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5"/>
  </p:notesMasterIdLst>
  <p:sldIdLst>
    <p:sldId id="256" r:id="rId2"/>
    <p:sldId id="265" r:id="rId3"/>
    <p:sldId id="257" r:id="rId4"/>
    <p:sldId id="258" r:id="rId5"/>
    <p:sldId id="483" r:id="rId6"/>
    <p:sldId id="266" r:id="rId7"/>
    <p:sldId id="267" r:id="rId8"/>
    <p:sldId id="476" r:id="rId9"/>
    <p:sldId id="261" r:id="rId10"/>
    <p:sldId id="270" r:id="rId11"/>
    <p:sldId id="259" r:id="rId12"/>
    <p:sldId id="260" r:id="rId13"/>
    <p:sldId id="484" r:id="rId14"/>
    <p:sldId id="273" r:id="rId15"/>
    <p:sldId id="264" r:id="rId16"/>
    <p:sldId id="464" r:id="rId17"/>
    <p:sldId id="274" r:id="rId18"/>
    <p:sldId id="437" r:id="rId19"/>
    <p:sldId id="472" r:id="rId20"/>
    <p:sldId id="470" r:id="rId21"/>
    <p:sldId id="473" r:id="rId22"/>
    <p:sldId id="269" r:id="rId23"/>
    <p:sldId id="263" r:id="rId24"/>
    <p:sldId id="474" r:id="rId25"/>
    <p:sldId id="262" r:id="rId26"/>
    <p:sldId id="477" r:id="rId27"/>
    <p:sldId id="478" r:id="rId28"/>
    <p:sldId id="479" r:id="rId29"/>
    <p:sldId id="475" r:id="rId30"/>
    <p:sldId id="482" r:id="rId31"/>
    <p:sldId id="481" r:id="rId32"/>
    <p:sldId id="268" r:id="rId33"/>
    <p:sldId id="485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61"/>
    <p:restoredTop sz="94689"/>
  </p:normalViewPr>
  <p:slideViewPr>
    <p:cSldViewPr snapToGrid="0" snapToObjects="1" showGuides="1">
      <p:cViewPr varScale="1">
        <p:scale>
          <a:sx n="108" d="100"/>
          <a:sy n="108" d="100"/>
        </p:scale>
        <p:origin x="62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5972F6-830B-4310-8859-47E866C3DC15}" type="doc">
      <dgm:prSet loTypeId="urn:microsoft.com/office/officeart/2005/8/layout/list1" loCatId="list" qsTypeId="urn:microsoft.com/office/officeart/2005/8/quickstyle/3d3" qsCatId="3D" csTypeId="urn:microsoft.com/office/officeart/2005/8/colors/colorful4" csCatId="colorful" phldr="1"/>
      <dgm:spPr/>
    </dgm:pt>
    <dgm:pt modelId="{C44BB857-9CE8-476E-B0BD-0810B246F196}">
      <dgm:prSet phldrT="[Text]" custT="1"/>
      <dgm:spPr/>
      <dgm:t>
        <a:bodyPr/>
        <a:lstStyle/>
        <a:p>
          <a:r>
            <a:rPr lang="en-US" sz="2400" b="1" dirty="0">
              <a:solidFill>
                <a:schemeClr val="tx1"/>
              </a:solidFill>
            </a:rPr>
            <a:t>Filter Low Quality Reads</a:t>
          </a:r>
        </a:p>
      </dgm:t>
    </dgm:pt>
    <dgm:pt modelId="{7E32C757-26B2-4D0F-84D6-3F506DD04A8C}" type="parTrans" cxnId="{E6E9055C-9861-4F8E-AC0E-3250187CB471}">
      <dgm:prSet/>
      <dgm:spPr/>
      <dgm:t>
        <a:bodyPr/>
        <a:lstStyle/>
        <a:p>
          <a:endParaRPr lang="en-US"/>
        </a:p>
      </dgm:t>
    </dgm:pt>
    <dgm:pt modelId="{18907A7C-8543-4963-9E66-39CDDAC30804}" type="sibTrans" cxnId="{E6E9055C-9861-4F8E-AC0E-3250187CB471}">
      <dgm:prSet/>
      <dgm:spPr/>
      <dgm:t>
        <a:bodyPr/>
        <a:lstStyle/>
        <a:p>
          <a:endParaRPr lang="en-US"/>
        </a:p>
      </dgm:t>
    </dgm:pt>
    <dgm:pt modelId="{B2E9AF12-CD70-4AB6-A96B-E75229D67E0C}">
      <dgm:prSet phldrT="[Text]" custT="1"/>
      <dgm:spPr/>
      <dgm:t>
        <a:bodyPr/>
        <a:lstStyle/>
        <a:p>
          <a:r>
            <a:rPr lang="en-US" sz="2400" b="1" dirty="0">
              <a:solidFill>
                <a:schemeClr val="tx1"/>
              </a:solidFill>
            </a:rPr>
            <a:t>Alignment and Dereplication</a:t>
          </a:r>
        </a:p>
      </dgm:t>
    </dgm:pt>
    <dgm:pt modelId="{54CE5D36-0794-4F3A-AF19-3666DAD81162}" type="parTrans" cxnId="{CADB9DD3-6311-4E7B-B79C-88EC10863119}">
      <dgm:prSet/>
      <dgm:spPr/>
      <dgm:t>
        <a:bodyPr/>
        <a:lstStyle/>
        <a:p>
          <a:endParaRPr lang="en-US"/>
        </a:p>
      </dgm:t>
    </dgm:pt>
    <dgm:pt modelId="{042D081C-02FD-4EC4-B07C-C97A4855588B}" type="sibTrans" cxnId="{CADB9DD3-6311-4E7B-B79C-88EC10863119}">
      <dgm:prSet/>
      <dgm:spPr/>
      <dgm:t>
        <a:bodyPr/>
        <a:lstStyle/>
        <a:p>
          <a:endParaRPr lang="en-US"/>
        </a:p>
      </dgm:t>
    </dgm:pt>
    <dgm:pt modelId="{75DBB71B-F90E-4962-9CC7-D49F24066170}">
      <dgm:prSet phldrT="[Text]" custT="1"/>
      <dgm:spPr/>
      <dgm:t>
        <a:bodyPr/>
        <a:lstStyle/>
        <a:p>
          <a:r>
            <a:rPr lang="en-US" sz="2400" b="1" dirty="0">
              <a:solidFill>
                <a:schemeClr val="tx1"/>
              </a:solidFill>
            </a:rPr>
            <a:t>Error Correction</a:t>
          </a:r>
        </a:p>
      </dgm:t>
    </dgm:pt>
    <dgm:pt modelId="{B7F62591-A4CB-48B3-9683-BD62D3583208}" type="parTrans" cxnId="{E546F896-1F31-491A-AAC6-FC428ACE85FD}">
      <dgm:prSet/>
      <dgm:spPr/>
      <dgm:t>
        <a:bodyPr/>
        <a:lstStyle/>
        <a:p>
          <a:endParaRPr lang="en-US"/>
        </a:p>
      </dgm:t>
    </dgm:pt>
    <dgm:pt modelId="{EB4808AA-1404-4F9C-9CDE-880A00D28929}" type="sibTrans" cxnId="{E546F896-1F31-491A-AAC6-FC428ACE85FD}">
      <dgm:prSet/>
      <dgm:spPr/>
      <dgm:t>
        <a:bodyPr/>
        <a:lstStyle/>
        <a:p>
          <a:endParaRPr lang="en-US"/>
        </a:p>
      </dgm:t>
    </dgm:pt>
    <dgm:pt modelId="{CB596880-3539-4AC8-A4CE-A1B7F7F058BD}">
      <dgm:prSet phldrT="[Text]" custT="1"/>
      <dgm:spPr/>
      <dgm:t>
        <a:bodyPr/>
        <a:lstStyle/>
        <a:p>
          <a:r>
            <a:rPr lang="en-US" sz="2400" b="1" dirty="0">
              <a:solidFill>
                <a:schemeClr val="tx1"/>
              </a:solidFill>
            </a:rPr>
            <a:t>Chimera Removal</a:t>
          </a:r>
        </a:p>
      </dgm:t>
    </dgm:pt>
    <dgm:pt modelId="{F2584716-699D-4861-A4E8-D5802E13A90D}" type="parTrans" cxnId="{412B8F84-F06B-450F-85D9-E8C0FC377339}">
      <dgm:prSet/>
      <dgm:spPr/>
      <dgm:t>
        <a:bodyPr/>
        <a:lstStyle/>
        <a:p>
          <a:endParaRPr lang="en-US"/>
        </a:p>
      </dgm:t>
    </dgm:pt>
    <dgm:pt modelId="{A4E825C5-80D5-41C8-9789-42AD91CABD41}" type="sibTrans" cxnId="{412B8F84-F06B-450F-85D9-E8C0FC377339}">
      <dgm:prSet/>
      <dgm:spPr/>
      <dgm:t>
        <a:bodyPr/>
        <a:lstStyle/>
        <a:p>
          <a:endParaRPr lang="en-US"/>
        </a:p>
      </dgm:t>
    </dgm:pt>
    <dgm:pt modelId="{A3035F9B-F347-40BC-BD65-A005B368AD53}">
      <dgm:prSet phldrT="[Text]" custT="1"/>
      <dgm:spPr/>
      <dgm:t>
        <a:bodyPr/>
        <a:lstStyle/>
        <a:p>
          <a:r>
            <a:rPr lang="en-US" sz="2400" b="1" dirty="0">
              <a:solidFill>
                <a:schemeClr val="tx1"/>
              </a:solidFill>
            </a:rPr>
            <a:t>Taxonomic Classification</a:t>
          </a:r>
        </a:p>
      </dgm:t>
    </dgm:pt>
    <dgm:pt modelId="{CC2FBA39-B990-4A85-8F64-2DD398A96CFC}" type="parTrans" cxnId="{E7228D73-D683-49A0-A382-4E6C89A6EBD1}">
      <dgm:prSet/>
      <dgm:spPr/>
      <dgm:t>
        <a:bodyPr/>
        <a:lstStyle/>
        <a:p>
          <a:endParaRPr lang="en-US"/>
        </a:p>
      </dgm:t>
    </dgm:pt>
    <dgm:pt modelId="{D1678852-4B65-4272-8638-ED18DBD2A44B}" type="sibTrans" cxnId="{E7228D73-D683-49A0-A382-4E6C89A6EBD1}">
      <dgm:prSet/>
      <dgm:spPr/>
      <dgm:t>
        <a:bodyPr/>
        <a:lstStyle/>
        <a:p>
          <a:endParaRPr lang="en-US"/>
        </a:p>
      </dgm:t>
    </dgm:pt>
    <dgm:pt modelId="{EDCB0CE7-39A8-4433-B486-4934677DA6D7}">
      <dgm:prSet phldrT="[Text]"/>
      <dgm:spPr/>
      <dgm:t>
        <a:bodyPr/>
        <a:lstStyle/>
        <a:p>
          <a:r>
            <a:rPr lang="en-US" i="0" dirty="0"/>
            <a:t>dada2::</a:t>
          </a:r>
          <a:r>
            <a:rPr lang="en-US" i="0" dirty="0" err="1"/>
            <a:t>filterAndTrim</a:t>
          </a:r>
          <a:endParaRPr lang="en-US" i="0" dirty="0"/>
        </a:p>
      </dgm:t>
    </dgm:pt>
    <dgm:pt modelId="{36D9B638-BAB9-49FD-96C8-EBDA3BCBE2A5}" type="parTrans" cxnId="{217E0A63-AA3D-4E47-A0A8-0737E2059931}">
      <dgm:prSet/>
      <dgm:spPr/>
      <dgm:t>
        <a:bodyPr/>
        <a:lstStyle/>
        <a:p>
          <a:endParaRPr lang="en-US"/>
        </a:p>
      </dgm:t>
    </dgm:pt>
    <dgm:pt modelId="{77D188A0-8C41-4EF4-BEEA-5E4976CD3591}" type="sibTrans" cxnId="{217E0A63-AA3D-4E47-A0A8-0737E2059931}">
      <dgm:prSet/>
      <dgm:spPr/>
      <dgm:t>
        <a:bodyPr/>
        <a:lstStyle/>
        <a:p>
          <a:endParaRPr lang="en-US"/>
        </a:p>
      </dgm:t>
    </dgm:pt>
    <dgm:pt modelId="{4BB65B5C-BFD5-484F-8DE8-79CFB6AAF879}">
      <dgm:prSet phldrT="[Text]"/>
      <dgm:spPr/>
      <dgm:t>
        <a:bodyPr/>
        <a:lstStyle/>
        <a:p>
          <a:r>
            <a:rPr lang="en-US" dirty="0"/>
            <a:t>dada2::</a:t>
          </a:r>
          <a:r>
            <a:rPr lang="en-US" dirty="0" err="1"/>
            <a:t>nwalign</a:t>
          </a:r>
          <a:r>
            <a:rPr lang="en-US" dirty="0"/>
            <a:t> and dada2::</a:t>
          </a:r>
          <a:r>
            <a:rPr lang="en-US" dirty="0" err="1"/>
            <a:t>derepFastq</a:t>
          </a:r>
          <a:endParaRPr lang="en-US" dirty="0"/>
        </a:p>
      </dgm:t>
    </dgm:pt>
    <dgm:pt modelId="{9BEE6E50-B596-4224-BF6B-3F086CA42CCD}" type="parTrans" cxnId="{E1E1DEFE-B5F1-4476-9E75-23335F48FD70}">
      <dgm:prSet/>
      <dgm:spPr/>
      <dgm:t>
        <a:bodyPr/>
        <a:lstStyle/>
        <a:p>
          <a:endParaRPr lang="en-US"/>
        </a:p>
      </dgm:t>
    </dgm:pt>
    <dgm:pt modelId="{348658E9-17D2-4415-9153-15E9BE670F9E}" type="sibTrans" cxnId="{E1E1DEFE-B5F1-4476-9E75-23335F48FD70}">
      <dgm:prSet/>
      <dgm:spPr/>
      <dgm:t>
        <a:bodyPr/>
        <a:lstStyle/>
        <a:p>
          <a:endParaRPr lang="en-US"/>
        </a:p>
      </dgm:t>
    </dgm:pt>
    <dgm:pt modelId="{CA97AD31-F481-4AFA-AAB8-880F89038F05}">
      <dgm:prSet phldrT="[Text]"/>
      <dgm:spPr/>
      <dgm:t>
        <a:bodyPr/>
        <a:lstStyle/>
        <a:p>
          <a:r>
            <a:rPr lang="en-US" dirty="0"/>
            <a:t>dada2::</a:t>
          </a:r>
          <a:r>
            <a:rPr lang="en-US" dirty="0" err="1"/>
            <a:t>learnErrors</a:t>
          </a:r>
          <a:r>
            <a:rPr lang="en-US" dirty="0"/>
            <a:t> and dada2::dada</a:t>
          </a:r>
        </a:p>
      </dgm:t>
    </dgm:pt>
    <dgm:pt modelId="{9C94EC57-D9A1-4A14-9328-6B15818167F5}" type="parTrans" cxnId="{A4EAEB0C-CB75-402F-88D6-2F548DA1BA60}">
      <dgm:prSet/>
      <dgm:spPr/>
      <dgm:t>
        <a:bodyPr/>
        <a:lstStyle/>
        <a:p>
          <a:endParaRPr lang="en-US"/>
        </a:p>
      </dgm:t>
    </dgm:pt>
    <dgm:pt modelId="{5D65D26D-5D37-4C79-B681-FB72AAC87C45}" type="sibTrans" cxnId="{A4EAEB0C-CB75-402F-88D6-2F548DA1BA60}">
      <dgm:prSet/>
      <dgm:spPr/>
      <dgm:t>
        <a:bodyPr/>
        <a:lstStyle/>
        <a:p>
          <a:endParaRPr lang="en-US"/>
        </a:p>
      </dgm:t>
    </dgm:pt>
    <dgm:pt modelId="{CEC8FCAB-1901-4C23-9152-295E49BC3C43}">
      <dgm:prSet phldrT="[Text]"/>
      <dgm:spPr/>
      <dgm:t>
        <a:bodyPr/>
        <a:lstStyle/>
        <a:p>
          <a:r>
            <a:rPr lang="en-US" dirty="0"/>
            <a:t>dada2::</a:t>
          </a:r>
          <a:r>
            <a:rPr lang="en-US" dirty="0" err="1"/>
            <a:t>removeBimeraDenovo</a:t>
          </a:r>
          <a:endParaRPr lang="en-US" dirty="0"/>
        </a:p>
      </dgm:t>
    </dgm:pt>
    <dgm:pt modelId="{DA9C2E4E-B192-4DBF-BA9E-9430D91D9DBD}" type="parTrans" cxnId="{CC0FD12F-AE80-4BB5-9B64-99F491D8B373}">
      <dgm:prSet/>
      <dgm:spPr/>
      <dgm:t>
        <a:bodyPr/>
        <a:lstStyle/>
        <a:p>
          <a:endParaRPr lang="en-US"/>
        </a:p>
      </dgm:t>
    </dgm:pt>
    <dgm:pt modelId="{16335CD1-3854-4F97-93B1-6E5F516DE3F9}" type="sibTrans" cxnId="{CC0FD12F-AE80-4BB5-9B64-99F491D8B373}">
      <dgm:prSet/>
      <dgm:spPr/>
      <dgm:t>
        <a:bodyPr/>
        <a:lstStyle/>
        <a:p>
          <a:endParaRPr lang="en-US"/>
        </a:p>
      </dgm:t>
    </dgm:pt>
    <dgm:pt modelId="{852EB1C6-A6AA-4042-9504-F316002C5775}">
      <dgm:prSet phldrT="[Text]"/>
      <dgm:spPr/>
      <dgm:t>
        <a:bodyPr/>
        <a:lstStyle/>
        <a:p>
          <a:r>
            <a:rPr lang="en-US" dirty="0"/>
            <a:t>dada2:assignTaxonomy and dada2::</a:t>
          </a:r>
          <a:r>
            <a:rPr lang="en-US" dirty="0" err="1"/>
            <a:t>addSpecies</a:t>
          </a:r>
          <a:endParaRPr lang="en-US" dirty="0"/>
        </a:p>
      </dgm:t>
    </dgm:pt>
    <dgm:pt modelId="{DAF062DF-2371-4B58-AC6F-477942036DF5}" type="parTrans" cxnId="{701170FC-FEFB-4A2A-89E0-B36C91804569}">
      <dgm:prSet/>
      <dgm:spPr/>
      <dgm:t>
        <a:bodyPr/>
        <a:lstStyle/>
        <a:p>
          <a:endParaRPr lang="en-US"/>
        </a:p>
      </dgm:t>
    </dgm:pt>
    <dgm:pt modelId="{2EE87CAD-C6E0-492A-8862-EDC3D8E84169}" type="sibTrans" cxnId="{701170FC-FEFB-4A2A-89E0-B36C91804569}">
      <dgm:prSet/>
      <dgm:spPr/>
      <dgm:t>
        <a:bodyPr/>
        <a:lstStyle/>
        <a:p>
          <a:endParaRPr lang="en-US"/>
        </a:p>
      </dgm:t>
    </dgm:pt>
    <dgm:pt modelId="{05BA9D67-D960-4285-9C67-6C1D0DAEAA8A}" type="pres">
      <dgm:prSet presAssocID="{305972F6-830B-4310-8859-47E866C3DC15}" presName="linear" presStyleCnt="0">
        <dgm:presLayoutVars>
          <dgm:dir/>
          <dgm:animLvl val="lvl"/>
          <dgm:resizeHandles val="exact"/>
        </dgm:presLayoutVars>
      </dgm:prSet>
      <dgm:spPr/>
    </dgm:pt>
    <dgm:pt modelId="{A9A9F91C-57DC-4C58-8EE2-57AAF577DDE0}" type="pres">
      <dgm:prSet presAssocID="{C44BB857-9CE8-476E-B0BD-0810B246F196}" presName="parentLin" presStyleCnt="0"/>
      <dgm:spPr/>
    </dgm:pt>
    <dgm:pt modelId="{F2DC0055-6D06-4C42-970A-92E8CCD6B5C9}" type="pres">
      <dgm:prSet presAssocID="{C44BB857-9CE8-476E-B0BD-0810B246F196}" presName="parentLeftMargin" presStyleLbl="node1" presStyleIdx="0" presStyleCnt="5"/>
      <dgm:spPr/>
    </dgm:pt>
    <dgm:pt modelId="{BF7F530D-96EF-4D7A-AF21-016F6EA2FD61}" type="pres">
      <dgm:prSet presAssocID="{C44BB857-9CE8-476E-B0BD-0810B246F19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2AFB84D-8BD3-41B9-BAA6-2E3C65F6A126}" type="pres">
      <dgm:prSet presAssocID="{C44BB857-9CE8-476E-B0BD-0810B246F196}" presName="negativeSpace" presStyleCnt="0"/>
      <dgm:spPr/>
    </dgm:pt>
    <dgm:pt modelId="{C6BEA0AF-CECF-4A08-8F43-06DF4EDC0F13}" type="pres">
      <dgm:prSet presAssocID="{C44BB857-9CE8-476E-B0BD-0810B246F196}" presName="childText" presStyleLbl="conFgAcc1" presStyleIdx="0" presStyleCnt="5">
        <dgm:presLayoutVars>
          <dgm:bulletEnabled val="1"/>
        </dgm:presLayoutVars>
      </dgm:prSet>
      <dgm:spPr/>
    </dgm:pt>
    <dgm:pt modelId="{4A76A6A9-6AEA-4804-BABD-D10C96C21EF1}" type="pres">
      <dgm:prSet presAssocID="{18907A7C-8543-4963-9E66-39CDDAC30804}" presName="spaceBetweenRectangles" presStyleCnt="0"/>
      <dgm:spPr/>
    </dgm:pt>
    <dgm:pt modelId="{EE949466-1225-440C-9D7E-E8E91B1B0FCA}" type="pres">
      <dgm:prSet presAssocID="{B2E9AF12-CD70-4AB6-A96B-E75229D67E0C}" presName="parentLin" presStyleCnt="0"/>
      <dgm:spPr/>
    </dgm:pt>
    <dgm:pt modelId="{28728861-4755-403D-A51B-1CBE6DAA90AF}" type="pres">
      <dgm:prSet presAssocID="{B2E9AF12-CD70-4AB6-A96B-E75229D67E0C}" presName="parentLeftMargin" presStyleLbl="node1" presStyleIdx="0" presStyleCnt="5"/>
      <dgm:spPr/>
    </dgm:pt>
    <dgm:pt modelId="{4CF96A55-8026-4A49-80AD-5B06D14036EC}" type="pres">
      <dgm:prSet presAssocID="{B2E9AF12-CD70-4AB6-A96B-E75229D67E0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D27D255-3C97-43F3-833C-1B2B47E055EB}" type="pres">
      <dgm:prSet presAssocID="{B2E9AF12-CD70-4AB6-A96B-E75229D67E0C}" presName="negativeSpace" presStyleCnt="0"/>
      <dgm:spPr/>
    </dgm:pt>
    <dgm:pt modelId="{4A96CD76-EDB0-4A5F-8DE6-D79934F46B31}" type="pres">
      <dgm:prSet presAssocID="{B2E9AF12-CD70-4AB6-A96B-E75229D67E0C}" presName="childText" presStyleLbl="conFgAcc1" presStyleIdx="1" presStyleCnt="5">
        <dgm:presLayoutVars>
          <dgm:bulletEnabled val="1"/>
        </dgm:presLayoutVars>
      </dgm:prSet>
      <dgm:spPr/>
    </dgm:pt>
    <dgm:pt modelId="{7879B819-D3B3-4FC6-ACF1-1FF4AE2AEB4C}" type="pres">
      <dgm:prSet presAssocID="{042D081C-02FD-4EC4-B07C-C97A4855588B}" presName="spaceBetweenRectangles" presStyleCnt="0"/>
      <dgm:spPr/>
    </dgm:pt>
    <dgm:pt modelId="{DAD18C17-14D0-4F40-ABB1-058152A980C6}" type="pres">
      <dgm:prSet presAssocID="{75DBB71B-F90E-4962-9CC7-D49F24066170}" presName="parentLin" presStyleCnt="0"/>
      <dgm:spPr/>
    </dgm:pt>
    <dgm:pt modelId="{86CDE5BA-32C6-4AD0-BF28-65E45C735723}" type="pres">
      <dgm:prSet presAssocID="{75DBB71B-F90E-4962-9CC7-D49F24066170}" presName="parentLeftMargin" presStyleLbl="node1" presStyleIdx="1" presStyleCnt="5"/>
      <dgm:spPr/>
    </dgm:pt>
    <dgm:pt modelId="{892A3E06-9E1C-48F0-9FD3-D7812B4F9BE4}" type="pres">
      <dgm:prSet presAssocID="{75DBB71B-F90E-4962-9CC7-D49F2406617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67C170A-B514-47FB-A42D-57F736D61610}" type="pres">
      <dgm:prSet presAssocID="{75DBB71B-F90E-4962-9CC7-D49F24066170}" presName="negativeSpace" presStyleCnt="0"/>
      <dgm:spPr/>
    </dgm:pt>
    <dgm:pt modelId="{FE92975B-AF97-4EE7-93CF-B88BD9C0ECF4}" type="pres">
      <dgm:prSet presAssocID="{75DBB71B-F90E-4962-9CC7-D49F24066170}" presName="childText" presStyleLbl="conFgAcc1" presStyleIdx="2" presStyleCnt="5">
        <dgm:presLayoutVars>
          <dgm:bulletEnabled val="1"/>
        </dgm:presLayoutVars>
      </dgm:prSet>
      <dgm:spPr/>
    </dgm:pt>
    <dgm:pt modelId="{502BB0D7-200C-433F-A09C-9C185932226B}" type="pres">
      <dgm:prSet presAssocID="{EB4808AA-1404-4F9C-9CDE-880A00D28929}" presName="spaceBetweenRectangles" presStyleCnt="0"/>
      <dgm:spPr/>
    </dgm:pt>
    <dgm:pt modelId="{95648C7D-B243-4427-B8DF-DB7A46542D93}" type="pres">
      <dgm:prSet presAssocID="{CB596880-3539-4AC8-A4CE-A1B7F7F058BD}" presName="parentLin" presStyleCnt="0"/>
      <dgm:spPr/>
    </dgm:pt>
    <dgm:pt modelId="{E7486CAD-56B6-49AB-8306-46F7C1945BEA}" type="pres">
      <dgm:prSet presAssocID="{CB596880-3539-4AC8-A4CE-A1B7F7F058BD}" presName="parentLeftMargin" presStyleLbl="node1" presStyleIdx="2" presStyleCnt="5"/>
      <dgm:spPr/>
    </dgm:pt>
    <dgm:pt modelId="{71EE684A-4914-48C5-A753-38F78A70C06F}" type="pres">
      <dgm:prSet presAssocID="{CB596880-3539-4AC8-A4CE-A1B7F7F058B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7DB5F14-3C44-4F74-B266-37D31E6FE15C}" type="pres">
      <dgm:prSet presAssocID="{CB596880-3539-4AC8-A4CE-A1B7F7F058BD}" presName="negativeSpace" presStyleCnt="0"/>
      <dgm:spPr/>
    </dgm:pt>
    <dgm:pt modelId="{D23D07BF-A3EA-4246-86FD-A9BE5950CD53}" type="pres">
      <dgm:prSet presAssocID="{CB596880-3539-4AC8-A4CE-A1B7F7F058BD}" presName="childText" presStyleLbl="conFgAcc1" presStyleIdx="3" presStyleCnt="5">
        <dgm:presLayoutVars>
          <dgm:bulletEnabled val="1"/>
        </dgm:presLayoutVars>
      </dgm:prSet>
      <dgm:spPr/>
    </dgm:pt>
    <dgm:pt modelId="{745D825A-DCFB-49FA-8D57-EE5FAB527B01}" type="pres">
      <dgm:prSet presAssocID="{A4E825C5-80D5-41C8-9789-42AD91CABD41}" presName="spaceBetweenRectangles" presStyleCnt="0"/>
      <dgm:spPr/>
    </dgm:pt>
    <dgm:pt modelId="{A383D6F9-097F-4E52-A5C4-DE52F6F34895}" type="pres">
      <dgm:prSet presAssocID="{A3035F9B-F347-40BC-BD65-A005B368AD53}" presName="parentLin" presStyleCnt="0"/>
      <dgm:spPr/>
    </dgm:pt>
    <dgm:pt modelId="{3A0AD85B-39B2-4D06-8F57-C95F8896FC71}" type="pres">
      <dgm:prSet presAssocID="{A3035F9B-F347-40BC-BD65-A005B368AD53}" presName="parentLeftMargin" presStyleLbl="node1" presStyleIdx="3" presStyleCnt="5"/>
      <dgm:spPr/>
    </dgm:pt>
    <dgm:pt modelId="{97924A93-CEEE-489A-9138-8119C6E36D4A}" type="pres">
      <dgm:prSet presAssocID="{A3035F9B-F347-40BC-BD65-A005B368AD53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3879C01C-6373-45B1-8448-5711C81DEFE8}" type="pres">
      <dgm:prSet presAssocID="{A3035F9B-F347-40BC-BD65-A005B368AD53}" presName="negativeSpace" presStyleCnt="0"/>
      <dgm:spPr/>
    </dgm:pt>
    <dgm:pt modelId="{FB79D2C2-19DE-47CC-A32A-5B9E42203CB3}" type="pres">
      <dgm:prSet presAssocID="{A3035F9B-F347-40BC-BD65-A005B368AD53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F34B9C0A-8565-4DB0-A109-3CFF2D803588}" type="presOf" srcId="{852EB1C6-A6AA-4042-9504-F316002C5775}" destId="{FB79D2C2-19DE-47CC-A32A-5B9E42203CB3}" srcOrd="0" destOrd="0" presId="urn:microsoft.com/office/officeart/2005/8/layout/list1"/>
    <dgm:cxn modelId="{A4EAEB0C-CB75-402F-88D6-2F548DA1BA60}" srcId="{75DBB71B-F90E-4962-9CC7-D49F24066170}" destId="{CA97AD31-F481-4AFA-AAB8-880F89038F05}" srcOrd="0" destOrd="0" parTransId="{9C94EC57-D9A1-4A14-9328-6B15818167F5}" sibTransId="{5D65D26D-5D37-4C79-B681-FB72AAC87C45}"/>
    <dgm:cxn modelId="{2431320D-B596-45AE-A6FA-A1243DDB4919}" type="presOf" srcId="{C44BB857-9CE8-476E-B0BD-0810B246F196}" destId="{BF7F530D-96EF-4D7A-AF21-016F6EA2FD61}" srcOrd="1" destOrd="0" presId="urn:microsoft.com/office/officeart/2005/8/layout/list1"/>
    <dgm:cxn modelId="{EE1D5F0F-8D42-4000-A537-72F16CB1DCB3}" type="presOf" srcId="{B2E9AF12-CD70-4AB6-A96B-E75229D67E0C}" destId="{4CF96A55-8026-4A49-80AD-5B06D14036EC}" srcOrd="1" destOrd="0" presId="urn:microsoft.com/office/officeart/2005/8/layout/list1"/>
    <dgm:cxn modelId="{A39F3522-FFF1-4552-B76F-4D91FD0803B9}" type="presOf" srcId="{C44BB857-9CE8-476E-B0BD-0810B246F196}" destId="{F2DC0055-6D06-4C42-970A-92E8CCD6B5C9}" srcOrd="0" destOrd="0" presId="urn:microsoft.com/office/officeart/2005/8/layout/list1"/>
    <dgm:cxn modelId="{52C49022-FF3A-4995-968C-BE8165852AD2}" type="presOf" srcId="{A3035F9B-F347-40BC-BD65-A005B368AD53}" destId="{97924A93-CEEE-489A-9138-8119C6E36D4A}" srcOrd="1" destOrd="0" presId="urn:microsoft.com/office/officeart/2005/8/layout/list1"/>
    <dgm:cxn modelId="{62542825-B61D-471D-A51A-3E9DBBBC490B}" type="presOf" srcId="{CB596880-3539-4AC8-A4CE-A1B7F7F058BD}" destId="{71EE684A-4914-48C5-A753-38F78A70C06F}" srcOrd="1" destOrd="0" presId="urn:microsoft.com/office/officeart/2005/8/layout/list1"/>
    <dgm:cxn modelId="{5BEC8F2B-6F08-4582-9A34-CD3C8FC0407A}" type="presOf" srcId="{A3035F9B-F347-40BC-BD65-A005B368AD53}" destId="{3A0AD85B-39B2-4D06-8F57-C95F8896FC71}" srcOrd="0" destOrd="0" presId="urn:microsoft.com/office/officeart/2005/8/layout/list1"/>
    <dgm:cxn modelId="{CC0FD12F-AE80-4BB5-9B64-99F491D8B373}" srcId="{CB596880-3539-4AC8-A4CE-A1B7F7F058BD}" destId="{CEC8FCAB-1901-4C23-9152-295E49BC3C43}" srcOrd="0" destOrd="0" parTransId="{DA9C2E4E-B192-4DBF-BA9E-9430D91D9DBD}" sibTransId="{16335CD1-3854-4F97-93B1-6E5F516DE3F9}"/>
    <dgm:cxn modelId="{1082A53D-8808-4E12-8531-DF570519855D}" type="presOf" srcId="{75DBB71B-F90E-4962-9CC7-D49F24066170}" destId="{86CDE5BA-32C6-4AD0-BF28-65E45C735723}" srcOrd="0" destOrd="0" presId="urn:microsoft.com/office/officeart/2005/8/layout/list1"/>
    <dgm:cxn modelId="{549DB746-C45D-4563-8428-402D3FFAF8F7}" type="presOf" srcId="{CA97AD31-F481-4AFA-AAB8-880F89038F05}" destId="{FE92975B-AF97-4EE7-93CF-B88BD9C0ECF4}" srcOrd="0" destOrd="0" presId="urn:microsoft.com/office/officeart/2005/8/layout/list1"/>
    <dgm:cxn modelId="{E6E9055C-9861-4F8E-AC0E-3250187CB471}" srcId="{305972F6-830B-4310-8859-47E866C3DC15}" destId="{C44BB857-9CE8-476E-B0BD-0810B246F196}" srcOrd="0" destOrd="0" parTransId="{7E32C757-26B2-4D0F-84D6-3F506DD04A8C}" sibTransId="{18907A7C-8543-4963-9E66-39CDDAC30804}"/>
    <dgm:cxn modelId="{217E0A63-AA3D-4E47-A0A8-0737E2059931}" srcId="{C44BB857-9CE8-476E-B0BD-0810B246F196}" destId="{EDCB0CE7-39A8-4433-B486-4934677DA6D7}" srcOrd="0" destOrd="0" parTransId="{36D9B638-BAB9-49FD-96C8-EBDA3BCBE2A5}" sibTransId="{77D188A0-8C41-4EF4-BEEA-5E4976CD3591}"/>
    <dgm:cxn modelId="{E7228D73-D683-49A0-A382-4E6C89A6EBD1}" srcId="{305972F6-830B-4310-8859-47E866C3DC15}" destId="{A3035F9B-F347-40BC-BD65-A005B368AD53}" srcOrd="4" destOrd="0" parTransId="{CC2FBA39-B990-4A85-8F64-2DD398A96CFC}" sibTransId="{D1678852-4B65-4272-8638-ED18DBD2A44B}"/>
    <dgm:cxn modelId="{7DA67C79-3001-4A03-8D97-FE1F46DBB8ED}" type="presOf" srcId="{305972F6-830B-4310-8859-47E866C3DC15}" destId="{05BA9D67-D960-4285-9C67-6C1D0DAEAA8A}" srcOrd="0" destOrd="0" presId="urn:microsoft.com/office/officeart/2005/8/layout/list1"/>
    <dgm:cxn modelId="{43F4247F-1C1C-4265-83AA-284CF07C9A82}" type="presOf" srcId="{EDCB0CE7-39A8-4433-B486-4934677DA6D7}" destId="{C6BEA0AF-CECF-4A08-8F43-06DF4EDC0F13}" srcOrd="0" destOrd="0" presId="urn:microsoft.com/office/officeart/2005/8/layout/list1"/>
    <dgm:cxn modelId="{412B8F84-F06B-450F-85D9-E8C0FC377339}" srcId="{305972F6-830B-4310-8859-47E866C3DC15}" destId="{CB596880-3539-4AC8-A4CE-A1B7F7F058BD}" srcOrd="3" destOrd="0" parTransId="{F2584716-699D-4861-A4E8-D5802E13A90D}" sibTransId="{A4E825C5-80D5-41C8-9789-42AD91CABD41}"/>
    <dgm:cxn modelId="{C4CD328E-1F95-494B-A8C9-9A10B2992910}" type="presOf" srcId="{B2E9AF12-CD70-4AB6-A96B-E75229D67E0C}" destId="{28728861-4755-403D-A51B-1CBE6DAA90AF}" srcOrd="0" destOrd="0" presId="urn:microsoft.com/office/officeart/2005/8/layout/list1"/>
    <dgm:cxn modelId="{E546F896-1F31-491A-AAC6-FC428ACE85FD}" srcId="{305972F6-830B-4310-8859-47E866C3DC15}" destId="{75DBB71B-F90E-4962-9CC7-D49F24066170}" srcOrd="2" destOrd="0" parTransId="{B7F62591-A4CB-48B3-9683-BD62D3583208}" sibTransId="{EB4808AA-1404-4F9C-9CDE-880A00D28929}"/>
    <dgm:cxn modelId="{5B58A9C5-E622-4AA7-B298-524109EFE065}" type="presOf" srcId="{75DBB71B-F90E-4962-9CC7-D49F24066170}" destId="{892A3E06-9E1C-48F0-9FD3-D7812B4F9BE4}" srcOrd="1" destOrd="0" presId="urn:microsoft.com/office/officeart/2005/8/layout/list1"/>
    <dgm:cxn modelId="{5F70CCC5-A117-48FE-808C-8E00E6FFADB1}" type="presOf" srcId="{CB596880-3539-4AC8-A4CE-A1B7F7F058BD}" destId="{E7486CAD-56B6-49AB-8306-46F7C1945BEA}" srcOrd="0" destOrd="0" presId="urn:microsoft.com/office/officeart/2005/8/layout/list1"/>
    <dgm:cxn modelId="{CADB9DD3-6311-4E7B-B79C-88EC10863119}" srcId="{305972F6-830B-4310-8859-47E866C3DC15}" destId="{B2E9AF12-CD70-4AB6-A96B-E75229D67E0C}" srcOrd="1" destOrd="0" parTransId="{54CE5D36-0794-4F3A-AF19-3666DAD81162}" sibTransId="{042D081C-02FD-4EC4-B07C-C97A4855588B}"/>
    <dgm:cxn modelId="{11DED4D7-2CF7-41E5-930E-2F89F5323EF9}" type="presOf" srcId="{CEC8FCAB-1901-4C23-9152-295E49BC3C43}" destId="{D23D07BF-A3EA-4246-86FD-A9BE5950CD53}" srcOrd="0" destOrd="0" presId="urn:microsoft.com/office/officeart/2005/8/layout/list1"/>
    <dgm:cxn modelId="{FFE08CF2-4AD4-48EB-B372-827985485FCB}" type="presOf" srcId="{4BB65B5C-BFD5-484F-8DE8-79CFB6AAF879}" destId="{4A96CD76-EDB0-4A5F-8DE6-D79934F46B31}" srcOrd="0" destOrd="0" presId="urn:microsoft.com/office/officeart/2005/8/layout/list1"/>
    <dgm:cxn modelId="{701170FC-FEFB-4A2A-89E0-B36C91804569}" srcId="{A3035F9B-F347-40BC-BD65-A005B368AD53}" destId="{852EB1C6-A6AA-4042-9504-F316002C5775}" srcOrd="0" destOrd="0" parTransId="{DAF062DF-2371-4B58-AC6F-477942036DF5}" sibTransId="{2EE87CAD-C6E0-492A-8862-EDC3D8E84169}"/>
    <dgm:cxn modelId="{E1E1DEFE-B5F1-4476-9E75-23335F48FD70}" srcId="{B2E9AF12-CD70-4AB6-A96B-E75229D67E0C}" destId="{4BB65B5C-BFD5-484F-8DE8-79CFB6AAF879}" srcOrd="0" destOrd="0" parTransId="{9BEE6E50-B596-4224-BF6B-3F086CA42CCD}" sibTransId="{348658E9-17D2-4415-9153-15E9BE670F9E}"/>
    <dgm:cxn modelId="{AA7DC8CF-0027-4B49-AE41-E1836E4C4D5E}" type="presParOf" srcId="{05BA9D67-D960-4285-9C67-6C1D0DAEAA8A}" destId="{A9A9F91C-57DC-4C58-8EE2-57AAF577DDE0}" srcOrd="0" destOrd="0" presId="urn:microsoft.com/office/officeart/2005/8/layout/list1"/>
    <dgm:cxn modelId="{E4883EEA-C492-496F-AD2E-D7746A106D2D}" type="presParOf" srcId="{A9A9F91C-57DC-4C58-8EE2-57AAF577DDE0}" destId="{F2DC0055-6D06-4C42-970A-92E8CCD6B5C9}" srcOrd="0" destOrd="0" presId="urn:microsoft.com/office/officeart/2005/8/layout/list1"/>
    <dgm:cxn modelId="{069B27E5-D16D-4BF7-AA53-C50296A1D36B}" type="presParOf" srcId="{A9A9F91C-57DC-4C58-8EE2-57AAF577DDE0}" destId="{BF7F530D-96EF-4D7A-AF21-016F6EA2FD61}" srcOrd="1" destOrd="0" presId="urn:microsoft.com/office/officeart/2005/8/layout/list1"/>
    <dgm:cxn modelId="{45BFA7AE-5ED6-41DA-8B75-2AC221EECA00}" type="presParOf" srcId="{05BA9D67-D960-4285-9C67-6C1D0DAEAA8A}" destId="{B2AFB84D-8BD3-41B9-BAA6-2E3C65F6A126}" srcOrd="1" destOrd="0" presId="urn:microsoft.com/office/officeart/2005/8/layout/list1"/>
    <dgm:cxn modelId="{E968131D-96C6-4180-BF57-CAB1B7C4E75D}" type="presParOf" srcId="{05BA9D67-D960-4285-9C67-6C1D0DAEAA8A}" destId="{C6BEA0AF-CECF-4A08-8F43-06DF4EDC0F13}" srcOrd="2" destOrd="0" presId="urn:microsoft.com/office/officeart/2005/8/layout/list1"/>
    <dgm:cxn modelId="{A96DDDCC-602F-420C-B20A-0331B8E982DA}" type="presParOf" srcId="{05BA9D67-D960-4285-9C67-6C1D0DAEAA8A}" destId="{4A76A6A9-6AEA-4804-BABD-D10C96C21EF1}" srcOrd="3" destOrd="0" presId="urn:microsoft.com/office/officeart/2005/8/layout/list1"/>
    <dgm:cxn modelId="{12699222-D42D-40A6-9DBD-C525BB0B8A62}" type="presParOf" srcId="{05BA9D67-D960-4285-9C67-6C1D0DAEAA8A}" destId="{EE949466-1225-440C-9D7E-E8E91B1B0FCA}" srcOrd="4" destOrd="0" presId="urn:microsoft.com/office/officeart/2005/8/layout/list1"/>
    <dgm:cxn modelId="{258550B1-813B-4BD0-A4D5-D802F08C3BFF}" type="presParOf" srcId="{EE949466-1225-440C-9D7E-E8E91B1B0FCA}" destId="{28728861-4755-403D-A51B-1CBE6DAA90AF}" srcOrd="0" destOrd="0" presId="urn:microsoft.com/office/officeart/2005/8/layout/list1"/>
    <dgm:cxn modelId="{5DC22090-77D7-4732-B8FB-8A73EF96DFDA}" type="presParOf" srcId="{EE949466-1225-440C-9D7E-E8E91B1B0FCA}" destId="{4CF96A55-8026-4A49-80AD-5B06D14036EC}" srcOrd="1" destOrd="0" presId="urn:microsoft.com/office/officeart/2005/8/layout/list1"/>
    <dgm:cxn modelId="{55473BC7-89C4-4E45-B23B-DF1E037D89BA}" type="presParOf" srcId="{05BA9D67-D960-4285-9C67-6C1D0DAEAA8A}" destId="{AD27D255-3C97-43F3-833C-1B2B47E055EB}" srcOrd="5" destOrd="0" presId="urn:microsoft.com/office/officeart/2005/8/layout/list1"/>
    <dgm:cxn modelId="{B188E7F5-3387-4249-AFA7-EBE13CD5ACA7}" type="presParOf" srcId="{05BA9D67-D960-4285-9C67-6C1D0DAEAA8A}" destId="{4A96CD76-EDB0-4A5F-8DE6-D79934F46B31}" srcOrd="6" destOrd="0" presId="urn:microsoft.com/office/officeart/2005/8/layout/list1"/>
    <dgm:cxn modelId="{C1156910-7F55-4A11-9AAE-A90AAECBC006}" type="presParOf" srcId="{05BA9D67-D960-4285-9C67-6C1D0DAEAA8A}" destId="{7879B819-D3B3-4FC6-ACF1-1FF4AE2AEB4C}" srcOrd="7" destOrd="0" presId="urn:microsoft.com/office/officeart/2005/8/layout/list1"/>
    <dgm:cxn modelId="{3C14D0DD-5039-49D8-8E77-64AE2F1C1923}" type="presParOf" srcId="{05BA9D67-D960-4285-9C67-6C1D0DAEAA8A}" destId="{DAD18C17-14D0-4F40-ABB1-058152A980C6}" srcOrd="8" destOrd="0" presId="urn:microsoft.com/office/officeart/2005/8/layout/list1"/>
    <dgm:cxn modelId="{396CEB08-D6DB-423A-87B2-058B7B8DF20F}" type="presParOf" srcId="{DAD18C17-14D0-4F40-ABB1-058152A980C6}" destId="{86CDE5BA-32C6-4AD0-BF28-65E45C735723}" srcOrd="0" destOrd="0" presId="urn:microsoft.com/office/officeart/2005/8/layout/list1"/>
    <dgm:cxn modelId="{593541E9-C337-4649-8BA8-8473C84EFFC6}" type="presParOf" srcId="{DAD18C17-14D0-4F40-ABB1-058152A980C6}" destId="{892A3E06-9E1C-48F0-9FD3-D7812B4F9BE4}" srcOrd="1" destOrd="0" presId="urn:microsoft.com/office/officeart/2005/8/layout/list1"/>
    <dgm:cxn modelId="{5584D2AD-2928-4708-9A47-4A61801BDF8E}" type="presParOf" srcId="{05BA9D67-D960-4285-9C67-6C1D0DAEAA8A}" destId="{967C170A-B514-47FB-A42D-57F736D61610}" srcOrd="9" destOrd="0" presId="urn:microsoft.com/office/officeart/2005/8/layout/list1"/>
    <dgm:cxn modelId="{2089D76A-D6B3-4C51-9222-BDBD35AFC3DB}" type="presParOf" srcId="{05BA9D67-D960-4285-9C67-6C1D0DAEAA8A}" destId="{FE92975B-AF97-4EE7-93CF-B88BD9C0ECF4}" srcOrd="10" destOrd="0" presId="urn:microsoft.com/office/officeart/2005/8/layout/list1"/>
    <dgm:cxn modelId="{B6FC86D8-7B91-4365-B59B-FE9DE5B97724}" type="presParOf" srcId="{05BA9D67-D960-4285-9C67-6C1D0DAEAA8A}" destId="{502BB0D7-200C-433F-A09C-9C185932226B}" srcOrd="11" destOrd="0" presId="urn:microsoft.com/office/officeart/2005/8/layout/list1"/>
    <dgm:cxn modelId="{141D81B6-08E5-4BB5-89D3-044083961669}" type="presParOf" srcId="{05BA9D67-D960-4285-9C67-6C1D0DAEAA8A}" destId="{95648C7D-B243-4427-B8DF-DB7A46542D93}" srcOrd="12" destOrd="0" presId="urn:microsoft.com/office/officeart/2005/8/layout/list1"/>
    <dgm:cxn modelId="{20033D4D-8017-4E13-A76B-A75CE6B4781D}" type="presParOf" srcId="{95648C7D-B243-4427-B8DF-DB7A46542D93}" destId="{E7486CAD-56B6-49AB-8306-46F7C1945BEA}" srcOrd="0" destOrd="0" presId="urn:microsoft.com/office/officeart/2005/8/layout/list1"/>
    <dgm:cxn modelId="{F28D9331-D957-4F58-9223-3202E696A9B9}" type="presParOf" srcId="{95648C7D-B243-4427-B8DF-DB7A46542D93}" destId="{71EE684A-4914-48C5-A753-38F78A70C06F}" srcOrd="1" destOrd="0" presId="urn:microsoft.com/office/officeart/2005/8/layout/list1"/>
    <dgm:cxn modelId="{1DEACCCA-624E-410B-A0AC-29990B67BFC5}" type="presParOf" srcId="{05BA9D67-D960-4285-9C67-6C1D0DAEAA8A}" destId="{B7DB5F14-3C44-4F74-B266-37D31E6FE15C}" srcOrd="13" destOrd="0" presId="urn:microsoft.com/office/officeart/2005/8/layout/list1"/>
    <dgm:cxn modelId="{EFA6619A-D748-4112-A6DD-4C0083B9CE21}" type="presParOf" srcId="{05BA9D67-D960-4285-9C67-6C1D0DAEAA8A}" destId="{D23D07BF-A3EA-4246-86FD-A9BE5950CD53}" srcOrd="14" destOrd="0" presId="urn:microsoft.com/office/officeart/2005/8/layout/list1"/>
    <dgm:cxn modelId="{71DD2E37-CECA-420A-A412-EFB3A1AA49BE}" type="presParOf" srcId="{05BA9D67-D960-4285-9C67-6C1D0DAEAA8A}" destId="{745D825A-DCFB-49FA-8D57-EE5FAB527B01}" srcOrd="15" destOrd="0" presId="urn:microsoft.com/office/officeart/2005/8/layout/list1"/>
    <dgm:cxn modelId="{E9899DD4-9114-4553-ABC4-645825466B33}" type="presParOf" srcId="{05BA9D67-D960-4285-9C67-6C1D0DAEAA8A}" destId="{A383D6F9-097F-4E52-A5C4-DE52F6F34895}" srcOrd="16" destOrd="0" presId="urn:microsoft.com/office/officeart/2005/8/layout/list1"/>
    <dgm:cxn modelId="{930C74CA-33E1-4C4A-A369-486BCB8A9BFC}" type="presParOf" srcId="{A383D6F9-097F-4E52-A5C4-DE52F6F34895}" destId="{3A0AD85B-39B2-4D06-8F57-C95F8896FC71}" srcOrd="0" destOrd="0" presId="urn:microsoft.com/office/officeart/2005/8/layout/list1"/>
    <dgm:cxn modelId="{3662164C-551C-472D-8AF0-45A8978A6C51}" type="presParOf" srcId="{A383D6F9-097F-4E52-A5C4-DE52F6F34895}" destId="{97924A93-CEEE-489A-9138-8119C6E36D4A}" srcOrd="1" destOrd="0" presId="urn:microsoft.com/office/officeart/2005/8/layout/list1"/>
    <dgm:cxn modelId="{6BB29096-1548-4078-B574-8454D70EFD58}" type="presParOf" srcId="{05BA9D67-D960-4285-9C67-6C1D0DAEAA8A}" destId="{3879C01C-6373-45B1-8448-5711C81DEFE8}" srcOrd="17" destOrd="0" presId="urn:microsoft.com/office/officeart/2005/8/layout/list1"/>
    <dgm:cxn modelId="{43DF73C5-9654-49CC-9C30-AF0D1D49C7F1}" type="presParOf" srcId="{05BA9D67-D960-4285-9C67-6C1D0DAEAA8A}" destId="{FB79D2C2-19DE-47CC-A32A-5B9E42203CB3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BEA0AF-CECF-4A08-8F43-06DF4EDC0F13}">
      <dsp:nvSpPr>
        <dsp:cNvPr id="0" name=""/>
        <dsp:cNvSpPr/>
      </dsp:nvSpPr>
      <dsp:spPr>
        <a:xfrm>
          <a:off x="0" y="255763"/>
          <a:ext cx="10515600" cy="6260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i="0" kern="1200" dirty="0"/>
            <a:t>dada2::</a:t>
          </a:r>
          <a:r>
            <a:rPr lang="en-US" sz="1500" i="0" kern="1200" dirty="0" err="1"/>
            <a:t>filterAndTrim</a:t>
          </a:r>
          <a:endParaRPr lang="en-US" sz="1500" i="0" kern="1200" dirty="0"/>
        </a:p>
      </dsp:txBody>
      <dsp:txXfrm>
        <a:off x="0" y="255763"/>
        <a:ext cx="10515600" cy="626062"/>
      </dsp:txXfrm>
    </dsp:sp>
    <dsp:sp modelId="{BF7F530D-96EF-4D7A-AF21-016F6EA2FD61}">
      <dsp:nvSpPr>
        <dsp:cNvPr id="0" name=""/>
        <dsp:cNvSpPr/>
      </dsp:nvSpPr>
      <dsp:spPr>
        <a:xfrm>
          <a:off x="525780" y="34363"/>
          <a:ext cx="7360920" cy="442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</a:rPr>
            <a:t>Filter Low Quality Reads</a:t>
          </a:r>
        </a:p>
      </dsp:txBody>
      <dsp:txXfrm>
        <a:off x="547396" y="55979"/>
        <a:ext cx="7317688" cy="399568"/>
      </dsp:txXfrm>
    </dsp:sp>
    <dsp:sp modelId="{4A96CD76-EDB0-4A5F-8DE6-D79934F46B31}">
      <dsp:nvSpPr>
        <dsp:cNvPr id="0" name=""/>
        <dsp:cNvSpPr/>
      </dsp:nvSpPr>
      <dsp:spPr>
        <a:xfrm>
          <a:off x="0" y="1184225"/>
          <a:ext cx="10515600" cy="6260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dada2::</a:t>
          </a:r>
          <a:r>
            <a:rPr lang="en-US" sz="1500" kern="1200" dirty="0" err="1"/>
            <a:t>nwalign</a:t>
          </a:r>
          <a:r>
            <a:rPr lang="en-US" sz="1500" kern="1200" dirty="0"/>
            <a:t> and dada2::</a:t>
          </a:r>
          <a:r>
            <a:rPr lang="en-US" sz="1500" kern="1200" dirty="0" err="1"/>
            <a:t>derepFastq</a:t>
          </a:r>
          <a:endParaRPr lang="en-US" sz="1500" kern="1200" dirty="0"/>
        </a:p>
      </dsp:txBody>
      <dsp:txXfrm>
        <a:off x="0" y="1184225"/>
        <a:ext cx="10515600" cy="626062"/>
      </dsp:txXfrm>
    </dsp:sp>
    <dsp:sp modelId="{4CF96A55-8026-4A49-80AD-5B06D14036EC}">
      <dsp:nvSpPr>
        <dsp:cNvPr id="0" name=""/>
        <dsp:cNvSpPr/>
      </dsp:nvSpPr>
      <dsp:spPr>
        <a:xfrm>
          <a:off x="525780" y="962825"/>
          <a:ext cx="7360920" cy="442800"/>
        </a:xfrm>
        <a:prstGeom prst="roundRect">
          <a:avLst/>
        </a:prstGeom>
        <a:solidFill>
          <a:schemeClr val="accent4">
            <a:hueOff val="-496882"/>
            <a:satOff val="902"/>
            <a:lumOff val="-323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</a:rPr>
            <a:t>Alignment and Dereplication</a:t>
          </a:r>
        </a:p>
      </dsp:txBody>
      <dsp:txXfrm>
        <a:off x="547396" y="984441"/>
        <a:ext cx="7317688" cy="399568"/>
      </dsp:txXfrm>
    </dsp:sp>
    <dsp:sp modelId="{FE92975B-AF97-4EE7-93CF-B88BD9C0ECF4}">
      <dsp:nvSpPr>
        <dsp:cNvPr id="0" name=""/>
        <dsp:cNvSpPr/>
      </dsp:nvSpPr>
      <dsp:spPr>
        <a:xfrm>
          <a:off x="0" y="2112688"/>
          <a:ext cx="10515600" cy="6260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dada2::</a:t>
          </a:r>
          <a:r>
            <a:rPr lang="en-US" sz="1500" kern="1200" dirty="0" err="1"/>
            <a:t>learnErrors</a:t>
          </a:r>
          <a:r>
            <a:rPr lang="en-US" sz="1500" kern="1200" dirty="0"/>
            <a:t> and dada2::dada</a:t>
          </a:r>
        </a:p>
      </dsp:txBody>
      <dsp:txXfrm>
        <a:off x="0" y="2112688"/>
        <a:ext cx="10515600" cy="626062"/>
      </dsp:txXfrm>
    </dsp:sp>
    <dsp:sp modelId="{892A3E06-9E1C-48F0-9FD3-D7812B4F9BE4}">
      <dsp:nvSpPr>
        <dsp:cNvPr id="0" name=""/>
        <dsp:cNvSpPr/>
      </dsp:nvSpPr>
      <dsp:spPr>
        <a:xfrm>
          <a:off x="525780" y="1891288"/>
          <a:ext cx="7360920" cy="442800"/>
        </a:xfrm>
        <a:prstGeom prst="roundRect">
          <a:avLst/>
        </a:prstGeom>
        <a:solidFill>
          <a:schemeClr val="accent4">
            <a:hueOff val="-993763"/>
            <a:satOff val="1804"/>
            <a:lumOff val="-647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</a:rPr>
            <a:t>Error Correction</a:t>
          </a:r>
        </a:p>
      </dsp:txBody>
      <dsp:txXfrm>
        <a:off x="547396" y="1912904"/>
        <a:ext cx="7317688" cy="399568"/>
      </dsp:txXfrm>
    </dsp:sp>
    <dsp:sp modelId="{D23D07BF-A3EA-4246-86FD-A9BE5950CD53}">
      <dsp:nvSpPr>
        <dsp:cNvPr id="0" name=""/>
        <dsp:cNvSpPr/>
      </dsp:nvSpPr>
      <dsp:spPr>
        <a:xfrm>
          <a:off x="0" y="3041150"/>
          <a:ext cx="10515600" cy="6260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dada2::</a:t>
          </a:r>
          <a:r>
            <a:rPr lang="en-US" sz="1500" kern="1200" dirty="0" err="1"/>
            <a:t>removeBimeraDenovo</a:t>
          </a:r>
          <a:endParaRPr lang="en-US" sz="1500" kern="1200" dirty="0"/>
        </a:p>
      </dsp:txBody>
      <dsp:txXfrm>
        <a:off x="0" y="3041150"/>
        <a:ext cx="10515600" cy="626062"/>
      </dsp:txXfrm>
    </dsp:sp>
    <dsp:sp modelId="{71EE684A-4914-48C5-A753-38F78A70C06F}">
      <dsp:nvSpPr>
        <dsp:cNvPr id="0" name=""/>
        <dsp:cNvSpPr/>
      </dsp:nvSpPr>
      <dsp:spPr>
        <a:xfrm>
          <a:off x="525780" y="2819750"/>
          <a:ext cx="7360920" cy="442800"/>
        </a:xfrm>
        <a:prstGeom prst="roundRect">
          <a:avLst/>
        </a:prstGeom>
        <a:solidFill>
          <a:schemeClr val="accent4">
            <a:hueOff val="-1490645"/>
            <a:satOff val="2705"/>
            <a:lumOff val="-970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</a:rPr>
            <a:t>Chimera Removal</a:t>
          </a:r>
        </a:p>
      </dsp:txBody>
      <dsp:txXfrm>
        <a:off x="547396" y="2841366"/>
        <a:ext cx="7317688" cy="399568"/>
      </dsp:txXfrm>
    </dsp:sp>
    <dsp:sp modelId="{FB79D2C2-19DE-47CC-A32A-5B9E42203CB3}">
      <dsp:nvSpPr>
        <dsp:cNvPr id="0" name=""/>
        <dsp:cNvSpPr/>
      </dsp:nvSpPr>
      <dsp:spPr>
        <a:xfrm>
          <a:off x="0" y="3969613"/>
          <a:ext cx="10515600" cy="6260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dada2:assignTaxonomy and dada2::</a:t>
          </a:r>
          <a:r>
            <a:rPr lang="en-US" sz="1500" kern="1200" dirty="0" err="1"/>
            <a:t>addSpecies</a:t>
          </a:r>
          <a:endParaRPr lang="en-US" sz="1500" kern="1200" dirty="0"/>
        </a:p>
      </dsp:txBody>
      <dsp:txXfrm>
        <a:off x="0" y="3969613"/>
        <a:ext cx="10515600" cy="626062"/>
      </dsp:txXfrm>
    </dsp:sp>
    <dsp:sp modelId="{97924A93-CEEE-489A-9138-8119C6E36D4A}">
      <dsp:nvSpPr>
        <dsp:cNvPr id="0" name=""/>
        <dsp:cNvSpPr/>
      </dsp:nvSpPr>
      <dsp:spPr>
        <a:xfrm>
          <a:off x="525780" y="3748213"/>
          <a:ext cx="7360920" cy="442800"/>
        </a:xfrm>
        <a:prstGeom prst="roundRect">
          <a:avLst/>
        </a:prstGeom>
        <a:solidFill>
          <a:schemeClr val="accent4">
            <a:hueOff val="-1987526"/>
            <a:satOff val="3607"/>
            <a:lumOff val="-1294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</a:rPr>
            <a:t>Taxonomic Classification</a:t>
          </a:r>
        </a:p>
      </dsp:txBody>
      <dsp:txXfrm>
        <a:off x="547396" y="3769829"/>
        <a:ext cx="7317688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61936-D5FA-A04C-A686-D9E06FF98027}" type="datetimeFigureOut">
              <a:rPr lang="en-US" smtClean="0"/>
              <a:t>3/8/21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B6ABF-5BC5-0541-B64D-6B70D066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51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B6ABF-5BC5-0541-B64D-6B70D066D0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DB8C3-0E23-4872-A5D5-AEFCEEC106B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46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B6ABF-5BC5-0541-B64D-6B70D066D0E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73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D13B3-12B4-BF4B-967F-15C007F071F1}" type="datetimeFigureOut">
              <a:rPr lang="en-US" smtClean="0"/>
              <a:t>3/8/21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FBC1-D7D8-6143-B751-457B3600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733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D13B3-12B4-BF4B-967F-15C007F071F1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FBC1-D7D8-6143-B751-457B3600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1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D13B3-12B4-BF4B-967F-15C007F071F1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FBC1-D7D8-6143-B751-457B3600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51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5687"/>
            <a:ext cx="7729728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360450"/>
            <a:ext cx="7729728" cy="437957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D13B3-12B4-BF4B-967F-15C007F071F1}" type="datetimeFigureOut">
              <a:rPr lang="en-US" smtClean="0"/>
              <a:t>3/8/21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FBC1-D7D8-6143-B751-457B3600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24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D13B3-12B4-BF4B-967F-15C007F071F1}" type="datetimeFigureOut">
              <a:rPr lang="en-US" smtClean="0"/>
              <a:t>3/8/21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FBC1-D7D8-6143-B751-457B3600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213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D13B3-12B4-BF4B-967F-15C007F071F1}" type="datetimeFigureOut">
              <a:rPr lang="en-US" smtClean="0"/>
              <a:t>3/8/21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FBC1-D7D8-6143-B751-457B3600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8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D13B3-12B4-BF4B-967F-15C007F071F1}" type="datetimeFigureOut">
              <a:rPr lang="en-US" smtClean="0"/>
              <a:t>3/8/21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FBC1-D7D8-6143-B751-457B3600155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746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D13B3-12B4-BF4B-967F-15C007F071F1}" type="datetimeFigureOut">
              <a:rPr lang="en-US" smtClean="0"/>
              <a:t>3/8/21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FBC1-D7D8-6143-B751-457B3600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2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D13B3-12B4-BF4B-967F-15C007F071F1}" type="datetimeFigureOut">
              <a:rPr lang="en-US" smtClean="0"/>
              <a:t>3/8/21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FBC1-D7D8-6143-B751-457B3600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90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D13B3-12B4-BF4B-967F-15C007F071F1}" type="datetimeFigureOut">
              <a:rPr lang="en-US" smtClean="0"/>
              <a:t>3/8/21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FBC1-D7D8-6143-B751-457B3600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65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84D13B3-12B4-BF4B-967F-15C007F071F1}" type="datetimeFigureOut">
              <a:rPr lang="en-US" smtClean="0"/>
              <a:t>3/8/21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FBC1-D7D8-6143-B751-457B3600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0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84D13B3-12B4-BF4B-967F-15C007F071F1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C6EFBC1-D7D8-6143-B751-457B3600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24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cholas-ollberding.com/post/observation-weights-for-differential-abundance-of-zero-inflated-microbiome-data-with-deseq2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1CC47-E175-794A-A9D3-6B87A7926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8590" y="988741"/>
            <a:ext cx="5888754" cy="4880518"/>
          </a:xfrm>
          <a:noFill/>
          <a:ln>
            <a:noFill/>
          </a:ln>
        </p:spPr>
        <p:txBody>
          <a:bodyPr wrap="square">
            <a:normAutofit/>
          </a:bodyPr>
          <a:lstStyle/>
          <a:p>
            <a:pPr algn="l"/>
            <a:r>
              <a:rPr lang="en-US" sz="4800">
                <a:solidFill>
                  <a:schemeClr val="tx1"/>
                </a:solidFill>
              </a:rPr>
              <a:t>16S analysis: from OTU to ASVs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9DABA-C554-3F4F-95BB-28BDFEFB66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7700" y="2007220"/>
            <a:ext cx="2357553" cy="2843560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Dr. Brigida Rusconi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Department of Pediatrics, Washington University School of Medicine</a:t>
            </a:r>
          </a:p>
        </p:txBody>
      </p:sp>
    </p:spTree>
    <p:extLst>
      <p:ext uri="{BB962C8B-B14F-4D97-AF65-F5344CB8AC3E}">
        <p14:creationId xmlns:p14="http://schemas.microsoft.com/office/powerpoint/2010/main" val="231155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1D58-AC67-074C-97DF-35B6E0A00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Abundance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69F9E-3078-C04B-8C38-19FB0B298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can I do to improve analysis of low abundance samples?</a:t>
            </a:r>
          </a:p>
          <a:p>
            <a:pPr lvl="1"/>
            <a:r>
              <a:rPr lang="en-US" dirty="0"/>
              <a:t>Enrich target DNA by degrading free DNA prior to DNA extraction (Stinson et al, 2019, Lett Appl Microbiol., Li et al., 2017, Scientific Reports)</a:t>
            </a:r>
          </a:p>
          <a:p>
            <a:pPr lvl="1"/>
            <a:r>
              <a:rPr lang="en-US" dirty="0"/>
              <a:t>Include an extraction control to get background amplification</a:t>
            </a:r>
          </a:p>
          <a:p>
            <a:pPr lvl="2"/>
            <a:r>
              <a:rPr lang="en-US" dirty="0"/>
              <a:t>This can then be used to remove background with package “</a:t>
            </a:r>
            <a:r>
              <a:rPr lang="en-US" dirty="0" err="1"/>
              <a:t>decontam</a:t>
            </a:r>
            <a:r>
              <a:rPr lang="en-US" dirty="0"/>
              <a:t>” (Davis et al,2018, Microbiome)</a:t>
            </a:r>
          </a:p>
        </p:txBody>
      </p:sp>
    </p:spTree>
    <p:extLst>
      <p:ext uri="{BB962C8B-B14F-4D97-AF65-F5344CB8AC3E}">
        <p14:creationId xmlns:p14="http://schemas.microsoft.com/office/powerpoint/2010/main" val="45524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2AF73-AAF6-B74A-9F14-B09FAF661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Analyze 16S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C2B4B-FFF2-6748-8C52-CD2C1DF70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Clustering of sequencing reads to obtain operational taxonomic units (OTUs) (USEARCH)</a:t>
            </a:r>
          </a:p>
          <a:p>
            <a:pPr lvl="1"/>
            <a:r>
              <a:rPr lang="en-US" dirty="0"/>
              <a:t> ≥97% is often used as a cutoff to cluster reads</a:t>
            </a:r>
          </a:p>
          <a:p>
            <a:r>
              <a:rPr lang="en-US" dirty="0"/>
              <a:t> Generation of amplicon sequence variants (ASVs) using error-corrected reads (DADA2, Deblur)</a:t>
            </a:r>
          </a:p>
          <a:p>
            <a:r>
              <a:rPr lang="en-US" dirty="0"/>
              <a:t> Direct taxonomic classification of raw reads (Kraken, Bracken)</a:t>
            </a:r>
          </a:p>
          <a:p>
            <a:pPr lvl="1"/>
            <a:r>
              <a:rPr lang="en-US" dirty="0"/>
              <a:t>Classifies sequencing reads into taxonomic bins</a:t>
            </a:r>
          </a:p>
          <a:p>
            <a:pPr lvl="1"/>
            <a:r>
              <a:rPr lang="en-US" dirty="0"/>
              <a:t>Bracken extension now also offers read count</a:t>
            </a:r>
          </a:p>
          <a:p>
            <a:pPr lvl="1"/>
            <a:r>
              <a:rPr lang="en-US" dirty="0"/>
              <a:t>Read that has identical matches to two species will be classified at the genus level </a:t>
            </a:r>
          </a:p>
          <a:p>
            <a:pPr lvl="2"/>
            <a:r>
              <a:rPr lang="en-US" dirty="0"/>
              <a:t>Multiple reads that can only be assigned at the genus level will be combined</a:t>
            </a:r>
          </a:p>
          <a:p>
            <a:pPr lvl="1"/>
            <a:r>
              <a:rPr lang="en-US" dirty="0"/>
              <a:t>Alignment-free algorithm makes it really fast (Lu et al, 2020, </a:t>
            </a:r>
            <a:r>
              <a:rPr lang="en-US" dirty="0" err="1"/>
              <a:t>Mirobiome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416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E6FA8-7EF2-9642-A9B6-3162B4824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 prefer ASV to OTU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B9AFF-EB69-8E43-82DD-D0C9E8FF3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81409"/>
          </a:xfrm>
        </p:spPr>
        <p:txBody>
          <a:bodyPr>
            <a:normAutofit/>
          </a:bodyPr>
          <a:lstStyle/>
          <a:p>
            <a:r>
              <a:rPr lang="en-US" dirty="0"/>
              <a:t>Clustering sequences masks biological variation and produces artifacts</a:t>
            </a:r>
          </a:p>
          <a:p>
            <a:r>
              <a:rPr lang="en-US" dirty="0"/>
              <a:t>ASVs that are generally considered to be a more detailed view of OTUs</a:t>
            </a:r>
          </a:p>
          <a:p>
            <a:r>
              <a:rPr lang="en-US" dirty="0"/>
              <a:t>DADA2 is considered to provide the best compromise of specificity and sensitivity</a:t>
            </a:r>
          </a:p>
          <a:p>
            <a:r>
              <a:rPr lang="en-US" dirty="0"/>
              <a:t>But don’t just take my word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B559F7-D5FE-8444-B777-082E4CEBD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738" y="4311568"/>
            <a:ext cx="39878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40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1842946-BB7F-5C4E-A696-BF97769DA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40" y="418359"/>
            <a:ext cx="8788400" cy="2032000"/>
          </a:xfrm>
          <a:prstGeom prst="rect">
            <a:avLst/>
          </a:prstGeom>
        </p:spPr>
      </p:pic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B207737-79CF-5D45-807C-8A3CBC49F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717" y="2604325"/>
            <a:ext cx="10452100" cy="1422400"/>
          </a:xfrm>
          <a:prstGeom prst="rect">
            <a:avLst/>
          </a:prstGeom>
        </p:spPr>
      </p:pic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E196D37-5B87-424B-B9A1-FC3E9B07A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782" y="4334658"/>
            <a:ext cx="98044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424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AADE9-54AB-9C40-A9CE-08645F8B5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16S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2A9C-2AD4-EB40-99F6-51C0E1BB1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features (ASV) than samples (high dimensional)</a:t>
            </a:r>
          </a:p>
          <a:p>
            <a:r>
              <a:rPr lang="en-US" dirty="0"/>
              <a:t>Many features with 0 (sparse)</a:t>
            </a:r>
          </a:p>
          <a:p>
            <a:r>
              <a:rPr lang="en-US" dirty="0"/>
              <a:t>Number of reads between samples can vary </a:t>
            </a:r>
          </a:p>
          <a:p>
            <a:r>
              <a:rPr lang="en-US" dirty="0"/>
              <a:t>Compositional (we only get a snapshot of the whole community)</a:t>
            </a:r>
          </a:p>
          <a:p>
            <a:pPr lvl="1"/>
            <a:r>
              <a:rPr lang="en-US" dirty="0"/>
              <a:t>Unless we use spike ins </a:t>
            </a:r>
          </a:p>
        </p:txBody>
      </p:sp>
    </p:spTree>
    <p:extLst>
      <p:ext uri="{BB962C8B-B14F-4D97-AF65-F5344CB8AC3E}">
        <p14:creationId xmlns:p14="http://schemas.microsoft.com/office/powerpoint/2010/main" val="3059090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A1D4A-CE2E-5048-8466-F663DFC62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 for DADA2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26AEB-8F3B-DE46-A14B-E8A31DA90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Samples have been demultiplexed, i.e. split into individual per-sample </a:t>
            </a:r>
            <a:r>
              <a:rPr lang="en-US" dirty="0" err="1"/>
              <a:t>fastq</a:t>
            </a:r>
            <a:r>
              <a:rPr lang="en-US" dirty="0"/>
              <a:t> files</a:t>
            </a:r>
          </a:p>
          <a:p>
            <a:r>
              <a:rPr lang="en-US" dirty="0"/>
              <a:t>Non-biological nucleotides have been removed, e.g. primers, adapters, linkers,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If paired-end sequencing data, the forward and reverse </a:t>
            </a:r>
            <a:r>
              <a:rPr lang="en-US" dirty="0" err="1"/>
              <a:t>fastq</a:t>
            </a:r>
            <a:r>
              <a:rPr lang="en-US" dirty="0"/>
              <a:t> files contain reads in matched order</a:t>
            </a:r>
          </a:p>
          <a:p>
            <a:r>
              <a:rPr lang="en-US" dirty="0"/>
              <a:t>Most sequencing services and cores will provide data in this format</a:t>
            </a:r>
          </a:p>
          <a:p>
            <a:r>
              <a:rPr lang="en-US" dirty="0"/>
              <a:t>Have access to R either on own machine or through interactive job on RIS</a:t>
            </a:r>
          </a:p>
          <a:p>
            <a:r>
              <a:rPr lang="en-US" dirty="0"/>
              <a:t>“dada2” and “</a:t>
            </a:r>
            <a:r>
              <a:rPr lang="en-US" dirty="0" err="1"/>
              <a:t>phyloseq</a:t>
            </a:r>
            <a:r>
              <a:rPr lang="en-US" dirty="0"/>
              <a:t>” R packages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35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365125"/>
            <a:ext cx="11649456" cy="1325563"/>
          </a:xfrm>
        </p:spPr>
        <p:txBody>
          <a:bodyPr/>
          <a:lstStyle/>
          <a:p>
            <a:pPr algn="ctr"/>
            <a:r>
              <a:rPr lang="en-US" dirty="0"/>
              <a:t>Common Steps in Amplicon Denoising Pipelines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838200" y="1825624"/>
          <a:ext cx="10515600" cy="4630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31457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6594BA51-2E67-4444-9E63-918D13E767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58"/>
          <a:stretch/>
        </p:blipFill>
        <p:spPr>
          <a:xfrm>
            <a:off x="7177069" y="484086"/>
            <a:ext cx="3675286" cy="548640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8F3DE05A-5F31-5144-8111-6555163A14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758"/>
          <a:stretch/>
        </p:blipFill>
        <p:spPr>
          <a:xfrm>
            <a:off x="1752121" y="484086"/>
            <a:ext cx="3675286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111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9F121380-F637-8845-AC43-0054ECA0A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6858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36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5C3E04D-4F77-9E45-9590-FDDB5701B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DADA2 output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820AA1B-A3B5-0A45-B75F-7BED55787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420801"/>
              </p:ext>
            </p:extLst>
          </p:nvPr>
        </p:nvGraphicFramePr>
        <p:xfrm>
          <a:off x="2153265" y="1926662"/>
          <a:ext cx="8554068" cy="26269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5678">
                  <a:extLst>
                    <a:ext uri="{9D8B030D-6E8A-4147-A177-3AD203B41FA5}">
                      <a16:colId xmlns:a16="http://schemas.microsoft.com/office/drawing/2014/main" val="4047508349"/>
                    </a:ext>
                  </a:extLst>
                </a:gridCol>
                <a:gridCol w="1425678">
                  <a:extLst>
                    <a:ext uri="{9D8B030D-6E8A-4147-A177-3AD203B41FA5}">
                      <a16:colId xmlns:a16="http://schemas.microsoft.com/office/drawing/2014/main" val="1517672327"/>
                    </a:ext>
                  </a:extLst>
                </a:gridCol>
                <a:gridCol w="1425678">
                  <a:extLst>
                    <a:ext uri="{9D8B030D-6E8A-4147-A177-3AD203B41FA5}">
                      <a16:colId xmlns:a16="http://schemas.microsoft.com/office/drawing/2014/main" val="1080642636"/>
                    </a:ext>
                  </a:extLst>
                </a:gridCol>
                <a:gridCol w="1425678">
                  <a:extLst>
                    <a:ext uri="{9D8B030D-6E8A-4147-A177-3AD203B41FA5}">
                      <a16:colId xmlns:a16="http://schemas.microsoft.com/office/drawing/2014/main" val="1042195509"/>
                    </a:ext>
                  </a:extLst>
                </a:gridCol>
                <a:gridCol w="1425678">
                  <a:extLst>
                    <a:ext uri="{9D8B030D-6E8A-4147-A177-3AD203B41FA5}">
                      <a16:colId xmlns:a16="http://schemas.microsoft.com/office/drawing/2014/main" val="974859569"/>
                    </a:ext>
                  </a:extLst>
                </a:gridCol>
                <a:gridCol w="1425678">
                  <a:extLst>
                    <a:ext uri="{9D8B030D-6E8A-4147-A177-3AD203B41FA5}">
                      <a16:colId xmlns:a16="http://schemas.microsoft.com/office/drawing/2014/main" val="424056873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input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filtered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denoisedF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denoisedR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merged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86104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F3D0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7793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7113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6976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6979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6540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48206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F3D1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5869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5299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5227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5239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5028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67164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F3D141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5958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5463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5331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5357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4986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735440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F3D142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3183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2914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2799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2830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2595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9189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F3D143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3178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2941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2822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2868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2553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49856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F3D144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4827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4312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4151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4228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3646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2584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2231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02F5F-11CB-AA47-B3DC-1D1A0F35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04405"/>
          </a:xfrm>
        </p:spPr>
        <p:txBody>
          <a:bodyPr/>
          <a:lstStyle/>
          <a:p>
            <a:r>
              <a:rPr lang="en-US" dirty="0"/>
              <a:t>How to start R Studio on RIS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E2B538-5A30-E548-9569-3FC5F41767E2}"/>
              </a:ext>
            </a:extLst>
          </p:cNvPr>
          <p:cNvSpPr txBox="1"/>
          <p:nvPr/>
        </p:nvSpPr>
        <p:spPr>
          <a:xfrm>
            <a:off x="958646" y="5200025"/>
            <a:ext cx="99785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&gt;LSF_DOCKER_VOLUMES='/storage1/fs1/ ${</a:t>
            </a:r>
            <a:r>
              <a:rPr lang="en-US" dirty="0" err="1"/>
              <a:t>wustlkey</a:t>
            </a:r>
            <a:r>
              <a:rPr lang="en-US" dirty="0"/>
              <a:t>}/Active:/storage1/fs1/ ${</a:t>
            </a:r>
            <a:r>
              <a:rPr lang="en-US" dirty="0" err="1"/>
              <a:t>wustlkey</a:t>
            </a:r>
            <a:r>
              <a:rPr lang="en-US" dirty="0"/>
              <a:t>}/Active /scratch1/fs1/ ${</a:t>
            </a:r>
            <a:r>
              <a:rPr lang="en-US" dirty="0" err="1"/>
              <a:t>wustlkey</a:t>
            </a:r>
            <a:r>
              <a:rPr lang="en-US" dirty="0"/>
              <a:t>}:/scratch1/fs1/ ${</a:t>
            </a:r>
            <a:r>
              <a:rPr lang="en-US" dirty="0" err="1"/>
              <a:t>wustlkey</a:t>
            </a:r>
            <a:r>
              <a:rPr lang="en-US" dirty="0"/>
              <a:t>} /home/ ${</a:t>
            </a:r>
            <a:r>
              <a:rPr lang="en-US" dirty="0" err="1"/>
              <a:t>wustlkey</a:t>
            </a:r>
            <a:r>
              <a:rPr lang="en-US" dirty="0"/>
              <a:t>}:/home/ ${</a:t>
            </a:r>
            <a:r>
              <a:rPr lang="en-US" dirty="0" err="1"/>
              <a:t>wustlkey</a:t>
            </a:r>
            <a:r>
              <a:rPr lang="en-US" dirty="0"/>
              <a:t>}' PATH=/home/ ${</a:t>
            </a:r>
            <a:r>
              <a:rPr lang="en-US" dirty="0" err="1"/>
              <a:t>wustlkey</a:t>
            </a:r>
            <a:r>
              <a:rPr lang="en-US" dirty="0"/>
              <a:t>}:$PATH LSF_DOCKER_PORTS='8000:8787' </a:t>
            </a:r>
            <a:r>
              <a:rPr lang="en-US" dirty="0" err="1"/>
              <a:t>bsub</a:t>
            </a:r>
            <a:r>
              <a:rPr lang="en-US" dirty="0"/>
              <a:t> -Is –G –n 16 –M 16GB -compute- ${</a:t>
            </a:r>
            <a:r>
              <a:rPr lang="en-US" dirty="0" err="1"/>
              <a:t>wustlkey</a:t>
            </a:r>
            <a:r>
              <a:rPr lang="en-US" dirty="0"/>
              <a:t>} -q general-interactive -R 'select[port8000=1]' -a 'docker(</a:t>
            </a:r>
            <a:r>
              <a:rPr lang="en-US" dirty="0" err="1"/>
              <a:t>koetjen</a:t>
            </a:r>
            <a:r>
              <a:rPr lang="en-US" dirty="0"/>
              <a:t>/rstudio:4.0.3)' /bin/bash</a:t>
            </a:r>
          </a:p>
          <a:p>
            <a:r>
              <a:rPr lang="en-US" dirty="0"/>
              <a:t>&gt;</a:t>
            </a:r>
            <a:r>
              <a:rPr lang="en-US" dirty="0" err="1"/>
              <a:t>rstudio</a:t>
            </a:r>
            <a:r>
              <a:rPr lang="en-US" dirty="0"/>
              <a:t>-server start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B4BEEF-9E85-A542-9171-E25A0EBB816E}"/>
              </a:ext>
            </a:extLst>
          </p:cNvPr>
          <p:cNvSpPr/>
          <p:nvPr/>
        </p:nvSpPr>
        <p:spPr>
          <a:xfrm>
            <a:off x="1119433" y="1229707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&gt;</a:t>
            </a:r>
            <a:r>
              <a:rPr lang="en-US" dirty="0" err="1"/>
              <a:t>mkdir</a:t>
            </a:r>
            <a:r>
              <a:rPr lang="en-US" dirty="0"/>
              <a:t> -p $HOME/</a:t>
            </a:r>
            <a:r>
              <a:rPr lang="en-US" dirty="0" err="1"/>
              <a:t>usr</a:t>
            </a:r>
            <a:r>
              <a:rPr lang="en-US" dirty="0"/>
              <a:t>/lib</a:t>
            </a:r>
          </a:p>
          <a:p>
            <a:endParaRPr lang="en-US" dirty="0"/>
          </a:p>
          <a:p>
            <a:r>
              <a:rPr lang="en-US" dirty="0"/>
              <a:t>&gt;cat &lt;&lt;EOF &gt; $HOME/.</a:t>
            </a:r>
            <a:r>
              <a:rPr lang="en-US" dirty="0" err="1"/>
              <a:t>Rprofile</a:t>
            </a:r>
            <a:endParaRPr lang="en-US" dirty="0"/>
          </a:p>
          <a:p>
            <a:r>
              <a:rPr lang="en-US" dirty="0" err="1"/>
              <a:t>vals</a:t>
            </a:r>
            <a:r>
              <a:rPr lang="en-US" dirty="0"/>
              <a:t> &lt;- paste('$HOME/</a:t>
            </a:r>
            <a:r>
              <a:rPr lang="en-US" dirty="0" err="1"/>
              <a:t>usr</a:t>
            </a:r>
            <a:r>
              <a:rPr lang="en-US" dirty="0"/>
              <a:t>/lib/</a:t>
            </a:r>
            <a:r>
              <a:rPr lang="en-US" dirty="0" err="1"/>
              <a:t>R',paste</a:t>
            </a:r>
            <a:r>
              <a:rPr lang="en-US" dirty="0"/>
              <a:t>(</a:t>
            </a:r>
            <a:r>
              <a:rPr lang="en-US" dirty="0" err="1"/>
              <a:t>R.version$major,R.version$minor,sep</a:t>
            </a:r>
            <a:r>
              <a:rPr lang="en-US" dirty="0"/>
              <a:t>="."),</a:t>
            </a:r>
            <a:r>
              <a:rPr lang="en-US" dirty="0" err="1"/>
              <a:t>sep</a:t>
            </a:r>
            <a:r>
              <a:rPr lang="en-US" dirty="0"/>
              <a:t>="")</a:t>
            </a:r>
          </a:p>
          <a:p>
            <a:r>
              <a:rPr lang="en-US" dirty="0"/>
              <a:t>for (</a:t>
            </a:r>
            <a:r>
              <a:rPr lang="en-US" dirty="0" err="1"/>
              <a:t>devlib</a:t>
            </a:r>
            <a:r>
              <a:rPr lang="en-US" dirty="0"/>
              <a:t> in </a:t>
            </a:r>
            <a:r>
              <a:rPr lang="en-US" dirty="0" err="1"/>
              <a:t>vals</a:t>
            </a:r>
            <a:r>
              <a:rPr lang="en-US" dirty="0"/>
              <a:t>) {</a:t>
            </a:r>
          </a:p>
          <a:p>
            <a:r>
              <a:rPr lang="en-US" dirty="0"/>
              <a:t>  if (!</a:t>
            </a:r>
            <a:r>
              <a:rPr lang="en-US" dirty="0" err="1"/>
              <a:t>file.exists</a:t>
            </a:r>
            <a:r>
              <a:rPr lang="en-US" dirty="0"/>
              <a:t>(</a:t>
            </a:r>
            <a:r>
              <a:rPr lang="en-US" dirty="0" err="1"/>
              <a:t>devlib</a:t>
            </a:r>
            <a:r>
              <a:rPr lang="en-US" dirty="0"/>
              <a:t>))</a:t>
            </a:r>
          </a:p>
          <a:p>
            <a:r>
              <a:rPr lang="en-US" dirty="0"/>
              <a:t>  </a:t>
            </a:r>
            <a:r>
              <a:rPr lang="en-US" dirty="0" err="1"/>
              <a:t>dir.create</a:t>
            </a:r>
            <a:r>
              <a:rPr lang="en-US" dirty="0"/>
              <a:t>(</a:t>
            </a:r>
            <a:r>
              <a:rPr lang="en-US" dirty="0" err="1"/>
              <a:t>devlib</a:t>
            </a:r>
            <a:r>
              <a:rPr lang="en-US" dirty="0"/>
              <a:t>)</a:t>
            </a:r>
          </a:p>
          <a:p>
            <a:r>
              <a:rPr lang="en-US" dirty="0"/>
              <a:t>  x &lt;- .</a:t>
            </a:r>
            <a:r>
              <a:rPr lang="en-US" dirty="0" err="1"/>
              <a:t>libPaths</a:t>
            </a:r>
            <a:r>
              <a:rPr lang="en-US" dirty="0"/>
              <a:t>()</a:t>
            </a:r>
          </a:p>
          <a:p>
            <a:r>
              <a:rPr lang="en-US" dirty="0"/>
              <a:t>  x &lt;- .</a:t>
            </a:r>
            <a:r>
              <a:rPr lang="en-US" dirty="0" err="1"/>
              <a:t>libPaths</a:t>
            </a:r>
            <a:r>
              <a:rPr lang="en-US" dirty="0"/>
              <a:t>(c(</a:t>
            </a:r>
            <a:r>
              <a:rPr lang="en-US" dirty="0" err="1"/>
              <a:t>devlib,x</a:t>
            </a:r>
            <a:r>
              <a:rPr lang="en-US" dirty="0"/>
              <a:t>))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rm(</a:t>
            </a:r>
            <a:r>
              <a:rPr lang="en-US" dirty="0" err="1"/>
              <a:t>x,vals</a:t>
            </a:r>
            <a:r>
              <a:rPr lang="en-US" dirty="0"/>
              <a:t>)</a:t>
            </a:r>
          </a:p>
          <a:p>
            <a:r>
              <a:rPr lang="en-US" dirty="0"/>
              <a:t>EOF</a:t>
            </a:r>
          </a:p>
        </p:txBody>
      </p:sp>
    </p:spTree>
    <p:extLst>
      <p:ext uri="{BB962C8B-B14F-4D97-AF65-F5344CB8AC3E}">
        <p14:creationId xmlns:p14="http://schemas.microsoft.com/office/powerpoint/2010/main" val="312550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Chimeric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94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Chimeras are sequences formed from two (or more) biological sequences joined together</a:t>
            </a:r>
          </a:p>
          <a:p>
            <a:endParaRPr lang="en-US" dirty="0"/>
          </a:p>
          <a:p>
            <a:r>
              <a:rPr lang="en-US" dirty="0"/>
              <a:t>Typically form during PCR when:</a:t>
            </a:r>
          </a:p>
          <a:p>
            <a:pPr lvl="1"/>
            <a:r>
              <a:rPr lang="en-US" dirty="0"/>
              <a:t>Extension of an amplicon is aborted</a:t>
            </a:r>
          </a:p>
          <a:p>
            <a:pPr lvl="1"/>
            <a:r>
              <a:rPr lang="en-US" dirty="0"/>
              <a:t>Serves as a primer in the next PCR cycle </a:t>
            </a:r>
          </a:p>
          <a:p>
            <a:pPr lvl="1"/>
            <a:r>
              <a:rPr lang="en-US" dirty="0"/>
              <a:t>Aborted product anneals to the wrong template </a:t>
            </a:r>
          </a:p>
          <a:p>
            <a:pPr lvl="1"/>
            <a:r>
              <a:rPr lang="en-US" dirty="0"/>
              <a:t>Makes a new sequence from two different template</a:t>
            </a:r>
          </a:p>
          <a:p>
            <a:pPr lvl="1"/>
            <a:endParaRPr lang="en-US" dirty="0"/>
          </a:p>
          <a:p>
            <a:r>
              <a:rPr lang="en-US" dirty="0"/>
              <a:t>Typically small fraction of reads are chimeric</a:t>
            </a:r>
          </a:p>
          <a:p>
            <a:pPr lvl="1"/>
            <a:r>
              <a:rPr lang="en-US" dirty="0"/>
              <a:t>However a large fraction of ASVs/OTUs are often chimeric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420" y="2779034"/>
            <a:ext cx="4296375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9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4F451-2C8B-BB40-B40C-51514686F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4C57B-C9F0-2A4A-A2CA-14611EB79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 to </a:t>
            </a:r>
            <a:r>
              <a:rPr lang="en-US" dirty="0" err="1"/>
              <a:t>Rstudio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wget</a:t>
            </a:r>
            <a:r>
              <a:rPr lang="en-US" dirty="0"/>
              <a:t> https://</a:t>
            </a:r>
            <a:r>
              <a:rPr lang="en-US" dirty="0" err="1"/>
              <a:t>zenodo.org</a:t>
            </a:r>
            <a:r>
              <a:rPr lang="en-US" dirty="0"/>
              <a:t>/record/3986799/files/silva_nr99_v138_train_set.fa.gz</a:t>
            </a:r>
          </a:p>
          <a:p>
            <a:r>
              <a:rPr lang="en-US" dirty="0" err="1"/>
              <a:t>wget</a:t>
            </a:r>
            <a:r>
              <a:rPr lang="en-US" dirty="0"/>
              <a:t> https://</a:t>
            </a:r>
            <a:r>
              <a:rPr lang="en-US" dirty="0" err="1"/>
              <a:t>zenodo.org</a:t>
            </a:r>
            <a:r>
              <a:rPr lang="en-US" dirty="0"/>
              <a:t>/record/3986799/files/silva_species_assignment_v138.fa.gz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947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B0149-18C0-4348-9994-F9FBB37E3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I Use Rarefaction?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96997-4644-4B4D-9FAB-FE370FF97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360449"/>
            <a:ext cx="7729728" cy="533723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Library size normalization </a:t>
            </a:r>
          </a:p>
          <a:p>
            <a:pPr lvl="1"/>
            <a:r>
              <a:rPr lang="en-US" dirty="0"/>
              <a:t>Read depth can affect diversity measurements</a:t>
            </a:r>
          </a:p>
          <a:p>
            <a:r>
              <a:rPr lang="en-US" dirty="0"/>
              <a:t>Rarefaction curves represent diversity as a function of library size</a:t>
            </a:r>
          </a:p>
          <a:p>
            <a:pPr lvl="1"/>
            <a:r>
              <a:rPr lang="en-US" dirty="0"/>
              <a:t>Used to define the cutoff for </a:t>
            </a:r>
            <a:r>
              <a:rPr lang="en-US" dirty="0" err="1"/>
              <a:t>downsampling</a:t>
            </a:r>
            <a:endParaRPr lang="en-US" dirty="0"/>
          </a:p>
          <a:p>
            <a:pPr lvl="1"/>
            <a:r>
              <a:rPr lang="en-US" dirty="0"/>
              <a:t>Do not use random cutoffs as it differs between experiments and sample types</a:t>
            </a:r>
          </a:p>
          <a:p>
            <a:r>
              <a:rPr lang="en-US" dirty="0"/>
              <a:t>Issue: Random subsampling that results in loss of data and generation of artificial variation </a:t>
            </a:r>
          </a:p>
          <a:p>
            <a:r>
              <a:rPr lang="en-US" dirty="0"/>
              <a:t>There are now new approaches for diversity metrics that do not require rarefaction</a:t>
            </a:r>
          </a:p>
          <a:p>
            <a:r>
              <a:rPr lang="en-US" dirty="0"/>
              <a:t>For differential abundance do not use rarefied data as most approaches have their own normalization techniques that take library size into account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99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BCD6-C0C1-7645-B282-A1745C188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 Diversity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2637C-C3DB-4D46-AA41-49163CC2A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360449"/>
            <a:ext cx="7729728" cy="512347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Visualize differences between sample diversity</a:t>
            </a:r>
          </a:p>
          <a:p>
            <a:r>
              <a:rPr lang="en-US" dirty="0"/>
              <a:t>Bray-Curtis is a quantitative measure</a:t>
            </a:r>
          </a:p>
          <a:p>
            <a:pPr lvl="1"/>
            <a:r>
              <a:rPr lang="en-US" dirty="0"/>
              <a:t>1 – (2 x the lesser count of the intersection of taxa) / total taxa both sites</a:t>
            </a:r>
          </a:p>
          <a:p>
            <a:pPr lvl="1"/>
            <a:r>
              <a:rPr lang="en-US" dirty="0"/>
              <a:t>Values range from 0 to 1</a:t>
            </a:r>
          </a:p>
          <a:p>
            <a:pPr lvl="1"/>
            <a:r>
              <a:rPr lang="en-US" dirty="0"/>
              <a:t>BC = 0 if sites share all the same taxa; BC = 1 if they don’t share any</a:t>
            </a:r>
          </a:p>
          <a:p>
            <a:endParaRPr lang="en-US" dirty="0"/>
          </a:p>
          <a:p>
            <a:r>
              <a:rPr lang="en-US" dirty="0"/>
              <a:t>Unweighted </a:t>
            </a:r>
            <a:r>
              <a:rPr lang="en-US" dirty="0" err="1"/>
              <a:t>UniFrac</a:t>
            </a:r>
            <a:r>
              <a:rPr lang="en-US" dirty="0"/>
              <a:t> distance is a qualitative measure</a:t>
            </a:r>
          </a:p>
          <a:p>
            <a:pPr lvl="1"/>
            <a:r>
              <a:rPr lang="en-US" dirty="0"/>
              <a:t>Ignores relative abundances but takes phylogenetic distances into account </a:t>
            </a:r>
          </a:p>
          <a:p>
            <a:pPr lvl="1"/>
            <a:r>
              <a:rPr lang="en-US" dirty="0"/>
              <a:t>The more closely related the sequences between the samples the smaller the distance</a:t>
            </a:r>
          </a:p>
          <a:p>
            <a:pPr lvl="1"/>
            <a:r>
              <a:rPr lang="en-US" dirty="0"/>
              <a:t>Sum unshared branch lengths / sum all branches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36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195897C1-731D-B140-BB36-21736E188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147" y="1855122"/>
            <a:ext cx="5801784" cy="4351338"/>
          </a:xfr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82995466-0116-274A-A09A-9328098FF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578" y="1984452"/>
            <a:ext cx="5456903" cy="409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578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32186-1E1B-A847-A327-4EE34A857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 Diversity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E63E2-DCB8-154F-9C0F-4BFD494FB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Focus on within sample diversity</a:t>
            </a:r>
          </a:p>
          <a:p>
            <a:pPr lvl="1"/>
            <a:r>
              <a:rPr lang="en-US" dirty="0"/>
              <a:t>Measure of richness and evenness </a:t>
            </a:r>
          </a:p>
          <a:p>
            <a:r>
              <a:rPr lang="en-US" dirty="0"/>
              <a:t>Shannon Diversity</a:t>
            </a:r>
          </a:p>
          <a:p>
            <a:pPr lvl="1"/>
            <a:r>
              <a:rPr lang="en-US" dirty="0"/>
              <a:t>Relatively insensitive to low abundant features as it is a quantitative measure</a:t>
            </a:r>
          </a:p>
          <a:p>
            <a:pPr lvl="1"/>
            <a:r>
              <a:rPr lang="en-US" dirty="0"/>
              <a:t>Summation of prob. x ln(prob.) of observing each taxon multiplied by -1</a:t>
            </a:r>
          </a:p>
          <a:p>
            <a:r>
              <a:rPr lang="en-US" dirty="0"/>
              <a:t>Chao1 diversity index relies on singleton and can therefore not be used with data that has been denoised</a:t>
            </a:r>
          </a:p>
          <a:p>
            <a:pPr lvl="1"/>
            <a:r>
              <a:rPr lang="en-US" dirty="0"/>
              <a:t>Unless you use the pool option in DADA2 to allow for singletons</a:t>
            </a:r>
          </a:p>
          <a:p>
            <a:pPr lvl="1"/>
            <a:endParaRPr lang="en-US" dirty="0"/>
          </a:p>
          <a:p>
            <a:r>
              <a:rPr lang="en-US" dirty="0" err="1"/>
              <a:t>Pielou</a:t>
            </a:r>
            <a:r>
              <a:rPr lang="en-US" dirty="0"/>
              <a:t> Evenness</a:t>
            </a:r>
          </a:p>
          <a:p>
            <a:pPr lvl="1"/>
            <a:r>
              <a:rPr lang="en-US" dirty="0"/>
              <a:t>A measure of how evenly the distribution of the features is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39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 with medium confidence">
            <a:extLst>
              <a:ext uri="{FF2B5EF4-FFF2-40B4-BE49-F238E27FC236}">
                <a16:creationId xmlns:a16="http://schemas.microsoft.com/office/drawing/2014/main" id="{4E976C3B-2810-B041-8FC3-6A1961DEE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779" y="1445339"/>
            <a:ext cx="6223820" cy="4667865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8C10C56-C654-6D4B-AEA5-00DF57F6D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71" y="1592824"/>
            <a:ext cx="5830529" cy="437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36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721F7504-ED1C-8B4C-860E-453DF57D9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6858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5456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B181920-8339-BB45-A78D-F07C83411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6858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245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A4607BB-FB1B-BC40-94C9-7751C7376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360449"/>
            <a:ext cx="7729728" cy="513242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If each ASV has the same chance of being selected for sequencing, and selected independently, then the number of read counts for a given ASV should follow a Poisson distribution</a:t>
            </a:r>
          </a:p>
          <a:p>
            <a:pPr lvl="1"/>
            <a:r>
              <a:rPr lang="en-US" dirty="0"/>
              <a:t>In most experiments the assumption of independence fails so we have to use a different type of model</a:t>
            </a:r>
          </a:p>
          <a:p>
            <a:pPr lvl="1"/>
            <a:r>
              <a:rPr lang="en-US" dirty="0"/>
              <a:t>Taxa and samples can be correlated which can lead to overdispersion</a:t>
            </a:r>
          </a:p>
          <a:p>
            <a:r>
              <a:rPr lang="en-US" dirty="0"/>
              <a:t>In </a:t>
            </a:r>
            <a:r>
              <a:rPr lang="en-US" dirty="0" err="1"/>
              <a:t>DESeq</a:t>
            </a:r>
            <a:r>
              <a:rPr lang="en-US" dirty="0"/>
              <a:t> library size for each sample is accounted for with the size factor</a:t>
            </a:r>
          </a:p>
          <a:p>
            <a:pPr lvl="1"/>
            <a:r>
              <a:rPr lang="en-US" dirty="0"/>
              <a:t>Used to transform the counts to a common scale</a:t>
            </a:r>
          </a:p>
          <a:p>
            <a:r>
              <a:rPr lang="en-US" dirty="0"/>
              <a:t>DESeq2 assumes that ASVs of similar average count have a similar dispersion and fits the ASV-specific dispersion towards the average dispersion</a:t>
            </a:r>
          </a:p>
          <a:p>
            <a:r>
              <a:rPr lang="en-US" dirty="0"/>
              <a:t>ASVs are transformed to logarithmic fold change</a:t>
            </a:r>
          </a:p>
          <a:p>
            <a:r>
              <a:rPr lang="en-US" dirty="0"/>
              <a:t>Wald tests for differential expression with multiple testing correction</a:t>
            </a:r>
          </a:p>
          <a:p>
            <a:r>
              <a:rPr lang="en-US" dirty="0"/>
              <a:t>You can add additional factors to correct for interactions (batch effect,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C9664AE-9CF0-6F4F-A3BA-A4F2795E2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687"/>
            <a:ext cx="7729728" cy="1188720"/>
          </a:xfrm>
        </p:spPr>
        <p:txBody>
          <a:bodyPr/>
          <a:lstStyle/>
          <a:p>
            <a:r>
              <a:rPr lang="en-US" dirty="0"/>
              <a:t>DESeq2</a:t>
            </a:r>
          </a:p>
        </p:txBody>
      </p:sp>
    </p:spTree>
    <p:extLst>
      <p:ext uri="{BB962C8B-B14F-4D97-AF65-F5344CB8AC3E}">
        <p14:creationId xmlns:p14="http://schemas.microsoft.com/office/powerpoint/2010/main" val="40186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59CE2-2200-5247-A0E0-B0D0AA747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7794"/>
            <a:ext cx="7729728" cy="1188720"/>
          </a:xfrm>
        </p:spPr>
        <p:txBody>
          <a:bodyPr/>
          <a:lstStyle/>
          <a:p>
            <a:r>
              <a:rPr lang="en-US" dirty="0"/>
              <a:t>Strengths of 16S Sequencing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7DF3E-8E69-8B45-8137-3A2AD74BD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8014" y="1878008"/>
            <a:ext cx="7729728" cy="3101983"/>
          </a:xfrm>
        </p:spPr>
        <p:txBody>
          <a:bodyPr>
            <a:noAutofit/>
          </a:bodyPr>
          <a:lstStyle/>
          <a:p>
            <a:r>
              <a:rPr lang="en-US" sz="2400" dirty="0"/>
              <a:t>Cheap</a:t>
            </a:r>
          </a:p>
          <a:p>
            <a:r>
              <a:rPr lang="en-US" sz="2400" dirty="0"/>
              <a:t>Can accommodate many samples on the same run </a:t>
            </a:r>
          </a:p>
          <a:p>
            <a:r>
              <a:rPr lang="en-US" sz="2400" dirty="0"/>
              <a:t>Ideal to study conditions that change bacterial community patterns</a:t>
            </a:r>
          </a:p>
          <a:p>
            <a:r>
              <a:rPr lang="en-US" sz="2400" dirty="0"/>
              <a:t>Multiple tutorials and tools available to analyze the data</a:t>
            </a:r>
          </a:p>
          <a:p>
            <a:r>
              <a:rPr lang="en-US" sz="2400" dirty="0"/>
              <a:t>Can compare datasets to previous publications (if you reanalyze the data with same parameters and if it’s the same sequencing technology)</a:t>
            </a:r>
          </a:p>
          <a:p>
            <a:r>
              <a:rPr lang="en-US" sz="2400" dirty="0"/>
              <a:t>Not as computationally intense as shot gun sequencing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088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60C5B9E2-DF82-214C-BD3C-CF723FCCB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406400"/>
            <a:ext cx="10134600" cy="604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9126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2DF68-B5FE-DB47-BDF8-B6C87B298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Zero-inflation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14396-562E-BE4F-A730-8F9A3D4D1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Zero inflated models should be considered for differential abundance:</a:t>
            </a:r>
          </a:p>
          <a:p>
            <a:pPr lvl="1"/>
            <a:r>
              <a:rPr lang="en-US" dirty="0"/>
              <a:t> If you compare samples from very different sourcing sites</a:t>
            </a:r>
          </a:p>
          <a:p>
            <a:pPr lvl="1"/>
            <a:r>
              <a:rPr lang="en-US" dirty="0"/>
              <a:t>If you do a treatment or intervention that would cause the depletion of given taxa</a:t>
            </a:r>
          </a:p>
          <a:p>
            <a:r>
              <a:rPr lang="en-US" dirty="0"/>
              <a:t>This is important if you think that one of the groups will lack taxa not because you didn’t sequence deeply enough, but because they are truly gone</a:t>
            </a:r>
          </a:p>
          <a:p>
            <a:r>
              <a:rPr lang="en-US" dirty="0"/>
              <a:t>More information on </a:t>
            </a:r>
            <a:r>
              <a:rPr lang="en-US" dirty="0">
                <a:hlinkClick r:id="rId2"/>
              </a:rPr>
              <a:t>https://www.nicholas-ollberding.com/post/observation-weights-for-differential-abundance-of-zero-inflated-microbiome-data-with-deseq2/</a:t>
            </a:r>
            <a:endParaRPr lang="en-US" dirty="0"/>
          </a:p>
          <a:p>
            <a:r>
              <a:rPr lang="en-US" dirty="0" err="1"/>
              <a:t>Calgaro</a:t>
            </a:r>
            <a:r>
              <a:rPr lang="en-US" dirty="0"/>
              <a:t> et al, 2020, Genome Biology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70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7E8F2-9040-2F4A-8E29-2A349F33F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Developments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A2ED4-4B52-5245-B709-1C8B0738B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Moving away from 16S to shallow shotgun or </a:t>
            </a:r>
            <a:r>
              <a:rPr lang="en-US" dirty="0" err="1"/>
              <a:t>Pacbio</a:t>
            </a:r>
            <a:endParaRPr lang="en-US" dirty="0"/>
          </a:p>
          <a:p>
            <a:r>
              <a:rPr lang="en-US" dirty="0"/>
              <a:t>PacBio sequencing of the whole 16S gene will increase taxonomic resolution</a:t>
            </a:r>
          </a:p>
          <a:p>
            <a:r>
              <a:rPr lang="en-US" dirty="0"/>
              <a:t>Use a spike-in DNA to determine absolute quantification</a:t>
            </a:r>
          </a:p>
          <a:p>
            <a:pPr lvl="2"/>
            <a:r>
              <a:rPr lang="en-US" dirty="0"/>
              <a:t>This approach can be used in high abundance samples too</a:t>
            </a:r>
          </a:p>
          <a:p>
            <a:pPr lvl="2"/>
            <a:r>
              <a:rPr lang="en-US" dirty="0"/>
              <a:t>Synthetic 16S (Venkataraman et al, 2018, </a:t>
            </a:r>
            <a:r>
              <a:rPr lang="en-US" dirty="0" err="1"/>
              <a:t>BioTechniques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Can be DNA or whole bacterium (</a:t>
            </a:r>
            <a:r>
              <a:rPr lang="en-US" i="1" dirty="0" err="1"/>
              <a:t>Salinibacter</a:t>
            </a:r>
            <a:r>
              <a:rPr lang="en-US" i="1" dirty="0"/>
              <a:t> </a:t>
            </a:r>
            <a:r>
              <a:rPr lang="en-US" i="1" dirty="0" err="1"/>
              <a:t>ruber</a:t>
            </a:r>
            <a:r>
              <a:rPr lang="en-US" dirty="0"/>
              <a:t>, </a:t>
            </a:r>
            <a:r>
              <a:rPr lang="en-US" i="1" dirty="0"/>
              <a:t>Rhizobium </a:t>
            </a:r>
            <a:r>
              <a:rPr lang="en-US" i="1" dirty="0" err="1"/>
              <a:t>radiobacter</a:t>
            </a:r>
            <a:r>
              <a:rPr lang="en-US" dirty="0"/>
              <a:t> and </a:t>
            </a:r>
            <a:r>
              <a:rPr lang="en-US" i="1" dirty="0"/>
              <a:t>Alicyclobacillus acidophilus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dirty="0" err="1"/>
              <a:t>Stämmler</a:t>
            </a:r>
            <a:r>
              <a:rPr lang="en-US" dirty="0"/>
              <a:t> et al, 2016, Microbiome)</a:t>
            </a:r>
          </a:p>
          <a:p>
            <a:pPr lvl="2"/>
            <a:r>
              <a:rPr lang="en-US" dirty="0"/>
              <a:t>Should not take more than 1% of the reads per sample</a:t>
            </a:r>
          </a:p>
          <a:p>
            <a:pPr lvl="2"/>
            <a:r>
              <a:rPr lang="en-US" dirty="0"/>
              <a:t>Changes the statistics as now we move away from compositional data</a:t>
            </a:r>
          </a:p>
          <a:p>
            <a:pPr lvl="3"/>
            <a:r>
              <a:rPr lang="en-US" dirty="0"/>
              <a:t>Read counts are converted to absolute 16S rRNA gene copy numbers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7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FEE7C-0BB6-C145-B1DD-9AC54518E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Longitudinal studies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81B3E25-4704-D040-98D3-453FC140CC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438" y="2992544"/>
            <a:ext cx="7731125" cy="2393737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D376BE-DA01-554A-A1B1-A3CAD1E34B35}"/>
              </a:ext>
            </a:extLst>
          </p:cNvPr>
          <p:cNvSpPr/>
          <p:nvPr/>
        </p:nvSpPr>
        <p:spPr>
          <a:xfrm>
            <a:off x="3306876" y="5809404"/>
            <a:ext cx="4889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biostatistics.wustl.edu</a:t>
            </a:r>
            <a:r>
              <a:rPr lang="en-US" dirty="0"/>
              <a:t>/research/seminars/</a:t>
            </a:r>
          </a:p>
        </p:txBody>
      </p:sp>
    </p:spTree>
    <p:extLst>
      <p:ext uri="{BB962C8B-B14F-4D97-AF65-F5344CB8AC3E}">
        <p14:creationId xmlns:p14="http://schemas.microsoft.com/office/powerpoint/2010/main" val="989678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0A7E9-A864-3041-994A-6AAE2DC69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Issues with 16S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23FF2-998E-2747-A001-BAC7C332F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Imperfect recall (not all sequences or taxa are detected)</a:t>
            </a:r>
          </a:p>
          <a:p>
            <a:pPr lvl="1"/>
            <a:r>
              <a:rPr lang="en-US" dirty="0"/>
              <a:t>Bias in extraction (universal)</a:t>
            </a:r>
          </a:p>
          <a:p>
            <a:pPr lvl="1"/>
            <a:r>
              <a:rPr lang="en-US" dirty="0"/>
              <a:t>Inefficiency of universal primers to hybridize all the templates</a:t>
            </a:r>
          </a:p>
          <a:p>
            <a:pPr lvl="2"/>
            <a:r>
              <a:rPr lang="en-US" dirty="0"/>
              <a:t>V4 sub-region has complete overlap of paired-end sequences</a:t>
            </a:r>
          </a:p>
          <a:p>
            <a:r>
              <a:rPr lang="en-US" dirty="0"/>
              <a:t>16S rRNA genes that do not differ in their amplified sequence cannot be resolved</a:t>
            </a:r>
          </a:p>
          <a:p>
            <a:pPr lvl="1"/>
            <a:r>
              <a:rPr lang="en-US" dirty="0"/>
              <a:t>Can only resolve on the family or genus level (</a:t>
            </a:r>
            <a:r>
              <a:rPr lang="en-US" dirty="0" err="1"/>
              <a:t>Bukin</a:t>
            </a:r>
            <a:r>
              <a:rPr lang="en-US" dirty="0"/>
              <a:t> et al, 2019, Scientific Data)</a:t>
            </a:r>
          </a:p>
          <a:p>
            <a:pPr lvl="1"/>
            <a:r>
              <a:rPr lang="en-US" i="1" dirty="0"/>
              <a:t>Enterobacteriaceae </a:t>
            </a:r>
            <a:r>
              <a:rPr lang="en-US" dirty="0"/>
              <a:t>and the </a:t>
            </a:r>
            <a:r>
              <a:rPr lang="en-US" i="1" dirty="0" err="1"/>
              <a:t>Clostridiales</a:t>
            </a:r>
            <a:r>
              <a:rPr lang="en-US" i="1" dirty="0"/>
              <a:t> </a:t>
            </a:r>
            <a:r>
              <a:rPr lang="en-US" dirty="0"/>
              <a:t>order are known to be poorly resolved using V4 amplicons </a:t>
            </a:r>
          </a:p>
          <a:p>
            <a:pPr lvl="1"/>
            <a:r>
              <a:rPr lang="en-US" dirty="0"/>
              <a:t>V2-V3 is better at resolving beyond the Genus level</a:t>
            </a:r>
          </a:p>
        </p:txBody>
      </p:sp>
    </p:spTree>
    <p:extLst>
      <p:ext uri="{BB962C8B-B14F-4D97-AF65-F5344CB8AC3E}">
        <p14:creationId xmlns:p14="http://schemas.microsoft.com/office/powerpoint/2010/main" val="329328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836C622-8BA1-3444-A5D2-206A9CBE3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3615"/>
            <a:ext cx="12192000" cy="547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476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35CB2-0773-2C4B-8B43-B46EAD05F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90671"/>
            <a:ext cx="7729728" cy="1188720"/>
          </a:xfrm>
        </p:spPr>
        <p:txBody>
          <a:bodyPr/>
          <a:lstStyle/>
          <a:p>
            <a:r>
              <a:rPr lang="en-US" dirty="0"/>
              <a:t>Which Variable Region should I Sequence?</a:t>
            </a:r>
          </a:p>
        </p:txBody>
      </p:sp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2F947178-EF7A-2B48-9300-69F3CD8AD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9646" y="1690688"/>
            <a:ext cx="8412708" cy="428228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BF863C-FAAF-9D45-9964-5930299782DD}"/>
              </a:ext>
            </a:extLst>
          </p:cNvPr>
          <p:cNvSpPr txBox="1"/>
          <p:nvPr/>
        </p:nvSpPr>
        <p:spPr>
          <a:xfrm>
            <a:off x="9064421" y="5972969"/>
            <a:ext cx="1175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EZ </a:t>
            </a:r>
            <a:r>
              <a:rPr lang="en-US" dirty="0" err="1"/>
              <a:t>BioCloud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69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7791-7213-4446-AC1A-865436A28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Variable Region should I Sequence?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49C49-4040-BA40-B8AF-76799D0E3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Depends on the source of your sample</a:t>
            </a:r>
          </a:p>
          <a:p>
            <a:r>
              <a:rPr lang="en-US" dirty="0"/>
              <a:t>Most cohort studies of the past have used V4 for profiling</a:t>
            </a:r>
          </a:p>
          <a:p>
            <a:r>
              <a:rPr lang="en-US" dirty="0"/>
              <a:t>515f/806r primer pair (V4) originally described by </a:t>
            </a:r>
            <a:r>
              <a:rPr lang="en-US" dirty="0" err="1"/>
              <a:t>Caporaso</a:t>
            </a:r>
            <a:r>
              <a:rPr lang="en-US" dirty="0"/>
              <a:t> et al, 2011 has been used in almost 2000 publications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05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A308C-1C52-2545-98DD-6B5CF0BA1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packages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4654D-125D-2344-87AD-E84D0B99A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workshop_16S_1.Rmd file in RStudio</a:t>
            </a:r>
          </a:p>
        </p:txBody>
      </p:sp>
    </p:spTree>
    <p:extLst>
      <p:ext uri="{BB962C8B-B14F-4D97-AF65-F5344CB8AC3E}">
        <p14:creationId xmlns:p14="http://schemas.microsoft.com/office/powerpoint/2010/main" val="786304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ED2C2-1414-1D47-A4C6-9A5C708EA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8417"/>
            <a:ext cx="7729728" cy="1188720"/>
          </a:xfrm>
        </p:spPr>
        <p:txBody>
          <a:bodyPr/>
          <a:lstStyle/>
          <a:p>
            <a:r>
              <a:rPr lang="en-US" dirty="0"/>
              <a:t>16S or Shotgun Sequencing?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61211-3BA4-F74A-959E-189876B36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521" y="1604891"/>
            <a:ext cx="10082151" cy="3101983"/>
          </a:xfrm>
        </p:spPr>
        <p:txBody>
          <a:bodyPr>
            <a:noAutofit/>
          </a:bodyPr>
          <a:lstStyle/>
          <a:p>
            <a:r>
              <a:rPr lang="en-US" sz="2000" dirty="0"/>
              <a:t>Depends on the budget and the scientific question</a:t>
            </a:r>
          </a:p>
          <a:p>
            <a:r>
              <a:rPr lang="en-US" sz="2000" dirty="0"/>
              <a:t>Do you want to assess changes to community structure or potential function?</a:t>
            </a:r>
          </a:p>
          <a:p>
            <a:r>
              <a:rPr lang="en-US" sz="2000" dirty="0"/>
              <a:t>Are you interested in rare or low abundance species?</a:t>
            </a:r>
          </a:p>
          <a:p>
            <a:r>
              <a:rPr lang="en-US" sz="2000" dirty="0"/>
              <a:t>What is the source of your specimens (host or environment contaminants)?</a:t>
            </a:r>
          </a:p>
          <a:p>
            <a:r>
              <a:rPr lang="en-US" sz="2000" dirty="0"/>
              <a:t>Do you need species or strain level resolution?</a:t>
            </a:r>
          </a:p>
          <a:p>
            <a:r>
              <a:rPr lang="en-US" sz="2000" dirty="0"/>
              <a:t>If you are interested in function shotgun sequencing will provide better resolution</a:t>
            </a:r>
          </a:p>
          <a:p>
            <a:pPr lvl="1"/>
            <a:r>
              <a:rPr lang="en-US" sz="2000" dirty="0"/>
              <a:t>For functional information you will need higher read depth</a:t>
            </a:r>
          </a:p>
          <a:p>
            <a:pPr lvl="1"/>
            <a:r>
              <a:rPr lang="en-US" sz="2000" dirty="0"/>
              <a:t>Less samples per run </a:t>
            </a:r>
          </a:p>
          <a:p>
            <a:r>
              <a:rPr lang="en-US" sz="2000" dirty="0"/>
              <a:t>Intermediate approach is to do shallow shotgun sequencing (500k/sample)</a:t>
            </a:r>
          </a:p>
          <a:p>
            <a:pPr lvl="1"/>
            <a:r>
              <a:rPr lang="en-US" sz="2000" dirty="0"/>
              <a:t>Increased taxonomic resolution</a:t>
            </a:r>
          </a:p>
          <a:p>
            <a:pPr lvl="1"/>
            <a:r>
              <a:rPr lang="en-US" sz="2000" dirty="0"/>
              <a:t>Computationally more demanding</a:t>
            </a:r>
          </a:p>
          <a:p>
            <a:pPr lvl="1"/>
            <a:r>
              <a:rPr lang="en-US" sz="2000" dirty="0"/>
              <a:t>Shallow shotgun sequencing cannot be used for novel gene and genome assembly </a:t>
            </a:r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701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{79B578F7-EC90-4A41-A153-B2A733F6D6B7}tf10001120</Template>
  <TotalTime>27836</TotalTime>
  <Words>1785</Words>
  <Application>Microsoft Macintosh PowerPoint</Application>
  <PresentationFormat>Widescreen</PresentationFormat>
  <Paragraphs>221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Gill Sans MT</vt:lpstr>
      <vt:lpstr>Parcel</vt:lpstr>
      <vt:lpstr>16S analysis: from OTU to ASVs</vt:lpstr>
      <vt:lpstr>How to start R Studio on RIS</vt:lpstr>
      <vt:lpstr>Strengths of 16S Sequencing</vt:lpstr>
      <vt:lpstr>Common Issues with 16S</vt:lpstr>
      <vt:lpstr>PowerPoint Presentation</vt:lpstr>
      <vt:lpstr>Which Variable Region should I Sequence?</vt:lpstr>
      <vt:lpstr>Which Variable Region should I Sequence?</vt:lpstr>
      <vt:lpstr>Download packages needed</vt:lpstr>
      <vt:lpstr>16S or Shotgun Sequencing?</vt:lpstr>
      <vt:lpstr>Low Abundance Samples</vt:lpstr>
      <vt:lpstr>Approaches to Analyze 16S</vt:lpstr>
      <vt:lpstr>Why I prefer ASV to OTU</vt:lpstr>
      <vt:lpstr>PowerPoint Presentation</vt:lpstr>
      <vt:lpstr>16S data structure</vt:lpstr>
      <vt:lpstr>Pre-requisites for DADA2 analysis</vt:lpstr>
      <vt:lpstr>Common Steps in Amplicon Denoising Pipelines</vt:lpstr>
      <vt:lpstr>PowerPoint Presentation</vt:lpstr>
      <vt:lpstr>PowerPoint Presentation</vt:lpstr>
      <vt:lpstr>Overview DADA2 output</vt:lpstr>
      <vt:lpstr>Chimeric Sequences</vt:lpstr>
      <vt:lpstr>Taxonomy</vt:lpstr>
      <vt:lpstr>When Should I Use Rarefaction? </vt:lpstr>
      <vt:lpstr>Beta Diversity Measures</vt:lpstr>
      <vt:lpstr>PowerPoint Presentation</vt:lpstr>
      <vt:lpstr>Alpha Diversity Measures</vt:lpstr>
      <vt:lpstr>PowerPoint Presentation</vt:lpstr>
      <vt:lpstr>PowerPoint Presentation</vt:lpstr>
      <vt:lpstr>PowerPoint Presentation</vt:lpstr>
      <vt:lpstr>DESeq2</vt:lpstr>
      <vt:lpstr>PowerPoint Presentation</vt:lpstr>
      <vt:lpstr>Zero-inflation</vt:lpstr>
      <vt:lpstr>Future Developments</vt:lpstr>
      <vt:lpstr>Longitudinal studies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16S analysis: from OTU to ASVs</dc:title>
  <dc:creator>Rusconi, Brigida</dc:creator>
  <cp:lastModifiedBy>Rusconi, Brigida</cp:lastModifiedBy>
  <cp:revision>64</cp:revision>
  <dcterms:created xsi:type="dcterms:W3CDTF">2021-02-08T16:33:59Z</dcterms:created>
  <dcterms:modified xsi:type="dcterms:W3CDTF">2021-03-08T15:51:20Z</dcterms:modified>
</cp:coreProperties>
</file>