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2" r:id="rId27"/>
    <p:sldId id="281" r:id="rId28"/>
    <p:sldId id="282" r:id="rId29"/>
    <p:sldId id="294" r:id="rId30"/>
    <p:sldId id="284" r:id="rId31"/>
    <p:sldId id="285" r:id="rId32"/>
    <p:sldId id="286" r:id="rId33"/>
    <p:sldId id="295" r:id="rId34"/>
    <p:sldId id="288" r:id="rId35"/>
    <p:sldId id="296" r:id="rId36"/>
    <p:sldId id="290" r:id="rId37"/>
    <p:sldId id="297" r:id="rId38"/>
    <p:sldId id="29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05"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A2CB-124C-2FFD-90ED-115BE163D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E7F582-239D-942A-F3FC-16E9F600BD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1654CA-5808-B307-3299-670D15275423}"/>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5" name="Footer Placeholder 4">
            <a:extLst>
              <a:ext uri="{FF2B5EF4-FFF2-40B4-BE49-F238E27FC236}">
                <a16:creationId xmlns:a16="http://schemas.microsoft.com/office/drawing/2014/main" id="{5B783C65-5D6F-B2DC-4126-E4A3F1EA8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471F9-50F0-B1F2-7646-54633BB33F12}"/>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42835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70E0-ABD1-74EA-13AB-FCB9A0B73B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665576-EAAF-E065-13CA-07D0924C8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EBD1C-F24E-9361-87BD-C76590DDA2AE}"/>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5" name="Footer Placeholder 4">
            <a:extLst>
              <a:ext uri="{FF2B5EF4-FFF2-40B4-BE49-F238E27FC236}">
                <a16:creationId xmlns:a16="http://schemas.microsoft.com/office/drawing/2014/main" id="{8F33EE71-D09D-8479-B155-963F0AF89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21218-1774-633E-08DB-A883EAD7C1AD}"/>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96121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E977FC-0511-CBAC-51F4-A03B13A912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26105-512A-CCC4-74CC-1E7377E3A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F379F7-85D0-E82B-7052-9B5F547A9B29}"/>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5" name="Footer Placeholder 4">
            <a:extLst>
              <a:ext uri="{FF2B5EF4-FFF2-40B4-BE49-F238E27FC236}">
                <a16:creationId xmlns:a16="http://schemas.microsoft.com/office/drawing/2014/main" id="{FFEF2674-4E79-DD32-84D0-068094875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79AEE-1231-C55A-C3A7-191381C9D2C2}"/>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2563050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6F34-4C10-81FB-62F3-C8A127E04F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732D11-B565-1135-1684-66273A5AFB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2783B-E9A3-3B4D-236D-146939D8B308}"/>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5" name="Footer Placeholder 4">
            <a:extLst>
              <a:ext uri="{FF2B5EF4-FFF2-40B4-BE49-F238E27FC236}">
                <a16:creationId xmlns:a16="http://schemas.microsoft.com/office/drawing/2014/main" id="{59467111-2D2B-8F31-3E5F-B9E62FD7FE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19748-89E0-C174-F560-EE827E72BF35}"/>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1183946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3955-920F-FB37-38E8-549CDD759B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D6F035-A593-ED33-A8C1-1C0589221A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7AFD87-2D22-956C-A49D-9FDF81F826F9}"/>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5" name="Footer Placeholder 4">
            <a:extLst>
              <a:ext uri="{FF2B5EF4-FFF2-40B4-BE49-F238E27FC236}">
                <a16:creationId xmlns:a16="http://schemas.microsoft.com/office/drawing/2014/main" id="{34E1B3AD-DF47-7B41-44A9-345091CAE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2C9DF-03BE-B028-2DDB-E150BFE43BB8}"/>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277696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CA4F-D766-BB60-4A42-9EF0E512E1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2BEB45-BC34-8EB5-BCB2-C24E6E21C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0F251-F735-F7B4-1E1C-443657B9FC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467EFD-EBC8-219C-11B8-EDB1D0CB50C6}"/>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6" name="Footer Placeholder 5">
            <a:extLst>
              <a:ext uri="{FF2B5EF4-FFF2-40B4-BE49-F238E27FC236}">
                <a16:creationId xmlns:a16="http://schemas.microsoft.com/office/drawing/2014/main" id="{A70E04FC-6DE8-3707-6227-E75787E46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7FD5E-E815-6E2F-1F59-C633C2CAE88A}"/>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714294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13A7C-7F96-A2AF-00C9-BC6FD46AD3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A5E382-E6D0-CA98-BFEC-C6D38FD83B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35068A-18D7-F099-C128-BBADDC7388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433159-3569-8195-FD47-D47A46029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64FFE-6E36-1C93-A3BF-B7B3255F2D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C92D19-79A4-B41A-B53A-08D46ADC8A0A}"/>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8" name="Footer Placeholder 7">
            <a:extLst>
              <a:ext uri="{FF2B5EF4-FFF2-40B4-BE49-F238E27FC236}">
                <a16:creationId xmlns:a16="http://schemas.microsoft.com/office/drawing/2014/main" id="{61143E81-82F0-1EA5-1716-66D00599F5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CC55E1-83FE-5EEE-0FEC-3554274DA3F6}"/>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2662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650B-20DE-0D05-919E-573F0E83BF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15190A-5763-A4A7-0D8B-401935FE7AD5}"/>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4" name="Footer Placeholder 3">
            <a:extLst>
              <a:ext uri="{FF2B5EF4-FFF2-40B4-BE49-F238E27FC236}">
                <a16:creationId xmlns:a16="http://schemas.microsoft.com/office/drawing/2014/main" id="{53B48B52-165E-1ED9-72EA-5D62E1BA73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579524-9577-3155-CA5B-FDFD3C969990}"/>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4034397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41E63-8CF2-F493-D083-085877E5ABAE}"/>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3" name="Footer Placeholder 2">
            <a:extLst>
              <a:ext uri="{FF2B5EF4-FFF2-40B4-BE49-F238E27FC236}">
                <a16:creationId xmlns:a16="http://schemas.microsoft.com/office/drawing/2014/main" id="{6C4B105C-531C-C467-65CD-4134A22313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7826D5-155B-0B67-5E1A-A4F8A59362E7}"/>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1366419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C9C6-5033-B357-9616-02E0E5892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39600-7ECF-52E4-F3A9-D5905A60B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F789DE-C343-47E5-510E-74B63EFFB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6A9F85-D8F6-E4A7-7F2D-4BB8C6A1F880}"/>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6" name="Footer Placeholder 5">
            <a:extLst>
              <a:ext uri="{FF2B5EF4-FFF2-40B4-BE49-F238E27FC236}">
                <a16:creationId xmlns:a16="http://schemas.microsoft.com/office/drawing/2014/main" id="{7882BEC5-D091-E137-4527-36B7327EA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63BF7F-887F-18E1-5933-0CC1273FD75B}"/>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1066121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2EEDC-074C-3A07-011C-60DE2E988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17517A-195B-90F7-5EF3-C148E4EE16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F2CF2D-4245-2D0D-2738-1625B6CF4E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4B65A9-8C79-FD37-1171-AA0F0E984ECA}"/>
              </a:ext>
            </a:extLst>
          </p:cNvPr>
          <p:cNvSpPr>
            <a:spLocks noGrp="1"/>
          </p:cNvSpPr>
          <p:nvPr>
            <p:ph type="dt" sz="half" idx="10"/>
          </p:nvPr>
        </p:nvSpPr>
        <p:spPr/>
        <p:txBody>
          <a:bodyPr/>
          <a:lstStyle/>
          <a:p>
            <a:fld id="{F7009A75-7FBD-435C-AC06-CC75BD7FE899}" type="datetimeFigureOut">
              <a:rPr lang="en-US" smtClean="0"/>
              <a:t>5/10/24</a:t>
            </a:fld>
            <a:endParaRPr lang="en-US"/>
          </a:p>
        </p:txBody>
      </p:sp>
      <p:sp>
        <p:nvSpPr>
          <p:cNvPr id="6" name="Footer Placeholder 5">
            <a:extLst>
              <a:ext uri="{FF2B5EF4-FFF2-40B4-BE49-F238E27FC236}">
                <a16:creationId xmlns:a16="http://schemas.microsoft.com/office/drawing/2014/main" id="{45F633ED-749F-E1DB-78DB-5F825F1F77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2CD4E7-488A-8743-262F-6F414E897E73}"/>
              </a:ext>
            </a:extLst>
          </p:cNvPr>
          <p:cNvSpPr>
            <a:spLocks noGrp="1"/>
          </p:cNvSpPr>
          <p:nvPr>
            <p:ph type="sldNum" sz="quarter" idx="12"/>
          </p:nvPr>
        </p:nvSpPr>
        <p:spPr/>
        <p:txBody>
          <a:bodyPr/>
          <a:lstStyle/>
          <a:p>
            <a:fld id="{221DC4B4-E7C9-405B-9DE3-AAC4AC3094C2}" type="slidenum">
              <a:rPr lang="en-US" smtClean="0"/>
              <a:t>‹#›</a:t>
            </a:fld>
            <a:endParaRPr lang="en-US"/>
          </a:p>
        </p:txBody>
      </p:sp>
    </p:spTree>
    <p:extLst>
      <p:ext uri="{BB962C8B-B14F-4D97-AF65-F5344CB8AC3E}">
        <p14:creationId xmlns:p14="http://schemas.microsoft.com/office/powerpoint/2010/main" val="4031723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42141-0154-95C3-518E-D0D5E7A080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A0C69D-081F-739A-BDE3-BF617B90C1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12D4D-C33A-E330-29A0-0C3B73E29C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009A75-7FBD-435C-AC06-CC75BD7FE899}" type="datetimeFigureOut">
              <a:rPr lang="en-US" smtClean="0"/>
              <a:t>5/10/24</a:t>
            </a:fld>
            <a:endParaRPr lang="en-US"/>
          </a:p>
        </p:txBody>
      </p:sp>
      <p:sp>
        <p:nvSpPr>
          <p:cNvPr id="5" name="Footer Placeholder 4">
            <a:extLst>
              <a:ext uri="{FF2B5EF4-FFF2-40B4-BE49-F238E27FC236}">
                <a16:creationId xmlns:a16="http://schemas.microsoft.com/office/drawing/2014/main" id="{38FD6328-F570-CF38-8CBF-6BCF8FD67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F76FB4-B3A7-4178-60F3-D380C86AA8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1DC4B4-E7C9-405B-9DE3-AAC4AC3094C2}" type="slidenum">
              <a:rPr lang="en-US" smtClean="0"/>
              <a:t>‹#›</a:t>
            </a:fld>
            <a:endParaRPr lang="en-US"/>
          </a:p>
        </p:txBody>
      </p:sp>
    </p:spTree>
    <p:extLst>
      <p:ext uri="{BB962C8B-B14F-4D97-AF65-F5344CB8AC3E}">
        <p14:creationId xmlns:p14="http://schemas.microsoft.com/office/powerpoint/2010/main" val="1975267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up of a computer screen&#10;&#10;Description automatically generated">
            <a:extLst>
              <a:ext uri="{FF2B5EF4-FFF2-40B4-BE49-F238E27FC236}">
                <a16:creationId xmlns:a16="http://schemas.microsoft.com/office/drawing/2014/main" id="{64EAE9D9-DE52-8733-427D-5D26E5A74E9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6200" y="0"/>
            <a:ext cx="11843657" cy="3135086"/>
          </a:xfrm>
        </p:spPr>
      </p:pic>
      <p:sp>
        <p:nvSpPr>
          <p:cNvPr id="6" name="Content Placeholder 5">
            <a:extLst>
              <a:ext uri="{FF2B5EF4-FFF2-40B4-BE49-F238E27FC236}">
                <a16:creationId xmlns:a16="http://schemas.microsoft.com/office/drawing/2014/main" id="{B141C70C-3433-47D2-7E7A-88FF48B465D2}"/>
              </a:ext>
            </a:extLst>
          </p:cNvPr>
          <p:cNvSpPr>
            <a:spLocks noGrp="1"/>
          </p:cNvSpPr>
          <p:nvPr>
            <p:ph sz="half" idx="2"/>
          </p:nvPr>
        </p:nvSpPr>
        <p:spPr>
          <a:xfrm>
            <a:off x="87085" y="3293692"/>
            <a:ext cx="11974285" cy="3351582"/>
          </a:xfrm>
        </p:spPr>
        <p:txBody>
          <a:bodyPr/>
          <a:lstStyle/>
          <a:p>
            <a:r>
              <a:rPr lang="en-US" dirty="0"/>
              <a:t>The code imports various modules and classes from the scikit-learn (</a:t>
            </a:r>
            <a:r>
              <a:rPr lang="en-US" dirty="0" err="1"/>
              <a:t>sklearn</a:t>
            </a:r>
            <a:r>
              <a:rPr lang="en-US" dirty="0"/>
              <a:t>) and pandas libraries, setting up an environment for machine learning tasks. Here's a summary of the documentation for each import statement:</a:t>
            </a:r>
          </a:p>
          <a:p>
            <a:endParaRPr lang="en-US" dirty="0"/>
          </a:p>
          <a:p>
            <a:r>
              <a:rPr lang="en-US" dirty="0" err="1"/>
              <a:t>pandas:import</a:t>
            </a:r>
            <a:r>
              <a:rPr lang="en-US" dirty="0"/>
              <a:t> pandas as pd: Imports the pandas library with the alias pd.</a:t>
            </a:r>
          </a:p>
          <a:p>
            <a:endParaRPr lang="en-US" dirty="0"/>
          </a:p>
        </p:txBody>
      </p:sp>
      <p:sp>
        <p:nvSpPr>
          <p:cNvPr id="9" name="Rectangle 1">
            <a:extLst>
              <a:ext uri="{FF2B5EF4-FFF2-40B4-BE49-F238E27FC236}">
                <a16:creationId xmlns:a16="http://schemas.microsoft.com/office/drawing/2014/main" id="{26189430-EBFF-D86B-BE99-3672F34D7FA6}"/>
              </a:ext>
            </a:extLst>
          </p:cNvPr>
          <p:cNvSpPr>
            <a:spLocks noChangeArrowheads="1"/>
          </p:cNvSpPr>
          <p:nvPr/>
        </p:nvSpPr>
        <p:spPr bwMode="auto">
          <a:xfrm flipH="1">
            <a:off x="-936171" y="-138501"/>
            <a:ext cx="65314" cy="1385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530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code&#10;&#10;Description automatically generated">
            <a:extLst>
              <a:ext uri="{FF2B5EF4-FFF2-40B4-BE49-F238E27FC236}">
                <a16:creationId xmlns:a16="http://schemas.microsoft.com/office/drawing/2014/main" id="{02F16DB3-8753-771D-C3B8-978D7225BF8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0"/>
            <a:ext cx="6493397" cy="3033197"/>
          </a:xfrm>
        </p:spPr>
      </p:pic>
      <p:sp>
        <p:nvSpPr>
          <p:cNvPr id="4" name="Content Placeholder 3">
            <a:extLst>
              <a:ext uri="{FF2B5EF4-FFF2-40B4-BE49-F238E27FC236}">
                <a16:creationId xmlns:a16="http://schemas.microsoft.com/office/drawing/2014/main" id="{29B01051-8874-09A1-8A37-8302ABB172A5}"/>
              </a:ext>
            </a:extLst>
          </p:cNvPr>
          <p:cNvSpPr>
            <a:spLocks noGrp="1"/>
          </p:cNvSpPr>
          <p:nvPr>
            <p:ph sz="half" idx="2"/>
          </p:nvPr>
        </p:nvSpPr>
        <p:spPr>
          <a:xfrm>
            <a:off x="150471" y="3206186"/>
            <a:ext cx="12041529" cy="3530279"/>
          </a:xfrm>
        </p:spPr>
        <p:txBody>
          <a:bodyPr>
            <a:normAutofit fontScale="92500"/>
          </a:bodyPr>
          <a:lstStyle/>
          <a:p>
            <a:r>
              <a:rPr lang="en-US" dirty="0"/>
              <a:t>Step 2: Data Preprocessing:</a:t>
            </a:r>
          </a:p>
          <a:p>
            <a:r>
              <a:rPr lang="en-US" dirty="0"/>
              <a:t>This section represents the preprocessing step in the machine learning pipeline.</a:t>
            </a:r>
          </a:p>
          <a:p>
            <a:r>
              <a:rPr lang="en-US" dirty="0"/>
              <a:t>Separate Features and Target Variable:</a:t>
            </a:r>
          </a:p>
          <a:p>
            <a:r>
              <a:rPr lang="en-US" dirty="0"/>
              <a:t>X = </a:t>
            </a:r>
            <a:r>
              <a:rPr lang="en-US" dirty="0" err="1"/>
              <a:t>CauseofDeath_data.drop</a:t>
            </a:r>
            <a:r>
              <a:rPr lang="en-US" dirty="0"/>
              <a:t>('Target', axis=1): This line separates the features from the target variable in the </a:t>
            </a:r>
            <a:r>
              <a:rPr lang="en-US" dirty="0" err="1"/>
              <a:t>CauseofDeath_data</a:t>
            </a:r>
            <a:r>
              <a:rPr lang="en-US" dirty="0"/>
              <a:t> </a:t>
            </a:r>
            <a:r>
              <a:rPr lang="en-US" dirty="0" err="1"/>
              <a:t>DataFrame</a:t>
            </a:r>
            <a:r>
              <a:rPr lang="en-US" dirty="0"/>
              <a:t>. It creates a new </a:t>
            </a:r>
            <a:r>
              <a:rPr lang="en-US" dirty="0" err="1"/>
              <a:t>DataFrame</a:t>
            </a:r>
            <a:r>
              <a:rPr lang="en-US" dirty="0"/>
              <a:t> X containing all columns except the 'Target' column.</a:t>
            </a:r>
          </a:p>
          <a:p>
            <a:r>
              <a:rPr lang="en-US" dirty="0"/>
              <a:t> y = </a:t>
            </a:r>
            <a:r>
              <a:rPr lang="en-US" dirty="0" err="1"/>
              <a:t>CauseofDeath_data</a:t>
            </a:r>
            <a:r>
              <a:rPr lang="en-US" dirty="0"/>
              <a:t>['Target']: This line assigns the 'Target' column to the variable y, representing the target variable.</a:t>
            </a:r>
          </a:p>
          <a:p>
            <a:endParaRPr lang="en-US" dirty="0"/>
          </a:p>
          <a:p>
            <a:endParaRPr lang="en-US" dirty="0"/>
          </a:p>
        </p:txBody>
      </p:sp>
    </p:spTree>
    <p:extLst>
      <p:ext uri="{BB962C8B-B14F-4D97-AF65-F5344CB8AC3E}">
        <p14:creationId xmlns:p14="http://schemas.microsoft.com/office/powerpoint/2010/main" val="380334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55D32-D8B5-E464-A1D9-E0257E1BA95C}"/>
              </a:ext>
            </a:extLst>
          </p:cNvPr>
          <p:cNvSpPr txBox="1"/>
          <p:nvPr/>
        </p:nvSpPr>
        <p:spPr>
          <a:xfrm>
            <a:off x="1929" y="0"/>
            <a:ext cx="11056364" cy="2862322"/>
          </a:xfrm>
          <a:prstGeom prst="rect">
            <a:avLst/>
          </a:prstGeom>
          <a:noFill/>
        </p:spPr>
        <p:txBody>
          <a:bodyPr wrap="square">
            <a:spAutoFit/>
          </a:bodyPr>
          <a:lstStyle/>
          <a:p>
            <a:r>
              <a:rPr lang="en-US" dirty="0"/>
              <a:t>Encode Categorical Target Labels to Numerical Values:</a:t>
            </a:r>
          </a:p>
          <a:p>
            <a:r>
              <a:rPr lang="en-US" dirty="0" err="1"/>
              <a:t>label_encoder</a:t>
            </a:r>
            <a:r>
              <a:rPr lang="en-US" dirty="0"/>
              <a:t> = </a:t>
            </a:r>
            <a:r>
              <a:rPr lang="en-US" dirty="0" err="1"/>
              <a:t>LabelEncoder</a:t>
            </a:r>
            <a:r>
              <a:rPr lang="en-US" dirty="0"/>
              <a:t>(): This line creates an instance of the </a:t>
            </a:r>
            <a:r>
              <a:rPr lang="en-US" dirty="0" err="1"/>
              <a:t>LabelEncoder</a:t>
            </a:r>
            <a:r>
              <a:rPr lang="en-US" dirty="0"/>
              <a:t> class, which is used to encode categorical labels with numerical values.</a:t>
            </a:r>
          </a:p>
          <a:p>
            <a:endParaRPr lang="en-US" dirty="0"/>
          </a:p>
          <a:p>
            <a:r>
              <a:rPr lang="en-US" dirty="0"/>
              <a:t>y = </a:t>
            </a:r>
            <a:r>
              <a:rPr lang="en-US" dirty="0" err="1"/>
              <a:t>label_encoder.fit_transform</a:t>
            </a:r>
            <a:r>
              <a:rPr lang="en-US" dirty="0"/>
              <a:t>(y): This line applies the label encoding transformation to the target variable y. </a:t>
            </a:r>
          </a:p>
          <a:p>
            <a:r>
              <a:rPr lang="en-US" dirty="0"/>
              <a:t>It assigns a unique numerical value to each unique category in the 'Target' column, effectively converting categorical labels into numerical format suitable for machine learning algorithms.</a:t>
            </a:r>
          </a:p>
          <a:p>
            <a:r>
              <a:rPr lang="en-US" dirty="0"/>
              <a:t>This code snippet essentially preprocesses the data by separating features and the target variable, </a:t>
            </a:r>
          </a:p>
          <a:p>
            <a:r>
              <a:rPr lang="en-US" dirty="0"/>
              <a:t>and then encoding the categorical target labels into numerical values, which is often necessary for machine learning algorithms to process the data effectively.</a:t>
            </a:r>
          </a:p>
        </p:txBody>
      </p:sp>
    </p:spTree>
    <p:extLst>
      <p:ext uri="{BB962C8B-B14F-4D97-AF65-F5344CB8AC3E}">
        <p14:creationId xmlns:p14="http://schemas.microsoft.com/office/powerpoint/2010/main" val="217733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C20226F-66F8-B6E7-A285-6E74F5B2AC8E}"/>
              </a:ext>
            </a:extLst>
          </p:cNvPr>
          <p:cNvSpPr>
            <a:spLocks noGrp="1"/>
          </p:cNvSpPr>
          <p:nvPr>
            <p:ph sz="half" idx="2"/>
          </p:nvPr>
        </p:nvSpPr>
        <p:spPr>
          <a:xfrm>
            <a:off x="256572" y="3062058"/>
            <a:ext cx="11838972" cy="3662833"/>
          </a:xfrm>
        </p:spPr>
        <p:txBody>
          <a:bodyPr/>
          <a:lstStyle/>
          <a:p>
            <a:r>
              <a:rPr lang="en-US" dirty="0"/>
              <a:t>Detect and Handle Outliers using IQR Method:</a:t>
            </a:r>
          </a:p>
          <a:p>
            <a:r>
              <a:rPr lang="en-US" dirty="0"/>
              <a:t>This function aims to identify and handle outliers in each numeric column of the dataset using the Interquartile Range (IQR) method.</a:t>
            </a:r>
          </a:p>
          <a:p>
            <a:r>
              <a:rPr lang="en-US" dirty="0"/>
              <a:t>Function Definition:</a:t>
            </a:r>
          </a:p>
          <a:p>
            <a:r>
              <a:rPr lang="en-US" dirty="0"/>
              <a:t>def </a:t>
            </a:r>
            <a:r>
              <a:rPr lang="en-US" dirty="0" err="1"/>
              <a:t>remove_outliers_iqr</a:t>
            </a:r>
            <a:r>
              <a:rPr lang="en-US" dirty="0"/>
              <a:t>(data, threshold=1.5):: This line defines a function named </a:t>
            </a:r>
            <a:r>
              <a:rPr lang="en-US" dirty="0" err="1"/>
              <a:t>remove_outliers_iqr</a:t>
            </a:r>
            <a:r>
              <a:rPr lang="en-US" dirty="0"/>
              <a:t> that takes two parameters: data, which represents the input </a:t>
            </a:r>
            <a:r>
              <a:rPr lang="en-US" dirty="0" err="1"/>
              <a:t>DataFrame</a:t>
            </a:r>
            <a:r>
              <a:rPr lang="en-US" dirty="0"/>
              <a:t>, and threshold, which specifies the threshold for detecting outliers (default is set to 1.5).</a:t>
            </a:r>
          </a:p>
        </p:txBody>
      </p:sp>
      <p:pic>
        <p:nvPicPr>
          <p:cNvPr id="14" name="Content Placeholder 13" descr="A screen shot of a computer code&#10;&#10;Description automatically generated">
            <a:extLst>
              <a:ext uri="{FF2B5EF4-FFF2-40B4-BE49-F238E27FC236}">
                <a16:creationId xmlns:a16="http://schemas.microsoft.com/office/drawing/2014/main" id="{499C596D-5A4F-76E2-F882-A677DBA5B83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93907" y="133108"/>
            <a:ext cx="8564301" cy="2928949"/>
          </a:xfrm>
        </p:spPr>
      </p:pic>
    </p:spTree>
    <p:extLst>
      <p:ext uri="{BB962C8B-B14F-4D97-AF65-F5344CB8AC3E}">
        <p14:creationId xmlns:p14="http://schemas.microsoft.com/office/powerpoint/2010/main" val="999321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B046EB-D9CE-C9F7-0E65-F02ACAB559D7}"/>
              </a:ext>
            </a:extLst>
          </p:cNvPr>
          <p:cNvSpPr txBox="1"/>
          <p:nvPr/>
        </p:nvSpPr>
        <p:spPr>
          <a:xfrm>
            <a:off x="868101" y="240587"/>
            <a:ext cx="10660284" cy="6186309"/>
          </a:xfrm>
          <a:prstGeom prst="rect">
            <a:avLst/>
          </a:prstGeom>
          <a:noFill/>
        </p:spPr>
        <p:txBody>
          <a:bodyPr wrap="square">
            <a:spAutoFit/>
          </a:bodyPr>
          <a:lstStyle/>
          <a:p>
            <a:r>
              <a:rPr lang="en-US" dirty="0"/>
              <a:t>Outlier Detection and Removal:</a:t>
            </a:r>
          </a:p>
          <a:p>
            <a:r>
              <a:rPr lang="en-US" dirty="0"/>
              <a:t>The function iterates over each numeric column in the </a:t>
            </a:r>
            <a:r>
              <a:rPr lang="en-US" dirty="0" err="1"/>
              <a:t>DataFrame</a:t>
            </a:r>
            <a:r>
              <a:rPr lang="en-US" dirty="0"/>
              <a:t> using a for loop and </a:t>
            </a:r>
            <a:r>
              <a:rPr lang="en-US" dirty="0" err="1"/>
              <a:t>select_dtypes</a:t>
            </a:r>
            <a:r>
              <a:rPr lang="en-US" dirty="0"/>
              <a:t>(include=['number']).columns.</a:t>
            </a:r>
          </a:p>
          <a:p>
            <a:r>
              <a:rPr lang="en-US" dirty="0"/>
              <a:t>For each numeric column, it calculates the first quartile (Q1), third quartile (Q3), and Interquartile Range (IQR).</a:t>
            </a:r>
          </a:p>
          <a:p>
            <a:r>
              <a:rPr lang="en-US" dirty="0"/>
              <a:t>Based on these values, it calculates the lower and upper bounds to identify outliers using the formula:</a:t>
            </a:r>
          </a:p>
          <a:p>
            <a:r>
              <a:rPr lang="en-US" dirty="0"/>
              <a:t>It then filters the data to keep only the rows where the column values fall within the calculated bounds, effectively removing outliers.</a:t>
            </a:r>
          </a:p>
          <a:p>
            <a:r>
              <a:rPr lang="en-US" dirty="0"/>
              <a:t>Return Value:</a:t>
            </a:r>
          </a:p>
          <a:p>
            <a:r>
              <a:rPr lang="en-US" dirty="0"/>
              <a:t>The function returns the modified </a:t>
            </a:r>
            <a:r>
              <a:rPr lang="en-US" dirty="0" err="1"/>
              <a:t>DataFrame</a:t>
            </a:r>
            <a:r>
              <a:rPr lang="en-US" dirty="0"/>
              <a:t> with outliers removed.</a:t>
            </a:r>
          </a:p>
          <a:p>
            <a:r>
              <a:rPr lang="en-US" dirty="0"/>
              <a:t>Example Usage:</a:t>
            </a:r>
          </a:p>
          <a:p>
            <a:r>
              <a:rPr lang="en-US" dirty="0" err="1"/>
              <a:t>CauseofDeath_data</a:t>
            </a:r>
            <a:r>
              <a:rPr lang="en-US" dirty="0"/>
              <a:t> = </a:t>
            </a:r>
            <a:r>
              <a:rPr lang="en-US" dirty="0" err="1"/>
              <a:t>remove_outliers_iqr</a:t>
            </a:r>
            <a:r>
              <a:rPr lang="en-US" dirty="0"/>
              <a:t>(</a:t>
            </a:r>
            <a:r>
              <a:rPr lang="en-US" dirty="0" err="1"/>
              <a:t>CauseofDeath_data</a:t>
            </a:r>
            <a:r>
              <a:rPr lang="en-US" dirty="0"/>
              <a:t>): This line demonstrates how to use the </a:t>
            </a:r>
            <a:r>
              <a:rPr lang="en-US" dirty="0" err="1"/>
              <a:t>remove_outliers_iqr</a:t>
            </a:r>
            <a:r>
              <a:rPr lang="en-US" dirty="0"/>
              <a:t> function by applying it to the </a:t>
            </a:r>
            <a:r>
              <a:rPr lang="en-US" dirty="0" err="1"/>
              <a:t>CauseofDeath_data</a:t>
            </a:r>
            <a:r>
              <a:rPr lang="en-US" dirty="0"/>
              <a:t> </a:t>
            </a:r>
            <a:r>
              <a:rPr lang="en-US" dirty="0" err="1"/>
              <a:t>DataFrame</a:t>
            </a:r>
            <a:r>
              <a:rPr lang="en-US" dirty="0"/>
              <a:t> to remove outliers from its numeric columns.</a:t>
            </a:r>
          </a:p>
          <a:p>
            <a:r>
              <a:rPr lang="en-US" dirty="0"/>
              <a:t>This code snippet provides a convenient way to detect and handle outliers in a dataset using the IQR method, which is a robust method for outlier detection.</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816596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code&#10;&#10;Description automatically generated">
            <a:extLst>
              <a:ext uri="{FF2B5EF4-FFF2-40B4-BE49-F238E27FC236}">
                <a16:creationId xmlns:a16="http://schemas.microsoft.com/office/drawing/2014/main" id="{1D6088A4-234C-3CC5-1149-CD1606F1967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78889" y="0"/>
            <a:ext cx="7692342" cy="2314937"/>
          </a:xfrm>
        </p:spPr>
      </p:pic>
      <p:sp>
        <p:nvSpPr>
          <p:cNvPr id="4" name="Content Placeholder 3">
            <a:extLst>
              <a:ext uri="{FF2B5EF4-FFF2-40B4-BE49-F238E27FC236}">
                <a16:creationId xmlns:a16="http://schemas.microsoft.com/office/drawing/2014/main" id="{F4BBD9FE-CA83-2705-2677-7E0F14F12520}"/>
              </a:ext>
            </a:extLst>
          </p:cNvPr>
          <p:cNvSpPr>
            <a:spLocks noGrp="1"/>
          </p:cNvSpPr>
          <p:nvPr>
            <p:ph sz="half" idx="2"/>
          </p:nvPr>
        </p:nvSpPr>
        <p:spPr>
          <a:xfrm>
            <a:off x="224742" y="2429742"/>
            <a:ext cx="11870802" cy="4428258"/>
          </a:xfrm>
        </p:spPr>
        <p:txBody>
          <a:bodyPr>
            <a:normAutofit fontScale="92500" lnSpcReduction="10000"/>
          </a:bodyPr>
          <a:lstStyle/>
          <a:p>
            <a:r>
              <a:rPr lang="en-US" dirty="0"/>
              <a:t>Splitting the Dataset into Training and Testing Sets:</a:t>
            </a:r>
          </a:p>
          <a:p>
            <a:r>
              <a:rPr lang="en-US" dirty="0" err="1"/>
              <a:t>X_train</a:t>
            </a:r>
            <a:r>
              <a:rPr lang="en-US" dirty="0"/>
              <a:t>, </a:t>
            </a:r>
            <a:r>
              <a:rPr lang="en-US" dirty="0" err="1"/>
              <a:t>X_test</a:t>
            </a:r>
            <a:r>
              <a:rPr lang="en-US" dirty="0"/>
              <a:t>, </a:t>
            </a:r>
            <a:r>
              <a:rPr lang="en-US" dirty="0" err="1"/>
              <a:t>y_train</a:t>
            </a:r>
            <a:r>
              <a:rPr lang="en-US" dirty="0"/>
              <a:t>, </a:t>
            </a:r>
            <a:r>
              <a:rPr lang="en-US" dirty="0" err="1"/>
              <a:t>y_test</a:t>
            </a:r>
            <a:r>
              <a:rPr lang="en-US" dirty="0"/>
              <a:t> = </a:t>
            </a:r>
            <a:r>
              <a:rPr lang="en-US" dirty="0" err="1"/>
              <a:t>train_test_split</a:t>
            </a:r>
            <a:r>
              <a:rPr lang="en-US" dirty="0"/>
              <a:t>(X, y, </a:t>
            </a:r>
            <a:r>
              <a:rPr lang="en-US" dirty="0" err="1"/>
              <a:t>test_size</a:t>
            </a:r>
            <a:r>
              <a:rPr lang="en-US" dirty="0"/>
              <a:t>=0.2, </a:t>
            </a:r>
            <a:r>
              <a:rPr lang="en-US" dirty="0" err="1"/>
              <a:t>random_state</a:t>
            </a:r>
            <a:r>
              <a:rPr lang="en-US" dirty="0"/>
              <a:t>=42): This line splits the dataset into training and testing sets for both features (X) and the target variable (y).</a:t>
            </a:r>
          </a:p>
          <a:p>
            <a:r>
              <a:rPr lang="en-US" dirty="0"/>
              <a:t>X: Represents the feature dataset.</a:t>
            </a:r>
          </a:p>
          <a:p>
            <a:r>
              <a:rPr lang="en-US" dirty="0"/>
              <a:t>y: Represents the target variable dataset.</a:t>
            </a:r>
          </a:p>
          <a:p>
            <a:r>
              <a:rPr lang="en-US" dirty="0" err="1"/>
              <a:t>test_size</a:t>
            </a:r>
            <a:r>
              <a:rPr lang="en-US" dirty="0"/>
              <a:t>=0.2: Specifies that 20% of the data will be used for testing, and 80% will be used for training.</a:t>
            </a:r>
          </a:p>
          <a:p>
            <a:r>
              <a:rPr lang="en-US" dirty="0" err="1"/>
              <a:t>random_state</a:t>
            </a:r>
            <a:r>
              <a:rPr lang="en-US" dirty="0"/>
              <a:t>=42: Sets the random seed for reproducibility. It ensures that each time the data is split, the same random indices are chosen for the training and testing sets.</a:t>
            </a:r>
          </a:p>
        </p:txBody>
      </p:sp>
    </p:spTree>
    <p:extLst>
      <p:ext uri="{BB962C8B-B14F-4D97-AF65-F5344CB8AC3E}">
        <p14:creationId xmlns:p14="http://schemas.microsoft.com/office/powerpoint/2010/main" val="1765485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EBEF7D-933E-6357-4F12-CE89BF0518FE}"/>
              </a:ext>
            </a:extLst>
          </p:cNvPr>
          <p:cNvSpPr txBox="1"/>
          <p:nvPr/>
        </p:nvSpPr>
        <p:spPr>
          <a:xfrm>
            <a:off x="381965" y="338739"/>
            <a:ext cx="10451939" cy="4247317"/>
          </a:xfrm>
          <a:prstGeom prst="rect">
            <a:avLst/>
          </a:prstGeom>
          <a:noFill/>
        </p:spPr>
        <p:txBody>
          <a:bodyPr wrap="square">
            <a:spAutoFit/>
          </a:bodyPr>
          <a:lstStyle/>
          <a:p>
            <a:r>
              <a:rPr lang="en-US" dirty="0"/>
              <a:t>Standardizing Features:</a:t>
            </a:r>
          </a:p>
          <a:p>
            <a:r>
              <a:rPr lang="en-US" dirty="0"/>
              <a:t>scaler = </a:t>
            </a:r>
            <a:r>
              <a:rPr lang="en-US" dirty="0" err="1"/>
              <a:t>StandardScaler</a:t>
            </a:r>
            <a:r>
              <a:rPr lang="en-US" dirty="0"/>
              <a:t>(): This line creates an instance of the </a:t>
            </a:r>
            <a:r>
              <a:rPr lang="en-US" dirty="0" err="1"/>
              <a:t>StandardScaler</a:t>
            </a:r>
            <a:r>
              <a:rPr lang="en-US" dirty="0"/>
              <a:t> class, which is used for standardizing features by removing the mean and scaling to unit variance.</a:t>
            </a:r>
          </a:p>
          <a:p>
            <a:r>
              <a:rPr lang="en-US" dirty="0" err="1"/>
              <a:t>X_train</a:t>
            </a:r>
            <a:r>
              <a:rPr lang="en-US" dirty="0"/>
              <a:t> = </a:t>
            </a:r>
            <a:r>
              <a:rPr lang="en-US" dirty="0" err="1"/>
              <a:t>scaler.fit_transform</a:t>
            </a:r>
            <a:r>
              <a:rPr lang="en-US" dirty="0"/>
              <a:t>(</a:t>
            </a:r>
            <a:r>
              <a:rPr lang="en-US" dirty="0" err="1"/>
              <a:t>X_train</a:t>
            </a:r>
            <a:r>
              <a:rPr lang="en-US" dirty="0"/>
              <a:t>): This line standardizes the training features (</a:t>
            </a:r>
            <a:r>
              <a:rPr lang="en-US" dirty="0" err="1"/>
              <a:t>X_train</a:t>
            </a:r>
            <a:r>
              <a:rPr lang="en-US" dirty="0"/>
              <a:t>) using the </a:t>
            </a:r>
            <a:r>
              <a:rPr lang="en-US" dirty="0" err="1"/>
              <a:t>fit_transform</a:t>
            </a:r>
            <a:r>
              <a:rPr lang="en-US" dirty="0"/>
              <a:t> method of the </a:t>
            </a:r>
            <a:r>
              <a:rPr lang="en-US" dirty="0" err="1"/>
              <a:t>StandardScaler</a:t>
            </a:r>
            <a:r>
              <a:rPr lang="en-US" dirty="0"/>
              <a:t> instance. This step calculates the mean and standard deviation of each feature in the training set and then standardizes the features accordingly.</a:t>
            </a:r>
          </a:p>
          <a:p>
            <a:r>
              <a:rPr lang="en-US" dirty="0" err="1"/>
              <a:t>X_test</a:t>
            </a:r>
            <a:r>
              <a:rPr lang="en-US" dirty="0"/>
              <a:t> = </a:t>
            </a:r>
            <a:r>
              <a:rPr lang="en-US" dirty="0" err="1"/>
              <a:t>scaler.transform</a:t>
            </a:r>
            <a:r>
              <a:rPr lang="en-US" dirty="0"/>
              <a:t>(</a:t>
            </a:r>
            <a:r>
              <a:rPr lang="en-US" dirty="0" err="1"/>
              <a:t>X_test</a:t>
            </a:r>
            <a:r>
              <a:rPr lang="en-US" dirty="0"/>
              <a:t>): This line applies the same transformation (standardization) to the testing features (</a:t>
            </a:r>
            <a:r>
              <a:rPr lang="en-US" dirty="0" err="1"/>
              <a:t>X_test</a:t>
            </a:r>
            <a:r>
              <a:rPr lang="en-US" dirty="0"/>
              <a:t>) using the transform method of the </a:t>
            </a:r>
            <a:r>
              <a:rPr lang="en-US" dirty="0" err="1"/>
              <a:t>StandardScaler</a:t>
            </a:r>
            <a:r>
              <a:rPr lang="en-US" dirty="0"/>
              <a:t> instance. It ensures that the testing features are standardized using the parameters (mean and standard deviation) learned from the training set.</a:t>
            </a:r>
          </a:p>
          <a:p>
            <a:r>
              <a:rPr lang="en-US" dirty="0"/>
              <a:t>Documentation:</a:t>
            </a:r>
          </a:p>
          <a:p>
            <a:r>
              <a:rPr lang="en-US" dirty="0"/>
              <a:t>The code performs data splitting into training and testing sets using the </a:t>
            </a:r>
            <a:r>
              <a:rPr lang="en-US" dirty="0" err="1"/>
              <a:t>train_test_split</a:t>
            </a:r>
            <a:r>
              <a:rPr lang="en-US" dirty="0"/>
              <a:t> function from scikit-learn. It also standardizes the features using </a:t>
            </a:r>
            <a:r>
              <a:rPr lang="en-US" dirty="0" err="1"/>
              <a:t>StandardScaler</a:t>
            </a:r>
            <a:r>
              <a:rPr lang="en-US" dirty="0"/>
              <a:t>.</a:t>
            </a:r>
          </a:p>
          <a:p>
            <a:r>
              <a:rPr lang="en-US" dirty="0"/>
              <a:t>These steps are essential in preparing the data for machine learning models, ensuring that the models are trained and tested on comparable scales.</a:t>
            </a:r>
          </a:p>
        </p:txBody>
      </p:sp>
    </p:spTree>
    <p:extLst>
      <p:ext uri="{BB962C8B-B14F-4D97-AF65-F5344CB8AC3E}">
        <p14:creationId xmlns:p14="http://schemas.microsoft.com/office/powerpoint/2010/main" val="2311050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Description automatically generated">
            <a:extLst>
              <a:ext uri="{FF2B5EF4-FFF2-40B4-BE49-F238E27FC236}">
                <a16:creationId xmlns:a16="http://schemas.microsoft.com/office/drawing/2014/main" id="{77BA97C5-ECDB-9293-5049-913196F11A8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34633" y="0"/>
            <a:ext cx="7812911" cy="2818434"/>
          </a:xfrm>
        </p:spPr>
      </p:pic>
      <p:sp>
        <p:nvSpPr>
          <p:cNvPr id="4" name="Content Placeholder 3">
            <a:extLst>
              <a:ext uri="{FF2B5EF4-FFF2-40B4-BE49-F238E27FC236}">
                <a16:creationId xmlns:a16="http://schemas.microsoft.com/office/drawing/2014/main" id="{D08B02AC-B861-2F62-62C8-C4F2157B798B}"/>
              </a:ext>
            </a:extLst>
          </p:cNvPr>
          <p:cNvSpPr>
            <a:spLocks noGrp="1"/>
          </p:cNvSpPr>
          <p:nvPr>
            <p:ph sz="half" idx="2"/>
          </p:nvPr>
        </p:nvSpPr>
        <p:spPr>
          <a:xfrm>
            <a:off x="118641" y="3228991"/>
            <a:ext cx="12073359" cy="3218452"/>
          </a:xfrm>
        </p:spPr>
        <p:txBody>
          <a:bodyPr/>
          <a:lstStyle/>
          <a:p>
            <a:r>
              <a:rPr lang="en-US" dirty="0" err="1"/>
              <a:t>RobustScaler</a:t>
            </a:r>
            <a:r>
              <a:rPr lang="en-US" dirty="0"/>
              <a:t> for Feature Scaling:</a:t>
            </a:r>
          </a:p>
          <a:p>
            <a:r>
              <a:rPr lang="en-US" dirty="0"/>
              <a:t>from </a:t>
            </a:r>
            <a:r>
              <a:rPr lang="en-US" dirty="0" err="1"/>
              <a:t>sklearn.preprocessing</a:t>
            </a:r>
            <a:r>
              <a:rPr lang="en-US" dirty="0"/>
              <a:t> import </a:t>
            </a:r>
            <a:r>
              <a:rPr lang="en-US" dirty="0" err="1"/>
              <a:t>RobustScaler</a:t>
            </a:r>
            <a:r>
              <a:rPr lang="en-US" dirty="0"/>
              <a:t>: This line imports the </a:t>
            </a:r>
            <a:r>
              <a:rPr lang="en-US" dirty="0" err="1"/>
              <a:t>RobustScaler</a:t>
            </a:r>
            <a:r>
              <a:rPr lang="en-US" dirty="0"/>
              <a:t> class from the scikit-learn library. </a:t>
            </a:r>
            <a:r>
              <a:rPr lang="en-US" dirty="0" err="1"/>
              <a:t>RobustScaler</a:t>
            </a:r>
            <a:r>
              <a:rPr lang="en-US" dirty="0"/>
              <a:t> is used for scaling features using statistics that are robust to outliers.</a:t>
            </a:r>
          </a:p>
          <a:p>
            <a:r>
              <a:rPr lang="en-US" dirty="0"/>
              <a:t>Initialization of </a:t>
            </a:r>
            <a:r>
              <a:rPr lang="en-US" dirty="0" err="1"/>
              <a:t>RobustScaler</a:t>
            </a:r>
            <a:r>
              <a:rPr lang="en-US" dirty="0"/>
              <a:t>:</a:t>
            </a:r>
          </a:p>
          <a:p>
            <a:r>
              <a:rPr lang="en-US" dirty="0" err="1"/>
              <a:t>robust_scaler</a:t>
            </a:r>
            <a:r>
              <a:rPr lang="en-US" dirty="0"/>
              <a:t> = </a:t>
            </a:r>
            <a:r>
              <a:rPr lang="en-US" dirty="0" err="1"/>
              <a:t>RobustScaler</a:t>
            </a:r>
            <a:r>
              <a:rPr lang="en-US" dirty="0"/>
              <a:t>(): This line initializes an instance of the </a:t>
            </a:r>
            <a:r>
              <a:rPr lang="en-US" dirty="0" err="1"/>
              <a:t>RobustScaler</a:t>
            </a:r>
            <a:r>
              <a:rPr lang="en-US" dirty="0"/>
              <a:t> class. The </a:t>
            </a:r>
            <a:r>
              <a:rPr lang="en-US" dirty="0" err="1"/>
              <a:t>RobustScaler</a:t>
            </a:r>
            <a:r>
              <a:rPr lang="en-US" dirty="0"/>
              <a:t> is now ready to transform the data.</a:t>
            </a:r>
          </a:p>
        </p:txBody>
      </p:sp>
    </p:spTree>
    <p:extLst>
      <p:ext uri="{BB962C8B-B14F-4D97-AF65-F5344CB8AC3E}">
        <p14:creationId xmlns:p14="http://schemas.microsoft.com/office/powerpoint/2010/main" val="1795929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78201AB-ECE8-85F6-1058-213884A67EDE}"/>
              </a:ext>
            </a:extLst>
          </p:cNvPr>
          <p:cNvSpPr txBox="1"/>
          <p:nvPr/>
        </p:nvSpPr>
        <p:spPr>
          <a:xfrm>
            <a:off x="289367" y="451708"/>
            <a:ext cx="8909612" cy="5632311"/>
          </a:xfrm>
          <a:prstGeom prst="rect">
            <a:avLst/>
          </a:prstGeom>
          <a:noFill/>
        </p:spPr>
        <p:txBody>
          <a:bodyPr wrap="square">
            <a:spAutoFit/>
          </a:bodyPr>
          <a:lstStyle/>
          <a:p>
            <a:r>
              <a:rPr lang="en-US" dirty="0"/>
              <a:t>Fitting and Transforming Training Data:</a:t>
            </a:r>
          </a:p>
          <a:p>
            <a:r>
              <a:rPr lang="en-US" dirty="0" err="1"/>
              <a:t>X_train_robust_scaled</a:t>
            </a:r>
            <a:r>
              <a:rPr lang="en-US" dirty="0"/>
              <a:t> = </a:t>
            </a:r>
            <a:r>
              <a:rPr lang="en-US" dirty="0" err="1"/>
              <a:t>robust_scaler.fit_transform</a:t>
            </a:r>
            <a:r>
              <a:rPr lang="en-US" dirty="0"/>
              <a:t>(</a:t>
            </a:r>
            <a:r>
              <a:rPr lang="en-US" dirty="0" err="1"/>
              <a:t>X_train</a:t>
            </a:r>
            <a:r>
              <a:rPr lang="en-US" dirty="0"/>
              <a:t>): This line fits the </a:t>
            </a:r>
            <a:r>
              <a:rPr lang="en-US" dirty="0" err="1"/>
              <a:t>RobustScaler</a:t>
            </a:r>
            <a:r>
              <a:rPr lang="en-US" dirty="0"/>
              <a:t> to the training data (</a:t>
            </a:r>
            <a:r>
              <a:rPr lang="en-US" dirty="0" err="1"/>
              <a:t>X_train</a:t>
            </a:r>
            <a:r>
              <a:rPr lang="en-US" dirty="0"/>
              <a:t>) and then transforms the training data. Fitting the scaler computes the necessary statistics (such as median and interquartile range) from the training data, and transforming applies the scaling.</a:t>
            </a:r>
          </a:p>
          <a:p>
            <a:r>
              <a:rPr lang="en-US" dirty="0"/>
              <a:t>Transforming Testing Data Using the Same Scaler:</a:t>
            </a:r>
          </a:p>
          <a:p>
            <a:r>
              <a:rPr lang="en-US" dirty="0" err="1"/>
              <a:t>X_test_robust_scaled</a:t>
            </a:r>
            <a:r>
              <a:rPr lang="en-US" dirty="0"/>
              <a:t> = </a:t>
            </a:r>
            <a:r>
              <a:rPr lang="en-US" dirty="0" err="1"/>
              <a:t>robust_scaler.transform</a:t>
            </a:r>
            <a:r>
              <a:rPr lang="en-US" dirty="0"/>
              <a:t>(</a:t>
            </a:r>
            <a:r>
              <a:rPr lang="en-US" dirty="0" err="1"/>
              <a:t>X_test</a:t>
            </a:r>
            <a:r>
              <a:rPr lang="en-US" dirty="0"/>
              <a:t>): This line transforms the testing data (</a:t>
            </a:r>
            <a:r>
              <a:rPr lang="en-US" dirty="0" err="1"/>
              <a:t>X_test</a:t>
            </a:r>
            <a:r>
              <a:rPr lang="en-US" dirty="0"/>
              <a:t>) using the same </a:t>
            </a:r>
            <a:r>
              <a:rPr lang="en-US" dirty="0" err="1"/>
              <a:t>RobustScaler</a:t>
            </a:r>
            <a:r>
              <a:rPr lang="en-US" dirty="0"/>
              <a:t> instance that was fitted to the training data. It ensures that the testing data is scaled using the same statistics as the training data, maintaining consistency in scaling.</a:t>
            </a:r>
          </a:p>
          <a:p>
            <a:r>
              <a:rPr lang="en-US" dirty="0"/>
              <a:t>Documentation:</a:t>
            </a:r>
          </a:p>
          <a:p>
            <a:r>
              <a:rPr lang="en-US" dirty="0"/>
              <a:t>The provided code snippet demonstrates how to use </a:t>
            </a:r>
            <a:r>
              <a:rPr lang="en-US" dirty="0" err="1"/>
              <a:t>RobustScaler</a:t>
            </a:r>
            <a:r>
              <a:rPr lang="en-US" dirty="0"/>
              <a:t> for feature scaling in a machine learning pipeline.</a:t>
            </a:r>
          </a:p>
          <a:p>
            <a:r>
              <a:rPr lang="en-US" dirty="0" err="1"/>
              <a:t>RobustScaler</a:t>
            </a:r>
            <a:r>
              <a:rPr lang="en-US" dirty="0"/>
              <a:t> is particularly useful when dealing with datasets containing outliers, as it scales the data based on statistics that are robust to outliers, such as the median and interquartile range.</a:t>
            </a:r>
          </a:p>
          <a:p>
            <a:r>
              <a:rPr lang="en-US" dirty="0"/>
              <a:t>The code ensures that both training and testing data are scaled consistently using the same scaler instance, which is a crucial step in data preprocessing for machine learning tasks.</a:t>
            </a:r>
          </a:p>
          <a:p>
            <a:endParaRPr lang="en-US" dirty="0"/>
          </a:p>
        </p:txBody>
      </p:sp>
      <p:sp>
        <p:nvSpPr>
          <p:cNvPr id="7" name="Rectangle 2">
            <a:extLst>
              <a:ext uri="{FF2B5EF4-FFF2-40B4-BE49-F238E27FC236}">
                <a16:creationId xmlns:a16="http://schemas.microsoft.com/office/drawing/2014/main" id="{62B13B4D-29C3-4801-A20B-23FF96ECF529}"/>
              </a:ext>
            </a:extLst>
          </p:cNvPr>
          <p:cNvSpPr>
            <a:spLocks noChangeArrowheads="1"/>
          </p:cNvSpPr>
          <p:nvPr/>
        </p:nvSpPr>
        <p:spPr bwMode="auto">
          <a:xfrm>
            <a:off x="0" y="-1385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621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09BD35-EEB9-106B-9702-65A34F5DB9DF}"/>
              </a:ext>
            </a:extLst>
          </p:cNvPr>
          <p:cNvSpPr>
            <a:spLocks noGrp="1"/>
          </p:cNvSpPr>
          <p:nvPr>
            <p:ph sz="half" idx="2"/>
          </p:nvPr>
        </p:nvSpPr>
        <p:spPr>
          <a:xfrm>
            <a:off x="104172" y="1825624"/>
            <a:ext cx="11249628" cy="5032375"/>
          </a:xfrm>
        </p:spPr>
        <p:txBody>
          <a:bodyPr>
            <a:normAutofit fontScale="92500" lnSpcReduction="10000"/>
          </a:bodyPr>
          <a:lstStyle/>
          <a:p>
            <a:r>
              <a:rPr lang="en-US" dirty="0"/>
              <a:t>Step 3: Model Selection:</a:t>
            </a:r>
          </a:p>
          <a:p>
            <a:r>
              <a:rPr lang="en-US" dirty="0"/>
              <a:t>This section represents the step in the machine learning pipeline where a model is selected and trained.</a:t>
            </a:r>
          </a:p>
          <a:p>
            <a:r>
              <a:rPr lang="en-US" dirty="0"/>
              <a:t>Training the Support Vector Machine (SVM) Model:</a:t>
            </a:r>
          </a:p>
          <a:p>
            <a:r>
              <a:rPr lang="en-US" dirty="0" err="1"/>
              <a:t>svm_model</a:t>
            </a:r>
            <a:r>
              <a:rPr lang="en-US" dirty="0"/>
              <a:t> = SVC(kernel='linear', </a:t>
            </a:r>
            <a:r>
              <a:rPr lang="en-US" dirty="0" err="1"/>
              <a:t>random_state</a:t>
            </a:r>
            <a:r>
              <a:rPr lang="en-US" dirty="0"/>
              <a:t>=42): This line initializes a Support Vector Machine (SVM) classifier model with a linear kernel.</a:t>
            </a:r>
          </a:p>
          <a:p>
            <a:r>
              <a:rPr lang="en-US" dirty="0"/>
              <a:t>SVC is the class for Support Vector Classification in scikit-learn.</a:t>
            </a:r>
          </a:p>
          <a:p>
            <a:r>
              <a:rPr lang="en-US" dirty="0"/>
              <a:t>kernel='linear' specifies that a linear kernel will be used. A linear kernel computes the dot product of the feature vectors, which is suitable for linearly separable data.</a:t>
            </a:r>
          </a:p>
          <a:p>
            <a:r>
              <a:rPr lang="en-US" dirty="0" err="1"/>
              <a:t>random_state</a:t>
            </a:r>
            <a:r>
              <a:rPr lang="en-US" dirty="0"/>
              <a:t>=42 sets the random seed for reproducibility in the model. It ensures that the results are consistent across different runs.</a:t>
            </a:r>
          </a:p>
        </p:txBody>
      </p:sp>
      <p:pic>
        <p:nvPicPr>
          <p:cNvPr id="10" name="Content Placeholder 9" descr="A close-up of a computer screen&#10;&#10;Description automatically generated">
            <a:extLst>
              <a:ext uri="{FF2B5EF4-FFF2-40B4-BE49-F238E27FC236}">
                <a16:creationId xmlns:a16="http://schemas.microsoft.com/office/drawing/2014/main" id="{CA3BFC32-4651-6BC3-CFC3-890E29BA12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6253" y="302586"/>
            <a:ext cx="5983162" cy="1927657"/>
          </a:xfrm>
        </p:spPr>
      </p:pic>
    </p:spTree>
    <p:extLst>
      <p:ext uri="{BB962C8B-B14F-4D97-AF65-F5344CB8AC3E}">
        <p14:creationId xmlns:p14="http://schemas.microsoft.com/office/powerpoint/2010/main" val="142465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CCEFBD1-0EBF-CBEB-27E7-CDCA48B17779}"/>
              </a:ext>
            </a:extLst>
          </p:cNvPr>
          <p:cNvSpPr>
            <a:spLocks noGrp="1"/>
          </p:cNvSpPr>
          <p:nvPr>
            <p:ph sz="half" idx="2"/>
          </p:nvPr>
        </p:nvSpPr>
        <p:spPr>
          <a:xfrm>
            <a:off x="259466" y="2509624"/>
            <a:ext cx="11766630" cy="4348376"/>
          </a:xfrm>
        </p:spPr>
        <p:txBody>
          <a:bodyPr>
            <a:normAutofit fontScale="92500" lnSpcReduction="10000"/>
          </a:bodyPr>
          <a:lstStyle/>
          <a:p>
            <a:r>
              <a:rPr lang="en-US" dirty="0"/>
              <a:t>Importing </a:t>
            </a:r>
            <a:r>
              <a:rPr lang="en-US" dirty="0" err="1"/>
              <a:t>SimpleImputer</a:t>
            </a:r>
            <a:r>
              <a:rPr lang="en-US" dirty="0"/>
              <a:t>:</a:t>
            </a:r>
          </a:p>
          <a:p>
            <a:r>
              <a:rPr lang="en-US" dirty="0"/>
              <a:t>from </a:t>
            </a:r>
            <a:r>
              <a:rPr lang="en-US" dirty="0" err="1"/>
              <a:t>sklearn.impute</a:t>
            </a:r>
            <a:r>
              <a:rPr lang="en-US" dirty="0"/>
              <a:t> import </a:t>
            </a:r>
            <a:r>
              <a:rPr lang="en-US" dirty="0" err="1"/>
              <a:t>SimpleImputer</a:t>
            </a:r>
            <a:r>
              <a:rPr lang="en-US" dirty="0"/>
              <a:t>: This line imports the </a:t>
            </a:r>
            <a:r>
              <a:rPr lang="en-US" dirty="0" err="1"/>
              <a:t>SimpleImputer</a:t>
            </a:r>
            <a:r>
              <a:rPr lang="en-US" dirty="0"/>
              <a:t> class from the scikit-learn library. </a:t>
            </a:r>
            <a:r>
              <a:rPr lang="en-US" dirty="0" err="1"/>
              <a:t>SimpleImputer</a:t>
            </a:r>
            <a:r>
              <a:rPr lang="en-US" dirty="0"/>
              <a:t> is used for imputing missing values in the dataset.</a:t>
            </a:r>
          </a:p>
          <a:p>
            <a:r>
              <a:rPr lang="en-US" dirty="0"/>
              <a:t>Impute Missing Values:</a:t>
            </a:r>
          </a:p>
          <a:p>
            <a:r>
              <a:rPr lang="en-US" dirty="0"/>
              <a:t>imputer = </a:t>
            </a:r>
            <a:r>
              <a:rPr lang="en-US" dirty="0" err="1"/>
              <a:t>SimpleImputer</a:t>
            </a:r>
            <a:r>
              <a:rPr lang="en-US" dirty="0"/>
              <a:t>(strategy='mean'): This line initializes a </a:t>
            </a:r>
            <a:r>
              <a:rPr lang="en-US" dirty="0" err="1"/>
              <a:t>SimpleImputer</a:t>
            </a:r>
            <a:r>
              <a:rPr lang="en-US" dirty="0"/>
              <a:t> instance with the strategy of imputing missing values with the mean of the non-missing values for each feature.</a:t>
            </a:r>
          </a:p>
          <a:p>
            <a:r>
              <a:rPr lang="en-US" dirty="0" err="1"/>
              <a:t>X_train_imputed</a:t>
            </a:r>
            <a:r>
              <a:rPr lang="en-US" dirty="0"/>
              <a:t> = </a:t>
            </a:r>
            <a:r>
              <a:rPr lang="en-US" dirty="0" err="1"/>
              <a:t>imputer.fit_transform</a:t>
            </a:r>
            <a:r>
              <a:rPr lang="en-US" dirty="0"/>
              <a:t>(</a:t>
            </a:r>
            <a:r>
              <a:rPr lang="en-US" dirty="0" err="1"/>
              <a:t>X_train</a:t>
            </a:r>
            <a:r>
              <a:rPr lang="en-US" dirty="0"/>
              <a:t>): This line fits the imputer to the training data (</a:t>
            </a:r>
            <a:r>
              <a:rPr lang="en-US" dirty="0" err="1"/>
              <a:t>X_train</a:t>
            </a:r>
            <a:r>
              <a:rPr lang="en-US" dirty="0"/>
              <a:t>) and transforms it. The missing values in </a:t>
            </a:r>
            <a:r>
              <a:rPr lang="en-US" dirty="0" err="1"/>
              <a:t>X_train</a:t>
            </a:r>
            <a:r>
              <a:rPr lang="en-US" dirty="0"/>
              <a:t> are replaced with the mean value of each feature.</a:t>
            </a:r>
          </a:p>
          <a:p>
            <a:endParaRPr lang="en-US" dirty="0"/>
          </a:p>
        </p:txBody>
      </p:sp>
      <p:pic>
        <p:nvPicPr>
          <p:cNvPr id="10" name="Content Placeholder 9" descr="A screenshot of a computer code&#10;&#10;Description automatically generated">
            <a:extLst>
              <a:ext uri="{FF2B5EF4-FFF2-40B4-BE49-F238E27FC236}">
                <a16:creationId xmlns:a16="http://schemas.microsoft.com/office/drawing/2014/main" id="{449F8E58-ADAF-CFF2-A0B0-AA4E48CADB5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65076" y="307253"/>
            <a:ext cx="7055733" cy="2480552"/>
          </a:xfrm>
        </p:spPr>
      </p:pic>
    </p:spTree>
    <p:extLst>
      <p:ext uri="{BB962C8B-B14F-4D97-AF65-F5344CB8AC3E}">
        <p14:creationId xmlns:p14="http://schemas.microsoft.com/office/powerpoint/2010/main" val="851722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A9157C6-9F56-1879-0906-830DF92A3752}"/>
              </a:ext>
            </a:extLst>
          </p:cNvPr>
          <p:cNvSpPr>
            <a:spLocks noGrp="1"/>
          </p:cNvSpPr>
          <p:nvPr>
            <p:ph idx="1"/>
          </p:nvPr>
        </p:nvSpPr>
        <p:spPr>
          <a:xfrm>
            <a:off x="76200" y="500743"/>
            <a:ext cx="11876314" cy="6237514"/>
          </a:xfrm>
        </p:spPr>
        <p:txBody>
          <a:bodyPr>
            <a:normAutofit fontScale="92500" lnSpcReduction="20000"/>
          </a:bodyPr>
          <a:lstStyle/>
          <a:p>
            <a:r>
              <a:rPr lang="en-US" dirty="0"/>
              <a:t>import pandas as pd: Imports the pandas library with the alias pd.</a:t>
            </a:r>
          </a:p>
          <a:p>
            <a:r>
              <a:rPr lang="en-US" dirty="0"/>
              <a:t>scikit-learn (</a:t>
            </a:r>
            <a:r>
              <a:rPr lang="en-US" dirty="0" err="1"/>
              <a:t>sklearn</a:t>
            </a:r>
            <a:r>
              <a:rPr lang="en-US" dirty="0"/>
              <a:t>):</a:t>
            </a:r>
          </a:p>
          <a:p>
            <a:r>
              <a:rPr lang="en-US" dirty="0"/>
              <a:t>from </a:t>
            </a:r>
            <a:r>
              <a:rPr lang="en-US" dirty="0" err="1"/>
              <a:t>sklearn.model_selection</a:t>
            </a:r>
            <a:r>
              <a:rPr lang="en-US" dirty="0"/>
              <a:t> import </a:t>
            </a:r>
            <a:r>
              <a:rPr lang="en-US" dirty="0" err="1"/>
              <a:t>train_test_split</a:t>
            </a:r>
            <a:r>
              <a:rPr lang="en-US" dirty="0"/>
              <a:t>: Provides the </a:t>
            </a:r>
            <a:r>
              <a:rPr lang="en-US" dirty="0" err="1"/>
              <a:t>train_test_split</a:t>
            </a:r>
            <a:r>
              <a:rPr lang="en-US" dirty="0"/>
              <a:t> function for splitting datasets into training and testing subsets.</a:t>
            </a:r>
          </a:p>
          <a:p>
            <a:r>
              <a:rPr lang="en-US" dirty="0"/>
              <a:t>from </a:t>
            </a:r>
            <a:r>
              <a:rPr lang="en-US" dirty="0" err="1"/>
              <a:t>sklearn.preprocessing</a:t>
            </a:r>
            <a:r>
              <a:rPr lang="en-US" dirty="0"/>
              <a:t> import </a:t>
            </a:r>
            <a:r>
              <a:rPr lang="en-US" dirty="0" err="1"/>
              <a:t>LabelEncoder</a:t>
            </a:r>
            <a:r>
              <a:rPr lang="en-US" dirty="0"/>
              <a:t>, </a:t>
            </a:r>
            <a:r>
              <a:rPr lang="en-US" dirty="0" err="1"/>
              <a:t>StandardScaler</a:t>
            </a:r>
            <a:r>
              <a:rPr lang="en-US" dirty="0"/>
              <a:t>: Imports </a:t>
            </a:r>
            <a:r>
              <a:rPr lang="en-US" dirty="0" err="1"/>
              <a:t>LabelEncoder</a:t>
            </a:r>
            <a:r>
              <a:rPr lang="en-US" dirty="0"/>
              <a:t> for encoding categorical integer features and </a:t>
            </a:r>
            <a:r>
              <a:rPr lang="en-US" dirty="0" err="1"/>
              <a:t>StandardScaler</a:t>
            </a:r>
            <a:r>
              <a:rPr lang="en-US" dirty="0"/>
              <a:t> for standardizing features.</a:t>
            </a:r>
          </a:p>
          <a:p>
            <a:r>
              <a:rPr lang="en-US" dirty="0"/>
              <a:t>from </a:t>
            </a:r>
            <a:r>
              <a:rPr lang="en-US" dirty="0" err="1"/>
              <a:t>sklearn.preprocessing</a:t>
            </a:r>
            <a:r>
              <a:rPr lang="en-US" dirty="0"/>
              <a:t> import scale, </a:t>
            </a:r>
            <a:r>
              <a:rPr lang="en-US" dirty="0" err="1"/>
              <a:t>StandardScaler</a:t>
            </a:r>
            <a:r>
              <a:rPr lang="en-US" dirty="0"/>
              <a:t>: Redundantly imports scale and </a:t>
            </a:r>
            <a:r>
              <a:rPr lang="en-US" dirty="0" err="1"/>
              <a:t>StandardScaler</a:t>
            </a:r>
            <a:r>
              <a:rPr lang="en-US" dirty="0"/>
              <a:t>.</a:t>
            </a:r>
          </a:p>
          <a:p>
            <a:r>
              <a:rPr lang="en-US" dirty="0"/>
              <a:t>from </a:t>
            </a:r>
            <a:r>
              <a:rPr lang="en-US" dirty="0" err="1"/>
              <a:t>sklearn.model_selection</a:t>
            </a:r>
            <a:r>
              <a:rPr lang="en-US" dirty="0"/>
              <a:t> import </a:t>
            </a:r>
            <a:r>
              <a:rPr lang="en-US" dirty="0" err="1"/>
              <a:t>train_test_split</a:t>
            </a:r>
            <a:r>
              <a:rPr lang="en-US" dirty="0"/>
              <a:t>, </a:t>
            </a:r>
            <a:r>
              <a:rPr lang="en-US" dirty="0" err="1"/>
              <a:t>GridSearchCV</a:t>
            </a:r>
            <a:r>
              <a:rPr lang="en-US" dirty="0"/>
              <a:t>, </a:t>
            </a:r>
            <a:r>
              <a:rPr lang="en-US" dirty="0" err="1"/>
              <a:t>cross_val_score</a:t>
            </a:r>
            <a:r>
              <a:rPr lang="en-US" dirty="0"/>
              <a:t>: Imports various functions for model selection, such as </a:t>
            </a:r>
            <a:r>
              <a:rPr lang="en-US" dirty="0" err="1"/>
              <a:t>train_test_split</a:t>
            </a:r>
            <a:r>
              <a:rPr lang="en-US" dirty="0"/>
              <a:t>, </a:t>
            </a:r>
            <a:r>
              <a:rPr lang="en-US" dirty="0" err="1"/>
              <a:t>GridSearchCV</a:t>
            </a:r>
            <a:r>
              <a:rPr lang="en-US" dirty="0"/>
              <a:t> for hyperparameter tuning, and </a:t>
            </a:r>
            <a:r>
              <a:rPr lang="en-US" dirty="0" err="1"/>
              <a:t>cross_val_score</a:t>
            </a:r>
            <a:r>
              <a:rPr lang="en-US" dirty="0"/>
              <a:t> for cross-validation.</a:t>
            </a:r>
          </a:p>
          <a:p>
            <a:r>
              <a:rPr lang="en-US" dirty="0"/>
              <a:t>from </a:t>
            </a:r>
            <a:r>
              <a:rPr lang="en-US" dirty="0" err="1"/>
              <a:t>sklearn.metrics</a:t>
            </a:r>
            <a:r>
              <a:rPr lang="en-US" dirty="0"/>
              <a:t> import </a:t>
            </a:r>
            <a:r>
              <a:rPr lang="en-US" dirty="0" err="1"/>
              <a:t>confusion_matrix</a:t>
            </a:r>
            <a:r>
              <a:rPr lang="en-US" dirty="0"/>
              <a:t>, </a:t>
            </a:r>
            <a:r>
              <a:rPr lang="en-US" dirty="0" err="1"/>
              <a:t>accuracy_score</a:t>
            </a:r>
            <a:r>
              <a:rPr lang="en-US" dirty="0"/>
              <a:t>, </a:t>
            </a:r>
            <a:r>
              <a:rPr lang="en-US" dirty="0" err="1"/>
              <a:t>mean_squared_error</a:t>
            </a:r>
            <a:r>
              <a:rPr lang="en-US" dirty="0"/>
              <a:t>, r2_score, </a:t>
            </a:r>
            <a:r>
              <a:rPr lang="en-US" dirty="0" err="1"/>
              <a:t>roc_auc_score</a:t>
            </a:r>
            <a:r>
              <a:rPr lang="en-US" dirty="0"/>
              <a:t>, </a:t>
            </a:r>
            <a:r>
              <a:rPr lang="en-US" dirty="0" err="1"/>
              <a:t>roc_curve</a:t>
            </a:r>
            <a:r>
              <a:rPr lang="en-US" dirty="0"/>
              <a:t>, </a:t>
            </a:r>
            <a:r>
              <a:rPr lang="en-US" dirty="0" err="1"/>
              <a:t>classification_report</a:t>
            </a:r>
            <a:r>
              <a:rPr lang="en-US" dirty="0"/>
              <a:t>: Imports various evaluation metrics including confusion matrix, accuracy score, mean squared error, ROC AUC score, ROC curve, and classification report.</a:t>
            </a:r>
          </a:p>
        </p:txBody>
      </p:sp>
    </p:spTree>
    <p:extLst>
      <p:ext uri="{BB962C8B-B14F-4D97-AF65-F5344CB8AC3E}">
        <p14:creationId xmlns:p14="http://schemas.microsoft.com/office/powerpoint/2010/main" val="2873986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C96F4-0649-5133-7122-0CEDACDFD865}"/>
              </a:ext>
            </a:extLst>
          </p:cNvPr>
          <p:cNvSpPr txBox="1"/>
          <p:nvPr/>
        </p:nvSpPr>
        <p:spPr>
          <a:xfrm>
            <a:off x="949124" y="615738"/>
            <a:ext cx="8191982" cy="4247317"/>
          </a:xfrm>
          <a:prstGeom prst="rect">
            <a:avLst/>
          </a:prstGeom>
          <a:noFill/>
        </p:spPr>
        <p:txBody>
          <a:bodyPr wrap="square">
            <a:spAutoFit/>
          </a:bodyPr>
          <a:lstStyle/>
          <a:p>
            <a:r>
              <a:rPr lang="en-US" dirty="0"/>
              <a:t>Model Training (Step 4):</a:t>
            </a:r>
          </a:p>
          <a:p>
            <a:r>
              <a:rPr lang="en-US" dirty="0" err="1"/>
              <a:t>svm_model</a:t>
            </a:r>
            <a:r>
              <a:rPr lang="en-US" dirty="0"/>
              <a:t> = SVC(): This line initializes a Support Vector Machine (SVM) classifier model without specifying any hyperparameters. By default, it uses a radial basis function (RBF) kernel.</a:t>
            </a:r>
          </a:p>
          <a:p>
            <a:r>
              <a:rPr lang="en-US" dirty="0" err="1"/>
              <a:t>svm_model.fit</a:t>
            </a:r>
            <a:r>
              <a:rPr lang="en-US" dirty="0"/>
              <a:t>(</a:t>
            </a:r>
            <a:r>
              <a:rPr lang="en-US" dirty="0" err="1"/>
              <a:t>X_train_imputed</a:t>
            </a:r>
            <a:r>
              <a:rPr lang="en-US" dirty="0"/>
              <a:t>, </a:t>
            </a:r>
            <a:r>
              <a:rPr lang="en-US" dirty="0" err="1"/>
              <a:t>y_train</a:t>
            </a:r>
            <a:r>
              <a:rPr lang="en-US" dirty="0"/>
              <a:t>): This line trains the SVM model using the imputed training features (</a:t>
            </a:r>
            <a:r>
              <a:rPr lang="en-US" dirty="0" err="1"/>
              <a:t>X_train_imputed</a:t>
            </a:r>
            <a:r>
              <a:rPr lang="en-US" dirty="0"/>
              <a:t>) and the corresponding target labels (</a:t>
            </a:r>
            <a:r>
              <a:rPr lang="en-US" dirty="0" err="1"/>
              <a:t>y_train</a:t>
            </a:r>
            <a:r>
              <a:rPr lang="en-US" dirty="0"/>
              <a:t>).</a:t>
            </a:r>
          </a:p>
          <a:p>
            <a:r>
              <a:rPr lang="en-US" dirty="0"/>
              <a:t>Documentation Summary:</a:t>
            </a:r>
          </a:p>
          <a:p>
            <a:r>
              <a:rPr lang="en-US" dirty="0"/>
              <a:t>The code snippet demonstrates the imputation of missing values in the training dataset using the mean imputation strategy.</a:t>
            </a:r>
          </a:p>
          <a:p>
            <a:r>
              <a:rPr lang="en-US" dirty="0"/>
              <a:t>It then proceeds to train a Support Vector Machine (SVM) classifier model using the imputed training features and corresponding target labels.</a:t>
            </a:r>
          </a:p>
          <a:p>
            <a:r>
              <a:rPr lang="en-US" dirty="0"/>
              <a:t>The model training step is crucial in supervised learning, as it involves fitting the model to the training data to learn patterns and relationships between features and target variables</a:t>
            </a:r>
          </a:p>
        </p:txBody>
      </p:sp>
    </p:spTree>
    <p:extLst>
      <p:ext uri="{BB962C8B-B14F-4D97-AF65-F5344CB8AC3E}">
        <p14:creationId xmlns:p14="http://schemas.microsoft.com/office/powerpoint/2010/main" val="3021156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Description automatically generated">
            <a:extLst>
              <a:ext uri="{FF2B5EF4-FFF2-40B4-BE49-F238E27FC236}">
                <a16:creationId xmlns:a16="http://schemas.microsoft.com/office/drawing/2014/main" id="{81B3AB9D-D8C0-32C2-9C3B-B9722D45DF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11182" y="229123"/>
            <a:ext cx="7469046" cy="3199877"/>
          </a:xfrm>
        </p:spPr>
      </p:pic>
      <p:sp>
        <p:nvSpPr>
          <p:cNvPr id="4" name="Content Placeholder 3">
            <a:extLst>
              <a:ext uri="{FF2B5EF4-FFF2-40B4-BE49-F238E27FC236}">
                <a16:creationId xmlns:a16="http://schemas.microsoft.com/office/drawing/2014/main" id="{7D85DF5D-247F-A283-5883-AAA7B0EC8211}"/>
              </a:ext>
            </a:extLst>
          </p:cNvPr>
          <p:cNvSpPr>
            <a:spLocks noGrp="1"/>
          </p:cNvSpPr>
          <p:nvPr>
            <p:ph sz="half" idx="2"/>
          </p:nvPr>
        </p:nvSpPr>
        <p:spPr>
          <a:xfrm>
            <a:off x="120570" y="3429000"/>
            <a:ext cx="11974974" cy="3352740"/>
          </a:xfrm>
        </p:spPr>
        <p:txBody>
          <a:bodyPr>
            <a:normAutofit fontScale="77500" lnSpcReduction="20000"/>
          </a:bodyPr>
          <a:lstStyle/>
          <a:p>
            <a:r>
              <a:rPr lang="en-US" dirty="0"/>
              <a:t>Importing </a:t>
            </a:r>
            <a:r>
              <a:rPr lang="en-US" dirty="0" err="1"/>
              <a:t>SimpleImputer</a:t>
            </a:r>
            <a:r>
              <a:rPr lang="en-US" dirty="0"/>
              <a:t>:</a:t>
            </a:r>
          </a:p>
          <a:p>
            <a:r>
              <a:rPr lang="en-US" dirty="0"/>
              <a:t>from </a:t>
            </a:r>
            <a:r>
              <a:rPr lang="en-US" dirty="0" err="1"/>
              <a:t>sklearn.impute</a:t>
            </a:r>
            <a:r>
              <a:rPr lang="en-US" dirty="0"/>
              <a:t> import </a:t>
            </a:r>
            <a:r>
              <a:rPr lang="en-US" dirty="0" err="1"/>
              <a:t>SimpleImputer</a:t>
            </a:r>
            <a:r>
              <a:rPr lang="en-US" dirty="0"/>
              <a:t>: This line imports the </a:t>
            </a:r>
            <a:r>
              <a:rPr lang="en-US" dirty="0" err="1"/>
              <a:t>SimpleImputer</a:t>
            </a:r>
            <a:r>
              <a:rPr lang="en-US" dirty="0"/>
              <a:t> class from the scikit-learn library. </a:t>
            </a:r>
            <a:r>
              <a:rPr lang="en-US" dirty="0" err="1"/>
              <a:t>SimpleImputer</a:t>
            </a:r>
            <a:r>
              <a:rPr lang="en-US" dirty="0"/>
              <a:t> is used for imputing missing values in the dataset.</a:t>
            </a:r>
          </a:p>
          <a:p>
            <a:r>
              <a:rPr lang="en-US" dirty="0"/>
              <a:t>Impute Missing Values in Training Data:</a:t>
            </a:r>
          </a:p>
          <a:p>
            <a:r>
              <a:rPr lang="en-US" dirty="0"/>
              <a:t>imputer = </a:t>
            </a:r>
            <a:r>
              <a:rPr lang="en-US" dirty="0" err="1"/>
              <a:t>SimpleImputer</a:t>
            </a:r>
            <a:r>
              <a:rPr lang="en-US" dirty="0"/>
              <a:t>(strategy='mean'): This line initializes a </a:t>
            </a:r>
            <a:r>
              <a:rPr lang="en-US" dirty="0" err="1"/>
              <a:t>SimpleImputer</a:t>
            </a:r>
            <a:r>
              <a:rPr lang="en-US" dirty="0"/>
              <a:t> instance with the strategy of imputing missing values with the mean of the non-missing values for each feature.</a:t>
            </a:r>
          </a:p>
          <a:p>
            <a:r>
              <a:rPr lang="en-US" dirty="0" err="1"/>
              <a:t>X_train_imputed</a:t>
            </a:r>
            <a:r>
              <a:rPr lang="en-US" dirty="0"/>
              <a:t> = </a:t>
            </a:r>
            <a:r>
              <a:rPr lang="en-US" dirty="0" err="1"/>
              <a:t>imputer.fit_transform</a:t>
            </a:r>
            <a:r>
              <a:rPr lang="en-US" dirty="0"/>
              <a:t>(</a:t>
            </a:r>
            <a:r>
              <a:rPr lang="en-US" dirty="0" err="1"/>
              <a:t>X_train</a:t>
            </a:r>
            <a:r>
              <a:rPr lang="en-US" dirty="0"/>
              <a:t>): This line fits the imputer to the training data (</a:t>
            </a:r>
            <a:r>
              <a:rPr lang="en-US" dirty="0" err="1"/>
              <a:t>X_train</a:t>
            </a:r>
            <a:r>
              <a:rPr lang="en-US" dirty="0"/>
              <a:t>) and transforms it. The missing values in </a:t>
            </a:r>
            <a:r>
              <a:rPr lang="en-US" dirty="0" err="1"/>
              <a:t>X_train</a:t>
            </a:r>
            <a:r>
              <a:rPr lang="en-US" dirty="0"/>
              <a:t> are replaced with the mean value of each feature.</a:t>
            </a:r>
          </a:p>
        </p:txBody>
      </p:sp>
    </p:spTree>
    <p:extLst>
      <p:ext uri="{BB962C8B-B14F-4D97-AF65-F5344CB8AC3E}">
        <p14:creationId xmlns:p14="http://schemas.microsoft.com/office/powerpoint/2010/main" val="3336580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1F8086-75B4-6D32-7723-6D369AF759E8}"/>
              </a:ext>
            </a:extLst>
          </p:cNvPr>
          <p:cNvSpPr txBox="1"/>
          <p:nvPr/>
        </p:nvSpPr>
        <p:spPr>
          <a:xfrm>
            <a:off x="152400" y="197346"/>
            <a:ext cx="11887200" cy="6463308"/>
          </a:xfrm>
          <a:prstGeom prst="rect">
            <a:avLst/>
          </a:prstGeom>
          <a:noFill/>
        </p:spPr>
        <p:txBody>
          <a:bodyPr wrap="square">
            <a:spAutoFit/>
          </a:bodyPr>
          <a:lstStyle/>
          <a:p>
            <a:r>
              <a:rPr lang="en-US" dirty="0"/>
              <a:t>Model Training (Step 4):</a:t>
            </a:r>
          </a:p>
          <a:p>
            <a:r>
              <a:rPr lang="en-US" dirty="0" err="1"/>
              <a:t>svm_model</a:t>
            </a:r>
            <a:r>
              <a:rPr lang="en-US" dirty="0"/>
              <a:t> = SVC(): This line initializes a Support Vector Machine (SVM) classifier model without specifying any hyperparameters. By default, it uses a radial basis function (RBF) kernel.</a:t>
            </a:r>
          </a:p>
          <a:p>
            <a:r>
              <a:rPr lang="en-US" dirty="0" err="1"/>
              <a:t>svm_model.fit</a:t>
            </a:r>
            <a:r>
              <a:rPr lang="en-US" dirty="0"/>
              <a:t>(</a:t>
            </a:r>
            <a:r>
              <a:rPr lang="en-US" dirty="0" err="1"/>
              <a:t>X_train_imputed</a:t>
            </a:r>
            <a:r>
              <a:rPr lang="en-US" dirty="0"/>
              <a:t>, </a:t>
            </a:r>
            <a:r>
              <a:rPr lang="en-US" dirty="0" err="1"/>
              <a:t>y_train</a:t>
            </a:r>
            <a:r>
              <a:rPr lang="en-US" dirty="0"/>
              <a:t>): This line trains the SVM model using the imputed training features (</a:t>
            </a:r>
            <a:r>
              <a:rPr lang="en-US" dirty="0" err="1"/>
              <a:t>X_train_imputed</a:t>
            </a:r>
            <a:r>
              <a:rPr lang="en-US" dirty="0"/>
              <a:t>) and the corresponding target labels (</a:t>
            </a:r>
            <a:r>
              <a:rPr lang="en-US" dirty="0" err="1"/>
              <a:t>y_train</a:t>
            </a:r>
            <a:r>
              <a:rPr lang="en-US" dirty="0"/>
              <a:t>).</a:t>
            </a:r>
          </a:p>
          <a:p>
            <a:r>
              <a:rPr lang="en-US" dirty="0"/>
              <a:t>Impute Missing Values in Testing Data:</a:t>
            </a:r>
          </a:p>
          <a:p>
            <a:r>
              <a:rPr lang="en-US" dirty="0"/>
              <a:t>imputer = </a:t>
            </a:r>
            <a:r>
              <a:rPr lang="en-US" dirty="0" err="1"/>
              <a:t>SimpleImputer</a:t>
            </a:r>
            <a:r>
              <a:rPr lang="en-US" dirty="0"/>
              <a:t>(strategy='mean'): This line initializes another </a:t>
            </a:r>
            <a:r>
              <a:rPr lang="en-US" dirty="0" err="1"/>
              <a:t>SimpleImputer</a:t>
            </a:r>
            <a:r>
              <a:rPr lang="en-US" dirty="0"/>
              <a:t> instance with the same mean imputation strategy for the testing data.</a:t>
            </a:r>
          </a:p>
          <a:p>
            <a:r>
              <a:rPr lang="en-US" dirty="0" err="1"/>
              <a:t>X_test_imputed</a:t>
            </a:r>
            <a:r>
              <a:rPr lang="en-US" dirty="0"/>
              <a:t> = </a:t>
            </a:r>
            <a:r>
              <a:rPr lang="en-US" dirty="0" err="1"/>
              <a:t>imputer.fit_transform</a:t>
            </a:r>
            <a:r>
              <a:rPr lang="en-US" dirty="0"/>
              <a:t>(</a:t>
            </a:r>
            <a:r>
              <a:rPr lang="en-US" dirty="0" err="1"/>
              <a:t>X_test</a:t>
            </a:r>
            <a:r>
              <a:rPr lang="en-US" dirty="0"/>
              <a:t>): This line fits the imputer to the testing data (</a:t>
            </a:r>
            <a:r>
              <a:rPr lang="en-US" dirty="0" err="1"/>
              <a:t>X_test</a:t>
            </a:r>
            <a:r>
              <a:rPr lang="en-US" dirty="0"/>
              <a:t>) and transforms it. The missing values in </a:t>
            </a:r>
            <a:r>
              <a:rPr lang="en-US" dirty="0" err="1"/>
              <a:t>X_test</a:t>
            </a:r>
            <a:r>
              <a:rPr lang="en-US" dirty="0"/>
              <a:t> are replaced with the mean value of each feature.</a:t>
            </a:r>
          </a:p>
          <a:p>
            <a:r>
              <a:rPr lang="en-US" dirty="0"/>
              <a:t>Model Evaluation (Step 5):</a:t>
            </a:r>
          </a:p>
          <a:p>
            <a:r>
              <a:rPr lang="en-US" dirty="0" err="1"/>
              <a:t>y_pred</a:t>
            </a:r>
            <a:r>
              <a:rPr lang="en-US" dirty="0"/>
              <a:t> = </a:t>
            </a:r>
            <a:r>
              <a:rPr lang="en-US" dirty="0" err="1"/>
              <a:t>svm_model.predict</a:t>
            </a:r>
            <a:r>
              <a:rPr lang="en-US" dirty="0"/>
              <a:t>(</a:t>
            </a:r>
            <a:r>
              <a:rPr lang="en-US" dirty="0" err="1"/>
              <a:t>X_test_imputed</a:t>
            </a:r>
            <a:r>
              <a:rPr lang="en-US" dirty="0"/>
              <a:t>): This line predicts the target labels (</a:t>
            </a:r>
            <a:r>
              <a:rPr lang="en-US" dirty="0" err="1"/>
              <a:t>y_pred</a:t>
            </a:r>
            <a:r>
              <a:rPr lang="en-US" dirty="0"/>
              <a:t>) for the imputed testing set (</a:t>
            </a:r>
            <a:r>
              <a:rPr lang="en-US" dirty="0" err="1"/>
              <a:t>X_test_imputed</a:t>
            </a:r>
            <a:r>
              <a:rPr lang="en-US" dirty="0"/>
              <a:t>) using the trained SVM model.</a:t>
            </a:r>
          </a:p>
          <a:p>
            <a:r>
              <a:rPr lang="en-US" dirty="0"/>
              <a:t>accuracy = </a:t>
            </a:r>
            <a:r>
              <a:rPr lang="en-US" dirty="0" err="1"/>
              <a:t>accuracy_score</a:t>
            </a:r>
            <a:r>
              <a:rPr lang="en-US" dirty="0"/>
              <a:t>(</a:t>
            </a:r>
            <a:r>
              <a:rPr lang="en-US" dirty="0" err="1"/>
              <a:t>y_test</a:t>
            </a:r>
            <a:r>
              <a:rPr lang="en-US" dirty="0"/>
              <a:t>, </a:t>
            </a:r>
            <a:r>
              <a:rPr lang="en-US" dirty="0" err="1"/>
              <a:t>y_pred</a:t>
            </a:r>
            <a:r>
              <a:rPr lang="en-US" dirty="0"/>
              <a:t>): This line calculates the accuracy of the model predictions by comparing the predicted labels (</a:t>
            </a:r>
            <a:r>
              <a:rPr lang="en-US" dirty="0" err="1"/>
              <a:t>y_pred</a:t>
            </a:r>
            <a:r>
              <a:rPr lang="en-US" dirty="0"/>
              <a:t>) with the true labels (</a:t>
            </a:r>
            <a:r>
              <a:rPr lang="en-US" dirty="0" err="1"/>
              <a:t>y_test</a:t>
            </a:r>
            <a:r>
              <a:rPr lang="en-US" dirty="0"/>
              <a:t>).</a:t>
            </a:r>
          </a:p>
          <a:p>
            <a:r>
              <a:rPr lang="en-US" dirty="0"/>
              <a:t>print("Accuracy:", accuracy): This line prints the accuracy score of the model on the testing data.</a:t>
            </a:r>
          </a:p>
          <a:p>
            <a:r>
              <a:rPr lang="en-US" dirty="0"/>
              <a:t>Confusion Matrix:</a:t>
            </a:r>
          </a:p>
          <a:p>
            <a:r>
              <a:rPr lang="en-US" dirty="0" err="1"/>
              <a:t>confusion_matrix</a:t>
            </a:r>
            <a:r>
              <a:rPr lang="en-US" dirty="0"/>
              <a:t>(</a:t>
            </a:r>
            <a:r>
              <a:rPr lang="en-US" dirty="0" err="1"/>
              <a:t>y_test</a:t>
            </a:r>
            <a:r>
              <a:rPr lang="en-US" dirty="0"/>
              <a:t>, </a:t>
            </a:r>
            <a:r>
              <a:rPr lang="en-US" dirty="0" err="1"/>
              <a:t>y_pred</a:t>
            </a:r>
            <a:r>
              <a:rPr lang="en-US" dirty="0"/>
              <a:t>): This line computes the confusion matrix to evaluate the performance of the classification model. It shows the counts of true positive, true negative, false positive, and false negative predictions.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367167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10;&#10;Description automatically generated">
            <a:extLst>
              <a:ext uri="{FF2B5EF4-FFF2-40B4-BE49-F238E27FC236}">
                <a16:creationId xmlns:a16="http://schemas.microsoft.com/office/drawing/2014/main" id="{BB327BD8-C4F7-6F48-0147-E634FDB28B7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3968" y="220449"/>
            <a:ext cx="10678612" cy="2195649"/>
          </a:xfrm>
        </p:spPr>
      </p:pic>
      <p:sp>
        <p:nvSpPr>
          <p:cNvPr id="4" name="Content Placeholder 3">
            <a:extLst>
              <a:ext uri="{FF2B5EF4-FFF2-40B4-BE49-F238E27FC236}">
                <a16:creationId xmlns:a16="http://schemas.microsoft.com/office/drawing/2014/main" id="{3F53ED8E-562A-0B64-FFD0-38AD4855741E}"/>
              </a:ext>
            </a:extLst>
          </p:cNvPr>
          <p:cNvSpPr>
            <a:spLocks noGrp="1"/>
          </p:cNvSpPr>
          <p:nvPr>
            <p:ph sz="half" idx="2"/>
          </p:nvPr>
        </p:nvSpPr>
        <p:spPr>
          <a:xfrm>
            <a:off x="0" y="2661317"/>
            <a:ext cx="11986549" cy="4089302"/>
          </a:xfrm>
        </p:spPr>
        <p:txBody>
          <a:bodyPr>
            <a:normAutofit fontScale="77500" lnSpcReduction="20000"/>
          </a:bodyPr>
          <a:lstStyle/>
          <a:p>
            <a:r>
              <a:rPr lang="en-US" dirty="0"/>
              <a:t>Print Classification Report:</a:t>
            </a:r>
          </a:p>
          <a:p>
            <a:r>
              <a:rPr lang="en-US" dirty="0" err="1"/>
              <a:t>classification_report</a:t>
            </a:r>
            <a:r>
              <a:rPr lang="en-US" dirty="0"/>
              <a:t>(</a:t>
            </a:r>
            <a:r>
              <a:rPr lang="en-US" dirty="0" err="1"/>
              <a:t>y_test</a:t>
            </a:r>
            <a:r>
              <a:rPr lang="en-US" dirty="0"/>
              <a:t>, </a:t>
            </a:r>
            <a:r>
              <a:rPr lang="en-US" dirty="0" err="1"/>
              <a:t>y_pred</a:t>
            </a:r>
            <a:r>
              <a:rPr lang="en-US" dirty="0"/>
              <a:t>): This line generates a classification report by comparing the true labels (</a:t>
            </a:r>
            <a:r>
              <a:rPr lang="en-US" dirty="0" err="1"/>
              <a:t>y_test</a:t>
            </a:r>
            <a:r>
              <a:rPr lang="en-US" dirty="0"/>
              <a:t>) with the predicted labels (</a:t>
            </a:r>
            <a:r>
              <a:rPr lang="en-US" dirty="0" err="1"/>
              <a:t>y_pred</a:t>
            </a:r>
            <a:r>
              <a:rPr lang="en-US" dirty="0"/>
              <a:t>) and computes various evaluation metrics for each class in the classification problem.</a:t>
            </a:r>
          </a:p>
          <a:p>
            <a:r>
              <a:rPr lang="en-US" dirty="0"/>
              <a:t>Output:</a:t>
            </a:r>
          </a:p>
          <a:p>
            <a:r>
              <a:rPr lang="en-US" dirty="0"/>
              <a:t>The classification report typically includes the following metrics for each class:</a:t>
            </a:r>
          </a:p>
          <a:p>
            <a:r>
              <a:rPr lang="en-US" dirty="0"/>
              <a:t>Precision: The ratio of true positive predictions to the total number of positive predictions. It measures the accuracy of positive predictions.</a:t>
            </a:r>
          </a:p>
          <a:p>
            <a:r>
              <a:rPr lang="en-US" dirty="0"/>
              <a:t>Recall: The ratio of true positive predictions to the total number of actual positive instances. It measures the ability of the classifier to find all positive instances.</a:t>
            </a:r>
          </a:p>
          <a:p>
            <a:r>
              <a:rPr lang="en-US" dirty="0"/>
              <a:t>F1-score: The harmonic mean of precision and recall. It provides a balance between precision and recall.</a:t>
            </a:r>
          </a:p>
          <a:p>
            <a:r>
              <a:rPr lang="en-US" dirty="0"/>
              <a:t>Support: The number of actual occurrences of each class in the specified dataset.</a:t>
            </a:r>
          </a:p>
        </p:txBody>
      </p:sp>
    </p:spTree>
    <p:extLst>
      <p:ext uri="{BB962C8B-B14F-4D97-AF65-F5344CB8AC3E}">
        <p14:creationId xmlns:p14="http://schemas.microsoft.com/office/powerpoint/2010/main" val="844818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FBAD52-E853-7589-BC76-65A11500E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8655"/>
            <a:ext cx="9558631" cy="1693784"/>
          </a:xfrm>
          <a:prstGeom prst="rect">
            <a:avLst/>
          </a:prstGeom>
        </p:spPr>
      </p:pic>
      <p:sp>
        <p:nvSpPr>
          <p:cNvPr id="6" name="TextBox 5">
            <a:extLst>
              <a:ext uri="{FF2B5EF4-FFF2-40B4-BE49-F238E27FC236}">
                <a16:creationId xmlns:a16="http://schemas.microsoft.com/office/drawing/2014/main" id="{66BABF9E-93DC-3247-A34A-836B07A52D29}"/>
              </a:ext>
            </a:extLst>
          </p:cNvPr>
          <p:cNvSpPr txBox="1"/>
          <p:nvPr/>
        </p:nvSpPr>
        <p:spPr>
          <a:xfrm>
            <a:off x="659559" y="2505670"/>
            <a:ext cx="8239512" cy="1508105"/>
          </a:xfrm>
          <a:prstGeom prst="rect">
            <a:avLst/>
          </a:prstGeom>
          <a:noFill/>
        </p:spPr>
        <p:txBody>
          <a:bodyPr wrap="square" rtlCol="0">
            <a:spAutoFit/>
          </a:bodyPr>
          <a:lstStyle/>
          <a:p>
            <a:pPr algn="l"/>
            <a:r>
              <a:rPr lang="en-US" sz="2300" dirty="0"/>
              <a:t>This code utilizes the </a:t>
            </a:r>
            <a:r>
              <a:rPr lang="en-US" sz="2300" dirty="0" err="1"/>
              <a:t>SimpleImputer</a:t>
            </a:r>
            <a:r>
              <a:rPr lang="en-US" sz="2300" dirty="0"/>
              <a:t> class from the </a:t>
            </a:r>
            <a:r>
              <a:rPr lang="en-US" sz="2300" dirty="0" err="1"/>
              <a:t>sklearn.impute</a:t>
            </a:r>
            <a:r>
              <a:rPr lang="en-US" sz="2300" dirty="0"/>
              <a:t> module, which is a part of the </a:t>
            </a:r>
            <a:r>
              <a:rPr lang="en-US" sz="2300" dirty="0" err="1"/>
              <a:t>scikit-learn</a:t>
            </a:r>
            <a:r>
              <a:rPr lang="en-US" sz="2300" dirty="0"/>
              <a:t> library. The purpose of this code is to handle missing values in the testing data (X_test) using mean imputation.</a:t>
            </a:r>
            <a:endParaRPr lang="en-EG" sz="2300" dirty="0"/>
          </a:p>
        </p:txBody>
      </p:sp>
    </p:spTree>
    <p:extLst>
      <p:ext uri="{BB962C8B-B14F-4D97-AF65-F5344CB8AC3E}">
        <p14:creationId xmlns:p14="http://schemas.microsoft.com/office/powerpoint/2010/main" val="24745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14AA60-DDED-B0B4-AC51-58EE4AF7B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024" y="495610"/>
            <a:ext cx="9230732" cy="6133170"/>
          </a:xfrm>
          <a:prstGeom prst="rect">
            <a:avLst/>
          </a:prstGeom>
        </p:spPr>
      </p:pic>
    </p:spTree>
    <p:extLst>
      <p:ext uri="{BB962C8B-B14F-4D97-AF65-F5344CB8AC3E}">
        <p14:creationId xmlns:p14="http://schemas.microsoft.com/office/powerpoint/2010/main" val="32575869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B9B328-5EAB-CDDA-E217-B3E000028651}"/>
              </a:ext>
            </a:extLst>
          </p:cNvPr>
          <p:cNvSpPr>
            <a:spLocks noGrp="1"/>
          </p:cNvSpPr>
          <p:nvPr>
            <p:ph sz="half" idx="1"/>
          </p:nvPr>
        </p:nvSpPr>
        <p:spPr>
          <a:xfrm>
            <a:off x="249664" y="338795"/>
            <a:ext cx="10870580" cy="5763399"/>
          </a:xfrm>
        </p:spPr>
        <p:txBody>
          <a:bodyPr>
            <a:noAutofit/>
          </a:bodyPr>
          <a:lstStyle/>
          <a:p>
            <a:pPr marL="0" indent="0">
              <a:buNone/>
            </a:pPr>
            <a:r>
              <a:rPr lang="en-US" sz="2100" dirty="0"/>
              <a:t>Data Preprocessing (Step 3):Missing values in the training data (X_train) are imputed using mean imputation with </a:t>
            </a:r>
            <a:r>
              <a:rPr lang="en-US" sz="2100" dirty="0" err="1"/>
              <a:t>SimpleImputer</a:t>
            </a:r>
            <a:r>
              <a:rPr lang="en-US" sz="2100" dirty="0"/>
              <a:t> and the strategy set to 'mean'. The </a:t>
            </a:r>
            <a:r>
              <a:rPr lang="en-US" sz="2100" dirty="0" err="1"/>
              <a:t>imputer</a:t>
            </a:r>
            <a:r>
              <a:rPr lang="en-US" sz="2100" dirty="0"/>
              <a:t> is fitted to the training data and transforms it, resulting in X_train_imputed.Missing values in the testing data (X_test) are imputed using the same </a:t>
            </a:r>
            <a:r>
              <a:rPr lang="en-US" sz="2100" dirty="0" err="1"/>
              <a:t>imputer</a:t>
            </a:r>
            <a:r>
              <a:rPr lang="en-US" sz="2100" dirty="0"/>
              <a:t> instance fitted on the training data. This ensures consistency in imputation between training and testing sets. The testing data is transformed, resulting in X_test_imputed.Model Training (Step 4):A Decision Tree Classifier (DecisionTreeClassifier) model is instantiated.The Decision Tree model is trained using the imputed training data (X_train_imputed) and corresponding target labels (y_train).Model Evaluation (Step 5):The trained Decision Tree model is used to make predictions on the imputed testing set (X_test_imputed), resulting in </a:t>
            </a:r>
            <a:r>
              <a:rPr lang="en-US" sz="2100" dirty="0" err="1"/>
              <a:t>y_pred.The</a:t>
            </a:r>
            <a:r>
              <a:rPr lang="en-US" sz="2100" dirty="0"/>
              <a:t> accuracy of the model is evaluated using both the training and testing data:The accuracy score is calculated for both the training and testing sets.Confusion matrix and classification report metrics are printed to assess the model's performance on the testing set.In summary, this code snippet demonstrates a typical machine learning workflow, including data preprocessing (imputation of missing values), model training (using a Decision Tree classifier), and model evaluation (assessing accuracy, confusion matrix, and classification report).</a:t>
            </a:r>
            <a:endParaRPr lang="en-EG" sz="2100" dirty="0"/>
          </a:p>
        </p:txBody>
      </p:sp>
    </p:spTree>
    <p:extLst>
      <p:ext uri="{BB962C8B-B14F-4D97-AF65-F5344CB8AC3E}">
        <p14:creationId xmlns:p14="http://schemas.microsoft.com/office/powerpoint/2010/main" val="3904790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481410-5573-52AD-D2F5-72E7CE88A5EC}"/>
              </a:ext>
            </a:extLst>
          </p:cNvPr>
          <p:cNvSpPr txBox="1"/>
          <p:nvPr/>
        </p:nvSpPr>
        <p:spPr>
          <a:xfrm>
            <a:off x="5187795" y="2523892"/>
            <a:ext cx="1828800" cy="1828800"/>
          </a:xfrm>
          <a:prstGeom prst="rect">
            <a:avLst/>
          </a:prstGeom>
          <a:noFill/>
        </p:spPr>
        <p:txBody>
          <a:bodyPr wrap="square" rtlCol="0">
            <a:spAutoFit/>
          </a:bodyPr>
          <a:lstStyle/>
          <a:p>
            <a:pPr algn="l"/>
            <a:endParaRPr lang="en-EG" dirty="0"/>
          </a:p>
        </p:txBody>
      </p:sp>
      <p:pic>
        <p:nvPicPr>
          <p:cNvPr id="6" name="Picture 5">
            <a:extLst>
              <a:ext uri="{FF2B5EF4-FFF2-40B4-BE49-F238E27FC236}">
                <a16:creationId xmlns:a16="http://schemas.microsoft.com/office/drawing/2014/main" id="{5689CC48-8018-5316-9233-A40CD1072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414" y="334795"/>
            <a:ext cx="7217317" cy="6139107"/>
          </a:xfrm>
          <a:prstGeom prst="rect">
            <a:avLst/>
          </a:prstGeom>
        </p:spPr>
      </p:pic>
    </p:spTree>
    <p:extLst>
      <p:ext uri="{BB962C8B-B14F-4D97-AF65-F5344CB8AC3E}">
        <p14:creationId xmlns:p14="http://schemas.microsoft.com/office/powerpoint/2010/main" val="59337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246015-1292-FA6A-43FE-7A6E81F92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781" y="464634"/>
            <a:ext cx="8270488" cy="5389756"/>
          </a:xfrm>
          <a:prstGeom prst="rect">
            <a:avLst/>
          </a:prstGeom>
        </p:spPr>
      </p:pic>
    </p:spTree>
    <p:extLst>
      <p:ext uri="{BB962C8B-B14F-4D97-AF65-F5344CB8AC3E}">
        <p14:creationId xmlns:p14="http://schemas.microsoft.com/office/powerpoint/2010/main" val="2787298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518319-B7A7-CEC6-6D9A-4B883D53FCED}"/>
              </a:ext>
            </a:extLst>
          </p:cNvPr>
          <p:cNvSpPr>
            <a:spLocks noGrp="1"/>
          </p:cNvSpPr>
          <p:nvPr>
            <p:ph sz="half" idx="1"/>
          </p:nvPr>
        </p:nvSpPr>
        <p:spPr>
          <a:xfrm>
            <a:off x="0" y="307820"/>
            <a:ext cx="11087410" cy="5391692"/>
          </a:xfrm>
        </p:spPr>
        <p:txBody>
          <a:bodyPr>
            <a:noAutofit/>
          </a:bodyPr>
          <a:lstStyle/>
          <a:p>
            <a:pPr marL="0" indent="0">
              <a:buNone/>
            </a:pPr>
            <a:r>
              <a:rPr lang="en-US" sz="1700" dirty="0"/>
              <a:t>This code performs </a:t>
            </a:r>
            <a:r>
              <a:rPr lang="en-US" sz="1700" dirty="0" err="1"/>
              <a:t>hyperparameter</a:t>
            </a:r>
            <a:r>
              <a:rPr lang="en-US" sz="1700" dirty="0"/>
              <a:t> tuning for a Decision Tree Classifier using Grid Search Cross-Validation (GridSearchCV) to find the best combination of </a:t>
            </a:r>
            <a:r>
              <a:rPr lang="en-US" sz="1700" dirty="0" err="1"/>
              <a:t>hyperparameters</a:t>
            </a:r>
            <a:r>
              <a:rPr lang="en-US" sz="1700" dirty="0"/>
              <a:t> for the model. Here's what each part of the code does:Import Necessary Libraries:The code imports GridSearchCV from </a:t>
            </a:r>
            <a:r>
              <a:rPr lang="en-US" sz="1700" dirty="0" err="1"/>
              <a:t>sklearn.model_selection</a:t>
            </a:r>
            <a:r>
              <a:rPr lang="en-US" sz="1700" dirty="0"/>
              <a:t> and DecisionTreeClassifier from </a:t>
            </a:r>
            <a:r>
              <a:rPr lang="en-US" sz="1700" dirty="0" err="1"/>
              <a:t>sklearn.tree.Define</a:t>
            </a:r>
            <a:r>
              <a:rPr lang="en-US" sz="1700" dirty="0"/>
              <a:t> Grid Search Parameters:grid_param is a dictionary that contains various </a:t>
            </a:r>
            <a:r>
              <a:rPr lang="en-US" sz="1700" dirty="0" err="1"/>
              <a:t>hyperparameters</a:t>
            </a:r>
            <a:r>
              <a:rPr lang="en-US" sz="1700" dirty="0"/>
              <a:t> and their corresponding values. These </a:t>
            </a:r>
            <a:r>
              <a:rPr lang="en-US" sz="1700" dirty="0" err="1"/>
              <a:t>hyperparameters</a:t>
            </a:r>
            <a:r>
              <a:rPr lang="en-US" sz="1700" dirty="0"/>
              <a:t> include:criterion: The function to measure the quality of a split ('</a:t>
            </a:r>
            <a:r>
              <a:rPr lang="en-US" sz="1700" dirty="0" err="1"/>
              <a:t>gini</a:t>
            </a:r>
            <a:r>
              <a:rPr lang="en-US" sz="1700" dirty="0"/>
              <a:t>' or 'entropy').max_depth: The maximum depth of the tree.splitter: The strategy used to choose the split at each node ('best' or 'random').min_samples_leaf: The minimum number of samples required to be at a leaf node.min_samples_split: The minimum number of samples required to split an internal node.max_features: The number of features to consider when looking for the best split.Create Grid </a:t>
            </a:r>
            <a:r>
              <a:rPr lang="en-US" sz="1700" dirty="0" err="1"/>
              <a:t>Search:grid_search_dt</a:t>
            </a:r>
            <a:r>
              <a:rPr lang="en-US" sz="1700" dirty="0"/>
              <a:t> is initialized as a GridSearchCV object. It takes the following arguments:DecisionTreeClassifier(): The estimator to be optimized, which is a Decision Tree Classifier in this case.grid_param: The parameter grid to search.cv: The number of folds for cross-validation.n_jobs: Number of jobs to run in parallel.verbose: Controls the verbosity.Perform Grid Search:</a:t>
            </a:r>
            <a:r>
              <a:rPr lang="en-US" sz="1700" dirty="0" err="1"/>
              <a:t>grid_search_dt.fit</a:t>
            </a:r>
            <a:r>
              <a:rPr lang="en-US" sz="1700" dirty="0"/>
              <a:t>(X_train_imputed, y_train) fits the grid search to the training data (X_train_imputed) and target labels (y_train).Get Best </a:t>
            </a:r>
            <a:r>
              <a:rPr lang="en-US" sz="1700" dirty="0" err="1"/>
              <a:t>Hyperparameters</a:t>
            </a:r>
            <a:r>
              <a:rPr lang="en-US" sz="1700" dirty="0"/>
              <a:t>:best_params = grid_search_dt.best_params_ retrieves the best </a:t>
            </a:r>
            <a:r>
              <a:rPr lang="en-US" sz="1700" dirty="0" err="1"/>
              <a:t>hyperparameters</a:t>
            </a:r>
            <a:r>
              <a:rPr lang="en-US" sz="1700" dirty="0"/>
              <a:t> found during the grid search.The best </a:t>
            </a:r>
            <a:r>
              <a:rPr lang="en-US" sz="1700" dirty="0" err="1"/>
              <a:t>hyperparameters</a:t>
            </a:r>
            <a:r>
              <a:rPr lang="en-US" sz="1700" dirty="0"/>
              <a:t> are then printed with the message "Best </a:t>
            </a:r>
            <a:r>
              <a:rPr lang="en-US" sz="1700" dirty="0" err="1"/>
              <a:t>Hyperparameters</a:t>
            </a:r>
            <a:r>
              <a:rPr lang="en-US" sz="1700" dirty="0"/>
              <a:t>:".In summary, this code uses Grid Search Cross-Validation to search through a specified grid of </a:t>
            </a:r>
            <a:r>
              <a:rPr lang="en-US" sz="1700" dirty="0" err="1"/>
              <a:t>hyperparameters</a:t>
            </a:r>
            <a:r>
              <a:rPr lang="en-US" sz="1700" dirty="0"/>
              <a:t> for a Decision Tree Classifier, aiming to find the combination that yields the best performance on the training data.</a:t>
            </a:r>
            <a:endParaRPr lang="en-EG" sz="1700" dirty="0"/>
          </a:p>
        </p:txBody>
      </p:sp>
    </p:spTree>
    <p:extLst>
      <p:ext uri="{BB962C8B-B14F-4D97-AF65-F5344CB8AC3E}">
        <p14:creationId xmlns:p14="http://schemas.microsoft.com/office/powerpoint/2010/main" val="3268312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669DBB-8250-685A-C83F-782465918C42}"/>
              </a:ext>
            </a:extLst>
          </p:cNvPr>
          <p:cNvSpPr txBox="1"/>
          <p:nvPr/>
        </p:nvSpPr>
        <p:spPr>
          <a:xfrm>
            <a:off x="435428" y="870856"/>
            <a:ext cx="10472057" cy="3139321"/>
          </a:xfrm>
          <a:prstGeom prst="rect">
            <a:avLst/>
          </a:prstGeom>
          <a:noFill/>
        </p:spPr>
        <p:txBody>
          <a:bodyPr wrap="square">
            <a:spAutoFit/>
          </a:bodyPr>
          <a:lstStyle/>
          <a:p>
            <a:r>
              <a:rPr lang="en-US" dirty="0"/>
              <a:t>from </a:t>
            </a:r>
            <a:r>
              <a:rPr lang="en-US" dirty="0" err="1"/>
              <a:t>sklearn.linear_model</a:t>
            </a:r>
            <a:r>
              <a:rPr lang="en-US" dirty="0"/>
              <a:t> import </a:t>
            </a:r>
            <a:r>
              <a:rPr lang="en-US" dirty="0" err="1"/>
              <a:t>LogisticRegression</a:t>
            </a:r>
            <a:r>
              <a:rPr lang="en-US" dirty="0"/>
              <a:t>: Imports the </a:t>
            </a:r>
            <a:r>
              <a:rPr lang="en-US" dirty="0" err="1"/>
              <a:t>LogisticRegression</a:t>
            </a:r>
            <a:r>
              <a:rPr lang="en-US" dirty="0"/>
              <a:t> class for logistic regression.</a:t>
            </a:r>
          </a:p>
          <a:p>
            <a:r>
              <a:rPr lang="en-US" dirty="0"/>
              <a:t>from </a:t>
            </a:r>
            <a:r>
              <a:rPr lang="en-US" dirty="0" err="1"/>
              <a:t>sklearn.neighbors</a:t>
            </a:r>
            <a:r>
              <a:rPr lang="en-US" dirty="0"/>
              <a:t> import </a:t>
            </a:r>
            <a:r>
              <a:rPr lang="en-US" dirty="0" err="1"/>
              <a:t>KNeighborsClassifier</a:t>
            </a:r>
            <a:r>
              <a:rPr lang="en-US" dirty="0"/>
              <a:t>: Imports the </a:t>
            </a:r>
            <a:r>
              <a:rPr lang="en-US" dirty="0" err="1"/>
              <a:t>KNeighborsClassifier</a:t>
            </a:r>
            <a:r>
              <a:rPr lang="en-US" dirty="0"/>
              <a:t> class for k-nearest neighbors classification.</a:t>
            </a:r>
          </a:p>
          <a:p>
            <a:r>
              <a:rPr lang="en-US" dirty="0"/>
              <a:t>from </a:t>
            </a:r>
            <a:r>
              <a:rPr lang="en-US" dirty="0" err="1"/>
              <a:t>sklearn.svm</a:t>
            </a:r>
            <a:r>
              <a:rPr lang="en-US" dirty="0"/>
              <a:t> import SVC: Imports the SVC class for Support Vector Classifier (SVC).</a:t>
            </a:r>
          </a:p>
          <a:p>
            <a:r>
              <a:rPr lang="en-US" dirty="0"/>
              <a:t>from </a:t>
            </a:r>
            <a:r>
              <a:rPr lang="en-US" dirty="0" err="1"/>
              <a:t>sklearn.neural_network</a:t>
            </a:r>
            <a:r>
              <a:rPr lang="en-US" dirty="0"/>
              <a:t> import </a:t>
            </a:r>
            <a:r>
              <a:rPr lang="en-US" dirty="0" err="1"/>
              <a:t>MLPClassifier</a:t>
            </a:r>
            <a:r>
              <a:rPr lang="en-US" dirty="0"/>
              <a:t>: Imports the </a:t>
            </a:r>
            <a:r>
              <a:rPr lang="en-US" dirty="0" err="1"/>
              <a:t>MLPClassifier</a:t>
            </a:r>
            <a:r>
              <a:rPr lang="en-US" dirty="0"/>
              <a:t> class for Multi-layer Perceptron (MLP) classification.</a:t>
            </a:r>
          </a:p>
          <a:p>
            <a:r>
              <a:rPr lang="en-US" dirty="0"/>
              <a:t>from </a:t>
            </a:r>
            <a:r>
              <a:rPr lang="en-US" dirty="0" err="1"/>
              <a:t>sklearn.tree</a:t>
            </a:r>
            <a:r>
              <a:rPr lang="en-US" dirty="0"/>
              <a:t> import </a:t>
            </a:r>
            <a:r>
              <a:rPr lang="en-US" dirty="0" err="1"/>
              <a:t>DecisionTreeClassifier</a:t>
            </a:r>
            <a:r>
              <a:rPr lang="en-US" dirty="0"/>
              <a:t>: Imports the </a:t>
            </a:r>
            <a:r>
              <a:rPr lang="en-US" dirty="0" err="1"/>
              <a:t>DecisionTreeClassifier</a:t>
            </a:r>
            <a:r>
              <a:rPr lang="en-US" dirty="0"/>
              <a:t> class for decision tree classification.</a:t>
            </a:r>
          </a:p>
          <a:p>
            <a:r>
              <a:rPr lang="en-US" dirty="0"/>
              <a:t>from </a:t>
            </a:r>
            <a:r>
              <a:rPr lang="en-US" dirty="0" err="1"/>
              <a:t>sklearn.ensemble</a:t>
            </a:r>
            <a:r>
              <a:rPr lang="en-US" dirty="0"/>
              <a:t> import </a:t>
            </a:r>
            <a:r>
              <a:rPr lang="en-US" dirty="0" err="1"/>
              <a:t>RandomForestClassifier</a:t>
            </a:r>
            <a:r>
              <a:rPr lang="en-US" dirty="0"/>
              <a:t>, </a:t>
            </a:r>
            <a:r>
              <a:rPr lang="en-US" dirty="0" err="1"/>
              <a:t>GradientBoostingClassifier</a:t>
            </a:r>
            <a:r>
              <a:rPr lang="en-US" dirty="0"/>
              <a:t>: Imports the </a:t>
            </a:r>
            <a:r>
              <a:rPr lang="en-US" dirty="0" err="1"/>
              <a:t>RandomForestClassifier</a:t>
            </a:r>
            <a:r>
              <a:rPr lang="en-US" dirty="0"/>
              <a:t> and </a:t>
            </a:r>
            <a:r>
              <a:rPr lang="en-US" dirty="0" err="1"/>
              <a:t>GradientBoostingClassifier</a:t>
            </a:r>
            <a:r>
              <a:rPr lang="en-US" dirty="0"/>
              <a:t> classes for ensemble classification methods.</a:t>
            </a:r>
          </a:p>
        </p:txBody>
      </p:sp>
    </p:spTree>
    <p:extLst>
      <p:ext uri="{BB962C8B-B14F-4D97-AF65-F5344CB8AC3E}">
        <p14:creationId xmlns:p14="http://schemas.microsoft.com/office/powerpoint/2010/main" val="1375939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9A69C1-E6AD-767C-9EE5-04DD608E1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794" y="532780"/>
            <a:ext cx="10793473" cy="5792440"/>
          </a:xfrm>
          <a:prstGeom prst="rect">
            <a:avLst/>
          </a:prstGeom>
        </p:spPr>
      </p:pic>
    </p:spTree>
    <p:extLst>
      <p:ext uri="{BB962C8B-B14F-4D97-AF65-F5344CB8AC3E}">
        <p14:creationId xmlns:p14="http://schemas.microsoft.com/office/powerpoint/2010/main" val="2836152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6A3531-DDBE-75E1-1EC3-646B4D6D0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5420" y="816608"/>
            <a:ext cx="4520580" cy="4102008"/>
          </a:xfrm>
          <a:prstGeom prst="rect">
            <a:avLst/>
          </a:prstGeom>
        </p:spPr>
      </p:pic>
    </p:spTree>
    <p:extLst>
      <p:ext uri="{BB962C8B-B14F-4D97-AF65-F5344CB8AC3E}">
        <p14:creationId xmlns:p14="http://schemas.microsoft.com/office/powerpoint/2010/main" val="327282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6DE90D-92A0-79B7-613C-D1D68FD172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951" y="371707"/>
            <a:ext cx="10036098" cy="5379967"/>
          </a:xfrm>
          <a:prstGeom prst="rect">
            <a:avLst/>
          </a:prstGeom>
        </p:spPr>
      </p:pic>
    </p:spTree>
    <p:extLst>
      <p:ext uri="{BB962C8B-B14F-4D97-AF65-F5344CB8AC3E}">
        <p14:creationId xmlns:p14="http://schemas.microsoft.com/office/powerpoint/2010/main" val="317639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69C018-37A7-BB9E-358D-AA3B25DB0262}"/>
              </a:ext>
            </a:extLst>
          </p:cNvPr>
          <p:cNvSpPr>
            <a:spLocks noGrp="1"/>
          </p:cNvSpPr>
          <p:nvPr>
            <p:ph sz="half" idx="1"/>
          </p:nvPr>
        </p:nvSpPr>
        <p:spPr>
          <a:xfrm>
            <a:off x="342589" y="245869"/>
            <a:ext cx="10405947" cy="4351338"/>
          </a:xfrm>
        </p:spPr>
        <p:txBody>
          <a:bodyPr>
            <a:noAutofit/>
          </a:bodyPr>
          <a:lstStyle/>
          <a:p>
            <a:pPr marL="0" indent="0">
              <a:buNone/>
            </a:pPr>
            <a:r>
              <a:rPr lang="de-DE" sz="1900" dirty="0"/>
              <a:t>I</a:t>
            </a:r>
            <a:r>
              <a:rPr lang="en-US" sz="1900" dirty="0" err="1"/>
              <a:t>mpute</a:t>
            </a:r>
            <a:r>
              <a:rPr lang="en-US" sz="1900" dirty="0"/>
              <a:t> Missing Values in Testing Data:It imputes missing values in the testing data (X_test) using the same </a:t>
            </a:r>
            <a:r>
              <a:rPr lang="en-US" sz="1900" dirty="0" err="1"/>
              <a:t>imputer</a:t>
            </a:r>
            <a:r>
              <a:rPr lang="en-US" sz="1900" dirty="0"/>
              <a:t> (</a:t>
            </a:r>
            <a:r>
              <a:rPr lang="en-US" sz="1900" dirty="0" err="1"/>
              <a:t>imputer</a:t>
            </a:r>
            <a:r>
              <a:rPr lang="en-US" sz="1900" dirty="0"/>
              <a:t>) that was previously fitted to the training data. The transformed data is stored in X_test_imputed.Assign Best Estimator to Decision Tree:It assigns the best estimator found during the grid search (grid_search_dt.best_estimator_) to the variable DT.Impute Missing Values in Training Data:It imputes missing values in the training data (X_train) using the same </a:t>
            </a:r>
            <a:r>
              <a:rPr lang="en-US" sz="1900" dirty="0" err="1"/>
              <a:t>imputer</a:t>
            </a:r>
            <a:r>
              <a:rPr lang="en-US" sz="1900" dirty="0"/>
              <a:t> (</a:t>
            </a:r>
            <a:r>
              <a:rPr lang="en-US" sz="1900" dirty="0" err="1"/>
              <a:t>imputer</a:t>
            </a:r>
            <a:r>
              <a:rPr lang="en-US" sz="1900" dirty="0"/>
              <a:t>). This ensures consistency in data preprocessing between training and testing sets. The transformed data is stored in X_train_imputed.Make Predictions Using Best Estimator:It makes predictions on the imputed testing set (X_test_imputed) using the best estimator (DT), storing the predictions in </a:t>
            </a:r>
            <a:r>
              <a:rPr lang="en-US" sz="1900" dirty="0" err="1"/>
              <a:t>y_pred.Print</a:t>
            </a:r>
            <a:r>
              <a:rPr lang="en-US" sz="1900" dirty="0"/>
              <a:t> Evaluation Metrics:It prints various evaluation metrics, including accuracy scores, confusion matrix, and classification report:accuracy_score(y_train, DT.predict(X_train_imputed)): Accuracy score on the training set.accuracy_score(y_test, DT.predict(X_test_imputed)): Accuracy score on the testing set.confusion_matrix(y_test, </a:t>
            </a:r>
            <a:r>
              <a:rPr lang="en-US" sz="1900" dirty="0" err="1"/>
              <a:t>y_pred</a:t>
            </a:r>
            <a:r>
              <a:rPr lang="en-US" sz="1900" dirty="0"/>
              <a:t>): Confusion matrix on the testing set.classification_report(y_test, </a:t>
            </a:r>
            <a:r>
              <a:rPr lang="en-US" sz="1900" dirty="0" err="1"/>
              <a:t>y_pred</a:t>
            </a:r>
            <a:r>
              <a:rPr lang="en-US" sz="1900" dirty="0"/>
              <a:t>): Classification report on the testing set, including precision, recall, F1-score, and support for each class.In summary, this code performs data imputation on both the training and testing data, utilizes the best estimator obtained from grid search, and evaluates the performance of the model on the testing set using various metrics.</a:t>
            </a:r>
            <a:endParaRPr lang="en-EG" sz="1900" dirty="0"/>
          </a:p>
        </p:txBody>
      </p:sp>
    </p:spTree>
    <p:extLst>
      <p:ext uri="{BB962C8B-B14F-4D97-AF65-F5344CB8AC3E}">
        <p14:creationId xmlns:p14="http://schemas.microsoft.com/office/powerpoint/2010/main" val="3176725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60CB49-5B7F-E002-8909-80FB70E06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56" y="1012902"/>
            <a:ext cx="11513844" cy="4832196"/>
          </a:xfrm>
          <a:prstGeom prst="rect">
            <a:avLst/>
          </a:prstGeom>
        </p:spPr>
      </p:pic>
    </p:spTree>
    <p:extLst>
      <p:ext uri="{BB962C8B-B14F-4D97-AF65-F5344CB8AC3E}">
        <p14:creationId xmlns:p14="http://schemas.microsoft.com/office/powerpoint/2010/main" val="1734578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BE9F2-0F3F-B74C-9B33-326491FF24C4}"/>
              </a:ext>
            </a:extLst>
          </p:cNvPr>
          <p:cNvSpPr>
            <a:spLocks noGrp="1"/>
          </p:cNvSpPr>
          <p:nvPr>
            <p:ph sz="half" idx="1"/>
          </p:nvPr>
        </p:nvSpPr>
        <p:spPr>
          <a:xfrm>
            <a:off x="0" y="245869"/>
            <a:ext cx="10653751" cy="4351338"/>
          </a:xfrm>
        </p:spPr>
        <p:txBody>
          <a:bodyPr>
            <a:noAutofit/>
          </a:bodyPr>
          <a:lstStyle/>
          <a:p>
            <a:pPr marL="0" indent="0">
              <a:buNone/>
            </a:pPr>
            <a:r>
              <a:rPr lang="en-US" sz="1800" dirty="0"/>
              <a:t>Define and Configure Random Forest Classifier:A RandomForestClassifier is defined with specific </a:t>
            </a:r>
            <a:r>
              <a:rPr lang="en-US" sz="1800" dirty="0" err="1"/>
              <a:t>hyperparameters</a:t>
            </a:r>
            <a:r>
              <a:rPr lang="en-US" sz="1800" dirty="0"/>
              <a:t>:criterion='entropy': The function to measure the quality of a split is entropy.max_depth=15: The maximum depth of the trees in the forest is set to 15.max_features=0.75: The maximum number of features to consider for splitting at each node is 75% of the total features.min_samples_leaf=2: The minimum number of samples required to be at a leaf node is set to 2.min_samples_split=3: The minimum number of samples required to split an internal node is set to 3.n_estimators=130: The number of trees in the forest is set to 130.Initialize </a:t>
            </a:r>
            <a:r>
              <a:rPr lang="en-US" sz="1800" dirty="0" err="1"/>
              <a:t>Imputer</a:t>
            </a:r>
            <a:r>
              <a:rPr lang="en-US" sz="1800" dirty="0"/>
              <a:t> and Perform Data Imputation:A </a:t>
            </a:r>
            <a:r>
              <a:rPr lang="en-US" sz="1800" dirty="0" err="1"/>
              <a:t>SimpleImputer</a:t>
            </a:r>
            <a:r>
              <a:rPr lang="en-US" sz="1800" dirty="0"/>
              <a:t> is initialized with the strategy set to 'mean'.The </a:t>
            </a:r>
            <a:r>
              <a:rPr lang="en-US" sz="1800" dirty="0" err="1"/>
              <a:t>imputer</a:t>
            </a:r>
            <a:r>
              <a:rPr lang="en-US" sz="1800" dirty="0"/>
              <a:t> is fitted to the training data (X_train) and then used to transform both the training and testing data (X_train_imputed and X_test_imputed, respectively). This handles missing values by replacing them with the mean of each feature.Fit Random Forest Classifier to Training Data:The RandomForestClassifier (</a:t>
            </a:r>
            <a:r>
              <a:rPr lang="en-US" sz="1800" dirty="0" err="1"/>
              <a:t>rand_clf</a:t>
            </a:r>
            <a:r>
              <a:rPr lang="en-US" sz="1800" dirty="0"/>
              <a:t>) is trained on the imputed training data (X_train_imputed) along with the corresponding target labels (y_train).Make Predictions:Predictions are made on the imputed testing data (X_test_imputed) using the trained random forest classifier, and the predicted labels are stored in </a:t>
            </a:r>
            <a:r>
              <a:rPr lang="en-US" sz="1800" dirty="0" err="1"/>
              <a:t>y_pred.Evaluate</a:t>
            </a:r>
            <a:r>
              <a:rPr lang="en-US" sz="1800" dirty="0"/>
              <a:t> Model Performance:The accuracy of the model is calculated and printed on both the training and testing sets.Additionally, the confusion matrix and classification report metrics are printed to assess the model's performance on the testing set.In summary, this code trains a Random Forest Classifier with specified </a:t>
            </a:r>
            <a:r>
              <a:rPr lang="en-US" sz="1800" dirty="0" err="1"/>
              <a:t>hyperparameters</a:t>
            </a:r>
            <a:r>
              <a:rPr lang="en-US" sz="1800" dirty="0"/>
              <a:t>, handles missing values in the dataset using mean imputation, makes predictions, and evaluates the model's performance on both the training and testing sets.</a:t>
            </a:r>
            <a:endParaRPr lang="en-EG" sz="1800" dirty="0"/>
          </a:p>
        </p:txBody>
      </p:sp>
    </p:spTree>
    <p:extLst>
      <p:ext uri="{BB962C8B-B14F-4D97-AF65-F5344CB8AC3E}">
        <p14:creationId xmlns:p14="http://schemas.microsoft.com/office/powerpoint/2010/main" val="30789352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474876-8457-575B-0FFE-E8CA51BC8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721" y="712439"/>
            <a:ext cx="7732684" cy="5730488"/>
          </a:xfrm>
          <a:prstGeom prst="rect">
            <a:avLst/>
          </a:prstGeom>
        </p:spPr>
      </p:pic>
    </p:spTree>
    <p:extLst>
      <p:ext uri="{BB962C8B-B14F-4D97-AF65-F5344CB8AC3E}">
        <p14:creationId xmlns:p14="http://schemas.microsoft.com/office/powerpoint/2010/main" val="2610897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E0357-7817-2AB3-4E5C-E108DF2B88E4}"/>
              </a:ext>
            </a:extLst>
          </p:cNvPr>
          <p:cNvSpPr>
            <a:spLocks noGrp="1"/>
          </p:cNvSpPr>
          <p:nvPr>
            <p:ph sz="half" idx="1"/>
          </p:nvPr>
        </p:nvSpPr>
        <p:spPr>
          <a:xfrm>
            <a:off x="0" y="245869"/>
            <a:ext cx="11353800" cy="4351338"/>
          </a:xfrm>
        </p:spPr>
        <p:txBody>
          <a:bodyPr>
            <a:noAutofit/>
          </a:bodyPr>
          <a:lstStyle/>
          <a:p>
            <a:pPr marL="0" indent="0">
              <a:buNone/>
            </a:pPr>
            <a:r>
              <a:rPr lang="en-US" sz="1800" dirty="0"/>
              <a:t>The code provided conducts a complete machine learning workflow using a Random Forest Classifier. Here's a breakdown of what each part of the code does:Define and Configure Random Forest Classifier:Initializes a RandomForestClassifier with specific </a:t>
            </a:r>
            <a:r>
              <a:rPr lang="en-US" sz="1800" dirty="0" err="1"/>
              <a:t>hyperparameters</a:t>
            </a:r>
            <a:r>
              <a:rPr lang="en-US" sz="1800" dirty="0"/>
              <a:t>:criterion='entropy': Uses entropy as the criterion for splitting.max_depth=15: Sets the maximum depth of trees in the forest to 15.max_features=0.75: Considers 75% of the total features for splitting at each node.min_samples_leaf=2: Sets the minimum number of samples required to be at a leaf node to 2.min_samples_split=3: Sets the minimum number of samples required to split an internal node to 3.n_estimators=130: Sets the number of trees in the forest to 130.Initialize </a:t>
            </a:r>
            <a:r>
              <a:rPr lang="en-US" sz="1800" dirty="0" err="1"/>
              <a:t>Imputer</a:t>
            </a:r>
            <a:r>
              <a:rPr lang="en-US" sz="1800" dirty="0"/>
              <a:t> and Perform Data Imputation:Initializes a </a:t>
            </a:r>
            <a:r>
              <a:rPr lang="en-US" sz="1800" dirty="0" err="1"/>
              <a:t>SimpleImputer</a:t>
            </a:r>
            <a:r>
              <a:rPr lang="en-US" sz="1800" dirty="0"/>
              <a:t> with the strategy set to 'mean'.Fits the </a:t>
            </a:r>
            <a:r>
              <a:rPr lang="en-US" sz="1800" dirty="0" err="1"/>
              <a:t>imputer</a:t>
            </a:r>
            <a:r>
              <a:rPr lang="en-US" sz="1800" dirty="0"/>
              <a:t> to the training data (X_train) and then transforms both the training and testing data (X_train_imputed and X_test_imputed, respectively), handling missing values by replacing them with the mean of each feature.Fit Random Forest Classifier to Training Data:Trains the RandomForestClassifier (</a:t>
            </a:r>
            <a:r>
              <a:rPr lang="en-US" sz="1800" dirty="0" err="1"/>
              <a:t>rand_clf</a:t>
            </a:r>
            <a:r>
              <a:rPr lang="en-US" sz="1800" dirty="0"/>
              <a:t>) on the imputed training data (X_train_imputed) along with the corresponding target labels (y_train).Make Predictions:Uses the trained random forest classifier to make predictions on the imputed testing data (X_test_imputed), storing the predicted labels in </a:t>
            </a:r>
            <a:r>
              <a:rPr lang="en-US" sz="1800" dirty="0" err="1"/>
              <a:t>y_pred.Evaluate</a:t>
            </a:r>
            <a:r>
              <a:rPr lang="en-US" sz="1800" dirty="0"/>
              <a:t> Model Performance:Calculates and prints the accuracy of the model on both the training and testing sets.Additionally, prints the confusion matrix and classification report metrics to assess the model's performance on the testing set.In summary, this code effectively implements a Random Forest Classifier, handles missing values through imputation, trains the model, makes predictions, and evaluates its performance on unseen data.</a:t>
            </a:r>
            <a:endParaRPr lang="en-EG" sz="1800" dirty="0"/>
          </a:p>
        </p:txBody>
      </p:sp>
    </p:spTree>
    <p:extLst>
      <p:ext uri="{BB962C8B-B14F-4D97-AF65-F5344CB8AC3E}">
        <p14:creationId xmlns:p14="http://schemas.microsoft.com/office/powerpoint/2010/main" val="705529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8DE9AA-27D9-C0D5-66F5-B0A219C5211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2517" y="216830"/>
            <a:ext cx="10271355" cy="2778512"/>
          </a:xfrm>
        </p:spPr>
      </p:pic>
    </p:spTree>
    <p:extLst>
      <p:ext uri="{BB962C8B-B14F-4D97-AF65-F5344CB8AC3E}">
        <p14:creationId xmlns:p14="http://schemas.microsoft.com/office/powerpoint/2010/main" val="255058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6978-E9F9-F8A7-0665-A8D173DB257F}"/>
              </a:ext>
            </a:extLst>
          </p:cNvPr>
          <p:cNvSpPr>
            <a:spLocks noGrp="1"/>
          </p:cNvSpPr>
          <p:nvPr>
            <p:ph sz="half" idx="1"/>
          </p:nvPr>
        </p:nvSpPr>
        <p:spPr>
          <a:xfrm>
            <a:off x="228600" y="2031320"/>
            <a:ext cx="11800114" cy="4587194"/>
          </a:xfrm>
        </p:spPr>
        <p:txBody>
          <a:bodyPr/>
          <a:lstStyle/>
          <a:p>
            <a:pPr algn="l"/>
            <a:r>
              <a:rPr lang="en-US" b="1" i="0" dirty="0">
                <a:solidFill>
                  <a:srgbClr val="0D0D0D"/>
                </a:solidFill>
                <a:effectLst/>
                <a:highlight>
                  <a:srgbClr val="FFFFFF"/>
                </a:highlight>
                <a:latin typeface="Söhne"/>
              </a:rPr>
              <a:t>Step 1: Data Acquisition</a:t>
            </a:r>
            <a:r>
              <a:rPr lang="en-US" b="0" i="0" dirty="0">
                <a:solidFill>
                  <a:srgbClr val="0D0D0D"/>
                </a:solidFill>
                <a:effectLst/>
                <a:highlight>
                  <a:srgbClr val="FFFFFF"/>
                </a:highlight>
                <a:latin typeface="Söhne"/>
              </a:rPr>
              <a:t>:</a:t>
            </a:r>
          </a:p>
          <a:p>
            <a:pPr algn="l">
              <a:buFont typeface="Arial" panose="020B0604020202020204" pitchFamily="34" charset="0"/>
              <a:buChar char="•"/>
            </a:pPr>
            <a:r>
              <a:rPr lang="en-US" b="1" i="0" dirty="0">
                <a:solidFill>
                  <a:srgbClr val="0D0D0D"/>
                </a:solidFill>
                <a:effectLst/>
                <a:highlight>
                  <a:srgbClr val="FFFFFF"/>
                </a:highlight>
                <a:latin typeface="Söhne"/>
              </a:rPr>
              <a:t>Purpose</a:t>
            </a:r>
            <a:r>
              <a:rPr lang="en-US" b="0" i="0" dirty="0">
                <a:solidFill>
                  <a:srgbClr val="0D0D0D"/>
                </a:solidFill>
                <a:effectLst/>
                <a:highlight>
                  <a:srgbClr val="FFFFFF"/>
                </a:highlight>
                <a:latin typeface="Söhne"/>
              </a:rPr>
              <a:t>: This step involves acquiring the dataset to be used for analysis or training machine learning models.</a:t>
            </a:r>
          </a:p>
          <a:p>
            <a:r>
              <a:rPr lang="en-US" dirty="0"/>
              <a:t>Explanation:</a:t>
            </a:r>
          </a:p>
          <a:p>
            <a:r>
              <a:rPr lang="en-US" dirty="0" err="1"/>
              <a:t>pd.read_csv</a:t>
            </a:r>
            <a:r>
              <a:rPr lang="en-US" dirty="0"/>
              <a:t>('/content/Cause of </a:t>
            </a:r>
            <a:r>
              <a:rPr lang="en-US" dirty="0" err="1"/>
              <a:t>Death_Training</a:t>
            </a:r>
            <a:r>
              <a:rPr lang="en-US" dirty="0"/>
              <a:t> Part.csv'): This line reads the CSV file named </a:t>
            </a:r>
            <a:r>
              <a:rPr lang="en-US" dirty="0" err="1"/>
              <a:t>'Cause</a:t>
            </a:r>
            <a:r>
              <a:rPr lang="en-US" dirty="0"/>
              <a:t> of </a:t>
            </a:r>
            <a:r>
              <a:rPr lang="en-US" dirty="0" err="1"/>
              <a:t>Death_Training</a:t>
            </a:r>
            <a:r>
              <a:rPr lang="en-US" dirty="0"/>
              <a:t> Part.csv' and loads it into a pandas </a:t>
            </a:r>
            <a:r>
              <a:rPr lang="en-US" dirty="0" err="1"/>
              <a:t>DataFrame</a:t>
            </a:r>
            <a:r>
              <a:rPr lang="en-US" dirty="0"/>
              <a:t> named </a:t>
            </a:r>
            <a:r>
              <a:rPr lang="en-US" dirty="0" err="1"/>
              <a:t>CauseofDeath_data</a:t>
            </a:r>
            <a:r>
              <a:rPr lang="en-US" dirty="0"/>
              <a:t>.</a:t>
            </a:r>
          </a:p>
          <a:p>
            <a:r>
              <a:rPr lang="en-US" dirty="0" err="1"/>
              <a:t>CauseofDeath_data.head</a:t>
            </a:r>
            <a:r>
              <a:rPr lang="en-US" dirty="0"/>
              <a:t>(): This line displays the first few rows of the </a:t>
            </a:r>
            <a:r>
              <a:rPr lang="en-US" dirty="0" err="1"/>
              <a:t>DataFrame</a:t>
            </a:r>
            <a:r>
              <a:rPr lang="en-US" dirty="0"/>
              <a:t> </a:t>
            </a:r>
            <a:r>
              <a:rPr lang="en-US" dirty="0" err="1"/>
              <a:t>CauseofDeath_data</a:t>
            </a:r>
            <a:r>
              <a:rPr lang="en-US" dirty="0"/>
              <a:t>, providing a quick view of the dataset.</a:t>
            </a:r>
          </a:p>
        </p:txBody>
      </p:sp>
      <p:pic>
        <p:nvPicPr>
          <p:cNvPr id="6" name="Content Placeholder 5" descr="A close-up of a computer code&#10;&#10;Description automatically generated">
            <a:extLst>
              <a:ext uri="{FF2B5EF4-FFF2-40B4-BE49-F238E27FC236}">
                <a16:creationId xmlns:a16="http://schemas.microsoft.com/office/drawing/2014/main" id="{9D7E33EC-8331-386E-0106-627971E6065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8856" y="239487"/>
            <a:ext cx="8021310" cy="1545770"/>
          </a:xfrm>
        </p:spPr>
      </p:pic>
    </p:spTree>
    <p:extLst>
      <p:ext uri="{BB962C8B-B14F-4D97-AF65-F5344CB8AC3E}">
        <p14:creationId xmlns:p14="http://schemas.microsoft.com/office/powerpoint/2010/main" val="4254919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CDCC-6A7E-136B-11B3-A2A6B79CB484}"/>
              </a:ext>
            </a:extLst>
          </p:cNvPr>
          <p:cNvSpPr>
            <a:spLocks noGrp="1"/>
          </p:cNvSpPr>
          <p:nvPr>
            <p:ph type="title"/>
          </p:nvPr>
        </p:nvSpPr>
        <p:spPr>
          <a:xfrm>
            <a:off x="163285" y="114754"/>
            <a:ext cx="5050972" cy="810532"/>
          </a:xfrm>
        </p:spPr>
        <p:txBody>
          <a:bodyPr>
            <a:normAutofit fontScale="90000"/>
          </a:bodyPr>
          <a:lstStyle/>
          <a:p>
            <a:r>
              <a:rPr lang="en-US" dirty="0"/>
              <a:t>Printing column names</a:t>
            </a:r>
          </a:p>
        </p:txBody>
      </p:sp>
      <p:sp>
        <p:nvSpPr>
          <p:cNvPr id="3" name="Content Placeholder 2">
            <a:extLst>
              <a:ext uri="{FF2B5EF4-FFF2-40B4-BE49-F238E27FC236}">
                <a16:creationId xmlns:a16="http://schemas.microsoft.com/office/drawing/2014/main" id="{503A5A24-11F7-24B6-726F-D7869C940F79}"/>
              </a:ext>
            </a:extLst>
          </p:cNvPr>
          <p:cNvSpPr>
            <a:spLocks noGrp="1"/>
          </p:cNvSpPr>
          <p:nvPr>
            <p:ph sz="half" idx="1"/>
          </p:nvPr>
        </p:nvSpPr>
        <p:spPr>
          <a:xfrm>
            <a:off x="261256" y="3429000"/>
            <a:ext cx="11767458" cy="3189513"/>
          </a:xfrm>
        </p:spPr>
        <p:txBody>
          <a:bodyPr/>
          <a:lstStyle/>
          <a:p>
            <a:r>
              <a:rPr lang="en-US" dirty="0" err="1"/>
              <a:t>CauseofDeath_data.head</a:t>
            </a:r>
            <a:r>
              <a:rPr lang="en-US" dirty="0"/>
              <a:t>(): This prints the first few rows of the </a:t>
            </a:r>
            <a:r>
              <a:rPr lang="en-US" dirty="0" err="1"/>
              <a:t>DataFrame</a:t>
            </a:r>
            <a:r>
              <a:rPr lang="en-US" dirty="0"/>
              <a:t> to the console.</a:t>
            </a:r>
          </a:p>
          <a:p>
            <a:r>
              <a:rPr lang="en-US" dirty="0"/>
              <a:t>print(</a:t>
            </a:r>
            <a:r>
              <a:rPr lang="en-US" dirty="0" err="1"/>
              <a:t>CauseofDeath_data.columns</a:t>
            </a:r>
            <a:r>
              <a:rPr lang="en-US" dirty="0"/>
              <a:t>): This line prints the names of all columns in the </a:t>
            </a:r>
            <a:r>
              <a:rPr lang="en-US" dirty="0" err="1"/>
              <a:t>DataFrame</a:t>
            </a:r>
            <a:r>
              <a:rPr lang="en-US" dirty="0"/>
              <a:t> to the console.</a:t>
            </a:r>
          </a:p>
          <a:p>
            <a:r>
              <a:rPr lang="en-US" dirty="0"/>
              <a:t>So, the code essentially loads a CSV file into a Pandas </a:t>
            </a:r>
            <a:r>
              <a:rPr lang="en-US" dirty="0" err="1"/>
              <a:t>DataFrame</a:t>
            </a:r>
            <a:r>
              <a:rPr lang="en-US" dirty="0"/>
              <a:t> and then prints the column names of that </a:t>
            </a:r>
            <a:r>
              <a:rPr lang="en-US" dirty="0" err="1"/>
              <a:t>DataFrame</a:t>
            </a:r>
            <a:r>
              <a:rPr lang="en-US" dirty="0"/>
              <a:t>.</a:t>
            </a:r>
          </a:p>
          <a:p>
            <a:endParaRPr lang="en-US" dirty="0"/>
          </a:p>
          <a:p>
            <a:endParaRPr lang="en-US" dirty="0"/>
          </a:p>
          <a:p>
            <a:endParaRPr lang="en-US" dirty="0"/>
          </a:p>
          <a:p>
            <a:endParaRPr lang="en-US" dirty="0"/>
          </a:p>
          <a:p>
            <a:endParaRPr lang="en-US" dirty="0"/>
          </a:p>
          <a:p>
            <a:endParaRPr lang="en-US" dirty="0"/>
          </a:p>
        </p:txBody>
      </p:sp>
      <p:pic>
        <p:nvPicPr>
          <p:cNvPr id="6" name="Content Placeholder 5" descr="A white background with black text&#10;&#10;Description automatically generated">
            <a:extLst>
              <a:ext uri="{FF2B5EF4-FFF2-40B4-BE49-F238E27FC236}">
                <a16:creationId xmlns:a16="http://schemas.microsoft.com/office/drawing/2014/main" id="{1A1AA547-059C-B3F2-AA75-F016F7ECB1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2141" y="1088570"/>
            <a:ext cx="8621288" cy="1665515"/>
          </a:xfrm>
        </p:spPr>
      </p:pic>
    </p:spTree>
    <p:extLst>
      <p:ext uri="{BB962C8B-B14F-4D97-AF65-F5344CB8AC3E}">
        <p14:creationId xmlns:p14="http://schemas.microsoft.com/office/powerpoint/2010/main" val="314572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7A7DCB-31D0-1574-7189-D3550D7BD304}"/>
              </a:ext>
            </a:extLst>
          </p:cNvPr>
          <p:cNvSpPr>
            <a:spLocks noGrp="1"/>
          </p:cNvSpPr>
          <p:nvPr>
            <p:ph sz="half" idx="1"/>
          </p:nvPr>
        </p:nvSpPr>
        <p:spPr>
          <a:xfrm>
            <a:off x="163285" y="3148314"/>
            <a:ext cx="11862811" cy="3594931"/>
          </a:xfrm>
        </p:spPr>
        <p:txBody>
          <a:bodyPr>
            <a:normAutofit fontScale="92500"/>
          </a:bodyPr>
          <a:lstStyle/>
          <a:p>
            <a:r>
              <a:rPr lang="en-US" dirty="0"/>
              <a:t>This code snippet seems to be preprocessing data, specifically adding two new columns '</a:t>
            </a:r>
            <a:r>
              <a:rPr lang="en-US" dirty="0" err="1"/>
              <a:t>Is_Male</a:t>
            </a:r>
            <a:r>
              <a:rPr lang="en-US" dirty="0"/>
              <a:t>' and '</a:t>
            </a:r>
            <a:r>
              <a:rPr lang="en-US" dirty="0" err="1"/>
              <a:t>Is_Female</a:t>
            </a:r>
            <a:r>
              <a:rPr lang="en-US" dirty="0"/>
              <a:t>' to the </a:t>
            </a:r>
            <a:r>
              <a:rPr lang="en-US" dirty="0" err="1"/>
              <a:t>DataFrame</a:t>
            </a:r>
            <a:r>
              <a:rPr lang="en-US" dirty="0"/>
              <a:t> </a:t>
            </a:r>
            <a:r>
              <a:rPr lang="en-US" dirty="0" err="1"/>
              <a:t>CauseofDeath_data</a:t>
            </a:r>
            <a:endParaRPr lang="en-US" dirty="0"/>
          </a:p>
          <a:p>
            <a:r>
              <a:rPr lang="en-US" dirty="0"/>
              <a:t>1- Importing Libraries:</a:t>
            </a:r>
          </a:p>
          <a:p>
            <a:r>
              <a:rPr lang="en-US" dirty="0"/>
              <a:t>import </a:t>
            </a:r>
            <a:r>
              <a:rPr lang="en-US" dirty="0" err="1"/>
              <a:t>numpy</a:t>
            </a:r>
            <a:r>
              <a:rPr lang="en-US" dirty="0"/>
              <a:t> as np: Imports the NumPy library under the alias np.</a:t>
            </a:r>
          </a:p>
          <a:p>
            <a:r>
              <a:rPr lang="en-US" dirty="0"/>
              <a:t>import pandas as pd: Imports the Pandas library under the alias pd.</a:t>
            </a:r>
          </a:p>
          <a:p>
            <a:r>
              <a:rPr lang="en-US" dirty="0"/>
              <a:t>from </a:t>
            </a:r>
            <a:r>
              <a:rPr lang="en-US" dirty="0" err="1"/>
              <a:t>sklearn.preprocessing</a:t>
            </a:r>
            <a:r>
              <a:rPr lang="en-US" dirty="0"/>
              <a:t> import </a:t>
            </a:r>
            <a:r>
              <a:rPr lang="en-US" dirty="0" err="1"/>
              <a:t>StandardScaler</a:t>
            </a:r>
            <a:r>
              <a:rPr lang="en-US" dirty="0"/>
              <a:t>: Imports the </a:t>
            </a:r>
            <a:r>
              <a:rPr lang="en-US" dirty="0" err="1"/>
              <a:t>StandardScaler</a:t>
            </a:r>
            <a:r>
              <a:rPr lang="en-US" dirty="0"/>
              <a:t> class from the preprocessing module of the scikit-learn library.</a:t>
            </a:r>
          </a:p>
        </p:txBody>
      </p:sp>
      <p:pic>
        <p:nvPicPr>
          <p:cNvPr id="6" name="Content Placeholder 5" descr="A computer code with text&#10;&#10;Description automatically generated">
            <a:extLst>
              <a:ext uri="{FF2B5EF4-FFF2-40B4-BE49-F238E27FC236}">
                <a16:creationId xmlns:a16="http://schemas.microsoft.com/office/drawing/2014/main" id="{8749ABC8-C5AF-FDFF-681C-542607A8F2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3285" y="114755"/>
            <a:ext cx="9744644" cy="2913690"/>
          </a:xfrm>
        </p:spPr>
      </p:pic>
    </p:spTree>
    <p:extLst>
      <p:ext uri="{BB962C8B-B14F-4D97-AF65-F5344CB8AC3E}">
        <p14:creationId xmlns:p14="http://schemas.microsoft.com/office/powerpoint/2010/main" val="2986282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F5C4ED-6F88-92C6-DF21-09ABFCFEF042}"/>
              </a:ext>
            </a:extLst>
          </p:cNvPr>
          <p:cNvSpPr txBox="1"/>
          <p:nvPr/>
        </p:nvSpPr>
        <p:spPr>
          <a:xfrm>
            <a:off x="358815" y="567158"/>
            <a:ext cx="11204294" cy="3970318"/>
          </a:xfrm>
          <a:prstGeom prst="rect">
            <a:avLst/>
          </a:prstGeom>
          <a:noFill/>
        </p:spPr>
        <p:txBody>
          <a:bodyPr wrap="square">
            <a:spAutoFit/>
          </a:bodyPr>
          <a:lstStyle/>
          <a:p>
            <a:r>
              <a:rPr lang="en-US" dirty="0"/>
              <a:t>Data Preprocessing:</a:t>
            </a:r>
          </a:p>
          <a:p>
            <a:r>
              <a:rPr lang="en-US" dirty="0"/>
              <a:t>Creating New Columns:</a:t>
            </a:r>
          </a:p>
          <a:p>
            <a:r>
              <a:rPr lang="en-US" dirty="0" err="1"/>
              <a:t>CauseofDeath_data</a:t>
            </a:r>
            <a:r>
              <a:rPr lang="en-US" dirty="0"/>
              <a:t>['</a:t>
            </a:r>
            <a:r>
              <a:rPr lang="en-US" dirty="0" err="1"/>
              <a:t>Is_Male</a:t>
            </a:r>
            <a:r>
              <a:rPr lang="en-US" dirty="0"/>
              <a:t>'] = (</a:t>
            </a:r>
            <a:r>
              <a:rPr lang="en-US" dirty="0" err="1"/>
              <a:t>CauseofDeath_data</a:t>
            </a:r>
            <a:r>
              <a:rPr lang="en-US" dirty="0"/>
              <a:t>['X2'] == 'Male').</a:t>
            </a:r>
            <a:r>
              <a:rPr lang="en-US" dirty="0" err="1"/>
              <a:t>astype</a:t>
            </a:r>
            <a:r>
              <a:rPr lang="en-US" dirty="0"/>
              <a:t>(int): This line creates a new column named '</a:t>
            </a:r>
            <a:r>
              <a:rPr lang="en-US" dirty="0" err="1"/>
              <a:t>Is_Male</a:t>
            </a:r>
            <a:r>
              <a:rPr lang="en-US" dirty="0"/>
              <a:t>' in the </a:t>
            </a:r>
            <a:r>
              <a:rPr lang="en-US" dirty="0" err="1"/>
              <a:t>CauseofDeath_data</a:t>
            </a:r>
            <a:r>
              <a:rPr lang="en-US" dirty="0"/>
              <a:t> </a:t>
            </a:r>
            <a:r>
              <a:rPr lang="en-US" dirty="0" err="1"/>
              <a:t>DataFrame</a:t>
            </a:r>
            <a:r>
              <a:rPr lang="en-US" dirty="0"/>
              <a:t>. The column is filled with 1s where the corresponding value in the 'X2' column is 'Male', and 0s otherwise.</a:t>
            </a:r>
          </a:p>
          <a:p>
            <a:r>
              <a:rPr lang="en-US" dirty="0" err="1"/>
              <a:t>CauseofDeath_data</a:t>
            </a:r>
            <a:r>
              <a:rPr lang="en-US" dirty="0"/>
              <a:t>['</a:t>
            </a:r>
            <a:r>
              <a:rPr lang="en-US" dirty="0" err="1"/>
              <a:t>Is_Female</a:t>
            </a:r>
            <a:r>
              <a:rPr lang="en-US" dirty="0"/>
              <a:t>'] = (</a:t>
            </a:r>
            <a:r>
              <a:rPr lang="en-US" dirty="0" err="1"/>
              <a:t>CauseofDeath_data</a:t>
            </a:r>
            <a:r>
              <a:rPr lang="en-US" dirty="0"/>
              <a:t>['X2'] == 'Female').</a:t>
            </a:r>
            <a:r>
              <a:rPr lang="en-US" dirty="0" err="1"/>
              <a:t>astype</a:t>
            </a:r>
            <a:r>
              <a:rPr lang="en-US" dirty="0"/>
              <a:t>(int): Similarly, this line creates a new column named '</a:t>
            </a:r>
            <a:r>
              <a:rPr lang="en-US" dirty="0" err="1"/>
              <a:t>Is_Female</a:t>
            </a:r>
            <a:r>
              <a:rPr lang="en-US" dirty="0"/>
              <a:t>' in the </a:t>
            </a:r>
            <a:r>
              <a:rPr lang="en-US" dirty="0" err="1"/>
              <a:t>CauseofDeath_data</a:t>
            </a:r>
            <a:r>
              <a:rPr lang="en-US" dirty="0"/>
              <a:t> </a:t>
            </a:r>
            <a:r>
              <a:rPr lang="en-US" dirty="0" err="1"/>
              <a:t>DataFrame</a:t>
            </a:r>
            <a:r>
              <a:rPr lang="en-US" dirty="0"/>
              <a:t>. The column is filled with 1s where the corresponding value in the 'X2' column is 'Female', and 0s otherwise.</a:t>
            </a:r>
          </a:p>
          <a:p>
            <a:r>
              <a:rPr lang="en-US" dirty="0"/>
              <a:t>Dropping a Column:</a:t>
            </a:r>
          </a:p>
          <a:p>
            <a:r>
              <a:rPr lang="en-US" dirty="0" err="1"/>
              <a:t>CauseofDeath_data.drop</a:t>
            </a:r>
            <a:r>
              <a:rPr lang="en-US" dirty="0"/>
              <a:t>(columns=['X2'], </a:t>
            </a:r>
            <a:r>
              <a:rPr lang="en-US" dirty="0" err="1"/>
              <a:t>inplace</a:t>
            </a:r>
            <a:r>
              <a:rPr lang="en-US" dirty="0"/>
              <a:t>=True): This line removes the column named 'X2' from the </a:t>
            </a:r>
            <a:r>
              <a:rPr lang="en-US" dirty="0" err="1"/>
              <a:t>CauseofDeath_data</a:t>
            </a:r>
            <a:r>
              <a:rPr lang="en-US" dirty="0"/>
              <a:t> </a:t>
            </a:r>
            <a:r>
              <a:rPr lang="en-US" dirty="0" err="1"/>
              <a:t>DataFrame</a:t>
            </a:r>
            <a:r>
              <a:rPr lang="en-US" dirty="0"/>
              <a:t>. The </a:t>
            </a:r>
            <a:r>
              <a:rPr lang="en-US" dirty="0" err="1"/>
              <a:t>inplace</a:t>
            </a:r>
            <a:r>
              <a:rPr lang="en-US" dirty="0"/>
              <a:t>=True argument ensures that the change is made directly to the </a:t>
            </a:r>
            <a:r>
              <a:rPr lang="en-US" dirty="0" err="1"/>
              <a:t>DataFrame</a:t>
            </a:r>
            <a:r>
              <a:rPr lang="en-US" dirty="0"/>
              <a:t>.</a:t>
            </a:r>
          </a:p>
          <a:p>
            <a:r>
              <a:rPr lang="en-US" dirty="0"/>
              <a:t>This code essentially preprocesses the data by creating binary indicator columns for gender ('</a:t>
            </a:r>
            <a:r>
              <a:rPr lang="en-US" dirty="0" err="1"/>
              <a:t>Is_Male</a:t>
            </a:r>
            <a:r>
              <a:rPr lang="en-US" dirty="0"/>
              <a:t>' and '</a:t>
            </a:r>
            <a:r>
              <a:rPr lang="en-US" dirty="0" err="1"/>
              <a:t>Is_Female</a:t>
            </a:r>
            <a:r>
              <a:rPr lang="en-US" dirty="0"/>
              <a:t>') based on the values in the 'X2' column and then drops the original 'X2' column from the </a:t>
            </a:r>
            <a:r>
              <a:rPr lang="en-US" dirty="0" err="1"/>
              <a:t>DataFrame</a:t>
            </a:r>
            <a:r>
              <a:rPr lang="en-US" dirty="0"/>
              <a:t>.</a:t>
            </a:r>
          </a:p>
        </p:txBody>
      </p:sp>
    </p:spTree>
    <p:extLst>
      <p:ext uri="{BB962C8B-B14F-4D97-AF65-F5344CB8AC3E}">
        <p14:creationId xmlns:p14="http://schemas.microsoft.com/office/powerpoint/2010/main" val="451049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code&#10;&#10;Description automatically generated">
            <a:extLst>
              <a:ext uri="{FF2B5EF4-FFF2-40B4-BE49-F238E27FC236}">
                <a16:creationId xmlns:a16="http://schemas.microsoft.com/office/drawing/2014/main" id="{0AE93A1C-C2EF-2FB9-90F4-F870C8753A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2143" y="110484"/>
            <a:ext cx="10146175" cy="2719525"/>
          </a:xfrm>
        </p:spPr>
      </p:pic>
      <p:sp>
        <p:nvSpPr>
          <p:cNvPr id="4" name="Content Placeholder 3">
            <a:extLst>
              <a:ext uri="{FF2B5EF4-FFF2-40B4-BE49-F238E27FC236}">
                <a16:creationId xmlns:a16="http://schemas.microsoft.com/office/drawing/2014/main" id="{8F2AD059-28B4-83C2-F2C6-5EBDC15CA439}"/>
              </a:ext>
            </a:extLst>
          </p:cNvPr>
          <p:cNvSpPr>
            <a:spLocks noGrp="1"/>
          </p:cNvSpPr>
          <p:nvPr>
            <p:ph sz="half" idx="2"/>
          </p:nvPr>
        </p:nvSpPr>
        <p:spPr>
          <a:xfrm>
            <a:off x="248373" y="3003823"/>
            <a:ext cx="11685126" cy="3743693"/>
          </a:xfrm>
        </p:spPr>
        <p:txBody>
          <a:bodyPr>
            <a:normAutofit fontScale="92500" lnSpcReduction="20000"/>
          </a:bodyPr>
          <a:lstStyle/>
          <a:p>
            <a:r>
              <a:rPr lang="en-US" dirty="0"/>
              <a:t>Identify Numeric Columns:</a:t>
            </a:r>
          </a:p>
          <a:p>
            <a:r>
              <a:rPr lang="en-US" dirty="0" err="1"/>
              <a:t>numeric_columns</a:t>
            </a:r>
            <a:r>
              <a:rPr lang="en-US" dirty="0"/>
              <a:t> = </a:t>
            </a:r>
            <a:r>
              <a:rPr lang="en-US" dirty="0" err="1"/>
              <a:t>CauseofDeath_data.select_dtypes</a:t>
            </a:r>
            <a:r>
              <a:rPr lang="en-US" dirty="0"/>
              <a:t>(include=['int64', 'float64']).columns: This line identifies the numeric columns in the </a:t>
            </a:r>
            <a:r>
              <a:rPr lang="en-US" dirty="0" err="1"/>
              <a:t>CauseofDeath_data</a:t>
            </a:r>
            <a:r>
              <a:rPr lang="en-US" dirty="0"/>
              <a:t> </a:t>
            </a:r>
            <a:r>
              <a:rPr lang="en-US" dirty="0" err="1"/>
              <a:t>DataFrame</a:t>
            </a:r>
            <a:r>
              <a:rPr lang="en-US" dirty="0"/>
              <a:t> by selecting columns with data types 'int64' and 'float64'. The column names are stored in the variable </a:t>
            </a:r>
            <a:r>
              <a:rPr lang="en-US" dirty="0" err="1"/>
              <a:t>numeric_columns</a:t>
            </a:r>
            <a:r>
              <a:rPr lang="en-US" dirty="0"/>
              <a:t>.</a:t>
            </a:r>
          </a:p>
          <a:p>
            <a:r>
              <a:rPr lang="en-US" dirty="0"/>
              <a:t>One-Hot Encode Categorical Variables:</a:t>
            </a:r>
          </a:p>
          <a:p>
            <a:r>
              <a:rPr lang="en-US" dirty="0" err="1"/>
              <a:t>CauseofDeath_data</a:t>
            </a:r>
            <a:r>
              <a:rPr lang="en-US" dirty="0"/>
              <a:t> = </a:t>
            </a:r>
            <a:r>
              <a:rPr lang="en-US" dirty="0" err="1"/>
              <a:t>pd.get_dummies</a:t>
            </a:r>
            <a:r>
              <a:rPr lang="en-US" dirty="0"/>
              <a:t>(</a:t>
            </a:r>
            <a:r>
              <a:rPr lang="en-US" dirty="0" err="1"/>
              <a:t>CauseofDeath_data</a:t>
            </a:r>
            <a:r>
              <a:rPr lang="en-US" dirty="0"/>
              <a:t>): This line performs one-hot encoding on the categorical variables in the </a:t>
            </a:r>
            <a:r>
              <a:rPr lang="en-US" dirty="0" err="1"/>
              <a:t>CauseofDeath_data</a:t>
            </a:r>
            <a:r>
              <a:rPr lang="en-US" dirty="0"/>
              <a:t> </a:t>
            </a:r>
            <a:r>
              <a:rPr lang="en-US" dirty="0" err="1"/>
              <a:t>DataFrame</a:t>
            </a:r>
            <a:r>
              <a:rPr lang="en-US" dirty="0"/>
              <a:t>. It creates binary columns for each categorical value, effectively converting categorical variables into a numerical format suitable for machine learning algorithms.</a:t>
            </a:r>
          </a:p>
        </p:txBody>
      </p:sp>
    </p:spTree>
    <p:extLst>
      <p:ext uri="{BB962C8B-B14F-4D97-AF65-F5344CB8AC3E}">
        <p14:creationId xmlns:p14="http://schemas.microsoft.com/office/powerpoint/2010/main" val="1781921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49EFFA-4F97-5D91-BA2A-C98BC90CF080}"/>
              </a:ext>
            </a:extLst>
          </p:cNvPr>
          <p:cNvSpPr txBox="1"/>
          <p:nvPr/>
        </p:nvSpPr>
        <p:spPr>
          <a:xfrm>
            <a:off x="0" y="289679"/>
            <a:ext cx="11045903" cy="3139321"/>
          </a:xfrm>
          <a:prstGeom prst="rect">
            <a:avLst/>
          </a:prstGeom>
          <a:noFill/>
        </p:spPr>
        <p:txBody>
          <a:bodyPr wrap="square">
            <a:spAutoFit/>
          </a:bodyPr>
          <a:lstStyle/>
          <a:p>
            <a:r>
              <a:rPr lang="en-US" dirty="0"/>
              <a:t>Standardize Numeric Features:</a:t>
            </a:r>
          </a:p>
          <a:p>
            <a:r>
              <a:rPr lang="en-US" dirty="0"/>
              <a:t>scaler = </a:t>
            </a:r>
            <a:r>
              <a:rPr lang="en-US" dirty="0" err="1"/>
              <a:t>StandardScaler</a:t>
            </a:r>
            <a:r>
              <a:rPr lang="en-US" dirty="0"/>
              <a:t>(): This line creates an instance of the </a:t>
            </a:r>
            <a:r>
              <a:rPr lang="en-US" dirty="0" err="1"/>
              <a:t>StandardScaler</a:t>
            </a:r>
            <a:r>
              <a:rPr lang="en-US" dirty="0"/>
              <a:t> class, which is used for standardizing features by removing the mean and scaling to unit variance.</a:t>
            </a:r>
          </a:p>
          <a:p>
            <a:r>
              <a:rPr lang="en-US" dirty="0" err="1"/>
              <a:t>CauseofDeath_data</a:t>
            </a:r>
            <a:r>
              <a:rPr lang="en-US" dirty="0"/>
              <a:t>[</a:t>
            </a:r>
            <a:r>
              <a:rPr lang="en-US" dirty="0" err="1"/>
              <a:t>numeric_columns</a:t>
            </a:r>
            <a:r>
              <a:rPr lang="en-US" dirty="0"/>
              <a:t>] = </a:t>
            </a:r>
            <a:r>
              <a:rPr lang="en-US" dirty="0" err="1"/>
              <a:t>scaler.fit_transform</a:t>
            </a:r>
            <a:r>
              <a:rPr lang="en-US" dirty="0"/>
              <a:t>(</a:t>
            </a:r>
            <a:r>
              <a:rPr lang="en-US" dirty="0" err="1"/>
              <a:t>CauseofDeath_data</a:t>
            </a:r>
            <a:r>
              <a:rPr lang="en-US" dirty="0"/>
              <a:t>[</a:t>
            </a:r>
            <a:r>
              <a:rPr lang="en-US" dirty="0" err="1"/>
              <a:t>numeric_columns</a:t>
            </a:r>
            <a:r>
              <a:rPr lang="en-US" dirty="0"/>
              <a:t>]): This line standardizes only the numeric features identified earlier (</a:t>
            </a:r>
            <a:r>
              <a:rPr lang="en-US" dirty="0" err="1"/>
              <a:t>numeric_columns</a:t>
            </a:r>
            <a:r>
              <a:rPr lang="en-US" dirty="0"/>
              <a:t>) using the </a:t>
            </a:r>
            <a:r>
              <a:rPr lang="en-US" dirty="0" err="1"/>
              <a:t>fit_transform</a:t>
            </a:r>
            <a:r>
              <a:rPr lang="en-US" dirty="0"/>
              <a:t> method of the </a:t>
            </a:r>
            <a:r>
              <a:rPr lang="en-US" dirty="0" err="1"/>
              <a:t>StandardScaler</a:t>
            </a:r>
            <a:r>
              <a:rPr lang="en-US" dirty="0"/>
              <a:t> instance. This ensures that each numeric feature has a mean of 0 and a standard deviation of 1.</a:t>
            </a:r>
          </a:p>
          <a:p>
            <a:r>
              <a:rPr lang="en-US" dirty="0"/>
              <a:t>Proceeding with Machine Learning Model Building:</a:t>
            </a:r>
          </a:p>
          <a:p>
            <a:r>
              <a:rPr lang="en-US" dirty="0"/>
              <a:t>After preprocessing the data, the code suggests that you can proceed with the rest of your machine learning model building process.</a:t>
            </a:r>
          </a:p>
          <a:p>
            <a:endParaRPr lang="en-US" dirty="0"/>
          </a:p>
        </p:txBody>
      </p:sp>
    </p:spTree>
    <p:extLst>
      <p:ext uri="{BB962C8B-B14F-4D97-AF65-F5344CB8AC3E}">
        <p14:creationId xmlns:p14="http://schemas.microsoft.com/office/powerpoint/2010/main" val="2716586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3265</Words>
  <Application>Microsoft Office PowerPoint</Application>
  <PresentationFormat>Widescreen</PresentationFormat>
  <Paragraphs>151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PowerPoint Presentation</vt:lpstr>
      <vt:lpstr>PowerPoint Presentation</vt:lpstr>
      <vt:lpstr>PowerPoint Presentation</vt:lpstr>
      <vt:lpstr>PowerPoint Presentation</vt:lpstr>
      <vt:lpstr>Printing column names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mohsen</dc:creator>
  <cp:lastModifiedBy>Mariam Maged Ezzat Helal</cp:lastModifiedBy>
  <cp:revision>2</cp:revision>
  <dcterms:created xsi:type="dcterms:W3CDTF">2024-05-10T17:10:17Z</dcterms:created>
  <dcterms:modified xsi:type="dcterms:W3CDTF">2024-05-10T20:37:50Z</dcterms:modified>
</cp:coreProperties>
</file>