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1" autoAdjust="0"/>
    <p:restoredTop sz="94660"/>
  </p:normalViewPr>
  <p:slideViewPr>
    <p:cSldViewPr snapToGrid="0">
      <p:cViewPr>
        <p:scale>
          <a:sx n="66" d="100"/>
          <a:sy n="66" d="100"/>
        </p:scale>
        <p:origin x="10"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A5EE-C0F5-B93D-5FAA-6E0163E815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54C5E2-91E3-7A2E-ECA9-D2ACEA5D8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1C709F-70B6-25A7-C771-EB8C22868610}"/>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5" name="Footer Placeholder 4">
            <a:extLst>
              <a:ext uri="{FF2B5EF4-FFF2-40B4-BE49-F238E27FC236}">
                <a16:creationId xmlns:a16="http://schemas.microsoft.com/office/drawing/2014/main" id="{0DC27E64-E065-83C9-E73D-9E8F6CFFE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8AB51-7AF2-17D6-B4C6-CBF8BA97B105}"/>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54216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5982-68AF-053F-9E58-1F3945C6D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FC2D1C-2E90-170B-444A-C39F9A584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F330A-22A9-1A82-EC98-EC8027EE18E2}"/>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5" name="Footer Placeholder 4">
            <a:extLst>
              <a:ext uri="{FF2B5EF4-FFF2-40B4-BE49-F238E27FC236}">
                <a16:creationId xmlns:a16="http://schemas.microsoft.com/office/drawing/2014/main" id="{793C39E4-0190-99AE-EDE4-E09B19EBF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88907-CBDC-11B8-9107-910A5DCD17F4}"/>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87557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8C058-3A2F-DBFA-0F67-A9333739CF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46C5B2-FCEE-1E24-41C9-22F6BB054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E2605-29A7-FCBF-7285-A4C12D3BE9F4}"/>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5" name="Footer Placeholder 4">
            <a:extLst>
              <a:ext uri="{FF2B5EF4-FFF2-40B4-BE49-F238E27FC236}">
                <a16:creationId xmlns:a16="http://schemas.microsoft.com/office/drawing/2014/main" id="{6F83BF3D-CCBF-8B2F-EFF9-3617233B9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03A75-CCF8-98F1-8A9F-0A80852979B7}"/>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226609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78FB-FE34-6CB7-6F86-D9D2563BC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74B6FF-482D-C40F-F7C2-2AF2831DF0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50C6F-CDB5-0D79-3630-A8F03DA43795}"/>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5" name="Footer Placeholder 4">
            <a:extLst>
              <a:ext uri="{FF2B5EF4-FFF2-40B4-BE49-F238E27FC236}">
                <a16:creationId xmlns:a16="http://schemas.microsoft.com/office/drawing/2014/main" id="{B6CAD390-3DC2-B79B-2CD3-7F059E9FE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E9AB9-2DA1-D909-E0F4-8038A39EA4D3}"/>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376249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86AA-9F41-AEE6-7BA9-2B1D6E1C8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053B31-19CD-3E8C-3BE6-45A5B34039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A4AFB-0F74-05C0-36F4-DD5AE61AF9EB}"/>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5" name="Footer Placeholder 4">
            <a:extLst>
              <a:ext uri="{FF2B5EF4-FFF2-40B4-BE49-F238E27FC236}">
                <a16:creationId xmlns:a16="http://schemas.microsoft.com/office/drawing/2014/main" id="{002FBE1E-C06F-FA3F-B8D5-BD6CC5E8D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F804D-23F8-61E7-3AE9-ED0BB13D196A}"/>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234513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DDF5-5138-1216-8A2D-8D7B19148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3722C-9AD3-9928-D74E-C40D01AE0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F886C5-454A-BE91-5B7B-E049A8984C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9427F-89B9-58D4-5BC8-146B59FE9242}"/>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6" name="Footer Placeholder 5">
            <a:extLst>
              <a:ext uri="{FF2B5EF4-FFF2-40B4-BE49-F238E27FC236}">
                <a16:creationId xmlns:a16="http://schemas.microsoft.com/office/drawing/2014/main" id="{C1037B1C-1B98-B8F4-266E-7237F0A2A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2A2DE-81F1-1766-E092-E53D004BB519}"/>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191600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CB2F-D634-6652-D1B3-4C46DA4A8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87E85-DDC3-4F2C-CB91-25A729E570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8F0B0-95A9-EC0F-1BB4-1B8368DE1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BB9EF3-338B-7F88-AAA2-A10BEE806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300F1-80E0-2E82-50A9-0EF91A793C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6A971E-8E72-A20A-A097-476EE1447D35}"/>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8" name="Footer Placeholder 7">
            <a:extLst>
              <a:ext uri="{FF2B5EF4-FFF2-40B4-BE49-F238E27FC236}">
                <a16:creationId xmlns:a16="http://schemas.microsoft.com/office/drawing/2014/main" id="{C763B1E7-560F-6FC3-6C92-1676BEA76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72562D-0FF1-9275-C180-DFC60C3914E0}"/>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405163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0D3E-8CC9-B829-E204-3DFF28ECC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24E333-1734-646D-3A9A-8C7E840A4A08}"/>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4" name="Footer Placeholder 3">
            <a:extLst>
              <a:ext uri="{FF2B5EF4-FFF2-40B4-BE49-F238E27FC236}">
                <a16:creationId xmlns:a16="http://schemas.microsoft.com/office/drawing/2014/main" id="{6DD17980-3BE3-8611-C05A-E46B38D6E8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4417E3-A633-8F1A-2622-8B8DBC7646BA}"/>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232024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94576-F306-9C2B-5853-CFEC66460A22}"/>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3" name="Footer Placeholder 2">
            <a:extLst>
              <a:ext uri="{FF2B5EF4-FFF2-40B4-BE49-F238E27FC236}">
                <a16:creationId xmlns:a16="http://schemas.microsoft.com/office/drawing/2014/main" id="{E76B05AD-4501-5135-674E-CAE58BF27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EBB740-9CC4-1435-B9F3-72FFB66EE941}"/>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211175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E4E0-5BDA-F982-A406-35C00EC36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86353-EB65-5D3C-C2E3-C608A661C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B8227E-291F-A2AB-A7EB-0F1E37D01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AC3A8-967F-C336-6470-38CBBBA14C0E}"/>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6" name="Footer Placeholder 5">
            <a:extLst>
              <a:ext uri="{FF2B5EF4-FFF2-40B4-BE49-F238E27FC236}">
                <a16:creationId xmlns:a16="http://schemas.microsoft.com/office/drawing/2014/main" id="{55EDBC67-877F-B32C-D845-8A8540468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0A5F3-8F31-3552-3FB2-CDF6B1D37CD7}"/>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138806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4654-0B46-6182-D93C-61110A68B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E7473-EACB-CC03-C44A-3CD4A18D1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12AE3C-4F02-52B9-32C9-653488506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52679-5DB0-717E-BBE4-3A8AC2C62FA4}"/>
              </a:ext>
            </a:extLst>
          </p:cNvPr>
          <p:cNvSpPr>
            <a:spLocks noGrp="1"/>
          </p:cNvSpPr>
          <p:nvPr>
            <p:ph type="dt" sz="half" idx="10"/>
          </p:nvPr>
        </p:nvSpPr>
        <p:spPr/>
        <p:txBody>
          <a:bodyPr/>
          <a:lstStyle/>
          <a:p>
            <a:fld id="{D726E8DB-5005-467C-B31D-90BD046B22F3}" type="datetimeFigureOut">
              <a:rPr lang="en-US" smtClean="0"/>
              <a:t>7/1/2024</a:t>
            </a:fld>
            <a:endParaRPr lang="en-US"/>
          </a:p>
        </p:txBody>
      </p:sp>
      <p:sp>
        <p:nvSpPr>
          <p:cNvPr id="6" name="Footer Placeholder 5">
            <a:extLst>
              <a:ext uri="{FF2B5EF4-FFF2-40B4-BE49-F238E27FC236}">
                <a16:creationId xmlns:a16="http://schemas.microsoft.com/office/drawing/2014/main" id="{F55C5539-B384-3024-3436-1650A80AC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81305-55CF-462E-5852-554DCB39C2E2}"/>
              </a:ext>
            </a:extLst>
          </p:cNvPr>
          <p:cNvSpPr>
            <a:spLocks noGrp="1"/>
          </p:cNvSpPr>
          <p:nvPr>
            <p:ph type="sldNum" sz="quarter" idx="12"/>
          </p:nvPr>
        </p:nvSpPr>
        <p:spPr/>
        <p:txBody>
          <a:bodyPr/>
          <a:lstStyle/>
          <a:p>
            <a:fld id="{DAF44361-C12B-4370-9A8E-6F5AB4B78E2F}" type="slidenum">
              <a:rPr lang="en-US" smtClean="0"/>
              <a:t>‹#›</a:t>
            </a:fld>
            <a:endParaRPr lang="en-US"/>
          </a:p>
        </p:txBody>
      </p:sp>
    </p:spTree>
    <p:extLst>
      <p:ext uri="{BB962C8B-B14F-4D97-AF65-F5344CB8AC3E}">
        <p14:creationId xmlns:p14="http://schemas.microsoft.com/office/powerpoint/2010/main" val="140713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90385-8AE8-1F97-443F-3486BE555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B9A56-15C7-7B97-C650-2AC3E229B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8C2CE-0037-B48A-69B3-844185AFA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26E8DB-5005-467C-B31D-90BD046B22F3}" type="datetimeFigureOut">
              <a:rPr lang="en-US" smtClean="0"/>
              <a:t>7/1/2024</a:t>
            </a:fld>
            <a:endParaRPr lang="en-US"/>
          </a:p>
        </p:txBody>
      </p:sp>
      <p:sp>
        <p:nvSpPr>
          <p:cNvPr id="5" name="Footer Placeholder 4">
            <a:extLst>
              <a:ext uri="{FF2B5EF4-FFF2-40B4-BE49-F238E27FC236}">
                <a16:creationId xmlns:a16="http://schemas.microsoft.com/office/drawing/2014/main" id="{E5E659DA-367D-1DB0-37E9-36F74B970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8C1453-E35B-6519-10E5-A0C5492C9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F44361-C12B-4370-9A8E-6F5AB4B78E2F}" type="slidenum">
              <a:rPr lang="en-US" smtClean="0"/>
              <a:t>‹#›</a:t>
            </a:fld>
            <a:endParaRPr lang="en-US"/>
          </a:p>
        </p:txBody>
      </p:sp>
    </p:spTree>
    <p:extLst>
      <p:ext uri="{BB962C8B-B14F-4D97-AF65-F5344CB8AC3E}">
        <p14:creationId xmlns:p14="http://schemas.microsoft.com/office/powerpoint/2010/main" val="2052361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40397B2-8421-B0B6-E346-9D0659BA2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325"/>
            <a:ext cx="12192001" cy="68987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2D9A9-AB69-374C-7566-4336CF98EFAB}"/>
              </a:ext>
            </a:extLst>
          </p:cNvPr>
          <p:cNvSpPr/>
          <p:nvPr/>
        </p:nvSpPr>
        <p:spPr>
          <a:xfrm>
            <a:off x="6282813" y="3824748"/>
            <a:ext cx="4935793" cy="15928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349F07-1EDB-C0AB-134F-C896EB1AC115}"/>
              </a:ext>
            </a:extLst>
          </p:cNvPr>
          <p:cNvSpPr/>
          <p:nvPr/>
        </p:nvSpPr>
        <p:spPr>
          <a:xfrm>
            <a:off x="6282813" y="3824748"/>
            <a:ext cx="5565059" cy="1592826"/>
          </a:xfrm>
          <a:prstGeom prst="rect">
            <a:avLst/>
          </a:prstGeom>
          <a:solidFill>
            <a:srgbClr val="E6E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2">
                    <a:lumMod val="50000"/>
                  </a:schemeClr>
                </a:solidFill>
                <a:latin typeface="Algerian" panose="04020705040A02060702" pitchFamily="82" charset="0"/>
              </a:rPr>
              <a:t>phishing attacks.</a:t>
            </a:r>
          </a:p>
        </p:txBody>
      </p:sp>
      <p:sp>
        <p:nvSpPr>
          <p:cNvPr id="12" name="TextBox 11">
            <a:extLst>
              <a:ext uri="{FF2B5EF4-FFF2-40B4-BE49-F238E27FC236}">
                <a16:creationId xmlns:a16="http://schemas.microsoft.com/office/drawing/2014/main" id="{0DAA1F19-6952-440C-1F83-B188B1ED915A}"/>
              </a:ext>
            </a:extLst>
          </p:cNvPr>
          <p:cNvSpPr txBox="1"/>
          <p:nvPr/>
        </p:nvSpPr>
        <p:spPr>
          <a:xfrm>
            <a:off x="13502640" y="929846"/>
            <a:ext cx="3139440" cy="415806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800" dirty="0">
                <a:solidFill>
                  <a:schemeClr val="accent4">
                    <a:lumMod val="50000"/>
                  </a:schemeClr>
                </a:solidFill>
                <a:latin typeface="Agency FB" panose="020B0503020202020204" pitchFamily="34" charset="0"/>
              </a:rPr>
              <a:t>Phishing is a form of cyber attack where fraudsters impersonate a trusted entity to deceive victims into revealing sensitive information. They typically use email, text messages, or fake websites to trick users into providing personal details, financial information, or login credentials. This deceptive practice is a significant threat as it exploits human vulnerability rather than technological weaknesses, making it a challenging issue in cybersecurity.</a:t>
            </a:r>
          </a:p>
          <a:p>
            <a:pPr indent="-228600">
              <a:lnSpc>
                <a:spcPct val="90000"/>
              </a:lnSpc>
              <a:spcAft>
                <a:spcPts val="600"/>
              </a:spcAft>
              <a:buFont typeface="Arial" panose="020B0604020202020204" pitchFamily="34" charset="0"/>
              <a:buChar char="•"/>
            </a:pPr>
            <a:r>
              <a:rPr lang="en-US" sz="1800" dirty="0">
                <a:solidFill>
                  <a:schemeClr val="accent4">
                    <a:lumMod val="50000"/>
                  </a:schemeClr>
                </a:solidFill>
                <a:latin typeface="Agency FB" panose="020B0503020202020204" pitchFamily="34" charset="0"/>
              </a:rPr>
              <a:t>This training will equip you with knowledge and skills to identify and avoid these scams, protecting your personal information and financial security</a:t>
            </a:r>
            <a:r>
              <a:rPr lang="en-US" sz="1800" dirty="0">
                <a:latin typeface="Agency FB" panose="020B0503020202020204" pitchFamily="34" charset="0"/>
              </a:rPr>
              <a:t>.</a:t>
            </a:r>
          </a:p>
        </p:txBody>
      </p:sp>
      <p:pic>
        <p:nvPicPr>
          <p:cNvPr id="13" name="Picture 2" descr="What Is A Phishing Attack? What Can I Do To Protect My Data?">
            <a:extLst>
              <a:ext uri="{FF2B5EF4-FFF2-40B4-BE49-F238E27FC236}">
                <a16:creationId xmlns:a16="http://schemas.microsoft.com/office/drawing/2014/main" id="{85D01657-799C-935F-FBC9-CAEF8B5FDC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6" r="-2" b="176"/>
          <a:stretch/>
        </p:blipFill>
        <p:spPr bwMode="auto">
          <a:xfrm>
            <a:off x="-8212352" y="-18325"/>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166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hat Is A Phishing Attack? What Can I Do To Protect My Data?">
            <a:extLst>
              <a:ext uri="{FF2B5EF4-FFF2-40B4-BE49-F238E27FC236}">
                <a16:creationId xmlns:a16="http://schemas.microsoft.com/office/drawing/2014/main" id="{A94BD324-E81F-4C1A-60FC-AFBCC6413C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6" r="-2" b="176"/>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75D1A8-3B14-800F-05C8-08CE0DDC1C83}"/>
              </a:ext>
            </a:extLst>
          </p:cNvPr>
          <p:cNvSpPr txBox="1"/>
          <p:nvPr/>
        </p:nvSpPr>
        <p:spPr>
          <a:xfrm>
            <a:off x="7445077" y="995120"/>
            <a:ext cx="4140013" cy="552759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400" dirty="0">
                <a:solidFill>
                  <a:schemeClr val="accent4">
                    <a:lumMod val="50000"/>
                  </a:schemeClr>
                </a:solidFill>
                <a:latin typeface="Agency FB" panose="020B0503020202020204" pitchFamily="34" charset="0"/>
              </a:rPr>
              <a:t>Phishing is a form of cyber attack where fraudsters impersonate a trusted entity to deceive victims into revealing sensitive information. They typically use email, text messages, or fake websites to trick users into providing personal details, financial information, or login credentials. This deceptive practice is a significant threat as it exploits human vulnerability rather than technological weaknesses, making it a challenging issue in cybersecurity.</a:t>
            </a:r>
          </a:p>
          <a:p>
            <a:pPr indent="-228600">
              <a:lnSpc>
                <a:spcPct val="90000"/>
              </a:lnSpc>
              <a:spcAft>
                <a:spcPts val="600"/>
              </a:spcAft>
              <a:buFont typeface="Arial" panose="020B0604020202020204" pitchFamily="34" charset="0"/>
              <a:buChar char="•"/>
            </a:pPr>
            <a:r>
              <a:rPr lang="en-US" sz="2400" dirty="0">
                <a:solidFill>
                  <a:schemeClr val="accent4">
                    <a:lumMod val="50000"/>
                  </a:schemeClr>
                </a:solidFill>
                <a:latin typeface="Agency FB" panose="020B0503020202020204" pitchFamily="34" charset="0"/>
              </a:rPr>
              <a:t>This training will equip you with knowledge and skills to identify and avoid these scams, protecting your personal information and financial security</a:t>
            </a:r>
            <a:r>
              <a:rPr lang="en-US" sz="2400" dirty="0">
                <a:latin typeface="Agency FB" panose="020B0503020202020204" pitchFamily="34" charset="0"/>
              </a:rPr>
              <a:t>.</a:t>
            </a:r>
          </a:p>
        </p:txBody>
      </p:sp>
      <p:sp>
        <p:nvSpPr>
          <p:cNvPr id="2" name="Rectangle 1">
            <a:extLst>
              <a:ext uri="{FF2B5EF4-FFF2-40B4-BE49-F238E27FC236}">
                <a16:creationId xmlns:a16="http://schemas.microsoft.com/office/drawing/2014/main" id="{FF8BACB8-E19B-40B2-6AC0-E48D8A4AA342}"/>
              </a:ext>
            </a:extLst>
          </p:cNvPr>
          <p:cNvSpPr/>
          <p:nvPr/>
        </p:nvSpPr>
        <p:spPr>
          <a:xfrm>
            <a:off x="4916129" y="599768"/>
            <a:ext cx="6735097" cy="56732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1AE64B-4750-1A23-5178-FC89CE91BCC2}"/>
              </a:ext>
            </a:extLst>
          </p:cNvPr>
          <p:cNvSpPr txBox="1"/>
          <p:nvPr/>
        </p:nvSpPr>
        <p:spPr>
          <a:xfrm>
            <a:off x="-5951873" y="-1447800"/>
            <a:ext cx="6096000" cy="369332"/>
          </a:xfrm>
          <a:prstGeom prst="rect">
            <a:avLst/>
          </a:prstGeom>
          <a:noFill/>
        </p:spPr>
        <p:txBody>
          <a:bodyPr wrap="square">
            <a:spAutoFit/>
          </a:bodyPr>
          <a:lstStyle/>
          <a:p>
            <a:pPr algn="ctr"/>
            <a:r>
              <a:rPr lang="en-US" sz="1800" dirty="0">
                <a:solidFill>
                  <a:schemeClr val="accent5">
                    <a:lumMod val="60000"/>
                    <a:lumOff val="40000"/>
                  </a:schemeClr>
                </a:solidFill>
                <a:effectLst/>
              </a:rPr>
              <a:t>what is phishing attack ?</a:t>
            </a:r>
          </a:p>
        </p:txBody>
      </p:sp>
      <p:sp>
        <p:nvSpPr>
          <p:cNvPr id="8" name="TextBox 7">
            <a:extLst>
              <a:ext uri="{FF2B5EF4-FFF2-40B4-BE49-F238E27FC236}">
                <a16:creationId xmlns:a16="http://schemas.microsoft.com/office/drawing/2014/main" id="{7227E353-B4A9-CDEE-7A61-502CBA530A3C}"/>
              </a:ext>
            </a:extLst>
          </p:cNvPr>
          <p:cNvSpPr txBox="1"/>
          <p:nvPr/>
        </p:nvSpPr>
        <p:spPr>
          <a:xfrm>
            <a:off x="-10321943" y="4334917"/>
            <a:ext cx="4104023" cy="3416320"/>
          </a:xfrm>
          <a:prstGeom prst="rect">
            <a:avLst/>
          </a:prstGeom>
          <a:noFill/>
        </p:spPr>
        <p:txBody>
          <a:bodyPr wrap="square">
            <a:spAutoFit/>
          </a:bodyPr>
          <a:lstStyle/>
          <a:p>
            <a:endParaRPr lang="en-US" sz="1800" dirty="0">
              <a:solidFill>
                <a:schemeClr val="accent4">
                  <a:lumMod val="50000"/>
                </a:schemeClr>
              </a:solidFill>
              <a:effectLst/>
            </a:endParaRPr>
          </a:p>
          <a:p>
            <a:r>
              <a:rPr lang="en-US" sz="1600" dirty="0">
                <a:effectLst/>
              </a:rPr>
              <a:t> </a:t>
            </a:r>
            <a:r>
              <a:rPr lang="en-US" sz="1800" dirty="0">
                <a:solidFill>
                  <a:schemeClr val="accent1">
                    <a:lumMod val="50000"/>
                  </a:schemeClr>
                </a:solidFill>
                <a:effectLst/>
              </a:rPr>
              <a:t>Phishing is a cyber security threat where attackers impersonate trusted entities to trick victims into revealing sensitive information, often through emails or websites. These scams exploit human error and trust, bypassing technological defenses to reach their targets. The consequences of phishing can be severe, leading to identity theft, financial loss, and other forms of harm. </a:t>
            </a:r>
            <a:endParaRPr lang="en-US" sz="1800" dirty="0">
              <a:solidFill>
                <a:schemeClr val="accent1">
                  <a:lumMod val="50000"/>
                </a:schemeClr>
              </a:solidFill>
            </a:endParaRPr>
          </a:p>
        </p:txBody>
      </p:sp>
      <p:pic>
        <p:nvPicPr>
          <p:cNvPr id="9" name="Picture 2" descr="Phishing Campaigns Services - Securium Solutions">
            <a:extLst>
              <a:ext uri="{FF2B5EF4-FFF2-40B4-BE49-F238E27FC236}">
                <a16:creationId xmlns:a16="http://schemas.microsoft.com/office/drawing/2014/main" id="{78300722-83B5-A73C-C021-9F6D09629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6352" y="1190552"/>
            <a:ext cx="5393424" cy="474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238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hishing Campaigns Services - Securium Solutions">
            <a:extLst>
              <a:ext uri="{FF2B5EF4-FFF2-40B4-BE49-F238E27FC236}">
                <a16:creationId xmlns:a16="http://schemas.microsoft.com/office/drawing/2014/main" id="{E1992869-5213-7A10-C014-197C50F29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616" y="817014"/>
            <a:ext cx="5393424" cy="47417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5998228-F90E-199A-DAF0-46FFC1AAA9BE}"/>
              </a:ext>
            </a:extLst>
          </p:cNvPr>
          <p:cNvSpPr/>
          <p:nvPr/>
        </p:nvSpPr>
        <p:spPr>
          <a:xfrm>
            <a:off x="914400" y="731520"/>
            <a:ext cx="3860800" cy="15443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D8BA60-4712-3427-50A3-DDECC2865F09}"/>
              </a:ext>
            </a:extLst>
          </p:cNvPr>
          <p:cNvSpPr txBox="1"/>
          <p:nvPr/>
        </p:nvSpPr>
        <p:spPr>
          <a:xfrm>
            <a:off x="441961" y="1314450"/>
            <a:ext cx="6096000" cy="5262979"/>
          </a:xfrm>
          <a:prstGeom prst="rect">
            <a:avLst/>
          </a:prstGeom>
          <a:noFill/>
        </p:spPr>
        <p:txBody>
          <a:bodyPr wrap="square">
            <a:spAutoFit/>
          </a:bodyPr>
          <a:lstStyle/>
          <a:p>
            <a:endParaRPr lang="en-US" sz="2800" dirty="0">
              <a:solidFill>
                <a:schemeClr val="accent4">
                  <a:lumMod val="50000"/>
                </a:schemeClr>
              </a:solidFill>
              <a:effectLst/>
            </a:endParaRPr>
          </a:p>
          <a:p>
            <a:r>
              <a:rPr lang="en-US" sz="2400" dirty="0">
                <a:effectLst/>
              </a:rPr>
              <a:t> </a:t>
            </a:r>
            <a:r>
              <a:rPr lang="en-US" sz="2800" dirty="0">
                <a:solidFill>
                  <a:schemeClr val="accent1">
                    <a:lumMod val="50000"/>
                  </a:schemeClr>
                </a:solidFill>
                <a:effectLst/>
              </a:rPr>
              <a:t>Phishing is a cyber security threat where attackers impersonate trusted entities to trick victims into revealing sensitive information, often through emails or websites. These scams exploit human error and trust, bypassing technological defenses to reach their targets. The consequences of phishing can be severe, leading to identity theft, financial loss, and other forms of harm. </a:t>
            </a:r>
            <a:endParaRPr lang="en-US" sz="2800" dirty="0">
              <a:solidFill>
                <a:schemeClr val="accent1">
                  <a:lumMod val="50000"/>
                </a:schemeClr>
              </a:solidFill>
            </a:endParaRPr>
          </a:p>
        </p:txBody>
      </p:sp>
      <p:sp>
        <p:nvSpPr>
          <p:cNvPr id="6" name="TextBox 5">
            <a:extLst>
              <a:ext uri="{FF2B5EF4-FFF2-40B4-BE49-F238E27FC236}">
                <a16:creationId xmlns:a16="http://schemas.microsoft.com/office/drawing/2014/main" id="{DB67C6D1-B5D5-482C-6E74-94D27E999769}"/>
              </a:ext>
            </a:extLst>
          </p:cNvPr>
          <p:cNvSpPr txBox="1"/>
          <p:nvPr/>
        </p:nvSpPr>
        <p:spPr>
          <a:xfrm>
            <a:off x="0" y="633446"/>
            <a:ext cx="6096000" cy="646331"/>
          </a:xfrm>
          <a:prstGeom prst="rect">
            <a:avLst/>
          </a:prstGeom>
          <a:noFill/>
        </p:spPr>
        <p:txBody>
          <a:bodyPr wrap="square">
            <a:spAutoFit/>
          </a:bodyPr>
          <a:lstStyle/>
          <a:p>
            <a:pPr algn="ctr"/>
            <a:r>
              <a:rPr lang="en-US" sz="3600" dirty="0">
                <a:solidFill>
                  <a:schemeClr val="accent5">
                    <a:lumMod val="60000"/>
                    <a:lumOff val="40000"/>
                  </a:schemeClr>
                </a:solidFill>
                <a:effectLst/>
              </a:rPr>
              <a:t>what is phishing attack ?</a:t>
            </a:r>
          </a:p>
        </p:txBody>
      </p:sp>
      <p:sp>
        <p:nvSpPr>
          <p:cNvPr id="8" name="TextBox 7">
            <a:extLst>
              <a:ext uri="{FF2B5EF4-FFF2-40B4-BE49-F238E27FC236}">
                <a16:creationId xmlns:a16="http://schemas.microsoft.com/office/drawing/2014/main" id="{29EFB038-CA12-219D-CBF7-2DB08F469ABE}"/>
              </a:ext>
            </a:extLst>
          </p:cNvPr>
          <p:cNvSpPr txBox="1"/>
          <p:nvPr/>
        </p:nvSpPr>
        <p:spPr>
          <a:xfrm>
            <a:off x="-6217920" y="137108"/>
            <a:ext cx="6217920" cy="923330"/>
          </a:xfrm>
          <a:prstGeom prst="rect">
            <a:avLst/>
          </a:prstGeom>
          <a:noFill/>
        </p:spPr>
        <p:txBody>
          <a:bodyPr wrap="square">
            <a:spAutoFit/>
          </a:bodyPr>
          <a:lstStyle/>
          <a:p>
            <a:pPr rtl="0"/>
            <a:r>
              <a:rPr lang="en-US" dirty="0">
                <a:solidFill>
                  <a:schemeClr val="accent5">
                    <a:lumMod val="60000"/>
                    <a:lumOff val="40000"/>
                  </a:schemeClr>
                </a:solidFill>
                <a:effectLst/>
              </a:rPr>
              <a:t>Target Identification: </a:t>
            </a:r>
            <a:r>
              <a:rPr lang="en-US" dirty="0">
                <a:solidFill>
                  <a:schemeClr val="tx2">
                    <a:lumMod val="90000"/>
                    <a:lumOff val="10000"/>
                  </a:schemeClr>
                </a:solidFill>
                <a:effectLst/>
              </a:rPr>
              <a:t>The attacker identifies the target, which could be an individual or an organization, and strategizes on the type of data they can use for the attack.</a:t>
            </a:r>
          </a:p>
        </p:txBody>
      </p:sp>
      <p:sp>
        <p:nvSpPr>
          <p:cNvPr id="10" name="TextBox 9">
            <a:extLst>
              <a:ext uri="{FF2B5EF4-FFF2-40B4-BE49-F238E27FC236}">
                <a16:creationId xmlns:a16="http://schemas.microsoft.com/office/drawing/2014/main" id="{CBB2DA9C-15C2-4C27-1DA3-A1C58EDAAA52}"/>
              </a:ext>
            </a:extLst>
          </p:cNvPr>
          <p:cNvSpPr txBox="1"/>
          <p:nvPr/>
        </p:nvSpPr>
        <p:spPr>
          <a:xfrm>
            <a:off x="-9030981" y="1510393"/>
            <a:ext cx="6924554" cy="646331"/>
          </a:xfrm>
          <a:prstGeom prst="rect">
            <a:avLst/>
          </a:prstGeom>
          <a:noFill/>
        </p:spPr>
        <p:txBody>
          <a:bodyPr wrap="square">
            <a:spAutoFit/>
          </a:bodyPr>
          <a:lstStyle/>
          <a:p>
            <a:pPr rtl="0"/>
            <a:r>
              <a:rPr lang="en-US" dirty="0">
                <a:solidFill>
                  <a:schemeClr val="accent5">
                    <a:lumMod val="60000"/>
                    <a:lumOff val="40000"/>
                  </a:schemeClr>
                </a:solidFill>
                <a:effectLst/>
              </a:rPr>
              <a:t>Creating the Trap: </a:t>
            </a:r>
            <a:r>
              <a:rPr lang="en-US" dirty="0">
                <a:solidFill>
                  <a:schemeClr val="tx2">
                    <a:lumMod val="90000"/>
                    <a:lumOff val="10000"/>
                  </a:schemeClr>
                </a:solidFill>
                <a:effectLst/>
              </a:rPr>
              <a:t>The attacker creates fake emails or phony webpages that appear to be from a trustworthy source.</a:t>
            </a:r>
          </a:p>
        </p:txBody>
      </p:sp>
      <p:sp>
        <p:nvSpPr>
          <p:cNvPr id="12" name="TextBox 11">
            <a:extLst>
              <a:ext uri="{FF2B5EF4-FFF2-40B4-BE49-F238E27FC236}">
                <a16:creationId xmlns:a16="http://schemas.microsoft.com/office/drawing/2014/main" id="{62B01BCA-5900-FD8F-43A5-A1D1DD57C4FA}"/>
              </a:ext>
            </a:extLst>
          </p:cNvPr>
          <p:cNvSpPr txBox="1"/>
          <p:nvPr/>
        </p:nvSpPr>
        <p:spPr>
          <a:xfrm>
            <a:off x="-11869839" y="2864736"/>
            <a:ext cx="6096000" cy="923330"/>
          </a:xfrm>
          <a:prstGeom prst="rect">
            <a:avLst/>
          </a:prstGeom>
          <a:noFill/>
        </p:spPr>
        <p:txBody>
          <a:bodyPr wrap="square">
            <a:spAutoFit/>
          </a:bodyPr>
          <a:lstStyle/>
          <a:p>
            <a:pPr rtl="0"/>
            <a:r>
              <a:rPr lang="en-US" dirty="0">
                <a:solidFill>
                  <a:schemeClr val="accent5">
                    <a:lumMod val="60000"/>
                    <a:lumOff val="40000"/>
                  </a:schemeClr>
                </a:solidFill>
                <a:effectLst/>
              </a:rPr>
              <a:t>Launching the Attack: </a:t>
            </a:r>
            <a:r>
              <a:rPr lang="en-US" dirty="0">
                <a:solidFill>
                  <a:schemeClr val="tx2">
                    <a:lumMod val="90000"/>
                    <a:lumOff val="10000"/>
                  </a:schemeClr>
                </a:solidFill>
                <a:effectLst/>
              </a:rPr>
              <a:t>The attacker sends out the deceptive messages. These messages often contain a call to action, such as clicking on a link or downloading a file.</a:t>
            </a:r>
          </a:p>
        </p:txBody>
      </p:sp>
      <p:sp>
        <p:nvSpPr>
          <p:cNvPr id="14" name="TextBox 13">
            <a:extLst>
              <a:ext uri="{FF2B5EF4-FFF2-40B4-BE49-F238E27FC236}">
                <a16:creationId xmlns:a16="http://schemas.microsoft.com/office/drawing/2014/main" id="{AD4B491B-8286-5E14-2173-48260F41E766}"/>
              </a:ext>
            </a:extLst>
          </p:cNvPr>
          <p:cNvSpPr txBox="1"/>
          <p:nvPr/>
        </p:nvSpPr>
        <p:spPr>
          <a:xfrm>
            <a:off x="-15205276" y="4496078"/>
            <a:ext cx="6383437" cy="646330"/>
          </a:xfrm>
          <a:prstGeom prst="rect">
            <a:avLst/>
          </a:prstGeom>
          <a:noFill/>
        </p:spPr>
        <p:txBody>
          <a:bodyPr wrap="square">
            <a:spAutoFit/>
          </a:bodyPr>
          <a:lstStyle/>
          <a:p>
            <a:pPr rtl="0"/>
            <a:r>
              <a:rPr lang="en-US" dirty="0">
                <a:solidFill>
                  <a:schemeClr val="accent5">
                    <a:lumMod val="60000"/>
                    <a:lumOff val="40000"/>
                  </a:schemeClr>
                </a:solidFill>
                <a:effectLst/>
              </a:rPr>
              <a:t>Data Collection: </a:t>
            </a:r>
            <a:r>
              <a:rPr lang="en-US" dirty="0">
                <a:solidFill>
                  <a:schemeClr val="tx2">
                    <a:lumMod val="90000"/>
                    <a:lumOff val="10000"/>
                  </a:schemeClr>
                </a:solidFill>
                <a:effectLst/>
              </a:rPr>
              <a:t>The attacker collects the data provided by the victims on the fake webpages.</a:t>
            </a:r>
          </a:p>
        </p:txBody>
      </p:sp>
      <p:sp>
        <p:nvSpPr>
          <p:cNvPr id="16" name="TextBox 15">
            <a:extLst>
              <a:ext uri="{FF2B5EF4-FFF2-40B4-BE49-F238E27FC236}">
                <a16:creationId xmlns:a16="http://schemas.microsoft.com/office/drawing/2014/main" id="{0479CFA4-E94F-5EDF-CBA3-6AC5BE3DE10E}"/>
              </a:ext>
            </a:extLst>
          </p:cNvPr>
          <p:cNvSpPr txBox="1"/>
          <p:nvPr/>
        </p:nvSpPr>
        <p:spPr>
          <a:xfrm>
            <a:off x="-18253276" y="5850420"/>
            <a:ext cx="6383437" cy="923330"/>
          </a:xfrm>
          <a:prstGeom prst="rect">
            <a:avLst/>
          </a:prstGeom>
          <a:noFill/>
        </p:spPr>
        <p:txBody>
          <a:bodyPr wrap="square">
            <a:spAutoFit/>
          </a:bodyPr>
          <a:lstStyle/>
          <a:p>
            <a:pPr rtl="0"/>
            <a:r>
              <a:rPr lang="en-US" dirty="0">
                <a:solidFill>
                  <a:schemeClr val="accent5">
                    <a:lumMod val="60000"/>
                    <a:lumOff val="40000"/>
                  </a:schemeClr>
                </a:solidFill>
                <a:effectLst/>
              </a:rPr>
              <a:t>Misuse of Information: </a:t>
            </a:r>
            <a:r>
              <a:rPr lang="en-US" dirty="0">
                <a:solidFill>
                  <a:schemeClr val="tx2">
                    <a:lumMod val="90000"/>
                    <a:lumOff val="10000"/>
                  </a:schemeClr>
                </a:solidFill>
                <a:effectLst/>
              </a:rPr>
              <a:t>The collected information is then used for malicious activities, such as unauthorized access to accounts, identity theft, or financial fraud</a:t>
            </a:r>
            <a:endParaRPr lang="en-US" dirty="0">
              <a:solidFill>
                <a:schemeClr val="tx2">
                  <a:lumMod val="90000"/>
                  <a:lumOff val="10000"/>
                </a:schemeClr>
              </a:solidFill>
            </a:endParaRPr>
          </a:p>
        </p:txBody>
      </p:sp>
      <p:pic>
        <p:nvPicPr>
          <p:cNvPr id="17" name="Picture 2" descr="Anatomy Of A Phishing Attack Infographic Images">
            <a:extLst>
              <a:ext uri="{FF2B5EF4-FFF2-40B4-BE49-F238E27FC236}">
                <a16:creationId xmlns:a16="http://schemas.microsoft.com/office/drawing/2014/main" id="{5388A70D-5A2D-6CD0-5D2A-D7CE12101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9616" y="2148025"/>
            <a:ext cx="5742039" cy="299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213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083D0-6DC9-B3AD-4CD1-D23D2C1D3FD9}"/>
              </a:ext>
            </a:extLst>
          </p:cNvPr>
          <p:cNvSpPr txBox="1"/>
          <p:nvPr/>
        </p:nvSpPr>
        <p:spPr>
          <a:xfrm>
            <a:off x="3807541" y="-454736"/>
            <a:ext cx="5191431" cy="1415772"/>
          </a:xfrm>
          <a:prstGeom prst="rect">
            <a:avLst/>
          </a:prstGeom>
          <a:noFill/>
        </p:spPr>
        <p:txBody>
          <a:bodyPr wrap="square">
            <a:spAutoFit/>
          </a:bodyPr>
          <a:lstStyle/>
          <a:p>
            <a:pPr rtl="0"/>
            <a:endParaRPr lang="en-US" dirty="0"/>
          </a:p>
          <a:p>
            <a:pPr rtl="0"/>
            <a:endParaRPr lang="en-US" dirty="0"/>
          </a:p>
          <a:p>
            <a:pPr rtl="0"/>
            <a:endParaRPr lang="en-US" dirty="0"/>
          </a:p>
          <a:p>
            <a:pPr rtl="0"/>
            <a:r>
              <a:rPr lang="en-US" sz="3200" dirty="0">
                <a:solidFill>
                  <a:schemeClr val="accent5">
                    <a:lumMod val="60000"/>
                    <a:lumOff val="40000"/>
                  </a:schemeClr>
                </a:solidFill>
              </a:rPr>
              <a:t>How phishing attack works ?</a:t>
            </a:r>
          </a:p>
        </p:txBody>
      </p:sp>
      <p:sp>
        <p:nvSpPr>
          <p:cNvPr id="5" name="TextBox 4">
            <a:extLst>
              <a:ext uri="{FF2B5EF4-FFF2-40B4-BE49-F238E27FC236}">
                <a16:creationId xmlns:a16="http://schemas.microsoft.com/office/drawing/2014/main" id="{67086B40-0ACB-CDC1-B855-CB692A0A373E}"/>
              </a:ext>
            </a:extLst>
          </p:cNvPr>
          <p:cNvSpPr txBox="1"/>
          <p:nvPr/>
        </p:nvSpPr>
        <p:spPr>
          <a:xfrm>
            <a:off x="307256" y="1677408"/>
            <a:ext cx="6110748" cy="923330"/>
          </a:xfrm>
          <a:prstGeom prst="rect">
            <a:avLst/>
          </a:prstGeom>
          <a:noFill/>
        </p:spPr>
        <p:txBody>
          <a:bodyPr wrap="square">
            <a:spAutoFit/>
          </a:bodyPr>
          <a:lstStyle/>
          <a:p>
            <a:pPr rtl="0"/>
            <a:r>
              <a:rPr lang="en-US" dirty="0">
                <a:solidFill>
                  <a:schemeClr val="accent5">
                    <a:lumMod val="60000"/>
                    <a:lumOff val="40000"/>
                  </a:schemeClr>
                </a:solidFill>
                <a:effectLst/>
              </a:rPr>
              <a:t>Target Identification: </a:t>
            </a:r>
            <a:r>
              <a:rPr lang="en-US" dirty="0">
                <a:solidFill>
                  <a:schemeClr val="tx2">
                    <a:lumMod val="90000"/>
                    <a:lumOff val="10000"/>
                  </a:schemeClr>
                </a:solidFill>
                <a:effectLst/>
              </a:rPr>
              <a:t>The attacker identifies the target, which could be an individual or an organization, and strategizes on the type of data they can use for the attack.</a:t>
            </a:r>
          </a:p>
        </p:txBody>
      </p:sp>
      <p:sp>
        <p:nvSpPr>
          <p:cNvPr id="7" name="TextBox 6">
            <a:extLst>
              <a:ext uri="{FF2B5EF4-FFF2-40B4-BE49-F238E27FC236}">
                <a16:creationId xmlns:a16="http://schemas.microsoft.com/office/drawing/2014/main" id="{68B6A457-AF38-0B2F-6709-C8A298F3CC1C}"/>
              </a:ext>
            </a:extLst>
          </p:cNvPr>
          <p:cNvSpPr txBox="1"/>
          <p:nvPr/>
        </p:nvSpPr>
        <p:spPr>
          <a:xfrm>
            <a:off x="307256" y="2722246"/>
            <a:ext cx="6096000" cy="646331"/>
          </a:xfrm>
          <a:prstGeom prst="rect">
            <a:avLst/>
          </a:prstGeom>
          <a:noFill/>
        </p:spPr>
        <p:txBody>
          <a:bodyPr wrap="square">
            <a:spAutoFit/>
          </a:bodyPr>
          <a:lstStyle/>
          <a:p>
            <a:pPr rtl="0"/>
            <a:r>
              <a:rPr lang="en-US" dirty="0">
                <a:solidFill>
                  <a:schemeClr val="accent5">
                    <a:lumMod val="60000"/>
                    <a:lumOff val="40000"/>
                  </a:schemeClr>
                </a:solidFill>
                <a:effectLst/>
              </a:rPr>
              <a:t>Creating the Trap: </a:t>
            </a:r>
            <a:r>
              <a:rPr lang="en-US" dirty="0">
                <a:solidFill>
                  <a:schemeClr val="tx2">
                    <a:lumMod val="90000"/>
                    <a:lumOff val="10000"/>
                  </a:schemeClr>
                </a:solidFill>
                <a:effectLst/>
              </a:rPr>
              <a:t>The attacker creates fake emails or phony webpages that appear to be from a trustworthy source.</a:t>
            </a:r>
          </a:p>
        </p:txBody>
      </p:sp>
      <p:sp>
        <p:nvSpPr>
          <p:cNvPr id="9" name="TextBox 8">
            <a:extLst>
              <a:ext uri="{FF2B5EF4-FFF2-40B4-BE49-F238E27FC236}">
                <a16:creationId xmlns:a16="http://schemas.microsoft.com/office/drawing/2014/main" id="{F4EFFD1C-F3AE-F95B-044A-DE31BF42AEEB}"/>
              </a:ext>
            </a:extLst>
          </p:cNvPr>
          <p:cNvSpPr txBox="1"/>
          <p:nvPr/>
        </p:nvSpPr>
        <p:spPr>
          <a:xfrm>
            <a:off x="292509" y="3489423"/>
            <a:ext cx="6096000" cy="923330"/>
          </a:xfrm>
          <a:prstGeom prst="rect">
            <a:avLst/>
          </a:prstGeom>
          <a:noFill/>
        </p:spPr>
        <p:txBody>
          <a:bodyPr wrap="square">
            <a:spAutoFit/>
          </a:bodyPr>
          <a:lstStyle/>
          <a:p>
            <a:pPr rtl="0"/>
            <a:r>
              <a:rPr lang="en-US" dirty="0">
                <a:solidFill>
                  <a:schemeClr val="accent5">
                    <a:lumMod val="60000"/>
                    <a:lumOff val="40000"/>
                  </a:schemeClr>
                </a:solidFill>
                <a:effectLst/>
              </a:rPr>
              <a:t>Launching the Attack: </a:t>
            </a:r>
            <a:r>
              <a:rPr lang="en-US" dirty="0">
                <a:solidFill>
                  <a:schemeClr val="tx2">
                    <a:lumMod val="90000"/>
                    <a:lumOff val="10000"/>
                  </a:schemeClr>
                </a:solidFill>
                <a:effectLst/>
              </a:rPr>
              <a:t>The attacker sends out the deceptive messages. These messages often contain a call to action, such as clicking on a link or downloading a file.</a:t>
            </a:r>
          </a:p>
        </p:txBody>
      </p:sp>
      <p:sp>
        <p:nvSpPr>
          <p:cNvPr id="11" name="TextBox 10">
            <a:extLst>
              <a:ext uri="{FF2B5EF4-FFF2-40B4-BE49-F238E27FC236}">
                <a16:creationId xmlns:a16="http://schemas.microsoft.com/office/drawing/2014/main" id="{8DADCB5D-E26C-0E62-095A-D30B686243D1}"/>
              </a:ext>
            </a:extLst>
          </p:cNvPr>
          <p:cNvSpPr txBox="1"/>
          <p:nvPr/>
        </p:nvSpPr>
        <p:spPr>
          <a:xfrm>
            <a:off x="162232" y="4532603"/>
            <a:ext cx="6371302" cy="646331"/>
          </a:xfrm>
          <a:prstGeom prst="rect">
            <a:avLst/>
          </a:prstGeom>
          <a:noFill/>
        </p:spPr>
        <p:txBody>
          <a:bodyPr wrap="square">
            <a:spAutoFit/>
          </a:bodyPr>
          <a:lstStyle/>
          <a:p>
            <a:pPr rtl="0"/>
            <a:r>
              <a:rPr lang="en-US" dirty="0">
                <a:solidFill>
                  <a:schemeClr val="accent5">
                    <a:lumMod val="60000"/>
                    <a:lumOff val="40000"/>
                  </a:schemeClr>
                </a:solidFill>
                <a:effectLst/>
              </a:rPr>
              <a:t>Data Collection: </a:t>
            </a:r>
            <a:r>
              <a:rPr lang="en-US" dirty="0">
                <a:solidFill>
                  <a:schemeClr val="tx2">
                    <a:lumMod val="90000"/>
                    <a:lumOff val="10000"/>
                  </a:schemeClr>
                </a:solidFill>
                <a:effectLst/>
              </a:rPr>
              <a:t>The attacker collects the data provided by the victims on the fake webpages.</a:t>
            </a:r>
          </a:p>
        </p:txBody>
      </p:sp>
      <p:sp>
        <p:nvSpPr>
          <p:cNvPr id="13" name="TextBox 12">
            <a:extLst>
              <a:ext uri="{FF2B5EF4-FFF2-40B4-BE49-F238E27FC236}">
                <a16:creationId xmlns:a16="http://schemas.microsoft.com/office/drawing/2014/main" id="{61A05D44-9C6B-B199-5280-701011A9DCEC}"/>
              </a:ext>
            </a:extLst>
          </p:cNvPr>
          <p:cNvSpPr txBox="1"/>
          <p:nvPr/>
        </p:nvSpPr>
        <p:spPr>
          <a:xfrm>
            <a:off x="292509" y="5298784"/>
            <a:ext cx="6371302" cy="923330"/>
          </a:xfrm>
          <a:prstGeom prst="rect">
            <a:avLst/>
          </a:prstGeom>
          <a:noFill/>
        </p:spPr>
        <p:txBody>
          <a:bodyPr wrap="square">
            <a:spAutoFit/>
          </a:bodyPr>
          <a:lstStyle/>
          <a:p>
            <a:pPr rtl="0"/>
            <a:r>
              <a:rPr lang="en-US" dirty="0">
                <a:solidFill>
                  <a:schemeClr val="accent5">
                    <a:lumMod val="60000"/>
                    <a:lumOff val="40000"/>
                  </a:schemeClr>
                </a:solidFill>
                <a:effectLst/>
              </a:rPr>
              <a:t>Misuse of Information: </a:t>
            </a:r>
            <a:r>
              <a:rPr lang="en-US" dirty="0">
                <a:solidFill>
                  <a:schemeClr val="tx2">
                    <a:lumMod val="90000"/>
                    <a:lumOff val="10000"/>
                  </a:schemeClr>
                </a:solidFill>
                <a:effectLst/>
              </a:rPr>
              <a:t>The collected information is then used for malicious activities, such as unauthorized access to accounts, identity theft, or financial fraud</a:t>
            </a:r>
            <a:endParaRPr lang="en-US" dirty="0">
              <a:solidFill>
                <a:schemeClr val="tx2">
                  <a:lumMod val="90000"/>
                  <a:lumOff val="10000"/>
                </a:schemeClr>
              </a:solidFill>
            </a:endParaRPr>
          </a:p>
        </p:txBody>
      </p:sp>
      <p:pic>
        <p:nvPicPr>
          <p:cNvPr id="4098" name="Picture 2" descr="Anatomy Of A Phishing Attack Infographic Images">
            <a:extLst>
              <a:ext uri="{FF2B5EF4-FFF2-40B4-BE49-F238E27FC236}">
                <a16:creationId xmlns:a16="http://schemas.microsoft.com/office/drawing/2014/main" id="{9F579516-DA9F-8A9F-748A-1633BD16E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729" y="2162361"/>
            <a:ext cx="5742039" cy="299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147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95B5-B076-A825-A886-CD534FE5A7BF}"/>
              </a:ext>
            </a:extLst>
          </p:cNvPr>
          <p:cNvSpPr>
            <a:spLocks noGrp="1"/>
          </p:cNvSpPr>
          <p:nvPr>
            <p:ph type="title"/>
          </p:nvPr>
        </p:nvSpPr>
        <p:spPr/>
        <p:txBody>
          <a:bodyPr>
            <a:normAutofit/>
          </a:bodyPr>
          <a:lstStyle/>
          <a:p>
            <a:pPr algn="ctr"/>
            <a:r>
              <a:rPr lang="en-US" sz="4000" dirty="0">
                <a:solidFill>
                  <a:schemeClr val="accent5">
                    <a:lumMod val="60000"/>
                    <a:lumOff val="40000"/>
                  </a:schemeClr>
                </a:solidFill>
              </a:rPr>
              <a:t>Types of phishing attack</a:t>
            </a:r>
          </a:p>
        </p:txBody>
      </p:sp>
      <p:sp>
        <p:nvSpPr>
          <p:cNvPr id="3" name="Rectangle 2">
            <a:extLst>
              <a:ext uri="{FF2B5EF4-FFF2-40B4-BE49-F238E27FC236}">
                <a16:creationId xmlns:a16="http://schemas.microsoft.com/office/drawing/2014/main" id="{CEAF257D-86DD-2AAE-75F4-895C7CCC21C8}"/>
              </a:ext>
            </a:extLst>
          </p:cNvPr>
          <p:cNvSpPr/>
          <p:nvPr/>
        </p:nvSpPr>
        <p:spPr>
          <a:xfrm>
            <a:off x="1651819" y="481781"/>
            <a:ext cx="8927691" cy="1130709"/>
          </a:xfrm>
          <a:prstGeom prst="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1299DF-DB5F-14A7-3094-63F557318B76}"/>
              </a:ext>
            </a:extLst>
          </p:cNvPr>
          <p:cNvSpPr/>
          <p:nvPr/>
        </p:nvSpPr>
        <p:spPr>
          <a:xfrm>
            <a:off x="914400" y="2271252"/>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DCACF87-26A5-9471-A559-6C17BD76C2C0}"/>
              </a:ext>
            </a:extLst>
          </p:cNvPr>
          <p:cNvSpPr/>
          <p:nvPr/>
        </p:nvSpPr>
        <p:spPr>
          <a:xfrm>
            <a:off x="3495368" y="2256504"/>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7D9D06A-016E-9C12-E1F8-3B62476BBD14}"/>
              </a:ext>
            </a:extLst>
          </p:cNvPr>
          <p:cNvSpPr/>
          <p:nvPr/>
        </p:nvSpPr>
        <p:spPr>
          <a:xfrm>
            <a:off x="6076336" y="2271252"/>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ffectLst/>
              </a:rPr>
              <a:t>email and spam</a:t>
            </a:r>
            <a:endParaRPr lang="en-US" dirty="0"/>
          </a:p>
        </p:txBody>
      </p:sp>
      <p:sp>
        <p:nvSpPr>
          <p:cNvPr id="7" name="Rectangle 6">
            <a:extLst>
              <a:ext uri="{FF2B5EF4-FFF2-40B4-BE49-F238E27FC236}">
                <a16:creationId xmlns:a16="http://schemas.microsoft.com/office/drawing/2014/main" id="{8C1EBA2D-BE4B-BE9B-FCDA-50455DE116B6}"/>
              </a:ext>
            </a:extLst>
          </p:cNvPr>
          <p:cNvSpPr/>
          <p:nvPr/>
        </p:nvSpPr>
        <p:spPr>
          <a:xfrm>
            <a:off x="8657304" y="2256504"/>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629217A-42DC-035A-2BF1-08FDCE353942}"/>
              </a:ext>
            </a:extLst>
          </p:cNvPr>
          <p:cNvSpPr/>
          <p:nvPr/>
        </p:nvSpPr>
        <p:spPr>
          <a:xfrm>
            <a:off x="2227006" y="3751007"/>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2BA4240-27B4-DA35-04C5-9C7ECCDB7FDC}"/>
              </a:ext>
            </a:extLst>
          </p:cNvPr>
          <p:cNvSpPr/>
          <p:nvPr/>
        </p:nvSpPr>
        <p:spPr>
          <a:xfrm>
            <a:off x="4891549" y="3751007"/>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27F2B35-2A47-B848-6419-DF0B69DF23FA}"/>
              </a:ext>
            </a:extLst>
          </p:cNvPr>
          <p:cNvSpPr/>
          <p:nvPr/>
        </p:nvSpPr>
        <p:spPr>
          <a:xfrm>
            <a:off x="7556092" y="3751007"/>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813B8B8-1094-9E24-8637-492E0A23F609}"/>
              </a:ext>
            </a:extLst>
          </p:cNvPr>
          <p:cNvSpPr/>
          <p:nvPr/>
        </p:nvSpPr>
        <p:spPr>
          <a:xfrm>
            <a:off x="914400" y="5245510"/>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FAC0B0-0CF7-4BA5-E204-E3F5D58ED545}"/>
              </a:ext>
            </a:extLst>
          </p:cNvPr>
          <p:cNvSpPr/>
          <p:nvPr/>
        </p:nvSpPr>
        <p:spPr>
          <a:xfrm>
            <a:off x="3495368" y="5245510"/>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D15DC0-007C-A323-3E47-82E344759CFC}"/>
              </a:ext>
            </a:extLst>
          </p:cNvPr>
          <p:cNvSpPr/>
          <p:nvPr/>
        </p:nvSpPr>
        <p:spPr>
          <a:xfrm>
            <a:off x="6076335" y="5230762"/>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35FBF39-FE9C-85C5-AB27-4B5E5F98B6D2}"/>
              </a:ext>
            </a:extLst>
          </p:cNvPr>
          <p:cNvSpPr/>
          <p:nvPr/>
        </p:nvSpPr>
        <p:spPr>
          <a:xfrm>
            <a:off x="8657303" y="5218471"/>
            <a:ext cx="2104103" cy="1157748"/>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ffectLst/>
              </a:rPr>
              <a:t>email and spam</a:t>
            </a:r>
            <a:endParaRPr lang="en-US" dirty="0"/>
          </a:p>
        </p:txBody>
      </p:sp>
      <p:sp>
        <p:nvSpPr>
          <p:cNvPr id="16" name="TextBox 15">
            <a:extLst>
              <a:ext uri="{FF2B5EF4-FFF2-40B4-BE49-F238E27FC236}">
                <a16:creationId xmlns:a16="http://schemas.microsoft.com/office/drawing/2014/main" id="{5B44C9B0-C032-6969-8824-CCD44C0BA417}"/>
              </a:ext>
            </a:extLst>
          </p:cNvPr>
          <p:cNvSpPr txBox="1"/>
          <p:nvPr/>
        </p:nvSpPr>
        <p:spPr>
          <a:xfrm>
            <a:off x="741105" y="2645328"/>
            <a:ext cx="2450692" cy="430887"/>
          </a:xfrm>
          <a:prstGeom prst="rect">
            <a:avLst/>
          </a:prstGeom>
          <a:noFill/>
        </p:spPr>
        <p:txBody>
          <a:bodyPr wrap="square">
            <a:spAutoFit/>
          </a:bodyPr>
          <a:lstStyle/>
          <a:p>
            <a:pPr algn="ctr"/>
            <a:r>
              <a:rPr lang="en-US" sz="2200" dirty="0">
                <a:solidFill>
                  <a:schemeClr val="accent1">
                    <a:lumMod val="75000"/>
                  </a:schemeClr>
                </a:solidFill>
                <a:effectLst/>
              </a:rPr>
              <a:t>email and spam</a:t>
            </a:r>
            <a:endParaRPr lang="en-US" sz="2200" dirty="0">
              <a:solidFill>
                <a:schemeClr val="accent1">
                  <a:lumMod val="75000"/>
                </a:schemeClr>
              </a:solidFill>
            </a:endParaRPr>
          </a:p>
        </p:txBody>
      </p:sp>
      <p:sp>
        <p:nvSpPr>
          <p:cNvPr id="18" name="TextBox 17">
            <a:extLst>
              <a:ext uri="{FF2B5EF4-FFF2-40B4-BE49-F238E27FC236}">
                <a16:creationId xmlns:a16="http://schemas.microsoft.com/office/drawing/2014/main" id="{F2F14B5C-EC48-7564-0BDA-EF96EE47E9E2}"/>
              </a:ext>
            </a:extLst>
          </p:cNvPr>
          <p:cNvSpPr txBox="1"/>
          <p:nvPr/>
        </p:nvSpPr>
        <p:spPr>
          <a:xfrm>
            <a:off x="3495368" y="2619934"/>
            <a:ext cx="2104102" cy="430887"/>
          </a:xfrm>
          <a:prstGeom prst="rect">
            <a:avLst/>
          </a:prstGeom>
          <a:noFill/>
        </p:spPr>
        <p:txBody>
          <a:bodyPr wrap="square">
            <a:spAutoFit/>
          </a:bodyPr>
          <a:lstStyle/>
          <a:p>
            <a:pPr algn="ctr"/>
            <a:r>
              <a:rPr lang="en-US" sz="2200" dirty="0">
                <a:solidFill>
                  <a:schemeClr val="accent1">
                    <a:lumMod val="75000"/>
                  </a:schemeClr>
                </a:solidFill>
                <a:effectLst/>
              </a:rPr>
              <a:t>Spear phishing</a:t>
            </a:r>
            <a:endParaRPr lang="en-US" sz="2200" dirty="0">
              <a:solidFill>
                <a:schemeClr val="accent1">
                  <a:lumMod val="75000"/>
                </a:schemeClr>
              </a:solidFill>
            </a:endParaRPr>
          </a:p>
        </p:txBody>
      </p:sp>
      <p:sp>
        <p:nvSpPr>
          <p:cNvPr id="20" name="TextBox 19">
            <a:extLst>
              <a:ext uri="{FF2B5EF4-FFF2-40B4-BE49-F238E27FC236}">
                <a16:creationId xmlns:a16="http://schemas.microsoft.com/office/drawing/2014/main" id="{C5D7890A-3D3A-8ED9-B62A-323ED2827D80}"/>
              </a:ext>
            </a:extLst>
          </p:cNvPr>
          <p:cNvSpPr txBox="1"/>
          <p:nvPr/>
        </p:nvSpPr>
        <p:spPr>
          <a:xfrm>
            <a:off x="6076335" y="2612249"/>
            <a:ext cx="2104103" cy="430887"/>
          </a:xfrm>
          <a:prstGeom prst="rect">
            <a:avLst/>
          </a:prstGeom>
          <a:noFill/>
        </p:spPr>
        <p:txBody>
          <a:bodyPr wrap="square">
            <a:spAutoFit/>
          </a:bodyPr>
          <a:lstStyle/>
          <a:p>
            <a:pPr algn="ctr"/>
            <a:r>
              <a:rPr lang="en-US" sz="2200" dirty="0">
                <a:solidFill>
                  <a:schemeClr val="accent1">
                    <a:lumMod val="75000"/>
                  </a:schemeClr>
                </a:solidFill>
                <a:effectLst/>
              </a:rPr>
              <a:t>Search engine</a:t>
            </a:r>
            <a:endParaRPr lang="en-US" sz="2200" dirty="0">
              <a:solidFill>
                <a:schemeClr val="accent1">
                  <a:lumMod val="75000"/>
                </a:schemeClr>
              </a:solidFill>
            </a:endParaRPr>
          </a:p>
        </p:txBody>
      </p:sp>
      <p:sp>
        <p:nvSpPr>
          <p:cNvPr id="22" name="TextBox 21">
            <a:extLst>
              <a:ext uri="{FF2B5EF4-FFF2-40B4-BE49-F238E27FC236}">
                <a16:creationId xmlns:a16="http://schemas.microsoft.com/office/drawing/2014/main" id="{A49E5A4B-5B7A-BFB3-8952-3FA8D9CCF137}"/>
              </a:ext>
            </a:extLst>
          </p:cNvPr>
          <p:cNvSpPr txBox="1"/>
          <p:nvPr/>
        </p:nvSpPr>
        <p:spPr>
          <a:xfrm>
            <a:off x="8610600" y="2606970"/>
            <a:ext cx="2743200" cy="369332"/>
          </a:xfrm>
          <a:prstGeom prst="rect">
            <a:avLst/>
          </a:prstGeom>
          <a:noFill/>
        </p:spPr>
        <p:txBody>
          <a:bodyPr wrap="square">
            <a:spAutoFit/>
          </a:bodyPr>
          <a:lstStyle/>
          <a:p>
            <a:r>
              <a:rPr lang="en-US" dirty="0">
                <a:solidFill>
                  <a:schemeClr val="accent1">
                    <a:lumMod val="75000"/>
                  </a:schemeClr>
                </a:solidFill>
                <a:effectLst/>
              </a:rPr>
              <a:t>DNS based phishing</a:t>
            </a:r>
            <a:endParaRPr lang="en-US" dirty="0">
              <a:solidFill>
                <a:schemeClr val="accent1">
                  <a:lumMod val="75000"/>
                </a:schemeClr>
              </a:solidFill>
            </a:endParaRPr>
          </a:p>
        </p:txBody>
      </p:sp>
      <p:sp>
        <p:nvSpPr>
          <p:cNvPr id="24" name="TextBox 23">
            <a:extLst>
              <a:ext uri="{FF2B5EF4-FFF2-40B4-BE49-F238E27FC236}">
                <a16:creationId xmlns:a16="http://schemas.microsoft.com/office/drawing/2014/main" id="{8AE2DB20-366C-7FEE-A4F1-C066430A7C75}"/>
              </a:ext>
            </a:extLst>
          </p:cNvPr>
          <p:cNvSpPr txBox="1"/>
          <p:nvPr/>
        </p:nvSpPr>
        <p:spPr>
          <a:xfrm>
            <a:off x="2320412" y="4089044"/>
            <a:ext cx="1917290" cy="430887"/>
          </a:xfrm>
          <a:prstGeom prst="rect">
            <a:avLst/>
          </a:prstGeom>
          <a:noFill/>
        </p:spPr>
        <p:txBody>
          <a:bodyPr wrap="square">
            <a:spAutoFit/>
          </a:bodyPr>
          <a:lstStyle/>
          <a:p>
            <a:r>
              <a:rPr lang="en-US" sz="2200" dirty="0">
                <a:solidFill>
                  <a:schemeClr val="accent1">
                    <a:lumMod val="75000"/>
                  </a:schemeClr>
                </a:solidFill>
                <a:effectLst/>
              </a:rPr>
              <a:t>MITM phishing</a:t>
            </a:r>
            <a:endParaRPr lang="en-US" sz="2200" dirty="0">
              <a:solidFill>
                <a:schemeClr val="accent1">
                  <a:lumMod val="75000"/>
                </a:schemeClr>
              </a:solidFill>
            </a:endParaRPr>
          </a:p>
        </p:txBody>
      </p:sp>
      <p:sp>
        <p:nvSpPr>
          <p:cNvPr id="26" name="TextBox 25">
            <a:extLst>
              <a:ext uri="{FF2B5EF4-FFF2-40B4-BE49-F238E27FC236}">
                <a16:creationId xmlns:a16="http://schemas.microsoft.com/office/drawing/2014/main" id="{E56F3C97-3D9F-41FA-F747-F10AF3AE6AA2}"/>
              </a:ext>
            </a:extLst>
          </p:cNvPr>
          <p:cNvSpPr txBox="1"/>
          <p:nvPr/>
        </p:nvSpPr>
        <p:spPr>
          <a:xfrm>
            <a:off x="4866967" y="4101836"/>
            <a:ext cx="2261419" cy="430887"/>
          </a:xfrm>
          <a:prstGeom prst="rect">
            <a:avLst/>
          </a:prstGeom>
          <a:noFill/>
        </p:spPr>
        <p:txBody>
          <a:bodyPr wrap="square">
            <a:spAutoFit/>
          </a:bodyPr>
          <a:lstStyle/>
          <a:p>
            <a:r>
              <a:rPr lang="en-US" sz="2200" dirty="0">
                <a:solidFill>
                  <a:schemeClr val="accent1">
                    <a:lumMod val="75000"/>
                  </a:schemeClr>
                </a:solidFill>
                <a:effectLst/>
              </a:rPr>
              <a:t>Session hacking</a:t>
            </a:r>
            <a:endParaRPr lang="en-US" sz="2200" dirty="0">
              <a:solidFill>
                <a:schemeClr val="accent1">
                  <a:lumMod val="75000"/>
                </a:schemeClr>
              </a:solidFill>
            </a:endParaRPr>
          </a:p>
        </p:txBody>
      </p:sp>
      <p:sp>
        <p:nvSpPr>
          <p:cNvPr id="28" name="TextBox 27">
            <a:extLst>
              <a:ext uri="{FF2B5EF4-FFF2-40B4-BE49-F238E27FC236}">
                <a16:creationId xmlns:a16="http://schemas.microsoft.com/office/drawing/2014/main" id="{FF51B2BE-1E83-5480-9AF7-D1FC0032B1F5}"/>
              </a:ext>
            </a:extLst>
          </p:cNvPr>
          <p:cNvSpPr txBox="1"/>
          <p:nvPr/>
        </p:nvSpPr>
        <p:spPr>
          <a:xfrm>
            <a:off x="7860890" y="4089043"/>
            <a:ext cx="1592826" cy="430887"/>
          </a:xfrm>
          <a:prstGeom prst="rect">
            <a:avLst/>
          </a:prstGeom>
          <a:noFill/>
        </p:spPr>
        <p:txBody>
          <a:bodyPr wrap="square">
            <a:spAutoFit/>
          </a:bodyPr>
          <a:lstStyle/>
          <a:p>
            <a:r>
              <a:rPr lang="en-US" sz="2200" dirty="0">
                <a:solidFill>
                  <a:schemeClr val="accent1">
                    <a:lumMod val="75000"/>
                  </a:schemeClr>
                </a:solidFill>
                <a:effectLst/>
              </a:rPr>
              <a:t>Key loggers</a:t>
            </a:r>
            <a:endParaRPr lang="en-US" sz="2200" dirty="0">
              <a:solidFill>
                <a:schemeClr val="accent1">
                  <a:lumMod val="75000"/>
                </a:schemeClr>
              </a:solidFill>
            </a:endParaRPr>
          </a:p>
        </p:txBody>
      </p:sp>
      <p:sp>
        <p:nvSpPr>
          <p:cNvPr id="30" name="TextBox 29">
            <a:extLst>
              <a:ext uri="{FF2B5EF4-FFF2-40B4-BE49-F238E27FC236}">
                <a16:creationId xmlns:a16="http://schemas.microsoft.com/office/drawing/2014/main" id="{778D0D3D-7CA6-BFA6-0280-98612DC2185F}"/>
              </a:ext>
            </a:extLst>
          </p:cNvPr>
          <p:cNvSpPr txBox="1"/>
          <p:nvPr/>
        </p:nvSpPr>
        <p:spPr>
          <a:xfrm>
            <a:off x="1007806" y="5581901"/>
            <a:ext cx="2010697" cy="430887"/>
          </a:xfrm>
          <a:prstGeom prst="rect">
            <a:avLst/>
          </a:prstGeom>
          <a:noFill/>
        </p:spPr>
        <p:txBody>
          <a:bodyPr wrap="square">
            <a:spAutoFit/>
          </a:bodyPr>
          <a:lstStyle/>
          <a:p>
            <a:r>
              <a:rPr lang="en-US" sz="2200" dirty="0">
                <a:solidFill>
                  <a:schemeClr val="accent1">
                    <a:lumMod val="75000"/>
                  </a:schemeClr>
                </a:solidFill>
              </a:rPr>
              <a:t>Trojaned host</a:t>
            </a:r>
          </a:p>
        </p:txBody>
      </p:sp>
      <p:sp>
        <p:nvSpPr>
          <p:cNvPr id="32" name="TextBox 31">
            <a:extLst>
              <a:ext uri="{FF2B5EF4-FFF2-40B4-BE49-F238E27FC236}">
                <a16:creationId xmlns:a16="http://schemas.microsoft.com/office/drawing/2014/main" id="{9AAE7DAD-D74B-7397-C944-B23668DA4463}"/>
              </a:ext>
            </a:extLst>
          </p:cNvPr>
          <p:cNvSpPr txBox="1"/>
          <p:nvPr/>
        </p:nvSpPr>
        <p:spPr>
          <a:xfrm>
            <a:off x="3330676" y="5567615"/>
            <a:ext cx="2433486" cy="400110"/>
          </a:xfrm>
          <a:prstGeom prst="rect">
            <a:avLst/>
          </a:prstGeom>
          <a:noFill/>
        </p:spPr>
        <p:txBody>
          <a:bodyPr wrap="square">
            <a:spAutoFit/>
          </a:bodyPr>
          <a:lstStyle/>
          <a:p>
            <a:pPr algn="ctr"/>
            <a:r>
              <a:rPr lang="en-US" sz="2000" dirty="0">
                <a:solidFill>
                  <a:schemeClr val="accent1">
                    <a:lumMod val="75000"/>
                  </a:schemeClr>
                </a:solidFill>
                <a:effectLst/>
              </a:rPr>
              <a:t>Instant messaging </a:t>
            </a:r>
            <a:endParaRPr lang="en-US" sz="2000" dirty="0">
              <a:solidFill>
                <a:schemeClr val="accent1">
                  <a:lumMod val="75000"/>
                </a:schemeClr>
              </a:solidFill>
            </a:endParaRPr>
          </a:p>
        </p:txBody>
      </p:sp>
      <p:sp>
        <p:nvSpPr>
          <p:cNvPr id="34" name="TextBox 33">
            <a:extLst>
              <a:ext uri="{FF2B5EF4-FFF2-40B4-BE49-F238E27FC236}">
                <a16:creationId xmlns:a16="http://schemas.microsoft.com/office/drawing/2014/main" id="{C455B3C9-3199-613D-3D8A-A47326CEC6ED}"/>
              </a:ext>
            </a:extLst>
          </p:cNvPr>
          <p:cNvSpPr txBox="1"/>
          <p:nvPr/>
        </p:nvSpPr>
        <p:spPr>
          <a:xfrm>
            <a:off x="6115664" y="5606794"/>
            <a:ext cx="2104102" cy="430887"/>
          </a:xfrm>
          <a:prstGeom prst="rect">
            <a:avLst/>
          </a:prstGeom>
          <a:noFill/>
        </p:spPr>
        <p:txBody>
          <a:bodyPr wrap="square">
            <a:spAutoFit/>
          </a:bodyPr>
          <a:lstStyle/>
          <a:p>
            <a:r>
              <a:rPr lang="en-US" sz="2200" dirty="0">
                <a:solidFill>
                  <a:schemeClr val="accent1">
                    <a:lumMod val="75000"/>
                  </a:schemeClr>
                </a:solidFill>
                <a:effectLst/>
              </a:rPr>
              <a:t>Clone phishing</a:t>
            </a:r>
            <a:endParaRPr lang="en-US" sz="2200" dirty="0">
              <a:solidFill>
                <a:schemeClr val="accent1">
                  <a:lumMod val="75000"/>
                </a:schemeClr>
              </a:solidFill>
            </a:endParaRPr>
          </a:p>
        </p:txBody>
      </p:sp>
      <p:sp>
        <p:nvSpPr>
          <p:cNvPr id="36" name="TextBox 35">
            <a:extLst>
              <a:ext uri="{FF2B5EF4-FFF2-40B4-BE49-F238E27FC236}">
                <a16:creationId xmlns:a16="http://schemas.microsoft.com/office/drawing/2014/main" id="{38E305E8-A33B-F395-76F9-3564798B07C0}"/>
              </a:ext>
            </a:extLst>
          </p:cNvPr>
          <p:cNvSpPr txBox="1"/>
          <p:nvPr/>
        </p:nvSpPr>
        <p:spPr>
          <a:xfrm>
            <a:off x="8657302" y="5581900"/>
            <a:ext cx="2104102" cy="430887"/>
          </a:xfrm>
          <a:prstGeom prst="rect">
            <a:avLst/>
          </a:prstGeom>
          <a:noFill/>
        </p:spPr>
        <p:txBody>
          <a:bodyPr wrap="square">
            <a:spAutoFit/>
          </a:bodyPr>
          <a:lstStyle/>
          <a:p>
            <a:r>
              <a:rPr lang="en-US" sz="2200" dirty="0">
                <a:solidFill>
                  <a:schemeClr val="accent1">
                    <a:lumMod val="75000"/>
                  </a:schemeClr>
                </a:solidFill>
                <a:effectLst/>
              </a:rPr>
              <a:t>Phone phishing</a:t>
            </a:r>
            <a:endParaRPr lang="en-US" sz="2200" dirty="0">
              <a:solidFill>
                <a:schemeClr val="accent1">
                  <a:lumMod val="75000"/>
                </a:schemeClr>
              </a:solidFill>
            </a:endParaRPr>
          </a:p>
        </p:txBody>
      </p:sp>
    </p:spTree>
    <p:extLst>
      <p:ext uri="{BB962C8B-B14F-4D97-AF65-F5344CB8AC3E}">
        <p14:creationId xmlns:p14="http://schemas.microsoft.com/office/powerpoint/2010/main" val="2988672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10 Top Tips to Prevent Phishing Attacks - Rublon">
            <a:extLst>
              <a:ext uri="{FF2B5EF4-FFF2-40B4-BE49-F238E27FC236}">
                <a16:creationId xmlns:a16="http://schemas.microsoft.com/office/drawing/2014/main" id="{F9A8AADB-BFB7-DE28-29F1-803B2E9C1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154" y="0"/>
            <a:ext cx="6022846" cy="684876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How to Prevent Your FB Account From Being Hacked">
            <a:extLst>
              <a:ext uri="{FF2B5EF4-FFF2-40B4-BE49-F238E27FC236}">
                <a16:creationId xmlns:a16="http://schemas.microsoft.com/office/drawing/2014/main" id="{66AF4F8C-771A-2693-027D-517E10C99161}"/>
              </a:ext>
            </a:extLst>
          </p:cNvPr>
          <p:cNvSpPr>
            <a:spLocks noChangeAspect="1" noChangeArrowheads="1"/>
          </p:cNvSpPr>
          <p:nvPr/>
        </p:nvSpPr>
        <p:spPr bwMode="auto">
          <a:xfrm>
            <a:off x="2092960" y="3119581"/>
            <a:ext cx="2245360" cy="22453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Phishing Attacks Rise 54% as the Initial Attack Vector Across All ...">
            <a:extLst>
              <a:ext uri="{FF2B5EF4-FFF2-40B4-BE49-F238E27FC236}">
                <a16:creationId xmlns:a16="http://schemas.microsoft.com/office/drawing/2014/main" id="{3147B7D0-511D-CAF3-F6EF-42DBE1C7E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2092"/>
            <a:ext cx="6169154" cy="308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561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630</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Algerian</vt:lpstr>
      <vt:lpstr>Aptos</vt:lpstr>
      <vt:lpstr>Aptos Display</vt:lpstr>
      <vt:lpstr>Arial</vt:lpstr>
      <vt:lpstr>Office Theme</vt:lpstr>
      <vt:lpstr>PowerPoint Presentation</vt:lpstr>
      <vt:lpstr>PowerPoint Presentation</vt:lpstr>
      <vt:lpstr>PowerPoint Presentation</vt:lpstr>
      <vt:lpstr>PowerPoint Presentation</vt:lpstr>
      <vt:lpstr>Types of phishing attack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 Mohamed Mohamed Khalil Ibrahim</dc:creator>
  <cp:lastModifiedBy>Mariam Mohamed Mohamed Khalil Ibrahim</cp:lastModifiedBy>
  <cp:revision>6</cp:revision>
  <dcterms:created xsi:type="dcterms:W3CDTF">2024-07-01T15:06:55Z</dcterms:created>
  <dcterms:modified xsi:type="dcterms:W3CDTF">2024-07-01T17:45:47Z</dcterms:modified>
</cp:coreProperties>
</file>