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2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A6"/>
    <a:srgbClr val="003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50"/>
  </p:normalViewPr>
  <p:slideViewPr>
    <p:cSldViewPr snapToGrid="0" snapToObjects="1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BDB4-93E1-4E2A-87D7-F954A106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7891"/>
            <a:ext cx="9144000" cy="1864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9607F-AE66-4424-A674-B2C8FE6F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5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8F4F-D111-46CF-BB42-E8B2A43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5A3A7-57A2-48AB-A2A4-3EA509C6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0196" y="56284"/>
            <a:ext cx="2811607" cy="28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F752-2143-48C8-92F5-23D5C3A5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D233-DF37-4C5A-8315-89BD04DC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AA65-833F-425A-8D24-5914B896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879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C992-BAD6-4611-9364-AB88C34F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480D6-BD19-4269-B33B-F9350784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B4D9-8C97-4E39-A238-5798C0D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0818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E80B-8CA8-42A3-8FF7-528A7955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0D28-557A-4DFC-9D11-F1616809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59CE-E818-44B7-89B7-2C69B6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45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02BD-C5DA-41DD-8F59-2719791C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8126D-4475-4153-9F8A-4EE98EEB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7D0B-E638-4782-ACCD-53A147B0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688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FD6C-BF47-44C0-95FA-A13FC13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A53C-FB87-48B3-992F-B169A6EBD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CF00F-AFA0-45C2-8A67-1F3A1527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39E0B-37A6-4111-8440-851BBE10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7571" y="6492875"/>
            <a:ext cx="45442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8220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30BC-19EF-494D-95C7-179D1EC8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F0238-7565-4CC7-AEF8-06606619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C63B-9FD5-4BC4-98AE-76CDE7071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42F-26F3-43C5-B3BF-E1DC2BD29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6C092-9571-45A1-B6A4-5FFF76802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76575-4A0D-40D9-A794-C403B713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996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DEB6-E13C-4614-9BBC-25CE781C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C06F0-F6FA-4D0B-9299-015B44FB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343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4819D-8BA1-4917-ADEF-6D5E8E50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2460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1C14-759A-4989-A9E7-F2F8EDFA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A134-4784-4B07-8FB8-565D7732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37F7A-B505-46A1-8F11-667D4C18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434E-EB73-4B27-B361-8561E6C7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15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1981-6610-4679-AEA8-676C21FB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14BFF-313A-458D-95E2-4493B7B90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2776C-FEE5-4072-8A7B-C4315A7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C1AB-258B-4744-8CA7-03BBCAEA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874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0A1DA-85BE-4317-9E2F-BD88DD8D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D430-9E20-43F2-96A1-ED212A17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D032C-A13E-4331-8EB0-1CDE6FCFDDEF}"/>
              </a:ext>
            </a:extLst>
          </p:cNvPr>
          <p:cNvSpPr txBox="1"/>
          <p:nvPr/>
        </p:nvSpPr>
        <p:spPr>
          <a:xfrm>
            <a:off x="0" y="6488668"/>
            <a:ext cx="4150822" cy="369332"/>
          </a:xfrm>
          <a:prstGeom prst="rect">
            <a:avLst/>
          </a:prstGeom>
          <a:solidFill>
            <a:srgbClr val="00B0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55EC-D377-4B1C-AE0C-3C6129FE8BFF}"/>
              </a:ext>
            </a:extLst>
          </p:cNvPr>
          <p:cNvSpPr txBox="1"/>
          <p:nvPr/>
        </p:nvSpPr>
        <p:spPr>
          <a:xfrm>
            <a:off x="4150822" y="6488668"/>
            <a:ext cx="4020589" cy="369332"/>
          </a:xfrm>
          <a:prstGeom prst="rect">
            <a:avLst/>
          </a:prstGeom>
          <a:solidFill>
            <a:srgbClr val="FFAA1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B0E96-5BD4-459D-83A0-6F2EE4D30904}"/>
              </a:ext>
            </a:extLst>
          </p:cNvPr>
          <p:cNvSpPr txBox="1"/>
          <p:nvPr/>
        </p:nvSpPr>
        <p:spPr>
          <a:xfrm>
            <a:off x="8171411" y="6488668"/>
            <a:ext cx="4020589" cy="369332"/>
          </a:xfrm>
          <a:prstGeom prst="rect">
            <a:avLst/>
          </a:prstGeom>
          <a:solidFill>
            <a:srgbClr val="003A6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75E9-7A6F-4BDD-B28F-5CB93D8AB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6492875"/>
            <a:ext cx="41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F02E34-E4AA-4CC5-9650-9FF6BF583F2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88668"/>
            <a:ext cx="369331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4CA-6000-9646-907A-60284F459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Book Recommendation System</a:t>
            </a:r>
            <a:endParaRPr lang="en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3601-DBA7-DE44-8975-9A63553AC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Mariam </a:t>
            </a:r>
            <a:r>
              <a:rPr lang="en-US" dirty="0" err="1" smtClean="0"/>
              <a:t>Yahya</a:t>
            </a:r>
            <a:r>
              <a:rPr lang="en-US" dirty="0" smtClean="0"/>
              <a:t> </a:t>
            </a:r>
            <a:r>
              <a:rPr lang="en-US" dirty="0" err="1" smtClean="0"/>
              <a:t>Mourad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4365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Cosine similarity to calculate the distance.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0" y="2949734"/>
            <a:ext cx="11194560" cy="2103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9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62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38E-1A74-944F-995A-5FC99E9C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CE5B-B79E-454D-B414-AA2BB4ED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Project Benefits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Technical </a:t>
            </a:r>
            <a:r>
              <a:rPr lang="en-US" dirty="0"/>
              <a:t>Explanation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Dataset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EDA &amp; Data Pre-processing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0061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1D26-4B69-3D4B-AD74-EDC6EDA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Benefits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5F17-8578-584C-9A94-8FD8C88D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Save time &amp; decreases risk to readers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Increases the </a:t>
            </a:r>
            <a:r>
              <a:rPr lang="en-US" dirty="0" smtClean="0"/>
              <a:t>chance of the book </a:t>
            </a:r>
            <a:r>
              <a:rPr lang="en-US" dirty="0" smtClean="0"/>
              <a:t>to be found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More sales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06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53CE-A5A2-F54F-BE92-F7D5910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E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1810"/>
              </p:ext>
            </p:extLst>
          </p:nvPr>
        </p:nvGraphicFramePr>
        <p:xfrm>
          <a:off x="675408" y="1430121"/>
          <a:ext cx="10841184" cy="40317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3937">
                  <a:extLst>
                    <a:ext uri="{9D8B030D-6E8A-4147-A177-3AD203B41FA5}">
                      <a16:colId xmlns:a16="http://schemas.microsoft.com/office/drawing/2014/main" val="88843751"/>
                    </a:ext>
                  </a:extLst>
                </a:gridCol>
                <a:gridCol w="2493819">
                  <a:extLst>
                    <a:ext uri="{9D8B030D-6E8A-4147-A177-3AD203B41FA5}">
                      <a16:colId xmlns:a16="http://schemas.microsoft.com/office/drawing/2014/main" val="2936146893"/>
                    </a:ext>
                  </a:extLst>
                </a:gridCol>
                <a:gridCol w="6293428">
                  <a:extLst>
                    <a:ext uri="{9D8B030D-6E8A-4147-A177-3AD203B41FA5}">
                      <a16:colId xmlns:a16="http://schemas.microsoft.com/office/drawing/2014/main" val="2188807441"/>
                    </a:ext>
                  </a:extLst>
                </a:gridCol>
              </a:tblGrid>
              <a:tr h="57456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Observations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Columns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25060"/>
                  </a:ext>
                </a:extLst>
              </a:tr>
              <a:tr h="199409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Books</a:t>
                      </a:r>
                      <a:endParaRPr lang="en-US" sz="2800" dirty="0"/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271,360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ISBN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title, author, year of publication,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publisher,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imgUrlS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imgUrlM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imgUrlL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944596"/>
                  </a:ext>
                </a:extLst>
              </a:tr>
              <a:tr h="6587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Users</a:t>
                      </a:r>
                      <a:endParaRPr lang="en-US" sz="2800" dirty="0"/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278,858 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user id, location, age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2759"/>
                  </a:ext>
                </a:extLst>
              </a:tr>
              <a:tr h="65877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Ratings</a:t>
                      </a:r>
                      <a:endParaRPr lang="en-US" sz="2800" dirty="0"/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1,149,780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user id, ISBN, rating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046766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flipV="1">
            <a:off x="5278582" y="2590798"/>
            <a:ext cx="8866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278582" y="4571997"/>
            <a:ext cx="1160318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278582" y="5277904"/>
            <a:ext cx="2194560" cy="365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Data Pre-processing </a:t>
            </a:r>
            <a:endParaRPr lang="en-EG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987885"/>
            <a:ext cx="5487650" cy="4026817"/>
          </a:xfrm>
        </p:spPr>
      </p:pic>
    </p:spTree>
    <p:extLst>
      <p:ext uri="{BB962C8B-B14F-4D97-AF65-F5344CB8AC3E}">
        <p14:creationId xmlns:p14="http://schemas.microsoft.com/office/powerpoint/2010/main" val="2865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2" y="1825625"/>
            <a:ext cx="11845335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772" y="1271451"/>
            <a:ext cx="4992897" cy="42976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92286" y="3670663"/>
            <a:ext cx="4088674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92286" y="4084320"/>
            <a:ext cx="4088674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Count VS Ratings Average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296" y="2081054"/>
            <a:ext cx="3563579" cy="3840480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081054"/>
            <a:ext cx="5184055" cy="3840480"/>
          </a:xfrm>
          <a:prstGeom prst="rect">
            <a:avLst/>
          </a:prstGeom>
          <a:ln>
            <a:solidFill>
              <a:srgbClr val="00B0A6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397726" y="3108960"/>
            <a:ext cx="3317965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52754" y="3117669"/>
            <a:ext cx="4929052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DB0-5DF3-564C-8CD0-4969ABB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2"/>
            <a:ext cx="10515600" cy="1017157"/>
          </a:xfrm>
        </p:spPr>
        <p:txBody>
          <a:bodyPr/>
          <a:lstStyle/>
          <a:p>
            <a:r>
              <a:rPr lang="en-US" dirty="0" smtClean="0"/>
              <a:t>Pearson Correlation Based Model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1BAF-5D4B-6D47-9330-FAF37B57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/>
          <a:lstStyle/>
          <a:p>
            <a:r>
              <a:rPr lang="en-US" dirty="0" smtClean="0"/>
              <a:t>Pearson correlation coefficient is measure of linear correlation between two sets of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00" y="2744153"/>
            <a:ext cx="5226775" cy="30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2328863"/>
            <a:ext cx="5686425" cy="3848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866606"/>
            <a:ext cx="4243251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7374" y="2843349"/>
            <a:ext cx="5686425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Machinfy_Material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iro">
      <a:majorFont>
        <a:latin typeface="Cairo"/>
        <a:ea typeface=""/>
        <a:cs typeface="Cairo"/>
      </a:majorFont>
      <a:minorFont>
        <a:latin typeface="Cairo"/>
        <a:ea typeface=""/>
        <a:cs typeface="Cai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chinfy_Material_Theme" id="{AF7466BA-2135-4A7F-A217-7F2BAB9197A5}" vid="{9BF4D52A-21A3-4A6F-B633-E8EE414CC1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Machinfy_Material_Theme</Template>
  <TotalTime>915</TotalTime>
  <Words>118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Cairo</vt:lpstr>
      <vt:lpstr>Machinfy_Material_Theme</vt:lpstr>
      <vt:lpstr>Book Recommendation System</vt:lpstr>
      <vt:lpstr>Agenda</vt:lpstr>
      <vt:lpstr>Project Benefits</vt:lpstr>
      <vt:lpstr>Datasets</vt:lpstr>
      <vt:lpstr>EDA &amp; Data Pre-processing </vt:lpstr>
      <vt:lpstr>PowerPoint Presentation</vt:lpstr>
      <vt:lpstr>PowerPoint Presentation</vt:lpstr>
      <vt:lpstr>Ratings Count VS Ratings Average</vt:lpstr>
      <vt:lpstr>Pearson Correlation Based Model</vt:lpstr>
      <vt:lpstr>K Nearest Neighbors KNN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A. Omar</dc:creator>
  <cp:lastModifiedBy>Windows User</cp:lastModifiedBy>
  <cp:revision>40</cp:revision>
  <dcterms:created xsi:type="dcterms:W3CDTF">2020-09-30T14:51:33Z</dcterms:created>
  <dcterms:modified xsi:type="dcterms:W3CDTF">2021-11-11T19:54:30Z</dcterms:modified>
</cp:coreProperties>
</file>