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73" r:id="rId5"/>
    <p:sldId id="270" r:id="rId6"/>
    <p:sldId id="272" r:id="rId7"/>
    <p:sldId id="274" r:id="rId8"/>
    <p:sldId id="275" r:id="rId9"/>
    <p:sldId id="27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B65"/>
    <a:srgbClr val="FDF9CF"/>
    <a:srgbClr val="662333"/>
    <a:srgbClr val="66997D"/>
    <a:srgbClr val="74A689"/>
    <a:srgbClr val="EAC27E"/>
    <a:srgbClr val="DFDEBF"/>
    <a:srgbClr val="CCD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1E1F-85F2-4A90-9048-063CC5F62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68D6E-A888-4B39-9F42-53FB50BC6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478BE-6B48-463D-BDFE-A9C4B905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5C-2FA0-465F-BA73-558765EE942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94419-0EBC-4E51-868B-A9169410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43DB9-850D-41AC-AFBB-F5E3B519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B3C-FAA4-4B1E-9263-5CDCBF3E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8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312B-D3A5-42FA-AFCE-A041542C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57166-7FFC-4709-8068-5149E2E56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F5E7E-195A-4AFB-B31F-C17FB0BE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5C-2FA0-465F-BA73-558765EE942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1438B-C49D-47BE-AB77-6C72E827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FFC90-8FE5-4BE3-BE76-4A3AE576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B3C-FAA4-4B1E-9263-5CDCBF3E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9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67CAE-528E-46A6-8A21-C24BECC69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48EBE-31EC-4388-A200-5B6C56D7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087E-8FDC-45BC-B0DF-6B30258F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5C-2FA0-465F-BA73-558765EE942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6D1D7-5FCB-4107-9985-AE792F40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EB81F-FEDE-437E-8E2B-9FAA87EE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B3C-FAA4-4B1E-9263-5CDCBF3E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6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A606-605F-4E5A-A01D-1E6A2E4D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615FA-3B50-49C8-A470-13542389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B7C6D-202C-4EED-99FF-78F623F0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5C-2FA0-465F-BA73-558765EE942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BF48D-9E93-4961-8CFF-3D4D63B9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D7D50-6266-41CA-9B5A-1477000E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B3C-FAA4-4B1E-9263-5CDCBF3E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2071-4FA6-4F4E-AD8E-1BD7279F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CCF8F-B8DD-4009-B7EF-1318CB6D0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5BFFE-F50A-4E47-AF89-35CB1A7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5C-2FA0-465F-BA73-558765EE942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ADDB8-97F2-454C-BECA-90E05527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3FA1-24CE-425B-82E2-2F06BF1F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B3C-FAA4-4B1E-9263-5CDCBF3E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7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E3E3-D6E8-4223-B9D5-C75BA907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B1F58-965C-4D8B-AC15-D461747D5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8B227-E346-40E8-83A0-5AA6E22BE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EA8E7-D0D2-4FBF-9994-4B3090F6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5C-2FA0-465F-BA73-558765EE942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60BBF-FDDA-405B-A9BF-36E65554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46361-A989-4E37-A89F-EB8EC9C8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B3C-FAA4-4B1E-9263-5CDCBF3E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C059-8316-4819-BE37-E5AFAB23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F1FA1-B725-4239-82AB-CDF424E1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B07C2-332A-4EB6-9251-F8078C016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2A49B-90CB-4979-BC7F-C8783431E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A6A78-06AB-4F15-8522-5F7EEEB0F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DE5E9-3F8C-4097-A9BC-66A63FBF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5C-2FA0-465F-BA73-558765EE942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21CE7-5BA9-4506-94E0-C154E5DA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16726-766C-4519-AE27-429F5BB5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B3C-FAA4-4B1E-9263-5CDCBF3E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6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A494-6CD0-4BC6-9A57-EAD76AAF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30B10-D172-4D0D-9AE3-6FA0D0EC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5C-2FA0-465F-BA73-558765EE942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AC7BD-97CF-4223-B20A-B948FDFE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27037-97E4-432B-A47F-9E50CDC6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B3C-FAA4-4B1E-9263-5CDCBF3E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0DE07-84AE-444E-AF43-2D5443D4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5C-2FA0-465F-BA73-558765EE942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18998-3C03-4CEB-A2FB-A6F230AF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3444D-1B1A-4E80-AF82-CB41238A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B3C-FAA4-4B1E-9263-5CDCBF3E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6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B518-959B-43F9-BF5B-65C6FA74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60A72-6273-4BA3-B7C1-9242E9AA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F2CED-A780-4F6A-A3E3-1B8C395C4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97046-7066-4B44-AE9F-F991694D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5C-2FA0-465F-BA73-558765EE942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E1E58-0D92-4A02-9DFA-7F12449F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006C0-7962-4758-BC5A-FD835147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B3C-FAA4-4B1E-9263-5CDCBF3E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8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022C-2D0A-4235-9B96-18A850FA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D3D8A-E273-402A-8C4D-55095CF66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A6626-731C-4B7A-A740-693BB54A6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C65A5-4E67-411E-9E61-4D8BC6EA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5C-2FA0-465F-BA73-558765EE942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526C5-CDC2-474A-B97A-F5BEE1CC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EDB23-5A95-471D-8361-C7D36C2B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B3C-FAA4-4B1E-9263-5CDCBF3E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E8E5E-DF59-4038-8E62-166C7A23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355F7-9E02-4B06-A162-CB8EC412F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1AF41-2D51-4FE8-9DC4-2426C551D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C105C-2FA0-465F-BA73-558765EE942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60FDD-700B-4D7E-87E3-980FAAACD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A2285-D508-4EE2-8A50-94CE98B50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4EB3C-FAA4-4B1E-9263-5CDCBF3E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6B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07A478-33CE-4C1A-B06C-8D21EC05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54885"/>
          </a:xfrm>
          <a:prstGeom prst="rect">
            <a:avLst/>
          </a:prstGeom>
          <a:solidFill>
            <a:srgbClr val="3A6B65"/>
          </a:solidFill>
        </p:spPr>
      </p:pic>
    </p:spTree>
    <p:extLst>
      <p:ext uri="{BB962C8B-B14F-4D97-AF65-F5344CB8AC3E}">
        <p14:creationId xmlns:p14="http://schemas.microsoft.com/office/powerpoint/2010/main" val="314906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E3DF31-CC66-4E6E-9C9A-0CF9408D6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836"/>
            <a:ext cx="4930567" cy="1005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7DC4DA-0698-48D0-90FF-3365FD9C8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20" y="1318963"/>
            <a:ext cx="4319080" cy="2389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B52EEF-8BA4-4036-9E1E-AA8DDAC26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851" y="1060671"/>
            <a:ext cx="4429327" cy="2966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229F5E-3A4B-44A7-9448-7D3BBD521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494" y="3466805"/>
            <a:ext cx="5126476" cy="27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7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6B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E71C33-A7AF-464D-8FAE-1C62C5547BB3}"/>
              </a:ext>
            </a:extLst>
          </p:cNvPr>
          <p:cNvSpPr txBox="1"/>
          <p:nvPr/>
        </p:nvSpPr>
        <p:spPr>
          <a:xfrm>
            <a:off x="3440785" y="2639506"/>
            <a:ext cx="5637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Thanks !</a:t>
            </a:r>
          </a:p>
        </p:txBody>
      </p:sp>
    </p:spTree>
    <p:extLst>
      <p:ext uri="{BB962C8B-B14F-4D97-AF65-F5344CB8AC3E}">
        <p14:creationId xmlns:p14="http://schemas.microsoft.com/office/powerpoint/2010/main" val="171035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AD1A5AD-3BD2-4677-AEAA-B3378AAFBB63}"/>
              </a:ext>
            </a:extLst>
          </p:cNvPr>
          <p:cNvSpPr txBox="1"/>
          <p:nvPr/>
        </p:nvSpPr>
        <p:spPr>
          <a:xfrm>
            <a:off x="706812" y="1057506"/>
            <a:ext cx="4958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DFDEBF"/>
                </a:solidFill>
                <a:latin typeface="Arial Rounded MT Bold" panose="020F0704030504030204" pitchFamily="34" charset="0"/>
              </a:rPr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C5379A-19D3-4C73-BB37-CC1627745BA3}"/>
              </a:ext>
            </a:extLst>
          </p:cNvPr>
          <p:cNvSpPr txBox="1"/>
          <p:nvPr/>
        </p:nvSpPr>
        <p:spPr>
          <a:xfrm>
            <a:off x="895547" y="2253006"/>
            <a:ext cx="4157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Rounded MT Bold" panose="020F0704030504030204" pitchFamily="34" charset="0"/>
              </a:rPr>
              <a:t>80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Rounded MT Bold" panose="020F0704030504030204" pitchFamily="34" charset="0"/>
              </a:rPr>
              <a:t>1936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45 million copies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4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C09897-CD3F-4072-AC9B-1B738AE5E282}"/>
              </a:ext>
            </a:extLst>
          </p:cNvPr>
          <p:cNvSpPr txBox="1"/>
          <p:nvPr/>
        </p:nvSpPr>
        <p:spPr>
          <a:xfrm>
            <a:off x="755450" y="1008869"/>
            <a:ext cx="4958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DFDEBF"/>
                </a:solidFill>
                <a:latin typeface="Arial Rounded MT Bold" panose="020F0704030504030204" pitchFamily="34" charset="0"/>
              </a:rPr>
              <a:t>TOPICS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9B11C-4BAF-4265-97A7-F17149A1278A}"/>
              </a:ext>
            </a:extLst>
          </p:cNvPr>
          <p:cNvSpPr txBox="1"/>
          <p:nvPr/>
        </p:nvSpPr>
        <p:spPr>
          <a:xfrm>
            <a:off x="1084082" y="2516957"/>
            <a:ext cx="96341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Rounded MT Bold" panose="020F0704030504030204" pitchFamily="34" charset="0"/>
              </a:rPr>
              <a:t>Part 1: Fundamental Techniques in Handling People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dirty="0">
                <a:latin typeface="Arial Rounded MT Bold" panose="020F0704030504030204" pitchFamily="34" charset="0"/>
              </a:rPr>
              <a:t>3 Principles covered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Rounded MT Bold" panose="020F0704030504030204" pitchFamily="34" charset="0"/>
              </a:rPr>
              <a:t>Part 2: Six Ways to Make People Like You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dirty="0">
                <a:latin typeface="Arial Rounded MT Bold" panose="020F0704030504030204" pitchFamily="34" charset="0"/>
              </a:rPr>
              <a:t>6 Principles covered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Rounded MT Bold" panose="020F0704030504030204" pitchFamily="34" charset="0"/>
              </a:rPr>
              <a:t>Part 3: How to Win People to your Way of Thinking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dirty="0">
                <a:latin typeface="Arial Rounded MT Bold" panose="020F0704030504030204" pitchFamily="34" charset="0"/>
              </a:rPr>
              <a:t>12 Principles covered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Rounded MT Bold" panose="020F0704030504030204" pitchFamily="34" charset="0"/>
              </a:rPr>
              <a:t>Part 4: Be a Leader: How to change People Without Giving Offence or Arousing Resentment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rial Rounded MT Bold" panose="020F0704030504030204" pitchFamily="34" charset="0"/>
              </a:rPr>
              <a:t>  9 Principles covered</a:t>
            </a:r>
          </a:p>
        </p:txBody>
      </p:sp>
    </p:spTree>
    <p:extLst>
      <p:ext uri="{BB962C8B-B14F-4D97-AF65-F5344CB8AC3E}">
        <p14:creationId xmlns:p14="http://schemas.microsoft.com/office/powerpoint/2010/main" val="213450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E4907E-5EB2-46FD-83D1-68F790696704}"/>
              </a:ext>
            </a:extLst>
          </p:cNvPr>
          <p:cNvSpPr txBox="1"/>
          <p:nvPr/>
        </p:nvSpPr>
        <p:spPr>
          <a:xfrm>
            <a:off x="619864" y="1018596"/>
            <a:ext cx="867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DFDEBF"/>
                </a:solidFill>
                <a:latin typeface="Arial Rounded MT Bold" panose="020F0704030504030204" pitchFamily="34" charset="0"/>
              </a:rPr>
              <a:t>3 Fundamental Techniques In Handling People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24E6B-C829-4875-9564-DF127E997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749" y="2130256"/>
            <a:ext cx="2114550" cy="2733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25B6DC-75A6-4946-A863-5FD6E9496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036" y="2379946"/>
            <a:ext cx="1503124" cy="2580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AE253-404A-46BB-AFE4-4D018AE74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866" y="2243579"/>
            <a:ext cx="2759795" cy="2722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063E59-7D79-4CFD-AA45-37F98511EDBD}"/>
              </a:ext>
            </a:extLst>
          </p:cNvPr>
          <p:cNvSpPr txBox="1"/>
          <p:nvPr/>
        </p:nvSpPr>
        <p:spPr>
          <a:xfrm>
            <a:off x="1385740" y="5081051"/>
            <a:ext cx="2988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662333"/>
                </a:solidFill>
                <a:latin typeface="Arial Rounded MT Bold" panose="020F0704030504030204" pitchFamily="34" charset="0"/>
                <a:cs typeface="Andalus" panose="02020603050405020304" pitchFamily="18" charset="-78"/>
              </a:rPr>
              <a:t>Don’t criticize, condemn or complain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F0E0E-C426-499F-9DC0-8345085A7572}"/>
              </a:ext>
            </a:extLst>
          </p:cNvPr>
          <p:cNvSpPr txBox="1"/>
          <p:nvPr/>
        </p:nvSpPr>
        <p:spPr>
          <a:xfrm>
            <a:off x="4656841" y="5054338"/>
            <a:ext cx="2867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662333"/>
                </a:solidFill>
                <a:latin typeface="Arial Rounded MT Bold" panose="020F0704030504030204" pitchFamily="34" charset="0"/>
                <a:cs typeface="Andalus" panose="02020603050405020304" pitchFamily="18" charset="-78"/>
              </a:rPr>
              <a:t>Give honest and sincere appreciation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73AD07-892D-4484-99F0-F3E7841BBA14}"/>
              </a:ext>
            </a:extLst>
          </p:cNvPr>
          <p:cNvSpPr txBox="1"/>
          <p:nvPr/>
        </p:nvSpPr>
        <p:spPr>
          <a:xfrm>
            <a:off x="7767687" y="5027625"/>
            <a:ext cx="2887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662333"/>
                </a:solidFill>
                <a:latin typeface="Arial Rounded MT Bold" panose="020F0704030504030204" pitchFamily="34" charset="0"/>
                <a:cs typeface="Andalus" panose="02020603050405020304" pitchFamily="18" charset="-78"/>
              </a:rPr>
              <a:t>Arouse in other person an eager want</a:t>
            </a:r>
          </a:p>
        </p:txBody>
      </p:sp>
    </p:spTree>
    <p:extLst>
      <p:ext uri="{BB962C8B-B14F-4D97-AF65-F5344CB8AC3E}">
        <p14:creationId xmlns:p14="http://schemas.microsoft.com/office/powerpoint/2010/main" val="276860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6B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38D3D0-C596-4769-92A1-24D83237F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04" y="565608"/>
            <a:ext cx="10964777" cy="569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529052-8B86-44AA-8A45-A56BF0067A1C}"/>
              </a:ext>
            </a:extLst>
          </p:cNvPr>
          <p:cNvSpPr txBox="1"/>
          <p:nvPr/>
        </p:nvSpPr>
        <p:spPr>
          <a:xfrm>
            <a:off x="707413" y="1067234"/>
            <a:ext cx="867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DFDEBF"/>
                </a:solidFill>
                <a:latin typeface="Arial Rounded MT Bold" panose="020F0704030504030204" pitchFamily="34" charset="0"/>
              </a:rPr>
              <a:t>6 Ways To Make People Like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1EE41-6716-428C-90DB-21079CB02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101" y="2087287"/>
            <a:ext cx="1394832" cy="1687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DC28FE-51F5-4FE2-9DAB-31CF2D6CD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588" y="2010649"/>
            <a:ext cx="1841956" cy="15186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DAF8A7-EAF4-4420-9ED1-2B9A595FF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1397" y="1943401"/>
            <a:ext cx="1861327" cy="1982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1A9630-F08B-4147-A27C-FA2A6C40E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597" y="3068673"/>
            <a:ext cx="1940771" cy="18078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C89DE5-D2B6-4343-AC13-95AD7F7C75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2087" y="2889114"/>
            <a:ext cx="2427558" cy="19903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2D03F9-C40A-4F91-90B1-EF35ECD377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5801" y="4204781"/>
            <a:ext cx="1619553" cy="17710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77B876-B715-44C5-8221-F7AA444DB3B1}"/>
              </a:ext>
            </a:extLst>
          </p:cNvPr>
          <p:cNvSpPr txBox="1"/>
          <p:nvPr/>
        </p:nvSpPr>
        <p:spPr>
          <a:xfrm>
            <a:off x="791856" y="3822369"/>
            <a:ext cx="1970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2333"/>
                </a:solidFill>
              </a:rPr>
              <a:t>Become genuinely interested in others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FB8C45-A955-4B5F-AAF9-A7C72D56D2AD}"/>
              </a:ext>
            </a:extLst>
          </p:cNvPr>
          <p:cNvSpPr txBox="1"/>
          <p:nvPr/>
        </p:nvSpPr>
        <p:spPr>
          <a:xfrm>
            <a:off x="5495827" y="3512856"/>
            <a:ext cx="73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2333"/>
                </a:solidFill>
              </a:rPr>
              <a:t>Smile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F5F55A-7A6A-46A8-BB5A-262A03C40512}"/>
              </a:ext>
            </a:extLst>
          </p:cNvPr>
          <p:cNvSpPr txBox="1"/>
          <p:nvPr/>
        </p:nvSpPr>
        <p:spPr>
          <a:xfrm>
            <a:off x="9305828" y="3786232"/>
            <a:ext cx="211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2333"/>
                </a:solidFill>
              </a:rPr>
              <a:t>Remember names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FEDBC7-FF67-4175-8742-D515A4C05D84}"/>
              </a:ext>
            </a:extLst>
          </p:cNvPr>
          <p:cNvSpPr txBox="1"/>
          <p:nvPr/>
        </p:nvSpPr>
        <p:spPr>
          <a:xfrm>
            <a:off x="2763624" y="4870316"/>
            <a:ext cx="196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2333"/>
                </a:solidFill>
              </a:rPr>
              <a:t>Listen effectively &amp; Encourage others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3728AB-441E-47B2-9C50-B950EEB1043A}"/>
              </a:ext>
            </a:extLst>
          </p:cNvPr>
          <p:cNvSpPr txBox="1"/>
          <p:nvPr/>
        </p:nvSpPr>
        <p:spPr>
          <a:xfrm>
            <a:off x="6836001" y="4870316"/>
            <a:ext cx="2648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2333"/>
                </a:solidFill>
              </a:rPr>
              <a:t>Make others feel important (do it sincerely)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908320-9346-4E4F-AD51-8BBA76556DE0}"/>
              </a:ext>
            </a:extLst>
          </p:cNvPr>
          <p:cNvSpPr txBox="1"/>
          <p:nvPr/>
        </p:nvSpPr>
        <p:spPr>
          <a:xfrm>
            <a:off x="4375609" y="5907264"/>
            <a:ext cx="297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2333"/>
                </a:solidFill>
              </a:rPr>
              <a:t>Talk in terms of their interests</a:t>
            </a:r>
          </a:p>
        </p:txBody>
      </p:sp>
    </p:spTree>
    <p:extLst>
      <p:ext uri="{BB962C8B-B14F-4D97-AF65-F5344CB8AC3E}">
        <p14:creationId xmlns:p14="http://schemas.microsoft.com/office/powerpoint/2010/main" val="156783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55ED3A-EEFF-42D4-8ED4-E71BE30DD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067" y="4292613"/>
            <a:ext cx="1470900" cy="17574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7333EB-C04F-4095-9392-0B1E5649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314" y="2123978"/>
            <a:ext cx="1943127" cy="15952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FFD1B6-54CF-4F71-8899-84BD7EBC3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163" y="2227638"/>
            <a:ext cx="799796" cy="15713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0963BE-AED9-4995-8547-AD2401252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423" y="4252199"/>
            <a:ext cx="1358962" cy="17715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CC5C8F2-7AE9-4606-B1CF-4351012F91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6354" y="1977901"/>
            <a:ext cx="1714128" cy="17931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3A985D-3488-49A4-9A12-BE006AEBC6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8891" y="4244037"/>
            <a:ext cx="1839605" cy="177026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D403D58-2060-45B8-91C3-3D66FB2742B0}"/>
              </a:ext>
            </a:extLst>
          </p:cNvPr>
          <p:cNvSpPr txBox="1"/>
          <p:nvPr/>
        </p:nvSpPr>
        <p:spPr>
          <a:xfrm>
            <a:off x="1544192" y="3709245"/>
            <a:ext cx="197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2333"/>
                </a:solidFill>
              </a:rPr>
              <a:t>Avoid Arguments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BCBF07-790B-40D8-9090-F9064D0BE92B}"/>
              </a:ext>
            </a:extLst>
          </p:cNvPr>
          <p:cNvSpPr txBox="1"/>
          <p:nvPr/>
        </p:nvSpPr>
        <p:spPr>
          <a:xfrm>
            <a:off x="1151645" y="5982679"/>
            <a:ext cx="288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2333"/>
                </a:solidFill>
              </a:rPr>
              <a:t>Respect Others’ Opinions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F277FE-ADD2-40AE-A100-C9ECEE7E903B}"/>
              </a:ext>
            </a:extLst>
          </p:cNvPr>
          <p:cNvSpPr txBox="1"/>
          <p:nvPr/>
        </p:nvSpPr>
        <p:spPr>
          <a:xfrm>
            <a:off x="4322429" y="3693537"/>
            <a:ext cx="326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2333"/>
                </a:solidFill>
              </a:rPr>
              <a:t>Admit to your mistakes quickly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AA7BCA-1FF1-44C4-BADD-70D4C63E7145}"/>
              </a:ext>
            </a:extLst>
          </p:cNvPr>
          <p:cNvSpPr txBox="1"/>
          <p:nvPr/>
        </p:nvSpPr>
        <p:spPr>
          <a:xfrm>
            <a:off x="4455809" y="5979437"/>
            <a:ext cx="288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2333"/>
                </a:solidFill>
              </a:rPr>
              <a:t>Begin in a friendly way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2ADB25-71C7-45BF-93BA-2E03289DDADA}"/>
              </a:ext>
            </a:extLst>
          </p:cNvPr>
          <p:cNvSpPr txBox="1"/>
          <p:nvPr/>
        </p:nvSpPr>
        <p:spPr>
          <a:xfrm>
            <a:off x="8035587" y="3683708"/>
            <a:ext cx="288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2333"/>
                </a:solidFill>
              </a:rPr>
              <a:t>Get to “Yes, Yes” asap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615046-97A8-4832-A216-D5CFFC24568F}"/>
              </a:ext>
            </a:extLst>
          </p:cNvPr>
          <p:cNvSpPr txBox="1"/>
          <p:nvPr/>
        </p:nvSpPr>
        <p:spPr>
          <a:xfrm>
            <a:off x="7957764" y="5950253"/>
            <a:ext cx="288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2333"/>
                </a:solidFill>
              </a:rPr>
              <a:t>Let Others talk more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B09DE6-33FA-4A40-A43E-DF7AAFBF2CE4}"/>
              </a:ext>
            </a:extLst>
          </p:cNvPr>
          <p:cNvSpPr txBox="1"/>
          <p:nvPr/>
        </p:nvSpPr>
        <p:spPr>
          <a:xfrm>
            <a:off x="440451" y="1096417"/>
            <a:ext cx="867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DFDEBF"/>
                </a:solidFill>
                <a:latin typeface="Arial Rounded MT Bold" panose="020F0704030504030204" pitchFamily="34" charset="0"/>
              </a:rPr>
              <a:t>12 Ways To Win People to Your Way of Thinking</a:t>
            </a:r>
          </a:p>
        </p:txBody>
      </p:sp>
    </p:spTree>
    <p:extLst>
      <p:ext uri="{BB962C8B-B14F-4D97-AF65-F5344CB8AC3E}">
        <p14:creationId xmlns:p14="http://schemas.microsoft.com/office/powerpoint/2010/main" val="57744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529052-8B86-44AA-8A45-A56BF0067A1C}"/>
              </a:ext>
            </a:extLst>
          </p:cNvPr>
          <p:cNvSpPr txBox="1"/>
          <p:nvPr/>
        </p:nvSpPr>
        <p:spPr>
          <a:xfrm>
            <a:off x="440451" y="1096417"/>
            <a:ext cx="867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DFDEBF"/>
                </a:solidFill>
                <a:latin typeface="Arial Rounded MT Bold" panose="020F0704030504030204" pitchFamily="34" charset="0"/>
              </a:rPr>
              <a:t>12 Ways To Win People to Your Way of Thinking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78430-D794-41D4-A027-008312221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83" y="2017337"/>
            <a:ext cx="1791965" cy="21398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5EBF91-F6AC-4DF3-8C8D-AFF0AD1DB5C5}"/>
              </a:ext>
            </a:extLst>
          </p:cNvPr>
          <p:cNvSpPr txBox="1"/>
          <p:nvPr/>
        </p:nvSpPr>
        <p:spPr>
          <a:xfrm>
            <a:off x="903170" y="4105171"/>
            <a:ext cx="301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2333"/>
                </a:solidFill>
              </a:rPr>
              <a:t>Let others “own” the ideas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0A2A5C-07A5-4A23-B8F7-55E4A312F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918" y="4523716"/>
            <a:ext cx="1874038" cy="16798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EF9D6D-616F-4B7A-8D72-A0A1E3940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318" y="2215301"/>
            <a:ext cx="1970202" cy="181937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CA3047-DCA0-4006-8A23-3B4B37541ED3}"/>
              </a:ext>
            </a:extLst>
          </p:cNvPr>
          <p:cNvSpPr txBox="1"/>
          <p:nvPr/>
        </p:nvSpPr>
        <p:spPr>
          <a:xfrm>
            <a:off x="4548674" y="4089463"/>
            <a:ext cx="326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2333"/>
                </a:solidFill>
              </a:rPr>
              <a:t>Be sympathetic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9A29D1-7F5C-4DA8-85B1-5730698E5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813" y="4535587"/>
            <a:ext cx="1597140" cy="17426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5BAE0B3-A712-497F-861F-885B1617FC5A}"/>
              </a:ext>
            </a:extLst>
          </p:cNvPr>
          <p:cNvSpPr txBox="1"/>
          <p:nvPr/>
        </p:nvSpPr>
        <p:spPr>
          <a:xfrm>
            <a:off x="4634920" y="6177402"/>
            <a:ext cx="288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2333"/>
                </a:solidFill>
              </a:rPr>
              <a:t>Appeal to nobler motives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17E9C6-B0FF-4E25-BF6E-127866737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2395" y="1960090"/>
            <a:ext cx="1761931" cy="22086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1D8122-9327-4F19-8213-23942FB338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9220" y="4260915"/>
            <a:ext cx="2068401" cy="207269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164D177-9CC1-4DE5-9FF0-5571BF3E2B78}"/>
              </a:ext>
            </a:extLst>
          </p:cNvPr>
          <p:cNvSpPr txBox="1"/>
          <p:nvPr/>
        </p:nvSpPr>
        <p:spPr>
          <a:xfrm>
            <a:off x="8139282" y="4089060"/>
            <a:ext cx="288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2333"/>
                </a:solidFill>
              </a:rPr>
              <a:t>Dramatize your ideas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254C-8A61-4D84-8D26-13A59FAA6862}"/>
              </a:ext>
            </a:extLst>
          </p:cNvPr>
          <p:cNvSpPr txBox="1"/>
          <p:nvPr/>
        </p:nvSpPr>
        <p:spPr>
          <a:xfrm>
            <a:off x="8108593" y="6185923"/>
            <a:ext cx="288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2333"/>
                </a:solidFill>
              </a:rPr>
              <a:t>Throw a challenge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9066A6-9EF9-42AF-8E2B-9CC5EEA56A07}"/>
              </a:ext>
            </a:extLst>
          </p:cNvPr>
          <p:cNvSpPr txBox="1"/>
          <p:nvPr/>
        </p:nvSpPr>
        <p:spPr>
          <a:xfrm>
            <a:off x="801279" y="6171218"/>
            <a:ext cx="325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2333"/>
                </a:solidFill>
              </a:rPr>
              <a:t>See from others’ point of view</a:t>
            </a:r>
          </a:p>
        </p:txBody>
      </p:sp>
    </p:spTree>
    <p:extLst>
      <p:ext uri="{BB962C8B-B14F-4D97-AF65-F5344CB8AC3E}">
        <p14:creationId xmlns:p14="http://schemas.microsoft.com/office/powerpoint/2010/main" val="349570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26" grpId="0"/>
      <p:bldP spid="35" grpId="0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529052-8B86-44AA-8A45-A56BF0067A1C}"/>
              </a:ext>
            </a:extLst>
          </p:cNvPr>
          <p:cNvSpPr txBox="1"/>
          <p:nvPr/>
        </p:nvSpPr>
        <p:spPr>
          <a:xfrm>
            <a:off x="553769" y="880531"/>
            <a:ext cx="8671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DFDEBF"/>
                </a:solidFill>
                <a:latin typeface="Arial Rounded MT Bold" panose="020F0704030504030204" pitchFamily="34" charset="0"/>
              </a:rPr>
              <a:t>9 Ways To Win Change People Without Causing Offense Or resentment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0E2B6-51FA-4A0A-99AE-4B745000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58" y="2093500"/>
            <a:ext cx="1365784" cy="26858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1C870F-09CF-438B-827D-4148ECBF1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707" y="2147880"/>
            <a:ext cx="1267379" cy="26119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5B44F4-B9AC-4A61-90A4-45191E81E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036" y="4166646"/>
            <a:ext cx="1192164" cy="23472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4C38E92-6A88-4A08-8D4F-188390A0A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455" y="2239354"/>
            <a:ext cx="1085078" cy="259018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F346964-CB31-4429-BC56-582EA1A4E4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9692" y="2025729"/>
            <a:ext cx="1681122" cy="279304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2DDC44B-2427-47A9-8C64-4989EE6B5C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743" y="4110087"/>
            <a:ext cx="1873444" cy="240164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DC94242-C084-4FD5-B7CE-3D9EA7432E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0072" y="4034671"/>
            <a:ext cx="1446825" cy="24625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907A644-CD33-40EA-8425-BDBC6685C8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58972" y="2113563"/>
            <a:ext cx="1475364" cy="272964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CFF4C3-1C94-452B-A1B6-D77147BB29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0742" y="4082710"/>
            <a:ext cx="1419196" cy="240383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6BE1CC9-FB91-4B0B-82F2-C42E5D5BBC31}"/>
              </a:ext>
            </a:extLst>
          </p:cNvPr>
          <p:cNvSpPr txBox="1"/>
          <p:nvPr/>
        </p:nvSpPr>
        <p:spPr>
          <a:xfrm>
            <a:off x="309282" y="4736766"/>
            <a:ext cx="1453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2333"/>
                </a:solidFill>
              </a:rPr>
              <a:t>Start with praise </a:t>
            </a:r>
          </a:p>
          <a:p>
            <a:pPr algn="ctr"/>
            <a:r>
              <a:rPr lang="en-US" b="1" dirty="0">
                <a:solidFill>
                  <a:srgbClr val="662333"/>
                </a:solidFill>
              </a:rPr>
              <a:t>&amp; appreciation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D92049-4649-4458-B249-815F528D07AC}"/>
              </a:ext>
            </a:extLst>
          </p:cNvPr>
          <p:cNvSpPr txBox="1"/>
          <p:nvPr/>
        </p:nvSpPr>
        <p:spPr>
          <a:xfrm>
            <a:off x="1602557" y="2977100"/>
            <a:ext cx="1246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2333"/>
                </a:solidFill>
              </a:rPr>
              <a:t>Highlight others’ mistakes indirectly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145F22-15F1-4FF4-A6B5-8A628CD81015}"/>
              </a:ext>
            </a:extLst>
          </p:cNvPr>
          <p:cNvSpPr txBox="1"/>
          <p:nvPr/>
        </p:nvSpPr>
        <p:spPr>
          <a:xfrm>
            <a:off x="2884604" y="4777216"/>
            <a:ext cx="1121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2333"/>
                </a:solidFill>
              </a:rPr>
              <a:t>Talk about your own mistakes first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215593-F81D-4F36-83F3-B371B01CD753}"/>
              </a:ext>
            </a:extLst>
          </p:cNvPr>
          <p:cNvSpPr txBox="1"/>
          <p:nvPr/>
        </p:nvSpPr>
        <p:spPr>
          <a:xfrm>
            <a:off x="3986714" y="2969576"/>
            <a:ext cx="1264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2333"/>
                </a:solidFill>
              </a:rPr>
              <a:t>Ask questions, don’t issue orders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6A5E70-D834-4065-96B3-E69315DA6C3A}"/>
              </a:ext>
            </a:extLst>
          </p:cNvPr>
          <p:cNvSpPr txBox="1"/>
          <p:nvPr/>
        </p:nvSpPr>
        <p:spPr>
          <a:xfrm>
            <a:off x="5239229" y="4798111"/>
            <a:ext cx="1086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2333"/>
                </a:solidFill>
              </a:rPr>
              <a:t>Let others save face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F4F6CF-4170-4F35-9B93-21EC263F6502}"/>
              </a:ext>
            </a:extLst>
          </p:cNvPr>
          <p:cNvSpPr txBox="1"/>
          <p:nvPr/>
        </p:nvSpPr>
        <p:spPr>
          <a:xfrm>
            <a:off x="6394735" y="3292720"/>
            <a:ext cx="150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2333"/>
                </a:solidFill>
              </a:rPr>
              <a:t>Praise </a:t>
            </a:r>
            <a:br>
              <a:rPr lang="en-US" b="1" dirty="0">
                <a:solidFill>
                  <a:srgbClr val="662333"/>
                </a:solidFill>
              </a:rPr>
            </a:br>
            <a:r>
              <a:rPr lang="en-US" b="1" dirty="0">
                <a:solidFill>
                  <a:srgbClr val="662333"/>
                </a:solidFill>
              </a:rPr>
              <a:t>any improvement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6EE555-8231-443E-AA46-543FF91E9A84}"/>
              </a:ext>
            </a:extLst>
          </p:cNvPr>
          <p:cNvSpPr txBox="1"/>
          <p:nvPr/>
        </p:nvSpPr>
        <p:spPr>
          <a:xfrm>
            <a:off x="7838058" y="4831702"/>
            <a:ext cx="1334223" cy="93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2333"/>
                </a:solidFill>
              </a:rPr>
              <a:t>Act as if they were better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8A6ACD-362E-47E9-AC42-E1DAD27A274F}"/>
              </a:ext>
            </a:extLst>
          </p:cNvPr>
          <p:cNvSpPr txBox="1"/>
          <p:nvPr/>
        </p:nvSpPr>
        <p:spPr>
          <a:xfrm>
            <a:off x="9112237" y="3338196"/>
            <a:ext cx="1389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2333"/>
                </a:solidFill>
              </a:rPr>
              <a:t>Make correction seem easy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E21D67-34D7-46E5-AD21-758C1CB08065}"/>
              </a:ext>
            </a:extLst>
          </p:cNvPr>
          <p:cNvSpPr txBox="1"/>
          <p:nvPr/>
        </p:nvSpPr>
        <p:spPr>
          <a:xfrm>
            <a:off x="10610088" y="4835160"/>
            <a:ext cx="1069723" cy="1216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2333"/>
                </a:solidFill>
              </a:rPr>
              <a:t>Help them see their benefits</a:t>
            </a:r>
          </a:p>
        </p:txBody>
      </p:sp>
    </p:spTree>
    <p:extLst>
      <p:ext uri="{BB962C8B-B14F-4D97-AF65-F5344CB8AC3E}">
        <p14:creationId xmlns:p14="http://schemas.microsoft.com/office/powerpoint/2010/main" val="135476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259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Win Friends and Influence People</dc:title>
  <dc:creator>Mariam Nesiem</dc:creator>
  <cp:lastModifiedBy>Mariam Nesiem</cp:lastModifiedBy>
  <cp:revision>35</cp:revision>
  <dcterms:created xsi:type="dcterms:W3CDTF">2021-03-20T13:09:59Z</dcterms:created>
  <dcterms:modified xsi:type="dcterms:W3CDTF">2021-04-25T16:52:51Z</dcterms:modified>
</cp:coreProperties>
</file>