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16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16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41dc6099a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41dc6099a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941dc6099a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3ab0cb9d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3ab0cb9d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93ab0cb9d9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41dc6099a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41dc6099a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941dc6099a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41dc6099a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41dc6099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941dc6099a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41dc6099a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41dc6099a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941dc6099a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41dc6099a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41dc6099a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941dc6099a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41dc6099a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41dc6099a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941dc6099a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41dc6099a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41dc6099a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941dc6099a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41dc6099a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41dc6099a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941dc6099a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030f837b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030f837b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9030f837bb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41dc6099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41dc6099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941dc6099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41dc6099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41dc6099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941dc6099a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41dc6099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41dc6099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941dc6099a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41dc6099a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41dc6099a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941dc6099a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41dc6099a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41dc6099a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941dc6099a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41dc6099a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41dc6099a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set is used to help the </a:t>
            </a:r>
            <a:r>
              <a:rPr lang="en-US"/>
              <a:t>compiler</a:t>
            </a:r>
            <a:r>
              <a:rPr lang="en-US"/>
              <a:t> determine the bit widths and shapes of the variables within the function</a:t>
            </a:r>
            <a:endParaRPr/>
          </a:p>
        </p:txBody>
      </p:sp>
      <p:sp>
        <p:nvSpPr>
          <p:cNvPr id="112" name="Google Shape;112;g2941dc6099a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Yellow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104900" y="1122363"/>
            <a:ext cx="9982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4900" y="4020854"/>
            <a:ext cx="9982200" cy="1732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4552950" y="3720230"/>
            <a:ext cx="3086100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yellow horse with a star and a white text&#10;&#10;Description automatically generated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25952" y="729049"/>
            <a:ext cx="540094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With Border - Black">
  <p:cSld name="Content - With Border - Blac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1104902" y="1124950"/>
            <a:ext cx="9982199" cy="981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6" name="Google Shape;26;p3"/>
          <p:cNvCxnSpPr/>
          <p:nvPr/>
        </p:nvCxnSpPr>
        <p:spPr>
          <a:xfrm>
            <a:off x="1104903" y="2344732"/>
            <a:ext cx="556263" cy="0"/>
          </a:xfrm>
          <a:prstGeom prst="straightConnector1">
            <a:avLst/>
          </a:prstGeom>
          <a:noFill/>
          <a:ln cap="flat" cmpd="sng" w="50800">
            <a:solidFill>
              <a:srgbClr val="F9C42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With Border - Black">
  <p:cSld name="1_Content - With Border - Blac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1104902" y="1124950"/>
            <a:ext cx="9982199" cy="981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1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4"/>
          <p:cNvCxnSpPr/>
          <p:nvPr/>
        </p:nvCxnSpPr>
        <p:spPr>
          <a:xfrm>
            <a:off x="1104903" y="2344732"/>
            <a:ext cx="556263" cy="0"/>
          </a:xfrm>
          <a:prstGeom prst="straightConnector1">
            <a:avLst/>
          </a:prstGeom>
          <a:noFill/>
          <a:ln cap="flat" cmpd="sng" w="50800">
            <a:solidFill>
              <a:srgbClr val="F9C42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Full Width">
  <p:cSld name="Content - Full Width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3897" y="183658"/>
            <a:ext cx="10744207" cy="7723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3900" y="1265605"/>
            <a:ext cx="10744200" cy="4830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723897" y="1099536"/>
            <a:ext cx="556263" cy="0"/>
          </a:xfrm>
          <a:prstGeom prst="straightConnector1">
            <a:avLst/>
          </a:prstGeom>
          <a:noFill/>
          <a:ln cap="flat" cmpd="sng" w="50800">
            <a:solidFill>
              <a:srgbClr val="F9C42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ation Slide Centered - Yellow">
  <p:cSld name="Quotation Slide Centered - Yellow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39;p6"/>
          <p:cNvCxnSpPr/>
          <p:nvPr/>
        </p:nvCxnSpPr>
        <p:spPr>
          <a:xfrm>
            <a:off x="4533900" y="1871061"/>
            <a:ext cx="3086100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6"/>
          <p:cNvSpPr txBox="1"/>
          <p:nvPr>
            <p:ph type="ctrTitle"/>
          </p:nvPr>
        </p:nvSpPr>
        <p:spPr>
          <a:xfrm>
            <a:off x="1104900" y="2118511"/>
            <a:ext cx="9982200" cy="2388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1" i="0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42" name="Google Shape;42;p6"/>
          <p:cNvCxnSpPr/>
          <p:nvPr/>
        </p:nvCxnSpPr>
        <p:spPr>
          <a:xfrm>
            <a:off x="4533900" y="4754135"/>
            <a:ext cx="3086100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6"/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47416" l="29772" r="29640" t="19475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ation Slide Centered - Black">
  <p:cSld name="Quotation Slide Centered - Blac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7"/>
          <p:cNvCxnSpPr/>
          <p:nvPr/>
        </p:nvCxnSpPr>
        <p:spPr>
          <a:xfrm>
            <a:off x="4533900" y="1871061"/>
            <a:ext cx="3086100" cy="0"/>
          </a:xfrm>
          <a:prstGeom prst="straightConnector1">
            <a:avLst/>
          </a:prstGeom>
          <a:noFill/>
          <a:ln cap="flat" cmpd="sng" w="50800">
            <a:solidFill>
              <a:srgbClr val="F9C4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7"/>
          <p:cNvCxnSpPr/>
          <p:nvPr/>
        </p:nvCxnSpPr>
        <p:spPr>
          <a:xfrm>
            <a:off x="4533900" y="4754135"/>
            <a:ext cx="3086100" cy="0"/>
          </a:xfrm>
          <a:prstGeom prst="straightConnector1">
            <a:avLst/>
          </a:prstGeom>
          <a:noFill/>
          <a:ln cap="flat" cmpd="sng" w="50800">
            <a:solidFill>
              <a:srgbClr val="F9C4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52423" l="33584" r="31534" t="22981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/>
          <p:nvPr>
            <p:ph type="ctrTitle"/>
          </p:nvPr>
        </p:nvSpPr>
        <p:spPr>
          <a:xfrm>
            <a:off x="1104900" y="2118511"/>
            <a:ext cx="9982200" cy="2388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3200"/>
              <a:buFont typeface="Helvetica Neue"/>
              <a:buNone/>
              <a:defRPr b="1" i="0" sz="3200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800"/>
              <a:buNone/>
              <a:defRPr b="0" i="1" sz="2800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74320" y="6519672"/>
            <a:ext cx="9144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878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rgbClr val="7878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 yellow horse with a star and a white text&#10;&#10;Description automatically generated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39144" y="6126500"/>
            <a:ext cx="540094" cy="7315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5" orient="horz" pos="3840">
          <p15:clr>
            <a:srgbClr val="F26B43"/>
          </p15:clr>
        </p15:guide>
        <p15:guide id="6" orient="horz" pos="456">
          <p15:clr>
            <a:srgbClr val="F26B43"/>
          </p15:clr>
        </p15:guide>
        <p15:guide id="7" orient="horz" pos="696">
          <p15:clr>
            <a:srgbClr val="5ACBF0"/>
          </p15:clr>
        </p15:guide>
        <p15:guide id="8" orient="horz" pos="362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ctrTitle"/>
          </p:nvPr>
        </p:nvSpPr>
        <p:spPr>
          <a:xfrm>
            <a:off x="1104900" y="1122363"/>
            <a:ext cx="9982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Profiling FHE Schemes and Frameworks</a:t>
            </a:r>
            <a:endParaRPr/>
          </a:p>
        </p:txBody>
      </p:sp>
      <p:sp>
        <p:nvSpPr>
          <p:cNvPr id="58" name="Google Shape;58;p8"/>
          <p:cNvSpPr txBox="1"/>
          <p:nvPr>
            <p:ph idx="1" type="subTitle"/>
          </p:nvPr>
        </p:nvSpPr>
        <p:spPr>
          <a:xfrm>
            <a:off x="1104900" y="4020854"/>
            <a:ext cx="9982200" cy="1732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Cory Brynds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Concrete: Homomorphic Multiplication Performance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637076"/>
            <a:ext cx="7235975" cy="9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3097887"/>
            <a:ext cx="7235975" cy="94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00" y="4438475"/>
            <a:ext cx="7235975" cy="93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End-User Application: Concrete ML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139000" y="1257300"/>
            <a:ext cx="4593300" cy="49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Open-source ML inference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turn ML models into FHE equivalents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i.e. Pytorch model to FHE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Useful for data scientists without cryptographic background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/>
              <a:t>&lt;- Example from Zama.ai: classification on encrypted data using logistic regression</a:t>
            </a:r>
            <a:endParaRPr sz="1600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956158"/>
            <a:ext cx="5639315" cy="5597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IBM HElayers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723900" y="1409200"/>
            <a:ext cx="4708200" cy="49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Adds functionality to lower-level HE libraries such as OpenFHE, SEAL, and HElib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CPU and GPU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Available under a community license for non-commercial use, not open-source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050" y="1170883"/>
            <a:ext cx="6455100" cy="451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541922" y="24430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 Frameworks: Relevance to our Research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3900" y="1409200"/>
            <a:ext cx="10562100" cy="49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the application phase (testing optimized NTT architecture for ML/GEMM operations)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Comparing the speedup of our architecture for a given scheme against an end-user ML framework (Concrete or HE Layers)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Could compare our custom architecture against CPU and GPU implementations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to determine which library (OpenFHE, likely) and framework to use for comparing and profiling performance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541922" y="24430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Else I’ve Been Working On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23900" y="1409200"/>
            <a:ext cx="10562100" cy="49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Writing programs in C++ to understand modular multiplication, reduction, NTT, and butterfly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Reading papers about profiling different schemes for performance and security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541922" y="24430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3rd Annual FHE.org Conference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723900" y="1409200"/>
            <a:ext cx="5334000" cy="49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3rd annual FHE.org conference in Toronto, Canada on March 24th, 2024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Accepting presentation proposals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925" y="3959872"/>
            <a:ext cx="4891953" cy="22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050" y="2768537"/>
            <a:ext cx="4891950" cy="132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541922" y="24430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 Topics of Interest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150" y="1747586"/>
            <a:ext cx="9735701" cy="33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Side note from last week: Modulus Centering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723900" y="1409200"/>
            <a:ext cx="4708200" cy="49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Modulus centering used to change integer coefficient space from [0, q - 1] to [-q/2, q/2)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Symmetric range can be used to simplify certain calculations and is implemented in most HE schemes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275" y="2539621"/>
            <a:ext cx="5883600" cy="177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Side note from last week: Modulus Centering</a:t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576423"/>
            <a:ext cx="8631651" cy="26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104902" y="1124950"/>
            <a:ext cx="99822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104906" y="2538770"/>
            <a:ext cx="9982200" cy="3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highlight>
                  <a:srgbClr val="F9C423"/>
                </a:highlight>
              </a:rPr>
              <a:t> </a:t>
            </a:r>
            <a:r>
              <a:rPr b="1" lang="en-US">
                <a:solidFill>
                  <a:srgbClr val="000000"/>
                </a:solidFill>
                <a:highlight>
                  <a:srgbClr val="F9C423"/>
                </a:highlight>
              </a:rPr>
              <a:t>1</a:t>
            </a:r>
            <a:r>
              <a:rPr lang="en-US">
                <a:solidFill>
                  <a:srgbClr val="000000"/>
                </a:solidFill>
                <a:highlight>
                  <a:srgbClr val="F9C423"/>
                </a:highlight>
              </a:rPr>
              <a:t> 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/>
              <a:t>FHE Libraries and Frameworks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highlight>
                  <a:srgbClr val="F9C423"/>
                </a:highlight>
              </a:rPr>
              <a:t> </a:t>
            </a:r>
            <a:r>
              <a:rPr b="1" lang="en-US">
                <a:solidFill>
                  <a:schemeClr val="dk1"/>
                </a:solidFill>
                <a:highlight>
                  <a:srgbClr val="F9C423"/>
                </a:highlight>
              </a:rPr>
              <a:t>2</a:t>
            </a:r>
            <a:r>
              <a:rPr lang="en-US">
                <a:highlight>
                  <a:srgbClr val="F9C423"/>
                </a:highlight>
              </a:rPr>
              <a:t> </a:t>
            </a:r>
            <a:r>
              <a:rPr lang="en-US"/>
              <a:t> Scheme profiling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highlight>
                  <a:srgbClr val="F9C423"/>
                </a:highlight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FHE Frameworks</a:t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3900" y="1409200"/>
            <a:ext cx="4719300" cy="49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 Libraries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HElib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OpenFHE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Higher-level frameworks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IBM HELayers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Zama Concrete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HELib</a:t>
            </a:r>
            <a:endParaRPr/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3900" y="1409200"/>
            <a:ext cx="6174600" cy="49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Supports the following schemes: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BGV with bootstrapping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CKKS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 SEAL</a:t>
            </a:r>
            <a:endParaRPr/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723900" y="1409200"/>
            <a:ext cx="4708200" cy="49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Supported schemes: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BFV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BGV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CKKS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OpenFHE</a:t>
            </a:r>
            <a:endParaRPr/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723900" y="1409200"/>
            <a:ext cx="5937600" cy="49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Supports the following schemes: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BFV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BGV with bootstrapping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CKKS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TFHE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FHEW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Succeeded PALISADE in 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Integrated aspects of HELib and HEAAN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 Frameworks: HE Layers and Concrete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23900" y="1409200"/>
            <a:ext cx="4708200" cy="49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Frameworks for building user applications with FHE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Examples: </a:t>
            </a:r>
            <a:r>
              <a:rPr lang="en-US"/>
              <a:t>machine</a:t>
            </a:r>
            <a:r>
              <a:rPr lang="en-US"/>
              <a:t> learning </a:t>
            </a:r>
            <a:r>
              <a:rPr lang="en-US"/>
              <a:t>inferencing, data analytics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Abstracts many of the crypto parameters and scheme implementations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Concrete: FHE Compiler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3900" y="1409200"/>
            <a:ext cx="4719300" cy="49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Open-source framework implementing TFHE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TFHE compiler (LLVM based) for building user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FHE programs can be written with simple Python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CPU and GPU support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200" y="3008596"/>
            <a:ext cx="6444001" cy="247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23895" r="26762" t="0"/>
          <a:stretch/>
        </p:blipFill>
        <p:spPr>
          <a:xfrm>
            <a:off x="7022875" y="723900"/>
            <a:ext cx="3578751" cy="18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3897" y="183658"/>
            <a:ext cx="10744200" cy="7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Concrete: Multiplication Example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252122"/>
            <a:ext cx="9863151" cy="48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