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564177B-2CA0-46AA-959D-8232F3AB104E}"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41538836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4177B-2CA0-46AA-959D-8232F3AB104E}"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29280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4177B-2CA0-46AA-959D-8232F3AB104E}"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211429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64177B-2CA0-46AA-959D-8232F3AB104E}"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2280907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0564177B-2CA0-46AA-959D-8232F3AB104E}"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40773782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564177B-2CA0-46AA-959D-8232F3AB104E}" type="datetimeFigureOut">
              <a:rPr lang="en-US" smtClean="0"/>
              <a:t>2/26/2025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1180965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0564177B-2CA0-46AA-959D-8232F3AB104E}"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43C5DA-5FDE-4FED-9F86-8CA406F7CC9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17582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564177B-2CA0-46AA-959D-8232F3AB104E}"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378120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4177B-2CA0-46AA-959D-8232F3AB104E}"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393395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0564177B-2CA0-46AA-959D-8232F3AB104E}" type="datetimeFigureOut">
              <a:rPr lang="en-US" smtClean="0"/>
              <a:t>2/26/2025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1813730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564177B-2CA0-46AA-959D-8232F3AB104E}" type="datetimeFigureOut">
              <a:rPr lang="en-US" smtClean="0"/>
              <a:t>2/26/2025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A43C5DA-5FDE-4FED-9F86-8CA406F7CC93}" type="slidenum">
              <a:rPr lang="en-US" smtClean="0"/>
              <a:t>‹#›</a:t>
            </a:fld>
            <a:endParaRPr lang="en-US"/>
          </a:p>
        </p:txBody>
      </p:sp>
    </p:spTree>
    <p:extLst>
      <p:ext uri="{BB962C8B-B14F-4D97-AF65-F5344CB8AC3E}">
        <p14:creationId xmlns:p14="http://schemas.microsoft.com/office/powerpoint/2010/main" val="1268701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564177B-2CA0-46AA-959D-8232F3AB104E}" type="datetimeFigureOut">
              <a:rPr lang="en-US" smtClean="0"/>
              <a:t>2/26/2025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A43C5DA-5FDE-4FED-9F86-8CA406F7CC93}" type="slidenum">
              <a:rPr lang="en-US" smtClean="0"/>
              <a:t>‹#›</a:t>
            </a:fld>
            <a:endParaRPr lang="en-US"/>
          </a:p>
        </p:txBody>
      </p:sp>
    </p:spTree>
    <p:extLst>
      <p:ext uri="{BB962C8B-B14F-4D97-AF65-F5344CB8AC3E}">
        <p14:creationId xmlns:p14="http://schemas.microsoft.com/office/powerpoint/2010/main" val="3718288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332" y="2055818"/>
            <a:ext cx="8991600" cy="1645920"/>
          </a:xfrm>
        </p:spPr>
        <p:txBody>
          <a:bodyPr/>
          <a:lstStyle/>
          <a:p>
            <a:r>
              <a:rPr lang="en-US" dirty="0" smtClean="0"/>
              <a:t>Gym member exercise tracking</a:t>
            </a:r>
            <a:endParaRPr lang="en-US" dirty="0"/>
          </a:p>
        </p:txBody>
      </p:sp>
    </p:spTree>
    <p:extLst>
      <p:ext uri="{BB962C8B-B14F-4D97-AF65-F5344CB8AC3E}">
        <p14:creationId xmlns:p14="http://schemas.microsoft.com/office/powerpoint/2010/main" val="37605653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754" y="5657671"/>
            <a:ext cx="11477897" cy="1200329"/>
          </a:xfrm>
          <a:prstGeom prst="rect">
            <a:avLst/>
          </a:prstGeom>
        </p:spPr>
        <p:txBody>
          <a:bodyPr wrap="square">
            <a:spAutoFit/>
          </a:bodyPr>
          <a:lstStyle/>
          <a:p>
            <a:r>
              <a:rPr lang="en-US" dirty="0" smtClean="0"/>
              <a:t>The dashboard presents a comprehensive overview of fitness data, analyzing factors like workout type, age, gender, and water intake. It includes visualizations like bar charts, </a:t>
            </a:r>
            <a:r>
              <a:rPr lang="en-US" dirty="0" err="1" smtClean="0"/>
              <a:t>heatmaps</a:t>
            </a:r>
            <a:r>
              <a:rPr lang="en-US" dirty="0" smtClean="0"/>
              <a:t>, pie charts, and Venn diagrams to compare average calories burned, water intake patterns, gender distribution across age groups, and workout frequency by gender. This enables you to identify trends, make comparisons, and gain insights into fitness behaviors.</a:t>
            </a:r>
            <a:endParaRPr lang="en-US" dirty="0"/>
          </a:p>
        </p:txBody>
      </p:sp>
      <p:pic>
        <p:nvPicPr>
          <p:cNvPr id="3" name="Picture 2"/>
          <p:cNvPicPr>
            <a:picLocks noChangeAspect="1"/>
          </p:cNvPicPr>
          <p:nvPr/>
        </p:nvPicPr>
        <p:blipFill>
          <a:blip r:embed="rId2"/>
          <a:stretch>
            <a:fillRect/>
          </a:stretch>
        </p:blipFill>
        <p:spPr>
          <a:xfrm>
            <a:off x="360246" y="147101"/>
            <a:ext cx="10595136" cy="5510570"/>
          </a:xfrm>
          <a:prstGeom prst="rect">
            <a:avLst/>
          </a:prstGeom>
        </p:spPr>
      </p:pic>
    </p:spTree>
    <p:extLst>
      <p:ext uri="{BB962C8B-B14F-4D97-AF65-F5344CB8AC3E}">
        <p14:creationId xmlns:p14="http://schemas.microsoft.com/office/powerpoint/2010/main" val="26784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1693" y="61775"/>
            <a:ext cx="10990732" cy="5461360"/>
          </a:xfrm>
          <a:prstGeom prst="rect">
            <a:avLst/>
          </a:prstGeom>
        </p:spPr>
      </p:pic>
      <p:sp>
        <p:nvSpPr>
          <p:cNvPr id="3" name="Rectangle 2"/>
          <p:cNvSpPr/>
          <p:nvPr/>
        </p:nvSpPr>
        <p:spPr>
          <a:xfrm>
            <a:off x="201706" y="5523135"/>
            <a:ext cx="12192000" cy="1200329"/>
          </a:xfrm>
          <a:prstGeom prst="rect">
            <a:avLst/>
          </a:prstGeom>
        </p:spPr>
        <p:txBody>
          <a:bodyPr wrap="square">
            <a:spAutoFit/>
          </a:bodyPr>
          <a:lstStyle/>
          <a:p>
            <a:r>
              <a:rPr lang="en-US" dirty="0"/>
              <a:t>The provided visualizations offer insights into the relationship between age, weight, fat percentage, and resting heart rate (BPM). Venn diagrams illustrate how fat percentage and BPM vary across age groups, showing a general increase in fat percentage with age. Bar charts reveal the impact of weight on fat percentage, with higher weight ranges associated with higher fat percentages. These findings suggest that both age and weight are factors influencing body composition and heart health.</a:t>
            </a:r>
          </a:p>
        </p:txBody>
      </p:sp>
    </p:spTree>
    <p:extLst>
      <p:ext uri="{BB962C8B-B14F-4D97-AF65-F5344CB8AC3E}">
        <p14:creationId xmlns:p14="http://schemas.microsoft.com/office/powerpoint/2010/main" val="378370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1741" y="472184"/>
            <a:ext cx="8748518" cy="5913632"/>
          </a:xfrm>
          <a:prstGeom prst="rect">
            <a:avLst/>
          </a:prstGeom>
        </p:spPr>
      </p:pic>
    </p:spTree>
    <p:extLst>
      <p:ext uri="{BB962C8B-B14F-4D97-AF65-F5344CB8AC3E}">
        <p14:creationId xmlns:p14="http://schemas.microsoft.com/office/powerpoint/2010/main" val="26308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0891" y="200297"/>
            <a:ext cx="5242560" cy="769441"/>
          </a:xfrm>
          <a:prstGeom prst="rect">
            <a:avLst/>
          </a:prstGeom>
          <a:noFill/>
        </p:spPr>
        <p:txBody>
          <a:bodyPr wrap="square" rtlCol="0">
            <a:spAutoFit/>
          </a:bodyPr>
          <a:lstStyle/>
          <a:p>
            <a:r>
              <a:rPr lang="en-US" sz="4400" dirty="0" smtClean="0"/>
              <a:t>Dataset Analysis:</a:t>
            </a:r>
            <a:endParaRPr lang="en-US" sz="4400" dirty="0"/>
          </a:p>
        </p:txBody>
      </p:sp>
      <p:sp>
        <p:nvSpPr>
          <p:cNvPr id="5" name="TextBox 4"/>
          <p:cNvSpPr txBox="1"/>
          <p:nvPr/>
        </p:nvSpPr>
        <p:spPr>
          <a:xfrm>
            <a:off x="600891" y="1048115"/>
            <a:ext cx="10911840" cy="563231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dataset has 973 records and 15 columns</a:t>
            </a:r>
          </a:p>
          <a:p>
            <a:pPr marL="285750" indent="-285750">
              <a:buFont typeface="Arial" panose="020B0604020202020204" pitchFamily="34" charset="0"/>
              <a:buChar char="•"/>
            </a:pPr>
            <a:r>
              <a:rPr lang="en-US" b="1" dirty="0" smtClean="0"/>
              <a:t>Dimensions:</a:t>
            </a:r>
          </a:p>
          <a:p>
            <a:pPr marL="742950" lvl="1" indent="-285750">
              <a:buFont typeface="Courier New" panose="02070309020205020404" pitchFamily="49" charset="0"/>
              <a:buChar char="o"/>
            </a:pPr>
            <a:r>
              <a:rPr lang="en-US" b="1" dirty="0" smtClean="0"/>
              <a:t>Gender</a:t>
            </a:r>
            <a:r>
              <a:rPr lang="en-US" dirty="0" smtClean="0"/>
              <a:t>: Male/Female </a:t>
            </a:r>
          </a:p>
          <a:p>
            <a:pPr marL="742950" lvl="1" indent="-285750">
              <a:buFont typeface="Courier New" panose="02070309020205020404" pitchFamily="49" charset="0"/>
              <a:buChar char="o"/>
            </a:pPr>
            <a:r>
              <a:rPr lang="en-US" b="1" dirty="0" smtClean="0"/>
              <a:t>Workout Type</a:t>
            </a:r>
            <a:r>
              <a:rPr lang="en-US" dirty="0" smtClean="0"/>
              <a:t>: Types of workouts</a:t>
            </a:r>
          </a:p>
          <a:p>
            <a:pPr marL="285750" indent="-285750">
              <a:buFont typeface="Arial" panose="020B0604020202020204" pitchFamily="34" charset="0"/>
              <a:buChar char="•"/>
            </a:pPr>
            <a:r>
              <a:rPr lang="en-US" b="1" dirty="0" smtClean="0"/>
              <a:t>Measures:</a:t>
            </a:r>
          </a:p>
          <a:p>
            <a:pPr marL="742950" lvl="1" indent="-285750">
              <a:buFont typeface="Courier New" panose="02070309020205020404" pitchFamily="49" charset="0"/>
              <a:buChar char="o"/>
            </a:pPr>
            <a:r>
              <a:rPr lang="en-US" b="1" dirty="0" smtClean="0"/>
              <a:t>Age</a:t>
            </a:r>
            <a:r>
              <a:rPr lang="en-US" dirty="0" smtClean="0"/>
              <a:t>: Numeric</a:t>
            </a:r>
          </a:p>
          <a:p>
            <a:pPr marL="742950" lvl="1" indent="-285750">
              <a:buFont typeface="Courier New" panose="02070309020205020404" pitchFamily="49" charset="0"/>
              <a:buChar char="o"/>
            </a:pPr>
            <a:r>
              <a:rPr lang="en-US" b="1" dirty="0" smtClean="0"/>
              <a:t>Weight (kg)</a:t>
            </a:r>
            <a:r>
              <a:rPr lang="en-US" dirty="0" smtClean="0"/>
              <a:t>: Numeric</a:t>
            </a:r>
          </a:p>
          <a:p>
            <a:pPr marL="742950" lvl="1" indent="-285750">
              <a:buFont typeface="Courier New" panose="02070309020205020404" pitchFamily="49" charset="0"/>
              <a:buChar char="o"/>
            </a:pPr>
            <a:r>
              <a:rPr lang="en-US" b="1" dirty="0" smtClean="0"/>
              <a:t>Height (m)</a:t>
            </a:r>
            <a:r>
              <a:rPr lang="en-US" dirty="0" smtClean="0"/>
              <a:t>: Numeric</a:t>
            </a:r>
          </a:p>
          <a:p>
            <a:pPr marL="742950" lvl="1" indent="-285750">
              <a:buFont typeface="Courier New" panose="02070309020205020404" pitchFamily="49" charset="0"/>
              <a:buChar char="o"/>
            </a:pPr>
            <a:r>
              <a:rPr lang="en-US" b="1" dirty="0" smtClean="0"/>
              <a:t>Max BPM</a:t>
            </a:r>
            <a:r>
              <a:rPr lang="en-US" dirty="0" smtClean="0"/>
              <a:t>: Numeric</a:t>
            </a:r>
          </a:p>
          <a:p>
            <a:pPr marL="742950" lvl="1" indent="-285750">
              <a:buFont typeface="Courier New" panose="02070309020205020404" pitchFamily="49" charset="0"/>
              <a:buChar char="o"/>
            </a:pPr>
            <a:r>
              <a:rPr lang="en-US" b="1" dirty="0" err="1" smtClean="0"/>
              <a:t>Avg</a:t>
            </a:r>
            <a:r>
              <a:rPr lang="en-US" b="1" dirty="0" smtClean="0"/>
              <a:t> BPM</a:t>
            </a:r>
            <a:r>
              <a:rPr lang="en-US" dirty="0" smtClean="0"/>
              <a:t>: Numeric</a:t>
            </a:r>
          </a:p>
          <a:p>
            <a:pPr marL="742950" lvl="1" indent="-285750">
              <a:buFont typeface="Courier New" panose="02070309020205020404" pitchFamily="49" charset="0"/>
              <a:buChar char="o"/>
            </a:pPr>
            <a:r>
              <a:rPr lang="en-US" b="1" dirty="0" smtClean="0"/>
              <a:t>Resting BPM</a:t>
            </a:r>
            <a:r>
              <a:rPr lang="en-US" dirty="0" smtClean="0"/>
              <a:t>: Numeric</a:t>
            </a:r>
          </a:p>
          <a:p>
            <a:pPr marL="742950" lvl="1" indent="-285750">
              <a:buFont typeface="Courier New" panose="02070309020205020404" pitchFamily="49" charset="0"/>
              <a:buChar char="o"/>
            </a:pPr>
            <a:r>
              <a:rPr lang="en-US" b="1" dirty="0" smtClean="0"/>
              <a:t>Session Duration (hours)</a:t>
            </a:r>
            <a:r>
              <a:rPr lang="en-US" dirty="0" smtClean="0"/>
              <a:t>: Numeric</a:t>
            </a:r>
          </a:p>
          <a:p>
            <a:pPr marL="742950" lvl="1" indent="-285750">
              <a:buFont typeface="Courier New" panose="02070309020205020404" pitchFamily="49" charset="0"/>
              <a:buChar char="o"/>
            </a:pPr>
            <a:r>
              <a:rPr lang="en-US" b="1" dirty="0" smtClean="0"/>
              <a:t>Calories Burned</a:t>
            </a:r>
            <a:r>
              <a:rPr lang="en-US" dirty="0" smtClean="0"/>
              <a:t>: Numeric</a:t>
            </a:r>
          </a:p>
          <a:p>
            <a:pPr marL="742950" lvl="1" indent="-285750">
              <a:buFont typeface="Courier New" panose="02070309020205020404" pitchFamily="49" charset="0"/>
              <a:buChar char="o"/>
            </a:pPr>
            <a:r>
              <a:rPr lang="en-US" b="1" dirty="0" smtClean="0"/>
              <a:t>Fat  Percentage</a:t>
            </a:r>
            <a:r>
              <a:rPr lang="en-US" dirty="0" smtClean="0"/>
              <a:t>: Numeric</a:t>
            </a:r>
          </a:p>
          <a:p>
            <a:pPr marL="742950" lvl="1" indent="-285750">
              <a:buFont typeface="Courier New" panose="02070309020205020404" pitchFamily="49" charset="0"/>
              <a:buChar char="o"/>
            </a:pPr>
            <a:r>
              <a:rPr lang="en-US" b="1" dirty="0" smtClean="0"/>
              <a:t>Water Intake (liters)</a:t>
            </a:r>
            <a:r>
              <a:rPr lang="en-US" dirty="0" smtClean="0"/>
              <a:t>: Numeric</a:t>
            </a:r>
          </a:p>
          <a:p>
            <a:pPr marL="742950" lvl="1" indent="-285750">
              <a:buFont typeface="Courier New" panose="02070309020205020404" pitchFamily="49" charset="0"/>
              <a:buChar char="o"/>
            </a:pPr>
            <a:r>
              <a:rPr lang="en-US" b="1" dirty="0" smtClean="0"/>
              <a:t>Workout Frequency (days/week)</a:t>
            </a:r>
            <a:r>
              <a:rPr lang="en-US" dirty="0" smtClean="0"/>
              <a:t>: Numeric</a:t>
            </a:r>
          </a:p>
          <a:p>
            <a:pPr marL="742950" lvl="1" indent="-285750">
              <a:buFont typeface="Courier New" panose="02070309020205020404" pitchFamily="49" charset="0"/>
              <a:buChar char="o"/>
            </a:pPr>
            <a:r>
              <a:rPr lang="en-US" b="1" dirty="0" smtClean="0"/>
              <a:t>BMI</a:t>
            </a:r>
            <a:r>
              <a:rPr lang="en-US" dirty="0" smtClean="0"/>
              <a:t>: Numeric</a:t>
            </a:r>
          </a:p>
          <a:p>
            <a:pPr marL="742950" lvl="1" indent="-285750">
              <a:buFont typeface="Courier New" panose="02070309020205020404" pitchFamily="49" charset="0"/>
              <a:buChar char="o"/>
            </a:pPr>
            <a:r>
              <a:rPr lang="en-US" b="1" dirty="0" smtClean="0"/>
              <a:t>Experience Level</a:t>
            </a:r>
            <a:r>
              <a:rPr lang="en-US" dirty="0" smtClean="0"/>
              <a:t>: Levels of experience</a:t>
            </a:r>
          </a:p>
          <a:p>
            <a:pPr lvl="1"/>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01095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5794" y="304800"/>
            <a:ext cx="3910149" cy="707886"/>
          </a:xfrm>
          <a:prstGeom prst="rect">
            <a:avLst/>
          </a:prstGeom>
          <a:noFill/>
        </p:spPr>
        <p:txBody>
          <a:bodyPr wrap="square" rtlCol="0">
            <a:spAutoFit/>
          </a:bodyPr>
          <a:lstStyle/>
          <a:p>
            <a:r>
              <a:rPr lang="en-US" sz="4000" dirty="0" smtClean="0"/>
              <a:t>Explanation:</a:t>
            </a:r>
            <a:endParaRPr lang="en-US" sz="4000" dirty="0"/>
          </a:p>
        </p:txBody>
      </p:sp>
      <p:sp>
        <p:nvSpPr>
          <p:cNvPr id="8" name="TextBox 7"/>
          <p:cNvSpPr txBox="1"/>
          <p:nvPr/>
        </p:nvSpPr>
        <p:spPr>
          <a:xfrm>
            <a:off x="261257" y="1236617"/>
            <a:ext cx="4955177" cy="41985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visualization is a bar chart</a:t>
            </a:r>
          </a:p>
          <a:p>
            <a:pPr marL="285750" indent="-285750">
              <a:lnSpc>
                <a:spcPct val="150000"/>
              </a:lnSpc>
              <a:buFont typeface="Arial" panose="020B0604020202020204" pitchFamily="34" charset="0"/>
              <a:buChar char="•"/>
            </a:pPr>
            <a:r>
              <a:rPr lang="en-US" dirty="0" smtClean="0"/>
              <a:t>In this case, we're comparing the "Average Calories Burned" across different workout types. </a:t>
            </a:r>
          </a:p>
          <a:p>
            <a:pPr marL="285750" indent="-285750">
              <a:lnSpc>
                <a:spcPct val="150000"/>
              </a:lnSpc>
              <a:buFont typeface="Arial" panose="020B0604020202020204" pitchFamily="34" charset="0"/>
              <a:buChar char="•"/>
            </a:pPr>
            <a:r>
              <a:rPr lang="en-US" dirty="0" smtClean="0"/>
              <a:t>The x-axis lists the workout types (Cardio, HIIT, Strength, Yoga), and the y-axis represents the average calories burned.</a:t>
            </a:r>
          </a:p>
          <a:p>
            <a:pPr marL="285750" indent="-285750">
              <a:lnSpc>
                <a:spcPct val="150000"/>
              </a:lnSpc>
              <a:buFont typeface="Arial" panose="020B0604020202020204" pitchFamily="34" charset="0"/>
              <a:buChar char="•"/>
            </a:pPr>
            <a:r>
              <a:rPr lang="en-US" dirty="0" smtClean="0"/>
              <a:t> The height of each bar corresponds to the average calories burned for that particular workout type</a:t>
            </a:r>
            <a:endParaRPr lang="en-US" dirty="0"/>
          </a:p>
        </p:txBody>
      </p:sp>
      <p:pic>
        <p:nvPicPr>
          <p:cNvPr id="3" name="Picture 2"/>
          <p:cNvPicPr>
            <a:picLocks noChangeAspect="1"/>
          </p:cNvPicPr>
          <p:nvPr/>
        </p:nvPicPr>
        <p:blipFill>
          <a:blip r:embed="rId2"/>
          <a:stretch>
            <a:fillRect/>
          </a:stretch>
        </p:blipFill>
        <p:spPr>
          <a:xfrm>
            <a:off x="5616387" y="805892"/>
            <a:ext cx="5692590" cy="4170452"/>
          </a:xfrm>
          <a:prstGeom prst="rect">
            <a:avLst/>
          </a:prstGeom>
        </p:spPr>
      </p:pic>
    </p:spTree>
    <p:extLst>
      <p:ext uri="{BB962C8B-B14F-4D97-AF65-F5344CB8AC3E}">
        <p14:creationId xmlns:p14="http://schemas.microsoft.com/office/powerpoint/2010/main" val="251026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131" y="139337"/>
            <a:ext cx="3910149" cy="707886"/>
          </a:xfrm>
          <a:prstGeom prst="rect">
            <a:avLst/>
          </a:prstGeom>
          <a:noFill/>
        </p:spPr>
        <p:txBody>
          <a:bodyPr wrap="square" rtlCol="0">
            <a:spAutoFit/>
          </a:bodyPr>
          <a:lstStyle/>
          <a:p>
            <a:r>
              <a:rPr lang="en-US" sz="4000" dirty="0" smtClean="0"/>
              <a:t>Explanation:</a:t>
            </a:r>
            <a:endParaRPr lang="en-US" sz="4000" dirty="0"/>
          </a:p>
        </p:txBody>
      </p:sp>
      <p:pic>
        <p:nvPicPr>
          <p:cNvPr id="6" name="Picture 5"/>
          <p:cNvPicPr>
            <a:picLocks noChangeAspect="1"/>
          </p:cNvPicPr>
          <p:nvPr/>
        </p:nvPicPr>
        <p:blipFill>
          <a:blip r:embed="rId2"/>
          <a:stretch>
            <a:fillRect/>
          </a:stretch>
        </p:blipFill>
        <p:spPr>
          <a:xfrm>
            <a:off x="6966852" y="4325105"/>
            <a:ext cx="3910150" cy="2275538"/>
          </a:xfrm>
          <a:prstGeom prst="rect">
            <a:avLst/>
          </a:prstGeom>
        </p:spPr>
      </p:pic>
      <p:sp>
        <p:nvSpPr>
          <p:cNvPr id="7" name="TextBox 6"/>
          <p:cNvSpPr txBox="1"/>
          <p:nvPr/>
        </p:nvSpPr>
        <p:spPr>
          <a:xfrm>
            <a:off x="117566" y="1250531"/>
            <a:ext cx="5564778" cy="37830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This visualization is a pie chart,</a:t>
            </a:r>
          </a:p>
          <a:p>
            <a:pPr marL="285750" indent="-285750">
              <a:lnSpc>
                <a:spcPct val="150000"/>
              </a:lnSpc>
              <a:buFont typeface="Arial" panose="020B0604020202020204" pitchFamily="34" charset="0"/>
              <a:buChar char="•"/>
            </a:pPr>
            <a:r>
              <a:rPr lang="en-US" dirty="0"/>
              <a:t>T</a:t>
            </a:r>
            <a:r>
              <a:rPr lang="en-US" dirty="0" smtClean="0"/>
              <a:t>he pie chart shows the distribution of gym members based on whether they are high-calorie burners or not.</a:t>
            </a:r>
          </a:p>
          <a:p>
            <a:pPr marL="285750" indent="-285750">
              <a:lnSpc>
                <a:spcPct val="150000"/>
              </a:lnSpc>
              <a:buFont typeface="Arial" panose="020B0604020202020204" pitchFamily="34" charset="0"/>
              <a:buChar char="•"/>
            </a:pPr>
            <a:r>
              <a:rPr lang="en-US" b="1" dirty="0" smtClean="0"/>
              <a:t>High Calorie Burner:</a:t>
            </a:r>
            <a:r>
              <a:rPr lang="en-US" dirty="0" smtClean="0"/>
              <a:t> This is a categorical variable with two categories: "Yes" (high-calorie burner) and "No" (not a high-calorie burner).</a:t>
            </a:r>
          </a:p>
          <a:p>
            <a:pPr marL="285750" indent="-285750">
              <a:lnSpc>
                <a:spcPct val="150000"/>
              </a:lnSpc>
              <a:buFont typeface="Arial" panose="020B0604020202020204" pitchFamily="34" charset="0"/>
              <a:buChar char="•"/>
            </a:pPr>
            <a:r>
              <a:rPr lang="en-US" b="1" dirty="0" smtClean="0"/>
              <a:t>CNT(Age):</a:t>
            </a:r>
            <a:r>
              <a:rPr lang="en-US" dirty="0" smtClean="0"/>
              <a:t> This likely represents the count of gym members in each category.</a:t>
            </a:r>
            <a:endParaRPr lang="en-US" dirty="0"/>
          </a:p>
        </p:txBody>
      </p:sp>
      <p:pic>
        <p:nvPicPr>
          <p:cNvPr id="3" name="Picture 2"/>
          <p:cNvPicPr>
            <a:picLocks noChangeAspect="1"/>
          </p:cNvPicPr>
          <p:nvPr/>
        </p:nvPicPr>
        <p:blipFill>
          <a:blip r:embed="rId3"/>
          <a:stretch>
            <a:fillRect/>
          </a:stretch>
        </p:blipFill>
        <p:spPr>
          <a:xfrm>
            <a:off x="5984162" y="284501"/>
            <a:ext cx="5875529" cy="3711262"/>
          </a:xfrm>
          <a:prstGeom prst="rect">
            <a:avLst/>
          </a:prstGeom>
        </p:spPr>
      </p:pic>
    </p:spTree>
    <p:extLst>
      <p:ext uri="{BB962C8B-B14F-4D97-AF65-F5344CB8AC3E}">
        <p14:creationId xmlns:p14="http://schemas.microsoft.com/office/powerpoint/2010/main" val="224306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2" y="104503"/>
            <a:ext cx="3910149" cy="707886"/>
          </a:xfrm>
          <a:prstGeom prst="rect">
            <a:avLst/>
          </a:prstGeom>
          <a:noFill/>
        </p:spPr>
        <p:txBody>
          <a:bodyPr wrap="square" rtlCol="0">
            <a:spAutoFit/>
          </a:bodyPr>
          <a:lstStyle/>
          <a:p>
            <a:r>
              <a:rPr lang="en-US" sz="4000" dirty="0" smtClean="0"/>
              <a:t>Explanation:</a:t>
            </a:r>
            <a:endParaRPr lang="en-US" sz="4000" dirty="0"/>
          </a:p>
        </p:txBody>
      </p:sp>
      <p:sp>
        <p:nvSpPr>
          <p:cNvPr id="5" name="TextBox 4"/>
          <p:cNvSpPr txBox="1"/>
          <p:nvPr/>
        </p:nvSpPr>
        <p:spPr>
          <a:xfrm>
            <a:off x="235130" y="923109"/>
            <a:ext cx="4920343"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This visualization is a heat map</a:t>
            </a:r>
          </a:p>
          <a:p>
            <a:pPr marL="285750" indent="-285750">
              <a:lnSpc>
                <a:spcPct val="150000"/>
              </a:lnSpc>
              <a:buFont typeface="Arial" panose="020B0604020202020204" pitchFamily="34" charset="0"/>
              <a:buChar char="•"/>
            </a:pPr>
            <a:r>
              <a:rPr lang="en-US" dirty="0"/>
              <a:t>T</a:t>
            </a:r>
            <a:r>
              <a:rPr lang="en-US" dirty="0" smtClean="0"/>
              <a:t>he heat map shows the water intake (in liters) for different workout types (Cardio, HIIT, Strength, Yoga) across two genders (Male and Female). </a:t>
            </a:r>
          </a:p>
          <a:p>
            <a:pPr marL="285750" indent="-285750">
              <a:lnSpc>
                <a:spcPct val="150000"/>
              </a:lnSpc>
              <a:buFont typeface="Arial" panose="020B0604020202020204" pitchFamily="34" charset="0"/>
              <a:buChar char="•"/>
            </a:pPr>
            <a:r>
              <a:rPr lang="en-US" dirty="0" smtClean="0"/>
              <a:t>The color intensity of each cell represents the water intake, with darker shades indicating higher water intake</a:t>
            </a:r>
            <a:endParaRPr lang="en-US" dirty="0"/>
          </a:p>
        </p:txBody>
      </p:sp>
      <p:pic>
        <p:nvPicPr>
          <p:cNvPr id="2" name="Picture 1"/>
          <p:cNvPicPr>
            <a:picLocks noChangeAspect="1"/>
          </p:cNvPicPr>
          <p:nvPr/>
        </p:nvPicPr>
        <p:blipFill>
          <a:blip r:embed="rId2"/>
          <a:stretch>
            <a:fillRect/>
          </a:stretch>
        </p:blipFill>
        <p:spPr>
          <a:xfrm>
            <a:off x="5155473" y="2631269"/>
            <a:ext cx="6668078" cy="3055885"/>
          </a:xfrm>
          <a:prstGeom prst="rect">
            <a:avLst/>
          </a:prstGeom>
        </p:spPr>
      </p:pic>
    </p:spTree>
    <p:extLst>
      <p:ext uri="{BB962C8B-B14F-4D97-AF65-F5344CB8AC3E}">
        <p14:creationId xmlns:p14="http://schemas.microsoft.com/office/powerpoint/2010/main" val="250450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502" y="104503"/>
            <a:ext cx="3910149" cy="707886"/>
          </a:xfrm>
          <a:prstGeom prst="rect">
            <a:avLst/>
          </a:prstGeom>
          <a:noFill/>
        </p:spPr>
        <p:txBody>
          <a:bodyPr wrap="square" rtlCol="0">
            <a:spAutoFit/>
          </a:bodyPr>
          <a:lstStyle/>
          <a:p>
            <a:r>
              <a:rPr lang="en-US" sz="4000" dirty="0" smtClean="0"/>
              <a:t>Explanation:</a:t>
            </a:r>
            <a:endParaRPr lang="en-US" sz="4000" dirty="0"/>
          </a:p>
        </p:txBody>
      </p:sp>
      <p:pic>
        <p:nvPicPr>
          <p:cNvPr id="9" name="Picture 8"/>
          <p:cNvPicPr>
            <a:picLocks noChangeAspect="1"/>
          </p:cNvPicPr>
          <p:nvPr/>
        </p:nvPicPr>
        <p:blipFill>
          <a:blip r:embed="rId2"/>
          <a:stretch>
            <a:fillRect/>
          </a:stretch>
        </p:blipFill>
        <p:spPr>
          <a:xfrm>
            <a:off x="6769070" y="598093"/>
            <a:ext cx="4854361" cy="1760373"/>
          </a:xfrm>
          <a:prstGeom prst="rect">
            <a:avLst/>
          </a:prstGeom>
        </p:spPr>
      </p:pic>
      <p:sp>
        <p:nvSpPr>
          <p:cNvPr id="10" name="Rectangle 9"/>
          <p:cNvSpPr/>
          <p:nvPr/>
        </p:nvSpPr>
        <p:spPr>
          <a:xfrm>
            <a:off x="452846" y="1158137"/>
            <a:ext cx="6096000" cy="1477328"/>
          </a:xfrm>
          <a:prstGeom prst="rect">
            <a:avLst/>
          </a:prstGeom>
        </p:spPr>
        <p:txBody>
          <a:bodyPr>
            <a:spAutoFit/>
          </a:bodyPr>
          <a:lstStyle/>
          <a:p>
            <a:pPr marL="285750" indent="-285750">
              <a:buFont typeface="Arial" panose="020B0604020202020204" pitchFamily="34" charset="0"/>
              <a:buChar char="•"/>
            </a:pPr>
            <a:r>
              <a:rPr lang="en-US" dirty="0" smtClean="0"/>
              <a:t>The visualization you provided is a series of pie charts that show the distribution of genders (male and female) across different age ranges for each workout type (Cardio, HIIT, Strength, Yoga).</a:t>
            </a:r>
          </a:p>
          <a:p>
            <a:pPr marL="285750" indent="-285750">
              <a:buFont typeface="Arial" panose="020B0604020202020204" pitchFamily="34" charset="0"/>
              <a:buChar char="•"/>
            </a:pPr>
            <a:r>
              <a:rPr lang="en-US" dirty="0" smtClean="0"/>
              <a:t>Blue is female , yellow is male</a:t>
            </a:r>
            <a:endParaRPr lang="en-US" dirty="0"/>
          </a:p>
        </p:txBody>
      </p:sp>
      <p:pic>
        <p:nvPicPr>
          <p:cNvPr id="2" name="Picture 1"/>
          <p:cNvPicPr>
            <a:picLocks noChangeAspect="1"/>
          </p:cNvPicPr>
          <p:nvPr/>
        </p:nvPicPr>
        <p:blipFill>
          <a:blip r:embed="rId3"/>
          <a:stretch>
            <a:fillRect/>
          </a:stretch>
        </p:blipFill>
        <p:spPr>
          <a:xfrm>
            <a:off x="3500846" y="2406229"/>
            <a:ext cx="5765074" cy="4305790"/>
          </a:xfrm>
          <a:prstGeom prst="rect">
            <a:avLst/>
          </a:prstGeom>
        </p:spPr>
      </p:pic>
    </p:spTree>
    <p:extLst>
      <p:ext uri="{BB962C8B-B14F-4D97-AF65-F5344CB8AC3E}">
        <p14:creationId xmlns:p14="http://schemas.microsoft.com/office/powerpoint/2010/main" val="386010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462" y="113211"/>
            <a:ext cx="3910149" cy="707886"/>
          </a:xfrm>
          <a:prstGeom prst="rect">
            <a:avLst/>
          </a:prstGeom>
          <a:noFill/>
        </p:spPr>
        <p:txBody>
          <a:bodyPr wrap="square" rtlCol="0">
            <a:spAutoFit/>
          </a:bodyPr>
          <a:lstStyle/>
          <a:p>
            <a:r>
              <a:rPr lang="en-US" sz="4000" dirty="0" smtClean="0"/>
              <a:t>Explanation:</a:t>
            </a:r>
            <a:endParaRPr lang="en-US" sz="4000" dirty="0"/>
          </a:p>
        </p:txBody>
      </p:sp>
      <p:sp>
        <p:nvSpPr>
          <p:cNvPr id="7" name="Rectangle 6"/>
          <p:cNvSpPr/>
          <p:nvPr/>
        </p:nvSpPr>
        <p:spPr>
          <a:xfrm>
            <a:off x="557347" y="1148081"/>
            <a:ext cx="10128069" cy="2031325"/>
          </a:xfrm>
          <a:prstGeom prst="rect">
            <a:avLst/>
          </a:prstGeom>
        </p:spPr>
        <p:txBody>
          <a:bodyPr wrap="square">
            <a:spAutoFit/>
          </a:bodyPr>
          <a:lstStyle/>
          <a:p>
            <a:pPr marL="285750" indent="-285750">
              <a:buFont typeface="Arial" panose="020B0604020202020204" pitchFamily="34" charset="0"/>
              <a:buChar char="•"/>
            </a:pPr>
            <a:r>
              <a:rPr lang="en-US" dirty="0" smtClean="0"/>
              <a:t>The visualization you provided is a Venn diagram, which is used to show the relationship between two sets of data. </a:t>
            </a:r>
          </a:p>
          <a:p>
            <a:pPr marL="285750" indent="-285750">
              <a:buFont typeface="Arial" panose="020B0604020202020204" pitchFamily="34" charset="0"/>
              <a:buChar char="•"/>
            </a:pPr>
            <a:r>
              <a:rPr lang="en-US" dirty="0" smtClean="0"/>
              <a:t>The two sets represent the gender of gym members - "Female" and "Male“.</a:t>
            </a:r>
          </a:p>
          <a:p>
            <a:endParaRPr lang="en-US" dirty="0"/>
          </a:p>
          <a:p>
            <a:pPr marL="285750" indent="-285750">
              <a:buFont typeface="Arial" panose="020B0604020202020204" pitchFamily="34" charset="0"/>
              <a:buChar char="•"/>
            </a:pPr>
            <a:r>
              <a:rPr lang="en-US" dirty="0" smtClean="0"/>
              <a:t>CNT(Workout Frequency (days/week)): This likely represents the count of gym members in each gender category</a:t>
            </a:r>
          </a:p>
          <a:p>
            <a:endParaRPr lang="en-US" dirty="0"/>
          </a:p>
        </p:txBody>
      </p:sp>
      <p:pic>
        <p:nvPicPr>
          <p:cNvPr id="3" name="Picture 2"/>
          <p:cNvPicPr>
            <a:picLocks noChangeAspect="1"/>
          </p:cNvPicPr>
          <p:nvPr/>
        </p:nvPicPr>
        <p:blipFill>
          <a:blip r:embed="rId2"/>
          <a:stretch>
            <a:fillRect/>
          </a:stretch>
        </p:blipFill>
        <p:spPr>
          <a:xfrm>
            <a:off x="3774141" y="2611544"/>
            <a:ext cx="6015318" cy="4246456"/>
          </a:xfrm>
          <a:prstGeom prst="rect">
            <a:avLst/>
          </a:prstGeom>
        </p:spPr>
      </p:pic>
    </p:spTree>
    <p:extLst>
      <p:ext uri="{BB962C8B-B14F-4D97-AF65-F5344CB8AC3E}">
        <p14:creationId xmlns:p14="http://schemas.microsoft.com/office/powerpoint/2010/main" val="392904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2549" y="235131"/>
            <a:ext cx="3910149" cy="707886"/>
          </a:xfrm>
          <a:prstGeom prst="rect">
            <a:avLst/>
          </a:prstGeom>
          <a:noFill/>
        </p:spPr>
        <p:txBody>
          <a:bodyPr wrap="square" rtlCol="0">
            <a:spAutoFit/>
          </a:bodyPr>
          <a:lstStyle/>
          <a:p>
            <a:r>
              <a:rPr lang="en-US" sz="4000" dirty="0" smtClean="0"/>
              <a:t>Explanation:</a:t>
            </a:r>
            <a:endParaRPr lang="en-US" sz="4000" dirty="0"/>
          </a:p>
        </p:txBody>
      </p:sp>
      <p:pic>
        <p:nvPicPr>
          <p:cNvPr id="2" name="Picture 1"/>
          <p:cNvPicPr>
            <a:picLocks noChangeAspect="1"/>
          </p:cNvPicPr>
          <p:nvPr/>
        </p:nvPicPr>
        <p:blipFill>
          <a:blip r:embed="rId2"/>
          <a:stretch>
            <a:fillRect/>
          </a:stretch>
        </p:blipFill>
        <p:spPr>
          <a:xfrm>
            <a:off x="4162698" y="706115"/>
            <a:ext cx="7871012" cy="4127958"/>
          </a:xfrm>
          <a:prstGeom prst="rect">
            <a:avLst/>
          </a:prstGeom>
        </p:spPr>
      </p:pic>
      <p:sp>
        <p:nvSpPr>
          <p:cNvPr id="3" name="Rectangle 2"/>
          <p:cNvSpPr/>
          <p:nvPr/>
        </p:nvSpPr>
        <p:spPr>
          <a:xfrm>
            <a:off x="252549" y="1503550"/>
            <a:ext cx="3910149" cy="2862322"/>
          </a:xfrm>
          <a:prstGeom prst="rect">
            <a:avLst/>
          </a:prstGeom>
        </p:spPr>
        <p:txBody>
          <a:bodyPr wrap="square">
            <a:spAutoFit/>
          </a:bodyPr>
          <a:lstStyle/>
          <a:p>
            <a:r>
              <a:rPr lang="en-US" dirty="0"/>
              <a:t>The visualization </a:t>
            </a:r>
            <a:r>
              <a:rPr lang="en-US" dirty="0" smtClean="0"/>
              <a:t>is </a:t>
            </a:r>
            <a:r>
              <a:rPr lang="en-US" dirty="0"/>
              <a:t>a Venn diagram that shows the distribution of fat percentage and resting BPM across different age </a:t>
            </a:r>
            <a:r>
              <a:rPr lang="en-US" dirty="0" smtClean="0"/>
              <a:t>ranges</a:t>
            </a:r>
          </a:p>
          <a:p>
            <a:endParaRPr lang="en-US" dirty="0"/>
          </a:p>
          <a:p>
            <a:endParaRPr lang="en-US" dirty="0" smtClean="0"/>
          </a:p>
          <a:p>
            <a:r>
              <a:rPr lang="en-US" dirty="0" smtClean="0"/>
              <a:t>This </a:t>
            </a:r>
            <a:r>
              <a:rPr lang="en-US" dirty="0"/>
              <a:t>visualization provides </a:t>
            </a:r>
            <a:r>
              <a:rPr lang="en-US" dirty="0" smtClean="0"/>
              <a:t>an overview </a:t>
            </a:r>
            <a:r>
              <a:rPr lang="en-US" dirty="0"/>
              <a:t>of how fat percentage and resting heart rate might vary across different age groups.</a:t>
            </a:r>
          </a:p>
        </p:txBody>
      </p:sp>
    </p:spTree>
    <p:extLst>
      <p:ext uri="{BB962C8B-B14F-4D97-AF65-F5344CB8AC3E}">
        <p14:creationId xmlns:p14="http://schemas.microsoft.com/office/powerpoint/2010/main" val="1891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06527" y="222516"/>
            <a:ext cx="4846740" cy="2232853"/>
          </a:xfrm>
          <a:prstGeom prst="rect">
            <a:avLst/>
          </a:prstGeom>
        </p:spPr>
      </p:pic>
      <p:sp>
        <p:nvSpPr>
          <p:cNvPr id="7" name="Rectangle 6"/>
          <p:cNvSpPr/>
          <p:nvPr/>
        </p:nvSpPr>
        <p:spPr>
          <a:xfrm>
            <a:off x="278674" y="1060046"/>
            <a:ext cx="4833258" cy="923330"/>
          </a:xfrm>
          <a:prstGeom prst="rect">
            <a:avLst/>
          </a:prstGeom>
        </p:spPr>
        <p:txBody>
          <a:bodyPr wrap="square">
            <a:spAutoFit/>
          </a:bodyPr>
          <a:lstStyle/>
          <a:p>
            <a:pPr marL="285750" indent="-285750">
              <a:buFont typeface="Arial" panose="020B0604020202020204" pitchFamily="34" charset="0"/>
              <a:buChar char="•"/>
            </a:pPr>
            <a:r>
              <a:rPr lang="en-US" dirty="0" smtClean="0"/>
              <a:t>The visualization you've provided is a bar chart</a:t>
            </a:r>
          </a:p>
          <a:p>
            <a:pPr marL="285750" indent="-285750">
              <a:buFont typeface="Arial" panose="020B0604020202020204" pitchFamily="34" charset="0"/>
              <a:buChar char="•"/>
            </a:pPr>
            <a:r>
              <a:rPr lang="en-US" dirty="0" smtClean="0"/>
              <a:t>It shows the distribution of fat percentage across different weight ranges</a:t>
            </a:r>
            <a:endParaRPr lang="en-US" dirty="0"/>
          </a:p>
        </p:txBody>
      </p:sp>
      <p:sp>
        <p:nvSpPr>
          <p:cNvPr id="8" name="TextBox 7"/>
          <p:cNvSpPr txBox="1"/>
          <p:nvPr/>
        </p:nvSpPr>
        <p:spPr>
          <a:xfrm>
            <a:off x="278674" y="159064"/>
            <a:ext cx="3910149" cy="707886"/>
          </a:xfrm>
          <a:prstGeom prst="rect">
            <a:avLst/>
          </a:prstGeom>
          <a:noFill/>
        </p:spPr>
        <p:txBody>
          <a:bodyPr wrap="square" rtlCol="0">
            <a:spAutoFit/>
          </a:bodyPr>
          <a:lstStyle/>
          <a:p>
            <a:r>
              <a:rPr lang="en-US" sz="4000" dirty="0" smtClean="0"/>
              <a:t>Explanation:</a:t>
            </a:r>
            <a:endParaRPr lang="en-US" sz="4000" dirty="0"/>
          </a:p>
        </p:txBody>
      </p:sp>
      <p:pic>
        <p:nvPicPr>
          <p:cNvPr id="3" name="Picture 2"/>
          <p:cNvPicPr>
            <a:picLocks noChangeAspect="1"/>
          </p:cNvPicPr>
          <p:nvPr/>
        </p:nvPicPr>
        <p:blipFill>
          <a:blip r:embed="rId3"/>
          <a:stretch>
            <a:fillRect/>
          </a:stretch>
        </p:blipFill>
        <p:spPr>
          <a:xfrm>
            <a:off x="278674" y="2176472"/>
            <a:ext cx="5531226" cy="4310870"/>
          </a:xfrm>
          <a:prstGeom prst="rect">
            <a:avLst/>
          </a:prstGeom>
        </p:spPr>
      </p:pic>
    </p:spTree>
    <p:extLst>
      <p:ext uri="{BB962C8B-B14F-4D97-AF65-F5344CB8AC3E}">
        <p14:creationId xmlns:p14="http://schemas.microsoft.com/office/powerpoint/2010/main" val="204077170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225</TotalTime>
  <Words>614</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Courier New</vt:lpstr>
      <vt:lpstr>Gill Sans MT</vt:lpstr>
      <vt:lpstr>Parcel</vt:lpstr>
      <vt:lpstr>Gym member exercise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Kimo 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Gym member exercise tracking</dc:title>
  <dc:creator>DELL</dc:creator>
  <cp:lastModifiedBy>DELL</cp:lastModifiedBy>
  <cp:revision>23</cp:revision>
  <dcterms:created xsi:type="dcterms:W3CDTF">2024-12-06T18:05:20Z</dcterms:created>
  <dcterms:modified xsi:type="dcterms:W3CDTF">2025-02-25T23:09:15Z</dcterms:modified>
</cp:coreProperties>
</file>