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1" r:id="rId19"/>
    <p:sldId id="272" r:id="rId20"/>
    <p:sldId id="273" r:id="rId21"/>
    <p:sldId id="270" r:id="rId22"/>
    <p:sldId id="274" r:id="rId23"/>
  </p:sldIdLst>
  <p:sldSz cx="9144000" cy="5143500" type="screen16x9"/>
  <p:notesSz cx="6858000" cy="9144000"/>
  <p:embeddedFontLst>
    <p:embeddedFont>
      <p:font typeface="Amatic SC" panose="00000500000000000000" pitchFamily="2" charset="-79"/>
      <p:regular r:id="rId25"/>
      <p:bold r:id="rId26"/>
    </p:embeddedFont>
    <p:embeddedFont>
      <p:font typeface="Source Code Pro" panose="020B0509030403020204"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AC9CC-4546-41AF-8289-EA11667B3958}" v="10" dt="2023-05-19T18:16:28.604"/>
    <p1510:client id="{9DB67983-949C-4BD6-A53A-4BFBFF183D8D}" v="1" dt="2023-05-18T11:03:26.324"/>
    <p1510:client id="{A83B0A4F-3141-448F-AD8A-233792CE6A69}" v="1" dt="2023-05-19T19:07:36.612"/>
    <p1510:client id="{C6DF7F13-4DEF-4C65-A58F-062656925D53}" v="2" dt="2023-05-18T09:59:54.337"/>
    <p1510:client id="{CA0DAE75-EFA9-4E39-91AE-4F4C24F336AA}" v="19" dt="2023-05-19T18:15:57.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elshere@gmail.com" userId="S::ahmedelshere_gmail.com#ext#@itihub.onmicrosoft.com::d882daae-cf94-41df-a972-29053c2ddb7a" providerId="AD" clId="Web-{A83B0A4F-3141-448F-AD8A-233792CE6A69}"/>
    <pc:docChg chg="modSld">
      <pc:chgData name="ahmedelshere@gmail.com" userId="S::ahmedelshere_gmail.com#ext#@itihub.onmicrosoft.com::d882daae-cf94-41df-a972-29053c2ddb7a" providerId="AD" clId="Web-{A83B0A4F-3141-448F-AD8A-233792CE6A69}" dt="2023-05-19T19:07:36.612" v="0"/>
      <pc:docMkLst>
        <pc:docMk/>
      </pc:docMkLst>
      <pc:sldChg chg="modSp">
        <pc:chgData name="ahmedelshere@gmail.com" userId="S::ahmedelshere_gmail.com#ext#@itihub.onmicrosoft.com::d882daae-cf94-41df-a972-29053c2ddb7a" providerId="AD" clId="Web-{A83B0A4F-3141-448F-AD8A-233792CE6A69}" dt="2023-05-19T19:07:36.612" v="0"/>
        <pc:sldMkLst>
          <pc:docMk/>
          <pc:sldMk cId="0" sldId="274"/>
        </pc:sldMkLst>
        <pc:picChg chg="mod">
          <ac:chgData name="ahmedelshere@gmail.com" userId="S::ahmedelshere_gmail.com#ext#@itihub.onmicrosoft.com::d882daae-cf94-41df-a972-29053c2ddb7a" providerId="AD" clId="Web-{A83B0A4F-3141-448F-AD8A-233792CE6A69}" dt="2023-05-19T19:07:36.612" v="0"/>
          <ac:picMkLst>
            <pc:docMk/>
            <pc:sldMk cId="0" sldId="274"/>
            <ac:picMk id="16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reate-react-app.dev/docs/adding-bootstra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geeksforgeeks.org/reactjs-class-based-component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geeksforgeeks.org/differences-between-functional-components-and-class-components-in-react/"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eactjs.org/docs/jsx-in-depth.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geeksforgeeks.org/what-are-the-differences-between-jsx-and-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log.logrocket.com/virtual-dom-react/"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jscomplete.com/playground/s674336" TargetMode="External"/><Relationship Id="rId4" Type="http://schemas.openxmlformats.org/officeDocument/2006/relationships/hyperlink" Target="https://programmingwithmosh.com/react/react-virtual-dom-explained/"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reecodecamp.org/news/npm-vs-npx-whats-the-differenc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442ead2af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442ead2af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 </a:t>
            </a:r>
            <a:r>
              <a:rPr lang="en-GB" u="sng">
                <a:solidFill>
                  <a:schemeClr val="hlink"/>
                </a:solidFill>
                <a:hlinkClick r:id="rId3"/>
              </a:rPr>
              <a:t>https://create-react-app.dev/docs/adding-bootstrap/</a:t>
            </a:r>
            <a:endParaRPr/>
          </a:p>
          <a:p>
            <a:pPr marL="0" lvl="0" indent="0" algn="l" rtl="0">
              <a:spcBef>
                <a:spcPts val="0"/>
              </a:spcBef>
              <a:spcAft>
                <a:spcPts val="0"/>
              </a:spcAft>
              <a:buNone/>
            </a:pPr>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442ead2afb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442ead2af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 </a:t>
            </a:r>
            <a:r>
              <a:rPr lang="en-GB" u="sng">
                <a:solidFill>
                  <a:schemeClr val="hlink"/>
                </a:solidFill>
                <a:hlinkClick r:id="rId3"/>
              </a:rPr>
              <a:t>https://www.geeksforgeeks.org/reactjs-class-based-components/</a:t>
            </a:r>
            <a:br>
              <a:rPr lang="en-GB"/>
            </a:br>
            <a:endParaRPr/>
          </a:p>
          <a:p>
            <a:pPr marL="0" lvl="0" indent="0" algn="l" rtl="0">
              <a:spcBef>
                <a:spcPts val="0"/>
              </a:spcBef>
              <a:spcAft>
                <a:spcPts val="0"/>
              </a:spcAft>
              <a:buNone/>
            </a:pPr>
            <a:r>
              <a:rPr lang="en-GB"/>
              <a:t>2- </a:t>
            </a:r>
            <a:r>
              <a:rPr lang="en-GB" u="sng">
                <a:solidFill>
                  <a:schemeClr val="hlink"/>
                </a:solidFill>
                <a:hlinkClick r:id="rId4"/>
              </a:rPr>
              <a:t>https://www.geeksforgeeks.org/differences-between-functional-components-and-class-components-in-react/</a:t>
            </a:r>
            <a:br>
              <a:rPr lang="en-GB"/>
            </a:br>
            <a:r>
              <a:rPr lang="en-GB"/>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66442030d_0_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66442030d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20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6644203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b6644203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 </a:t>
            </a:r>
            <a:r>
              <a:rPr lang="en-GB" u="sng">
                <a:solidFill>
                  <a:schemeClr val="hlink"/>
                </a:solidFill>
                <a:hlinkClick r:id="rId3"/>
              </a:rPr>
              <a:t>https://reactjs.org/docs/jsx-in-depth.html</a:t>
            </a:r>
            <a:endParaRPr/>
          </a:p>
          <a:p>
            <a:pPr marL="0" lvl="0" indent="0" algn="l" rtl="0">
              <a:spcBef>
                <a:spcPts val="0"/>
              </a:spcBef>
              <a:spcAft>
                <a:spcPts val="0"/>
              </a:spcAft>
              <a:buNone/>
            </a:pPr>
            <a:endParaRPr/>
          </a:p>
          <a:p>
            <a:pPr marL="0" lvl="0" indent="0" algn="l" rtl="0">
              <a:spcBef>
                <a:spcPts val="0"/>
              </a:spcBef>
              <a:spcAft>
                <a:spcPts val="0"/>
              </a:spcAft>
              <a:buNone/>
            </a:pPr>
            <a:r>
              <a:rPr lang="en-GB"/>
              <a:t>2- </a:t>
            </a:r>
            <a:r>
              <a:rPr lang="en-GB" u="sng">
                <a:solidFill>
                  <a:schemeClr val="hlink"/>
                </a:solidFill>
                <a:hlinkClick r:id="rId4"/>
              </a:rPr>
              <a:t>https://www.geeksforgeeks.org/what-are-the-differences-between-jsx-and-html/</a:t>
            </a:r>
            <a:endParaRPr/>
          </a:p>
          <a:p>
            <a:pPr marL="0" lvl="0" indent="0" algn="l" rtl="0">
              <a:spcBef>
                <a:spcPts val="0"/>
              </a:spcBef>
              <a:spcAft>
                <a:spcPts val="0"/>
              </a:spcAft>
              <a:buNone/>
            </a:pPr>
            <a:endParaRPr/>
          </a:p>
          <a:p>
            <a:pPr marL="0" lvl="0" indent="0" algn="l" rtl="0">
              <a:spcBef>
                <a:spcPts val="0"/>
              </a:spcBef>
              <a:spcAft>
                <a:spcPts val="0"/>
              </a:spcAft>
              <a:buNone/>
            </a:pPr>
            <a:r>
              <a:rPr lang="en-GB">
                <a:highlight>
                  <a:srgbClr val="EFEFEF"/>
                </a:highlight>
              </a:rPr>
              <a:t>3-</a:t>
            </a:r>
            <a:r>
              <a:rPr lang="en-GB" sz="900">
                <a:highlight>
                  <a:srgbClr val="EFEFEF"/>
                </a:highlight>
              </a:rPr>
              <a:t> </a:t>
            </a:r>
            <a:r>
              <a:rPr lang="en-GB" sz="900">
                <a:solidFill>
                  <a:schemeClr val="dk1"/>
                </a:solidFill>
                <a:highlight>
                  <a:srgbClr val="EFEFEF"/>
                </a:highlight>
              </a:rPr>
              <a:t> </a:t>
            </a:r>
            <a:r>
              <a:rPr lang="en-GB" sz="909">
                <a:solidFill>
                  <a:schemeClr val="dk1"/>
                </a:solidFill>
                <a:highlight>
                  <a:srgbClr val="EFEFEF"/>
                </a:highlight>
                <a:latin typeface="Courier New"/>
                <a:ea typeface="Courier New"/>
                <a:cs typeface="Courier New"/>
                <a:sym typeface="Courier New"/>
              </a:rPr>
              <a:t>when using bootstrap make sure class is changed to be className instead</a:t>
            </a:r>
            <a:endParaRPr sz="909">
              <a:solidFill>
                <a:schemeClr val="dk1"/>
              </a:solidFill>
              <a:highlight>
                <a:srgbClr val="EFEFEF"/>
              </a:highlight>
              <a:latin typeface="Courier New"/>
              <a:ea typeface="Courier New"/>
              <a:cs typeface="Courier New"/>
              <a:sym typeface="Courier New"/>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6760f982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6760f982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459ba712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459ba712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b66442030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b66442030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f7963d0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f7963d0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66442030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66442030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f7963d0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f7963d0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bd87fd51b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bd87fd51b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bd87fd51b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bd87fd51b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Library vs framewrok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dfc9d64a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dfc9d64a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Single page app : </a:t>
            </a:r>
            <a:r>
              <a:rPr lang="en-GB" b="1"/>
              <a:t>pinterest, Gmail, netflix</a:t>
            </a:r>
            <a:br>
              <a:rPr lang="en-GB"/>
            </a:br>
            <a:r>
              <a:rPr lang="en-GB"/>
              <a:t>Not single page app : </a:t>
            </a:r>
            <a:r>
              <a:rPr lang="en-GB" b="1"/>
              <a:t>jumia</a:t>
            </a:r>
            <a:br>
              <a:rPr lang="en-GB"/>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63ab69d2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b63ab69d2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1- </a:t>
            </a:r>
            <a:r>
              <a:rPr lang="en-GB" u="sng">
                <a:solidFill>
                  <a:schemeClr val="hlink"/>
                </a:solidFill>
                <a:hlinkClick r:id="rId3"/>
              </a:rPr>
              <a:t>https://blog.logrocket.com/virtual-dom-react/</a:t>
            </a:r>
            <a:br>
              <a:rPr lang="en-GB">
                <a:solidFill>
                  <a:schemeClr val="dk1"/>
                </a:solidFill>
              </a:rPr>
            </a:br>
            <a:br>
              <a:rPr lang="en-GB">
                <a:solidFill>
                  <a:schemeClr val="dk1"/>
                </a:solidFill>
              </a:rPr>
            </a:br>
            <a:r>
              <a:rPr lang="en-GB">
                <a:solidFill>
                  <a:schemeClr val="dk1"/>
                </a:solidFill>
              </a:rPr>
              <a:t>2- </a:t>
            </a:r>
            <a:r>
              <a:rPr lang="en-GB" u="sng">
                <a:solidFill>
                  <a:schemeClr val="hlink"/>
                </a:solidFill>
                <a:hlinkClick r:id="rId4"/>
              </a:rPr>
              <a:t>https://programmingwithmosh.com/react/react-virtual-dom-explained/</a:t>
            </a:r>
            <a:br>
              <a:rPr lang="en-GB">
                <a:solidFill>
                  <a:schemeClr val="dk1"/>
                </a:solidFill>
              </a:rPr>
            </a:br>
            <a:br>
              <a:rPr lang="en-GB">
                <a:solidFill>
                  <a:schemeClr val="dk1"/>
                </a:solidFill>
              </a:rPr>
            </a:br>
            <a:r>
              <a:rPr lang="en-GB">
                <a:solidFill>
                  <a:schemeClr val="dk1"/>
                </a:solidFill>
              </a:rPr>
              <a:t>3- </a:t>
            </a:r>
            <a:r>
              <a:rPr lang="en-GB" u="sng">
                <a:solidFill>
                  <a:schemeClr val="hlink"/>
                </a:solidFill>
                <a:hlinkClick r:id="rId5"/>
              </a:rPr>
              <a:t>https://jscomplete.com/playground/s674336</a:t>
            </a:r>
            <a:br>
              <a:rPr lang="en-GB">
                <a:solidFill>
                  <a:schemeClr val="dk1"/>
                </a:solidFill>
              </a:rPr>
            </a:br>
            <a:r>
              <a:rPr lang="en-GB">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442ead2af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442ead2af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npm is a tool mainly used to install packages.</a:t>
            </a:r>
            <a:endParaRPr/>
          </a:p>
          <a:p>
            <a:pPr marL="0" lvl="0" indent="0" algn="l" rtl="0">
              <a:spcBef>
                <a:spcPts val="0"/>
              </a:spcBef>
              <a:spcAft>
                <a:spcPts val="0"/>
              </a:spcAft>
              <a:buNone/>
            </a:pPr>
            <a:r>
              <a:rPr lang="en-GB"/>
              <a:t>npx is a tool to execute packages.</a:t>
            </a:r>
            <a:endParaRPr/>
          </a:p>
          <a:p>
            <a:pPr marL="0" lvl="0" indent="0" algn="l" rtl="0">
              <a:spcBef>
                <a:spcPts val="0"/>
              </a:spcBef>
              <a:spcAft>
                <a:spcPts val="0"/>
              </a:spcAft>
              <a:buNone/>
            </a:pPr>
            <a:endParaRPr/>
          </a:p>
          <a:p>
            <a:pPr marL="0" lvl="0" indent="0" algn="l" rtl="0">
              <a:spcBef>
                <a:spcPts val="0"/>
              </a:spcBef>
              <a:spcAft>
                <a:spcPts val="0"/>
              </a:spcAft>
              <a:buNone/>
            </a:pPr>
            <a:r>
              <a:rPr lang="en-GB"/>
              <a:t>if you want to execute a package without installing it on your computer and then launch it you can use npx directly.</a:t>
            </a:r>
            <a:endParaRPr/>
          </a:p>
          <a:p>
            <a:pPr marL="0" lvl="0" indent="0" algn="l" rtl="0">
              <a:spcBef>
                <a:spcPts val="0"/>
              </a:spcBef>
              <a:spcAft>
                <a:spcPts val="0"/>
              </a:spcAft>
              <a:buNone/>
            </a:pPr>
            <a:r>
              <a:rPr lang="en-GB"/>
              <a:t>Speaking of react , create-react-app is an utility to bootstrap a react project: if you use it with npx ( npx create-react-app my-app ) you will have your my-app project in place without the need to install create-react-app itself ( which will need another passage: npm install create-react-app and then create-react-app my-app) </a:t>
            </a:r>
            <a:endParaRPr/>
          </a:p>
          <a:p>
            <a:pPr marL="0" lvl="0" indent="0" algn="l" rtl="0">
              <a:spcBef>
                <a:spcPts val="0"/>
              </a:spcBef>
              <a:spcAft>
                <a:spcPts val="0"/>
              </a:spcAft>
              <a:buNone/>
            </a:pPr>
            <a:endParaRPr/>
          </a:p>
          <a:p>
            <a:pPr marL="0" lvl="0" indent="0" algn="l" rtl="0">
              <a:spcBef>
                <a:spcPts val="0"/>
              </a:spcBef>
              <a:spcAft>
                <a:spcPts val="0"/>
              </a:spcAft>
              <a:buNone/>
            </a:pPr>
            <a:r>
              <a:rPr lang="en-GB"/>
              <a:t>This is great because you will never have an outdated version on your system, and every time you run it, you're getting the latest and greatest code available.</a:t>
            </a:r>
            <a:endParaRPr/>
          </a:p>
          <a:p>
            <a:pPr marL="0" lvl="0" indent="0" algn="l" rtl="0">
              <a:spcBef>
                <a:spcPts val="0"/>
              </a:spcBef>
              <a:spcAft>
                <a:spcPts val="0"/>
              </a:spcAft>
              <a:buNone/>
            </a:pPr>
            <a:endParaRPr/>
          </a:p>
          <a:p>
            <a:pPr marL="0" lvl="0" indent="0" algn="l" rtl="0">
              <a:spcBef>
                <a:spcPts val="0"/>
              </a:spcBef>
              <a:spcAft>
                <a:spcPts val="0"/>
              </a:spcAft>
              <a:buNone/>
            </a:pPr>
            <a:r>
              <a:rPr lang="en-GB" u="sng">
                <a:solidFill>
                  <a:schemeClr val="hlink"/>
                </a:solidFill>
                <a:hlinkClick r:id="rId3"/>
              </a:rPr>
              <a:t>https://www.freecodecamp.org/news/npm-vs-npx-whats-the-difference/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63ab69d2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63ab69d2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App =&gt; parent component holds all others components </a:t>
            </a:r>
            <a:endParaRPr/>
          </a:p>
          <a:p>
            <a:pPr marL="457200" lvl="0" indent="-298450" algn="l" rtl="0">
              <a:spcBef>
                <a:spcPts val="0"/>
              </a:spcBef>
              <a:spcAft>
                <a:spcPts val="0"/>
              </a:spcAft>
              <a:buSzPts val="1100"/>
              <a:buChar char="-"/>
            </a:pPr>
            <a:r>
              <a:rPr lang="en-GB"/>
              <a:t>One html file with only one div in body [root id]</a:t>
            </a:r>
            <a:endParaRPr/>
          </a:p>
          <a:p>
            <a:pPr marL="457200" lvl="0" indent="-298450" algn="l" rtl="0">
              <a:spcBef>
                <a:spcPts val="0"/>
              </a:spcBef>
              <a:spcAft>
                <a:spcPts val="0"/>
              </a:spcAft>
              <a:buSzPts val="1100"/>
              <a:buChar char="-"/>
            </a:pPr>
            <a:r>
              <a:rPr lang="en-GB"/>
              <a:t>Index.js renders &lt;App /&gt;</a:t>
            </a:r>
            <a:endParaRPr/>
          </a:p>
          <a:p>
            <a:pPr marL="457200" lvl="0" indent="-298450" algn="l" rtl="0">
              <a:spcBef>
                <a:spcPts val="0"/>
              </a:spcBef>
              <a:spcAft>
                <a:spcPts val="0"/>
              </a:spcAft>
              <a:buSzPts val="1100"/>
              <a:buChar char="-"/>
            </a:pPr>
            <a:r>
              <a:rPr lang="en-GB"/>
              <a:t>App.js imports App.css file [try to update it]</a:t>
            </a:r>
            <a:endParaRPr/>
          </a:p>
          <a:p>
            <a:pPr marL="457200" lvl="0" indent="0" algn="l" rtl="0">
              <a:spcBef>
                <a:spcPts val="0"/>
              </a:spcBef>
              <a:spcAft>
                <a:spcPts val="0"/>
              </a:spcAft>
              <a:buNone/>
            </a:pPr>
            <a:r>
              <a:rPr lang="en-GB"/>
              <a:t>Import name =&gt; from path</a:t>
            </a:r>
            <a:endParaRPr/>
          </a:p>
          <a:p>
            <a:pPr marL="457200" lvl="0" indent="0" algn="l" rtl="0">
              <a:spcBef>
                <a:spcPts val="0"/>
              </a:spcBef>
              <a:spcAft>
                <a:spcPts val="0"/>
              </a:spcAft>
              <a:buNone/>
            </a:pPr>
            <a:r>
              <a:rPr lang="en-GB"/>
              <a:t>Import without name =&gt; path only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442ead2af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442ead2af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React should have importing statement for images  [its not related to scss or css its react handling]</a:t>
            </a:r>
            <a:endParaRPr/>
          </a:p>
          <a:p>
            <a:pPr marL="0" lvl="0" indent="0" algn="l" rtl="0">
              <a:lnSpc>
                <a:spcPct val="135714"/>
              </a:lnSpc>
              <a:spcBef>
                <a:spcPts val="0"/>
              </a:spcBef>
              <a:spcAft>
                <a:spcPts val="0"/>
              </a:spcAft>
              <a:buNone/>
            </a:pPr>
            <a:r>
              <a:rPr lang="en-GB" sz="1050">
                <a:solidFill>
                  <a:schemeClr val="accent4"/>
                </a:solidFill>
                <a:highlight>
                  <a:srgbClr val="1F1F1F"/>
                </a:highlight>
                <a:latin typeface="Courier New"/>
                <a:ea typeface="Courier New"/>
                <a:cs typeface="Courier New"/>
                <a:sym typeface="Courier New"/>
              </a:rPr>
              <a:t>import headerLogo from './image.jpg'</a:t>
            </a:r>
            <a:r>
              <a:rPr lang="en-GB" sz="1050">
                <a:solidFill>
                  <a:srgbClr val="CE9178"/>
                </a:solidFill>
                <a:highlight>
                  <a:srgbClr val="1F1F1F"/>
                </a:highlight>
                <a:latin typeface="Courier New"/>
                <a:ea typeface="Courier New"/>
                <a:cs typeface="Courier New"/>
                <a:sym typeface="Courier New"/>
              </a:rPr>
              <a:t> </a:t>
            </a:r>
            <a:r>
              <a:rPr lang="en-GB" sz="1050">
                <a:solidFill>
                  <a:schemeClr val="accent2"/>
                </a:solidFill>
                <a:highlight>
                  <a:srgbClr val="1F1F1F"/>
                </a:highlight>
                <a:latin typeface="Courier New"/>
                <a:ea typeface="Courier New"/>
                <a:cs typeface="Courier New"/>
                <a:sym typeface="Courier New"/>
              </a:rPr>
              <a:t>[right]</a:t>
            </a:r>
            <a:r>
              <a:rPr lang="en-GB"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1050">
                <a:solidFill>
                  <a:srgbClr val="CE9178"/>
                </a:solidFill>
                <a:highlight>
                  <a:srgbClr val="1F1F1F"/>
                </a:highlight>
                <a:latin typeface="Courier New"/>
                <a:ea typeface="Courier New"/>
                <a:cs typeface="Courier New"/>
                <a:sym typeface="Courier New"/>
              </a:rPr>
              <a:t> </a:t>
            </a:r>
            <a:r>
              <a:rPr lang="en-GB" sz="1050">
                <a:solidFill>
                  <a:schemeClr val="accent4"/>
                </a:solidFill>
                <a:highlight>
                  <a:srgbClr val="1F1F1F"/>
                </a:highlight>
                <a:latin typeface="Courier New"/>
                <a:ea typeface="Courier New"/>
                <a:cs typeface="Courier New"/>
                <a:sym typeface="Courier New"/>
              </a:rPr>
              <a:t>&lt;img src=’’ /&gt;</a:t>
            </a:r>
            <a:r>
              <a:rPr lang="en-GB" sz="1050">
                <a:solidFill>
                  <a:srgbClr val="CE9178"/>
                </a:solidFill>
                <a:highlight>
                  <a:srgbClr val="1F1F1F"/>
                </a:highlight>
                <a:latin typeface="Courier New"/>
                <a:ea typeface="Courier New"/>
                <a:cs typeface="Courier New"/>
                <a:sym typeface="Courier New"/>
              </a:rPr>
              <a:t> </a:t>
            </a:r>
            <a:r>
              <a:rPr lang="en-GB" sz="1050">
                <a:solidFill>
                  <a:schemeClr val="accent3"/>
                </a:solidFill>
                <a:highlight>
                  <a:srgbClr val="1F1F1F"/>
                </a:highlight>
                <a:latin typeface="Courier New"/>
                <a:ea typeface="Courier New"/>
                <a:cs typeface="Courier New"/>
                <a:sym typeface="Courier New"/>
              </a:rPr>
              <a:t>[wrong]</a:t>
            </a:r>
            <a:r>
              <a:rPr lang="en-GB"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442ead2af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442ead2af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React.js</a:t>
            </a:r>
            <a:endParaRPr/>
          </a:p>
        </p:txBody>
      </p:sp>
      <p:sp>
        <p:nvSpPr>
          <p:cNvPr id="57" name="Google Shape;57;p13"/>
          <p:cNvSpPr txBox="1">
            <a:spLocks noGrp="1"/>
          </p:cNvSpPr>
          <p:nvPr>
            <p:ph type="subTitle" idx="1"/>
          </p:nvPr>
        </p:nvSpPr>
        <p:spPr>
          <a:xfrm>
            <a:off x="671352" y="3852525"/>
            <a:ext cx="7688100" cy="541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solidFill>
                  <a:srgbClr val="FFFFFF"/>
                </a:solidFill>
              </a:rPr>
              <a:t>Lecture 1</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423175" y="318975"/>
            <a:ext cx="78933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3200"/>
              <a:t>Integrating with ui library (bootstrap)</a:t>
            </a:r>
            <a:endParaRPr/>
          </a:p>
          <a:p>
            <a:pPr marL="0" lvl="0" indent="0" algn="l" rtl="0">
              <a:spcBef>
                <a:spcPts val="0"/>
              </a:spcBef>
              <a:spcAft>
                <a:spcPts val="0"/>
              </a:spcAft>
              <a:buNone/>
            </a:pP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Class vs Functional component</a:t>
            </a:r>
            <a:endParaRPr/>
          </a:p>
          <a:p>
            <a:pPr marL="0" lvl="0" indent="0" algn="l" rtl="0">
              <a:spcBef>
                <a:spcPts val="0"/>
              </a:spcBef>
              <a:spcAft>
                <a:spcPts val="0"/>
              </a:spcAft>
              <a:buNone/>
            </a:pPr>
            <a:endParaRPr/>
          </a:p>
        </p:txBody>
      </p:sp>
      <p:sp>
        <p:nvSpPr>
          <p:cNvPr id="119" name="Google Shape;119;p23"/>
          <p:cNvSpPr txBox="1">
            <a:spLocks noGrp="1"/>
          </p:cNvSpPr>
          <p:nvPr>
            <p:ph type="body" idx="1"/>
          </p:nvPr>
        </p:nvSpPr>
        <p:spPr>
          <a:xfrm>
            <a:off x="311700" y="1537000"/>
            <a:ext cx="8520600" cy="3376500"/>
          </a:xfrm>
          <a:prstGeom prst="rect">
            <a:avLst/>
          </a:prstGeom>
        </p:spPr>
        <p:txBody>
          <a:bodyPr spcFirstLastPara="1" wrap="square" lIns="91425" tIns="91425" rIns="91425" bIns="91425" anchor="t" anchorCtr="0">
            <a:normAutofit fontScale="70000" lnSpcReduction="10000"/>
          </a:bodyPr>
          <a:lstStyle/>
          <a:p>
            <a:pPr marL="457200" lvl="0" indent="-320695" algn="l" rtl="0">
              <a:lnSpc>
                <a:spcPct val="150000"/>
              </a:lnSpc>
              <a:spcBef>
                <a:spcPts val="0"/>
              </a:spcBef>
              <a:spcAft>
                <a:spcPts val="0"/>
              </a:spcAft>
              <a:buSzPct val="100000"/>
              <a:buChar char="●"/>
            </a:pPr>
            <a:r>
              <a:rPr lang="en-GB" sz="2071"/>
              <a:t>Component represent the part of user interface , before React Hooks ( will be discussed later ) when we want to create a dynamic component, we have to create a class component and use lifecycle methods to change states to make it reusable and encapsulate.</a:t>
            </a:r>
            <a:endParaRPr sz="2071"/>
          </a:p>
          <a:p>
            <a:pPr marL="914400" lvl="0" indent="0" algn="l" rtl="0">
              <a:lnSpc>
                <a:spcPct val="150000"/>
              </a:lnSpc>
              <a:spcBef>
                <a:spcPts val="1200"/>
              </a:spcBef>
              <a:spcAft>
                <a:spcPts val="0"/>
              </a:spcAft>
              <a:buNone/>
            </a:pPr>
            <a:endParaRPr sz="2071"/>
          </a:p>
          <a:p>
            <a:pPr marL="457200" lvl="0" indent="-320695" algn="l" rtl="0">
              <a:lnSpc>
                <a:spcPct val="150000"/>
              </a:lnSpc>
              <a:spcBef>
                <a:spcPts val="1200"/>
              </a:spcBef>
              <a:spcAft>
                <a:spcPts val="0"/>
              </a:spcAft>
              <a:buSzPct val="100000"/>
              <a:buChar char="●"/>
            </a:pPr>
            <a:r>
              <a:rPr lang="en-GB" sz="2071"/>
              <a:t>It is regular ES6 classes that extends component class form react library, also known as “stateful” components because they implement logic and state.It must have render() method returning html.</a:t>
            </a:r>
            <a:endParaRPr sz="2071"/>
          </a:p>
          <a:p>
            <a:pPr marL="457200" lvl="0" indent="0" algn="l" rtl="0">
              <a:spcBef>
                <a:spcPts val="1200"/>
              </a:spcBef>
              <a:spcAft>
                <a:spcPts val="1200"/>
              </a:spcAft>
              <a:buNone/>
            </a:pPr>
            <a:endParaRPr>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Class vs Functional component</a:t>
            </a:r>
            <a:endParaRPr/>
          </a:p>
          <a:p>
            <a:pPr marL="0" lvl="0" indent="0" algn="l" rtl="0">
              <a:spcBef>
                <a:spcPts val="0"/>
              </a:spcBef>
              <a:spcAft>
                <a:spcPts val="0"/>
              </a:spcAft>
              <a:buNone/>
            </a:pPr>
            <a:endParaRPr/>
          </a:p>
        </p:txBody>
      </p:sp>
      <p:sp>
        <p:nvSpPr>
          <p:cNvPr id="125" name="Google Shape;125;p24"/>
          <p:cNvSpPr txBox="1">
            <a:spLocks noGrp="1"/>
          </p:cNvSpPr>
          <p:nvPr>
            <p:ph type="body" idx="1"/>
          </p:nvPr>
        </p:nvSpPr>
        <p:spPr>
          <a:xfrm>
            <a:off x="-96200" y="1394525"/>
            <a:ext cx="8520600" cy="3809400"/>
          </a:xfrm>
          <a:prstGeom prst="rect">
            <a:avLst/>
          </a:prstGeom>
        </p:spPr>
        <p:txBody>
          <a:bodyPr spcFirstLastPara="1" wrap="square" lIns="91425" tIns="91425" rIns="91425" bIns="91425" anchor="t" anchorCtr="0">
            <a:normAutofit fontScale="77500" lnSpcReduction="20000"/>
          </a:bodyPr>
          <a:lstStyle/>
          <a:p>
            <a:pPr marL="914400" lvl="0" indent="-330562" algn="l" rtl="0">
              <a:spcBef>
                <a:spcPts val="0"/>
              </a:spcBef>
              <a:spcAft>
                <a:spcPts val="0"/>
              </a:spcAft>
              <a:buSzPct val="100000"/>
              <a:buChar char="●"/>
            </a:pPr>
            <a:r>
              <a:rPr lang="en-GB" sz="2071" b="1"/>
              <a:t>Functional component :</a:t>
            </a:r>
            <a:r>
              <a:rPr lang="en-GB" sz="2071"/>
              <a:t> </a:t>
            </a:r>
            <a:endParaRPr sz="2071"/>
          </a:p>
          <a:p>
            <a:pPr marL="457200" lvl="0" indent="0" algn="l" rtl="0">
              <a:spcBef>
                <a:spcPts val="1200"/>
              </a:spcBef>
              <a:spcAft>
                <a:spcPts val="0"/>
              </a:spcAft>
              <a:buNone/>
            </a:pPr>
            <a:r>
              <a:rPr lang="en-GB">
                <a:latin typeface="Courier New"/>
                <a:ea typeface="Courier New"/>
                <a:cs typeface="Courier New"/>
                <a:sym typeface="Courier New"/>
              </a:rPr>
              <a:t>const App = ( ) =&gt; {return (&lt;h1&gt; Hello &lt;/h1&gt;)};</a:t>
            </a:r>
            <a:endParaRPr>
              <a:latin typeface="Courier New"/>
              <a:ea typeface="Courier New"/>
              <a:cs typeface="Courier New"/>
              <a:sym typeface="Courier New"/>
            </a:endParaRPr>
          </a:p>
          <a:p>
            <a:pPr marL="457200" lvl="0" indent="0" algn="l" rtl="0">
              <a:spcBef>
                <a:spcPts val="1200"/>
              </a:spcBef>
              <a:spcAft>
                <a:spcPts val="0"/>
              </a:spcAft>
              <a:buNone/>
            </a:pPr>
            <a:endParaRPr>
              <a:latin typeface="Courier New"/>
              <a:ea typeface="Courier New"/>
              <a:cs typeface="Courier New"/>
              <a:sym typeface="Courier New"/>
            </a:endParaRPr>
          </a:p>
          <a:p>
            <a:pPr marL="914400" lvl="0" indent="-317182" algn="l" rtl="0">
              <a:spcBef>
                <a:spcPts val="1200"/>
              </a:spcBef>
              <a:spcAft>
                <a:spcPts val="0"/>
              </a:spcAft>
              <a:buSzPct val="100000"/>
              <a:buChar char="●"/>
            </a:pPr>
            <a:r>
              <a:rPr lang="en-GB" b="1"/>
              <a:t>Class component :</a:t>
            </a:r>
            <a:r>
              <a:rPr lang="en-GB"/>
              <a:t> </a:t>
            </a:r>
            <a:endParaRPr/>
          </a:p>
          <a:p>
            <a:pPr marL="457200" lvl="0" indent="0" algn="l" rtl="0">
              <a:spcBef>
                <a:spcPts val="1200"/>
              </a:spcBef>
              <a:spcAft>
                <a:spcPts val="0"/>
              </a:spcAft>
              <a:buNone/>
            </a:pPr>
            <a:r>
              <a:rPr lang="en-GB">
                <a:latin typeface="Courier New"/>
                <a:ea typeface="Courier New"/>
                <a:cs typeface="Courier New"/>
                <a:sym typeface="Courier New"/>
              </a:rPr>
              <a:t>class App extends Component{</a:t>
            </a:r>
            <a:endParaRPr>
              <a:latin typeface="Courier New"/>
              <a:ea typeface="Courier New"/>
              <a:cs typeface="Courier New"/>
              <a:sym typeface="Courier New"/>
            </a:endParaRPr>
          </a:p>
          <a:p>
            <a:pPr marL="457200" lvl="0" indent="0" algn="l" rtl="0">
              <a:spcBef>
                <a:spcPts val="1200"/>
              </a:spcBef>
              <a:spcAft>
                <a:spcPts val="0"/>
              </a:spcAft>
              <a:buNone/>
            </a:pPr>
            <a:r>
              <a:rPr lang="en-GB">
                <a:latin typeface="Courier New"/>
                <a:ea typeface="Courier New"/>
                <a:cs typeface="Courier New"/>
                <a:sym typeface="Courier New"/>
              </a:rPr>
              <a:t>render( ){ </a:t>
            </a:r>
            <a:endParaRPr>
              <a:latin typeface="Courier New"/>
              <a:ea typeface="Courier New"/>
              <a:cs typeface="Courier New"/>
              <a:sym typeface="Courier New"/>
            </a:endParaRPr>
          </a:p>
          <a:p>
            <a:pPr marL="457200" lvl="0" indent="0" algn="l" rtl="0">
              <a:spcBef>
                <a:spcPts val="1200"/>
              </a:spcBef>
              <a:spcAft>
                <a:spcPts val="0"/>
              </a:spcAft>
              <a:buNone/>
            </a:pPr>
            <a:r>
              <a:rPr lang="en-GB">
                <a:latin typeface="Courier New"/>
                <a:ea typeface="Courier New"/>
                <a:cs typeface="Courier New"/>
                <a:sym typeface="Courier New"/>
              </a:rPr>
              <a:t>return (&lt;h1&gt; Hello &lt;/h1&gt;)}</a:t>
            </a:r>
            <a:endParaRPr>
              <a:latin typeface="Courier New"/>
              <a:ea typeface="Courier New"/>
              <a:cs typeface="Courier New"/>
              <a:sym typeface="Courier New"/>
            </a:endParaRPr>
          </a:p>
          <a:p>
            <a:pPr marL="457200" lvl="0" indent="0" algn="l" rtl="0">
              <a:spcBef>
                <a:spcPts val="1200"/>
              </a:spcBef>
              <a:spcAft>
                <a:spcPts val="0"/>
              </a:spcAft>
              <a:buNone/>
            </a:pPr>
            <a:r>
              <a:rPr lang="en-GB">
                <a:latin typeface="Courier New"/>
                <a:ea typeface="Courier New"/>
                <a:cs typeface="Courier New"/>
                <a:sym typeface="Courier New"/>
              </a:rPr>
              <a:t>};</a:t>
            </a:r>
            <a:endParaRPr>
              <a:latin typeface="Courier New"/>
              <a:ea typeface="Courier New"/>
              <a:cs typeface="Courier New"/>
              <a:sym typeface="Courier New"/>
            </a:endParaRPr>
          </a:p>
          <a:p>
            <a:pPr marL="914400" lvl="0" indent="0" algn="l" rtl="0">
              <a:spcBef>
                <a:spcPts val="1200"/>
              </a:spcBef>
              <a:spcAft>
                <a:spcPts val="0"/>
              </a:spcAft>
              <a:buNone/>
            </a:pPr>
            <a:endParaRPr sz="2071"/>
          </a:p>
          <a:p>
            <a:pPr marL="457200" lvl="0" indent="0" algn="l" rtl="0">
              <a:spcBef>
                <a:spcPts val="1200"/>
              </a:spcBef>
              <a:spcAft>
                <a:spcPts val="1200"/>
              </a:spcAft>
              <a:buNone/>
            </a:pP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JSX</a:t>
            </a:r>
            <a:endParaRPr/>
          </a:p>
        </p:txBody>
      </p:sp>
      <p:sp>
        <p:nvSpPr>
          <p:cNvPr id="131" name="Google Shape;131;p25"/>
          <p:cNvSpPr txBox="1">
            <a:spLocks noGrp="1"/>
          </p:cNvSpPr>
          <p:nvPr>
            <p:ph type="body" idx="1"/>
          </p:nvPr>
        </p:nvSpPr>
        <p:spPr>
          <a:xfrm>
            <a:off x="311700" y="1277825"/>
            <a:ext cx="7580700" cy="2797200"/>
          </a:xfrm>
          <a:prstGeom prst="rect">
            <a:avLst/>
          </a:prstGeom>
        </p:spPr>
        <p:txBody>
          <a:bodyPr spcFirstLastPara="1" wrap="square" lIns="91425" tIns="91425" rIns="91425" bIns="91425" anchor="t" anchorCtr="0">
            <a:normAutofit/>
          </a:bodyPr>
          <a:lstStyle/>
          <a:p>
            <a:pPr marL="0" lvl="0" indent="0" algn="l" rtl="0">
              <a:lnSpc>
                <a:spcPct val="105000"/>
              </a:lnSpc>
              <a:spcBef>
                <a:spcPts val="1400"/>
              </a:spcBef>
              <a:spcAft>
                <a:spcPts val="0"/>
              </a:spcAft>
              <a:buSzPts val="1018"/>
              <a:buNone/>
            </a:pPr>
            <a:r>
              <a:rPr lang="en-GB" sz="1294">
                <a:highlight>
                  <a:srgbClr val="FFFFFF"/>
                </a:highlight>
              </a:rPr>
              <a:t>JSX stands for JavaScript XML and allows us to write HTML in React.</a:t>
            </a:r>
            <a:endParaRPr sz="1294">
              <a:highlight>
                <a:srgbClr val="FFFFFF"/>
              </a:highlight>
            </a:endParaRPr>
          </a:p>
          <a:p>
            <a:pPr marL="0" lvl="0" indent="0" algn="l" rtl="0">
              <a:lnSpc>
                <a:spcPct val="105000"/>
              </a:lnSpc>
              <a:spcBef>
                <a:spcPts val="1400"/>
              </a:spcBef>
              <a:spcAft>
                <a:spcPts val="0"/>
              </a:spcAft>
              <a:buSzPts val="1018"/>
              <a:buNone/>
            </a:pPr>
            <a:r>
              <a:rPr lang="en-GB" sz="1294">
                <a:highlight>
                  <a:srgbClr val="FFFFFF"/>
                </a:highlight>
              </a:rPr>
              <a:t>   </a:t>
            </a:r>
            <a:r>
              <a:rPr lang="en-GB" sz="1109">
                <a:highlight>
                  <a:srgbClr val="FFFFFF"/>
                </a:highlight>
                <a:latin typeface="Courier New"/>
                <a:ea typeface="Courier New"/>
                <a:cs typeface="Courier New"/>
                <a:sym typeface="Courier New"/>
              </a:rPr>
              <a:t>&lt;p&gt;{new Date()}&lt;/p&gt;</a:t>
            </a:r>
            <a:endParaRPr sz="1109">
              <a:highlight>
                <a:srgbClr val="FFFFFF"/>
              </a:highlight>
              <a:latin typeface="Courier New"/>
              <a:ea typeface="Courier New"/>
              <a:cs typeface="Courier New"/>
              <a:sym typeface="Courier New"/>
            </a:endParaRPr>
          </a:p>
          <a:p>
            <a:pPr marL="0" lvl="0" indent="0" algn="l" rtl="0">
              <a:lnSpc>
                <a:spcPct val="105000"/>
              </a:lnSpc>
              <a:spcBef>
                <a:spcPts val="1200"/>
              </a:spcBef>
              <a:spcAft>
                <a:spcPts val="0"/>
              </a:spcAft>
              <a:buSzPts val="1018"/>
              <a:buNone/>
            </a:pPr>
            <a:r>
              <a:rPr lang="en-GB" sz="1109">
                <a:highlight>
                  <a:srgbClr val="FFFFFF"/>
                </a:highlight>
                <a:latin typeface="Courier New"/>
                <a:ea typeface="Courier New"/>
                <a:cs typeface="Courier New"/>
                <a:sym typeface="Courier New"/>
              </a:rPr>
              <a:t>Check some differences between jsx and html in notes part</a:t>
            </a:r>
            <a:endParaRPr sz="1109">
              <a:highlight>
                <a:srgbClr val="FFFFFF"/>
              </a:highlight>
              <a:latin typeface="Courier New"/>
              <a:ea typeface="Courier New"/>
              <a:cs typeface="Courier New"/>
              <a:sym typeface="Courier New"/>
            </a:endParaRPr>
          </a:p>
          <a:p>
            <a:pPr marL="457200" lvl="0" indent="0" algn="l" rtl="0">
              <a:lnSpc>
                <a:spcPct val="105000"/>
              </a:lnSpc>
              <a:spcBef>
                <a:spcPts val="1200"/>
              </a:spcBef>
              <a:spcAft>
                <a:spcPts val="0"/>
              </a:spcAft>
              <a:buSzPts val="1018"/>
              <a:buNone/>
            </a:pPr>
            <a:endParaRPr sz="537" b="1">
              <a:solidFill>
                <a:schemeClr val="dk1"/>
              </a:solidFill>
              <a:highlight>
                <a:srgbClr val="FFFFFF"/>
              </a:highlight>
              <a:latin typeface="Courier New"/>
              <a:ea typeface="Courier New"/>
              <a:cs typeface="Courier New"/>
              <a:sym typeface="Courier New"/>
            </a:endParaRPr>
          </a:p>
          <a:p>
            <a:pPr marL="457200" lvl="0" indent="0" algn="l" rtl="0">
              <a:lnSpc>
                <a:spcPct val="105000"/>
              </a:lnSpc>
              <a:spcBef>
                <a:spcPts val="1200"/>
              </a:spcBef>
              <a:spcAft>
                <a:spcPts val="1200"/>
              </a:spcAft>
              <a:buSzPts val="1018"/>
              <a:buNone/>
            </a:pPr>
            <a:endParaRPr sz="241">
              <a:highlight>
                <a:srgbClr val="FFFFF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Handling Events</a:t>
            </a:r>
            <a:endParaRPr/>
          </a:p>
          <a:p>
            <a:pPr marL="0" lvl="0" indent="0" algn="ctr" rtl="0">
              <a:spcBef>
                <a:spcPts val="0"/>
              </a:spcBef>
              <a:spcAft>
                <a:spcPts val="0"/>
              </a:spcAft>
              <a:buNone/>
            </a:pPr>
            <a:endParaRPr/>
          </a:p>
        </p:txBody>
      </p:sp>
      <p:sp>
        <p:nvSpPr>
          <p:cNvPr id="137" name="Google Shape;137;p26"/>
          <p:cNvSpPr txBox="1">
            <a:spLocks noGrp="1"/>
          </p:cNvSpPr>
          <p:nvPr>
            <p:ph type="body" idx="2"/>
          </p:nvPr>
        </p:nvSpPr>
        <p:spPr>
          <a:xfrm>
            <a:off x="4969300" y="724200"/>
            <a:ext cx="3837000" cy="36951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GB" sz="1650" b="1">
                <a:solidFill>
                  <a:srgbClr val="FFFFFF"/>
                </a:solidFill>
              </a:rPr>
              <a:t>Example :</a:t>
            </a:r>
            <a:endParaRPr sz="1650" b="1">
              <a:solidFill>
                <a:srgbClr val="FFFFFF"/>
              </a:solidFill>
            </a:endParaRPr>
          </a:p>
          <a:p>
            <a:pPr marL="0" lvl="0" indent="0" algn="l" rtl="0">
              <a:lnSpc>
                <a:spcPct val="100000"/>
              </a:lnSpc>
              <a:spcBef>
                <a:spcPts val="0"/>
              </a:spcBef>
              <a:spcAft>
                <a:spcPts val="0"/>
              </a:spcAft>
              <a:buNone/>
            </a:pPr>
            <a:endParaRPr sz="1650">
              <a:solidFill>
                <a:srgbClr val="FFFFFF"/>
              </a:solidFill>
            </a:endParaRPr>
          </a:p>
          <a:p>
            <a:pPr marL="0" lvl="0" indent="0" algn="l" rtl="0">
              <a:lnSpc>
                <a:spcPct val="100000"/>
              </a:lnSpc>
              <a:spcBef>
                <a:spcPts val="0"/>
              </a:spcBef>
              <a:spcAft>
                <a:spcPts val="0"/>
              </a:spcAft>
              <a:buNone/>
            </a:pPr>
            <a:r>
              <a:rPr lang="en-GB" sz="1450">
                <a:solidFill>
                  <a:srgbClr val="FFFFFF"/>
                </a:solidFill>
              </a:rPr>
              <a:t>&lt;button onClick={addUsers}&gt;</a:t>
            </a:r>
            <a:endParaRPr sz="1450">
              <a:solidFill>
                <a:srgbClr val="FFFFFF"/>
              </a:solidFill>
            </a:endParaRPr>
          </a:p>
          <a:p>
            <a:pPr marL="0" lvl="0" indent="0" algn="l" rtl="0">
              <a:lnSpc>
                <a:spcPct val="100000"/>
              </a:lnSpc>
              <a:spcBef>
                <a:spcPts val="0"/>
              </a:spcBef>
              <a:spcAft>
                <a:spcPts val="0"/>
              </a:spcAft>
              <a:buNone/>
            </a:pPr>
            <a:r>
              <a:rPr lang="en-GB" sz="1450">
                <a:solidFill>
                  <a:srgbClr val="FFFFFF"/>
                </a:solidFill>
              </a:rPr>
              <a:t>	Add Users</a:t>
            </a:r>
            <a:endParaRPr sz="1450">
              <a:solidFill>
                <a:srgbClr val="FFFFFF"/>
              </a:solidFill>
            </a:endParaRPr>
          </a:p>
          <a:p>
            <a:pPr marL="0" lvl="0" indent="0" algn="l" rtl="0">
              <a:lnSpc>
                <a:spcPct val="100000"/>
              </a:lnSpc>
              <a:spcBef>
                <a:spcPts val="0"/>
              </a:spcBef>
              <a:spcAft>
                <a:spcPts val="0"/>
              </a:spcAft>
              <a:buNone/>
            </a:pPr>
            <a:r>
              <a:rPr lang="en-GB" sz="1450">
                <a:solidFill>
                  <a:srgbClr val="FFFFFF"/>
                </a:solidFill>
              </a:rPr>
              <a:t>&lt;/button&gt;</a:t>
            </a:r>
            <a:endParaRPr sz="1450">
              <a:solidFill>
                <a:srgbClr val="FFFFFF"/>
              </a:solidFill>
            </a:endParaRPr>
          </a:p>
          <a:p>
            <a:pPr marL="0" lvl="0" indent="0" algn="l" rtl="0">
              <a:lnSpc>
                <a:spcPct val="100000"/>
              </a:lnSpc>
              <a:spcBef>
                <a:spcPts val="0"/>
              </a:spcBef>
              <a:spcAft>
                <a:spcPts val="0"/>
              </a:spcAft>
              <a:buNone/>
            </a:pPr>
            <a:endParaRPr sz="1450">
              <a:solidFill>
                <a:srgbClr val="FFFFFF"/>
              </a:solidFill>
            </a:endParaRPr>
          </a:p>
          <a:p>
            <a:pPr marL="0" lvl="0" indent="0" algn="l" rtl="0">
              <a:lnSpc>
                <a:spcPct val="100000"/>
              </a:lnSpc>
              <a:spcBef>
                <a:spcPts val="0"/>
              </a:spcBef>
              <a:spcAft>
                <a:spcPts val="0"/>
              </a:spcAft>
              <a:buNone/>
            </a:pPr>
            <a:r>
              <a:rPr lang="en-GB" sz="1450" b="1">
                <a:solidFill>
                  <a:srgbClr val="FFFFFF"/>
                </a:solidFill>
              </a:rPr>
              <a:t>Important Note:</a:t>
            </a:r>
            <a:endParaRPr sz="1450" b="1">
              <a:solidFill>
                <a:srgbClr val="FFFFFF"/>
              </a:solidFill>
            </a:endParaRPr>
          </a:p>
          <a:p>
            <a:pPr marL="0" lvl="0" indent="0" algn="l" rtl="0">
              <a:lnSpc>
                <a:spcPct val="100000"/>
              </a:lnSpc>
              <a:spcBef>
                <a:spcPts val="0"/>
              </a:spcBef>
              <a:spcAft>
                <a:spcPts val="0"/>
              </a:spcAft>
              <a:buNone/>
            </a:pPr>
            <a:r>
              <a:rPr lang="en-GB" sz="1450">
                <a:solidFill>
                  <a:schemeClr val="lt1"/>
                </a:solidFill>
              </a:rPr>
              <a:t>addUsers =&gt; function reference not function call</a:t>
            </a:r>
            <a:endParaRPr sz="1450" b="1">
              <a:solidFill>
                <a:srgbClr val="FFFFFF"/>
              </a:solidFill>
            </a:endParaRPr>
          </a:p>
        </p:txBody>
      </p:sp>
      <p:sp>
        <p:nvSpPr>
          <p:cNvPr id="138" name="Google Shape;138;p26"/>
          <p:cNvSpPr txBox="1">
            <a:spLocks noGrp="1"/>
          </p:cNvSpPr>
          <p:nvPr>
            <p:ph type="subTitle" idx="1"/>
          </p:nvPr>
        </p:nvSpPr>
        <p:spPr>
          <a:xfrm>
            <a:off x="326025" y="2264301"/>
            <a:ext cx="4045200" cy="1935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Handling events with React elements is very similar to handling events on DOM elements. </a:t>
            </a:r>
            <a:endParaRPr/>
          </a:p>
          <a:p>
            <a:pPr marL="0" lvl="0" indent="0" algn="ct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Reusable components</a:t>
            </a:r>
            <a:endParaRPr/>
          </a:p>
        </p:txBody>
      </p:sp>
      <p:sp>
        <p:nvSpPr>
          <p:cNvPr id="150" name="Google Shape;150;p28"/>
          <p:cNvSpPr txBox="1">
            <a:spLocks noGrp="1"/>
          </p:cNvSpPr>
          <p:nvPr>
            <p:ph type="body" idx="1"/>
          </p:nvPr>
        </p:nvSpPr>
        <p:spPr>
          <a:xfrm>
            <a:off x="311700" y="1228675"/>
            <a:ext cx="8520600" cy="369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875">
              <a:solidFill>
                <a:srgbClr val="3A3A3A"/>
              </a:solidFill>
              <a:highlight>
                <a:srgbClr val="FEFEFE"/>
              </a:highlight>
            </a:endParaRPr>
          </a:p>
          <a:p>
            <a:pPr marL="0" lvl="0" indent="0" algn="l" rtl="0">
              <a:spcBef>
                <a:spcPts val="1200"/>
              </a:spcBef>
              <a:spcAft>
                <a:spcPts val="0"/>
              </a:spcAft>
              <a:buNone/>
            </a:pPr>
            <a:endParaRPr sz="1350">
              <a:solidFill>
                <a:srgbClr val="3A3A3A"/>
              </a:solidFill>
              <a:highlight>
                <a:srgbClr val="FEFEFE"/>
              </a:highlight>
            </a:endParaRPr>
          </a:p>
          <a:p>
            <a:pPr marL="0" lvl="0" indent="0" algn="l" rtl="0">
              <a:spcBef>
                <a:spcPts val="1200"/>
              </a:spcBef>
              <a:spcAft>
                <a:spcPts val="1200"/>
              </a:spcAft>
              <a:buNone/>
            </a:pPr>
            <a:endParaRPr sz="1350">
              <a:solidFill>
                <a:srgbClr val="3A3A3A"/>
              </a:solidFill>
              <a:highlight>
                <a:srgbClr val="FEFEFE"/>
              </a:highlight>
            </a:endParaRPr>
          </a:p>
        </p:txBody>
      </p:sp>
      <p:pic>
        <p:nvPicPr>
          <p:cNvPr id="151" name="Google Shape;151;p28"/>
          <p:cNvPicPr preferRelativeResize="0"/>
          <p:nvPr/>
        </p:nvPicPr>
        <p:blipFill>
          <a:blip r:embed="rId3">
            <a:alphaModFix/>
          </a:blip>
          <a:stretch>
            <a:fillRect/>
          </a:stretch>
        </p:blipFill>
        <p:spPr>
          <a:xfrm>
            <a:off x="5059500" y="74675"/>
            <a:ext cx="2788050" cy="4994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 you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Lecture 1</a:t>
            </a:r>
            <a:endParaRPr/>
          </a:p>
          <a:p>
            <a:pPr marL="0" lvl="0" indent="0" algn="ctr" rtl="0">
              <a:spcBef>
                <a:spcPts val="0"/>
              </a:spcBef>
              <a:spcAft>
                <a:spcPts val="0"/>
              </a:spcAft>
              <a:buNone/>
            </a:pPr>
            <a:r>
              <a:rPr lang="en-GB"/>
              <a:t>Lap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Props and State</a:t>
            </a:r>
            <a:endParaRPr/>
          </a:p>
        </p:txBody>
      </p:sp>
      <p:sp>
        <p:nvSpPr>
          <p:cNvPr id="144" name="Google Shape;144;p27"/>
          <p:cNvSpPr txBox="1">
            <a:spLocks noGrp="1"/>
          </p:cNvSpPr>
          <p:nvPr>
            <p:ph type="body" idx="1"/>
          </p:nvPr>
        </p:nvSpPr>
        <p:spPr>
          <a:xfrm>
            <a:off x="311700" y="1228675"/>
            <a:ext cx="8520600" cy="3696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sz="1875">
                <a:solidFill>
                  <a:srgbClr val="3A3A3A"/>
                </a:solidFill>
                <a:highlight>
                  <a:srgbClr val="FEFEFE"/>
                </a:highlight>
              </a:rPr>
              <a:t>Component needs data to work with. There are two different ways that you can combine components and data: either as props or state.</a:t>
            </a:r>
            <a:endParaRPr sz="1875">
              <a:solidFill>
                <a:srgbClr val="3A3A3A"/>
              </a:solidFill>
              <a:highlight>
                <a:srgbClr val="FEFEFE"/>
              </a:highlight>
            </a:endParaRPr>
          </a:p>
          <a:p>
            <a:pPr marL="0" lvl="0" indent="0" algn="l" rtl="0">
              <a:spcBef>
                <a:spcPts val="1200"/>
              </a:spcBef>
              <a:spcAft>
                <a:spcPts val="0"/>
              </a:spcAft>
              <a:buNone/>
            </a:pPr>
            <a:endParaRPr sz="1875">
              <a:solidFill>
                <a:srgbClr val="3A3A3A"/>
              </a:solidFill>
              <a:highlight>
                <a:srgbClr val="FEFEFE"/>
              </a:highlight>
            </a:endParaRPr>
          </a:p>
          <a:p>
            <a:pPr marL="0" lvl="0" indent="0" algn="l" rtl="0">
              <a:spcBef>
                <a:spcPts val="1200"/>
              </a:spcBef>
              <a:spcAft>
                <a:spcPts val="0"/>
              </a:spcAft>
              <a:buNone/>
            </a:pPr>
            <a:r>
              <a:rPr lang="en-GB" sz="2275" b="1">
                <a:solidFill>
                  <a:srgbClr val="3A3A3A"/>
                </a:solidFill>
                <a:highlight>
                  <a:srgbClr val="FEFEFE"/>
                </a:highlight>
              </a:rPr>
              <a:t>props</a:t>
            </a:r>
            <a:endParaRPr sz="2275" b="1">
              <a:solidFill>
                <a:srgbClr val="3A3A3A"/>
              </a:solidFill>
              <a:highlight>
                <a:srgbClr val="FEFEFE"/>
              </a:highlight>
            </a:endParaRPr>
          </a:p>
          <a:p>
            <a:pPr marL="0" lvl="0" indent="0" algn="l" rtl="0">
              <a:spcBef>
                <a:spcPts val="1200"/>
              </a:spcBef>
              <a:spcAft>
                <a:spcPts val="0"/>
              </a:spcAft>
              <a:buNone/>
            </a:pPr>
            <a:r>
              <a:rPr lang="en-GB" sz="1875">
                <a:solidFill>
                  <a:srgbClr val="3A3A3A"/>
                </a:solidFill>
                <a:highlight>
                  <a:srgbClr val="FEFEFE"/>
                </a:highlight>
              </a:rPr>
              <a:t>Props is short for properties and they are used to pass data between React components. React’s data flow between components is uni-directional (from parent to child only).</a:t>
            </a:r>
            <a:endParaRPr sz="1875">
              <a:solidFill>
                <a:srgbClr val="3A3A3A"/>
              </a:solidFill>
              <a:highlight>
                <a:srgbClr val="FEFEFE"/>
              </a:highlight>
            </a:endParaRPr>
          </a:p>
          <a:p>
            <a:pPr marL="0" lvl="0" indent="0" algn="l" rtl="0">
              <a:spcBef>
                <a:spcPts val="1200"/>
              </a:spcBef>
              <a:spcAft>
                <a:spcPts val="0"/>
              </a:spcAft>
              <a:buNone/>
            </a:pPr>
            <a:r>
              <a:rPr lang="en-GB" sz="1875">
                <a:solidFill>
                  <a:srgbClr val="3A3A3A"/>
                </a:solidFill>
                <a:highlight>
                  <a:srgbClr val="FEFEFE"/>
                </a:highlight>
              </a:rPr>
              <a:t>In a class component, props are passed by default. There is no need to add anything special, and they are accessible as this.props in a Component instance.</a:t>
            </a:r>
            <a:endParaRPr sz="1875">
              <a:solidFill>
                <a:srgbClr val="3A3A3A"/>
              </a:solidFill>
              <a:highlight>
                <a:srgbClr val="FEFEFE"/>
              </a:highlight>
            </a:endParaRPr>
          </a:p>
          <a:p>
            <a:pPr marL="0" lvl="0" indent="0" algn="l" rtl="0">
              <a:spcBef>
                <a:spcPts val="1200"/>
              </a:spcBef>
              <a:spcAft>
                <a:spcPts val="0"/>
              </a:spcAft>
              <a:buNone/>
            </a:pPr>
            <a:endParaRPr sz="1350">
              <a:solidFill>
                <a:srgbClr val="3A3A3A"/>
              </a:solidFill>
              <a:highlight>
                <a:srgbClr val="FEFEFE"/>
              </a:highlight>
            </a:endParaRPr>
          </a:p>
          <a:p>
            <a:pPr marL="0" lvl="0" indent="0" algn="l" rtl="0">
              <a:spcBef>
                <a:spcPts val="1200"/>
              </a:spcBef>
              <a:spcAft>
                <a:spcPts val="1200"/>
              </a:spcAft>
              <a:buNone/>
            </a:pPr>
            <a:endParaRPr sz="1350">
              <a:solidFill>
                <a:srgbClr val="3A3A3A"/>
              </a:solidFill>
              <a:highlight>
                <a:srgbClr val="FEFEFE"/>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58375" y="27555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Task 1 : Portfolio</a:t>
            </a:r>
            <a:endParaRPr/>
          </a:p>
        </p:txBody>
      </p:sp>
      <p:sp>
        <p:nvSpPr>
          <p:cNvPr id="167" name="Google Shape;167;p31"/>
          <p:cNvSpPr txBox="1">
            <a:spLocks noGrp="1"/>
          </p:cNvSpPr>
          <p:nvPr>
            <p:ph type="body" idx="1"/>
          </p:nvPr>
        </p:nvSpPr>
        <p:spPr>
          <a:xfrm>
            <a:off x="311700" y="1222875"/>
            <a:ext cx="5715300" cy="3612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Create a web landing page using React js that contains the following sections :</a:t>
            </a:r>
            <a:endParaRPr/>
          </a:p>
          <a:p>
            <a:pPr marL="457200" lvl="0" indent="-299085" algn="l" rtl="0">
              <a:spcBef>
                <a:spcPts val="1200"/>
              </a:spcBef>
              <a:spcAft>
                <a:spcPts val="0"/>
              </a:spcAft>
              <a:buSzPct val="100000"/>
              <a:buChar char="●"/>
            </a:pPr>
            <a:r>
              <a:rPr lang="en-GB"/>
              <a:t>Hero section </a:t>
            </a:r>
            <a:endParaRPr/>
          </a:p>
          <a:p>
            <a:pPr marL="457200" lvl="0" indent="-299085" algn="l" rtl="0">
              <a:spcBef>
                <a:spcPts val="0"/>
              </a:spcBef>
              <a:spcAft>
                <a:spcPts val="0"/>
              </a:spcAft>
              <a:buSzPct val="100000"/>
              <a:buChar char="●"/>
            </a:pPr>
            <a:r>
              <a:rPr lang="en-GB"/>
              <a:t>About me ( education and experiences ) section with a link to download resume </a:t>
            </a:r>
            <a:endParaRPr b="1">
              <a:solidFill>
                <a:schemeClr val="accent6"/>
              </a:solidFill>
            </a:endParaRPr>
          </a:p>
          <a:p>
            <a:pPr marL="457200" lvl="0" indent="-299085" algn="l" rtl="0">
              <a:spcBef>
                <a:spcPts val="0"/>
              </a:spcBef>
              <a:spcAft>
                <a:spcPts val="0"/>
              </a:spcAft>
              <a:buSzPct val="100000"/>
              <a:buChar char="●"/>
            </a:pPr>
            <a:r>
              <a:rPr lang="en-GB"/>
              <a:t>Skills section</a:t>
            </a:r>
            <a:endParaRPr/>
          </a:p>
          <a:p>
            <a:pPr marL="457200" lvl="0" indent="-299085" algn="l" rtl="0">
              <a:spcBef>
                <a:spcPts val="0"/>
              </a:spcBef>
              <a:spcAft>
                <a:spcPts val="0"/>
              </a:spcAft>
              <a:buSzPct val="100000"/>
              <a:buChar char="●"/>
            </a:pPr>
            <a:r>
              <a:rPr lang="en-GB"/>
              <a:t>Portfolio and projects section</a:t>
            </a:r>
            <a:endParaRPr/>
          </a:p>
          <a:p>
            <a:pPr marL="457200" lvl="0" indent="-299085" algn="l" rtl="0">
              <a:spcBef>
                <a:spcPts val="0"/>
              </a:spcBef>
              <a:spcAft>
                <a:spcPts val="0"/>
              </a:spcAft>
              <a:buSzPct val="100000"/>
              <a:buChar char="●"/>
            </a:pPr>
            <a:r>
              <a:rPr lang="en-GB"/>
              <a:t>Footer contains contact us section with social media icon links such as facebook , twitter , linkedin , github (react-fontawesom(icons library) library[Bonus])</a:t>
            </a:r>
            <a:endParaRPr/>
          </a:p>
          <a:p>
            <a:pPr marL="0" lvl="0" indent="0" algn="l" rtl="0">
              <a:spcBef>
                <a:spcPts val="1200"/>
              </a:spcBef>
              <a:spcAft>
                <a:spcPts val="0"/>
              </a:spcAft>
              <a:buNone/>
            </a:pPr>
            <a:endParaRPr/>
          </a:p>
          <a:p>
            <a:pPr marL="457200" lvl="0" indent="-299085" algn="l" rtl="0">
              <a:spcBef>
                <a:spcPts val="1200"/>
              </a:spcBef>
              <a:spcAft>
                <a:spcPts val="0"/>
              </a:spcAft>
              <a:buSzPct val="100000"/>
              <a:buChar char="-"/>
            </a:pPr>
            <a:r>
              <a:rPr lang="en-GB"/>
              <a:t>Use Bootstrap as UI library</a:t>
            </a:r>
            <a:endParaRPr/>
          </a:p>
          <a:p>
            <a:pPr marL="457200" lvl="0" indent="-299085" algn="l" rtl="0">
              <a:spcBef>
                <a:spcPts val="0"/>
              </a:spcBef>
              <a:spcAft>
                <a:spcPts val="0"/>
              </a:spcAft>
              <a:buSzPct val="100000"/>
              <a:buChar char="-"/>
            </a:pPr>
            <a:r>
              <a:rPr lang="en-GB"/>
              <a:t>create reusable components for your page. And attach your wireframe [even on a white paper and catch it with ur phone camera]</a:t>
            </a:r>
            <a:endParaRPr/>
          </a:p>
          <a:p>
            <a:pPr marL="457200" lvl="0" indent="-299085" algn="l" rtl="0">
              <a:spcBef>
                <a:spcPts val="0"/>
              </a:spcBef>
              <a:spcAft>
                <a:spcPts val="0"/>
              </a:spcAft>
              <a:buSzPct val="100000"/>
              <a:buChar char="-"/>
            </a:pPr>
            <a:r>
              <a:rPr lang="en-GB"/>
              <a:t>Use any images u want</a:t>
            </a:r>
            <a:endParaRPr/>
          </a:p>
          <a:p>
            <a:pPr marL="0" lvl="0" indent="0" algn="l" rtl="0">
              <a:spcBef>
                <a:spcPts val="1200"/>
              </a:spcBef>
              <a:spcAft>
                <a:spcPts val="1200"/>
              </a:spcAft>
              <a:buNone/>
            </a:pPr>
            <a:endParaRPr/>
          </a:p>
        </p:txBody>
      </p:sp>
      <p:pic>
        <p:nvPicPr>
          <p:cNvPr id="168" name="Google Shape;168;p31"/>
          <p:cNvPicPr preferRelativeResize="0"/>
          <p:nvPr/>
        </p:nvPicPr>
        <p:blipFill>
          <a:blip r:embed="rId3"/>
          <a:stretch>
            <a:fillRect/>
          </a:stretch>
        </p:blipFill>
        <p:spPr>
          <a:xfrm>
            <a:off x="6257975" y="173378"/>
            <a:ext cx="2569261" cy="50123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Agenda</a:t>
            </a:r>
            <a:endParaRPr/>
          </a:p>
        </p:txBody>
      </p:sp>
      <p:sp>
        <p:nvSpPr>
          <p:cNvPr id="63" name="Google Shape;63;p14"/>
          <p:cNvSpPr txBox="1">
            <a:spLocks noGrp="1"/>
          </p:cNvSpPr>
          <p:nvPr>
            <p:ph type="body" idx="1"/>
          </p:nvPr>
        </p:nvSpPr>
        <p:spPr>
          <a:xfrm>
            <a:off x="311700" y="1093850"/>
            <a:ext cx="8520600" cy="3891000"/>
          </a:xfrm>
          <a:prstGeom prst="rect">
            <a:avLst/>
          </a:prstGeom>
        </p:spPr>
        <p:txBody>
          <a:bodyPr spcFirstLastPara="1" wrap="square" lIns="91425" tIns="91425" rIns="91425" bIns="91425" anchor="t" anchorCtr="0">
            <a:noAutofit/>
          </a:bodyPr>
          <a:lstStyle/>
          <a:p>
            <a:pPr marL="457200" lvl="0" indent="-312737" algn="l" rtl="0">
              <a:lnSpc>
                <a:spcPct val="140000"/>
              </a:lnSpc>
              <a:spcBef>
                <a:spcPts val="0"/>
              </a:spcBef>
              <a:spcAft>
                <a:spcPts val="0"/>
              </a:spcAft>
              <a:buSzPts val="1325"/>
              <a:buChar char="●"/>
            </a:pPr>
            <a:r>
              <a:rPr lang="en-GB" sz="1325"/>
              <a:t>Introduction about React</a:t>
            </a:r>
            <a:endParaRPr sz="1325"/>
          </a:p>
          <a:p>
            <a:pPr marL="457200" lvl="0" indent="-312737" algn="l" rtl="0">
              <a:lnSpc>
                <a:spcPct val="140000"/>
              </a:lnSpc>
              <a:spcBef>
                <a:spcPts val="0"/>
              </a:spcBef>
              <a:spcAft>
                <a:spcPts val="0"/>
              </a:spcAft>
              <a:buSzPts val="1325"/>
              <a:buChar char="●"/>
            </a:pPr>
            <a:r>
              <a:rPr lang="en-GB" sz="1325"/>
              <a:t>Single page application</a:t>
            </a:r>
            <a:endParaRPr sz="1325"/>
          </a:p>
          <a:p>
            <a:pPr marL="457200" lvl="0" indent="-312737" algn="l" rtl="0">
              <a:lnSpc>
                <a:spcPct val="140000"/>
              </a:lnSpc>
              <a:spcBef>
                <a:spcPts val="0"/>
              </a:spcBef>
              <a:spcAft>
                <a:spcPts val="0"/>
              </a:spcAft>
              <a:buSzPts val="1325"/>
              <a:buChar char="●"/>
            </a:pPr>
            <a:r>
              <a:rPr lang="en-GB" sz="1325"/>
              <a:t>Virtual Dom</a:t>
            </a:r>
            <a:endParaRPr sz="1325"/>
          </a:p>
          <a:p>
            <a:pPr marL="457200" lvl="0" indent="-312737" algn="l" rtl="0">
              <a:lnSpc>
                <a:spcPct val="140000"/>
              </a:lnSpc>
              <a:spcBef>
                <a:spcPts val="0"/>
              </a:spcBef>
              <a:spcAft>
                <a:spcPts val="0"/>
              </a:spcAft>
              <a:buSzPts val="1325"/>
              <a:buChar char="●"/>
            </a:pPr>
            <a:r>
              <a:rPr lang="en-GB" sz="1325"/>
              <a:t>Environment setup.</a:t>
            </a:r>
            <a:endParaRPr sz="1325"/>
          </a:p>
          <a:p>
            <a:pPr marL="457200" lvl="0" indent="-312737" algn="l" rtl="0">
              <a:lnSpc>
                <a:spcPct val="140000"/>
              </a:lnSpc>
              <a:spcBef>
                <a:spcPts val="0"/>
              </a:spcBef>
              <a:spcAft>
                <a:spcPts val="0"/>
              </a:spcAft>
              <a:buSzPts val="1325"/>
              <a:buChar char="●"/>
            </a:pPr>
            <a:r>
              <a:rPr lang="en-GB" sz="1325"/>
              <a:t>Explore react app structure.</a:t>
            </a:r>
            <a:endParaRPr sz="1325"/>
          </a:p>
          <a:p>
            <a:pPr marL="457200" lvl="0" indent="-312737" algn="l" rtl="0">
              <a:lnSpc>
                <a:spcPct val="140000"/>
              </a:lnSpc>
              <a:spcBef>
                <a:spcPts val="0"/>
              </a:spcBef>
              <a:spcAft>
                <a:spcPts val="0"/>
              </a:spcAft>
              <a:buSzPts val="1325"/>
              <a:buChar char="●"/>
            </a:pPr>
            <a:r>
              <a:rPr lang="en-GB" sz="1325"/>
              <a:t>Ui libraries </a:t>
            </a:r>
            <a:endParaRPr sz="1325"/>
          </a:p>
          <a:p>
            <a:pPr marL="457200" lvl="0" indent="-312737" algn="l" rtl="0">
              <a:lnSpc>
                <a:spcPct val="140000"/>
              </a:lnSpc>
              <a:spcBef>
                <a:spcPts val="0"/>
              </a:spcBef>
              <a:spcAft>
                <a:spcPts val="0"/>
              </a:spcAft>
              <a:buSzPts val="1325"/>
              <a:buChar char="●"/>
            </a:pPr>
            <a:r>
              <a:rPr lang="en-GB" sz="1325"/>
              <a:t>Using scss in react app</a:t>
            </a:r>
            <a:endParaRPr sz="1325"/>
          </a:p>
          <a:p>
            <a:pPr marL="457200" lvl="0" indent="-312737" algn="l" rtl="0">
              <a:lnSpc>
                <a:spcPct val="140000"/>
              </a:lnSpc>
              <a:spcBef>
                <a:spcPts val="0"/>
              </a:spcBef>
              <a:spcAft>
                <a:spcPts val="0"/>
              </a:spcAft>
              <a:buSzPts val="1325"/>
              <a:buChar char="●"/>
            </a:pPr>
            <a:r>
              <a:rPr lang="en-GB" sz="1325"/>
              <a:t>Class vs functional component</a:t>
            </a:r>
            <a:endParaRPr sz="1325"/>
          </a:p>
          <a:p>
            <a:pPr marL="457200" lvl="0" indent="-312737" algn="l" rtl="0">
              <a:lnSpc>
                <a:spcPct val="140000"/>
              </a:lnSpc>
              <a:spcBef>
                <a:spcPts val="0"/>
              </a:spcBef>
              <a:spcAft>
                <a:spcPts val="0"/>
              </a:spcAft>
              <a:buSzPts val="1325"/>
              <a:buChar char="●"/>
            </a:pPr>
            <a:r>
              <a:rPr lang="en-GB" sz="1325"/>
              <a:t>What is JSX ?</a:t>
            </a:r>
            <a:endParaRPr sz="1325"/>
          </a:p>
          <a:p>
            <a:pPr marL="457200" lvl="0" indent="-312737" algn="l" rtl="0">
              <a:lnSpc>
                <a:spcPct val="140000"/>
              </a:lnSpc>
              <a:spcBef>
                <a:spcPts val="0"/>
              </a:spcBef>
              <a:spcAft>
                <a:spcPts val="0"/>
              </a:spcAft>
              <a:buSzPts val="1325"/>
              <a:buChar char="●"/>
            </a:pPr>
            <a:r>
              <a:rPr lang="en-GB" sz="1325"/>
              <a:t>Handling events</a:t>
            </a:r>
            <a:endParaRPr sz="1325"/>
          </a:p>
          <a:p>
            <a:pPr marL="457200" lvl="0" indent="-312737" algn="l" rtl="0">
              <a:lnSpc>
                <a:spcPct val="140000"/>
              </a:lnSpc>
              <a:spcBef>
                <a:spcPts val="0"/>
              </a:spcBef>
              <a:spcAft>
                <a:spcPts val="0"/>
              </a:spcAft>
              <a:buSzPts val="1325"/>
              <a:buChar char="●"/>
            </a:pPr>
            <a:r>
              <a:rPr lang="en-GB" sz="1325"/>
              <a:t>State and Props</a:t>
            </a:r>
            <a:endParaRPr sz="1325"/>
          </a:p>
          <a:p>
            <a:pPr marL="457200" lvl="0" indent="-312737" algn="l" rtl="0">
              <a:lnSpc>
                <a:spcPct val="140000"/>
              </a:lnSpc>
              <a:spcBef>
                <a:spcPts val="0"/>
              </a:spcBef>
              <a:spcAft>
                <a:spcPts val="0"/>
              </a:spcAft>
              <a:buSzPts val="1325"/>
              <a:buChar char="●"/>
            </a:pPr>
            <a:r>
              <a:rPr lang="en-GB" sz="1325"/>
              <a:t>Building Reusable components.</a:t>
            </a:r>
            <a:endParaRPr sz="1325"/>
          </a:p>
          <a:p>
            <a:pPr marL="457200" lvl="0" indent="0" algn="l" rtl="0">
              <a:lnSpc>
                <a:spcPct val="140000"/>
              </a:lnSpc>
              <a:spcBef>
                <a:spcPts val="1200"/>
              </a:spcBef>
              <a:spcAft>
                <a:spcPts val="0"/>
              </a:spcAft>
              <a:buSzPts val="688"/>
              <a:buNone/>
            </a:pPr>
            <a:endParaRPr sz="1325"/>
          </a:p>
          <a:p>
            <a:pPr marL="457200" lvl="0" indent="0" algn="l" rtl="0">
              <a:lnSpc>
                <a:spcPct val="105000"/>
              </a:lnSpc>
              <a:spcBef>
                <a:spcPts val="1200"/>
              </a:spcBef>
              <a:spcAft>
                <a:spcPts val="1200"/>
              </a:spcAft>
              <a:buSzPts val="688"/>
              <a:buNone/>
            </a:pPr>
            <a:endParaRPr sz="132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186975" y="505550"/>
            <a:ext cx="4045200" cy="1710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React </a:t>
            </a:r>
            <a:endParaRPr/>
          </a:p>
        </p:txBody>
      </p:sp>
      <p:sp>
        <p:nvSpPr>
          <p:cNvPr id="69" name="Google Shape;69;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1">
                <a:solidFill>
                  <a:srgbClr val="FFFFFF"/>
                </a:solidFill>
              </a:rPr>
              <a:t>Why React ?</a:t>
            </a:r>
            <a:endParaRPr b="1">
              <a:solidFill>
                <a:srgbClr val="FFFFFF"/>
              </a:solidFill>
            </a:endParaRPr>
          </a:p>
          <a:p>
            <a:pPr marL="457200" lvl="0" indent="-342900" algn="l" rtl="0">
              <a:spcBef>
                <a:spcPts val="1200"/>
              </a:spcBef>
              <a:spcAft>
                <a:spcPts val="0"/>
              </a:spcAft>
              <a:buClr>
                <a:srgbClr val="FFFFFF"/>
              </a:buClr>
              <a:buSzPts val="1800"/>
              <a:buChar char="●"/>
            </a:pPr>
            <a:r>
              <a:rPr lang="en-GB">
                <a:solidFill>
                  <a:srgbClr val="FFFFFF"/>
                </a:solidFill>
              </a:rPr>
              <a:t>Easy creation of dynamic applications.</a:t>
            </a:r>
            <a:endParaRPr>
              <a:solidFill>
                <a:srgbClr val="FFFFFF"/>
              </a:solidFill>
            </a:endParaRPr>
          </a:p>
          <a:p>
            <a:pPr marL="457200" lvl="0" indent="-342900" algn="l" rtl="0">
              <a:spcBef>
                <a:spcPts val="0"/>
              </a:spcBef>
              <a:spcAft>
                <a:spcPts val="0"/>
              </a:spcAft>
              <a:buClr>
                <a:srgbClr val="FFFFFF"/>
              </a:buClr>
              <a:buSzPts val="1800"/>
              <a:buChar char="●"/>
            </a:pPr>
            <a:r>
              <a:rPr lang="en-GB">
                <a:solidFill>
                  <a:srgbClr val="FFFFFF"/>
                </a:solidFill>
              </a:rPr>
              <a:t>Improved performance using Virtual DOM.</a:t>
            </a:r>
            <a:endParaRPr>
              <a:solidFill>
                <a:srgbClr val="FFFFFF"/>
              </a:solidFill>
            </a:endParaRPr>
          </a:p>
          <a:p>
            <a:pPr marL="457200" lvl="0" indent="-342900" algn="l" rtl="0">
              <a:spcBef>
                <a:spcPts val="0"/>
              </a:spcBef>
              <a:spcAft>
                <a:spcPts val="0"/>
              </a:spcAft>
              <a:buClr>
                <a:srgbClr val="FFFFFF"/>
              </a:buClr>
              <a:buSzPts val="1800"/>
              <a:buChar char="●"/>
            </a:pPr>
            <a:r>
              <a:rPr lang="en-GB">
                <a:solidFill>
                  <a:srgbClr val="FFFFFF"/>
                </a:solidFill>
              </a:rPr>
              <a:t>Reusable components</a:t>
            </a:r>
            <a:endParaRPr>
              <a:solidFill>
                <a:srgbClr val="FFFFFF"/>
              </a:solidFill>
            </a:endParaRPr>
          </a:p>
          <a:p>
            <a:pPr marL="457200" lvl="0" indent="-342900" algn="l" rtl="0">
              <a:spcBef>
                <a:spcPts val="0"/>
              </a:spcBef>
              <a:spcAft>
                <a:spcPts val="0"/>
              </a:spcAft>
              <a:buClr>
                <a:srgbClr val="FFFFFF"/>
              </a:buClr>
              <a:buSzPts val="1800"/>
              <a:buChar char="●"/>
            </a:pPr>
            <a:r>
              <a:rPr lang="en-GB">
                <a:solidFill>
                  <a:srgbClr val="FFFFFF"/>
                </a:solidFill>
              </a:rPr>
              <a:t>Easy to learn.</a:t>
            </a:r>
            <a:endParaRPr>
              <a:solidFill>
                <a:srgbClr val="FFFFFF"/>
              </a:solidFill>
            </a:endParaRPr>
          </a:p>
          <a:p>
            <a:pPr marL="457200" lvl="0" indent="-342900" algn="l" rtl="0">
              <a:spcBef>
                <a:spcPts val="0"/>
              </a:spcBef>
              <a:spcAft>
                <a:spcPts val="0"/>
              </a:spcAft>
              <a:buClr>
                <a:srgbClr val="FFFFFF"/>
              </a:buClr>
              <a:buSzPts val="1800"/>
              <a:buChar char="●"/>
            </a:pPr>
            <a:r>
              <a:rPr lang="en-GB">
                <a:solidFill>
                  <a:srgbClr val="FFFFFF"/>
                </a:solidFill>
              </a:rPr>
              <a:t>Dedicated tools for easy debugging.</a:t>
            </a:r>
            <a:endParaRPr>
              <a:solidFill>
                <a:srgbClr val="FFFFFF"/>
              </a:solidFill>
            </a:endParaRPr>
          </a:p>
        </p:txBody>
      </p:sp>
      <p:sp>
        <p:nvSpPr>
          <p:cNvPr id="70" name="Google Shape;70;p15"/>
          <p:cNvSpPr txBox="1">
            <a:spLocks noGrp="1"/>
          </p:cNvSpPr>
          <p:nvPr>
            <p:ph type="subTitle" idx="1"/>
          </p:nvPr>
        </p:nvSpPr>
        <p:spPr>
          <a:xfrm>
            <a:off x="265500" y="2235625"/>
            <a:ext cx="4045200" cy="1971000"/>
          </a:xfrm>
          <a:prstGeom prst="rect">
            <a:avLst/>
          </a:prstGeom>
        </p:spPr>
        <p:txBody>
          <a:bodyPr spcFirstLastPara="1" wrap="square" lIns="91425" tIns="91425" rIns="91425" bIns="91425" anchor="t" anchorCtr="0">
            <a:normAutofit fontScale="85000" lnSpcReduction="10000"/>
          </a:bodyPr>
          <a:lstStyle/>
          <a:p>
            <a:pPr marL="0" lvl="0" indent="0" algn="ctr" rtl="0">
              <a:lnSpc>
                <a:spcPct val="150000"/>
              </a:lnSpc>
              <a:spcBef>
                <a:spcPts val="0"/>
              </a:spcBef>
              <a:spcAft>
                <a:spcPts val="0"/>
              </a:spcAft>
              <a:buNone/>
            </a:pPr>
            <a:r>
              <a:rPr lang="en-GB" sz="1700"/>
              <a:t>React is a JavaScript library for building user interfaces , developed at Facebook and released to the world in 2013.</a:t>
            </a:r>
            <a:endParaRPr sz="1700"/>
          </a:p>
          <a:p>
            <a:pPr marL="0" lvl="0" indent="0" algn="ctr" rtl="0">
              <a:lnSpc>
                <a:spcPct val="150000"/>
              </a:lnSpc>
              <a:spcBef>
                <a:spcPts val="0"/>
              </a:spcBef>
              <a:spcAft>
                <a:spcPts val="0"/>
              </a:spcAft>
              <a:buNone/>
            </a:pPr>
            <a:endParaRPr sz="1700"/>
          </a:p>
          <a:p>
            <a:pPr marL="0" lvl="0" indent="0" algn="ctr" rtl="0">
              <a:lnSpc>
                <a:spcPct val="150000"/>
              </a:lnSpc>
              <a:spcBef>
                <a:spcPts val="0"/>
              </a:spcBef>
              <a:spcAft>
                <a:spcPts val="0"/>
              </a:spcAft>
              <a:buNone/>
            </a:pPr>
            <a:r>
              <a:rPr lang="en-GB" sz="1700"/>
              <a:t>Current stable version : 18.2.0</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Single page application (SPA)</a:t>
            </a:r>
            <a:endParaRPr/>
          </a:p>
        </p:txBody>
      </p:sp>
      <p:pic>
        <p:nvPicPr>
          <p:cNvPr id="76" name="Google Shape;76;p16"/>
          <p:cNvPicPr preferRelativeResize="0"/>
          <p:nvPr/>
        </p:nvPicPr>
        <p:blipFill rotWithShape="1">
          <a:blip r:embed="rId3">
            <a:alphaModFix/>
          </a:blip>
          <a:srcRect r="-18455" b="-18455"/>
          <a:stretch/>
        </p:blipFill>
        <p:spPr>
          <a:xfrm>
            <a:off x="1005475" y="942825"/>
            <a:ext cx="7521600" cy="3276524"/>
          </a:xfrm>
          <a:prstGeom prst="rect">
            <a:avLst/>
          </a:prstGeom>
          <a:noFill/>
          <a:ln>
            <a:noFill/>
          </a:ln>
        </p:spPr>
      </p:pic>
      <p:sp>
        <p:nvSpPr>
          <p:cNvPr id="77" name="Google Shape;77;p16"/>
          <p:cNvSpPr txBox="1"/>
          <p:nvPr/>
        </p:nvSpPr>
        <p:spPr>
          <a:xfrm>
            <a:off x="354725" y="3696600"/>
            <a:ext cx="8520600" cy="838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1700">
                <a:solidFill>
                  <a:schemeClr val="dk2"/>
                </a:solidFill>
                <a:latin typeface="Source Code Pro"/>
                <a:ea typeface="Source Code Pro"/>
                <a:cs typeface="Source Code Pro"/>
                <a:sym typeface="Source Code Pro"/>
              </a:rPr>
              <a:t>-App could be </a:t>
            </a:r>
            <a:r>
              <a:rPr lang="en-GB" sz="1700" b="1">
                <a:solidFill>
                  <a:schemeClr val="dk2"/>
                </a:solidFill>
                <a:latin typeface="Source Code Pro"/>
                <a:ea typeface="Source Code Pro"/>
                <a:cs typeface="Source Code Pro"/>
                <a:sym typeface="Source Code Pro"/>
              </a:rPr>
              <a:t>SPA</a:t>
            </a:r>
            <a:r>
              <a:rPr lang="en-GB" sz="1700">
                <a:solidFill>
                  <a:schemeClr val="dk2"/>
                </a:solidFill>
                <a:latin typeface="Source Code Pro"/>
                <a:ea typeface="Source Code Pro"/>
                <a:cs typeface="Source Code Pro"/>
                <a:sym typeface="Source Code Pro"/>
              </a:rPr>
              <a:t> but have some anchor elements with refresh but still </a:t>
            </a:r>
            <a:r>
              <a:rPr lang="en-GB" sz="1700" b="1">
                <a:solidFill>
                  <a:schemeClr val="dk2"/>
                </a:solidFill>
                <a:latin typeface="Source Code Pro"/>
                <a:ea typeface="Source Code Pro"/>
                <a:cs typeface="Source Code Pro"/>
                <a:sym typeface="Source Code Pro"/>
              </a:rPr>
              <a:t>SPA</a:t>
            </a:r>
            <a:r>
              <a:rPr lang="en-GB" sz="1700">
                <a:solidFill>
                  <a:schemeClr val="dk2"/>
                </a:solidFill>
                <a:latin typeface="Source Code Pro"/>
                <a:ea typeface="Source Code Pro"/>
                <a:cs typeface="Source Code Pro"/>
                <a:sym typeface="Source Code Pro"/>
              </a:rPr>
              <a:t> in the end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235200" y="365475"/>
            <a:ext cx="4045200" cy="832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Virtual DOM</a:t>
            </a:r>
            <a:endParaRPr/>
          </a:p>
        </p:txBody>
      </p:sp>
      <p:sp>
        <p:nvSpPr>
          <p:cNvPr id="83" name="Google Shape;83;p17"/>
          <p:cNvSpPr txBox="1">
            <a:spLocks noGrp="1"/>
          </p:cNvSpPr>
          <p:nvPr>
            <p:ph type="body" idx="2"/>
          </p:nvPr>
        </p:nvSpPr>
        <p:spPr>
          <a:xfrm>
            <a:off x="4939500" y="724200"/>
            <a:ext cx="3837000" cy="4092600"/>
          </a:xfrm>
          <a:prstGeom prst="rect">
            <a:avLst/>
          </a:prstGeom>
        </p:spPr>
        <p:txBody>
          <a:bodyPr spcFirstLastPara="1" wrap="square" lIns="91425" tIns="91425" rIns="91425" bIns="91425" anchor="ctr" anchorCtr="0">
            <a:normAutofit fontScale="62500" lnSpcReduction="10000"/>
          </a:bodyPr>
          <a:lstStyle/>
          <a:p>
            <a:pPr marL="457200" lvl="0" indent="-300037" algn="l" rtl="0">
              <a:lnSpc>
                <a:spcPct val="150000"/>
              </a:lnSpc>
              <a:spcBef>
                <a:spcPts val="0"/>
              </a:spcBef>
              <a:spcAft>
                <a:spcPts val="0"/>
              </a:spcAft>
              <a:buClr>
                <a:srgbClr val="FFFFFF"/>
              </a:buClr>
              <a:buSzPct val="100000"/>
              <a:buChar char="●"/>
            </a:pPr>
            <a:r>
              <a:rPr lang="en-GB">
                <a:solidFill>
                  <a:srgbClr val="FFFFFF"/>
                </a:solidFill>
              </a:rPr>
              <a:t>When new elements are added to the UI, a virtual DOM, which is represented as a tree is created. </a:t>
            </a:r>
            <a:endParaRPr>
              <a:solidFill>
                <a:srgbClr val="FFFFFF"/>
              </a:solidFill>
            </a:endParaRPr>
          </a:p>
          <a:p>
            <a:pPr marL="457200" lvl="0" indent="-300037" algn="l" rtl="0">
              <a:lnSpc>
                <a:spcPct val="150000"/>
              </a:lnSpc>
              <a:spcBef>
                <a:spcPts val="0"/>
              </a:spcBef>
              <a:spcAft>
                <a:spcPts val="0"/>
              </a:spcAft>
              <a:buClr>
                <a:srgbClr val="FFFFFF"/>
              </a:buClr>
              <a:buSzPct val="100000"/>
              <a:buChar char="●"/>
            </a:pPr>
            <a:r>
              <a:rPr lang="en-GB">
                <a:solidFill>
                  <a:srgbClr val="FFFFFF"/>
                </a:solidFill>
              </a:rPr>
              <a:t>Each element is a node on this tree. If the state of any of these elements changes, a new virtual DOM tree is created. </a:t>
            </a:r>
            <a:endParaRPr>
              <a:solidFill>
                <a:srgbClr val="FFFFFF"/>
              </a:solidFill>
            </a:endParaRPr>
          </a:p>
          <a:p>
            <a:pPr marL="457200" lvl="0" indent="-300037" algn="l" rtl="0">
              <a:lnSpc>
                <a:spcPct val="150000"/>
              </a:lnSpc>
              <a:spcBef>
                <a:spcPts val="0"/>
              </a:spcBef>
              <a:spcAft>
                <a:spcPts val="0"/>
              </a:spcAft>
              <a:buClr>
                <a:srgbClr val="FFFFFF"/>
              </a:buClr>
              <a:buSzPct val="100000"/>
              <a:buChar char="●"/>
            </a:pPr>
            <a:r>
              <a:rPr lang="en-GB">
                <a:solidFill>
                  <a:srgbClr val="FFFFFF"/>
                </a:solidFill>
              </a:rPr>
              <a:t>This tree is then compared with the previous virtual DOM tree, the virtual DOM calculates the best possible method to make these changes to the real DOM. This ensures that there are minimal operations on the real DOM. </a:t>
            </a:r>
            <a:endParaRPr>
              <a:solidFill>
                <a:srgbClr val="FFFFFF"/>
              </a:solidFill>
            </a:endParaRPr>
          </a:p>
          <a:p>
            <a:pPr marL="0" lvl="0" indent="0" algn="l" rtl="0">
              <a:lnSpc>
                <a:spcPct val="130000"/>
              </a:lnSpc>
              <a:spcBef>
                <a:spcPts val="1200"/>
              </a:spcBef>
              <a:spcAft>
                <a:spcPts val="1200"/>
              </a:spcAft>
              <a:buNone/>
            </a:pPr>
            <a:endParaRPr>
              <a:solidFill>
                <a:srgbClr val="FFFFFF"/>
              </a:solidFill>
            </a:endParaRPr>
          </a:p>
        </p:txBody>
      </p:sp>
      <p:sp>
        <p:nvSpPr>
          <p:cNvPr id="84" name="Google Shape;84;p17"/>
          <p:cNvSpPr txBox="1">
            <a:spLocks noGrp="1"/>
          </p:cNvSpPr>
          <p:nvPr>
            <p:ph type="subTitle" idx="1"/>
          </p:nvPr>
        </p:nvSpPr>
        <p:spPr>
          <a:xfrm>
            <a:off x="320475" y="1145226"/>
            <a:ext cx="4045200" cy="126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500"/>
              <a:t>The virtual DOM is only a virtual representation of the DOM</a:t>
            </a:r>
            <a:endParaRPr sz="1500"/>
          </a:p>
          <a:p>
            <a:pPr marL="0" lvl="0" indent="0" algn="ctr" rtl="0">
              <a:spcBef>
                <a:spcPts val="0"/>
              </a:spcBef>
              <a:spcAft>
                <a:spcPts val="0"/>
              </a:spcAft>
              <a:buNone/>
            </a:pPr>
            <a:r>
              <a:rPr lang="en-GB" sz="1500"/>
              <a:t>(a copy from real dom)</a:t>
            </a:r>
            <a:endParaRPr sz="1500"/>
          </a:p>
        </p:txBody>
      </p:sp>
      <p:pic>
        <p:nvPicPr>
          <p:cNvPr id="85" name="Google Shape;85;p17"/>
          <p:cNvPicPr preferRelativeResize="0"/>
          <p:nvPr/>
        </p:nvPicPr>
        <p:blipFill>
          <a:blip r:embed="rId3">
            <a:alphaModFix/>
          </a:blip>
          <a:stretch>
            <a:fillRect/>
          </a:stretch>
        </p:blipFill>
        <p:spPr>
          <a:xfrm>
            <a:off x="447088" y="2174876"/>
            <a:ext cx="3621418" cy="24241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Getting started</a:t>
            </a:r>
            <a:endParaRPr/>
          </a:p>
        </p:txBody>
      </p:sp>
      <p:sp>
        <p:nvSpPr>
          <p:cNvPr id="91" name="Google Shape;91;p1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GB"/>
              <a:t>Install node : </a:t>
            </a:r>
            <a:r>
              <a:rPr lang="en-GB" b="1" u="sng">
                <a:solidFill>
                  <a:schemeClr val="accent4"/>
                </a:solidFill>
                <a:hlinkClick r:id="rId3">
                  <a:extLst>
                    <a:ext uri="{A12FA001-AC4F-418D-AE19-62706E023703}">
                      <ahyp:hlinkClr xmlns:ahyp="http://schemas.microsoft.com/office/drawing/2018/hyperlinkcolor" val="tx"/>
                    </a:ext>
                  </a:extLst>
                </a:hlinkClick>
              </a:rPr>
              <a:t>https://nodejs.org/en/</a:t>
            </a:r>
            <a:endParaRPr b="1">
              <a:solidFill>
                <a:schemeClr val="accent4"/>
              </a:solidFill>
            </a:endParaRPr>
          </a:p>
          <a:p>
            <a:pPr marL="457200" lvl="0" indent="-342900" algn="l" rtl="0">
              <a:lnSpc>
                <a:spcPct val="150000"/>
              </a:lnSpc>
              <a:spcBef>
                <a:spcPts val="0"/>
              </a:spcBef>
              <a:spcAft>
                <a:spcPts val="0"/>
              </a:spcAft>
              <a:buSzPts val="1800"/>
              <a:buChar char="●"/>
            </a:pPr>
            <a:r>
              <a:rPr lang="en-GB"/>
              <a:t>Open new terminal in your directory.</a:t>
            </a:r>
            <a:endParaRPr/>
          </a:p>
          <a:p>
            <a:pPr marL="457200" lvl="0" indent="-342900" algn="l" rtl="0">
              <a:lnSpc>
                <a:spcPct val="150000"/>
              </a:lnSpc>
              <a:spcBef>
                <a:spcPts val="0"/>
              </a:spcBef>
              <a:spcAft>
                <a:spcPts val="0"/>
              </a:spcAft>
              <a:buSzPts val="1800"/>
              <a:buChar char="●"/>
            </a:pPr>
            <a:r>
              <a:rPr lang="en-GB"/>
              <a:t>Create new react app : </a:t>
            </a:r>
            <a:r>
              <a:rPr lang="en-GB" b="1">
                <a:solidFill>
                  <a:schemeClr val="accent4"/>
                </a:solidFill>
                <a:latin typeface="Courier New"/>
                <a:ea typeface="Courier New"/>
                <a:cs typeface="Courier New"/>
                <a:sym typeface="Courier New"/>
              </a:rPr>
              <a:t>npx create-react-app app-name</a:t>
            </a:r>
            <a:endParaRPr b="1">
              <a:solidFill>
                <a:schemeClr val="accent4"/>
              </a:solidFill>
              <a:latin typeface="Courier New"/>
              <a:ea typeface="Courier New"/>
              <a:cs typeface="Courier New"/>
              <a:sym typeface="Courier New"/>
            </a:endParaRPr>
          </a:p>
          <a:p>
            <a:pPr marL="457200" lvl="0" indent="-342900" algn="l" rtl="0">
              <a:lnSpc>
                <a:spcPct val="150000"/>
              </a:lnSpc>
              <a:spcBef>
                <a:spcPts val="0"/>
              </a:spcBef>
              <a:spcAft>
                <a:spcPts val="0"/>
              </a:spcAft>
              <a:buSzPts val="1800"/>
              <a:buChar char="●"/>
            </a:pPr>
            <a:r>
              <a:rPr lang="en-GB"/>
              <a:t>Enter your app folder. </a:t>
            </a:r>
            <a:endParaRPr/>
          </a:p>
          <a:p>
            <a:pPr marL="457200" lvl="0" indent="-342900" algn="l" rtl="0">
              <a:lnSpc>
                <a:spcPct val="150000"/>
              </a:lnSpc>
              <a:spcBef>
                <a:spcPts val="0"/>
              </a:spcBef>
              <a:spcAft>
                <a:spcPts val="0"/>
              </a:spcAft>
              <a:buSzPts val="1800"/>
              <a:buChar char="●"/>
            </a:pPr>
            <a:r>
              <a:rPr lang="en-GB"/>
              <a:t>Run your react app : </a:t>
            </a:r>
            <a:r>
              <a:rPr lang="en-GB" b="1">
                <a:solidFill>
                  <a:schemeClr val="accent4"/>
                </a:solidFill>
                <a:latin typeface="Courier New"/>
                <a:ea typeface="Courier New"/>
                <a:cs typeface="Courier New"/>
                <a:sym typeface="Courier New"/>
              </a:rPr>
              <a:t>npm start</a:t>
            </a:r>
            <a:endParaRPr b="1">
              <a:solidFill>
                <a:schemeClr val="accent4"/>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448700" y="855400"/>
            <a:ext cx="78933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3200"/>
              <a:t>Let’s explore our </a:t>
            </a:r>
            <a:endParaRPr sz="3200"/>
          </a:p>
          <a:p>
            <a:pPr marL="0" lvl="0" indent="0" algn="l" rtl="0">
              <a:spcBef>
                <a:spcPts val="0"/>
              </a:spcBef>
              <a:spcAft>
                <a:spcPts val="0"/>
              </a:spcAft>
              <a:buNone/>
            </a:pPr>
            <a:r>
              <a:rPr lang="en-GB"/>
              <a:t>React app structure</a:t>
            </a:r>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556100" y="773325"/>
            <a:ext cx="7893300" cy="2351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200"/>
              <a:t>Using sCss in react app </a:t>
            </a:r>
            <a:endParaRPr sz="4200"/>
          </a:p>
          <a:p>
            <a:pPr marL="0" lvl="0" indent="0" algn="l" rtl="0">
              <a:spcBef>
                <a:spcPts val="0"/>
              </a:spcBef>
              <a:spcAft>
                <a:spcPts val="0"/>
              </a:spcAft>
              <a:buNone/>
            </a:pPr>
            <a:endParaRPr sz="3200"/>
          </a:p>
        </p:txBody>
      </p:sp>
      <p:sp>
        <p:nvSpPr>
          <p:cNvPr id="102" name="Google Shape;102;p20"/>
          <p:cNvSpPr txBox="1"/>
          <p:nvPr/>
        </p:nvSpPr>
        <p:spPr>
          <a:xfrm>
            <a:off x="622800" y="2156100"/>
            <a:ext cx="79677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Source Code Pro"/>
                <a:ea typeface="Source Code Pro"/>
                <a:cs typeface="Source Code Pro"/>
                <a:sym typeface="Source Code Pro"/>
              </a:rPr>
              <a:t>1- Change file extension to be .scss</a:t>
            </a:r>
            <a:endParaRPr>
              <a:solidFill>
                <a:schemeClr val="lt1"/>
              </a:solidFill>
              <a:latin typeface="Source Code Pro"/>
              <a:ea typeface="Source Code Pro"/>
              <a:cs typeface="Source Code Pro"/>
              <a:sym typeface="Source Code Pro"/>
            </a:endParaRPr>
          </a:p>
          <a:p>
            <a:pPr marL="0" lvl="0" indent="0" algn="l" rtl="0">
              <a:spcBef>
                <a:spcPts val="0"/>
              </a:spcBef>
              <a:spcAft>
                <a:spcPts val="0"/>
              </a:spcAft>
              <a:buNone/>
            </a:pPr>
            <a:r>
              <a:rPr lang="en-GB">
                <a:solidFill>
                  <a:schemeClr val="lt1"/>
                </a:solidFill>
                <a:latin typeface="Source Code Pro"/>
                <a:ea typeface="Source Code Pro"/>
                <a:cs typeface="Source Code Pro"/>
                <a:sym typeface="Source Code Pro"/>
              </a:rPr>
              <a:t>2- Update import statement of your changed file if exists</a:t>
            </a:r>
            <a:endParaRPr>
              <a:solidFill>
                <a:schemeClr val="lt1"/>
              </a:solidFill>
              <a:latin typeface="Source Code Pro"/>
              <a:ea typeface="Source Code Pro"/>
              <a:cs typeface="Source Code Pro"/>
              <a:sym typeface="Source Code Pro"/>
            </a:endParaRPr>
          </a:p>
          <a:p>
            <a:pPr marL="0" lvl="0" indent="0" algn="l" rtl="0">
              <a:spcBef>
                <a:spcPts val="0"/>
              </a:spcBef>
              <a:spcAft>
                <a:spcPts val="0"/>
              </a:spcAft>
              <a:buNone/>
            </a:pPr>
            <a:r>
              <a:rPr lang="en-GB">
                <a:solidFill>
                  <a:schemeClr val="lt1"/>
                </a:solidFill>
                <a:latin typeface="Source Code Pro"/>
                <a:ea typeface="Source Code Pro"/>
                <a:cs typeface="Source Code Pro"/>
                <a:sym typeface="Source Code Pro"/>
              </a:rPr>
              <a:t>3- Install sass =&gt; npm i sass </a:t>
            </a:r>
            <a:endParaRPr>
              <a:solidFill>
                <a:schemeClr val="lt1"/>
              </a:solidFill>
              <a:latin typeface="Source Code Pro"/>
              <a:ea typeface="Source Code Pro"/>
              <a:cs typeface="Source Code Pro"/>
              <a:sym typeface="Source Code Pro"/>
            </a:endParaRPr>
          </a:p>
          <a:p>
            <a:pPr marL="0" lvl="0" indent="0" algn="l" rtl="0">
              <a:spcBef>
                <a:spcPts val="0"/>
              </a:spcBef>
              <a:spcAft>
                <a:spcPts val="0"/>
              </a:spcAft>
              <a:buNone/>
            </a:pPr>
            <a:endParaRPr>
              <a:solidFill>
                <a:schemeClr val="lt1"/>
              </a:solidFill>
              <a:latin typeface="Source Code Pro"/>
              <a:ea typeface="Source Code Pro"/>
              <a:cs typeface="Source Code Pro"/>
              <a:sym typeface="Source Code Pro"/>
            </a:endParaRPr>
          </a:p>
          <a:p>
            <a:pPr marL="0" lvl="0" indent="0" algn="l" rtl="0">
              <a:spcBef>
                <a:spcPts val="0"/>
              </a:spcBef>
              <a:spcAft>
                <a:spcPts val="0"/>
              </a:spcAft>
              <a:buNone/>
            </a:pPr>
            <a:endParaRPr>
              <a:solidFill>
                <a:schemeClr val="lt1"/>
              </a:solidFill>
              <a:latin typeface="Source Code Pro"/>
              <a:ea typeface="Source Code Pro"/>
              <a:cs typeface="Source Code Pro"/>
              <a:sym typeface="Source Code Pro"/>
            </a:endParaRPr>
          </a:p>
          <a:p>
            <a:pPr marL="0" lvl="0" indent="0" algn="l" rtl="0">
              <a:spcBef>
                <a:spcPts val="0"/>
              </a:spcBef>
              <a:spcAft>
                <a:spcPts val="0"/>
              </a:spcAft>
              <a:buNone/>
            </a:pPr>
            <a:endParaRPr>
              <a:solidFill>
                <a:schemeClr val="lt1"/>
              </a:solidFill>
              <a:latin typeface="Source Code Pro"/>
              <a:ea typeface="Source Code Pro"/>
              <a:cs typeface="Source Code Pro"/>
              <a:sym typeface="Source Code Pro"/>
            </a:endParaRPr>
          </a:p>
          <a:p>
            <a:pPr marL="0" lvl="0" indent="0" algn="l" rtl="0">
              <a:spcBef>
                <a:spcPts val="0"/>
              </a:spcBef>
              <a:spcAft>
                <a:spcPts val="0"/>
              </a:spcAft>
              <a:buNone/>
            </a:pPr>
            <a:endParaRPr>
              <a:solidFill>
                <a:schemeClr val="lt1"/>
              </a:solidFill>
              <a:latin typeface="Source Code Pro"/>
              <a:ea typeface="Source Code Pro"/>
              <a:cs typeface="Source Code Pro"/>
              <a:sym typeface="Source Code Pro"/>
            </a:endParaRPr>
          </a:p>
          <a:p>
            <a:pPr marL="0" lvl="0" indent="0" algn="l" rtl="0">
              <a:spcBef>
                <a:spcPts val="0"/>
              </a:spcBef>
              <a:spcAft>
                <a:spcPts val="0"/>
              </a:spcAft>
              <a:buNone/>
            </a:pPr>
            <a:r>
              <a:rPr lang="en-GB" b="1">
                <a:solidFill>
                  <a:schemeClr val="lt1"/>
                </a:solidFill>
                <a:latin typeface="Source Code Pro"/>
                <a:ea typeface="Source Code Pro"/>
                <a:cs typeface="Source Code Pro"/>
                <a:sym typeface="Source Code Pro"/>
              </a:rPr>
              <a:t>Important Note :</a:t>
            </a:r>
            <a:endParaRPr b="1">
              <a:solidFill>
                <a:schemeClr val="lt1"/>
              </a:solidFill>
              <a:latin typeface="Source Code Pro"/>
              <a:ea typeface="Source Code Pro"/>
              <a:cs typeface="Source Code Pro"/>
              <a:sym typeface="Source Code Pro"/>
            </a:endParaRPr>
          </a:p>
          <a:p>
            <a:pPr marL="0" lvl="0" indent="0" algn="l" rtl="0">
              <a:spcBef>
                <a:spcPts val="0"/>
              </a:spcBef>
              <a:spcAft>
                <a:spcPts val="0"/>
              </a:spcAft>
              <a:buNone/>
            </a:pPr>
            <a:r>
              <a:rPr lang="en-GB">
                <a:solidFill>
                  <a:schemeClr val="lt1"/>
                </a:solidFill>
                <a:latin typeface="Source Code Pro"/>
                <a:ea typeface="Source Code Pro"/>
                <a:cs typeface="Source Code Pro"/>
                <a:sym typeface="Source Code Pro"/>
              </a:rPr>
              <a:t>Write the Whole project in css or whole project in scss don’t mix </a:t>
            </a:r>
            <a:endParaRPr>
              <a:solidFill>
                <a:schemeClr val="lt1"/>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536925" y="1175950"/>
            <a:ext cx="7893300" cy="9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4200"/>
              <a:t>Ui libraries</a:t>
            </a:r>
            <a:endParaRPr sz="4200"/>
          </a:p>
          <a:p>
            <a:pPr marL="0" lvl="0" indent="0" algn="l" rtl="0">
              <a:spcBef>
                <a:spcPts val="0"/>
              </a:spcBef>
              <a:spcAft>
                <a:spcPts val="0"/>
              </a:spcAft>
              <a:buSzPts val="990"/>
              <a:buNone/>
            </a:pPr>
            <a:endParaRPr sz="2880"/>
          </a:p>
        </p:txBody>
      </p:sp>
      <p:sp>
        <p:nvSpPr>
          <p:cNvPr id="108" name="Google Shape;108;p21"/>
          <p:cNvSpPr txBox="1"/>
          <p:nvPr/>
        </p:nvSpPr>
        <p:spPr>
          <a:xfrm>
            <a:off x="740900" y="1823275"/>
            <a:ext cx="51114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a:solidFill>
                  <a:schemeClr val="lt1"/>
                </a:solidFill>
                <a:latin typeface="Amatic SC"/>
                <a:ea typeface="Amatic SC"/>
                <a:cs typeface="Amatic SC"/>
                <a:sym typeface="Amatic SC"/>
              </a:rPr>
              <a:t>1- Bootstrap</a:t>
            </a:r>
            <a:endParaRPr sz="2200" b="1">
              <a:solidFill>
                <a:schemeClr val="lt1"/>
              </a:solidFill>
              <a:latin typeface="Amatic SC"/>
              <a:ea typeface="Amatic SC"/>
              <a:cs typeface="Amatic SC"/>
              <a:sym typeface="Amatic SC"/>
            </a:endParaRPr>
          </a:p>
          <a:p>
            <a:pPr marL="0" lvl="0" indent="0" algn="l" rtl="0">
              <a:spcBef>
                <a:spcPts val="0"/>
              </a:spcBef>
              <a:spcAft>
                <a:spcPts val="0"/>
              </a:spcAft>
              <a:buNone/>
            </a:pPr>
            <a:r>
              <a:rPr lang="en-GB" sz="2200" b="1">
                <a:solidFill>
                  <a:schemeClr val="lt1"/>
                </a:solidFill>
                <a:latin typeface="Amatic SC"/>
                <a:ea typeface="Amatic SC"/>
                <a:cs typeface="Amatic SC"/>
                <a:sym typeface="Amatic SC"/>
              </a:rPr>
              <a:t>2- React bootstrap</a:t>
            </a:r>
            <a:endParaRPr sz="2200" b="1">
              <a:solidFill>
                <a:schemeClr val="lt1"/>
              </a:solidFill>
              <a:latin typeface="Amatic SC"/>
              <a:ea typeface="Amatic SC"/>
              <a:cs typeface="Amatic SC"/>
              <a:sym typeface="Amatic SC"/>
            </a:endParaRPr>
          </a:p>
          <a:p>
            <a:pPr marL="0" lvl="0" indent="0" algn="l" rtl="0">
              <a:spcBef>
                <a:spcPts val="0"/>
              </a:spcBef>
              <a:spcAft>
                <a:spcPts val="0"/>
              </a:spcAft>
              <a:buNone/>
            </a:pPr>
            <a:r>
              <a:rPr lang="en-GB" sz="2200" b="1">
                <a:solidFill>
                  <a:schemeClr val="lt1"/>
                </a:solidFill>
                <a:latin typeface="Amatic SC"/>
                <a:ea typeface="Amatic SC"/>
                <a:cs typeface="Amatic SC"/>
                <a:sym typeface="Amatic SC"/>
              </a:rPr>
              <a:t>3- Material ui</a:t>
            </a:r>
            <a:endParaRPr sz="2200" b="1">
              <a:solidFill>
                <a:schemeClr val="lt1"/>
              </a:solidFill>
              <a:latin typeface="Amatic SC"/>
              <a:ea typeface="Amatic SC"/>
              <a:cs typeface="Amatic SC"/>
              <a:sym typeface="Amatic SC"/>
            </a:endParaRPr>
          </a:p>
          <a:p>
            <a:pPr marL="0" lvl="0" indent="0" algn="l" rtl="0">
              <a:spcBef>
                <a:spcPts val="0"/>
              </a:spcBef>
              <a:spcAft>
                <a:spcPts val="0"/>
              </a:spcAft>
              <a:buNone/>
            </a:pPr>
            <a:r>
              <a:rPr lang="en-GB" sz="2200" b="1">
                <a:solidFill>
                  <a:schemeClr val="lt1"/>
                </a:solidFill>
                <a:latin typeface="Amatic SC"/>
                <a:ea typeface="Amatic SC"/>
                <a:cs typeface="Amatic SC"/>
                <a:sym typeface="Amatic SC"/>
              </a:rPr>
              <a:t>4- Semantic ui</a:t>
            </a:r>
            <a:endParaRPr sz="2200" b="1">
              <a:solidFill>
                <a:schemeClr val="lt1"/>
              </a:solidFill>
              <a:latin typeface="Amatic SC"/>
              <a:ea typeface="Amatic SC"/>
              <a:cs typeface="Amatic SC"/>
              <a:sym typeface="Amatic SC"/>
            </a:endParaRPr>
          </a:p>
          <a:p>
            <a:pPr marL="0" lvl="0" indent="0" algn="l" rtl="0">
              <a:spcBef>
                <a:spcPts val="0"/>
              </a:spcBef>
              <a:spcAft>
                <a:spcPts val="0"/>
              </a:spcAft>
              <a:buNone/>
            </a:pPr>
            <a:r>
              <a:rPr lang="en-GB" sz="2200" b="1">
                <a:solidFill>
                  <a:schemeClr val="lt1"/>
                </a:solidFill>
                <a:latin typeface="Amatic SC"/>
                <a:ea typeface="Amatic SC"/>
                <a:cs typeface="Amatic SC"/>
                <a:sym typeface="Amatic SC"/>
              </a:rPr>
              <a:t>5- Ant design</a:t>
            </a:r>
            <a:endParaRPr sz="400">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name="Beach Day">
  <a:themeElements>
    <a:clrScheme name="Beach Day">
      <a:dk1>
        <a:srgbClr val="7C7CE0"/>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abe0dde5-275f-463c-8d8d-afb3fadf1dca" xsi:nil="true"/>
    <lcf76f155ced4ddcb4097134ff3c332f xmlns="b0f29187-1c62-4f26-90e8-7ce8406ee1c3">
      <Terms xmlns="http://schemas.microsoft.com/office/infopath/2007/PartnerControls"/>
    </lcf76f155ced4ddcb4097134ff3c332f>
    <Date_x002f_Time xmlns="b0f29187-1c62-4f26-90e8-7ce8406ee1c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B82A38D517E4CB695D5C18013FDE1" ma:contentTypeVersion="13" ma:contentTypeDescription="Create a new document." ma:contentTypeScope="" ma:versionID="179a8647bc14e6337e0eff7c2c431c89">
  <xsd:schema xmlns:xsd="http://www.w3.org/2001/XMLSchema" xmlns:xs="http://www.w3.org/2001/XMLSchema" xmlns:p="http://schemas.microsoft.com/office/2006/metadata/properties" xmlns:ns2="b0f29187-1c62-4f26-90e8-7ce8406ee1c3" xmlns:ns3="abe0dde5-275f-463c-8d8d-afb3fadf1dca" targetNamespace="http://schemas.microsoft.com/office/2006/metadata/properties" ma:root="true" ma:fieldsID="84f78e571f79e403e3a1fa1402df5f16" ns2:_="" ns3:_="">
    <xsd:import namespace="b0f29187-1c62-4f26-90e8-7ce8406ee1c3"/>
    <xsd:import namespace="abe0dde5-275f-463c-8d8d-afb3fadf1dca"/>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Date_x002f_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f29187-1c62-4f26-90e8-7ce8406ee1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Date_x002f_Time" ma:index="20" nillable="true" ma:displayName="Date/Time" ma:format="DateOnly" ma:internalName="Date_x002f_Tim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be0dde5-275f-463c-8d8d-afb3fadf1dca"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4fa1e314-7d6f-43bc-b0ed-0ba837e0b930}" ma:internalName="TaxCatchAll" ma:showField="CatchAllData" ma:web="abe0dde5-275f-463c-8d8d-afb3fadf1dca">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AA3821-76F9-4F03-A37C-E1714340BF5D}">
  <ds:schemaRefs>
    <ds:schemaRef ds:uri="http://schemas.microsoft.com/office/2006/metadata/properties"/>
    <ds:schemaRef ds:uri="http://schemas.microsoft.com/office/infopath/2007/PartnerControls"/>
    <ds:schemaRef ds:uri="abe0dde5-275f-463c-8d8d-afb3fadf1dca"/>
    <ds:schemaRef ds:uri="b0f29187-1c62-4f26-90e8-7ce8406ee1c3"/>
  </ds:schemaRefs>
</ds:datastoreItem>
</file>

<file path=customXml/itemProps2.xml><?xml version="1.0" encoding="utf-8"?>
<ds:datastoreItem xmlns:ds="http://schemas.openxmlformats.org/officeDocument/2006/customXml" ds:itemID="{3DD8EEB6-7B68-46C4-9526-D275D47E1C31}">
  <ds:schemaRefs>
    <ds:schemaRef ds:uri="http://schemas.microsoft.com/sharepoint/v3/contenttype/forms"/>
  </ds:schemaRefs>
</ds:datastoreItem>
</file>

<file path=customXml/itemProps3.xml><?xml version="1.0" encoding="utf-8"?>
<ds:datastoreItem xmlns:ds="http://schemas.openxmlformats.org/officeDocument/2006/customXml" ds:itemID="{7C7024F0-3AE3-4CD1-B302-E110EC349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f29187-1c62-4f26-90e8-7ce8406ee1c3"/>
    <ds:schemaRef ds:uri="abe0dde5-275f-463c-8d8d-afb3fadf1d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19</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Beach Day</vt:lpstr>
      <vt:lpstr>React.js</vt:lpstr>
      <vt:lpstr>Agenda</vt:lpstr>
      <vt:lpstr>React </vt:lpstr>
      <vt:lpstr>Single page application (SPA)</vt:lpstr>
      <vt:lpstr>Virtual DOM</vt:lpstr>
      <vt:lpstr>Getting started</vt:lpstr>
      <vt:lpstr>Let’s explore our  React app structure </vt:lpstr>
      <vt:lpstr>Using sCss in react app  </vt:lpstr>
      <vt:lpstr>Ui libraries </vt:lpstr>
      <vt:lpstr>Integrating with ui library (bootstrap) </vt:lpstr>
      <vt:lpstr>Class vs Functional component </vt:lpstr>
      <vt:lpstr>Class vs Functional component </vt:lpstr>
      <vt:lpstr>JSX</vt:lpstr>
      <vt:lpstr>Handling Events </vt:lpstr>
      <vt:lpstr>Reusable components</vt:lpstr>
      <vt:lpstr>Thank you</vt:lpstr>
      <vt:lpstr>Lecture 1 Lap</vt:lpstr>
      <vt:lpstr>Props and State</vt:lpstr>
      <vt:lpstr>Task 1 : Portfolio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cp:revision>15</cp:revision>
  <dcterms:modified xsi:type="dcterms:W3CDTF">2023-05-19T19:07:37Z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0x01010079FB82A38D517E4CB695D5C18013FDE1</vt:lpwstr>
  </property>
  <property fmtid="{D5CDD505-2E9C-101B-9397-08002B2CF9AE}" pid="3" name="MediaServiceImageTags">
    <vt:lpwstr/>
  </property>
</Properties>
</file>