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Amatic SC"/>
      <p:regular r:id="rId34"/>
      <p:bold r:id="rId35"/>
    </p:embeddedFont>
    <p:embeddedFont>
      <p:font typeface="Source Code Pro"/>
      <p:regular r:id="rId36"/>
      <p:bold r:id="rId37"/>
      <p:italic r:id="rId38"/>
      <p:boldItalic r:id="rId39"/>
    </p:embeddedFont>
    <p:embeddedFont>
      <p:font typeface="Source Code Pro SemiBold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CodeProSemiBold-regular.fntdata"/><Relationship Id="rId20" Type="http://schemas.openxmlformats.org/officeDocument/2006/relationships/slide" Target="slides/slide15.xml"/><Relationship Id="rId42" Type="http://schemas.openxmlformats.org/officeDocument/2006/relationships/font" Target="fonts/SourceCodeProSemiBold-italic.fntdata"/><Relationship Id="rId41" Type="http://schemas.openxmlformats.org/officeDocument/2006/relationships/font" Target="fonts/SourceCodeProSemiBold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SourceCodeProSemiBold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AmaticSC-bold.fntdata"/><Relationship Id="rId12" Type="http://schemas.openxmlformats.org/officeDocument/2006/relationships/slide" Target="slides/slide7.xml"/><Relationship Id="rId34" Type="http://schemas.openxmlformats.org/officeDocument/2006/relationships/font" Target="fonts/AmaticSC-regular.fntdata"/><Relationship Id="rId15" Type="http://schemas.openxmlformats.org/officeDocument/2006/relationships/slide" Target="slides/slide10.xml"/><Relationship Id="rId37" Type="http://schemas.openxmlformats.org/officeDocument/2006/relationships/font" Target="fonts/SourceCodePro-bold.fntdata"/><Relationship Id="rId14" Type="http://schemas.openxmlformats.org/officeDocument/2006/relationships/slide" Target="slides/slide9.xml"/><Relationship Id="rId36" Type="http://schemas.openxmlformats.org/officeDocument/2006/relationships/font" Target="fonts/SourceCodePro-regular.fntdata"/><Relationship Id="rId17" Type="http://schemas.openxmlformats.org/officeDocument/2006/relationships/slide" Target="slides/slide12.xml"/><Relationship Id="rId39" Type="http://schemas.openxmlformats.org/officeDocument/2006/relationships/font" Target="fonts/SourceCodePro-boldItalic.fntdata"/><Relationship Id="rId16" Type="http://schemas.openxmlformats.org/officeDocument/2006/relationships/slide" Target="slides/slide11.xml"/><Relationship Id="rId38" Type="http://schemas.openxmlformats.org/officeDocument/2006/relationships/font" Target="fonts/SourceCodePr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log.logrocket.com/using-hooks-react-router/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ummyjson.com/docs/users" TargetMode="Externa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eactrouter.com/en/main/start/tutorial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eact-hooks-cheatsheet.com/" TargetMode="External"/><Relationship Id="rId3" Type="http://schemas.openxmlformats.org/officeDocument/2006/relationships/hyperlink" Target="https://www.youtube.com/playlist?list=PLtxOBbrOOPH4ro6EXTNHrIvmoNaOcPAwe" TargetMode="External"/><Relationship Id="rId4" Type="http://schemas.openxmlformats.org/officeDocument/2006/relationships/hyperlink" Target="https://www.telerik.com/blogs/guide-new-hooks-react-18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7afca93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7afca93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https://blog.logrocket.com/using-hooks-react-router/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7afca93a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47afca93a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47afca93a6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47afca93a6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665fa8df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665fa8df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7afca93a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7afca93a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7afca93a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47afca93a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47afca93a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47afca93a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47afca93a6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47afca93a6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47afca93a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47afca93a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47afca93a6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47afca93a6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abd87fd51b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abd87fd51b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7afca93a6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47afca93a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47afca93a6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47afca93a6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47afca93a6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47afca93a6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47afca93a6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47afca93a6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656f53007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b656f5300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b6595d59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b6595d59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6595d594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b6595d594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https://dummyjson.com/docs/users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47afca93a6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47afca93a6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47afca93a6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47afca93a6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45cc85c2b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45cc85c2b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665fa8df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665fa8df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1-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https://reactrouter.com/en/main/start/tutorial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47afca93a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47afca93a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 need for &lt;App /&gt; render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Cause &lt;App /&gt; needed before to render component inside it , now we have routes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Will choose each route </a:t>
            </a:r>
            <a:r>
              <a:rPr lang="en-GB"/>
              <a:t>name</a:t>
            </a:r>
            <a:r>
              <a:rPr lang="en-GB"/>
              <a:t> and path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7afca93a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7afca93a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7afca93a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7afca93a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7afca93a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7afca93a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665fa8df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665fa8df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1-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https://react-hooks-cheatsheet.com/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2-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https://www.youtube.com/playlist?list=PLtxOBbrOOPH4ro6EXTNHrIvmoNaOcPAwe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3-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https://www.telerik.com/blogs/guide-new-hooks-react-18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ummyjson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React.js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Lecture 2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555600"/>
            <a:ext cx="84384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rgbClr val="FFFFFF"/>
                </a:solidFill>
              </a:rPr>
              <a:t>Routing </a:t>
            </a:r>
            <a:r>
              <a:rPr lang="en-GB" sz="3500">
                <a:solidFill>
                  <a:srgbClr val="FFFFFF"/>
                </a:solidFill>
              </a:rPr>
              <a:t>Hooks</a:t>
            </a:r>
            <a:endParaRPr sz="3500">
              <a:solidFill>
                <a:srgbClr val="FFFFFF"/>
              </a:solidFill>
            </a:endParaRPr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52800" y="1139075"/>
            <a:ext cx="8438400" cy="29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800"/>
              <a:t>Routing hooks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/>
              <a:t>useParams : </a:t>
            </a:r>
            <a:r>
              <a:rPr lang="en-GB" sz="1400"/>
              <a:t>useParams returns an object of key/value pairs of URL parameters.</a:t>
            </a:r>
            <a:endParaRPr b="1" sz="2100"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const id = useParams().userId;</a:t>
            </a:r>
            <a:endParaRPr sz="1250">
              <a:solidFill>
                <a:srgbClr val="0A0A23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const {userId} = useParams();</a:t>
            </a:r>
            <a:endParaRPr sz="1250">
              <a:solidFill>
                <a:srgbClr val="0A0A23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0A0A2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To be rendered : </a:t>
            </a:r>
            <a:endParaRPr sz="1550">
              <a:solidFill>
                <a:srgbClr val="0A0A23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&lt;p&gt;{id}&lt;/p&gt;</a:t>
            </a:r>
            <a:endParaRPr sz="1250">
              <a:solidFill>
                <a:srgbClr val="0A0A23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&lt;p&gt;`user number ${id}`&lt;/p&gt;</a:t>
            </a:r>
            <a:endParaRPr sz="1250">
              <a:solidFill>
                <a:srgbClr val="0A0A23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555600"/>
            <a:ext cx="84384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rgbClr val="FFFFFF"/>
                </a:solidFill>
              </a:rPr>
              <a:t>React Hooks</a:t>
            </a:r>
            <a:endParaRPr sz="3500">
              <a:solidFill>
                <a:srgbClr val="FFFFFF"/>
              </a:solidFill>
            </a:endParaRPr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532650"/>
            <a:ext cx="8438400" cy="29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/>
              <a:t>useState :</a:t>
            </a:r>
            <a:endParaRPr b="1"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lets you use local state within a functional component.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Use to update a variable [state] inside react </a:t>
            </a:r>
            <a:r>
              <a:rPr lang="en-GB" sz="1500"/>
              <a:t>functional </a:t>
            </a:r>
            <a:r>
              <a:rPr lang="en-GB" sz="1500"/>
              <a:t>component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 u="sng"/>
              <a:t>Usage :</a:t>
            </a:r>
            <a:endParaRPr sz="15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const [stateName, setterFunction] = useState(initialStateValue)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EX: const [counter, setCounter] = useState(0)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555600"/>
            <a:ext cx="84384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rgbClr val="FFFFFF"/>
                </a:solidFill>
              </a:rPr>
              <a:t>React Hooks</a:t>
            </a:r>
            <a:endParaRPr sz="3500">
              <a:solidFill>
                <a:srgbClr val="FFFFFF"/>
              </a:solidFill>
            </a:endParaRPr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440800"/>
            <a:ext cx="8438400" cy="29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React components only re-renders if state or props or both of them are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updated otherwise the component will not repaint with the updated data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500"/>
              <a:t>Even though the console is display the correct update</a:t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347375"/>
            <a:ext cx="84384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rgbClr val="FFFFFF"/>
                </a:solidFill>
              </a:rPr>
              <a:t>React Hooks</a:t>
            </a:r>
            <a:endParaRPr sz="3500">
              <a:solidFill>
                <a:srgbClr val="FFFFFF"/>
              </a:solidFill>
            </a:endParaRPr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249425"/>
            <a:ext cx="8438400" cy="37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85"/>
              <a:t>useEffect </a:t>
            </a:r>
            <a:r>
              <a:rPr b="1" lang="en-GB" sz="2185"/>
              <a:t>:</a:t>
            </a:r>
            <a:endParaRPr b="1" sz="218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accepts a function which can perform any side effects.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 u="sng"/>
              <a:t>Usage :</a:t>
            </a:r>
            <a:endParaRPr sz="15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useEffect(() =&gt; {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    return () =&gt; {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     //clean your code on unmount component   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    }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}, arrayDependencies);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/>
              <a:t>[] : empty array means to fire on mount only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500"/>
              <a:t>[dependencies] : means to fire on mount and with every change in this dependency value</a:t>
            </a:r>
            <a:endParaRPr b="1"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Axios</a:t>
            </a:r>
            <a:endParaRPr/>
          </a:p>
        </p:txBody>
      </p:sp>
      <p:sp>
        <p:nvSpPr>
          <p:cNvPr id="135" name="Google Shape;135;p26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Axios is basically an external library, which is used to make promise based HTTP calls</a:t>
            </a:r>
            <a:endParaRPr/>
          </a:p>
        </p:txBody>
      </p:sp>
      <p:sp>
        <p:nvSpPr>
          <p:cNvPr id="136" name="Google Shape;136;p26"/>
          <p:cNvSpPr txBox="1"/>
          <p:nvPr>
            <p:ph idx="2" type="body"/>
          </p:nvPr>
        </p:nvSpPr>
        <p:spPr>
          <a:xfrm>
            <a:off x="4622900" y="724200"/>
            <a:ext cx="4414500" cy="42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Axios configuration</a:t>
            </a:r>
            <a:r>
              <a:rPr b="1" lang="en-GB"/>
              <a:t> : </a:t>
            </a:r>
            <a:endParaRPr b="1"/>
          </a:p>
          <a:p>
            <a:pPr indent="-331424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ource Code Pro SemiBold"/>
              <a:buChar char="-"/>
            </a:pPr>
            <a:r>
              <a:rPr lang="en-GB" sz="1750">
                <a:solidFill>
                  <a:srgbClr val="FFFFFF"/>
                </a:solidFill>
                <a:highlight>
                  <a:schemeClr val="dk1"/>
                </a:highlight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npm i axios</a:t>
            </a:r>
            <a:endParaRPr sz="1750">
              <a:solidFill>
                <a:srgbClr val="FFFFFF"/>
              </a:solidFill>
              <a:highlight>
                <a:schemeClr val="dk1"/>
              </a:highlight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331424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ource Code Pro SemiBold"/>
              <a:buChar char="-"/>
            </a:pPr>
            <a:r>
              <a:rPr lang="en-GB" sz="1750">
                <a:solidFill>
                  <a:srgbClr val="FFFFFF"/>
                </a:solidFill>
                <a:highlight>
                  <a:schemeClr val="dk1"/>
                </a:highlight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Create file called axios.js inside src folder</a:t>
            </a:r>
            <a:endParaRPr sz="1750">
              <a:solidFill>
                <a:srgbClr val="FFFFFF"/>
              </a:solidFill>
              <a:highlight>
                <a:schemeClr val="dk1"/>
              </a:highlight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331424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ource Code Pro SemiBold"/>
              <a:buChar char="-"/>
            </a:pPr>
            <a:r>
              <a:rPr lang="en-GB" sz="1750">
                <a:solidFill>
                  <a:srgbClr val="FFFFFF"/>
                </a:solidFill>
                <a:highlight>
                  <a:schemeClr val="dk1"/>
                </a:highlight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Inside Axios.js file</a:t>
            </a:r>
            <a:endParaRPr sz="1750">
              <a:solidFill>
                <a:srgbClr val="FFFFFF"/>
              </a:solidFill>
              <a:highlight>
                <a:schemeClr val="dk1"/>
              </a:highlight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331424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ource Code Pro SemiBold"/>
              <a:buChar char="-"/>
            </a:pPr>
            <a:r>
              <a:rPr lang="en-GB" sz="1750">
                <a:solidFill>
                  <a:srgbClr val="FFFFFF"/>
                </a:solidFill>
                <a:highlight>
                  <a:schemeClr val="dk1"/>
                </a:highlight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import axios from 'axios';</a:t>
            </a:r>
            <a:endParaRPr sz="1743">
              <a:solidFill>
                <a:srgbClr val="FFFFFF"/>
              </a:solidFill>
              <a:highlight>
                <a:schemeClr val="dk1"/>
              </a:highlight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331424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411"/>
              <a:buFont typeface="Source Code Pro SemiBold"/>
              <a:buChar char="-"/>
            </a:pPr>
            <a:r>
              <a:rPr lang="en-GB" sz="1743">
                <a:solidFill>
                  <a:srgbClr val="FFFFFF"/>
                </a:solidFill>
                <a:highlight>
                  <a:schemeClr val="dk1"/>
                </a:highlight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export const axiosInstance = axios.create({baseURL: 'API BASE URL',  </a:t>
            </a:r>
            <a:endParaRPr sz="1743">
              <a:solidFill>
                <a:srgbClr val="FFFFFF"/>
              </a:solidFill>
              <a:highlight>
                <a:schemeClr val="dk1"/>
              </a:highlight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marR="1397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43">
                <a:solidFill>
                  <a:srgbClr val="FFFFFF"/>
                </a:solidFill>
                <a:highlight>
                  <a:schemeClr val="dk1"/>
                </a:highlight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});</a:t>
            </a:r>
            <a:endParaRPr sz="1743">
              <a:solidFill>
                <a:srgbClr val="FFFFFF"/>
              </a:solidFill>
              <a:highlight>
                <a:schemeClr val="dk1"/>
              </a:highlight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900">
                <a:solidFill>
                  <a:schemeClr val="lt1"/>
                </a:solidFill>
                <a:highlight>
                  <a:schemeClr val="dk2"/>
                </a:highlight>
              </a:rPr>
              <a:t>In our case </a:t>
            </a:r>
            <a:r>
              <a:rPr lang="en-GB" sz="1900" u="sng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https://dummyjson.com</a:t>
            </a:r>
            <a:r>
              <a:rPr lang="en-GB" sz="190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is the api base url</a:t>
            </a:r>
            <a:endParaRPr sz="1900">
              <a:solidFill>
                <a:schemeClr val="lt1"/>
              </a:solidFill>
              <a:highlight>
                <a:schemeClr val="dk2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265775" y="232575"/>
            <a:ext cx="84384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rgbClr val="FFFFFF"/>
                </a:solidFill>
              </a:rPr>
              <a:t>Calling api inside component</a:t>
            </a:r>
            <a:endParaRPr sz="3500">
              <a:solidFill>
                <a:srgbClr val="FFFFFF"/>
              </a:solidFill>
            </a:endParaRPr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249425"/>
            <a:ext cx="8392500" cy="37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49550" lvl="0" marL="457200" rtl="0" algn="l">
              <a:spcBef>
                <a:spcPts val="0"/>
              </a:spcBef>
              <a:spcAft>
                <a:spcPts val="0"/>
              </a:spcAft>
              <a:buSzPct val="71069"/>
              <a:buFont typeface="Courier New"/>
              <a:buChar char="-"/>
            </a:pPr>
            <a:r>
              <a:rPr lang="en-GB" sz="3828">
                <a:latin typeface="Courier New"/>
                <a:ea typeface="Courier New"/>
                <a:cs typeface="Courier New"/>
                <a:sym typeface="Courier New"/>
              </a:rPr>
              <a:t>1-Inside your component make function to call the axios instance which calls api and give it a </a:t>
            </a:r>
            <a:r>
              <a:rPr lang="en-GB" sz="3828">
                <a:latin typeface="Courier New"/>
                <a:ea typeface="Courier New"/>
                <a:cs typeface="Courier New"/>
                <a:sym typeface="Courier New"/>
              </a:rPr>
              <a:t>descriptive</a:t>
            </a:r>
            <a:r>
              <a:rPr lang="en-GB" sz="3828">
                <a:latin typeface="Courier New"/>
                <a:ea typeface="Courier New"/>
                <a:cs typeface="Courier New"/>
                <a:sym typeface="Courier New"/>
              </a:rPr>
              <a:t> name for the function (</a:t>
            </a:r>
            <a:r>
              <a:rPr lang="en-GB" sz="2857">
                <a:solidFill>
                  <a:schemeClr val="lt1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getUsersList</a:t>
            </a:r>
            <a:r>
              <a:rPr lang="en-GB" sz="3828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3828">
              <a:latin typeface="Courier New"/>
              <a:ea typeface="Courier New"/>
              <a:cs typeface="Courier New"/>
              <a:sym typeface="Courier New"/>
            </a:endParaRPr>
          </a:p>
          <a:p>
            <a:pPr indent="-39878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-"/>
            </a:pPr>
            <a:r>
              <a:rPr lang="en-GB" sz="3828">
                <a:latin typeface="Courier New"/>
                <a:ea typeface="Courier New"/>
                <a:cs typeface="Courier New"/>
                <a:sym typeface="Courier New"/>
              </a:rPr>
              <a:t>2- Use this api for getting </a:t>
            </a:r>
            <a:r>
              <a:rPr lang="en-GB" sz="3828"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-GB" sz="3828">
                <a:latin typeface="Courier New"/>
                <a:ea typeface="Courier New"/>
                <a:cs typeface="Courier New"/>
                <a:sym typeface="Courier New"/>
              </a:rPr>
              <a:t>s list =&gt;</a:t>
            </a:r>
            <a:endParaRPr sz="382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274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3919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https://dummyjson.com/</a:t>
            </a:r>
            <a:r>
              <a:rPr lang="en-GB" sz="4288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-GB" sz="4288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 sz="240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21">
              <a:solidFill>
                <a:srgbClr val="0A0A23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265775" y="232575"/>
            <a:ext cx="84384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rgbClr val="FFFFFF"/>
                </a:solidFill>
              </a:rPr>
              <a:t>Calling api inside component</a:t>
            </a:r>
            <a:endParaRPr sz="3500">
              <a:solidFill>
                <a:srgbClr val="FFFFFF"/>
              </a:solidFill>
            </a:endParaRPr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311700" y="1249425"/>
            <a:ext cx="8392500" cy="37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-357111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-"/>
            </a:pPr>
            <a:r>
              <a:rPr lang="en-GB" sz="5059">
                <a:latin typeface="Courier New"/>
                <a:ea typeface="Courier New"/>
                <a:cs typeface="Courier New"/>
                <a:sym typeface="Courier New"/>
              </a:rPr>
              <a:t>3- Inside the function call axios instance to make request</a:t>
            </a:r>
            <a:endParaRPr sz="505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080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const getUsersList = async () =&gt; {</a:t>
            </a:r>
            <a:endParaRPr sz="5080">
              <a:solidFill>
                <a:srgbClr val="0A0A23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80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const response = await axiosInstance</a:t>
            </a:r>
            <a:endParaRPr sz="5080">
              <a:solidFill>
                <a:srgbClr val="0A0A23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80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  .get("/users")</a:t>
            </a:r>
            <a:endParaRPr sz="5080">
              <a:solidFill>
                <a:srgbClr val="0A0A23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80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  .then((res) =&gt; {setUsersList(res)})</a:t>
            </a:r>
            <a:endParaRPr sz="5080">
              <a:solidFill>
                <a:srgbClr val="0A0A23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80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  .catch((err) =&gt; console.log(err));</a:t>
            </a:r>
            <a:endParaRPr sz="5080">
              <a:solidFill>
                <a:srgbClr val="0A0A23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80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sz="505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21">
              <a:solidFill>
                <a:srgbClr val="0A0A23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311700" y="347375"/>
            <a:ext cx="84384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rgbClr val="FFFFFF"/>
                </a:solidFill>
              </a:rPr>
              <a:t>Calling api inside component</a:t>
            </a:r>
            <a:endParaRPr sz="3500">
              <a:solidFill>
                <a:srgbClr val="FFFFFF"/>
              </a:solidFill>
            </a:endParaRPr>
          </a:p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311700" y="1249425"/>
            <a:ext cx="8746800" cy="37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401386" lvl="0" marL="457200" rtl="0" algn="l">
              <a:spcBef>
                <a:spcPts val="0"/>
              </a:spcBef>
              <a:spcAft>
                <a:spcPts val="0"/>
              </a:spcAft>
              <a:buSzPts val="2721"/>
              <a:buFont typeface="Courier New"/>
              <a:buChar char="-"/>
            </a:pPr>
            <a:r>
              <a:rPr lang="en-GB" sz="2721">
                <a:latin typeface="Courier New"/>
                <a:ea typeface="Courier New"/>
                <a:cs typeface="Courier New"/>
                <a:sym typeface="Courier New"/>
              </a:rPr>
              <a:t>4- call the function inside the useEffect hook to make request once the component is initialized (mounted) with empty dependencies array</a:t>
            </a:r>
            <a:endParaRPr sz="272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1F1F1F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750">
                <a:solidFill>
                  <a:srgbClr val="1F1F1F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useEffect(() =&gt; {</a:t>
            </a:r>
            <a:endParaRPr sz="1750">
              <a:solidFill>
                <a:srgbClr val="1F1F1F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50">
                <a:solidFill>
                  <a:srgbClr val="1F1F1F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get</a:t>
            </a:r>
            <a:r>
              <a:rPr lang="en-GB" sz="1750">
                <a:solidFill>
                  <a:srgbClr val="1F1F1F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-GB" sz="1750">
                <a:solidFill>
                  <a:srgbClr val="1F1F1F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sList();</a:t>
            </a:r>
            <a:endParaRPr sz="1750">
              <a:solidFill>
                <a:srgbClr val="1F1F1F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50">
                <a:solidFill>
                  <a:srgbClr val="1F1F1F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}, []);</a:t>
            </a:r>
            <a:endParaRPr sz="1750">
              <a:solidFill>
                <a:srgbClr val="1F1F1F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72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311700" y="347375"/>
            <a:ext cx="84384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rgbClr val="FFFFFF"/>
                </a:solidFill>
              </a:rPr>
              <a:t>Calling api inside component</a:t>
            </a:r>
            <a:endParaRPr sz="3500">
              <a:solidFill>
                <a:srgbClr val="FFFFFF"/>
              </a:solidFill>
            </a:endParaRPr>
          </a:p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311700" y="1249425"/>
            <a:ext cx="8746800" cy="37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21">
                <a:latin typeface="Courier New"/>
                <a:ea typeface="Courier New"/>
                <a:cs typeface="Courier New"/>
                <a:sym typeface="Courier New"/>
              </a:rPr>
              <a:t>Api Response =&gt; should contains</a:t>
            </a:r>
            <a:endParaRPr sz="2721">
              <a:latin typeface="Courier New"/>
              <a:ea typeface="Courier New"/>
              <a:cs typeface="Courier New"/>
              <a:sym typeface="Courier New"/>
            </a:endParaRPr>
          </a:p>
          <a:p>
            <a:pPr indent="-375468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-"/>
            </a:pPr>
            <a:r>
              <a:rPr lang="en-GB" sz="2721">
                <a:latin typeface="Courier New"/>
                <a:ea typeface="Courier New"/>
                <a:cs typeface="Courier New"/>
                <a:sym typeface="Courier New"/>
              </a:rPr>
              <a:t>status : 200 success</a:t>
            </a:r>
            <a:endParaRPr sz="2721">
              <a:latin typeface="Courier New"/>
              <a:ea typeface="Courier New"/>
              <a:cs typeface="Courier New"/>
              <a:sym typeface="Courier New"/>
            </a:endParaRPr>
          </a:p>
          <a:p>
            <a:pPr indent="-375468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-"/>
            </a:pPr>
            <a:r>
              <a:rPr lang="en-GB" sz="2721">
                <a:latin typeface="Courier New"/>
                <a:ea typeface="Courier New"/>
                <a:cs typeface="Courier New"/>
                <a:sym typeface="Courier New"/>
              </a:rPr>
              <a:t>Data : list of </a:t>
            </a:r>
            <a:r>
              <a:rPr lang="en-GB" sz="2721"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-GB" sz="2721"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 sz="2721">
              <a:latin typeface="Courier New"/>
              <a:ea typeface="Courier New"/>
              <a:cs typeface="Courier New"/>
              <a:sym typeface="Courier New"/>
            </a:endParaRPr>
          </a:p>
          <a:p>
            <a:pPr indent="-375468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-"/>
            </a:pPr>
            <a:r>
              <a:rPr lang="en-GB" sz="2721">
                <a:latin typeface="Courier New"/>
                <a:ea typeface="Courier New"/>
                <a:cs typeface="Courier New"/>
                <a:sym typeface="Courier New"/>
              </a:rPr>
              <a:t>Method : get</a:t>
            </a:r>
            <a:endParaRPr sz="2721">
              <a:latin typeface="Courier New"/>
              <a:ea typeface="Courier New"/>
              <a:cs typeface="Courier New"/>
              <a:sym typeface="Courier New"/>
            </a:endParaRPr>
          </a:p>
          <a:p>
            <a:pPr indent="-375468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-"/>
            </a:pPr>
            <a:r>
              <a:rPr lang="en-GB" sz="2721">
                <a:latin typeface="Courier New"/>
                <a:ea typeface="Courier New"/>
                <a:cs typeface="Courier New"/>
                <a:sym typeface="Courier New"/>
              </a:rPr>
              <a:t>Url : /</a:t>
            </a:r>
            <a:r>
              <a:rPr lang="en-GB" sz="2721"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-GB" sz="2721"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 sz="2721">
              <a:latin typeface="Courier New"/>
              <a:ea typeface="Courier New"/>
              <a:cs typeface="Courier New"/>
              <a:sym typeface="Courier New"/>
            </a:endParaRPr>
          </a:p>
          <a:p>
            <a:pPr indent="-375468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-"/>
            </a:pPr>
            <a:r>
              <a:rPr lang="en-GB" sz="2721">
                <a:latin typeface="Courier New"/>
                <a:ea typeface="Courier New"/>
                <a:cs typeface="Courier New"/>
                <a:sym typeface="Courier New"/>
              </a:rPr>
              <a:t>baseUrl : </a:t>
            </a:r>
            <a:r>
              <a:rPr lang="en-GB" sz="2617">
                <a:latin typeface="Courier New"/>
                <a:ea typeface="Courier New"/>
                <a:cs typeface="Courier New"/>
                <a:sym typeface="Courier New"/>
              </a:rPr>
              <a:t>https://dummyjson.com</a:t>
            </a:r>
            <a:r>
              <a:rPr lang="en-GB" sz="3515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351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2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72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Rendering list</a:t>
            </a:r>
            <a:endParaRPr/>
          </a:p>
        </p:txBody>
      </p:sp>
      <p:sp>
        <p:nvSpPr>
          <p:cNvPr id="166" name="Google Shape;166;p31"/>
          <p:cNvSpPr txBox="1"/>
          <p:nvPr>
            <p:ph idx="1" type="body"/>
          </p:nvPr>
        </p:nvSpPr>
        <p:spPr>
          <a:xfrm>
            <a:off x="311700" y="808050"/>
            <a:ext cx="8520600" cy="37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390"/>
          </a:p>
          <a:p>
            <a:pPr indent="-321371" lvl="0" marL="4572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SzPts val="1461"/>
              <a:buChar char="-"/>
            </a:pPr>
            <a:r>
              <a:rPr lang="en-GB" sz="1460"/>
              <a:t>rendering list in react needs mapping on a list </a:t>
            </a:r>
            <a:endParaRPr sz="1460"/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60"/>
          </a:p>
          <a:p>
            <a:pPr indent="0" lvl="0" marL="457200" rtl="0" algn="l">
              <a:lnSpc>
                <a:spcPct val="125714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-GB" sz="1471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{usersList.map((user) =&gt; (</a:t>
            </a:r>
            <a:endParaRPr sz="1471">
              <a:solidFill>
                <a:srgbClr val="0A0A23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GB" sz="1471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&lt;div key={user.id}&gt;</a:t>
            </a:r>
            <a:endParaRPr sz="1471">
              <a:solidFill>
                <a:srgbClr val="0A0A23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GB" sz="1471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      &lt;p&gt;{`user title : ${user.title}`}&lt;/p&gt;</a:t>
            </a:r>
            <a:endParaRPr sz="1471">
              <a:solidFill>
                <a:srgbClr val="0A0A23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GB" sz="1471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      &lt;img src={user.thumbnail}/&gt;</a:t>
            </a:r>
            <a:endParaRPr sz="1471">
              <a:solidFill>
                <a:srgbClr val="0A0A23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GB" sz="1471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&lt;/div&gt;</a:t>
            </a:r>
            <a:endParaRPr sz="1471">
              <a:solidFill>
                <a:srgbClr val="0A0A23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GB" sz="1471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  ))}</a:t>
            </a:r>
            <a:endParaRPr sz="1471">
              <a:solidFill>
                <a:srgbClr val="0A0A23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390"/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39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39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Recap last lecture points.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Routing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Routing hooks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React hooks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Api integration using axios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Rendering list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Rendering list</a:t>
            </a:r>
            <a:endParaRPr/>
          </a:p>
        </p:txBody>
      </p:sp>
      <p:sp>
        <p:nvSpPr>
          <p:cNvPr id="172" name="Google Shape;172;p32"/>
          <p:cNvSpPr txBox="1"/>
          <p:nvPr>
            <p:ph idx="1" type="body"/>
          </p:nvPr>
        </p:nvSpPr>
        <p:spPr>
          <a:xfrm>
            <a:off x="311700" y="808050"/>
            <a:ext cx="8520600" cy="37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390"/>
          </a:p>
          <a:p>
            <a:pPr indent="-321371" lvl="0" marL="4572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SzPts val="1461"/>
              <a:buChar char="-"/>
            </a:pPr>
            <a:r>
              <a:rPr lang="en-GB" sz="1460"/>
              <a:t>Each item inside map should have a key prop otherwise will get warning in console says</a:t>
            </a:r>
            <a:endParaRPr sz="1460"/>
          </a:p>
          <a:p>
            <a:pPr indent="0" lvl="0" marL="457200" rtl="0" algn="l">
              <a:lnSpc>
                <a:spcPct val="125714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en-GB" sz="1460"/>
              <a:t>each child in a list should have a </a:t>
            </a:r>
            <a:r>
              <a:rPr b="1" lang="en-GB" sz="1460">
                <a:solidFill>
                  <a:srgbClr val="6AA84F"/>
                </a:solidFill>
              </a:rPr>
              <a:t>unique</a:t>
            </a:r>
            <a:r>
              <a:rPr b="1" lang="en-GB" sz="1460"/>
              <a:t> "key" prop.</a:t>
            </a:r>
            <a:r>
              <a:rPr lang="en-GB" sz="1460"/>
              <a:t> </a:t>
            </a:r>
            <a:endParaRPr sz="1460"/>
          </a:p>
          <a:p>
            <a:pPr indent="-321371" lvl="0" marL="45720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SzPts val="1461"/>
              <a:buChar char="-"/>
            </a:pPr>
            <a:r>
              <a:rPr lang="en-GB" sz="1460"/>
              <a:t>Key should be unique for each element </a:t>
            </a:r>
            <a:endParaRPr sz="1460"/>
          </a:p>
          <a:p>
            <a:pPr indent="-321371" lvl="0" marL="45720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SzPts val="1461"/>
              <a:buChar char="-"/>
            </a:pPr>
            <a:r>
              <a:rPr lang="en-GB" sz="1460"/>
              <a:t>Key is a prop informs react that which part of tree is updated/modified to re-render tree right</a:t>
            </a:r>
            <a:endParaRPr sz="1460"/>
          </a:p>
          <a:p>
            <a:pPr indent="-321371" lvl="0" marL="45720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SzPts val="1461"/>
              <a:buChar char="-"/>
            </a:pPr>
            <a:r>
              <a:rPr lang="en-GB" sz="1460"/>
              <a:t>Key must be on first element inside map return</a:t>
            </a:r>
            <a:endParaRPr sz="1460"/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390"/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39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39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Rendering </a:t>
            </a:r>
            <a:r>
              <a:rPr lang="en-GB"/>
              <a:t>user</a:t>
            </a:r>
            <a:r>
              <a:rPr lang="en-GB"/>
              <a:t> details</a:t>
            </a:r>
            <a:endParaRPr/>
          </a:p>
        </p:txBody>
      </p:sp>
      <p:sp>
        <p:nvSpPr>
          <p:cNvPr id="178" name="Google Shape;178;p33"/>
          <p:cNvSpPr txBox="1"/>
          <p:nvPr>
            <p:ph idx="1" type="body"/>
          </p:nvPr>
        </p:nvSpPr>
        <p:spPr>
          <a:xfrm>
            <a:off x="311700" y="1093850"/>
            <a:ext cx="8520600" cy="37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const get</a:t>
            </a:r>
            <a:r>
              <a:rPr lang="en-GB" sz="1450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-GB" sz="1450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Details = async () =&gt; {</a:t>
            </a:r>
            <a:endParaRPr sz="1450">
              <a:solidFill>
                <a:srgbClr val="0A0A23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await axiosInstance</a:t>
            </a:r>
            <a:endParaRPr sz="1450">
              <a:solidFill>
                <a:srgbClr val="0A0A23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  .get(`/</a:t>
            </a:r>
            <a:r>
              <a:rPr lang="en-GB" sz="1450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-GB" sz="1450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/${id}`)</a:t>
            </a:r>
            <a:endParaRPr sz="1450">
              <a:solidFill>
                <a:srgbClr val="0A0A23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  .then((res) =&gt; {</a:t>
            </a:r>
            <a:endParaRPr sz="1450">
              <a:solidFill>
                <a:srgbClr val="0A0A23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    set</a:t>
            </a:r>
            <a:r>
              <a:rPr lang="en-GB" sz="1450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-GB" sz="1450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Details(res.data);</a:t>
            </a:r>
            <a:endParaRPr sz="1450">
              <a:solidFill>
                <a:srgbClr val="0A0A23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    console.log(res);</a:t>
            </a:r>
            <a:endParaRPr sz="1450">
              <a:solidFill>
                <a:srgbClr val="0A0A23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  })</a:t>
            </a:r>
            <a:endParaRPr sz="1450">
              <a:solidFill>
                <a:srgbClr val="0A0A23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  .catch((err) =&gt; console.log(err));</a:t>
            </a:r>
            <a:endParaRPr sz="1450">
              <a:solidFill>
                <a:srgbClr val="0A0A23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sz="1450">
              <a:solidFill>
                <a:srgbClr val="0A0A23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0A0A23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useEffect(() =&gt; {</a:t>
            </a:r>
            <a:endParaRPr sz="1450">
              <a:solidFill>
                <a:srgbClr val="0A0A23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get</a:t>
            </a:r>
            <a:r>
              <a:rPr lang="en-GB" sz="1450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-GB" sz="1450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Details();</a:t>
            </a:r>
            <a:endParaRPr sz="1450">
              <a:solidFill>
                <a:srgbClr val="0A0A23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}, []);</a:t>
            </a:r>
            <a:endParaRPr sz="1450">
              <a:solidFill>
                <a:srgbClr val="0A0A23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71">
              <a:solidFill>
                <a:srgbClr val="0A0A23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0"/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390"/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39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39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r>
              <a:rPr lang="en-GB"/>
              <a:t>Conditional</a:t>
            </a:r>
            <a:r>
              <a:rPr lang="en-GB"/>
              <a:t> rendering</a:t>
            </a:r>
            <a:endParaRPr/>
          </a:p>
        </p:txBody>
      </p:sp>
      <p:sp>
        <p:nvSpPr>
          <p:cNvPr id="184" name="Google Shape;184;p34"/>
          <p:cNvSpPr txBox="1"/>
          <p:nvPr>
            <p:ph idx="1" type="body"/>
          </p:nvPr>
        </p:nvSpPr>
        <p:spPr>
          <a:xfrm>
            <a:off x="311700" y="1093850"/>
            <a:ext cx="8520600" cy="37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return (</a:t>
            </a:r>
            <a:endParaRPr sz="1350">
              <a:solidFill>
                <a:srgbClr val="0A0A23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350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-GB" sz="1350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Details &amp;&amp; (</a:t>
            </a:r>
            <a:endParaRPr sz="1350">
              <a:solidFill>
                <a:srgbClr val="0A0A23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  &lt;div&gt;</a:t>
            </a:r>
            <a:endParaRPr sz="1350">
              <a:solidFill>
                <a:srgbClr val="0A0A23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&lt;img src={</a:t>
            </a:r>
            <a:r>
              <a:rPr lang="en-GB" sz="1350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-GB" sz="1350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Details.thumbnail} /&gt;</a:t>
            </a:r>
            <a:endParaRPr sz="1350">
              <a:solidFill>
                <a:srgbClr val="0A0A23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&lt;p&gt;{`title ${</a:t>
            </a:r>
            <a:r>
              <a:rPr lang="en-GB" sz="1350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-GB" sz="1350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Details.title}`}&lt;/p&gt;</a:t>
            </a:r>
            <a:endParaRPr sz="1350">
              <a:solidFill>
                <a:srgbClr val="0A0A23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&lt;p&gt;{`category ${</a:t>
            </a:r>
            <a:r>
              <a:rPr lang="en-GB" sz="1350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-GB" sz="1350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Details.category}`}&lt;/p&gt;</a:t>
            </a:r>
            <a:endParaRPr sz="1350">
              <a:solidFill>
                <a:srgbClr val="0A0A23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&lt;p&gt;{`price ${</a:t>
            </a:r>
            <a:r>
              <a:rPr lang="en-GB" sz="1350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-GB" sz="1350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Details.price}`}&lt;/p&gt;</a:t>
            </a:r>
            <a:endParaRPr sz="1350">
              <a:solidFill>
                <a:srgbClr val="0A0A23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&lt;p&gt;{`description ${</a:t>
            </a:r>
            <a:r>
              <a:rPr lang="en-GB" sz="1350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-GB" sz="1350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Details.description}`}&lt;/p&gt;</a:t>
            </a:r>
            <a:endParaRPr sz="1350">
              <a:solidFill>
                <a:srgbClr val="0A0A23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  &lt;/div&gt;</a:t>
            </a:r>
            <a:endParaRPr sz="1350">
              <a:solidFill>
                <a:srgbClr val="0A0A23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 sz="1350">
              <a:solidFill>
                <a:srgbClr val="0A0A23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sz="1350">
              <a:solidFill>
                <a:srgbClr val="0A0A23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586C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0A0A23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71">
              <a:solidFill>
                <a:srgbClr val="0A0A23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0"/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390"/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39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39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Conditional rendering</a:t>
            </a:r>
            <a:endParaRPr/>
          </a:p>
        </p:txBody>
      </p:sp>
      <p:sp>
        <p:nvSpPr>
          <p:cNvPr id="190" name="Google Shape;190;p35"/>
          <p:cNvSpPr txBox="1"/>
          <p:nvPr>
            <p:ph idx="1" type="body"/>
          </p:nvPr>
        </p:nvSpPr>
        <p:spPr>
          <a:xfrm>
            <a:off x="311700" y="975875"/>
            <a:ext cx="8520600" cy="38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50">
                <a:solidFill>
                  <a:srgbClr val="0A0A2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Adding loader </a:t>
            </a:r>
            <a:r>
              <a:rPr b="1" lang="en-GB" sz="1450">
                <a:solidFill>
                  <a:srgbClr val="0A0A2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until</a:t>
            </a:r>
            <a:r>
              <a:rPr b="1" lang="en-GB" sz="1450">
                <a:solidFill>
                  <a:srgbClr val="0A0A2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we get details</a:t>
            </a:r>
            <a:endParaRPr b="1" sz="1450">
              <a:solidFill>
                <a:srgbClr val="0A0A23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0A0A23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GB" sz="1450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-GB" sz="1450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Details ? (</a:t>
            </a:r>
            <a:endParaRPr sz="1450">
              <a:solidFill>
                <a:srgbClr val="0A0A23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&lt;div&gt;</a:t>
            </a:r>
            <a:endParaRPr sz="1450">
              <a:solidFill>
                <a:srgbClr val="0A0A23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  &lt;img src={</a:t>
            </a:r>
            <a:r>
              <a:rPr lang="en-GB" sz="1450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-GB" sz="1450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Details.thumbnail} /&gt;</a:t>
            </a:r>
            <a:endParaRPr sz="1450">
              <a:solidFill>
                <a:srgbClr val="0A0A23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  &lt;p&gt;{`title ${</a:t>
            </a:r>
            <a:r>
              <a:rPr lang="en-GB" sz="1450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-GB" sz="1450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Details.title}`}&lt;/p&gt;</a:t>
            </a:r>
            <a:endParaRPr sz="1450">
              <a:solidFill>
                <a:srgbClr val="0A0A23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  &lt;p&gt;{`category ${</a:t>
            </a:r>
            <a:r>
              <a:rPr lang="en-GB" sz="1450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-GB" sz="1450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Details.category}`}&lt;/p&gt;</a:t>
            </a:r>
            <a:endParaRPr sz="1450">
              <a:solidFill>
                <a:srgbClr val="0A0A23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  &lt;p&gt;{`price ${</a:t>
            </a:r>
            <a:r>
              <a:rPr lang="en-GB" sz="1450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-GB" sz="1450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Details.price}`}&lt;/p&gt;</a:t>
            </a:r>
            <a:endParaRPr sz="1450">
              <a:solidFill>
                <a:srgbClr val="0A0A23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  &lt;p&gt;{`description ${</a:t>
            </a:r>
            <a:r>
              <a:rPr lang="en-GB" sz="1450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-GB" sz="1450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Details.description}`}&lt;/p&gt;</a:t>
            </a:r>
            <a:endParaRPr sz="1450">
              <a:solidFill>
                <a:srgbClr val="0A0A23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&lt;/div&gt;</a:t>
            </a:r>
            <a:endParaRPr sz="1450">
              <a:solidFill>
                <a:srgbClr val="0A0A23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) : (</a:t>
            </a:r>
            <a:endParaRPr sz="1450">
              <a:solidFill>
                <a:srgbClr val="0A0A23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&lt;p&gt;loading&lt;/p&gt;</a:t>
            </a:r>
            <a:endParaRPr sz="1450">
              <a:solidFill>
                <a:srgbClr val="0A0A23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sz="1450">
              <a:solidFill>
                <a:srgbClr val="0A0A23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A0A23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586C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0A0A23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71">
              <a:solidFill>
                <a:srgbClr val="0A0A23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0"/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390"/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39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39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lap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>
            <p:ph type="title"/>
          </p:nvPr>
        </p:nvSpPr>
        <p:spPr>
          <a:xfrm>
            <a:off x="311700" y="327000"/>
            <a:ext cx="43476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Lab</a:t>
            </a:r>
            <a:endParaRPr/>
          </a:p>
        </p:txBody>
      </p:sp>
      <p:sp>
        <p:nvSpPr>
          <p:cNvPr id="206" name="Google Shape;206;p38"/>
          <p:cNvSpPr txBox="1"/>
          <p:nvPr>
            <p:ph idx="1" type="body"/>
          </p:nvPr>
        </p:nvSpPr>
        <p:spPr>
          <a:xfrm>
            <a:off x="311700" y="1237200"/>
            <a:ext cx="6864000" cy="36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Use react routing module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Bootstrap or any ui library to get the exact design</a:t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400"/>
              <a:t>Axios to get </a:t>
            </a:r>
            <a:r>
              <a:rPr lang="en-GB" sz="1400"/>
              <a:t>user</a:t>
            </a:r>
            <a:r>
              <a:rPr lang="en-GB" sz="1400"/>
              <a:t> list using this api </a:t>
            </a:r>
            <a:r>
              <a:rPr b="1" lang="en-GB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https://dummyjson.com/products</a:t>
            </a:r>
            <a:endParaRPr b="1" sz="1400">
              <a:solidFill>
                <a:srgbClr val="0A0A23"/>
              </a:solidFill>
              <a:highlight>
                <a:schemeClr val="lt2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Axios to get each </a:t>
            </a:r>
            <a:r>
              <a:rPr lang="en-GB" sz="1400"/>
              <a:t>user</a:t>
            </a:r>
            <a:r>
              <a:rPr lang="en-GB" sz="1400"/>
              <a:t> details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Make screen for list and separate screen for details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/>
          <p:nvPr>
            <p:ph type="title"/>
          </p:nvPr>
        </p:nvSpPr>
        <p:spPr>
          <a:xfrm>
            <a:off x="311700" y="327000"/>
            <a:ext cx="43476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Lab</a:t>
            </a:r>
            <a:r>
              <a:rPr lang="en-GB"/>
              <a:t> </a:t>
            </a:r>
            <a:endParaRPr/>
          </a:p>
        </p:txBody>
      </p:sp>
      <p:sp>
        <p:nvSpPr>
          <p:cNvPr id="212" name="Google Shape;212;p39"/>
          <p:cNvSpPr txBox="1"/>
          <p:nvPr>
            <p:ph idx="1" type="body"/>
          </p:nvPr>
        </p:nvSpPr>
        <p:spPr>
          <a:xfrm>
            <a:off x="311700" y="1237200"/>
            <a:ext cx="7702200" cy="36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Use react routing module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Bootstrap or any ui library to get the exact design</a:t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400"/>
              <a:t>Axios to get users list using this api </a:t>
            </a:r>
            <a:r>
              <a:rPr b="1" lang="en-GB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https://dummyjson.com/</a:t>
            </a:r>
            <a:r>
              <a:rPr b="1" lang="en-GB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products</a:t>
            </a:r>
            <a:endParaRPr b="1" sz="1400">
              <a:solidFill>
                <a:srgbClr val="0A0A23"/>
              </a:solidFill>
              <a:highlight>
                <a:schemeClr val="lt2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Axios to get each user details </a:t>
            </a:r>
            <a:r>
              <a:rPr b="1" lang="en-GB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https://dummyjson.com/products/id</a:t>
            </a:r>
            <a:endParaRPr b="1" sz="1400">
              <a:solidFill>
                <a:srgbClr val="0A0A23"/>
              </a:solidFill>
              <a:highlight>
                <a:schemeClr val="lt2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0"/>
          <p:cNvSpPr txBox="1"/>
          <p:nvPr>
            <p:ph idx="1" type="body"/>
          </p:nvPr>
        </p:nvSpPr>
        <p:spPr>
          <a:xfrm>
            <a:off x="311700" y="1237200"/>
            <a:ext cx="7702200" cy="36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18" name="Google Shape;21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8729" y="361663"/>
            <a:ext cx="3987998" cy="442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61675"/>
            <a:ext cx="4245263" cy="442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410750" y="849450"/>
            <a:ext cx="5376900" cy="47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2737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25"/>
              <a:buFont typeface="Source Code Pro"/>
              <a:buChar char="●"/>
            </a:pPr>
            <a:r>
              <a:rPr lang="en-GB" sz="1325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Introduction about React</a:t>
            </a:r>
            <a:endParaRPr sz="1325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2737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25"/>
              <a:buFont typeface="Source Code Pro"/>
              <a:buChar char="●"/>
            </a:pPr>
            <a:r>
              <a:rPr lang="en-GB" sz="1325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Single page application</a:t>
            </a:r>
            <a:endParaRPr sz="1325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2737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25"/>
              <a:buFont typeface="Source Code Pro"/>
              <a:buChar char="●"/>
            </a:pPr>
            <a:r>
              <a:rPr lang="en-GB" sz="1325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Virtual Dom</a:t>
            </a:r>
            <a:endParaRPr sz="1325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2737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25"/>
              <a:buFont typeface="Source Code Pro"/>
              <a:buChar char="●"/>
            </a:pPr>
            <a:r>
              <a:rPr lang="en-GB" sz="1325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Environment setup.</a:t>
            </a:r>
            <a:endParaRPr sz="1325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2737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25"/>
              <a:buFont typeface="Source Code Pro"/>
              <a:buChar char="●"/>
            </a:pPr>
            <a:r>
              <a:rPr lang="en-GB" sz="1325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Explore react app structure.</a:t>
            </a:r>
            <a:endParaRPr sz="1325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2737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25"/>
              <a:buFont typeface="Source Code Pro"/>
              <a:buChar char="●"/>
            </a:pPr>
            <a:r>
              <a:rPr lang="en-GB" sz="1325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Ui libraries </a:t>
            </a:r>
            <a:endParaRPr sz="1325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2737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25"/>
              <a:buFont typeface="Source Code Pro"/>
              <a:buChar char="●"/>
            </a:pPr>
            <a:r>
              <a:rPr lang="en-GB" sz="1325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Using scss in react app</a:t>
            </a:r>
            <a:endParaRPr sz="1325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2737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25"/>
              <a:buFont typeface="Source Code Pro"/>
              <a:buChar char="●"/>
            </a:pPr>
            <a:r>
              <a:rPr lang="en-GB" sz="1325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Class vs functional component</a:t>
            </a:r>
            <a:endParaRPr sz="1325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2737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25"/>
              <a:buFont typeface="Source Code Pro"/>
              <a:buChar char="●"/>
            </a:pPr>
            <a:r>
              <a:rPr lang="en-GB" sz="1325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What is JSX ?</a:t>
            </a:r>
            <a:endParaRPr sz="1325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2737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25"/>
              <a:buFont typeface="Source Code Pro"/>
              <a:buChar char="●"/>
            </a:pPr>
            <a:r>
              <a:rPr lang="en-GB" sz="1325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Handling events</a:t>
            </a:r>
            <a:endParaRPr sz="1325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2737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25"/>
              <a:buFont typeface="Source Code Pro"/>
              <a:buChar char="●"/>
            </a:pPr>
            <a:r>
              <a:rPr lang="en-GB" sz="1325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State and Props</a:t>
            </a:r>
            <a:endParaRPr sz="1325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2737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25"/>
              <a:buFont typeface="Source Code Pro"/>
              <a:buChar char="●"/>
            </a:pPr>
            <a:r>
              <a:rPr lang="en-GB" sz="1325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Building Reusable components.</a:t>
            </a:r>
            <a:endParaRPr sz="1325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688"/>
              <a:buFont typeface="Arial"/>
              <a:buNone/>
            </a:pPr>
            <a:r>
              <a:t/>
            </a:r>
            <a:endParaRPr sz="1325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688"/>
              <a:buFont typeface="Arial"/>
              <a:buNone/>
            </a:pPr>
            <a:r>
              <a:t/>
            </a:r>
            <a:endParaRPr sz="1325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149350" y="84025"/>
            <a:ext cx="86067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Recap last lecture points</a:t>
            </a:r>
            <a:endParaRPr b="1" sz="35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555600"/>
            <a:ext cx="84384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Char char="●"/>
            </a:pPr>
            <a:r>
              <a:rPr lang="en-GB" sz="3500">
                <a:solidFill>
                  <a:srgbClr val="FFFFFF"/>
                </a:solidFill>
              </a:rPr>
              <a:t>Routing</a:t>
            </a:r>
            <a:endParaRPr sz="3500">
              <a:solidFill>
                <a:srgbClr val="FFFFFF"/>
              </a:solidFill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545075" y="1642950"/>
            <a:ext cx="7044300" cy="29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Routing is the capacity to show different pages to the user. That means the user can move between different parts of an application by entering a URL or clicking on an element.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10225"/>
            <a:ext cx="84384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rgbClr val="FFFFFF"/>
                </a:solidFill>
              </a:rPr>
              <a:t>Routing</a:t>
            </a:r>
            <a:endParaRPr sz="3500">
              <a:solidFill>
                <a:srgbClr val="FFFFFF"/>
              </a:solidFill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535725" y="965925"/>
            <a:ext cx="7044300" cy="41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575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30"/>
              <a:buChar char="●"/>
            </a:pPr>
            <a:r>
              <a:rPr lang="en-GB" sz="1629"/>
              <a:t>1- Npm i </a:t>
            </a:r>
            <a:r>
              <a:rPr lang="en-GB" sz="1332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npm install react-router-dom</a:t>
            </a:r>
            <a:endParaRPr sz="1332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3213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33"/>
              <a:buFont typeface="Courier New"/>
              <a:buChar char="●"/>
            </a:pPr>
            <a:r>
              <a:rPr lang="en-GB" sz="1332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2- inside src folder add import for creating routes </a:t>
            </a:r>
            <a:endParaRPr sz="1332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092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import { createBrowserRouter } from "react-router-dom";</a:t>
            </a:r>
            <a:endParaRPr sz="1092">
              <a:solidFill>
                <a:srgbClr val="0A0A23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3213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33"/>
              <a:buFont typeface="Courier New"/>
              <a:buChar char="●"/>
            </a:pPr>
            <a:r>
              <a:rPr lang="en-GB" sz="1332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new file called routes.js</a:t>
            </a:r>
            <a:endParaRPr sz="1332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332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Add routes array in it </a:t>
            </a:r>
            <a:endParaRPr sz="1332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077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const Routes = createBrowserRouter([</a:t>
            </a:r>
            <a:endParaRPr sz="1077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077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 sz="1077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425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077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path: "/",</a:t>
            </a:r>
            <a:endParaRPr sz="1077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425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077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element: &lt;Home /&gt;,</a:t>
            </a:r>
            <a:endParaRPr sz="1077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077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      },</a:t>
            </a:r>
            <a:endParaRPr sz="1077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077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   ]);</a:t>
            </a:r>
            <a:endParaRPr sz="1332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6863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33"/>
              <a:buFont typeface="Courier New"/>
              <a:buChar char="●"/>
            </a:pPr>
            <a:r>
              <a:rPr lang="en-GB" sz="1332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3- </a:t>
            </a:r>
            <a:r>
              <a:rPr lang="en-GB" sz="1629"/>
              <a:t>inside</a:t>
            </a:r>
            <a:r>
              <a:rPr lang="en-GB" sz="1629"/>
              <a:t> &lt;App /&gt; add import statement for routes provider (routes wrapper) </a:t>
            </a:r>
            <a:endParaRPr sz="1629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247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import {RouterProvider} from "react-router-dom";</a:t>
            </a:r>
            <a:endParaRPr sz="1247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247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1247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import Routes from ./Routes;</a:t>
            </a:r>
            <a:endParaRPr sz="1247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247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47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575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30"/>
              <a:buChar char="●"/>
            </a:pPr>
            <a:r>
              <a:rPr lang="en-GB" sz="1629"/>
              <a:t>4- </a:t>
            </a:r>
            <a:r>
              <a:rPr lang="en-GB" sz="1629"/>
              <a:t>inside &lt;App /&gt; </a:t>
            </a:r>
            <a:r>
              <a:rPr lang="en-GB" sz="1629"/>
              <a:t>render routes wrapper after importing it &lt;</a:t>
            </a:r>
            <a:r>
              <a:rPr lang="en-GB" sz="1247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RouterProvider router={Routes} /&gt;</a:t>
            </a:r>
            <a:endParaRPr sz="1629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077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077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077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-GB" sz="1162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createBrowserRouter =&gt;  to create routes</a:t>
            </a:r>
            <a:endParaRPr b="1" sz="1162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1077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-GB" sz="1162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RouterProvider =&gt; routes provider</a:t>
            </a:r>
            <a:endParaRPr b="1" sz="992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629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210225"/>
            <a:ext cx="84384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rgbClr val="FFFFFF"/>
                </a:solidFill>
              </a:rPr>
              <a:t>Routing</a:t>
            </a:r>
            <a:endParaRPr sz="3500">
              <a:solidFill>
                <a:srgbClr val="FFFFFF"/>
              </a:solidFill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535725" y="965925"/>
            <a:ext cx="8106300" cy="41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800"/>
              <a:t>5</a:t>
            </a:r>
            <a:r>
              <a:rPr lang="en-GB" sz="1800"/>
              <a:t>- create new component call it for example &lt;</a:t>
            </a:r>
            <a:r>
              <a:rPr lang="en-GB" sz="1800"/>
              <a:t>User</a:t>
            </a:r>
            <a:r>
              <a:rPr lang="en-GB" sz="1800"/>
              <a:t>sList/&gt;</a:t>
            </a:r>
            <a:endParaRPr sz="1800"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800"/>
              <a:t>6- i</a:t>
            </a:r>
            <a:r>
              <a:rPr lang="en-GB" sz="1800"/>
              <a:t>nside &lt;Home /&gt; add import statement for 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React navigator called Link which is responsible for navigation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82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import { Link } from "react-router-dom";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800"/>
              <a:t>7- in Routes.js file add new object for new route inside our routes array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267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67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67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path: "/users-list",</a:t>
            </a:r>
            <a:endParaRPr sz="1267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67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element: &lt;UsersList /&gt;,</a:t>
            </a:r>
            <a:endParaRPr sz="1267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67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      },</a:t>
            </a:r>
            <a:endParaRPr sz="1917"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800"/>
              <a:t>8- inside &lt;Home /&gt; use &lt;Link </a:t>
            </a:r>
            <a:r>
              <a:rPr b="1" lang="en-GB" sz="1800"/>
              <a:t>to=’path to users list page as mentioned in routes array’</a:t>
            </a:r>
            <a:r>
              <a:rPr lang="en-GB" sz="1800"/>
              <a:t> /&gt; so you can navigate to the users list component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   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     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210225"/>
            <a:ext cx="84384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rgbClr val="FFFFFF"/>
                </a:solidFill>
              </a:rPr>
              <a:t>Routing</a:t>
            </a:r>
            <a:endParaRPr sz="3500">
              <a:solidFill>
                <a:srgbClr val="FFFFFF"/>
              </a:solidFill>
            </a:endParaRPr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535725" y="965925"/>
            <a:ext cx="7981200" cy="41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800"/>
              <a:t>9</a:t>
            </a:r>
            <a:r>
              <a:rPr lang="en-GB" sz="1800"/>
              <a:t>- create new component call it for example &lt;</a:t>
            </a:r>
            <a:r>
              <a:rPr lang="en-GB" sz="1800"/>
              <a:t>UserDetails</a:t>
            </a:r>
            <a:r>
              <a:rPr lang="en-GB" sz="1800"/>
              <a:t>/&gt;</a:t>
            </a:r>
            <a:endParaRPr sz="1800"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800"/>
              <a:t>6- inside &lt;UsersList/&gt; add import statement for 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React navigator called Link which is responsible for navigation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82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import { Link } from "react-router-dom";</a:t>
            </a:r>
            <a:endParaRPr sz="1382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800"/>
              <a:t>7- in Routes.js file add new object for new route inside our routes array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GB" sz="1279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79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79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path: "/user-details",</a:t>
            </a:r>
            <a:endParaRPr sz="1279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79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element: &lt;UserDetails /&gt;,</a:t>
            </a:r>
            <a:endParaRPr sz="1279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79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79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      },</a:t>
            </a:r>
            <a:endParaRPr sz="1929"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800"/>
              <a:t>8-  use &lt;Link </a:t>
            </a:r>
            <a:r>
              <a:rPr b="1" lang="en-GB" sz="1800"/>
              <a:t>to=’path to user details page as mentioned in routes array’</a:t>
            </a:r>
            <a:r>
              <a:rPr lang="en-GB" sz="1800"/>
              <a:t> /&gt; so you can navigate to the component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   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     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210225"/>
            <a:ext cx="84384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rgbClr val="FFFFFF"/>
                </a:solidFill>
              </a:rPr>
              <a:t>Routing</a:t>
            </a:r>
            <a:r>
              <a:rPr lang="en-GB" sz="3500">
                <a:solidFill>
                  <a:srgbClr val="FFFFFF"/>
                </a:solidFill>
              </a:rPr>
              <a:t> Params</a:t>
            </a:r>
            <a:r>
              <a:rPr lang="en-GB" sz="3500">
                <a:solidFill>
                  <a:srgbClr val="FFFFFF"/>
                </a:solidFill>
              </a:rPr>
              <a:t>  </a:t>
            </a:r>
            <a:endParaRPr sz="3500">
              <a:solidFill>
                <a:srgbClr val="FFFFFF"/>
              </a:solidFill>
            </a:endParaRPr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535725" y="965925"/>
            <a:ext cx="7981200" cy="41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0A23"/>
              </a:buClr>
              <a:buSzPts val="1800"/>
              <a:buChar char="●"/>
            </a:pPr>
            <a:r>
              <a:t/>
            </a:r>
            <a:endParaRPr sz="1800">
              <a:solidFill>
                <a:srgbClr val="0A0A23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250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sz="1250">
              <a:solidFill>
                <a:srgbClr val="0A0A23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   path: "/user-details/:</a:t>
            </a:r>
            <a:r>
              <a:rPr b="1" lang="en-GB" sz="1250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userId</a:t>
            </a:r>
            <a:r>
              <a:rPr lang="en-GB" sz="1250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sz="1250">
              <a:solidFill>
                <a:srgbClr val="0A0A23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   element: &lt;UserDetails /&gt;,</a:t>
            </a:r>
            <a:endParaRPr sz="1250">
              <a:solidFill>
                <a:srgbClr val="0A0A23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 },</a:t>
            </a:r>
            <a:endParaRPr sz="1250">
              <a:solidFill>
                <a:srgbClr val="0A0A23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A0A23"/>
              </a:solidFill>
              <a:highlight>
                <a:schemeClr val="lt2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A0A23"/>
                </a:solidFill>
                <a:highlight>
                  <a:schemeClr val="lt2"/>
                </a:highlight>
              </a:rPr>
              <a:t>   </a:t>
            </a:r>
            <a:endParaRPr sz="1800">
              <a:solidFill>
                <a:srgbClr val="0A0A23"/>
              </a:solidFill>
              <a:highlight>
                <a:schemeClr val="lt2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A0A23"/>
                </a:solidFill>
                <a:highlight>
                  <a:schemeClr val="lt1"/>
                </a:highlight>
              </a:rPr>
              <a:t>Important note:</a:t>
            </a:r>
            <a:endParaRPr b="1" sz="1800">
              <a:solidFill>
                <a:srgbClr val="0A0A2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A0A23"/>
                </a:solidFill>
                <a:highlight>
                  <a:schemeClr val="lt1"/>
                </a:highlight>
              </a:rPr>
              <a:t>Same path can contain multiple params</a:t>
            </a:r>
            <a:endParaRPr sz="1800">
              <a:solidFill>
                <a:srgbClr val="0A0A2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"/user-details/:</a:t>
            </a:r>
            <a:r>
              <a:rPr b="1" lang="en-GB" sz="1250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userId/:userCategoryID</a:t>
            </a:r>
            <a:r>
              <a:rPr lang="en-GB" sz="1250">
                <a:solidFill>
                  <a:srgbClr val="0A0A2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sz="1800">
              <a:solidFill>
                <a:srgbClr val="0A0A2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A0A23"/>
                </a:solidFill>
                <a:highlight>
                  <a:schemeClr val="lt1"/>
                </a:highlight>
              </a:rPr>
              <a:t>     </a:t>
            </a:r>
            <a:endParaRPr sz="1800">
              <a:solidFill>
                <a:srgbClr val="0A0A2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A0A2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A0A2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265500" y="12338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React Hooks</a:t>
            </a:r>
            <a:endParaRPr/>
          </a:p>
        </p:txBody>
      </p:sp>
      <p:sp>
        <p:nvSpPr>
          <p:cNvPr id="105" name="Google Shape;10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50">
                <a:solidFill>
                  <a:srgbClr val="0A0A23"/>
                </a:solidFill>
                <a:highlight>
                  <a:srgbClr val="FFFFFF"/>
                </a:highlight>
              </a:rPr>
              <a:t>What is hooks ?</a:t>
            </a:r>
            <a:endParaRPr b="1" sz="1650">
              <a:solidFill>
                <a:srgbClr val="0A0A2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50">
                <a:solidFill>
                  <a:srgbClr val="FFFFFF"/>
                </a:solidFill>
              </a:rPr>
              <a:t>Hooks are a new addition to React in version 16.8 that allows you use state and other React features, like lifecycle methods, without writing a class.</a:t>
            </a:r>
            <a:endParaRPr sz="165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7C7CE0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