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2" r:id="rId4"/>
    <p:sldId id="269" r:id="rId5"/>
    <p:sldId id="268" r:id="rId6"/>
    <p:sldId id="271" r:id="rId7"/>
    <p:sldId id="273" r:id="rId8"/>
    <p:sldId id="274" r:id="rId9"/>
    <p:sldId id="275" r:id="rId10"/>
    <p:sldId id="278" r:id="rId11"/>
    <p:sldId id="279" r:id="rId12"/>
    <p:sldId id="280" r:id="rId13"/>
    <p:sldId id="281" r:id="rId14"/>
    <p:sldId id="282" r:id="rId15"/>
    <p:sldId id="283" r:id="rId16"/>
    <p:sldId id="285" r:id="rId17"/>
    <p:sldId id="287" r:id="rId18"/>
    <p:sldId id="276" r:id="rId19"/>
    <p:sldId id="27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56"/>
  </p:normalViewPr>
  <p:slideViewPr>
    <p:cSldViewPr snapToGrid="0">
      <p:cViewPr>
        <p:scale>
          <a:sx n="65" d="100"/>
          <a:sy n="65" d="100"/>
        </p:scale>
        <p:origin x="1608"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riam.a.bashandy.1@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97327" y="2151727"/>
            <a:ext cx="10767341" cy="2862322"/>
          </a:xfrm>
          <a:prstGeom prst="rect">
            <a:avLst/>
          </a:prstGeom>
          <a:solidFill>
            <a:schemeClr val="accent3">
              <a:lumMod val="75000"/>
              <a:alpha val="97000"/>
            </a:schemeClr>
          </a:solidFill>
        </p:spPr>
        <p:txBody>
          <a:bodyPr wrap="square" rtlCol="0">
            <a:spAutoFit/>
          </a:bodyPr>
          <a:lstStyle/>
          <a:p>
            <a:pPr algn="ctr"/>
            <a:r>
              <a:rPr lang="en-US" sz="5400" dirty="0"/>
              <a:t>Data Science Intern at Data Glacier </a:t>
            </a:r>
          </a:p>
          <a:p>
            <a:pPr algn="ctr"/>
            <a:r>
              <a:rPr lang="en-US" sz="5400" dirty="0">
                <a:solidFill>
                  <a:schemeClr val="bg1"/>
                </a:solidFill>
              </a:rPr>
              <a:t>Week 11  Deliverables </a:t>
            </a:r>
          </a:p>
          <a:p>
            <a:r>
              <a:rPr lang="en-US" sz="3600" dirty="0"/>
              <a:t>Healthcare - Persistency of a drug</a:t>
            </a:r>
          </a:p>
          <a:p>
            <a:r>
              <a:rPr lang="en-US" sz="3600" dirty="0">
                <a:solidFill>
                  <a:schemeClr val="bg1"/>
                </a:solidFill>
              </a:rPr>
              <a:t>LISUM12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sz="1600" dirty="0">
                <a:solidFill>
                  <a:srgbClr val="FF6600"/>
                </a:solidFill>
              </a:rPr>
              <a:t>Handling outliers the first graph was before handling and the second one after handling outliers in numeric attributes</a:t>
            </a:r>
          </a:p>
        </p:txBody>
      </p:sp>
      <p:pic>
        <p:nvPicPr>
          <p:cNvPr id="5" name="Picture 4">
            <a:extLst>
              <a:ext uri="{FF2B5EF4-FFF2-40B4-BE49-F238E27FC236}">
                <a16:creationId xmlns:a16="http://schemas.microsoft.com/office/drawing/2014/main" id="{8131C33F-0279-6149-4CCF-52BEDFBD4FAE}"/>
              </a:ext>
            </a:extLst>
          </p:cNvPr>
          <p:cNvPicPr>
            <a:picLocks noChangeAspect="1"/>
          </p:cNvPicPr>
          <p:nvPr/>
        </p:nvPicPr>
        <p:blipFill>
          <a:blip r:embed="rId3"/>
          <a:stretch>
            <a:fillRect/>
          </a:stretch>
        </p:blipFill>
        <p:spPr>
          <a:xfrm>
            <a:off x="5402993" y="2298388"/>
            <a:ext cx="5877190" cy="1926629"/>
          </a:xfrm>
          <a:prstGeom prst="rect">
            <a:avLst/>
          </a:prstGeom>
        </p:spPr>
      </p:pic>
      <p:pic>
        <p:nvPicPr>
          <p:cNvPr id="8" name="Picture 7">
            <a:extLst>
              <a:ext uri="{FF2B5EF4-FFF2-40B4-BE49-F238E27FC236}">
                <a16:creationId xmlns:a16="http://schemas.microsoft.com/office/drawing/2014/main" id="{8F0E148E-51B7-863E-4A39-B26D2E24B768}"/>
              </a:ext>
            </a:extLst>
          </p:cNvPr>
          <p:cNvPicPr>
            <a:picLocks noChangeAspect="1"/>
          </p:cNvPicPr>
          <p:nvPr/>
        </p:nvPicPr>
        <p:blipFill>
          <a:blip r:embed="rId4"/>
          <a:stretch>
            <a:fillRect/>
          </a:stretch>
        </p:blipFill>
        <p:spPr>
          <a:xfrm>
            <a:off x="1500107" y="4606872"/>
            <a:ext cx="6768239" cy="2317695"/>
          </a:xfrm>
          <a:prstGeom prst="rect">
            <a:avLst/>
          </a:prstGeom>
        </p:spPr>
      </p:pic>
    </p:spTree>
    <p:extLst>
      <p:ext uri="{BB962C8B-B14F-4D97-AF65-F5344CB8AC3E}">
        <p14:creationId xmlns:p14="http://schemas.microsoft.com/office/powerpoint/2010/main" val="359603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3229057"/>
          </a:xfrm>
        </p:spPr>
        <p:txBody>
          <a:bodyPr>
            <a:noAutofit/>
          </a:bodyPr>
          <a:lstStyle/>
          <a:p>
            <a:pPr algn="l"/>
            <a:r>
              <a:rPr lang="en-US" sz="1600" dirty="0">
                <a:solidFill>
                  <a:srgbClr val="FF6600"/>
                </a:solidFill>
              </a:rPr>
              <a:t>Skew graph before doing transformation</a:t>
            </a:r>
          </a:p>
        </p:txBody>
      </p:sp>
      <p:pic>
        <p:nvPicPr>
          <p:cNvPr id="5" name="Picture 4">
            <a:extLst>
              <a:ext uri="{FF2B5EF4-FFF2-40B4-BE49-F238E27FC236}">
                <a16:creationId xmlns:a16="http://schemas.microsoft.com/office/drawing/2014/main" id="{7DA44D9C-A1B6-6D36-85D7-13AAE14C1C0A}"/>
              </a:ext>
            </a:extLst>
          </p:cNvPr>
          <p:cNvPicPr>
            <a:picLocks noChangeAspect="1"/>
          </p:cNvPicPr>
          <p:nvPr/>
        </p:nvPicPr>
        <p:blipFill>
          <a:blip r:embed="rId3"/>
          <a:stretch>
            <a:fillRect/>
          </a:stretch>
        </p:blipFill>
        <p:spPr>
          <a:xfrm>
            <a:off x="631879" y="1960872"/>
            <a:ext cx="2917233" cy="2137043"/>
          </a:xfrm>
          <a:prstGeom prst="rect">
            <a:avLst/>
          </a:prstGeom>
        </p:spPr>
      </p:pic>
      <p:pic>
        <p:nvPicPr>
          <p:cNvPr id="8" name="Picture 7">
            <a:extLst>
              <a:ext uri="{FF2B5EF4-FFF2-40B4-BE49-F238E27FC236}">
                <a16:creationId xmlns:a16="http://schemas.microsoft.com/office/drawing/2014/main" id="{3B05A987-EF86-237A-B109-E6AD8F3143DE}"/>
              </a:ext>
            </a:extLst>
          </p:cNvPr>
          <p:cNvPicPr>
            <a:picLocks noChangeAspect="1"/>
          </p:cNvPicPr>
          <p:nvPr/>
        </p:nvPicPr>
        <p:blipFill>
          <a:blip r:embed="rId4"/>
          <a:stretch>
            <a:fillRect/>
          </a:stretch>
        </p:blipFill>
        <p:spPr>
          <a:xfrm>
            <a:off x="4514690" y="1983213"/>
            <a:ext cx="2917234" cy="2114702"/>
          </a:xfrm>
          <a:prstGeom prst="rect">
            <a:avLst/>
          </a:prstGeom>
        </p:spPr>
      </p:pic>
      <p:sp>
        <p:nvSpPr>
          <p:cNvPr id="9" name="TextBox 8">
            <a:extLst>
              <a:ext uri="{FF2B5EF4-FFF2-40B4-BE49-F238E27FC236}">
                <a16:creationId xmlns:a16="http://schemas.microsoft.com/office/drawing/2014/main" id="{31BA4C93-A405-E258-ACDF-EDAA8AE5DCC5}"/>
              </a:ext>
            </a:extLst>
          </p:cNvPr>
          <p:cNvSpPr txBox="1"/>
          <p:nvPr/>
        </p:nvSpPr>
        <p:spPr>
          <a:xfrm>
            <a:off x="329663" y="4259352"/>
            <a:ext cx="4924263" cy="615553"/>
          </a:xfrm>
          <a:prstGeom prst="rect">
            <a:avLst/>
          </a:prstGeom>
          <a:noFill/>
        </p:spPr>
        <p:txBody>
          <a:bodyPr wrap="square" rtlCol="0">
            <a:spAutoFit/>
          </a:bodyPr>
          <a:lstStyle/>
          <a:p>
            <a:r>
              <a:rPr lang="en-US" sz="1600" dirty="0">
                <a:solidFill>
                  <a:srgbClr val="FF6600"/>
                </a:solidFill>
              </a:rPr>
              <a:t>Skew graph after doing transformation</a:t>
            </a:r>
          </a:p>
          <a:p>
            <a:endParaRPr lang="en-US" dirty="0"/>
          </a:p>
        </p:txBody>
      </p:sp>
      <p:pic>
        <p:nvPicPr>
          <p:cNvPr id="11" name="Picture 10">
            <a:extLst>
              <a:ext uri="{FF2B5EF4-FFF2-40B4-BE49-F238E27FC236}">
                <a16:creationId xmlns:a16="http://schemas.microsoft.com/office/drawing/2014/main" id="{2AF9A25C-2796-E14F-CC83-EB3710616092}"/>
              </a:ext>
            </a:extLst>
          </p:cNvPr>
          <p:cNvPicPr>
            <a:picLocks noChangeAspect="1"/>
          </p:cNvPicPr>
          <p:nvPr/>
        </p:nvPicPr>
        <p:blipFill>
          <a:blip r:embed="rId5"/>
          <a:stretch>
            <a:fillRect/>
          </a:stretch>
        </p:blipFill>
        <p:spPr>
          <a:xfrm>
            <a:off x="727040" y="4673860"/>
            <a:ext cx="2950746" cy="1967164"/>
          </a:xfrm>
          <a:prstGeom prst="rect">
            <a:avLst/>
          </a:prstGeom>
        </p:spPr>
      </p:pic>
      <p:pic>
        <p:nvPicPr>
          <p:cNvPr id="13" name="Picture 12">
            <a:extLst>
              <a:ext uri="{FF2B5EF4-FFF2-40B4-BE49-F238E27FC236}">
                <a16:creationId xmlns:a16="http://schemas.microsoft.com/office/drawing/2014/main" id="{59283DD7-6677-258E-4D41-4729DD4693A4}"/>
              </a:ext>
            </a:extLst>
          </p:cNvPr>
          <p:cNvPicPr>
            <a:picLocks noChangeAspect="1"/>
          </p:cNvPicPr>
          <p:nvPr/>
        </p:nvPicPr>
        <p:blipFill>
          <a:blip r:embed="rId6"/>
          <a:stretch>
            <a:fillRect/>
          </a:stretch>
        </p:blipFill>
        <p:spPr>
          <a:xfrm>
            <a:off x="4514690" y="4596721"/>
            <a:ext cx="2969379" cy="2044303"/>
          </a:xfrm>
          <a:prstGeom prst="rect">
            <a:avLst/>
          </a:prstGeom>
        </p:spPr>
      </p:pic>
    </p:spTree>
    <p:extLst>
      <p:ext uri="{BB962C8B-B14F-4D97-AF65-F5344CB8AC3E}">
        <p14:creationId xmlns:p14="http://schemas.microsoft.com/office/powerpoint/2010/main" val="167091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87173" y="623185"/>
            <a:ext cx="4091552" cy="1472339"/>
          </a:xfrm>
        </p:spPr>
        <p:txBody>
          <a:bodyPr>
            <a:noAutofit/>
          </a:bodyPr>
          <a:lstStyle/>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Non-Persistent for drug is higher in our data</a:t>
            </a:r>
          </a:p>
        </p:txBody>
      </p:sp>
      <p:pic>
        <p:nvPicPr>
          <p:cNvPr id="5" name="Picture 4">
            <a:extLst>
              <a:ext uri="{FF2B5EF4-FFF2-40B4-BE49-F238E27FC236}">
                <a16:creationId xmlns:a16="http://schemas.microsoft.com/office/drawing/2014/main" id="{708599AE-4C1E-45D4-3ADC-A954E86DB285}"/>
              </a:ext>
            </a:extLst>
          </p:cNvPr>
          <p:cNvPicPr>
            <a:picLocks noChangeAspect="1"/>
          </p:cNvPicPr>
          <p:nvPr/>
        </p:nvPicPr>
        <p:blipFill>
          <a:blip r:embed="rId3"/>
          <a:stretch>
            <a:fillRect/>
          </a:stretch>
        </p:blipFill>
        <p:spPr>
          <a:xfrm>
            <a:off x="1656597" y="1592036"/>
            <a:ext cx="3653257" cy="2594029"/>
          </a:xfrm>
          <a:prstGeom prst="rect">
            <a:avLst/>
          </a:prstGeom>
        </p:spPr>
      </p:pic>
      <p:pic>
        <p:nvPicPr>
          <p:cNvPr id="8" name="Picture 7">
            <a:extLst>
              <a:ext uri="{FF2B5EF4-FFF2-40B4-BE49-F238E27FC236}">
                <a16:creationId xmlns:a16="http://schemas.microsoft.com/office/drawing/2014/main" id="{893D3D41-6482-5654-70F7-21036B4CF260}"/>
              </a:ext>
            </a:extLst>
          </p:cNvPr>
          <p:cNvPicPr>
            <a:picLocks noChangeAspect="1"/>
          </p:cNvPicPr>
          <p:nvPr/>
        </p:nvPicPr>
        <p:blipFill>
          <a:blip r:embed="rId4"/>
          <a:stretch>
            <a:fillRect/>
          </a:stretch>
        </p:blipFill>
        <p:spPr>
          <a:xfrm>
            <a:off x="3629228" y="4528041"/>
            <a:ext cx="4213510" cy="2329958"/>
          </a:xfrm>
          <a:prstGeom prst="rect">
            <a:avLst/>
          </a:prstGeom>
        </p:spPr>
      </p:pic>
      <p:sp>
        <p:nvSpPr>
          <p:cNvPr id="9" name="TextBox 8">
            <a:extLst>
              <a:ext uri="{FF2B5EF4-FFF2-40B4-BE49-F238E27FC236}">
                <a16:creationId xmlns:a16="http://schemas.microsoft.com/office/drawing/2014/main" id="{B704AD09-950F-DD07-6FDB-B01243CA19EB}"/>
              </a:ext>
            </a:extLst>
          </p:cNvPr>
          <p:cNvSpPr txBox="1"/>
          <p:nvPr/>
        </p:nvSpPr>
        <p:spPr>
          <a:xfrm>
            <a:off x="89719" y="4186065"/>
            <a:ext cx="12192003" cy="615553"/>
          </a:xfrm>
          <a:prstGeom prst="rect">
            <a:avLst/>
          </a:prstGeom>
          <a:noFill/>
        </p:spPr>
        <p:txBody>
          <a:bodyPr wrap="square" rtlCol="0">
            <a:spAutoFit/>
          </a:bodyPr>
          <a:lstStyle/>
          <a:p>
            <a:r>
              <a:rPr lang="en-US" sz="1600" dirty="0">
                <a:solidFill>
                  <a:srgbClr val="FF6600"/>
                </a:solidFill>
              </a:rPr>
              <a:t>The </a:t>
            </a:r>
            <a:r>
              <a:rPr lang="en-US" sz="1600" dirty="0" err="1">
                <a:solidFill>
                  <a:srgbClr val="FF6600"/>
                </a:solidFill>
              </a:rPr>
              <a:t>age_Bucker</a:t>
            </a:r>
            <a:r>
              <a:rPr lang="en-US" sz="1600" dirty="0">
                <a:solidFill>
                  <a:srgbClr val="FF6600"/>
                </a:solidFill>
              </a:rPr>
              <a:t> &gt;75 in Persistent and non-Persistent have higher value so they people greater than 75 have higher chance to persistent by drug</a:t>
            </a:r>
          </a:p>
          <a:p>
            <a:endParaRPr lang="en-US" dirty="0"/>
          </a:p>
        </p:txBody>
      </p:sp>
    </p:spTree>
    <p:extLst>
      <p:ext uri="{BB962C8B-B14F-4D97-AF65-F5344CB8AC3E}">
        <p14:creationId xmlns:p14="http://schemas.microsoft.com/office/powerpoint/2010/main" val="123814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pic>
        <p:nvPicPr>
          <p:cNvPr id="5" name="Picture 4">
            <a:extLst>
              <a:ext uri="{FF2B5EF4-FFF2-40B4-BE49-F238E27FC236}">
                <a16:creationId xmlns:a16="http://schemas.microsoft.com/office/drawing/2014/main" id="{DC602A11-B830-7FD3-A3E6-4CC3A45426D7}"/>
              </a:ext>
            </a:extLst>
          </p:cNvPr>
          <p:cNvPicPr>
            <a:picLocks noChangeAspect="1"/>
          </p:cNvPicPr>
          <p:nvPr/>
        </p:nvPicPr>
        <p:blipFill>
          <a:blip r:embed="rId3"/>
          <a:stretch>
            <a:fillRect/>
          </a:stretch>
        </p:blipFill>
        <p:spPr>
          <a:xfrm>
            <a:off x="2488670" y="1816162"/>
            <a:ext cx="4001792" cy="2543392"/>
          </a:xfrm>
          <a:prstGeom prst="rect">
            <a:avLst/>
          </a:prstGeom>
        </p:spPr>
      </p:pic>
      <p:pic>
        <p:nvPicPr>
          <p:cNvPr id="8" name="Picture 7">
            <a:extLst>
              <a:ext uri="{FF2B5EF4-FFF2-40B4-BE49-F238E27FC236}">
                <a16:creationId xmlns:a16="http://schemas.microsoft.com/office/drawing/2014/main" id="{0B31B6A5-6E82-4C97-B5CD-0F04C5061B7E}"/>
              </a:ext>
            </a:extLst>
          </p:cNvPr>
          <p:cNvPicPr>
            <a:picLocks noChangeAspect="1"/>
          </p:cNvPicPr>
          <p:nvPr/>
        </p:nvPicPr>
        <p:blipFill>
          <a:blip r:embed="rId4"/>
          <a:stretch>
            <a:fillRect/>
          </a:stretch>
        </p:blipFill>
        <p:spPr>
          <a:xfrm>
            <a:off x="5231702" y="4182397"/>
            <a:ext cx="3803380" cy="2389127"/>
          </a:xfrm>
          <a:prstGeom prst="rect">
            <a:avLst/>
          </a:prstGeom>
        </p:spPr>
      </p:pic>
      <p:sp>
        <p:nvSpPr>
          <p:cNvPr id="9" name="TextBox 8">
            <a:extLst>
              <a:ext uri="{FF2B5EF4-FFF2-40B4-BE49-F238E27FC236}">
                <a16:creationId xmlns:a16="http://schemas.microsoft.com/office/drawing/2014/main" id="{77C5277D-E231-21B6-359C-56C1525EA89B}"/>
              </a:ext>
            </a:extLst>
          </p:cNvPr>
          <p:cNvSpPr txBox="1"/>
          <p:nvPr/>
        </p:nvSpPr>
        <p:spPr>
          <a:xfrm>
            <a:off x="187172" y="4356176"/>
            <a:ext cx="4602997" cy="338554"/>
          </a:xfrm>
          <a:prstGeom prst="rect">
            <a:avLst/>
          </a:prstGeom>
          <a:noFill/>
        </p:spPr>
        <p:txBody>
          <a:bodyPr wrap="square" rtlCol="0">
            <a:spAutoFit/>
          </a:bodyPr>
          <a:lstStyle/>
          <a:p>
            <a:r>
              <a:rPr lang="en-US" sz="1600" dirty="0">
                <a:solidFill>
                  <a:srgbClr val="FF6600"/>
                </a:solidFill>
              </a:rPr>
              <a:t>Not Hispanic is dominant in Persistency Flag of drugs</a:t>
            </a:r>
          </a:p>
        </p:txBody>
      </p:sp>
      <p:sp>
        <p:nvSpPr>
          <p:cNvPr id="10" name="TextBox 9">
            <a:extLst>
              <a:ext uri="{FF2B5EF4-FFF2-40B4-BE49-F238E27FC236}">
                <a16:creationId xmlns:a16="http://schemas.microsoft.com/office/drawing/2014/main" id="{0EB2371A-71D6-AE95-CBE3-7D269026CEE2}"/>
              </a:ext>
            </a:extLst>
          </p:cNvPr>
          <p:cNvSpPr txBox="1"/>
          <p:nvPr/>
        </p:nvSpPr>
        <p:spPr>
          <a:xfrm>
            <a:off x="187172" y="1109282"/>
            <a:ext cx="6726264" cy="892552"/>
          </a:xfrm>
          <a:prstGeom prst="rect">
            <a:avLst/>
          </a:prstGeom>
          <a:noFill/>
        </p:spPr>
        <p:txBody>
          <a:bodyPr wrap="square" rtlCol="0">
            <a:spAutoFit/>
          </a:bodyPr>
          <a:lstStyle/>
          <a:p>
            <a:endParaRPr lang="en-US" dirty="0"/>
          </a:p>
          <a:p>
            <a:r>
              <a:rPr lang="en-US" sz="1600" dirty="0">
                <a:solidFill>
                  <a:srgbClr val="FF6600"/>
                </a:solidFill>
              </a:rPr>
              <a:t>The Caucasian Race in both persistent and non-Persistent have highest count</a:t>
            </a:r>
          </a:p>
          <a:p>
            <a:endParaRPr lang="en-US" dirty="0"/>
          </a:p>
        </p:txBody>
      </p:sp>
      <p:sp>
        <p:nvSpPr>
          <p:cNvPr id="13" name="Subtitle 11">
            <a:extLst>
              <a:ext uri="{FF2B5EF4-FFF2-40B4-BE49-F238E27FC236}">
                <a16:creationId xmlns:a16="http://schemas.microsoft.com/office/drawing/2014/main" id="{1E3286BB-8E87-A66C-DFD9-B41ABE0860C7}"/>
              </a:ext>
            </a:extLst>
          </p:cNvPr>
          <p:cNvSpPr>
            <a:spLocks noGrp="1"/>
          </p:cNvSpPr>
          <p:nvPr>
            <p:ph type="subTitle" idx="1"/>
          </p:nvPr>
        </p:nvSpPr>
        <p:spPr>
          <a:xfrm>
            <a:off x="0" y="752838"/>
            <a:ext cx="5093776" cy="205353"/>
          </a:xfrm>
        </p:spPr>
        <p:txBody>
          <a:bodyPr>
            <a:normAutofit fontScale="40000" lnSpcReduction="20000"/>
          </a:bodyPr>
          <a:lstStyle/>
          <a:p>
            <a:r>
              <a:rPr lang="en-US" sz="2400" dirty="0">
                <a:solidFill>
                  <a:schemeClr val="bg1">
                    <a:lumMod val="50000"/>
                  </a:schemeClr>
                </a:solidFill>
              </a:rPr>
              <a:t>The Caucasian Race in both persistent and have highest count</a:t>
            </a:r>
          </a:p>
          <a:p>
            <a:endParaRPr lang="en-US" dirty="0">
              <a:solidFill>
                <a:schemeClr val="bg1">
                  <a:lumMod val="50000"/>
                </a:schemeClr>
              </a:solidFill>
            </a:endParaRPr>
          </a:p>
        </p:txBody>
      </p:sp>
    </p:spTree>
    <p:extLst>
      <p:ext uri="{BB962C8B-B14F-4D97-AF65-F5344CB8AC3E}">
        <p14:creationId xmlns:p14="http://schemas.microsoft.com/office/powerpoint/2010/main" val="6436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93785" y="1592036"/>
            <a:ext cx="11136923" cy="1233225"/>
          </a:xfrm>
        </p:spPr>
        <p:txBody>
          <a:bodyPr>
            <a:noAutofit/>
          </a:bodyPr>
          <a:lstStyle/>
          <a:p>
            <a:pPr algn="l"/>
            <a:r>
              <a:rPr lang="en-US" sz="2000" dirty="0">
                <a:solidFill>
                  <a:srgbClr val="FF6600"/>
                </a:solidFill>
              </a:rPr>
              <a:t>In all the regions the dominant was Not-Persistent</a:t>
            </a:r>
          </a:p>
          <a:p>
            <a:pPr algn="l"/>
            <a:r>
              <a:rPr lang="en-US" sz="1800" dirty="0"/>
              <a:t>The Midwest was higher region to not persistent from drug than South</a:t>
            </a:r>
          </a:p>
        </p:txBody>
      </p:sp>
      <p:pic>
        <p:nvPicPr>
          <p:cNvPr id="5" name="Picture 4">
            <a:extLst>
              <a:ext uri="{FF2B5EF4-FFF2-40B4-BE49-F238E27FC236}">
                <a16:creationId xmlns:a16="http://schemas.microsoft.com/office/drawing/2014/main" id="{911D80D4-2722-8EA1-C21A-9D16FF41B510}"/>
              </a:ext>
            </a:extLst>
          </p:cNvPr>
          <p:cNvPicPr>
            <a:picLocks noChangeAspect="1"/>
          </p:cNvPicPr>
          <p:nvPr/>
        </p:nvPicPr>
        <p:blipFill>
          <a:blip r:embed="rId3"/>
          <a:stretch>
            <a:fillRect/>
          </a:stretch>
        </p:blipFill>
        <p:spPr>
          <a:xfrm>
            <a:off x="1906894" y="2452176"/>
            <a:ext cx="8690768" cy="4236279"/>
          </a:xfrm>
          <a:prstGeom prst="rect">
            <a:avLst/>
          </a:prstGeom>
        </p:spPr>
      </p:pic>
    </p:spTree>
    <p:extLst>
      <p:ext uri="{BB962C8B-B14F-4D97-AF65-F5344CB8AC3E}">
        <p14:creationId xmlns:p14="http://schemas.microsoft.com/office/powerpoint/2010/main" val="366221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0677" y="1327644"/>
            <a:ext cx="7535566" cy="1126671"/>
          </a:xfrm>
        </p:spPr>
        <p:txBody>
          <a:bodyPr>
            <a:noAutofit/>
          </a:bodyPr>
          <a:lstStyle/>
          <a:p>
            <a:pPr algn="l"/>
            <a:r>
              <a:rPr lang="en-US" sz="1800" dirty="0">
                <a:solidFill>
                  <a:srgbClr val="FF6600"/>
                </a:solidFill>
              </a:rPr>
              <a:t>Female patients are more persistent of a drug than male</a:t>
            </a:r>
          </a:p>
        </p:txBody>
      </p:sp>
      <p:pic>
        <p:nvPicPr>
          <p:cNvPr id="5" name="Picture 4">
            <a:extLst>
              <a:ext uri="{FF2B5EF4-FFF2-40B4-BE49-F238E27FC236}">
                <a16:creationId xmlns:a16="http://schemas.microsoft.com/office/drawing/2014/main" id="{44C863C4-0934-FAF8-5C50-C29FDA904B83}"/>
              </a:ext>
            </a:extLst>
          </p:cNvPr>
          <p:cNvPicPr>
            <a:picLocks noChangeAspect="1"/>
          </p:cNvPicPr>
          <p:nvPr/>
        </p:nvPicPr>
        <p:blipFill>
          <a:blip r:embed="rId3"/>
          <a:stretch>
            <a:fillRect/>
          </a:stretch>
        </p:blipFill>
        <p:spPr>
          <a:xfrm>
            <a:off x="2271722" y="1663115"/>
            <a:ext cx="4488072" cy="2804118"/>
          </a:xfrm>
          <a:prstGeom prst="rect">
            <a:avLst/>
          </a:prstGeom>
        </p:spPr>
      </p:pic>
      <p:pic>
        <p:nvPicPr>
          <p:cNvPr id="7" name="Picture 6">
            <a:extLst>
              <a:ext uri="{FF2B5EF4-FFF2-40B4-BE49-F238E27FC236}">
                <a16:creationId xmlns:a16="http://schemas.microsoft.com/office/drawing/2014/main" id="{8C60CBEF-FCB3-5D21-BD58-878B33198713}"/>
              </a:ext>
            </a:extLst>
          </p:cNvPr>
          <p:cNvPicPr>
            <a:picLocks noChangeAspect="1"/>
          </p:cNvPicPr>
          <p:nvPr/>
        </p:nvPicPr>
        <p:blipFill>
          <a:blip r:embed="rId4"/>
          <a:stretch>
            <a:fillRect/>
          </a:stretch>
        </p:blipFill>
        <p:spPr>
          <a:xfrm>
            <a:off x="3779506" y="4598202"/>
            <a:ext cx="3896737" cy="2259797"/>
          </a:xfrm>
          <a:prstGeom prst="rect">
            <a:avLst/>
          </a:prstGeom>
        </p:spPr>
      </p:pic>
      <p:sp>
        <p:nvSpPr>
          <p:cNvPr id="8" name="TextBox 7">
            <a:extLst>
              <a:ext uri="{FF2B5EF4-FFF2-40B4-BE49-F238E27FC236}">
                <a16:creationId xmlns:a16="http://schemas.microsoft.com/office/drawing/2014/main" id="{3CC6B229-C43E-7A96-CE09-9765B9E3DC75}"/>
              </a:ext>
            </a:extLst>
          </p:cNvPr>
          <p:cNvSpPr txBox="1"/>
          <p:nvPr/>
        </p:nvSpPr>
        <p:spPr>
          <a:xfrm>
            <a:off x="351691" y="4228871"/>
            <a:ext cx="10527324" cy="369332"/>
          </a:xfrm>
          <a:prstGeom prst="rect">
            <a:avLst/>
          </a:prstGeom>
          <a:noFill/>
        </p:spPr>
        <p:txBody>
          <a:bodyPr wrap="square" rtlCol="0">
            <a:spAutoFit/>
          </a:bodyPr>
          <a:lstStyle/>
          <a:p>
            <a:r>
              <a:rPr lang="en-US" dirty="0">
                <a:solidFill>
                  <a:srgbClr val="FF6600"/>
                </a:solidFill>
              </a:rPr>
              <a:t>The number of patients without having </a:t>
            </a:r>
            <a:r>
              <a:rPr lang="en-US" dirty="0" err="1">
                <a:solidFill>
                  <a:srgbClr val="FF6600"/>
                </a:solidFill>
              </a:rPr>
              <a:t>Dexa</a:t>
            </a:r>
            <a:r>
              <a:rPr lang="en-US" dirty="0">
                <a:solidFill>
                  <a:srgbClr val="FF6600"/>
                </a:solidFill>
              </a:rPr>
              <a:t> scan is higher to be non persistent by drugs </a:t>
            </a:r>
          </a:p>
        </p:txBody>
      </p:sp>
    </p:spTree>
    <p:extLst>
      <p:ext uri="{BB962C8B-B14F-4D97-AF65-F5344CB8AC3E}">
        <p14:creationId xmlns:p14="http://schemas.microsoft.com/office/powerpoint/2010/main" val="410862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11777366" cy="837986"/>
          </a:xfrm>
        </p:spPr>
        <p:txBody>
          <a:bodyPr>
            <a:noAutofit/>
          </a:bodyPr>
          <a:lstStyle/>
          <a:p>
            <a:pPr algn="l"/>
            <a:r>
              <a:rPr lang="en-US" dirty="0">
                <a:solidFill>
                  <a:srgbClr val="FF6600"/>
                </a:solidFill>
              </a:rPr>
              <a:t>The ratio of the patients which are stable is much more higher than of the ratio of the improved patients</a:t>
            </a:r>
          </a:p>
        </p:txBody>
      </p:sp>
      <p:pic>
        <p:nvPicPr>
          <p:cNvPr id="7" name="Picture 6">
            <a:extLst>
              <a:ext uri="{FF2B5EF4-FFF2-40B4-BE49-F238E27FC236}">
                <a16:creationId xmlns:a16="http://schemas.microsoft.com/office/drawing/2014/main" id="{AB683246-CD2F-6DDA-04AF-F7895BB6DF9F}"/>
              </a:ext>
            </a:extLst>
          </p:cNvPr>
          <p:cNvPicPr>
            <a:picLocks noChangeAspect="1"/>
          </p:cNvPicPr>
          <p:nvPr/>
        </p:nvPicPr>
        <p:blipFill>
          <a:blip r:embed="rId3"/>
          <a:stretch>
            <a:fillRect/>
          </a:stretch>
        </p:blipFill>
        <p:spPr>
          <a:xfrm>
            <a:off x="1935773" y="2503534"/>
            <a:ext cx="8320454" cy="3544683"/>
          </a:xfrm>
          <a:prstGeom prst="rect">
            <a:avLst/>
          </a:prstGeom>
        </p:spPr>
      </p:pic>
    </p:spTree>
    <p:extLst>
      <p:ext uri="{BB962C8B-B14F-4D97-AF65-F5344CB8AC3E}">
        <p14:creationId xmlns:p14="http://schemas.microsoft.com/office/powerpoint/2010/main" val="2524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ROC Plot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9655489" cy="611902"/>
          </a:xfrm>
        </p:spPr>
        <p:txBody>
          <a:bodyPr>
            <a:noAutofit/>
          </a:bodyPr>
          <a:lstStyle/>
          <a:p>
            <a:pPr algn="l"/>
            <a:r>
              <a:rPr lang="en-US" dirty="0">
                <a:solidFill>
                  <a:srgbClr val="FF6600"/>
                </a:solidFill>
              </a:rPr>
              <a:t>The best model Gradient Boost Model was since have the highest accuracy by 79.05 which was near to the accuracy of logistic Regression </a:t>
            </a:r>
          </a:p>
        </p:txBody>
      </p:sp>
      <p:pic>
        <p:nvPicPr>
          <p:cNvPr id="5" name="Picture 4">
            <a:extLst>
              <a:ext uri="{FF2B5EF4-FFF2-40B4-BE49-F238E27FC236}">
                <a16:creationId xmlns:a16="http://schemas.microsoft.com/office/drawing/2014/main" id="{E007EF00-69D2-B2AB-156B-3CC7A05E049F}"/>
              </a:ext>
            </a:extLst>
          </p:cNvPr>
          <p:cNvPicPr>
            <a:picLocks noChangeAspect="1"/>
          </p:cNvPicPr>
          <p:nvPr/>
        </p:nvPicPr>
        <p:blipFill>
          <a:blip r:embed="rId3"/>
          <a:stretch>
            <a:fillRect/>
          </a:stretch>
        </p:blipFill>
        <p:spPr>
          <a:xfrm>
            <a:off x="6285586" y="2161002"/>
            <a:ext cx="4804446" cy="4521151"/>
          </a:xfrm>
          <a:prstGeom prst="rect">
            <a:avLst/>
          </a:prstGeom>
        </p:spPr>
      </p:pic>
    </p:spTree>
    <p:extLst>
      <p:ext uri="{BB962C8B-B14F-4D97-AF65-F5344CB8AC3E}">
        <p14:creationId xmlns:p14="http://schemas.microsoft.com/office/powerpoint/2010/main" val="211237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Preparation for Model building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b="1" dirty="0">
                <a:solidFill>
                  <a:schemeClr val="accent2"/>
                </a:solidFill>
              </a:rPr>
              <a:t>We split data into train and test</a:t>
            </a:r>
          </a:p>
          <a:p>
            <a:pPr algn="l"/>
            <a:endParaRPr lang="en-US" b="1" dirty="0">
              <a:solidFill>
                <a:schemeClr val="accent2"/>
              </a:solidFill>
            </a:endParaRPr>
          </a:p>
          <a:p>
            <a:pPr algn="l"/>
            <a:r>
              <a:rPr lang="en-US" dirty="0"/>
              <a:t>Start preparing for model selection </a:t>
            </a:r>
          </a:p>
          <a:p>
            <a:pPr algn="l"/>
            <a:endParaRPr lang="en-US" dirty="0"/>
          </a:p>
          <a:p>
            <a:pPr algn="l"/>
            <a:r>
              <a:rPr lang="en-US" dirty="0"/>
              <a:t>Choose models: Random forest, Logistic Regression, Support Vector machine , KNN , Neural network , decision tree and Gradient Boost Model </a:t>
            </a:r>
          </a:p>
          <a:p>
            <a:pPr algn="l"/>
            <a:endParaRPr lang="en-US" dirty="0"/>
          </a:p>
          <a:p>
            <a:pPr algn="l"/>
            <a:r>
              <a:rPr lang="en-US" dirty="0"/>
              <a:t>The best model Gradient Boost Model was since have the highest accuracy by 79.05 which was near to the accuracy of logistic Regression </a:t>
            </a:r>
          </a:p>
          <a:p>
            <a:pPr algn="l"/>
            <a:endParaRPr lang="en-US" dirty="0"/>
          </a:p>
        </p:txBody>
      </p:sp>
    </p:spTree>
    <p:extLst>
      <p:ext uri="{BB962C8B-B14F-4D97-AF65-F5344CB8AC3E}">
        <p14:creationId xmlns:p14="http://schemas.microsoft.com/office/powerpoint/2010/main" val="223108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GitHub link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t>https://github.com/Mariamali2001/Data_Glacier_virtual_internship</a:t>
            </a:r>
          </a:p>
        </p:txBody>
      </p:sp>
    </p:spTree>
    <p:extLst>
      <p:ext uri="{BB962C8B-B14F-4D97-AF65-F5344CB8AC3E}">
        <p14:creationId xmlns:p14="http://schemas.microsoft.com/office/powerpoint/2010/main" val="338717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6292" y="-5446294"/>
            <a:ext cx="1299414" cy="12192001"/>
          </a:xfrm>
          <a:solidFill>
            <a:schemeClr val="accent3">
              <a:lumMod val="75000"/>
            </a:schemeClr>
          </a:solidFill>
        </p:spPr>
        <p:txBody>
          <a:bodyPr vert="vert270" anchor="t" anchorCtr="0">
            <a:normAutofit fontScale="90000"/>
          </a:bodyPr>
          <a:lstStyle/>
          <a:p>
            <a:pPr algn="l"/>
            <a:r>
              <a:rPr lang="en-US" sz="5600" dirty="0">
                <a:solidFill>
                  <a:schemeClr val="bg1"/>
                </a:solidFill>
              </a:rPr>
              <a:t>    Info</a:t>
            </a:r>
            <a:r>
              <a:rPr lang="en-US" sz="9600" dirty="0">
                <a:solidFill>
                  <a:schemeClr val="bg1"/>
                </a:solidFill>
              </a:rPr>
              <a:t> </a:t>
            </a:r>
            <a:br>
              <a:rPr lang="en-US" sz="9600"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b="1" dirty="0">
              <a:solidFill>
                <a:schemeClr val="bg1"/>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011926" y="-838182"/>
            <a:ext cx="3569328" cy="9593183"/>
          </a:xfrm>
        </p:spPr>
        <p:txBody>
          <a:bodyPr vert="vert270">
            <a:normAutofit fontScale="25000" lnSpcReduction="20000"/>
          </a:bodyPr>
          <a:lstStyle/>
          <a:p>
            <a:pPr lvl="1"/>
            <a:endParaRPr lang="en-US" sz="7600" dirty="0"/>
          </a:p>
          <a:p>
            <a:pPr lvl="1" algn="l"/>
            <a:r>
              <a:rPr lang="en-US" sz="7600" dirty="0"/>
              <a:t>Name</a:t>
            </a:r>
            <a:r>
              <a:rPr lang="en-US" sz="7600" dirty="0">
                <a:solidFill>
                  <a:srgbClr val="FF6600"/>
                </a:solidFill>
              </a:rPr>
              <a:t>: </a:t>
            </a:r>
            <a:r>
              <a:rPr lang="en-US" sz="7600" dirty="0"/>
              <a:t>Mariam Ali </a:t>
            </a:r>
            <a:r>
              <a:rPr lang="en-US" sz="7600" dirty="0" err="1"/>
              <a:t>Bashandy</a:t>
            </a:r>
            <a:endParaRPr lang="en-US" sz="7600" dirty="0"/>
          </a:p>
          <a:p>
            <a:pPr lvl="1" algn="l"/>
            <a:endParaRPr lang="en-US" sz="7600" dirty="0"/>
          </a:p>
          <a:p>
            <a:pPr lvl="1" algn="l"/>
            <a:r>
              <a:rPr lang="en-US" sz="7600" dirty="0"/>
              <a:t>Individual: Solo </a:t>
            </a:r>
          </a:p>
          <a:p>
            <a:pPr lvl="1" algn="l"/>
            <a:r>
              <a:rPr lang="en-US" sz="7600" dirty="0"/>
              <a:t>Email: </a:t>
            </a:r>
            <a:r>
              <a:rPr lang="en-US" sz="7600" dirty="0">
                <a:hlinkClick r:id="rId2"/>
              </a:rPr>
              <a:t>mariam.a.bashandy.1@gmail.com</a:t>
            </a:r>
            <a:endParaRPr lang="en-US" sz="7600" dirty="0"/>
          </a:p>
          <a:p>
            <a:pPr lvl="1" algn="l"/>
            <a:endParaRPr lang="en-US" sz="7600" dirty="0"/>
          </a:p>
          <a:p>
            <a:pPr lvl="1" algn="l"/>
            <a:r>
              <a:rPr lang="en-US" sz="7600" dirty="0"/>
              <a:t>Country: Egypt</a:t>
            </a:r>
          </a:p>
          <a:p>
            <a:pPr lvl="1" algn="l"/>
            <a:r>
              <a:rPr lang="en-US" sz="7600" dirty="0"/>
              <a:t>College: German International University of Applied Science</a:t>
            </a:r>
          </a:p>
          <a:p>
            <a:pPr lvl="1" algn="l"/>
            <a:endParaRPr lang="en-US" sz="7600" dirty="0"/>
          </a:p>
          <a:p>
            <a:pPr lvl="1" algn="l"/>
            <a:r>
              <a:rPr lang="en-US" sz="7600" dirty="0"/>
              <a:t>Specialization: Data Science</a:t>
            </a:r>
          </a:p>
          <a:p>
            <a:pPr lvl="1" algn="l"/>
            <a:r>
              <a:rPr lang="en-US" sz="7600" dirty="0"/>
              <a:t>Date : 19/9/2022</a:t>
            </a:r>
          </a:p>
          <a:p>
            <a:pPr lvl="1" algn="l"/>
            <a:r>
              <a:rPr lang="en-US" sz="7600" dirty="0"/>
              <a:t>Batch code: LISUM12</a:t>
            </a:r>
          </a:p>
          <a:p>
            <a:pPr lvl="1" algn="l"/>
            <a:endParaRPr lang="en-US" sz="7600" dirty="0"/>
          </a:p>
          <a:p>
            <a:pPr lvl="1"/>
            <a:endParaRPr lang="en-US" dirty="0"/>
          </a:p>
          <a:p>
            <a:pPr lvl="1" algn="l"/>
            <a:endParaRPr lang="en-US" dirty="0"/>
          </a:p>
          <a:p>
            <a:pPr lvl="1" algn="l"/>
            <a:endParaRPr lang="en-US" dirty="0"/>
          </a:p>
          <a:p>
            <a:pPr lvl="1" algn="l"/>
            <a:endParaRPr lang="en-US" dirty="0"/>
          </a:p>
          <a:p>
            <a:pPr lvl="1" algn="just"/>
            <a:r>
              <a:rPr lang="en-US" dirty="0">
                <a:solidFill>
                  <a:srgbClr val="FF6600"/>
                </a:solidFill>
              </a:rPr>
              <a:t>   </a:t>
            </a:r>
          </a:p>
          <a:p>
            <a:pPr lvl="1" algn="just"/>
            <a:r>
              <a:rPr lang="en-US" sz="2400" dirty="0">
                <a:solidFill>
                  <a:srgbClr val="FF6600"/>
                </a:solidFill>
              </a:rPr>
              <a:t>         </a:t>
            </a:r>
          </a:p>
          <a:p>
            <a:pPr lvl="1" algn="just"/>
            <a:r>
              <a:rPr lang="en-US" sz="2400" dirty="0">
                <a:solidFill>
                  <a:srgbClr val="FF6600"/>
                </a:solidFill>
              </a:rPr>
              <a:t>    </a:t>
            </a:r>
            <a:endParaRPr lang="en-US" sz="2800" dirty="0">
              <a:solidFill>
                <a:srgbClr val="FF6600"/>
              </a:solidFill>
            </a:endParaRPr>
          </a:p>
          <a:p>
            <a:pPr lvl="1"/>
            <a:endParaRPr lang="en-US" dirty="0">
              <a:solidFill>
                <a:srgbClr val="FF6600"/>
              </a:solidFill>
            </a:endParaRPr>
          </a:p>
          <a:p>
            <a:pPr lvl="1"/>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205" y="-240005"/>
            <a:ext cx="2400300" cy="2100263"/>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2BCA7-894F-AB5C-6D9A-B336AB8D9A59}"/>
              </a:ext>
            </a:extLst>
          </p:cNvPr>
          <p:cNvSpPr/>
          <p:nvPr/>
        </p:nvSpPr>
        <p:spPr>
          <a:xfrm>
            <a:off x="0" y="0"/>
            <a:ext cx="5369169"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23BC631-A676-B9ED-2094-DCC3F3200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96" y="5032759"/>
            <a:ext cx="2413000" cy="2057400"/>
          </a:xfrm>
          <a:prstGeom prst="rect">
            <a:avLst/>
          </a:prstGeom>
        </p:spPr>
      </p:pic>
      <p:sp>
        <p:nvSpPr>
          <p:cNvPr id="4" name="TextBox 3">
            <a:extLst>
              <a:ext uri="{FF2B5EF4-FFF2-40B4-BE49-F238E27FC236}">
                <a16:creationId xmlns:a16="http://schemas.microsoft.com/office/drawing/2014/main" id="{A5C1C83F-F944-0DE4-0C4F-3EE07F043AD3}"/>
              </a:ext>
            </a:extLst>
          </p:cNvPr>
          <p:cNvSpPr txBox="1"/>
          <p:nvPr/>
        </p:nvSpPr>
        <p:spPr>
          <a:xfrm>
            <a:off x="6529754" y="2828835"/>
            <a:ext cx="4314092" cy="1200329"/>
          </a:xfrm>
          <a:prstGeom prst="rect">
            <a:avLst/>
          </a:prstGeom>
          <a:noFill/>
        </p:spPr>
        <p:txBody>
          <a:bodyPr wrap="square" rtlCol="0">
            <a:spAutoFit/>
          </a:bodyPr>
          <a:lstStyle/>
          <a:p>
            <a:r>
              <a:rPr lang="en-US" sz="7200" dirty="0">
                <a:solidFill>
                  <a:srgbClr val="FF6600"/>
                </a:solidFill>
              </a:rPr>
              <a:t>Thank You </a:t>
            </a:r>
          </a:p>
        </p:txBody>
      </p:sp>
    </p:spTree>
    <p:extLst>
      <p:ext uri="{BB962C8B-B14F-4D97-AF65-F5344CB8AC3E}">
        <p14:creationId xmlns:p14="http://schemas.microsoft.com/office/powerpoint/2010/main" val="18569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Table of Contents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sz="1400" dirty="0">
                <a:solidFill>
                  <a:srgbClr val="FF6600"/>
                </a:solidFill>
              </a:rPr>
              <a:t>1- </a:t>
            </a:r>
            <a:r>
              <a:rPr lang="en-US" sz="1400" dirty="0"/>
              <a:t>Project Plan</a:t>
            </a:r>
          </a:p>
          <a:p>
            <a:pPr algn="l"/>
            <a:r>
              <a:rPr lang="en-US" sz="1400" dirty="0">
                <a:solidFill>
                  <a:srgbClr val="FF6600"/>
                </a:solidFill>
              </a:rPr>
              <a:t>2- </a:t>
            </a:r>
            <a:r>
              <a:rPr lang="en-US" sz="1400" dirty="0"/>
              <a:t>Problem statement and business understanding </a:t>
            </a:r>
          </a:p>
          <a:p>
            <a:pPr algn="l"/>
            <a:r>
              <a:rPr lang="en-US" sz="1400" dirty="0">
                <a:solidFill>
                  <a:srgbClr val="FF6600"/>
                </a:solidFill>
              </a:rPr>
              <a:t>3- </a:t>
            </a:r>
            <a:r>
              <a:rPr lang="en-US" sz="1400" dirty="0"/>
              <a:t>Data Collection</a:t>
            </a:r>
          </a:p>
          <a:p>
            <a:pPr algn="l"/>
            <a:r>
              <a:rPr lang="en-US" sz="1400" dirty="0">
                <a:solidFill>
                  <a:srgbClr val="FF6600"/>
                </a:solidFill>
              </a:rPr>
              <a:t>4- </a:t>
            </a:r>
            <a:r>
              <a:rPr lang="en-US" sz="1400" dirty="0"/>
              <a:t>Data Understanding</a:t>
            </a:r>
          </a:p>
          <a:p>
            <a:pPr algn="l"/>
            <a:r>
              <a:rPr lang="en-US" sz="1400" dirty="0">
                <a:solidFill>
                  <a:srgbClr val="FF6600"/>
                </a:solidFill>
              </a:rPr>
              <a:t>    4.1- </a:t>
            </a:r>
            <a:r>
              <a:rPr lang="en-US" sz="1400" dirty="0"/>
              <a:t>Types of data  </a:t>
            </a:r>
          </a:p>
          <a:p>
            <a:pPr algn="l"/>
            <a:r>
              <a:rPr lang="en-US" sz="1400" dirty="0">
                <a:solidFill>
                  <a:srgbClr val="FF6600"/>
                </a:solidFill>
              </a:rPr>
              <a:t>    4.2- </a:t>
            </a:r>
            <a:r>
              <a:rPr lang="en-US" sz="1400" dirty="0"/>
              <a:t>Check Missing Values</a:t>
            </a:r>
          </a:p>
          <a:p>
            <a:pPr algn="l"/>
            <a:r>
              <a:rPr lang="en-US" sz="1400" dirty="0">
                <a:solidFill>
                  <a:srgbClr val="FF6600"/>
                </a:solidFill>
              </a:rPr>
              <a:t>    4.3- </a:t>
            </a:r>
            <a:r>
              <a:rPr lang="en-US" sz="1400" dirty="0"/>
              <a:t>Check Outliers </a:t>
            </a:r>
          </a:p>
          <a:p>
            <a:pPr algn="l"/>
            <a:r>
              <a:rPr lang="en-US" sz="1400" dirty="0">
                <a:solidFill>
                  <a:srgbClr val="FF6600"/>
                </a:solidFill>
              </a:rPr>
              <a:t>    4.4- </a:t>
            </a:r>
            <a:r>
              <a:rPr lang="en-US" sz="1400" dirty="0"/>
              <a:t>Check skew for numeric</a:t>
            </a:r>
          </a:p>
          <a:p>
            <a:pPr algn="l"/>
            <a:r>
              <a:rPr lang="en-US" sz="1400" dirty="0">
                <a:solidFill>
                  <a:srgbClr val="FF6600"/>
                </a:solidFill>
              </a:rPr>
              <a:t>5- </a:t>
            </a:r>
            <a:r>
              <a:rPr lang="en-US" sz="1400" dirty="0"/>
              <a:t>Data Cleaning and feature engineering </a:t>
            </a:r>
          </a:p>
          <a:p>
            <a:pPr algn="l"/>
            <a:r>
              <a:rPr lang="en-US" sz="1400" dirty="0">
                <a:solidFill>
                  <a:srgbClr val="FF6600"/>
                </a:solidFill>
              </a:rPr>
              <a:t>   5.1- </a:t>
            </a:r>
            <a:r>
              <a:rPr lang="en-US" sz="1400" dirty="0"/>
              <a:t>Handling outliers </a:t>
            </a:r>
          </a:p>
          <a:p>
            <a:pPr algn="l"/>
            <a:r>
              <a:rPr lang="en-US" sz="1400" dirty="0">
                <a:solidFill>
                  <a:srgbClr val="FF6600"/>
                </a:solidFill>
              </a:rPr>
              <a:t>   5.2-</a:t>
            </a:r>
            <a:r>
              <a:rPr lang="en-US" sz="1400" dirty="0"/>
              <a:t>Skew </a:t>
            </a:r>
          </a:p>
          <a:p>
            <a:pPr algn="l"/>
            <a:r>
              <a:rPr lang="en-US" sz="1400" dirty="0">
                <a:solidFill>
                  <a:srgbClr val="FF6600"/>
                </a:solidFill>
              </a:rPr>
              <a:t>   5.3- </a:t>
            </a:r>
            <a:r>
              <a:rPr lang="en-US" sz="1400" dirty="0"/>
              <a:t>Encoding</a:t>
            </a:r>
            <a:r>
              <a:rPr lang="en-US" sz="1400" dirty="0">
                <a:solidFill>
                  <a:srgbClr val="FF6600"/>
                </a:solidFill>
              </a:rPr>
              <a:t>   </a:t>
            </a:r>
          </a:p>
          <a:p>
            <a:pPr algn="l"/>
            <a:r>
              <a:rPr lang="en-US" sz="1400" dirty="0">
                <a:solidFill>
                  <a:srgbClr val="FF6600"/>
                </a:solidFill>
              </a:rPr>
              <a:t>6- </a:t>
            </a:r>
            <a:r>
              <a:rPr lang="en-US" sz="1400" dirty="0"/>
              <a:t>EDA</a:t>
            </a:r>
          </a:p>
          <a:p>
            <a:pPr algn="l"/>
            <a:r>
              <a:rPr lang="en-US" sz="1400" dirty="0">
                <a:solidFill>
                  <a:srgbClr val="FF6600"/>
                </a:solidFill>
              </a:rPr>
              <a:t>7- </a:t>
            </a:r>
            <a:r>
              <a:rPr lang="en-US" sz="1400" dirty="0"/>
              <a:t>Model Building </a:t>
            </a:r>
          </a:p>
        </p:txBody>
      </p:sp>
    </p:spTree>
    <p:extLst>
      <p:ext uri="{BB962C8B-B14F-4D97-AF65-F5344CB8AC3E}">
        <p14:creationId xmlns:p14="http://schemas.microsoft.com/office/powerpoint/2010/main" val="14058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3A2259B-075E-5C68-933D-84DC4BDD2288}"/>
              </a:ext>
            </a:extLst>
          </p:cNvPr>
          <p:cNvGraphicFramePr>
            <a:graphicFrameLocks noGrp="1"/>
          </p:cNvGraphicFramePr>
          <p:nvPr>
            <p:ph idx="1"/>
            <p:extLst>
              <p:ext uri="{D42A27DB-BD31-4B8C-83A1-F6EECF244321}">
                <p14:modId xmlns:p14="http://schemas.microsoft.com/office/powerpoint/2010/main" val="2831084348"/>
              </p:ext>
            </p:extLst>
          </p:nvPr>
        </p:nvGraphicFramePr>
        <p:xfrm>
          <a:off x="802106" y="1825624"/>
          <a:ext cx="10551693" cy="4731382"/>
        </p:xfrm>
        <a:graphic>
          <a:graphicData uri="http://schemas.openxmlformats.org/drawingml/2006/table">
            <a:tbl>
              <a:tblPr firstRow="1" bandRow="1">
                <a:tableStyleId>{5C22544A-7EE6-4342-B048-85BDC9FD1C3A}</a:tableStyleId>
              </a:tblPr>
              <a:tblGrid>
                <a:gridCol w="3517231">
                  <a:extLst>
                    <a:ext uri="{9D8B030D-6E8A-4147-A177-3AD203B41FA5}">
                      <a16:colId xmlns:a16="http://schemas.microsoft.com/office/drawing/2014/main" val="2575926981"/>
                    </a:ext>
                  </a:extLst>
                </a:gridCol>
                <a:gridCol w="3517231">
                  <a:extLst>
                    <a:ext uri="{9D8B030D-6E8A-4147-A177-3AD203B41FA5}">
                      <a16:colId xmlns:a16="http://schemas.microsoft.com/office/drawing/2014/main" val="721533825"/>
                    </a:ext>
                  </a:extLst>
                </a:gridCol>
                <a:gridCol w="3517231">
                  <a:extLst>
                    <a:ext uri="{9D8B030D-6E8A-4147-A177-3AD203B41FA5}">
                      <a16:colId xmlns:a16="http://schemas.microsoft.com/office/drawing/2014/main" val="798084578"/>
                    </a:ext>
                  </a:extLst>
                </a:gridCol>
              </a:tblGrid>
              <a:tr h="508187">
                <a:tc>
                  <a:txBody>
                    <a:bodyPr/>
                    <a:lstStyle/>
                    <a:p>
                      <a:r>
                        <a:rPr lang="en-US" dirty="0">
                          <a:solidFill>
                            <a:schemeClr val="tx1"/>
                          </a:solidFill>
                        </a:rPr>
                        <a:t>                    </a:t>
                      </a:r>
                      <a:r>
                        <a:rPr lang="en-US" dirty="0">
                          <a:solidFill>
                            <a:schemeClr val="bg1"/>
                          </a:solidFill>
                        </a:rPr>
                        <a:t>Weeks</a:t>
                      </a:r>
                      <a:r>
                        <a:rPr lang="en-US" dirty="0">
                          <a:solidFill>
                            <a:schemeClr val="tx1"/>
                          </a:solidFill>
                        </a:rPr>
                        <a:t> </a:t>
                      </a:r>
                    </a:p>
                  </a:txBody>
                  <a:tcPr>
                    <a:solidFill>
                      <a:schemeClr val="bg1">
                        <a:lumMod val="65000"/>
                      </a:schemeClr>
                    </a:solidFill>
                  </a:tcPr>
                </a:tc>
                <a:tc>
                  <a:txBody>
                    <a:bodyPr/>
                    <a:lstStyle/>
                    <a:p>
                      <a:r>
                        <a:rPr lang="en-US" dirty="0"/>
                        <a:t>                  Date </a:t>
                      </a:r>
                    </a:p>
                  </a:txBody>
                  <a:tcPr>
                    <a:solidFill>
                      <a:schemeClr val="bg1">
                        <a:lumMod val="65000"/>
                      </a:schemeClr>
                    </a:solidFill>
                  </a:tcPr>
                </a:tc>
                <a:tc>
                  <a:txBody>
                    <a:bodyPr/>
                    <a:lstStyle/>
                    <a:p>
                      <a:r>
                        <a:rPr lang="en-US" dirty="0"/>
                        <a:t>                       Plan</a:t>
                      </a:r>
                    </a:p>
                  </a:txBody>
                  <a:tcPr>
                    <a:solidFill>
                      <a:schemeClr val="bg1">
                        <a:lumMod val="65000"/>
                      </a:schemeClr>
                    </a:solidFill>
                  </a:tcPr>
                </a:tc>
                <a:extLst>
                  <a:ext uri="{0D108BD9-81ED-4DB2-BD59-A6C34878D82A}">
                    <a16:rowId xmlns:a16="http://schemas.microsoft.com/office/drawing/2014/main" val="1237451263"/>
                  </a:ext>
                </a:extLst>
              </a:tr>
              <a:tr h="672533">
                <a:tc>
                  <a:txBody>
                    <a:bodyPr/>
                    <a:lstStyle/>
                    <a:p>
                      <a:r>
                        <a:rPr lang="en-US" dirty="0"/>
                        <a:t>Week 07</a:t>
                      </a:r>
                    </a:p>
                  </a:txBody>
                  <a:tcPr>
                    <a:solidFill>
                      <a:schemeClr val="bg1">
                        <a:lumMod val="85000"/>
                      </a:schemeClr>
                    </a:solidFill>
                  </a:tcPr>
                </a:tc>
                <a:tc>
                  <a:txBody>
                    <a:bodyPr/>
                    <a:lstStyle/>
                    <a:p>
                      <a:r>
                        <a:rPr lang="en-US" dirty="0"/>
                        <a:t>19/9/2022</a:t>
                      </a:r>
                    </a:p>
                  </a:txBody>
                  <a:tcPr>
                    <a:solidFill>
                      <a:schemeClr val="bg1">
                        <a:lumMod val="85000"/>
                      </a:schemeClr>
                    </a:solidFill>
                  </a:tcPr>
                </a:tc>
                <a:tc>
                  <a:txBody>
                    <a:bodyPr/>
                    <a:lstStyle/>
                    <a:p>
                      <a:r>
                        <a:rPr lang="en-US" dirty="0"/>
                        <a:t>Problem statement, Data Collection and Data Report</a:t>
                      </a:r>
                    </a:p>
                  </a:txBody>
                  <a:tcPr>
                    <a:solidFill>
                      <a:schemeClr val="bg1">
                        <a:lumMod val="85000"/>
                      </a:schemeClr>
                    </a:solidFill>
                  </a:tcPr>
                </a:tc>
                <a:extLst>
                  <a:ext uri="{0D108BD9-81ED-4DB2-BD59-A6C34878D82A}">
                    <a16:rowId xmlns:a16="http://schemas.microsoft.com/office/drawing/2014/main" val="1200768346"/>
                  </a:ext>
                </a:extLst>
              </a:tr>
              <a:tr h="508187">
                <a:tc>
                  <a:txBody>
                    <a:bodyPr/>
                    <a:lstStyle/>
                    <a:p>
                      <a:r>
                        <a:rPr lang="en-US" dirty="0"/>
                        <a:t>Week 08</a:t>
                      </a:r>
                    </a:p>
                  </a:txBody>
                  <a:tcPr/>
                </a:tc>
                <a:tc>
                  <a:txBody>
                    <a:bodyPr/>
                    <a:lstStyle/>
                    <a:p>
                      <a:r>
                        <a:rPr lang="en-US" dirty="0"/>
                        <a:t>26/9/2022</a:t>
                      </a:r>
                    </a:p>
                  </a:txBody>
                  <a:tcPr/>
                </a:tc>
                <a:tc>
                  <a:txBody>
                    <a:bodyPr/>
                    <a:lstStyle/>
                    <a:p>
                      <a:r>
                        <a:rPr lang="en-US" dirty="0"/>
                        <a:t>Data preprocessing </a:t>
                      </a:r>
                    </a:p>
                  </a:txBody>
                  <a:tcPr/>
                </a:tc>
                <a:extLst>
                  <a:ext uri="{0D108BD9-81ED-4DB2-BD59-A6C34878D82A}">
                    <a16:rowId xmlns:a16="http://schemas.microsoft.com/office/drawing/2014/main" val="1644421070"/>
                  </a:ext>
                </a:extLst>
              </a:tr>
              <a:tr h="508187">
                <a:tc>
                  <a:txBody>
                    <a:bodyPr/>
                    <a:lstStyle/>
                    <a:p>
                      <a:r>
                        <a:rPr lang="en-US" dirty="0"/>
                        <a:t>Week 09</a:t>
                      </a:r>
                    </a:p>
                  </a:txBody>
                  <a:tcPr>
                    <a:solidFill>
                      <a:schemeClr val="bg1">
                        <a:lumMod val="85000"/>
                      </a:schemeClr>
                    </a:solidFill>
                  </a:tcPr>
                </a:tc>
                <a:tc>
                  <a:txBody>
                    <a:bodyPr/>
                    <a:lstStyle/>
                    <a:p>
                      <a:r>
                        <a:rPr lang="en-US" dirty="0"/>
                        <a:t>2/10/2022</a:t>
                      </a:r>
                    </a:p>
                  </a:txBody>
                  <a:tcPr>
                    <a:solidFill>
                      <a:schemeClr val="bg1">
                        <a:lumMod val="85000"/>
                      </a:schemeClr>
                    </a:solidFill>
                  </a:tcPr>
                </a:tc>
                <a:tc>
                  <a:txBody>
                    <a:bodyPr/>
                    <a:lstStyle/>
                    <a:p>
                      <a:r>
                        <a:rPr lang="en-US" dirty="0"/>
                        <a:t>Feature engineering and data cleaning</a:t>
                      </a:r>
                    </a:p>
                  </a:txBody>
                  <a:tcPr>
                    <a:solidFill>
                      <a:schemeClr val="bg1">
                        <a:lumMod val="85000"/>
                      </a:schemeClr>
                    </a:solidFill>
                  </a:tcPr>
                </a:tc>
                <a:extLst>
                  <a:ext uri="{0D108BD9-81ED-4DB2-BD59-A6C34878D82A}">
                    <a16:rowId xmlns:a16="http://schemas.microsoft.com/office/drawing/2014/main" val="1402787506"/>
                  </a:ext>
                </a:extLst>
              </a:tr>
              <a:tr h="508187">
                <a:tc>
                  <a:txBody>
                    <a:bodyPr/>
                    <a:lstStyle/>
                    <a:p>
                      <a:r>
                        <a:rPr lang="en-US" dirty="0"/>
                        <a:t>Week 10</a:t>
                      </a:r>
                    </a:p>
                  </a:txBody>
                  <a:tcPr/>
                </a:tc>
                <a:tc>
                  <a:txBody>
                    <a:bodyPr/>
                    <a:lstStyle/>
                    <a:p>
                      <a:r>
                        <a:rPr lang="en-US" dirty="0"/>
                        <a:t>9/10/2022</a:t>
                      </a:r>
                    </a:p>
                  </a:txBody>
                  <a:tcPr/>
                </a:tc>
                <a:tc>
                  <a:txBody>
                    <a:bodyPr/>
                    <a:lstStyle/>
                    <a:p>
                      <a:r>
                        <a:rPr lang="en-US" dirty="0"/>
                        <a:t>EDA</a:t>
                      </a:r>
                    </a:p>
                  </a:txBody>
                  <a:tcPr/>
                </a:tc>
                <a:extLst>
                  <a:ext uri="{0D108BD9-81ED-4DB2-BD59-A6C34878D82A}">
                    <a16:rowId xmlns:a16="http://schemas.microsoft.com/office/drawing/2014/main" val="1087211463"/>
                  </a:ext>
                </a:extLst>
              </a:tr>
              <a:tr h="508187">
                <a:tc>
                  <a:txBody>
                    <a:bodyPr/>
                    <a:lstStyle/>
                    <a:p>
                      <a:r>
                        <a:rPr lang="en-US" dirty="0"/>
                        <a:t>Week 11</a:t>
                      </a:r>
                    </a:p>
                  </a:txBody>
                  <a:tcPr>
                    <a:solidFill>
                      <a:schemeClr val="bg1">
                        <a:lumMod val="85000"/>
                      </a:schemeClr>
                    </a:solidFill>
                  </a:tcPr>
                </a:tc>
                <a:tc>
                  <a:txBody>
                    <a:bodyPr/>
                    <a:lstStyle/>
                    <a:p>
                      <a:r>
                        <a:rPr lang="en-US" dirty="0"/>
                        <a:t>16/10/2022</a:t>
                      </a:r>
                    </a:p>
                  </a:txBody>
                  <a:tcPr>
                    <a:solidFill>
                      <a:schemeClr val="bg1">
                        <a:lumMod val="85000"/>
                      </a:schemeClr>
                    </a:solidFill>
                  </a:tcPr>
                </a:tc>
                <a:tc>
                  <a:txBody>
                    <a:bodyPr/>
                    <a:lstStyle/>
                    <a:p>
                      <a:r>
                        <a:rPr lang="en-US" dirty="0"/>
                        <a:t> Build Model and Model Result Evaluation (EDA Presentation)</a:t>
                      </a:r>
                    </a:p>
                  </a:txBody>
                  <a:tcPr>
                    <a:solidFill>
                      <a:schemeClr val="bg1">
                        <a:lumMod val="85000"/>
                      </a:schemeClr>
                    </a:solidFill>
                  </a:tcPr>
                </a:tc>
                <a:extLst>
                  <a:ext uri="{0D108BD9-81ED-4DB2-BD59-A6C34878D82A}">
                    <a16:rowId xmlns:a16="http://schemas.microsoft.com/office/drawing/2014/main" val="3495262107"/>
                  </a:ext>
                </a:extLst>
              </a:tr>
              <a:tr h="745941">
                <a:tc>
                  <a:txBody>
                    <a:bodyPr/>
                    <a:lstStyle/>
                    <a:p>
                      <a:r>
                        <a:rPr lang="en-US" dirty="0"/>
                        <a:t>Week 12 </a:t>
                      </a:r>
                    </a:p>
                  </a:txBody>
                  <a:tcPr/>
                </a:tc>
                <a:tc>
                  <a:txBody>
                    <a:bodyPr/>
                    <a:lstStyle/>
                    <a:p>
                      <a:r>
                        <a:rPr lang="en-US" dirty="0"/>
                        <a:t>23/10/2022</a:t>
                      </a:r>
                    </a:p>
                  </a:txBody>
                  <a:tcPr/>
                </a:tc>
                <a:tc>
                  <a:txBody>
                    <a:bodyPr/>
                    <a:lstStyle/>
                    <a:p>
                      <a:r>
                        <a:rPr lang="en-US" dirty="0"/>
                        <a:t>Flask deployment </a:t>
                      </a:r>
                    </a:p>
                  </a:txBody>
                  <a:tcPr/>
                </a:tc>
                <a:extLst>
                  <a:ext uri="{0D108BD9-81ED-4DB2-BD59-A6C34878D82A}">
                    <a16:rowId xmlns:a16="http://schemas.microsoft.com/office/drawing/2014/main" val="4236844346"/>
                  </a:ext>
                </a:extLst>
              </a:tr>
              <a:tr h="508187">
                <a:tc>
                  <a:txBody>
                    <a:bodyPr/>
                    <a:lstStyle/>
                    <a:p>
                      <a:r>
                        <a:rPr lang="en-US" dirty="0"/>
                        <a:t>Week 13</a:t>
                      </a:r>
                    </a:p>
                  </a:txBody>
                  <a:tcPr>
                    <a:solidFill>
                      <a:schemeClr val="bg1">
                        <a:lumMod val="85000"/>
                      </a:schemeClr>
                    </a:solidFill>
                  </a:tcPr>
                </a:tc>
                <a:tc>
                  <a:txBody>
                    <a:bodyPr/>
                    <a:lstStyle/>
                    <a:p>
                      <a:r>
                        <a:rPr lang="en-US" dirty="0"/>
                        <a:t>20/10/2022</a:t>
                      </a:r>
                    </a:p>
                  </a:txBody>
                  <a:tcPr>
                    <a:solidFill>
                      <a:schemeClr val="bg1">
                        <a:lumMod val="85000"/>
                      </a:schemeClr>
                    </a:solidFill>
                  </a:tcPr>
                </a:tc>
                <a:tc>
                  <a:txBody>
                    <a:bodyPr/>
                    <a:lstStyle/>
                    <a:p>
                      <a:r>
                        <a:rPr lang="en-US" dirty="0"/>
                        <a:t>Final submission </a:t>
                      </a:r>
                    </a:p>
                  </a:txBody>
                  <a:tcPr>
                    <a:solidFill>
                      <a:schemeClr val="bg1">
                        <a:lumMod val="85000"/>
                      </a:schemeClr>
                    </a:solidFill>
                  </a:tcPr>
                </a:tc>
                <a:extLst>
                  <a:ext uri="{0D108BD9-81ED-4DB2-BD59-A6C34878D82A}">
                    <a16:rowId xmlns:a16="http://schemas.microsoft.com/office/drawing/2014/main" val="2180325306"/>
                  </a:ext>
                </a:extLst>
              </a:tr>
            </a:tbl>
          </a:graphicData>
        </a:graphic>
      </p:graphicFrame>
      <p:sp>
        <p:nvSpPr>
          <p:cNvPr id="4" name="Title 1">
            <a:extLst>
              <a:ext uri="{FF2B5EF4-FFF2-40B4-BE49-F238E27FC236}">
                <a16:creationId xmlns:a16="http://schemas.microsoft.com/office/drawing/2014/main" id="{5D863012-9CD4-18D2-78A7-CFE17B953D5E}"/>
              </a:ext>
            </a:extLst>
          </p:cNvPr>
          <p:cNvSpPr>
            <a:spLocks noGrp="1"/>
          </p:cNvSpPr>
          <p:nvPr>
            <p:ph type="title"/>
          </p:nvPr>
        </p:nvSpPr>
        <p:spPr>
          <a:xfrm rot="5400000">
            <a:off x="5542551" y="-5526500"/>
            <a:ext cx="1138985" cy="12192000"/>
          </a:xfrm>
          <a:solidFill>
            <a:schemeClr val="accent3">
              <a:lumMod val="75000"/>
            </a:schemeClr>
          </a:solidFill>
        </p:spPr>
        <p:txBody>
          <a:bodyPr vert="vert270" anchor="t" anchorCtr="0">
            <a:normAutofit/>
          </a:bodyPr>
          <a:lstStyle/>
          <a:p>
            <a:br>
              <a:rPr lang="en-US" sz="2800" b="1" dirty="0">
                <a:solidFill>
                  <a:schemeClr val="bg1"/>
                </a:solidFill>
              </a:rPr>
            </a:br>
            <a:r>
              <a:rPr lang="en-US" sz="2800" b="1" dirty="0">
                <a:solidFill>
                  <a:schemeClr val="bg1"/>
                </a:solidFill>
              </a:rPr>
              <a:t>  Project Lifecycle along with deadlines </a:t>
            </a:r>
          </a:p>
        </p:txBody>
      </p:sp>
      <p:pic>
        <p:nvPicPr>
          <p:cNvPr id="5" name="Picture 4">
            <a:extLst>
              <a:ext uri="{FF2B5EF4-FFF2-40B4-BE49-F238E27FC236}">
                <a16:creationId xmlns:a16="http://schemas.microsoft.com/office/drawing/2014/main" id="{3A628DDA-7712-B929-9140-1E5BA7B9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Tree>
    <p:extLst>
      <p:ext uri="{BB962C8B-B14F-4D97-AF65-F5344CB8AC3E}">
        <p14:creationId xmlns:p14="http://schemas.microsoft.com/office/powerpoint/2010/main" val="18962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Problem statement &amp; Business Understanding</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b="0" i="0" dirty="0">
                <a:effectLst/>
                <a:latin typeface="Lato Extended"/>
              </a:rPr>
              <a:t>One of the challenge for all Pharmaceutical companies is to understand the persistency of drug as per the physician prescription</a:t>
            </a:r>
            <a:r>
              <a:rPr lang="en-US" dirty="0">
                <a:latin typeface="Lato Extended"/>
              </a:rPr>
              <a:t> and </a:t>
            </a:r>
            <a:r>
              <a:rPr lang="en-US" b="0" i="0" dirty="0">
                <a:effectLst/>
                <a:latin typeface="Lato Extended"/>
              </a:rPr>
              <a:t>ABC pharma company has the same challenge and to solve this problem wants to automate the process of identification.</a:t>
            </a:r>
          </a:p>
          <a:p>
            <a:pPr algn="l"/>
            <a:r>
              <a:rPr lang="en-US" dirty="0">
                <a:latin typeface="Lato Extended"/>
              </a:rPr>
              <a:t>O</a:t>
            </a:r>
            <a:r>
              <a:rPr lang="en-US" b="0" i="0" dirty="0">
                <a:effectLst/>
                <a:latin typeface="Lato Extended"/>
              </a:rPr>
              <a:t>bjective to gather insights on the factors that are impacting the persistency </a:t>
            </a:r>
            <a:r>
              <a:rPr lang="en-US" dirty="0">
                <a:latin typeface="Lato Extended"/>
              </a:rPr>
              <a:t>and </a:t>
            </a:r>
            <a:r>
              <a:rPr lang="en-US" b="0" i="0" dirty="0">
                <a:effectLst/>
                <a:latin typeface="Lato Extended"/>
              </a:rPr>
              <a:t>build a classification for the given dataset to automate the process.</a:t>
            </a:r>
          </a:p>
          <a:p>
            <a:pPr algn="l"/>
            <a:endParaRPr lang="en-US" dirty="0">
              <a:latin typeface="Lato Extended"/>
            </a:endParaRPr>
          </a:p>
          <a:p>
            <a:pPr algn="l"/>
            <a:r>
              <a:rPr lang="en-US" dirty="0">
                <a:latin typeface="Lato Extended"/>
              </a:rPr>
              <a:t>For Business Understanding needs:</a:t>
            </a:r>
          </a:p>
          <a:p>
            <a:pPr marL="342900" indent="-342900" algn="l">
              <a:buFont typeface="Arial" panose="020B0604020202020204" pitchFamily="34" charset="0"/>
              <a:buChar char="•"/>
            </a:pPr>
            <a:r>
              <a:rPr lang="en-US" dirty="0">
                <a:latin typeface="Lato Extended"/>
              </a:rPr>
              <a:t>Know drug persistency and how it calculated</a:t>
            </a:r>
          </a:p>
          <a:p>
            <a:pPr marL="342900" indent="-342900" algn="l">
              <a:buFont typeface="Arial" panose="020B0604020202020204" pitchFamily="34" charset="0"/>
              <a:buChar char="•"/>
            </a:pPr>
            <a:r>
              <a:rPr lang="en-US" dirty="0">
                <a:latin typeface="Lato Extended"/>
              </a:rPr>
              <a:t>Define the business problem</a:t>
            </a:r>
          </a:p>
          <a:p>
            <a:pPr marL="342900" indent="-342900" algn="l">
              <a:buFont typeface="Arial" panose="020B0604020202020204" pitchFamily="34" charset="0"/>
              <a:buChar char="•"/>
            </a:pPr>
            <a:r>
              <a:rPr lang="en-US" dirty="0">
                <a:latin typeface="Lato Extended"/>
              </a:rPr>
              <a:t>Define objective and criteria to solve it </a:t>
            </a:r>
          </a:p>
          <a:p>
            <a:pPr algn="l"/>
            <a:endParaRPr lang="en-US" b="0" i="0" dirty="0">
              <a:effectLst/>
              <a:latin typeface="Lato Extended"/>
            </a:endParaRPr>
          </a:p>
          <a:p>
            <a:pPr algn="l"/>
            <a:endParaRPr lang="en-US" dirty="0">
              <a:latin typeface="Lato Extended"/>
            </a:endParaRPr>
          </a:p>
          <a:p>
            <a:pPr algn="l"/>
            <a:endParaRPr lang="en-US" dirty="0"/>
          </a:p>
        </p:txBody>
      </p:sp>
    </p:spTree>
    <p:extLst>
      <p:ext uri="{BB962C8B-B14F-4D97-AF65-F5344CB8AC3E}">
        <p14:creationId xmlns:p14="http://schemas.microsoft.com/office/powerpoint/2010/main" val="1168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Collection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dirty="0"/>
              <a:t>The Data is about Healthcare which contain 69 number of  features and 3424 number of observations and it was used to detect </a:t>
            </a:r>
            <a:r>
              <a:rPr lang="en-US" i="0" dirty="0">
                <a:solidFill>
                  <a:srgbClr val="202124"/>
                </a:solidFill>
                <a:effectLst/>
                <a:latin typeface="Inter"/>
              </a:rPr>
              <a:t>Persistent vs Non-Persistent </a:t>
            </a:r>
          </a:p>
          <a:p>
            <a:pPr algn="l"/>
            <a:endParaRPr lang="en-US" dirty="0"/>
          </a:p>
        </p:txBody>
      </p:sp>
      <p:graphicFrame>
        <p:nvGraphicFramePr>
          <p:cNvPr id="3" name="Table 4">
            <a:extLst>
              <a:ext uri="{FF2B5EF4-FFF2-40B4-BE49-F238E27FC236}">
                <a16:creationId xmlns:a16="http://schemas.microsoft.com/office/drawing/2014/main" id="{826C9EEC-1012-756F-D7F7-6BC25217EC2C}"/>
              </a:ext>
            </a:extLst>
          </p:cNvPr>
          <p:cNvGraphicFramePr>
            <a:graphicFrameLocks noGrp="1"/>
          </p:cNvGraphicFramePr>
          <p:nvPr>
            <p:extLst>
              <p:ext uri="{D42A27DB-BD31-4B8C-83A1-F6EECF244321}">
                <p14:modId xmlns:p14="http://schemas.microsoft.com/office/powerpoint/2010/main" val="2768220475"/>
              </p:ext>
            </p:extLst>
          </p:nvPr>
        </p:nvGraphicFramePr>
        <p:xfrm>
          <a:off x="1777167" y="31045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2022185"/>
                    </a:ext>
                  </a:extLst>
                </a:gridCol>
                <a:gridCol w="4064000">
                  <a:extLst>
                    <a:ext uri="{9D8B030D-6E8A-4147-A177-3AD203B41FA5}">
                      <a16:colId xmlns:a16="http://schemas.microsoft.com/office/drawing/2014/main" val="50667777"/>
                    </a:ext>
                  </a:extLst>
                </a:gridCol>
              </a:tblGrid>
              <a:tr h="370840">
                <a:tc>
                  <a:txBody>
                    <a:bodyPr/>
                    <a:lstStyle/>
                    <a:p>
                      <a:r>
                        <a:rPr lang="en-US" dirty="0">
                          <a:solidFill>
                            <a:schemeClr val="tx1"/>
                          </a:solidFill>
                        </a:rPr>
                        <a:t>Total number of observations </a:t>
                      </a:r>
                    </a:p>
                  </a:txBody>
                  <a:tcPr>
                    <a:solidFill>
                      <a:schemeClr val="bg1">
                        <a:lumMod val="85000"/>
                      </a:schemeClr>
                    </a:solidFill>
                  </a:tcPr>
                </a:tc>
                <a:tc>
                  <a:txBody>
                    <a:bodyPr/>
                    <a:lstStyle/>
                    <a:p>
                      <a:r>
                        <a:rPr lang="en-US" b="0" dirty="0">
                          <a:solidFill>
                            <a:schemeClr val="tx1"/>
                          </a:solidFill>
                        </a:rPr>
                        <a:t>3424</a:t>
                      </a:r>
                    </a:p>
                  </a:txBody>
                  <a:tcPr>
                    <a:solidFill>
                      <a:schemeClr val="bg1">
                        <a:lumMod val="85000"/>
                      </a:schemeClr>
                    </a:solidFill>
                  </a:tcPr>
                </a:tc>
                <a:extLst>
                  <a:ext uri="{0D108BD9-81ED-4DB2-BD59-A6C34878D82A}">
                    <a16:rowId xmlns:a16="http://schemas.microsoft.com/office/drawing/2014/main" val="1355770083"/>
                  </a:ext>
                </a:extLst>
              </a:tr>
              <a:tr h="370840">
                <a:tc>
                  <a:txBody>
                    <a:bodyPr/>
                    <a:lstStyle/>
                    <a:p>
                      <a:r>
                        <a:rPr lang="en-US" b="1" dirty="0"/>
                        <a:t>Total number of files</a:t>
                      </a:r>
                    </a:p>
                  </a:txBody>
                  <a:tcPr>
                    <a:solidFill>
                      <a:schemeClr val="bg1">
                        <a:lumMod val="85000"/>
                      </a:schemeClr>
                    </a:solidFill>
                  </a:tcPr>
                </a:tc>
                <a:tc>
                  <a:txBody>
                    <a:bodyPr/>
                    <a:lstStyle/>
                    <a:p>
                      <a:r>
                        <a:rPr lang="en-US" dirty="0"/>
                        <a:t>1</a:t>
                      </a:r>
                    </a:p>
                  </a:txBody>
                  <a:tcPr>
                    <a:solidFill>
                      <a:schemeClr val="bg1">
                        <a:lumMod val="85000"/>
                      </a:schemeClr>
                    </a:solidFill>
                  </a:tcPr>
                </a:tc>
                <a:extLst>
                  <a:ext uri="{0D108BD9-81ED-4DB2-BD59-A6C34878D82A}">
                    <a16:rowId xmlns:a16="http://schemas.microsoft.com/office/drawing/2014/main" val="1389575320"/>
                  </a:ext>
                </a:extLst>
              </a:tr>
              <a:tr h="370840">
                <a:tc>
                  <a:txBody>
                    <a:bodyPr/>
                    <a:lstStyle/>
                    <a:p>
                      <a:r>
                        <a:rPr lang="en-US" b="1" dirty="0"/>
                        <a:t>Total number of features </a:t>
                      </a:r>
                    </a:p>
                  </a:txBody>
                  <a:tcPr>
                    <a:solidFill>
                      <a:schemeClr val="bg1">
                        <a:lumMod val="85000"/>
                      </a:schemeClr>
                    </a:solidFill>
                  </a:tcPr>
                </a:tc>
                <a:tc>
                  <a:txBody>
                    <a:bodyPr/>
                    <a:lstStyle/>
                    <a:p>
                      <a:r>
                        <a:rPr lang="en-US" dirty="0"/>
                        <a:t>69</a:t>
                      </a:r>
                    </a:p>
                  </a:txBody>
                  <a:tcPr>
                    <a:solidFill>
                      <a:schemeClr val="bg1">
                        <a:lumMod val="85000"/>
                      </a:schemeClr>
                    </a:solidFill>
                  </a:tcPr>
                </a:tc>
                <a:extLst>
                  <a:ext uri="{0D108BD9-81ED-4DB2-BD59-A6C34878D82A}">
                    <a16:rowId xmlns:a16="http://schemas.microsoft.com/office/drawing/2014/main" val="3719294779"/>
                  </a:ext>
                </a:extLst>
              </a:tr>
              <a:tr h="370840">
                <a:tc>
                  <a:txBody>
                    <a:bodyPr/>
                    <a:lstStyle/>
                    <a:p>
                      <a:r>
                        <a:rPr lang="en-US" b="1" dirty="0"/>
                        <a:t>Base Format of the file</a:t>
                      </a:r>
                    </a:p>
                  </a:txBody>
                  <a:tcPr>
                    <a:solidFill>
                      <a:schemeClr val="bg1">
                        <a:lumMod val="85000"/>
                      </a:schemeClr>
                    </a:solidFill>
                  </a:tcPr>
                </a:tc>
                <a:tc>
                  <a:txBody>
                    <a:bodyPr/>
                    <a:lstStyle/>
                    <a:p>
                      <a:r>
                        <a:rPr lang="en-US" dirty="0"/>
                        <a:t>.csv</a:t>
                      </a:r>
                    </a:p>
                  </a:txBody>
                  <a:tcPr>
                    <a:solidFill>
                      <a:schemeClr val="bg1">
                        <a:lumMod val="85000"/>
                      </a:schemeClr>
                    </a:solidFill>
                  </a:tcPr>
                </a:tc>
                <a:extLst>
                  <a:ext uri="{0D108BD9-81ED-4DB2-BD59-A6C34878D82A}">
                    <a16:rowId xmlns:a16="http://schemas.microsoft.com/office/drawing/2014/main" val="198953234"/>
                  </a:ext>
                </a:extLst>
              </a:tr>
              <a:tr h="370840">
                <a:tc>
                  <a:txBody>
                    <a:bodyPr/>
                    <a:lstStyle/>
                    <a:p>
                      <a:r>
                        <a:rPr lang="en-US" b="1" dirty="0"/>
                        <a:t>Size of the data </a:t>
                      </a:r>
                    </a:p>
                  </a:txBody>
                  <a:tcPr>
                    <a:solidFill>
                      <a:schemeClr val="bg1">
                        <a:lumMod val="85000"/>
                      </a:schemeClr>
                    </a:solidFill>
                  </a:tcPr>
                </a:tc>
                <a:tc>
                  <a:txBody>
                    <a:bodyPr/>
                    <a:lstStyle/>
                    <a:p>
                      <a:r>
                        <a:rPr lang="en-US" dirty="0"/>
                        <a:t>898KB</a:t>
                      </a:r>
                    </a:p>
                  </a:txBody>
                  <a:tcPr>
                    <a:solidFill>
                      <a:schemeClr val="bg1">
                        <a:lumMod val="85000"/>
                      </a:schemeClr>
                    </a:solidFill>
                  </a:tcPr>
                </a:tc>
                <a:extLst>
                  <a:ext uri="{0D108BD9-81ED-4DB2-BD59-A6C34878D82A}">
                    <a16:rowId xmlns:a16="http://schemas.microsoft.com/office/drawing/2014/main" val="1846032386"/>
                  </a:ext>
                </a:extLst>
              </a:tr>
            </a:tbl>
          </a:graphicData>
        </a:graphic>
      </p:graphicFrame>
    </p:spTree>
    <p:extLst>
      <p:ext uri="{BB962C8B-B14F-4D97-AF65-F5344CB8AC3E}">
        <p14:creationId xmlns:p14="http://schemas.microsoft.com/office/powerpoint/2010/main" val="15264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understanding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understanding</a:t>
            </a:r>
          </a:p>
          <a:p>
            <a:pPr algn="l"/>
            <a:r>
              <a:rPr lang="en-US" b="1" dirty="0">
                <a:solidFill>
                  <a:srgbClr val="FF6600"/>
                </a:solidFill>
              </a:rPr>
              <a:t>Types of data  </a:t>
            </a:r>
          </a:p>
          <a:p>
            <a:pPr algn="l"/>
            <a:r>
              <a:rPr lang="en-US" dirty="0"/>
              <a:t>  The dataset contains 69 features, we found 67 out of 69 data type are </a:t>
            </a:r>
            <a:r>
              <a:rPr lang="en-US" b="0" i="0" dirty="0">
                <a:effectLst/>
                <a:latin typeface="-apple-system"/>
              </a:rPr>
              <a:t>categorical</a:t>
            </a:r>
            <a:r>
              <a:rPr lang="en-US" dirty="0">
                <a:latin typeface="-apple-system"/>
              </a:rPr>
              <a:t> </a:t>
            </a:r>
            <a:r>
              <a:rPr lang="en-US" dirty="0"/>
              <a:t>and only two features were numerical (names of numeric: </a:t>
            </a:r>
            <a:r>
              <a:rPr lang="en-US" dirty="0" err="1"/>
              <a:t>Dexa_Freq_During_RX</a:t>
            </a:r>
            <a:r>
              <a:rPr lang="en-US" dirty="0"/>
              <a:t> and </a:t>
            </a:r>
            <a:r>
              <a:rPr lang="en-US" dirty="0" err="1"/>
              <a:t>Count_Of_Risks</a:t>
            </a:r>
            <a:r>
              <a:rPr lang="en-US" dirty="0"/>
              <a:t>)</a:t>
            </a:r>
          </a:p>
          <a:p>
            <a:pPr algn="l"/>
            <a:r>
              <a:rPr lang="en-US" b="1" dirty="0">
                <a:solidFill>
                  <a:srgbClr val="FF6600"/>
                </a:solidFill>
              </a:rPr>
              <a:t>Missing Values </a:t>
            </a:r>
          </a:p>
          <a:p>
            <a:pPr algn="l"/>
            <a:r>
              <a:rPr lang="en-US" dirty="0"/>
              <a:t> No missing values found in this dataset</a:t>
            </a:r>
          </a:p>
          <a:p>
            <a:pPr algn="l"/>
            <a:r>
              <a:rPr lang="en-US" b="1" dirty="0">
                <a:solidFill>
                  <a:srgbClr val="FF6600"/>
                </a:solidFill>
              </a:rPr>
              <a:t>Outliers </a:t>
            </a:r>
          </a:p>
          <a:p>
            <a:pPr algn="l"/>
            <a:r>
              <a:rPr lang="en-US" dirty="0"/>
              <a:t> We found outliers in both two numerical attributes and may have solve them by IQR or </a:t>
            </a:r>
            <a:r>
              <a:rPr lang="en-US" b="0" i="0" dirty="0">
                <a:solidFill>
                  <a:srgbClr val="24292F"/>
                </a:solidFill>
                <a:effectLst/>
                <a:latin typeface="ui-monospace"/>
              </a:rPr>
              <a:t>Simple Imputer</a:t>
            </a:r>
            <a:r>
              <a:rPr lang="en-US" dirty="0"/>
              <a:t> in the next step. </a:t>
            </a:r>
          </a:p>
          <a:p>
            <a:pPr algn="l"/>
            <a:r>
              <a:rPr lang="en-US" b="1" dirty="0">
                <a:solidFill>
                  <a:srgbClr val="FF6600"/>
                </a:solidFill>
              </a:rPr>
              <a:t>Skew  </a:t>
            </a:r>
          </a:p>
          <a:p>
            <a:pPr algn="l"/>
            <a:r>
              <a:rPr lang="en-US" dirty="0"/>
              <a:t> We found that both numeric have skew greater than zero so will own more weight in the left </a:t>
            </a:r>
          </a:p>
          <a:p>
            <a:pPr algn="l"/>
            <a:endParaRPr lang="en-US" b="1" dirty="0">
              <a:solidFill>
                <a:schemeClr val="accent2"/>
              </a:solidFill>
            </a:endParaRPr>
          </a:p>
        </p:txBody>
      </p:sp>
    </p:spTree>
    <p:extLst>
      <p:ext uri="{BB962C8B-B14F-4D97-AF65-F5344CB8AC3E}">
        <p14:creationId xmlns:p14="http://schemas.microsoft.com/office/powerpoint/2010/main" val="4200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Cleaning and feature engineering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cleaning and feature engineering</a:t>
            </a:r>
          </a:p>
          <a:p>
            <a:pPr algn="l"/>
            <a:r>
              <a:rPr lang="en-US" b="1" dirty="0">
                <a:solidFill>
                  <a:srgbClr val="FF6600"/>
                </a:solidFill>
              </a:rPr>
              <a:t>Handling Outliers </a:t>
            </a:r>
          </a:p>
          <a:p>
            <a:pPr algn="l"/>
            <a:r>
              <a:rPr lang="en-US" dirty="0"/>
              <a:t> We removed outliers by two ways which are Z-score and IQR and they did will and remove outliers and the one that choose from both wad IQR since when done handling outliers by it doesn’t remove too much data, we didn’t do this to categorical after doing encoding since this  would  results in large loss of data. </a:t>
            </a:r>
          </a:p>
          <a:p>
            <a:pPr algn="l"/>
            <a:r>
              <a:rPr lang="en-US" b="1" dirty="0">
                <a:solidFill>
                  <a:srgbClr val="FF6600"/>
                </a:solidFill>
              </a:rPr>
              <a:t>Skew </a:t>
            </a:r>
          </a:p>
          <a:p>
            <a:pPr algn="l"/>
            <a:r>
              <a:rPr lang="en-US" dirty="0"/>
              <a:t> We solved the problem by using Power Transformer and it distribute the data. </a:t>
            </a:r>
          </a:p>
          <a:p>
            <a:pPr algn="l"/>
            <a:r>
              <a:rPr lang="en-US" b="1" dirty="0">
                <a:solidFill>
                  <a:srgbClr val="FF6600"/>
                </a:solidFill>
              </a:rPr>
              <a:t>Encoding </a:t>
            </a:r>
          </a:p>
          <a:p>
            <a:pPr algn="l"/>
            <a:r>
              <a:rPr lang="en-US" dirty="0"/>
              <a:t> We encode the categorical attributes to not led to problem in ML part.   </a:t>
            </a:r>
          </a:p>
          <a:p>
            <a:pPr algn="l"/>
            <a:endParaRPr lang="en-US" b="1" dirty="0">
              <a:solidFill>
                <a:schemeClr val="accent2"/>
              </a:solidFill>
            </a:endParaRPr>
          </a:p>
        </p:txBody>
      </p:sp>
    </p:spTree>
    <p:extLst>
      <p:ext uri="{BB962C8B-B14F-4D97-AF65-F5344CB8AC3E}">
        <p14:creationId xmlns:p14="http://schemas.microsoft.com/office/powerpoint/2010/main" val="47041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dirty="0">
                <a:solidFill>
                  <a:srgbClr val="FF6600"/>
                </a:solidFill>
              </a:rPr>
              <a:t>In this part, we will explain EDA</a:t>
            </a:r>
          </a:p>
          <a:p>
            <a:pPr algn="l"/>
            <a:r>
              <a:rPr lang="en-US" sz="1800" dirty="0"/>
              <a:t>The columns Risk_Type_1_Insulin_Dependent_Diabetes, </a:t>
            </a:r>
            <a:r>
              <a:rPr lang="en-US" sz="1800" dirty="0" err="1"/>
              <a:t>Risk_Osteogenesis_Imperfecta</a:t>
            </a:r>
            <a:r>
              <a:rPr lang="en-US" sz="1800" dirty="0"/>
              <a:t>, </a:t>
            </a:r>
            <a:r>
              <a:rPr lang="en-US" sz="1800" dirty="0" err="1"/>
              <a:t>Risk_Rheumatoid_Arthritis</a:t>
            </a:r>
            <a:r>
              <a:rPr lang="en-US" sz="1800" dirty="0"/>
              <a:t>, </a:t>
            </a:r>
            <a:r>
              <a:rPr lang="en-US" sz="1800" dirty="0" err="1"/>
              <a:t>Risk_Untreated_Chronic_Hyperthyroidism</a:t>
            </a:r>
            <a:r>
              <a:rPr lang="en-US" sz="1800" dirty="0"/>
              <a:t>, </a:t>
            </a:r>
            <a:r>
              <a:rPr lang="en-US" sz="1800" dirty="0" err="1"/>
              <a:t>Risk_Untreated_Chronic_Hypogonadism</a:t>
            </a:r>
            <a:r>
              <a:rPr lang="en-US" sz="1800" dirty="0"/>
              <a:t>, </a:t>
            </a:r>
            <a:r>
              <a:rPr lang="en-US" sz="1800" dirty="0" err="1"/>
              <a:t>Risk_Untreated_Early_Menopause</a:t>
            </a:r>
            <a:r>
              <a:rPr lang="en-US" sz="1800" dirty="0"/>
              <a:t>, </a:t>
            </a:r>
            <a:r>
              <a:rPr lang="en-US" sz="1800" dirty="0" err="1"/>
              <a:t>Risk_Patient_Parent_Fractured_Their_Hip</a:t>
            </a:r>
            <a:r>
              <a:rPr lang="en-US" sz="1800" dirty="0"/>
              <a:t> ,</a:t>
            </a:r>
            <a:r>
              <a:rPr lang="en-US" sz="1800" dirty="0" err="1"/>
              <a:t>Risk_Smoking_Tobacco</a:t>
            </a:r>
            <a:r>
              <a:rPr lang="en-US" sz="1800" dirty="0"/>
              <a:t>, </a:t>
            </a:r>
            <a:r>
              <a:rPr lang="en-US" sz="1800" dirty="0" err="1"/>
              <a:t>Risk_Chronic_Malnutrition_Or_Malabsorption</a:t>
            </a:r>
            <a:r>
              <a:rPr lang="en-US" sz="1800" dirty="0"/>
              <a:t>, </a:t>
            </a:r>
            <a:r>
              <a:rPr lang="en-US" sz="1800" dirty="0" err="1"/>
              <a:t>Risk_Chronic_Liver_Disease</a:t>
            </a:r>
            <a:r>
              <a:rPr lang="en-US" sz="1800" dirty="0"/>
              <a:t>, </a:t>
            </a:r>
            <a:r>
              <a:rPr lang="en-US" sz="1800" dirty="0" err="1"/>
              <a:t>Risk_Family_History_Of_Osteoporosis</a:t>
            </a:r>
            <a:r>
              <a:rPr lang="en-US" sz="1800" dirty="0"/>
              <a:t> ,</a:t>
            </a:r>
            <a:r>
              <a:rPr lang="en-US" sz="1800" dirty="0" err="1"/>
              <a:t>Risk_Low_Calcium_Intake</a:t>
            </a:r>
            <a:r>
              <a:rPr lang="en-US" sz="1800" dirty="0"/>
              <a:t>, </a:t>
            </a:r>
            <a:r>
              <a:rPr lang="en-US" sz="1800" dirty="0" err="1"/>
              <a:t>Risk_Vitamin_D_Insufficiency</a:t>
            </a:r>
            <a:r>
              <a:rPr lang="en-US" sz="1800" dirty="0"/>
              <a:t>, </a:t>
            </a:r>
            <a:r>
              <a:rPr lang="en-US" sz="1800" dirty="0" err="1"/>
              <a:t>Risk_Poor_Health_Frailty</a:t>
            </a:r>
            <a:r>
              <a:rPr lang="en-US" sz="1800" dirty="0"/>
              <a:t>, </a:t>
            </a:r>
            <a:r>
              <a:rPr lang="en-US" sz="1800" dirty="0" err="1"/>
              <a:t>Risk_Excessive_Thinness</a:t>
            </a:r>
            <a:r>
              <a:rPr lang="en-US" sz="1800" dirty="0"/>
              <a:t>, </a:t>
            </a:r>
            <a:r>
              <a:rPr lang="en-US" sz="1800" dirty="0" err="1"/>
              <a:t>Risk_Hysterectomy_Oophorectomy</a:t>
            </a:r>
            <a:r>
              <a:rPr lang="en-US" sz="1800" dirty="0"/>
              <a:t>, </a:t>
            </a:r>
            <a:r>
              <a:rPr lang="en-US" sz="1800" dirty="0" err="1"/>
              <a:t>Risk_Estrogen_Deficiency</a:t>
            </a:r>
            <a:r>
              <a:rPr lang="en-US" sz="1800" dirty="0"/>
              <a:t>, </a:t>
            </a:r>
            <a:r>
              <a:rPr lang="en-US" sz="1800" dirty="0" err="1"/>
              <a:t>Risk_Immobilization</a:t>
            </a:r>
            <a:r>
              <a:rPr lang="en-US" sz="1800" dirty="0"/>
              <a:t> </a:t>
            </a:r>
            <a:r>
              <a:rPr lang="en-US" sz="1800" dirty="0" err="1"/>
              <a:t>Risk_Recurring_Falls</a:t>
            </a:r>
            <a:endParaRPr lang="en-US" sz="1800" dirty="0"/>
          </a:p>
          <a:p>
            <a:pPr algn="l"/>
            <a:r>
              <a:rPr lang="en-US" dirty="0"/>
              <a:t>So will be reduced due to </a:t>
            </a:r>
            <a:r>
              <a:rPr lang="en-US" dirty="0" err="1"/>
              <a:t>Count_of_Risks</a:t>
            </a:r>
            <a:r>
              <a:rPr lang="en-US" dirty="0"/>
              <a:t> includes summation of them, reached to 50 by that and also in cleaning phase we drop patient ID</a:t>
            </a:r>
            <a:endParaRPr lang="en-US" b="0" i="0" dirty="0">
              <a:solidFill>
                <a:srgbClr val="2D3B45"/>
              </a:solidFill>
              <a:effectLst/>
              <a:latin typeface="Lato Extended"/>
            </a:endParaRPr>
          </a:p>
          <a:p>
            <a:pPr algn="l"/>
            <a:r>
              <a:rPr lang="en-US" sz="1400" dirty="0"/>
              <a:t>The Columns</a:t>
            </a:r>
          </a:p>
          <a:p>
            <a:pPr algn="l"/>
            <a:r>
              <a:rPr lang="en-US" sz="1400" dirty="0"/>
              <a:t>Comorb_Encounter_For_Screening_For_Malignant_Neoplasms,Comorb_Encounter_For_Immunization,Comorb_Encntr_For_General_Exam_W_O_Complaint,_Susp_Or_Reprtd_Dx,Comorb_Vitamin_D_Deficiency,Comorb_Other_Joint_Disorder_Not_Elsewhere_Classified',Comorb_Encntr_For_Oth_Sp_Exam_W_O_Complaint_Suspected_Or_Reprtd_Dx,Comorb_Long_Term_Current_Drug_Therapy,Comorb_Dorsalgia,Comorb_Personal_History_Of_Other_Diseases_And_Conditions,Comorb_Other_Disorders_Of_Bone_Density_And_Structure,Comorb_Disorders_of_lipoprotein_metabolism_and_other_lipidemias,Comorb_Osteoporosis_without_current_pathological_fracture,Comorb_Personal_history_of_malignant_neoplasm,Comorb_Gastro_esophageal_reflux_disease,Concom_Cholesterol_And_Triglyceride_Regulating_Preparations,Concom_Narcotics,Concom_Systemic_Corticosteroids_Plain,Concom_Anti_Depressants_And_Mood_Stabilisers,Concom_Fluoroquinolones, Concom_Cephalosporins,Concom_Macrolides_And_Similar_Types,Concom_Broad_Spectrum_Penicillins, </a:t>
            </a:r>
            <a:r>
              <a:rPr lang="en-US" sz="1400" dirty="0" err="1"/>
              <a:t>Concom_Anaesthetics_General,Concom_Viral_Vaccines</a:t>
            </a:r>
            <a:endParaRPr lang="en-US" sz="1400" dirty="0"/>
          </a:p>
          <a:p>
            <a:pPr algn="l"/>
            <a:r>
              <a:rPr lang="en-US" sz="1600" b="0" i="0" dirty="0">
                <a:effectLst/>
                <a:latin typeface="Lato Extended"/>
              </a:rPr>
              <a:t>Will be two columns have count of them one for columns that start with </a:t>
            </a:r>
            <a:r>
              <a:rPr lang="en-US" sz="1600" b="0" i="0" dirty="0" err="1">
                <a:effectLst/>
                <a:latin typeface="Lato Extended"/>
              </a:rPr>
              <a:t>comorb</a:t>
            </a:r>
            <a:r>
              <a:rPr lang="en-US" sz="1600" b="0" i="0" dirty="0">
                <a:effectLst/>
                <a:latin typeface="Lato Extended"/>
              </a:rPr>
              <a:t> and one for </a:t>
            </a:r>
            <a:r>
              <a:rPr lang="en-US" sz="1600" b="0" i="0" dirty="0" err="1">
                <a:effectLst/>
                <a:latin typeface="Lato Extended"/>
              </a:rPr>
              <a:t>concom</a:t>
            </a:r>
            <a:r>
              <a:rPr lang="en-US" sz="1600" b="0" i="0" dirty="0">
                <a:effectLst/>
                <a:latin typeface="Lato Extended"/>
              </a:rPr>
              <a:t> and reached 28 features only</a:t>
            </a:r>
            <a:endParaRPr lang="en-US" sz="1400" dirty="0"/>
          </a:p>
        </p:txBody>
      </p:sp>
    </p:spTree>
    <p:extLst>
      <p:ext uri="{BB962C8B-B14F-4D97-AF65-F5344CB8AC3E}">
        <p14:creationId xmlns:p14="http://schemas.microsoft.com/office/powerpoint/2010/main" val="2645197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875</TotalTime>
  <Words>1352</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Inter</vt:lpstr>
      <vt:lpstr>Lato Extended</vt:lpstr>
      <vt:lpstr>ui-monospace</vt:lpstr>
      <vt:lpstr>Office Theme</vt:lpstr>
      <vt:lpstr>PowerPoint Presentation</vt:lpstr>
      <vt:lpstr>    Info     </vt:lpstr>
      <vt:lpstr>     Table of Contents</vt:lpstr>
      <vt:lpstr>   Project Lifecycle along with deadlines </vt:lpstr>
      <vt:lpstr>    Problem statement &amp; Business Understanding</vt:lpstr>
      <vt:lpstr>   Data Collection </vt:lpstr>
      <vt:lpstr>   Data understanding </vt:lpstr>
      <vt:lpstr>   Data Cleaning and feature engineering </vt:lpstr>
      <vt:lpstr>    EDA</vt:lpstr>
      <vt:lpstr>    EDA</vt:lpstr>
      <vt:lpstr>    EDA</vt:lpstr>
      <vt:lpstr>    EDA</vt:lpstr>
      <vt:lpstr>    EDA</vt:lpstr>
      <vt:lpstr>    EDA</vt:lpstr>
      <vt:lpstr>    EDA</vt:lpstr>
      <vt:lpstr>    EDA</vt:lpstr>
      <vt:lpstr>    ROC Plot</vt:lpstr>
      <vt:lpstr>    Preparation for Model building </vt:lpstr>
      <vt:lpstr>  GitHub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ali</dc:creator>
  <cp:lastModifiedBy>mariam ali</cp:lastModifiedBy>
  <cp:revision>17</cp:revision>
  <dcterms:created xsi:type="dcterms:W3CDTF">2022-10-24T08:15:18Z</dcterms:created>
  <dcterms:modified xsi:type="dcterms:W3CDTF">2022-10-29T21:07:59Z</dcterms:modified>
</cp:coreProperties>
</file>