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307" r:id="rId4"/>
    <p:sldId id="282" r:id="rId5"/>
    <p:sldId id="297" r:id="rId6"/>
    <p:sldId id="298" r:id="rId7"/>
    <p:sldId id="299" r:id="rId8"/>
    <p:sldId id="300" r:id="rId9"/>
    <p:sldId id="283" r:id="rId10"/>
    <p:sldId id="284" r:id="rId11"/>
    <p:sldId id="285" r:id="rId12"/>
    <p:sldId id="286" r:id="rId13"/>
    <p:sldId id="288" r:id="rId14"/>
    <p:sldId id="333" r:id="rId15"/>
    <p:sldId id="335" r:id="rId16"/>
    <p:sldId id="293" r:id="rId17"/>
    <p:sldId id="334" r:id="rId18"/>
    <p:sldId id="291" r:id="rId19"/>
    <p:sldId id="290" r:id="rId20"/>
    <p:sldId id="292" r:id="rId21"/>
    <p:sldId id="303" r:id="rId22"/>
    <p:sldId id="313" r:id="rId23"/>
    <p:sldId id="309" r:id="rId24"/>
    <p:sldId id="314" r:id="rId25"/>
    <p:sldId id="315" r:id="rId26"/>
    <p:sldId id="316" r:id="rId27"/>
    <p:sldId id="317" r:id="rId28"/>
    <p:sldId id="318" r:id="rId29"/>
    <p:sldId id="319" r:id="rId30"/>
    <p:sldId id="320" r:id="rId31"/>
    <p:sldId id="321" r:id="rId32"/>
    <p:sldId id="322" r:id="rId33"/>
    <p:sldId id="323" r:id="rId34"/>
    <p:sldId id="328" r:id="rId35"/>
    <p:sldId id="329" r:id="rId36"/>
    <p:sldId id="330" r:id="rId37"/>
    <p:sldId id="331" r:id="rId38"/>
    <p:sldId id="332" r:id="rId39"/>
    <p:sldId id="324" r:id="rId40"/>
    <p:sldId id="325" r:id="rId41"/>
    <p:sldId id="326" r:id="rId42"/>
    <p:sldId id="327" r:id="rId43"/>
    <p:sldId id="337" r:id="rId44"/>
    <p:sldId id="336" r:id="rId45"/>
    <p:sldId id="338" r:id="rId46"/>
    <p:sldId id="339" r:id="rId47"/>
    <p:sldId id="340" r:id="rId48"/>
    <p:sldId id="341" r:id="rId49"/>
    <p:sldId id="342" r:id="rId50"/>
    <p:sldId id="343" r:id="rId51"/>
    <p:sldId id="344" r:id="rId52"/>
    <p:sldId id="308" r:id="rId53"/>
    <p:sldId id="279"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3" autoAdjust="0"/>
    <p:restoredTop sz="94660"/>
  </p:normalViewPr>
  <p:slideViewPr>
    <p:cSldViewPr snapToGrid="0">
      <p:cViewPr varScale="1">
        <p:scale>
          <a:sx n="72" d="100"/>
          <a:sy n="72"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D2BF-072A-41FA-B47A-5D2A33BF65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8EA0C0-0562-4A06-84D6-95BCCBAE38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05F9D6-99DF-4549-801A-DCB3C5594F7E}"/>
              </a:ext>
            </a:extLst>
          </p:cNvPr>
          <p:cNvSpPr>
            <a:spLocks noGrp="1"/>
          </p:cNvSpPr>
          <p:nvPr>
            <p:ph type="dt" sz="half" idx="10"/>
          </p:nvPr>
        </p:nvSpPr>
        <p:spPr/>
        <p:txBody>
          <a:bodyPr/>
          <a:lstStyle/>
          <a:p>
            <a:fld id="{E125BA8D-98AC-44BC-93C7-B7B559DE079E}" type="datetimeFigureOut">
              <a:rPr lang="en-US" smtClean="0"/>
              <a:t>6/24/2023</a:t>
            </a:fld>
            <a:endParaRPr lang="en-US"/>
          </a:p>
        </p:txBody>
      </p:sp>
      <p:sp>
        <p:nvSpPr>
          <p:cNvPr id="5" name="Footer Placeholder 4">
            <a:extLst>
              <a:ext uri="{FF2B5EF4-FFF2-40B4-BE49-F238E27FC236}">
                <a16:creationId xmlns:a16="http://schemas.microsoft.com/office/drawing/2014/main" id="{51BE9A50-158D-45FD-A050-66CF114EA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BA68EF-EF8B-4491-BB4E-25DE87357A77}"/>
              </a:ext>
            </a:extLst>
          </p:cNvPr>
          <p:cNvSpPr>
            <a:spLocks noGrp="1"/>
          </p:cNvSpPr>
          <p:nvPr>
            <p:ph type="sldNum" sz="quarter" idx="12"/>
          </p:nvPr>
        </p:nvSpPr>
        <p:spPr/>
        <p:txBody>
          <a:bodyPr/>
          <a:lstStyle/>
          <a:p>
            <a:fld id="{E67E93A1-5FA0-49A9-8CE0-3F3846DAC239}" type="slidenum">
              <a:rPr lang="en-US" smtClean="0"/>
              <a:t>‹#›</a:t>
            </a:fld>
            <a:endParaRPr lang="en-US"/>
          </a:p>
        </p:txBody>
      </p:sp>
    </p:spTree>
    <p:extLst>
      <p:ext uri="{BB962C8B-B14F-4D97-AF65-F5344CB8AC3E}">
        <p14:creationId xmlns:p14="http://schemas.microsoft.com/office/powerpoint/2010/main" val="315357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5A83-5F89-4763-BD94-0396920C99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7D5FCC-F0C4-4396-80F3-68934CD993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0246FE-2403-40E9-9330-64EAF64F57D6}"/>
              </a:ext>
            </a:extLst>
          </p:cNvPr>
          <p:cNvSpPr>
            <a:spLocks noGrp="1"/>
          </p:cNvSpPr>
          <p:nvPr>
            <p:ph type="dt" sz="half" idx="10"/>
          </p:nvPr>
        </p:nvSpPr>
        <p:spPr/>
        <p:txBody>
          <a:bodyPr/>
          <a:lstStyle/>
          <a:p>
            <a:fld id="{E125BA8D-98AC-44BC-93C7-B7B559DE079E}" type="datetimeFigureOut">
              <a:rPr lang="en-US" smtClean="0"/>
              <a:t>6/24/2023</a:t>
            </a:fld>
            <a:endParaRPr lang="en-US"/>
          </a:p>
        </p:txBody>
      </p:sp>
      <p:sp>
        <p:nvSpPr>
          <p:cNvPr id="5" name="Footer Placeholder 4">
            <a:extLst>
              <a:ext uri="{FF2B5EF4-FFF2-40B4-BE49-F238E27FC236}">
                <a16:creationId xmlns:a16="http://schemas.microsoft.com/office/drawing/2014/main" id="{4409953E-39A8-47F8-BC14-E08F046DC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C41CFE-2E00-4C2F-976B-DEB7A647D1DD}"/>
              </a:ext>
            </a:extLst>
          </p:cNvPr>
          <p:cNvSpPr>
            <a:spLocks noGrp="1"/>
          </p:cNvSpPr>
          <p:nvPr>
            <p:ph type="sldNum" sz="quarter" idx="12"/>
          </p:nvPr>
        </p:nvSpPr>
        <p:spPr/>
        <p:txBody>
          <a:bodyPr/>
          <a:lstStyle/>
          <a:p>
            <a:fld id="{E67E93A1-5FA0-49A9-8CE0-3F3846DAC239}" type="slidenum">
              <a:rPr lang="en-US" smtClean="0"/>
              <a:t>‹#›</a:t>
            </a:fld>
            <a:endParaRPr lang="en-US"/>
          </a:p>
        </p:txBody>
      </p:sp>
    </p:spTree>
    <p:extLst>
      <p:ext uri="{BB962C8B-B14F-4D97-AF65-F5344CB8AC3E}">
        <p14:creationId xmlns:p14="http://schemas.microsoft.com/office/powerpoint/2010/main" val="2471354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8F7DEB-2F0F-4210-835B-E29C5B6D3F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6EA64B-982D-4332-9A43-CE5B73A431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36956B-6FD9-4E9C-A5AF-4820F7406CDE}"/>
              </a:ext>
            </a:extLst>
          </p:cNvPr>
          <p:cNvSpPr>
            <a:spLocks noGrp="1"/>
          </p:cNvSpPr>
          <p:nvPr>
            <p:ph type="dt" sz="half" idx="10"/>
          </p:nvPr>
        </p:nvSpPr>
        <p:spPr/>
        <p:txBody>
          <a:bodyPr/>
          <a:lstStyle/>
          <a:p>
            <a:fld id="{E125BA8D-98AC-44BC-93C7-B7B559DE079E}" type="datetimeFigureOut">
              <a:rPr lang="en-US" smtClean="0"/>
              <a:t>6/24/2023</a:t>
            </a:fld>
            <a:endParaRPr lang="en-US"/>
          </a:p>
        </p:txBody>
      </p:sp>
      <p:sp>
        <p:nvSpPr>
          <p:cNvPr id="5" name="Footer Placeholder 4">
            <a:extLst>
              <a:ext uri="{FF2B5EF4-FFF2-40B4-BE49-F238E27FC236}">
                <a16:creationId xmlns:a16="http://schemas.microsoft.com/office/drawing/2014/main" id="{28DA3200-907B-4F27-9743-BFAE77F07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B5FEB-3899-4646-BED0-08D810552A80}"/>
              </a:ext>
            </a:extLst>
          </p:cNvPr>
          <p:cNvSpPr>
            <a:spLocks noGrp="1"/>
          </p:cNvSpPr>
          <p:nvPr>
            <p:ph type="sldNum" sz="quarter" idx="12"/>
          </p:nvPr>
        </p:nvSpPr>
        <p:spPr/>
        <p:txBody>
          <a:bodyPr/>
          <a:lstStyle/>
          <a:p>
            <a:fld id="{E67E93A1-5FA0-49A9-8CE0-3F3846DAC239}" type="slidenum">
              <a:rPr lang="en-US" smtClean="0"/>
              <a:t>‹#›</a:t>
            </a:fld>
            <a:endParaRPr lang="en-US"/>
          </a:p>
        </p:txBody>
      </p:sp>
    </p:spTree>
    <p:extLst>
      <p:ext uri="{BB962C8B-B14F-4D97-AF65-F5344CB8AC3E}">
        <p14:creationId xmlns:p14="http://schemas.microsoft.com/office/powerpoint/2010/main" val="2949358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94CEF-A5F0-482C-BEB3-E7C2374AAD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2C9167-1996-4E80-BD50-C653D7E839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F86229-B45C-47DF-A103-F20C7590A17B}"/>
              </a:ext>
            </a:extLst>
          </p:cNvPr>
          <p:cNvSpPr>
            <a:spLocks noGrp="1"/>
          </p:cNvSpPr>
          <p:nvPr>
            <p:ph type="dt" sz="half" idx="10"/>
          </p:nvPr>
        </p:nvSpPr>
        <p:spPr/>
        <p:txBody>
          <a:bodyPr/>
          <a:lstStyle/>
          <a:p>
            <a:fld id="{E125BA8D-98AC-44BC-93C7-B7B559DE079E}" type="datetimeFigureOut">
              <a:rPr lang="en-US" smtClean="0"/>
              <a:t>6/24/2023</a:t>
            </a:fld>
            <a:endParaRPr lang="en-US"/>
          </a:p>
        </p:txBody>
      </p:sp>
      <p:sp>
        <p:nvSpPr>
          <p:cNvPr id="5" name="Footer Placeholder 4">
            <a:extLst>
              <a:ext uri="{FF2B5EF4-FFF2-40B4-BE49-F238E27FC236}">
                <a16:creationId xmlns:a16="http://schemas.microsoft.com/office/drawing/2014/main" id="{37633A00-7763-4471-B82D-D9997D57CC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E731C0-7F97-497F-998D-E978125B569B}"/>
              </a:ext>
            </a:extLst>
          </p:cNvPr>
          <p:cNvSpPr>
            <a:spLocks noGrp="1"/>
          </p:cNvSpPr>
          <p:nvPr>
            <p:ph type="sldNum" sz="quarter" idx="12"/>
          </p:nvPr>
        </p:nvSpPr>
        <p:spPr/>
        <p:txBody>
          <a:bodyPr/>
          <a:lstStyle/>
          <a:p>
            <a:fld id="{E67E93A1-5FA0-49A9-8CE0-3F3846DAC239}" type="slidenum">
              <a:rPr lang="en-US" smtClean="0"/>
              <a:t>‹#›</a:t>
            </a:fld>
            <a:endParaRPr lang="en-US"/>
          </a:p>
        </p:txBody>
      </p:sp>
    </p:spTree>
    <p:extLst>
      <p:ext uri="{BB962C8B-B14F-4D97-AF65-F5344CB8AC3E}">
        <p14:creationId xmlns:p14="http://schemas.microsoft.com/office/powerpoint/2010/main" val="2279356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C031-AE27-4A14-B427-17A603D3E3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5B93E1-BBE6-4C8E-8CF2-0DC16D0762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E37E8A-1975-4221-9DF3-87ECCCBB55E0}"/>
              </a:ext>
            </a:extLst>
          </p:cNvPr>
          <p:cNvSpPr>
            <a:spLocks noGrp="1"/>
          </p:cNvSpPr>
          <p:nvPr>
            <p:ph type="dt" sz="half" idx="10"/>
          </p:nvPr>
        </p:nvSpPr>
        <p:spPr/>
        <p:txBody>
          <a:bodyPr/>
          <a:lstStyle/>
          <a:p>
            <a:fld id="{E125BA8D-98AC-44BC-93C7-B7B559DE079E}" type="datetimeFigureOut">
              <a:rPr lang="en-US" smtClean="0"/>
              <a:t>6/24/2023</a:t>
            </a:fld>
            <a:endParaRPr lang="en-US"/>
          </a:p>
        </p:txBody>
      </p:sp>
      <p:sp>
        <p:nvSpPr>
          <p:cNvPr id="5" name="Footer Placeholder 4">
            <a:extLst>
              <a:ext uri="{FF2B5EF4-FFF2-40B4-BE49-F238E27FC236}">
                <a16:creationId xmlns:a16="http://schemas.microsoft.com/office/drawing/2014/main" id="{8A956089-C807-4716-B657-16C6A8CA0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8FB8F-F6CA-43DE-849B-53547B5EC4B5}"/>
              </a:ext>
            </a:extLst>
          </p:cNvPr>
          <p:cNvSpPr>
            <a:spLocks noGrp="1"/>
          </p:cNvSpPr>
          <p:nvPr>
            <p:ph type="sldNum" sz="quarter" idx="12"/>
          </p:nvPr>
        </p:nvSpPr>
        <p:spPr/>
        <p:txBody>
          <a:bodyPr/>
          <a:lstStyle/>
          <a:p>
            <a:fld id="{E67E93A1-5FA0-49A9-8CE0-3F3846DAC239}" type="slidenum">
              <a:rPr lang="en-US" smtClean="0"/>
              <a:t>‹#›</a:t>
            </a:fld>
            <a:endParaRPr lang="en-US"/>
          </a:p>
        </p:txBody>
      </p:sp>
    </p:spTree>
    <p:extLst>
      <p:ext uri="{BB962C8B-B14F-4D97-AF65-F5344CB8AC3E}">
        <p14:creationId xmlns:p14="http://schemas.microsoft.com/office/powerpoint/2010/main" val="3943328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EDFB4-5B6F-4789-AD4A-EB0281F2D1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065B52-8159-47C3-8A36-0CB6666536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EA5703-6950-47E4-AD49-70A734669C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DC7F2B-1856-42AE-B1D0-CC043F3F69B3}"/>
              </a:ext>
            </a:extLst>
          </p:cNvPr>
          <p:cNvSpPr>
            <a:spLocks noGrp="1"/>
          </p:cNvSpPr>
          <p:nvPr>
            <p:ph type="dt" sz="half" idx="10"/>
          </p:nvPr>
        </p:nvSpPr>
        <p:spPr/>
        <p:txBody>
          <a:bodyPr/>
          <a:lstStyle/>
          <a:p>
            <a:fld id="{E125BA8D-98AC-44BC-93C7-B7B559DE079E}" type="datetimeFigureOut">
              <a:rPr lang="en-US" smtClean="0"/>
              <a:t>6/24/2023</a:t>
            </a:fld>
            <a:endParaRPr lang="en-US"/>
          </a:p>
        </p:txBody>
      </p:sp>
      <p:sp>
        <p:nvSpPr>
          <p:cNvPr id="6" name="Footer Placeholder 5">
            <a:extLst>
              <a:ext uri="{FF2B5EF4-FFF2-40B4-BE49-F238E27FC236}">
                <a16:creationId xmlns:a16="http://schemas.microsoft.com/office/drawing/2014/main" id="{3510C736-6026-46E6-9ABF-CA24D2B99D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ED212C-864B-4F64-98BB-4D257F9D1E67}"/>
              </a:ext>
            </a:extLst>
          </p:cNvPr>
          <p:cNvSpPr>
            <a:spLocks noGrp="1"/>
          </p:cNvSpPr>
          <p:nvPr>
            <p:ph type="sldNum" sz="quarter" idx="12"/>
          </p:nvPr>
        </p:nvSpPr>
        <p:spPr/>
        <p:txBody>
          <a:bodyPr/>
          <a:lstStyle/>
          <a:p>
            <a:fld id="{E67E93A1-5FA0-49A9-8CE0-3F3846DAC239}" type="slidenum">
              <a:rPr lang="en-US" smtClean="0"/>
              <a:t>‹#›</a:t>
            </a:fld>
            <a:endParaRPr lang="en-US"/>
          </a:p>
        </p:txBody>
      </p:sp>
    </p:spTree>
    <p:extLst>
      <p:ext uri="{BB962C8B-B14F-4D97-AF65-F5344CB8AC3E}">
        <p14:creationId xmlns:p14="http://schemas.microsoft.com/office/powerpoint/2010/main" val="2994517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AA99-01FE-42FA-AC54-8C2FD4D0CE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A9DA6D-C960-4EEA-8F26-D8B9C78D20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A95084-6E99-423D-B9D4-E9AEBA16B8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2E90EC-0EC7-44F9-9159-1DB50468BD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8DEFBE-304B-4AA4-B86A-7C2A895713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9E57B4-21C1-4205-9184-14B501E76855}"/>
              </a:ext>
            </a:extLst>
          </p:cNvPr>
          <p:cNvSpPr>
            <a:spLocks noGrp="1"/>
          </p:cNvSpPr>
          <p:nvPr>
            <p:ph type="dt" sz="half" idx="10"/>
          </p:nvPr>
        </p:nvSpPr>
        <p:spPr/>
        <p:txBody>
          <a:bodyPr/>
          <a:lstStyle/>
          <a:p>
            <a:fld id="{E125BA8D-98AC-44BC-93C7-B7B559DE079E}" type="datetimeFigureOut">
              <a:rPr lang="en-US" smtClean="0"/>
              <a:t>6/24/2023</a:t>
            </a:fld>
            <a:endParaRPr lang="en-US"/>
          </a:p>
        </p:txBody>
      </p:sp>
      <p:sp>
        <p:nvSpPr>
          <p:cNvPr id="8" name="Footer Placeholder 7">
            <a:extLst>
              <a:ext uri="{FF2B5EF4-FFF2-40B4-BE49-F238E27FC236}">
                <a16:creationId xmlns:a16="http://schemas.microsoft.com/office/drawing/2014/main" id="{76786EC8-A885-4B36-8C6B-588BD429D2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537401-AA69-4D63-A8DB-5A1D4687A855}"/>
              </a:ext>
            </a:extLst>
          </p:cNvPr>
          <p:cNvSpPr>
            <a:spLocks noGrp="1"/>
          </p:cNvSpPr>
          <p:nvPr>
            <p:ph type="sldNum" sz="quarter" idx="12"/>
          </p:nvPr>
        </p:nvSpPr>
        <p:spPr/>
        <p:txBody>
          <a:bodyPr/>
          <a:lstStyle/>
          <a:p>
            <a:fld id="{E67E93A1-5FA0-49A9-8CE0-3F3846DAC239}" type="slidenum">
              <a:rPr lang="en-US" smtClean="0"/>
              <a:t>‹#›</a:t>
            </a:fld>
            <a:endParaRPr lang="en-US"/>
          </a:p>
        </p:txBody>
      </p:sp>
    </p:spTree>
    <p:extLst>
      <p:ext uri="{BB962C8B-B14F-4D97-AF65-F5344CB8AC3E}">
        <p14:creationId xmlns:p14="http://schemas.microsoft.com/office/powerpoint/2010/main" val="2356816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0D1FA-FFE1-471A-A85C-AB948C7C6E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CF2A2E-EFD2-4494-A108-32BFD752D19F}"/>
              </a:ext>
            </a:extLst>
          </p:cNvPr>
          <p:cNvSpPr>
            <a:spLocks noGrp="1"/>
          </p:cNvSpPr>
          <p:nvPr>
            <p:ph type="dt" sz="half" idx="10"/>
          </p:nvPr>
        </p:nvSpPr>
        <p:spPr/>
        <p:txBody>
          <a:bodyPr/>
          <a:lstStyle/>
          <a:p>
            <a:fld id="{E125BA8D-98AC-44BC-93C7-B7B559DE079E}" type="datetimeFigureOut">
              <a:rPr lang="en-US" smtClean="0"/>
              <a:t>6/24/2023</a:t>
            </a:fld>
            <a:endParaRPr lang="en-US"/>
          </a:p>
        </p:txBody>
      </p:sp>
      <p:sp>
        <p:nvSpPr>
          <p:cNvPr id="4" name="Footer Placeholder 3">
            <a:extLst>
              <a:ext uri="{FF2B5EF4-FFF2-40B4-BE49-F238E27FC236}">
                <a16:creationId xmlns:a16="http://schemas.microsoft.com/office/drawing/2014/main" id="{7E4ECE48-A0E7-4CB2-AC5F-B8DC9A853F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367986-18E6-48DF-88B3-8FFBA47EA163}"/>
              </a:ext>
            </a:extLst>
          </p:cNvPr>
          <p:cNvSpPr>
            <a:spLocks noGrp="1"/>
          </p:cNvSpPr>
          <p:nvPr>
            <p:ph type="sldNum" sz="quarter" idx="12"/>
          </p:nvPr>
        </p:nvSpPr>
        <p:spPr/>
        <p:txBody>
          <a:bodyPr/>
          <a:lstStyle/>
          <a:p>
            <a:fld id="{E67E93A1-5FA0-49A9-8CE0-3F3846DAC239}" type="slidenum">
              <a:rPr lang="en-US" smtClean="0"/>
              <a:t>‹#›</a:t>
            </a:fld>
            <a:endParaRPr lang="en-US"/>
          </a:p>
        </p:txBody>
      </p:sp>
    </p:spTree>
    <p:extLst>
      <p:ext uri="{BB962C8B-B14F-4D97-AF65-F5344CB8AC3E}">
        <p14:creationId xmlns:p14="http://schemas.microsoft.com/office/powerpoint/2010/main" val="146688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C082B5-165A-4E7D-8D34-446D6A2F2D52}"/>
              </a:ext>
            </a:extLst>
          </p:cNvPr>
          <p:cNvSpPr>
            <a:spLocks noGrp="1"/>
          </p:cNvSpPr>
          <p:nvPr>
            <p:ph type="dt" sz="half" idx="10"/>
          </p:nvPr>
        </p:nvSpPr>
        <p:spPr/>
        <p:txBody>
          <a:bodyPr/>
          <a:lstStyle/>
          <a:p>
            <a:fld id="{E125BA8D-98AC-44BC-93C7-B7B559DE079E}" type="datetimeFigureOut">
              <a:rPr lang="en-US" smtClean="0"/>
              <a:t>6/24/2023</a:t>
            </a:fld>
            <a:endParaRPr lang="en-US"/>
          </a:p>
        </p:txBody>
      </p:sp>
      <p:sp>
        <p:nvSpPr>
          <p:cNvPr id="3" name="Footer Placeholder 2">
            <a:extLst>
              <a:ext uri="{FF2B5EF4-FFF2-40B4-BE49-F238E27FC236}">
                <a16:creationId xmlns:a16="http://schemas.microsoft.com/office/drawing/2014/main" id="{CF5E8312-880B-4157-83EB-E0B0694717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651525-B730-45B6-BE44-5D1531FD4959}"/>
              </a:ext>
            </a:extLst>
          </p:cNvPr>
          <p:cNvSpPr>
            <a:spLocks noGrp="1"/>
          </p:cNvSpPr>
          <p:nvPr>
            <p:ph type="sldNum" sz="quarter" idx="12"/>
          </p:nvPr>
        </p:nvSpPr>
        <p:spPr/>
        <p:txBody>
          <a:bodyPr/>
          <a:lstStyle/>
          <a:p>
            <a:fld id="{E67E93A1-5FA0-49A9-8CE0-3F3846DAC239}" type="slidenum">
              <a:rPr lang="en-US" smtClean="0"/>
              <a:t>‹#›</a:t>
            </a:fld>
            <a:endParaRPr lang="en-US"/>
          </a:p>
        </p:txBody>
      </p:sp>
    </p:spTree>
    <p:extLst>
      <p:ext uri="{BB962C8B-B14F-4D97-AF65-F5344CB8AC3E}">
        <p14:creationId xmlns:p14="http://schemas.microsoft.com/office/powerpoint/2010/main" val="144100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CDB9-7AD2-475E-BB40-29A4E3EE90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B72F2F-D28E-4DD1-BD10-9BB17BAA1E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D0DC4D-83C9-42AF-A601-FDC013323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FF0654-7624-4128-B189-1184A5493B83}"/>
              </a:ext>
            </a:extLst>
          </p:cNvPr>
          <p:cNvSpPr>
            <a:spLocks noGrp="1"/>
          </p:cNvSpPr>
          <p:nvPr>
            <p:ph type="dt" sz="half" idx="10"/>
          </p:nvPr>
        </p:nvSpPr>
        <p:spPr/>
        <p:txBody>
          <a:bodyPr/>
          <a:lstStyle/>
          <a:p>
            <a:fld id="{E125BA8D-98AC-44BC-93C7-B7B559DE079E}" type="datetimeFigureOut">
              <a:rPr lang="en-US" smtClean="0"/>
              <a:t>6/24/2023</a:t>
            </a:fld>
            <a:endParaRPr lang="en-US"/>
          </a:p>
        </p:txBody>
      </p:sp>
      <p:sp>
        <p:nvSpPr>
          <p:cNvPr id="6" name="Footer Placeholder 5">
            <a:extLst>
              <a:ext uri="{FF2B5EF4-FFF2-40B4-BE49-F238E27FC236}">
                <a16:creationId xmlns:a16="http://schemas.microsoft.com/office/drawing/2014/main" id="{D1AA639A-7EFA-4B65-A72E-BDFADB035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AA2300-B89E-45A7-AC4E-9579AB05FB54}"/>
              </a:ext>
            </a:extLst>
          </p:cNvPr>
          <p:cNvSpPr>
            <a:spLocks noGrp="1"/>
          </p:cNvSpPr>
          <p:nvPr>
            <p:ph type="sldNum" sz="quarter" idx="12"/>
          </p:nvPr>
        </p:nvSpPr>
        <p:spPr/>
        <p:txBody>
          <a:bodyPr/>
          <a:lstStyle/>
          <a:p>
            <a:fld id="{E67E93A1-5FA0-49A9-8CE0-3F3846DAC239}" type="slidenum">
              <a:rPr lang="en-US" smtClean="0"/>
              <a:t>‹#›</a:t>
            </a:fld>
            <a:endParaRPr lang="en-US"/>
          </a:p>
        </p:txBody>
      </p:sp>
    </p:spTree>
    <p:extLst>
      <p:ext uri="{BB962C8B-B14F-4D97-AF65-F5344CB8AC3E}">
        <p14:creationId xmlns:p14="http://schemas.microsoft.com/office/powerpoint/2010/main" val="2756858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85C1B-5E3D-4839-BC97-24DE6DFB70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188337-C07C-412E-BA96-D323F9DE39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28AF23-CF53-4CAE-82A8-003AE838E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A1EADC-3F15-471C-A6E9-64DE0731F602}"/>
              </a:ext>
            </a:extLst>
          </p:cNvPr>
          <p:cNvSpPr>
            <a:spLocks noGrp="1"/>
          </p:cNvSpPr>
          <p:nvPr>
            <p:ph type="dt" sz="half" idx="10"/>
          </p:nvPr>
        </p:nvSpPr>
        <p:spPr/>
        <p:txBody>
          <a:bodyPr/>
          <a:lstStyle/>
          <a:p>
            <a:fld id="{E125BA8D-98AC-44BC-93C7-B7B559DE079E}" type="datetimeFigureOut">
              <a:rPr lang="en-US" smtClean="0"/>
              <a:t>6/24/2023</a:t>
            </a:fld>
            <a:endParaRPr lang="en-US"/>
          </a:p>
        </p:txBody>
      </p:sp>
      <p:sp>
        <p:nvSpPr>
          <p:cNvPr id="6" name="Footer Placeholder 5">
            <a:extLst>
              <a:ext uri="{FF2B5EF4-FFF2-40B4-BE49-F238E27FC236}">
                <a16:creationId xmlns:a16="http://schemas.microsoft.com/office/drawing/2014/main" id="{4B2CFF83-FC27-447A-857A-AFF912CB8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624413-6329-4523-951B-26DFD593448E}"/>
              </a:ext>
            </a:extLst>
          </p:cNvPr>
          <p:cNvSpPr>
            <a:spLocks noGrp="1"/>
          </p:cNvSpPr>
          <p:nvPr>
            <p:ph type="sldNum" sz="quarter" idx="12"/>
          </p:nvPr>
        </p:nvSpPr>
        <p:spPr/>
        <p:txBody>
          <a:bodyPr/>
          <a:lstStyle/>
          <a:p>
            <a:fld id="{E67E93A1-5FA0-49A9-8CE0-3F3846DAC239}" type="slidenum">
              <a:rPr lang="en-US" smtClean="0"/>
              <a:t>‹#›</a:t>
            </a:fld>
            <a:endParaRPr lang="en-US"/>
          </a:p>
        </p:txBody>
      </p:sp>
    </p:spTree>
    <p:extLst>
      <p:ext uri="{BB962C8B-B14F-4D97-AF65-F5344CB8AC3E}">
        <p14:creationId xmlns:p14="http://schemas.microsoft.com/office/powerpoint/2010/main" val="2236648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D9B7F6-17A2-496A-AD68-1B40150C60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05991C-CB30-41EB-84DA-9E222EB681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CE9A8A-1D95-443F-9549-8F5718C903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25BA8D-98AC-44BC-93C7-B7B559DE079E}" type="datetimeFigureOut">
              <a:rPr lang="en-US" smtClean="0"/>
              <a:t>6/24/2023</a:t>
            </a:fld>
            <a:endParaRPr lang="en-US"/>
          </a:p>
        </p:txBody>
      </p:sp>
      <p:sp>
        <p:nvSpPr>
          <p:cNvPr id="5" name="Footer Placeholder 4">
            <a:extLst>
              <a:ext uri="{FF2B5EF4-FFF2-40B4-BE49-F238E27FC236}">
                <a16:creationId xmlns:a16="http://schemas.microsoft.com/office/drawing/2014/main" id="{E89BD2CA-6492-4CC0-8789-E8A3F6880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890FB2-8962-48DE-8F7A-F48230C726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7E93A1-5FA0-49A9-8CE0-3F3846DAC239}" type="slidenum">
              <a:rPr lang="en-US" smtClean="0"/>
              <a:t>‹#›</a:t>
            </a:fld>
            <a:endParaRPr lang="en-US"/>
          </a:p>
        </p:txBody>
      </p:sp>
    </p:spTree>
    <p:extLst>
      <p:ext uri="{BB962C8B-B14F-4D97-AF65-F5344CB8AC3E}">
        <p14:creationId xmlns:p14="http://schemas.microsoft.com/office/powerpoint/2010/main" val="941527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EC10-0460-4C6A-8060-293DF8A4E0A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1E9F5DB-AC74-4E0E-A39A-1C2D90EF1C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201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F18F-7145-4210-959C-EB3D1EE21E6F}"/>
              </a:ext>
            </a:extLst>
          </p:cNvPr>
          <p:cNvSpPr>
            <a:spLocks noGrp="1"/>
          </p:cNvSpPr>
          <p:nvPr>
            <p:ph type="title"/>
          </p:nvPr>
        </p:nvSpPr>
        <p:spPr>
          <a:xfrm>
            <a:off x="838200" y="2046244"/>
            <a:ext cx="10515600" cy="852615"/>
          </a:xfrm>
        </p:spPr>
        <p:txBody>
          <a:bodyPr>
            <a:normAutofit/>
          </a:bodyPr>
          <a:lstStyle/>
          <a:p>
            <a:r>
              <a:rPr lang="en-US" sz="3600" dirty="0"/>
              <a:t>MAIN OBJECTIVE</a:t>
            </a:r>
          </a:p>
        </p:txBody>
      </p:sp>
      <p:sp>
        <p:nvSpPr>
          <p:cNvPr id="3" name="Content Placeholder 2">
            <a:extLst>
              <a:ext uri="{FF2B5EF4-FFF2-40B4-BE49-F238E27FC236}">
                <a16:creationId xmlns:a16="http://schemas.microsoft.com/office/drawing/2014/main" id="{87739ABF-7585-4605-88E0-C7D5121CDEFC}"/>
              </a:ext>
            </a:extLst>
          </p:cNvPr>
          <p:cNvSpPr>
            <a:spLocks noGrp="1"/>
          </p:cNvSpPr>
          <p:nvPr>
            <p:ph idx="1"/>
          </p:nvPr>
        </p:nvSpPr>
        <p:spPr>
          <a:xfrm>
            <a:off x="751702" y="2898859"/>
            <a:ext cx="10515600" cy="3291876"/>
          </a:xfrm>
        </p:spPr>
        <p:txBody>
          <a:bodyPr>
            <a:normAutofit/>
          </a:bodyPr>
          <a:lstStyle/>
          <a:p>
            <a:pPr>
              <a:lnSpc>
                <a:spcPct val="150000"/>
              </a:lnSpc>
              <a:buFont typeface="Wingdings" panose="05000000000000000000" pitchFamily="2" charset="2"/>
              <a:buChar char="v"/>
            </a:pPr>
            <a:r>
              <a:rPr lang="en-US" dirty="0"/>
              <a:t>To develop a mobile application that will help in keeping our environment clean. That is,</a:t>
            </a:r>
          </a:p>
          <a:p>
            <a:pPr lvl="1">
              <a:lnSpc>
                <a:spcPct val="150000"/>
              </a:lnSpc>
            </a:pPr>
            <a:r>
              <a:rPr lang="en-US" dirty="0"/>
              <a:t> Reducing cleanliness challenges and Enhancing reliable cleaning services.</a:t>
            </a:r>
          </a:p>
          <a:p>
            <a:pPr lvl="1">
              <a:lnSpc>
                <a:spcPct val="150000"/>
              </a:lnSpc>
            </a:pPr>
            <a:r>
              <a:rPr lang="en-US" dirty="0"/>
              <a:t> Connecting people with municipal cleaning workers on time.</a:t>
            </a:r>
            <a:endParaRPr lang="en-US" b="1" dirty="0"/>
          </a:p>
          <a:p>
            <a:pPr>
              <a:lnSpc>
                <a:spcPct val="100000"/>
              </a:lnSpc>
            </a:pPr>
            <a:endParaRPr lang="en-US" dirty="0"/>
          </a:p>
        </p:txBody>
      </p:sp>
      <p:sp>
        <p:nvSpPr>
          <p:cNvPr id="5" name="Slide Number Placeholder 4">
            <a:extLst>
              <a:ext uri="{FF2B5EF4-FFF2-40B4-BE49-F238E27FC236}">
                <a16:creationId xmlns:a16="http://schemas.microsoft.com/office/drawing/2014/main" id="{F9E36105-8524-4A37-8A03-676DC9A8812C}"/>
              </a:ext>
            </a:extLst>
          </p:cNvPr>
          <p:cNvSpPr>
            <a:spLocks noGrp="1"/>
          </p:cNvSpPr>
          <p:nvPr>
            <p:ph type="sldNum" sz="quarter" idx="12"/>
          </p:nvPr>
        </p:nvSpPr>
        <p:spPr/>
        <p:txBody>
          <a:bodyPr/>
          <a:lstStyle/>
          <a:p>
            <a:fld id="{9850BFE9-4B9A-47F6-B191-1DB0FEFC8304}" type="slidenum">
              <a:rPr lang="en-US" smtClean="0"/>
              <a:pPr/>
              <a:t>10</a:t>
            </a:fld>
            <a:endParaRPr lang="en-US"/>
          </a:p>
        </p:txBody>
      </p:sp>
    </p:spTree>
    <p:extLst>
      <p:ext uri="{BB962C8B-B14F-4D97-AF65-F5344CB8AC3E}">
        <p14:creationId xmlns:p14="http://schemas.microsoft.com/office/powerpoint/2010/main" val="3406189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41237-182F-464A-99D0-8A5396398F9F}"/>
              </a:ext>
            </a:extLst>
          </p:cNvPr>
          <p:cNvSpPr>
            <a:spLocks noGrp="1"/>
          </p:cNvSpPr>
          <p:nvPr>
            <p:ph type="title"/>
          </p:nvPr>
        </p:nvSpPr>
        <p:spPr>
          <a:xfrm>
            <a:off x="838200" y="1878227"/>
            <a:ext cx="10515600" cy="741405"/>
          </a:xfrm>
        </p:spPr>
        <p:txBody>
          <a:bodyPr>
            <a:normAutofit/>
          </a:bodyPr>
          <a:lstStyle/>
          <a:p>
            <a:r>
              <a:rPr lang="en-US" sz="3600" b="1" dirty="0"/>
              <a:t>SPECIFIC OBJECTIVES</a:t>
            </a:r>
          </a:p>
        </p:txBody>
      </p:sp>
      <p:sp>
        <p:nvSpPr>
          <p:cNvPr id="3" name="Content Placeholder 2">
            <a:extLst>
              <a:ext uri="{FF2B5EF4-FFF2-40B4-BE49-F238E27FC236}">
                <a16:creationId xmlns:a16="http://schemas.microsoft.com/office/drawing/2014/main" id="{E746E0F2-4A5F-47F1-9D83-73DE13431B26}"/>
              </a:ext>
            </a:extLst>
          </p:cNvPr>
          <p:cNvSpPr>
            <a:spLocks noGrp="1"/>
          </p:cNvSpPr>
          <p:nvPr>
            <p:ph idx="1"/>
          </p:nvPr>
        </p:nvSpPr>
        <p:spPr>
          <a:xfrm>
            <a:off x="838200" y="2817341"/>
            <a:ext cx="10515600" cy="3311610"/>
          </a:xfrm>
        </p:spPr>
        <p:txBody>
          <a:bodyPr>
            <a:normAutofit fontScale="85000" lnSpcReduction="10000"/>
          </a:bodyPr>
          <a:lstStyle/>
          <a:p>
            <a:pPr lvl="0" algn="just">
              <a:lnSpc>
                <a:spcPct val="150000"/>
              </a:lnSpc>
              <a:buFont typeface="Wingdings" panose="05000000000000000000" pitchFamily="2" charset="2"/>
              <a:buChar char="v"/>
            </a:pPr>
            <a:r>
              <a:rPr lang="en-US" dirty="0"/>
              <a:t>To perform requirement gathering from targeted people, municipal cleaning workers and municipal council by using different requirement gathering tools  .</a:t>
            </a:r>
          </a:p>
          <a:p>
            <a:pPr algn="just">
              <a:lnSpc>
                <a:spcPct val="150000"/>
              </a:lnSpc>
              <a:buFont typeface="Wingdings" panose="05000000000000000000" pitchFamily="2" charset="2"/>
              <a:buChar char="v"/>
            </a:pPr>
            <a:r>
              <a:rPr lang="en-US" dirty="0"/>
              <a:t>Design and implement mobile application that people can use it in getting desired cleaning services on time from their municipality.</a:t>
            </a:r>
          </a:p>
          <a:p>
            <a:pPr algn="just">
              <a:lnSpc>
                <a:spcPct val="150000"/>
              </a:lnSpc>
              <a:buFont typeface="Wingdings" panose="05000000000000000000" pitchFamily="2" charset="2"/>
              <a:buChar char="v"/>
            </a:pPr>
            <a:r>
              <a:rPr lang="en-US" dirty="0"/>
              <a:t>To test the mobile application to user and get feedback.</a:t>
            </a:r>
          </a:p>
        </p:txBody>
      </p:sp>
      <p:sp>
        <p:nvSpPr>
          <p:cNvPr id="5" name="Slide Number Placeholder 4">
            <a:extLst>
              <a:ext uri="{FF2B5EF4-FFF2-40B4-BE49-F238E27FC236}">
                <a16:creationId xmlns:a16="http://schemas.microsoft.com/office/drawing/2014/main" id="{26E646EE-6B62-480A-9514-0B25F587A2B1}"/>
              </a:ext>
            </a:extLst>
          </p:cNvPr>
          <p:cNvSpPr>
            <a:spLocks noGrp="1"/>
          </p:cNvSpPr>
          <p:nvPr>
            <p:ph type="sldNum" sz="quarter" idx="12"/>
          </p:nvPr>
        </p:nvSpPr>
        <p:spPr/>
        <p:txBody>
          <a:bodyPr/>
          <a:lstStyle/>
          <a:p>
            <a:fld id="{9850BFE9-4B9A-47F6-B191-1DB0FEFC8304}" type="slidenum">
              <a:rPr lang="en-US" smtClean="0"/>
              <a:pPr/>
              <a:t>11</a:t>
            </a:fld>
            <a:endParaRPr lang="en-US"/>
          </a:p>
        </p:txBody>
      </p:sp>
    </p:spTree>
    <p:extLst>
      <p:ext uri="{BB962C8B-B14F-4D97-AF65-F5344CB8AC3E}">
        <p14:creationId xmlns:p14="http://schemas.microsoft.com/office/powerpoint/2010/main" val="244089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75A30-F6CD-491A-A237-842126D89C1E}"/>
              </a:ext>
            </a:extLst>
          </p:cNvPr>
          <p:cNvSpPr>
            <a:spLocks noGrp="1"/>
          </p:cNvSpPr>
          <p:nvPr>
            <p:ph type="title"/>
          </p:nvPr>
        </p:nvSpPr>
        <p:spPr>
          <a:xfrm>
            <a:off x="838200" y="1433385"/>
            <a:ext cx="10515600" cy="642550"/>
          </a:xfrm>
        </p:spPr>
        <p:txBody>
          <a:bodyPr>
            <a:normAutofit fontScale="90000"/>
          </a:bodyPr>
          <a:lstStyle/>
          <a:p>
            <a:r>
              <a:rPr lang="en-US" dirty="0"/>
              <a:t>SIGNIFICANCE  OF THE PROJECT</a:t>
            </a:r>
          </a:p>
        </p:txBody>
      </p:sp>
      <p:sp>
        <p:nvSpPr>
          <p:cNvPr id="3" name="Content Placeholder 2">
            <a:extLst>
              <a:ext uri="{FF2B5EF4-FFF2-40B4-BE49-F238E27FC236}">
                <a16:creationId xmlns:a16="http://schemas.microsoft.com/office/drawing/2014/main" id="{7C0CF1AB-9139-4054-A8F3-6C24B698C2E0}"/>
              </a:ext>
            </a:extLst>
          </p:cNvPr>
          <p:cNvSpPr>
            <a:spLocks noGrp="1"/>
          </p:cNvSpPr>
          <p:nvPr>
            <p:ph idx="1"/>
          </p:nvPr>
        </p:nvSpPr>
        <p:spPr>
          <a:xfrm>
            <a:off x="838200" y="2273643"/>
            <a:ext cx="10515600" cy="3818238"/>
          </a:xfrm>
        </p:spPr>
        <p:txBody>
          <a:bodyPr anchor="ctr">
            <a:normAutofit fontScale="92500" lnSpcReduction="10000"/>
          </a:bodyPr>
          <a:lstStyle/>
          <a:p>
            <a:pPr>
              <a:lnSpc>
                <a:spcPct val="150000"/>
              </a:lnSpc>
              <a:buFont typeface="Wingdings" panose="05000000000000000000" pitchFamily="2" charset="2"/>
              <a:buChar char="v"/>
            </a:pPr>
            <a:r>
              <a:rPr lang="en-US" dirty="0"/>
              <a:t>The project has various importance such as: -</a:t>
            </a:r>
          </a:p>
          <a:p>
            <a:pPr lvl="1">
              <a:lnSpc>
                <a:spcPct val="150000"/>
              </a:lnSpc>
            </a:pPr>
            <a:r>
              <a:rPr lang="en-US" dirty="0"/>
              <a:t>It will help in keeping our environment clean.</a:t>
            </a:r>
          </a:p>
          <a:p>
            <a:pPr lvl="1">
              <a:lnSpc>
                <a:spcPct val="150000"/>
              </a:lnSpc>
            </a:pPr>
            <a:r>
              <a:rPr lang="en-US" dirty="0"/>
              <a:t>From Public Perspective, it will provide awareness about the quality of cleaning services that user deserved.</a:t>
            </a:r>
          </a:p>
          <a:p>
            <a:pPr lvl="1">
              <a:lnSpc>
                <a:spcPct val="150000"/>
              </a:lnSpc>
            </a:pPr>
            <a:r>
              <a:rPr lang="en-US" dirty="0"/>
              <a:t>From municipal Perspective, It will help municipality to get cleaning feedbacks, views and reviews from the customer.</a:t>
            </a:r>
          </a:p>
          <a:p>
            <a:pPr lvl="1">
              <a:lnSpc>
                <a:spcPct val="150000"/>
              </a:lnSpc>
            </a:pPr>
            <a:r>
              <a:rPr lang="en-US" dirty="0"/>
              <a:t>It will facilitate the increasing rate of the municipal income</a:t>
            </a:r>
          </a:p>
          <a:p>
            <a:pPr lvl="2">
              <a:lnSpc>
                <a:spcPct val="150000"/>
              </a:lnSpc>
            </a:pPr>
            <a:endParaRPr lang="en-US" dirty="0"/>
          </a:p>
        </p:txBody>
      </p:sp>
      <p:sp>
        <p:nvSpPr>
          <p:cNvPr id="5" name="Slide Number Placeholder 4">
            <a:extLst>
              <a:ext uri="{FF2B5EF4-FFF2-40B4-BE49-F238E27FC236}">
                <a16:creationId xmlns:a16="http://schemas.microsoft.com/office/drawing/2014/main" id="{8D0AD438-DE1A-4890-AEC3-C3BC0BE25093}"/>
              </a:ext>
            </a:extLst>
          </p:cNvPr>
          <p:cNvSpPr>
            <a:spLocks noGrp="1"/>
          </p:cNvSpPr>
          <p:nvPr>
            <p:ph type="sldNum" sz="quarter" idx="12"/>
          </p:nvPr>
        </p:nvSpPr>
        <p:spPr/>
        <p:txBody>
          <a:bodyPr/>
          <a:lstStyle/>
          <a:p>
            <a:fld id="{9850BFE9-4B9A-47F6-B191-1DB0FEFC8304}" type="slidenum">
              <a:rPr lang="en-US" smtClean="0"/>
              <a:pPr/>
              <a:t>12</a:t>
            </a:fld>
            <a:endParaRPr lang="en-US"/>
          </a:p>
        </p:txBody>
      </p:sp>
    </p:spTree>
    <p:extLst>
      <p:ext uri="{BB962C8B-B14F-4D97-AF65-F5344CB8AC3E}">
        <p14:creationId xmlns:p14="http://schemas.microsoft.com/office/powerpoint/2010/main" val="36794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84736-B72D-4CF8-B072-9640DB2BAF81}"/>
              </a:ext>
            </a:extLst>
          </p:cNvPr>
          <p:cNvSpPr>
            <a:spLocks noGrp="1"/>
          </p:cNvSpPr>
          <p:nvPr>
            <p:ph type="title"/>
          </p:nvPr>
        </p:nvSpPr>
        <p:spPr>
          <a:xfrm>
            <a:off x="838200" y="1683026"/>
            <a:ext cx="10515600" cy="675861"/>
          </a:xfrm>
        </p:spPr>
        <p:txBody>
          <a:bodyPr>
            <a:normAutofit fontScale="90000"/>
          </a:bodyPr>
          <a:lstStyle/>
          <a:p>
            <a:r>
              <a:rPr lang="en-US" b="1" dirty="0"/>
              <a:t>PROJECT SCOPE</a:t>
            </a:r>
          </a:p>
        </p:txBody>
      </p:sp>
      <p:sp>
        <p:nvSpPr>
          <p:cNvPr id="3" name="Content Placeholder 2">
            <a:extLst>
              <a:ext uri="{FF2B5EF4-FFF2-40B4-BE49-F238E27FC236}">
                <a16:creationId xmlns:a16="http://schemas.microsoft.com/office/drawing/2014/main" id="{083F2830-8AA3-49A8-B4C4-925B94E23409}"/>
              </a:ext>
            </a:extLst>
          </p:cNvPr>
          <p:cNvSpPr>
            <a:spLocks noGrp="1"/>
          </p:cNvSpPr>
          <p:nvPr>
            <p:ph idx="1"/>
          </p:nvPr>
        </p:nvSpPr>
        <p:spPr>
          <a:xfrm>
            <a:off x="838200" y="2531165"/>
            <a:ext cx="10515600" cy="3721353"/>
          </a:xfrm>
        </p:spPr>
        <p:txBody>
          <a:bodyPr>
            <a:normAutofit/>
          </a:bodyPr>
          <a:lstStyle/>
          <a:p>
            <a:pPr>
              <a:lnSpc>
                <a:spcPct val="150000"/>
              </a:lnSpc>
              <a:buFont typeface="Wingdings" panose="05000000000000000000" pitchFamily="2" charset="2"/>
              <a:buChar char="v"/>
            </a:pPr>
            <a:r>
              <a:rPr lang="en-US" dirty="0"/>
              <a:t>Building a municipal cleaning management mobile application system using dart, together with flutter as framework and Laravel for system backend. The System will be connected with database mySQL.  </a:t>
            </a:r>
          </a:p>
          <a:p>
            <a:pPr>
              <a:lnSpc>
                <a:spcPct val="150000"/>
              </a:lnSpc>
              <a:buFont typeface="Wingdings" panose="05000000000000000000" pitchFamily="2" charset="2"/>
              <a:buChar char="v"/>
            </a:pPr>
            <a:r>
              <a:rPr lang="en-US" dirty="0"/>
              <a:t>The APP will consist of several user screens/interface such as: -</a:t>
            </a:r>
          </a:p>
          <a:p>
            <a:pPr lvl="1"/>
            <a:r>
              <a:rPr lang="en-US" dirty="0"/>
              <a:t>Home page, login page, resident page, user tasks creation page, e-wallet page, service provider interface page, and municipality interface page.</a:t>
            </a:r>
            <a:endParaRPr lang="en-US" sz="2000" dirty="0"/>
          </a:p>
          <a:p>
            <a:endParaRPr lang="en-US" dirty="0"/>
          </a:p>
          <a:p>
            <a:endParaRPr lang="en-US" dirty="0"/>
          </a:p>
        </p:txBody>
      </p:sp>
      <p:sp>
        <p:nvSpPr>
          <p:cNvPr id="5" name="Slide Number Placeholder 4">
            <a:extLst>
              <a:ext uri="{FF2B5EF4-FFF2-40B4-BE49-F238E27FC236}">
                <a16:creationId xmlns:a16="http://schemas.microsoft.com/office/drawing/2014/main" id="{2F6D18B9-79FE-4EC1-81D4-6EB9D4AE3B1E}"/>
              </a:ext>
            </a:extLst>
          </p:cNvPr>
          <p:cNvSpPr>
            <a:spLocks noGrp="1"/>
          </p:cNvSpPr>
          <p:nvPr>
            <p:ph type="sldNum" sz="quarter" idx="12"/>
          </p:nvPr>
        </p:nvSpPr>
        <p:spPr/>
        <p:txBody>
          <a:bodyPr/>
          <a:lstStyle/>
          <a:p>
            <a:fld id="{9850BFE9-4B9A-47F6-B191-1DB0FEFC8304}" type="slidenum">
              <a:rPr lang="en-US" smtClean="0"/>
              <a:pPr/>
              <a:t>13</a:t>
            </a:fld>
            <a:endParaRPr lang="en-US"/>
          </a:p>
        </p:txBody>
      </p:sp>
    </p:spTree>
    <p:extLst>
      <p:ext uri="{BB962C8B-B14F-4D97-AF65-F5344CB8AC3E}">
        <p14:creationId xmlns:p14="http://schemas.microsoft.com/office/powerpoint/2010/main" val="357029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615F6-C34C-4D1A-8575-7C5EC3E58C9B}"/>
              </a:ext>
            </a:extLst>
          </p:cNvPr>
          <p:cNvSpPr>
            <a:spLocks noGrp="1"/>
          </p:cNvSpPr>
          <p:nvPr>
            <p:ph type="title"/>
          </p:nvPr>
        </p:nvSpPr>
        <p:spPr>
          <a:xfrm>
            <a:off x="838200" y="1401648"/>
            <a:ext cx="10515600" cy="837970"/>
          </a:xfrm>
        </p:spPr>
        <p:txBody>
          <a:bodyPr>
            <a:normAutofit fontScale="90000"/>
          </a:bodyPr>
          <a:lstStyle/>
          <a:p>
            <a:br>
              <a:rPr lang="en-US" b="1" dirty="0"/>
            </a:br>
            <a:r>
              <a:rPr lang="en-US" b="1" dirty="0"/>
              <a:t>Proposed system</a:t>
            </a:r>
            <a:br>
              <a:rPr lang="en-US" dirty="0"/>
            </a:br>
            <a:endParaRPr lang="en-US" dirty="0"/>
          </a:p>
        </p:txBody>
      </p:sp>
      <p:sp>
        <p:nvSpPr>
          <p:cNvPr id="3" name="Content Placeholder 2">
            <a:extLst>
              <a:ext uri="{FF2B5EF4-FFF2-40B4-BE49-F238E27FC236}">
                <a16:creationId xmlns:a16="http://schemas.microsoft.com/office/drawing/2014/main" id="{39E77DBD-4596-4752-861C-E2AB85939EAC}"/>
              </a:ext>
            </a:extLst>
          </p:cNvPr>
          <p:cNvSpPr>
            <a:spLocks noGrp="1"/>
          </p:cNvSpPr>
          <p:nvPr>
            <p:ph idx="1"/>
          </p:nvPr>
        </p:nvSpPr>
        <p:spPr>
          <a:xfrm>
            <a:off x="838200" y="2411897"/>
            <a:ext cx="10515600" cy="3765066"/>
          </a:xfrm>
        </p:spPr>
        <p:txBody>
          <a:bodyPr>
            <a:normAutofit fontScale="92500"/>
          </a:bodyPr>
          <a:lstStyle/>
          <a:p>
            <a:r>
              <a:rPr lang="en-US" dirty="0"/>
              <a:t>The proposed system is MUNICIPAL CLEANING MANAGEMENT MOBILE BASED SYSTEM, that will help resident to request for the cleaning service viewing and perform online payment. </a:t>
            </a:r>
          </a:p>
          <a:p>
            <a:r>
              <a:rPr lang="en-US" dirty="0"/>
              <a:t>The system will also enable service providers to view their task schedule, and submit their performance report of the service provided to a specific resident or area. </a:t>
            </a:r>
          </a:p>
          <a:p>
            <a:r>
              <a:rPr lang="en-US" dirty="0"/>
              <a:t>The system will also enable municipality to view resident’s tasks, create the schedule and view service provider’s report, so as to ensure that service providers are on time and provide the desired cleaning services.</a:t>
            </a:r>
          </a:p>
        </p:txBody>
      </p:sp>
      <p:sp>
        <p:nvSpPr>
          <p:cNvPr id="4" name="Slide Number Placeholder 3">
            <a:extLst>
              <a:ext uri="{FF2B5EF4-FFF2-40B4-BE49-F238E27FC236}">
                <a16:creationId xmlns:a16="http://schemas.microsoft.com/office/drawing/2014/main" id="{2A7D23F1-45E1-4CD8-B97C-F1620A8884E4}"/>
              </a:ext>
            </a:extLst>
          </p:cNvPr>
          <p:cNvSpPr>
            <a:spLocks noGrp="1"/>
          </p:cNvSpPr>
          <p:nvPr>
            <p:ph type="sldNum" sz="quarter" idx="12"/>
          </p:nvPr>
        </p:nvSpPr>
        <p:spPr/>
        <p:txBody>
          <a:bodyPr/>
          <a:lstStyle/>
          <a:p>
            <a:fld id="{9850BFE9-4B9A-47F6-B191-1DB0FEFC8304}" type="slidenum">
              <a:rPr lang="en-US" smtClean="0"/>
              <a:pPr/>
              <a:t>14</a:t>
            </a:fld>
            <a:endParaRPr lang="en-US"/>
          </a:p>
        </p:txBody>
      </p:sp>
    </p:spTree>
    <p:extLst>
      <p:ext uri="{BB962C8B-B14F-4D97-AF65-F5344CB8AC3E}">
        <p14:creationId xmlns:p14="http://schemas.microsoft.com/office/powerpoint/2010/main" val="152217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615F6-C34C-4D1A-8575-7C5EC3E58C9B}"/>
              </a:ext>
            </a:extLst>
          </p:cNvPr>
          <p:cNvSpPr>
            <a:spLocks noGrp="1"/>
          </p:cNvSpPr>
          <p:nvPr>
            <p:ph type="title"/>
          </p:nvPr>
        </p:nvSpPr>
        <p:spPr>
          <a:xfrm>
            <a:off x="838200" y="1401648"/>
            <a:ext cx="10515600" cy="652439"/>
          </a:xfrm>
        </p:spPr>
        <p:txBody>
          <a:bodyPr>
            <a:normAutofit fontScale="90000"/>
          </a:bodyPr>
          <a:lstStyle/>
          <a:p>
            <a:br>
              <a:rPr lang="en-US" b="1" dirty="0"/>
            </a:br>
            <a:r>
              <a:rPr lang="en-US" b="1" dirty="0"/>
              <a:t>Proposed system</a:t>
            </a:r>
            <a:br>
              <a:rPr lang="en-US" dirty="0"/>
            </a:br>
            <a:endParaRPr lang="en-US" dirty="0"/>
          </a:p>
        </p:txBody>
      </p:sp>
      <p:pic>
        <p:nvPicPr>
          <p:cNvPr id="5" name="Content Placeholder 4">
            <a:extLst>
              <a:ext uri="{FF2B5EF4-FFF2-40B4-BE49-F238E27FC236}">
                <a16:creationId xmlns:a16="http://schemas.microsoft.com/office/drawing/2014/main" id="{22C9A0C6-CEEF-4318-ACCE-2280F8D0DE0A}"/>
              </a:ext>
            </a:extLst>
          </p:cNvPr>
          <p:cNvPicPr>
            <a:picLocks noGrp="1" noChangeAspect="1"/>
          </p:cNvPicPr>
          <p:nvPr>
            <p:ph idx="1"/>
          </p:nvPr>
        </p:nvPicPr>
        <p:blipFill>
          <a:blip r:embed="rId2"/>
          <a:stretch>
            <a:fillRect/>
          </a:stretch>
        </p:blipFill>
        <p:spPr>
          <a:xfrm>
            <a:off x="987287" y="2146852"/>
            <a:ext cx="10217426" cy="4116733"/>
          </a:xfrm>
          <a:prstGeom prst="rect">
            <a:avLst/>
          </a:prstGeom>
        </p:spPr>
      </p:pic>
      <p:sp>
        <p:nvSpPr>
          <p:cNvPr id="4" name="Slide Number Placeholder 3">
            <a:extLst>
              <a:ext uri="{FF2B5EF4-FFF2-40B4-BE49-F238E27FC236}">
                <a16:creationId xmlns:a16="http://schemas.microsoft.com/office/drawing/2014/main" id="{2A7D23F1-45E1-4CD8-B97C-F1620A8884E4}"/>
              </a:ext>
            </a:extLst>
          </p:cNvPr>
          <p:cNvSpPr>
            <a:spLocks noGrp="1"/>
          </p:cNvSpPr>
          <p:nvPr>
            <p:ph type="sldNum" sz="quarter" idx="12"/>
          </p:nvPr>
        </p:nvSpPr>
        <p:spPr/>
        <p:txBody>
          <a:bodyPr/>
          <a:lstStyle/>
          <a:p>
            <a:fld id="{9850BFE9-4B9A-47F6-B191-1DB0FEFC8304}" type="slidenum">
              <a:rPr lang="en-US" smtClean="0"/>
              <a:pPr/>
              <a:t>15</a:t>
            </a:fld>
            <a:endParaRPr lang="en-US"/>
          </a:p>
        </p:txBody>
      </p:sp>
    </p:spTree>
    <p:extLst>
      <p:ext uri="{BB962C8B-B14F-4D97-AF65-F5344CB8AC3E}">
        <p14:creationId xmlns:p14="http://schemas.microsoft.com/office/powerpoint/2010/main" val="396872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8DE63-42A6-47F3-B4E1-C7F5ECCE5A61}"/>
              </a:ext>
            </a:extLst>
          </p:cNvPr>
          <p:cNvSpPr>
            <a:spLocks noGrp="1"/>
          </p:cNvSpPr>
          <p:nvPr>
            <p:ph type="title"/>
          </p:nvPr>
        </p:nvSpPr>
        <p:spPr>
          <a:xfrm>
            <a:off x="838200" y="1510748"/>
            <a:ext cx="10515600" cy="556591"/>
          </a:xfrm>
        </p:spPr>
        <p:txBody>
          <a:bodyPr>
            <a:normAutofit fontScale="90000"/>
          </a:bodyPr>
          <a:lstStyle/>
          <a:p>
            <a:r>
              <a:rPr lang="en-US" dirty="0"/>
              <a:t>RELATED WORK</a:t>
            </a:r>
          </a:p>
        </p:txBody>
      </p:sp>
      <p:sp>
        <p:nvSpPr>
          <p:cNvPr id="3" name="Content Placeholder 2">
            <a:extLst>
              <a:ext uri="{FF2B5EF4-FFF2-40B4-BE49-F238E27FC236}">
                <a16:creationId xmlns:a16="http://schemas.microsoft.com/office/drawing/2014/main" id="{CCEDF729-FF77-4B94-97D1-9F0FC4EB8BA7}"/>
              </a:ext>
            </a:extLst>
          </p:cNvPr>
          <p:cNvSpPr>
            <a:spLocks noGrp="1"/>
          </p:cNvSpPr>
          <p:nvPr>
            <p:ph idx="1"/>
          </p:nvPr>
        </p:nvSpPr>
        <p:spPr>
          <a:xfrm>
            <a:off x="838200" y="2186609"/>
            <a:ext cx="10515600" cy="4000534"/>
          </a:xfrm>
        </p:spPr>
        <p:txBody>
          <a:bodyPr>
            <a:normAutofit fontScale="92500"/>
          </a:bodyPr>
          <a:lstStyle/>
          <a:p>
            <a:pPr>
              <a:buFont typeface="Wingdings" panose="05000000000000000000" pitchFamily="2" charset="2"/>
              <a:buChar char="v"/>
            </a:pPr>
            <a:r>
              <a:rPr lang="en-US" b="1" dirty="0"/>
              <a:t> MUNICIPAL CLEANING SERVICE </a:t>
            </a:r>
          </a:p>
          <a:p>
            <a:pPr lvl="1"/>
            <a:r>
              <a:rPr lang="en-US" dirty="0"/>
              <a:t>Municipalities perform cleaning services in cities through a combination of in-house staff and contractors. The specific process for performing cleaning services may vary from municipality to municipality, but for ILALA municipality a general outline of the process is as follows:</a:t>
            </a:r>
          </a:p>
          <a:p>
            <a:pPr lvl="1"/>
            <a:r>
              <a:rPr lang="en-US" dirty="0"/>
              <a:t>Planning: The municipality identifies the areas in the city that require cleaning, such as public parks, sidewalks, and streets. They also determine the resources required to perform the cleaning, including staffing, equipment, and supplies.</a:t>
            </a:r>
          </a:p>
          <a:p>
            <a:pPr lvl="1"/>
            <a:r>
              <a:rPr lang="en-US" dirty="0"/>
              <a:t>Scheduling: The municipality schedules the cleaning services based on the availability of the resources and the priority of the cleaning needs. The scheduling information is communicated to the cleaning crews and contractors, who are responsible for performing the cleaning services.</a:t>
            </a:r>
          </a:p>
        </p:txBody>
      </p:sp>
      <p:sp>
        <p:nvSpPr>
          <p:cNvPr id="4" name="Slide Number Placeholder 3">
            <a:extLst>
              <a:ext uri="{FF2B5EF4-FFF2-40B4-BE49-F238E27FC236}">
                <a16:creationId xmlns:a16="http://schemas.microsoft.com/office/drawing/2014/main" id="{0EC7A6CB-7CC2-442F-BCFC-F04E992A3D38}"/>
              </a:ext>
            </a:extLst>
          </p:cNvPr>
          <p:cNvSpPr>
            <a:spLocks noGrp="1"/>
          </p:cNvSpPr>
          <p:nvPr>
            <p:ph type="sldNum" sz="quarter" idx="12"/>
          </p:nvPr>
        </p:nvSpPr>
        <p:spPr/>
        <p:txBody>
          <a:bodyPr/>
          <a:lstStyle/>
          <a:p>
            <a:fld id="{9850BFE9-4B9A-47F6-B191-1DB0FEFC8304}" type="slidenum">
              <a:rPr lang="en-US" smtClean="0"/>
              <a:pPr/>
              <a:t>16</a:t>
            </a:fld>
            <a:endParaRPr lang="en-US"/>
          </a:p>
        </p:txBody>
      </p:sp>
    </p:spTree>
    <p:extLst>
      <p:ext uri="{BB962C8B-B14F-4D97-AF65-F5344CB8AC3E}">
        <p14:creationId xmlns:p14="http://schemas.microsoft.com/office/powerpoint/2010/main" val="4065782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8DE63-42A6-47F3-B4E1-C7F5ECCE5A61}"/>
              </a:ext>
            </a:extLst>
          </p:cNvPr>
          <p:cNvSpPr>
            <a:spLocks noGrp="1"/>
          </p:cNvSpPr>
          <p:nvPr>
            <p:ph type="title"/>
          </p:nvPr>
        </p:nvSpPr>
        <p:spPr>
          <a:xfrm>
            <a:off x="838200" y="1401648"/>
            <a:ext cx="10515600" cy="705448"/>
          </a:xfrm>
        </p:spPr>
        <p:txBody>
          <a:bodyPr/>
          <a:lstStyle/>
          <a:p>
            <a:r>
              <a:rPr lang="en-US" dirty="0"/>
              <a:t>RELATED WORK</a:t>
            </a:r>
          </a:p>
        </p:txBody>
      </p:sp>
      <p:sp>
        <p:nvSpPr>
          <p:cNvPr id="3" name="Content Placeholder 2">
            <a:extLst>
              <a:ext uri="{FF2B5EF4-FFF2-40B4-BE49-F238E27FC236}">
                <a16:creationId xmlns:a16="http://schemas.microsoft.com/office/drawing/2014/main" id="{CCEDF729-FF77-4B94-97D1-9F0FC4EB8BA7}"/>
              </a:ext>
            </a:extLst>
          </p:cNvPr>
          <p:cNvSpPr>
            <a:spLocks noGrp="1"/>
          </p:cNvSpPr>
          <p:nvPr>
            <p:ph idx="1"/>
          </p:nvPr>
        </p:nvSpPr>
        <p:spPr>
          <a:xfrm>
            <a:off x="838200" y="2292627"/>
            <a:ext cx="10515600" cy="3884336"/>
          </a:xfrm>
        </p:spPr>
        <p:txBody>
          <a:bodyPr>
            <a:normAutofit fontScale="85000" lnSpcReduction="10000"/>
          </a:bodyPr>
          <a:lstStyle/>
          <a:p>
            <a:pPr>
              <a:buFont typeface="Wingdings" panose="05000000000000000000" pitchFamily="2" charset="2"/>
              <a:buChar char="v"/>
            </a:pPr>
            <a:r>
              <a:rPr lang="en-US" b="1" dirty="0"/>
              <a:t> MUNICIPAL CLEANING SERVICE </a:t>
            </a:r>
          </a:p>
          <a:p>
            <a:pPr lvl="1"/>
            <a:r>
              <a:rPr lang="en-US" dirty="0"/>
              <a:t>Dispatch: The cleaning crews and contractors are dispatched to the specified locations on the scheduled date and time to perform the cleaning services. The municipality provides the necessary equipment and supplies to the crews and contractors.</a:t>
            </a:r>
          </a:p>
          <a:p>
            <a:pPr lvl="1"/>
            <a:r>
              <a:rPr lang="en-US" dirty="0"/>
              <a:t>Cleaning: The cleaning crews and contractors perform the cleaning services, such as sweeping, power washing, and litter pick-up, in accordance with the municipality's guidelines and standards.</a:t>
            </a:r>
          </a:p>
          <a:p>
            <a:pPr lvl="1"/>
            <a:r>
              <a:rPr lang="en-US" dirty="0"/>
              <a:t>Inspection: The municipality inspects the cleaning services to ensure that they meet the required standards and quality. If necessary, additional cleaning services may be performed to correct any issues.</a:t>
            </a:r>
          </a:p>
          <a:p>
            <a:pPr lvl="1"/>
            <a:r>
              <a:rPr lang="en-US" dirty="0"/>
              <a:t>Reporting: The municipality tracks and reports on the cleaning services performed, including the type of service, location, and cost. The information is used to evaluate the performance of the cleaning services and make decisions on how to improve the service delivery.</a:t>
            </a:r>
          </a:p>
        </p:txBody>
      </p:sp>
      <p:sp>
        <p:nvSpPr>
          <p:cNvPr id="4" name="Slide Number Placeholder 3">
            <a:extLst>
              <a:ext uri="{FF2B5EF4-FFF2-40B4-BE49-F238E27FC236}">
                <a16:creationId xmlns:a16="http://schemas.microsoft.com/office/drawing/2014/main" id="{0EC7A6CB-7CC2-442F-BCFC-F04E992A3D38}"/>
              </a:ext>
            </a:extLst>
          </p:cNvPr>
          <p:cNvSpPr>
            <a:spLocks noGrp="1"/>
          </p:cNvSpPr>
          <p:nvPr>
            <p:ph type="sldNum" sz="quarter" idx="12"/>
          </p:nvPr>
        </p:nvSpPr>
        <p:spPr/>
        <p:txBody>
          <a:bodyPr/>
          <a:lstStyle/>
          <a:p>
            <a:fld id="{9850BFE9-4B9A-47F6-B191-1DB0FEFC8304}" type="slidenum">
              <a:rPr lang="en-US" smtClean="0"/>
              <a:pPr/>
              <a:t>17</a:t>
            </a:fld>
            <a:endParaRPr lang="en-US"/>
          </a:p>
        </p:txBody>
      </p:sp>
    </p:spTree>
    <p:extLst>
      <p:ext uri="{BB962C8B-B14F-4D97-AF65-F5344CB8AC3E}">
        <p14:creationId xmlns:p14="http://schemas.microsoft.com/office/powerpoint/2010/main" val="176618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3B44C-0740-4AFC-B409-50C05E3CF151}"/>
              </a:ext>
            </a:extLst>
          </p:cNvPr>
          <p:cNvSpPr>
            <a:spLocks noGrp="1"/>
          </p:cNvSpPr>
          <p:nvPr>
            <p:ph type="title"/>
          </p:nvPr>
        </p:nvSpPr>
        <p:spPr>
          <a:xfrm>
            <a:off x="838200" y="1497496"/>
            <a:ext cx="10515600" cy="728869"/>
          </a:xfrm>
        </p:spPr>
        <p:txBody>
          <a:bodyPr/>
          <a:lstStyle/>
          <a:p>
            <a:r>
              <a:rPr lang="en-US" dirty="0"/>
              <a:t>PROJECT GAP</a:t>
            </a:r>
          </a:p>
        </p:txBody>
      </p:sp>
      <p:sp>
        <p:nvSpPr>
          <p:cNvPr id="3" name="Content Placeholder 2">
            <a:extLst>
              <a:ext uri="{FF2B5EF4-FFF2-40B4-BE49-F238E27FC236}">
                <a16:creationId xmlns:a16="http://schemas.microsoft.com/office/drawing/2014/main" id="{EC3EAA8F-19C9-42EE-BA3E-860813B40BA5}"/>
              </a:ext>
            </a:extLst>
          </p:cNvPr>
          <p:cNvSpPr>
            <a:spLocks noGrp="1"/>
          </p:cNvSpPr>
          <p:nvPr>
            <p:ph idx="1"/>
          </p:nvPr>
        </p:nvSpPr>
        <p:spPr>
          <a:xfrm>
            <a:off x="516924" y="2226365"/>
            <a:ext cx="10515600" cy="3976728"/>
          </a:xfrm>
        </p:spPr>
        <p:txBody>
          <a:bodyPr>
            <a:normAutofit/>
          </a:bodyPr>
          <a:lstStyle/>
          <a:p>
            <a:r>
              <a:rPr lang="en-US" dirty="0"/>
              <a:t>The main challenge is delaying of cleaning services to people from the cleaning service providers, presence of informal payments to resident from service provider and poor oversee of service provider’s performance by municipality. </a:t>
            </a:r>
          </a:p>
          <a:p>
            <a:r>
              <a:rPr lang="en-US" dirty="0"/>
              <a:t> From different reviews the problem can be solved by integrate the system with online payment and allow municipality to oversee the performance of the service provider by digitally schedule tasks and inspect their performance reports. </a:t>
            </a:r>
          </a:p>
          <a:p>
            <a:endParaRPr lang="en-US" dirty="0"/>
          </a:p>
          <a:p>
            <a:pPr>
              <a:buFont typeface="Wingdings" panose="05000000000000000000" pitchFamily="2" charset="2"/>
              <a:buChar char="v"/>
            </a:pPr>
            <a:endParaRPr lang="en-US" dirty="0"/>
          </a:p>
        </p:txBody>
      </p:sp>
      <p:sp>
        <p:nvSpPr>
          <p:cNvPr id="4" name="Slide Number Placeholder 3">
            <a:extLst>
              <a:ext uri="{FF2B5EF4-FFF2-40B4-BE49-F238E27FC236}">
                <a16:creationId xmlns:a16="http://schemas.microsoft.com/office/drawing/2014/main" id="{4F001FF5-A968-4410-B1AD-1C920A3F4089}"/>
              </a:ext>
            </a:extLst>
          </p:cNvPr>
          <p:cNvSpPr>
            <a:spLocks noGrp="1"/>
          </p:cNvSpPr>
          <p:nvPr>
            <p:ph type="sldNum" sz="quarter" idx="12"/>
          </p:nvPr>
        </p:nvSpPr>
        <p:spPr/>
        <p:txBody>
          <a:bodyPr/>
          <a:lstStyle/>
          <a:p>
            <a:fld id="{9850BFE9-4B9A-47F6-B191-1DB0FEFC8304}" type="slidenum">
              <a:rPr lang="en-US" smtClean="0"/>
              <a:pPr/>
              <a:t>18</a:t>
            </a:fld>
            <a:endParaRPr lang="en-US"/>
          </a:p>
        </p:txBody>
      </p:sp>
    </p:spTree>
    <p:extLst>
      <p:ext uri="{BB962C8B-B14F-4D97-AF65-F5344CB8AC3E}">
        <p14:creationId xmlns:p14="http://schemas.microsoft.com/office/powerpoint/2010/main" val="634816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CFB6-4F2D-4CE9-88D1-96D30F2EC5F4}"/>
              </a:ext>
            </a:extLst>
          </p:cNvPr>
          <p:cNvSpPr>
            <a:spLocks noGrp="1"/>
          </p:cNvSpPr>
          <p:nvPr>
            <p:ph type="title"/>
          </p:nvPr>
        </p:nvSpPr>
        <p:spPr>
          <a:xfrm>
            <a:off x="842319" y="2137719"/>
            <a:ext cx="10515600" cy="840259"/>
          </a:xfrm>
        </p:spPr>
        <p:txBody>
          <a:bodyPr/>
          <a:lstStyle/>
          <a:p>
            <a:r>
              <a:rPr lang="en-US" dirty="0"/>
              <a:t>METHODOLOGY </a:t>
            </a:r>
          </a:p>
        </p:txBody>
      </p:sp>
      <p:sp>
        <p:nvSpPr>
          <p:cNvPr id="3" name="Content Placeholder 2">
            <a:extLst>
              <a:ext uri="{FF2B5EF4-FFF2-40B4-BE49-F238E27FC236}">
                <a16:creationId xmlns:a16="http://schemas.microsoft.com/office/drawing/2014/main" id="{A72ECC21-9621-4EFA-93A9-EB8372E4B198}"/>
              </a:ext>
            </a:extLst>
          </p:cNvPr>
          <p:cNvSpPr>
            <a:spLocks noGrp="1"/>
          </p:cNvSpPr>
          <p:nvPr>
            <p:ph idx="1"/>
          </p:nvPr>
        </p:nvSpPr>
        <p:spPr>
          <a:xfrm>
            <a:off x="838200" y="2891481"/>
            <a:ext cx="10515600" cy="3464869"/>
          </a:xfrm>
        </p:spPr>
        <p:txBody>
          <a:bodyPr anchor="ctr">
            <a:normAutofit fontScale="92500"/>
          </a:bodyPr>
          <a:lstStyle/>
          <a:p>
            <a:pPr>
              <a:lnSpc>
                <a:spcPct val="150000"/>
              </a:lnSpc>
              <a:buFont typeface="Wingdings" panose="05000000000000000000" pitchFamily="2" charset="2"/>
              <a:buChar char="v"/>
            </a:pPr>
            <a:r>
              <a:rPr lang="en-US" dirty="0"/>
              <a:t>The iterative model is a type of software development life cycle model that focuses on an initial, basic implementation that gradually adds more complexity and broader feature set until the final system is complete.</a:t>
            </a:r>
          </a:p>
          <a:p>
            <a:pPr>
              <a:lnSpc>
                <a:spcPct val="150000"/>
              </a:lnSpc>
              <a:buFont typeface="Wingdings" panose="05000000000000000000" pitchFamily="2" charset="2"/>
              <a:buChar char="v"/>
            </a:pPr>
            <a:r>
              <a:rPr lang="en-US" dirty="0"/>
              <a:t> Iterative development is method of breaking down the software development of a massive program into smaller components.</a:t>
            </a:r>
          </a:p>
        </p:txBody>
      </p:sp>
      <p:sp>
        <p:nvSpPr>
          <p:cNvPr id="5" name="Slide Number Placeholder 4">
            <a:extLst>
              <a:ext uri="{FF2B5EF4-FFF2-40B4-BE49-F238E27FC236}">
                <a16:creationId xmlns:a16="http://schemas.microsoft.com/office/drawing/2014/main" id="{37C972D1-8D4A-46A2-959B-C3FEE3F81E8F}"/>
              </a:ext>
            </a:extLst>
          </p:cNvPr>
          <p:cNvSpPr>
            <a:spLocks noGrp="1"/>
          </p:cNvSpPr>
          <p:nvPr>
            <p:ph type="sldNum" sz="quarter" idx="12"/>
          </p:nvPr>
        </p:nvSpPr>
        <p:spPr/>
        <p:txBody>
          <a:bodyPr/>
          <a:lstStyle/>
          <a:p>
            <a:fld id="{9850BFE9-4B9A-47F6-B191-1DB0FEFC8304}" type="slidenum">
              <a:rPr lang="en-US" smtClean="0"/>
              <a:pPr/>
              <a:t>19</a:t>
            </a:fld>
            <a:endParaRPr lang="en-US"/>
          </a:p>
        </p:txBody>
      </p:sp>
    </p:spTree>
    <p:extLst>
      <p:ext uri="{BB962C8B-B14F-4D97-AF65-F5344CB8AC3E}">
        <p14:creationId xmlns:p14="http://schemas.microsoft.com/office/powerpoint/2010/main" val="341929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2984C-C72E-47E1-8BC1-602139514F9A}"/>
              </a:ext>
            </a:extLst>
          </p:cNvPr>
          <p:cNvSpPr>
            <a:spLocks noGrp="1"/>
          </p:cNvSpPr>
          <p:nvPr>
            <p:ph type="ctrTitle"/>
          </p:nvPr>
        </p:nvSpPr>
        <p:spPr>
          <a:xfrm>
            <a:off x="1524000" y="1581804"/>
            <a:ext cx="9144000" cy="2831170"/>
          </a:xfrm>
        </p:spPr>
        <p:txBody>
          <a:bodyPr>
            <a:normAutofit/>
          </a:bodyPr>
          <a:lstStyle/>
          <a:p>
            <a:r>
              <a:rPr lang="en-US" sz="3600" b="1" dirty="0"/>
              <a:t>MUNICIPAL CLEANING MANAGEMENT MOBILE BASED SYSTEM</a:t>
            </a:r>
          </a:p>
        </p:txBody>
      </p:sp>
      <p:sp>
        <p:nvSpPr>
          <p:cNvPr id="4" name="Slide Number Placeholder 3">
            <a:extLst>
              <a:ext uri="{FF2B5EF4-FFF2-40B4-BE49-F238E27FC236}">
                <a16:creationId xmlns:a16="http://schemas.microsoft.com/office/drawing/2014/main" id="{B9AA5B10-A2E4-425C-A2E1-195A20205AE8}"/>
              </a:ext>
            </a:extLst>
          </p:cNvPr>
          <p:cNvSpPr>
            <a:spLocks noGrp="1"/>
          </p:cNvSpPr>
          <p:nvPr>
            <p:ph type="sldNum" sz="quarter" idx="12"/>
          </p:nvPr>
        </p:nvSpPr>
        <p:spPr/>
        <p:txBody>
          <a:bodyPr/>
          <a:lstStyle/>
          <a:p>
            <a:fld id="{9850BFE9-4B9A-47F6-B191-1DB0FEFC8304}" type="slidenum">
              <a:rPr lang="en-US" smtClean="0"/>
              <a:pPr/>
              <a:t>2</a:t>
            </a:fld>
            <a:endParaRPr lang="en-US"/>
          </a:p>
        </p:txBody>
      </p:sp>
    </p:spTree>
    <p:extLst>
      <p:ext uri="{BB962C8B-B14F-4D97-AF65-F5344CB8AC3E}">
        <p14:creationId xmlns:p14="http://schemas.microsoft.com/office/powerpoint/2010/main" val="4164085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AB60AAB-03B3-4466-8786-D083E1BBD2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746" y="1631092"/>
            <a:ext cx="10081054" cy="3880021"/>
          </a:xfrm>
        </p:spPr>
      </p:pic>
      <p:sp>
        <p:nvSpPr>
          <p:cNvPr id="4" name="Slide Number Placeholder 3">
            <a:extLst>
              <a:ext uri="{FF2B5EF4-FFF2-40B4-BE49-F238E27FC236}">
                <a16:creationId xmlns:a16="http://schemas.microsoft.com/office/drawing/2014/main" id="{7A2F9E69-BF27-415E-AD63-A2C7924B5F74}"/>
              </a:ext>
            </a:extLst>
          </p:cNvPr>
          <p:cNvSpPr>
            <a:spLocks noGrp="1"/>
          </p:cNvSpPr>
          <p:nvPr>
            <p:ph type="sldNum" sz="quarter" idx="12"/>
          </p:nvPr>
        </p:nvSpPr>
        <p:spPr/>
        <p:txBody>
          <a:bodyPr/>
          <a:lstStyle/>
          <a:p>
            <a:fld id="{9850BFE9-4B9A-47F6-B191-1DB0FEFC8304}" type="slidenum">
              <a:rPr lang="en-US" smtClean="0"/>
              <a:pPr/>
              <a:t>20</a:t>
            </a:fld>
            <a:endParaRPr lang="en-US"/>
          </a:p>
        </p:txBody>
      </p:sp>
      <p:sp>
        <p:nvSpPr>
          <p:cNvPr id="9" name="TextBox 8">
            <a:extLst>
              <a:ext uri="{FF2B5EF4-FFF2-40B4-BE49-F238E27FC236}">
                <a16:creationId xmlns:a16="http://schemas.microsoft.com/office/drawing/2014/main" id="{1018CF0C-0FBD-41B4-AFD4-3A22C41A2A9C}"/>
              </a:ext>
            </a:extLst>
          </p:cNvPr>
          <p:cNvSpPr txBox="1"/>
          <p:nvPr/>
        </p:nvSpPr>
        <p:spPr>
          <a:xfrm>
            <a:off x="4984922" y="6075534"/>
            <a:ext cx="2656702" cy="369332"/>
          </a:xfrm>
          <a:prstGeom prst="rect">
            <a:avLst/>
          </a:prstGeom>
          <a:noFill/>
        </p:spPr>
        <p:txBody>
          <a:bodyPr wrap="square" rtlCol="0">
            <a:spAutoFit/>
          </a:bodyPr>
          <a:lstStyle/>
          <a:p>
            <a:r>
              <a:rPr lang="en-US" dirty="0"/>
              <a:t>Iterative Methodology</a:t>
            </a:r>
          </a:p>
        </p:txBody>
      </p:sp>
    </p:spTree>
    <p:extLst>
      <p:ext uri="{BB962C8B-B14F-4D97-AF65-F5344CB8AC3E}">
        <p14:creationId xmlns:p14="http://schemas.microsoft.com/office/powerpoint/2010/main" val="250071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FF47-8D1C-44B4-AC44-D50118A6EFFD}"/>
              </a:ext>
            </a:extLst>
          </p:cNvPr>
          <p:cNvSpPr>
            <a:spLocks noGrp="1"/>
          </p:cNvSpPr>
          <p:nvPr>
            <p:ph type="title"/>
          </p:nvPr>
        </p:nvSpPr>
        <p:spPr>
          <a:xfrm>
            <a:off x="838200" y="1705232"/>
            <a:ext cx="10515600" cy="568411"/>
          </a:xfrm>
        </p:spPr>
        <p:txBody>
          <a:bodyPr>
            <a:normAutofit fontScale="90000"/>
          </a:bodyPr>
          <a:lstStyle/>
          <a:p>
            <a:r>
              <a:rPr lang="en-US" dirty="0"/>
              <a:t>WHY ITERATIVE MODEL METHODOLOGY?</a:t>
            </a:r>
          </a:p>
        </p:txBody>
      </p:sp>
      <p:sp>
        <p:nvSpPr>
          <p:cNvPr id="3" name="Content Placeholder 2">
            <a:extLst>
              <a:ext uri="{FF2B5EF4-FFF2-40B4-BE49-F238E27FC236}">
                <a16:creationId xmlns:a16="http://schemas.microsoft.com/office/drawing/2014/main" id="{C31F9B57-95E8-45BC-9481-465F2086B88F}"/>
              </a:ext>
            </a:extLst>
          </p:cNvPr>
          <p:cNvSpPr>
            <a:spLocks noGrp="1"/>
          </p:cNvSpPr>
          <p:nvPr>
            <p:ph idx="1"/>
          </p:nvPr>
        </p:nvSpPr>
        <p:spPr>
          <a:xfrm>
            <a:off x="838200" y="2384854"/>
            <a:ext cx="10515600" cy="3818238"/>
          </a:xfrm>
        </p:spPr>
        <p:txBody>
          <a:bodyPr>
            <a:noAutofit/>
          </a:bodyPr>
          <a:lstStyle/>
          <a:p>
            <a:pPr lvl="2">
              <a:lnSpc>
                <a:spcPct val="150000"/>
              </a:lnSpc>
              <a:buFont typeface="Wingdings" panose="05000000000000000000" pitchFamily="2" charset="2"/>
              <a:buChar char="v"/>
            </a:pPr>
            <a:r>
              <a:rPr lang="en-US" sz="2800" dirty="0"/>
              <a:t>Teams can quickly adapt to requirements changes without negatively impacting the release dates. </a:t>
            </a:r>
          </a:p>
          <a:p>
            <a:pPr lvl="2">
              <a:lnSpc>
                <a:spcPct val="150000"/>
              </a:lnSpc>
              <a:buFont typeface="Wingdings" panose="05000000000000000000" pitchFamily="2" charset="2"/>
              <a:buChar char="v"/>
            </a:pPr>
            <a:r>
              <a:rPr lang="en-US" sz="2800" dirty="0"/>
              <a:t> Greater customer satisfaction.</a:t>
            </a:r>
          </a:p>
          <a:p>
            <a:pPr lvl="2">
              <a:lnSpc>
                <a:spcPct val="150000"/>
              </a:lnSpc>
              <a:buFont typeface="Wingdings" panose="05000000000000000000" pitchFamily="2" charset="2"/>
              <a:buChar char="v"/>
            </a:pPr>
            <a:r>
              <a:rPr lang="en-US" sz="2800" dirty="0"/>
              <a:t> This model is suitable for identifying risks associated with the requirements early and mitigating them.</a:t>
            </a:r>
            <a:endParaRPr lang="en-US" sz="2400" dirty="0"/>
          </a:p>
        </p:txBody>
      </p:sp>
      <p:sp>
        <p:nvSpPr>
          <p:cNvPr id="4" name="Slide Number Placeholder 3">
            <a:extLst>
              <a:ext uri="{FF2B5EF4-FFF2-40B4-BE49-F238E27FC236}">
                <a16:creationId xmlns:a16="http://schemas.microsoft.com/office/drawing/2014/main" id="{55ADC124-18F1-4667-BB6C-DCBBE7F06F59}"/>
              </a:ext>
            </a:extLst>
          </p:cNvPr>
          <p:cNvSpPr>
            <a:spLocks noGrp="1"/>
          </p:cNvSpPr>
          <p:nvPr>
            <p:ph type="sldNum" sz="quarter" idx="12"/>
          </p:nvPr>
        </p:nvSpPr>
        <p:spPr/>
        <p:txBody>
          <a:bodyPr/>
          <a:lstStyle/>
          <a:p>
            <a:fld id="{9850BFE9-4B9A-47F6-B191-1DB0FEFC8304}" type="slidenum">
              <a:rPr lang="en-US" smtClean="0"/>
              <a:pPr/>
              <a:t>21</a:t>
            </a:fld>
            <a:endParaRPr lang="en-US"/>
          </a:p>
        </p:txBody>
      </p:sp>
    </p:spTree>
    <p:extLst>
      <p:ext uri="{BB962C8B-B14F-4D97-AF65-F5344CB8AC3E}">
        <p14:creationId xmlns:p14="http://schemas.microsoft.com/office/powerpoint/2010/main" val="314926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7637-8FCD-4F63-9F39-4FD4AF897100}"/>
              </a:ext>
            </a:extLst>
          </p:cNvPr>
          <p:cNvSpPr>
            <a:spLocks noGrp="1"/>
          </p:cNvSpPr>
          <p:nvPr>
            <p:ph type="title"/>
          </p:nvPr>
        </p:nvSpPr>
        <p:spPr>
          <a:xfrm>
            <a:off x="838200" y="1431236"/>
            <a:ext cx="10515600" cy="808382"/>
          </a:xfrm>
        </p:spPr>
        <p:txBody>
          <a:bodyPr>
            <a:normAutofit/>
          </a:bodyPr>
          <a:lstStyle/>
          <a:p>
            <a:r>
              <a:rPr lang="en-US" dirty="0"/>
              <a:t>Data collection</a:t>
            </a:r>
          </a:p>
        </p:txBody>
      </p:sp>
      <p:sp>
        <p:nvSpPr>
          <p:cNvPr id="3" name="Content Placeholder 2">
            <a:extLst>
              <a:ext uri="{FF2B5EF4-FFF2-40B4-BE49-F238E27FC236}">
                <a16:creationId xmlns:a16="http://schemas.microsoft.com/office/drawing/2014/main" id="{A8ABC0F6-1A94-401C-B63C-18E42D26DC6B}"/>
              </a:ext>
            </a:extLst>
          </p:cNvPr>
          <p:cNvSpPr>
            <a:spLocks noGrp="1"/>
          </p:cNvSpPr>
          <p:nvPr>
            <p:ph idx="1"/>
          </p:nvPr>
        </p:nvSpPr>
        <p:spPr>
          <a:xfrm>
            <a:off x="838200" y="2451653"/>
            <a:ext cx="10515600" cy="3725310"/>
          </a:xfrm>
        </p:spPr>
        <p:txBody>
          <a:bodyPr>
            <a:normAutofit/>
          </a:bodyPr>
          <a:lstStyle/>
          <a:p>
            <a:pPr algn="just">
              <a:lnSpc>
                <a:spcPct val="150000"/>
              </a:lnSpc>
            </a:pPr>
            <a:r>
              <a:rPr lang="en-US" dirty="0"/>
              <a:t>Data were collected from Residents and from ILALA municipality by using various data collection tools which are: -</a:t>
            </a:r>
          </a:p>
          <a:p>
            <a:pPr lvl="2" algn="just">
              <a:lnSpc>
                <a:spcPct val="150000"/>
              </a:lnSpc>
              <a:buFont typeface="Courier New" panose="02070309020205020404" pitchFamily="49" charset="0"/>
              <a:buChar char="o"/>
            </a:pPr>
            <a:r>
              <a:rPr lang="en-US" dirty="0"/>
              <a:t>Interviews :Questions were prepared and asked to some of municipality officers and other community stakeholders like” mwenyekiti” based on how municipality manage and organizing environment cleaning services in general.</a:t>
            </a:r>
          </a:p>
          <a:p>
            <a:pPr lvl="2" algn="just">
              <a:lnSpc>
                <a:spcPct val="150000"/>
              </a:lnSpc>
              <a:buFont typeface="Courier New" panose="02070309020205020404" pitchFamily="49" charset="0"/>
              <a:buChar char="o"/>
            </a:pPr>
            <a:r>
              <a:rPr lang="en-US" dirty="0"/>
              <a:t>Questionnaire :Google forms were created and supplied to users via a link</a:t>
            </a:r>
          </a:p>
        </p:txBody>
      </p:sp>
      <p:sp>
        <p:nvSpPr>
          <p:cNvPr id="4" name="Slide Number Placeholder 3">
            <a:extLst>
              <a:ext uri="{FF2B5EF4-FFF2-40B4-BE49-F238E27FC236}">
                <a16:creationId xmlns:a16="http://schemas.microsoft.com/office/drawing/2014/main" id="{F859E7E1-DC78-45E4-A68F-0DAACBC68277}"/>
              </a:ext>
            </a:extLst>
          </p:cNvPr>
          <p:cNvSpPr>
            <a:spLocks noGrp="1"/>
          </p:cNvSpPr>
          <p:nvPr>
            <p:ph type="sldNum" sz="quarter" idx="12"/>
          </p:nvPr>
        </p:nvSpPr>
        <p:spPr/>
        <p:txBody>
          <a:bodyPr/>
          <a:lstStyle/>
          <a:p>
            <a:fld id="{9850BFE9-4B9A-47F6-B191-1DB0FEFC8304}" type="slidenum">
              <a:rPr lang="en-US" smtClean="0"/>
              <a:pPr/>
              <a:t>22</a:t>
            </a:fld>
            <a:endParaRPr lang="en-US"/>
          </a:p>
        </p:txBody>
      </p:sp>
    </p:spTree>
    <p:extLst>
      <p:ext uri="{BB962C8B-B14F-4D97-AF65-F5344CB8AC3E}">
        <p14:creationId xmlns:p14="http://schemas.microsoft.com/office/powerpoint/2010/main" val="263234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A011-573E-4CA7-A857-EE691464FBAD}"/>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A362B02E-EE2D-41B4-B532-72C9FD85715B}"/>
              </a:ext>
            </a:extLst>
          </p:cNvPr>
          <p:cNvSpPr>
            <a:spLocks noGrp="1"/>
          </p:cNvSpPr>
          <p:nvPr>
            <p:ph idx="1"/>
          </p:nvPr>
        </p:nvSpPr>
        <p:spPr>
          <a:xfrm>
            <a:off x="838200" y="2610679"/>
            <a:ext cx="10515600" cy="3631096"/>
          </a:xfrm>
        </p:spPr>
        <p:txBody>
          <a:bodyPr/>
          <a:lstStyle/>
          <a:p>
            <a:pPr algn="just">
              <a:lnSpc>
                <a:spcPct val="150000"/>
              </a:lnSpc>
            </a:pPr>
            <a:r>
              <a:rPr lang="en-US" dirty="0"/>
              <a:t>From the Questionnaire, Residents are facing challenges on how environment cleaning services are provided to their areas, which are: </a:t>
            </a:r>
          </a:p>
          <a:p>
            <a:pPr lvl="2" algn="just">
              <a:lnSpc>
                <a:spcPct val="150000"/>
              </a:lnSpc>
              <a:buFont typeface="Courier New" panose="02070309020205020404" pitchFamily="49" charset="0"/>
              <a:buChar char="o"/>
            </a:pPr>
            <a:r>
              <a:rPr lang="en-US" dirty="0"/>
              <a:t>  Delaying of cleaning services  from the cleaning service providers.</a:t>
            </a:r>
          </a:p>
          <a:p>
            <a:pPr lvl="2" algn="just">
              <a:lnSpc>
                <a:spcPct val="150000"/>
              </a:lnSpc>
              <a:buFont typeface="Courier New" panose="02070309020205020404" pitchFamily="49" charset="0"/>
              <a:buChar char="o"/>
            </a:pPr>
            <a:r>
              <a:rPr lang="en-US" dirty="0"/>
              <a:t> The cleaning services are not sufficiently and efficiently provided.</a:t>
            </a:r>
          </a:p>
          <a:p>
            <a:pPr lvl="2" algn="just">
              <a:lnSpc>
                <a:spcPct val="150000"/>
              </a:lnSpc>
              <a:buFont typeface="Courier New" panose="02070309020205020404" pitchFamily="49" charset="0"/>
              <a:buChar char="o"/>
            </a:pPr>
            <a:r>
              <a:rPr lang="en-US" dirty="0"/>
              <a:t>Additional of informal costs. </a:t>
            </a:r>
          </a:p>
          <a:p>
            <a:pPr lvl="2" algn="just">
              <a:lnSpc>
                <a:spcPct val="150000"/>
              </a:lnSpc>
              <a:buFont typeface="Courier New" panose="02070309020205020404" pitchFamily="49" charset="0"/>
              <a:buChar char="o"/>
            </a:pPr>
            <a:endParaRPr lang="en-US" dirty="0"/>
          </a:p>
        </p:txBody>
      </p:sp>
      <p:sp>
        <p:nvSpPr>
          <p:cNvPr id="4" name="Slide Number Placeholder 3">
            <a:extLst>
              <a:ext uri="{FF2B5EF4-FFF2-40B4-BE49-F238E27FC236}">
                <a16:creationId xmlns:a16="http://schemas.microsoft.com/office/drawing/2014/main" id="{0146E9B0-E08D-4FEC-BCDA-F26DA3F83740}"/>
              </a:ext>
            </a:extLst>
          </p:cNvPr>
          <p:cNvSpPr>
            <a:spLocks noGrp="1"/>
          </p:cNvSpPr>
          <p:nvPr>
            <p:ph type="sldNum" sz="quarter" idx="12"/>
          </p:nvPr>
        </p:nvSpPr>
        <p:spPr/>
        <p:txBody>
          <a:bodyPr/>
          <a:lstStyle/>
          <a:p>
            <a:fld id="{9850BFE9-4B9A-47F6-B191-1DB0FEFC8304}" type="slidenum">
              <a:rPr lang="en-US" smtClean="0"/>
              <a:pPr/>
              <a:t>23</a:t>
            </a:fld>
            <a:endParaRPr lang="en-US"/>
          </a:p>
        </p:txBody>
      </p:sp>
    </p:spTree>
    <p:extLst>
      <p:ext uri="{BB962C8B-B14F-4D97-AF65-F5344CB8AC3E}">
        <p14:creationId xmlns:p14="http://schemas.microsoft.com/office/powerpoint/2010/main" val="209021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FA73-ECBB-4606-9E94-0725AD84C5E4}"/>
              </a:ext>
            </a:extLst>
          </p:cNvPr>
          <p:cNvSpPr>
            <a:spLocks noGrp="1"/>
          </p:cNvSpPr>
          <p:nvPr>
            <p:ph type="title"/>
          </p:nvPr>
        </p:nvSpPr>
        <p:spPr>
          <a:xfrm>
            <a:off x="336884" y="1628694"/>
            <a:ext cx="6561222" cy="1290969"/>
          </a:xfrm>
        </p:spPr>
        <p:txBody>
          <a:bodyPr>
            <a:normAutofit fontScale="90000"/>
          </a:bodyPr>
          <a:lstStyle/>
          <a:p>
            <a:pPr>
              <a:lnSpc>
                <a:spcPct val="150000"/>
              </a:lnSpc>
            </a:pPr>
            <a:r>
              <a:rPr lang="en-US" dirty="0"/>
              <a:t>A chart that shows the service provider’s punctuality on providing cleaning services</a:t>
            </a:r>
          </a:p>
        </p:txBody>
      </p:sp>
      <p:pic>
        <p:nvPicPr>
          <p:cNvPr id="7" name="Picture Placeholder 6">
            <a:extLst>
              <a:ext uri="{FF2B5EF4-FFF2-40B4-BE49-F238E27FC236}">
                <a16:creationId xmlns:a16="http://schemas.microsoft.com/office/drawing/2014/main" id="{0F13070E-DC23-4AFD-A8B7-2EFD921283B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0649" r="20649"/>
          <a:stretch>
            <a:fillRect/>
          </a:stretch>
        </p:blipFill>
        <p:spPr>
          <a:xfrm>
            <a:off x="6774650" y="2274178"/>
            <a:ext cx="4828674" cy="4178024"/>
          </a:xfrm>
        </p:spPr>
      </p:pic>
      <p:sp>
        <p:nvSpPr>
          <p:cNvPr id="4" name="Text Placeholder 3">
            <a:extLst>
              <a:ext uri="{FF2B5EF4-FFF2-40B4-BE49-F238E27FC236}">
                <a16:creationId xmlns:a16="http://schemas.microsoft.com/office/drawing/2014/main" id="{FA91C0B5-B0B1-44EA-914E-300F90CE63D9}"/>
              </a:ext>
            </a:extLst>
          </p:cNvPr>
          <p:cNvSpPr>
            <a:spLocks noGrp="1"/>
          </p:cNvSpPr>
          <p:nvPr>
            <p:ph type="body" sz="half" idx="2"/>
          </p:nvPr>
        </p:nvSpPr>
        <p:spPr>
          <a:xfrm>
            <a:off x="903956" y="3300663"/>
            <a:ext cx="4828674" cy="2699083"/>
          </a:xfrm>
        </p:spPr>
        <p:txBody>
          <a:bodyPr>
            <a:normAutofit/>
          </a:bodyPr>
          <a:lstStyle/>
          <a:p>
            <a:pPr>
              <a:lnSpc>
                <a:spcPct val="150000"/>
              </a:lnSpc>
            </a:pPr>
            <a:r>
              <a:rPr lang="en-US" sz="2000" dirty="0"/>
              <a:t>Where by: -</a:t>
            </a:r>
          </a:p>
          <a:p>
            <a:pPr lvl="0">
              <a:lnSpc>
                <a:spcPct val="150000"/>
              </a:lnSpc>
            </a:pPr>
            <a:r>
              <a:rPr lang="en-US" sz="2000" dirty="0"/>
              <a:t>Blue represents cleaners were on time </a:t>
            </a:r>
          </a:p>
          <a:p>
            <a:pPr lvl="0">
              <a:lnSpc>
                <a:spcPct val="150000"/>
              </a:lnSpc>
            </a:pPr>
            <a:r>
              <a:rPr lang="en-US" sz="2000" dirty="0"/>
              <a:t>Red represents cleaners were not on time </a:t>
            </a:r>
          </a:p>
          <a:p>
            <a:pPr>
              <a:lnSpc>
                <a:spcPct val="150000"/>
              </a:lnSpc>
            </a:pPr>
            <a:r>
              <a:rPr lang="en-US" sz="2000" dirty="0"/>
              <a:t>Yellow represents unknown variables </a:t>
            </a:r>
          </a:p>
        </p:txBody>
      </p:sp>
      <p:sp>
        <p:nvSpPr>
          <p:cNvPr id="5" name="Slide Number Placeholder 4">
            <a:extLst>
              <a:ext uri="{FF2B5EF4-FFF2-40B4-BE49-F238E27FC236}">
                <a16:creationId xmlns:a16="http://schemas.microsoft.com/office/drawing/2014/main" id="{B55EBBD5-2679-418F-92BF-56F14CCBE6AD}"/>
              </a:ext>
            </a:extLst>
          </p:cNvPr>
          <p:cNvSpPr>
            <a:spLocks noGrp="1"/>
          </p:cNvSpPr>
          <p:nvPr>
            <p:ph type="sldNum" sz="quarter" idx="12"/>
          </p:nvPr>
        </p:nvSpPr>
        <p:spPr/>
        <p:txBody>
          <a:bodyPr/>
          <a:lstStyle/>
          <a:p>
            <a:fld id="{9850BFE9-4B9A-47F6-B191-1DB0FEFC8304}" type="slidenum">
              <a:rPr lang="en-US" smtClean="0"/>
              <a:pPr/>
              <a:t>24</a:t>
            </a:fld>
            <a:endParaRPr lang="en-US"/>
          </a:p>
        </p:txBody>
      </p:sp>
    </p:spTree>
    <p:extLst>
      <p:ext uri="{BB962C8B-B14F-4D97-AF65-F5344CB8AC3E}">
        <p14:creationId xmlns:p14="http://schemas.microsoft.com/office/powerpoint/2010/main" val="1404949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82C7-B861-46BB-8117-9B65D7AA88A2}"/>
              </a:ext>
            </a:extLst>
          </p:cNvPr>
          <p:cNvSpPr>
            <a:spLocks noGrp="1"/>
          </p:cNvSpPr>
          <p:nvPr>
            <p:ph type="title"/>
          </p:nvPr>
        </p:nvSpPr>
        <p:spPr>
          <a:xfrm>
            <a:off x="838200" y="1676400"/>
            <a:ext cx="10515600" cy="812802"/>
          </a:xfrm>
        </p:spPr>
        <p:txBody>
          <a:bodyPr/>
          <a:lstStyle/>
          <a:p>
            <a:r>
              <a:rPr lang="en-US" dirty="0"/>
              <a:t>Data collection</a:t>
            </a:r>
          </a:p>
        </p:txBody>
      </p:sp>
      <p:sp>
        <p:nvSpPr>
          <p:cNvPr id="3" name="Content Placeholder 2">
            <a:extLst>
              <a:ext uri="{FF2B5EF4-FFF2-40B4-BE49-F238E27FC236}">
                <a16:creationId xmlns:a16="http://schemas.microsoft.com/office/drawing/2014/main" id="{813ADF17-1C60-455B-B8F4-40F855C98854}"/>
              </a:ext>
            </a:extLst>
          </p:cNvPr>
          <p:cNvSpPr>
            <a:spLocks noGrp="1"/>
          </p:cNvSpPr>
          <p:nvPr>
            <p:ph idx="1"/>
          </p:nvPr>
        </p:nvSpPr>
        <p:spPr>
          <a:xfrm>
            <a:off x="838200" y="2489201"/>
            <a:ext cx="10515600" cy="3687762"/>
          </a:xfrm>
        </p:spPr>
        <p:txBody>
          <a:bodyPr>
            <a:normAutofit/>
          </a:bodyPr>
          <a:lstStyle/>
          <a:p>
            <a:pPr>
              <a:lnSpc>
                <a:spcPct val="150000"/>
              </a:lnSpc>
            </a:pPr>
            <a:r>
              <a:rPr lang="en-US" dirty="0"/>
              <a:t>From the interview, there are various challenges encounter municipality on the issue of providing cleaning services, this include: -</a:t>
            </a:r>
          </a:p>
          <a:p>
            <a:pPr lvl="2">
              <a:lnSpc>
                <a:spcPct val="150000"/>
              </a:lnSpc>
              <a:buFont typeface="Courier New" panose="02070309020205020404" pitchFamily="49" charset="0"/>
              <a:buChar char="o"/>
            </a:pPr>
            <a:r>
              <a:rPr lang="en-US" dirty="0"/>
              <a:t>Poor management of service provider’s performance and punctuality when delivering cleaning services to people.</a:t>
            </a:r>
          </a:p>
          <a:p>
            <a:pPr lvl="2">
              <a:lnSpc>
                <a:spcPct val="150000"/>
              </a:lnSpc>
              <a:buFont typeface="Courier New" panose="02070309020205020404" pitchFamily="49" charset="0"/>
              <a:buChar char="o"/>
            </a:pPr>
            <a:r>
              <a:rPr lang="en-US" dirty="0"/>
              <a:t>Delaying on receiving of cleaning service tasks from different areas.</a:t>
            </a:r>
          </a:p>
          <a:p>
            <a:pPr lvl="2">
              <a:lnSpc>
                <a:spcPct val="150000"/>
              </a:lnSpc>
              <a:buFont typeface="Courier New" panose="02070309020205020404" pitchFamily="49" charset="0"/>
              <a:buChar char="o"/>
            </a:pPr>
            <a:r>
              <a:rPr lang="en-US" dirty="0"/>
              <a:t>Low capital to manage and monitoring cleaning services over the entire municipality.</a:t>
            </a:r>
          </a:p>
        </p:txBody>
      </p:sp>
      <p:sp>
        <p:nvSpPr>
          <p:cNvPr id="4" name="Slide Number Placeholder 3">
            <a:extLst>
              <a:ext uri="{FF2B5EF4-FFF2-40B4-BE49-F238E27FC236}">
                <a16:creationId xmlns:a16="http://schemas.microsoft.com/office/drawing/2014/main" id="{34CC0344-2FA8-4312-B853-3FA12CC9F1F9}"/>
              </a:ext>
            </a:extLst>
          </p:cNvPr>
          <p:cNvSpPr>
            <a:spLocks noGrp="1"/>
          </p:cNvSpPr>
          <p:nvPr>
            <p:ph type="sldNum" sz="quarter" idx="12"/>
          </p:nvPr>
        </p:nvSpPr>
        <p:spPr/>
        <p:txBody>
          <a:bodyPr/>
          <a:lstStyle/>
          <a:p>
            <a:fld id="{9850BFE9-4B9A-47F6-B191-1DB0FEFC8304}" type="slidenum">
              <a:rPr lang="en-US" smtClean="0"/>
              <a:pPr/>
              <a:t>25</a:t>
            </a:fld>
            <a:endParaRPr lang="en-US"/>
          </a:p>
        </p:txBody>
      </p:sp>
    </p:spTree>
    <p:extLst>
      <p:ext uri="{BB962C8B-B14F-4D97-AF65-F5344CB8AC3E}">
        <p14:creationId xmlns:p14="http://schemas.microsoft.com/office/powerpoint/2010/main" val="252298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786B-F43B-4FEF-8AA3-E6C7C3D8C3B1}"/>
              </a:ext>
            </a:extLst>
          </p:cNvPr>
          <p:cNvSpPr>
            <a:spLocks noGrp="1"/>
          </p:cNvSpPr>
          <p:nvPr>
            <p:ph type="ctrTitle"/>
          </p:nvPr>
        </p:nvSpPr>
        <p:spPr/>
        <p:txBody>
          <a:bodyPr>
            <a:normAutofit fontScale="90000"/>
          </a:bodyPr>
          <a:lstStyle/>
          <a:p>
            <a:r>
              <a:rPr lang="en-US" b="1" dirty="0"/>
              <a:t>Requirement and system analysis </a:t>
            </a:r>
            <a:br>
              <a:rPr lang="en-US" b="1" dirty="0"/>
            </a:br>
            <a:endParaRPr lang="en-US" dirty="0"/>
          </a:p>
        </p:txBody>
      </p:sp>
      <p:sp>
        <p:nvSpPr>
          <p:cNvPr id="3" name="Subtitle 2">
            <a:extLst>
              <a:ext uri="{FF2B5EF4-FFF2-40B4-BE49-F238E27FC236}">
                <a16:creationId xmlns:a16="http://schemas.microsoft.com/office/drawing/2014/main" id="{942C7444-88C4-441D-BCD7-AC5029A8EE6E}"/>
              </a:ext>
            </a:extLst>
          </p:cNvPr>
          <p:cNvSpPr>
            <a:spLocks noGrp="1"/>
          </p:cNvSpPr>
          <p:nvPr>
            <p:ph type="subTitle" idx="1"/>
          </p:nvPr>
        </p:nvSpPr>
        <p:spPr/>
        <p:txBody>
          <a:bodyPr>
            <a:normAutofit/>
          </a:bodyPr>
          <a:lstStyle/>
          <a:p>
            <a:r>
              <a:rPr lang="en-US" sz="2800" dirty="0"/>
              <a:t>Functional Requirements and Non-functional requirements</a:t>
            </a:r>
            <a:endParaRPr lang="en-US" sz="4400" dirty="0"/>
          </a:p>
        </p:txBody>
      </p:sp>
      <p:sp>
        <p:nvSpPr>
          <p:cNvPr id="4" name="Slide Number Placeholder 3">
            <a:extLst>
              <a:ext uri="{FF2B5EF4-FFF2-40B4-BE49-F238E27FC236}">
                <a16:creationId xmlns:a16="http://schemas.microsoft.com/office/drawing/2014/main" id="{BD249917-8922-4DBB-9048-78D954D9BC7E}"/>
              </a:ext>
            </a:extLst>
          </p:cNvPr>
          <p:cNvSpPr>
            <a:spLocks noGrp="1"/>
          </p:cNvSpPr>
          <p:nvPr>
            <p:ph type="sldNum" sz="quarter" idx="12"/>
          </p:nvPr>
        </p:nvSpPr>
        <p:spPr/>
        <p:txBody>
          <a:bodyPr/>
          <a:lstStyle/>
          <a:p>
            <a:fld id="{9850BFE9-4B9A-47F6-B191-1DB0FEFC8304}" type="slidenum">
              <a:rPr lang="en-US" smtClean="0"/>
              <a:pPr/>
              <a:t>26</a:t>
            </a:fld>
            <a:endParaRPr lang="en-US"/>
          </a:p>
        </p:txBody>
      </p:sp>
    </p:spTree>
    <p:extLst>
      <p:ext uri="{BB962C8B-B14F-4D97-AF65-F5344CB8AC3E}">
        <p14:creationId xmlns:p14="http://schemas.microsoft.com/office/powerpoint/2010/main" val="250182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DC1D-3AF8-48C6-B0BC-0611225B44A5}"/>
              </a:ext>
            </a:extLst>
          </p:cNvPr>
          <p:cNvSpPr>
            <a:spLocks noGrp="1"/>
          </p:cNvSpPr>
          <p:nvPr>
            <p:ph type="title"/>
          </p:nvPr>
        </p:nvSpPr>
        <p:spPr>
          <a:xfrm>
            <a:off x="838200" y="1417982"/>
            <a:ext cx="10515600" cy="640751"/>
          </a:xfrm>
        </p:spPr>
        <p:txBody>
          <a:bodyPr>
            <a:normAutofit fontScale="90000"/>
          </a:bodyPr>
          <a:lstStyle/>
          <a:p>
            <a:r>
              <a:rPr lang="en-US" dirty="0"/>
              <a:t> Functional requirements</a:t>
            </a:r>
          </a:p>
        </p:txBody>
      </p:sp>
      <p:graphicFrame>
        <p:nvGraphicFramePr>
          <p:cNvPr id="5" name="Content Placeholder 4">
            <a:extLst>
              <a:ext uri="{FF2B5EF4-FFF2-40B4-BE49-F238E27FC236}">
                <a16:creationId xmlns:a16="http://schemas.microsoft.com/office/drawing/2014/main" id="{3151AF35-F834-4EDB-8AB1-9C65D58B2F95}"/>
              </a:ext>
            </a:extLst>
          </p:cNvPr>
          <p:cNvGraphicFramePr>
            <a:graphicFrameLocks noGrp="1"/>
          </p:cNvGraphicFramePr>
          <p:nvPr>
            <p:ph idx="1"/>
          </p:nvPr>
        </p:nvGraphicFramePr>
        <p:xfrm>
          <a:off x="1086679" y="2058733"/>
          <a:ext cx="8613914" cy="4159249"/>
        </p:xfrm>
        <a:graphic>
          <a:graphicData uri="http://schemas.openxmlformats.org/drawingml/2006/table">
            <a:tbl>
              <a:tblPr>
                <a:tableStyleId>{5C22544A-7EE6-4342-B048-85BDC9FD1C3A}</a:tableStyleId>
              </a:tblPr>
              <a:tblGrid>
                <a:gridCol w="555598">
                  <a:extLst>
                    <a:ext uri="{9D8B030D-6E8A-4147-A177-3AD203B41FA5}">
                      <a16:colId xmlns:a16="http://schemas.microsoft.com/office/drawing/2014/main" val="2436763052"/>
                    </a:ext>
                  </a:extLst>
                </a:gridCol>
                <a:gridCol w="5216975">
                  <a:extLst>
                    <a:ext uri="{9D8B030D-6E8A-4147-A177-3AD203B41FA5}">
                      <a16:colId xmlns:a16="http://schemas.microsoft.com/office/drawing/2014/main" val="857893402"/>
                    </a:ext>
                  </a:extLst>
                </a:gridCol>
                <a:gridCol w="255279">
                  <a:extLst>
                    <a:ext uri="{9D8B030D-6E8A-4147-A177-3AD203B41FA5}">
                      <a16:colId xmlns:a16="http://schemas.microsoft.com/office/drawing/2014/main" val="2777119052"/>
                    </a:ext>
                  </a:extLst>
                </a:gridCol>
                <a:gridCol w="2586062">
                  <a:extLst>
                    <a:ext uri="{9D8B030D-6E8A-4147-A177-3AD203B41FA5}">
                      <a16:colId xmlns:a16="http://schemas.microsoft.com/office/drawing/2014/main" val="1794875924"/>
                    </a:ext>
                  </a:extLst>
                </a:gridCol>
              </a:tblGrid>
              <a:tr h="342670">
                <a:tc>
                  <a:txBody>
                    <a:bodyPr/>
                    <a:lstStyle/>
                    <a:p>
                      <a:pPr marL="0" marR="0" algn="just">
                        <a:lnSpc>
                          <a:spcPct val="100000"/>
                        </a:lnSpc>
                        <a:spcBef>
                          <a:spcPts val="0"/>
                        </a:spcBef>
                        <a:spcAft>
                          <a:spcPts val="800"/>
                        </a:spcAft>
                      </a:pPr>
                      <a:r>
                        <a:rPr lang="en-US" sz="1200">
                          <a:effectLst/>
                        </a:rPr>
                        <a:t>S/N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just">
                        <a:lnSpc>
                          <a:spcPct val="100000"/>
                        </a:lnSpc>
                        <a:spcBef>
                          <a:spcPts val="0"/>
                        </a:spcBef>
                        <a:spcAft>
                          <a:spcPts val="800"/>
                        </a:spcAft>
                      </a:pPr>
                      <a:r>
                        <a:rPr lang="en-US" sz="2000" dirty="0">
                          <a:effectLst/>
                        </a:rPr>
                        <a:t>FUNCTIONAL DISCRIPTION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just">
                        <a:lnSpc>
                          <a:spcPct val="100000"/>
                        </a:lnSpc>
                        <a:spcBef>
                          <a:spcPts val="0"/>
                        </a:spcBef>
                        <a:spcAft>
                          <a:spcPts val="800"/>
                        </a:spcAft>
                      </a:pPr>
                      <a:r>
                        <a:rPr lang="en-US" sz="1200" dirty="0">
                          <a:effectLst/>
                        </a:rPr>
                        <a:t>CATEGORY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0669637"/>
                  </a:ext>
                </a:extLst>
              </a:tr>
              <a:tr h="342670">
                <a:tc>
                  <a:txBody>
                    <a:bodyPr/>
                    <a:lstStyle/>
                    <a:p>
                      <a:pPr marL="0" marR="0" algn="just">
                        <a:lnSpc>
                          <a:spcPct val="100000"/>
                        </a:lnSpc>
                        <a:spcBef>
                          <a:spcPts val="0"/>
                        </a:spcBef>
                        <a:spcAft>
                          <a:spcPts val="800"/>
                        </a:spcAft>
                      </a:pPr>
                      <a:r>
                        <a:rPr lang="en-US" sz="1200">
                          <a:effectLst/>
                        </a:rPr>
                        <a:t>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algn="just">
                        <a:lnSpc>
                          <a:spcPct val="100000"/>
                        </a:lnSpc>
                        <a:spcBef>
                          <a:spcPts val="0"/>
                        </a:spcBef>
                        <a:spcAft>
                          <a:spcPts val="800"/>
                        </a:spcAft>
                      </a:pPr>
                      <a:r>
                        <a:rPr lang="en-US" sz="2000" dirty="0">
                          <a:effectLst/>
                        </a:rPr>
                        <a:t>Management of user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28679131"/>
                  </a:ext>
                </a:extLst>
              </a:tr>
              <a:tr h="917259">
                <a:tc>
                  <a:txBody>
                    <a:bodyPr/>
                    <a:lstStyle/>
                    <a:p>
                      <a:pPr marL="0" marR="0" algn="just">
                        <a:lnSpc>
                          <a:spcPct val="100000"/>
                        </a:lnSpc>
                        <a:spcBef>
                          <a:spcPts val="0"/>
                        </a:spcBef>
                        <a:spcAft>
                          <a:spcPts val="800"/>
                        </a:spcAft>
                      </a:pPr>
                      <a:r>
                        <a:rPr lang="en-US" sz="1200" dirty="0">
                          <a:effectLst/>
                        </a:rPr>
                        <a:t>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800"/>
                        </a:spcAft>
                      </a:pPr>
                      <a:r>
                        <a:rPr lang="en-US" sz="2000" dirty="0">
                          <a:effectLst/>
                        </a:rPr>
                        <a:t>System should allow Resident to log in by entering their physical address and password.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just">
                        <a:lnSpc>
                          <a:spcPct val="100000"/>
                        </a:lnSpc>
                        <a:spcBef>
                          <a:spcPts val="0"/>
                        </a:spcBef>
                        <a:spcAft>
                          <a:spcPts val="800"/>
                        </a:spcAft>
                      </a:pPr>
                      <a:r>
                        <a:rPr lang="en-US" sz="2000" dirty="0">
                          <a:effectLst/>
                        </a:rPr>
                        <a:t>Evident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68802843"/>
                  </a:ext>
                </a:extLst>
              </a:tr>
              <a:tr h="724830">
                <a:tc>
                  <a:txBody>
                    <a:bodyPr/>
                    <a:lstStyle/>
                    <a:p>
                      <a:pPr marL="0" marR="0" algn="just">
                        <a:lnSpc>
                          <a:spcPct val="100000"/>
                        </a:lnSpc>
                        <a:spcBef>
                          <a:spcPts val="0"/>
                        </a:spcBef>
                        <a:spcAft>
                          <a:spcPts val="800"/>
                        </a:spcAft>
                      </a:pPr>
                      <a:r>
                        <a:rPr lang="en-US" sz="120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800"/>
                        </a:spcAft>
                      </a:pPr>
                      <a:r>
                        <a:rPr lang="en-US" sz="2000" dirty="0">
                          <a:effectLst/>
                        </a:rPr>
                        <a:t>System should allow Service provider to register and log in.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just">
                        <a:lnSpc>
                          <a:spcPct val="100000"/>
                        </a:lnSpc>
                        <a:spcBef>
                          <a:spcPts val="0"/>
                        </a:spcBef>
                        <a:spcAft>
                          <a:spcPts val="800"/>
                        </a:spcAft>
                      </a:pPr>
                      <a:r>
                        <a:rPr lang="en-US" sz="2000" dirty="0">
                          <a:effectLst/>
                        </a:rPr>
                        <a:t>Evident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212467863"/>
                  </a:ext>
                </a:extLst>
              </a:tr>
              <a:tr h="724830">
                <a:tc>
                  <a:txBody>
                    <a:bodyPr/>
                    <a:lstStyle/>
                    <a:p>
                      <a:pPr marL="0" marR="0" algn="just">
                        <a:lnSpc>
                          <a:spcPct val="100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1.3</a:t>
                      </a:r>
                    </a:p>
                  </a:txBody>
                  <a:tcPr marL="68580" marR="68580" marT="0" marB="0"/>
                </a:tc>
                <a:tc>
                  <a:txBody>
                    <a:bodyPr/>
                    <a:lstStyle/>
                    <a:p>
                      <a:pPr marL="0" marR="0" algn="just">
                        <a:lnSpc>
                          <a:spcPct val="100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System should allow municipality to login</a:t>
                      </a:r>
                    </a:p>
                  </a:txBody>
                  <a:tcPr marL="68580" marR="68580" marT="0" marB="0"/>
                </a:tc>
                <a:tc gridSpan="2">
                  <a:txBody>
                    <a:bodyPr/>
                    <a:lstStyle/>
                    <a:p>
                      <a:pPr marL="0" marR="0" algn="just">
                        <a:lnSpc>
                          <a:spcPct val="100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Evident</a:t>
                      </a:r>
                    </a:p>
                  </a:txBody>
                  <a:tcPr marL="68580" marR="68580" marT="0" marB="0"/>
                </a:tc>
                <a:tc hMerge="1">
                  <a:txBody>
                    <a:bodyPr/>
                    <a:lstStyle/>
                    <a:p>
                      <a:endParaRPr lang="en-US"/>
                    </a:p>
                  </a:txBody>
                  <a:tcPr/>
                </a:tc>
                <a:extLst>
                  <a:ext uri="{0D108BD9-81ED-4DB2-BD59-A6C34878D82A}">
                    <a16:rowId xmlns:a16="http://schemas.microsoft.com/office/drawing/2014/main" val="1925408115"/>
                  </a:ext>
                </a:extLst>
              </a:tr>
              <a:tr h="1106990">
                <a:tc>
                  <a:txBody>
                    <a:bodyPr/>
                    <a:lstStyle/>
                    <a:p>
                      <a:pPr marL="0" marR="0" algn="just">
                        <a:lnSpc>
                          <a:spcPct val="100000"/>
                        </a:lnSpc>
                        <a:spcBef>
                          <a:spcPts val="0"/>
                        </a:spcBef>
                        <a:spcAft>
                          <a:spcPts val="800"/>
                        </a:spcAft>
                      </a:pPr>
                      <a:r>
                        <a:rPr lang="en-US" sz="1200" dirty="0">
                          <a:effectLst/>
                        </a:rPr>
                        <a:t>1.4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800"/>
                        </a:spcAft>
                      </a:pPr>
                      <a:r>
                        <a:rPr lang="en-US" sz="2000" dirty="0">
                          <a:effectLst/>
                        </a:rPr>
                        <a:t>The municipality should be able to manage service provider, including adding, editing, and deleting service provider as needed.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just">
                        <a:lnSpc>
                          <a:spcPct val="100000"/>
                        </a:lnSpc>
                        <a:spcBef>
                          <a:spcPts val="0"/>
                        </a:spcBef>
                        <a:spcAft>
                          <a:spcPts val="800"/>
                        </a:spcAft>
                      </a:pPr>
                      <a:r>
                        <a:rPr lang="en-US" sz="2000" dirty="0">
                          <a:effectLst/>
                        </a:rPr>
                        <a:t>Evident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360068705"/>
                  </a:ext>
                </a:extLst>
              </a:tr>
            </a:tbl>
          </a:graphicData>
        </a:graphic>
      </p:graphicFrame>
      <p:sp>
        <p:nvSpPr>
          <p:cNvPr id="4" name="Slide Number Placeholder 3">
            <a:extLst>
              <a:ext uri="{FF2B5EF4-FFF2-40B4-BE49-F238E27FC236}">
                <a16:creationId xmlns:a16="http://schemas.microsoft.com/office/drawing/2014/main" id="{7A8F0C9B-3302-4853-85C6-1DBC3C7C1C88}"/>
              </a:ext>
            </a:extLst>
          </p:cNvPr>
          <p:cNvSpPr>
            <a:spLocks noGrp="1"/>
          </p:cNvSpPr>
          <p:nvPr>
            <p:ph type="sldNum" sz="quarter" idx="12"/>
          </p:nvPr>
        </p:nvSpPr>
        <p:spPr/>
        <p:txBody>
          <a:bodyPr/>
          <a:lstStyle/>
          <a:p>
            <a:fld id="{9850BFE9-4B9A-47F6-B191-1DB0FEFC8304}" type="slidenum">
              <a:rPr lang="en-US" smtClean="0"/>
              <a:pPr/>
              <a:t>27</a:t>
            </a:fld>
            <a:endParaRPr lang="en-US"/>
          </a:p>
        </p:txBody>
      </p:sp>
    </p:spTree>
    <p:extLst>
      <p:ext uri="{BB962C8B-B14F-4D97-AF65-F5344CB8AC3E}">
        <p14:creationId xmlns:p14="http://schemas.microsoft.com/office/powerpoint/2010/main" val="58986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DC1D-3AF8-48C6-B0BC-0611225B44A5}"/>
              </a:ext>
            </a:extLst>
          </p:cNvPr>
          <p:cNvSpPr>
            <a:spLocks noGrp="1"/>
          </p:cNvSpPr>
          <p:nvPr>
            <p:ph type="title"/>
          </p:nvPr>
        </p:nvSpPr>
        <p:spPr>
          <a:xfrm>
            <a:off x="838200" y="1409701"/>
            <a:ext cx="10515600" cy="711200"/>
          </a:xfrm>
        </p:spPr>
        <p:txBody>
          <a:bodyPr>
            <a:normAutofit/>
          </a:bodyPr>
          <a:lstStyle/>
          <a:p>
            <a:r>
              <a:rPr lang="en-US" dirty="0"/>
              <a:t>  Functional requirements</a:t>
            </a:r>
          </a:p>
        </p:txBody>
      </p:sp>
      <p:sp>
        <p:nvSpPr>
          <p:cNvPr id="4" name="Slide Number Placeholder 3">
            <a:extLst>
              <a:ext uri="{FF2B5EF4-FFF2-40B4-BE49-F238E27FC236}">
                <a16:creationId xmlns:a16="http://schemas.microsoft.com/office/drawing/2014/main" id="{7A8F0C9B-3302-4853-85C6-1DBC3C7C1C88}"/>
              </a:ext>
            </a:extLst>
          </p:cNvPr>
          <p:cNvSpPr>
            <a:spLocks noGrp="1"/>
          </p:cNvSpPr>
          <p:nvPr>
            <p:ph type="sldNum" sz="quarter" idx="12"/>
          </p:nvPr>
        </p:nvSpPr>
        <p:spPr/>
        <p:txBody>
          <a:bodyPr/>
          <a:lstStyle/>
          <a:p>
            <a:fld id="{9850BFE9-4B9A-47F6-B191-1DB0FEFC8304}" type="slidenum">
              <a:rPr lang="en-US" smtClean="0"/>
              <a:pPr/>
              <a:t>28</a:t>
            </a:fld>
            <a:endParaRPr lang="en-US"/>
          </a:p>
        </p:txBody>
      </p:sp>
      <p:graphicFrame>
        <p:nvGraphicFramePr>
          <p:cNvPr id="8" name="Content Placeholder 7">
            <a:extLst>
              <a:ext uri="{FF2B5EF4-FFF2-40B4-BE49-F238E27FC236}">
                <a16:creationId xmlns:a16="http://schemas.microsoft.com/office/drawing/2014/main" id="{56260533-8FB7-4E36-8CD0-6E427B161CB9}"/>
              </a:ext>
            </a:extLst>
          </p:cNvPr>
          <p:cNvGraphicFramePr>
            <a:graphicFrameLocks noGrp="1"/>
          </p:cNvGraphicFramePr>
          <p:nvPr>
            <p:ph idx="1"/>
          </p:nvPr>
        </p:nvGraphicFramePr>
        <p:xfrm>
          <a:off x="1215333" y="2120117"/>
          <a:ext cx="8674101" cy="4237017"/>
        </p:xfrm>
        <a:graphic>
          <a:graphicData uri="http://schemas.openxmlformats.org/drawingml/2006/table">
            <a:tbl>
              <a:tblPr>
                <a:tableStyleId>{5C22544A-7EE6-4342-B048-85BDC9FD1C3A}</a:tableStyleId>
              </a:tblPr>
              <a:tblGrid>
                <a:gridCol w="784004">
                  <a:extLst>
                    <a:ext uri="{9D8B030D-6E8A-4147-A177-3AD203B41FA5}">
                      <a16:colId xmlns:a16="http://schemas.microsoft.com/office/drawing/2014/main" val="2274714980"/>
                    </a:ext>
                  </a:extLst>
                </a:gridCol>
                <a:gridCol w="6187481">
                  <a:extLst>
                    <a:ext uri="{9D8B030D-6E8A-4147-A177-3AD203B41FA5}">
                      <a16:colId xmlns:a16="http://schemas.microsoft.com/office/drawing/2014/main" val="452994705"/>
                    </a:ext>
                  </a:extLst>
                </a:gridCol>
                <a:gridCol w="289716">
                  <a:extLst>
                    <a:ext uri="{9D8B030D-6E8A-4147-A177-3AD203B41FA5}">
                      <a16:colId xmlns:a16="http://schemas.microsoft.com/office/drawing/2014/main" val="1683943447"/>
                    </a:ext>
                  </a:extLst>
                </a:gridCol>
                <a:gridCol w="1412900">
                  <a:extLst>
                    <a:ext uri="{9D8B030D-6E8A-4147-A177-3AD203B41FA5}">
                      <a16:colId xmlns:a16="http://schemas.microsoft.com/office/drawing/2014/main" val="1487664164"/>
                    </a:ext>
                  </a:extLst>
                </a:gridCol>
              </a:tblGrid>
              <a:tr h="315493">
                <a:tc>
                  <a:txBody>
                    <a:bodyPr/>
                    <a:lstStyle/>
                    <a:p>
                      <a:pPr marL="0" marR="0" algn="just">
                        <a:lnSpc>
                          <a:spcPct val="100000"/>
                        </a:lnSpc>
                        <a:spcBef>
                          <a:spcPts val="0"/>
                        </a:spcBef>
                        <a:spcAft>
                          <a:spcPts val="800"/>
                        </a:spcAft>
                      </a:pPr>
                      <a:r>
                        <a:rPr lang="en-US" sz="2000">
                          <a:effectLst/>
                        </a:rPr>
                        <a:t>S/N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just">
                        <a:lnSpc>
                          <a:spcPct val="100000"/>
                        </a:lnSpc>
                        <a:spcBef>
                          <a:spcPts val="0"/>
                        </a:spcBef>
                        <a:spcAft>
                          <a:spcPts val="800"/>
                        </a:spcAft>
                      </a:pPr>
                      <a:r>
                        <a:rPr lang="en-US" sz="2000">
                          <a:effectLst/>
                        </a:rPr>
                        <a:t>FUNCTIONAL DISCRIPTION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just">
                        <a:lnSpc>
                          <a:spcPct val="100000"/>
                        </a:lnSpc>
                        <a:spcBef>
                          <a:spcPts val="0"/>
                        </a:spcBef>
                        <a:spcAft>
                          <a:spcPts val="800"/>
                        </a:spcAft>
                      </a:pPr>
                      <a:r>
                        <a:rPr lang="en-US" sz="2000" dirty="0">
                          <a:effectLst/>
                        </a:rPr>
                        <a:t>CATEGORY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4145725"/>
                  </a:ext>
                </a:extLst>
              </a:tr>
              <a:tr h="307379">
                <a:tc>
                  <a:txBody>
                    <a:bodyPr/>
                    <a:lstStyle/>
                    <a:p>
                      <a:pPr marL="0" marR="0" algn="just">
                        <a:lnSpc>
                          <a:spcPct val="100000"/>
                        </a:lnSpc>
                        <a:spcBef>
                          <a:spcPts val="0"/>
                        </a:spcBef>
                        <a:spcAft>
                          <a:spcPts val="800"/>
                        </a:spcAft>
                      </a:pPr>
                      <a:r>
                        <a:rPr lang="en-US" sz="2000">
                          <a:effectLst/>
                        </a:rPr>
                        <a:t>F2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algn="just">
                        <a:lnSpc>
                          <a:spcPct val="100000"/>
                        </a:lnSpc>
                        <a:spcBef>
                          <a:spcPts val="0"/>
                        </a:spcBef>
                        <a:spcAft>
                          <a:spcPts val="800"/>
                        </a:spcAft>
                      </a:pPr>
                      <a:r>
                        <a:rPr lang="en-US" sz="2000" dirty="0">
                          <a:effectLst/>
                        </a:rPr>
                        <a:t>Management of Task</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46787861"/>
                  </a:ext>
                </a:extLst>
              </a:tr>
              <a:tr h="992983">
                <a:tc>
                  <a:txBody>
                    <a:bodyPr/>
                    <a:lstStyle/>
                    <a:p>
                      <a:pPr marL="0" marR="0" algn="just">
                        <a:lnSpc>
                          <a:spcPct val="100000"/>
                        </a:lnSpc>
                        <a:spcBef>
                          <a:spcPts val="0"/>
                        </a:spcBef>
                        <a:spcAft>
                          <a:spcPts val="800"/>
                        </a:spcAft>
                      </a:pPr>
                      <a:r>
                        <a:rPr lang="en-US" sz="2000" dirty="0">
                          <a:effectLst/>
                        </a:rPr>
                        <a:t>2.1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System should allow Resident  to request for the cleaning service (task)</a:t>
                      </a:r>
                    </a:p>
                  </a:txBody>
                  <a:tcPr marL="68580" marR="68580" marT="0" marB="0"/>
                </a:tc>
                <a:tc gridSpan="2">
                  <a:txBody>
                    <a:bodyPr/>
                    <a:lstStyle/>
                    <a:p>
                      <a:pPr marL="0" marR="0" algn="just">
                        <a:lnSpc>
                          <a:spcPct val="100000"/>
                        </a:lnSpc>
                        <a:spcBef>
                          <a:spcPts val="0"/>
                        </a:spcBef>
                        <a:spcAft>
                          <a:spcPts val="800"/>
                        </a:spcAft>
                      </a:pPr>
                      <a:r>
                        <a:rPr lang="en-US" sz="2000" dirty="0">
                          <a:effectLst/>
                        </a:rPr>
                        <a:t>Evident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542947195"/>
                  </a:ext>
                </a:extLst>
              </a:tr>
              <a:tr h="575528">
                <a:tc>
                  <a:txBody>
                    <a:bodyPr/>
                    <a:lstStyle/>
                    <a:p>
                      <a:pPr marL="0" marR="0" algn="just">
                        <a:lnSpc>
                          <a:spcPct val="100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2.2</a:t>
                      </a:r>
                    </a:p>
                  </a:txBody>
                  <a:tcPr marL="68580" marR="68580" marT="0" marB="0"/>
                </a:tc>
                <a:tc>
                  <a:txBody>
                    <a:bodyPr/>
                    <a:lstStyle/>
                    <a:p>
                      <a:pPr marL="0" marR="0" lvl="0" indent="0" algn="just" defTabSz="914400" rtl="0" eaLnBrk="1" fontAlgn="auto" latinLnBrk="0" hangingPunct="1">
                        <a:lnSpc>
                          <a:spcPct val="100000"/>
                        </a:lnSpc>
                        <a:spcBef>
                          <a:spcPts val="0"/>
                        </a:spcBef>
                        <a:spcAft>
                          <a:spcPts val="800"/>
                        </a:spcAft>
                        <a:buClrTx/>
                        <a:buSzTx/>
                        <a:buFontTx/>
                        <a:buNone/>
                        <a:tabLst/>
                        <a:defRPr/>
                      </a:pPr>
                      <a:r>
                        <a:rPr lang="en-US" sz="2000" dirty="0">
                          <a:effectLst/>
                        </a:rPr>
                        <a:t>The municipality should be able to create and manage tasks, including assigning tasks to service providers and setting priorities.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lvl="0" indent="0" algn="just" defTabSz="914400" rtl="0" eaLnBrk="1" fontAlgn="auto" latinLnBrk="0" hangingPunct="1">
                        <a:lnSpc>
                          <a:spcPct val="100000"/>
                        </a:lnSpc>
                        <a:spcBef>
                          <a:spcPts val="0"/>
                        </a:spcBef>
                        <a:spcAft>
                          <a:spcPts val="800"/>
                        </a:spcAft>
                        <a:buClrTx/>
                        <a:buSzTx/>
                        <a:buFontTx/>
                        <a:buNone/>
                        <a:tabLst/>
                        <a:defRPr/>
                      </a:pPr>
                      <a:r>
                        <a:rPr lang="en-US" sz="2000" dirty="0">
                          <a:effectLst/>
                        </a:rPr>
                        <a:t>Evident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654321089"/>
                  </a:ext>
                </a:extLst>
              </a:tr>
              <a:tr h="650181">
                <a:tc>
                  <a:txBody>
                    <a:bodyPr/>
                    <a:lstStyle/>
                    <a:p>
                      <a:pPr marL="0" marR="0" algn="just">
                        <a:lnSpc>
                          <a:spcPct val="100000"/>
                        </a:lnSpc>
                        <a:spcBef>
                          <a:spcPts val="0"/>
                        </a:spcBef>
                        <a:spcAft>
                          <a:spcPts val="800"/>
                        </a:spcAft>
                      </a:pPr>
                      <a:r>
                        <a:rPr lang="en-US" sz="2000">
                          <a:effectLst/>
                        </a:rPr>
                        <a:t>2.2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800"/>
                        </a:spcAft>
                      </a:pPr>
                      <a:r>
                        <a:rPr lang="en-US" sz="2000" dirty="0">
                          <a:effectLst/>
                        </a:rPr>
                        <a:t>Service providers should be able to view their assigned tasks and update their status.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just">
                        <a:lnSpc>
                          <a:spcPct val="100000"/>
                        </a:lnSpc>
                        <a:spcBef>
                          <a:spcPts val="0"/>
                        </a:spcBef>
                        <a:spcAft>
                          <a:spcPts val="800"/>
                        </a:spcAft>
                      </a:pPr>
                      <a:r>
                        <a:rPr lang="en-US" sz="2000" dirty="0">
                          <a:effectLst/>
                        </a:rPr>
                        <a:t>Evident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850657743"/>
                  </a:ext>
                </a:extLst>
              </a:tr>
              <a:tr h="650181">
                <a:tc>
                  <a:txBody>
                    <a:bodyPr/>
                    <a:lstStyle/>
                    <a:p>
                      <a:pPr marL="0" marR="0" algn="just">
                        <a:lnSpc>
                          <a:spcPct val="100000"/>
                        </a:lnSpc>
                        <a:spcBef>
                          <a:spcPts val="0"/>
                        </a:spcBef>
                        <a:spcAft>
                          <a:spcPts val="800"/>
                        </a:spcAft>
                      </a:pPr>
                      <a:r>
                        <a:rPr lang="en-US" sz="2000">
                          <a:effectLst/>
                        </a:rPr>
                        <a:t>2.3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800"/>
                        </a:spcAft>
                      </a:pPr>
                      <a:r>
                        <a:rPr lang="en-US" sz="2000" dirty="0">
                          <a:effectLst/>
                        </a:rPr>
                        <a:t>Residents should be able to view the status of their tasks and provide feedback.</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just">
                        <a:lnSpc>
                          <a:spcPct val="100000"/>
                        </a:lnSpc>
                        <a:spcBef>
                          <a:spcPts val="0"/>
                        </a:spcBef>
                        <a:spcAft>
                          <a:spcPts val="800"/>
                        </a:spcAft>
                      </a:pPr>
                      <a:r>
                        <a:rPr lang="en-US" sz="2000" dirty="0">
                          <a:effectLst/>
                        </a:rPr>
                        <a:t>Evident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916400876"/>
                  </a:ext>
                </a:extLst>
              </a:tr>
            </a:tbl>
          </a:graphicData>
        </a:graphic>
      </p:graphicFrame>
    </p:spTree>
    <p:extLst>
      <p:ext uri="{BB962C8B-B14F-4D97-AF65-F5344CB8AC3E}">
        <p14:creationId xmlns:p14="http://schemas.microsoft.com/office/powerpoint/2010/main" val="4176173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DC1D-3AF8-48C6-B0BC-0611225B44A5}"/>
              </a:ext>
            </a:extLst>
          </p:cNvPr>
          <p:cNvSpPr>
            <a:spLocks noGrp="1"/>
          </p:cNvSpPr>
          <p:nvPr>
            <p:ph type="title"/>
          </p:nvPr>
        </p:nvSpPr>
        <p:spPr>
          <a:xfrm>
            <a:off x="838200" y="1692274"/>
            <a:ext cx="10515600" cy="460330"/>
          </a:xfrm>
        </p:spPr>
        <p:txBody>
          <a:bodyPr>
            <a:normAutofit fontScale="90000"/>
          </a:bodyPr>
          <a:lstStyle/>
          <a:p>
            <a:r>
              <a:rPr lang="en-US" dirty="0"/>
              <a:t> Functional requirements</a:t>
            </a:r>
          </a:p>
        </p:txBody>
      </p:sp>
      <p:sp>
        <p:nvSpPr>
          <p:cNvPr id="4" name="Slide Number Placeholder 3">
            <a:extLst>
              <a:ext uri="{FF2B5EF4-FFF2-40B4-BE49-F238E27FC236}">
                <a16:creationId xmlns:a16="http://schemas.microsoft.com/office/drawing/2014/main" id="{7A8F0C9B-3302-4853-85C6-1DBC3C7C1C88}"/>
              </a:ext>
            </a:extLst>
          </p:cNvPr>
          <p:cNvSpPr>
            <a:spLocks noGrp="1"/>
          </p:cNvSpPr>
          <p:nvPr>
            <p:ph type="sldNum" sz="quarter" idx="12"/>
          </p:nvPr>
        </p:nvSpPr>
        <p:spPr/>
        <p:txBody>
          <a:bodyPr/>
          <a:lstStyle/>
          <a:p>
            <a:fld id="{9850BFE9-4B9A-47F6-B191-1DB0FEFC8304}" type="slidenum">
              <a:rPr lang="en-US" smtClean="0"/>
              <a:pPr/>
              <a:t>29</a:t>
            </a:fld>
            <a:endParaRPr lang="en-US"/>
          </a:p>
        </p:txBody>
      </p:sp>
      <p:graphicFrame>
        <p:nvGraphicFramePr>
          <p:cNvPr id="7" name="Content Placeholder 6">
            <a:extLst>
              <a:ext uri="{FF2B5EF4-FFF2-40B4-BE49-F238E27FC236}">
                <a16:creationId xmlns:a16="http://schemas.microsoft.com/office/drawing/2014/main" id="{A2E26B39-9BC3-4EC8-8968-9256C78EA51B}"/>
              </a:ext>
            </a:extLst>
          </p:cNvPr>
          <p:cNvGraphicFramePr>
            <a:graphicFrameLocks noGrp="1"/>
          </p:cNvGraphicFramePr>
          <p:nvPr>
            <p:ph idx="1"/>
          </p:nvPr>
        </p:nvGraphicFramePr>
        <p:xfrm>
          <a:off x="1130851" y="2281238"/>
          <a:ext cx="8662506" cy="3946478"/>
        </p:xfrm>
        <a:graphic>
          <a:graphicData uri="http://schemas.openxmlformats.org/drawingml/2006/table">
            <a:tbl>
              <a:tblPr>
                <a:tableStyleId>{5C22544A-7EE6-4342-B048-85BDC9FD1C3A}</a:tableStyleId>
              </a:tblPr>
              <a:tblGrid>
                <a:gridCol w="724507">
                  <a:extLst>
                    <a:ext uri="{9D8B030D-6E8A-4147-A177-3AD203B41FA5}">
                      <a16:colId xmlns:a16="http://schemas.microsoft.com/office/drawing/2014/main" val="2332320839"/>
                    </a:ext>
                  </a:extLst>
                </a:gridCol>
                <a:gridCol w="5717920">
                  <a:extLst>
                    <a:ext uri="{9D8B030D-6E8A-4147-A177-3AD203B41FA5}">
                      <a16:colId xmlns:a16="http://schemas.microsoft.com/office/drawing/2014/main" val="3206408815"/>
                    </a:ext>
                  </a:extLst>
                </a:gridCol>
                <a:gridCol w="267730">
                  <a:extLst>
                    <a:ext uri="{9D8B030D-6E8A-4147-A177-3AD203B41FA5}">
                      <a16:colId xmlns:a16="http://schemas.microsoft.com/office/drawing/2014/main" val="3473612138"/>
                    </a:ext>
                  </a:extLst>
                </a:gridCol>
                <a:gridCol w="1952349">
                  <a:extLst>
                    <a:ext uri="{9D8B030D-6E8A-4147-A177-3AD203B41FA5}">
                      <a16:colId xmlns:a16="http://schemas.microsoft.com/office/drawing/2014/main" val="652018975"/>
                    </a:ext>
                  </a:extLst>
                </a:gridCol>
              </a:tblGrid>
              <a:tr h="510756">
                <a:tc>
                  <a:txBody>
                    <a:bodyPr/>
                    <a:lstStyle/>
                    <a:p>
                      <a:pPr marL="0" marR="0" algn="just">
                        <a:lnSpc>
                          <a:spcPct val="150000"/>
                        </a:lnSpc>
                        <a:spcBef>
                          <a:spcPts val="0"/>
                        </a:spcBef>
                        <a:spcAft>
                          <a:spcPts val="800"/>
                        </a:spcAft>
                      </a:pPr>
                      <a:r>
                        <a:rPr lang="en-US" sz="2000">
                          <a:effectLst/>
                        </a:rPr>
                        <a:t>S/N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just">
                        <a:lnSpc>
                          <a:spcPct val="150000"/>
                        </a:lnSpc>
                        <a:spcBef>
                          <a:spcPts val="0"/>
                        </a:spcBef>
                        <a:spcAft>
                          <a:spcPts val="800"/>
                        </a:spcAft>
                      </a:pPr>
                      <a:r>
                        <a:rPr lang="en-US" sz="2000" dirty="0">
                          <a:effectLst/>
                        </a:rPr>
                        <a:t>FUNCTIONAL DISCRIPTION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just">
                        <a:lnSpc>
                          <a:spcPct val="150000"/>
                        </a:lnSpc>
                        <a:spcBef>
                          <a:spcPts val="0"/>
                        </a:spcBef>
                        <a:spcAft>
                          <a:spcPts val="800"/>
                        </a:spcAft>
                      </a:pPr>
                      <a:r>
                        <a:rPr lang="en-US" sz="2000" dirty="0">
                          <a:effectLst/>
                        </a:rPr>
                        <a:t>CATEGORY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2387315"/>
                  </a:ext>
                </a:extLst>
              </a:tr>
              <a:tr h="769614">
                <a:tc>
                  <a:txBody>
                    <a:bodyPr/>
                    <a:lstStyle/>
                    <a:p>
                      <a:pPr marL="0" marR="0" algn="just">
                        <a:lnSpc>
                          <a:spcPct val="150000"/>
                        </a:lnSpc>
                        <a:spcBef>
                          <a:spcPts val="0"/>
                        </a:spcBef>
                        <a:spcAft>
                          <a:spcPts val="800"/>
                        </a:spcAft>
                      </a:pPr>
                      <a:r>
                        <a:rPr lang="en-US" sz="2000">
                          <a:effectLst/>
                        </a:rPr>
                        <a:t>F3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algn="just">
                        <a:lnSpc>
                          <a:spcPct val="150000"/>
                        </a:lnSpc>
                        <a:spcBef>
                          <a:spcPts val="0"/>
                        </a:spcBef>
                        <a:spcAft>
                          <a:spcPts val="800"/>
                        </a:spcAft>
                      </a:pPr>
                      <a:r>
                        <a:rPr lang="en-US" sz="2000" dirty="0">
                          <a:effectLst/>
                        </a:rPr>
                        <a:t>Management of payments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69938831"/>
                  </a:ext>
                </a:extLst>
              </a:tr>
              <a:tr h="890070">
                <a:tc>
                  <a:txBody>
                    <a:bodyPr/>
                    <a:lstStyle/>
                    <a:p>
                      <a:pPr marL="0" marR="0" algn="just">
                        <a:lnSpc>
                          <a:spcPct val="150000"/>
                        </a:lnSpc>
                        <a:spcBef>
                          <a:spcPts val="0"/>
                        </a:spcBef>
                        <a:spcAft>
                          <a:spcPts val="800"/>
                        </a:spcAft>
                      </a:pPr>
                      <a:r>
                        <a:rPr lang="en-US" sz="2000" dirty="0">
                          <a:effectLst/>
                        </a:rPr>
                        <a:t>3.1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2000" dirty="0">
                          <a:effectLst/>
                        </a:rPr>
                        <a:t>Residents should be able to make payments online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just">
                        <a:lnSpc>
                          <a:spcPct val="150000"/>
                        </a:lnSpc>
                        <a:spcBef>
                          <a:spcPts val="0"/>
                        </a:spcBef>
                        <a:spcAft>
                          <a:spcPts val="800"/>
                        </a:spcAft>
                      </a:pPr>
                      <a:r>
                        <a:rPr lang="en-US" sz="2000" dirty="0">
                          <a:effectLst/>
                        </a:rPr>
                        <a:t>Evident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971519220"/>
                  </a:ext>
                </a:extLst>
              </a:tr>
              <a:tr h="972758">
                <a:tc>
                  <a:txBody>
                    <a:bodyPr/>
                    <a:lstStyle/>
                    <a:p>
                      <a:pPr marL="0" marR="0" algn="just">
                        <a:lnSpc>
                          <a:spcPct val="150000"/>
                        </a:lnSpc>
                        <a:spcBef>
                          <a:spcPts val="0"/>
                        </a:spcBef>
                        <a:spcAft>
                          <a:spcPts val="800"/>
                        </a:spcAft>
                      </a:pPr>
                      <a:r>
                        <a:rPr lang="en-US" sz="2000">
                          <a:effectLst/>
                        </a:rPr>
                        <a:t>3.2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2000" dirty="0">
                          <a:effectLst/>
                        </a:rPr>
                        <a:t>System should arrange payment to Resident according to cleaning service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just">
                        <a:lnSpc>
                          <a:spcPct val="150000"/>
                        </a:lnSpc>
                        <a:spcBef>
                          <a:spcPts val="0"/>
                        </a:spcBef>
                        <a:spcAft>
                          <a:spcPts val="800"/>
                        </a:spcAft>
                      </a:pPr>
                      <a:r>
                        <a:rPr lang="en-US" sz="2000" dirty="0">
                          <a:effectLst/>
                        </a:rPr>
                        <a:t>Hidden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259927401"/>
                  </a:ext>
                </a:extLst>
              </a:tr>
              <a:tr h="803280">
                <a:tc>
                  <a:txBody>
                    <a:bodyPr/>
                    <a:lstStyle/>
                    <a:p>
                      <a:pPr marL="0" marR="0" algn="just">
                        <a:lnSpc>
                          <a:spcPct val="150000"/>
                        </a:lnSpc>
                        <a:spcBef>
                          <a:spcPts val="0"/>
                        </a:spcBef>
                        <a:spcAft>
                          <a:spcPts val="800"/>
                        </a:spcAft>
                      </a:pPr>
                      <a:r>
                        <a:rPr lang="en-US" sz="2000">
                          <a:effectLst/>
                        </a:rPr>
                        <a:t>3.3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2000">
                          <a:effectLst/>
                        </a:rPr>
                        <a:t>System should store transaction details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just">
                        <a:lnSpc>
                          <a:spcPct val="150000"/>
                        </a:lnSpc>
                        <a:spcBef>
                          <a:spcPts val="0"/>
                        </a:spcBef>
                        <a:spcAft>
                          <a:spcPts val="800"/>
                        </a:spcAft>
                      </a:pPr>
                      <a:r>
                        <a:rPr lang="en-US" sz="2000" dirty="0">
                          <a:effectLst/>
                        </a:rPr>
                        <a:t>Hidden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46346064"/>
                  </a:ext>
                </a:extLst>
              </a:tr>
            </a:tbl>
          </a:graphicData>
        </a:graphic>
      </p:graphicFrame>
    </p:spTree>
    <p:extLst>
      <p:ext uri="{BB962C8B-B14F-4D97-AF65-F5344CB8AC3E}">
        <p14:creationId xmlns:p14="http://schemas.microsoft.com/office/powerpoint/2010/main" val="251897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A96AE-B23F-48DD-A450-D23C97B37A18}"/>
              </a:ext>
            </a:extLst>
          </p:cNvPr>
          <p:cNvSpPr>
            <a:spLocks noGrp="1"/>
          </p:cNvSpPr>
          <p:nvPr>
            <p:ph type="title"/>
          </p:nvPr>
        </p:nvSpPr>
        <p:spPr>
          <a:xfrm>
            <a:off x="1050235" y="1563758"/>
            <a:ext cx="10515600" cy="463825"/>
          </a:xfrm>
        </p:spPr>
        <p:txBody>
          <a:bodyPr>
            <a:normAutofit fontScale="90000"/>
          </a:bodyPr>
          <a:lstStyle/>
          <a:p>
            <a:r>
              <a:rPr lang="en-US" dirty="0"/>
              <a:t>OUTLINE</a:t>
            </a:r>
          </a:p>
        </p:txBody>
      </p:sp>
      <p:sp>
        <p:nvSpPr>
          <p:cNvPr id="3" name="Content Placeholder 2">
            <a:extLst>
              <a:ext uri="{FF2B5EF4-FFF2-40B4-BE49-F238E27FC236}">
                <a16:creationId xmlns:a16="http://schemas.microsoft.com/office/drawing/2014/main" id="{694BF73F-6D44-413D-8ED4-C86A29241582}"/>
              </a:ext>
            </a:extLst>
          </p:cNvPr>
          <p:cNvSpPr>
            <a:spLocks noGrp="1"/>
          </p:cNvSpPr>
          <p:nvPr>
            <p:ph idx="1"/>
          </p:nvPr>
        </p:nvSpPr>
        <p:spPr>
          <a:xfrm>
            <a:off x="838200" y="2133600"/>
            <a:ext cx="10515600" cy="4028662"/>
          </a:xfrm>
        </p:spPr>
        <p:txBody>
          <a:bodyPr>
            <a:normAutofit fontScale="55000" lnSpcReduction="20000"/>
          </a:bodyPr>
          <a:lstStyle/>
          <a:p>
            <a:pPr>
              <a:lnSpc>
                <a:spcPct val="120000"/>
              </a:lnSpc>
              <a:buFont typeface="Wingdings" panose="05000000000000000000" pitchFamily="2" charset="2"/>
              <a:buChar char="v"/>
            </a:pPr>
            <a:r>
              <a:rPr lang="en-US" dirty="0"/>
              <a:t>Introduction</a:t>
            </a:r>
          </a:p>
          <a:p>
            <a:pPr>
              <a:lnSpc>
                <a:spcPct val="120000"/>
              </a:lnSpc>
              <a:buFont typeface="Wingdings" panose="05000000000000000000" pitchFamily="2" charset="2"/>
              <a:buChar char="v"/>
            </a:pPr>
            <a:r>
              <a:rPr lang="en-US" dirty="0"/>
              <a:t>Literature review </a:t>
            </a:r>
          </a:p>
          <a:p>
            <a:pPr>
              <a:lnSpc>
                <a:spcPct val="120000"/>
              </a:lnSpc>
              <a:buFont typeface="Wingdings" panose="05000000000000000000" pitchFamily="2" charset="2"/>
              <a:buChar char="v"/>
            </a:pPr>
            <a:r>
              <a:rPr lang="en-US" dirty="0"/>
              <a:t>Methodology </a:t>
            </a:r>
          </a:p>
          <a:p>
            <a:pPr>
              <a:lnSpc>
                <a:spcPct val="120000"/>
              </a:lnSpc>
              <a:buFont typeface="Wingdings" panose="05000000000000000000" pitchFamily="2" charset="2"/>
              <a:buChar char="v"/>
            </a:pPr>
            <a:r>
              <a:rPr lang="en-US" dirty="0"/>
              <a:t>Data collection</a:t>
            </a:r>
          </a:p>
          <a:p>
            <a:pPr>
              <a:lnSpc>
                <a:spcPct val="120000"/>
              </a:lnSpc>
              <a:buFont typeface="Wingdings" panose="05000000000000000000" pitchFamily="2" charset="2"/>
              <a:buChar char="v"/>
            </a:pPr>
            <a:r>
              <a:rPr lang="en-US" dirty="0"/>
              <a:t>Requirement and system analysis</a:t>
            </a:r>
          </a:p>
          <a:p>
            <a:pPr>
              <a:lnSpc>
                <a:spcPct val="120000"/>
              </a:lnSpc>
              <a:buFont typeface="Wingdings" panose="05000000000000000000" pitchFamily="2" charset="2"/>
              <a:buChar char="v"/>
            </a:pPr>
            <a:r>
              <a:rPr lang="en-US" dirty="0"/>
              <a:t>Project scenario </a:t>
            </a:r>
          </a:p>
          <a:p>
            <a:pPr>
              <a:lnSpc>
                <a:spcPct val="120000"/>
              </a:lnSpc>
              <a:buFont typeface="Wingdings" panose="05000000000000000000" pitchFamily="2" charset="2"/>
              <a:buChar char="v"/>
            </a:pPr>
            <a:r>
              <a:rPr lang="en-US" dirty="0"/>
              <a:t>System actors</a:t>
            </a:r>
          </a:p>
          <a:p>
            <a:pPr>
              <a:lnSpc>
                <a:spcPct val="120000"/>
              </a:lnSpc>
              <a:buFont typeface="Wingdings" panose="05000000000000000000" pitchFamily="2" charset="2"/>
              <a:buChar char="v"/>
            </a:pPr>
            <a:r>
              <a:rPr lang="en-US" dirty="0"/>
              <a:t>Use case diagram</a:t>
            </a:r>
          </a:p>
          <a:p>
            <a:pPr>
              <a:lnSpc>
                <a:spcPct val="120000"/>
              </a:lnSpc>
              <a:buFont typeface="Wingdings" panose="05000000000000000000" pitchFamily="2" charset="2"/>
              <a:buChar char="v"/>
            </a:pPr>
            <a:r>
              <a:rPr lang="en-US" dirty="0"/>
              <a:t>Data base design</a:t>
            </a:r>
          </a:p>
          <a:p>
            <a:pPr>
              <a:lnSpc>
                <a:spcPct val="120000"/>
              </a:lnSpc>
              <a:buFont typeface="Wingdings" panose="05000000000000000000" pitchFamily="2" charset="2"/>
              <a:buChar char="v"/>
            </a:pPr>
            <a:r>
              <a:rPr lang="en-US" dirty="0"/>
              <a:t>Project budget</a:t>
            </a:r>
          </a:p>
          <a:p>
            <a:pPr>
              <a:lnSpc>
                <a:spcPct val="120000"/>
              </a:lnSpc>
              <a:buFont typeface="Wingdings" panose="05000000000000000000" pitchFamily="2" charset="2"/>
              <a:buChar char="v"/>
            </a:pPr>
            <a:r>
              <a:rPr lang="en-US" dirty="0"/>
              <a:t>Project scheduling</a:t>
            </a:r>
          </a:p>
        </p:txBody>
      </p:sp>
      <p:sp>
        <p:nvSpPr>
          <p:cNvPr id="4" name="Slide Number Placeholder 3">
            <a:extLst>
              <a:ext uri="{FF2B5EF4-FFF2-40B4-BE49-F238E27FC236}">
                <a16:creationId xmlns:a16="http://schemas.microsoft.com/office/drawing/2014/main" id="{BAAA8D31-C671-4D7A-84AD-25CCA9C1EC52}"/>
              </a:ext>
            </a:extLst>
          </p:cNvPr>
          <p:cNvSpPr>
            <a:spLocks noGrp="1"/>
          </p:cNvSpPr>
          <p:nvPr>
            <p:ph type="sldNum" sz="quarter" idx="12"/>
          </p:nvPr>
        </p:nvSpPr>
        <p:spPr/>
        <p:txBody>
          <a:bodyPr/>
          <a:lstStyle/>
          <a:p>
            <a:fld id="{9850BFE9-4B9A-47F6-B191-1DB0FEFC8304}" type="slidenum">
              <a:rPr lang="en-US" smtClean="0"/>
              <a:pPr/>
              <a:t>3</a:t>
            </a:fld>
            <a:endParaRPr lang="en-US"/>
          </a:p>
        </p:txBody>
      </p:sp>
    </p:spTree>
    <p:extLst>
      <p:ext uri="{BB962C8B-B14F-4D97-AF65-F5344CB8AC3E}">
        <p14:creationId xmlns:p14="http://schemas.microsoft.com/office/powerpoint/2010/main" val="2815003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DC1D-3AF8-48C6-B0BC-0611225B44A5}"/>
              </a:ext>
            </a:extLst>
          </p:cNvPr>
          <p:cNvSpPr>
            <a:spLocks noGrp="1"/>
          </p:cNvSpPr>
          <p:nvPr>
            <p:ph type="title"/>
          </p:nvPr>
        </p:nvSpPr>
        <p:spPr>
          <a:xfrm>
            <a:off x="838200" y="1435100"/>
            <a:ext cx="10515600" cy="673100"/>
          </a:xfrm>
        </p:spPr>
        <p:txBody>
          <a:bodyPr>
            <a:normAutofit fontScale="90000"/>
          </a:bodyPr>
          <a:lstStyle/>
          <a:p>
            <a:r>
              <a:rPr lang="en-US" dirty="0"/>
              <a:t> Functional requirements</a:t>
            </a:r>
          </a:p>
        </p:txBody>
      </p:sp>
      <p:sp>
        <p:nvSpPr>
          <p:cNvPr id="4" name="Slide Number Placeholder 3">
            <a:extLst>
              <a:ext uri="{FF2B5EF4-FFF2-40B4-BE49-F238E27FC236}">
                <a16:creationId xmlns:a16="http://schemas.microsoft.com/office/drawing/2014/main" id="{7A8F0C9B-3302-4853-85C6-1DBC3C7C1C88}"/>
              </a:ext>
            </a:extLst>
          </p:cNvPr>
          <p:cNvSpPr>
            <a:spLocks noGrp="1"/>
          </p:cNvSpPr>
          <p:nvPr>
            <p:ph type="sldNum" sz="quarter" idx="12"/>
          </p:nvPr>
        </p:nvSpPr>
        <p:spPr/>
        <p:txBody>
          <a:bodyPr/>
          <a:lstStyle/>
          <a:p>
            <a:fld id="{9850BFE9-4B9A-47F6-B191-1DB0FEFC8304}" type="slidenum">
              <a:rPr lang="en-US" smtClean="0"/>
              <a:pPr/>
              <a:t>30</a:t>
            </a:fld>
            <a:endParaRPr lang="en-US"/>
          </a:p>
        </p:txBody>
      </p:sp>
      <p:graphicFrame>
        <p:nvGraphicFramePr>
          <p:cNvPr id="7" name="Content Placeholder 6">
            <a:extLst>
              <a:ext uri="{FF2B5EF4-FFF2-40B4-BE49-F238E27FC236}">
                <a16:creationId xmlns:a16="http://schemas.microsoft.com/office/drawing/2014/main" id="{BDD54338-2EE8-4F8C-8F22-CA65CD706CC0}"/>
              </a:ext>
            </a:extLst>
          </p:cNvPr>
          <p:cNvGraphicFramePr>
            <a:graphicFrameLocks noGrp="1"/>
          </p:cNvGraphicFramePr>
          <p:nvPr>
            <p:ph idx="1"/>
          </p:nvPr>
        </p:nvGraphicFramePr>
        <p:xfrm>
          <a:off x="1184965" y="2289175"/>
          <a:ext cx="8793922" cy="4311519"/>
        </p:xfrm>
        <a:graphic>
          <a:graphicData uri="http://schemas.openxmlformats.org/drawingml/2006/table">
            <a:tbl>
              <a:tblPr>
                <a:tableStyleId>{5C22544A-7EE6-4342-B048-85BDC9FD1C3A}</a:tableStyleId>
              </a:tblPr>
              <a:tblGrid>
                <a:gridCol w="630608">
                  <a:extLst>
                    <a:ext uri="{9D8B030D-6E8A-4147-A177-3AD203B41FA5}">
                      <a16:colId xmlns:a16="http://schemas.microsoft.com/office/drawing/2014/main" val="2569219032"/>
                    </a:ext>
                  </a:extLst>
                </a:gridCol>
                <a:gridCol w="4976755">
                  <a:extLst>
                    <a:ext uri="{9D8B030D-6E8A-4147-A177-3AD203B41FA5}">
                      <a16:colId xmlns:a16="http://schemas.microsoft.com/office/drawing/2014/main" val="2256027665"/>
                    </a:ext>
                  </a:extLst>
                </a:gridCol>
                <a:gridCol w="233686">
                  <a:extLst>
                    <a:ext uri="{9D8B030D-6E8A-4147-A177-3AD203B41FA5}">
                      <a16:colId xmlns:a16="http://schemas.microsoft.com/office/drawing/2014/main" val="2196000765"/>
                    </a:ext>
                  </a:extLst>
                </a:gridCol>
                <a:gridCol w="2952873">
                  <a:extLst>
                    <a:ext uri="{9D8B030D-6E8A-4147-A177-3AD203B41FA5}">
                      <a16:colId xmlns:a16="http://schemas.microsoft.com/office/drawing/2014/main" val="605687557"/>
                    </a:ext>
                  </a:extLst>
                </a:gridCol>
              </a:tblGrid>
              <a:tr h="468190">
                <a:tc>
                  <a:txBody>
                    <a:bodyPr/>
                    <a:lstStyle/>
                    <a:p>
                      <a:pPr marL="0" marR="0" algn="just">
                        <a:lnSpc>
                          <a:spcPct val="150000"/>
                        </a:lnSpc>
                        <a:spcBef>
                          <a:spcPts val="0"/>
                        </a:spcBef>
                        <a:spcAft>
                          <a:spcPts val="800"/>
                        </a:spcAft>
                      </a:pPr>
                      <a:r>
                        <a:rPr lang="en-US" sz="2000">
                          <a:effectLst/>
                        </a:rPr>
                        <a:t>S/N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just">
                        <a:lnSpc>
                          <a:spcPct val="150000"/>
                        </a:lnSpc>
                        <a:spcBef>
                          <a:spcPts val="0"/>
                        </a:spcBef>
                        <a:spcAft>
                          <a:spcPts val="800"/>
                        </a:spcAft>
                      </a:pPr>
                      <a:r>
                        <a:rPr lang="en-US" sz="2000">
                          <a:effectLst/>
                        </a:rPr>
                        <a:t>FUNCTIONAL DISCRIPTION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just">
                        <a:lnSpc>
                          <a:spcPct val="150000"/>
                        </a:lnSpc>
                        <a:spcBef>
                          <a:spcPts val="0"/>
                        </a:spcBef>
                        <a:spcAft>
                          <a:spcPts val="800"/>
                        </a:spcAft>
                      </a:pPr>
                      <a:r>
                        <a:rPr lang="en-US" sz="2000" dirty="0">
                          <a:effectLst/>
                        </a:rPr>
                        <a:t>CATEGORY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7436931"/>
                  </a:ext>
                </a:extLst>
              </a:tr>
              <a:tr h="705537">
                <a:tc>
                  <a:txBody>
                    <a:bodyPr/>
                    <a:lstStyle/>
                    <a:p>
                      <a:pPr marL="0" marR="0" algn="just">
                        <a:lnSpc>
                          <a:spcPct val="150000"/>
                        </a:lnSpc>
                        <a:spcBef>
                          <a:spcPts val="0"/>
                        </a:spcBef>
                        <a:spcAft>
                          <a:spcPts val="800"/>
                        </a:spcAft>
                      </a:pPr>
                      <a:r>
                        <a:rPr lang="en-US" sz="2000">
                          <a:effectLst/>
                        </a:rPr>
                        <a:t>F4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algn="just">
                        <a:lnSpc>
                          <a:spcPct val="150000"/>
                        </a:lnSpc>
                        <a:spcBef>
                          <a:spcPts val="0"/>
                        </a:spcBef>
                        <a:spcAft>
                          <a:spcPts val="800"/>
                        </a:spcAft>
                      </a:pPr>
                      <a:r>
                        <a:rPr lang="en-US" sz="2000" dirty="0">
                          <a:effectLst/>
                        </a:rPr>
                        <a:t>Management of report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1757886"/>
                  </a:ext>
                </a:extLst>
              </a:tr>
              <a:tr h="1356236">
                <a:tc>
                  <a:txBody>
                    <a:bodyPr/>
                    <a:lstStyle/>
                    <a:p>
                      <a:pPr marL="0" marR="0" algn="just">
                        <a:lnSpc>
                          <a:spcPct val="150000"/>
                        </a:lnSpc>
                        <a:spcBef>
                          <a:spcPts val="0"/>
                        </a:spcBef>
                        <a:spcAft>
                          <a:spcPts val="800"/>
                        </a:spcAft>
                      </a:pPr>
                      <a:r>
                        <a:rPr lang="en-US" sz="2000">
                          <a:effectLst/>
                        </a:rPr>
                        <a:t>4.1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2000" dirty="0">
                          <a:effectLst/>
                        </a:rPr>
                        <a:t>Service providers should be able to submit performance reports, including information on the tasks they completed and the resources used.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just">
                        <a:lnSpc>
                          <a:spcPct val="150000"/>
                        </a:lnSpc>
                        <a:spcBef>
                          <a:spcPts val="0"/>
                        </a:spcBef>
                        <a:spcAft>
                          <a:spcPts val="800"/>
                        </a:spcAft>
                      </a:pPr>
                      <a:r>
                        <a:rPr lang="en-US" sz="2000" dirty="0">
                          <a:effectLst/>
                        </a:rPr>
                        <a:t>Evident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503583022"/>
                  </a:ext>
                </a:extLst>
              </a:tr>
              <a:tr h="1356236">
                <a:tc>
                  <a:txBody>
                    <a:bodyPr/>
                    <a:lstStyle/>
                    <a:p>
                      <a:pPr marL="0" marR="0" algn="just">
                        <a:lnSpc>
                          <a:spcPct val="150000"/>
                        </a:lnSpc>
                        <a:spcBef>
                          <a:spcPts val="0"/>
                        </a:spcBef>
                        <a:spcAft>
                          <a:spcPts val="800"/>
                        </a:spcAft>
                      </a:pPr>
                      <a:r>
                        <a:rPr lang="en-US" sz="2000">
                          <a:effectLst/>
                        </a:rPr>
                        <a:t>4.2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2000">
                          <a:effectLst/>
                        </a:rPr>
                        <a:t>The municipality should be able to view and review reports, including providing feedback and approving reports.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just">
                        <a:lnSpc>
                          <a:spcPct val="150000"/>
                        </a:lnSpc>
                        <a:spcBef>
                          <a:spcPts val="0"/>
                        </a:spcBef>
                        <a:spcAft>
                          <a:spcPts val="800"/>
                        </a:spcAft>
                      </a:pPr>
                      <a:r>
                        <a:rPr lang="en-US" sz="2000" dirty="0">
                          <a:effectLst/>
                        </a:rPr>
                        <a:t>Evident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069704643"/>
                  </a:ext>
                </a:extLst>
              </a:tr>
            </a:tbl>
          </a:graphicData>
        </a:graphic>
      </p:graphicFrame>
    </p:spTree>
    <p:extLst>
      <p:ext uri="{BB962C8B-B14F-4D97-AF65-F5344CB8AC3E}">
        <p14:creationId xmlns:p14="http://schemas.microsoft.com/office/powerpoint/2010/main" val="309799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DC1D-3AF8-48C6-B0BC-0611225B44A5}"/>
              </a:ext>
            </a:extLst>
          </p:cNvPr>
          <p:cNvSpPr>
            <a:spLocks noGrp="1"/>
          </p:cNvSpPr>
          <p:nvPr>
            <p:ph type="title"/>
          </p:nvPr>
        </p:nvSpPr>
        <p:spPr>
          <a:xfrm>
            <a:off x="838200" y="1435100"/>
            <a:ext cx="10515600" cy="673100"/>
          </a:xfrm>
        </p:spPr>
        <p:txBody>
          <a:bodyPr>
            <a:normAutofit fontScale="90000"/>
          </a:bodyPr>
          <a:lstStyle/>
          <a:p>
            <a:r>
              <a:rPr lang="en-US" dirty="0"/>
              <a:t> Functional requirements</a:t>
            </a:r>
          </a:p>
        </p:txBody>
      </p:sp>
      <p:sp>
        <p:nvSpPr>
          <p:cNvPr id="4" name="Slide Number Placeholder 3">
            <a:extLst>
              <a:ext uri="{FF2B5EF4-FFF2-40B4-BE49-F238E27FC236}">
                <a16:creationId xmlns:a16="http://schemas.microsoft.com/office/drawing/2014/main" id="{7A8F0C9B-3302-4853-85C6-1DBC3C7C1C88}"/>
              </a:ext>
            </a:extLst>
          </p:cNvPr>
          <p:cNvSpPr>
            <a:spLocks noGrp="1"/>
          </p:cNvSpPr>
          <p:nvPr>
            <p:ph type="sldNum" sz="quarter" idx="12"/>
          </p:nvPr>
        </p:nvSpPr>
        <p:spPr/>
        <p:txBody>
          <a:bodyPr/>
          <a:lstStyle/>
          <a:p>
            <a:fld id="{9850BFE9-4B9A-47F6-B191-1DB0FEFC8304}" type="slidenum">
              <a:rPr lang="en-US" smtClean="0"/>
              <a:pPr/>
              <a:t>31</a:t>
            </a:fld>
            <a:endParaRPr lang="en-US"/>
          </a:p>
        </p:txBody>
      </p:sp>
      <p:graphicFrame>
        <p:nvGraphicFramePr>
          <p:cNvPr id="6" name="Content Placeholder 5">
            <a:extLst>
              <a:ext uri="{FF2B5EF4-FFF2-40B4-BE49-F238E27FC236}">
                <a16:creationId xmlns:a16="http://schemas.microsoft.com/office/drawing/2014/main" id="{0908DCCD-5F35-4A7A-86EE-640D80E32EA3}"/>
              </a:ext>
            </a:extLst>
          </p:cNvPr>
          <p:cNvGraphicFramePr>
            <a:graphicFrameLocks noGrp="1"/>
          </p:cNvGraphicFramePr>
          <p:nvPr>
            <p:ph idx="1"/>
          </p:nvPr>
        </p:nvGraphicFramePr>
        <p:xfrm>
          <a:off x="1064826" y="2287410"/>
          <a:ext cx="8784852" cy="4346929"/>
        </p:xfrm>
        <a:graphic>
          <a:graphicData uri="http://schemas.openxmlformats.org/drawingml/2006/table">
            <a:tbl>
              <a:tblPr>
                <a:tableStyleId>{5C22544A-7EE6-4342-B048-85BDC9FD1C3A}</a:tableStyleId>
              </a:tblPr>
              <a:tblGrid>
                <a:gridCol w="666931">
                  <a:extLst>
                    <a:ext uri="{9D8B030D-6E8A-4147-A177-3AD203B41FA5}">
                      <a16:colId xmlns:a16="http://schemas.microsoft.com/office/drawing/2014/main" val="20940778"/>
                    </a:ext>
                  </a:extLst>
                </a:gridCol>
                <a:gridCol w="5263524">
                  <a:extLst>
                    <a:ext uri="{9D8B030D-6E8A-4147-A177-3AD203B41FA5}">
                      <a16:colId xmlns:a16="http://schemas.microsoft.com/office/drawing/2014/main" val="894754096"/>
                    </a:ext>
                  </a:extLst>
                </a:gridCol>
                <a:gridCol w="246454">
                  <a:extLst>
                    <a:ext uri="{9D8B030D-6E8A-4147-A177-3AD203B41FA5}">
                      <a16:colId xmlns:a16="http://schemas.microsoft.com/office/drawing/2014/main" val="4097039847"/>
                    </a:ext>
                  </a:extLst>
                </a:gridCol>
                <a:gridCol w="2607943">
                  <a:extLst>
                    <a:ext uri="{9D8B030D-6E8A-4147-A177-3AD203B41FA5}">
                      <a16:colId xmlns:a16="http://schemas.microsoft.com/office/drawing/2014/main" val="4028746068"/>
                    </a:ext>
                  </a:extLst>
                </a:gridCol>
              </a:tblGrid>
              <a:tr h="383278">
                <a:tc>
                  <a:txBody>
                    <a:bodyPr/>
                    <a:lstStyle/>
                    <a:p>
                      <a:pPr marL="0" marR="0" algn="just">
                        <a:lnSpc>
                          <a:spcPct val="150000"/>
                        </a:lnSpc>
                        <a:spcBef>
                          <a:spcPts val="0"/>
                        </a:spcBef>
                        <a:spcAft>
                          <a:spcPts val="800"/>
                        </a:spcAft>
                      </a:pPr>
                      <a:r>
                        <a:rPr lang="en-US" sz="2000">
                          <a:effectLst/>
                        </a:rPr>
                        <a:t>S/N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just">
                        <a:lnSpc>
                          <a:spcPct val="150000"/>
                        </a:lnSpc>
                        <a:spcBef>
                          <a:spcPts val="0"/>
                        </a:spcBef>
                        <a:spcAft>
                          <a:spcPts val="800"/>
                        </a:spcAft>
                      </a:pPr>
                      <a:r>
                        <a:rPr lang="en-US" sz="2000" dirty="0">
                          <a:effectLst/>
                        </a:rPr>
                        <a:t>FUNCTIONAL DISCRIPTION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just">
                        <a:lnSpc>
                          <a:spcPct val="150000"/>
                        </a:lnSpc>
                        <a:spcBef>
                          <a:spcPts val="0"/>
                        </a:spcBef>
                        <a:spcAft>
                          <a:spcPts val="800"/>
                        </a:spcAft>
                      </a:pPr>
                      <a:r>
                        <a:rPr lang="en-US" sz="2000" dirty="0">
                          <a:effectLst/>
                        </a:rPr>
                        <a:t>CATEGORY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34081"/>
                  </a:ext>
                </a:extLst>
              </a:tr>
              <a:tr h="489795">
                <a:tc>
                  <a:txBody>
                    <a:bodyPr/>
                    <a:lstStyle/>
                    <a:p>
                      <a:pPr marL="0" marR="0" algn="just">
                        <a:lnSpc>
                          <a:spcPct val="150000"/>
                        </a:lnSpc>
                        <a:spcBef>
                          <a:spcPts val="0"/>
                        </a:spcBef>
                        <a:spcAft>
                          <a:spcPts val="800"/>
                        </a:spcAft>
                      </a:pPr>
                      <a:r>
                        <a:rPr lang="en-US" sz="2000" dirty="0">
                          <a:effectLst/>
                        </a:rPr>
                        <a:t>F5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algn="just">
                        <a:lnSpc>
                          <a:spcPct val="150000"/>
                        </a:lnSpc>
                        <a:spcBef>
                          <a:spcPts val="0"/>
                        </a:spcBef>
                        <a:spcAft>
                          <a:spcPts val="800"/>
                        </a:spcAft>
                      </a:pPr>
                      <a:r>
                        <a:rPr lang="en-US" sz="2000" dirty="0">
                          <a:effectLst/>
                        </a:rPr>
                        <a:t>Management of schedule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36114505"/>
                  </a:ext>
                </a:extLst>
              </a:tr>
              <a:tr h="1665622">
                <a:tc>
                  <a:txBody>
                    <a:bodyPr/>
                    <a:lstStyle/>
                    <a:p>
                      <a:pPr marL="0" marR="0" algn="just">
                        <a:lnSpc>
                          <a:spcPct val="150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5.1</a:t>
                      </a:r>
                    </a:p>
                  </a:txBody>
                  <a:tcPr marL="68580" marR="68580" marT="0" marB="0"/>
                </a:tc>
                <a:tc>
                  <a:txBody>
                    <a:bodyPr/>
                    <a:lstStyle/>
                    <a:p>
                      <a:pPr marL="0" marR="0" algn="just">
                        <a:lnSpc>
                          <a:spcPct val="150000"/>
                        </a:lnSpc>
                        <a:spcBef>
                          <a:spcPts val="0"/>
                        </a:spcBef>
                        <a:spcAft>
                          <a:spcPts val="800"/>
                        </a:spcAft>
                      </a:pPr>
                      <a:r>
                        <a:rPr lang="en-US" sz="2000" dirty="0">
                          <a:effectLst/>
                        </a:rPr>
                        <a:t>The municipality should be able to </a:t>
                      </a:r>
                      <a:r>
                        <a:rPr lang="en-US" sz="2000" dirty="0" err="1">
                          <a:effectLst/>
                        </a:rPr>
                        <a:t>viewS</a:t>
                      </a:r>
                      <a:r>
                        <a:rPr lang="en-US" sz="2000" dirty="0">
                          <a:effectLst/>
                        </a:rPr>
                        <a:t> and manage schedules, including Requested task for resident.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just">
                        <a:lnSpc>
                          <a:spcPct val="150000"/>
                        </a:lnSpc>
                        <a:spcBef>
                          <a:spcPts val="0"/>
                        </a:spcBef>
                        <a:spcAft>
                          <a:spcPts val="800"/>
                        </a:spcAft>
                      </a:pPr>
                      <a:r>
                        <a:rPr lang="en-US" sz="2000" dirty="0">
                          <a:effectLst/>
                        </a:rPr>
                        <a:t>Evident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129300168"/>
                  </a:ext>
                </a:extLst>
              </a:tr>
              <a:tr h="1238174">
                <a:tc>
                  <a:txBody>
                    <a:bodyPr/>
                    <a:lstStyle/>
                    <a:p>
                      <a:pPr marL="0" marR="0" algn="just">
                        <a:lnSpc>
                          <a:spcPct val="150000"/>
                        </a:lnSpc>
                        <a:spcBef>
                          <a:spcPts val="0"/>
                        </a:spcBef>
                        <a:spcAft>
                          <a:spcPts val="800"/>
                        </a:spcAft>
                      </a:pPr>
                      <a:r>
                        <a:rPr lang="en-US" sz="2000" dirty="0">
                          <a:effectLst/>
                        </a:rPr>
                        <a:t>5.2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2000" dirty="0">
                          <a:effectLst/>
                        </a:rPr>
                        <a:t>Service providers and resident should be able to Upload and view their schedules and receive notifications of any changes or updates respectively.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just">
                        <a:lnSpc>
                          <a:spcPct val="150000"/>
                        </a:lnSpc>
                        <a:spcBef>
                          <a:spcPts val="0"/>
                        </a:spcBef>
                        <a:spcAft>
                          <a:spcPts val="800"/>
                        </a:spcAft>
                      </a:pPr>
                      <a:r>
                        <a:rPr lang="en-US" sz="2000" dirty="0">
                          <a:effectLst/>
                        </a:rPr>
                        <a:t>Evident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110058139"/>
                  </a:ext>
                </a:extLst>
              </a:tr>
            </a:tbl>
          </a:graphicData>
        </a:graphic>
      </p:graphicFrame>
    </p:spTree>
    <p:extLst>
      <p:ext uri="{BB962C8B-B14F-4D97-AF65-F5344CB8AC3E}">
        <p14:creationId xmlns:p14="http://schemas.microsoft.com/office/powerpoint/2010/main" val="1905025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DC1D-3AF8-48C6-B0BC-0611225B44A5}"/>
              </a:ext>
            </a:extLst>
          </p:cNvPr>
          <p:cNvSpPr>
            <a:spLocks noGrp="1"/>
          </p:cNvSpPr>
          <p:nvPr>
            <p:ph type="title"/>
          </p:nvPr>
        </p:nvSpPr>
        <p:spPr>
          <a:xfrm>
            <a:off x="821635" y="1435100"/>
            <a:ext cx="10532165" cy="412523"/>
          </a:xfrm>
        </p:spPr>
        <p:txBody>
          <a:bodyPr>
            <a:normAutofit fontScale="90000"/>
          </a:bodyPr>
          <a:lstStyle/>
          <a:p>
            <a:r>
              <a:rPr lang="en-US" dirty="0"/>
              <a:t> Non-functional requirement </a:t>
            </a:r>
          </a:p>
        </p:txBody>
      </p:sp>
      <p:sp>
        <p:nvSpPr>
          <p:cNvPr id="4" name="Slide Number Placeholder 3">
            <a:extLst>
              <a:ext uri="{FF2B5EF4-FFF2-40B4-BE49-F238E27FC236}">
                <a16:creationId xmlns:a16="http://schemas.microsoft.com/office/drawing/2014/main" id="{7A8F0C9B-3302-4853-85C6-1DBC3C7C1C88}"/>
              </a:ext>
            </a:extLst>
          </p:cNvPr>
          <p:cNvSpPr>
            <a:spLocks noGrp="1"/>
          </p:cNvSpPr>
          <p:nvPr>
            <p:ph type="sldNum" sz="quarter" idx="12"/>
          </p:nvPr>
        </p:nvSpPr>
        <p:spPr/>
        <p:txBody>
          <a:bodyPr/>
          <a:lstStyle/>
          <a:p>
            <a:fld id="{9850BFE9-4B9A-47F6-B191-1DB0FEFC8304}" type="slidenum">
              <a:rPr lang="en-US" smtClean="0"/>
              <a:pPr/>
              <a:t>32</a:t>
            </a:fld>
            <a:endParaRPr lang="en-US"/>
          </a:p>
        </p:txBody>
      </p:sp>
      <p:graphicFrame>
        <p:nvGraphicFramePr>
          <p:cNvPr id="7" name="Content Placeholder 6">
            <a:extLst>
              <a:ext uri="{FF2B5EF4-FFF2-40B4-BE49-F238E27FC236}">
                <a16:creationId xmlns:a16="http://schemas.microsoft.com/office/drawing/2014/main" id="{7D4EB361-E58E-4852-904B-E250D7272435}"/>
              </a:ext>
            </a:extLst>
          </p:cNvPr>
          <p:cNvGraphicFramePr>
            <a:graphicFrameLocks noGrp="1"/>
          </p:cNvGraphicFramePr>
          <p:nvPr>
            <p:ph idx="1"/>
          </p:nvPr>
        </p:nvGraphicFramePr>
        <p:xfrm>
          <a:off x="966929" y="2006649"/>
          <a:ext cx="10258142" cy="4168864"/>
        </p:xfrm>
        <a:graphic>
          <a:graphicData uri="http://schemas.openxmlformats.org/drawingml/2006/table">
            <a:tbl>
              <a:tblPr firstRow="1" firstCol="1" bandRow="1">
                <a:tableStyleId>{5C22544A-7EE6-4342-B048-85BDC9FD1C3A}</a:tableStyleId>
              </a:tblPr>
              <a:tblGrid>
                <a:gridCol w="2463052">
                  <a:extLst>
                    <a:ext uri="{9D8B030D-6E8A-4147-A177-3AD203B41FA5}">
                      <a16:colId xmlns:a16="http://schemas.microsoft.com/office/drawing/2014/main" val="1640053646"/>
                    </a:ext>
                  </a:extLst>
                </a:gridCol>
                <a:gridCol w="7795090">
                  <a:extLst>
                    <a:ext uri="{9D8B030D-6E8A-4147-A177-3AD203B41FA5}">
                      <a16:colId xmlns:a16="http://schemas.microsoft.com/office/drawing/2014/main" val="258252053"/>
                    </a:ext>
                  </a:extLst>
                </a:gridCol>
              </a:tblGrid>
              <a:tr h="426021">
                <a:tc>
                  <a:txBody>
                    <a:bodyPr/>
                    <a:lstStyle/>
                    <a:p>
                      <a:pPr marL="0" marR="0" algn="just">
                        <a:lnSpc>
                          <a:spcPct val="150000"/>
                        </a:lnSpc>
                        <a:spcBef>
                          <a:spcPts val="0"/>
                        </a:spcBef>
                        <a:spcAft>
                          <a:spcPts val="800"/>
                        </a:spcAft>
                      </a:pPr>
                      <a:r>
                        <a:rPr lang="en-US" sz="1400" dirty="0">
                          <a:effectLst/>
                        </a:rPr>
                        <a:t>Non-Functional Requirements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408" marR="45408" marT="0" marB="0"/>
                </a:tc>
                <a:tc>
                  <a:txBody>
                    <a:bodyPr/>
                    <a:lstStyle/>
                    <a:p>
                      <a:pPr marL="0" marR="0" algn="just">
                        <a:lnSpc>
                          <a:spcPct val="150000"/>
                        </a:lnSpc>
                        <a:spcBef>
                          <a:spcPts val="0"/>
                        </a:spcBef>
                        <a:spcAft>
                          <a:spcPts val="800"/>
                        </a:spcAft>
                      </a:pPr>
                      <a:r>
                        <a:rPr lang="en-US" sz="1400" dirty="0">
                          <a:effectLst/>
                        </a:rPr>
                        <a:t>Description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408" marR="45408" marT="0" marB="0"/>
                </a:tc>
                <a:extLst>
                  <a:ext uri="{0D108BD9-81ED-4DB2-BD59-A6C34878D82A}">
                    <a16:rowId xmlns:a16="http://schemas.microsoft.com/office/drawing/2014/main" val="4059212167"/>
                  </a:ext>
                </a:extLst>
              </a:tr>
              <a:tr h="661916">
                <a:tc>
                  <a:txBody>
                    <a:bodyPr/>
                    <a:lstStyle/>
                    <a:p>
                      <a:pPr marL="0" marR="0" algn="just">
                        <a:lnSpc>
                          <a:spcPct val="150000"/>
                        </a:lnSpc>
                        <a:spcBef>
                          <a:spcPts val="0"/>
                        </a:spcBef>
                        <a:spcAft>
                          <a:spcPts val="800"/>
                        </a:spcAft>
                      </a:pPr>
                      <a:r>
                        <a:rPr lang="en-US" sz="1400">
                          <a:effectLst/>
                        </a:rPr>
                        <a:t>Performance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5408" marR="45408" marT="0" marB="0"/>
                </a:tc>
                <a:tc>
                  <a:txBody>
                    <a:bodyPr/>
                    <a:lstStyle/>
                    <a:p>
                      <a:pPr marL="0" marR="0" algn="just">
                        <a:lnSpc>
                          <a:spcPct val="150000"/>
                        </a:lnSpc>
                        <a:spcBef>
                          <a:spcPts val="0"/>
                        </a:spcBef>
                        <a:spcAft>
                          <a:spcPts val="800"/>
                        </a:spcAft>
                      </a:pPr>
                      <a:r>
                        <a:rPr lang="en-US" sz="1400" dirty="0">
                          <a:effectLst/>
                        </a:rPr>
                        <a:t>The system should be able to handle a large number of users and tasks and provide fast and reliable performance.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408" marR="45408" marT="0" marB="0"/>
                </a:tc>
                <a:extLst>
                  <a:ext uri="{0D108BD9-81ED-4DB2-BD59-A6C34878D82A}">
                    <a16:rowId xmlns:a16="http://schemas.microsoft.com/office/drawing/2014/main" val="1721220750"/>
                  </a:ext>
                </a:extLst>
              </a:tr>
              <a:tr h="661916">
                <a:tc>
                  <a:txBody>
                    <a:bodyPr/>
                    <a:lstStyle/>
                    <a:p>
                      <a:pPr marL="0" marR="0" algn="just">
                        <a:lnSpc>
                          <a:spcPct val="150000"/>
                        </a:lnSpc>
                        <a:spcBef>
                          <a:spcPts val="0"/>
                        </a:spcBef>
                        <a:spcAft>
                          <a:spcPts val="800"/>
                        </a:spcAft>
                      </a:pPr>
                      <a:r>
                        <a:rPr lang="en-US" sz="1400" dirty="0">
                          <a:effectLst/>
                        </a:rPr>
                        <a:t>Security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408" marR="45408" marT="0" marB="0"/>
                </a:tc>
                <a:tc>
                  <a:txBody>
                    <a:bodyPr/>
                    <a:lstStyle/>
                    <a:p>
                      <a:pPr marL="0" marR="0" algn="just">
                        <a:lnSpc>
                          <a:spcPct val="150000"/>
                        </a:lnSpc>
                        <a:spcBef>
                          <a:spcPts val="0"/>
                        </a:spcBef>
                        <a:spcAft>
                          <a:spcPts val="800"/>
                        </a:spcAft>
                      </a:pPr>
                      <a:r>
                        <a:rPr lang="en-US" sz="1400" dirty="0">
                          <a:effectLst/>
                        </a:rPr>
                        <a:t>The system should be secure, protecting sensitive information such payment information. It should enforce access controls and authenticate users.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408" marR="45408" marT="0" marB="0"/>
                </a:tc>
                <a:extLst>
                  <a:ext uri="{0D108BD9-81ED-4DB2-BD59-A6C34878D82A}">
                    <a16:rowId xmlns:a16="http://schemas.microsoft.com/office/drawing/2014/main" val="134945151"/>
                  </a:ext>
                </a:extLst>
              </a:tr>
              <a:tr h="760211">
                <a:tc>
                  <a:txBody>
                    <a:bodyPr/>
                    <a:lstStyle/>
                    <a:p>
                      <a:pPr marL="0" marR="0" algn="just">
                        <a:lnSpc>
                          <a:spcPct val="150000"/>
                        </a:lnSpc>
                        <a:spcBef>
                          <a:spcPts val="0"/>
                        </a:spcBef>
                        <a:spcAft>
                          <a:spcPts val="800"/>
                        </a:spcAft>
                      </a:pPr>
                      <a:r>
                        <a:rPr lang="en-US" sz="1400">
                          <a:effectLst/>
                        </a:rPr>
                        <a:t>Usability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5408" marR="45408" marT="0" marB="0"/>
                </a:tc>
                <a:tc>
                  <a:txBody>
                    <a:bodyPr/>
                    <a:lstStyle/>
                    <a:p>
                      <a:pPr marL="0" marR="0" algn="just">
                        <a:lnSpc>
                          <a:spcPct val="150000"/>
                        </a:lnSpc>
                        <a:spcBef>
                          <a:spcPts val="0"/>
                        </a:spcBef>
                        <a:spcAft>
                          <a:spcPts val="800"/>
                        </a:spcAft>
                      </a:pPr>
                      <a:r>
                        <a:rPr lang="en-US" sz="1400" dirty="0">
                          <a:effectLst/>
                        </a:rPr>
                        <a:t>The system I should be accessible and usable on  smartphones and related devices.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408" marR="45408" marT="0" marB="0"/>
                </a:tc>
                <a:extLst>
                  <a:ext uri="{0D108BD9-81ED-4DB2-BD59-A6C34878D82A}">
                    <a16:rowId xmlns:a16="http://schemas.microsoft.com/office/drawing/2014/main" val="4228573383"/>
                  </a:ext>
                </a:extLst>
              </a:tr>
              <a:tr h="661916">
                <a:tc>
                  <a:txBody>
                    <a:bodyPr/>
                    <a:lstStyle/>
                    <a:p>
                      <a:pPr marL="0" marR="0" algn="just">
                        <a:lnSpc>
                          <a:spcPct val="150000"/>
                        </a:lnSpc>
                        <a:spcBef>
                          <a:spcPts val="0"/>
                        </a:spcBef>
                        <a:spcAft>
                          <a:spcPts val="800"/>
                        </a:spcAft>
                      </a:pPr>
                      <a:r>
                        <a:rPr lang="en-US" sz="1400" dirty="0">
                          <a:effectLst/>
                        </a:rPr>
                        <a:t>Maintainability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408" marR="45408" marT="0" marB="0"/>
                </a:tc>
                <a:tc>
                  <a:txBody>
                    <a:bodyPr/>
                    <a:lstStyle/>
                    <a:p>
                      <a:pPr marL="0" marR="0" algn="just">
                        <a:lnSpc>
                          <a:spcPct val="150000"/>
                        </a:lnSpc>
                        <a:spcBef>
                          <a:spcPts val="0"/>
                        </a:spcBef>
                        <a:spcAft>
                          <a:spcPts val="800"/>
                        </a:spcAft>
                      </a:pPr>
                      <a:r>
                        <a:rPr lang="en-US" sz="1400" dirty="0">
                          <a:effectLst/>
                        </a:rPr>
                        <a:t>The system should be easy to maintain, with clear documentation and well-defined processes for making updates and fixing bugs.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408" marR="45408" marT="0" marB="0"/>
                </a:tc>
                <a:extLst>
                  <a:ext uri="{0D108BD9-81ED-4DB2-BD59-A6C34878D82A}">
                    <a16:rowId xmlns:a16="http://schemas.microsoft.com/office/drawing/2014/main" val="830479372"/>
                  </a:ext>
                </a:extLst>
              </a:tr>
              <a:tr h="996884">
                <a:tc>
                  <a:txBody>
                    <a:bodyPr/>
                    <a:lstStyle/>
                    <a:p>
                      <a:pPr marL="0" marR="0" algn="just">
                        <a:lnSpc>
                          <a:spcPct val="150000"/>
                        </a:lnSpc>
                        <a:spcBef>
                          <a:spcPts val="0"/>
                        </a:spcBef>
                        <a:spcAft>
                          <a:spcPts val="800"/>
                        </a:spcAft>
                      </a:pPr>
                      <a:r>
                        <a:rPr lang="en-US" sz="1400">
                          <a:effectLst/>
                        </a:rPr>
                        <a:t>Compatibility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5408" marR="45408" marT="0" marB="0"/>
                </a:tc>
                <a:tc>
                  <a:txBody>
                    <a:bodyPr/>
                    <a:lstStyle/>
                    <a:p>
                      <a:pPr marL="0" marR="0" algn="just">
                        <a:lnSpc>
                          <a:spcPct val="150000"/>
                        </a:lnSpc>
                        <a:spcBef>
                          <a:spcPts val="0"/>
                        </a:spcBef>
                        <a:spcAft>
                          <a:spcPts val="800"/>
                        </a:spcAft>
                      </a:pPr>
                      <a:r>
                        <a:rPr lang="en-US" sz="1400" dirty="0">
                          <a:effectLst/>
                        </a:rPr>
                        <a:t>The system should be compatible with a range of operating systems and hardware, allowing it to be used by a wide variety of users.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408" marR="45408" marT="0" marB="0"/>
                </a:tc>
                <a:extLst>
                  <a:ext uri="{0D108BD9-81ED-4DB2-BD59-A6C34878D82A}">
                    <a16:rowId xmlns:a16="http://schemas.microsoft.com/office/drawing/2014/main" val="3816362540"/>
                  </a:ext>
                </a:extLst>
              </a:tr>
            </a:tbl>
          </a:graphicData>
        </a:graphic>
      </p:graphicFrame>
    </p:spTree>
    <p:extLst>
      <p:ext uri="{BB962C8B-B14F-4D97-AF65-F5344CB8AC3E}">
        <p14:creationId xmlns:p14="http://schemas.microsoft.com/office/powerpoint/2010/main" val="28770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48C67-2518-4641-9A08-2A9FE9DD76D5}"/>
              </a:ext>
            </a:extLst>
          </p:cNvPr>
          <p:cNvSpPr>
            <a:spLocks noGrp="1"/>
          </p:cNvSpPr>
          <p:nvPr>
            <p:ph type="title"/>
          </p:nvPr>
        </p:nvSpPr>
        <p:spPr>
          <a:xfrm>
            <a:off x="838200" y="1497496"/>
            <a:ext cx="10515600" cy="596347"/>
          </a:xfrm>
        </p:spPr>
        <p:txBody>
          <a:bodyPr>
            <a:normAutofit fontScale="90000"/>
          </a:bodyPr>
          <a:lstStyle/>
          <a:p>
            <a:r>
              <a:rPr lang="en-US" dirty="0"/>
              <a:t>Project scenario </a:t>
            </a:r>
          </a:p>
        </p:txBody>
      </p:sp>
      <p:sp>
        <p:nvSpPr>
          <p:cNvPr id="3" name="Content Placeholder 2">
            <a:extLst>
              <a:ext uri="{FF2B5EF4-FFF2-40B4-BE49-F238E27FC236}">
                <a16:creationId xmlns:a16="http://schemas.microsoft.com/office/drawing/2014/main" id="{8F322BC2-DADC-4810-81FF-8668CD9B02F3}"/>
              </a:ext>
            </a:extLst>
          </p:cNvPr>
          <p:cNvSpPr>
            <a:spLocks noGrp="1"/>
          </p:cNvSpPr>
          <p:nvPr>
            <p:ph idx="1"/>
          </p:nvPr>
        </p:nvSpPr>
        <p:spPr>
          <a:xfrm>
            <a:off x="838200" y="2226365"/>
            <a:ext cx="10515600" cy="3950597"/>
          </a:xfrm>
        </p:spPr>
        <p:txBody>
          <a:bodyPr>
            <a:normAutofit fontScale="92500" lnSpcReduction="20000"/>
          </a:bodyPr>
          <a:lstStyle/>
          <a:p>
            <a:pPr>
              <a:lnSpc>
                <a:spcPct val="120000"/>
              </a:lnSpc>
            </a:pPr>
            <a:r>
              <a:rPr lang="en-US" dirty="0"/>
              <a:t>The municipality uses the system to create the task schedule for cleaning services.</a:t>
            </a:r>
          </a:p>
          <a:p>
            <a:pPr>
              <a:lnSpc>
                <a:spcPct val="120000"/>
              </a:lnSpc>
            </a:pPr>
            <a:r>
              <a:rPr lang="en-US" dirty="0"/>
              <a:t> The schedule is created based on the availability of service providers and  requests received from residents and from municipality.</a:t>
            </a:r>
          </a:p>
          <a:p>
            <a:pPr>
              <a:lnSpc>
                <a:spcPct val="120000"/>
              </a:lnSpc>
            </a:pPr>
            <a:r>
              <a:rPr lang="en-US" dirty="0"/>
              <a:t>A resident is log in to the system through a mobile app by entering  the physical address and the password. </a:t>
            </a:r>
          </a:p>
          <a:p>
            <a:pPr>
              <a:lnSpc>
                <a:spcPct val="120000"/>
              </a:lnSpc>
            </a:pPr>
            <a:r>
              <a:rPr lang="en-US" dirty="0"/>
              <a:t>Then resident can view the schedule and  request for the cleaning services (tasks) if any. </a:t>
            </a:r>
          </a:p>
          <a:p>
            <a:pPr>
              <a:lnSpc>
                <a:spcPct val="120000"/>
              </a:lnSpc>
            </a:pPr>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5A15CCC6-0D20-439F-83BD-6EE47E4044E3}"/>
              </a:ext>
            </a:extLst>
          </p:cNvPr>
          <p:cNvSpPr>
            <a:spLocks noGrp="1"/>
          </p:cNvSpPr>
          <p:nvPr>
            <p:ph type="sldNum" sz="quarter" idx="12"/>
          </p:nvPr>
        </p:nvSpPr>
        <p:spPr/>
        <p:txBody>
          <a:bodyPr/>
          <a:lstStyle/>
          <a:p>
            <a:fld id="{9850BFE9-4B9A-47F6-B191-1DB0FEFC8304}" type="slidenum">
              <a:rPr lang="en-US" smtClean="0"/>
              <a:pPr/>
              <a:t>33</a:t>
            </a:fld>
            <a:endParaRPr lang="en-US"/>
          </a:p>
        </p:txBody>
      </p:sp>
    </p:spTree>
    <p:extLst>
      <p:ext uri="{BB962C8B-B14F-4D97-AF65-F5344CB8AC3E}">
        <p14:creationId xmlns:p14="http://schemas.microsoft.com/office/powerpoint/2010/main" val="413663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48C67-2518-4641-9A08-2A9FE9DD76D5}"/>
              </a:ext>
            </a:extLst>
          </p:cNvPr>
          <p:cNvSpPr>
            <a:spLocks noGrp="1"/>
          </p:cNvSpPr>
          <p:nvPr>
            <p:ph type="title"/>
          </p:nvPr>
        </p:nvSpPr>
        <p:spPr>
          <a:xfrm>
            <a:off x="838200" y="1497496"/>
            <a:ext cx="10515600" cy="596347"/>
          </a:xfrm>
        </p:spPr>
        <p:txBody>
          <a:bodyPr>
            <a:normAutofit fontScale="90000"/>
          </a:bodyPr>
          <a:lstStyle/>
          <a:p>
            <a:r>
              <a:rPr lang="en-US" dirty="0"/>
              <a:t>Project scenario </a:t>
            </a:r>
          </a:p>
        </p:txBody>
      </p:sp>
      <p:sp>
        <p:nvSpPr>
          <p:cNvPr id="3" name="Content Placeholder 2">
            <a:extLst>
              <a:ext uri="{FF2B5EF4-FFF2-40B4-BE49-F238E27FC236}">
                <a16:creationId xmlns:a16="http://schemas.microsoft.com/office/drawing/2014/main" id="{8F322BC2-DADC-4810-81FF-8668CD9B02F3}"/>
              </a:ext>
            </a:extLst>
          </p:cNvPr>
          <p:cNvSpPr>
            <a:spLocks noGrp="1"/>
          </p:cNvSpPr>
          <p:nvPr>
            <p:ph idx="1"/>
          </p:nvPr>
        </p:nvSpPr>
        <p:spPr>
          <a:xfrm>
            <a:off x="838200" y="2226365"/>
            <a:ext cx="10515600" cy="3950597"/>
          </a:xfrm>
        </p:spPr>
        <p:txBody>
          <a:bodyPr>
            <a:normAutofit fontScale="92500" lnSpcReduction="20000"/>
          </a:bodyPr>
          <a:lstStyle/>
          <a:p>
            <a:pPr>
              <a:lnSpc>
                <a:spcPct val="120000"/>
              </a:lnSpc>
            </a:pPr>
            <a:r>
              <a:rPr lang="en-US" dirty="0"/>
              <a:t>The  service provider will view the task schedule and perform the scheduled cleaning service tasks as planned.</a:t>
            </a:r>
          </a:p>
          <a:p>
            <a:pPr>
              <a:lnSpc>
                <a:spcPct val="120000"/>
              </a:lnSpc>
            </a:pPr>
            <a:r>
              <a:rPr lang="en-US" dirty="0"/>
              <a:t>After the service provider completes the cleaning service for a particular resident or area, the resident will have to do online payment through by entering the physical address and the System be able to generate the control number for the specific resident and rate the service.</a:t>
            </a:r>
          </a:p>
          <a:p>
            <a:pPr>
              <a:lnSpc>
                <a:spcPct val="120000"/>
              </a:lnSpc>
            </a:pPr>
            <a:r>
              <a:rPr lang="en-US" dirty="0"/>
              <a:t>After resident paid online, the service provider will have to submit their performance report for the particular resident or area, and municipality will have to view and approve the report.</a:t>
            </a:r>
          </a:p>
          <a:p>
            <a:pPr>
              <a:lnSpc>
                <a:spcPct val="120000"/>
              </a:lnSpc>
            </a:pPr>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5A15CCC6-0D20-439F-83BD-6EE47E4044E3}"/>
              </a:ext>
            </a:extLst>
          </p:cNvPr>
          <p:cNvSpPr>
            <a:spLocks noGrp="1"/>
          </p:cNvSpPr>
          <p:nvPr>
            <p:ph type="sldNum" sz="quarter" idx="12"/>
          </p:nvPr>
        </p:nvSpPr>
        <p:spPr/>
        <p:txBody>
          <a:bodyPr/>
          <a:lstStyle/>
          <a:p>
            <a:fld id="{9850BFE9-4B9A-47F6-B191-1DB0FEFC8304}" type="slidenum">
              <a:rPr lang="en-US" smtClean="0"/>
              <a:pPr/>
              <a:t>34</a:t>
            </a:fld>
            <a:endParaRPr lang="en-US"/>
          </a:p>
        </p:txBody>
      </p:sp>
    </p:spTree>
    <p:extLst>
      <p:ext uri="{BB962C8B-B14F-4D97-AF65-F5344CB8AC3E}">
        <p14:creationId xmlns:p14="http://schemas.microsoft.com/office/powerpoint/2010/main" val="1995198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0301E-A817-4419-98E4-366BF21D27E7}"/>
              </a:ext>
            </a:extLst>
          </p:cNvPr>
          <p:cNvSpPr>
            <a:spLocks noGrp="1"/>
          </p:cNvSpPr>
          <p:nvPr>
            <p:ph type="title"/>
          </p:nvPr>
        </p:nvSpPr>
        <p:spPr>
          <a:xfrm>
            <a:off x="838200" y="1630017"/>
            <a:ext cx="10515600" cy="1097193"/>
          </a:xfrm>
        </p:spPr>
        <p:txBody>
          <a:bodyPr/>
          <a:lstStyle/>
          <a:p>
            <a:r>
              <a:rPr lang="en-US" dirty="0"/>
              <a:t>Actors of the system</a:t>
            </a:r>
          </a:p>
        </p:txBody>
      </p:sp>
      <p:sp>
        <p:nvSpPr>
          <p:cNvPr id="3" name="Content Placeholder 2">
            <a:extLst>
              <a:ext uri="{FF2B5EF4-FFF2-40B4-BE49-F238E27FC236}">
                <a16:creationId xmlns:a16="http://schemas.microsoft.com/office/drawing/2014/main" id="{CDE53936-080E-4B97-AC89-4E990DA9418C}"/>
              </a:ext>
            </a:extLst>
          </p:cNvPr>
          <p:cNvSpPr>
            <a:spLocks noGrp="1"/>
          </p:cNvSpPr>
          <p:nvPr>
            <p:ph idx="1"/>
          </p:nvPr>
        </p:nvSpPr>
        <p:spPr>
          <a:xfrm>
            <a:off x="838200" y="2727211"/>
            <a:ext cx="10515600" cy="3449752"/>
          </a:xfrm>
        </p:spPr>
        <p:txBody>
          <a:bodyPr/>
          <a:lstStyle/>
          <a:p>
            <a:pPr>
              <a:lnSpc>
                <a:spcPct val="150000"/>
              </a:lnSpc>
            </a:pPr>
            <a:r>
              <a:rPr lang="en-US" dirty="0"/>
              <a:t>In this system, there are several actors that play a role in the process. These actors include: -</a:t>
            </a:r>
          </a:p>
          <a:p>
            <a:pPr lvl="2">
              <a:lnSpc>
                <a:spcPct val="150000"/>
              </a:lnSpc>
              <a:buFont typeface="Courier New" panose="02070309020205020404" pitchFamily="49" charset="0"/>
              <a:buChar char="o"/>
            </a:pPr>
            <a:r>
              <a:rPr lang="en-US" dirty="0"/>
              <a:t>Resident</a:t>
            </a:r>
          </a:p>
          <a:p>
            <a:pPr lvl="2">
              <a:lnSpc>
                <a:spcPct val="150000"/>
              </a:lnSpc>
              <a:buFont typeface="Courier New" panose="02070309020205020404" pitchFamily="49" charset="0"/>
              <a:buChar char="o"/>
            </a:pPr>
            <a:r>
              <a:rPr lang="en-US" dirty="0"/>
              <a:t>Service provider</a:t>
            </a:r>
          </a:p>
          <a:p>
            <a:pPr lvl="2">
              <a:lnSpc>
                <a:spcPct val="150000"/>
              </a:lnSpc>
              <a:buFont typeface="Courier New" panose="02070309020205020404" pitchFamily="49" charset="0"/>
              <a:buChar char="o"/>
            </a:pPr>
            <a:r>
              <a:rPr lang="en-US" dirty="0"/>
              <a:t>municipality</a:t>
            </a:r>
          </a:p>
          <a:p>
            <a:endParaRPr lang="en-US" dirty="0"/>
          </a:p>
        </p:txBody>
      </p:sp>
      <p:sp>
        <p:nvSpPr>
          <p:cNvPr id="4" name="Slide Number Placeholder 3">
            <a:extLst>
              <a:ext uri="{FF2B5EF4-FFF2-40B4-BE49-F238E27FC236}">
                <a16:creationId xmlns:a16="http://schemas.microsoft.com/office/drawing/2014/main" id="{A2D0D591-2FB2-4018-823D-9B00A4EF654C}"/>
              </a:ext>
            </a:extLst>
          </p:cNvPr>
          <p:cNvSpPr>
            <a:spLocks noGrp="1"/>
          </p:cNvSpPr>
          <p:nvPr>
            <p:ph type="sldNum" sz="quarter" idx="12"/>
          </p:nvPr>
        </p:nvSpPr>
        <p:spPr/>
        <p:txBody>
          <a:bodyPr/>
          <a:lstStyle/>
          <a:p>
            <a:fld id="{9850BFE9-4B9A-47F6-B191-1DB0FEFC8304}" type="slidenum">
              <a:rPr lang="en-US" smtClean="0"/>
              <a:pPr/>
              <a:t>35</a:t>
            </a:fld>
            <a:endParaRPr lang="en-US"/>
          </a:p>
        </p:txBody>
      </p:sp>
    </p:spTree>
    <p:extLst>
      <p:ext uri="{BB962C8B-B14F-4D97-AF65-F5344CB8AC3E}">
        <p14:creationId xmlns:p14="http://schemas.microsoft.com/office/powerpoint/2010/main" val="248275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8353C-9B52-4DC9-B9FB-B6A94A44B1DC}"/>
              </a:ext>
            </a:extLst>
          </p:cNvPr>
          <p:cNvSpPr>
            <a:spLocks noGrp="1"/>
          </p:cNvSpPr>
          <p:nvPr>
            <p:ph type="title"/>
          </p:nvPr>
        </p:nvSpPr>
        <p:spPr>
          <a:xfrm>
            <a:off x="838200" y="1378227"/>
            <a:ext cx="10515600" cy="490330"/>
          </a:xfrm>
        </p:spPr>
        <p:txBody>
          <a:bodyPr>
            <a:normAutofit fontScale="90000"/>
          </a:bodyPr>
          <a:lstStyle/>
          <a:p>
            <a:r>
              <a:rPr lang="en-US" dirty="0"/>
              <a:t>Use case diagram </a:t>
            </a:r>
          </a:p>
        </p:txBody>
      </p:sp>
      <p:sp>
        <p:nvSpPr>
          <p:cNvPr id="4" name="Slide Number Placeholder 3">
            <a:extLst>
              <a:ext uri="{FF2B5EF4-FFF2-40B4-BE49-F238E27FC236}">
                <a16:creationId xmlns:a16="http://schemas.microsoft.com/office/drawing/2014/main" id="{5BE0177A-9931-44F4-A4A8-2817B67597D0}"/>
              </a:ext>
            </a:extLst>
          </p:cNvPr>
          <p:cNvSpPr>
            <a:spLocks noGrp="1"/>
          </p:cNvSpPr>
          <p:nvPr>
            <p:ph type="sldNum" sz="quarter" idx="12"/>
          </p:nvPr>
        </p:nvSpPr>
        <p:spPr/>
        <p:txBody>
          <a:bodyPr/>
          <a:lstStyle/>
          <a:p>
            <a:fld id="{9850BFE9-4B9A-47F6-B191-1DB0FEFC8304}" type="slidenum">
              <a:rPr lang="en-US" smtClean="0"/>
              <a:pPr/>
              <a:t>36</a:t>
            </a:fld>
            <a:endParaRPr lang="en-US"/>
          </a:p>
        </p:txBody>
      </p:sp>
      <p:pic>
        <p:nvPicPr>
          <p:cNvPr id="9" name="Content Placeholder 8">
            <a:extLst>
              <a:ext uri="{FF2B5EF4-FFF2-40B4-BE49-F238E27FC236}">
                <a16:creationId xmlns:a16="http://schemas.microsoft.com/office/drawing/2014/main" id="{A09884C5-7605-451C-9D0D-FFC3AF6863BC}"/>
              </a:ext>
            </a:extLst>
          </p:cNvPr>
          <p:cNvPicPr>
            <a:picLocks noGrp="1"/>
          </p:cNvPicPr>
          <p:nvPr>
            <p:ph idx="1"/>
          </p:nvPr>
        </p:nvPicPr>
        <p:blipFill>
          <a:blip r:embed="rId2"/>
          <a:stretch>
            <a:fillRect/>
          </a:stretch>
        </p:blipFill>
        <p:spPr>
          <a:xfrm>
            <a:off x="543340" y="1868557"/>
            <a:ext cx="10810460" cy="4757529"/>
          </a:xfrm>
          <a:prstGeom prst="rect">
            <a:avLst/>
          </a:prstGeom>
        </p:spPr>
      </p:pic>
    </p:spTree>
    <p:extLst>
      <p:ext uri="{BB962C8B-B14F-4D97-AF65-F5344CB8AC3E}">
        <p14:creationId xmlns:p14="http://schemas.microsoft.com/office/powerpoint/2010/main" val="3222156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4BA4-5594-4C1A-97D3-4C36A3BBBC80}"/>
              </a:ext>
            </a:extLst>
          </p:cNvPr>
          <p:cNvSpPr>
            <a:spLocks noGrp="1"/>
          </p:cNvSpPr>
          <p:nvPr>
            <p:ph type="title"/>
          </p:nvPr>
        </p:nvSpPr>
        <p:spPr>
          <a:xfrm>
            <a:off x="838200" y="1577008"/>
            <a:ext cx="10515600" cy="795131"/>
          </a:xfrm>
        </p:spPr>
        <p:txBody>
          <a:bodyPr/>
          <a:lstStyle/>
          <a:p>
            <a:r>
              <a:rPr lang="en-US" dirty="0"/>
              <a:t>Use case description </a:t>
            </a:r>
          </a:p>
        </p:txBody>
      </p:sp>
      <p:graphicFrame>
        <p:nvGraphicFramePr>
          <p:cNvPr id="5" name="Content Placeholder 4">
            <a:extLst>
              <a:ext uri="{FF2B5EF4-FFF2-40B4-BE49-F238E27FC236}">
                <a16:creationId xmlns:a16="http://schemas.microsoft.com/office/drawing/2014/main" id="{44ABE2F0-BEE7-4855-92E4-7F89A1308044}"/>
              </a:ext>
            </a:extLst>
          </p:cNvPr>
          <p:cNvGraphicFramePr>
            <a:graphicFrameLocks noGrp="1"/>
          </p:cNvGraphicFramePr>
          <p:nvPr>
            <p:ph idx="1"/>
          </p:nvPr>
        </p:nvGraphicFramePr>
        <p:xfrm>
          <a:off x="995824" y="2395327"/>
          <a:ext cx="10096246" cy="3961023"/>
        </p:xfrm>
        <a:graphic>
          <a:graphicData uri="http://schemas.openxmlformats.org/drawingml/2006/table">
            <a:tbl>
              <a:tblPr firstRow="1" firstCol="1" bandRow="1">
                <a:tableStyleId>{5C22544A-7EE6-4342-B048-85BDC9FD1C3A}</a:tableStyleId>
              </a:tblPr>
              <a:tblGrid>
                <a:gridCol w="1556335">
                  <a:extLst>
                    <a:ext uri="{9D8B030D-6E8A-4147-A177-3AD203B41FA5}">
                      <a16:colId xmlns:a16="http://schemas.microsoft.com/office/drawing/2014/main" val="1609771766"/>
                    </a:ext>
                  </a:extLst>
                </a:gridCol>
                <a:gridCol w="8539911">
                  <a:extLst>
                    <a:ext uri="{9D8B030D-6E8A-4147-A177-3AD203B41FA5}">
                      <a16:colId xmlns:a16="http://schemas.microsoft.com/office/drawing/2014/main" val="2564571407"/>
                    </a:ext>
                  </a:extLst>
                </a:gridCol>
              </a:tblGrid>
              <a:tr h="228460">
                <a:tc>
                  <a:txBody>
                    <a:bodyPr/>
                    <a:lstStyle/>
                    <a:p>
                      <a:pPr marL="0" marR="0" algn="just">
                        <a:lnSpc>
                          <a:spcPct val="150000"/>
                        </a:lnSpc>
                        <a:spcBef>
                          <a:spcPts val="0"/>
                        </a:spcBef>
                        <a:spcAft>
                          <a:spcPts val="0"/>
                        </a:spcAft>
                      </a:pPr>
                      <a:r>
                        <a:rPr lang="en-US" sz="1600">
                          <a:effectLst/>
                        </a:rPr>
                        <a:t>USECASE NUMBER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3938" marR="63938" marT="0" marB="0"/>
                </a:tc>
                <a:tc>
                  <a:txBody>
                    <a:bodyPr/>
                    <a:lstStyle/>
                    <a:p>
                      <a:pPr marL="0" marR="0" algn="just">
                        <a:lnSpc>
                          <a:spcPct val="150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3938" marR="63938" marT="0" marB="0"/>
                </a:tc>
                <a:extLst>
                  <a:ext uri="{0D108BD9-81ED-4DB2-BD59-A6C34878D82A}">
                    <a16:rowId xmlns:a16="http://schemas.microsoft.com/office/drawing/2014/main" val="910073560"/>
                  </a:ext>
                </a:extLst>
              </a:tr>
              <a:tr h="228460">
                <a:tc>
                  <a:txBody>
                    <a:bodyPr/>
                    <a:lstStyle/>
                    <a:p>
                      <a:pPr marL="0" marR="0" algn="just">
                        <a:lnSpc>
                          <a:spcPct val="150000"/>
                        </a:lnSpc>
                        <a:spcBef>
                          <a:spcPts val="0"/>
                        </a:spcBef>
                        <a:spcAft>
                          <a:spcPts val="0"/>
                        </a:spcAft>
                      </a:pPr>
                      <a:r>
                        <a:rPr lang="en-US" sz="1600">
                          <a:effectLst/>
                        </a:rPr>
                        <a:t>Use case name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3938" marR="63938" marT="0" marB="0"/>
                </a:tc>
                <a:tc>
                  <a:txBody>
                    <a:bodyPr/>
                    <a:lstStyle/>
                    <a:p>
                      <a:pPr marL="0" marR="0" algn="just">
                        <a:lnSpc>
                          <a:spcPct val="150000"/>
                        </a:lnSpc>
                        <a:spcBef>
                          <a:spcPts val="0"/>
                        </a:spcBef>
                        <a:spcAft>
                          <a:spcPts val="0"/>
                        </a:spcAft>
                      </a:pPr>
                      <a:r>
                        <a:rPr lang="en-US" sz="1600">
                          <a:effectLst/>
                        </a:rPr>
                        <a:t>Do online payment on the cleaning service provided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3938" marR="63938" marT="0" marB="0"/>
                </a:tc>
                <a:extLst>
                  <a:ext uri="{0D108BD9-81ED-4DB2-BD59-A6C34878D82A}">
                    <a16:rowId xmlns:a16="http://schemas.microsoft.com/office/drawing/2014/main" val="2677169582"/>
                  </a:ext>
                </a:extLst>
              </a:tr>
              <a:tr h="228460">
                <a:tc>
                  <a:txBody>
                    <a:bodyPr/>
                    <a:lstStyle/>
                    <a:p>
                      <a:pPr marL="0" marR="0" algn="just">
                        <a:lnSpc>
                          <a:spcPct val="150000"/>
                        </a:lnSpc>
                        <a:spcBef>
                          <a:spcPts val="0"/>
                        </a:spcBef>
                        <a:spcAft>
                          <a:spcPts val="0"/>
                        </a:spcAft>
                      </a:pPr>
                      <a:r>
                        <a:rPr lang="en-US" sz="1600">
                          <a:effectLst/>
                        </a:rPr>
                        <a:t>Actor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3938" marR="63938" marT="0" marB="0"/>
                </a:tc>
                <a:tc>
                  <a:txBody>
                    <a:bodyPr/>
                    <a:lstStyle/>
                    <a:p>
                      <a:pPr marL="0" marR="0" algn="just">
                        <a:lnSpc>
                          <a:spcPct val="150000"/>
                        </a:lnSpc>
                        <a:spcBef>
                          <a:spcPts val="0"/>
                        </a:spcBef>
                        <a:spcAft>
                          <a:spcPts val="0"/>
                        </a:spcAft>
                      </a:pPr>
                      <a:r>
                        <a:rPr lang="en-US" sz="1600">
                          <a:effectLst/>
                        </a:rPr>
                        <a:t>User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3938" marR="63938" marT="0" marB="0"/>
                </a:tc>
                <a:extLst>
                  <a:ext uri="{0D108BD9-81ED-4DB2-BD59-A6C34878D82A}">
                    <a16:rowId xmlns:a16="http://schemas.microsoft.com/office/drawing/2014/main" val="793778162"/>
                  </a:ext>
                </a:extLst>
              </a:tr>
              <a:tr h="739962">
                <a:tc>
                  <a:txBody>
                    <a:bodyPr/>
                    <a:lstStyle/>
                    <a:p>
                      <a:pPr marL="0" marR="0" algn="just">
                        <a:lnSpc>
                          <a:spcPct val="150000"/>
                        </a:lnSpc>
                        <a:spcBef>
                          <a:spcPts val="0"/>
                        </a:spcBef>
                        <a:spcAft>
                          <a:spcPts val="0"/>
                        </a:spcAft>
                      </a:pPr>
                      <a:r>
                        <a:rPr lang="en-US" sz="1600" dirty="0">
                          <a:effectLst/>
                        </a:rPr>
                        <a:t>Description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938" marR="63938" marT="0" marB="0"/>
                </a:tc>
                <a:tc>
                  <a:txBody>
                    <a:bodyPr/>
                    <a:lstStyle/>
                    <a:p>
                      <a:pPr marL="0" marR="0" algn="just">
                        <a:lnSpc>
                          <a:spcPct val="150000"/>
                        </a:lnSpc>
                        <a:spcBef>
                          <a:spcPts val="0"/>
                        </a:spcBef>
                        <a:spcAft>
                          <a:spcPts val="0"/>
                        </a:spcAft>
                      </a:pPr>
                      <a:r>
                        <a:rPr lang="en-US" sz="1600">
                          <a:effectLst/>
                        </a:rPr>
                        <a:t>The user will have to do online payment as the way to pay for cleaning service provided, so as to reduce presence of informal payments.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3938" marR="63938" marT="0" marB="0"/>
                </a:tc>
                <a:extLst>
                  <a:ext uri="{0D108BD9-81ED-4DB2-BD59-A6C34878D82A}">
                    <a16:rowId xmlns:a16="http://schemas.microsoft.com/office/drawing/2014/main" val="551081378"/>
                  </a:ext>
                </a:extLst>
              </a:tr>
              <a:tr h="228460">
                <a:tc>
                  <a:txBody>
                    <a:bodyPr/>
                    <a:lstStyle/>
                    <a:p>
                      <a:pPr marL="0" marR="0" algn="just">
                        <a:lnSpc>
                          <a:spcPct val="150000"/>
                        </a:lnSpc>
                        <a:spcBef>
                          <a:spcPts val="0"/>
                        </a:spcBef>
                        <a:spcAft>
                          <a:spcPts val="0"/>
                        </a:spcAft>
                      </a:pPr>
                      <a:r>
                        <a:rPr lang="en-US" sz="1600">
                          <a:effectLst/>
                        </a:rPr>
                        <a:t>Pre-condition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3938" marR="63938" marT="0" marB="0"/>
                </a:tc>
                <a:tc>
                  <a:txBody>
                    <a:bodyPr/>
                    <a:lstStyle/>
                    <a:p>
                      <a:pPr marL="0" marR="0" algn="just">
                        <a:lnSpc>
                          <a:spcPct val="150000"/>
                        </a:lnSpc>
                        <a:spcBef>
                          <a:spcPts val="0"/>
                        </a:spcBef>
                        <a:spcAft>
                          <a:spcPts val="0"/>
                        </a:spcAft>
                      </a:pPr>
                      <a:r>
                        <a:rPr lang="en-US" sz="1600">
                          <a:effectLst/>
                        </a:rPr>
                        <a:t>The user has to login to the system.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3938" marR="63938" marT="0" marB="0"/>
                </a:tc>
                <a:extLst>
                  <a:ext uri="{0D108BD9-81ED-4DB2-BD59-A6C34878D82A}">
                    <a16:rowId xmlns:a16="http://schemas.microsoft.com/office/drawing/2014/main" val="2188361152"/>
                  </a:ext>
                </a:extLst>
              </a:tr>
              <a:tr h="484211">
                <a:tc>
                  <a:txBody>
                    <a:bodyPr/>
                    <a:lstStyle/>
                    <a:p>
                      <a:pPr marL="0" marR="0" algn="just">
                        <a:lnSpc>
                          <a:spcPct val="150000"/>
                        </a:lnSpc>
                        <a:spcBef>
                          <a:spcPts val="0"/>
                        </a:spcBef>
                        <a:spcAft>
                          <a:spcPts val="0"/>
                        </a:spcAft>
                      </a:pPr>
                      <a:r>
                        <a:rPr lang="en-US" sz="1600">
                          <a:effectLst/>
                        </a:rPr>
                        <a:t>Post-condition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3938" marR="63938" marT="0" marB="0"/>
                </a:tc>
                <a:tc>
                  <a:txBody>
                    <a:bodyPr/>
                    <a:lstStyle/>
                    <a:p>
                      <a:pPr marL="0" marR="0" algn="just">
                        <a:lnSpc>
                          <a:spcPct val="150000"/>
                        </a:lnSpc>
                        <a:spcBef>
                          <a:spcPts val="0"/>
                        </a:spcBef>
                        <a:spcAft>
                          <a:spcPts val="0"/>
                        </a:spcAft>
                      </a:pPr>
                      <a:r>
                        <a:rPr lang="en-US" sz="1600">
                          <a:effectLst/>
                        </a:rPr>
                        <a:t>After payment, user will have to rate for the service provided.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3938" marR="63938" marT="0" marB="0"/>
                </a:tc>
                <a:extLst>
                  <a:ext uri="{0D108BD9-81ED-4DB2-BD59-A6C34878D82A}">
                    <a16:rowId xmlns:a16="http://schemas.microsoft.com/office/drawing/2014/main" val="1854600022"/>
                  </a:ext>
                </a:extLst>
              </a:tr>
              <a:tr h="995713">
                <a:tc>
                  <a:txBody>
                    <a:bodyPr/>
                    <a:lstStyle/>
                    <a:p>
                      <a:pPr marL="0" marR="0" algn="just">
                        <a:lnSpc>
                          <a:spcPct val="150000"/>
                        </a:lnSpc>
                        <a:spcBef>
                          <a:spcPts val="0"/>
                        </a:spcBef>
                        <a:spcAft>
                          <a:spcPts val="0"/>
                        </a:spcAft>
                      </a:pPr>
                      <a:r>
                        <a:rPr lang="en-US" sz="1600">
                          <a:effectLst/>
                        </a:rPr>
                        <a:t>Normal cause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3938" marR="63938" marT="0" marB="0"/>
                </a:tc>
                <a:tc>
                  <a:txBody>
                    <a:bodyPr/>
                    <a:lstStyle/>
                    <a:p>
                      <a:pPr marL="342900" marR="0" lvl="0" indent="-342900" algn="just">
                        <a:lnSpc>
                          <a:spcPct val="150000"/>
                        </a:lnSpc>
                        <a:spcBef>
                          <a:spcPts val="0"/>
                        </a:spcBef>
                        <a:spcAft>
                          <a:spcPts val="0"/>
                        </a:spcAft>
                        <a:buFont typeface="Symbol" panose="05050102010706020507" pitchFamily="18" charset="2"/>
                        <a:buChar char=""/>
                      </a:pPr>
                      <a:r>
                        <a:rPr lang="en-US" sz="1600" dirty="0">
                          <a:effectLst/>
                        </a:rPr>
                        <a:t>System will have to arrange for the payment of the specific cleaning service provided.</a:t>
                      </a:r>
                    </a:p>
                    <a:p>
                      <a:pPr marL="342900" marR="0" lvl="0" indent="-342900" algn="just">
                        <a:lnSpc>
                          <a:spcPct val="150000"/>
                        </a:lnSpc>
                        <a:spcBef>
                          <a:spcPts val="0"/>
                        </a:spcBef>
                        <a:spcAft>
                          <a:spcPts val="0"/>
                        </a:spcAft>
                        <a:buFont typeface="Symbol" panose="05050102010706020507" pitchFamily="18" charset="2"/>
                        <a:buChar char=""/>
                      </a:pPr>
                      <a:r>
                        <a:rPr lang="en-US" sz="1600" dirty="0">
                          <a:effectLst/>
                        </a:rPr>
                        <a:t>User will make online payment</a:t>
                      </a:r>
                    </a:p>
                    <a:p>
                      <a:pPr marL="342900" marR="0" lvl="0" indent="-342900" algn="just">
                        <a:lnSpc>
                          <a:spcPct val="150000"/>
                        </a:lnSpc>
                        <a:spcBef>
                          <a:spcPts val="0"/>
                        </a:spcBef>
                        <a:spcAft>
                          <a:spcPts val="0"/>
                        </a:spcAft>
                        <a:buFont typeface="Symbol" panose="05050102010706020507" pitchFamily="18" charset="2"/>
                        <a:buChar char=""/>
                      </a:pPr>
                      <a:r>
                        <a:rPr lang="en-US" sz="1600" dirty="0">
                          <a:effectLst/>
                        </a:rPr>
                        <a:t>Payment details should be stored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938" marR="63938" marT="0" marB="0"/>
                </a:tc>
                <a:extLst>
                  <a:ext uri="{0D108BD9-81ED-4DB2-BD59-A6C34878D82A}">
                    <a16:rowId xmlns:a16="http://schemas.microsoft.com/office/drawing/2014/main" val="2402012514"/>
                  </a:ext>
                </a:extLst>
              </a:tr>
            </a:tbl>
          </a:graphicData>
        </a:graphic>
      </p:graphicFrame>
      <p:sp>
        <p:nvSpPr>
          <p:cNvPr id="4" name="Slide Number Placeholder 3">
            <a:extLst>
              <a:ext uri="{FF2B5EF4-FFF2-40B4-BE49-F238E27FC236}">
                <a16:creationId xmlns:a16="http://schemas.microsoft.com/office/drawing/2014/main" id="{DB78502A-D948-469C-9D83-7B94BF9CEA63}"/>
              </a:ext>
            </a:extLst>
          </p:cNvPr>
          <p:cNvSpPr>
            <a:spLocks noGrp="1"/>
          </p:cNvSpPr>
          <p:nvPr>
            <p:ph type="sldNum" sz="quarter" idx="12"/>
          </p:nvPr>
        </p:nvSpPr>
        <p:spPr/>
        <p:txBody>
          <a:bodyPr/>
          <a:lstStyle/>
          <a:p>
            <a:fld id="{9850BFE9-4B9A-47F6-B191-1DB0FEFC8304}" type="slidenum">
              <a:rPr lang="en-US" smtClean="0"/>
              <a:pPr/>
              <a:t>37</a:t>
            </a:fld>
            <a:endParaRPr lang="en-US"/>
          </a:p>
        </p:txBody>
      </p:sp>
    </p:spTree>
    <p:extLst>
      <p:ext uri="{BB962C8B-B14F-4D97-AF65-F5344CB8AC3E}">
        <p14:creationId xmlns:p14="http://schemas.microsoft.com/office/powerpoint/2010/main" val="2258575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4BA4-5594-4C1A-97D3-4C36A3BBBC80}"/>
              </a:ext>
            </a:extLst>
          </p:cNvPr>
          <p:cNvSpPr>
            <a:spLocks noGrp="1"/>
          </p:cNvSpPr>
          <p:nvPr>
            <p:ph type="title"/>
          </p:nvPr>
        </p:nvSpPr>
        <p:spPr>
          <a:xfrm>
            <a:off x="838200" y="1391478"/>
            <a:ext cx="10515600" cy="662610"/>
          </a:xfrm>
        </p:spPr>
        <p:txBody>
          <a:bodyPr>
            <a:normAutofit fontScale="90000"/>
          </a:bodyPr>
          <a:lstStyle/>
          <a:p>
            <a:r>
              <a:rPr lang="en-US" dirty="0"/>
              <a:t>Use case description </a:t>
            </a:r>
          </a:p>
        </p:txBody>
      </p:sp>
      <p:sp>
        <p:nvSpPr>
          <p:cNvPr id="4" name="Slide Number Placeholder 3">
            <a:extLst>
              <a:ext uri="{FF2B5EF4-FFF2-40B4-BE49-F238E27FC236}">
                <a16:creationId xmlns:a16="http://schemas.microsoft.com/office/drawing/2014/main" id="{DB78502A-D948-469C-9D83-7B94BF9CEA63}"/>
              </a:ext>
            </a:extLst>
          </p:cNvPr>
          <p:cNvSpPr>
            <a:spLocks noGrp="1"/>
          </p:cNvSpPr>
          <p:nvPr>
            <p:ph type="sldNum" sz="quarter" idx="12"/>
          </p:nvPr>
        </p:nvSpPr>
        <p:spPr/>
        <p:txBody>
          <a:bodyPr/>
          <a:lstStyle/>
          <a:p>
            <a:fld id="{9850BFE9-4B9A-47F6-B191-1DB0FEFC8304}" type="slidenum">
              <a:rPr lang="en-US" smtClean="0"/>
              <a:pPr/>
              <a:t>38</a:t>
            </a:fld>
            <a:endParaRPr lang="en-US"/>
          </a:p>
        </p:txBody>
      </p:sp>
      <p:graphicFrame>
        <p:nvGraphicFramePr>
          <p:cNvPr id="7" name="Content Placeholder 6">
            <a:extLst>
              <a:ext uri="{FF2B5EF4-FFF2-40B4-BE49-F238E27FC236}">
                <a16:creationId xmlns:a16="http://schemas.microsoft.com/office/drawing/2014/main" id="{FB240012-5995-493A-AC4E-2E220B54F129}"/>
              </a:ext>
            </a:extLst>
          </p:cNvPr>
          <p:cNvGraphicFramePr>
            <a:graphicFrameLocks noGrp="1"/>
          </p:cNvGraphicFramePr>
          <p:nvPr>
            <p:ph idx="1"/>
          </p:nvPr>
        </p:nvGraphicFramePr>
        <p:xfrm>
          <a:off x="970722" y="2054088"/>
          <a:ext cx="10515600" cy="4302262"/>
        </p:xfrm>
        <a:graphic>
          <a:graphicData uri="http://schemas.openxmlformats.org/drawingml/2006/table">
            <a:tbl>
              <a:tblPr firstRow="1" firstCol="1" bandRow="1">
                <a:tableStyleId>{5C22544A-7EE6-4342-B048-85BDC9FD1C3A}</a:tableStyleId>
              </a:tblPr>
              <a:tblGrid>
                <a:gridCol w="3127940">
                  <a:extLst>
                    <a:ext uri="{9D8B030D-6E8A-4147-A177-3AD203B41FA5}">
                      <a16:colId xmlns:a16="http://schemas.microsoft.com/office/drawing/2014/main" val="491733520"/>
                    </a:ext>
                  </a:extLst>
                </a:gridCol>
                <a:gridCol w="7387660">
                  <a:extLst>
                    <a:ext uri="{9D8B030D-6E8A-4147-A177-3AD203B41FA5}">
                      <a16:colId xmlns:a16="http://schemas.microsoft.com/office/drawing/2014/main" val="3239294705"/>
                    </a:ext>
                  </a:extLst>
                </a:gridCol>
              </a:tblGrid>
              <a:tr h="266638">
                <a:tc>
                  <a:txBody>
                    <a:bodyPr/>
                    <a:lstStyle/>
                    <a:p>
                      <a:pPr marL="0" marR="0" algn="just">
                        <a:lnSpc>
                          <a:spcPct val="150000"/>
                        </a:lnSpc>
                        <a:spcBef>
                          <a:spcPts val="0"/>
                        </a:spcBef>
                        <a:spcAft>
                          <a:spcPts val="0"/>
                        </a:spcAft>
                      </a:pPr>
                      <a:r>
                        <a:rPr lang="en-US" sz="1200">
                          <a:effectLst/>
                        </a:rPr>
                        <a:t>USECASE NUMBER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691" marR="40691" marT="0" marB="0"/>
                </a:tc>
                <a:tc>
                  <a:txBody>
                    <a:bodyPr/>
                    <a:lstStyle/>
                    <a:p>
                      <a:pPr marL="0" marR="0" algn="just">
                        <a:lnSpc>
                          <a:spcPct val="150000"/>
                        </a:lnSpc>
                        <a:spcBef>
                          <a:spcPts val="0"/>
                        </a:spcBef>
                        <a:spcAft>
                          <a:spcPts val="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691" marR="40691" marT="0" marB="0"/>
                </a:tc>
                <a:extLst>
                  <a:ext uri="{0D108BD9-81ED-4DB2-BD59-A6C34878D82A}">
                    <a16:rowId xmlns:a16="http://schemas.microsoft.com/office/drawing/2014/main" val="2599520419"/>
                  </a:ext>
                </a:extLst>
              </a:tr>
              <a:tr h="266638">
                <a:tc>
                  <a:txBody>
                    <a:bodyPr/>
                    <a:lstStyle/>
                    <a:p>
                      <a:pPr marL="0" marR="0" algn="just">
                        <a:lnSpc>
                          <a:spcPct val="150000"/>
                        </a:lnSpc>
                        <a:spcBef>
                          <a:spcPts val="0"/>
                        </a:spcBef>
                        <a:spcAft>
                          <a:spcPts val="0"/>
                        </a:spcAft>
                      </a:pPr>
                      <a:r>
                        <a:rPr lang="en-US" sz="1200">
                          <a:effectLst/>
                        </a:rPr>
                        <a:t>Use case name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691" marR="40691" marT="0" marB="0"/>
                </a:tc>
                <a:tc>
                  <a:txBody>
                    <a:bodyPr/>
                    <a:lstStyle/>
                    <a:p>
                      <a:pPr marL="0" marR="0" algn="just">
                        <a:lnSpc>
                          <a:spcPct val="150000"/>
                        </a:lnSpc>
                        <a:spcBef>
                          <a:spcPts val="0"/>
                        </a:spcBef>
                        <a:spcAft>
                          <a:spcPts val="0"/>
                        </a:spcAft>
                      </a:pPr>
                      <a:r>
                        <a:rPr lang="en-US" sz="1200">
                          <a:effectLst/>
                        </a:rPr>
                        <a:t>Submitting the cleaning service report of each resident.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691" marR="40691" marT="0" marB="0"/>
                </a:tc>
                <a:extLst>
                  <a:ext uri="{0D108BD9-81ED-4DB2-BD59-A6C34878D82A}">
                    <a16:rowId xmlns:a16="http://schemas.microsoft.com/office/drawing/2014/main" val="3303950023"/>
                  </a:ext>
                </a:extLst>
              </a:tr>
              <a:tr h="266638">
                <a:tc>
                  <a:txBody>
                    <a:bodyPr/>
                    <a:lstStyle/>
                    <a:p>
                      <a:pPr marL="0" marR="0" algn="just">
                        <a:lnSpc>
                          <a:spcPct val="150000"/>
                        </a:lnSpc>
                        <a:spcBef>
                          <a:spcPts val="0"/>
                        </a:spcBef>
                        <a:spcAft>
                          <a:spcPts val="0"/>
                        </a:spcAft>
                      </a:pPr>
                      <a:r>
                        <a:rPr lang="en-US" sz="1200">
                          <a:effectLst/>
                        </a:rPr>
                        <a:t>Actor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691" marR="40691" marT="0" marB="0"/>
                </a:tc>
                <a:tc>
                  <a:txBody>
                    <a:bodyPr/>
                    <a:lstStyle/>
                    <a:p>
                      <a:pPr marL="0" marR="0" algn="just">
                        <a:lnSpc>
                          <a:spcPct val="150000"/>
                        </a:lnSpc>
                        <a:spcBef>
                          <a:spcPts val="0"/>
                        </a:spcBef>
                        <a:spcAft>
                          <a:spcPts val="0"/>
                        </a:spcAft>
                      </a:pPr>
                      <a:r>
                        <a:rPr lang="en-US" sz="1200">
                          <a:effectLst/>
                        </a:rPr>
                        <a:t>Service provider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691" marR="40691" marT="0" marB="0"/>
                </a:tc>
                <a:extLst>
                  <a:ext uri="{0D108BD9-81ED-4DB2-BD59-A6C34878D82A}">
                    <a16:rowId xmlns:a16="http://schemas.microsoft.com/office/drawing/2014/main" val="4180076476"/>
                  </a:ext>
                </a:extLst>
              </a:tr>
              <a:tr h="592531">
                <a:tc>
                  <a:txBody>
                    <a:bodyPr/>
                    <a:lstStyle/>
                    <a:p>
                      <a:pPr marL="0" marR="0" algn="just">
                        <a:lnSpc>
                          <a:spcPct val="150000"/>
                        </a:lnSpc>
                        <a:spcBef>
                          <a:spcPts val="0"/>
                        </a:spcBef>
                        <a:spcAft>
                          <a:spcPts val="0"/>
                        </a:spcAft>
                      </a:pPr>
                      <a:r>
                        <a:rPr lang="en-US" sz="1200">
                          <a:effectLst/>
                        </a:rPr>
                        <a:t>Description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691" marR="40691" marT="0" marB="0"/>
                </a:tc>
                <a:tc>
                  <a:txBody>
                    <a:bodyPr/>
                    <a:lstStyle/>
                    <a:p>
                      <a:pPr marL="0" marR="0" algn="just">
                        <a:lnSpc>
                          <a:spcPct val="150000"/>
                        </a:lnSpc>
                        <a:spcBef>
                          <a:spcPts val="0"/>
                        </a:spcBef>
                        <a:spcAft>
                          <a:spcPts val="0"/>
                        </a:spcAft>
                      </a:pPr>
                      <a:r>
                        <a:rPr lang="en-US" sz="1200" dirty="0">
                          <a:effectLst/>
                        </a:rPr>
                        <a:t>Service providers will have to submit report of each resident on the cleaning tasks they have completed, including any issues that need to be addressed.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691" marR="40691" marT="0" marB="0"/>
                </a:tc>
                <a:extLst>
                  <a:ext uri="{0D108BD9-81ED-4DB2-BD59-A6C34878D82A}">
                    <a16:rowId xmlns:a16="http://schemas.microsoft.com/office/drawing/2014/main" val="3228682186"/>
                  </a:ext>
                </a:extLst>
              </a:tr>
              <a:tr h="592531">
                <a:tc>
                  <a:txBody>
                    <a:bodyPr/>
                    <a:lstStyle/>
                    <a:p>
                      <a:pPr marL="0" marR="0" algn="just">
                        <a:lnSpc>
                          <a:spcPct val="150000"/>
                        </a:lnSpc>
                        <a:spcBef>
                          <a:spcPts val="0"/>
                        </a:spcBef>
                        <a:spcAft>
                          <a:spcPts val="0"/>
                        </a:spcAft>
                      </a:pPr>
                      <a:r>
                        <a:rPr lang="en-US" sz="1200">
                          <a:effectLst/>
                        </a:rPr>
                        <a:t>Pre-condition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691" marR="40691" marT="0" marB="0"/>
                </a:tc>
                <a:tc>
                  <a:txBody>
                    <a:bodyPr/>
                    <a:lstStyle/>
                    <a:p>
                      <a:pPr marL="342900" marR="0" lvl="0" indent="-342900" algn="just">
                        <a:lnSpc>
                          <a:spcPct val="150000"/>
                        </a:lnSpc>
                        <a:spcBef>
                          <a:spcPts val="0"/>
                        </a:spcBef>
                        <a:spcAft>
                          <a:spcPts val="0"/>
                        </a:spcAft>
                        <a:buFont typeface="Symbol" panose="05050102010706020507" pitchFamily="18" charset="2"/>
                        <a:buChar char=""/>
                      </a:pPr>
                      <a:r>
                        <a:rPr lang="en-US" sz="1200" dirty="0">
                          <a:effectLst/>
                        </a:rPr>
                        <a:t>The service provider must have access to the municipal cleaning service system and have a valid login.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691" marR="40691" marT="0" marB="0"/>
                </a:tc>
                <a:extLst>
                  <a:ext uri="{0D108BD9-81ED-4DB2-BD59-A6C34878D82A}">
                    <a16:rowId xmlns:a16="http://schemas.microsoft.com/office/drawing/2014/main" val="970696541"/>
                  </a:ext>
                </a:extLst>
              </a:tr>
              <a:tr h="1158643">
                <a:tc>
                  <a:txBody>
                    <a:bodyPr/>
                    <a:lstStyle/>
                    <a:p>
                      <a:pPr marL="0" marR="0" algn="just">
                        <a:lnSpc>
                          <a:spcPct val="150000"/>
                        </a:lnSpc>
                        <a:spcBef>
                          <a:spcPts val="0"/>
                        </a:spcBef>
                        <a:spcAft>
                          <a:spcPts val="0"/>
                        </a:spcAft>
                      </a:pPr>
                      <a:r>
                        <a:rPr lang="en-US" sz="1200">
                          <a:effectLst/>
                        </a:rPr>
                        <a:t>Post-condition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691" marR="40691" marT="0" marB="0"/>
                </a:tc>
                <a:tc>
                  <a:txBody>
                    <a:bodyPr/>
                    <a:lstStyle/>
                    <a:p>
                      <a:pPr marL="342900" marR="0" lvl="0" indent="-342900" algn="just">
                        <a:lnSpc>
                          <a:spcPct val="150000"/>
                        </a:lnSpc>
                        <a:spcBef>
                          <a:spcPts val="0"/>
                        </a:spcBef>
                        <a:spcAft>
                          <a:spcPts val="0"/>
                        </a:spcAft>
                        <a:buFont typeface="Symbol" panose="05050102010706020507" pitchFamily="18" charset="2"/>
                        <a:buChar char=""/>
                      </a:pPr>
                      <a:r>
                        <a:rPr lang="en-US" sz="1200" dirty="0">
                          <a:effectLst/>
                        </a:rPr>
                        <a:t>The service provider will to have successfully submitted the report for the cleaning tasks.</a:t>
                      </a:r>
                    </a:p>
                    <a:p>
                      <a:pPr marL="342900" marR="0" lvl="0" indent="-342900" algn="just">
                        <a:lnSpc>
                          <a:spcPct val="150000"/>
                        </a:lnSpc>
                        <a:spcBef>
                          <a:spcPts val="0"/>
                        </a:spcBef>
                        <a:spcAft>
                          <a:spcPts val="0"/>
                        </a:spcAft>
                        <a:buFont typeface="Symbol" panose="05050102010706020507" pitchFamily="18" charset="2"/>
                        <a:buChar char=""/>
                      </a:pPr>
                      <a:r>
                        <a:rPr lang="en-US" sz="1200" dirty="0">
                          <a:effectLst/>
                        </a:rPr>
                        <a:t>The report will be securely recorded in the system.</a:t>
                      </a:r>
                    </a:p>
                    <a:p>
                      <a:pPr marL="342900" marR="0" lvl="0" indent="-342900" algn="just">
                        <a:lnSpc>
                          <a:spcPct val="150000"/>
                        </a:lnSpc>
                        <a:spcBef>
                          <a:spcPts val="0"/>
                        </a:spcBef>
                        <a:spcAft>
                          <a:spcPts val="0"/>
                        </a:spcAft>
                        <a:buFont typeface="Symbol" panose="05050102010706020507" pitchFamily="18" charset="2"/>
                        <a:buChar char=""/>
                      </a:pPr>
                      <a:r>
                        <a:rPr lang="en-US" sz="1200" dirty="0">
                          <a:effectLst/>
                        </a:rPr>
                        <a:t>The municipality will have access to the report and will be able to review the details of the cleaning tasks</a:t>
                      </a:r>
                    </a:p>
                    <a:p>
                      <a:pPr marL="0" marR="0" algn="just">
                        <a:lnSpc>
                          <a:spcPct val="150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691" marR="40691" marT="0" marB="0"/>
                </a:tc>
                <a:extLst>
                  <a:ext uri="{0D108BD9-81ED-4DB2-BD59-A6C34878D82A}">
                    <a16:rowId xmlns:a16="http://schemas.microsoft.com/office/drawing/2014/main" val="250125913"/>
                  </a:ext>
                </a:extLst>
              </a:tr>
              <a:tr h="1158643">
                <a:tc>
                  <a:txBody>
                    <a:bodyPr/>
                    <a:lstStyle/>
                    <a:p>
                      <a:pPr marL="0" marR="0" algn="just">
                        <a:lnSpc>
                          <a:spcPct val="150000"/>
                        </a:lnSpc>
                        <a:spcBef>
                          <a:spcPts val="0"/>
                        </a:spcBef>
                        <a:spcAft>
                          <a:spcPts val="0"/>
                        </a:spcAft>
                      </a:pPr>
                      <a:r>
                        <a:rPr lang="en-US" sz="1200">
                          <a:effectLst/>
                        </a:rPr>
                        <a:t>Normal cause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691" marR="40691" marT="0" marB="0"/>
                </a:tc>
                <a:tc>
                  <a:txBody>
                    <a:bodyPr/>
                    <a:lstStyle/>
                    <a:p>
                      <a:pPr marL="342900" marR="0" lvl="0" indent="-342900" algn="just">
                        <a:lnSpc>
                          <a:spcPct val="150000"/>
                        </a:lnSpc>
                        <a:spcBef>
                          <a:spcPts val="0"/>
                        </a:spcBef>
                        <a:spcAft>
                          <a:spcPts val="0"/>
                        </a:spcAft>
                        <a:buFont typeface="Symbol" panose="05050102010706020507" pitchFamily="18" charset="2"/>
                        <a:buChar char=""/>
                      </a:pPr>
                      <a:r>
                        <a:rPr lang="en-US" sz="1200" dirty="0">
                          <a:effectLst/>
                        </a:rPr>
                        <a:t>The service provider will have to complete the cleaning service (task) required for specific resident or area as scheduled.</a:t>
                      </a:r>
                    </a:p>
                    <a:p>
                      <a:pPr marL="342900" marR="0" lvl="0" indent="-342900" algn="just">
                        <a:lnSpc>
                          <a:spcPct val="150000"/>
                        </a:lnSpc>
                        <a:spcBef>
                          <a:spcPts val="0"/>
                        </a:spcBef>
                        <a:spcAft>
                          <a:spcPts val="0"/>
                        </a:spcAft>
                        <a:buFont typeface="Symbol" panose="05050102010706020507" pitchFamily="18" charset="2"/>
                        <a:buChar char=""/>
                      </a:pPr>
                      <a:r>
                        <a:rPr lang="en-US" sz="1200" dirty="0">
                          <a:effectLst/>
                        </a:rPr>
                        <a:t>Service provider will have to submit the report.</a:t>
                      </a:r>
                    </a:p>
                    <a:p>
                      <a:pPr marL="342900" marR="0" lvl="0" indent="-342900" algn="just">
                        <a:lnSpc>
                          <a:spcPct val="150000"/>
                        </a:lnSpc>
                        <a:spcBef>
                          <a:spcPts val="0"/>
                        </a:spcBef>
                        <a:spcAft>
                          <a:spcPts val="0"/>
                        </a:spcAft>
                        <a:buFont typeface="Symbol" panose="05050102010706020507" pitchFamily="18" charset="2"/>
                        <a:buChar char=""/>
                      </a:pPr>
                      <a:r>
                        <a:rPr lang="en-US" sz="1200" dirty="0">
                          <a:effectLst/>
                        </a:rPr>
                        <a:t>The report details should be stored.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691" marR="40691" marT="0" marB="0"/>
                </a:tc>
                <a:extLst>
                  <a:ext uri="{0D108BD9-81ED-4DB2-BD59-A6C34878D82A}">
                    <a16:rowId xmlns:a16="http://schemas.microsoft.com/office/drawing/2014/main" val="3625408917"/>
                  </a:ext>
                </a:extLst>
              </a:tr>
            </a:tbl>
          </a:graphicData>
        </a:graphic>
      </p:graphicFrame>
    </p:spTree>
    <p:extLst>
      <p:ext uri="{BB962C8B-B14F-4D97-AF65-F5344CB8AC3E}">
        <p14:creationId xmlns:p14="http://schemas.microsoft.com/office/powerpoint/2010/main" val="3633452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4BA4-5594-4C1A-97D3-4C36A3BBBC80}"/>
              </a:ext>
            </a:extLst>
          </p:cNvPr>
          <p:cNvSpPr>
            <a:spLocks noGrp="1"/>
          </p:cNvSpPr>
          <p:nvPr>
            <p:ph type="title"/>
          </p:nvPr>
        </p:nvSpPr>
        <p:spPr>
          <a:xfrm>
            <a:off x="838200" y="1431234"/>
            <a:ext cx="10611678" cy="477079"/>
          </a:xfrm>
        </p:spPr>
        <p:txBody>
          <a:bodyPr>
            <a:normAutofit fontScale="90000"/>
          </a:bodyPr>
          <a:lstStyle/>
          <a:p>
            <a:r>
              <a:rPr lang="en-US" dirty="0"/>
              <a:t>Use case description </a:t>
            </a:r>
          </a:p>
        </p:txBody>
      </p:sp>
      <p:sp>
        <p:nvSpPr>
          <p:cNvPr id="4" name="Slide Number Placeholder 3">
            <a:extLst>
              <a:ext uri="{FF2B5EF4-FFF2-40B4-BE49-F238E27FC236}">
                <a16:creationId xmlns:a16="http://schemas.microsoft.com/office/drawing/2014/main" id="{DB78502A-D948-469C-9D83-7B94BF9CEA63}"/>
              </a:ext>
            </a:extLst>
          </p:cNvPr>
          <p:cNvSpPr>
            <a:spLocks noGrp="1"/>
          </p:cNvSpPr>
          <p:nvPr>
            <p:ph type="sldNum" sz="quarter" idx="12"/>
          </p:nvPr>
        </p:nvSpPr>
        <p:spPr/>
        <p:txBody>
          <a:bodyPr/>
          <a:lstStyle/>
          <a:p>
            <a:fld id="{9850BFE9-4B9A-47F6-B191-1DB0FEFC8304}" type="slidenum">
              <a:rPr lang="en-US" smtClean="0"/>
              <a:pPr/>
              <a:t>39</a:t>
            </a:fld>
            <a:endParaRPr lang="en-US"/>
          </a:p>
        </p:txBody>
      </p:sp>
      <p:graphicFrame>
        <p:nvGraphicFramePr>
          <p:cNvPr id="6" name="Content Placeholder 5">
            <a:extLst>
              <a:ext uri="{FF2B5EF4-FFF2-40B4-BE49-F238E27FC236}">
                <a16:creationId xmlns:a16="http://schemas.microsoft.com/office/drawing/2014/main" id="{A6412067-526E-4938-B54A-3908110035B0}"/>
              </a:ext>
            </a:extLst>
          </p:cNvPr>
          <p:cNvGraphicFramePr>
            <a:graphicFrameLocks noGrp="1"/>
          </p:cNvGraphicFramePr>
          <p:nvPr>
            <p:ph idx="1"/>
          </p:nvPr>
        </p:nvGraphicFramePr>
        <p:xfrm>
          <a:off x="940856" y="2054087"/>
          <a:ext cx="10310288" cy="4347969"/>
        </p:xfrm>
        <a:graphic>
          <a:graphicData uri="http://schemas.openxmlformats.org/drawingml/2006/table">
            <a:tbl>
              <a:tblPr firstRow="1" firstCol="1" bandRow="1">
                <a:tableStyleId>{5C22544A-7EE6-4342-B048-85BDC9FD1C3A}</a:tableStyleId>
              </a:tblPr>
              <a:tblGrid>
                <a:gridCol w="3050117">
                  <a:extLst>
                    <a:ext uri="{9D8B030D-6E8A-4147-A177-3AD203B41FA5}">
                      <a16:colId xmlns:a16="http://schemas.microsoft.com/office/drawing/2014/main" val="2139577564"/>
                    </a:ext>
                  </a:extLst>
                </a:gridCol>
                <a:gridCol w="7260171">
                  <a:extLst>
                    <a:ext uri="{9D8B030D-6E8A-4147-A177-3AD203B41FA5}">
                      <a16:colId xmlns:a16="http://schemas.microsoft.com/office/drawing/2014/main" val="3980250490"/>
                    </a:ext>
                  </a:extLst>
                </a:gridCol>
              </a:tblGrid>
              <a:tr h="273055">
                <a:tc>
                  <a:txBody>
                    <a:bodyPr/>
                    <a:lstStyle/>
                    <a:p>
                      <a:pPr marL="0" marR="0" algn="just">
                        <a:lnSpc>
                          <a:spcPct val="150000"/>
                        </a:lnSpc>
                        <a:spcBef>
                          <a:spcPts val="0"/>
                        </a:spcBef>
                        <a:spcAft>
                          <a:spcPts val="0"/>
                        </a:spcAft>
                      </a:pPr>
                      <a:r>
                        <a:rPr lang="en-US" sz="1400">
                          <a:effectLst/>
                        </a:rPr>
                        <a:t>USECASE NUMBER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682" marR="38682" marT="0" marB="0"/>
                </a:tc>
                <a:tc>
                  <a:txBody>
                    <a:bodyPr/>
                    <a:lstStyle/>
                    <a:p>
                      <a:pPr marL="0" marR="0" algn="just">
                        <a:lnSpc>
                          <a:spcPct val="150000"/>
                        </a:lnSpc>
                        <a:spcBef>
                          <a:spcPts val="0"/>
                        </a:spcBef>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682" marR="38682" marT="0" marB="0"/>
                </a:tc>
                <a:extLst>
                  <a:ext uri="{0D108BD9-81ED-4DB2-BD59-A6C34878D82A}">
                    <a16:rowId xmlns:a16="http://schemas.microsoft.com/office/drawing/2014/main" val="834361082"/>
                  </a:ext>
                </a:extLst>
              </a:tr>
              <a:tr h="273055">
                <a:tc>
                  <a:txBody>
                    <a:bodyPr/>
                    <a:lstStyle/>
                    <a:p>
                      <a:pPr marL="0" marR="0" algn="just">
                        <a:lnSpc>
                          <a:spcPct val="150000"/>
                        </a:lnSpc>
                        <a:spcBef>
                          <a:spcPts val="0"/>
                        </a:spcBef>
                        <a:spcAft>
                          <a:spcPts val="0"/>
                        </a:spcAft>
                      </a:pPr>
                      <a:r>
                        <a:rPr lang="en-US" sz="1400">
                          <a:effectLst/>
                        </a:rPr>
                        <a:t>Use case name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682" marR="38682" marT="0" marB="0"/>
                </a:tc>
                <a:tc>
                  <a:txBody>
                    <a:bodyPr/>
                    <a:lstStyle/>
                    <a:p>
                      <a:pPr marL="0" marR="0" algn="just">
                        <a:lnSpc>
                          <a:spcPct val="150000"/>
                        </a:lnSpc>
                        <a:spcBef>
                          <a:spcPts val="0"/>
                        </a:spcBef>
                        <a:spcAft>
                          <a:spcPts val="0"/>
                        </a:spcAft>
                      </a:pPr>
                      <a:r>
                        <a:rPr lang="en-US" sz="1400" dirty="0">
                          <a:effectLst/>
                        </a:rPr>
                        <a:t>Oversee  the performance of the service provider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682" marR="38682" marT="0" marB="0"/>
                </a:tc>
                <a:extLst>
                  <a:ext uri="{0D108BD9-81ED-4DB2-BD59-A6C34878D82A}">
                    <a16:rowId xmlns:a16="http://schemas.microsoft.com/office/drawing/2014/main" val="446087579"/>
                  </a:ext>
                </a:extLst>
              </a:tr>
              <a:tr h="273055">
                <a:tc>
                  <a:txBody>
                    <a:bodyPr/>
                    <a:lstStyle/>
                    <a:p>
                      <a:pPr marL="0" marR="0" algn="just">
                        <a:lnSpc>
                          <a:spcPct val="150000"/>
                        </a:lnSpc>
                        <a:spcBef>
                          <a:spcPts val="0"/>
                        </a:spcBef>
                        <a:spcAft>
                          <a:spcPts val="0"/>
                        </a:spcAft>
                      </a:pPr>
                      <a:r>
                        <a:rPr lang="en-US" sz="1400">
                          <a:effectLst/>
                        </a:rPr>
                        <a:t>Actor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682" marR="38682" marT="0" marB="0"/>
                </a:tc>
                <a:tc>
                  <a:txBody>
                    <a:bodyPr/>
                    <a:lstStyle/>
                    <a:p>
                      <a:pPr marL="0" marR="0" algn="just">
                        <a:lnSpc>
                          <a:spcPct val="150000"/>
                        </a:lnSpc>
                        <a:spcBef>
                          <a:spcPts val="0"/>
                        </a:spcBef>
                        <a:spcAft>
                          <a:spcPts val="0"/>
                        </a:spcAft>
                      </a:pPr>
                      <a:r>
                        <a:rPr lang="en-US" sz="1400">
                          <a:effectLst/>
                        </a:rPr>
                        <a:t>Municipality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682" marR="38682" marT="0" marB="0"/>
                </a:tc>
                <a:extLst>
                  <a:ext uri="{0D108BD9-81ED-4DB2-BD59-A6C34878D82A}">
                    <a16:rowId xmlns:a16="http://schemas.microsoft.com/office/drawing/2014/main" val="989241169"/>
                  </a:ext>
                </a:extLst>
              </a:tr>
              <a:tr h="577591">
                <a:tc>
                  <a:txBody>
                    <a:bodyPr/>
                    <a:lstStyle/>
                    <a:p>
                      <a:pPr marL="0" marR="0" algn="just">
                        <a:lnSpc>
                          <a:spcPct val="150000"/>
                        </a:lnSpc>
                        <a:spcBef>
                          <a:spcPts val="0"/>
                        </a:spcBef>
                        <a:spcAft>
                          <a:spcPts val="0"/>
                        </a:spcAft>
                      </a:pPr>
                      <a:r>
                        <a:rPr lang="en-US" sz="1400">
                          <a:effectLst/>
                        </a:rPr>
                        <a:t>Description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682" marR="38682" marT="0" marB="0"/>
                </a:tc>
                <a:tc>
                  <a:txBody>
                    <a:bodyPr/>
                    <a:lstStyle/>
                    <a:p>
                      <a:pPr marL="0" marR="0" algn="just">
                        <a:lnSpc>
                          <a:spcPct val="150000"/>
                        </a:lnSpc>
                        <a:spcBef>
                          <a:spcPts val="0"/>
                        </a:spcBef>
                        <a:spcAft>
                          <a:spcPts val="0"/>
                        </a:spcAft>
                      </a:pPr>
                      <a:r>
                        <a:rPr lang="en-US" sz="1400">
                          <a:effectLst/>
                        </a:rPr>
                        <a:t>The municipality will have to monitor the performance of service provider including the quality of the service provided and their punctuality.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682" marR="38682" marT="0" marB="0"/>
                </a:tc>
                <a:extLst>
                  <a:ext uri="{0D108BD9-81ED-4DB2-BD59-A6C34878D82A}">
                    <a16:rowId xmlns:a16="http://schemas.microsoft.com/office/drawing/2014/main" val="1143903090"/>
                  </a:ext>
                </a:extLst>
              </a:tr>
              <a:tr h="1491198">
                <a:tc>
                  <a:txBody>
                    <a:bodyPr/>
                    <a:lstStyle/>
                    <a:p>
                      <a:pPr marL="0" marR="0" algn="just">
                        <a:lnSpc>
                          <a:spcPct val="150000"/>
                        </a:lnSpc>
                        <a:spcBef>
                          <a:spcPts val="0"/>
                        </a:spcBef>
                        <a:spcAft>
                          <a:spcPts val="0"/>
                        </a:spcAft>
                      </a:pPr>
                      <a:r>
                        <a:rPr lang="en-US" sz="1400">
                          <a:effectLst/>
                        </a:rPr>
                        <a:t>Pre-condition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682" marR="38682" marT="0" marB="0"/>
                </a:tc>
                <a:tc>
                  <a:txBody>
                    <a:bodyPr/>
                    <a:lstStyle/>
                    <a:p>
                      <a:pPr marL="342900" marR="0" lvl="0" indent="-342900" algn="just">
                        <a:lnSpc>
                          <a:spcPct val="150000"/>
                        </a:lnSpc>
                        <a:spcBef>
                          <a:spcPts val="0"/>
                        </a:spcBef>
                        <a:spcAft>
                          <a:spcPts val="0"/>
                        </a:spcAft>
                        <a:buFont typeface="Symbol" panose="05050102010706020507" pitchFamily="18" charset="2"/>
                        <a:buChar char=""/>
                      </a:pPr>
                      <a:r>
                        <a:rPr lang="en-US" sz="1400" dirty="0">
                          <a:effectLst/>
                        </a:rPr>
                        <a:t>The municipality has to log in.</a:t>
                      </a:r>
                    </a:p>
                    <a:p>
                      <a:pPr marL="342900" marR="0" lvl="0" indent="-342900" algn="just">
                        <a:lnSpc>
                          <a:spcPct val="150000"/>
                        </a:lnSpc>
                        <a:spcBef>
                          <a:spcPts val="0"/>
                        </a:spcBef>
                        <a:spcAft>
                          <a:spcPts val="0"/>
                        </a:spcAft>
                        <a:buFont typeface="Symbol" panose="05050102010706020507" pitchFamily="18" charset="2"/>
                        <a:buChar char=""/>
                      </a:pPr>
                      <a:r>
                        <a:rPr lang="en-US" sz="1400" dirty="0">
                          <a:effectLst/>
                        </a:rPr>
                        <a:t>The municipality has to view the tasks requested by residents.</a:t>
                      </a:r>
                    </a:p>
                    <a:p>
                      <a:pPr marL="342900" marR="0" lvl="0" indent="-342900" algn="just">
                        <a:lnSpc>
                          <a:spcPct val="150000"/>
                        </a:lnSpc>
                        <a:spcBef>
                          <a:spcPts val="0"/>
                        </a:spcBef>
                        <a:spcAft>
                          <a:spcPts val="0"/>
                        </a:spcAft>
                        <a:buFont typeface="Symbol" panose="05050102010706020507" pitchFamily="18" charset="2"/>
                        <a:buChar char=""/>
                      </a:pPr>
                      <a:r>
                        <a:rPr lang="en-US" sz="1400" dirty="0">
                          <a:effectLst/>
                        </a:rPr>
                        <a:t>The municipality will have to create the task schedule for the service providers and their specific areas to work on.</a:t>
                      </a:r>
                    </a:p>
                    <a:p>
                      <a:pPr marL="457200" marR="0" algn="just">
                        <a:lnSpc>
                          <a:spcPct val="150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682" marR="38682" marT="0" marB="0"/>
                </a:tc>
                <a:extLst>
                  <a:ext uri="{0D108BD9-81ED-4DB2-BD59-A6C34878D82A}">
                    <a16:rowId xmlns:a16="http://schemas.microsoft.com/office/drawing/2014/main" val="1520653148"/>
                  </a:ext>
                </a:extLst>
              </a:tr>
              <a:tr h="319249">
                <a:tc>
                  <a:txBody>
                    <a:bodyPr/>
                    <a:lstStyle/>
                    <a:p>
                      <a:pPr marL="0" marR="0" algn="just">
                        <a:lnSpc>
                          <a:spcPct val="150000"/>
                        </a:lnSpc>
                        <a:spcBef>
                          <a:spcPts val="0"/>
                        </a:spcBef>
                        <a:spcAft>
                          <a:spcPts val="0"/>
                        </a:spcAft>
                      </a:pPr>
                      <a:r>
                        <a:rPr lang="en-US" sz="1400">
                          <a:effectLst/>
                        </a:rPr>
                        <a:t>Post-condition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682" marR="38682" marT="0" marB="0"/>
                </a:tc>
                <a:tc>
                  <a:txBody>
                    <a:bodyPr/>
                    <a:lstStyle/>
                    <a:p>
                      <a:pPr marL="342900" marR="0" lvl="0" indent="-342900" algn="just">
                        <a:lnSpc>
                          <a:spcPct val="150000"/>
                        </a:lnSpc>
                        <a:spcBef>
                          <a:spcPts val="0"/>
                        </a:spcBef>
                        <a:spcAft>
                          <a:spcPts val="0"/>
                        </a:spcAft>
                        <a:buFont typeface="Symbol" panose="05050102010706020507" pitchFamily="18" charset="2"/>
                        <a:buChar char=""/>
                      </a:pPr>
                      <a:r>
                        <a:rPr lang="en-US" sz="1400">
                          <a:effectLst/>
                        </a:rPr>
                        <a:t>The municipality will have to view the report submitted by the service provider.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682" marR="38682" marT="0" marB="0"/>
                </a:tc>
                <a:extLst>
                  <a:ext uri="{0D108BD9-81ED-4DB2-BD59-A6C34878D82A}">
                    <a16:rowId xmlns:a16="http://schemas.microsoft.com/office/drawing/2014/main" val="2651883174"/>
                  </a:ext>
                </a:extLst>
              </a:tr>
              <a:tr h="993735">
                <a:tc>
                  <a:txBody>
                    <a:bodyPr/>
                    <a:lstStyle/>
                    <a:p>
                      <a:pPr marL="0" marR="0" algn="just">
                        <a:lnSpc>
                          <a:spcPct val="150000"/>
                        </a:lnSpc>
                        <a:spcBef>
                          <a:spcPts val="0"/>
                        </a:spcBef>
                        <a:spcAft>
                          <a:spcPts val="0"/>
                        </a:spcAft>
                      </a:pPr>
                      <a:r>
                        <a:rPr lang="en-US" sz="1400">
                          <a:effectLst/>
                        </a:rPr>
                        <a:t>Normal cause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682" marR="38682" marT="0" marB="0"/>
                </a:tc>
                <a:tc>
                  <a:txBody>
                    <a:bodyPr/>
                    <a:lstStyle/>
                    <a:p>
                      <a:pPr marL="342900" marR="0" lvl="0" indent="-342900" algn="just">
                        <a:lnSpc>
                          <a:spcPct val="150000"/>
                        </a:lnSpc>
                        <a:spcBef>
                          <a:spcPts val="0"/>
                        </a:spcBef>
                        <a:spcAft>
                          <a:spcPts val="0"/>
                        </a:spcAft>
                        <a:buFont typeface="Symbol" panose="05050102010706020507" pitchFamily="18" charset="2"/>
                        <a:buChar char=""/>
                      </a:pPr>
                      <a:r>
                        <a:rPr lang="en-US" sz="1400" dirty="0">
                          <a:effectLst/>
                        </a:rPr>
                        <a:t>The municipality will have to view the tasks requested by resident.</a:t>
                      </a:r>
                    </a:p>
                    <a:p>
                      <a:pPr marL="342900" marR="0" lvl="0" indent="-342900" algn="just">
                        <a:lnSpc>
                          <a:spcPct val="150000"/>
                        </a:lnSpc>
                        <a:spcBef>
                          <a:spcPts val="0"/>
                        </a:spcBef>
                        <a:spcAft>
                          <a:spcPts val="0"/>
                        </a:spcAft>
                        <a:buFont typeface="Symbol" panose="05050102010706020507" pitchFamily="18" charset="2"/>
                        <a:buChar char=""/>
                      </a:pPr>
                      <a:r>
                        <a:rPr lang="en-US" sz="1400" dirty="0">
                          <a:effectLst/>
                        </a:rPr>
                        <a:t>The municipality will have to create the task schedule for service providers.</a:t>
                      </a:r>
                    </a:p>
                    <a:p>
                      <a:pPr marL="342900" marR="0" lvl="0" indent="-342900" algn="just">
                        <a:lnSpc>
                          <a:spcPct val="150000"/>
                        </a:lnSpc>
                        <a:spcBef>
                          <a:spcPts val="0"/>
                        </a:spcBef>
                        <a:spcAft>
                          <a:spcPts val="0"/>
                        </a:spcAft>
                        <a:buFont typeface="Symbol" panose="05050102010706020507" pitchFamily="18" charset="2"/>
                        <a:buChar char=""/>
                      </a:pPr>
                      <a:r>
                        <a:rPr lang="en-US" sz="1400" dirty="0">
                          <a:effectLst/>
                        </a:rPr>
                        <a:t>The municipality will have to view the report submitted by service provider.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682" marR="38682" marT="0" marB="0"/>
                </a:tc>
                <a:extLst>
                  <a:ext uri="{0D108BD9-81ED-4DB2-BD59-A6C34878D82A}">
                    <a16:rowId xmlns:a16="http://schemas.microsoft.com/office/drawing/2014/main" val="4271639288"/>
                  </a:ext>
                </a:extLst>
              </a:tr>
            </a:tbl>
          </a:graphicData>
        </a:graphic>
      </p:graphicFrame>
    </p:spTree>
    <p:extLst>
      <p:ext uri="{BB962C8B-B14F-4D97-AF65-F5344CB8AC3E}">
        <p14:creationId xmlns:p14="http://schemas.microsoft.com/office/powerpoint/2010/main" val="223595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FAC4-51ED-43B7-94CD-30247EA2ACF8}"/>
              </a:ext>
            </a:extLst>
          </p:cNvPr>
          <p:cNvSpPr>
            <a:spLocks noGrp="1"/>
          </p:cNvSpPr>
          <p:nvPr>
            <p:ph type="title"/>
          </p:nvPr>
        </p:nvSpPr>
        <p:spPr>
          <a:xfrm>
            <a:off x="838200" y="1742303"/>
            <a:ext cx="10515600" cy="580767"/>
          </a:xfrm>
        </p:spPr>
        <p:txBody>
          <a:bodyPr>
            <a:normAutofit fontScale="90000"/>
          </a:bodyPr>
          <a:lstStyle/>
          <a:p>
            <a:r>
              <a:rPr lang="en-US" sz="3600" dirty="0"/>
              <a:t>INTRODUCTION</a:t>
            </a:r>
          </a:p>
        </p:txBody>
      </p:sp>
      <p:sp>
        <p:nvSpPr>
          <p:cNvPr id="3" name="Content Placeholder 2">
            <a:extLst>
              <a:ext uri="{FF2B5EF4-FFF2-40B4-BE49-F238E27FC236}">
                <a16:creationId xmlns:a16="http://schemas.microsoft.com/office/drawing/2014/main" id="{34ECDDCE-EABE-4638-91AF-1823F980C0C3}"/>
              </a:ext>
            </a:extLst>
          </p:cNvPr>
          <p:cNvSpPr>
            <a:spLocks noGrp="1"/>
          </p:cNvSpPr>
          <p:nvPr>
            <p:ph idx="1"/>
          </p:nvPr>
        </p:nvSpPr>
        <p:spPr>
          <a:xfrm>
            <a:off x="838200" y="2471351"/>
            <a:ext cx="10515600" cy="3705611"/>
          </a:xfrm>
        </p:spPr>
        <p:txBody>
          <a:bodyPr>
            <a:normAutofit fontScale="92500" lnSpcReduction="10000"/>
          </a:bodyPr>
          <a:lstStyle/>
          <a:p>
            <a:pPr>
              <a:lnSpc>
                <a:spcPct val="150000"/>
              </a:lnSpc>
              <a:buFont typeface="Wingdings" panose="05000000000000000000" pitchFamily="2" charset="2"/>
              <a:buChar char="v"/>
            </a:pPr>
            <a:r>
              <a:rPr lang="en-US" dirty="0"/>
              <a:t>What is Municipality?</a:t>
            </a:r>
          </a:p>
          <a:p>
            <a:pPr>
              <a:lnSpc>
                <a:spcPct val="150000"/>
              </a:lnSpc>
              <a:buFont typeface="Wingdings" panose="05000000000000000000" pitchFamily="2" charset="2"/>
              <a:buChar char="v"/>
            </a:pPr>
            <a:r>
              <a:rPr lang="en-US" dirty="0"/>
              <a:t> Refers to a village, town, or city that’s usually governed by mayor and council. </a:t>
            </a:r>
          </a:p>
          <a:p>
            <a:pPr>
              <a:lnSpc>
                <a:spcPct val="150000"/>
              </a:lnSpc>
              <a:buFont typeface="Wingdings" panose="05000000000000000000" pitchFamily="2" charset="2"/>
              <a:buChar char="v"/>
            </a:pPr>
            <a:r>
              <a:rPr lang="en-US" dirty="0"/>
              <a:t>This can be a corporate and political entity organized by residents of the area to operate within a prescribed geographic area for the purpose of providing public services. </a:t>
            </a:r>
          </a:p>
        </p:txBody>
      </p:sp>
      <p:sp>
        <p:nvSpPr>
          <p:cNvPr id="5" name="Slide Number Placeholder 4">
            <a:extLst>
              <a:ext uri="{FF2B5EF4-FFF2-40B4-BE49-F238E27FC236}">
                <a16:creationId xmlns:a16="http://schemas.microsoft.com/office/drawing/2014/main" id="{140F14F5-CCA7-466B-9529-D2F149D3CB26}"/>
              </a:ext>
            </a:extLst>
          </p:cNvPr>
          <p:cNvSpPr>
            <a:spLocks noGrp="1"/>
          </p:cNvSpPr>
          <p:nvPr>
            <p:ph type="sldNum" sz="quarter" idx="12"/>
          </p:nvPr>
        </p:nvSpPr>
        <p:spPr/>
        <p:txBody>
          <a:bodyPr/>
          <a:lstStyle/>
          <a:p>
            <a:fld id="{9850BFE9-4B9A-47F6-B191-1DB0FEFC8304}" type="slidenum">
              <a:rPr lang="en-US" smtClean="0"/>
              <a:pPr/>
              <a:t>4</a:t>
            </a:fld>
            <a:endParaRPr lang="en-US"/>
          </a:p>
        </p:txBody>
      </p:sp>
    </p:spTree>
    <p:extLst>
      <p:ext uri="{BB962C8B-B14F-4D97-AF65-F5344CB8AC3E}">
        <p14:creationId xmlns:p14="http://schemas.microsoft.com/office/powerpoint/2010/main" val="185464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A7C8-38D8-47A8-8DB3-B54DEEDA3C81}"/>
              </a:ext>
            </a:extLst>
          </p:cNvPr>
          <p:cNvSpPr>
            <a:spLocks noGrp="1"/>
          </p:cNvSpPr>
          <p:nvPr>
            <p:ph type="title"/>
          </p:nvPr>
        </p:nvSpPr>
        <p:spPr>
          <a:xfrm>
            <a:off x="838200" y="1550504"/>
            <a:ext cx="10515600" cy="689114"/>
          </a:xfrm>
        </p:spPr>
        <p:txBody>
          <a:bodyPr>
            <a:normAutofit fontScale="90000"/>
          </a:bodyPr>
          <a:lstStyle/>
          <a:p>
            <a:r>
              <a:rPr lang="en-US" dirty="0"/>
              <a:t>Database design-ERD</a:t>
            </a:r>
          </a:p>
        </p:txBody>
      </p:sp>
      <p:sp>
        <p:nvSpPr>
          <p:cNvPr id="4" name="Slide Number Placeholder 3">
            <a:extLst>
              <a:ext uri="{FF2B5EF4-FFF2-40B4-BE49-F238E27FC236}">
                <a16:creationId xmlns:a16="http://schemas.microsoft.com/office/drawing/2014/main" id="{212CE0BC-2DD5-4F21-8C84-FA25DD88AA4B}"/>
              </a:ext>
            </a:extLst>
          </p:cNvPr>
          <p:cNvSpPr>
            <a:spLocks noGrp="1"/>
          </p:cNvSpPr>
          <p:nvPr>
            <p:ph type="sldNum" sz="quarter" idx="12"/>
          </p:nvPr>
        </p:nvSpPr>
        <p:spPr/>
        <p:txBody>
          <a:bodyPr/>
          <a:lstStyle/>
          <a:p>
            <a:fld id="{9850BFE9-4B9A-47F6-B191-1DB0FEFC8304}" type="slidenum">
              <a:rPr lang="en-US" smtClean="0"/>
              <a:pPr/>
              <a:t>40</a:t>
            </a:fld>
            <a:endParaRPr lang="en-US"/>
          </a:p>
        </p:txBody>
      </p:sp>
      <p:pic>
        <p:nvPicPr>
          <p:cNvPr id="5" name="Content Placeholder 4">
            <a:extLst>
              <a:ext uri="{FF2B5EF4-FFF2-40B4-BE49-F238E27FC236}">
                <a16:creationId xmlns:a16="http://schemas.microsoft.com/office/drawing/2014/main" id="{C451C998-B8A5-4A44-B26C-CC0D5BC46ED8}"/>
              </a:ext>
            </a:extLst>
          </p:cNvPr>
          <p:cNvPicPr>
            <a:picLocks noGrp="1"/>
          </p:cNvPicPr>
          <p:nvPr>
            <p:ph idx="1"/>
          </p:nvPr>
        </p:nvPicPr>
        <p:blipFill>
          <a:blip r:embed="rId2"/>
          <a:stretch>
            <a:fillRect/>
          </a:stretch>
        </p:blipFill>
        <p:spPr>
          <a:xfrm>
            <a:off x="940904" y="2398644"/>
            <a:ext cx="10177670" cy="3778320"/>
          </a:xfrm>
          <a:prstGeom prst="rect">
            <a:avLst/>
          </a:prstGeom>
        </p:spPr>
      </p:pic>
    </p:spTree>
    <p:extLst>
      <p:ext uri="{BB962C8B-B14F-4D97-AF65-F5344CB8AC3E}">
        <p14:creationId xmlns:p14="http://schemas.microsoft.com/office/powerpoint/2010/main" val="344460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7B12-5220-4609-9C9E-668FEB7BD2AA}"/>
              </a:ext>
            </a:extLst>
          </p:cNvPr>
          <p:cNvSpPr>
            <a:spLocks noGrp="1"/>
          </p:cNvSpPr>
          <p:nvPr>
            <p:ph type="title"/>
          </p:nvPr>
        </p:nvSpPr>
        <p:spPr>
          <a:xfrm>
            <a:off x="838200" y="1510748"/>
            <a:ext cx="10515600" cy="689113"/>
          </a:xfrm>
        </p:spPr>
        <p:txBody>
          <a:bodyPr>
            <a:normAutofit fontScale="90000"/>
          </a:bodyPr>
          <a:lstStyle/>
          <a:p>
            <a:br>
              <a:rPr lang="en-US" dirty="0"/>
            </a:br>
            <a:r>
              <a:rPr lang="en-US" dirty="0"/>
              <a:t>Database design-Relations from ERD</a:t>
            </a:r>
            <a:br>
              <a:rPr lang="en-US" b="1" dirty="0"/>
            </a:br>
            <a:endParaRPr lang="en-US" dirty="0"/>
          </a:p>
        </p:txBody>
      </p:sp>
      <p:sp>
        <p:nvSpPr>
          <p:cNvPr id="3" name="Content Placeholder 2">
            <a:extLst>
              <a:ext uri="{FF2B5EF4-FFF2-40B4-BE49-F238E27FC236}">
                <a16:creationId xmlns:a16="http://schemas.microsoft.com/office/drawing/2014/main" id="{36A755BF-848F-4E81-B83B-1FAF6DACC3C3}"/>
              </a:ext>
            </a:extLst>
          </p:cNvPr>
          <p:cNvSpPr>
            <a:spLocks noGrp="1"/>
          </p:cNvSpPr>
          <p:nvPr>
            <p:ph idx="1"/>
          </p:nvPr>
        </p:nvSpPr>
        <p:spPr>
          <a:xfrm>
            <a:off x="838200" y="2425149"/>
            <a:ext cx="10515600" cy="3751814"/>
          </a:xfrm>
        </p:spPr>
        <p:txBody>
          <a:bodyPr>
            <a:normAutofit fontScale="62500" lnSpcReduction="20000"/>
          </a:bodyPr>
          <a:lstStyle/>
          <a:p>
            <a:pPr>
              <a:lnSpc>
                <a:spcPct val="160000"/>
              </a:lnSpc>
            </a:pPr>
            <a:r>
              <a:rPr lang="en-US" b="1" dirty="0"/>
              <a:t>Resident</a:t>
            </a:r>
            <a:r>
              <a:rPr lang="en-US" dirty="0"/>
              <a:t> (</a:t>
            </a:r>
            <a:r>
              <a:rPr lang="en-US" u="sng" dirty="0"/>
              <a:t>ResidentId</a:t>
            </a:r>
            <a:r>
              <a:rPr lang="en-US" dirty="0"/>
              <a:t>, Name, PhysicalAddress, PhoneNumber, Emailing, PaymentInformation, </a:t>
            </a:r>
            <a:r>
              <a:rPr lang="en-US" u="dotted" dirty="0"/>
              <a:t>MunicipalityId, ServiceProvider</a:t>
            </a:r>
            <a:r>
              <a:rPr lang="en-US" dirty="0"/>
              <a:t>)</a:t>
            </a:r>
          </a:p>
          <a:p>
            <a:pPr>
              <a:lnSpc>
                <a:spcPct val="160000"/>
              </a:lnSpc>
            </a:pPr>
            <a:r>
              <a:rPr lang="en-US" b="1" dirty="0"/>
              <a:t>Municipality</a:t>
            </a:r>
            <a:r>
              <a:rPr lang="en-US" dirty="0"/>
              <a:t> (</a:t>
            </a:r>
            <a:r>
              <a:rPr lang="en-US" u="sng" dirty="0"/>
              <a:t>MunicipalityId</a:t>
            </a:r>
            <a:r>
              <a:rPr lang="en-US" dirty="0"/>
              <a:t>, MunicipalityName, PhoneNumber, Emailing)</a:t>
            </a:r>
          </a:p>
          <a:p>
            <a:pPr>
              <a:lnSpc>
                <a:spcPct val="160000"/>
              </a:lnSpc>
            </a:pPr>
            <a:r>
              <a:rPr lang="en-US" b="1" dirty="0"/>
              <a:t>ServiceProvider</a:t>
            </a:r>
            <a:r>
              <a:rPr lang="en-US" dirty="0"/>
              <a:t> </a:t>
            </a:r>
            <a:r>
              <a:rPr lang="en-US" u="sng" dirty="0"/>
              <a:t>(ServiceProviderId</a:t>
            </a:r>
            <a:r>
              <a:rPr lang="en-US" dirty="0"/>
              <a:t>, Name, PhoneNumber, Email, Specialty, Availability, </a:t>
            </a:r>
            <a:r>
              <a:rPr lang="en-US" u="dotted" dirty="0"/>
              <a:t>MunicipalityId</a:t>
            </a:r>
            <a:r>
              <a:rPr lang="en-US" dirty="0"/>
              <a:t>)</a:t>
            </a:r>
          </a:p>
          <a:p>
            <a:pPr>
              <a:lnSpc>
                <a:spcPct val="160000"/>
              </a:lnSpc>
            </a:pPr>
            <a:r>
              <a:rPr lang="en-US" b="1" dirty="0"/>
              <a:t>Task</a:t>
            </a:r>
            <a:r>
              <a:rPr lang="en-US" dirty="0"/>
              <a:t> (</a:t>
            </a:r>
            <a:r>
              <a:rPr lang="en-US" u="sng" dirty="0"/>
              <a:t>TaskId</a:t>
            </a:r>
            <a:r>
              <a:rPr lang="en-US" dirty="0"/>
              <a:t>, TypeTask, Location, Priority, Status, DueDate, ServiceProviderAssigned, </a:t>
            </a:r>
            <a:r>
              <a:rPr lang="en-US" u="dotted" dirty="0"/>
              <a:t>MunicipalityId, ServiceProvider</a:t>
            </a:r>
            <a:r>
              <a:rPr lang="en-US" dirty="0"/>
              <a:t>)</a:t>
            </a:r>
          </a:p>
          <a:p>
            <a:pPr>
              <a:lnSpc>
                <a:spcPct val="160000"/>
              </a:lnSpc>
            </a:pPr>
            <a:r>
              <a:rPr lang="en-US" b="1" dirty="0"/>
              <a:t>Schedule</a:t>
            </a:r>
            <a:r>
              <a:rPr lang="en-US" dirty="0"/>
              <a:t> (</a:t>
            </a:r>
            <a:r>
              <a:rPr lang="en-US" u="sng" dirty="0"/>
              <a:t>ScheduleId</a:t>
            </a:r>
            <a:r>
              <a:rPr lang="en-US" dirty="0"/>
              <a:t>, Date, Time, Service Provider assigned, TaskAssigned, Status, </a:t>
            </a:r>
            <a:r>
              <a:rPr lang="en-US" u="dotted" dirty="0"/>
              <a:t>MunicipalityId</a:t>
            </a:r>
            <a:r>
              <a:rPr lang="en-US" dirty="0"/>
              <a:t>)</a:t>
            </a:r>
          </a:p>
          <a:p>
            <a:endParaRPr lang="en-US" dirty="0"/>
          </a:p>
        </p:txBody>
      </p:sp>
      <p:sp>
        <p:nvSpPr>
          <p:cNvPr id="4" name="Slide Number Placeholder 3">
            <a:extLst>
              <a:ext uri="{FF2B5EF4-FFF2-40B4-BE49-F238E27FC236}">
                <a16:creationId xmlns:a16="http://schemas.microsoft.com/office/drawing/2014/main" id="{82735586-1A38-4977-AEC3-D3E63A4E8B24}"/>
              </a:ext>
            </a:extLst>
          </p:cNvPr>
          <p:cNvSpPr>
            <a:spLocks noGrp="1"/>
          </p:cNvSpPr>
          <p:nvPr>
            <p:ph type="sldNum" sz="quarter" idx="12"/>
          </p:nvPr>
        </p:nvSpPr>
        <p:spPr/>
        <p:txBody>
          <a:bodyPr/>
          <a:lstStyle/>
          <a:p>
            <a:fld id="{9850BFE9-4B9A-47F6-B191-1DB0FEFC8304}" type="slidenum">
              <a:rPr lang="en-US" smtClean="0"/>
              <a:pPr/>
              <a:t>41</a:t>
            </a:fld>
            <a:endParaRPr lang="en-US"/>
          </a:p>
        </p:txBody>
      </p:sp>
    </p:spTree>
    <p:extLst>
      <p:ext uri="{BB962C8B-B14F-4D97-AF65-F5344CB8AC3E}">
        <p14:creationId xmlns:p14="http://schemas.microsoft.com/office/powerpoint/2010/main" val="316360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7B12-5220-4609-9C9E-668FEB7BD2AA}"/>
              </a:ext>
            </a:extLst>
          </p:cNvPr>
          <p:cNvSpPr>
            <a:spLocks noGrp="1"/>
          </p:cNvSpPr>
          <p:nvPr>
            <p:ph type="title"/>
          </p:nvPr>
        </p:nvSpPr>
        <p:spPr>
          <a:xfrm>
            <a:off x="838200" y="1510748"/>
            <a:ext cx="10515600" cy="689113"/>
          </a:xfrm>
        </p:spPr>
        <p:txBody>
          <a:bodyPr>
            <a:normAutofit fontScale="90000"/>
          </a:bodyPr>
          <a:lstStyle/>
          <a:p>
            <a:br>
              <a:rPr lang="en-US" dirty="0"/>
            </a:br>
            <a:r>
              <a:rPr lang="en-US" dirty="0"/>
              <a:t>Database design-Relations from ERD</a:t>
            </a:r>
            <a:br>
              <a:rPr lang="en-US" b="1" dirty="0"/>
            </a:br>
            <a:endParaRPr lang="en-US" dirty="0"/>
          </a:p>
        </p:txBody>
      </p:sp>
      <p:sp>
        <p:nvSpPr>
          <p:cNvPr id="3" name="Content Placeholder 2">
            <a:extLst>
              <a:ext uri="{FF2B5EF4-FFF2-40B4-BE49-F238E27FC236}">
                <a16:creationId xmlns:a16="http://schemas.microsoft.com/office/drawing/2014/main" id="{36A755BF-848F-4E81-B83B-1FAF6DACC3C3}"/>
              </a:ext>
            </a:extLst>
          </p:cNvPr>
          <p:cNvSpPr>
            <a:spLocks noGrp="1"/>
          </p:cNvSpPr>
          <p:nvPr>
            <p:ph idx="1"/>
          </p:nvPr>
        </p:nvSpPr>
        <p:spPr>
          <a:xfrm>
            <a:off x="838200" y="2385390"/>
            <a:ext cx="10515600" cy="3970959"/>
          </a:xfrm>
        </p:spPr>
        <p:txBody>
          <a:bodyPr>
            <a:normAutofit fontScale="70000" lnSpcReduction="20000"/>
          </a:bodyPr>
          <a:lstStyle/>
          <a:p>
            <a:pPr>
              <a:lnSpc>
                <a:spcPct val="160000"/>
              </a:lnSpc>
            </a:pPr>
            <a:r>
              <a:rPr lang="en-US" b="1" dirty="0"/>
              <a:t>Payment</a:t>
            </a:r>
            <a:r>
              <a:rPr lang="en-US" dirty="0"/>
              <a:t> (</a:t>
            </a:r>
            <a:r>
              <a:rPr lang="en-US" u="sng" dirty="0"/>
              <a:t>PaymentId</a:t>
            </a:r>
            <a:r>
              <a:rPr lang="en-US" dirty="0"/>
              <a:t>, ControlNumber, AmountDue, PaymentMethod, PaymentStatus, Date, TimeOfPayment, ResidentWhoMadeThePayment </a:t>
            </a:r>
            <a:r>
              <a:rPr lang="en-US" u="dotted" dirty="0"/>
              <a:t>ResidentID</a:t>
            </a:r>
            <a:r>
              <a:rPr lang="en-US" dirty="0"/>
              <a:t>,</a:t>
            </a:r>
            <a:r>
              <a:rPr lang="en-US" u="sng" dirty="0"/>
              <a:t> </a:t>
            </a:r>
            <a:r>
              <a:rPr lang="en-US" u="dotted" dirty="0"/>
              <a:t>MunicipalityId)</a:t>
            </a:r>
            <a:endParaRPr lang="en-US" dirty="0"/>
          </a:p>
          <a:p>
            <a:pPr>
              <a:lnSpc>
                <a:spcPct val="160000"/>
              </a:lnSpc>
            </a:pPr>
            <a:r>
              <a:rPr lang="en-US" b="1" dirty="0"/>
              <a:t>Report </a:t>
            </a:r>
            <a:r>
              <a:rPr lang="en-US" dirty="0"/>
              <a:t>(</a:t>
            </a:r>
            <a:r>
              <a:rPr lang="en-US" u="sng" dirty="0"/>
              <a:t>ReportId</a:t>
            </a:r>
            <a:r>
              <a:rPr lang="en-US" dirty="0"/>
              <a:t>, DateAndTimeOfService, ServiceProviderWhoSubmittedReport, TaskCompleted, QualityOfServiceProvided, ResourcesUsed, Status, </a:t>
            </a:r>
            <a:r>
              <a:rPr lang="en-US" u="dotted" dirty="0"/>
              <a:t>MunicipalityId, ServiceProvider</a:t>
            </a:r>
            <a:r>
              <a:rPr lang="en-US" dirty="0"/>
              <a:t>)</a:t>
            </a:r>
          </a:p>
          <a:p>
            <a:pPr>
              <a:lnSpc>
                <a:spcPct val="160000"/>
              </a:lnSpc>
            </a:pPr>
            <a:r>
              <a:rPr lang="en-US" b="1" dirty="0"/>
              <a:t>RequestTask </a:t>
            </a:r>
            <a:r>
              <a:rPr lang="en-US" dirty="0"/>
              <a:t>(</a:t>
            </a:r>
            <a:r>
              <a:rPr lang="en-US" u="sng" dirty="0"/>
              <a:t>TaskId, ResidentId</a:t>
            </a:r>
            <a:r>
              <a:rPr lang="en-US" dirty="0"/>
              <a:t>)</a:t>
            </a:r>
            <a:r>
              <a:rPr lang="en-US" b="1" dirty="0"/>
              <a:t> </a:t>
            </a:r>
            <a:endParaRPr lang="en-US" dirty="0"/>
          </a:p>
          <a:p>
            <a:pPr>
              <a:lnSpc>
                <a:spcPct val="160000"/>
              </a:lnSpc>
            </a:pPr>
            <a:r>
              <a:rPr lang="en-US" b="1" dirty="0"/>
              <a:t>ResidentViewScheduling </a:t>
            </a:r>
            <a:r>
              <a:rPr lang="en-US" dirty="0"/>
              <a:t>(</a:t>
            </a:r>
            <a:r>
              <a:rPr lang="en-US" u="sng" dirty="0"/>
              <a:t>ResidentId, ScheduleId</a:t>
            </a:r>
            <a:r>
              <a:rPr lang="en-US" dirty="0"/>
              <a:t>)</a:t>
            </a:r>
          </a:p>
          <a:p>
            <a:pPr>
              <a:lnSpc>
                <a:spcPct val="160000"/>
              </a:lnSpc>
            </a:pPr>
            <a:r>
              <a:rPr lang="en-US" b="1" dirty="0"/>
              <a:t>ServiceProviderViewScheduling </a:t>
            </a:r>
            <a:r>
              <a:rPr lang="en-US" dirty="0"/>
              <a:t>(</a:t>
            </a:r>
            <a:r>
              <a:rPr lang="en-US" u="sng" dirty="0"/>
              <a:t>ServiceProviderId, ScheduleId</a:t>
            </a:r>
            <a:r>
              <a:rPr lang="en-US" dirty="0"/>
              <a:t>)</a:t>
            </a:r>
          </a:p>
        </p:txBody>
      </p:sp>
      <p:sp>
        <p:nvSpPr>
          <p:cNvPr id="4" name="Slide Number Placeholder 3">
            <a:extLst>
              <a:ext uri="{FF2B5EF4-FFF2-40B4-BE49-F238E27FC236}">
                <a16:creationId xmlns:a16="http://schemas.microsoft.com/office/drawing/2014/main" id="{82735586-1A38-4977-AEC3-D3E63A4E8B24}"/>
              </a:ext>
            </a:extLst>
          </p:cNvPr>
          <p:cNvSpPr>
            <a:spLocks noGrp="1"/>
          </p:cNvSpPr>
          <p:nvPr>
            <p:ph type="sldNum" sz="quarter" idx="12"/>
          </p:nvPr>
        </p:nvSpPr>
        <p:spPr/>
        <p:txBody>
          <a:bodyPr/>
          <a:lstStyle/>
          <a:p>
            <a:fld id="{9850BFE9-4B9A-47F6-B191-1DB0FEFC8304}" type="slidenum">
              <a:rPr lang="en-US" smtClean="0"/>
              <a:pPr/>
              <a:t>42</a:t>
            </a:fld>
            <a:endParaRPr lang="en-US"/>
          </a:p>
        </p:txBody>
      </p:sp>
    </p:spTree>
    <p:extLst>
      <p:ext uri="{BB962C8B-B14F-4D97-AF65-F5344CB8AC3E}">
        <p14:creationId xmlns:p14="http://schemas.microsoft.com/office/powerpoint/2010/main" val="3988231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D199E-6680-491B-8CB8-8D57194EF328}"/>
              </a:ext>
            </a:extLst>
          </p:cNvPr>
          <p:cNvSpPr>
            <a:spLocks noGrp="1"/>
          </p:cNvSpPr>
          <p:nvPr>
            <p:ph type="title"/>
          </p:nvPr>
        </p:nvSpPr>
        <p:spPr>
          <a:xfrm>
            <a:off x="838200" y="2572719"/>
            <a:ext cx="10515600" cy="1689315"/>
          </a:xfrm>
        </p:spPr>
        <p:txBody>
          <a:bodyPr anchor="ctr"/>
          <a:lstStyle/>
          <a:p>
            <a:pPr algn="ctr">
              <a:lnSpc>
                <a:spcPct val="150000"/>
              </a:lnSpc>
            </a:pPr>
            <a:r>
              <a:rPr lang="en-US" b="1" dirty="0"/>
              <a:t>IMPLEMENTATION</a:t>
            </a:r>
            <a:r>
              <a:rPr lang="en-US" dirty="0"/>
              <a:t> </a:t>
            </a:r>
          </a:p>
        </p:txBody>
      </p:sp>
      <p:sp>
        <p:nvSpPr>
          <p:cNvPr id="3" name="Slide Number Placeholder 2">
            <a:extLst>
              <a:ext uri="{FF2B5EF4-FFF2-40B4-BE49-F238E27FC236}">
                <a16:creationId xmlns:a16="http://schemas.microsoft.com/office/drawing/2014/main" id="{C512DC1B-AB38-4F9E-8894-5024E09D8542}"/>
              </a:ext>
            </a:extLst>
          </p:cNvPr>
          <p:cNvSpPr>
            <a:spLocks noGrp="1"/>
          </p:cNvSpPr>
          <p:nvPr>
            <p:ph type="sldNum" sz="quarter" idx="12"/>
          </p:nvPr>
        </p:nvSpPr>
        <p:spPr/>
        <p:txBody>
          <a:bodyPr/>
          <a:lstStyle/>
          <a:p>
            <a:fld id="{9850BFE9-4B9A-47F6-B191-1DB0FEFC8304}" type="slidenum">
              <a:rPr lang="en-US" smtClean="0"/>
              <a:pPr/>
              <a:t>43</a:t>
            </a:fld>
            <a:endParaRPr lang="en-US"/>
          </a:p>
        </p:txBody>
      </p:sp>
    </p:spTree>
    <p:extLst>
      <p:ext uri="{BB962C8B-B14F-4D97-AF65-F5344CB8AC3E}">
        <p14:creationId xmlns:p14="http://schemas.microsoft.com/office/powerpoint/2010/main" val="26590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2CB98-D68A-4114-A83F-734901D6A12B}"/>
              </a:ext>
            </a:extLst>
          </p:cNvPr>
          <p:cNvSpPr>
            <a:spLocks noGrp="1"/>
          </p:cNvSpPr>
          <p:nvPr>
            <p:ph type="title"/>
          </p:nvPr>
        </p:nvSpPr>
        <p:spPr>
          <a:xfrm>
            <a:off x="838200" y="1401648"/>
            <a:ext cx="10515600" cy="1142770"/>
          </a:xfrm>
        </p:spPr>
        <p:txBody>
          <a:bodyPr/>
          <a:lstStyle/>
          <a:p>
            <a:r>
              <a:rPr lang="en-US" b="1" dirty="0"/>
              <a:t>Technology Used</a:t>
            </a:r>
            <a:endParaRPr lang="en-US" dirty="0"/>
          </a:p>
        </p:txBody>
      </p:sp>
      <p:sp>
        <p:nvSpPr>
          <p:cNvPr id="3" name="Content Placeholder 2">
            <a:extLst>
              <a:ext uri="{FF2B5EF4-FFF2-40B4-BE49-F238E27FC236}">
                <a16:creationId xmlns:a16="http://schemas.microsoft.com/office/drawing/2014/main" id="{C5E34A9D-5F53-4349-912E-D983740B2B54}"/>
              </a:ext>
            </a:extLst>
          </p:cNvPr>
          <p:cNvSpPr>
            <a:spLocks noGrp="1"/>
          </p:cNvSpPr>
          <p:nvPr>
            <p:ph idx="1"/>
          </p:nvPr>
        </p:nvSpPr>
        <p:spPr>
          <a:xfrm>
            <a:off x="838200" y="2544417"/>
            <a:ext cx="10515600" cy="3632545"/>
          </a:xfrm>
        </p:spPr>
        <p:txBody>
          <a:bodyPr>
            <a:normAutofit/>
          </a:bodyPr>
          <a:lstStyle/>
          <a:p>
            <a:pPr>
              <a:lnSpc>
                <a:spcPct val="100000"/>
              </a:lnSpc>
            </a:pPr>
            <a:r>
              <a:rPr lang="en-US" sz="2400" dirty="0"/>
              <a:t>Flutter</a:t>
            </a:r>
          </a:p>
          <a:p>
            <a:pPr marL="457200" lvl="1" indent="0">
              <a:lnSpc>
                <a:spcPct val="100000"/>
              </a:lnSpc>
              <a:buNone/>
            </a:pPr>
            <a:r>
              <a:rPr lang="en-US" dirty="0"/>
              <a:t>Flutter is a mobile app development framework created by Google that allows developers to build natively compiled, fast and high-performance mobile applications for Android, iOS, and other platforms from a single codebase</a:t>
            </a:r>
          </a:p>
          <a:p>
            <a:pPr algn="just">
              <a:lnSpc>
                <a:spcPct val="100000"/>
              </a:lnSpc>
            </a:pPr>
            <a:r>
              <a:rPr lang="en-US" sz="2400" dirty="0"/>
              <a:t>Laravel</a:t>
            </a:r>
          </a:p>
          <a:p>
            <a:pPr marL="457200" lvl="1" indent="0">
              <a:lnSpc>
                <a:spcPct val="100000"/>
              </a:lnSpc>
              <a:buNone/>
            </a:pPr>
            <a:r>
              <a:rPr lang="en-US" dirty="0"/>
              <a:t>It is web application framework that Laravel can be used in combination with other tools and frameworks to create the backend APIs and services required by a mobile app.</a:t>
            </a:r>
          </a:p>
        </p:txBody>
      </p:sp>
      <p:sp>
        <p:nvSpPr>
          <p:cNvPr id="4" name="Slide Number Placeholder 3">
            <a:extLst>
              <a:ext uri="{FF2B5EF4-FFF2-40B4-BE49-F238E27FC236}">
                <a16:creationId xmlns:a16="http://schemas.microsoft.com/office/drawing/2014/main" id="{E880654C-A816-414E-ADF9-295098AC7AF4}"/>
              </a:ext>
            </a:extLst>
          </p:cNvPr>
          <p:cNvSpPr>
            <a:spLocks noGrp="1"/>
          </p:cNvSpPr>
          <p:nvPr>
            <p:ph type="sldNum" sz="quarter" idx="12"/>
          </p:nvPr>
        </p:nvSpPr>
        <p:spPr/>
        <p:txBody>
          <a:bodyPr/>
          <a:lstStyle/>
          <a:p>
            <a:fld id="{9850BFE9-4B9A-47F6-B191-1DB0FEFC8304}" type="slidenum">
              <a:rPr lang="en-US" smtClean="0"/>
              <a:pPr/>
              <a:t>44</a:t>
            </a:fld>
            <a:endParaRPr lang="en-US"/>
          </a:p>
        </p:txBody>
      </p:sp>
    </p:spTree>
    <p:extLst>
      <p:ext uri="{BB962C8B-B14F-4D97-AF65-F5344CB8AC3E}">
        <p14:creationId xmlns:p14="http://schemas.microsoft.com/office/powerpoint/2010/main" val="391612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F1B7A-5058-4AA8-BAC2-83D97344B181}"/>
              </a:ext>
            </a:extLst>
          </p:cNvPr>
          <p:cNvSpPr>
            <a:spLocks noGrp="1"/>
          </p:cNvSpPr>
          <p:nvPr>
            <p:ph type="title"/>
          </p:nvPr>
        </p:nvSpPr>
        <p:spPr>
          <a:xfrm>
            <a:off x="838200" y="1722783"/>
            <a:ext cx="10515600" cy="1004427"/>
          </a:xfrm>
        </p:spPr>
        <p:txBody>
          <a:bodyPr/>
          <a:lstStyle/>
          <a:p>
            <a:r>
              <a:rPr lang="en-US" b="1" dirty="0"/>
              <a:t>Tools Used</a:t>
            </a:r>
            <a:endParaRPr lang="en-US" dirty="0"/>
          </a:p>
        </p:txBody>
      </p:sp>
      <p:sp>
        <p:nvSpPr>
          <p:cNvPr id="3" name="Content Placeholder 2">
            <a:extLst>
              <a:ext uri="{FF2B5EF4-FFF2-40B4-BE49-F238E27FC236}">
                <a16:creationId xmlns:a16="http://schemas.microsoft.com/office/drawing/2014/main" id="{DE25B152-DC98-4E9A-8006-67B0DA16F291}"/>
              </a:ext>
            </a:extLst>
          </p:cNvPr>
          <p:cNvSpPr>
            <a:spLocks noGrp="1"/>
          </p:cNvSpPr>
          <p:nvPr>
            <p:ph idx="1"/>
          </p:nvPr>
        </p:nvSpPr>
        <p:spPr>
          <a:xfrm>
            <a:off x="838200" y="2727211"/>
            <a:ext cx="10515600" cy="3449752"/>
          </a:xfrm>
        </p:spPr>
        <p:txBody>
          <a:bodyPr>
            <a:normAutofit fontScale="92500" lnSpcReduction="10000"/>
          </a:bodyPr>
          <a:lstStyle/>
          <a:p>
            <a:pPr marL="0" indent="0">
              <a:lnSpc>
                <a:spcPct val="150000"/>
              </a:lnSpc>
              <a:buNone/>
            </a:pPr>
            <a:r>
              <a:rPr lang="en-US" dirty="0"/>
              <a:t>Tools that have contributed to the implementation and visualization of this System are: -</a:t>
            </a:r>
          </a:p>
          <a:p>
            <a:pPr lvl="1">
              <a:lnSpc>
                <a:spcPct val="150000"/>
              </a:lnSpc>
            </a:pPr>
            <a:r>
              <a:rPr lang="en-US" dirty="0"/>
              <a:t>Android Studio</a:t>
            </a:r>
          </a:p>
          <a:p>
            <a:pPr lvl="1">
              <a:lnSpc>
                <a:spcPct val="150000"/>
              </a:lnSpc>
            </a:pPr>
            <a:r>
              <a:rPr lang="en-US" dirty="0"/>
              <a:t>GitHub</a:t>
            </a:r>
          </a:p>
          <a:p>
            <a:pPr lvl="1">
              <a:lnSpc>
                <a:spcPct val="150000"/>
              </a:lnSpc>
            </a:pPr>
            <a:r>
              <a:rPr lang="en-US" dirty="0"/>
              <a:t>Visual studio code (VS code)</a:t>
            </a:r>
          </a:p>
          <a:p>
            <a:pPr lvl="1">
              <a:lnSpc>
                <a:spcPct val="150000"/>
              </a:lnSpc>
            </a:pPr>
            <a:r>
              <a:rPr lang="en-US" dirty="0"/>
              <a:t>Post man</a:t>
            </a:r>
          </a:p>
          <a:p>
            <a:pPr>
              <a:lnSpc>
                <a:spcPct val="150000"/>
              </a:lnSpc>
            </a:pPr>
            <a:endParaRPr lang="en-US" dirty="0"/>
          </a:p>
          <a:p>
            <a:pPr>
              <a:lnSpc>
                <a:spcPct val="150000"/>
              </a:lnSpc>
            </a:pPr>
            <a:endParaRPr lang="en-US" dirty="0"/>
          </a:p>
        </p:txBody>
      </p:sp>
      <p:sp>
        <p:nvSpPr>
          <p:cNvPr id="4" name="Slide Number Placeholder 3">
            <a:extLst>
              <a:ext uri="{FF2B5EF4-FFF2-40B4-BE49-F238E27FC236}">
                <a16:creationId xmlns:a16="http://schemas.microsoft.com/office/drawing/2014/main" id="{373D20CB-4F94-4E20-99CE-B06BC9A6813F}"/>
              </a:ext>
            </a:extLst>
          </p:cNvPr>
          <p:cNvSpPr>
            <a:spLocks noGrp="1"/>
          </p:cNvSpPr>
          <p:nvPr>
            <p:ph type="sldNum" sz="quarter" idx="12"/>
          </p:nvPr>
        </p:nvSpPr>
        <p:spPr/>
        <p:txBody>
          <a:bodyPr/>
          <a:lstStyle/>
          <a:p>
            <a:fld id="{9850BFE9-4B9A-47F6-B191-1DB0FEFC8304}" type="slidenum">
              <a:rPr lang="en-US" smtClean="0"/>
              <a:pPr/>
              <a:t>45</a:t>
            </a:fld>
            <a:endParaRPr lang="en-US"/>
          </a:p>
        </p:txBody>
      </p:sp>
    </p:spTree>
    <p:extLst>
      <p:ext uri="{BB962C8B-B14F-4D97-AF65-F5344CB8AC3E}">
        <p14:creationId xmlns:p14="http://schemas.microsoft.com/office/powerpoint/2010/main" val="174695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CFDD1-8AED-43A1-934D-9836D062A1AA}"/>
              </a:ext>
            </a:extLst>
          </p:cNvPr>
          <p:cNvSpPr>
            <a:spLocks noGrp="1"/>
          </p:cNvSpPr>
          <p:nvPr>
            <p:ph type="title"/>
          </p:nvPr>
        </p:nvSpPr>
        <p:spPr>
          <a:xfrm>
            <a:off x="838200" y="1683025"/>
            <a:ext cx="10515600" cy="927653"/>
          </a:xfrm>
        </p:spPr>
        <p:txBody>
          <a:bodyPr/>
          <a:lstStyle/>
          <a:p>
            <a:r>
              <a:rPr lang="en-US" b="1" dirty="0"/>
              <a:t> User Interfaces</a:t>
            </a:r>
            <a:endParaRPr lang="en-US" dirty="0"/>
          </a:p>
        </p:txBody>
      </p:sp>
      <p:sp>
        <p:nvSpPr>
          <p:cNvPr id="3" name="Content Placeholder 2">
            <a:extLst>
              <a:ext uri="{FF2B5EF4-FFF2-40B4-BE49-F238E27FC236}">
                <a16:creationId xmlns:a16="http://schemas.microsoft.com/office/drawing/2014/main" id="{F6440A9A-63C1-4CCB-945A-EAAAF891A0C1}"/>
              </a:ext>
            </a:extLst>
          </p:cNvPr>
          <p:cNvSpPr>
            <a:spLocks noGrp="1"/>
          </p:cNvSpPr>
          <p:nvPr>
            <p:ph idx="1"/>
          </p:nvPr>
        </p:nvSpPr>
        <p:spPr>
          <a:xfrm>
            <a:off x="838200" y="2769705"/>
            <a:ext cx="10515600" cy="3407258"/>
          </a:xfrm>
        </p:spPr>
        <p:txBody>
          <a:bodyPr>
            <a:normAutofit lnSpcReduction="10000"/>
          </a:bodyPr>
          <a:lstStyle/>
          <a:p>
            <a:pPr>
              <a:lnSpc>
                <a:spcPct val="150000"/>
              </a:lnSpc>
            </a:pPr>
            <a:r>
              <a:rPr lang="en-US" dirty="0"/>
              <a:t>Home page</a:t>
            </a:r>
          </a:p>
          <a:p>
            <a:pPr marL="457200" lvl="1" indent="0">
              <a:lnSpc>
                <a:spcPct val="150000"/>
              </a:lnSpc>
              <a:buNone/>
            </a:pPr>
            <a:r>
              <a:rPr lang="en-US" dirty="0"/>
              <a:t> It is typically the first page that users see when they visit an APP and it sets the tone for the overall user experience. </a:t>
            </a:r>
          </a:p>
          <a:p>
            <a:pPr marL="457200" lvl="1" indent="0">
              <a:lnSpc>
                <a:spcPct val="150000"/>
              </a:lnSpc>
              <a:buNone/>
            </a:pPr>
            <a:r>
              <a:rPr lang="en-US" dirty="0"/>
              <a:t>This user interface includes the name of the system, welcoming message, cleaning image and 3 cards hold Resident, Service provider and Municipality roles respectively.</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030E040D-4776-4070-BBF3-863A22C8F8CE}"/>
              </a:ext>
            </a:extLst>
          </p:cNvPr>
          <p:cNvSpPr>
            <a:spLocks noGrp="1"/>
          </p:cNvSpPr>
          <p:nvPr>
            <p:ph type="sldNum" sz="quarter" idx="12"/>
          </p:nvPr>
        </p:nvSpPr>
        <p:spPr/>
        <p:txBody>
          <a:bodyPr/>
          <a:lstStyle/>
          <a:p>
            <a:fld id="{9850BFE9-4B9A-47F6-B191-1DB0FEFC8304}" type="slidenum">
              <a:rPr lang="en-US" smtClean="0"/>
              <a:pPr/>
              <a:t>46</a:t>
            </a:fld>
            <a:endParaRPr lang="en-US"/>
          </a:p>
        </p:txBody>
      </p:sp>
    </p:spTree>
    <p:extLst>
      <p:ext uri="{BB962C8B-B14F-4D97-AF65-F5344CB8AC3E}">
        <p14:creationId xmlns:p14="http://schemas.microsoft.com/office/powerpoint/2010/main" val="303781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CFDD1-8AED-43A1-934D-9836D062A1AA}"/>
              </a:ext>
            </a:extLst>
          </p:cNvPr>
          <p:cNvSpPr>
            <a:spLocks noGrp="1"/>
          </p:cNvSpPr>
          <p:nvPr>
            <p:ph type="title"/>
          </p:nvPr>
        </p:nvSpPr>
        <p:spPr>
          <a:xfrm>
            <a:off x="838200" y="1494971"/>
            <a:ext cx="10515600" cy="764043"/>
          </a:xfrm>
        </p:spPr>
        <p:txBody>
          <a:bodyPr/>
          <a:lstStyle/>
          <a:p>
            <a:r>
              <a:rPr lang="en-US" b="1" dirty="0"/>
              <a:t>User Interfaces</a:t>
            </a:r>
            <a:endParaRPr lang="en-US" dirty="0"/>
          </a:p>
        </p:txBody>
      </p:sp>
      <p:sp>
        <p:nvSpPr>
          <p:cNvPr id="3" name="Content Placeholder 2">
            <a:extLst>
              <a:ext uri="{FF2B5EF4-FFF2-40B4-BE49-F238E27FC236}">
                <a16:creationId xmlns:a16="http://schemas.microsoft.com/office/drawing/2014/main" id="{F6440A9A-63C1-4CCB-945A-EAAAF891A0C1}"/>
              </a:ext>
            </a:extLst>
          </p:cNvPr>
          <p:cNvSpPr>
            <a:spLocks noGrp="1"/>
          </p:cNvSpPr>
          <p:nvPr>
            <p:ph idx="1"/>
          </p:nvPr>
        </p:nvSpPr>
        <p:spPr>
          <a:xfrm>
            <a:off x="838200" y="2259014"/>
            <a:ext cx="10515600" cy="3917949"/>
          </a:xfrm>
        </p:spPr>
        <p:txBody>
          <a:bodyPr>
            <a:normAutofit fontScale="92500" lnSpcReduction="20000"/>
          </a:bodyPr>
          <a:lstStyle/>
          <a:p>
            <a:pPr marL="0" indent="0">
              <a:lnSpc>
                <a:spcPct val="150000"/>
              </a:lnSpc>
              <a:buNone/>
            </a:pPr>
            <a:r>
              <a:rPr lang="en-US" dirty="0"/>
              <a:t>Login and Registering page</a:t>
            </a:r>
          </a:p>
          <a:p>
            <a:pPr lvl="1">
              <a:lnSpc>
                <a:spcPct val="200000"/>
              </a:lnSpc>
            </a:pPr>
            <a:r>
              <a:rPr lang="en-US" dirty="0"/>
              <a:t>login page typically consists of a card having a form with fields for the user to enter their email address and their password. </a:t>
            </a:r>
          </a:p>
          <a:p>
            <a:pPr lvl="1">
              <a:lnSpc>
                <a:spcPct val="200000"/>
              </a:lnSpc>
            </a:pPr>
            <a:r>
              <a:rPr lang="en-US" dirty="0"/>
              <a:t>The registration page typically consists of a form where the user enters their personal information, such as their name, email address, a password, Municipality name, phone number and Physical Address, so as they can sign up.</a:t>
            </a:r>
          </a:p>
          <a:p>
            <a:endParaRPr lang="en-US" dirty="0"/>
          </a:p>
        </p:txBody>
      </p:sp>
      <p:sp>
        <p:nvSpPr>
          <p:cNvPr id="4" name="Slide Number Placeholder 3">
            <a:extLst>
              <a:ext uri="{FF2B5EF4-FFF2-40B4-BE49-F238E27FC236}">
                <a16:creationId xmlns:a16="http://schemas.microsoft.com/office/drawing/2014/main" id="{030E040D-4776-4070-BBF3-863A22C8F8CE}"/>
              </a:ext>
            </a:extLst>
          </p:cNvPr>
          <p:cNvSpPr>
            <a:spLocks noGrp="1"/>
          </p:cNvSpPr>
          <p:nvPr>
            <p:ph type="sldNum" sz="quarter" idx="12"/>
          </p:nvPr>
        </p:nvSpPr>
        <p:spPr/>
        <p:txBody>
          <a:bodyPr/>
          <a:lstStyle/>
          <a:p>
            <a:fld id="{9850BFE9-4B9A-47F6-B191-1DB0FEFC8304}" type="slidenum">
              <a:rPr lang="en-US" smtClean="0"/>
              <a:pPr/>
              <a:t>47</a:t>
            </a:fld>
            <a:endParaRPr lang="en-US"/>
          </a:p>
        </p:txBody>
      </p:sp>
    </p:spTree>
    <p:extLst>
      <p:ext uri="{BB962C8B-B14F-4D97-AF65-F5344CB8AC3E}">
        <p14:creationId xmlns:p14="http://schemas.microsoft.com/office/powerpoint/2010/main" val="75313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CFDD1-8AED-43A1-934D-9836D062A1AA}"/>
              </a:ext>
            </a:extLst>
          </p:cNvPr>
          <p:cNvSpPr>
            <a:spLocks noGrp="1"/>
          </p:cNvSpPr>
          <p:nvPr>
            <p:ph type="title"/>
          </p:nvPr>
        </p:nvSpPr>
        <p:spPr>
          <a:xfrm>
            <a:off x="838200" y="1603513"/>
            <a:ext cx="10515600" cy="834887"/>
          </a:xfrm>
        </p:spPr>
        <p:txBody>
          <a:bodyPr/>
          <a:lstStyle/>
          <a:p>
            <a:r>
              <a:rPr lang="en-US" b="1" dirty="0"/>
              <a:t>User Interfaces</a:t>
            </a:r>
            <a:endParaRPr lang="en-US" dirty="0"/>
          </a:p>
        </p:txBody>
      </p:sp>
      <p:sp>
        <p:nvSpPr>
          <p:cNvPr id="3" name="Content Placeholder 2">
            <a:extLst>
              <a:ext uri="{FF2B5EF4-FFF2-40B4-BE49-F238E27FC236}">
                <a16:creationId xmlns:a16="http://schemas.microsoft.com/office/drawing/2014/main" id="{F6440A9A-63C1-4CCB-945A-EAAAF891A0C1}"/>
              </a:ext>
            </a:extLst>
          </p:cNvPr>
          <p:cNvSpPr>
            <a:spLocks noGrp="1"/>
          </p:cNvSpPr>
          <p:nvPr>
            <p:ph idx="1"/>
          </p:nvPr>
        </p:nvSpPr>
        <p:spPr>
          <a:xfrm>
            <a:off x="838200" y="2438401"/>
            <a:ext cx="10515600" cy="3738562"/>
          </a:xfrm>
        </p:spPr>
        <p:txBody>
          <a:bodyPr>
            <a:normAutofit/>
          </a:bodyPr>
          <a:lstStyle/>
          <a:p>
            <a:pPr marL="0" indent="0">
              <a:buNone/>
            </a:pPr>
            <a:r>
              <a:rPr lang="en-US" dirty="0"/>
              <a:t>Resident</a:t>
            </a:r>
            <a:r>
              <a:rPr lang="en-US" b="1" dirty="0"/>
              <a:t> </a:t>
            </a:r>
            <a:r>
              <a:rPr lang="en-US" dirty="0"/>
              <a:t>Page</a:t>
            </a:r>
          </a:p>
          <a:p>
            <a:pPr lvl="1">
              <a:lnSpc>
                <a:spcPct val="200000"/>
              </a:lnSpc>
            </a:pPr>
            <a:r>
              <a:rPr lang="en-US" dirty="0"/>
              <a:t> Resident page includes information of accessing forms for requesting cleaning tasks or reporting cleanliness issues in task request Page.</a:t>
            </a:r>
          </a:p>
          <a:p>
            <a:pPr lvl="1">
              <a:lnSpc>
                <a:spcPct val="200000"/>
              </a:lnSpc>
            </a:pPr>
            <a:r>
              <a:rPr lang="en-US" dirty="0"/>
              <a:t> It also includes features for payment in Payment Page and option of viewing schedule.</a:t>
            </a:r>
          </a:p>
          <a:p>
            <a:endParaRPr lang="en-US" dirty="0"/>
          </a:p>
        </p:txBody>
      </p:sp>
      <p:sp>
        <p:nvSpPr>
          <p:cNvPr id="4" name="Slide Number Placeholder 3">
            <a:extLst>
              <a:ext uri="{FF2B5EF4-FFF2-40B4-BE49-F238E27FC236}">
                <a16:creationId xmlns:a16="http://schemas.microsoft.com/office/drawing/2014/main" id="{030E040D-4776-4070-BBF3-863A22C8F8CE}"/>
              </a:ext>
            </a:extLst>
          </p:cNvPr>
          <p:cNvSpPr>
            <a:spLocks noGrp="1"/>
          </p:cNvSpPr>
          <p:nvPr>
            <p:ph type="sldNum" sz="quarter" idx="12"/>
          </p:nvPr>
        </p:nvSpPr>
        <p:spPr/>
        <p:txBody>
          <a:bodyPr/>
          <a:lstStyle/>
          <a:p>
            <a:fld id="{9850BFE9-4B9A-47F6-B191-1DB0FEFC8304}" type="slidenum">
              <a:rPr lang="en-US" smtClean="0"/>
              <a:pPr/>
              <a:t>48</a:t>
            </a:fld>
            <a:endParaRPr lang="en-US"/>
          </a:p>
        </p:txBody>
      </p:sp>
    </p:spTree>
    <p:extLst>
      <p:ext uri="{BB962C8B-B14F-4D97-AF65-F5344CB8AC3E}">
        <p14:creationId xmlns:p14="http://schemas.microsoft.com/office/powerpoint/2010/main" val="534698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CFDD1-8AED-43A1-934D-9836D062A1AA}"/>
              </a:ext>
            </a:extLst>
          </p:cNvPr>
          <p:cNvSpPr>
            <a:spLocks noGrp="1"/>
          </p:cNvSpPr>
          <p:nvPr>
            <p:ph type="title"/>
          </p:nvPr>
        </p:nvSpPr>
        <p:spPr>
          <a:xfrm>
            <a:off x="838200" y="1603513"/>
            <a:ext cx="10515600" cy="834887"/>
          </a:xfrm>
        </p:spPr>
        <p:txBody>
          <a:bodyPr/>
          <a:lstStyle/>
          <a:p>
            <a:r>
              <a:rPr lang="en-US" b="1" dirty="0"/>
              <a:t>User Interfaces</a:t>
            </a:r>
            <a:endParaRPr lang="en-US" dirty="0"/>
          </a:p>
        </p:txBody>
      </p:sp>
      <p:sp>
        <p:nvSpPr>
          <p:cNvPr id="3" name="Content Placeholder 2">
            <a:extLst>
              <a:ext uri="{FF2B5EF4-FFF2-40B4-BE49-F238E27FC236}">
                <a16:creationId xmlns:a16="http://schemas.microsoft.com/office/drawing/2014/main" id="{F6440A9A-63C1-4CCB-945A-EAAAF891A0C1}"/>
              </a:ext>
            </a:extLst>
          </p:cNvPr>
          <p:cNvSpPr>
            <a:spLocks noGrp="1"/>
          </p:cNvSpPr>
          <p:nvPr>
            <p:ph idx="1"/>
          </p:nvPr>
        </p:nvSpPr>
        <p:spPr>
          <a:xfrm>
            <a:off x="838200" y="2438401"/>
            <a:ext cx="10515600" cy="3738562"/>
          </a:xfrm>
        </p:spPr>
        <p:txBody>
          <a:bodyPr>
            <a:normAutofit/>
          </a:bodyPr>
          <a:lstStyle/>
          <a:p>
            <a:pPr marL="0" indent="0">
              <a:lnSpc>
                <a:spcPct val="150000"/>
              </a:lnSpc>
              <a:buNone/>
            </a:pPr>
            <a:r>
              <a:rPr lang="en-US" dirty="0"/>
              <a:t>Service</a:t>
            </a:r>
            <a:r>
              <a:rPr lang="en-US" b="1" dirty="0"/>
              <a:t> </a:t>
            </a:r>
            <a:r>
              <a:rPr lang="en-US" dirty="0"/>
              <a:t>provider</a:t>
            </a:r>
            <a:r>
              <a:rPr lang="en-US" b="1" dirty="0"/>
              <a:t> </a:t>
            </a:r>
            <a:r>
              <a:rPr lang="en-US" dirty="0"/>
              <a:t>Page</a:t>
            </a:r>
          </a:p>
          <a:p>
            <a:pPr lvl="1">
              <a:lnSpc>
                <a:spcPct val="150000"/>
              </a:lnSpc>
            </a:pPr>
            <a:r>
              <a:rPr lang="en-US" dirty="0"/>
              <a:t>The page consists of a form where the service provider has to create report for the cleaning task performed and submit.</a:t>
            </a:r>
          </a:p>
          <a:p>
            <a:pPr lvl="1">
              <a:lnSpc>
                <a:spcPct val="150000"/>
              </a:lnSpc>
            </a:pPr>
            <a:r>
              <a:rPr lang="en-US" dirty="0"/>
              <a:t> Also, service provider Page has option for the service provider to upload the  schedule.</a:t>
            </a:r>
          </a:p>
          <a:p>
            <a:pPr>
              <a:lnSpc>
                <a:spcPct val="150000"/>
              </a:lnSpc>
            </a:pPr>
            <a:endParaRPr lang="en-US" dirty="0"/>
          </a:p>
        </p:txBody>
      </p:sp>
      <p:sp>
        <p:nvSpPr>
          <p:cNvPr id="4" name="Slide Number Placeholder 3">
            <a:extLst>
              <a:ext uri="{FF2B5EF4-FFF2-40B4-BE49-F238E27FC236}">
                <a16:creationId xmlns:a16="http://schemas.microsoft.com/office/drawing/2014/main" id="{030E040D-4776-4070-BBF3-863A22C8F8CE}"/>
              </a:ext>
            </a:extLst>
          </p:cNvPr>
          <p:cNvSpPr>
            <a:spLocks noGrp="1"/>
          </p:cNvSpPr>
          <p:nvPr>
            <p:ph type="sldNum" sz="quarter" idx="12"/>
          </p:nvPr>
        </p:nvSpPr>
        <p:spPr/>
        <p:txBody>
          <a:bodyPr/>
          <a:lstStyle/>
          <a:p>
            <a:fld id="{9850BFE9-4B9A-47F6-B191-1DB0FEFC8304}" type="slidenum">
              <a:rPr lang="en-US" smtClean="0"/>
              <a:pPr/>
              <a:t>49</a:t>
            </a:fld>
            <a:endParaRPr lang="en-US"/>
          </a:p>
        </p:txBody>
      </p:sp>
    </p:spTree>
    <p:extLst>
      <p:ext uri="{BB962C8B-B14F-4D97-AF65-F5344CB8AC3E}">
        <p14:creationId xmlns:p14="http://schemas.microsoft.com/office/powerpoint/2010/main" val="30077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28560-8D68-4C13-8F6C-BAF22908EC39}"/>
              </a:ext>
            </a:extLst>
          </p:cNvPr>
          <p:cNvSpPr>
            <a:spLocks noGrp="1"/>
          </p:cNvSpPr>
          <p:nvPr>
            <p:ph type="title"/>
          </p:nvPr>
        </p:nvSpPr>
        <p:spPr>
          <a:xfrm>
            <a:off x="838200" y="1742303"/>
            <a:ext cx="10515600" cy="407773"/>
          </a:xfrm>
        </p:spPr>
        <p:txBody>
          <a:bodyPr>
            <a:normAutofit fontScale="90000"/>
          </a:bodyPr>
          <a:lstStyle/>
          <a:p>
            <a:r>
              <a:rPr lang="en-US" dirty="0"/>
              <a:t>Continue…</a:t>
            </a:r>
          </a:p>
        </p:txBody>
      </p:sp>
      <p:sp>
        <p:nvSpPr>
          <p:cNvPr id="3" name="Content Placeholder 2">
            <a:extLst>
              <a:ext uri="{FF2B5EF4-FFF2-40B4-BE49-F238E27FC236}">
                <a16:creationId xmlns:a16="http://schemas.microsoft.com/office/drawing/2014/main" id="{0B7EB130-95E3-46B5-9D48-CDB1E8AED58F}"/>
              </a:ext>
            </a:extLst>
          </p:cNvPr>
          <p:cNvSpPr>
            <a:spLocks noGrp="1"/>
          </p:cNvSpPr>
          <p:nvPr>
            <p:ph idx="1"/>
          </p:nvPr>
        </p:nvSpPr>
        <p:spPr>
          <a:xfrm>
            <a:off x="838200" y="2335428"/>
            <a:ext cx="10515600" cy="3880022"/>
          </a:xfrm>
        </p:spPr>
        <p:txBody>
          <a:bodyPr anchor="ctr">
            <a:normAutofit/>
          </a:bodyPr>
          <a:lstStyle/>
          <a:p>
            <a:pPr>
              <a:lnSpc>
                <a:spcPct val="150000"/>
              </a:lnSpc>
              <a:buFont typeface="Wingdings" panose="05000000000000000000" pitchFamily="2" charset="2"/>
              <a:buChar char="v"/>
            </a:pPr>
            <a:r>
              <a:rPr lang="en-US" dirty="0"/>
              <a:t>Municipal council functions include: -</a:t>
            </a:r>
          </a:p>
          <a:p>
            <a:pPr lvl="1">
              <a:lnSpc>
                <a:spcPct val="150000"/>
              </a:lnSpc>
            </a:pPr>
            <a:r>
              <a:rPr lang="en-US" dirty="0"/>
              <a:t>Provision of state-run home services and basic unmet needs.</a:t>
            </a:r>
          </a:p>
          <a:p>
            <a:pPr lvl="1">
              <a:lnSpc>
                <a:spcPct val="150000"/>
              </a:lnSpc>
            </a:pPr>
            <a:r>
              <a:rPr lang="en-US" dirty="0"/>
              <a:t>Organization of economical and environmental development  </a:t>
            </a:r>
          </a:p>
          <a:p>
            <a:pPr lvl="1">
              <a:lnSpc>
                <a:spcPct val="150000"/>
              </a:lnSpc>
            </a:pPr>
            <a:r>
              <a:rPr lang="en-US" dirty="0"/>
              <a:t>Construction of facilities required for municipal progress. </a:t>
            </a:r>
          </a:p>
          <a:p>
            <a:pPr lvl="1">
              <a:lnSpc>
                <a:spcPct val="150000"/>
              </a:lnSpc>
            </a:pPr>
            <a:r>
              <a:rPr lang="en-US" dirty="0"/>
              <a:t>Social and cultural improvement of their inhabitants.</a:t>
            </a:r>
          </a:p>
        </p:txBody>
      </p:sp>
      <p:sp>
        <p:nvSpPr>
          <p:cNvPr id="4" name="Slide Number Placeholder 3">
            <a:extLst>
              <a:ext uri="{FF2B5EF4-FFF2-40B4-BE49-F238E27FC236}">
                <a16:creationId xmlns:a16="http://schemas.microsoft.com/office/drawing/2014/main" id="{BF8B378C-C6B1-4ED8-9BF8-55954D6AE6FC}"/>
              </a:ext>
            </a:extLst>
          </p:cNvPr>
          <p:cNvSpPr>
            <a:spLocks noGrp="1"/>
          </p:cNvSpPr>
          <p:nvPr>
            <p:ph type="sldNum" sz="quarter" idx="12"/>
          </p:nvPr>
        </p:nvSpPr>
        <p:spPr/>
        <p:txBody>
          <a:bodyPr/>
          <a:lstStyle/>
          <a:p>
            <a:fld id="{9850BFE9-4B9A-47F6-B191-1DB0FEFC8304}" type="slidenum">
              <a:rPr lang="en-US" smtClean="0"/>
              <a:pPr/>
              <a:t>5</a:t>
            </a:fld>
            <a:endParaRPr lang="en-US"/>
          </a:p>
        </p:txBody>
      </p:sp>
    </p:spTree>
    <p:extLst>
      <p:ext uri="{BB962C8B-B14F-4D97-AF65-F5344CB8AC3E}">
        <p14:creationId xmlns:p14="http://schemas.microsoft.com/office/powerpoint/2010/main" val="400935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CFDD1-8AED-43A1-934D-9836D062A1AA}"/>
              </a:ext>
            </a:extLst>
          </p:cNvPr>
          <p:cNvSpPr>
            <a:spLocks noGrp="1"/>
          </p:cNvSpPr>
          <p:nvPr>
            <p:ph type="title"/>
          </p:nvPr>
        </p:nvSpPr>
        <p:spPr>
          <a:xfrm>
            <a:off x="838200" y="1603513"/>
            <a:ext cx="10515600" cy="834887"/>
          </a:xfrm>
        </p:spPr>
        <p:txBody>
          <a:bodyPr/>
          <a:lstStyle/>
          <a:p>
            <a:r>
              <a:rPr lang="en-US" b="1" dirty="0"/>
              <a:t>User Interfaces</a:t>
            </a:r>
            <a:endParaRPr lang="en-US" dirty="0"/>
          </a:p>
        </p:txBody>
      </p:sp>
      <p:sp>
        <p:nvSpPr>
          <p:cNvPr id="3" name="Content Placeholder 2">
            <a:extLst>
              <a:ext uri="{FF2B5EF4-FFF2-40B4-BE49-F238E27FC236}">
                <a16:creationId xmlns:a16="http://schemas.microsoft.com/office/drawing/2014/main" id="{F6440A9A-63C1-4CCB-945A-EAAAF891A0C1}"/>
              </a:ext>
            </a:extLst>
          </p:cNvPr>
          <p:cNvSpPr>
            <a:spLocks noGrp="1"/>
          </p:cNvSpPr>
          <p:nvPr>
            <p:ph idx="1"/>
          </p:nvPr>
        </p:nvSpPr>
        <p:spPr>
          <a:xfrm>
            <a:off x="838200" y="2438401"/>
            <a:ext cx="10515600" cy="3738562"/>
          </a:xfrm>
        </p:spPr>
        <p:txBody>
          <a:bodyPr>
            <a:normAutofit fontScale="92500" lnSpcReduction="10000"/>
          </a:bodyPr>
          <a:lstStyle/>
          <a:p>
            <a:pPr marL="0" indent="0">
              <a:lnSpc>
                <a:spcPct val="170000"/>
              </a:lnSpc>
              <a:buNone/>
            </a:pPr>
            <a:r>
              <a:rPr lang="en-US" dirty="0"/>
              <a:t>Municipality</a:t>
            </a:r>
            <a:r>
              <a:rPr lang="en-US" b="1" dirty="0"/>
              <a:t> </a:t>
            </a:r>
            <a:r>
              <a:rPr lang="en-US" dirty="0"/>
              <a:t>Page</a:t>
            </a:r>
          </a:p>
          <a:p>
            <a:pPr lvl="1">
              <a:lnSpc>
                <a:spcPct val="170000"/>
              </a:lnSpc>
            </a:pPr>
            <a:r>
              <a:rPr lang="en-US" dirty="0"/>
              <a:t>The page allows municipality to manage service provider (adding, deleting, and editing Service provider)</a:t>
            </a:r>
          </a:p>
          <a:p>
            <a:pPr lvl="1">
              <a:lnSpc>
                <a:spcPct val="170000"/>
              </a:lnSpc>
            </a:pPr>
            <a:r>
              <a:rPr lang="en-US" dirty="0"/>
              <a:t>Viewing the schedule uploaded by the service provider</a:t>
            </a:r>
          </a:p>
          <a:p>
            <a:pPr lvl="1">
              <a:lnSpc>
                <a:spcPct val="170000"/>
              </a:lnSpc>
            </a:pPr>
            <a:r>
              <a:rPr lang="en-US" dirty="0"/>
              <a:t> viewing pick up tasks submitted by resident </a:t>
            </a:r>
          </a:p>
          <a:p>
            <a:pPr lvl="1">
              <a:lnSpc>
                <a:spcPct val="170000"/>
              </a:lnSpc>
            </a:pPr>
            <a:r>
              <a:rPr lang="en-US" dirty="0"/>
              <a:t> viewing report submitted by Service provider</a:t>
            </a:r>
          </a:p>
          <a:p>
            <a:pPr>
              <a:lnSpc>
                <a:spcPct val="200000"/>
              </a:lnSpc>
            </a:pPr>
            <a:endParaRPr lang="en-US" dirty="0"/>
          </a:p>
        </p:txBody>
      </p:sp>
      <p:sp>
        <p:nvSpPr>
          <p:cNvPr id="4" name="Slide Number Placeholder 3">
            <a:extLst>
              <a:ext uri="{FF2B5EF4-FFF2-40B4-BE49-F238E27FC236}">
                <a16:creationId xmlns:a16="http://schemas.microsoft.com/office/drawing/2014/main" id="{030E040D-4776-4070-BBF3-863A22C8F8CE}"/>
              </a:ext>
            </a:extLst>
          </p:cNvPr>
          <p:cNvSpPr>
            <a:spLocks noGrp="1"/>
          </p:cNvSpPr>
          <p:nvPr>
            <p:ph type="sldNum" sz="quarter" idx="12"/>
          </p:nvPr>
        </p:nvSpPr>
        <p:spPr/>
        <p:txBody>
          <a:bodyPr/>
          <a:lstStyle/>
          <a:p>
            <a:fld id="{9850BFE9-4B9A-47F6-B191-1DB0FEFC8304}" type="slidenum">
              <a:rPr lang="en-US" smtClean="0"/>
              <a:pPr/>
              <a:t>50</a:t>
            </a:fld>
            <a:endParaRPr lang="en-US"/>
          </a:p>
        </p:txBody>
      </p:sp>
    </p:spTree>
    <p:extLst>
      <p:ext uri="{BB962C8B-B14F-4D97-AF65-F5344CB8AC3E}">
        <p14:creationId xmlns:p14="http://schemas.microsoft.com/office/powerpoint/2010/main" val="2738335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6479E-BA8D-4E81-A62D-CF049C63D3D2}"/>
              </a:ext>
            </a:extLst>
          </p:cNvPr>
          <p:cNvSpPr>
            <a:spLocks noGrp="1"/>
          </p:cNvSpPr>
          <p:nvPr>
            <p:ph type="title"/>
          </p:nvPr>
        </p:nvSpPr>
        <p:spPr>
          <a:xfrm>
            <a:off x="838200" y="1524000"/>
            <a:ext cx="10515600" cy="1016000"/>
          </a:xfrm>
        </p:spPr>
        <p:txBody>
          <a:bodyPr/>
          <a:lstStyle/>
          <a:p>
            <a:r>
              <a:rPr lang="en-US" dirty="0"/>
              <a:t>Database Implementation </a:t>
            </a:r>
          </a:p>
        </p:txBody>
      </p:sp>
      <p:pic>
        <p:nvPicPr>
          <p:cNvPr id="5" name="Content Placeholder 4">
            <a:extLst>
              <a:ext uri="{FF2B5EF4-FFF2-40B4-BE49-F238E27FC236}">
                <a16:creationId xmlns:a16="http://schemas.microsoft.com/office/drawing/2014/main" id="{A10D85DB-FEAE-4451-AF3E-35AD889FB2F3}"/>
              </a:ext>
            </a:extLst>
          </p:cNvPr>
          <p:cNvPicPr>
            <a:picLocks noGrp="1" noChangeAspect="1"/>
          </p:cNvPicPr>
          <p:nvPr>
            <p:ph idx="1"/>
          </p:nvPr>
        </p:nvPicPr>
        <p:blipFill>
          <a:blip r:embed="rId2"/>
          <a:stretch>
            <a:fillRect/>
          </a:stretch>
        </p:blipFill>
        <p:spPr>
          <a:xfrm>
            <a:off x="1267768" y="2788232"/>
            <a:ext cx="9231013" cy="3038899"/>
          </a:xfrm>
          <a:prstGeom prst="rect">
            <a:avLst/>
          </a:prstGeom>
        </p:spPr>
      </p:pic>
      <p:sp>
        <p:nvSpPr>
          <p:cNvPr id="4" name="Slide Number Placeholder 3">
            <a:extLst>
              <a:ext uri="{FF2B5EF4-FFF2-40B4-BE49-F238E27FC236}">
                <a16:creationId xmlns:a16="http://schemas.microsoft.com/office/drawing/2014/main" id="{BE5268D9-2B8D-4907-A330-9A0934563ACF}"/>
              </a:ext>
            </a:extLst>
          </p:cNvPr>
          <p:cNvSpPr>
            <a:spLocks noGrp="1"/>
          </p:cNvSpPr>
          <p:nvPr>
            <p:ph type="sldNum" sz="quarter" idx="12"/>
          </p:nvPr>
        </p:nvSpPr>
        <p:spPr/>
        <p:txBody>
          <a:bodyPr/>
          <a:lstStyle/>
          <a:p>
            <a:fld id="{9850BFE9-4B9A-47F6-B191-1DB0FEFC8304}" type="slidenum">
              <a:rPr lang="en-US" smtClean="0"/>
              <a:pPr/>
              <a:t>51</a:t>
            </a:fld>
            <a:endParaRPr lang="en-US"/>
          </a:p>
        </p:txBody>
      </p:sp>
    </p:spTree>
    <p:extLst>
      <p:ext uri="{BB962C8B-B14F-4D97-AF65-F5344CB8AC3E}">
        <p14:creationId xmlns:p14="http://schemas.microsoft.com/office/powerpoint/2010/main" val="152922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3D99A-FE5C-4B93-8D4E-2CF2CE2C5606}"/>
              </a:ext>
            </a:extLst>
          </p:cNvPr>
          <p:cNvSpPr>
            <a:spLocks noGrp="1"/>
          </p:cNvSpPr>
          <p:nvPr>
            <p:ph type="title"/>
          </p:nvPr>
        </p:nvSpPr>
        <p:spPr>
          <a:xfrm>
            <a:off x="838200" y="1470454"/>
            <a:ext cx="10515600" cy="630196"/>
          </a:xfrm>
        </p:spPr>
        <p:txBody>
          <a:bodyPr>
            <a:normAutofit fontScale="90000"/>
          </a:bodyPr>
          <a:lstStyle/>
          <a:p>
            <a:r>
              <a:rPr lang="en-US" dirty="0">
                <a:latin typeface="Times New Roman" panose="02020603050405020304" pitchFamily="18" charset="0"/>
                <a:cs typeface="Times New Roman" panose="02020603050405020304" pitchFamily="18" charset="0"/>
              </a:rPr>
              <a:t>BUDGET</a:t>
            </a:r>
            <a:endParaRPr lang="en-US" dirty="0"/>
          </a:p>
        </p:txBody>
      </p:sp>
      <p:graphicFrame>
        <p:nvGraphicFramePr>
          <p:cNvPr id="5" name="Table 5">
            <a:extLst>
              <a:ext uri="{FF2B5EF4-FFF2-40B4-BE49-F238E27FC236}">
                <a16:creationId xmlns:a16="http://schemas.microsoft.com/office/drawing/2014/main" id="{B35AE992-B67D-49BD-AB24-D0E36D2F0FD6}"/>
              </a:ext>
            </a:extLst>
          </p:cNvPr>
          <p:cNvGraphicFramePr>
            <a:graphicFrameLocks noGrp="1"/>
          </p:cNvGraphicFramePr>
          <p:nvPr>
            <p:ph idx="1"/>
          </p:nvPr>
        </p:nvGraphicFramePr>
        <p:xfrm>
          <a:off x="1099930" y="2100650"/>
          <a:ext cx="9894492" cy="4327408"/>
        </p:xfrm>
        <a:graphic>
          <a:graphicData uri="http://schemas.openxmlformats.org/drawingml/2006/table">
            <a:tbl>
              <a:tblPr firstRow="1" bandRow="1">
                <a:tableStyleId>{5C22544A-7EE6-4342-B048-85BDC9FD1C3A}</a:tableStyleId>
              </a:tblPr>
              <a:tblGrid>
                <a:gridCol w="624688">
                  <a:extLst>
                    <a:ext uri="{9D8B030D-6E8A-4147-A177-3AD203B41FA5}">
                      <a16:colId xmlns:a16="http://schemas.microsoft.com/office/drawing/2014/main" val="3119218262"/>
                    </a:ext>
                  </a:extLst>
                </a:gridCol>
                <a:gridCol w="1784016">
                  <a:extLst>
                    <a:ext uri="{9D8B030D-6E8A-4147-A177-3AD203B41FA5}">
                      <a16:colId xmlns:a16="http://schemas.microsoft.com/office/drawing/2014/main" val="1328985804"/>
                    </a:ext>
                  </a:extLst>
                </a:gridCol>
                <a:gridCol w="3522951">
                  <a:extLst>
                    <a:ext uri="{9D8B030D-6E8A-4147-A177-3AD203B41FA5}">
                      <a16:colId xmlns:a16="http://schemas.microsoft.com/office/drawing/2014/main" val="1302390119"/>
                    </a:ext>
                  </a:extLst>
                </a:gridCol>
                <a:gridCol w="1983937">
                  <a:extLst>
                    <a:ext uri="{9D8B030D-6E8A-4147-A177-3AD203B41FA5}">
                      <a16:colId xmlns:a16="http://schemas.microsoft.com/office/drawing/2014/main" val="1182024294"/>
                    </a:ext>
                  </a:extLst>
                </a:gridCol>
                <a:gridCol w="1978900">
                  <a:extLst>
                    <a:ext uri="{9D8B030D-6E8A-4147-A177-3AD203B41FA5}">
                      <a16:colId xmlns:a16="http://schemas.microsoft.com/office/drawing/2014/main" val="3330667067"/>
                    </a:ext>
                  </a:extLst>
                </a:gridCol>
              </a:tblGrid>
              <a:tr h="634643">
                <a:tc>
                  <a:txBody>
                    <a:bodyPr/>
                    <a:lstStyle/>
                    <a:p>
                      <a:r>
                        <a:rPr lang="en-US" dirty="0"/>
                        <a:t>s/n</a:t>
                      </a:r>
                    </a:p>
                  </a:txBody>
                  <a:tcPr/>
                </a:tc>
                <a:tc>
                  <a:txBody>
                    <a:bodyPr/>
                    <a:lstStyle/>
                    <a:p>
                      <a:r>
                        <a:rPr lang="en-US" dirty="0"/>
                        <a:t>CATEGORY</a:t>
                      </a:r>
                    </a:p>
                  </a:txBody>
                  <a:tcPr/>
                </a:tc>
                <a:tc>
                  <a:txBody>
                    <a:bodyPr/>
                    <a:lstStyle/>
                    <a:p>
                      <a:r>
                        <a:rPr lang="en-US" dirty="0"/>
                        <a:t>PARTICULAR</a:t>
                      </a:r>
                    </a:p>
                  </a:txBody>
                  <a:tcPr/>
                </a:tc>
                <a:tc>
                  <a:txBody>
                    <a:bodyPr/>
                    <a:lstStyle/>
                    <a:p>
                      <a:r>
                        <a:rPr lang="en-US" dirty="0"/>
                        <a:t>COST(Tsh)</a:t>
                      </a:r>
                    </a:p>
                  </a:txBody>
                  <a:tcPr/>
                </a:tc>
                <a:tc>
                  <a:txBody>
                    <a:bodyPr/>
                    <a:lstStyle/>
                    <a:p>
                      <a:r>
                        <a:rPr lang="en-US" dirty="0"/>
                        <a:t>TOTAL COST(Tsh)</a:t>
                      </a:r>
                    </a:p>
                  </a:txBody>
                  <a:tcPr/>
                </a:tc>
                <a:extLst>
                  <a:ext uri="{0D108BD9-81ED-4DB2-BD59-A6C34878D82A}">
                    <a16:rowId xmlns:a16="http://schemas.microsoft.com/office/drawing/2014/main" val="485814413"/>
                  </a:ext>
                </a:extLst>
              </a:tr>
              <a:tr h="515914">
                <a:tc>
                  <a:txBody>
                    <a:bodyPr/>
                    <a:lstStyle/>
                    <a:p>
                      <a:r>
                        <a:rPr lang="en-US" dirty="0"/>
                        <a:t>1</a:t>
                      </a:r>
                    </a:p>
                  </a:txBody>
                  <a:tcPr/>
                </a:tc>
                <a:tc>
                  <a:txBody>
                    <a:bodyPr/>
                    <a:lstStyle/>
                    <a:p>
                      <a:r>
                        <a:rPr lang="en-US" dirty="0"/>
                        <a:t>INTERNET </a:t>
                      </a:r>
                    </a:p>
                  </a:txBody>
                  <a:tcPr/>
                </a:tc>
                <a:tc>
                  <a:txBody>
                    <a:bodyPr/>
                    <a:lstStyle/>
                    <a:p>
                      <a:pPr marL="285750" indent="-285750">
                        <a:buFont typeface="Arial" panose="020B0604020202020204" pitchFamily="34" charset="0"/>
                        <a:buChar char="•"/>
                      </a:pPr>
                      <a:r>
                        <a:rPr lang="en-US" dirty="0"/>
                        <a:t>Internet Bundles </a:t>
                      </a:r>
                    </a:p>
                  </a:txBody>
                  <a:tcPr/>
                </a:tc>
                <a:tc>
                  <a:txBody>
                    <a:bodyPr/>
                    <a:lstStyle/>
                    <a:p>
                      <a:r>
                        <a:rPr lang="en-US" dirty="0"/>
                        <a:t>3@50,000</a:t>
                      </a:r>
                      <a:endParaRPr lang="en-TZ" dirty="0"/>
                    </a:p>
                  </a:txBody>
                  <a:tcPr/>
                </a:tc>
                <a:tc>
                  <a:txBody>
                    <a:bodyPr/>
                    <a:lstStyle/>
                    <a:p>
                      <a:r>
                        <a:rPr lang="en-US" dirty="0"/>
                        <a:t>150,000</a:t>
                      </a:r>
                      <a:endParaRPr lang="en-TZ" dirty="0"/>
                    </a:p>
                  </a:txBody>
                  <a:tcPr/>
                </a:tc>
                <a:extLst>
                  <a:ext uri="{0D108BD9-81ED-4DB2-BD59-A6C34878D82A}">
                    <a16:rowId xmlns:a16="http://schemas.microsoft.com/office/drawing/2014/main" val="2433714629"/>
                  </a:ext>
                </a:extLst>
              </a:tr>
              <a:tr h="693732">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TRANSPORT </a:t>
                      </a:r>
                    </a:p>
                    <a:p>
                      <a:endParaRPr lang="en-US" dirty="0"/>
                    </a:p>
                  </a:txBody>
                  <a:tcPr/>
                </a:tc>
                <a:tc>
                  <a:txBody>
                    <a:bodyPr/>
                    <a:lstStyle/>
                    <a:p>
                      <a:pPr marL="285750" indent="-285750">
                        <a:buFont typeface="Arial" panose="020B0604020202020204" pitchFamily="34" charset="0"/>
                        <a:buChar char="•"/>
                      </a:pPr>
                      <a:r>
                        <a:rPr lang="en-US" dirty="0"/>
                        <a:t>General transport</a:t>
                      </a:r>
                    </a:p>
                  </a:txBody>
                  <a:tcPr/>
                </a:tc>
                <a:tc>
                  <a:txBody>
                    <a:bodyPr/>
                    <a:lstStyle/>
                    <a:p>
                      <a:r>
                        <a:rPr lang="en-US" dirty="0"/>
                        <a:t>50,000</a:t>
                      </a:r>
                      <a:endParaRPr lang="en-TZ" dirty="0"/>
                    </a:p>
                  </a:txBody>
                  <a:tcPr/>
                </a:tc>
                <a:tc>
                  <a:txBody>
                    <a:bodyPr/>
                    <a:lstStyle/>
                    <a:p>
                      <a:r>
                        <a:rPr lang="en-US" dirty="0"/>
                        <a:t>50,000</a:t>
                      </a:r>
                      <a:endParaRPr lang="en-TZ" dirty="0"/>
                    </a:p>
                  </a:txBody>
                  <a:tcPr/>
                </a:tc>
                <a:extLst>
                  <a:ext uri="{0D108BD9-81ED-4DB2-BD59-A6C34878D82A}">
                    <a16:rowId xmlns:a16="http://schemas.microsoft.com/office/drawing/2014/main" val="40304705"/>
                  </a:ext>
                </a:extLst>
              </a:tr>
              <a:tr h="693732">
                <a:tc>
                  <a:txBody>
                    <a:bodyPr/>
                    <a:lstStyle/>
                    <a:p>
                      <a:r>
                        <a:rPr lang="en-US" dirty="0"/>
                        <a:t>2</a:t>
                      </a:r>
                    </a:p>
                  </a:txBody>
                  <a:tcPr/>
                </a:tc>
                <a:tc>
                  <a:txBody>
                    <a:bodyPr/>
                    <a:lstStyle/>
                    <a:p>
                      <a:r>
                        <a:rPr lang="en-US" dirty="0"/>
                        <a:t>RESEARCH </a:t>
                      </a:r>
                    </a:p>
                  </a:txBody>
                  <a:tcPr/>
                </a:tc>
                <a:tc>
                  <a:txBody>
                    <a:bodyPr/>
                    <a:lstStyle/>
                    <a:p>
                      <a:pPr marL="285750" indent="-285750">
                        <a:buFont typeface="Arial" panose="020B0604020202020204" pitchFamily="34" charset="0"/>
                        <a:buChar char="•"/>
                      </a:pPr>
                      <a:r>
                        <a:rPr lang="en-US" dirty="0"/>
                        <a:t>Food</a:t>
                      </a:r>
                    </a:p>
                    <a:p>
                      <a:pPr marL="285750" indent="-285750">
                        <a:buFont typeface="Arial" panose="020B0604020202020204" pitchFamily="34" charset="0"/>
                        <a:buChar char="•"/>
                      </a:pPr>
                      <a:r>
                        <a:rPr lang="en-US" dirty="0"/>
                        <a:t>Stationaries</a:t>
                      </a:r>
                    </a:p>
                  </a:txBody>
                  <a:tcPr/>
                </a:tc>
                <a:tc>
                  <a:txBody>
                    <a:bodyPr/>
                    <a:lstStyle/>
                    <a:p>
                      <a:r>
                        <a:rPr lang="en-US" dirty="0"/>
                        <a:t>2@50,000</a:t>
                      </a:r>
                      <a:endParaRPr lang="en-TZ" dirty="0"/>
                    </a:p>
                  </a:txBody>
                  <a:tcPr/>
                </a:tc>
                <a:tc>
                  <a:txBody>
                    <a:bodyPr/>
                    <a:lstStyle/>
                    <a:p>
                      <a:r>
                        <a:rPr lang="en-US" dirty="0"/>
                        <a:t>100,000</a:t>
                      </a:r>
                      <a:endParaRPr lang="en-TZ" dirty="0"/>
                    </a:p>
                  </a:txBody>
                  <a:tcPr/>
                </a:tc>
                <a:extLst>
                  <a:ext uri="{0D108BD9-81ED-4DB2-BD59-A6C34878D82A}">
                    <a16:rowId xmlns:a16="http://schemas.microsoft.com/office/drawing/2014/main" val="4185160709"/>
                  </a:ext>
                </a:extLst>
              </a:tr>
              <a:tr h="693732">
                <a:tc>
                  <a:txBody>
                    <a:bodyPr/>
                    <a:lstStyle/>
                    <a:p>
                      <a:r>
                        <a:rPr lang="en-US" dirty="0"/>
                        <a:t>3</a:t>
                      </a:r>
                    </a:p>
                  </a:txBody>
                  <a:tcPr/>
                </a:tc>
                <a:tc>
                  <a:txBody>
                    <a:bodyPr/>
                    <a:lstStyle/>
                    <a:p>
                      <a:r>
                        <a:rPr lang="en-US" dirty="0"/>
                        <a:t>HOSTING</a:t>
                      </a:r>
                    </a:p>
                  </a:txBody>
                  <a:tcPr/>
                </a:tc>
                <a:tc>
                  <a:txBody>
                    <a:bodyPr/>
                    <a:lstStyle/>
                    <a:p>
                      <a:pPr marL="285750" indent="-285750">
                        <a:buFont typeface="Arial" panose="020B0604020202020204" pitchFamily="34" charset="0"/>
                        <a:buChar char="•"/>
                      </a:pPr>
                      <a:r>
                        <a:rPr lang="en-US" dirty="0"/>
                        <a:t>Server space </a:t>
                      </a:r>
                    </a:p>
                  </a:txBody>
                  <a:tcPr/>
                </a:tc>
                <a:tc>
                  <a:txBody>
                    <a:bodyPr/>
                    <a:lstStyle/>
                    <a:p>
                      <a:r>
                        <a:rPr lang="en-US" dirty="0"/>
                        <a:t>20,000</a:t>
                      </a:r>
                      <a:endParaRPr lang="en-TZ" dirty="0"/>
                    </a:p>
                  </a:txBody>
                  <a:tcPr/>
                </a:tc>
                <a:tc>
                  <a:txBody>
                    <a:bodyPr/>
                    <a:lstStyle/>
                    <a:p>
                      <a:r>
                        <a:rPr lang="en-US" dirty="0"/>
                        <a:t>20,000</a:t>
                      </a:r>
                      <a:endParaRPr lang="en-TZ" dirty="0"/>
                    </a:p>
                  </a:txBody>
                  <a:tcPr/>
                </a:tc>
                <a:extLst>
                  <a:ext uri="{0D108BD9-81ED-4DB2-BD59-A6C34878D82A}">
                    <a16:rowId xmlns:a16="http://schemas.microsoft.com/office/drawing/2014/main" val="4286057463"/>
                  </a:ext>
                </a:extLst>
              </a:tr>
              <a:tr h="693732">
                <a:tc>
                  <a:txBody>
                    <a:bodyPr/>
                    <a:lstStyle/>
                    <a:p>
                      <a:r>
                        <a:rPr lang="en-US" dirty="0"/>
                        <a:t>4</a:t>
                      </a:r>
                    </a:p>
                  </a:txBody>
                  <a:tcPr/>
                </a:tc>
                <a:tc>
                  <a:txBody>
                    <a:bodyPr/>
                    <a:lstStyle/>
                    <a:p>
                      <a:r>
                        <a:rPr lang="en-US" dirty="0"/>
                        <a:t>PILOTING</a:t>
                      </a:r>
                    </a:p>
                  </a:txBody>
                  <a:tcPr/>
                </a:tc>
                <a:tc>
                  <a:txBody>
                    <a:bodyPr/>
                    <a:lstStyle/>
                    <a:p>
                      <a:pPr marL="285750" indent="-285750">
                        <a:buFont typeface="Arial" panose="020B0604020202020204" pitchFamily="34" charset="0"/>
                        <a:buChar char="•"/>
                      </a:pPr>
                      <a:r>
                        <a:rPr lang="en-US" dirty="0"/>
                        <a:t>Training users</a:t>
                      </a:r>
                    </a:p>
                    <a:p>
                      <a:pPr marL="285750" indent="-285750">
                        <a:buFont typeface="Arial" panose="020B0604020202020204" pitchFamily="34" charset="0"/>
                        <a:buChar char="•"/>
                      </a:pPr>
                      <a:r>
                        <a:rPr lang="en-US" dirty="0"/>
                        <a:t>Training materials </a:t>
                      </a:r>
                    </a:p>
                  </a:txBody>
                  <a:tcPr/>
                </a:tc>
                <a:tc>
                  <a:txBody>
                    <a:bodyPr/>
                    <a:lstStyle/>
                    <a:p>
                      <a:r>
                        <a:rPr lang="en-US" dirty="0"/>
                        <a:t>@100,000</a:t>
                      </a:r>
                    </a:p>
                  </a:txBody>
                  <a:tcPr/>
                </a:tc>
                <a:tc>
                  <a:txBody>
                    <a:bodyPr/>
                    <a:lstStyle/>
                    <a:p>
                      <a:r>
                        <a:rPr lang="en-US" dirty="0"/>
                        <a:t>200,000</a:t>
                      </a:r>
                      <a:endParaRPr lang="en-TZ" dirty="0"/>
                    </a:p>
                  </a:txBody>
                  <a:tcPr/>
                </a:tc>
                <a:extLst>
                  <a:ext uri="{0D108BD9-81ED-4DB2-BD59-A6C34878D82A}">
                    <a16:rowId xmlns:a16="http://schemas.microsoft.com/office/drawing/2014/main" val="4200388231"/>
                  </a:ext>
                </a:extLst>
              </a:tr>
              <a:tr h="401923">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r>
                        <a:rPr lang="en-US" dirty="0"/>
                        <a:t>TOTAL</a:t>
                      </a:r>
                      <a:endParaRPr lang="en-TZ" dirty="0"/>
                    </a:p>
                  </a:txBody>
                  <a:tcPr/>
                </a:tc>
                <a:tc>
                  <a:txBody>
                    <a:bodyPr/>
                    <a:lstStyle/>
                    <a:p>
                      <a:r>
                        <a:rPr lang="en-US" dirty="0"/>
                        <a:t>520,000</a:t>
                      </a:r>
                      <a:endParaRPr lang="en-TZ" dirty="0"/>
                    </a:p>
                  </a:txBody>
                  <a:tcPr/>
                </a:tc>
                <a:extLst>
                  <a:ext uri="{0D108BD9-81ED-4DB2-BD59-A6C34878D82A}">
                    <a16:rowId xmlns:a16="http://schemas.microsoft.com/office/drawing/2014/main" val="1694663997"/>
                  </a:ext>
                </a:extLst>
              </a:tr>
            </a:tbl>
          </a:graphicData>
        </a:graphic>
      </p:graphicFrame>
      <p:sp>
        <p:nvSpPr>
          <p:cNvPr id="4" name="Slide Number Placeholder 3">
            <a:extLst>
              <a:ext uri="{FF2B5EF4-FFF2-40B4-BE49-F238E27FC236}">
                <a16:creationId xmlns:a16="http://schemas.microsoft.com/office/drawing/2014/main" id="{7DCF0ECA-6EF4-4EE0-A7D3-83CB96E6A13D}"/>
              </a:ext>
            </a:extLst>
          </p:cNvPr>
          <p:cNvSpPr>
            <a:spLocks noGrp="1"/>
          </p:cNvSpPr>
          <p:nvPr>
            <p:ph type="sldNum" sz="quarter" idx="12"/>
          </p:nvPr>
        </p:nvSpPr>
        <p:spPr/>
        <p:txBody>
          <a:bodyPr/>
          <a:lstStyle/>
          <a:p>
            <a:fld id="{9850BFE9-4B9A-47F6-B191-1DB0FEFC8304}" type="slidenum">
              <a:rPr lang="en-US" smtClean="0"/>
              <a:pPr/>
              <a:t>52</a:t>
            </a:fld>
            <a:endParaRPr lang="en-US"/>
          </a:p>
        </p:txBody>
      </p:sp>
    </p:spTree>
    <p:extLst>
      <p:ext uri="{BB962C8B-B14F-4D97-AF65-F5344CB8AC3E}">
        <p14:creationId xmlns:p14="http://schemas.microsoft.com/office/powerpoint/2010/main" val="5916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809CA7-00D6-400B-BB86-BDDB5B464D3A}"/>
              </a:ext>
            </a:extLst>
          </p:cNvPr>
          <p:cNvSpPr>
            <a:spLocks noGrp="1"/>
          </p:cNvSpPr>
          <p:nvPr>
            <p:ph idx="1"/>
          </p:nvPr>
        </p:nvSpPr>
        <p:spPr/>
        <p:txBody>
          <a:bodyPr anchor="ctr">
            <a:normAutofit/>
          </a:bodyPr>
          <a:lstStyle/>
          <a:p>
            <a:pPr marL="0" indent="0" algn="ctr">
              <a:buNone/>
            </a:pPr>
            <a:r>
              <a:rPr lang="en-US" sz="4000" dirty="0"/>
              <a:t>THANK YOU</a:t>
            </a:r>
          </a:p>
        </p:txBody>
      </p:sp>
      <p:sp>
        <p:nvSpPr>
          <p:cNvPr id="5" name="Slide Number Placeholder 4">
            <a:extLst>
              <a:ext uri="{FF2B5EF4-FFF2-40B4-BE49-F238E27FC236}">
                <a16:creationId xmlns:a16="http://schemas.microsoft.com/office/drawing/2014/main" id="{E74CDD71-D293-4029-B90D-4F51877EC9E4}"/>
              </a:ext>
            </a:extLst>
          </p:cNvPr>
          <p:cNvSpPr>
            <a:spLocks noGrp="1"/>
          </p:cNvSpPr>
          <p:nvPr>
            <p:ph type="sldNum" sz="quarter" idx="12"/>
          </p:nvPr>
        </p:nvSpPr>
        <p:spPr/>
        <p:txBody>
          <a:bodyPr/>
          <a:lstStyle/>
          <a:p>
            <a:fld id="{9850BFE9-4B9A-47F6-B191-1DB0FEFC8304}" type="slidenum">
              <a:rPr lang="en-US" smtClean="0"/>
              <a:pPr/>
              <a:t>53</a:t>
            </a:fld>
            <a:endParaRPr lang="en-US"/>
          </a:p>
        </p:txBody>
      </p:sp>
    </p:spTree>
    <p:extLst>
      <p:ext uri="{BB962C8B-B14F-4D97-AF65-F5344CB8AC3E}">
        <p14:creationId xmlns:p14="http://schemas.microsoft.com/office/powerpoint/2010/main" val="4269508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544CA-48DC-43FE-8133-A13DB30EC721}"/>
              </a:ext>
            </a:extLst>
          </p:cNvPr>
          <p:cNvSpPr>
            <a:spLocks noGrp="1"/>
          </p:cNvSpPr>
          <p:nvPr>
            <p:ph type="title"/>
          </p:nvPr>
        </p:nvSpPr>
        <p:spPr>
          <a:xfrm>
            <a:off x="838200" y="1705232"/>
            <a:ext cx="10515600" cy="481913"/>
          </a:xfrm>
        </p:spPr>
        <p:txBody>
          <a:bodyPr>
            <a:normAutofit fontScale="90000"/>
          </a:bodyPr>
          <a:lstStyle/>
          <a:p>
            <a:r>
              <a:rPr lang="en-US" dirty="0"/>
              <a:t>Continue…</a:t>
            </a:r>
          </a:p>
        </p:txBody>
      </p:sp>
      <p:sp>
        <p:nvSpPr>
          <p:cNvPr id="3" name="Content Placeholder 2">
            <a:extLst>
              <a:ext uri="{FF2B5EF4-FFF2-40B4-BE49-F238E27FC236}">
                <a16:creationId xmlns:a16="http://schemas.microsoft.com/office/drawing/2014/main" id="{5A0A2574-BB13-4E38-82EC-A5DD43538319}"/>
              </a:ext>
            </a:extLst>
          </p:cNvPr>
          <p:cNvSpPr>
            <a:spLocks noGrp="1"/>
          </p:cNvSpPr>
          <p:nvPr>
            <p:ph idx="1"/>
          </p:nvPr>
        </p:nvSpPr>
        <p:spPr>
          <a:xfrm>
            <a:off x="838200" y="2496066"/>
            <a:ext cx="10515600" cy="3860284"/>
          </a:xfrm>
        </p:spPr>
        <p:txBody>
          <a:bodyPr>
            <a:normAutofit/>
          </a:bodyPr>
          <a:lstStyle/>
          <a:p>
            <a:pPr>
              <a:lnSpc>
                <a:spcPct val="150000"/>
              </a:lnSpc>
              <a:buFont typeface="Wingdings" panose="05000000000000000000" pitchFamily="2" charset="2"/>
              <a:buChar char="v"/>
            </a:pPr>
            <a:r>
              <a:rPr lang="en-US" dirty="0"/>
              <a:t>Among of Problems face municipalities are:-</a:t>
            </a:r>
          </a:p>
          <a:p>
            <a:pPr lvl="1">
              <a:lnSpc>
                <a:spcPct val="150000"/>
              </a:lnSpc>
            </a:pPr>
            <a:r>
              <a:rPr lang="en-US" dirty="0"/>
              <a:t>presence of waste in cities</a:t>
            </a:r>
          </a:p>
          <a:p>
            <a:pPr lvl="1">
              <a:lnSpc>
                <a:spcPct val="150000"/>
              </a:lnSpc>
            </a:pPr>
            <a:r>
              <a:rPr lang="en-US" dirty="0"/>
              <a:t>Resource scarcity </a:t>
            </a:r>
          </a:p>
          <a:p>
            <a:pPr lvl="1">
              <a:lnSpc>
                <a:spcPct val="150000"/>
              </a:lnSpc>
            </a:pPr>
            <a:r>
              <a:rPr lang="en-US" dirty="0"/>
              <a:t>Poor residence arrangement </a:t>
            </a:r>
          </a:p>
          <a:p>
            <a:pPr lvl="1">
              <a:lnSpc>
                <a:spcPct val="150000"/>
              </a:lnSpc>
            </a:pPr>
            <a:r>
              <a:rPr lang="en-US" dirty="0"/>
              <a:t>Poor provision of health and education services</a:t>
            </a:r>
          </a:p>
          <a:p>
            <a:pPr lvl="1">
              <a:lnSpc>
                <a:spcPct val="150000"/>
              </a:lnSpc>
            </a:pPr>
            <a:r>
              <a:rPr lang="en-US" dirty="0"/>
              <a:t>Poor infrastructure </a:t>
            </a:r>
          </a:p>
          <a:p>
            <a:pPr marL="0" indent="0">
              <a:lnSpc>
                <a:spcPct val="150000"/>
              </a:lnSpc>
              <a:buNone/>
            </a:pPr>
            <a:endParaRPr lang="en-US" dirty="0"/>
          </a:p>
        </p:txBody>
      </p:sp>
      <p:sp>
        <p:nvSpPr>
          <p:cNvPr id="4" name="Slide Number Placeholder 3">
            <a:extLst>
              <a:ext uri="{FF2B5EF4-FFF2-40B4-BE49-F238E27FC236}">
                <a16:creationId xmlns:a16="http://schemas.microsoft.com/office/drawing/2014/main" id="{D0320F29-1847-4762-B321-B517F0F97513}"/>
              </a:ext>
            </a:extLst>
          </p:cNvPr>
          <p:cNvSpPr>
            <a:spLocks noGrp="1"/>
          </p:cNvSpPr>
          <p:nvPr>
            <p:ph type="sldNum" sz="quarter" idx="12"/>
          </p:nvPr>
        </p:nvSpPr>
        <p:spPr/>
        <p:txBody>
          <a:bodyPr/>
          <a:lstStyle/>
          <a:p>
            <a:fld id="{9850BFE9-4B9A-47F6-B191-1DB0FEFC8304}" type="slidenum">
              <a:rPr lang="en-US" smtClean="0"/>
              <a:pPr/>
              <a:t>6</a:t>
            </a:fld>
            <a:endParaRPr lang="en-US"/>
          </a:p>
        </p:txBody>
      </p:sp>
    </p:spTree>
    <p:extLst>
      <p:ext uri="{BB962C8B-B14F-4D97-AF65-F5344CB8AC3E}">
        <p14:creationId xmlns:p14="http://schemas.microsoft.com/office/powerpoint/2010/main" val="94367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2A421-4A51-4E7D-B885-ECEC631D5400}"/>
              </a:ext>
            </a:extLst>
          </p:cNvPr>
          <p:cNvSpPr>
            <a:spLocks noGrp="1"/>
          </p:cNvSpPr>
          <p:nvPr>
            <p:ph type="title"/>
          </p:nvPr>
        </p:nvSpPr>
        <p:spPr/>
        <p:txBody>
          <a:bodyPr>
            <a:normAutofit/>
          </a:bodyPr>
          <a:lstStyle/>
          <a:p>
            <a:r>
              <a:rPr lang="en-US" sz="3600" dirty="0"/>
              <a:t>PRESENCE OF WASTE AND GABARGE IN MUNICIPALITY</a:t>
            </a:r>
          </a:p>
        </p:txBody>
      </p:sp>
      <p:sp>
        <p:nvSpPr>
          <p:cNvPr id="3" name="Content Placeholder 2">
            <a:extLst>
              <a:ext uri="{FF2B5EF4-FFF2-40B4-BE49-F238E27FC236}">
                <a16:creationId xmlns:a16="http://schemas.microsoft.com/office/drawing/2014/main" id="{E3BD34B8-5F41-4F8B-9955-072C0BBD8AE5}"/>
              </a:ext>
            </a:extLst>
          </p:cNvPr>
          <p:cNvSpPr>
            <a:spLocks noGrp="1"/>
          </p:cNvSpPr>
          <p:nvPr>
            <p:ph idx="1"/>
          </p:nvPr>
        </p:nvSpPr>
        <p:spPr>
          <a:xfrm>
            <a:off x="838200" y="2891482"/>
            <a:ext cx="10515600" cy="2977978"/>
          </a:xfrm>
        </p:spPr>
        <p:txBody>
          <a:bodyPr>
            <a:normAutofit fontScale="92500" lnSpcReduction="10000"/>
          </a:bodyPr>
          <a:lstStyle/>
          <a:p>
            <a:pPr>
              <a:lnSpc>
                <a:spcPct val="150000"/>
              </a:lnSpc>
              <a:buFont typeface="Wingdings" panose="05000000000000000000" pitchFamily="2" charset="2"/>
              <a:buChar char="v"/>
            </a:pPr>
            <a:r>
              <a:rPr lang="en-US" dirty="0"/>
              <a:t>And where garbage/waste coming from? </a:t>
            </a:r>
          </a:p>
          <a:p>
            <a:pPr>
              <a:lnSpc>
                <a:spcPct val="150000"/>
              </a:lnSpc>
              <a:buFont typeface="Wingdings" panose="05000000000000000000" pitchFamily="2" charset="2"/>
              <a:buChar char="v"/>
            </a:pPr>
            <a:r>
              <a:rPr lang="en-US" dirty="0"/>
              <a:t>Causes </a:t>
            </a:r>
          </a:p>
          <a:p>
            <a:pPr lvl="1">
              <a:lnSpc>
                <a:spcPct val="150000"/>
              </a:lnSpc>
            </a:pPr>
            <a:r>
              <a:rPr lang="en-US" dirty="0"/>
              <a:t>Mismanagement of  waste from human &amp; their activities</a:t>
            </a:r>
          </a:p>
          <a:p>
            <a:pPr lvl="1">
              <a:lnSpc>
                <a:spcPct val="150000"/>
              </a:lnSpc>
            </a:pPr>
            <a:r>
              <a:rPr lang="en-US" dirty="0"/>
              <a:t>Poor collection waste </a:t>
            </a:r>
          </a:p>
          <a:p>
            <a:pPr lvl="1">
              <a:lnSpc>
                <a:spcPct val="150000"/>
              </a:lnSpc>
            </a:pPr>
            <a:r>
              <a:rPr lang="en-US" dirty="0"/>
              <a:t>Delaying of municipal council to connect with waste disposal contractors.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BC4782F9-E2C2-45C7-A33F-8C0134668A99}"/>
              </a:ext>
            </a:extLst>
          </p:cNvPr>
          <p:cNvSpPr>
            <a:spLocks noGrp="1"/>
          </p:cNvSpPr>
          <p:nvPr>
            <p:ph type="sldNum" sz="quarter" idx="12"/>
          </p:nvPr>
        </p:nvSpPr>
        <p:spPr/>
        <p:txBody>
          <a:bodyPr/>
          <a:lstStyle/>
          <a:p>
            <a:fld id="{9850BFE9-4B9A-47F6-B191-1DB0FEFC8304}" type="slidenum">
              <a:rPr lang="en-US" smtClean="0"/>
              <a:pPr/>
              <a:t>7</a:t>
            </a:fld>
            <a:endParaRPr lang="en-US"/>
          </a:p>
        </p:txBody>
      </p:sp>
    </p:spTree>
    <p:extLst>
      <p:ext uri="{BB962C8B-B14F-4D97-AF65-F5344CB8AC3E}">
        <p14:creationId xmlns:p14="http://schemas.microsoft.com/office/powerpoint/2010/main" val="481590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2B705-4D4D-4426-875C-FCD4E438E490}"/>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320904C1-9CAA-44AC-A2D6-B7522FBD2C7A}"/>
              </a:ext>
            </a:extLst>
          </p:cNvPr>
          <p:cNvSpPr>
            <a:spLocks noGrp="1"/>
          </p:cNvSpPr>
          <p:nvPr>
            <p:ph idx="1"/>
          </p:nvPr>
        </p:nvSpPr>
        <p:spPr/>
        <p:txBody>
          <a:bodyPr>
            <a:normAutofit/>
          </a:bodyPr>
          <a:lstStyle/>
          <a:p>
            <a:pPr>
              <a:lnSpc>
                <a:spcPct val="150000"/>
              </a:lnSpc>
              <a:buFont typeface="Wingdings" panose="05000000000000000000" pitchFamily="2" charset="2"/>
              <a:buChar char="v"/>
            </a:pPr>
            <a:r>
              <a:rPr lang="en-US" dirty="0"/>
              <a:t>Effects </a:t>
            </a:r>
          </a:p>
          <a:p>
            <a:pPr lvl="1">
              <a:lnSpc>
                <a:spcPct val="150000"/>
              </a:lnSpc>
            </a:pPr>
            <a:r>
              <a:rPr lang="en-US" dirty="0"/>
              <a:t>Spread of harmful bacterial in the surroundings.</a:t>
            </a:r>
          </a:p>
          <a:p>
            <a:pPr lvl="1">
              <a:lnSpc>
                <a:spcPct val="150000"/>
              </a:lnSpc>
            </a:pPr>
            <a:r>
              <a:rPr lang="en-US" dirty="0"/>
              <a:t>Environmental pollution and disease</a:t>
            </a:r>
          </a:p>
          <a:p>
            <a:pPr lvl="1">
              <a:lnSpc>
                <a:spcPct val="150000"/>
              </a:lnSpc>
            </a:pPr>
            <a:r>
              <a:rPr lang="en-US" dirty="0"/>
              <a:t>Infrastructure damage</a:t>
            </a:r>
          </a:p>
          <a:p>
            <a:pPr lvl="1">
              <a:lnSpc>
                <a:spcPct val="150000"/>
              </a:lnSpc>
            </a:pPr>
            <a:r>
              <a:rPr lang="en-US" dirty="0"/>
              <a:t>Flooding and  undermining the beauty of city public space</a:t>
            </a:r>
          </a:p>
          <a:p>
            <a:pPr>
              <a:buFont typeface="Wingdings" panose="05000000000000000000" pitchFamily="2" charset="2"/>
              <a:buChar char="v"/>
            </a:pPr>
            <a:endParaRPr lang="en-US" dirty="0"/>
          </a:p>
        </p:txBody>
      </p:sp>
      <p:sp>
        <p:nvSpPr>
          <p:cNvPr id="4" name="Slide Number Placeholder 3">
            <a:extLst>
              <a:ext uri="{FF2B5EF4-FFF2-40B4-BE49-F238E27FC236}">
                <a16:creationId xmlns:a16="http://schemas.microsoft.com/office/drawing/2014/main" id="{3B55B830-0604-4113-B4A4-6CF412C77520}"/>
              </a:ext>
            </a:extLst>
          </p:cNvPr>
          <p:cNvSpPr>
            <a:spLocks noGrp="1"/>
          </p:cNvSpPr>
          <p:nvPr>
            <p:ph type="sldNum" sz="quarter" idx="12"/>
          </p:nvPr>
        </p:nvSpPr>
        <p:spPr/>
        <p:txBody>
          <a:bodyPr/>
          <a:lstStyle/>
          <a:p>
            <a:fld id="{9850BFE9-4B9A-47F6-B191-1DB0FEFC8304}" type="slidenum">
              <a:rPr lang="en-US" smtClean="0"/>
              <a:pPr/>
              <a:t>8</a:t>
            </a:fld>
            <a:endParaRPr lang="en-US"/>
          </a:p>
        </p:txBody>
      </p:sp>
    </p:spTree>
    <p:extLst>
      <p:ext uri="{BB962C8B-B14F-4D97-AF65-F5344CB8AC3E}">
        <p14:creationId xmlns:p14="http://schemas.microsoft.com/office/powerpoint/2010/main" val="265979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DE8B1-E175-4F78-9FE6-FF1D58B255E1}"/>
              </a:ext>
            </a:extLst>
          </p:cNvPr>
          <p:cNvSpPr>
            <a:spLocks noGrp="1"/>
          </p:cNvSpPr>
          <p:nvPr>
            <p:ph type="title"/>
          </p:nvPr>
        </p:nvSpPr>
        <p:spPr>
          <a:xfrm>
            <a:off x="838200" y="1717589"/>
            <a:ext cx="10515600" cy="710302"/>
          </a:xfrm>
        </p:spPr>
        <p:txBody>
          <a:bodyPr>
            <a:normAutofit/>
          </a:bodyPr>
          <a:lstStyle/>
          <a:p>
            <a:r>
              <a:rPr lang="en-US" sz="3600" dirty="0"/>
              <a:t>PROBLEM STATEMENT</a:t>
            </a:r>
          </a:p>
        </p:txBody>
      </p:sp>
      <p:sp>
        <p:nvSpPr>
          <p:cNvPr id="3" name="Content Placeholder 2">
            <a:extLst>
              <a:ext uri="{FF2B5EF4-FFF2-40B4-BE49-F238E27FC236}">
                <a16:creationId xmlns:a16="http://schemas.microsoft.com/office/drawing/2014/main" id="{D3E69A07-9E4F-4CF6-A4EB-2A1B6953FB29}"/>
              </a:ext>
            </a:extLst>
          </p:cNvPr>
          <p:cNvSpPr>
            <a:spLocks noGrp="1"/>
          </p:cNvSpPr>
          <p:nvPr>
            <p:ph idx="1"/>
          </p:nvPr>
        </p:nvSpPr>
        <p:spPr>
          <a:xfrm>
            <a:off x="838200" y="2607277"/>
            <a:ext cx="10515600" cy="3569686"/>
          </a:xfrm>
        </p:spPr>
        <p:txBody>
          <a:bodyPr>
            <a:normAutofit/>
          </a:bodyPr>
          <a:lstStyle/>
          <a:p>
            <a:pPr>
              <a:lnSpc>
                <a:spcPct val="150000"/>
              </a:lnSpc>
              <a:buFont typeface="Wingdings" panose="05000000000000000000" pitchFamily="2" charset="2"/>
              <a:buChar char="v"/>
            </a:pPr>
            <a:r>
              <a:rPr lang="en-US" dirty="0"/>
              <a:t>Failing of municipal council cleaning workers or service providers to collect garbage and delay to cleaning different areas on time.</a:t>
            </a:r>
          </a:p>
          <a:p>
            <a:pPr marL="0" indent="0">
              <a:lnSpc>
                <a:spcPct val="150000"/>
              </a:lnSpc>
              <a:buNone/>
            </a:pP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544FD195-5C81-4DA2-BA13-8D28AAEDF4AD}"/>
              </a:ext>
            </a:extLst>
          </p:cNvPr>
          <p:cNvSpPr>
            <a:spLocks noGrp="1"/>
          </p:cNvSpPr>
          <p:nvPr>
            <p:ph type="sldNum" sz="quarter" idx="12"/>
          </p:nvPr>
        </p:nvSpPr>
        <p:spPr/>
        <p:txBody>
          <a:bodyPr/>
          <a:lstStyle/>
          <a:p>
            <a:fld id="{9850BFE9-4B9A-47F6-B191-1DB0FEFC8304}" type="slidenum">
              <a:rPr lang="en-US" smtClean="0"/>
              <a:pPr/>
              <a:t>9</a:t>
            </a:fld>
            <a:endParaRPr lang="en-US"/>
          </a:p>
        </p:txBody>
      </p:sp>
    </p:spTree>
    <p:extLst>
      <p:ext uri="{BB962C8B-B14F-4D97-AF65-F5344CB8AC3E}">
        <p14:creationId xmlns:p14="http://schemas.microsoft.com/office/powerpoint/2010/main" val="572646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2898</Words>
  <Application>Microsoft Office PowerPoint</Application>
  <PresentationFormat>Widescreen</PresentationFormat>
  <Paragraphs>413</Paragraphs>
  <Slides>53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Calibri</vt:lpstr>
      <vt:lpstr>Calibri Light</vt:lpstr>
      <vt:lpstr>Courier New</vt:lpstr>
      <vt:lpstr>Symbol</vt:lpstr>
      <vt:lpstr>Times New Roman</vt:lpstr>
      <vt:lpstr>Wingdings</vt:lpstr>
      <vt:lpstr>Office Theme</vt:lpstr>
      <vt:lpstr>PowerPoint Presentation</vt:lpstr>
      <vt:lpstr>MUNICIPAL CLEANING MANAGEMENT MOBILE BASED SYSTEM</vt:lpstr>
      <vt:lpstr>OUTLINE</vt:lpstr>
      <vt:lpstr>INTRODUCTION</vt:lpstr>
      <vt:lpstr>Continue…</vt:lpstr>
      <vt:lpstr>Continue…</vt:lpstr>
      <vt:lpstr>PRESENCE OF WASTE AND GABARGE IN MUNICIPALITY</vt:lpstr>
      <vt:lpstr>continue…</vt:lpstr>
      <vt:lpstr>PROBLEM STATEMENT</vt:lpstr>
      <vt:lpstr>MAIN OBJECTIVE</vt:lpstr>
      <vt:lpstr>SPECIFIC OBJECTIVES</vt:lpstr>
      <vt:lpstr>SIGNIFICANCE  OF THE PROJECT</vt:lpstr>
      <vt:lpstr>PROJECT SCOPE</vt:lpstr>
      <vt:lpstr> Proposed system </vt:lpstr>
      <vt:lpstr> Proposed system </vt:lpstr>
      <vt:lpstr>RELATED WORK</vt:lpstr>
      <vt:lpstr>RELATED WORK</vt:lpstr>
      <vt:lpstr>PROJECT GAP</vt:lpstr>
      <vt:lpstr>METHODOLOGY </vt:lpstr>
      <vt:lpstr>PowerPoint Presentation</vt:lpstr>
      <vt:lpstr>WHY ITERATIVE MODEL METHODOLOGY?</vt:lpstr>
      <vt:lpstr>Data collection</vt:lpstr>
      <vt:lpstr>Data collection</vt:lpstr>
      <vt:lpstr>A chart that shows the service provider’s punctuality on providing cleaning services</vt:lpstr>
      <vt:lpstr>Data collection</vt:lpstr>
      <vt:lpstr>Requirement and system analysis  </vt:lpstr>
      <vt:lpstr> Functional requirements</vt:lpstr>
      <vt:lpstr>  Functional requirements</vt:lpstr>
      <vt:lpstr> Functional requirements</vt:lpstr>
      <vt:lpstr> Functional requirements</vt:lpstr>
      <vt:lpstr> Functional requirements</vt:lpstr>
      <vt:lpstr> Non-functional requirement </vt:lpstr>
      <vt:lpstr>Project scenario </vt:lpstr>
      <vt:lpstr>Project scenario </vt:lpstr>
      <vt:lpstr>Actors of the system</vt:lpstr>
      <vt:lpstr>Use case diagram </vt:lpstr>
      <vt:lpstr>Use case description </vt:lpstr>
      <vt:lpstr>Use case description </vt:lpstr>
      <vt:lpstr>Use case description </vt:lpstr>
      <vt:lpstr>Database design-ERD</vt:lpstr>
      <vt:lpstr> Database design-Relations from ERD </vt:lpstr>
      <vt:lpstr> Database design-Relations from ERD </vt:lpstr>
      <vt:lpstr>IMPLEMENTATION </vt:lpstr>
      <vt:lpstr>Technology Used</vt:lpstr>
      <vt:lpstr>Tools Used</vt:lpstr>
      <vt:lpstr> User Interfaces</vt:lpstr>
      <vt:lpstr>User Interfaces</vt:lpstr>
      <vt:lpstr>User Interfaces</vt:lpstr>
      <vt:lpstr>User Interfaces</vt:lpstr>
      <vt:lpstr>User Interfaces</vt:lpstr>
      <vt:lpstr>Database Implementation </vt:lpstr>
      <vt:lpstr>BUDGET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Mato</dc:creator>
  <cp:lastModifiedBy>Maria Mato</cp:lastModifiedBy>
  <cp:revision>1</cp:revision>
  <dcterms:created xsi:type="dcterms:W3CDTF">2023-06-24T11:45:26Z</dcterms:created>
  <dcterms:modified xsi:type="dcterms:W3CDTF">2023-06-24T11:46:37Z</dcterms:modified>
</cp:coreProperties>
</file>