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60" r:id="rId4"/>
    <p:sldId id="261" r:id="rId5"/>
    <p:sldId id="270" r:id="rId6"/>
    <p:sldId id="278" r:id="rId7"/>
    <p:sldId id="271" r:id="rId8"/>
    <p:sldId id="279" r:id="rId9"/>
    <p:sldId id="272" r:id="rId10"/>
    <p:sldId id="280" r:id="rId11"/>
    <p:sldId id="273"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4/2/2025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A8600D99-10FE-4432-A4E4-59E22B59492A}" type="datetimeFigureOut">
              <a:rPr lang="en-AU" smtClean="0"/>
              <a:t>2/04/2025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16B4BC0-7A6F-416C-9311-97C77B70E916}" type="slidenum">
              <a:rPr lang="en-AU" smtClean="0"/>
              <a:t>‹#›</a:t>
            </a:fld>
            <a:endParaRPr lang="en-AU"/>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8600D99-10FE-4432-A4E4-59E22B59492A}" type="datetimeFigureOut">
              <a:rPr lang="en-AU" smtClean="0"/>
              <a:t>2/04/2025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16B4BC0-7A6F-416C-9311-97C77B70E916}" type="slidenum">
              <a:rPr lang="en-AU" smtClean="0"/>
              <a:t>‹#›</a:t>
            </a:fld>
            <a:endParaRPr lang="en-AU"/>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8600D99-10FE-4432-A4E4-59E22B59492A}" type="datetimeFigureOut">
              <a:rPr lang="en-AU" smtClean="0"/>
              <a:t>2/04/2025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16B4BC0-7A6F-416C-9311-97C77B70E916}" type="slidenum">
              <a:rPr lang="en-AU" smtClean="0"/>
              <a:t>‹#›</a:t>
            </a:fld>
            <a:endParaRPr lang="en-AU"/>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8600D99-10FE-4432-A4E4-59E22B59492A}" type="datetimeFigureOut">
              <a:rPr lang="en-AU" smtClean="0"/>
              <a:t>2/04/2025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16B4BC0-7A6F-416C-9311-97C77B70E916}" type="slidenum">
              <a:rPr lang="en-AU" smtClean="0"/>
              <a:t>‹#›</a:t>
            </a:fld>
            <a:endParaRPr lang="en-AU"/>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600D99-10FE-4432-A4E4-59E22B59492A}" type="datetimeFigureOut">
              <a:rPr lang="en-AU" smtClean="0"/>
              <a:t>2/04/2025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16B4BC0-7A6F-416C-9311-97C77B70E916}" type="slidenum">
              <a:rPr lang="en-AU" smtClean="0"/>
              <a:t>‹#›</a:t>
            </a:fld>
            <a:endParaRPr lang="en-AU"/>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A8600D99-10FE-4432-A4E4-59E22B59492A}" type="datetimeFigureOut">
              <a:rPr lang="en-AU" smtClean="0"/>
              <a:t>2/04/2025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16B4BC0-7A6F-416C-9311-97C77B70E916}" type="slidenum">
              <a:rPr lang="en-AU" smtClean="0"/>
              <a:t>‹#›</a:t>
            </a:fld>
            <a:endParaRPr lang="en-AU"/>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A8600D99-10FE-4432-A4E4-59E22B59492A}" type="datetimeFigureOut">
              <a:rPr lang="en-AU" smtClean="0"/>
              <a:t>2/04/2025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16B4BC0-7A6F-416C-9311-97C77B70E916}" type="slidenum">
              <a:rPr lang="en-AU" smtClean="0"/>
              <a:t>‹#›</a:t>
            </a:fld>
            <a:endParaRPr lang="en-AU"/>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A8600D99-10FE-4432-A4E4-59E22B59492A}" type="datetimeFigureOut">
              <a:rPr lang="en-AU" smtClean="0"/>
              <a:t>2/04/2025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16B4BC0-7A6F-416C-9311-97C77B70E916}" type="slidenum">
              <a:rPr lang="en-AU" smtClean="0"/>
              <a:t>‹#›</a:t>
            </a:fld>
            <a:endParaRPr lang="en-AU"/>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600D99-10FE-4432-A4E4-59E22B59492A}" type="datetimeFigureOut">
              <a:rPr lang="en-AU" smtClean="0"/>
              <a:t>2/04/2025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16B4BC0-7A6F-416C-9311-97C77B70E916}" type="slidenum">
              <a:rPr lang="en-AU" smtClean="0"/>
              <a:t>‹#›</a:t>
            </a:fld>
            <a:endParaRPr lang="en-AU"/>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600D99-10FE-4432-A4E4-59E22B59492A}" type="datetimeFigureOut">
              <a:rPr lang="en-AU" smtClean="0"/>
              <a:t>2/04/2025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16B4BC0-7A6F-416C-9311-97C77B70E916}" type="slidenum">
              <a:rPr lang="en-AU" smtClean="0"/>
              <a:t>‹#›</a:t>
            </a:fld>
            <a:endParaRPr lang="en-AU"/>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600D99-10FE-4432-A4E4-59E22B59492A}" type="datetimeFigureOut">
              <a:rPr lang="en-AU" smtClean="0"/>
              <a:t>2/04/2025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16B4BC0-7A6F-416C-9311-97C77B70E916}" type="slidenum">
              <a:rPr lang="en-AU" smtClean="0"/>
              <a:t>‹#›</a:t>
            </a:fld>
            <a:endParaRPr lang="en-AU"/>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600D99-10FE-4432-A4E4-59E22B59492A}" type="datetimeFigureOut">
              <a:rPr lang="en-AU" smtClean="0"/>
              <a:t>2/04/2025</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6B4BC0-7A6F-416C-9311-97C77B70E916}" type="slidenum">
              <a:rPr lang="en-AU" smtClean="0"/>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30245" y="1549251"/>
            <a:ext cx="8104742" cy="2205741"/>
          </a:xfrm>
        </p:spPr>
        <p:txBody>
          <a:bodyPr>
            <a:normAutofit fontScale="90000"/>
          </a:bodyPr>
          <a:lstStyle/>
          <a:p>
            <a:r>
              <a:rPr lang="en-US" sz="4000" b="1" dirty="0">
                <a:latin typeface="Times New Roman" panose="02020603050405020304" pitchFamily="18" charset="0"/>
                <a:cs typeface="Times New Roman" panose="02020603050405020304" pitchFamily="18" charset="0"/>
              </a:rPr>
              <a:t>Research Paper Review on Different Code Refactoring Methods </a:t>
            </a:r>
            <a:br>
              <a:rPr lang="en-US" sz="40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r>
              <a:rPr lang="en-ZA" sz="2000" b="1" dirty="0">
                <a:latin typeface="Times New Roman" panose="02020603050405020304" pitchFamily="18" charset="0"/>
                <a:cs typeface="Times New Roman" panose="02020603050405020304" pitchFamily="18" charset="0"/>
              </a:rPr>
              <a:t>DEPARTMENT OF SOFTWARE ENGINEERING</a:t>
            </a:r>
            <a:br>
              <a:rPr lang="en-US" sz="2000" b="1" dirty="0">
                <a:latin typeface="Times New Roman" panose="02020603050405020304" pitchFamily="18" charset="0"/>
                <a:cs typeface="Times New Roman" panose="02020603050405020304" pitchFamily="18" charset="0"/>
              </a:rPr>
            </a:br>
            <a:r>
              <a:rPr lang="en-ZA" sz="2000" b="1" dirty="0">
                <a:latin typeface="Times New Roman" panose="02020603050405020304" pitchFamily="18" charset="0"/>
                <a:cs typeface="Times New Roman" panose="02020603050405020304" pitchFamily="18" charset="0"/>
              </a:rPr>
              <a:t>COURSE: </a:t>
            </a:r>
            <a:r>
              <a:rPr lang="en-US" sz="2000" b="1" dirty="0">
                <a:latin typeface="Times New Roman" panose="02020603050405020304" pitchFamily="18" charset="0"/>
                <a:cs typeface="Times New Roman" panose="02020603050405020304" pitchFamily="18" charset="0"/>
              </a:rPr>
              <a:t>Software Evolution and Maintenance </a:t>
            </a:r>
            <a:br>
              <a:rPr lang="en-US" sz="2000" b="1" dirty="0">
                <a:latin typeface="Times New Roman" panose="02020603050405020304" pitchFamily="18" charset="0"/>
                <a:cs typeface="Times New Roman" panose="02020603050405020304" pitchFamily="18" charset="0"/>
              </a:rPr>
            </a:br>
            <a:endParaRPr lang="en-AU" sz="2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15152" y="3754992"/>
            <a:ext cx="8852848" cy="2527821"/>
          </a:xfrm>
        </p:spPr>
        <p:txBody>
          <a:bodyPr>
            <a:normAutofit fontScale="92500" lnSpcReduction="20000"/>
          </a:bodyPr>
          <a:lstStyle/>
          <a:p>
            <a:pPr algn="just"/>
            <a:r>
              <a:rPr lang="en-GB" dirty="0">
                <a:latin typeface="Times New Roman" panose="02020603050405020304" pitchFamily="18" charset="0"/>
                <a:cs typeface="Times New Roman" panose="02020603050405020304" pitchFamily="18" charset="0"/>
              </a:rPr>
              <a:t>Group members                                                    ID</a:t>
            </a:r>
            <a:endParaRPr lang="en-AU" dirty="0">
              <a:latin typeface="Times New Roman" panose="02020603050405020304" pitchFamily="18" charset="0"/>
              <a:cs typeface="Times New Roman" panose="02020603050405020304" pitchFamily="18" charset="0"/>
            </a:endParaRPr>
          </a:p>
          <a:p>
            <a:pPr marL="457200" indent="-457200" algn="just">
              <a:buAutoNum type="arabicPeriod"/>
            </a:pPr>
            <a:r>
              <a:rPr lang="en-AU" dirty="0" err="1">
                <a:latin typeface="Times New Roman" panose="02020603050405020304" pitchFamily="18" charset="0"/>
                <a:cs typeface="Times New Roman" panose="02020603050405020304" pitchFamily="18" charset="0"/>
              </a:rPr>
              <a:t>Melat</a:t>
            </a:r>
            <a:r>
              <a:rPr lang="en-AU" dirty="0">
                <a:latin typeface="Times New Roman" panose="02020603050405020304" pitchFamily="18" charset="0"/>
                <a:cs typeface="Times New Roman" panose="02020603050405020304" pitchFamily="18" charset="0"/>
              </a:rPr>
              <a:t> </a:t>
            </a:r>
            <a:r>
              <a:rPr lang="en-AU" dirty="0" err="1">
                <a:latin typeface="Times New Roman" panose="02020603050405020304" pitchFamily="18" charset="0"/>
                <a:cs typeface="Times New Roman" panose="02020603050405020304" pitchFamily="18" charset="0"/>
              </a:rPr>
              <a:t>Zenebe</a:t>
            </a:r>
            <a:r>
              <a:rPr lang="en-AU" dirty="0">
                <a:latin typeface="Times New Roman" panose="02020603050405020304" pitchFamily="18" charset="0"/>
                <a:cs typeface="Times New Roman" panose="02020603050405020304" pitchFamily="18" charset="0"/>
              </a:rPr>
              <a:t>                                            ETS0826/13</a:t>
            </a:r>
          </a:p>
          <a:p>
            <a:pPr marL="457200" indent="-457200" algn="just">
              <a:buAutoNum type="arabicPeriod"/>
            </a:pPr>
            <a:r>
              <a:rPr lang="en-AU" dirty="0" err="1">
                <a:latin typeface="Times New Roman" panose="02020603050405020304" pitchFamily="18" charset="0"/>
                <a:cs typeface="Times New Roman" panose="02020603050405020304" pitchFamily="18" charset="0"/>
              </a:rPr>
              <a:t>Maramawit</a:t>
            </a:r>
            <a:r>
              <a:rPr lang="en-AU" dirty="0">
                <a:latin typeface="Times New Roman" panose="02020603050405020304" pitchFamily="18" charset="0"/>
                <a:cs typeface="Times New Roman" panose="02020603050405020304" pitchFamily="18" charset="0"/>
              </a:rPr>
              <a:t> </a:t>
            </a:r>
            <a:r>
              <a:rPr lang="en-AU" dirty="0" err="1">
                <a:latin typeface="Times New Roman" panose="02020603050405020304" pitchFamily="18" charset="0"/>
                <a:cs typeface="Times New Roman" panose="02020603050405020304" pitchFamily="18" charset="0"/>
              </a:rPr>
              <a:t>chala</a:t>
            </a:r>
            <a:r>
              <a:rPr lang="en-AU" dirty="0">
                <a:latin typeface="Times New Roman" panose="02020603050405020304" pitchFamily="18" charset="0"/>
                <a:cs typeface="Times New Roman" panose="02020603050405020304" pitchFamily="18" charset="0"/>
              </a:rPr>
              <a:t>                                      ETS0800/13</a:t>
            </a:r>
          </a:p>
          <a:p>
            <a:pPr marL="457200" indent="-457200" algn="just">
              <a:buAutoNum type="arabicPeriod"/>
            </a:pPr>
            <a:r>
              <a:rPr lang="en-AU" dirty="0" err="1">
                <a:latin typeface="Times New Roman" panose="02020603050405020304" pitchFamily="18" charset="0"/>
                <a:cs typeface="Times New Roman" panose="02020603050405020304" pitchFamily="18" charset="0"/>
              </a:rPr>
              <a:t>Lelena</a:t>
            </a:r>
            <a:r>
              <a:rPr lang="en-AU" dirty="0">
                <a:latin typeface="Times New Roman" panose="02020603050405020304" pitchFamily="18" charset="0"/>
                <a:cs typeface="Times New Roman" panose="02020603050405020304" pitchFamily="18" charset="0"/>
              </a:rPr>
              <a:t> </a:t>
            </a:r>
            <a:r>
              <a:rPr lang="en-AU" dirty="0" err="1">
                <a:latin typeface="Times New Roman" panose="02020603050405020304" pitchFamily="18" charset="0"/>
                <a:cs typeface="Times New Roman" panose="02020603050405020304" pitchFamily="18" charset="0"/>
              </a:rPr>
              <a:t>Damtew</a:t>
            </a:r>
            <a:r>
              <a:rPr lang="en-AU" dirty="0">
                <a:latin typeface="Times New Roman" panose="02020603050405020304" pitchFamily="18" charset="0"/>
                <a:cs typeface="Times New Roman" panose="02020603050405020304" pitchFamily="18" charset="0"/>
              </a:rPr>
              <a:t>                                         ETS0750/13</a:t>
            </a:r>
          </a:p>
          <a:p>
            <a:pPr marL="457200" indent="-457200" algn="just">
              <a:buAutoNum type="arabicPeriod"/>
            </a:pPr>
            <a:r>
              <a:rPr lang="en-AU" dirty="0">
                <a:latin typeface="Times New Roman" panose="02020603050405020304" pitchFamily="18" charset="0"/>
                <a:cs typeface="Times New Roman" panose="02020603050405020304" pitchFamily="18" charset="0"/>
              </a:rPr>
              <a:t>Mahlet Seyoum                                         ETS0795/13</a:t>
            </a:r>
          </a:p>
          <a:p>
            <a:pPr marL="457200" indent="-457200" algn="just">
              <a:buAutoNum type="arabicPeriod"/>
            </a:pPr>
            <a:r>
              <a:rPr lang="en-AU" dirty="0" err="1">
                <a:latin typeface="Times New Roman" panose="02020603050405020304" pitchFamily="18" charset="0"/>
                <a:cs typeface="Times New Roman" panose="02020603050405020304" pitchFamily="18" charset="0"/>
              </a:rPr>
              <a:t>Miheret</a:t>
            </a:r>
            <a:r>
              <a:rPr lang="en-AU" dirty="0">
                <a:latin typeface="Times New Roman" panose="02020603050405020304" pitchFamily="18" charset="0"/>
                <a:cs typeface="Times New Roman" panose="02020603050405020304" pitchFamily="18" charset="0"/>
              </a:rPr>
              <a:t> Berhanu                                       ETS0872/13</a:t>
            </a:r>
          </a:p>
          <a:p>
            <a:pPr marL="457200" indent="-457200" algn="just">
              <a:buAutoNum type="arabicPeriod"/>
            </a:pPr>
            <a:r>
              <a:rPr lang="en-AU" dirty="0">
                <a:latin typeface="Times New Roman" panose="02020603050405020304" pitchFamily="18" charset="0"/>
                <a:cs typeface="Times New Roman" panose="02020603050405020304" pitchFamily="18" charset="0"/>
              </a:rPr>
              <a:t>Mahlet </a:t>
            </a:r>
            <a:r>
              <a:rPr lang="en-AU" dirty="0" err="1">
                <a:latin typeface="Times New Roman" panose="02020603050405020304" pitchFamily="18" charset="0"/>
                <a:cs typeface="Times New Roman" panose="02020603050405020304" pitchFamily="18" charset="0"/>
              </a:rPr>
              <a:t>Gizew</a:t>
            </a:r>
            <a:r>
              <a:rPr lang="en-AU" dirty="0">
                <a:latin typeface="Times New Roman" panose="02020603050405020304" pitchFamily="18" charset="0"/>
                <a:cs typeface="Times New Roman" panose="02020603050405020304" pitchFamily="18" charset="0"/>
              </a:rPr>
              <a:t>                                            ETS0793/13</a:t>
            </a:r>
          </a:p>
          <a:p>
            <a:pPr algn="just"/>
            <a:endParaRPr lang="en-AU" dirty="0">
              <a:latin typeface="Times New Roman" panose="02020603050405020304" pitchFamily="18" charset="0"/>
              <a:cs typeface="Times New Roman" panose="02020603050405020304" pitchFamily="18" charset="0"/>
            </a:endParaRPr>
          </a:p>
          <a:p>
            <a:pPr marL="457200" indent="-457200">
              <a:buAutoNum type="arabicPeriod"/>
            </a:pPr>
            <a:endParaRPr lang="en-GB"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9761" y="165926"/>
            <a:ext cx="2030484" cy="1536278"/>
          </a:xfrm>
          <a:prstGeom prst="rect">
            <a:avLst/>
          </a:prstGeom>
        </p:spPr>
      </p:pic>
      <p:sp>
        <p:nvSpPr>
          <p:cNvPr id="5" name="Slide Number Placeholder 4"/>
          <p:cNvSpPr>
            <a:spLocks noGrp="1"/>
          </p:cNvSpPr>
          <p:nvPr>
            <p:ph type="sldNum" sz="quarter" idx="12"/>
          </p:nvPr>
        </p:nvSpPr>
        <p:spPr/>
        <p:txBody>
          <a:bodyPr/>
          <a:lstStyle/>
          <a:p>
            <a:fld id="{316B4BC0-7A6F-416C-9311-97C77B70E916}" type="slidenum">
              <a:rPr lang="en-AU" smtClean="0"/>
              <a:t>1</a:t>
            </a:fld>
            <a:endParaRPr lang="en-A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631" y="320675"/>
            <a:ext cx="10515600" cy="1325563"/>
          </a:xfrm>
        </p:spPr>
        <p:txBody>
          <a:bodyPr>
            <a:normAutofit/>
          </a:bodyPr>
          <a:lstStyle/>
          <a:p>
            <a:r>
              <a:rPr lang="en-GB" sz="2800" dirty="0">
                <a:latin typeface="Times New Roman" panose="02020603050405020304" pitchFamily="18" charset="0"/>
                <a:cs typeface="Times New Roman" panose="02020603050405020304" pitchFamily="18" charset="0"/>
              </a:rPr>
              <a:t>               </a:t>
            </a:r>
            <a:r>
              <a:rPr lang="en-ZA" sz="3600" b="1" dirty="0">
                <a:latin typeface="Times New Roman" panose="02020603050405020304" pitchFamily="18" charset="0"/>
                <a:cs typeface="Times New Roman" panose="02020603050405020304" pitchFamily="18" charset="0"/>
              </a:rPr>
              <a:t>Rename Method</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b="1" dirty="0"/>
              <a:t>Definition</a:t>
            </a:r>
            <a:r>
              <a:rPr lang="en-US" dirty="0"/>
              <a:t>:</a:t>
            </a:r>
          </a:p>
          <a:p>
            <a:pPr marL="742950" lvl="1" indent="-285750">
              <a:buFont typeface="Arial" panose="020B0604020202020204" pitchFamily="34" charset="0"/>
              <a:buChar char="•"/>
            </a:pPr>
            <a:r>
              <a:rPr lang="en-US" b="1" dirty="0"/>
              <a:t>Rename Method</a:t>
            </a:r>
            <a:r>
              <a:rPr lang="en-US" dirty="0"/>
              <a:t> is applied when a method's name no longer accurately reflects its functionality. Renaming the method to something more descriptive enhances code clarity and makes the code easier to navigate.</a:t>
            </a:r>
          </a:p>
          <a:p>
            <a:pPr marL="742950" lvl="1" indent="-285750">
              <a:buFont typeface="Arial" panose="020B0604020202020204" pitchFamily="34" charset="0"/>
              <a:buChar char="•"/>
            </a:pPr>
            <a:r>
              <a:rPr lang="en-US" b="1" dirty="0"/>
              <a:t>Benefits</a:t>
            </a:r>
            <a:r>
              <a:rPr lang="en-US" dirty="0"/>
              <a:t>:</a:t>
            </a:r>
          </a:p>
          <a:p>
            <a:pPr marL="1143000" lvl="2" indent="-228600">
              <a:buFont typeface="Arial" panose="020B0604020202020204" pitchFamily="34" charset="0"/>
              <a:buChar char="•"/>
            </a:pPr>
            <a:r>
              <a:rPr lang="en-US" dirty="0"/>
              <a:t>Improves the overall readability of the code by making method names more descriptive.</a:t>
            </a:r>
          </a:p>
          <a:p>
            <a:pPr marL="1143000" lvl="2" indent="-228600">
              <a:buFont typeface="Arial" panose="020B0604020202020204" pitchFamily="34" charset="0"/>
              <a:buChar char="•"/>
            </a:pPr>
            <a:r>
              <a:rPr lang="en-US" dirty="0"/>
              <a:t>Makes the codebase easier to maintain and understand, especially for new developers.</a:t>
            </a:r>
          </a:p>
          <a:p>
            <a:pPr marL="1143000" lvl="2" indent="-228600">
              <a:buFont typeface="Arial" panose="020B0604020202020204" pitchFamily="34" charset="0"/>
              <a:buChar char="•"/>
            </a:pPr>
            <a:r>
              <a:rPr lang="en-US" dirty="0"/>
              <a:t>Ensures consistency in naming conventions throughout the codebase.</a:t>
            </a:r>
          </a:p>
          <a:p>
            <a:endParaRPr lang="en-US"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2502568" cy="1825625"/>
          </a:xfrm>
          <a:prstGeom prst="rect">
            <a:avLst/>
          </a:prstGeom>
        </p:spPr>
      </p:pic>
      <p:sp>
        <p:nvSpPr>
          <p:cNvPr id="6" name="Slide Number Placeholder 5"/>
          <p:cNvSpPr>
            <a:spLocks noGrp="1"/>
          </p:cNvSpPr>
          <p:nvPr>
            <p:ph type="sldNum" sz="quarter" idx="12"/>
          </p:nvPr>
        </p:nvSpPr>
        <p:spPr/>
        <p:txBody>
          <a:bodyPr/>
          <a:lstStyle/>
          <a:p>
            <a:fld id="{316B4BC0-7A6F-416C-9311-97C77B70E916}" type="slidenum">
              <a:rPr lang="en-AU" smtClean="0"/>
              <a:t>10</a:t>
            </a:fld>
            <a:endParaRPr lang="en-AU"/>
          </a:p>
        </p:txBody>
      </p:sp>
    </p:spTree>
    <p:extLst>
      <p:ext uri="{BB962C8B-B14F-4D97-AF65-F5344CB8AC3E}">
        <p14:creationId xmlns:p14="http://schemas.microsoft.com/office/powerpoint/2010/main" val="901046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r>
              <a:rPr lang="en-US" sz="3200" b="1" dirty="0">
                <a:latin typeface="Times New Roman" panose="02020603050405020304" pitchFamily="18" charset="0"/>
                <a:cs typeface="Times New Roman" panose="02020603050405020304" pitchFamily="18" charset="0"/>
              </a:rPr>
              <a:t>Conclusion</a:t>
            </a:r>
            <a:br>
              <a:rPr lang="en-US" sz="3200" b="1" dirty="0"/>
            </a:br>
            <a:endParaRPr lang="en-AU"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190750"/>
            <a:ext cx="10515600" cy="4351338"/>
          </a:xfrm>
        </p:spPr>
        <p:txBody>
          <a:bodyPr/>
          <a:lstStyle/>
          <a:p>
            <a:r>
              <a:rPr lang="en-US" sz="2400" dirty="0">
                <a:latin typeface="Times New Roman" panose="02020603050405020304" pitchFamily="18" charset="0"/>
                <a:cs typeface="Times New Roman" panose="02020603050405020304" pitchFamily="18" charset="0"/>
              </a:rPr>
              <a:t>Refactoring is a fundamental practice in software engineering that enhances code maintainability, readability, and security. The techniques discussed, such as Extract Class, Move Method, and Code Simplification, contribute to reducing complexity and improving modularity. effective refactoring ensures that software remains scalable, adaptable, and resilient to change, making it a crucial aspect of long-term software evolution and maintenance.</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2502568" cy="1825625"/>
          </a:xfrm>
          <a:prstGeom prst="rect">
            <a:avLst/>
          </a:prstGeom>
        </p:spPr>
      </p:pic>
      <p:sp>
        <p:nvSpPr>
          <p:cNvPr id="6" name="Slide Number Placeholder 5"/>
          <p:cNvSpPr>
            <a:spLocks noGrp="1"/>
          </p:cNvSpPr>
          <p:nvPr>
            <p:ph type="sldNum" sz="quarter" idx="12"/>
          </p:nvPr>
        </p:nvSpPr>
        <p:spPr/>
        <p:txBody>
          <a:bodyPr/>
          <a:lstStyle/>
          <a:p>
            <a:fld id="{316B4BC0-7A6F-416C-9311-97C77B70E916}" type="slidenum">
              <a:rPr lang="en-AU" smtClean="0"/>
              <a:t>11</a:t>
            </a:fld>
            <a:endParaRPr lang="en-AU"/>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1918365"/>
          </a:xfrm>
        </p:spPr>
        <p:txBody>
          <a:bodyPr/>
          <a:lstStyle/>
          <a:p>
            <a:r>
              <a:rPr lang="en-GB" dirty="0"/>
              <a:t>                  </a:t>
            </a:r>
            <a:r>
              <a:rPr lang="en-GB" sz="7200" dirty="0">
                <a:latin typeface="Times New Roman" panose="02020603050405020304" pitchFamily="18" charset="0"/>
                <a:cs typeface="Times New Roman" panose="02020603050405020304" pitchFamily="18" charset="0"/>
              </a:rPr>
              <a:t>Thank You!</a:t>
            </a:r>
            <a:endParaRPr lang="en-AU" sz="7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2143431" cy="1563634"/>
          </a:xfrm>
          <a:prstGeom prst="rect">
            <a:avLst/>
          </a:prstGeom>
        </p:spPr>
      </p:pic>
      <p:sp>
        <p:nvSpPr>
          <p:cNvPr id="5" name="Slide Number Placeholder 4"/>
          <p:cNvSpPr>
            <a:spLocks noGrp="1"/>
          </p:cNvSpPr>
          <p:nvPr>
            <p:ph type="sldNum" sz="quarter" idx="12"/>
          </p:nvPr>
        </p:nvSpPr>
        <p:spPr/>
        <p:txBody>
          <a:bodyPr/>
          <a:lstStyle/>
          <a:p>
            <a:fld id="{316B4BC0-7A6F-416C-9311-97C77B70E916}" type="slidenum">
              <a:rPr lang="en-AU" smtClean="0"/>
              <a:t>12</a:t>
            </a:fld>
            <a:endParaRPr lang="en-AU"/>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r>
              <a:rPr lang="en-GB" sz="3200" b="1" dirty="0">
                <a:latin typeface="Times New Roman" panose="02020603050405020304" pitchFamily="18" charset="0"/>
                <a:cs typeface="Times New Roman" panose="02020603050405020304" pitchFamily="18" charset="0"/>
              </a:rPr>
              <a:t>Introduction</a:t>
            </a:r>
            <a:endParaRPr lang="en-AU"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Refactoring is the process of reorganization of code that is present already without altering its external behavior</a:t>
            </a:r>
            <a:r>
              <a:rPr lang="en-GB"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It enhances code performance, readability and maintainability. </a:t>
            </a:r>
          </a:p>
          <a:p>
            <a:pPr marL="0" indent="0">
              <a:buNone/>
            </a:pPr>
            <a:r>
              <a:rPr lang="en-US" sz="2400" dirty="0">
                <a:latin typeface="Times New Roman" panose="02020603050405020304" pitchFamily="18" charset="0"/>
                <a:cs typeface="Times New Roman" panose="02020603050405020304" pitchFamily="18" charset="0"/>
              </a:rPr>
              <a:t>Effective refactoring practices improve software security, scalability and responsiveness to change, hence refactoring as critical aspect of software evolution and maintenance.</a:t>
            </a:r>
            <a:endParaRPr lang="en-AU"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2502568" cy="1825625"/>
          </a:xfrm>
          <a:prstGeom prst="rect">
            <a:avLst/>
          </a:prstGeom>
        </p:spPr>
      </p:pic>
      <p:sp>
        <p:nvSpPr>
          <p:cNvPr id="6" name="Slide Number Placeholder 5"/>
          <p:cNvSpPr>
            <a:spLocks noGrp="1"/>
          </p:cNvSpPr>
          <p:nvPr>
            <p:ph type="sldNum" sz="quarter" idx="12"/>
          </p:nvPr>
        </p:nvSpPr>
        <p:spPr/>
        <p:txBody>
          <a:bodyPr/>
          <a:lstStyle/>
          <a:p>
            <a:fld id="{316B4BC0-7A6F-416C-9311-97C77B70E916}" type="slidenum">
              <a:rPr lang="en-AU" smtClean="0"/>
              <a:t>2</a:t>
            </a:fld>
            <a:endParaRPr lang="en-A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r>
              <a:rPr lang="en-GB" sz="3600" b="1" dirty="0">
                <a:latin typeface="Times New Roman" panose="02020603050405020304" pitchFamily="18" charset="0"/>
                <a:cs typeface="Times New Roman" panose="02020603050405020304" pitchFamily="18" charset="0"/>
              </a:rPr>
              <a:t>Common Refactoring methods</a:t>
            </a:r>
            <a:r>
              <a:rPr lang="en-GB" sz="3600" b="1" dirty="0"/>
              <a:t>  </a:t>
            </a:r>
            <a:endParaRPr lang="en-AU" sz="3600" b="1" dirty="0"/>
          </a:p>
        </p:txBody>
      </p:sp>
      <p:sp>
        <p:nvSpPr>
          <p:cNvPr id="3" name="Content Placeholder 2"/>
          <p:cNvSpPr>
            <a:spLocks noGrp="1"/>
          </p:cNvSpPr>
          <p:nvPr>
            <p:ph idx="1"/>
          </p:nvPr>
        </p:nvSpPr>
        <p:spPr>
          <a:xfrm>
            <a:off x="619836" y="2190750"/>
            <a:ext cx="10515600" cy="4238981"/>
          </a:xfrm>
        </p:spPr>
        <p:txBody>
          <a:bodyPr>
            <a:normAutofit lnSpcReduction="10000"/>
          </a:bodyPr>
          <a:lstStyle/>
          <a:p>
            <a:pPr>
              <a:buNone/>
            </a:pPr>
            <a:r>
              <a:rPr lang="en-US" b="1" dirty="0"/>
              <a:t>Extract Class and Extract Superclass</a:t>
            </a:r>
          </a:p>
          <a:p>
            <a:pPr>
              <a:buFont typeface="Arial" panose="020B0604020202020204" pitchFamily="34" charset="0"/>
              <a:buChar char="•"/>
            </a:pPr>
            <a:r>
              <a:rPr lang="en-US" b="1" dirty="0"/>
              <a:t>Extract Class</a:t>
            </a:r>
            <a:r>
              <a:rPr lang="en-US" dirty="0"/>
              <a:t>:</a:t>
            </a:r>
          </a:p>
          <a:p>
            <a:pPr marL="742950" lvl="1" indent="-285750">
              <a:buFont typeface="Arial" panose="020B0604020202020204" pitchFamily="34" charset="0"/>
              <a:buChar char="•"/>
            </a:pPr>
            <a:r>
              <a:rPr lang="en-US" dirty="0"/>
              <a:t>When a class is responsible for multiple unrelated tasks, it violates the </a:t>
            </a:r>
            <a:r>
              <a:rPr lang="en-US" b="1" dirty="0"/>
              <a:t>Single Responsibility Principle</a:t>
            </a:r>
            <a:r>
              <a:rPr lang="en-US" dirty="0"/>
              <a:t>. Extracting a class involves identifying a group of related methods and attributes within the original class and moving them to a new, dedicated class.</a:t>
            </a:r>
          </a:p>
          <a:p>
            <a:pPr marL="742950" lvl="1" indent="-285750">
              <a:buFont typeface="Arial" panose="020B0604020202020204" pitchFamily="34" charset="0"/>
              <a:buChar char="•"/>
            </a:pPr>
            <a:r>
              <a:rPr lang="en-US" dirty="0"/>
              <a:t>This technique helps in dividing complex classes into simpler, smaller classes that handle one responsibility each.</a:t>
            </a:r>
          </a:p>
          <a:p>
            <a:pPr marL="742950" lvl="1" indent="-285750">
              <a:buFont typeface="Arial" panose="020B0604020202020204" pitchFamily="34" charset="0"/>
              <a:buChar char="•"/>
            </a:pPr>
            <a:r>
              <a:rPr lang="en-US" b="1" dirty="0"/>
              <a:t>Benefits</a:t>
            </a:r>
            <a:r>
              <a:rPr lang="en-US" dirty="0"/>
              <a:t>:</a:t>
            </a:r>
          </a:p>
          <a:p>
            <a:pPr marL="1143000" lvl="2" indent="-228600">
              <a:buFont typeface="Arial" panose="020B0604020202020204" pitchFamily="34" charset="0"/>
              <a:buChar char="•"/>
            </a:pPr>
            <a:r>
              <a:rPr lang="en-US" dirty="0"/>
              <a:t>Improves modularity by separating concerns.</a:t>
            </a:r>
          </a:p>
          <a:p>
            <a:pPr marL="1143000" lvl="2" indent="-228600">
              <a:buFont typeface="Arial" panose="020B0604020202020204" pitchFamily="34" charset="0"/>
              <a:buChar char="•"/>
            </a:pPr>
            <a:r>
              <a:rPr lang="en-US" dirty="0"/>
              <a:t>Increases code reusability.</a:t>
            </a:r>
          </a:p>
          <a:p>
            <a:pPr marL="1143000" lvl="2" indent="-228600">
              <a:buFont typeface="Arial" panose="020B0604020202020204" pitchFamily="34" charset="0"/>
              <a:buChar char="•"/>
            </a:pPr>
            <a:r>
              <a:rPr lang="en-US" dirty="0"/>
              <a:t>Enhances maintainability and readability of the codebase.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2502568" cy="1825625"/>
          </a:xfrm>
          <a:prstGeom prst="rect">
            <a:avLst/>
          </a:prstGeom>
        </p:spPr>
      </p:pic>
      <p:sp>
        <p:nvSpPr>
          <p:cNvPr id="6" name="Slide Number Placeholder 5"/>
          <p:cNvSpPr>
            <a:spLocks noGrp="1"/>
          </p:cNvSpPr>
          <p:nvPr>
            <p:ph type="sldNum" sz="quarter" idx="12"/>
          </p:nvPr>
        </p:nvSpPr>
        <p:spPr/>
        <p:txBody>
          <a:bodyPr/>
          <a:lstStyle/>
          <a:p>
            <a:fld id="{316B4BC0-7A6F-416C-9311-97C77B70E916}" type="slidenum">
              <a:rPr lang="en-AU" smtClean="0"/>
              <a:t>3</a:t>
            </a:fld>
            <a:endParaRPr lang="en-A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r>
              <a:rPr lang="en-GB" dirty="0" err="1"/>
              <a:t>cont</a:t>
            </a:r>
            <a:br>
              <a:rPr lang="en-US" sz="3200" b="1" dirty="0">
                <a:latin typeface="Times New Roman" panose="02020603050405020304" pitchFamily="18" charset="0"/>
                <a:cs typeface="Times New Roman" panose="02020603050405020304" pitchFamily="18" charset="0"/>
              </a:rPr>
            </a:br>
            <a:r>
              <a:rPr lang="en-GB" dirty="0"/>
              <a:t>  </a:t>
            </a:r>
            <a:endParaRPr lang="en-AU" dirty="0"/>
          </a:p>
        </p:txBody>
      </p:sp>
      <p:sp>
        <p:nvSpPr>
          <p:cNvPr id="3" name="Content Placeholder 2"/>
          <p:cNvSpPr>
            <a:spLocks noGrp="1"/>
          </p:cNvSpPr>
          <p:nvPr>
            <p:ph idx="1"/>
          </p:nvPr>
        </p:nvSpPr>
        <p:spPr>
          <a:xfrm>
            <a:off x="838200" y="2190750"/>
            <a:ext cx="10515600" cy="4351338"/>
          </a:xfrm>
        </p:spPr>
        <p:txBody>
          <a:bodyPr>
            <a:normAutofit/>
          </a:bodyPr>
          <a:lstStyle/>
          <a:p>
            <a:pPr>
              <a:buFont typeface="Arial" panose="020B0604020202020204" pitchFamily="34" charset="0"/>
              <a:buChar char="•"/>
            </a:pPr>
            <a:r>
              <a:rPr lang="en-US" b="1" dirty="0"/>
              <a:t>Extract Superclass</a:t>
            </a:r>
            <a:r>
              <a:rPr lang="en-US" dirty="0"/>
              <a:t>:</a:t>
            </a:r>
          </a:p>
          <a:p>
            <a:pPr marL="742950" lvl="1" indent="-285750">
              <a:buFont typeface="Arial" panose="020B0604020202020204" pitchFamily="34" charset="0"/>
              <a:buChar char="•"/>
            </a:pPr>
            <a:r>
              <a:rPr lang="en-US" dirty="0"/>
              <a:t>This technique is applied when multiple classes share similar behavior. Instead of duplicating the same logic in each class, a new superclass is introduced to hold the shared behavior, which can then be inherited by the subclasses.</a:t>
            </a:r>
          </a:p>
          <a:p>
            <a:pPr marL="742950" lvl="1" indent="-285750">
              <a:buFont typeface="Arial" panose="020B0604020202020204" pitchFamily="34" charset="0"/>
              <a:buChar char="•"/>
            </a:pPr>
            <a:r>
              <a:rPr lang="en-US" b="1" dirty="0"/>
              <a:t>Benefits</a:t>
            </a:r>
            <a:r>
              <a:rPr lang="en-US" dirty="0"/>
              <a:t>:</a:t>
            </a:r>
          </a:p>
          <a:p>
            <a:pPr marL="1143000" lvl="2" indent="-228600">
              <a:buFont typeface="Arial" panose="020B0604020202020204" pitchFamily="34" charset="0"/>
              <a:buChar char="•"/>
            </a:pPr>
            <a:r>
              <a:rPr lang="en-US" dirty="0"/>
              <a:t>Reduces code duplication.</a:t>
            </a:r>
          </a:p>
          <a:p>
            <a:pPr marL="1143000" lvl="2" indent="-228600">
              <a:buFont typeface="Arial" panose="020B0604020202020204" pitchFamily="34" charset="0"/>
              <a:buChar char="•"/>
            </a:pPr>
            <a:r>
              <a:rPr lang="en-US" dirty="0"/>
              <a:t>Promotes inheritance, fostering code reuse.</a:t>
            </a:r>
          </a:p>
          <a:p>
            <a:pPr marL="1143000" lvl="2" indent="-228600">
              <a:buFont typeface="Arial" panose="020B0604020202020204" pitchFamily="34" charset="0"/>
              <a:buChar char="•"/>
            </a:pPr>
            <a:r>
              <a:rPr lang="en-US" dirty="0"/>
              <a:t>Helps in maintaining a clean class hierarchy</a:t>
            </a:r>
          </a:p>
          <a:p>
            <a:pPr marL="457200" lvl="1" indent="0" algn="just">
              <a:buNone/>
            </a:pPr>
            <a:endParaRPr lang="en-GB" dirty="0">
              <a:latin typeface="Times New Roman" panose="02020603050405020304" pitchFamily="18" charset="0"/>
              <a:cs typeface="Times New Roman" panose="02020603050405020304" pitchFamily="18" charset="0"/>
            </a:endParaRPr>
          </a:p>
          <a:p>
            <a:pPr marL="0" indent="0">
              <a:buNone/>
            </a:pPr>
            <a:endParaRPr lang="en-AU"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2502568" cy="1825625"/>
          </a:xfrm>
          <a:prstGeom prst="rect">
            <a:avLst/>
          </a:prstGeom>
        </p:spPr>
      </p:pic>
      <p:sp>
        <p:nvSpPr>
          <p:cNvPr id="6" name="Slide Number Placeholder 5"/>
          <p:cNvSpPr>
            <a:spLocks noGrp="1"/>
          </p:cNvSpPr>
          <p:nvPr>
            <p:ph type="sldNum" sz="quarter" idx="12"/>
          </p:nvPr>
        </p:nvSpPr>
        <p:spPr/>
        <p:txBody>
          <a:bodyPr/>
          <a:lstStyle/>
          <a:p>
            <a:fld id="{316B4BC0-7A6F-416C-9311-97C77B70E916}" type="slidenum">
              <a:rPr lang="en-AU" smtClean="0"/>
              <a:t>4</a:t>
            </a:fld>
            <a:endParaRPr lang="en-A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9755"/>
            <a:ext cx="10515600" cy="1325563"/>
          </a:xfrm>
        </p:spPr>
        <p:txBody>
          <a:bodyPr/>
          <a:lstStyle/>
          <a:p>
            <a:r>
              <a:rPr lang="en-GB" dirty="0"/>
              <a:t>             </a:t>
            </a:r>
            <a:r>
              <a:rPr lang="en-GB" sz="3200" dirty="0">
                <a:latin typeface="Times New Roman" panose="02020603050405020304" pitchFamily="18" charset="0"/>
                <a:cs typeface="Times New Roman" panose="02020603050405020304" pitchFamily="18" charset="0"/>
              </a:rPr>
              <a:t> </a:t>
            </a:r>
            <a:r>
              <a:rPr lang="en-ZA" sz="3200" b="1" dirty="0">
                <a:latin typeface="Times New Roman" panose="02020603050405020304" pitchFamily="18" charset="0"/>
                <a:cs typeface="Times New Roman" panose="02020603050405020304" pitchFamily="18" charset="0"/>
              </a:rPr>
              <a:t>Consolidate Duplicate Conditional Fragments</a:t>
            </a:r>
            <a:br>
              <a:rPr lang="en-US" sz="3200" b="1" dirty="0"/>
            </a:br>
            <a:r>
              <a:rPr lang="en-GB" dirty="0"/>
              <a:t>  </a:t>
            </a:r>
            <a:endParaRPr lang="en-AU" dirty="0"/>
          </a:p>
        </p:txBody>
      </p:sp>
      <p:sp>
        <p:nvSpPr>
          <p:cNvPr id="3" name="Content Placeholder 2"/>
          <p:cNvSpPr>
            <a:spLocks noGrp="1"/>
          </p:cNvSpPr>
          <p:nvPr>
            <p:ph idx="1"/>
          </p:nvPr>
        </p:nvSpPr>
        <p:spPr/>
        <p:txBody>
          <a:bodyPr>
            <a:normAutofit lnSpcReduction="10000"/>
          </a:bodyPr>
          <a:lstStyle/>
          <a:p>
            <a:pPr>
              <a:buNone/>
            </a:pPr>
            <a:r>
              <a:rPr lang="en-US" b="1" dirty="0"/>
              <a:t>Definition</a:t>
            </a:r>
            <a:r>
              <a:rPr lang="en-US" dirty="0"/>
              <a:t>:</a:t>
            </a:r>
          </a:p>
          <a:p>
            <a:pPr>
              <a:buFont typeface="Arial" panose="020B0604020202020204" pitchFamily="34" charset="0"/>
              <a:buChar char="•"/>
            </a:pPr>
            <a:r>
              <a:rPr lang="en-US" dirty="0"/>
              <a:t>This technique identifies and merges identical code fragments that appear in different branches of conditional statements (if-else, switch-case). The goal is to consolidate these repeated fragments into a single block.</a:t>
            </a:r>
          </a:p>
          <a:p>
            <a:pPr>
              <a:buFont typeface="Arial" panose="020B0604020202020204" pitchFamily="34" charset="0"/>
              <a:buChar char="•"/>
            </a:pPr>
            <a:r>
              <a:rPr lang="en-US" b="1" dirty="0"/>
              <a:t>Benefits</a:t>
            </a:r>
            <a:r>
              <a:rPr lang="en-US" dirty="0"/>
              <a:t>:</a:t>
            </a:r>
          </a:p>
          <a:p>
            <a:pPr marL="742950" lvl="1" indent="-285750">
              <a:buFont typeface="Arial" panose="020B0604020202020204" pitchFamily="34" charset="0"/>
              <a:buChar char="•"/>
            </a:pPr>
            <a:r>
              <a:rPr lang="en-US" dirty="0"/>
              <a:t>Reduces code duplication, simplifying the codebase.</a:t>
            </a:r>
          </a:p>
          <a:p>
            <a:pPr marL="742950" lvl="1" indent="-285750">
              <a:buFont typeface="Arial" panose="020B0604020202020204" pitchFamily="34" charset="0"/>
              <a:buChar char="•"/>
            </a:pPr>
            <a:r>
              <a:rPr lang="en-US" dirty="0"/>
              <a:t>Minimizes the chances of errors or inconsistencies from having multiple copies of the same logic.</a:t>
            </a:r>
          </a:p>
          <a:p>
            <a:pPr marL="742950" lvl="1" indent="-285750">
              <a:buFont typeface="Arial" panose="020B0604020202020204" pitchFamily="34" charset="0"/>
              <a:buChar char="•"/>
            </a:pPr>
            <a:r>
              <a:rPr lang="en-US" dirty="0"/>
              <a:t>Improves code clarity and maintainability by removing redundancy.</a:t>
            </a:r>
          </a:p>
          <a:p>
            <a:pPr marL="742950" lvl="1" indent="-285750">
              <a:buFont typeface="Arial" panose="020B0604020202020204" pitchFamily="34" charset="0"/>
              <a:buChar char="•"/>
            </a:pPr>
            <a:r>
              <a:rPr lang="en-US" dirty="0"/>
              <a:t>Helps with debugging by centralizing logic.</a:t>
            </a:r>
          </a:p>
          <a:p>
            <a:pPr marL="0" indent="0">
              <a:buNone/>
            </a:pPr>
            <a:endParaRPr lang="en-ZA" sz="2400" kern="100" dirty="0">
              <a:latin typeface="Times New Roman" panose="02020603050405020304" pitchFamily="18" charset="0"/>
              <a:ea typeface="Calibri" panose="020F050202020403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2502568" cy="1825625"/>
          </a:xfrm>
          <a:prstGeom prst="rect">
            <a:avLst/>
          </a:prstGeom>
        </p:spPr>
      </p:pic>
      <p:sp>
        <p:nvSpPr>
          <p:cNvPr id="6" name="Slide Number Placeholder 5"/>
          <p:cNvSpPr>
            <a:spLocks noGrp="1"/>
          </p:cNvSpPr>
          <p:nvPr>
            <p:ph type="sldNum" sz="quarter" idx="12"/>
          </p:nvPr>
        </p:nvSpPr>
        <p:spPr/>
        <p:txBody>
          <a:bodyPr/>
          <a:lstStyle/>
          <a:p>
            <a:fld id="{316B4BC0-7A6F-416C-9311-97C77B70E916}" type="slidenum">
              <a:rPr lang="en-AU" smtClean="0"/>
              <a:t>5</a:t>
            </a:fld>
            <a:endParaRPr lang="en-A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5126" y="609182"/>
            <a:ext cx="10515600" cy="1325563"/>
          </a:xfrm>
        </p:spPr>
        <p:txBody>
          <a:bodyPr/>
          <a:lstStyle/>
          <a:p>
            <a:r>
              <a:rPr lang="en-US" sz="3200" b="1" dirty="0">
                <a:latin typeface="Times New Roman" panose="02020603050405020304" pitchFamily="18" charset="0"/>
                <a:cs typeface="Times New Roman" panose="02020603050405020304" pitchFamily="18" charset="0"/>
              </a:rPr>
              <a:t>   Move method</a:t>
            </a:r>
            <a:br>
              <a:rPr lang="en-US" b="1" dirty="0"/>
            </a:br>
            <a:r>
              <a:rPr lang="en-GB" dirty="0"/>
              <a:t>  </a:t>
            </a:r>
            <a:endParaRPr lang="en-AU" dirty="0"/>
          </a:p>
        </p:txBody>
      </p:sp>
      <p:sp>
        <p:nvSpPr>
          <p:cNvPr id="3" name="Content Placeholder 2"/>
          <p:cNvSpPr>
            <a:spLocks noGrp="1"/>
          </p:cNvSpPr>
          <p:nvPr>
            <p:ph idx="1"/>
          </p:nvPr>
        </p:nvSpPr>
        <p:spPr/>
        <p:txBody>
          <a:bodyPr>
            <a:normAutofit lnSpcReduction="10000"/>
          </a:bodyPr>
          <a:lstStyle/>
          <a:p>
            <a:pPr>
              <a:buNone/>
            </a:pPr>
            <a:endParaRPr lang="en-US" dirty="0"/>
          </a:p>
          <a:p>
            <a:pPr>
              <a:buFont typeface="Arial" panose="020B0604020202020204" pitchFamily="34" charset="0"/>
              <a:buChar char="•"/>
            </a:pPr>
            <a:r>
              <a:rPr lang="en-US" dirty="0"/>
              <a:t>When a method belongs to a class but operates more closely with another class, the </a:t>
            </a:r>
            <a:r>
              <a:rPr lang="en-US" b="1" dirty="0"/>
              <a:t>Move Method</a:t>
            </a:r>
            <a:r>
              <a:rPr lang="en-US" dirty="0"/>
              <a:t> refactoring technique suggests relocating the method to the more appropriate class. This enhances cohesion and ensures that methods are located where they are most relevant.</a:t>
            </a:r>
          </a:p>
          <a:p>
            <a:pPr>
              <a:buFont typeface="Arial" panose="020B0604020202020204" pitchFamily="34" charset="0"/>
              <a:buChar char="•"/>
            </a:pPr>
            <a:r>
              <a:rPr lang="en-US" b="1" dirty="0"/>
              <a:t>Benefits</a:t>
            </a:r>
            <a:r>
              <a:rPr lang="en-US" dirty="0"/>
              <a:t>:</a:t>
            </a:r>
          </a:p>
          <a:p>
            <a:pPr marL="742950" lvl="1" indent="-285750">
              <a:buFont typeface="Arial" panose="020B0604020202020204" pitchFamily="34" charset="0"/>
              <a:buChar char="•"/>
            </a:pPr>
            <a:r>
              <a:rPr lang="en-US" dirty="0"/>
              <a:t>Improves cohesion by ensuring that methods are located in the right class.</a:t>
            </a:r>
          </a:p>
          <a:p>
            <a:pPr marL="742950" lvl="1" indent="-285750">
              <a:buFont typeface="Arial" panose="020B0604020202020204" pitchFamily="34" charset="0"/>
              <a:buChar char="•"/>
            </a:pPr>
            <a:r>
              <a:rPr lang="en-US" dirty="0"/>
              <a:t>Strengthens encapsulation by grouping relevant behavior together.</a:t>
            </a:r>
          </a:p>
          <a:p>
            <a:pPr marL="742950" lvl="1" indent="-285750">
              <a:buFont typeface="Arial" panose="020B0604020202020204" pitchFamily="34" charset="0"/>
              <a:buChar char="•"/>
            </a:pPr>
            <a:r>
              <a:rPr lang="en-US" dirty="0"/>
              <a:t>Enhances readability and maintainability by aligning methods with the appropriate class's purpose.</a:t>
            </a:r>
          </a:p>
          <a:p>
            <a:pPr marL="0" indent="0">
              <a:buNone/>
            </a:pPr>
            <a:endParaRPr lang="en-GB"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2502568" cy="1825625"/>
          </a:xfrm>
          <a:prstGeom prst="rect">
            <a:avLst/>
          </a:prstGeom>
        </p:spPr>
      </p:pic>
      <p:sp>
        <p:nvSpPr>
          <p:cNvPr id="6" name="Slide Number Placeholder 5"/>
          <p:cNvSpPr>
            <a:spLocks noGrp="1"/>
          </p:cNvSpPr>
          <p:nvPr>
            <p:ph type="sldNum" sz="quarter" idx="12"/>
          </p:nvPr>
        </p:nvSpPr>
        <p:spPr/>
        <p:txBody>
          <a:bodyPr/>
          <a:lstStyle/>
          <a:p>
            <a:fld id="{316B4BC0-7A6F-416C-9311-97C77B70E916}" type="slidenum">
              <a:rPr lang="en-AU" smtClean="0"/>
              <a:t>6</a:t>
            </a:fld>
            <a:endParaRPr lang="en-AU"/>
          </a:p>
        </p:txBody>
      </p:sp>
    </p:spTree>
    <p:extLst>
      <p:ext uri="{BB962C8B-B14F-4D97-AF65-F5344CB8AC3E}">
        <p14:creationId xmlns:p14="http://schemas.microsoft.com/office/powerpoint/2010/main" val="290796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1327" y="189121"/>
            <a:ext cx="10515600" cy="1325563"/>
          </a:xfrm>
        </p:spPr>
        <p:txBody>
          <a:bodyPr/>
          <a:lstStyle/>
          <a:p>
            <a:r>
              <a:rPr lang="en-US" sz="3200" b="1" dirty="0">
                <a:latin typeface="Times New Roman" panose="02020603050405020304" pitchFamily="18" charset="0"/>
                <a:cs typeface="Times New Roman" panose="02020603050405020304" pitchFamily="18" charset="0"/>
              </a:rPr>
              <a:t>Inline methods</a:t>
            </a:r>
            <a:endParaRPr lang="en-AU"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03805"/>
            <a:ext cx="10515600" cy="4351338"/>
          </a:xfrm>
        </p:spPr>
        <p:txBody>
          <a:bodyPr>
            <a:normAutofit/>
          </a:bodyPr>
          <a:lstStyle/>
          <a:p>
            <a:pPr>
              <a:buNone/>
            </a:pPr>
            <a:endParaRPr lang="en-US" dirty="0"/>
          </a:p>
          <a:p>
            <a:pPr>
              <a:buFont typeface="Arial" panose="020B0604020202020204" pitchFamily="34" charset="0"/>
              <a:buChar char="•"/>
            </a:pPr>
            <a:r>
              <a:rPr lang="en-US" b="1" dirty="0"/>
              <a:t>Inline Method</a:t>
            </a:r>
            <a:r>
              <a:rPr lang="en-US" dirty="0"/>
              <a:t> is the reverse of </a:t>
            </a:r>
            <a:r>
              <a:rPr lang="en-US" b="1" dirty="0"/>
              <a:t>Extract Method</a:t>
            </a:r>
            <a:r>
              <a:rPr lang="en-US" dirty="0"/>
              <a:t>. It’s applied when a method is deemed unnecessary because its body is simple enough to be included directly in the calling code. If the method doesn’t add clarity or abstraction, it should be </a:t>
            </a:r>
            <a:r>
              <a:rPr lang="en-US" dirty="0" err="1"/>
              <a:t>inlined</a:t>
            </a:r>
            <a:r>
              <a:rPr lang="en-US" dirty="0"/>
              <a:t> to simplify the code.</a:t>
            </a:r>
          </a:p>
          <a:p>
            <a:pPr>
              <a:buFont typeface="Arial" panose="020B0604020202020204" pitchFamily="34" charset="0"/>
              <a:buChar char="•"/>
            </a:pPr>
            <a:r>
              <a:rPr lang="en-US" b="1" dirty="0"/>
              <a:t>Benefits</a:t>
            </a:r>
            <a:r>
              <a:rPr lang="en-US" dirty="0"/>
              <a:t>:</a:t>
            </a:r>
          </a:p>
          <a:p>
            <a:pPr marL="742950" lvl="1" indent="-285750">
              <a:buFont typeface="Arial" panose="020B0604020202020204" pitchFamily="34" charset="0"/>
              <a:buChar char="•"/>
            </a:pPr>
            <a:r>
              <a:rPr lang="en-US" dirty="0"/>
              <a:t>Reduces unnecessary method calls, improving performance.</a:t>
            </a:r>
          </a:p>
          <a:p>
            <a:pPr marL="742950" lvl="1" indent="-285750">
              <a:buFont typeface="Arial" panose="020B0604020202020204" pitchFamily="34" charset="0"/>
              <a:buChar char="•"/>
            </a:pPr>
            <a:r>
              <a:rPr lang="en-US" dirty="0"/>
              <a:t>Simplifies the code by eliminating redundant methods.</a:t>
            </a:r>
          </a:p>
          <a:p>
            <a:pPr marL="742950" lvl="1" indent="-285750">
              <a:buFont typeface="Arial" panose="020B0604020202020204" pitchFamily="34" charset="0"/>
              <a:buChar char="•"/>
            </a:pPr>
            <a:r>
              <a:rPr lang="en-US" dirty="0"/>
              <a:t>Increases readability when the method's functionality is trivial and doesn’t warrant abstraction.</a:t>
            </a:r>
          </a:p>
          <a:p>
            <a:pPr marL="0" indent="0">
              <a:buNone/>
            </a:pPr>
            <a:endParaRPr lang="en-GB"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2502568" cy="1825625"/>
          </a:xfrm>
          <a:prstGeom prst="rect">
            <a:avLst/>
          </a:prstGeom>
        </p:spPr>
      </p:pic>
      <p:sp>
        <p:nvSpPr>
          <p:cNvPr id="6" name="Slide Number Placeholder 5"/>
          <p:cNvSpPr>
            <a:spLocks noGrp="1"/>
          </p:cNvSpPr>
          <p:nvPr>
            <p:ph type="sldNum" sz="quarter" idx="12"/>
          </p:nvPr>
        </p:nvSpPr>
        <p:spPr/>
        <p:txBody>
          <a:bodyPr/>
          <a:lstStyle/>
          <a:p>
            <a:fld id="{316B4BC0-7A6F-416C-9311-97C77B70E916}" type="slidenum">
              <a:rPr lang="en-AU" smtClean="0"/>
              <a:t>7</a:t>
            </a:fld>
            <a:endParaRPr lang="en-AU"/>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5336" y="250030"/>
            <a:ext cx="10515600" cy="1325563"/>
          </a:xfrm>
        </p:spPr>
        <p:txBody>
          <a:bodyPr>
            <a:normAutofit/>
          </a:bodyPr>
          <a:lstStyle/>
          <a:p>
            <a:r>
              <a:rPr lang="en-ZA" sz="3600" b="1" dirty="0">
                <a:latin typeface="Times New Roman" panose="02020603050405020304" pitchFamily="18" charset="0"/>
                <a:cs typeface="Times New Roman" panose="02020603050405020304" pitchFamily="18" charset="0"/>
              </a:rPr>
              <a:t>Method Encapsulation</a:t>
            </a:r>
            <a:r>
              <a:rPr lang="en-GB" sz="3600" b="1" dirty="0">
                <a:latin typeface="Times New Roman" panose="02020603050405020304" pitchFamily="18" charset="0"/>
                <a:cs typeface="Times New Roman" panose="02020603050405020304" pitchFamily="18" charset="0"/>
              </a:rPr>
              <a:t>  </a:t>
            </a:r>
            <a:endParaRPr lang="en-AU"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endParaRPr lang="en-US" b="1" dirty="0"/>
          </a:p>
          <a:p>
            <a:pPr marL="742950" lvl="1" indent="-285750">
              <a:buFont typeface="Arial" panose="020B0604020202020204" pitchFamily="34" charset="0"/>
              <a:buChar char="•"/>
            </a:pPr>
            <a:r>
              <a:rPr lang="en-US" dirty="0"/>
              <a:t>Method encapsulation involves controlling access to methods within a class. Some methods should be kept private, protected, or have limited scope, ensuring that they are only accessible in appropriate contexts. This technique enhances modularity and reduces unintended side effects.</a:t>
            </a:r>
          </a:p>
          <a:p>
            <a:pPr marL="742950" lvl="1" indent="-285750">
              <a:buFont typeface="Arial" panose="020B0604020202020204" pitchFamily="34" charset="0"/>
              <a:buChar char="•"/>
            </a:pPr>
            <a:r>
              <a:rPr lang="en-US" b="1" dirty="0"/>
              <a:t>Benefits</a:t>
            </a:r>
            <a:r>
              <a:rPr lang="en-US" dirty="0"/>
              <a:t>:</a:t>
            </a:r>
          </a:p>
          <a:p>
            <a:pPr marL="1143000" lvl="2" indent="-228600">
              <a:buFont typeface="Arial" panose="020B0604020202020204" pitchFamily="34" charset="0"/>
              <a:buChar char="•"/>
            </a:pPr>
            <a:r>
              <a:rPr lang="en-US" dirty="0"/>
              <a:t>Improves security and integrity by restricting access to sensitive methods.</a:t>
            </a:r>
          </a:p>
          <a:p>
            <a:pPr marL="1143000" lvl="2" indent="-228600">
              <a:buFont typeface="Arial" panose="020B0604020202020204" pitchFamily="34" charset="0"/>
              <a:buChar char="•"/>
            </a:pPr>
            <a:r>
              <a:rPr lang="en-US" dirty="0"/>
              <a:t>Increases maintainability by clearly defining method visibility.</a:t>
            </a:r>
          </a:p>
          <a:p>
            <a:pPr marL="1143000" lvl="2" indent="-228600">
              <a:buFont typeface="Arial" panose="020B0604020202020204" pitchFamily="34" charset="0"/>
              <a:buChar char="•"/>
            </a:pPr>
            <a:r>
              <a:rPr lang="en-US" dirty="0"/>
              <a:t>Reduces the risk of errors caused by unintended interactions with the methods.</a:t>
            </a:r>
          </a:p>
          <a:p>
            <a:pPr marL="0" indent="0">
              <a:buNone/>
            </a:pPr>
            <a:endParaRPr lang="en-GB" sz="3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2502568" cy="1825625"/>
          </a:xfrm>
          <a:prstGeom prst="rect">
            <a:avLst/>
          </a:prstGeom>
        </p:spPr>
      </p:pic>
      <p:sp>
        <p:nvSpPr>
          <p:cNvPr id="6" name="Slide Number Placeholder 5"/>
          <p:cNvSpPr>
            <a:spLocks noGrp="1"/>
          </p:cNvSpPr>
          <p:nvPr>
            <p:ph type="sldNum" sz="quarter" idx="12"/>
          </p:nvPr>
        </p:nvSpPr>
        <p:spPr/>
        <p:txBody>
          <a:bodyPr/>
          <a:lstStyle/>
          <a:p>
            <a:fld id="{316B4BC0-7A6F-416C-9311-97C77B70E916}" type="slidenum">
              <a:rPr lang="en-AU" smtClean="0"/>
              <a:t>8</a:t>
            </a:fld>
            <a:endParaRPr lang="en-AU"/>
          </a:p>
        </p:txBody>
      </p:sp>
    </p:spTree>
    <p:extLst>
      <p:ext uri="{BB962C8B-B14F-4D97-AF65-F5344CB8AC3E}">
        <p14:creationId xmlns:p14="http://schemas.microsoft.com/office/powerpoint/2010/main" val="204711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Pull Up and Push Down Method</a:t>
            </a:r>
            <a:br>
              <a:rPr lang="en-US" sz="3200" b="1" dirty="0">
                <a:latin typeface="Times New Roman" panose="02020603050405020304" pitchFamily="18" charset="0"/>
                <a:cs typeface="Times New Roman" panose="02020603050405020304" pitchFamily="18" charset="0"/>
              </a:rPr>
            </a:br>
            <a:endParaRPr lang="en-AU" sz="32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2502568" cy="1825625"/>
          </a:xfrm>
          <a:prstGeom prst="rect">
            <a:avLst/>
          </a:prstGeom>
        </p:spPr>
      </p:pic>
      <p:sp>
        <p:nvSpPr>
          <p:cNvPr id="6" name="Slide Number Placeholder 5"/>
          <p:cNvSpPr>
            <a:spLocks noGrp="1"/>
          </p:cNvSpPr>
          <p:nvPr>
            <p:ph type="sldNum" sz="quarter" idx="12"/>
          </p:nvPr>
        </p:nvSpPr>
        <p:spPr/>
        <p:txBody>
          <a:bodyPr/>
          <a:lstStyle/>
          <a:p>
            <a:fld id="{316B4BC0-7A6F-416C-9311-97C77B70E916}" type="slidenum">
              <a:rPr lang="en-AU" smtClean="0"/>
              <a:t>9</a:t>
            </a:fld>
            <a:endParaRPr lang="en-AU"/>
          </a:p>
        </p:txBody>
      </p:sp>
      <p:sp>
        <p:nvSpPr>
          <p:cNvPr id="4" name="Rectangle 1">
            <a:extLst>
              <a:ext uri="{FF2B5EF4-FFF2-40B4-BE49-F238E27FC236}">
                <a16:creationId xmlns:a16="http://schemas.microsoft.com/office/drawing/2014/main" id="{9A54AF4F-95CC-F22D-86A4-9F82A858D839}"/>
              </a:ext>
            </a:extLst>
          </p:cNvPr>
          <p:cNvSpPr>
            <a:spLocks noGrp="1" noChangeArrowheads="1"/>
          </p:cNvSpPr>
          <p:nvPr>
            <p:ph idx="1"/>
          </p:nvPr>
        </p:nvSpPr>
        <p:spPr bwMode="auto">
          <a:xfrm>
            <a:off x="838200" y="1877636"/>
            <a:ext cx="1126782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Pull Up Method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Pull Up Method</a:t>
            </a:r>
            <a:r>
              <a:rPr kumimoji="0" lang="en-US" altLang="en-US" sz="1800" b="0" i="0" u="none" strike="noStrike" cap="none" normalizeH="0" baseline="0" dirty="0">
                <a:ln>
                  <a:noFill/>
                </a:ln>
                <a:solidFill>
                  <a:schemeClr val="tx1"/>
                </a:solidFill>
                <a:effectLst/>
                <a:latin typeface="Arial" panose="020B0604020202020204" pitchFamily="34" charset="0"/>
              </a:rPr>
              <a:t> technique consolidates common methods from multiple subclasses into their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common superclass, allowing shared behavior to be managed centrally. It promotes better organization and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reduces redundancy.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Reduces code duplication.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Increases the reuse of common logic.</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Improves cohesion within the class hierarchy.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Push Down Method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Push Down Method</a:t>
            </a:r>
            <a:r>
              <a:rPr kumimoji="0" lang="en-US" altLang="en-US" sz="1800" b="0" i="0" u="none" strike="noStrike" cap="none" normalizeH="0" baseline="0" dirty="0">
                <a:ln>
                  <a:noFill/>
                </a:ln>
                <a:solidFill>
                  <a:schemeClr val="tx1"/>
                </a:solidFill>
                <a:effectLst/>
                <a:latin typeface="Arial" panose="020B0604020202020204" pitchFamily="34" charset="0"/>
              </a:rPr>
              <a:t> technique involves moving methods from a superclass to the relevant subclasses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where they are more specific or relevant. This reduces unnecessary coupling between the superclass and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subclasses.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Reduces unnecessary complexity in the superclass.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Ensures that only relevant methods remain in the superclass, making it cleaner and more focused.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Reduces tight coupling, improving the flexibility and maintainability of the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894</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Research Paper Review on Different Code Refactoring Methods   DEPARTMENT OF SOFTWARE ENGINEERING COURSE: Software Evolution and Maintenance  </vt:lpstr>
      <vt:lpstr>               Introduction</vt:lpstr>
      <vt:lpstr>               Common Refactoring methods  </vt:lpstr>
      <vt:lpstr>             cont   </vt:lpstr>
      <vt:lpstr>              Consolidate Duplicate Conditional Fragments   </vt:lpstr>
      <vt:lpstr>   Move method   </vt:lpstr>
      <vt:lpstr>Inline methods</vt:lpstr>
      <vt:lpstr>Method Encapsulation  </vt:lpstr>
      <vt:lpstr>               Pull Up and Push Down Method </vt:lpstr>
      <vt:lpstr>               Rename Method</vt:lpstr>
      <vt:lpstr>              Conclusion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Paper Review on Different Code Refactoring Methods</dc:title>
  <dc:creator>Mahlet Hailu</dc:creator>
  <cp:lastModifiedBy>User</cp:lastModifiedBy>
  <cp:revision>15</cp:revision>
  <dcterms:created xsi:type="dcterms:W3CDTF">2025-01-21T20:38:00Z</dcterms:created>
  <dcterms:modified xsi:type="dcterms:W3CDTF">2025-04-02T13:16:11Z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D97FAF09D731491388AF9414057B157B_13</vt:lpwstr>
  </property>
  <property fmtid="{D5CDD505-2E9C-101B-9397-08002B2CF9AE}" pid="3" name="KSOProductBuildVer">
    <vt:lpwstr>1033-12.2.0.19805</vt:lpwstr>
  </property>
</Properties>
</file>