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B3E44-89E6-F31B-0D79-211852DF7678}" v="47" dt="2024-10-13T10:54:16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4" d="100"/>
          <a:sy n="74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3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1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earn, education, books, book, library, laptop, tablet, headphones ...">
            <a:extLst>
              <a:ext uri="{FF2B5EF4-FFF2-40B4-BE49-F238E27FC236}">
                <a16:creationId xmlns:a16="http://schemas.microsoft.com/office/drawing/2014/main" id="{9653718E-14F6-7CD8-E64A-72C29C53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35" r="-1" b="475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B1832-4CD1-6ED1-15AF-739F3CB5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e-IL" dirty="0">
                <a:solidFill>
                  <a:srgbClr val="FFFFFF"/>
                </a:solidFill>
              </a:rPr>
              <a:t>מונחה עצמים שפת </a:t>
            </a:r>
            <a:r>
              <a:rPr lang="en-US" dirty="0">
                <a:solidFill>
                  <a:srgbClr val="FFFFFF"/>
                </a:solidFill>
              </a:rPr>
              <a:t>C#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0300-6121-FBC7-58B7-8B478BA9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he-IL" sz="3200" dirty="0">
                <a:solidFill>
                  <a:srgbClr val="FFFFFF"/>
                </a:solidFill>
                <a:highlight>
                  <a:srgbClr val="000000"/>
                </a:highlight>
              </a:rPr>
              <a:t>מערכת ניהול ספרייה דיגיטלית </a:t>
            </a:r>
            <a:endParaRPr lang="en-US" sz="32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589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921B-A16A-94F0-CBE6-63C1C49E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509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 תכנון ועיצוב תרשים </a:t>
            </a:r>
            <a:r>
              <a:rPr lang="en-US" dirty="0"/>
              <a:t>UML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22AE-0778-798E-9E0F-950B841E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954" y="2189408"/>
            <a:ext cx="4771845" cy="3821778"/>
          </a:xfrm>
        </p:spPr>
        <p:txBody>
          <a:bodyPr/>
          <a:lstStyle/>
          <a:p>
            <a:endParaRPr lang="he-IL" dirty="0"/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8D9E896-DF80-AA7F-884D-0FA0E9B2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606" y="2835739"/>
            <a:ext cx="3561193" cy="331196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A1A68E1-D345-1BE0-9821-91AF830A83BA}"/>
              </a:ext>
            </a:extLst>
          </p:cNvPr>
          <p:cNvSpPr txBox="1"/>
          <p:nvPr/>
        </p:nvSpPr>
        <p:spPr>
          <a:xfrm>
            <a:off x="7792606" y="1714560"/>
            <a:ext cx="3561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 UML</a:t>
            </a:r>
            <a:r>
              <a:rPr lang="he-IL" sz="2000" dirty="0"/>
              <a:t>דיאגרמת </a:t>
            </a:r>
            <a:endParaRPr lang="ar-JO" sz="2000" dirty="0"/>
          </a:p>
          <a:p>
            <a:pPr algn="r"/>
            <a:endParaRPr lang="he-IL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498961-479A-604C-0D4A-BCA5E9F7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494" y="2051684"/>
            <a:ext cx="46251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en-IL" dirty="0">
                <a:latin typeface="Arial" panose="020B0604020202020204" pitchFamily="34" charset="0"/>
                <a:cs typeface="Arial" panose="020B0604020202020204" pitchFamily="34" charset="0"/>
              </a:rPr>
              <a:t>מציג את המבנה הכללי של המערכת ואת הקשרים בין המחלקות השונות</a:t>
            </a:r>
            <a:r>
              <a:rPr lang="en-IL" altLang="en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L" altLang="en-IL" dirty="0">
              <a:latin typeface="Arial" panose="020B0604020202020204" pitchFamily="34" charset="0"/>
            </a:endParaRPr>
          </a:p>
        </p:txBody>
      </p: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62709BAD-2A54-3B64-BC7A-C79AE4C443BF}"/>
              </a:ext>
            </a:extLst>
          </p:cNvPr>
          <p:cNvCxnSpPr>
            <a:stCxn id="2" idx="2"/>
          </p:cNvCxnSpPr>
          <p:nvPr/>
        </p:nvCxnSpPr>
        <p:spPr>
          <a:xfrm>
            <a:off x="6096000" y="1676072"/>
            <a:ext cx="0" cy="454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EC2140C-454A-5362-7ED3-2DF5A543341B}"/>
              </a:ext>
            </a:extLst>
          </p:cNvPr>
          <p:cNvSpPr txBox="1"/>
          <p:nvPr/>
        </p:nvSpPr>
        <p:spPr>
          <a:xfrm>
            <a:off x="1910032" y="1765327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דפוסי העיצוב שבהם השתמשנו</a:t>
            </a:r>
            <a:endParaRPr lang="en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2FD9663-D29C-647B-789D-1347297754B6}"/>
              </a:ext>
            </a:extLst>
          </p:cNvPr>
          <p:cNvSpPr txBox="1"/>
          <p:nvPr/>
        </p:nvSpPr>
        <p:spPr>
          <a:xfrm>
            <a:off x="1794295" y="2698015"/>
            <a:ext cx="35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E46B6628-ADA1-E538-2DA8-712EAF4BFB07}"/>
              </a:ext>
            </a:extLst>
          </p:cNvPr>
          <p:cNvSpPr txBox="1"/>
          <p:nvPr/>
        </p:nvSpPr>
        <p:spPr>
          <a:xfrm>
            <a:off x="1066102" y="2100260"/>
            <a:ext cx="45623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נמפט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Singleton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שימש במחלקת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e-IL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נמפט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 Method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שימש במחלקת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Librarian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ליצירת ספרים וחברים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ar-JO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נמפט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שימש לקביעת המצב הנוכחי של חבר, דבר שמקל על ניהול הפעולות בהתאם למצב החבר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IL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r-JO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L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8C73-A018-D500-9630-2B9BBEB2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חלק ב- </a:t>
            </a:r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E0CCB25-D35D-90C8-EB0B-B39076292456}"/>
              </a:ext>
            </a:extLst>
          </p:cNvPr>
          <p:cNvSpPr txBox="1"/>
          <p:nvPr/>
        </p:nvSpPr>
        <p:spPr>
          <a:xfrm>
            <a:off x="6229709" y="1949571"/>
            <a:ext cx="5313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</a:t>
            </a:r>
            <a:r>
              <a:rPr kumimoji="0" lang="he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he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כותרות המחלקות, השדות ומערכת היחסים</a:t>
            </a: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היישום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he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נכתבו המחלקות הבאות לפי תכנון ה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-UML: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Library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Book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Member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Librarian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Loan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הקשרים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he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הוסברו הקשרים בין המחלקות בתרשים, כמו ש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-Library </a:t>
            </a:r>
            <a:r>
              <a:rPr kumimoji="0" lang="he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כוללת רשימה של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Books </a:t>
            </a:r>
            <a:r>
              <a:rPr kumimoji="0" lang="he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ו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-Members.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0DA7EFA-566C-0D9B-F0EE-3CD8CB1216D8}"/>
              </a:ext>
            </a:extLst>
          </p:cNvPr>
          <p:cNvCxnSpPr>
            <a:stCxn id="2" idx="2"/>
          </p:cNvCxnSpPr>
          <p:nvPr/>
        </p:nvCxnSpPr>
        <p:spPr>
          <a:xfrm>
            <a:off x="6096000" y="2052886"/>
            <a:ext cx="0" cy="407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14DC5A4-71E4-61B0-2583-6B157F0DA089}"/>
              </a:ext>
            </a:extLst>
          </p:cNvPr>
          <p:cNvSpPr txBox="1"/>
          <p:nvPr/>
        </p:nvSpPr>
        <p:spPr>
          <a:xfrm>
            <a:off x="920152" y="1949571"/>
            <a:ext cx="517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2. בנאים מתאימים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היישום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he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נכתבו בנאים מתאימים לכל מחלקה. לדוגמה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L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CD63AF2-1633-BF08-A109-4DD0BED387DC}"/>
              </a:ext>
            </a:extLst>
          </p:cNvPr>
          <p:cNvSpPr txBox="1"/>
          <p:nvPr/>
        </p:nvSpPr>
        <p:spPr>
          <a:xfrm flipH="1">
            <a:off x="4289487" y="2662051"/>
            <a:ext cx="1731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במחלקת </a:t>
            </a:r>
            <a:r>
              <a:rPr lang="en-US" dirty="0"/>
              <a:t>Book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44827AA-4D00-3C8F-4F2A-408CEAFB060B}"/>
              </a:ext>
            </a:extLst>
          </p:cNvPr>
          <p:cNvSpPr txBox="1"/>
          <p:nvPr/>
        </p:nvSpPr>
        <p:spPr>
          <a:xfrm>
            <a:off x="722462" y="2935236"/>
            <a:ext cx="6103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public Book(String name, String author, int </a:t>
            </a:r>
            <a:r>
              <a:rPr lang="en-US" sz="1200" dirty="0" err="1"/>
              <a:t>yearOfPublication</a:t>
            </a:r>
            <a:r>
              <a:rPr lang="en-US" sz="1200" dirty="0"/>
              <a:t>) {</a:t>
            </a:r>
          </a:p>
          <a:p>
            <a:r>
              <a:rPr lang="en-US" sz="1200" dirty="0"/>
              <a:t>    this.name = name;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this.author</a:t>
            </a:r>
            <a:r>
              <a:rPr lang="en-US" sz="1200" dirty="0"/>
              <a:t> = author;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this.yearOfPublication</a:t>
            </a:r>
            <a:r>
              <a:rPr lang="en-US" sz="1200" dirty="0"/>
              <a:t> = </a:t>
            </a:r>
            <a:r>
              <a:rPr lang="en-US" sz="1200" dirty="0" err="1"/>
              <a:t>yearOfPublication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this.isAvailable</a:t>
            </a:r>
            <a:r>
              <a:rPr lang="en-US" sz="1200" dirty="0"/>
              <a:t> = true;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54628C2-BE6F-5B1A-45B5-ECA23246A5FE}"/>
              </a:ext>
            </a:extLst>
          </p:cNvPr>
          <p:cNvSpPr txBox="1"/>
          <p:nvPr/>
        </p:nvSpPr>
        <p:spPr>
          <a:xfrm>
            <a:off x="838200" y="4356946"/>
            <a:ext cx="518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altLang="en-IL" dirty="0">
                <a:latin typeface="Arial" panose="020B0604020202020204" pitchFamily="34" charset="0"/>
              </a:rPr>
              <a:t>במחלקת</a:t>
            </a:r>
            <a:r>
              <a:rPr lang="en-IL" altLang="en-IL" dirty="0">
                <a:latin typeface="Arial" panose="020B0604020202020204" pitchFamily="34" charset="0"/>
              </a:rPr>
              <a:t> </a:t>
            </a:r>
            <a:r>
              <a:rPr lang="en-IL" altLang="en-IL" dirty="0">
                <a:latin typeface="Arial Unicode MS"/>
              </a:rPr>
              <a:t>Member</a:t>
            </a:r>
            <a:r>
              <a:rPr lang="en-IL" altLang="en-IL" dirty="0"/>
              <a:t>:</a:t>
            </a:r>
            <a:endParaRPr lang="en-IL" altLang="en-IL" dirty="0">
              <a:latin typeface="Arial Unicode MS"/>
            </a:endParaRPr>
          </a:p>
          <a:p>
            <a:pPr algn="r"/>
            <a:endParaRPr lang="en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14CE89C-4157-ABE3-7754-52412296E36B}"/>
              </a:ext>
            </a:extLst>
          </p:cNvPr>
          <p:cNvSpPr txBox="1"/>
          <p:nvPr/>
        </p:nvSpPr>
        <p:spPr>
          <a:xfrm>
            <a:off x="722462" y="4680111"/>
            <a:ext cx="4833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 Member(String name, String ID) {</a:t>
            </a:r>
          </a:p>
          <a:p>
            <a:r>
              <a:rPr lang="en-US" sz="1200" dirty="0"/>
              <a:t>    this.name = name;</a:t>
            </a:r>
          </a:p>
          <a:p>
            <a:r>
              <a:rPr lang="en-US" sz="1200" dirty="0"/>
              <a:t>    this.ID = ID;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this.borrowedBooks</a:t>
            </a:r>
            <a:r>
              <a:rPr lang="en-US" sz="1200" dirty="0"/>
              <a:t> = new </a:t>
            </a:r>
            <a:r>
              <a:rPr lang="en-US" sz="1200" dirty="0" err="1"/>
              <a:t>ArrayList</a:t>
            </a:r>
            <a:r>
              <a:rPr lang="en-US" sz="1200" dirty="0"/>
              <a:t>&lt;&gt;();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this.questions</a:t>
            </a:r>
            <a:r>
              <a:rPr lang="en-US" sz="1200" dirty="0"/>
              <a:t> = new </a:t>
            </a:r>
            <a:r>
              <a:rPr lang="en-US" sz="1200" dirty="0" err="1"/>
              <a:t>ArrayList</a:t>
            </a:r>
            <a:r>
              <a:rPr lang="en-US" sz="1200" dirty="0"/>
              <a:t>&lt;&gt;();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this.state</a:t>
            </a:r>
            <a:r>
              <a:rPr lang="en-US" sz="1200" dirty="0"/>
              <a:t> = new </a:t>
            </a:r>
            <a:r>
              <a:rPr lang="en-US" sz="1200" dirty="0" err="1"/>
              <a:t>ActiveState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  <a:p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51490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7F4CC11-6A05-CB46-88D1-06BFD058A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405353" y="522446"/>
            <a:ext cx="1195292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תבניות עיצוב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היישום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יושם במחלקת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כדי להבטיח שמירה על מופע יחיד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יושם במחלקת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Librarian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ליצירת מופעים של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Book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-Member.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ניתן ליישם כדי לעדכן שינויים במצב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ממשקים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היישום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נוצרו ממשקים כמו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LibMemAware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LibrarianAware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כדי לקשר בין הספרנים לחברים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דריסה או העמסה של מתודות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היישום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מתודות שודרו במחלקות כמו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ActiveState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BannedState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SuspendedState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בהתאם למצב החבר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העמסה של מתודות נמצאת במקומות אחרים כמו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addBook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IL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removeBook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במחלקת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Librarian.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קוד מסודר וללא כפל קוד מיותר</a:t>
            </a:r>
            <a:r>
              <a:rPr kumimoji="0" lang="en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היישום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הקוד מאורגן בצורה טובה עם צמצום חזרות, באמצעות מתודות משותפות ליצירת ספרים וחברים</a:t>
            </a:r>
            <a:r>
              <a:rPr kumimoji="0" lang="en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en-I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כימוס</a:t>
            </a: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ופולימורפיזם:</a:t>
            </a:r>
            <a:br>
              <a:rPr kumimoji="0" lang="en-US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היישום:</a:t>
            </a:r>
            <a:r>
              <a:rPr kumimoji="0" lang="en-US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השתמשו בשדות פרטיים עם מתודות 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getter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ו-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setter,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כפי שמוצג במחלקות 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ו-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b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הקפידו על הפרדת המחלקות בצורה נכונה:</a:t>
            </a:r>
            <a:br>
              <a:rPr kumimoji="0" lang="en-US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היישום:</a:t>
            </a:r>
            <a:r>
              <a:rPr kumimoji="0" lang="en-US" altLang="en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כל מחלקה קיימת בקובץ שלה בחבילות המתאימות (כמו </a:t>
            </a:r>
            <a:r>
              <a:rPr kumimoji="0" lang="en-US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com.example.library.Library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ו-</a:t>
            </a:r>
            <a:r>
              <a:rPr kumimoji="0" lang="en-US" altLang="en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com.example.library.State</a:t>
            </a:r>
            <a:r>
              <a:rPr kumimoji="0" lang="en-US" altLang="en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IL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C83686-37A2-8006-848C-0BEB1B17E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7010" y="96687"/>
            <a:ext cx="108879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הוספה או מחיקה של ספר</a:t>
            </a:r>
            <a:endParaRPr kumimoji="0" lang="en-IL" altLang="en-I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Library.java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       </a:t>
            </a: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public void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addBook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(Book book) {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   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this.books.add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(book);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}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public void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removeBook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(Book book) {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   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this.books.remove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(book);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}</a:t>
            </a:r>
            <a:b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b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endParaRPr kumimoji="0" lang="en-US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0A316D-8CD8-A621-EEF9-D6C9D0E7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10" y="1917427"/>
            <a:ext cx="108879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הוספה או מחיקה של קורא</a:t>
            </a:r>
            <a:endParaRPr kumimoji="0" lang="en-IL" altLang="en-I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Library.java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</a:t>
            </a: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public void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addMember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(Member member)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this.members.add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(member);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public void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removeMember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(Member member)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this.members.remove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(member);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9FDD9B-BCCE-9551-1699-B13F9559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22" y="3433313"/>
            <a:ext cx="1088795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השאלה או החזרת ספר</a:t>
            </a:r>
            <a:endParaRPr kumimoji="0" lang="en-IL" altLang="en-I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L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Library.java</a:t>
            </a:r>
            <a:endParaRPr lang="he-IL" altLang="en-IL" sz="1400" dirty="0">
              <a:highlight>
                <a:srgbClr val="FFFF00"/>
              </a:highlight>
              <a:latin typeface="Arial Unicode MS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en-IL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lendBook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(Book book) {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Book b =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getBook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(book);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if (b != null &amp;&amp;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b.isAvailable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b.setAvailable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(false);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returnBook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(Book book) {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Book b =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getBook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(book);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IL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b.setAvailable</a:t>
            </a: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(true);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I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862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A15D786-9936-B967-F543-97E1209DC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881" y="603012"/>
            <a:ext cx="1097423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שינוי מצב הספר (זמין/מושאל)</a:t>
            </a:r>
            <a:br>
              <a:rPr lang="en-US" altLang="en-IL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Book.java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setAvailable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isAvailable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this.isAvailable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isAvailable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C4645F-1549-D54A-F913-E473403E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" y="2194585"/>
            <a:ext cx="1097423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הצגת סיכום של מצב הספרייה</a:t>
            </a: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Library.java</a:t>
            </a:r>
            <a:endParaRPr kumimoji="0" lang="en-US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public String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getSummary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   // </a:t>
            </a:r>
            <a: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חישוב ועכשיו הסיכום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8855D0E-963D-8D50-3C14-F54CE978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81" y="3501157"/>
            <a:ext cx="109742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הוספת מנגנון לשכפול של ספר</a:t>
            </a:r>
            <a:endParaRPr kumimoji="0" lang="en-IL" altLang="en-I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Book.java</a:t>
            </a: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@Override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public Book clone()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try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    return (Book)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super.clone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} catch (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CloneNotSupportedException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e)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    throw new </a:t>
            </a:r>
            <a:r>
              <a:rPr kumimoji="0" lang="en-US" altLang="en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AssertionError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(); // </a:t>
            </a:r>
            <a: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לא קורה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   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}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8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מציין מיקום תוכן 4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A9CF7642-7CB8-5009-0E09-0B08E64B6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2" b="19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FDF32A1-6FC1-40DD-BBCC-24AE7E10E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1AA04A-5D49-4177-87CA-649F208B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497BC7-5628-4CFE-AFCE-83F840D1C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32B82D-075D-4471-9C2B-C1557FF64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E17543-DC61-4B2B-9D77-C3B372C14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raphic 33">
              <a:extLst>
                <a:ext uri="{FF2B5EF4-FFF2-40B4-BE49-F238E27FC236}">
                  <a16:creationId xmlns:a16="http://schemas.microsoft.com/office/drawing/2014/main" id="{F49071BF-E6F5-4545-9E65-65CE74C68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Graphic 33">
              <a:extLst>
                <a:ext uri="{FF2B5EF4-FFF2-40B4-BE49-F238E27FC236}">
                  <a16:creationId xmlns:a16="http://schemas.microsoft.com/office/drawing/2014/main" id="{7B98AB34-64F9-47E7-8276-E2A50CA0B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62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מציין מיקום תוכן 6" descr="תמונה שמכילה טקסט, צילום מסך, מספר, גופן">
            <a:extLst>
              <a:ext uri="{FF2B5EF4-FFF2-40B4-BE49-F238E27FC236}">
                <a16:creationId xmlns:a16="http://schemas.microsoft.com/office/drawing/2014/main" id="{0A8851B6-CBC6-02B8-8749-DAD25CE076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3" y="-4738"/>
            <a:ext cx="12192000" cy="6857912"/>
          </a:xfrm>
        </p:spPr>
      </p:pic>
    </p:spTree>
    <p:extLst>
      <p:ext uri="{BB962C8B-B14F-4D97-AF65-F5344CB8AC3E}">
        <p14:creationId xmlns:p14="http://schemas.microsoft.com/office/powerpoint/2010/main" val="370528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מציין מיקום תוכן 8" descr="תמונה שמכילה טקסט, צילום מסך, תוכנה, תצוגה&#10;&#10;התיאור נוצר באופן אוטומטי">
            <a:extLst>
              <a:ext uri="{FF2B5EF4-FFF2-40B4-BE49-F238E27FC236}">
                <a16:creationId xmlns:a16="http://schemas.microsoft.com/office/drawing/2014/main" id="{9C409F65-F5AE-2F10-CF44-84640B603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" y="-4738"/>
            <a:ext cx="12188142" cy="6963678"/>
          </a:xfrm>
        </p:spPr>
      </p:pic>
    </p:spTree>
    <p:extLst>
      <p:ext uri="{BB962C8B-B14F-4D97-AF65-F5344CB8AC3E}">
        <p14:creationId xmlns:p14="http://schemas.microsoft.com/office/powerpoint/2010/main" val="1650855607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659</Words>
  <Application>Microsoft Office PowerPoint</Application>
  <PresentationFormat>מסך רחב</PresentationFormat>
  <Paragraphs>96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Avenir Next LT Pro</vt:lpstr>
      <vt:lpstr>Footlight MT Light</vt:lpstr>
      <vt:lpstr>ArchVTI</vt:lpstr>
      <vt:lpstr>מונחה עצמים שפת C# design patterns</vt:lpstr>
      <vt:lpstr> תכנון ועיצוב תרשים UML </vt:lpstr>
      <vt:lpstr>חלק ב- </vt:lpstr>
      <vt:lpstr>תבניות עיצוב: היישום: Singleton: יושם במחלקת Library כדי להבטיח שמירה על מופע יחיד. Factory Method: יושם במחלקת Librarian ליצירת מופעים של Book ו-Member. Observer: ניתן ליישם כדי לעדכן שינויים במצב.  ממשקים: היישום: נוצרו ממשקים כמו LibMemAware ו-LibrarianAware כדי לקשר בין הספרנים לחברים.  דריסה או העמסה של מתודות: היישום: מתודות שודרו במחלקות כמו ActiveState, BannedState ו-SuspendedState בהתאם למצב החבר. העמסה של מתודות נמצאת במקומות אחרים כמו addBook ו-removeBook במחלקת Librarian.  קוד מסודר וללא כפל קוד מיותר: היישום: הקוד מאורגן בצורה טובה עם צמצום חזרות, באמצעות מתודות משותפות ליצירת ספרים וחברים.  כימוס ופולימורפיזם: היישום:   השתמשו בשדות פרטיים עם מתודות getter ו-setter, כפי שמוצג במחלקות Book ו-Member  הקפידו על הפרדת המחלקות בצורה נכונה: היישום:   כל מחלקה קיימת בקובץ שלה בחבילות המתאימות (כמו com.example.library.Library ו-com.example.library.State). </vt:lpstr>
      <vt:lpstr>הוספה או מחיקה של ספר Library.java        public void addBook(Book book) {     this.books.add(book); }  public void removeBook(Book book) {     this.books.remove(book); }  </vt:lpstr>
      <vt:lpstr>שינוי מצב הספר (זמין/מושאל)  Book.java public void setAvailable(boolean isAvailable) {     this.isAvailable = isAvailable; } 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מרים דראושה</cp:lastModifiedBy>
  <cp:revision>29</cp:revision>
  <dcterms:created xsi:type="dcterms:W3CDTF">2024-10-13T10:48:37Z</dcterms:created>
  <dcterms:modified xsi:type="dcterms:W3CDTF">2024-10-13T20:22:23Z</dcterms:modified>
</cp:coreProperties>
</file>