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58" r:id="rId3"/>
    <p:sldId id="260" r:id="rId4"/>
    <p:sldId id="259" r:id="rId5"/>
    <p:sldId id="261" r:id="rId6"/>
    <p:sldId id="262" r:id="rId7"/>
    <p:sldId id="268" r:id="rId8"/>
    <p:sldId id="263" r:id="rId9"/>
    <p:sldId id="264" r:id="rId10"/>
    <p:sldId id="270" r:id="rId11"/>
    <p:sldId id="265" r:id="rId12"/>
    <p:sldId id="266" r:id="rId13"/>
    <p:sldId id="267" r:id="rId14"/>
    <p:sldId id="271" r:id="rId15"/>
    <p:sldId id="272" r:id="rId16"/>
    <p:sldId id="274" r:id="rId17"/>
    <p:sldId id="273"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52" d="100"/>
          <a:sy n="52" d="100"/>
        </p:scale>
        <p:origin x="122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21679-00BE-4273-B619-0523189A63DC}" type="datetimeFigureOut">
              <a:rPr lang="de-DE" smtClean="0"/>
              <a:t>14.07.2025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29CF1-6238-4B2D-BB8A-1DDF10A7D19E}" type="slidenum">
              <a:rPr lang="de-DE" smtClean="0"/>
              <a:t>‹#›</a:t>
            </a:fld>
            <a:endParaRPr lang="de-DE"/>
          </a:p>
        </p:txBody>
      </p:sp>
    </p:spTree>
    <p:extLst>
      <p:ext uri="{BB962C8B-B14F-4D97-AF65-F5344CB8AC3E}">
        <p14:creationId xmlns:p14="http://schemas.microsoft.com/office/powerpoint/2010/main" val="337278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5529CF1-6238-4B2D-BB8A-1DDF10A7D19E}" type="slidenum">
              <a:rPr lang="de-DE" smtClean="0"/>
              <a:t>2</a:t>
            </a:fld>
            <a:endParaRPr lang="de-DE"/>
          </a:p>
        </p:txBody>
      </p:sp>
    </p:spTree>
    <p:extLst>
      <p:ext uri="{BB962C8B-B14F-4D97-AF65-F5344CB8AC3E}">
        <p14:creationId xmlns:p14="http://schemas.microsoft.com/office/powerpoint/2010/main" val="354851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5529CF1-6238-4B2D-BB8A-1DDF10A7D19E}" type="slidenum">
              <a:rPr lang="de-DE" smtClean="0"/>
              <a:t>8</a:t>
            </a:fld>
            <a:endParaRPr lang="de-DE"/>
          </a:p>
        </p:txBody>
      </p:sp>
    </p:spTree>
    <p:extLst>
      <p:ext uri="{BB962C8B-B14F-4D97-AF65-F5344CB8AC3E}">
        <p14:creationId xmlns:p14="http://schemas.microsoft.com/office/powerpoint/2010/main" val="8193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22B346-CF17-4BED-4E5B-9CBE93324F6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54E953E-179F-4735-BAFD-68709C372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DF39817-CF56-5D1E-FAB3-3C092E413388}"/>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496E12AC-8C3F-1F3C-B5EE-EC07BFBAEC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702C03-DE8E-2A6E-E7CC-6346884A5451}"/>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92310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B669EC-412C-21DC-799F-EDA4C271DE6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0FC56ED-C848-7B39-9FED-F0C81EEC7B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F3C653-3E99-A4A4-E849-21F630ADFFF4}"/>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81E95902-F332-3A3F-5AE7-B80F7C4573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2D438F9-79AE-AAF5-25A7-DA1B8CD10810}"/>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34301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16A12A9-E5EB-567B-44AF-19D19AC7439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03B22FD-988C-817E-F0C8-FDA94917B0C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5D37AB-67D9-7C12-6234-79B7561D566B}"/>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5E4746DF-DEE1-4C81-9AEA-369C9A5E444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A66F7D-85C0-1AB1-3FB1-0D6119AE9A44}"/>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91155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0E448-74FF-5BC8-5D73-4985E284E2E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E3BD41-CC3E-D38D-DA05-F3837608199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573C2AA-9BBB-B6ED-8969-CD434C4A0198}"/>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D0B5AEED-94F2-FC57-98F4-047597E467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F9E9CAF-9C30-C06A-888E-BBC1EDAAE1AB}"/>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378107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C7B7C7-8346-8A0C-E898-ED36E254DA5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7C8225D-D816-9C02-25C1-5E93A25AC7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FC6C63B-6B00-7E30-0F00-4492E04FABF5}"/>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66FE6F02-554B-6F73-0653-477693FCA4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3CEEB8-0B74-87D8-58A5-F5F476E3A24F}"/>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246059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548CB-983A-402B-B19F-4BB18F330FA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4C35245-4165-79B8-938A-6CFC6CD3605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2BFF195-5C05-29DC-D276-235994EA5BE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42BEDCF-3076-8D2F-5B0D-1F60310D34DA}"/>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6" name="Fußzeilenplatzhalter 5">
            <a:extLst>
              <a:ext uri="{FF2B5EF4-FFF2-40B4-BE49-F238E27FC236}">
                <a16:creationId xmlns:a16="http://schemas.microsoft.com/office/drawing/2014/main" id="{9B79B492-22F2-A6B8-FDD1-E9732D038F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D7D3C29-8D55-A8FD-70C4-D2991B458B25}"/>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11543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3D231-45DA-2A6D-9AE0-CCE1B6DF7AF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641CE10-077C-99F4-3B2F-C78E35B47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1E3331F-E9A6-8E25-F042-579B6464B42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82CEAFF-8A7B-958F-C5A6-C0F8DE5D9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4354BDB-91CD-C3D7-E6E9-A062496D373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229D25B-C7CC-3119-1353-6E4A92E05680}"/>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8" name="Fußzeilenplatzhalter 7">
            <a:extLst>
              <a:ext uri="{FF2B5EF4-FFF2-40B4-BE49-F238E27FC236}">
                <a16:creationId xmlns:a16="http://schemas.microsoft.com/office/drawing/2014/main" id="{49C260BB-CBD3-FD14-F022-F78C96568C8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27BA4A5-F442-9079-9E9F-DED195F11C05}"/>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004162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71628-26FF-824F-C2F8-10FC35E96B5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D2D66CC-286F-5820-3E0D-29B1F2E2DF68}"/>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4" name="Fußzeilenplatzhalter 3">
            <a:extLst>
              <a:ext uri="{FF2B5EF4-FFF2-40B4-BE49-F238E27FC236}">
                <a16:creationId xmlns:a16="http://schemas.microsoft.com/office/drawing/2014/main" id="{A5EB3D72-0CB5-42AD-8468-598F9CEAD3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B944471-3052-2E95-5801-0D6E197CE436}"/>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25690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14E89A-969D-481A-1CFE-BE9063752FE2}"/>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3" name="Fußzeilenplatzhalter 2">
            <a:extLst>
              <a:ext uri="{FF2B5EF4-FFF2-40B4-BE49-F238E27FC236}">
                <a16:creationId xmlns:a16="http://schemas.microsoft.com/office/drawing/2014/main" id="{E66BD1BC-9880-95AC-A40D-EA8C7796826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2EF93FA-0828-FBF6-A9C3-1567431845AC}"/>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285099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5DCDB-27C9-2F04-9D4C-C4CE1860A8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31CA67C-BE36-9BD8-89F8-77EA7B13D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1505663-0097-6D4B-06AB-D35C01687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F909FAC-EDD9-1A03-453A-1D01DF1E9C3F}"/>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6" name="Fußzeilenplatzhalter 5">
            <a:extLst>
              <a:ext uri="{FF2B5EF4-FFF2-40B4-BE49-F238E27FC236}">
                <a16:creationId xmlns:a16="http://schemas.microsoft.com/office/drawing/2014/main" id="{D74BDC7E-B1E8-FCE3-1BBA-6547A0E8880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1B519C2-6131-1C31-B3A1-33B1329F79F7}"/>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424921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0FBDE5-BF07-109C-C500-9B531CC8E7E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47B410B-8F4B-1EB8-7E26-D7A776FA49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C916879-EC0B-93C5-1D70-E732476C5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D28E792-BC4D-B02D-76F9-167C240FDD23}"/>
              </a:ext>
            </a:extLst>
          </p:cNvPr>
          <p:cNvSpPr>
            <a:spLocks noGrp="1"/>
          </p:cNvSpPr>
          <p:nvPr>
            <p:ph type="dt" sz="half" idx="10"/>
          </p:nvPr>
        </p:nvSpPr>
        <p:spPr/>
        <p:txBody>
          <a:bodyPr/>
          <a:lstStyle/>
          <a:p>
            <a:fld id="{65C62C97-D0EF-4E6F-9763-837E55C6A180}" type="datetimeFigureOut">
              <a:rPr lang="de-DE" smtClean="0"/>
              <a:t>14.07.2025</a:t>
            </a:fld>
            <a:endParaRPr lang="de-DE"/>
          </a:p>
        </p:txBody>
      </p:sp>
      <p:sp>
        <p:nvSpPr>
          <p:cNvPr id="6" name="Fußzeilenplatzhalter 5">
            <a:extLst>
              <a:ext uri="{FF2B5EF4-FFF2-40B4-BE49-F238E27FC236}">
                <a16:creationId xmlns:a16="http://schemas.microsoft.com/office/drawing/2014/main" id="{BA8DA72E-AB95-B4E1-2375-311DB91705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2D265B-C706-740D-6273-8B1399ED42F9}"/>
              </a:ext>
            </a:extLst>
          </p:cNvPr>
          <p:cNvSpPr>
            <a:spLocks noGrp="1"/>
          </p:cNvSpPr>
          <p:nvPr>
            <p:ph type="sldNum" sz="quarter" idx="12"/>
          </p:nvPr>
        </p:nvSpPr>
        <p:spPr/>
        <p:txBody>
          <a:bodyPr/>
          <a:lstStyle/>
          <a:p>
            <a:fld id="{64851678-E700-4CCE-AD0C-11E37425A3CE}" type="slidenum">
              <a:rPr lang="de-DE" smtClean="0"/>
              <a:t>‹#›</a:t>
            </a:fld>
            <a:endParaRPr lang="de-DE"/>
          </a:p>
        </p:txBody>
      </p:sp>
    </p:spTree>
    <p:extLst>
      <p:ext uri="{BB962C8B-B14F-4D97-AF65-F5344CB8AC3E}">
        <p14:creationId xmlns:p14="http://schemas.microsoft.com/office/powerpoint/2010/main" val="10953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4249D2E-0E5A-925C-BB51-4263C8CF0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AB5A8EF-5EFD-69DD-0ECB-32A4183BE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B8CD9D-3F0C-0FF2-B344-A388FED3C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C62C97-D0EF-4E6F-9763-837E55C6A180}" type="datetimeFigureOut">
              <a:rPr lang="de-DE" smtClean="0"/>
              <a:t>14.07.2025</a:t>
            </a:fld>
            <a:endParaRPr lang="de-DE"/>
          </a:p>
        </p:txBody>
      </p:sp>
      <p:sp>
        <p:nvSpPr>
          <p:cNvPr id="5" name="Fußzeilenplatzhalter 4">
            <a:extLst>
              <a:ext uri="{FF2B5EF4-FFF2-40B4-BE49-F238E27FC236}">
                <a16:creationId xmlns:a16="http://schemas.microsoft.com/office/drawing/2014/main" id="{D9D03BCD-C39D-1F4D-5B29-8C54C82641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F68A8B0-D688-10D6-85FF-88041E2D3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851678-E700-4CCE-AD0C-11E37425A3CE}" type="slidenum">
              <a:rPr lang="de-DE" smtClean="0"/>
              <a:t>‹#›</a:t>
            </a:fld>
            <a:endParaRPr lang="de-DE"/>
          </a:p>
        </p:txBody>
      </p:sp>
    </p:spTree>
    <p:extLst>
      <p:ext uri="{BB962C8B-B14F-4D97-AF65-F5344CB8AC3E}">
        <p14:creationId xmlns:p14="http://schemas.microsoft.com/office/powerpoint/2010/main" val="3471313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732211E-BBB7-64D5-5FE0-D82B8552A2B5}"/>
              </a:ext>
            </a:extLst>
          </p:cNvPr>
          <p:cNvSpPr>
            <a:spLocks noGrp="1"/>
          </p:cNvSpPr>
          <p:nvPr>
            <p:ph type="ctrTitle"/>
          </p:nvPr>
        </p:nvSpPr>
        <p:spPr>
          <a:xfrm>
            <a:off x="1314824" y="735106"/>
            <a:ext cx="10053763" cy="2928470"/>
          </a:xfrm>
        </p:spPr>
        <p:txBody>
          <a:bodyPr anchor="b">
            <a:normAutofit/>
          </a:bodyPr>
          <a:lstStyle/>
          <a:p>
            <a:pPr algn="l"/>
            <a:r>
              <a:rPr lang="en-US" sz="4800" dirty="0">
                <a:solidFill>
                  <a:schemeClr val="bg1"/>
                </a:solidFill>
              </a:rPr>
              <a:t>Evaluating Power Purchase Agreements for On-Site Solar Integration</a:t>
            </a:r>
            <a:endParaRPr lang="de-DE" sz="4800" dirty="0">
              <a:solidFill>
                <a:schemeClr val="bg1"/>
              </a:solidFill>
            </a:endParaRPr>
          </a:p>
        </p:txBody>
      </p:sp>
      <p:sp>
        <p:nvSpPr>
          <p:cNvPr id="3" name="Subtitle 2">
            <a:extLst>
              <a:ext uri="{FF2B5EF4-FFF2-40B4-BE49-F238E27FC236}">
                <a16:creationId xmlns:a16="http://schemas.microsoft.com/office/drawing/2014/main" id="{DC83E2EC-8872-2607-F4B7-C6966AAF84C4}"/>
              </a:ext>
            </a:extLst>
          </p:cNvPr>
          <p:cNvSpPr>
            <a:spLocks noGrp="1"/>
          </p:cNvSpPr>
          <p:nvPr>
            <p:ph type="subTitle" idx="1"/>
          </p:nvPr>
        </p:nvSpPr>
        <p:spPr>
          <a:xfrm>
            <a:off x="1350682" y="4870824"/>
            <a:ext cx="10005951" cy="1458258"/>
          </a:xfrm>
        </p:spPr>
        <p:txBody>
          <a:bodyPr anchor="ctr">
            <a:normAutofit/>
          </a:bodyPr>
          <a:lstStyle/>
          <a:p>
            <a:pPr algn="l"/>
            <a:r>
              <a:rPr lang="de-DE" dirty="0"/>
              <a:t>Maria Lyasota</a:t>
            </a:r>
          </a:p>
        </p:txBody>
      </p:sp>
    </p:spTree>
    <p:extLst>
      <p:ext uri="{BB962C8B-B14F-4D97-AF65-F5344CB8AC3E}">
        <p14:creationId xmlns:p14="http://schemas.microsoft.com/office/powerpoint/2010/main" val="353477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feld 5">
            <a:extLst>
              <a:ext uri="{FF2B5EF4-FFF2-40B4-BE49-F238E27FC236}">
                <a16:creationId xmlns:a16="http://schemas.microsoft.com/office/drawing/2014/main" id="{48F050B9-B495-1D95-585E-25054DBCA366}"/>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kern="1200">
                <a:solidFill>
                  <a:schemeClr val="tx1"/>
                </a:solidFill>
                <a:latin typeface="+mj-lt"/>
                <a:ea typeface="+mj-ea"/>
                <a:cs typeface="+mj-cs"/>
              </a:rPr>
              <a:t>4.3  Energy Consumption at Different Locations and potential energy production</a:t>
            </a:r>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37BDF439-170B-6FF9-9309-7A053FC83AA9}"/>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200" dirty="0"/>
              <a:t>Here, we show the energy production for every state (solid curves) and the difference between the load profile and the energy production (dashed curves) for different months. Variations in energy production result in a large discrepancy in produced and required energy. Here, it was assumed that the load profile did not depend on the month.</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5" name="Grafik 4">
            <a:extLst>
              <a:ext uri="{FF2B5EF4-FFF2-40B4-BE49-F238E27FC236}">
                <a16:creationId xmlns:a16="http://schemas.microsoft.com/office/drawing/2014/main" id="{97BAE225-CE14-32AD-2D0D-E92C037056D6}"/>
              </a:ext>
            </a:extLst>
          </p:cNvPr>
          <p:cNvPicPr>
            <a:picLocks noChangeAspect="1"/>
          </p:cNvPicPr>
          <p:nvPr/>
        </p:nvPicPr>
        <p:blipFill>
          <a:blip r:embed="rId2"/>
          <a:stretch>
            <a:fillRect/>
          </a:stretch>
        </p:blipFill>
        <p:spPr>
          <a:xfrm>
            <a:off x="6099048" y="1170352"/>
            <a:ext cx="5458968" cy="4517296"/>
          </a:xfrm>
          <a:prstGeom prst="rect">
            <a:avLst/>
          </a:prstGeom>
        </p:spPr>
      </p:pic>
      <p:sp>
        <p:nvSpPr>
          <p:cNvPr id="7" name="Textfeld 6">
            <a:extLst>
              <a:ext uri="{FF2B5EF4-FFF2-40B4-BE49-F238E27FC236}">
                <a16:creationId xmlns:a16="http://schemas.microsoft.com/office/drawing/2014/main" id="{C873BFD2-6C06-9A40-42B9-4F62330C1068}"/>
              </a:ext>
            </a:extLst>
          </p:cNvPr>
          <p:cNvSpPr txBox="1"/>
          <p:nvPr/>
        </p:nvSpPr>
        <p:spPr>
          <a:xfrm>
            <a:off x="8503736" y="5597333"/>
            <a:ext cx="1008564" cy="380913"/>
          </a:xfrm>
          <a:prstGeom prst="rect">
            <a:avLst/>
          </a:prstGeom>
          <a:noFill/>
        </p:spPr>
        <p:txBody>
          <a:bodyPr wrap="square">
            <a:spAutoFit/>
          </a:bodyPr>
          <a:lstStyle/>
          <a:p>
            <a:r>
              <a:rPr lang="en-US" dirty="0"/>
              <a:t>Figure 3</a:t>
            </a:r>
            <a:endParaRPr lang="de-DE" dirty="0"/>
          </a:p>
        </p:txBody>
      </p:sp>
    </p:spTree>
    <p:extLst>
      <p:ext uri="{BB962C8B-B14F-4D97-AF65-F5344CB8AC3E}">
        <p14:creationId xmlns:p14="http://schemas.microsoft.com/office/powerpoint/2010/main" val="254001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C4797B5A-8CF0-4719-8B88-3479C3A077DC}"/>
              </a:ext>
            </a:extLst>
          </p:cNvPr>
          <p:cNvSpPr txBox="1"/>
          <p:nvPr/>
        </p:nvSpPr>
        <p:spPr>
          <a:xfrm>
            <a:off x="531628" y="595423"/>
            <a:ext cx="11430000" cy="6370975"/>
          </a:xfrm>
          <a:prstGeom prst="rect">
            <a:avLst/>
          </a:prstGeom>
          <a:noFill/>
        </p:spPr>
        <p:txBody>
          <a:bodyPr wrap="square" rtlCol="0">
            <a:spAutoFit/>
          </a:bodyPr>
          <a:lstStyle/>
          <a:p>
            <a:endParaRPr lang="en-US" dirty="0"/>
          </a:p>
          <a:p>
            <a:r>
              <a:rPr lang="en-US" sz="2400" b="1" dirty="0"/>
              <a:t>5.1 PPA 50%.</a:t>
            </a:r>
          </a:p>
          <a:p>
            <a:r>
              <a:rPr lang="en-US" dirty="0"/>
              <a:t>In the context of Power Purchase Agreements (PPAs), businesses can opt for either a 50% or a 100% renewable energy commitment. A 50% commitment offers flexibility and requires a lower initial investment, allowing companies to gradually incorporate on-site renewable generation while purchasing Large-scale Generation Certificates (LGCs) to claim their renewable energy usage. However, this option may result in a smaller overall reduction in greenhouse gas emissions.</a:t>
            </a:r>
          </a:p>
          <a:p>
            <a:endParaRPr lang="en-US" dirty="0"/>
          </a:p>
          <a:p>
            <a:r>
              <a:rPr lang="en-US" sz="2400" b="1" dirty="0"/>
              <a:t>5.2 PPA 100%</a:t>
            </a:r>
          </a:p>
          <a:p>
            <a:r>
              <a:rPr lang="en-US" dirty="0"/>
              <a:t>On the other hand, a 100% renewable energy commitment signifies strong corporate sustainability leadership. This strategy typically involves greater upfront costs but leads to long-term savings and significant environmental benefits. By fully transitioning to renewable sources, including on-site generation, and purchasing LGCs, companies can substantially reduce their carbon footprint and enhance their sustainability profile. The decision ultimately hinges on a company's financial capabilities and long-term sustainability goals.</a:t>
            </a:r>
          </a:p>
          <a:p>
            <a:endParaRPr lang="en-US" dirty="0"/>
          </a:p>
          <a:p>
            <a:r>
              <a:rPr lang="en-US" dirty="0"/>
              <a:t>The following figure below illustrate the scenarios in which the non achieved capacity is purchased at spot market price from AEMO.</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558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C556E1B-5EC7-7BE6-AB31-A38823A4C367}"/>
              </a:ext>
            </a:extLst>
          </p:cNvPr>
          <p:cNvPicPr>
            <a:picLocks noChangeAspect="1"/>
          </p:cNvPicPr>
          <p:nvPr/>
        </p:nvPicPr>
        <p:blipFill>
          <a:blip r:embed="rId2"/>
          <a:stretch>
            <a:fillRect/>
          </a:stretch>
        </p:blipFill>
        <p:spPr>
          <a:xfrm>
            <a:off x="5067301" y="559535"/>
            <a:ext cx="6487826" cy="5371365"/>
          </a:xfrm>
          <a:prstGeom prst="rect">
            <a:avLst/>
          </a:prstGeom>
        </p:spPr>
      </p:pic>
      <p:sp>
        <p:nvSpPr>
          <p:cNvPr id="7" name="Textfeld 6">
            <a:extLst>
              <a:ext uri="{FF2B5EF4-FFF2-40B4-BE49-F238E27FC236}">
                <a16:creationId xmlns:a16="http://schemas.microsoft.com/office/drawing/2014/main" id="{6EA4EAA7-84D6-3FD5-14EB-006AD32E3FFA}"/>
              </a:ext>
            </a:extLst>
          </p:cNvPr>
          <p:cNvSpPr txBox="1"/>
          <p:nvPr/>
        </p:nvSpPr>
        <p:spPr>
          <a:xfrm>
            <a:off x="423334" y="681335"/>
            <a:ext cx="4326466" cy="2031325"/>
          </a:xfrm>
          <a:prstGeom prst="rect">
            <a:avLst/>
          </a:prstGeom>
          <a:noFill/>
        </p:spPr>
        <p:txBody>
          <a:bodyPr wrap="square">
            <a:spAutoFit/>
          </a:bodyPr>
          <a:lstStyle/>
          <a:p>
            <a:r>
              <a:rPr lang="en-US" dirty="0"/>
              <a:t>This figure shows the excess price one site will pay for the non achieved capacity assuming spot market price from AEMO. These data were calculated from the difference between the load capacity and the power production for one site shown in Figure 3.</a:t>
            </a:r>
            <a:endParaRPr lang="de-DE" dirty="0"/>
          </a:p>
        </p:txBody>
      </p:sp>
      <p:sp>
        <p:nvSpPr>
          <p:cNvPr id="8" name="Textfeld 7">
            <a:extLst>
              <a:ext uri="{FF2B5EF4-FFF2-40B4-BE49-F238E27FC236}">
                <a16:creationId xmlns:a16="http://schemas.microsoft.com/office/drawing/2014/main" id="{5131B237-2116-280C-05FA-1C52971CEC3A}"/>
              </a:ext>
            </a:extLst>
          </p:cNvPr>
          <p:cNvSpPr txBox="1"/>
          <p:nvPr/>
        </p:nvSpPr>
        <p:spPr>
          <a:xfrm>
            <a:off x="8311214" y="5917552"/>
            <a:ext cx="1008564" cy="380913"/>
          </a:xfrm>
          <a:prstGeom prst="rect">
            <a:avLst/>
          </a:prstGeom>
          <a:noFill/>
        </p:spPr>
        <p:txBody>
          <a:bodyPr wrap="square">
            <a:spAutoFit/>
          </a:bodyPr>
          <a:lstStyle/>
          <a:p>
            <a:r>
              <a:rPr lang="en-US" dirty="0"/>
              <a:t>Figure 4</a:t>
            </a:r>
            <a:endParaRPr lang="de-DE" dirty="0"/>
          </a:p>
        </p:txBody>
      </p:sp>
    </p:spTree>
    <p:extLst>
      <p:ext uri="{BB962C8B-B14F-4D97-AF65-F5344CB8AC3E}">
        <p14:creationId xmlns:p14="http://schemas.microsoft.com/office/powerpoint/2010/main" val="423590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1C1F6C9-BC62-A965-CD58-603ED510C029}"/>
              </a:ext>
            </a:extLst>
          </p:cNvPr>
          <p:cNvSpPr txBox="1"/>
          <p:nvPr/>
        </p:nvSpPr>
        <p:spPr>
          <a:xfrm>
            <a:off x="350874" y="478465"/>
            <a:ext cx="11632019" cy="707886"/>
          </a:xfrm>
          <a:prstGeom prst="rect">
            <a:avLst/>
          </a:prstGeom>
          <a:noFill/>
        </p:spPr>
        <p:txBody>
          <a:bodyPr wrap="square" rtlCol="0">
            <a:spAutoFit/>
          </a:bodyPr>
          <a:lstStyle/>
          <a:p>
            <a:r>
              <a:rPr lang="de-DE" sz="4000" b="1" dirty="0"/>
              <a:t>6 </a:t>
            </a:r>
            <a:r>
              <a:rPr lang="de-DE" sz="4000" b="1" dirty="0" err="1"/>
              <a:t>Answers</a:t>
            </a:r>
            <a:endParaRPr lang="de-DE" sz="4000" b="1" dirty="0"/>
          </a:p>
        </p:txBody>
      </p:sp>
    </p:spTree>
    <p:extLst>
      <p:ext uri="{BB962C8B-B14F-4D97-AF65-F5344CB8AC3E}">
        <p14:creationId xmlns:p14="http://schemas.microsoft.com/office/powerpoint/2010/main" val="339620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13C149B-43CC-9CED-D5ED-C5AF2A2D9A29}"/>
              </a:ext>
            </a:extLst>
          </p:cNvPr>
          <p:cNvSpPr txBox="1"/>
          <p:nvPr/>
        </p:nvSpPr>
        <p:spPr>
          <a:xfrm>
            <a:off x="508000" y="457200"/>
            <a:ext cx="11404600" cy="5632311"/>
          </a:xfrm>
          <a:prstGeom prst="rect">
            <a:avLst/>
          </a:prstGeom>
          <a:noFill/>
        </p:spPr>
        <p:txBody>
          <a:bodyPr wrap="square">
            <a:spAutoFit/>
          </a:bodyPr>
          <a:lstStyle/>
          <a:p>
            <a:r>
              <a:rPr lang="en-US" dirty="0"/>
              <a:t>• What option should the client go with for the PPA: lowest cost or renewable energy percentage?</a:t>
            </a:r>
          </a:p>
          <a:p>
            <a:endParaRPr lang="en-US" dirty="0"/>
          </a:p>
          <a:p>
            <a:r>
              <a:rPr lang="en-US" dirty="0"/>
              <a:t>For this answer, we first compare  the retail PPA pricing model with fixed and  mixed prices on the slide 6.</a:t>
            </a:r>
          </a:p>
          <a:p>
            <a:r>
              <a:rPr lang="en-US" dirty="0"/>
              <a:t>Fixed price PPA are often more expensive, especially if the client want no upfront installation cost so the energy provider can cover installation and maintenance cost during 5.5 years. The mixed price option is less expensive but can be exposed to higher market prices .</a:t>
            </a:r>
          </a:p>
          <a:p>
            <a:endParaRPr lang="en-US" dirty="0"/>
          </a:p>
          <a:p>
            <a:r>
              <a:rPr lang="en-US" dirty="0"/>
              <a:t>Lower cost and energy percentage in this case 100 and 50% can be achieved under the scenario when the percentage of needed energy noncovered by on-site installation is purchased from another renewables source through LCGs</a:t>
            </a:r>
          </a:p>
          <a:p>
            <a:endParaRPr lang="en-US" dirty="0"/>
          </a:p>
          <a:p>
            <a:r>
              <a:rPr lang="en-US" dirty="0"/>
              <a:t>For instance, businesses seeking to achieve 100% renewable energy in Australia can purchase and surrender Large-scale Generation Certificates (LGCs) to offset any uncovered energy from on-site solar installations. Surrendering LGCs involves handing them over to the Clean Energy Regulator, typically on an annual basis, to meet renewable energy obligations or claim 100% renewable status. Once surrendered, the certificates are no longer tradable.</a:t>
            </a:r>
          </a:p>
          <a:p>
            <a:r>
              <a:rPr lang="en-US" dirty="0"/>
              <a:t>According to Core markets LCGs, prices forecast LGC spot prices in Australia this year turn around 40$.  Prices are expected to decline as the government promotes solar capacity, particularly for installations over 100 kW. Since LGCs are issued until 2030 and the client contract should end in 2030 this could be a good option.</a:t>
            </a:r>
          </a:p>
          <a:p>
            <a:endParaRPr lang="en-US" dirty="0"/>
          </a:p>
        </p:txBody>
      </p:sp>
    </p:spTree>
    <p:extLst>
      <p:ext uri="{BB962C8B-B14F-4D97-AF65-F5344CB8AC3E}">
        <p14:creationId xmlns:p14="http://schemas.microsoft.com/office/powerpoint/2010/main" val="50028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13C149B-43CC-9CED-D5ED-C5AF2A2D9A29}"/>
              </a:ext>
            </a:extLst>
          </p:cNvPr>
          <p:cNvSpPr txBox="1"/>
          <p:nvPr/>
        </p:nvSpPr>
        <p:spPr>
          <a:xfrm>
            <a:off x="330200" y="406400"/>
            <a:ext cx="11404600" cy="3416320"/>
          </a:xfrm>
          <a:prstGeom prst="rect">
            <a:avLst/>
          </a:prstGeom>
          <a:noFill/>
        </p:spPr>
        <p:txBody>
          <a:bodyPr wrap="square">
            <a:spAutoFit/>
          </a:bodyPr>
          <a:lstStyle/>
          <a:p>
            <a:r>
              <a:rPr lang="en-US" dirty="0"/>
              <a:t>• What factors should the client consider when determining the best strategy for on-site solar power generation (50kW)? </a:t>
            </a:r>
          </a:p>
          <a:p>
            <a:endParaRPr lang="en-US" dirty="0"/>
          </a:p>
          <a:p>
            <a:r>
              <a:rPr lang="de-DE" dirty="0" err="1"/>
              <a:t>According</a:t>
            </a:r>
            <a:r>
              <a:rPr lang="de-DE" dirty="0"/>
              <a:t> </a:t>
            </a:r>
            <a:r>
              <a:rPr lang="de-DE" dirty="0" err="1"/>
              <a:t>to</a:t>
            </a:r>
            <a:r>
              <a:rPr lang="de-DE" dirty="0"/>
              <a:t> </a:t>
            </a:r>
            <a:r>
              <a:rPr lang="de-DE" dirty="0" err="1"/>
              <a:t>the</a:t>
            </a:r>
            <a:r>
              <a:rPr lang="de-DE" dirty="0"/>
              <a:t> </a:t>
            </a:r>
            <a:r>
              <a:rPr lang="de-DE" dirty="0" err="1"/>
              <a:t>analysis</a:t>
            </a:r>
            <a:r>
              <a:rPr lang="de-DE" dirty="0"/>
              <a:t> </a:t>
            </a:r>
            <a:r>
              <a:rPr lang="de-DE" dirty="0" err="1"/>
              <a:t>given</a:t>
            </a:r>
            <a:r>
              <a:rPr lang="de-DE" dirty="0"/>
              <a:t> in </a:t>
            </a:r>
            <a:r>
              <a:rPr lang="de-DE" dirty="0" err="1"/>
              <a:t>Chapters</a:t>
            </a:r>
            <a:r>
              <a:rPr lang="de-DE" dirty="0"/>
              <a:t> 3 and 4, </a:t>
            </a:r>
            <a:r>
              <a:rPr lang="de-DE" dirty="0" err="1"/>
              <a:t>the</a:t>
            </a:r>
            <a:r>
              <a:rPr lang="de-DE" dirty="0"/>
              <a:t> </a:t>
            </a:r>
            <a:r>
              <a:rPr lang="de-DE" dirty="0" err="1"/>
              <a:t>key</a:t>
            </a:r>
            <a:r>
              <a:rPr lang="de-DE" dirty="0"/>
              <a:t> </a:t>
            </a:r>
            <a:r>
              <a:rPr lang="de-DE" dirty="0" err="1"/>
              <a:t>factors</a:t>
            </a:r>
            <a:r>
              <a:rPr lang="de-DE" dirty="0"/>
              <a:t> </a:t>
            </a:r>
            <a:r>
              <a:rPr lang="de-DE" dirty="0" err="1"/>
              <a:t>are</a:t>
            </a:r>
            <a:r>
              <a:rPr lang="de-DE" dirty="0"/>
              <a:t> </a:t>
            </a:r>
            <a:r>
              <a:rPr lang="de-DE" dirty="0" err="1"/>
              <a:t>the</a:t>
            </a:r>
            <a:r>
              <a:rPr lang="de-DE" dirty="0"/>
              <a:t> </a:t>
            </a:r>
            <a:r>
              <a:rPr lang="de-DE" dirty="0" err="1"/>
              <a:t>available</a:t>
            </a:r>
            <a:r>
              <a:rPr lang="de-DE" dirty="0"/>
              <a:t> solar </a:t>
            </a:r>
            <a:r>
              <a:rPr lang="de-DE" dirty="0" err="1"/>
              <a:t>radiation</a:t>
            </a:r>
            <a:r>
              <a:rPr lang="de-DE" dirty="0"/>
              <a:t>, and Federal </a:t>
            </a:r>
            <a:r>
              <a:rPr lang="de-DE" dirty="0" err="1"/>
              <a:t>Goverment</a:t>
            </a:r>
            <a:r>
              <a:rPr lang="de-DE" dirty="0"/>
              <a:t> </a:t>
            </a:r>
            <a:r>
              <a:rPr lang="de-DE" dirty="0" err="1"/>
              <a:t>legislation</a:t>
            </a:r>
            <a:r>
              <a:rPr lang="de-DE" dirty="0"/>
              <a:t> </a:t>
            </a:r>
            <a:r>
              <a:rPr lang="de-DE" dirty="0" err="1"/>
              <a:t>regarding</a:t>
            </a:r>
            <a:r>
              <a:rPr lang="de-DE" dirty="0"/>
              <a:t> </a:t>
            </a:r>
            <a:r>
              <a:rPr lang="de-DE" dirty="0" err="1"/>
              <a:t>rewards</a:t>
            </a:r>
            <a:r>
              <a:rPr lang="de-DE" dirty="0"/>
              <a:t>, such </a:t>
            </a:r>
            <a:r>
              <a:rPr lang="de-DE" dirty="0" err="1"/>
              <a:t>as</a:t>
            </a:r>
            <a:r>
              <a:rPr lang="de-DE" dirty="0"/>
              <a:t> </a:t>
            </a:r>
            <a:r>
              <a:rPr lang="de-DE" dirty="0" err="1"/>
              <a:t>tax</a:t>
            </a:r>
            <a:r>
              <a:rPr lang="de-DE" dirty="0"/>
              <a:t> </a:t>
            </a:r>
            <a:r>
              <a:rPr lang="de-DE" dirty="0" err="1"/>
              <a:t>deductions</a:t>
            </a:r>
            <a:r>
              <a:rPr lang="de-DE" dirty="0"/>
              <a:t>, and </a:t>
            </a:r>
            <a:r>
              <a:rPr lang="de-DE" dirty="0" err="1"/>
              <a:t>restrictions</a:t>
            </a:r>
            <a:r>
              <a:rPr lang="de-DE" dirty="0"/>
              <a:t>.</a:t>
            </a:r>
          </a:p>
          <a:p>
            <a:endParaRPr lang="de-DE" dirty="0"/>
          </a:p>
          <a:p>
            <a:r>
              <a:rPr lang="de-DE" dirty="0" err="1"/>
              <a:t>According</a:t>
            </a:r>
            <a:r>
              <a:rPr lang="de-DE" dirty="0"/>
              <a:t> </a:t>
            </a:r>
            <a:r>
              <a:rPr lang="de-DE" dirty="0" err="1"/>
              <a:t>to</a:t>
            </a:r>
            <a:r>
              <a:rPr lang="de-DE" dirty="0"/>
              <a:t> </a:t>
            </a:r>
            <a:r>
              <a:rPr lang="de-DE" dirty="0" err="1"/>
              <a:t>the</a:t>
            </a:r>
            <a:r>
              <a:rPr lang="de-DE" dirty="0"/>
              <a:t> </a:t>
            </a:r>
            <a:r>
              <a:rPr lang="de-DE" dirty="0" err="1"/>
              <a:t>table</a:t>
            </a:r>
            <a:r>
              <a:rPr lang="de-DE" dirty="0"/>
              <a:t> in </a:t>
            </a:r>
            <a:r>
              <a:rPr lang="de-DE" dirty="0" err="1"/>
              <a:t>section</a:t>
            </a:r>
            <a:r>
              <a:rPr lang="de-DE" dirty="0"/>
              <a:t> 4.1, </a:t>
            </a:r>
            <a:r>
              <a:rPr lang="de-DE" dirty="0" err="1"/>
              <a:t>the</a:t>
            </a:r>
            <a:r>
              <a:rPr lang="de-DE" dirty="0"/>
              <a:t> solar </a:t>
            </a:r>
            <a:r>
              <a:rPr lang="de-DE" dirty="0" err="1"/>
              <a:t>installation</a:t>
            </a:r>
            <a:r>
              <a:rPr lang="de-DE" dirty="0"/>
              <a:t> </a:t>
            </a:r>
            <a:r>
              <a:rPr lang="de-DE" dirty="0" err="1"/>
              <a:t>is</a:t>
            </a:r>
            <a:r>
              <a:rPr lang="de-DE" dirty="0"/>
              <a:t> </a:t>
            </a:r>
            <a:r>
              <a:rPr lang="de-DE" dirty="0" err="1"/>
              <a:t>the</a:t>
            </a:r>
            <a:r>
              <a:rPr lang="de-DE" dirty="0"/>
              <a:t> least </a:t>
            </a:r>
            <a:r>
              <a:rPr lang="de-DE" dirty="0" err="1"/>
              <a:t>feasible</a:t>
            </a:r>
            <a:r>
              <a:rPr lang="de-DE" dirty="0"/>
              <a:t> in Victoria due </a:t>
            </a:r>
            <a:r>
              <a:rPr lang="de-DE" dirty="0" err="1"/>
              <a:t>to</a:t>
            </a:r>
            <a:r>
              <a:rPr lang="de-DE" dirty="0"/>
              <a:t> </a:t>
            </a:r>
            <a:r>
              <a:rPr lang="de-DE" dirty="0" err="1"/>
              <a:t>restrictions</a:t>
            </a:r>
            <a:r>
              <a:rPr lang="de-DE" dirty="0"/>
              <a:t> </a:t>
            </a:r>
            <a:r>
              <a:rPr lang="de-DE" dirty="0" err="1"/>
              <a:t>for</a:t>
            </a:r>
            <a:r>
              <a:rPr lang="de-DE" dirty="0"/>
              <a:t> </a:t>
            </a:r>
            <a:r>
              <a:rPr lang="de-DE" dirty="0" err="1"/>
              <a:t>rooftop</a:t>
            </a:r>
            <a:r>
              <a:rPr lang="de-DE" dirty="0"/>
              <a:t> </a:t>
            </a:r>
            <a:r>
              <a:rPr lang="de-DE" dirty="0" err="1"/>
              <a:t>installations</a:t>
            </a:r>
            <a:r>
              <a:rPr lang="de-DE" dirty="0"/>
              <a:t>  and </a:t>
            </a:r>
            <a:r>
              <a:rPr lang="de-DE" dirty="0" err="1"/>
              <a:t>minimum</a:t>
            </a:r>
            <a:r>
              <a:rPr lang="de-DE" dirty="0"/>
              <a:t> </a:t>
            </a:r>
            <a:r>
              <a:rPr lang="de-DE" dirty="0" err="1"/>
              <a:t>capacity</a:t>
            </a:r>
            <a:r>
              <a:rPr lang="de-DE" dirty="0"/>
              <a:t> </a:t>
            </a:r>
            <a:r>
              <a:rPr lang="de-DE" dirty="0" err="1"/>
              <a:t>requirements</a:t>
            </a:r>
            <a:r>
              <a:rPr lang="de-DE" dirty="0"/>
              <a:t> </a:t>
            </a:r>
            <a:r>
              <a:rPr lang="de-DE" dirty="0" err="1"/>
              <a:t>of</a:t>
            </a:r>
            <a:r>
              <a:rPr lang="de-DE" dirty="0"/>
              <a:t> 160 MWh </a:t>
            </a:r>
            <a:r>
              <a:rPr lang="de-DE" dirty="0" err="1"/>
              <a:t>for</a:t>
            </a:r>
            <a:r>
              <a:rPr lang="de-DE" dirty="0"/>
              <a:t> all </a:t>
            </a:r>
            <a:r>
              <a:rPr lang="de-DE" dirty="0" err="1"/>
              <a:t>sites</a:t>
            </a:r>
            <a:r>
              <a:rPr lang="de-DE" dirty="0"/>
              <a:t>. </a:t>
            </a:r>
            <a:r>
              <a:rPr lang="de-DE" dirty="0" err="1"/>
              <a:t>Furthermore</a:t>
            </a:r>
            <a:r>
              <a:rPr lang="de-DE" dirty="0"/>
              <a:t>, </a:t>
            </a:r>
            <a:r>
              <a:rPr lang="de-DE" dirty="0" err="1"/>
              <a:t>it</a:t>
            </a:r>
            <a:r>
              <a:rPr lang="de-DE" dirty="0"/>
              <a:t> </a:t>
            </a:r>
            <a:r>
              <a:rPr lang="de-DE" dirty="0" err="1"/>
              <a:t>has</a:t>
            </a:r>
            <a:r>
              <a:rPr lang="de-DE" dirty="0"/>
              <a:t> </a:t>
            </a:r>
            <a:r>
              <a:rPr lang="de-DE" dirty="0" err="1"/>
              <a:t>the</a:t>
            </a:r>
            <a:r>
              <a:rPr lang="de-DE" dirty="0"/>
              <a:t> </a:t>
            </a:r>
            <a:r>
              <a:rPr lang="de-DE" dirty="0" err="1"/>
              <a:t>largest</a:t>
            </a:r>
            <a:r>
              <a:rPr lang="de-DE" dirty="0"/>
              <a:t> </a:t>
            </a:r>
            <a:r>
              <a:rPr lang="de-DE" dirty="0" err="1"/>
              <a:t>seasonal</a:t>
            </a:r>
            <a:r>
              <a:rPr lang="de-DE" dirty="0"/>
              <a:t> </a:t>
            </a:r>
            <a:r>
              <a:rPr lang="de-DE" dirty="0" err="1"/>
              <a:t>descripancies</a:t>
            </a:r>
            <a:r>
              <a:rPr lang="de-DE" dirty="0"/>
              <a:t> </a:t>
            </a:r>
            <a:r>
              <a:rPr lang="de-DE" dirty="0" err="1"/>
              <a:t>between</a:t>
            </a:r>
            <a:r>
              <a:rPr lang="de-DE" dirty="0"/>
              <a:t> </a:t>
            </a:r>
            <a:r>
              <a:rPr lang="de-DE" dirty="0" err="1"/>
              <a:t>installed</a:t>
            </a:r>
            <a:r>
              <a:rPr lang="de-DE" dirty="0"/>
              <a:t> </a:t>
            </a:r>
            <a:r>
              <a:rPr lang="de-DE" dirty="0" err="1"/>
              <a:t>capacity</a:t>
            </a:r>
            <a:r>
              <a:rPr lang="de-DE" dirty="0"/>
              <a:t> and </a:t>
            </a:r>
            <a:r>
              <a:rPr lang="de-DE" dirty="0" err="1"/>
              <a:t>the</a:t>
            </a:r>
            <a:r>
              <a:rPr lang="de-DE" dirty="0"/>
              <a:t> </a:t>
            </a:r>
            <a:r>
              <a:rPr lang="de-DE" dirty="0" err="1"/>
              <a:t>load</a:t>
            </a:r>
            <a:r>
              <a:rPr lang="de-DE" dirty="0"/>
              <a:t> </a:t>
            </a:r>
            <a:r>
              <a:rPr lang="de-DE" dirty="0" err="1"/>
              <a:t>profile</a:t>
            </a:r>
            <a:r>
              <a:rPr lang="de-DE" dirty="0"/>
              <a:t> </a:t>
            </a:r>
            <a:r>
              <a:rPr lang="de-DE" dirty="0" err="1"/>
              <a:t>as</a:t>
            </a:r>
            <a:r>
              <a:rPr lang="de-DE" dirty="0"/>
              <a:t> </a:t>
            </a:r>
            <a:r>
              <a:rPr lang="de-DE" dirty="0" err="1"/>
              <a:t>shown</a:t>
            </a:r>
            <a:r>
              <a:rPr lang="de-DE" dirty="0"/>
              <a:t> in </a:t>
            </a:r>
            <a:r>
              <a:rPr lang="de-DE" dirty="0" err="1"/>
              <a:t>section</a:t>
            </a:r>
            <a:r>
              <a:rPr lang="de-DE" dirty="0"/>
              <a:t> 4.3.</a:t>
            </a:r>
          </a:p>
          <a:p>
            <a:endParaRPr lang="de-DE" dirty="0"/>
          </a:p>
          <a:p>
            <a:r>
              <a:rPr lang="de-DE" dirty="0"/>
              <a:t>NSW, QLD, and ACT do not </a:t>
            </a:r>
            <a:r>
              <a:rPr lang="de-DE" dirty="0" err="1"/>
              <a:t>have</a:t>
            </a:r>
            <a:r>
              <a:rPr lang="de-DE" dirty="0"/>
              <a:t> </a:t>
            </a:r>
            <a:r>
              <a:rPr lang="de-DE" dirty="0" err="1"/>
              <a:t>restrictions</a:t>
            </a:r>
            <a:r>
              <a:rPr lang="de-DE" dirty="0"/>
              <a:t> </a:t>
            </a:r>
            <a:r>
              <a:rPr lang="de-DE" dirty="0" err="1"/>
              <a:t>regarding</a:t>
            </a:r>
            <a:r>
              <a:rPr lang="de-DE" dirty="0"/>
              <a:t> </a:t>
            </a:r>
            <a:r>
              <a:rPr lang="de-DE" dirty="0" err="1"/>
              <a:t>the</a:t>
            </a:r>
            <a:r>
              <a:rPr lang="de-DE" dirty="0"/>
              <a:t> </a:t>
            </a:r>
            <a:r>
              <a:rPr lang="de-DE" dirty="0" err="1"/>
              <a:t>rooftop</a:t>
            </a:r>
            <a:r>
              <a:rPr lang="de-DE" dirty="0"/>
              <a:t> </a:t>
            </a:r>
            <a:r>
              <a:rPr lang="de-DE" dirty="0" err="1"/>
              <a:t>installations</a:t>
            </a:r>
            <a:r>
              <a:rPr lang="de-DE" dirty="0"/>
              <a:t> and </a:t>
            </a:r>
            <a:r>
              <a:rPr lang="de-DE" dirty="0" err="1"/>
              <a:t>minimum</a:t>
            </a:r>
            <a:r>
              <a:rPr lang="de-DE" dirty="0"/>
              <a:t> </a:t>
            </a:r>
            <a:r>
              <a:rPr lang="de-DE" dirty="0" err="1"/>
              <a:t>capacity</a:t>
            </a:r>
            <a:r>
              <a:rPr lang="de-DE" dirty="0"/>
              <a:t> </a:t>
            </a:r>
            <a:r>
              <a:rPr lang="de-DE" dirty="0" err="1"/>
              <a:t>requirements</a:t>
            </a:r>
            <a:r>
              <a:rPr lang="de-DE" dirty="0"/>
              <a:t> and </a:t>
            </a:r>
            <a:r>
              <a:rPr lang="de-DE" dirty="0" err="1"/>
              <a:t>provide</a:t>
            </a:r>
            <a:r>
              <a:rPr lang="de-DE" dirty="0"/>
              <a:t> </a:t>
            </a:r>
            <a:r>
              <a:rPr lang="de-DE" dirty="0" err="1"/>
              <a:t>reasonable</a:t>
            </a:r>
            <a:r>
              <a:rPr lang="de-DE" dirty="0"/>
              <a:t> </a:t>
            </a:r>
            <a:r>
              <a:rPr lang="de-DE" dirty="0" err="1"/>
              <a:t>seasonal</a:t>
            </a:r>
            <a:r>
              <a:rPr lang="de-DE" dirty="0"/>
              <a:t> </a:t>
            </a:r>
            <a:r>
              <a:rPr lang="de-DE" dirty="0" err="1"/>
              <a:t>variations</a:t>
            </a:r>
            <a:r>
              <a:rPr lang="de-DE" dirty="0"/>
              <a:t>.</a:t>
            </a:r>
          </a:p>
        </p:txBody>
      </p:sp>
    </p:spTree>
    <p:extLst>
      <p:ext uri="{BB962C8B-B14F-4D97-AF65-F5344CB8AC3E}">
        <p14:creationId xmlns:p14="http://schemas.microsoft.com/office/powerpoint/2010/main" val="324840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13C149B-43CC-9CED-D5ED-C5AF2A2D9A29}"/>
              </a:ext>
            </a:extLst>
          </p:cNvPr>
          <p:cNvSpPr txBox="1"/>
          <p:nvPr/>
        </p:nvSpPr>
        <p:spPr>
          <a:xfrm>
            <a:off x="330200" y="406400"/>
            <a:ext cx="11404600" cy="6186309"/>
          </a:xfrm>
          <a:prstGeom prst="rect">
            <a:avLst/>
          </a:prstGeom>
          <a:noFill/>
        </p:spPr>
        <p:txBody>
          <a:bodyPr wrap="square">
            <a:spAutoFit/>
          </a:bodyPr>
          <a:lstStyle/>
          <a:p>
            <a:endParaRPr lang="en-US" dirty="0"/>
          </a:p>
          <a:p>
            <a:endParaRPr lang="en-US" dirty="0"/>
          </a:p>
          <a:p>
            <a:r>
              <a:rPr lang="en-US" dirty="0"/>
              <a:t>• How feasible is the installation of solar panels at the retail locations across different states, considering the energy consumption, solar radiation, and potential energy production?</a:t>
            </a:r>
            <a:endParaRPr lang="de-DE" dirty="0"/>
          </a:p>
          <a:p>
            <a:endParaRPr lang="de-DE" dirty="0"/>
          </a:p>
          <a:p>
            <a:endParaRPr lang="de-DE" dirty="0"/>
          </a:p>
          <a:p>
            <a:r>
              <a:rPr lang="de-DE" dirty="0" err="1"/>
              <a:t>For</a:t>
            </a:r>
            <a:r>
              <a:rPr lang="de-DE" dirty="0"/>
              <a:t> </a:t>
            </a:r>
            <a:r>
              <a:rPr lang="de-DE" dirty="0" err="1"/>
              <a:t>given</a:t>
            </a:r>
            <a:r>
              <a:rPr lang="de-DE" dirty="0"/>
              <a:t> </a:t>
            </a:r>
            <a:r>
              <a:rPr lang="de-DE" dirty="0" err="1"/>
              <a:t>data</a:t>
            </a:r>
            <a:r>
              <a:rPr lang="de-DE" dirty="0"/>
              <a:t>, 50 kW solar power </a:t>
            </a:r>
            <a:r>
              <a:rPr lang="de-DE" dirty="0" err="1"/>
              <a:t>installations</a:t>
            </a:r>
            <a:r>
              <a:rPr lang="de-DE" dirty="0"/>
              <a:t> </a:t>
            </a:r>
            <a:r>
              <a:rPr lang="de-DE" dirty="0" err="1"/>
              <a:t>are</a:t>
            </a:r>
            <a:r>
              <a:rPr lang="de-DE" dirty="0"/>
              <a:t> </a:t>
            </a:r>
            <a:r>
              <a:rPr lang="de-DE" dirty="0" err="1"/>
              <a:t>the</a:t>
            </a:r>
            <a:r>
              <a:rPr lang="de-DE" dirty="0"/>
              <a:t> </a:t>
            </a:r>
            <a:r>
              <a:rPr lang="de-DE" dirty="0" err="1"/>
              <a:t>most</a:t>
            </a:r>
            <a:r>
              <a:rPr lang="de-DE" dirty="0"/>
              <a:t> </a:t>
            </a:r>
            <a:r>
              <a:rPr lang="de-DE" dirty="0" err="1"/>
              <a:t>feasible</a:t>
            </a:r>
            <a:r>
              <a:rPr lang="de-DE" dirty="0"/>
              <a:t> </a:t>
            </a:r>
            <a:r>
              <a:rPr lang="de-DE" dirty="0" err="1"/>
              <a:t>for</a:t>
            </a:r>
            <a:r>
              <a:rPr lang="de-DE" dirty="0"/>
              <a:t> </a:t>
            </a:r>
            <a:r>
              <a:rPr lang="de-DE" dirty="0" err="1"/>
              <a:t>the</a:t>
            </a:r>
            <a:r>
              <a:rPr lang="de-DE" dirty="0"/>
              <a:t> ACT </a:t>
            </a:r>
            <a:r>
              <a:rPr lang="de-DE" dirty="0" err="1"/>
              <a:t>as</a:t>
            </a:r>
            <a:r>
              <a:rPr lang="de-DE" dirty="0"/>
              <a:t> </a:t>
            </a:r>
            <a:r>
              <a:rPr lang="de-DE" dirty="0" err="1"/>
              <a:t>they</a:t>
            </a:r>
            <a:r>
              <a:rPr lang="de-DE" dirty="0"/>
              <a:t> </a:t>
            </a:r>
            <a:r>
              <a:rPr lang="de-DE" dirty="0" err="1"/>
              <a:t>cover</a:t>
            </a:r>
            <a:r>
              <a:rPr lang="de-DE" dirty="0"/>
              <a:t> </a:t>
            </a:r>
            <a:r>
              <a:rPr lang="de-DE" dirty="0" err="1"/>
              <a:t>more</a:t>
            </a:r>
            <a:r>
              <a:rPr lang="de-DE" dirty="0"/>
              <a:t> </a:t>
            </a:r>
            <a:r>
              <a:rPr lang="de-DE" dirty="0" err="1"/>
              <a:t>then</a:t>
            </a:r>
            <a:r>
              <a:rPr lang="de-DE" dirty="0"/>
              <a:t> 60% </a:t>
            </a:r>
            <a:r>
              <a:rPr lang="de-DE" dirty="0" err="1"/>
              <a:t>daily</a:t>
            </a:r>
            <a:r>
              <a:rPr lang="de-DE" dirty="0"/>
              <a:t> </a:t>
            </a:r>
            <a:r>
              <a:rPr lang="de-DE" dirty="0" err="1"/>
              <a:t>requiremenets</a:t>
            </a:r>
            <a:r>
              <a:rPr lang="de-DE" dirty="0"/>
              <a:t> on </a:t>
            </a:r>
            <a:r>
              <a:rPr lang="de-DE" dirty="0" err="1"/>
              <a:t>peak</a:t>
            </a:r>
            <a:r>
              <a:rPr lang="de-DE" dirty="0"/>
              <a:t> (</a:t>
            </a:r>
            <a:r>
              <a:rPr lang="de-DE" dirty="0" err="1"/>
              <a:t>see</a:t>
            </a:r>
            <a:r>
              <a:rPr lang="de-DE" dirty="0"/>
              <a:t> </a:t>
            </a:r>
            <a:r>
              <a:rPr lang="de-DE" dirty="0" err="1"/>
              <a:t>section</a:t>
            </a:r>
            <a:r>
              <a:rPr lang="de-DE" dirty="0"/>
              <a:t> 3.1) and </a:t>
            </a:r>
            <a:r>
              <a:rPr lang="de-DE" dirty="0" err="1"/>
              <a:t>slightly</a:t>
            </a:r>
            <a:r>
              <a:rPr lang="de-DE" dirty="0"/>
              <a:t> </a:t>
            </a:r>
            <a:r>
              <a:rPr lang="de-DE" dirty="0" err="1"/>
              <a:t>less</a:t>
            </a:r>
            <a:r>
              <a:rPr lang="de-DE" dirty="0"/>
              <a:t> </a:t>
            </a:r>
            <a:r>
              <a:rPr lang="de-DE" dirty="0" err="1"/>
              <a:t>feasible</a:t>
            </a:r>
            <a:r>
              <a:rPr lang="de-DE" dirty="0"/>
              <a:t> </a:t>
            </a:r>
            <a:r>
              <a:rPr lang="de-DE" dirty="0" err="1"/>
              <a:t>for</a:t>
            </a:r>
            <a:r>
              <a:rPr lang="de-DE" dirty="0"/>
              <a:t> NSW and QLD </a:t>
            </a:r>
            <a:r>
              <a:rPr lang="de-DE" dirty="0" err="1"/>
              <a:t>as</a:t>
            </a:r>
            <a:r>
              <a:rPr lang="de-DE" dirty="0"/>
              <a:t> </a:t>
            </a:r>
            <a:r>
              <a:rPr lang="de-DE" dirty="0" err="1"/>
              <a:t>they</a:t>
            </a:r>
            <a:r>
              <a:rPr lang="de-DE" dirty="0"/>
              <a:t> </a:t>
            </a:r>
            <a:r>
              <a:rPr lang="de-DE" dirty="0" err="1"/>
              <a:t>cover</a:t>
            </a:r>
            <a:r>
              <a:rPr lang="de-DE" dirty="0"/>
              <a:t> </a:t>
            </a:r>
            <a:r>
              <a:rPr lang="de-DE" dirty="0" err="1"/>
              <a:t>around</a:t>
            </a:r>
            <a:r>
              <a:rPr lang="de-DE" dirty="0"/>
              <a:t> 50% </a:t>
            </a:r>
            <a:r>
              <a:rPr lang="de-DE" dirty="0" err="1"/>
              <a:t>energy</a:t>
            </a:r>
            <a:r>
              <a:rPr lang="de-DE" dirty="0"/>
              <a:t> </a:t>
            </a:r>
            <a:r>
              <a:rPr lang="de-DE" dirty="0" err="1"/>
              <a:t>consumption</a:t>
            </a:r>
            <a:r>
              <a:rPr lang="de-DE" dirty="0"/>
              <a:t>. </a:t>
            </a:r>
            <a:r>
              <a:rPr lang="de-DE" dirty="0" err="1"/>
              <a:t>For</a:t>
            </a:r>
            <a:r>
              <a:rPr lang="de-DE" dirty="0"/>
              <a:t> Victoria, solar </a:t>
            </a:r>
            <a:r>
              <a:rPr lang="de-DE" dirty="0" err="1"/>
              <a:t>installations</a:t>
            </a:r>
            <a:r>
              <a:rPr lang="de-DE" dirty="0"/>
              <a:t> will </a:t>
            </a:r>
            <a:r>
              <a:rPr lang="de-DE" dirty="0" err="1"/>
              <a:t>cover</a:t>
            </a:r>
            <a:r>
              <a:rPr lang="de-DE" dirty="0"/>
              <a:t> </a:t>
            </a:r>
            <a:r>
              <a:rPr lang="de-DE" dirty="0" err="1"/>
              <a:t>around</a:t>
            </a:r>
            <a:r>
              <a:rPr lang="de-DE" dirty="0"/>
              <a:t> 40% </a:t>
            </a:r>
            <a:r>
              <a:rPr lang="de-DE" dirty="0" err="1"/>
              <a:t>of</a:t>
            </a:r>
            <a:r>
              <a:rPr lang="de-DE" dirty="0"/>
              <a:t> on </a:t>
            </a:r>
            <a:r>
              <a:rPr lang="de-DE" dirty="0" err="1"/>
              <a:t>peak</a:t>
            </a:r>
            <a:r>
              <a:rPr lang="de-DE" dirty="0"/>
              <a:t> power </a:t>
            </a:r>
            <a:r>
              <a:rPr lang="de-DE" dirty="0" err="1"/>
              <a:t>consumption</a:t>
            </a:r>
            <a:r>
              <a:rPr lang="de-DE" dirty="0"/>
              <a:t>. Solar </a:t>
            </a:r>
            <a:r>
              <a:rPr lang="de-DE" dirty="0" err="1"/>
              <a:t>installations</a:t>
            </a:r>
            <a:r>
              <a:rPr lang="de-DE" dirty="0"/>
              <a:t> will </a:t>
            </a:r>
            <a:r>
              <a:rPr lang="de-DE" dirty="0" err="1"/>
              <a:t>cover</a:t>
            </a:r>
            <a:r>
              <a:rPr lang="de-DE" dirty="0"/>
              <a:t> off </a:t>
            </a:r>
            <a:r>
              <a:rPr lang="de-DE" dirty="0" err="1"/>
              <a:t>peak</a:t>
            </a:r>
            <a:r>
              <a:rPr lang="de-DE" dirty="0"/>
              <a:t> </a:t>
            </a:r>
            <a:r>
              <a:rPr lang="de-DE" dirty="0" err="1"/>
              <a:t>energy</a:t>
            </a:r>
            <a:r>
              <a:rPr lang="de-DE" dirty="0"/>
              <a:t> </a:t>
            </a:r>
            <a:r>
              <a:rPr lang="de-DE" dirty="0" err="1"/>
              <a:t>requirements</a:t>
            </a:r>
            <a:r>
              <a:rPr lang="de-DE" dirty="0"/>
              <a:t> in all </a:t>
            </a:r>
            <a:r>
              <a:rPr lang="de-DE" dirty="0" err="1"/>
              <a:t>four</a:t>
            </a:r>
            <a:r>
              <a:rPr lang="de-DE" dirty="0"/>
              <a:t> </a:t>
            </a:r>
            <a:r>
              <a:rPr lang="de-DE" dirty="0" err="1"/>
              <a:t>states</a:t>
            </a:r>
            <a:r>
              <a:rPr lang="de-DE" dirty="0"/>
              <a:t>. Solar </a:t>
            </a:r>
            <a:r>
              <a:rPr lang="de-DE" dirty="0" err="1"/>
              <a:t>energy</a:t>
            </a:r>
            <a:r>
              <a:rPr lang="de-DE" dirty="0"/>
              <a:t> </a:t>
            </a:r>
            <a:r>
              <a:rPr lang="de-DE" dirty="0" err="1"/>
              <a:t>installations</a:t>
            </a:r>
            <a:r>
              <a:rPr lang="de-DE" dirty="0"/>
              <a:t> will </a:t>
            </a:r>
            <a:r>
              <a:rPr lang="de-DE" dirty="0" err="1"/>
              <a:t>cover</a:t>
            </a:r>
            <a:r>
              <a:rPr lang="de-DE" dirty="0"/>
              <a:t> </a:t>
            </a:r>
            <a:r>
              <a:rPr lang="de-DE" dirty="0" err="1"/>
              <a:t>average</a:t>
            </a:r>
            <a:r>
              <a:rPr lang="de-DE" dirty="0"/>
              <a:t> </a:t>
            </a:r>
            <a:r>
              <a:rPr lang="de-DE" dirty="0" err="1"/>
              <a:t>energy</a:t>
            </a:r>
            <a:r>
              <a:rPr lang="de-DE" dirty="0"/>
              <a:t> </a:t>
            </a:r>
            <a:r>
              <a:rPr lang="de-DE" dirty="0" err="1"/>
              <a:t>consumption</a:t>
            </a:r>
            <a:r>
              <a:rPr lang="de-DE" dirty="0"/>
              <a:t> </a:t>
            </a:r>
            <a:r>
              <a:rPr lang="de-DE" dirty="0" err="1"/>
              <a:t>from</a:t>
            </a:r>
            <a:r>
              <a:rPr lang="de-DE" dirty="0"/>
              <a:t> 16% </a:t>
            </a:r>
            <a:r>
              <a:rPr lang="de-DE" dirty="0" err="1"/>
              <a:t>to</a:t>
            </a:r>
            <a:r>
              <a:rPr lang="de-DE" dirty="0"/>
              <a:t> 30% </a:t>
            </a:r>
            <a:r>
              <a:rPr lang="de-DE" dirty="0" err="1"/>
              <a:t>for</a:t>
            </a:r>
            <a:r>
              <a:rPr lang="de-DE" dirty="0"/>
              <a:t> ACT, QLD and NSW, and </a:t>
            </a:r>
            <a:r>
              <a:rPr lang="de-DE" dirty="0" err="1"/>
              <a:t>around</a:t>
            </a:r>
            <a:r>
              <a:rPr lang="de-DE" dirty="0"/>
              <a:t> 40% </a:t>
            </a:r>
            <a:r>
              <a:rPr lang="de-DE" dirty="0" err="1"/>
              <a:t>for</a:t>
            </a:r>
            <a:r>
              <a:rPr lang="de-DE" dirty="0"/>
              <a:t> Victoria.</a:t>
            </a:r>
          </a:p>
          <a:p>
            <a:endParaRPr lang="de-DE" dirty="0"/>
          </a:p>
          <a:p>
            <a:r>
              <a:rPr lang="de-DE" dirty="0" err="1"/>
              <a:t>Considering</a:t>
            </a:r>
            <a:r>
              <a:rPr lang="de-DE" dirty="0"/>
              <a:t> </a:t>
            </a:r>
            <a:r>
              <a:rPr lang="de-DE" dirty="0" err="1"/>
              <a:t>seasonal</a:t>
            </a:r>
            <a:r>
              <a:rPr lang="de-DE" dirty="0"/>
              <a:t> </a:t>
            </a:r>
            <a:r>
              <a:rPr lang="de-DE" dirty="0" err="1"/>
              <a:t>variations</a:t>
            </a:r>
            <a:r>
              <a:rPr lang="de-DE" dirty="0"/>
              <a:t> </a:t>
            </a:r>
            <a:r>
              <a:rPr lang="de-DE" dirty="0" err="1"/>
              <a:t>shown</a:t>
            </a:r>
            <a:r>
              <a:rPr lang="de-DE" dirty="0"/>
              <a:t> in </a:t>
            </a:r>
            <a:r>
              <a:rPr lang="de-DE" dirty="0" err="1"/>
              <a:t>sections</a:t>
            </a:r>
            <a:r>
              <a:rPr lang="de-DE" dirty="0"/>
              <a:t> 4.2 and 4.3, solar </a:t>
            </a:r>
            <a:r>
              <a:rPr lang="de-DE" dirty="0" err="1"/>
              <a:t>energy</a:t>
            </a:r>
            <a:r>
              <a:rPr lang="de-DE" dirty="0"/>
              <a:t> </a:t>
            </a:r>
            <a:r>
              <a:rPr lang="de-DE" dirty="0" err="1"/>
              <a:t>installations</a:t>
            </a:r>
            <a:r>
              <a:rPr lang="de-DE" dirty="0"/>
              <a:t> will </a:t>
            </a:r>
            <a:r>
              <a:rPr lang="de-DE" dirty="0" err="1"/>
              <a:t>cover</a:t>
            </a:r>
            <a:r>
              <a:rPr lang="de-DE" dirty="0"/>
              <a:t> </a:t>
            </a:r>
            <a:r>
              <a:rPr lang="de-DE" dirty="0" err="1"/>
              <a:t>from</a:t>
            </a:r>
            <a:r>
              <a:rPr lang="de-DE" dirty="0"/>
              <a:t> 16% </a:t>
            </a:r>
            <a:r>
              <a:rPr lang="de-DE" dirty="0" err="1"/>
              <a:t>to</a:t>
            </a:r>
            <a:r>
              <a:rPr lang="de-DE" dirty="0"/>
              <a:t> 30% </a:t>
            </a:r>
            <a:r>
              <a:rPr lang="de-DE" dirty="0" err="1"/>
              <a:t>for</a:t>
            </a:r>
            <a:r>
              <a:rPr lang="de-DE" dirty="0"/>
              <a:t> ACT, QLD and NSW, and </a:t>
            </a:r>
            <a:r>
              <a:rPr lang="de-DE" dirty="0" err="1"/>
              <a:t>around</a:t>
            </a:r>
            <a:r>
              <a:rPr lang="de-DE" dirty="0"/>
              <a:t> 40% </a:t>
            </a:r>
            <a:r>
              <a:rPr lang="de-DE" dirty="0" err="1"/>
              <a:t>for</a:t>
            </a:r>
            <a:r>
              <a:rPr lang="de-DE" dirty="0"/>
              <a:t> Victoria at ist maximum </a:t>
            </a:r>
            <a:r>
              <a:rPr lang="de-DE" dirty="0" err="1"/>
              <a:t>capacity</a:t>
            </a:r>
            <a:r>
              <a:rPr lang="de-DE" dirty="0"/>
              <a:t> </a:t>
            </a:r>
            <a:r>
              <a:rPr lang="de-DE" dirty="0" err="1"/>
              <a:t>during</a:t>
            </a:r>
            <a:r>
              <a:rPr lang="de-DE" dirty="0"/>
              <a:t> </a:t>
            </a:r>
            <a:r>
              <a:rPr lang="de-DE" dirty="0" err="1"/>
              <a:t>summer</a:t>
            </a:r>
            <a:r>
              <a:rPr lang="de-DE" dirty="0"/>
              <a:t>. Solar </a:t>
            </a:r>
            <a:r>
              <a:rPr lang="de-DE" dirty="0" err="1"/>
              <a:t>energy</a:t>
            </a:r>
            <a:r>
              <a:rPr lang="de-DE" dirty="0"/>
              <a:t> </a:t>
            </a:r>
            <a:r>
              <a:rPr lang="de-DE" dirty="0" err="1"/>
              <a:t>installations</a:t>
            </a:r>
            <a:r>
              <a:rPr lang="de-DE" dirty="0"/>
              <a:t> will </a:t>
            </a:r>
            <a:r>
              <a:rPr lang="de-DE" dirty="0" err="1"/>
              <a:t>cover</a:t>
            </a:r>
            <a:r>
              <a:rPr lang="de-DE" dirty="0"/>
              <a:t> at least 50% </a:t>
            </a:r>
            <a:r>
              <a:rPr lang="de-DE" dirty="0" err="1"/>
              <a:t>average</a:t>
            </a:r>
            <a:r>
              <a:rPr lang="de-DE" dirty="0"/>
              <a:t> </a:t>
            </a:r>
            <a:r>
              <a:rPr lang="de-DE" dirty="0" err="1"/>
              <a:t>energy</a:t>
            </a:r>
            <a:r>
              <a:rPr lang="de-DE" dirty="0"/>
              <a:t> </a:t>
            </a:r>
            <a:r>
              <a:rPr lang="de-DE" dirty="0" err="1"/>
              <a:t>requirements</a:t>
            </a:r>
            <a:r>
              <a:rPr lang="de-DE" dirty="0"/>
              <a:t> </a:t>
            </a:r>
            <a:r>
              <a:rPr lang="de-DE" dirty="0" err="1"/>
              <a:t>for</a:t>
            </a:r>
            <a:r>
              <a:rPr lang="de-DE" dirty="0"/>
              <a:t> QLD and ACT, </a:t>
            </a:r>
            <a:r>
              <a:rPr lang="de-DE" dirty="0" err="1"/>
              <a:t>around</a:t>
            </a:r>
            <a:r>
              <a:rPr lang="de-DE" dirty="0"/>
              <a:t> 45% </a:t>
            </a:r>
            <a:r>
              <a:rPr lang="de-DE" dirty="0" err="1"/>
              <a:t>for</a:t>
            </a:r>
            <a:r>
              <a:rPr lang="de-DE" dirty="0"/>
              <a:t> NSW, and </a:t>
            </a:r>
            <a:r>
              <a:rPr lang="de-DE" dirty="0" err="1"/>
              <a:t>less</a:t>
            </a:r>
            <a:r>
              <a:rPr lang="de-DE" dirty="0"/>
              <a:t> </a:t>
            </a:r>
            <a:r>
              <a:rPr lang="de-DE" dirty="0" err="1"/>
              <a:t>than</a:t>
            </a:r>
            <a:r>
              <a:rPr lang="de-DE" dirty="0"/>
              <a:t> 40% </a:t>
            </a:r>
            <a:r>
              <a:rPr lang="de-DE" dirty="0" err="1"/>
              <a:t>for</a:t>
            </a:r>
            <a:r>
              <a:rPr lang="de-DE" dirty="0"/>
              <a:t> Victoria </a:t>
            </a:r>
            <a:r>
              <a:rPr lang="de-DE" dirty="0" err="1"/>
              <a:t>during</a:t>
            </a:r>
            <a:r>
              <a:rPr lang="de-DE" dirty="0"/>
              <a:t> </a:t>
            </a:r>
            <a:r>
              <a:rPr lang="de-DE" dirty="0" err="1"/>
              <a:t>winter</a:t>
            </a:r>
            <a:r>
              <a:rPr lang="de-DE" dirty="0"/>
              <a:t>. The </a:t>
            </a:r>
            <a:r>
              <a:rPr lang="de-DE" dirty="0" err="1"/>
              <a:t>difference</a:t>
            </a:r>
            <a:r>
              <a:rPr lang="de-DE" dirty="0"/>
              <a:t> in </a:t>
            </a:r>
            <a:r>
              <a:rPr lang="de-DE" dirty="0" err="1"/>
              <a:t>associated</a:t>
            </a:r>
            <a:r>
              <a:rPr lang="de-DE" dirty="0"/>
              <a:t> </a:t>
            </a:r>
            <a:r>
              <a:rPr lang="de-DE" dirty="0" err="1"/>
              <a:t>costs</a:t>
            </a:r>
            <a:r>
              <a:rPr lang="de-DE" dirty="0"/>
              <a:t> </a:t>
            </a:r>
            <a:r>
              <a:rPr lang="de-DE" dirty="0" err="1"/>
              <a:t>increases</a:t>
            </a:r>
            <a:r>
              <a:rPr lang="de-DE" dirty="0"/>
              <a:t> </a:t>
            </a:r>
            <a:r>
              <a:rPr lang="de-DE" dirty="0" err="1"/>
              <a:t>further</a:t>
            </a:r>
            <a:r>
              <a:rPr lang="de-DE" dirty="0"/>
              <a:t> </a:t>
            </a:r>
            <a:r>
              <a:rPr lang="de-DE" dirty="0" err="1"/>
              <a:t>when</a:t>
            </a:r>
            <a:r>
              <a:rPr lang="de-DE" dirty="0"/>
              <a:t> </a:t>
            </a:r>
            <a:r>
              <a:rPr lang="de-DE" dirty="0" err="1"/>
              <a:t>accounting</a:t>
            </a:r>
            <a:r>
              <a:rPr lang="de-DE" dirty="0"/>
              <a:t> </a:t>
            </a:r>
            <a:r>
              <a:rPr lang="de-DE" dirty="0" err="1"/>
              <a:t>for</a:t>
            </a:r>
            <a:r>
              <a:rPr lang="de-DE" dirty="0"/>
              <a:t> </a:t>
            </a:r>
            <a:r>
              <a:rPr lang="de-DE" dirty="0" err="1"/>
              <a:t>the</a:t>
            </a:r>
            <a:r>
              <a:rPr lang="de-DE" dirty="0"/>
              <a:t> </a:t>
            </a:r>
            <a:r>
              <a:rPr lang="de-DE" dirty="0" err="1"/>
              <a:t>price</a:t>
            </a:r>
            <a:r>
              <a:rPr lang="de-DE" dirty="0"/>
              <a:t> </a:t>
            </a:r>
            <a:r>
              <a:rPr lang="de-DE" dirty="0" err="1"/>
              <a:t>sites</a:t>
            </a:r>
            <a:r>
              <a:rPr lang="de-DE" dirty="0"/>
              <a:t> will </a:t>
            </a:r>
            <a:r>
              <a:rPr lang="de-DE" dirty="0" err="1"/>
              <a:t>pay</a:t>
            </a:r>
            <a:r>
              <a:rPr lang="de-DE" dirty="0"/>
              <a:t> </a:t>
            </a:r>
            <a:r>
              <a:rPr lang="de-DE" dirty="0" err="1"/>
              <a:t>to</a:t>
            </a:r>
            <a:r>
              <a:rPr lang="de-DE" dirty="0"/>
              <a:t> </a:t>
            </a:r>
            <a:r>
              <a:rPr lang="de-DE" dirty="0" err="1"/>
              <a:t>cover</a:t>
            </a:r>
            <a:r>
              <a:rPr lang="de-DE" dirty="0"/>
              <a:t> </a:t>
            </a:r>
            <a:r>
              <a:rPr lang="de-DE" dirty="0" err="1"/>
              <a:t>the</a:t>
            </a:r>
            <a:r>
              <a:rPr lang="de-DE" dirty="0"/>
              <a:t> </a:t>
            </a:r>
            <a:r>
              <a:rPr lang="de-DE" dirty="0" err="1"/>
              <a:t>excess</a:t>
            </a:r>
            <a:r>
              <a:rPr lang="de-DE" dirty="0"/>
              <a:t> </a:t>
            </a:r>
            <a:r>
              <a:rPr lang="de-DE" dirty="0" err="1"/>
              <a:t>energy</a:t>
            </a:r>
            <a:r>
              <a:rPr lang="de-DE" dirty="0"/>
              <a:t> </a:t>
            </a:r>
            <a:r>
              <a:rPr lang="de-DE" dirty="0" err="1"/>
              <a:t>consumption</a:t>
            </a:r>
            <a:r>
              <a:rPr lang="de-DE" dirty="0"/>
              <a:t> (</a:t>
            </a:r>
            <a:r>
              <a:rPr lang="de-DE" dirty="0" err="1"/>
              <a:t>see</a:t>
            </a:r>
            <a:r>
              <a:rPr lang="de-DE" dirty="0"/>
              <a:t> Figure 4), </a:t>
            </a:r>
            <a:r>
              <a:rPr lang="de-DE" dirty="0" err="1"/>
              <a:t>which</a:t>
            </a:r>
            <a:r>
              <a:rPr lang="de-DE" dirty="0"/>
              <a:t> </a:t>
            </a:r>
            <a:r>
              <a:rPr lang="de-DE" dirty="0" err="1"/>
              <a:t>is</a:t>
            </a:r>
            <a:r>
              <a:rPr lang="de-DE" dirty="0"/>
              <a:t> </a:t>
            </a:r>
            <a:r>
              <a:rPr lang="de-DE" dirty="0" err="1"/>
              <a:t>the</a:t>
            </a:r>
            <a:r>
              <a:rPr lang="de-DE" dirty="0"/>
              <a:t> </a:t>
            </a:r>
            <a:r>
              <a:rPr lang="de-DE" dirty="0" err="1"/>
              <a:t>lowest</a:t>
            </a:r>
            <a:r>
              <a:rPr lang="de-DE" dirty="0"/>
              <a:t> </a:t>
            </a:r>
            <a:r>
              <a:rPr lang="de-DE" dirty="0" err="1"/>
              <a:t>for</a:t>
            </a:r>
            <a:r>
              <a:rPr lang="de-DE" dirty="0"/>
              <a:t> QLD and ACT, and </a:t>
            </a:r>
            <a:r>
              <a:rPr lang="de-DE" dirty="0" err="1"/>
              <a:t>similar</a:t>
            </a:r>
            <a:r>
              <a:rPr lang="de-DE" dirty="0"/>
              <a:t> </a:t>
            </a:r>
            <a:r>
              <a:rPr lang="de-DE" dirty="0" err="1"/>
              <a:t>for</a:t>
            </a:r>
            <a:r>
              <a:rPr lang="de-DE" dirty="0"/>
              <a:t> NSW and Victoria.</a:t>
            </a:r>
            <a:endParaRPr lang="en-US" dirty="0"/>
          </a:p>
          <a:p>
            <a:endParaRPr lang="en-US" dirty="0"/>
          </a:p>
          <a:p>
            <a:r>
              <a:rPr lang="en-US" dirty="0"/>
              <a:t>In conclusion, solar energy installations are especially feasible for ACT and QLD, feasible for NSW, and moderately feasible for Victoria. </a:t>
            </a:r>
          </a:p>
          <a:p>
            <a:endParaRPr lang="de-DE" dirty="0"/>
          </a:p>
        </p:txBody>
      </p:sp>
    </p:spTree>
    <p:extLst>
      <p:ext uri="{BB962C8B-B14F-4D97-AF65-F5344CB8AC3E}">
        <p14:creationId xmlns:p14="http://schemas.microsoft.com/office/powerpoint/2010/main" val="368347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13C149B-43CC-9CED-D5ED-C5AF2A2D9A29}"/>
              </a:ext>
            </a:extLst>
          </p:cNvPr>
          <p:cNvSpPr txBox="1"/>
          <p:nvPr/>
        </p:nvSpPr>
        <p:spPr>
          <a:xfrm>
            <a:off x="330200" y="406400"/>
            <a:ext cx="11404600" cy="3693319"/>
          </a:xfrm>
          <a:prstGeom prst="rect">
            <a:avLst/>
          </a:prstGeom>
          <a:noFill/>
        </p:spPr>
        <p:txBody>
          <a:bodyPr wrap="square">
            <a:spAutoFit/>
          </a:bodyPr>
          <a:lstStyle/>
          <a:p>
            <a:r>
              <a:rPr lang="en-US" dirty="0"/>
              <a:t>• What is the best strategy for the client in terms of 50% renewable or 100% renewable energy, and when should they start the installations?</a:t>
            </a:r>
          </a:p>
          <a:p>
            <a:endParaRPr lang="en-US" dirty="0"/>
          </a:p>
          <a:p>
            <a:r>
              <a:rPr lang="en-US" dirty="0"/>
              <a:t>Considering a 5.5-year Power Purchase Agreement (PPA) with on-site installations, the client should pursue the 100% renewables option if the goal is to align with the net zero target goals. In this case, the consumption is only sourced from renewables. The client should pursue the 50 percent renewables options if this target is not imminent and the fixed price in the PPA  together with spot pricing is more advantageous than the purchase of LGCs. </a:t>
            </a:r>
          </a:p>
          <a:p>
            <a:endParaRPr lang="en-US" dirty="0"/>
          </a:p>
          <a:p>
            <a:r>
              <a:rPr lang="en-US" dirty="0"/>
              <a:t>The optimal time for rooftop solar energy installation in Australia generally aligns with the country's peak solar production months, which are typically during spring and summer (from October to March). During these months, solar panels can generate more electricity due to increased sunlight availability. When planning rooftop solar installations in Australia, it's vital to consider local regulations and incentives, as these vary by state and territory.</a:t>
            </a:r>
            <a:endParaRPr lang="de-DE" dirty="0"/>
          </a:p>
        </p:txBody>
      </p:sp>
    </p:spTree>
    <p:extLst>
      <p:ext uri="{BB962C8B-B14F-4D97-AF65-F5344CB8AC3E}">
        <p14:creationId xmlns:p14="http://schemas.microsoft.com/office/powerpoint/2010/main" val="61915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feld 14">
            <a:extLst>
              <a:ext uri="{FF2B5EF4-FFF2-40B4-BE49-F238E27FC236}">
                <a16:creationId xmlns:a16="http://schemas.microsoft.com/office/drawing/2014/main" id="{E1E5932F-B155-0CD7-0729-3A3DE72ACFFD}"/>
              </a:ext>
            </a:extLst>
          </p:cNvPr>
          <p:cNvSpPr txBox="1"/>
          <p:nvPr/>
        </p:nvSpPr>
        <p:spPr>
          <a:xfrm>
            <a:off x="691116" y="584791"/>
            <a:ext cx="10962168" cy="6278642"/>
          </a:xfrm>
          <a:prstGeom prst="rect">
            <a:avLst/>
          </a:prstGeom>
          <a:noFill/>
        </p:spPr>
        <p:txBody>
          <a:bodyPr wrap="square" rtlCol="0">
            <a:spAutoFit/>
          </a:bodyPr>
          <a:lstStyle/>
          <a:p>
            <a:r>
              <a:rPr lang="de-DE" sz="2400" b="1" dirty="0"/>
              <a:t>Contents</a:t>
            </a:r>
          </a:p>
          <a:p>
            <a:r>
              <a:rPr lang="de-DE" b="1" kern="100" dirty="0">
                <a:latin typeface="Aptos" panose="020B0004020202020204" pitchFamily="34" charset="0"/>
                <a:ea typeface="Aptos" panose="020B0004020202020204" pitchFamily="34" charset="0"/>
                <a:cs typeface="Times New Roman" panose="02020603050405020304" pitchFamily="18" charset="0"/>
              </a:rPr>
              <a:t>1.</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Introduction</a:t>
            </a:r>
            <a:endParaRPr lang="en-US" b="1" dirty="0"/>
          </a:p>
          <a:p>
            <a:r>
              <a:rPr lang="en-US" b="1" kern="100" dirty="0">
                <a:latin typeface="Aptos" panose="020B0004020202020204" pitchFamily="34" charset="0"/>
                <a:ea typeface="Aptos" panose="020B0004020202020204" pitchFamily="34" charset="0"/>
                <a:cs typeface="Times New Roman" panose="02020603050405020304" pitchFamily="18" charset="0"/>
              </a:rPr>
              <a:t>2. </a:t>
            </a:r>
            <a:r>
              <a:rPr lang="de-DE" b="1" dirty="0"/>
              <a:t>PPA Options</a:t>
            </a:r>
          </a:p>
          <a:p>
            <a:pPr lvl="1"/>
            <a:r>
              <a:rPr lang="de-DE" b="1" dirty="0"/>
              <a:t>2.1 </a:t>
            </a:r>
            <a:r>
              <a:rPr lang="de-DE" b="1" dirty="0" err="1"/>
              <a:t>Direct</a:t>
            </a:r>
            <a:r>
              <a:rPr lang="de-DE" b="1" dirty="0"/>
              <a:t> </a:t>
            </a:r>
            <a:r>
              <a:rPr lang="de-DE" b="1" dirty="0" err="1"/>
              <a:t>contract</a:t>
            </a:r>
            <a:endParaRPr lang="de-DE" b="1" dirty="0"/>
          </a:p>
          <a:p>
            <a:pPr lvl="1"/>
            <a:r>
              <a:rPr lang="de-DE" b="1" dirty="0"/>
              <a:t>2.2 Retail </a:t>
            </a:r>
            <a:r>
              <a:rPr lang="de-DE" b="1" dirty="0" err="1"/>
              <a:t>contract</a:t>
            </a:r>
            <a:r>
              <a:rPr lang="de-DE" b="1" dirty="0"/>
              <a:t> </a:t>
            </a:r>
            <a:r>
              <a:rPr lang="de-DE" b="1" dirty="0" err="1"/>
              <a:t>with</a:t>
            </a:r>
            <a:r>
              <a:rPr lang="de-DE" b="1" dirty="0"/>
              <a:t> different pricing</a:t>
            </a:r>
          </a:p>
          <a:p>
            <a:r>
              <a:rPr lang="de-DE" b="1" dirty="0"/>
              <a:t>3. </a:t>
            </a:r>
            <a:r>
              <a:rPr lang="en-US" b="1" dirty="0"/>
              <a:t>Key Factors for On-Site Solar Generation (50kW)</a:t>
            </a:r>
          </a:p>
          <a:p>
            <a:pPr lvl="1"/>
            <a:r>
              <a:rPr lang="de-DE" b="1" kern="100" dirty="0">
                <a:latin typeface="Aptos" panose="020B0004020202020204" pitchFamily="34" charset="0"/>
                <a:cs typeface="Times New Roman" panose="02020603050405020304" pitchFamily="18" charset="0"/>
              </a:rPr>
              <a:t>3.1 Daily </a:t>
            </a:r>
            <a:r>
              <a:rPr lang="en-US" b="1" dirty="0"/>
              <a:t>Energy Consumption Patterns</a:t>
            </a:r>
          </a:p>
          <a:p>
            <a:pPr lvl="1"/>
            <a:r>
              <a:rPr lang="en-US" b="1" dirty="0"/>
              <a:t>3.2 Available Roof Space</a:t>
            </a:r>
          </a:p>
          <a:p>
            <a:pPr lvl="1"/>
            <a:r>
              <a:rPr lang="en-US" b="1" dirty="0"/>
              <a:t>3.3 </a:t>
            </a:r>
            <a:r>
              <a:rPr lang="da-DK" b="1" dirty="0"/>
              <a:t>Optimal Timeline for Installation</a:t>
            </a:r>
            <a:endParaRPr lang="en-US" b="1" dirty="0"/>
          </a:p>
          <a:p>
            <a:r>
              <a:rPr lang="en-US" b="1" dirty="0"/>
              <a:t>4. Feasibility Analysis Across Retail Locations</a:t>
            </a:r>
          </a:p>
          <a:p>
            <a:pPr lvl="1"/>
            <a:r>
              <a:rPr lang="en-US" b="1" dirty="0"/>
              <a:t>4.1 Feasibility and legislations across states</a:t>
            </a:r>
          </a:p>
          <a:p>
            <a:pPr lvl="1"/>
            <a:r>
              <a:rPr lang="en-US" b="1" dirty="0"/>
              <a:t>4.2 Solar Radiation Variability Across States</a:t>
            </a:r>
          </a:p>
          <a:p>
            <a:pPr lvl="1"/>
            <a:r>
              <a:rPr lang="en-US" b="1" dirty="0"/>
              <a:t>4.3 Energy Consumption at Different Locations and potential energy production</a:t>
            </a:r>
          </a:p>
          <a:p>
            <a:r>
              <a:rPr lang="de-DE" b="1" dirty="0"/>
              <a:t>5. </a:t>
            </a:r>
            <a:r>
              <a:rPr lang="de-DE" b="1" dirty="0" err="1"/>
              <a:t>Renewable</a:t>
            </a:r>
            <a:r>
              <a:rPr lang="de-DE" b="1" dirty="0"/>
              <a:t> Energy </a:t>
            </a:r>
            <a:r>
              <a:rPr lang="de-DE" b="1" dirty="0" err="1"/>
              <a:t>Strategy</a:t>
            </a:r>
            <a:r>
              <a:rPr lang="de-DE" b="1" dirty="0"/>
              <a:t>: 50% vs. 100%</a:t>
            </a:r>
          </a:p>
          <a:p>
            <a:pPr lvl="1"/>
            <a:r>
              <a:rPr lang="de-DE" b="1" dirty="0"/>
              <a:t>5.1 </a:t>
            </a:r>
            <a:r>
              <a:rPr lang="en-US" sz="1800" b="1" dirty="0"/>
              <a:t>PPA 50% </a:t>
            </a:r>
            <a:endParaRPr lang="en-US" b="1" dirty="0"/>
          </a:p>
          <a:p>
            <a:pPr lvl="1"/>
            <a:r>
              <a:rPr lang="en-US" b="1" dirty="0"/>
              <a:t>5.2 PPA 100%</a:t>
            </a:r>
          </a:p>
          <a:p>
            <a:r>
              <a:rPr lang="da-DK" b="1" dirty="0"/>
              <a:t>6. Answers to find the best strategy</a:t>
            </a:r>
          </a:p>
          <a:p>
            <a:endParaRPr lang="en-US" dirty="0"/>
          </a:p>
          <a:p>
            <a:endParaRPr lang="en-US" dirty="0"/>
          </a:p>
          <a:p>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a:p>
            <a:endParaRPr lang="de-DE" dirty="0"/>
          </a:p>
        </p:txBody>
      </p:sp>
    </p:spTree>
    <p:extLst>
      <p:ext uri="{BB962C8B-B14F-4D97-AF65-F5344CB8AC3E}">
        <p14:creationId xmlns:p14="http://schemas.microsoft.com/office/powerpoint/2010/main" val="224818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28D884B-323A-81FC-B1DA-5A08FAC39958}"/>
              </a:ext>
            </a:extLst>
          </p:cNvPr>
          <p:cNvSpPr txBox="1"/>
          <p:nvPr/>
        </p:nvSpPr>
        <p:spPr>
          <a:xfrm>
            <a:off x="616688" y="893135"/>
            <a:ext cx="11121656" cy="6001643"/>
          </a:xfrm>
          <a:prstGeom prst="rect">
            <a:avLst/>
          </a:prstGeom>
          <a:noFill/>
        </p:spPr>
        <p:txBody>
          <a:bodyPr wrap="square" rtlCol="0">
            <a:spAutoFit/>
          </a:bodyPr>
          <a:lstStyle/>
          <a:p>
            <a:r>
              <a:rPr lang="en-US" sz="2400" dirty="0"/>
              <a:t>1. Introduction</a:t>
            </a:r>
          </a:p>
          <a:p>
            <a:endParaRPr lang="en-US" dirty="0"/>
          </a:p>
          <a:p>
            <a:r>
              <a:rPr lang="en-US" dirty="0"/>
              <a:t>This case study examines a multi-site retail client with 350 locations across New South Wales, Australian Capital Territory, Victoria, and Queensland. The client intends to secure a long-term Power Purchase Agreement (PPA) for renewable energy from July 1, 2025, to December 31, 2030, with the goals of enhancing net-zero targets and promoting a sustainable brand image. Given the energy-intensive nature of retail operations, the study explores the feasibility of on-site solar generation to lower energy costs and meet environmental objectives.</a:t>
            </a:r>
          </a:p>
          <a:p>
            <a:r>
              <a:rPr lang="en-US" dirty="0"/>
              <a:t>The primary aim is to evaluate the most effective approach for solar panel installations and the choice of PPA. This includes analyzing whether the client should pursue the lowest cost option or focus on renewable energy percentages, considering factors such as energy consumption patterns, site feasibility, and solar radiation availability. The study will also assess the potential energy production of a 50 kW system and recommend a strategy between 50% and 100% renewable energy, informing the timeline for installations to align with the client's financial and sustainability goals.</a:t>
            </a:r>
          </a:p>
          <a:p>
            <a:endParaRPr lang="en-US" dirty="0"/>
          </a:p>
          <a:p>
            <a:endParaRPr lang="en-US" dirty="0"/>
          </a:p>
          <a:p>
            <a:endParaRPr lang="en-US" dirty="0"/>
          </a:p>
          <a:p>
            <a:endParaRPr lang="en-US" dirty="0"/>
          </a:p>
          <a:p>
            <a:endParaRPr lang="en-US" dirty="0"/>
          </a:p>
          <a:p>
            <a:endParaRPr lang="en-US" dirty="0"/>
          </a:p>
          <a:p>
            <a:endParaRPr lang="de-DE" dirty="0"/>
          </a:p>
        </p:txBody>
      </p:sp>
    </p:spTree>
    <p:extLst>
      <p:ext uri="{BB962C8B-B14F-4D97-AF65-F5344CB8AC3E}">
        <p14:creationId xmlns:p14="http://schemas.microsoft.com/office/powerpoint/2010/main" val="90716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a:extLst>
              <a:ext uri="{FF2B5EF4-FFF2-40B4-BE49-F238E27FC236}">
                <a16:creationId xmlns:a16="http://schemas.microsoft.com/office/drawing/2014/main" id="{08802582-9097-F21C-DEF1-C8E0F6948902}"/>
              </a:ext>
            </a:extLst>
          </p:cNvPr>
          <p:cNvSpPr txBox="1"/>
          <p:nvPr/>
        </p:nvSpPr>
        <p:spPr>
          <a:xfrm>
            <a:off x="701749" y="1022202"/>
            <a:ext cx="11334307" cy="5632311"/>
          </a:xfrm>
          <a:prstGeom prst="rect">
            <a:avLst/>
          </a:prstGeom>
          <a:noFill/>
        </p:spPr>
        <p:txBody>
          <a:bodyPr wrap="square" rtlCol="0">
            <a:spAutoFit/>
          </a:bodyPr>
          <a:lstStyle/>
          <a:p>
            <a:r>
              <a:rPr lang="en-US" b="1" dirty="0"/>
              <a:t>Power Purchase Agreements (PPAs)</a:t>
            </a:r>
          </a:p>
          <a:p>
            <a:r>
              <a:rPr lang="en-US" dirty="0"/>
              <a:t>A Power Purchase Agreement (PPA) is a long-term contract between a power producer and a purchaser for the sale of energy, allowing businesses to secure stable energy prices while supporting sustainability initiatives. On-site PPAs specifically involve energy generated at the purchaser's location, such as solar panels installed on their facility. This setup provides direct access to renewable energy, reduces transmission costs, and enhances energy independence, making it an attractive option for organizations looking to minimize their carbon footprint.</a:t>
            </a:r>
          </a:p>
          <a:p>
            <a:endParaRPr lang="en-US" b="1" dirty="0"/>
          </a:p>
          <a:p>
            <a:r>
              <a:rPr lang="en-US" b="1" dirty="0"/>
              <a:t>Contract Types Available for On-Site PPAs:</a:t>
            </a:r>
          </a:p>
          <a:p>
            <a:endParaRPr lang="en-US" dirty="0"/>
          </a:p>
          <a:p>
            <a:r>
              <a:rPr lang="en-US" b="1" dirty="0"/>
              <a:t>2.1 Direct Contract:</a:t>
            </a:r>
            <a:br>
              <a:rPr lang="en-US" dirty="0"/>
            </a:br>
            <a:r>
              <a:rPr lang="en-US" dirty="0"/>
              <a:t>A direct contract, or wholesale PPA, involves a business negotiating directly with a renewable energy farm to purchase electricity. This arrangement is typically suited for larger electricity consumers, those using more than 50 GWh annually, allowing them to secure energy at negotiated rates, often resulting in more favorable pricing and direct access to renewable sources.</a:t>
            </a:r>
          </a:p>
          <a:p>
            <a:r>
              <a:rPr lang="en-US" b="1" dirty="0"/>
              <a:t>2.2 Retail Contract with Different Pricing:</a:t>
            </a:r>
            <a:br>
              <a:rPr lang="en-US" dirty="0"/>
            </a:br>
            <a:r>
              <a:rPr lang="en-US" dirty="0"/>
              <a:t>In a retail contract, a business signs an agreement with an electricity retailer to purchase electricity and/or Large-scale Generation Certificates (LGCs). The retailer acts as an intermediary, managing contract terms and offering various pricing structures, such as fixed, variable, or hybrid rates. This flexibility helps businesses align their energy purchasing strategy with their specific needs and market conditions.</a:t>
            </a:r>
          </a:p>
          <a:p>
            <a:r>
              <a:rPr lang="en-US" dirty="0"/>
              <a:t>After contacting providers, both contract types are open to on-site PPAs.</a:t>
            </a:r>
            <a:endParaRPr lang="de-DE" dirty="0"/>
          </a:p>
        </p:txBody>
      </p:sp>
      <p:sp>
        <p:nvSpPr>
          <p:cNvPr id="14" name="Textfeld 13">
            <a:extLst>
              <a:ext uri="{FF2B5EF4-FFF2-40B4-BE49-F238E27FC236}">
                <a16:creationId xmlns:a16="http://schemas.microsoft.com/office/drawing/2014/main" id="{3C28C2BC-E860-17B9-3226-EA10C78B63ED}"/>
              </a:ext>
            </a:extLst>
          </p:cNvPr>
          <p:cNvSpPr txBox="1"/>
          <p:nvPr/>
        </p:nvSpPr>
        <p:spPr>
          <a:xfrm>
            <a:off x="701749" y="499730"/>
            <a:ext cx="11181907" cy="369332"/>
          </a:xfrm>
          <a:prstGeom prst="rect">
            <a:avLst/>
          </a:prstGeom>
          <a:noFill/>
        </p:spPr>
        <p:txBody>
          <a:bodyPr wrap="square" rtlCol="0">
            <a:spAutoFit/>
          </a:bodyPr>
          <a:lstStyle/>
          <a:p>
            <a:r>
              <a:rPr lang="en-US" b="1" kern="100" dirty="0">
                <a:latin typeface="Aptos" panose="020B0004020202020204" pitchFamily="34" charset="0"/>
                <a:ea typeface="Aptos" panose="020B0004020202020204" pitchFamily="34" charset="0"/>
                <a:cs typeface="Times New Roman" panose="02020603050405020304" pitchFamily="18" charset="0"/>
              </a:rPr>
              <a:t>2. </a:t>
            </a:r>
            <a:r>
              <a:rPr lang="de-DE" b="1" dirty="0"/>
              <a:t>PPA Options </a:t>
            </a:r>
            <a:endParaRPr lang="de-DE" dirty="0"/>
          </a:p>
        </p:txBody>
      </p:sp>
    </p:spTree>
    <p:extLst>
      <p:ext uri="{BB962C8B-B14F-4D97-AF65-F5344CB8AC3E}">
        <p14:creationId xmlns:p14="http://schemas.microsoft.com/office/powerpoint/2010/main" val="124562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7AFFAA11-D601-652F-63EC-0FD5EB3DC1C5}"/>
              </a:ext>
            </a:extLst>
          </p:cNvPr>
          <p:cNvGraphicFramePr>
            <a:graphicFrameLocks noGrp="1"/>
          </p:cNvGraphicFramePr>
          <p:nvPr>
            <p:extLst>
              <p:ext uri="{D42A27DB-BD31-4B8C-83A1-F6EECF244321}">
                <p14:modId xmlns:p14="http://schemas.microsoft.com/office/powerpoint/2010/main" val="3389584649"/>
              </p:ext>
            </p:extLst>
          </p:nvPr>
        </p:nvGraphicFramePr>
        <p:xfrm>
          <a:off x="893134" y="1536700"/>
          <a:ext cx="10689264" cy="4491958"/>
        </p:xfrm>
        <a:graphic>
          <a:graphicData uri="http://schemas.openxmlformats.org/drawingml/2006/table">
            <a:tbl>
              <a:tblPr firstRow="1" bandRow="1">
                <a:tableStyleId>{5C22544A-7EE6-4342-B048-85BDC9FD1C3A}</a:tableStyleId>
              </a:tblPr>
              <a:tblGrid>
                <a:gridCol w="2672316">
                  <a:extLst>
                    <a:ext uri="{9D8B030D-6E8A-4147-A177-3AD203B41FA5}">
                      <a16:colId xmlns:a16="http://schemas.microsoft.com/office/drawing/2014/main" val="2705957771"/>
                    </a:ext>
                  </a:extLst>
                </a:gridCol>
                <a:gridCol w="2672316">
                  <a:extLst>
                    <a:ext uri="{9D8B030D-6E8A-4147-A177-3AD203B41FA5}">
                      <a16:colId xmlns:a16="http://schemas.microsoft.com/office/drawing/2014/main" val="2594478487"/>
                    </a:ext>
                  </a:extLst>
                </a:gridCol>
                <a:gridCol w="2672316">
                  <a:extLst>
                    <a:ext uri="{9D8B030D-6E8A-4147-A177-3AD203B41FA5}">
                      <a16:colId xmlns:a16="http://schemas.microsoft.com/office/drawing/2014/main" val="2814432956"/>
                    </a:ext>
                  </a:extLst>
                </a:gridCol>
                <a:gridCol w="2672316">
                  <a:extLst>
                    <a:ext uri="{9D8B030D-6E8A-4147-A177-3AD203B41FA5}">
                      <a16:colId xmlns:a16="http://schemas.microsoft.com/office/drawing/2014/main" val="588893176"/>
                    </a:ext>
                  </a:extLst>
                </a:gridCol>
              </a:tblGrid>
              <a:tr h="758444">
                <a:tc>
                  <a:txBody>
                    <a:bodyPr/>
                    <a:lstStyle/>
                    <a:p>
                      <a:r>
                        <a:rPr lang="de-DE" sz="1600" dirty="0"/>
                        <a:t>Pricing Model</a:t>
                      </a:r>
                    </a:p>
                  </a:txBody>
                  <a:tcPr/>
                </a:tc>
                <a:tc>
                  <a:txBody>
                    <a:bodyPr/>
                    <a:lstStyle/>
                    <a:p>
                      <a:r>
                        <a:rPr lang="de-DE" sz="1600" dirty="0"/>
                        <a:t>Description</a:t>
                      </a:r>
                    </a:p>
                  </a:txBody>
                  <a:tcPr/>
                </a:tc>
                <a:tc>
                  <a:txBody>
                    <a:bodyPr/>
                    <a:lstStyle/>
                    <a:p>
                      <a:r>
                        <a:rPr lang="de-DE" sz="1600" dirty="0"/>
                        <a:t>Advantages</a:t>
                      </a:r>
                    </a:p>
                  </a:txBody>
                  <a:tcPr/>
                </a:tc>
                <a:tc>
                  <a:txBody>
                    <a:bodyPr/>
                    <a:lstStyle/>
                    <a:p>
                      <a:r>
                        <a:rPr lang="de-DE" sz="1600" dirty="0" err="1"/>
                        <a:t>Considerations</a:t>
                      </a:r>
                      <a:endParaRPr lang="de-DE" sz="1600" dirty="0"/>
                    </a:p>
                  </a:txBody>
                  <a:tcPr/>
                </a:tc>
                <a:extLst>
                  <a:ext uri="{0D108BD9-81ED-4DB2-BD59-A6C34878D82A}">
                    <a16:rowId xmlns:a16="http://schemas.microsoft.com/office/drawing/2014/main" val="110755265"/>
                  </a:ext>
                </a:extLst>
              </a:tr>
              <a:tr h="1002830">
                <a:tc>
                  <a:txBody>
                    <a:bodyPr/>
                    <a:lstStyle/>
                    <a:p>
                      <a:r>
                        <a:rPr lang="de-DE" sz="1600" dirty="0"/>
                        <a:t>Fixed Price</a:t>
                      </a:r>
                    </a:p>
                  </a:txBody>
                  <a:tcPr/>
                </a:tc>
                <a:tc>
                  <a:txBody>
                    <a:bodyPr/>
                    <a:lstStyle/>
                    <a:p>
                      <a:r>
                        <a:rPr lang="en-US" sz="1600" dirty="0"/>
                        <a:t>A set price per kilowatt-hour (kWh) for the duration of the contract.</a:t>
                      </a:r>
                      <a:endParaRPr lang="de-DE" sz="1600" dirty="0"/>
                    </a:p>
                  </a:txBody>
                  <a:tcPr/>
                </a:tc>
                <a:tc>
                  <a:txBody>
                    <a:bodyPr/>
                    <a:lstStyle/>
                    <a:p>
                      <a:r>
                        <a:rPr lang="de-DE" sz="1600" dirty="0" err="1"/>
                        <a:t>Predictable</a:t>
                      </a:r>
                      <a:r>
                        <a:rPr lang="de-DE" sz="1600" dirty="0"/>
                        <a:t> </a:t>
                      </a:r>
                      <a:r>
                        <a:rPr lang="de-DE" sz="1600" dirty="0" err="1"/>
                        <a:t>costs</a:t>
                      </a:r>
                      <a:r>
                        <a:rPr lang="de-DE" sz="1600" dirty="0"/>
                        <a:t>, </a:t>
                      </a:r>
                      <a:r>
                        <a:rPr lang="de-DE" sz="1600" dirty="0" err="1"/>
                        <a:t>stable</a:t>
                      </a:r>
                      <a:r>
                        <a:rPr lang="de-DE" sz="1600" dirty="0"/>
                        <a:t> </a:t>
                      </a:r>
                      <a:r>
                        <a:rPr lang="de-DE" sz="1600" dirty="0" err="1"/>
                        <a:t>budgeting</a:t>
                      </a:r>
                      <a:r>
                        <a:rPr lang="de-DE" sz="1600" dirty="0"/>
                        <a:t>.</a:t>
                      </a:r>
                    </a:p>
                  </a:txBody>
                  <a:tcPr/>
                </a:tc>
                <a:tc>
                  <a:txBody>
                    <a:bodyPr/>
                    <a:lstStyle/>
                    <a:p>
                      <a:r>
                        <a:rPr lang="en-US" sz="1600" dirty="0"/>
                        <a:t>May be higher than variable rates if market prices fall.</a:t>
                      </a:r>
                      <a:endParaRPr lang="de-DE" sz="1600" dirty="0"/>
                    </a:p>
                  </a:txBody>
                  <a:tcPr/>
                </a:tc>
                <a:extLst>
                  <a:ext uri="{0D108BD9-81ED-4DB2-BD59-A6C34878D82A}">
                    <a16:rowId xmlns:a16="http://schemas.microsoft.com/office/drawing/2014/main" val="2220733304"/>
                  </a:ext>
                </a:extLst>
              </a:tr>
              <a:tr h="1498635">
                <a:tc>
                  <a:txBody>
                    <a:bodyPr/>
                    <a:lstStyle/>
                    <a:p>
                      <a:r>
                        <a:rPr lang="de-DE" sz="1600" dirty="0"/>
                        <a:t>Variable Price</a:t>
                      </a:r>
                    </a:p>
                  </a:txBody>
                  <a:tcPr/>
                </a:tc>
                <a:tc>
                  <a:txBody>
                    <a:bodyPr/>
                    <a:lstStyle/>
                    <a:p>
                      <a:r>
                        <a:rPr lang="en-US" sz="1600" dirty="0"/>
                        <a:t>Prices fluctuate based on market rates or other indices, often linked to wholesale electricity prices.</a:t>
                      </a:r>
                      <a:endParaRPr lang="de-DE" sz="1600" dirty="0"/>
                    </a:p>
                  </a:txBody>
                  <a:tcPr/>
                </a:tc>
                <a:tc>
                  <a:txBody>
                    <a:bodyPr/>
                    <a:lstStyle/>
                    <a:p>
                      <a:r>
                        <a:rPr lang="en-US" sz="1600" dirty="0"/>
                        <a:t>Potential for lower costs if market prices drop.</a:t>
                      </a:r>
                      <a:endParaRPr lang="de-DE" sz="1600" dirty="0"/>
                    </a:p>
                  </a:txBody>
                  <a:tcPr/>
                </a:tc>
                <a:tc>
                  <a:txBody>
                    <a:bodyPr/>
                    <a:lstStyle/>
                    <a:p>
                      <a:r>
                        <a:rPr lang="en-US" sz="1600" dirty="0"/>
                        <a:t>Uncertainty in budgeting; costs can rise significantly.</a:t>
                      </a:r>
                      <a:endParaRPr lang="de-DE" sz="1600" dirty="0"/>
                    </a:p>
                  </a:txBody>
                  <a:tcPr/>
                </a:tc>
                <a:extLst>
                  <a:ext uri="{0D108BD9-81ED-4DB2-BD59-A6C34878D82A}">
                    <a16:rowId xmlns:a16="http://schemas.microsoft.com/office/drawing/2014/main" val="3167093360"/>
                  </a:ext>
                </a:extLst>
              </a:tr>
              <a:tr h="1232049">
                <a:tc>
                  <a:txBody>
                    <a:bodyPr/>
                    <a:lstStyle/>
                    <a:p>
                      <a:r>
                        <a:rPr lang="de-DE" sz="1600" dirty="0"/>
                        <a:t>Hybrid Model</a:t>
                      </a:r>
                    </a:p>
                  </a:txBody>
                  <a:tcPr/>
                </a:tc>
                <a:tc>
                  <a:txBody>
                    <a:bodyPr/>
                    <a:lstStyle/>
                    <a:p>
                      <a:r>
                        <a:rPr lang="en-US" sz="1600" dirty="0"/>
                        <a:t>A combination of fixed and variable pricing, offering stability and flexibility.</a:t>
                      </a:r>
                      <a:endParaRPr lang="de-DE" sz="1600" dirty="0"/>
                    </a:p>
                  </a:txBody>
                  <a:tcPr/>
                </a:tc>
                <a:tc>
                  <a:txBody>
                    <a:bodyPr/>
                    <a:lstStyle/>
                    <a:p>
                      <a:r>
                        <a:rPr lang="en-US" sz="1600" dirty="0"/>
                        <a:t>Balances risk and stability; tailored to needs.</a:t>
                      </a:r>
                      <a:endParaRPr lang="de-DE" sz="1600" dirty="0"/>
                    </a:p>
                  </a:txBody>
                  <a:tcPr/>
                </a:tc>
                <a:tc>
                  <a:txBody>
                    <a:bodyPr/>
                    <a:lstStyle/>
                    <a:p>
                      <a:r>
                        <a:rPr lang="en-US" sz="1600" dirty="0"/>
                        <a:t>Complexity in pricing structure; requires careful management.</a:t>
                      </a:r>
                      <a:endParaRPr lang="de-DE" sz="1600" dirty="0"/>
                    </a:p>
                  </a:txBody>
                  <a:tcPr/>
                </a:tc>
                <a:extLst>
                  <a:ext uri="{0D108BD9-81ED-4DB2-BD59-A6C34878D82A}">
                    <a16:rowId xmlns:a16="http://schemas.microsoft.com/office/drawing/2014/main" val="529867629"/>
                  </a:ext>
                </a:extLst>
              </a:tr>
            </a:tbl>
          </a:graphicData>
        </a:graphic>
      </p:graphicFrame>
      <p:sp>
        <p:nvSpPr>
          <p:cNvPr id="5" name="Textfeld 4">
            <a:extLst>
              <a:ext uri="{FF2B5EF4-FFF2-40B4-BE49-F238E27FC236}">
                <a16:creationId xmlns:a16="http://schemas.microsoft.com/office/drawing/2014/main" id="{26E0FB1A-216E-2FD0-A0A4-14804003D6A2}"/>
              </a:ext>
            </a:extLst>
          </p:cNvPr>
          <p:cNvSpPr txBox="1"/>
          <p:nvPr/>
        </p:nvSpPr>
        <p:spPr>
          <a:xfrm>
            <a:off x="893135" y="701749"/>
            <a:ext cx="9266864" cy="461665"/>
          </a:xfrm>
          <a:prstGeom prst="rect">
            <a:avLst/>
          </a:prstGeom>
          <a:noFill/>
        </p:spPr>
        <p:txBody>
          <a:bodyPr wrap="square" rtlCol="0">
            <a:spAutoFit/>
          </a:bodyPr>
          <a:lstStyle/>
          <a:p>
            <a:r>
              <a:rPr lang="de-DE" sz="2400" dirty="0"/>
              <a:t>The </a:t>
            </a:r>
            <a:r>
              <a:rPr lang="de-DE" sz="2400" dirty="0" err="1"/>
              <a:t>following</a:t>
            </a:r>
            <a:r>
              <a:rPr lang="de-DE" sz="2400" dirty="0"/>
              <a:t> </a:t>
            </a:r>
            <a:r>
              <a:rPr lang="de-DE" sz="2400" dirty="0" err="1"/>
              <a:t>table</a:t>
            </a:r>
            <a:r>
              <a:rPr lang="de-DE" sz="2400" dirty="0"/>
              <a:t> </a:t>
            </a:r>
            <a:r>
              <a:rPr lang="de-DE" sz="2400" dirty="0" err="1"/>
              <a:t>resume</a:t>
            </a:r>
            <a:r>
              <a:rPr lang="de-DE" sz="2400" dirty="0"/>
              <a:t> </a:t>
            </a:r>
            <a:r>
              <a:rPr lang="de-DE" sz="2400" dirty="0" err="1"/>
              <a:t>the</a:t>
            </a:r>
            <a:r>
              <a:rPr lang="de-DE" sz="2400" dirty="0"/>
              <a:t> </a:t>
            </a:r>
            <a:r>
              <a:rPr lang="de-DE" sz="2400" dirty="0" err="1"/>
              <a:t>three</a:t>
            </a:r>
            <a:r>
              <a:rPr lang="de-DE" sz="2400" dirty="0"/>
              <a:t> pricing </a:t>
            </a:r>
            <a:r>
              <a:rPr lang="de-DE" sz="2400" dirty="0" err="1"/>
              <a:t>models</a:t>
            </a:r>
            <a:r>
              <a:rPr lang="de-DE" sz="2400" dirty="0"/>
              <a:t> </a:t>
            </a:r>
            <a:r>
              <a:rPr lang="de-DE" sz="2400" dirty="0" err="1"/>
              <a:t>for</a:t>
            </a:r>
            <a:r>
              <a:rPr lang="de-DE" sz="2400" dirty="0"/>
              <a:t> PPAs: </a:t>
            </a:r>
          </a:p>
        </p:txBody>
      </p:sp>
      <p:sp>
        <p:nvSpPr>
          <p:cNvPr id="6" name="Textfeld 5">
            <a:extLst>
              <a:ext uri="{FF2B5EF4-FFF2-40B4-BE49-F238E27FC236}">
                <a16:creationId xmlns:a16="http://schemas.microsoft.com/office/drawing/2014/main" id="{BF611881-918F-2291-23AA-8ADFF4A76CF6}"/>
              </a:ext>
            </a:extLst>
          </p:cNvPr>
          <p:cNvSpPr txBox="1"/>
          <p:nvPr/>
        </p:nvSpPr>
        <p:spPr>
          <a:xfrm>
            <a:off x="893135" y="6309611"/>
            <a:ext cx="9266864" cy="369332"/>
          </a:xfrm>
          <a:prstGeom prst="rect">
            <a:avLst/>
          </a:prstGeom>
          <a:noFill/>
        </p:spPr>
        <p:txBody>
          <a:bodyPr wrap="square" rtlCol="0">
            <a:spAutoFit/>
          </a:bodyPr>
          <a:lstStyle/>
          <a:p>
            <a:r>
              <a:rPr lang="de-DE" dirty="0" err="1"/>
              <a:t>From</a:t>
            </a:r>
            <a:r>
              <a:rPr lang="de-DE" dirty="0"/>
              <a:t> https://news.cityofsydney.nsw.gov.au/</a:t>
            </a:r>
          </a:p>
        </p:txBody>
      </p:sp>
    </p:spTree>
    <p:extLst>
      <p:ext uri="{BB962C8B-B14F-4D97-AF65-F5344CB8AC3E}">
        <p14:creationId xmlns:p14="http://schemas.microsoft.com/office/powerpoint/2010/main" val="55967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2D17186-05A7-D127-8732-043D4BCFDDEB}"/>
              </a:ext>
            </a:extLst>
          </p:cNvPr>
          <p:cNvSpPr txBox="1"/>
          <p:nvPr/>
        </p:nvSpPr>
        <p:spPr>
          <a:xfrm>
            <a:off x="838200" y="1429473"/>
            <a:ext cx="5054600" cy="2400657"/>
          </a:xfrm>
          <a:prstGeom prst="rect">
            <a:avLst/>
          </a:prstGeom>
          <a:noFill/>
        </p:spPr>
        <p:txBody>
          <a:bodyPr wrap="square" rtlCol="0">
            <a:spAutoFit/>
          </a:bodyPr>
          <a:lstStyle/>
          <a:p>
            <a:r>
              <a:rPr lang="en-US" sz="2400" b="1" dirty="0"/>
              <a:t>3.1 Energy Consumption Patterns</a:t>
            </a:r>
          </a:p>
          <a:p>
            <a:endParaRPr lang="en-US" dirty="0"/>
          </a:p>
          <a:p>
            <a:r>
              <a:rPr lang="en-US" dirty="0"/>
              <a:t>After evaluating the load profiles across all states, </a:t>
            </a:r>
            <a:r>
              <a:rPr lang="en-US" b="1" dirty="0"/>
              <a:t>Figure 1</a:t>
            </a:r>
            <a:r>
              <a:rPr lang="en-US" dirty="0"/>
              <a:t> displays the daily energy consumption patterns for each location. In the following, we only account for the average consumption per month calculated from this Load Profile.</a:t>
            </a:r>
            <a:endParaRPr lang="de-DE" dirty="0"/>
          </a:p>
        </p:txBody>
      </p:sp>
      <p:sp>
        <p:nvSpPr>
          <p:cNvPr id="7" name="Titel 6">
            <a:extLst>
              <a:ext uri="{FF2B5EF4-FFF2-40B4-BE49-F238E27FC236}">
                <a16:creationId xmlns:a16="http://schemas.microsoft.com/office/drawing/2014/main" id="{D7EED854-AEEC-0C21-19C8-43A91E62004D}"/>
              </a:ext>
            </a:extLst>
          </p:cNvPr>
          <p:cNvSpPr>
            <a:spLocks noGrp="1"/>
          </p:cNvSpPr>
          <p:nvPr>
            <p:ph type="title"/>
          </p:nvPr>
        </p:nvSpPr>
        <p:spPr/>
        <p:txBody>
          <a:bodyPr>
            <a:normAutofit/>
          </a:bodyPr>
          <a:lstStyle/>
          <a:p>
            <a:r>
              <a:rPr lang="en-US" sz="2400" b="1" dirty="0"/>
              <a:t>3. Key Factors for On-Site Solar Generation (50kW)</a:t>
            </a:r>
            <a:endParaRPr lang="de-DE" sz="2400" dirty="0"/>
          </a:p>
        </p:txBody>
      </p:sp>
      <p:pic>
        <p:nvPicPr>
          <p:cNvPr id="9" name="Grafik 8">
            <a:extLst>
              <a:ext uri="{FF2B5EF4-FFF2-40B4-BE49-F238E27FC236}">
                <a16:creationId xmlns:a16="http://schemas.microsoft.com/office/drawing/2014/main" id="{77BAB470-D61E-EC1A-7CB2-47AB3E7D5FFA}"/>
              </a:ext>
            </a:extLst>
          </p:cNvPr>
          <p:cNvPicPr>
            <a:picLocks noChangeAspect="1"/>
          </p:cNvPicPr>
          <p:nvPr/>
        </p:nvPicPr>
        <p:blipFill>
          <a:blip r:embed="rId2"/>
          <a:stretch>
            <a:fillRect/>
          </a:stretch>
        </p:blipFill>
        <p:spPr>
          <a:xfrm>
            <a:off x="5709570" y="1298936"/>
            <a:ext cx="5961112" cy="4260127"/>
          </a:xfrm>
          <a:prstGeom prst="rect">
            <a:avLst/>
          </a:prstGeom>
        </p:spPr>
      </p:pic>
    </p:spTree>
    <p:extLst>
      <p:ext uri="{BB962C8B-B14F-4D97-AF65-F5344CB8AC3E}">
        <p14:creationId xmlns:p14="http://schemas.microsoft.com/office/powerpoint/2010/main" val="143970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A2AA04C-41B9-54E8-A9D1-155EA35A8AAE}"/>
              </a:ext>
            </a:extLst>
          </p:cNvPr>
          <p:cNvPicPr>
            <a:picLocks noChangeAspect="1"/>
          </p:cNvPicPr>
          <p:nvPr/>
        </p:nvPicPr>
        <p:blipFill>
          <a:blip r:embed="rId2"/>
          <a:srcRect r="1655" b="2"/>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feld 1">
            <a:extLst>
              <a:ext uri="{FF2B5EF4-FFF2-40B4-BE49-F238E27FC236}">
                <a16:creationId xmlns:a16="http://schemas.microsoft.com/office/drawing/2014/main" id="{786352E3-0564-BD02-96E5-DD342C996356}"/>
              </a:ext>
            </a:extLst>
          </p:cNvPr>
          <p:cNvSpPr txBox="1"/>
          <p:nvPr/>
        </p:nvSpPr>
        <p:spPr>
          <a:xfrm>
            <a:off x="330200" y="425684"/>
            <a:ext cx="5575300" cy="5314716"/>
          </a:xfrm>
          <a:prstGeom prst="rect">
            <a:avLst/>
          </a:prstGeom>
        </p:spPr>
        <p:txBody>
          <a:bodyPr vert="horz" lIns="91440" tIns="45720" rIns="91440" bIns="45720" rtlCol="0">
            <a:noAutofit/>
          </a:bodyPr>
          <a:lstStyle/>
          <a:p>
            <a:pPr>
              <a:lnSpc>
                <a:spcPct val="90000"/>
              </a:lnSpc>
              <a:spcAft>
                <a:spcPts val="600"/>
              </a:spcAft>
            </a:pPr>
            <a:r>
              <a:rPr lang="en-US" sz="2400" b="1" dirty="0"/>
              <a:t>3.2 Available solar space for industrial use </a:t>
            </a:r>
            <a:endParaRPr lang="en-US" dirty="0"/>
          </a:p>
          <a:p>
            <a:pPr>
              <a:lnSpc>
                <a:spcPct val="90000"/>
              </a:lnSpc>
              <a:spcAft>
                <a:spcPts val="600"/>
              </a:spcAft>
            </a:pPr>
            <a:r>
              <a:rPr lang="en-US" dirty="0"/>
              <a:t>The map illustrates potential industrial roof top solar space (https://nationalmap.gov.au/).</a:t>
            </a:r>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r>
              <a:rPr lang="en-US" sz="2400" b="1" dirty="0"/>
              <a:t>3.3  Optimal Timeline for Installation</a:t>
            </a:r>
          </a:p>
          <a:p>
            <a:pPr>
              <a:lnSpc>
                <a:spcPct val="90000"/>
              </a:lnSpc>
              <a:spcAft>
                <a:spcPts val="600"/>
              </a:spcAft>
            </a:pPr>
            <a:r>
              <a:rPr lang="en-US" dirty="0"/>
              <a:t>The optimal time for rooftop solar energy installation in Australia generally aligns with the country's peak solar production months, which are typically during spring and summer (from October to March). During these months, solar panels can generate more electricity due to increased sunlight availability. When planning rooftop solar installations in Australia, it's vital to consider local regulations and incentives, as these vary by state and territory. </a:t>
            </a:r>
          </a:p>
        </p:txBody>
      </p:sp>
    </p:spTree>
    <p:extLst>
      <p:ext uri="{BB962C8B-B14F-4D97-AF65-F5344CB8AC3E}">
        <p14:creationId xmlns:p14="http://schemas.microsoft.com/office/powerpoint/2010/main" val="162723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72948DD0-2BAF-A363-D58E-C134EACC5F03}"/>
              </a:ext>
            </a:extLst>
          </p:cNvPr>
          <p:cNvSpPr txBox="1"/>
          <p:nvPr/>
        </p:nvSpPr>
        <p:spPr>
          <a:xfrm>
            <a:off x="774344" y="137610"/>
            <a:ext cx="10859660" cy="1015663"/>
          </a:xfrm>
          <a:prstGeom prst="rect">
            <a:avLst/>
          </a:prstGeom>
          <a:noFill/>
        </p:spPr>
        <p:txBody>
          <a:bodyPr wrap="square" rtlCol="0">
            <a:spAutoFit/>
          </a:bodyPr>
          <a:lstStyle/>
          <a:p>
            <a:endParaRPr lang="en-US" dirty="0"/>
          </a:p>
          <a:p>
            <a:r>
              <a:rPr lang="en-US" sz="2400" b="1" dirty="0"/>
              <a:t>4.1 Feasibility and legislations across states</a:t>
            </a:r>
          </a:p>
          <a:p>
            <a:endParaRPr lang="en-US" dirty="0"/>
          </a:p>
        </p:txBody>
      </p:sp>
      <p:graphicFrame>
        <p:nvGraphicFramePr>
          <p:cNvPr id="9" name="Tabelle 8">
            <a:extLst>
              <a:ext uri="{FF2B5EF4-FFF2-40B4-BE49-F238E27FC236}">
                <a16:creationId xmlns:a16="http://schemas.microsoft.com/office/drawing/2014/main" id="{712AEE05-5E6E-17AD-DFA1-24D187B4B97E}"/>
              </a:ext>
            </a:extLst>
          </p:cNvPr>
          <p:cNvGraphicFramePr>
            <a:graphicFrameLocks noGrp="1"/>
          </p:cNvGraphicFramePr>
          <p:nvPr>
            <p:extLst>
              <p:ext uri="{D42A27DB-BD31-4B8C-83A1-F6EECF244321}">
                <p14:modId xmlns:p14="http://schemas.microsoft.com/office/powerpoint/2010/main" val="652861820"/>
              </p:ext>
            </p:extLst>
          </p:nvPr>
        </p:nvGraphicFramePr>
        <p:xfrm>
          <a:off x="774344" y="998832"/>
          <a:ext cx="10250416" cy="5249119"/>
        </p:xfrm>
        <a:graphic>
          <a:graphicData uri="http://schemas.openxmlformats.org/drawingml/2006/table">
            <a:tbl>
              <a:tblPr firstRow="1" bandRow="1">
                <a:tableStyleId>{5C22544A-7EE6-4342-B048-85BDC9FD1C3A}</a:tableStyleId>
              </a:tblPr>
              <a:tblGrid>
                <a:gridCol w="1401992">
                  <a:extLst>
                    <a:ext uri="{9D8B030D-6E8A-4147-A177-3AD203B41FA5}">
                      <a16:colId xmlns:a16="http://schemas.microsoft.com/office/drawing/2014/main" val="155759038"/>
                    </a:ext>
                  </a:extLst>
                </a:gridCol>
                <a:gridCol w="2212106">
                  <a:extLst>
                    <a:ext uri="{9D8B030D-6E8A-4147-A177-3AD203B41FA5}">
                      <a16:colId xmlns:a16="http://schemas.microsoft.com/office/drawing/2014/main" val="1856370431"/>
                    </a:ext>
                  </a:extLst>
                </a:gridCol>
                <a:gridCol w="2212106">
                  <a:extLst>
                    <a:ext uri="{9D8B030D-6E8A-4147-A177-3AD203B41FA5}">
                      <a16:colId xmlns:a16="http://schemas.microsoft.com/office/drawing/2014/main" val="3612707540"/>
                    </a:ext>
                  </a:extLst>
                </a:gridCol>
                <a:gridCol w="2212106">
                  <a:extLst>
                    <a:ext uri="{9D8B030D-6E8A-4147-A177-3AD203B41FA5}">
                      <a16:colId xmlns:a16="http://schemas.microsoft.com/office/drawing/2014/main" val="1482731671"/>
                    </a:ext>
                  </a:extLst>
                </a:gridCol>
                <a:gridCol w="2212106">
                  <a:extLst>
                    <a:ext uri="{9D8B030D-6E8A-4147-A177-3AD203B41FA5}">
                      <a16:colId xmlns:a16="http://schemas.microsoft.com/office/drawing/2014/main" val="1560908903"/>
                    </a:ext>
                  </a:extLst>
                </a:gridCol>
              </a:tblGrid>
              <a:tr h="719884">
                <a:tc>
                  <a:txBody>
                    <a:bodyPr/>
                    <a:lstStyle/>
                    <a:p>
                      <a:endParaRPr lang="de-DE" dirty="0"/>
                    </a:p>
                  </a:txBody>
                  <a:tcPr/>
                </a:tc>
                <a:tc>
                  <a:txBody>
                    <a:bodyPr/>
                    <a:lstStyle/>
                    <a:p>
                      <a:r>
                        <a:rPr lang="de-DE" dirty="0"/>
                        <a:t>NSW</a:t>
                      </a:r>
                    </a:p>
                  </a:txBody>
                  <a:tcPr/>
                </a:tc>
                <a:tc>
                  <a:txBody>
                    <a:bodyPr/>
                    <a:lstStyle/>
                    <a:p>
                      <a:r>
                        <a:rPr lang="de-DE" dirty="0"/>
                        <a:t> Vic</a:t>
                      </a:r>
                    </a:p>
                  </a:txBody>
                  <a:tcPr/>
                </a:tc>
                <a:tc>
                  <a:txBody>
                    <a:bodyPr/>
                    <a:lstStyle/>
                    <a:p>
                      <a:r>
                        <a:rPr lang="de-DE" dirty="0"/>
                        <a:t>QLD</a:t>
                      </a:r>
                    </a:p>
                  </a:txBody>
                  <a:tcPr/>
                </a:tc>
                <a:tc>
                  <a:txBody>
                    <a:bodyPr/>
                    <a:lstStyle/>
                    <a:p>
                      <a:r>
                        <a:rPr lang="de-DE" dirty="0"/>
                        <a:t>ATC</a:t>
                      </a:r>
                    </a:p>
                  </a:txBody>
                  <a:tcPr/>
                </a:tc>
                <a:extLst>
                  <a:ext uri="{0D108BD9-81ED-4DB2-BD59-A6C34878D82A}">
                    <a16:rowId xmlns:a16="http://schemas.microsoft.com/office/drawing/2014/main" val="564102845"/>
                  </a:ext>
                </a:extLst>
              </a:tr>
              <a:tr h="1974282">
                <a:tc>
                  <a:txBody>
                    <a:bodyPr/>
                    <a:lstStyle/>
                    <a:p>
                      <a:r>
                        <a:rPr lang="de-DE" sz="1100" dirty="0" err="1"/>
                        <a:t>Planning</a:t>
                      </a:r>
                      <a:r>
                        <a:rPr lang="de-DE" sz="1100" dirty="0"/>
                        <a:t> </a:t>
                      </a:r>
                      <a:r>
                        <a:rPr lang="de-DE" sz="1100" dirty="0" err="1"/>
                        <a:t>Approval</a:t>
                      </a:r>
                      <a:r>
                        <a:rPr lang="de-DE" sz="1100" dirty="0"/>
                        <a:t> </a:t>
                      </a:r>
                      <a:r>
                        <a:rPr lang="de-DE" sz="1100" dirty="0" err="1"/>
                        <a:t>Requirement</a:t>
                      </a:r>
                      <a:endParaRPr lang="de-DE" sz="1100" dirty="0"/>
                    </a:p>
                  </a:txBody>
                  <a:tcPr/>
                </a:tc>
                <a:tc>
                  <a:txBody>
                    <a:bodyPr/>
                    <a:lstStyle/>
                    <a:p>
                      <a:r>
                        <a:rPr lang="en-US" sz="1200" dirty="0"/>
                        <a:t>Requires planning approval under EP&amp;A Act; local councils assess necessity.</a:t>
                      </a:r>
                      <a:endParaRPr lang="de-DE" sz="1200" dirty="0"/>
                    </a:p>
                  </a:txBody>
                  <a:tcPr/>
                </a:tc>
                <a:tc>
                  <a:txBody>
                    <a:bodyPr/>
                    <a:lstStyle/>
                    <a:p>
                      <a:r>
                        <a:rPr lang="en-US" sz="1200" dirty="0"/>
                        <a:t>Requires planning approval under Planning and Environment Act 1987; local councils determine need.</a:t>
                      </a:r>
                      <a:endParaRPr lang="de-DE" sz="1200" dirty="0"/>
                    </a:p>
                  </a:txBody>
                  <a:tcPr/>
                </a:tc>
                <a:tc>
                  <a:txBody>
                    <a:bodyPr/>
                    <a:lstStyle/>
                    <a:p>
                      <a:r>
                        <a:rPr lang="en-US" sz="1200" dirty="0"/>
                        <a:t>Requires planning approval under Planning Act 2016; local councils assess necessity.</a:t>
                      </a:r>
                      <a:endParaRPr lang="de-DE" sz="1200" dirty="0"/>
                    </a:p>
                  </a:txBody>
                  <a:tcPr/>
                </a:tc>
                <a:tc>
                  <a:txBody>
                    <a:bodyPr/>
                    <a:lstStyle/>
                    <a:p>
                      <a:r>
                        <a:rPr lang="en-US" sz="1200" dirty="0"/>
                        <a:t>Requires planning approval under Planning and Development Act 2007; ACT Planning Authority assesses need.</a:t>
                      </a:r>
                      <a:endParaRPr lang="de-DE" sz="1200" dirty="0"/>
                    </a:p>
                  </a:txBody>
                  <a:tcPr/>
                </a:tc>
                <a:extLst>
                  <a:ext uri="{0D108BD9-81ED-4DB2-BD59-A6C34878D82A}">
                    <a16:rowId xmlns:a16="http://schemas.microsoft.com/office/drawing/2014/main" val="2095046590"/>
                  </a:ext>
                </a:extLst>
              </a:tr>
              <a:tr h="1451678">
                <a:tc>
                  <a:txBody>
                    <a:bodyPr/>
                    <a:lstStyle/>
                    <a:p>
                      <a:r>
                        <a:rPr lang="de-DE" sz="1100" dirty="0" err="1"/>
                        <a:t>Exempt</a:t>
                      </a:r>
                      <a:r>
                        <a:rPr lang="de-DE" sz="1100" dirty="0"/>
                        <a:t> Development</a:t>
                      </a:r>
                    </a:p>
                  </a:txBody>
                  <a:tcPr/>
                </a:tc>
                <a:tc>
                  <a:txBody>
                    <a:bodyPr/>
                    <a:lstStyle/>
                    <a:p>
                      <a:r>
                        <a:rPr lang="en-US" sz="1200" dirty="0"/>
                        <a:t>Certain installations may qualify as exempt development under local schemes.</a:t>
                      </a:r>
                      <a:endParaRPr lang="de-DE" sz="1200" dirty="0"/>
                    </a:p>
                  </a:txBody>
                  <a:tcPr/>
                </a:tc>
                <a:tc>
                  <a:txBody>
                    <a:bodyPr/>
                    <a:lstStyle/>
                    <a:p>
                      <a:r>
                        <a:rPr lang="en-US" sz="1200" dirty="0"/>
                        <a:t>Certain installations may qualify as exempt development under local planning schemes.</a:t>
                      </a:r>
                      <a:endParaRPr lang="de-DE" sz="1200" dirty="0"/>
                    </a:p>
                  </a:txBody>
                  <a:tcPr/>
                </a:tc>
                <a:tc>
                  <a:txBody>
                    <a:bodyPr/>
                    <a:lstStyle/>
                    <a:p>
                      <a:r>
                        <a:rPr lang="en-US" sz="1200" dirty="0"/>
                        <a:t>Certain installations may qualify as exempt development under local planning schemes.</a:t>
                      </a:r>
                      <a:endParaRPr lang="de-DE" sz="1200" dirty="0"/>
                    </a:p>
                  </a:txBody>
                  <a:tcPr/>
                </a:tc>
                <a:tc>
                  <a:txBody>
                    <a:bodyPr/>
                    <a:lstStyle/>
                    <a:p>
                      <a:r>
                        <a:rPr lang="en-US" sz="1200" dirty="0"/>
                        <a:t>Certain installations may qualify as exempt development under local provisions.</a:t>
                      </a:r>
                      <a:endParaRPr lang="de-DE" sz="1200" dirty="0"/>
                    </a:p>
                  </a:txBody>
                  <a:tcPr/>
                </a:tc>
                <a:extLst>
                  <a:ext uri="{0D108BD9-81ED-4DB2-BD59-A6C34878D82A}">
                    <a16:rowId xmlns:a16="http://schemas.microsoft.com/office/drawing/2014/main" val="3099090146"/>
                  </a:ext>
                </a:extLst>
              </a:tr>
              <a:tr h="1103275">
                <a:tc>
                  <a:txBody>
                    <a:bodyPr/>
                    <a:lstStyle/>
                    <a:p>
                      <a:r>
                        <a:rPr lang="de-DE" sz="1100" dirty="0" err="1"/>
                        <a:t>Tax</a:t>
                      </a:r>
                      <a:r>
                        <a:rPr lang="de-DE" sz="1100" dirty="0"/>
                        <a:t> Discounts</a:t>
                      </a:r>
                    </a:p>
                  </a:txBody>
                  <a:tcPr/>
                </a:tc>
                <a:tc>
                  <a:txBody>
                    <a:bodyPr/>
                    <a:lstStyle/>
                    <a:p>
                      <a:r>
                        <a:rPr lang="en-US" sz="1200" dirty="0"/>
                        <a:t>Eligible for tax incentives under the Clean Energy Act; SRECs available.</a:t>
                      </a:r>
                      <a:endParaRPr lang="de-DE"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Eligible for tax incentives under the Clean Energy Act; SRECs available.</a:t>
                      </a:r>
                      <a:endParaRPr lang="de-DE"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Eligible for tax incentives under the Clean Energy Act; SRECs available.</a:t>
                      </a:r>
                      <a:endParaRPr lang="de-DE"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Eligible for tax incentives under the Clean Energy Act; SRECs available.</a:t>
                      </a:r>
                      <a:endParaRPr lang="de-DE" sz="1200" dirty="0"/>
                    </a:p>
                  </a:txBody>
                  <a:tcPr/>
                </a:tc>
                <a:extLst>
                  <a:ext uri="{0D108BD9-81ED-4DB2-BD59-A6C34878D82A}">
                    <a16:rowId xmlns:a16="http://schemas.microsoft.com/office/drawing/2014/main" val="1659223729"/>
                  </a:ext>
                </a:extLst>
              </a:tr>
            </a:tbl>
          </a:graphicData>
        </a:graphic>
      </p:graphicFrame>
    </p:spTree>
    <p:extLst>
      <p:ext uri="{BB962C8B-B14F-4D97-AF65-F5344CB8AC3E}">
        <p14:creationId xmlns:p14="http://schemas.microsoft.com/office/powerpoint/2010/main" val="401754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60C7BDD2-E47C-5B48-D4A0-E52C58934824}"/>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kern="1200">
                <a:solidFill>
                  <a:schemeClr val="tx1"/>
                </a:solidFill>
                <a:latin typeface="+mj-lt"/>
                <a:ea typeface="+mj-ea"/>
                <a:cs typeface="+mj-cs"/>
              </a:rPr>
              <a:t>4.2   Solar Radiation Variability Across States</a:t>
            </a:r>
          </a:p>
        </p:txBody>
      </p:sp>
      <p:sp>
        <p:nvSpPr>
          <p:cNvPr id="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a:extLst>
              <a:ext uri="{FF2B5EF4-FFF2-40B4-BE49-F238E27FC236}">
                <a16:creationId xmlns:a16="http://schemas.microsoft.com/office/drawing/2014/main" id="{1C811291-71EB-FB60-52CB-4AD16F137FC0}"/>
              </a:ext>
            </a:extLst>
          </p:cNvPr>
          <p:cNvSpPr txBox="1"/>
          <p:nvPr/>
        </p:nvSpPr>
        <p:spPr>
          <a:xfrm>
            <a:off x="630936" y="2660904"/>
            <a:ext cx="5193100" cy="3547872"/>
          </a:xfrm>
          <a:prstGeom prst="rect">
            <a:avLst/>
          </a:prstGeom>
        </p:spPr>
        <p:txBody>
          <a:bodyPr vert="horz" lIns="91440" tIns="45720" rIns="91440" bIns="45720" rtlCol="0" anchor="t">
            <a:normAutofit fontScale="85000" lnSpcReduction="20000"/>
          </a:bodyPr>
          <a:lstStyle/>
          <a:p>
            <a:pPr>
              <a:lnSpc>
                <a:spcPct val="90000"/>
              </a:lnSpc>
              <a:spcAft>
                <a:spcPts val="600"/>
              </a:spcAft>
            </a:pPr>
            <a:r>
              <a:rPr lang="en-US" sz="2400" dirty="0"/>
              <a:t>Following the data analysis in Section 4, where solar radiation was measured in MJ/m² across various states, we can estimate the average solar radiation for each state. Details can be found in Attachment 4. This figure illustrates the seasonal variations in the installed capacity assuming 50 kW capacity in January for every state (see legend for reference).</a:t>
            </a:r>
          </a:p>
          <a:p>
            <a:pPr>
              <a:lnSpc>
                <a:spcPct val="90000"/>
              </a:lnSpc>
              <a:spcAft>
                <a:spcPts val="600"/>
              </a:spcAft>
            </a:pPr>
            <a:r>
              <a:rPr lang="en-US" sz="2400" dirty="0"/>
              <a:t>This analysis, based on information provided by Core Market, is essential for optimizing solar power generation strategies by aligning energy production with peak consumption periods.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pic>
        <p:nvPicPr>
          <p:cNvPr id="6" name="Grafik 5">
            <a:extLst>
              <a:ext uri="{FF2B5EF4-FFF2-40B4-BE49-F238E27FC236}">
                <a16:creationId xmlns:a16="http://schemas.microsoft.com/office/drawing/2014/main" id="{C40A8944-671F-ED94-3757-B865EE6C00DB}"/>
              </a:ext>
            </a:extLst>
          </p:cNvPr>
          <p:cNvPicPr>
            <a:picLocks noChangeAspect="1"/>
          </p:cNvPicPr>
          <p:nvPr/>
        </p:nvPicPr>
        <p:blipFill>
          <a:blip r:embed="rId2"/>
          <a:stretch>
            <a:fillRect/>
          </a:stretch>
        </p:blipFill>
        <p:spPr>
          <a:xfrm>
            <a:off x="5929637" y="989141"/>
            <a:ext cx="5630149" cy="4658948"/>
          </a:xfrm>
          <a:prstGeom prst="rect">
            <a:avLst/>
          </a:prstGeom>
        </p:spPr>
      </p:pic>
      <p:sp>
        <p:nvSpPr>
          <p:cNvPr id="8" name="Textfeld 7">
            <a:extLst>
              <a:ext uri="{FF2B5EF4-FFF2-40B4-BE49-F238E27FC236}">
                <a16:creationId xmlns:a16="http://schemas.microsoft.com/office/drawing/2014/main" id="{1E13F566-9A69-F506-11E0-01E16B404F82}"/>
              </a:ext>
            </a:extLst>
          </p:cNvPr>
          <p:cNvSpPr txBox="1"/>
          <p:nvPr/>
        </p:nvSpPr>
        <p:spPr>
          <a:xfrm>
            <a:off x="8503736" y="5457633"/>
            <a:ext cx="1008564" cy="380913"/>
          </a:xfrm>
          <a:prstGeom prst="rect">
            <a:avLst/>
          </a:prstGeom>
          <a:noFill/>
        </p:spPr>
        <p:txBody>
          <a:bodyPr wrap="square">
            <a:spAutoFit/>
          </a:bodyPr>
          <a:lstStyle/>
          <a:p>
            <a:r>
              <a:rPr lang="en-US" dirty="0"/>
              <a:t>Figure 2</a:t>
            </a:r>
            <a:endParaRPr lang="de-DE" dirty="0"/>
          </a:p>
        </p:txBody>
      </p:sp>
    </p:spTree>
    <p:extLst>
      <p:ext uri="{BB962C8B-B14F-4D97-AF65-F5344CB8AC3E}">
        <p14:creationId xmlns:p14="http://schemas.microsoft.com/office/powerpoint/2010/main" val="12511478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2293</Words>
  <Application>Microsoft Office PowerPoint</Application>
  <PresentationFormat>Widescreen</PresentationFormat>
  <Paragraphs>146</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vt:lpstr>
      <vt:lpstr>Evaluating Power Purchase Agreements for On-Site Solar Integration</vt:lpstr>
      <vt:lpstr>PowerPoint Presentation</vt:lpstr>
      <vt:lpstr>PowerPoint Presentation</vt:lpstr>
      <vt:lpstr>PowerPoint Presentation</vt:lpstr>
      <vt:lpstr>PowerPoint Presentation</vt:lpstr>
      <vt:lpstr>3. Key Factors for On-Site Solar Generation (50kW)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 lyasota</dc:creator>
  <cp:lastModifiedBy>maria lyasota</cp:lastModifiedBy>
  <cp:revision>38</cp:revision>
  <dcterms:created xsi:type="dcterms:W3CDTF">2024-10-01T07:07:14Z</dcterms:created>
  <dcterms:modified xsi:type="dcterms:W3CDTF">2025-07-13T23:24:54Z</dcterms:modified>
</cp:coreProperties>
</file>