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1" r:id="rId3"/>
    <p:sldId id="266" r:id="rId4"/>
    <p:sldId id="258" r:id="rId5"/>
    <p:sldId id="259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0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2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2D61D-FB9D-CBA4-3EF1-45DB3B562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7400"/>
              <a:t>Array Partitioning {Lomuto} </a:t>
            </a:r>
            <a:br>
              <a:rPr lang="en-GB" sz="7400"/>
            </a:br>
            <a:r>
              <a:rPr lang="en-GB" sz="740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7203-739A-276E-923D-E18BBA184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GB"/>
              <a:t>By Mariam Adel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43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"/>
    </mc:Choice>
    <mc:Fallback>
      <p:transition spd="slow" advTm="6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8C83-6B80-01C1-B7E5-17211C8F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of the Lomuto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1C5E-4915-FA1A-F788-E77F9563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825625"/>
            <a:ext cx="1152144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lomutoPartition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start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end-1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4D4D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  pivot =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end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    i = start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-1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j </a:t>
            </a:r>
            <a:r>
              <a:rPr lang="en-GB" b="0" dirty="0">
                <a:solidFill>
                  <a:srgbClr val="82C6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range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start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end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):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pivot &gt;=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j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]: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            i += 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           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],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j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=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j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],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   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i+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],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end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=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end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],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A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i+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i+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2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7B8C-7759-6940-5C57-972403B4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9F0D4-6AC5-8C09-0906-5F5AF01EB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275"/>
                <a:ext cx="10515600" cy="5435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=n-1+1</a:t>
                </a:r>
              </a:p>
              <a:p>
                <a:pPr marL="0" indent="0">
                  <a:buNone/>
                </a:pPr>
                <a:r>
                  <a:rPr lang="en-GB" dirty="0"/>
                  <a:t>=n</a:t>
                </a:r>
              </a:p>
              <a:p>
                <a:pPr marL="0" indent="0">
                  <a:buNone/>
                </a:pPr>
                <a:r>
                  <a:rPr lang="en-GB" dirty="0"/>
                  <a:t>= O(n)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b="1" dirty="0"/>
                  <a:t>Basic Operation: </a:t>
                </a:r>
              </a:p>
              <a:p>
                <a:pPr marL="0" indent="0">
                  <a:buNone/>
                </a:pPr>
                <a:r>
                  <a:rPr lang="en-GB" dirty="0"/>
                  <a:t>     is the comparison </a:t>
                </a:r>
                <a:r>
                  <a:rPr lang="en-GB" b="0" dirty="0">
                    <a:solidFill>
                      <a:srgbClr val="C586C0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 pivot &gt;= A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j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]: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DCDCDC"/>
                    </a:solidFill>
                    <a:highlight>
                      <a:srgbClr val="000000"/>
                    </a:highlight>
                  </a:rPr>
                  <a:t>And swapping 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A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i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],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 A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j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 = A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j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],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 A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i</a:t>
                </a:r>
                <a:r>
                  <a:rPr lang="en-GB" b="0" dirty="0">
                    <a:solidFill>
                      <a:srgbClr val="DCDCDC"/>
                    </a:solidFill>
                    <a:effectLst/>
                    <a:highlight>
                      <a:srgbClr val="000000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9F0D4-6AC5-8C09-0906-5F5AF01EB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275"/>
                <a:ext cx="10515600" cy="5435600"/>
              </a:xfrm>
              <a:blipFill>
                <a:blip r:embed="rId2"/>
                <a:stretch>
                  <a:fillRect l="-1217" b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E4AAC0-D1EF-FEA9-84C3-6B8CC638B9ED}"/>
              </a:ext>
            </a:extLst>
          </p:cNvPr>
          <p:cNvSpPr txBox="1"/>
          <p:nvPr/>
        </p:nvSpPr>
        <p:spPr>
          <a:xfrm>
            <a:off x="10109200" y="1869440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Upper – lower + 1</a:t>
            </a:r>
          </a:p>
        </p:txBody>
      </p:sp>
    </p:spTree>
    <p:extLst>
      <p:ext uri="{BB962C8B-B14F-4D97-AF65-F5344CB8AC3E}">
        <p14:creationId xmlns:p14="http://schemas.microsoft.com/office/powerpoint/2010/main" val="193783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2DBA7F-F7B6-7A80-A9D7-E98EE9C3229A}"/>
              </a:ext>
            </a:extLst>
          </p:cNvPr>
          <p:cNvSpPr txBox="1"/>
          <p:nvPr/>
        </p:nvSpPr>
        <p:spPr>
          <a:xfrm>
            <a:off x="706120" y="274319"/>
            <a:ext cx="9657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Quick sort using Lomuto Partition Scheme Example: </a:t>
            </a:r>
          </a:p>
          <a:p>
            <a:endParaRPr lang="en-GB" dirty="0"/>
          </a:p>
        </p:txBody>
      </p:sp>
      <p:graphicFrame>
        <p:nvGraphicFramePr>
          <p:cNvPr id="31" name="Content Placeholder 8">
            <a:extLst>
              <a:ext uri="{FF2B5EF4-FFF2-40B4-BE49-F238E27FC236}">
                <a16:creationId xmlns:a16="http://schemas.microsoft.com/office/drawing/2014/main" id="{45E82DD3-5ADA-60B7-56CD-A3D62BB52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018114"/>
              </p:ext>
            </p:extLst>
          </p:nvPr>
        </p:nvGraphicFramePr>
        <p:xfrm>
          <a:off x="838200" y="1563727"/>
          <a:ext cx="10515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608075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08082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5641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74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9631744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5802"/>
                  </a:ext>
                </a:extLst>
              </a:tr>
            </a:tbl>
          </a:graphicData>
        </a:graphic>
      </p:graphicFrame>
      <p:graphicFrame>
        <p:nvGraphicFramePr>
          <p:cNvPr id="32" name="Content Placeholder 8">
            <a:extLst>
              <a:ext uri="{FF2B5EF4-FFF2-40B4-BE49-F238E27FC236}">
                <a16:creationId xmlns:a16="http://schemas.microsoft.com/office/drawing/2014/main" id="{58FE014F-A9FA-252E-14F3-F6848F8A4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411223"/>
              </p:ext>
            </p:extLst>
          </p:nvPr>
        </p:nvGraphicFramePr>
        <p:xfrm>
          <a:off x="838200" y="4124960"/>
          <a:ext cx="10515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608075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08082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5641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74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9631744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58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B6778C0-D4C7-C31E-B2DD-E427E84E23B7}"/>
              </a:ext>
            </a:extLst>
          </p:cNvPr>
          <p:cNvSpPr txBox="1"/>
          <p:nvPr/>
        </p:nvSpPr>
        <p:spPr>
          <a:xfrm>
            <a:off x="5003800" y="2819399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Array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0D3F4-58E2-CD64-4154-3F8A3E31152E}"/>
              </a:ext>
            </a:extLst>
          </p:cNvPr>
          <p:cNvSpPr txBox="1"/>
          <p:nvPr/>
        </p:nvSpPr>
        <p:spPr>
          <a:xfrm>
            <a:off x="1381760" y="5294273"/>
            <a:ext cx="1023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        j                                                                                                                                                          pivot</a:t>
            </a:r>
          </a:p>
        </p:txBody>
      </p:sp>
    </p:spTree>
    <p:extLst>
      <p:ext uri="{BB962C8B-B14F-4D97-AF65-F5344CB8AC3E}">
        <p14:creationId xmlns:p14="http://schemas.microsoft.com/office/powerpoint/2010/main" val="13231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3083A339-5474-3F54-091B-ADCF04813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167985"/>
              </p:ext>
            </p:extLst>
          </p:nvPr>
        </p:nvGraphicFramePr>
        <p:xfrm>
          <a:off x="838200" y="582969"/>
          <a:ext cx="10515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608075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08082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5641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74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9631744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58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B571A6-E31E-5AEF-C189-DB8DF786140C}"/>
              </a:ext>
            </a:extLst>
          </p:cNvPr>
          <p:cNvSpPr txBox="1"/>
          <p:nvPr/>
        </p:nvSpPr>
        <p:spPr>
          <a:xfrm>
            <a:off x="10160000" y="1693565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D58C0-3B7D-D767-B5C2-E990B906109A}"/>
              </a:ext>
            </a:extLst>
          </p:cNvPr>
          <p:cNvSpPr txBox="1"/>
          <p:nvPr/>
        </p:nvSpPr>
        <p:spPr>
          <a:xfrm>
            <a:off x="3840480" y="1666239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3A6013-080B-3B17-97D0-5896105F0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34919"/>
              </p:ext>
            </p:extLst>
          </p:nvPr>
        </p:nvGraphicFramePr>
        <p:xfrm>
          <a:off x="909320" y="2774235"/>
          <a:ext cx="10515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608075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08082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5641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74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9631744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58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F073FF8-E4D9-3476-D870-0B3650CE7B45}"/>
              </a:ext>
            </a:extLst>
          </p:cNvPr>
          <p:cNvSpPr txBox="1"/>
          <p:nvPr/>
        </p:nvSpPr>
        <p:spPr>
          <a:xfrm>
            <a:off x="6096000" y="3944263"/>
            <a:ext cx="662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j                                                                          pivot</a:t>
            </a:r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ED09056F-30B7-0893-22FF-8DCBFAE7F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615327"/>
              </p:ext>
            </p:extLst>
          </p:nvPr>
        </p:nvGraphicFramePr>
        <p:xfrm>
          <a:off x="838200" y="4644907"/>
          <a:ext cx="10515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608075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08082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5641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74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9631744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58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CFA7322-CB52-40C8-68DE-5E562D8C9740}"/>
              </a:ext>
            </a:extLst>
          </p:cNvPr>
          <p:cNvSpPr txBox="1"/>
          <p:nvPr/>
        </p:nvSpPr>
        <p:spPr>
          <a:xfrm>
            <a:off x="8138160" y="5722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j                                   pivot</a:t>
            </a:r>
          </a:p>
        </p:txBody>
      </p:sp>
    </p:spTree>
    <p:extLst>
      <p:ext uri="{BB962C8B-B14F-4D97-AF65-F5344CB8AC3E}">
        <p14:creationId xmlns:p14="http://schemas.microsoft.com/office/powerpoint/2010/main" val="99268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7EE2F66-9E07-F4F7-313B-54E84DC68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85866"/>
              </p:ext>
            </p:extLst>
          </p:nvPr>
        </p:nvGraphicFramePr>
        <p:xfrm>
          <a:off x="838200" y="883920"/>
          <a:ext cx="10515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608075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08082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5641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74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9631744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58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355752-1D5A-0BFD-2A70-F5578C6758DD}"/>
              </a:ext>
            </a:extLst>
          </p:cNvPr>
          <p:cNvSpPr txBox="1"/>
          <p:nvPr/>
        </p:nvSpPr>
        <p:spPr>
          <a:xfrm>
            <a:off x="5821680" y="1981199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7CE16-EFD7-C19C-D54E-8A2F2613B060}"/>
              </a:ext>
            </a:extLst>
          </p:cNvPr>
          <p:cNvSpPr txBox="1"/>
          <p:nvPr/>
        </p:nvSpPr>
        <p:spPr>
          <a:xfrm>
            <a:off x="1097280" y="1996440"/>
            <a:ext cx="148336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58EB2A9-ACCC-3A88-60BC-EFF49A4B1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833459"/>
              </p:ext>
            </p:extLst>
          </p:nvPr>
        </p:nvGraphicFramePr>
        <p:xfrm>
          <a:off x="838200" y="2895600"/>
          <a:ext cx="10515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608075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08082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5641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74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9631744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58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D3D941-FA40-1E5C-6FFB-BDDA4E8078F7}"/>
              </a:ext>
            </a:extLst>
          </p:cNvPr>
          <p:cNvSpPr txBox="1"/>
          <p:nvPr/>
        </p:nvSpPr>
        <p:spPr>
          <a:xfrm>
            <a:off x="3251200" y="4016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        j                                     pivot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9D361A4F-FDB9-2D2B-1F35-EDAAB52CF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768121"/>
              </p:ext>
            </p:extLst>
          </p:nvPr>
        </p:nvGraphicFramePr>
        <p:xfrm>
          <a:off x="838200" y="4907280"/>
          <a:ext cx="10515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608075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08082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5641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74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9631744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258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1AAC2D-24FD-A496-9A91-48FE4EA5E48A}"/>
              </a:ext>
            </a:extLst>
          </p:cNvPr>
          <p:cNvSpPr txBox="1"/>
          <p:nvPr/>
        </p:nvSpPr>
        <p:spPr>
          <a:xfrm>
            <a:off x="965200" y="6146800"/>
            <a:ext cx="161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After Sorting</a:t>
            </a:r>
          </a:p>
        </p:txBody>
      </p:sp>
    </p:spTree>
    <p:extLst>
      <p:ext uri="{BB962C8B-B14F-4D97-AF65-F5344CB8AC3E}">
        <p14:creationId xmlns:p14="http://schemas.microsoft.com/office/powerpoint/2010/main" val="33322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thank you card&#10;&#10;Description automatically generated">
            <a:extLst>
              <a:ext uri="{FF2B5EF4-FFF2-40B4-BE49-F238E27FC236}">
                <a16:creationId xmlns:a16="http://schemas.microsoft.com/office/drawing/2014/main" id="{7AE61299-1D4C-4747-B6D7-826E94675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9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366</TotalTime>
  <Words>227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Array Partitioning {Lomuto}  Algorithm</vt:lpstr>
      <vt:lpstr>Implementation of the Lomuto Algorithm</vt:lpstr>
      <vt:lpstr>Analysis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Partitioning {Lomuto}  Algorithm</dc:title>
  <dc:creator>Mariam Adel</dc:creator>
  <cp:lastModifiedBy>Mariam Adel</cp:lastModifiedBy>
  <cp:revision>33</cp:revision>
  <dcterms:created xsi:type="dcterms:W3CDTF">2023-12-31T13:16:06Z</dcterms:created>
  <dcterms:modified xsi:type="dcterms:W3CDTF">2023-12-31T19:22:44Z</dcterms:modified>
</cp:coreProperties>
</file>