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 Bold" panose="020B0604020202020204" charset="0"/>
      <p:regular r:id="rId18"/>
    </p:embeddedFont>
    <p:embeddedFont>
      <p:font typeface="Arimo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png"/><Relationship Id="rId15" Type="http://schemas.openxmlformats.org/officeDocument/2006/relationships/image" Target="../media/image16.jpeg"/><Relationship Id="rId10" Type="http://schemas.openxmlformats.org/officeDocument/2006/relationships/image" Target="../media/image15.svg"/><Relationship Id="rId9" Type="http://schemas.openxmlformats.org/officeDocument/2006/relationships/image" Target="../media/image8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1.pn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508420" y="2346133"/>
            <a:ext cx="10896599" cy="6194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7"/>
              </a:lnSpc>
            </a:pPr>
            <a:r>
              <a:rPr lang="en-US" sz="6933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PCOS Diagnosis </a:t>
            </a:r>
            <a:r>
              <a:rPr lang="en-US" sz="6933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</a:t>
            </a:r>
          </a:p>
          <a:p>
            <a:pPr algn="ctr">
              <a:lnSpc>
                <a:spcPts val="6517"/>
              </a:lnSpc>
            </a:pPr>
            <a:endParaRPr lang="en-US" sz="6933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6517"/>
              </a:lnSpc>
            </a:pPr>
            <a:endParaRPr lang="en-US" sz="6933" b="1" dirty="0" smtClean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</a:t>
            </a:r>
          </a:p>
          <a:p>
            <a:pPr algn="ctr"/>
            <a:endParaRPr lang="en-US" sz="4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Mariam Osama</a:t>
            </a:r>
          </a:p>
          <a:p>
            <a:pPr algn="ctr"/>
            <a:r>
              <a:rPr lang="en-US" sz="4000" b="1" dirty="0" err="1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Reem</a:t>
            </a:r>
            <a:r>
              <a:rPr lang="en-US" sz="4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Fayez</a:t>
            </a:r>
          </a:p>
          <a:p>
            <a:pPr algn="ctr"/>
            <a:r>
              <a:rPr lang="en-US" sz="4000" b="1" dirty="0" err="1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Tasneem</a:t>
            </a:r>
            <a:r>
              <a:rPr lang="en-US" sz="4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AlaaEldin</a:t>
            </a:r>
            <a:endParaRPr lang="en-US" sz="4000" b="1" dirty="0" smtClean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/>
            <a:r>
              <a:rPr lang="en-US" sz="4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Omar </a:t>
            </a:r>
            <a:r>
              <a:rPr lang="en-US" sz="4000" b="1" dirty="0" err="1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Arafa</a:t>
            </a:r>
            <a:endParaRPr lang="en-US" sz="4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50727" y="195186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504950" y="1793268"/>
            <a:ext cx="8092094" cy="223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</a:t>
            </a:r>
            <a:r>
              <a:rPr lang="en-US" sz="9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Work &amp; </a:t>
            </a: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Suggestions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4571412"/>
            <a:ext cx="9352137" cy="216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40"/>
              </a:lnSpc>
              <a:spcBef>
                <a:spcPct val="0"/>
              </a:spcBef>
            </a:pPr>
            <a:r>
              <a:rPr lang="en-US" sz="4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IMPLEMENTING DYNAMIC </a:t>
            </a:r>
            <a:r>
              <a:rPr lang="en-US" sz="4100" dirty="0">
                <a:solidFill>
                  <a:srgbClr val="1F3864"/>
                </a:solidFill>
                <a:latin typeface="Arimo"/>
                <a:ea typeface="Arimo"/>
                <a:cs typeface="Arimo"/>
                <a:sym typeface="Arimo"/>
              </a:rPr>
              <a:t>GUI </a:t>
            </a:r>
            <a:r>
              <a:rPr lang="en-US" sz="4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THAT WOULD BE MORE </a:t>
            </a:r>
            <a:r>
              <a:rPr lang="en-US" sz="4100" dirty="0">
                <a:solidFill>
                  <a:srgbClr val="1F3864"/>
                </a:solidFill>
                <a:latin typeface="Arimo"/>
                <a:ea typeface="Arimo"/>
                <a:cs typeface="Arimo"/>
                <a:sym typeface="Arimo"/>
              </a:rPr>
              <a:t>EASIER</a:t>
            </a:r>
            <a:r>
              <a:rPr lang="en-US" sz="4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4100" dirty="0">
                <a:solidFill>
                  <a:srgbClr val="1F3864"/>
                </a:solidFill>
                <a:latin typeface="Arimo"/>
                <a:ea typeface="Arimo"/>
                <a:cs typeface="Arimo"/>
                <a:sym typeface="Arimo"/>
              </a:rPr>
              <a:t>USER FRIENDLY </a:t>
            </a:r>
            <a:r>
              <a:rPr lang="en-US" sz="41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 DEAL WITH.</a:t>
            </a:r>
          </a:p>
        </p:txBody>
      </p:sp>
      <p:sp>
        <p:nvSpPr>
          <p:cNvPr id="6" name="Freeform 6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64537" y="-1779320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1480114" y="6734222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5"/>
                </a:lnTo>
                <a:lnTo>
                  <a:pt x="0" y="37311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257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</a:t>
            </a:r>
            <a:r>
              <a:rPr lang="en-US" sz="14597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you!</a:t>
            </a:r>
          </a:p>
          <a:p>
            <a:pPr algn="ctr">
              <a:lnSpc>
                <a:spcPts val="12699"/>
              </a:lnSpc>
            </a:pPr>
            <a:r>
              <a:rPr lang="en-US" sz="102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Any Questions?</a:t>
            </a:r>
            <a:endParaRPr lang="en-US" sz="102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25732" y="1527810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25732" y="3017122"/>
            <a:ext cx="7707571" cy="5718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25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Because PCOS is a complex disorder that can present with a variety of ovarian and metabolic abnormalities, it is laborious and prone to human error to detect with traditional diagnostic </a:t>
            </a:r>
            <a:r>
              <a:rPr lang="en-US" sz="25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techniques.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2500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25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</a:t>
            </a:r>
            <a:r>
              <a:rPr lang="en-US" sz="25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project successfully integrates multiple machine learning models to create an efficient system for diagnosing Polycystic Ovary Syndrome (PCOS) from MRI images.</a:t>
            </a: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026" name="Picture 2" descr="Pco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2400300"/>
            <a:ext cx="74294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0657" y="2642628"/>
            <a:ext cx="9574873" cy="138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6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4950" y="4303013"/>
            <a:ext cx="11633725" cy="4977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312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Data Collection and Preprocessing </a:t>
            </a:r>
          </a:p>
          <a:p>
            <a:pPr algn="l">
              <a:lnSpc>
                <a:spcPct val="150000"/>
              </a:lnSpc>
            </a:pPr>
            <a:r>
              <a:rPr lang="en-US" sz="3312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r>
              <a:rPr lang="en-US" sz="3312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3312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Training and </a:t>
            </a:r>
            <a:r>
              <a:rPr lang="en-US" sz="3312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Evaluation</a:t>
            </a:r>
          </a:p>
          <a:p>
            <a:pPr>
              <a:lnSpc>
                <a:spcPct val="150000"/>
              </a:lnSpc>
            </a:pPr>
            <a:r>
              <a:rPr lang="en-US" sz="3312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Testing </a:t>
            </a:r>
            <a:r>
              <a:rPr lang="en-US" sz="3312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en-US" sz="3312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Validation</a:t>
            </a:r>
          </a:p>
          <a:p>
            <a:pPr>
              <a:lnSpc>
                <a:spcPct val="150000"/>
              </a:lnSpc>
            </a:pPr>
            <a:r>
              <a:rPr lang="en-US" sz="3312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 </a:t>
            </a:r>
            <a:r>
              <a:rPr lang="en-US" sz="3312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Deployment and </a:t>
            </a:r>
            <a:r>
              <a:rPr lang="en-US" sz="3312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Integration</a:t>
            </a:r>
            <a:endParaRPr lang="en-US" sz="3312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ct val="150000"/>
              </a:lnSpc>
            </a:pPr>
            <a:r>
              <a:rPr lang="en-US" sz="3312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r>
              <a:rPr lang="en-US" sz="3312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3312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Continuous Improvement</a:t>
            </a:r>
          </a:p>
          <a:p>
            <a:pPr algn="l">
              <a:lnSpc>
                <a:spcPts val="4471"/>
              </a:lnSpc>
            </a:pPr>
            <a:r>
              <a:rPr lang="en-US" sz="3312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0" lvl="0" indent="0" algn="l">
              <a:lnSpc>
                <a:spcPts val="4471"/>
              </a:lnSpc>
              <a:spcBef>
                <a:spcPct val="0"/>
              </a:spcBef>
            </a:pPr>
            <a:endParaRPr lang="en-US" sz="3312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0656" y="876300"/>
            <a:ext cx="16219144" cy="2798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6"/>
              </a:lnSpc>
            </a:pPr>
            <a:r>
              <a:rPr lang="en-US" sz="7000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Data Collection and Preprocessing </a:t>
            </a:r>
          </a:p>
          <a:p>
            <a:pPr algn="l">
              <a:lnSpc>
                <a:spcPts val="11006"/>
              </a:lnSpc>
            </a:pP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04950" y="4303013"/>
            <a:ext cx="1163372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1"/>
              </a:lnSpc>
            </a:pPr>
            <a:endParaRPr lang="en-US" sz="3312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4471"/>
              </a:lnSpc>
              <a:spcBef>
                <a:spcPct val="0"/>
              </a:spcBef>
            </a:pPr>
            <a:endParaRPr lang="en-US" sz="3312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8"/>
          <p:cNvSpPr txBox="1"/>
          <p:nvPr/>
        </p:nvSpPr>
        <p:spPr>
          <a:xfrm>
            <a:off x="644115" y="3314700"/>
            <a:ext cx="8742898" cy="486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Standardizing/Normalizing is to convert all pixel values to values between 0 and 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 smtClean="0"/>
              <a:t>converting </a:t>
            </a:r>
            <a:r>
              <a:rPr lang="en-GB" sz="3000" dirty="0"/>
              <a:t>type to float to normalize correctly.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 smtClean="0"/>
              <a:t>using </a:t>
            </a:r>
            <a:r>
              <a:rPr lang="en-GB" sz="3000" dirty="0" err="1"/>
              <a:t>to_categorical</a:t>
            </a:r>
            <a:r>
              <a:rPr lang="en-GB" sz="3000" dirty="0"/>
              <a:t> is that the loss function that we will be using in this code (</a:t>
            </a:r>
            <a:r>
              <a:rPr lang="en-GB" sz="3000" dirty="0" err="1"/>
              <a:t>categorical_crossentropy</a:t>
            </a:r>
            <a:r>
              <a:rPr lang="en-GB" sz="3000" dirty="0"/>
              <a:t>) when compiling the model needs data to be one hot encoded.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3009900"/>
            <a:ext cx="8077200" cy="609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49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0656" y="876300"/>
            <a:ext cx="16219144" cy="4231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6"/>
              </a:lnSpc>
            </a:pPr>
            <a:r>
              <a:rPr lang="en-US" sz="7000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</a:t>
            </a:r>
            <a:r>
              <a:rPr lang="en-US" sz="7200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 </a:t>
            </a:r>
            <a:r>
              <a:rPr lang="en-US" sz="7200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Training and Evaluation</a:t>
            </a:r>
          </a:p>
          <a:p>
            <a:pPr>
              <a:lnSpc>
                <a:spcPts val="11006"/>
              </a:lnSpc>
            </a:pPr>
            <a:endParaRPr lang="en-US" sz="7000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11006"/>
              </a:lnSpc>
            </a:pP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04950" y="4303013"/>
            <a:ext cx="1163372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1"/>
              </a:lnSpc>
            </a:pPr>
            <a:endParaRPr lang="en-US" sz="3312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4471"/>
              </a:lnSpc>
              <a:spcBef>
                <a:spcPct val="0"/>
              </a:spcBef>
            </a:pPr>
            <a:endParaRPr lang="en-US" sz="3312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8"/>
          <p:cNvSpPr txBox="1"/>
          <p:nvPr/>
        </p:nvSpPr>
        <p:spPr>
          <a:xfrm>
            <a:off x="1600200" y="2715417"/>
            <a:ext cx="14173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machine learning models are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feedforward neural network (NN) for flattened data, k-Nearest Neighbors (KNN) for pattern recognition, a Convolutional Neural Network (CNN) to capture spatial features, and a Support Vector Machine (SVM) for binary classification. The models are trained on the preprocessed dataset, and their performance is evaluated using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 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31978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78010" y="-3920204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0656" y="876300"/>
            <a:ext cx="16219144" cy="4231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6"/>
              </a:lnSpc>
            </a:pPr>
            <a:r>
              <a:rPr lang="en-US" sz="7000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</a:t>
            </a:r>
            <a:r>
              <a:rPr lang="en-US" sz="7200" spc="198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Testing </a:t>
            </a:r>
            <a:r>
              <a:rPr lang="en-US" sz="7200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Validation</a:t>
            </a:r>
          </a:p>
          <a:p>
            <a:pPr>
              <a:lnSpc>
                <a:spcPts val="11006"/>
              </a:lnSpc>
            </a:pPr>
            <a:endParaRPr lang="en-US" sz="7000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11006"/>
              </a:lnSpc>
            </a:pP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04950" y="4303013"/>
            <a:ext cx="1163372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1"/>
              </a:lnSpc>
            </a:pPr>
            <a:endParaRPr lang="en-US" sz="3312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4471"/>
              </a:lnSpc>
              <a:spcBef>
                <a:spcPct val="0"/>
              </a:spcBef>
            </a:pPr>
            <a:endParaRPr lang="en-US" sz="3312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20" y="2634863"/>
            <a:ext cx="7983922" cy="564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5" descr="data:image/png;base64,iVBORw0KGgoAAAANSUhEUgAAAjcAAAHHCAYAAABDUnkqAAAAOXRFWHRTb2Z0d2FyZQBNYXRwbG90bGliIHZlcnNpb24zLjguMCwgaHR0cHM6Ly9tYXRwbG90bGliLm9yZy81sbWrAAAACXBIWXMAAA9hAAAPYQGoP6dpAABjz0lEQVR4nO3dd3hUZfrG8e9Mei+kAoHQmxSp0kHQoKigKKgoiIW1gCKLhXXtPxdR7LCiuIi4KkVFWQtVEKQIEroQeicJNZXUOb8/hkQCIYSQ5MxM7s91ncvJ5D0zz8kYc/ue95zHYhiGgYiIiIiLsJpdgIiIiEh5UrgRERERl6JwIyIiIi5F4UZERERcisKNiIiIuBSFGxEREXEpCjciIiLiUhRuRERExKUo3IiIiIhLUbgREXEQL730EhaLhePHj5tdiohTU7gRcTHTpk3DYrHwxx9/mF2KiIgpFG5ERETEpSjciIiIiEtRuBGpotavX88NN9xAYGAg/v7+9OrVi9WrVxcZk5uby8svv0yDBg3w9vamWrVqdOnShYULFxaOSUxMZNiwYdSsWRMvLy+io6Pp168f+/btu+h7T5gwAYvFwv79+y/43tixY/H09OTUqVMA7Ny5kwEDBhAVFYW3tzc1a9bkzjvvJCUlpUzHffjwYe6//34iIyPx8vKiWbNmTJ06tciYpUuXYrFYmDlzJv/4xz+IiorCz8+PW265hYMHD17wmrNnz6ZNmzb4+PgQFhbGPffcw+HDhy8Yt337dgYOHEh4eDg+Pj40atSI55577oJxp0+f5r777iM4OJigoCCGDRtGZmZmkTELFy6kS5cuBAcH4+/vT6NGjfjHP/5Rpp+JiKtxN7sAEal8W7dupWvXrgQGBvL000/j4eHBRx99RI8ePfj111/p0KEDYF/gOm7cOB588EHat29Pamoqf/zxB/Hx8Vx33XUADBgwgK1btzJy5EhiY2NJTk5m4cKFHDhwgNjY2GLff+DAgTz99NPMmjWLp556qsj3Zs2axfXXX09ISAg5OTnExcWRnZ3NyJEjiYqK4vDhw/zwww+cPn2aoKCgyzrupKQkrrnmGiwWCyNGjCA8PJyff/6ZBx54gNTUVEaNGlVk/GuvvYbFYuGZZ54hOTmZd999l969e7NhwwZ8fHwA+xqnYcOG0a5dO8aNG0dSUhLvvfceK1asYP369QQHBwOwadMmunbtioeHB8OHDyc2Npbdu3fzv//9j9dee+2Cn0+dOnUYN24c8fHxfPLJJ0RERDB+/PjCz++mm26iRYsWvPLKK3h5ebFr1y5WrFhxWT8PEZdliIhL+fTTTw3AWLt27UXH9O/f3/D09DR2795d+NyRI0eMgIAAo1u3boXPtWzZ0ujbt+9FX+fUqVMGYLz55puXXWfHjh2NNm3aFHluzZo1BmBMnz7dMAzDWL9+vQEYs2fPvuzXL84DDzxgREdHG8ePHy/y/J133mkEBQUZmZmZhmEYxpIlSwzAqFGjhpGamlo4btasWQZgvPfee4ZhGEZOTo4RERFhXHXVVcaZM2cKx/3www8GYLzwwguFz3Xr1s0ICAgw9u/fX+S9bTZb4eMXX3zRAIz777+/yJhbb73VqFatWuHX77zzjgEYx44dK+uPQsSl6bSUSBWTn5/PggUL6N+/P3Xr1i18Pjo6mrvvvpvffvuN1NRUAIKDg9m6dSs7d+4s9rV8fHzw9PRk6dKlhaeRSmvQoEGsW7eO3bt3Fz43c+ZMvLy86NevH0DhzMz8+fMvOC1zuQzD4JtvvuHmm2/GMAyOHz9euMXFxZGSkkJ8fHyRfYYMGUJAQEDh17fffjvR0dH89NNPAPzxxx8kJyfz6KOP4u3tXTiub9++NG7cmB9//BGAY8eOsWzZMu6//35q1apV5D0sFssFtT788MNFvu7atSsnTpwo8rkAfP/999hstjL+RERcl8KNSBVz7NgxMjMzadSo0QXfa9KkCTabrXBdySuvvMLp06dp2LAhzZs356mnnmLTpk2F4728vBg/fjw///wzkZGRdOvWjTfeeIPExMRL1nHHHXdgtVqZOXMmYA8fs2fPLlwHBFCnTh1Gjx7NJ598QlhYGHFxcUyaNKlM622OHTvG6dOn+fjjjwkPDy+yDRs2DIDk5OQi+zRo0KDI1xaLhfr16xeuJypYM1Tcz7Jx48aF39+zZw8AV111ValqPT8AhYSEABQGyEGDBtG5c2cefPBBIiMjufPOO5k1a5aCjshZCjciclHdunVj9+7dTJ06lauuuopPPvmE1q1b88knnxSOGTVqFDt27GDcuHF4e3vz/PPP06RJE9avX1/ia1evXp2uXbsya9YsAFavXs2BAwcYNGhQkXFvvfUWmzZt4h//+Adnzpzh8ccfp1mzZhw6dOiyjqXgD/8999zDwoULi906d+58Wa9ZUdzc3Ip93jAMwD5jtmzZMhYtWsS9997Lpk2bGDRoENdddx35+fmVWaqIQ1K4EaliwsPD8fX1JSEh4YLvbd++HavVSkxMTOFzoaGhDBs2jK+++oqDBw/SokULXnrppSL71atXj7///e8sWLCALVu2kJOTw1tvvXXJWgYNGsTGjRtJSEhg5syZ+Pr6cvPNN18wrnnz5vzzn/9k2bJlLF++nMOHDzN58uTLPu6AgADy8/Pp3bt3sVtERESRfc4/HWcYBrt27SpcKF27dm2AYn+WCQkJhd8vOP23ZcuWy6q5JFarlV69evH222/z559/8tprr/HLL7+wZMmScnsPEWelcCNSxbi5uXH99dfz/fffF7lcOykpiS+//JIuXboUnhY6ceJEkX39/f2pX78+2dnZAGRmZpKVlVVkTL169QgICCgcU5IBAwbg5ubGV199xezZs7npppvw8/Mr/H5qaip5eXlF9mnevDlWq7XI6x84cIDt27df8rgHDBjAN998U2zIOHbs2AXPTZ8+nbS0tMKvv/76a44ePcoNN9wAQNu2bYmIiGDy5MlF6vn555/Ztm0bffv2BezBqlu3bkydOpUDBw4UeY+C2ZjLcfLkyQuea9WqFUCpfu4irk6Xgou4qKlTpzJv3rwLnn/iiSf4v//7v8L7pDz66KO4u7vz0UcfkZ2dzRtvvFE4tmnTpvTo0YM2bdoQGhrKH3/8wddff82IESMA2LFjB7169WLgwIE0bdoUd3d35syZQ1JSEnfeeecla4yIiKBnz568/fbbpKWlXXBK6pdffmHEiBHccccdNGzYkLy8PD7//PPCoFJgyJAh/Prrr5cMCq+//jpLliyhQ4cOPPTQQzRt2pSTJ08SHx/PokWLLggNoaGhdOnShWHDhpGUlMS7775L/fr1eeihhwDw8PBg/PjxDBs2jO7du3PXXXcVXgoeGxvLk08+Wfha77//Pl26dKF169YMHz6cOnXqsG/fPn788Uc2bNhwyZ/VuV555RWWLVtG3759qV27NsnJyfz73/+mZs2adOnS5bJeS8QlmXillohUgIJLwS+2HTx40DAMw4iPjzfi4uIMf39/w9fX1+jZs6excuXKIq/1f//3f0b79u2N4OBgw8fHx2jcuLHx2muvGTk5OYZhGMbx48eNxx57zGjcuLHh5+dnBAUFGR06dDBmzZpV6nqnTJliAEZAQECRy6kNwzD27Nlj3H///Ua9evUMb29vIzQ01OjZs6exaNGiIuO6d+9ulPY/Z0lJScZjjz1mxMTEGB4eHkZUVJTRq1cv4+OPPy4cU3Ap+FdffWWMHTvWiIiIMHx8fIy+fftecCm3YRjGzJkzjauvvtrw8vIyQkNDjcGDBxuHDh26YNyWLVuMW2+91QgODja8vb2NRo0aGc8//3zh9wsuBT//Eu+Cz3Tv3r2GYRjG4sWLjX79+hnVq1c3PD09jerVqxt33XWXsWPHjlL9DERcncUwyjAnKiLiwpYuXUrPnj2ZPXs2t99+u9nliMhl0pobERERcSkKNyIiIuJSFG5ERETEpWjNjYiIiLgUzdyIiIiIS1G4EREREZdS5W7iZ7PZOHLkCAEBAcV24xURERHHYxgGaWlpVK9eHau15LmZKhdujhw5UqRvjoiIiDiPgwcPUrNmzRLHVLlwExAQANh/OAX9c0RERMSxpaamEhMTU/h3vCRVLtwUnIoKDAxUuBEREXEypVlSogXFIiIi4lIUbkRERMSlKNyIiIiIS6lya25ERMR15Ofnk5uba3YZUk48PT0veZl3aSjciIiI0zEMg8TERE6fPm12KVKOrFYrderUwdPT84peR+FGREScTkGwiYiIwNfXVzdldQEFN9k9evQotWrVuqLPVOFGREScSn5+fmGwqVatmtnlSDkKDw/nyJEj5OXl4eHhUebX0YJiERFxKgVrbHx9fU2uRMpbwemo/Pz8K3odhRsREXFKOhXlesrrM1W4EREREZeicCMiIuLEYmNjeffdd0s9funSpVgsFpe+0kzhRkREpBJYLJYSt5deeqlMr7t27VqGDx9e6vGdOnXi6NGjBAUFlen9nIGulipHh05lkpGdT6OoS3csFRGRquXo0aOFj2fOnMkLL7xAQkJC4XP+/v6Fjw3DID8/H3f3S/+ZDg8Pv6w6PD09iYqKuqx9nI1mbsrJvC1HuXbCrzz77SYMwzC7HBERcTBRUVGFW1BQEBaLpfDr7du3ExAQwM8//0ybNm3w8vLit99+Y/fu3fTr14/IyEj8/f1p164dixYtKvK655+WslgsfPLJJ9x66634+vrSoEED5s6dW/j9809LTZs2jeDgYObPn0+TJk3w9/enT58+RcJYXl4ejz/+OMHBwVSrVo1nnnmGoUOH0r9//4r8kZWZwk05aV07BDerhfUHTrPgzySzyxERqVIMwyAzJ8+UrTz/h/bZZ5/l9ddfZ9u2bbRo0YL09HRuvPFGFi9ezPr16+nTpw8333wzBw4cKPF1Xn75ZQYOHMimTZu48cYbGTx4MCdPnrzo+MzMTCZMmMDnn3/OsmXLOHDgAGPGjCn8/vjx4/niiy/49NNPWbFiBampqXz33XflddjlTqelyklEgDcPdq3DB7/s4o152+nVOAJ3N2VHEZHKcCY3n6YvzDflvf98JQ5fz/L5c/rKK69w3XXXFX4dGhpKy5YtC79+9dVXmTNnDnPnzmXEiBEXfZ377ruPu+66C4B//etfvP/++6xZs4Y+ffoUOz43N5fJkydTr149AEaMGMErr7xS+P0PPviAsWPHcuuttwIwceJEfvrpp7IfaAXTX99yNLxbXUJ8Pdh9LINv4g+ZXY6IiDiZtm3bFvk6PT2dMWPG0KRJE4KDg/H392fbtm2XnLlp0aJF4WM/Pz8CAwNJTk6+6HhfX9/CYAMQHR1dOD4lJYWkpCTat29f+H03NzfatGlzWcdWmTRzU44CvD0YcW0DXv3hT95ZuJNbWtbAx9PN7LJERFyej4cbf74SZ9p7lxc/P78iX48ZM4aFCxcyYcIE6tevj4+PD7fffjs5OTklvs75rQssFgs2m+2yxjvz+lGFm3J2zzW1mPrbXg6fPsO0lft4pEe9S+8kIiJXxGKxlNupIUeyYsUK7rvvvsLTQenp6ezbt69SawgKCiIyMpK1a9fSrVs3wN4eIT4+nlatWlVqLaWl01LlzMvdjb9f3xCAD5fu4nRmyelaRETkYho0aMC3337Lhg0b2LhxI3fffXeJMzAVZeTIkYwbN47vv/+ehIQEnnjiCU6dOuWwLTAUbipAv1Y1aBwVQGpWHh8u3W12OSIi4qTefvttQkJC6NSpEzfffDNxcXG0bt260ut45plnuOuuuxgyZAgdO3bE39+fuLg4vL29K72W0rAYznxSrQxSU1MJCgoiJSWFwMDACnufJQnJDPt0LZ7uVpaO6UH1YJ8Key8RkaokKyuLvXv3UqdOHYf94+rqbDYbTZo0YeDAgbz66qvl9rolfbaX8/dbMzcVpEfDcDrUCSUnz8a7i3aYXY6IiEiZ7d+/nylTprBjxw42b97MI488wt69e7n77rvNLq1YCjcVxGKx8OwNjQH4et0hdialmVyRiIhI2VitVqZNm0a7du3o3LkzmzdvZtGiRTRp0sTs0orlekvLHcjVtULo0yyKeVsTeWN+AlOGtL30TiIiIg4mJiaGFStWmF1GqWnmpoI91acRblYLC/9M4o99F7/1tYiIiJQPhZsKVi/cn4FtawIwft52p74pkoiIiDNQuKkET/RqiLeHlbX7TrF428Vvfy0iIiJXTuGmEkQFeXN/5zoAvDF/O/k2zd6IiIhUFIWbSvK37vUI8vFgR1I636qppoiISIVRuKkkQT4ejOhZH4B3Fu4gKzff5IpERERck8JNJbq3Y22qB3lzJCWLz1ftN7scERFxMj169GDUqFGFX8fGxvLuu++WuI/FYuG777674vcur9epDA4RbiZNmkRsbCze3t506NCBNWvWXHTstGnTsFgsRTZnuf22t4cbT15nb6o5cckuUs7kmlyRiIhUlptvvpk+ffoU+73ly5djsVjYtGnTZb3m2rVrGT58eHmUV+ill14qttv30aNHueGGG8r1vSqK6eFm5syZjB49mhdffJH4+HhatmxJXFwcyckXv6ooMDCQo0ePFm779zvPLMhtrWvSMNKflDO5TP5VTTVFRKqKBx54gIULF3Lo0IXrLj/99FPatm1LixYtLus1w8PD8fX1La8SSxQVFYWXl1elvNeVMj3cvP322zz00EMMGzaMpk2bMnnyZHx9fZk6depF97FYLERFRRVukZGRlVjxlXGzWng6zt6W4dMVe0lMyTK5IhERqQw33XQT4eHhTJs2rcjz6enpzJ49m/79+3PXXXdRo0YNfH19ad68OV999VWJr3n+aamdO3fSrVs3vL29adq0KQsXLrxgn2eeeYaGDRvi6+tL3bp1ef7558nNtZ9JmDZtGi+//DIbN24sPDtSUO/5p6U2b97Mtddei4+PD9WqVWP48OGkp6cXfv++++6jf//+TJgwgejoaKpVq8Zjjz1W+F4VydRwk5OTw7p16+jdu3fhc1arld69e7Nq1aqL7peenk7t2rWJiYmhX79+bN26tTLKLTe9mkTQLjaErFwb7y1WU00RkStmGJCTYc5Wypuzuru7M2TIEKZNm1bkhq6zZ88mPz+fe+65hzZt2vDjjz+yZcsWhg8fzr333lviUo1z2Ww2brvtNjw9Pfn999+ZPHkyzzzzzAXjAgICmDZtGn/++SfvvfceU6ZM4Z133gFg0KBB/P3vf6dZs2aFZ0cGDRp0wWtkZGQQFxdHSEgIa9euZfbs2SxatIgRI0YUGbdkyRJ2797NkiVL+Oyzz5g2bdoF4a4imNpb6vjx4+Tn518w8xIZGcn27duL3adRo0ZMnTqVFi1akJKSwoQJE+jUqRNbt26lZs2aF4zPzs4mOzu78OvU1NTyPYgyKGiqOeDDVcz64xAPdKlL/Qh/s8sSEXFeuZnwr+rmvPc/joCnX6mG3n///bz55pv8+uuv9OjRA7CfkhowYAC1a9dmzJgxhWNHjhzJ/PnzmTVrFu3bt7/kay9atIjt27czf/58qle3/yz+9a9/XbBO5p///Gfh49jYWMaMGcOMGTN4+umn8fHxwd/fH3d3d6Kioi76Xl9++SVZWVlMnz4dPz/7sU+cOJGbb76Z8ePHF/5dDwkJYeLEibi5udG4cWP69u3L4sWLeeihh0r18yor009LXa6OHTsyZMgQWrVqRffu3fn2228JDw/no48+Knb8uHHjCAoKKtxiYmIqueLitakdynVNI8m3GUyYn2B2OSIiUgkaN25Mp06dCpde7Nq1i+XLl/PAAw+Qn5/Pq6++SvPmzQkNDcXf35/58+dz4MCBUr32tm3biImJKQw2YP+beb6ZM2fSuXNnoqKi8Pf355///Gep3+Pc92rZsmVhsAHo3LkzNpuNhIS//qY1a9YMNze3wq+jo6NLXFNbXkyduQkLC8PNzY2kpKQizyclJZWYGM/l4eHB1Vdfza5du4r9/tixYxk9enTh16mpqQ4TcJ6Oa8TibUnM25pI/IFTtK4VYnZJIiLOycPXPoNi1ntfhgceeICRI0cyadIkPv30U+rVq0f37t0ZP3487733Hu+++y7NmzfHz8+PUaNGkZOTU26lrlq1isGDB/Pyyy8TFxdHUFAQM2bM4K233iq39ziXh4dHka8tFgs2m61C3utcps7ceHp60qZNGxYvXlz4nM1mY/HixcWmzeLk5+ezefNmoqOji/2+l5cXgYGBRTZH0SAygNvb2E+lvf6zmmqKiJSZxWI/NWTGZrFcVqkDBw7EarXy5ZdfMn36dO6//34sFgsrVqygX79+3HPPPbRs2ZK6deuyY0fp12U2adKEgwcPcvTo0cLnVq9eXWTMypUrqV27Ns899xxt27alQYMGF1xx7OnpSX5+yTeabdKkCRs3biQjI6PwuRUrVmC1WmnUqFGpa64opp+WGj16NFOmTOGzzz5j27ZtPPLII2RkZDBs2DAAhgwZwtixYwvHv/LKKyxYsIA9e/YQHx/PPffcw/79+3nwwQfNOoQrMqp3Q7zcrazZe5KlCcfMLkdERCqYv78/gwYNYuzYsRw9epT77rsPgAYNGrBw4UJWrlzJtm3b+Nvf/nbBmY2S9O7dm4YNGzJ06FA2btzI8uXLee6554qMadCgAQcOHGDGjBns3r2b999/nzlz5hQZExsby969e9mwYQPHjx8vsm61wODBg/H29mbo0KFs2bKFJUuWMHLkSO69916HuILZ9HAzaNAgJkyYwAsvvECrVq3YsGED8+bNK/zhHDhwoEgKPXXqFA899BBNmjThxhtvJDU1lZUrV9K0aVOzDuGKVA/24b5OsQCMn6emmiIiVcEDDzzAqVOniIuLK1wj889//pPWrVsTFxdHjx49iIqKon///qV+TavVypw5czhz5gzt27fnwQcf5LXXXisy5pZbbuHJJ59kxIgRtGrVipUrV/L8888XGTNgwAD69OlDz549CQ8PL/ZydF9fX+bPn8/Jkydp164dt99+O7169WLixImX/8OoABajip0LSU1NJSgoiJSUFIc5RXU6M4dubywhNSuPtwe25LbWF171JSIidllZWezdu5c6deo4zR3qpXRK+mwv5++36TM3AsG+njzSw95U860FO8jOU1NNERGRslK4cRDDOscSFejN4dNn+O/qy7skT0RERP6icOMg7E01GwAw8ZedpGapqaaIiEhZKNw4kAGta1Iv3I9TmblMWbbH7HJEREScksKNA3F3s/J0H3tTzU+W7yU5VU01RUQupopdD1MllNdnqnDjYK5vGknrWsGcyc3n/V92ml2OiIjDKbjrbWZmpsmVSHkruBvzuS0bysLU9gtyIYvFwjN9GjPo49V8teYg93euQ91wNdUUESng5uZGcHBwYY8iX19fLJd5l2BxPDabjWPHjuHr64u7+5XFE4UbB9ShbjV6NY5g8fZk3lqwg0mDW5tdkoiIQynoP1gZTRil8litVmrVqnXFYVXhxkE91acRvyQk8+Pmoww/eJqWMcFmlyQi4jAsFgvR0dFERESQm6urS12Fp6cnVuuVr5hRuHFQjaMCue3qmnwTf4jx87bzxYMdNO0qInIeNze3K16fIa5HC4od2JPXNcDTzcrK3SdYvvO42eWIiIg4BYUbB1YzxJchHWsD8PrP27GpqaaIiMglKdw4uMd61ifAy50/j6byv01HzC5HRETE4SncOLgQP08e7lEPgAkLEsjJs5lckYiIiGNTuHECwzrHEhHgxcGTZ/jy9/1mlyMiIuLQFG6cgK+nO0/0tjfV/OCXXaRn55lckYiIiONSuHESA9vGUDfMjxMZOWqqKSIiUgKFGyfh4WZlTFwjAKYs38OxtGyTKxIREXFMCjdO5IaromgZE0xmTj4T1VRTRESkWAo3TsRisfBsn8YAfPH7AfafyDC5IhEREcejcONkOtarRveG4eTZDN5asMPsckRERByOwo0TeqZPYywWmLvxCFsOp5hdjoiIiENRuHFCTasH0q9ldQDGz9tucjUiIiKOReHGSf39+kZ4uFlYvvM4v6mppoiISCGFGycVE+rLPdfYm2qOn6emmiIiIgUUbpzYiJ718fdyZ/PhFH7actTsckRERByCwo0Tq+bvxfBudQGYMD+B3Hw11RQREVG4cXIPdKlDmL8X+05kMmPtQbPLERERMZ3CjZPz83LniV71AXhv0U4y1FRTRESqOIUbF3Bn+1rUrubL8fRs/vPbXrPLERERMZXCjQvwcLMy5np7U82Pl+3hRLqaaoqISNWlcOMi+jaPpnmNINKz85i4ZJfZ5YiIiJhG4cZFWK0WnjnbVPO/q/dz8GSmyRWJiIiYQ+HGhXRpEEbXBmHk5hu8vVBNNUVEpGpSuHExBbM33204zJ9HUk2uRkREpPIp3LiYq2oEcXPL6hgGvDFfTTVFRKTqUbhxQWOub4i71cLShGOs2n3C7HJEREQqlcKNC6pdzY+7O9QC4PV52zEMNdUUEZGqQ+HGRY28tgG+nm5sPHiaeVsSzS5HRESk0ijcuKjwAC8e7Gpvqvnm/ATy1FRTRESqCIUbF/ZQ1zpU8/Nkz/EMZv1xyOxyREREKoXCjQsL8PZgxLX2pprvLtrBmZx8kysSERGpeAo3Lu7uDrWICfUhOS2bqSvUVFNERFyfwo2L83J3K2yqOXnpbk5l5JhckYiISMVSuKkCbm5RnabRgaRl5zFJTTVFRMTFKdxUAVarhWdusLdlmL5qP4dOqammiIi4LoWbKqJbgzA61q1GTr6NdxbuNLscERGRCqNwU0VYLBaePTt78+36Q2xPVFNNERFxTQo3VUjLmGD6No/GMODNeQlmlyMiIlIhFG6qmL9f3xA3q4XF25NZs/ek2eWIiIiUO4WbKqZuuD93tosB4PWft6mppoiIuByFmyroiV4N8PFwI/7AaRb8mWR2OSIiIuVK4aYKigj05oEudQA11RQREdejcFNFDe9elxBfD3Ylp/NNvJpqioiI61C4qaICvT14rKe9qeY7C3eSlaummiIi4hoUbqqwezvWpkawD4mpWUxbuc/sckRERMqFQ4SbSZMmERsbi7e3Nx06dGDNmjWl2m/GjBlYLBb69+9fsQW6KC93N0Zf1xCAfy/ZRUpmrskViYiIXDnTw83MmTMZPXo0L774IvHx8bRs2ZK4uDiSk5NL3G/fvn2MGTOGrl27VlKlrqn/1TVoHBVAalYe//5VTTVFRMT5mR5u3n77bR566CGGDRtG06ZNmTx5Mr6+vkydOvWi++Tn5zN48GBefvll6tatW4nVuh43q4Wn+zQCYNqKfRxNOWNyRSIiIlfG1HCTk5PDunXr6N27d+FzVquV3r17s2rVqovu98orrxAREcEDDzxQGWW6vJ6NImhfJ5TsPBvvqqmmiIg4OVPDzfHjx8nPzycyMrLI85GRkSQmJha7z2+//cZ//vMfpkyZUqr3yM7OJjU1tcgmRZ3bVHP2uoPsTEozuSIREZGyM/201OVIS0vj3nvvZcqUKYSFhZVqn3HjxhEUFFS4xcTEVHCVzql1rRDimkViM+CN+WqqKSIizsvUcBMWFoabmxtJSUVbACQlJREVFXXB+N27d7Nv3z5uvvlm3N3dcXd3Z/r06cydOxd3d3d27959wT5jx44lJSWlcDt48GCFHY+zeyquMVYLLPwziXX71VRTRESck6nhxtPTkzZt2rB48eLC52w2G4sXL6Zjx44XjG/cuDGbN29mw4YNhdstt9xCz5492bBhQ7GzMl5eXgQGBhbZpHj1I/wZ2LagqeZ2NdUUERGn5G52AaNHj2bo0KG0bduW9u3b8+6775KRkcGwYcMAGDJkCDVq1GDcuHF4e3tz1VVXFdk/ODgY4ILnpWxG9W7InPWHWbvvFL9sT6ZXk8hL7yQiIuJATA83gwYN4tixY7zwwgskJibSqlUr5s2bV7jI+MCBA1itTrU0yKlFBXlzf5c6fLh0N+PnbadHowjcrBazyxIRESk1i1HFzj2kpqYSFBRESkqKTlFdRMqZXLq9sYSUM7m8eXsL7mirRdgiImKuy/n7rSkRuUCQjweP9awHwDsLd6ippoiIOBWFGynWkI6xRAd5cyQli89X7Te7HBERkVJTuJFieXu48eTZppqTlu4i5YyaaoqIiHNQuJGLGtC6Jg0i/DmdmctHv154DyERERFHpHAjF2VvqmlvyzB1xV6SUrNMrkhEROTSFG6kRL2bRNC2dghZuTbeXaSmmiIi4vgUbqRE5zbVnPXHQXYfSze5IhERkZIp3MgltY0NpXeTSPJtBhPUVFNERBycwo2UytN9GmG1wM9bEok/cMrsckRERC5K4UZKpWFkAANa1wRgvJpqioiIA1O4kVJ78rqGeLpb+X3vSZbuOGZ2OSIiIsVSuJFSqx7sw32dYgH77I3NptkbERFxPAo3clke7VGPAG93tiem8f3Gw2aXIyIicgGFG7kswb6ePNLD3lRzwvwdZOepqaaIiDgWhRu5bMM61SEy0IvDp8/w39UHzC5HRESkCIUbuWw+nm482dveVHPiLztJzVJTTRERcRwKN1Imt7epSb1wP05l5jJl2R6zyxERESmkcCNl4u5m5ak4e1uGT5bvJTlNTTVFRMQxKNxImcU1i+TqWsGcyc3n/cVqqikiIo5B4UbKzGKx8Ewf++zNjDUH2Xs8w+SKREREFG7kCl1Ttxo9G4WTZzOYsEBNNUVExHwKN3LFnu7TGIsFftx0lE2HTptdjoiIVHEKN3LFmkQHcuvVNQB4XU01RUTEZAo3Ui5GX9cQTzcrK3efYPnO42aXIyIiVZjCjZSLmiG+3NuxNgDj56mppoiImEfhRsrNYz3rE+DlztYjqfxv0xGzyxERkSpK4UbKTaifJ3/rXheAtxbsICfPZnJFIiJSFSncSLm6v0sdwgO8OHAyk6/WqKmmiIhUPoUbKVe+nu480asBAO8v3kl6dp7JFYmISFWjcCPlblC7GOqE+XEiI4dPlquppoiIVC6FGyl3Hm5WxlzfCIApy/ZwLC3b5IpERKQqUbiRCnFj8yha1gwiIyefib+oqaaIiFQehRupEOc21fxyzQH2n1BTTRERqRwKN1JhOtUPo1vDcHLzDd5asMPsckREpIpQuJEK9Uwf+9qbuRuPsOVwisnViIhIVaBwIxWqWfUg+rWqDtjbMoiIiFQ0hRupcH+/rhEebhaW7zzOil1qqikiIhVL4UYqXK1qvgzuYG+q+frPaqopIiIVS+FGKsWIa+vj5+nG5sMp/LTlqNnliIiIC1O4kUoR5u/F8G71AJgwP4HcfDXVFBGRiqFwI5Xmwa51CPP3ZN+JTGasPWh2OSIi4qIUbqTS+Hm58/jZpprvLdpJhppqiohIBVC4kUp1Z7ta1Ar15Xh6NlN/22t2OSIi4oIUbqRSebpbGRNnv7HfR8v2cCJdTTVFRKR8KdxIpbupeTRX1QgkPTuPSUt2m12OiIi4GIUbqXRW619NNT9fvY+DJzNNrkhERFyJwo2YomuDcLrUDyM33+DthWqqKSIi5UfhRkxTMHvz3YbD/Hkk1eRqRETEVSjciGma1wziphbRGAa8MV9NNUVEpHwo3IipxlzfCHerhaUJx1i1+4TZ5YiIiAtQuBFTxYb5cVf7WgC8Pm87hqGmmiIicmUUbsR0I3vVx9fTjY0HTzN/a6LZ5YiIiJNTuBHTRQR482CXOgC8MS+BPDXVFBGRK6BwIw7hoW51CfXzZM/xDGb9ccjsckRExIkp3IhDCPD2YETP+gC8u2gHZ3LyTa5IRESclcKNOIzB19SiZogPyWnZTF2hppoiIlI2CjfiMLzc3Rhzvb2p5uRfd3MqI8fkikRExBk5RLiZNGkSsbGxeHt706FDB9asWXPRsd9++y1t27YlODgYPz8/WrVqxeeff16J1UpFuqVldZpEB5KWlce/l+4yuxwREXFCpoebmTNnMnr0aF588UXi4+Np2bIlcXFxJCcnFzs+NDSU5557jlWrVrFp0yaGDRvGsGHDmD9/fiVXLhXB3lTTPnvz2cr9HD59xuSKRETE2VgMk++a1qFDB9q1a8fEiRMBsNlsxMTEMHLkSJ599tlSvUbr1q3p27cvr7766iXHpqamEhQUREpKCoGBgVdUu1QMwzC4a8pqVu85ye1tajLhjpZmlyQiIia7nL/fZZq5OXjwIIcO/XW57po1axg1ahQff/zxZb1OTk4O69ato3fv3n8VZLXSu3dvVq1adcn9DcNg8eLFJCQk0K1bt2LHZGdnk5qaWmQTx2axWHj2hiYAfBN/iITENJMrEhERZ1KmcHP33XezZMkSABITE7nuuutYs2YNzz33HK+88kqpX+f48ePk5+cTGRlZ5PnIyEgSEy9+p9qUlBT8/f3x9PSkb9++fPDBB1x33XXFjh03bhxBQUGFW0xMTKnrE/O0ignmxuZRGAa8qaaaIiJyGcoUbrZs2UL79u0BmDVrFldddRUrV67kiy++YNq0aeVZX7ECAgLYsGEDa9eu5bXXXmP06NEsXbq02LFjx44lJSWlcDt48GCF1yflY8z1jXCzWli0LZk1e0+aXY6IiDgJ97LslJubi5eXFwCLFi3illtuAaBx48YcPXq01K8TFhaGm5sbSUlJRZ5PSkoiKirqovtZrVbq17ff8K1Vq1Zs27aNcePG0aNHjwvGenl5FdYqzqVuuD+D2sXw5e8HeP3nbXzzSCcsFovZZYmIiIMr08xNs2bNmDx5MsuXL2fhwoX06dMHgCNHjlCtWrVSv46npydt2rRh8eLFhc/ZbDYWL15Mx44dS/06NpuN7Ozs0h+AOI0nejXA28NK/IHTLPwz6dI7iIhIlVemcDN+/Hg++ugjevTowV133UXLlvarWebOnVt4uqq0Ro8ezZQpU/jss8/Ytm0bjzzyCBkZGQwbNgyAIUOGMHbs2MLx48aNY+HChezZs4dt27bx1ltv8fnnn3PPPfeU5VDEwUUGevNAQVPN+WqqKSIil1am01I9evTg+PHjpKamEhISUvj88OHD8fX1vazXGjRoEMeOHeOFF14gMTGRVq1aMW/evMJFxgcOHMBq/SuDZWRk8Oijj3Lo0CF8fHxo3Lgx//3vfxk0aFBZDkWcwN+61+OL3w+wKzmdb+MPM7CdFoWLiMjFlek+N2fOnMEwjMIgs3//fubMmUOTJk2Ii4sr9yLLk+5z45w+Wb6H//txG1GB3ix9qgfeHm5mlyQiIpWowu9z069fP6ZPnw7A6dOn6dChA2+99Rb9+/fnww8/LMtLipTonmtqUyPYh8TULKat3Gd2OSIi4sDKFG7i4+Pp2rUrAF9//TWRkZHs37+f6dOn8/7775drgU5l/0rIOGF2FS7J28ONJ69rCMC/l+wiJTPX5IpERMRRlSncZGZmEhAQAMCCBQu47bbbsFqtXHPNNezfv79cC3QauxbD9P7weT84c8rsalzSrVfXoFFkAKlZefz7VzXVFBGR4pUp3NSvX5/vvvuOgwcPMn/+fK6//noAkpOTq+46lqAY8A6ExM3w3wGQpTYP5c3NauHps001p63Yx9EUNdUUEZELlSncvPDCC4wZM4bY2Fjat29feE+aBQsWcPXVV5drgU4jvCEMmQs+oXB4HXw5EHIyzK7K5VzbOIL2saFk59l4d+FOs8sREREHVOau4ImJiRw9epSWLVsWXqq9Zs0aAgMDady4cbkWWZ4q/GqpIxvgs1sgOwXqdIO7Z4GHT/m/TxW2bv8pBny4EqsF5o/qRoPIALNLEhGRClbhV0sBREVFcfXVV3PkyJHCDuHt27d36GBTKaq3gnu/BU9/2LsMZt4Debp7cnlqUzuE65tGYjPgzfkJZpcjIiIOpkzhxmaz8corrxAUFETt2rWpXbs2wcHBvPrqq9hsuoMsNdvC4Nng4Qu7FsHsYZCvq3vK09N9GmG1wII/k1i3X001RUTkL2UKN8899xwTJ07k9ddfZ/369axfv55//etffPDBBzz//PPlXaNzqt0J7voK3Lwg4Uf49iHIzzO7KpdRPyKAO9rY71Q8/ucEynh2VUREXFCZ1txUr16dyZMnF3YDL/D999/z6KOPcvjw4XIrsLxV+h2Kdy6Er+4CWy60uBP6fwjWMp8NlHMcTTlDjzeXkp1n4z9D29KrSaTZJYmISAWp8DU3J0+eLHZtTePGjTl5UqcIimhwHdwxDSxusGkG/DAKNMtQLqKDfLivcywAb8xLIN+mn6uIiJQx3LRs2ZKJEyde8PzEiRNp0aLFFRflcprcBAOmgMUK8Z/Bz88o4JSTR7vXJ9DbnYSkNOasd9wZQxERqTxl6gr+xhtv0LdvXxYtWlR4j5tVq1Zx8OBBfvrpp3It0GVcNQDycuC7R2DNR+DuBde9AhaL2ZU5tSBfDx7rWZ9xP2/n7QUJ3NQiWk01RUSquDLN3HTv3p0dO3Zw6623cvr0aU6fPs1tt93G1q1b+fzzz8u7RtfR6i646R3745Xvw9Jx5tbjIoZ2iiU6yJsjKVn8d3UVbf8hIiKFynwTv+Js3LiR1q1bk5+fX14vWe4qfUFxcVZPhnnP2B/3egG6/t2cOlzIrLUHefqbTQT7erDs6Z4EenuYXZKIiJSjSrmJn1yBax6G3i/bHy9+BVZNMrceF3Bb6xrUj/DndGYuH/262+xyRETERAo3ZukyCnr8w/54/j9g7SemluPs3N2sPB1nb6r5n9/2kpSaZXJFIiJiFoUbM3V/Gro8aX/8498hXuuVrsR1TSNpUzuErFwb7y5SU00Rkarqsq6Wuu2220r8/unTp6+klqrHYoFeL0JuFvz+IcwdCe7e0OIOsytzShaLhWdvaMwdk1cx64+DPNi1DvXC/c0uS0REKtllzdwEBQWVuNWuXZshQ4ZUVK2uyWKBPuOg7f2AAXP+Bn9+b3ZVTqtdbCi9m0SQbzOYoKaaIiJVUrleLeUMHOJqqeLYbDB3BGz4AqweMOi/0KiP2VU5pYTENPq8twzDgDmPduLqWiFmlyQiIldIV0s5I6sVbvnAfrM/Wy7Muhd2/2J2VU6pUVQAA1rXBOD1n7erqaaISBWjcONIrG5w60fQ+CbIz4Gv7oZ9v5ldlVN68rqGeLpb+X3vSZbuOGZ2OSIiUokUbhyNmwfc/ik0iIO8M/DFQDi4xuyqnE6NYB+GdqwNwPift2NTU00RkSpD4cYRuXvCwOlQtwfkZsB/B8DheLOrcjqP9qhPgLc72xPT+H6jmmqKiFQVCjeOysMb7vwSaneG7FT4/FZI3GJ2VU4lxM+Th7vXA+CtBTvIznPctiAiIlJ+FG4cmacf3D0TaraDrNMwvR8c0+XNl+P+znWICPDi0KkzfLH6gNnliIhIJVC4cXReATD4a4huCZnH4bNb4IR6J5WWj6cbo3o3BGDikl2kZeWaXJGIiFQ0hRtn4BMM934HEc0gPdEecE7tN7sqpzGwbU3qhvlxMiOHKcv2mF2OiIhUMIUbZ+EbCkO+g7CGkHoIPrsZUrRItjTc3aw83cfeVHPK8r0kp6mppoiIK1O4cSb+ETBkLoTUgdP7YfotkJZkdlVOIa5ZFK1igjmTm88Hi3eZXY6IiFQghRtnExgNQ/8HQbXgxC77IuOME2ZX5fAKmmoCfLXmAHuPZ5hckYiIVBSFG2cUHANDv4eAaDi2DT7vB2dOmV2Vw7umbjV6NAonz2YwYYGuOhMRcVUKN84qtK59BscvAhI322/0l5VqdlUO7+m4xlgs8OOmo2w6dNrsckREpAIo3DizsAYw5HvwCYXD6+CLOyA73eyqHFrT6oHc2qoGAOPnbTe5GhERqQgKN84usincOwe8g+DgavjqTsg9Y3ZVDu3J6xri6WZlxa4TLN+pppoiIq5G4cYVVG8F93wLngGwbznMvAfyss2uymHFhPpyzzX2ppqvq6mmiIjLUbhxFTXbwuBZ4OELuxbB7GGQr7vxXsyIa+vj7+XO1iOp/G/TEbPLERGRcqRw40pqd4K7vgI3L0j4Eb55EPLzzK7KIYX6efK3bnUBe1PNnDybyRWJiEh5UbhxNXV7wJ1fgNUD/vwOvn8MbPrDXZwHutYhzN+LAycz+WqNmmqKiLgKhRtX1OA6uGMaWNxg0wz44QkFnGL4errzRO8GAHzwy07SszXLJSLiChRuXFWTm2DAFLBYIX46zHsGDC2cPd+d7WKIrebL8fQcPlmuppoiIq5A4caVXTUA+v0bsMCaj2Hh8wo45/FwszIm7mxTzWV7OJ6uq8xERJydwo2ra3UX3PSO/fHKD2DJv8ytxwHdeFU0LWoGkZGTz8Rf1FRTRMTZKdxUBW2HwQ1v2B8vewOWTTC3HgdjtVp4po+9qeYXv+9n/wk11RQRcWYKN1VFh7/Bda/YH//yKqyaZG49DqZz/TC6NggjN9/g3v+sYcvhFLNLEhGRMlK4qUo6PwE9/mF/PP8fsGaKufU4mFf6XUXNEB8OnMzktg9XMmPNAQytURIRcToKN1VN96ehy2j745/GQPzn5tbjQOqE+fHjyK70ahxBTp6NZ7/dzJjZmziTk292aSIichkUbqoaiwV6vQDXPGr/eu5I2DTb3JocSJCvB1OGtOWZPo2xWuCb+EPc+u8V7DmmbusiIs5C4aYqslgg7l/Q9gHAgDl/gz+/N7sqh2G1WnikRz2+ePAawvy92J6Yxi0TV/DT5qNmlyYiIqWgcFNVWSxw4wRodQ8Y+fD1/ZDws9lVOZSO9arx0+NdaF8nlPTsPB79Ip6X/7dVfahERBycwk1VZrXCLe/DVbeDLQ9mDYFdi82uyqFEBHrz5YMdeLh7PQA+XbGPQR+v4sjpMyZXJiIiF6NwU9VZ3eDWj6DJzZCfAzMGw97lZlflUNzdrDx7Q2OmDGlLgLc76w+c5qYPfmPZjmNmlyYiIsVQuBFwc4cBU6FBHOSdgS8HwYHfza7K4VzXNJIfR3blqhqBnMzIYeina3h30Q7ybbpcXETEkSjciJ27JwycDnV7Qm4GfHE7HI43uyqHU6uaL18/3Im7O9TCMODdRTu579M1nMzIMbs0ERE5S+FG/uLhDXd+CbU7Q3YqfH4rJG42uyqH4+3hxr9ubc7bA1vi7WFl+c7j9H1/OfEHTpldmoiI4CDhZtKkScTGxuLt7U2HDh1Ys2bNRcdOmTKFrl27EhISQkhICL179y5xvFwmT1+4eybUbA9Zp2F6f0jebnZVDum21jX5/rEu1A3z42hKFgMnr+LTFXt1V2MREZOZHm5mzpzJ6NGjefHFF4mPj6dly5bExcWRnJxc7PilS5dy1113sWTJElatWkVMTAzXX389hw8fruTKXZhXAAyeDdGtIPM4TO8HJ3abXZVDahQVwNyRXejbIpo8m8HL//uTEV+uJy0r1+zSRESqLIth8v9mdujQgXbt2jFx4kQAbDYbMTExjBw5kmefffaS++fn5xMSEsLEiRMZMmTIJcenpqYSFBRESkoKgYGBV1y/S8s8CdNuguStEFgThv0EIbXNrsohGYbBZyv38dpP28jNN6gb5se/72lN4yj9OyYiUh4u5++3qTM3OTk5rFu3jt69exc+Z7Va6d27N6tWrSrVa2RmZpKbm0toaGix38/OziY1NbXIJqXkGwpDvoewhpB6CD67GVI0Q1Yci8XCfZ3rMPNvHake5M2e4xn0n7SCb9YdMrs0EZEqx9Rwc/z4cfLz84mMjCzyfGRkJImJiaV6jWeeeYbq1asXCUjnGjduHEFBQYVbTEzMFdddpfiHw5C5EFIHTu+H6bdAWpLZVTms1rVC+OHxrnRrGE5Wro2/z97I2G83kZWr5psiIpXF9DU3V+L1119nxowZzJkzB29v72LHjB07lpSUlMLt4MGDlVylCwiMhqH/g6BacGKXPeBkHDe7KocV6ufJtPvaMfq6hlgs8NWagwz4cCUHTmSaXZqISJVgargJCwvDzc2NpKSiMwFJSUlERUWVuO+ECRN4/fXXWbBgAS1atLjoOC8vLwIDA4tsUgbBMTB0LgRUh2Pb4fP+cEaXPl+M1Wrh8V4NmH5/e0L9PNl6JJW+Hyxn4Z+a9RIRqWimhhtPT0/atGnD4sV/9TOy2WwsXryYjh07XnS/N954g1dffZV58+bRtm3byihVAELr2AOOX4T9/jef3wZZWsNUkq4Nwvnx8S60rhVMWlYeD03/g3E/byMvX803RUQqiumnpUaPHs2UKVP47LPP2LZtG4888ggZGRkMGzYMgCFDhjB27NjC8ePHj+f5559n6tSpxMbGkpiYSGJiIunp6WYdQtUS1sC+yNgnFI7Ewxd3QLZ+9iWJDvJh5t868kCXOgB89Ose7v7kd5JTs0yuTETENZkebgYNGsSECRN44YUXaNWqFRs2bGDevHmFi4wPHDjA0aNHC8d/+OGH5OTkcPvttxMdHV24TZgwwaxDqHoim8KQ78A7CA6uhq/uhFx1yS6Jh5uV529qyoeDW+Pv5c6avSe58f3fWLlba5dERMqb6fe5qWy6z005OrTOfoO/nDSo1wvu+grcvcyuyuHtOZbOo1/Esz0xDasF/n59Ix7pXg+r1WJ2aSIiDstp7nMjTq5mG/udjD18YfdimH0f5OvOvJdSN9yfOY925vY2NbEZ8Ob8BB6c/genM9V8U0SkPCjcyJWp3RHumgHu3pDwE3zzIOTnmV2Vw/PxdGPCHS15Y0ALvNyt/LI9mZs++I1Nh06bXZqIiNNTuJErV7c7DPoC3Dzhz+/g+0fBppvWlcbAdjF8+2gnalfz5dCpM9z+4Sr+u3q/mm+KiFwBhRspHw16wx3TwOoOm2bCD6PApsudS6NZ9SDmjujC9U0jycm38c/vtvDkzA1k5mgGTESkLBRupPw07gu3TQGLFeKnw7xnQDMQpRLk48FH97bhuRub4Ga18N2GI/SbuIJdyWlmlyYi4nQUbqR8XXUb9P8QsMCaj2Hh8wo4pWSxWHioW12+eugaIgK82Jmczi0TVzB34xGzSxMRcSoKN1L+Wt4JN79rf7zyA1jyL1PLcTbt64Ty4+Nd6Vi3Gpk5+Tz+1Xpe+H4L2XlaxyQiUhoKN1Ix2twHN7xpf7zsDVimmyxejvAAL/77YAdG9KwPwPRV+xn40WoOnVLzTRGRS1G4kYrTYThc96r98S+vwsqJ5tbjZNysFsbENeLT+9oR5OPBxoOnuemD31iSkGx2aSIiDk3hRipW58eh53P2xwuegzVTzK3HCfVsHMGPj3ehZc0gTmfmMuzTtby1IIF8m9YyiYgUR+FGKl63p6Dr3+2PfxoD8Z+bW48Tqhniy6yHOzKkY20APvhlF0Om/s7x9GyTKxMRcTwKN1LxLBa49nm45jH713NHwqZZ5tbkhLzc3Xil31W8d2crfD3dWLHrBH3fX87afSfNLk1ExKEo3EjlsFgg7jVo+wBgwJyHYet3ZlfllPq1qsH3j3WmfoQ/SanZ3PnxaqYs26O7GouInKVwI5XHYoEbJ8DV94CRD988AAk/m12VU2oQGcD3j3XmlpbVybcZvPbTNh7+7zpSs9S4VERE4UYql9UKN78Pze8AWx7MGgK7FptdlVPy83LnvTtb8Wr/q/B0szJ/axI3f/AbW4+kmF2aiIipFG6k8lndoP9kaHIL5OfAjLth73Kzq3JKFouFe6+pzeyHO1Ij2If9JzK57d8rmbX2oNmliYiYRuFGzOHmDgP+Aw37QF4WfDkIDvxudlVOq2VMMD8+3oVrG0eQnWfj6W828dTsjZzJ0V2NRaTqUbgR87h7wh2fQd2ekJsBX9wOh+PNrsppBft68smQtjwV1wirBWavO8St/17B3uMZZpcmIlKpFG7EXB7ecOeXULsLZKfC57dC4mazq3JaVquFx3rW578PdCDM35PtiWnc/MFv/Lz5qNmliYhUGoUbMZ+nL9w9E2q2h6zTML0fJG83uyqn1ql+GD8+3pV2sSGkZ+fxyBfxvPrDn+Tm28wuTUSkwinciGPw8od7vobqV0PmCZh+C5zYbXZVTi0y0JsvH7qGv3WrC8B/ftvLnR+vJjEly+TKREQqlsKNOA7vILjnW4i8CtKT4LOb4dQ+s6tyah5uVsbe2ISP7m1DgLc76/afou/7y/lt53GzSxMRqTAKN+JYfEPh3u8grBGkHobPboGUQ2ZX5fTimkXxw8guNI0O5ERGDvdO/Z33F+/EpuabIuKCFG7E8fiHw9C5EFoXTu+3B5y0RLOrcnq1q/nx7aOduKt9DIYBby/cwbBpazmVkWN2aSIi5UrhRhxTQBQM/R8E14KTu+2LjDN0KuVKeXu4Me62Fky4oyXeHlZ+3XGMvu8vZ/2BU2aXJiJSbhRuxHEF1bQHnIDqcGw7TO8PmeqAXR5ub1OTOY92pk6YH0dSshj40Sqmrdir5psi4hIUbsSxhcTaA45fBCRthv8OgCz1TioPTaIDmTuiMzc2jyI33+Cl//3JyK/Wk56dZ3ZpIiJXROFGHF9YffsaHN9qcCQevhgI2elmV+USArw9mHR3a164qSnuVgs/bDrKLRN/Y0dSmtmliYiUmcKNOIeIJvarqLyD4OBq+OpOyD1jdlUuwWKxcH+XOsz8W0eig7zZcyyDfhNXMGe9rlITEeekcCPOI7oF3DsHPANg33KYMRjyss2uymW0qR3CDyO70LVBGGdy83ly5kb+MWczWblqvikizkXhRpxLjTb2Oxl7+MHuxTD7PsjPNbsql1HN34tpw9rzRK8GWCzw5e8HuGPyKg6ezDS7NBGRUlO4EedT6xq4ewa4e0PCT/DNg5CvRbDlxc1q4cnrGjJtWHtCfD3YfDiFvu8vZ9GfSWaXJiJSKgo34pzqdINBX4CbJ/z5HXz/KNh0+qQ8dW8Yzo+Pd+XqWsGkZuXx4PQ/eP3n7eSp+aaIODiFG3FeDXrDHZ+B1R02zYQfRoFNf3jLU/VgH2YO78iwzrEATP51N4M/+Z3kNDXfFBHHpXAjzq3xjTDgE7BYIX46/Pw06EZ05crT3cqLNzdj0t2t8fN04/e9J+n7/m+s3nPC7NJERIqlcCPOr9mt0H8yYIG1U2DBPxVwKkDfFtHMHdmFRpEBHEvL5u4pq/lw6W413xQRh6NwI66h5SC4+T3741UTYclr5tbjouqF+/PdY525rXUNbAaMn7ed4Z+vIyVTV6yJiONQuBHX0WYo3DjB/njZm/ZNyp2Ppxtv3dGScbc1x9PdyqJtSdw0cTmbD6kthog4BoUbcS3tH4Lr/8/++Jf/g5UTza3HRVksFu5qX4tvH+lETKgPB0+eYcCHK/ni9/1qvikiplO4EdfTaST0/Kf98YLnYM0Uc+txYVfVCOKHEV3p3SSSnHwbz83Zwt9nbSQzR/cdEhHzKNyIa+r+FHQdY3/80xj7lVRSIYJ8PZgypA3P3tAYN6uFb9cfpv+kFew+puamImIOhRtxXdf+EzqOsD+e+zhsmmVuPS7MYrHwcPd6fPlgB8IDvNiRlM4tH/zGD5uOmF2aiFRBCjfiuiwW+/qbdg8CBsz5G2z9zuyqXFqHutX48fEuXFM3lIycfEZ8uZ6X5m4lJ083VxSRyqNwI67NYoEb3oSr7wXDBt88AAk/m12VS4sI8Oa/D3Tg0R71AJi2ch8DP1rF4dNnTK5MRKoKhRtxfVar/R44zQeCLQ9mDYFdi8yuyqW5u1l5uk9j/jO0LYHe7mw4eJqb3l/O0oRks0sTkSpA4UaqBqsb9P8QmvaD/ByYMRj2Lje7KpfXq0kkPz7eleY1gjiVmcuwaWt5e+EO8nVXYxGpQAo3UnW4ucNtn0DDGyAvC74cBAdWm12Vy4sJ9WX2wx0Z3KEWhgHvL97J0KlrOJGebXZpIuKiFG6kanH3hDumQb1rITcDvrgDDq8zuyqX5+3hxmu3NuedQS3x8XDjt13H6fv+b6zbf9Ls0kTEBSncSNXj4Q2DvoDYrpCdCp/fBombza6qSrj16pp8P6Iz9cL9SEzNYtBHq/lk+R7d1VhEypXCjVRNnr5w1wyI6QBZp2F6P0jebnZVVULDyADmjujCzS2rk2cz+L8ft/HoF/GkZan5poiUD4Ubqbq8/GHwbKh+NWSegOm3wIndZldVJfh5ufP+na14pV8zPNws/LwlkVsmrmDb0VSzSxMRF6BwI1WbdxDc8y1ENof0JPjsZoj/HA79AVn6Q1uRLBYLQzrGMvvhTtQI9mHv8Qz6T1rB7D8Oml2aiDg5i1HFTnanpqYSFBRESkoKgYGBZpcjjiLjOEzrC8fOOzUVWBPCG0FEEwhvfHZrBN76d6c8ncrI4clZG1iacAyAQW1jeLlfM7w93EyuTEQcxeX8/Va4ESmQfgxWvg+Jm+BYAqQdvfjYwBp/hZ2IxhDeBMIb2meCpExsNoNJS3bx9qIdGAY0iQ7kw8GtiQ3zM7s0EXEACjclULiRUjtzCo7tgGPb7IuNj53dLhl6GtnDTsS5Mz0KPaX1287jPDFjPScycgjwcufNO1rS56oos8sSEZMp3JRA4Uau2JnT9pmdgrCTvO3sTE8JHbADqp8TdhqfPc2l0HMxiSlZjPgynj/2nwJgeLe6PBXXCA83LRMUqaqcKtxMmjSJN998k8TERFq2bMkHH3xA+/btix27detWXnjhBdatW8f+/ft55513GDVq1GW9n8KNVJgzp+H4jrNhpyD4bL906Clc03N2xie8EfgEV1bVDis338Yb87YzZfleANrFhjDx7tZEBnqbXJmImOFy/n67V1JNxZo5cyajR49m8uTJdOjQgXfffZe4uDgSEhKIiIi4YHxmZiZ169bljjvu4MknnzShYpES+ARDTHv7dq6slL9mepK3209zHUuA1MP24JN2BPYsKbpPQPR5a3rOblUo9Hi4WXmub1Pa1A7hqdmbWLvvFH3fX877d15Np/phZpcnIg7M1JmbDh060K5dOyZOnAiAzWYjJiaGkSNH8uyzz5a4b2xsLKNGjdLMjTivrJTi1/SkHr74PgHRRWd4CmZ8fEIqr24T7DuewSNfxLPtaCpWC4y+riGP9qiP1WoxuzQRqSROMXOTk5PDunXrGDt2bOFzVquV3r17s2rVqnJ7n+zsbLKz/2rQl5qqe5eIg/AOgph29u1cWalnZ3rOzvAUrOlJPWRfzJx2FPYsLbqPf1TRGZ6CGR8XCT2xYX7MebQTL3y/hVl/HGLCgh38sf8U7wxsRYifp9nliYiDMS3cHD9+nPz8fCIjI4s8HxkZyfbt5Xcb/HHjxvHyyy+X2+uJVDjvwEuEnu1F1/SkHoL0RPtWXOg5f02Pk4Yebw833ri9JW1rh/L891tYmnCMmz74jUmDW9MqJtjs8kTEgZi65qYyjB07ltGjRxd+nZqaSkxMjIkViZRRSaHn/IXMxxIg5eBfoWfvr0X38Y8sfk2Pb2jlHU8ZDWwXw1U1gnj0i3XsO5HJHZNX8sJNTbnnmtpYLDpNJSImhpuwsDDc3NxISkoq8nxSUhJRUeV3TwsvLy+8vLzK7fVEHI53INRsa9/OlZ12zkLmbX89TjlobzWRnnSR0HP+mh7HCz1Nqwcyd2QXnp69iXlbE3n++62s3XeKcbc1x8/L5f+fTUQuwbT/Cnh6etKmTRsWL15M//79AfuC4sWLFzNixAizyhJxHV4BJYSeswuZC6/gSoCUA+eEnmVF9/GLKGZNTxNTQ0+gtwcf3tOa//y2l9d/3s7cjUf482gqHw5uTYPIANPqEhHzmfq/OKNHj2bo0KG0bduW9u3b8+6775KRkcGwYcMAGDJkCDVq1GDcuHGAfRHyn3/+Wfj48OHDbNiwAX9/f+rXr2/acYg4Fa8AqNnGvp2rMPScc7l68nZ76MlIhr3JxYSe8KI3JQw/O9PjV61SDsVisfBg17q0ignmsS/j2ZWcTty7y6ge7ENMiC8xoT7UCvUlJtSXmme/Dvf30ukrERdn+k38Jk6cWHgTv1atWvH+++/ToUMHAHr06EFsbCzTpk0DYN++fdSpU+eC1+jevTtLly4t1fvpUnCRy5SdDscTil6ufmw7nD5w8X0KQk+RNT1NKjT0HE/PZvSsjSzbcazEcd4eVmqG+NpDT4hPkeATE+pLoLdHhdUoImXnVHcormwKNyLlpCD0nHu5+rFtJYce37BzOqyfs6bHr/xuypeUmsWBk5kcPJnJwZNnOHgqkwMnMzl0MpOjqVlc6r94wb4ehbM+MSG+1Az9KwjVCPHBy12dykXMoHBTAoUbkQqWk3Fe762CmZ79F9+nMPQ0KrqmpxxDD0BOno0jp/8KPAXh59DJTA6eOsPJjJwS97dYIDLAuzD4xJw95VUwAxQZ6I2bbiwoUiEUbkqgcCNiksLQc94NCksMPdXO67B+dvMPr5AS07Pzzs742MPOwZOZHDplD0EHTmZyJje/xP093CzUCPY5J/T4FglCIb4eWu8jUkYKNyVQuBFxMDkZZ+/Tc96anlP7gYv858m32oUd1sPPzvRUUHgwDIMTGTkXBJ+CGaAjp8+QZyv5P6f+Xu7UPDvLc+GCZx98PXUZu8jFKNyUQOFGxEkUhJ7z1/SUFHp8QiGiKUQ1h+gWENXCHnzcKn6RcF6+jcTULPuprpOZHDxVdAYoOS37kq8R5u95dnGzL7XOPfUV4kt0sDcebtYKPw4RR6VwUwKFGxEnl5N5NvSct6bn1D6KDT1uXvbZnYKwE90SIpuBp1+llp2Vm194iqsw+Jyz4DktK6/E/d2sFqICvc/O9Jy75sc+E6RL3MXVKdyUQOFGxEUVhJ7kP+HoJkjcBImbIbu4ZrkWCGtwNuycDT1RLSrt/jzFScnMPWe25691PgdPZXLo1Bly8mwl7l9wiXtMkdNeusRdXIfCTQkUbkSqEJsNTu/7K+wU/DM9qfjxgTWKBp7oFhAUU2HreErLZjM4lp7NwZNFr/Kyr/s5w9GUM1xiuQ9BPh4XvcqrRrAP3h66xF0cm8JNCRRuRIS0pLNhZ+NfMzwn9xQ/1ifEvoan4JRWVAv7rI/VccLAuZe4FzntdXa9z6UucQeIDPQ6ez8f+719CmeAQn2J0iXu4gAUbkqgcCMixcpKhaQtRWd5jm0DWzFrYdx97Ot2zp3hiWgGHt6VX3cppGfn/bXe5+zsz7nrfzJzSn+Je81zLm8vuNJLl7hLZVC4KYHCjYiUWl62/Uqtc09pJW6B3IwLx1rc7FdmFVnH0xx8giu97MthGAYnM3I4eOpM4Z2dzw0+h09d+hJ3P0+3wuBT3IJnXeIu5UHhpgQKNyJyRWz59lNYBae0CkJP5onixwfXPht2Wv4VegKiTF/HU1r5NoOjKWcuuJtzwQxQaS5xr+bnecE6n4L7/FQP9tEl7lIqCjclULgRkXJnGJB6pGjYObrJ3lG9OH7h56zjORt8QuuC1fn+yNsvcf8r+Jy/4Dn1Epe4Wy0QHeRTZLYnNsyPhpH+1A3zx9Pd+X4mUjEUbkqgcCMilSbzpH2x8rmh5/gOMIq5rNvTHyKvKrqOJ7wJuHtWft3lKOVM7jktLS680iu7hEvc3a2WwqDTMDLg7OZP7Wp+mu2pghRuSqBwIyKmysk8u45n41+BJ2kr5GVdONbqYe+rde4prairwCug8uuuAOde4n7uvX32HEtnZ1I6adnFz/p4ulmpG+5Hg8gAGkX60+Bs8KkV6qurulyYwk0JFG5ExOHk58GJneec0jq7nicrpZjBFvsprHNneKJaVlgzUbMYhsHRlCx2JKWxMymdhKQ0dialsTM5/aJXd3m5W6kfUXSWp2FkADWCfbAq9Dg9hZsSKNyIiFMwDDh94MJ1PGlHih8fEH3hDQiDazvNwuXSstkMDp8+w46kNHYkpZ/9Zxq7ktMveorL19ONBhH+Z2d6AmhwNvREB3nrEnYnonBTAoUbEXFqGccvvFLrxG6K7avlFVS0iWh0CwhrBG6ud2l2vs3gwMnMszM9aSQkpbMzKY3dx9LJzS/+z1yAl3th0Dl3tic8QH26HJHCTQkUbkTE5WSnn3MDwrNreZK3gS33wrFuXhDZtOgprchm4Olb+XVXgtx8G/tPZBSZ5dmRlM7e4xnkX+T+PcG+HjSMsM/wNIoKoEGEPfRU8/eq5OrlXAo3JVC4EZEqIS/H3i29oL3E0bP/zEm7cKzFCtUanLeOpwX4hlZ+3ZUkOy+fvcftoWdnUhoJifb1PPtPZFy0T1eYv2dh0GkYdXamJyKAIF81Ja0MCjclULgRkSrLZoNTey9cx5ORXPz4oJgL1/EE1nC5dTznysrNZ1dyOjuTz67pSUxjR3IaB0+eueg+kYFeNIy0z/A0irKv7WkQ4U+AOrGXK4WbEijciIicJy2x6CmtxE1wal/xY31Czwk7ZxuJVqvnUI1EK0JmTh67ktMLZ3gSEu1re46kFHMJ/1nVg7z/muE5u56nfoS/2lGUkcJNCRRuRERKISvlnNNZBY1Et4NRzGXYHr72GxCeu3g5oqnDNhItT6lZuew8e2prR5J9xichMe2ibSksFogJ8aVhZNGrt+qF++Pt4doB8Uop3JRA4UZEpIxysyD5z6KntZK2Qm7mhWOt7vYrs4qs42kO3kGVX7cJTmfmFJnhKVjQfCIjp9jxVgvEVvO74OqtOmF+akFxlsJNCRRuRETKkS0fTuz667RWwWzPmZPFjw+JLXqlVvTZRqJVxIn07CJXbhXcoDDlTDFXtmFvQVEnzM++pifS/+xMTwCx1Xxxr2ItKBRuSqBwIyJSwQwDUg8XPaWVuAlSDhY/3i/ivJ5aje03JfQOcunFywUMw+BYmj30FNyJueCS9fRLtKAoWMtTcIorxoVbUCjclEDhRkTEJJknL7xS68TO4huJAnj4QWC0PegE1rA/Dqxx9uvq9s0v3GUXM5/bgqIg7BSc4jqTW3ILioIZnkZR/jSIcI0WFAo3JVC4ERFxIDmZ9nU7516pdXIvZJ0u3f5Wd/CPOht2igk/BY/dXecGfOe2oEg4e2prx9m+WzkltaCIDKBhQe+tKPuMT1Sg87SgULgpgcKNiIgTyMmEtKOQesS+pR2B1KP2010Fz6cnXXzW53y+1c6Gnep/BZ/C8HN2Vsgr0KlPg53bgsJ+f55StKDwdv/r1FbE2YXMUf6E+zteCwqFmxIo3IiIuIj8PHvASTsbes4PPwVbfvGXZV/A0/9s2ClmBqggGPmFg9W5FvKe24LCfp+e0regaBhV9OqtUD/PSq7+Lwo3JVC4ERGpQgwDzpw6bwbonK0gGGWllO71rO5/hZ5zZ33Of+wEp8HObUGxIzGt8NTWvhMZXCwZFLSgaBT1V3f1ympBoXBTAoUbERG5QE6Gfean2PBz5K/TYMV1Xy+Ob9iFsz4F64IKHns75t+gc1tQJCSeXcRcyhYUBae4GkcF0jImuFzrUrgpgcKNiIiUSX6uPeAUOf1VcDrsnFmh/OJv1HcBT/8LZ4DOXxfkG+Ywp8Eysu0tKM6/equ4FhSNIgOY/2S3cn3/y/n7rQYXIiIipeHmAUE17Rvtih9jGPZL3s8PP4UzQmeDUHYK5KTD8R327WKsHues/YkuOgNUsC4oIBrcK34tjJ+XOy1jgi+YkTm/BcWOpDTqhvtVeD0l0cyNiIhIZctOL+ZqsPOuCEtPptSnwfzCLzz9df6iaK+ACj2kiqaZGxEREUfm5Q9eDSCswcXH5OfaO7aXdDVY2lH7abCMY/bt6MaLv55nwMWDT0Ew8q3mMKfBroTCjYiIiCNy84DgGPt2MYYBmSdKDj+pRyA7FXLS4HiCfbvoe3rae32VdD8g/6hKOQ12JRRuREREnJXFAn5h9i265cXHZaeVcDXY2WCUkWyfBTp9wL5d/E3/Og12/p2gzz015uVf7odbWgo3IiIirs4rAMIDILzhxcfk5UB6YvGXwZ97l2hbrj0IZSTD0Q3Fv1ZEU3h0VYUcSmko3IiIiIj9VFNwLft2MTbbX6fBLnYpfOpR+8yNiRRuREREpHSsVvAPt2+0uvi4vFLe66eCOP+SaBEREXEsJi84VrgRERERl6JwIyIiIi5F4UZERERcisKNiIiIuBSFGxEREXEpCjciIiLiUhRuRERExKUo3IiIiIhLUbgRERERl6JwIyIiIi5F4UZERERcisKNiIiIuBSFGxEREXEp7mYXUNkMwwAgNTXV5EpERESktAr+bhf8HS9JlQs3aWlpAMTExJhciYiIiFyutLQ0goKCShxjMUoTgVyIzWbjyJEjBAQEYLFYyvW1U1NTiYmJ4eDBgwQGBpbrazsCVz8+cP1j1PE5P1c/Rh2f86uoYzQMg7S0NKpXr47VWvKqmio3c2O1WqlZs2aFvkdgYKDL/ksLrn984PrHqONzfq5+jDo+51cRx3ipGZsCWlAsIiIiLkXhRkRERFyKwk058vLy4sUXX8TLy8vsUiqEqx8fuP4x6vicn6sfo47P+TnCMVa5BcUiIiLi2jRzIyIiIi5F4UZERERcisKNiIiIuBSFGxEREXEpCjeXadKkScTGxuLt7U2HDh1Ys2ZNieNnz55N48aN8fb2pnnz5vz000+VVGnZXM7xTZs2DYvFUmTz9vauxGovz7Jly7j55pupXr06FouF77777pL7LF26lNatW+Pl5UX9+vWZNm1ahddZVpd7fEuXLr3g87NYLCQmJlZOwZdp3LhxtGvXjoCAACIiIujfvz8JCQmX3M+ZfgfLcozO9Hv44Ycf0qJFi8Kbu3Xs2JGff/65xH2c6fO73ONzps+uOK+//joWi4VRo0aVOM6Mz1Dh5jLMnDmT0aNH8+KLLxIfH0/Lli2Ji4sjOTm52PErV67krrvu4oEHHmD9+vX079+f/v37s2XLlkquvHQu9/jAfgfKo0ePFm779++vxIovT0ZGBi1btmTSpEmlGr9371769u1Lz5492bBhA6NGjeLBBx9k/vz5FVxp2Vzu8RVISEgo8hlGRERUUIVX5tdff+Wxxx5j9erVLFy4kNzcXK6//noyMjIuuo+z/Q6W5RjBeX4Pa9asyeuvv866dev4448/uPbaa+nXrx9bt24tdryzfX6Xe3zgPJ/d+dauXctHH31EixYtShxn2mdoSKm1b9/eeOyxxwq/zs/PN6pXr26MGzeu2PEDBw40+vbtW+S5Dh06GH/7298qtM6yutzj+/TTT42goKBKqq58AcacOXNKHPP0008bzZo1K/LcoEGDjLi4uAqsrHyU5viWLFliAMapU6cqpabylpycbADGr7/+etExzvY7eL7SHKMz/x4ahmGEhIQYn3zySbHfc/bPzzBKPj5n/ezS0tKMBg0aGAsXLjS6d+9uPPHEExcda9ZnqJmbUsrJyWHdunX07t278Dmr1Urv3r1ZtWpVsfusWrWqyHiAuLi4i443U1mODyA9PZ3atWsTExNzyf9DcTbO9PldiVatWhEdHc11113HihUrzC6n1FJSUgAIDQ296Bhn/wxLc4zgnL+H+fn5zJgxg4yMDDp27FjsGGf+/EpzfOCcn91jjz1G3759L/hsimPWZ6hwU0rHjx8nPz+fyMjIIs9HRkZedI1CYmLiZY03U1mOr1GjRkydOpXvv/+e//73v9hsNjp16sShQ4cqo+QKd7HPLzU1lTNnzphUVfmJjo5m8uTJfPPNN3zzzTfExMTQo0cP4uPjzS7tkmw2G6NGjaJz585cddVVFx3nTL+D5yvtMTrb7+HmzZvx9/fHy8uLhx9+mDlz5tC0adNixzrj53c5x+dsnx3AjBkziI+PZ9y4caUab9ZnWOW6gkv56dixY5H/I+nUqRNNmjTho48+4tVXXzWxMimNRo0a0ahRo8KvO3XqxO7du3nnnXf4/PPPTazs0h577DG2bNnCb7/9ZnYpFaa0x+hsv4eNGjViw4YNpKSk8PXXXzN06FB+/fXXiwYAZ3M5x+dsn93Bgwd54oknWLhwocMvfFa4KaWwsDDc3NxISkoq8nxSUhJRUVHF7hMVFXVZ481UluM7n4eHB1dffTW7du2qiBIr3cU+v8DAQHx8fEyqqmK1b9/e4QPDiBEj+OGHH1i2bBk1a9Yscawz/Q6e63KO8XyO/nvo6elJ/fr1AWjTpg1r167lvffe46OPPrpgrDN+fpdzfOdz9M9u3bp1JCcn07p168Ln8vPzWbZsGRMnTiQ7Oxs3N7ci+5j1Geq0VCl5enrSpk0bFi9eXPiczWZj8eLFFz2f2rFjxyLjARYuXFji+VezlOX4zpefn8/mzZuJjo6uqDIrlTN9fuVlw4YNDvv5GYbBiBEjmDNnDr/88gt16tS55D7O9hmW5RjP52y/hzabjezs7GK/52yfX3FKOr7zOfpn16tXLzZv3syGDRsKt7Zt2zJ48GA2bNhwQbABEz/DCl2u7GJmzJhheHl5GdOmTTP+/PNPY/jw4UZwcLCRmJhoGIZh3Hvvvcazzz5bOH7FihWGu7u7MWHCBGPbtm3Giy++aHh4eBibN2826xBKdLnH9/LLLxvz5883du/ebaxbt8648847DW9vb2Pr1q1mHUKJ0tLSjPXr1xvr1683AOPtt9821q9fb+zfv98wDMN49tlnjXvvvbdw/J49ewxfX1/jqaeeMrZt22ZMmjTJcHNzM+bNm2fWIZToco/vnXfeMb777jtj586dxubNm40nnnjCsFqtxqJFi8w6hBI98sgjRlBQkLF06VLj6NGjhVtmZmbhGGf/HSzLMTrT7+Gzzz5r/Prrr8bevXuNTZs2Gc8++6xhsViMBQsWGIbh/J/f5R6fM312F3P+1VKO8hkq3FymDz74wKhVq5bh6elptG/f3li9enXh97p3724MHTq0yPhZs2YZDRs2NDw9PY1mzZoZP/74YyVXfHku5/hGjRpVODYyMtK48cYbjfj4eBOqLp2CS5/P3wqOaejQoUb37t0v2KdVq1aGp6enUbduXePTTz+t9LpL63KPb/z48Ua9evUMb29vIzQ01OjRo4fxyy+/mFN8KRR3bECRz8TZfwfLcozO9Ht4//33G7Vr1zY8PT2N8PBwo1evXoV/+A3D+T+/yz0+Z/rsLub8cOMon6HFMAyjYueGRERERCqP1tyIiIiIS1G4EREREZeicCMiIiIuReFGREREXIrCjYiIiLgUhRsRERFxKQo3IiIi4lIUbkSkyrNYLHz33XdmlyEi5UThRkRMdd9992GxWC7Y+vTpY3ZpIuKk1BVcREzXp08fPv300yLPeXl5mVSNiDg7zdyIiOm8vLyIiooqsoWEhAD2U0YffvghN9xwAz4+PtStW5evv/66yP6bN2/m2muvxcfHh2rVqjF8+HDS09OLjJk6dSrNmjXDy8uL6OhoRowYUeT7x48f59Zbb8XX15cGDRowd+7cij1oEakwCjci4vCef/55BgwYwMaNGxk8eDB33nkn27ZtAyAjI4O4uDhCQkJYu3Yts2fPZtGiRUXCy4cffshjjz3G8OHD2bx5M3PnzqV+/fpF3uPll19m4MCBbNq0iRtvvJHBgwdz8uTJSj1OESknFd6aU0SkBEOHDjXc3NwMPz+/Ittrr71mGIa9U/bDDz9cZJ8OHToYjzzyiGEYhvHxxx8bISEhRnp6euH3f/zxR8NqtRqJiYmGYRhG9erVjeeee+6iNQDGP//5z8Kv09PTDcD4+eefy+04RaTyaM2NiJiuZ8+efPjhh0WeCw0NLXzcsWPHIt/r2LEjGzZsAGDbtm20bNkSPz+/wu937twZm81GQkICFouFI0eO0KtXrxJraNGiReFjPz8/AgMDSU5OLushiYiJFG5ExHR+fn4XnCYqLz4+PqUa5+HhUeRri8WCzWariJJEpIJpzY2IOLzVq1df8HWTJk0AaNKkCRs3biQjI6Pw+ytWrMBqtdKoUSMCAgKIjY1l8eLFlVqziJhHMzciYrrs7GwSExOLPOfu7k5YWBgAs2fPpm3btnTp0oUvvviCNWvW8J///AeAwYMH8+KLLzJ06FBeeukljh07xsiRI7n33nuJjIwE4KWXXuLhhx8mIiKCG264gbS0NFasWMHIkSMr90BFpFIo3IiI6ebNm0d0dHSR5xo1asT27dsB+5VMM2bM4NFHHyU6OpqvvvqKpk2bAuDr68v8+fN54oknaNeuHb6+vgwYMIC333678LWGDh1KVlYW77zzDmPGjCEsLIzbb7+98g5QRCqVxTAMw+wiREQuxmKxMGfOHPr37292KSLiJLTmRkRERFyKwo2IiIi4FK25ERGHpjPnInK5NHMjIiIiLkXhRkRERFyKwo2IiIi4FIUbERERcSkKNyIiIuJSFG5ERETEpSjciIiIiEtRuBERERGXonAjIiIiLuX/AUSfZpKKWkG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2634863"/>
            <a:ext cx="7543800" cy="563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71600" y="8801100"/>
            <a:ext cx="1447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/>
              <a:t>The model demonstrates consistent performance with loss decreasing and accuracy increasing for both training and validation. This is an indicator of a well-trained model with no significant overfitting or </a:t>
            </a:r>
            <a:r>
              <a:rPr lang="en-GB" sz="2500" dirty="0" err="1"/>
              <a:t>underfitting</a:t>
            </a:r>
            <a:r>
              <a:rPr lang="en-GB" sz="2500" dirty="0"/>
              <a:t> issues.</a:t>
            </a:r>
          </a:p>
        </p:txBody>
      </p:sp>
    </p:spTree>
    <p:extLst>
      <p:ext uri="{BB962C8B-B14F-4D97-AF65-F5344CB8AC3E}">
        <p14:creationId xmlns:p14="http://schemas.microsoft.com/office/powerpoint/2010/main" val="327842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50300" y="-3992563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0656" y="876300"/>
            <a:ext cx="16219144" cy="4231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6"/>
              </a:lnSpc>
            </a:pPr>
            <a:r>
              <a:rPr lang="en-US" sz="7200" spc="19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6. Continuous Improvement</a:t>
            </a:r>
          </a:p>
          <a:p>
            <a:pPr>
              <a:lnSpc>
                <a:spcPts val="11006"/>
              </a:lnSpc>
            </a:pPr>
            <a:endParaRPr lang="en-US" sz="7000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11006"/>
              </a:lnSpc>
            </a:pP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04950" y="4303013"/>
            <a:ext cx="1163372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1"/>
              </a:lnSpc>
            </a:pPr>
            <a:endParaRPr lang="en-US" sz="3312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4471"/>
              </a:lnSpc>
              <a:spcBef>
                <a:spcPct val="0"/>
              </a:spcBef>
            </a:pPr>
            <a:endParaRPr lang="en-US" sz="3312" spc="19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AutoShape 5" descr="data:image/png;base64,iVBORw0KGgoAAAANSUhEUgAAAjcAAAHHCAYAAABDUnkqAAAAOXRFWHRTb2Z0d2FyZQBNYXRwbG90bGliIHZlcnNpb24zLjguMCwgaHR0cHM6Ly9tYXRwbG90bGliLm9yZy81sbWrAAAACXBIWXMAAA9hAAAPYQGoP6dpAABjz0lEQVR4nO3dd3hUZfrG8e9Mei+kAoHQmxSp0kHQoKigKKgoiIW1gCKLhXXtPxdR7LCiuIi4KkVFWQtVEKQIEroQeicJNZXUOb8/hkQCIYSQ5MxM7s91ncvJ5D0zz8kYc/ue95zHYhiGgYiIiIiLsJpdgIiIiEh5UrgRERERl6JwIyIiIi5F4UZERERcisKNiIiIuBSFGxEREXEpCjciIiLiUhRuRERExKUo3IiIiIhLUbgREXEQL730EhaLhePHj5tdiohTU7gRcTHTpk3DYrHwxx9/mF2KiIgpFG5ERETEpSjciIiIiEtRuBGpotavX88NN9xAYGAg/v7+9OrVi9WrVxcZk5uby8svv0yDBg3w9vamWrVqdOnShYULFxaOSUxMZNiwYdSsWRMvLy+io6Pp168f+/btu+h7T5gwAYvFwv79+y/43tixY/H09OTUqVMA7Ny5kwEDBhAVFYW3tzc1a9bkzjvvJCUlpUzHffjwYe6//34iIyPx8vKiWbNmTJ06tciYpUuXYrFYmDlzJv/4xz+IiorCz8+PW265hYMHD17wmrNnz6ZNmzb4+PgQFhbGPffcw+HDhy8Yt337dgYOHEh4eDg+Pj40atSI55577oJxp0+f5r777iM4OJigoCCGDRtGZmZmkTELFy6kS5cuBAcH4+/vT6NGjfjHP/5Rpp+JiKtxN7sAEal8W7dupWvXrgQGBvL000/j4eHBRx99RI8ePfj111/p0KEDYF/gOm7cOB588EHat29Pamoqf/zxB/Hx8Vx33XUADBgwgK1btzJy5EhiY2NJTk5m4cKFHDhwgNjY2GLff+DAgTz99NPMmjWLp556qsj3Zs2axfXXX09ISAg5OTnExcWRnZ3NyJEjiYqK4vDhw/zwww+cPn2aoKCgyzrupKQkrrnmGiwWCyNGjCA8PJyff/6ZBx54gNTUVEaNGlVk/GuvvYbFYuGZZ54hOTmZd999l969e7NhwwZ8fHwA+xqnYcOG0a5dO8aNG0dSUhLvvfceK1asYP369QQHBwOwadMmunbtioeHB8OHDyc2Npbdu3fzv//9j9dee+2Cn0+dOnUYN24c8fHxfPLJJ0RERDB+/PjCz++mm26iRYsWvPLKK3h5ebFr1y5WrFhxWT8PEZdliIhL+fTTTw3AWLt27UXH9O/f3/D09DR2795d+NyRI0eMgIAAo1u3boXPtWzZ0ujbt+9FX+fUqVMGYLz55puXXWfHjh2NNm3aFHluzZo1BmBMnz7dMAzDWL9+vQEYs2fPvuzXL84DDzxgREdHG8ePHy/y/J133mkEBQUZmZmZhmEYxpIlSwzAqFGjhpGamlo4btasWQZgvPfee4ZhGEZOTo4RERFhXHXVVcaZM2cKx/3www8GYLzwwguFz3Xr1s0ICAgw9u/fX+S9bTZb4eMXX3zRAIz777+/yJhbb73VqFatWuHX77zzjgEYx44dK+uPQsSl6bSUSBWTn5/PggUL6N+/P3Xr1i18Pjo6mrvvvpvffvuN1NRUAIKDg9m6dSs7d+4s9rV8fHzw9PRk6dKlhaeRSmvQoEGsW7eO3bt3Fz43c+ZMvLy86NevH0DhzMz8+fMvOC1zuQzD4JtvvuHmm2/GMAyOHz9euMXFxZGSkkJ8fHyRfYYMGUJAQEDh17fffjvR0dH89NNPAPzxxx8kJyfz6KOP4u3tXTiub9++NG7cmB9//BGAY8eOsWzZMu6//35q1apV5D0sFssFtT788MNFvu7atSsnTpwo8rkAfP/999hstjL+RERcl8KNSBVz7NgxMjMzadSo0QXfa9KkCTabrXBdySuvvMLp06dp2LAhzZs356mnnmLTpk2F4728vBg/fjw///wzkZGRdOvWjTfeeIPExMRL1nHHHXdgtVqZOXMmYA8fs2fPLlwHBFCnTh1Gjx7NJ598QlhYGHFxcUyaNKlM622OHTvG6dOn+fjjjwkPDy+yDRs2DIDk5OQi+zRo0KDI1xaLhfr16xeuJypYM1Tcz7Jx48aF39+zZw8AV111ValqPT8AhYSEABQGyEGDBtG5c2cefPBBIiMjufPOO5k1a5aCjshZCjciclHdunVj9+7dTJ06lauuuopPPvmE1q1b88knnxSOGTVqFDt27GDcuHF4e3vz/PPP06RJE9avX1/ia1evXp2uXbsya9YsAFavXs2BAwcYNGhQkXFvvfUWmzZt4h//+Adnzpzh8ccfp1mzZhw6dOiyjqXgD/8999zDwoULi906d+58Wa9ZUdzc3Ip93jAMwD5jtmzZMhYtWsS9997Lpk2bGDRoENdddx35+fmVWaqIQ1K4EaliwsPD8fX1JSEh4YLvbd++HavVSkxMTOFzoaGhDBs2jK+++oqDBw/SokULXnrppSL71atXj7///e8sWLCALVu2kJOTw1tvvXXJWgYNGsTGjRtJSEhg5syZ+Pr6cvPNN18wrnnz5vzzn/9k2bJlLF++nMOHDzN58uTLPu6AgADy8/Pp3bt3sVtERESRfc4/HWcYBrt27SpcKF27dm2AYn+WCQkJhd8vOP23ZcuWy6q5JFarlV69evH222/z559/8tprr/HLL7+wZMmScnsPEWelcCNSxbi5uXH99dfz/fffF7lcOykpiS+//JIuXboUnhY6ceJEkX39/f2pX78+2dnZAGRmZpKVlVVkTL169QgICCgcU5IBAwbg5ubGV199xezZs7npppvw8/Mr/H5qaip5eXlF9mnevDlWq7XI6x84cIDt27df8rgHDBjAN998U2zIOHbs2AXPTZ8+nbS0tMKvv/76a44ePcoNN9wAQNu2bYmIiGDy5MlF6vn555/Ztm0bffv2BezBqlu3bkydOpUDBw4UeY+C2ZjLcfLkyQuea9WqFUCpfu4irk6Xgou4qKlTpzJv3rwLnn/iiSf4v//7v8L7pDz66KO4u7vz0UcfkZ2dzRtvvFE4tmnTpvTo0YM2bdoQGhrKH3/8wddff82IESMA2LFjB7169WLgwIE0bdoUd3d35syZQ1JSEnfeeecla4yIiKBnz568/fbbpKWlXXBK6pdffmHEiBHccccdNGzYkLy8PD7//PPCoFJgyJAh/Prrr5cMCq+//jpLliyhQ4cOPPTQQzRt2pSTJ08SHx/PokWLLggNoaGhdOnShWHDhpGUlMS7775L/fr1eeihhwDw8PBg/PjxDBs2jO7du3PXXXcVXgoeGxvLk08+Wfha77//Pl26dKF169YMHz6cOnXqsG/fPn788Uc2bNhwyZ/VuV555RWWLVtG3759qV27NsnJyfz73/+mZs2adOnS5bJeS8QlmXillohUgIJLwS+2HTx40DAMw4iPjzfi4uIMf39/w9fX1+jZs6excuXKIq/1f//3f0b79u2N4OBgw8fHx2jcuLHx2muvGTk5OYZhGMbx48eNxx57zGjcuLHh5+dnBAUFGR06dDBmzZpV6nqnTJliAEZAQECRy6kNwzD27Nlj3H///Ua9evUMb29vIzQ01OjZs6exaNGiIuO6d+9ulPY/Z0lJScZjjz1mxMTEGB4eHkZUVJTRq1cv4+OPPy4cU3Ap+FdffWWMHTvWiIiIMHx8fIy+fftecCm3YRjGzJkzjauvvtrw8vIyQkNDjcGDBxuHDh26YNyWLVuMW2+91QgODja8vb2NRo0aGc8//3zh9wsuBT//Eu+Cz3Tv3r2GYRjG4sWLjX79+hnVq1c3PD09jerVqxt33XWXsWPHjlL9DERcncUwyjAnKiLiwpYuXUrPnj2ZPXs2t99+u9nliMhl0pobERERcSkKNyIiIuJSFG5ERETEpWjNjYiIiLgUzdyIiIiIS1G4EREREZdS5W7iZ7PZOHLkCAEBAcV24xURERHHYxgGaWlpVK9eHau15LmZKhdujhw5UqRvjoiIiDiPgwcPUrNmzRLHVLlwExAQANh/OAX9c0RERMSxpaamEhMTU/h3vCRVLtwUnIoKDAxUuBEREXEypVlSogXFIiIi4lIUbkRERMSlKNyIiIiIS6lya25ERMR15Ofnk5uba3YZUk48PT0veZl3aSjciIiI0zEMg8TERE6fPm12KVKOrFYrderUwdPT84peR+FGREScTkGwiYiIwNfXVzdldQEFN9k9evQotWrVuqLPVOFGREScSn5+fmGwqVatmtnlSDkKDw/nyJEj5OXl4eHhUebX0YJiERFxKgVrbHx9fU2uRMpbwemo/Pz8K3odhRsREXFKOhXlesrrM1W4EREREZeicCMiIuLEYmNjeffdd0s9funSpVgsFpe+0kzhRkREpBJYLJYSt5deeqlMr7t27VqGDx9e6vGdOnXi6NGjBAUFlen9nIGulipHh05lkpGdT6OoS3csFRGRquXo0aOFj2fOnMkLL7xAQkJC4XP+/v6Fjw3DID8/H3f3S/+ZDg8Pv6w6PD09iYqKuqx9nI1mbsrJvC1HuXbCrzz77SYMwzC7HBERcTBRUVGFW1BQEBaLpfDr7du3ExAQwM8//0ybNm3w8vLit99+Y/fu3fTr14/IyEj8/f1p164dixYtKvK655+WslgsfPLJJ9x66634+vrSoEED5s6dW/j9809LTZs2jeDgYObPn0+TJk3w9/enT58+RcJYXl4ejz/+OMHBwVSrVo1nnnmGoUOH0r9//4r8kZWZwk05aV07BDerhfUHTrPgzySzyxERqVIMwyAzJ8+UrTz/h/bZZ5/l9ddfZ9u2bbRo0YL09HRuvPFGFi9ezPr16+nTpw8333wzBw4cKPF1Xn75ZQYOHMimTZu48cYbGTx4MCdPnrzo+MzMTCZMmMDnn3/OsmXLOHDgAGPGjCn8/vjx4/niiy/49NNPWbFiBampqXz33XflddjlTqelyklEgDcPdq3DB7/s4o152+nVOAJ3N2VHEZHKcCY3n6YvzDflvf98JQ5fz/L5c/rKK69w3XXXFX4dGhpKy5YtC79+9dVXmTNnDnPnzmXEiBEXfZ377ruPu+66C4B//etfvP/++6xZs4Y+ffoUOz43N5fJkydTr149AEaMGMErr7xS+P0PPviAsWPHcuuttwIwceJEfvrpp7IfaAXTX99yNLxbXUJ8Pdh9LINv4g+ZXY6IiDiZtm3bFvk6PT2dMWPG0KRJE4KDg/H392fbtm2XnLlp0aJF4WM/Pz8CAwNJTk6+6HhfX9/CYAMQHR1dOD4lJYWkpCTat29f+H03NzfatGlzWcdWmTRzU44CvD0YcW0DXv3hT95ZuJNbWtbAx9PN7LJERFyej4cbf74SZ9p7lxc/P78iX48ZM4aFCxcyYcIE6tevj4+PD7fffjs5OTklvs75rQssFgs2m+2yxjvz+lGFm3J2zzW1mPrbXg6fPsO0lft4pEe9S+8kIiJXxGKxlNupIUeyYsUK7rvvvsLTQenp6ezbt69SawgKCiIyMpK1a9fSrVs3wN4eIT4+nlatWlVqLaWl01LlzMvdjb9f3xCAD5fu4nRmyelaRETkYho0aMC3337Lhg0b2LhxI3fffXeJMzAVZeTIkYwbN47vv/+ehIQEnnjiCU6dOuWwLTAUbipAv1Y1aBwVQGpWHh8u3W12OSIi4qTefvttQkJC6NSpEzfffDNxcXG0bt260ut45plnuOuuuxgyZAgdO3bE39+fuLg4vL29K72W0rAYznxSrQxSU1MJCgoiJSWFwMDACnufJQnJDPt0LZ7uVpaO6UH1YJ8Key8RkaokKyuLvXv3UqdOHYf94+rqbDYbTZo0YeDAgbz66qvl9rolfbaX8/dbMzcVpEfDcDrUCSUnz8a7i3aYXY6IiEiZ7d+/nylTprBjxw42b97MI488wt69e7n77rvNLq1YCjcVxGKx8OwNjQH4et0hdialmVyRiIhI2VitVqZNm0a7du3o3LkzmzdvZtGiRTRp0sTs0orlekvLHcjVtULo0yyKeVsTeWN+AlOGtL30TiIiIg4mJiaGFStWmF1GqWnmpoI91acRblYLC/9M4o99F7/1tYiIiJQPhZsKVi/cn4FtawIwft52p74pkoiIiDNQuKkET/RqiLeHlbX7TrF428Vvfy0iIiJXTuGmEkQFeXN/5zoAvDF/O/k2zd6IiIhUFIWbSvK37vUI8vFgR1I636qppoiISIVRuKkkQT4ejOhZH4B3Fu4gKzff5IpERERck8JNJbq3Y22qB3lzJCWLz1ftN7scERFxMj169GDUqFGFX8fGxvLuu++WuI/FYuG777674vcur9epDA4RbiZNmkRsbCze3t506NCBNWvWXHTstGnTsFgsRTZnuf22t4cbT15nb6o5cckuUs7kmlyRiIhUlptvvpk+ffoU+73ly5djsVjYtGnTZb3m2rVrGT58eHmUV+ill14qttv30aNHueGGG8r1vSqK6eFm5syZjB49mhdffJH4+HhatmxJXFwcyckXv6ooMDCQo0ePFm779zvPLMhtrWvSMNKflDO5TP5VTTVFRKqKBx54gIULF3Lo0IXrLj/99FPatm1LixYtLus1w8PD8fX1La8SSxQVFYWXl1elvNeVMj3cvP322zz00EMMGzaMpk2bMnnyZHx9fZk6depF97FYLERFRRVukZGRlVjxlXGzWng6zt6W4dMVe0lMyTK5IhERqQw33XQT4eHhTJs2rcjz6enpzJ49m/79+3PXXXdRo0YNfH19ad68OV999VWJr3n+aamdO3fSrVs3vL29adq0KQsXLrxgn2eeeYaGDRvi6+tL3bp1ef7558nNtZ9JmDZtGi+//DIbN24sPDtSUO/5p6U2b97Mtddei4+PD9WqVWP48OGkp6cXfv++++6jf//+TJgwgejoaKpVq8Zjjz1W+F4VydRwk5OTw7p16+jdu3fhc1arld69e7Nq1aqL7peenk7t2rWJiYmhX79+bN26tTLKLTe9mkTQLjaErFwb7y1WU00RkStmGJCTYc5Wypuzuru7M2TIEKZNm1bkhq6zZ88mPz+fe+65hzZt2vDjjz+yZcsWhg8fzr333lviUo1z2Ww2brvtNjw9Pfn999+ZPHkyzzzzzAXjAgICmDZtGn/++SfvvfceU6ZM4Z133gFg0KBB/P3vf6dZs2aFZ0cGDRp0wWtkZGQQFxdHSEgIa9euZfbs2SxatIgRI0YUGbdkyRJ2797NkiVL+Oyzz5g2bdoF4a4imNpb6vjx4+Tn518w8xIZGcn27duL3adRo0ZMnTqVFi1akJKSwoQJE+jUqRNbt26lZs2aF4zPzs4mOzu78OvU1NTyPYgyKGiqOeDDVcz64xAPdKlL/Qh/s8sSEXFeuZnwr+rmvPc/joCnX6mG3n///bz55pv8+uuv9OjRA7CfkhowYAC1a9dmzJgxhWNHjhzJ/PnzmTVrFu3bt7/kay9atIjt27czf/58qle3/yz+9a9/XbBO5p///Gfh49jYWMaMGcOMGTN4+umn8fHxwd/fH3d3d6Kioi76Xl9++SVZWVlMnz4dPz/7sU+cOJGbb76Z8ePHF/5dDwkJYeLEibi5udG4cWP69u3L4sWLeeihh0r18yor009LXa6OHTsyZMgQWrVqRffu3fn2228JDw/no48+Knb8uHHjCAoKKtxiYmIqueLitakdynVNI8m3GUyYn2B2OSIiUgkaN25Mp06dCpde7Nq1i+XLl/PAAw+Qn5/Pq6++SvPmzQkNDcXf35/58+dz4MCBUr32tm3biImJKQw2YP+beb6ZM2fSuXNnoqKi8Pf355///Gep3+Pc92rZsmVhsAHo3LkzNpuNhIS//qY1a9YMNze3wq+jo6NLXFNbXkyduQkLC8PNzY2kpKQizyclJZWYGM/l4eHB1Vdfza5du4r9/tixYxk9enTh16mpqQ4TcJ6Oa8TibUnM25pI/IFTtK4VYnZJIiLOycPXPoNi1ntfhgceeICRI0cyadIkPv30U+rVq0f37t0ZP3487733Hu+++y7NmzfHz8+PUaNGkZOTU26lrlq1isGDB/Pyyy8TFxdHUFAQM2bM4K233iq39ziXh4dHka8tFgs2m61C3utcps7ceHp60qZNGxYvXlz4nM1mY/HixcWmzeLk5+ezefNmoqOji/2+l5cXgYGBRTZH0SAygNvb2E+lvf6zmmqKiJSZxWI/NWTGZrFcVqkDBw7EarXy5ZdfMn36dO6//34sFgsrVqygX79+3HPPPbRs2ZK6deuyY0fp12U2adKEgwcPcvTo0cLnVq9eXWTMypUrqV27Ns899xxt27alQYMGF1xx7OnpSX5+yTeabdKkCRs3biQjI6PwuRUrVmC1WmnUqFGpa64opp+WGj16NFOmTOGzzz5j27ZtPPLII2RkZDBs2DAAhgwZwtixYwvHv/LKKyxYsIA9e/YQHx/PPffcw/79+3nwwQfNOoQrMqp3Q7zcrazZe5KlCcfMLkdERCqYv78/gwYNYuzYsRw9epT77rsPgAYNGrBw4UJWrlzJtm3b+Nvf/nbBmY2S9O7dm4YNGzJ06FA2btzI8uXLee6554qMadCgAQcOHGDGjBns3r2b999/nzlz5hQZExsby969e9mwYQPHjx8vsm61wODBg/H29mbo0KFs2bKFJUuWMHLkSO69916HuILZ9HAzaNAgJkyYwAsvvECrVq3YsGED8+bNK/zhHDhwoEgKPXXqFA899BBNmjThxhtvJDU1lZUrV9K0aVOzDuGKVA/24b5OsQCMn6emmiIiVcEDDzzAqVOniIuLK1wj889//pPWrVsTFxdHjx49iIqKon///qV+TavVypw5czhz5gzt27fnwQcf5LXXXisy5pZbbuHJJ59kxIgRtGrVipUrV/L8888XGTNgwAD69OlDz549CQ8PL/ZydF9fX+bPn8/Jkydp164dt99+O7169WLixImX/8OoABajip0LSU1NJSgoiJSUFIc5RXU6M4dubywhNSuPtwe25LbWF171JSIidllZWezdu5c6deo4zR3qpXRK+mwv5++36TM3AsG+njzSw95U860FO8jOU1NNERGRslK4cRDDOscSFejN4dNn+O/qy7skT0RERP6icOMg7E01GwAw8ZedpGapqaaIiEhZKNw4kAGta1Iv3I9TmblMWbbH7HJEREScksKNA3F3s/J0H3tTzU+W7yU5VU01RUQupopdD1MllNdnqnDjYK5vGknrWsGcyc3n/V92ml2OiIjDKbjrbWZmpsmVSHkruBvzuS0bysLU9gtyIYvFwjN9GjPo49V8teYg93euQ91wNdUUESng5uZGcHBwYY8iX19fLJd5l2BxPDabjWPHjuHr64u7+5XFE4UbB9ShbjV6NY5g8fZk3lqwg0mDW5tdkoiIQynoP1gZTRil8litVmrVqnXFYVXhxkE91acRvyQk8+Pmoww/eJqWMcFmlyQi4jAsFgvR0dFERESQm6urS12Fp6cnVuuVr5hRuHFQjaMCue3qmnwTf4jx87bzxYMdNO0qInIeNze3K16fIa5HC4od2JPXNcDTzcrK3SdYvvO42eWIiIg4BYUbB1YzxJchHWsD8PrP27GpqaaIiMglKdw4uMd61ifAy50/j6byv01HzC5HRETE4SncOLgQP08e7lEPgAkLEsjJs5lckYiIiGNTuHECwzrHEhHgxcGTZ/jy9/1mlyMiIuLQFG6cgK+nO0/0tjfV/OCXXaRn55lckYiIiONSuHESA9vGUDfMjxMZOWqqKSIiUgKFGyfh4WZlTFwjAKYs38OxtGyTKxIREXFMCjdO5IaromgZE0xmTj4T1VRTRESkWAo3TsRisfBsn8YAfPH7AfafyDC5IhEREcejcONkOtarRveG4eTZDN5asMPsckRERByOwo0TeqZPYywWmLvxCFsOp5hdjoiIiENRuHFCTasH0q9ldQDGz9tucjUiIiKOReHGSf39+kZ4uFlYvvM4v6mppoiISCGFGycVE+rLPdfYm2qOn6emmiIiIgUUbpzYiJ718fdyZ/PhFH7actTsckRERByCwo0Tq+bvxfBudQGYMD+B3Hw11RQREVG4cXIPdKlDmL8X+05kMmPtQbPLERERMZ3CjZPz83LniV71AXhv0U4y1FRTRESqOIUbF3Bn+1rUrubL8fRs/vPbXrPLERERMZXCjQvwcLMy5np7U82Pl+3hRLqaaoqISNWlcOMi+jaPpnmNINKz85i4ZJfZ5YiIiJhG4cZFWK0WnjnbVPO/q/dz8GSmyRWJiIiYQ+HGhXRpEEbXBmHk5hu8vVBNNUVEpGpSuHExBbM33204zJ9HUk2uRkREpPIp3LiYq2oEcXPL6hgGvDFfTTVFRKTqUbhxQWOub4i71cLShGOs2n3C7HJEREQqlcKNC6pdzY+7O9QC4PV52zEMNdUUEZGqQ+HGRY28tgG+nm5sPHiaeVsSzS5HRESk0ijcuKjwAC8e7Gpvqvnm/ATy1FRTRESqCIUbF/ZQ1zpU8/Nkz/EMZv1xyOxyREREKoXCjQsL8PZgxLX2pprvLtrBmZx8kysSERGpeAo3Lu7uDrWICfUhOS2bqSvUVFNERFyfwo2L83J3K2yqOXnpbk5l5JhckYiISMVSuKkCbm5RnabRgaRl5zFJTTVFRMTFKdxUAVarhWdusLdlmL5qP4dOqammiIi4LoWbKqJbgzA61q1GTr6NdxbuNLscERGRCqNwU0VYLBaePTt78+36Q2xPVFNNERFxTQo3VUjLmGD6No/GMODNeQlmlyMiIlIhFG6qmL9f3xA3q4XF25NZs/ek2eWIiIiUO4WbKqZuuD93tosB4PWft6mppoiIuByFmyroiV4N8PFwI/7AaRb8mWR2OSIiIuVK4aYKigj05oEudQA11RQREdejcFNFDe9elxBfD3Ylp/NNvJpqioiI61C4qaICvT14rKe9qeY7C3eSlaummiIi4hoUbqqwezvWpkawD4mpWUxbuc/sckRERMqFQ4SbSZMmERsbi7e3Nx06dGDNmjWl2m/GjBlYLBb69+9fsQW6KC93N0Zf1xCAfy/ZRUpmrskViYiIXDnTw83MmTMZPXo0L774IvHx8bRs2ZK4uDiSk5NL3G/fvn2MGTOGrl27VlKlrqn/1TVoHBVAalYe//5VTTVFRMT5mR5u3n77bR566CGGDRtG06ZNmTx5Mr6+vkydOvWi++Tn5zN48GBefvll6tatW4nVuh43q4Wn+zQCYNqKfRxNOWNyRSIiIlfG1HCTk5PDunXr6N27d+FzVquV3r17s2rVqovu98orrxAREcEDDzxQGWW6vJ6NImhfJ5TsPBvvqqmmiIg4OVPDzfHjx8nPzycyMrLI85GRkSQmJha7z2+//cZ//vMfpkyZUqr3yM7OJjU1tcgmRZ3bVHP2uoPsTEozuSIREZGyM/201OVIS0vj3nvvZcqUKYSFhZVqn3HjxhEUFFS4xcTEVHCVzql1rRDimkViM+CN+WqqKSIizsvUcBMWFoabmxtJSUVbACQlJREVFXXB+N27d7Nv3z5uvvlm3N3dcXd3Z/r06cydOxd3d3d27959wT5jx44lJSWlcDt48GCFHY+zeyquMVYLLPwziXX71VRTRESck6nhxtPTkzZt2rB48eLC52w2G4sXL6Zjx44XjG/cuDGbN29mw4YNhdstt9xCz5492bBhQ7GzMl5eXgQGBhbZpHj1I/wZ2LagqeZ2NdUUERGn5G52AaNHj2bo0KG0bduW9u3b8+6775KRkcGwYcMAGDJkCDVq1GDcuHF4e3tz1VVXFdk/ODgY4ILnpWxG9W7InPWHWbvvFL9sT6ZXk8hL7yQiIuJATA83gwYN4tixY7zwwgskJibSqlUr5s2bV7jI+MCBA1itTrU0yKlFBXlzf5c6fLh0N+PnbadHowjcrBazyxIRESk1i1HFzj2kpqYSFBRESkqKTlFdRMqZXLq9sYSUM7m8eXsL7mirRdgiImKuy/n7rSkRuUCQjweP9awHwDsLd6ippoiIOBWFGynWkI6xRAd5cyQli89X7Te7HBERkVJTuJFieXu48eTZppqTlu4i5YyaaoqIiHNQuJGLGtC6Jg0i/DmdmctHv154DyERERFHpHAjF2VvqmlvyzB1xV6SUrNMrkhEROTSFG6kRL2bRNC2dghZuTbeXaSmmiIi4vgUbqRE5zbVnPXHQXYfSze5IhERkZIp3MgltY0NpXeTSPJtBhPUVFNERBycwo2UytN9GmG1wM9bEok/cMrsckRERC5K4UZKpWFkAANa1wRgvJpqioiIA1O4kVJ78rqGeLpb+X3vSZbuOGZ2OSIiIsVSuJFSqx7sw32dYgH77I3NptkbERFxPAo3clke7VGPAG93tiem8f3Gw2aXIyIicgGFG7kswb6ePNLD3lRzwvwdZOepqaaIiDgWhRu5bMM61SEy0IvDp8/w39UHzC5HRESkCIUbuWw+nm482dveVHPiLztJzVJTTRERcRwKN1Imt7epSb1wP05l5jJl2R6zyxERESmkcCNl4u5m5ak4e1uGT5bvJTlNTTVFRMQxKNxImcU1i+TqWsGcyc3n/cVqqikiIo5B4UbKzGKx8Ewf++zNjDUH2Xs8w+SKREREFG7kCl1Ttxo9G4WTZzOYsEBNNUVExHwKN3LFnu7TGIsFftx0lE2HTptdjoiIVHEKN3LFmkQHcuvVNQB4XU01RUTEZAo3Ui5GX9cQTzcrK3efYPnO42aXIyIiVZjCjZSLmiG+3NuxNgDj56mppoiImEfhRsrNYz3rE+DlztYjqfxv0xGzyxERkSpK4UbKTaifJ3/rXheAtxbsICfPZnJFIiJSFSncSLm6v0sdwgO8OHAyk6/WqKmmiIhUPoUbKVe+nu480asBAO8v3kl6dp7JFYmISFWjcCPlblC7GOqE+XEiI4dPlquppoiIVC6FGyl3Hm5WxlzfCIApy/ZwLC3b5IpERKQqUbiRCnFj8yha1gwiIyefib+oqaaIiFQehRupEOc21fxyzQH2n1BTTRERqRwKN1JhOtUPo1vDcHLzDd5asMPsckREpIpQuJEK9Uwf+9qbuRuPsOVwisnViIhIVaBwIxWqWfUg+rWqDtjbMoiIiFQ0hRupcH+/rhEebhaW7zzOil1qqikiIhVL4UYqXK1qvgzuYG+q+frPaqopIiIVS+FGKsWIa+vj5+nG5sMp/LTlqNnliIiIC1O4kUoR5u/F8G71AJgwP4HcfDXVFBGRiqFwI5Xmwa51CPP3ZN+JTGasPWh2OSIi4qIUbqTS+Hm58/jZpprvLdpJhppqiohIBVC4kUp1Z7ta1Ar15Xh6NlN/22t2OSIi4oIUbqRSebpbGRNnv7HfR8v2cCJdTTVFRKR8KdxIpbupeTRX1QgkPTuPSUt2m12OiIi4GIUbqXRW619NNT9fvY+DJzNNrkhERFyJwo2YomuDcLrUDyM33+DthWqqKSIi5UfhRkxTMHvz3YbD/Hkk1eRqRETEVSjciGma1wziphbRGAa8MV9NNUVEpHwo3IipxlzfCHerhaUJx1i1+4TZ5YiIiAtQuBFTxYb5cVf7WgC8Pm87hqGmmiIicmUUbsR0I3vVx9fTjY0HTzN/a6LZ5YiIiJNTuBHTRQR482CXOgC8MS+BPDXVFBGRK6BwIw7hoW51CfXzZM/xDGb9ccjsckRExIkp3IhDCPD2YETP+gC8u2gHZ3LyTa5IRESclcKNOIzB19SiZogPyWnZTF2hppoiIlI2CjfiMLzc3Rhzvb2p5uRfd3MqI8fkikRExBk5RLiZNGkSsbGxeHt706FDB9asWXPRsd9++y1t27YlODgYPz8/WrVqxeeff16J1UpFuqVldZpEB5KWlce/l+4yuxwREXFCpoebmTNnMnr0aF588UXi4+Np2bIlcXFxJCcnFzs+NDSU5557jlWrVrFp0yaGDRvGsGHDmD9/fiVXLhXB3lTTPnvz2cr9HD59xuSKRETE2VgMk++a1qFDB9q1a8fEiRMBsNlsxMTEMHLkSJ599tlSvUbr1q3p27cvr7766iXHpqamEhQUREpKCoGBgVdUu1QMwzC4a8pqVu85ye1tajLhjpZmlyQiIia7nL/fZZq5OXjwIIcO/XW57po1axg1ahQff/zxZb1OTk4O69ato3fv3n8VZLXSu3dvVq1adcn9DcNg8eLFJCQk0K1bt2LHZGdnk5qaWmQTx2axWHj2hiYAfBN/iITENJMrEhERZ1KmcHP33XezZMkSABITE7nuuutYs2YNzz33HK+88kqpX+f48ePk5+cTGRlZ5PnIyEgSEy9+p9qUlBT8/f3x9PSkb9++fPDBB1x33XXFjh03bhxBQUGFW0xMTKnrE/O0ignmxuZRGAa8qaaaIiJyGcoUbrZs2UL79u0BmDVrFldddRUrV67kiy++YNq0aeVZX7ECAgLYsGEDa9eu5bXXXmP06NEsXbq02LFjx44lJSWlcDt48GCF1yflY8z1jXCzWli0LZk1e0+aXY6IiDgJ97LslJubi5eXFwCLFi3illtuAaBx48YcPXq01K8TFhaGm5sbSUlJRZ5PSkoiKirqovtZrVbq17ff8K1Vq1Zs27aNcePG0aNHjwvGenl5FdYqzqVuuD+D2sXw5e8HeP3nbXzzSCcsFovZZYmIiIMr08xNs2bNmDx5MsuXL2fhwoX06dMHgCNHjlCtWrVSv46npydt2rRh8eLFhc/ZbDYWL15Mx44dS/06NpuN7Ozs0h+AOI0nejXA28NK/IHTLPwz6dI7iIhIlVemcDN+/Hg++ugjevTowV133UXLlvarWebOnVt4uqq0Ro8ezZQpU/jss8/Ytm0bjzzyCBkZGQwbNgyAIUOGMHbs2MLx48aNY+HChezZs4dt27bx1ltv8fnnn3PPPfeU5VDEwUUGevNAQVPN+WqqKSIil1am01I9evTg+PHjpKamEhISUvj88OHD8fX1vazXGjRoEMeOHeOFF14gMTGRVq1aMW/evMJFxgcOHMBq/SuDZWRk8Oijj3Lo0CF8fHxo3Lgx//3vfxk0aFBZDkWcwN+61+OL3w+wKzmdb+MPM7CdFoWLiMjFlek+N2fOnMEwjMIgs3//fubMmUOTJk2Ii4sr9yLLk+5z45w+Wb6H//txG1GB3ix9qgfeHm5mlyQiIpWowu9z069fP6ZPnw7A6dOn6dChA2+99Rb9+/fnww8/LMtLipTonmtqUyPYh8TULKat3Gd2OSIi4sDKFG7i4+Pp2rUrAF9//TWRkZHs37+f6dOn8/7775drgU5l/0rIOGF2FS7J28ONJ69rCMC/l+wiJTPX5IpERMRRlSncZGZmEhAQAMCCBQu47bbbsFqtXHPNNezfv79cC3QauxbD9P7weT84c8rsalzSrVfXoFFkAKlZefz7VzXVFBGR4pUp3NSvX5/vvvuOgwcPMn/+fK6//noAkpOTq+46lqAY8A6ExM3w3wGQpTYP5c3NauHps001p63Yx9EUNdUUEZELlSncvPDCC4wZM4bY2Fjat29feE+aBQsWcPXVV5drgU4jvCEMmQs+oXB4HXw5EHIyzK7K5VzbOIL2saFk59l4d+FOs8sREREHVOau4ImJiRw9epSWLVsWXqq9Zs0aAgMDady4cbkWWZ4q/GqpIxvgs1sgOwXqdIO7Z4GHT/m/TxW2bv8pBny4EqsF5o/qRoPIALNLEhGRClbhV0sBREVFcfXVV3PkyJHCDuHt27d36GBTKaq3gnu/BU9/2LsMZt4Debp7cnlqUzuE65tGYjPgzfkJZpcjIiIOpkzhxmaz8corrxAUFETt2rWpXbs2wcHBvPrqq9hsuoMsNdvC4Nng4Qu7FsHsYZCvq3vK09N9GmG1wII/k1i3X001RUTkL2UKN8899xwTJ07k9ddfZ/369axfv55//etffPDBBzz//PPlXaNzqt0J7voK3Lwg4Uf49iHIzzO7KpdRPyKAO9rY71Q8/ucEynh2VUREXFCZ1txUr16dyZMnF3YDL/D999/z6KOPcvjw4XIrsLxV+h2Kdy6Er+4CWy60uBP6fwjWMp8NlHMcTTlDjzeXkp1n4z9D29KrSaTZJYmISAWp8DU3J0+eLHZtTePGjTl5UqcIimhwHdwxDSxusGkG/DAKNMtQLqKDfLivcywAb8xLIN+mn6uIiJQx3LRs2ZKJEyde8PzEiRNp0aLFFRflcprcBAOmgMUK8Z/Bz88o4JSTR7vXJ9DbnYSkNOasd9wZQxERqTxl6gr+xhtv0LdvXxYtWlR4j5tVq1Zx8OBBfvrpp3It0GVcNQDycuC7R2DNR+DuBde9AhaL2ZU5tSBfDx7rWZ9xP2/n7QUJ3NQiWk01RUSquDLN3HTv3p0dO3Zw6623cvr0aU6fPs1tt93G1q1b+fzzz8u7RtfR6i646R3745Xvw9Jx5tbjIoZ2iiU6yJsjKVn8d3UVbf8hIiKFynwTv+Js3LiR1q1bk5+fX14vWe4qfUFxcVZPhnnP2B/3egG6/t2cOlzIrLUHefqbTQT7erDs6Z4EenuYXZKIiJSjSrmJn1yBax6G3i/bHy9+BVZNMrceF3Bb6xrUj/DndGYuH/262+xyRETERAo3ZukyCnr8w/54/j9g7SemluPs3N2sPB1nb6r5n9/2kpSaZXJFIiJiFoUbM3V/Gro8aX/8498hXuuVrsR1TSNpUzuErFwb7y5SU00Rkarqsq6Wuu2220r8/unTp6+klqrHYoFeL0JuFvz+IcwdCe7e0OIOsytzShaLhWdvaMwdk1cx64+DPNi1DvXC/c0uS0REKtllzdwEBQWVuNWuXZshQ4ZUVK2uyWKBPuOg7f2AAXP+Bn9+b3ZVTqtdbCi9m0SQbzOYoKaaIiJVUrleLeUMHOJqqeLYbDB3BGz4AqweMOi/0KiP2VU5pYTENPq8twzDgDmPduLqWiFmlyQiIldIV0s5I6sVbvnAfrM/Wy7Muhd2/2J2VU6pUVQAA1rXBOD1n7erqaaISBWjcONIrG5w60fQ+CbIz4Gv7oZ9v5ldlVN68rqGeLpb+X3vSZbuOGZ2OSIiUokUbhyNmwfc/ik0iIO8M/DFQDi4xuyqnE6NYB+GdqwNwPift2NTU00RkSpD4cYRuXvCwOlQtwfkZsB/B8DheLOrcjqP9qhPgLc72xPT+H6jmmqKiFQVCjeOysMb7vwSaneG7FT4/FZI3GJ2VU4lxM+Th7vXA+CtBTvIznPctiAiIlJ+FG4cmacf3D0TaraDrNMwvR8c0+XNl+P+znWICPDi0KkzfLH6gNnliIhIJVC4cXReATD4a4huCZnH4bNb4IR6J5WWj6cbo3o3BGDikl2kZeWaXJGIiFQ0hRtn4BMM934HEc0gPdEecE7tN7sqpzGwbU3qhvlxMiOHKcv2mF2OiIhUMIUbZ+EbCkO+g7CGkHoIPrsZUrRItjTc3aw83cfeVHPK8r0kp6mppoiIK1O4cSb+ETBkLoTUgdP7YfotkJZkdlVOIa5ZFK1igjmTm88Hi3eZXY6IiFQghRtnExgNQ/8HQbXgxC77IuOME2ZX5fAKmmoCfLXmAHuPZ5hckYiIVBSFG2cUHANDv4eAaDi2DT7vB2dOmV2Vw7umbjV6NAonz2YwYYGuOhMRcVUKN84qtK59BscvAhI322/0l5VqdlUO7+m4xlgs8OOmo2w6dNrsckREpAIo3DizsAYw5HvwCYXD6+CLOyA73eyqHFrT6oHc2qoGAOPnbTe5GhERqQgKN84usincOwe8g+DgavjqTsg9Y3ZVDu3J6xri6WZlxa4TLN+pppoiIq5G4cYVVG8F93wLngGwbznMvAfyss2uymHFhPpyzzX2ppqvq6mmiIjLUbhxFTXbwuBZ4OELuxbB7GGQr7vxXsyIa+vj7+XO1iOp/G/TEbPLERGRcqRw40pqd4K7vgI3L0j4Eb55EPLzzK7KIYX6efK3bnUBe1PNnDybyRWJiEh5UbhxNXV7wJ1fgNUD/vwOvn8MbPrDXZwHutYhzN+LAycz+WqNmmqKiLgKhRtX1OA6uGMaWNxg0wz44QkFnGL4errzRO8GAHzwy07SszXLJSLiChRuXFWTm2DAFLBYIX46zHsGDC2cPd+d7WKIrebL8fQcPlmuppoiIq5A4caVXTUA+v0bsMCaj2Hh8wo45/FwszIm7mxTzWV7OJ6uq8xERJydwo2ra3UX3PSO/fHKD2DJv8ytxwHdeFU0LWoGkZGTz8Rf1FRTRMTZKdxUBW2HwQ1v2B8vewOWTTC3HgdjtVp4po+9qeYXv+9n/wk11RQRcWYKN1VFh7/Bda/YH//yKqyaZG49DqZz/TC6NggjN9/g3v+sYcvhFLNLEhGRMlK4qUo6PwE9/mF/PP8fsGaKufU4mFf6XUXNEB8OnMzktg9XMmPNAQytURIRcToKN1VN96ehy2j745/GQPzn5tbjQOqE+fHjyK70ahxBTp6NZ7/dzJjZmziTk292aSIichkUbqoaiwV6vQDXPGr/eu5I2DTb3JocSJCvB1OGtOWZPo2xWuCb+EPc+u8V7DmmbusiIs5C4aYqslgg7l/Q9gHAgDl/gz+/N7sqh2G1WnikRz2+ePAawvy92J6Yxi0TV/DT5qNmlyYiIqWgcFNVWSxw4wRodQ8Y+fD1/ZDws9lVOZSO9arx0+NdaF8nlPTsPB79Ip6X/7dVfahERBycwk1VZrXCLe/DVbeDLQ9mDYFdi82uyqFEBHrz5YMdeLh7PQA+XbGPQR+v4sjpMyZXJiIiF6NwU9VZ3eDWj6DJzZCfAzMGw97lZlflUNzdrDx7Q2OmDGlLgLc76w+c5qYPfmPZjmNmlyYiIsVQuBFwc4cBU6FBHOSdgS8HwYHfza7K4VzXNJIfR3blqhqBnMzIYeina3h30Q7ybbpcXETEkSjciJ27JwycDnV7Qm4GfHE7HI43uyqHU6uaL18/3Im7O9TCMODdRTu579M1nMzIMbs0ERE5S+FG/uLhDXd+CbU7Q3YqfH4rJG42uyqH4+3hxr9ubc7bA1vi7WFl+c7j9H1/OfEHTpldmoiI4CDhZtKkScTGxuLt7U2HDh1Ys2bNRcdOmTKFrl27EhISQkhICL179y5xvFwmT1+4eybUbA9Zp2F6f0jebnZVDum21jX5/rEu1A3z42hKFgMnr+LTFXt1V2MREZOZHm5mzpzJ6NGjefHFF4mPj6dly5bExcWRnJxc7PilS5dy1113sWTJElatWkVMTAzXX389hw8fruTKXZhXAAyeDdGtIPM4TO8HJ3abXZVDahQVwNyRXejbIpo8m8HL//uTEV+uJy0r1+zSRESqLIth8v9mdujQgXbt2jFx4kQAbDYbMTExjBw5kmefffaS++fn5xMSEsLEiRMZMmTIJcenpqYSFBRESkoKgYGBV1y/S8s8CdNuguStEFgThv0EIbXNrsohGYbBZyv38dpP28jNN6gb5se/72lN4yj9OyYiUh4u5++3qTM3OTk5rFu3jt69exc+Z7Va6d27N6tWrSrVa2RmZpKbm0toaGix38/OziY1NbXIJqXkGwpDvoewhpB6CD67GVI0Q1Yci8XCfZ3rMPNvHake5M2e4xn0n7SCb9YdMrs0EZEqx9Rwc/z4cfLz84mMjCzyfGRkJImJiaV6jWeeeYbq1asXCUjnGjduHEFBQYVbTEzMFdddpfiHw5C5EFIHTu+H6bdAWpLZVTms1rVC+OHxrnRrGE5Wro2/z97I2G83kZWr5psiIpXF9DU3V+L1119nxowZzJkzB29v72LHjB07lpSUlMLt4MGDlVylCwiMhqH/g6BacGKXPeBkHDe7KocV6ufJtPvaMfq6hlgs8NWagwz4cCUHTmSaXZqISJVgargJCwvDzc2NpKSiMwFJSUlERUWVuO+ECRN4/fXXWbBgAS1atLjoOC8vLwIDA4tsUgbBMTB0LgRUh2Pb4fP+cEaXPl+M1Wrh8V4NmH5/e0L9PNl6JJW+Hyxn4Z+a9RIRqWimhhtPT0/atGnD4sV/9TOy2WwsXryYjh07XnS/N954g1dffZV58+bRtm3byihVAELr2AOOX4T9/jef3wZZWsNUkq4Nwvnx8S60rhVMWlYeD03/g3E/byMvX803RUQqiumnpUaPHs2UKVP47LPP2LZtG4888ggZGRkMGzYMgCFDhjB27NjC8ePHj+f5559n6tSpxMbGkpiYSGJiIunp6WYdQtUS1sC+yNgnFI7Ewxd3QLZ+9iWJDvJh5t868kCXOgB89Ose7v7kd5JTs0yuTETENZkebgYNGsSECRN44YUXaNWqFRs2bGDevHmFi4wPHDjA0aNHC8d/+OGH5OTkcPvttxMdHV24TZgwwaxDqHoim8KQ78A7CA6uhq/uhFx1yS6Jh5uV529qyoeDW+Pv5c6avSe58f3fWLlba5dERMqb6fe5qWy6z005OrTOfoO/nDSo1wvu+grcvcyuyuHtOZbOo1/Esz0xDasF/n59Ix7pXg+r1WJ2aSIiDstp7nMjTq5mG/udjD18YfdimH0f5OvOvJdSN9yfOY925vY2NbEZ8Ob8BB6c/genM9V8U0SkPCjcyJWp3RHumgHu3pDwE3zzIOTnmV2Vw/PxdGPCHS15Y0ALvNyt/LI9mZs++I1Nh06bXZqIiNNTuJErV7c7DPoC3Dzhz+/g+0fBppvWlcbAdjF8+2gnalfz5dCpM9z+4Sr+u3q/mm+KiFwBhRspHw16wx3TwOoOm2bCD6PApsudS6NZ9SDmjujC9U0jycm38c/vtvDkzA1k5mgGTESkLBRupPw07gu3TQGLFeKnw7xnQDMQpRLk48FH97bhuRub4Ga18N2GI/SbuIJdyWlmlyYi4nQUbqR8XXUb9P8QsMCaj2Hh8wo4pWSxWHioW12+eugaIgK82Jmczi0TVzB34xGzSxMRcSoKN1L+Wt4JN79rf7zyA1jyL1PLcTbt64Ty4+Nd6Vi3Gpk5+Tz+1Xpe+H4L2XlaxyQiUhoKN1Ix2twHN7xpf7zsDVimmyxejvAAL/77YAdG9KwPwPRV+xn40WoOnVLzTRGRS1G4kYrTYThc96r98S+vwsqJ5tbjZNysFsbENeLT+9oR5OPBxoOnuemD31iSkGx2aSIiDk3hRipW58eh53P2xwuegzVTzK3HCfVsHMGPj3ehZc0gTmfmMuzTtby1IIF8m9YyiYgUR+FGKl63p6Dr3+2PfxoD8Z+bW48Tqhniy6yHOzKkY20APvhlF0Om/s7x9GyTKxMRcTwKN1LxLBa49nm45jH713NHwqZZ5tbkhLzc3Xil31W8d2crfD3dWLHrBH3fX87afSfNLk1ExKEo3EjlsFgg7jVo+wBgwJyHYet3ZlfllPq1qsH3j3WmfoQ/SanZ3PnxaqYs26O7GouInKVwI5XHYoEbJ8DV94CRD988AAk/m12VU2oQGcD3j3XmlpbVybcZvPbTNh7+7zpSs9S4VERE4UYql9UKN78Pze8AWx7MGgK7FptdlVPy83LnvTtb8Wr/q/B0szJ/axI3f/AbW4+kmF2aiIipFG6k8lndoP9kaHIL5OfAjLth73Kzq3JKFouFe6+pzeyHO1Ij2If9JzK57d8rmbX2oNmliYiYRuFGzOHmDgP+Aw37QF4WfDkIDvxudlVOq2VMMD8+3oVrG0eQnWfj6W828dTsjZzJ0V2NRaTqUbgR87h7wh2fQd2ekJsBX9wOh+PNrsppBft68smQtjwV1wirBWavO8St/17B3uMZZpcmIlKpFG7EXB7ecOeXULsLZKfC57dC4mazq3JaVquFx3rW578PdCDM35PtiWnc/MFv/Lz5qNmliYhUGoUbMZ+nL9w9E2q2h6zTML0fJG83uyqn1ql+GD8+3pV2sSGkZ+fxyBfxvPrDn+Tm28wuTUSkwinciGPw8od7vobqV0PmCZh+C5zYbXZVTi0y0JsvH7qGv3WrC8B/ftvLnR+vJjEly+TKREQqlsKNOA7vILjnW4i8CtKT4LOb4dQ+s6tyah5uVsbe2ISP7m1DgLc76/afou/7y/lt53GzSxMRqTAKN+JYfEPh3u8grBGkHobPboGUQ2ZX5fTimkXxw8guNI0O5ERGDvdO/Z33F+/EpuabIuKCFG7E8fiHw9C5EFoXTu+3B5y0RLOrcnq1q/nx7aOduKt9DIYBby/cwbBpazmVkWN2aSIi5UrhRhxTQBQM/R8E14KTu+2LjDN0KuVKeXu4Me62Fky4oyXeHlZ+3XGMvu8vZ/2BU2aXJiJSbhRuxHEF1bQHnIDqcGw7TO8PmeqAXR5ub1OTOY92pk6YH0dSshj40Sqmrdir5psi4hIUbsSxhcTaA45fBCRthv8OgCz1TioPTaIDmTuiMzc2jyI33+Cl//3JyK/Wk56dZ3ZpIiJXROFGHF9YffsaHN9qcCQevhgI2elmV+USArw9mHR3a164qSnuVgs/bDrKLRN/Y0dSmtmliYiUmcKNOIeIJvarqLyD4OBq+OpOyD1jdlUuwWKxcH+XOsz8W0eig7zZcyyDfhNXMGe9rlITEeekcCPOI7oF3DsHPANg33KYMRjyss2uymW0qR3CDyO70LVBGGdy83ly5kb+MWczWblqvikizkXhRpxLjTb2Oxl7+MHuxTD7PsjPNbsql1HN34tpw9rzRK8GWCzw5e8HuGPyKg6ezDS7NBGRUlO4EedT6xq4ewa4e0PCT/DNg5CvRbDlxc1q4cnrGjJtWHtCfD3YfDiFvu8vZ9GfSWaXJiJSKgo34pzqdINBX4CbJ/z5HXz/KNh0+qQ8dW8Yzo+Pd+XqWsGkZuXx4PQ/eP3n7eSp+aaIODiFG3FeDXrDHZ+B1R02zYQfRoFNf3jLU/VgH2YO78iwzrEATP51N4M/+Z3kNDXfFBHHpXAjzq3xjTDgE7BYIX46/Pw06EZ05crT3cqLNzdj0t2t8fN04/e9J+n7/m+s3nPC7NJERIqlcCPOr9mt0H8yYIG1U2DBPxVwKkDfFtHMHdmFRpEBHEvL5u4pq/lw6W413xQRh6NwI66h5SC4+T3741UTYclr5tbjouqF+/PdY525rXUNbAaMn7ed4Z+vIyVTV6yJiONQuBHX0WYo3DjB/njZm/ZNyp2Ppxtv3dGScbc1x9PdyqJtSdw0cTmbD6kthog4BoUbcS3tH4Lr/8/++Jf/g5UTza3HRVksFu5qX4tvH+lETKgPB0+eYcCHK/ni9/1qvikiplO4EdfTaST0/Kf98YLnYM0Uc+txYVfVCOKHEV3p3SSSnHwbz83Zwt9nbSQzR/cdEhHzKNyIa+r+FHQdY3/80xj7lVRSIYJ8PZgypA3P3tAYN6uFb9cfpv+kFew+puamImIOhRtxXdf+EzqOsD+e+zhsmmVuPS7MYrHwcPd6fPlgB8IDvNiRlM4tH/zGD5uOmF2aiFRBCjfiuiwW+/qbdg8CBsz5G2z9zuyqXFqHutX48fEuXFM3lIycfEZ8uZ6X5m4lJ083VxSRyqNwI67NYoEb3oSr7wXDBt88AAk/m12VS4sI8Oa/D3Tg0R71AJi2ch8DP1rF4dNnTK5MRKoKhRtxfVar/R44zQeCLQ9mDYFdi8yuyqW5u1l5uk9j/jO0LYHe7mw4eJqb3l/O0oRks0sTkSpA4UaqBqsb9P8QmvaD/ByYMRj2Lje7KpfXq0kkPz7eleY1gjiVmcuwaWt5e+EO8nVXYxGpQAo3UnW4ucNtn0DDGyAvC74cBAdWm12Vy4sJ9WX2wx0Z3KEWhgHvL97J0KlrOJGebXZpIuKiFG6kanH3hDumQb1rITcDvrgDDq8zuyqX5+3hxmu3NuedQS3x8XDjt13H6fv+b6zbf9Ls0kTEBSncSNXj4Q2DvoDYrpCdCp/fBombza6qSrj16pp8P6Iz9cL9SEzNYtBHq/lk+R7d1VhEypXCjVRNnr5w1wyI6QBZp2F6P0jebnZVVULDyADmjujCzS2rk2cz+L8ft/HoF/GkZan5poiUD4Ubqbq8/GHwbKh+NWSegOm3wIndZldVJfh5ufP+na14pV8zPNws/LwlkVsmrmDb0VSzSxMRF6BwI1WbdxDc8y1ENof0JPjsZoj/HA79AVn6Q1uRLBYLQzrGMvvhTtQI9mHv8Qz6T1rB7D8Oml2aiDg5i1HFTnanpqYSFBRESkoKgYGBZpcjjiLjOEzrC8fOOzUVWBPCG0FEEwhvfHZrBN76d6c8ncrI4clZG1iacAyAQW1jeLlfM7w93EyuTEQcxeX8/Va4ESmQfgxWvg+Jm+BYAqQdvfjYwBp/hZ2IxhDeBMIb2meCpExsNoNJS3bx9qIdGAY0iQ7kw8GtiQ3zM7s0EXEACjclULiRUjtzCo7tgGPb7IuNj53dLhl6GtnDTsS5Mz0KPaX1287jPDFjPScycgjwcufNO1rS56oos8sSEZMp3JRA4Uau2JnT9pmdgrCTvO3sTE8JHbADqp8TdhqfPc2l0HMxiSlZjPgynj/2nwJgeLe6PBXXCA83LRMUqaqcKtxMmjSJN998k8TERFq2bMkHH3xA+/btix27detWXnjhBdatW8f+/ft55513GDVq1GW9n8KNVJgzp+H4jrNhpyD4bL906Clc03N2xie8EfgEV1bVDis338Yb87YzZfleANrFhjDx7tZEBnqbXJmImOFy/n67V1JNxZo5cyajR49m8uTJdOjQgXfffZe4uDgSEhKIiIi4YHxmZiZ169bljjvu4MknnzShYpES+ARDTHv7dq6slL9mepK3209zHUuA1MP24JN2BPYsKbpPQPR5a3rOblUo9Hi4WXmub1Pa1A7hqdmbWLvvFH3fX877d15Np/phZpcnIg7M1JmbDh060K5dOyZOnAiAzWYjJiaGkSNH8uyzz5a4b2xsLKNGjdLMjTivrJTi1/SkHr74PgHRRWd4CmZ8fEIqr24T7DuewSNfxLPtaCpWC4y+riGP9qiP1WoxuzQRqSROMXOTk5PDunXrGDt2bOFzVquV3r17s2rVqnJ7n+zsbLKz/2rQl5qqe5eIg/AOgph29u1cWalnZ3rOzvAUrOlJPWRfzJx2FPYsLbqPf1TRGZ6CGR8XCT2xYX7MebQTL3y/hVl/HGLCgh38sf8U7wxsRYifp9nliYiDMS3cHD9+nPz8fCIjI4s8HxkZyfbt5Xcb/HHjxvHyyy+X2+uJVDjvwEuEnu1F1/SkHoL0RPtWXOg5f02Pk4Yebw833ri9JW1rh/L891tYmnCMmz74jUmDW9MqJtjs8kTEgZi65qYyjB07ltGjRxd+nZqaSkxMjIkViZRRSaHn/IXMxxIg5eBfoWfvr0X38Y8sfk2Pb2jlHU8ZDWwXw1U1gnj0i3XsO5HJHZNX8sJNTbnnmtpYLDpNJSImhpuwsDDc3NxISkoq8nxSUhJRUeV3TwsvLy+8vLzK7fVEHI53INRsa9/OlZ12zkLmbX89TjlobzWRnnSR0HP+mh7HCz1Nqwcyd2QXnp69iXlbE3n++62s3XeKcbc1x8/L5f+fTUQuwbT/Cnh6etKmTRsWL15M//79AfuC4sWLFzNixAizyhJxHV4BJYSeswuZC6/gSoCUA+eEnmVF9/GLKGZNTxNTQ0+gtwcf3tOa//y2l9d/3s7cjUf482gqHw5uTYPIANPqEhHzmfq/OKNHj2bo0KG0bduW9u3b8+6775KRkcGwYcMAGDJkCDVq1GDcuHGAfRHyn3/+Wfj48OHDbNiwAX9/f+rXr2/acYg4Fa8AqNnGvp2rMPScc7l68nZ76MlIhr3JxYSe8KI3JQw/O9PjV61SDsVisfBg17q0ignmsS/j2ZWcTty7y6ge7ENMiC8xoT7UCvUlJtSXmme/Dvf30ukrERdn+k38Jk6cWHgTv1atWvH+++/ToUMHAHr06EFsbCzTpk0DYN++fdSpU+eC1+jevTtLly4t1fvpUnCRy5SdDscTil6ufmw7nD5w8X0KQk+RNT1NKjT0HE/PZvSsjSzbcazEcd4eVmqG+NpDT4hPkeATE+pLoLdHhdUoImXnVHcormwKNyLlpCD0nHu5+rFtJYce37BzOqyfs6bHr/xuypeUmsWBk5kcPJnJwZNnOHgqkwMnMzl0MpOjqVlc6r94wb4ehbM+MSG+1Az9KwjVCPHBy12dykXMoHBTAoUbkQqWk3Fe762CmZ79F9+nMPQ0KrqmpxxDD0BOno0jp/8KPAXh59DJTA6eOsPJjJwS97dYIDLAuzD4xJw95VUwAxQZ6I2bbiwoUiEUbkqgcCNiksLQc94NCksMPdXO67B+dvMPr5AS07Pzzs742MPOwZOZHDplD0EHTmZyJje/xP093CzUCPY5J/T4FglCIb4eWu8jUkYKNyVQuBFxMDkZZ+/Tc96anlP7gYv858m32oUd1sPPzvRUUHgwDIMTGTkXBJ+CGaAjp8+QZyv5P6f+Xu7UPDvLc+GCZx98PXUZu8jFKNyUQOFGxEkUhJ7z1/SUFHp8QiGiKUQ1h+gWENXCHnzcKn6RcF6+jcTULPuprpOZHDxVdAYoOS37kq8R5u95dnGzL7XOPfUV4kt0sDcebtYKPw4RR6VwUwKFGxEnl5N5NvSct6bn1D6KDT1uXvbZnYKwE90SIpuBp1+llp2Vm194iqsw+Jyz4DktK6/E/d2sFqICvc/O9Jy75sc+E6RL3MXVKdyUQOFGxEUVhJ7kP+HoJkjcBImbIbu4ZrkWCGtwNuycDT1RLSrt/jzFScnMPWe25691PgdPZXLo1Bly8mwl7l9wiXtMkdNeusRdXIfCTQkUbkSqEJsNTu/7K+wU/DM9qfjxgTWKBp7oFhAUU2HreErLZjM4lp7NwZNFr/Kyr/s5w9GUM1xiuQ9BPh4XvcqrRrAP3h66xF0cm8JNCRRuRIS0pLNhZ+NfMzwn9xQ/1ifEvoan4JRWVAv7rI/VccLAuZe4FzntdXa9z6UucQeIDPQ6ez8f+719CmeAQn2J0iXu4gAUbkqgcCMixcpKhaQtRWd5jm0DWzFrYdx97Ot2zp3hiWgGHt6VX3cppGfn/bXe5+zsz7nrfzJzSn+Je81zLm8vuNJLl7hLZVC4KYHCjYiUWl62/Uqtc09pJW6B3IwLx1rc7FdmFVnH0xx8giu97MthGAYnM3I4eOpM4Z2dzw0+h09d+hJ3P0+3wuBT3IJnXeIu5UHhpgQKNyJyRWz59lNYBae0CkJP5onixwfXPht2Wv4VegKiTF/HU1r5NoOjKWcuuJtzwQxQaS5xr+bnecE6n4L7/FQP9tEl7lIqCjclULgRkXJnGJB6pGjYObrJ3lG9OH7h56zjORt8QuuC1fn+yNsvcf8r+Jy/4Dn1Epe4Wy0QHeRTZLYnNsyPhpH+1A3zx9Pd+X4mUjEUbkqgcCMilSbzpH2x8rmh5/gOMIq5rNvTHyKvKrqOJ7wJuHtWft3lKOVM7jktLS680iu7hEvc3a2WwqDTMDLg7OZP7Wp+mu2pghRuSqBwIyKmysk8u45n41+BJ2kr5GVdONbqYe+rde4prairwCug8uuuAOde4n7uvX32HEtnZ1I6adnFz/p4ulmpG+5Hg8gAGkX60+Bs8KkV6qurulyYwk0JFG5ExOHk58GJneec0jq7nicrpZjBFvsprHNneKJaVlgzUbMYhsHRlCx2JKWxMymdhKQ0dialsTM5/aJXd3m5W6kfUXSWp2FkADWCfbAq9Dg9hZsSKNyIiFMwDDh94MJ1PGlHih8fEH3hDQiDazvNwuXSstkMDp8+w46kNHYkpZ/9Zxq7ktMveorL19ONBhH+Z2d6AmhwNvREB3nrEnYnonBTAoUbEXFqGccvvFLrxG6K7avlFVS0iWh0CwhrBG6ud2l2vs3gwMnMszM9aSQkpbMzKY3dx9LJzS/+z1yAl3th0Dl3tic8QH26HJHCTQkUbkTE5WSnn3MDwrNreZK3gS33wrFuXhDZtOgprchm4Olb+XVXgtx8G/tPZBSZ5dmRlM7e4xnkX+T+PcG+HjSMsM/wNIoKoEGEPfRU8/eq5OrlXAo3JVC4EZEqIS/H3i29oL3E0bP/zEm7cKzFCtUanLeOpwX4hlZ+3ZUkOy+fvcftoWdnUhoJifb1PPtPZFy0T1eYv2dh0GkYdXamJyKAIF81Ja0MCjclULgRkSrLZoNTey9cx5ORXPz4oJgL1/EE1nC5dTznysrNZ1dyOjuTz67pSUxjR3IaB0+eueg+kYFeNIy0z/A0irKv7WkQ4U+AOrGXK4WbEijciIicJy2x6CmtxE1wal/xY31Czwk7ZxuJVqvnUI1EK0JmTh67ktMLZ3gSEu1re46kFHMJ/1nVg7z/muE5u56nfoS/2lGUkcJNCRRuRERKISvlnNNZBY1Et4NRzGXYHr72GxCeu3g5oqnDNhItT6lZuew8e2prR5J9xichMe2ibSksFogJ8aVhZNGrt+qF++Pt4doB8Uop3JRA4UZEpIxysyD5z6KntZK2Qm7mhWOt7vYrs4qs42kO3kGVX7cJTmfmFJnhKVjQfCIjp9jxVgvEVvO74OqtOmF+akFxlsJNCRRuRETKkS0fTuz667RWwWzPmZPFjw+JLXqlVvTZRqJVxIn07CJXbhXcoDDlTDFXtmFvQVEnzM++pifS/+xMTwCx1Xxxr2ItKBRuSqBwIyJSwQwDUg8XPaWVuAlSDhY/3i/ivJ5aje03JfQOcunFywUMw+BYmj30FNyJueCS9fRLtKAoWMtTcIorxoVbUCjclEDhRkTEJJknL7xS68TO4huJAnj4QWC0PegE1rA/Dqxx9uvq9s0v3GUXM5/bgqIg7BSc4jqTW3ILioIZnkZR/jSIcI0WFAo3JVC4ERFxIDmZ9nU7516pdXIvZJ0u3f5Wd/CPOht2igk/BY/dXecGfOe2oEg4e2prx9m+WzkltaCIDKBhQe+tKPuMT1Sg87SgULgpgcKNiIgTyMmEtKOQesS+pR2B1KP2010Fz6cnXXzW53y+1c6Gnep/BZ/C8HN2Vsgr0KlPg53bgsJ+f55StKDwdv/r1FbE2YXMUf6E+zteCwqFmxIo3IiIuIj8PHvASTsbes4PPwVbfvGXZV/A0/9s2ClmBqggGPmFg9W5FvKe24LCfp+e0regaBhV9OqtUD/PSq7+Lwo3JVC4ERGpQgwDzpw6bwbonK0gGGWllO71rO5/hZ5zZ33Of+wEp8HObUGxIzGt8NTWvhMZXCwZFLSgaBT1V3f1ympBoXBTAoUbERG5QE6Gfean2PBz5K/TYMV1Xy+Ob9iFsz4F64IKHns75t+gc1tQJCSeXcRcyhYUBae4GkcF0jImuFzrUrgpgcKNiIiUSX6uPeAUOf1VcDrsnFmh/OJv1HcBT/8LZ4DOXxfkG+Ywp8Eysu0tKM6/equ4FhSNIgOY/2S3cn3/y/n7rQYXIiIipeHmAUE17Rvtih9jGPZL3s8PP4UzQmeDUHYK5KTD8R327WKsHues/YkuOgNUsC4oIBrcK34tjJ+XOy1jgi+YkTm/BcWOpDTqhvtVeD0l0cyNiIhIZctOL+ZqsPOuCEtPptSnwfzCLzz9df6iaK+ACj2kiqaZGxEREUfm5Q9eDSCswcXH5OfaO7aXdDVY2lH7abCMY/bt6MaLv55nwMWDT0Ew8q3mMKfBroTCjYiIiCNy84DgGPt2MYYBmSdKDj+pRyA7FXLS4HiCfbvoe3rae32VdD8g/6hKOQ12JRRuREREnJXFAn5h9i265cXHZaeVcDXY2WCUkWyfBTp9wL5d/E3/Og12/p2gzz015uVf7odbWgo3IiIirs4rAMIDILzhxcfk5UB6YvGXwZ97l2hbrj0IZSTD0Q3Fv1ZEU3h0VYUcSmko3IiIiIj9VFNwLft2MTbbX6fBLnYpfOpR+8yNiRRuREREpHSsVvAPt2+0uvi4vFLe66eCOP+SaBEREXEsJi84VrgRERERl6JwIyIiIi5F4UZERERcisKNiIiIuBSFGxEREXEpCjciIiLiUhRuRERExKUo3IiIiIhLUbgRERERl6JwIyIiIi5F4UZERERcisKNiIiIuBSFGxEREXEp7mYXUNkMwwAgNTXV5EpERESktAr+bhf8HS9JlQs3aWlpAMTExJhciYiIiFyutLQ0goKCShxjMUoTgVyIzWbjyJEjBAQEYLFYyvW1U1NTiYmJ4eDBgwQGBpbrazsCVz8+cP1j1PE5P1c/Rh2f86uoYzQMg7S0NKpXr47VWvKqmio3c2O1WqlZs2aFvkdgYKDL/ksLrn984PrHqONzfq5+jDo+51cRx3ipGZsCWlAsIiIiLkXhRkRERFyKwk058vLy4sUXX8TLy8vsUiqEqx8fuP4x6vicn6sfo47P+TnCMVa5BcUiIiLi2jRzIyIiIi5F4UZERERcisKNiIiIuBSFGxEREXEpCjeXadKkScTGxuLt7U2HDh1Ys2ZNieNnz55N48aN8fb2pnnz5vz000+VVGnZXM7xTZs2DYvFUmTz9vauxGovz7Jly7j55pupXr06FouF77777pL7LF26lNatW+Pl5UX9+vWZNm1ahddZVpd7fEuXLr3g87NYLCQmJlZOwZdp3LhxtGvXjoCAACIiIujfvz8JCQmX3M+ZfgfLcozO9Hv44Ycf0qJFi8Kbu3Xs2JGff/65xH2c6fO73ONzps+uOK+//joWi4VRo0aVOM6Mz1Dh5jLMnDmT0aNH8+KLLxIfH0/Lli2Ji4sjOTm52PErV67krrvu4oEHHmD9+vX079+f/v37s2XLlkquvHQu9/jAfgfKo0ePFm779++vxIovT0ZGBi1btmTSpEmlGr9371769u1Lz5492bBhA6NGjeLBBx9k/vz5FVxp2Vzu8RVISEgo8hlGRERUUIVX5tdff+Wxxx5j9erVLFy4kNzcXK6//noyMjIuuo+z/Q6W5RjBeX4Pa9asyeuvv866dev4448/uPbaa+nXrx9bt24tdryzfX6Xe3zgPJ/d+dauXctHH31EixYtShxn2mdoSKm1b9/eeOyxxwq/zs/PN6pXr26MGzeu2PEDBw40+vbtW+S5Dh06GH/7298qtM6yutzj+/TTT42goKBKqq58AcacOXNKHPP0008bzZo1K/LcoEGDjLi4uAqsrHyU5viWLFliAMapU6cqpabylpycbADGr7/+etExzvY7eL7SHKMz/x4ahmGEhIQYn3zySbHfc/bPzzBKPj5n/ezS0tKMBg0aGAsXLjS6d+9uPPHEExcda9ZnqJmbUsrJyWHdunX07t278Dmr1Urv3r1ZtWpVsfusWrWqyHiAuLi4i443U1mODyA9PZ3atWsTExNzyf9DcTbO9PldiVatWhEdHc11113HihUrzC6n1FJSUgAIDQ296Bhn/wxLc4zgnL+H+fn5zJgxg4yMDDp27FjsGGf+/EpzfOCcn91jjz1G3759L/hsimPWZ6hwU0rHjx8nPz+fyMjIIs9HRkZedI1CYmLiZY03U1mOr1GjRkydOpXvv/+e//73v9hsNjp16sShQ4cqo+QKd7HPLzU1lTNnzphUVfmJjo5m8uTJfPPNN3zzzTfExMTQo0cP4uPjzS7tkmw2G6NGjaJz585cddVVFx3nTL+D5yvtMTrb7+HmzZvx9/fHy8uLhx9+mDlz5tC0adNixzrj53c5x+dsnx3AjBkziI+PZ9y4caUab9ZnWOW6gkv56dixY5H/I+nUqRNNmjTho48+4tVXXzWxMimNRo0a0ahRo8KvO3XqxO7du3nnnXf4/PPPTazs0h577DG2bNnCb7/9ZnYpFaa0x+hsv4eNGjViw4YNpKSk8PXXXzN06FB+/fXXiwYAZ3M5x+dsn93Bgwd54oknWLhwocMvfFa4KaWwsDDc3NxISkoq8nxSUhJRUVHF7hMVFXVZ481UluM7n4eHB1dffTW7du2qiBIr3cU+v8DAQHx8fEyqqmK1b9/e4QPDiBEj+OGHH1i2bBk1a9Yscawz/Q6e63KO8XyO/nvo6elJ/fr1AWjTpg1r167lvffe46OPPrpgrDN+fpdzfOdz9M9u3bp1JCcn07p168Ln8vPzWbZsGRMnTiQ7Oxs3N7ci+5j1Geq0VCl5enrSpk0bFi9eXPiczWZj8eLFFz2f2rFjxyLjARYuXFji+VezlOX4zpefn8/mzZuJjo6uqDIrlTN9fuVlw4YNDvv5GYbBiBEjmDNnDr/88gt16tS55D7O9hmW5RjP52y/hzabjezs7GK/52yfX3FKOr7zOfpn16tXLzZv3syGDRsKt7Zt2zJ48GA2bNhwQbABEz/DCl2u7GJmzJhheHl5GdOmTTP+/PNPY/jw4UZwcLCRmJhoGIZh3Hvvvcazzz5bOH7FihWGu7u7MWHCBGPbtm3Giy++aHh4eBibN2826xBKdLnH9/LLLxvz5883du/ebaxbt8648847DW9vb2Pr1q1mHUKJ0tLSjPXr1xvr1683AOPtt9821q9fb+zfv98wDMN49tlnjXvvvbdw/J49ewxfX1/jqaeeMrZt22ZMmjTJcHNzM+bNm2fWIZToco/vnXfeMb777jtj586dxubNm40nnnjCsFqtxqJFi8w6hBI98sgjRlBQkLF06VLj6NGjhVtmZmbhGGf/HSzLMTrT7+Gzzz5r/Prrr8bevXuNTZs2Gc8++6xhsViMBQsWGIbh/J/f5R6fM312F3P+1VKO8hkq3FymDz74wKhVq5bh6elptG/f3li9enXh97p3724MHTq0yPhZs2YZDRs2NDw9PY1mzZoZP/74YyVXfHku5/hGjRpVODYyMtK48cYbjfj4eBOqLp2CS5/P3wqOaejQoUb37t0v2KdVq1aGp6enUbduXePTTz+t9LpL63KPb/z48Ua9evUMb29vIzQ01OjRo4fxyy+/mFN8KRR3bECRz8TZfwfLcozO9Ht4//33G7Vr1zY8PT2N8PBwo1evXoV/+A3D+T+/yz0+Z/rsLub8cOMon6HFMAyjYueGRERERCqP1tyIiIiIS1G4EREREZeicCMiIiIuReFGREREXIrCjYiIiLgUhRsRERFxKQo3IiIi4lIUbkSkyrNYLHz33XdmlyEi5UThRkRMdd9992GxWC7Y+vTpY3ZpIuKk1BVcREzXp08fPv300yLPeXl5mVSNiDg7zdyIiOm8vLyIiooqsoWEhAD2U0YffvghN9xwAz4+PtStW5evv/66yP6bN2/m2muvxcfHh2rVqjF8+HDS09OLjJk6dSrNmjXDy8uL6OhoRowYUeT7x48f59Zbb8XX15cGDRowd+7cij1oEakwCjci4vCef/55BgwYwMaNGxk8eDB33nkn27ZtAyAjI4O4uDhCQkJYu3Yts2fPZtGiRUXCy4cffshjjz3G8OHD2bx5M3PnzqV+/fpF3uPll19m4MCBbNq0iRtvvJHBgwdz8uTJSj1OESknFd6aU0SkBEOHDjXc3NwMPz+/Ittrr71mGIa9U/bDDz9cZJ8OHToYjzzyiGEYhvHxxx8bISEhRnp6euH3f/zxR8NqtRqJiYmGYRhG9erVjeeee+6iNQDGP//5z8Kv09PTDcD4+eefy+04RaTyaM2NiJiuZ8+efPjhh0WeCw0NLXzcsWPHIt/r2LEjGzZsAGDbtm20bNkSPz+/wu937twZm81GQkICFouFI0eO0KtXrxJraNGiReFjPz8/AgMDSU5OLushiYiJFG5ExHR+fn4XnCYqLz4+PqUa5+HhUeRri8WCzWariJJEpIJpzY2IOLzVq1df8HWTJk0AaNKkCRs3biQjI6Pw+ytWrMBqtdKoUSMCAgKIjY1l8eLFlVqziJhHMzciYrrs7GwSExOLPOfu7k5YWBgAs2fPpm3btnTp0oUvvviCNWvW8J///AeAwYMH8+KLLzJ06FBeeukljh07xsiRI7n33nuJjIwE4KWXXuLhhx8mIiKCG264gbS0NFasWMHIkSMr90BFpFIo3IiI6ebNm0d0dHSR5xo1asT27dsB+5VMM2bM4NFHHyU6OpqvvvqKpk2bAuDr68v8+fN54oknaNeuHb6+vgwYMIC333678LWGDh1KVlYW77zzDmPGjCEsLIzbb7+98g5QRCqVxTAMw+wiREQuxmKxMGfOHPr37292KSLiJLTmRkRERFyKwo2IiIi4FK25ERGHpjPnInK5NHMjIiIiLkXhRkRERFyKwo2IiIi4FIUbERERcSkKNyIiIuJSFG5ERETEpSjciIiIiEtRuBERERGXonAjIiIiLuX/AUSfZpKKWkG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491095" y="3487405"/>
            <a:ext cx="14478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500" b="1" dirty="0" smtClean="0"/>
              <a:t>Model Optimization</a:t>
            </a:r>
            <a:r>
              <a:rPr lang="en-GB" sz="2500" dirty="0" smtClean="0"/>
              <a:t>: </a:t>
            </a:r>
            <a:r>
              <a:rPr lang="en-GB" sz="2500" dirty="0"/>
              <a:t>Refining algorithms (</a:t>
            </a:r>
            <a:r>
              <a:rPr lang="en-GB" sz="2500" dirty="0" err="1"/>
              <a:t>hyperparameters</a:t>
            </a:r>
            <a:r>
              <a:rPr lang="en-GB" sz="2500" dirty="0"/>
              <a:t>, layers, activation functions).  </a:t>
            </a:r>
            <a:endParaRPr lang="en-GB" sz="25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500" b="1" dirty="0" smtClean="0"/>
              <a:t>Dataset Enhancement</a:t>
            </a:r>
            <a:r>
              <a:rPr lang="en-GB" sz="2500" dirty="0" smtClean="0"/>
              <a:t>: </a:t>
            </a:r>
            <a:r>
              <a:rPr lang="en-GB" sz="2500" dirty="0"/>
              <a:t>Expanding and </a:t>
            </a:r>
            <a:r>
              <a:rPr lang="en-GB" sz="2500" dirty="0" err="1"/>
              <a:t>preprocessing</a:t>
            </a:r>
            <a:r>
              <a:rPr lang="en-GB" sz="2500" dirty="0"/>
              <a:t> ultrasound datasets.  </a:t>
            </a:r>
            <a:endParaRPr lang="en-GB" sz="25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500" b="1" dirty="0" smtClean="0"/>
              <a:t>Feature Engineering</a:t>
            </a:r>
            <a:r>
              <a:rPr lang="en-GB" sz="2500" dirty="0" smtClean="0"/>
              <a:t>: </a:t>
            </a:r>
            <a:r>
              <a:rPr lang="en-GB" sz="2500" dirty="0"/>
              <a:t>Extracting meaningful features for better predictions.  </a:t>
            </a:r>
            <a:endParaRPr lang="en-GB" sz="25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500" b="1" dirty="0" smtClean="0"/>
              <a:t>Validation</a:t>
            </a:r>
            <a:r>
              <a:rPr lang="en-GB" sz="2500" dirty="0" smtClean="0"/>
              <a:t>: Ensuring generalizability through testing on dataset.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500" b="1" dirty="0" smtClean="0"/>
              <a:t>Documentation</a:t>
            </a:r>
            <a:r>
              <a:rPr lang="en-GB" sz="2500" dirty="0" smtClean="0"/>
              <a:t>: </a:t>
            </a:r>
            <a:r>
              <a:rPr lang="en-GB" sz="2500" dirty="0"/>
              <a:t>Recording changes and reflecting on lessons learned.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97727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50727" y="195186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426859" y="1418499"/>
            <a:ext cx="8092094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8102" y="3542964"/>
            <a:ext cx="7374297" cy="4038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Integrated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four distinct machine learning models (NN, KNN, CNN, SVM) for accurate diagnosis.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Achieved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 diagnostic accuracy by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evaluating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performance.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Gained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hands-on experience in image processing and model optimization for medical applications.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64537" y="-1779320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1480114" y="6734222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5"/>
                </a:lnTo>
                <a:lnTo>
                  <a:pt x="0" y="37311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9" name="Picture 8" descr="An ultrasound of a baby&#10;&#10;Description automatically generated">
            <a:extLst>
              <a:ext uri="{FF2B5EF4-FFF2-40B4-BE49-F238E27FC236}">
                <a16:creationId xmlns:a16="http://schemas.microsoft.com/office/drawing/2014/main" xmlns="" id="{05ED7408-8815-961B-26D4-1782FBD72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1" y="3792201"/>
            <a:ext cx="3942574" cy="3200400"/>
          </a:xfrm>
          <a:prstGeom prst="rect">
            <a:avLst/>
          </a:prstGeom>
        </p:spPr>
      </p:pic>
      <p:sp>
        <p:nvSpPr>
          <p:cNvPr id="10" name="Arrow: Right 25">
            <a:extLst>
              <a:ext uri="{FF2B5EF4-FFF2-40B4-BE49-F238E27FC236}">
                <a16:creationId xmlns:a16="http://schemas.microsoft.com/office/drawing/2014/main" xmlns="" id="{C2A8661E-265A-FA7B-7645-F88EDC6842B9}"/>
              </a:ext>
            </a:extLst>
          </p:cNvPr>
          <p:cNvSpPr/>
          <p:nvPr/>
        </p:nvSpPr>
        <p:spPr>
          <a:xfrm flipV="1">
            <a:off x="12550395" y="5219700"/>
            <a:ext cx="1000663" cy="6845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n ultrasound of a baby&#10;&#10;Description automatically generated">
            <a:extLst>
              <a:ext uri="{FF2B5EF4-FFF2-40B4-BE49-F238E27FC236}">
                <a16:creationId xmlns:a16="http://schemas.microsoft.com/office/drawing/2014/main" xmlns="" id="{5660D602-49D3-8712-3A6F-8FED8BC79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3792201"/>
            <a:ext cx="432650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105578" y="2027669"/>
            <a:ext cx="7848753" cy="116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45160" y="3848100"/>
            <a:ext cx="7707571" cy="5345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Ultimately, this project provides a comprehensive methodology for automated medical image classification and showcases how machine learning can be leveraged to improve healthcare diagnostics, offering valuable insights that can be extended to other medical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applications. Deployed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trained models into clinical workflows, enhancing real-world usability.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439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DM Sans</vt:lpstr>
      <vt:lpstr>Times New Roman</vt:lpstr>
      <vt:lpstr>Calibri</vt:lpstr>
      <vt:lpstr>DM Sans Bold</vt:lpstr>
      <vt:lpstr>Arimo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PCOS Diagnosis System Using Machine Learning Models”</dc:title>
  <dc:creator>hp</dc:creator>
  <cp:lastModifiedBy>hp</cp:lastModifiedBy>
  <cp:revision>12</cp:revision>
  <dcterms:created xsi:type="dcterms:W3CDTF">2006-08-16T00:00:00Z</dcterms:created>
  <dcterms:modified xsi:type="dcterms:W3CDTF">2025-01-07T20:31:14Z</dcterms:modified>
  <dc:identifier>DAGa-0Xndqs</dc:identifier>
</cp:coreProperties>
</file>