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85" r:id="rId6"/>
    <p:sldId id="257" r:id="rId7"/>
    <p:sldId id="258" r:id="rId8"/>
    <p:sldId id="262" r:id="rId9"/>
    <p:sldId id="268" r:id="rId10"/>
    <p:sldId id="269" r:id="rId11"/>
    <p:sldId id="272" r:id="rId12"/>
    <p:sldId id="264" r:id="rId13"/>
    <p:sldId id="270" r:id="rId14"/>
    <p:sldId id="273" r:id="rId15"/>
    <p:sldId id="261" r:id="rId16"/>
    <p:sldId id="274" r:id="rId17"/>
    <p:sldId id="266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6388F-DF78-4215-9C81-D16402E541B7}" v="293" dt="2023-05-21T22:22:32.459"/>
    <p1510:client id="{AD757825-D84B-4B9D-A46E-18023B2BC2BB}" v="25" dt="2023-05-21T22:31:37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na marzouk" userId="c7ab7153dc0e5ec6" providerId="LiveId" clId="{AD757825-D84B-4B9D-A46E-18023B2BC2BB}"/>
    <pc:docChg chg="custSel delSld modSld sldOrd">
      <pc:chgData name="amina marzouk" userId="c7ab7153dc0e5ec6" providerId="LiveId" clId="{AD757825-D84B-4B9D-A46E-18023B2BC2BB}" dt="2023-05-21T22:31:45.070" v="49" actId="1076"/>
      <pc:docMkLst>
        <pc:docMk/>
      </pc:docMkLst>
      <pc:sldChg chg="modSp mod">
        <pc:chgData name="amina marzouk" userId="c7ab7153dc0e5ec6" providerId="LiveId" clId="{AD757825-D84B-4B9D-A46E-18023B2BC2BB}" dt="2023-05-21T22:29:21.993" v="33" actId="27636"/>
        <pc:sldMkLst>
          <pc:docMk/>
          <pc:sldMk cId="2586058810" sldId="256"/>
        </pc:sldMkLst>
        <pc:spChg chg="mod">
          <ac:chgData name="amina marzouk" userId="c7ab7153dc0e5ec6" providerId="LiveId" clId="{AD757825-D84B-4B9D-A46E-18023B2BC2BB}" dt="2023-05-21T22:29:21.993" v="33" actId="27636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amina marzouk" userId="c7ab7153dc0e5ec6" providerId="LiveId" clId="{AD757825-D84B-4B9D-A46E-18023B2BC2BB}" dt="2023-05-21T22:30:53.658" v="34" actId="47"/>
        <pc:sldMkLst>
          <pc:docMk/>
          <pc:sldMk cId="744379741" sldId="265"/>
        </pc:sldMkLst>
      </pc:sldChg>
      <pc:sldChg chg="modSp mod ord">
        <pc:chgData name="amina marzouk" userId="c7ab7153dc0e5ec6" providerId="LiveId" clId="{AD757825-D84B-4B9D-A46E-18023B2BC2BB}" dt="2023-05-21T22:31:45.070" v="49" actId="1076"/>
        <pc:sldMkLst>
          <pc:docMk/>
          <pc:sldMk cId="4071476723" sldId="272"/>
        </pc:sldMkLst>
        <pc:spChg chg="mod">
          <ac:chgData name="amina marzouk" userId="c7ab7153dc0e5ec6" providerId="LiveId" clId="{AD757825-D84B-4B9D-A46E-18023B2BC2BB}" dt="2023-05-21T22:31:45.070" v="49" actId="1076"/>
          <ac:spMkLst>
            <pc:docMk/>
            <pc:sldMk cId="4071476723" sldId="272"/>
            <ac:spMk id="2" creationId="{B1FE5F11-B7B9-4B80-8C6A-A8A7A7190B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3200" dirty="0"/>
              <a:t>Breast cancer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 err="1"/>
              <a:t>TA.Yomna</a:t>
            </a:r>
            <a:r>
              <a:rPr lang="en-US" sz="2000" dirty="0"/>
              <a:t> Ali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Density plot(tumor size)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kern="1200" cap="all" spc="1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14D17D-8E2B-659A-2074-6ADCD8D6A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7890"/>
            <a:ext cx="10267950" cy="692294"/>
          </a:xfrm>
          <a:prstGeom prst="rect">
            <a:avLst/>
          </a:prstGeom>
        </p:spPr>
      </p:pic>
      <p:pic>
        <p:nvPicPr>
          <p:cNvPr id="11" name="Picture 10" descr="A picture containing diagram, plot&#10;&#10;Description automatically generated">
            <a:extLst>
              <a:ext uri="{FF2B5EF4-FFF2-40B4-BE49-F238E27FC236}">
                <a16:creationId xmlns:a16="http://schemas.microsoft.com/office/drawing/2014/main" id="{7D400DCF-7748-4907-C090-028F52E23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58" y="2564534"/>
            <a:ext cx="8660751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735159"/>
            <a:ext cx="8421688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Histogram(Age)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 kern="1200" cap="all" spc="1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E0384F-E4B3-E748-B838-CCC2629B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58397"/>
            <a:ext cx="9982200" cy="742950"/>
          </a:xfrm>
          <a:prstGeom prst="rect">
            <a:avLst/>
          </a:prstGeom>
        </p:spPr>
      </p:pic>
      <p:pic>
        <p:nvPicPr>
          <p:cNvPr id="18" name="Picture 17" descr="A picture containing text, diagram, screenshot, plot&#10;&#10;Description automatically generated">
            <a:extLst>
              <a:ext uri="{FF2B5EF4-FFF2-40B4-BE49-F238E27FC236}">
                <a16:creationId xmlns:a16="http://schemas.microsoft.com/office/drawing/2014/main" id="{1AF85F66-C3CC-E5AA-4D12-F10DC296B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57546"/>
            <a:ext cx="8174038" cy="33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05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526653"/>
            <a:ext cx="8421688" cy="1325563"/>
          </a:xfrm>
        </p:spPr>
        <p:txBody>
          <a:bodyPr/>
          <a:lstStyle/>
          <a:p>
            <a:r>
              <a:rPr lang="en-US" dirty="0"/>
              <a:t>Scatterplot(</a:t>
            </a:r>
            <a:r>
              <a:rPr lang="en-US" dirty="0" err="1"/>
              <a:t>age,survival</a:t>
            </a:r>
            <a:r>
              <a:rPr lang="en-US" dirty="0"/>
              <a:t>)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kern="1200" cap="all" spc="1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442FCF-6202-CB9B-ED59-0DBEB98DE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16" y="1739178"/>
            <a:ext cx="8743950" cy="885825"/>
          </a:xfrm>
          <a:prstGeom prst="rect">
            <a:avLst/>
          </a:prstGeom>
        </p:spPr>
      </p:pic>
      <p:pic>
        <p:nvPicPr>
          <p:cNvPr id="21" name="Picture 20" descr="A picture containing screenshot, text, line, plot&#10;&#10;Description automatically generated">
            <a:extLst>
              <a:ext uri="{FF2B5EF4-FFF2-40B4-BE49-F238E27FC236}">
                <a16:creationId xmlns:a16="http://schemas.microsoft.com/office/drawing/2014/main" id="{71B424C8-E2D9-4CE6-76D7-D6B8E2346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16" y="2755900"/>
            <a:ext cx="7677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kern="1200" cap="all" spc="1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5387C4-D92C-4AA4-7B6F-5562CED2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107" y="485774"/>
            <a:ext cx="3951144" cy="101917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Stacked bar chart(Marital status , status)</a:t>
            </a:r>
          </a:p>
        </p:txBody>
      </p:sp>
      <p:pic>
        <p:nvPicPr>
          <p:cNvPr id="12" name="Picture 11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DA867C4-3D72-A794-A474-A6D24C02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81" y="1504950"/>
            <a:ext cx="6351443" cy="43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12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piechart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Breast cancer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52EBB12-9A61-7B65-45D5-6BF91772D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1678790"/>
            <a:ext cx="118014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075" y="353227"/>
            <a:ext cx="10515600" cy="1325563"/>
          </a:xfrm>
        </p:spPr>
        <p:txBody>
          <a:bodyPr/>
          <a:lstStyle/>
          <a:p>
            <a:r>
              <a:rPr lang="en-US" dirty="0"/>
              <a:t>Scatter matrix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 cap="all" spc="1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A screensho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DCAAB41F-364C-03AB-2A1A-E981CEE9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7" y="1422400"/>
            <a:ext cx="7930373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3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583"/>
            <a:ext cx="10515600" cy="1325563"/>
          </a:xfrm>
        </p:spPr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B5C028A-4634-0512-CF52-C982FB0A6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1350530"/>
            <a:ext cx="7943272" cy="1161761"/>
          </a:xfrm>
          <a:prstGeom prst="rect">
            <a:avLst/>
          </a:prstGeom>
        </p:spPr>
      </p:pic>
      <p:pic>
        <p:nvPicPr>
          <p:cNvPr id="11" name="Picture 10" descr="A picture containing square, pattern, rectangle, screenshot&#10;&#10;Description automatically generated">
            <a:extLst>
              <a:ext uri="{FF2B5EF4-FFF2-40B4-BE49-F238E27FC236}">
                <a16:creationId xmlns:a16="http://schemas.microsoft.com/office/drawing/2014/main" id="{C7F8D9A8-E049-F245-1047-E02F2698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39" y="2627026"/>
            <a:ext cx="6434521" cy="40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0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cap="all" dirty="0"/>
              <a:t>Breast cancer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761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481157"/>
            <a:ext cx="8421688" cy="141692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extraction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resampling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 cap="all" spc="1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7" name="Picture 16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C9AD39EE-C470-64FB-130E-11B3FFD9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863161"/>
            <a:ext cx="8168513" cy="454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4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583"/>
            <a:ext cx="10515600" cy="1325563"/>
          </a:xfrm>
        </p:spPr>
        <p:txBody>
          <a:bodyPr/>
          <a:lstStyle/>
          <a:p>
            <a:r>
              <a:rPr lang="en-US" dirty="0"/>
              <a:t>Split the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 cap="all" spc="150" baseline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DAFEB-85FB-BE1C-869A-529D3586F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27" y="2317077"/>
            <a:ext cx="10095345" cy="185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72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433" y="864357"/>
            <a:ext cx="6696075" cy="542925"/>
          </a:xfrm>
        </p:spPr>
        <p:txBody>
          <a:bodyPr/>
          <a:lstStyle/>
          <a:p>
            <a:r>
              <a:rPr lang="en-US" sz="3200" dirty="0"/>
              <a:t>team members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F7F23B-5A01-58FD-6EAD-1CAA638D5098}"/>
              </a:ext>
            </a:extLst>
          </p:cNvPr>
          <p:cNvSpPr txBox="1"/>
          <p:nvPr/>
        </p:nvSpPr>
        <p:spPr>
          <a:xfrm>
            <a:off x="4953288" y="1570181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مريم احمد توفيق رمضان</a:t>
            </a:r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gg sa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20201700801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C1951D-EF63-2C88-673B-7A5FF16AB60F}"/>
              </a:ext>
            </a:extLst>
          </p:cNvPr>
          <p:cNvSpPr txBox="1"/>
          <p:nvPr/>
        </p:nvSpPr>
        <p:spPr>
          <a:xfrm>
            <a:off x="8026400" y="1570181"/>
            <a:ext cx="3103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EG" dirty="0"/>
              <a:t>احمد مصطفى قنديل السعيد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20201700084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1DFCA0-710E-A8B9-7799-5FD20CC6D215}"/>
              </a:ext>
            </a:extLst>
          </p:cNvPr>
          <p:cNvSpPr txBox="1"/>
          <p:nvPr/>
        </p:nvSpPr>
        <p:spPr>
          <a:xfrm>
            <a:off x="4922982" y="2619031"/>
            <a:ext cx="3103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ar-EG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g sans"/>
              </a:rPr>
              <a:t>امنيه خالد عبد المجيد محمد</a:t>
            </a:r>
          </a:p>
          <a:p>
            <a:pPr fontAlgn="base"/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20201700143</a:t>
            </a:r>
          </a:p>
          <a:p>
            <a:pPr algn="l" fontAlgn="base"/>
            <a:endParaRPr lang="en-US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inheri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EA0D71-2CB6-AF51-DB4D-55C1F6F4115C}"/>
              </a:ext>
            </a:extLst>
          </p:cNvPr>
          <p:cNvSpPr txBox="1"/>
          <p:nvPr/>
        </p:nvSpPr>
        <p:spPr>
          <a:xfrm>
            <a:off x="8026400" y="2619031"/>
            <a:ext cx="2824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ar-EG" dirty="0">
                <a:solidFill>
                  <a:srgbClr val="000000"/>
                </a:solidFill>
                <a:latin typeface="inherit"/>
              </a:rPr>
              <a:t>عمر طارق فتحي محمد</a:t>
            </a:r>
          </a:p>
          <a:p>
            <a:pPr algn="l" fontAlgn="base"/>
            <a:r>
              <a:rPr lang="ar-EG" b="0" i="0" dirty="0">
                <a:solidFill>
                  <a:srgbClr val="000000"/>
                </a:solidFill>
                <a:effectLst/>
                <a:latin typeface="inherit"/>
              </a:rPr>
              <a:t>20201700</a:t>
            </a:r>
            <a:r>
              <a:rPr lang="ar-EG" dirty="0">
                <a:solidFill>
                  <a:srgbClr val="000000"/>
                </a:solidFill>
                <a:latin typeface="inherit"/>
              </a:rPr>
              <a:t>537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0A639B-D2BF-1794-7D86-15E799CEB370}"/>
              </a:ext>
            </a:extLst>
          </p:cNvPr>
          <p:cNvSpPr txBox="1"/>
          <p:nvPr/>
        </p:nvSpPr>
        <p:spPr>
          <a:xfrm>
            <a:off x="6225309" y="3591160"/>
            <a:ext cx="24199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ar-EG" b="0" i="0" dirty="0">
                <a:solidFill>
                  <a:srgbClr val="000000"/>
                </a:solidFill>
                <a:effectLst/>
                <a:latin typeface="inherit"/>
              </a:rPr>
              <a:t>امينه محمد حسين مرزوق</a:t>
            </a:r>
          </a:p>
          <a:p>
            <a:pPr algn="l" fontAlgn="base"/>
            <a:r>
              <a:rPr lang="ar-EG" dirty="0">
                <a:solidFill>
                  <a:srgbClr val="000000"/>
                </a:solidFill>
                <a:latin typeface="inherit"/>
              </a:rPr>
              <a:t>20201700153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858026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41" grpId="0"/>
      <p:bldP spid="43" grpId="0"/>
      <p:bldP spid="45" grpId="0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Breast cancer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00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 cap="all" spc="150" baseline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C0D246E-97FC-8899-F40D-70773345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8" y="193964"/>
            <a:ext cx="8035637" cy="286765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E9E7E59-5B87-BDF1-5076-557CEBED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117040"/>
            <a:ext cx="7315200" cy="29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690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Breast cancer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8CD5042-3A97-E158-6C66-9C3C9C70A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93936"/>
            <a:ext cx="7610475" cy="343983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EE7FB4F-BD10-E1BE-FD62-C9132C18B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2841625"/>
            <a:ext cx="7239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93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Breast cancer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61211C4A-58B8-35C1-AB0C-E1431781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47558"/>
            <a:ext cx="7038975" cy="2924267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D28352-B4E0-4FFF-D7AC-8F18E865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2762250"/>
            <a:ext cx="7820025" cy="34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7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900" kern="1200" cap="all" spc="150" baseline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58449C4-01A4-EFC3-AE6C-CFAEA0A3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4" y="81107"/>
            <a:ext cx="7777018" cy="361343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C71B153-BDB0-951D-CBAC-70ABBD78F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72" y="2816323"/>
            <a:ext cx="7407564" cy="351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2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57964" y="6356350"/>
            <a:ext cx="1774371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Breast cancer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419927"/>
            <a:ext cx="2895600" cy="3528291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Dataset preparation</a:t>
            </a:r>
          </a:p>
          <a:p>
            <a:r>
              <a:rPr lang="en-US" dirty="0"/>
              <a:t>Models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sz="900" dirty="0"/>
              <a:t>Breast cancer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876551"/>
            <a:ext cx="5111750" cy="1525588"/>
          </a:xfrm>
        </p:spPr>
        <p:txBody>
          <a:bodyPr/>
          <a:lstStyle/>
          <a:p>
            <a:r>
              <a:rPr lang="en-US" dirty="0"/>
              <a:t>This dataset of breast cancer patients was obtained from the 2017 November update of the SEER Program of the NCI, which provides information on population-based cancer statistics. The dataset involved female patients with infiltrating duct and lobular carcinoma breast cancer.</a:t>
            </a:r>
            <a:r>
              <a:rPr lang="en-US" dirty="0">
                <a:effectLst/>
              </a:rPr>
              <a:t> 4024 patients were ultimately included.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sz="900" kern="1200" cap="all" spc="1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data cleaning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7"/>
            <a:ext cx="10515600" cy="1325563"/>
          </a:xfrm>
        </p:spPr>
        <p:txBody>
          <a:bodyPr/>
          <a:lstStyle/>
          <a:p>
            <a:r>
              <a:rPr lang="en-US" dirty="0"/>
              <a:t>Removing outliers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672774E-BCBF-4B44-9E79-28E9153A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8FAD6D3-B1FB-463D-87D0-FA9A4AEA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kern="1200" cap="all" spc="1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D782A9A2-3398-DD7E-A3C1-0BEB4EBE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54145"/>
            <a:ext cx="5903841" cy="3235181"/>
          </a:xfrm>
          <a:prstGeom prst="rect">
            <a:avLst/>
          </a:prstGeom>
        </p:spPr>
      </p:pic>
      <p:pic>
        <p:nvPicPr>
          <p:cNvPr id="16" name="Picture 15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CB8E6AD2-C1C9-E657-AF4E-13F44F66A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3" y="1602293"/>
            <a:ext cx="5828144" cy="323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167F3E-0187-4140-6F89-D3B3E29C98E7}"/>
              </a:ext>
            </a:extLst>
          </p:cNvPr>
          <p:cNvSpPr txBox="1"/>
          <p:nvPr/>
        </p:nvSpPr>
        <p:spPr>
          <a:xfrm flipH="1">
            <a:off x="6331024" y="2025375"/>
            <a:ext cx="4530940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 Explore the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Check nulls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1AE66-47AA-4110-86B9-0626D4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kern="1200" cap="all" spc="1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9452504-6954-D0FC-8574-A2446958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690688"/>
            <a:ext cx="116300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0037" y="2152072"/>
            <a:ext cx="5218544" cy="204480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  <a:latin typeface="Tenorite" panose="00000500000000000000" pitchFamily="2" charset="0"/>
                <a:ea typeface="+mn-ea"/>
                <a:cs typeface="+mn-cs"/>
              </a:rPr>
              <a:t>Data visualization</a:t>
            </a:r>
            <a:br>
              <a:rPr lang="en-US" dirty="0">
                <a:solidFill>
                  <a:srgbClr val="FFFFFF"/>
                </a:solidFill>
                <a:latin typeface="Tenorite" panose="00000500000000000000" pitchFamily="2" charset="0"/>
                <a:ea typeface="+mn-ea"/>
                <a:cs typeface="+mn-cs"/>
              </a:rPr>
            </a:br>
            <a:r>
              <a:rPr lang="en-US" dirty="0">
                <a:solidFill>
                  <a:srgbClr val="FFFFFF"/>
                </a:solidFill>
                <a:latin typeface="Tenorite" panose="00000500000000000000" pitchFamily="2" charset="0"/>
                <a:ea typeface="+mn-ea"/>
                <a:cs typeface="+mn-cs"/>
              </a:rPr>
              <a:t>&amp;</a:t>
            </a:r>
            <a:br>
              <a:rPr lang="en-US" dirty="0">
                <a:solidFill>
                  <a:srgbClr val="FFFFFF"/>
                </a:solidFill>
                <a:latin typeface="Tenorite" panose="00000500000000000000" pitchFamily="2" charset="0"/>
                <a:ea typeface="+mn-ea"/>
                <a:cs typeface="+mn-cs"/>
              </a:rPr>
            </a:br>
            <a:r>
              <a:rPr lang="en-US" dirty="0"/>
              <a:t>Data Exploration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767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900" kern="1200" cap="all" spc="150" baseline="0" dirty="0">
                <a:solidFill>
                  <a:srgbClr val="000000"/>
                </a:solidFill>
                <a:effectLst/>
                <a:latin typeface="Tenorite" panose="00000500000000000000" pitchFamily="2" charset="0"/>
                <a:ea typeface="+mj-ea"/>
                <a:cs typeface="+mj-cs"/>
              </a:rPr>
              <a:t>Breast cancer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2087F1B5-9883-E43F-173B-EF3977B9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65" y="447913"/>
            <a:ext cx="8421688" cy="132556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pic>
        <p:nvPicPr>
          <p:cNvPr id="45" name="Picture 4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372EC4-AA43-B190-919B-D4075E44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2018434"/>
            <a:ext cx="117157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infopath/2007/PartnerControls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16c05727-aa75-4e4a-9b5f-8a80a1165891"/>
    <ds:schemaRef ds:uri="http://schemas.openxmlformats.org/package/2006/metadata/core-properties"/>
    <ds:schemaRef ds:uri="http://purl.org/dc/elements/1.1/"/>
    <ds:schemaRef ds:uri="http://www.w3.org/XML/1998/namespace"/>
    <ds:schemaRef ds:uri="71af3243-3dd4-4a8d-8c0d-dd76da1f02a5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{5E109B3B-65CB-4388-A326-C0003F47C366}tf67328976_win32</Template>
  <TotalTime>298</TotalTime>
  <Words>246</Words>
  <Application>Microsoft Office PowerPoint</Application>
  <PresentationFormat>Widescreen</PresentationFormat>
  <Paragraphs>103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gg sans</vt:lpstr>
      <vt:lpstr>inherit</vt:lpstr>
      <vt:lpstr>Tenorite</vt:lpstr>
      <vt:lpstr>Office Theme</vt:lpstr>
      <vt:lpstr>Breast cancer analysis</vt:lpstr>
      <vt:lpstr>team members</vt:lpstr>
      <vt:lpstr>AGENDA</vt:lpstr>
      <vt:lpstr>description </vt:lpstr>
      <vt:lpstr>data cleaning </vt:lpstr>
      <vt:lpstr>Removing outliers</vt:lpstr>
      <vt:lpstr>Check nulls</vt:lpstr>
      <vt:lpstr>Data visualization &amp; Data Exploration </vt:lpstr>
      <vt:lpstr>statistics</vt:lpstr>
      <vt:lpstr>Density plot(tumor size)</vt:lpstr>
      <vt:lpstr>Histogram(Age)</vt:lpstr>
      <vt:lpstr>Scatterplot(age,survival)</vt:lpstr>
      <vt:lpstr>Stacked bar chart(Marital status , status)</vt:lpstr>
      <vt:lpstr>piechart</vt:lpstr>
      <vt:lpstr>Scatter matrix</vt:lpstr>
      <vt:lpstr>heatmap</vt:lpstr>
      <vt:lpstr>dataset preparation </vt:lpstr>
      <vt:lpstr>feature extraction &amp; resampling </vt:lpstr>
      <vt:lpstr>Split the data</vt:lpstr>
      <vt:lpstr>Models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analysis</dc:title>
  <dc:creator>amina marzouk</dc:creator>
  <cp:lastModifiedBy>amina marzouk</cp:lastModifiedBy>
  <cp:revision>2</cp:revision>
  <dcterms:created xsi:type="dcterms:W3CDTF">2023-05-21T17:31:57Z</dcterms:created>
  <dcterms:modified xsi:type="dcterms:W3CDTF">2023-05-21T22:31:52Z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