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56" r:id="rId5"/>
    <p:sldId id="257" r:id="rId6"/>
    <p:sldId id="260" r:id="rId7"/>
    <p:sldId id="261" r:id="rId8"/>
    <p:sldId id="262" r:id="rId9"/>
    <p:sldId id="258" r:id="rId10"/>
    <p:sldId id="264" r:id="rId11"/>
    <p:sldId id="278" r:id="rId12"/>
    <p:sldId id="279" r:id="rId13"/>
    <p:sldId id="268" r:id="rId14"/>
    <p:sldId id="269" r:id="rId15"/>
    <p:sldId id="270" r:id="rId16"/>
    <p:sldId id="272" r:id="rId17"/>
    <p:sldId id="273" r:id="rId18"/>
    <p:sldId id="274" r:id="rId19"/>
    <p:sldId id="276" r:id="rId20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A06A71-068A-4FD8-BA18-FABEB8E318EA}">
          <p14:sldIdLst>
            <p14:sldId id="256"/>
            <p14:sldId id="257"/>
            <p14:sldId id="260"/>
            <p14:sldId id="261"/>
            <p14:sldId id="262"/>
            <p14:sldId id="258"/>
            <p14:sldId id="264"/>
            <p14:sldId id="278"/>
            <p14:sldId id="279"/>
            <p14:sldId id="268"/>
            <p14:sldId id="269"/>
          </p14:sldIdLst>
        </p14:section>
        <p14:section name="Untitled Section" id="{2E0BF6FB-A3E6-4E99-B06A-257C86795D8B}">
          <p14:sldIdLst>
            <p14:sldId id="270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6192" autoAdjust="0"/>
  </p:normalViewPr>
  <p:slideViewPr>
    <p:cSldViewPr snapToGrid="0" snapToObjects="1" showGuides="1">
      <p:cViewPr varScale="1">
        <p:scale>
          <a:sx n="83" d="100"/>
          <a:sy n="83" d="100"/>
        </p:scale>
        <p:origin x="52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customXml" Target="../ink/ink9.xml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image" Target="../media/image4.jpg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19" Type="http://schemas.openxmlformats.org/officeDocument/2006/relationships/image" Target="../media/image5.jpg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645921"/>
            <a:ext cx="5800344" cy="2025362"/>
          </a:xfrm>
        </p:spPr>
        <p:txBody>
          <a:bodyPr anchor="ctr">
            <a:normAutofit/>
          </a:bodyPr>
          <a:lstStyle/>
          <a:p>
            <a:r>
              <a:rPr lang="en-GB" sz="4400" b="1" i="1" kern="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4400" b="1" i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dentifying emerging skill requirements in data science</a:t>
            </a:r>
            <a:endParaRPr lang="en-US" sz="4400" b="1" i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1109" y="3600959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Maria </a:t>
            </a:r>
            <a:r>
              <a:rPr lang="en-US" sz="2000" dirty="0" err="1"/>
              <a:t>Zenchenko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5.3.23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F72E6ED-8280-2DFD-1A6C-EB4CEBB424DF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6238" r="10317"/>
          <a:stretch/>
        </p:blipFill>
        <p:spPr>
          <a:xfrm>
            <a:off x="375780" y="974376"/>
            <a:ext cx="5462646" cy="38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01" y="-98808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DASHBOARD TAB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5DDD70-50ED-1F4F-3DF5-9D53A0F2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1" y="857217"/>
            <a:ext cx="5323899" cy="28203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D29108-2B69-8C8C-B3DE-F2BC27F60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70"/>
          <a:stretch/>
        </p:blipFill>
        <p:spPr>
          <a:xfrm>
            <a:off x="467302" y="3703225"/>
            <a:ext cx="4513420" cy="25512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B5EDB1-7989-D290-93E5-C3314194C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298" y="3677570"/>
            <a:ext cx="4030413" cy="2667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1B65E2-BA5D-79FE-8B7E-A595FF2EE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075" y="615714"/>
            <a:ext cx="6011594" cy="33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145669"/>
            <a:ext cx="9653016" cy="87845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DASHBOARD TAB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DD9B5B-01B8-7CEF-6C57-02D553035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3" y="1165122"/>
            <a:ext cx="4665554" cy="25117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44785F-C635-5219-6066-A9F5AA3B5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21" y="3965716"/>
            <a:ext cx="4438591" cy="25117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4514E3-00FD-4A7D-EC54-FF785E243D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669611" y="3883033"/>
            <a:ext cx="4438591" cy="24352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E9B1BE-D1FF-C5FE-8189-6BB8A567A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950" y="927388"/>
            <a:ext cx="3997444" cy="288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04" y="-45151"/>
            <a:ext cx="10515600" cy="94735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DASHBOARD TAB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E4AA36-B56B-9624-01B0-7E58BC6EC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00" b="12003"/>
          <a:stretch/>
        </p:blipFill>
        <p:spPr>
          <a:xfrm>
            <a:off x="6094794" y="478853"/>
            <a:ext cx="4135848" cy="2910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5BD775-9444-E651-F986-5DB4D3263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1011936" y="3536405"/>
            <a:ext cx="4642219" cy="27412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09CC1C-2D2A-D8C6-C220-754DEF13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2" y="770319"/>
            <a:ext cx="5444264" cy="28818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567860-90F4-49A3-3CB5-754953A69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3"/>
          <a:stretch/>
        </p:blipFill>
        <p:spPr>
          <a:xfrm>
            <a:off x="6094793" y="3384878"/>
            <a:ext cx="5444264" cy="28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DISCUSSION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Women are still the minority ( less than 10%) – are there any current practices preventing women from joining?</a:t>
            </a:r>
          </a:p>
          <a:p>
            <a:r>
              <a:rPr lang="en-US" dirty="0"/>
              <a:t> Most respondents have higher education (min Bachelor’s degree) – should this be changed in the industry to allow trained professionals without a formal degree to fill the skills gap?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23DCF7-FD51-BC68-2187-81C412A960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912" t="13016" r="6965" b="16892"/>
          <a:stretch/>
        </p:blipFill>
        <p:spPr>
          <a:xfrm>
            <a:off x="544982" y="1979720"/>
            <a:ext cx="5074583" cy="2769833"/>
          </a:xfrm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Women are still the minority ( less than 10%) Finding 2</a:t>
            </a:r>
          </a:p>
          <a:p>
            <a:r>
              <a:rPr lang="en-US" dirty="0"/>
              <a:t>Most respondents are in their late twenties/early thirties</a:t>
            </a:r>
          </a:p>
          <a:p>
            <a:r>
              <a:rPr lang="en-US" dirty="0"/>
              <a:t>Vast majority of respondents have a bachelors or a masters degree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women should be encouraged to join the industry </a:t>
            </a:r>
          </a:p>
          <a:p>
            <a:r>
              <a:rPr lang="en-US" dirty="0"/>
              <a:t>More of age diversity should be looked into</a:t>
            </a:r>
          </a:p>
          <a:p>
            <a:r>
              <a:rPr lang="en-US" dirty="0"/>
              <a:t>Attract more women and age groups by removing the degree requirements for jobs and allowing professional qualifications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973407"/>
            <a:ext cx="6809509" cy="4351338"/>
          </a:xfrm>
        </p:spPr>
        <p:txBody>
          <a:bodyPr/>
          <a:lstStyle/>
          <a:p>
            <a:r>
              <a:rPr lang="en-US" dirty="0"/>
              <a:t>Provide incentives and support for more women to join the industry</a:t>
            </a:r>
          </a:p>
          <a:p>
            <a:r>
              <a:rPr lang="en-US" dirty="0"/>
              <a:t>Invest in SQL languages &amp; databases</a:t>
            </a:r>
          </a:p>
          <a:p>
            <a:r>
              <a:rPr lang="en-US" dirty="0"/>
              <a:t> Look to recruit candidates across different ages and educational backgrounds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427F29-0EC8-20E7-EB38-4EE1829ABB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6182" y="1825625"/>
            <a:ext cx="3300598" cy="3300598"/>
          </a:xfr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39EB9-CA2D-26A3-4A5B-8491D0376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2352" y="1514198"/>
            <a:ext cx="8875776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5580" y="1698471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66414E-49EC-B23B-9589-817E55C229DE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7028" r="8787"/>
          <a:stretch/>
        </p:blipFill>
        <p:spPr>
          <a:xfrm>
            <a:off x="817223" y="1698471"/>
            <a:ext cx="4439198" cy="372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3872" y="1524738"/>
            <a:ext cx="5184784" cy="4465447"/>
          </a:xfrm>
        </p:spPr>
        <p:txBody>
          <a:bodyPr>
            <a:normAutofit/>
          </a:bodyPr>
          <a:lstStyle/>
          <a:p>
            <a:r>
              <a:rPr lang="en-US" sz="2400" dirty="0"/>
              <a:t>The emerging skills requirements analysis findings:</a:t>
            </a:r>
          </a:p>
          <a:p>
            <a:pPr marL="0" indent="0">
              <a:buNone/>
            </a:pP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Invest in Java, SQL and 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Drop databases and language no longer desired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4EF151-DD35-182A-A013-1AF0C2B1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34" r="12167" b="13037"/>
          <a:stretch/>
        </p:blipFill>
        <p:spPr>
          <a:xfrm>
            <a:off x="240145" y="1759896"/>
            <a:ext cx="6169152" cy="299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0" dirty="0">
                <a:latin typeface="IBM Plex Mono Text" panose="020B0509050203000203"/>
                <a:ea typeface="Calibri" panose="020F0502020204030204" pitchFamily="34" charset="0"/>
                <a:cs typeface="Times New Roman" panose="02020603050405020304" pitchFamily="18" charset="0"/>
              </a:rPr>
              <a:t>The report is targeted at management who will gain insight into the trends of languages, skills in the demand as well as IDE’s, namely by answering the following questions: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0" dirty="0">
                <a:effectLst/>
                <a:latin typeface="IBM Plex Mono Text" panose="020B0509050203000203"/>
                <a:ea typeface="Times New Roman" panose="02020603050405020304" pitchFamily="18" charset="0"/>
                <a:cs typeface="Times New Roman" panose="02020603050405020304" pitchFamily="18" charset="0"/>
              </a:rPr>
              <a:t>What are the top programming languages in demand?</a:t>
            </a:r>
            <a:endParaRPr lang="en-GB" sz="2400" kern="100" dirty="0">
              <a:effectLst/>
              <a:latin typeface="IBM Plex Mono Text" panose="020B050905020300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0" dirty="0">
                <a:effectLst/>
                <a:latin typeface="IBM Plex Mono Text" panose="020B0509050203000203"/>
                <a:ea typeface="Times New Roman" panose="02020603050405020304" pitchFamily="18" charset="0"/>
                <a:cs typeface="Times New Roman" panose="02020603050405020304" pitchFamily="18" charset="0"/>
              </a:rPr>
              <a:t>What are the top database skills in demand?</a:t>
            </a:r>
            <a:endParaRPr lang="en-GB" sz="2400" kern="100" dirty="0">
              <a:effectLst/>
              <a:latin typeface="IBM Plex Mono Text" panose="020B0509050203000203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0" dirty="0">
                <a:effectLst/>
                <a:latin typeface="IBM Plex Mono Text" panose="020B0509050203000203"/>
                <a:ea typeface="Times New Roman" panose="02020603050405020304" pitchFamily="18" charset="0"/>
                <a:cs typeface="Times New Roman" panose="02020603050405020304" pitchFamily="18" charset="0"/>
              </a:rPr>
              <a:t>What are the popular IDEs?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2200" kern="0" dirty="0">
              <a:latin typeface="IBM Plex Mono Text" panose="020B0509050203000203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2D089D-7590-5508-BD12-084A4835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5"/>
          <a:stretch/>
        </p:blipFill>
        <p:spPr>
          <a:xfrm>
            <a:off x="838200" y="2161439"/>
            <a:ext cx="2886781" cy="20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sz="2200" dirty="0"/>
              <a:t> Data collected from: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5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 postings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5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portals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5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Surveys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ct val="86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200" dirty="0"/>
              <a:t>IBM Cognos Analytics used for data analysis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ct val="8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200" dirty="0"/>
              <a:t>Data charts used for analysis in Watson 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CA975F-AC89-CF9C-DCEB-C598ECF38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9" r="16456" b="5186"/>
          <a:stretch/>
        </p:blipFill>
        <p:spPr>
          <a:xfrm>
            <a:off x="335696" y="1825625"/>
            <a:ext cx="3838540" cy="270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0EFCF-7AB3-C767-D054-F91AC7585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4"/>
          <a:stretch/>
        </p:blipFill>
        <p:spPr>
          <a:xfrm>
            <a:off x="337263" y="2263921"/>
            <a:ext cx="5410390" cy="3185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4F0EE-83A7-D385-707B-95E2F5C77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2"/>
          <a:stretch/>
        </p:blipFill>
        <p:spPr>
          <a:xfrm>
            <a:off x="5832997" y="2263921"/>
            <a:ext cx="5920091" cy="32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and SQL become top desired languages</a:t>
            </a:r>
          </a:p>
          <a:p>
            <a:r>
              <a:rPr lang="en-GB" dirty="0"/>
              <a:t>C# &amp; HTML/CSS retain top 5 position but lose popularity</a:t>
            </a:r>
            <a:endParaRPr lang="en-US" dirty="0"/>
          </a:p>
          <a:p>
            <a:r>
              <a:rPr lang="en-US" dirty="0"/>
              <a:t>Python joins top 5 desired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Invest in training and systems for Java and SQL</a:t>
            </a:r>
          </a:p>
          <a:p>
            <a:r>
              <a:rPr lang="en-US" dirty="0"/>
              <a:t> Further investigate why </a:t>
            </a:r>
            <a:r>
              <a:rPr lang="en-GB" dirty="0"/>
              <a:t>C# &amp; HTML/CSS lose popularity</a:t>
            </a:r>
            <a:endParaRPr lang="en-US" dirty="0"/>
          </a:p>
          <a:p>
            <a:r>
              <a:rPr lang="en-US" dirty="0"/>
              <a:t>Invest more in Python training and systems 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4A75E-B62C-4A6D-607D-3CDA4986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74" y="2448310"/>
            <a:ext cx="5945414" cy="3131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6E3D97-9A2A-61C6-868A-68FDDAA3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25066"/>
            <a:ext cx="5664447" cy="29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SQL becomes top desired by a margin</a:t>
            </a:r>
          </a:p>
          <a:p>
            <a:r>
              <a:rPr lang="en-US" dirty="0"/>
              <a:t>Current top 5 lose 4 databases as desired</a:t>
            </a:r>
          </a:p>
          <a:p>
            <a:r>
              <a:rPr lang="en-US" dirty="0"/>
              <a:t>SQL databases are in the top 3 desired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Review databases currently in use and upgrade</a:t>
            </a:r>
          </a:p>
          <a:p>
            <a:r>
              <a:rPr lang="en-US" dirty="0"/>
              <a:t>Invest more in SQL training and databases</a:t>
            </a:r>
          </a:p>
          <a:p>
            <a:r>
              <a:rPr lang="en-US" dirty="0"/>
              <a:t>Investigate reasons for Microsoft SQL becoming top desired database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f80a141d-92ca-4d3d-9308-f7e7b1d44ce8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155be751-a274-42e8-93fb-f39d3b9bccc8"/>
    <ds:schemaRef ds:uri="http://www.w3.org/XML/1998/namespace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9484</TotalTime>
  <Words>435</Words>
  <Application>Microsoft Office PowerPoint</Application>
  <PresentationFormat>Widescreen</PresentationFormat>
  <Paragraphs>83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Courier New</vt:lpstr>
      <vt:lpstr>Helv</vt:lpstr>
      <vt:lpstr>IBM Plex Mono SemiBold</vt:lpstr>
      <vt:lpstr>IBM Plex Mono Text</vt:lpstr>
      <vt:lpstr>Symbol</vt:lpstr>
      <vt:lpstr>Times New Roman</vt:lpstr>
      <vt:lpstr>Wingdings</vt:lpstr>
      <vt:lpstr>SLIDE_TEMPLATE_skill_network</vt:lpstr>
      <vt:lpstr>Identifying emerging skill requirements in data science</vt:lpstr>
      <vt:lpstr>OUTLINE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mmmmm 11</cp:lastModifiedBy>
  <cp:revision>63</cp:revision>
  <dcterms:created xsi:type="dcterms:W3CDTF">2020-10-28T18:29:43Z</dcterms:created>
  <dcterms:modified xsi:type="dcterms:W3CDTF">2023-06-03T08:45:21Z</dcterms:modified>
</cp:coreProperties>
</file>