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9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0B185C-83E3-4C9A-9225-4DC999B0B5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NI"/>
          </a:p>
        </p:txBody>
      </p:sp>
      <p:sp>
        <p:nvSpPr>
          <p:cNvPr id="3" name="Subtítulo 2">
            <a:extLst>
              <a:ext uri="{FF2B5EF4-FFF2-40B4-BE49-F238E27FC236}">
                <a16:creationId xmlns:a16="http://schemas.microsoft.com/office/drawing/2014/main" id="{CA74A8F1-B4E0-498B-BB1D-3155C5E83A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NI"/>
          </a:p>
        </p:txBody>
      </p:sp>
      <p:sp>
        <p:nvSpPr>
          <p:cNvPr id="4" name="Marcador de fecha 3">
            <a:extLst>
              <a:ext uri="{FF2B5EF4-FFF2-40B4-BE49-F238E27FC236}">
                <a16:creationId xmlns:a16="http://schemas.microsoft.com/office/drawing/2014/main" id="{87A04C19-9952-4DCF-BC43-232188804DCC}"/>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6516758E-C8A9-4A21-A37C-A66888761601}"/>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BD9E2C24-1D32-4470-9987-38480F5ED819}"/>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2327311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A7932-1BC1-44B0-8B61-08118EC9A733}"/>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texto vertical 2">
            <a:extLst>
              <a:ext uri="{FF2B5EF4-FFF2-40B4-BE49-F238E27FC236}">
                <a16:creationId xmlns:a16="http://schemas.microsoft.com/office/drawing/2014/main" id="{2864EC46-9802-457F-A063-9416E5563C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94BC8C87-6920-4E55-9E86-143A8A6F2AF5}"/>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488DB706-B13D-4EF0-89C9-E9848DBA66E0}"/>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17E8C5E5-7E3B-496C-A155-C1584128ADE3}"/>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374121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6EB8146-CAE1-471A-922D-8070A71CDD5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NI"/>
          </a:p>
        </p:txBody>
      </p:sp>
      <p:sp>
        <p:nvSpPr>
          <p:cNvPr id="3" name="Marcador de texto vertical 2">
            <a:extLst>
              <a:ext uri="{FF2B5EF4-FFF2-40B4-BE49-F238E27FC236}">
                <a16:creationId xmlns:a16="http://schemas.microsoft.com/office/drawing/2014/main" id="{791F7522-AD02-4A13-A038-9A69882C47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0FD11D56-E430-42E8-9111-1F13F2CFCB2A}"/>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B082BF31-495B-41B4-81B7-DDDA22B4E223}"/>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681DF18A-6863-4D78-B614-EA02B40475F8}"/>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326417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1360D-6D77-4401-9A37-BA265EA0DCAE}"/>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FB6184B0-27B1-492A-8125-B165DF48662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3121728C-C095-496B-AC68-71EB53D40BC7}"/>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E382993C-4892-44FA-945D-B47EE4E71D8D}"/>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B59F0890-3CE8-4346-A867-FC35D3FE5BAE}"/>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196653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BE434-84D9-4AC4-957C-EA598038C77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ED57D3AD-A52B-4CAC-86DF-E1516B4F6F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3821274-E3B2-4B9B-A824-B72DBE342120}"/>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8CEA0627-B2AC-43A8-9AB5-85163B81DCCE}"/>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52BDF2F7-D2E4-4628-83F3-D9402F241E12}"/>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371589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6EA71-ACF8-45AF-ADB6-E96256B7A8B8}"/>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6687F4DA-C1EA-4A0D-87AB-7AA3640D59F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contenido 3">
            <a:extLst>
              <a:ext uri="{FF2B5EF4-FFF2-40B4-BE49-F238E27FC236}">
                <a16:creationId xmlns:a16="http://schemas.microsoft.com/office/drawing/2014/main" id="{94EB3E2A-C271-4EA2-98F2-9322D4E3B50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5" name="Marcador de fecha 4">
            <a:extLst>
              <a:ext uri="{FF2B5EF4-FFF2-40B4-BE49-F238E27FC236}">
                <a16:creationId xmlns:a16="http://schemas.microsoft.com/office/drawing/2014/main" id="{68EC887F-2D90-4F68-A80E-424AF19E6274}"/>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6" name="Marcador de pie de página 5">
            <a:extLst>
              <a:ext uri="{FF2B5EF4-FFF2-40B4-BE49-F238E27FC236}">
                <a16:creationId xmlns:a16="http://schemas.microsoft.com/office/drawing/2014/main" id="{08B03342-7670-4956-94E4-07E01E5BCC9C}"/>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055F2DDD-8EF6-4E8B-A4C0-1DFBAD40ABEC}"/>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68528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5B172B-59FD-4E23-8DAD-686B840FFC1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C5D2238E-95B9-495E-A0E1-47D303C72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7FF5D67-A2A2-4544-A4E8-58711965C2F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5" name="Marcador de texto 4">
            <a:extLst>
              <a:ext uri="{FF2B5EF4-FFF2-40B4-BE49-F238E27FC236}">
                <a16:creationId xmlns:a16="http://schemas.microsoft.com/office/drawing/2014/main" id="{9135FEB7-280E-4755-9FF8-A7E39F3A3F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E78F263-B146-472D-9449-317FAA1B333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7" name="Marcador de fecha 6">
            <a:extLst>
              <a:ext uri="{FF2B5EF4-FFF2-40B4-BE49-F238E27FC236}">
                <a16:creationId xmlns:a16="http://schemas.microsoft.com/office/drawing/2014/main" id="{7F43979A-C167-4933-B926-AF5FFCC01142}"/>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8" name="Marcador de pie de página 7">
            <a:extLst>
              <a:ext uri="{FF2B5EF4-FFF2-40B4-BE49-F238E27FC236}">
                <a16:creationId xmlns:a16="http://schemas.microsoft.com/office/drawing/2014/main" id="{D2773667-EE12-49A8-A005-27353AD73383}"/>
              </a:ext>
            </a:extLst>
          </p:cNvPr>
          <p:cNvSpPr>
            <a:spLocks noGrp="1"/>
          </p:cNvSpPr>
          <p:nvPr>
            <p:ph type="ftr" sz="quarter" idx="11"/>
          </p:nvPr>
        </p:nvSpPr>
        <p:spPr/>
        <p:txBody>
          <a:bodyPr/>
          <a:lstStyle/>
          <a:p>
            <a:endParaRPr lang="es-NI"/>
          </a:p>
        </p:txBody>
      </p:sp>
      <p:sp>
        <p:nvSpPr>
          <p:cNvPr id="9" name="Marcador de número de diapositiva 8">
            <a:extLst>
              <a:ext uri="{FF2B5EF4-FFF2-40B4-BE49-F238E27FC236}">
                <a16:creationId xmlns:a16="http://schemas.microsoft.com/office/drawing/2014/main" id="{E437A816-D376-42D0-A60B-BA0B893B3D64}"/>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429228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4ACF4-BCC8-41EF-8BD1-8B753E2CD46A}"/>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fecha 2">
            <a:extLst>
              <a:ext uri="{FF2B5EF4-FFF2-40B4-BE49-F238E27FC236}">
                <a16:creationId xmlns:a16="http://schemas.microsoft.com/office/drawing/2014/main" id="{C0D8DF2D-4465-426B-8B89-A5AA93E55197}"/>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4" name="Marcador de pie de página 3">
            <a:extLst>
              <a:ext uri="{FF2B5EF4-FFF2-40B4-BE49-F238E27FC236}">
                <a16:creationId xmlns:a16="http://schemas.microsoft.com/office/drawing/2014/main" id="{9EF50E31-239C-4A52-9DC5-9B900162322D}"/>
              </a:ext>
            </a:extLst>
          </p:cNvPr>
          <p:cNvSpPr>
            <a:spLocks noGrp="1"/>
          </p:cNvSpPr>
          <p:nvPr>
            <p:ph type="ftr" sz="quarter" idx="11"/>
          </p:nvPr>
        </p:nvSpPr>
        <p:spPr/>
        <p:txBody>
          <a:bodyPr/>
          <a:lstStyle/>
          <a:p>
            <a:endParaRPr lang="es-NI"/>
          </a:p>
        </p:txBody>
      </p:sp>
      <p:sp>
        <p:nvSpPr>
          <p:cNvPr id="5" name="Marcador de número de diapositiva 4">
            <a:extLst>
              <a:ext uri="{FF2B5EF4-FFF2-40B4-BE49-F238E27FC236}">
                <a16:creationId xmlns:a16="http://schemas.microsoft.com/office/drawing/2014/main" id="{FE547F57-F7F7-4EB3-97FD-1F48DD1F3282}"/>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26705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A46EC44-70A9-4420-BBE3-47A5B0FE553E}"/>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3" name="Marcador de pie de página 2">
            <a:extLst>
              <a:ext uri="{FF2B5EF4-FFF2-40B4-BE49-F238E27FC236}">
                <a16:creationId xmlns:a16="http://schemas.microsoft.com/office/drawing/2014/main" id="{D30D6042-C006-4DCB-B273-3ED9AD17C4D2}"/>
              </a:ext>
            </a:extLst>
          </p:cNvPr>
          <p:cNvSpPr>
            <a:spLocks noGrp="1"/>
          </p:cNvSpPr>
          <p:nvPr>
            <p:ph type="ftr" sz="quarter" idx="11"/>
          </p:nvPr>
        </p:nvSpPr>
        <p:spPr/>
        <p:txBody>
          <a:bodyPr/>
          <a:lstStyle/>
          <a:p>
            <a:endParaRPr lang="es-NI"/>
          </a:p>
        </p:txBody>
      </p:sp>
      <p:sp>
        <p:nvSpPr>
          <p:cNvPr id="4" name="Marcador de número de diapositiva 3">
            <a:extLst>
              <a:ext uri="{FF2B5EF4-FFF2-40B4-BE49-F238E27FC236}">
                <a16:creationId xmlns:a16="http://schemas.microsoft.com/office/drawing/2014/main" id="{368C2A64-C07E-4E9C-9CC2-03BC1A003182}"/>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58848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A66F62-E0CB-4319-BBEF-186EBF7ED9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B988E3B2-773C-4418-AD79-B30F04412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texto 3">
            <a:extLst>
              <a:ext uri="{FF2B5EF4-FFF2-40B4-BE49-F238E27FC236}">
                <a16:creationId xmlns:a16="http://schemas.microsoft.com/office/drawing/2014/main" id="{C21A3B0E-341E-4D32-B9D3-207281AB6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AB3449-B145-42DC-B97E-D53DC123E5FC}"/>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6" name="Marcador de pie de página 5">
            <a:extLst>
              <a:ext uri="{FF2B5EF4-FFF2-40B4-BE49-F238E27FC236}">
                <a16:creationId xmlns:a16="http://schemas.microsoft.com/office/drawing/2014/main" id="{38F39799-1A73-4FA3-BB5A-444098E763FB}"/>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8FFCE9C7-A51C-4BDD-9B55-B334A13FDC02}"/>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91385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0A08B-BE9F-4A37-8268-13CA67E8864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NI"/>
          </a:p>
        </p:txBody>
      </p:sp>
      <p:sp>
        <p:nvSpPr>
          <p:cNvPr id="3" name="Marcador de posición de imagen 2">
            <a:extLst>
              <a:ext uri="{FF2B5EF4-FFF2-40B4-BE49-F238E27FC236}">
                <a16:creationId xmlns:a16="http://schemas.microsoft.com/office/drawing/2014/main" id="{B2304EBB-CF00-4C49-AFBB-61708B81B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NI"/>
          </a:p>
        </p:txBody>
      </p:sp>
      <p:sp>
        <p:nvSpPr>
          <p:cNvPr id="4" name="Marcador de texto 3">
            <a:extLst>
              <a:ext uri="{FF2B5EF4-FFF2-40B4-BE49-F238E27FC236}">
                <a16:creationId xmlns:a16="http://schemas.microsoft.com/office/drawing/2014/main" id="{E2F58944-03B2-4641-92B1-A786A8D85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66563FA-96E2-4298-B65F-5660925D8AE4}"/>
              </a:ext>
            </a:extLst>
          </p:cNvPr>
          <p:cNvSpPr>
            <a:spLocks noGrp="1"/>
          </p:cNvSpPr>
          <p:nvPr>
            <p:ph type="dt" sz="half" idx="10"/>
          </p:nvPr>
        </p:nvSpPr>
        <p:spPr/>
        <p:txBody>
          <a:bodyPr/>
          <a:lstStyle/>
          <a:p>
            <a:fld id="{4AEEBEE8-8828-4AC1-A2AF-4869FAB43F7C}" type="datetimeFigureOut">
              <a:rPr lang="es-NI" smtClean="0"/>
              <a:t>1/4/2022</a:t>
            </a:fld>
            <a:endParaRPr lang="es-NI"/>
          </a:p>
        </p:txBody>
      </p:sp>
      <p:sp>
        <p:nvSpPr>
          <p:cNvPr id="6" name="Marcador de pie de página 5">
            <a:extLst>
              <a:ext uri="{FF2B5EF4-FFF2-40B4-BE49-F238E27FC236}">
                <a16:creationId xmlns:a16="http://schemas.microsoft.com/office/drawing/2014/main" id="{9894C78E-743B-4DBB-BF59-776E89657E19}"/>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407B2332-5BDA-48A8-A4A7-ACBA67722E8A}"/>
              </a:ext>
            </a:extLst>
          </p:cNvPr>
          <p:cNvSpPr>
            <a:spLocks noGrp="1"/>
          </p:cNvSpPr>
          <p:nvPr>
            <p:ph type="sldNum" sz="quarter" idx="12"/>
          </p:nvPr>
        </p:nvSpPr>
        <p:spPr/>
        <p:txBody>
          <a:bodyPr/>
          <a:lstStyle/>
          <a:p>
            <a:fld id="{E13B6ED0-6651-4E30-9F79-FD7386463E98}" type="slidenum">
              <a:rPr lang="es-NI" smtClean="0"/>
              <a:t>‹Nº›</a:t>
            </a:fld>
            <a:endParaRPr lang="es-NI"/>
          </a:p>
        </p:txBody>
      </p:sp>
    </p:spTree>
    <p:extLst>
      <p:ext uri="{BB962C8B-B14F-4D97-AF65-F5344CB8AC3E}">
        <p14:creationId xmlns:p14="http://schemas.microsoft.com/office/powerpoint/2010/main" val="123841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A7E7A80-FA68-4F1D-BC0B-2AA2996EE6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51C31F72-4881-45BE-B083-31F1A9844D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A06C2FF7-CB3D-41A8-B531-7A6BBA54F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EBEE8-8828-4AC1-A2AF-4869FAB43F7C}" type="datetimeFigureOut">
              <a:rPr lang="es-NI" smtClean="0"/>
              <a:t>1/4/2022</a:t>
            </a:fld>
            <a:endParaRPr lang="es-NI"/>
          </a:p>
        </p:txBody>
      </p:sp>
      <p:sp>
        <p:nvSpPr>
          <p:cNvPr id="5" name="Marcador de pie de página 4">
            <a:extLst>
              <a:ext uri="{FF2B5EF4-FFF2-40B4-BE49-F238E27FC236}">
                <a16:creationId xmlns:a16="http://schemas.microsoft.com/office/drawing/2014/main" id="{4BA70994-284A-43D5-8721-CAC43EF5B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Marcador de número de diapositiva 5">
            <a:extLst>
              <a:ext uri="{FF2B5EF4-FFF2-40B4-BE49-F238E27FC236}">
                <a16:creationId xmlns:a16="http://schemas.microsoft.com/office/drawing/2014/main" id="{50D2A49D-37EF-401B-8404-3AB0B55C2F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B6ED0-6651-4E30-9F79-FD7386463E98}" type="slidenum">
              <a:rPr lang="es-NI" smtClean="0"/>
              <a:t>‹Nº›</a:t>
            </a:fld>
            <a:endParaRPr lang="es-NI"/>
          </a:p>
        </p:txBody>
      </p:sp>
    </p:spTree>
    <p:extLst>
      <p:ext uri="{BB962C8B-B14F-4D97-AF65-F5344CB8AC3E}">
        <p14:creationId xmlns:p14="http://schemas.microsoft.com/office/powerpoint/2010/main" val="6405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w3schools.com/css/" TargetMode="External"/><Relationship Id="rId3" Type="http://schemas.openxmlformats.org/officeDocument/2006/relationships/hyperlink" Target="https://www.ibm.com/docs/es/pureapplication-service/2.3.1.0?topic=language-operators-expressions" TargetMode="External"/><Relationship Id="rId7" Type="http://schemas.openxmlformats.org/officeDocument/2006/relationships/hyperlink" Target="https://es.wikipedia.org/wiki/HTML" TargetMode="External"/><Relationship Id="rId2" Type="http://schemas.openxmlformats.org/officeDocument/2006/relationships/hyperlink" Target="https://codenotch.com/blog/condicionales-y-ciclos/" TargetMode="External"/><Relationship Id="rId1" Type="http://schemas.openxmlformats.org/officeDocument/2006/relationships/slideLayout" Target="../slideLayouts/slideLayout1.xml"/><Relationship Id="rId6" Type="http://schemas.openxmlformats.org/officeDocument/2006/relationships/hyperlink" Target="https://developer.mozilla.org/es/docs/Learn/JavaScript/First_steps/What_is_JavaScript" TargetMode="External"/><Relationship Id="rId5" Type="http://schemas.openxmlformats.org/officeDocument/2006/relationships/hyperlink" Target="https://desarrolloweb.com/articulos/2357.php" TargetMode="External"/><Relationship Id="rId4" Type="http://schemas.openxmlformats.org/officeDocument/2006/relationships/hyperlink" Target="https://www.significados.com/concatenacion/" TargetMode="External"/><Relationship Id="rId9" Type="http://schemas.openxmlformats.org/officeDocument/2006/relationships/hyperlink" Target="https://developer.mozilla.org/es/docs/Web/Java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6372665"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3" name="Rectángulo 2">
            <a:extLst>
              <a:ext uri="{FF2B5EF4-FFF2-40B4-BE49-F238E27FC236}">
                <a16:creationId xmlns:a16="http://schemas.microsoft.com/office/drawing/2014/main" id="{5EF8B55A-B35E-4D45-A35F-49F0CAFD63D1}"/>
              </a:ext>
            </a:extLst>
          </p:cNvPr>
          <p:cNvSpPr/>
          <p:nvPr/>
        </p:nvSpPr>
        <p:spPr>
          <a:xfrm>
            <a:off x="2602523" y="1575580"/>
            <a:ext cx="7723163" cy="3137096"/>
          </a:xfrm>
          <a:prstGeom prst="rect">
            <a:avLst/>
          </a:prstGeom>
          <a:solidFill>
            <a:srgbClr val="729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6E7BF1C6-B097-40AC-92EE-20F54031F3DE}"/>
              </a:ext>
            </a:extLst>
          </p:cNvPr>
          <p:cNvSpPr txBox="1"/>
          <p:nvPr/>
        </p:nvSpPr>
        <p:spPr>
          <a:xfrm>
            <a:off x="2285999" y="2110153"/>
            <a:ext cx="8356209" cy="1631216"/>
          </a:xfrm>
          <a:prstGeom prst="rect">
            <a:avLst/>
          </a:prstGeom>
          <a:noFill/>
        </p:spPr>
        <p:txBody>
          <a:bodyPr wrap="square" rtlCol="0">
            <a:spAutoFit/>
          </a:bodyPr>
          <a:lstStyle/>
          <a:p>
            <a:pPr algn="ctr"/>
            <a:r>
              <a:rPr lang="es-ES" sz="2000" b="1" dirty="0">
                <a:latin typeface="Arial" panose="020B0604020202020204" pitchFamily="34" charset="0"/>
                <a:cs typeface="Arial" panose="020B0604020202020204" pitchFamily="34" charset="0"/>
              </a:rPr>
              <a:t>Escuela Normal María </a:t>
            </a:r>
            <a:r>
              <a:rPr lang="es-ES" sz="2000" b="1" dirty="0" err="1">
                <a:latin typeface="Arial" panose="020B0604020202020204" pitchFamily="34" charset="0"/>
                <a:cs typeface="Arial" panose="020B0604020202020204" pitchFamily="34" charset="0"/>
              </a:rPr>
              <a:t>Mazzarello</a:t>
            </a:r>
            <a:r>
              <a:rPr lang="es-ES" sz="2000" b="1" dirty="0">
                <a:latin typeface="Arial" panose="020B0604020202020204" pitchFamily="34" charset="0"/>
                <a:cs typeface="Arial" panose="020B0604020202020204" pitchFamily="34" charset="0"/>
              </a:rPr>
              <a:t>.</a:t>
            </a:r>
          </a:p>
          <a:p>
            <a:pPr algn="ctr"/>
            <a:r>
              <a:rPr lang="es-ES" sz="2000" b="1" dirty="0">
                <a:latin typeface="Arial" panose="020B0604020202020204" pitchFamily="34" charset="0"/>
                <a:cs typeface="Arial" panose="020B0604020202020204" pitchFamily="34" charset="0"/>
              </a:rPr>
              <a:t>Estudiante:</a:t>
            </a:r>
            <a:r>
              <a:rPr lang="es-ES" sz="2000" dirty="0">
                <a:latin typeface="Arial" panose="020B0604020202020204" pitchFamily="34" charset="0"/>
                <a:cs typeface="Arial" panose="020B0604020202020204" pitchFamily="34" charset="0"/>
              </a:rPr>
              <a:t> Katherine Marian Argueta Estrada. </a:t>
            </a:r>
          </a:p>
          <a:p>
            <a:pPr algn="ctr"/>
            <a:r>
              <a:rPr lang="es-ES" sz="2000" b="1" dirty="0">
                <a:latin typeface="Arial" panose="020B0604020202020204" pitchFamily="34" charset="0"/>
                <a:cs typeface="Arial" panose="020B0604020202020204" pitchFamily="34" charset="0"/>
              </a:rPr>
              <a:t>Programación 2.</a:t>
            </a:r>
          </a:p>
          <a:p>
            <a:pPr algn="ctr"/>
            <a:r>
              <a:rPr lang="es-ES" sz="2000" b="1" dirty="0">
                <a:latin typeface="Arial" panose="020B0604020202020204" pitchFamily="34" charset="0"/>
                <a:cs typeface="Arial" panose="020B0604020202020204" pitchFamily="34" charset="0"/>
              </a:rPr>
              <a:t>Docente: </a:t>
            </a:r>
            <a:r>
              <a:rPr lang="es-ES" sz="2000" dirty="0" err="1">
                <a:latin typeface="Arial" panose="020B0604020202020204" pitchFamily="34" charset="0"/>
                <a:cs typeface="Arial" panose="020B0604020202020204" pitchFamily="34" charset="0"/>
              </a:rPr>
              <a:t>Kanverling</a:t>
            </a:r>
            <a:r>
              <a:rPr lang="es-ES" sz="2000" dirty="0">
                <a:latin typeface="Arial" panose="020B0604020202020204" pitchFamily="34" charset="0"/>
                <a:cs typeface="Arial" panose="020B0604020202020204" pitchFamily="34" charset="0"/>
              </a:rPr>
              <a:t> Tatiana Mendoza Rivera.</a:t>
            </a:r>
          </a:p>
          <a:p>
            <a:pPr algn="ctr"/>
            <a:r>
              <a:rPr lang="es-ES" sz="2000" b="1" dirty="0">
                <a:latin typeface="Arial" panose="020B0604020202020204" pitchFamily="34" charset="0"/>
                <a:cs typeface="Arial" panose="020B0604020202020204" pitchFamily="34" charset="0"/>
              </a:rPr>
              <a:t>Fecha</a:t>
            </a:r>
            <a:r>
              <a:rPr lang="es-ES" sz="2000" dirty="0">
                <a:latin typeface="Arial" panose="020B0604020202020204" pitchFamily="34" charset="0"/>
                <a:cs typeface="Arial" panose="020B0604020202020204" pitchFamily="34" charset="0"/>
              </a:rPr>
              <a:t>: 25 de marzo 2022.</a:t>
            </a:r>
          </a:p>
        </p:txBody>
      </p:sp>
    </p:spTree>
    <p:extLst>
      <p:ext uri="{BB962C8B-B14F-4D97-AF65-F5344CB8AC3E}">
        <p14:creationId xmlns:p14="http://schemas.microsoft.com/office/powerpoint/2010/main" val="3524962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E9EA0845-AFC0-42B7-A13F-2598800CF3B2}"/>
              </a:ext>
            </a:extLst>
          </p:cNvPr>
          <p:cNvSpPr txBox="1"/>
          <p:nvPr/>
        </p:nvSpPr>
        <p:spPr>
          <a:xfrm>
            <a:off x="1406768" y="1955410"/>
            <a:ext cx="5153465" cy="2062103"/>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¿Qué es concatenación?</a:t>
            </a:r>
          </a:p>
          <a:p>
            <a:endParaRPr lang="es-NI" sz="1600" b="1" dirty="0">
              <a:latin typeface="Arial" panose="020B0604020202020204" pitchFamily="34" charset="0"/>
              <a:cs typeface="Arial" panose="020B0604020202020204" pitchFamily="34" charset="0"/>
            </a:endParaRPr>
          </a:p>
          <a:p>
            <a:pPr algn="just"/>
            <a:r>
              <a:rPr lang="es-ES" sz="1600" b="0" i="0" dirty="0">
                <a:solidFill>
                  <a:srgbClr val="404040"/>
                </a:solidFill>
                <a:effectLst/>
                <a:latin typeface="Open Sans" panose="020B0606030504020204" pitchFamily="34" charset="0"/>
              </a:rPr>
              <a:t> la concatenación es la traducción en español de la función </a:t>
            </a:r>
            <a:r>
              <a:rPr lang="es-ES" sz="1600" b="0" i="1" dirty="0" err="1">
                <a:solidFill>
                  <a:srgbClr val="404040"/>
                </a:solidFill>
                <a:effectLst/>
                <a:latin typeface="Open Sans" panose="020B0606030504020204" pitchFamily="34" charset="0"/>
              </a:rPr>
              <a:t>string</a:t>
            </a:r>
            <a:r>
              <a:rPr lang="es-ES" sz="1600" b="0" i="1" dirty="0">
                <a:solidFill>
                  <a:srgbClr val="404040"/>
                </a:solidFill>
                <a:effectLst/>
                <a:latin typeface="Open Sans" panose="020B0606030504020204" pitchFamily="34" charset="0"/>
              </a:rPr>
              <a:t> </a:t>
            </a:r>
            <a:r>
              <a:rPr lang="es-ES" sz="1600" b="0" i="0" dirty="0">
                <a:solidFill>
                  <a:srgbClr val="404040"/>
                </a:solidFill>
                <a:effectLst/>
                <a:latin typeface="Open Sans" panose="020B0606030504020204" pitchFamily="34" charset="0"/>
              </a:rPr>
              <a:t>para los lenguajes informáticos. La función de concatenación instruye al programa sobre la unión de caracteres o elementos. Si se desea la concatenación de dos números “2” y “3”, por ejemplo, el resultado sería “23”.</a:t>
            </a:r>
            <a:endParaRPr lang="es-NI" sz="1600" b="1" dirty="0">
              <a:latin typeface="Arial" panose="020B0604020202020204" pitchFamily="34" charset="0"/>
              <a:cs typeface="Arial" panose="020B0604020202020204" pitchFamily="34" charset="0"/>
            </a:endParaRPr>
          </a:p>
        </p:txBody>
      </p:sp>
      <p:pic>
        <p:nvPicPr>
          <p:cNvPr id="7170" name="Picture 2" descr="operadores – visual C++ (concatenar cifras en variable numerica) |  Tutorias.co">
            <a:extLst>
              <a:ext uri="{FF2B5EF4-FFF2-40B4-BE49-F238E27FC236}">
                <a16:creationId xmlns:a16="http://schemas.microsoft.com/office/drawing/2014/main" id="{74859698-A1D6-4970-96B9-AB080C95E0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2791" y="1955410"/>
            <a:ext cx="4545770" cy="288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52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DDC00378-32CE-4D11-A214-4F06E1A142C3}"/>
              </a:ext>
            </a:extLst>
          </p:cNvPr>
          <p:cNvSpPr txBox="1"/>
          <p:nvPr/>
        </p:nvSpPr>
        <p:spPr>
          <a:xfrm>
            <a:off x="1139483" y="715667"/>
            <a:ext cx="6400800" cy="1815882"/>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Como utilizar los condiciones:</a:t>
            </a:r>
          </a:p>
          <a:p>
            <a:endParaRPr lang="es-NI" sz="1600" b="1" dirty="0">
              <a:latin typeface="Arial" panose="020B0604020202020204" pitchFamily="34" charset="0"/>
              <a:cs typeface="Arial" panose="020B0604020202020204" pitchFamily="34" charset="0"/>
            </a:endParaRPr>
          </a:p>
          <a:p>
            <a:r>
              <a:rPr lang="es-ES" sz="1600" i="0" dirty="0">
                <a:effectLst/>
                <a:latin typeface="Arial" panose="020B0604020202020204" pitchFamily="34" charset="0"/>
                <a:cs typeface="Arial" panose="020B0604020202020204" pitchFamily="34" charset="0"/>
              </a:rPr>
              <a:t>Un condicional, como su nombre lo indica, es una condición para discernir entre una opción u otra, y en el proceso mental normalmente se manifiesta con un “Si”; por ejemplo: Si (va a llover), coge el paraguas.</a:t>
            </a:r>
            <a:endParaRPr lang="es-NI" sz="1600" dirty="0">
              <a:latin typeface="Arial" panose="020B0604020202020204" pitchFamily="34" charset="0"/>
              <a:cs typeface="Arial" panose="020B0604020202020204" pitchFamily="34" charset="0"/>
            </a:endParaRPr>
          </a:p>
          <a:p>
            <a:endParaRPr lang="es-NI" sz="1600" b="1" dirty="0">
              <a:latin typeface="Arial" panose="020B0604020202020204" pitchFamily="34" charset="0"/>
              <a:cs typeface="Arial" panose="020B0604020202020204" pitchFamily="34" charset="0"/>
            </a:endParaRPr>
          </a:p>
        </p:txBody>
      </p:sp>
      <p:pic>
        <p:nvPicPr>
          <p:cNvPr id="8194" name="Picture 2" descr="Condicionales, ¿Que son? y Ejemplos">
            <a:extLst>
              <a:ext uri="{FF2B5EF4-FFF2-40B4-BE49-F238E27FC236}">
                <a16:creationId xmlns:a16="http://schemas.microsoft.com/office/drawing/2014/main" id="{827A1356-C9A6-4F50-BC57-A6A485D39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5687" y="2375155"/>
            <a:ext cx="7193555" cy="2754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224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CF1C5A42-77E2-4C72-B727-AA91AA75DD15}"/>
              </a:ext>
            </a:extLst>
          </p:cNvPr>
          <p:cNvSpPr txBox="1"/>
          <p:nvPr/>
        </p:nvSpPr>
        <p:spPr>
          <a:xfrm>
            <a:off x="471268" y="1547447"/>
            <a:ext cx="7427742" cy="3693319"/>
          </a:xfrm>
          <a:prstGeom prst="rect">
            <a:avLst/>
          </a:prstGeom>
          <a:noFill/>
        </p:spPr>
        <p:txBody>
          <a:bodyPr wrap="square" rtlCol="0">
            <a:spAutoFit/>
          </a:bodyPr>
          <a:lstStyle/>
          <a:p>
            <a:r>
              <a:rPr lang="es-NI" dirty="0"/>
              <a:t>Referencias: </a:t>
            </a:r>
          </a:p>
          <a:p>
            <a:pPr marL="285750" indent="-285750">
              <a:buFont typeface="Arial" panose="020B0604020202020204" pitchFamily="34" charset="0"/>
              <a:buChar char="•"/>
            </a:pPr>
            <a:r>
              <a:rPr lang="es-NI" dirty="0">
                <a:hlinkClick r:id="rId2"/>
              </a:rPr>
              <a:t>https://codenotch.com/blog/condicionales-y-ciclos/</a:t>
            </a:r>
            <a:endParaRPr lang="es-NI" dirty="0"/>
          </a:p>
          <a:p>
            <a:pPr marL="285750" indent="-285750">
              <a:buFont typeface="Arial" panose="020B0604020202020204" pitchFamily="34" charset="0"/>
              <a:buChar char="•"/>
            </a:pPr>
            <a:r>
              <a:rPr lang="es-NI" dirty="0">
                <a:hlinkClick r:id="rId3"/>
              </a:rPr>
              <a:t>https://www.ibm.com/docs/es/pureapplication-service/2.3.1.0?topic=language-operators-expressions</a:t>
            </a:r>
            <a:endParaRPr lang="es-NI" dirty="0"/>
          </a:p>
          <a:p>
            <a:pPr marL="285750" indent="-285750">
              <a:buFont typeface="Arial" panose="020B0604020202020204" pitchFamily="34" charset="0"/>
              <a:buChar char="•"/>
            </a:pPr>
            <a:r>
              <a:rPr lang="es-NI" dirty="0">
                <a:hlinkClick r:id="rId4"/>
              </a:rPr>
              <a:t>https://www.significados.com/concatenacion/</a:t>
            </a:r>
            <a:endParaRPr lang="es-NI" dirty="0"/>
          </a:p>
          <a:p>
            <a:pPr marL="285750" indent="-285750">
              <a:buFont typeface="Arial" panose="020B0604020202020204" pitchFamily="34" charset="0"/>
              <a:buChar char="•"/>
            </a:pPr>
            <a:r>
              <a:rPr lang="es-NI" dirty="0">
                <a:hlinkClick r:id="rId5"/>
              </a:rPr>
              <a:t>https://desarrolloweb.com/articulos/2357.php</a:t>
            </a:r>
            <a:endParaRPr lang="es-NI" dirty="0"/>
          </a:p>
          <a:p>
            <a:pPr marL="285750" indent="-285750">
              <a:buFont typeface="Arial" panose="020B0604020202020204" pitchFamily="34" charset="0"/>
              <a:buChar char="•"/>
            </a:pPr>
            <a:r>
              <a:rPr lang="es-NI" dirty="0">
                <a:hlinkClick r:id="rId6"/>
              </a:rPr>
              <a:t>https://developer.mozilla.org/es/docs/Learn/JavaScript/First_steps/What_is_JavaScript</a:t>
            </a:r>
            <a:endParaRPr lang="es-NI" dirty="0"/>
          </a:p>
          <a:p>
            <a:pPr marL="285750" indent="-285750">
              <a:buFont typeface="Arial" panose="020B0604020202020204" pitchFamily="34" charset="0"/>
              <a:buChar char="•"/>
            </a:pPr>
            <a:r>
              <a:rPr lang="es-NI" dirty="0">
                <a:hlinkClick r:id="rId7"/>
              </a:rPr>
              <a:t>https://es.wikipedia.org/wiki/HTML</a:t>
            </a:r>
            <a:endParaRPr lang="es-NI" dirty="0"/>
          </a:p>
          <a:p>
            <a:pPr marL="285750" indent="-285750">
              <a:buFont typeface="Arial" panose="020B0604020202020204" pitchFamily="34" charset="0"/>
              <a:buChar char="•"/>
            </a:pPr>
            <a:r>
              <a:rPr lang="es-NI" dirty="0">
                <a:hlinkClick r:id="rId8"/>
              </a:rPr>
              <a:t>https://www.w3schools.com/css/</a:t>
            </a:r>
            <a:endParaRPr lang="es-NI" dirty="0"/>
          </a:p>
          <a:p>
            <a:pPr marL="285750" indent="-285750">
              <a:buFont typeface="Arial" panose="020B0604020202020204" pitchFamily="34" charset="0"/>
              <a:buChar char="•"/>
            </a:pPr>
            <a:r>
              <a:rPr lang="es-NI" dirty="0">
                <a:hlinkClick r:id="rId9"/>
              </a:rPr>
              <a:t>https://developer.mozilla.org/es/docs/Web/JavaScript</a:t>
            </a:r>
            <a:endParaRPr lang="es-NI" dirty="0"/>
          </a:p>
          <a:p>
            <a:pPr marL="285750" indent="-285750">
              <a:buFont typeface="Arial" panose="020B0604020202020204" pitchFamily="34" charset="0"/>
              <a:buChar char="•"/>
            </a:pPr>
            <a:br>
              <a:rPr lang="es-NI" dirty="0"/>
            </a:br>
            <a:endParaRPr lang="es-NI" dirty="0"/>
          </a:p>
        </p:txBody>
      </p:sp>
    </p:spTree>
    <p:extLst>
      <p:ext uri="{BB962C8B-B14F-4D97-AF65-F5344CB8AC3E}">
        <p14:creationId xmlns:p14="http://schemas.microsoft.com/office/powerpoint/2010/main" val="584979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3" name="CuadroTexto 2">
            <a:extLst>
              <a:ext uri="{FF2B5EF4-FFF2-40B4-BE49-F238E27FC236}">
                <a16:creationId xmlns:a16="http://schemas.microsoft.com/office/drawing/2014/main" id="{ADADA5D8-B96F-46FF-8516-E1312A6A2A06}"/>
              </a:ext>
            </a:extLst>
          </p:cNvPr>
          <p:cNvSpPr txBox="1"/>
          <p:nvPr/>
        </p:nvSpPr>
        <p:spPr>
          <a:xfrm>
            <a:off x="337625" y="197346"/>
            <a:ext cx="3502855" cy="5139869"/>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Todas las cosas que se pueden realizar con: </a:t>
            </a:r>
          </a:p>
          <a:p>
            <a:endParaRPr lang="es-ES" b="1" dirty="0">
              <a:latin typeface="Arial" panose="020B0604020202020204" pitchFamily="34" charset="0"/>
              <a:cs typeface="Arial" panose="020B0604020202020204" pitchFamily="34" charset="0"/>
            </a:endParaRPr>
          </a:p>
          <a:p>
            <a:pPr algn="just"/>
            <a:r>
              <a:rPr lang="es-ES" b="1" i="0" dirty="0">
                <a:solidFill>
                  <a:srgbClr val="15141A"/>
                </a:solidFill>
                <a:effectLst/>
                <a:latin typeface="Arial" panose="020B0604020202020204" pitchFamily="34" charset="0"/>
                <a:cs typeface="Arial" panose="020B0604020202020204" pitchFamily="34" charset="0"/>
              </a:rPr>
              <a:t>HTML:  </a:t>
            </a:r>
            <a:r>
              <a:rPr lang="es-ES" sz="1600" b="0" i="0" dirty="0">
                <a:solidFill>
                  <a:srgbClr val="15141A"/>
                </a:solidFill>
                <a:effectLst/>
                <a:latin typeface="Arial" panose="020B0604020202020204" pitchFamily="34" charset="0"/>
                <a:cs typeface="Arial" panose="020B0604020202020204" pitchFamily="34" charset="0"/>
              </a:rPr>
              <a:t>es el código que se utiliza para estructurar y desplegar una página web y sus contenidos. Por ejemplo, sus contenidos podrían ser párrafos, una lista con viñetas, o imágenes y tablas de datos. </a:t>
            </a:r>
          </a:p>
          <a:p>
            <a:pPr algn="just"/>
            <a:endParaRPr lang="es-ES" sz="1600" b="0" i="0" dirty="0">
              <a:solidFill>
                <a:srgbClr val="15141A"/>
              </a:solidFill>
              <a:effectLst/>
              <a:latin typeface="Arial" panose="020B0604020202020204" pitchFamily="34" charset="0"/>
              <a:cs typeface="Arial" panose="020B0604020202020204" pitchFamily="34" charset="0"/>
            </a:endParaRPr>
          </a:p>
          <a:p>
            <a:pPr algn="just"/>
            <a:r>
              <a:rPr lang="es-ES" sz="1600" b="0" i="0" dirty="0">
                <a:solidFill>
                  <a:srgbClr val="15141A"/>
                </a:solidFill>
                <a:effectLst/>
                <a:latin typeface="Arial" panose="020B0604020202020204" pitchFamily="34" charset="0"/>
                <a:cs typeface="Arial" panose="020B0604020202020204" pitchFamily="34" charset="0"/>
              </a:rPr>
              <a:t>consiste en una serie de elementos que usarás para encerrar diferentes partes del contenido para que se vean o comporten de una determinada manera. Las etiquetas de encierre pueden hacer de una palabra o una imagen un hipervínculo a otro sitio, se pueden cambiar palabras a cursiva, agrandar o achicar la letra, etc.</a:t>
            </a:r>
            <a:endParaRPr lang="es-NI" sz="1600" dirty="0">
              <a:latin typeface="Arial" panose="020B0604020202020204" pitchFamily="34" charset="0"/>
              <a:cs typeface="Arial" panose="020B0604020202020204" pitchFamily="34" charset="0"/>
            </a:endParaRPr>
          </a:p>
        </p:txBody>
      </p:sp>
      <p:sp>
        <p:nvSpPr>
          <p:cNvPr id="7" name="CuadroTexto 6">
            <a:extLst>
              <a:ext uri="{FF2B5EF4-FFF2-40B4-BE49-F238E27FC236}">
                <a16:creationId xmlns:a16="http://schemas.microsoft.com/office/drawing/2014/main" id="{2F2C4B2E-A746-4731-9F9D-489B4794F37E}"/>
              </a:ext>
            </a:extLst>
          </p:cNvPr>
          <p:cNvSpPr txBox="1"/>
          <p:nvPr/>
        </p:nvSpPr>
        <p:spPr>
          <a:xfrm>
            <a:off x="4529797" y="1229174"/>
            <a:ext cx="3235570" cy="3570208"/>
          </a:xfrm>
          <a:prstGeom prst="rect">
            <a:avLst/>
          </a:prstGeom>
          <a:noFill/>
        </p:spPr>
        <p:txBody>
          <a:bodyPr wrap="square" rtlCol="0">
            <a:spAutoFit/>
          </a:bodyPr>
          <a:lstStyle/>
          <a:p>
            <a:pPr algn="just"/>
            <a:r>
              <a:rPr lang="es-ES" b="1" dirty="0">
                <a:latin typeface="Arial" panose="020B0604020202020204" pitchFamily="34" charset="0"/>
                <a:cs typeface="Arial" panose="020B0604020202020204" pitchFamily="34" charset="0"/>
              </a:rPr>
              <a:t>CSS: </a:t>
            </a:r>
            <a:r>
              <a:rPr lang="es-ES" sz="1600" b="0" i="0" dirty="0">
                <a:solidFill>
                  <a:srgbClr val="202124"/>
                </a:solidFill>
                <a:effectLst/>
                <a:latin typeface="Arial" panose="020B0604020202020204" pitchFamily="34" charset="0"/>
                <a:cs typeface="Arial" panose="020B0604020202020204" pitchFamily="34" charset="0"/>
              </a:rPr>
              <a:t>Básicamente, es un lenguaje que maneja el diseño y presentación de las páginas web, es decir, cómo lucen cuando un usuario las visita. Funciona junto con el lenguaje HTML </a:t>
            </a:r>
            <a:r>
              <a:rPr lang="es-ES" sz="1600" i="0" dirty="0">
                <a:solidFill>
                  <a:srgbClr val="202124"/>
                </a:solidFill>
                <a:effectLst/>
                <a:latin typeface="Arial" panose="020B0604020202020204" pitchFamily="34" charset="0"/>
                <a:cs typeface="Arial" panose="020B0604020202020204" pitchFamily="34" charset="0"/>
              </a:rPr>
              <a:t>que se encarga del contenido básico d</a:t>
            </a:r>
            <a:r>
              <a:rPr lang="es-ES" sz="1600" b="0" i="0" dirty="0">
                <a:solidFill>
                  <a:srgbClr val="202124"/>
                </a:solidFill>
                <a:effectLst/>
                <a:latin typeface="Arial" panose="020B0604020202020204" pitchFamily="34" charset="0"/>
                <a:cs typeface="Arial" panose="020B0604020202020204" pitchFamily="34" charset="0"/>
              </a:rPr>
              <a:t>e las páginas.  permitirá a los desarrolladores web la oportunidad de jugar y experimentar con diferentes métodos. El navegador web es como un lienzo en blanco </a:t>
            </a:r>
            <a:r>
              <a:rPr lang="es-ES" sz="1600" i="0" dirty="0">
                <a:solidFill>
                  <a:srgbClr val="202124"/>
                </a:solidFill>
                <a:effectLst/>
                <a:latin typeface="Arial" panose="020B0604020202020204" pitchFamily="34" charset="0"/>
                <a:cs typeface="Arial" panose="020B0604020202020204" pitchFamily="34" charset="0"/>
              </a:rPr>
              <a:t>que se puede </a:t>
            </a:r>
            <a:r>
              <a:rPr lang="es-ES" sz="1600" b="0" i="0" dirty="0">
                <a:solidFill>
                  <a:srgbClr val="202124"/>
                </a:solidFill>
                <a:effectLst/>
                <a:latin typeface="Arial" panose="020B0604020202020204" pitchFamily="34" charset="0"/>
                <a:cs typeface="Arial" panose="020B0604020202020204" pitchFamily="34" charset="0"/>
              </a:rPr>
              <a:t>utilizar para hacer arte.</a:t>
            </a:r>
            <a:endParaRPr lang="es-NI" dirty="0">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CB3DE3C7-1286-478A-84AD-A41263726305}"/>
              </a:ext>
            </a:extLst>
          </p:cNvPr>
          <p:cNvSpPr txBox="1"/>
          <p:nvPr/>
        </p:nvSpPr>
        <p:spPr>
          <a:xfrm>
            <a:off x="8553157" y="1167619"/>
            <a:ext cx="3235570" cy="3631763"/>
          </a:xfrm>
          <a:prstGeom prst="rect">
            <a:avLst/>
          </a:prstGeom>
          <a:noFill/>
        </p:spPr>
        <p:txBody>
          <a:bodyPr wrap="square" rtlCol="0">
            <a:spAutoFit/>
          </a:bodyPr>
          <a:lstStyle/>
          <a:p>
            <a:r>
              <a:rPr lang="es-ES" b="1" dirty="0"/>
              <a:t>JS: </a:t>
            </a:r>
            <a:r>
              <a:rPr lang="es-ES" sz="1600" b="0" i="0" dirty="0">
                <a:solidFill>
                  <a:srgbClr val="202124"/>
                </a:solidFill>
                <a:effectLst/>
                <a:latin typeface="arial" panose="020B0604020202020204" pitchFamily="34" charset="0"/>
              </a:rPr>
              <a:t>te permite crear contenido de actualización dinámica, controlar multimedia, animar imágenes </a:t>
            </a:r>
          </a:p>
          <a:p>
            <a:pPr algn="l">
              <a:buFont typeface="+mj-lt"/>
              <a:buAutoNum type="arabicPeriod"/>
            </a:pPr>
            <a:r>
              <a:rPr lang="es-ES" sz="1600" b="0" i="0" dirty="0">
                <a:solidFill>
                  <a:srgbClr val="202124"/>
                </a:solidFill>
                <a:effectLst/>
                <a:latin typeface="arial" panose="020B0604020202020204" pitchFamily="34" charset="0"/>
              </a:rPr>
              <a:t>Animación de sitios web. </a:t>
            </a:r>
          </a:p>
          <a:p>
            <a:pPr algn="l">
              <a:buFont typeface="+mj-lt"/>
              <a:buAutoNum type="arabicPeriod"/>
            </a:pPr>
            <a:r>
              <a:rPr lang="es-ES" sz="1600" b="0" i="0" dirty="0">
                <a:solidFill>
                  <a:srgbClr val="202124"/>
                </a:solidFill>
                <a:effectLst/>
                <a:latin typeface="arial" panose="020B0604020202020204" pitchFamily="34" charset="0"/>
              </a:rPr>
              <a:t>Aplicaciones de teléfono.</a:t>
            </a:r>
          </a:p>
          <a:p>
            <a:pPr algn="l">
              <a:buFont typeface="+mj-lt"/>
              <a:buAutoNum type="arabicPeriod"/>
            </a:pPr>
            <a:r>
              <a:rPr lang="es-ES" sz="1600" b="0" i="0" dirty="0">
                <a:solidFill>
                  <a:srgbClr val="202124"/>
                </a:solidFill>
                <a:effectLst/>
                <a:latin typeface="arial" panose="020B0604020202020204" pitchFamily="34" charset="0"/>
              </a:rPr>
              <a:t>Sitios web que no requieren un servidor. </a:t>
            </a:r>
          </a:p>
          <a:p>
            <a:pPr algn="l">
              <a:buFont typeface="+mj-lt"/>
              <a:buAutoNum type="arabicPeriod"/>
            </a:pPr>
            <a:r>
              <a:rPr lang="es-ES" sz="1600" b="0" i="0" dirty="0">
                <a:solidFill>
                  <a:srgbClr val="202124"/>
                </a:solidFill>
                <a:effectLst/>
                <a:latin typeface="arial" panose="020B0604020202020204" pitchFamily="34" charset="0"/>
              </a:rPr>
              <a:t>Aplicaciones web progresivas. </a:t>
            </a:r>
          </a:p>
          <a:p>
            <a:pPr algn="l">
              <a:buFont typeface="+mj-lt"/>
              <a:buAutoNum type="arabicPeriod"/>
            </a:pPr>
            <a:r>
              <a:rPr lang="es-ES" sz="1600" b="0" i="0" dirty="0">
                <a:solidFill>
                  <a:srgbClr val="202124"/>
                </a:solidFill>
                <a:effectLst/>
                <a:latin typeface="arial" panose="020B0604020202020204" pitchFamily="34" charset="0"/>
              </a:rPr>
              <a:t>Videojuegos. </a:t>
            </a:r>
          </a:p>
          <a:p>
            <a:pPr algn="l">
              <a:buFont typeface="+mj-lt"/>
              <a:buAutoNum type="arabicPeriod"/>
            </a:pPr>
            <a:r>
              <a:rPr lang="es-ES" sz="1600" b="0" i="0" dirty="0">
                <a:solidFill>
                  <a:srgbClr val="202124"/>
                </a:solidFill>
                <a:effectLst/>
                <a:latin typeface="arial" panose="020B0604020202020204" pitchFamily="34" charset="0"/>
              </a:rPr>
              <a:t>Drones. </a:t>
            </a:r>
          </a:p>
          <a:p>
            <a:pPr algn="l">
              <a:buFont typeface="+mj-lt"/>
              <a:buAutoNum type="arabicPeriod"/>
            </a:pPr>
            <a:r>
              <a:rPr lang="es-ES" sz="1600" b="0" i="0" dirty="0">
                <a:solidFill>
                  <a:srgbClr val="202124"/>
                </a:solidFill>
                <a:effectLst/>
                <a:latin typeface="arial" panose="020B0604020202020204" pitchFamily="34" charset="0"/>
              </a:rPr>
              <a:t>Asista a una conferencia de </a:t>
            </a:r>
            <a:r>
              <a:rPr lang="es-ES" sz="1600" i="0" dirty="0">
                <a:solidFill>
                  <a:srgbClr val="202124"/>
                </a:solidFill>
                <a:effectLst/>
                <a:latin typeface="arial" panose="020B0604020202020204" pitchFamily="34" charset="0"/>
              </a:rPr>
              <a:t>JavaScript.</a:t>
            </a:r>
          </a:p>
          <a:p>
            <a:endParaRPr lang="es-ES" b="0" i="0" dirty="0">
              <a:solidFill>
                <a:srgbClr val="202124"/>
              </a:solidFill>
              <a:effectLst/>
              <a:latin typeface="arial" panose="020B0604020202020204" pitchFamily="34" charset="0"/>
            </a:endParaRPr>
          </a:p>
          <a:p>
            <a:r>
              <a:rPr lang="es-ES" dirty="0"/>
              <a:t> </a:t>
            </a:r>
            <a:endParaRPr lang="es-NI" dirty="0"/>
          </a:p>
        </p:txBody>
      </p:sp>
    </p:spTree>
    <p:extLst>
      <p:ext uri="{BB962C8B-B14F-4D97-AF65-F5344CB8AC3E}">
        <p14:creationId xmlns:p14="http://schemas.microsoft.com/office/powerpoint/2010/main" val="6105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5D7845C5-DB17-4E96-8241-10EB1AB6B0C3}"/>
              </a:ext>
            </a:extLst>
          </p:cNvPr>
          <p:cNvSpPr txBox="1"/>
          <p:nvPr/>
        </p:nvSpPr>
        <p:spPr>
          <a:xfrm>
            <a:off x="886265" y="703385"/>
            <a:ext cx="5425440" cy="4247317"/>
          </a:xfrm>
          <a:prstGeom prst="rect">
            <a:avLst/>
          </a:prstGeom>
          <a:noFill/>
        </p:spPr>
        <p:txBody>
          <a:bodyPr wrap="square" rtlCol="0">
            <a:spAutoFit/>
          </a:bodyPr>
          <a:lstStyle/>
          <a:p>
            <a:r>
              <a:rPr lang="es-ES" b="1" dirty="0">
                <a:latin typeface="Arial" panose="020B0604020202020204" pitchFamily="34" charset="0"/>
                <a:cs typeface="Arial" panose="020B0604020202020204" pitchFamily="34" charset="0"/>
              </a:rPr>
              <a:t>Lista de cosas que pueden realizar ustedes como programadores: </a:t>
            </a:r>
          </a:p>
          <a:p>
            <a:r>
              <a:rPr lang="es-ES" dirty="0"/>
              <a:t> </a:t>
            </a:r>
          </a:p>
          <a:p>
            <a:pPr marL="342900" indent="-342900">
              <a:buFont typeface="+mj-lt"/>
              <a:buAutoNum type="arabicPeriod"/>
            </a:pPr>
            <a:r>
              <a:rPr lang="es-NI" dirty="0"/>
              <a:t>Acudir a fuentes fiables  de información.</a:t>
            </a:r>
          </a:p>
          <a:p>
            <a:pPr marL="342900" indent="-342900">
              <a:buFont typeface="+mj-lt"/>
              <a:buAutoNum type="arabicPeriod"/>
            </a:pPr>
            <a:r>
              <a:rPr lang="es-NI" dirty="0"/>
              <a:t>Leer documentación .</a:t>
            </a:r>
          </a:p>
          <a:p>
            <a:pPr marL="342900" indent="-342900">
              <a:buFont typeface="+mj-lt"/>
              <a:buAutoNum type="arabicPeriod"/>
            </a:pPr>
            <a:r>
              <a:rPr lang="es-NI" dirty="0"/>
              <a:t>Comprensión y lectura rápida.</a:t>
            </a:r>
          </a:p>
          <a:p>
            <a:pPr marL="342900" indent="-342900">
              <a:buFont typeface="+mj-lt"/>
              <a:buAutoNum type="arabicPeriod"/>
            </a:pPr>
            <a:r>
              <a:rPr lang="es-NI" dirty="0"/>
              <a:t>Conocer distintos lenguajes de programación.</a:t>
            </a:r>
          </a:p>
          <a:p>
            <a:pPr marL="342900" indent="-342900">
              <a:buFont typeface="+mj-lt"/>
              <a:buAutoNum type="arabicPeriod"/>
            </a:pPr>
            <a:r>
              <a:rPr lang="es-NI" dirty="0"/>
              <a:t>Formación continua.</a:t>
            </a:r>
          </a:p>
          <a:p>
            <a:pPr marL="342900" indent="-342900">
              <a:buFont typeface="+mj-lt"/>
              <a:buAutoNum type="arabicPeriod"/>
            </a:pPr>
            <a:r>
              <a:rPr lang="es-NI" dirty="0"/>
              <a:t> Probar y revisar el código.</a:t>
            </a:r>
          </a:p>
          <a:p>
            <a:pPr marL="342900" indent="-342900">
              <a:buFont typeface="+mj-lt"/>
              <a:buAutoNum type="arabicPeriod"/>
            </a:pPr>
            <a:r>
              <a:rPr lang="es-NI" dirty="0"/>
              <a:t>Leer las impresiones de los clientes y sus sugerencias para desarrolla. mejoras e implementarlas.</a:t>
            </a:r>
          </a:p>
          <a:p>
            <a:pPr marL="342900" indent="-342900">
              <a:buFont typeface="+mj-lt"/>
              <a:buAutoNum type="arabicPeriod"/>
            </a:pPr>
            <a:r>
              <a:rPr lang="es-NI" dirty="0"/>
              <a:t>Reunirse con clientes y gerentes .</a:t>
            </a:r>
          </a:p>
          <a:p>
            <a:pPr marL="342900" indent="-342900">
              <a:buFont typeface="+mj-lt"/>
              <a:buAutoNum type="arabicPeriod"/>
            </a:pPr>
            <a:r>
              <a:rPr lang="es-NI" dirty="0"/>
              <a:t>Diseño y desarrollo de paginas web. </a:t>
            </a:r>
          </a:p>
          <a:p>
            <a:pPr marL="342900" indent="-342900">
              <a:buFont typeface="+mj-lt"/>
              <a:buAutoNum type="arabicPeriod"/>
            </a:pPr>
            <a:r>
              <a:rPr lang="es-NI" dirty="0"/>
              <a:t>Mini juegos. </a:t>
            </a:r>
          </a:p>
        </p:txBody>
      </p:sp>
      <p:pic>
        <p:nvPicPr>
          <p:cNvPr id="5" name="Imagen 4">
            <a:extLst>
              <a:ext uri="{FF2B5EF4-FFF2-40B4-BE49-F238E27FC236}">
                <a16:creationId xmlns:a16="http://schemas.microsoft.com/office/drawing/2014/main" id="{7D51A6E1-1E5D-4258-A834-4395B2205544}"/>
              </a:ext>
            </a:extLst>
          </p:cNvPr>
          <p:cNvPicPr>
            <a:picLocks noChangeAspect="1"/>
          </p:cNvPicPr>
          <p:nvPr/>
        </p:nvPicPr>
        <p:blipFill rotWithShape="1">
          <a:blip r:embed="rId2"/>
          <a:srcRect t="13521" r="1807" b="8287"/>
          <a:stretch/>
        </p:blipFill>
        <p:spPr>
          <a:xfrm>
            <a:off x="6096000" y="442162"/>
            <a:ext cx="5777134" cy="2586472"/>
          </a:xfrm>
          <a:prstGeom prst="rect">
            <a:avLst/>
          </a:prstGeom>
        </p:spPr>
      </p:pic>
      <p:pic>
        <p:nvPicPr>
          <p:cNvPr id="7" name="Imagen 6">
            <a:extLst>
              <a:ext uri="{FF2B5EF4-FFF2-40B4-BE49-F238E27FC236}">
                <a16:creationId xmlns:a16="http://schemas.microsoft.com/office/drawing/2014/main" id="{66C39898-F19B-4D1E-A15A-5636566B2D7D}"/>
              </a:ext>
            </a:extLst>
          </p:cNvPr>
          <p:cNvPicPr>
            <a:picLocks noChangeAspect="1"/>
          </p:cNvPicPr>
          <p:nvPr/>
        </p:nvPicPr>
        <p:blipFill rotWithShape="1">
          <a:blip r:embed="rId3"/>
          <a:srcRect l="30462" t="14958" r="27308" b="11981"/>
          <a:stretch/>
        </p:blipFill>
        <p:spPr>
          <a:xfrm>
            <a:off x="8651631" y="3429000"/>
            <a:ext cx="3109512" cy="3024553"/>
          </a:xfrm>
          <a:prstGeom prst="rect">
            <a:avLst/>
          </a:prstGeom>
        </p:spPr>
      </p:pic>
      <p:pic>
        <p:nvPicPr>
          <p:cNvPr id="11" name="Imagen 10">
            <a:extLst>
              <a:ext uri="{FF2B5EF4-FFF2-40B4-BE49-F238E27FC236}">
                <a16:creationId xmlns:a16="http://schemas.microsoft.com/office/drawing/2014/main" id="{7EB22394-27A9-4480-9C9D-924353BB1BF8}"/>
              </a:ext>
            </a:extLst>
          </p:cNvPr>
          <p:cNvPicPr>
            <a:picLocks noChangeAspect="1"/>
          </p:cNvPicPr>
          <p:nvPr/>
        </p:nvPicPr>
        <p:blipFill rotWithShape="1">
          <a:blip r:embed="rId4"/>
          <a:srcRect l="15808" t="19677" r="15539" b="6426"/>
          <a:stretch/>
        </p:blipFill>
        <p:spPr>
          <a:xfrm>
            <a:off x="4869767" y="3829367"/>
            <a:ext cx="4003246" cy="2422596"/>
          </a:xfrm>
          <a:prstGeom prst="rect">
            <a:avLst/>
          </a:prstGeom>
        </p:spPr>
      </p:pic>
    </p:spTree>
    <p:extLst>
      <p:ext uri="{BB962C8B-B14F-4D97-AF65-F5344CB8AC3E}">
        <p14:creationId xmlns:p14="http://schemas.microsoft.com/office/powerpoint/2010/main" val="257444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38F19B20-0A37-4709-8D54-73C6FC7CFB95}"/>
              </a:ext>
            </a:extLst>
          </p:cNvPr>
          <p:cNvSpPr txBox="1"/>
          <p:nvPr/>
        </p:nvSpPr>
        <p:spPr>
          <a:xfrm>
            <a:off x="731520" y="408354"/>
            <a:ext cx="5964702" cy="5293757"/>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Programas con los cuales un programador trabaja:</a:t>
            </a:r>
          </a:p>
          <a:p>
            <a:endParaRPr lang="es-NI" sz="1600" b="1" dirty="0">
              <a:latin typeface="Arial" panose="020B0604020202020204" pitchFamily="34" charset="0"/>
              <a:cs typeface="Arial" panose="020B0604020202020204" pitchFamily="34" charset="0"/>
            </a:endParaRPr>
          </a:p>
          <a:p>
            <a:pPr algn="just"/>
            <a:r>
              <a:rPr lang="es-NI" sz="1600" b="1" dirty="0">
                <a:latin typeface="Arial" panose="020B0604020202020204" pitchFamily="34" charset="0"/>
                <a:cs typeface="Arial" panose="020B0604020202020204" pitchFamily="34" charset="0"/>
              </a:rPr>
              <a:t>Java:</a:t>
            </a:r>
            <a:r>
              <a:rPr lang="es-NI" sz="1600" dirty="0">
                <a:latin typeface="Arial" panose="020B0604020202020204" pitchFamily="34" charset="0"/>
                <a:cs typeface="Arial" panose="020B0604020202020204" pitchFamily="34" charset="0"/>
              </a:rPr>
              <a:t> </a:t>
            </a:r>
            <a:r>
              <a:rPr lang="es-ES" sz="1600" b="0" i="0" dirty="0">
                <a:solidFill>
                  <a:srgbClr val="2C2F34"/>
                </a:solidFill>
                <a:effectLst/>
                <a:latin typeface="Arial" panose="020B0604020202020204" pitchFamily="34" charset="0"/>
                <a:cs typeface="Arial" panose="020B0604020202020204" pitchFamily="34" charset="0"/>
              </a:rPr>
              <a:t>Su aparición data de 1995 y actualmente es propiedad de Oracle </a:t>
            </a:r>
            <a:r>
              <a:rPr lang="es-ES" sz="1600" b="0" i="0" dirty="0" err="1">
                <a:solidFill>
                  <a:srgbClr val="2C2F34"/>
                </a:solidFill>
                <a:effectLst/>
                <a:latin typeface="Arial" panose="020B0604020202020204" pitchFamily="34" charset="0"/>
                <a:cs typeface="Arial" panose="020B0604020202020204" pitchFamily="34" charset="0"/>
              </a:rPr>
              <a:t>Corporation</a:t>
            </a:r>
            <a:r>
              <a:rPr lang="es-ES" sz="1600" b="0" i="0" dirty="0">
                <a:solidFill>
                  <a:srgbClr val="2C2F34"/>
                </a:solidFill>
                <a:effectLst/>
                <a:latin typeface="Arial" panose="020B0604020202020204" pitchFamily="34" charset="0"/>
                <a:cs typeface="Arial" panose="020B0604020202020204" pitchFamily="34" charset="0"/>
              </a:rPr>
              <a:t>. Se trata de un</a:t>
            </a:r>
            <a:r>
              <a:rPr lang="es-ES" sz="1600" i="0" dirty="0">
                <a:solidFill>
                  <a:srgbClr val="2C2F34"/>
                </a:solidFill>
                <a:effectLst/>
                <a:latin typeface="Arial" panose="020B0604020202020204" pitchFamily="34" charset="0"/>
                <a:cs typeface="Arial" panose="020B0604020202020204" pitchFamily="34" charset="0"/>
              </a:rPr>
              <a:t> lenguaje imperativo orientado a objetos y con un sistema de tipos fuerte y estático. Toma múlti</a:t>
            </a:r>
            <a:r>
              <a:rPr lang="es-ES" sz="1600" b="0" i="0" dirty="0">
                <a:solidFill>
                  <a:srgbClr val="2C2F34"/>
                </a:solidFill>
                <a:effectLst/>
                <a:latin typeface="Arial" panose="020B0604020202020204" pitchFamily="34" charset="0"/>
                <a:cs typeface="Arial" panose="020B0604020202020204" pitchFamily="34" charset="0"/>
              </a:rPr>
              <a:t>ples ideas de Pascal, C++ y </a:t>
            </a:r>
            <a:r>
              <a:rPr lang="es-ES" sz="1600" b="0" i="0" dirty="0" err="1">
                <a:solidFill>
                  <a:srgbClr val="2C2F34"/>
                </a:solidFill>
                <a:effectLst/>
                <a:latin typeface="Arial" panose="020B0604020202020204" pitchFamily="34" charset="0"/>
                <a:cs typeface="Arial" panose="020B0604020202020204" pitchFamily="34" charset="0"/>
              </a:rPr>
              <a:t>Objective</a:t>
            </a:r>
            <a:r>
              <a:rPr lang="es-ES" sz="1600" b="0" i="0" dirty="0">
                <a:solidFill>
                  <a:srgbClr val="2C2F34"/>
                </a:solidFill>
                <a:effectLst/>
                <a:latin typeface="Arial" panose="020B0604020202020204" pitchFamily="34" charset="0"/>
                <a:cs typeface="Arial" panose="020B0604020202020204" pitchFamily="34" charset="0"/>
              </a:rPr>
              <a:t>-C. Java es pionero en traer flexibilidad, </a:t>
            </a:r>
            <a:r>
              <a:rPr lang="es-ES" sz="1600" b="0" i="1" dirty="0">
                <a:solidFill>
                  <a:srgbClr val="2C2F34"/>
                </a:solidFill>
                <a:effectLst/>
                <a:latin typeface="Arial" panose="020B0604020202020204" pitchFamily="34" charset="0"/>
                <a:cs typeface="Arial" panose="020B0604020202020204" pitchFamily="34" charset="0"/>
              </a:rPr>
              <a:t>applets</a:t>
            </a:r>
            <a:r>
              <a:rPr lang="es-ES" sz="1600" b="0" i="0" dirty="0">
                <a:solidFill>
                  <a:srgbClr val="2C2F34"/>
                </a:solidFill>
                <a:effectLst/>
                <a:latin typeface="Arial" panose="020B0604020202020204" pitchFamily="34" charset="0"/>
                <a:cs typeface="Arial" panose="020B0604020202020204" pitchFamily="34" charset="0"/>
              </a:rPr>
              <a:t> y desarrollo guiado por pruebas a la programación.</a:t>
            </a:r>
            <a:r>
              <a:rPr lang="es-NI" sz="1600" b="1" dirty="0">
                <a:latin typeface="Arial" panose="020B0604020202020204" pitchFamily="34" charset="0"/>
                <a:cs typeface="Arial" panose="020B0604020202020204" pitchFamily="34" charset="0"/>
              </a:rPr>
              <a:t> </a:t>
            </a:r>
          </a:p>
          <a:p>
            <a:pPr algn="just"/>
            <a:endParaRPr lang="es-NI" sz="1600" b="1" dirty="0">
              <a:latin typeface="Arial" panose="020B0604020202020204" pitchFamily="34" charset="0"/>
              <a:cs typeface="Arial" panose="020B0604020202020204" pitchFamily="34" charset="0"/>
            </a:endParaRPr>
          </a:p>
          <a:p>
            <a:pPr algn="just"/>
            <a:r>
              <a:rPr lang="es-NI" sz="1600" b="1" dirty="0">
                <a:latin typeface="Arial" panose="020B0604020202020204" pitchFamily="34" charset="0"/>
                <a:cs typeface="Arial" panose="020B0604020202020204" pitchFamily="34" charset="0"/>
              </a:rPr>
              <a:t>C </a:t>
            </a:r>
            <a:r>
              <a:rPr lang="es-NI" sz="1600" b="1" dirty="0" err="1">
                <a:latin typeface="Arial" panose="020B0604020202020204" pitchFamily="34" charset="0"/>
                <a:cs typeface="Arial" panose="020B0604020202020204" pitchFamily="34" charset="0"/>
              </a:rPr>
              <a:t>programming</a:t>
            </a:r>
            <a:r>
              <a:rPr lang="es-NI" sz="1600" b="1" dirty="0">
                <a:latin typeface="Arial" panose="020B0604020202020204" pitchFamily="34" charset="0"/>
                <a:cs typeface="Arial" panose="020B0604020202020204" pitchFamily="34" charset="0"/>
              </a:rPr>
              <a:t>: </a:t>
            </a:r>
            <a:r>
              <a:rPr lang="es-ES" sz="1600" i="0" dirty="0">
                <a:solidFill>
                  <a:srgbClr val="2C2F34"/>
                </a:solidFill>
                <a:effectLst/>
                <a:latin typeface="Arial" panose="020B0604020202020204" pitchFamily="34" charset="0"/>
                <a:cs typeface="Arial" panose="020B0604020202020204" pitchFamily="34" charset="0"/>
              </a:rPr>
              <a:t>Es un lenguaje procedural imperativo y estructurado con sistema de tipos débil y estático. Hereda características directamente de B, ALGOL, lenguaje ensamblador, PL/I y Fortran, denotando su antigüedad.</a:t>
            </a:r>
          </a:p>
          <a:p>
            <a:pPr algn="just"/>
            <a:endParaRPr lang="es-ES" sz="1600" i="0" dirty="0">
              <a:solidFill>
                <a:srgbClr val="2C2F34"/>
              </a:solidFill>
              <a:effectLst/>
              <a:latin typeface="Arial" panose="020B0604020202020204" pitchFamily="34" charset="0"/>
              <a:cs typeface="Arial" panose="020B0604020202020204" pitchFamily="34" charset="0"/>
            </a:endParaRPr>
          </a:p>
          <a:p>
            <a:pPr algn="just"/>
            <a:r>
              <a:rPr lang="es-ES" sz="1600" b="1" i="0" dirty="0">
                <a:solidFill>
                  <a:srgbClr val="2C2F34"/>
                </a:solidFill>
                <a:effectLst/>
                <a:latin typeface="Arial" panose="020B0604020202020204" pitchFamily="34" charset="0"/>
                <a:cs typeface="Arial" panose="020B0604020202020204" pitchFamily="34" charset="0"/>
              </a:rPr>
              <a:t>Python: </a:t>
            </a:r>
            <a:r>
              <a:rPr lang="es-ES" sz="1600" i="0" dirty="0">
                <a:solidFill>
                  <a:srgbClr val="2C2F34"/>
                </a:solidFill>
                <a:effectLst/>
                <a:latin typeface="Arial" panose="020B0604020202020204" pitchFamily="34" charset="0"/>
                <a:cs typeface="Arial" panose="020B0604020202020204" pitchFamily="34" charset="0"/>
              </a:rPr>
              <a:t>Se trata de un lenguaje de programación multiparadigma fuertemente tipado y dinámico. Toma prestadas características de una plétora de lenguajes anteriores, entre ellos Haskell, Lisp, Perl y Java. Actualmente es propiedad de la Python Software </a:t>
            </a:r>
            <a:r>
              <a:rPr lang="es-ES" sz="1600" i="0" dirty="0" err="1">
                <a:solidFill>
                  <a:srgbClr val="2C2F34"/>
                </a:solidFill>
                <a:effectLst/>
                <a:latin typeface="Arial" panose="020B0604020202020204" pitchFamily="34" charset="0"/>
                <a:cs typeface="Arial" panose="020B0604020202020204" pitchFamily="34" charset="0"/>
              </a:rPr>
              <a:t>Foundation</a:t>
            </a:r>
            <a:r>
              <a:rPr lang="es-ES" sz="1600" i="0" dirty="0">
                <a:solidFill>
                  <a:srgbClr val="2C2F34"/>
                </a:solidFill>
                <a:effectLst/>
                <a:latin typeface="Arial" panose="020B0604020202020204" pitchFamily="34" charset="0"/>
                <a:cs typeface="Arial" panose="020B0604020202020204" pitchFamily="34" charset="0"/>
              </a:rPr>
              <a:t>, una organización sin ánimo de lucro que distribuye la licencia de código abierto.</a:t>
            </a:r>
          </a:p>
          <a:p>
            <a:endParaRPr lang="es-NI" dirty="0"/>
          </a:p>
        </p:txBody>
      </p:sp>
      <p:pic>
        <p:nvPicPr>
          <p:cNvPr id="1026" name="Picture 2">
            <a:extLst>
              <a:ext uri="{FF2B5EF4-FFF2-40B4-BE49-F238E27FC236}">
                <a16:creationId xmlns:a16="http://schemas.microsoft.com/office/drawing/2014/main" id="{6D76F8D0-4E99-4EFC-9731-4F5479939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341" y="821862"/>
            <a:ext cx="2759710" cy="18369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158873-B40A-4373-937B-BECB89AF8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262" y="3729162"/>
            <a:ext cx="2759710" cy="159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09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AF2EFB24-0ECD-443C-8777-F3FBFFBD2FC2}"/>
              </a:ext>
            </a:extLst>
          </p:cNvPr>
          <p:cNvSpPr txBox="1"/>
          <p:nvPr/>
        </p:nvSpPr>
        <p:spPr>
          <a:xfrm>
            <a:off x="670560" y="1147323"/>
            <a:ext cx="5697416" cy="4801314"/>
          </a:xfrm>
          <a:prstGeom prst="rect">
            <a:avLst/>
          </a:prstGeom>
          <a:noFill/>
        </p:spPr>
        <p:txBody>
          <a:bodyPr wrap="square" rtlCol="0">
            <a:spAutoFit/>
          </a:bodyPr>
          <a:lstStyle/>
          <a:p>
            <a:pPr algn="l"/>
            <a:r>
              <a:rPr lang="es-ES" b="1" i="0" dirty="0">
                <a:solidFill>
                  <a:srgbClr val="2C2F34"/>
                </a:solidFill>
                <a:effectLst/>
                <a:latin typeface="Poppins" panose="020B0502040204020203" pitchFamily="2" charset="0"/>
              </a:rPr>
              <a:t>C++: </a:t>
            </a:r>
            <a:r>
              <a:rPr lang="es-ES" i="0" dirty="0">
                <a:solidFill>
                  <a:srgbClr val="2C2F34"/>
                </a:solidFill>
                <a:effectLst/>
                <a:latin typeface="-apple-system"/>
              </a:rPr>
              <a:t>Se trata de una extensión del lenguaje C </a:t>
            </a:r>
            <a:r>
              <a:rPr lang="es-ES" i="0" dirty="0" err="1">
                <a:solidFill>
                  <a:srgbClr val="2C2F34"/>
                </a:solidFill>
                <a:effectLst/>
                <a:latin typeface="-apple-system"/>
              </a:rPr>
              <a:t>Programming</a:t>
            </a:r>
            <a:r>
              <a:rPr lang="es-ES" i="0" dirty="0">
                <a:solidFill>
                  <a:srgbClr val="2C2F34"/>
                </a:solidFill>
                <a:effectLst/>
                <a:latin typeface="-apple-system"/>
              </a:rPr>
              <a:t> ya tratado anteriormente. Fue desarrollado en 1979 como lenguaje de programación multiparadigma con sistema de tipos fuerte, estático y nominativo. Vio la luz en el mercado en 1983 gracias al trabajo de Bjarne Stroustrup, actualmente es propiedad de Nokia </a:t>
            </a:r>
            <a:r>
              <a:rPr lang="es-ES" i="0" dirty="0" err="1">
                <a:solidFill>
                  <a:srgbClr val="2C2F34"/>
                </a:solidFill>
                <a:effectLst/>
                <a:latin typeface="-apple-system"/>
              </a:rPr>
              <a:t>Corporation</a:t>
            </a:r>
            <a:r>
              <a:rPr lang="es-ES" i="0" dirty="0">
                <a:solidFill>
                  <a:srgbClr val="2C2F34"/>
                </a:solidFill>
                <a:effectLst/>
                <a:latin typeface="-apple-system"/>
              </a:rPr>
              <a:t>.</a:t>
            </a:r>
          </a:p>
          <a:p>
            <a:pPr algn="l"/>
            <a:endParaRPr lang="es-ES" dirty="0">
              <a:solidFill>
                <a:srgbClr val="2C2F34"/>
              </a:solidFill>
              <a:latin typeface="-apple-system"/>
            </a:endParaRPr>
          </a:p>
          <a:p>
            <a:pPr algn="l"/>
            <a:r>
              <a:rPr lang="es-ES" b="1" i="0" dirty="0">
                <a:solidFill>
                  <a:srgbClr val="2C2F34"/>
                </a:solidFill>
                <a:effectLst/>
                <a:latin typeface="-apple-system"/>
              </a:rPr>
              <a:t>Visual Basic .NET</a:t>
            </a:r>
            <a:r>
              <a:rPr lang="es-ES" b="1" dirty="0">
                <a:solidFill>
                  <a:srgbClr val="2C2F34"/>
                </a:solidFill>
                <a:latin typeface="-apple-system"/>
              </a:rPr>
              <a:t>:</a:t>
            </a:r>
            <a:r>
              <a:rPr lang="es-ES" i="0" dirty="0">
                <a:solidFill>
                  <a:srgbClr val="2C2F34"/>
                </a:solidFill>
                <a:effectLst/>
                <a:latin typeface="-apple-system"/>
              </a:rPr>
              <a:t> es un lenguaje de programación orientado a objetos moderno, multiparadigma y con sistema de tipos estático, dinámico, fuerte, seguro y nominal. Es una evolución de Visual Basic, lenguaje con el que no es </a:t>
            </a:r>
            <a:r>
              <a:rPr lang="es-ES" i="0" dirty="0" err="1">
                <a:solidFill>
                  <a:srgbClr val="2C2F34"/>
                </a:solidFill>
                <a:effectLst/>
                <a:latin typeface="-apple-system"/>
              </a:rPr>
              <a:t>retrocompatible</a:t>
            </a:r>
            <a:r>
              <a:rPr lang="es-ES" i="0" dirty="0">
                <a:solidFill>
                  <a:srgbClr val="2C2F34"/>
                </a:solidFill>
                <a:effectLst/>
                <a:latin typeface="-apple-system"/>
              </a:rPr>
              <a:t>. El </a:t>
            </a:r>
            <a:r>
              <a:rPr lang="es-ES" i="1" dirty="0">
                <a:solidFill>
                  <a:srgbClr val="2C2F34"/>
                </a:solidFill>
                <a:effectLst/>
                <a:latin typeface="-apple-system"/>
              </a:rPr>
              <a:t>software</a:t>
            </a:r>
            <a:r>
              <a:rPr lang="es-ES" i="0" dirty="0">
                <a:solidFill>
                  <a:srgbClr val="2C2F34"/>
                </a:solidFill>
                <a:effectLst/>
                <a:latin typeface="-apple-system"/>
              </a:rPr>
              <a:t> es diseño y propiedad de Microsoft, y lleva casi dos décadas en el mercado.</a:t>
            </a:r>
          </a:p>
          <a:p>
            <a:endParaRPr lang="es-ES" dirty="0">
              <a:solidFill>
                <a:srgbClr val="2C2F34"/>
              </a:solidFill>
              <a:latin typeface="-apple-system"/>
            </a:endParaRPr>
          </a:p>
          <a:p>
            <a:endParaRPr lang="es-NI" dirty="0"/>
          </a:p>
        </p:txBody>
      </p:sp>
      <p:pic>
        <p:nvPicPr>
          <p:cNvPr id="2052" name="Picture 4">
            <a:extLst>
              <a:ext uri="{FF2B5EF4-FFF2-40B4-BE49-F238E27FC236}">
                <a16:creationId xmlns:a16="http://schemas.microsoft.com/office/drawing/2014/main" id="{32283A5D-697C-4144-878F-EF9E094670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335" y="1147323"/>
            <a:ext cx="5122105" cy="3763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2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3" name="CuadroTexto 2">
            <a:extLst>
              <a:ext uri="{FF2B5EF4-FFF2-40B4-BE49-F238E27FC236}">
                <a16:creationId xmlns:a16="http://schemas.microsoft.com/office/drawing/2014/main" id="{2882708E-DEE2-4CB2-801E-48C64320DF0F}"/>
              </a:ext>
            </a:extLst>
          </p:cNvPr>
          <p:cNvSpPr txBox="1"/>
          <p:nvPr/>
        </p:nvSpPr>
        <p:spPr>
          <a:xfrm>
            <a:off x="407962" y="395609"/>
            <a:ext cx="4448229" cy="2831544"/>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Formas de incluir </a:t>
            </a:r>
            <a:r>
              <a:rPr lang="es-NI" sz="1600" b="1" dirty="0" err="1">
                <a:latin typeface="Arial" panose="020B0604020202020204" pitchFamily="34" charset="0"/>
                <a:cs typeface="Arial" panose="020B0604020202020204" pitchFamily="34" charset="0"/>
              </a:rPr>
              <a:t>javascript</a:t>
            </a:r>
            <a:r>
              <a:rPr lang="es-NI" sz="1600" b="1" dirty="0">
                <a:latin typeface="Arial" panose="020B0604020202020204" pitchFamily="34" charset="0"/>
                <a:cs typeface="Arial" panose="020B0604020202020204" pitchFamily="34" charset="0"/>
              </a:rPr>
              <a:t>:</a:t>
            </a:r>
          </a:p>
          <a:p>
            <a:endParaRPr lang="es-NI" sz="1600" b="1" dirty="0">
              <a:latin typeface="Arial" panose="020B0604020202020204" pitchFamily="34" charset="0"/>
              <a:cs typeface="Arial" panose="020B0604020202020204" pitchFamily="34" charset="0"/>
            </a:endParaRPr>
          </a:p>
          <a:p>
            <a:r>
              <a:rPr lang="es-ES" sz="1600" i="0" dirty="0">
                <a:solidFill>
                  <a:srgbClr val="444444"/>
                </a:solidFill>
                <a:effectLst/>
                <a:latin typeface="Arial" panose="020B0604020202020204" pitchFamily="34" charset="0"/>
                <a:cs typeface="Arial" panose="020B0604020202020204" pitchFamily="34" charset="0"/>
              </a:rPr>
              <a:t>Para explicar las diferentes posibilidades a la hora de incluir nuestro código </a:t>
            </a:r>
            <a:r>
              <a:rPr lang="es-ES" sz="1600" i="0" dirty="0" err="1">
                <a:solidFill>
                  <a:srgbClr val="444444"/>
                </a:solidFill>
                <a:effectLst/>
                <a:latin typeface="Arial" panose="020B0604020202020204" pitchFamily="34" charset="0"/>
                <a:cs typeface="Arial" panose="020B0604020202020204" pitchFamily="34" charset="0"/>
              </a:rPr>
              <a:t>Javascript</a:t>
            </a:r>
            <a:r>
              <a:rPr lang="es-ES" sz="1600" i="0" dirty="0">
                <a:solidFill>
                  <a:srgbClr val="444444"/>
                </a:solidFill>
                <a:effectLst/>
                <a:latin typeface="Arial" panose="020B0604020202020204" pitchFamily="34" charset="0"/>
                <a:cs typeface="Arial" panose="020B0604020202020204" pitchFamily="34" charset="0"/>
              </a:rPr>
              <a:t> vamos a utilizar como ejemplo una pantalla que muestre el texto «Clic aquí» y que, una vez se haga clic, muestre una alerta diciendo «Hola mundo!».</a:t>
            </a:r>
          </a:p>
          <a:p>
            <a:endParaRPr lang="es-ES" sz="1600" i="0" dirty="0">
              <a:solidFill>
                <a:srgbClr val="444444"/>
              </a:solidFill>
              <a:effectLst/>
              <a:latin typeface="Arial" panose="020B0604020202020204" pitchFamily="34" charset="0"/>
              <a:cs typeface="Arial" panose="020B0604020202020204" pitchFamily="34" charset="0"/>
            </a:endParaRPr>
          </a:p>
          <a:p>
            <a:r>
              <a:rPr lang="es-NI" sz="1600" b="1" dirty="0">
                <a:latin typeface="Arial" panose="020B0604020202020204" pitchFamily="34" charset="0"/>
                <a:cs typeface="Arial" panose="020B0604020202020204" pitchFamily="34" charset="0"/>
              </a:rPr>
              <a:t> </a:t>
            </a:r>
          </a:p>
          <a:p>
            <a:endParaRPr lang="es-NI" dirty="0"/>
          </a:p>
        </p:txBody>
      </p:sp>
      <p:pic>
        <p:nvPicPr>
          <p:cNvPr id="8" name="Imagen 7">
            <a:extLst>
              <a:ext uri="{FF2B5EF4-FFF2-40B4-BE49-F238E27FC236}">
                <a16:creationId xmlns:a16="http://schemas.microsoft.com/office/drawing/2014/main" id="{76B3045A-421A-4233-9A7B-946B6C62779F}"/>
              </a:ext>
            </a:extLst>
          </p:cNvPr>
          <p:cNvPicPr>
            <a:picLocks noChangeAspect="1"/>
          </p:cNvPicPr>
          <p:nvPr/>
        </p:nvPicPr>
        <p:blipFill rotWithShape="1">
          <a:blip r:embed="rId2"/>
          <a:srcRect l="16154" t="13736" r="43692" b="58359"/>
          <a:stretch/>
        </p:blipFill>
        <p:spPr>
          <a:xfrm>
            <a:off x="650251" y="2672861"/>
            <a:ext cx="5677074" cy="2799471"/>
          </a:xfrm>
          <a:prstGeom prst="rect">
            <a:avLst/>
          </a:prstGeom>
        </p:spPr>
      </p:pic>
      <p:pic>
        <p:nvPicPr>
          <p:cNvPr id="3076" name="Picture 4" descr="El avanzado clic quí">
            <a:extLst>
              <a:ext uri="{FF2B5EF4-FFF2-40B4-BE49-F238E27FC236}">
                <a16:creationId xmlns:a16="http://schemas.microsoft.com/office/drawing/2014/main" id="{78931EE7-BCE3-4C00-B013-2F634549A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5704" y="361854"/>
            <a:ext cx="285750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presionante efecto!">
            <a:extLst>
              <a:ext uri="{FF2B5EF4-FFF2-40B4-BE49-F238E27FC236}">
                <a16:creationId xmlns:a16="http://schemas.microsoft.com/office/drawing/2014/main" id="{279B54C9-4138-4BD4-948F-90AC8A7ED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6800" y="2000250"/>
            <a:ext cx="2590800"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323D9E57-2D7C-4B7F-BE34-A4122D992C0D}"/>
              </a:ext>
            </a:extLst>
          </p:cNvPr>
          <p:cNvSpPr txBox="1"/>
          <p:nvPr/>
        </p:nvSpPr>
        <p:spPr>
          <a:xfrm>
            <a:off x="8087165" y="5064370"/>
            <a:ext cx="3274634" cy="1600438"/>
          </a:xfrm>
          <a:prstGeom prst="rect">
            <a:avLst/>
          </a:prstGeom>
          <a:noFill/>
        </p:spPr>
        <p:txBody>
          <a:bodyPr wrap="square" rtlCol="0">
            <a:spAutoFit/>
          </a:bodyPr>
          <a:lstStyle/>
          <a:p>
            <a:pPr algn="just" rtl="0" fontAlgn="base"/>
            <a:r>
              <a:rPr lang="es-ES" sz="1600" b="0" dirty="0">
                <a:solidFill>
                  <a:srgbClr val="444444"/>
                </a:solidFill>
                <a:effectLst/>
                <a:latin typeface="Arial" panose="020B0604020202020204" pitchFamily="34" charset="0"/>
                <a:cs typeface="Arial" panose="020B0604020202020204" pitchFamily="34" charset="0"/>
              </a:rPr>
              <a:t>Lo que ha ocurrido es que cuando se hizo clic en la frase, se activó el evento </a:t>
            </a:r>
            <a:r>
              <a:rPr lang="es-ES" sz="1600" b="0" dirty="0" err="1">
                <a:solidFill>
                  <a:srgbClr val="444444"/>
                </a:solidFill>
                <a:effectLst/>
                <a:latin typeface="Arial" panose="020B0604020202020204" pitchFamily="34" charset="0"/>
                <a:cs typeface="Arial" panose="020B0604020202020204" pitchFamily="34" charset="0"/>
              </a:rPr>
              <a:t>onclick</a:t>
            </a:r>
            <a:r>
              <a:rPr lang="es-ES" sz="1600" b="0" dirty="0">
                <a:solidFill>
                  <a:srgbClr val="444444"/>
                </a:solidFill>
                <a:effectLst/>
                <a:latin typeface="Arial" panose="020B0604020202020204" pitchFamily="34" charset="0"/>
                <a:cs typeface="Arial" panose="020B0604020202020204" pitchFamily="34" charset="0"/>
              </a:rPr>
              <a:t> por lo que el navegador ejecutó el código incluido en el atributo, o sea</a:t>
            </a:r>
          </a:p>
          <a:p>
            <a:endParaRPr lang="es-NI" dirty="0"/>
          </a:p>
        </p:txBody>
      </p:sp>
    </p:spTree>
    <p:extLst>
      <p:ext uri="{BB962C8B-B14F-4D97-AF65-F5344CB8AC3E}">
        <p14:creationId xmlns:p14="http://schemas.microsoft.com/office/powerpoint/2010/main" val="416426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192FE2DC-EEBB-4551-A48A-A55A337C9C91}"/>
              </a:ext>
            </a:extLst>
          </p:cNvPr>
          <p:cNvSpPr txBox="1"/>
          <p:nvPr/>
        </p:nvSpPr>
        <p:spPr>
          <a:xfrm>
            <a:off x="1083212" y="2264514"/>
            <a:ext cx="5669280" cy="2585323"/>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¿Qué son los </a:t>
            </a:r>
            <a:r>
              <a:rPr lang="es-NI" sz="1600" b="1" dirty="0" err="1">
                <a:latin typeface="Arial" panose="020B0604020202020204" pitchFamily="34" charset="0"/>
                <a:cs typeface="Arial" panose="020B0604020202020204" pitchFamily="34" charset="0"/>
              </a:rPr>
              <a:t>loops</a:t>
            </a:r>
            <a:r>
              <a:rPr lang="es-NI" sz="1600" b="1" dirty="0">
                <a:latin typeface="Arial" panose="020B0604020202020204" pitchFamily="34" charset="0"/>
                <a:cs typeface="Arial" panose="020B0604020202020204" pitchFamily="34" charset="0"/>
              </a:rPr>
              <a:t> o </a:t>
            </a:r>
            <a:r>
              <a:rPr lang="es-NI" sz="1600" b="1" dirty="0" err="1">
                <a:latin typeface="Arial" panose="020B0604020202020204" pitchFamily="34" charset="0"/>
                <a:cs typeface="Arial" panose="020B0604020202020204" pitchFamily="34" charset="0"/>
              </a:rPr>
              <a:t>bluces</a:t>
            </a:r>
            <a:r>
              <a:rPr lang="es-NI" sz="1600" b="1" dirty="0">
                <a:latin typeface="Arial" panose="020B0604020202020204" pitchFamily="34" charset="0"/>
                <a:cs typeface="Arial" panose="020B0604020202020204" pitchFamily="34" charset="0"/>
              </a:rPr>
              <a:t> en el </a:t>
            </a:r>
            <a:r>
              <a:rPr lang="es-NI" sz="1600" b="1" dirty="0" err="1">
                <a:latin typeface="Arial" panose="020B0604020202020204" pitchFamily="34" charset="0"/>
                <a:cs typeface="Arial" panose="020B0604020202020204" pitchFamily="34" charset="0"/>
              </a:rPr>
              <a:t>js</a:t>
            </a:r>
            <a:r>
              <a:rPr lang="es-NI" sz="1600" b="1" dirty="0">
                <a:latin typeface="Arial" panose="020B0604020202020204" pitchFamily="34" charset="0"/>
                <a:cs typeface="Arial" panose="020B0604020202020204" pitchFamily="34" charset="0"/>
              </a:rPr>
              <a:t>?</a:t>
            </a:r>
          </a:p>
          <a:p>
            <a:endParaRPr lang="es-NI" sz="1600" b="1" dirty="0">
              <a:latin typeface="Arial" panose="020B0604020202020204" pitchFamily="34" charset="0"/>
              <a:cs typeface="Arial" panose="020B0604020202020204" pitchFamily="34" charset="0"/>
            </a:endParaRPr>
          </a:p>
          <a:p>
            <a:endParaRPr lang="es-NI" sz="1600" b="1" dirty="0">
              <a:latin typeface="Arial" panose="020B0604020202020204" pitchFamily="34" charset="0"/>
              <a:cs typeface="Arial" panose="020B0604020202020204" pitchFamily="34" charset="0"/>
            </a:endParaRPr>
          </a:p>
          <a:p>
            <a:r>
              <a:rPr lang="es-ES" sz="1600" i="0" dirty="0">
                <a:solidFill>
                  <a:srgbClr val="202124"/>
                </a:solidFill>
                <a:effectLst/>
                <a:latin typeface="Arial" panose="020B0604020202020204" pitchFamily="34" charset="0"/>
                <a:cs typeface="Arial" panose="020B0604020202020204" pitchFamily="34" charset="0"/>
              </a:rPr>
              <a:t>Los bucles ofrecen una forma rápida y sencilla de hacer algo repetidamente. Este capítulo de la Guía de JavaScript presenta las diferentes declaraciones de iteración disponibles para JavaScript. Hay muchos diferentes tipos de bucles, pero esencialmente, todos hacen lo mismo: repiten una acción varias veces.</a:t>
            </a:r>
            <a:endParaRPr lang="es-NI" sz="1600" dirty="0">
              <a:latin typeface="Arial" panose="020B0604020202020204" pitchFamily="34" charset="0"/>
              <a:cs typeface="Arial" panose="020B0604020202020204" pitchFamily="34" charset="0"/>
            </a:endParaRPr>
          </a:p>
          <a:p>
            <a:r>
              <a:rPr lang="es-NI" dirty="0"/>
              <a:t> </a:t>
            </a:r>
          </a:p>
        </p:txBody>
      </p:sp>
      <p:pic>
        <p:nvPicPr>
          <p:cNvPr id="4100" name="Picture 4" descr="Uso de Javascript para contenido en bucle | Usbforwindows">
            <a:extLst>
              <a:ext uri="{FF2B5EF4-FFF2-40B4-BE49-F238E27FC236}">
                <a16:creationId xmlns:a16="http://schemas.microsoft.com/office/drawing/2014/main" id="{CC1F0A1A-E939-4473-BB71-B7E431AA1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142" y="2557938"/>
            <a:ext cx="4169081" cy="1742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1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27399204-4BDE-4A6B-96CA-E2CFB25266AE}"/>
              </a:ext>
            </a:extLst>
          </p:cNvPr>
          <p:cNvSpPr txBox="1"/>
          <p:nvPr/>
        </p:nvSpPr>
        <p:spPr>
          <a:xfrm>
            <a:off x="1312984" y="1642055"/>
            <a:ext cx="5697416" cy="2585323"/>
          </a:xfrm>
          <a:prstGeom prst="rect">
            <a:avLst/>
          </a:prstGeom>
          <a:noFill/>
        </p:spPr>
        <p:txBody>
          <a:bodyPr wrap="square" rtlCol="0">
            <a:spAutoFit/>
          </a:bodyPr>
          <a:lstStyle/>
          <a:p>
            <a:r>
              <a:rPr lang="es-NI" b="1" dirty="0"/>
              <a:t>¿Como pedir datos con </a:t>
            </a:r>
            <a:r>
              <a:rPr lang="es-NI" b="1" dirty="0" err="1"/>
              <a:t>prompt</a:t>
            </a:r>
            <a:r>
              <a:rPr lang="es-NI" b="1" dirty="0"/>
              <a:t>?</a:t>
            </a:r>
            <a:endParaRPr lang="es-NI" dirty="0"/>
          </a:p>
          <a:p>
            <a:pPr algn="l">
              <a:buFont typeface="+mj-lt"/>
              <a:buAutoNum type="arabicPeriod"/>
            </a:pPr>
            <a:r>
              <a:rPr lang="es-NI" b="0" i="0" dirty="0" err="1">
                <a:solidFill>
                  <a:srgbClr val="202124"/>
                </a:solidFill>
                <a:effectLst/>
                <a:latin typeface="arial" panose="020B0604020202020204" pitchFamily="34" charset="0"/>
              </a:rPr>
              <a:t>result</a:t>
            </a:r>
            <a:r>
              <a:rPr lang="es-NI" b="0" i="0" dirty="0">
                <a:solidFill>
                  <a:srgbClr val="202124"/>
                </a:solidFill>
                <a:effectLst/>
                <a:latin typeface="arial" panose="020B0604020202020204" pitchFamily="34" charset="0"/>
              </a:rPr>
              <a:t> = </a:t>
            </a:r>
            <a:r>
              <a:rPr lang="es-NI" b="0" i="0" dirty="0" err="1">
                <a:solidFill>
                  <a:srgbClr val="202124"/>
                </a:solidFill>
                <a:effectLst/>
                <a:latin typeface="arial" panose="020B0604020202020204" pitchFamily="34" charset="0"/>
              </a:rPr>
              <a:t>window</a:t>
            </a:r>
            <a:r>
              <a:rPr lang="es-NI" b="0" i="0" dirty="0">
                <a:solidFill>
                  <a:srgbClr val="202124"/>
                </a:solidFill>
                <a:effectLst/>
                <a:latin typeface="arial" panose="020B0604020202020204" pitchFamily="34" charset="0"/>
              </a:rPr>
              <a:t>. </a:t>
            </a:r>
            <a:r>
              <a:rPr lang="es-NI" b="1" i="0" dirty="0" err="1">
                <a:solidFill>
                  <a:srgbClr val="202124"/>
                </a:solidFill>
                <a:effectLst/>
                <a:latin typeface="arial" panose="020B0604020202020204" pitchFamily="34" charset="0"/>
              </a:rPr>
              <a:t>prompt</a:t>
            </a:r>
            <a:r>
              <a:rPr lang="es-NI" b="0" i="0" dirty="0">
                <a:solidFill>
                  <a:srgbClr val="202124"/>
                </a:solidFill>
                <a:effectLst/>
                <a:latin typeface="arial" panose="020B0604020202020204" pitchFamily="34" charset="0"/>
              </a:rPr>
              <a:t>(</a:t>
            </a:r>
            <a:r>
              <a:rPr lang="es-NI" b="0" i="0" dirty="0" err="1">
                <a:solidFill>
                  <a:srgbClr val="202124"/>
                </a:solidFill>
                <a:effectLst/>
                <a:latin typeface="arial" panose="020B0604020202020204" pitchFamily="34" charset="0"/>
              </a:rPr>
              <a:t>message</a:t>
            </a:r>
            <a:r>
              <a:rPr lang="es-NI" b="0" i="0" dirty="0">
                <a:solidFill>
                  <a:srgbClr val="202124"/>
                </a:solidFill>
                <a:effectLst/>
                <a:latin typeface="arial" panose="020B0604020202020204" pitchFamily="34" charset="0"/>
              </a:rPr>
              <a:t>, default); </a:t>
            </a:r>
            <a:r>
              <a:rPr lang="es-NI" b="0" i="0" dirty="0" err="1">
                <a:solidFill>
                  <a:srgbClr val="202124"/>
                </a:solidFill>
                <a:effectLst/>
                <a:latin typeface="arial" panose="020B0604020202020204" pitchFamily="34" charset="0"/>
              </a:rPr>
              <a:t>result</a:t>
            </a:r>
            <a:r>
              <a:rPr lang="es-NI" b="0" i="0" dirty="0">
                <a:solidFill>
                  <a:srgbClr val="202124"/>
                </a:solidFill>
                <a:effectLst/>
                <a:latin typeface="arial" panose="020B0604020202020204" pitchFamily="34" charset="0"/>
              </a:rPr>
              <a:t> = </a:t>
            </a:r>
            <a:r>
              <a:rPr lang="es-NI" b="0" i="0" dirty="0" err="1">
                <a:solidFill>
                  <a:srgbClr val="202124"/>
                </a:solidFill>
                <a:effectLst/>
                <a:latin typeface="arial" panose="020B0604020202020204" pitchFamily="34" charset="0"/>
              </a:rPr>
              <a:t>window.</a:t>
            </a:r>
            <a:r>
              <a:rPr lang="es-NI" b="1" i="0" dirty="0" err="1">
                <a:solidFill>
                  <a:srgbClr val="202124"/>
                </a:solidFill>
                <a:effectLst/>
                <a:latin typeface="arial" panose="020B0604020202020204" pitchFamily="34" charset="0"/>
              </a:rPr>
              <a:t>prompt</a:t>
            </a:r>
            <a:r>
              <a:rPr lang="es-NI" b="0" i="0" dirty="0">
                <a:solidFill>
                  <a:srgbClr val="202124"/>
                </a:solidFill>
                <a:effectLst/>
                <a:latin typeface="arial" panose="020B0604020202020204" pitchFamily="34" charset="0"/>
              </a:rPr>
              <a:t>(</a:t>
            </a:r>
            <a:r>
              <a:rPr lang="es-NI" b="0" i="0" dirty="0" err="1">
                <a:solidFill>
                  <a:srgbClr val="202124"/>
                </a:solidFill>
                <a:effectLst/>
                <a:latin typeface="arial" panose="020B0604020202020204" pitchFamily="34" charset="0"/>
              </a:rPr>
              <a:t>message</a:t>
            </a:r>
            <a:r>
              <a:rPr lang="es-NI" b="0" i="0" dirty="0">
                <a:solidFill>
                  <a:srgbClr val="202124"/>
                </a:solidFill>
                <a:effectLst/>
                <a:latin typeface="arial" panose="020B0604020202020204" pitchFamily="34" charset="0"/>
              </a:rPr>
              <a:t>, default);</a:t>
            </a:r>
          </a:p>
          <a:p>
            <a:pPr algn="l">
              <a:buFont typeface="+mj-lt"/>
              <a:buAutoNum type="arabicPeriod"/>
            </a:pPr>
            <a:r>
              <a:rPr lang="es-NI" b="0" i="0" dirty="0" err="1">
                <a:solidFill>
                  <a:srgbClr val="202124"/>
                </a:solidFill>
                <a:effectLst/>
                <a:latin typeface="arial" panose="020B0604020202020204" pitchFamily="34" charset="0"/>
              </a:rPr>
              <a:t>console</a:t>
            </a:r>
            <a:r>
              <a:rPr lang="es-NI" b="0" i="0" dirty="0">
                <a:solidFill>
                  <a:srgbClr val="202124"/>
                </a:solidFill>
                <a:effectLst/>
                <a:latin typeface="arial" panose="020B0604020202020204" pitchFamily="34" charset="0"/>
              </a:rPr>
              <a:t>. log("El contenido de un </a:t>
            </a:r>
            <a:r>
              <a:rPr lang="es-NI" b="1" i="0" dirty="0" err="1">
                <a:solidFill>
                  <a:srgbClr val="202124"/>
                </a:solidFill>
                <a:effectLst/>
                <a:latin typeface="arial" panose="020B0604020202020204" pitchFamily="34" charset="0"/>
              </a:rPr>
              <a:t>prompt</a:t>
            </a:r>
            <a:r>
              <a:rPr lang="es-NI" b="0" i="0" dirty="0">
                <a:solidFill>
                  <a:srgbClr val="202124"/>
                </a:solidFill>
                <a:effectLst/>
                <a:latin typeface="arial" panose="020B0604020202020204" pitchFamily="34" charset="0"/>
              </a:rPr>
              <a:t> es del tipo: " + </a:t>
            </a:r>
            <a:r>
              <a:rPr lang="es-NI" b="0" i="0" dirty="0" err="1">
                <a:solidFill>
                  <a:srgbClr val="202124"/>
                </a:solidFill>
                <a:effectLst/>
                <a:latin typeface="arial" panose="020B0604020202020204" pitchFamily="34" charset="0"/>
              </a:rPr>
              <a:t>typeof</a:t>
            </a:r>
            <a:r>
              <a:rPr lang="es-NI" b="0" i="0" dirty="0">
                <a:solidFill>
                  <a:srgbClr val="202124"/>
                </a:solidFill>
                <a:effectLst/>
                <a:latin typeface="arial" panose="020B0604020202020204" pitchFamily="34" charset="0"/>
              </a:rPr>
              <a:t>(valor1)); ...</a:t>
            </a:r>
          </a:p>
          <a:p>
            <a:pPr algn="l">
              <a:buFont typeface="+mj-lt"/>
              <a:buAutoNum type="arabicPeriod"/>
            </a:pPr>
            <a:r>
              <a:rPr lang="es-NI" b="0" i="0" dirty="0" err="1">
                <a:solidFill>
                  <a:srgbClr val="202124"/>
                </a:solidFill>
                <a:effectLst/>
                <a:latin typeface="arial" panose="020B0604020202020204" pitchFamily="34" charset="0"/>
              </a:rPr>
              <a:t>let</a:t>
            </a:r>
            <a:r>
              <a:rPr lang="es-NI" b="0" i="0" dirty="0">
                <a:solidFill>
                  <a:srgbClr val="202124"/>
                </a:solidFill>
                <a:effectLst/>
                <a:latin typeface="arial" panose="020B0604020202020204" pitchFamily="34" charset="0"/>
              </a:rPr>
              <a:t> suma = </a:t>
            </a:r>
            <a:r>
              <a:rPr lang="es-NI" b="0" i="0" dirty="0" err="1">
                <a:solidFill>
                  <a:srgbClr val="202124"/>
                </a:solidFill>
                <a:effectLst/>
                <a:latin typeface="arial" panose="020B0604020202020204" pitchFamily="34" charset="0"/>
              </a:rPr>
              <a:t>parseInt</a:t>
            </a:r>
            <a:r>
              <a:rPr lang="es-NI" b="0" i="0" dirty="0">
                <a:solidFill>
                  <a:srgbClr val="202124"/>
                </a:solidFill>
                <a:effectLst/>
                <a:latin typeface="arial" panose="020B0604020202020204" pitchFamily="34" charset="0"/>
              </a:rPr>
              <a:t>(valor1) + </a:t>
            </a:r>
            <a:r>
              <a:rPr lang="es-NI" b="0" i="0" dirty="0" err="1">
                <a:solidFill>
                  <a:srgbClr val="202124"/>
                </a:solidFill>
                <a:effectLst/>
                <a:latin typeface="arial" panose="020B0604020202020204" pitchFamily="34" charset="0"/>
              </a:rPr>
              <a:t>parseInt</a:t>
            </a:r>
            <a:r>
              <a:rPr lang="es-NI" b="0" i="0" dirty="0">
                <a:solidFill>
                  <a:srgbClr val="202124"/>
                </a:solidFill>
                <a:effectLst/>
                <a:latin typeface="arial" panose="020B0604020202020204" pitchFamily="34" charset="0"/>
              </a:rPr>
              <a:t>(valor2); </a:t>
            </a:r>
            <a:r>
              <a:rPr lang="es-NI" b="0" i="0" dirty="0" err="1">
                <a:solidFill>
                  <a:srgbClr val="202124"/>
                </a:solidFill>
                <a:effectLst/>
                <a:latin typeface="arial" panose="020B0604020202020204" pitchFamily="34" charset="0"/>
              </a:rPr>
              <a:t>let</a:t>
            </a:r>
            <a:r>
              <a:rPr lang="es-NI" b="0" i="0" dirty="0">
                <a:solidFill>
                  <a:srgbClr val="202124"/>
                </a:solidFill>
                <a:effectLst/>
                <a:latin typeface="arial" panose="020B0604020202020204" pitchFamily="34" charset="0"/>
              </a:rPr>
              <a:t> suma = </a:t>
            </a:r>
            <a:r>
              <a:rPr lang="es-NI" b="0" i="0" dirty="0" err="1">
                <a:solidFill>
                  <a:srgbClr val="202124"/>
                </a:solidFill>
                <a:effectLst/>
                <a:latin typeface="arial" panose="020B0604020202020204" pitchFamily="34" charset="0"/>
              </a:rPr>
              <a:t>parseInt</a:t>
            </a:r>
            <a:r>
              <a:rPr lang="es-NI" b="0" i="0" dirty="0">
                <a:solidFill>
                  <a:srgbClr val="202124"/>
                </a:solidFill>
                <a:effectLst/>
                <a:latin typeface="arial" panose="020B0604020202020204" pitchFamily="34" charset="0"/>
              </a:rPr>
              <a:t>(valor1) + </a:t>
            </a:r>
            <a:r>
              <a:rPr lang="es-NI" b="0" i="0" dirty="0" err="1">
                <a:solidFill>
                  <a:srgbClr val="202124"/>
                </a:solidFill>
                <a:effectLst/>
                <a:latin typeface="arial" panose="020B0604020202020204" pitchFamily="34" charset="0"/>
              </a:rPr>
              <a:t>parseInt</a:t>
            </a:r>
            <a:r>
              <a:rPr lang="es-NI" b="0" i="0" dirty="0">
                <a:solidFill>
                  <a:srgbClr val="202124"/>
                </a:solidFill>
                <a:effectLst/>
                <a:latin typeface="arial" panose="020B0604020202020204" pitchFamily="34" charset="0"/>
              </a:rPr>
              <a:t>(valor2);</a:t>
            </a:r>
          </a:p>
          <a:p>
            <a:r>
              <a:rPr lang="es-NI" dirty="0"/>
              <a:t> </a:t>
            </a:r>
          </a:p>
          <a:p>
            <a:endParaRPr lang="es-NI" dirty="0"/>
          </a:p>
        </p:txBody>
      </p:sp>
      <p:pic>
        <p:nvPicPr>
          <p:cNvPr id="5122" name="Picture 2" descr="Pedir datos con prompt en Javascript - Línea de Código">
            <a:extLst>
              <a:ext uri="{FF2B5EF4-FFF2-40B4-BE49-F238E27FC236}">
                <a16:creationId xmlns:a16="http://schemas.microsoft.com/office/drawing/2014/main" id="{CA906D80-E83D-429C-BD59-BDB7817956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326" y="2463019"/>
            <a:ext cx="3528719" cy="352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784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2AC599C-7132-47EB-8ACF-FD5ED670CC26}"/>
              </a:ext>
            </a:extLst>
          </p:cNvPr>
          <p:cNvSpPr/>
          <p:nvPr/>
        </p:nvSpPr>
        <p:spPr>
          <a:xfrm>
            <a:off x="0" y="0"/>
            <a:ext cx="7427742" cy="6858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 name="CuadroTexto 1">
            <a:extLst>
              <a:ext uri="{FF2B5EF4-FFF2-40B4-BE49-F238E27FC236}">
                <a16:creationId xmlns:a16="http://schemas.microsoft.com/office/drawing/2014/main" id="{1E71FBDC-28F9-4D7F-AE17-E7B3C56D5D92}"/>
              </a:ext>
            </a:extLst>
          </p:cNvPr>
          <p:cNvSpPr txBox="1"/>
          <p:nvPr/>
        </p:nvSpPr>
        <p:spPr>
          <a:xfrm>
            <a:off x="633046" y="829994"/>
            <a:ext cx="4825219" cy="2554545"/>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Definición de operadores aritméticos:</a:t>
            </a:r>
          </a:p>
          <a:p>
            <a:endParaRPr lang="es-NI" sz="1600" b="1" dirty="0">
              <a:latin typeface="Arial" panose="020B0604020202020204" pitchFamily="34" charset="0"/>
              <a:cs typeface="Arial" panose="020B0604020202020204" pitchFamily="34" charset="0"/>
            </a:endParaRPr>
          </a:p>
          <a:p>
            <a:r>
              <a:rPr lang="es-ES" sz="1600" i="0" dirty="0">
                <a:solidFill>
                  <a:srgbClr val="202124"/>
                </a:solidFill>
                <a:effectLst/>
                <a:latin typeface="arial" panose="020B0604020202020204" pitchFamily="34" charset="0"/>
              </a:rPr>
              <a:t>Los operadores aritméticos realizan operaciones matemáticas, como sumas o restas con operandos. Hay dos tipos de operadores matemáticos: unarios y binarios. Los operadores unarios realizan una acción con un solo operando. Los operadores binarios realizan acciones con dos operandos</a:t>
            </a:r>
            <a:r>
              <a:rPr lang="es-ES" sz="1600" b="0" i="0" dirty="0">
                <a:solidFill>
                  <a:srgbClr val="202124"/>
                </a:solidFill>
                <a:effectLst/>
                <a:latin typeface="arial" panose="020B0604020202020204" pitchFamily="34" charset="0"/>
              </a:rPr>
              <a:t>.</a:t>
            </a:r>
            <a:endParaRPr lang="es-NI" sz="1600" b="1" dirty="0">
              <a:latin typeface="Arial" panose="020B0604020202020204" pitchFamily="34" charset="0"/>
              <a:cs typeface="Arial" panose="020B0604020202020204" pitchFamily="34" charset="0"/>
            </a:endParaRPr>
          </a:p>
          <a:p>
            <a:endParaRPr lang="es-NI" sz="1600" b="1" dirty="0">
              <a:latin typeface="Arial" panose="020B0604020202020204" pitchFamily="34" charset="0"/>
              <a:cs typeface="Arial" panose="020B0604020202020204" pitchFamily="34" charset="0"/>
            </a:endParaRPr>
          </a:p>
        </p:txBody>
      </p:sp>
      <p:sp>
        <p:nvSpPr>
          <p:cNvPr id="5" name="CuadroTexto 4">
            <a:extLst>
              <a:ext uri="{FF2B5EF4-FFF2-40B4-BE49-F238E27FC236}">
                <a16:creationId xmlns:a16="http://schemas.microsoft.com/office/drawing/2014/main" id="{F8FAD6BD-E1AD-4F61-9DEE-54A93D27D6F8}"/>
              </a:ext>
            </a:extLst>
          </p:cNvPr>
          <p:cNvSpPr txBox="1"/>
          <p:nvPr/>
        </p:nvSpPr>
        <p:spPr>
          <a:xfrm>
            <a:off x="6733735" y="672906"/>
            <a:ext cx="4825219" cy="2308324"/>
          </a:xfrm>
          <a:prstGeom prst="rect">
            <a:avLst/>
          </a:prstGeom>
          <a:noFill/>
        </p:spPr>
        <p:txBody>
          <a:bodyPr wrap="square" rtlCol="0">
            <a:spAutoFit/>
          </a:bodyPr>
          <a:lstStyle/>
          <a:p>
            <a:r>
              <a:rPr lang="es-NI" sz="1600" b="1" dirty="0">
                <a:latin typeface="Arial" panose="020B0604020202020204" pitchFamily="34" charset="0"/>
                <a:cs typeface="Arial" panose="020B0604020202020204" pitchFamily="34" charset="0"/>
              </a:rPr>
              <a:t>Definición de operadores de asignación :</a:t>
            </a:r>
          </a:p>
          <a:p>
            <a:endParaRPr lang="es-NI" sz="1600" b="1" dirty="0">
              <a:latin typeface="Arial" panose="020B0604020202020204" pitchFamily="34" charset="0"/>
              <a:cs typeface="Arial" panose="020B0604020202020204" pitchFamily="34" charset="0"/>
            </a:endParaRPr>
          </a:p>
          <a:p>
            <a:r>
              <a:rPr lang="es-ES" sz="1600" i="0" dirty="0">
                <a:solidFill>
                  <a:srgbClr val="202124"/>
                </a:solidFill>
                <a:effectLst/>
                <a:latin typeface="arial" panose="020B0604020202020204" pitchFamily="34" charset="0"/>
              </a:rPr>
              <a:t>Los operadores de asignación devuelven el valor del objeto especificado por el operando izquierdo después de la asignación. El tipo resultante es el tipo del operando izquierdo. El resultado de una expresión de asignación es siempre un valor L. Estos operadores tienen asociatividad de derecha a izquierda.</a:t>
            </a:r>
            <a:endParaRPr lang="es-NI" sz="1600" dirty="0">
              <a:latin typeface="Arial" panose="020B0604020202020204" pitchFamily="34" charset="0"/>
              <a:cs typeface="Arial" panose="020B0604020202020204" pitchFamily="34" charset="0"/>
            </a:endParaRPr>
          </a:p>
        </p:txBody>
      </p:sp>
      <p:pic>
        <p:nvPicPr>
          <p:cNvPr id="6148" name="Picture 4" descr="Tutorial Excel: Tipos de operadores • Excel Total">
            <a:extLst>
              <a:ext uri="{FF2B5EF4-FFF2-40B4-BE49-F238E27FC236}">
                <a16:creationId xmlns:a16="http://schemas.microsoft.com/office/drawing/2014/main" id="{7AFD746E-474E-4B62-84D6-53D94B22C0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93" y="3382195"/>
            <a:ext cx="4431323" cy="25686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Operadores de Asignación en C - Curso de Lenguaje C de Carlos Pes">
            <a:extLst>
              <a:ext uri="{FF2B5EF4-FFF2-40B4-BE49-F238E27FC236}">
                <a16:creationId xmlns:a16="http://schemas.microsoft.com/office/drawing/2014/main" id="{4C6E608C-6DBB-4007-8512-048D73EF70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830" y="3382195"/>
            <a:ext cx="4042222" cy="242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36395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1175</Words>
  <Application>Microsoft Office PowerPoint</Application>
  <PresentationFormat>Panorámica</PresentationFormat>
  <Paragraphs>81</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-apple-system</vt:lpstr>
      <vt:lpstr>Arial</vt:lpstr>
      <vt:lpstr>Arial</vt:lpstr>
      <vt:lpstr>Calibri</vt:lpstr>
      <vt:lpstr>Calibri Light</vt:lpstr>
      <vt:lpstr>Open Sans</vt:lpstr>
      <vt:lpstr>Poppins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pc</dc:creator>
  <cp:lastModifiedBy>pc</cp:lastModifiedBy>
  <cp:revision>2</cp:revision>
  <dcterms:created xsi:type="dcterms:W3CDTF">2022-03-25T17:24:17Z</dcterms:created>
  <dcterms:modified xsi:type="dcterms:W3CDTF">2022-04-02T05:22:14Z</dcterms:modified>
</cp:coreProperties>
</file>