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72"/>
  </p:notesMasterIdLst>
  <p:handoutMasterIdLst>
    <p:handoutMasterId r:id="rId73"/>
  </p:handoutMasterIdLst>
  <p:sldIdLst>
    <p:sldId id="369" r:id="rId6"/>
    <p:sldId id="376" r:id="rId7"/>
    <p:sldId id="378" r:id="rId8"/>
    <p:sldId id="381" r:id="rId9"/>
    <p:sldId id="382" r:id="rId10"/>
    <p:sldId id="379" r:id="rId11"/>
    <p:sldId id="380" r:id="rId12"/>
    <p:sldId id="383" r:id="rId13"/>
    <p:sldId id="384" r:id="rId14"/>
    <p:sldId id="385" r:id="rId15"/>
    <p:sldId id="386" r:id="rId16"/>
    <p:sldId id="387" r:id="rId17"/>
    <p:sldId id="388" r:id="rId18"/>
    <p:sldId id="393" r:id="rId19"/>
    <p:sldId id="389" r:id="rId20"/>
    <p:sldId id="390" r:id="rId21"/>
    <p:sldId id="391" r:id="rId22"/>
    <p:sldId id="392" r:id="rId23"/>
    <p:sldId id="394" r:id="rId24"/>
    <p:sldId id="395" r:id="rId25"/>
    <p:sldId id="396" r:id="rId26"/>
    <p:sldId id="397" r:id="rId27"/>
    <p:sldId id="439" r:id="rId28"/>
    <p:sldId id="398" r:id="rId29"/>
    <p:sldId id="401" r:id="rId30"/>
    <p:sldId id="399" r:id="rId31"/>
    <p:sldId id="400" r:id="rId32"/>
    <p:sldId id="402" r:id="rId33"/>
    <p:sldId id="403" r:id="rId34"/>
    <p:sldId id="404" r:id="rId35"/>
    <p:sldId id="405" r:id="rId36"/>
    <p:sldId id="406" r:id="rId37"/>
    <p:sldId id="407" r:id="rId38"/>
    <p:sldId id="408" r:id="rId39"/>
    <p:sldId id="409" r:id="rId40"/>
    <p:sldId id="410" r:id="rId41"/>
    <p:sldId id="411" r:id="rId42"/>
    <p:sldId id="412" r:id="rId43"/>
    <p:sldId id="413" r:id="rId44"/>
    <p:sldId id="414" r:id="rId45"/>
    <p:sldId id="415" r:id="rId46"/>
    <p:sldId id="416" r:id="rId47"/>
    <p:sldId id="417" r:id="rId48"/>
    <p:sldId id="418" r:id="rId49"/>
    <p:sldId id="419" r:id="rId50"/>
    <p:sldId id="420" r:id="rId51"/>
    <p:sldId id="421" r:id="rId52"/>
    <p:sldId id="422" r:id="rId53"/>
    <p:sldId id="423" r:id="rId54"/>
    <p:sldId id="424" r:id="rId55"/>
    <p:sldId id="425" r:id="rId56"/>
    <p:sldId id="426" r:id="rId57"/>
    <p:sldId id="427" r:id="rId58"/>
    <p:sldId id="428" r:id="rId59"/>
    <p:sldId id="429" r:id="rId60"/>
    <p:sldId id="430" r:id="rId61"/>
    <p:sldId id="431" r:id="rId62"/>
    <p:sldId id="432" r:id="rId63"/>
    <p:sldId id="433" r:id="rId64"/>
    <p:sldId id="434" r:id="rId65"/>
    <p:sldId id="435" r:id="rId66"/>
    <p:sldId id="436" r:id="rId67"/>
    <p:sldId id="437" r:id="rId68"/>
    <p:sldId id="440" r:id="rId69"/>
    <p:sldId id="377" r:id="rId70"/>
    <p:sldId id="438" r:id="rId71"/>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0">
          <p15:clr>
            <a:srgbClr val="A4A3A4"/>
          </p15:clr>
        </p15:guide>
        <p15:guide id="2" orient="horz" pos="298">
          <p15:clr>
            <a:srgbClr val="A4A3A4"/>
          </p15:clr>
        </p15:guide>
        <p15:guide id="3" orient="horz" pos="881">
          <p15:clr>
            <a:srgbClr val="A4A3A4"/>
          </p15:clr>
        </p15:guide>
        <p15:guide id="4" pos="38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B5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0" autoAdjust="0"/>
    <p:restoredTop sz="78319" autoAdjust="0"/>
  </p:normalViewPr>
  <p:slideViewPr>
    <p:cSldViewPr snapToGrid="0">
      <p:cViewPr varScale="1">
        <p:scale>
          <a:sx n="82" d="100"/>
          <a:sy n="82" d="100"/>
        </p:scale>
        <p:origin x="2202" y="96"/>
      </p:cViewPr>
      <p:guideLst>
        <p:guide orient="horz" pos="3740"/>
        <p:guide orient="horz" pos="298"/>
        <p:guide orient="horz" pos="881"/>
        <p:guide pos="38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theme" Target="theme/theme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FDA5BBF-9A9E-E34C-87D2-CD6D1CA60245}" type="datetime1">
              <a:rPr lang="en-US" smtClean="0"/>
              <a:t>6/30/2021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0D1C1E-7544-3144-B6B3-A3D63AEA6E36}" type="slidenum">
              <a:rPr lang="en-US" smtClean="0"/>
              <a:t>‹#›</a:t>
            </a:fld>
            <a:endParaRPr lang="en-US"/>
          </a:p>
        </p:txBody>
      </p:sp>
    </p:spTree>
    <p:extLst>
      <p:ext uri="{BB962C8B-B14F-4D97-AF65-F5344CB8AC3E}">
        <p14:creationId xmlns:p14="http://schemas.microsoft.com/office/powerpoint/2010/main" val="23373360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5FB5CF-D153-1544-8329-2FC1F4ABF24D}" type="datetime1">
              <a:rPr lang="en-US" smtClean="0"/>
              <a:t>6/30/2021</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B1139D-5AC7-4B0B-A715-E40E0591EF82}" type="slidenum">
              <a:rPr lang="nl-NL" smtClean="0"/>
              <a:t>‹#›</a:t>
            </a:fld>
            <a:endParaRPr lang="nl-NL"/>
          </a:p>
        </p:txBody>
      </p:sp>
    </p:spTree>
    <p:extLst>
      <p:ext uri="{BB962C8B-B14F-4D97-AF65-F5344CB8AC3E}">
        <p14:creationId xmlns:p14="http://schemas.microsoft.com/office/powerpoint/2010/main" val="30206298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www.pluralsight.com/guides/software-delivery-using-test-driven-development-tdd"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B1139D-5AC7-4B0B-A715-E40E0591EF82}" type="slidenum">
              <a:rPr lang="nl-NL" smtClean="0"/>
              <a:t>1</a:t>
            </a:fld>
            <a:endParaRPr lang="nl-NL"/>
          </a:p>
        </p:txBody>
      </p:sp>
    </p:spTree>
    <p:extLst>
      <p:ext uri="{BB962C8B-B14F-4D97-AF65-F5344CB8AC3E}">
        <p14:creationId xmlns:p14="http://schemas.microsoft.com/office/powerpoint/2010/main" val="1393669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Marian</a:t>
            </a:r>
          </a:p>
        </p:txBody>
      </p:sp>
      <p:sp>
        <p:nvSpPr>
          <p:cNvPr id="4" name="Slide Number Placeholder 3"/>
          <p:cNvSpPr>
            <a:spLocks noGrp="1"/>
          </p:cNvSpPr>
          <p:nvPr>
            <p:ph type="sldNum" sz="quarter" idx="10"/>
          </p:nvPr>
        </p:nvSpPr>
        <p:spPr/>
        <p:txBody>
          <a:bodyPr/>
          <a:lstStyle/>
          <a:p>
            <a:fld id="{2DB1139D-5AC7-4B0B-A715-E40E0591EF82}" type="slidenum">
              <a:rPr lang="nl-NL" smtClean="0"/>
              <a:t>10</a:t>
            </a:fld>
            <a:endParaRPr lang="nl-NL"/>
          </a:p>
        </p:txBody>
      </p:sp>
    </p:spTree>
    <p:extLst>
      <p:ext uri="{BB962C8B-B14F-4D97-AF65-F5344CB8AC3E}">
        <p14:creationId xmlns:p14="http://schemas.microsoft.com/office/powerpoint/2010/main" val="3451562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Marian</a:t>
            </a:r>
          </a:p>
        </p:txBody>
      </p:sp>
      <p:sp>
        <p:nvSpPr>
          <p:cNvPr id="4" name="Slide Number Placeholder 3"/>
          <p:cNvSpPr>
            <a:spLocks noGrp="1"/>
          </p:cNvSpPr>
          <p:nvPr>
            <p:ph type="sldNum" sz="quarter" idx="10"/>
          </p:nvPr>
        </p:nvSpPr>
        <p:spPr/>
        <p:txBody>
          <a:bodyPr/>
          <a:lstStyle/>
          <a:p>
            <a:fld id="{2DB1139D-5AC7-4B0B-A715-E40E0591EF82}" type="slidenum">
              <a:rPr lang="nl-NL" smtClean="0"/>
              <a:t>11</a:t>
            </a:fld>
            <a:endParaRPr lang="nl-NL"/>
          </a:p>
        </p:txBody>
      </p:sp>
    </p:spTree>
    <p:extLst>
      <p:ext uri="{BB962C8B-B14F-4D97-AF65-F5344CB8AC3E}">
        <p14:creationId xmlns:p14="http://schemas.microsoft.com/office/powerpoint/2010/main" val="3561509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Marian</a:t>
            </a:r>
          </a:p>
        </p:txBody>
      </p:sp>
      <p:sp>
        <p:nvSpPr>
          <p:cNvPr id="4" name="Slide Number Placeholder 3"/>
          <p:cNvSpPr>
            <a:spLocks noGrp="1"/>
          </p:cNvSpPr>
          <p:nvPr>
            <p:ph type="sldNum" sz="quarter" idx="10"/>
          </p:nvPr>
        </p:nvSpPr>
        <p:spPr/>
        <p:txBody>
          <a:bodyPr/>
          <a:lstStyle/>
          <a:p>
            <a:fld id="{2DB1139D-5AC7-4B0B-A715-E40E0591EF82}" type="slidenum">
              <a:rPr lang="nl-NL" smtClean="0"/>
              <a:t>12</a:t>
            </a:fld>
            <a:endParaRPr lang="nl-NL"/>
          </a:p>
        </p:txBody>
      </p:sp>
    </p:spTree>
    <p:extLst>
      <p:ext uri="{BB962C8B-B14F-4D97-AF65-F5344CB8AC3E}">
        <p14:creationId xmlns:p14="http://schemas.microsoft.com/office/powerpoint/2010/main" val="3314867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Alex</a:t>
            </a:r>
          </a:p>
          <a:p>
            <a:r>
              <a:rPr lang="nl-NL" dirty="0"/>
              <a:t>S-a vorbit despre importanta unit testelor si beneficiile pe care le aduc ele.</a:t>
            </a:r>
          </a:p>
          <a:p>
            <a:r>
              <a:rPr lang="nl-NL" dirty="0" err="1"/>
              <a:t>Cred</a:t>
            </a:r>
            <a:r>
              <a:rPr lang="nl-NL" dirty="0"/>
              <a:t> ca </a:t>
            </a:r>
            <a:r>
              <a:rPr lang="nl-NL" dirty="0" err="1"/>
              <a:t>acuma</a:t>
            </a:r>
            <a:r>
              <a:rPr lang="nl-NL" dirty="0"/>
              <a:t> e </a:t>
            </a:r>
            <a:r>
              <a:rPr lang="nl-NL" dirty="0" err="1"/>
              <a:t>cazul</a:t>
            </a:r>
            <a:r>
              <a:rPr lang="nl-NL" dirty="0"/>
              <a:t> sa </a:t>
            </a:r>
            <a:r>
              <a:rPr lang="nl-NL" dirty="0" err="1"/>
              <a:t>aflam</a:t>
            </a:r>
            <a:r>
              <a:rPr lang="nl-NL" dirty="0"/>
              <a:t> si </a:t>
            </a:r>
            <a:r>
              <a:rPr lang="nl-NL" dirty="0" err="1"/>
              <a:t>ce</a:t>
            </a:r>
            <a:r>
              <a:rPr lang="nl-NL" dirty="0"/>
              <a:t> e </a:t>
            </a:r>
            <a:r>
              <a:rPr lang="nl-NL" dirty="0" err="1"/>
              <a:t>un</a:t>
            </a:r>
            <a:r>
              <a:rPr lang="nl-NL" dirty="0"/>
              <a:t> unit test.</a:t>
            </a:r>
          </a:p>
        </p:txBody>
      </p:sp>
      <p:sp>
        <p:nvSpPr>
          <p:cNvPr id="4" name="Slide Number Placeholder 3"/>
          <p:cNvSpPr>
            <a:spLocks noGrp="1"/>
          </p:cNvSpPr>
          <p:nvPr>
            <p:ph type="sldNum" sz="quarter" idx="10"/>
          </p:nvPr>
        </p:nvSpPr>
        <p:spPr/>
        <p:txBody>
          <a:bodyPr/>
          <a:lstStyle/>
          <a:p>
            <a:fld id="{2DB1139D-5AC7-4B0B-A715-E40E0591EF82}" type="slidenum">
              <a:rPr lang="nl-NL" smtClean="0"/>
              <a:t>13</a:t>
            </a:fld>
            <a:endParaRPr lang="nl-NL"/>
          </a:p>
        </p:txBody>
      </p:sp>
    </p:spTree>
    <p:extLst>
      <p:ext uri="{BB962C8B-B14F-4D97-AF65-F5344CB8AC3E}">
        <p14:creationId xmlns:p14="http://schemas.microsoft.com/office/powerpoint/2010/main" val="6358510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Alex</a:t>
            </a:r>
          </a:p>
          <a:p>
            <a:r>
              <a:rPr lang="nl-NL" dirty="0"/>
              <a:t>Cea mai simpla definitie a unui unit tests este : “cod ce testeaza alt cod”.</a:t>
            </a:r>
          </a:p>
        </p:txBody>
      </p:sp>
      <p:sp>
        <p:nvSpPr>
          <p:cNvPr id="4" name="Slide Number Placeholder 3"/>
          <p:cNvSpPr>
            <a:spLocks noGrp="1"/>
          </p:cNvSpPr>
          <p:nvPr>
            <p:ph type="sldNum" sz="quarter" idx="10"/>
          </p:nvPr>
        </p:nvSpPr>
        <p:spPr/>
        <p:txBody>
          <a:bodyPr/>
          <a:lstStyle/>
          <a:p>
            <a:fld id="{2DB1139D-5AC7-4B0B-A715-E40E0591EF82}" type="slidenum">
              <a:rPr lang="nl-NL" smtClean="0"/>
              <a:t>14</a:t>
            </a:fld>
            <a:endParaRPr lang="nl-NL"/>
          </a:p>
        </p:txBody>
      </p:sp>
    </p:spTree>
    <p:extLst>
      <p:ext uri="{BB962C8B-B14F-4D97-AF65-F5344CB8AC3E}">
        <p14:creationId xmlns:p14="http://schemas.microsoft.com/office/powerpoint/2010/main" val="35279244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Alex</a:t>
            </a:r>
          </a:p>
        </p:txBody>
      </p:sp>
      <p:sp>
        <p:nvSpPr>
          <p:cNvPr id="4" name="Slide Number Placeholder 3"/>
          <p:cNvSpPr>
            <a:spLocks noGrp="1"/>
          </p:cNvSpPr>
          <p:nvPr>
            <p:ph type="sldNum" sz="quarter" idx="10"/>
          </p:nvPr>
        </p:nvSpPr>
        <p:spPr/>
        <p:txBody>
          <a:bodyPr/>
          <a:lstStyle/>
          <a:p>
            <a:fld id="{2DB1139D-5AC7-4B0B-A715-E40E0591EF82}" type="slidenum">
              <a:rPr lang="nl-NL" smtClean="0"/>
              <a:t>15</a:t>
            </a:fld>
            <a:endParaRPr lang="nl-NL"/>
          </a:p>
        </p:txBody>
      </p:sp>
    </p:spTree>
    <p:extLst>
      <p:ext uri="{BB962C8B-B14F-4D97-AF65-F5344CB8AC3E}">
        <p14:creationId xmlns:p14="http://schemas.microsoft.com/office/powerpoint/2010/main" val="3363895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Alex</a:t>
            </a:r>
          </a:p>
        </p:txBody>
      </p:sp>
      <p:sp>
        <p:nvSpPr>
          <p:cNvPr id="4" name="Slide Number Placeholder 3"/>
          <p:cNvSpPr>
            <a:spLocks noGrp="1"/>
          </p:cNvSpPr>
          <p:nvPr>
            <p:ph type="sldNum" sz="quarter" idx="10"/>
          </p:nvPr>
        </p:nvSpPr>
        <p:spPr/>
        <p:txBody>
          <a:bodyPr/>
          <a:lstStyle/>
          <a:p>
            <a:fld id="{2DB1139D-5AC7-4B0B-A715-E40E0591EF82}" type="slidenum">
              <a:rPr lang="nl-NL" smtClean="0"/>
              <a:t>16</a:t>
            </a:fld>
            <a:endParaRPr lang="nl-NL"/>
          </a:p>
        </p:txBody>
      </p:sp>
    </p:spTree>
    <p:extLst>
      <p:ext uri="{BB962C8B-B14F-4D97-AF65-F5344CB8AC3E}">
        <p14:creationId xmlns:p14="http://schemas.microsoft.com/office/powerpoint/2010/main" val="3324607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Marian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typical unit test contains 3 phases: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First, it initializes a small piece of an application it wants to test (also known as the system under test, or SUT), then it applies some stimulus to the system under test (usually by calling a method on it), and finally, it observes the resulting behavior.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If the observed behavior is consistent with the expectations, the unit test passes, otherwise, it fails, indicating that there is a problem somewhere in the system under test.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These three unit test phases are also known as Arrange, Act and Assert, or simply AAA.</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SUT =&gt; stands from </a:t>
            </a:r>
            <a:r>
              <a:rPr lang="en-US" sz="1200" b="1" i="0" kern="1200" dirty="0">
                <a:solidFill>
                  <a:schemeClr val="tx1"/>
                </a:solidFill>
                <a:effectLst/>
                <a:latin typeface="+mn-lt"/>
                <a:ea typeface="+mn-ea"/>
                <a:cs typeface="+mn-cs"/>
              </a:rPr>
              <a:t>System Under Test, Code Under test or</a:t>
            </a:r>
            <a:r>
              <a:rPr lang="en-US" sz="1200" b="1" i="0" kern="1200" baseline="0" dirty="0">
                <a:solidFill>
                  <a:schemeClr val="tx1"/>
                </a:solidFill>
                <a:effectLst/>
                <a:latin typeface="+mn-lt"/>
                <a:ea typeface="+mn-ea"/>
                <a:cs typeface="+mn-cs"/>
              </a:rPr>
              <a:t> Class Under Test</a:t>
            </a:r>
            <a:endParaRPr lang="en-US" b="1" dirty="0"/>
          </a:p>
        </p:txBody>
      </p:sp>
      <p:sp>
        <p:nvSpPr>
          <p:cNvPr id="4" name="Slide Number Placeholder 3"/>
          <p:cNvSpPr>
            <a:spLocks noGrp="1"/>
          </p:cNvSpPr>
          <p:nvPr>
            <p:ph type="sldNum" sz="quarter" idx="10"/>
          </p:nvPr>
        </p:nvSpPr>
        <p:spPr/>
        <p:txBody>
          <a:bodyPr/>
          <a:lstStyle/>
          <a:p>
            <a:fld id="{2DB1139D-5AC7-4B0B-A715-E40E0591EF82}" type="slidenum">
              <a:rPr lang="nl-NL" smtClean="0"/>
              <a:t>17</a:t>
            </a:fld>
            <a:endParaRPr lang="nl-NL"/>
          </a:p>
        </p:txBody>
      </p:sp>
    </p:spTree>
    <p:extLst>
      <p:ext uri="{BB962C8B-B14F-4D97-AF65-F5344CB8AC3E}">
        <p14:creationId xmlns:p14="http://schemas.microsoft.com/office/powerpoint/2010/main" val="2255640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Marian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AAA (Arrange, Act, Assert) pattern is a common way of writing unit tests for a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Arrange section of a unit test method initializes objects and sets the value of the data that is passed to the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Act section invokes the method under test with the arranged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Assert section verifies that the action of the method under test behaves as expected.</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18</a:t>
            </a:fld>
            <a:endParaRPr lang="nl-NL"/>
          </a:p>
        </p:txBody>
      </p:sp>
    </p:spTree>
    <p:extLst>
      <p:ext uri="{BB962C8B-B14F-4D97-AF65-F5344CB8AC3E}">
        <p14:creationId xmlns:p14="http://schemas.microsoft.com/office/powerpoint/2010/main" val="231468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Marian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AAA (Arrange, Act, Assert) pattern is a common way of writing unit tests for a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Arrange section of a unit test method initializes objects and sets the value of the data that is passed to the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Act section invokes the method under test with the arranged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Assert section verifies that the action of the method under test behaves as expected.</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19</a:t>
            </a:fld>
            <a:endParaRPr lang="nl-NL"/>
          </a:p>
        </p:txBody>
      </p:sp>
    </p:spTree>
    <p:extLst>
      <p:ext uri="{BB962C8B-B14F-4D97-AF65-F5344CB8AC3E}">
        <p14:creationId xmlns:p14="http://schemas.microsoft.com/office/powerpoint/2010/main" val="629826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Alex</a:t>
            </a:r>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2</a:t>
            </a:fld>
            <a:endParaRPr lang="nl-NL"/>
          </a:p>
        </p:txBody>
      </p:sp>
    </p:spTree>
    <p:extLst>
      <p:ext uri="{BB962C8B-B14F-4D97-AF65-F5344CB8AC3E}">
        <p14:creationId xmlns:p14="http://schemas.microsoft.com/office/powerpoint/2010/main" val="1611891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Marian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AAA (Arrange, Act, Assert) pattern is a common way of writing unit tests for a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Arrange section of a unit test method initializes objects and sets the value of the data that is passed to the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Act section invokes the method under test with the arranged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Assert section verifies that the action of the method under test behaves as expected.</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20</a:t>
            </a:fld>
            <a:endParaRPr lang="nl-NL"/>
          </a:p>
        </p:txBody>
      </p:sp>
    </p:spTree>
    <p:extLst>
      <p:ext uri="{BB962C8B-B14F-4D97-AF65-F5344CB8AC3E}">
        <p14:creationId xmlns:p14="http://schemas.microsoft.com/office/powerpoint/2010/main" val="40864902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Marian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AAA (Arrange, Act, Assert) pattern is a common way of writing unit tests for a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Arrange section of a unit test method initializes objects and sets the value of the data that is passed to the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Act section invokes the method under test with the arranged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Assert section verifies that the action of the method under test behaves as expected.</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21</a:t>
            </a:fld>
            <a:endParaRPr lang="nl-NL"/>
          </a:p>
        </p:txBody>
      </p:sp>
    </p:spTree>
    <p:extLst>
      <p:ext uri="{BB962C8B-B14F-4D97-AF65-F5344CB8AC3E}">
        <p14:creationId xmlns:p14="http://schemas.microsoft.com/office/powerpoint/2010/main" val="27955921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a:p>
            <a:r>
              <a:rPr lang="en-US" dirty="0"/>
              <a:t>Using Trainers project</a:t>
            </a:r>
          </a:p>
          <a:p>
            <a:r>
              <a:rPr lang="en-US" dirty="0"/>
              <a:t>Using FIZZBUZZ as a backup</a:t>
            </a:r>
          </a:p>
        </p:txBody>
      </p:sp>
      <p:sp>
        <p:nvSpPr>
          <p:cNvPr id="4" name="Slide Number Placeholder 3"/>
          <p:cNvSpPr>
            <a:spLocks noGrp="1"/>
          </p:cNvSpPr>
          <p:nvPr>
            <p:ph type="sldNum" sz="quarter" idx="5"/>
          </p:nvPr>
        </p:nvSpPr>
        <p:spPr/>
        <p:txBody>
          <a:bodyPr/>
          <a:lstStyle/>
          <a:p>
            <a:fld id="{2DB1139D-5AC7-4B0B-A715-E40E0591EF82}" type="slidenum">
              <a:rPr lang="nl-NL" smtClean="0"/>
              <a:t>22</a:t>
            </a:fld>
            <a:endParaRPr lang="nl-NL"/>
          </a:p>
        </p:txBody>
      </p:sp>
    </p:spTree>
    <p:extLst>
      <p:ext uri="{BB962C8B-B14F-4D97-AF65-F5344CB8AC3E}">
        <p14:creationId xmlns:p14="http://schemas.microsoft.com/office/powerpoint/2010/main" val="2298475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a:p>
            <a:r>
              <a:rPr lang="en-US" dirty="0"/>
              <a:t>Using Trainers project</a:t>
            </a:r>
          </a:p>
          <a:p>
            <a:r>
              <a:rPr lang="en-US" dirty="0"/>
              <a:t>Using FIZZBUZZ as a backup</a:t>
            </a:r>
          </a:p>
        </p:txBody>
      </p:sp>
      <p:sp>
        <p:nvSpPr>
          <p:cNvPr id="4" name="Slide Number Placeholder 3"/>
          <p:cNvSpPr>
            <a:spLocks noGrp="1"/>
          </p:cNvSpPr>
          <p:nvPr>
            <p:ph type="sldNum" sz="quarter" idx="5"/>
          </p:nvPr>
        </p:nvSpPr>
        <p:spPr/>
        <p:txBody>
          <a:bodyPr/>
          <a:lstStyle/>
          <a:p>
            <a:fld id="{2DB1139D-5AC7-4B0B-A715-E40E0591EF82}" type="slidenum">
              <a:rPr lang="nl-NL" smtClean="0"/>
              <a:t>23</a:t>
            </a:fld>
            <a:endParaRPr lang="nl-NL"/>
          </a:p>
        </p:txBody>
      </p:sp>
    </p:spTree>
    <p:extLst>
      <p:ext uri="{BB962C8B-B14F-4D97-AF65-F5344CB8AC3E}">
        <p14:creationId xmlns:p14="http://schemas.microsoft.com/office/powerpoint/2010/main" val="5240467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24</a:t>
            </a:fld>
            <a:endParaRPr lang="nl-NL"/>
          </a:p>
        </p:txBody>
      </p:sp>
    </p:spTree>
    <p:extLst>
      <p:ext uri="{BB962C8B-B14F-4D97-AF65-F5344CB8AC3E}">
        <p14:creationId xmlns:p14="http://schemas.microsoft.com/office/powerpoint/2010/main" val="34302244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25</a:t>
            </a:fld>
            <a:endParaRPr lang="nl-NL"/>
          </a:p>
        </p:txBody>
      </p:sp>
    </p:spTree>
    <p:extLst>
      <p:ext uri="{BB962C8B-B14F-4D97-AF65-F5344CB8AC3E}">
        <p14:creationId xmlns:p14="http://schemas.microsoft.com/office/powerpoint/2010/main" val="14350508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26</a:t>
            </a:fld>
            <a:endParaRPr lang="nl-NL"/>
          </a:p>
        </p:txBody>
      </p:sp>
    </p:spTree>
    <p:extLst>
      <p:ext uri="{BB962C8B-B14F-4D97-AF65-F5344CB8AC3E}">
        <p14:creationId xmlns:p14="http://schemas.microsoft.com/office/powerpoint/2010/main" val="21447084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27</a:t>
            </a:fld>
            <a:endParaRPr lang="nl-NL"/>
          </a:p>
        </p:txBody>
      </p:sp>
    </p:spTree>
    <p:extLst>
      <p:ext uri="{BB962C8B-B14F-4D97-AF65-F5344CB8AC3E}">
        <p14:creationId xmlns:p14="http://schemas.microsoft.com/office/powerpoint/2010/main" val="25416340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28</a:t>
            </a:fld>
            <a:endParaRPr lang="nl-NL"/>
          </a:p>
        </p:txBody>
      </p:sp>
    </p:spTree>
    <p:extLst>
      <p:ext uri="{BB962C8B-B14F-4D97-AF65-F5344CB8AC3E}">
        <p14:creationId xmlns:p14="http://schemas.microsoft.com/office/powerpoint/2010/main" val="38006800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29</a:t>
            </a:fld>
            <a:endParaRPr lang="nl-NL"/>
          </a:p>
        </p:txBody>
      </p:sp>
    </p:spTree>
    <p:extLst>
      <p:ext uri="{BB962C8B-B14F-4D97-AF65-F5344CB8AC3E}">
        <p14:creationId xmlns:p14="http://schemas.microsoft.com/office/powerpoint/2010/main" val="2901283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3</a:t>
            </a:fld>
            <a:endParaRPr lang="nl-NL"/>
          </a:p>
        </p:txBody>
      </p:sp>
    </p:spTree>
    <p:extLst>
      <p:ext uri="{BB962C8B-B14F-4D97-AF65-F5344CB8AC3E}">
        <p14:creationId xmlns:p14="http://schemas.microsoft.com/office/powerpoint/2010/main" val="14805194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30</a:t>
            </a:fld>
            <a:endParaRPr lang="nl-NL"/>
          </a:p>
        </p:txBody>
      </p:sp>
    </p:spTree>
    <p:extLst>
      <p:ext uri="{BB962C8B-B14F-4D97-AF65-F5344CB8AC3E}">
        <p14:creationId xmlns:p14="http://schemas.microsoft.com/office/powerpoint/2010/main" val="23078150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31</a:t>
            </a:fld>
            <a:endParaRPr lang="nl-NL"/>
          </a:p>
        </p:txBody>
      </p:sp>
    </p:spTree>
    <p:extLst>
      <p:ext uri="{BB962C8B-B14F-4D97-AF65-F5344CB8AC3E}">
        <p14:creationId xmlns:p14="http://schemas.microsoft.com/office/powerpoint/2010/main" val="26331862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32</a:t>
            </a:fld>
            <a:endParaRPr lang="nl-NL"/>
          </a:p>
        </p:txBody>
      </p:sp>
    </p:spTree>
    <p:extLst>
      <p:ext uri="{BB962C8B-B14F-4D97-AF65-F5344CB8AC3E}">
        <p14:creationId xmlns:p14="http://schemas.microsoft.com/office/powerpoint/2010/main" val="21117273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33</a:t>
            </a:fld>
            <a:endParaRPr lang="nl-NL"/>
          </a:p>
        </p:txBody>
      </p:sp>
    </p:spTree>
    <p:extLst>
      <p:ext uri="{BB962C8B-B14F-4D97-AF65-F5344CB8AC3E}">
        <p14:creationId xmlns:p14="http://schemas.microsoft.com/office/powerpoint/2010/main" val="17154991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35</a:t>
            </a:fld>
            <a:endParaRPr lang="nl-NL"/>
          </a:p>
        </p:txBody>
      </p:sp>
    </p:spTree>
    <p:extLst>
      <p:ext uri="{BB962C8B-B14F-4D97-AF65-F5344CB8AC3E}">
        <p14:creationId xmlns:p14="http://schemas.microsoft.com/office/powerpoint/2010/main" val="16196680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36</a:t>
            </a:fld>
            <a:endParaRPr lang="nl-NL"/>
          </a:p>
        </p:txBody>
      </p:sp>
    </p:spTree>
    <p:extLst>
      <p:ext uri="{BB962C8B-B14F-4D97-AF65-F5344CB8AC3E}">
        <p14:creationId xmlns:p14="http://schemas.microsoft.com/office/powerpoint/2010/main" val="1658087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37</a:t>
            </a:fld>
            <a:endParaRPr lang="nl-NL"/>
          </a:p>
        </p:txBody>
      </p:sp>
    </p:spTree>
    <p:extLst>
      <p:ext uri="{BB962C8B-B14F-4D97-AF65-F5344CB8AC3E}">
        <p14:creationId xmlns:p14="http://schemas.microsoft.com/office/powerpoint/2010/main" val="21646386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38</a:t>
            </a:fld>
            <a:endParaRPr lang="nl-NL"/>
          </a:p>
        </p:txBody>
      </p:sp>
    </p:spTree>
    <p:extLst>
      <p:ext uri="{BB962C8B-B14F-4D97-AF65-F5344CB8AC3E}">
        <p14:creationId xmlns:p14="http://schemas.microsoft.com/office/powerpoint/2010/main" val="41574254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39</a:t>
            </a:fld>
            <a:endParaRPr lang="nl-NL"/>
          </a:p>
        </p:txBody>
      </p:sp>
    </p:spTree>
    <p:extLst>
      <p:ext uri="{BB962C8B-B14F-4D97-AF65-F5344CB8AC3E}">
        <p14:creationId xmlns:p14="http://schemas.microsoft.com/office/powerpoint/2010/main" val="20251227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40</a:t>
            </a:fld>
            <a:endParaRPr lang="nl-NL"/>
          </a:p>
        </p:txBody>
      </p:sp>
    </p:spTree>
    <p:extLst>
      <p:ext uri="{BB962C8B-B14F-4D97-AF65-F5344CB8AC3E}">
        <p14:creationId xmlns:p14="http://schemas.microsoft.com/office/powerpoint/2010/main" val="951410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Marian</a:t>
            </a:r>
          </a:p>
        </p:txBody>
      </p:sp>
      <p:sp>
        <p:nvSpPr>
          <p:cNvPr id="4" name="Slide Number Placeholder 3"/>
          <p:cNvSpPr>
            <a:spLocks noGrp="1"/>
          </p:cNvSpPr>
          <p:nvPr>
            <p:ph type="sldNum" sz="quarter" idx="10"/>
          </p:nvPr>
        </p:nvSpPr>
        <p:spPr/>
        <p:txBody>
          <a:bodyPr/>
          <a:lstStyle/>
          <a:p>
            <a:fld id="{2DB1139D-5AC7-4B0B-A715-E40E0591EF82}" type="slidenum">
              <a:rPr lang="nl-NL" smtClean="0"/>
              <a:t>4</a:t>
            </a:fld>
            <a:endParaRPr lang="nl-NL"/>
          </a:p>
        </p:txBody>
      </p:sp>
    </p:spTree>
    <p:extLst>
      <p:ext uri="{BB962C8B-B14F-4D97-AF65-F5344CB8AC3E}">
        <p14:creationId xmlns:p14="http://schemas.microsoft.com/office/powerpoint/2010/main" val="20113201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41</a:t>
            </a:fld>
            <a:endParaRPr lang="nl-NL"/>
          </a:p>
        </p:txBody>
      </p:sp>
    </p:spTree>
    <p:extLst>
      <p:ext uri="{BB962C8B-B14F-4D97-AF65-F5344CB8AC3E}">
        <p14:creationId xmlns:p14="http://schemas.microsoft.com/office/powerpoint/2010/main" val="1011043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42</a:t>
            </a:fld>
            <a:endParaRPr lang="nl-NL"/>
          </a:p>
        </p:txBody>
      </p:sp>
    </p:spTree>
    <p:extLst>
      <p:ext uri="{BB962C8B-B14F-4D97-AF65-F5344CB8AC3E}">
        <p14:creationId xmlns:p14="http://schemas.microsoft.com/office/powerpoint/2010/main" val="4792538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43</a:t>
            </a:fld>
            <a:endParaRPr lang="nl-NL"/>
          </a:p>
        </p:txBody>
      </p:sp>
    </p:spTree>
    <p:extLst>
      <p:ext uri="{BB962C8B-B14F-4D97-AF65-F5344CB8AC3E}">
        <p14:creationId xmlns:p14="http://schemas.microsoft.com/office/powerpoint/2010/main" val="16344076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44</a:t>
            </a:fld>
            <a:endParaRPr lang="nl-NL"/>
          </a:p>
        </p:txBody>
      </p:sp>
    </p:spTree>
    <p:extLst>
      <p:ext uri="{BB962C8B-B14F-4D97-AF65-F5344CB8AC3E}">
        <p14:creationId xmlns:p14="http://schemas.microsoft.com/office/powerpoint/2010/main" val="18999401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45</a:t>
            </a:fld>
            <a:endParaRPr lang="nl-NL"/>
          </a:p>
        </p:txBody>
      </p:sp>
    </p:spTree>
    <p:extLst>
      <p:ext uri="{BB962C8B-B14F-4D97-AF65-F5344CB8AC3E}">
        <p14:creationId xmlns:p14="http://schemas.microsoft.com/office/powerpoint/2010/main" val="13757650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46</a:t>
            </a:fld>
            <a:endParaRPr lang="nl-NL"/>
          </a:p>
        </p:txBody>
      </p:sp>
    </p:spTree>
    <p:extLst>
      <p:ext uri="{BB962C8B-B14F-4D97-AF65-F5344CB8AC3E}">
        <p14:creationId xmlns:p14="http://schemas.microsoft.com/office/powerpoint/2010/main" val="35010302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47</a:t>
            </a:fld>
            <a:endParaRPr lang="nl-NL"/>
          </a:p>
        </p:txBody>
      </p:sp>
    </p:spTree>
    <p:extLst>
      <p:ext uri="{BB962C8B-B14F-4D97-AF65-F5344CB8AC3E}">
        <p14:creationId xmlns:p14="http://schemas.microsoft.com/office/powerpoint/2010/main" val="33038135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48</a:t>
            </a:fld>
            <a:endParaRPr lang="nl-NL"/>
          </a:p>
        </p:txBody>
      </p:sp>
    </p:spTree>
    <p:extLst>
      <p:ext uri="{BB962C8B-B14F-4D97-AF65-F5344CB8AC3E}">
        <p14:creationId xmlns:p14="http://schemas.microsoft.com/office/powerpoint/2010/main" val="12767722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49</a:t>
            </a:fld>
            <a:endParaRPr lang="nl-NL"/>
          </a:p>
        </p:txBody>
      </p:sp>
    </p:spTree>
    <p:extLst>
      <p:ext uri="{BB962C8B-B14F-4D97-AF65-F5344CB8AC3E}">
        <p14:creationId xmlns:p14="http://schemas.microsoft.com/office/powerpoint/2010/main" val="16777271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50</a:t>
            </a:fld>
            <a:endParaRPr lang="nl-NL"/>
          </a:p>
        </p:txBody>
      </p:sp>
    </p:spTree>
    <p:extLst>
      <p:ext uri="{BB962C8B-B14F-4D97-AF65-F5344CB8AC3E}">
        <p14:creationId xmlns:p14="http://schemas.microsoft.com/office/powerpoint/2010/main" val="462259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Marian</a:t>
            </a:r>
          </a:p>
        </p:txBody>
      </p:sp>
      <p:sp>
        <p:nvSpPr>
          <p:cNvPr id="4" name="Slide Number Placeholder 3"/>
          <p:cNvSpPr>
            <a:spLocks noGrp="1"/>
          </p:cNvSpPr>
          <p:nvPr>
            <p:ph type="sldNum" sz="quarter" idx="10"/>
          </p:nvPr>
        </p:nvSpPr>
        <p:spPr/>
        <p:txBody>
          <a:bodyPr/>
          <a:lstStyle/>
          <a:p>
            <a:fld id="{2DB1139D-5AC7-4B0B-A715-E40E0591EF82}" type="slidenum">
              <a:rPr lang="nl-NL" smtClean="0"/>
              <a:t>5</a:t>
            </a:fld>
            <a:endParaRPr lang="nl-NL"/>
          </a:p>
        </p:txBody>
      </p:sp>
    </p:spTree>
    <p:extLst>
      <p:ext uri="{BB962C8B-B14F-4D97-AF65-F5344CB8AC3E}">
        <p14:creationId xmlns:p14="http://schemas.microsoft.com/office/powerpoint/2010/main" val="32554076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Marian</a:t>
            </a:r>
          </a:p>
          <a:p>
            <a:r>
              <a:rPr lang="en-US" sz="1200" b="0" i="0" kern="1200" dirty="0">
                <a:solidFill>
                  <a:schemeClr val="tx1"/>
                </a:solidFill>
                <a:effectLst/>
                <a:latin typeface="+mn-lt"/>
                <a:ea typeface="+mn-ea"/>
                <a:cs typeface="+mn-cs"/>
              </a:rPr>
              <a:t>This cycle is typically executed once for every complete unit test, or once every dozen or so cycles of the three laws. The rules of this cycle are simple.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Create a unit tests that fails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Write production code that makes that test pass.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Clean up the mess you just made.</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But this is an “incorrect” representation, due to the fact that doesn’t have</a:t>
            </a:r>
            <a:r>
              <a:rPr lang="en-US" sz="1200" b="0" i="0" kern="1200" baseline="0" dirty="0">
                <a:solidFill>
                  <a:schemeClr val="tx1"/>
                </a:solidFill>
                <a:effectLst/>
                <a:latin typeface="+mn-lt"/>
                <a:ea typeface="+mn-ea"/>
                <a:cs typeface="+mn-cs"/>
              </a:rPr>
              <a:t> all the steps.</a:t>
            </a:r>
          </a:p>
          <a:p>
            <a:pPr marL="0" indent="0">
              <a:buFont typeface="Arial" panose="020B0604020202020204" pitchFamily="34" charset="0"/>
              <a:buNone/>
            </a:pPr>
            <a:r>
              <a:rPr lang="en-US" sz="1200" b="0" i="0" kern="1200" baseline="0" dirty="0">
                <a:solidFill>
                  <a:schemeClr val="tx1"/>
                </a:solidFill>
                <a:effectLst/>
                <a:latin typeface="+mn-lt"/>
                <a:ea typeface="+mn-ea"/>
                <a:cs typeface="+mn-cs"/>
              </a:rPr>
              <a:t>Next representation is more accurate. So, a</a:t>
            </a:r>
            <a:r>
              <a:rPr lang="en-US" sz="1200" b="0" i="0" kern="1200" dirty="0">
                <a:solidFill>
                  <a:schemeClr val="tx1"/>
                </a:solidFill>
                <a:effectLst/>
                <a:latin typeface="+mn-lt"/>
                <a:ea typeface="+mn-ea"/>
                <a:cs typeface="+mn-cs"/>
              </a:rPr>
              <a:t>t a high level, the process to develop a software using TDD is provided in the</a:t>
            </a:r>
            <a:r>
              <a:rPr lang="en-US" sz="1200" b="0" i="0" kern="1200" baseline="0" dirty="0">
                <a:solidFill>
                  <a:schemeClr val="tx1"/>
                </a:solidFill>
                <a:effectLst/>
                <a:latin typeface="+mn-lt"/>
                <a:ea typeface="+mn-ea"/>
                <a:cs typeface="+mn-cs"/>
              </a:rPr>
              <a:t> next figure</a:t>
            </a:r>
            <a:r>
              <a:rPr lang="en-US" sz="1200" b="0" i="0" kern="1200" dirty="0">
                <a:solidFill>
                  <a:schemeClr val="tx1"/>
                </a:solidFill>
                <a:effectLst/>
                <a:latin typeface="+mn-lt"/>
                <a:ea typeface="+mn-ea"/>
                <a:cs typeface="+mn-cs"/>
              </a:rPr>
              <a:t>.</a:t>
            </a:r>
          </a:p>
          <a:p>
            <a:endParaRPr lang="en-GB" dirty="0"/>
          </a:p>
          <a:p>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51</a:t>
            </a:fld>
            <a:endParaRPr lang="nl-NL"/>
          </a:p>
        </p:txBody>
      </p:sp>
    </p:spTree>
    <p:extLst>
      <p:ext uri="{BB962C8B-B14F-4D97-AF65-F5344CB8AC3E}">
        <p14:creationId xmlns:p14="http://schemas.microsoft.com/office/powerpoint/2010/main" val="7363945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Marian</a:t>
            </a:r>
          </a:p>
          <a:p>
            <a:r>
              <a:rPr lang="en-US" sz="1200" dirty="0"/>
              <a:t>Source: </a:t>
            </a:r>
            <a:r>
              <a:rPr lang="en-US" sz="1200" dirty="0">
                <a:hlinkClick r:id="rId3"/>
              </a:rPr>
              <a:t>https://www.pluralsight.com/guides/software-delivery-using-test-driven-development-tdd</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52</a:t>
            </a:fld>
            <a:endParaRPr lang="nl-NL"/>
          </a:p>
        </p:txBody>
      </p:sp>
    </p:spTree>
    <p:extLst>
      <p:ext uri="{BB962C8B-B14F-4D97-AF65-F5344CB8AC3E}">
        <p14:creationId xmlns:p14="http://schemas.microsoft.com/office/powerpoint/2010/main" val="15458466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53</a:t>
            </a:fld>
            <a:endParaRPr lang="nl-NL"/>
          </a:p>
        </p:txBody>
      </p:sp>
    </p:spTree>
    <p:extLst>
      <p:ext uri="{BB962C8B-B14F-4D97-AF65-F5344CB8AC3E}">
        <p14:creationId xmlns:p14="http://schemas.microsoft.com/office/powerpoint/2010/main" val="336452296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54</a:t>
            </a:fld>
            <a:endParaRPr lang="nl-NL"/>
          </a:p>
        </p:txBody>
      </p:sp>
    </p:spTree>
    <p:extLst>
      <p:ext uri="{BB962C8B-B14F-4D97-AF65-F5344CB8AC3E}">
        <p14:creationId xmlns:p14="http://schemas.microsoft.com/office/powerpoint/2010/main" val="32214766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55</a:t>
            </a:fld>
            <a:endParaRPr lang="nl-NL"/>
          </a:p>
        </p:txBody>
      </p:sp>
    </p:spTree>
    <p:extLst>
      <p:ext uri="{BB962C8B-B14F-4D97-AF65-F5344CB8AC3E}">
        <p14:creationId xmlns:p14="http://schemas.microsoft.com/office/powerpoint/2010/main" val="347475345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56</a:t>
            </a:fld>
            <a:endParaRPr lang="nl-NL"/>
          </a:p>
        </p:txBody>
      </p:sp>
    </p:spTree>
    <p:extLst>
      <p:ext uri="{BB962C8B-B14F-4D97-AF65-F5344CB8AC3E}">
        <p14:creationId xmlns:p14="http://schemas.microsoft.com/office/powerpoint/2010/main" val="374514920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Marian</a:t>
            </a:r>
          </a:p>
          <a:p>
            <a:r>
              <a:rPr lang="en-US" sz="1200" b="0" i="0" kern="1200" dirty="0">
                <a:solidFill>
                  <a:schemeClr val="tx1"/>
                </a:solidFill>
                <a:effectLst/>
                <a:latin typeface="+mn-lt"/>
                <a:ea typeface="+mn-ea"/>
                <a:cs typeface="+mn-cs"/>
              </a:rPr>
              <a:t>As you can see in the roleplay diagram, no testers are involved in TDD. </a:t>
            </a:r>
          </a:p>
          <a:p>
            <a:r>
              <a:rPr lang="en-US" sz="1200" b="0" i="0" kern="1200" dirty="0">
                <a:solidFill>
                  <a:schemeClr val="tx1"/>
                </a:solidFill>
                <a:effectLst/>
                <a:latin typeface="+mn-lt"/>
                <a:ea typeface="+mn-ea"/>
                <a:cs typeface="+mn-cs"/>
              </a:rPr>
              <a:t>The developer writes the test case and also develops the code. </a:t>
            </a:r>
          </a:p>
          <a:p>
            <a:r>
              <a:rPr lang="en-US" sz="1200" b="0" i="0" kern="1200" dirty="0">
                <a:solidFill>
                  <a:schemeClr val="tx1"/>
                </a:solidFill>
                <a:effectLst/>
                <a:latin typeface="+mn-lt"/>
                <a:ea typeface="+mn-ea"/>
                <a:cs typeface="+mn-cs"/>
              </a:rPr>
              <a:t>So, there is </a:t>
            </a:r>
            <a:r>
              <a:rPr lang="en-US" sz="1200" b="1" i="0" kern="1200" dirty="0">
                <a:solidFill>
                  <a:schemeClr val="tx1"/>
                </a:solidFill>
                <a:effectLst/>
                <a:latin typeface="+mn-lt"/>
                <a:ea typeface="+mn-ea"/>
                <a:cs typeface="+mn-cs"/>
              </a:rPr>
              <a:t>less validation</a:t>
            </a:r>
            <a:r>
              <a:rPr lang="en-US" sz="1200" b="0" i="0" kern="1200" dirty="0">
                <a:solidFill>
                  <a:schemeClr val="tx1"/>
                </a:solidFill>
                <a:effectLst/>
                <a:latin typeface="+mn-lt"/>
                <a:ea typeface="+mn-ea"/>
                <a:cs typeface="+mn-cs"/>
              </a:rPr>
              <a:t> of the requirements throughout the cycle than there is when testers are a part of the process.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Solutions:</a:t>
            </a:r>
          </a:p>
          <a:p>
            <a:r>
              <a:rPr lang="en-GB" sz="1200" b="0" i="0" kern="1200" dirty="0">
                <a:solidFill>
                  <a:schemeClr val="tx1"/>
                </a:solidFill>
                <a:effectLst/>
                <a:latin typeface="+mn-lt"/>
                <a:ea typeface="+mn-ea"/>
                <a:cs typeface="+mn-cs"/>
              </a:rPr>
              <a:t>Acceptance Test Driven Development (ATDD) - </a:t>
            </a:r>
            <a:r>
              <a:rPr lang="en-US" sz="1200" b="0" i="0" kern="1200" dirty="0">
                <a:solidFill>
                  <a:schemeClr val="tx1"/>
                </a:solidFill>
                <a:effectLst/>
                <a:latin typeface="+mn-lt"/>
                <a:ea typeface="+mn-ea"/>
                <a:cs typeface="+mn-cs"/>
              </a:rPr>
              <a:t>First, instead of writing unit test cases, acceptance test cases are written when user stories are written, and then the code is developed. </a:t>
            </a:r>
          </a:p>
          <a:p>
            <a:r>
              <a:rPr lang="en-US" sz="1200" b="0" i="0" kern="1200" dirty="0">
                <a:solidFill>
                  <a:schemeClr val="tx1"/>
                </a:solidFill>
                <a:effectLst/>
                <a:latin typeface="+mn-lt"/>
                <a:ea typeface="+mn-ea"/>
                <a:cs typeface="+mn-cs"/>
              </a:rPr>
              <a:t>Second, the test cases are written by the tester, and the code is developed by the coder – which adds validation that the cod meets the customer's expectations as defined by the business analyst.</a:t>
            </a:r>
            <a:endParaRPr lang="en-GB" sz="1200" b="0" i="0" kern="1200" dirty="0">
              <a:solidFill>
                <a:schemeClr val="tx1"/>
              </a:solidFill>
              <a:effectLst/>
              <a:latin typeface="+mn-lt"/>
              <a:ea typeface="+mn-ea"/>
              <a:cs typeface="+mn-cs"/>
            </a:endParaRPr>
          </a:p>
          <a:p>
            <a:r>
              <a:rPr lang="en-GB" sz="1200" b="0" i="0" kern="1200" dirty="0" err="1">
                <a:solidFill>
                  <a:schemeClr val="tx1"/>
                </a:solidFill>
                <a:effectLst/>
                <a:latin typeface="+mn-lt"/>
                <a:ea typeface="+mn-ea"/>
                <a:cs typeface="+mn-cs"/>
              </a:rPr>
              <a:t>Behavioral</a:t>
            </a:r>
            <a:r>
              <a:rPr lang="en-GB" sz="1200" b="0" i="0" kern="1200" dirty="0">
                <a:solidFill>
                  <a:schemeClr val="tx1"/>
                </a:solidFill>
                <a:effectLst/>
                <a:latin typeface="+mn-lt"/>
                <a:ea typeface="+mn-ea"/>
                <a:cs typeface="+mn-cs"/>
              </a:rPr>
              <a:t> Driven Development - </a:t>
            </a:r>
            <a:r>
              <a:rPr lang="en-GB" sz="1200" b="0" i="0" kern="1200" baseline="0" dirty="0">
                <a:solidFill>
                  <a:schemeClr val="tx1"/>
                </a:solidFill>
                <a:effectLst/>
                <a:latin typeface="+mn-lt"/>
                <a:ea typeface="+mn-ea"/>
                <a:cs typeface="+mn-cs"/>
              </a:rPr>
              <a:t>BDD. (explanations based on </a:t>
            </a:r>
            <a:r>
              <a:rPr lang="en-GB" sz="1200" b="0" i="0" kern="1200" baseline="0" dirty="0" err="1">
                <a:solidFill>
                  <a:schemeClr val="tx1"/>
                </a:solidFill>
                <a:effectLst/>
                <a:latin typeface="+mn-lt"/>
                <a:ea typeface="+mn-ea"/>
                <a:cs typeface="+mn-cs"/>
              </a:rPr>
              <a:t>Given_When_Then</a:t>
            </a:r>
            <a:r>
              <a:rPr lang="en-GB" sz="1200" b="0" i="0" kern="1200" baseline="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57</a:t>
            </a:fld>
            <a:endParaRPr lang="nl-NL"/>
          </a:p>
        </p:txBody>
      </p:sp>
    </p:spTree>
    <p:extLst>
      <p:ext uri="{BB962C8B-B14F-4D97-AF65-F5344CB8AC3E}">
        <p14:creationId xmlns:p14="http://schemas.microsoft.com/office/powerpoint/2010/main" val="13125363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58</a:t>
            </a:fld>
            <a:endParaRPr lang="nl-NL"/>
          </a:p>
        </p:txBody>
      </p:sp>
    </p:spTree>
    <p:extLst>
      <p:ext uri="{BB962C8B-B14F-4D97-AF65-F5344CB8AC3E}">
        <p14:creationId xmlns:p14="http://schemas.microsoft.com/office/powerpoint/2010/main" val="76021955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59</a:t>
            </a:fld>
            <a:endParaRPr lang="nl-NL"/>
          </a:p>
        </p:txBody>
      </p:sp>
    </p:spTree>
    <p:extLst>
      <p:ext uri="{BB962C8B-B14F-4D97-AF65-F5344CB8AC3E}">
        <p14:creationId xmlns:p14="http://schemas.microsoft.com/office/powerpoint/2010/main" val="346519167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60</a:t>
            </a:fld>
            <a:endParaRPr lang="nl-NL"/>
          </a:p>
        </p:txBody>
      </p:sp>
    </p:spTree>
    <p:extLst>
      <p:ext uri="{BB962C8B-B14F-4D97-AF65-F5344CB8AC3E}">
        <p14:creationId xmlns:p14="http://schemas.microsoft.com/office/powerpoint/2010/main" val="4271310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Marian</a:t>
            </a:r>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6</a:t>
            </a:fld>
            <a:endParaRPr lang="nl-NL"/>
          </a:p>
        </p:txBody>
      </p:sp>
    </p:spTree>
    <p:extLst>
      <p:ext uri="{BB962C8B-B14F-4D97-AF65-F5344CB8AC3E}">
        <p14:creationId xmlns:p14="http://schemas.microsoft.com/office/powerpoint/2010/main" val="204307391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61</a:t>
            </a:fld>
            <a:endParaRPr lang="nl-NL"/>
          </a:p>
        </p:txBody>
      </p:sp>
    </p:spTree>
    <p:extLst>
      <p:ext uri="{BB962C8B-B14F-4D97-AF65-F5344CB8AC3E}">
        <p14:creationId xmlns:p14="http://schemas.microsoft.com/office/powerpoint/2010/main" val="413147281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62</a:t>
            </a:fld>
            <a:endParaRPr lang="nl-NL"/>
          </a:p>
        </p:txBody>
      </p:sp>
    </p:spTree>
    <p:extLst>
      <p:ext uri="{BB962C8B-B14F-4D97-AF65-F5344CB8AC3E}">
        <p14:creationId xmlns:p14="http://schemas.microsoft.com/office/powerpoint/2010/main" val="24979109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63</a:t>
            </a:fld>
            <a:endParaRPr lang="nl-NL"/>
          </a:p>
        </p:txBody>
      </p:sp>
    </p:spTree>
    <p:extLst>
      <p:ext uri="{BB962C8B-B14F-4D97-AF65-F5344CB8AC3E}">
        <p14:creationId xmlns:p14="http://schemas.microsoft.com/office/powerpoint/2010/main" val="137185846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64</a:t>
            </a:fld>
            <a:endParaRPr lang="nl-NL"/>
          </a:p>
        </p:txBody>
      </p:sp>
    </p:spTree>
    <p:extLst>
      <p:ext uri="{BB962C8B-B14F-4D97-AF65-F5344CB8AC3E}">
        <p14:creationId xmlns:p14="http://schemas.microsoft.com/office/powerpoint/2010/main" val="240508424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B1139D-5AC7-4B0B-A715-E40E0591EF82}" type="slidenum">
              <a:rPr lang="nl-NL" smtClean="0"/>
              <a:t>65</a:t>
            </a:fld>
            <a:endParaRPr lang="nl-NL"/>
          </a:p>
        </p:txBody>
      </p:sp>
    </p:spTree>
    <p:extLst>
      <p:ext uri="{BB962C8B-B14F-4D97-AF65-F5344CB8AC3E}">
        <p14:creationId xmlns:p14="http://schemas.microsoft.com/office/powerpoint/2010/main" val="370529719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B1139D-5AC7-4B0B-A715-E40E0591EF82}" type="slidenum">
              <a:rPr lang="nl-NL" smtClean="0"/>
              <a:t>66</a:t>
            </a:fld>
            <a:endParaRPr lang="nl-NL"/>
          </a:p>
        </p:txBody>
      </p:sp>
    </p:spTree>
    <p:extLst>
      <p:ext uri="{BB962C8B-B14F-4D97-AF65-F5344CB8AC3E}">
        <p14:creationId xmlns:p14="http://schemas.microsoft.com/office/powerpoint/2010/main" val="2577981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Marian</a:t>
            </a:r>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7</a:t>
            </a:fld>
            <a:endParaRPr lang="nl-NL"/>
          </a:p>
        </p:txBody>
      </p:sp>
    </p:spTree>
    <p:extLst>
      <p:ext uri="{BB962C8B-B14F-4D97-AF65-F5344CB8AC3E}">
        <p14:creationId xmlns:p14="http://schemas.microsoft.com/office/powerpoint/2010/main" val="720772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Marian</a:t>
            </a:r>
          </a:p>
          <a:p>
            <a:pPr marL="0" indent="0">
              <a:buNone/>
            </a:pPr>
            <a:r>
              <a:rPr lang="en-US" dirty="0"/>
              <a:t>*Este </a:t>
            </a:r>
            <a:r>
              <a:rPr lang="en-US" dirty="0" err="1"/>
              <a:t>oarecum</a:t>
            </a:r>
            <a:r>
              <a:rPr lang="en-US" dirty="0"/>
              <a:t> “general </a:t>
            </a:r>
            <a:r>
              <a:rPr lang="en-US" dirty="0" err="1"/>
              <a:t>acceptat</a:t>
            </a:r>
            <a:r>
              <a:rPr lang="en-US" dirty="0"/>
              <a:t>” ca, </a:t>
            </a:r>
            <a:r>
              <a:rPr lang="en-US" dirty="0" err="1"/>
              <a:t>costurile</a:t>
            </a:r>
            <a:r>
              <a:rPr lang="en-US" dirty="0"/>
              <a:t> de</a:t>
            </a:r>
            <a:r>
              <a:rPr lang="en-US" baseline="0" dirty="0"/>
              <a:t> </a:t>
            </a:r>
            <a:r>
              <a:rPr lang="en-US" baseline="0" dirty="0" err="1"/>
              <a:t>rezolvare</a:t>
            </a:r>
            <a:r>
              <a:rPr lang="en-US" baseline="0" dirty="0"/>
              <a:t> a </a:t>
            </a:r>
            <a:r>
              <a:rPr lang="en-US" baseline="0" dirty="0" err="1"/>
              <a:t>bugurilor</a:t>
            </a:r>
            <a:r>
              <a:rPr lang="en-US" baseline="0" dirty="0"/>
              <a:t> sunt </a:t>
            </a:r>
            <a:r>
              <a:rPr lang="en-US" baseline="0" dirty="0" err="1"/>
              <a:t>mult</a:t>
            </a:r>
            <a:r>
              <a:rPr lang="en-US" baseline="0" dirty="0"/>
              <a:t> </a:t>
            </a:r>
            <a:r>
              <a:rPr lang="en-US" baseline="0" dirty="0" err="1"/>
              <a:t>mai</a:t>
            </a:r>
            <a:r>
              <a:rPr lang="en-US" baseline="0" dirty="0"/>
              <a:t> </a:t>
            </a:r>
            <a:r>
              <a:rPr lang="en-US" baseline="0" dirty="0" err="1"/>
              <a:t>scazute</a:t>
            </a:r>
            <a:r>
              <a:rPr lang="en-US" baseline="0" dirty="0"/>
              <a:t> </a:t>
            </a:r>
            <a:r>
              <a:rPr lang="en-US" baseline="0" dirty="0" err="1"/>
              <a:t>daca</a:t>
            </a:r>
            <a:r>
              <a:rPr lang="en-US" baseline="0" dirty="0"/>
              <a:t> </a:t>
            </a:r>
            <a:r>
              <a:rPr lang="en-US" baseline="0" dirty="0" err="1"/>
              <a:t>acestea</a:t>
            </a:r>
            <a:r>
              <a:rPr lang="en-US" baseline="0" dirty="0"/>
              <a:t> sunt “</a:t>
            </a:r>
            <a:r>
              <a:rPr lang="en-US" baseline="0" dirty="0" err="1"/>
              <a:t>descoperite</a:t>
            </a:r>
            <a:r>
              <a:rPr lang="en-US" baseline="0" dirty="0"/>
              <a:t>” in </a:t>
            </a:r>
            <a:r>
              <a:rPr lang="en-US" baseline="0" dirty="0" err="1"/>
              <a:t>faza</a:t>
            </a:r>
            <a:r>
              <a:rPr lang="en-US" baseline="0" dirty="0"/>
              <a:t> </a:t>
            </a:r>
            <a:r>
              <a:rPr lang="en-US" baseline="0" dirty="0" err="1"/>
              <a:t>initiala</a:t>
            </a:r>
            <a:r>
              <a:rPr lang="en-US" baseline="0" dirty="0"/>
              <a:t> -&gt; in development</a:t>
            </a:r>
          </a:p>
          <a:p>
            <a:pPr marL="0" indent="0">
              <a:buNone/>
            </a:pPr>
            <a:r>
              <a:rPr lang="en-US" baseline="0" dirty="0"/>
              <a:t>*Unit </a:t>
            </a:r>
            <a:r>
              <a:rPr lang="en-US" baseline="0" dirty="0" err="1"/>
              <a:t>testele</a:t>
            </a:r>
            <a:r>
              <a:rPr lang="en-US" baseline="0" dirty="0"/>
              <a:t> </a:t>
            </a:r>
            <a:r>
              <a:rPr lang="en-US" baseline="0" dirty="0" err="1"/>
              <a:t>trebuie</a:t>
            </a:r>
            <a:r>
              <a:rPr lang="en-US" baseline="0" dirty="0"/>
              <a:t> </a:t>
            </a:r>
            <a:r>
              <a:rPr lang="en-US" baseline="0" dirty="0" err="1"/>
              <a:t>sa</a:t>
            </a:r>
            <a:r>
              <a:rPr lang="en-US" baseline="0" dirty="0"/>
              <a:t> </a:t>
            </a:r>
            <a:r>
              <a:rPr lang="en-US" baseline="0" dirty="0" err="1"/>
              <a:t>apara</a:t>
            </a:r>
            <a:r>
              <a:rPr lang="en-US" baseline="0" dirty="0"/>
              <a:t> in </a:t>
            </a:r>
            <a:r>
              <a:rPr lang="en-US" baseline="0" dirty="0" err="1"/>
              <a:t>aceasta</a:t>
            </a:r>
            <a:r>
              <a:rPr lang="en-US" baseline="0" dirty="0"/>
              <a:t> zona </a:t>
            </a:r>
            <a:r>
              <a:rPr lang="en-US" baseline="0" dirty="0" err="1"/>
              <a:t>pentru</a:t>
            </a:r>
            <a:r>
              <a:rPr lang="en-US" baseline="0" dirty="0"/>
              <a:t> ca </a:t>
            </a:r>
            <a:r>
              <a:rPr lang="en-US" baseline="0" dirty="0" err="1"/>
              <a:t>ele</a:t>
            </a:r>
            <a:r>
              <a:rPr lang="en-US" baseline="0" dirty="0"/>
              <a:t> </a:t>
            </a:r>
            <a:r>
              <a:rPr lang="en-US" baseline="0" dirty="0" err="1"/>
              <a:t>testeaza</a:t>
            </a:r>
            <a:r>
              <a:rPr lang="en-US" baseline="0" dirty="0"/>
              <a:t> </a:t>
            </a:r>
            <a:r>
              <a:rPr lang="en-US" baseline="0" dirty="0" err="1"/>
              <a:t>codul</a:t>
            </a:r>
            <a:r>
              <a:rPr lang="en-US" baseline="0" dirty="0"/>
              <a:t> </a:t>
            </a:r>
            <a:r>
              <a:rPr lang="en-US" baseline="0" dirty="0" err="1"/>
              <a:t>scris</a:t>
            </a:r>
            <a:r>
              <a:rPr lang="en-US" baseline="0" dirty="0"/>
              <a:t> de </a:t>
            </a:r>
            <a:r>
              <a:rPr lang="en-US" baseline="0" dirty="0" err="1"/>
              <a:t>developeri</a:t>
            </a:r>
            <a:endParaRPr lang="en-US" baseline="0" dirty="0"/>
          </a:p>
          <a:p>
            <a:pPr marL="0" indent="0">
              <a:buNone/>
            </a:pPr>
            <a:r>
              <a:rPr lang="en-US" baseline="0" dirty="0"/>
              <a:t>*</a:t>
            </a:r>
            <a:r>
              <a:rPr lang="en-US" baseline="0" dirty="0" err="1"/>
              <a:t>Odata</a:t>
            </a:r>
            <a:r>
              <a:rPr lang="en-US" baseline="0" dirty="0"/>
              <a:t> </a:t>
            </a:r>
            <a:r>
              <a:rPr lang="en-US" baseline="0" dirty="0" err="1"/>
              <a:t>descoperite</a:t>
            </a:r>
            <a:r>
              <a:rPr lang="en-US" baseline="0" dirty="0"/>
              <a:t> </a:t>
            </a:r>
            <a:r>
              <a:rPr lang="en-US" baseline="0" dirty="0" err="1"/>
              <a:t>bugurile</a:t>
            </a:r>
            <a:r>
              <a:rPr lang="en-US" baseline="0" dirty="0"/>
              <a:t> in “development” </a:t>
            </a:r>
            <a:r>
              <a:rPr lang="en-US" baseline="0" dirty="0" err="1"/>
              <a:t>costurile</a:t>
            </a:r>
            <a:r>
              <a:rPr lang="en-US" baseline="0" dirty="0"/>
              <a:t> </a:t>
            </a:r>
            <a:r>
              <a:rPr lang="en-US" baseline="0" dirty="0" err="1"/>
              <a:t>pentru</a:t>
            </a:r>
            <a:r>
              <a:rPr lang="en-US" baseline="0" dirty="0"/>
              <a:t> </a:t>
            </a:r>
            <a:r>
              <a:rPr lang="en-US" baseline="0" dirty="0" err="1"/>
              <a:t>rezolvarea</a:t>
            </a:r>
            <a:r>
              <a:rPr lang="en-US" baseline="0" dirty="0"/>
              <a:t> </a:t>
            </a:r>
            <a:r>
              <a:rPr lang="en-US" baseline="0" dirty="0" err="1"/>
              <a:t>lor</a:t>
            </a:r>
            <a:r>
              <a:rPr lang="en-US" baseline="0" dirty="0"/>
              <a:t> </a:t>
            </a:r>
            <a:r>
              <a:rPr lang="en-US" baseline="0" dirty="0" err="1"/>
              <a:t>va</a:t>
            </a:r>
            <a:r>
              <a:rPr lang="en-US" baseline="0" dirty="0"/>
              <a:t> fi </a:t>
            </a:r>
            <a:r>
              <a:rPr lang="en-US" baseline="0" dirty="0" err="1"/>
              <a:t>mult</a:t>
            </a:r>
            <a:r>
              <a:rPr lang="en-US" baseline="0" dirty="0"/>
              <a:t> </a:t>
            </a:r>
            <a:r>
              <a:rPr lang="en-US" baseline="0" dirty="0" err="1"/>
              <a:t>mai</a:t>
            </a:r>
            <a:r>
              <a:rPr lang="en-US" baseline="0" dirty="0"/>
              <a:t> mic</a:t>
            </a:r>
          </a:p>
          <a:p>
            <a:pPr marL="0" indent="0">
              <a:buNone/>
            </a:pPr>
            <a:r>
              <a:rPr lang="en-US" baseline="0" dirty="0"/>
              <a:t>*QA in </a:t>
            </a:r>
            <a:r>
              <a:rPr lang="en-US" baseline="0" dirty="0" err="1"/>
              <a:t>acest</a:t>
            </a:r>
            <a:r>
              <a:rPr lang="en-US" baseline="0" dirty="0"/>
              <a:t> </a:t>
            </a:r>
            <a:r>
              <a:rPr lang="en-US" baseline="0" dirty="0" err="1"/>
              <a:t>fel</a:t>
            </a:r>
            <a:r>
              <a:rPr lang="en-US" baseline="0" dirty="0"/>
              <a:t> se </a:t>
            </a:r>
            <a:r>
              <a:rPr lang="en-US" baseline="0" dirty="0" err="1"/>
              <a:t>poate</a:t>
            </a:r>
            <a:r>
              <a:rPr lang="en-US" baseline="0" dirty="0"/>
              <a:t> </a:t>
            </a:r>
            <a:r>
              <a:rPr lang="en-US" baseline="0" dirty="0" err="1"/>
              <a:t>orienta</a:t>
            </a:r>
            <a:r>
              <a:rPr lang="en-US" baseline="0" dirty="0"/>
              <a:t> </a:t>
            </a:r>
            <a:r>
              <a:rPr lang="en-US" baseline="0" dirty="0" err="1"/>
              <a:t>catre</a:t>
            </a:r>
            <a:r>
              <a:rPr lang="en-US" baseline="0" dirty="0"/>
              <a:t> </a:t>
            </a:r>
            <a:r>
              <a:rPr lang="en-US" baseline="0" dirty="0" err="1"/>
              <a:t>functionalitate</a:t>
            </a:r>
            <a:r>
              <a:rPr lang="en-US" baseline="0" dirty="0"/>
              <a:t> + “hard-to-find bugs”</a:t>
            </a:r>
            <a:endParaRPr lang="en-US" dirty="0"/>
          </a:p>
          <a:p>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8</a:t>
            </a:fld>
            <a:endParaRPr lang="nl-NL"/>
          </a:p>
        </p:txBody>
      </p:sp>
    </p:spTree>
    <p:extLst>
      <p:ext uri="{BB962C8B-B14F-4D97-AF65-F5344CB8AC3E}">
        <p14:creationId xmlns:p14="http://schemas.microsoft.com/office/powerpoint/2010/main" val="3171268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Marian</a:t>
            </a:r>
          </a:p>
        </p:txBody>
      </p:sp>
      <p:sp>
        <p:nvSpPr>
          <p:cNvPr id="4" name="Slide Number Placeholder 3"/>
          <p:cNvSpPr>
            <a:spLocks noGrp="1"/>
          </p:cNvSpPr>
          <p:nvPr>
            <p:ph type="sldNum" sz="quarter" idx="10"/>
          </p:nvPr>
        </p:nvSpPr>
        <p:spPr/>
        <p:txBody>
          <a:bodyPr/>
          <a:lstStyle/>
          <a:p>
            <a:fld id="{2DB1139D-5AC7-4B0B-A715-E40E0591EF82}" type="slidenum">
              <a:rPr lang="nl-NL" smtClean="0"/>
              <a:t>9</a:t>
            </a:fld>
            <a:endParaRPr lang="nl-NL"/>
          </a:p>
        </p:txBody>
      </p:sp>
    </p:spTree>
    <p:extLst>
      <p:ext uri="{BB962C8B-B14F-4D97-AF65-F5344CB8AC3E}">
        <p14:creationId xmlns:p14="http://schemas.microsoft.com/office/powerpoint/2010/main" val="14920676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pic>
        <p:nvPicPr>
          <p:cNvPr id="7" name="Picture 5" descr="33139_PowerPoint_background-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el 1"/>
          <p:cNvSpPr>
            <a:spLocks noGrp="1"/>
          </p:cNvSpPr>
          <p:nvPr>
            <p:ph type="ctrTitle" hasCustomPrompt="1"/>
          </p:nvPr>
        </p:nvSpPr>
        <p:spPr>
          <a:xfrm>
            <a:off x="611560" y="648969"/>
            <a:ext cx="7772400" cy="1470025"/>
          </a:xfrm>
        </p:spPr>
        <p:txBody>
          <a:bodyPr tIns="90000"/>
          <a:lstStyle>
            <a:lvl1pPr>
              <a:lnSpc>
                <a:spcPts val="5200"/>
              </a:lnSpc>
              <a:defRPr sz="3600" cap="all">
                <a:solidFill>
                  <a:schemeClr val="bg1"/>
                </a:solidFill>
              </a:defRPr>
            </a:lvl1pPr>
          </a:lstStyle>
          <a:p>
            <a:r>
              <a:rPr lang="nl-NL" dirty="0"/>
              <a:t>KLIK OM DE STIJL TE BEWERKEN</a:t>
            </a:r>
          </a:p>
        </p:txBody>
      </p:sp>
      <p:sp>
        <p:nvSpPr>
          <p:cNvPr id="5" name="Tijdelijke aanduiding voor voettekst 4"/>
          <p:cNvSpPr>
            <a:spLocks noGrp="1"/>
          </p:cNvSpPr>
          <p:nvPr>
            <p:ph type="ftr" sz="quarter" idx="11"/>
          </p:nvPr>
        </p:nvSpPr>
        <p:spPr>
          <a:xfrm>
            <a:off x="634402" y="5849141"/>
            <a:ext cx="2133424" cy="467568"/>
          </a:xfrm>
        </p:spPr>
        <p:txBody>
          <a:bodyPr/>
          <a:lstStyle>
            <a:lvl1pPr>
              <a:defRPr sz="1000">
                <a:solidFill>
                  <a:srgbClr val="000000"/>
                </a:solidFill>
              </a:defRPr>
            </a:lvl1pPr>
          </a:lstStyle>
          <a:p>
            <a:r>
              <a:rPr lang="en-US" dirty="0"/>
              <a:t>presenter NAME</a:t>
            </a:r>
          </a:p>
          <a:p>
            <a:r>
              <a:rPr lang="en-US" dirty="0"/>
              <a:t>FUNCTION</a:t>
            </a:r>
            <a:br>
              <a:rPr lang="en-US" dirty="0"/>
            </a:br>
            <a:r>
              <a:rPr lang="en-US" dirty="0"/>
              <a:t>BUSINESS UNIT</a:t>
            </a:r>
            <a:endParaRPr lang="nl-NL" dirty="0"/>
          </a:p>
        </p:txBody>
      </p:sp>
      <p:sp>
        <p:nvSpPr>
          <p:cNvPr id="4" name="Tijdelijke aanduiding voor datum 3"/>
          <p:cNvSpPr>
            <a:spLocks noGrp="1"/>
          </p:cNvSpPr>
          <p:nvPr>
            <p:ph type="dt" sz="half" idx="10"/>
          </p:nvPr>
        </p:nvSpPr>
        <p:spPr>
          <a:xfrm>
            <a:off x="634402" y="6341926"/>
            <a:ext cx="2133600" cy="210972"/>
          </a:xfrm>
        </p:spPr>
        <p:txBody>
          <a:bodyPr/>
          <a:lstStyle>
            <a:lvl1pPr>
              <a:defRPr>
                <a:solidFill>
                  <a:srgbClr val="000000"/>
                </a:solidFill>
              </a:defRPr>
            </a:lvl1pPr>
          </a:lstStyle>
          <a:p>
            <a:fld id="{27CDC6D7-F721-684B-B8C9-FEFA78B76E0C}" type="datetime4">
              <a:rPr lang="en-US" smtClean="0"/>
              <a:pPr/>
              <a:t>June 30, 2021</a:t>
            </a:fld>
            <a:endParaRPr lang="nl-NL" dirty="0"/>
          </a:p>
        </p:txBody>
      </p:sp>
    </p:spTree>
    <p:extLst>
      <p:ext uri="{BB962C8B-B14F-4D97-AF65-F5344CB8AC3E}">
        <p14:creationId xmlns:p14="http://schemas.microsoft.com/office/powerpoint/2010/main" val="975226163"/>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a:xfrm>
            <a:off x="620612" y="1398589"/>
            <a:ext cx="8162871" cy="2318444"/>
          </a:xfrm>
        </p:spPr>
        <p:txBody>
          <a:bodyPr/>
          <a:lstStyle/>
          <a:p>
            <a:pPr lvl="0"/>
            <a:r>
              <a:rPr lang="nl-NL" dirty="0"/>
              <a:t>Klik om de modelstijlen te bewerken</a:t>
            </a:r>
          </a:p>
          <a:p>
            <a:pPr lvl="1"/>
            <a:r>
              <a:rPr lang="nl-NL" dirty="0"/>
              <a:t>Tweede niveau</a:t>
            </a:r>
          </a:p>
          <a:p>
            <a:pPr lvl="2"/>
            <a:r>
              <a:rPr lang="nl-NL" dirty="0"/>
              <a:t>Derde niveau</a:t>
            </a:r>
          </a:p>
        </p:txBody>
      </p:sp>
      <p:sp>
        <p:nvSpPr>
          <p:cNvPr id="10" name="Tijdelijke aanduiding voor datum 9"/>
          <p:cNvSpPr>
            <a:spLocks noGrp="1"/>
          </p:cNvSpPr>
          <p:nvPr>
            <p:ph type="dt" sz="half" idx="10"/>
          </p:nvPr>
        </p:nvSpPr>
        <p:spPr/>
        <p:txBody>
          <a:bodyPr/>
          <a:lstStyle/>
          <a:p>
            <a:fld id="{E5B520A2-5FFC-CE4A-9835-F3EC403B91D3}" type="datetime4">
              <a:rPr lang="en-US" smtClean="0"/>
              <a:t>June 30,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8" name="Tijdelijke aanduiding voor afbeelding 7"/>
          <p:cNvSpPr>
            <a:spLocks noGrp="1"/>
          </p:cNvSpPr>
          <p:nvPr>
            <p:ph type="pic" sz="quarter" idx="14"/>
          </p:nvPr>
        </p:nvSpPr>
        <p:spPr>
          <a:xfrm>
            <a:off x="0" y="3861048"/>
            <a:ext cx="3051383" cy="2186952"/>
          </a:xfrm>
        </p:spPr>
        <p:txBody>
          <a:bodyPr wrap="none">
            <a:normAutofit/>
          </a:bodyPr>
          <a:lstStyle>
            <a:lvl1pPr marL="0" indent="0" algn="ctr">
              <a:buNone/>
              <a:defRPr sz="1000"/>
            </a:lvl1pPr>
          </a:lstStyle>
          <a:p>
            <a:endParaRPr lang="nl-NL" dirty="0"/>
          </a:p>
        </p:txBody>
      </p:sp>
      <p:sp>
        <p:nvSpPr>
          <p:cNvPr id="9" name="Tijdelijke aanduiding voor afbeelding 7"/>
          <p:cNvSpPr>
            <a:spLocks noGrp="1"/>
          </p:cNvSpPr>
          <p:nvPr>
            <p:ph type="pic" sz="quarter" idx="15"/>
          </p:nvPr>
        </p:nvSpPr>
        <p:spPr>
          <a:xfrm>
            <a:off x="3046308" y="3861048"/>
            <a:ext cx="3051383" cy="2186952"/>
          </a:xfrm>
        </p:spPr>
        <p:txBody>
          <a:bodyPr wrap="none">
            <a:normAutofit/>
          </a:bodyPr>
          <a:lstStyle>
            <a:lvl1pPr marL="0" indent="0" algn="ctr">
              <a:buNone/>
              <a:defRPr sz="1000"/>
            </a:lvl1pPr>
          </a:lstStyle>
          <a:p>
            <a:endParaRPr lang="nl-NL" dirty="0"/>
          </a:p>
        </p:txBody>
      </p:sp>
      <p:sp>
        <p:nvSpPr>
          <p:cNvPr id="13" name="Tijdelijke aanduiding voor afbeelding 7"/>
          <p:cNvSpPr>
            <a:spLocks noGrp="1"/>
          </p:cNvSpPr>
          <p:nvPr>
            <p:ph type="pic" sz="quarter" idx="16"/>
          </p:nvPr>
        </p:nvSpPr>
        <p:spPr>
          <a:xfrm>
            <a:off x="6092617" y="3861048"/>
            <a:ext cx="3051383" cy="2186952"/>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1373513350"/>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620612" y="473075"/>
            <a:ext cx="8130097" cy="3243957"/>
          </a:xfrm>
        </p:spPr>
        <p:txBody>
          <a:bodyPr/>
          <a:lstStyle/>
          <a:p>
            <a:pPr lvl="0"/>
            <a:r>
              <a:rPr lang="nl-NL" dirty="0"/>
              <a:t>Klik om de modelstijlen te bewerken</a:t>
            </a:r>
          </a:p>
          <a:p>
            <a:pPr lvl="1"/>
            <a:r>
              <a:rPr lang="nl-NL" dirty="0"/>
              <a:t>Tweede niveau</a:t>
            </a:r>
          </a:p>
          <a:p>
            <a:pPr lvl="2"/>
            <a:r>
              <a:rPr lang="nl-NL" dirty="0"/>
              <a:t>Derde niveau</a:t>
            </a:r>
          </a:p>
        </p:txBody>
      </p:sp>
      <p:sp>
        <p:nvSpPr>
          <p:cNvPr id="10" name="Tijdelijke aanduiding voor datum 9"/>
          <p:cNvSpPr>
            <a:spLocks noGrp="1"/>
          </p:cNvSpPr>
          <p:nvPr>
            <p:ph type="dt" sz="half" idx="10"/>
          </p:nvPr>
        </p:nvSpPr>
        <p:spPr/>
        <p:txBody>
          <a:bodyPr/>
          <a:lstStyle/>
          <a:p>
            <a:fld id="{3515E667-967D-3A4A-BF6F-AB77B79EAF13}" type="datetime4">
              <a:rPr lang="en-US" smtClean="0"/>
              <a:t>June 30,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13" name="Tijdelijke aanduiding voor afbeelding 7"/>
          <p:cNvSpPr>
            <a:spLocks noGrp="1"/>
          </p:cNvSpPr>
          <p:nvPr>
            <p:ph type="pic" sz="quarter" idx="14"/>
          </p:nvPr>
        </p:nvSpPr>
        <p:spPr>
          <a:xfrm>
            <a:off x="0" y="3861048"/>
            <a:ext cx="3051383" cy="2186952"/>
          </a:xfrm>
        </p:spPr>
        <p:txBody>
          <a:bodyPr wrap="none">
            <a:normAutofit/>
          </a:bodyPr>
          <a:lstStyle>
            <a:lvl1pPr marL="0" indent="0" algn="ctr">
              <a:buNone/>
              <a:defRPr sz="1000"/>
            </a:lvl1pPr>
          </a:lstStyle>
          <a:p>
            <a:endParaRPr lang="nl-NL" dirty="0"/>
          </a:p>
        </p:txBody>
      </p:sp>
      <p:sp>
        <p:nvSpPr>
          <p:cNvPr id="14" name="Tijdelijke aanduiding voor afbeelding 7"/>
          <p:cNvSpPr>
            <a:spLocks noGrp="1"/>
          </p:cNvSpPr>
          <p:nvPr>
            <p:ph type="pic" sz="quarter" idx="15"/>
          </p:nvPr>
        </p:nvSpPr>
        <p:spPr>
          <a:xfrm>
            <a:off x="3046308" y="3861048"/>
            <a:ext cx="3051383" cy="2186952"/>
          </a:xfrm>
        </p:spPr>
        <p:txBody>
          <a:bodyPr wrap="none">
            <a:normAutofit/>
          </a:bodyPr>
          <a:lstStyle>
            <a:lvl1pPr marL="0" indent="0" algn="ctr">
              <a:buNone/>
              <a:defRPr sz="1000"/>
            </a:lvl1pPr>
          </a:lstStyle>
          <a:p>
            <a:endParaRPr lang="nl-NL" dirty="0"/>
          </a:p>
        </p:txBody>
      </p:sp>
      <p:sp>
        <p:nvSpPr>
          <p:cNvPr id="15" name="Tijdelijke aanduiding voor afbeelding 7"/>
          <p:cNvSpPr>
            <a:spLocks noGrp="1"/>
          </p:cNvSpPr>
          <p:nvPr>
            <p:ph type="pic" sz="quarter" idx="16"/>
          </p:nvPr>
        </p:nvSpPr>
        <p:spPr>
          <a:xfrm>
            <a:off x="6092617" y="3861048"/>
            <a:ext cx="3051383" cy="2186952"/>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3550305548"/>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p:txBody>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ijdelijke aanduiding voor datum 9"/>
          <p:cNvSpPr>
            <a:spLocks noGrp="1"/>
          </p:cNvSpPr>
          <p:nvPr>
            <p:ph type="dt" sz="half" idx="10"/>
          </p:nvPr>
        </p:nvSpPr>
        <p:spPr/>
        <p:txBody>
          <a:bodyPr/>
          <a:lstStyle/>
          <a:p>
            <a:fld id="{7A14B680-E159-ED46-B89B-60C427FC4DF1}" type="datetime4">
              <a:rPr lang="en-US" smtClean="0"/>
              <a:t>June 30,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chemeClr val="bg1"/>
                </a:solidFill>
              </a:defRPr>
            </a:lvl1pPr>
          </a:lstStyle>
          <a:p>
            <a:r>
              <a:rPr lang="nl-NL"/>
              <a:t>TITLE PRESENTATION</a:t>
            </a:r>
            <a:endParaRPr lang="nl-NL" dirty="0"/>
          </a:p>
        </p:txBody>
      </p:sp>
    </p:spTree>
    <p:extLst>
      <p:ext uri="{BB962C8B-B14F-4D97-AF65-F5344CB8AC3E}">
        <p14:creationId xmlns:p14="http://schemas.microsoft.com/office/powerpoint/2010/main" val="4074027651"/>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CBBA6E4B-0F15-D24C-93AA-2172DA0233B5}" type="datetime4">
              <a:rPr lang="en-US" smtClean="0"/>
              <a:t>June 30, 2021</a:t>
            </a:fld>
            <a:endParaRPr lang="nl-NL"/>
          </a:p>
        </p:txBody>
      </p:sp>
      <p:sp>
        <p:nvSpPr>
          <p:cNvPr id="5" name="Tijdelijke aanduiding voor voettekst 4"/>
          <p:cNvSpPr>
            <a:spLocks noGrp="1"/>
          </p:cNvSpPr>
          <p:nvPr>
            <p:ph type="ftr" sz="quarter" idx="11"/>
          </p:nvPr>
        </p:nvSpPr>
        <p:spPr/>
        <p:txBody>
          <a:bodyPr/>
          <a:lstStyle>
            <a:lvl1pPr>
              <a:defRPr>
                <a:solidFill>
                  <a:srgbClr val="009036"/>
                </a:solidFill>
              </a:defRPr>
            </a:lvl1pPr>
          </a:lstStyle>
          <a:p>
            <a:r>
              <a:rPr lang="nl-NL"/>
              <a:t>TITLE PRESENTATION</a:t>
            </a:r>
            <a:endParaRPr lang="nl-NL" dirty="0"/>
          </a:p>
        </p:txBody>
      </p:sp>
      <p:sp>
        <p:nvSpPr>
          <p:cNvPr id="8" name="Tijdelijke aanduiding voor afbeelding 7"/>
          <p:cNvSpPr>
            <a:spLocks noGrp="1"/>
          </p:cNvSpPr>
          <p:nvPr>
            <p:ph type="pic" sz="quarter" idx="13"/>
          </p:nvPr>
        </p:nvSpPr>
        <p:spPr>
          <a:xfrm>
            <a:off x="0" y="0"/>
            <a:ext cx="9144000" cy="6048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303609691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10872" y="473075"/>
            <a:ext cx="3937592" cy="697783"/>
          </a:xfrm>
        </p:spPr>
        <p:txBody>
          <a:bodyPr/>
          <a:lstStyle>
            <a:lvl1pPr>
              <a:lnSpc>
                <a:spcPts val="2400"/>
              </a:lnSpc>
              <a:defRPr sz="2400"/>
            </a:lvl1pPr>
          </a:lstStyle>
          <a:p>
            <a:r>
              <a:rPr lang="nl-NL" dirty="0"/>
              <a:t>KLIK OM DE STIJL TE BEWERKEN</a:t>
            </a:r>
          </a:p>
        </p:txBody>
      </p:sp>
      <p:sp>
        <p:nvSpPr>
          <p:cNvPr id="3" name="Tijdelijke aanduiding voor inhoud 2"/>
          <p:cNvSpPr>
            <a:spLocks noGrp="1"/>
          </p:cNvSpPr>
          <p:nvPr>
            <p:ph idx="1"/>
          </p:nvPr>
        </p:nvSpPr>
        <p:spPr>
          <a:xfrm>
            <a:off x="4810872" y="1242865"/>
            <a:ext cx="3937592" cy="4694385"/>
          </a:xfrm>
        </p:spPr>
        <p:txBody>
          <a:bodyPr/>
          <a:lstStyle>
            <a:lvl4pPr>
              <a:buSzPct val="90000"/>
              <a:defRPr/>
            </a:lvl4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ijdelijke aanduiding voor datum 9"/>
          <p:cNvSpPr>
            <a:spLocks noGrp="1"/>
          </p:cNvSpPr>
          <p:nvPr>
            <p:ph type="dt" sz="half" idx="10"/>
          </p:nvPr>
        </p:nvSpPr>
        <p:spPr/>
        <p:txBody>
          <a:bodyPr/>
          <a:lstStyle/>
          <a:p>
            <a:fld id="{A13CBC1B-8654-8443-A298-9A13A56CCAA4}" type="datetime4">
              <a:rPr lang="en-US" smtClean="0"/>
              <a:t>June 30,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9" name="Tijdelijke aanduiding voor afbeelding 7"/>
          <p:cNvSpPr>
            <a:spLocks noGrp="1"/>
          </p:cNvSpPr>
          <p:nvPr>
            <p:ph type="pic" sz="quarter" idx="13"/>
          </p:nvPr>
        </p:nvSpPr>
        <p:spPr>
          <a:xfrm>
            <a:off x="0" y="0"/>
            <a:ext cx="4572000" cy="6048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222693716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810872" y="473075"/>
            <a:ext cx="3937592" cy="5464175"/>
          </a:xfrm>
        </p:spPr>
        <p:txBody>
          <a:bodyPr/>
          <a:lstStyle>
            <a:lvl4pPr>
              <a:buSzPct val="90000"/>
              <a:defRPr/>
            </a:lvl4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ijdelijke aanduiding voor datum 9"/>
          <p:cNvSpPr>
            <a:spLocks noGrp="1"/>
          </p:cNvSpPr>
          <p:nvPr>
            <p:ph type="dt" sz="half" idx="10"/>
          </p:nvPr>
        </p:nvSpPr>
        <p:spPr/>
        <p:txBody>
          <a:bodyPr/>
          <a:lstStyle/>
          <a:p>
            <a:fld id="{45F9603C-696B-2946-8D70-906C0B20EE9E}" type="datetime4">
              <a:rPr lang="en-US" smtClean="0"/>
              <a:t>June 30,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9" name="Tijdelijke aanduiding voor afbeelding 7"/>
          <p:cNvSpPr>
            <a:spLocks noGrp="1"/>
          </p:cNvSpPr>
          <p:nvPr>
            <p:ph type="pic" sz="quarter" idx="13"/>
          </p:nvPr>
        </p:nvSpPr>
        <p:spPr>
          <a:xfrm>
            <a:off x="0" y="0"/>
            <a:ext cx="4572000" cy="6048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2133572618"/>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10872" y="473075"/>
            <a:ext cx="3937592" cy="697783"/>
          </a:xfrm>
        </p:spPr>
        <p:txBody>
          <a:bodyPr/>
          <a:lstStyle>
            <a:lvl1pPr>
              <a:lnSpc>
                <a:spcPts val="2400"/>
              </a:lnSpc>
              <a:defRPr sz="2400"/>
            </a:lvl1pPr>
          </a:lstStyle>
          <a:p>
            <a:r>
              <a:rPr lang="nl-NL" dirty="0"/>
              <a:t>KLIK OM DE STIJL TE BEWERKEN</a:t>
            </a:r>
          </a:p>
        </p:txBody>
      </p:sp>
      <p:sp>
        <p:nvSpPr>
          <p:cNvPr id="3" name="Tijdelijke aanduiding voor inhoud 2"/>
          <p:cNvSpPr>
            <a:spLocks noGrp="1"/>
          </p:cNvSpPr>
          <p:nvPr>
            <p:ph idx="1"/>
          </p:nvPr>
        </p:nvSpPr>
        <p:spPr>
          <a:xfrm>
            <a:off x="4810872" y="1242865"/>
            <a:ext cx="3937592" cy="4694385"/>
          </a:xfrm>
        </p:spPr>
        <p:txBody>
          <a:bodyPr/>
          <a:lstStyle>
            <a:lvl4pPr>
              <a:buSzPct val="90000"/>
              <a:defRPr/>
            </a:lvl4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ijdelijke aanduiding voor datum 9"/>
          <p:cNvSpPr>
            <a:spLocks noGrp="1"/>
          </p:cNvSpPr>
          <p:nvPr>
            <p:ph type="dt" sz="half" idx="10"/>
          </p:nvPr>
        </p:nvSpPr>
        <p:spPr/>
        <p:txBody>
          <a:bodyPr/>
          <a:lstStyle/>
          <a:p>
            <a:fld id="{EC97E6F2-DD9D-FA4C-8DBC-4030AEFC154F}" type="datetime4">
              <a:rPr lang="en-US" smtClean="0"/>
              <a:t>June 30,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9" name="Tijdelijke aanduiding voor afbeelding 7"/>
          <p:cNvSpPr>
            <a:spLocks noGrp="1"/>
          </p:cNvSpPr>
          <p:nvPr>
            <p:ph type="pic" sz="quarter" idx="13"/>
          </p:nvPr>
        </p:nvSpPr>
        <p:spPr>
          <a:xfrm>
            <a:off x="0" y="0"/>
            <a:ext cx="4572000" cy="3024000"/>
          </a:xfrm>
        </p:spPr>
        <p:txBody>
          <a:bodyPr wrap="none">
            <a:normAutofit/>
          </a:bodyPr>
          <a:lstStyle>
            <a:lvl1pPr marL="0" indent="0" algn="ctr">
              <a:buNone/>
              <a:defRPr sz="1000"/>
            </a:lvl1pPr>
          </a:lstStyle>
          <a:p>
            <a:endParaRPr lang="nl-NL" dirty="0"/>
          </a:p>
        </p:txBody>
      </p:sp>
      <p:sp>
        <p:nvSpPr>
          <p:cNvPr id="8" name="Tijdelijke aanduiding voor afbeelding 7"/>
          <p:cNvSpPr>
            <a:spLocks noGrp="1"/>
          </p:cNvSpPr>
          <p:nvPr>
            <p:ph type="pic" sz="quarter" idx="14"/>
          </p:nvPr>
        </p:nvSpPr>
        <p:spPr>
          <a:xfrm>
            <a:off x="0" y="3024000"/>
            <a:ext cx="4572000" cy="3024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171554898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810872" y="473075"/>
            <a:ext cx="3937592" cy="5464175"/>
          </a:xfrm>
        </p:spPr>
        <p:txBody>
          <a:bodyPr/>
          <a:lstStyle>
            <a:lvl4pPr>
              <a:buSzPct val="90000"/>
              <a:defRPr/>
            </a:lvl4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ijdelijke aanduiding voor datum 9"/>
          <p:cNvSpPr>
            <a:spLocks noGrp="1"/>
          </p:cNvSpPr>
          <p:nvPr>
            <p:ph type="dt" sz="half" idx="10"/>
          </p:nvPr>
        </p:nvSpPr>
        <p:spPr/>
        <p:txBody>
          <a:bodyPr/>
          <a:lstStyle/>
          <a:p>
            <a:fld id="{4FD9A745-1F9F-4B44-AE4F-BF0F5DB3FF85}" type="datetime4">
              <a:rPr lang="en-US" smtClean="0"/>
              <a:t>June 30,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9" name="Tijdelijke aanduiding voor afbeelding 7"/>
          <p:cNvSpPr>
            <a:spLocks noGrp="1"/>
          </p:cNvSpPr>
          <p:nvPr>
            <p:ph type="pic" sz="quarter" idx="13"/>
          </p:nvPr>
        </p:nvSpPr>
        <p:spPr>
          <a:xfrm>
            <a:off x="0" y="0"/>
            <a:ext cx="4572000" cy="3024000"/>
          </a:xfrm>
        </p:spPr>
        <p:txBody>
          <a:bodyPr wrap="none">
            <a:normAutofit/>
          </a:bodyPr>
          <a:lstStyle>
            <a:lvl1pPr marL="0" indent="0" algn="ctr">
              <a:buNone/>
              <a:defRPr sz="1000"/>
            </a:lvl1pPr>
          </a:lstStyle>
          <a:p>
            <a:endParaRPr lang="nl-NL" dirty="0"/>
          </a:p>
        </p:txBody>
      </p:sp>
      <p:sp>
        <p:nvSpPr>
          <p:cNvPr id="8" name="Tijdelijke aanduiding voor afbeelding 7"/>
          <p:cNvSpPr>
            <a:spLocks noGrp="1"/>
          </p:cNvSpPr>
          <p:nvPr>
            <p:ph type="pic" sz="quarter" idx="14"/>
          </p:nvPr>
        </p:nvSpPr>
        <p:spPr>
          <a:xfrm>
            <a:off x="0" y="3024000"/>
            <a:ext cx="4572000" cy="3024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4053814124"/>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a:xfrm>
            <a:off x="620612" y="1398589"/>
            <a:ext cx="8154677" cy="1454348"/>
          </a:xfrm>
        </p:spPr>
        <p:txBody>
          <a:bodyPr/>
          <a:lstStyle/>
          <a:p>
            <a:pPr lvl="0"/>
            <a:r>
              <a:rPr lang="nl-NL" dirty="0"/>
              <a:t>Klik om de modelstijlen te bewerken</a:t>
            </a:r>
          </a:p>
          <a:p>
            <a:pPr lvl="1"/>
            <a:r>
              <a:rPr lang="nl-NL" dirty="0"/>
              <a:t>Tweede niveau</a:t>
            </a:r>
          </a:p>
          <a:p>
            <a:pPr lvl="2"/>
            <a:r>
              <a:rPr lang="nl-NL" dirty="0"/>
              <a:t>Derde niveau</a:t>
            </a:r>
          </a:p>
        </p:txBody>
      </p:sp>
      <p:sp>
        <p:nvSpPr>
          <p:cNvPr id="10" name="Tijdelijke aanduiding voor datum 9"/>
          <p:cNvSpPr>
            <a:spLocks noGrp="1"/>
          </p:cNvSpPr>
          <p:nvPr>
            <p:ph type="dt" sz="half" idx="10"/>
          </p:nvPr>
        </p:nvSpPr>
        <p:spPr/>
        <p:txBody>
          <a:bodyPr/>
          <a:lstStyle/>
          <a:p>
            <a:fld id="{66A21BB8-4B2F-814D-B9CD-150D7913B5D4}" type="datetime4">
              <a:rPr lang="en-US" smtClean="0"/>
              <a:t>June 30,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8" name="Tijdelijke aanduiding voor afbeelding 7"/>
          <p:cNvSpPr>
            <a:spLocks noGrp="1"/>
          </p:cNvSpPr>
          <p:nvPr>
            <p:ph type="pic" sz="quarter" idx="14"/>
          </p:nvPr>
        </p:nvSpPr>
        <p:spPr>
          <a:xfrm>
            <a:off x="0" y="3024000"/>
            <a:ext cx="4572000" cy="3024000"/>
          </a:xfrm>
        </p:spPr>
        <p:txBody>
          <a:bodyPr wrap="none">
            <a:normAutofit/>
          </a:bodyPr>
          <a:lstStyle>
            <a:lvl1pPr marL="0" indent="0" algn="ctr">
              <a:buNone/>
              <a:defRPr sz="1000"/>
            </a:lvl1pPr>
          </a:lstStyle>
          <a:p>
            <a:endParaRPr lang="nl-NL" dirty="0"/>
          </a:p>
        </p:txBody>
      </p:sp>
      <p:sp>
        <p:nvSpPr>
          <p:cNvPr id="9" name="Tijdelijke aanduiding voor afbeelding 7"/>
          <p:cNvSpPr>
            <a:spLocks noGrp="1"/>
          </p:cNvSpPr>
          <p:nvPr>
            <p:ph type="pic" sz="quarter" idx="15"/>
          </p:nvPr>
        </p:nvSpPr>
        <p:spPr>
          <a:xfrm>
            <a:off x="4572000" y="3024000"/>
            <a:ext cx="4572000" cy="3024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52829821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620613" y="473075"/>
            <a:ext cx="8075240" cy="2379861"/>
          </a:xfrm>
        </p:spPr>
        <p:txBody>
          <a:bodyPr/>
          <a:lstStyle/>
          <a:p>
            <a:pPr lvl="0"/>
            <a:r>
              <a:rPr lang="nl-NL" dirty="0"/>
              <a:t>Klik om de modelstijlen te bewerken</a:t>
            </a:r>
          </a:p>
          <a:p>
            <a:pPr lvl="1"/>
            <a:r>
              <a:rPr lang="nl-NL" dirty="0"/>
              <a:t>Tweede niveau</a:t>
            </a:r>
          </a:p>
          <a:p>
            <a:pPr lvl="2"/>
            <a:r>
              <a:rPr lang="nl-NL" dirty="0"/>
              <a:t>Derde niveau</a:t>
            </a:r>
          </a:p>
        </p:txBody>
      </p:sp>
      <p:sp>
        <p:nvSpPr>
          <p:cNvPr id="10" name="Tijdelijke aanduiding voor datum 9"/>
          <p:cNvSpPr>
            <a:spLocks noGrp="1"/>
          </p:cNvSpPr>
          <p:nvPr>
            <p:ph type="dt" sz="half" idx="10"/>
          </p:nvPr>
        </p:nvSpPr>
        <p:spPr/>
        <p:txBody>
          <a:bodyPr/>
          <a:lstStyle/>
          <a:p>
            <a:fld id="{24389793-BFBC-7240-9BA9-811177108773}" type="datetime4">
              <a:rPr lang="en-US" smtClean="0"/>
              <a:t>June 30,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8" name="Tijdelijke aanduiding voor afbeelding 7"/>
          <p:cNvSpPr>
            <a:spLocks noGrp="1"/>
          </p:cNvSpPr>
          <p:nvPr>
            <p:ph type="pic" sz="quarter" idx="14"/>
          </p:nvPr>
        </p:nvSpPr>
        <p:spPr>
          <a:xfrm>
            <a:off x="0" y="3024000"/>
            <a:ext cx="4572000" cy="3024000"/>
          </a:xfrm>
        </p:spPr>
        <p:txBody>
          <a:bodyPr wrap="none">
            <a:normAutofit/>
          </a:bodyPr>
          <a:lstStyle>
            <a:lvl1pPr marL="0" indent="0" algn="ctr">
              <a:buNone/>
              <a:defRPr sz="1000"/>
            </a:lvl1pPr>
          </a:lstStyle>
          <a:p>
            <a:endParaRPr lang="nl-NL" dirty="0"/>
          </a:p>
        </p:txBody>
      </p:sp>
      <p:sp>
        <p:nvSpPr>
          <p:cNvPr id="9" name="Tijdelijke aanduiding voor afbeelding 7"/>
          <p:cNvSpPr>
            <a:spLocks noGrp="1"/>
          </p:cNvSpPr>
          <p:nvPr>
            <p:ph type="pic" sz="quarter" idx="15"/>
          </p:nvPr>
        </p:nvSpPr>
        <p:spPr>
          <a:xfrm>
            <a:off x="4572000" y="3024000"/>
            <a:ext cx="4572000" cy="3024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2604685971"/>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070196"/>
            <a:ext cx="9144000" cy="787804"/>
          </a:xfrm>
          <a:prstGeom prst="rect">
            <a:avLst/>
          </a:prstGeom>
        </p:spPr>
      </p:pic>
      <p:sp>
        <p:nvSpPr>
          <p:cNvPr id="4" name="Tijdelijke aanduiding voor datum 3"/>
          <p:cNvSpPr>
            <a:spLocks noGrp="1"/>
          </p:cNvSpPr>
          <p:nvPr>
            <p:ph type="dt" sz="half" idx="2"/>
          </p:nvPr>
        </p:nvSpPr>
        <p:spPr>
          <a:xfrm>
            <a:off x="3402710" y="6263119"/>
            <a:ext cx="2133600" cy="365125"/>
          </a:xfrm>
          <a:prstGeom prst="rect">
            <a:avLst/>
          </a:prstGeom>
        </p:spPr>
        <p:txBody>
          <a:bodyPr vert="horz" lIns="91440" tIns="45720" rIns="91440" bIns="45720" rtlCol="0" anchor="ctr"/>
          <a:lstStyle>
            <a:lvl1pPr algn="l">
              <a:defRPr sz="1000" b="1">
                <a:solidFill>
                  <a:srgbClr val="FFFFFF"/>
                </a:solidFill>
                <a:latin typeface="Arial" pitchFamily="34" charset="0"/>
                <a:cs typeface="Arial" pitchFamily="34" charset="0"/>
              </a:defRPr>
            </a:lvl1pPr>
          </a:lstStyle>
          <a:p>
            <a:fld id="{58A1C3CD-8B3B-0740-B261-196A2BE82F57}" type="datetime4">
              <a:rPr lang="en-US" smtClean="0"/>
              <a:t>June 30, 2021</a:t>
            </a:fld>
            <a:r>
              <a:rPr lang="en-US"/>
              <a:t> </a:t>
            </a:r>
            <a:endParaRPr lang="nl-NL" dirty="0"/>
          </a:p>
        </p:txBody>
      </p:sp>
      <p:sp>
        <p:nvSpPr>
          <p:cNvPr id="2" name="Tijdelijke aanduiding voor titel 1"/>
          <p:cNvSpPr>
            <a:spLocks noGrp="1"/>
          </p:cNvSpPr>
          <p:nvPr>
            <p:ph type="title"/>
          </p:nvPr>
        </p:nvSpPr>
        <p:spPr>
          <a:xfrm>
            <a:off x="617538" y="473075"/>
            <a:ext cx="8163164" cy="822443"/>
          </a:xfrm>
          <a:prstGeom prst="rect">
            <a:avLst/>
          </a:prstGeom>
        </p:spPr>
        <p:txBody>
          <a:bodyPr vert="horz" lIns="91440" tIns="45720" rIns="91440" bIns="45720" rtlCol="0" anchor="t" anchorCtr="0">
            <a:noAutofit/>
          </a:bodyPr>
          <a:lstStyle/>
          <a:p>
            <a:r>
              <a:rPr lang="nl-NL" dirty="0"/>
              <a:t>KLIK OM DE STIJL TE BEWERKEN</a:t>
            </a:r>
          </a:p>
        </p:txBody>
      </p:sp>
      <p:sp>
        <p:nvSpPr>
          <p:cNvPr id="3" name="Tijdelijke aanduiding voor tekst 2"/>
          <p:cNvSpPr>
            <a:spLocks noGrp="1"/>
          </p:cNvSpPr>
          <p:nvPr>
            <p:ph type="body" idx="1"/>
          </p:nvPr>
        </p:nvSpPr>
        <p:spPr>
          <a:xfrm>
            <a:off x="617538" y="1409495"/>
            <a:ext cx="8163164" cy="4530827"/>
          </a:xfrm>
          <a:prstGeom prst="rect">
            <a:avLst/>
          </a:prstGeom>
        </p:spPr>
        <p:txBody>
          <a:bodyPr vert="horz" lIns="91440" tIns="45720" rIns="91440" bIns="45720" rtlCol="0">
            <a:norm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5" name="Tijdelijke aanduiding voor voettekst 4"/>
          <p:cNvSpPr>
            <a:spLocks noGrp="1"/>
          </p:cNvSpPr>
          <p:nvPr>
            <p:ph type="ftr" sz="quarter" idx="3"/>
          </p:nvPr>
        </p:nvSpPr>
        <p:spPr>
          <a:xfrm>
            <a:off x="639766" y="6263119"/>
            <a:ext cx="2632364" cy="365125"/>
          </a:xfrm>
          <a:prstGeom prst="rect">
            <a:avLst/>
          </a:prstGeom>
        </p:spPr>
        <p:txBody>
          <a:bodyPr vert="horz" lIns="91440" tIns="45720" rIns="91440" bIns="45720" rtlCol="0" anchor="ctr"/>
          <a:lstStyle>
            <a:lvl1pPr algn="l">
              <a:defRPr sz="900" b="1" cap="all">
                <a:solidFill>
                  <a:srgbClr val="FFFFFF"/>
                </a:solidFill>
                <a:latin typeface="Arial" pitchFamily="34" charset="0"/>
                <a:cs typeface="Arial" pitchFamily="34" charset="0"/>
              </a:defRPr>
            </a:lvl1pPr>
          </a:lstStyle>
          <a:p>
            <a:r>
              <a:rPr lang="nl-NL" dirty="0"/>
              <a:t>TITLE PRESENTATION</a:t>
            </a:r>
          </a:p>
        </p:txBody>
      </p:sp>
      <p:sp>
        <p:nvSpPr>
          <p:cNvPr id="7" name="MSIPCMContentMarking" descr="{&quot;HashCode&quot;:-35039338,&quot;Placement&quot;:&quot;Footer&quot;,&quot;Top&quot;:521.6203,&quot;Left&quot;:289.612671,&quot;SlideWidth&quot;:720,&quot;SlideHeight&quot;:540}">
            <a:extLst>
              <a:ext uri="{FF2B5EF4-FFF2-40B4-BE49-F238E27FC236}">
                <a16:creationId xmlns:a16="http://schemas.microsoft.com/office/drawing/2014/main" id="{95DB2716-18CD-4DE6-BAF9-F02A23C877ED}"/>
              </a:ext>
            </a:extLst>
          </p:cNvPr>
          <p:cNvSpPr txBox="1"/>
          <p:nvPr userDrawn="1"/>
        </p:nvSpPr>
        <p:spPr>
          <a:xfrm>
            <a:off x="3678081" y="6624578"/>
            <a:ext cx="1787839" cy="233422"/>
          </a:xfrm>
          <a:prstGeom prst="rect">
            <a:avLst/>
          </a:prstGeom>
          <a:noFill/>
        </p:spPr>
        <p:txBody>
          <a:bodyPr vert="horz" wrap="square" lIns="0" tIns="0" rIns="0" bIns="0" rtlCol="0" anchor="ctr" anchorCtr="1">
            <a:spAutoFit/>
          </a:bodyPr>
          <a:lstStyle/>
          <a:p>
            <a:pPr algn="ctr">
              <a:spcBef>
                <a:spcPts val="0"/>
              </a:spcBef>
              <a:spcAft>
                <a:spcPts val="0"/>
              </a:spcAft>
            </a:pPr>
            <a:r>
              <a:rPr lang="en-US" sz="900">
                <a:solidFill>
                  <a:srgbClr val="000000"/>
                </a:solidFill>
                <a:latin typeface="Arial" panose="020B0604020202020204" pitchFamily="34" charset="0"/>
              </a:rPr>
              <a:t>Classification: Restricted (V2)</a:t>
            </a:r>
          </a:p>
        </p:txBody>
      </p:sp>
    </p:spTree>
    <p:extLst>
      <p:ext uri="{BB962C8B-B14F-4D97-AF65-F5344CB8AC3E}">
        <p14:creationId xmlns:p14="http://schemas.microsoft.com/office/powerpoint/2010/main" val="2826720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8" r:id="rId5"/>
    <p:sldLayoutId id="2147483663" r:id="rId6"/>
    <p:sldLayoutId id="2147483667" r:id="rId7"/>
    <p:sldLayoutId id="2147483666" r:id="rId8"/>
    <p:sldLayoutId id="2147483665" r:id="rId9"/>
    <p:sldLayoutId id="2147483669" r:id="rId10"/>
    <p:sldLayoutId id="2147483670" r:id="rId11"/>
  </p:sldLayoutIdLst>
  <p:transition spd="slow">
    <p:push dir="u"/>
  </p:transition>
  <p:hf sldNum="0" hdr="0"/>
  <p:txStyles>
    <p:titleStyle>
      <a:lvl1pPr algn="l" defTabSz="914400" rtl="0" eaLnBrk="1" latinLnBrk="0" hangingPunct="1">
        <a:lnSpc>
          <a:spcPts val="3000"/>
        </a:lnSpc>
        <a:spcBef>
          <a:spcPts val="0"/>
        </a:spcBef>
        <a:spcAft>
          <a:spcPts val="0"/>
        </a:spcAft>
        <a:buNone/>
        <a:defRPr sz="2800" b="1" kern="1200" cap="all">
          <a:solidFill>
            <a:schemeClr val="tx2"/>
          </a:solidFill>
          <a:latin typeface="Arial" pitchFamily="34" charset="0"/>
          <a:ea typeface="+mj-ea"/>
          <a:cs typeface="Arial" pitchFamily="34" charset="0"/>
        </a:defRPr>
      </a:lvl1pPr>
    </p:titleStyle>
    <p:bodyStyle>
      <a:lvl1pPr marL="263525" indent="-263525" algn="l" defTabSz="914400" rtl="0" eaLnBrk="1" latinLnBrk="0" hangingPunct="1">
        <a:spcBef>
          <a:spcPts val="0"/>
        </a:spcBef>
        <a:buClr>
          <a:schemeClr val="tx2"/>
        </a:buClr>
        <a:buSzPct val="135000"/>
        <a:buFont typeface="Arial" pitchFamily="34" charset="0"/>
        <a:buChar char="•"/>
        <a:defRPr sz="2200" kern="1200">
          <a:solidFill>
            <a:schemeClr val="tx1"/>
          </a:solidFill>
          <a:latin typeface="Arial" pitchFamily="34" charset="0"/>
          <a:ea typeface="+mn-ea"/>
          <a:cs typeface="Arial" pitchFamily="34" charset="0"/>
        </a:defRPr>
      </a:lvl1pPr>
      <a:lvl2pPr marL="541338" indent="-276225" algn="l" defTabSz="914400" rtl="0" eaLnBrk="1" latinLnBrk="0" hangingPunct="1">
        <a:spcBef>
          <a:spcPts val="0"/>
        </a:spcBef>
        <a:buFont typeface="Arial" pitchFamily="34" charset="0"/>
        <a:buChar char="–"/>
        <a:defRPr sz="2000" kern="1200">
          <a:solidFill>
            <a:schemeClr val="tx1"/>
          </a:solidFill>
          <a:latin typeface="Arial" pitchFamily="34" charset="0"/>
          <a:ea typeface="+mn-ea"/>
          <a:cs typeface="Arial" pitchFamily="34" charset="0"/>
        </a:defRPr>
      </a:lvl2pPr>
      <a:lvl3pPr marL="717550" indent="-176213" algn="l" defTabSz="914400" rtl="0" eaLnBrk="1" latinLnBrk="0" hangingPunct="1">
        <a:spcBef>
          <a:spcPts val="0"/>
        </a:spcBef>
        <a:buClr>
          <a:schemeClr val="tx2"/>
        </a:buClr>
        <a:buFont typeface="Arial" pitchFamily="34" charset="0"/>
        <a:buChar char="•"/>
        <a:defRPr sz="1800" kern="1200">
          <a:solidFill>
            <a:schemeClr val="tx1"/>
          </a:solidFill>
          <a:latin typeface="Arial" pitchFamily="34" charset="0"/>
          <a:ea typeface="+mn-ea"/>
          <a:cs typeface="Arial" pitchFamily="34" charset="0"/>
        </a:defRPr>
      </a:lvl3pPr>
      <a:lvl4pPr marL="895350" indent="-177800" algn="l" defTabSz="914400" rtl="0" eaLnBrk="1" latinLnBrk="0" hangingPunct="1">
        <a:spcBef>
          <a:spcPts val="0"/>
        </a:spcBef>
        <a:buSzPct val="90000"/>
        <a:buFont typeface="Arial" pitchFamily="34" charset="0"/>
        <a:buChar char="–"/>
        <a:defRPr sz="1600" kern="1200">
          <a:solidFill>
            <a:schemeClr val="tx1"/>
          </a:solidFill>
          <a:latin typeface="Arial" pitchFamily="34" charset="0"/>
          <a:ea typeface="+mn-ea"/>
          <a:cs typeface="Arial" pitchFamily="34" charset="0"/>
        </a:defRPr>
      </a:lvl4pPr>
      <a:lvl5pPr marL="1071563" indent="-176213" algn="l" defTabSz="914400" rtl="0" eaLnBrk="1" latinLnBrk="0" hangingPunct="1">
        <a:spcBef>
          <a:spcPts val="0"/>
        </a:spcBef>
        <a:buClr>
          <a:schemeClr val="tx2"/>
        </a:buClr>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moq"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docs.microsoft.com/en-us/dotnet/core/testing/"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www.pluralsight.com/guides/software-delivery-using-test-driven-development-tdd"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blog.cleancoder.com/uncle-bob/2014/12/17/TheCyclesOfTDD.html"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5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ctrTitle"/>
          </p:nvPr>
        </p:nvSpPr>
        <p:spPr/>
        <p:txBody>
          <a:bodyPr/>
          <a:lstStyle/>
          <a:p>
            <a:pPr algn="ctr"/>
            <a:r>
              <a:rPr lang="en-US" dirty="0"/>
              <a:t>Developer Testing</a:t>
            </a:r>
            <a:endParaRPr lang="nl-NL" dirty="0"/>
          </a:p>
        </p:txBody>
      </p:sp>
      <p:sp>
        <p:nvSpPr>
          <p:cNvPr id="3" name="Tijdelijke aanduiding voor datum 2"/>
          <p:cNvSpPr>
            <a:spLocks noGrp="1"/>
          </p:cNvSpPr>
          <p:nvPr>
            <p:ph type="dt" sz="half" idx="10"/>
          </p:nvPr>
        </p:nvSpPr>
        <p:spPr>
          <a:xfrm>
            <a:off x="634402" y="6341926"/>
            <a:ext cx="2133600" cy="210972"/>
          </a:xfrm>
        </p:spPr>
        <p:txBody>
          <a:bodyPr/>
          <a:lstStyle/>
          <a:p>
            <a:fld id="{49A50D47-F513-4B36-8D43-6B95067A003B}" type="datetime3">
              <a:rPr lang="en-US" smtClean="0"/>
              <a:t>30 June 2021</a:t>
            </a:fld>
            <a:endParaRPr lang="nl-NL" dirty="0"/>
          </a:p>
        </p:txBody>
      </p:sp>
      <p:sp>
        <p:nvSpPr>
          <p:cNvPr id="5" name="TextBox 4">
            <a:extLst>
              <a:ext uri="{FF2B5EF4-FFF2-40B4-BE49-F238E27FC236}">
                <a16:creationId xmlns:a16="http://schemas.microsoft.com/office/drawing/2014/main" id="{87DA33E6-2A94-4487-B5E7-D12B51F919FC}"/>
              </a:ext>
            </a:extLst>
          </p:cNvPr>
          <p:cNvSpPr txBox="1"/>
          <p:nvPr/>
        </p:nvSpPr>
        <p:spPr>
          <a:xfrm>
            <a:off x="2151645" y="2472266"/>
            <a:ext cx="4840709" cy="369332"/>
          </a:xfrm>
          <a:prstGeom prst="rect">
            <a:avLst/>
          </a:prstGeom>
          <a:noFill/>
        </p:spPr>
        <p:txBody>
          <a:bodyPr wrap="square" rtlCol="0">
            <a:spAutoFit/>
          </a:bodyPr>
          <a:lstStyle/>
          <a:p>
            <a:pPr algn="ctr"/>
            <a:r>
              <a:rPr lang="en-US" b="1" dirty="0">
                <a:solidFill>
                  <a:schemeClr val="bg1"/>
                </a:solidFill>
              </a:rPr>
              <a:t>Trainers – Cristian Dr</a:t>
            </a:r>
            <a:r>
              <a:rPr lang="ro-RO" b="1" dirty="0">
                <a:solidFill>
                  <a:schemeClr val="bg1"/>
                </a:solidFill>
              </a:rPr>
              <a:t>ăgușanu, MarianSpoială</a:t>
            </a:r>
            <a:endParaRPr lang="en-US" b="1" dirty="0">
              <a:solidFill>
                <a:schemeClr val="bg1"/>
              </a:solidFill>
            </a:endParaRPr>
          </a:p>
        </p:txBody>
      </p:sp>
    </p:spTree>
    <p:extLst>
      <p:ext uri="{BB962C8B-B14F-4D97-AF65-F5344CB8AC3E}">
        <p14:creationId xmlns:p14="http://schemas.microsoft.com/office/powerpoint/2010/main" val="145686195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p>
        </p:txBody>
      </p:sp>
      <p:sp>
        <p:nvSpPr>
          <p:cNvPr id="4" name="Date Placeholder 3"/>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a:lnSpc>
                <a:spcPct val="150000"/>
              </a:lnSpc>
            </a:pPr>
            <a:r>
              <a:rPr lang="en-US" dirty="0"/>
              <a:t>Benefits</a:t>
            </a:r>
          </a:p>
          <a:p>
            <a:pPr lvl="2"/>
            <a:r>
              <a:rPr lang="en-US" dirty="0"/>
              <a:t>Find defects early</a:t>
            </a:r>
          </a:p>
          <a:p>
            <a:pPr lvl="2"/>
            <a:r>
              <a:rPr lang="en-US" dirty="0"/>
              <a:t>Prevent regressions</a:t>
            </a:r>
          </a:p>
          <a:p>
            <a:pPr lvl="2"/>
            <a:endParaRPr lang="en-US" dirty="0"/>
          </a:p>
          <a:p>
            <a:endParaRPr lang="en-GB" dirty="0"/>
          </a:p>
          <a:p>
            <a:endParaRPr lang="en-US" dirty="0"/>
          </a:p>
        </p:txBody>
      </p:sp>
    </p:spTree>
    <p:extLst>
      <p:ext uri="{BB962C8B-B14F-4D97-AF65-F5344CB8AC3E}">
        <p14:creationId xmlns:p14="http://schemas.microsoft.com/office/powerpoint/2010/main" val="153231384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p>
        </p:txBody>
      </p:sp>
      <p:sp>
        <p:nvSpPr>
          <p:cNvPr id="4" name="Date Placeholder 3"/>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a:lnSpc>
                <a:spcPct val="150000"/>
              </a:lnSpc>
            </a:pPr>
            <a:r>
              <a:rPr lang="en-US" dirty="0"/>
              <a:t>Benefits</a:t>
            </a:r>
          </a:p>
          <a:p>
            <a:pPr lvl="2"/>
            <a:r>
              <a:rPr lang="en-US" dirty="0"/>
              <a:t>Find defects early</a:t>
            </a:r>
          </a:p>
          <a:p>
            <a:pPr lvl="2"/>
            <a:r>
              <a:rPr lang="en-US" dirty="0"/>
              <a:t>Prevent regressions</a:t>
            </a:r>
          </a:p>
          <a:p>
            <a:pPr lvl="2"/>
            <a:r>
              <a:rPr lang="en-US" dirty="0"/>
              <a:t>Provide living documentation (source code)</a:t>
            </a:r>
          </a:p>
          <a:p>
            <a:pPr lvl="2"/>
            <a:endParaRPr lang="en-US" dirty="0"/>
          </a:p>
          <a:p>
            <a:pPr lvl="2"/>
            <a:endParaRPr lang="en-US" dirty="0"/>
          </a:p>
          <a:p>
            <a:endParaRPr lang="en-GB" dirty="0"/>
          </a:p>
          <a:p>
            <a:endParaRPr lang="en-US" dirty="0"/>
          </a:p>
        </p:txBody>
      </p:sp>
    </p:spTree>
    <p:extLst>
      <p:ext uri="{BB962C8B-B14F-4D97-AF65-F5344CB8AC3E}">
        <p14:creationId xmlns:p14="http://schemas.microsoft.com/office/powerpoint/2010/main" val="200629107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p>
        </p:txBody>
      </p:sp>
      <p:sp>
        <p:nvSpPr>
          <p:cNvPr id="4" name="Date Placeholder 3"/>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a:lnSpc>
                <a:spcPct val="150000"/>
              </a:lnSpc>
            </a:pPr>
            <a:r>
              <a:rPr lang="en-US" dirty="0"/>
              <a:t>Benefits</a:t>
            </a:r>
          </a:p>
          <a:p>
            <a:pPr lvl="2"/>
            <a:r>
              <a:rPr lang="en-US" dirty="0"/>
              <a:t>Find defects early</a:t>
            </a:r>
          </a:p>
          <a:p>
            <a:pPr lvl="2"/>
            <a:r>
              <a:rPr lang="en-US" dirty="0"/>
              <a:t>Prevent regressions</a:t>
            </a:r>
          </a:p>
          <a:p>
            <a:pPr lvl="2"/>
            <a:r>
              <a:rPr lang="en-US" dirty="0"/>
              <a:t>Provide living documentation (source code)</a:t>
            </a:r>
          </a:p>
          <a:p>
            <a:pPr lvl="2"/>
            <a:r>
              <a:rPr lang="en-US" dirty="0"/>
              <a:t>Automate testing efforts</a:t>
            </a:r>
          </a:p>
          <a:p>
            <a:pPr lvl="2"/>
            <a:endParaRPr lang="en-US" dirty="0"/>
          </a:p>
          <a:p>
            <a:pPr lvl="2"/>
            <a:endParaRPr lang="en-US" dirty="0"/>
          </a:p>
          <a:p>
            <a:pPr lvl="2"/>
            <a:endParaRPr lang="en-US" dirty="0"/>
          </a:p>
          <a:p>
            <a:endParaRPr lang="en-GB" dirty="0"/>
          </a:p>
          <a:p>
            <a:endParaRPr lang="en-US" dirty="0"/>
          </a:p>
        </p:txBody>
      </p:sp>
    </p:spTree>
    <p:extLst>
      <p:ext uri="{BB962C8B-B14F-4D97-AF65-F5344CB8AC3E}">
        <p14:creationId xmlns:p14="http://schemas.microsoft.com/office/powerpoint/2010/main" val="357629780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A Unit Test?</a:t>
            </a:r>
          </a:p>
        </p:txBody>
      </p:sp>
      <p:sp>
        <p:nvSpPr>
          <p:cNvPr id="4" name="Date Placeholder 3"/>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lvl="2"/>
            <a:endParaRPr lang="en-US" dirty="0"/>
          </a:p>
          <a:p>
            <a:pPr lvl="2"/>
            <a:endParaRPr lang="en-US" dirty="0"/>
          </a:p>
          <a:p>
            <a:pPr lvl="2"/>
            <a:endParaRPr lang="en-US" dirty="0"/>
          </a:p>
          <a:p>
            <a:endParaRPr lang="en-GB" dirty="0"/>
          </a:p>
          <a:p>
            <a:endParaRPr lang="en-US" dirty="0"/>
          </a:p>
        </p:txBody>
      </p:sp>
    </p:spTree>
    <p:extLst>
      <p:ext uri="{BB962C8B-B14F-4D97-AF65-F5344CB8AC3E}">
        <p14:creationId xmlns:p14="http://schemas.microsoft.com/office/powerpoint/2010/main" val="92645178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A Unit Test?</a:t>
            </a:r>
          </a:p>
        </p:txBody>
      </p:sp>
      <p:sp>
        <p:nvSpPr>
          <p:cNvPr id="4" name="Date Placeholder 3"/>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lvl="2"/>
            <a:endParaRPr lang="en-US" dirty="0"/>
          </a:p>
          <a:p>
            <a:pPr lvl="2"/>
            <a:endParaRPr lang="en-US" dirty="0"/>
          </a:p>
          <a:p>
            <a:pPr lvl="2"/>
            <a:endParaRPr lang="en-US" dirty="0"/>
          </a:p>
          <a:p>
            <a:endParaRPr lang="en-GB" dirty="0"/>
          </a:p>
          <a:p>
            <a:endParaRPr lang="en-US" dirty="0"/>
          </a:p>
        </p:txBody>
      </p:sp>
      <p:pic>
        <p:nvPicPr>
          <p:cNvPr id="6" name="Picture 5">
            <a:extLst>
              <a:ext uri="{FF2B5EF4-FFF2-40B4-BE49-F238E27FC236}">
                <a16:creationId xmlns:a16="http://schemas.microsoft.com/office/drawing/2014/main" id="{D3D5BBC6-7805-40B6-9B76-E9F8DBED4E57}"/>
              </a:ext>
            </a:extLst>
          </p:cNvPr>
          <p:cNvPicPr>
            <a:picLocks noChangeAspect="1"/>
          </p:cNvPicPr>
          <p:nvPr/>
        </p:nvPicPr>
        <p:blipFill>
          <a:blip r:embed="rId3"/>
          <a:stretch>
            <a:fillRect/>
          </a:stretch>
        </p:blipFill>
        <p:spPr>
          <a:xfrm>
            <a:off x="0" y="1409130"/>
            <a:ext cx="9144000" cy="4039375"/>
          </a:xfrm>
          <a:prstGeom prst="rect">
            <a:avLst/>
          </a:prstGeom>
        </p:spPr>
      </p:pic>
    </p:spTree>
    <p:extLst>
      <p:ext uri="{BB962C8B-B14F-4D97-AF65-F5344CB8AC3E}">
        <p14:creationId xmlns:p14="http://schemas.microsoft.com/office/powerpoint/2010/main" val="349576170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A Unit Test?</a:t>
            </a:r>
          </a:p>
        </p:txBody>
      </p:sp>
      <p:sp>
        <p:nvSpPr>
          <p:cNvPr id="4" name="Date Placeholder 3"/>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lvl="2"/>
            <a:endParaRPr lang="en-US" dirty="0"/>
          </a:p>
          <a:p>
            <a:pPr lvl="2"/>
            <a:endParaRPr lang="en-US" dirty="0"/>
          </a:p>
          <a:p>
            <a:pPr lvl="2"/>
            <a:endParaRPr lang="en-US" dirty="0"/>
          </a:p>
          <a:p>
            <a:endParaRPr lang="en-GB" dirty="0"/>
          </a:p>
          <a:p>
            <a:endParaRPr lang="en-US" dirty="0"/>
          </a:p>
        </p:txBody>
      </p:sp>
      <p:sp>
        <p:nvSpPr>
          <p:cNvPr id="6" name="Rectangle 5">
            <a:extLst>
              <a:ext uri="{FF2B5EF4-FFF2-40B4-BE49-F238E27FC236}">
                <a16:creationId xmlns:a16="http://schemas.microsoft.com/office/drawing/2014/main" id="{312F6C43-E136-443C-B86B-48ECBAC2FB6B}"/>
              </a:ext>
            </a:extLst>
          </p:cNvPr>
          <p:cNvSpPr/>
          <p:nvPr/>
        </p:nvSpPr>
        <p:spPr>
          <a:xfrm>
            <a:off x="857955" y="2459504"/>
            <a:ext cx="8013058" cy="1938992"/>
          </a:xfrm>
          <a:prstGeom prst="rect">
            <a:avLst/>
          </a:prstGeom>
        </p:spPr>
        <p:txBody>
          <a:bodyPr wrap="square">
            <a:spAutoFit/>
          </a:bodyPr>
          <a:lstStyle/>
          <a:p>
            <a:r>
              <a:rPr lang="en-US" sz="2400" dirty="0"/>
              <a:t>“A unit test is a piece of code (usually a method) that invoke another piece of code and checks the correctness of some assumptions afterwards.”</a:t>
            </a:r>
          </a:p>
          <a:p>
            <a:endParaRPr lang="en-US" sz="2400" dirty="0"/>
          </a:p>
          <a:p>
            <a:pPr lvl="1"/>
            <a:r>
              <a:rPr lang="en-US" sz="2400" dirty="0"/>
              <a:t>Art of Unit testing</a:t>
            </a:r>
          </a:p>
        </p:txBody>
      </p:sp>
    </p:spTree>
    <p:extLst>
      <p:ext uri="{BB962C8B-B14F-4D97-AF65-F5344CB8AC3E}">
        <p14:creationId xmlns:p14="http://schemas.microsoft.com/office/powerpoint/2010/main" val="103369171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A Unit Test?</a:t>
            </a:r>
          </a:p>
        </p:txBody>
      </p:sp>
      <p:sp>
        <p:nvSpPr>
          <p:cNvPr id="4" name="Date Placeholder 3"/>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lvl="2"/>
            <a:endParaRPr lang="en-US" dirty="0"/>
          </a:p>
          <a:p>
            <a:pPr lvl="2"/>
            <a:endParaRPr lang="en-US" dirty="0"/>
          </a:p>
          <a:p>
            <a:pPr lvl="2"/>
            <a:endParaRPr lang="en-US" dirty="0"/>
          </a:p>
          <a:p>
            <a:endParaRPr lang="en-GB" dirty="0"/>
          </a:p>
          <a:p>
            <a:endParaRPr lang="en-US" dirty="0"/>
          </a:p>
        </p:txBody>
      </p:sp>
      <p:sp>
        <p:nvSpPr>
          <p:cNvPr id="6" name="Rectangle 5">
            <a:extLst>
              <a:ext uri="{FF2B5EF4-FFF2-40B4-BE49-F238E27FC236}">
                <a16:creationId xmlns:a16="http://schemas.microsoft.com/office/drawing/2014/main" id="{312F6C43-E136-443C-B86B-48ECBAC2FB6B}"/>
              </a:ext>
            </a:extLst>
          </p:cNvPr>
          <p:cNvSpPr/>
          <p:nvPr/>
        </p:nvSpPr>
        <p:spPr>
          <a:xfrm>
            <a:off x="857955" y="2459504"/>
            <a:ext cx="8013058" cy="1200329"/>
          </a:xfrm>
          <a:prstGeom prst="rect">
            <a:avLst/>
          </a:prstGeom>
        </p:spPr>
        <p:txBody>
          <a:bodyPr wrap="square">
            <a:spAutoFit/>
          </a:bodyPr>
          <a:lstStyle/>
          <a:p>
            <a:r>
              <a:rPr lang="en-US" sz="2400" dirty="0"/>
              <a:t>Essentially, a unit test is a method that instantiates a small portion of our application and verifies its behavior </a:t>
            </a:r>
            <a:r>
              <a:rPr lang="en-US" sz="2400" b="1" dirty="0"/>
              <a:t>independently from other parts</a:t>
            </a:r>
            <a:r>
              <a:rPr lang="en-US" sz="2400" dirty="0"/>
              <a:t>.</a:t>
            </a:r>
          </a:p>
        </p:txBody>
      </p:sp>
    </p:spTree>
    <p:extLst>
      <p:ext uri="{BB962C8B-B14F-4D97-AF65-F5344CB8AC3E}">
        <p14:creationId xmlns:p14="http://schemas.microsoft.com/office/powerpoint/2010/main" val="92332054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Unit testing patterns</a:t>
            </a:r>
          </a:p>
        </p:txBody>
      </p:sp>
      <p:sp>
        <p:nvSpPr>
          <p:cNvPr id="4" name="Date Placeholder 3"/>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lvl="2"/>
            <a:endParaRPr lang="en-US" dirty="0"/>
          </a:p>
          <a:p>
            <a:pPr lvl="2"/>
            <a:endParaRPr lang="en-US" dirty="0"/>
          </a:p>
          <a:p>
            <a:pPr lvl="2"/>
            <a:endParaRPr lang="en-US" dirty="0"/>
          </a:p>
          <a:p>
            <a:endParaRPr lang="en-GB" dirty="0"/>
          </a:p>
          <a:p>
            <a:endParaRPr lang="en-US" dirty="0"/>
          </a:p>
        </p:txBody>
      </p:sp>
    </p:spTree>
    <p:extLst>
      <p:ext uri="{BB962C8B-B14F-4D97-AF65-F5344CB8AC3E}">
        <p14:creationId xmlns:p14="http://schemas.microsoft.com/office/powerpoint/2010/main" val="345765722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FA3C0-90B3-4967-B60D-AE69517CF497}"/>
              </a:ext>
            </a:extLst>
          </p:cNvPr>
          <p:cNvSpPr>
            <a:spLocks noGrp="1"/>
          </p:cNvSpPr>
          <p:nvPr>
            <p:ph type="title"/>
          </p:nvPr>
        </p:nvSpPr>
        <p:spPr/>
        <p:txBody>
          <a:bodyPr/>
          <a:lstStyle/>
          <a:p>
            <a:pPr algn="ctr"/>
            <a:r>
              <a:rPr lang="en-US" dirty="0"/>
              <a:t>Unit testing patterns</a:t>
            </a:r>
          </a:p>
        </p:txBody>
      </p:sp>
      <p:sp>
        <p:nvSpPr>
          <p:cNvPr id="3" name="Content Placeholder 2">
            <a:extLst>
              <a:ext uri="{FF2B5EF4-FFF2-40B4-BE49-F238E27FC236}">
                <a16:creationId xmlns:a16="http://schemas.microsoft.com/office/drawing/2014/main" id="{805A010F-AF2E-4511-B791-3BCA6740C809}"/>
              </a:ext>
            </a:extLst>
          </p:cNvPr>
          <p:cNvSpPr>
            <a:spLocks noGrp="1"/>
          </p:cNvSpPr>
          <p:nvPr>
            <p:ph idx="1"/>
          </p:nvPr>
        </p:nvSpPr>
        <p:spPr/>
        <p:txBody>
          <a:bodyPr/>
          <a:lstStyle/>
          <a:p>
            <a:pPr>
              <a:lnSpc>
                <a:spcPct val="150000"/>
              </a:lnSpc>
            </a:pPr>
            <a:r>
              <a:rPr lang="en-US" dirty="0"/>
              <a:t>AAA</a:t>
            </a:r>
          </a:p>
          <a:p>
            <a:pPr lvl="1">
              <a:lnSpc>
                <a:spcPct val="150000"/>
              </a:lnSpc>
            </a:pPr>
            <a:r>
              <a:rPr lang="en-US" dirty="0"/>
              <a:t>Arrange</a:t>
            </a:r>
          </a:p>
          <a:p>
            <a:pPr lvl="1">
              <a:lnSpc>
                <a:spcPct val="150000"/>
              </a:lnSpc>
            </a:pPr>
            <a:r>
              <a:rPr lang="en-US" dirty="0"/>
              <a:t>Act</a:t>
            </a:r>
          </a:p>
          <a:p>
            <a:pPr lvl="1">
              <a:lnSpc>
                <a:spcPct val="150000"/>
              </a:lnSpc>
            </a:pPr>
            <a:r>
              <a:rPr lang="en-US" dirty="0"/>
              <a:t>Assert</a:t>
            </a:r>
          </a:p>
          <a:p>
            <a:pPr marL="265113" lvl="1" indent="0">
              <a:lnSpc>
                <a:spcPct val="150000"/>
              </a:lnSpc>
              <a:buNone/>
            </a:pPr>
            <a:endParaRPr lang="en-US" dirty="0"/>
          </a:p>
        </p:txBody>
      </p:sp>
      <p:sp>
        <p:nvSpPr>
          <p:cNvPr id="4" name="Date Placeholder 3">
            <a:extLst>
              <a:ext uri="{FF2B5EF4-FFF2-40B4-BE49-F238E27FC236}">
                <a16:creationId xmlns:a16="http://schemas.microsoft.com/office/drawing/2014/main" id="{9EFA9AB4-DB5A-458F-9071-5CD02DD6A5A1}"/>
              </a:ext>
            </a:extLst>
          </p:cNvPr>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a:extLst>
              <a:ext uri="{FF2B5EF4-FFF2-40B4-BE49-F238E27FC236}">
                <a16:creationId xmlns:a16="http://schemas.microsoft.com/office/drawing/2014/main" id="{5A895F48-6AE0-4C5F-90DD-E01E13E7C0B9}"/>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023710502"/>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FA3C0-90B3-4967-B60D-AE69517CF497}"/>
              </a:ext>
            </a:extLst>
          </p:cNvPr>
          <p:cNvSpPr>
            <a:spLocks noGrp="1"/>
          </p:cNvSpPr>
          <p:nvPr>
            <p:ph type="title"/>
          </p:nvPr>
        </p:nvSpPr>
        <p:spPr/>
        <p:txBody>
          <a:bodyPr/>
          <a:lstStyle/>
          <a:p>
            <a:pPr algn="ctr"/>
            <a:r>
              <a:rPr lang="en-US" dirty="0"/>
              <a:t>Unit testing patterns</a:t>
            </a:r>
          </a:p>
        </p:txBody>
      </p:sp>
      <p:sp>
        <p:nvSpPr>
          <p:cNvPr id="3" name="Content Placeholder 2">
            <a:extLst>
              <a:ext uri="{FF2B5EF4-FFF2-40B4-BE49-F238E27FC236}">
                <a16:creationId xmlns:a16="http://schemas.microsoft.com/office/drawing/2014/main" id="{805A010F-AF2E-4511-B791-3BCA6740C809}"/>
              </a:ext>
            </a:extLst>
          </p:cNvPr>
          <p:cNvSpPr>
            <a:spLocks noGrp="1"/>
          </p:cNvSpPr>
          <p:nvPr>
            <p:ph idx="1"/>
          </p:nvPr>
        </p:nvSpPr>
        <p:spPr/>
        <p:txBody>
          <a:bodyPr/>
          <a:lstStyle/>
          <a:p>
            <a:pPr>
              <a:lnSpc>
                <a:spcPct val="200000"/>
              </a:lnSpc>
            </a:pPr>
            <a:r>
              <a:rPr lang="en-US" dirty="0"/>
              <a:t>Naming conventions</a:t>
            </a:r>
          </a:p>
          <a:p>
            <a:pPr lvl="1">
              <a:lnSpc>
                <a:spcPct val="200000"/>
              </a:lnSpc>
            </a:pPr>
            <a:r>
              <a:rPr lang="en-US" b="1" dirty="0" err="1"/>
              <a:t>Should_ExpectedBehavior_When_StateUnderTest</a:t>
            </a:r>
            <a:endParaRPr lang="en-US" dirty="0"/>
          </a:p>
          <a:p>
            <a:pPr lvl="2">
              <a:lnSpc>
                <a:spcPct val="200000"/>
              </a:lnSpc>
            </a:pPr>
            <a:r>
              <a:rPr lang="en-US" dirty="0"/>
              <a:t>Should_ThrowException_When_AgeLessThan18</a:t>
            </a:r>
          </a:p>
          <a:p>
            <a:pPr lvl="2">
              <a:lnSpc>
                <a:spcPct val="200000"/>
              </a:lnSpc>
            </a:pPr>
            <a:r>
              <a:rPr lang="en-US" dirty="0" err="1"/>
              <a:t>Should_FailToWithdrawMoney_ForInvalidAccount</a:t>
            </a:r>
            <a:endParaRPr lang="en-US" dirty="0"/>
          </a:p>
          <a:p>
            <a:pPr lvl="2">
              <a:lnSpc>
                <a:spcPct val="200000"/>
              </a:lnSpc>
            </a:pPr>
            <a:r>
              <a:rPr lang="en-US" dirty="0" err="1"/>
              <a:t>Should_FailToAdmit_IfMandatoryFieldsAreMissing</a:t>
            </a:r>
            <a:endParaRPr lang="en-US" dirty="0"/>
          </a:p>
          <a:p>
            <a:pPr marL="265113" lvl="1" indent="0">
              <a:lnSpc>
                <a:spcPct val="200000"/>
              </a:lnSpc>
              <a:buNone/>
            </a:pPr>
            <a:endParaRPr lang="en-US" dirty="0"/>
          </a:p>
        </p:txBody>
      </p:sp>
      <p:sp>
        <p:nvSpPr>
          <p:cNvPr id="4" name="Date Placeholder 3">
            <a:extLst>
              <a:ext uri="{FF2B5EF4-FFF2-40B4-BE49-F238E27FC236}">
                <a16:creationId xmlns:a16="http://schemas.microsoft.com/office/drawing/2014/main" id="{9EFA9AB4-DB5A-458F-9071-5CD02DD6A5A1}"/>
              </a:ext>
            </a:extLst>
          </p:cNvPr>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a:extLst>
              <a:ext uri="{FF2B5EF4-FFF2-40B4-BE49-F238E27FC236}">
                <a16:creationId xmlns:a16="http://schemas.microsoft.com/office/drawing/2014/main" id="{5A895F48-6AE0-4C5F-90DD-E01E13E7C0B9}"/>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58874759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Agenda</a:t>
            </a:r>
          </a:p>
        </p:txBody>
      </p:sp>
      <p:sp>
        <p:nvSpPr>
          <p:cNvPr id="3" name="Content Placeholder 2"/>
          <p:cNvSpPr>
            <a:spLocks noGrp="1"/>
          </p:cNvSpPr>
          <p:nvPr>
            <p:ph idx="1"/>
          </p:nvPr>
        </p:nvSpPr>
        <p:spPr>
          <a:xfrm>
            <a:off x="617538" y="1168399"/>
            <a:ext cx="8163164" cy="4771923"/>
          </a:xfrm>
        </p:spPr>
        <p:txBody>
          <a:bodyPr>
            <a:normAutofit fontScale="92500"/>
          </a:bodyPr>
          <a:lstStyle/>
          <a:p>
            <a:pPr>
              <a:lnSpc>
                <a:spcPct val="150000"/>
              </a:lnSpc>
            </a:pPr>
            <a:r>
              <a:rPr lang="en-US" dirty="0"/>
              <a:t>Costs of developing software</a:t>
            </a:r>
          </a:p>
          <a:p>
            <a:pPr>
              <a:lnSpc>
                <a:spcPct val="150000"/>
              </a:lnSpc>
            </a:pPr>
            <a:r>
              <a:rPr lang="en-US" dirty="0"/>
              <a:t>Why Unit Testing?</a:t>
            </a:r>
          </a:p>
          <a:p>
            <a:pPr>
              <a:lnSpc>
                <a:spcPct val="150000"/>
              </a:lnSpc>
            </a:pPr>
            <a:r>
              <a:rPr lang="en-US" dirty="0"/>
              <a:t>What Is A Unit Test?</a:t>
            </a:r>
          </a:p>
          <a:p>
            <a:pPr>
              <a:lnSpc>
                <a:spcPct val="150000"/>
              </a:lnSpc>
            </a:pPr>
            <a:r>
              <a:rPr lang="en-US" dirty="0"/>
              <a:t>Unit testing patterns</a:t>
            </a:r>
            <a:endParaRPr lang="ro-RO" dirty="0"/>
          </a:p>
          <a:p>
            <a:pPr>
              <a:lnSpc>
                <a:spcPct val="150000"/>
              </a:lnSpc>
            </a:pPr>
            <a:r>
              <a:rPr lang="ro-RO" dirty="0"/>
              <a:t>Testing Frameworks</a:t>
            </a:r>
            <a:endParaRPr lang="en-US" dirty="0"/>
          </a:p>
          <a:p>
            <a:pPr>
              <a:lnSpc>
                <a:spcPct val="150000"/>
              </a:lnSpc>
            </a:pPr>
            <a:r>
              <a:rPr lang="en-US" dirty="0"/>
              <a:t>Mocking</a:t>
            </a:r>
          </a:p>
          <a:p>
            <a:pPr>
              <a:lnSpc>
                <a:spcPct val="150000"/>
              </a:lnSpc>
            </a:pPr>
            <a:r>
              <a:rPr lang="en-US" dirty="0"/>
              <a:t>Unit Tests vs Integration Tests</a:t>
            </a:r>
          </a:p>
          <a:p>
            <a:pPr>
              <a:lnSpc>
                <a:spcPct val="150000"/>
              </a:lnSpc>
            </a:pPr>
            <a:r>
              <a:rPr lang="en-US" dirty="0"/>
              <a:t>Tips For Writing Great Unit Tests</a:t>
            </a:r>
          </a:p>
          <a:p>
            <a:pPr>
              <a:lnSpc>
                <a:spcPct val="150000"/>
              </a:lnSpc>
            </a:pPr>
            <a:r>
              <a:rPr lang="en-US" dirty="0"/>
              <a:t>TDD</a:t>
            </a:r>
            <a:endParaRPr lang="ro-RO" dirty="0"/>
          </a:p>
          <a:p>
            <a:pPr>
              <a:lnSpc>
                <a:spcPct val="150000"/>
              </a:lnSpc>
            </a:pPr>
            <a:r>
              <a:rPr lang="ro-RO" dirty="0"/>
              <a:t>Code Coverage</a:t>
            </a:r>
            <a:endParaRPr lang="en-US" dirty="0"/>
          </a:p>
          <a:p>
            <a:pPr>
              <a:lnSpc>
                <a:spcPct val="150000"/>
              </a:lnSpc>
            </a:pPr>
            <a:endParaRPr lang="en-US" dirty="0"/>
          </a:p>
        </p:txBody>
      </p:sp>
      <p:sp>
        <p:nvSpPr>
          <p:cNvPr id="4" name="Date Placeholder 3"/>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217958115"/>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FA3C0-90B3-4967-B60D-AE69517CF497}"/>
              </a:ext>
            </a:extLst>
          </p:cNvPr>
          <p:cNvSpPr>
            <a:spLocks noGrp="1"/>
          </p:cNvSpPr>
          <p:nvPr>
            <p:ph type="title"/>
          </p:nvPr>
        </p:nvSpPr>
        <p:spPr/>
        <p:txBody>
          <a:bodyPr/>
          <a:lstStyle/>
          <a:p>
            <a:pPr algn="ctr"/>
            <a:r>
              <a:rPr lang="en-US" dirty="0"/>
              <a:t>Unit testing patterns</a:t>
            </a:r>
          </a:p>
        </p:txBody>
      </p:sp>
      <p:sp>
        <p:nvSpPr>
          <p:cNvPr id="3" name="Content Placeholder 2">
            <a:extLst>
              <a:ext uri="{FF2B5EF4-FFF2-40B4-BE49-F238E27FC236}">
                <a16:creationId xmlns:a16="http://schemas.microsoft.com/office/drawing/2014/main" id="{805A010F-AF2E-4511-B791-3BCA6740C809}"/>
              </a:ext>
            </a:extLst>
          </p:cNvPr>
          <p:cNvSpPr>
            <a:spLocks noGrp="1"/>
          </p:cNvSpPr>
          <p:nvPr>
            <p:ph idx="1"/>
          </p:nvPr>
        </p:nvSpPr>
        <p:spPr/>
        <p:txBody>
          <a:bodyPr/>
          <a:lstStyle/>
          <a:p>
            <a:pPr>
              <a:lnSpc>
                <a:spcPct val="200000"/>
              </a:lnSpc>
            </a:pPr>
            <a:r>
              <a:rPr lang="en-US" dirty="0"/>
              <a:t>Naming conventions</a:t>
            </a:r>
          </a:p>
          <a:p>
            <a:pPr lvl="1">
              <a:lnSpc>
                <a:spcPct val="200000"/>
              </a:lnSpc>
            </a:pPr>
            <a:r>
              <a:rPr lang="en-US" b="1" dirty="0" err="1"/>
              <a:t>When_StateUnderTest_Expect_ExpectedBehavior</a:t>
            </a:r>
            <a:endParaRPr lang="en-US" b="1" dirty="0"/>
          </a:p>
          <a:p>
            <a:pPr lvl="2">
              <a:lnSpc>
                <a:spcPct val="200000"/>
              </a:lnSpc>
            </a:pPr>
            <a:r>
              <a:rPr lang="en-US" dirty="0"/>
              <a:t>When_AgeLessThan18_Expect_isAdultAsFalse</a:t>
            </a:r>
          </a:p>
          <a:p>
            <a:pPr lvl="2">
              <a:lnSpc>
                <a:spcPct val="200000"/>
              </a:lnSpc>
            </a:pPr>
            <a:r>
              <a:rPr lang="en-US" dirty="0" err="1"/>
              <a:t>When_InvalidAccount_Expect_WithdrawMoneyToFail</a:t>
            </a:r>
            <a:endParaRPr lang="en-US" dirty="0"/>
          </a:p>
          <a:p>
            <a:pPr lvl="2">
              <a:lnSpc>
                <a:spcPct val="200000"/>
              </a:lnSpc>
            </a:pPr>
            <a:r>
              <a:rPr lang="en-US" dirty="0" err="1"/>
              <a:t>When_MandatoryFieldsAreMissing_Expect_StudentAdmissionToFail</a:t>
            </a:r>
            <a:endParaRPr lang="en-US" dirty="0"/>
          </a:p>
          <a:p>
            <a:pPr marL="265113" lvl="1" indent="0">
              <a:lnSpc>
                <a:spcPct val="200000"/>
              </a:lnSpc>
              <a:buNone/>
            </a:pPr>
            <a:endParaRPr lang="en-US" dirty="0"/>
          </a:p>
        </p:txBody>
      </p:sp>
      <p:sp>
        <p:nvSpPr>
          <p:cNvPr id="4" name="Date Placeholder 3">
            <a:extLst>
              <a:ext uri="{FF2B5EF4-FFF2-40B4-BE49-F238E27FC236}">
                <a16:creationId xmlns:a16="http://schemas.microsoft.com/office/drawing/2014/main" id="{9EFA9AB4-DB5A-458F-9071-5CD02DD6A5A1}"/>
              </a:ext>
            </a:extLst>
          </p:cNvPr>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a:extLst>
              <a:ext uri="{FF2B5EF4-FFF2-40B4-BE49-F238E27FC236}">
                <a16:creationId xmlns:a16="http://schemas.microsoft.com/office/drawing/2014/main" id="{5A895F48-6AE0-4C5F-90DD-E01E13E7C0B9}"/>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384391139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FA3C0-90B3-4967-B60D-AE69517CF497}"/>
              </a:ext>
            </a:extLst>
          </p:cNvPr>
          <p:cNvSpPr>
            <a:spLocks noGrp="1"/>
          </p:cNvSpPr>
          <p:nvPr>
            <p:ph type="title"/>
          </p:nvPr>
        </p:nvSpPr>
        <p:spPr/>
        <p:txBody>
          <a:bodyPr/>
          <a:lstStyle/>
          <a:p>
            <a:pPr algn="ctr"/>
            <a:r>
              <a:rPr lang="en-US" dirty="0"/>
              <a:t>Unit testing patterns</a:t>
            </a:r>
          </a:p>
        </p:txBody>
      </p:sp>
      <p:sp>
        <p:nvSpPr>
          <p:cNvPr id="3" name="Content Placeholder 2">
            <a:extLst>
              <a:ext uri="{FF2B5EF4-FFF2-40B4-BE49-F238E27FC236}">
                <a16:creationId xmlns:a16="http://schemas.microsoft.com/office/drawing/2014/main" id="{805A010F-AF2E-4511-B791-3BCA6740C809}"/>
              </a:ext>
            </a:extLst>
          </p:cNvPr>
          <p:cNvSpPr>
            <a:spLocks noGrp="1"/>
          </p:cNvSpPr>
          <p:nvPr>
            <p:ph idx="1"/>
          </p:nvPr>
        </p:nvSpPr>
        <p:spPr/>
        <p:txBody>
          <a:bodyPr/>
          <a:lstStyle/>
          <a:p>
            <a:pPr>
              <a:lnSpc>
                <a:spcPct val="200000"/>
              </a:lnSpc>
            </a:pPr>
            <a:r>
              <a:rPr lang="en-US" dirty="0"/>
              <a:t>Naming conventions</a:t>
            </a:r>
          </a:p>
          <a:p>
            <a:pPr lvl="1">
              <a:lnSpc>
                <a:spcPct val="200000"/>
              </a:lnSpc>
            </a:pPr>
            <a:r>
              <a:rPr lang="en-US" b="1" dirty="0" err="1"/>
              <a:t>Given_Preconditions_When_StateUnderTest_Then_ExpectedBehavior</a:t>
            </a:r>
            <a:endParaRPr lang="en-US" b="1" dirty="0"/>
          </a:p>
          <a:p>
            <a:pPr lvl="2">
              <a:lnSpc>
                <a:spcPct val="200000"/>
              </a:lnSpc>
            </a:pPr>
            <a:r>
              <a:rPr lang="en-US" dirty="0"/>
              <a:t>Given_UserIsAuthenticated_When_InvalidAccountNumberIsUsedToWithdrawMoney_Then_TransactionsWillFail</a:t>
            </a:r>
          </a:p>
          <a:p>
            <a:pPr marL="265113" lvl="1" indent="0">
              <a:lnSpc>
                <a:spcPct val="200000"/>
              </a:lnSpc>
              <a:buNone/>
            </a:pPr>
            <a:r>
              <a:rPr lang="en-US" dirty="0"/>
              <a:t>	</a:t>
            </a:r>
          </a:p>
        </p:txBody>
      </p:sp>
      <p:sp>
        <p:nvSpPr>
          <p:cNvPr id="4" name="Date Placeholder 3">
            <a:extLst>
              <a:ext uri="{FF2B5EF4-FFF2-40B4-BE49-F238E27FC236}">
                <a16:creationId xmlns:a16="http://schemas.microsoft.com/office/drawing/2014/main" id="{9EFA9AB4-DB5A-458F-9071-5CD02DD6A5A1}"/>
              </a:ext>
            </a:extLst>
          </p:cNvPr>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a:extLst>
              <a:ext uri="{FF2B5EF4-FFF2-40B4-BE49-F238E27FC236}">
                <a16:creationId xmlns:a16="http://schemas.microsoft.com/office/drawing/2014/main" id="{5A895F48-6AE0-4C5F-90DD-E01E13E7C0B9}"/>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3778319098"/>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497F7-2C68-4624-AED0-7EDAA90477FA}"/>
              </a:ext>
            </a:extLst>
          </p:cNvPr>
          <p:cNvSpPr>
            <a:spLocks noGrp="1"/>
          </p:cNvSpPr>
          <p:nvPr>
            <p:ph type="title"/>
          </p:nvPr>
        </p:nvSpPr>
        <p:spPr/>
        <p:txBody>
          <a:bodyPr/>
          <a:lstStyle/>
          <a:p>
            <a:pPr algn="ctr"/>
            <a:r>
              <a:rPr lang="en-US" dirty="0"/>
              <a:t>Testing Frameworks</a:t>
            </a:r>
            <a:br>
              <a:rPr lang="en-US" dirty="0"/>
            </a:br>
            <a:endParaRPr lang="en-US" dirty="0"/>
          </a:p>
        </p:txBody>
      </p:sp>
      <p:sp>
        <p:nvSpPr>
          <p:cNvPr id="3" name="Content Placeholder 2">
            <a:extLst>
              <a:ext uri="{FF2B5EF4-FFF2-40B4-BE49-F238E27FC236}">
                <a16:creationId xmlns:a16="http://schemas.microsoft.com/office/drawing/2014/main" id="{7DA6FC46-6409-4F45-81CE-0E16880D08AB}"/>
              </a:ext>
            </a:extLst>
          </p:cNvPr>
          <p:cNvSpPr>
            <a:spLocks noGrp="1"/>
          </p:cNvSpPr>
          <p:nvPr>
            <p:ph idx="1"/>
          </p:nvPr>
        </p:nvSpPr>
        <p:spPr/>
        <p:txBody>
          <a:bodyPr/>
          <a:lstStyle/>
          <a:p>
            <a:pPr>
              <a:lnSpc>
                <a:spcPct val="200000"/>
              </a:lnSpc>
            </a:pPr>
            <a:r>
              <a:rPr lang="en-US" dirty="0" err="1"/>
              <a:t>MSTest</a:t>
            </a:r>
            <a:endParaRPr lang="en-US" dirty="0"/>
          </a:p>
          <a:p>
            <a:pPr>
              <a:lnSpc>
                <a:spcPct val="200000"/>
              </a:lnSpc>
            </a:pPr>
            <a:r>
              <a:rPr lang="en-US" dirty="0" err="1"/>
              <a:t>NUnit</a:t>
            </a:r>
            <a:endParaRPr lang="en-US" dirty="0"/>
          </a:p>
          <a:p>
            <a:pPr>
              <a:lnSpc>
                <a:spcPct val="200000"/>
              </a:lnSpc>
            </a:pPr>
            <a:r>
              <a:rPr lang="en-US" dirty="0" err="1"/>
              <a:t>xUnit</a:t>
            </a:r>
            <a:endParaRPr lang="en-US" dirty="0"/>
          </a:p>
          <a:p>
            <a:endParaRPr lang="en-US" dirty="0"/>
          </a:p>
        </p:txBody>
      </p:sp>
      <p:sp>
        <p:nvSpPr>
          <p:cNvPr id="4" name="Date Placeholder 3">
            <a:extLst>
              <a:ext uri="{FF2B5EF4-FFF2-40B4-BE49-F238E27FC236}">
                <a16:creationId xmlns:a16="http://schemas.microsoft.com/office/drawing/2014/main" id="{E42D21CA-2BC8-4094-800D-8BCC058AE8C8}"/>
              </a:ext>
            </a:extLst>
          </p:cNvPr>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a:extLst>
              <a:ext uri="{FF2B5EF4-FFF2-40B4-BE49-F238E27FC236}">
                <a16:creationId xmlns:a16="http://schemas.microsoft.com/office/drawing/2014/main" id="{7B0747CB-643E-41F2-90E7-63BE49AA5950}"/>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4265993482"/>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497F7-2C68-4624-AED0-7EDAA90477FA}"/>
              </a:ext>
            </a:extLst>
          </p:cNvPr>
          <p:cNvSpPr>
            <a:spLocks noGrp="1"/>
          </p:cNvSpPr>
          <p:nvPr>
            <p:ph type="title"/>
          </p:nvPr>
        </p:nvSpPr>
        <p:spPr/>
        <p:txBody>
          <a:bodyPr/>
          <a:lstStyle/>
          <a:p>
            <a:pPr algn="ctr"/>
            <a:r>
              <a:rPr lang="en-US" dirty="0"/>
              <a:t>DEMO - </a:t>
            </a:r>
            <a:r>
              <a:rPr lang="en-US" dirty="0" err="1"/>
              <a:t>FizzBuzz</a:t>
            </a:r>
            <a:br>
              <a:rPr lang="en-US" dirty="0"/>
            </a:br>
            <a:endParaRPr lang="en-US" dirty="0"/>
          </a:p>
        </p:txBody>
      </p:sp>
      <p:sp>
        <p:nvSpPr>
          <p:cNvPr id="3" name="Content Placeholder 2">
            <a:extLst>
              <a:ext uri="{FF2B5EF4-FFF2-40B4-BE49-F238E27FC236}">
                <a16:creationId xmlns:a16="http://schemas.microsoft.com/office/drawing/2014/main" id="{7DA6FC46-6409-4F45-81CE-0E16880D08AB}"/>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E42D21CA-2BC8-4094-800D-8BCC058AE8C8}"/>
              </a:ext>
            </a:extLst>
          </p:cNvPr>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a:extLst>
              <a:ext uri="{FF2B5EF4-FFF2-40B4-BE49-F238E27FC236}">
                <a16:creationId xmlns:a16="http://schemas.microsoft.com/office/drawing/2014/main" id="{7B0747CB-643E-41F2-90E7-63BE49AA5950}"/>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991560596"/>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Mocking</a:t>
            </a:r>
          </a:p>
        </p:txBody>
      </p:sp>
      <p:sp>
        <p:nvSpPr>
          <p:cNvPr id="3" name="Content Placeholder 2">
            <a:extLst>
              <a:ext uri="{FF2B5EF4-FFF2-40B4-BE49-F238E27FC236}">
                <a16:creationId xmlns:a16="http://schemas.microsoft.com/office/drawing/2014/main" id="{74969B23-F33A-4B16-8A43-425B99B776E9}"/>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466372867"/>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Mocking</a:t>
            </a:r>
          </a:p>
        </p:txBody>
      </p:sp>
      <p:sp>
        <p:nvSpPr>
          <p:cNvPr id="3" name="Content Placeholder 2">
            <a:extLst>
              <a:ext uri="{FF2B5EF4-FFF2-40B4-BE49-F238E27FC236}">
                <a16:creationId xmlns:a16="http://schemas.microsoft.com/office/drawing/2014/main" id="{74969B23-F33A-4B16-8A43-425B99B776E9}"/>
              </a:ext>
            </a:extLst>
          </p:cNvPr>
          <p:cNvSpPr>
            <a:spLocks noGrp="1"/>
          </p:cNvSpPr>
          <p:nvPr>
            <p:ph idx="1"/>
          </p:nvPr>
        </p:nvSpPr>
        <p:spPr/>
        <p:txBody>
          <a:bodyPr/>
          <a:lstStyle/>
          <a:p>
            <a:r>
              <a:rPr lang="en-US" b="1" dirty="0"/>
              <a:t>What is mocking?</a:t>
            </a:r>
          </a:p>
          <a:p>
            <a:endParaRPr lang="en-US" dirty="0"/>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756975553"/>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Mocking</a:t>
            </a:r>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pic>
        <p:nvPicPr>
          <p:cNvPr id="13314" name="Picture 2" descr="Imagini pentru unit testing mocking">
            <a:extLst>
              <a:ext uri="{FF2B5EF4-FFF2-40B4-BE49-F238E27FC236}">
                <a16:creationId xmlns:a16="http://schemas.microsoft.com/office/drawing/2014/main" id="{748D7185-85C9-4D3A-BB83-4DA018672D6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41500" y="1836737"/>
            <a:ext cx="5715000" cy="367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97513"/>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Mocking</a:t>
            </a:r>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pPr marL="0" indent="0">
              <a:buNone/>
            </a:pPr>
            <a:r>
              <a:rPr lang="en-US" b="1" dirty="0"/>
              <a:t>What is mocking?</a:t>
            </a:r>
          </a:p>
          <a:p>
            <a:pPr marL="0" indent="0">
              <a:buNone/>
            </a:pPr>
            <a:endParaRPr lang="en-US" dirty="0"/>
          </a:p>
          <a:p>
            <a:pPr marL="0" indent="0">
              <a:buNone/>
            </a:pPr>
            <a:r>
              <a:rPr lang="en-US" dirty="0"/>
              <a:t>Mocking is a process used in unit testing when the unit being tested has external dependencies. The purpose of mocking is to focus on the code being tested and not on the behavior or state of external dependencies. In mocking, the dependencies are replaced by closely controlled replacements objects that simulate the behavior of the real ones.</a:t>
            </a:r>
          </a:p>
          <a:p>
            <a:endParaRPr lang="en-US" dirty="0"/>
          </a:p>
        </p:txBody>
      </p:sp>
    </p:spTree>
    <p:extLst>
      <p:ext uri="{BB962C8B-B14F-4D97-AF65-F5344CB8AC3E}">
        <p14:creationId xmlns:p14="http://schemas.microsoft.com/office/powerpoint/2010/main" val="3854915044"/>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Mocking</a:t>
            </a:r>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r>
              <a:rPr lang="en-US" b="1" dirty="0"/>
              <a:t>Types of mocking</a:t>
            </a:r>
          </a:p>
          <a:p>
            <a:pPr marL="265113" lvl="1" indent="0">
              <a:buNone/>
            </a:pPr>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01745273"/>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Mocking</a:t>
            </a:r>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pPr>
              <a:lnSpc>
                <a:spcPct val="150000"/>
              </a:lnSpc>
            </a:pPr>
            <a:r>
              <a:rPr lang="en-US" b="1" dirty="0"/>
              <a:t>Types of mocking</a:t>
            </a:r>
          </a:p>
          <a:p>
            <a:pPr lvl="2">
              <a:lnSpc>
                <a:spcPct val="150000"/>
              </a:lnSpc>
            </a:pPr>
            <a:r>
              <a:rPr lang="en-US" sz="2200" b="1" dirty="0"/>
              <a:t>Stub</a:t>
            </a:r>
            <a:r>
              <a:rPr lang="en-US" sz="2200" dirty="0"/>
              <a:t>: has a predetermined behavior. Basically an implementation of the dependency with a fixed set of responses.</a:t>
            </a:r>
          </a:p>
          <a:p>
            <a:pPr marL="265113" lvl="1" indent="0">
              <a:buNone/>
            </a:pPr>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2435954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Costs of developing software</a:t>
            </a:r>
          </a:p>
        </p:txBody>
      </p:sp>
      <p:sp>
        <p:nvSpPr>
          <p:cNvPr id="3" name="Content Placeholder 2"/>
          <p:cNvSpPr>
            <a:spLocks noGrp="1"/>
          </p:cNvSpPr>
          <p:nvPr>
            <p:ph idx="1"/>
          </p:nvPr>
        </p:nvSpPr>
        <p:spPr>
          <a:xfrm>
            <a:off x="617538" y="1168399"/>
            <a:ext cx="8163164" cy="4771923"/>
          </a:xfrm>
        </p:spPr>
        <p:txBody>
          <a:bodyPr>
            <a:normAutofit/>
          </a:bodyPr>
          <a:lstStyle/>
          <a:p>
            <a:pPr>
              <a:lnSpc>
                <a:spcPct val="150000"/>
              </a:lnSpc>
            </a:pPr>
            <a:endParaRPr lang="en-US" dirty="0"/>
          </a:p>
        </p:txBody>
      </p:sp>
      <p:sp>
        <p:nvSpPr>
          <p:cNvPr id="4" name="Date Placeholder 3"/>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721744443"/>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Mocking</a:t>
            </a:r>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pPr>
              <a:lnSpc>
                <a:spcPct val="150000"/>
              </a:lnSpc>
            </a:pPr>
            <a:r>
              <a:rPr lang="en-US" b="1" dirty="0"/>
              <a:t>Types of mocking</a:t>
            </a:r>
          </a:p>
          <a:p>
            <a:pPr lvl="2">
              <a:lnSpc>
                <a:spcPct val="150000"/>
              </a:lnSpc>
            </a:pPr>
            <a:r>
              <a:rPr lang="en-US" sz="2200" b="1" dirty="0"/>
              <a:t>Stub</a:t>
            </a:r>
            <a:r>
              <a:rPr lang="en-US" sz="2200" dirty="0"/>
              <a:t>: has a predetermined behavior. Basically an implementation of the dependency with a fixed set of responses.</a:t>
            </a:r>
          </a:p>
          <a:p>
            <a:pPr lvl="2">
              <a:lnSpc>
                <a:spcPct val="150000"/>
              </a:lnSpc>
            </a:pPr>
            <a:r>
              <a:rPr lang="en-US" sz="2200" b="1" dirty="0"/>
              <a:t>Mock</a:t>
            </a:r>
            <a:r>
              <a:rPr lang="en-US" sz="2200" dirty="0"/>
              <a:t>: must be setup with your expectations in each test. They are in a way determined at runtime since the code that sets the expectations has to run before they do anything.</a:t>
            </a:r>
            <a:r>
              <a:rPr lang="en-US" sz="2200" b="1" dirty="0"/>
              <a:t> </a:t>
            </a:r>
          </a:p>
          <a:p>
            <a:pPr lvl="2">
              <a:lnSpc>
                <a:spcPct val="150000"/>
              </a:lnSpc>
            </a:pPr>
            <a:endParaRPr lang="en-US" sz="2200" dirty="0"/>
          </a:p>
          <a:p>
            <a:pPr marL="265113" lvl="1" indent="0">
              <a:buNone/>
            </a:pPr>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53753718"/>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Mocking</a:t>
            </a:r>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r>
              <a:rPr lang="en-US" b="1" dirty="0"/>
              <a:t>Benefits</a:t>
            </a:r>
          </a:p>
          <a:p>
            <a:pPr lvl="2">
              <a:lnSpc>
                <a:spcPct val="150000"/>
              </a:lnSpc>
            </a:pPr>
            <a:endParaRPr lang="en-US" sz="2200" dirty="0"/>
          </a:p>
          <a:p>
            <a:pPr marL="265113" lvl="1" indent="0">
              <a:buNone/>
            </a:pPr>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592775655"/>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Mocking</a:t>
            </a:r>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pPr>
              <a:lnSpc>
                <a:spcPct val="200000"/>
              </a:lnSpc>
            </a:pPr>
            <a:r>
              <a:rPr lang="en-US" b="1" dirty="0"/>
              <a:t>Benefits</a:t>
            </a:r>
          </a:p>
          <a:p>
            <a:pPr lvl="1">
              <a:lnSpc>
                <a:spcPct val="200000"/>
              </a:lnSpc>
            </a:pPr>
            <a:r>
              <a:rPr lang="en-US" dirty="0"/>
              <a:t>Improved test execution speed</a:t>
            </a:r>
          </a:p>
          <a:p>
            <a:pPr lvl="1">
              <a:lnSpc>
                <a:spcPct val="200000"/>
              </a:lnSpc>
            </a:pPr>
            <a:endParaRPr lang="en-US" b="1" dirty="0"/>
          </a:p>
          <a:p>
            <a:pPr lvl="2">
              <a:lnSpc>
                <a:spcPct val="200000"/>
              </a:lnSpc>
            </a:pPr>
            <a:endParaRPr lang="en-US" sz="2200" dirty="0"/>
          </a:p>
          <a:p>
            <a:pPr marL="265113" lvl="1" indent="0">
              <a:lnSpc>
                <a:spcPct val="200000"/>
              </a:lnSpc>
              <a:buNone/>
            </a:pPr>
            <a:endParaRPr lang="en-US" b="1" dirty="0"/>
          </a:p>
          <a:p>
            <a:pPr marL="0" indent="0">
              <a:lnSpc>
                <a:spcPct val="200000"/>
              </a:lnSpc>
              <a:buNone/>
            </a:pPr>
            <a:endParaRPr lang="en-US" dirty="0"/>
          </a:p>
          <a:p>
            <a:pPr marL="0" indent="0">
              <a:lnSpc>
                <a:spcPct val="200000"/>
              </a:lnSpc>
              <a:buNone/>
            </a:pPr>
            <a:endParaRPr lang="en-US" dirty="0"/>
          </a:p>
        </p:txBody>
      </p:sp>
    </p:spTree>
    <p:extLst>
      <p:ext uri="{BB962C8B-B14F-4D97-AF65-F5344CB8AC3E}">
        <p14:creationId xmlns:p14="http://schemas.microsoft.com/office/powerpoint/2010/main" val="724162579"/>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Mocking</a:t>
            </a:r>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pPr>
              <a:lnSpc>
                <a:spcPct val="200000"/>
              </a:lnSpc>
            </a:pPr>
            <a:r>
              <a:rPr lang="en-US" b="1" dirty="0"/>
              <a:t>Benefits</a:t>
            </a:r>
          </a:p>
          <a:p>
            <a:pPr lvl="1">
              <a:lnSpc>
                <a:spcPct val="200000"/>
              </a:lnSpc>
            </a:pPr>
            <a:r>
              <a:rPr lang="en-US" dirty="0"/>
              <a:t>Improved test execution speed</a:t>
            </a:r>
          </a:p>
          <a:p>
            <a:pPr lvl="1">
              <a:lnSpc>
                <a:spcPct val="200000"/>
              </a:lnSpc>
            </a:pPr>
            <a:r>
              <a:rPr lang="en-US" dirty="0"/>
              <a:t>Test logic of a class in isolation</a:t>
            </a:r>
          </a:p>
          <a:p>
            <a:pPr lvl="1">
              <a:lnSpc>
                <a:spcPct val="200000"/>
              </a:lnSpc>
            </a:pPr>
            <a:endParaRPr lang="en-US" b="1" dirty="0"/>
          </a:p>
          <a:p>
            <a:pPr lvl="2">
              <a:lnSpc>
                <a:spcPct val="200000"/>
              </a:lnSpc>
            </a:pPr>
            <a:endParaRPr lang="en-US" sz="2200" dirty="0"/>
          </a:p>
          <a:p>
            <a:pPr marL="265113" lvl="1" indent="0">
              <a:lnSpc>
                <a:spcPct val="200000"/>
              </a:lnSpc>
              <a:buNone/>
            </a:pPr>
            <a:endParaRPr lang="en-US" b="1" dirty="0"/>
          </a:p>
          <a:p>
            <a:pPr marL="0" indent="0">
              <a:lnSpc>
                <a:spcPct val="200000"/>
              </a:lnSpc>
              <a:buNone/>
            </a:pPr>
            <a:endParaRPr lang="en-US" dirty="0"/>
          </a:p>
          <a:p>
            <a:pPr marL="0" indent="0">
              <a:lnSpc>
                <a:spcPct val="200000"/>
              </a:lnSpc>
              <a:buNone/>
            </a:pPr>
            <a:endParaRPr lang="en-US" dirty="0"/>
          </a:p>
        </p:txBody>
      </p:sp>
    </p:spTree>
    <p:extLst>
      <p:ext uri="{BB962C8B-B14F-4D97-AF65-F5344CB8AC3E}">
        <p14:creationId xmlns:p14="http://schemas.microsoft.com/office/powerpoint/2010/main" val="2600862425"/>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Mocking</a:t>
            </a:r>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pPr>
              <a:lnSpc>
                <a:spcPct val="200000"/>
              </a:lnSpc>
            </a:pPr>
            <a:r>
              <a:rPr lang="en-US" b="1" dirty="0"/>
              <a:t>Benefits</a:t>
            </a:r>
          </a:p>
          <a:p>
            <a:pPr lvl="1">
              <a:lnSpc>
                <a:spcPct val="200000"/>
              </a:lnSpc>
            </a:pPr>
            <a:r>
              <a:rPr lang="en-US" dirty="0"/>
              <a:t>Improved test execution speed</a:t>
            </a:r>
          </a:p>
          <a:p>
            <a:pPr lvl="1">
              <a:lnSpc>
                <a:spcPct val="200000"/>
              </a:lnSpc>
            </a:pPr>
            <a:r>
              <a:rPr lang="en-US" dirty="0"/>
              <a:t>Test logic of a class in isolation</a:t>
            </a:r>
          </a:p>
          <a:p>
            <a:pPr lvl="1">
              <a:lnSpc>
                <a:spcPct val="200000"/>
              </a:lnSpc>
            </a:pPr>
            <a:r>
              <a:rPr lang="en-US" dirty="0"/>
              <a:t>Improve test reliability</a:t>
            </a:r>
          </a:p>
          <a:p>
            <a:pPr lvl="1">
              <a:lnSpc>
                <a:spcPct val="200000"/>
              </a:lnSpc>
            </a:pPr>
            <a:endParaRPr lang="en-US" b="1" dirty="0"/>
          </a:p>
          <a:p>
            <a:pPr lvl="2">
              <a:lnSpc>
                <a:spcPct val="200000"/>
              </a:lnSpc>
            </a:pPr>
            <a:endParaRPr lang="en-US" sz="2200" dirty="0"/>
          </a:p>
          <a:p>
            <a:pPr marL="265113" lvl="1" indent="0">
              <a:lnSpc>
                <a:spcPct val="200000"/>
              </a:lnSpc>
              <a:buNone/>
            </a:pPr>
            <a:endParaRPr lang="en-US" b="1" dirty="0"/>
          </a:p>
          <a:p>
            <a:pPr marL="0" indent="0">
              <a:lnSpc>
                <a:spcPct val="200000"/>
              </a:lnSpc>
              <a:buNone/>
            </a:pPr>
            <a:endParaRPr lang="en-US" dirty="0"/>
          </a:p>
          <a:p>
            <a:pPr marL="0" indent="0">
              <a:lnSpc>
                <a:spcPct val="200000"/>
              </a:lnSpc>
              <a:buNone/>
            </a:pPr>
            <a:endParaRPr lang="en-US" dirty="0"/>
          </a:p>
        </p:txBody>
      </p:sp>
    </p:spTree>
    <p:extLst>
      <p:ext uri="{BB962C8B-B14F-4D97-AF65-F5344CB8AC3E}">
        <p14:creationId xmlns:p14="http://schemas.microsoft.com/office/powerpoint/2010/main" val="1998125424"/>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Mocking</a:t>
            </a:r>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pPr>
              <a:lnSpc>
                <a:spcPct val="200000"/>
              </a:lnSpc>
            </a:pPr>
            <a:r>
              <a:rPr lang="en-US" dirty="0"/>
              <a:t>Open Source library: </a:t>
            </a:r>
            <a:r>
              <a:rPr lang="en-US" dirty="0" err="1"/>
              <a:t>Moq</a:t>
            </a:r>
            <a:r>
              <a:rPr lang="en-US" dirty="0"/>
              <a:t> (</a:t>
            </a:r>
            <a:r>
              <a:rPr lang="en-US" dirty="0">
                <a:hlinkClick r:id="rId3"/>
              </a:rPr>
              <a:t>https://github.com/moq</a:t>
            </a:r>
            <a:r>
              <a:rPr lang="en-US" dirty="0"/>
              <a:t>)</a:t>
            </a:r>
          </a:p>
        </p:txBody>
      </p:sp>
    </p:spTree>
    <p:extLst>
      <p:ext uri="{BB962C8B-B14F-4D97-AF65-F5344CB8AC3E}">
        <p14:creationId xmlns:p14="http://schemas.microsoft.com/office/powerpoint/2010/main" val="2135661960"/>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Mocking - DEMO</a:t>
            </a:r>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pPr>
              <a:lnSpc>
                <a:spcPct val="200000"/>
              </a:lnSpc>
            </a:pPr>
            <a:endParaRPr lang="en-US" dirty="0"/>
          </a:p>
        </p:txBody>
      </p:sp>
    </p:spTree>
    <p:extLst>
      <p:ext uri="{BB962C8B-B14F-4D97-AF65-F5344CB8AC3E}">
        <p14:creationId xmlns:p14="http://schemas.microsoft.com/office/powerpoint/2010/main" val="578487065"/>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723526792"/>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endParaRPr lang="en-US" dirty="0"/>
          </a:p>
          <a:p>
            <a:pPr>
              <a:lnSpc>
                <a:spcPct val="150000"/>
              </a:lnSpc>
            </a:pPr>
            <a:r>
              <a:rPr lang="en-US" dirty="0"/>
              <a:t>“Integration tests ensure that an app's components function correctly at a level that includes the app's supporting infrastructure, such as the database, file system, and network.”</a:t>
            </a:r>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183642599"/>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endParaRPr lang="en-US" dirty="0"/>
          </a:p>
          <a:p>
            <a:pPr>
              <a:lnSpc>
                <a:spcPct val="150000"/>
              </a:lnSpc>
            </a:pPr>
            <a:r>
              <a:rPr lang="en-US" dirty="0"/>
              <a:t>“Integration tests ensure that an app's components function correctly at a level that includes the app's supporting infrastructure, such as the database, file system, and network.”</a:t>
            </a:r>
          </a:p>
          <a:p>
            <a:pPr>
              <a:lnSpc>
                <a:spcPct val="150000"/>
              </a:lnSpc>
            </a:pPr>
            <a:r>
              <a:rPr lang="en-US" dirty="0"/>
              <a:t>“Integration tests evaluate an app's components on a broader level than </a:t>
            </a:r>
            <a:r>
              <a:rPr lang="en-US" u="sng" dirty="0">
                <a:hlinkClick r:id="rId3"/>
              </a:rPr>
              <a:t>unit tests</a:t>
            </a:r>
            <a:r>
              <a:rPr lang="en-US" dirty="0"/>
              <a:t>.”</a:t>
            </a:r>
          </a:p>
          <a:p>
            <a:pPr>
              <a:lnSpc>
                <a:spcPct val="150000"/>
              </a:lnSpc>
            </a:pPr>
            <a:endParaRPr lang="en-US" dirty="0"/>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42281620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p>
        </p:txBody>
      </p:sp>
      <p:sp>
        <p:nvSpPr>
          <p:cNvPr id="4" name="Date Placeholder 3"/>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6" name="Content Placeholder 5">
            <a:extLst>
              <a:ext uri="{FF2B5EF4-FFF2-40B4-BE49-F238E27FC236}">
                <a16:creationId xmlns:a16="http://schemas.microsoft.com/office/drawing/2014/main" id="{548E6164-7244-4EEB-A65B-16F02139212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51251968"/>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pPr>
              <a:lnSpc>
                <a:spcPct val="200000"/>
              </a:lnSpc>
            </a:pPr>
            <a:r>
              <a:rPr lang="en-US" dirty="0"/>
              <a:t>In contrast to unit tests, integration tests:</a:t>
            </a:r>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511066021"/>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pPr>
              <a:lnSpc>
                <a:spcPct val="200000"/>
              </a:lnSpc>
            </a:pPr>
            <a:r>
              <a:rPr lang="en-US" dirty="0"/>
              <a:t>In contrast to unit tests, integration tests:</a:t>
            </a:r>
          </a:p>
          <a:p>
            <a:pPr lvl="1">
              <a:lnSpc>
                <a:spcPct val="200000"/>
              </a:lnSpc>
            </a:pPr>
            <a:r>
              <a:rPr lang="en-US" dirty="0"/>
              <a:t>Use the actual components that the app uses in production.</a:t>
            </a:r>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652764646"/>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pPr>
              <a:lnSpc>
                <a:spcPct val="200000"/>
              </a:lnSpc>
            </a:pPr>
            <a:r>
              <a:rPr lang="en-US" dirty="0"/>
              <a:t>In contrast to unit tests, integration tests:</a:t>
            </a:r>
          </a:p>
          <a:p>
            <a:pPr lvl="1">
              <a:lnSpc>
                <a:spcPct val="200000"/>
              </a:lnSpc>
            </a:pPr>
            <a:r>
              <a:rPr lang="en-US" dirty="0"/>
              <a:t>Use the actual components that the app uses in production.</a:t>
            </a:r>
          </a:p>
          <a:p>
            <a:pPr lvl="1">
              <a:lnSpc>
                <a:spcPct val="200000"/>
              </a:lnSpc>
            </a:pPr>
            <a:r>
              <a:rPr lang="en-US" dirty="0"/>
              <a:t>Require more code and data processing.</a:t>
            </a:r>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722777993"/>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pPr>
              <a:lnSpc>
                <a:spcPct val="200000"/>
              </a:lnSpc>
            </a:pPr>
            <a:r>
              <a:rPr lang="en-US" dirty="0"/>
              <a:t>In contrast to unit tests, integration tests:</a:t>
            </a:r>
          </a:p>
          <a:p>
            <a:pPr lvl="1">
              <a:lnSpc>
                <a:spcPct val="200000"/>
              </a:lnSpc>
            </a:pPr>
            <a:r>
              <a:rPr lang="en-US" dirty="0"/>
              <a:t>Use the actual components that the app uses in production.</a:t>
            </a:r>
          </a:p>
          <a:p>
            <a:pPr lvl="1">
              <a:lnSpc>
                <a:spcPct val="200000"/>
              </a:lnSpc>
            </a:pPr>
            <a:r>
              <a:rPr lang="en-US" dirty="0"/>
              <a:t>Require more code and data processing.</a:t>
            </a:r>
          </a:p>
          <a:p>
            <a:pPr lvl="1">
              <a:lnSpc>
                <a:spcPct val="200000"/>
              </a:lnSpc>
            </a:pPr>
            <a:r>
              <a:rPr lang="en-GB" dirty="0"/>
              <a:t>Take longer to run.</a:t>
            </a:r>
            <a:endParaRPr lang="en-US" dirty="0"/>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775774211"/>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F1D7F-7A88-46BC-B4A7-9FB2F303F42B}"/>
              </a:ext>
            </a:extLst>
          </p:cNvPr>
          <p:cNvSpPr>
            <a:spLocks noGrp="1"/>
          </p:cNvSpPr>
          <p:nvPr>
            <p:ph type="title"/>
          </p:nvPr>
        </p:nvSpPr>
        <p:spPr/>
        <p:txBody>
          <a:bodyPr/>
          <a:lstStyle/>
          <a:p>
            <a:pPr algn="ctr"/>
            <a:r>
              <a:rPr lang="en-US" dirty="0"/>
              <a:t>Tips For Writing Great Unit Tests</a:t>
            </a:r>
          </a:p>
        </p:txBody>
      </p:sp>
      <p:sp>
        <p:nvSpPr>
          <p:cNvPr id="3" name="Content Placeholder 2">
            <a:extLst>
              <a:ext uri="{FF2B5EF4-FFF2-40B4-BE49-F238E27FC236}">
                <a16:creationId xmlns:a16="http://schemas.microsoft.com/office/drawing/2014/main" id="{E2398C9A-2100-4FF5-B293-115449EB2255}"/>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0D1C515C-E473-4EBB-B6E5-B66623E914D9}"/>
              </a:ext>
            </a:extLst>
          </p:cNvPr>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a:extLst>
              <a:ext uri="{FF2B5EF4-FFF2-40B4-BE49-F238E27FC236}">
                <a16:creationId xmlns:a16="http://schemas.microsoft.com/office/drawing/2014/main" id="{A6DA9B42-D53D-4626-ACC6-F687283EC550}"/>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524348885"/>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F1D7F-7A88-46BC-B4A7-9FB2F303F42B}"/>
              </a:ext>
            </a:extLst>
          </p:cNvPr>
          <p:cNvSpPr>
            <a:spLocks noGrp="1"/>
          </p:cNvSpPr>
          <p:nvPr>
            <p:ph type="title"/>
          </p:nvPr>
        </p:nvSpPr>
        <p:spPr/>
        <p:txBody>
          <a:bodyPr/>
          <a:lstStyle/>
          <a:p>
            <a:pPr algn="ctr"/>
            <a:r>
              <a:rPr lang="en-US" dirty="0"/>
              <a:t>Tips For Writing Great Unit Tests</a:t>
            </a:r>
          </a:p>
        </p:txBody>
      </p:sp>
      <p:sp>
        <p:nvSpPr>
          <p:cNvPr id="3" name="Content Placeholder 2">
            <a:extLst>
              <a:ext uri="{FF2B5EF4-FFF2-40B4-BE49-F238E27FC236}">
                <a16:creationId xmlns:a16="http://schemas.microsoft.com/office/drawing/2014/main" id="{E2398C9A-2100-4FF5-B293-115449EB2255}"/>
              </a:ext>
            </a:extLst>
          </p:cNvPr>
          <p:cNvSpPr>
            <a:spLocks noGrp="1"/>
          </p:cNvSpPr>
          <p:nvPr>
            <p:ph idx="1"/>
          </p:nvPr>
        </p:nvSpPr>
        <p:spPr/>
        <p:txBody>
          <a:bodyPr/>
          <a:lstStyle/>
          <a:p>
            <a:pPr>
              <a:lnSpc>
                <a:spcPct val="200000"/>
              </a:lnSpc>
            </a:pPr>
            <a:r>
              <a:rPr lang="en-US" dirty="0"/>
              <a:t>Make each test independent to all the others</a:t>
            </a:r>
          </a:p>
          <a:p>
            <a:pPr>
              <a:lnSpc>
                <a:spcPct val="200000"/>
              </a:lnSpc>
            </a:pPr>
            <a:endParaRPr lang="en-US" dirty="0"/>
          </a:p>
        </p:txBody>
      </p:sp>
      <p:sp>
        <p:nvSpPr>
          <p:cNvPr id="4" name="Date Placeholder 3">
            <a:extLst>
              <a:ext uri="{FF2B5EF4-FFF2-40B4-BE49-F238E27FC236}">
                <a16:creationId xmlns:a16="http://schemas.microsoft.com/office/drawing/2014/main" id="{0D1C515C-E473-4EBB-B6E5-B66623E914D9}"/>
              </a:ext>
            </a:extLst>
          </p:cNvPr>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a:extLst>
              <a:ext uri="{FF2B5EF4-FFF2-40B4-BE49-F238E27FC236}">
                <a16:creationId xmlns:a16="http://schemas.microsoft.com/office/drawing/2014/main" id="{A6DA9B42-D53D-4626-ACC6-F687283EC550}"/>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38307784"/>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F1D7F-7A88-46BC-B4A7-9FB2F303F42B}"/>
              </a:ext>
            </a:extLst>
          </p:cNvPr>
          <p:cNvSpPr>
            <a:spLocks noGrp="1"/>
          </p:cNvSpPr>
          <p:nvPr>
            <p:ph type="title"/>
          </p:nvPr>
        </p:nvSpPr>
        <p:spPr/>
        <p:txBody>
          <a:bodyPr/>
          <a:lstStyle/>
          <a:p>
            <a:pPr algn="ctr"/>
            <a:r>
              <a:rPr lang="en-US" dirty="0"/>
              <a:t>Tips For Writing Great Unit Tests</a:t>
            </a:r>
          </a:p>
        </p:txBody>
      </p:sp>
      <p:sp>
        <p:nvSpPr>
          <p:cNvPr id="3" name="Content Placeholder 2">
            <a:extLst>
              <a:ext uri="{FF2B5EF4-FFF2-40B4-BE49-F238E27FC236}">
                <a16:creationId xmlns:a16="http://schemas.microsoft.com/office/drawing/2014/main" id="{E2398C9A-2100-4FF5-B293-115449EB2255}"/>
              </a:ext>
            </a:extLst>
          </p:cNvPr>
          <p:cNvSpPr>
            <a:spLocks noGrp="1"/>
          </p:cNvSpPr>
          <p:nvPr>
            <p:ph idx="1"/>
          </p:nvPr>
        </p:nvSpPr>
        <p:spPr/>
        <p:txBody>
          <a:bodyPr/>
          <a:lstStyle/>
          <a:p>
            <a:pPr>
              <a:lnSpc>
                <a:spcPct val="200000"/>
              </a:lnSpc>
            </a:pPr>
            <a:r>
              <a:rPr lang="en-US" dirty="0"/>
              <a:t>Make each test independent to all the others</a:t>
            </a:r>
          </a:p>
          <a:p>
            <a:pPr>
              <a:lnSpc>
                <a:spcPct val="200000"/>
              </a:lnSpc>
            </a:pPr>
            <a:r>
              <a:rPr lang="en-US" dirty="0"/>
              <a:t>Any given behavior should be specified in one and only one test</a:t>
            </a:r>
          </a:p>
          <a:p>
            <a:pPr>
              <a:lnSpc>
                <a:spcPct val="200000"/>
              </a:lnSpc>
            </a:pPr>
            <a:endParaRPr lang="en-US" dirty="0"/>
          </a:p>
        </p:txBody>
      </p:sp>
      <p:sp>
        <p:nvSpPr>
          <p:cNvPr id="4" name="Date Placeholder 3">
            <a:extLst>
              <a:ext uri="{FF2B5EF4-FFF2-40B4-BE49-F238E27FC236}">
                <a16:creationId xmlns:a16="http://schemas.microsoft.com/office/drawing/2014/main" id="{0D1C515C-E473-4EBB-B6E5-B66623E914D9}"/>
              </a:ext>
            </a:extLst>
          </p:cNvPr>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a:extLst>
              <a:ext uri="{FF2B5EF4-FFF2-40B4-BE49-F238E27FC236}">
                <a16:creationId xmlns:a16="http://schemas.microsoft.com/office/drawing/2014/main" id="{A6DA9B42-D53D-4626-ACC6-F687283EC550}"/>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3409591703"/>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F1D7F-7A88-46BC-B4A7-9FB2F303F42B}"/>
              </a:ext>
            </a:extLst>
          </p:cNvPr>
          <p:cNvSpPr>
            <a:spLocks noGrp="1"/>
          </p:cNvSpPr>
          <p:nvPr>
            <p:ph type="title"/>
          </p:nvPr>
        </p:nvSpPr>
        <p:spPr/>
        <p:txBody>
          <a:bodyPr/>
          <a:lstStyle/>
          <a:p>
            <a:pPr algn="ctr"/>
            <a:r>
              <a:rPr lang="en-US" dirty="0"/>
              <a:t>Tips For Writing Great Unit Tests</a:t>
            </a:r>
          </a:p>
        </p:txBody>
      </p:sp>
      <p:sp>
        <p:nvSpPr>
          <p:cNvPr id="3" name="Content Placeholder 2">
            <a:extLst>
              <a:ext uri="{FF2B5EF4-FFF2-40B4-BE49-F238E27FC236}">
                <a16:creationId xmlns:a16="http://schemas.microsoft.com/office/drawing/2014/main" id="{E2398C9A-2100-4FF5-B293-115449EB2255}"/>
              </a:ext>
            </a:extLst>
          </p:cNvPr>
          <p:cNvSpPr>
            <a:spLocks noGrp="1"/>
          </p:cNvSpPr>
          <p:nvPr>
            <p:ph idx="1"/>
          </p:nvPr>
        </p:nvSpPr>
        <p:spPr/>
        <p:txBody>
          <a:bodyPr/>
          <a:lstStyle/>
          <a:p>
            <a:pPr>
              <a:lnSpc>
                <a:spcPct val="200000"/>
              </a:lnSpc>
            </a:pPr>
            <a:r>
              <a:rPr lang="en-US" dirty="0"/>
              <a:t>Make each test independent to all the others</a:t>
            </a:r>
          </a:p>
          <a:p>
            <a:pPr>
              <a:lnSpc>
                <a:spcPct val="200000"/>
              </a:lnSpc>
            </a:pPr>
            <a:r>
              <a:rPr lang="en-US" dirty="0"/>
              <a:t>Any given behavior should be specified in one and only one test</a:t>
            </a:r>
          </a:p>
          <a:p>
            <a:pPr>
              <a:lnSpc>
                <a:spcPct val="200000"/>
              </a:lnSpc>
            </a:pPr>
            <a:r>
              <a:rPr lang="en-US" dirty="0"/>
              <a:t>Mock out all external services and state</a:t>
            </a:r>
          </a:p>
          <a:p>
            <a:pPr>
              <a:lnSpc>
                <a:spcPct val="200000"/>
              </a:lnSpc>
            </a:pPr>
            <a:endParaRPr lang="en-US" dirty="0"/>
          </a:p>
        </p:txBody>
      </p:sp>
      <p:sp>
        <p:nvSpPr>
          <p:cNvPr id="4" name="Date Placeholder 3">
            <a:extLst>
              <a:ext uri="{FF2B5EF4-FFF2-40B4-BE49-F238E27FC236}">
                <a16:creationId xmlns:a16="http://schemas.microsoft.com/office/drawing/2014/main" id="{0D1C515C-E473-4EBB-B6E5-B66623E914D9}"/>
              </a:ext>
            </a:extLst>
          </p:cNvPr>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a:extLst>
              <a:ext uri="{FF2B5EF4-FFF2-40B4-BE49-F238E27FC236}">
                <a16:creationId xmlns:a16="http://schemas.microsoft.com/office/drawing/2014/main" id="{A6DA9B42-D53D-4626-ACC6-F687283EC550}"/>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3404857808"/>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F1D7F-7A88-46BC-B4A7-9FB2F303F42B}"/>
              </a:ext>
            </a:extLst>
          </p:cNvPr>
          <p:cNvSpPr>
            <a:spLocks noGrp="1"/>
          </p:cNvSpPr>
          <p:nvPr>
            <p:ph type="title"/>
          </p:nvPr>
        </p:nvSpPr>
        <p:spPr/>
        <p:txBody>
          <a:bodyPr/>
          <a:lstStyle/>
          <a:p>
            <a:pPr algn="ctr"/>
            <a:r>
              <a:rPr lang="en-US" dirty="0"/>
              <a:t>Tips For Writing Great Unit Tests</a:t>
            </a:r>
          </a:p>
        </p:txBody>
      </p:sp>
      <p:sp>
        <p:nvSpPr>
          <p:cNvPr id="3" name="Content Placeholder 2">
            <a:extLst>
              <a:ext uri="{FF2B5EF4-FFF2-40B4-BE49-F238E27FC236}">
                <a16:creationId xmlns:a16="http://schemas.microsoft.com/office/drawing/2014/main" id="{E2398C9A-2100-4FF5-B293-115449EB2255}"/>
              </a:ext>
            </a:extLst>
          </p:cNvPr>
          <p:cNvSpPr>
            <a:spLocks noGrp="1"/>
          </p:cNvSpPr>
          <p:nvPr>
            <p:ph idx="1"/>
          </p:nvPr>
        </p:nvSpPr>
        <p:spPr/>
        <p:txBody>
          <a:bodyPr/>
          <a:lstStyle/>
          <a:p>
            <a:pPr>
              <a:lnSpc>
                <a:spcPct val="200000"/>
              </a:lnSpc>
            </a:pPr>
            <a:r>
              <a:rPr lang="en-US" dirty="0"/>
              <a:t>Make each test independent to all the others</a:t>
            </a:r>
          </a:p>
          <a:p>
            <a:pPr>
              <a:lnSpc>
                <a:spcPct val="200000"/>
              </a:lnSpc>
            </a:pPr>
            <a:r>
              <a:rPr lang="en-US" dirty="0"/>
              <a:t>Any given behavior should be specified in one and only one test</a:t>
            </a:r>
          </a:p>
          <a:p>
            <a:pPr>
              <a:lnSpc>
                <a:spcPct val="200000"/>
              </a:lnSpc>
            </a:pPr>
            <a:r>
              <a:rPr lang="en-US" dirty="0"/>
              <a:t>Mock out all external services and state</a:t>
            </a:r>
          </a:p>
          <a:p>
            <a:pPr>
              <a:lnSpc>
                <a:spcPct val="200000"/>
              </a:lnSpc>
            </a:pPr>
            <a:r>
              <a:rPr lang="en-US" dirty="0"/>
              <a:t>“Any unit tests are better than none”</a:t>
            </a:r>
          </a:p>
          <a:p>
            <a:pPr>
              <a:lnSpc>
                <a:spcPct val="200000"/>
              </a:lnSpc>
            </a:pPr>
            <a:endParaRPr lang="en-US" dirty="0"/>
          </a:p>
        </p:txBody>
      </p:sp>
      <p:sp>
        <p:nvSpPr>
          <p:cNvPr id="4" name="Date Placeholder 3">
            <a:extLst>
              <a:ext uri="{FF2B5EF4-FFF2-40B4-BE49-F238E27FC236}">
                <a16:creationId xmlns:a16="http://schemas.microsoft.com/office/drawing/2014/main" id="{0D1C515C-E473-4EBB-B6E5-B66623E914D9}"/>
              </a:ext>
            </a:extLst>
          </p:cNvPr>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a:extLst>
              <a:ext uri="{FF2B5EF4-FFF2-40B4-BE49-F238E27FC236}">
                <a16:creationId xmlns:a16="http://schemas.microsoft.com/office/drawing/2014/main" id="{A6DA9B42-D53D-4626-ACC6-F687283EC550}"/>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5457550"/>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What is TDD?</a:t>
            </a:r>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72344080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p>
        </p:txBody>
      </p:sp>
      <p:sp>
        <p:nvSpPr>
          <p:cNvPr id="4" name="Date Placeholder 3"/>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pic>
        <p:nvPicPr>
          <p:cNvPr id="2050" name="Picture 2" descr="Imagini pentru john woods always code as if">
            <a:extLst>
              <a:ext uri="{FF2B5EF4-FFF2-40B4-BE49-F238E27FC236}">
                <a16:creationId xmlns:a16="http://schemas.microsoft.com/office/drawing/2014/main" id="{E536A3B7-5D6A-4E09-835B-82DB3500AAF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87663" y="1634331"/>
            <a:ext cx="7568673" cy="3784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724319"/>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What is TDD?</a:t>
            </a:r>
          </a:p>
          <a:p>
            <a:endParaRPr lang="en-US" dirty="0"/>
          </a:p>
          <a:p>
            <a:endParaRPr lang="en-US" dirty="0"/>
          </a:p>
          <a:p>
            <a:pPr marL="0" indent="0">
              <a:buNone/>
            </a:pPr>
            <a:r>
              <a:rPr lang="en-US" dirty="0"/>
              <a:t>“Test Driven Development (TDD henceforth) is an iterative process in which test cases are written before a solution is implemented. This practice is contrary to the tradition involving coding first and testing second.”  </a:t>
            </a:r>
          </a:p>
          <a:p>
            <a:pPr marL="0" indent="0">
              <a:buNone/>
            </a:pPr>
            <a:endParaRPr lang="en-US" dirty="0"/>
          </a:p>
          <a:p>
            <a:pPr marL="0" indent="0">
              <a:buNone/>
            </a:pPr>
            <a:r>
              <a:rPr lang="en-US" dirty="0"/>
              <a:t>Source - </a:t>
            </a:r>
            <a:r>
              <a:rPr lang="en-US" dirty="0">
                <a:hlinkClick r:id="rId3"/>
              </a:rPr>
              <a:t>https://www.pluralsight.com/guides/software-delivery-using-test-driven-development-tdd</a:t>
            </a:r>
            <a:endParaRPr lang="en-US"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102002209"/>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What is TDD?</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0" indent="0">
              <a:buNone/>
            </a:pPr>
            <a:endParaRPr lang="en-US" sz="1600" dirty="0"/>
          </a:p>
          <a:p>
            <a:pPr marL="0" indent="0">
              <a:buNone/>
            </a:pPr>
            <a:r>
              <a:rPr lang="en-US" sz="1600" dirty="0"/>
              <a:t>Source - </a:t>
            </a:r>
            <a:r>
              <a:rPr lang="en-US" sz="1600" dirty="0">
                <a:hlinkClick r:id="rId3"/>
              </a:rPr>
              <a:t>https://blog.cleancoder.com/uncle-bob/2014/12/17/TheCyclesOfTDD.html</a:t>
            </a:r>
            <a:endParaRPr lang="en-US" sz="1600"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pic>
        <p:nvPicPr>
          <p:cNvPr id="6" name="Picture 8" descr="http://marcabraham.files.wordpress.com/2012/04/06_red_green_refactor.jpg">
            <a:extLst>
              <a:ext uri="{FF2B5EF4-FFF2-40B4-BE49-F238E27FC236}">
                <a16:creationId xmlns:a16="http://schemas.microsoft.com/office/drawing/2014/main" id="{9CADEE23-8047-4A91-AB37-5576610ABD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4510" y="2300287"/>
            <a:ext cx="3810000" cy="225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930187"/>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What is TDD?</a:t>
            </a:r>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pic>
        <p:nvPicPr>
          <p:cNvPr id="6" name="Picture 2" descr="description">
            <a:extLst>
              <a:ext uri="{FF2B5EF4-FFF2-40B4-BE49-F238E27FC236}">
                <a16:creationId xmlns:a16="http://schemas.microsoft.com/office/drawing/2014/main" id="{CB6CD73E-710A-4750-8E3A-4FAED80900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0953" y="2099605"/>
            <a:ext cx="2882094" cy="3657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441515"/>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Benefits</a:t>
            </a:r>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044901640"/>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Benefits</a:t>
            </a:r>
          </a:p>
          <a:p>
            <a:pPr lvl="1">
              <a:lnSpc>
                <a:spcPct val="200000"/>
              </a:lnSpc>
            </a:pPr>
            <a:r>
              <a:rPr lang="en-US" dirty="0"/>
              <a:t>The code that comes out of this process is clean</a:t>
            </a:r>
            <a:endParaRPr lang="en-US"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463155824"/>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Benefits</a:t>
            </a:r>
          </a:p>
          <a:p>
            <a:pPr lvl="1">
              <a:lnSpc>
                <a:spcPct val="200000"/>
              </a:lnSpc>
            </a:pPr>
            <a:r>
              <a:rPr lang="en-US" dirty="0"/>
              <a:t>The code that comes out of this process is clean</a:t>
            </a:r>
          </a:p>
          <a:p>
            <a:pPr lvl="1">
              <a:lnSpc>
                <a:spcPct val="200000"/>
              </a:lnSpc>
            </a:pPr>
            <a:r>
              <a:rPr lang="en-US" dirty="0"/>
              <a:t>It is possible to achieve 100% code coverage</a:t>
            </a:r>
            <a:endParaRPr lang="en-US"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276499175"/>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Downsides</a:t>
            </a:r>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060496782"/>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Downsides</a:t>
            </a:r>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pic>
        <p:nvPicPr>
          <p:cNvPr id="6" name="Picture 2" descr="description">
            <a:extLst>
              <a:ext uri="{FF2B5EF4-FFF2-40B4-BE49-F238E27FC236}">
                <a16:creationId xmlns:a16="http://schemas.microsoft.com/office/drawing/2014/main" id="{8FA4C551-95D4-4218-A9DE-D2FC105153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7872" y="2119136"/>
            <a:ext cx="3343275"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094854"/>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Best practices</a:t>
            </a:r>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446332630"/>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Best practices</a:t>
            </a:r>
          </a:p>
          <a:p>
            <a:pPr lvl="1">
              <a:lnSpc>
                <a:spcPct val="200000"/>
              </a:lnSpc>
            </a:pPr>
            <a:r>
              <a:rPr lang="en-US" dirty="0"/>
              <a:t>The test code should be: readable and maintainable</a:t>
            </a:r>
            <a:endParaRPr lang="en-US"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408071559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Costs of developing software</a:t>
            </a:r>
          </a:p>
        </p:txBody>
      </p:sp>
      <p:sp>
        <p:nvSpPr>
          <p:cNvPr id="3" name="Content Placeholder 2"/>
          <p:cNvSpPr>
            <a:spLocks noGrp="1"/>
          </p:cNvSpPr>
          <p:nvPr>
            <p:ph idx="1"/>
          </p:nvPr>
        </p:nvSpPr>
        <p:spPr>
          <a:xfrm>
            <a:off x="617538" y="1168399"/>
            <a:ext cx="8163164" cy="4771923"/>
          </a:xfrm>
        </p:spPr>
        <p:txBody>
          <a:bodyPr>
            <a:normAutofit/>
          </a:bodyPr>
          <a:lstStyle/>
          <a:p>
            <a:pPr>
              <a:lnSpc>
                <a:spcPct val="150000"/>
              </a:lnSpc>
            </a:pPr>
            <a:endParaRPr lang="en-US" dirty="0"/>
          </a:p>
        </p:txBody>
      </p:sp>
      <p:sp>
        <p:nvSpPr>
          <p:cNvPr id="4" name="Date Placeholder 3"/>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pic>
        <p:nvPicPr>
          <p:cNvPr id="6" name="Content Placeholder 1">
            <a:extLst>
              <a:ext uri="{FF2B5EF4-FFF2-40B4-BE49-F238E27FC236}">
                <a16:creationId xmlns:a16="http://schemas.microsoft.com/office/drawing/2014/main" id="{1B235D71-6AAB-486A-A8C8-505EFF220E45}"/>
              </a:ext>
            </a:extLst>
          </p:cNvPr>
          <p:cNvPicPr>
            <a:picLocks noChangeAspect="1"/>
          </p:cNvPicPr>
          <p:nvPr/>
        </p:nvPicPr>
        <p:blipFill>
          <a:blip r:embed="rId3"/>
          <a:stretch>
            <a:fillRect/>
          </a:stretch>
        </p:blipFill>
        <p:spPr>
          <a:xfrm>
            <a:off x="2010739" y="1845476"/>
            <a:ext cx="5122522" cy="3544888"/>
          </a:xfrm>
          <a:prstGeom prst="rect">
            <a:avLst/>
          </a:prstGeom>
        </p:spPr>
      </p:pic>
    </p:spTree>
    <p:extLst>
      <p:ext uri="{BB962C8B-B14F-4D97-AF65-F5344CB8AC3E}">
        <p14:creationId xmlns:p14="http://schemas.microsoft.com/office/powerpoint/2010/main" val="357172582"/>
      </p:ext>
    </p:extLst>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Best practices</a:t>
            </a:r>
          </a:p>
          <a:p>
            <a:pPr lvl="1">
              <a:lnSpc>
                <a:spcPct val="200000"/>
              </a:lnSpc>
            </a:pPr>
            <a:r>
              <a:rPr lang="en-US" dirty="0"/>
              <a:t>The test code should be: readable and maintainable</a:t>
            </a:r>
          </a:p>
          <a:p>
            <a:pPr lvl="1">
              <a:lnSpc>
                <a:spcPct val="200000"/>
              </a:lnSpc>
            </a:pPr>
            <a:r>
              <a:rPr lang="en-US" dirty="0"/>
              <a:t>We should address positive and negative test cases</a:t>
            </a:r>
            <a:endParaRPr lang="en-US"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477473016"/>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Best practices</a:t>
            </a:r>
          </a:p>
          <a:p>
            <a:pPr lvl="1">
              <a:lnSpc>
                <a:spcPct val="200000"/>
              </a:lnSpc>
            </a:pPr>
            <a:r>
              <a:rPr lang="en-US" dirty="0"/>
              <a:t>The test code should be: readable and maintainable</a:t>
            </a:r>
          </a:p>
          <a:p>
            <a:pPr lvl="1">
              <a:lnSpc>
                <a:spcPct val="200000"/>
              </a:lnSpc>
            </a:pPr>
            <a:r>
              <a:rPr lang="en-US" dirty="0"/>
              <a:t>We should address positive and negative test cases</a:t>
            </a:r>
          </a:p>
          <a:p>
            <a:pPr lvl="1">
              <a:lnSpc>
                <a:spcPct val="200000"/>
              </a:lnSpc>
            </a:pPr>
            <a:r>
              <a:rPr lang="en-US" dirty="0"/>
              <a:t>We should separate our set-up and tear-down code</a:t>
            </a:r>
            <a:endParaRPr lang="en-US"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155037685"/>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Best practices</a:t>
            </a:r>
          </a:p>
          <a:p>
            <a:pPr lvl="1">
              <a:lnSpc>
                <a:spcPct val="200000"/>
              </a:lnSpc>
            </a:pPr>
            <a:r>
              <a:rPr lang="en-US" dirty="0"/>
              <a:t>The test code should be: readable and maintainable</a:t>
            </a:r>
          </a:p>
          <a:p>
            <a:pPr lvl="1">
              <a:lnSpc>
                <a:spcPct val="200000"/>
              </a:lnSpc>
            </a:pPr>
            <a:r>
              <a:rPr lang="en-US" dirty="0"/>
              <a:t>We should address positive and negative test cases</a:t>
            </a:r>
          </a:p>
          <a:p>
            <a:pPr lvl="1">
              <a:lnSpc>
                <a:spcPct val="200000"/>
              </a:lnSpc>
            </a:pPr>
            <a:r>
              <a:rPr lang="en-US" dirty="0"/>
              <a:t>We should separate our set-up and tear-down code</a:t>
            </a:r>
          </a:p>
          <a:p>
            <a:pPr lvl="1">
              <a:lnSpc>
                <a:spcPct val="200000"/>
              </a:lnSpc>
            </a:pPr>
            <a:r>
              <a:rPr lang="en-US" dirty="0"/>
              <a:t>Continuously review your tests and test practices with the Team</a:t>
            </a:r>
            <a:endParaRPr lang="en-US"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209251858"/>
      </p:ext>
    </p:extLst>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565DD-FB73-4073-9B81-B7C48B4B0E92}"/>
              </a:ext>
            </a:extLst>
          </p:cNvPr>
          <p:cNvSpPr>
            <a:spLocks noGrp="1"/>
          </p:cNvSpPr>
          <p:nvPr>
            <p:ph type="title"/>
          </p:nvPr>
        </p:nvSpPr>
        <p:spPr/>
        <p:txBody>
          <a:bodyPr/>
          <a:lstStyle/>
          <a:p>
            <a:pPr algn="ctr"/>
            <a:r>
              <a:rPr lang="en-US" dirty="0"/>
              <a:t>TDD - DEMO</a:t>
            </a:r>
          </a:p>
        </p:txBody>
      </p:sp>
      <p:sp>
        <p:nvSpPr>
          <p:cNvPr id="3" name="Content Placeholder 2">
            <a:extLst>
              <a:ext uri="{FF2B5EF4-FFF2-40B4-BE49-F238E27FC236}">
                <a16:creationId xmlns:a16="http://schemas.microsoft.com/office/drawing/2014/main" id="{F849F9E9-D0BB-4BEF-B4BC-3ABADFA24F83}"/>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6B8503D0-EC31-4A68-8AE3-50E1C15223DF}"/>
              </a:ext>
            </a:extLst>
          </p:cNvPr>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a:extLst>
              <a:ext uri="{FF2B5EF4-FFF2-40B4-BE49-F238E27FC236}">
                <a16:creationId xmlns:a16="http://schemas.microsoft.com/office/drawing/2014/main" id="{A6D120D3-2594-4BE3-9E8D-C4C50931DB4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3482042"/>
      </p:ext>
    </p:extLst>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565DD-FB73-4073-9B81-B7C48B4B0E92}"/>
              </a:ext>
            </a:extLst>
          </p:cNvPr>
          <p:cNvSpPr>
            <a:spLocks noGrp="1"/>
          </p:cNvSpPr>
          <p:nvPr>
            <p:ph type="title"/>
          </p:nvPr>
        </p:nvSpPr>
        <p:spPr/>
        <p:txBody>
          <a:bodyPr/>
          <a:lstStyle/>
          <a:p>
            <a:pPr algn="ctr"/>
            <a:r>
              <a:rPr lang="en-US" dirty="0"/>
              <a:t>Code Coverage</a:t>
            </a:r>
          </a:p>
        </p:txBody>
      </p:sp>
      <p:sp>
        <p:nvSpPr>
          <p:cNvPr id="3" name="Content Placeholder 2">
            <a:extLst>
              <a:ext uri="{FF2B5EF4-FFF2-40B4-BE49-F238E27FC236}">
                <a16:creationId xmlns:a16="http://schemas.microsoft.com/office/drawing/2014/main" id="{F849F9E9-D0BB-4BEF-B4BC-3ABADFA24F83}"/>
              </a:ext>
            </a:extLst>
          </p:cNvPr>
          <p:cNvSpPr>
            <a:spLocks noGrp="1"/>
          </p:cNvSpPr>
          <p:nvPr>
            <p:ph idx="1"/>
          </p:nvPr>
        </p:nvSpPr>
        <p:spPr/>
        <p:txBody>
          <a:bodyPr/>
          <a:lstStyle/>
          <a:p>
            <a:r>
              <a:rPr lang="en-US" dirty="0"/>
              <a:t>What to test</a:t>
            </a:r>
          </a:p>
          <a:p>
            <a:pPr marL="0" indent="0">
              <a:buNone/>
            </a:pPr>
            <a:endParaRPr lang="en-US" dirty="0"/>
          </a:p>
        </p:txBody>
      </p:sp>
      <p:sp>
        <p:nvSpPr>
          <p:cNvPr id="4" name="Date Placeholder 3">
            <a:extLst>
              <a:ext uri="{FF2B5EF4-FFF2-40B4-BE49-F238E27FC236}">
                <a16:creationId xmlns:a16="http://schemas.microsoft.com/office/drawing/2014/main" id="{6B8503D0-EC31-4A68-8AE3-50E1C15223DF}"/>
              </a:ext>
            </a:extLst>
          </p:cNvPr>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a:extLst>
              <a:ext uri="{FF2B5EF4-FFF2-40B4-BE49-F238E27FC236}">
                <a16:creationId xmlns:a16="http://schemas.microsoft.com/office/drawing/2014/main" id="{A6D120D3-2594-4BE3-9E8D-C4C50931DB45}"/>
              </a:ext>
            </a:extLst>
          </p:cNvPr>
          <p:cNvSpPr>
            <a:spLocks noGrp="1"/>
          </p:cNvSpPr>
          <p:nvPr>
            <p:ph type="ftr" sz="quarter" idx="11"/>
          </p:nvPr>
        </p:nvSpPr>
        <p:spPr/>
        <p:txBody>
          <a:bodyPr/>
          <a:lstStyle/>
          <a:p>
            <a:r>
              <a:rPr lang="nl-NL"/>
              <a:t>TITLE PRESENTATION</a:t>
            </a:r>
            <a:endParaRPr lang="nl-NL" dirty="0"/>
          </a:p>
        </p:txBody>
      </p:sp>
      <p:pic>
        <p:nvPicPr>
          <p:cNvPr id="6" name="Google Shape;115;p22">
            <a:extLst>
              <a:ext uri="{FF2B5EF4-FFF2-40B4-BE49-F238E27FC236}">
                <a16:creationId xmlns:a16="http://schemas.microsoft.com/office/drawing/2014/main" id="{275743D9-CAF5-4A14-93D0-1FA53607391A}"/>
              </a:ext>
            </a:extLst>
          </p:cNvPr>
          <p:cNvPicPr preferRelativeResize="0"/>
          <p:nvPr/>
        </p:nvPicPr>
        <p:blipFill>
          <a:blip r:embed="rId3">
            <a:alphaModFix/>
          </a:blip>
          <a:stretch>
            <a:fillRect/>
          </a:stretch>
        </p:blipFill>
        <p:spPr>
          <a:xfrm>
            <a:off x="1956982" y="1783345"/>
            <a:ext cx="5425200" cy="3783125"/>
          </a:xfrm>
          <a:prstGeom prst="rect">
            <a:avLst/>
          </a:prstGeom>
          <a:noFill/>
          <a:ln>
            <a:noFill/>
          </a:ln>
        </p:spPr>
      </p:pic>
    </p:spTree>
    <p:extLst>
      <p:ext uri="{BB962C8B-B14F-4D97-AF65-F5344CB8AC3E}">
        <p14:creationId xmlns:p14="http://schemas.microsoft.com/office/powerpoint/2010/main" val="2702220657"/>
      </p:ext>
    </p:extLst>
  </p:cSld>
  <p:clrMapOvr>
    <a:masterClrMapping/>
  </p:clrMapOvr>
  <p:transition spd="slow">
    <p:push di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ctrTitle"/>
          </p:nvPr>
        </p:nvSpPr>
        <p:spPr/>
        <p:txBody>
          <a:bodyPr/>
          <a:lstStyle/>
          <a:p>
            <a:pPr algn="ctr"/>
            <a:r>
              <a:rPr lang="en-US" dirty="0"/>
              <a:t>Questions</a:t>
            </a:r>
            <a:br>
              <a:rPr lang="en-US" dirty="0"/>
            </a:br>
            <a:endParaRPr lang="nl-NL" dirty="0"/>
          </a:p>
        </p:txBody>
      </p:sp>
      <p:sp>
        <p:nvSpPr>
          <p:cNvPr id="3" name="Tijdelijke aanduiding voor datum 2"/>
          <p:cNvSpPr>
            <a:spLocks noGrp="1"/>
          </p:cNvSpPr>
          <p:nvPr>
            <p:ph type="dt" sz="half" idx="10"/>
          </p:nvPr>
        </p:nvSpPr>
        <p:spPr>
          <a:xfrm>
            <a:off x="634402" y="6341926"/>
            <a:ext cx="2133600" cy="210972"/>
          </a:xfrm>
        </p:spPr>
        <p:txBody>
          <a:bodyPr/>
          <a:lstStyle/>
          <a:p>
            <a:fld id="{471052D4-AF7E-4476-8D72-E740905092FA}" type="datetime4">
              <a:rPr lang="en-US" smtClean="0"/>
              <a:t>June 30, 2021</a:t>
            </a:fld>
            <a:endParaRPr lang="nl-NL" dirty="0"/>
          </a:p>
        </p:txBody>
      </p:sp>
    </p:spTree>
    <p:extLst>
      <p:ext uri="{BB962C8B-B14F-4D97-AF65-F5344CB8AC3E}">
        <p14:creationId xmlns:p14="http://schemas.microsoft.com/office/powerpoint/2010/main" val="3959473404"/>
      </p:ext>
    </p:extLst>
  </p:cSld>
  <p:clrMapOvr>
    <a:masterClrMapping/>
  </p:clrMapOvr>
  <p:transition spd="slow">
    <p:push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a:xfrm>
            <a:off x="634402" y="6341926"/>
            <a:ext cx="2133600" cy="210972"/>
          </a:xfrm>
        </p:spPr>
        <p:txBody>
          <a:bodyPr/>
          <a:lstStyle/>
          <a:p>
            <a:fld id="{471052D4-AF7E-4476-8D72-E740905092FA}" type="datetime4">
              <a:rPr lang="en-US" smtClean="0"/>
              <a:t>June 30, 2021</a:t>
            </a:fld>
            <a:endParaRPr lang="nl-NL" dirty="0"/>
          </a:p>
        </p:txBody>
      </p:sp>
      <p:sp>
        <p:nvSpPr>
          <p:cNvPr id="4" name="Titel 10">
            <a:extLst>
              <a:ext uri="{FF2B5EF4-FFF2-40B4-BE49-F238E27FC236}">
                <a16:creationId xmlns:a16="http://schemas.microsoft.com/office/drawing/2014/main" id="{E289ED7F-666D-45B7-AC16-B28F94E215E4}"/>
              </a:ext>
            </a:extLst>
          </p:cNvPr>
          <p:cNvSpPr txBox="1">
            <a:spLocks/>
          </p:cNvSpPr>
          <p:nvPr/>
        </p:nvSpPr>
        <p:spPr>
          <a:xfrm>
            <a:off x="763960" y="801369"/>
            <a:ext cx="7772400" cy="1470025"/>
          </a:xfrm>
          <a:prstGeom prst="rect">
            <a:avLst/>
          </a:prstGeom>
        </p:spPr>
        <p:txBody>
          <a:bodyPr vert="horz" lIns="91440" tIns="90000" rIns="91440" bIns="45720" rtlCol="0" anchor="t" anchorCtr="0">
            <a:noAutofit/>
          </a:bodyPr>
          <a:lstStyle>
            <a:lvl1pPr algn="l" defTabSz="914400" rtl="0" eaLnBrk="1" latinLnBrk="0" hangingPunct="1">
              <a:lnSpc>
                <a:spcPts val="5200"/>
              </a:lnSpc>
              <a:spcBef>
                <a:spcPts val="0"/>
              </a:spcBef>
              <a:spcAft>
                <a:spcPts val="0"/>
              </a:spcAft>
              <a:buNone/>
              <a:defRPr sz="3600" b="1" kern="1200" cap="all">
                <a:solidFill>
                  <a:schemeClr val="bg1"/>
                </a:solidFill>
                <a:latin typeface="Arial" pitchFamily="34" charset="0"/>
                <a:ea typeface="+mj-ea"/>
                <a:cs typeface="Arial" pitchFamily="34" charset="0"/>
              </a:defRPr>
            </a:lvl1pPr>
          </a:lstStyle>
          <a:p>
            <a:pPr algn="ctr"/>
            <a:r>
              <a:rPr lang="en-US"/>
              <a:t>Thank you</a:t>
            </a:r>
            <a:br>
              <a:rPr lang="en-US"/>
            </a:br>
            <a:endParaRPr lang="nl-NL" dirty="0"/>
          </a:p>
        </p:txBody>
      </p:sp>
    </p:spTree>
    <p:extLst>
      <p:ext uri="{BB962C8B-B14F-4D97-AF65-F5344CB8AC3E}">
        <p14:creationId xmlns:p14="http://schemas.microsoft.com/office/powerpoint/2010/main" val="222748808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Costs of developing software</a:t>
            </a:r>
          </a:p>
        </p:txBody>
      </p:sp>
      <p:sp>
        <p:nvSpPr>
          <p:cNvPr id="4" name="Date Placeholder 3"/>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pic>
        <p:nvPicPr>
          <p:cNvPr id="7" name="Content Placeholder 6">
            <a:extLst>
              <a:ext uri="{FF2B5EF4-FFF2-40B4-BE49-F238E27FC236}">
                <a16:creationId xmlns:a16="http://schemas.microsoft.com/office/drawing/2014/main" id="{38B869D6-ECEA-4C96-8D1A-0A51C5C99865}"/>
              </a:ext>
            </a:extLst>
          </p:cNvPr>
          <p:cNvPicPr>
            <a:picLocks noGrp="1" noChangeAspect="1"/>
          </p:cNvPicPr>
          <p:nvPr>
            <p:ph idx="1"/>
          </p:nvPr>
        </p:nvPicPr>
        <p:blipFill>
          <a:blip r:embed="rId3"/>
          <a:stretch>
            <a:fillRect/>
          </a:stretch>
        </p:blipFill>
        <p:spPr>
          <a:xfrm>
            <a:off x="617538" y="1953936"/>
            <a:ext cx="8162925" cy="2950128"/>
          </a:xfrm>
          <a:prstGeom prst="rect">
            <a:avLst/>
          </a:prstGeom>
        </p:spPr>
      </p:pic>
    </p:spTree>
    <p:extLst>
      <p:ext uri="{BB962C8B-B14F-4D97-AF65-F5344CB8AC3E}">
        <p14:creationId xmlns:p14="http://schemas.microsoft.com/office/powerpoint/2010/main" val="248535820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p>
        </p:txBody>
      </p:sp>
      <p:sp>
        <p:nvSpPr>
          <p:cNvPr id="4" name="Date Placeholder 3"/>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endParaRPr lang="en-US"/>
          </a:p>
        </p:txBody>
      </p:sp>
      <p:pic>
        <p:nvPicPr>
          <p:cNvPr id="7" name="Content Placeholder 6">
            <a:extLst>
              <a:ext uri="{FF2B5EF4-FFF2-40B4-BE49-F238E27FC236}">
                <a16:creationId xmlns:a16="http://schemas.microsoft.com/office/drawing/2014/main" id="{614D2B7B-FD71-4643-9097-1DDE6D4533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2152" y="1656556"/>
            <a:ext cx="5113936" cy="3544888"/>
          </a:xfrm>
          <a:prstGeom prst="rect">
            <a:avLst/>
          </a:prstGeom>
          <a:noFill/>
          <a:ln>
            <a:noFill/>
          </a:ln>
        </p:spPr>
      </p:pic>
    </p:spTree>
    <p:extLst>
      <p:ext uri="{BB962C8B-B14F-4D97-AF65-F5344CB8AC3E}">
        <p14:creationId xmlns:p14="http://schemas.microsoft.com/office/powerpoint/2010/main" val="354063992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p>
        </p:txBody>
      </p:sp>
      <p:sp>
        <p:nvSpPr>
          <p:cNvPr id="4" name="Date Placeholder 3"/>
          <p:cNvSpPr>
            <a:spLocks noGrp="1"/>
          </p:cNvSpPr>
          <p:nvPr>
            <p:ph type="dt" sz="half" idx="10"/>
          </p:nvPr>
        </p:nvSpPr>
        <p:spPr/>
        <p:txBody>
          <a:bodyPr/>
          <a:lstStyle/>
          <a:p>
            <a:fld id="{7A14B680-E159-ED46-B89B-60C427FC4DF1}" type="datetime4">
              <a:rPr lang="en-US" smtClean="0"/>
              <a:t>June 30,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a:lnSpc>
                <a:spcPct val="150000"/>
              </a:lnSpc>
            </a:pPr>
            <a:r>
              <a:rPr lang="en-US" dirty="0"/>
              <a:t>Benefits</a:t>
            </a:r>
          </a:p>
          <a:p>
            <a:pPr lvl="2"/>
            <a:r>
              <a:rPr lang="en-US" dirty="0"/>
              <a:t>Find defects early</a:t>
            </a:r>
          </a:p>
          <a:p>
            <a:endParaRPr lang="en-GB" dirty="0"/>
          </a:p>
          <a:p>
            <a:endParaRPr lang="en-US" dirty="0"/>
          </a:p>
        </p:txBody>
      </p:sp>
    </p:spTree>
    <p:extLst>
      <p:ext uri="{BB962C8B-B14F-4D97-AF65-F5344CB8AC3E}">
        <p14:creationId xmlns:p14="http://schemas.microsoft.com/office/powerpoint/2010/main" val="56746923"/>
      </p:ext>
    </p:extLst>
  </p:cSld>
  <p:clrMapOvr>
    <a:masterClrMapping/>
  </p:clrMapOvr>
  <p:transition spd="slow">
    <p:push dir="u"/>
  </p:transition>
</p:sld>
</file>

<file path=ppt/theme/theme1.xml><?xml version="1.0" encoding="utf-8"?>
<a:theme xmlns:a="http://schemas.openxmlformats.org/drawingml/2006/main" name="Kantoorthema">
  <a:themeElements>
    <a:clrScheme name="Centric colours">
      <a:dk1>
        <a:srgbClr val="000000"/>
      </a:dk1>
      <a:lt1>
        <a:srgbClr val="FFFFFF"/>
      </a:lt1>
      <a:dk2>
        <a:srgbClr val="009036"/>
      </a:dk2>
      <a:lt2>
        <a:srgbClr val="FFFFFF"/>
      </a:lt2>
      <a:accent1>
        <a:srgbClr val="005EA8"/>
      </a:accent1>
      <a:accent2>
        <a:srgbClr val="EE9D00"/>
      </a:accent2>
      <a:accent3>
        <a:srgbClr val="5EC5ED"/>
      </a:accent3>
      <a:accent4>
        <a:srgbClr val="E30045"/>
      </a:accent4>
      <a:accent5>
        <a:srgbClr val="FFED00"/>
      </a:accent5>
      <a:accent6>
        <a:srgbClr val="80197F"/>
      </a:accent6>
      <a:hlink>
        <a:srgbClr val="000000"/>
      </a:hlink>
      <a:folHlink>
        <a:srgbClr val="0000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12F67C670D41B4A91B6EC11F2BCB91000112621AD02751C46ACAF48B80BAE0485" ma:contentTypeVersion="8" ma:contentTypeDescription="Een nieuw document maken." ma:contentTypeScope="" ma:versionID="7a2a27f4e9f6b4ce34c424adeb6be946">
  <xsd:schema xmlns:xsd="http://www.w3.org/2001/XMLSchema" xmlns:xs="http://www.w3.org/2001/XMLSchema" xmlns:p="http://schemas.microsoft.com/office/2006/metadata/properties" xmlns:ns2="7582594f-2f57-4d52-8ffa-4b4aa53e3769" targetNamespace="http://schemas.microsoft.com/office/2006/metadata/properties" ma:root="true" ma:fieldsID="d72965aa9bec8a25d585f8efc5427f42" ns2:_="">
    <xsd:import namespace="7582594f-2f57-4d52-8ffa-4b4aa53e3769"/>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82594f-2f57-4d52-8ffa-4b4aa53e3769" elementFormDefault="qualified">
    <xsd:import namespace="http://schemas.microsoft.com/office/2006/documentManagement/types"/>
    <xsd:import namespace="http://schemas.microsoft.com/office/infopath/2007/PartnerControls"/>
    <xsd:element name="_dlc_DocId" ma:index="8" nillable="true" ma:displayName="Waarde van de document-id" ma:description="De waarde van de document-id die aan dit item is toegewezen." ma:internalName="_dlc_DocId" ma:readOnly="true">
      <xsd:simpleType>
        <xsd:restriction base="dms:Text"/>
      </xsd:simpleType>
    </xsd:element>
    <xsd:element name="_dlc_DocIdUrl" ma:index="9" nillable="true" ma:displayName="Document-id" ma:description="Permanente koppeling naar dit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 xmlns="7582594f-2f57-4d52-8ffa-4b4aa53e3769">HXQY2SQ4HAYF-794-83</_dlc_DocId>
    <_dlc_DocIdUrl xmlns="7582594f-2f57-4d52-8ffa-4b4aa53e3769">
      <Url>http://sharepoint.centric.lan/afdeling/Belgie/Departments/marcom/_layouts/DocIdRedir.aspx?ID=HXQY2SQ4HAYF-794-83</Url>
      <Description>HXQY2SQ4HAYF-794-83</Description>
    </_dlc_DocIdUrl>
  </documentManagement>
</p:properties>
</file>

<file path=customXml/itemProps1.xml><?xml version="1.0" encoding="utf-8"?>
<ds:datastoreItem xmlns:ds="http://schemas.openxmlformats.org/officeDocument/2006/customXml" ds:itemID="{ED490D6F-1E63-413A-9BD8-5CF5403D6A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82594f-2f57-4d52-8ffa-4b4aa53e37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A752D92-0ACC-48D2-A658-AB744FE70ECE}">
  <ds:schemaRefs>
    <ds:schemaRef ds:uri="http://schemas.microsoft.com/sharepoint/v3/contenttype/forms"/>
  </ds:schemaRefs>
</ds:datastoreItem>
</file>

<file path=customXml/itemProps3.xml><?xml version="1.0" encoding="utf-8"?>
<ds:datastoreItem xmlns:ds="http://schemas.openxmlformats.org/officeDocument/2006/customXml" ds:itemID="{AEA0F5FE-2AF9-4A86-BADA-F40F7EC772CD}">
  <ds:schemaRefs>
    <ds:schemaRef ds:uri="http://schemas.microsoft.com/sharepoint/events"/>
  </ds:schemaRefs>
</ds:datastoreItem>
</file>

<file path=customXml/itemProps4.xml><?xml version="1.0" encoding="utf-8"?>
<ds:datastoreItem xmlns:ds="http://schemas.openxmlformats.org/officeDocument/2006/customXml" ds:itemID="{DE0A3E1F-B2EC-4B36-9F71-3169FFDE4AE0}">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7582594f-2f57-4d52-8ffa-4b4aa53e3769"/>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37</TotalTime>
  <Words>2253</Words>
  <Application>Microsoft Office PowerPoint</Application>
  <PresentationFormat>On-screen Show (4:3)</PresentationFormat>
  <Paragraphs>545</Paragraphs>
  <Slides>66</Slides>
  <Notes>65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66</vt:i4>
      </vt:variant>
    </vt:vector>
  </HeadingPairs>
  <TitlesOfParts>
    <vt:vector size="69" baseType="lpstr">
      <vt:lpstr>Arial</vt:lpstr>
      <vt:lpstr>Calibri</vt:lpstr>
      <vt:lpstr>Kantoorthema</vt:lpstr>
      <vt:lpstr>Developer Testing</vt:lpstr>
      <vt:lpstr>Agenda</vt:lpstr>
      <vt:lpstr>Costs of developing software</vt:lpstr>
      <vt:lpstr>Why Unit Testing?</vt:lpstr>
      <vt:lpstr>Why Unit Testing?</vt:lpstr>
      <vt:lpstr>Costs of developing software</vt:lpstr>
      <vt:lpstr>Costs of developing software</vt:lpstr>
      <vt:lpstr>Why Unit Testing?</vt:lpstr>
      <vt:lpstr>Why Unit Testing?</vt:lpstr>
      <vt:lpstr>Why Unit Testing?</vt:lpstr>
      <vt:lpstr>Why Unit Testing?</vt:lpstr>
      <vt:lpstr>Why Unit Testing?</vt:lpstr>
      <vt:lpstr>What Is A Unit Test?</vt:lpstr>
      <vt:lpstr>What Is A Unit Test?</vt:lpstr>
      <vt:lpstr>What Is A Unit Test?</vt:lpstr>
      <vt:lpstr>What Is A Unit Test?</vt:lpstr>
      <vt:lpstr>Unit testing patterns</vt:lpstr>
      <vt:lpstr>Unit testing patterns</vt:lpstr>
      <vt:lpstr>Unit testing patterns</vt:lpstr>
      <vt:lpstr>Unit testing patterns</vt:lpstr>
      <vt:lpstr>Unit testing patterns</vt:lpstr>
      <vt:lpstr>Testing Frameworks </vt:lpstr>
      <vt:lpstr>DEMO - FizzBuzz </vt:lpstr>
      <vt:lpstr>Mocking</vt:lpstr>
      <vt:lpstr>Mocking</vt:lpstr>
      <vt:lpstr>Mocking</vt:lpstr>
      <vt:lpstr>Mocking</vt:lpstr>
      <vt:lpstr>Mocking</vt:lpstr>
      <vt:lpstr>Mocking</vt:lpstr>
      <vt:lpstr>Mocking</vt:lpstr>
      <vt:lpstr>Mocking</vt:lpstr>
      <vt:lpstr>Mocking</vt:lpstr>
      <vt:lpstr>Mocking</vt:lpstr>
      <vt:lpstr>Mocking</vt:lpstr>
      <vt:lpstr>Mocking</vt:lpstr>
      <vt:lpstr>Mocking - DEMO</vt:lpstr>
      <vt:lpstr>Unit Tests vs Integration Tests</vt:lpstr>
      <vt:lpstr>Unit Tests vs Integration Tests</vt:lpstr>
      <vt:lpstr>Unit Tests vs Integration Tests</vt:lpstr>
      <vt:lpstr>Unit Tests vs Integration Tests</vt:lpstr>
      <vt:lpstr>Unit Tests vs Integration Tests</vt:lpstr>
      <vt:lpstr>Unit Tests vs Integration Tests</vt:lpstr>
      <vt:lpstr>Unit Tests vs Integration Tests</vt:lpstr>
      <vt:lpstr>Tips For Writing Great Unit Tests</vt:lpstr>
      <vt:lpstr>Tips For Writing Great Unit Tests</vt:lpstr>
      <vt:lpstr>Tips For Writing Great Unit Tests</vt:lpstr>
      <vt:lpstr>Tips For Writing Great Unit Tests</vt:lpstr>
      <vt:lpstr>Tips For Writing Great Unit Tests</vt:lpstr>
      <vt:lpstr>TDD</vt:lpstr>
      <vt:lpstr>TDD</vt:lpstr>
      <vt:lpstr>TDD</vt:lpstr>
      <vt:lpstr>TDD</vt:lpstr>
      <vt:lpstr>TDD</vt:lpstr>
      <vt:lpstr>TDD</vt:lpstr>
      <vt:lpstr>TDD</vt:lpstr>
      <vt:lpstr>TDD</vt:lpstr>
      <vt:lpstr>TDD</vt:lpstr>
      <vt:lpstr>TDD</vt:lpstr>
      <vt:lpstr>TDD</vt:lpstr>
      <vt:lpstr>TDD</vt:lpstr>
      <vt:lpstr>TDD</vt:lpstr>
      <vt:lpstr>TDD</vt:lpstr>
      <vt:lpstr>TDD - DEMO</vt:lpstr>
      <vt:lpstr>Code Coverage</vt:lpstr>
      <vt:lpstr>Questions </vt:lpstr>
      <vt:lpstr>PowerPoint Presentation</vt:lpstr>
    </vt:vector>
  </TitlesOfParts>
  <Manager>Erik Joosten</Manager>
  <Company>Ambitions | Ambitions.nl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Centric corporate template</dc:title>
  <dc:subject>Centric corporate template</dc:subject>
  <dc:creator>Oscar van Gennip</dc:creator>
  <cp:lastModifiedBy>Spoiala, Marian</cp:lastModifiedBy>
  <cp:revision>674</cp:revision>
  <dcterms:created xsi:type="dcterms:W3CDTF">2013-07-23T12:22:34Z</dcterms:created>
  <dcterms:modified xsi:type="dcterms:W3CDTF">2021-06-30T09:38:22Z</dcterms:modified>
  <cp:category>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0x010100612F67C670D41B4A91B6EC11F2BCB91000112621AD02751C46ACAF48B80BAE0485</vt:lpwstr>
  </property>
  <property fmtid="{D5CDD505-2E9C-101B-9397-08002B2CF9AE}" pid="3" name="_dlc_DocIdItemGuid">
    <vt:lpwstr>a40cb2dc-2f8d-4e76-ad7a-c47da8ddb719</vt:lpwstr>
  </property>
  <property fmtid="{D5CDD505-2E9C-101B-9397-08002B2CF9AE}" pid="4" name="MSIP_Label_8ec6f3c4-656f-44b6-be73-72350d231806_Enabled">
    <vt:lpwstr>true</vt:lpwstr>
  </property>
  <property fmtid="{D5CDD505-2E9C-101B-9397-08002B2CF9AE}" pid="5" name="MSIP_Label_8ec6f3c4-656f-44b6-be73-72350d231806_SetDate">
    <vt:lpwstr>2021-06-30T09:38:22Z</vt:lpwstr>
  </property>
  <property fmtid="{D5CDD505-2E9C-101B-9397-08002B2CF9AE}" pid="6" name="MSIP_Label_8ec6f3c4-656f-44b6-be73-72350d231806_Method">
    <vt:lpwstr>Privileged</vt:lpwstr>
  </property>
  <property fmtid="{D5CDD505-2E9C-101B-9397-08002B2CF9AE}" pid="7" name="MSIP_Label_8ec6f3c4-656f-44b6-be73-72350d231806_Name">
    <vt:lpwstr>8ec6f3c4-656f-44b6-be73-72350d231806</vt:lpwstr>
  </property>
  <property fmtid="{D5CDD505-2E9C-101B-9397-08002B2CF9AE}" pid="8" name="MSIP_Label_8ec6f3c4-656f-44b6-be73-72350d231806_SiteId">
    <vt:lpwstr>7e1792ae-4f1a-4ff7-b80b-57b69beb7168</vt:lpwstr>
  </property>
  <property fmtid="{D5CDD505-2E9C-101B-9397-08002B2CF9AE}" pid="9" name="MSIP_Label_8ec6f3c4-656f-44b6-be73-72350d231806_ActionId">
    <vt:lpwstr>179b019e-8302-4c57-9eeb-8e42992d45c7</vt:lpwstr>
  </property>
  <property fmtid="{D5CDD505-2E9C-101B-9397-08002B2CF9AE}" pid="10" name="MSIP_Label_8ec6f3c4-656f-44b6-be73-72350d231806_ContentBits">
    <vt:lpwstr>2</vt:lpwstr>
  </property>
</Properties>
</file>