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62"/>
  </p:notesMasterIdLst>
  <p:handoutMasterIdLst>
    <p:handoutMasterId r:id="rId63"/>
  </p:handoutMasterIdLst>
  <p:sldIdLst>
    <p:sldId id="369" r:id="rId6"/>
    <p:sldId id="376" r:id="rId7"/>
    <p:sldId id="381" r:id="rId8"/>
    <p:sldId id="382" r:id="rId9"/>
    <p:sldId id="379" r:id="rId10"/>
    <p:sldId id="380" r:id="rId11"/>
    <p:sldId id="383" r:id="rId12"/>
    <p:sldId id="384" r:id="rId13"/>
    <p:sldId id="385" r:id="rId14"/>
    <p:sldId id="386" r:id="rId15"/>
    <p:sldId id="387" r:id="rId16"/>
    <p:sldId id="388" r:id="rId17"/>
    <p:sldId id="393" r:id="rId18"/>
    <p:sldId id="389" r:id="rId19"/>
    <p:sldId id="390" r:id="rId20"/>
    <p:sldId id="440" r:id="rId21"/>
    <p:sldId id="391" r:id="rId22"/>
    <p:sldId id="392" r:id="rId23"/>
    <p:sldId id="394" r:id="rId24"/>
    <p:sldId id="395" r:id="rId25"/>
    <p:sldId id="396" r:id="rId26"/>
    <p:sldId id="397" r:id="rId27"/>
    <p:sldId id="439" r:id="rId28"/>
    <p:sldId id="401" r:id="rId29"/>
    <p:sldId id="399" r:id="rId30"/>
    <p:sldId id="400" r:id="rId31"/>
    <p:sldId id="404" r:id="rId32"/>
    <p:sldId id="441" r:id="rId33"/>
    <p:sldId id="408" r:id="rId34"/>
    <p:sldId id="409" r:id="rId35"/>
    <p:sldId id="422" r:id="rId36"/>
    <p:sldId id="410" r:id="rId37"/>
    <p:sldId id="411" r:id="rId38"/>
    <p:sldId id="412" r:id="rId39"/>
    <p:sldId id="413" r:id="rId40"/>
    <p:sldId id="414" r:id="rId41"/>
    <p:sldId id="415" r:id="rId42"/>
    <p:sldId id="416" r:id="rId43"/>
    <p:sldId id="417" r:id="rId44"/>
    <p:sldId id="423" r:id="rId45"/>
    <p:sldId id="424" r:id="rId46"/>
    <p:sldId id="425" r:id="rId47"/>
    <p:sldId id="426" r:id="rId48"/>
    <p:sldId id="427" r:id="rId49"/>
    <p:sldId id="428" r:id="rId50"/>
    <p:sldId id="429" r:id="rId51"/>
    <p:sldId id="430" r:id="rId52"/>
    <p:sldId id="431" r:id="rId53"/>
    <p:sldId id="432" r:id="rId54"/>
    <p:sldId id="433" r:id="rId55"/>
    <p:sldId id="434" r:id="rId56"/>
    <p:sldId id="435" r:id="rId57"/>
    <p:sldId id="436" r:id="rId58"/>
    <p:sldId id="437" r:id="rId59"/>
    <p:sldId id="377" r:id="rId60"/>
    <p:sldId id="438" r:id="rId61"/>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0">
          <p15:clr>
            <a:srgbClr val="A4A3A4"/>
          </p15:clr>
        </p15:guide>
        <p15:guide id="2" orient="horz" pos="298">
          <p15:clr>
            <a:srgbClr val="A4A3A4"/>
          </p15:clr>
        </p15:guide>
        <p15:guide id="3" orient="horz" pos="881">
          <p15:clr>
            <a:srgbClr val="A4A3A4"/>
          </p15:clr>
        </p15:guide>
        <p15:guide id="4" pos="38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B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03AF8D-D93F-4FB1-87A2-EE72F59413B2}" v="15" dt="2021-07-10T13:31:31.2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70402" autoAdjust="0"/>
  </p:normalViewPr>
  <p:slideViewPr>
    <p:cSldViewPr snapToGrid="0">
      <p:cViewPr varScale="1">
        <p:scale>
          <a:sx n="77" d="100"/>
          <a:sy n="77" d="100"/>
        </p:scale>
        <p:origin x="2436" y="90"/>
      </p:cViewPr>
      <p:guideLst>
        <p:guide orient="horz" pos="3740"/>
        <p:guide orient="horz" pos="298"/>
        <p:guide orient="horz" pos="881"/>
        <p:guide pos="38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handoutMaster" Target="handoutMasters/handoutMaster1.xml"/><Relationship Id="rId68"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agusanu, Cristian" userId="6d8184c8-ee06-4d36-9582-fe20fe86f2a2" providerId="ADAL" clId="{FD03AF8D-D93F-4FB1-87A2-EE72F59413B2}"/>
    <pc:docChg chg="undo custSel addSld delSld modSld sldOrd">
      <pc:chgData name="Dragusanu, Cristian" userId="6d8184c8-ee06-4d36-9582-fe20fe86f2a2" providerId="ADAL" clId="{FD03AF8D-D93F-4FB1-87A2-EE72F59413B2}" dt="2021-07-19T12:03:24.255" v="4860" actId="20577"/>
      <pc:docMkLst>
        <pc:docMk/>
      </pc:docMkLst>
      <pc:sldChg chg="modSp mod">
        <pc:chgData name="Dragusanu, Cristian" userId="6d8184c8-ee06-4d36-9582-fe20fe86f2a2" providerId="ADAL" clId="{FD03AF8D-D93F-4FB1-87A2-EE72F59413B2}" dt="2021-07-10T09:13:28.104" v="0" actId="20577"/>
        <pc:sldMkLst>
          <pc:docMk/>
          <pc:sldMk cId="1456861958" sldId="369"/>
        </pc:sldMkLst>
        <pc:spChg chg="mod">
          <ac:chgData name="Dragusanu, Cristian" userId="6d8184c8-ee06-4d36-9582-fe20fe86f2a2" providerId="ADAL" clId="{FD03AF8D-D93F-4FB1-87A2-EE72F59413B2}" dt="2021-07-10T09:13:28.104" v="0" actId="20577"/>
          <ac:spMkLst>
            <pc:docMk/>
            <pc:sldMk cId="1456861958" sldId="369"/>
            <ac:spMk id="5" creationId="{87DA33E6-2A94-4487-B5E7-D12B51F919FC}"/>
          </ac:spMkLst>
        </pc:spChg>
      </pc:sldChg>
      <pc:sldChg chg="modSp mod modNotesTx">
        <pc:chgData name="Dragusanu, Cristian" userId="6d8184c8-ee06-4d36-9582-fe20fe86f2a2" providerId="ADAL" clId="{FD03AF8D-D93F-4FB1-87A2-EE72F59413B2}" dt="2021-07-19T09:18:05.342" v="4509" actId="27636"/>
        <pc:sldMkLst>
          <pc:docMk/>
          <pc:sldMk cId="2217958115" sldId="376"/>
        </pc:sldMkLst>
        <pc:spChg chg="mod">
          <ac:chgData name="Dragusanu, Cristian" userId="6d8184c8-ee06-4d36-9582-fe20fe86f2a2" providerId="ADAL" clId="{FD03AF8D-D93F-4FB1-87A2-EE72F59413B2}" dt="2021-07-19T09:18:05.342" v="4509" actId="27636"/>
          <ac:spMkLst>
            <pc:docMk/>
            <pc:sldMk cId="2217958115" sldId="376"/>
            <ac:spMk id="3" creationId="{00000000-0000-0000-0000-000000000000}"/>
          </ac:spMkLst>
        </pc:spChg>
      </pc:sldChg>
      <pc:sldChg chg="modNotesTx">
        <pc:chgData name="Dragusanu, Cristian" userId="6d8184c8-ee06-4d36-9582-fe20fe86f2a2" providerId="ADAL" clId="{FD03AF8D-D93F-4FB1-87A2-EE72F59413B2}" dt="2021-07-19T11:56:35.962" v="4515" actId="20577"/>
        <pc:sldMkLst>
          <pc:docMk/>
          <pc:sldMk cId="926451788" sldId="388"/>
        </pc:sldMkLst>
      </pc:sldChg>
      <pc:sldChg chg="modSp mod modNotesTx">
        <pc:chgData name="Dragusanu, Cristian" userId="6d8184c8-ee06-4d36-9582-fe20fe86f2a2" providerId="ADAL" clId="{FD03AF8D-D93F-4FB1-87A2-EE72F59413B2}" dt="2021-07-19T08:31:55.959" v="4496" actId="20577"/>
        <pc:sldMkLst>
          <pc:docMk/>
          <pc:sldMk cId="1033691715" sldId="389"/>
        </pc:sldMkLst>
        <pc:spChg chg="mod">
          <ac:chgData name="Dragusanu, Cristian" userId="6d8184c8-ee06-4d36-9582-fe20fe86f2a2" providerId="ADAL" clId="{FD03AF8D-D93F-4FB1-87A2-EE72F59413B2}" dt="2021-07-10T09:23:31.512" v="1" actId="20577"/>
          <ac:spMkLst>
            <pc:docMk/>
            <pc:sldMk cId="1033691715" sldId="389"/>
            <ac:spMk id="6" creationId="{312F6C43-E136-443C-B86B-48ECBAC2FB6B}"/>
          </ac:spMkLst>
        </pc:spChg>
      </pc:sldChg>
      <pc:sldChg chg="modNotesTx">
        <pc:chgData name="Dragusanu, Cristian" userId="6d8184c8-ee06-4d36-9582-fe20fe86f2a2" providerId="ADAL" clId="{FD03AF8D-D93F-4FB1-87A2-EE72F59413B2}" dt="2021-07-19T12:03:24.255" v="4860" actId="20577"/>
        <pc:sldMkLst>
          <pc:docMk/>
          <pc:sldMk cId="923320547" sldId="390"/>
        </pc:sldMkLst>
      </pc:sldChg>
      <pc:sldChg chg="modNotesTx">
        <pc:chgData name="Dragusanu, Cristian" userId="6d8184c8-ee06-4d36-9582-fe20fe86f2a2" providerId="ADAL" clId="{FD03AF8D-D93F-4FB1-87A2-EE72F59413B2}" dt="2021-07-10T10:06:20.855" v="2778" actId="20577"/>
        <pc:sldMkLst>
          <pc:docMk/>
          <pc:sldMk cId="3495761705" sldId="393"/>
        </pc:sldMkLst>
      </pc:sldChg>
      <pc:sldChg chg="del">
        <pc:chgData name="Dragusanu, Cristian" userId="6d8184c8-ee06-4d36-9582-fe20fe86f2a2" providerId="ADAL" clId="{FD03AF8D-D93F-4FB1-87A2-EE72F59413B2}" dt="2021-07-10T10:37:24.859" v="2894" actId="47"/>
        <pc:sldMkLst>
          <pc:docMk/>
          <pc:sldMk cId="466372867" sldId="398"/>
        </pc:sldMkLst>
      </pc:sldChg>
      <pc:sldChg chg="modSp mod modNotesTx">
        <pc:chgData name="Dragusanu, Cristian" userId="6d8184c8-ee06-4d36-9582-fe20fe86f2a2" providerId="ADAL" clId="{FD03AF8D-D93F-4FB1-87A2-EE72F59413B2}" dt="2021-07-10T13:07:39.477" v="4059"/>
        <pc:sldMkLst>
          <pc:docMk/>
          <pc:sldMk cId="5897513" sldId="399"/>
        </pc:sldMkLst>
        <pc:spChg chg="mod">
          <ac:chgData name="Dragusanu, Cristian" userId="6d8184c8-ee06-4d36-9582-fe20fe86f2a2" providerId="ADAL" clId="{FD03AF8D-D93F-4FB1-87A2-EE72F59413B2}" dt="2021-07-10T13:07:39.477" v="4059"/>
          <ac:spMkLst>
            <pc:docMk/>
            <pc:sldMk cId="5897513" sldId="399"/>
            <ac:spMk id="2" creationId="{D61FE9D0-C299-4444-9AE7-7EA0BE2DFF21}"/>
          </ac:spMkLst>
        </pc:spChg>
      </pc:sldChg>
      <pc:sldChg chg="modSp mod">
        <pc:chgData name="Dragusanu, Cristian" userId="6d8184c8-ee06-4d36-9582-fe20fe86f2a2" providerId="ADAL" clId="{FD03AF8D-D93F-4FB1-87A2-EE72F59413B2}" dt="2021-07-10T13:08:13.164" v="4066"/>
        <pc:sldMkLst>
          <pc:docMk/>
          <pc:sldMk cId="3854915044" sldId="400"/>
        </pc:sldMkLst>
        <pc:spChg chg="mod">
          <ac:chgData name="Dragusanu, Cristian" userId="6d8184c8-ee06-4d36-9582-fe20fe86f2a2" providerId="ADAL" clId="{FD03AF8D-D93F-4FB1-87A2-EE72F59413B2}" dt="2021-07-10T13:08:13.164" v="4066"/>
          <ac:spMkLst>
            <pc:docMk/>
            <pc:sldMk cId="3854915044" sldId="400"/>
            <ac:spMk id="2" creationId="{D61FE9D0-C299-4444-9AE7-7EA0BE2DFF21}"/>
          </ac:spMkLst>
        </pc:spChg>
        <pc:spChg chg="mod">
          <ac:chgData name="Dragusanu, Cristian" userId="6d8184c8-ee06-4d36-9582-fe20fe86f2a2" providerId="ADAL" clId="{FD03AF8D-D93F-4FB1-87A2-EE72F59413B2}" dt="2021-07-10T12:53:16.453" v="3748" actId="20577"/>
          <ac:spMkLst>
            <pc:docMk/>
            <pc:sldMk cId="3854915044" sldId="400"/>
            <ac:spMk id="3" creationId="{4EE519B7-FE09-44A6-B5B0-1C8655361CD7}"/>
          </ac:spMkLst>
        </pc:spChg>
      </pc:sldChg>
      <pc:sldChg chg="modSp mod modNotesTx">
        <pc:chgData name="Dragusanu, Cristian" userId="6d8184c8-ee06-4d36-9582-fe20fe86f2a2" providerId="ADAL" clId="{FD03AF8D-D93F-4FB1-87A2-EE72F59413B2}" dt="2021-07-10T13:07:32.370" v="4058"/>
        <pc:sldMkLst>
          <pc:docMk/>
          <pc:sldMk cId="756975553" sldId="401"/>
        </pc:sldMkLst>
        <pc:spChg chg="mod">
          <ac:chgData name="Dragusanu, Cristian" userId="6d8184c8-ee06-4d36-9582-fe20fe86f2a2" providerId="ADAL" clId="{FD03AF8D-D93F-4FB1-87A2-EE72F59413B2}" dt="2021-07-10T13:07:32.370" v="4058"/>
          <ac:spMkLst>
            <pc:docMk/>
            <pc:sldMk cId="756975553" sldId="401"/>
            <ac:spMk id="2" creationId="{D61FE9D0-C299-4444-9AE7-7EA0BE2DFF21}"/>
          </ac:spMkLst>
        </pc:spChg>
      </pc:sldChg>
      <pc:sldChg chg="del">
        <pc:chgData name="Dragusanu, Cristian" userId="6d8184c8-ee06-4d36-9582-fe20fe86f2a2" providerId="ADAL" clId="{FD03AF8D-D93F-4FB1-87A2-EE72F59413B2}" dt="2021-07-10T10:50:09.094" v="3554" actId="47"/>
        <pc:sldMkLst>
          <pc:docMk/>
          <pc:sldMk cId="1601745273" sldId="402"/>
        </pc:sldMkLst>
      </pc:sldChg>
      <pc:sldChg chg="del">
        <pc:chgData name="Dragusanu, Cristian" userId="6d8184c8-ee06-4d36-9582-fe20fe86f2a2" providerId="ADAL" clId="{FD03AF8D-D93F-4FB1-87A2-EE72F59413B2}" dt="2021-07-10T10:51:25.301" v="3556" actId="47"/>
        <pc:sldMkLst>
          <pc:docMk/>
          <pc:sldMk cId="4224359541" sldId="403"/>
        </pc:sldMkLst>
      </pc:sldChg>
      <pc:sldChg chg="modSp modAnim modNotesTx">
        <pc:chgData name="Dragusanu, Cristian" userId="6d8184c8-ee06-4d36-9582-fe20fe86f2a2" providerId="ADAL" clId="{FD03AF8D-D93F-4FB1-87A2-EE72F59413B2}" dt="2021-07-19T11:42:07.555" v="4514" actId="20577"/>
        <pc:sldMkLst>
          <pc:docMk/>
          <pc:sldMk cId="1553753718" sldId="404"/>
        </pc:sldMkLst>
        <pc:spChg chg="mod">
          <ac:chgData name="Dragusanu, Cristian" userId="6d8184c8-ee06-4d36-9582-fe20fe86f2a2" providerId="ADAL" clId="{FD03AF8D-D93F-4FB1-87A2-EE72F59413B2}" dt="2021-07-10T13:08:23.533" v="4067"/>
          <ac:spMkLst>
            <pc:docMk/>
            <pc:sldMk cId="1553753718" sldId="404"/>
            <ac:spMk id="2" creationId="{D61FE9D0-C299-4444-9AE7-7EA0BE2DFF21}"/>
          </ac:spMkLst>
        </pc:spChg>
        <pc:spChg chg="mod">
          <ac:chgData name="Dragusanu, Cristian" userId="6d8184c8-ee06-4d36-9582-fe20fe86f2a2" providerId="ADAL" clId="{FD03AF8D-D93F-4FB1-87A2-EE72F59413B2}" dt="2021-07-10T12:52:12.250" v="3738" actId="33524"/>
          <ac:spMkLst>
            <pc:docMk/>
            <pc:sldMk cId="1553753718" sldId="404"/>
            <ac:spMk id="3" creationId="{4EE519B7-FE09-44A6-B5B0-1C8655361CD7}"/>
          </ac:spMkLst>
        </pc:spChg>
      </pc:sldChg>
      <pc:sldChg chg="del">
        <pc:chgData name="Dragusanu, Cristian" userId="6d8184c8-ee06-4d36-9582-fe20fe86f2a2" providerId="ADAL" clId="{FD03AF8D-D93F-4FB1-87A2-EE72F59413B2}" dt="2021-07-10T13:22:54.212" v="4483" actId="47"/>
        <pc:sldMkLst>
          <pc:docMk/>
          <pc:sldMk cId="2592775655" sldId="405"/>
        </pc:sldMkLst>
      </pc:sldChg>
      <pc:sldChg chg="del">
        <pc:chgData name="Dragusanu, Cristian" userId="6d8184c8-ee06-4d36-9582-fe20fe86f2a2" providerId="ADAL" clId="{FD03AF8D-D93F-4FB1-87A2-EE72F59413B2}" dt="2021-07-10T13:22:54.212" v="4483" actId="47"/>
        <pc:sldMkLst>
          <pc:docMk/>
          <pc:sldMk cId="724162579" sldId="406"/>
        </pc:sldMkLst>
      </pc:sldChg>
      <pc:sldChg chg="del">
        <pc:chgData name="Dragusanu, Cristian" userId="6d8184c8-ee06-4d36-9582-fe20fe86f2a2" providerId="ADAL" clId="{FD03AF8D-D93F-4FB1-87A2-EE72F59413B2}" dt="2021-07-10T13:22:54.212" v="4483" actId="47"/>
        <pc:sldMkLst>
          <pc:docMk/>
          <pc:sldMk cId="2600862425" sldId="407"/>
        </pc:sldMkLst>
      </pc:sldChg>
      <pc:sldChg chg="modSp mod modAnim">
        <pc:chgData name="Dragusanu, Cristian" userId="6d8184c8-ee06-4d36-9582-fe20fe86f2a2" providerId="ADAL" clId="{FD03AF8D-D93F-4FB1-87A2-EE72F59413B2}" dt="2021-07-10T13:23:28.065" v="4486"/>
        <pc:sldMkLst>
          <pc:docMk/>
          <pc:sldMk cId="1998125424" sldId="408"/>
        </pc:sldMkLst>
        <pc:spChg chg="mod">
          <ac:chgData name="Dragusanu, Cristian" userId="6d8184c8-ee06-4d36-9582-fe20fe86f2a2" providerId="ADAL" clId="{FD03AF8D-D93F-4FB1-87A2-EE72F59413B2}" dt="2021-07-10T13:23:09.091" v="4484"/>
          <ac:spMkLst>
            <pc:docMk/>
            <pc:sldMk cId="1998125424" sldId="408"/>
            <ac:spMk id="2" creationId="{D61FE9D0-C299-4444-9AE7-7EA0BE2DFF21}"/>
          </ac:spMkLst>
        </pc:spChg>
      </pc:sldChg>
      <pc:sldChg chg="modSp mod">
        <pc:chgData name="Dragusanu, Cristian" userId="6d8184c8-ee06-4d36-9582-fe20fe86f2a2" providerId="ADAL" clId="{FD03AF8D-D93F-4FB1-87A2-EE72F59413B2}" dt="2021-07-10T13:08:47.904" v="4070"/>
        <pc:sldMkLst>
          <pc:docMk/>
          <pc:sldMk cId="2135661960" sldId="409"/>
        </pc:sldMkLst>
        <pc:spChg chg="mod">
          <ac:chgData name="Dragusanu, Cristian" userId="6d8184c8-ee06-4d36-9582-fe20fe86f2a2" providerId="ADAL" clId="{FD03AF8D-D93F-4FB1-87A2-EE72F59413B2}" dt="2021-07-10T13:08:47.904" v="4070"/>
          <ac:spMkLst>
            <pc:docMk/>
            <pc:sldMk cId="2135661960" sldId="409"/>
            <ac:spMk id="2" creationId="{D61FE9D0-C299-4444-9AE7-7EA0BE2DFF21}"/>
          </ac:spMkLst>
        </pc:spChg>
      </pc:sldChg>
      <pc:sldChg chg="modSp mod">
        <pc:chgData name="Dragusanu, Cristian" userId="6d8184c8-ee06-4d36-9582-fe20fe86f2a2" providerId="ADAL" clId="{FD03AF8D-D93F-4FB1-87A2-EE72F59413B2}" dt="2021-07-10T13:09:02.833" v="4076" actId="20577"/>
        <pc:sldMkLst>
          <pc:docMk/>
          <pc:sldMk cId="578487065" sldId="410"/>
        </pc:sldMkLst>
        <pc:spChg chg="mod">
          <ac:chgData name="Dragusanu, Cristian" userId="6d8184c8-ee06-4d36-9582-fe20fe86f2a2" providerId="ADAL" clId="{FD03AF8D-D93F-4FB1-87A2-EE72F59413B2}" dt="2021-07-10T13:09:02.833" v="4076" actId="20577"/>
          <ac:spMkLst>
            <pc:docMk/>
            <pc:sldMk cId="578487065" sldId="410"/>
            <ac:spMk id="2" creationId="{D61FE9D0-C299-4444-9AE7-7EA0BE2DFF21}"/>
          </ac:spMkLst>
        </pc:spChg>
      </pc:sldChg>
      <pc:sldChg chg="del">
        <pc:chgData name="Dragusanu, Cristian" userId="6d8184c8-ee06-4d36-9582-fe20fe86f2a2" providerId="ADAL" clId="{FD03AF8D-D93F-4FB1-87A2-EE72F59413B2}" dt="2021-07-10T13:31:23.719" v="4487" actId="47"/>
        <pc:sldMkLst>
          <pc:docMk/>
          <pc:sldMk cId="2524348885" sldId="418"/>
        </pc:sldMkLst>
      </pc:sldChg>
      <pc:sldChg chg="del">
        <pc:chgData name="Dragusanu, Cristian" userId="6d8184c8-ee06-4d36-9582-fe20fe86f2a2" providerId="ADAL" clId="{FD03AF8D-D93F-4FB1-87A2-EE72F59413B2}" dt="2021-07-10T13:31:23.719" v="4487" actId="47"/>
        <pc:sldMkLst>
          <pc:docMk/>
          <pc:sldMk cId="38307784" sldId="419"/>
        </pc:sldMkLst>
      </pc:sldChg>
      <pc:sldChg chg="del">
        <pc:chgData name="Dragusanu, Cristian" userId="6d8184c8-ee06-4d36-9582-fe20fe86f2a2" providerId="ADAL" clId="{FD03AF8D-D93F-4FB1-87A2-EE72F59413B2}" dt="2021-07-10T13:31:23.719" v="4487" actId="47"/>
        <pc:sldMkLst>
          <pc:docMk/>
          <pc:sldMk cId="3409591703" sldId="420"/>
        </pc:sldMkLst>
      </pc:sldChg>
      <pc:sldChg chg="del">
        <pc:chgData name="Dragusanu, Cristian" userId="6d8184c8-ee06-4d36-9582-fe20fe86f2a2" providerId="ADAL" clId="{FD03AF8D-D93F-4FB1-87A2-EE72F59413B2}" dt="2021-07-10T13:31:23.719" v="4487" actId="47"/>
        <pc:sldMkLst>
          <pc:docMk/>
          <pc:sldMk cId="3404857808" sldId="421"/>
        </pc:sldMkLst>
      </pc:sldChg>
      <pc:sldChg chg="modAnim">
        <pc:chgData name="Dragusanu, Cristian" userId="6d8184c8-ee06-4d36-9582-fe20fe86f2a2" providerId="ADAL" clId="{FD03AF8D-D93F-4FB1-87A2-EE72F59413B2}" dt="2021-07-10T13:31:31.229" v="4488"/>
        <pc:sldMkLst>
          <pc:docMk/>
          <pc:sldMk cId="25457550" sldId="422"/>
        </pc:sldMkLst>
      </pc:sldChg>
      <pc:sldChg chg="modNotesTx">
        <pc:chgData name="Dragusanu, Cristian" userId="6d8184c8-ee06-4d36-9582-fe20fe86f2a2" providerId="ADAL" clId="{FD03AF8D-D93F-4FB1-87A2-EE72F59413B2}" dt="2021-07-10T13:40:03.933" v="4491" actId="20577"/>
        <pc:sldMkLst>
          <pc:docMk/>
          <pc:sldMk cId="1081930187" sldId="425"/>
        </pc:sldMkLst>
      </pc:sldChg>
      <pc:sldChg chg="ord modNotesTx">
        <pc:chgData name="Dragusanu, Cristian" userId="6d8184c8-ee06-4d36-9582-fe20fe86f2a2" providerId="ADAL" clId="{FD03AF8D-D93F-4FB1-87A2-EE72F59413B2}" dt="2021-07-19T09:46:12.144" v="4511" actId="20577"/>
        <pc:sldMkLst>
          <pc:docMk/>
          <pc:sldMk cId="2702220657" sldId="440"/>
        </pc:sldMkLst>
      </pc:sldChg>
      <pc:sldChg chg="addSp delSp modSp new mod">
        <pc:chgData name="Dragusanu, Cristian" userId="6d8184c8-ee06-4d36-9582-fe20fe86f2a2" providerId="ADAL" clId="{FD03AF8D-D93F-4FB1-87A2-EE72F59413B2}" dt="2021-07-10T13:19:07.769" v="4258" actId="20577"/>
        <pc:sldMkLst>
          <pc:docMk/>
          <pc:sldMk cId="3588712171" sldId="441"/>
        </pc:sldMkLst>
        <pc:spChg chg="mod">
          <ac:chgData name="Dragusanu, Cristian" userId="6d8184c8-ee06-4d36-9582-fe20fe86f2a2" providerId="ADAL" clId="{FD03AF8D-D93F-4FB1-87A2-EE72F59413B2}" dt="2021-07-10T13:08:37.433" v="4069" actId="122"/>
          <ac:spMkLst>
            <pc:docMk/>
            <pc:sldMk cId="3588712171" sldId="441"/>
            <ac:spMk id="2" creationId="{5A948D5C-2CF2-4841-AD1C-15B56A1E3322}"/>
          </ac:spMkLst>
        </pc:spChg>
        <pc:spChg chg="add mod">
          <ac:chgData name="Dragusanu, Cristian" userId="6d8184c8-ee06-4d36-9582-fe20fe86f2a2" providerId="ADAL" clId="{FD03AF8D-D93F-4FB1-87A2-EE72F59413B2}" dt="2021-07-10T13:09:59.908" v="4093" actId="255"/>
          <ac:spMkLst>
            <pc:docMk/>
            <pc:sldMk cId="3588712171" sldId="441"/>
            <ac:spMk id="6" creationId="{70230713-87EE-4EF4-8761-7C994DD722F4}"/>
          </ac:spMkLst>
        </pc:spChg>
        <pc:spChg chg="add mod">
          <ac:chgData name="Dragusanu, Cristian" userId="6d8184c8-ee06-4d36-9582-fe20fe86f2a2" providerId="ADAL" clId="{FD03AF8D-D93F-4FB1-87A2-EE72F59413B2}" dt="2021-07-10T13:16:04.935" v="4187" actId="14100"/>
          <ac:spMkLst>
            <pc:docMk/>
            <pc:sldMk cId="3588712171" sldId="441"/>
            <ac:spMk id="7" creationId="{4D9DF393-AE61-435B-A7C4-03D86034BA9D}"/>
          </ac:spMkLst>
        </pc:spChg>
        <pc:spChg chg="add mod">
          <ac:chgData name="Dragusanu, Cristian" userId="6d8184c8-ee06-4d36-9582-fe20fe86f2a2" providerId="ADAL" clId="{FD03AF8D-D93F-4FB1-87A2-EE72F59413B2}" dt="2021-07-10T13:19:07.769" v="4258" actId="20577"/>
          <ac:spMkLst>
            <pc:docMk/>
            <pc:sldMk cId="3588712171" sldId="441"/>
            <ac:spMk id="14" creationId="{67C7F2B9-03C1-4330-BDF3-59466E698D70}"/>
          </ac:spMkLst>
        </pc:spChg>
        <pc:spChg chg="add mod">
          <ac:chgData name="Dragusanu, Cristian" userId="6d8184c8-ee06-4d36-9582-fe20fe86f2a2" providerId="ADAL" clId="{FD03AF8D-D93F-4FB1-87A2-EE72F59413B2}" dt="2021-07-10T13:16:01.416" v="4186" actId="14100"/>
          <ac:spMkLst>
            <pc:docMk/>
            <pc:sldMk cId="3588712171" sldId="441"/>
            <ac:spMk id="22" creationId="{D13DE3A3-33D1-41FB-BA49-9B6D96B451BF}"/>
          </ac:spMkLst>
        </pc:spChg>
        <pc:spChg chg="add mod">
          <ac:chgData name="Dragusanu, Cristian" userId="6d8184c8-ee06-4d36-9582-fe20fe86f2a2" providerId="ADAL" clId="{FD03AF8D-D93F-4FB1-87A2-EE72F59413B2}" dt="2021-07-10T13:18:54.094" v="4251" actId="14100"/>
          <ac:spMkLst>
            <pc:docMk/>
            <pc:sldMk cId="3588712171" sldId="441"/>
            <ac:spMk id="27" creationId="{D44093DE-C5D7-4F35-A48E-1DC1DC86C309}"/>
          </ac:spMkLst>
        </pc:spChg>
        <pc:cxnChg chg="add del mod">
          <ac:chgData name="Dragusanu, Cristian" userId="6d8184c8-ee06-4d36-9582-fe20fe86f2a2" providerId="ADAL" clId="{FD03AF8D-D93F-4FB1-87A2-EE72F59413B2}" dt="2021-07-10T13:11:02.357" v="4104" actId="478"/>
          <ac:cxnSpMkLst>
            <pc:docMk/>
            <pc:sldMk cId="3588712171" sldId="441"/>
            <ac:cxnSpMk id="9" creationId="{9D48426B-3298-4DA2-8097-C85F7794FBB0}"/>
          </ac:cxnSpMkLst>
        </pc:cxnChg>
        <pc:cxnChg chg="add mod">
          <ac:chgData name="Dragusanu, Cristian" userId="6d8184c8-ee06-4d36-9582-fe20fe86f2a2" providerId="ADAL" clId="{FD03AF8D-D93F-4FB1-87A2-EE72F59413B2}" dt="2021-07-10T13:18:00.588" v="4210" actId="1582"/>
          <ac:cxnSpMkLst>
            <pc:docMk/>
            <pc:sldMk cId="3588712171" sldId="441"/>
            <ac:cxnSpMk id="12" creationId="{3BFE1819-C9A6-4DBA-B3D1-694BEB8A7B85}"/>
          </ac:cxnSpMkLst>
        </pc:cxnChg>
        <pc:cxnChg chg="add mod">
          <ac:chgData name="Dragusanu, Cristian" userId="6d8184c8-ee06-4d36-9582-fe20fe86f2a2" providerId="ADAL" clId="{FD03AF8D-D93F-4FB1-87A2-EE72F59413B2}" dt="2021-07-10T13:18:59.700" v="4252" actId="14100"/>
          <ac:cxnSpMkLst>
            <pc:docMk/>
            <pc:sldMk cId="3588712171" sldId="441"/>
            <ac:cxnSpMk id="16" creationId="{96BF2FD8-4624-459A-9FAC-992E4EDD99DD}"/>
          </ac:cxnSpMkLst>
        </pc:cxnChg>
        <pc:cxnChg chg="add mod">
          <ac:chgData name="Dragusanu, Cristian" userId="6d8184c8-ee06-4d36-9582-fe20fe86f2a2" providerId="ADAL" clId="{FD03AF8D-D93F-4FB1-87A2-EE72F59413B2}" dt="2021-07-10T13:18:09.436" v="4211" actId="1582"/>
          <ac:cxnSpMkLst>
            <pc:docMk/>
            <pc:sldMk cId="3588712171" sldId="441"/>
            <ac:cxnSpMk id="32" creationId="{F46A2BB8-0E0D-435F-98F6-61B4078767CE}"/>
          </ac:cxnSpMkLst>
        </pc:cxnChg>
        <pc:cxnChg chg="add mod">
          <ac:chgData name="Dragusanu, Cristian" userId="6d8184c8-ee06-4d36-9582-fe20fe86f2a2" providerId="ADAL" clId="{FD03AF8D-D93F-4FB1-87A2-EE72F59413B2}" dt="2021-07-10T13:18:54.094" v="4251" actId="14100"/>
          <ac:cxnSpMkLst>
            <pc:docMk/>
            <pc:sldMk cId="3588712171" sldId="441"/>
            <ac:cxnSpMk id="34" creationId="{F8B02DAB-31E2-47F5-B207-7C3B01033B2D}"/>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DA5BBF-9A9E-E34C-87D2-CD6D1CA60245}" type="datetime1">
              <a:rPr lang="en-US" smtClean="0"/>
              <a:t>7/19/2021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0D1C1E-7544-3144-B6B3-A3D63AEA6E36}" type="slidenum">
              <a:rPr lang="en-US" smtClean="0"/>
              <a:t>‹#›</a:t>
            </a:fld>
            <a:endParaRPr lang="en-US"/>
          </a:p>
        </p:txBody>
      </p:sp>
    </p:spTree>
    <p:extLst>
      <p:ext uri="{BB962C8B-B14F-4D97-AF65-F5344CB8AC3E}">
        <p14:creationId xmlns:p14="http://schemas.microsoft.com/office/powerpoint/2010/main" val="23373360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5FB5CF-D153-1544-8329-2FC1F4ABF24D}" type="datetime1">
              <a:rPr lang="en-US" smtClean="0"/>
              <a:t>7/19/2021</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B1139D-5AC7-4B0B-A715-E40E0591EF82}" type="slidenum">
              <a:rPr lang="nl-NL" smtClean="0"/>
              <a:t>‹#›</a:t>
            </a:fld>
            <a:endParaRPr lang="nl-NL"/>
          </a:p>
        </p:txBody>
      </p:sp>
    </p:spTree>
    <p:extLst>
      <p:ext uri="{BB962C8B-B14F-4D97-AF65-F5344CB8AC3E}">
        <p14:creationId xmlns:p14="http://schemas.microsoft.com/office/powerpoint/2010/main" val="30206298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www.pluralsight.com/guides/software-delivery-using-test-driven-development-tdd"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1</a:t>
            </a:fld>
            <a:endParaRPr lang="nl-NL"/>
          </a:p>
        </p:txBody>
      </p:sp>
    </p:spTree>
    <p:extLst>
      <p:ext uri="{BB962C8B-B14F-4D97-AF65-F5344CB8AC3E}">
        <p14:creationId xmlns:p14="http://schemas.microsoft.com/office/powerpoint/2010/main" val="1393669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endParaRPr lang="ro-RO" dirty="0"/>
          </a:p>
          <a:p>
            <a:r>
              <a:rPr lang="ro-RO" u="sng" dirty="0"/>
              <a:t>Veți vedea în continuarea prezentării că există niște convenții de denumire a metodelor de test. Aceste denumiri sunt practic specificații ale diverselor funcționalități și simpla citire a lor, ne spune ce funcționalitate se așteaptă de la o porțiune de cod.</a:t>
            </a:r>
            <a:endParaRPr lang="en-US" u="sng" dirty="0"/>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10</a:t>
            </a:fld>
            <a:endParaRPr lang="nl-NL"/>
          </a:p>
        </p:txBody>
      </p:sp>
    </p:spTree>
    <p:extLst>
      <p:ext uri="{BB962C8B-B14F-4D97-AF65-F5344CB8AC3E}">
        <p14:creationId xmlns:p14="http://schemas.microsoft.com/office/powerpoint/2010/main" val="3561509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endParaRPr lang="ro-RO" dirty="0"/>
          </a:p>
          <a:p>
            <a:r>
              <a:rPr lang="ro-RO" dirty="0"/>
              <a:t>Pentru a aduce valoare reală, unit testele trebuiesc executate automat in pipe-urile de build, astfel încât numai după ce toate unit testele trec, produsul să poată trece în etapa de testare de către QA.</a:t>
            </a:r>
          </a:p>
          <a:p>
            <a:r>
              <a:rPr lang="ro-RO" dirty="0"/>
              <a:t>Dacă cel puțin un test va pica, flow-ul va fi întrerupt iar developerii implicați vor fi notificați, vor fixa bug-ul / bug-urile și unit testele se vor rula din nou. Acest ciclu se va repeta până căd toate unit testele vor trece.</a:t>
            </a:r>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11</a:t>
            </a:fld>
            <a:endParaRPr lang="nl-NL"/>
          </a:p>
        </p:txBody>
      </p:sp>
    </p:spTree>
    <p:extLst>
      <p:ext uri="{BB962C8B-B14F-4D97-AF65-F5344CB8AC3E}">
        <p14:creationId xmlns:p14="http://schemas.microsoft.com/office/powerpoint/2010/main" val="3314867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Alex</a:t>
            </a:r>
          </a:p>
          <a:p>
            <a:r>
              <a:rPr lang="nl-NL" dirty="0"/>
              <a:t>S-a vorbit despre importanta unit testelor si beneficiile pe care le aduc ele.</a:t>
            </a:r>
          </a:p>
          <a:p>
            <a:r>
              <a:rPr lang="nl-NL" dirty="0"/>
              <a:t>Cred ca acum e cazul sa aflam si ce e un unit test.</a:t>
            </a:r>
          </a:p>
        </p:txBody>
      </p:sp>
      <p:sp>
        <p:nvSpPr>
          <p:cNvPr id="4" name="Slide Number Placeholder 3"/>
          <p:cNvSpPr>
            <a:spLocks noGrp="1"/>
          </p:cNvSpPr>
          <p:nvPr>
            <p:ph type="sldNum" sz="quarter" idx="10"/>
          </p:nvPr>
        </p:nvSpPr>
        <p:spPr/>
        <p:txBody>
          <a:bodyPr/>
          <a:lstStyle/>
          <a:p>
            <a:fld id="{2DB1139D-5AC7-4B0B-A715-E40E0591EF82}" type="slidenum">
              <a:rPr lang="nl-NL" smtClean="0"/>
              <a:t>12</a:t>
            </a:fld>
            <a:endParaRPr lang="nl-NL"/>
          </a:p>
        </p:txBody>
      </p:sp>
    </p:spTree>
    <p:extLst>
      <p:ext uri="{BB962C8B-B14F-4D97-AF65-F5344CB8AC3E}">
        <p14:creationId xmlns:p14="http://schemas.microsoft.com/office/powerpoint/2010/main" val="635851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Alex</a:t>
            </a:r>
          </a:p>
          <a:p>
            <a:r>
              <a:rPr lang="nl-NL" dirty="0"/>
              <a:t>Cea mai simpla definitie a unui unit tests este : “cod ce testeaza alt cod”.</a:t>
            </a:r>
          </a:p>
          <a:p>
            <a:endParaRPr lang="nl-NL" dirty="0"/>
          </a:p>
          <a:p>
            <a:pPr marL="171450" indent="-171450">
              <a:buFontTx/>
              <a:buChar char="-"/>
            </a:pPr>
            <a:r>
              <a:rPr lang="nl-NL" dirty="0"/>
              <a:t>Scrise de developeri, nu de testeri</a:t>
            </a:r>
          </a:p>
          <a:p>
            <a:pPr marL="171450" indent="-171450">
              <a:buFontTx/>
              <a:buChar char="-"/>
            </a:pPr>
            <a:endParaRPr lang="nl-NL" dirty="0"/>
          </a:p>
          <a:p>
            <a:pPr marL="171450" indent="-171450">
              <a:buFontTx/>
              <a:buChar char="-"/>
            </a:pPr>
            <a:r>
              <a:rPr lang="nl-NL" b="1" dirty="0"/>
              <a:t>Black box (testare/QA) vs white box (unit testing) ??</a:t>
            </a:r>
          </a:p>
        </p:txBody>
      </p:sp>
      <p:sp>
        <p:nvSpPr>
          <p:cNvPr id="4" name="Slide Number Placeholder 3"/>
          <p:cNvSpPr>
            <a:spLocks noGrp="1"/>
          </p:cNvSpPr>
          <p:nvPr>
            <p:ph type="sldNum" sz="quarter" idx="10"/>
          </p:nvPr>
        </p:nvSpPr>
        <p:spPr/>
        <p:txBody>
          <a:bodyPr/>
          <a:lstStyle/>
          <a:p>
            <a:fld id="{2DB1139D-5AC7-4B0B-A715-E40E0591EF82}" type="slidenum">
              <a:rPr lang="nl-NL" smtClean="0"/>
              <a:t>13</a:t>
            </a:fld>
            <a:endParaRPr lang="nl-NL"/>
          </a:p>
        </p:txBody>
      </p:sp>
    </p:spTree>
    <p:extLst>
      <p:ext uri="{BB962C8B-B14F-4D97-AF65-F5344CB8AC3E}">
        <p14:creationId xmlns:p14="http://schemas.microsoft.com/office/powerpoint/2010/main" val="3527924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Alex</a:t>
            </a:r>
          </a:p>
          <a:p>
            <a:endParaRPr lang="nl-NL" dirty="0"/>
          </a:p>
          <a:p>
            <a:pPr marL="171450" indent="-171450">
              <a:buFontTx/>
              <a:buChar char="-"/>
            </a:pPr>
            <a:r>
              <a:rPr lang="nl-NL" dirty="0"/>
              <a:t>De preferat cat mai simple, cat mai punctuale cu cat mai putina logica.</a:t>
            </a:r>
          </a:p>
          <a:p>
            <a:pPr marL="171450" indent="-171450">
              <a:buFontTx/>
              <a:buChar char="-"/>
            </a:pPr>
            <a:r>
              <a:rPr lang="nl-NL" dirty="0"/>
              <a:t>Datele de intrare si de iesire cat mai statice, fara calcule sau logica complexa in cadrul testului – testul e un cod ca oricare altul si, deci, poate avea buguri</a:t>
            </a:r>
          </a:p>
          <a:p>
            <a:pPr marL="171450" indent="-171450">
              <a:buFontTx/>
              <a:buChar char="-"/>
            </a:pPr>
            <a:endParaRPr lang="nl-NL" dirty="0"/>
          </a:p>
          <a:p>
            <a:pPr marL="171450" indent="-171450">
              <a:buFontTx/>
              <a:buChar char="-"/>
            </a:pPr>
            <a:r>
              <a:rPr lang="nl-NL" dirty="0"/>
              <a:t>Fiecare unit test testeaza o singura functionalitate, un singur scenariu, iar bucatile de cod testate trebuie sa fie cat mai mici, de preferat la nivel de metoda, cel mult la nivel de clasa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dirty="0"/>
              <a:t>Cand un unit test pica, vrem sa stim exact in ce scenariu, cu ce parametri si exact unde in cod este problema</a:t>
            </a:r>
          </a:p>
          <a:p>
            <a:pPr marL="171450" indent="-171450">
              <a:buFontTx/>
              <a:buChar char="-"/>
            </a:pPr>
            <a:endParaRPr lang="nl-NL" dirty="0"/>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14</a:t>
            </a:fld>
            <a:endParaRPr lang="nl-NL"/>
          </a:p>
        </p:txBody>
      </p:sp>
    </p:spTree>
    <p:extLst>
      <p:ext uri="{BB962C8B-B14F-4D97-AF65-F5344CB8AC3E}">
        <p14:creationId xmlns:p14="http://schemas.microsoft.com/office/powerpoint/2010/main" val="3363895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Alex</a:t>
            </a:r>
          </a:p>
          <a:p>
            <a:endParaRPr lang="nl-NL" dirty="0"/>
          </a:p>
          <a:p>
            <a:pPr marL="171450" indent="-171450">
              <a:buFontTx/>
              <a:buChar char="-"/>
            </a:pPr>
            <a:r>
              <a:rPr lang="nl-NL" dirty="0"/>
              <a:t>Unit testele se fac pe metode publice ale claselor. Metodele private se testeaza testand metodele publice – ca atare, cand testam o metoda publica trebuie sa scriem teste pentru toate senariile posibile ce pot aparea si in metodele private.</a:t>
            </a:r>
          </a:p>
          <a:p>
            <a:pPr marL="171450" indent="-171450">
              <a:buFontTx/>
              <a:buChar char="-"/>
            </a:pPr>
            <a:r>
              <a:rPr lang="nl-NL" dirty="0"/>
              <a:t>Se face abstractie de orice dependinta exterioara a clasei sau metodei testate (de ex. Baze de date, sistem de fisiere, input/output de la alte bucati de cod/clase care apeleaza functia testata, sau care sunt apelate de functia testata). Totul se presupune ca merge corect din orice punct de vedere, si se testeaza punctual o singura parte de cod – acest lucru se obtine prin metode de mocking si/sau stubbing, de care vom vorbi mai tarziu.</a:t>
            </a:r>
          </a:p>
          <a:p>
            <a:pPr marL="171450" indent="-171450">
              <a:buFontTx/>
              <a:buChar char="-"/>
            </a:pPr>
            <a:endParaRPr lang="nl-NL" dirty="0"/>
          </a:p>
          <a:p>
            <a:pPr marL="171450" indent="-171450">
              <a:buFontTx/>
              <a:buChar char="-"/>
            </a:pPr>
            <a:r>
              <a:rPr lang="nl-NL" dirty="0"/>
              <a:t>Putem testa aceeasi functionalitate cu diferite seturi de date de intrare, si putem avea teste parametrizate. De exemplu, o metoda care primeste ca parametru un numar intreg si intoarce TRUE daca numarul e divizibil cu 2 sau cu 3, si FALSE in rest. Putem face un singur test care asteapta ca rezultatul sa fie TRUE, si rulam testul cu valori diferite de intrare (2, 3, 6).</a:t>
            </a:r>
          </a:p>
          <a:p>
            <a:pPr marL="171450" indent="-171450">
              <a:buFontTx/>
              <a:buChar char="-"/>
            </a:pPr>
            <a:endParaRPr lang="nl-NL" dirty="0"/>
          </a:p>
          <a:p>
            <a:pPr marL="171450" indent="-171450">
              <a:buFontTx/>
              <a:buChar char="-"/>
            </a:pPr>
            <a:r>
              <a:rPr lang="nl-NL"/>
              <a:t>Dar </a:t>
            </a:r>
            <a:r>
              <a:rPr lang="nl-NL" dirty="0"/>
              <a:t>nici nu trebuie exagerat cu testele. Trebuie testate specificatiile clare de functionalitate. Insa testele trebuie sa fie si suficient de flexibile incat sa permita dezvoltarea si optimizarea codului, cat timp specificatiile nu se schimba, fara sa trebuiasca schimbate testele la orice mica ajustare de cod.</a:t>
            </a:r>
          </a:p>
          <a:p>
            <a:pPr marL="171450" indent="-171450">
              <a:buFontTx/>
              <a:buChar char="-"/>
            </a:pPr>
            <a:r>
              <a:rPr lang="nl-NL" dirty="0"/>
              <a:t>- De ex: daca avem in cod un dictionar hardcodat de tipuri de fisiere, n-are rost sa facem teste care verifica exact ce contine dictionarul – oricand modificam dictionarul, testul va pica. Putem testa metodele care folosesc acel dictionar</a:t>
            </a:r>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15</a:t>
            </a:fld>
            <a:endParaRPr lang="nl-NL"/>
          </a:p>
        </p:txBody>
      </p:sp>
    </p:spTree>
    <p:extLst>
      <p:ext uri="{BB962C8B-B14F-4D97-AF65-F5344CB8AC3E}">
        <p14:creationId xmlns:p14="http://schemas.microsoft.com/office/powerpoint/2010/main" val="3324607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a:p>
            <a:endParaRPr lang="en-US" dirty="0"/>
          </a:p>
          <a:p>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16</a:t>
            </a:fld>
            <a:endParaRPr lang="nl-NL"/>
          </a:p>
        </p:txBody>
      </p:sp>
    </p:spTree>
    <p:extLst>
      <p:ext uri="{BB962C8B-B14F-4D97-AF65-F5344CB8AC3E}">
        <p14:creationId xmlns:p14="http://schemas.microsoft.com/office/powerpoint/2010/main" val="2405084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typical unit test contains 3 phases: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First, it initializes a small piece of an application it wants to test (also known as the system under test, or SUT), then it applies some stimulus to the system under test (usually by calling a method on it), and finally, it observes the resulting behavior.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If the observed behavior is consistent with the expectations, the unit test passes, otherwise, it fails, indicating that there is a problem somewhere in the system under test.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These three unit test phases are also known as Arrange, Act and Assert, or simply AAA.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SUT =&gt; stands from </a:t>
            </a:r>
            <a:r>
              <a:rPr lang="en-US" sz="1200" b="1" i="0" kern="1200" dirty="0">
                <a:solidFill>
                  <a:schemeClr val="tx1"/>
                </a:solidFill>
                <a:effectLst/>
                <a:latin typeface="+mn-lt"/>
                <a:ea typeface="+mn-ea"/>
                <a:cs typeface="+mn-cs"/>
              </a:rPr>
              <a:t>System Under Test, Code Under test or</a:t>
            </a:r>
            <a:r>
              <a:rPr lang="en-US" sz="1200" b="1" i="0" kern="1200" baseline="0" dirty="0">
                <a:solidFill>
                  <a:schemeClr val="tx1"/>
                </a:solidFill>
                <a:effectLst/>
                <a:latin typeface="+mn-lt"/>
                <a:ea typeface="+mn-ea"/>
                <a:cs typeface="+mn-cs"/>
              </a:rPr>
              <a:t> Class Under Test</a:t>
            </a:r>
            <a:endParaRPr lang="en-US" b="1" dirty="0"/>
          </a:p>
        </p:txBody>
      </p:sp>
      <p:sp>
        <p:nvSpPr>
          <p:cNvPr id="4" name="Slide Number Placeholder 3"/>
          <p:cNvSpPr>
            <a:spLocks noGrp="1"/>
          </p:cNvSpPr>
          <p:nvPr>
            <p:ph type="sldNum" sz="quarter" idx="10"/>
          </p:nvPr>
        </p:nvSpPr>
        <p:spPr/>
        <p:txBody>
          <a:bodyPr/>
          <a:lstStyle/>
          <a:p>
            <a:fld id="{2DB1139D-5AC7-4B0B-A715-E40E0591EF82}" type="slidenum">
              <a:rPr lang="nl-NL" smtClean="0"/>
              <a:t>17</a:t>
            </a:fld>
            <a:endParaRPr lang="nl-NL"/>
          </a:p>
        </p:txBody>
      </p:sp>
    </p:spTree>
    <p:extLst>
      <p:ext uri="{BB962C8B-B14F-4D97-AF65-F5344CB8AC3E}">
        <p14:creationId xmlns:p14="http://schemas.microsoft.com/office/powerpoint/2010/main" val="2255640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AAA (Arrange, Act, Assert) pattern is a common way of writing unit tests for a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Arrange section of a unit test method initializes objects and sets the value of the data that is passed to the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Act section invokes the method under test with the arranged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Assert section verifies that the action of the method under test behaves as expected.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18</a:t>
            </a:fld>
            <a:endParaRPr lang="nl-NL"/>
          </a:p>
        </p:txBody>
      </p:sp>
    </p:spTree>
    <p:extLst>
      <p:ext uri="{BB962C8B-B14F-4D97-AF65-F5344CB8AC3E}">
        <p14:creationId xmlns:p14="http://schemas.microsoft.com/office/powerpoint/2010/main" val="231468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AAA (Arrange, Act, Assert) pattern is a common way of writing unit tests for a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Arrange section of a unit test method initializes objects and sets the value of the data that is passed to the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Act section invokes the method under test with the arranged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Assert section verifies that the action of the method under test behaves as expected.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19</a:t>
            </a:fld>
            <a:endParaRPr lang="nl-NL"/>
          </a:p>
        </p:txBody>
      </p:sp>
    </p:spTree>
    <p:extLst>
      <p:ext uri="{BB962C8B-B14F-4D97-AF65-F5344CB8AC3E}">
        <p14:creationId xmlns:p14="http://schemas.microsoft.com/office/powerpoint/2010/main" val="629826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Alex</a:t>
            </a:r>
            <a:endParaRPr lang="en-US" dirty="0"/>
          </a:p>
          <a:p>
            <a:endParaRPr lang="en-US" dirty="0"/>
          </a:p>
          <a:p>
            <a:r>
              <a:rPr lang="en-US" dirty="0" err="1"/>
              <a:t>Vom</a:t>
            </a:r>
            <a:r>
              <a:rPr lang="en-US" dirty="0"/>
              <a:t> </a:t>
            </a:r>
            <a:r>
              <a:rPr lang="ro-RO" dirty="0"/>
              <a:t>încerca să explicăm de ce unit testele sunt importante, ce sunt și cum se implementează în mod eficient, și ce alte tipuri de testare există.</a:t>
            </a:r>
            <a:endParaRPr lang="nl-NL" dirty="0"/>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2</a:t>
            </a:fld>
            <a:endParaRPr lang="nl-NL"/>
          </a:p>
        </p:txBody>
      </p:sp>
    </p:spTree>
    <p:extLst>
      <p:ext uri="{BB962C8B-B14F-4D97-AF65-F5344CB8AC3E}">
        <p14:creationId xmlns:p14="http://schemas.microsoft.com/office/powerpoint/2010/main" val="161189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AAA (Arrange, Act, Assert) pattern is a common way of writing unit tests for a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Arrange section of a unit test method initializes objects and sets the value of the data that is passed to the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Act section invokes the method under test with the arranged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Assert section verifies that the action of the method under test behaves as expected.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20</a:t>
            </a:fld>
            <a:endParaRPr lang="nl-NL"/>
          </a:p>
        </p:txBody>
      </p:sp>
    </p:spTree>
    <p:extLst>
      <p:ext uri="{BB962C8B-B14F-4D97-AF65-F5344CB8AC3E}">
        <p14:creationId xmlns:p14="http://schemas.microsoft.com/office/powerpoint/2010/main" val="4086490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AAA (Arrange, Act, Assert) pattern is a common way of writing unit tests for a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Arrange section of a unit test method initializes objects and sets the value of the data that is passed to the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Act section invokes the method under test with the arranged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Assert section verifies that the action of the method under test behaves as expected.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21</a:t>
            </a:fld>
            <a:endParaRPr lang="nl-NL"/>
          </a:p>
        </p:txBody>
      </p:sp>
    </p:spTree>
    <p:extLst>
      <p:ext uri="{BB962C8B-B14F-4D97-AF65-F5344CB8AC3E}">
        <p14:creationId xmlns:p14="http://schemas.microsoft.com/office/powerpoint/2010/main" val="27955921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a:p>
            <a:r>
              <a:rPr lang="en-US" dirty="0"/>
              <a:t>Using Trainers project</a:t>
            </a:r>
          </a:p>
          <a:p>
            <a:r>
              <a:rPr lang="en-US" dirty="0"/>
              <a:t>Using FIZZBUZZ as a backup</a:t>
            </a:r>
          </a:p>
        </p:txBody>
      </p:sp>
      <p:sp>
        <p:nvSpPr>
          <p:cNvPr id="4" name="Slide Number Placeholder 3"/>
          <p:cNvSpPr>
            <a:spLocks noGrp="1"/>
          </p:cNvSpPr>
          <p:nvPr>
            <p:ph type="sldNum" sz="quarter" idx="5"/>
          </p:nvPr>
        </p:nvSpPr>
        <p:spPr/>
        <p:txBody>
          <a:bodyPr/>
          <a:lstStyle/>
          <a:p>
            <a:fld id="{2DB1139D-5AC7-4B0B-A715-E40E0591EF82}" type="slidenum">
              <a:rPr lang="nl-NL" smtClean="0"/>
              <a:t>22</a:t>
            </a:fld>
            <a:endParaRPr lang="nl-NL"/>
          </a:p>
        </p:txBody>
      </p:sp>
    </p:spTree>
    <p:extLst>
      <p:ext uri="{BB962C8B-B14F-4D97-AF65-F5344CB8AC3E}">
        <p14:creationId xmlns:p14="http://schemas.microsoft.com/office/powerpoint/2010/main" val="229847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a:p>
            <a:r>
              <a:rPr lang="en-US" dirty="0"/>
              <a:t>Using Trainers project</a:t>
            </a:r>
          </a:p>
          <a:p>
            <a:r>
              <a:rPr lang="en-US" dirty="0"/>
              <a:t>Using FIZZBUZZ as a backup</a:t>
            </a:r>
          </a:p>
        </p:txBody>
      </p:sp>
      <p:sp>
        <p:nvSpPr>
          <p:cNvPr id="4" name="Slide Number Placeholder 3"/>
          <p:cNvSpPr>
            <a:spLocks noGrp="1"/>
          </p:cNvSpPr>
          <p:nvPr>
            <p:ph type="sldNum" sz="quarter" idx="5"/>
          </p:nvPr>
        </p:nvSpPr>
        <p:spPr/>
        <p:txBody>
          <a:bodyPr/>
          <a:lstStyle/>
          <a:p>
            <a:fld id="{2DB1139D-5AC7-4B0B-A715-E40E0591EF82}" type="slidenum">
              <a:rPr lang="nl-NL" smtClean="0"/>
              <a:t>23</a:t>
            </a:fld>
            <a:endParaRPr lang="nl-NL"/>
          </a:p>
        </p:txBody>
      </p:sp>
    </p:spTree>
    <p:extLst>
      <p:ext uri="{BB962C8B-B14F-4D97-AF65-F5344CB8AC3E}">
        <p14:creationId xmlns:p14="http://schemas.microsoft.com/office/powerpoint/2010/main" val="524046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a:p>
            <a:endParaRPr lang="en-US" dirty="0"/>
          </a:p>
          <a:p>
            <a:r>
              <a:rPr lang="en-US" dirty="0" err="1"/>
              <a:t>Dependinte</a:t>
            </a:r>
            <a:r>
              <a:rPr lang="en-US" dirty="0"/>
              <a:t> </a:t>
            </a:r>
            <a:r>
              <a:rPr lang="en-US" dirty="0" err="1"/>
              <a:t>externe</a:t>
            </a:r>
            <a:r>
              <a:rPr lang="en-US" dirty="0"/>
              <a:t> =&gt; mocking </a:t>
            </a:r>
            <a:r>
              <a:rPr lang="en-US" b="1" dirty="0"/>
              <a:t>/ stubbing?</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24</a:t>
            </a:fld>
            <a:endParaRPr lang="nl-NL"/>
          </a:p>
        </p:txBody>
      </p:sp>
    </p:spTree>
    <p:extLst>
      <p:ext uri="{BB962C8B-B14F-4D97-AF65-F5344CB8AC3E}">
        <p14:creationId xmlns:p14="http://schemas.microsoft.com/office/powerpoint/2010/main" val="14350508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a:p>
            <a:endParaRPr lang="en-US" dirty="0"/>
          </a:p>
          <a:p>
            <a:r>
              <a:rPr lang="en-US" dirty="0"/>
              <a:t>Componenta/</a:t>
            </a:r>
            <a:r>
              <a:rPr lang="en-US" dirty="0" err="1"/>
              <a:t>metoda</a:t>
            </a:r>
            <a:r>
              <a:rPr lang="en-US" dirty="0"/>
              <a:t> testata =&gt; </a:t>
            </a:r>
            <a:r>
              <a:rPr lang="en-US" dirty="0" err="1"/>
              <a:t>apelata</a:t>
            </a:r>
            <a:r>
              <a:rPr lang="en-US" dirty="0"/>
              <a:t> de </a:t>
            </a:r>
            <a:r>
              <a:rPr lang="en-US" dirty="0" err="1"/>
              <a:t>alte</a:t>
            </a:r>
            <a:r>
              <a:rPr lang="en-US" dirty="0"/>
              <a:t> </a:t>
            </a:r>
            <a:r>
              <a:rPr lang="en-US" dirty="0" err="1"/>
              <a:t>componente</a:t>
            </a:r>
            <a:r>
              <a:rPr lang="en-US" dirty="0"/>
              <a:t> =&gt; </a:t>
            </a:r>
            <a:r>
              <a:rPr lang="en-US" dirty="0" err="1"/>
              <a:t>parametri</a:t>
            </a:r>
            <a:r>
              <a:rPr lang="en-US" dirty="0"/>
              <a:t> de </a:t>
            </a:r>
            <a:r>
              <a:rPr lang="en-US" dirty="0" err="1"/>
              <a:t>intrare</a:t>
            </a:r>
            <a:r>
              <a:rPr lang="en-US" dirty="0"/>
              <a:t> cu </a:t>
            </a:r>
            <a:r>
              <a:rPr lang="en-US" dirty="0" err="1"/>
              <a:t>anumite</a:t>
            </a:r>
            <a:r>
              <a:rPr lang="en-US" dirty="0"/>
              <a:t> </a:t>
            </a:r>
            <a:r>
              <a:rPr lang="en-US" dirty="0" err="1"/>
              <a:t>constrangeri</a:t>
            </a:r>
            <a:r>
              <a:rPr lang="en-US" dirty="0"/>
              <a:t> </a:t>
            </a:r>
            <a:r>
              <a:rPr lang="en-US" dirty="0" err="1"/>
              <a:t>sau</a:t>
            </a:r>
            <a:r>
              <a:rPr lang="en-US" dirty="0"/>
              <a:t> </a:t>
            </a:r>
            <a:r>
              <a:rPr lang="en-US" dirty="0" err="1"/>
              <a:t>asteptari</a:t>
            </a:r>
            <a:r>
              <a:rPr lang="en-US" dirty="0"/>
              <a:t> (ne </a:t>
            </a:r>
            <a:r>
              <a:rPr lang="en-US" dirty="0" err="1"/>
              <a:t>asteptam</a:t>
            </a:r>
            <a:r>
              <a:rPr lang="en-US" dirty="0"/>
              <a:t> </a:t>
            </a:r>
            <a:r>
              <a:rPr lang="en-US" dirty="0" err="1"/>
              <a:t>sa</a:t>
            </a:r>
            <a:r>
              <a:rPr lang="en-US" dirty="0"/>
              <a:t> </a:t>
            </a:r>
            <a:r>
              <a:rPr lang="en-US" dirty="0" err="1"/>
              <a:t>primi</a:t>
            </a:r>
            <a:r>
              <a:rPr lang="en-US" dirty="0"/>
              <a:t> </a:t>
            </a:r>
            <a:r>
              <a:rPr lang="en-US" dirty="0" err="1"/>
              <a:t>texte</a:t>
            </a:r>
            <a:r>
              <a:rPr lang="en-US" dirty="0"/>
              <a:t> de 20-30 chars, nu </a:t>
            </a:r>
            <a:r>
              <a:rPr lang="en-US" dirty="0" err="1"/>
              <a:t>facem</a:t>
            </a:r>
            <a:r>
              <a:rPr lang="en-US" dirty="0"/>
              <a:t> teste </a:t>
            </a:r>
            <a:r>
              <a:rPr lang="en-US" dirty="0" err="1"/>
              <a:t>pentru</a:t>
            </a:r>
            <a:r>
              <a:rPr lang="en-US" dirty="0"/>
              <a:t> 10mld/10GB chars)</a:t>
            </a:r>
          </a:p>
          <a:p>
            <a:r>
              <a:rPr lang="en-US" dirty="0"/>
              <a:t>Componenta/</a:t>
            </a:r>
            <a:r>
              <a:rPr lang="en-US" dirty="0" err="1"/>
              <a:t>metoda</a:t>
            </a:r>
            <a:r>
              <a:rPr lang="en-US" dirty="0"/>
              <a:t> testata =&gt; </a:t>
            </a:r>
            <a:r>
              <a:rPr lang="en-US" dirty="0" err="1"/>
              <a:t>apeleaza</a:t>
            </a:r>
            <a:r>
              <a:rPr lang="en-US" dirty="0"/>
              <a:t> </a:t>
            </a:r>
            <a:r>
              <a:rPr lang="en-US" dirty="0" err="1"/>
              <a:t>alte</a:t>
            </a:r>
            <a:r>
              <a:rPr lang="en-US" dirty="0"/>
              <a:t> </a:t>
            </a:r>
            <a:r>
              <a:rPr lang="en-US" dirty="0" err="1"/>
              <a:t>componente</a:t>
            </a:r>
            <a:r>
              <a:rPr lang="en-US" dirty="0"/>
              <a:t>/</a:t>
            </a:r>
            <a:r>
              <a:rPr lang="en-US" dirty="0" err="1"/>
              <a:t>metode</a:t>
            </a:r>
            <a:r>
              <a:rPr lang="en-US" dirty="0"/>
              <a:t> (</a:t>
            </a:r>
            <a:r>
              <a:rPr lang="en-US" dirty="0" err="1"/>
              <a:t>db</a:t>
            </a:r>
            <a:r>
              <a:rPr lang="en-US" dirty="0"/>
              <a:t>, </a:t>
            </a:r>
            <a:r>
              <a:rPr lang="en-US" dirty="0" err="1"/>
              <a:t>retea</a:t>
            </a:r>
            <a:r>
              <a:rPr lang="en-US" dirty="0"/>
              <a:t>, </a:t>
            </a:r>
            <a:r>
              <a:rPr lang="en-US" dirty="0" err="1"/>
              <a:t>fisiere</a:t>
            </a:r>
            <a:r>
              <a:rPr lang="en-US" dirty="0"/>
              <a:t>, </a:t>
            </a:r>
            <a:r>
              <a:rPr lang="en-US" dirty="0" err="1"/>
              <a:t>alte</a:t>
            </a:r>
            <a:r>
              <a:rPr lang="en-US" dirty="0"/>
              <a:t> </a:t>
            </a:r>
            <a:r>
              <a:rPr lang="en-US" dirty="0" err="1"/>
              <a:t>componente</a:t>
            </a:r>
            <a:r>
              <a:rPr lang="en-US" dirty="0"/>
              <a:t>/</a:t>
            </a:r>
            <a:r>
              <a:rPr lang="en-US" dirty="0" err="1"/>
              <a:t>metode</a:t>
            </a:r>
            <a:r>
              <a:rPr lang="en-US" dirty="0"/>
              <a:t> cu </a:t>
            </a:r>
            <a:r>
              <a:rPr lang="en-US" dirty="0" err="1"/>
              <a:t>functionalitate</a:t>
            </a:r>
            <a:r>
              <a:rPr lang="en-US" dirty="0"/>
              <a:t> </a:t>
            </a:r>
            <a:r>
              <a:rPr lang="en-US" dirty="0" err="1"/>
              <a:t>complexa</a:t>
            </a:r>
            <a:r>
              <a:rPr lang="en-US" dirty="0"/>
              <a:t>)</a:t>
            </a:r>
          </a:p>
          <a:p>
            <a:endParaRPr lang="en-US" dirty="0"/>
          </a:p>
          <a:p>
            <a:r>
              <a:rPr lang="en-US" dirty="0"/>
              <a:t>=&gt; </a:t>
            </a:r>
            <a:r>
              <a:rPr lang="en-US" dirty="0" err="1"/>
              <a:t>Construim</a:t>
            </a:r>
            <a:r>
              <a:rPr lang="en-US" dirty="0"/>
              <a:t> </a:t>
            </a:r>
            <a:r>
              <a:rPr lang="en-US" dirty="0" err="1"/>
              <a:t>inlocuitori</a:t>
            </a:r>
            <a:r>
              <a:rPr lang="en-US" dirty="0"/>
              <a:t> </a:t>
            </a:r>
            <a:r>
              <a:rPr lang="en-US" dirty="0" err="1"/>
              <a:t>abstracti</a:t>
            </a:r>
            <a:r>
              <a:rPr lang="en-US" dirty="0"/>
              <a:t> </a:t>
            </a:r>
            <a:r>
              <a:rPr lang="en-US" dirty="0" err="1"/>
              <a:t>pentru</a:t>
            </a:r>
            <a:r>
              <a:rPr lang="en-US" dirty="0"/>
              <a:t> </a:t>
            </a:r>
            <a:r>
              <a:rPr lang="en-US" dirty="0" err="1"/>
              <a:t>toate</a:t>
            </a:r>
            <a:r>
              <a:rPr lang="en-US" dirty="0"/>
              <a:t> </a:t>
            </a:r>
            <a:r>
              <a:rPr lang="en-US" dirty="0" err="1"/>
              <a:t>dependintele</a:t>
            </a:r>
            <a:r>
              <a:rPr lang="en-US" dirty="0"/>
              <a:t>, pe care le </a:t>
            </a:r>
            <a:r>
              <a:rPr lang="en-US" dirty="0" err="1"/>
              <a:t>putem</a:t>
            </a:r>
            <a:r>
              <a:rPr lang="en-US" dirty="0"/>
              <a:t> </a:t>
            </a:r>
            <a:r>
              <a:rPr lang="en-US" dirty="0" err="1"/>
              <a:t>controla</a:t>
            </a:r>
            <a:r>
              <a:rPr lang="en-US" dirty="0"/>
              <a:t> direct </a:t>
            </a:r>
            <a:r>
              <a:rPr lang="en-US" dirty="0" err="1"/>
              <a:t>si</a:t>
            </a:r>
            <a:r>
              <a:rPr lang="en-US" dirty="0"/>
              <a:t> </a:t>
            </a:r>
            <a:r>
              <a:rPr lang="en-US" dirty="0" err="1"/>
              <a:t>concret</a:t>
            </a:r>
            <a:r>
              <a:rPr lang="en-US" dirty="0"/>
              <a:t> </a:t>
            </a:r>
            <a:r>
              <a:rPr lang="en-US" dirty="0" err="1"/>
              <a:t>si</a:t>
            </a:r>
            <a:r>
              <a:rPr lang="en-US" dirty="0"/>
              <a:t> care </a:t>
            </a:r>
            <a:r>
              <a:rPr lang="en-US" dirty="0" err="1"/>
              <a:t>intotdeauna</a:t>
            </a:r>
            <a:r>
              <a:rPr lang="en-US" dirty="0"/>
              <a:t> </a:t>
            </a:r>
            <a:r>
              <a:rPr lang="en-US" dirty="0" err="1"/>
              <a:t>vor</a:t>
            </a:r>
            <a:r>
              <a:rPr lang="en-US" dirty="0"/>
              <a:t> </a:t>
            </a:r>
            <a:r>
              <a:rPr lang="en-US" dirty="0" err="1"/>
              <a:t>intoarce</a:t>
            </a:r>
            <a:r>
              <a:rPr lang="en-US" dirty="0"/>
              <a:t> </a:t>
            </a:r>
            <a:r>
              <a:rPr lang="en-US" dirty="0" err="1"/>
              <a:t>rezultate</a:t>
            </a:r>
            <a:r>
              <a:rPr lang="en-US" dirty="0"/>
              <a:t> </a:t>
            </a:r>
            <a:r>
              <a:rPr lang="en-US" dirty="0" err="1"/>
              <a:t>asteptate</a:t>
            </a:r>
            <a:r>
              <a:rPr lang="en-US" dirty="0"/>
              <a:t> definite in test</a:t>
            </a:r>
          </a:p>
        </p:txBody>
      </p:sp>
      <p:sp>
        <p:nvSpPr>
          <p:cNvPr id="4" name="Slide Number Placeholder 3"/>
          <p:cNvSpPr>
            <a:spLocks noGrp="1"/>
          </p:cNvSpPr>
          <p:nvPr>
            <p:ph type="sldNum" sz="quarter" idx="5"/>
          </p:nvPr>
        </p:nvSpPr>
        <p:spPr/>
        <p:txBody>
          <a:bodyPr/>
          <a:lstStyle/>
          <a:p>
            <a:fld id="{2DB1139D-5AC7-4B0B-A715-E40E0591EF82}" type="slidenum">
              <a:rPr lang="nl-NL" smtClean="0"/>
              <a:t>25</a:t>
            </a:fld>
            <a:endParaRPr lang="nl-NL"/>
          </a:p>
        </p:txBody>
      </p:sp>
    </p:spTree>
    <p:extLst>
      <p:ext uri="{BB962C8B-B14F-4D97-AF65-F5344CB8AC3E}">
        <p14:creationId xmlns:p14="http://schemas.microsoft.com/office/powerpoint/2010/main" val="2144708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26</a:t>
            </a:fld>
            <a:endParaRPr lang="nl-NL"/>
          </a:p>
        </p:txBody>
      </p:sp>
    </p:spTree>
    <p:extLst>
      <p:ext uri="{BB962C8B-B14F-4D97-AF65-F5344CB8AC3E}">
        <p14:creationId xmlns:p14="http://schemas.microsoft.com/office/powerpoint/2010/main" val="25416340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a:p>
            <a:endParaRPr lang="en-US" dirty="0"/>
          </a:p>
          <a:p>
            <a:r>
              <a:rPr lang="en-US" dirty="0"/>
              <a:t>Stub: </a:t>
            </a:r>
            <a:r>
              <a:rPr lang="en-US" dirty="0" err="1"/>
              <a:t>comportament</a:t>
            </a:r>
            <a:r>
              <a:rPr lang="en-US" dirty="0"/>
              <a:t> static</a:t>
            </a:r>
          </a:p>
          <a:p>
            <a:r>
              <a:rPr lang="en-US" dirty="0"/>
              <a:t>Ex stub: </a:t>
            </a:r>
            <a:r>
              <a:rPr lang="en-US" b="1" dirty="0" err="1"/>
              <a:t>lista</a:t>
            </a:r>
            <a:r>
              <a:rPr lang="en-US" b="1" dirty="0"/>
              <a:t> de </a:t>
            </a:r>
            <a:r>
              <a:rPr lang="en-US" b="1" dirty="0" err="1"/>
              <a:t>comenzi</a:t>
            </a:r>
            <a:r>
              <a:rPr lang="en-US" b="1" dirty="0"/>
              <a:t> </a:t>
            </a:r>
            <a:r>
              <a:rPr lang="en-US" b="1" dirty="0" err="1"/>
              <a:t>incarcata</a:t>
            </a:r>
            <a:r>
              <a:rPr lang="en-US" b="1" dirty="0"/>
              <a:t> din db</a:t>
            </a:r>
            <a:r>
              <a:rPr lang="en-US" dirty="0"/>
              <a:t>. </a:t>
            </a:r>
            <a:r>
              <a:rPr lang="en-US" dirty="0" err="1"/>
              <a:t>Testam</a:t>
            </a:r>
            <a:r>
              <a:rPr lang="en-US" dirty="0"/>
              <a:t> ca </a:t>
            </a:r>
            <a:r>
              <a:rPr lang="en-US" dirty="0" err="1"/>
              <a:t>daca</a:t>
            </a:r>
            <a:r>
              <a:rPr lang="en-US" dirty="0"/>
              <a:t> sunt &gt;5 </a:t>
            </a:r>
            <a:r>
              <a:rPr lang="en-US" dirty="0" err="1"/>
              <a:t>comenzi</a:t>
            </a:r>
            <a:r>
              <a:rPr lang="en-US" dirty="0"/>
              <a:t>, </a:t>
            </a:r>
            <a:r>
              <a:rPr lang="en-US" dirty="0" err="1"/>
              <a:t>clientul</a:t>
            </a:r>
            <a:r>
              <a:rPr lang="en-US" dirty="0"/>
              <a:t> </a:t>
            </a:r>
            <a:r>
              <a:rPr lang="en-US" dirty="0" err="1"/>
              <a:t>primeste</a:t>
            </a:r>
            <a:r>
              <a:rPr lang="en-US" dirty="0"/>
              <a:t> un bonus</a:t>
            </a:r>
          </a:p>
          <a:p>
            <a:endParaRPr lang="en-US" dirty="0"/>
          </a:p>
          <a:p>
            <a:r>
              <a:rPr lang="en-US" dirty="0"/>
              <a:t>Mock: </a:t>
            </a:r>
            <a:r>
              <a:rPr lang="en-US" dirty="0" err="1"/>
              <a:t>comportament</a:t>
            </a:r>
            <a:r>
              <a:rPr lang="en-US" dirty="0"/>
              <a:t> dynamic</a:t>
            </a:r>
          </a:p>
          <a:p>
            <a:r>
              <a:rPr lang="en-US" dirty="0"/>
              <a:t>Se pot </a:t>
            </a:r>
            <a:r>
              <a:rPr lang="en-US" dirty="0" err="1"/>
              <a:t>simula</a:t>
            </a:r>
            <a:r>
              <a:rPr lang="en-US" dirty="0"/>
              <a:t> </a:t>
            </a:r>
            <a:r>
              <a:rPr lang="en-US" dirty="0" err="1"/>
              <a:t>proprietati</a:t>
            </a:r>
            <a:r>
              <a:rPr lang="en-US" dirty="0"/>
              <a:t> de </a:t>
            </a:r>
            <a:r>
              <a:rPr lang="en-US" dirty="0" err="1"/>
              <a:t>obiecte</a:t>
            </a:r>
            <a:r>
              <a:rPr lang="en-US" dirty="0"/>
              <a:t>, </a:t>
            </a:r>
            <a:r>
              <a:rPr lang="en-US" dirty="0" err="1"/>
              <a:t>apeluri</a:t>
            </a:r>
            <a:r>
              <a:rPr lang="en-US" dirty="0"/>
              <a:t> de </a:t>
            </a:r>
            <a:r>
              <a:rPr lang="en-US" dirty="0" err="1"/>
              <a:t>metode</a:t>
            </a:r>
            <a:r>
              <a:rPr lang="en-US" dirty="0"/>
              <a:t> cu </a:t>
            </a:r>
            <a:r>
              <a:rPr lang="en-US" dirty="0" err="1"/>
              <a:t>diversi</a:t>
            </a:r>
            <a:r>
              <a:rPr lang="en-US" dirty="0"/>
              <a:t> </a:t>
            </a:r>
            <a:r>
              <a:rPr lang="en-US" dirty="0" err="1"/>
              <a:t>parametri</a:t>
            </a:r>
            <a:r>
              <a:rPr lang="en-US" dirty="0"/>
              <a:t> </a:t>
            </a:r>
            <a:r>
              <a:rPr lang="en-US" dirty="0" err="1"/>
              <a:t>si</a:t>
            </a:r>
            <a:r>
              <a:rPr lang="en-US" dirty="0"/>
              <a:t> </a:t>
            </a:r>
            <a:r>
              <a:rPr lang="en-US" dirty="0" err="1"/>
              <a:t>rezultate</a:t>
            </a:r>
            <a:r>
              <a:rPr lang="en-US" dirty="0"/>
              <a:t> </a:t>
            </a:r>
            <a:r>
              <a:rPr lang="en-US" dirty="0" err="1"/>
              <a:t>predefinite</a:t>
            </a:r>
            <a:r>
              <a:rPr lang="en-US" dirty="0"/>
              <a:t>, se pot </a:t>
            </a:r>
            <a:r>
              <a:rPr lang="en-US" dirty="0" err="1"/>
              <a:t>simula</a:t>
            </a:r>
            <a:r>
              <a:rPr lang="en-US" dirty="0"/>
              <a:t> </a:t>
            </a:r>
            <a:r>
              <a:rPr lang="en-US" dirty="0" err="1"/>
              <a:t>parametri</a:t>
            </a:r>
            <a:r>
              <a:rPr lang="en-US" dirty="0"/>
              <a:t> </a:t>
            </a:r>
            <a:r>
              <a:rPr lang="en-US" dirty="0" err="1"/>
              <a:t>concreti</a:t>
            </a:r>
            <a:r>
              <a:rPr lang="en-US" dirty="0"/>
              <a:t> </a:t>
            </a:r>
            <a:r>
              <a:rPr lang="en-US" dirty="0" err="1"/>
              <a:t>sau</a:t>
            </a:r>
            <a:r>
              <a:rPr lang="en-US" dirty="0"/>
              <a:t> </a:t>
            </a:r>
            <a:r>
              <a:rPr lang="en-US" dirty="0" err="1"/>
              <a:t>generici</a:t>
            </a:r>
            <a:r>
              <a:rPr lang="en-US" dirty="0"/>
              <a:t> (cu </a:t>
            </a:r>
            <a:r>
              <a:rPr lang="en-US" dirty="0" err="1"/>
              <a:t>sau</a:t>
            </a:r>
            <a:r>
              <a:rPr lang="en-US" dirty="0"/>
              <a:t> </a:t>
            </a:r>
            <a:r>
              <a:rPr lang="en-US" dirty="0" err="1"/>
              <a:t>fara</a:t>
            </a:r>
            <a:r>
              <a:rPr lang="en-US" dirty="0"/>
              <a:t> reguli de </a:t>
            </a:r>
            <a:r>
              <a:rPr lang="en-US" dirty="0" err="1"/>
              <a:t>constrangere</a:t>
            </a:r>
            <a:r>
              <a:rPr lang="en-US" dirty="0"/>
              <a:t>), </a:t>
            </a:r>
            <a:r>
              <a:rPr lang="en-US" dirty="0" err="1"/>
              <a:t>si</a:t>
            </a:r>
            <a:r>
              <a:rPr lang="en-US" dirty="0"/>
              <a:t> se pot </a:t>
            </a:r>
            <a:r>
              <a:rPr lang="en-US" dirty="0" err="1"/>
              <a:t>verifica</a:t>
            </a:r>
            <a:r>
              <a:rPr lang="en-US" dirty="0"/>
              <a:t> exact </a:t>
            </a:r>
            <a:r>
              <a:rPr lang="en-US" dirty="0" err="1"/>
              <a:t>ce</a:t>
            </a:r>
            <a:r>
              <a:rPr lang="en-US" dirty="0"/>
              <a:t> </a:t>
            </a:r>
            <a:r>
              <a:rPr lang="en-US" dirty="0" err="1"/>
              <a:t>apeluri</a:t>
            </a:r>
            <a:r>
              <a:rPr lang="en-US" dirty="0"/>
              <a:t> s-au </a:t>
            </a:r>
            <a:r>
              <a:rPr lang="en-US" dirty="0" err="1"/>
              <a:t>efectuat</a:t>
            </a:r>
            <a:r>
              <a:rPr lang="en-US" dirty="0"/>
              <a:t> (in </a:t>
            </a:r>
            <a:r>
              <a:rPr lang="en-US" dirty="0" err="1"/>
              <a:t>faza</a:t>
            </a:r>
            <a:r>
              <a:rPr lang="en-US" dirty="0"/>
              <a:t> </a:t>
            </a:r>
            <a:r>
              <a:rPr lang="en-US" dirty="0" err="1"/>
              <a:t>finala</a:t>
            </a:r>
            <a:r>
              <a:rPr lang="en-US" dirty="0"/>
              <a:t>, Assert).</a:t>
            </a:r>
          </a:p>
          <a:p>
            <a:r>
              <a:rPr lang="en-US" dirty="0"/>
              <a:t>Ex: </a:t>
            </a:r>
            <a:r>
              <a:rPr lang="en-US" dirty="0" err="1"/>
              <a:t>daca</a:t>
            </a:r>
            <a:r>
              <a:rPr lang="en-US" dirty="0"/>
              <a:t> </a:t>
            </a:r>
            <a:r>
              <a:rPr lang="en-US" dirty="0" err="1"/>
              <a:t>clientul</a:t>
            </a:r>
            <a:r>
              <a:rPr lang="en-US" dirty="0"/>
              <a:t> e </a:t>
            </a:r>
            <a:r>
              <a:rPr lang="en-US" dirty="0" err="1"/>
              <a:t>eligibil</a:t>
            </a:r>
            <a:r>
              <a:rPr lang="en-US" dirty="0"/>
              <a:t> </a:t>
            </a:r>
            <a:r>
              <a:rPr lang="en-US" dirty="0" err="1"/>
              <a:t>pentru</a:t>
            </a:r>
            <a:r>
              <a:rPr lang="en-US" dirty="0"/>
              <a:t> bonus, </a:t>
            </a:r>
            <a:r>
              <a:rPr lang="en-US" dirty="0" err="1"/>
              <a:t>apelam</a:t>
            </a:r>
            <a:r>
              <a:rPr lang="en-US" dirty="0"/>
              <a:t> o </a:t>
            </a:r>
            <a:r>
              <a:rPr lang="en-US" dirty="0" err="1"/>
              <a:t>alta</a:t>
            </a:r>
            <a:r>
              <a:rPr lang="en-US" dirty="0"/>
              <a:t> </a:t>
            </a:r>
            <a:r>
              <a:rPr lang="en-US" dirty="0" err="1"/>
              <a:t>componenta</a:t>
            </a:r>
            <a:r>
              <a:rPr lang="en-US" dirty="0"/>
              <a:t> </a:t>
            </a:r>
            <a:r>
              <a:rPr lang="en-US" dirty="0" err="1"/>
              <a:t>pentru</a:t>
            </a:r>
            <a:r>
              <a:rPr lang="en-US" dirty="0"/>
              <a:t> a-I </a:t>
            </a:r>
            <a:r>
              <a:rPr lang="en-US" dirty="0" err="1"/>
              <a:t>acorda</a:t>
            </a:r>
            <a:r>
              <a:rPr lang="en-US" dirty="0"/>
              <a:t> </a:t>
            </a:r>
            <a:r>
              <a:rPr lang="en-US" dirty="0" err="1"/>
              <a:t>bonusul</a:t>
            </a:r>
            <a:r>
              <a:rPr lang="en-US" dirty="0"/>
              <a:t>. Dar nu </a:t>
            </a:r>
            <a:r>
              <a:rPr lang="en-US" dirty="0" err="1"/>
              <a:t>vrem</a:t>
            </a:r>
            <a:r>
              <a:rPr lang="en-US" dirty="0"/>
              <a:t> </a:t>
            </a:r>
            <a:r>
              <a:rPr lang="en-US" dirty="0" err="1"/>
              <a:t>sa</a:t>
            </a:r>
            <a:r>
              <a:rPr lang="en-US" dirty="0"/>
              <a:t> </a:t>
            </a:r>
            <a:r>
              <a:rPr lang="en-US" dirty="0" err="1"/>
              <a:t>testam</a:t>
            </a:r>
            <a:r>
              <a:rPr lang="en-US" dirty="0"/>
              <a:t> </a:t>
            </a:r>
            <a:r>
              <a:rPr lang="en-US" dirty="0" err="1"/>
              <a:t>acum</a:t>
            </a:r>
            <a:r>
              <a:rPr lang="en-US" dirty="0"/>
              <a:t> </a:t>
            </a:r>
            <a:r>
              <a:rPr lang="en-US" dirty="0" err="1"/>
              <a:t>acea</a:t>
            </a:r>
            <a:r>
              <a:rPr lang="en-US" dirty="0"/>
              <a:t> </a:t>
            </a:r>
            <a:r>
              <a:rPr lang="en-US" dirty="0" err="1"/>
              <a:t>componenta</a:t>
            </a:r>
            <a:r>
              <a:rPr lang="en-US" dirty="0"/>
              <a:t>, ne </a:t>
            </a:r>
            <a:r>
              <a:rPr lang="en-US" dirty="0" err="1"/>
              <a:t>intereseaza</a:t>
            </a:r>
            <a:r>
              <a:rPr lang="en-US" dirty="0"/>
              <a:t> </a:t>
            </a:r>
            <a:r>
              <a:rPr lang="en-US" dirty="0" err="1"/>
              <a:t>doar</a:t>
            </a:r>
            <a:r>
              <a:rPr lang="en-US" dirty="0"/>
              <a:t> </a:t>
            </a:r>
            <a:r>
              <a:rPr lang="en-US" dirty="0" err="1"/>
              <a:t>sa</a:t>
            </a:r>
            <a:r>
              <a:rPr lang="en-US" dirty="0"/>
              <a:t> se </a:t>
            </a:r>
            <a:r>
              <a:rPr lang="en-US" dirty="0" err="1"/>
              <a:t>apeleze</a:t>
            </a:r>
            <a:r>
              <a:rPr lang="en-US" dirty="0"/>
              <a:t> cand e </a:t>
            </a:r>
            <a:r>
              <a:rPr lang="en-US" dirty="0" err="1"/>
              <a:t>nevoie</a:t>
            </a:r>
            <a:r>
              <a:rPr lang="en-US" dirty="0"/>
              <a:t>, </a:t>
            </a:r>
            <a:r>
              <a:rPr lang="en-US" dirty="0" err="1"/>
              <a:t>si</a:t>
            </a:r>
            <a:r>
              <a:rPr lang="en-US" dirty="0"/>
              <a:t> </a:t>
            </a:r>
            <a:r>
              <a:rPr lang="en-US" dirty="0" err="1"/>
              <a:t>sa</a:t>
            </a:r>
            <a:r>
              <a:rPr lang="en-US" dirty="0"/>
              <a:t> NU se </a:t>
            </a:r>
            <a:r>
              <a:rPr lang="en-US" dirty="0" err="1"/>
              <a:t>apeleze</a:t>
            </a:r>
            <a:r>
              <a:rPr lang="en-US" dirty="0"/>
              <a:t> cand nu e </a:t>
            </a:r>
            <a:r>
              <a:rPr lang="en-US" dirty="0" err="1"/>
              <a:t>nevoie</a:t>
            </a:r>
            <a:r>
              <a:rPr lang="en-US" dirty="0"/>
              <a:t>.</a:t>
            </a:r>
          </a:p>
        </p:txBody>
      </p:sp>
      <p:sp>
        <p:nvSpPr>
          <p:cNvPr id="4" name="Slide Number Placeholder 3"/>
          <p:cNvSpPr>
            <a:spLocks noGrp="1"/>
          </p:cNvSpPr>
          <p:nvPr>
            <p:ph type="sldNum" sz="quarter" idx="5"/>
          </p:nvPr>
        </p:nvSpPr>
        <p:spPr/>
        <p:txBody>
          <a:bodyPr/>
          <a:lstStyle/>
          <a:p>
            <a:fld id="{2DB1139D-5AC7-4B0B-A715-E40E0591EF82}" type="slidenum">
              <a:rPr lang="nl-NL" smtClean="0"/>
              <a:t>27</a:t>
            </a:fld>
            <a:endParaRPr lang="nl-NL"/>
          </a:p>
        </p:txBody>
      </p:sp>
    </p:spTree>
    <p:extLst>
      <p:ext uri="{BB962C8B-B14F-4D97-AF65-F5344CB8AC3E}">
        <p14:creationId xmlns:p14="http://schemas.microsoft.com/office/powerpoint/2010/main" val="2307815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29</a:t>
            </a:fld>
            <a:endParaRPr lang="nl-NL"/>
          </a:p>
        </p:txBody>
      </p:sp>
    </p:spTree>
    <p:extLst>
      <p:ext uri="{BB962C8B-B14F-4D97-AF65-F5344CB8AC3E}">
        <p14:creationId xmlns:p14="http://schemas.microsoft.com/office/powerpoint/2010/main" val="17300099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30</a:t>
            </a:fld>
            <a:endParaRPr lang="nl-NL"/>
          </a:p>
        </p:txBody>
      </p:sp>
    </p:spTree>
    <p:extLst>
      <p:ext uri="{BB962C8B-B14F-4D97-AF65-F5344CB8AC3E}">
        <p14:creationId xmlns:p14="http://schemas.microsoft.com/office/powerpoint/2010/main" val="1619668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p>
          <a:p>
            <a:r>
              <a:rPr lang="ro-RO" dirty="0"/>
              <a:t>În următoarele slide-uri vom încerca să identificăm o parte din beneficiile pe care le aduc Unit Testele unui produs software. Chiar dacă acestea par a fi o muncă suplimentară, tradusă prin costuri de development, pe măsura evoluției unui proiect – adăugarea de feature-uri, adoptarea de tehnologii noi, modificări la nivel arhitectural, optimizări ale unor module, unit testele își vor arăta valoarea iar investiția va aduce în mod cert un profit substanțial.</a:t>
            </a:r>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3</a:t>
            </a:fld>
            <a:endParaRPr lang="nl-NL"/>
          </a:p>
        </p:txBody>
      </p:sp>
    </p:spTree>
    <p:extLst>
      <p:ext uri="{BB962C8B-B14F-4D97-AF65-F5344CB8AC3E}">
        <p14:creationId xmlns:p14="http://schemas.microsoft.com/office/powerpoint/2010/main" val="20113201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31</a:t>
            </a:fld>
            <a:endParaRPr lang="nl-NL"/>
          </a:p>
        </p:txBody>
      </p:sp>
    </p:spTree>
    <p:extLst>
      <p:ext uri="{BB962C8B-B14F-4D97-AF65-F5344CB8AC3E}">
        <p14:creationId xmlns:p14="http://schemas.microsoft.com/office/powerpoint/2010/main" val="12767722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32</a:t>
            </a:fld>
            <a:endParaRPr lang="nl-NL"/>
          </a:p>
        </p:txBody>
      </p:sp>
    </p:spTree>
    <p:extLst>
      <p:ext uri="{BB962C8B-B14F-4D97-AF65-F5344CB8AC3E}">
        <p14:creationId xmlns:p14="http://schemas.microsoft.com/office/powerpoint/2010/main" val="1658087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a:p>
            <a:r>
              <a:rPr lang="en-US" dirty="0"/>
              <a:t>P</a:t>
            </a:r>
            <a:r>
              <a:rPr lang="ro-RO" dirty="0"/>
              <a:t>e</a:t>
            </a:r>
            <a:r>
              <a:rPr lang="en-US" dirty="0"/>
              <a:t> l</a:t>
            </a:r>
            <a:r>
              <a:rPr lang="ro-RO" dirty="0"/>
              <a:t>ângă unit teste, în etapa de development se mai pot scie și așa numitele teste de integrare (integration tests).</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33</a:t>
            </a:fld>
            <a:endParaRPr lang="nl-NL"/>
          </a:p>
        </p:txBody>
      </p:sp>
    </p:spTree>
    <p:extLst>
      <p:ext uri="{BB962C8B-B14F-4D97-AF65-F5344CB8AC3E}">
        <p14:creationId xmlns:p14="http://schemas.microsoft.com/office/powerpoint/2010/main" val="2164638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Testele de integrare asigură faptul că, componentele unei aplicații funcționează corect la un nivel care include infrastructura aplicației, cum ar fi baze de date, sistem de fișiere, rețea.</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34</a:t>
            </a:fld>
            <a:endParaRPr lang="nl-NL"/>
          </a:p>
        </p:txBody>
      </p:sp>
    </p:spTree>
    <p:extLst>
      <p:ext uri="{BB962C8B-B14F-4D97-AF65-F5344CB8AC3E}">
        <p14:creationId xmlns:p14="http://schemas.microsoft.com/office/powerpoint/2010/main" val="41574254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it-IT" dirty="0"/>
              <a:t>Testele de integrare evaluează componentele unei aplicații la un nivel mai larg decât testele unitare</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35</a:t>
            </a:fld>
            <a:endParaRPr lang="nl-NL"/>
          </a:p>
        </p:txBody>
      </p:sp>
    </p:spTree>
    <p:extLst>
      <p:ext uri="{BB962C8B-B14F-4D97-AF65-F5344CB8AC3E}">
        <p14:creationId xmlns:p14="http://schemas.microsoft.com/office/powerpoint/2010/main" val="20251227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Diferențele dintre unit tests și integration tests</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36</a:t>
            </a:fld>
            <a:endParaRPr lang="nl-NL"/>
          </a:p>
        </p:txBody>
      </p:sp>
    </p:spTree>
    <p:extLst>
      <p:ext uri="{BB962C8B-B14F-4D97-AF65-F5344CB8AC3E}">
        <p14:creationId xmlns:p14="http://schemas.microsoft.com/office/powerpoint/2010/main" val="9514108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Integration tests folosesc aceleași componente pe care aplicația le folosește în producție (baze de date, API-uri, servicii WCF, etc)</a:t>
            </a:r>
          </a:p>
          <a:p>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37</a:t>
            </a:fld>
            <a:endParaRPr lang="nl-NL"/>
          </a:p>
        </p:txBody>
      </p:sp>
    </p:spTree>
    <p:extLst>
      <p:ext uri="{BB962C8B-B14F-4D97-AF65-F5344CB8AC3E}">
        <p14:creationId xmlns:p14="http://schemas.microsoft.com/office/powerpoint/2010/main" val="1011043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Integration tests presupun mai mult cod care trebuie scris și o cantitate mai mare de date care trebuiesc procesate</a:t>
            </a:r>
          </a:p>
          <a:p>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38</a:t>
            </a:fld>
            <a:endParaRPr lang="nl-NL"/>
          </a:p>
        </p:txBody>
      </p:sp>
    </p:spTree>
    <p:extLst>
      <p:ext uri="{BB962C8B-B14F-4D97-AF65-F5344CB8AC3E}">
        <p14:creationId xmlns:p14="http://schemas.microsoft.com/office/powerpoint/2010/main" val="4792538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Integration tests consumă mai mult timp să fie rulate, tocmai datorită interacțiunii cu alte sisteme.</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39</a:t>
            </a:fld>
            <a:endParaRPr lang="nl-NL"/>
          </a:p>
        </p:txBody>
      </p:sp>
    </p:spTree>
    <p:extLst>
      <p:ext uri="{BB962C8B-B14F-4D97-AF65-F5344CB8AC3E}">
        <p14:creationId xmlns:p14="http://schemas.microsoft.com/office/powerpoint/2010/main" val="16344076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În</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40</a:t>
            </a:fld>
            <a:endParaRPr lang="nl-NL"/>
          </a:p>
        </p:txBody>
      </p:sp>
    </p:spTree>
    <p:extLst>
      <p:ext uri="{BB962C8B-B14F-4D97-AF65-F5344CB8AC3E}">
        <p14:creationId xmlns:p14="http://schemas.microsoft.com/office/powerpoint/2010/main" val="1677727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endParaRPr lang="ro-RO" dirty="0"/>
          </a:p>
          <a:p>
            <a:r>
              <a:rPr lang="ro-RO" dirty="0"/>
              <a:t>Să ne imaginăm că, după perioadă de muncă asiduă, am livrat un modul complex, cu multă logică de business, care funcționează totuși confirm specificațiilor. Peste un an, datorită unor schimbări ale legislației sau a modelului de business al clientului, acesta solicită </a:t>
            </a:r>
            <a:r>
              <a:rPr lang="en-US" dirty="0"/>
              <a:t>ad</a:t>
            </a:r>
            <a:r>
              <a:rPr lang="ro-RO" dirty="0"/>
              <a:t>ăugare de noi funcționalități în modulul pe care l-am scris. Cum ar fi dacă am deschide o clasă din modulul respectiv și am vedea că are câteva mii de linii, cu metode de sute de linii, cuplate stâns de alte clase la fel de complexe? Este foarte probabil ca și capacitatea noastră de înțelegere a codului să fie depășită și să ne vedem în situația de a nu fi capabili să implementăm modificările solicitate sau, în cel mai bun caz, să generăm un număr de efecte laterale neprevăzute și nedorite (BUG-uri). Aceste efecte se pot manifesta doar în condiții stricte (așa numite corner cases) pe care să le pierdem din vedere în momentul implementării. Vedem aici două probleme majore</a:t>
            </a:r>
            <a:r>
              <a:rPr lang="en-US" dirty="0"/>
              <a:t>:</a:t>
            </a:r>
            <a:endParaRPr lang="ro-RO" dirty="0"/>
          </a:p>
          <a:p>
            <a:pPr marL="228600" indent="-228600">
              <a:buAutoNum type="arabicPeriod"/>
            </a:pPr>
            <a:r>
              <a:rPr lang="ro-RO" dirty="0"/>
              <a:t>Dificultatea de a adăuga funcționalitate pentru simplul motiv că nu mai înțelegem cu ușurință cum funcționează codul pe care l-am scris</a:t>
            </a:r>
            <a:r>
              <a:rPr lang="en-US" dirty="0"/>
              <a:t>;</a:t>
            </a:r>
            <a:endParaRPr lang="ro-RO" dirty="0"/>
          </a:p>
          <a:p>
            <a:pPr marL="228600" indent="-228600">
              <a:buAutoNum type="arabicPeriod"/>
            </a:pPr>
            <a:r>
              <a:rPr lang="ro-RO" dirty="0"/>
              <a:t>Introducerea de BUG-uri ascunse, care pot ajunge nedetectate până în producție</a:t>
            </a:r>
            <a:r>
              <a:rPr lang="en-US" dirty="0"/>
              <a:t> </a:t>
            </a:r>
            <a:r>
              <a:rPr lang="ro-RO" dirty="0"/>
              <a:t>și conduce chiar la plata unor despăgubiri majore către client.</a:t>
            </a:r>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4</a:t>
            </a:fld>
            <a:endParaRPr lang="nl-NL"/>
          </a:p>
        </p:txBody>
      </p:sp>
    </p:spTree>
    <p:extLst>
      <p:ext uri="{BB962C8B-B14F-4D97-AF65-F5344CB8AC3E}">
        <p14:creationId xmlns:p14="http://schemas.microsoft.com/office/powerpoint/2010/main" val="32554076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41</a:t>
            </a:fld>
            <a:endParaRPr lang="nl-NL"/>
          </a:p>
        </p:txBody>
      </p:sp>
    </p:spTree>
    <p:extLst>
      <p:ext uri="{BB962C8B-B14F-4D97-AF65-F5344CB8AC3E}">
        <p14:creationId xmlns:p14="http://schemas.microsoft.com/office/powerpoint/2010/main" val="4622598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Marian</a:t>
            </a:r>
          </a:p>
          <a:p>
            <a:r>
              <a:rPr lang="en-US" sz="1200" b="0" i="0" kern="1200" dirty="0">
                <a:solidFill>
                  <a:schemeClr val="tx1"/>
                </a:solidFill>
                <a:effectLst/>
                <a:latin typeface="+mn-lt"/>
                <a:ea typeface="+mn-ea"/>
                <a:cs typeface="+mn-cs"/>
              </a:rPr>
              <a:t>This cycle is typically executed once for every complete unit test, or once every dozen or so cycles of the three laws. The rules of this cycle are simple.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Create a unit tests that fails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Write production code that makes that test pass.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Clean up the mess you just made.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But this is an “incorrect” representation, due to the fact </a:t>
            </a:r>
            <a:r>
              <a:rPr lang="en-US" sz="1200" b="0" i="0" kern="1200">
                <a:solidFill>
                  <a:schemeClr val="tx1"/>
                </a:solidFill>
                <a:effectLst/>
                <a:latin typeface="+mn-lt"/>
                <a:ea typeface="+mn-ea"/>
                <a:cs typeface="+mn-cs"/>
              </a:rPr>
              <a:t>that it doesn’t </a:t>
            </a:r>
            <a:r>
              <a:rPr lang="en-US" sz="1200" b="0" i="0" kern="1200" dirty="0">
                <a:solidFill>
                  <a:schemeClr val="tx1"/>
                </a:solidFill>
                <a:effectLst/>
                <a:latin typeface="+mn-lt"/>
                <a:ea typeface="+mn-ea"/>
                <a:cs typeface="+mn-cs"/>
              </a:rPr>
              <a:t>have</a:t>
            </a:r>
            <a:r>
              <a:rPr lang="en-US" sz="1200" b="0" i="0" kern="1200" baseline="0" dirty="0">
                <a:solidFill>
                  <a:schemeClr val="tx1"/>
                </a:solidFill>
                <a:effectLst/>
                <a:latin typeface="+mn-lt"/>
                <a:ea typeface="+mn-ea"/>
                <a:cs typeface="+mn-cs"/>
              </a:rPr>
              <a:t> all the steps.</a:t>
            </a:r>
          </a:p>
          <a:p>
            <a:pPr marL="0" indent="0">
              <a:buFont typeface="Arial" panose="020B0604020202020204" pitchFamily="34" charset="0"/>
              <a:buNone/>
            </a:pPr>
            <a:r>
              <a:rPr lang="en-US" sz="1200" b="0" i="0" kern="1200" baseline="0" dirty="0">
                <a:solidFill>
                  <a:schemeClr val="tx1"/>
                </a:solidFill>
                <a:effectLst/>
                <a:latin typeface="+mn-lt"/>
                <a:ea typeface="+mn-ea"/>
                <a:cs typeface="+mn-cs"/>
              </a:rPr>
              <a:t>Next representation is more accurate. So, a</a:t>
            </a:r>
            <a:r>
              <a:rPr lang="en-US" sz="1200" b="0" i="0" kern="1200" dirty="0">
                <a:solidFill>
                  <a:schemeClr val="tx1"/>
                </a:solidFill>
                <a:effectLst/>
                <a:latin typeface="+mn-lt"/>
                <a:ea typeface="+mn-ea"/>
                <a:cs typeface="+mn-cs"/>
              </a:rPr>
              <a:t>t a high level, the process to develop a software using TDD is provided in the</a:t>
            </a:r>
            <a:r>
              <a:rPr lang="en-US" sz="1200" b="0" i="0" kern="1200" baseline="0" dirty="0">
                <a:solidFill>
                  <a:schemeClr val="tx1"/>
                </a:solidFill>
                <a:effectLst/>
                <a:latin typeface="+mn-lt"/>
                <a:ea typeface="+mn-ea"/>
                <a:cs typeface="+mn-cs"/>
              </a:rPr>
              <a:t> next figure</a:t>
            </a:r>
            <a:r>
              <a:rPr lang="en-US" sz="1200" b="0" i="0" kern="1200" dirty="0">
                <a:solidFill>
                  <a:schemeClr val="tx1"/>
                </a:solidFill>
                <a:effectLst/>
                <a:latin typeface="+mn-lt"/>
                <a:ea typeface="+mn-ea"/>
                <a:cs typeface="+mn-cs"/>
              </a:rPr>
              <a:t>.</a:t>
            </a:r>
          </a:p>
          <a:p>
            <a:endParaRPr lang="en-GB" dirty="0"/>
          </a:p>
          <a:p>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42</a:t>
            </a:fld>
            <a:endParaRPr lang="nl-NL"/>
          </a:p>
        </p:txBody>
      </p:sp>
    </p:spTree>
    <p:extLst>
      <p:ext uri="{BB962C8B-B14F-4D97-AF65-F5344CB8AC3E}">
        <p14:creationId xmlns:p14="http://schemas.microsoft.com/office/powerpoint/2010/main" val="7363945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Marian</a:t>
            </a:r>
          </a:p>
          <a:p>
            <a:r>
              <a:rPr lang="en-US" sz="1200" dirty="0"/>
              <a:t>Source: </a:t>
            </a:r>
            <a:r>
              <a:rPr lang="en-US" sz="1200" dirty="0">
                <a:hlinkClick r:id="rId3"/>
              </a:rPr>
              <a:t>https://www.pluralsight.com/guides/software-delivery-using-test-driven-development-tdd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43</a:t>
            </a:fld>
            <a:endParaRPr lang="nl-NL"/>
          </a:p>
        </p:txBody>
      </p:sp>
    </p:spTree>
    <p:extLst>
      <p:ext uri="{BB962C8B-B14F-4D97-AF65-F5344CB8AC3E}">
        <p14:creationId xmlns:p14="http://schemas.microsoft.com/office/powerpoint/2010/main" val="15458466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44</a:t>
            </a:fld>
            <a:endParaRPr lang="nl-NL"/>
          </a:p>
        </p:txBody>
      </p:sp>
    </p:spTree>
    <p:extLst>
      <p:ext uri="{BB962C8B-B14F-4D97-AF65-F5344CB8AC3E}">
        <p14:creationId xmlns:p14="http://schemas.microsoft.com/office/powerpoint/2010/main" val="33645229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Codul obținut este curat. Uneori, ca și developeri, avem tendința de a încălca principiul YAGNI și scriem funcționațități presupunând că vom avea nevoie de ele. De cele mai multe ori nu vom avea nevoie de ele, nu le vom șterge și putem ajunge în situația să adăugăm în mod inutil complexitate suplimentară</a:t>
            </a:r>
            <a:r>
              <a:rPr lang="en-US" dirty="0">
                <a:sym typeface="Wingdings" panose="05000000000000000000" pitchFamily="2" charset="2"/>
              </a:rPr>
              <a:t>. </a:t>
            </a:r>
          </a:p>
          <a:p>
            <a:r>
              <a:rPr lang="ro-RO" dirty="0">
                <a:sym typeface="Wingdings" panose="05000000000000000000" pitchFamily="2" charset="2"/>
              </a:rPr>
              <a:t>Metodologia </a:t>
            </a:r>
            <a:r>
              <a:rPr lang="en-US" dirty="0">
                <a:sym typeface="Wingdings" panose="05000000000000000000" pitchFamily="2" charset="2"/>
              </a:rPr>
              <a:t>TDD ne </a:t>
            </a:r>
            <a:r>
              <a:rPr lang="ro-RO" dirty="0">
                <a:sym typeface="Wingdings" panose="05000000000000000000" pitchFamily="2" charset="2"/>
              </a:rPr>
              <a:t>constrânge să scriem doar codul necesar pentru a trece testele, ceea ce ne asigură că funcționarea este conform specificațiilor și numai conform specificațiilor.</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45</a:t>
            </a:fld>
            <a:endParaRPr lang="nl-NL"/>
          </a:p>
        </p:txBody>
      </p:sp>
    </p:spTree>
    <p:extLst>
      <p:ext uri="{BB962C8B-B14F-4D97-AF65-F5344CB8AC3E}">
        <p14:creationId xmlns:p14="http://schemas.microsoft.com/office/powerpoint/2010/main" val="32214766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Adoptând metodologia TDD, ne asigurăm că testele sunt cu adevărat relevante, pentru că ele sunt, practic, specificațiile după care a fost scrisă funcționalitatea. În TDD nu avem funcționalitate fără să avem, în prealabil unit teste pentru acea funcționalitate, astfel, tot codul este acoperit de unit teste.</a:t>
            </a:r>
          </a:p>
          <a:p>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46</a:t>
            </a:fld>
            <a:endParaRPr lang="nl-NL"/>
          </a:p>
        </p:txBody>
      </p:sp>
    </p:spTree>
    <p:extLst>
      <p:ext uri="{BB962C8B-B14F-4D97-AF65-F5344CB8AC3E}">
        <p14:creationId xmlns:p14="http://schemas.microsoft.com/office/powerpoint/2010/main" val="34747534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47</a:t>
            </a:fld>
            <a:endParaRPr lang="nl-NL"/>
          </a:p>
        </p:txBody>
      </p:sp>
    </p:spTree>
    <p:extLst>
      <p:ext uri="{BB962C8B-B14F-4D97-AF65-F5344CB8AC3E}">
        <p14:creationId xmlns:p14="http://schemas.microsoft.com/office/powerpoint/2010/main" val="37451492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Marian</a:t>
            </a:r>
          </a:p>
          <a:p>
            <a:r>
              <a:rPr lang="en-US" sz="1200" b="0" i="0" kern="1200" dirty="0">
                <a:solidFill>
                  <a:schemeClr val="tx1"/>
                </a:solidFill>
                <a:effectLst/>
                <a:latin typeface="+mn-lt"/>
                <a:ea typeface="+mn-ea"/>
                <a:cs typeface="+mn-cs"/>
              </a:rPr>
              <a:t>As you can see in the roleplay diagram, no testers are involved in TDD. </a:t>
            </a:r>
          </a:p>
          <a:p>
            <a:r>
              <a:rPr lang="en-US" sz="1200" b="0" i="0" kern="1200" dirty="0">
                <a:solidFill>
                  <a:schemeClr val="tx1"/>
                </a:solidFill>
                <a:effectLst/>
                <a:latin typeface="+mn-lt"/>
                <a:ea typeface="+mn-ea"/>
                <a:cs typeface="+mn-cs"/>
              </a:rPr>
              <a:t>The developer writes the test case and also develops the code. </a:t>
            </a:r>
          </a:p>
          <a:p>
            <a:r>
              <a:rPr lang="en-US" sz="1200" b="0" i="0" kern="1200" dirty="0">
                <a:solidFill>
                  <a:schemeClr val="tx1"/>
                </a:solidFill>
                <a:effectLst/>
                <a:latin typeface="+mn-lt"/>
                <a:ea typeface="+mn-ea"/>
                <a:cs typeface="+mn-cs"/>
              </a:rPr>
              <a:t>So, there is </a:t>
            </a:r>
            <a:r>
              <a:rPr lang="en-US" sz="1200" b="1" i="0" kern="1200" dirty="0">
                <a:solidFill>
                  <a:schemeClr val="tx1"/>
                </a:solidFill>
                <a:effectLst/>
                <a:latin typeface="+mn-lt"/>
                <a:ea typeface="+mn-ea"/>
                <a:cs typeface="+mn-cs"/>
              </a:rPr>
              <a:t>less validation</a:t>
            </a:r>
            <a:r>
              <a:rPr lang="en-US" sz="1200" b="0" i="0" kern="1200" dirty="0">
                <a:solidFill>
                  <a:schemeClr val="tx1"/>
                </a:solidFill>
                <a:effectLst/>
                <a:latin typeface="+mn-lt"/>
                <a:ea typeface="+mn-ea"/>
                <a:cs typeface="+mn-cs"/>
              </a:rPr>
              <a:t> of the requirements throughout the cycle than there is when testers are a part of the process.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Solutions:</a:t>
            </a:r>
          </a:p>
          <a:p>
            <a:r>
              <a:rPr lang="en-GB" sz="1200" b="0" i="0" kern="1200" dirty="0">
                <a:solidFill>
                  <a:schemeClr val="tx1"/>
                </a:solidFill>
                <a:effectLst/>
                <a:latin typeface="+mn-lt"/>
                <a:ea typeface="+mn-ea"/>
                <a:cs typeface="+mn-cs"/>
              </a:rPr>
              <a:t>Acceptance Test Driven Development (ATDD) - </a:t>
            </a:r>
            <a:r>
              <a:rPr lang="en-US" sz="1200" b="0" i="0" kern="1200" dirty="0">
                <a:solidFill>
                  <a:schemeClr val="tx1"/>
                </a:solidFill>
                <a:effectLst/>
                <a:latin typeface="+mn-lt"/>
                <a:ea typeface="+mn-ea"/>
                <a:cs typeface="+mn-cs"/>
              </a:rPr>
              <a:t>First, instead of writing unit test cases, acceptance test cases are written when user stories are written, and then the code is developed. </a:t>
            </a:r>
          </a:p>
          <a:p>
            <a:r>
              <a:rPr lang="en-US" sz="1200" b="0" i="0" kern="1200" dirty="0">
                <a:solidFill>
                  <a:schemeClr val="tx1"/>
                </a:solidFill>
                <a:effectLst/>
                <a:latin typeface="+mn-lt"/>
                <a:ea typeface="+mn-ea"/>
                <a:cs typeface="+mn-cs"/>
              </a:rPr>
              <a:t>Second, the test cases are written by the tester, and the code is developed by the coder – which adds validation that the cod meets the customer's expectations as defined by the business analyst.</a:t>
            </a:r>
            <a:endParaRPr lang="en-GB" sz="1200" b="0" i="0" kern="1200" dirty="0">
              <a:solidFill>
                <a:schemeClr val="tx1"/>
              </a:solidFill>
              <a:effectLst/>
              <a:latin typeface="+mn-lt"/>
              <a:ea typeface="+mn-ea"/>
              <a:cs typeface="+mn-cs"/>
            </a:endParaRPr>
          </a:p>
          <a:p>
            <a:r>
              <a:rPr lang="en-GB" sz="1200" b="0" i="0" kern="1200" dirty="0" err="1">
                <a:solidFill>
                  <a:schemeClr val="tx1"/>
                </a:solidFill>
                <a:effectLst/>
                <a:latin typeface="+mn-lt"/>
                <a:ea typeface="+mn-ea"/>
                <a:cs typeface="+mn-cs"/>
              </a:rPr>
              <a:t>Behavioral</a:t>
            </a:r>
            <a:r>
              <a:rPr lang="en-GB" sz="1200" b="0" i="0" kern="1200" dirty="0">
                <a:solidFill>
                  <a:schemeClr val="tx1"/>
                </a:solidFill>
                <a:effectLst/>
                <a:latin typeface="+mn-lt"/>
                <a:ea typeface="+mn-ea"/>
                <a:cs typeface="+mn-cs"/>
              </a:rPr>
              <a:t> Driven Development - </a:t>
            </a:r>
            <a:r>
              <a:rPr lang="en-GB" sz="1200" b="0" i="0" kern="1200" baseline="0" dirty="0">
                <a:solidFill>
                  <a:schemeClr val="tx1"/>
                </a:solidFill>
                <a:effectLst/>
                <a:latin typeface="+mn-lt"/>
                <a:ea typeface="+mn-ea"/>
                <a:cs typeface="+mn-cs"/>
              </a:rPr>
              <a:t>BDD. (explanations based on </a:t>
            </a:r>
            <a:r>
              <a:rPr lang="en-GB" sz="1200" b="0" i="0" kern="1200" baseline="0" dirty="0" err="1">
                <a:solidFill>
                  <a:schemeClr val="tx1"/>
                </a:solidFill>
                <a:effectLst/>
                <a:latin typeface="+mn-lt"/>
                <a:ea typeface="+mn-ea"/>
                <a:cs typeface="+mn-cs"/>
              </a:rPr>
              <a:t>Given_When_Then</a:t>
            </a:r>
            <a:r>
              <a:rPr lang="en-GB" sz="1200" b="0" i="0" kern="1200" baseline="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48</a:t>
            </a:fld>
            <a:endParaRPr lang="nl-NL"/>
          </a:p>
        </p:txBody>
      </p:sp>
    </p:spTree>
    <p:extLst>
      <p:ext uri="{BB962C8B-B14F-4D97-AF65-F5344CB8AC3E}">
        <p14:creationId xmlns:p14="http://schemas.microsoft.com/office/powerpoint/2010/main" val="13125363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49</a:t>
            </a:fld>
            <a:endParaRPr lang="nl-NL"/>
          </a:p>
        </p:txBody>
      </p:sp>
    </p:spTree>
    <p:extLst>
      <p:ext uri="{BB962C8B-B14F-4D97-AF65-F5344CB8AC3E}">
        <p14:creationId xmlns:p14="http://schemas.microsoft.com/office/powerpoint/2010/main" val="7602195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50</a:t>
            </a:fld>
            <a:endParaRPr lang="nl-NL"/>
          </a:p>
        </p:txBody>
      </p:sp>
    </p:spTree>
    <p:extLst>
      <p:ext uri="{BB962C8B-B14F-4D97-AF65-F5344CB8AC3E}">
        <p14:creationId xmlns:p14="http://schemas.microsoft.com/office/powerpoint/2010/main" val="3465191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Marian</a:t>
            </a:r>
            <a:endParaRPr lang="en-US" dirty="0"/>
          </a:p>
          <a:p>
            <a:r>
              <a:rPr lang="ro-RO" dirty="0"/>
              <a:t>Orice companie are ca și obiectiv realizarea de profit, adică de a obține venituri cât mai mari, cu investiții cât mai mici, bineînțeles în limita constrângerilor. Dacă la anumite investiții nu se poate face rabat, există cheltuieli care pot fi ținute sub control, crescând astfel profitabilitatea.</a:t>
            </a:r>
          </a:p>
          <a:p>
            <a:r>
              <a:rPr lang="ro-RO" dirty="0"/>
              <a:t>În imagine se vede ciclul de viață al unui produs software. Acest ciclu este valabil atât pentru întregul produs, cît și pentru fiecare feature în parte. De multe ori, în perioada de maintenanță, clienții pot solicita feature-uri noi pentru care se reia acest ciclu</a:t>
            </a:r>
            <a:r>
              <a:rPr lang="en-US" dirty="0"/>
              <a:t>: </a:t>
            </a:r>
            <a:r>
              <a:rPr lang="en-US" dirty="0" err="1"/>
              <a:t>analiz</a:t>
            </a:r>
            <a:r>
              <a:rPr lang="ro-RO" dirty="0"/>
              <a:t>ă - design – dezvoltare – testare – integrare și apoi intrare in maintenanță.</a:t>
            </a:r>
          </a:p>
          <a:p>
            <a:r>
              <a:rPr lang="ro-RO" dirty="0"/>
              <a:t>Fiecare dintre aceste etape presupune existența unor costuri specifice.</a:t>
            </a:r>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5</a:t>
            </a:fld>
            <a:endParaRPr lang="nl-NL"/>
          </a:p>
        </p:txBody>
      </p:sp>
    </p:spTree>
    <p:extLst>
      <p:ext uri="{BB962C8B-B14F-4D97-AF65-F5344CB8AC3E}">
        <p14:creationId xmlns:p14="http://schemas.microsoft.com/office/powerpoint/2010/main" val="20430739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51</a:t>
            </a:fld>
            <a:endParaRPr lang="nl-NL"/>
          </a:p>
        </p:txBody>
      </p:sp>
    </p:spTree>
    <p:extLst>
      <p:ext uri="{BB962C8B-B14F-4D97-AF65-F5344CB8AC3E}">
        <p14:creationId xmlns:p14="http://schemas.microsoft.com/office/powerpoint/2010/main" val="42713102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52</a:t>
            </a:fld>
            <a:endParaRPr lang="nl-NL"/>
          </a:p>
        </p:txBody>
      </p:sp>
    </p:spTree>
    <p:extLst>
      <p:ext uri="{BB962C8B-B14F-4D97-AF65-F5344CB8AC3E}">
        <p14:creationId xmlns:p14="http://schemas.microsoft.com/office/powerpoint/2010/main" val="41314728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53</a:t>
            </a:fld>
            <a:endParaRPr lang="nl-NL"/>
          </a:p>
        </p:txBody>
      </p:sp>
    </p:spTree>
    <p:extLst>
      <p:ext uri="{BB962C8B-B14F-4D97-AF65-F5344CB8AC3E}">
        <p14:creationId xmlns:p14="http://schemas.microsoft.com/office/powerpoint/2010/main" val="2497910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54</a:t>
            </a:fld>
            <a:endParaRPr lang="nl-NL"/>
          </a:p>
        </p:txBody>
      </p:sp>
    </p:spTree>
    <p:extLst>
      <p:ext uri="{BB962C8B-B14F-4D97-AF65-F5344CB8AC3E}">
        <p14:creationId xmlns:p14="http://schemas.microsoft.com/office/powerpoint/2010/main" val="13718584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55</a:t>
            </a:fld>
            <a:endParaRPr lang="nl-NL"/>
          </a:p>
        </p:txBody>
      </p:sp>
    </p:spTree>
    <p:extLst>
      <p:ext uri="{BB962C8B-B14F-4D97-AF65-F5344CB8AC3E}">
        <p14:creationId xmlns:p14="http://schemas.microsoft.com/office/powerpoint/2010/main" val="37052971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56</a:t>
            </a:fld>
            <a:endParaRPr lang="nl-NL"/>
          </a:p>
        </p:txBody>
      </p:sp>
    </p:spTree>
    <p:extLst>
      <p:ext uri="{BB962C8B-B14F-4D97-AF65-F5344CB8AC3E}">
        <p14:creationId xmlns:p14="http://schemas.microsoft.com/office/powerpoint/2010/main" val="2577981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Marian</a:t>
            </a:r>
          </a:p>
          <a:p>
            <a:r>
              <a:rPr lang="ro-RO" dirty="0"/>
              <a:t>Statistic, cam așa arată repartiția costurilor pentru un ciclu de viață al unui produs software.</a:t>
            </a:r>
          </a:p>
          <a:p>
            <a:r>
              <a:rPr lang="ro-RO" dirty="0"/>
              <a:t>Analiza, design-ul și developmentul reprezinta fiecare 5% din costuri, în timp ce testarea și integrarea 10%. Costurile cele mai mari (65%) se regăsesc în maintenanță.</a:t>
            </a:r>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6</a:t>
            </a:fld>
            <a:endParaRPr lang="nl-NL"/>
          </a:p>
        </p:txBody>
      </p:sp>
    </p:spTree>
    <p:extLst>
      <p:ext uri="{BB962C8B-B14F-4D97-AF65-F5344CB8AC3E}">
        <p14:creationId xmlns:p14="http://schemas.microsoft.com/office/powerpoint/2010/main" val="720772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Marian</a:t>
            </a:r>
            <a:endParaRPr lang="ro-RO" dirty="0"/>
          </a:p>
          <a:p>
            <a:pPr marL="0" indent="0">
              <a:buNone/>
            </a:pPr>
            <a:r>
              <a:rPr lang="ro-RO" dirty="0"/>
              <a:t>BUG-urile pot fi generate chiar din prima etapă – cea de analiză sau în etapa de design datorită neînțelegerii corecte a cerințelor de business, dar cele mai multe apar în etapa de development.</a:t>
            </a:r>
            <a:endParaRPr lang="en-US" dirty="0"/>
          </a:p>
          <a:p>
            <a:pPr marL="0" indent="0">
              <a:buNone/>
            </a:pPr>
            <a:r>
              <a:rPr lang="en-US" dirty="0"/>
              <a:t>*</a:t>
            </a:r>
            <a:r>
              <a:rPr lang="ro-RO" dirty="0"/>
              <a:t>Costurile </a:t>
            </a:r>
            <a:r>
              <a:rPr lang="en-US" dirty="0"/>
              <a:t>de</a:t>
            </a:r>
            <a:r>
              <a:rPr lang="en-US" baseline="0" dirty="0"/>
              <a:t> </a:t>
            </a:r>
            <a:r>
              <a:rPr lang="en-US" baseline="0" dirty="0" err="1"/>
              <a:t>rezolvare</a:t>
            </a:r>
            <a:r>
              <a:rPr lang="en-US" baseline="0" dirty="0"/>
              <a:t> a </a:t>
            </a:r>
            <a:r>
              <a:rPr lang="en-US" baseline="0" dirty="0" err="1"/>
              <a:t>bugurilor</a:t>
            </a:r>
            <a:r>
              <a:rPr lang="en-US" baseline="0" dirty="0"/>
              <a:t> </a:t>
            </a:r>
            <a:r>
              <a:rPr lang="ro-RO" baseline="0" dirty="0"/>
              <a:t>cresc exponențial cu etapa în care sunt descoperite. Astfel, dorim să detectăm cât mai multe bug-uri în etapa de development, apoi în etapa de testare și să livrăm la client un produs care are cât mai puține bug-uri (ideal – zero bug-uri)</a:t>
            </a:r>
            <a:endParaRPr lang="en-US" baseline="0" dirty="0"/>
          </a:p>
          <a:p>
            <a:pPr marL="0" indent="0">
              <a:buNone/>
            </a:pPr>
            <a:r>
              <a:rPr lang="en-US" baseline="0" dirty="0"/>
              <a:t>*Unit </a:t>
            </a:r>
            <a:r>
              <a:rPr lang="en-US" baseline="0" dirty="0" err="1"/>
              <a:t>testele</a:t>
            </a:r>
            <a:r>
              <a:rPr lang="en-US" baseline="0" dirty="0"/>
              <a:t> </a:t>
            </a:r>
            <a:r>
              <a:rPr lang="en-US" baseline="0" dirty="0" err="1"/>
              <a:t>trebuie</a:t>
            </a:r>
            <a:r>
              <a:rPr lang="en-US" baseline="0" dirty="0"/>
              <a:t> </a:t>
            </a:r>
            <a:r>
              <a:rPr lang="en-US" baseline="0" dirty="0" err="1"/>
              <a:t>sa</a:t>
            </a:r>
            <a:r>
              <a:rPr lang="en-US" baseline="0" dirty="0"/>
              <a:t> </a:t>
            </a:r>
            <a:r>
              <a:rPr lang="en-US" baseline="0" dirty="0" err="1"/>
              <a:t>apara</a:t>
            </a:r>
            <a:r>
              <a:rPr lang="en-US" baseline="0" dirty="0"/>
              <a:t> in </a:t>
            </a:r>
            <a:r>
              <a:rPr lang="ro-RO" baseline="0" dirty="0"/>
              <a:t>etapa de development, </a:t>
            </a:r>
            <a:r>
              <a:rPr lang="en-US" baseline="0" dirty="0" err="1"/>
              <a:t>pentru</a:t>
            </a:r>
            <a:r>
              <a:rPr lang="en-US" baseline="0" dirty="0"/>
              <a:t> ca </a:t>
            </a:r>
            <a:r>
              <a:rPr lang="en-US" baseline="0" dirty="0" err="1"/>
              <a:t>ele</a:t>
            </a:r>
            <a:r>
              <a:rPr lang="en-US" baseline="0" dirty="0"/>
              <a:t> </a:t>
            </a:r>
            <a:r>
              <a:rPr lang="en-US" baseline="0" dirty="0" err="1"/>
              <a:t>testeaza</a:t>
            </a:r>
            <a:r>
              <a:rPr lang="en-US" baseline="0" dirty="0"/>
              <a:t> </a:t>
            </a:r>
            <a:r>
              <a:rPr lang="en-US" baseline="0" dirty="0" err="1"/>
              <a:t>codul</a:t>
            </a:r>
            <a:r>
              <a:rPr lang="en-US" baseline="0" dirty="0"/>
              <a:t> </a:t>
            </a:r>
            <a:r>
              <a:rPr lang="en-US" baseline="0" dirty="0" err="1"/>
              <a:t>scris</a:t>
            </a:r>
            <a:r>
              <a:rPr lang="en-US" baseline="0" dirty="0"/>
              <a:t> de </a:t>
            </a:r>
            <a:r>
              <a:rPr lang="en-US" baseline="0" dirty="0" err="1"/>
              <a:t>developeri</a:t>
            </a:r>
            <a:endParaRPr lang="en-US" baseline="0" dirty="0"/>
          </a:p>
          <a:p>
            <a:pPr marL="0" indent="0">
              <a:buNone/>
            </a:pPr>
            <a:r>
              <a:rPr lang="en-US" baseline="0" dirty="0"/>
              <a:t>*</a:t>
            </a:r>
            <a:r>
              <a:rPr lang="en-US" baseline="0" dirty="0" err="1"/>
              <a:t>Odata</a:t>
            </a:r>
            <a:r>
              <a:rPr lang="en-US" baseline="0" dirty="0"/>
              <a:t> </a:t>
            </a:r>
            <a:r>
              <a:rPr lang="en-US" baseline="0" dirty="0" err="1"/>
              <a:t>descoperite</a:t>
            </a:r>
            <a:r>
              <a:rPr lang="en-US" baseline="0" dirty="0"/>
              <a:t> </a:t>
            </a:r>
            <a:r>
              <a:rPr lang="en-US" baseline="0" dirty="0" err="1"/>
              <a:t>bugurile</a:t>
            </a:r>
            <a:r>
              <a:rPr lang="en-US" baseline="0" dirty="0"/>
              <a:t> in “development”</a:t>
            </a:r>
            <a:r>
              <a:rPr lang="ro-RO" baseline="0" dirty="0"/>
              <a:t>, acestea pot fi fixate cu</a:t>
            </a:r>
            <a:r>
              <a:rPr lang="en-US" baseline="0" dirty="0"/>
              <a:t> </a:t>
            </a:r>
            <a:r>
              <a:rPr lang="en-US" baseline="0" dirty="0" err="1"/>
              <a:t>costuri</a:t>
            </a:r>
            <a:r>
              <a:rPr lang="ro-RO" baseline="0" dirty="0"/>
              <a:t> minime.</a:t>
            </a:r>
            <a:endParaRPr lang="en-US" baseline="0" dirty="0"/>
          </a:p>
          <a:p>
            <a:pPr marL="0" indent="0">
              <a:buNone/>
            </a:pPr>
            <a:r>
              <a:rPr lang="en-US" baseline="0" dirty="0"/>
              <a:t>*QA in </a:t>
            </a:r>
            <a:r>
              <a:rPr lang="en-US" baseline="0" dirty="0" err="1"/>
              <a:t>acest</a:t>
            </a:r>
            <a:r>
              <a:rPr lang="en-US" baseline="0" dirty="0"/>
              <a:t> </a:t>
            </a:r>
            <a:r>
              <a:rPr lang="en-US" baseline="0" dirty="0" err="1"/>
              <a:t>fel</a:t>
            </a:r>
            <a:r>
              <a:rPr lang="en-US" baseline="0" dirty="0"/>
              <a:t> se </a:t>
            </a:r>
            <a:r>
              <a:rPr lang="en-US" baseline="0" dirty="0" err="1"/>
              <a:t>poate</a:t>
            </a:r>
            <a:r>
              <a:rPr lang="en-US" baseline="0" dirty="0"/>
              <a:t> </a:t>
            </a:r>
            <a:r>
              <a:rPr lang="en-US" baseline="0" dirty="0" err="1"/>
              <a:t>orienta</a:t>
            </a:r>
            <a:r>
              <a:rPr lang="en-US" baseline="0" dirty="0"/>
              <a:t> </a:t>
            </a:r>
            <a:r>
              <a:rPr lang="en-US" baseline="0" dirty="0" err="1"/>
              <a:t>catre</a:t>
            </a:r>
            <a:r>
              <a:rPr lang="en-US" baseline="0" dirty="0"/>
              <a:t> </a:t>
            </a:r>
            <a:r>
              <a:rPr lang="en-US" baseline="0" dirty="0" err="1"/>
              <a:t>functionalitate</a:t>
            </a:r>
            <a:r>
              <a:rPr lang="en-US" baseline="0" dirty="0"/>
              <a:t> + “hard-to-find bugs”</a:t>
            </a:r>
            <a:r>
              <a:rPr lang="ro-RO" baseline="0" dirty="0"/>
              <a:t> – cum ar fi BUG-uri apărute din cauza unei analize deficitare a business-ului sau al unui design incorect.</a:t>
            </a:r>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7</a:t>
            </a:fld>
            <a:endParaRPr lang="nl-NL"/>
          </a:p>
        </p:txBody>
      </p:sp>
    </p:spTree>
    <p:extLst>
      <p:ext uri="{BB962C8B-B14F-4D97-AF65-F5344CB8AC3E}">
        <p14:creationId xmlns:p14="http://schemas.microsoft.com/office/powerpoint/2010/main" val="3171268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endParaRPr lang="ro-RO" dirty="0"/>
          </a:p>
          <a:p>
            <a:r>
              <a:rPr lang="ro-RO" dirty="0"/>
              <a:t>Folosind unit teste, BUG-urile se detecteaza din faza de development. Unit testele sunt de obicei scrise de același developer care implementează funcționalitatea. Și dacă lucrăm la o singură funcționalitate la un moment dat și nu considerăm dezvoltarea acesteia finalizată până când nu am scris și rulat unit testele aferente, ca și developeri ne va fi ușor să detectăm și să rezolvăm eventualele bug-uri, înainte chiar de a face check-in, ceea ce minimizeaza timpul de lucru, impactul asupra încadrării în dead-line și, implicit, costurile.</a:t>
            </a:r>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8</a:t>
            </a:fld>
            <a:endParaRPr lang="nl-NL"/>
          </a:p>
        </p:txBody>
      </p:sp>
    </p:spTree>
    <p:extLst>
      <p:ext uri="{BB962C8B-B14F-4D97-AF65-F5344CB8AC3E}">
        <p14:creationId xmlns:p14="http://schemas.microsoft.com/office/powerpoint/2010/main" val="1492067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a:t>
            </a:r>
            <a:r>
              <a:rPr lang="ro-RO" dirty="0"/>
              <a:t>n</a:t>
            </a:r>
          </a:p>
          <a:p>
            <a:pPr marL="0" marR="0" lvl="0" indent="0" algn="l" defTabSz="914400" rtl="0" eaLnBrk="1" fontAlgn="auto" latinLnBrk="0" hangingPunct="1">
              <a:lnSpc>
                <a:spcPct val="100000"/>
              </a:lnSpc>
              <a:spcBef>
                <a:spcPts val="0"/>
              </a:spcBef>
              <a:spcAft>
                <a:spcPts val="0"/>
              </a:spcAft>
              <a:buClrTx/>
              <a:buSzTx/>
              <a:buFontTx/>
              <a:buNone/>
              <a:tabLst/>
              <a:defRPr/>
            </a:pPr>
            <a:r>
              <a:rPr lang="ro-RO" baseline="0" dirty="0"/>
              <a:t>Ca și best practice, odată ce se descoperă un BUG în etapa de testare sau în producție, e recomandat să scriem - dacă e posibil - unit teste pe zona de cod afectată, astfel încât, pe viitor acleași bug să nu mai ajungă în etapele ulterioare developmentului.</a:t>
            </a:r>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9</a:t>
            </a:fld>
            <a:endParaRPr lang="nl-NL"/>
          </a:p>
        </p:txBody>
      </p:sp>
    </p:spTree>
    <p:extLst>
      <p:ext uri="{BB962C8B-B14F-4D97-AF65-F5344CB8AC3E}">
        <p14:creationId xmlns:p14="http://schemas.microsoft.com/office/powerpoint/2010/main" val="34515625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pic>
        <p:nvPicPr>
          <p:cNvPr id="7" name="Picture 5" descr="33139_PowerPoint_background-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el 1"/>
          <p:cNvSpPr>
            <a:spLocks noGrp="1"/>
          </p:cNvSpPr>
          <p:nvPr>
            <p:ph type="ctrTitle" hasCustomPrompt="1"/>
          </p:nvPr>
        </p:nvSpPr>
        <p:spPr>
          <a:xfrm>
            <a:off x="611560" y="648969"/>
            <a:ext cx="7772400" cy="1470025"/>
          </a:xfrm>
        </p:spPr>
        <p:txBody>
          <a:bodyPr tIns="90000"/>
          <a:lstStyle>
            <a:lvl1pPr>
              <a:lnSpc>
                <a:spcPts val="5200"/>
              </a:lnSpc>
              <a:defRPr sz="3600" cap="all">
                <a:solidFill>
                  <a:schemeClr val="bg1"/>
                </a:solidFill>
              </a:defRPr>
            </a:lvl1pPr>
          </a:lstStyle>
          <a:p>
            <a:r>
              <a:rPr lang="nl-NL" dirty="0"/>
              <a:t>KLIK OM DE STIJL TE BEWERKEN</a:t>
            </a:r>
          </a:p>
        </p:txBody>
      </p:sp>
      <p:sp>
        <p:nvSpPr>
          <p:cNvPr id="5" name="Tijdelijke aanduiding voor voettekst 4"/>
          <p:cNvSpPr>
            <a:spLocks noGrp="1"/>
          </p:cNvSpPr>
          <p:nvPr>
            <p:ph type="ftr" sz="quarter" idx="11"/>
          </p:nvPr>
        </p:nvSpPr>
        <p:spPr>
          <a:xfrm>
            <a:off x="634402" y="5849141"/>
            <a:ext cx="2133424" cy="467568"/>
          </a:xfrm>
        </p:spPr>
        <p:txBody>
          <a:bodyPr/>
          <a:lstStyle>
            <a:lvl1pPr>
              <a:defRPr sz="1000">
                <a:solidFill>
                  <a:srgbClr val="000000"/>
                </a:solidFill>
              </a:defRPr>
            </a:lvl1pPr>
          </a:lstStyle>
          <a:p>
            <a:r>
              <a:rPr lang="en-US" dirty="0"/>
              <a:t>presenter NAME</a:t>
            </a:r>
          </a:p>
          <a:p>
            <a:r>
              <a:rPr lang="en-US" dirty="0"/>
              <a:t>FUNCTION</a:t>
            </a:r>
            <a:br>
              <a:rPr lang="en-US" dirty="0"/>
            </a:br>
            <a:r>
              <a:rPr lang="en-US" dirty="0"/>
              <a:t>BUSINESS UNIT</a:t>
            </a:r>
            <a:endParaRPr lang="nl-NL" dirty="0"/>
          </a:p>
        </p:txBody>
      </p:sp>
      <p:sp>
        <p:nvSpPr>
          <p:cNvPr id="4" name="Tijdelijke aanduiding voor datum 3"/>
          <p:cNvSpPr>
            <a:spLocks noGrp="1"/>
          </p:cNvSpPr>
          <p:nvPr>
            <p:ph type="dt" sz="half" idx="10"/>
          </p:nvPr>
        </p:nvSpPr>
        <p:spPr>
          <a:xfrm>
            <a:off x="634402" y="6341926"/>
            <a:ext cx="2133600" cy="210972"/>
          </a:xfrm>
        </p:spPr>
        <p:txBody>
          <a:bodyPr/>
          <a:lstStyle>
            <a:lvl1pPr>
              <a:defRPr>
                <a:solidFill>
                  <a:srgbClr val="000000"/>
                </a:solidFill>
              </a:defRPr>
            </a:lvl1pPr>
          </a:lstStyle>
          <a:p>
            <a:fld id="{27CDC6D7-F721-684B-B8C9-FEFA78B76E0C}" type="datetime4">
              <a:rPr lang="en-US" smtClean="0"/>
              <a:pPr/>
              <a:t>July 19, 2021</a:t>
            </a:fld>
            <a:endParaRPr lang="nl-NL" dirty="0"/>
          </a:p>
        </p:txBody>
      </p:sp>
    </p:spTree>
    <p:extLst>
      <p:ext uri="{BB962C8B-B14F-4D97-AF65-F5344CB8AC3E}">
        <p14:creationId xmlns:p14="http://schemas.microsoft.com/office/powerpoint/2010/main" val="975226163"/>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620612" y="1398589"/>
            <a:ext cx="8162871" cy="2318444"/>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E5B520A2-5FFC-CE4A-9835-F3EC403B91D3}" type="datetime4">
              <a:rPr lang="en-US" smtClean="0"/>
              <a:t>July 19,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8" name="Tijdelijke aanduiding voor afbeelding 7"/>
          <p:cNvSpPr>
            <a:spLocks noGrp="1"/>
          </p:cNvSpPr>
          <p:nvPr>
            <p:ph type="pic" sz="quarter" idx="14"/>
          </p:nvPr>
        </p:nvSpPr>
        <p:spPr>
          <a:xfrm>
            <a:off x="0" y="3861048"/>
            <a:ext cx="3051383" cy="2186952"/>
          </a:xfrm>
        </p:spPr>
        <p:txBody>
          <a:bodyPr wrap="none">
            <a:normAutofit/>
          </a:bodyPr>
          <a:lstStyle>
            <a:lvl1pPr marL="0" indent="0" algn="ctr">
              <a:buNone/>
              <a:defRPr sz="1000"/>
            </a:lvl1pPr>
          </a:lstStyle>
          <a:p>
            <a:endParaRPr lang="nl-NL" dirty="0"/>
          </a:p>
        </p:txBody>
      </p:sp>
      <p:sp>
        <p:nvSpPr>
          <p:cNvPr id="9" name="Tijdelijke aanduiding voor afbeelding 7"/>
          <p:cNvSpPr>
            <a:spLocks noGrp="1"/>
          </p:cNvSpPr>
          <p:nvPr>
            <p:ph type="pic" sz="quarter" idx="15"/>
          </p:nvPr>
        </p:nvSpPr>
        <p:spPr>
          <a:xfrm>
            <a:off x="3046308" y="3861048"/>
            <a:ext cx="3051383" cy="2186952"/>
          </a:xfrm>
        </p:spPr>
        <p:txBody>
          <a:bodyPr wrap="none">
            <a:normAutofit/>
          </a:bodyPr>
          <a:lstStyle>
            <a:lvl1pPr marL="0" indent="0" algn="ctr">
              <a:buNone/>
              <a:defRPr sz="1000"/>
            </a:lvl1pPr>
          </a:lstStyle>
          <a:p>
            <a:endParaRPr lang="nl-NL" dirty="0"/>
          </a:p>
        </p:txBody>
      </p:sp>
      <p:sp>
        <p:nvSpPr>
          <p:cNvPr id="13" name="Tijdelijke aanduiding voor afbeelding 7"/>
          <p:cNvSpPr>
            <a:spLocks noGrp="1"/>
          </p:cNvSpPr>
          <p:nvPr>
            <p:ph type="pic" sz="quarter" idx="16"/>
          </p:nvPr>
        </p:nvSpPr>
        <p:spPr>
          <a:xfrm>
            <a:off x="6092617" y="3861048"/>
            <a:ext cx="3051383" cy="2186952"/>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1373513350"/>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20612" y="473075"/>
            <a:ext cx="8130097" cy="3243957"/>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3515E667-967D-3A4A-BF6F-AB77B79EAF13}" type="datetime4">
              <a:rPr lang="en-US" smtClean="0"/>
              <a:t>July 19,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13" name="Tijdelijke aanduiding voor afbeelding 7"/>
          <p:cNvSpPr>
            <a:spLocks noGrp="1"/>
          </p:cNvSpPr>
          <p:nvPr>
            <p:ph type="pic" sz="quarter" idx="14"/>
          </p:nvPr>
        </p:nvSpPr>
        <p:spPr>
          <a:xfrm>
            <a:off x="0" y="3861048"/>
            <a:ext cx="3051383" cy="2186952"/>
          </a:xfrm>
        </p:spPr>
        <p:txBody>
          <a:bodyPr wrap="none">
            <a:normAutofit/>
          </a:bodyPr>
          <a:lstStyle>
            <a:lvl1pPr marL="0" indent="0" algn="ctr">
              <a:buNone/>
              <a:defRPr sz="1000"/>
            </a:lvl1pPr>
          </a:lstStyle>
          <a:p>
            <a:endParaRPr lang="nl-NL" dirty="0"/>
          </a:p>
        </p:txBody>
      </p:sp>
      <p:sp>
        <p:nvSpPr>
          <p:cNvPr id="14" name="Tijdelijke aanduiding voor afbeelding 7"/>
          <p:cNvSpPr>
            <a:spLocks noGrp="1"/>
          </p:cNvSpPr>
          <p:nvPr>
            <p:ph type="pic" sz="quarter" idx="15"/>
          </p:nvPr>
        </p:nvSpPr>
        <p:spPr>
          <a:xfrm>
            <a:off x="3046308" y="3861048"/>
            <a:ext cx="3051383" cy="2186952"/>
          </a:xfrm>
        </p:spPr>
        <p:txBody>
          <a:bodyPr wrap="none">
            <a:normAutofit/>
          </a:bodyPr>
          <a:lstStyle>
            <a:lvl1pPr marL="0" indent="0" algn="ctr">
              <a:buNone/>
              <a:defRPr sz="1000"/>
            </a:lvl1pPr>
          </a:lstStyle>
          <a:p>
            <a:endParaRPr lang="nl-NL" dirty="0"/>
          </a:p>
        </p:txBody>
      </p:sp>
      <p:sp>
        <p:nvSpPr>
          <p:cNvPr id="15" name="Tijdelijke aanduiding voor afbeelding 7"/>
          <p:cNvSpPr>
            <a:spLocks noGrp="1"/>
          </p:cNvSpPr>
          <p:nvPr>
            <p:ph type="pic" sz="quarter" idx="16"/>
          </p:nvPr>
        </p:nvSpPr>
        <p:spPr>
          <a:xfrm>
            <a:off x="6092617" y="3861048"/>
            <a:ext cx="3051383" cy="2186952"/>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355030554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p:txBody>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7A14B680-E159-ED46-B89B-60C427FC4DF1}" type="datetime4">
              <a:rPr lang="en-US" smtClean="0"/>
              <a:t>July 19,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chemeClr val="bg1"/>
                </a:solidFill>
              </a:defRPr>
            </a:lvl1pPr>
          </a:lstStyle>
          <a:p>
            <a:r>
              <a:rPr lang="nl-NL"/>
              <a:t>TITLE PRESENTATION</a:t>
            </a:r>
            <a:endParaRPr lang="nl-NL" dirty="0"/>
          </a:p>
        </p:txBody>
      </p:sp>
    </p:spTree>
    <p:extLst>
      <p:ext uri="{BB962C8B-B14F-4D97-AF65-F5344CB8AC3E}">
        <p14:creationId xmlns:p14="http://schemas.microsoft.com/office/powerpoint/2010/main" val="407402765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CBBA6E4B-0F15-D24C-93AA-2172DA0233B5}" type="datetime4">
              <a:rPr lang="en-US" smtClean="0"/>
              <a:t>July 19, 2021</a:t>
            </a:fld>
            <a:endParaRPr lang="nl-NL"/>
          </a:p>
        </p:txBody>
      </p:sp>
      <p:sp>
        <p:nvSpPr>
          <p:cNvPr id="5" name="Tijdelijke aanduiding voor voettekst 4"/>
          <p:cNvSpPr>
            <a:spLocks noGrp="1"/>
          </p:cNvSpPr>
          <p:nvPr>
            <p:ph type="ftr" sz="quarter" idx="11"/>
          </p:nvPr>
        </p:nvSpPr>
        <p:spPr/>
        <p:txBody>
          <a:bodyPr/>
          <a:lstStyle>
            <a:lvl1pPr>
              <a:defRPr>
                <a:solidFill>
                  <a:srgbClr val="009036"/>
                </a:solidFill>
              </a:defRPr>
            </a:lvl1pPr>
          </a:lstStyle>
          <a:p>
            <a:r>
              <a:rPr lang="nl-NL"/>
              <a:t>TITLE PRESENTATION</a:t>
            </a:r>
            <a:endParaRPr lang="nl-NL" dirty="0"/>
          </a:p>
        </p:txBody>
      </p:sp>
      <p:sp>
        <p:nvSpPr>
          <p:cNvPr id="8" name="Tijdelijke aanduiding voor afbeelding 7"/>
          <p:cNvSpPr>
            <a:spLocks noGrp="1"/>
          </p:cNvSpPr>
          <p:nvPr>
            <p:ph type="pic" sz="quarter" idx="13"/>
          </p:nvPr>
        </p:nvSpPr>
        <p:spPr>
          <a:xfrm>
            <a:off x="0" y="0"/>
            <a:ext cx="9144000" cy="6048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303609691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10872" y="473075"/>
            <a:ext cx="3937592"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4810872" y="1242865"/>
            <a:ext cx="3937592" cy="4694385"/>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A13CBC1B-8654-8443-A298-9A13A56CCAA4}" type="datetime4">
              <a:rPr lang="en-US" smtClean="0"/>
              <a:t>July 19,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6048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222693716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810872" y="473075"/>
            <a:ext cx="3937592" cy="5464175"/>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45F9603C-696B-2946-8D70-906C0B20EE9E}" type="datetime4">
              <a:rPr lang="en-US" smtClean="0"/>
              <a:t>July 19,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6048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213357261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10872" y="473075"/>
            <a:ext cx="3937592"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4810872" y="1242865"/>
            <a:ext cx="3937592" cy="4694385"/>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EC97E6F2-DD9D-FA4C-8DBC-4030AEFC154F}" type="datetime4">
              <a:rPr lang="en-US" smtClean="0"/>
              <a:t>July 19,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3024000"/>
          </a:xfrm>
        </p:spPr>
        <p:txBody>
          <a:bodyPr wrap="none">
            <a:normAutofit/>
          </a:bodyPr>
          <a:lstStyle>
            <a:lvl1pPr marL="0" indent="0" algn="ctr">
              <a:buNone/>
              <a:defRPr sz="1000"/>
            </a:lvl1pPr>
          </a:lstStyle>
          <a:p>
            <a:endParaRPr lang="nl-NL" dirty="0"/>
          </a:p>
        </p:txBody>
      </p:sp>
      <p:sp>
        <p:nvSpPr>
          <p:cNvPr id="8" name="Tijdelijke aanduiding voor afbeelding 7"/>
          <p:cNvSpPr>
            <a:spLocks noGrp="1"/>
          </p:cNvSpPr>
          <p:nvPr>
            <p:ph type="pic" sz="quarter" idx="14"/>
          </p:nvPr>
        </p:nvSpPr>
        <p:spPr>
          <a:xfrm>
            <a:off x="0" y="3024000"/>
            <a:ext cx="4572000" cy="3024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171554898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810872" y="473075"/>
            <a:ext cx="3937592" cy="5464175"/>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4FD9A745-1F9F-4B44-AE4F-BF0F5DB3FF85}" type="datetime4">
              <a:rPr lang="en-US" smtClean="0"/>
              <a:t>July 19,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3024000"/>
          </a:xfrm>
        </p:spPr>
        <p:txBody>
          <a:bodyPr wrap="none">
            <a:normAutofit/>
          </a:bodyPr>
          <a:lstStyle>
            <a:lvl1pPr marL="0" indent="0" algn="ctr">
              <a:buNone/>
              <a:defRPr sz="1000"/>
            </a:lvl1pPr>
          </a:lstStyle>
          <a:p>
            <a:endParaRPr lang="nl-NL" dirty="0"/>
          </a:p>
        </p:txBody>
      </p:sp>
      <p:sp>
        <p:nvSpPr>
          <p:cNvPr id="8" name="Tijdelijke aanduiding voor afbeelding 7"/>
          <p:cNvSpPr>
            <a:spLocks noGrp="1"/>
          </p:cNvSpPr>
          <p:nvPr>
            <p:ph type="pic" sz="quarter" idx="14"/>
          </p:nvPr>
        </p:nvSpPr>
        <p:spPr>
          <a:xfrm>
            <a:off x="0" y="3024000"/>
            <a:ext cx="4572000" cy="3024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405381412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620612" y="1398589"/>
            <a:ext cx="8154677" cy="1454348"/>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66A21BB8-4B2F-814D-B9CD-150D7913B5D4}" type="datetime4">
              <a:rPr lang="en-US" smtClean="0"/>
              <a:t>July 19,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8" name="Tijdelijke aanduiding voor afbeelding 7"/>
          <p:cNvSpPr>
            <a:spLocks noGrp="1"/>
          </p:cNvSpPr>
          <p:nvPr>
            <p:ph type="pic" sz="quarter" idx="14"/>
          </p:nvPr>
        </p:nvSpPr>
        <p:spPr>
          <a:xfrm>
            <a:off x="0" y="3024000"/>
            <a:ext cx="4572000" cy="3024000"/>
          </a:xfrm>
        </p:spPr>
        <p:txBody>
          <a:bodyPr wrap="none">
            <a:normAutofit/>
          </a:bodyPr>
          <a:lstStyle>
            <a:lvl1pPr marL="0" indent="0" algn="ctr">
              <a:buNone/>
              <a:defRPr sz="1000"/>
            </a:lvl1pPr>
          </a:lstStyle>
          <a:p>
            <a:endParaRPr lang="nl-NL" dirty="0"/>
          </a:p>
        </p:txBody>
      </p:sp>
      <p:sp>
        <p:nvSpPr>
          <p:cNvPr id="9" name="Tijdelijke aanduiding voor afbeelding 7"/>
          <p:cNvSpPr>
            <a:spLocks noGrp="1"/>
          </p:cNvSpPr>
          <p:nvPr>
            <p:ph type="pic" sz="quarter" idx="15"/>
          </p:nvPr>
        </p:nvSpPr>
        <p:spPr>
          <a:xfrm>
            <a:off x="4572000" y="3024000"/>
            <a:ext cx="4572000" cy="3024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52829821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20613" y="473075"/>
            <a:ext cx="8075240" cy="2379861"/>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24389793-BFBC-7240-9BA9-811177108773}" type="datetime4">
              <a:rPr lang="en-US" smtClean="0"/>
              <a:t>July 19,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8" name="Tijdelijke aanduiding voor afbeelding 7"/>
          <p:cNvSpPr>
            <a:spLocks noGrp="1"/>
          </p:cNvSpPr>
          <p:nvPr>
            <p:ph type="pic" sz="quarter" idx="14"/>
          </p:nvPr>
        </p:nvSpPr>
        <p:spPr>
          <a:xfrm>
            <a:off x="0" y="3024000"/>
            <a:ext cx="4572000" cy="3024000"/>
          </a:xfrm>
        </p:spPr>
        <p:txBody>
          <a:bodyPr wrap="none">
            <a:normAutofit/>
          </a:bodyPr>
          <a:lstStyle>
            <a:lvl1pPr marL="0" indent="0" algn="ctr">
              <a:buNone/>
              <a:defRPr sz="1000"/>
            </a:lvl1pPr>
          </a:lstStyle>
          <a:p>
            <a:endParaRPr lang="nl-NL" dirty="0"/>
          </a:p>
        </p:txBody>
      </p:sp>
      <p:sp>
        <p:nvSpPr>
          <p:cNvPr id="9" name="Tijdelijke aanduiding voor afbeelding 7"/>
          <p:cNvSpPr>
            <a:spLocks noGrp="1"/>
          </p:cNvSpPr>
          <p:nvPr>
            <p:ph type="pic" sz="quarter" idx="15"/>
          </p:nvPr>
        </p:nvSpPr>
        <p:spPr>
          <a:xfrm>
            <a:off x="4572000" y="3024000"/>
            <a:ext cx="4572000" cy="3024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260468597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070196"/>
            <a:ext cx="9144000" cy="787804"/>
          </a:xfrm>
          <a:prstGeom prst="rect">
            <a:avLst/>
          </a:prstGeom>
        </p:spPr>
      </p:pic>
      <p:sp>
        <p:nvSpPr>
          <p:cNvPr id="4" name="Tijdelijke aanduiding voor datum 3"/>
          <p:cNvSpPr>
            <a:spLocks noGrp="1"/>
          </p:cNvSpPr>
          <p:nvPr>
            <p:ph type="dt" sz="half" idx="2"/>
          </p:nvPr>
        </p:nvSpPr>
        <p:spPr>
          <a:xfrm>
            <a:off x="3402710" y="6263119"/>
            <a:ext cx="2133600" cy="365125"/>
          </a:xfrm>
          <a:prstGeom prst="rect">
            <a:avLst/>
          </a:prstGeom>
        </p:spPr>
        <p:txBody>
          <a:bodyPr vert="horz" lIns="91440" tIns="45720" rIns="91440" bIns="45720" rtlCol="0" anchor="ctr"/>
          <a:lstStyle>
            <a:lvl1pPr algn="l">
              <a:defRPr sz="1000" b="1">
                <a:solidFill>
                  <a:srgbClr val="FFFFFF"/>
                </a:solidFill>
                <a:latin typeface="Arial" pitchFamily="34" charset="0"/>
                <a:cs typeface="Arial" pitchFamily="34" charset="0"/>
              </a:defRPr>
            </a:lvl1pPr>
          </a:lstStyle>
          <a:p>
            <a:fld id="{58A1C3CD-8B3B-0740-B261-196A2BE82F57}" type="datetime4">
              <a:rPr lang="en-US" smtClean="0"/>
              <a:t>July 19, 2021</a:t>
            </a:fld>
            <a:r>
              <a:rPr lang="en-US"/>
              <a:t> </a:t>
            </a:r>
            <a:endParaRPr lang="nl-NL" dirty="0"/>
          </a:p>
        </p:txBody>
      </p:sp>
      <p:sp>
        <p:nvSpPr>
          <p:cNvPr id="2" name="Tijdelijke aanduiding voor titel 1"/>
          <p:cNvSpPr>
            <a:spLocks noGrp="1"/>
          </p:cNvSpPr>
          <p:nvPr>
            <p:ph type="title"/>
          </p:nvPr>
        </p:nvSpPr>
        <p:spPr>
          <a:xfrm>
            <a:off x="617538" y="473075"/>
            <a:ext cx="8163164" cy="822443"/>
          </a:xfrm>
          <a:prstGeom prst="rect">
            <a:avLst/>
          </a:prstGeom>
        </p:spPr>
        <p:txBody>
          <a:bodyPr vert="horz" lIns="91440" tIns="45720" rIns="91440" bIns="45720" rtlCol="0" anchor="t" anchorCtr="0">
            <a:noAutofit/>
          </a:bodyPr>
          <a:lstStyle/>
          <a:p>
            <a:r>
              <a:rPr lang="nl-NL" dirty="0"/>
              <a:t>KLIK OM DE STIJL TE BEWERKEN</a:t>
            </a:r>
          </a:p>
        </p:txBody>
      </p:sp>
      <p:sp>
        <p:nvSpPr>
          <p:cNvPr id="3" name="Tijdelijke aanduiding voor tekst 2"/>
          <p:cNvSpPr>
            <a:spLocks noGrp="1"/>
          </p:cNvSpPr>
          <p:nvPr>
            <p:ph type="body" idx="1"/>
          </p:nvPr>
        </p:nvSpPr>
        <p:spPr>
          <a:xfrm>
            <a:off x="617538" y="1409495"/>
            <a:ext cx="8163164" cy="4530827"/>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voettekst 4"/>
          <p:cNvSpPr>
            <a:spLocks noGrp="1"/>
          </p:cNvSpPr>
          <p:nvPr>
            <p:ph type="ftr" sz="quarter" idx="3"/>
          </p:nvPr>
        </p:nvSpPr>
        <p:spPr>
          <a:xfrm>
            <a:off x="639766" y="6263119"/>
            <a:ext cx="2632364" cy="365125"/>
          </a:xfrm>
          <a:prstGeom prst="rect">
            <a:avLst/>
          </a:prstGeom>
        </p:spPr>
        <p:txBody>
          <a:bodyPr vert="horz" lIns="91440" tIns="45720" rIns="91440" bIns="45720" rtlCol="0" anchor="ctr"/>
          <a:lstStyle>
            <a:lvl1pPr algn="l">
              <a:defRPr sz="900" b="1" cap="all">
                <a:solidFill>
                  <a:srgbClr val="FFFFFF"/>
                </a:solidFill>
                <a:latin typeface="Arial" pitchFamily="34" charset="0"/>
                <a:cs typeface="Arial" pitchFamily="34" charset="0"/>
              </a:defRPr>
            </a:lvl1pPr>
          </a:lstStyle>
          <a:p>
            <a:r>
              <a:rPr lang="nl-NL" dirty="0"/>
              <a:t>TITLE PRESENTATION</a:t>
            </a:r>
          </a:p>
        </p:txBody>
      </p:sp>
      <p:sp>
        <p:nvSpPr>
          <p:cNvPr id="7" name="MSIPCMContentMarking" descr="{&quot;HashCode&quot;:-35039338,&quot;Placement&quot;:&quot;Footer&quot;,&quot;Top&quot;:521.6203,&quot;Left&quot;:289.612671,&quot;SlideWidth&quot;:720,&quot;SlideHeight&quot;:540}">
            <a:extLst>
              <a:ext uri="{FF2B5EF4-FFF2-40B4-BE49-F238E27FC236}">
                <a16:creationId xmlns:a16="http://schemas.microsoft.com/office/drawing/2014/main" id="{95DB2716-18CD-4DE6-BAF9-F02A23C877ED}"/>
              </a:ext>
            </a:extLst>
          </p:cNvPr>
          <p:cNvSpPr txBox="1"/>
          <p:nvPr userDrawn="1"/>
        </p:nvSpPr>
        <p:spPr>
          <a:xfrm>
            <a:off x="3678081" y="6624578"/>
            <a:ext cx="1787839" cy="233422"/>
          </a:xfrm>
          <a:prstGeom prst="rect">
            <a:avLst/>
          </a:prstGeom>
          <a:noFill/>
        </p:spPr>
        <p:txBody>
          <a:bodyPr vert="horz" wrap="square" lIns="0" tIns="0" rIns="0" bIns="0" rtlCol="0" anchor="ctr" anchorCtr="1">
            <a:spAutoFit/>
          </a:bodyPr>
          <a:lstStyle/>
          <a:p>
            <a:pPr algn="ctr">
              <a:spcBef>
                <a:spcPts val="0"/>
              </a:spcBef>
              <a:spcAft>
                <a:spcPts val="0"/>
              </a:spcAft>
            </a:pPr>
            <a:r>
              <a:rPr lang="en-US" sz="900">
                <a:solidFill>
                  <a:srgbClr val="000000"/>
                </a:solidFill>
                <a:latin typeface="Arial" panose="020B0604020202020204" pitchFamily="34" charset="0"/>
              </a:rPr>
              <a:t>Classification: Restricted (V2)</a:t>
            </a:r>
          </a:p>
        </p:txBody>
      </p:sp>
    </p:spTree>
    <p:extLst>
      <p:ext uri="{BB962C8B-B14F-4D97-AF65-F5344CB8AC3E}">
        <p14:creationId xmlns:p14="http://schemas.microsoft.com/office/powerpoint/2010/main" val="2826720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8" r:id="rId5"/>
    <p:sldLayoutId id="2147483663" r:id="rId6"/>
    <p:sldLayoutId id="2147483667" r:id="rId7"/>
    <p:sldLayoutId id="2147483666" r:id="rId8"/>
    <p:sldLayoutId id="2147483665" r:id="rId9"/>
    <p:sldLayoutId id="2147483669" r:id="rId10"/>
    <p:sldLayoutId id="2147483670" r:id="rId11"/>
  </p:sldLayoutIdLst>
  <p:transition spd="slow">
    <p:push dir="u"/>
  </p:transition>
  <p:hf sldNum="0" hdr="0"/>
  <p:txStyles>
    <p:titleStyle>
      <a:lvl1pPr algn="l" defTabSz="914400" rtl="0" eaLnBrk="1" latinLnBrk="0" hangingPunct="1">
        <a:lnSpc>
          <a:spcPts val="3000"/>
        </a:lnSpc>
        <a:spcBef>
          <a:spcPts val="0"/>
        </a:spcBef>
        <a:spcAft>
          <a:spcPts val="0"/>
        </a:spcAft>
        <a:buNone/>
        <a:defRPr sz="2800" b="1" kern="1200" cap="all">
          <a:solidFill>
            <a:schemeClr val="tx2"/>
          </a:solidFill>
          <a:latin typeface="Arial" pitchFamily="34" charset="0"/>
          <a:ea typeface="+mj-ea"/>
          <a:cs typeface="Arial" pitchFamily="34" charset="0"/>
        </a:defRPr>
      </a:lvl1pPr>
    </p:titleStyle>
    <p:bodyStyle>
      <a:lvl1pPr marL="263525" indent="-263525" algn="l" defTabSz="914400" rtl="0" eaLnBrk="1" latinLnBrk="0" hangingPunct="1">
        <a:spcBef>
          <a:spcPts val="0"/>
        </a:spcBef>
        <a:buClr>
          <a:schemeClr val="tx2"/>
        </a:buClr>
        <a:buSzPct val="135000"/>
        <a:buFont typeface="Arial" pitchFamily="34" charset="0"/>
        <a:buChar char="•"/>
        <a:defRPr sz="2200" kern="1200">
          <a:solidFill>
            <a:schemeClr val="tx1"/>
          </a:solidFill>
          <a:latin typeface="Arial" pitchFamily="34" charset="0"/>
          <a:ea typeface="+mn-ea"/>
          <a:cs typeface="Arial" pitchFamily="34" charset="0"/>
        </a:defRPr>
      </a:lvl1pPr>
      <a:lvl2pPr marL="541338" indent="-276225" algn="l" defTabSz="914400" rtl="0" eaLnBrk="1" latinLnBrk="0" hangingPunct="1">
        <a:spcBef>
          <a:spcPts val="0"/>
        </a:spcBef>
        <a:buFont typeface="Arial" pitchFamily="34" charset="0"/>
        <a:buChar char="–"/>
        <a:defRPr sz="2000" kern="1200">
          <a:solidFill>
            <a:schemeClr val="tx1"/>
          </a:solidFill>
          <a:latin typeface="Arial" pitchFamily="34" charset="0"/>
          <a:ea typeface="+mn-ea"/>
          <a:cs typeface="Arial" pitchFamily="34" charset="0"/>
        </a:defRPr>
      </a:lvl2pPr>
      <a:lvl3pPr marL="717550" indent="-176213" algn="l" defTabSz="914400" rtl="0" eaLnBrk="1" latinLnBrk="0" hangingPunct="1">
        <a:spcBef>
          <a:spcPts val="0"/>
        </a:spcBef>
        <a:buClr>
          <a:schemeClr val="tx2"/>
        </a:buClr>
        <a:buFont typeface="Arial" pitchFamily="34" charset="0"/>
        <a:buChar char="•"/>
        <a:defRPr sz="1800" kern="1200">
          <a:solidFill>
            <a:schemeClr val="tx1"/>
          </a:solidFill>
          <a:latin typeface="Arial" pitchFamily="34" charset="0"/>
          <a:ea typeface="+mn-ea"/>
          <a:cs typeface="Arial" pitchFamily="34" charset="0"/>
        </a:defRPr>
      </a:lvl3pPr>
      <a:lvl4pPr marL="895350" indent="-177800" algn="l" defTabSz="914400" rtl="0" eaLnBrk="1" latinLnBrk="0" hangingPunct="1">
        <a:spcBef>
          <a:spcPts val="0"/>
        </a:spcBef>
        <a:buSzPct val="90000"/>
        <a:buFont typeface="Arial" pitchFamily="34" charset="0"/>
        <a:buChar char="–"/>
        <a:defRPr sz="1600" kern="1200">
          <a:solidFill>
            <a:schemeClr val="tx1"/>
          </a:solidFill>
          <a:latin typeface="Arial" pitchFamily="34" charset="0"/>
          <a:ea typeface="+mn-ea"/>
          <a:cs typeface="Arial" pitchFamily="34" charset="0"/>
        </a:defRPr>
      </a:lvl4pPr>
      <a:lvl5pPr marL="1071563" indent="-176213" algn="l" defTabSz="914400" rtl="0" eaLnBrk="1" latinLnBrk="0" hangingPunct="1">
        <a:spcBef>
          <a:spcPts val="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moq"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en-us/dotnet/core/testing/"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pluralsight.com/guides/software-delivery-using-test-driven-development-tdd"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blog.cleancoder.com/uncle-bob/2014/12/17/TheCyclesOfTDD.html"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4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F214DB3-6905-4C05-AB7C-CB85FD318EF7}"/>
              </a:ext>
            </a:extLst>
          </p:cNvPr>
          <p:cNvPicPr>
            <a:picLocks noChangeAspect="1"/>
          </p:cNvPicPr>
          <p:nvPr/>
        </p:nvPicPr>
        <p:blipFill>
          <a:blip r:embed="rId4"/>
          <a:stretch>
            <a:fillRect/>
          </a:stretch>
        </p:blipFill>
        <p:spPr>
          <a:xfrm>
            <a:off x="-1" y="0"/>
            <a:ext cx="9144000" cy="5143500"/>
          </a:xfrm>
          <a:prstGeom prst="rect">
            <a:avLst/>
          </a:prstGeom>
        </p:spPr>
      </p:pic>
      <p:sp>
        <p:nvSpPr>
          <p:cNvPr id="11" name="Titel 10"/>
          <p:cNvSpPr>
            <a:spLocks noGrp="1"/>
          </p:cNvSpPr>
          <p:nvPr>
            <p:ph type="ctrTitle"/>
          </p:nvPr>
        </p:nvSpPr>
        <p:spPr>
          <a:xfrm>
            <a:off x="36220" y="5553031"/>
            <a:ext cx="5463563" cy="741420"/>
          </a:xfrm>
        </p:spPr>
        <p:txBody>
          <a:bodyPr/>
          <a:lstStyle/>
          <a:p>
            <a:pPr algn="ctr"/>
            <a:r>
              <a:rPr lang="en-US" dirty="0">
                <a:solidFill>
                  <a:schemeClr val="tx2">
                    <a:lumMod val="75000"/>
                  </a:schemeClr>
                </a:solidFill>
              </a:rPr>
              <a:t>Developer Testing</a:t>
            </a:r>
            <a:endParaRPr lang="nl-NL" dirty="0">
              <a:solidFill>
                <a:schemeClr val="tx2">
                  <a:lumMod val="75000"/>
                </a:schemeClr>
              </a:solidFill>
            </a:endParaRPr>
          </a:p>
        </p:txBody>
      </p:sp>
      <p:sp>
        <p:nvSpPr>
          <p:cNvPr id="3" name="Tijdelijke aanduiding voor datum 2"/>
          <p:cNvSpPr>
            <a:spLocks noGrp="1"/>
          </p:cNvSpPr>
          <p:nvPr>
            <p:ph type="dt" sz="half" idx="10"/>
          </p:nvPr>
        </p:nvSpPr>
        <p:spPr/>
        <p:txBody>
          <a:bodyPr/>
          <a:lstStyle/>
          <a:p>
            <a:fld id="{49A50D47-F513-4B36-8D43-6B95067A003B}" type="datetime3">
              <a:rPr lang="en-US" smtClean="0"/>
              <a:t>19 July 2021</a:t>
            </a:fld>
            <a:endParaRPr lang="nl-NL" dirty="0"/>
          </a:p>
        </p:txBody>
      </p:sp>
      <p:sp>
        <p:nvSpPr>
          <p:cNvPr id="5" name="TextBox 4">
            <a:extLst>
              <a:ext uri="{FF2B5EF4-FFF2-40B4-BE49-F238E27FC236}">
                <a16:creationId xmlns:a16="http://schemas.microsoft.com/office/drawing/2014/main" id="{87DA33E6-2A94-4487-B5E7-D12B51F919FC}"/>
              </a:ext>
            </a:extLst>
          </p:cNvPr>
          <p:cNvSpPr txBox="1"/>
          <p:nvPr/>
        </p:nvSpPr>
        <p:spPr>
          <a:xfrm>
            <a:off x="4303291" y="6552898"/>
            <a:ext cx="4840709" cy="369332"/>
          </a:xfrm>
          <a:prstGeom prst="rect">
            <a:avLst/>
          </a:prstGeom>
          <a:noFill/>
        </p:spPr>
        <p:txBody>
          <a:bodyPr wrap="square" rtlCol="0">
            <a:spAutoFit/>
          </a:bodyPr>
          <a:lstStyle/>
          <a:p>
            <a:pPr algn="ctr"/>
            <a:r>
              <a:rPr lang="en-US" b="1" dirty="0">
                <a:solidFill>
                  <a:schemeClr val="tx2">
                    <a:lumMod val="50000"/>
                  </a:schemeClr>
                </a:solidFill>
              </a:rPr>
              <a:t>Trainers – Cristian Dr</a:t>
            </a:r>
            <a:r>
              <a:rPr lang="ro-RO" b="1" dirty="0">
                <a:solidFill>
                  <a:schemeClr val="tx2">
                    <a:lumMod val="50000"/>
                  </a:schemeClr>
                </a:solidFill>
              </a:rPr>
              <a:t>ăgușanu, Marian</a:t>
            </a:r>
            <a:r>
              <a:rPr lang="en-US" b="1" dirty="0">
                <a:solidFill>
                  <a:schemeClr val="tx2">
                    <a:lumMod val="50000"/>
                  </a:schemeClr>
                </a:solidFill>
              </a:rPr>
              <a:t> </a:t>
            </a:r>
            <a:r>
              <a:rPr lang="ro-RO" b="1" dirty="0">
                <a:solidFill>
                  <a:schemeClr val="tx2">
                    <a:lumMod val="50000"/>
                  </a:schemeClr>
                </a:solidFill>
              </a:rPr>
              <a:t>Spoială</a:t>
            </a:r>
            <a:endParaRPr lang="en-US" b="1" dirty="0">
              <a:solidFill>
                <a:schemeClr val="tx2">
                  <a:lumMod val="50000"/>
                </a:schemeClr>
              </a:solidFill>
            </a:endParaRPr>
          </a:p>
        </p:txBody>
      </p:sp>
    </p:spTree>
    <p:extLst>
      <p:ext uri="{BB962C8B-B14F-4D97-AF65-F5344CB8AC3E}">
        <p14:creationId xmlns:p14="http://schemas.microsoft.com/office/powerpoint/2010/main" val="1456861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a:lnSpc>
                <a:spcPct val="150000"/>
              </a:lnSpc>
            </a:pPr>
            <a:r>
              <a:rPr lang="en-US" dirty="0"/>
              <a:t>Benefits</a:t>
            </a:r>
          </a:p>
          <a:p>
            <a:pPr lvl="2"/>
            <a:r>
              <a:rPr lang="en-US" dirty="0"/>
              <a:t>Find defects early</a:t>
            </a:r>
          </a:p>
          <a:p>
            <a:pPr lvl="2"/>
            <a:r>
              <a:rPr lang="en-US" dirty="0"/>
              <a:t>Prevent regressions</a:t>
            </a:r>
          </a:p>
          <a:p>
            <a:pPr lvl="2"/>
            <a:r>
              <a:rPr lang="en-US" dirty="0"/>
              <a:t>Provide living documentation (source code)</a:t>
            </a:r>
          </a:p>
          <a:p>
            <a:pPr lvl="2"/>
            <a:endParaRPr lang="en-US" dirty="0"/>
          </a:p>
          <a:p>
            <a:pPr lvl="2"/>
            <a:endParaRPr lang="en-US" dirty="0"/>
          </a:p>
          <a:p>
            <a:endParaRPr lang="en-GB" dirty="0"/>
          </a:p>
          <a:p>
            <a:endParaRPr lang="en-US" dirty="0"/>
          </a:p>
        </p:txBody>
      </p:sp>
    </p:spTree>
    <p:extLst>
      <p:ext uri="{BB962C8B-B14F-4D97-AF65-F5344CB8AC3E}">
        <p14:creationId xmlns:p14="http://schemas.microsoft.com/office/powerpoint/2010/main" val="2006291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a:lnSpc>
                <a:spcPct val="150000"/>
              </a:lnSpc>
            </a:pPr>
            <a:r>
              <a:rPr lang="en-US" dirty="0"/>
              <a:t>Benefits</a:t>
            </a:r>
          </a:p>
          <a:p>
            <a:pPr lvl="2"/>
            <a:r>
              <a:rPr lang="en-US" dirty="0"/>
              <a:t>Find defects early</a:t>
            </a:r>
          </a:p>
          <a:p>
            <a:pPr lvl="2"/>
            <a:r>
              <a:rPr lang="en-US" dirty="0"/>
              <a:t>Prevent regressions</a:t>
            </a:r>
          </a:p>
          <a:p>
            <a:pPr lvl="2"/>
            <a:r>
              <a:rPr lang="en-US" dirty="0"/>
              <a:t>Provide living documentation (source code)</a:t>
            </a:r>
          </a:p>
          <a:p>
            <a:pPr lvl="2"/>
            <a:r>
              <a:rPr lang="en-US" dirty="0"/>
              <a:t>Automate testing efforts</a:t>
            </a:r>
          </a:p>
          <a:p>
            <a:pPr lvl="2"/>
            <a:endParaRPr lang="en-US" dirty="0"/>
          </a:p>
          <a:p>
            <a:pPr lvl="2"/>
            <a:endParaRPr lang="en-US" dirty="0"/>
          </a:p>
          <a:p>
            <a:pPr lvl="2"/>
            <a:endParaRPr lang="en-US" dirty="0"/>
          </a:p>
          <a:p>
            <a:endParaRPr lang="en-GB" dirty="0"/>
          </a:p>
          <a:p>
            <a:endParaRPr lang="en-US" dirty="0"/>
          </a:p>
        </p:txBody>
      </p:sp>
    </p:spTree>
    <p:extLst>
      <p:ext uri="{BB962C8B-B14F-4D97-AF65-F5344CB8AC3E}">
        <p14:creationId xmlns:p14="http://schemas.microsoft.com/office/powerpoint/2010/main" val="3576297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Unit Test?</a:t>
            </a:r>
          </a:p>
        </p:txBody>
      </p:sp>
      <p:sp>
        <p:nvSpPr>
          <p:cNvPr id="4" name="Date Placeholder 3"/>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spTree>
    <p:extLst>
      <p:ext uri="{BB962C8B-B14F-4D97-AF65-F5344CB8AC3E}">
        <p14:creationId xmlns:p14="http://schemas.microsoft.com/office/powerpoint/2010/main" val="926451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Unit Test?</a:t>
            </a:r>
          </a:p>
        </p:txBody>
      </p:sp>
      <p:sp>
        <p:nvSpPr>
          <p:cNvPr id="4" name="Date Placeholder 3"/>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pic>
        <p:nvPicPr>
          <p:cNvPr id="6" name="Picture 5">
            <a:extLst>
              <a:ext uri="{FF2B5EF4-FFF2-40B4-BE49-F238E27FC236}">
                <a16:creationId xmlns:a16="http://schemas.microsoft.com/office/drawing/2014/main" id="{D3D5BBC6-7805-40B6-9B76-E9F8DBED4E57}"/>
              </a:ext>
            </a:extLst>
          </p:cNvPr>
          <p:cNvPicPr>
            <a:picLocks noChangeAspect="1"/>
          </p:cNvPicPr>
          <p:nvPr/>
        </p:nvPicPr>
        <p:blipFill>
          <a:blip r:embed="rId3"/>
          <a:stretch>
            <a:fillRect/>
          </a:stretch>
        </p:blipFill>
        <p:spPr>
          <a:xfrm>
            <a:off x="0" y="1409130"/>
            <a:ext cx="9144000" cy="4039375"/>
          </a:xfrm>
          <a:prstGeom prst="rect">
            <a:avLst/>
          </a:prstGeom>
        </p:spPr>
      </p:pic>
    </p:spTree>
    <p:extLst>
      <p:ext uri="{BB962C8B-B14F-4D97-AF65-F5344CB8AC3E}">
        <p14:creationId xmlns:p14="http://schemas.microsoft.com/office/powerpoint/2010/main" val="3495761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Unit Test?</a:t>
            </a:r>
          </a:p>
        </p:txBody>
      </p:sp>
      <p:sp>
        <p:nvSpPr>
          <p:cNvPr id="4" name="Date Placeholder 3"/>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sp>
        <p:nvSpPr>
          <p:cNvPr id="6" name="Rectangle 5">
            <a:extLst>
              <a:ext uri="{FF2B5EF4-FFF2-40B4-BE49-F238E27FC236}">
                <a16:creationId xmlns:a16="http://schemas.microsoft.com/office/drawing/2014/main" id="{312F6C43-E136-443C-B86B-48ECBAC2FB6B}"/>
              </a:ext>
            </a:extLst>
          </p:cNvPr>
          <p:cNvSpPr/>
          <p:nvPr/>
        </p:nvSpPr>
        <p:spPr>
          <a:xfrm>
            <a:off x="857955" y="2459504"/>
            <a:ext cx="8013058" cy="1938992"/>
          </a:xfrm>
          <a:prstGeom prst="rect">
            <a:avLst/>
          </a:prstGeom>
        </p:spPr>
        <p:txBody>
          <a:bodyPr wrap="square">
            <a:spAutoFit/>
          </a:bodyPr>
          <a:lstStyle/>
          <a:p>
            <a:r>
              <a:rPr lang="en-US" sz="2400" dirty="0"/>
              <a:t>“A unit test is a piece of code (usually a method) that invokes another piece of code and checks the correctness of some assumptions afterwards.”</a:t>
            </a:r>
          </a:p>
          <a:p>
            <a:endParaRPr lang="en-US" sz="2400" dirty="0"/>
          </a:p>
          <a:p>
            <a:pPr lvl="1"/>
            <a:r>
              <a:rPr lang="en-US" sz="2400" dirty="0"/>
              <a:t>Art of Unit testing</a:t>
            </a:r>
          </a:p>
        </p:txBody>
      </p:sp>
    </p:spTree>
    <p:extLst>
      <p:ext uri="{BB962C8B-B14F-4D97-AF65-F5344CB8AC3E}">
        <p14:creationId xmlns:p14="http://schemas.microsoft.com/office/powerpoint/2010/main" val="1033691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Unit Test?</a:t>
            </a:r>
          </a:p>
        </p:txBody>
      </p:sp>
      <p:sp>
        <p:nvSpPr>
          <p:cNvPr id="4" name="Date Placeholder 3"/>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sp>
        <p:nvSpPr>
          <p:cNvPr id="6" name="Rectangle 5">
            <a:extLst>
              <a:ext uri="{FF2B5EF4-FFF2-40B4-BE49-F238E27FC236}">
                <a16:creationId xmlns:a16="http://schemas.microsoft.com/office/drawing/2014/main" id="{312F6C43-E136-443C-B86B-48ECBAC2FB6B}"/>
              </a:ext>
            </a:extLst>
          </p:cNvPr>
          <p:cNvSpPr/>
          <p:nvPr/>
        </p:nvSpPr>
        <p:spPr>
          <a:xfrm>
            <a:off x="857955" y="2459504"/>
            <a:ext cx="8013058" cy="1200329"/>
          </a:xfrm>
          <a:prstGeom prst="rect">
            <a:avLst/>
          </a:prstGeom>
        </p:spPr>
        <p:txBody>
          <a:bodyPr wrap="square">
            <a:spAutoFit/>
          </a:bodyPr>
          <a:lstStyle/>
          <a:p>
            <a:r>
              <a:rPr lang="en-US" sz="2400" dirty="0"/>
              <a:t>Essentially, a unit test is a method that instantiates a small portion of our application and verifies its behavior </a:t>
            </a:r>
            <a:r>
              <a:rPr lang="en-US" sz="2400" b="1" dirty="0"/>
              <a:t>independently from other parts</a:t>
            </a:r>
            <a:r>
              <a:rPr lang="en-US" sz="2400" dirty="0"/>
              <a:t>.</a:t>
            </a:r>
          </a:p>
        </p:txBody>
      </p:sp>
    </p:spTree>
    <p:extLst>
      <p:ext uri="{BB962C8B-B14F-4D97-AF65-F5344CB8AC3E}">
        <p14:creationId xmlns:p14="http://schemas.microsoft.com/office/powerpoint/2010/main" val="923320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65DD-FB73-4073-9B81-B7C48B4B0E92}"/>
              </a:ext>
            </a:extLst>
          </p:cNvPr>
          <p:cNvSpPr>
            <a:spLocks noGrp="1"/>
          </p:cNvSpPr>
          <p:nvPr>
            <p:ph type="title"/>
          </p:nvPr>
        </p:nvSpPr>
        <p:spPr/>
        <p:txBody>
          <a:bodyPr/>
          <a:lstStyle/>
          <a:p>
            <a:pPr algn="ctr"/>
            <a:r>
              <a:rPr lang="en-US" dirty="0"/>
              <a:t>Code Coverage</a:t>
            </a:r>
          </a:p>
        </p:txBody>
      </p:sp>
      <p:sp>
        <p:nvSpPr>
          <p:cNvPr id="3" name="Content Placeholder 2">
            <a:extLst>
              <a:ext uri="{FF2B5EF4-FFF2-40B4-BE49-F238E27FC236}">
                <a16:creationId xmlns:a16="http://schemas.microsoft.com/office/drawing/2014/main" id="{F849F9E9-D0BB-4BEF-B4BC-3ABADFA24F83}"/>
              </a:ext>
            </a:extLst>
          </p:cNvPr>
          <p:cNvSpPr>
            <a:spLocks noGrp="1"/>
          </p:cNvSpPr>
          <p:nvPr>
            <p:ph idx="1"/>
          </p:nvPr>
        </p:nvSpPr>
        <p:spPr/>
        <p:txBody>
          <a:bodyPr/>
          <a:lstStyle/>
          <a:p>
            <a:r>
              <a:rPr lang="en-US" dirty="0"/>
              <a:t>What to test</a:t>
            </a:r>
          </a:p>
          <a:p>
            <a:pPr marL="0" indent="0">
              <a:buNone/>
            </a:pPr>
            <a:endParaRPr lang="en-US" dirty="0"/>
          </a:p>
        </p:txBody>
      </p:sp>
      <p:sp>
        <p:nvSpPr>
          <p:cNvPr id="4" name="Date Placeholder 3">
            <a:extLst>
              <a:ext uri="{FF2B5EF4-FFF2-40B4-BE49-F238E27FC236}">
                <a16:creationId xmlns:a16="http://schemas.microsoft.com/office/drawing/2014/main" id="{6B8503D0-EC31-4A68-8AE3-50E1C15223DF}"/>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A6D120D3-2594-4BE3-9E8D-C4C50931DB45}"/>
              </a:ext>
            </a:extLst>
          </p:cNvPr>
          <p:cNvSpPr>
            <a:spLocks noGrp="1"/>
          </p:cNvSpPr>
          <p:nvPr>
            <p:ph type="ftr" sz="quarter" idx="11"/>
          </p:nvPr>
        </p:nvSpPr>
        <p:spPr/>
        <p:txBody>
          <a:bodyPr/>
          <a:lstStyle/>
          <a:p>
            <a:r>
              <a:rPr lang="nl-NL"/>
              <a:t>TITLE PRESENTATION</a:t>
            </a:r>
            <a:endParaRPr lang="nl-NL" dirty="0"/>
          </a:p>
        </p:txBody>
      </p:sp>
      <p:pic>
        <p:nvPicPr>
          <p:cNvPr id="6" name="Google Shape;115;p22">
            <a:extLst>
              <a:ext uri="{FF2B5EF4-FFF2-40B4-BE49-F238E27FC236}">
                <a16:creationId xmlns:a16="http://schemas.microsoft.com/office/drawing/2014/main" id="{275743D9-CAF5-4A14-93D0-1FA53607391A}"/>
              </a:ext>
            </a:extLst>
          </p:cNvPr>
          <p:cNvPicPr preferRelativeResize="0"/>
          <p:nvPr/>
        </p:nvPicPr>
        <p:blipFill>
          <a:blip r:embed="rId3">
            <a:alphaModFix/>
          </a:blip>
          <a:stretch>
            <a:fillRect/>
          </a:stretch>
        </p:blipFill>
        <p:spPr>
          <a:xfrm>
            <a:off x="1956982" y="1783345"/>
            <a:ext cx="5425200" cy="3783125"/>
          </a:xfrm>
          <a:prstGeom prst="rect">
            <a:avLst/>
          </a:prstGeom>
          <a:noFill/>
          <a:ln>
            <a:noFill/>
          </a:ln>
        </p:spPr>
      </p:pic>
    </p:spTree>
    <p:extLst>
      <p:ext uri="{BB962C8B-B14F-4D97-AF65-F5344CB8AC3E}">
        <p14:creationId xmlns:p14="http://schemas.microsoft.com/office/powerpoint/2010/main" val="2702220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Unit testing patterns</a:t>
            </a:r>
          </a:p>
        </p:txBody>
      </p:sp>
      <p:sp>
        <p:nvSpPr>
          <p:cNvPr id="4" name="Date Placeholder 3"/>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spTree>
    <p:extLst>
      <p:ext uri="{BB962C8B-B14F-4D97-AF65-F5344CB8AC3E}">
        <p14:creationId xmlns:p14="http://schemas.microsoft.com/office/powerpoint/2010/main" val="3457657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3C0-90B3-4967-B60D-AE69517CF497}"/>
              </a:ext>
            </a:extLst>
          </p:cNvPr>
          <p:cNvSpPr>
            <a:spLocks noGrp="1"/>
          </p:cNvSpPr>
          <p:nvPr>
            <p:ph type="title"/>
          </p:nvPr>
        </p:nvSpPr>
        <p:spPr/>
        <p:txBody>
          <a:bodyPr/>
          <a:lstStyle/>
          <a:p>
            <a:pPr algn="ctr"/>
            <a:r>
              <a:rPr lang="en-US" dirty="0"/>
              <a:t>Unit testing patterns</a:t>
            </a:r>
          </a:p>
        </p:txBody>
      </p:sp>
      <p:sp>
        <p:nvSpPr>
          <p:cNvPr id="3" name="Content Placeholder 2">
            <a:extLst>
              <a:ext uri="{FF2B5EF4-FFF2-40B4-BE49-F238E27FC236}">
                <a16:creationId xmlns:a16="http://schemas.microsoft.com/office/drawing/2014/main" id="{805A010F-AF2E-4511-B791-3BCA6740C809}"/>
              </a:ext>
            </a:extLst>
          </p:cNvPr>
          <p:cNvSpPr>
            <a:spLocks noGrp="1"/>
          </p:cNvSpPr>
          <p:nvPr>
            <p:ph idx="1"/>
          </p:nvPr>
        </p:nvSpPr>
        <p:spPr/>
        <p:txBody>
          <a:bodyPr/>
          <a:lstStyle/>
          <a:p>
            <a:pPr>
              <a:lnSpc>
                <a:spcPct val="150000"/>
              </a:lnSpc>
            </a:pPr>
            <a:r>
              <a:rPr lang="en-US" dirty="0"/>
              <a:t>AAA</a:t>
            </a:r>
          </a:p>
          <a:p>
            <a:pPr lvl="1">
              <a:lnSpc>
                <a:spcPct val="150000"/>
              </a:lnSpc>
            </a:pPr>
            <a:r>
              <a:rPr lang="en-US" dirty="0"/>
              <a:t>Arrange</a:t>
            </a:r>
          </a:p>
          <a:p>
            <a:pPr lvl="1">
              <a:lnSpc>
                <a:spcPct val="150000"/>
              </a:lnSpc>
            </a:pPr>
            <a:r>
              <a:rPr lang="en-US" dirty="0"/>
              <a:t>Act</a:t>
            </a:r>
          </a:p>
          <a:p>
            <a:pPr lvl="1">
              <a:lnSpc>
                <a:spcPct val="150000"/>
              </a:lnSpc>
            </a:pPr>
            <a:r>
              <a:rPr lang="en-US" dirty="0"/>
              <a:t>Assert</a:t>
            </a:r>
          </a:p>
          <a:p>
            <a:pPr marL="265113" lvl="1" indent="0">
              <a:lnSpc>
                <a:spcPct val="150000"/>
              </a:lnSpc>
              <a:buNone/>
            </a:pPr>
            <a:endParaRPr lang="en-US" dirty="0"/>
          </a:p>
        </p:txBody>
      </p:sp>
      <p:sp>
        <p:nvSpPr>
          <p:cNvPr id="4" name="Date Placeholder 3">
            <a:extLst>
              <a:ext uri="{FF2B5EF4-FFF2-40B4-BE49-F238E27FC236}">
                <a16:creationId xmlns:a16="http://schemas.microsoft.com/office/drawing/2014/main" id="{9EFA9AB4-DB5A-458F-9071-5CD02DD6A5A1}"/>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5A895F48-6AE0-4C5F-90DD-E01E13E7C0B9}"/>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023710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3C0-90B3-4967-B60D-AE69517CF497}"/>
              </a:ext>
            </a:extLst>
          </p:cNvPr>
          <p:cNvSpPr>
            <a:spLocks noGrp="1"/>
          </p:cNvSpPr>
          <p:nvPr>
            <p:ph type="title"/>
          </p:nvPr>
        </p:nvSpPr>
        <p:spPr/>
        <p:txBody>
          <a:bodyPr/>
          <a:lstStyle/>
          <a:p>
            <a:pPr algn="ctr"/>
            <a:r>
              <a:rPr lang="en-US" dirty="0"/>
              <a:t>Unit testing patterns</a:t>
            </a:r>
          </a:p>
        </p:txBody>
      </p:sp>
      <p:sp>
        <p:nvSpPr>
          <p:cNvPr id="3" name="Content Placeholder 2">
            <a:extLst>
              <a:ext uri="{FF2B5EF4-FFF2-40B4-BE49-F238E27FC236}">
                <a16:creationId xmlns:a16="http://schemas.microsoft.com/office/drawing/2014/main" id="{805A010F-AF2E-4511-B791-3BCA6740C809}"/>
              </a:ext>
            </a:extLst>
          </p:cNvPr>
          <p:cNvSpPr>
            <a:spLocks noGrp="1"/>
          </p:cNvSpPr>
          <p:nvPr>
            <p:ph idx="1"/>
          </p:nvPr>
        </p:nvSpPr>
        <p:spPr/>
        <p:txBody>
          <a:bodyPr/>
          <a:lstStyle/>
          <a:p>
            <a:pPr>
              <a:lnSpc>
                <a:spcPct val="200000"/>
              </a:lnSpc>
            </a:pPr>
            <a:r>
              <a:rPr lang="en-US" dirty="0"/>
              <a:t>Naming conventions</a:t>
            </a:r>
          </a:p>
          <a:p>
            <a:pPr lvl="1">
              <a:lnSpc>
                <a:spcPct val="200000"/>
              </a:lnSpc>
            </a:pPr>
            <a:r>
              <a:rPr lang="en-US" b="1" dirty="0" err="1"/>
              <a:t>Should_ExpectedBehavior_When_StateUnderTest</a:t>
            </a:r>
            <a:endParaRPr lang="en-US" dirty="0"/>
          </a:p>
          <a:p>
            <a:pPr lvl="2">
              <a:lnSpc>
                <a:spcPct val="200000"/>
              </a:lnSpc>
            </a:pPr>
            <a:r>
              <a:rPr lang="en-US" dirty="0"/>
              <a:t>Should_ThrowException_When_AgeLessThan18</a:t>
            </a:r>
          </a:p>
          <a:p>
            <a:pPr lvl="2">
              <a:lnSpc>
                <a:spcPct val="200000"/>
              </a:lnSpc>
            </a:pPr>
            <a:r>
              <a:rPr lang="en-US" dirty="0" err="1"/>
              <a:t>Should_FailToWithdrawMoney_ForInvalidAccount</a:t>
            </a:r>
            <a:endParaRPr lang="en-US" dirty="0"/>
          </a:p>
          <a:p>
            <a:pPr lvl="2">
              <a:lnSpc>
                <a:spcPct val="200000"/>
              </a:lnSpc>
            </a:pPr>
            <a:r>
              <a:rPr lang="en-US" dirty="0" err="1"/>
              <a:t>Should_FailToAdmit_IfMandatoryFieldsAreMissing</a:t>
            </a:r>
            <a:endParaRPr lang="en-US" dirty="0"/>
          </a:p>
          <a:p>
            <a:pPr marL="265113" lvl="1" indent="0">
              <a:lnSpc>
                <a:spcPct val="200000"/>
              </a:lnSpc>
              <a:buNone/>
            </a:pPr>
            <a:endParaRPr lang="en-US" dirty="0"/>
          </a:p>
        </p:txBody>
      </p:sp>
      <p:sp>
        <p:nvSpPr>
          <p:cNvPr id="4" name="Date Placeholder 3">
            <a:extLst>
              <a:ext uri="{FF2B5EF4-FFF2-40B4-BE49-F238E27FC236}">
                <a16:creationId xmlns:a16="http://schemas.microsoft.com/office/drawing/2014/main" id="{9EFA9AB4-DB5A-458F-9071-5CD02DD6A5A1}"/>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5A895F48-6AE0-4C5F-90DD-E01E13E7C0B9}"/>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588747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Agenda</a:t>
            </a:r>
          </a:p>
        </p:txBody>
      </p:sp>
      <p:sp>
        <p:nvSpPr>
          <p:cNvPr id="3" name="Content Placeholder 2"/>
          <p:cNvSpPr>
            <a:spLocks noGrp="1"/>
          </p:cNvSpPr>
          <p:nvPr>
            <p:ph idx="1"/>
          </p:nvPr>
        </p:nvSpPr>
        <p:spPr>
          <a:xfrm>
            <a:off x="617538" y="1168399"/>
            <a:ext cx="8163164" cy="4771923"/>
          </a:xfrm>
        </p:spPr>
        <p:txBody>
          <a:bodyPr>
            <a:normAutofit lnSpcReduction="10000"/>
          </a:bodyPr>
          <a:lstStyle/>
          <a:p>
            <a:pPr>
              <a:lnSpc>
                <a:spcPct val="150000"/>
              </a:lnSpc>
            </a:pPr>
            <a:r>
              <a:rPr lang="en-US" dirty="0"/>
              <a:t>Costs of developing software</a:t>
            </a:r>
          </a:p>
          <a:p>
            <a:pPr>
              <a:lnSpc>
                <a:spcPct val="150000"/>
              </a:lnSpc>
            </a:pPr>
            <a:r>
              <a:rPr lang="en-US" dirty="0"/>
              <a:t>Why Unit Testing?</a:t>
            </a:r>
          </a:p>
          <a:p>
            <a:pPr>
              <a:lnSpc>
                <a:spcPct val="150000"/>
              </a:lnSpc>
            </a:pPr>
            <a:r>
              <a:rPr lang="en-US" dirty="0"/>
              <a:t>What Is A Unit Test?</a:t>
            </a:r>
          </a:p>
          <a:p>
            <a:pPr>
              <a:lnSpc>
                <a:spcPct val="150000"/>
              </a:lnSpc>
            </a:pPr>
            <a:r>
              <a:rPr lang="ro-RO"/>
              <a:t>Code Coverage</a:t>
            </a:r>
            <a:endParaRPr lang="en-US" dirty="0"/>
          </a:p>
          <a:p>
            <a:pPr>
              <a:lnSpc>
                <a:spcPct val="150000"/>
              </a:lnSpc>
            </a:pPr>
            <a:r>
              <a:rPr lang="en-US" dirty="0"/>
              <a:t>Unit testing patterns</a:t>
            </a:r>
            <a:endParaRPr lang="ro-RO" dirty="0"/>
          </a:p>
          <a:p>
            <a:pPr>
              <a:lnSpc>
                <a:spcPct val="150000"/>
              </a:lnSpc>
            </a:pPr>
            <a:r>
              <a:rPr lang="ro-RO" dirty="0"/>
              <a:t>Testing Frameworks</a:t>
            </a:r>
            <a:endParaRPr lang="en-US" dirty="0"/>
          </a:p>
          <a:p>
            <a:pPr>
              <a:lnSpc>
                <a:spcPct val="150000"/>
              </a:lnSpc>
            </a:pPr>
            <a:r>
              <a:rPr lang="en-US" dirty="0"/>
              <a:t>Stubbing &amp; Mocking</a:t>
            </a:r>
            <a:endParaRPr lang="ro-RO" dirty="0"/>
          </a:p>
          <a:p>
            <a:pPr>
              <a:lnSpc>
                <a:spcPct val="150000"/>
              </a:lnSpc>
            </a:pPr>
            <a:r>
              <a:rPr lang="en-US" dirty="0"/>
              <a:t>Tips For Writing Great Unit Tests</a:t>
            </a:r>
          </a:p>
          <a:p>
            <a:pPr>
              <a:lnSpc>
                <a:spcPct val="150000"/>
              </a:lnSpc>
            </a:pPr>
            <a:r>
              <a:rPr lang="en-US" dirty="0"/>
              <a:t>Unit Tests vs Integration Tests</a:t>
            </a:r>
          </a:p>
          <a:p>
            <a:pPr>
              <a:lnSpc>
                <a:spcPct val="150000"/>
              </a:lnSpc>
            </a:pPr>
            <a:r>
              <a:rPr lang="en-US" dirty="0"/>
              <a:t>TDD</a:t>
            </a:r>
            <a:endParaRPr lang="ro-RO" dirty="0"/>
          </a:p>
        </p:txBody>
      </p:sp>
      <p:sp>
        <p:nvSpPr>
          <p:cNvPr id="4" name="Date Placeholder 3"/>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217958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3C0-90B3-4967-B60D-AE69517CF497}"/>
              </a:ext>
            </a:extLst>
          </p:cNvPr>
          <p:cNvSpPr>
            <a:spLocks noGrp="1"/>
          </p:cNvSpPr>
          <p:nvPr>
            <p:ph type="title"/>
          </p:nvPr>
        </p:nvSpPr>
        <p:spPr/>
        <p:txBody>
          <a:bodyPr/>
          <a:lstStyle/>
          <a:p>
            <a:pPr algn="ctr"/>
            <a:r>
              <a:rPr lang="en-US" dirty="0"/>
              <a:t>Unit testing patterns</a:t>
            </a:r>
          </a:p>
        </p:txBody>
      </p:sp>
      <p:sp>
        <p:nvSpPr>
          <p:cNvPr id="3" name="Content Placeholder 2">
            <a:extLst>
              <a:ext uri="{FF2B5EF4-FFF2-40B4-BE49-F238E27FC236}">
                <a16:creationId xmlns:a16="http://schemas.microsoft.com/office/drawing/2014/main" id="{805A010F-AF2E-4511-B791-3BCA6740C809}"/>
              </a:ext>
            </a:extLst>
          </p:cNvPr>
          <p:cNvSpPr>
            <a:spLocks noGrp="1"/>
          </p:cNvSpPr>
          <p:nvPr>
            <p:ph idx="1"/>
          </p:nvPr>
        </p:nvSpPr>
        <p:spPr/>
        <p:txBody>
          <a:bodyPr/>
          <a:lstStyle/>
          <a:p>
            <a:pPr>
              <a:lnSpc>
                <a:spcPct val="200000"/>
              </a:lnSpc>
            </a:pPr>
            <a:r>
              <a:rPr lang="en-US" dirty="0"/>
              <a:t>Naming conventions</a:t>
            </a:r>
          </a:p>
          <a:p>
            <a:pPr lvl="1">
              <a:lnSpc>
                <a:spcPct val="200000"/>
              </a:lnSpc>
            </a:pPr>
            <a:r>
              <a:rPr lang="en-US" b="1" dirty="0" err="1"/>
              <a:t>When_StateUnderTest_Expect_ExpectedBehavior</a:t>
            </a:r>
            <a:endParaRPr lang="en-US" b="1" dirty="0"/>
          </a:p>
          <a:p>
            <a:pPr lvl="2">
              <a:lnSpc>
                <a:spcPct val="200000"/>
              </a:lnSpc>
            </a:pPr>
            <a:r>
              <a:rPr lang="en-US" dirty="0"/>
              <a:t>When_AgeLessThan18_Expect_isAdultAsFalse</a:t>
            </a:r>
          </a:p>
          <a:p>
            <a:pPr lvl="2">
              <a:lnSpc>
                <a:spcPct val="200000"/>
              </a:lnSpc>
            </a:pPr>
            <a:r>
              <a:rPr lang="en-US" dirty="0" err="1"/>
              <a:t>When_InvalidAccount_Expect_WithdrawMoneyToFail</a:t>
            </a:r>
            <a:endParaRPr lang="en-US" dirty="0"/>
          </a:p>
          <a:p>
            <a:pPr lvl="2">
              <a:lnSpc>
                <a:spcPct val="200000"/>
              </a:lnSpc>
            </a:pPr>
            <a:r>
              <a:rPr lang="en-US" dirty="0" err="1"/>
              <a:t>When_MandatoryFieldsAreMissing_Expect_StudentAdmissionToFail</a:t>
            </a:r>
            <a:endParaRPr lang="en-US" dirty="0"/>
          </a:p>
          <a:p>
            <a:pPr marL="265113" lvl="1" indent="0">
              <a:lnSpc>
                <a:spcPct val="200000"/>
              </a:lnSpc>
              <a:buNone/>
            </a:pPr>
            <a:endParaRPr lang="en-US" dirty="0"/>
          </a:p>
        </p:txBody>
      </p:sp>
      <p:sp>
        <p:nvSpPr>
          <p:cNvPr id="4" name="Date Placeholder 3">
            <a:extLst>
              <a:ext uri="{FF2B5EF4-FFF2-40B4-BE49-F238E27FC236}">
                <a16:creationId xmlns:a16="http://schemas.microsoft.com/office/drawing/2014/main" id="{9EFA9AB4-DB5A-458F-9071-5CD02DD6A5A1}"/>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5A895F48-6AE0-4C5F-90DD-E01E13E7C0B9}"/>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3843911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3C0-90B3-4967-B60D-AE69517CF497}"/>
              </a:ext>
            </a:extLst>
          </p:cNvPr>
          <p:cNvSpPr>
            <a:spLocks noGrp="1"/>
          </p:cNvSpPr>
          <p:nvPr>
            <p:ph type="title"/>
          </p:nvPr>
        </p:nvSpPr>
        <p:spPr/>
        <p:txBody>
          <a:bodyPr/>
          <a:lstStyle/>
          <a:p>
            <a:pPr algn="ctr"/>
            <a:r>
              <a:rPr lang="en-US" dirty="0"/>
              <a:t>Unit testing patterns</a:t>
            </a:r>
          </a:p>
        </p:txBody>
      </p:sp>
      <p:sp>
        <p:nvSpPr>
          <p:cNvPr id="3" name="Content Placeholder 2">
            <a:extLst>
              <a:ext uri="{FF2B5EF4-FFF2-40B4-BE49-F238E27FC236}">
                <a16:creationId xmlns:a16="http://schemas.microsoft.com/office/drawing/2014/main" id="{805A010F-AF2E-4511-B791-3BCA6740C809}"/>
              </a:ext>
            </a:extLst>
          </p:cNvPr>
          <p:cNvSpPr>
            <a:spLocks noGrp="1"/>
          </p:cNvSpPr>
          <p:nvPr>
            <p:ph idx="1"/>
          </p:nvPr>
        </p:nvSpPr>
        <p:spPr/>
        <p:txBody>
          <a:bodyPr/>
          <a:lstStyle/>
          <a:p>
            <a:pPr>
              <a:lnSpc>
                <a:spcPct val="200000"/>
              </a:lnSpc>
            </a:pPr>
            <a:r>
              <a:rPr lang="en-US" dirty="0"/>
              <a:t>Naming conventions</a:t>
            </a:r>
          </a:p>
          <a:p>
            <a:pPr lvl="1">
              <a:lnSpc>
                <a:spcPct val="200000"/>
              </a:lnSpc>
            </a:pPr>
            <a:r>
              <a:rPr lang="en-US" b="1" dirty="0" err="1"/>
              <a:t>Given_Preconditions_When_StateUnderTest_Then_ExpectedBehavior</a:t>
            </a:r>
            <a:endParaRPr lang="en-US" b="1" dirty="0"/>
          </a:p>
          <a:p>
            <a:pPr lvl="2">
              <a:lnSpc>
                <a:spcPct val="200000"/>
              </a:lnSpc>
            </a:pPr>
            <a:r>
              <a:rPr lang="en-US" dirty="0"/>
              <a:t>Given_UserIsAuthenticated_When_InvalidAccountNumberIsUsedToWithdrawMoney_Then_TransactionsWillFail</a:t>
            </a:r>
          </a:p>
          <a:p>
            <a:pPr marL="265113" lvl="1" indent="0">
              <a:lnSpc>
                <a:spcPct val="200000"/>
              </a:lnSpc>
              <a:buNone/>
            </a:pPr>
            <a:r>
              <a:rPr lang="en-US" dirty="0"/>
              <a:t>	</a:t>
            </a:r>
          </a:p>
        </p:txBody>
      </p:sp>
      <p:sp>
        <p:nvSpPr>
          <p:cNvPr id="4" name="Date Placeholder 3">
            <a:extLst>
              <a:ext uri="{FF2B5EF4-FFF2-40B4-BE49-F238E27FC236}">
                <a16:creationId xmlns:a16="http://schemas.microsoft.com/office/drawing/2014/main" id="{9EFA9AB4-DB5A-458F-9071-5CD02DD6A5A1}"/>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5A895F48-6AE0-4C5F-90DD-E01E13E7C0B9}"/>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3778319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97F7-2C68-4624-AED0-7EDAA90477FA}"/>
              </a:ext>
            </a:extLst>
          </p:cNvPr>
          <p:cNvSpPr>
            <a:spLocks noGrp="1"/>
          </p:cNvSpPr>
          <p:nvPr>
            <p:ph type="title"/>
          </p:nvPr>
        </p:nvSpPr>
        <p:spPr/>
        <p:txBody>
          <a:bodyPr/>
          <a:lstStyle/>
          <a:p>
            <a:pPr algn="ctr"/>
            <a:r>
              <a:rPr lang="en-US" dirty="0"/>
              <a:t>Testing Frameworks</a:t>
            </a:r>
            <a:br>
              <a:rPr lang="en-US" dirty="0"/>
            </a:br>
            <a:endParaRPr lang="en-US" dirty="0"/>
          </a:p>
        </p:txBody>
      </p:sp>
      <p:sp>
        <p:nvSpPr>
          <p:cNvPr id="3" name="Content Placeholder 2">
            <a:extLst>
              <a:ext uri="{FF2B5EF4-FFF2-40B4-BE49-F238E27FC236}">
                <a16:creationId xmlns:a16="http://schemas.microsoft.com/office/drawing/2014/main" id="{7DA6FC46-6409-4F45-81CE-0E16880D08AB}"/>
              </a:ext>
            </a:extLst>
          </p:cNvPr>
          <p:cNvSpPr>
            <a:spLocks noGrp="1"/>
          </p:cNvSpPr>
          <p:nvPr>
            <p:ph idx="1"/>
          </p:nvPr>
        </p:nvSpPr>
        <p:spPr/>
        <p:txBody>
          <a:bodyPr/>
          <a:lstStyle/>
          <a:p>
            <a:pPr>
              <a:lnSpc>
                <a:spcPct val="200000"/>
              </a:lnSpc>
            </a:pPr>
            <a:r>
              <a:rPr lang="en-US" dirty="0" err="1"/>
              <a:t>MSTest</a:t>
            </a:r>
            <a:endParaRPr lang="en-US" dirty="0"/>
          </a:p>
          <a:p>
            <a:pPr>
              <a:lnSpc>
                <a:spcPct val="200000"/>
              </a:lnSpc>
            </a:pPr>
            <a:r>
              <a:rPr lang="en-US" dirty="0" err="1"/>
              <a:t>NUnit</a:t>
            </a:r>
            <a:endParaRPr lang="en-US" dirty="0"/>
          </a:p>
          <a:p>
            <a:pPr>
              <a:lnSpc>
                <a:spcPct val="200000"/>
              </a:lnSpc>
            </a:pPr>
            <a:r>
              <a:rPr lang="en-US" dirty="0" err="1"/>
              <a:t>xUnit</a:t>
            </a:r>
            <a:endParaRPr lang="en-US" dirty="0"/>
          </a:p>
          <a:p>
            <a:endParaRPr lang="en-US" dirty="0"/>
          </a:p>
        </p:txBody>
      </p:sp>
      <p:sp>
        <p:nvSpPr>
          <p:cNvPr id="4" name="Date Placeholder 3">
            <a:extLst>
              <a:ext uri="{FF2B5EF4-FFF2-40B4-BE49-F238E27FC236}">
                <a16:creationId xmlns:a16="http://schemas.microsoft.com/office/drawing/2014/main" id="{E42D21CA-2BC8-4094-800D-8BCC058AE8C8}"/>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7B0747CB-643E-41F2-90E7-63BE49AA59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4265993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97F7-2C68-4624-AED0-7EDAA90477FA}"/>
              </a:ext>
            </a:extLst>
          </p:cNvPr>
          <p:cNvSpPr>
            <a:spLocks noGrp="1"/>
          </p:cNvSpPr>
          <p:nvPr>
            <p:ph type="title"/>
          </p:nvPr>
        </p:nvSpPr>
        <p:spPr/>
        <p:txBody>
          <a:bodyPr/>
          <a:lstStyle/>
          <a:p>
            <a:pPr algn="ctr"/>
            <a:r>
              <a:rPr lang="en-US" dirty="0"/>
              <a:t>DEMO - </a:t>
            </a:r>
            <a:r>
              <a:rPr lang="en-US" dirty="0" err="1"/>
              <a:t>FizzBuzz</a:t>
            </a:r>
            <a:br>
              <a:rPr lang="en-US" dirty="0"/>
            </a:br>
            <a:endParaRPr lang="en-US" dirty="0"/>
          </a:p>
        </p:txBody>
      </p:sp>
      <p:sp>
        <p:nvSpPr>
          <p:cNvPr id="3" name="Content Placeholder 2">
            <a:extLst>
              <a:ext uri="{FF2B5EF4-FFF2-40B4-BE49-F238E27FC236}">
                <a16:creationId xmlns:a16="http://schemas.microsoft.com/office/drawing/2014/main" id="{7DA6FC46-6409-4F45-81CE-0E16880D08AB}"/>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E42D21CA-2BC8-4094-800D-8BCC058AE8C8}"/>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7B0747CB-643E-41F2-90E7-63BE49AA59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991560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Stubbing &amp; Mocking</a:t>
            </a:r>
            <a:br>
              <a:rPr lang="en-US" dirty="0"/>
            </a:br>
            <a:endParaRPr lang="en-US" dirty="0"/>
          </a:p>
        </p:txBody>
      </p:sp>
      <p:sp>
        <p:nvSpPr>
          <p:cNvPr id="3" name="Content Placeholder 2">
            <a:extLst>
              <a:ext uri="{FF2B5EF4-FFF2-40B4-BE49-F238E27FC236}">
                <a16:creationId xmlns:a16="http://schemas.microsoft.com/office/drawing/2014/main" id="{74969B23-F33A-4B16-8A43-425B99B776E9}"/>
              </a:ext>
            </a:extLst>
          </p:cNvPr>
          <p:cNvSpPr>
            <a:spLocks noGrp="1"/>
          </p:cNvSpPr>
          <p:nvPr>
            <p:ph idx="1"/>
          </p:nvPr>
        </p:nvSpPr>
        <p:spPr/>
        <p:txBody>
          <a:bodyPr/>
          <a:lstStyle/>
          <a:p>
            <a:r>
              <a:rPr lang="en-US" b="1" dirty="0"/>
              <a:t>What is mocking?</a:t>
            </a:r>
          </a:p>
          <a:p>
            <a:endParaRPr lang="en-US" dirty="0"/>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756975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Stubbing &amp; Mocking</a:t>
            </a:r>
            <a:br>
              <a:rPr lang="en-US" dirty="0"/>
            </a:br>
            <a:endParaRPr lang="en-US" dirty="0"/>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pic>
        <p:nvPicPr>
          <p:cNvPr id="13314" name="Picture 2" descr="Imagini pentru unit testing mocking">
            <a:extLst>
              <a:ext uri="{FF2B5EF4-FFF2-40B4-BE49-F238E27FC236}">
                <a16:creationId xmlns:a16="http://schemas.microsoft.com/office/drawing/2014/main" id="{748D7185-85C9-4D3A-BB83-4DA018672D6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41500" y="1836737"/>
            <a:ext cx="5715000"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7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Stubbing &amp; Mocking</a:t>
            </a:r>
            <a:br>
              <a:rPr lang="en-US" dirty="0"/>
            </a:br>
            <a:endParaRPr lang="en-US" dirty="0"/>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marL="0" indent="0">
              <a:buNone/>
            </a:pPr>
            <a:r>
              <a:rPr lang="en-US" b="1" dirty="0"/>
              <a:t>What is mocking?</a:t>
            </a:r>
          </a:p>
          <a:p>
            <a:pPr marL="0" indent="0">
              <a:buNone/>
            </a:pPr>
            <a:endParaRPr lang="en-US" dirty="0"/>
          </a:p>
          <a:p>
            <a:pPr marL="0" indent="0">
              <a:buNone/>
            </a:pPr>
            <a:r>
              <a:rPr lang="en-US" dirty="0"/>
              <a:t>Mocking is a process used in unit testing when the unit being tested has external dependencies. The purpose of mocking is to focus on the code being tested and not on the behavior or state of external dependencies. In mocking, the dependencies are replaced by closely controlled replacement objects that simulate the behavior of the real ones.</a:t>
            </a:r>
          </a:p>
          <a:p>
            <a:endParaRPr lang="en-US" dirty="0"/>
          </a:p>
        </p:txBody>
      </p:sp>
    </p:spTree>
    <p:extLst>
      <p:ext uri="{BB962C8B-B14F-4D97-AF65-F5344CB8AC3E}">
        <p14:creationId xmlns:p14="http://schemas.microsoft.com/office/powerpoint/2010/main" val="3854915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Stubbing &amp; Mocking</a:t>
            </a:r>
            <a:br>
              <a:rPr lang="en-US" dirty="0"/>
            </a:br>
            <a:endParaRPr lang="en-US" dirty="0"/>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150000"/>
              </a:lnSpc>
            </a:pPr>
            <a:r>
              <a:rPr lang="en-US" b="1" dirty="0"/>
              <a:t>Types of mocking</a:t>
            </a:r>
          </a:p>
          <a:p>
            <a:pPr lvl="2">
              <a:lnSpc>
                <a:spcPct val="150000"/>
              </a:lnSpc>
            </a:pPr>
            <a:r>
              <a:rPr lang="en-US" sz="2200" b="1" dirty="0"/>
              <a:t>Stub</a:t>
            </a:r>
            <a:r>
              <a:rPr lang="en-US" sz="2200" dirty="0"/>
              <a:t>: has a predetermined behavior. Basically, an implementation of the dependency with a fixed set of responses.</a:t>
            </a:r>
          </a:p>
          <a:p>
            <a:pPr lvl="2">
              <a:lnSpc>
                <a:spcPct val="150000"/>
              </a:lnSpc>
            </a:pPr>
            <a:r>
              <a:rPr lang="en-US" sz="2200" b="1" dirty="0"/>
              <a:t>Mock</a:t>
            </a:r>
            <a:r>
              <a:rPr lang="en-US" sz="2200" dirty="0"/>
              <a:t>: must be setup with your expectations in each test. They are in a way determined at runtime since the code that sets the expectations must run before they do anything.</a:t>
            </a:r>
            <a:r>
              <a:rPr lang="en-US" sz="2200" b="1" dirty="0"/>
              <a:t> </a:t>
            </a:r>
          </a:p>
          <a:p>
            <a:pPr lvl="2">
              <a:lnSpc>
                <a:spcPct val="150000"/>
              </a:lnSpc>
            </a:pPr>
            <a:endParaRPr lang="en-US" sz="2200" dirty="0"/>
          </a:p>
          <a:p>
            <a:pPr marL="265113" lvl="1"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53753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8D5C-2CF2-4841-AD1C-15B56A1E3322}"/>
              </a:ext>
            </a:extLst>
          </p:cNvPr>
          <p:cNvSpPr>
            <a:spLocks noGrp="1"/>
          </p:cNvSpPr>
          <p:nvPr>
            <p:ph type="title"/>
          </p:nvPr>
        </p:nvSpPr>
        <p:spPr/>
        <p:txBody>
          <a:bodyPr/>
          <a:lstStyle/>
          <a:p>
            <a:pPr algn="ctr"/>
            <a:r>
              <a:rPr lang="en-US" dirty="0"/>
              <a:t>Stubbing &amp; Mocking</a:t>
            </a:r>
            <a:br>
              <a:rPr lang="en-US" dirty="0"/>
            </a:br>
            <a:endParaRPr lang="en-US" dirty="0"/>
          </a:p>
        </p:txBody>
      </p:sp>
      <p:sp>
        <p:nvSpPr>
          <p:cNvPr id="3" name="Content Placeholder 2">
            <a:extLst>
              <a:ext uri="{FF2B5EF4-FFF2-40B4-BE49-F238E27FC236}">
                <a16:creationId xmlns:a16="http://schemas.microsoft.com/office/drawing/2014/main" id="{D976B3B7-D8EB-4221-AC7B-C81ED8404925}"/>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26EDA25A-4B86-49E1-A3D5-B85F933D974C}"/>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A8A58CDE-25A3-4EF7-B518-80FD5E13C2D8}"/>
              </a:ext>
            </a:extLst>
          </p:cNvPr>
          <p:cNvSpPr>
            <a:spLocks noGrp="1"/>
          </p:cNvSpPr>
          <p:nvPr>
            <p:ph type="ftr" sz="quarter" idx="11"/>
          </p:nvPr>
        </p:nvSpPr>
        <p:spPr/>
        <p:txBody>
          <a:bodyPr/>
          <a:lstStyle/>
          <a:p>
            <a:r>
              <a:rPr lang="nl-NL"/>
              <a:t>TITLE PRESENTATION</a:t>
            </a:r>
            <a:endParaRPr lang="nl-NL" dirty="0"/>
          </a:p>
        </p:txBody>
      </p:sp>
      <p:sp>
        <p:nvSpPr>
          <p:cNvPr id="6" name="Rectangle: Rounded Corners 5">
            <a:extLst>
              <a:ext uri="{FF2B5EF4-FFF2-40B4-BE49-F238E27FC236}">
                <a16:creationId xmlns:a16="http://schemas.microsoft.com/office/drawing/2014/main" id="{70230713-87EE-4EF4-8761-7C994DD722F4}"/>
              </a:ext>
            </a:extLst>
          </p:cNvPr>
          <p:cNvSpPr/>
          <p:nvPr/>
        </p:nvSpPr>
        <p:spPr>
          <a:xfrm>
            <a:off x="3106455" y="3144033"/>
            <a:ext cx="2617940" cy="88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SystemUnderTest</a:t>
            </a:r>
            <a:endParaRPr lang="en-US" sz="2400" dirty="0"/>
          </a:p>
        </p:txBody>
      </p:sp>
      <p:sp>
        <p:nvSpPr>
          <p:cNvPr id="7" name="Rectangle: Rounded Corners 6">
            <a:extLst>
              <a:ext uri="{FF2B5EF4-FFF2-40B4-BE49-F238E27FC236}">
                <a16:creationId xmlns:a16="http://schemas.microsoft.com/office/drawing/2014/main" id="{4D9DF393-AE61-435B-A7C4-03D86034BA9D}"/>
              </a:ext>
            </a:extLst>
          </p:cNvPr>
          <p:cNvSpPr/>
          <p:nvPr/>
        </p:nvSpPr>
        <p:spPr>
          <a:xfrm>
            <a:off x="640799" y="1929008"/>
            <a:ext cx="2465655" cy="8893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Caller</a:t>
            </a:r>
          </a:p>
          <a:p>
            <a:pPr algn="ctr"/>
            <a:r>
              <a:rPr lang="en-US" sz="2400" dirty="0"/>
              <a:t>(other method)</a:t>
            </a:r>
          </a:p>
        </p:txBody>
      </p:sp>
      <p:cxnSp>
        <p:nvCxnSpPr>
          <p:cNvPr id="12" name="Connector: Elbow 11">
            <a:extLst>
              <a:ext uri="{FF2B5EF4-FFF2-40B4-BE49-F238E27FC236}">
                <a16:creationId xmlns:a16="http://schemas.microsoft.com/office/drawing/2014/main" id="{3BFE1819-C9A6-4DBA-B3D1-694BEB8A7B85}"/>
              </a:ext>
            </a:extLst>
          </p:cNvPr>
          <p:cNvCxnSpPr>
            <a:cxnSpLocks/>
            <a:stCxn id="7" idx="3"/>
            <a:endCxn id="6" idx="0"/>
          </p:cNvCxnSpPr>
          <p:nvPr/>
        </p:nvCxnSpPr>
        <p:spPr>
          <a:xfrm>
            <a:off x="3106454" y="2373682"/>
            <a:ext cx="1308971" cy="770351"/>
          </a:xfrm>
          <a:prstGeom prst="bentConnector2">
            <a:avLst/>
          </a:prstGeom>
          <a:ln w="57150" cap="flat" cmpd="sng" algn="ctr">
            <a:solidFill>
              <a:schemeClr val="accent4"/>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Rectangle: Rounded Corners 13">
            <a:extLst>
              <a:ext uri="{FF2B5EF4-FFF2-40B4-BE49-F238E27FC236}">
                <a16:creationId xmlns:a16="http://schemas.microsoft.com/office/drawing/2014/main" id="{67C7F2B9-03C1-4330-BDF3-59466E698D70}"/>
              </a:ext>
            </a:extLst>
          </p:cNvPr>
          <p:cNvSpPr/>
          <p:nvPr/>
        </p:nvSpPr>
        <p:spPr>
          <a:xfrm>
            <a:off x="5724395" y="1929008"/>
            <a:ext cx="3043996" cy="889348"/>
          </a:xfrm>
          <a:prstGeom prst="roundRect">
            <a:avLst/>
          </a:prstGeom>
          <a:solidFill>
            <a:srgbClr val="00B050"/>
          </a:solidFill>
          <a:ln>
            <a:solidFill>
              <a:schemeClr val="tx2">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Stub</a:t>
            </a:r>
          </a:p>
          <a:p>
            <a:pPr algn="ctr"/>
            <a:r>
              <a:rPr lang="en-US" sz="2400" dirty="0"/>
              <a:t>(fixed input data)</a:t>
            </a:r>
          </a:p>
        </p:txBody>
      </p:sp>
      <p:cxnSp>
        <p:nvCxnSpPr>
          <p:cNvPr id="16" name="Connector: Elbow 15">
            <a:extLst>
              <a:ext uri="{FF2B5EF4-FFF2-40B4-BE49-F238E27FC236}">
                <a16:creationId xmlns:a16="http://schemas.microsoft.com/office/drawing/2014/main" id="{96BF2FD8-4624-459A-9FAC-992E4EDD99DD}"/>
              </a:ext>
            </a:extLst>
          </p:cNvPr>
          <p:cNvCxnSpPr>
            <a:cxnSpLocks/>
            <a:stCxn id="14" idx="1"/>
            <a:endCxn id="6" idx="0"/>
          </p:cNvCxnSpPr>
          <p:nvPr/>
        </p:nvCxnSpPr>
        <p:spPr>
          <a:xfrm rot="10800000" flipV="1">
            <a:off x="4415425" y="2373681"/>
            <a:ext cx="1308970" cy="770351"/>
          </a:xfrm>
          <a:prstGeom prst="bentConnector2">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D13DE3A3-33D1-41FB-BA49-9B6D96B451BF}"/>
              </a:ext>
            </a:extLst>
          </p:cNvPr>
          <p:cNvSpPr/>
          <p:nvPr/>
        </p:nvSpPr>
        <p:spPr>
          <a:xfrm>
            <a:off x="640800" y="4362440"/>
            <a:ext cx="2465655" cy="8893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Callee</a:t>
            </a:r>
          </a:p>
          <a:p>
            <a:pPr algn="ctr"/>
            <a:r>
              <a:rPr lang="en-US" sz="2400" dirty="0"/>
              <a:t>(external service)</a:t>
            </a:r>
          </a:p>
        </p:txBody>
      </p:sp>
      <p:sp>
        <p:nvSpPr>
          <p:cNvPr id="27" name="Rectangle: Rounded Corners 26">
            <a:extLst>
              <a:ext uri="{FF2B5EF4-FFF2-40B4-BE49-F238E27FC236}">
                <a16:creationId xmlns:a16="http://schemas.microsoft.com/office/drawing/2014/main" id="{D44093DE-C5D7-4F35-A48E-1DC1DC86C309}"/>
              </a:ext>
            </a:extLst>
          </p:cNvPr>
          <p:cNvSpPr/>
          <p:nvPr/>
        </p:nvSpPr>
        <p:spPr>
          <a:xfrm>
            <a:off x="5736706" y="4362440"/>
            <a:ext cx="3043996" cy="889348"/>
          </a:xfrm>
          <a:prstGeom prst="roundRect">
            <a:avLst/>
          </a:prstGeom>
          <a:solidFill>
            <a:srgbClr val="00B050"/>
          </a:solidFill>
          <a:ln>
            <a:solidFill>
              <a:schemeClr val="tx2">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Mock</a:t>
            </a:r>
          </a:p>
          <a:p>
            <a:pPr algn="ctr"/>
            <a:r>
              <a:rPr lang="en-US" sz="2400" dirty="0"/>
              <a:t>(verify expected calls)</a:t>
            </a:r>
          </a:p>
        </p:txBody>
      </p:sp>
      <p:cxnSp>
        <p:nvCxnSpPr>
          <p:cNvPr id="32" name="Connector: Elbow 31">
            <a:extLst>
              <a:ext uri="{FF2B5EF4-FFF2-40B4-BE49-F238E27FC236}">
                <a16:creationId xmlns:a16="http://schemas.microsoft.com/office/drawing/2014/main" id="{F46A2BB8-0E0D-435F-98F6-61B4078767CE}"/>
              </a:ext>
            </a:extLst>
          </p:cNvPr>
          <p:cNvCxnSpPr>
            <a:cxnSpLocks/>
            <a:stCxn id="6" idx="2"/>
            <a:endCxn id="22" idx="3"/>
          </p:cNvCxnSpPr>
          <p:nvPr/>
        </p:nvCxnSpPr>
        <p:spPr>
          <a:xfrm rot="5400000">
            <a:off x="3374074" y="3765762"/>
            <a:ext cx="773733" cy="1308970"/>
          </a:xfrm>
          <a:prstGeom prst="bentConnector2">
            <a:avLst/>
          </a:prstGeom>
          <a:ln w="57150" cap="flat" cmpd="sng" algn="ctr">
            <a:solidFill>
              <a:schemeClr val="accent4"/>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Connector: Elbow 33">
            <a:extLst>
              <a:ext uri="{FF2B5EF4-FFF2-40B4-BE49-F238E27FC236}">
                <a16:creationId xmlns:a16="http://schemas.microsoft.com/office/drawing/2014/main" id="{F8B02DAB-31E2-47F5-B207-7C3B01033B2D}"/>
              </a:ext>
            </a:extLst>
          </p:cNvPr>
          <p:cNvCxnSpPr>
            <a:cxnSpLocks/>
            <a:stCxn id="6" idx="2"/>
            <a:endCxn id="27" idx="1"/>
          </p:cNvCxnSpPr>
          <p:nvPr/>
        </p:nvCxnSpPr>
        <p:spPr>
          <a:xfrm rot="16200000" flipH="1">
            <a:off x="4689199" y="3759606"/>
            <a:ext cx="773733" cy="1321281"/>
          </a:xfrm>
          <a:prstGeom prst="bentConnector2">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712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Stubbing &amp; 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200000"/>
              </a:lnSpc>
            </a:pPr>
            <a:r>
              <a:rPr lang="en-US" b="1" dirty="0"/>
              <a:t>Benefits</a:t>
            </a:r>
          </a:p>
          <a:p>
            <a:pPr lvl="1">
              <a:lnSpc>
                <a:spcPct val="200000"/>
              </a:lnSpc>
            </a:pPr>
            <a:r>
              <a:rPr lang="en-US" dirty="0"/>
              <a:t>Improved test execution speed</a:t>
            </a:r>
          </a:p>
          <a:p>
            <a:pPr lvl="1">
              <a:lnSpc>
                <a:spcPct val="200000"/>
              </a:lnSpc>
            </a:pPr>
            <a:r>
              <a:rPr lang="en-US" dirty="0"/>
              <a:t>Test logic of a class in isolation</a:t>
            </a:r>
          </a:p>
          <a:p>
            <a:pPr lvl="1">
              <a:lnSpc>
                <a:spcPct val="200000"/>
              </a:lnSpc>
            </a:pPr>
            <a:r>
              <a:rPr lang="en-US" dirty="0"/>
              <a:t>Improve test reliability</a:t>
            </a:r>
          </a:p>
          <a:p>
            <a:pPr lvl="1">
              <a:lnSpc>
                <a:spcPct val="200000"/>
              </a:lnSpc>
            </a:pPr>
            <a:endParaRPr lang="en-US" b="1" dirty="0"/>
          </a:p>
          <a:p>
            <a:pPr lvl="2">
              <a:lnSpc>
                <a:spcPct val="200000"/>
              </a:lnSpc>
            </a:pPr>
            <a:endParaRPr lang="en-US" sz="2200" dirty="0"/>
          </a:p>
          <a:p>
            <a:pPr marL="265113" lvl="1" indent="0">
              <a:lnSpc>
                <a:spcPct val="200000"/>
              </a:lnSpc>
              <a:buNone/>
            </a:pPr>
            <a:endParaRPr lang="en-US" b="1" dirty="0"/>
          </a:p>
          <a:p>
            <a:pPr marL="0" indent="0">
              <a:lnSpc>
                <a:spcPct val="200000"/>
              </a:lnSpc>
              <a:buNone/>
            </a:pPr>
            <a:endParaRPr lang="en-US" dirty="0"/>
          </a:p>
          <a:p>
            <a:pPr marL="0" indent="0">
              <a:lnSpc>
                <a:spcPct val="200000"/>
              </a:lnSpc>
              <a:buNone/>
            </a:pPr>
            <a:endParaRPr lang="en-US" dirty="0"/>
          </a:p>
        </p:txBody>
      </p:sp>
    </p:spTree>
    <p:extLst>
      <p:ext uri="{BB962C8B-B14F-4D97-AF65-F5344CB8AC3E}">
        <p14:creationId xmlns:p14="http://schemas.microsoft.com/office/powerpoint/2010/main" val="1998125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6" name="Content Placeholder 5">
            <a:extLst>
              <a:ext uri="{FF2B5EF4-FFF2-40B4-BE49-F238E27FC236}">
                <a16:creationId xmlns:a16="http://schemas.microsoft.com/office/drawing/2014/main" id="{548E6164-7244-4EEB-A65B-16F02139212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51251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Stubbing &amp; Mocking</a:t>
            </a:r>
            <a:br>
              <a:rPr lang="en-US" dirty="0"/>
            </a:br>
            <a:endParaRPr lang="en-US" dirty="0"/>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200000"/>
              </a:lnSpc>
            </a:pPr>
            <a:r>
              <a:rPr lang="en-US" dirty="0"/>
              <a:t>Open Source library: </a:t>
            </a:r>
            <a:r>
              <a:rPr lang="en-US" dirty="0" err="1"/>
              <a:t>Moq</a:t>
            </a:r>
            <a:r>
              <a:rPr lang="en-US" dirty="0"/>
              <a:t> (</a:t>
            </a:r>
            <a:r>
              <a:rPr lang="en-US" dirty="0">
                <a:hlinkClick r:id="rId3"/>
              </a:rPr>
              <a:t>https://github.com/moq</a:t>
            </a:r>
            <a:r>
              <a:rPr lang="en-US" dirty="0"/>
              <a:t>)</a:t>
            </a:r>
          </a:p>
        </p:txBody>
      </p:sp>
    </p:spTree>
    <p:extLst>
      <p:ext uri="{BB962C8B-B14F-4D97-AF65-F5344CB8AC3E}">
        <p14:creationId xmlns:p14="http://schemas.microsoft.com/office/powerpoint/2010/main" val="2135661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1D7F-7A88-46BC-B4A7-9FB2F303F42B}"/>
              </a:ext>
            </a:extLst>
          </p:cNvPr>
          <p:cNvSpPr>
            <a:spLocks noGrp="1"/>
          </p:cNvSpPr>
          <p:nvPr>
            <p:ph type="title"/>
          </p:nvPr>
        </p:nvSpPr>
        <p:spPr/>
        <p:txBody>
          <a:bodyPr/>
          <a:lstStyle/>
          <a:p>
            <a:pPr algn="ctr"/>
            <a:r>
              <a:rPr lang="en-US" dirty="0"/>
              <a:t>Tips For Writing Great Unit Tests</a:t>
            </a:r>
          </a:p>
        </p:txBody>
      </p:sp>
      <p:sp>
        <p:nvSpPr>
          <p:cNvPr id="3" name="Content Placeholder 2">
            <a:extLst>
              <a:ext uri="{FF2B5EF4-FFF2-40B4-BE49-F238E27FC236}">
                <a16:creationId xmlns:a16="http://schemas.microsoft.com/office/drawing/2014/main" id="{E2398C9A-2100-4FF5-B293-115449EB2255}"/>
              </a:ext>
            </a:extLst>
          </p:cNvPr>
          <p:cNvSpPr>
            <a:spLocks noGrp="1"/>
          </p:cNvSpPr>
          <p:nvPr>
            <p:ph idx="1"/>
          </p:nvPr>
        </p:nvSpPr>
        <p:spPr/>
        <p:txBody>
          <a:bodyPr/>
          <a:lstStyle/>
          <a:p>
            <a:pPr>
              <a:lnSpc>
                <a:spcPct val="200000"/>
              </a:lnSpc>
            </a:pPr>
            <a:r>
              <a:rPr lang="en-US" dirty="0"/>
              <a:t>Make each test independent to all the others</a:t>
            </a:r>
          </a:p>
          <a:p>
            <a:pPr>
              <a:lnSpc>
                <a:spcPct val="200000"/>
              </a:lnSpc>
            </a:pPr>
            <a:r>
              <a:rPr lang="en-US" dirty="0"/>
              <a:t>Any given behavior should be specified in one and only one test</a:t>
            </a:r>
          </a:p>
          <a:p>
            <a:pPr>
              <a:lnSpc>
                <a:spcPct val="200000"/>
              </a:lnSpc>
            </a:pPr>
            <a:r>
              <a:rPr lang="en-US" dirty="0"/>
              <a:t>Mock out all external services and state</a:t>
            </a:r>
          </a:p>
          <a:p>
            <a:pPr>
              <a:lnSpc>
                <a:spcPct val="200000"/>
              </a:lnSpc>
            </a:pPr>
            <a:r>
              <a:rPr lang="en-US" dirty="0"/>
              <a:t>“Any unit tests are better than none”</a:t>
            </a:r>
          </a:p>
          <a:p>
            <a:pPr>
              <a:lnSpc>
                <a:spcPct val="200000"/>
              </a:lnSpc>
            </a:pPr>
            <a:endParaRPr lang="en-US" dirty="0"/>
          </a:p>
        </p:txBody>
      </p:sp>
      <p:sp>
        <p:nvSpPr>
          <p:cNvPr id="4" name="Date Placeholder 3">
            <a:extLst>
              <a:ext uri="{FF2B5EF4-FFF2-40B4-BE49-F238E27FC236}">
                <a16:creationId xmlns:a16="http://schemas.microsoft.com/office/drawing/2014/main" id="{0D1C515C-E473-4EBB-B6E5-B66623E914D9}"/>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A6DA9B42-D53D-4626-ACC6-F687283EC5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5457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Stubbing &amp; Mocking</a:t>
            </a:r>
            <a:br>
              <a:rPr lang="en-US" dirty="0"/>
            </a:br>
            <a:r>
              <a:rPr lang="en-US" dirty="0"/>
              <a:t>DEMO</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200000"/>
              </a:lnSpc>
            </a:pPr>
            <a:endParaRPr lang="en-US" dirty="0"/>
          </a:p>
        </p:txBody>
      </p:sp>
    </p:spTree>
    <p:extLst>
      <p:ext uri="{BB962C8B-B14F-4D97-AF65-F5344CB8AC3E}">
        <p14:creationId xmlns:p14="http://schemas.microsoft.com/office/powerpoint/2010/main" val="578487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723526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endParaRPr lang="en-US" dirty="0"/>
          </a:p>
          <a:p>
            <a:pPr>
              <a:lnSpc>
                <a:spcPct val="150000"/>
              </a:lnSpc>
            </a:pPr>
            <a:r>
              <a:rPr lang="en-US" dirty="0"/>
              <a:t>“Integration tests ensure that an app's components function correctly at a level that includes the app's supporting infrastructure, such as the database, file system, and network.”</a:t>
            </a:r>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183642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endParaRPr lang="en-US" dirty="0"/>
          </a:p>
          <a:p>
            <a:pPr>
              <a:lnSpc>
                <a:spcPct val="150000"/>
              </a:lnSpc>
            </a:pPr>
            <a:r>
              <a:rPr lang="en-US" dirty="0"/>
              <a:t>“Integration tests ensure that an app's components function correctly at a level that includes the app's supporting infrastructure, such as the database, file system, and network.”</a:t>
            </a:r>
          </a:p>
          <a:p>
            <a:pPr>
              <a:lnSpc>
                <a:spcPct val="150000"/>
              </a:lnSpc>
            </a:pPr>
            <a:r>
              <a:rPr lang="en-US" dirty="0"/>
              <a:t>“Integration tests evaluate an app's components on a broader level than </a:t>
            </a:r>
            <a:r>
              <a:rPr lang="en-US" u="sng" dirty="0">
                <a:hlinkClick r:id="rId3"/>
              </a:rPr>
              <a:t>unit tests</a:t>
            </a:r>
            <a:r>
              <a:rPr lang="en-US" dirty="0"/>
              <a:t>.”</a:t>
            </a:r>
          </a:p>
          <a:p>
            <a:pPr>
              <a:lnSpc>
                <a:spcPct val="150000"/>
              </a:lnSpc>
            </a:pPr>
            <a:endParaRPr lang="en-US" dirty="0"/>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422816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pPr>
              <a:lnSpc>
                <a:spcPct val="200000"/>
              </a:lnSpc>
            </a:pPr>
            <a:r>
              <a:rPr lang="en-US" dirty="0"/>
              <a:t>In contrast to unit tests, integration tests:</a:t>
            </a:r>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511066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pPr>
              <a:lnSpc>
                <a:spcPct val="200000"/>
              </a:lnSpc>
            </a:pPr>
            <a:r>
              <a:rPr lang="en-US" dirty="0"/>
              <a:t>In contrast to unit tests, integration tests:</a:t>
            </a:r>
          </a:p>
          <a:p>
            <a:pPr lvl="1">
              <a:lnSpc>
                <a:spcPct val="200000"/>
              </a:lnSpc>
            </a:pPr>
            <a:r>
              <a:rPr lang="en-US" dirty="0"/>
              <a:t>Use the actual components that the app uses in production.</a:t>
            </a:r>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652764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pPr>
              <a:lnSpc>
                <a:spcPct val="200000"/>
              </a:lnSpc>
            </a:pPr>
            <a:r>
              <a:rPr lang="en-US" dirty="0"/>
              <a:t>In contrast to unit tests, integration tests:</a:t>
            </a:r>
          </a:p>
          <a:p>
            <a:pPr lvl="1">
              <a:lnSpc>
                <a:spcPct val="200000"/>
              </a:lnSpc>
            </a:pPr>
            <a:r>
              <a:rPr lang="en-US" dirty="0"/>
              <a:t>Use the actual components that the app uses in production.</a:t>
            </a:r>
          </a:p>
          <a:p>
            <a:pPr lvl="1">
              <a:lnSpc>
                <a:spcPct val="200000"/>
              </a:lnSpc>
            </a:pPr>
            <a:r>
              <a:rPr lang="en-US" dirty="0"/>
              <a:t>Require more code and data processing.</a:t>
            </a:r>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722777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pPr>
              <a:lnSpc>
                <a:spcPct val="200000"/>
              </a:lnSpc>
            </a:pPr>
            <a:r>
              <a:rPr lang="en-US" dirty="0"/>
              <a:t>In contrast to unit tests, integration tests:</a:t>
            </a:r>
          </a:p>
          <a:p>
            <a:pPr lvl="1">
              <a:lnSpc>
                <a:spcPct val="200000"/>
              </a:lnSpc>
            </a:pPr>
            <a:r>
              <a:rPr lang="en-US" dirty="0"/>
              <a:t>Use the actual components that the app uses in production.</a:t>
            </a:r>
          </a:p>
          <a:p>
            <a:pPr lvl="1">
              <a:lnSpc>
                <a:spcPct val="200000"/>
              </a:lnSpc>
            </a:pPr>
            <a:r>
              <a:rPr lang="en-US" dirty="0"/>
              <a:t>Require more code and data processing.</a:t>
            </a:r>
          </a:p>
          <a:p>
            <a:pPr lvl="1">
              <a:lnSpc>
                <a:spcPct val="200000"/>
              </a:lnSpc>
            </a:pPr>
            <a:r>
              <a:rPr lang="en-GB" dirty="0"/>
              <a:t>Take longer to run.</a:t>
            </a:r>
            <a:endParaRPr lang="en-US" dirty="0"/>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775774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pic>
        <p:nvPicPr>
          <p:cNvPr id="2050" name="Picture 2" descr="Imagini pentru john woods always code as if">
            <a:extLst>
              <a:ext uri="{FF2B5EF4-FFF2-40B4-BE49-F238E27FC236}">
                <a16:creationId xmlns:a16="http://schemas.microsoft.com/office/drawing/2014/main" id="{E536A3B7-5D6A-4E09-835B-82DB3500AAF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87663" y="1634331"/>
            <a:ext cx="7568673" cy="378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724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What is TDD?</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723440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What is TDD?</a:t>
            </a:r>
          </a:p>
          <a:p>
            <a:endParaRPr lang="en-US" dirty="0"/>
          </a:p>
          <a:p>
            <a:endParaRPr lang="en-US" dirty="0"/>
          </a:p>
          <a:p>
            <a:pPr marL="0" indent="0">
              <a:buNone/>
            </a:pPr>
            <a:r>
              <a:rPr lang="en-US" dirty="0"/>
              <a:t>“Test Driven Development (TDD henceforth) is an iterative process in which test cases are written before a solution is implemented. This practice is contrary to the tradition involving coding first and testing second.”  </a:t>
            </a:r>
          </a:p>
          <a:p>
            <a:pPr marL="0" indent="0">
              <a:buNone/>
            </a:pPr>
            <a:endParaRPr lang="en-US" dirty="0"/>
          </a:p>
          <a:p>
            <a:pPr marL="0" indent="0">
              <a:buNone/>
            </a:pPr>
            <a:r>
              <a:rPr lang="en-US" dirty="0"/>
              <a:t>Source - </a:t>
            </a:r>
            <a:r>
              <a:rPr lang="en-US" dirty="0">
                <a:hlinkClick r:id="rId3"/>
              </a:rPr>
              <a:t>https://www.pluralsight.com/guides/software-delivery-using-test-driven-development-tdd</a:t>
            </a:r>
            <a:endParaRPr lang="en-US"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102002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What is TDD?</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endParaRPr lang="en-US" sz="1600" dirty="0"/>
          </a:p>
          <a:p>
            <a:pPr marL="0" indent="0">
              <a:buNone/>
            </a:pPr>
            <a:r>
              <a:rPr lang="en-US" sz="1600" dirty="0"/>
              <a:t>Source - </a:t>
            </a:r>
            <a:r>
              <a:rPr lang="en-US" sz="1600" dirty="0">
                <a:hlinkClick r:id="rId3"/>
              </a:rPr>
              <a:t>https://blog.cleancoder.com/uncle-bob/2014/12/17/TheCyclesOfTDD.html</a:t>
            </a:r>
            <a:endParaRPr lang="en-US" sz="1600"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pic>
        <p:nvPicPr>
          <p:cNvPr id="6" name="Picture 8" descr="http://marcabraham.files.wordpress.com/2012/04/06_red_green_refactor.jpg">
            <a:extLst>
              <a:ext uri="{FF2B5EF4-FFF2-40B4-BE49-F238E27FC236}">
                <a16:creationId xmlns:a16="http://schemas.microsoft.com/office/drawing/2014/main" id="{9CADEE23-8047-4A91-AB37-5576610ABD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4510" y="2300287"/>
            <a:ext cx="3810000"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930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What is TDD?</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pic>
        <p:nvPicPr>
          <p:cNvPr id="6" name="Picture 2" descr="description">
            <a:extLst>
              <a:ext uri="{FF2B5EF4-FFF2-40B4-BE49-F238E27FC236}">
                <a16:creationId xmlns:a16="http://schemas.microsoft.com/office/drawing/2014/main" id="{CB6CD73E-710A-4750-8E3A-4FAED8090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953" y="2099605"/>
            <a:ext cx="2882094" cy="365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441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Benefits</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044901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Benefits</a:t>
            </a:r>
          </a:p>
          <a:p>
            <a:pPr lvl="1">
              <a:lnSpc>
                <a:spcPct val="200000"/>
              </a:lnSpc>
            </a:pPr>
            <a:r>
              <a:rPr lang="en-US" dirty="0"/>
              <a:t>The code that comes out of this process is clean</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463155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Benefits</a:t>
            </a:r>
          </a:p>
          <a:p>
            <a:pPr lvl="1">
              <a:lnSpc>
                <a:spcPct val="200000"/>
              </a:lnSpc>
            </a:pPr>
            <a:r>
              <a:rPr lang="en-US" dirty="0"/>
              <a:t>The code that comes out of this process is clean</a:t>
            </a:r>
          </a:p>
          <a:p>
            <a:pPr lvl="1">
              <a:lnSpc>
                <a:spcPct val="200000"/>
              </a:lnSpc>
            </a:pPr>
            <a:r>
              <a:rPr lang="en-US" dirty="0"/>
              <a:t>It is possible to achieve 100% code coverage</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276499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Downsides</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060496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Downsides</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pic>
        <p:nvPicPr>
          <p:cNvPr id="6" name="Picture 2" descr="description">
            <a:extLst>
              <a:ext uri="{FF2B5EF4-FFF2-40B4-BE49-F238E27FC236}">
                <a16:creationId xmlns:a16="http://schemas.microsoft.com/office/drawing/2014/main" id="{8FA4C551-95D4-4218-A9DE-D2FC10515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7872" y="2119136"/>
            <a:ext cx="3343275"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094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446332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Costs of developing software</a:t>
            </a:r>
          </a:p>
        </p:txBody>
      </p:sp>
      <p:sp>
        <p:nvSpPr>
          <p:cNvPr id="3" name="Content Placeholder 2"/>
          <p:cNvSpPr>
            <a:spLocks noGrp="1"/>
          </p:cNvSpPr>
          <p:nvPr>
            <p:ph idx="1"/>
          </p:nvPr>
        </p:nvSpPr>
        <p:spPr>
          <a:xfrm>
            <a:off x="617538" y="1168399"/>
            <a:ext cx="8163164" cy="4771923"/>
          </a:xfrm>
        </p:spPr>
        <p:txBody>
          <a:bodyPr>
            <a:normAutofit/>
          </a:bodyPr>
          <a:lstStyle/>
          <a:p>
            <a:pPr>
              <a:lnSpc>
                <a:spcPct val="150000"/>
              </a:lnSpc>
            </a:pPr>
            <a:endParaRPr lang="en-US" dirty="0"/>
          </a:p>
        </p:txBody>
      </p:sp>
      <p:sp>
        <p:nvSpPr>
          <p:cNvPr id="4" name="Date Placeholder 3"/>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pic>
        <p:nvPicPr>
          <p:cNvPr id="6" name="Content Placeholder 1">
            <a:extLst>
              <a:ext uri="{FF2B5EF4-FFF2-40B4-BE49-F238E27FC236}">
                <a16:creationId xmlns:a16="http://schemas.microsoft.com/office/drawing/2014/main" id="{1B235D71-6AAB-486A-A8C8-505EFF220E45}"/>
              </a:ext>
            </a:extLst>
          </p:cNvPr>
          <p:cNvPicPr>
            <a:picLocks noChangeAspect="1"/>
          </p:cNvPicPr>
          <p:nvPr/>
        </p:nvPicPr>
        <p:blipFill>
          <a:blip r:embed="rId3"/>
          <a:stretch>
            <a:fillRect/>
          </a:stretch>
        </p:blipFill>
        <p:spPr>
          <a:xfrm>
            <a:off x="2010739" y="1845476"/>
            <a:ext cx="5122522" cy="3544888"/>
          </a:xfrm>
          <a:prstGeom prst="rect">
            <a:avLst/>
          </a:prstGeom>
        </p:spPr>
      </p:pic>
    </p:spTree>
    <p:extLst>
      <p:ext uri="{BB962C8B-B14F-4D97-AF65-F5344CB8AC3E}">
        <p14:creationId xmlns:p14="http://schemas.microsoft.com/office/powerpoint/2010/main" val="357172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a:p>
            <a:pPr lvl="1">
              <a:lnSpc>
                <a:spcPct val="200000"/>
              </a:lnSpc>
            </a:pPr>
            <a:r>
              <a:rPr lang="en-US" dirty="0"/>
              <a:t>The test code should be: readable and maintainable</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4080715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a:p>
            <a:pPr lvl="1">
              <a:lnSpc>
                <a:spcPct val="200000"/>
              </a:lnSpc>
            </a:pPr>
            <a:r>
              <a:rPr lang="en-US" dirty="0"/>
              <a:t>The test code should be: readable and maintainable</a:t>
            </a:r>
          </a:p>
          <a:p>
            <a:pPr lvl="1">
              <a:lnSpc>
                <a:spcPct val="200000"/>
              </a:lnSpc>
            </a:pPr>
            <a:r>
              <a:rPr lang="en-US" dirty="0"/>
              <a:t>We should address positive and negative test cases</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477473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a:p>
            <a:pPr lvl="1">
              <a:lnSpc>
                <a:spcPct val="200000"/>
              </a:lnSpc>
            </a:pPr>
            <a:r>
              <a:rPr lang="en-US" dirty="0"/>
              <a:t>The test code should be: readable and maintainable</a:t>
            </a:r>
          </a:p>
          <a:p>
            <a:pPr lvl="1">
              <a:lnSpc>
                <a:spcPct val="200000"/>
              </a:lnSpc>
            </a:pPr>
            <a:r>
              <a:rPr lang="en-US" dirty="0"/>
              <a:t>We should address positive and negative test cases</a:t>
            </a:r>
          </a:p>
          <a:p>
            <a:pPr lvl="1">
              <a:lnSpc>
                <a:spcPct val="200000"/>
              </a:lnSpc>
            </a:pPr>
            <a:r>
              <a:rPr lang="en-US" dirty="0"/>
              <a:t>We should separate our set-up and tear-down code</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155037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a:p>
            <a:pPr lvl="1">
              <a:lnSpc>
                <a:spcPct val="200000"/>
              </a:lnSpc>
            </a:pPr>
            <a:r>
              <a:rPr lang="en-US" dirty="0"/>
              <a:t>The test code should be: readable and maintainable</a:t>
            </a:r>
          </a:p>
          <a:p>
            <a:pPr lvl="1">
              <a:lnSpc>
                <a:spcPct val="200000"/>
              </a:lnSpc>
            </a:pPr>
            <a:r>
              <a:rPr lang="en-US" dirty="0"/>
              <a:t>We should address positive and negative test cases</a:t>
            </a:r>
          </a:p>
          <a:p>
            <a:pPr lvl="1">
              <a:lnSpc>
                <a:spcPct val="200000"/>
              </a:lnSpc>
            </a:pPr>
            <a:r>
              <a:rPr lang="en-US" dirty="0"/>
              <a:t>We should separate our set-up and tear-down code</a:t>
            </a:r>
          </a:p>
          <a:p>
            <a:pPr lvl="1">
              <a:lnSpc>
                <a:spcPct val="200000"/>
              </a:lnSpc>
            </a:pPr>
            <a:r>
              <a:rPr lang="en-US" dirty="0"/>
              <a:t>Continuously review your tests and test practices with the Team</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209251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65DD-FB73-4073-9B81-B7C48B4B0E92}"/>
              </a:ext>
            </a:extLst>
          </p:cNvPr>
          <p:cNvSpPr>
            <a:spLocks noGrp="1"/>
          </p:cNvSpPr>
          <p:nvPr>
            <p:ph type="title"/>
          </p:nvPr>
        </p:nvSpPr>
        <p:spPr/>
        <p:txBody>
          <a:bodyPr/>
          <a:lstStyle/>
          <a:p>
            <a:pPr algn="ctr"/>
            <a:r>
              <a:rPr lang="en-US" dirty="0"/>
              <a:t>TDD - DEMO</a:t>
            </a:r>
          </a:p>
        </p:txBody>
      </p:sp>
      <p:sp>
        <p:nvSpPr>
          <p:cNvPr id="3" name="Content Placeholder 2">
            <a:extLst>
              <a:ext uri="{FF2B5EF4-FFF2-40B4-BE49-F238E27FC236}">
                <a16:creationId xmlns:a16="http://schemas.microsoft.com/office/drawing/2014/main" id="{F849F9E9-D0BB-4BEF-B4BC-3ABADFA24F83}"/>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6B8503D0-EC31-4A68-8AE3-50E1C15223DF}"/>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A6D120D3-2594-4BE3-9E8D-C4C50931DB4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3482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ctrTitle"/>
          </p:nvPr>
        </p:nvSpPr>
        <p:spPr/>
        <p:txBody>
          <a:bodyPr/>
          <a:lstStyle/>
          <a:p>
            <a:pPr algn="ctr"/>
            <a:r>
              <a:rPr lang="en-US" dirty="0"/>
              <a:t>Questions</a:t>
            </a:r>
            <a:br>
              <a:rPr lang="en-US" dirty="0"/>
            </a:br>
            <a:endParaRPr lang="nl-NL" dirty="0"/>
          </a:p>
        </p:txBody>
      </p:sp>
      <p:sp>
        <p:nvSpPr>
          <p:cNvPr id="3" name="Tijdelijke aanduiding voor datum 2"/>
          <p:cNvSpPr>
            <a:spLocks noGrp="1"/>
          </p:cNvSpPr>
          <p:nvPr>
            <p:ph type="dt" sz="half" idx="10"/>
          </p:nvPr>
        </p:nvSpPr>
        <p:spPr>
          <a:xfrm>
            <a:off x="634402" y="6341926"/>
            <a:ext cx="2133600" cy="210972"/>
          </a:xfrm>
        </p:spPr>
        <p:txBody>
          <a:bodyPr/>
          <a:lstStyle/>
          <a:p>
            <a:fld id="{471052D4-AF7E-4476-8D72-E740905092FA}" type="datetime4">
              <a:rPr lang="en-US" smtClean="0"/>
              <a:t>July 19, 2021</a:t>
            </a:fld>
            <a:endParaRPr lang="nl-NL" dirty="0"/>
          </a:p>
        </p:txBody>
      </p:sp>
    </p:spTree>
    <p:extLst>
      <p:ext uri="{BB962C8B-B14F-4D97-AF65-F5344CB8AC3E}">
        <p14:creationId xmlns:p14="http://schemas.microsoft.com/office/powerpoint/2010/main" val="3959473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a:xfrm>
            <a:off x="634402" y="6341926"/>
            <a:ext cx="2133600" cy="210972"/>
          </a:xfrm>
        </p:spPr>
        <p:txBody>
          <a:bodyPr/>
          <a:lstStyle/>
          <a:p>
            <a:fld id="{471052D4-AF7E-4476-8D72-E740905092FA}" type="datetime4">
              <a:rPr lang="en-US" smtClean="0"/>
              <a:t>July 19, 2021</a:t>
            </a:fld>
            <a:endParaRPr lang="nl-NL" dirty="0"/>
          </a:p>
        </p:txBody>
      </p:sp>
      <p:sp>
        <p:nvSpPr>
          <p:cNvPr id="4" name="Titel 10">
            <a:extLst>
              <a:ext uri="{FF2B5EF4-FFF2-40B4-BE49-F238E27FC236}">
                <a16:creationId xmlns:a16="http://schemas.microsoft.com/office/drawing/2014/main" id="{E289ED7F-666D-45B7-AC16-B28F94E215E4}"/>
              </a:ext>
            </a:extLst>
          </p:cNvPr>
          <p:cNvSpPr txBox="1">
            <a:spLocks/>
          </p:cNvSpPr>
          <p:nvPr/>
        </p:nvSpPr>
        <p:spPr>
          <a:xfrm>
            <a:off x="763960" y="801369"/>
            <a:ext cx="7772400" cy="1470025"/>
          </a:xfrm>
          <a:prstGeom prst="rect">
            <a:avLst/>
          </a:prstGeom>
        </p:spPr>
        <p:txBody>
          <a:bodyPr vert="horz" lIns="91440" tIns="90000" rIns="91440" bIns="45720" rtlCol="0" anchor="t" anchorCtr="0">
            <a:noAutofit/>
          </a:bodyPr>
          <a:lstStyle>
            <a:lvl1pPr algn="l" defTabSz="914400" rtl="0" eaLnBrk="1" latinLnBrk="0" hangingPunct="1">
              <a:lnSpc>
                <a:spcPts val="5200"/>
              </a:lnSpc>
              <a:spcBef>
                <a:spcPts val="0"/>
              </a:spcBef>
              <a:spcAft>
                <a:spcPts val="0"/>
              </a:spcAft>
              <a:buNone/>
              <a:defRPr sz="3600" b="1" kern="1200" cap="all">
                <a:solidFill>
                  <a:schemeClr val="bg1"/>
                </a:solidFill>
                <a:latin typeface="Arial" pitchFamily="34" charset="0"/>
                <a:ea typeface="+mj-ea"/>
                <a:cs typeface="Arial" pitchFamily="34" charset="0"/>
              </a:defRPr>
            </a:lvl1pPr>
          </a:lstStyle>
          <a:p>
            <a:pPr algn="ctr"/>
            <a:r>
              <a:rPr lang="en-US"/>
              <a:t>Thank you</a:t>
            </a:r>
            <a:br>
              <a:rPr lang="en-US"/>
            </a:br>
            <a:endParaRPr lang="nl-NL" dirty="0"/>
          </a:p>
        </p:txBody>
      </p:sp>
    </p:spTree>
    <p:extLst>
      <p:ext uri="{BB962C8B-B14F-4D97-AF65-F5344CB8AC3E}">
        <p14:creationId xmlns:p14="http://schemas.microsoft.com/office/powerpoint/2010/main" val="2227488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Costs of developing software</a:t>
            </a:r>
          </a:p>
        </p:txBody>
      </p:sp>
      <p:sp>
        <p:nvSpPr>
          <p:cNvPr id="4" name="Date Placeholder 3"/>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pic>
        <p:nvPicPr>
          <p:cNvPr id="7" name="Content Placeholder 6">
            <a:extLst>
              <a:ext uri="{FF2B5EF4-FFF2-40B4-BE49-F238E27FC236}">
                <a16:creationId xmlns:a16="http://schemas.microsoft.com/office/drawing/2014/main" id="{38B869D6-ECEA-4C96-8D1A-0A51C5C99865}"/>
              </a:ext>
            </a:extLst>
          </p:cNvPr>
          <p:cNvPicPr>
            <a:picLocks noGrp="1" noChangeAspect="1"/>
          </p:cNvPicPr>
          <p:nvPr>
            <p:ph idx="1"/>
          </p:nvPr>
        </p:nvPicPr>
        <p:blipFill>
          <a:blip r:embed="rId3"/>
          <a:stretch>
            <a:fillRect/>
          </a:stretch>
        </p:blipFill>
        <p:spPr>
          <a:xfrm>
            <a:off x="617538" y="1953936"/>
            <a:ext cx="8162925" cy="2950128"/>
          </a:xfrm>
          <a:prstGeom prst="rect">
            <a:avLst/>
          </a:prstGeom>
        </p:spPr>
      </p:pic>
    </p:spTree>
    <p:extLst>
      <p:ext uri="{BB962C8B-B14F-4D97-AF65-F5344CB8AC3E}">
        <p14:creationId xmlns:p14="http://schemas.microsoft.com/office/powerpoint/2010/main" val="24853582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endParaRPr lang="en-US" dirty="0"/>
          </a:p>
        </p:txBody>
      </p:sp>
      <p:pic>
        <p:nvPicPr>
          <p:cNvPr id="7" name="Content Placeholder 6">
            <a:extLst>
              <a:ext uri="{FF2B5EF4-FFF2-40B4-BE49-F238E27FC236}">
                <a16:creationId xmlns:a16="http://schemas.microsoft.com/office/drawing/2014/main" id="{614D2B7B-FD71-4643-9097-1DDE6D453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152" y="1656556"/>
            <a:ext cx="5113936" cy="3544888"/>
          </a:xfrm>
          <a:prstGeom prst="rect">
            <a:avLst/>
          </a:prstGeom>
          <a:noFill/>
          <a:ln>
            <a:noFill/>
          </a:ln>
        </p:spPr>
      </p:pic>
    </p:spTree>
    <p:extLst>
      <p:ext uri="{BB962C8B-B14F-4D97-AF65-F5344CB8AC3E}">
        <p14:creationId xmlns:p14="http://schemas.microsoft.com/office/powerpoint/2010/main" val="3540639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a:lnSpc>
                <a:spcPct val="150000"/>
              </a:lnSpc>
            </a:pPr>
            <a:r>
              <a:rPr lang="en-US" dirty="0"/>
              <a:t>Benefits</a:t>
            </a:r>
          </a:p>
          <a:p>
            <a:pPr lvl="2"/>
            <a:r>
              <a:rPr lang="en-US" dirty="0"/>
              <a:t>Find defects early</a:t>
            </a:r>
          </a:p>
          <a:p>
            <a:endParaRPr lang="en-GB" dirty="0"/>
          </a:p>
          <a:p>
            <a:endParaRPr lang="en-US" dirty="0"/>
          </a:p>
        </p:txBody>
      </p:sp>
    </p:spTree>
    <p:extLst>
      <p:ext uri="{BB962C8B-B14F-4D97-AF65-F5344CB8AC3E}">
        <p14:creationId xmlns:p14="http://schemas.microsoft.com/office/powerpoint/2010/main" val="56746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a:lnSpc>
                <a:spcPct val="150000"/>
              </a:lnSpc>
            </a:pPr>
            <a:r>
              <a:rPr lang="en-US" dirty="0"/>
              <a:t>Benefits</a:t>
            </a:r>
          </a:p>
          <a:p>
            <a:pPr lvl="2"/>
            <a:r>
              <a:rPr lang="en-US" dirty="0"/>
              <a:t>Find defects early</a:t>
            </a:r>
          </a:p>
          <a:p>
            <a:pPr lvl="2"/>
            <a:r>
              <a:rPr lang="en-US" dirty="0"/>
              <a:t>Prevent regressions</a:t>
            </a:r>
          </a:p>
          <a:p>
            <a:pPr lvl="2"/>
            <a:endParaRPr lang="en-US" dirty="0"/>
          </a:p>
          <a:p>
            <a:endParaRPr lang="en-GB" dirty="0"/>
          </a:p>
          <a:p>
            <a:endParaRPr lang="en-US" dirty="0"/>
          </a:p>
        </p:txBody>
      </p:sp>
    </p:spTree>
    <p:extLst>
      <p:ext uri="{BB962C8B-B14F-4D97-AF65-F5344CB8AC3E}">
        <p14:creationId xmlns:p14="http://schemas.microsoft.com/office/powerpoint/2010/main" val="1532313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Kantoorthema">
  <a:themeElements>
    <a:clrScheme name="Centric colours">
      <a:dk1>
        <a:srgbClr val="000000"/>
      </a:dk1>
      <a:lt1>
        <a:srgbClr val="FFFFFF"/>
      </a:lt1>
      <a:dk2>
        <a:srgbClr val="009036"/>
      </a:dk2>
      <a:lt2>
        <a:srgbClr val="FFFFFF"/>
      </a:lt2>
      <a:accent1>
        <a:srgbClr val="005EA8"/>
      </a:accent1>
      <a:accent2>
        <a:srgbClr val="EE9D00"/>
      </a:accent2>
      <a:accent3>
        <a:srgbClr val="5EC5ED"/>
      </a:accent3>
      <a:accent4>
        <a:srgbClr val="E30045"/>
      </a:accent4>
      <a:accent5>
        <a:srgbClr val="FFED00"/>
      </a:accent5>
      <a:accent6>
        <a:srgbClr val="80197F"/>
      </a:accent6>
      <a:hlink>
        <a:srgbClr val="000000"/>
      </a:hlink>
      <a:folHlink>
        <a:srgbClr val="0000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582594f-2f57-4d52-8ffa-4b4aa53e3769">HXQY2SQ4HAYF-794-83</_dlc_DocId>
    <_dlc_DocIdUrl xmlns="7582594f-2f57-4d52-8ffa-4b4aa53e3769">
      <Url>http://sharepoint.centric.lan/afdeling/Belgie/Departments/marcom/_layouts/DocIdRedir.aspx?ID=HXQY2SQ4HAYF-794-83</Url>
      <Description>HXQY2SQ4HAYF-794-83</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12F67C670D41B4A91B6EC11F2BCB91000112621AD02751C46ACAF48B80BAE0485" ma:contentTypeVersion="8" ma:contentTypeDescription="Een nieuw document maken." ma:contentTypeScope="" ma:versionID="7a2a27f4e9f6b4ce34c424adeb6be946">
  <xsd:schema xmlns:xsd="http://www.w3.org/2001/XMLSchema" xmlns:xs="http://www.w3.org/2001/XMLSchema" xmlns:p="http://schemas.microsoft.com/office/2006/metadata/properties" xmlns:ns2="7582594f-2f57-4d52-8ffa-4b4aa53e3769" targetNamespace="http://schemas.microsoft.com/office/2006/metadata/properties" ma:root="true" ma:fieldsID="d72965aa9bec8a25d585f8efc5427f42" ns2:_="">
    <xsd:import namespace="7582594f-2f57-4d52-8ffa-4b4aa53e376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82594f-2f57-4d52-8ffa-4b4aa53e3769" elementFormDefault="qualified">
    <xsd:import namespace="http://schemas.microsoft.com/office/2006/documentManagement/types"/>
    <xsd:import namespace="http://schemas.microsoft.com/office/infopath/2007/PartnerControls"/>
    <xsd:element name="_dlc_DocId" ma:index="8" nillable="true" ma:displayName="Waarde van de document-id" ma:description="De waarde van de document-id die aan dit item is toegewezen." ma:internalName="_dlc_DocId" ma:readOnly="true">
      <xsd:simpleType>
        <xsd:restriction base="dms:Text"/>
      </xsd:simpleType>
    </xsd:element>
    <xsd:element name="_dlc_DocIdUrl" ma:index="9"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DE0A3E1F-B2EC-4B36-9F71-3169FFDE4AE0}">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7582594f-2f57-4d52-8ffa-4b4aa53e3769"/>
    <ds:schemaRef ds:uri="http://www.w3.org/XML/1998/namespace"/>
  </ds:schemaRefs>
</ds:datastoreItem>
</file>

<file path=customXml/itemProps2.xml><?xml version="1.0" encoding="utf-8"?>
<ds:datastoreItem xmlns:ds="http://schemas.openxmlformats.org/officeDocument/2006/customXml" ds:itemID="{4A752D92-0ACC-48D2-A658-AB744FE70ECE}">
  <ds:schemaRefs>
    <ds:schemaRef ds:uri="http://schemas.microsoft.com/sharepoint/v3/contenttype/forms"/>
  </ds:schemaRefs>
</ds:datastoreItem>
</file>

<file path=customXml/itemProps3.xml><?xml version="1.0" encoding="utf-8"?>
<ds:datastoreItem xmlns:ds="http://schemas.openxmlformats.org/officeDocument/2006/customXml" ds:itemID="{ED490D6F-1E63-413A-9BD8-5CF5403D6A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82594f-2f57-4d52-8ffa-4b4aa53e37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AEA0F5FE-2AF9-4A86-BADA-F40F7EC772CD}">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715</TotalTime>
  <Words>3919</Words>
  <Application>Microsoft Office PowerPoint</Application>
  <PresentationFormat>On-screen Show (4:3)</PresentationFormat>
  <Paragraphs>540</Paragraphs>
  <Slides>56</Slides>
  <Notes>55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56</vt:i4>
      </vt:variant>
    </vt:vector>
  </HeadingPairs>
  <TitlesOfParts>
    <vt:vector size="59" baseType="lpstr">
      <vt:lpstr>Arial</vt:lpstr>
      <vt:lpstr>Calibri</vt:lpstr>
      <vt:lpstr>Kantoorthema</vt:lpstr>
      <vt:lpstr>Developer Testing</vt:lpstr>
      <vt:lpstr>Agenda</vt:lpstr>
      <vt:lpstr>Why Unit Testing?</vt:lpstr>
      <vt:lpstr>Why Unit Testing?</vt:lpstr>
      <vt:lpstr>Costs of developing software</vt:lpstr>
      <vt:lpstr>Costs of developing software</vt:lpstr>
      <vt:lpstr>Why Unit Testing?</vt:lpstr>
      <vt:lpstr>Why Unit Testing?</vt:lpstr>
      <vt:lpstr>Why Unit Testing?</vt:lpstr>
      <vt:lpstr>Why Unit Testing?</vt:lpstr>
      <vt:lpstr>Why Unit Testing?</vt:lpstr>
      <vt:lpstr>What Is A Unit Test?</vt:lpstr>
      <vt:lpstr>What Is A Unit Test?</vt:lpstr>
      <vt:lpstr>What Is A Unit Test?</vt:lpstr>
      <vt:lpstr>What Is A Unit Test?</vt:lpstr>
      <vt:lpstr>Code Coverage</vt:lpstr>
      <vt:lpstr>Unit testing patterns</vt:lpstr>
      <vt:lpstr>Unit testing patterns</vt:lpstr>
      <vt:lpstr>Unit testing patterns</vt:lpstr>
      <vt:lpstr>Unit testing patterns</vt:lpstr>
      <vt:lpstr>Unit testing patterns</vt:lpstr>
      <vt:lpstr>Testing Frameworks </vt:lpstr>
      <vt:lpstr>DEMO - FizzBuzz </vt:lpstr>
      <vt:lpstr>Stubbing &amp; Mocking </vt:lpstr>
      <vt:lpstr>Stubbing &amp; Mocking </vt:lpstr>
      <vt:lpstr>Stubbing &amp; Mocking </vt:lpstr>
      <vt:lpstr>Stubbing &amp; Mocking </vt:lpstr>
      <vt:lpstr>Stubbing &amp; Mocking </vt:lpstr>
      <vt:lpstr>Stubbing &amp; Mocking</vt:lpstr>
      <vt:lpstr>Stubbing &amp; Mocking </vt:lpstr>
      <vt:lpstr>Tips For Writing Great Unit Tests</vt:lpstr>
      <vt:lpstr>Stubbing &amp; Mocking DEMO</vt:lpstr>
      <vt:lpstr>Unit Tests vs Integration Tests</vt:lpstr>
      <vt:lpstr>Unit Tests vs Integration Tests</vt:lpstr>
      <vt:lpstr>Unit Tests vs Integration Tests</vt:lpstr>
      <vt:lpstr>Unit Tests vs Integration Tests</vt:lpstr>
      <vt:lpstr>Unit Tests vs Integration Tests</vt:lpstr>
      <vt:lpstr>Unit Tests vs Integration Tests</vt:lpstr>
      <vt:lpstr>Unit Tests vs Integration Tests</vt:lpstr>
      <vt:lpstr>TDD</vt:lpstr>
      <vt:lpstr>TDD</vt:lpstr>
      <vt:lpstr>TDD</vt:lpstr>
      <vt:lpstr>TDD</vt:lpstr>
      <vt:lpstr>TDD</vt:lpstr>
      <vt:lpstr>TDD</vt:lpstr>
      <vt:lpstr>TDD</vt:lpstr>
      <vt:lpstr>TDD</vt:lpstr>
      <vt:lpstr>TDD</vt:lpstr>
      <vt:lpstr>TDD</vt:lpstr>
      <vt:lpstr>TDD</vt:lpstr>
      <vt:lpstr>TDD</vt:lpstr>
      <vt:lpstr>TDD</vt:lpstr>
      <vt:lpstr>TDD</vt:lpstr>
      <vt:lpstr>TDD - DEMO</vt:lpstr>
      <vt:lpstr>Questions </vt:lpstr>
      <vt:lpstr>PowerPoint Presentation</vt:lpstr>
    </vt:vector>
  </TitlesOfParts>
  <Manager>Erik Joosten</Manager>
  <Company>Ambitions | Ambitions.nl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Centric corporate template</dc:title>
  <dc:subject>Centric corporate template</dc:subject>
  <dc:creator>Oscar van Gennip</dc:creator>
  <cp:lastModifiedBy>Dragusanu, Cristian</cp:lastModifiedBy>
  <cp:revision>696</cp:revision>
  <dcterms:created xsi:type="dcterms:W3CDTF">2013-07-23T12:22:34Z</dcterms:created>
  <dcterms:modified xsi:type="dcterms:W3CDTF">2021-07-19T12:03:33Z</dcterms:modified>
  <cp:category>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0x010100612F67C670D41B4A91B6EC11F2BCB91000112621AD02751C46ACAF48B80BAE0485</vt:lpwstr>
  </property>
  <property fmtid="{D5CDD505-2E9C-101B-9397-08002B2CF9AE}" pid="3" name="_dlc_DocIdItemGuid">
    <vt:lpwstr>a40cb2dc-2f8d-4e76-ad7a-c47da8ddb719</vt:lpwstr>
  </property>
  <property fmtid="{D5CDD505-2E9C-101B-9397-08002B2CF9AE}" pid="4" name="MSIP_Label_8ec6f3c4-656f-44b6-be73-72350d231806_Enabled">
    <vt:lpwstr>true</vt:lpwstr>
  </property>
  <property fmtid="{D5CDD505-2E9C-101B-9397-08002B2CF9AE}" pid="5" name="MSIP_Label_8ec6f3c4-656f-44b6-be73-72350d231806_SetDate">
    <vt:lpwstr>2021-07-12T14:47:20Z</vt:lpwstr>
  </property>
  <property fmtid="{D5CDD505-2E9C-101B-9397-08002B2CF9AE}" pid="6" name="MSIP_Label_8ec6f3c4-656f-44b6-be73-72350d231806_Method">
    <vt:lpwstr>Privileged</vt:lpwstr>
  </property>
  <property fmtid="{D5CDD505-2E9C-101B-9397-08002B2CF9AE}" pid="7" name="MSIP_Label_8ec6f3c4-656f-44b6-be73-72350d231806_Name">
    <vt:lpwstr>8ec6f3c4-656f-44b6-be73-72350d231806</vt:lpwstr>
  </property>
  <property fmtid="{D5CDD505-2E9C-101B-9397-08002B2CF9AE}" pid="8" name="MSIP_Label_8ec6f3c4-656f-44b6-be73-72350d231806_SiteId">
    <vt:lpwstr>7e1792ae-4f1a-4ff7-b80b-57b69beb7168</vt:lpwstr>
  </property>
  <property fmtid="{D5CDD505-2E9C-101B-9397-08002B2CF9AE}" pid="9" name="MSIP_Label_8ec6f3c4-656f-44b6-be73-72350d231806_ActionId">
    <vt:lpwstr>179b019e-8302-4c57-9eeb-8e42992d45c7</vt:lpwstr>
  </property>
  <property fmtid="{D5CDD505-2E9C-101B-9397-08002B2CF9AE}" pid="10" name="MSIP_Label_8ec6f3c4-656f-44b6-be73-72350d231806_ContentBits">
    <vt:lpwstr>2</vt:lpwstr>
  </property>
</Properties>
</file>