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72" r:id="rId7"/>
    <p:sldId id="261" r:id="rId8"/>
    <p:sldId id="262" r:id="rId9"/>
    <p:sldId id="263" r:id="rId10"/>
    <p:sldId id="268" r:id="rId11"/>
    <p:sldId id="264" r:id="rId12"/>
    <p:sldId id="265" r:id="rId13"/>
    <p:sldId id="274" r:id="rId14"/>
    <p:sldId id="266" r:id="rId15"/>
    <p:sldId id="267" r:id="rId16"/>
    <p:sldId id="269" r:id="rId17"/>
    <p:sldId id="277" r:id="rId18"/>
    <p:sldId id="273" r:id="rId19"/>
    <p:sldId id="275" r:id="rId20"/>
    <p:sldId id="276"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A0CC52-51E4-48C9-9E65-7DF81096376D}" type="datetimeFigureOut">
              <a:rPr lang="en-US" smtClean="0"/>
              <a:t>5/15/2018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0A4851-945E-4EA1-BB5F-BEEAEACEB0E4}" type="slidenum">
              <a:rPr lang="en-US" smtClean="0"/>
              <a:t>‹#›</a:t>
            </a:fld>
            <a:endParaRPr lang="en-US"/>
          </a:p>
        </p:txBody>
      </p:sp>
    </p:spTree>
    <p:extLst>
      <p:ext uri="{BB962C8B-B14F-4D97-AF65-F5344CB8AC3E}">
        <p14:creationId xmlns:p14="http://schemas.microsoft.com/office/powerpoint/2010/main" val="193493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0A4851-945E-4EA1-BB5F-BEEAEACEB0E4}"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9F5D82-861C-4C9B-A626-D8B43787D41B}"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5D82-861C-4C9B-A626-D8B43787D41B}"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5D82-861C-4C9B-A626-D8B43787D41B}"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F5D82-861C-4C9B-A626-D8B43787D41B}"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F5D82-861C-4C9B-A626-D8B43787D41B}"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9F5D82-861C-4C9B-A626-D8B43787D41B}"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F5D82-861C-4C9B-A626-D8B43787D41B}"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F5D82-861C-4C9B-A626-D8B43787D41B}"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F5D82-861C-4C9B-A626-D8B43787D41B}" type="datetimeFigureOut">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F5D82-861C-4C9B-A626-D8B43787D41B}"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F5D82-861C-4C9B-A626-D8B43787D41B}"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14053-1793-4B87-B04D-275D75E809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F5D82-861C-4C9B-A626-D8B43787D41B}" type="datetimeFigureOut">
              <a:rPr lang="en-US" smtClean="0"/>
              <a:t>5/15/2018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14053-1793-4B87-B04D-275D75E809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Nfo_RLvD8E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295400"/>
            <a:ext cx="6400800" cy="923330"/>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STEPHEN HAWKING</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5715000" y="4114800"/>
            <a:ext cx="3581400" cy="2585323"/>
          </a:xfrm>
          <a:prstGeom prst="rect">
            <a:avLst/>
          </a:prstGeom>
          <a:noFill/>
        </p:spPr>
        <p:txBody>
          <a:bodyPr wrap="square" rtlCol="0">
            <a:spAutoFit/>
          </a:bodyPr>
          <a:lstStyle/>
          <a:p>
            <a:r>
              <a:rPr lang="en-US" sz="2400" dirty="0" err="1" smtClean="0"/>
              <a:t>Proiect</a:t>
            </a:r>
            <a:r>
              <a:rPr lang="en-US" sz="2400" dirty="0" smtClean="0"/>
              <a:t> </a:t>
            </a:r>
            <a:r>
              <a:rPr lang="en-US" sz="2400" dirty="0" err="1" smtClean="0"/>
              <a:t>realizat</a:t>
            </a:r>
            <a:r>
              <a:rPr lang="en-US" sz="2400" dirty="0" smtClean="0"/>
              <a:t> de :</a:t>
            </a:r>
          </a:p>
          <a:p>
            <a:pPr>
              <a:buFont typeface="Arial" pitchFamily="34" charset="0"/>
              <a:buChar char="•"/>
            </a:pPr>
            <a:r>
              <a:rPr lang="en-US" sz="2400" dirty="0" err="1" smtClean="0"/>
              <a:t>Radu</a:t>
            </a:r>
            <a:r>
              <a:rPr lang="en-US" sz="2400" dirty="0" smtClean="0"/>
              <a:t> </a:t>
            </a:r>
            <a:r>
              <a:rPr lang="en-US" sz="2400" dirty="0" err="1" smtClean="0"/>
              <a:t>Alexandru</a:t>
            </a:r>
            <a:endParaRPr lang="en-US" sz="2400" dirty="0" smtClean="0"/>
          </a:p>
          <a:p>
            <a:pPr>
              <a:buFont typeface="Arial" pitchFamily="34" charset="0"/>
              <a:buChar char="•"/>
            </a:pPr>
            <a:r>
              <a:rPr lang="en-US" sz="2400" dirty="0" err="1" smtClean="0"/>
              <a:t>Nitu</a:t>
            </a:r>
            <a:r>
              <a:rPr lang="en-US" sz="2400" dirty="0" smtClean="0"/>
              <a:t> </a:t>
            </a:r>
            <a:r>
              <a:rPr lang="en-US" sz="2400" dirty="0" err="1" smtClean="0"/>
              <a:t>Nicusor</a:t>
            </a:r>
            <a:r>
              <a:rPr lang="en-US" sz="2400" dirty="0" smtClean="0"/>
              <a:t> </a:t>
            </a:r>
            <a:r>
              <a:rPr lang="en-US" sz="2400" dirty="0" err="1" smtClean="0"/>
              <a:t>Alexandru</a:t>
            </a:r>
            <a:endParaRPr lang="en-US" sz="2400" dirty="0" smtClean="0"/>
          </a:p>
          <a:p>
            <a:pPr>
              <a:buFont typeface="Arial" pitchFamily="34" charset="0"/>
              <a:buChar char="•"/>
            </a:pPr>
            <a:r>
              <a:rPr lang="en-US" sz="2400" dirty="0" err="1" smtClean="0"/>
              <a:t>Anuta</a:t>
            </a:r>
            <a:r>
              <a:rPr lang="en-US" sz="2400" dirty="0" smtClean="0"/>
              <a:t> </a:t>
            </a:r>
            <a:r>
              <a:rPr lang="en-US" sz="2400" dirty="0" err="1" smtClean="0"/>
              <a:t>Emanuell</a:t>
            </a:r>
            <a:r>
              <a:rPr lang="en-US" sz="2400" dirty="0" smtClean="0"/>
              <a:t> </a:t>
            </a:r>
            <a:r>
              <a:rPr lang="en-US" sz="2400" dirty="0" err="1" smtClean="0"/>
              <a:t>Cristi</a:t>
            </a:r>
            <a:endParaRPr lang="en-US" sz="2400" dirty="0" smtClean="0"/>
          </a:p>
          <a:p>
            <a:pPr>
              <a:buFont typeface="Arial" pitchFamily="34" charset="0"/>
              <a:buChar char="•"/>
            </a:pPr>
            <a:r>
              <a:rPr lang="en-US" sz="2400" dirty="0" err="1" smtClean="0"/>
              <a:t>Paunei</a:t>
            </a:r>
            <a:r>
              <a:rPr lang="en-US" sz="2400" dirty="0" smtClean="0"/>
              <a:t> </a:t>
            </a:r>
            <a:r>
              <a:rPr lang="en-US" sz="2400" dirty="0" err="1" smtClean="0"/>
              <a:t>Petru</a:t>
            </a:r>
            <a:r>
              <a:rPr lang="en-US" sz="2400" dirty="0" smtClean="0"/>
              <a:t> Andrei</a:t>
            </a:r>
          </a:p>
          <a:p>
            <a:pPr>
              <a:buFont typeface="Arial" pitchFamily="34" charset="0"/>
              <a:buChar char="•"/>
            </a:pPr>
            <a:r>
              <a:rPr lang="en-US" sz="2400" dirty="0" err="1" smtClean="0"/>
              <a:t>Giugioiu</a:t>
            </a:r>
            <a:r>
              <a:rPr lang="en-US" sz="2400" dirty="0" smtClean="0"/>
              <a:t> Marian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vi-VN" dirty="0" smtClean="0">
                <a:latin typeface="Arial" pitchFamily="34" charset="0"/>
                <a:cs typeface="Arial" pitchFamily="34" charset="0"/>
              </a:rPr>
              <a:t>Există </a:t>
            </a:r>
            <a:r>
              <a:rPr lang="en-US" dirty="0" err="1" smtClean="0">
                <a:latin typeface="Arial" pitchFamily="34" charset="0"/>
                <a:cs typeface="Arial" pitchFamily="34" charset="0"/>
              </a:rPr>
              <a:t>totusi</a:t>
            </a:r>
            <a:r>
              <a:rPr lang="vi-VN" dirty="0" smtClean="0">
                <a:latin typeface="Arial" pitchFamily="34" charset="0"/>
                <a:cs typeface="Arial" pitchFamily="34" charset="0"/>
              </a:rPr>
              <a:t> speranţa ca radiaţia Hawking să ne permită să reconstruim informaţia obiectelor care au format şi care au fost înghiţite de către gaura neagră. Ceea ce ştim însă despre radiaţia Hawking nu ne permite să tragem această concluzie, deoarece această radiaţie este de aceeaşi natură, indiferent de tipul de obiecte care au căzut în gaura neagră. </a:t>
            </a:r>
            <a:br>
              <a:rPr lang="vi-VN" dirty="0" smtClean="0">
                <a:latin typeface="Arial" pitchFamily="34" charset="0"/>
                <a:cs typeface="Arial" pitchFamily="34" charset="0"/>
              </a:rPr>
            </a:br>
            <a:r>
              <a:rPr lang="vi-VN" dirty="0" smtClean="0">
                <a:latin typeface="Arial" pitchFamily="34" charset="0"/>
                <a:cs typeface="Arial" pitchFamily="34" charset="0"/>
              </a:rPr>
              <a:t>Este pur şi simplu formată din particule virtuale, care au fost aruncate afară din gaura neagră, dincolo de orizont, de către câmpul gravitaţional, şi nu există motive temeinice să credem că această radiaţie transportă informaţia conţinută în obiectele care au căzut în gaura neagră.</a:t>
            </a:r>
            <a:endParaRPr lang="en-US" dirty="0" smtClean="0">
              <a:latin typeface="Arial" pitchFamily="34" charset="0"/>
              <a:cs typeface="Arial" pitchFamily="34" charset="0"/>
            </a:endParaRPr>
          </a:p>
          <a:p>
            <a:r>
              <a:rPr lang="vi-VN" dirty="0" smtClean="0">
                <a:latin typeface="Arial" pitchFamily="34" charset="0"/>
                <a:cs typeface="Arial" pitchFamily="34" charset="0"/>
              </a:rPr>
              <a:t>Stephen Hawkin crede că găurile negre ar putea fi portaluri spre universuri paralele</a:t>
            </a:r>
            <a:r>
              <a:rPr lang="en-US" dirty="0" smtClean="0">
                <a:latin typeface="Arial" pitchFamily="34" charset="0"/>
                <a:cs typeface="Arial" pitchFamily="34" charset="0"/>
              </a:rPr>
              <a:t>.</a:t>
            </a:r>
          </a:p>
          <a:p>
            <a:pPr fontAlgn="t"/>
            <a:r>
              <a:rPr lang="vi-VN" dirty="0" smtClean="0">
                <a:latin typeface="Arial" pitchFamily="34" charset="0"/>
                <a:cs typeface="Arial" pitchFamily="34" charset="0"/>
              </a:rPr>
              <a:t>Găurile negre nu sunt chiar atât de negre pe cât par, e de părere omul de ştiinţă, iar ce intră în ele nu dispare pentru veşnicie, cum se credea până de curând. „Particulele pot să scape dintr-o gaură neagră și, totodată, pot ieși într-un alt Univers“, a afirmat savantul britanic</a:t>
            </a:r>
            <a:r>
              <a:rPr lang="en-US" dirty="0" smtClean="0">
                <a:latin typeface="Arial" pitchFamily="34" charset="0"/>
                <a:cs typeface="Arial" pitchFamily="34" charset="0"/>
              </a:rPr>
              <a:t>. </a:t>
            </a:r>
            <a:r>
              <a:rPr lang="vi-VN" dirty="0" smtClean="0">
                <a:latin typeface="Arial" pitchFamily="34" charset="0"/>
                <a:cs typeface="Arial" pitchFamily="34" charset="0"/>
              </a:rPr>
              <a:t>„Informaţiile sunt păstrate nu în interiorul găurii negre, cum ne-am aştepta, ci la graniţă“, a mai spus acesta.</a:t>
            </a:r>
            <a:r>
              <a:rPr lang="en-US" dirty="0" smtClean="0">
                <a:latin typeface="Arial" pitchFamily="34" charset="0"/>
                <a:cs typeface="Arial" pitchFamily="34" charset="0"/>
              </a:rPr>
              <a:t> </a:t>
            </a:r>
            <a:r>
              <a:rPr lang="en-US" sz="3300" dirty="0" err="1">
                <a:latin typeface="Arial" pitchFamily="34" charset="0"/>
                <a:cs typeface="Arial" pitchFamily="34" charset="0"/>
              </a:rPr>
              <a:t>Exista</a:t>
            </a:r>
            <a:r>
              <a:rPr lang="en-US" sz="3300" dirty="0">
                <a:latin typeface="Arial" pitchFamily="34" charset="0"/>
                <a:cs typeface="Arial" pitchFamily="34" charset="0"/>
              </a:rPr>
              <a:t> </a:t>
            </a:r>
            <a:r>
              <a:rPr lang="en-US" sz="3300" dirty="0" err="1">
                <a:latin typeface="Arial" pitchFamily="34" charset="0"/>
                <a:cs typeface="Arial" pitchFamily="34" charset="0"/>
              </a:rPr>
              <a:t>insa</a:t>
            </a:r>
            <a:r>
              <a:rPr lang="en-US" sz="3300" dirty="0">
                <a:latin typeface="Arial" pitchFamily="34" charset="0"/>
                <a:cs typeface="Arial" pitchFamily="34" charset="0"/>
              </a:rPr>
              <a:t> </a:t>
            </a:r>
            <a:r>
              <a:rPr lang="en-US" sz="3300" dirty="0" err="1">
                <a:latin typeface="Arial" pitchFamily="34" charset="0"/>
                <a:cs typeface="Arial" pitchFamily="34" charset="0"/>
              </a:rPr>
              <a:t>si</a:t>
            </a:r>
            <a:r>
              <a:rPr lang="en-US" sz="3300" dirty="0">
                <a:latin typeface="Arial" pitchFamily="34" charset="0"/>
                <a:cs typeface="Arial" pitchFamily="34" charset="0"/>
              </a:rPr>
              <a:t> o </a:t>
            </a:r>
            <a:r>
              <a:rPr lang="en-US" sz="3300" dirty="0" err="1">
                <a:latin typeface="Arial" pitchFamily="34" charset="0"/>
                <a:cs typeface="Arial" pitchFamily="34" charset="0"/>
              </a:rPr>
              <a:t>alta</a:t>
            </a:r>
            <a:r>
              <a:rPr lang="en-US" sz="3300" dirty="0">
                <a:latin typeface="Arial" pitchFamily="34" charset="0"/>
                <a:cs typeface="Arial" pitchFamily="34" charset="0"/>
              </a:rPr>
              <a:t> </a:t>
            </a:r>
            <a:r>
              <a:rPr lang="en-US" sz="3300" dirty="0" err="1">
                <a:latin typeface="Arial" pitchFamily="34" charset="0"/>
                <a:cs typeface="Arial" pitchFamily="34" charset="0"/>
              </a:rPr>
              <a:t>posibilitate</a:t>
            </a:r>
            <a:r>
              <a:rPr lang="en-US" sz="3300" dirty="0">
                <a:latin typeface="Arial" pitchFamily="34" charset="0"/>
                <a:cs typeface="Arial" pitchFamily="34" charset="0"/>
              </a:rPr>
              <a:t>, </a:t>
            </a:r>
            <a:r>
              <a:rPr lang="en-US" sz="3300" dirty="0" err="1">
                <a:latin typeface="Arial" pitchFamily="34" charset="0"/>
                <a:cs typeface="Arial" pitchFamily="34" charset="0"/>
              </a:rPr>
              <a:t>pe</a:t>
            </a:r>
            <a:r>
              <a:rPr lang="en-US" sz="3300" dirty="0">
                <a:latin typeface="Arial" pitchFamily="34" charset="0"/>
                <a:cs typeface="Arial" pitchFamily="34" charset="0"/>
              </a:rPr>
              <a:t> care Hawking o are in </a:t>
            </a:r>
            <a:r>
              <a:rPr lang="en-US" sz="3300" dirty="0" err="1">
                <a:latin typeface="Arial" pitchFamily="34" charset="0"/>
                <a:cs typeface="Arial" pitchFamily="34" charset="0"/>
              </a:rPr>
              <a:t>vedere</a:t>
            </a:r>
            <a:r>
              <a:rPr lang="en-US" sz="3300" dirty="0">
                <a:latin typeface="Arial" pitchFamily="34" charset="0"/>
                <a:cs typeface="Arial" pitchFamily="34" charset="0"/>
              </a:rPr>
              <a:t>. </a:t>
            </a:r>
            <a:r>
              <a:rPr lang="en-US" sz="3300" dirty="0" err="1">
                <a:latin typeface="Arial" pitchFamily="34" charset="0"/>
                <a:cs typeface="Arial" pitchFamily="34" charset="0"/>
              </a:rPr>
              <a:t>Materia</a:t>
            </a:r>
            <a:r>
              <a:rPr lang="en-US" sz="3300" dirty="0">
                <a:latin typeface="Arial" pitchFamily="34" charset="0"/>
                <a:cs typeface="Arial" pitchFamily="34" charset="0"/>
              </a:rPr>
              <a:t> </a:t>
            </a:r>
            <a:r>
              <a:rPr lang="en-US" sz="3300" dirty="0" err="1">
                <a:latin typeface="Arial" pitchFamily="34" charset="0"/>
                <a:cs typeface="Arial" pitchFamily="34" charset="0"/>
              </a:rPr>
              <a:t>ar</a:t>
            </a:r>
            <a:r>
              <a:rPr lang="en-US" sz="3300" dirty="0">
                <a:latin typeface="Arial" pitchFamily="34" charset="0"/>
                <a:cs typeface="Arial" pitchFamily="34" charset="0"/>
              </a:rPr>
              <a:t> </a:t>
            </a:r>
            <a:r>
              <a:rPr lang="en-US" sz="3300" dirty="0" err="1">
                <a:latin typeface="Arial" pitchFamily="34" charset="0"/>
                <a:cs typeface="Arial" pitchFamily="34" charset="0"/>
              </a:rPr>
              <a:t>putea</a:t>
            </a:r>
            <a:r>
              <a:rPr lang="en-US" sz="3300" dirty="0">
                <a:latin typeface="Arial" pitchFamily="34" charset="0"/>
                <a:cs typeface="Arial" pitchFamily="34" charset="0"/>
              </a:rPr>
              <a:t> </a:t>
            </a:r>
            <a:r>
              <a:rPr lang="en-US" sz="3300" dirty="0" err="1">
                <a:latin typeface="Arial" pitchFamily="34" charset="0"/>
                <a:cs typeface="Arial" pitchFamily="34" charset="0"/>
              </a:rPr>
              <a:t>sa</a:t>
            </a:r>
            <a:r>
              <a:rPr lang="en-US" sz="3300" dirty="0">
                <a:latin typeface="Arial" pitchFamily="34" charset="0"/>
                <a:cs typeface="Arial" pitchFamily="34" charset="0"/>
              </a:rPr>
              <a:t> nu </a:t>
            </a:r>
            <a:r>
              <a:rPr lang="en-US" sz="3300" dirty="0" err="1">
                <a:latin typeface="Arial" pitchFamily="34" charset="0"/>
                <a:cs typeface="Arial" pitchFamily="34" charset="0"/>
              </a:rPr>
              <a:t>cada</a:t>
            </a:r>
            <a:r>
              <a:rPr lang="en-US" sz="3300" dirty="0">
                <a:latin typeface="Arial" pitchFamily="34" charset="0"/>
                <a:cs typeface="Arial" pitchFamily="34" charset="0"/>
              </a:rPr>
              <a:t> in </a:t>
            </a:r>
            <a:r>
              <a:rPr lang="en-US" sz="3300" dirty="0" err="1">
                <a:latin typeface="Arial" pitchFamily="34" charset="0"/>
                <a:cs typeface="Arial" pitchFamily="34" charset="0"/>
              </a:rPr>
              <a:t>interiorul</a:t>
            </a:r>
            <a:r>
              <a:rPr lang="en-US" sz="3300" dirty="0">
                <a:latin typeface="Arial" pitchFamily="34" charset="0"/>
                <a:cs typeface="Arial" pitchFamily="34" charset="0"/>
              </a:rPr>
              <a:t> </a:t>
            </a:r>
            <a:r>
              <a:rPr lang="en-US" sz="3300" dirty="0" err="1">
                <a:latin typeface="Arial" pitchFamily="34" charset="0"/>
                <a:cs typeface="Arial" pitchFamily="34" charset="0"/>
              </a:rPr>
              <a:t>unei</a:t>
            </a:r>
            <a:r>
              <a:rPr lang="en-US" sz="3300" dirty="0">
                <a:latin typeface="Arial" pitchFamily="34" charset="0"/>
                <a:cs typeface="Arial" pitchFamily="34" charset="0"/>
              </a:rPr>
              <a:t> </a:t>
            </a:r>
            <a:r>
              <a:rPr lang="en-US" sz="3300" dirty="0" err="1">
                <a:latin typeface="Arial" pitchFamily="34" charset="0"/>
                <a:cs typeface="Arial" pitchFamily="34" charset="0"/>
              </a:rPr>
              <a:t>gauri</a:t>
            </a:r>
            <a:r>
              <a:rPr lang="en-US" sz="3300" dirty="0">
                <a:latin typeface="Arial" pitchFamily="34" charset="0"/>
                <a:cs typeface="Arial" pitchFamily="34" charset="0"/>
              </a:rPr>
              <a:t> </a:t>
            </a:r>
            <a:r>
              <a:rPr lang="en-US" sz="3300" dirty="0" err="1">
                <a:latin typeface="Arial" pitchFamily="34" charset="0"/>
                <a:cs typeface="Arial" pitchFamily="34" charset="0"/>
              </a:rPr>
              <a:t>negre</a:t>
            </a:r>
            <a:r>
              <a:rPr lang="en-US" sz="3300" dirty="0">
                <a:latin typeface="Arial" pitchFamily="34" charset="0"/>
                <a:cs typeface="Arial" pitchFamily="34" charset="0"/>
              </a:rPr>
              <a:t>, </a:t>
            </a:r>
            <a:r>
              <a:rPr lang="en-US" sz="3300" dirty="0" err="1">
                <a:latin typeface="Arial" pitchFamily="34" charset="0"/>
                <a:cs typeface="Arial" pitchFamily="34" charset="0"/>
              </a:rPr>
              <a:t>ci</a:t>
            </a:r>
            <a:r>
              <a:rPr lang="en-US" sz="3300" dirty="0">
                <a:latin typeface="Arial" pitchFamily="34" charset="0"/>
                <a:cs typeface="Arial" pitchFamily="34" charset="0"/>
              </a:rPr>
              <a:t> </a:t>
            </a:r>
            <a:r>
              <a:rPr lang="en-US" sz="3300" dirty="0" err="1">
                <a:latin typeface="Arial" pitchFamily="34" charset="0"/>
                <a:cs typeface="Arial" pitchFamily="34" charset="0"/>
              </a:rPr>
              <a:t>sa</a:t>
            </a:r>
            <a:r>
              <a:rPr lang="en-US" sz="3300" dirty="0">
                <a:latin typeface="Arial" pitchFamily="34" charset="0"/>
                <a:cs typeface="Arial" pitchFamily="34" charset="0"/>
              </a:rPr>
              <a:t> </a:t>
            </a:r>
            <a:r>
              <a:rPr lang="en-US" sz="3300" dirty="0" err="1">
                <a:latin typeface="Arial" pitchFamily="34" charset="0"/>
                <a:cs typeface="Arial" pitchFamily="34" charset="0"/>
              </a:rPr>
              <a:t>ramana</a:t>
            </a:r>
            <a:r>
              <a:rPr lang="en-US" sz="3300" dirty="0">
                <a:latin typeface="Arial" pitchFamily="34" charset="0"/>
                <a:cs typeface="Arial" pitchFamily="34" charset="0"/>
              </a:rPr>
              <a:t> </a:t>
            </a:r>
            <a:r>
              <a:rPr lang="en-US" sz="3300" dirty="0" err="1">
                <a:latin typeface="Arial" pitchFamily="34" charset="0"/>
                <a:cs typeface="Arial" pitchFamily="34" charset="0"/>
              </a:rPr>
              <a:t>blocata</a:t>
            </a:r>
            <a:r>
              <a:rPr lang="en-US" sz="3300" dirty="0">
                <a:latin typeface="Arial" pitchFamily="34" charset="0"/>
                <a:cs typeface="Arial" pitchFamily="34" charset="0"/>
              </a:rPr>
              <a:t> </a:t>
            </a:r>
            <a:r>
              <a:rPr lang="en-US" sz="3300" dirty="0" err="1">
                <a:latin typeface="Arial" pitchFamily="34" charset="0"/>
                <a:cs typeface="Arial" pitchFamily="34" charset="0"/>
              </a:rPr>
              <a:t>pe</a:t>
            </a:r>
            <a:r>
              <a:rPr lang="en-US" sz="3300" dirty="0">
                <a:latin typeface="Arial" pitchFamily="34" charset="0"/>
                <a:cs typeface="Arial" pitchFamily="34" charset="0"/>
              </a:rPr>
              <a:t> </a:t>
            </a:r>
            <a:r>
              <a:rPr lang="en-US" sz="3300" dirty="0" err="1">
                <a:latin typeface="Arial" pitchFamily="34" charset="0"/>
                <a:cs typeface="Arial" pitchFamily="34" charset="0"/>
              </a:rPr>
              <a:t>marginea</a:t>
            </a:r>
            <a:r>
              <a:rPr lang="en-US" sz="3300" dirty="0">
                <a:latin typeface="Arial" pitchFamily="34" charset="0"/>
                <a:cs typeface="Arial" pitchFamily="34" charset="0"/>
              </a:rPr>
              <a:t> </a:t>
            </a:r>
            <a:r>
              <a:rPr lang="en-US" sz="3300" dirty="0" err="1">
                <a:latin typeface="Arial" pitchFamily="34" charset="0"/>
                <a:cs typeface="Arial" pitchFamily="34" charset="0"/>
              </a:rPr>
              <a:t>ei</a:t>
            </a:r>
            <a:r>
              <a:rPr lang="en-US" sz="3300" dirty="0">
                <a:latin typeface="Arial" pitchFamily="34" charset="0"/>
                <a:cs typeface="Arial" pitchFamily="34" charset="0"/>
              </a:rPr>
              <a:t> - </a:t>
            </a:r>
            <a:r>
              <a:rPr lang="en-US" sz="3300" dirty="0" err="1">
                <a:latin typeface="Arial" pitchFamily="34" charset="0"/>
                <a:cs typeface="Arial" pitchFamily="34" charset="0"/>
              </a:rPr>
              <a:t>numita</a:t>
            </a:r>
            <a:r>
              <a:rPr lang="en-US" sz="3300" dirty="0">
                <a:latin typeface="Arial" pitchFamily="34" charset="0"/>
                <a:cs typeface="Arial" pitchFamily="34" charset="0"/>
              </a:rPr>
              <a:t> </a:t>
            </a:r>
            <a:r>
              <a:rPr lang="en-US" sz="3300" dirty="0" err="1">
                <a:latin typeface="Arial" pitchFamily="34" charset="0"/>
                <a:cs typeface="Arial" pitchFamily="34" charset="0"/>
              </a:rPr>
              <a:t>orizontul</a:t>
            </a:r>
            <a:r>
              <a:rPr lang="en-US" sz="3300" dirty="0">
                <a:latin typeface="Arial" pitchFamily="34" charset="0"/>
                <a:cs typeface="Arial" pitchFamily="34" charset="0"/>
              </a:rPr>
              <a:t> </a:t>
            </a:r>
            <a:r>
              <a:rPr lang="en-US" sz="3300" dirty="0" err="1">
                <a:latin typeface="Arial" pitchFamily="34" charset="0"/>
                <a:cs typeface="Arial" pitchFamily="34" charset="0"/>
              </a:rPr>
              <a:t>evenimentelor</a:t>
            </a:r>
            <a:r>
              <a:rPr lang="en-US" sz="3300" dirty="0">
                <a:latin typeface="Arial" pitchFamily="34" charset="0"/>
                <a:cs typeface="Arial" pitchFamily="34" charset="0"/>
              </a:rPr>
              <a:t> - sub forma </a:t>
            </a:r>
            <a:r>
              <a:rPr lang="en-US" sz="3300" dirty="0" err="1">
                <a:latin typeface="Arial" pitchFamily="34" charset="0"/>
                <a:cs typeface="Arial" pitchFamily="34" charset="0"/>
              </a:rPr>
              <a:t>unei</a:t>
            </a:r>
            <a:r>
              <a:rPr lang="en-US" sz="3300" dirty="0">
                <a:latin typeface="Arial" pitchFamily="34" charset="0"/>
                <a:cs typeface="Arial" pitchFamily="34" charset="0"/>
              </a:rPr>
              <a:t> </a:t>
            </a:r>
            <a:r>
              <a:rPr lang="en-US" sz="3300" dirty="0" err="1">
                <a:latin typeface="Arial" pitchFamily="34" charset="0"/>
                <a:cs typeface="Arial" pitchFamily="34" charset="0"/>
              </a:rPr>
              <a:t>holograme</a:t>
            </a:r>
            <a:r>
              <a:rPr lang="en-US" sz="3300" dirty="0">
                <a:latin typeface="Arial" pitchFamily="34" charset="0"/>
                <a:cs typeface="Arial" pitchFamily="34" charset="0"/>
              </a:rPr>
              <a:t>. </a:t>
            </a:r>
            <a:r>
              <a:rPr lang="en-US" sz="3300" dirty="0" err="1">
                <a:latin typeface="Arial" pitchFamily="34" charset="0"/>
                <a:cs typeface="Arial" pitchFamily="34" charset="0"/>
              </a:rPr>
              <a:t>Practic</a:t>
            </a:r>
            <a:r>
              <a:rPr lang="en-US" sz="3300" dirty="0">
                <a:latin typeface="Arial" pitchFamily="34" charset="0"/>
                <a:cs typeface="Arial" pitchFamily="34" charset="0"/>
              </a:rPr>
              <a:t>, </a:t>
            </a:r>
            <a:r>
              <a:rPr lang="en-US" sz="3300" dirty="0" err="1">
                <a:latin typeface="Arial" pitchFamily="34" charset="0"/>
                <a:cs typeface="Arial" pitchFamily="34" charset="0"/>
              </a:rPr>
              <a:t>informatia</a:t>
            </a:r>
            <a:r>
              <a:rPr lang="en-US" sz="3300" dirty="0">
                <a:latin typeface="Arial" pitchFamily="34" charset="0"/>
                <a:cs typeface="Arial" pitchFamily="34" charset="0"/>
              </a:rPr>
              <a:t> se </a:t>
            </a:r>
            <a:r>
              <a:rPr lang="en-US" sz="3300" dirty="0" err="1">
                <a:latin typeface="Arial" pitchFamily="34" charset="0"/>
                <a:cs typeface="Arial" pitchFamily="34" charset="0"/>
              </a:rPr>
              <a:t>pastreaza</a:t>
            </a:r>
            <a:r>
              <a:rPr lang="en-US" sz="3300" dirty="0">
                <a:latin typeface="Arial" pitchFamily="34" charset="0"/>
                <a:cs typeface="Arial" pitchFamily="34" charset="0"/>
              </a:rPr>
              <a:t>, </a:t>
            </a:r>
            <a:r>
              <a:rPr lang="en-US" sz="3300" dirty="0" err="1">
                <a:latin typeface="Arial" pitchFamily="34" charset="0"/>
                <a:cs typeface="Arial" pitchFamily="34" charset="0"/>
              </a:rPr>
              <a:t>insa</a:t>
            </a:r>
            <a:r>
              <a:rPr lang="en-US" sz="3300" dirty="0">
                <a:latin typeface="Arial" pitchFamily="34" charset="0"/>
                <a:cs typeface="Arial" pitchFamily="34" charset="0"/>
              </a:rPr>
              <a:t> </a:t>
            </a:r>
            <a:r>
              <a:rPr lang="en-US" sz="3300" dirty="0" err="1">
                <a:latin typeface="Arial" pitchFamily="34" charset="0"/>
                <a:cs typeface="Arial" pitchFamily="34" charset="0"/>
              </a:rPr>
              <a:t>obiectul</a:t>
            </a:r>
            <a:r>
              <a:rPr lang="en-US" sz="3300" dirty="0">
                <a:latin typeface="Arial" pitchFamily="34" charset="0"/>
                <a:cs typeface="Arial" pitchFamily="34" charset="0"/>
              </a:rPr>
              <a:t> in sine </a:t>
            </a:r>
            <a:r>
              <a:rPr lang="en-US" sz="3300" dirty="0" err="1">
                <a:latin typeface="Arial" pitchFamily="34" charset="0"/>
                <a:cs typeface="Arial" pitchFamily="34" charset="0"/>
              </a:rPr>
              <a:t>dispare</a:t>
            </a:r>
            <a:r>
              <a:rPr lang="en-US" sz="3300" dirty="0">
                <a:latin typeface="Arial" pitchFamily="34" charset="0"/>
                <a:cs typeface="Arial" pitchFamily="34" charset="0"/>
              </a:rPr>
              <a:t>.</a:t>
            </a:r>
            <a:endParaRPr lang="vi-VN" sz="3300" dirty="0">
              <a:latin typeface="Arial" pitchFamily="34" charset="0"/>
              <a:cs typeface="Arial" pitchFamily="34" charset="0"/>
            </a:endParaRPr>
          </a:p>
          <a:p>
            <a:pPr fontAlgn="t"/>
            <a:r>
              <a:rPr lang="vi-VN" dirty="0" smtClean="0">
                <a:latin typeface="Arial" pitchFamily="34" charset="0"/>
                <a:cs typeface="Arial" pitchFamily="34" charset="0"/>
              </a:rPr>
              <a:t>„O gaură neagră ar trebui să fie mare și să se rotească pentru a putea fi o trecere către alt Univers, dar niciodată nu am putea să revenim în al nostru“, a mai spus Stephen Hawking.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700" b="1" dirty="0" err="1"/>
              <a:t>Teoria</a:t>
            </a:r>
            <a:r>
              <a:rPr lang="en-US" sz="2700" b="1" dirty="0"/>
              <a:t> FINALĂ a </a:t>
            </a:r>
            <a:r>
              <a:rPr lang="en-US" sz="2700" b="1" dirty="0" err="1"/>
              <a:t>lui</a:t>
            </a:r>
            <a:r>
              <a:rPr lang="en-US" sz="2700" b="1" dirty="0"/>
              <a:t> Stephen Hawking </a:t>
            </a:r>
            <a:r>
              <a:rPr lang="en-US" sz="2700" b="1" dirty="0" err="1"/>
              <a:t>privind</a:t>
            </a:r>
            <a:r>
              <a:rPr lang="en-US" sz="2700" b="1" dirty="0"/>
              <a:t> Big Bang-</a:t>
            </a:r>
            <a:r>
              <a:rPr lang="en-US" sz="2700" b="1" dirty="0" err="1"/>
              <a:t>ul</a:t>
            </a:r>
            <a:r>
              <a:rPr lang="en-US" sz="2700" b="1" dirty="0"/>
              <a:t> </a:t>
            </a:r>
            <a:r>
              <a:rPr lang="en-US" b="1" dirty="0"/>
              <a:t/>
            </a:r>
            <a:br>
              <a:rPr lang="en-US" b="1" dirty="0"/>
            </a:b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fontAlgn="base"/>
            <a:r>
              <a:rPr lang="vi-VN" sz="2900" dirty="0"/>
              <a:t>Ultima teorie a profesorului Stephen Hawking privind originile universului, la care a lucrat împreună cu profesorul Thomas Hertog, a fost publicată recent, la o lună şi jumătate de la moartea lui.</a:t>
            </a:r>
          </a:p>
          <a:p>
            <a:pPr fontAlgn="base"/>
            <a:r>
              <a:rPr lang="vi-VN" sz="2900" dirty="0"/>
              <a:t>Teoria ce a fost propusă pentru publicare înainte de moartea lui </a:t>
            </a:r>
            <a:r>
              <a:rPr lang="vi-VN" sz="2900" u="sng" dirty="0"/>
              <a:t>Hawking</a:t>
            </a:r>
            <a:r>
              <a:rPr lang="vi-VN" sz="2900" dirty="0"/>
              <a:t> se bazează pe </a:t>
            </a:r>
            <a:r>
              <a:rPr lang="vi-VN" sz="2900" u="sng" dirty="0"/>
              <a:t>teoria </a:t>
            </a:r>
            <a:r>
              <a:rPr lang="vi-VN" sz="2900" u="sng" dirty="0" smtClean="0"/>
              <a:t>corzilor</a:t>
            </a:r>
            <a:r>
              <a:rPr lang="en-US" sz="2900" u="sng" dirty="0" smtClean="0"/>
              <a:t> </a:t>
            </a:r>
            <a:r>
              <a:rPr lang="vi-VN" sz="2900" dirty="0" smtClean="0"/>
              <a:t>şi </a:t>
            </a:r>
            <a:r>
              <a:rPr lang="vi-VN" sz="2900" dirty="0"/>
              <a:t>descrie faptul că universul este finit şi mult mai simplu decât alte teorii prezente despre </a:t>
            </a:r>
            <a:r>
              <a:rPr lang="vi-VN" sz="2900" u="sng" dirty="0"/>
              <a:t>Big Bang</a:t>
            </a:r>
            <a:r>
              <a:rPr lang="vi-VN" sz="2900" dirty="0"/>
              <a:t>. Conform </a:t>
            </a:r>
            <a:r>
              <a:rPr lang="vi-VN" sz="2900" u="sng" dirty="0"/>
              <a:t>Phys</a:t>
            </a:r>
            <a:r>
              <a:rPr lang="vi-VN" sz="2900" dirty="0"/>
              <a:t>, profesorul Hertog, a cărui muncă a fost susţinută de Consiliul European pentru Cercetare, a anunţat iniţial noua teorie la o conferinţă din cadrul Universităţii Cambridge. </a:t>
            </a:r>
          </a:p>
          <a:p>
            <a:pPr fontAlgn="base"/>
            <a:r>
              <a:rPr lang="vi-VN" sz="2900" dirty="0"/>
              <a:t>Teoriile moderne privind </a:t>
            </a:r>
            <a:r>
              <a:rPr lang="vi-VN" sz="2900" u="sng" dirty="0"/>
              <a:t>Big Bang</a:t>
            </a:r>
            <a:r>
              <a:rPr lang="vi-VN" sz="2900" dirty="0"/>
              <a:t>-ul  susţin că universul a apărut în urma unei expansiuni bruşte la o rată exponenţială. De asemenea,  se crede că efectele cuantice duc la o expansiune continuă. De asemenea, partea observabilă a universului nostru reprezintă doar o parte din întreg, regiune în care expansiunea s-a oprit şi s-au format stelele şi galaxiile. </a:t>
            </a:r>
          </a:p>
          <a:p>
            <a:pPr fontAlgn="base"/>
            <a:r>
              <a:rPr lang="vi-VN" sz="2900" dirty="0"/>
              <a:t>''Legile locale ale fizicii şi chimiei pot fi diferite în funcţie de fiecare regiune a universului ce împreună formează un </a:t>
            </a:r>
            <a:r>
              <a:rPr lang="vi-VN" sz="2900" u="sng" dirty="0"/>
              <a:t>multivers</a:t>
            </a:r>
            <a:r>
              <a:rPr lang="vi-VN" sz="2900" dirty="0"/>
              <a:t>. Însă nu am fost niciodată un fan al multiversului,'' declara Hawking într-un interviu toamna trecută.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1"/>
            <a:ext cx="8229600" cy="2209799"/>
          </a:xfrm>
        </p:spPr>
        <p:txBody>
          <a:bodyPr>
            <a:normAutofit lnSpcReduction="10000"/>
          </a:bodyPr>
          <a:lstStyle/>
          <a:p>
            <a:r>
              <a:rPr lang="vi-VN" sz="1800" dirty="0"/>
              <a:t>În cadrul noii lucrări, Hawking şi Hertog afirmă că ideea expansiunii eterne ca şi teorie a Big Bang-ului este greşită. ''Problema cu expansiunea eternă este reprezentată de faptul că este considerată ca un fond al universului ce evoluează conform teoriei lui Einstein privind relativitatea generală,'' susţine Hawking. ''Însă dinamica extinderii eterne se află între fizica cuantică şi cea clasică. Ca o consecinţă, teoria lui Einstein este distrusă de </a:t>
            </a:r>
            <a:r>
              <a:rPr lang="vi-VN" sz="1800" dirty="0" smtClean="0"/>
              <a:t>ideea</a:t>
            </a:r>
            <a:r>
              <a:rPr lang="en-US" sz="1800" dirty="0" smtClean="0"/>
              <a:t> </a:t>
            </a:r>
            <a:r>
              <a:rPr lang="vi-VN" sz="1800" dirty="0" smtClean="0"/>
              <a:t>expansiunii </a:t>
            </a:r>
            <a:r>
              <a:rPr lang="vi-VN" sz="1800" dirty="0"/>
              <a:t>eterne,'' adaugă el.</a:t>
            </a:r>
            <a:r>
              <a:rPr lang="vi-VN" dirty="0"/>
              <a:t> </a:t>
            </a:r>
            <a:endParaRPr lang="en-US" dirty="0"/>
          </a:p>
        </p:txBody>
      </p:sp>
      <p:pic>
        <p:nvPicPr>
          <p:cNvPr id="6" name="Picture 5" descr="54149344-ml.jpg"/>
          <p:cNvPicPr>
            <a:picLocks noChangeAspect="1"/>
          </p:cNvPicPr>
          <p:nvPr/>
        </p:nvPicPr>
        <p:blipFill>
          <a:blip r:embed="rId2"/>
          <a:stretch>
            <a:fillRect/>
          </a:stretch>
        </p:blipFill>
        <p:spPr>
          <a:xfrm>
            <a:off x="1676400" y="2895600"/>
            <a:ext cx="5638800" cy="2743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vi-VN" dirty="0"/>
              <a:t>Stephen Hawking a vorbit despre Big Bang în cadrul interviului </a:t>
            </a:r>
            <a:r>
              <a:rPr lang="vi-VN" dirty="0" smtClean="0"/>
              <a:t>lu</a:t>
            </a:r>
            <a:r>
              <a:rPr lang="en-US" dirty="0" smtClean="0">
                <a:latin typeface="Arial" pitchFamily="34" charset="0"/>
                <a:cs typeface="Arial" pitchFamily="34" charset="0"/>
              </a:rPr>
              <a:t>at</a:t>
            </a:r>
            <a:r>
              <a:rPr lang="en-US" dirty="0" smtClean="0"/>
              <a:t>    </a:t>
            </a:r>
            <a:r>
              <a:rPr lang="vi-VN" dirty="0" smtClean="0"/>
              <a:t>de </a:t>
            </a:r>
            <a:r>
              <a:rPr lang="vi-VN" dirty="0"/>
              <a:t>Neil deGrasse Tyson pentru National Geographic. Acesta a fost întrebat ce a fost înainte să fie totul. El susține că răspunsul se bazează pe teoria “fără frontiere” din fizică.</a:t>
            </a:r>
          </a:p>
          <a:p>
            <a:r>
              <a:rPr lang="vi-VN" dirty="0"/>
              <a:t>Condiția frontierelor Universului este că aceasta nu are nicio limită, potrivit fizicianului. Pentru a înțelege mai bine teoria, trebuie să pui mâna pe o telecomandă universală și să derulezi timpul înapoi. În momentul în care ai făcut asta, vei observa că Universul se contractă și își reduce dimensiunile. Deci, dacă derulezi înapoi cei 13,8 miliarde de ani de existență, vei ajunge la începutul Universului.</a:t>
            </a:r>
          </a:p>
          <a:p>
            <a:r>
              <a:rPr lang="vi-VN" dirty="0"/>
              <a:t>În acest moment, legile spațiului și timpului nu mai funcționează deoarece ai atins un punct subatomic cunoscut ca singularitate. Aceste concepte nu au existat în forma cunoscută înainte de </a:t>
            </a:r>
            <a:r>
              <a:rPr lang="vi-VN" dirty="0" smtClean="0">
                <a:latin typeface="Arial" pitchFamily="34" charset="0"/>
                <a:cs typeface="Arial" pitchFamily="34" charset="0"/>
              </a:rPr>
              <a:t>Bi</a:t>
            </a:r>
            <a:r>
              <a:rPr lang="en-US" dirty="0" smtClean="0">
                <a:latin typeface="Arial" pitchFamily="34" charset="0"/>
                <a:cs typeface="Arial" pitchFamily="34" charset="0"/>
              </a:rPr>
              <a:t>g </a:t>
            </a:r>
            <a:r>
              <a:rPr lang="vi-VN" dirty="0" smtClean="0">
                <a:latin typeface="Arial" pitchFamily="34" charset="0"/>
                <a:cs typeface="Arial" pitchFamily="34" charset="0"/>
              </a:rPr>
              <a:t>Ban</a:t>
            </a:r>
            <a:r>
              <a:rPr lang="en-US" dirty="0" smtClean="0">
                <a:latin typeface="Arial" pitchFamily="34" charset="0"/>
                <a:cs typeface="Arial" pitchFamily="34" charset="0"/>
              </a:rPr>
              <a:t>g</a:t>
            </a:r>
            <a:r>
              <a:rPr lang="vi-VN" dirty="0" smtClean="0"/>
              <a:t>. </a:t>
            </a:r>
            <a:r>
              <a:rPr lang="vi-VN" dirty="0"/>
              <a:t>Cu toate acestea, axa timpului se micșorează la infinit pe măsură ce Universul devine din ce în ce mai mic și nu ajunge la un punct clar de pornire. Hawking adaugă că, în acel moment, timpul era “curbat” deoarece se apropia de punctul zero dar nu ajungea niciodată acolo.</a:t>
            </a:r>
          </a:p>
          <a:p>
            <a:r>
              <a:rPr lang="vi-VN" dirty="0"/>
              <a:t>Acesta susține că nu a existat un Big Bang care a produs ceva din nimic, așa cum mulți oameni cred despre Univers.</a:t>
            </a:r>
          </a:p>
        </p:txBody>
      </p:sp>
    </p:spTree>
    <p:extLst>
      <p:ext uri="{BB962C8B-B14F-4D97-AF65-F5344CB8AC3E}">
        <p14:creationId xmlns:p14="http://schemas.microsoft.com/office/powerpoint/2010/main" val="147557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04800"/>
            <a:ext cx="8229600" cy="5821363"/>
          </a:xfrm>
        </p:spPr>
        <p:txBody>
          <a:bodyPr>
            <a:normAutofit fontScale="62500" lnSpcReduction="20000"/>
          </a:bodyPr>
          <a:lstStyle/>
          <a:p>
            <a:pPr fontAlgn="base"/>
            <a:r>
              <a:rPr lang="vi-VN" dirty="0"/>
              <a:t>Teoria expansiunii eterne pe care Hawking şi Hertog au propus-o are la bază</a:t>
            </a:r>
            <a:r>
              <a:rPr lang="vi-VN" u="sng" dirty="0"/>
              <a:t> teoria corzilor</a:t>
            </a:r>
            <a:r>
              <a:rPr lang="vi-VN" dirty="0"/>
              <a:t>, o serie de teorii fizice care încearcă să explice gravitaţia şi relativitatea generală prin intermediul </a:t>
            </a:r>
            <a:r>
              <a:rPr lang="vi-VN" u="sng" dirty="0" smtClean="0"/>
              <a:t>fizic</a:t>
            </a:r>
            <a:r>
              <a:rPr lang="en-US" u="sng" dirty="0" err="1" smtClean="0"/>
              <a:t>i</a:t>
            </a:r>
            <a:r>
              <a:rPr lang="en-US" u="sng" dirty="0" smtClean="0"/>
              <a:t> </a:t>
            </a:r>
            <a:r>
              <a:rPr lang="vi-VN" u="sng" dirty="0" smtClean="0"/>
              <a:t>cuantice</a:t>
            </a:r>
            <a:r>
              <a:rPr lang="vi-VN" dirty="0"/>
              <a:t>. În mare parte prin descriera constituenţilor fundamentali ai universului sub forma unei corzi minuscule ce vibrează. Abordarea lor utilizează conceptul </a:t>
            </a:r>
            <a:r>
              <a:rPr lang="vi-VN" u="sng" dirty="0"/>
              <a:t>holografiei</a:t>
            </a:r>
            <a:r>
              <a:rPr lang="vi-VN" dirty="0"/>
              <a:t> din cadrul  teoriei corzilor, ce sugerează că universul este o hologramă uriaşă şi complexă, iar realitatea fizică din anumite regiuni 3D poate fi redusă la o proiecţie 2D a suprafeţei. </a:t>
            </a:r>
          </a:p>
          <a:p>
            <a:pPr fontAlgn="base"/>
            <a:r>
              <a:rPr lang="vi-VN" dirty="0"/>
              <a:t>Hawking şi Hertog au utilizat o variaţie a acestui concept pentru a proiecta în timp dimensiunea expansiunii eterne. Acest lucru le-a permis să descrie expansiunea eternă, fără a avea nevoie de teoria lui Einstein. În cadrul noii teorii, expansiunea eternă este redusă la o stare nesfârşită definită de o suprafaţă spaţială de la începutul timpului. Ei au determinat că unversul ce se naşte din această teorie este finit şi mult mai simplu decât structurile fracţionale propuse de teoriile anterioare.  </a:t>
            </a:r>
          </a:p>
          <a:p>
            <a:pPr fontAlgn="base"/>
            <a:r>
              <a:rPr lang="vi-VN" dirty="0"/>
              <a:t>Hertog doreşte să testeze teoria la o scală mai redusă ce poate fi observată cu ajutorul telescoapelor. El consideră că undele gravitaţionale primordiale generate la capătul expansiunii eterne poate reprezenta principala probă de foc a teoriei. </a:t>
            </a:r>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fontScale="55000" lnSpcReduction="20000"/>
          </a:bodyPr>
          <a:lstStyle/>
          <a:p>
            <a:r>
              <a:rPr lang="vi-VN" dirty="0"/>
              <a:t>Cunoscutul fizician și cosmolog a scris o lucrare de cercetare despre existența unor universuri paralele asemănătoare cu ale noastre. Lucrarea a fost publicată în Journal of High-Energy Physics. Potrivit BBC, studiul a fost finalizat cu câteva săptămâni înaintea morții lui Hakwing.</a:t>
            </a:r>
          </a:p>
          <a:p>
            <a:r>
              <a:rPr lang="vi-VN" dirty="0"/>
              <a:t>Coautorul lucrării, Thomas Hertog, a declarat că el și Hawking se luptau cu ideea că Big Bang-ul a dus la crearea mai multor universuri, care există în spațiu. Acestora nu le-a fost clar dacă legile fizicii care se aplică în universul nostru s-ar aplica și în cele alternative.</a:t>
            </a:r>
          </a:p>
          <a:p>
            <a:r>
              <a:rPr lang="vi-VN" dirty="0"/>
              <a:t>Hertog spune că, în teoria veche existau tot felul de universuri: unele erau goale, altele erau pline de materie, unele se extindeau prea repede, iar altele aveau o durată scurtă de viață. „Misterul este motivul pentru care trăim în acest univers special, unde totul este bine echilibrat, astfel încât viața să poată apărea”, a mai spus el.</a:t>
            </a:r>
          </a:p>
          <a:p>
            <a:r>
              <a:rPr lang="vi-VN" dirty="0"/>
              <a:t>Lucrarea celor doi folosește noi tehnici matematice pentru a restabili ordinea unor vederi haotice anterioare ale multiversului și sugerează că aceste universuri diferite sunt supuse legilor fizicii pe care le știm deja. Hertog spune că studiul reduce multiversul la un set mai ușor de înțeles și abordat de universuri, care arătau la fel.</a:t>
            </a:r>
          </a:p>
          <a:p>
            <a:r>
              <a:rPr lang="vi-VN" dirty="0"/>
              <a:t>De asemenea, ei le-au oferit celorlalți cercetători o cale pentru a detecta prezența altor universuri, prin căutarea unei microunde cosmice care a rămas în urma Big Bang-ului.</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b7_wmap_circle_2048.png"/>
          <p:cNvPicPr>
            <a:picLocks noChangeAspect="1"/>
          </p:cNvPicPr>
          <p:nvPr/>
        </p:nvPicPr>
        <p:blipFill>
          <a:blip r:embed="rId2"/>
          <a:stretch>
            <a:fillRect/>
          </a:stretch>
        </p:blipFill>
        <p:spPr>
          <a:xfrm>
            <a:off x="1143000" y="228600"/>
            <a:ext cx="7010400" cy="2819400"/>
          </a:xfrm>
          <a:prstGeom prst="rect">
            <a:avLst/>
          </a:prstGeom>
        </p:spPr>
      </p:pic>
      <p:pic>
        <p:nvPicPr>
          <p:cNvPr id="5" name="Picture 4" descr="universul-nostru-poate-face-parte-dintr-un-multivers-conform-consecintelor-inflatiei-cosmice-18477245.jpg"/>
          <p:cNvPicPr>
            <a:picLocks noChangeAspect="1"/>
          </p:cNvPicPr>
          <p:nvPr/>
        </p:nvPicPr>
        <p:blipFill>
          <a:blip r:embed="rId3"/>
          <a:stretch>
            <a:fillRect/>
          </a:stretch>
        </p:blipFill>
        <p:spPr>
          <a:xfrm>
            <a:off x="1295400" y="3352800"/>
            <a:ext cx="6726709" cy="2971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Hawking </a:t>
            </a:r>
            <a:r>
              <a:rPr lang="en-US" dirty="0" err="1"/>
              <a:t>este</a:t>
            </a:r>
            <a:r>
              <a:rPr lang="en-US" dirty="0"/>
              <a:t> de </a:t>
            </a:r>
            <a:r>
              <a:rPr lang="en-US" dirty="0" err="1"/>
              <a:t>parere</a:t>
            </a:r>
            <a:r>
              <a:rPr lang="en-US" dirty="0"/>
              <a:t> </a:t>
            </a:r>
            <a:r>
              <a:rPr lang="en-US" dirty="0" err="1"/>
              <a:t>ca</a:t>
            </a:r>
            <a:r>
              <a:rPr lang="en-US" dirty="0"/>
              <a:t>, la o </a:t>
            </a:r>
            <a:r>
              <a:rPr lang="en-US" dirty="0" err="1"/>
              <a:t>energie</a:t>
            </a:r>
            <a:r>
              <a:rPr lang="en-US" dirty="0"/>
              <a:t> </a:t>
            </a:r>
            <a:r>
              <a:rPr lang="en-US" dirty="0" err="1"/>
              <a:t>foarte</a:t>
            </a:r>
            <a:r>
              <a:rPr lang="en-US" dirty="0"/>
              <a:t> </a:t>
            </a:r>
            <a:r>
              <a:rPr lang="en-US" dirty="0" err="1"/>
              <a:t>ridicata</a:t>
            </a:r>
            <a:r>
              <a:rPr lang="en-US" dirty="0"/>
              <a:t>, </a:t>
            </a:r>
            <a:r>
              <a:rPr lang="en-US" dirty="0" err="1"/>
              <a:t>Particula</a:t>
            </a:r>
            <a:r>
              <a:rPr lang="en-US" dirty="0"/>
              <a:t> </a:t>
            </a:r>
            <a:r>
              <a:rPr lang="en-US" dirty="0" err="1"/>
              <a:t>lui</a:t>
            </a:r>
            <a:r>
              <a:rPr lang="en-US" dirty="0"/>
              <a:t> </a:t>
            </a:r>
            <a:r>
              <a:rPr lang="en-US" dirty="0" err="1"/>
              <a:t>Dumnezeu</a:t>
            </a:r>
            <a:r>
              <a:rPr lang="en-US" dirty="0"/>
              <a:t>, </a:t>
            </a:r>
            <a:r>
              <a:rPr lang="en-US" dirty="0" err="1"/>
              <a:t>descoperita</a:t>
            </a:r>
            <a:r>
              <a:rPr lang="en-US" dirty="0"/>
              <a:t> de </a:t>
            </a:r>
            <a:r>
              <a:rPr lang="en-US" dirty="0" err="1"/>
              <a:t>oamenii</a:t>
            </a:r>
            <a:r>
              <a:rPr lang="en-US" dirty="0"/>
              <a:t> de </a:t>
            </a:r>
            <a:r>
              <a:rPr lang="en-US" dirty="0" err="1"/>
              <a:t>stiinta</a:t>
            </a:r>
            <a:r>
              <a:rPr lang="en-US" dirty="0"/>
              <a:t> in 2012, are </a:t>
            </a:r>
            <a:r>
              <a:rPr lang="en-US" dirty="0" err="1"/>
              <a:t>puterea</a:t>
            </a:r>
            <a:r>
              <a:rPr lang="en-US" dirty="0"/>
              <a:t> de a </a:t>
            </a:r>
            <a:r>
              <a:rPr lang="en-US" dirty="0" err="1"/>
              <a:t>distruge</a:t>
            </a:r>
            <a:r>
              <a:rPr lang="en-US" dirty="0"/>
              <a:t> </a:t>
            </a:r>
            <a:r>
              <a:rPr lang="en-US" dirty="0" err="1" smtClean="0"/>
              <a:t>universul</a:t>
            </a:r>
            <a:r>
              <a:rPr lang="en-US" dirty="0" smtClean="0"/>
              <a:t>. </a:t>
            </a:r>
            <a:r>
              <a:rPr lang="en-US" dirty="0" err="1"/>
              <a:t>Aceste</a:t>
            </a:r>
            <a:r>
              <a:rPr lang="en-US" dirty="0"/>
              <a:t> </a:t>
            </a:r>
            <a:r>
              <a:rPr lang="en-US" dirty="0" err="1"/>
              <a:t>crede</a:t>
            </a:r>
            <a:r>
              <a:rPr lang="en-US" dirty="0"/>
              <a:t> </a:t>
            </a:r>
            <a:r>
              <a:rPr lang="en-US" dirty="0" err="1"/>
              <a:t>ca</a:t>
            </a:r>
            <a:r>
              <a:rPr lang="en-US" dirty="0"/>
              <a:t> </a:t>
            </a:r>
            <a:r>
              <a:rPr lang="en-US" dirty="0" err="1"/>
              <a:t>omenirea</a:t>
            </a:r>
            <a:r>
              <a:rPr lang="en-US" dirty="0"/>
              <a:t> </a:t>
            </a:r>
            <a:r>
              <a:rPr lang="en-US" dirty="0" err="1"/>
              <a:t>nici</a:t>
            </a:r>
            <a:r>
              <a:rPr lang="en-US" dirty="0"/>
              <a:t> nu </a:t>
            </a:r>
            <a:r>
              <a:rPr lang="en-US" dirty="0" err="1"/>
              <a:t>si-ar</a:t>
            </a:r>
            <a:r>
              <a:rPr lang="en-US" dirty="0"/>
              <a:t> da </a:t>
            </a:r>
            <a:r>
              <a:rPr lang="en-US" dirty="0" err="1"/>
              <a:t>seama</a:t>
            </a:r>
            <a:r>
              <a:rPr lang="en-US" dirty="0"/>
              <a:t> </a:t>
            </a:r>
            <a:r>
              <a:rPr lang="en-US" dirty="0" err="1"/>
              <a:t>cand</a:t>
            </a:r>
            <a:r>
              <a:rPr lang="en-US" dirty="0"/>
              <a:t> </a:t>
            </a:r>
            <a:r>
              <a:rPr lang="en-US" dirty="0" err="1"/>
              <a:t>va</a:t>
            </a:r>
            <a:r>
              <a:rPr lang="en-US" dirty="0"/>
              <a:t> </a:t>
            </a:r>
            <a:r>
              <a:rPr lang="en-US" dirty="0" err="1"/>
              <a:t>sosi</a:t>
            </a:r>
            <a:r>
              <a:rPr lang="en-US" dirty="0"/>
              <a:t> </a:t>
            </a:r>
            <a:r>
              <a:rPr lang="en-US" dirty="0" err="1"/>
              <a:t>neplacutul</a:t>
            </a:r>
            <a:r>
              <a:rPr lang="en-US" dirty="0"/>
              <a:t> moment.</a:t>
            </a:r>
            <a:br>
              <a:rPr lang="en-US" dirty="0"/>
            </a:br>
            <a:r>
              <a:rPr lang="en-US" dirty="0"/>
              <a:t/>
            </a:r>
            <a:br>
              <a:rPr lang="en-US" dirty="0"/>
            </a:br>
            <a:r>
              <a:rPr lang="en-US" dirty="0" err="1"/>
              <a:t>Totul</a:t>
            </a:r>
            <a:r>
              <a:rPr lang="en-US" dirty="0"/>
              <a:t> </a:t>
            </a:r>
            <a:r>
              <a:rPr lang="en-US" dirty="0" err="1"/>
              <a:t>poate</a:t>
            </a:r>
            <a:r>
              <a:rPr lang="en-US" dirty="0"/>
              <a:t> </a:t>
            </a:r>
            <a:r>
              <a:rPr lang="en-US" dirty="0" err="1"/>
              <a:t>rezulta</a:t>
            </a:r>
            <a:r>
              <a:rPr lang="en-US" dirty="0"/>
              <a:t> in </a:t>
            </a:r>
            <a:r>
              <a:rPr lang="en-US" dirty="0" err="1"/>
              <a:t>urma</a:t>
            </a:r>
            <a:r>
              <a:rPr lang="en-US" dirty="0"/>
              <a:t> </a:t>
            </a:r>
            <a:r>
              <a:rPr lang="en-US" dirty="0" err="1"/>
              <a:t>unor</a:t>
            </a:r>
            <a:r>
              <a:rPr lang="en-US" dirty="0"/>
              <a:t> </a:t>
            </a:r>
            <a:r>
              <a:rPr lang="en-US" dirty="0" err="1"/>
              <a:t>experimente</a:t>
            </a:r>
            <a:r>
              <a:rPr lang="en-US" dirty="0"/>
              <a:t> in care s-</a:t>
            </a:r>
            <a:r>
              <a:rPr lang="en-US" dirty="0" err="1"/>
              <a:t>ar</a:t>
            </a:r>
            <a:r>
              <a:rPr lang="en-US" dirty="0"/>
              <a:t> </a:t>
            </a:r>
            <a:r>
              <a:rPr lang="en-US" dirty="0" err="1"/>
              <a:t>suprasolicita</a:t>
            </a:r>
            <a:r>
              <a:rPr lang="en-US" dirty="0"/>
              <a:t> </a:t>
            </a:r>
            <a:r>
              <a:rPr lang="en-US" dirty="0" err="1"/>
              <a:t>aceasta</a:t>
            </a:r>
            <a:r>
              <a:rPr lang="en-US" dirty="0"/>
              <a:t> </a:t>
            </a:r>
            <a:r>
              <a:rPr lang="en-US" dirty="0" err="1"/>
              <a:t>particula</a:t>
            </a:r>
            <a:r>
              <a:rPr lang="en-US" dirty="0"/>
              <a:t>, </a:t>
            </a:r>
            <a:r>
              <a:rPr lang="en-US" dirty="0" err="1"/>
              <a:t>denumita</a:t>
            </a:r>
            <a:r>
              <a:rPr lang="en-US" dirty="0"/>
              <a:t> </a:t>
            </a:r>
            <a:r>
              <a:rPr lang="en-US" dirty="0" err="1"/>
              <a:t>si</a:t>
            </a:r>
            <a:r>
              <a:rPr lang="en-US" dirty="0"/>
              <a:t> </a:t>
            </a:r>
            <a:r>
              <a:rPr lang="en-US" dirty="0" err="1"/>
              <a:t>bozonul</a:t>
            </a:r>
            <a:r>
              <a:rPr lang="en-US" dirty="0"/>
              <a:t> Higgs. </a:t>
            </a:r>
            <a:r>
              <a:rPr lang="en-US" dirty="0" err="1"/>
              <a:t>Deocamdata</a:t>
            </a:r>
            <a:r>
              <a:rPr lang="en-US" dirty="0"/>
              <a:t>, </a:t>
            </a:r>
            <a:r>
              <a:rPr lang="en-US" dirty="0" err="1"/>
              <a:t>omenirea</a:t>
            </a:r>
            <a:r>
              <a:rPr lang="en-US" dirty="0"/>
              <a:t> nu </a:t>
            </a:r>
            <a:r>
              <a:rPr lang="en-US" dirty="0" err="1"/>
              <a:t>dispune</a:t>
            </a:r>
            <a:r>
              <a:rPr lang="en-US" dirty="0"/>
              <a:t> de un accelerator de </a:t>
            </a:r>
            <a:r>
              <a:rPr lang="en-US" dirty="0" err="1"/>
              <a:t>particule</a:t>
            </a:r>
            <a:r>
              <a:rPr lang="en-US" dirty="0"/>
              <a:t> </a:t>
            </a:r>
            <a:r>
              <a:rPr lang="en-US" dirty="0" err="1"/>
              <a:t>suficient</a:t>
            </a:r>
            <a:r>
              <a:rPr lang="en-US" dirty="0"/>
              <a:t> de </a:t>
            </a:r>
            <a:r>
              <a:rPr lang="en-US" dirty="0" err="1"/>
              <a:t>puternic</a:t>
            </a:r>
            <a:r>
              <a:rPr lang="en-US" dirty="0"/>
              <a:t> </a:t>
            </a:r>
            <a:r>
              <a:rPr lang="en-US" dirty="0" err="1"/>
              <a:t>pentru</a:t>
            </a:r>
            <a:r>
              <a:rPr lang="en-US" dirty="0"/>
              <a:t> a </a:t>
            </a:r>
            <a:r>
              <a:rPr lang="en-US" dirty="0" err="1"/>
              <a:t>provoca</a:t>
            </a:r>
            <a:r>
              <a:rPr lang="en-US" dirty="0"/>
              <a:t> o </a:t>
            </a:r>
            <a:r>
              <a:rPr lang="en-US" dirty="0" err="1"/>
              <a:t>asemenea</a:t>
            </a:r>
            <a:r>
              <a:rPr lang="en-US" dirty="0"/>
              <a:t> </a:t>
            </a:r>
            <a:r>
              <a:rPr lang="en-US" dirty="0" err="1"/>
              <a:t>catastrofa</a:t>
            </a:r>
            <a:r>
              <a:rPr lang="en-US" dirty="0" smtClean="0"/>
              <a:t>.</a:t>
            </a:r>
          </a:p>
          <a:p>
            <a:r>
              <a:rPr lang="en-US" dirty="0"/>
              <a:t>"</a:t>
            </a:r>
            <a:r>
              <a:rPr lang="en-US" dirty="0" err="1"/>
              <a:t>Bozonul</a:t>
            </a:r>
            <a:r>
              <a:rPr lang="en-US" dirty="0"/>
              <a:t> Higgs are </a:t>
            </a:r>
            <a:r>
              <a:rPr lang="en-US" dirty="0" err="1"/>
              <a:t>trasatura</a:t>
            </a:r>
            <a:r>
              <a:rPr lang="en-US" dirty="0"/>
              <a:t> </a:t>
            </a:r>
            <a:r>
              <a:rPr lang="en-US" dirty="0" err="1"/>
              <a:t>ingrijoratoare</a:t>
            </a:r>
            <a:r>
              <a:rPr lang="en-US" dirty="0"/>
              <a:t> de a </a:t>
            </a:r>
            <a:r>
              <a:rPr lang="en-US" dirty="0" err="1"/>
              <a:t>putea</a:t>
            </a:r>
            <a:r>
              <a:rPr lang="en-US" dirty="0"/>
              <a:t> </a:t>
            </a:r>
            <a:r>
              <a:rPr lang="en-US" dirty="0" err="1"/>
              <a:t>deveni</a:t>
            </a:r>
            <a:r>
              <a:rPr lang="en-US" dirty="0"/>
              <a:t> </a:t>
            </a:r>
            <a:r>
              <a:rPr lang="en-US" dirty="0" err="1"/>
              <a:t>megastabil</a:t>
            </a:r>
            <a:r>
              <a:rPr lang="en-US" dirty="0"/>
              <a:t> la </a:t>
            </a:r>
            <a:r>
              <a:rPr lang="en-US" dirty="0" err="1"/>
              <a:t>energii</a:t>
            </a:r>
            <a:r>
              <a:rPr lang="en-US" dirty="0"/>
              <a:t> de </a:t>
            </a:r>
            <a:r>
              <a:rPr lang="en-US" dirty="0" err="1"/>
              <a:t>peste</a:t>
            </a:r>
            <a:r>
              <a:rPr lang="en-US" dirty="0"/>
              <a:t> 100 de </a:t>
            </a:r>
            <a:r>
              <a:rPr lang="en-US" dirty="0" err="1"/>
              <a:t>miliarde</a:t>
            </a:r>
            <a:r>
              <a:rPr lang="en-US" dirty="0"/>
              <a:t> de </a:t>
            </a:r>
            <a:r>
              <a:rPr lang="en-US" dirty="0" err="1"/>
              <a:t>giga-electroni-volti</a:t>
            </a:r>
            <a:r>
              <a:rPr lang="en-US" dirty="0"/>
              <a:t> (</a:t>
            </a:r>
            <a:r>
              <a:rPr lang="en-US" dirty="0" err="1"/>
              <a:t>GeV</a:t>
            </a:r>
            <a:r>
              <a:rPr lang="en-US" dirty="0"/>
              <a:t>) ", </a:t>
            </a:r>
            <a:r>
              <a:rPr lang="en-US" dirty="0" err="1"/>
              <a:t>scrie</a:t>
            </a:r>
            <a:r>
              <a:rPr lang="en-US" dirty="0"/>
              <a:t> el in </a:t>
            </a:r>
            <a:r>
              <a:rPr lang="en-US" dirty="0" err="1"/>
              <a:t>publicatia</a:t>
            </a:r>
            <a:r>
              <a:rPr lang="en-US" dirty="0"/>
              <a:t> </a:t>
            </a:r>
            <a:r>
              <a:rPr lang="en-US" dirty="0" err="1"/>
              <a:t>mentionata</a:t>
            </a:r>
            <a:r>
              <a:rPr lang="en-US" dirty="0"/>
              <a:t>. Hawking </a:t>
            </a:r>
            <a:r>
              <a:rPr lang="en-US" dirty="0" err="1"/>
              <a:t>afirma</a:t>
            </a:r>
            <a:r>
              <a:rPr lang="en-US" dirty="0"/>
              <a:t> </a:t>
            </a:r>
            <a:r>
              <a:rPr lang="en-US" dirty="0" err="1"/>
              <a:t>ca</a:t>
            </a:r>
            <a:r>
              <a:rPr lang="en-US" dirty="0"/>
              <a:t> </a:t>
            </a:r>
            <a:r>
              <a:rPr lang="en-US" dirty="0" err="1"/>
              <a:t>fenomenul</a:t>
            </a:r>
            <a:r>
              <a:rPr lang="en-US" dirty="0"/>
              <a:t> </a:t>
            </a:r>
            <a:r>
              <a:rPr lang="en-US" dirty="0" err="1"/>
              <a:t>poate</a:t>
            </a:r>
            <a:r>
              <a:rPr lang="en-US" dirty="0"/>
              <a:t> </a:t>
            </a:r>
            <a:r>
              <a:rPr lang="en-US" dirty="0" err="1"/>
              <a:t>crea</a:t>
            </a:r>
            <a:r>
              <a:rPr lang="en-US" dirty="0"/>
              <a:t> o </a:t>
            </a:r>
            <a:r>
              <a:rPr lang="en-US" dirty="0" err="1"/>
              <a:t>bula</a:t>
            </a:r>
            <a:r>
              <a:rPr lang="en-US" dirty="0"/>
              <a:t> de vid </a:t>
            </a:r>
            <a:r>
              <a:rPr lang="en-US" dirty="0" err="1"/>
              <a:t>ce</a:t>
            </a:r>
            <a:r>
              <a:rPr lang="en-US" dirty="0"/>
              <a:t> s-</a:t>
            </a:r>
            <a:r>
              <a:rPr lang="en-US" dirty="0" err="1"/>
              <a:t>ar</a:t>
            </a:r>
            <a:r>
              <a:rPr lang="en-US" dirty="0"/>
              <a:t> </a:t>
            </a:r>
            <a:r>
              <a:rPr lang="en-US" dirty="0" err="1"/>
              <a:t>extinde</a:t>
            </a:r>
            <a:r>
              <a:rPr lang="en-US" dirty="0"/>
              <a:t> cu </a:t>
            </a:r>
            <a:r>
              <a:rPr lang="en-US" dirty="0" err="1"/>
              <a:t>viteza</a:t>
            </a:r>
            <a:r>
              <a:rPr lang="en-US" dirty="0"/>
              <a:t> </a:t>
            </a:r>
            <a:r>
              <a:rPr lang="en-US" dirty="0" err="1"/>
              <a:t>luminii</a:t>
            </a:r>
            <a:r>
              <a:rPr lang="en-US" dirty="0"/>
              <a:t> </a:t>
            </a:r>
            <a:r>
              <a:rPr lang="en-US" dirty="0" err="1"/>
              <a:t>si</a:t>
            </a:r>
            <a:r>
              <a:rPr lang="en-US" dirty="0"/>
              <a:t> </a:t>
            </a:r>
            <a:r>
              <a:rPr lang="en-US" dirty="0" err="1"/>
              <a:t>ar</a:t>
            </a:r>
            <a:r>
              <a:rPr lang="en-US" dirty="0"/>
              <a:t> </a:t>
            </a:r>
            <a:r>
              <a:rPr lang="en-US" dirty="0" err="1"/>
              <a:t>distruge</a:t>
            </a:r>
            <a:r>
              <a:rPr lang="en-US" dirty="0"/>
              <a:t> </a:t>
            </a:r>
            <a:r>
              <a:rPr lang="en-US" dirty="0" err="1"/>
              <a:t>totul</a:t>
            </a:r>
            <a:r>
              <a:rPr lang="en-US" dirty="0"/>
              <a:t> in </a:t>
            </a:r>
            <a:r>
              <a:rPr lang="en-US" dirty="0" err="1"/>
              <a:t>cale</a:t>
            </a:r>
            <a:r>
              <a:rPr lang="en-US" dirty="0"/>
              <a:t>.</a:t>
            </a:r>
            <a:br>
              <a:rPr lang="en-US" dirty="0"/>
            </a:br>
            <a:r>
              <a:rPr lang="en-US" dirty="0"/>
              <a:t/>
            </a:r>
            <a:br>
              <a:rPr lang="en-US" dirty="0"/>
            </a:br>
            <a:r>
              <a:rPr lang="en-US" dirty="0" err="1"/>
              <a:t>Specialisiti</a:t>
            </a:r>
            <a:r>
              <a:rPr lang="en-US" dirty="0"/>
              <a:t> in </a:t>
            </a:r>
            <a:r>
              <a:rPr lang="en-US" dirty="0" err="1"/>
              <a:t>domeniu</a:t>
            </a:r>
            <a:r>
              <a:rPr lang="en-US" dirty="0"/>
              <a:t> ne </a:t>
            </a:r>
            <a:r>
              <a:rPr lang="en-US" dirty="0" err="1"/>
              <a:t>linistesc</a:t>
            </a:r>
            <a:r>
              <a:rPr lang="en-US" dirty="0"/>
              <a:t> </a:t>
            </a:r>
            <a:r>
              <a:rPr lang="en-US" dirty="0" err="1"/>
              <a:t>insa</a:t>
            </a:r>
            <a:r>
              <a:rPr lang="en-US" dirty="0"/>
              <a:t> </a:t>
            </a:r>
            <a:r>
              <a:rPr lang="en-US" dirty="0" err="1"/>
              <a:t>si</a:t>
            </a:r>
            <a:r>
              <a:rPr lang="en-US" dirty="0"/>
              <a:t> spun </a:t>
            </a:r>
            <a:r>
              <a:rPr lang="en-US" dirty="0" err="1"/>
              <a:t>ca</a:t>
            </a:r>
            <a:r>
              <a:rPr lang="en-US" dirty="0"/>
              <a:t> </a:t>
            </a:r>
            <a:r>
              <a:rPr lang="en-US" dirty="0" err="1"/>
              <a:t>descoperirea</a:t>
            </a:r>
            <a:r>
              <a:rPr lang="en-US" dirty="0"/>
              <a:t> </a:t>
            </a:r>
            <a:r>
              <a:rPr lang="en-US" dirty="0" err="1"/>
              <a:t>bozonului</a:t>
            </a:r>
            <a:r>
              <a:rPr lang="en-US" dirty="0"/>
              <a:t> Higgs nu a </a:t>
            </a:r>
            <a:r>
              <a:rPr lang="en-US" dirty="0" err="1"/>
              <a:t>dus</a:t>
            </a:r>
            <a:r>
              <a:rPr lang="en-US" dirty="0"/>
              <a:t> la </a:t>
            </a:r>
            <a:r>
              <a:rPr lang="en-US" dirty="0" err="1"/>
              <a:t>nicio</a:t>
            </a:r>
            <a:r>
              <a:rPr lang="en-US" dirty="0"/>
              <a:t> </a:t>
            </a:r>
            <a:r>
              <a:rPr lang="en-US" dirty="0" err="1"/>
              <a:t>catastrofa</a:t>
            </a:r>
            <a:r>
              <a:rPr lang="en-US" dirty="0"/>
              <a:t> </a:t>
            </a:r>
            <a:r>
              <a:rPr lang="en-US" dirty="0" err="1"/>
              <a:t>pentru</a:t>
            </a:r>
            <a:r>
              <a:rPr lang="en-US" dirty="0"/>
              <a:t> </a:t>
            </a:r>
            <a:r>
              <a:rPr lang="en-US" dirty="0" err="1"/>
              <a:t>omenire</a:t>
            </a:r>
            <a:r>
              <a:rPr lang="en-US" dirty="0"/>
              <a:t>, </a:t>
            </a:r>
            <a:r>
              <a:rPr lang="en-US" dirty="0" err="1"/>
              <a:t>desi</a:t>
            </a:r>
            <a:r>
              <a:rPr lang="en-US" dirty="0"/>
              <a:t> in </a:t>
            </a:r>
            <a:r>
              <a:rPr lang="en-US" dirty="0" err="1"/>
              <a:t>trecut</a:t>
            </a:r>
            <a:r>
              <a:rPr lang="en-US" dirty="0"/>
              <a:t> </a:t>
            </a:r>
            <a:r>
              <a:rPr lang="en-US" dirty="0" err="1"/>
              <a:t>aparusera</a:t>
            </a:r>
            <a:r>
              <a:rPr lang="en-US" dirty="0"/>
              <a:t> </a:t>
            </a:r>
            <a:r>
              <a:rPr lang="en-US" dirty="0" err="1"/>
              <a:t>numeroase</a:t>
            </a:r>
            <a:r>
              <a:rPr lang="en-US" dirty="0"/>
              <a:t> </a:t>
            </a:r>
            <a:r>
              <a:rPr lang="en-US" dirty="0" err="1"/>
              <a:t>teorii</a:t>
            </a:r>
            <a:r>
              <a:rPr lang="en-US" dirty="0"/>
              <a:t> </a:t>
            </a:r>
            <a:r>
              <a:rPr lang="en-US" dirty="0" err="1"/>
              <a:t>inspaimantatoare</a:t>
            </a:r>
            <a:r>
              <a:rPr lang="en-US" dirty="0"/>
              <a:t>.</a:t>
            </a:r>
            <a:endParaRPr lang="en-US" dirty="0" smtClean="0"/>
          </a:p>
          <a:p>
            <a:endParaRPr lang="en-US" dirty="0"/>
          </a:p>
        </p:txBody>
      </p:sp>
      <p:sp>
        <p:nvSpPr>
          <p:cNvPr id="2" name="TextBox 1"/>
          <p:cNvSpPr txBox="1"/>
          <p:nvPr/>
        </p:nvSpPr>
        <p:spPr>
          <a:xfrm>
            <a:off x="838200" y="381000"/>
            <a:ext cx="7696200" cy="523220"/>
          </a:xfrm>
          <a:prstGeom prst="rect">
            <a:avLst/>
          </a:prstGeom>
          <a:noFill/>
        </p:spPr>
        <p:txBody>
          <a:bodyPr wrap="square" rtlCol="0">
            <a:spAutoFit/>
          </a:bodyPr>
          <a:lstStyle/>
          <a:p>
            <a:pPr algn="ctr"/>
            <a:r>
              <a:rPr lang="en-US" sz="2800" b="1" dirty="0" err="1" smtClean="0">
                <a:latin typeface="Arial" pitchFamily="34" charset="0"/>
                <a:cs typeface="Arial" pitchFamily="34" charset="0"/>
              </a:rPr>
              <a:t>Alte</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teorii</a:t>
            </a:r>
            <a:endParaRPr lang="en-US" sz="2800" b="1" dirty="0">
              <a:latin typeface="Arial" pitchFamily="34" charset="0"/>
              <a:cs typeface="Arial" pitchFamily="34" charset="0"/>
            </a:endParaRPr>
          </a:p>
        </p:txBody>
      </p:sp>
    </p:spTree>
    <p:extLst>
      <p:ext uri="{BB962C8B-B14F-4D97-AF65-F5344CB8AC3E}">
        <p14:creationId xmlns:p14="http://schemas.microsoft.com/office/powerpoint/2010/main" val="342400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vi-VN" sz="3100" b="1" dirty="0">
                <a:latin typeface="+mn-lt"/>
                <a:cs typeface="Arial" pitchFamily="34" charset="0"/>
              </a:rPr>
              <a:t>Extratereștrii ne-ar putea vrea răul</a:t>
            </a:r>
            <a:r>
              <a:rPr lang="vi-VN" b="1" dirty="0">
                <a:latin typeface="Arial" pitchFamily="34" charset="0"/>
                <a:cs typeface="Arial" pitchFamily="34" charset="0"/>
              </a:rPr>
              <a:t/>
            </a:r>
            <a:br>
              <a:rPr lang="vi-VN" b="1" dirty="0">
                <a:latin typeface="Arial" pitchFamily="34" charset="0"/>
                <a:cs typeface="Arial" pitchFamily="34" charset="0"/>
              </a:rPr>
            </a:b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vi-VN" dirty="0"/>
              <a:t>În anul 2010, fizicianul a avertizat omenirea cu privire la extratereștri. Acesta este de părere că extratereștrii ar putea să fie jefuitori care străbat universul, în speranța de a găsi planete pe care să le colonizeze și exploateze. Această teorie este detaliată în documentarul “Locurile preferate ale lui Stephen Hawking”.</a:t>
            </a:r>
          </a:p>
          <a:p>
            <a:r>
              <a:rPr lang="vi-VN" dirty="0"/>
              <a:t>El ne sfătuiește să fim precauți, în cazul în care o planetă străină încearcă să ne contacteze. Întâlnirea cu civilizația ar putea fi ca întâlnirea dintre Columb și nativii americani, a adăugat el.</a:t>
            </a:r>
          </a:p>
          <a:p>
            <a:r>
              <a:rPr lang="vi-VN" dirty="0"/>
              <a:t>Pe de altă parte, alți oameni de știință cred că reticența lui Hawking este nejustificată. Ei susțin că orice altă civilizație extraterestră, suficient de avansată pentru a veni pe Pământ, ar ști deja de existența oamenilor, prin intermediul semnalelor radio pe care oamenii le-au trimis către spațiu începând cu anul 1900.</a:t>
            </a:r>
          </a:p>
          <a:p>
            <a:endParaRPr lang="en-US" dirty="0"/>
          </a:p>
        </p:txBody>
      </p:sp>
    </p:spTree>
    <p:extLst>
      <p:ext uri="{BB962C8B-B14F-4D97-AF65-F5344CB8AC3E}">
        <p14:creationId xmlns:p14="http://schemas.microsoft.com/office/powerpoint/2010/main" val="2193838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b="1" dirty="0"/>
              <a:t/>
            </a:r>
            <a:br>
              <a:rPr lang="en-US" b="1" dirty="0"/>
            </a:br>
            <a:r>
              <a:rPr lang="en-US" sz="3100" b="1" dirty="0" err="1">
                <a:latin typeface="Arial" pitchFamily="34" charset="0"/>
                <a:cs typeface="Arial" pitchFamily="34" charset="0"/>
              </a:rPr>
              <a:t>Universul</a:t>
            </a:r>
            <a:r>
              <a:rPr lang="en-US" sz="3100" b="1" dirty="0">
                <a:latin typeface="Arial" pitchFamily="34" charset="0"/>
                <a:cs typeface="Arial" pitchFamily="34" charset="0"/>
              </a:rPr>
              <a:t> nu a </a:t>
            </a:r>
            <a:r>
              <a:rPr lang="en-US" sz="3100" b="1" dirty="0" err="1">
                <a:latin typeface="Arial" pitchFamily="34" charset="0"/>
                <a:cs typeface="Arial" pitchFamily="34" charset="0"/>
              </a:rPr>
              <a:t>fost</a:t>
            </a:r>
            <a:r>
              <a:rPr lang="en-US" sz="3100" b="1" dirty="0">
                <a:latin typeface="Arial" pitchFamily="34" charset="0"/>
                <a:cs typeface="Arial" pitchFamily="34" charset="0"/>
              </a:rPr>
              <a:t> </a:t>
            </a:r>
            <a:r>
              <a:rPr lang="en-US" sz="3100" b="1" dirty="0" err="1">
                <a:latin typeface="Arial" pitchFamily="34" charset="0"/>
                <a:cs typeface="Arial" pitchFamily="34" charset="0"/>
              </a:rPr>
              <a:t>creat</a:t>
            </a:r>
            <a:r>
              <a:rPr lang="en-US" sz="3100" b="1" dirty="0">
                <a:latin typeface="Arial" pitchFamily="34" charset="0"/>
                <a:cs typeface="Arial" pitchFamily="34" charset="0"/>
              </a:rPr>
              <a:t> de </a:t>
            </a:r>
            <a:r>
              <a:rPr lang="en-US" sz="3100" b="1" dirty="0" err="1">
                <a:latin typeface="Arial" pitchFamily="34" charset="0"/>
                <a:cs typeface="Arial" pitchFamily="34" charset="0"/>
              </a:rPr>
              <a:t>Dumnezeu</a:t>
            </a:r>
            <a:endParaRPr lang="en-US" sz="3100" dirty="0">
              <a:latin typeface="Arial" pitchFamily="34" charset="0"/>
              <a:cs typeface="Arial" pitchFamily="34" charset="0"/>
            </a:endParaRP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vi-VN" dirty="0"/>
              <a:t>Inițial, în cartea “O scurtă istorie a timpului”, scrisă în anul 1988, Stephen Hawking părea să accepte rolul lui Dumnezeu în crearea Universului. Însă, un text mai recent, scris împreună cu fizicianul Leonard Mlodinow, susține că acest creator nu este necesar.</a:t>
            </a:r>
          </a:p>
          <a:p>
            <a:r>
              <a:rPr lang="vi-VN" dirty="0"/>
              <a:t>“Marele Design” contrazice părerea lui Sir Isaac Newton că Universul trebuie să fi fost proiectat de Dumnezeu, deoarece nu ar fi putut fi creat din haos.</a:t>
            </a:r>
          </a:p>
          <a:p>
            <a:r>
              <a:rPr lang="vi-VN" dirty="0"/>
              <a:t>Hawking a afirmat că, datorită legii gravitației, Universul poate și se recreează din nimic iar, procesul de creare spontană explică că în Univers există ceva, în loc de nimic, și de asemenea, explică de ce noi existăm. “Nu este necesar să-l chemăm pe Dumnezeu să lumineze hârtia albastră pentru a face Universul să meargă”, a adăugat acesta.</a:t>
            </a:r>
          </a:p>
          <a:p>
            <a:r>
              <a:rPr lang="vi-VN" dirty="0"/>
              <a:t>Cu toate acestea, așa cum afirmă și în “Marele Design”, fizicianul spune că nu are intenția de a schimba credințele oamenilor sau să le zică cum să gândească.</a:t>
            </a:r>
          </a:p>
          <a:p>
            <a:endParaRPr lang="en-US" dirty="0"/>
          </a:p>
        </p:txBody>
      </p:sp>
    </p:spTree>
    <p:extLst>
      <p:ext uri="{BB962C8B-B14F-4D97-AF65-F5344CB8AC3E}">
        <p14:creationId xmlns:p14="http://schemas.microsoft.com/office/powerpoint/2010/main" val="158059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8686800" cy="2308324"/>
          </a:xfrm>
          <a:prstGeom prst="rect">
            <a:avLst/>
          </a:prstGeom>
          <a:noFill/>
        </p:spPr>
        <p:txBody>
          <a:bodyPr wrap="square" rtlCol="0">
            <a:spAutoFit/>
          </a:bodyPr>
          <a:lstStyle/>
          <a:p>
            <a:r>
              <a:rPr lang="en-US" dirty="0" smtClean="0"/>
              <a:t>   </a:t>
            </a:r>
            <a:r>
              <a:rPr lang="en-US" dirty="0"/>
              <a:t>Stephen Hawking </a:t>
            </a:r>
            <a:r>
              <a:rPr lang="it-IT" dirty="0"/>
              <a:t>a fost un fizician englez, teoretician al originii universului și unul dintre cei mai mari cosmologi contemporani, profesor la catedra de matematica de la Universitatea Cambridge.</a:t>
            </a:r>
          </a:p>
          <a:p>
            <a:r>
              <a:rPr lang="en-US" dirty="0" smtClean="0"/>
              <a:t>  </a:t>
            </a:r>
            <a:r>
              <a:rPr lang="vi-VN" dirty="0"/>
              <a:t>Stephen Hawking s-a născut în ziua în care se împlineau 300 de ani de la moartea lui </a:t>
            </a:r>
            <a:r>
              <a:rPr lang="en-US" dirty="0"/>
              <a:t>Galileo </a:t>
            </a:r>
            <a:r>
              <a:rPr lang="en-US" dirty="0" err="1"/>
              <a:t>Galilei</a:t>
            </a:r>
            <a:r>
              <a:rPr lang="vi-VN" dirty="0" smtClean="0"/>
              <a:t>. </a:t>
            </a:r>
            <a:r>
              <a:rPr lang="vi-VN" dirty="0"/>
              <a:t>Și-a făcut educația la St. Albans School și la University College</a:t>
            </a:r>
            <a:r>
              <a:rPr lang="en-US" dirty="0"/>
              <a:t> </a:t>
            </a:r>
            <a:r>
              <a:rPr lang="en-US" dirty="0" smtClean="0"/>
              <a:t>Oxford .</a:t>
            </a:r>
            <a:r>
              <a:rPr lang="vi-VN" dirty="0" smtClean="0"/>
              <a:t>În</a:t>
            </a:r>
            <a:r>
              <a:rPr lang="vi-VN" dirty="0"/>
              <a:t> </a:t>
            </a:r>
            <a:r>
              <a:rPr lang="en-US" dirty="0"/>
              <a:t>1962</a:t>
            </a:r>
            <a:r>
              <a:rPr lang="vi-VN" dirty="0"/>
              <a:t> - la vârsta de 20 de ani - obține titlul de Doctor în </a:t>
            </a:r>
            <a:r>
              <a:rPr lang="en-US" dirty="0" err="1"/>
              <a:t>Fizica</a:t>
            </a:r>
            <a:r>
              <a:rPr lang="vi-VN" dirty="0"/>
              <a:t> la Trinity Hall din </a:t>
            </a:r>
            <a:r>
              <a:rPr lang="en-US" dirty="0"/>
              <a:t>Cambridge</a:t>
            </a:r>
            <a:r>
              <a:rPr lang="vi-VN" dirty="0"/>
              <a:t>, unde își începe activitatea didactică și științifică</a:t>
            </a:r>
            <a:r>
              <a:rPr lang="vi-VN" dirty="0" smtClean="0"/>
              <a:t>.</a:t>
            </a:r>
            <a:endParaRPr lang="en-US" dirty="0" smtClean="0"/>
          </a:p>
          <a:p>
            <a:endParaRPr lang="en-US" dirty="0"/>
          </a:p>
        </p:txBody>
      </p:sp>
      <p:sp>
        <p:nvSpPr>
          <p:cNvPr id="10242" name="AutoShape 2" descr="Imagini pentru stephen hawking healt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stephen.jpg"/>
          <p:cNvPicPr>
            <a:picLocks noChangeAspect="1"/>
          </p:cNvPicPr>
          <p:nvPr/>
        </p:nvPicPr>
        <p:blipFill>
          <a:blip r:embed="rId2"/>
          <a:stretch>
            <a:fillRect/>
          </a:stretch>
        </p:blipFill>
        <p:spPr>
          <a:xfrm>
            <a:off x="1905000" y="2667000"/>
            <a:ext cx="5486400" cy="358537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vi-VN" sz="3100" b="1" dirty="0">
                <a:latin typeface="Arial" pitchFamily="34" charset="0"/>
                <a:cs typeface="Arial" pitchFamily="34" charset="0"/>
              </a:rPr>
              <a:t>În maximum 500 de ani Pământul nu va mai exista</a:t>
            </a:r>
            <a:r>
              <a:rPr lang="vi-VN" b="1" dirty="0"/>
              <a:t/>
            </a:r>
            <a:br>
              <a:rPr lang="vi-VN" b="1" dirty="0"/>
            </a:br>
            <a:endParaRPr lang="en-US" dirty="0"/>
          </a:p>
        </p:txBody>
      </p:sp>
      <p:sp>
        <p:nvSpPr>
          <p:cNvPr id="3" name="Content Placeholder 2"/>
          <p:cNvSpPr>
            <a:spLocks noGrp="1"/>
          </p:cNvSpPr>
          <p:nvPr>
            <p:ph idx="1"/>
          </p:nvPr>
        </p:nvSpPr>
        <p:spPr/>
        <p:txBody>
          <a:bodyPr>
            <a:normAutofit fontScale="85000" lnSpcReduction="10000"/>
          </a:bodyPr>
          <a:lstStyle/>
          <a:p>
            <a:r>
              <a:rPr lang="vi-VN" sz="3300" dirty="0"/>
              <a:t>Potrivit lui Stephen Hawking, omenirea mai are la dispoziție între 200 și 500 de ani pentru a-și găsi o nouă casă. El crede că pericolele sunt foarte </a:t>
            </a:r>
            <a:r>
              <a:rPr lang="vi-VN" sz="3300" dirty="0" smtClean="0"/>
              <a:t>mari</a:t>
            </a:r>
            <a:r>
              <a:rPr lang="en-US" sz="3300" dirty="0"/>
              <a:t> </a:t>
            </a:r>
            <a:r>
              <a:rPr lang="vi-VN" sz="3300" dirty="0" smtClean="0"/>
              <a:t>și </a:t>
            </a:r>
            <a:r>
              <a:rPr lang="vi-VN" sz="3300" dirty="0"/>
              <a:t>ar trebui să ne gândim la un viitor pe o altă planetă.</a:t>
            </a:r>
          </a:p>
          <a:p>
            <a:r>
              <a:rPr lang="vi-VN" sz="3300" dirty="0"/>
              <a:t>De asemenea, el susține că astronauții ar trebui să ajungă pe Lună până în anul 2020, dar și pe Marte. Principalele motive pentru care acesta consideră că Pământul nu va mai rezista mult, sunt încălzirea globală și faptul că resursele planetei se consumă extrem de repede.</a:t>
            </a:r>
          </a:p>
          <a:p>
            <a:endParaRPr lang="en-US" dirty="0"/>
          </a:p>
        </p:txBody>
      </p:sp>
    </p:spTree>
    <p:extLst>
      <p:ext uri="{BB962C8B-B14F-4D97-AF65-F5344CB8AC3E}">
        <p14:creationId xmlns:p14="http://schemas.microsoft.com/office/powerpoint/2010/main" val="2260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457200" y="304800"/>
            <a:ext cx="8229600" cy="5821363"/>
          </a:xfrm>
        </p:spPr>
        <p:txBody>
          <a:bodyPr>
            <a:normAutofit fontScale="92500" lnSpcReduction="20000"/>
          </a:bodyPr>
          <a:lstStyle/>
          <a:p>
            <a:pPr>
              <a:buNone/>
            </a:pPr>
            <a:r>
              <a:rPr lang="en-US" sz="2000" b="1" dirty="0" err="1"/>
              <a:t>Premii</a:t>
            </a:r>
            <a:r>
              <a:rPr lang="en-US" sz="2000" b="1" dirty="0"/>
              <a:t> </a:t>
            </a:r>
            <a:r>
              <a:rPr lang="en-US" sz="2000" b="1" dirty="0" err="1"/>
              <a:t>și</a:t>
            </a:r>
            <a:r>
              <a:rPr lang="en-US" sz="2000" b="1" dirty="0"/>
              <a:t> </a:t>
            </a:r>
            <a:r>
              <a:rPr lang="en-US" sz="2000" b="1" dirty="0" err="1" smtClean="0"/>
              <a:t>distincții</a:t>
            </a:r>
            <a:r>
              <a:rPr lang="en-US" sz="2000" b="1" dirty="0" smtClean="0"/>
              <a:t>:</a:t>
            </a:r>
          </a:p>
          <a:p>
            <a:r>
              <a:rPr lang="vi-VN" sz="1600" i="1" dirty="0"/>
              <a:t>Fellow of the Royal Society</a:t>
            </a:r>
            <a:r>
              <a:rPr lang="vi-VN" sz="1600" dirty="0"/>
              <a:t> din 1974</a:t>
            </a:r>
          </a:p>
          <a:p>
            <a:r>
              <a:rPr lang="vi-VN" sz="1600" i="1" dirty="0"/>
              <a:t>Companion of the Order of the British Empire</a:t>
            </a:r>
            <a:r>
              <a:rPr lang="vi-VN" sz="1600" dirty="0"/>
              <a:t> din 1982</a:t>
            </a:r>
          </a:p>
          <a:p>
            <a:r>
              <a:rPr lang="vi-VN" sz="1600" i="1" dirty="0"/>
              <a:t>Medalia de Aur</a:t>
            </a:r>
            <a:r>
              <a:rPr lang="vi-VN" sz="1600" dirty="0"/>
              <a:t> din partea </a:t>
            </a:r>
            <a:r>
              <a:rPr lang="vi-VN" sz="1600" i="1" dirty="0"/>
              <a:t>Roiyal Astronomical Society</a:t>
            </a:r>
            <a:r>
              <a:rPr lang="vi-VN" sz="1600" dirty="0"/>
              <a:t> 1985</a:t>
            </a:r>
          </a:p>
          <a:p>
            <a:r>
              <a:rPr lang="vi-VN" sz="1600" i="1" dirty="0"/>
              <a:t>Premiul </a:t>
            </a:r>
            <a:r>
              <a:rPr lang="vi-VN" sz="1600" b="1" i="1" dirty="0"/>
              <a:t>J. E. Lilienfeld</a:t>
            </a:r>
            <a:r>
              <a:rPr lang="vi-VN" sz="1600" dirty="0"/>
              <a:t> de la </a:t>
            </a:r>
            <a:r>
              <a:rPr lang="vi-VN" sz="1600" i="1" dirty="0"/>
              <a:t>American Physical Society</a:t>
            </a:r>
            <a:r>
              <a:rPr lang="vi-VN" sz="1600" dirty="0"/>
              <a:t> 1999</a:t>
            </a:r>
          </a:p>
          <a:p>
            <a:r>
              <a:rPr lang="vi-VN" sz="1600" i="1" dirty="0"/>
              <a:t>Medalia de aur </a:t>
            </a:r>
            <a:r>
              <a:rPr lang="vi-VN" sz="1600" b="1" i="1" dirty="0"/>
              <a:t>Papa Pius al XII-lea</a:t>
            </a:r>
            <a:r>
              <a:rPr lang="vi-VN" sz="1600" dirty="0"/>
              <a:t>, decernată de Vatican în 1975</a:t>
            </a:r>
          </a:p>
          <a:p>
            <a:r>
              <a:rPr lang="vi-VN" sz="1600" i="1" dirty="0"/>
              <a:t>Membru al </a:t>
            </a:r>
            <a:r>
              <a:rPr lang="vi-VN" sz="1600" b="1" i="1" dirty="0"/>
              <a:t>Academiei Pontificale de Științe</a:t>
            </a:r>
            <a:r>
              <a:rPr lang="vi-VN" sz="1600" dirty="0"/>
              <a:t> din </a:t>
            </a:r>
            <a:r>
              <a:rPr lang="vi-VN" sz="1600" dirty="0" smtClean="0"/>
              <a:t>1986, </a:t>
            </a:r>
            <a:r>
              <a:rPr lang="vi-VN" sz="1600" dirty="0"/>
              <a:t>deși teoriile sale nu sunt întru totul de acord cu interpretarea religioasă a creației lumii</a:t>
            </a:r>
          </a:p>
          <a:p>
            <a:r>
              <a:rPr lang="vi-VN" sz="1600" i="1" dirty="0"/>
              <a:t>Premiul </a:t>
            </a:r>
            <a:r>
              <a:rPr lang="vi-VN" sz="1600" b="1" i="1" dirty="0"/>
              <a:t>Wolf</a:t>
            </a:r>
            <a:r>
              <a:rPr lang="vi-VN" sz="1600" i="1" dirty="0"/>
              <a:t> pentru Fizică</a:t>
            </a:r>
            <a:r>
              <a:rPr lang="vi-VN" sz="1600" dirty="0"/>
              <a:t>, împreună cu Roger </a:t>
            </a:r>
            <a:r>
              <a:rPr lang="vi-VN" sz="1600" dirty="0" smtClean="0"/>
              <a:t>Penrose, </a:t>
            </a:r>
            <a:r>
              <a:rPr lang="vi-VN" sz="1600" dirty="0"/>
              <a:t>în </a:t>
            </a:r>
            <a:r>
              <a:rPr lang="vi-VN" sz="1600" dirty="0" smtClean="0"/>
              <a:t>1988</a:t>
            </a:r>
            <a:endParaRPr lang="vi-VN" sz="1600" dirty="0"/>
          </a:p>
          <a:p>
            <a:pPr>
              <a:buNone/>
            </a:pPr>
            <a:r>
              <a:rPr lang="en-US" sz="2000" b="1" dirty="0" err="1"/>
              <a:t>Opere</a:t>
            </a:r>
            <a:r>
              <a:rPr lang="en-US" sz="2000" b="1" dirty="0"/>
              <a:t> </a:t>
            </a:r>
            <a:r>
              <a:rPr lang="en-US" sz="2000" b="1" dirty="0" err="1"/>
              <a:t>publicate</a:t>
            </a:r>
            <a:r>
              <a:rPr lang="en-US" sz="2000" b="1" dirty="0"/>
              <a:t> </a:t>
            </a:r>
            <a:r>
              <a:rPr lang="en-US" sz="2000" b="1" dirty="0" smtClean="0"/>
              <a:t>:</a:t>
            </a:r>
          </a:p>
          <a:p>
            <a:r>
              <a:rPr lang="vi-VN" sz="1900" i="1" dirty="0"/>
              <a:t>Teoria Universală</a:t>
            </a:r>
            <a:r>
              <a:rPr lang="vi-VN" sz="1900" dirty="0"/>
              <a:t> (2014)</a:t>
            </a:r>
          </a:p>
          <a:p>
            <a:r>
              <a:rPr lang="vi-VN" sz="1900" i="1" dirty="0"/>
              <a:t>Scurtă istorie a timpului</a:t>
            </a:r>
            <a:r>
              <a:rPr lang="vi-VN" sz="1900" dirty="0"/>
              <a:t> (2004</a:t>
            </a:r>
            <a:r>
              <a:rPr lang="vi-VN" sz="1900" dirty="0" smtClean="0"/>
              <a:t>)</a:t>
            </a:r>
            <a:endParaRPr lang="vi-VN" sz="1900" dirty="0"/>
          </a:p>
          <a:p>
            <a:r>
              <a:rPr lang="vi-VN" sz="1900" i="1" dirty="0"/>
              <a:t>Visul lui Einstein și alte eseuri</a:t>
            </a:r>
            <a:r>
              <a:rPr lang="vi-VN" sz="1900" dirty="0"/>
              <a:t> (2004</a:t>
            </a:r>
            <a:r>
              <a:rPr lang="vi-VN" sz="1900" dirty="0" smtClean="0"/>
              <a:t>)</a:t>
            </a:r>
            <a:endParaRPr lang="vi-VN" sz="1900" dirty="0"/>
          </a:p>
          <a:p>
            <a:r>
              <a:rPr lang="vi-VN" sz="1900" i="1" dirty="0"/>
              <a:t>Universul într-o coajă de nucă</a:t>
            </a:r>
            <a:r>
              <a:rPr lang="vi-VN" sz="1900" dirty="0"/>
              <a:t> (2005</a:t>
            </a:r>
            <a:r>
              <a:rPr lang="vi-VN" sz="1900" dirty="0" smtClean="0"/>
              <a:t>)</a:t>
            </a:r>
            <a:endParaRPr lang="vi-VN" sz="1900" dirty="0"/>
          </a:p>
          <a:p>
            <a:r>
              <a:rPr lang="vi-VN" sz="1900" i="1" dirty="0"/>
              <a:t>O mai scurtă istorie a timpului</a:t>
            </a:r>
            <a:r>
              <a:rPr lang="vi-VN" sz="1900" dirty="0"/>
              <a:t> (2007</a:t>
            </a:r>
            <a:r>
              <a:rPr lang="vi-VN" sz="1900" dirty="0" smtClean="0"/>
              <a:t>)</a:t>
            </a:r>
            <a:endParaRPr lang="vi-VN" sz="1900" dirty="0"/>
          </a:p>
          <a:p>
            <a:r>
              <a:rPr lang="vi-VN" sz="1900" i="1" dirty="0"/>
              <a:t>George și cheia secretă a universului</a:t>
            </a:r>
            <a:r>
              <a:rPr lang="vi-VN" sz="1900" dirty="0"/>
              <a:t>, coautor Lucy Hawking (2009</a:t>
            </a:r>
            <a:r>
              <a:rPr lang="vi-VN" sz="1900" dirty="0" smtClean="0"/>
              <a:t>), </a:t>
            </a:r>
            <a:r>
              <a:rPr lang="vi-VN" sz="1900" dirty="0"/>
              <a:t>carte SF pentru copii</a:t>
            </a:r>
          </a:p>
          <a:p>
            <a:r>
              <a:rPr lang="vi-VN" sz="1900" i="1" dirty="0"/>
              <a:t>George și vânătoarea de comori în cosmos</a:t>
            </a:r>
            <a:r>
              <a:rPr lang="vi-VN" sz="1900" dirty="0"/>
              <a:t>, coautor Lucy Hawking (2010</a:t>
            </a:r>
            <a:r>
              <a:rPr lang="vi-VN" sz="1900" dirty="0" smtClean="0"/>
              <a:t>), </a:t>
            </a:r>
            <a:r>
              <a:rPr lang="vi-VN" sz="1900" dirty="0"/>
              <a:t>carte SF pentru copii</a:t>
            </a:r>
          </a:p>
          <a:p>
            <a:r>
              <a:rPr lang="vi-VN" sz="1900" dirty="0"/>
              <a:t>George Big Bangul coautor Lucy Hawking,carte SF pentru copii</a:t>
            </a:r>
          </a:p>
          <a:p>
            <a:r>
              <a:rPr lang="vi-VN" sz="1900" i="1" dirty="0"/>
              <a:t>Marele Plan (2012</a:t>
            </a:r>
            <a:r>
              <a:rPr lang="vi-VN" sz="1900" i="1" dirty="0" smtClean="0"/>
              <a:t>)</a:t>
            </a:r>
            <a:endParaRPr lang="en-US" sz="1900" i="1" dirty="0" smtClean="0"/>
          </a:p>
          <a:p>
            <a:pPr>
              <a:buNone/>
            </a:pPr>
            <a:endParaRPr lang="en-US" sz="2000" b="1" dirty="0" smtClean="0"/>
          </a:p>
          <a:p>
            <a:pPr>
              <a:buNone/>
            </a:pPr>
            <a:endParaRPr lang="en-US" sz="2000" dirty="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5105400" cy="5668963"/>
          </a:xfrm>
        </p:spPr>
        <p:txBody>
          <a:bodyPr>
            <a:normAutofit fontScale="70000" lnSpcReduction="20000"/>
          </a:bodyPr>
          <a:lstStyle/>
          <a:p>
            <a:pPr>
              <a:buNone/>
            </a:pPr>
            <a:r>
              <a:rPr lang="vi-VN" b="1" i="1" dirty="0" smtClean="0"/>
              <a:t>Teoria întregului</a:t>
            </a:r>
            <a:r>
              <a:rPr lang="vi-VN" dirty="0" smtClean="0"/>
              <a:t> (titlu original: </a:t>
            </a:r>
            <a:r>
              <a:rPr lang="vi-VN" i="1" dirty="0" smtClean="0"/>
              <a:t>The Theory of Everything</a:t>
            </a:r>
            <a:r>
              <a:rPr lang="vi-VN" dirty="0" smtClean="0"/>
              <a:t>) este un film britanic biografic</a:t>
            </a:r>
            <a:endParaRPr lang="en-US" dirty="0" smtClean="0"/>
          </a:p>
          <a:p>
            <a:pPr>
              <a:buNone/>
            </a:pPr>
            <a:r>
              <a:rPr lang="vi-VN" dirty="0" smtClean="0"/>
              <a:t> și</a:t>
            </a:r>
            <a:r>
              <a:rPr lang="en-US" dirty="0" smtClean="0"/>
              <a:t> </a:t>
            </a:r>
            <a:r>
              <a:rPr lang="vi-VN" dirty="0" smtClean="0"/>
              <a:t>de dragoste din 2014 regizat de James Marsh. Rolurile principale au fost interpretate </a:t>
            </a:r>
            <a:endParaRPr lang="en-US" dirty="0" smtClean="0"/>
          </a:p>
          <a:p>
            <a:pPr>
              <a:buNone/>
            </a:pPr>
            <a:r>
              <a:rPr lang="vi-VN" dirty="0" smtClean="0"/>
              <a:t>de actorii Eddie Redmayne ca Stephen Hawking și Felicity Jones ca Jane Wilde </a:t>
            </a:r>
            <a:endParaRPr lang="en-US" dirty="0" smtClean="0"/>
          </a:p>
          <a:p>
            <a:pPr>
              <a:buNone/>
            </a:pPr>
            <a:r>
              <a:rPr lang="vi-VN" dirty="0" smtClean="0"/>
              <a:t>Hawking, prima sa soție. Scenariul se bazează pe cartea primei soții a lui </a:t>
            </a:r>
            <a:endParaRPr lang="en-US" dirty="0" smtClean="0"/>
          </a:p>
          <a:p>
            <a:pPr>
              <a:buNone/>
            </a:pPr>
            <a:r>
              <a:rPr lang="vi-VN" dirty="0" smtClean="0"/>
              <a:t>Hawking, </a:t>
            </a:r>
            <a:r>
              <a:rPr lang="vi-VN" i="1" dirty="0" smtClean="0"/>
              <a:t>Travelling to Infinity: My Life with Stephen</a:t>
            </a:r>
            <a:r>
              <a:rPr lang="vi-VN" dirty="0" smtClean="0"/>
              <a:t> și prezintă apariția și evoluția bolii</a:t>
            </a:r>
            <a:endParaRPr lang="en-US" dirty="0" smtClean="0"/>
          </a:p>
          <a:p>
            <a:pPr>
              <a:buNone/>
            </a:pPr>
            <a:r>
              <a:rPr lang="vi-VN" dirty="0" smtClean="0"/>
              <a:t> sale, boala neuronului motor, și cariera sa de succes în fizică</a:t>
            </a:r>
            <a:r>
              <a:rPr lang="en-US" dirty="0" smtClean="0"/>
              <a:t>.</a:t>
            </a:r>
            <a:endParaRPr lang="vi-VN" dirty="0" smtClean="0"/>
          </a:p>
          <a:p>
            <a:endParaRPr lang="en-US" dirty="0"/>
          </a:p>
        </p:txBody>
      </p:sp>
      <p:pic>
        <p:nvPicPr>
          <p:cNvPr id="5" name="Picture 4" descr="Theory_of_Everything.jpg"/>
          <p:cNvPicPr>
            <a:picLocks noChangeAspect="1"/>
          </p:cNvPicPr>
          <p:nvPr/>
        </p:nvPicPr>
        <p:blipFill>
          <a:blip r:embed="rId2"/>
          <a:stretch>
            <a:fillRect/>
          </a:stretch>
        </p:blipFill>
        <p:spPr>
          <a:xfrm>
            <a:off x="5715000" y="762000"/>
            <a:ext cx="2780270"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8077200" cy="3809999"/>
          </a:xfrm>
        </p:spPr>
        <p:txBody>
          <a:bodyPr>
            <a:noAutofit/>
          </a:bodyPr>
          <a:lstStyle/>
          <a:p>
            <a:pPr>
              <a:buNone/>
            </a:pPr>
            <a:r>
              <a:rPr lang="en-US" sz="1600" dirty="0" smtClean="0"/>
              <a:t>  </a:t>
            </a:r>
            <a:r>
              <a:rPr lang="en-US" sz="1600" dirty="0" err="1" smtClean="0">
                <a:latin typeface="Arial" pitchFamily="34" charset="0"/>
                <a:cs typeface="Arial" pitchFamily="34" charset="0"/>
              </a:rPr>
              <a:t>Lupta</a:t>
            </a:r>
            <a:r>
              <a:rPr lang="en-US" sz="1600" dirty="0" smtClean="0">
                <a:latin typeface="Arial" pitchFamily="34" charset="0"/>
                <a:cs typeface="Arial" pitchFamily="34" charset="0"/>
              </a:rPr>
              <a:t> cu </a:t>
            </a:r>
            <a:r>
              <a:rPr lang="en-US" sz="1600" dirty="0" err="1" smtClean="0">
                <a:latin typeface="Arial" pitchFamily="34" charset="0"/>
                <a:cs typeface="Arial" pitchFamily="34" charset="0"/>
              </a:rPr>
              <a:t>boala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infirmitatea</a:t>
            </a:r>
            <a:r>
              <a:rPr lang="en-US" sz="1600" dirty="0" smtClean="0">
                <a:latin typeface="Arial" pitchFamily="34" charset="0"/>
                <a:cs typeface="Arial" pitchFamily="34" charset="0"/>
              </a:rPr>
              <a:t> </a:t>
            </a:r>
          </a:p>
          <a:p>
            <a:r>
              <a:rPr lang="vi-VN" sz="1600" dirty="0">
                <a:latin typeface="Arial" pitchFamily="34" charset="0"/>
                <a:cs typeface="Arial" pitchFamily="34" charset="0"/>
              </a:rPr>
              <a:t>În 1963, la vârsta de 21 de ani, Hawking observă pentru prima dată o slăbiciune a mușchilor. În urma unui examen medical, se constată o boală progresivă de neuron motor, afecțiune cunoscută sub numele de </a:t>
            </a:r>
            <a:r>
              <a:rPr lang="en-US" sz="1600" i="1" dirty="0" err="1" smtClean="0">
                <a:latin typeface="Arial" pitchFamily="34" charset="0"/>
                <a:cs typeface="Arial" pitchFamily="34" charset="0"/>
              </a:rPr>
              <a:t>scleroza</a:t>
            </a:r>
            <a:r>
              <a:rPr lang="en-US" sz="1600" i="1" dirty="0" smtClean="0">
                <a:latin typeface="Arial" pitchFamily="34" charset="0"/>
                <a:cs typeface="Arial" pitchFamily="34" charset="0"/>
              </a:rPr>
              <a:t> </a:t>
            </a:r>
            <a:r>
              <a:rPr lang="en-US" sz="1600" i="1" dirty="0" err="1" smtClean="0">
                <a:latin typeface="Arial" pitchFamily="34" charset="0"/>
                <a:cs typeface="Arial" pitchFamily="34" charset="0"/>
              </a:rPr>
              <a:t>laterala</a:t>
            </a:r>
            <a:r>
              <a:rPr lang="en-US" sz="1600" i="1" dirty="0" smtClean="0">
                <a:latin typeface="Arial" pitchFamily="34" charset="0"/>
                <a:cs typeface="Arial" pitchFamily="34" charset="0"/>
              </a:rPr>
              <a:t> </a:t>
            </a:r>
            <a:r>
              <a:rPr lang="en-US" sz="1600" i="1" dirty="0" err="1" smtClean="0">
                <a:latin typeface="Arial" pitchFamily="34" charset="0"/>
                <a:cs typeface="Arial" pitchFamily="34" charset="0"/>
              </a:rPr>
              <a:t>amiotrofica</a:t>
            </a:r>
            <a:r>
              <a:rPr lang="vi-VN" sz="1600" dirty="0" smtClean="0">
                <a:latin typeface="Arial" pitchFamily="34" charset="0"/>
                <a:cs typeface="Arial" pitchFamily="34" charset="0"/>
              </a:rPr>
              <a:t>. </a:t>
            </a:r>
            <a:r>
              <a:rPr lang="vi-VN" sz="1600" dirty="0">
                <a:latin typeface="Arial" pitchFamily="34" charset="0"/>
                <a:cs typeface="Arial" pitchFamily="34" charset="0"/>
              </a:rPr>
              <a:t>I se dau maximum 2 ani de trăit. Hawking nu cedează, continuă să lucreze, în ciuda agravării continue a invalidității. Se căsătorește în </a:t>
            </a:r>
            <a:r>
              <a:rPr lang="en-US" sz="1600" dirty="0" smtClean="0">
                <a:latin typeface="Arial" pitchFamily="34" charset="0"/>
                <a:cs typeface="Arial" pitchFamily="34" charset="0"/>
              </a:rPr>
              <a:t>1965</a:t>
            </a:r>
            <a:r>
              <a:rPr lang="vi-VN" sz="1600" dirty="0">
                <a:latin typeface="Arial" pitchFamily="34" charset="0"/>
                <a:cs typeface="Arial" pitchFamily="34" charset="0"/>
              </a:rPr>
              <a:t> cu Jane Wilde (divorțând ulterior, în 1995, după o separare ce dura din 1990), și va avea trei copii. Paralizia progresează și, cu timpul, devine complet imobilizat, își pierde vocea și este constrâns să comunice cu ajutorul unui computer sofisticat (conceput special pentru el de un prieten), care poate fi controlat cu mișcări ale capului și globilor oculari, la o viteză de cincisprezece cuvinte pe minut. Infirmitatea nu îl poate împiedica să își continue activitatea didactică și științifică. În </a:t>
            </a:r>
            <a:r>
              <a:rPr lang="en-US" sz="1600" dirty="0" smtClean="0">
                <a:latin typeface="Arial" pitchFamily="34" charset="0"/>
                <a:cs typeface="Arial" pitchFamily="34" charset="0"/>
              </a:rPr>
              <a:t>1995</a:t>
            </a:r>
            <a:r>
              <a:rPr lang="vi-VN" sz="1600" dirty="0">
                <a:latin typeface="Arial" pitchFamily="34" charset="0"/>
                <a:cs typeface="Arial" pitchFamily="34" charset="0"/>
              </a:rPr>
              <a:t> se căsătorește din nou, cu Elaine Mason.</a:t>
            </a:r>
            <a:br>
              <a:rPr lang="vi-VN" sz="1600" dirty="0">
                <a:latin typeface="Arial" pitchFamily="34" charset="0"/>
                <a:cs typeface="Arial" pitchFamily="34" charset="0"/>
              </a:rPr>
            </a:br>
            <a:r>
              <a:rPr lang="vi-VN" sz="1600" dirty="0">
                <a:latin typeface="Arial" pitchFamily="34" charset="0"/>
                <a:cs typeface="Arial" pitchFamily="34" charset="0"/>
              </a:rPr>
              <a:t>În data de 20 aprilie 2009, Universitatea Cambridge a declarat că Hawking este „foarte bolnav”, și a fost internat la spitalul </a:t>
            </a:r>
            <a:r>
              <a:rPr lang="vi-VN" sz="1600" i="1" dirty="0" smtClean="0">
                <a:latin typeface="Arial" pitchFamily="34" charset="0"/>
                <a:cs typeface="Arial" pitchFamily="34" charset="0"/>
              </a:rPr>
              <a:t>Addenbrooke</a:t>
            </a:r>
            <a:r>
              <a:rPr lang="vi-VN" sz="1600" dirty="0" smtClean="0">
                <a:latin typeface="Arial" pitchFamily="34" charset="0"/>
                <a:cs typeface="Arial" pitchFamily="34" charset="0"/>
              </a:rPr>
              <a:t>.</a:t>
            </a:r>
            <a:r>
              <a:rPr lang="vi-VN" sz="1600" dirty="0">
                <a:latin typeface="Arial" pitchFamily="34" charset="0"/>
                <a:cs typeface="Arial" pitchFamily="34" charset="0"/>
              </a:rPr>
              <a:t> A două zi s-a declarat că starea lui este stabilă, dar pentru observație și o recuperare integrală, este în continuare </a:t>
            </a:r>
            <a:r>
              <a:rPr lang="vi-VN" sz="1600" dirty="0" smtClean="0">
                <a:latin typeface="Arial" pitchFamily="34" charset="0"/>
                <a:cs typeface="Arial" pitchFamily="34" charset="0"/>
              </a:rPr>
              <a:t>ținut </a:t>
            </a:r>
            <a:r>
              <a:rPr lang="vi-VN" sz="1600" dirty="0">
                <a:latin typeface="Arial" pitchFamily="34" charset="0"/>
                <a:cs typeface="Arial" pitchFamily="34" charset="0"/>
              </a:rPr>
              <a:t>la </a:t>
            </a:r>
            <a:r>
              <a:rPr lang="vi-VN" sz="1600" dirty="0" smtClean="0">
                <a:latin typeface="Arial" pitchFamily="34" charset="0"/>
                <a:cs typeface="Arial" pitchFamily="34" charset="0"/>
              </a:rPr>
              <a:t>spital.A </a:t>
            </a:r>
            <a:r>
              <a:rPr lang="vi-VN" sz="1600" dirty="0">
                <a:latin typeface="Arial" pitchFamily="34" charset="0"/>
                <a:cs typeface="Arial" pitchFamily="34" charset="0"/>
              </a:rPr>
              <a:t>decedat în locuința sa din Cambridge, pe data de 14 martie 2018</a:t>
            </a:r>
            <a:r>
              <a:rPr lang="vi-VN" sz="1600" dirty="0" smtClean="0">
                <a:latin typeface="Arial" pitchFamily="34" charset="0"/>
                <a:cs typeface="Arial" pitchFamily="34" charset="0"/>
              </a:rPr>
              <a:t>.</a:t>
            </a:r>
            <a:endParaRPr lang="en-US" sz="1600" dirty="0" smtClean="0">
              <a:latin typeface="Arial" pitchFamily="34" charset="0"/>
              <a:cs typeface="Arial" pitchFamily="34" charset="0"/>
            </a:endParaRPr>
          </a:p>
          <a:p>
            <a:endParaRPr lang="vi-VN" sz="1600" dirty="0">
              <a:latin typeface="Arial" pitchFamily="34" charset="0"/>
              <a:cs typeface="Arial" pitchFamily="34" charset="0"/>
            </a:endParaRPr>
          </a:p>
          <a:p>
            <a:pPr>
              <a:buNone/>
            </a:pPr>
            <a:endParaRPr lang="en-US" sz="1600" dirty="0">
              <a:latin typeface="Arial" pitchFamily="34" charset="0"/>
              <a:cs typeface="Arial" pitchFamily="34" charset="0"/>
            </a:endParaRPr>
          </a:p>
        </p:txBody>
      </p:sp>
      <p:pic>
        <p:nvPicPr>
          <p:cNvPr id="18434" name="Picture 2" descr="Imagini pentru stephen hawking quote"/>
          <p:cNvPicPr>
            <a:picLocks noChangeAspect="1" noChangeArrowheads="1"/>
          </p:cNvPicPr>
          <p:nvPr/>
        </p:nvPicPr>
        <p:blipFill>
          <a:blip r:embed="rId3"/>
          <a:srcRect/>
          <a:stretch>
            <a:fillRect/>
          </a:stretch>
        </p:blipFill>
        <p:spPr bwMode="auto">
          <a:xfrm>
            <a:off x="1447800" y="4876800"/>
            <a:ext cx="6096000" cy="164020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85800"/>
            <a:ext cx="1736373" cy="369332"/>
          </a:xfrm>
          <a:prstGeom prst="rect">
            <a:avLst/>
          </a:prstGeom>
        </p:spPr>
        <p:txBody>
          <a:bodyPr wrap="none">
            <a:spAutoFit/>
          </a:bodyPr>
          <a:lstStyle/>
          <a:p>
            <a:r>
              <a:rPr lang="vi-VN" b="1" dirty="0"/>
              <a:t>Găurile negre </a:t>
            </a:r>
          </a:p>
        </p:txBody>
      </p:sp>
      <p:sp>
        <p:nvSpPr>
          <p:cNvPr id="5" name="TextBox 4"/>
          <p:cNvSpPr txBox="1"/>
          <p:nvPr/>
        </p:nvSpPr>
        <p:spPr>
          <a:xfrm>
            <a:off x="457200" y="1371600"/>
            <a:ext cx="8382000" cy="4247317"/>
          </a:xfrm>
          <a:prstGeom prst="rect">
            <a:avLst/>
          </a:prstGeom>
          <a:noFill/>
        </p:spPr>
        <p:txBody>
          <a:bodyPr wrap="square" rtlCol="0">
            <a:spAutoFit/>
          </a:bodyPr>
          <a:lstStyle/>
          <a:p>
            <a:r>
              <a:rPr lang="en-US" dirty="0" smtClean="0"/>
              <a:t>   G</a:t>
            </a:r>
            <a:r>
              <a:rPr lang="vi-VN" dirty="0" smtClean="0"/>
              <a:t>ăurile </a:t>
            </a:r>
            <a:r>
              <a:rPr lang="vi-VN" dirty="0"/>
              <a:t>negre pot avea mase şi dimensiuni extrem de variabile: de la găuri negre microscopice la cele cu masa de sute de milioane de ori mai mare decât a Soarelui. Fizicienii au ceva speranţe să formeze şi să studieze micro-găuri negre prin coliziunea protonilor de energie înaltă la acceleratorul Large Hadron Collider (LHC) de la Geneva</a:t>
            </a:r>
            <a:r>
              <a:rPr lang="vi-VN" dirty="0" smtClean="0"/>
              <a:t>.</a:t>
            </a:r>
            <a:br>
              <a:rPr lang="vi-VN" dirty="0" smtClean="0"/>
            </a:br>
            <a:r>
              <a:rPr lang="en-US" dirty="0" smtClean="0"/>
              <a:t>   </a:t>
            </a:r>
            <a:r>
              <a:rPr lang="vi-VN" dirty="0" smtClean="0"/>
              <a:t>Producerea </a:t>
            </a:r>
            <a:r>
              <a:rPr lang="vi-VN" dirty="0"/>
              <a:t>acestora este extrem de improbabilă. Totuşi, în cadrul anumitor teorii în care există extra-dimensiuni, probabilitatea de formare este puţin mai mare. Posibilitatea de a studia micro-găurile negre la LHC ar fi pentru fizicieni un eveniment extraordinar, care ne-ar ajuta în înţelegerea mai profundă a Universului şi a legilor acestuia</a:t>
            </a:r>
            <a:r>
              <a:rPr lang="vi-VN" dirty="0" smtClean="0"/>
              <a:t>.</a:t>
            </a:r>
            <a:br>
              <a:rPr lang="vi-VN" dirty="0" smtClean="0"/>
            </a:br>
            <a:r>
              <a:rPr lang="en-US" dirty="0" smtClean="0"/>
              <a:t>    </a:t>
            </a:r>
            <a:r>
              <a:rPr lang="vi-VN" dirty="0" smtClean="0"/>
              <a:t>Faptul </a:t>
            </a:r>
            <a:r>
              <a:rPr lang="vi-VN" dirty="0"/>
              <a:t>că la LHC s-ar putea crea găuri negre a generat o serie de anunţuri alarmiste în presă, care au stârnit panică în rândul populaţiei. O parte dintre aceste anunţuri au fost alimentate şi de anumiţi fizicieni care doreau să aibă momentul lor de glorie. Aceste găuri negre ar fi înghiţit mai întâi LHC-ul, pe urmă Geneva şi într-un final întreaga lume.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304800"/>
            <a:ext cx="8305800" cy="6447919"/>
          </a:xfrm>
          <a:prstGeom prst="rect">
            <a:avLst/>
          </a:prstGeom>
          <a:noFill/>
        </p:spPr>
        <p:txBody>
          <a:bodyPr wrap="square" rtlCol="0">
            <a:spAutoFit/>
          </a:bodyPr>
          <a:lstStyle/>
          <a:p>
            <a:r>
              <a:rPr lang="en-US" sz="1400" dirty="0" smtClean="0"/>
              <a:t> </a:t>
            </a:r>
            <a:r>
              <a:rPr lang="en-US" sz="1600" dirty="0" smtClean="0"/>
              <a:t>   </a:t>
            </a:r>
            <a:r>
              <a:rPr lang="vi-VN" sz="1600" dirty="0" smtClean="0"/>
              <a:t>Vom </a:t>
            </a:r>
            <a:r>
              <a:rPr lang="vi-VN" sz="1600" dirty="0"/>
              <a:t>vedea în cele ce urmează cum emit găurile negre asa-numita radiaţie Hawking, proces care poate duce la evaporarea acestora. Durata în care o gaura neagră dispare prin evaporare depinde de masa acesteia - cu cât masa este mai mică, cu atât evaporarea este mai rapidă. Găurile negre de la LHC ar urma să dispară practic instantaneu, iar fizicienilor nu le-ar rămâne altceva de făcut decât să detecteze radiaţia emisă cu ajutorul detectoarelor extrem de complexe instalate acolo</a:t>
            </a:r>
            <a:r>
              <a:rPr lang="vi-VN" sz="1600" dirty="0" smtClean="0"/>
              <a:t>.</a:t>
            </a:r>
            <a:br>
              <a:rPr lang="vi-VN" sz="1600" dirty="0" smtClean="0"/>
            </a:br>
            <a:r>
              <a:rPr lang="en-US" sz="1600" dirty="0" smtClean="0"/>
              <a:t>     </a:t>
            </a:r>
            <a:r>
              <a:rPr lang="vi-VN" sz="1600" dirty="0" smtClean="0"/>
              <a:t>Radiaţia </a:t>
            </a:r>
            <a:r>
              <a:rPr lang="vi-VN" sz="1600" dirty="0"/>
              <a:t>care poartă numele celui care a descoperit acest proces, Stephen Hawking, un adevărat mag al găurilor negre, este radiaţia emisă de găurile negre datorită efectelor cuantice. Istoria descoperirii este foarte interesantă şi este legată şi de numele lui Jacob Bekenstein, cel care a propus formula pentru entropia găurii negre şi, implicit, pentru existenţa unei temperaturi </a:t>
            </a:r>
            <a:r>
              <a:rPr lang="vi-VN" sz="1600" dirty="0" smtClean="0"/>
              <a:t>asociate </a:t>
            </a:r>
            <a:r>
              <a:rPr lang="en-US" sz="1600" dirty="0" smtClean="0"/>
              <a:t> </a:t>
            </a:r>
            <a:r>
              <a:rPr lang="vi-VN" sz="1600" dirty="0" smtClean="0"/>
              <a:t>acesteia</a:t>
            </a:r>
            <a:r>
              <a:rPr lang="vi-VN" sz="1600" dirty="0"/>
              <a:t>. Temperatura înseamnă emisie de radiaţie, deci o gaură neagră ar emite </a:t>
            </a:r>
            <a:r>
              <a:rPr lang="vi-VN" sz="1600" dirty="0" smtClean="0"/>
              <a:t>radiaţie</a:t>
            </a:r>
            <a:r>
              <a:rPr lang="en-US" sz="1600" dirty="0" smtClean="0"/>
              <a:t>.</a:t>
            </a:r>
            <a:r>
              <a:rPr lang="vi-VN" sz="1600" dirty="0" smtClean="0"/>
              <a:t/>
            </a:r>
            <a:br>
              <a:rPr lang="vi-VN" sz="1600" dirty="0" smtClean="0"/>
            </a:br>
            <a:r>
              <a:rPr lang="en-US" sz="1600" dirty="0" smtClean="0"/>
              <a:t>     </a:t>
            </a:r>
            <a:r>
              <a:rPr lang="vi-VN" sz="1600" dirty="0" smtClean="0"/>
              <a:t>Hawking </a:t>
            </a:r>
            <a:r>
              <a:rPr lang="vi-VN" sz="1600" dirty="0"/>
              <a:t>a demonstrat în 1974 că - dacă ţinem cont de legile fizicii, în mod concret de teoria cuantică a câmpului (</a:t>
            </a:r>
            <a:r>
              <a:rPr lang="vi-VN" sz="1600" i="1" dirty="0"/>
              <a:t>quantum field theory</a:t>
            </a:r>
            <a:r>
              <a:rPr lang="vi-VN" sz="1600" dirty="0"/>
              <a:t>) - se ajunge la concluzia că găurile negre emit radiaţie ca şi cum ar fi corpuri negre cu o temperatură invers proporţională cu masa. </a:t>
            </a:r>
            <a:r>
              <a:rPr lang="vi-VN" sz="1600" dirty="0" smtClean="0"/>
              <a:t/>
            </a:r>
            <a:br>
              <a:rPr lang="vi-VN" sz="1600" dirty="0" smtClean="0"/>
            </a:br>
            <a:r>
              <a:rPr lang="en-US" sz="1600" dirty="0" smtClean="0"/>
              <a:t>     </a:t>
            </a:r>
            <a:r>
              <a:rPr lang="vi-VN" sz="1600" dirty="0" smtClean="0"/>
              <a:t>Trebuie </a:t>
            </a:r>
            <a:r>
              <a:rPr lang="vi-VN" sz="1600" dirty="0"/>
              <a:t>menţionaţi aici şi fizicienii sovietici Yakov Zel’dovich şi Alexander Starobinsky care, în 1973, când Hawking a vizitat Uniunea Sovietică, l-au informat despre descoperirea lor legată de emisia spontană de radiaţie, datorită efectelor cuantice, de către găurile negre aflate în rotaţie</a:t>
            </a:r>
            <a:r>
              <a:rPr lang="vi-VN" sz="1600" dirty="0" smtClean="0"/>
              <a:t>.</a:t>
            </a:r>
            <a:endParaRPr lang="en-US" sz="1600" dirty="0" smtClean="0"/>
          </a:p>
          <a:p>
            <a:r>
              <a:rPr lang="en-US" sz="1600" dirty="0" smtClean="0"/>
              <a:t>     </a:t>
            </a:r>
            <a:r>
              <a:rPr lang="vi-VN" sz="1600" dirty="0" smtClean="0"/>
              <a:t>Pe </a:t>
            </a:r>
            <a:r>
              <a:rPr lang="vi-VN" sz="1600" dirty="0"/>
              <a:t>scurt, procesul de </a:t>
            </a:r>
            <a:r>
              <a:rPr lang="vi-VN" sz="1600" b="1" dirty="0"/>
              <a:t>emisie de radiaţie</a:t>
            </a:r>
            <a:r>
              <a:rPr lang="vi-VN" sz="1600" dirty="0"/>
              <a:t>, care a căpătat numele de radiaţie Hawking, de către o gaură neagră este următorul: în apropierea orizontului evenimentelor, ţinând cont de mecanica cuantică, se formează perechi de particule virtuale (</a:t>
            </a:r>
            <a:r>
              <a:rPr lang="vi-VN" sz="1600" dirty="0" smtClean="0"/>
              <a:t>particulă</a:t>
            </a:r>
            <a:r>
              <a:rPr lang="en-US" sz="1600" dirty="0" smtClean="0"/>
              <a:t>  </a:t>
            </a:r>
            <a:r>
              <a:rPr lang="en-US" sz="1600" dirty="0" err="1"/>
              <a:t>si</a:t>
            </a:r>
            <a:r>
              <a:rPr lang="en-US" sz="1600" dirty="0"/>
              <a:t> </a:t>
            </a:r>
            <a:r>
              <a:rPr lang="vi-VN" sz="1600" dirty="0" smtClean="0"/>
              <a:t>antiparticulă</a:t>
            </a:r>
            <a:r>
              <a:rPr lang="vi-VN" sz="1600" dirty="0"/>
              <a:t>). În mod normal aceste particule virtuale nu pot fi detectate, însă contribuie la aşa-numita energie a vidului. </a:t>
            </a:r>
            <a:r>
              <a:rPr lang="vi-VN" sz="1500" dirty="0" smtClean="0"/>
              <a:t/>
            </a:r>
            <a:br>
              <a:rPr lang="vi-VN" sz="1500" dirty="0" smtClean="0"/>
            </a:br>
            <a:endParaRPr lang="en-US" sz="1500" dirty="0" smtClean="0"/>
          </a:p>
          <a:p>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vi-VN" dirty="0"/>
              <a:t>Aceste particule virtuale au fost demonstrate în cadrul </a:t>
            </a:r>
            <a:r>
              <a:rPr lang="vi-VN" b="1" dirty="0"/>
              <a:t>efectului Casimir</a:t>
            </a:r>
            <a:r>
              <a:rPr lang="vi-VN" dirty="0"/>
              <a:t> (în esenţă, două suprafeţe paralele aflate la mică distanţă una de alta se atrag, întrucât suprafeţele sunt împinse de fluctuaţiile vidului una spre alta</a:t>
            </a:r>
            <a:r>
              <a:rPr lang="vi-VN" dirty="0" smtClean="0"/>
              <a:t>).</a:t>
            </a:r>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vi-VN" dirty="0"/>
              <a:t>Din perspectiva </a:t>
            </a:r>
            <a:r>
              <a:rPr lang="vi-VN" b="1" dirty="0"/>
              <a:t>teoriei câmpurilor </a:t>
            </a:r>
            <a:r>
              <a:rPr lang="vi-VN" b="1" dirty="0" smtClean="0"/>
              <a:t>cuantic</a:t>
            </a:r>
            <a:r>
              <a:rPr lang="en-US" b="1" dirty="0">
                <a:latin typeface="Arial" pitchFamily="34" charset="0"/>
                <a:cs typeface="Arial" pitchFamily="34" charset="0"/>
              </a:rPr>
              <a:t>e</a:t>
            </a:r>
            <a:r>
              <a:rPr lang="en-US" b="1" dirty="0" smtClean="0"/>
              <a:t> </a:t>
            </a:r>
            <a:r>
              <a:rPr lang="vi-VN" dirty="0" smtClean="0"/>
              <a:t>explicaţia </a:t>
            </a:r>
            <a:r>
              <a:rPr lang="vi-VN" dirty="0"/>
              <a:t>este următoarea:</a:t>
            </a:r>
            <a:br>
              <a:rPr lang="vi-VN" dirty="0"/>
            </a:br>
            <a:r>
              <a:rPr lang="vi-VN" dirty="0"/>
              <a:t>- Universul este alcătuit, la nivel fundamental, din câmpuri;</a:t>
            </a:r>
            <a:br>
              <a:rPr lang="vi-VN" dirty="0"/>
            </a:br>
            <a:r>
              <a:rPr lang="vi-VN" dirty="0"/>
              <a:t>- fluctuaţiile acestor câmpuri dau naştere la ceea ce numim "particule";</a:t>
            </a:r>
            <a:br>
              <a:rPr lang="vi-VN" dirty="0"/>
            </a:br>
            <a:r>
              <a:rPr lang="vi-VN" dirty="0"/>
              <a:t>- vidul este caracterizat de fluctuaţii aleatorii;</a:t>
            </a:r>
            <a:br>
              <a:rPr lang="vi-VN" dirty="0"/>
            </a:br>
            <a:r>
              <a:rPr lang="vi-VN" dirty="0"/>
              <a:t>- aceste fluctuaţii aleatorii, atunci când ating anumite valori (chiar dacă nu este furnizată suficientă energie pentru a crea o particulă), sunt considerate particule, adică "particulele virtuale" menţionate mai sus.</a:t>
            </a:r>
            <a:endParaRPr lang="en-US" dirty="0"/>
          </a:p>
        </p:txBody>
      </p:sp>
      <p:pic>
        <p:nvPicPr>
          <p:cNvPr id="1026" name="Picture 2" descr="C:\Users\user\Desktop\camp-pl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38862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camp-fluctuat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71600"/>
            <a:ext cx="42291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0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600200" y="2743200"/>
            <a:ext cx="6358466" cy="3276600"/>
          </a:xfrm>
          <a:prstGeom prst="rect">
            <a:avLst/>
          </a:prstGeom>
          <a:noFill/>
          <a:ln w="9525">
            <a:noFill/>
            <a:miter lim="800000"/>
            <a:headEnd/>
            <a:tailEnd/>
          </a:ln>
          <a:effectLst/>
        </p:spPr>
      </p:pic>
      <p:sp>
        <p:nvSpPr>
          <p:cNvPr id="6" name="TextBox 5"/>
          <p:cNvSpPr txBox="1"/>
          <p:nvPr/>
        </p:nvSpPr>
        <p:spPr>
          <a:xfrm>
            <a:off x="1828800" y="6072662"/>
            <a:ext cx="5562600" cy="369332"/>
          </a:xfrm>
          <a:prstGeom prst="rect">
            <a:avLst/>
          </a:prstGeom>
          <a:noFill/>
        </p:spPr>
        <p:txBody>
          <a:bodyPr wrap="square" rtlCol="0">
            <a:spAutoFit/>
          </a:bodyPr>
          <a:lstStyle/>
          <a:p>
            <a:r>
              <a:rPr lang="en-US" dirty="0" smtClean="0">
                <a:hlinkClick r:id="rId3"/>
              </a:rPr>
              <a:t>https://www.youtube.com/watch?216=&amp;v=Nfo_RLvD8Ec</a:t>
            </a:r>
            <a:endParaRPr lang="en-US" dirty="0"/>
          </a:p>
        </p:txBody>
      </p:sp>
      <p:sp>
        <p:nvSpPr>
          <p:cNvPr id="7" name="TextBox 6"/>
          <p:cNvSpPr txBox="1"/>
          <p:nvPr/>
        </p:nvSpPr>
        <p:spPr>
          <a:xfrm>
            <a:off x="152400" y="304800"/>
            <a:ext cx="8686800" cy="2308324"/>
          </a:xfrm>
          <a:prstGeom prst="rect">
            <a:avLst/>
          </a:prstGeom>
          <a:noFill/>
        </p:spPr>
        <p:txBody>
          <a:bodyPr wrap="square" rtlCol="0">
            <a:spAutoFit/>
          </a:bodyPr>
          <a:lstStyle/>
          <a:p>
            <a:r>
              <a:rPr lang="vi-VN" sz="1600" dirty="0" smtClean="0"/>
              <a:t>Câmpul gravitaţional al unei găuri negre joacă însă un rol extrem de important în transformarea uneia dintre particule din particulă virtuală în particulă reală, practic expulzând-o din gaura neagră. Această particulă care a scăpat din gaura neagră reprezintă radiaţia Hawking.</a:t>
            </a:r>
            <a:endParaRPr lang="en-US" sz="1600" dirty="0" smtClean="0"/>
          </a:p>
          <a:p>
            <a:r>
              <a:rPr lang="en-US" sz="1600" dirty="0" smtClean="0"/>
              <a:t> </a:t>
            </a:r>
            <a:r>
              <a:rPr lang="vi-VN" sz="1600" dirty="0" smtClean="0"/>
              <a:t>Perechea ei, ce ar avea o energie negativă (conservarea energiei), contribuie la scăderea masei găurii negre, deci la procesul de evaporare. Evident că dacă gaura neagră absoarbe alt material (particule, stele, planete, alte găuri  negre etc.), între timp evaporarea este compensată sau poate să devină (de exemplu în cazul găurilor negre cu masa mare) neglijabilă – acestea vor creşte în continuare.</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838200"/>
            <a:ext cx="8305800" cy="5262979"/>
          </a:xfrm>
          <a:prstGeom prst="rect">
            <a:avLst/>
          </a:prstGeom>
          <a:noFill/>
        </p:spPr>
        <p:txBody>
          <a:bodyPr wrap="square" rtlCol="0">
            <a:spAutoFit/>
          </a:bodyPr>
          <a:lstStyle/>
          <a:p>
            <a:r>
              <a:rPr lang="en-US" sz="1400" b="1" dirty="0" smtClean="0"/>
              <a:t>  </a:t>
            </a:r>
            <a:r>
              <a:rPr lang="vi-VN" sz="1400" b="1" dirty="0" smtClean="0"/>
              <a:t>În </a:t>
            </a:r>
            <a:r>
              <a:rPr lang="vi-VN" sz="1400" b="1" dirty="0"/>
              <a:t>cât timp dispare o gaură neagră în urma evaporării</a:t>
            </a:r>
            <a:r>
              <a:rPr lang="vi-VN" sz="1400" b="1" dirty="0" smtClean="0"/>
              <a:t>?</a:t>
            </a:r>
            <a:r>
              <a:rPr lang="vi-VN" sz="1400" dirty="0" smtClean="0"/>
              <a:t/>
            </a:r>
            <a:br>
              <a:rPr lang="vi-VN" sz="1400" dirty="0" smtClean="0"/>
            </a:br>
            <a:r>
              <a:rPr lang="en-US" sz="1400" dirty="0" smtClean="0"/>
              <a:t>    </a:t>
            </a:r>
            <a:r>
              <a:rPr lang="vi-VN" sz="1400" dirty="0" smtClean="0"/>
              <a:t>Cum </a:t>
            </a:r>
            <a:r>
              <a:rPr lang="vi-VN" sz="1400" dirty="0"/>
              <a:t>am menţionat anterior, temperatura unei găuri negre este invers proporţională cu masa acesteia. Deci cu cât o gaură neagră este mai mică, cu atât este mai caldă. Radiaţia emisă depinde de temperatura şi deci, implicit, timpul în care o gaură neagră dispare depinde de temperatură, deci de masa găurii negre</a:t>
            </a:r>
            <a:r>
              <a:rPr lang="vi-VN" sz="1400" dirty="0" smtClean="0"/>
              <a:t>.</a:t>
            </a:r>
            <a:r>
              <a:rPr lang="vi-VN" sz="1400" dirty="0"/>
              <a:t/>
            </a:r>
            <a:br>
              <a:rPr lang="vi-VN" sz="1400" dirty="0"/>
            </a:br>
            <a:r>
              <a:rPr lang="vi-VN" sz="1400" i="1" dirty="0"/>
              <a:t>Să vedem în continuare câteva exemple</a:t>
            </a:r>
            <a:r>
              <a:rPr lang="vi-VN" sz="1400" i="1" dirty="0" smtClean="0"/>
              <a:t>:</a:t>
            </a:r>
            <a:r>
              <a:rPr lang="vi-VN" sz="1400" dirty="0" smtClean="0"/>
              <a:t/>
            </a:r>
            <a:br>
              <a:rPr lang="vi-VN" sz="1400" dirty="0" smtClean="0"/>
            </a:br>
            <a:r>
              <a:rPr lang="en-US" sz="1400" dirty="0" smtClean="0"/>
              <a:t>    </a:t>
            </a:r>
            <a:r>
              <a:rPr lang="vi-VN" sz="1400" dirty="0" smtClean="0"/>
              <a:t>Găurile </a:t>
            </a:r>
            <a:r>
              <a:rPr lang="vi-VN" sz="1400" dirty="0"/>
              <a:t>negre cu masa de câteva ori cât masa Soarelui au un timp de evaporare mult mai mare decât vârsta Universului (circa 13.7 miliarde de ani de la Big Bang); o gaură neagră cu masa egală cu cea a Soarelui ar dispărea prin evaporare în circa 2 x 10</a:t>
            </a:r>
            <a:r>
              <a:rPr lang="vi-VN" sz="1400" baseline="30000" dirty="0"/>
              <a:t>67</a:t>
            </a:r>
            <a:r>
              <a:rPr lang="vi-VN" sz="1400" dirty="0"/>
              <a:t> ani! Mai rămâne faptul că astfel de găuri negre nu sunt izolate şi că absorb în continuare materie şi energie. Una dintre sursele de energie este aşa-numitul fond cosmic de microunde, care are o temperatură de circa 2.7 K. Deci astfel de găuri negre ar putea să se evapore doar în momentul în care Universul, dacă expansiunea ar continua, ar ajunge la o temperatură, vorbind despre temperatura radiaţiei de fond, sub temperatura găurii negre. Deci mai durează</a:t>
            </a:r>
            <a:r>
              <a:rPr lang="vi-VN" sz="1400" dirty="0" smtClean="0"/>
              <a:t>...</a:t>
            </a:r>
            <a:br>
              <a:rPr lang="vi-VN" sz="1400" dirty="0" smtClean="0"/>
            </a:br>
            <a:r>
              <a:rPr lang="en-US" sz="1400" dirty="0" smtClean="0"/>
              <a:t>    </a:t>
            </a:r>
            <a:r>
              <a:rPr lang="vi-VN" sz="1400" dirty="0" smtClean="0"/>
              <a:t>Găurile negre </a:t>
            </a:r>
            <a:r>
              <a:rPr lang="vi-VN" sz="1400" dirty="0"/>
              <a:t>cu masa de circa 100 miliarde de kg ar avea un timp de evaporare de circa 3 miliarde de ani. Astfel de găuri negre s-ar fi putut forma, chiar dacă mecanismul nu este încă clar, la puţin timp după Big Bang şi se numesc găuri negre primordiale. În prezent am putea detecta radiaţia emisă de acest tip de găuri negre şi în acest scop au fost trimişi în spaţiu sateliţi precum Fermi Gamma-Ray Space Telescope, lansat în 2008</a:t>
            </a:r>
            <a:r>
              <a:rPr lang="vi-VN" sz="1400" dirty="0" smtClean="0"/>
              <a:t>.</a:t>
            </a:r>
            <a:br>
              <a:rPr lang="vi-VN" sz="1400" dirty="0" smtClean="0"/>
            </a:br>
            <a:r>
              <a:rPr lang="en-US" sz="1400" dirty="0" smtClean="0"/>
              <a:t>    </a:t>
            </a:r>
            <a:r>
              <a:rPr lang="vi-VN" sz="1400" dirty="0" smtClean="0"/>
              <a:t>Găurile </a:t>
            </a:r>
            <a:r>
              <a:rPr lang="vi-VN" sz="1400" dirty="0"/>
              <a:t>negre care s-ar putea forma la LHC nu pot avea masa mai mare decât energia totală a protonilor care dau naştere acestei găuri negre – deci masa lor ar fi cel mult 2.4x10</a:t>
            </a:r>
            <a:r>
              <a:rPr lang="vi-VN" sz="1400" baseline="30000" dirty="0"/>
              <a:t>-23</a:t>
            </a:r>
            <a:r>
              <a:rPr lang="vi-VN" sz="1400" dirty="0"/>
              <a:t> kg (asta pentru o energie totală de 14 TeV). Aceste găuri negre dispar în fracţiuni infime de secundă prin emisie de radiaţie Hawking! Deci nu pot înghiţi LHC-ul şi nici Pământul. Cel mult putem observa produşii de evaporare – aşa-numita radiaţie Hawking şi asta ar fi într-adevăr o descoperire epocală!</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1"/>
            <a:ext cx="8610600" cy="3139321"/>
          </a:xfrm>
          <a:prstGeom prst="rect">
            <a:avLst/>
          </a:prstGeom>
          <a:noFill/>
        </p:spPr>
        <p:txBody>
          <a:bodyPr wrap="square" rtlCol="0">
            <a:spAutoFit/>
          </a:bodyPr>
          <a:lstStyle/>
          <a:p>
            <a:r>
              <a:rPr lang="vi-VN" b="1" dirty="0"/>
              <a:t>Găurile negre şi pierderea de </a:t>
            </a:r>
            <a:r>
              <a:rPr lang="vi-VN" b="1" dirty="0" smtClean="0"/>
              <a:t>informaţie</a:t>
            </a:r>
            <a:r>
              <a:rPr lang="vi-VN" dirty="0" smtClean="0"/>
              <a:t/>
            </a:r>
            <a:br>
              <a:rPr lang="vi-VN" dirty="0" smtClean="0"/>
            </a:br>
            <a:r>
              <a:rPr lang="vi-VN" dirty="0"/>
              <a:t> Ce se întâmplă însă cu informaţia conţinută în obiectele ce au format o gaură neagră, precum numărul de barioni (clasa de particule din care fac parte protonii şi neutronii), numărul de leptoni (clasa de particule din care fac parte electronii) şi alt gen de informaţii asemănătoare? Ne-am putea consola cu ideea că informaţia este conţinută cumva în gaura neagră însă noi nu avem acces la ea... dar în ce formă? Nu ştim, deoarece teoria relativităţii generale nu ne spune nimic despre acest aspect, ba dimpotrivă, în interiorul găurii negre s-ar afla o singularitate, un fel de „infinit”. </a:t>
            </a:r>
            <a:r>
              <a:rPr lang="vi-VN" dirty="0" smtClean="0"/>
              <a:t/>
            </a:r>
            <a:br>
              <a:rPr lang="vi-VN" dirty="0" smtClean="0"/>
            </a:br>
            <a:endParaRPr lang="en-US" dirty="0" smtClean="0"/>
          </a:p>
          <a:p>
            <a:endParaRPr lang="en-US" dirty="0"/>
          </a:p>
        </p:txBody>
      </p:sp>
      <p:pic>
        <p:nvPicPr>
          <p:cNvPr id="6" name="Picture 5" descr="1411635232000-wps-6-27-feb-2013-an-artist-s-i-465x390.jpg"/>
          <p:cNvPicPr>
            <a:picLocks noChangeAspect="1"/>
          </p:cNvPicPr>
          <p:nvPr/>
        </p:nvPicPr>
        <p:blipFill>
          <a:blip r:embed="rId2"/>
          <a:stretch>
            <a:fillRect/>
          </a:stretch>
        </p:blipFill>
        <p:spPr>
          <a:xfrm>
            <a:off x="1524000" y="2895600"/>
            <a:ext cx="5762625" cy="34004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955</Words>
  <Application>Microsoft Office PowerPoint</Application>
  <PresentationFormat>On-screen Show (4:3)</PresentationFormat>
  <Paragraphs>91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Teoria FINALĂ a lui Stephen Hawking privind Big Bang-ul  </vt:lpstr>
      <vt:lpstr>PowerPoint Presentation</vt:lpstr>
      <vt:lpstr>PowerPoint Presentation</vt:lpstr>
      <vt:lpstr>PowerPoint Presentation</vt:lpstr>
      <vt:lpstr>PowerPoint Presentation</vt:lpstr>
      <vt:lpstr>PowerPoint Presentation</vt:lpstr>
      <vt:lpstr>PowerPoint Presentation</vt:lpstr>
      <vt:lpstr>Extratereștrii ne-ar putea vrea răul </vt:lpstr>
      <vt:lpstr> Universul nu a fost creat de Dumnezeu</vt:lpstr>
      <vt:lpstr>În maximum 500 de ani Pământul nu va mai exista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18</cp:revision>
  <dcterms:created xsi:type="dcterms:W3CDTF">2018-05-14T07:53:40Z</dcterms:created>
  <dcterms:modified xsi:type="dcterms:W3CDTF">2018-05-15T15:56:59Z</dcterms:modified>
</cp:coreProperties>
</file>