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8.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9.xml" ContentType="application/vnd.openxmlformats-officedocument.presentationml.slide+xml"/>
  <Override PartName="/ppt/slides/slide37.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20.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6"/>
  </p:notesMasterIdLst>
  <p:sldIdLst>
    <p:sldId id="256" r:id="rId2"/>
    <p:sldId id="257" r:id="rId3"/>
    <p:sldId id="258" r:id="rId4"/>
    <p:sldId id="272" r:id="rId5"/>
    <p:sldId id="273" r:id="rId6"/>
    <p:sldId id="274" r:id="rId7"/>
    <p:sldId id="275" r:id="rId8"/>
    <p:sldId id="276" r:id="rId9"/>
    <p:sldId id="277" r:id="rId10"/>
    <p:sldId id="278" r:id="rId11"/>
    <p:sldId id="280" r:id="rId12"/>
    <p:sldId id="279" r:id="rId13"/>
    <p:sldId id="281" r:id="rId14"/>
    <p:sldId id="316" r:id="rId15"/>
    <p:sldId id="317" r:id="rId16"/>
    <p:sldId id="318" r:id="rId17"/>
    <p:sldId id="319" r:id="rId18"/>
    <p:sldId id="320" r:id="rId19"/>
    <p:sldId id="326" r:id="rId20"/>
    <p:sldId id="322" r:id="rId21"/>
    <p:sldId id="323" r:id="rId22"/>
    <p:sldId id="324" r:id="rId23"/>
    <p:sldId id="299" r:id="rId24"/>
    <p:sldId id="300" r:id="rId25"/>
    <p:sldId id="301" r:id="rId26"/>
    <p:sldId id="302" r:id="rId27"/>
    <p:sldId id="303" r:id="rId28"/>
    <p:sldId id="304" r:id="rId29"/>
    <p:sldId id="305" r:id="rId30"/>
    <p:sldId id="328" r:id="rId31"/>
    <p:sldId id="329" r:id="rId32"/>
    <p:sldId id="330" r:id="rId33"/>
    <p:sldId id="331" r:id="rId34"/>
    <p:sldId id="327" r:id="rId35"/>
    <p:sldId id="314" r:id="rId36"/>
    <p:sldId id="306" r:id="rId37"/>
    <p:sldId id="307" r:id="rId38"/>
    <p:sldId id="308" r:id="rId39"/>
    <p:sldId id="309" r:id="rId40"/>
    <p:sldId id="310" r:id="rId41"/>
    <p:sldId id="311" r:id="rId42"/>
    <p:sldId id="312" r:id="rId43"/>
    <p:sldId id="313" r:id="rId44"/>
    <p:sldId id="332" r:id="rId45"/>
    <p:sldId id="333" r:id="rId46"/>
    <p:sldId id="334" r:id="rId47"/>
    <p:sldId id="335" r:id="rId48"/>
    <p:sldId id="336" r:id="rId49"/>
    <p:sldId id="337" r:id="rId50"/>
    <p:sldId id="338" r:id="rId51"/>
    <p:sldId id="339" r:id="rId52"/>
    <p:sldId id="340" r:id="rId53"/>
    <p:sldId id="341" r:id="rId54"/>
    <p:sldId id="29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4" autoAdjust="0"/>
    <p:restoredTop sz="94660"/>
  </p:normalViewPr>
  <p:slideViewPr>
    <p:cSldViewPr snapToGrid="0">
      <p:cViewPr varScale="1">
        <p:scale>
          <a:sx n="95" d="100"/>
          <a:sy n="95" d="100"/>
        </p:scale>
        <p:origin x="96" y="246"/>
      </p:cViewPr>
      <p:guideLst/>
    </p:cSldViewPr>
  </p:slideViewPr>
  <p:notesTextViewPr>
    <p:cViewPr>
      <p:scale>
        <a:sx n="1" d="1"/>
        <a:sy n="1" d="1"/>
      </p:scale>
      <p:origin x="0" y="0"/>
    </p:cViewPr>
  </p:notesTextViewPr>
  <p:sorterViewPr>
    <p:cViewPr varScale="1">
      <p:scale>
        <a:sx n="100" d="100"/>
        <a:sy n="100" d="100"/>
      </p:scale>
      <p:origin x="0" y="-91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C1146-8F7B-43FE-B09F-43D37F2A7742}"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9EE4C-DD6D-448D-8EE2-C031C0383601}" type="slidenum">
              <a:rPr lang="en-US" smtClean="0"/>
              <a:t>‹#›</a:t>
            </a:fld>
            <a:endParaRPr lang="en-US"/>
          </a:p>
        </p:txBody>
      </p:sp>
    </p:spTree>
    <p:extLst>
      <p:ext uri="{BB962C8B-B14F-4D97-AF65-F5344CB8AC3E}">
        <p14:creationId xmlns:p14="http://schemas.microsoft.com/office/powerpoint/2010/main" val="560129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25370F36-E1BD-4447-9FD4-B35A2E324E52}" type="slidenum">
              <a:rPr kumimoji="0" lang="en-US" altLang="sk-SK" smtClean="0"/>
              <a:pPr fontAlgn="base">
                <a:spcBef>
                  <a:spcPct val="0"/>
                </a:spcBef>
                <a:spcAft>
                  <a:spcPct val="0"/>
                </a:spcAft>
              </a:pPr>
              <a:t>7</a:t>
            </a:fld>
            <a:endParaRPr kumimoji="0" lang="en-US" altLang="sk-SK"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4045154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B1686E74-A452-4111-AD56-D42CDB954BBE}" type="slidenum">
              <a:rPr kumimoji="0" lang="en-US" altLang="en-US" smtClean="0"/>
              <a:pPr fontAlgn="base">
                <a:spcBef>
                  <a:spcPct val="0"/>
                </a:spcBef>
                <a:spcAft>
                  <a:spcPct val="0"/>
                </a:spcAft>
              </a:pPr>
              <a:t>20</a:t>
            </a:fld>
            <a:endParaRPr kumimoji="0" lang="en-US" alt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sk-SK" altLang="en-US" smtClean="0"/>
              <a:t>Ak q je kvocient a a1  je prvy clen geom radu, potom sucet n clenov geom . radu je dany ako a (1-q**n)/(1-q).</a:t>
            </a:r>
          </a:p>
        </p:txBody>
      </p:sp>
    </p:spTree>
    <p:extLst>
      <p:ext uri="{BB962C8B-B14F-4D97-AF65-F5344CB8AC3E}">
        <p14:creationId xmlns:p14="http://schemas.microsoft.com/office/powerpoint/2010/main" val="4058077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BFBDD943-91C8-46B6-890F-7535FBDA1EB6}" type="slidenum">
              <a:rPr kumimoji="0" lang="en-US" altLang="en-US" smtClean="0"/>
              <a:pPr fontAlgn="base">
                <a:spcBef>
                  <a:spcPct val="0"/>
                </a:spcBef>
                <a:spcAft>
                  <a:spcPct val="0"/>
                </a:spcAft>
              </a:pPr>
              <a:t>21</a:t>
            </a:fld>
            <a:endParaRPr kumimoji="0" lang="en-US" alt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altLang="en-US" smtClean="0"/>
          </a:p>
        </p:txBody>
      </p:sp>
    </p:spTree>
    <p:extLst>
      <p:ext uri="{BB962C8B-B14F-4D97-AF65-F5344CB8AC3E}">
        <p14:creationId xmlns:p14="http://schemas.microsoft.com/office/powerpoint/2010/main" val="2115167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7B5447F8-FFED-4DF3-AB62-C531F878B902}" type="slidenum">
              <a:rPr kumimoji="0" lang="en-US" altLang="en-US" smtClean="0"/>
              <a:pPr fontAlgn="base">
                <a:spcBef>
                  <a:spcPct val="0"/>
                </a:spcBef>
                <a:spcAft>
                  <a:spcPct val="0"/>
                </a:spcAft>
              </a:pPr>
              <a:t>22</a:t>
            </a:fld>
            <a:endParaRPr kumimoji="0" lang="en-US" alt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altLang="en-US" smtClean="0"/>
          </a:p>
        </p:txBody>
      </p:sp>
    </p:spTree>
    <p:extLst>
      <p:ext uri="{BB962C8B-B14F-4D97-AF65-F5344CB8AC3E}">
        <p14:creationId xmlns:p14="http://schemas.microsoft.com/office/powerpoint/2010/main" val="826052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93981972-ABC3-4675-B519-216108E6BCDE}" type="slidenum">
              <a:rPr kumimoji="0" lang="en-US" altLang="en-US" smtClean="0"/>
              <a:pPr fontAlgn="base">
                <a:spcBef>
                  <a:spcPct val="0"/>
                </a:spcBef>
                <a:spcAft>
                  <a:spcPct val="0"/>
                </a:spcAft>
              </a:pPr>
              <a:t>24</a:t>
            </a:fld>
            <a:endParaRPr kumimoji="0" lang="en-US" alt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701962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B5B50FC1-BC93-478E-AE1F-86F8B10C2C5C}" type="slidenum">
              <a:rPr kumimoji="0" lang="en-US" altLang="en-US" smtClean="0"/>
              <a:pPr fontAlgn="base">
                <a:spcBef>
                  <a:spcPct val="0"/>
                </a:spcBef>
                <a:spcAft>
                  <a:spcPct val="0"/>
                </a:spcAft>
              </a:pPr>
              <a:t>25</a:t>
            </a:fld>
            <a:endParaRPr kumimoji="0" lang="en-US" alt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2842611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1A8A20D6-536A-4226-B51B-209F88C37B45}" type="slidenum">
              <a:rPr kumimoji="0" lang="en-US" altLang="en-US" smtClean="0"/>
              <a:pPr fontAlgn="base">
                <a:spcBef>
                  <a:spcPct val="0"/>
                </a:spcBef>
                <a:spcAft>
                  <a:spcPct val="0"/>
                </a:spcAft>
              </a:pPr>
              <a:t>26</a:t>
            </a:fld>
            <a:endParaRPr kumimoji="0" lang="en-US" alt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915512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0344A573-F62C-45C4-9D11-F38627E5711A}" type="slidenum">
              <a:rPr kumimoji="0" lang="en-US" altLang="en-US" smtClean="0"/>
              <a:pPr fontAlgn="base">
                <a:spcBef>
                  <a:spcPct val="0"/>
                </a:spcBef>
                <a:spcAft>
                  <a:spcPct val="0"/>
                </a:spcAft>
              </a:pPr>
              <a:t>27</a:t>
            </a:fld>
            <a:endParaRPr kumimoji="0" lang="en-US" alt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453251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289AF506-45A5-4C52-8752-3E16E596628F}" type="slidenum">
              <a:rPr kumimoji="0" lang="en-US" altLang="en-US" smtClean="0"/>
              <a:pPr fontAlgn="base">
                <a:spcBef>
                  <a:spcPct val="0"/>
                </a:spcBef>
                <a:spcAft>
                  <a:spcPct val="0"/>
                </a:spcAft>
              </a:pPr>
              <a:t>28</a:t>
            </a:fld>
            <a:endParaRPr kumimoji="0" lang="en-US" alt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2523200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2C58D779-43AE-46E0-A3E0-3DEEE25E4E13}" type="slidenum">
              <a:rPr kumimoji="0" lang="en-US" altLang="en-US" smtClean="0"/>
              <a:pPr fontAlgn="base">
                <a:spcBef>
                  <a:spcPct val="0"/>
                </a:spcBef>
                <a:spcAft>
                  <a:spcPct val="0"/>
                </a:spcAft>
              </a:pPr>
              <a:t>29</a:t>
            </a:fld>
            <a:endParaRPr kumimoji="0" lang="en-US" alt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2950693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58A77E05-51F9-48AA-8C06-05CF69B35CD2}" type="slidenum">
              <a:rPr kumimoji="0" lang="en-US" altLang="en-US" smtClean="0"/>
              <a:pPr fontAlgn="base">
                <a:spcBef>
                  <a:spcPct val="0"/>
                </a:spcBef>
                <a:spcAft>
                  <a:spcPct val="0"/>
                </a:spcAft>
              </a:pPr>
              <a:t>30</a:t>
            </a:fld>
            <a:endParaRPr kumimoji="0" lang="en-US" alt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1689280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D4E84713-1A03-4432-9C46-E084D34E7CE8}" type="slidenum">
              <a:rPr kumimoji="0" lang="en-US" altLang="sk-SK" smtClean="0"/>
              <a:pPr fontAlgn="base">
                <a:spcBef>
                  <a:spcPct val="0"/>
                </a:spcBef>
                <a:spcAft>
                  <a:spcPct val="0"/>
                </a:spcAft>
              </a:pPr>
              <a:t>8</a:t>
            </a:fld>
            <a:endParaRPr kumimoji="0" lang="en-US" altLang="sk-SK"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1479839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FD70DBB1-9E11-4864-BE4F-CC54E29D9579}" type="slidenum">
              <a:rPr kumimoji="0" lang="en-US" altLang="en-US" smtClean="0"/>
              <a:pPr fontAlgn="base">
                <a:spcBef>
                  <a:spcPct val="0"/>
                </a:spcBef>
                <a:spcAft>
                  <a:spcPct val="0"/>
                </a:spcAft>
              </a:pPr>
              <a:t>31</a:t>
            </a:fld>
            <a:endParaRPr kumimoji="0" lang="en-US" alt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3658013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81612136-FCAD-47CC-9C96-97FCA0A23400}" type="slidenum">
              <a:rPr kumimoji="0" lang="en-US" altLang="en-US" smtClean="0"/>
              <a:pPr fontAlgn="base">
                <a:spcBef>
                  <a:spcPct val="0"/>
                </a:spcBef>
                <a:spcAft>
                  <a:spcPct val="0"/>
                </a:spcAft>
              </a:pPr>
              <a:t>32</a:t>
            </a:fld>
            <a:endParaRPr kumimoji="0" lang="en-US" alt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2402308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F3E0166A-F387-4329-88F1-A4AA4ABB1D92}" type="slidenum">
              <a:rPr kumimoji="0" lang="en-US" altLang="en-US" smtClean="0"/>
              <a:pPr fontAlgn="base">
                <a:spcBef>
                  <a:spcPct val="0"/>
                </a:spcBef>
                <a:spcAft>
                  <a:spcPct val="0"/>
                </a:spcAft>
              </a:pPr>
              <a:t>33</a:t>
            </a:fld>
            <a:endParaRPr kumimoji="0" lang="en-US" alt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p>
        </p:txBody>
      </p:sp>
    </p:spTree>
    <p:extLst>
      <p:ext uri="{BB962C8B-B14F-4D97-AF65-F5344CB8AC3E}">
        <p14:creationId xmlns:p14="http://schemas.microsoft.com/office/powerpoint/2010/main" val="804577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EFEA4587-256C-4858-A015-2284143CCAF4}" type="slidenum">
              <a:rPr kumimoji="0" lang="en-US" altLang="sk-SK">
                <a:latin typeface="Times New Roman" panose="02020603050405020304" pitchFamily="18" charset="0"/>
              </a:rPr>
              <a:pPr eaLnBrk="1" hangingPunct="1">
                <a:spcBef>
                  <a:spcPct val="0"/>
                </a:spcBef>
              </a:pPr>
              <a:t>50</a:t>
            </a:fld>
            <a:endParaRPr kumimoji="0" lang="en-US" altLang="sk-SK">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solidFill>
            <a:srgbClr val="FFFFFF"/>
          </a:solidFill>
          <a:ln/>
        </p:spPr>
      </p:sp>
      <p:sp>
        <p:nvSpPr>
          <p:cNvPr id="1034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sk-SK" smtClean="0">
              <a:latin typeface="Arial" panose="020B0604020202020204" pitchFamily="34" charset="0"/>
            </a:endParaRPr>
          </a:p>
        </p:txBody>
      </p:sp>
    </p:spTree>
    <p:extLst>
      <p:ext uri="{BB962C8B-B14F-4D97-AF65-F5344CB8AC3E}">
        <p14:creationId xmlns:p14="http://schemas.microsoft.com/office/powerpoint/2010/main" val="4011662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2A0712CE-BBE7-4C97-923A-F1CD7005C52F}" type="slidenum">
              <a:rPr kumimoji="0" lang="en-US" altLang="sk-SK">
                <a:latin typeface="Times New Roman" panose="02020603050405020304" pitchFamily="18" charset="0"/>
              </a:rPr>
              <a:pPr eaLnBrk="1" hangingPunct="1">
                <a:spcBef>
                  <a:spcPct val="0"/>
                </a:spcBef>
              </a:pPr>
              <a:t>51</a:t>
            </a:fld>
            <a:endParaRPr kumimoji="0" lang="en-US" altLang="sk-SK">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solidFill>
            <a:srgbClr val="FFFFFF"/>
          </a:solidFill>
          <a:ln/>
        </p:spPr>
      </p:sp>
      <p:sp>
        <p:nvSpPr>
          <p:cNvPr id="1044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sk-SK" smtClean="0">
              <a:latin typeface="Arial" panose="020B0604020202020204" pitchFamily="34" charset="0"/>
            </a:endParaRPr>
          </a:p>
        </p:txBody>
      </p:sp>
    </p:spTree>
    <p:extLst>
      <p:ext uri="{BB962C8B-B14F-4D97-AF65-F5344CB8AC3E}">
        <p14:creationId xmlns:p14="http://schemas.microsoft.com/office/powerpoint/2010/main" val="1540555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74A0CC95-7F00-418F-98FD-E12A9BA03505}" type="slidenum">
              <a:rPr kumimoji="0" lang="en-US" altLang="sk-SK">
                <a:latin typeface="Times New Roman" panose="02020603050405020304" pitchFamily="18" charset="0"/>
              </a:rPr>
              <a:pPr eaLnBrk="1" hangingPunct="1">
                <a:spcBef>
                  <a:spcPct val="0"/>
                </a:spcBef>
              </a:pPr>
              <a:t>52</a:t>
            </a:fld>
            <a:endParaRPr kumimoji="0" lang="en-US" altLang="sk-SK">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solidFill>
            <a:srgbClr val="FFFFFF"/>
          </a:solidFill>
          <a:ln/>
        </p:spPr>
      </p:sp>
      <p:sp>
        <p:nvSpPr>
          <p:cNvPr id="1095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sk-SK" smtClean="0">
              <a:latin typeface="Arial" panose="020B0604020202020204" pitchFamily="34" charset="0"/>
            </a:endParaRPr>
          </a:p>
        </p:txBody>
      </p:sp>
    </p:spTree>
    <p:extLst>
      <p:ext uri="{BB962C8B-B14F-4D97-AF65-F5344CB8AC3E}">
        <p14:creationId xmlns:p14="http://schemas.microsoft.com/office/powerpoint/2010/main" val="4232840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defRPr>
            </a:lvl1pPr>
            <a:lvl2pPr marL="742950" indent="-285750" eaLnBrk="0" hangingPunct="0">
              <a:spcBef>
                <a:spcPct val="30000"/>
              </a:spcBef>
              <a:defRPr kumimoji="1" sz="1200">
                <a:solidFill>
                  <a:schemeClr val="tx1"/>
                </a:solidFill>
                <a:latin typeface="Arial" panose="020B0604020202020204" pitchFamily="34" charset="0"/>
              </a:defRPr>
            </a:lvl2pPr>
            <a:lvl3pPr marL="1143000" indent="-228600" eaLnBrk="0" hangingPunct="0">
              <a:spcBef>
                <a:spcPct val="30000"/>
              </a:spcBef>
              <a:defRPr kumimoji="1" sz="1200">
                <a:solidFill>
                  <a:schemeClr val="tx1"/>
                </a:solidFill>
                <a:latin typeface="Arial" panose="020B0604020202020204" pitchFamily="34" charset="0"/>
              </a:defRPr>
            </a:lvl3pPr>
            <a:lvl4pPr marL="1600200" indent="-228600" eaLnBrk="0" hangingPunct="0">
              <a:spcBef>
                <a:spcPct val="30000"/>
              </a:spcBef>
              <a:defRPr kumimoji="1" sz="1200">
                <a:solidFill>
                  <a:schemeClr val="tx1"/>
                </a:solidFill>
                <a:latin typeface="Arial" panose="020B0604020202020204" pitchFamily="34" charset="0"/>
              </a:defRPr>
            </a:lvl4pPr>
            <a:lvl5pPr marL="2057400" indent="-228600" eaLnBrk="0" hangingPunct="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eaLnBrk="1" hangingPunct="1">
              <a:spcBef>
                <a:spcPct val="0"/>
              </a:spcBef>
            </a:pPr>
            <a:fld id="{0725E916-0D2D-4B7A-921A-4F0B15154354}" type="slidenum">
              <a:rPr kumimoji="0" lang="en-US" altLang="sk-SK">
                <a:latin typeface="Times New Roman" panose="02020603050405020304" pitchFamily="18" charset="0"/>
              </a:rPr>
              <a:pPr eaLnBrk="1" hangingPunct="1">
                <a:spcBef>
                  <a:spcPct val="0"/>
                </a:spcBef>
              </a:pPr>
              <a:t>53</a:t>
            </a:fld>
            <a:endParaRPr kumimoji="0" lang="en-US" altLang="sk-SK">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altLang="sk-SK" smtClean="0">
              <a:latin typeface="Arial" panose="020B0604020202020204" pitchFamily="34" charset="0"/>
            </a:endParaRPr>
          </a:p>
        </p:txBody>
      </p:sp>
    </p:spTree>
    <p:extLst>
      <p:ext uri="{BB962C8B-B14F-4D97-AF65-F5344CB8AC3E}">
        <p14:creationId xmlns:p14="http://schemas.microsoft.com/office/powerpoint/2010/main" val="240688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E3158968-C48E-402B-AC72-26A1ED3EA40A}" type="slidenum">
              <a:rPr kumimoji="0" lang="en-US" altLang="sk-SK" smtClean="0"/>
              <a:pPr fontAlgn="base">
                <a:spcBef>
                  <a:spcPct val="0"/>
                </a:spcBef>
                <a:spcAft>
                  <a:spcPct val="0"/>
                </a:spcAft>
              </a:pPr>
              <a:t>9</a:t>
            </a:fld>
            <a:endParaRPr kumimoji="0" lang="en-US" altLang="sk-SK"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3468360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811062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0749B66D-07B2-4E76-9B1A-38560DBD52BB}" type="slidenum">
              <a:rPr kumimoji="0" lang="en-US" altLang="en-US" smtClean="0"/>
              <a:pPr fontAlgn="base">
                <a:spcBef>
                  <a:spcPct val="0"/>
                </a:spcBef>
                <a:spcAft>
                  <a:spcPct val="0"/>
                </a:spcAft>
              </a:pPr>
              <a:t>15</a:t>
            </a:fld>
            <a:endParaRPr kumimoji="0" lang="en-US" alt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altLang="en-US" smtClean="0"/>
          </a:p>
        </p:txBody>
      </p:sp>
    </p:spTree>
    <p:extLst>
      <p:ext uri="{BB962C8B-B14F-4D97-AF65-F5344CB8AC3E}">
        <p14:creationId xmlns:p14="http://schemas.microsoft.com/office/powerpoint/2010/main" val="22848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D5D2BC65-8FE1-488F-8A9C-6CA5530CD3AD}" type="slidenum">
              <a:rPr kumimoji="0" lang="en-US" altLang="en-US" smtClean="0"/>
              <a:pPr fontAlgn="base">
                <a:spcBef>
                  <a:spcPct val="0"/>
                </a:spcBef>
                <a:spcAft>
                  <a:spcPct val="0"/>
                </a:spcAft>
              </a:pPr>
              <a:t>16</a:t>
            </a:fld>
            <a:endParaRPr kumimoji="0" lang="en-US" alt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altLang="en-US" smtClean="0"/>
          </a:p>
        </p:txBody>
      </p:sp>
    </p:spTree>
    <p:extLst>
      <p:ext uri="{BB962C8B-B14F-4D97-AF65-F5344CB8AC3E}">
        <p14:creationId xmlns:p14="http://schemas.microsoft.com/office/powerpoint/2010/main" val="1329609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8597B3FA-3A69-41A7-BBFB-13CA39327062}" type="slidenum">
              <a:rPr kumimoji="0" lang="en-US" altLang="en-US" smtClean="0"/>
              <a:pPr fontAlgn="base">
                <a:spcBef>
                  <a:spcPct val="0"/>
                </a:spcBef>
                <a:spcAft>
                  <a:spcPct val="0"/>
                </a:spcAft>
              </a:pPr>
              <a:t>17</a:t>
            </a:fld>
            <a:endParaRPr kumimoji="0" lang="en-US" alt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altLang="en-US" smtClean="0"/>
          </a:p>
        </p:txBody>
      </p:sp>
    </p:spTree>
    <p:extLst>
      <p:ext uri="{BB962C8B-B14F-4D97-AF65-F5344CB8AC3E}">
        <p14:creationId xmlns:p14="http://schemas.microsoft.com/office/powerpoint/2010/main" val="4220262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0B07A477-EA26-4329-B608-B2870AADF559}" type="slidenum">
              <a:rPr kumimoji="0" lang="en-US" altLang="en-US" smtClean="0"/>
              <a:pPr fontAlgn="base">
                <a:spcBef>
                  <a:spcPct val="0"/>
                </a:spcBef>
                <a:spcAft>
                  <a:spcPct val="0"/>
                </a:spcAft>
              </a:pPr>
              <a:t>18</a:t>
            </a:fld>
            <a:endParaRPr kumimoji="0" lang="en-US" alt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altLang="en-US" smtClean="0"/>
          </a:p>
        </p:txBody>
      </p:sp>
    </p:spTree>
    <p:extLst>
      <p:ext uri="{BB962C8B-B14F-4D97-AF65-F5344CB8AC3E}">
        <p14:creationId xmlns:p14="http://schemas.microsoft.com/office/powerpoint/2010/main" val="2066250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fontAlgn="base">
              <a:spcBef>
                <a:spcPct val="0"/>
              </a:spcBef>
              <a:spcAft>
                <a:spcPct val="0"/>
              </a:spcAft>
            </a:pPr>
            <a:fld id="{37249509-AFA7-4443-8611-AD0BFA663FCF}" type="slidenum">
              <a:rPr kumimoji="0" lang="en-US" altLang="en-US" smtClean="0"/>
              <a:pPr fontAlgn="base">
                <a:spcBef>
                  <a:spcPct val="0"/>
                </a:spcBef>
                <a:spcAft>
                  <a:spcPct val="0"/>
                </a:spcAft>
              </a:pPr>
              <a:t>19</a:t>
            </a:fld>
            <a:endParaRPr kumimoji="0" lang="en-US" alt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altLang="en-US" smtClean="0"/>
          </a:p>
        </p:txBody>
      </p:sp>
    </p:spTree>
    <p:extLst>
      <p:ext uri="{BB962C8B-B14F-4D97-AF65-F5344CB8AC3E}">
        <p14:creationId xmlns:p14="http://schemas.microsoft.com/office/powerpoint/2010/main" val="2093206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0.bin"/><Relationship Id="rId4" Type="http://schemas.openxmlformats.org/officeDocument/2006/relationships/image" Target="../media/image2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30.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13.bin"/><Relationship Id="rId4" Type="http://schemas.openxmlformats.org/officeDocument/2006/relationships/image" Target="../media/image31.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15.bin"/><Relationship Id="rId4" Type="http://schemas.openxmlformats.org/officeDocument/2006/relationships/image" Target="../media/image33.wmf"/></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5.xml"/><Relationship Id="rId7"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37.wmf"/><Relationship Id="rId4" Type="http://schemas.openxmlformats.org/officeDocument/2006/relationships/oleObject" Target="../embeddings/oleObject16.bin"/><Relationship Id="rId9" Type="http://schemas.openxmlformats.org/officeDocument/2006/relationships/image" Target="../media/image39.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intelligence</a:t>
            </a:r>
            <a:endParaRPr lang="en-US" dirty="0"/>
          </a:p>
        </p:txBody>
      </p:sp>
      <p:sp>
        <p:nvSpPr>
          <p:cNvPr id="3" name="Subtitle 2"/>
          <p:cNvSpPr>
            <a:spLocks noGrp="1"/>
          </p:cNvSpPr>
          <p:nvPr>
            <p:ph type="subTitle" idx="1"/>
          </p:nvPr>
        </p:nvSpPr>
        <p:spPr/>
        <p:txBody>
          <a:bodyPr/>
          <a:lstStyle/>
          <a:p>
            <a:r>
              <a:rPr lang="en-US" dirty="0" smtClean="0"/>
              <a:t>1.</a:t>
            </a:r>
          </a:p>
          <a:p>
            <a:r>
              <a:rPr lang="en-US" dirty="0" smtClean="0"/>
              <a:t>Maria Markosova</a:t>
            </a:r>
            <a:endParaRPr lang="en-US" dirty="0"/>
          </a:p>
        </p:txBody>
      </p:sp>
    </p:spTree>
    <p:extLst>
      <p:ext uri="{BB962C8B-B14F-4D97-AF65-F5344CB8AC3E}">
        <p14:creationId xmlns:p14="http://schemas.microsoft.com/office/powerpoint/2010/main" val="1383486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388" y="287338"/>
            <a:ext cx="8640762" cy="838200"/>
          </a:xfrm>
        </p:spPr>
        <p:txBody>
          <a:bodyPr/>
          <a:lstStyle/>
          <a:p>
            <a:pPr>
              <a:defRPr/>
            </a:pPr>
            <a:r>
              <a:rPr lang="en-US" dirty="0">
                <a:solidFill>
                  <a:schemeClr val="tx1">
                    <a:lumMod val="75000"/>
                    <a:lumOff val="25000"/>
                  </a:schemeClr>
                </a:solidFill>
              </a:rPr>
              <a:t>S</a:t>
            </a:r>
            <a:r>
              <a:rPr lang="sk-SK" dirty="0" err="1" smtClean="0">
                <a:solidFill>
                  <a:schemeClr val="tx1">
                    <a:lumMod val="75000"/>
                    <a:lumOff val="25000"/>
                  </a:schemeClr>
                </a:solidFill>
              </a:rPr>
              <a:t>earching</a:t>
            </a:r>
            <a:r>
              <a:rPr lang="en-US" dirty="0" smtClean="0">
                <a:solidFill>
                  <a:schemeClr val="tx1">
                    <a:lumMod val="75000"/>
                    <a:lumOff val="25000"/>
                  </a:schemeClr>
                </a:solidFill>
              </a:rPr>
              <a:t> - short repetition</a:t>
            </a:r>
            <a:endParaRPr lang="en-US" dirty="0">
              <a:solidFill>
                <a:schemeClr val="tx1">
                  <a:lumMod val="75000"/>
                  <a:lumOff val="25000"/>
                </a:schemeClr>
              </a:solidFill>
            </a:endParaRPr>
          </a:p>
        </p:txBody>
      </p:sp>
      <p:sp>
        <p:nvSpPr>
          <p:cNvPr id="3" name="TextBox 2"/>
          <p:cNvSpPr txBox="1"/>
          <p:nvPr/>
        </p:nvSpPr>
        <p:spPr>
          <a:xfrm>
            <a:off x="1703388" y="1228174"/>
            <a:ext cx="10324489" cy="830997"/>
          </a:xfrm>
          <a:prstGeom prst="rect">
            <a:avLst/>
          </a:prstGeom>
          <a:solidFill>
            <a:schemeClr val="accent1">
              <a:lumMod val="60000"/>
              <a:lumOff val="40000"/>
            </a:schemeClr>
          </a:solidFill>
        </p:spPr>
        <p:txBody>
          <a:bodyPr wrap="square">
            <a:spAutoFit/>
          </a:bodyPr>
          <a:lstStyle/>
          <a:p>
            <a:pPr>
              <a:defRPr/>
            </a:pPr>
            <a:r>
              <a:rPr lang="en-US" sz="2400" dirty="0" smtClean="0"/>
              <a:t>Searching problem – problem to find a path from the initial state to the goal state.</a:t>
            </a:r>
            <a:endParaRPr lang="sk-SK" sz="2400" dirty="0"/>
          </a:p>
        </p:txBody>
      </p:sp>
      <p:sp>
        <p:nvSpPr>
          <p:cNvPr id="4" name="TextBox 3"/>
          <p:cNvSpPr txBox="1"/>
          <p:nvPr/>
        </p:nvSpPr>
        <p:spPr>
          <a:xfrm>
            <a:off x="1703388" y="2624257"/>
            <a:ext cx="10488612" cy="4154984"/>
          </a:xfrm>
          <a:prstGeom prst="rect">
            <a:avLst/>
          </a:prstGeom>
          <a:noFill/>
        </p:spPr>
        <p:txBody>
          <a:bodyPr wrap="square">
            <a:spAutoFit/>
          </a:bodyPr>
          <a:lstStyle/>
          <a:p>
            <a:pPr>
              <a:defRPr/>
            </a:pPr>
            <a:r>
              <a:rPr lang="en-US" sz="2400" dirty="0" smtClean="0"/>
              <a:t>Searching problem characteristics</a:t>
            </a:r>
            <a:r>
              <a:rPr lang="sk-SK" sz="2400" dirty="0" smtClean="0"/>
              <a:t>:</a:t>
            </a:r>
            <a:r>
              <a:rPr lang="en-US" sz="2400" dirty="0" smtClean="0"/>
              <a:t> We need to define</a:t>
            </a:r>
            <a:endParaRPr lang="sk-SK" sz="2400" dirty="0"/>
          </a:p>
          <a:p>
            <a:pPr>
              <a:defRPr/>
            </a:pPr>
            <a:endParaRPr lang="sk-SK" sz="2400" dirty="0"/>
          </a:p>
          <a:p>
            <a:pPr marL="342900" indent="-342900">
              <a:buFontTx/>
              <a:buAutoNum type="arabicPeriod"/>
              <a:defRPr/>
            </a:pPr>
            <a:r>
              <a:rPr lang="sk-SK" sz="2400" dirty="0" smtClean="0"/>
              <a:t> </a:t>
            </a:r>
            <a:r>
              <a:rPr lang="en-US" sz="2400" dirty="0" smtClean="0"/>
              <a:t>Goal state, states</a:t>
            </a:r>
            <a:r>
              <a:rPr lang="sk-SK" sz="2400" dirty="0" smtClean="0"/>
              <a:t> </a:t>
            </a:r>
            <a:r>
              <a:rPr lang="sk-SK" sz="2400" dirty="0"/>
              <a:t>– </a:t>
            </a:r>
            <a:r>
              <a:rPr lang="en-US" sz="2400" dirty="0" smtClean="0"/>
              <a:t>set of desirable environment states</a:t>
            </a:r>
            <a:r>
              <a:rPr lang="sk-SK" sz="2400" dirty="0" smtClean="0"/>
              <a:t>.</a:t>
            </a:r>
            <a:endParaRPr lang="sk-SK" sz="2400" dirty="0"/>
          </a:p>
          <a:p>
            <a:pPr marL="342900" indent="-342900">
              <a:buFontTx/>
              <a:buAutoNum type="arabicPeriod"/>
              <a:defRPr/>
            </a:pPr>
            <a:r>
              <a:rPr lang="en-US" sz="2400" dirty="0"/>
              <a:t> </a:t>
            </a:r>
            <a:r>
              <a:rPr lang="en-US" sz="2400" dirty="0" smtClean="0"/>
              <a:t> Initial state</a:t>
            </a:r>
            <a:r>
              <a:rPr lang="sk-SK" sz="2400" dirty="0" smtClean="0"/>
              <a:t>  </a:t>
            </a:r>
            <a:r>
              <a:rPr lang="sk-SK" sz="2400" dirty="0"/>
              <a:t>= </a:t>
            </a:r>
            <a:r>
              <a:rPr lang="sk-SK" sz="2400" dirty="0" smtClean="0"/>
              <a:t>sta</a:t>
            </a:r>
            <a:r>
              <a:rPr lang="en-US" sz="2400" dirty="0" err="1" smtClean="0"/>
              <a:t>te</a:t>
            </a:r>
            <a:r>
              <a:rPr lang="en-US" sz="2400" dirty="0" smtClean="0"/>
              <a:t> from which agent starts searching</a:t>
            </a:r>
            <a:r>
              <a:rPr lang="sk-SK" sz="2400" dirty="0" smtClean="0"/>
              <a:t>. </a:t>
            </a:r>
            <a:endParaRPr lang="sk-SK" sz="2400" dirty="0"/>
          </a:p>
          <a:p>
            <a:pPr marL="342900" indent="-342900">
              <a:buFontTx/>
              <a:buAutoNum type="arabicPeriod"/>
              <a:defRPr/>
            </a:pPr>
            <a:r>
              <a:rPr lang="en-US" sz="2400" dirty="0" smtClean="0"/>
              <a:t>  Goal test</a:t>
            </a:r>
            <a:r>
              <a:rPr lang="sk-SK" sz="2400" dirty="0" smtClean="0"/>
              <a:t>.</a:t>
            </a:r>
            <a:endParaRPr lang="sk-SK" sz="2400" dirty="0"/>
          </a:p>
          <a:p>
            <a:pPr marL="342900" indent="-342900">
              <a:buFontTx/>
              <a:buAutoNum type="arabicPeriod"/>
              <a:defRPr/>
            </a:pPr>
            <a:r>
              <a:rPr lang="en-US" sz="2400" dirty="0" smtClean="0"/>
              <a:t>  Actions applicable in each state</a:t>
            </a:r>
            <a:endParaRPr lang="sk-SK" sz="2400" dirty="0"/>
          </a:p>
          <a:p>
            <a:pPr marL="342900" indent="-342900">
              <a:buFontTx/>
              <a:buAutoNum type="arabicPeriod"/>
              <a:defRPr/>
            </a:pPr>
            <a:r>
              <a:rPr lang="en-US" sz="2400" dirty="0" smtClean="0"/>
              <a:t>   State space - directed graph in which nodes are states and    </a:t>
            </a:r>
          </a:p>
          <a:p>
            <a:pPr>
              <a:defRPr/>
            </a:pPr>
            <a:r>
              <a:rPr lang="en-US" sz="2400" dirty="0" smtClean="0"/>
              <a:t>       edges are actions.</a:t>
            </a:r>
          </a:p>
          <a:p>
            <a:pPr marL="457200" indent="-457200">
              <a:buAutoNum type="arabicPeriod" startAt="6"/>
              <a:defRPr/>
            </a:pPr>
            <a:r>
              <a:rPr lang="en-US" sz="2400" dirty="0" smtClean="0"/>
              <a:t>P</a:t>
            </a:r>
            <a:r>
              <a:rPr lang="sk-SK" sz="2400" dirty="0" err="1" smtClean="0"/>
              <a:t>ath</a:t>
            </a:r>
            <a:r>
              <a:rPr lang="sk-SK" sz="2400" dirty="0" smtClean="0"/>
              <a:t> </a:t>
            </a:r>
            <a:r>
              <a:rPr lang="sk-SK" sz="2400" dirty="0" err="1" smtClean="0"/>
              <a:t>cost</a:t>
            </a:r>
            <a:r>
              <a:rPr lang="sk-SK" sz="2400" dirty="0" smtClean="0"/>
              <a:t>– </a:t>
            </a:r>
            <a:r>
              <a:rPr lang="sk-SK" sz="2400" dirty="0" err="1" smtClean="0"/>
              <a:t>fun</a:t>
            </a:r>
            <a:r>
              <a:rPr lang="en-US" sz="2400" dirty="0" err="1" smtClean="0"/>
              <a:t>ction</a:t>
            </a:r>
            <a:r>
              <a:rPr lang="sk-SK" sz="2400" dirty="0" smtClean="0"/>
              <a:t>, </a:t>
            </a:r>
            <a:r>
              <a:rPr lang="en-US" sz="2400" dirty="0" smtClean="0"/>
              <a:t>relating numerical value to each path in a </a:t>
            </a:r>
          </a:p>
          <a:p>
            <a:pPr>
              <a:defRPr/>
            </a:pPr>
            <a:r>
              <a:rPr lang="en-US" sz="2400" dirty="0"/>
              <a:t> </a:t>
            </a:r>
            <a:r>
              <a:rPr lang="en-US" sz="2400" dirty="0" smtClean="0"/>
              <a:t>     state space. It is a sum of step costs. </a:t>
            </a:r>
          </a:p>
          <a:p>
            <a:pPr>
              <a:defRPr/>
            </a:pPr>
            <a:r>
              <a:rPr lang="en-US" sz="2400" dirty="0" smtClean="0"/>
              <a:t>7.   </a:t>
            </a:r>
            <a:r>
              <a:rPr lang="en-US" sz="2400" dirty="0"/>
              <a:t>S</a:t>
            </a:r>
            <a:r>
              <a:rPr lang="sk-SK" sz="2400" dirty="0" smtClean="0"/>
              <a:t>tep </a:t>
            </a:r>
            <a:r>
              <a:rPr lang="sk-SK" sz="2400" dirty="0" err="1" smtClean="0"/>
              <a:t>cost</a:t>
            </a:r>
            <a:r>
              <a:rPr lang="en-US" sz="2400" dirty="0"/>
              <a:t>.</a:t>
            </a:r>
          </a:p>
        </p:txBody>
      </p:sp>
    </p:spTree>
    <p:extLst>
      <p:ext uri="{BB962C8B-B14F-4D97-AF65-F5344CB8AC3E}">
        <p14:creationId xmlns:p14="http://schemas.microsoft.com/office/powerpoint/2010/main" val="1129518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descr="romania-distan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051" y="1014413"/>
            <a:ext cx="5616575"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Box 2"/>
          <p:cNvSpPr txBox="1">
            <a:spLocks noChangeArrowheads="1"/>
          </p:cNvSpPr>
          <p:nvPr/>
        </p:nvSpPr>
        <p:spPr bwMode="auto">
          <a:xfrm>
            <a:off x="1525588" y="7938"/>
            <a:ext cx="7929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sz="2400" dirty="0" smtClean="0">
                <a:latin typeface="Times New Roman" panose="02020603050405020304" pitchFamily="18" charset="0"/>
              </a:rPr>
              <a:t>Searching problem example</a:t>
            </a:r>
            <a:endParaRPr lang="sk-SK" altLang="sk-SK" sz="2400" dirty="0">
              <a:latin typeface="Times New Roman" panose="02020603050405020304" pitchFamily="18" charset="0"/>
            </a:endParaRPr>
          </a:p>
        </p:txBody>
      </p:sp>
      <p:pic>
        <p:nvPicPr>
          <p:cNvPr id="4" name="Picture 4" descr="pe0183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100" y="1636714"/>
            <a:ext cx="10668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pe0183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013" y="1938339"/>
            <a:ext cx="10668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50" name="Group 23"/>
          <p:cNvGrpSpPr>
            <a:grpSpLocks/>
          </p:cNvGrpSpPr>
          <p:nvPr/>
        </p:nvGrpSpPr>
        <p:grpSpPr bwMode="auto">
          <a:xfrm>
            <a:off x="7140576" y="1190625"/>
            <a:ext cx="3186113" cy="2876550"/>
            <a:chOff x="5616300" y="1190058"/>
            <a:chExt cx="3186821" cy="2877417"/>
          </a:xfrm>
        </p:grpSpPr>
        <p:sp>
          <p:nvSpPr>
            <p:cNvPr id="2" name="Oval 1"/>
            <p:cNvSpPr/>
            <p:nvPr/>
          </p:nvSpPr>
          <p:spPr>
            <a:xfrm>
              <a:off x="7019962" y="1190058"/>
              <a:ext cx="504937" cy="503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Connector 4"/>
            <p:cNvCxnSpPr>
              <a:stCxn id="2" idx="3"/>
            </p:cNvCxnSpPr>
            <p:nvPr/>
          </p:nvCxnSpPr>
          <p:spPr>
            <a:xfrm flipH="1">
              <a:off x="6300665" y="1620401"/>
              <a:ext cx="793926" cy="927379"/>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flipH="1">
              <a:off x="7272431" y="1701387"/>
              <a:ext cx="0" cy="846393"/>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7475676" y="1596580"/>
              <a:ext cx="624026" cy="951200"/>
            </a:xfrm>
            <a:prstGeom prst="line">
              <a:avLst/>
            </a:prstGeom>
          </p:spPr>
          <p:style>
            <a:lnRef idx="3">
              <a:schemeClr val="dk1"/>
            </a:lnRef>
            <a:fillRef idx="0">
              <a:schemeClr val="dk1"/>
            </a:fillRef>
            <a:effectRef idx="2">
              <a:schemeClr val="dk1"/>
            </a:effectRef>
            <a:fontRef idx="minor">
              <a:schemeClr val="tx1"/>
            </a:fontRef>
          </p:style>
        </p:cxnSp>
        <p:sp>
          <p:nvSpPr>
            <p:cNvPr id="13" name="Oval 12"/>
            <p:cNvSpPr/>
            <p:nvPr/>
          </p:nvSpPr>
          <p:spPr>
            <a:xfrm>
              <a:off x="6048196" y="2506493"/>
              <a:ext cx="503350" cy="504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7032665" y="2506493"/>
              <a:ext cx="503350" cy="504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7952032" y="2479497"/>
              <a:ext cx="504937" cy="504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60" name="TextBox 9"/>
            <p:cNvSpPr txBox="1">
              <a:spLocks noChangeArrowheads="1"/>
            </p:cNvSpPr>
            <p:nvPr/>
          </p:nvSpPr>
          <p:spPr bwMode="auto">
            <a:xfrm>
              <a:off x="6902595" y="1239641"/>
              <a:ext cx="885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a:t>Arad</a:t>
              </a:r>
              <a:endParaRPr lang="en-US" altLang="en-US"/>
            </a:p>
          </p:txBody>
        </p:sp>
        <p:sp>
          <p:nvSpPr>
            <p:cNvPr id="31761" name="TextBox 16"/>
            <p:cNvSpPr txBox="1">
              <a:spLocks noChangeArrowheads="1"/>
            </p:cNvSpPr>
            <p:nvPr/>
          </p:nvSpPr>
          <p:spPr bwMode="auto">
            <a:xfrm>
              <a:off x="5956826" y="2548210"/>
              <a:ext cx="8852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sz="1600"/>
                <a:t>Zerind</a:t>
              </a:r>
              <a:endParaRPr lang="en-US" altLang="en-US" sz="1600"/>
            </a:p>
          </p:txBody>
        </p:sp>
        <p:sp>
          <p:nvSpPr>
            <p:cNvPr id="31762" name="TextBox 18"/>
            <p:cNvSpPr txBox="1">
              <a:spLocks noChangeArrowheads="1"/>
            </p:cNvSpPr>
            <p:nvPr/>
          </p:nvSpPr>
          <p:spPr bwMode="auto">
            <a:xfrm>
              <a:off x="6902594" y="2590324"/>
              <a:ext cx="8852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en-US" sz="1600"/>
                <a:t>Sibiu</a:t>
              </a:r>
              <a:endParaRPr lang="en-US" altLang="en-US" sz="1600"/>
            </a:p>
          </p:txBody>
        </p:sp>
        <p:sp>
          <p:nvSpPr>
            <p:cNvPr id="31763" name="TextBox 19"/>
            <p:cNvSpPr txBox="1">
              <a:spLocks noChangeArrowheads="1"/>
            </p:cNvSpPr>
            <p:nvPr/>
          </p:nvSpPr>
          <p:spPr bwMode="auto">
            <a:xfrm>
              <a:off x="7917886" y="2548210"/>
              <a:ext cx="8852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sz="1600"/>
                <a:t>Timis.</a:t>
              </a:r>
              <a:endParaRPr lang="en-US" altLang="en-US" sz="1600"/>
            </a:p>
          </p:txBody>
        </p:sp>
        <p:cxnSp>
          <p:nvCxnSpPr>
            <p:cNvPr id="21" name="Straight Connector 20"/>
            <p:cNvCxnSpPr/>
            <p:nvPr/>
          </p:nvCxnSpPr>
          <p:spPr>
            <a:xfrm flipH="1">
              <a:off x="5924343" y="2967006"/>
              <a:ext cx="269935" cy="587552"/>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a:stCxn id="13" idx="5"/>
            </p:cNvCxnSpPr>
            <p:nvPr/>
          </p:nvCxnSpPr>
          <p:spPr>
            <a:xfrm>
              <a:off x="6478505" y="2936834"/>
              <a:ext cx="173075" cy="617724"/>
            </a:xfrm>
            <a:prstGeom prst="line">
              <a:avLst/>
            </a:prstGeom>
          </p:spPr>
          <p:style>
            <a:lnRef idx="3">
              <a:schemeClr val="dk1"/>
            </a:lnRef>
            <a:fillRef idx="0">
              <a:schemeClr val="dk1"/>
            </a:fillRef>
            <a:effectRef idx="2">
              <a:schemeClr val="dk1"/>
            </a:effectRef>
            <a:fontRef idx="minor">
              <a:schemeClr val="tx1"/>
            </a:fontRef>
          </p:style>
        </p:cxnSp>
        <p:sp>
          <p:nvSpPr>
            <p:cNvPr id="26" name="Oval 25"/>
            <p:cNvSpPr/>
            <p:nvPr/>
          </p:nvSpPr>
          <p:spPr>
            <a:xfrm>
              <a:off x="5671875" y="3564086"/>
              <a:ext cx="503349" cy="503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67" name="TextBox 26"/>
            <p:cNvSpPr txBox="1">
              <a:spLocks noChangeArrowheads="1"/>
            </p:cNvSpPr>
            <p:nvPr/>
          </p:nvSpPr>
          <p:spPr bwMode="auto">
            <a:xfrm>
              <a:off x="5616300" y="3638451"/>
              <a:ext cx="885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a:t>Arad</a:t>
              </a:r>
              <a:endParaRPr lang="en-US" altLang="en-US"/>
            </a:p>
          </p:txBody>
        </p:sp>
        <p:sp>
          <p:nvSpPr>
            <p:cNvPr id="28" name="Oval 27"/>
            <p:cNvSpPr/>
            <p:nvPr/>
          </p:nvSpPr>
          <p:spPr>
            <a:xfrm>
              <a:off x="6413402" y="3549794"/>
              <a:ext cx="503350" cy="503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69" name="TextBox 28"/>
            <p:cNvSpPr txBox="1">
              <a:spLocks noChangeArrowheads="1"/>
            </p:cNvSpPr>
            <p:nvPr/>
          </p:nvSpPr>
          <p:spPr bwMode="auto">
            <a:xfrm>
              <a:off x="6266788" y="3669229"/>
              <a:ext cx="8852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en-US" sz="1600"/>
                <a:t>Orad.</a:t>
              </a:r>
              <a:endParaRPr lang="en-US" altLang="en-US" sz="1600"/>
            </a:p>
          </p:txBody>
        </p:sp>
      </p:grpSp>
      <p:cxnSp>
        <p:nvCxnSpPr>
          <p:cNvPr id="30" name="Straight Arrow Connector 29"/>
          <p:cNvCxnSpPr/>
          <p:nvPr/>
        </p:nvCxnSpPr>
        <p:spPr>
          <a:xfrm>
            <a:off x="7608888" y="4149726"/>
            <a:ext cx="0" cy="5746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1752" name="TextBox 30"/>
          <p:cNvSpPr txBox="1">
            <a:spLocks noChangeArrowheads="1"/>
          </p:cNvSpPr>
          <p:nvPr/>
        </p:nvSpPr>
        <p:spPr bwMode="auto">
          <a:xfrm>
            <a:off x="7032626" y="5045076"/>
            <a:ext cx="505142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sz="2000" b="1" dirty="0" smtClean="0"/>
              <a:t>S</a:t>
            </a:r>
            <a:r>
              <a:rPr lang="en-US" altLang="en-US" sz="2000" b="1" dirty="0" err="1" smtClean="0"/>
              <a:t>earching</a:t>
            </a:r>
            <a:r>
              <a:rPr lang="en-US" altLang="en-US" sz="2000" b="1" dirty="0" smtClean="0"/>
              <a:t> tree</a:t>
            </a:r>
            <a:r>
              <a:rPr lang="sk-SK" altLang="en-US" sz="2000" dirty="0" smtClean="0"/>
              <a:t>: </a:t>
            </a:r>
            <a:r>
              <a:rPr lang="en-US" altLang="en-US" sz="2000" dirty="0" smtClean="0"/>
              <a:t>Created during search by the action application in the current state. </a:t>
            </a:r>
            <a:r>
              <a:rPr lang="sk-SK" altLang="en-US" sz="2000" dirty="0" smtClean="0"/>
              <a:t> </a:t>
            </a:r>
            <a:r>
              <a:rPr lang="en-US" altLang="en-US" sz="2000" dirty="0" smtClean="0"/>
              <a:t>Undeveloped nodes are ordered in some type of fringe</a:t>
            </a:r>
            <a:r>
              <a:rPr lang="sk-SK" altLang="en-US" sz="2000" dirty="0" smtClean="0"/>
              <a:t>. </a:t>
            </a:r>
            <a:endParaRPr lang="sk-SK" altLang="en-US" sz="2000" dirty="0"/>
          </a:p>
          <a:p>
            <a:pPr eaLnBrk="1" hangingPunct="1"/>
            <a:r>
              <a:rPr lang="sk-SK" altLang="en-US" sz="2000" b="1" dirty="0" smtClean="0"/>
              <a:t>S</a:t>
            </a:r>
            <a:r>
              <a:rPr lang="en-US" altLang="en-US" sz="2000" b="1" dirty="0" err="1" smtClean="0"/>
              <a:t>earching</a:t>
            </a:r>
            <a:r>
              <a:rPr lang="en-US" altLang="en-US" sz="2000" b="1" dirty="0" smtClean="0"/>
              <a:t> strategy</a:t>
            </a:r>
            <a:r>
              <a:rPr lang="sk-SK" altLang="en-US" sz="2000" dirty="0" smtClean="0"/>
              <a:t>: </a:t>
            </a:r>
            <a:r>
              <a:rPr lang="en-US" altLang="en-US" sz="2000" dirty="0" smtClean="0"/>
              <a:t>Node ordering in a fringe.</a:t>
            </a:r>
            <a:endParaRPr lang="en-US" altLang="en-US" sz="2000" dirty="0"/>
          </a:p>
        </p:txBody>
      </p:sp>
    </p:spTree>
    <p:extLst>
      <p:ext uri="{BB962C8B-B14F-4D97-AF65-F5344CB8AC3E}">
        <p14:creationId xmlns:p14="http://schemas.microsoft.com/office/powerpoint/2010/main" val="66312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1"/>
          <p:cNvSpPr txBox="1">
            <a:spLocks noChangeArrowheads="1"/>
          </p:cNvSpPr>
          <p:nvPr/>
        </p:nvSpPr>
        <p:spPr bwMode="auto">
          <a:xfrm>
            <a:off x="1774825" y="333376"/>
            <a:ext cx="84978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600" dirty="0" smtClean="0"/>
              <a:t>Basic searching strategies</a:t>
            </a:r>
            <a:endParaRPr lang="en-US" altLang="en-US" sz="3600" dirty="0"/>
          </a:p>
        </p:txBody>
      </p:sp>
      <p:sp>
        <p:nvSpPr>
          <p:cNvPr id="35843" name="TextBox 2"/>
          <p:cNvSpPr txBox="1">
            <a:spLocks noChangeArrowheads="1"/>
          </p:cNvSpPr>
          <p:nvPr/>
        </p:nvSpPr>
        <p:spPr bwMode="auto">
          <a:xfrm>
            <a:off x="1703388" y="1198564"/>
            <a:ext cx="10113474"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b="1" dirty="0" smtClean="0"/>
              <a:t>In each node of a searching tree we </a:t>
            </a:r>
          </a:p>
          <a:p>
            <a:pPr eaLnBrk="1" hangingPunct="1"/>
            <a:r>
              <a:rPr lang="en-US" altLang="en-US" sz="2400" b="1" dirty="0" smtClean="0"/>
              <a:t>calculate </a:t>
            </a:r>
            <a:r>
              <a:rPr lang="sk-SK" altLang="en-US" sz="2400" b="1" dirty="0" smtClean="0"/>
              <a:t> </a:t>
            </a:r>
            <a:r>
              <a:rPr lang="sk-SK" altLang="en-US" sz="2400" b="1" dirty="0"/>
              <a:t>:</a:t>
            </a:r>
          </a:p>
          <a:p>
            <a:pPr eaLnBrk="1" hangingPunct="1"/>
            <a:endParaRPr lang="sk-SK" altLang="en-US" sz="2400" b="1" dirty="0">
              <a:solidFill>
                <a:srgbClr val="FF0000"/>
              </a:solidFill>
            </a:endParaRPr>
          </a:p>
          <a:p>
            <a:pPr eaLnBrk="1" hangingPunct="1"/>
            <a:endParaRPr lang="sk-SK" altLang="en-US" sz="2400" b="1" dirty="0">
              <a:solidFill>
                <a:srgbClr val="FF0000"/>
              </a:solidFill>
            </a:endParaRPr>
          </a:p>
          <a:p>
            <a:pPr eaLnBrk="1" hangingPunct="1"/>
            <a:endParaRPr lang="sk-SK" altLang="en-US" sz="2800" b="1" dirty="0">
              <a:solidFill>
                <a:srgbClr val="FF0000"/>
              </a:solidFill>
            </a:endParaRPr>
          </a:p>
          <a:p>
            <a:pPr eaLnBrk="1" hangingPunct="1"/>
            <a:endParaRPr lang="sk-SK" altLang="en-US" sz="2800" b="1" dirty="0">
              <a:solidFill>
                <a:srgbClr val="FF0000"/>
              </a:solidFill>
            </a:endParaRPr>
          </a:p>
          <a:p>
            <a:pPr eaLnBrk="1" hangingPunct="1"/>
            <a:endParaRPr lang="sk-SK" altLang="en-US" sz="2800" b="1" dirty="0">
              <a:solidFill>
                <a:srgbClr val="FF0000"/>
              </a:solidFill>
            </a:endParaRPr>
          </a:p>
          <a:p>
            <a:pPr eaLnBrk="1" hangingPunct="1"/>
            <a:r>
              <a:rPr lang="en-US" altLang="en-US" sz="2800" b="1" dirty="0" smtClean="0">
                <a:solidFill>
                  <a:srgbClr val="FF0000"/>
                </a:solidFill>
              </a:rPr>
              <a:t>Uninformed strategies</a:t>
            </a:r>
            <a:r>
              <a:rPr lang="sk-SK" altLang="en-US" sz="2000" dirty="0" smtClean="0"/>
              <a:t>: </a:t>
            </a:r>
            <a:endParaRPr lang="sk-SK" altLang="en-US" sz="2000" dirty="0"/>
          </a:p>
          <a:p>
            <a:pPr eaLnBrk="1" hangingPunct="1"/>
            <a:endParaRPr lang="sk-SK" altLang="en-US" sz="2000" dirty="0"/>
          </a:p>
          <a:p>
            <a:pPr eaLnBrk="1" hangingPunct="1"/>
            <a:r>
              <a:rPr lang="sk-SK" altLang="en-US" sz="2000" b="1" dirty="0" err="1">
                <a:solidFill>
                  <a:srgbClr val="C00000"/>
                </a:solidFill>
              </a:rPr>
              <a:t>breadth</a:t>
            </a:r>
            <a:r>
              <a:rPr lang="sk-SK" altLang="en-US" sz="2000" b="1" dirty="0">
                <a:solidFill>
                  <a:srgbClr val="C00000"/>
                </a:solidFill>
              </a:rPr>
              <a:t> </a:t>
            </a:r>
            <a:r>
              <a:rPr lang="sk-SK" altLang="en-US" sz="2000" b="1" dirty="0" err="1">
                <a:solidFill>
                  <a:srgbClr val="C00000"/>
                </a:solidFill>
              </a:rPr>
              <a:t>first</a:t>
            </a:r>
            <a:r>
              <a:rPr lang="sk-SK" altLang="en-US" sz="2000" b="1" dirty="0">
                <a:solidFill>
                  <a:srgbClr val="C00000"/>
                </a:solidFill>
              </a:rPr>
              <a:t> </a:t>
            </a:r>
            <a:r>
              <a:rPr lang="sk-SK" altLang="en-US" sz="2000" dirty="0"/>
              <a:t>(prehľadávanie do šírky) front FIFO, </a:t>
            </a:r>
            <a:r>
              <a:rPr lang="sk-SK" altLang="en-US" sz="2000" dirty="0" err="1" smtClean="0"/>
              <a:t>strat</a:t>
            </a:r>
            <a:r>
              <a:rPr lang="en-US" altLang="en-US" sz="2000" dirty="0" err="1" smtClean="0"/>
              <a:t>egy</a:t>
            </a:r>
            <a:r>
              <a:rPr lang="en-US" altLang="en-US" sz="2000" dirty="0" smtClean="0"/>
              <a:t> is complete </a:t>
            </a:r>
            <a:r>
              <a:rPr lang="sk-SK" altLang="en-US" sz="2000" dirty="0" smtClean="0"/>
              <a:t> (</a:t>
            </a:r>
            <a:r>
              <a:rPr lang="en-US" altLang="en-US" sz="2000" dirty="0" smtClean="0"/>
              <a:t>always finds a goal</a:t>
            </a:r>
            <a:r>
              <a:rPr lang="sk-SK" altLang="en-US" sz="2000" dirty="0" smtClean="0"/>
              <a:t>), </a:t>
            </a:r>
            <a:r>
              <a:rPr lang="sk-SK" altLang="en-US" sz="2000" dirty="0" err="1" smtClean="0"/>
              <a:t>optim</a:t>
            </a:r>
            <a:r>
              <a:rPr lang="en-US" altLang="en-US" sz="2000" dirty="0" smtClean="0"/>
              <a:t>al</a:t>
            </a:r>
            <a:r>
              <a:rPr lang="sk-SK" altLang="en-US" sz="2000" dirty="0" smtClean="0"/>
              <a:t> (</a:t>
            </a:r>
            <a:r>
              <a:rPr lang="en-US" altLang="en-US" sz="2000" dirty="0" smtClean="0"/>
              <a:t>finds the best goal</a:t>
            </a:r>
            <a:r>
              <a:rPr lang="sk-SK" altLang="en-US" sz="2000" dirty="0" smtClean="0"/>
              <a:t>)</a:t>
            </a:r>
            <a:r>
              <a:rPr lang="en-US" altLang="en-US" sz="2000" dirty="0" smtClean="0"/>
              <a:t>,</a:t>
            </a:r>
            <a:r>
              <a:rPr lang="sk-SK" altLang="en-US" sz="2000" dirty="0" smtClean="0"/>
              <a:t> </a:t>
            </a:r>
            <a:r>
              <a:rPr lang="en-US" altLang="en-US" sz="2000" dirty="0" smtClean="0"/>
              <a:t> time and memory complexity is exponential</a:t>
            </a:r>
            <a:endParaRPr lang="sk-SK" altLang="en-US" sz="2000" dirty="0"/>
          </a:p>
          <a:p>
            <a:pPr eaLnBrk="1" hangingPunct="1"/>
            <a:r>
              <a:rPr lang="sk-SK" altLang="en-US" sz="2000" b="1" dirty="0" err="1">
                <a:solidFill>
                  <a:srgbClr val="C00000"/>
                </a:solidFill>
              </a:rPr>
              <a:t>uniform</a:t>
            </a:r>
            <a:r>
              <a:rPr lang="sk-SK" altLang="en-US" sz="2000" b="1" dirty="0">
                <a:solidFill>
                  <a:srgbClr val="C00000"/>
                </a:solidFill>
              </a:rPr>
              <a:t> </a:t>
            </a:r>
            <a:r>
              <a:rPr lang="sk-SK" altLang="en-US" sz="2000" b="1" dirty="0" err="1">
                <a:solidFill>
                  <a:srgbClr val="C00000"/>
                </a:solidFill>
              </a:rPr>
              <a:t>cost</a:t>
            </a:r>
            <a:r>
              <a:rPr lang="sk-SK" altLang="en-US" sz="2000" dirty="0">
                <a:solidFill>
                  <a:srgbClr val="C00000"/>
                </a:solidFill>
              </a:rPr>
              <a:t> </a:t>
            </a:r>
            <a:r>
              <a:rPr lang="en-US" altLang="en-US" sz="2000" dirty="0" smtClean="0"/>
              <a:t>(</a:t>
            </a:r>
            <a:r>
              <a:rPr lang="en-US" altLang="en-US" sz="2000" dirty="0" err="1" smtClean="0"/>
              <a:t>strategia</a:t>
            </a:r>
            <a:r>
              <a:rPr lang="en-US" altLang="en-US" sz="2000" dirty="0" smtClean="0"/>
              <a:t> </a:t>
            </a:r>
            <a:r>
              <a:rPr lang="en-US" altLang="en-US" sz="2000" dirty="0" err="1" smtClean="0"/>
              <a:t>rovnomernej</a:t>
            </a:r>
            <a:r>
              <a:rPr lang="en-US" altLang="en-US" sz="2000" dirty="0" smtClean="0"/>
              <a:t> </a:t>
            </a:r>
            <a:r>
              <a:rPr lang="en-US" altLang="en-US" sz="2000" dirty="0" err="1" smtClean="0"/>
              <a:t>ceny</a:t>
            </a:r>
            <a:r>
              <a:rPr lang="en-US" altLang="en-US" sz="2000" dirty="0" smtClean="0"/>
              <a:t>)</a:t>
            </a:r>
            <a:r>
              <a:rPr lang="sk-SK" altLang="en-US" sz="2000" dirty="0" smtClean="0"/>
              <a:t> </a:t>
            </a:r>
            <a:r>
              <a:rPr lang="sk-SK" altLang="en-US" sz="2000" dirty="0"/>
              <a:t>front </a:t>
            </a:r>
            <a:r>
              <a:rPr lang="sk-SK" altLang="en-US" sz="2000" dirty="0" err="1"/>
              <a:t>best</a:t>
            </a:r>
            <a:r>
              <a:rPr lang="sk-SK" altLang="en-US" sz="2000" dirty="0"/>
              <a:t> </a:t>
            </a:r>
            <a:r>
              <a:rPr lang="sk-SK" altLang="en-US" sz="2000" dirty="0" err="1"/>
              <a:t>first</a:t>
            </a:r>
            <a:r>
              <a:rPr lang="sk-SK" altLang="en-US" sz="2000" dirty="0"/>
              <a:t>, </a:t>
            </a:r>
            <a:r>
              <a:rPr lang="sk-SK" altLang="en-US" sz="2000" dirty="0" err="1" smtClean="0"/>
              <a:t>exponen</a:t>
            </a:r>
            <a:r>
              <a:rPr lang="en-US" altLang="en-US" sz="2000" dirty="0" err="1" smtClean="0"/>
              <a:t>tial</a:t>
            </a:r>
            <a:r>
              <a:rPr lang="en-US" altLang="en-US" sz="2000" dirty="0" smtClean="0"/>
              <a:t> time end memory complexity</a:t>
            </a:r>
            <a:r>
              <a:rPr lang="sk-SK" altLang="en-US" sz="2000" dirty="0" smtClean="0"/>
              <a:t>,</a:t>
            </a:r>
            <a:r>
              <a:rPr lang="en-US" altLang="en-US" sz="2000" dirty="0" smtClean="0"/>
              <a:t> complete and </a:t>
            </a:r>
            <a:r>
              <a:rPr lang="sk-SK" altLang="en-US" sz="2000" dirty="0" err="1" smtClean="0"/>
              <a:t>optim</a:t>
            </a:r>
            <a:r>
              <a:rPr lang="en-US" altLang="en-US" sz="2000" dirty="0" smtClean="0"/>
              <a:t>al if path cost is greater then zero. </a:t>
            </a:r>
            <a:endParaRPr lang="sk-SK" altLang="en-US" sz="2000" dirty="0"/>
          </a:p>
          <a:p>
            <a:r>
              <a:rPr lang="sk-SK" altLang="en-US" sz="2000" b="1" dirty="0" err="1">
                <a:solidFill>
                  <a:srgbClr val="C00000"/>
                </a:solidFill>
              </a:rPr>
              <a:t>depth</a:t>
            </a:r>
            <a:r>
              <a:rPr lang="sk-SK" altLang="en-US" sz="2000" b="1" dirty="0">
                <a:solidFill>
                  <a:srgbClr val="C00000"/>
                </a:solidFill>
              </a:rPr>
              <a:t> </a:t>
            </a:r>
            <a:r>
              <a:rPr lang="sk-SK" altLang="en-US" sz="2000" b="1" dirty="0" err="1">
                <a:solidFill>
                  <a:srgbClr val="C00000"/>
                </a:solidFill>
              </a:rPr>
              <a:t>first</a:t>
            </a:r>
            <a:r>
              <a:rPr lang="sk-SK" altLang="en-US" sz="2000" b="1" dirty="0">
                <a:solidFill>
                  <a:srgbClr val="C00000"/>
                </a:solidFill>
              </a:rPr>
              <a:t> </a:t>
            </a:r>
            <a:r>
              <a:rPr lang="sk-SK" altLang="en-US" sz="2000" dirty="0"/>
              <a:t>(prehľadávanie do hĺbky), front LIFO</a:t>
            </a:r>
            <a:r>
              <a:rPr lang="sk-SK" altLang="en-US" sz="2000" dirty="0" smtClean="0"/>
              <a:t>,</a:t>
            </a:r>
            <a:r>
              <a:rPr lang="en-US" altLang="en-US" sz="2000" dirty="0"/>
              <a:t> </a:t>
            </a:r>
            <a:r>
              <a:rPr lang="en-US" altLang="en-US" sz="2000" dirty="0" smtClean="0"/>
              <a:t> </a:t>
            </a:r>
            <a:r>
              <a:rPr lang="en-US" altLang="en-US" sz="2000" dirty="0"/>
              <a:t>time </a:t>
            </a:r>
            <a:r>
              <a:rPr lang="en-US" altLang="en-US" sz="2000" dirty="0" smtClean="0"/>
              <a:t>complexity </a:t>
            </a:r>
            <a:r>
              <a:rPr lang="en-US" altLang="en-US" sz="2000" dirty="0"/>
              <a:t>is </a:t>
            </a:r>
            <a:r>
              <a:rPr lang="en-US" altLang="en-US" sz="2000" dirty="0" smtClean="0"/>
              <a:t>exponential, </a:t>
            </a:r>
            <a:r>
              <a:rPr lang="sk-SK" altLang="en-US" sz="2000" dirty="0" err="1" smtClean="0"/>
              <a:t>memory</a:t>
            </a:r>
            <a:r>
              <a:rPr lang="sk-SK" altLang="en-US" sz="2000" dirty="0" smtClean="0"/>
              <a:t> </a:t>
            </a:r>
            <a:r>
              <a:rPr lang="sk-SK" altLang="en-US" sz="2000" dirty="0" err="1" smtClean="0"/>
              <a:t>complexity</a:t>
            </a:r>
            <a:r>
              <a:rPr lang="sk-SK" altLang="en-US" sz="2000" dirty="0" smtClean="0"/>
              <a:t> </a:t>
            </a:r>
            <a:r>
              <a:rPr lang="sk-SK" altLang="en-US" sz="2000" dirty="0" err="1" smtClean="0"/>
              <a:t>is</a:t>
            </a:r>
            <a:r>
              <a:rPr lang="sk-SK" altLang="en-US" sz="2000" dirty="0" smtClean="0"/>
              <a:t> </a:t>
            </a:r>
            <a:r>
              <a:rPr lang="sk-SK" altLang="en-US" sz="2000" dirty="0" err="1" smtClean="0"/>
              <a:t>linear</a:t>
            </a:r>
            <a:r>
              <a:rPr lang="sk-SK" altLang="en-US" sz="2000" dirty="0" smtClean="0"/>
              <a:t>, </a:t>
            </a:r>
            <a:r>
              <a:rPr lang="en-US" altLang="en-US" sz="2000" dirty="0" smtClean="0"/>
              <a:t>not complete</a:t>
            </a:r>
            <a:endParaRPr lang="en-US" altLang="en-US" sz="2000" dirty="0"/>
          </a:p>
        </p:txBody>
      </p:sp>
      <p:grpSp>
        <p:nvGrpSpPr>
          <p:cNvPr id="10" name="Group 9"/>
          <p:cNvGrpSpPr/>
          <p:nvPr/>
        </p:nvGrpSpPr>
        <p:grpSpPr>
          <a:xfrm>
            <a:off x="7032104" y="1268761"/>
            <a:ext cx="4489336" cy="2401122"/>
            <a:chOff x="5508104" y="1268760"/>
            <a:chExt cx="3966488" cy="2401122"/>
          </a:xfrm>
          <a:solidFill>
            <a:schemeClr val="accent1">
              <a:lumMod val="40000"/>
              <a:lumOff val="60000"/>
            </a:schemeClr>
          </a:solidFill>
        </p:grpSpPr>
        <p:graphicFrame>
          <p:nvGraphicFramePr>
            <p:cNvPr id="4" name="Object 3"/>
            <p:cNvGraphicFramePr>
              <a:graphicFrameLocks noChangeAspect="1"/>
            </p:cNvGraphicFramePr>
            <p:nvPr/>
          </p:nvGraphicFramePr>
          <p:xfrm>
            <a:off x="5652120" y="1268760"/>
            <a:ext cx="2898322" cy="504056"/>
          </p:xfrm>
          <a:graphic>
            <a:graphicData uri="http://schemas.openxmlformats.org/presentationml/2006/ole">
              <mc:AlternateContent xmlns:mc="http://schemas.openxmlformats.org/markup-compatibility/2006">
                <mc:Choice xmlns:v="urn:schemas-microsoft-com:vml" Requires="v">
                  <p:oleObj spid="_x0000_s1280" name="Rovnica" r:id="rId3" imgW="1168200" imgH="203040" progId="Equation.3">
                    <p:embed/>
                  </p:oleObj>
                </mc:Choice>
                <mc:Fallback>
                  <p:oleObj name="Rovnica" r:id="rId3" imgW="1168200" imgH="203040" progId="Equation.3">
                    <p:embed/>
                    <p:pic>
                      <p:nvPicPr>
                        <p:cNvPr id="4" name="Object 3"/>
                        <p:cNvPicPr/>
                        <p:nvPr/>
                      </p:nvPicPr>
                      <p:blipFill>
                        <a:blip r:embed="rId4"/>
                        <a:stretch>
                          <a:fillRect/>
                        </a:stretch>
                      </p:blipFill>
                      <p:spPr>
                        <a:xfrm>
                          <a:off x="5652120" y="1268760"/>
                          <a:ext cx="2898322" cy="504056"/>
                        </a:xfrm>
                        <a:prstGeom prst="rect">
                          <a:avLst/>
                        </a:prstGeom>
                      </p:spPr>
                    </p:pic>
                  </p:oleObj>
                </mc:Fallback>
              </mc:AlternateContent>
            </a:graphicData>
          </a:graphic>
        </p:graphicFrame>
        <p:cxnSp>
          <p:nvCxnSpPr>
            <p:cNvPr id="6" name="Straight Arrow Connector 5"/>
            <p:cNvCxnSpPr/>
            <p:nvPr/>
          </p:nvCxnSpPr>
          <p:spPr>
            <a:xfrm flipV="1">
              <a:off x="6372200" y="1772816"/>
              <a:ext cx="576064" cy="432048"/>
            </a:xfrm>
            <a:prstGeom prst="straightConnector1">
              <a:avLst/>
            </a:prstGeom>
            <a:grpFill/>
            <a:ln>
              <a:tailEnd type="triangle"/>
            </a:ln>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5508104" y="2192554"/>
              <a:ext cx="1593177" cy="1477328"/>
            </a:xfrm>
            <a:prstGeom prst="rect">
              <a:avLst/>
            </a:prstGeom>
            <a:grpFill/>
          </p:spPr>
          <p:txBody>
            <a:bodyPr>
              <a:spAutoFit/>
            </a:bodyPr>
            <a:lstStyle/>
            <a:p>
              <a:pPr>
                <a:defRPr/>
              </a:pPr>
              <a:r>
                <a:rPr lang="en-US" dirty="0" smtClean="0"/>
                <a:t>Path cost from the initial node to the node x</a:t>
              </a:r>
              <a:endParaRPr lang="en-US" dirty="0"/>
            </a:p>
          </p:txBody>
        </p:sp>
        <p:sp>
          <p:nvSpPr>
            <p:cNvPr id="8" name="TextBox 7"/>
            <p:cNvSpPr txBox="1"/>
            <p:nvPr/>
          </p:nvSpPr>
          <p:spPr>
            <a:xfrm>
              <a:off x="7341305" y="2348880"/>
              <a:ext cx="2133287" cy="1200329"/>
            </a:xfrm>
            <a:prstGeom prst="rect">
              <a:avLst/>
            </a:prstGeom>
            <a:grpFill/>
          </p:spPr>
          <p:txBody>
            <a:bodyPr wrap="square">
              <a:spAutoFit/>
            </a:bodyPr>
            <a:lstStyle/>
            <a:p>
              <a:pPr>
                <a:defRPr/>
              </a:pPr>
              <a:r>
                <a:rPr lang="en-US" dirty="0" smtClean="0"/>
                <a:t>Estimate of the path cost from x to the goal. Heuristics. </a:t>
              </a:r>
              <a:endParaRPr lang="en-US" dirty="0"/>
            </a:p>
          </p:txBody>
        </p:sp>
        <p:cxnSp>
          <p:nvCxnSpPr>
            <p:cNvPr id="9" name="Straight Arrow Connector 8"/>
            <p:cNvCxnSpPr/>
            <p:nvPr/>
          </p:nvCxnSpPr>
          <p:spPr>
            <a:xfrm flipV="1">
              <a:off x="7561829" y="1774075"/>
              <a:ext cx="576064" cy="432048"/>
            </a:xfrm>
            <a:prstGeom prst="straightConnector1">
              <a:avLst/>
            </a:prstGeom>
            <a:grpFill/>
            <a:ln>
              <a:tailEnd type="triangle"/>
            </a:ln>
          </p:spPr>
          <p:style>
            <a:lnRef idx="3">
              <a:schemeClr val="accent1"/>
            </a:lnRef>
            <a:fillRef idx="0">
              <a:schemeClr val="accent1"/>
            </a:fillRef>
            <a:effectRef idx="2">
              <a:schemeClr val="accent1"/>
            </a:effectRef>
            <a:fontRef idx="minor">
              <a:schemeClr val="tx1"/>
            </a:fontRef>
          </p:style>
        </p:cxnSp>
      </p:grpSp>
      <p:graphicFrame>
        <p:nvGraphicFramePr>
          <p:cNvPr id="35845" name="Object 10"/>
          <p:cNvGraphicFramePr>
            <a:graphicFrameLocks noChangeAspect="1"/>
          </p:cNvGraphicFramePr>
          <p:nvPr>
            <p:extLst>
              <p:ext uri="{D42A27DB-BD31-4B8C-83A1-F6EECF244321}">
                <p14:modId xmlns:p14="http://schemas.microsoft.com/office/powerpoint/2010/main" val="1920776260"/>
              </p:ext>
            </p:extLst>
          </p:nvPr>
        </p:nvGraphicFramePr>
        <p:xfrm>
          <a:off x="6023769" y="3844925"/>
          <a:ext cx="2897187" cy="503238"/>
        </p:xfrm>
        <a:graphic>
          <a:graphicData uri="http://schemas.openxmlformats.org/presentationml/2006/ole">
            <mc:AlternateContent xmlns:mc="http://schemas.openxmlformats.org/markup-compatibility/2006">
              <mc:Choice xmlns:v="urn:schemas-microsoft-com:vml" Requires="v">
                <p:oleObj spid="_x0000_s1281" name="Rovnica" r:id="rId5" imgW="1167893" imgH="203112" progId="Equation.3">
                  <p:embed/>
                </p:oleObj>
              </mc:Choice>
              <mc:Fallback>
                <p:oleObj name="Rovnica" r:id="rId5" imgW="1167893" imgH="203112" progId="Equation.3">
                  <p:embed/>
                  <p:pic>
                    <p:nvPicPr>
                      <p:cNvPr id="35845"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3769" y="3844925"/>
                        <a:ext cx="28971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 name="Group 16"/>
          <p:cNvGrpSpPr>
            <a:grpSpLocks/>
          </p:cNvGrpSpPr>
          <p:nvPr/>
        </p:nvGrpSpPr>
        <p:grpSpPr bwMode="auto">
          <a:xfrm>
            <a:off x="8123939" y="3853877"/>
            <a:ext cx="538162" cy="471488"/>
            <a:chOff x="7868610" y="4075142"/>
            <a:chExt cx="538563" cy="472442"/>
          </a:xfrm>
        </p:grpSpPr>
        <p:cxnSp>
          <p:nvCxnSpPr>
            <p:cNvPr id="13" name="Straight Connector 12"/>
            <p:cNvCxnSpPr/>
            <p:nvPr/>
          </p:nvCxnSpPr>
          <p:spPr>
            <a:xfrm>
              <a:off x="7868610" y="4183310"/>
              <a:ext cx="538563" cy="337231"/>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H="1">
              <a:off x="8006825" y="4075142"/>
              <a:ext cx="262133" cy="472442"/>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705694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1"/>
          <p:cNvSpPr txBox="1">
            <a:spLocks noChangeArrowheads="1"/>
          </p:cNvSpPr>
          <p:nvPr/>
        </p:nvSpPr>
        <p:spPr bwMode="auto">
          <a:xfrm>
            <a:off x="1631949" y="404813"/>
            <a:ext cx="10311521"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sz="3200" dirty="0" err="1" smtClean="0">
                <a:solidFill>
                  <a:srgbClr val="FF0000"/>
                </a:solidFill>
              </a:rPr>
              <a:t>Inform</a:t>
            </a:r>
            <a:r>
              <a:rPr lang="en-US" altLang="en-US" sz="3200" dirty="0" err="1" smtClean="0">
                <a:solidFill>
                  <a:srgbClr val="FF0000"/>
                </a:solidFill>
              </a:rPr>
              <a:t>ed</a:t>
            </a:r>
            <a:r>
              <a:rPr lang="en-US" altLang="en-US" sz="3200" dirty="0" smtClean="0">
                <a:solidFill>
                  <a:srgbClr val="FF0000"/>
                </a:solidFill>
              </a:rPr>
              <a:t> </a:t>
            </a:r>
            <a:r>
              <a:rPr lang="sk-SK" altLang="en-US" sz="3200" dirty="0" err="1" smtClean="0">
                <a:solidFill>
                  <a:srgbClr val="FF0000"/>
                </a:solidFill>
              </a:rPr>
              <a:t>stra</a:t>
            </a:r>
            <a:r>
              <a:rPr lang="en-US" altLang="en-US" sz="3200" dirty="0" err="1" smtClean="0">
                <a:solidFill>
                  <a:srgbClr val="FF0000"/>
                </a:solidFill>
              </a:rPr>
              <a:t>tegies</a:t>
            </a:r>
            <a:r>
              <a:rPr lang="sk-SK" altLang="en-US" sz="3200" dirty="0" smtClean="0">
                <a:solidFill>
                  <a:srgbClr val="FF0000"/>
                </a:solidFill>
              </a:rPr>
              <a:t>:</a:t>
            </a:r>
            <a:endParaRPr lang="sk-SK" altLang="en-US" sz="3200" dirty="0">
              <a:solidFill>
                <a:srgbClr val="FF0000"/>
              </a:solidFill>
            </a:endParaRPr>
          </a:p>
          <a:p>
            <a:pPr eaLnBrk="1" hangingPunct="1"/>
            <a:endParaRPr lang="sk-SK" altLang="en-US" sz="3200" dirty="0">
              <a:solidFill>
                <a:srgbClr val="FF0000"/>
              </a:solidFill>
            </a:endParaRPr>
          </a:p>
          <a:p>
            <a:pPr eaLnBrk="1" hangingPunct="1"/>
            <a:r>
              <a:rPr lang="sk-SK" altLang="en-US" sz="2000" dirty="0"/>
              <a:t>Front </a:t>
            </a:r>
            <a:r>
              <a:rPr lang="sk-SK" altLang="en-US" sz="2000" dirty="0" smtClean="0"/>
              <a:t>of </a:t>
            </a:r>
            <a:r>
              <a:rPr lang="sk-SK" altLang="en-US" sz="2000" dirty="0" err="1" smtClean="0"/>
              <a:t>the</a:t>
            </a:r>
            <a:r>
              <a:rPr lang="sk-SK" altLang="en-US" sz="2000" dirty="0" smtClean="0"/>
              <a:t>  </a:t>
            </a:r>
            <a:r>
              <a:rPr lang="sk-SK" altLang="en-US" sz="2000" dirty="0" err="1"/>
              <a:t>best</a:t>
            </a:r>
            <a:r>
              <a:rPr lang="sk-SK" altLang="en-US" sz="2000" dirty="0"/>
              <a:t> </a:t>
            </a:r>
            <a:r>
              <a:rPr lang="sk-SK" altLang="en-US" sz="2000" dirty="0" err="1" smtClean="0"/>
              <a:t>first</a:t>
            </a:r>
            <a:r>
              <a:rPr lang="sk-SK" altLang="en-US" sz="2000" dirty="0" smtClean="0"/>
              <a:t> type:</a:t>
            </a:r>
            <a:endParaRPr lang="en-US" altLang="en-US" sz="2000" dirty="0"/>
          </a:p>
          <a:p>
            <a:pPr eaLnBrk="1" hangingPunct="1"/>
            <a:endParaRPr lang="sk-SK" altLang="en-US" sz="2000" dirty="0"/>
          </a:p>
          <a:p>
            <a:pPr eaLnBrk="1" hangingPunct="1"/>
            <a:r>
              <a:rPr lang="sk-SK" altLang="en-US" sz="2000" b="1" dirty="0" err="1"/>
              <a:t>Greedy</a:t>
            </a:r>
            <a:r>
              <a:rPr lang="sk-SK" altLang="en-US" sz="2000" b="1" dirty="0"/>
              <a:t> </a:t>
            </a:r>
            <a:r>
              <a:rPr lang="sk-SK" altLang="en-US" sz="2000" b="1" dirty="0" err="1"/>
              <a:t>best</a:t>
            </a:r>
            <a:r>
              <a:rPr lang="sk-SK" altLang="en-US" sz="2000" b="1" dirty="0"/>
              <a:t> </a:t>
            </a:r>
            <a:r>
              <a:rPr lang="sk-SK" altLang="en-US" sz="2000" b="1" dirty="0" err="1"/>
              <a:t>first</a:t>
            </a:r>
            <a:r>
              <a:rPr lang="sk-SK" altLang="en-US" sz="2000" b="1" dirty="0"/>
              <a:t> </a:t>
            </a:r>
            <a:r>
              <a:rPr lang="sk-SK" altLang="en-US" sz="2000" b="1" dirty="0" err="1"/>
              <a:t>search</a:t>
            </a:r>
            <a:r>
              <a:rPr lang="sk-SK" altLang="en-US" sz="2000" b="1" dirty="0"/>
              <a:t>:                                                    , </a:t>
            </a:r>
            <a:r>
              <a:rPr lang="en-US" altLang="en-US" sz="2000" dirty="0"/>
              <a:t> </a:t>
            </a:r>
            <a:r>
              <a:rPr lang="en-US" altLang="en-US" sz="2000" dirty="0" smtClean="0"/>
              <a:t>not complete</a:t>
            </a:r>
            <a:endParaRPr lang="sk-SK" altLang="en-US" sz="2000" dirty="0"/>
          </a:p>
          <a:p>
            <a:pPr eaLnBrk="1" hangingPunct="1"/>
            <a:endParaRPr lang="sk-SK" altLang="en-US" sz="2000" b="1" dirty="0"/>
          </a:p>
          <a:p>
            <a:pPr eaLnBrk="1" hangingPunct="1"/>
            <a:r>
              <a:rPr lang="sk-SK" altLang="en-US" sz="2000" b="1" dirty="0"/>
              <a:t>A</a:t>
            </a:r>
            <a:r>
              <a:rPr lang="sk-SK" altLang="en-US" sz="2000" b="1" dirty="0">
                <a:sym typeface="Wingdings" panose="05000000000000000000" pitchFamily="2" charset="2"/>
              </a:rPr>
              <a:t>*                                                     , </a:t>
            </a:r>
            <a:r>
              <a:rPr lang="en-US" altLang="en-US" sz="2000" dirty="0" smtClean="0">
                <a:sym typeface="Wingdings" panose="05000000000000000000" pitchFamily="2" charset="2"/>
              </a:rPr>
              <a:t>complete</a:t>
            </a:r>
            <a:r>
              <a:rPr lang="sk-SK" altLang="en-US" sz="2000" dirty="0" smtClean="0">
                <a:sym typeface="Wingdings" panose="05000000000000000000" pitchFamily="2" charset="2"/>
              </a:rPr>
              <a:t>, </a:t>
            </a:r>
            <a:r>
              <a:rPr lang="sk-SK" altLang="en-US" sz="2000" dirty="0" err="1">
                <a:sym typeface="Wingdings" panose="05000000000000000000" pitchFamily="2" charset="2"/>
              </a:rPr>
              <a:t>exp</a:t>
            </a:r>
            <a:r>
              <a:rPr lang="sk-SK" altLang="en-US" sz="2000" dirty="0">
                <a:sym typeface="Wingdings" panose="05000000000000000000" pitchFamily="2" charset="2"/>
              </a:rPr>
              <a:t>. </a:t>
            </a:r>
            <a:r>
              <a:rPr lang="en-US" altLang="en-US" sz="2000" dirty="0">
                <a:sym typeface="Wingdings" panose="05000000000000000000" pitchFamily="2" charset="2"/>
              </a:rPr>
              <a:t>t</a:t>
            </a:r>
            <a:r>
              <a:rPr lang="en-US" altLang="en-US" sz="2000" dirty="0" smtClean="0">
                <a:sym typeface="Wingdings" panose="05000000000000000000" pitchFamily="2" charset="2"/>
              </a:rPr>
              <a:t>ime and memory complexity</a:t>
            </a:r>
            <a:r>
              <a:rPr lang="sk-SK" altLang="en-US" sz="2000" dirty="0" smtClean="0">
                <a:sym typeface="Wingdings" panose="05000000000000000000" pitchFamily="2" charset="2"/>
              </a:rPr>
              <a:t> </a:t>
            </a:r>
            <a:r>
              <a:rPr lang="sk-SK" altLang="en-US" sz="2000" dirty="0">
                <a:sym typeface="Wingdings" panose="05000000000000000000" pitchFamily="2" charset="2"/>
              </a:rPr>
              <a:t>, </a:t>
            </a:r>
            <a:r>
              <a:rPr lang="en-US" altLang="en-US" sz="2000" dirty="0" smtClean="0">
                <a:sym typeface="Wingdings" panose="05000000000000000000" pitchFamily="2" charset="2"/>
              </a:rPr>
              <a:t>best first ordering </a:t>
            </a:r>
          </a:p>
          <a:p>
            <a:pPr eaLnBrk="1" hangingPunct="1"/>
            <a:endParaRPr lang="en-US" altLang="en-US" sz="2000" dirty="0">
              <a:sym typeface="Wingdings" panose="05000000000000000000" pitchFamily="2" charset="2"/>
            </a:endParaRPr>
          </a:p>
          <a:p>
            <a:pPr eaLnBrk="1" hangingPunct="1"/>
            <a:r>
              <a:rPr lang="en-US" altLang="en-US" sz="2000" dirty="0" smtClean="0">
                <a:sym typeface="Wingdings" panose="05000000000000000000" pitchFamily="2" charset="2"/>
              </a:rPr>
              <a:t>in the fringe, first </a:t>
            </a:r>
            <a:r>
              <a:rPr lang="en-US" altLang="en-US" sz="2000" dirty="0">
                <a:sym typeface="Wingdings" panose="05000000000000000000" pitchFamily="2" charset="2"/>
              </a:rPr>
              <a:t>a</a:t>
            </a:r>
            <a:r>
              <a:rPr lang="en-US" altLang="en-US" sz="2000" dirty="0" smtClean="0">
                <a:sym typeface="Wingdings" panose="05000000000000000000" pitchFamily="2" charset="2"/>
              </a:rPr>
              <a:t>re the nodes with the smallest value of  </a:t>
            </a:r>
            <a:r>
              <a:rPr lang="sk-SK" altLang="en-US" sz="2000" dirty="0" smtClean="0">
                <a:sym typeface="Wingdings" panose="05000000000000000000" pitchFamily="2" charset="2"/>
              </a:rPr>
              <a:t> </a:t>
            </a:r>
            <a:r>
              <a:rPr lang="sk-SK" altLang="en-US" sz="2000" i="1" dirty="0">
                <a:sym typeface="Wingdings" panose="05000000000000000000" pitchFamily="2" charset="2"/>
              </a:rPr>
              <a:t>f(x)</a:t>
            </a:r>
            <a:r>
              <a:rPr lang="sk-SK" altLang="en-US" sz="2000" dirty="0">
                <a:sym typeface="Wingdings" panose="05000000000000000000" pitchFamily="2" charset="2"/>
              </a:rPr>
              <a:t>. </a:t>
            </a:r>
            <a:r>
              <a:rPr lang="sk-SK" altLang="en-US" sz="2000" dirty="0" err="1" smtClean="0">
                <a:sym typeface="Wingdings" panose="05000000000000000000" pitchFamily="2" charset="2"/>
              </a:rPr>
              <a:t>Heuristi</a:t>
            </a:r>
            <a:r>
              <a:rPr lang="en-US" altLang="en-US" sz="2000" dirty="0" smtClean="0">
                <a:sym typeface="Wingdings" panose="05000000000000000000" pitchFamily="2" charset="2"/>
              </a:rPr>
              <a:t>c function</a:t>
            </a:r>
            <a:r>
              <a:rPr lang="sk-SK" altLang="en-US" sz="2000" dirty="0" smtClean="0">
                <a:sym typeface="Wingdings" panose="05000000000000000000" pitchFamily="2" charset="2"/>
              </a:rPr>
              <a:t> </a:t>
            </a:r>
            <a:r>
              <a:rPr lang="sk-SK" altLang="en-US" sz="2000" i="1" dirty="0">
                <a:sym typeface="Wingdings" panose="05000000000000000000" pitchFamily="2" charset="2"/>
              </a:rPr>
              <a:t>h(x</a:t>
            </a:r>
            <a:r>
              <a:rPr lang="sk-SK" altLang="en-US" sz="2000" i="1" dirty="0" smtClean="0">
                <a:sym typeface="Wingdings" panose="05000000000000000000" pitchFamily="2" charset="2"/>
              </a:rPr>
              <a:t>)</a:t>
            </a:r>
            <a:r>
              <a:rPr lang="sk-SK" altLang="en-US" sz="2000" dirty="0" smtClean="0">
                <a:sym typeface="Wingdings" panose="05000000000000000000" pitchFamily="2" charset="2"/>
              </a:rPr>
              <a:t>,</a:t>
            </a:r>
            <a:r>
              <a:rPr lang="en-US" altLang="en-US" sz="2000" dirty="0" smtClean="0">
                <a:sym typeface="Wingdings" panose="05000000000000000000" pitchFamily="2" charset="2"/>
              </a:rPr>
              <a:t> must be </a:t>
            </a:r>
            <a:r>
              <a:rPr lang="en-US" altLang="en-US" sz="2000" b="1" dirty="0" smtClean="0">
                <a:sym typeface="Wingdings" panose="05000000000000000000" pitchFamily="2" charset="2"/>
              </a:rPr>
              <a:t>admissible</a:t>
            </a:r>
            <a:r>
              <a:rPr lang="en-US" altLang="en-US" sz="2000" dirty="0" smtClean="0">
                <a:sym typeface="Wingdings" panose="05000000000000000000" pitchFamily="2" charset="2"/>
              </a:rPr>
              <a:t>, not overestimating the path cost</a:t>
            </a:r>
            <a:endParaRPr lang="en-US" altLang="en-US" sz="2000" dirty="0"/>
          </a:p>
        </p:txBody>
      </p:sp>
      <p:graphicFrame>
        <p:nvGraphicFramePr>
          <p:cNvPr id="63491" name="Object 2"/>
          <p:cNvGraphicFramePr>
            <a:graphicFrameLocks noChangeAspect="1"/>
          </p:cNvGraphicFramePr>
          <p:nvPr/>
        </p:nvGraphicFramePr>
        <p:xfrm>
          <a:off x="4513264" y="1970088"/>
          <a:ext cx="2657475" cy="461962"/>
        </p:xfrm>
        <a:graphic>
          <a:graphicData uri="http://schemas.openxmlformats.org/presentationml/2006/ole">
            <mc:AlternateContent xmlns:mc="http://schemas.openxmlformats.org/markup-compatibility/2006">
              <mc:Choice xmlns:v="urn:schemas-microsoft-com:vml" Requires="v">
                <p:oleObj spid="_x0000_s2302" name="Rovnica" r:id="rId3" imgW="1167893" imgH="203112" progId="Equation.3">
                  <p:embed/>
                </p:oleObj>
              </mc:Choice>
              <mc:Fallback>
                <p:oleObj name="Rovnica" r:id="rId3" imgW="1167893" imgH="203112" progId="Equation.3">
                  <p:embed/>
                  <p:pic>
                    <p:nvPicPr>
                      <p:cNvPr id="6349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264" y="1970088"/>
                        <a:ext cx="265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3"/>
          <p:cNvGrpSpPr>
            <a:grpSpLocks/>
          </p:cNvGrpSpPr>
          <p:nvPr/>
        </p:nvGrpSpPr>
        <p:grpSpPr bwMode="auto">
          <a:xfrm>
            <a:off x="5718175" y="1863726"/>
            <a:ext cx="539750" cy="473075"/>
            <a:chOff x="7868610" y="4075142"/>
            <a:chExt cx="538563" cy="472442"/>
          </a:xfrm>
        </p:grpSpPr>
        <p:cxnSp>
          <p:nvCxnSpPr>
            <p:cNvPr id="5" name="Straight Connector 4"/>
            <p:cNvCxnSpPr/>
            <p:nvPr/>
          </p:nvCxnSpPr>
          <p:spPr>
            <a:xfrm>
              <a:off x="7868610" y="4184533"/>
              <a:ext cx="538563" cy="3361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flipH="1">
              <a:off x="8006419" y="4075142"/>
              <a:ext cx="262945" cy="472442"/>
            </a:xfrm>
            <a:prstGeom prst="line">
              <a:avLst/>
            </a:prstGeom>
          </p:spPr>
          <p:style>
            <a:lnRef idx="3">
              <a:schemeClr val="dk1"/>
            </a:lnRef>
            <a:fillRef idx="0">
              <a:schemeClr val="dk1"/>
            </a:fillRef>
            <a:effectRef idx="2">
              <a:schemeClr val="dk1"/>
            </a:effectRef>
            <a:fontRef idx="minor">
              <a:schemeClr val="tx1"/>
            </a:fontRef>
          </p:style>
        </p:cxnSp>
      </p:grpSp>
      <p:graphicFrame>
        <p:nvGraphicFramePr>
          <p:cNvPr id="63493" name="Object 6"/>
          <p:cNvGraphicFramePr>
            <a:graphicFrameLocks noChangeAspect="1"/>
          </p:cNvGraphicFramePr>
          <p:nvPr/>
        </p:nvGraphicFramePr>
        <p:xfrm>
          <a:off x="2208214" y="2636838"/>
          <a:ext cx="2657475" cy="461962"/>
        </p:xfrm>
        <a:graphic>
          <a:graphicData uri="http://schemas.openxmlformats.org/presentationml/2006/ole">
            <mc:AlternateContent xmlns:mc="http://schemas.openxmlformats.org/markup-compatibility/2006">
              <mc:Choice xmlns:v="urn:schemas-microsoft-com:vml" Requires="v">
                <p:oleObj spid="_x0000_s2303" name="Rovnica" r:id="rId5" imgW="1167893" imgH="203112" progId="Equation.3">
                  <p:embed/>
                </p:oleObj>
              </mc:Choice>
              <mc:Fallback>
                <p:oleObj name="Rovnica" r:id="rId5" imgW="1167893" imgH="203112" progId="Equation.3">
                  <p:embed/>
                  <p:pic>
                    <p:nvPicPr>
                      <p:cNvPr id="63493"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2636838"/>
                        <a:ext cx="265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1631949" y="4851058"/>
            <a:ext cx="10231387" cy="1200329"/>
          </a:xfrm>
          <a:prstGeom prst="rect">
            <a:avLst/>
          </a:prstGeom>
          <a:solidFill>
            <a:schemeClr val="accent1">
              <a:lumMod val="60000"/>
              <a:lumOff val="40000"/>
            </a:schemeClr>
          </a:solidFill>
        </p:spPr>
        <p:txBody>
          <a:bodyPr wrap="square">
            <a:spAutoFit/>
          </a:bodyPr>
          <a:lstStyle/>
          <a:p>
            <a:pPr>
              <a:defRPr/>
            </a:pPr>
            <a:r>
              <a:rPr lang="en-US" sz="2400" dirty="0" smtClean="0"/>
              <a:t>All of these algorithms were presented at the lectures for bachelor studies, Introduction to AI. It is desirable that those, not attending the subject look at the slides from the previous lectures. </a:t>
            </a:r>
            <a:endParaRPr lang="en-US" sz="2400" dirty="0"/>
          </a:p>
        </p:txBody>
      </p:sp>
    </p:spTree>
    <p:extLst>
      <p:ext uri="{BB962C8B-B14F-4D97-AF65-F5344CB8AC3E}">
        <p14:creationId xmlns:p14="http://schemas.microsoft.com/office/powerpoint/2010/main" val="1507390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918" y="624110"/>
            <a:ext cx="9972694" cy="1280890"/>
          </a:xfrm>
        </p:spPr>
        <p:txBody>
          <a:bodyPr>
            <a:normAutofit/>
          </a:bodyPr>
          <a:lstStyle/>
          <a:p>
            <a:r>
              <a:rPr lang="en-US" sz="2800" dirty="0" smtClean="0"/>
              <a:t>More about searching – iterative deepening search.</a:t>
            </a:r>
            <a:br>
              <a:rPr lang="en-US" sz="2800" dirty="0" smtClean="0"/>
            </a:br>
            <a:r>
              <a:rPr lang="en-US" sz="2800" dirty="0" err="1" smtClean="0"/>
              <a:t>Korf</a:t>
            </a:r>
            <a:r>
              <a:rPr lang="en-US" sz="2800" dirty="0" smtClean="0"/>
              <a:t>, </a:t>
            </a:r>
            <a:r>
              <a:rPr lang="en-US" sz="2800" dirty="0" err="1" smtClean="0"/>
              <a:t>Stickel</a:t>
            </a:r>
            <a:r>
              <a:rPr lang="en-US" sz="2800" dirty="0" smtClean="0"/>
              <a:t>, Tyson </a:t>
            </a:r>
            <a:r>
              <a:rPr lang="en-US" sz="2800" dirty="0"/>
              <a:t>(1985), </a:t>
            </a:r>
          </a:p>
        </p:txBody>
      </p:sp>
      <p:sp>
        <p:nvSpPr>
          <p:cNvPr id="3" name="TextBox 2"/>
          <p:cNvSpPr txBox="1"/>
          <p:nvPr/>
        </p:nvSpPr>
        <p:spPr>
          <a:xfrm>
            <a:off x="1353787" y="2576945"/>
            <a:ext cx="10082151" cy="1200329"/>
          </a:xfrm>
          <a:prstGeom prst="rect">
            <a:avLst/>
          </a:prstGeom>
          <a:noFill/>
        </p:spPr>
        <p:txBody>
          <a:bodyPr wrap="square" rtlCol="0">
            <a:spAutoFit/>
          </a:bodyPr>
          <a:lstStyle/>
          <a:p>
            <a:r>
              <a:rPr lang="en-US" dirty="0" smtClean="0"/>
              <a:t>Method useful if we have no clue in which depth is a goal.  The maximal depth of the tree is iteratively growing by one level. </a:t>
            </a:r>
          </a:p>
          <a:p>
            <a:endParaRPr lang="en-US" dirty="0"/>
          </a:p>
          <a:p>
            <a:r>
              <a:rPr lang="en-US" dirty="0" smtClean="0"/>
              <a:t>Using for example depth first search, where the memory complexity is linear. </a:t>
            </a:r>
            <a:endParaRPr lang="en-US" dirty="0"/>
          </a:p>
        </p:txBody>
      </p:sp>
      <p:sp>
        <p:nvSpPr>
          <p:cNvPr id="4" name="TextBox 3"/>
          <p:cNvSpPr txBox="1"/>
          <p:nvPr/>
        </p:nvSpPr>
        <p:spPr>
          <a:xfrm>
            <a:off x="1341912" y="4370119"/>
            <a:ext cx="10162700" cy="954107"/>
          </a:xfrm>
          <a:prstGeom prst="rect">
            <a:avLst/>
          </a:prstGeom>
          <a:solidFill>
            <a:srgbClr val="FFFF00"/>
          </a:solidFill>
        </p:spPr>
        <p:txBody>
          <a:bodyPr wrap="square" rtlCol="0">
            <a:spAutoFit/>
          </a:bodyPr>
          <a:lstStyle/>
          <a:p>
            <a:r>
              <a:rPr lang="en-US" sz="2800" dirty="0" smtClean="0"/>
              <a:t>It seem, iterative deepening costs us a lot. Is it true? What is the price of iterative deepening?</a:t>
            </a:r>
            <a:endParaRPr lang="en-US" sz="2800" dirty="0"/>
          </a:p>
        </p:txBody>
      </p:sp>
    </p:spTree>
    <p:extLst>
      <p:ext uri="{BB962C8B-B14F-4D97-AF65-F5344CB8AC3E}">
        <p14:creationId xmlns:p14="http://schemas.microsoft.com/office/powerpoint/2010/main" val="1332509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title"/>
          </p:nvPr>
        </p:nvSpPr>
        <p:spPr>
          <a:xfrm>
            <a:off x="2286000" y="152400"/>
            <a:ext cx="8001000" cy="1143000"/>
          </a:xfrm>
        </p:spPr>
        <p:txBody>
          <a:bodyPr/>
          <a:lstStyle/>
          <a:p>
            <a:pPr eaLnBrk="1" hangingPunct="1">
              <a:defRPr/>
            </a:pPr>
            <a:r>
              <a:rPr lang="en-US" altLang="en-US" sz="3200" dirty="0"/>
              <a:t>Iterative deepening search </a:t>
            </a:r>
            <a:r>
              <a:rPr lang="en-US" altLang="en-US" sz="3200" i="1" dirty="0"/>
              <a:t>l </a:t>
            </a:r>
            <a:r>
              <a:rPr lang="en-US" altLang="en-US" sz="3200" dirty="0"/>
              <a:t>=</a:t>
            </a:r>
            <a:r>
              <a:rPr lang="en-US" altLang="en-US" sz="3200" dirty="0" smtClean="0"/>
              <a:t>0, starts at zero – </a:t>
            </a:r>
            <a:r>
              <a:rPr lang="en-US" altLang="en-US" sz="3200" dirty="0" err="1" smtClean="0"/>
              <a:t>th</a:t>
            </a:r>
            <a:r>
              <a:rPr lang="en-US" altLang="en-US" sz="3200" dirty="0" smtClean="0"/>
              <a:t> limiting depth</a:t>
            </a:r>
            <a:endParaRPr lang="en-US" altLang="en-US" sz="3200" dirty="0"/>
          </a:p>
        </p:txBody>
      </p:sp>
      <p:pic>
        <p:nvPicPr>
          <p:cNvPr id="44035" name="Picture 1027" descr="ids-progress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86000"/>
            <a:ext cx="76200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2782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438400" y="152400"/>
            <a:ext cx="8001000" cy="1143000"/>
          </a:xfrm>
        </p:spPr>
        <p:txBody>
          <a:bodyPr/>
          <a:lstStyle/>
          <a:p>
            <a:pPr eaLnBrk="1" hangingPunct="1">
              <a:defRPr/>
            </a:pPr>
            <a:r>
              <a:rPr lang="en-US" altLang="en-US" sz="3200"/>
              <a:t>Iterative deepening search </a:t>
            </a:r>
            <a:r>
              <a:rPr lang="en-US" altLang="en-US" sz="3200" i="1"/>
              <a:t>l </a:t>
            </a:r>
            <a:r>
              <a:rPr lang="en-US" altLang="en-US" sz="3200"/>
              <a:t>=1</a:t>
            </a:r>
          </a:p>
        </p:txBody>
      </p:sp>
      <p:pic>
        <p:nvPicPr>
          <p:cNvPr id="46083" name="Picture 3" descr="ids-progress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362200"/>
            <a:ext cx="76200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9504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362200" y="228600"/>
            <a:ext cx="8001000" cy="1143000"/>
          </a:xfrm>
        </p:spPr>
        <p:txBody>
          <a:bodyPr/>
          <a:lstStyle/>
          <a:p>
            <a:pPr eaLnBrk="1" hangingPunct="1">
              <a:defRPr/>
            </a:pPr>
            <a:r>
              <a:rPr lang="en-US" altLang="en-US" sz="3200"/>
              <a:t>Iterative deepening search </a:t>
            </a:r>
            <a:r>
              <a:rPr lang="en-US" altLang="en-US" sz="3200" i="1"/>
              <a:t>l </a:t>
            </a:r>
            <a:r>
              <a:rPr lang="en-US" altLang="en-US" sz="3200"/>
              <a:t>=2</a:t>
            </a:r>
          </a:p>
        </p:txBody>
      </p:sp>
      <p:pic>
        <p:nvPicPr>
          <p:cNvPr id="48131" name="Picture 3" descr="ids-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362201"/>
            <a:ext cx="762000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9036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362200" y="304800"/>
            <a:ext cx="8001000" cy="1143000"/>
          </a:xfrm>
        </p:spPr>
        <p:txBody>
          <a:bodyPr/>
          <a:lstStyle/>
          <a:p>
            <a:pPr eaLnBrk="1" hangingPunct="1">
              <a:defRPr/>
            </a:pPr>
            <a:r>
              <a:rPr lang="en-US" altLang="en-US" sz="3200"/>
              <a:t>Iterative deepening search </a:t>
            </a:r>
            <a:r>
              <a:rPr lang="en-US" altLang="en-US" sz="3200" i="1"/>
              <a:t>l </a:t>
            </a:r>
            <a:r>
              <a:rPr lang="en-US" altLang="en-US" sz="3200"/>
              <a:t>=3</a:t>
            </a:r>
          </a:p>
        </p:txBody>
      </p:sp>
      <p:pic>
        <p:nvPicPr>
          <p:cNvPr id="50179" name="Picture 3" descr="ids-progress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86000"/>
            <a:ext cx="76200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5044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362200" y="152400"/>
            <a:ext cx="8001000" cy="1143000"/>
          </a:xfrm>
        </p:spPr>
        <p:txBody>
          <a:bodyPr/>
          <a:lstStyle/>
          <a:p>
            <a:pPr eaLnBrk="1" hangingPunct="1">
              <a:defRPr/>
            </a:pPr>
            <a:r>
              <a:rPr lang="en-US" altLang="en-US" smtClean="0"/>
              <a:t>Iterative deepening search</a:t>
            </a:r>
          </a:p>
        </p:txBody>
      </p:sp>
      <p:sp>
        <p:nvSpPr>
          <p:cNvPr id="52227" name="Rectangle 3"/>
          <p:cNvSpPr>
            <a:spLocks noGrp="1" noChangeArrowheads="1"/>
          </p:cNvSpPr>
          <p:nvPr>
            <p:ph type="body" idx="1"/>
          </p:nvPr>
        </p:nvSpPr>
        <p:spPr>
          <a:xfrm>
            <a:off x="1631951" y="1828800"/>
            <a:ext cx="8894763" cy="5029200"/>
          </a:xfrm>
        </p:spPr>
        <p:txBody>
          <a:bodyPr/>
          <a:lstStyle/>
          <a:p>
            <a:pPr eaLnBrk="1" hangingPunct="1">
              <a:lnSpc>
                <a:spcPct val="80000"/>
              </a:lnSpc>
            </a:pPr>
            <a:r>
              <a:rPr lang="en-US" altLang="en-US" dirty="0" smtClean="0"/>
              <a:t> Number of nodes generated by  </a:t>
            </a:r>
            <a:r>
              <a:rPr lang="en-US" altLang="en-US" dirty="0" smtClean="0">
                <a:solidFill>
                  <a:srgbClr val="990033"/>
                </a:solidFill>
              </a:rPr>
              <a:t>the depth limited search </a:t>
            </a:r>
            <a:r>
              <a:rPr lang="en-US" altLang="en-US" dirty="0" smtClean="0"/>
              <a:t>to the depth </a:t>
            </a:r>
            <a:r>
              <a:rPr lang="en-US" altLang="en-US" i="1" dirty="0" smtClean="0"/>
              <a:t>d</a:t>
            </a:r>
            <a:r>
              <a:rPr lang="sk-SK" altLang="en-US" dirty="0" smtClean="0"/>
              <a:t> </a:t>
            </a:r>
            <a:r>
              <a:rPr lang="en-US" altLang="en-US" dirty="0" smtClean="0"/>
              <a:t>if the branching factor is </a:t>
            </a:r>
            <a:r>
              <a:rPr lang="en-US" altLang="en-US" i="1" dirty="0" smtClean="0"/>
              <a:t>b</a:t>
            </a:r>
            <a:r>
              <a:rPr lang="en-US" altLang="en-US" dirty="0" smtClean="0"/>
              <a:t>: </a:t>
            </a:r>
          </a:p>
          <a:p>
            <a:pPr algn="ctr" eaLnBrk="1" hangingPunct="1">
              <a:lnSpc>
                <a:spcPct val="80000"/>
              </a:lnSpc>
              <a:buFont typeface="Wingdings" panose="05000000000000000000" pitchFamily="2" charset="2"/>
              <a:buNone/>
            </a:pPr>
            <a:r>
              <a:rPr lang="en-US" altLang="en-US" i="1" dirty="0" smtClean="0"/>
              <a:t>	N</a:t>
            </a:r>
            <a:r>
              <a:rPr lang="en-US" altLang="en-US" i="1" baseline="-25000" dirty="0" smtClean="0"/>
              <a:t>DLS</a:t>
            </a:r>
            <a:r>
              <a:rPr lang="en-US" altLang="en-US" i="1" dirty="0" smtClean="0"/>
              <a:t> = b</a:t>
            </a:r>
            <a:r>
              <a:rPr lang="en-US" altLang="en-US" i="1" baseline="30000" dirty="0" smtClean="0">
                <a:latin typeface="r"/>
              </a:rPr>
              <a:t>0</a:t>
            </a:r>
            <a:r>
              <a:rPr lang="en-US" altLang="en-US" i="1" dirty="0" smtClean="0"/>
              <a:t> + b</a:t>
            </a:r>
            <a:r>
              <a:rPr lang="en-US" altLang="en-US" i="1" baseline="30000" dirty="0" smtClean="0">
                <a:latin typeface="r"/>
              </a:rPr>
              <a:t>1</a:t>
            </a:r>
            <a:r>
              <a:rPr lang="en-US" altLang="en-US" i="1" dirty="0" smtClean="0"/>
              <a:t> + b</a:t>
            </a:r>
            <a:r>
              <a:rPr lang="en-US" altLang="en-US" i="1" baseline="30000" dirty="0" smtClean="0">
                <a:latin typeface="r"/>
              </a:rPr>
              <a:t>2</a:t>
            </a:r>
            <a:r>
              <a:rPr lang="en-US" altLang="en-US" i="1" dirty="0" smtClean="0"/>
              <a:t> + … + b</a:t>
            </a:r>
            <a:r>
              <a:rPr lang="en-US" altLang="en-US" i="1" baseline="30000" dirty="0" smtClean="0">
                <a:latin typeface="r"/>
              </a:rPr>
              <a:t>d-2</a:t>
            </a:r>
            <a:r>
              <a:rPr lang="en-US" altLang="en-US" i="1" dirty="0" smtClean="0"/>
              <a:t> + b</a:t>
            </a:r>
            <a:r>
              <a:rPr lang="en-US" altLang="en-US" i="1" baseline="30000" dirty="0" smtClean="0">
                <a:latin typeface="r"/>
              </a:rPr>
              <a:t>d-1</a:t>
            </a:r>
            <a:r>
              <a:rPr lang="en-US" altLang="en-US" i="1" dirty="0" smtClean="0"/>
              <a:t> + </a:t>
            </a:r>
            <a:r>
              <a:rPr lang="en-US" altLang="en-US" i="1" dirty="0" err="1" smtClean="0"/>
              <a:t>b</a:t>
            </a:r>
            <a:r>
              <a:rPr lang="en-US" altLang="en-US" i="1" baseline="30000" dirty="0" err="1" smtClean="0">
                <a:latin typeface="r"/>
              </a:rPr>
              <a:t>d</a:t>
            </a:r>
            <a:r>
              <a:rPr lang="en-US" altLang="en-US" dirty="0" smtClean="0"/>
              <a:t> </a:t>
            </a:r>
          </a:p>
          <a:p>
            <a:pPr eaLnBrk="1" hangingPunct="1">
              <a:lnSpc>
                <a:spcPct val="80000"/>
              </a:lnSpc>
            </a:pPr>
            <a:r>
              <a:rPr lang="en-US" altLang="en-US" dirty="0" smtClean="0"/>
              <a:t>Number of nodes generated  </a:t>
            </a:r>
            <a:r>
              <a:rPr lang="en-US" altLang="en-US" dirty="0" smtClean="0">
                <a:solidFill>
                  <a:srgbClr val="990033"/>
                </a:solidFill>
              </a:rPr>
              <a:t>for the  iterative deepening </a:t>
            </a:r>
            <a:r>
              <a:rPr lang="en-US" altLang="en-US" dirty="0" smtClean="0"/>
              <a:t> search to the depth </a:t>
            </a:r>
            <a:r>
              <a:rPr lang="sk-SK" altLang="en-US" dirty="0" smtClean="0"/>
              <a:t> </a:t>
            </a:r>
            <a:r>
              <a:rPr lang="en-US" altLang="en-US" dirty="0" smtClean="0"/>
              <a:t> </a:t>
            </a:r>
            <a:r>
              <a:rPr lang="en-US" altLang="en-US" i="1" dirty="0" smtClean="0"/>
              <a:t>d</a:t>
            </a:r>
            <a:r>
              <a:rPr lang="en-US" altLang="en-US" dirty="0" smtClean="0"/>
              <a:t> </a:t>
            </a:r>
            <a:r>
              <a:rPr lang="sk-SK" altLang="en-US" dirty="0" smtClean="0"/>
              <a:t> </a:t>
            </a:r>
            <a:r>
              <a:rPr lang="en-US" altLang="en-US" dirty="0" smtClean="0"/>
              <a:t>if the branching factor is </a:t>
            </a:r>
            <a:r>
              <a:rPr lang="sk-SK" altLang="en-US" dirty="0" smtClean="0"/>
              <a:t> </a:t>
            </a:r>
            <a:r>
              <a:rPr lang="en-US" altLang="en-US" i="1" dirty="0" smtClean="0"/>
              <a:t>b</a:t>
            </a:r>
            <a:r>
              <a:rPr lang="en-US" altLang="en-US" dirty="0" smtClean="0"/>
              <a:t>: </a:t>
            </a:r>
          </a:p>
          <a:p>
            <a:pPr algn="ctr" eaLnBrk="1" hangingPunct="1">
              <a:lnSpc>
                <a:spcPct val="80000"/>
              </a:lnSpc>
              <a:buFont typeface="Wingdings" panose="05000000000000000000" pitchFamily="2" charset="2"/>
              <a:buNone/>
            </a:pPr>
            <a:r>
              <a:rPr lang="en-US" altLang="en-US" dirty="0" smtClean="0"/>
              <a:t>N</a:t>
            </a:r>
            <a:r>
              <a:rPr lang="en-US" altLang="en-US" baseline="-25000" dirty="0" smtClean="0"/>
              <a:t>IDS</a:t>
            </a:r>
            <a:r>
              <a:rPr lang="en-US" altLang="en-US" dirty="0" smtClean="0"/>
              <a:t> = (d+1)b</a:t>
            </a:r>
            <a:r>
              <a:rPr lang="en-US" altLang="en-US" baseline="30000" dirty="0" smtClean="0"/>
              <a:t>0</a:t>
            </a:r>
            <a:r>
              <a:rPr lang="en-US" altLang="en-US" dirty="0" smtClean="0"/>
              <a:t> + d b</a:t>
            </a:r>
            <a:r>
              <a:rPr lang="en-US" altLang="en-US" baseline="30000" dirty="0" smtClean="0"/>
              <a:t>1</a:t>
            </a:r>
            <a:r>
              <a:rPr lang="en-US" altLang="en-US" dirty="0" smtClean="0"/>
              <a:t> + (d-1)b</a:t>
            </a:r>
            <a:r>
              <a:rPr lang="en-US" altLang="en-US" baseline="30000" dirty="0" smtClean="0"/>
              <a:t>2</a:t>
            </a:r>
            <a:r>
              <a:rPr lang="en-US" altLang="en-US" dirty="0" smtClean="0"/>
              <a:t> + … + 3b</a:t>
            </a:r>
            <a:r>
              <a:rPr lang="en-US" altLang="en-US" baseline="30000" dirty="0" smtClean="0"/>
              <a:t>d-2</a:t>
            </a:r>
            <a:r>
              <a:rPr lang="en-US" altLang="en-US" dirty="0" smtClean="0"/>
              <a:t> +2b</a:t>
            </a:r>
            <a:r>
              <a:rPr lang="en-US" altLang="en-US" baseline="30000" dirty="0" smtClean="0"/>
              <a:t>d-1</a:t>
            </a:r>
            <a:r>
              <a:rPr lang="en-US" altLang="en-US" dirty="0" smtClean="0"/>
              <a:t> + 1b</a:t>
            </a:r>
            <a:r>
              <a:rPr lang="en-US" altLang="en-US" baseline="30000" dirty="0" smtClean="0"/>
              <a:t>d</a:t>
            </a:r>
            <a:r>
              <a:rPr lang="en-US" altLang="en-US" dirty="0" smtClean="0"/>
              <a:t> </a:t>
            </a:r>
          </a:p>
          <a:p>
            <a:pPr eaLnBrk="1" hangingPunct="1">
              <a:lnSpc>
                <a:spcPct val="80000"/>
              </a:lnSpc>
            </a:pPr>
            <a:r>
              <a:rPr lang="en-US" altLang="en-US" dirty="0" smtClean="0"/>
              <a:t>For </a:t>
            </a:r>
            <a:r>
              <a:rPr lang="en-US" altLang="en-US" i="1" dirty="0" smtClean="0"/>
              <a:t>b = 10</a:t>
            </a:r>
            <a:r>
              <a:rPr lang="en-US" altLang="en-US" dirty="0" smtClean="0"/>
              <a:t>, </a:t>
            </a:r>
            <a:r>
              <a:rPr lang="en-US" altLang="en-US" i="1" dirty="0" smtClean="0"/>
              <a:t>d = 5</a:t>
            </a:r>
            <a:r>
              <a:rPr lang="en-US" altLang="en-US" dirty="0" smtClean="0"/>
              <a:t>,</a:t>
            </a:r>
          </a:p>
          <a:p>
            <a:pPr lvl="1" eaLnBrk="1" hangingPunct="1">
              <a:lnSpc>
                <a:spcPct val="80000"/>
              </a:lnSpc>
            </a:pPr>
            <a:r>
              <a:rPr lang="en-US" altLang="en-US" dirty="0" smtClean="0"/>
              <a:t>N</a:t>
            </a:r>
            <a:r>
              <a:rPr lang="en-US" altLang="en-US" baseline="-25000" dirty="0" smtClean="0"/>
              <a:t>DLS </a:t>
            </a:r>
            <a:r>
              <a:rPr lang="en-US" altLang="en-US" dirty="0" smtClean="0"/>
              <a:t>= 1 + 10 + 100 + 1,000 + 10,000 + 100,000 = 111,111</a:t>
            </a:r>
          </a:p>
          <a:p>
            <a:pPr lvl="1" eaLnBrk="1" hangingPunct="1">
              <a:lnSpc>
                <a:spcPct val="80000"/>
              </a:lnSpc>
            </a:pPr>
            <a:r>
              <a:rPr lang="en-US" altLang="en-US" dirty="0" smtClean="0"/>
              <a:t>N</a:t>
            </a:r>
            <a:r>
              <a:rPr lang="en-US" altLang="en-US" baseline="-25000" dirty="0" smtClean="0"/>
              <a:t>IDS</a:t>
            </a:r>
            <a:r>
              <a:rPr lang="en-US" altLang="en-US" dirty="0" smtClean="0"/>
              <a:t> = 6 + 50 + 400 + 3,000 + 20,000 + 100,000 = 123,456</a:t>
            </a:r>
          </a:p>
          <a:p>
            <a:pPr eaLnBrk="1" hangingPunct="1">
              <a:lnSpc>
                <a:spcPct val="80000"/>
              </a:lnSpc>
              <a:buFont typeface="Wingdings" panose="05000000000000000000" pitchFamily="2" charset="2"/>
              <a:buNone/>
            </a:pPr>
            <a:endParaRPr lang="en-US" altLang="en-US" dirty="0" smtClean="0"/>
          </a:p>
          <a:p>
            <a:pPr eaLnBrk="1" hangingPunct="1">
              <a:lnSpc>
                <a:spcPct val="80000"/>
              </a:lnSpc>
            </a:pPr>
            <a:r>
              <a:rPr lang="en-US" altLang="en-US" dirty="0" smtClean="0"/>
              <a:t>How many percent more nodes is developed by the </a:t>
            </a:r>
            <a:r>
              <a:rPr lang="sk-SK" altLang="en-US" dirty="0" err="1" smtClean="0"/>
              <a:t>iterative</a:t>
            </a:r>
            <a:r>
              <a:rPr lang="sk-SK" altLang="en-US" dirty="0" smtClean="0"/>
              <a:t> </a:t>
            </a:r>
            <a:r>
              <a:rPr lang="sk-SK" altLang="en-US" dirty="0" err="1" smtClean="0"/>
              <a:t>deepening</a:t>
            </a:r>
            <a:r>
              <a:rPr lang="en-US" altLang="en-US" dirty="0" smtClean="0"/>
              <a:t> </a:t>
            </a:r>
            <a:r>
              <a:rPr lang="sk-SK" altLang="en-US" dirty="0" smtClean="0"/>
              <a:t>? </a:t>
            </a:r>
            <a:r>
              <a:rPr lang="en-US" altLang="en-US" dirty="0" smtClean="0"/>
              <a:t> = (123,456 - 111,111)/111,111 = 11%</a:t>
            </a:r>
          </a:p>
        </p:txBody>
      </p:sp>
    </p:spTree>
    <p:extLst>
      <p:ext uri="{BB962C8B-B14F-4D97-AF65-F5344CB8AC3E}">
        <p14:creationId xmlns:p14="http://schemas.microsoft.com/office/powerpoint/2010/main" val="4010217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fontScale="62500" lnSpcReduction="20000"/>
          </a:bodyPr>
          <a:lstStyle/>
          <a:p>
            <a:r>
              <a:rPr lang="en-US" sz="2000" dirty="0" smtClean="0"/>
              <a:t>Repetition of basic concepts (agent- simple reflex, logical agent, searching, special kinds of searching)</a:t>
            </a:r>
          </a:p>
          <a:p>
            <a:r>
              <a:rPr lang="en-US" sz="2000" dirty="0" smtClean="0"/>
              <a:t>Planning, POP plan, totally ordered plan, sensor less planning.</a:t>
            </a:r>
          </a:p>
          <a:p>
            <a:r>
              <a:rPr lang="en-US" sz="2000" dirty="0" smtClean="0"/>
              <a:t>Monte Carlo methods, Minimax algorithm and Monte Carlo tree search.</a:t>
            </a:r>
          </a:p>
          <a:p>
            <a:r>
              <a:rPr lang="en-US" sz="2000" dirty="0" smtClean="0"/>
              <a:t>Logical agents, inference, on the basis of the second order logic. </a:t>
            </a:r>
          </a:p>
          <a:p>
            <a:r>
              <a:rPr lang="en-US" sz="2000" dirty="0" smtClean="0"/>
              <a:t>Probability in AI and Bayesian networks I</a:t>
            </a:r>
          </a:p>
          <a:p>
            <a:r>
              <a:rPr lang="en-US" sz="2000" dirty="0" smtClean="0"/>
              <a:t>Bayesian inference – exact</a:t>
            </a:r>
          </a:p>
          <a:p>
            <a:r>
              <a:rPr lang="en-US" sz="2000" dirty="0" smtClean="0"/>
              <a:t>Bayesian inference - estimates</a:t>
            </a:r>
          </a:p>
          <a:p>
            <a:r>
              <a:rPr lang="en-US" sz="2000" dirty="0" smtClean="0"/>
              <a:t>Time series – classical, trend</a:t>
            </a:r>
          </a:p>
          <a:p>
            <a:r>
              <a:rPr lang="en-US" sz="2000" dirty="0" smtClean="0"/>
              <a:t>Time series – classical, periodicity, randomness</a:t>
            </a:r>
          </a:p>
          <a:p>
            <a:r>
              <a:rPr lang="en-US" sz="2000" dirty="0" smtClean="0"/>
              <a:t>Time series – AR. MA,ARMA, ARIMA models</a:t>
            </a:r>
          </a:p>
          <a:p>
            <a:r>
              <a:rPr lang="en-US" sz="2000" dirty="0" smtClean="0"/>
              <a:t>Time series with uncertainty I, II.</a:t>
            </a:r>
          </a:p>
          <a:p>
            <a:r>
              <a:rPr lang="en-US" sz="2000" dirty="0"/>
              <a:t>D</a:t>
            </a:r>
            <a:r>
              <a:rPr lang="en-US" sz="2000" dirty="0" smtClean="0"/>
              <a:t>ecision theory – general</a:t>
            </a:r>
          </a:p>
          <a:p>
            <a:r>
              <a:rPr lang="en-US" sz="2000" dirty="0" smtClean="0"/>
              <a:t>Decisions in games, one move games, repetition games</a:t>
            </a:r>
            <a:endParaRPr lang="en-US" sz="2000" dirty="0"/>
          </a:p>
        </p:txBody>
      </p:sp>
    </p:spTree>
    <p:extLst>
      <p:ext uri="{BB962C8B-B14F-4D97-AF65-F5344CB8AC3E}">
        <p14:creationId xmlns:p14="http://schemas.microsoft.com/office/powerpoint/2010/main" val="4020863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147888" y="620713"/>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400" b="1" dirty="0" err="1" smtClean="0">
                <a:solidFill>
                  <a:schemeClr val="tx1"/>
                </a:solidFill>
                <a:latin typeface="Times New Roman" panose="02020603050405020304" pitchFamily="18" charset="0"/>
              </a:rPr>
              <a:t>Generalozation</a:t>
            </a:r>
            <a:r>
              <a:rPr lang="sk-SK" altLang="en-US" sz="2400" b="1" dirty="0" smtClean="0">
                <a:solidFill>
                  <a:schemeClr val="tx1"/>
                </a:solidFill>
                <a:latin typeface="Times New Roman" panose="02020603050405020304" pitchFamily="18" charset="0"/>
              </a:rPr>
              <a:t>:</a:t>
            </a:r>
            <a:endParaRPr lang="en-GB" altLang="en-US" sz="2400" b="1" dirty="0">
              <a:solidFill>
                <a:schemeClr val="tx1"/>
              </a:solidFill>
              <a:latin typeface="Times New Roman" panose="02020603050405020304" pitchFamily="18" charset="0"/>
            </a:endParaRPr>
          </a:p>
        </p:txBody>
      </p:sp>
      <p:grpSp>
        <p:nvGrpSpPr>
          <p:cNvPr id="54275" name="Group 9"/>
          <p:cNvGrpSpPr>
            <a:grpSpLocks/>
          </p:cNvGrpSpPr>
          <p:nvPr/>
        </p:nvGrpSpPr>
        <p:grpSpPr bwMode="auto">
          <a:xfrm>
            <a:off x="2147888" y="1643064"/>
            <a:ext cx="9656185" cy="1658937"/>
            <a:chOff x="480" y="2016"/>
            <a:chExt cx="5192" cy="1045"/>
          </a:xfrm>
        </p:grpSpPr>
        <p:graphicFrame>
          <p:nvGraphicFramePr>
            <p:cNvPr id="54281" name="Object 3"/>
            <p:cNvGraphicFramePr>
              <a:graphicFrameLocks noChangeAspect="1"/>
            </p:cNvGraphicFramePr>
            <p:nvPr/>
          </p:nvGraphicFramePr>
          <p:xfrm>
            <a:off x="480" y="2448"/>
            <a:ext cx="3360" cy="613"/>
          </p:xfrm>
          <a:graphic>
            <a:graphicData uri="http://schemas.openxmlformats.org/presentationml/2006/ole">
              <mc:AlternateContent xmlns:mc="http://schemas.openxmlformats.org/markup-compatibility/2006">
                <mc:Choice xmlns:v="urn:schemas-microsoft-com:vml" Requires="v">
                  <p:oleObj spid="_x0000_s14392" name="Equation" r:id="rId4" imgW="2298700" imgH="419100" progId="Equation.3">
                    <p:embed/>
                  </p:oleObj>
                </mc:Choice>
                <mc:Fallback>
                  <p:oleObj name="Equation" r:id="rId4" imgW="2298700" imgH="419100" progId="Equation.3">
                    <p:embed/>
                    <p:pic>
                      <p:nvPicPr>
                        <p:cNvPr id="5428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2448"/>
                          <a:ext cx="3360" cy="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2" name="Text Box 4"/>
            <p:cNvSpPr txBox="1">
              <a:spLocks noChangeArrowheads="1"/>
            </p:cNvSpPr>
            <p:nvPr/>
          </p:nvSpPr>
          <p:spPr bwMode="auto">
            <a:xfrm>
              <a:off x="480" y="2016"/>
              <a:ext cx="519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err="1">
                  <a:solidFill>
                    <a:schemeClr val="tx1"/>
                  </a:solidFill>
                  <a:latin typeface="Times New Roman" panose="02020603050405020304" pitchFamily="18" charset="0"/>
                </a:rPr>
                <a:t>Depth</a:t>
              </a:r>
              <a:r>
                <a:rPr lang="sk-SK" altLang="en-US" sz="2400" dirty="0">
                  <a:solidFill>
                    <a:schemeClr val="tx1"/>
                  </a:solidFill>
                  <a:latin typeface="Times New Roman" panose="02020603050405020304" pitchFamily="18" charset="0"/>
                </a:rPr>
                <a:t> </a:t>
              </a:r>
              <a:r>
                <a:rPr lang="sk-SK" altLang="en-US" sz="2400" dirty="0" err="1">
                  <a:solidFill>
                    <a:schemeClr val="tx1"/>
                  </a:solidFill>
                  <a:latin typeface="Times New Roman" panose="02020603050405020304" pitchFamily="18" charset="0"/>
                </a:rPr>
                <a:t>limited</a:t>
              </a:r>
              <a:r>
                <a:rPr lang="sk-SK" altLang="en-US" sz="2400" dirty="0">
                  <a:solidFill>
                    <a:schemeClr val="tx1"/>
                  </a:solidFill>
                  <a:latin typeface="Times New Roman" panose="02020603050405020304" pitchFamily="18" charset="0"/>
                </a:rPr>
                <a:t> </a:t>
              </a:r>
              <a:r>
                <a:rPr lang="sk-SK" altLang="en-US" sz="2400" dirty="0" err="1" smtClean="0">
                  <a:solidFill>
                    <a:schemeClr val="tx1"/>
                  </a:solidFill>
                  <a:latin typeface="Times New Roman" panose="02020603050405020304" pitchFamily="18" charset="0"/>
                </a:rPr>
                <a:t>search</a:t>
              </a:r>
              <a:r>
                <a:rPr lang="en-US" altLang="en-US" sz="2400" dirty="0" smtClean="0">
                  <a:solidFill>
                    <a:schemeClr val="tx1"/>
                  </a:solidFill>
                  <a:latin typeface="Times New Roman" panose="02020603050405020304" pitchFamily="18" charset="0"/>
                </a:rPr>
                <a:t> – search in which we have one limit for the depth of the searching tree</a:t>
              </a:r>
              <a:r>
                <a:rPr lang="sk-SK" altLang="en-US" sz="2400" dirty="0" smtClean="0">
                  <a:solidFill>
                    <a:schemeClr val="tx1"/>
                  </a:solidFill>
                  <a:latin typeface="Times New Roman" panose="02020603050405020304" pitchFamily="18" charset="0"/>
                </a:rPr>
                <a:t>:</a:t>
              </a:r>
              <a:endParaRPr lang="en-GB" altLang="en-US" sz="2400" dirty="0">
                <a:solidFill>
                  <a:schemeClr val="tx1"/>
                </a:solidFill>
                <a:latin typeface="Times New Roman" panose="02020603050405020304" pitchFamily="18" charset="0"/>
              </a:endParaRPr>
            </a:p>
          </p:txBody>
        </p:sp>
      </p:grpSp>
      <p:grpSp>
        <p:nvGrpSpPr>
          <p:cNvPr id="3" name="Group 2"/>
          <p:cNvGrpSpPr/>
          <p:nvPr/>
        </p:nvGrpSpPr>
        <p:grpSpPr>
          <a:xfrm>
            <a:off x="2147888" y="3789364"/>
            <a:ext cx="8382000" cy="1811337"/>
            <a:chOff x="2147888" y="3789364"/>
            <a:chExt cx="8382000" cy="1811337"/>
          </a:xfrm>
        </p:grpSpPr>
        <p:grpSp>
          <p:nvGrpSpPr>
            <p:cNvPr id="54276" name="Group 11"/>
            <p:cNvGrpSpPr>
              <a:grpSpLocks/>
            </p:cNvGrpSpPr>
            <p:nvPr/>
          </p:nvGrpSpPr>
          <p:grpSpPr bwMode="auto">
            <a:xfrm>
              <a:off x="2147888" y="3789364"/>
              <a:ext cx="8382000" cy="1811337"/>
              <a:chOff x="480" y="1584"/>
              <a:chExt cx="5280" cy="1141"/>
            </a:xfrm>
          </p:grpSpPr>
          <p:grpSp>
            <p:nvGrpSpPr>
              <p:cNvPr id="54277" name="Group 12"/>
              <p:cNvGrpSpPr>
                <a:grpSpLocks/>
              </p:cNvGrpSpPr>
              <p:nvPr/>
            </p:nvGrpSpPr>
            <p:grpSpPr bwMode="auto">
              <a:xfrm>
                <a:off x="480" y="1584"/>
                <a:ext cx="3024" cy="1141"/>
                <a:chOff x="480" y="1584"/>
                <a:chExt cx="3024" cy="1141"/>
              </a:xfrm>
            </p:grpSpPr>
            <p:sp>
              <p:nvSpPr>
                <p:cNvPr id="54279" name="Text Box 13"/>
                <p:cNvSpPr txBox="1">
                  <a:spLocks noChangeArrowheads="1"/>
                </p:cNvSpPr>
                <p:nvPr/>
              </p:nvSpPr>
              <p:spPr bwMode="auto">
                <a:xfrm>
                  <a:off x="480" y="1584"/>
                  <a:ext cx="30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err="1">
                      <a:solidFill>
                        <a:schemeClr val="tx1"/>
                      </a:solidFill>
                      <a:latin typeface="Times New Roman" panose="02020603050405020304" pitchFamily="18" charset="0"/>
                    </a:rPr>
                    <a:t>Depth</a:t>
                  </a:r>
                  <a:r>
                    <a:rPr lang="sk-SK" altLang="en-US" sz="2400" dirty="0">
                      <a:solidFill>
                        <a:schemeClr val="tx1"/>
                      </a:solidFill>
                      <a:latin typeface="Times New Roman" panose="02020603050405020304" pitchFamily="18" charset="0"/>
                    </a:rPr>
                    <a:t> </a:t>
                  </a:r>
                  <a:r>
                    <a:rPr lang="sk-SK" altLang="en-US" sz="2400" dirty="0" err="1" smtClean="0">
                      <a:solidFill>
                        <a:schemeClr val="tx1"/>
                      </a:solidFill>
                      <a:latin typeface="Times New Roman" panose="02020603050405020304" pitchFamily="18" charset="0"/>
                    </a:rPr>
                    <a:t>limited</a:t>
                  </a:r>
                  <a:r>
                    <a:rPr lang="sk-SK" altLang="en-US" sz="2400" dirty="0" smtClean="0">
                      <a:solidFill>
                        <a:schemeClr val="tx1"/>
                      </a:solidFill>
                      <a:latin typeface="Times New Roman" panose="02020603050405020304" pitchFamily="18" charset="0"/>
                    </a:rPr>
                    <a:t>  </a:t>
                  </a:r>
                  <a:r>
                    <a:rPr lang="sk-SK" altLang="en-US" sz="2400" dirty="0" err="1" smtClean="0">
                      <a:solidFill>
                        <a:schemeClr val="tx1"/>
                      </a:solidFill>
                      <a:latin typeface="Times New Roman" panose="02020603050405020304" pitchFamily="18" charset="0"/>
                    </a:rPr>
                    <a:t>search</a:t>
                  </a:r>
                  <a:r>
                    <a:rPr lang="sk-SK" altLang="en-US" sz="2400" dirty="0" smtClean="0">
                      <a:solidFill>
                        <a:schemeClr val="tx1"/>
                      </a:solidFill>
                      <a:latin typeface="Times New Roman" panose="02020603050405020304" pitchFamily="18" charset="0"/>
                    </a:rPr>
                    <a:t> to </a:t>
                  </a:r>
                  <a:r>
                    <a:rPr lang="sk-SK" altLang="en-US" sz="2400" dirty="0" err="1" smtClean="0">
                      <a:solidFill>
                        <a:schemeClr val="tx1"/>
                      </a:solidFill>
                      <a:latin typeface="Times New Roman" panose="02020603050405020304" pitchFamily="18" charset="0"/>
                    </a:rPr>
                    <a:t>the</a:t>
                  </a:r>
                  <a:r>
                    <a:rPr lang="sk-SK" altLang="en-US" sz="2400" dirty="0" smtClean="0">
                      <a:solidFill>
                        <a:schemeClr val="tx1"/>
                      </a:solidFill>
                      <a:latin typeface="Times New Roman" panose="02020603050405020304" pitchFamily="18" charset="0"/>
                    </a:rPr>
                    <a:t> level j:</a:t>
                  </a:r>
                  <a:endParaRPr lang="en-GB" altLang="en-US" sz="2400" dirty="0">
                    <a:solidFill>
                      <a:schemeClr val="tx1"/>
                    </a:solidFill>
                    <a:latin typeface="Times New Roman" panose="02020603050405020304" pitchFamily="18" charset="0"/>
                  </a:endParaRPr>
                </a:p>
              </p:txBody>
            </p:sp>
            <p:graphicFrame>
              <p:nvGraphicFramePr>
                <p:cNvPr id="54280" name="Object 14"/>
                <p:cNvGraphicFramePr>
                  <a:graphicFrameLocks noChangeAspect="1"/>
                </p:cNvGraphicFramePr>
                <p:nvPr/>
              </p:nvGraphicFramePr>
              <p:xfrm>
                <a:off x="555" y="2112"/>
                <a:ext cx="1374" cy="613"/>
              </p:xfrm>
              <a:graphic>
                <a:graphicData uri="http://schemas.openxmlformats.org/presentationml/2006/ole">
                  <mc:AlternateContent xmlns:mc="http://schemas.openxmlformats.org/markup-compatibility/2006">
                    <mc:Choice xmlns:v="urn:schemas-microsoft-com:vml" Requires="v">
                      <p:oleObj spid="_x0000_s14393" name="Equation" r:id="rId6" imgW="939800" imgH="419100" progId="Equation.3">
                        <p:embed/>
                      </p:oleObj>
                    </mc:Choice>
                    <mc:Fallback>
                      <p:oleObj name="Equation" r:id="rId6" imgW="939800" imgH="419100" progId="Equation.3">
                        <p:embed/>
                        <p:pic>
                          <p:nvPicPr>
                            <p:cNvPr id="5428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 y="2112"/>
                              <a:ext cx="1374" cy="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78" name="Text Box 15"/>
              <p:cNvSpPr txBox="1">
                <a:spLocks noChangeArrowheads="1"/>
              </p:cNvSpPr>
              <p:nvPr/>
            </p:nvSpPr>
            <p:spPr bwMode="auto">
              <a:xfrm>
                <a:off x="2352" y="2208"/>
                <a:ext cx="3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a:solidFill>
                      <a:schemeClr val="tx1"/>
                    </a:solidFill>
                    <a:latin typeface="Times New Roman" panose="02020603050405020304" pitchFamily="18" charset="0"/>
                  </a:rPr>
                  <a:t>- </a:t>
                </a:r>
                <a:r>
                  <a:rPr lang="en-US" altLang="en-US">
                    <a:solidFill>
                      <a:schemeClr val="tx1"/>
                    </a:solidFill>
                    <a:latin typeface="Times New Roman" panose="02020603050405020304" pitchFamily="18" charset="0"/>
                  </a:rPr>
                  <a:t>To the level </a:t>
                </a:r>
                <a:r>
                  <a:rPr lang="en-US" altLang="en-US" i="1">
                    <a:solidFill>
                      <a:schemeClr val="tx1"/>
                    </a:solidFill>
                    <a:latin typeface="Times New Roman" panose="02020603050405020304" pitchFamily="18" charset="0"/>
                  </a:rPr>
                  <a:t>j</a:t>
                </a:r>
                <a:endParaRPr lang="en-GB" altLang="en-US" i="1">
                  <a:solidFill>
                    <a:schemeClr val="tx1"/>
                  </a:solidFill>
                  <a:latin typeface="Times New Roman" panose="02020603050405020304" pitchFamily="18" charset="0"/>
                </a:endParaRPr>
              </a:p>
            </p:txBody>
          </p:sp>
        </p:grpSp>
        <p:sp>
          <p:nvSpPr>
            <p:cNvPr id="2" name="TextBox 1"/>
            <p:cNvSpPr txBox="1"/>
            <p:nvPr/>
          </p:nvSpPr>
          <p:spPr>
            <a:xfrm flipH="1">
              <a:off x="2753248" y="5089100"/>
              <a:ext cx="120580" cy="338554"/>
            </a:xfrm>
            <a:prstGeom prst="rect">
              <a:avLst/>
            </a:prstGeom>
            <a:solidFill>
              <a:schemeClr val="bg1"/>
            </a:solidFill>
          </p:spPr>
          <p:txBody>
            <a:bodyPr wrap="square" rtlCol="0">
              <a:spAutoFit/>
            </a:bodyPr>
            <a:lstStyle/>
            <a:p>
              <a:r>
                <a:rPr lang="sk-SK" sz="1600" i="1" dirty="0" smtClean="0"/>
                <a:t>L</a:t>
              </a:r>
              <a:endParaRPr lang="en-US" sz="1600" i="1" dirty="0"/>
            </a:p>
          </p:txBody>
        </p:sp>
      </p:grpSp>
    </p:spTree>
    <p:extLst>
      <p:ext uri="{BB962C8B-B14F-4D97-AF65-F5344CB8AC3E}">
        <p14:creationId xmlns:p14="http://schemas.microsoft.com/office/powerpoint/2010/main" val="792907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438400" y="9906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400" b="1" dirty="0" smtClean="0">
                <a:solidFill>
                  <a:schemeClr val="tx1"/>
                </a:solidFill>
                <a:latin typeface="Times New Roman" panose="02020603050405020304" pitchFamily="18" charset="0"/>
              </a:rPr>
              <a:t>Generalization</a:t>
            </a:r>
            <a:r>
              <a:rPr lang="sk-SK" altLang="en-US" sz="2400" b="1" dirty="0" smtClean="0">
                <a:solidFill>
                  <a:schemeClr val="tx1"/>
                </a:solidFill>
                <a:latin typeface="Times New Roman" panose="02020603050405020304" pitchFamily="18" charset="0"/>
              </a:rPr>
              <a:t>:</a:t>
            </a:r>
            <a:endParaRPr lang="en-GB" altLang="en-US" sz="2400" b="1" dirty="0">
              <a:solidFill>
                <a:schemeClr val="tx1"/>
              </a:solidFill>
              <a:latin typeface="Times New Roman" panose="02020603050405020304" pitchFamily="18" charset="0"/>
            </a:endParaRPr>
          </a:p>
        </p:txBody>
      </p:sp>
      <p:sp>
        <p:nvSpPr>
          <p:cNvPr id="56323" name="Text Box 3"/>
          <p:cNvSpPr txBox="1">
            <a:spLocks noChangeArrowheads="1"/>
          </p:cNvSpPr>
          <p:nvPr/>
        </p:nvSpPr>
        <p:spPr bwMode="auto">
          <a:xfrm>
            <a:off x="2286000" y="2514601"/>
            <a:ext cx="92805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Number of nodes developed by the  </a:t>
            </a:r>
            <a:r>
              <a:rPr lang="sk-SK" altLang="en-US" sz="2400" dirty="0" smtClean="0">
                <a:solidFill>
                  <a:schemeClr val="tx1"/>
                </a:solidFill>
                <a:latin typeface="Times New Roman" panose="02020603050405020304" pitchFamily="18" charset="0"/>
              </a:rPr>
              <a:t> </a:t>
            </a:r>
            <a:r>
              <a:rPr lang="sk-SK" altLang="en-US" sz="2400" dirty="0" err="1">
                <a:solidFill>
                  <a:schemeClr val="tx1"/>
                </a:solidFill>
                <a:latin typeface="Times New Roman" panose="02020603050405020304" pitchFamily="18" charset="0"/>
              </a:rPr>
              <a:t>iterative</a:t>
            </a:r>
            <a:r>
              <a:rPr lang="sk-SK" altLang="en-US" sz="2400" dirty="0">
                <a:solidFill>
                  <a:schemeClr val="tx1"/>
                </a:solidFill>
                <a:latin typeface="Times New Roman" panose="02020603050405020304" pitchFamily="18" charset="0"/>
              </a:rPr>
              <a:t> </a:t>
            </a:r>
            <a:r>
              <a:rPr lang="sk-SK" altLang="en-US" sz="2400" dirty="0" err="1">
                <a:solidFill>
                  <a:schemeClr val="tx1"/>
                </a:solidFill>
                <a:latin typeface="Times New Roman" panose="02020603050405020304" pitchFamily="18" charset="0"/>
              </a:rPr>
              <a:t>deepening</a:t>
            </a:r>
            <a:r>
              <a:rPr lang="en-US"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search </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up to the level </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 </a:t>
            </a:r>
            <a:r>
              <a:rPr lang="en-US" altLang="en-US" sz="2400" i="1" dirty="0">
                <a:solidFill>
                  <a:schemeClr val="tx1"/>
                </a:solidFill>
                <a:latin typeface="Times New Roman" panose="02020603050405020304" pitchFamily="18" charset="0"/>
              </a:rPr>
              <a:t>d</a:t>
            </a:r>
            <a:r>
              <a:rPr lang="sk-SK" altLang="en-US" sz="2400" i="1" dirty="0">
                <a:solidFill>
                  <a:schemeClr val="tx1"/>
                </a:solidFill>
                <a:latin typeface="Times New Roman" panose="02020603050405020304" pitchFamily="18" charset="0"/>
              </a:rPr>
              <a:t> </a:t>
            </a:r>
            <a:r>
              <a:rPr lang="en-US"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if the branching factor is </a:t>
            </a:r>
            <a:r>
              <a:rPr lang="sk-SK" altLang="en-US" sz="2400" dirty="0" smtClean="0">
                <a:solidFill>
                  <a:schemeClr val="tx1"/>
                </a:solidFill>
                <a:latin typeface="Times New Roman" panose="02020603050405020304" pitchFamily="18" charset="0"/>
              </a:rPr>
              <a:t> </a:t>
            </a:r>
            <a:r>
              <a:rPr lang="sk-SK" altLang="en-US" sz="2400" i="1" dirty="0">
                <a:solidFill>
                  <a:schemeClr val="tx1"/>
                </a:solidFill>
                <a:latin typeface="Times New Roman" panose="02020603050405020304" pitchFamily="18" charset="0"/>
              </a:rPr>
              <a:t>b</a:t>
            </a:r>
            <a:r>
              <a:rPr lang="sk-SK" altLang="en-US" sz="2400" dirty="0">
                <a:solidFill>
                  <a:schemeClr val="tx1"/>
                </a:solidFill>
                <a:latin typeface="Times New Roman" panose="02020603050405020304" pitchFamily="18" charset="0"/>
              </a:rPr>
              <a:t>:</a:t>
            </a:r>
            <a:endParaRPr lang="en-GB" altLang="en-US" sz="2400" dirty="0">
              <a:solidFill>
                <a:schemeClr val="tx1"/>
              </a:solidFill>
              <a:latin typeface="Times New Roman" panose="02020603050405020304" pitchFamily="18" charset="0"/>
            </a:endParaRPr>
          </a:p>
        </p:txBody>
      </p:sp>
      <p:graphicFrame>
        <p:nvGraphicFramePr>
          <p:cNvPr id="56324" name="Object 6"/>
          <p:cNvGraphicFramePr>
            <a:graphicFrameLocks noChangeAspect="1"/>
          </p:cNvGraphicFramePr>
          <p:nvPr/>
        </p:nvGraphicFramePr>
        <p:xfrm>
          <a:off x="2514601" y="3657601"/>
          <a:ext cx="7013575" cy="2238375"/>
        </p:xfrm>
        <a:graphic>
          <a:graphicData uri="http://schemas.openxmlformats.org/presentationml/2006/ole">
            <mc:AlternateContent xmlns:mc="http://schemas.openxmlformats.org/markup-compatibility/2006">
              <mc:Choice xmlns:v="urn:schemas-microsoft-com:vml" Requires="v">
                <p:oleObj spid="_x0000_s15389" name="Equation" r:id="rId4" imgW="3187700" imgH="1016000" progId="Equation.3">
                  <p:embed/>
                </p:oleObj>
              </mc:Choice>
              <mc:Fallback>
                <p:oleObj name="Equation" r:id="rId4" imgW="3187700" imgH="1016000" progId="Equation.3">
                  <p:embed/>
                  <p:pic>
                    <p:nvPicPr>
                      <p:cNvPr id="5632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1" y="3657601"/>
                        <a:ext cx="7013575" cy="223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46108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209800" y="69215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Let  </a:t>
            </a:r>
            <a:r>
              <a:rPr lang="sk-SK" altLang="en-US" sz="2400" dirty="0" smtClean="0">
                <a:solidFill>
                  <a:schemeClr val="tx1"/>
                </a:solidFill>
                <a:latin typeface="Times New Roman" panose="02020603050405020304" pitchFamily="18" charset="0"/>
              </a:rPr>
              <a:t> </a:t>
            </a:r>
            <a:r>
              <a:rPr lang="sk-SK" altLang="en-US" sz="2400" i="1" dirty="0">
                <a:solidFill>
                  <a:schemeClr val="tx1"/>
                </a:solidFill>
                <a:latin typeface="Times New Roman" panose="02020603050405020304" pitchFamily="18" charset="0"/>
              </a:rPr>
              <a:t>d </a:t>
            </a:r>
            <a:r>
              <a:rPr lang="en-US"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is big enough</a:t>
            </a:r>
            <a:r>
              <a:rPr lang="sk-SK" altLang="en-US" sz="2400" dirty="0" smtClean="0">
                <a:solidFill>
                  <a:schemeClr val="tx1"/>
                </a:solidFill>
                <a:latin typeface="Times New Roman" panose="02020603050405020304" pitchFamily="18" charset="0"/>
              </a:rPr>
              <a:t>:</a:t>
            </a:r>
            <a:endParaRPr lang="en-GB" altLang="en-US" sz="2400" dirty="0">
              <a:solidFill>
                <a:schemeClr val="tx1"/>
              </a:solidFill>
              <a:latin typeface="Times New Roman" panose="02020603050405020304" pitchFamily="18" charset="0"/>
            </a:endParaRPr>
          </a:p>
        </p:txBody>
      </p:sp>
      <p:graphicFrame>
        <p:nvGraphicFramePr>
          <p:cNvPr id="58371" name="Object 3"/>
          <p:cNvGraphicFramePr>
            <a:graphicFrameLocks noChangeAspect="1"/>
          </p:cNvGraphicFramePr>
          <p:nvPr/>
        </p:nvGraphicFramePr>
        <p:xfrm>
          <a:off x="2209800" y="1773239"/>
          <a:ext cx="5638800" cy="2060575"/>
        </p:xfrm>
        <a:graphic>
          <a:graphicData uri="http://schemas.openxmlformats.org/presentationml/2006/ole">
            <mc:AlternateContent xmlns:mc="http://schemas.openxmlformats.org/markup-compatibility/2006">
              <mc:Choice xmlns:v="urn:schemas-microsoft-com:vml" Requires="v">
                <p:oleObj spid="_x0000_s16413" name="Rovnice" r:id="rId4" imgW="2260600" imgH="825500" progId="Equation.3">
                  <p:embed/>
                </p:oleObj>
              </mc:Choice>
              <mc:Fallback>
                <p:oleObj name="Rovnice" r:id="rId4" imgW="2260600" imgH="825500" progId="Equation.3">
                  <p:embed/>
                  <p:pic>
                    <p:nvPicPr>
                      <p:cNvPr id="5837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773239"/>
                        <a:ext cx="5638800" cy="206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2" name="Text Box 4"/>
          <p:cNvSpPr txBox="1">
            <a:spLocks noChangeArrowheads="1"/>
          </p:cNvSpPr>
          <p:nvPr/>
        </p:nvSpPr>
        <p:spPr bwMode="auto">
          <a:xfrm>
            <a:off x="2176463" y="4581525"/>
            <a:ext cx="7924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The ratio of the number of nodes developed by the </a:t>
            </a:r>
            <a:r>
              <a:rPr lang="sk-SK" altLang="en-US" sz="2400" dirty="0" smtClean="0">
                <a:solidFill>
                  <a:schemeClr val="tx1"/>
                </a:solidFill>
                <a:latin typeface="Times New Roman" panose="02020603050405020304" pitchFamily="18" charset="0"/>
              </a:rPr>
              <a:t> </a:t>
            </a:r>
            <a:r>
              <a:rPr lang="sk-SK" altLang="en-US" sz="2400" dirty="0">
                <a:solidFill>
                  <a:schemeClr val="tx1"/>
                </a:solidFill>
                <a:latin typeface="Times New Roman" panose="02020603050405020304" pitchFamily="18" charset="0"/>
              </a:rPr>
              <a:t>IDS </a:t>
            </a:r>
            <a:r>
              <a:rPr lang="en-US" altLang="en-US" sz="2400" dirty="0" smtClean="0">
                <a:solidFill>
                  <a:schemeClr val="tx1"/>
                </a:solidFill>
                <a:latin typeface="Times New Roman" panose="02020603050405020304" pitchFamily="18" charset="0"/>
              </a:rPr>
              <a:t>to the number of nodes developed by </a:t>
            </a:r>
            <a:r>
              <a:rPr lang="sk-SK" altLang="en-US" sz="2400" dirty="0" smtClean="0">
                <a:solidFill>
                  <a:schemeClr val="tx1"/>
                </a:solidFill>
                <a:latin typeface="Times New Roman" panose="02020603050405020304" pitchFamily="18" charset="0"/>
              </a:rPr>
              <a:t>DLS </a:t>
            </a:r>
            <a:r>
              <a:rPr lang="en-US" altLang="en-US" sz="2400" dirty="0" smtClean="0">
                <a:solidFill>
                  <a:schemeClr val="tx1"/>
                </a:solidFill>
                <a:latin typeface="Times New Roman" panose="02020603050405020304" pitchFamily="18" charset="0"/>
              </a:rPr>
              <a:t>providing we have the same branching factor for both, and limiting depth </a:t>
            </a:r>
            <a:r>
              <a:rPr lang="sk-SK" altLang="en-US" sz="2400" dirty="0" smtClean="0">
                <a:solidFill>
                  <a:schemeClr val="tx1"/>
                </a:solidFill>
                <a:latin typeface="Times New Roman" panose="02020603050405020304" pitchFamily="18" charset="0"/>
              </a:rPr>
              <a:t> </a:t>
            </a:r>
            <a:r>
              <a:rPr lang="sk-SK" altLang="en-US" sz="2400" i="1" dirty="0">
                <a:solidFill>
                  <a:schemeClr val="tx1"/>
                </a:solidFill>
                <a:latin typeface="Times New Roman" panose="02020603050405020304" pitchFamily="18" charset="0"/>
              </a:rPr>
              <a:t>d</a:t>
            </a:r>
            <a:r>
              <a:rPr lang="sk-SK"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is big enough</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 </a:t>
            </a:r>
            <a:r>
              <a:rPr lang="en-US" altLang="en-US" sz="2400" dirty="0" smtClean="0">
                <a:solidFill>
                  <a:srgbClr val="FF0000"/>
                </a:solidFill>
                <a:latin typeface="Times New Roman" panose="02020603050405020304" pitchFamily="18" charset="0"/>
              </a:rPr>
              <a:t>is not that bad</a:t>
            </a:r>
            <a:r>
              <a:rPr lang="sk-SK" altLang="en-US" sz="2400" dirty="0" smtClean="0">
                <a:solidFill>
                  <a:schemeClr val="tx1"/>
                </a:solidFill>
                <a:latin typeface="Times New Roman" panose="02020603050405020304" pitchFamily="18" charset="0"/>
              </a:rPr>
              <a:t>. </a:t>
            </a:r>
            <a:r>
              <a:rPr lang="sk-SK" altLang="en-US" sz="2400" dirty="0">
                <a:solidFill>
                  <a:schemeClr val="tx1"/>
                </a:solidFill>
                <a:latin typeface="Times New Roman" panose="02020603050405020304" pitchFamily="18" charset="0"/>
              </a:rPr>
              <a:t>IDS </a:t>
            </a:r>
            <a:r>
              <a:rPr lang="en-US" altLang="en-US" sz="2400" dirty="0" smtClean="0">
                <a:solidFill>
                  <a:schemeClr val="tx1"/>
                </a:solidFill>
                <a:latin typeface="Times New Roman" panose="02020603050405020304" pitchFamily="18" charset="0"/>
              </a:rPr>
              <a:t>as a method is a good one. </a:t>
            </a:r>
            <a:r>
              <a:rPr lang="sk-SK" altLang="en-US" sz="2400" dirty="0" smtClean="0">
                <a:solidFill>
                  <a:schemeClr val="tx1"/>
                </a:solidFill>
                <a:latin typeface="Times New Roman" panose="02020603050405020304" pitchFamily="18" charset="0"/>
              </a:rPr>
              <a:t> </a:t>
            </a:r>
            <a:endParaRPr lang="en-GB" altLang="en-US" sz="24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275984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409074"/>
            <a:ext cx="9288379" cy="1077218"/>
          </a:xfrm>
          <a:prstGeom prst="rect">
            <a:avLst/>
          </a:prstGeom>
          <a:noFill/>
        </p:spPr>
        <p:txBody>
          <a:bodyPr wrap="square" rtlCol="0">
            <a:spAutoFit/>
          </a:bodyPr>
          <a:lstStyle/>
          <a:p>
            <a:r>
              <a:rPr lang="en-US" sz="3200" b="1" dirty="0" smtClean="0"/>
              <a:t>CSP problem as a special searching (</a:t>
            </a:r>
            <a:r>
              <a:rPr lang="en-US" sz="3200" b="1" dirty="0" err="1" smtClean="0"/>
              <a:t>Probl</a:t>
            </a:r>
            <a:r>
              <a:rPr lang="sk-SK" sz="3200" b="1" dirty="0" err="1" smtClean="0"/>
              <a:t>émy</a:t>
            </a:r>
            <a:r>
              <a:rPr lang="sk-SK" sz="3200" b="1" dirty="0" smtClean="0"/>
              <a:t> </a:t>
            </a:r>
            <a:r>
              <a:rPr lang="sk-SK" sz="3200" b="1" dirty="0" err="1" smtClean="0"/>
              <a:t>zohĺadňujúce</a:t>
            </a:r>
            <a:r>
              <a:rPr lang="sk-SK" sz="3200" b="1" dirty="0" smtClean="0"/>
              <a:t> </a:t>
            </a:r>
            <a:r>
              <a:rPr lang="sk-SK" sz="3200" b="1" dirty="0" err="1" smtClean="0"/>
              <a:t>obmädzenia</a:t>
            </a:r>
            <a:r>
              <a:rPr lang="sk-SK" sz="3200" b="1" dirty="0" smtClean="0"/>
              <a:t>)</a:t>
            </a:r>
            <a:endParaRPr lang="en-US"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37868" y="1726198"/>
            <a:ext cx="216535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1126370" y="2306038"/>
            <a:ext cx="8951912" cy="4001095"/>
            <a:chOff x="1668631" y="2646280"/>
            <a:chExt cx="8951912" cy="4001095"/>
          </a:xfrm>
        </p:grpSpPr>
        <p:sp>
          <p:nvSpPr>
            <p:cNvPr id="4" name="Text Box 1042"/>
            <p:cNvSpPr txBox="1">
              <a:spLocks noChangeArrowheads="1"/>
            </p:cNvSpPr>
            <p:nvPr/>
          </p:nvSpPr>
          <p:spPr bwMode="auto">
            <a:xfrm>
              <a:off x="1668631" y="2646280"/>
              <a:ext cx="8951912"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en-US" sz="2400" b="1" dirty="0">
                  <a:solidFill>
                    <a:schemeClr val="tx2"/>
                  </a:solidFill>
                  <a:latin typeface="Times New Roman" panose="02020603050405020304" pitchFamily="18" charset="0"/>
                </a:rPr>
                <a:t>CSP </a:t>
              </a:r>
              <a:r>
                <a:rPr lang="sk-SK" altLang="en-US" sz="2400" b="1" dirty="0" err="1" smtClean="0">
                  <a:solidFill>
                    <a:schemeClr val="tx2"/>
                  </a:solidFill>
                  <a:latin typeface="Times New Roman" panose="02020603050405020304" pitchFamily="18" charset="0"/>
                </a:rPr>
                <a:t>definition</a:t>
              </a:r>
              <a:r>
                <a:rPr lang="sk-SK" altLang="en-US" sz="2400" dirty="0" smtClean="0">
                  <a:solidFill>
                    <a:schemeClr val="tx2"/>
                  </a:solidFill>
                  <a:latin typeface="Times New Roman" panose="02020603050405020304" pitchFamily="18" charset="0"/>
                </a:rPr>
                <a:t>:</a:t>
              </a:r>
              <a:endParaRPr lang="sk-SK" altLang="en-US" sz="2400" dirty="0">
                <a:solidFill>
                  <a:schemeClr val="tx2"/>
                </a:solidFill>
                <a:latin typeface="Times New Roman" panose="02020603050405020304" pitchFamily="18" charset="0"/>
              </a:endParaRPr>
            </a:p>
            <a:p>
              <a:pPr eaLnBrk="1" hangingPunct="1">
                <a:spcBef>
                  <a:spcPct val="50000"/>
                </a:spcBef>
                <a:buFontTx/>
                <a:buAutoNum type="arabicPeriod"/>
              </a:pPr>
              <a:r>
                <a:rPr lang="sk-SK" altLang="en-US" sz="2000" b="1" i="1" dirty="0" smtClean="0">
                  <a:solidFill>
                    <a:srgbClr val="FF0000"/>
                  </a:solidFill>
                  <a:latin typeface="Times New Roman" panose="02020603050405020304" pitchFamily="18" charset="0"/>
                </a:rPr>
                <a:t>Set of n </a:t>
              </a:r>
              <a:r>
                <a:rPr lang="sk-SK" altLang="en-US" sz="2000" b="1" i="1" dirty="0" err="1" smtClean="0">
                  <a:solidFill>
                    <a:srgbClr val="FF0000"/>
                  </a:solidFill>
                  <a:latin typeface="Times New Roman" panose="02020603050405020304" pitchFamily="18" charset="0"/>
                </a:rPr>
                <a:t>variables</a:t>
              </a:r>
              <a:r>
                <a:rPr lang="sk-SK" altLang="en-US" sz="2000" b="1" i="1" dirty="0" smtClean="0">
                  <a:solidFill>
                    <a:srgbClr val="FF0000"/>
                  </a:solidFill>
                  <a:latin typeface="Times New Roman" panose="02020603050405020304" pitchFamily="18" charset="0"/>
                </a:rPr>
                <a:t> </a:t>
              </a:r>
              <a:r>
                <a:rPr lang="sk-SK" altLang="en-US" sz="2000" i="1" dirty="0" smtClean="0">
                  <a:latin typeface="Times New Roman" panose="02020603050405020304" pitchFamily="18" charset="0"/>
                </a:rPr>
                <a:t>(in sudoku n </a:t>
              </a:r>
              <a:r>
                <a:rPr lang="sk-SK" altLang="en-US" sz="2000" i="1" dirty="0" err="1" smtClean="0">
                  <a:latin typeface="Times New Roman" panose="02020603050405020304" pitchFamily="18" charset="0"/>
                </a:rPr>
                <a:t>small</a:t>
              </a:r>
              <a:r>
                <a:rPr lang="sk-SK" altLang="en-US" sz="2000" i="1" dirty="0" smtClean="0">
                  <a:latin typeface="Times New Roman" panose="02020603050405020304" pitchFamily="18" charset="0"/>
                </a:rPr>
                <a:t> </a:t>
              </a:r>
              <a:r>
                <a:rPr lang="sk-SK" altLang="en-US" sz="2000" i="1" dirty="0" err="1" smtClean="0">
                  <a:latin typeface="Times New Roman" panose="02020603050405020304" pitchFamily="18" charset="0"/>
                </a:rPr>
                <a:t>square</a:t>
              </a:r>
              <a:r>
                <a:rPr lang="sk-SK" altLang="en-US" sz="2000" i="1" dirty="0" smtClean="0">
                  <a:latin typeface="Times New Roman" panose="02020603050405020304" pitchFamily="18" charset="0"/>
                </a:rPr>
                <a:t> </a:t>
              </a:r>
              <a:r>
                <a:rPr lang="sk-SK" altLang="en-US" sz="2000" i="1" dirty="0" err="1" smtClean="0">
                  <a:latin typeface="Times New Roman" panose="02020603050405020304" pitchFamily="18" charset="0"/>
                </a:rPr>
                <a:t>names</a:t>
              </a:r>
              <a:r>
                <a:rPr lang="sk-SK" altLang="en-US" sz="2000" i="1" dirty="0" smtClean="0">
                  <a:latin typeface="Times New Roman" panose="02020603050405020304" pitchFamily="18" charset="0"/>
                </a:rPr>
                <a:t>  x1, x2 ....)</a:t>
              </a:r>
              <a:r>
                <a:rPr lang="sk-SK" altLang="en-US" sz="2000" dirty="0" smtClean="0">
                  <a:latin typeface="Times New Roman" panose="02020603050405020304" pitchFamily="18" charset="0"/>
                </a:rPr>
                <a:t> </a:t>
              </a:r>
              <a:endParaRPr lang="sk-SK" altLang="en-US" sz="2000" dirty="0">
                <a:latin typeface="Times New Roman" panose="02020603050405020304" pitchFamily="18" charset="0"/>
              </a:endParaRPr>
            </a:p>
            <a:p>
              <a:pPr eaLnBrk="1" hangingPunct="1">
                <a:spcBef>
                  <a:spcPct val="50000"/>
                </a:spcBef>
                <a:buFontTx/>
                <a:buAutoNum type="arabicPeriod"/>
              </a:pPr>
              <a:r>
                <a:rPr lang="sk-SK" altLang="en-US" sz="2000" b="1" i="1" dirty="0" smtClean="0">
                  <a:solidFill>
                    <a:srgbClr val="FF0000"/>
                  </a:solidFill>
                  <a:latin typeface="Times New Roman" panose="02020603050405020304" pitchFamily="18" charset="0"/>
                </a:rPr>
                <a:t>Set of </a:t>
              </a:r>
              <a:r>
                <a:rPr lang="sk-SK" altLang="en-US" sz="2000" b="1" i="1" dirty="0" err="1" smtClean="0">
                  <a:solidFill>
                    <a:srgbClr val="FF0000"/>
                  </a:solidFill>
                  <a:latin typeface="Times New Roman" panose="02020603050405020304" pitchFamily="18" charset="0"/>
                </a:rPr>
                <a:t>constrains</a:t>
              </a:r>
              <a:r>
                <a:rPr lang="sk-SK" altLang="en-US" sz="2000" dirty="0">
                  <a:latin typeface="Times New Roman" panose="02020603050405020304" pitchFamily="18" charset="0"/>
                </a:rPr>
                <a:t> </a:t>
              </a:r>
              <a:r>
                <a:rPr lang="sk-SK" altLang="en-US" sz="2000" dirty="0" smtClean="0">
                  <a:latin typeface="Times New Roman" panose="02020603050405020304" pitchFamily="18" charset="0"/>
                </a:rPr>
                <a:t> (množina </a:t>
              </a:r>
              <a:r>
                <a:rPr lang="sk-SK" altLang="en-US" sz="2000" dirty="0" smtClean="0">
                  <a:solidFill>
                    <a:srgbClr val="0B0A09"/>
                  </a:solidFill>
                  <a:latin typeface="Times New Roman" panose="02020603050405020304" pitchFamily="18" charset="0"/>
                </a:rPr>
                <a:t>ohraničení, </a:t>
              </a:r>
              <a:r>
                <a:rPr lang="sk-SK" altLang="en-US" sz="2000" dirty="0" err="1" smtClean="0">
                  <a:solidFill>
                    <a:srgbClr val="0B0A09"/>
                  </a:solidFill>
                  <a:latin typeface="Times New Roman" panose="02020603050405020304" pitchFamily="18" charset="0"/>
                </a:rPr>
                <a:t>obmädzení</a:t>
              </a:r>
              <a:r>
                <a:rPr lang="sk-SK" altLang="en-US" sz="2000" dirty="0" smtClean="0">
                  <a:solidFill>
                    <a:srgbClr val="0B0A09"/>
                  </a:solidFill>
                  <a:latin typeface="Times New Roman" panose="02020603050405020304" pitchFamily="18" charset="0"/>
                </a:rPr>
                <a:t>)</a:t>
              </a:r>
              <a:endParaRPr lang="sk-SK" altLang="en-US" sz="2000" dirty="0">
                <a:solidFill>
                  <a:srgbClr val="0B0A09"/>
                </a:solidFill>
                <a:latin typeface="Times New Roman" panose="02020603050405020304" pitchFamily="18" charset="0"/>
              </a:endParaRPr>
            </a:p>
            <a:p>
              <a:pPr eaLnBrk="1" hangingPunct="1">
                <a:spcBef>
                  <a:spcPct val="50000"/>
                </a:spcBef>
                <a:buFontTx/>
                <a:buAutoNum type="arabicPeriod"/>
              </a:pPr>
              <a:r>
                <a:rPr lang="sk-SK" altLang="en-US" sz="2000" dirty="0" err="1" smtClean="0">
                  <a:solidFill>
                    <a:srgbClr val="0B0A09"/>
                  </a:solidFill>
                  <a:latin typeface="Times New Roman" panose="02020603050405020304" pitchFamily="18" charset="0"/>
                </a:rPr>
                <a:t>Each</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variable</a:t>
              </a:r>
              <a:r>
                <a:rPr lang="sk-SK" altLang="en-US" sz="2000" dirty="0" smtClean="0">
                  <a:solidFill>
                    <a:srgbClr val="0B0A09"/>
                  </a:solidFill>
                  <a:latin typeface="Times New Roman" panose="02020603050405020304" pitchFamily="18" charset="0"/>
                </a:rPr>
                <a:t> has </a:t>
              </a:r>
              <a:r>
                <a:rPr lang="sk-SK" altLang="en-US" sz="2000" dirty="0" err="1" smtClean="0">
                  <a:solidFill>
                    <a:srgbClr val="0B0A09"/>
                  </a:solidFill>
                  <a:latin typeface="Times New Roman" panose="02020603050405020304" pitchFamily="18" charset="0"/>
                </a:rPr>
                <a:t>its</a:t>
              </a:r>
              <a:r>
                <a:rPr lang="sk-SK" altLang="en-US" sz="2000" dirty="0" smtClean="0">
                  <a:solidFill>
                    <a:srgbClr val="0B0A09"/>
                  </a:solidFill>
                  <a:latin typeface="Times New Roman" panose="02020603050405020304" pitchFamily="18" charset="0"/>
                </a:rPr>
                <a:t> </a:t>
              </a:r>
              <a:r>
                <a:rPr lang="sk-SK" altLang="en-US" sz="2000" b="1" i="1" dirty="0" err="1" smtClean="0">
                  <a:solidFill>
                    <a:srgbClr val="FF0000"/>
                  </a:solidFill>
                  <a:latin typeface="Times New Roman" panose="02020603050405020304" pitchFamily="18" charset="0"/>
                </a:rPr>
                <a:t>value</a:t>
              </a:r>
              <a:r>
                <a:rPr lang="sk-SK" altLang="en-US" sz="2000" b="1" i="1" dirty="0" smtClean="0">
                  <a:solidFill>
                    <a:srgbClr val="FF0000"/>
                  </a:solidFill>
                  <a:latin typeface="Times New Roman" panose="02020603050405020304" pitchFamily="18" charset="0"/>
                </a:rPr>
                <a:t> set </a:t>
              </a:r>
              <a:r>
                <a:rPr lang="sk-SK" altLang="en-US" sz="2000" dirty="0" smtClean="0">
                  <a:solidFill>
                    <a:srgbClr val="0B0A09"/>
                  </a:solidFill>
                  <a:latin typeface="Times New Roman" panose="02020603050405020304" pitchFamily="18" charset="0"/>
                </a:rPr>
                <a:t>(</a:t>
              </a:r>
              <a:r>
                <a:rPr lang="sk-SK" altLang="en-US" sz="2000" dirty="0" err="1" smtClean="0">
                  <a:solidFill>
                    <a:srgbClr val="0B0A09"/>
                  </a:solidFill>
                  <a:latin typeface="Times New Roman" panose="02020603050405020304" pitchFamily="18" charset="0"/>
                </a:rPr>
                <a:t>each</a:t>
              </a:r>
              <a:r>
                <a:rPr lang="sk-SK" altLang="en-US" sz="2000" dirty="0" smtClean="0">
                  <a:solidFill>
                    <a:srgbClr val="0B0A09"/>
                  </a:solidFill>
                  <a:latin typeface="Times New Roman" panose="02020603050405020304" pitchFamily="18" charset="0"/>
                </a:rPr>
                <a:t> </a:t>
              </a:r>
              <a:r>
                <a:rPr lang="sk-SK" altLang="en-US" sz="2000" i="1" dirty="0" smtClean="0">
                  <a:solidFill>
                    <a:srgbClr val="0B0A09"/>
                  </a:solidFill>
                  <a:latin typeface="Times New Roman" panose="02020603050405020304" pitchFamily="18" charset="0"/>
                </a:rPr>
                <a:t>x</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can</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have</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value</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from</a:t>
              </a:r>
              <a:r>
                <a:rPr lang="sk-SK" altLang="en-US" sz="2000" dirty="0" smtClean="0">
                  <a:solidFill>
                    <a:srgbClr val="0B0A09"/>
                  </a:solidFill>
                  <a:latin typeface="Times New Roman" panose="02020603050405020304" pitchFamily="18" charset="0"/>
                </a:rPr>
                <a:t> 1 to 9)</a:t>
              </a:r>
              <a:endParaRPr lang="sk-SK" altLang="en-US" sz="2000" b="1" i="1" dirty="0">
                <a:solidFill>
                  <a:srgbClr val="0B0A09"/>
                </a:solidFill>
                <a:latin typeface="Times New Roman" panose="02020603050405020304" pitchFamily="18" charset="0"/>
              </a:endParaRPr>
            </a:p>
            <a:p>
              <a:pPr eaLnBrk="1" hangingPunct="1">
                <a:spcBef>
                  <a:spcPct val="50000"/>
                </a:spcBef>
                <a:buFontTx/>
                <a:buAutoNum type="arabicPeriod"/>
              </a:pPr>
              <a:r>
                <a:rPr lang="sk-SK" altLang="en-US" sz="2000" b="1" i="1" dirty="0" smtClean="0">
                  <a:solidFill>
                    <a:srgbClr val="FF0000"/>
                  </a:solidFill>
                  <a:latin typeface="Times New Roman" panose="02020603050405020304" pitchFamily="18" charset="0"/>
                </a:rPr>
                <a:t>State</a:t>
              </a:r>
              <a:r>
                <a:rPr lang="sk-SK" altLang="en-US" sz="2000" dirty="0" smtClean="0">
                  <a:latin typeface="Times New Roman" panose="02020603050405020304" pitchFamily="18" charset="0"/>
                </a:rPr>
                <a:t> </a:t>
              </a:r>
              <a:r>
                <a:rPr lang="sk-SK" altLang="en-US" sz="2000" dirty="0">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defined</a:t>
              </a:r>
              <a:r>
                <a:rPr lang="sk-SK" altLang="en-US" sz="2000" dirty="0" smtClean="0">
                  <a:solidFill>
                    <a:srgbClr val="0B0A09"/>
                  </a:solidFill>
                  <a:latin typeface="Times New Roman" panose="02020603050405020304" pitchFamily="18" charset="0"/>
                </a:rPr>
                <a:t> by </a:t>
              </a:r>
              <a:r>
                <a:rPr lang="sk-SK" altLang="en-US" sz="2000" dirty="0" err="1" smtClean="0">
                  <a:solidFill>
                    <a:srgbClr val="0B0A09"/>
                  </a:solidFill>
                  <a:latin typeface="Times New Roman" panose="02020603050405020304" pitchFamily="18" charset="0"/>
                </a:rPr>
                <a:t>the</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value</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assignment</a:t>
              </a:r>
              <a:r>
                <a:rPr lang="sk-SK" altLang="en-US" sz="2000" dirty="0" smtClean="0">
                  <a:solidFill>
                    <a:srgbClr val="0B0A09"/>
                  </a:solidFill>
                  <a:latin typeface="Times New Roman" panose="02020603050405020304" pitchFamily="18" charset="0"/>
                </a:rPr>
                <a:t> to </a:t>
              </a:r>
              <a:r>
                <a:rPr lang="sk-SK" altLang="en-US" sz="2000" dirty="0" err="1" smtClean="0">
                  <a:solidFill>
                    <a:srgbClr val="0B0A09"/>
                  </a:solidFill>
                  <a:latin typeface="Times New Roman" panose="02020603050405020304" pitchFamily="18" charset="0"/>
                </a:rPr>
                <a:t>the</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variables</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not</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necessarilly</a:t>
              </a:r>
              <a:r>
                <a:rPr lang="sk-SK" altLang="en-US" sz="2000" dirty="0" smtClean="0">
                  <a:solidFill>
                    <a:srgbClr val="0B0A09"/>
                  </a:solidFill>
                  <a:latin typeface="Times New Roman" panose="02020603050405020304" pitchFamily="18" charset="0"/>
                </a:rPr>
                <a:t> to </a:t>
              </a:r>
              <a:r>
                <a:rPr lang="sk-SK" altLang="en-US" sz="2000" dirty="0" err="1" smtClean="0">
                  <a:solidFill>
                    <a:srgbClr val="0B0A09"/>
                  </a:solidFill>
                  <a:latin typeface="Times New Roman" panose="02020603050405020304" pitchFamily="18" charset="0"/>
                </a:rPr>
                <a:t>all</a:t>
              </a:r>
              <a:r>
                <a:rPr lang="sk-SK" altLang="en-US" sz="2000" dirty="0" smtClean="0">
                  <a:latin typeface="Times New Roman" panose="02020603050405020304" pitchFamily="18" charset="0"/>
                </a:rPr>
                <a:t>.</a:t>
              </a:r>
              <a:endParaRPr lang="sk-SK" altLang="en-US" sz="2000" dirty="0">
                <a:latin typeface="Times New Roman" panose="02020603050405020304" pitchFamily="18" charset="0"/>
              </a:endParaRPr>
            </a:p>
            <a:p>
              <a:pPr eaLnBrk="1" hangingPunct="1">
                <a:spcBef>
                  <a:spcPct val="50000"/>
                </a:spcBef>
                <a:buFontTx/>
                <a:buAutoNum type="arabicPeriod"/>
              </a:pPr>
              <a:r>
                <a:rPr lang="sk-SK" altLang="en-US" sz="2000" b="1" i="1" dirty="0" err="1" smtClean="0">
                  <a:solidFill>
                    <a:srgbClr val="FF0000"/>
                  </a:solidFill>
                  <a:latin typeface="Times New Roman" panose="02020603050405020304" pitchFamily="18" charset="0"/>
                </a:rPr>
                <a:t>Consistent</a:t>
              </a:r>
              <a:r>
                <a:rPr lang="sk-SK" altLang="en-US" sz="2000" b="1" i="1" dirty="0" smtClean="0">
                  <a:solidFill>
                    <a:srgbClr val="FF0000"/>
                  </a:solidFill>
                  <a:latin typeface="Times New Roman" panose="02020603050405020304" pitchFamily="18" charset="0"/>
                </a:rPr>
                <a:t> state</a:t>
              </a:r>
              <a:r>
                <a:rPr lang="sk-SK" altLang="en-US" sz="2000" dirty="0" smtClean="0">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assignment</a:t>
              </a:r>
              <a:r>
                <a:rPr lang="sk-SK" altLang="en-US" sz="2000" dirty="0" smtClean="0">
                  <a:solidFill>
                    <a:srgbClr val="0B0A09"/>
                  </a:solidFill>
                  <a:latin typeface="Times New Roman" panose="02020603050405020304" pitchFamily="18" charset="0"/>
                </a:rPr>
                <a:t> of </a:t>
              </a:r>
              <a:r>
                <a:rPr lang="sk-SK" altLang="en-US" sz="2000" dirty="0" err="1" smtClean="0">
                  <a:solidFill>
                    <a:srgbClr val="0B0A09"/>
                  </a:solidFill>
                  <a:latin typeface="Times New Roman" panose="02020603050405020304" pitchFamily="18" charset="0"/>
                </a:rPr>
                <a:t>values</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does</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not</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violate</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constrains</a:t>
              </a:r>
              <a:r>
                <a:rPr lang="sk-SK" altLang="en-US" sz="2000" dirty="0" smtClean="0">
                  <a:solidFill>
                    <a:srgbClr val="0B0A09"/>
                  </a:solidFill>
                  <a:latin typeface="Times New Roman" panose="02020603050405020304" pitchFamily="18" charset="0"/>
                </a:rPr>
                <a:t>.</a:t>
              </a:r>
              <a:endParaRPr lang="sk-SK" altLang="en-US" sz="2000" dirty="0">
                <a:solidFill>
                  <a:srgbClr val="0B0A09"/>
                </a:solidFill>
                <a:latin typeface="Times New Roman" panose="02020603050405020304" pitchFamily="18" charset="0"/>
              </a:endParaRPr>
            </a:p>
            <a:p>
              <a:pPr eaLnBrk="1" hangingPunct="1">
                <a:spcBef>
                  <a:spcPct val="50000"/>
                </a:spcBef>
                <a:buFontTx/>
                <a:buAutoNum type="arabicPeriod"/>
              </a:pPr>
              <a:r>
                <a:rPr lang="sk-SK" altLang="en-US" sz="2000" b="1" i="1" dirty="0" err="1" smtClean="0">
                  <a:solidFill>
                    <a:srgbClr val="FF0000"/>
                  </a:solidFill>
                  <a:latin typeface="Times New Roman" panose="02020603050405020304" pitchFamily="18" charset="0"/>
                </a:rPr>
                <a:t>Complete</a:t>
              </a:r>
              <a:r>
                <a:rPr lang="sk-SK" altLang="en-US" sz="2000" b="1" i="1" dirty="0" smtClean="0">
                  <a:solidFill>
                    <a:srgbClr val="FF0000"/>
                  </a:solidFill>
                  <a:latin typeface="Times New Roman" panose="02020603050405020304" pitchFamily="18" charset="0"/>
                </a:rPr>
                <a:t> state</a:t>
              </a:r>
              <a:r>
                <a:rPr lang="sk-SK" altLang="en-US" sz="2000" dirty="0" smtClean="0">
                  <a:latin typeface="Times New Roman" panose="02020603050405020304" pitchFamily="18" charset="0"/>
                </a:rPr>
                <a:t>: </a:t>
              </a:r>
              <a:r>
                <a:rPr lang="sk-SK" altLang="en-US" sz="2000" dirty="0" smtClean="0">
                  <a:solidFill>
                    <a:srgbClr val="0B0A09"/>
                  </a:solidFill>
                  <a:latin typeface="Times New Roman" panose="02020603050405020304" pitchFamily="18" charset="0"/>
                </a:rPr>
                <a:t>state in </a:t>
              </a:r>
              <a:r>
                <a:rPr lang="sk-SK" altLang="en-US" sz="2000" dirty="0" err="1" smtClean="0">
                  <a:solidFill>
                    <a:srgbClr val="0B0A09"/>
                  </a:solidFill>
                  <a:latin typeface="Times New Roman" panose="02020603050405020304" pitchFamily="18" charset="0"/>
                </a:rPr>
                <a:t>which</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each</a:t>
              </a:r>
              <a:r>
                <a:rPr lang="sk-SK" altLang="en-US" sz="2000" dirty="0" smtClean="0">
                  <a:solidFill>
                    <a:srgbClr val="0B0A09"/>
                  </a:solidFill>
                  <a:latin typeface="Times New Roman" panose="02020603050405020304" pitchFamily="18" charset="0"/>
                </a:rPr>
                <a:t> </a:t>
              </a:r>
              <a:r>
                <a:rPr lang="sk-SK" altLang="en-US" sz="2000" dirty="0" err="1" smtClean="0">
                  <a:solidFill>
                    <a:srgbClr val="0B0A09"/>
                  </a:solidFill>
                  <a:latin typeface="Times New Roman" panose="02020603050405020304" pitchFamily="18" charset="0"/>
                </a:rPr>
                <a:t>variable</a:t>
              </a:r>
              <a:r>
                <a:rPr lang="sk-SK" altLang="en-US" sz="2000" dirty="0" smtClean="0">
                  <a:solidFill>
                    <a:srgbClr val="0B0A09"/>
                  </a:solidFill>
                  <a:latin typeface="Times New Roman" panose="02020603050405020304" pitchFamily="18" charset="0"/>
                </a:rPr>
                <a:t> has a </a:t>
              </a:r>
              <a:r>
                <a:rPr lang="sk-SK" altLang="en-US" sz="2000" dirty="0" err="1" smtClean="0">
                  <a:solidFill>
                    <a:srgbClr val="0B0A09"/>
                  </a:solidFill>
                  <a:latin typeface="Times New Roman" panose="02020603050405020304" pitchFamily="18" charset="0"/>
                </a:rPr>
                <a:t>value</a:t>
              </a:r>
              <a:r>
                <a:rPr lang="sk-SK" altLang="en-US" sz="2000" dirty="0" smtClean="0">
                  <a:solidFill>
                    <a:srgbClr val="0B0A09"/>
                  </a:solidFill>
                  <a:latin typeface="Times New Roman" panose="02020603050405020304" pitchFamily="18" charset="0"/>
                </a:rPr>
                <a:t>.</a:t>
              </a:r>
              <a:endParaRPr lang="sk-SK" altLang="en-US" sz="2000" dirty="0">
                <a:solidFill>
                  <a:srgbClr val="0B0A09"/>
                </a:solidFill>
                <a:latin typeface="Times New Roman" panose="02020603050405020304" pitchFamily="18" charset="0"/>
              </a:endParaRPr>
            </a:p>
            <a:p>
              <a:pPr eaLnBrk="1" hangingPunct="1">
                <a:spcBef>
                  <a:spcPct val="50000"/>
                </a:spcBef>
                <a:buFontTx/>
                <a:buAutoNum type="arabicPeriod"/>
              </a:pPr>
              <a:r>
                <a:rPr lang="sk-SK" altLang="en-US" sz="2000" b="1" i="1" dirty="0" err="1" smtClean="0">
                  <a:solidFill>
                    <a:srgbClr val="FF0000"/>
                  </a:solidFill>
                  <a:latin typeface="Times New Roman" panose="02020603050405020304" pitchFamily="18" charset="0"/>
                </a:rPr>
                <a:t>Solution</a:t>
              </a:r>
              <a:r>
                <a:rPr lang="sk-SK" altLang="en-US" sz="2000" b="1" i="1" dirty="0" smtClean="0">
                  <a:solidFill>
                    <a:srgbClr val="FF0000"/>
                  </a:solidFill>
                  <a:latin typeface="Times New Roman" panose="02020603050405020304" pitchFamily="18" charset="0"/>
                </a:rPr>
                <a:t> of  </a:t>
              </a:r>
              <a:r>
                <a:rPr lang="sk-SK" altLang="en-US" sz="2000" b="1" i="1" dirty="0">
                  <a:solidFill>
                    <a:srgbClr val="FF0000"/>
                  </a:solidFill>
                  <a:latin typeface="Times New Roman" panose="02020603050405020304" pitchFamily="18" charset="0"/>
                </a:rPr>
                <a:t>CSP</a:t>
              </a:r>
              <a:r>
                <a:rPr lang="sk-SK" altLang="en-US" sz="2000" dirty="0">
                  <a:latin typeface="Times New Roman" panose="02020603050405020304" pitchFamily="18" charset="0"/>
                </a:rPr>
                <a:t>: </a:t>
              </a:r>
              <a:r>
                <a:rPr lang="sk-SK" altLang="en-US" sz="2000" dirty="0" smtClean="0">
                  <a:latin typeface="Times New Roman" panose="02020603050405020304" pitchFamily="18" charset="0"/>
                </a:rPr>
                <a:t> </a:t>
              </a:r>
              <a:r>
                <a:rPr lang="sk-SK" altLang="en-US" sz="2000" dirty="0" err="1" smtClean="0">
                  <a:latin typeface="Times New Roman" panose="02020603050405020304" pitchFamily="18" charset="0"/>
                </a:rPr>
                <a:t>complete</a:t>
              </a:r>
              <a:r>
                <a:rPr lang="sk-SK" altLang="en-US" sz="2000" dirty="0" smtClean="0">
                  <a:latin typeface="Times New Roman" panose="02020603050405020304" pitchFamily="18" charset="0"/>
                </a:rPr>
                <a:t> state </a:t>
              </a:r>
              <a:r>
                <a:rPr lang="sk-SK" altLang="en-US" sz="2000" dirty="0" err="1" smtClean="0">
                  <a:latin typeface="Times New Roman" panose="02020603050405020304" pitchFamily="18" charset="0"/>
                </a:rPr>
                <a:t>not</a:t>
              </a:r>
              <a:r>
                <a:rPr lang="sk-SK" altLang="en-US" sz="2000" dirty="0" smtClean="0">
                  <a:latin typeface="Times New Roman" panose="02020603050405020304" pitchFamily="18" charset="0"/>
                </a:rPr>
                <a:t> </a:t>
              </a:r>
              <a:r>
                <a:rPr lang="sk-SK" altLang="en-US" sz="2000" dirty="0" err="1" smtClean="0">
                  <a:latin typeface="Times New Roman" panose="02020603050405020304" pitchFamily="18" charset="0"/>
                </a:rPr>
                <a:t>violating</a:t>
              </a:r>
              <a:r>
                <a:rPr lang="sk-SK" altLang="en-US" sz="2000" dirty="0" smtClean="0">
                  <a:latin typeface="Times New Roman" panose="02020603050405020304" pitchFamily="18" charset="0"/>
                </a:rPr>
                <a:t> </a:t>
              </a:r>
              <a:r>
                <a:rPr lang="sk-SK" altLang="en-US" sz="2000" dirty="0" err="1" smtClean="0">
                  <a:latin typeface="Times New Roman" panose="02020603050405020304" pitchFamily="18" charset="0"/>
                </a:rPr>
                <a:t>constrains</a:t>
              </a:r>
              <a:r>
                <a:rPr lang="sk-SK" altLang="en-US" sz="2000" dirty="0" smtClean="0">
                  <a:latin typeface="Times New Roman" panose="02020603050405020304" pitchFamily="18" charset="0"/>
                </a:rPr>
                <a:t>, </a:t>
              </a:r>
              <a:r>
                <a:rPr lang="sk-SK" altLang="en-US" sz="2000" dirty="0" err="1" smtClean="0">
                  <a:latin typeface="Times New Roman" panose="02020603050405020304" pitchFamily="18" charset="0"/>
                </a:rPr>
                <a:t>complete</a:t>
              </a:r>
              <a:r>
                <a:rPr lang="sk-SK" altLang="en-US" sz="2000" dirty="0" smtClean="0">
                  <a:latin typeface="Times New Roman" panose="02020603050405020304" pitchFamily="18" charset="0"/>
                </a:rPr>
                <a:t> </a:t>
              </a:r>
              <a:r>
                <a:rPr lang="sk-SK" altLang="en-US" sz="2000" dirty="0" err="1" smtClean="0">
                  <a:latin typeface="Times New Roman" panose="02020603050405020304" pitchFamily="18" charset="0"/>
                </a:rPr>
                <a:t>consistent</a:t>
              </a:r>
              <a:r>
                <a:rPr lang="sk-SK" altLang="en-US" sz="2000" dirty="0" smtClean="0">
                  <a:latin typeface="Times New Roman" panose="02020603050405020304" pitchFamily="18" charset="0"/>
                </a:rPr>
                <a:t> state</a:t>
              </a:r>
              <a:endParaRPr lang="sk-SK" altLang="en-US" sz="2000" dirty="0">
                <a:solidFill>
                  <a:srgbClr val="0B0A09"/>
                </a:solidFill>
                <a:latin typeface="Times New Roman" panose="02020603050405020304" pitchFamily="18" charset="0"/>
              </a:endParaRPr>
            </a:p>
          </p:txBody>
        </p:sp>
        <p:sp>
          <p:nvSpPr>
            <p:cNvPr id="5" name="TextBox 4"/>
            <p:cNvSpPr txBox="1"/>
            <p:nvPr/>
          </p:nvSpPr>
          <p:spPr>
            <a:xfrm>
              <a:off x="3997842" y="2646280"/>
              <a:ext cx="3115339" cy="383999"/>
            </a:xfrm>
            <a:prstGeom prst="rect">
              <a:avLst/>
            </a:prstGeom>
            <a:noFill/>
          </p:spPr>
          <p:txBody>
            <a:bodyPr wrap="square" rtlCol="0">
              <a:spAutoFit/>
            </a:bodyPr>
            <a:lstStyle/>
            <a:p>
              <a:r>
                <a:rPr lang="sk-SK" dirty="0" err="1" smtClean="0"/>
                <a:t>Example</a:t>
              </a:r>
              <a:r>
                <a:rPr lang="sk-SK" dirty="0" smtClean="0"/>
                <a:t> </a:t>
              </a:r>
              <a:r>
                <a:rPr lang="sk-SK" b="1" dirty="0" smtClean="0"/>
                <a:t>Sudoku</a:t>
              </a:r>
              <a:endParaRPr lang="en-US" b="1" dirty="0"/>
            </a:p>
          </p:txBody>
        </p:sp>
      </p:grpSp>
    </p:spTree>
    <p:extLst>
      <p:ext uri="{BB962C8B-B14F-4D97-AF65-F5344CB8AC3E}">
        <p14:creationId xmlns:p14="http://schemas.microsoft.com/office/powerpoint/2010/main" val="6786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ChangeArrowheads="1"/>
          </p:cNvSpPr>
          <p:nvPr/>
        </p:nvSpPr>
        <p:spPr bwMode="auto">
          <a:xfrm>
            <a:off x="2033587" y="476250"/>
            <a:ext cx="9480633"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sz="4400" b="1" dirty="0" err="1" smtClean="0">
                <a:solidFill>
                  <a:schemeClr val="tx2"/>
                </a:solidFill>
                <a:latin typeface="Times New Roman" panose="02020603050405020304" pitchFamily="18" charset="0"/>
              </a:rPr>
              <a:t>Example</a:t>
            </a:r>
            <a:r>
              <a:rPr lang="en-US" altLang="en-US" sz="4400" dirty="0" smtClean="0">
                <a:solidFill>
                  <a:schemeClr val="tx2"/>
                </a:solidFill>
                <a:latin typeface="Times New Roman" panose="02020603050405020304" pitchFamily="18" charset="0"/>
              </a:rPr>
              <a:t>: </a:t>
            </a:r>
            <a:r>
              <a:rPr lang="en-US" altLang="en-US" sz="4400" dirty="0">
                <a:solidFill>
                  <a:schemeClr val="tx2"/>
                </a:solidFill>
                <a:latin typeface="Times New Roman" panose="02020603050405020304" pitchFamily="18" charset="0"/>
              </a:rPr>
              <a:t>Map-Coloring</a:t>
            </a:r>
            <a:r>
              <a:rPr lang="sk-SK" altLang="en-US" sz="4400" dirty="0">
                <a:solidFill>
                  <a:schemeClr val="tx2"/>
                </a:solidFill>
                <a:latin typeface="Times New Roman" panose="02020603050405020304" pitchFamily="18" charset="0"/>
              </a:rPr>
              <a:t> (</a:t>
            </a:r>
            <a:r>
              <a:rPr lang="sk-SK" altLang="en-US" sz="3200" dirty="0" err="1">
                <a:solidFill>
                  <a:schemeClr val="tx2"/>
                </a:solidFill>
                <a:latin typeface="Times New Roman" panose="02020603050405020304" pitchFamily="18" charset="0"/>
              </a:rPr>
              <a:t>Russel</a:t>
            </a:r>
            <a:r>
              <a:rPr lang="sk-SK" altLang="en-US" sz="3200" dirty="0">
                <a:solidFill>
                  <a:schemeClr val="tx2"/>
                </a:solidFill>
                <a:latin typeface="Times New Roman" panose="02020603050405020304" pitchFamily="18" charset="0"/>
              </a:rPr>
              <a:t>, </a:t>
            </a:r>
            <a:r>
              <a:rPr lang="sk-SK" altLang="en-US" sz="3200" dirty="0" err="1">
                <a:solidFill>
                  <a:schemeClr val="tx2"/>
                </a:solidFill>
                <a:latin typeface="Times New Roman" panose="02020603050405020304" pitchFamily="18" charset="0"/>
              </a:rPr>
              <a:t>Norwig</a:t>
            </a:r>
            <a:r>
              <a:rPr lang="sk-SK" altLang="en-US" sz="3200" dirty="0">
                <a:solidFill>
                  <a:schemeClr val="tx2"/>
                </a:solidFill>
                <a:latin typeface="Times New Roman" panose="02020603050405020304" pitchFamily="18" charset="0"/>
              </a:rPr>
              <a:t>)</a:t>
            </a:r>
            <a:endParaRPr lang="en-US" altLang="en-US" sz="4400" dirty="0">
              <a:solidFill>
                <a:schemeClr val="tx2"/>
              </a:solidFill>
              <a:latin typeface="Times New Roman" panose="02020603050405020304" pitchFamily="18" charset="0"/>
            </a:endParaRPr>
          </a:p>
        </p:txBody>
      </p:sp>
      <p:pic>
        <p:nvPicPr>
          <p:cNvPr id="95235" name="Picture 4"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589" y="1484313"/>
            <a:ext cx="37814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5"/>
          <p:cNvSpPr>
            <a:spLocks noChangeArrowheads="1"/>
          </p:cNvSpPr>
          <p:nvPr/>
        </p:nvSpPr>
        <p:spPr bwMode="auto">
          <a:xfrm>
            <a:off x="2135189" y="4941889"/>
            <a:ext cx="9258716"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80000"/>
              </a:lnSpc>
              <a:spcBef>
                <a:spcPct val="20000"/>
              </a:spcBef>
              <a:buClr>
                <a:srgbClr val="A50021"/>
              </a:buClr>
              <a:buSzPct val="75000"/>
              <a:buFont typeface="Wingdings" panose="05000000000000000000" pitchFamily="2" charset="2"/>
              <a:buChar char="n"/>
            </a:pPr>
            <a:r>
              <a:rPr lang="sk-SK" altLang="en-US" sz="2000" dirty="0" err="1" smtClean="0">
                <a:solidFill>
                  <a:srgbClr val="FF0000"/>
                </a:solidFill>
                <a:latin typeface="Times New Roman" panose="02020603050405020304" pitchFamily="18" charset="0"/>
              </a:rPr>
              <a:t>Variables</a:t>
            </a:r>
            <a:r>
              <a:rPr lang="en-US" altLang="en-US" sz="2000" dirty="0" smtClean="0">
                <a:solidFill>
                  <a:srgbClr val="FF0000"/>
                </a:solidFill>
                <a:latin typeface="Times New Roman" panose="02020603050405020304" pitchFamily="18" charset="0"/>
              </a:rPr>
              <a:t> </a:t>
            </a:r>
            <a:r>
              <a:rPr lang="en-US" altLang="en-US" sz="2000" i="1" dirty="0">
                <a:latin typeface="Times New Roman" panose="02020603050405020304" pitchFamily="18" charset="0"/>
              </a:rPr>
              <a:t>WA, NT, Q, NSW, V, SA, T</a:t>
            </a:r>
            <a:r>
              <a:rPr lang="en-US" altLang="en-US" sz="2000" dirty="0">
                <a:latin typeface="Times New Roman" panose="02020603050405020304" pitchFamily="18" charset="0"/>
              </a:rPr>
              <a:t> </a:t>
            </a:r>
          </a:p>
          <a:p>
            <a:pPr eaLnBrk="1" hangingPunct="1">
              <a:lnSpc>
                <a:spcPct val="80000"/>
              </a:lnSpc>
              <a:spcBef>
                <a:spcPct val="20000"/>
              </a:spcBef>
              <a:buClr>
                <a:srgbClr val="A50021"/>
              </a:buClr>
              <a:buSzPct val="75000"/>
              <a:buFont typeface="Wingdings" panose="05000000000000000000" pitchFamily="2" charset="2"/>
              <a:buChar char="n"/>
            </a:pPr>
            <a:r>
              <a:rPr lang="en-US" altLang="en-US" sz="2000" dirty="0" smtClean="0">
                <a:solidFill>
                  <a:srgbClr val="FF0000"/>
                </a:solidFill>
                <a:latin typeface="Times New Roman" panose="02020603050405020304" pitchFamily="18" charset="0"/>
              </a:rPr>
              <a:t>Dom</a:t>
            </a:r>
            <a:r>
              <a:rPr lang="sk-SK" altLang="en-US" sz="2000" dirty="0" err="1" smtClean="0">
                <a:solidFill>
                  <a:srgbClr val="FF0000"/>
                </a:solidFill>
                <a:latin typeface="Times New Roman" panose="02020603050405020304" pitchFamily="18" charset="0"/>
              </a:rPr>
              <a:t>ains</a:t>
            </a:r>
            <a:r>
              <a:rPr lang="en-US" altLang="en-US" sz="2000" dirty="0" smtClean="0">
                <a:latin typeface="Times New Roman" panose="02020603050405020304" pitchFamily="18" charset="0"/>
              </a:rPr>
              <a:t> </a:t>
            </a:r>
            <a:r>
              <a:rPr lang="en-US" altLang="en-US" sz="2000" i="1" dirty="0">
                <a:latin typeface="Times New Roman" panose="02020603050405020304" pitchFamily="18" charset="0"/>
              </a:rPr>
              <a:t>D</a:t>
            </a:r>
            <a:r>
              <a:rPr lang="en-US" altLang="en-US" sz="2000" i="1" baseline="-25000" dirty="0">
                <a:latin typeface="Times New Roman" panose="02020603050405020304" pitchFamily="18" charset="0"/>
              </a:rPr>
              <a:t>i</a:t>
            </a:r>
            <a:r>
              <a:rPr lang="en-US" altLang="en-US" sz="2000" dirty="0">
                <a:latin typeface="Times New Roman" panose="02020603050405020304" pitchFamily="18" charset="0"/>
              </a:rPr>
              <a:t> = {red,</a:t>
            </a:r>
            <a:r>
              <a:rPr lang="sk-SK" altLang="en-US" sz="2000" dirty="0">
                <a:latin typeface="Times New Roman" panose="02020603050405020304" pitchFamily="18" charset="0"/>
              </a:rPr>
              <a:t> </a:t>
            </a:r>
            <a:r>
              <a:rPr lang="en-US" altLang="en-US" sz="2000" dirty="0">
                <a:latin typeface="Times New Roman" panose="02020603050405020304" pitchFamily="18" charset="0"/>
              </a:rPr>
              <a:t>green,</a:t>
            </a:r>
            <a:r>
              <a:rPr lang="sk-SK" altLang="en-US" sz="2000" dirty="0">
                <a:latin typeface="Times New Roman" panose="02020603050405020304" pitchFamily="18" charset="0"/>
              </a:rPr>
              <a:t> </a:t>
            </a:r>
            <a:r>
              <a:rPr lang="en-US" altLang="en-US" sz="2000" dirty="0">
                <a:latin typeface="Times New Roman" panose="02020603050405020304" pitchFamily="18" charset="0"/>
              </a:rPr>
              <a:t>blue}</a:t>
            </a:r>
          </a:p>
          <a:p>
            <a:pPr eaLnBrk="1" hangingPunct="1">
              <a:lnSpc>
                <a:spcPct val="80000"/>
              </a:lnSpc>
              <a:spcBef>
                <a:spcPct val="20000"/>
              </a:spcBef>
              <a:buClr>
                <a:srgbClr val="A50021"/>
              </a:buClr>
              <a:buSzPct val="75000"/>
              <a:buFont typeface="Wingdings" panose="05000000000000000000" pitchFamily="2" charset="2"/>
              <a:buChar char="n"/>
            </a:pPr>
            <a:r>
              <a:rPr lang="en-US" altLang="en-US" sz="2000" dirty="0" err="1" smtClean="0">
                <a:solidFill>
                  <a:srgbClr val="FF0000"/>
                </a:solidFill>
                <a:latin typeface="Times New Roman" panose="02020603050405020304" pitchFamily="18" charset="0"/>
              </a:rPr>
              <a:t>Constrai</a:t>
            </a:r>
            <a:r>
              <a:rPr lang="sk-SK" altLang="en-US" sz="2000" dirty="0" err="1" smtClean="0">
                <a:solidFill>
                  <a:srgbClr val="FF0000"/>
                </a:solidFill>
                <a:latin typeface="Times New Roman" panose="02020603050405020304" pitchFamily="18" charset="0"/>
              </a:rPr>
              <a:t>ns</a:t>
            </a:r>
            <a:r>
              <a:rPr lang="en-US" altLang="en-US" sz="2000" dirty="0" smtClean="0">
                <a:latin typeface="Times New Roman" panose="02020603050405020304" pitchFamily="18" charset="0"/>
              </a:rPr>
              <a:t>: </a:t>
            </a:r>
            <a:r>
              <a:rPr lang="sk-SK" altLang="en-US" sz="2000" dirty="0" err="1" smtClean="0">
                <a:latin typeface="Times New Roman" panose="02020603050405020304" pitchFamily="18" charset="0"/>
              </a:rPr>
              <a:t>different</a:t>
            </a:r>
            <a:r>
              <a:rPr lang="sk-SK" altLang="en-US" sz="2000" dirty="0" smtClean="0">
                <a:latin typeface="Times New Roman" panose="02020603050405020304" pitchFamily="18" charset="0"/>
              </a:rPr>
              <a:t> </a:t>
            </a:r>
            <a:r>
              <a:rPr lang="sk-SK" altLang="en-US" sz="2000" dirty="0" err="1" smtClean="0">
                <a:latin typeface="Times New Roman" panose="02020603050405020304" pitchFamily="18" charset="0"/>
              </a:rPr>
              <a:t>colours</a:t>
            </a:r>
            <a:r>
              <a:rPr lang="sk-SK" altLang="en-US" sz="2000" dirty="0" smtClean="0">
                <a:latin typeface="Times New Roman" panose="02020603050405020304" pitchFamily="18" charset="0"/>
              </a:rPr>
              <a:t> </a:t>
            </a:r>
            <a:r>
              <a:rPr lang="sk-SK" altLang="en-US" sz="2000" dirty="0" err="1" smtClean="0">
                <a:latin typeface="Times New Roman" panose="02020603050405020304" pitchFamily="18" charset="0"/>
              </a:rPr>
              <a:t>for</a:t>
            </a:r>
            <a:r>
              <a:rPr lang="sk-SK" altLang="en-US" sz="2000" dirty="0" smtClean="0">
                <a:latin typeface="Times New Roman" panose="02020603050405020304" pitchFamily="18" charset="0"/>
              </a:rPr>
              <a:t> </a:t>
            </a:r>
            <a:r>
              <a:rPr lang="sk-SK" altLang="en-US" sz="2000" dirty="0" err="1" smtClean="0">
                <a:latin typeface="Times New Roman" panose="02020603050405020304" pitchFamily="18" charset="0"/>
              </a:rPr>
              <a:t>neighbor</a:t>
            </a:r>
            <a:r>
              <a:rPr lang="sk-SK" altLang="en-US" sz="2000" dirty="0" smtClean="0">
                <a:latin typeface="Times New Roman" panose="02020603050405020304" pitchFamily="18" charset="0"/>
              </a:rPr>
              <a:t> </a:t>
            </a:r>
            <a:r>
              <a:rPr lang="sk-SK" altLang="en-US" sz="2000" dirty="0" err="1" smtClean="0">
                <a:latin typeface="Times New Roman" panose="02020603050405020304" pitchFamily="18" charset="0"/>
              </a:rPr>
              <a:t>countries</a:t>
            </a:r>
            <a:r>
              <a:rPr lang="sk-SK" altLang="en-US" sz="2000" dirty="0">
                <a:latin typeface="Times New Roman" panose="02020603050405020304" pitchFamily="18" charset="0"/>
              </a:rPr>
              <a:t/>
            </a:r>
            <a:br>
              <a:rPr lang="sk-SK" altLang="en-US" sz="2000" dirty="0">
                <a:latin typeface="Times New Roman" panose="02020603050405020304" pitchFamily="18" charset="0"/>
              </a:rPr>
            </a:br>
            <a:r>
              <a:rPr lang="sk-SK" altLang="en-US" sz="2000" dirty="0" err="1" smtClean="0">
                <a:latin typeface="Times New Roman" panose="02020603050405020304" pitchFamily="18" charset="0"/>
              </a:rPr>
              <a:t>e.g</a:t>
            </a:r>
            <a:r>
              <a:rPr lang="sk-SK" altLang="en-US" sz="2000" dirty="0" smtClean="0">
                <a:latin typeface="Times New Roman" panose="02020603050405020304" pitchFamily="18" charset="0"/>
              </a:rPr>
              <a:t>.</a:t>
            </a:r>
            <a:r>
              <a:rPr lang="en-US" altLang="en-US" sz="2000" dirty="0">
                <a:latin typeface="Times New Roman" panose="02020603050405020304" pitchFamily="18" charset="0"/>
              </a:rPr>
              <a:t>, WA </a:t>
            </a:r>
            <a:r>
              <a:rPr lang="en-US" altLang="en-US" sz="2000" dirty="0">
                <a:latin typeface="Times New Roman" panose="02020603050405020304" pitchFamily="18" charset="0"/>
                <a:cs typeface="Arial" panose="020B0604020202020204" pitchFamily="34" charset="0"/>
              </a:rPr>
              <a:t>≠</a:t>
            </a:r>
            <a:r>
              <a:rPr lang="en-US" altLang="en-US" sz="2000" dirty="0">
                <a:latin typeface="Times New Roman" panose="02020603050405020304" pitchFamily="18" charset="0"/>
              </a:rPr>
              <a:t> NT, or (WA,NT) </a:t>
            </a:r>
            <a:r>
              <a:rPr lang="sk-SK" altLang="en-US" sz="2000" dirty="0">
                <a:latin typeface="Times New Roman" panose="02020603050405020304" pitchFamily="18" charset="0"/>
              </a:rPr>
              <a:t>v</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red,green</a:t>
            </a:r>
            <a:r>
              <a:rPr lang="en-US" altLang="en-US" sz="2000" dirty="0">
                <a:latin typeface="Times New Roman" panose="02020603050405020304" pitchFamily="18" charset="0"/>
              </a:rPr>
              <a:t>),(</a:t>
            </a:r>
            <a:r>
              <a:rPr lang="en-US" altLang="en-US" sz="2000" dirty="0" err="1">
                <a:latin typeface="Times New Roman" panose="02020603050405020304" pitchFamily="18" charset="0"/>
              </a:rPr>
              <a:t>red,blue</a:t>
            </a:r>
            <a:r>
              <a:rPr lang="en-US" altLang="en-US" sz="2000" dirty="0">
                <a:latin typeface="Times New Roman" panose="02020603050405020304" pitchFamily="18" charset="0"/>
              </a:rPr>
              <a:t>),(</a:t>
            </a:r>
            <a:r>
              <a:rPr lang="en-US" altLang="en-US" sz="2000" dirty="0" err="1">
                <a:latin typeface="Times New Roman" panose="02020603050405020304" pitchFamily="18" charset="0"/>
              </a:rPr>
              <a:t>green,red</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green,blue</a:t>
            </a:r>
            <a:r>
              <a:rPr lang="en-US" altLang="en-US" sz="2000" dirty="0">
                <a:latin typeface="Times New Roman" panose="02020603050405020304" pitchFamily="18" charset="0"/>
              </a:rPr>
              <a:t>),(</a:t>
            </a:r>
            <a:r>
              <a:rPr lang="en-US" altLang="en-US" sz="2000" dirty="0" err="1">
                <a:latin typeface="Times New Roman" panose="02020603050405020304" pitchFamily="18" charset="0"/>
              </a:rPr>
              <a:t>blue,red</a:t>
            </a:r>
            <a:r>
              <a:rPr lang="en-US" altLang="en-US" sz="2000" dirty="0">
                <a:latin typeface="Times New Roman" panose="02020603050405020304" pitchFamily="18" charset="0"/>
              </a:rPr>
              <a:t>),(</a:t>
            </a:r>
            <a:r>
              <a:rPr lang="en-US" altLang="en-US" sz="2000" dirty="0" err="1">
                <a:latin typeface="Times New Roman" panose="02020603050405020304" pitchFamily="18" charset="0"/>
              </a:rPr>
              <a:t>blue,green</a:t>
            </a:r>
            <a:r>
              <a:rPr lang="en-US" altLang="en-US" sz="2000" dirty="0">
                <a:latin typeface="Times New Roman" panose="02020603050405020304" pitchFamily="18" charset="0"/>
              </a:rPr>
              <a:t>)}</a:t>
            </a:r>
          </a:p>
        </p:txBody>
      </p:sp>
      <p:sp>
        <p:nvSpPr>
          <p:cNvPr id="2" name="TextBox 1"/>
          <p:cNvSpPr txBox="1"/>
          <p:nvPr/>
        </p:nvSpPr>
        <p:spPr>
          <a:xfrm>
            <a:off x="6329364" y="1916113"/>
            <a:ext cx="4338637" cy="2031325"/>
          </a:xfrm>
          <a:prstGeom prst="rect">
            <a:avLst/>
          </a:prstGeom>
          <a:solidFill>
            <a:schemeClr val="accent1">
              <a:lumMod val="60000"/>
              <a:lumOff val="40000"/>
            </a:schemeClr>
          </a:solidFill>
        </p:spPr>
        <p:txBody>
          <a:bodyPr>
            <a:spAutoFit/>
          </a:bodyPr>
          <a:lstStyle/>
          <a:p>
            <a:pPr>
              <a:defRPr/>
            </a:pPr>
            <a:r>
              <a:rPr lang="sk-SK" dirty="0" err="1" smtClean="0"/>
              <a:t>Constrains</a:t>
            </a:r>
            <a:r>
              <a:rPr lang="sk-SK" dirty="0" smtClean="0"/>
              <a:t>: </a:t>
            </a:r>
            <a:endParaRPr lang="sk-SK" dirty="0"/>
          </a:p>
          <a:p>
            <a:pPr marL="342900" indent="-342900">
              <a:buFontTx/>
              <a:buAutoNum type="arabicPeriod"/>
              <a:defRPr/>
            </a:pPr>
            <a:r>
              <a:rPr lang="sk-SK" dirty="0" err="1" smtClean="0"/>
              <a:t>Unary</a:t>
            </a:r>
            <a:r>
              <a:rPr lang="sk-SK" dirty="0" smtClean="0"/>
              <a:t> </a:t>
            </a:r>
            <a:r>
              <a:rPr lang="sk-SK" dirty="0"/>
              <a:t>– </a:t>
            </a:r>
            <a:r>
              <a:rPr lang="sk-SK" dirty="0" err="1" smtClean="0"/>
              <a:t>constrains</a:t>
            </a:r>
            <a:r>
              <a:rPr lang="sk-SK" dirty="0" smtClean="0"/>
              <a:t> of </a:t>
            </a:r>
            <a:r>
              <a:rPr lang="sk-SK" dirty="0" err="1" smtClean="0"/>
              <a:t>one</a:t>
            </a:r>
            <a:r>
              <a:rPr lang="sk-SK" dirty="0" smtClean="0"/>
              <a:t> </a:t>
            </a:r>
            <a:r>
              <a:rPr lang="sk-SK" dirty="0" err="1" smtClean="0"/>
              <a:t>variable</a:t>
            </a:r>
            <a:r>
              <a:rPr lang="sk-SK" dirty="0" smtClean="0"/>
              <a:t> (WA </a:t>
            </a:r>
            <a:r>
              <a:rPr lang="sk-SK" dirty="0" err="1" smtClean="0"/>
              <a:t>cannot</a:t>
            </a:r>
            <a:r>
              <a:rPr lang="sk-SK" dirty="0" smtClean="0"/>
              <a:t> </a:t>
            </a:r>
            <a:r>
              <a:rPr lang="sk-SK" dirty="0" err="1" smtClean="0"/>
              <a:t>be</a:t>
            </a:r>
            <a:r>
              <a:rPr lang="sk-SK" dirty="0" smtClean="0"/>
              <a:t> </a:t>
            </a:r>
            <a:r>
              <a:rPr lang="sk-SK" dirty="0" err="1" smtClean="0"/>
              <a:t>green</a:t>
            </a:r>
            <a:r>
              <a:rPr lang="sk-SK" dirty="0" smtClean="0"/>
              <a:t>)</a:t>
            </a:r>
            <a:endParaRPr lang="sk-SK" dirty="0"/>
          </a:p>
          <a:p>
            <a:pPr marL="342900" indent="-342900">
              <a:buFontTx/>
              <a:buAutoNum type="arabicPeriod"/>
              <a:defRPr/>
            </a:pPr>
            <a:r>
              <a:rPr lang="sk-SK" dirty="0" err="1" smtClean="0"/>
              <a:t>Binary</a:t>
            </a:r>
            <a:r>
              <a:rPr lang="sk-SK" dirty="0" smtClean="0"/>
              <a:t>- </a:t>
            </a:r>
            <a:r>
              <a:rPr lang="sk-SK" dirty="0" err="1" smtClean="0"/>
              <a:t>constrain</a:t>
            </a:r>
            <a:r>
              <a:rPr lang="sk-SK" dirty="0" smtClean="0"/>
              <a:t> </a:t>
            </a:r>
            <a:r>
              <a:rPr lang="sk-SK" dirty="0" err="1" smtClean="0"/>
              <a:t>two</a:t>
            </a:r>
            <a:r>
              <a:rPr lang="sk-SK" dirty="0" smtClean="0"/>
              <a:t> </a:t>
            </a:r>
            <a:r>
              <a:rPr lang="sk-SK" dirty="0" err="1" smtClean="0"/>
              <a:t>variables</a:t>
            </a:r>
            <a:r>
              <a:rPr lang="sk-SK" dirty="0" smtClean="0"/>
              <a:t> (</a:t>
            </a:r>
            <a:r>
              <a:rPr lang="sk-SK" dirty="0" err="1" smtClean="0"/>
              <a:t>two</a:t>
            </a:r>
            <a:r>
              <a:rPr lang="sk-SK" dirty="0" smtClean="0"/>
              <a:t> </a:t>
            </a:r>
            <a:r>
              <a:rPr lang="sk-SK" dirty="0" err="1" smtClean="0"/>
              <a:t>neighbor</a:t>
            </a:r>
            <a:r>
              <a:rPr lang="sk-SK" dirty="0" smtClean="0"/>
              <a:t> </a:t>
            </a:r>
            <a:r>
              <a:rPr lang="sk-SK" dirty="0" err="1" smtClean="0"/>
              <a:t>states</a:t>
            </a:r>
            <a:r>
              <a:rPr lang="sk-SK" dirty="0" smtClean="0"/>
              <a:t> </a:t>
            </a:r>
            <a:r>
              <a:rPr lang="sk-SK" dirty="0" err="1" smtClean="0"/>
              <a:t>cannot</a:t>
            </a:r>
            <a:r>
              <a:rPr lang="sk-SK" dirty="0" smtClean="0"/>
              <a:t> </a:t>
            </a:r>
            <a:r>
              <a:rPr lang="sk-SK" dirty="0" err="1" smtClean="0"/>
              <a:t>have</a:t>
            </a:r>
            <a:r>
              <a:rPr lang="sk-SK" dirty="0" smtClean="0"/>
              <a:t> </a:t>
            </a:r>
            <a:r>
              <a:rPr lang="sk-SK" dirty="0" err="1" smtClean="0"/>
              <a:t>the</a:t>
            </a:r>
            <a:r>
              <a:rPr lang="sk-SK" dirty="0" smtClean="0"/>
              <a:t> </a:t>
            </a:r>
            <a:r>
              <a:rPr lang="sk-SK" dirty="0" err="1" smtClean="0"/>
              <a:t>same</a:t>
            </a:r>
            <a:r>
              <a:rPr lang="sk-SK" dirty="0" smtClean="0"/>
              <a:t> </a:t>
            </a:r>
            <a:r>
              <a:rPr lang="sk-SK" dirty="0" err="1" smtClean="0"/>
              <a:t>colour</a:t>
            </a:r>
            <a:r>
              <a:rPr lang="sk-SK" dirty="0" smtClean="0"/>
              <a:t>)</a:t>
            </a:r>
            <a:endParaRPr lang="sk-SK" dirty="0"/>
          </a:p>
          <a:p>
            <a:pPr marL="342900" indent="-342900">
              <a:buFontTx/>
              <a:buAutoNum type="arabicPeriod"/>
              <a:defRPr/>
            </a:pPr>
            <a:r>
              <a:rPr lang="sk-SK" dirty="0" smtClean="0"/>
              <a:t>n-ary </a:t>
            </a:r>
            <a:r>
              <a:rPr lang="sk-SK" dirty="0" err="1" smtClean="0"/>
              <a:t>constrains</a:t>
            </a:r>
            <a:endParaRPr lang="en-US" dirty="0"/>
          </a:p>
        </p:txBody>
      </p:sp>
    </p:spTree>
    <p:extLst>
      <p:ext uri="{BB962C8B-B14F-4D97-AF65-F5344CB8AC3E}">
        <p14:creationId xmlns:p14="http://schemas.microsoft.com/office/powerpoint/2010/main" val="4084247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7282" name="Picture 5" descr="australia-sol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4" y="1773238"/>
            <a:ext cx="35401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6"/>
          <p:cNvSpPr>
            <a:spLocks noGrp="1" noChangeArrowheads="1"/>
          </p:cNvSpPr>
          <p:nvPr>
            <p:ph type="title"/>
          </p:nvPr>
        </p:nvSpPr>
        <p:spPr>
          <a:xfrm>
            <a:off x="2063751" y="404813"/>
            <a:ext cx="8316913" cy="1155700"/>
          </a:xfrm>
        </p:spPr>
        <p:txBody>
          <a:bodyPr vert="horz" lIns="92075" tIns="46038" rIns="92075" bIns="46038" rtlCol="0" anchor="ctr">
            <a:normAutofit/>
          </a:bodyPr>
          <a:lstStyle/>
          <a:p>
            <a:pPr>
              <a:defRPr/>
            </a:pPr>
            <a:r>
              <a:rPr lang="sk-SK" altLang="en-US" b="1" dirty="0" err="1" smtClean="0">
                <a:solidFill>
                  <a:schemeClr val="tx1">
                    <a:lumMod val="75000"/>
                    <a:lumOff val="25000"/>
                  </a:schemeClr>
                </a:solidFill>
              </a:rPr>
              <a:t>Example</a:t>
            </a:r>
            <a:r>
              <a:rPr lang="en-US" altLang="en-US" dirty="0" smtClean="0">
                <a:solidFill>
                  <a:schemeClr val="tx1">
                    <a:lumMod val="75000"/>
                    <a:lumOff val="25000"/>
                  </a:schemeClr>
                </a:solidFill>
              </a:rPr>
              <a:t>: Map-Coloring</a:t>
            </a:r>
          </a:p>
        </p:txBody>
      </p:sp>
      <p:sp>
        <p:nvSpPr>
          <p:cNvPr id="97284" name="Rectangle 7"/>
          <p:cNvSpPr>
            <a:spLocks noChangeArrowheads="1"/>
          </p:cNvSpPr>
          <p:nvPr/>
        </p:nvSpPr>
        <p:spPr bwMode="auto">
          <a:xfrm>
            <a:off x="2063751" y="5281613"/>
            <a:ext cx="8328025"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ct val="20000"/>
              </a:spcBef>
              <a:buClr>
                <a:srgbClr val="A50021"/>
              </a:buClr>
              <a:buSzPct val="75000"/>
              <a:buFont typeface="Wingdings" panose="05000000000000000000" pitchFamily="2" charset="2"/>
              <a:buChar char="n"/>
            </a:pPr>
            <a:r>
              <a:rPr lang="sk-SK" altLang="en-US" sz="2400" dirty="0" err="1" smtClean="0">
                <a:latin typeface="Times New Roman" panose="02020603050405020304" pitchFamily="18" charset="0"/>
              </a:rPr>
              <a:t>One</a:t>
            </a:r>
            <a:r>
              <a:rPr lang="sk-SK" altLang="en-US" sz="2400" dirty="0" smtClean="0">
                <a:latin typeface="Times New Roman" panose="02020603050405020304" pitchFamily="18" charset="0"/>
              </a:rPr>
              <a:t> of </a:t>
            </a:r>
            <a:r>
              <a:rPr lang="sk-SK" altLang="en-US" sz="2400" dirty="0" err="1" smtClean="0">
                <a:latin typeface="Times New Roman" panose="02020603050405020304" pitchFamily="18" charset="0"/>
              </a:rPr>
              <a:t>the</a:t>
            </a:r>
            <a:r>
              <a:rPr lang="sk-SK" altLang="en-US" sz="2400" dirty="0" smtClean="0">
                <a:latin typeface="Times New Roman" panose="02020603050405020304" pitchFamily="18" charset="0"/>
              </a:rPr>
              <a:t> </a:t>
            </a:r>
            <a:r>
              <a:rPr lang="sk-SK" altLang="en-US" sz="2400" dirty="0" err="1" smtClean="0">
                <a:latin typeface="Times New Roman" panose="02020603050405020304" pitchFamily="18" charset="0"/>
              </a:rPr>
              <a:t>possible</a:t>
            </a:r>
            <a:r>
              <a:rPr lang="sk-SK" altLang="en-US" sz="2400" dirty="0" smtClean="0">
                <a:latin typeface="Times New Roman" panose="02020603050405020304" pitchFamily="18" charset="0"/>
              </a:rPr>
              <a:t> </a:t>
            </a:r>
            <a:r>
              <a:rPr lang="sk-SK" altLang="en-US" sz="2400" dirty="0" err="1" smtClean="0">
                <a:latin typeface="Times New Roman" panose="02020603050405020304" pitchFamily="18" charset="0"/>
              </a:rPr>
              <a:t>solutions</a:t>
            </a:r>
            <a:r>
              <a:rPr lang="sk-SK" altLang="en-US" sz="2400" dirty="0" smtClean="0">
                <a:latin typeface="Times New Roman" panose="02020603050405020304" pitchFamily="18" charset="0"/>
              </a:rPr>
              <a:t>: </a:t>
            </a:r>
            <a:r>
              <a:rPr lang="sk-SK" altLang="en-US" sz="2400" dirty="0" err="1" smtClean="0">
                <a:latin typeface="Times New Roman" panose="02020603050405020304" pitchFamily="18" charset="0"/>
              </a:rPr>
              <a:t>for</a:t>
            </a:r>
            <a:r>
              <a:rPr lang="sk-SK" altLang="en-US" sz="2400" dirty="0" smtClean="0">
                <a:latin typeface="Times New Roman" panose="02020603050405020304" pitchFamily="18" charset="0"/>
              </a:rPr>
              <a:t> </a:t>
            </a:r>
            <a:r>
              <a:rPr lang="sk-SK" altLang="en-US" sz="2400" dirty="0" err="1" smtClean="0">
                <a:latin typeface="Times New Roman" panose="02020603050405020304" pitchFamily="18" charset="0"/>
              </a:rPr>
              <a:t>example</a:t>
            </a:r>
            <a:r>
              <a:rPr lang="en-US" altLang="en-US" sz="2400" dirty="0" smtClean="0">
                <a:latin typeface="Times New Roman" panose="02020603050405020304" pitchFamily="18" charset="0"/>
              </a:rPr>
              <a:t>, </a:t>
            </a:r>
            <a:r>
              <a:rPr lang="en-US" altLang="en-US" sz="2400" dirty="0">
                <a:latin typeface="Times New Roman" panose="02020603050405020304" pitchFamily="18" charset="0"/>
              </a:rPr>
              <a:t>WA = red, NT = </a:t>
            </a:r>
            <a:r>
              <a:rPr lang="en-US" altLang="en-US" sz="2400" dirty="0" err="1">
                <a:latin typeface="Times New Roman" panose="02020603050405020304" pitchFamily="18" charset="0"/>
              </a:rPr>
              <a:t>green,Q</a:t>
            </a:r>
            <a:r>
              <a:rPr lang="en-US" altLang="en-US" sz="2400" dirty="0">
                <a:latin typeface="Times New Roman" panose="02020603050405020304" pitchFamily="18" charset="0"/>
              </a:rPr>
              <a:t> = red,</a:t>
            </a:r>
            <a:r>
              <a:rPr lang="sk-SK" altLang="en-US" sz="2400" dirty="0">
                <a:latin typeface="Times New Roman" panose="02020603050405020304" pitchFamily="18" charset="0"/>
              </a:rPr>
              <a:t> </a:t>
            </a:r>
            <a:r>
              <a:rPr lang="en-US" altLang="en-US" sz="2400" dirty="0">
                <a:latin typeface="Times New Roman" panose="02020603050405020304" pitchFamily="18" charset="0"/>
              </a:rPr>
              <a:t>NSW = </a:t>
            </a:r>
            <a:r>
              <a:rPr lang="en-US" altLang="en-US" sz="2400" dirty="0" err="1">
                <a:latin typeface="Times New Roman" panose="02020603050405020304" pitchFamily="18" charset="0"/>
              </a:rPr>
              <a:t>green,V</a:t>
            </a:r>
            <a:r>
              <a:rPr lang="en-US" altLang="en-US" sz="2400" dirty="0">
                <a:latin typeface="Times New Roman" panose="02020603050405020304" pitchFamily="18" charset="0"/>
              </a:rPr>
              <a:t> = red,</a:t>
            </a:r>
            <a:r>
              <a:rPr lang="sk-SK" altLang="en-US" sz="2400" dirty="0">
                <a:latin typeface="Times New Roman" panose="02020603050405020304" pitchFamily="18" charset="0"/>
              </a:rPr>
              <a:t> </a:t>
            </a:r>
            <a:r>
              <a:rPr lang="en-US" altLang="en-US" sz="2400" dirty="0">
                <a:latin typeface="Times New Roman" panose="02020603050405020304" pitchFamily="18" charset="0"/>
              </a:rPr>
              <a:t>SA = </a:t>
            </a:r>
            <a:r>
              <a:rPr lang="en-US" altLang="en-US" sz="2400" dirty="0" err="1">
                <a:latin typeface="Times New Roman" panose="02020603050405020304" pitchFamily="18" charset="0"/>
              </a:rPr>
              <a:t>blue,T</a:t>
            </a:r>
            <a:r>
              <a:rPr lang="en-US" altLang="en-US" sz="2400" dirty="0">
                <a:latin typeface="Times New Roman" panose="02020603050405020304" pitchFamily="18" charset="0"/>
              </a:rPr>
              <a:t> = green</a:t>
            </a:r>
          </a:p>
        </p:txBody>
      </p:sp>
    </p:spTree>
    <p:extLst>
      <p:ext uri="{BB962C8B-B14F-4D97-AF65-F5344CB8AC3E}">
        <p14:creationId xmlns:p14="http://schemas.microsoft.com/office/powerpoint/2010/main" val="15871520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backtrack-progress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2362200"/>
            <a:ext cx="58578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3"/>
          <p:cNvSpPr>
            <a:spLocks noGrp="1" noChangeArrowheads="1"/>
          </p:cNvSpPr>
          <p:nvPr>
            <p:ph type="title"/>
          </p:nvPr>
        </p:nvSpPr>
        <p:spPr/>
        <p:txBody>
          <a:bodyPr/>
          <a:lstStyle/>
          <a:p>
            <a:pPr>
              <a:defRPr/>
            </a:pPr>
            <a:r>
              <a:rPr lang="en-US" altLang="en-US" smtClean="0">
                <a:solidFill>
                  <a:schemeClr val="tx1">
                    <a:lumMod val="75000"/>
                    <a:lumOff val="25000"/>
                  </a:schemeClr>
                </a:solidFill>
              </a:rPr>
              <a:t>Backtracking example</a:t>
            </a:r>
          </a:p>
        </p:txBody>
      </p:sp>
      <p:pic>
        <p:nvPicPr>
          <p:cNvPr id="108548" name="Picture 4"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525" y="4005263"/>
            <a:ext cx="236220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9" name="TextBox 4"/>
          <p:cNvSpPr txBox="1">
            <a:spLocks noChangeArrowheads="1"/>
          </p:cNvSpPr>
          <p:nvPr/>
        </p:nvSpPr>
        <p:spPr bwMode="auto">
          <a:xfrm>
            <a:off x="1774825" y="1989139"/>
            <a:ext cx="2952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Ordering</a:t>
            </a:r>
            <a:r>
              <a:rPr lang="sk-SK" altLang="en-US" dirty="0" smtClean="0"/>
              <a:t> of </a:t>
            </a:r>
            <a:r>
              <a:rPr lang="sk-SK" altLang="en-US" dirty="0" err="1" smtClean="0"/>
              <a:t>variables</a:t>
            </a:r>
            <a:r>
              <a:rPr lang="sk-SK" altLang="en-US" dirty="0" smtClean="0"/>
              <a:t> </a:t>
            </a:r>
            <a:r>
              <a:rPr lang="sk-SK" altLang="en-US" dirty="0" err="1" smtClean="0"/>
              <a:t>should</a:t>
            </a:r>
            <a:r>
              <a:rPr lang="sk-SK" altLang="en-US" dirty="0" smtClean="0"/>
              <a:t> </a:t>
            </a:r>
            <a:r>
              <a:rPr lang="sk-SK" altLang="en-US" dirty="0" err="1" smtClean="0"/>
              <a:t>be</a:t>
            </a:r>
            <a:r>
              <a:rPr lang="sk-SK" altLang="en-US" dirty="0" smtClean="0"/>
              <a:t> </a:t>
            </a:r>
            <a:r>
              <a:rPr lang="sk-SK" altLang="en-US" dirty="0" err="1" smtClean="0"/>
              <a:t>implemented</a:t>
            </a:r>
            <a:r>
              <a:rPr lang="sk-SK" altLang="en-US" dirty="0" smtClean="0"/>
              <a:t>.</a:t>
            </a:r>
            <a:endParaRPr lang="en-US" altLang="en-US" dirty="0"/>
          </a:p>
        </p:txBody>
      </p:sp>
      <p:sp>
        <p:nvSpPr>
          <p:cNvPr id="6" name="TextBox 5"/>
          <p:cNvSpPr txBox="1"/>
          <p:nvPr/>
        </p:nvSpPr>
        <p:spPr>
          <a:xfrm>
            <a:off x="6615113" y="2205038"/>
            <a:ext cx="4068762" cy="830997"/>
          </a:xfrm>
          <a:prstGeom prst="rect">
            <a:avLst/>
          </a:prstGeom>
          <a:solidFill>
            <a:schemeClr val="accent1">
              <a:lumMod val="60000"/>
              <a:lumOff val="40000"/>
            </a:schemeClr>
          </a:solidFill>
        </p:spPr>
        <p:txBody>
          <a:bodyPr>
            <a:spAutoFit/>
          </a:bodyPr>
          <a:lstStyle/>
          <a:p>
            <a:pPr>
              <a:defRPr/>
            </a:pPr>
            <a:r>
              <a:rPr lang="sk-SK" sz="2400" dirty="0" err="1" smtClean="0"/>
              <a:t>Backtracking</a:t>
            </a:r>
            <a:r>
              <a:rPr lang="sk-SK" sz="2400" dirty="0" smtClean="0"/>
              <a:t> </a:t>
            </a:r>
            <a:r>
              <a:rPr lang="sk-SK" sz="2400" dirty="0" err="1" smtClean="0"/>
              <a:t>is</a:t>
            </a:r>
            <a:r>
              <a:rPr lang="sk-SK" sz="2400" dirty="0" smtClean="0"/>
              <a:t> a </a:t>
            </a:r>
            <a:r>
              <a:rPr lang="sk-SK" sz="2400" dirty="0" err="1" smtClean="0"/>
              <a:t>basic</a:t>
            </a:r>
            <a:r>
              <a:rPr lang="sk-SK" sz="2400" dirty="0" smtClean="0"/>
              <a:t> </a:t>
            </a:r>
            <a:r>
              <a:rPr lang="sk-SK" sz="2400" dirty="0" err="1" smtClean="0"/>
              <a:t>algorithm</a:t>
            </a:r>
            <a:r>
              <a:rPr lang="sk-SK" sz="2400" dirty="0" smtClean="0"/>
              <a:t> to </a:t>
            </a:r>
            <a:r>
              <a:rPr lang="sk-SK" sz="2400" dirty="0" err="1" smtClean="0"/>
              <a:t>solve</a:t>
            </a:r>
            <a:r>
              <a:rPr lang="sk-SK" sz="2400" dirty="0" smtClean="0"/>
              <a:t> CSP.</a:t>
            </a:r>
            <a:endParaRPr lang="en-US" sz="2400" dirty="0"/>
          </a:p>
        </p:txBody>
      </p:sp>
    </p:spTree>
    <p:extLst>
      <p:ext uri="{BB962C8B-B14F-4D97-AF65-F5344CB8AC3E}">
        <p14:creationId xmlns:p14="http://schemas.microsoft.com/office/powerpoint/2010/main" val="498897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defRPr/>
            </a:pPr>
            <a:r>
              <a:rPr lang="en-US" altLang="en-US" smtClean="0">
                <a:solidFill>
                  <a:schemeClr val="tx1">
                    <a:lumMod val="75000"/>
                    <a:lumOff val="25000"/>
                  </a:schemeClr>
                </a:solidFill>
              </a:rPr>
              <a:t>Backtracking example</a:t>
            </a:r>
          </a:p>
        </p:txBody>
      </p:sp>
      <p:pic>
        <p:nvPicPr>
          <p:cNvPr id="110595" name="Picture 3" descr="backtrack-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2362200"/>
            <a:ext cx="58578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6" name="Picture 4"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00" y="4062413"/>
            <a:ext cx="236220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1630446" y="1810435"/>
            <a:ext cx="2952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Ordering</a:t>
            </a:r>
            <a:r>
              <a:rPr lang="sk-SK" altLang="en-US" dirty="0" smtClean="0"/>
              <a:t> of </a:t>
            </a:r>
            <a:r>
              <a:rPr lang="sk-SK" altLang="en-US" dirty="0" err="1" smtClean="0"/>
              <a:t>variables</a:t>
            </a:r>
            <a:r>
              <a:rPr lang="sk-SK" altLang="en-US" dirty="0" smtClean="0"/>
              <a:t> </a:t>
            </a:r>
            <a:r>
              <a:rPr lang="sk-SK" altLang="en-US" dirty="0" err="1" smtClean="0"/>
              <a:t>should</a:t>
            </a:r>
            <a:r>
              <a:rPr lang="sk-SK" altLang="en-US" dirty="0" smtClean="0"/>
              <a:t> </a:t>
            </a:r>
            <a:r>
              <a:rPr lang="sk-SK" altLang="en-US" dirty="0" err="1" smtClean="0"/>
              <a:t>be</a:t>
            </a:r>
            <a:r>
              <a:rPr lang="sk-SK" altLang="en-US" dirty="0" smtClean="0"/>
              <a:t> </a:t>
            </a:r>
            <a:r>
              <a:rPr lang="sk-SK" altLang="en-US" dirty="0" err="1" smtClean="0"/>
              <a:t>implemented</a:t>
            </a:r>
            <a:r>
              <a:rPr lang="sk-SK" altLang="en-US" dirty="0" smtClean="0"/>
              <a:t>.</a:t>
            </a:r>
            <a:endParaRPr lang="en-US" altLang="en-US" dirty="0"/>
          </a:p>
        </p:txBody>
      </p:sp>
    </p:spTree>
    <p:extLst>
      <p:ext uri="{BB962C8B-B14F-4D97-AF65-F5344CB8AC3E}">
        <p14:creationId xmlns:p14="http://schemas.microsoft.com/office/powerpoint/2010/main" val="3417189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altLang="en-US" smtClean="0">
                <a:solidFill>
                  <a:schemeClr val="tx1">
                    <a:lumMod val="75000"/>
                    <a:lumOff val="25000"/>
                  </a:schemeClr>
                </a:solidFill>
              </a:rPr>
              <a:t>Backtracking example</a:t>
            </a:r>
          </a:p>
        </p:txBody>
      </p:sp>
      <p:pic>
        <p:nvPicPr>
          <p:cNvPr id="112643" name="Picture 3" descr="backtrack-progress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2362200"/>
            <a:ext cx="58578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4" name="Picture 4"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00" y="3716338"/>
            <a:ext cx="236220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p:cNvSpPr txBox="1">
            <a:spLocks noChangeArrowheads="1"/>
          </p:cNvSpPr>
          <p:nvPr/>
        </p:nvSpPr>
        <p:spPr bwMode="auto">
          <a:xfrm>
            <a:off x="1630446" y="1810435"/>
            <a:ext cx="2952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Ordering</a:t>
            </a:r>
            <a:r>
              <a:rPr lang="sk-SK" altLang="en-US" dirty="0" smtClean="0"/>
              <a:t> of </a:t>
            </a:r>
            <a:r>
              <a:rPr lang="sk-SK" altLang="en-US" dirty="0" err="1" smtClean="0"/>
              <a:t>variables</a:t>
            </a:r>
            <a:r>
              <a:rPr lang="sk-SK" altLang="en-US" dirty="0" smtClean="0"/>
              <a:t> </a:t>
            </a:r>
            <a:r>
              <a:rPr lang="sk-SK" altLang="en-US" dirty="0" err="1" smtClean="0"/>
              <a:t>should</a:t>
            </a:r>
            <a:r>
              <a:rPr lang="sk-SK" altLang="en-US" dirty="0" smtClean="0"/>
              <a:t> </a:t>
            </a:r>
            <a:r>
              <a:rPr lang="sk-SK" altLang="en-US" dirty="0" err="1" smtClean="0"/>
              <a:t>be</a:t>
            </a:r>
            <a:r>
              <a:rPr lang="sk-SK" altLang="en-US" dirty="0" smtClean="0"/>
              <a:t> </a:t>
            </a:r>
            <a:r>
              <a:rPr lang="sk-SK" altLang="en-US" dirty="0" err="1" smtClean="0"/>
              <a:t>implemented</a:t>
            </a:r>
            <a:r>
              <a:rPr lang="sk-SK" altLang="en-US" dirty="0" smtClean="0"/>
              <a:t>.</a:t>
            </a:r>
            <a:endParaRPr lang="en-US" altLang="en-US" dirty="0"/>
          </a:p>
        </p:txBody>
      </p:sp>
    </p:spTree>
    <p:extLst>
      <p:ext uri="{BB962C8B-B14F-4D97-AF65-F5344CB8AC3E}">
        <p14:creationId xmlns:p14="http://schemas.microsoft.com/office/powerpoint/2010/main" val="24358597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74825" y="287339"/>
            <a:ext cx="8115300" cy="765175"/>
          </a:xfrm>
        </p:spPr>
        <p:txBody>
          <a:bodyPr/>
          <a:lstStyle/>
          <a:p>
            <a:pPr>
              <a:defRPr/>
            </a:pPr>
            <a:r>
              <a:rPr lang="sk-SK" altLang="en-US" dirty="0" err="1" smtClean="0">
                <a:solidFill>
                  <a:schemeClr val="tx1">
                    <a:lumMod val="75000"/>
                    <a:lumOff val="25000"/>
                  </a:schemeClr>
                </a:solidFill>
              </a:rPr>
              <a:t>Heuristics</a:t>
            </a:r>
            <a:r>
              <a:rPr lang="sk-SK" altLang="en-US" dirty="0" smtClean="0">
                <a:solidFill>
                  <a:schemeClr val="tx1">
                    <a:lumMod val="75000"/>
                    <a:lumOff val="25000"/>
                  </a:schemeClr>
                </a:solidFill>
              </a:rPr>
              <a:t> </a:t>
            </a:r>
            <a:r>
              <a:rPr lang="sk-SK" altLang="en-US" dirty="0" err="1" smtClean="0">
                <a:solidFill>
                  <a:schemeClr val="tx1">
                    <a:lumMod val="75000"/>
                    <a:lumOff val="25000"/>
                  </a:schemeClr>
                </a:solidFill>
              </a:rPr>
              <a:t>for</a:t>
            </a:r>
            <a:r>
              <a:rPr lang="sk-SK" altLang="en-US" dirty="0" smtClean="0">
                <a:solidFill>
                  <a:schemeClr val="tx1">
                    <a:lumMod val="75000"/>
                    <a:lumOff val="25000"/>
                  </a:schemeClr>
                </a:solidFill>
              </a:rPr>
              <a:t> CSP</a:t>
            </a:r>
            <a:endParaRPr lang="en-GB" altLang="en-US" dirty="0" smtClean="0">
              <a:solidFill>
                <a:schemeClr val="tx1">
                  <a:lumMod val="75000"/>
                  <a:lumOff val="25000"/>
                </a:schemeClr>
              </a:solidFill>
            </a:endParaRPr>
          </a:p>
        </p:txBody>
      </p:sp>
      <p:sp>
        <p:nvSpPr>
          <p:cNvPr id="723971" name="Text Box 3"/>
          <p:cNvSpPr txBox="1">
            <a:spLocks noChangeArrowheads="1"/>
          </p:cNvSpPr>
          <p:nvPr/>
        </p:nvSpPr>
        <p:spPr bwMode="auto">
          <a:xfrm>
            <a:off x="1801814" y="2420938"/>
            <a:ext cx="8154987"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endParaRPr lang="en-US" altLang="en-US" sz="3200" dirty="0">
              <a:latin typeface="Times New Roman" panose="02020603050405020304" pitchFamily="18" charset="0"/>
            </a:endParaRPr>
          </a:p>
          <a:p>
            <a:pPr eaLnBrk="1" hangingPunct="1">
              <a:spcBef>
                <a:spcPct val="50000"/>
              </a:spcBef>
              <a:buFontTx/>
              <a:buAutoNum type="arabicPeriod"/>
            </a:pPr>
            <a:r>
              <a:rPr lang="en-US" altLang="en-US" sz="2000" b="1" dirty="0">
                <a:solidFill>
                  <a:srgbClr val="C00000"/>
                </a:solidFill>
                <a:latin typeface="Times New Roman" panose="02020603050405020304" pitchFamily="18" charset="0"/>
              </a:rPr>
              <a:t>Most constraint variable</a:t>
            </a:r>
            <a:r>
              <a:rPr lang="en-US" altLang="en-US" sz="2000" dirty="0">
                <a:solidFill>
                  <a:srgbClr val="0B0A09"/>
                </a:solidFill>
                <a:latin typeface="Times New Roman" panose="02020603050405020304" pitchFamily="18" charset="0"/>
              </a:rPr>
              <a:t>, </a:t>
            </a:r>
            <a:r>
              <a:rPr lang="en-US" altLang="en-US" sz="2000" dirty="0" err="1">
                <a:solidFill>
                  <a:srgbClr val="0B0A09"/>
                </a:solidFill>
                <a:latin typeface="Times New Roman" panose="02020603050405020304" pitchFamily="18" charset="0"/>
              </a:rPr>
              <a:t>alebo</a:t>
            </a:r>
            <a:r>
              <a:rPr lang="en-US" altLang="en-US" sz="2000" dirty="0">
                <a:solidFill>
                  <a:srgbClr val="0B0A09"/>
                </a:solidFill>
                <a:latin typeface="Times New Roman" panose="02020603050405020304" pitchFamily="18" charset="0"/>
              </a:rPr>
              <a:t> minimum remaining value</a:t>
            </a:r>
            <a:r>
              <a:rPr lang="en-US" altLang="en-US" sz="2000" dirty="0">
                <a:latin typeface="Times New Roman" panose="02020603050405020304" pitchFamily="18" charset="0"/>
              </a:rPr>
              <a:t> </a:t>
            </a:r>
            <a:r>
              <a:rPr lang="en-US" altLang="en-US" sz="2000" dirty="0">
                <a:solidFill>
                  <a:srgbClr val="1F4081"/>
                </a:solidFill>
                <a:latin typeface="Times New Roman" panose="02020603050405020304" pitchFamily="18" charset="0"/>
              </a:rPr>
              <a:t>(MRV) </a:t>
            </a:r>
            <a:r>
              <a:rPr lang="en-US" altLang="en-US" sz="2000" dirty="0" err="1" smtClean="0">
                <a:solidFill>
                  <a:srgbClr val="1F4081"/>
                </a:solidFill>
                <a:latin typeface="Times New Roman" panose="02020603050405020304" pitchFamily="18" charset="0"/>
              </a:rPr>
              <a:t>heuristi</a:t>
            </a:r>
            <a:r>
              <a:rPr lang="sk-SK" altLang="en-US" sz="2000" dirty="0" err="1" smtClean="0">
                <a:solidFill>
                  <a:srgbClr val="1F4081"/>
                </a:solidFill>
                <a:latin typeface="Times New Roman" panose="02020603050405020304" pitchFamily="18" charset="0"/>
              </a:rPr>
              <a:t>cs</a:t>
            </a:r>
            <a:r>
              <a:rPr lang="en-US" altLang="en-US" sz="2000" dirty="0" smtClean="0">
                <a:solidFill>
                  <a:srgbClr val="1F4081"/>
                </a:solidFill>
                <a:latin typeface="Times New Roman" panose="02020603050405020304" pitchFamily="18" charset="0"/>
              </a:rPr>
              <a:t>.</a:t>
            </a:r>
            <a:endParaRPr lang="en-US" altLang="en-US" sz="2000" dirty="0">
              <a:solidFill>
                <a:srgbClr val="1F4081"/>
              </a:solidFill>
              <a:latin typeface="Times New Roman" panose="02020603050405020304" pitchFamily="18" charset="0"/>
            </a:endParaRPr>
          </a:p>
          <a:p>
            <a:pPr eaLnBrk="1" hangingPunct="1">
              <a:spcBef>
                <a:spcPct val="50000"/>
              </a:spcBef>
              <a:buFontTx/>
              <a:buAutoNum type="arabicPeriod"/>
            </a:pPr>
            <a:r>
              <a:rPr lang="en-US" altLang="en-US" sz="2000" b="1" dirty="0">
                <a:solidFill>
                  <a:srgbClr val="C00000"/>
                </a:solidFill>
                <a:latin typeface="Times New Roman" panose="02020603050405020304" pitchFamily="18" charset="0"/>
              </a:rPr>
              <a:t>Most constraining variable</a:t>
            </a:r>
            <a:r>
              <a:rPr lang="en-US" altLang="en-US" sz="2000" dirty="0">
                <a:latin typeface="Times New Roman" panose="02020603050405020304" pitchFamily="18" charset="0"/>
              </a:rPr>
              <a:t>, </a:t>
            </a:r>
            <a:r>
              <a:rPr lang="sk-SK" altLang="en-US" sz="2000" dirty="0" smtClean="0">
                <a:solidFill>
                  <a:srgbClr val="0B0A09"/>
                </a:solidFill>
                <a:latin typeface="Times New Roman" panose="02020603050405020304" pitchFamily="18" charset="0"/>
              </a:rPr>
              <a:t>or </a:t>
            </a:r>
            <a:r>
              <a:rPr lang="en-US" altLang="en-US" sz="2000" dirty="0" smtClean="0">
                <a:solidFill>
                  <a:srgbClr val="0B0A09"/>
                </a:solidFill>
                <a:latin typeface="Times New Roman" panose="02020603050405020304" pitchFamily="18" charset="0"/>
              </a:rPr>
              <a:t> </a:t>
            </a:r>
            <a:r>
              <a:rPr lang="en-US" altLang="en-US" sz="2000" dirty="0">
                <a:solidFill>
                  <a:srgbClr val="0B0A09"/>
                </a:solidFill>
                <a:latin typeface="Times New Roman" panose="02020603050405020304" pitchFamily="18" charset="0"/>
              </a:rPr>
              <a:t>degree </a:t>
            </a:r>
            <a:r>
              <a:rPr lang="en-US" altLang="en-US" sz="2000" dirty="0" err="1" smtClean="0">
                <a:solidFill>
                  <a:srgbClr val="0B0A09"/>
                </a:solidFill>
                <a:latin typeface="Times New Roman" panose="02020603050405020304" pitchFamily="18" charset="0"/>
              </a:rPr>
              <a:t>heuris</a:t>
            </a:r>
            <a:r>
              <a:rPr lang="sk-SK" altLang="en-US" sz="2000" dirty="0" err="1" smtClean="0">
                <a:solidFill>
                  <a:srgbClr val="0B0A09"/>
                </a:solidFill>
                <a:latin typeface="Times New Roman" panose="02020603050405020304" pitchFamily="18" charset="0"/>
              </a:rPr>
              <a:t>tics</a:t>
            </a:r>
            <a:r>
              <a:rPr lang="en-US" altLang="en-US" sz="2000" dirty="0" smtClean="0">
                <a:solidFill>
                  <a:srgbClr val="0B0A09"/>
                </a:solidFill>
                <a:latin typeface="Times New Roman" panose="02020603050405020304" pitchFamily="18" charset="0"/>
              </a:rPr>
              <a:t>.</a:t>
            </a:r>
            <a:endParaRPr lang="en-US" altLang="en-US" sz="2000" dirty="0">
              <a:solidFill>
                <a:srgbClr val="0B0A09"/>
              </a:solidFill>
              <a:latin typeface="Times New Roman" panose="02020603050405020304" pitchFamily="18" charset="0"/>
            </a:endParaRPr>
          </a:p>
          <a:p>
            <a:pPr eaLnBrk="1" hangingPunct="1">
              <a:spcBef>
                <a:spcPct val="50000"/>
              </a:spcBef>
              <a:buFontTx/>
              <a:buAutoNum type="arabicPeriod"/>
            </a:pPr>
            <a:r>
              <a:rPr lang="en-US" altLang="en-US" sz="2000" b="1" dirty="0">
                <a:solidFill>
                  <a:srgbClr val="C00000"/>
                </a:solidFill>
                <a:latin typeface="Times New Roman" panose="02020603050405020304" pitchFamily="18" charset="0"/>
              </a:rPr>
              <a:t>Least constraining value</a:t>
            </a:r>
            <a:r>
              <a:rPr lang="en-US" altLang="en-US" sz="2000" dirty="0">
                <a:solidFill>
                  <a:srgbClr val="C00000"/>
                </a:solidFill>
                <a:latin typeface="Times New Roman" panose="02020603050405020304" pitchFamily="18" charset="0"/>
              </a:rPr>
              <a:t> </a:t>
            </a:r>
            <a:r>
              <a:rPr lang="en-US" altLang="en-US" sz="2000" dirty="0" smtClean="0">
                <a:solidFill>
                  <a:srgbClr val="0B0A09"/>
                </a:solidFill>
                <a:latin typeface="Times New Roman" panose="02020603050405020304" pitchFamily="18" charset="0"/>
              </a:rPr>
              <a:t>heurist</a:t>
            </a:r>
            <a:r>
              <a:rPr lang="sk-SK" altLang="en-US" sz="2000" dirty="0" err="1" smtClean="0">
                <a:solidFill>
                  <a:srgbClr val="0B0A09"/>
                </a:solidFill>
                <a:latin typeface="Times New Roman" panose="02020603050405020304" pitchFamily="18" charset="0"/>
              </a:rPr>
              <a:t>ics</a:t>
            </a:r>
            <a:r>
              <a:rPr lang="en-US" altLang="en-US" sz="2000" dirty="0" smtClean="0">
                <a:solidFill>
                  <a:srgbClr val="0B0A09"/>
                </a:solidFill>
                <a:latin typeface="Times New Roman" panose="02020603050405020304" pitchFamily="18" charset="0"/>
              </a:rPr>
              <a:t>.</a:t>
            </a:r>
            <a:endParaRPr lang="sk-SK" altLang="en-US" sz="2000" dirty="0" smtClean="0">
              <a:solidFill>
                <a:srgbClr val="0B0A09"/>
              </a:solidFill>
              <a:latin typeface="Times New Roman" panose="02020603050405020304" pitchFamily="18" charset="0"/>
            </a:endParaRPr>
          </a:p>
          <a:p>
            <a:pPr eaLnBrk="1" hangingPunct="1">
              <a:spcBef>
                <a:spcPct val="50000"/>
              </a:spcBef>
              <a:buFontTx/>
              <a:buAutoNum type="arabicPeriod"/>
            </a:pPr>
            <a:r>
              <a:rPr lang="sk-SK" altLang="en-US" sz="2000" b="1" dirty="0" smtClean="0">
                <a:solidFill>
                  <a:srgbClr val="C00000"/>
                </a:solidFill>
                <a:latin typeface="Times New Roman" panose="02020603050405020304" pitchFamily="18" charset="0"/>
              </a:rPr>
              <a:t>Forward </a:t>
            </a:r>
            <a:r>
              <a:rPr lang="sk-SK" altLang="en-US" sz="2000" b="1" dirty="0" err="1" smtClean="0">
                <a:solidFill>
                  <a:srgbClr val="C00000"/>
                </a:solidFill>
                <a:latin typeface="Times New Roman" panose="02020603050405020304" pitchFamily="18" charset="0"/>
              </a:rPr>
              <a:t>checking</a:t>
            </a:r>
            <a:r>
              <a:rPr lang="sk-SK" altLang="en-US" sz="2000" dirty="0" smtClean="0">
                <a:solidFill>
                  <a:srgbClr val="0B0A09"/>
                </a:solidFill>
                <a:latin typeface="Times New Roman" panose="02020603050405020304" pitchFamily="18" charset="0"/>
              </a:rPr>
              <a:t>.</a:t>
            </a:r>
          </a:p>
          <a:p>
            <a:pPr eaLnBrk="1" hangingPunct="1">
              <a:spcBef>
                <a:spcPct val="50000"/>
              </a:spcBef>
              <a:buFontTx/>
              <a:buAutoNum type="arabicPeriod"/>
            </a:pPr>
            <a:r>
              <a:rPr lang="sk-SK" altLang="en-US" sz="2000" b="1" dirty="0" err="1" smtClean="0">
                <a:solidFill>
                  <a:srgbClr val="C00000"/>
                </a:solidFill>
                <a:latin typeface="Times New Roman" panose="02020603050405020304" pitchFamily="18" charset="0"/>
              </a:rPr>
              <a:t>Alldiff</a:t>
            </a:r>
            <a:r>
              <a:rPr lang="sk-SK" altLang="en-US" sz="2000" b="1" dirty="0" smtClean="0">
                <a:solidFill>
                  <a:srgbClr val="C00000"/>
                </a:solidFill>
                <a:latin typeface="Times New Roman" panose="02020603050405020304" pitchFamily="18" charset="0"/>
              </a:rPr>
              <a:t> and </a:t>
            </a:r>
            <a:r>
              <a:rPr lang="sk-SK" altLang="en-US" sz="2000" b="1" dirty="0" err="1" smtClean="0">
                <a:solidFill>
                  <a:srgbClr val="C00000"/>
                </a:solidFill>
                <a:latin typeface="Times New Roman" panose="02020603050405020304" pitchFamily="18" charset="0"/>
              </a:rPr>
              <a:t>atmost</a:t>
            </a:r>
            <a:r>
              <a:rPr lang="sk-SK" altLang="en-US" sz="2000" b="1" dirty="0" smtClean="0">
                <a:solidFill>
                  <a:srgbClr val="C00000"/>
                </a:solidFill>
                <a:latin typeface="Times New Roman" panose="02020603050405020304" pitchFamily="18" charset="0"/>
              </a:rPr>
              <a:t> </a:t>
            </a:r>
            <a:r>
              <a:rPr lang="sk-SK" altLang="en-US" sz="2000" b="1" dirty="0" err="1" smtClean="0">
                <a:solidFill>
                  <a:srgbClr val="C00000"/>
                </a:solidFill>
                <a:latin typeface="Times New Roman" panose="02020603050405020304" pitchFamily="18" charset="0"/>
              </a:rPr>
              <a:t>constrain</a:t>
            </a:r>
            <a:r>
              <a:rPr lang="sk-SK" altLang="en-US" sz="2000" b="1" dirty="0" smtClean="0">
                <a:solidFill>
                  <a:srgbClr val="C00000"/>
                </a:solidFill>
                <a:latin typeface="Times New Roman" panose="02020603050405020304" pitchFamily="18" charset="0"/>
              </a:rPr>
              <a:t> </a:t>
            </a:r>
            <a:r>
              <a:rPr lang="sk-SK" altLang="en-US" sz="2000" b="1" dirty="0" err="1" smtClean="0">
                <a:solidFill>
                  <a:srgbClr val="C00000"/>
                </a:solidFill>
                <a:latin typeface="Times New Roman" panose="02020603050405020304" pitchFamily="18" charset="0"/>
              </a:rPr>
              <a:t>heuristics</a:t>
            </a:r>
            <a:endParaRPr lang="sk-SK" altLang="en-US" sz="2000" b="1" dirty="0" smtClean="0">
              <a:solidFill>
                <a:srgbClr val="C00000"/>
              </a:solidFill>
              <a:latin typeface="Times New Roman" panose="02020603050405020304" pitchFamily="18" charset="0"/>
            </a:endParaRPr>
          </a:p>
          <a:p>
            <a:pPr eaLnBrk="1" hangingPunct="1">
              <a:spcBef>
                <a:spcPct val="50000"/>
              </a:spcBef>
              <a:buFontTx/>
              <a:buAutoNum type="arabicPeriod"/>
            </a:pPr>
            <a:endParaRPr lang="en-US" altLang="en-US" sz="2000" dirty="0">
              <a:solidFill>
                <a:srgbClr val="0B0A09"/>
              </a:solidFill>
              <a:latin typeface="Times New Roman" panose="02020603050405020304" pitchFamily="18" charset="0"/>
            </a:endParaRPr>
          </a:p>
        </p:txBody>
      </p:sp>
      <p:sp>
        <p:nvSpPr>
          <p:cNvPr id="65540" name="Text Box 4"/>
          <p:cNvSpPr txBox="1">
            <a:spLocks noChangeArrowheads="1"/>
          </p:cNvSpPr>
          <p:nvPr/>
        </p:nvSpPr>
        <p:spPr bwMode="auto">
          <a:xfrm>
            <a:off x="1612901" y="1433263"/>
            <a:ext cx="9672721" cy="1200329"/>
          </a:xfrm>
          <a:prstGeom prst="rect">
            <a:avLst/>
          </a:prstGeom>
          <a:solidFill>
            <a:schemeClr val="accent1">
              <a:lumMod val="40000"/>
              <a:lumOff val="60000"/>
            </a:schemeClr>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defRPr/>
            </a:pPr>
            <a:r>
              <a:rPr lang="sk-SK" altLang="en-US" sz="2400" b="1" dirty="0" err="1" smtClean="0">
                <a:solidFill>
                  <a:srgbClr val="0B0A09"/>
                </a:solidFill>
                <a:latin typeface="Times New Roman" panose="02020603050405020304" pitchFamily="18" charset="0"/>
              </a:rPr>
              <a:t>Heuristics</a:t>
            </a:r>
            <a:r>
              <a:rPr lang="sk-SK" altLang="en-US" sz="2400" b="1" dirty="0" smtClean="0">
                <a:solidFill>
                  <a:srgbClr val="0B0A09"/>
                </a:solidFill>
                <a:latin typeface="Times New Roman" panose="02020603050405020304" pitchFamily="18" charset="0"/>
              </a:rPr>
              <a:t> are </a:t>
            </a:r>
            <a:r>
              <a:rPr lang="sk-SK" altLang="en-US" sz="2400" b="1" dirty="0" err="1" smtClean="0">
                <a:solidFill>
                  <a:srgbClr val="0B0A09"/>
                </a:solidFill>
                <a:latin typeface="Times New Roman" panose="02020603050405020304" pitchFamily="18" charset="0"/>
              </a:rPr>
              <a:t>oriented</a:t>
            </a:r>
            <a:r>
              <a:rPr lang="sk-SK" altLang="en-US" sz="2400" b="1" dirty="0" smtClean="0">
                <a:solidFill>
                  <a:srgbClr val="0B0A09"/>
                </a:solidFill>
                <a:latin typeface="Times New Roman" panose="02020603050405020304" pitchFamily="18" charset="0"/>
              </a:rPr>
              <a:t> to </a:t>
            </a:r>
            <a:r>
              <a:rPr lang="sk-SK" altLang="en-US" sz="2400" b="1" dirty="0" err="1" smtClean="0">
                <a:solidFill>
                  <a:srgbClr val="0B0A09"/>
                </a:solidFill>
                <a:latin typeface="Times New Roman" panose="02020603050405020304" pitchFamily="18" charset="0"/>
              </a:rPr>
              <a:t>find</a:t>
            </a:r>
            <a:r>
              <a:rPr lang="sk-SK" altLang="en-US" sz="2400" b="1" dirty="0" smtClean="0">
                <a:solidFill>
                  <a:srgbClr val="0B0A09"/>
                </a:solidFill>
                <a:latin typeface="Times New Roman" panose="02020603050405020304" pitchFamily="18" charset="0"/>
              </a:rPr>
              <a:t> </a:t>
            </a:r>
            <a:r>
              <a:rPr lang="sk-SK" altLang="en-US" sz="2400" b="1" dirty="0" err="1" smtClean="0">
                <a:solidFill>
                  <a:srgbClr val="0B0A09"/>
                </a:solidFill>
                <a:latin typeface="Times New Roman" panose="02020603050405020304" pitchFamily="18" charset="0"/>
              </a:rPr>
              <a:t>constraint</a:t>
            </a:r>
            <a:r>
              <a:rPr lang="sk-SK" altLang="en-US" sz="2400" b="1" dirty="0" smtClean="0">
                <a:solidFill>
                  <a:srgbClr val="0B0A09"/>
                </a:solidFill>
                <a:latin typeface="Times New Roman" panose="02020603050405020304" pitchFamily="18" charset="0"/>
              </a:rPr>
              <a:t> </a:t>
            </a:r>
            <a:r>
              <a:rPr lang="sk-SK" altLang="en-US" sz="2400" b="1" dirty="0" err="1" smtClean="0">
                <a:solidFill>
                  <a:srgbClr val="0B0A09"/>
                </a:solidFill>
                <a:latin typeface="Times New Roman" panose="02020603050405020304" pitchFamily="18" charset="0"/>
              </a:rPr>
              <a:t>violations</a:t>
            </a:r>
            <a:r>
              <a:rPr lang="sk-SK" altLang="en-US" sz="2400" b="1" dirty="0" smtClean="0">
                <a:solidFill>
                  <a:srgbClr val="0B0A09"/>
                </a:solidFill>
                <a:latin typeface="Times New Roman" panose="02020603050405020304" pitchFamily="18" charset="0"/>
              </a:rPr>
              <a:t> as </a:t>
            </a:r>
            <a:r>
              <a:rPr lang="sk-SK" altLang="en-US" sz="2400" b="1" dirty="0" err="1" smtClean="0">
                <a:solidFill>
                  <a:srgbClr val="0B0A09"/>
                </a:solidFill>
                <a:latin typeface="Times New Roman" panose="02020603050405020304" pitchFamily="18" charset="0"/>
              </a:rPr>
              <a:t>soon</a:t>
            </a:r>
            <a:r>
              <a:rPr lang="sk-SK" altLang="en-US" sz="2400" b="1" dirty="0" smtClean="0">
                <a:solidFill>
                  <a:srgbClr val="0B0A09"/>
                </a:solidFill>
                <a:latin typeface="Times New Roman" panose="02020603050405020304" pitchFamily="18" charset="0"/>
              </a:rPr>
              <a:t> as </a:t>
            </a:r>
            <a:r>
              <a:rPr lang="sk-SK" altLang="en-US" sz="2400" b="1" dirty="0" err="1" smtClean="0">
                <a:solidFill>
                  <a:srgbClr val="0B0A09"/>
                </a:solidFill>
                <a:latin typeface="Times New Roman" panose="02020603050405020304" pitchFamily="18" charset="0"/>
              </a:rPr>
              <a:t>possible</a:t>
            </a:r>
            <a:r>
              <a:rPr lang="sk-SK" altLang="en-US" sz="2400" b="1" dirty="0" smtClean="0">
                <a:solidFill>
                  <a:srgbClr val="0B0A09"/>
                </a:solidFill>
                <a:latin typeface="Times New Roman" panose="02020603050405020304" pitchFamily="18" charset="0"/>
              </a:rPr>
              <a:t>.  </a:t>
            </a:r>
            <a:r>
              <a:rPr lang="sk-SK" altLang="en-US" sz="2400" b="1" dirty="0" err="1" smtClean="0">
                <a:solidFill>
                  <a:srgbClr val="0B0A09"/>
                </a:solidFill>
                <a:latin typeface="Times New Roman" panose="02020603050405020304" pitchFamily="18" charset="0"/>
              </a:rPr>
              <a:t>They</a:t>
            </a:r>
            <a:r>
              <a:rPr lang="sk-SK" altLang="en-US" sz="2400" b="1" dirty="0" smtClean="0">
                <a:solidFill>
                  <a:srgbClr val="0B0A09"/>
                </a:solidFill>
                <a:latin typeface="Times New Roman" panose="02020603050405020304" pitchFamily="18" charset="0"/>
              </a:rPr>
              <a:t> </a:t>
            </a:r>
            <a:r>
              <a:rPr lang="sk-SK" altLang="en-US" sz="2400" b="1" dirty="0" err="1" smtClean="0">
                <a:solidFill>
                  <a:srgbClr val="0B0A09"/>
                </a:solidFill>
                <a:latin typeface="Times New Roman" panose="02020603050405020304" pitchFamily="18" charset="0"/>
              </a:rPr>
              <a:t>does</a:t>
            </a:r>
            <a:r>
              <a:rPr lang="sk-SK" altLang="en-US" sz="2400" b="1" dirty="0" smtClean="0">
                <a:solidFill>
                  <a:srgbClr val="0B0A09"/>
                </a:solidFill>
                <a:latin typeface="Times New Roman" panose="02020603050405020304" pitchFamily="18" charset="0"/>
              </a:rPr>
              <a:t> </a:t>
            </a:r>
            <a:r>
              <a:rPr lang="sk-SK" altLang="en-US" sz="2400" b="1" dirty="0" err="1" smtClean="0">
                <a:solidFill>
                  <a:srgbClr val="0B0A09"/>
                </a:solidFill>
                <a:latin typeface="Times New Roman" panose="02020603050405020304" pitchFamily="18" charset="0"/>
              </a:rPr>
              <a:t>not</a:t>
            </a:r>
            <a:r>
              <a:rPr lang="sk-SK" altLang="en-US" sz="2400" b="1" dirty="0" smtClean="0">
                <a:solidFill>
                  <a:srgbClr val="0B0A09"/>
                </a:solidFill>
                <a:latin typeface="Times New Roman" panose="02020603050405020304" pitchFamily="18" charset="0"/>
              </a:rPr>
              <a:t> </a:t>
            </a:r>
            <a:r>
              <a:rPr lang="sk-SK" altLang="en-US" sz="2400" b="1" dirty="0" err="1" smtClean="0">
                <a:solidFill>
                  <a:srgbClr val="0B0A09"/>
                </a:solidFill>
                <a:latin typeface="Times New Roman" panose="02020603050405020304" pitchFamily="18" charset="0"/>
              </a:rPr>
              <a:t>estimate</a:t>
            </a:r>
            <a:r>
              <a:rPr lang="sk-SK" altLang="en-US" sz="2400" b="1" dirty="0" smtClean="0">
                <a:solidFill>
                  <a:srgbClr val="0B0A09"/>
                </a:solidFill>
                <a:latin typeface="Times New Roman" panose="02020603050405020304" pitchFamily="18" charset="0"/>
              </a:rPr>
              <a:t> </a:t>
            </a:r>
            <a:r>
              <a:rPr lang="sk-SK" altLang="en-US" sz="2400" b="1" dirty="0" err="1" smtClean="0">
                <a:solidFill>
                  <a:srgbClr val="0B0A09"/>
                </a:solidFill>
                <a:latin typeface="Times New Roman" panose="02020603050405020304" pitchFamily="18" charset="0"/>
              </a:rPr>
              <a:t>the</a:t>
            </a:r>
            <a:r>
              <a:rPr lang="sk-SK" altLang="en-US" sz="2400" b="1" dirty="0" smtClean="0">
                <a:solidFill>
                  <a:srgbClr val="0B0A09"/>
                </a:solidFill>
                <a:latin typeface="Times New Roman" panose="02020603050405020304" pitchFamily="18" charset="0"/>
              </a:rPr>
              <a:t> </a:t>
            </a:r>
            <a:r>
              <a:rPr lang="sk-SK" altLang="en-US" sz="2400" b="1" dirty="0" err="1" smtClean="0">
                <a:solidFill>
                  <a:srgbClr val="0B0A09"/>
                </a:solidFill>
                <a:latin typeface="Times New Roman" panose="02020603050405020304" pitchFamily="18" charset="0"/>
              </a:rPr>
              <a:t>distance</a:t>
            </a:r>
            <a:r>
              <a:rPr lang="sk-SK" altLang="en-US" sz="2400" b="1" dirty="0" smtClean="0">
                <a:solidFill>
                  <a:srgbClr val="0B0A09"/>
                </a:solidFill>
                <a:latin typeface="Times New Roman" panose="02020603050405020304" pitchFamily="18" charset="0"/>
              </a:rPr>
              <a:t> </a:t>
            </a:r>
            <a:r>
              <a:rPr lang="sk-SK" altLang="en-US" sz="2400" b="1" dirty="0" err="1" smtClean="0">
                <a:solidFill>
                  <a:srgbClr val="0B0A09"/>
                </a:solidFill>
                <a:latin typeface="Times New Roman" panose="02020603050405020304" pitchFamily="18" charset="0"/>
              </a:rPr>
              <a:t>from</a:t>
            </a:r>
            <a:r>
              <a:rPr lang="sk-SK" altLang="en-US" sz="2400" b="1" dirty="0" smtClean="0">
                <a:solidFill>
                  <a:srgbClr val="0B0A09"/>
                </a:solidFill>
                <a:latin typeface="Times New Roman" panose="02020603050405020304" pitchFamily="18" charset="0"/>
              </a:rPr>
              <a:t> </a:t>
            </a:r>
            <a:r>
              <a:rPr lang="sk-SK" altLang="en-US" sz="2400" b="1" dirty="0" err="1" smtClean="0">
                <a:solidFill>
                  <a:srgbClr val="0B0A09"/>
                </a:solidFill>
                <a:latin typeface="Times New Roman" panose="02020603050405020304" pitchFamily="18" charset="0"/>
              </a:rPr>
              <a:t>the</a:t>
            </a:r>
            <a:r>
              <a:rPr lang="sk-SK" altLang="en-US" sz="2400" b="1" dirty="0" smtClean="0">
                <a:solidFill>
                  <a:srgbClr val="0B0A09"/>
                </a:solidFill>
                <a:latin typeface="Times New Roman" panose="02020603050405020304" pitchFamily="18" charset="0"/>
              </a:rPr>
              <a:t> </a:t>
            </a:r>
            <a:r>
              <a:rPr lang="sk-SK" altLang="en-US" sz="2400" b="1" dirty="0" err="1" smtClean="0">
                <a:solidFill>
                  <a:srgbClr val="0B0A09"/>
                </a:solidFill>
                <a:latin typeface="Times New Roman" panose="02020603050405020304" pitchFamily="18" charset="0"/>
              </a:rPr>
              <a:t>goal</a:t>
            </a:r>
            <a:r>
              <a:rPr lang="sk-SK" altLang="en-US" sz="2400" b="1" dirty="0" smtClean="0">
                <a:solidFill>
                  <a:srgbClr val="0B0A09"/>
                </a:solidFill>
                <a:latin typeface="Times New Roman" panose="02020603050405020304" pitchFamily="18" charset="0"/>
              </a:rPr>
              <a:t> as in </a:t>
            </a:r>
            <a:r>
              <a:rPr lang="sk-SK" altLang="en-US" sz="2400" b="1" dirty="0" err="1" smtClean="0">
                <a:solidFill>
                  <a:srgbClr val="0B0A09"/>
                </a:solidFill>
                <a:latin typeface="Times New Roman" panose="02020603050405020304" pitchFamily="18" charset="0"/>
              </a:rPr>
              <a:t>typical</a:t>
            </a:r>
            <a:r>
              <a:rPr lang="sk-SK" altLang="en-US" sz="2400" b="1" dirty="0" smtClean="0">
                <a:solidFill>
                  <a:srgbClr val="0B0A09"/>
                </a:solidFill>
                <a:latin typeface="Times New Roman" panose="02020603050405020304" pitchFamily="18" charset="0"/>
              </a:rPr>
              <a:t> </a:t>
            </a:r>
            <a:r>
              <a:rPr lang="sk-SK" altLang="en-US" sz="2400" b="1" dirty="0" err="1" smtClean="0">
                <a:solidFill>
                  <a:srgbClr val="0B0A09"/>
                </a:solidFill>
                <a:latin typeface="Times New Roman" panose="02020603050405020304" pitchFamily="18" charset="0"/>
              </a:rPr>
              <a:t>heuristic</a:t>
            </a:r>
            <a:r>
              <a:rPr lang="sk-SK" altLang="en-US" sz="2400" b="1" dirty="0" smtClean="0">
                <a:solidFill>
                  <a:srgbClr val="0B0A09"/>
                </a:solidFill>
                <a:latin typeface="Times New Roman" panose="02020603050405020304" pitchFamily="18" charset="0"/>
              </a:rPr>
              <a:t> </a:t>
            </a:r>
            <a:r>
              <a:rPr lang="sk-SK" altLang="en-US" sz="2400" b="1" dirty="0" err="1" smtClean="0">
                <a:solidFill>
                  <a:srgbClr val="0B0A09"/>
                </a:solidFill>
                <a:latin typeface="Times New Roman" panose="02020603050405020304" pitchFamily="18" charset="0"/>
              </a:rPr>
              <a:t>searching</a:t>
            </a:r>
            <a:r>
              <a:rPr lang="sk-SK" altLang="en-US" sz="2400" b="1" dirty="0" smtClean="0">
                <a:solidFill>
                  <a:srgbClr val="0B0A09"/>
                </a:solidFill>
                <a:latin typeface="Times New Roman" panose="02020603050405020304" pitchFamily="18" charset="0"/>
              </a:rPr>
              <a:t>. </a:t>
            </a:r>
            <a:endParaRPr lang="en-GB" altLang="en-US" sz="2400" b="1" dirty="0">
              <a:solidFill>
                <a:srgbClr val="0B0A09"/>
              </a:solidFill>
              <a:latin typeface="Times New Roman" panose="02020603050405020304" pitchFamily="18" charset="0"/>
            </a:endParaRPr>
          </a:p>
        </p:txBody>
      </p:sp>
      <p:sp>
        <p:nvSpPr>
          <p:cNvPr id="6" name="TextBox 5"/>
          <p:cNvSpPr txBox="1"/>
          <p:nvPr/>
        </p:nvSpPr>
        <p:spPr>
          <a:xfrm>
            <a:off x="552249" y="5842337"/>
            <a:ext cx="11639751" cy="1015663"/>
          </a:xfrm>
          <a:prstGeom prst="rect">
            <a:avLst/>
          </a:prstGeom>
          <a:solidFill>
            <a:schemeClr val="accent1">
              <a:lumMod val="60000"/>
              <a:lumOff val="40000"/>
            </a:schemeClr>
          </a:solidFill>
        </p:spPr>
        <p:txBody>
          <a:bodyPr wrap="square">
            <a:spAutoFit/>
          </a:bodyPr>
          <a:lstStyle/>
          <a:p>
            <a:pPr>
              <a:defRPr/>
            </a:pPr>
            <a:r>
              <a:rPr lang="en-US" sz="2000" dirty="0" smtClean="0"/>
              <a:t>All of these </a:t>
            </a:r>
            <a:r>
              <a:rPr lang="sk-SK" sz="2000" dirty="0" err="1" smtClean="0"/>
              <a:t>heuristics</a:t>
            </a:r>
            <a:r>
              <a:rPr lang="sk-SK" sz="2000" dirty="0" smtClean="0"/>
              <a:t> and more </a:t>
            </a:r>
            <a:r>
              <a:rPr lang="sk-SK" sz="2000" dirty="0" err="1" smtClean="0"/>
              <a:t>about</a:t>
            </a:r>
            <a:r>
              <a:rPr lang="sk-SK" sz="2000" dirty="0" smtClean="0"/>
              <a:t> CSP</a:t>
            </a:r>
            <a:r>
              <a:rPr lang="en-US" sz="2000" dirty="0" smtClean="0"/>
              <a:t> w</a:t>
            </a:r>
            <a:r>
              <a:rPr lang="sk-SK" sz="2000" dirty="0" smtClean="0"/>
              <a:t>as</a:t>
            </a:r>
            <a:r>
              <a:rPr lang="en-US" sz="2000" dirty="0" smtClean="0"/>
              <a:t> presented at the lectures for bachelor studies, Introduction to AI. It is desirable that those, not attending the subject look at the slides from the previous lectures. </a:t>
            </a:r>
            <a:endParaRPr lang="en-US" sz="2000" dirty="0"/>
          </a:p>
        </p:txBody>
      </p:sp>
    </p:spTree>
    <p:extLst>
      <p:ext uri="{BB962C8B-B14F-4D97-AF65-F5344CB8AC3E}">
        <p14:creationId xmlns:p14="http://schemas.microsoft.com/office/powerpoint/2010/main" val="2519513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23971"/>
                                        </p:tgtEl>
                                        <p:attrNameLst>
                                          <p:attrName>style.visibility</p:attrName>
                                        </p:attrNameLst>
                                      </p:cBhvr>
                                      <p:to>
                                        <p:strVal val="visible"/>
                                      </p:to>
                                    </p:set>
                                    <p:anim calcmode="lin" valueType="num">
                                      <p:cBhvr additive="base">
                                        <p:cTn id="7" dur="500" fill="hold"/>
                                        <p:tgtEl>
                                          <p:spTgt spid="723971"/>
                                        </p:tgtEl>
                                        <p:attrNameLst>
                                          <p:attrName>ppt_x</p:attrName>
                                        </p:attrNameLst>
                                      </p:cBhvr>
                                      <p:tavLst>
                                        <p:tav tm="0">
                                          <p:val>
                                            <p:strVal val="1+#ppt_w/2"/>
                                          </p:val>
                                        </p:tav>
                                        <p:tav tm="100000">
                                          <p:val>
                                            <p:strVal val="#ppt_x"/>
                                          </p:val>
                                        </p:tav>
                                      </p:tavLst>
                                    </p:anim>
                                    <p:anim calcmode="lin" valueType="num">
                                      <p:cBhvr additive="base">
                                        <p:cTn id="8" dur="500" fill="hold"/>
                                        <p:tgtEl>
                                          <p:spTgt spid="7239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1" grpId="0" autoUpdateAnimBg="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5800" y="673100"/>
            <a:ext cx="10236200" cy="2215991"/>
          </a:xfrm>
          <a:prstGeom prst="rect">
            <a:avLst/>
          </a:prstGeom>
          <a:noFill/>
        </p:spPr>
        <p:txBody>
          <a:bodyPr wrap="square" rtlCol="0">
            <a:spAutoFit/>
          </a:bodyPr>
          <a:lstStyle/>
          <a:p>
            <a:pPr marL="342900" indent="-342900">
              <a:buAutoNum type="arabicPeriod"/>
            </a:pPr>
            <a:r>
              <a:rPr lang="en-US" sz="2400" dirty="0" smtClean="0"/>
              <a:t>You need at least 1</a:t>
            </a:r>
            <a:r>
              <a:rPr lang="sk-SK" sz="2400" dirty="0" smtClean="0"/>
              <a:t>5</a:t>
            </a:r>
            <a:r>
              <a:rPr lang="en-US" sz="2400" dirty="0" smtClean="0"/>
              <a:t>  grades from exercises to the exam from </a:t>
            </a:r>
            <a:r>
              <a:rPr lang="en-US" sz="2400" dirty="0" err="1" smtClean="0"/>
              <a:t>Dr</a:t>
            </a:r>
            <a:r>
              <a:rPr lang="en-US" sz="2400" dirty="0" smtClean="0"/>
              <a:t> N</a:t>
            </a:r>
            <a:r>
              <a:rPr lang="sk-SK" sz="2400" dirty="0" err="1" smtClean="0"/>
              <a:t>áther</a:t>
            </a:r>
            <a:r>
              <a:rPr lang="en-US" sz="2400" dirty="0" smtClean="0"/>
              <a:t>.</a:t>
            </a:r>
          </a:p>
          <a:p>
            <a:pPr marL="342900" indent="-342900">
              <a:buAutoNum type="arabicPeriod"/>
            </a:pPr>
            <a:r>
              <a:rPr lang="en-US" sz="2400" dirty="0" smtClean="0"/>
              <a:t>You can get </a:t>
            </a:r>
            <a:r>
              <a:rPr lang="sk-SK" sz="2400" dirty="0" smtClean="0"/>
              <a:t>40 </a:t>
            </a:r>
            <a:r>
              <a:rPr lang="en-US" sz="2400" dirty="0" smtClean="0"/>
              <a:t>grades from exercises and </a:t>
            </a:r>
            <a:r>
              <a:rPr lang="sk-SK" sz="2400" dirty="0" smtClean="0"/>
              <a:t>60</a:t>
            </a:r>
            <a:r>
              <a:rPr lang="en-US" sz="2400" dirty="0" smtClean="0"/>
              <a:t> grades is exam.</a:t>
            </a:r>
          </a:p>
          <a:p>
            <a:pPr marL="342900" indent="-342900">
              <a:buAutoNum type="arabicPeriod"/>
            </a:pPr>
            <a:r>
              <a:rPr lang="en-US" sz="2400" dirty="0" smtClean="0"/>
              <a:t>This lecture is a continuation of Introduction to AI, slides are on List</a:t>
            </a:r>
          </a:p>
          <a:p>
            <a:pPr marL="342900" indent="-342900">
              <a:buAutoNum type="arabicPeriod"/>
            </a:pPr>
            <a:r>
              <a:rPr lang="en-US" sz="2400" dirty="0" smtClean="0"/>
              <a:t>Slides from this lecture will be on List</a:t>
            </a:r>
            <a:r>
              <a:rPr lang="sk-SK" sz="2400" dirty="0" smtClean="0"/>
              <a:t>, or </a:t>
            </a:r>
            <a:r>
              <a:rPr lang="sk-SK" sz="2400" dirty="0" err="1" smtClean="0"/>
              <a:t>Moodle</a:t>
            </a:r>
            <a:endParaRPr lang="en-US" sz="2400" dirty="0" smtClean="0"/>
          </a:p>
          <a:p>
            <a:r>
              <a:rPr lang="en-US" dirty="0" smtClean="0"/>
              <a:t> </a:t>
            </a:r>
            <a:endParaRPr lang="en-US" dirty="0"/>
          </a:p>
        </p:txBody>
      </p:sp>
      <p:sp>
        <p:nvSpPr>
          <p:cNvPr id="3" name="TextBox 2"/>
          <p:cNvSpPr txBox="1"/>
          <p:nvPr/>
        </p:nvSpPr>
        <p:spPr>
          <a:xfrm>
            <a:off x="1955800" y="3532290"/>
            <a:ext cx="9550400" cy="2831544"/>
          </a:xfrm>
          <a:prstGeom prst="rect">
            <a:avLst/>
          </a:prstGeom>
          <a:noFill/>
        </p:spPr>
        <p:txBody>
          <a:bodyPr wrap="square">
            <a:spAutoFit/>
          </a:bodyPr>
          <a:lstStyle/>
          <a:p>
            <a:pPr eaLnBrk="1" fontAlgn="auto" hangingPunct="1">
              <a:spcBef>
                <a:spcPts val="0"/>
              </a:spcBef>
              <a:spcAft>
                <a:spcPts val="0"/>
              </a:spcAft>
              <a:defRPr/>
            </a:pPr>
            <a:r>
              <a:rPr lang="sk-SK" sz="2000" dirty="0" err="1" smtClean="0">
                <a:latin typeface="+mn-lt"/>
              </a:rPr>
              <a:t>Literat</a:t>
            </a:r>
            <a:r>
              <a:rPr lang="en-US" sz="2000" dirty="0" err="1" smtClean="0">
                <a:latin typeface="+mn-lt"/>
              </a:rPr>
              <a:t>ure</a:t>
            </a:r>
            <a:r>
              <a:rPr lang="sk-SK" sz="2000" dirty="0" smtClean="0">
                <a:latin typeface="+mn-lt"/>
              </a:rPr>
              <a:t>:</a:t>
            </a:r>
            <a:endParaRPr lang="sk-SK" sz="2000" dirty="0">
              <a:latin typeface="+mn-lt"/>
            </a:endParaRPr>
          </a:p>
          <a:p>
            <a:pPr eaLnBrk="1" fontAlgn="auto" hangingPunct="1">
              <a:spcBef>
                <a:spcPts val="0"/>
              </a:spcBef>
              <a:spcAft>
                <a:spcPts val="0"/>
              </a:spcAft>
              <a:defRPr/>
            </a:pPr>
            <a:endParaRPr lang="sk-SK" dirty="0">
              <a:latin typeface="+mn-lt"/>
            </a:endParaRPr>
          </a:p>
          <a:p>
            <a:pPr marL="457200" indent="-457200" eaLnBrk="1" fontAlgn="auto" hangingPunct="1">
              <a:spcBef>
                <a:spcPts val="0"/>
              </a:spcBef>
              <a:spcAft>
                <a:spcPts val="0"/>
              </a:spcAft>
              <a:buFontTx/>
              <a:buAutoNum type="arabicPeriod"/>
              <a:defRPr/>
            </a:pPr>
            <a:r>
              <a:rPr lang="sk-SK" sz="2000" dirty="0" err="1">
                <a:latin typeface="+mn-lt"/>
              </a:rPr>
              <a:t>Russel</a:t>
            </a:r>
            <a:r>
              <a:rPr lang="sk-SK" sz="2000" dirty="0">
                <a:latin typeface="+mn-lt"/>
              </a:rPr>
              <a:t>, </a:t>
            </a:r>
            <a:r>
              <a:rPr lang="sk-SK" sz="2000" dirty="0" err="1">
                <a:latin typeface="+mn-lt"/>
              </a:rPr>
              <a:t>Norwig</a:t>
            </a:r>
            <a:r>
              <a:rPr lang="sk-SK" sz="2000" dirty="0">
                <a:latin typeface="+mn-lt"/>
              </a:rPr>
              <a:t>:   </a:t>
            </a:r>
            <a:r>
              <a:rPr lang="sk-SK" sz="2000" dirty="0" err="1">
                <a:latin typeface="+mn-lt"/>
              </a:rPr>
              <a:t>Artificial</a:t>
            </a:r>
            <a:r>
              <a:rPr lang="sk-SK" sz="2000" dirty="0">
                <a:latin typeface="+mn-lt"/>
              </a:rPr>
              <a:t> </a:t>
            </a:r>
            <a:r>
              <a:rPr lang="sk-SK" sz="2000" dirty="0" err="1">
                <a:latin typeface="+mn-lt"/>
              </a:rPr>
              <a:t>Intelligence</a:t>
            </a:r>
            <a:r>
              <a:rPr lang="sk-SK" sz="2000" dirty="0">
                <a:latin typeface="+mn-lt"/>
              </a:rPr>
              <a:t>: A </a:t>
            </a:r>
            <a:r>
              <a:rPr lang="sk-SK" sz="2000" dirty="0" err="1">
                <a:latin typeface="+mn-lt"/>
              </a:rPr>
              <a:t>modern</a:t>
            </a:r>
            <a:r>
              <a:rPr lang="sk-SK" sz="2000" dirty="0">
                <a:latin typeface="+mn-lt"/>
              </a:rPr>
              <a:t> </a:t>
            </a:r>
            <a:r>
              <a:rPr lang="sk-SK" sz="2000" dirty="0" err="1">
                <a:latin typeface="+mn-lt"/>
              </a:rPr>
              <a:t>approach</a:t>
            </a:r>
            <a:r>
              <a:rPr lang="sk-SK" sz="2000" dirty="0">
                <a:latin typeface="+mn-lt"/>
              </a:rPr>
              <a:t> </a:t>
            </a:r>
            <a:r>
              <a:rPr lang="sk-SK" sz="2000" dirty="0" smtClean="0">
                <a:latin typeface="+mn-lt"/>
              </a:rPr>
              <a:t>–</a:t>
            </a:r>
            <a:r>
              <a:rPr lang="en-US" sz="2000" dirty="0" smtClean="0">
                <a:latin typeface="+mn-lt"/>
              </a:rPr>
              <a:t> available in the library</a:t>
            </a:r>
            <a:endParaRPr lang="sk-SK" sz="2000" dirty="0">
              <a:latin typeface="+mn-lt"/>
            </a:endParaRPr>
          </a:p>
          <a:p>
            <a:pPr eaLnBrk="1" fontAlgn="auto" hangingPunct="1">
              <a:spcBef>
                <a:spcPts val="0"/>
              </a:spcBef>
              <a:spcAft>
                <a:spcPts val="0"/>
              </a:spcAft>
              <a:defRPr/>
            </a:pPr>
            <a:endParaRPr lang="sk-SK" sz="2000" dirty="0">
              <a:latin typeface="+mn-lt"/>
            </a:endParaRPr>
          </a:p>
          <a:p>
            <a:pPr marL="457200" indent="-457200" eaLnBrk="1" fontAlgn="auto" hangingPunct="1">
              <a:spcBef>
                <a:spcPts val="0"/>
              </a:spcBef>
              <a:spcAft>
                <a:spcPts val="0"/>
              </a:spcAft>
              <a:buFontTx/>
              <a:buAutoNum type="arabicPeriod" startAt="2"/>
              <a:defRPr/>
            </a:pPr>
            <a:r>
              <a:rPr lang="sk-SK" sz="2000" dirty="0" err="1">
                <a:latin typeface="+mn-lt"/>
              </a:rPr>
              <a:t>Nilsson</a:t>
            </a:r>
            <a:r>
              <a:rPr lang="sk-SK" sz="2000" dirty="0">
                <a:latin typeface="+mn-lt"/>
              </a:rPr>
              <a:t>:  </a:t>
            </a:r>
            <a:r>
              <a:rPr lang="sk-SK" sz="2000" dirty="0" err="1">
                <a:latin typeface="+mn-lt"/>
              </a:rPr>
              <a:t>Artificial</a:t>
            </a:r>
            <a:r>
              <a:rPr lang="sk-SK" sz="2000" dirty="0">
                <a:latin typeface="+mn-lt"/>
              </a:rPr>
              <a:t> </a:t>
            </a:r>
            <a:r>
              <a:rPr lang="sk-SK" sz="2000" dirty="0" err="1">
                <a:latin typeface="+mn-lt"/>
              </a:rPr>
              <a:t>Intelligence</a:t>
            </a:r>
            <a:r>
              <a:rPr lang="sk-SK" sz="2000" dirty="0">
                <a:latin typeface="+mn-lt"/>
              </a:rPr>
              <a:t>: A New </a:t>
            </a:r>
            <a:r>
              <a:rPr lang="sk-SK" sz="2000" dirty="0" err="1">
                <a:latin typeface="+mn-lt"/>
              </a:rPr>
              <a:t>Synthesis</a:t>
            </a:r>
            <a:r>
              <a:rPr lang="sk-SK" sz="2000" dirty="0">
                <a:latin typeface="+mn-lt"/>
              </a:rPr>
              <a:t> </a:t>
            </a:r>
            <a:r>
              <a:rPr lang="sk-SK" sz="2000" dirty="0" smtClean="0">
                <a:latin typeface="+mn-lt"/>
              </a:rPr>
              <a:t>–</a:t>
            </a:r>
            <a:r>
              <a:rPr lang="en-US" sz="2000" dirty="0" smtClean="0">
                <a:latin typeface="+mn-lt"/>
              </a:rPr>
              <a:t> by me, I can borrow for a short time to do copies</a:t>
            </a:r>
          </a:p>
          <a:p>
            <a:pPr marL="457200" indent="-457200" eaLnBrk="1" fontAlgn="auto" hangingPunct="1">
              <a:spcBef>
                <a:spcPts val="0"/>
              </a:spcBef>
              <a:spcAft>
                <a:spcPts val="0"/>
              </a:spcAft>
              <a:buFontTx/>
              <a:buAutoNum type="arabicPeriod" startAt="2"/>
              <a:defRPr/>
            </a:pPr>
            <a:r>
              <a:rPr lang="en-US" sz="2000" dirty="0" smtClean="0"/>
              <a:t>For time series analysis, there is a sample of papers available on line. Ask me if you have troubles to find an appropriate one. </a:t>
            </a:r>
            <a:endParaRPr lang="en-US" sz="2000" dirty="0">
              <a:latin typeface="+mn-lt"/>
            </a:endParaRPr>
          </a:p>
        </p:txBody>
      </p:sp>
    </p:spTree>
    <p:extLst>
      <p:ext uri="{BB962C8B-B14F-4D97-AF65-F5344CB8AC3E}">
        <p14:creationId xmlns:p14="http://schemas.microsoft.com/office/powerpoint/2010/main" val="1232107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ChangeArrowheads="1"/>
          </p:cNvSpPr>
          <p:nvPr/>
        </p:nvSpPr>
        <p:spPr bwMode="auto">
          <a:xfrm>
            <a:off x="1703388" y="-6350"/>
            <a:ext cx="84582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b="1" dirty="0">
                <a:solidFill>
                  <a:srgbClr val="C00000"/>
                </a:solidFill>
                <a:latin typeface="Times New Roman" panose="02020603050405020304" pitchFamily="18" charset="0"/>
              </a:rPr>
              <a:t>Forward </a:t>
            </a:r>
            <a:r>
              <a:rPr lang="en-US" altLang="en-US" sz="2800" b="1" dirty="0" smtClean="0">
                <a:solidFill>
                  <a:srgbClr val="C00000"/>
                </a:solidFill>
                <a:latin typeface="Times New Roman" panose="02020603050405020304" pitchFamily="18" charset="0"/>
              </a:rPr>
              <a:t>checking – </a:t>
            </a:r>
            <a:r>
              <a:rPr lang="en-US" altLang="en-US" sz="2800" dirty="0" smtClean="0">
                <a:solidFill>
                  <a:srgbClr val="C00000"/>
                </a:solidFill>
                <a:latin typeface="Times New Roman" panose="02020603050405020304" pitchFamily="18" charset="0"/>
              </a:rPr>
              <a:t>example of one heuristics </a:t>
            </a:r>
            <a:endParaRPr lang="en-US" altLang="en-US" sz="2800" dirty="0">
              <a:solidFill>
                <a:srgbClr val="C00000"/>
              </a:solidFill>
              <a:latin typeface="Times New Roman" panose="02020603050405020304" pitchFamily="18" charset="0"/>
            </a:endParaRPr>
          </a:p>
        </p:txBody>
      </p:sp>
      <p:sp>
        <p:nvSpPr>
          <p:cNvPr id="125955" name="Rectangle 8"/>
          <p:cNvSpPr>
            <a:spLocks noChangeArrowheads="1"/>
          </p:cNvSpPr>
          <p:nvPr/>
        </p:nvSpPr>
        <p:spPr bwMode="auto">
          <a:xfrm>
            <a:off x="1583377" y="2622119"/>
            <a:ext cx="8469313" cy="335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defRPr>
                <a:solidFill>
                  <a:schemeClr val="tx1"/>
                </a:solidFill>
                <a:latin typeface="Calibri" panose="020F0502020204030204" pitchFamily="34" charset="0"/>
              </a:defRPr>
            </a:lvl1pPr>
            <a:lvl2pPr marL="1027113" indent="-455613">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rgbClr val="A50021"/>
              </a:buClr>
              <a:buSzPct val="75000"/>
              <a:buFont typeface="Wingdings" panose="05000000000000000000" pitchFamily="2" charset="2"/>
              <a:buChar char="n"/>
            </a:pPr>
            <a:r>
              <a:rPr lang="en-US" altLang="en-US" sz="2400" dirty="0">
                <a:solidFill>
                  <a:srgbClr val="FF0000"/>
                </a:solidFill>
                <a:latin typeface="Times New Roman" panose="02020603050405020304" pitchFamily="18" charset="0"/>
              </a:rPr>
              <a:t>Idea</a:t>
            </a:r>
            <a:r>
              <a:rPr lang="en-US" altLang="en-US" sz="2400" dirty="0">
                <a:latin typeface="Times New Roman" panose="02020603050405020304" pitchFamily="18" charset="0"/>
              </a:rPr>
              <a:t>: </a:t>
            </a:r>
          </a:p>
          <a:p>
            <a:pPr lvl="1" eaLnBrk="1" hangingPunct="1">
              <a:spcBef>
                <a:spcPct val="20000"/>
              </a:spcBef>
              <a:buClr>
                <a:schemeClr val="accent2"/>
              </a:buClr>
              <a:buSzPct val="75000"/>
              <a:buFont typeface="Wingdings" panose="05000000000000000000" pitchFamily="2" charset="2"/>
              <a:buChar char="n"/>
            </a:pPr>
            <a:r>
              <a:rPr lang="en-US" altLang="en-US" sz="2000" dirty="0" smtClean="0">
                <a:solidFill>
                  <a:srgbClr val="0B0A09"/>
                </a:solidFill>
                <a:latin typeface="Times New Roman" panose="02020603050405020304" pitchFamily="18" charset="0"/>
              </a:rPr>
              <a:t>Keep track of values for remaining unassigned variables. </a:t>
            </a:r>
            <a:endParaRPr lang="sk-SK" altLang="en-US" sz="2000" dirty="0">
              <a:solidFill>
                <a:srgbClr val="0B0A09"/>
              </a:solidFill>
              <a:latin typeface="Times New Roman" panose="02020603050405020304" pitchFamily="18" charset="0"/>
            </a:endParaRPr>
          </a:p>
          <a:p>
            <a:pPr lvl="1" eaLnBrk="1" hangingPunct="1">
              <a:spcBef>
                <a:spcPct val="20000"/>
              </a:spcBef>
              <a:buClr>
                <a:schemeClr val="accent2"/>
              </a:buClr>
              <a:buSzPct val="75000"/>
              <a:buFont typeface="Wingdings" panose="05000000000000000000" pitchFamily="2" charset="2"/>
              <a:buChar char="n"/>
            </a:pPr>
            <a:r>
              <a:rPr lang="en-US" altLang="en-US" sz="2000" dirty="0" smtClean="0">
                <a:solidFill>
                  <a:srgbClr val="0B0A09"/>
                </a:solidFill>
                <a:latin typeface="Times New Roman" panose="02020603050405020304" pitchFamily="18" charset="0"/>
              </a:rPr>
              <a:t> Stop the search if there is no value for some variable. </a:t>
            </a:r>
            <a:endParaRPr lang="en-US" altLang="en-US" sz="2000" dirty="0">
              <a:solidFill>
                <a:srgbClr val="0B0A09"/>
              </a:solidFill>
              <a:latin typeface="Times New Roman" panose="02020603050405020304" pitchFamily="18" charset="0"/>
            </a:endParaRPr>
          </a:p>
        </p:txBody>
      </p:sp>
      <p:pic>
        <p:nvPicPr>
          <p:cNvPr id="125956" name="Picture 9" descr="forward-checking-progress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601" y="4297703"/>
            <a:ext cx="514191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7" name="Picture 10"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2894" y="286328"/>
            <a:ext cx="2316162"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1"/>
          <p:cNvSpPr txBox="1">
            <a:spLocks noChangeArrowheads="1"/>
          </p:cNvSpPr>
          <p:nvPr/>
        </p:nvSpPr>
        <p:spPr bwMode="auto">
          <a:xfrm>
            <a:off x="1583377" y="1239911"/>
            <a:ext cx="7204363" cy="1015663"/>
          </a:xfrm>
          <a:prstGeom prst="rect">
            <a:avLst/>
          </a:prstGeom>
          <a:solidFill>
            <a:schemeClr val="accent1">
              <a:lumMod val="60000"/>
              <a:lumOff val="40000"/>
            </a:schemeClr>
          </a:solidFill>
          <a:ln>
            <a:noFill/>
          </a:ln>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defRPr/>
            </a:pPr>
            <a:r>
              <a:rPr lang="en-US" altLang="en-US" sz="2000" dirty="0" smtClean="0">
                <a:solidFill>
                  <a:srgbClr val="0B0A09"/>
                </a:solidFill>
              </a:rPr>
              <a:t>Assign color to the state </a:t>
            </a:r>
            <a:r>
              <a:rPr lang="sk-SK" altLang="en-US" sz="2000" dirty="0" smtClean="0">
                <a:solidFill>
                  <a:srgbClr val="0B0A09"/>
                </a:solidFill>
              </a:rPr>
              <a:t> </a:t>
            </a:r>
            <a:r>
              <a:rPr lang="sk-SK" altLang="en-US" sz="2000" i="1" dirty="0">
                <a:solidFill>
                  <a:srgbClr val="0B0A09"/>
                </a:solidFill>
              </a:rPr>
              <a:t>X</a:t>
            </a:r>
            <a:r>
              <a:rPr lang="sk-SK" altLang="en-US" sz="2000" dirty="0">
                <a:solidFill>
                  <a:srgbClr val="0B0A09"/>
                </a:solidFill>
              </a:rPr>
              <a:t>, </a:t>
            </a:r>
            <a:r>
              <a:rPr lang="en-US" altLang="en-US" sz="2000" dirty="0">
                <a:solidFill>
                  <a:srgbClr val="0B0A09"/>
                </a:solidFill>
              </a:rPr>
              <a:t> </a:t>
            </a:r>
            <a:r>
              <a:rPr lang="en-US" altLang="en-US" sz="2000" dirty="0" smtClean="0">
                <a:solidFill>
                  <a:srgbClr val="0B0A09"/>
                </a:solidFill>
              </a:rPr>
              <a:t>then use process of </a:t>
            </a:r>
            <a:r>
              <a:rPr lang="sk-SK" altLang="en-US" sz="2000" dirty="0" smtClean="0">
                <a:solidFill>
                  <a:srgbClr val="0B0A09"/>
                </a:solidFill>
              </a:rPr>
              <a:t>forward </a:t>
            </a:r>
            <a:r>
              <a:rPr lang="sk-SK" altLang="en-US" sz="2000" dirty="0" err="1">
                <a:solidFill>
                  <a:srgbClr val="0B0A09"/>
                </a:solidFill>
              </a:rPr>
              <a:t>checking</a:t>
            </a:r>
            <a:r>
              <a:rPr lang="sk-SK" altLang="en-US" sz="2000" dirty="0">
                <a:solidFill>
                  <a:srgbClr val="0B0A09"/>
                </a:solidFill>
              </a:rPr>
              <a:t>  </a:t>
            </a:r>
            <a:r>
              <a:rPr lang="en-US" altLang="en-US" sz="2000" dirty="0" smtClean="0">
                <a:solidFill>
                  <a:srgbClr val="0B0A09"/>
                </a:solidFill>
              </a:rPr>
              <a:t>and find </a:t>
            </a:r>
            <a:r>
              <a:rPr lang="sk-SK" altLang="en-US" sz="2000" dirty="0" smtClean="0">
                <a:solidFill>
                  <a:srgbClr val="0B0A09"/>
                </a:solidFill>
              </a:rPr>
              <a:t> </a:t>
            </a:r>
            <a:r>
              <a:rPr lang="sk-SK" altLang="en-US" sz="2000" i="1" dirty="0">
                <a:solidFill>
                  <a:srgbClr val="0B0A09"/>
                </a:solidFill>
              </a:rPr>
              <a:t>Y</a:t>
            </a:r>
            <a:r>
              <a:rPr lang="sk-SK" altLang="en-US" sz="2000" dirty="0">
                <a:solidFill>
                  <a:srgbClr val="0B0A09"/>
                </a:solidFill>
              </a:rPr>
              <a:t> </a:t>
            </a:r>
            <a:r>
              <a:rPr lang="en-US" altLang="en-US" sz="2000" dirty="0">
                <a:solidFill>
                  <a:srgbClr val="0B0A09"/>
                </a:solidFill>
              </a:rPr>
              <a:t> </a:t>
            </a:r>
            <a:r>
              <a:rPr lang="en-US" altLang="en-US" sz="2000" dirty="0" smtClean="0">
                <a:solidFill>
                  <a:srgbClr val="0B0A09"/>
                </a:solidFill>
              </a:rPr>
              <a:t>constrained by </a:t>
            </a:r>
            <a:r>
              <a:rPr lang="sk-SK" altLang="en-US" sz="2000" dirty="0" smtClean="0">
                <a:solidFill>
                  <a:srgbClr val="0B0A09"/>
                </a:solidFill>
              </a:rPr>
              <a:t> </a:t>
            </a:r>
            <a:r>
              <a:rPr lang="sk-SK" altLang="en-US" sz="2000" i="1" dirty="0">
                <a:solidFill>
                  <a:srgbClr val="0B0A09"/>
                </a:solidFill>
              </a:rPr>
              <a:t>X</a:t>
            </a:r>
            <a:r>
              <a:rPr lang="sk-SK" altLang="en-US" sz="2000" dirty="0">
                <a:solidFill>
                  <a:srgbClr val="0B0A09"/>
                </a:solidFill>
              </a:rPr>
              <a:t>. </a:t>
            </a:r>
            <a:r>
              <a:rPr lang="en-US" altLang="en-US" sz="2000" dirty="0">
                <a:solidFill>
                  <a:srgbClr val="0B0A09"/>
                </a:solidFill>
              </a:rPr>
              <a:t> </a:t>
            </a:r>
            <a:r>
              <a:rPr lang="en-US" altLang="en-US" sz="2000" dirty="0" smtClean="0">
                <a:solidFill>
                  <a:srgbClr val="0B0A09"/>
                </a:solidFill>
              </a:rPr>
              <a:t>From the value set of </a:t>
            </a:r>
            <a:r>
              <a:rPr lang="en-US" altLang="en-US" sz="2000" i="1" dirty="0" smtClean="0">
                <a:solidFill>
                  <a:srgbClr val="0B0A09"/>
                </a:solidFill>
              </a:rPr>
              <a:t>Y</a:t>
            </a:r>
            <a:r>
              <a:rPr lang="en-US" altLang="en-US" sz="2000" dirty="0" smtClean="0">
                <a:solidFill>
                  <a:srgbClr val="0B0A09"/>
                </a:solidFill>
              </a:rPr>
              <a:t> </a:t>
            </a:r>
            <a:r>
              <a:rPr lang="sk-SK" altLang="en-US" sz="2000" dirty="0" smtClean="0">
                <a:solidFill>
                  <a:srgbClr val="0B0A09"/>
                </a:solidFill>
              </a:rPr>
              <a:t> </a:t>
            </a:r>
            <a:r>
              <a:rPr lang="en-US" altLang="en-US" sz="2000" dirty="0" smtClean="0">
                <a:solidFill>
                  <a:srgbClr val="0B0A09"/>
                </a:solidFill>
              </a:rPr>
              <a:t>delete values inconsistent with the </a:t>
            </a:r>
            <a:r>
              <a:rPr lang="sk-SK" altLang="en-US" sz="2000" i="1" dirty="0" smtClean="0">
                <a:solidFill>
                  <a:srgbClr val="0B0A09"/>
                </a:solidFill>
              </a:rPr>
              <a:t>X</a:t>
            </a:r>
            <a:r>
              <a:rPr lang="en-US" altLang="en-US" sz="2000" i="1" dirty="0" smtClean="0">
                <a:solidFill>
                  <a:srgbClr val="0B0A09"/>
                </a:solidFill>
              </a:rPr>
              <a:t>  </a:t>
            </a:r>
            <a:r>
              <a:rPr lang="en-US" altLang="en-US" sz="2000" dirty="0" smtClean="0">
                <a:solidFill>
                  <a:srgbClr val="0B0A09"/>
                </a:solidFill>
              </a:rPr>
              <a:t>value</a:t>
            </a:r>
            <a:r>
              <a:rPr lang="sk-SK" altLang="en-US" sz="2000" dirty="0" smtClean="0">
                <a:solidFill>
                  <a:srgbClr val="0B0A09"/>
                </a:solidFill>
              </a:rPr>
              <a:t>.</a:t>
            </a:r>
            <a:endParaRPr lang="sk-SK" altLang="en-US" sz="2000" dirty="0">
              <a:solidFill>
                <a:srgbClr val="0B0A09"/>
              </a:solidFill>
            </a:endParaRPr>
          </a:p>
        </p:txBody>
      </p:sp>
    </p:spTree>
    <p:extLst>
      <p:ext uri="{BB962C8B-B14F-4D97-AF65-F5344CB8AC3E}">
        <p14:creationId xmlns:p14="http://schemas.microsoft.com/office/powerpoint/2010/main" val="2767190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5"/>
          <p:cNvSpPr>
            <a:spLocks noGrp="1" noChangeArrowheads="1"/>
          </p:cNvSpPr>
          <p:nvPr>
            <p:ph type="title"/>
          </p:nvPr>
        </p:nvSpPr>
        <p:spPr>
          <a:xfrm>
            <a:off x="1992313" y="906463"/>
            <a:ext cx="8172450" cy="1155700"/>
          </a:xfrm>
        </p:spPr>
        <p:txBody>
          <a:bodyPr vert="horz" lIns="92075" tIns="46038" rIns="92075" bIns="46038" rtlCol="0" anchor="ctr">
            <a:normAutofit/>
          </a:bodyPr>
          <a:lstStyle/>
          <a:p>
            <a:pPr>
              <a:defRPr/>
            </a:pPr>
            <a:r>
              <a:rPr lang="en-US" altLang="en-US" smtClean="0">
                <a:solidFill>
                  <a:schemeClr val="tx1">
                    <a:lumMod val="75000"/>
                    <a:lumOff val="25000"/>
                  </a:schemeClr>
                </a:solidFill>
              </a:rPr>
              <a:t>Forward checking</a:t>
            </a:r>
          </a:p>
        </p:txBody>
      </p:sp>
      <p:sp>
        <p:nvSpPr>
          <p:cNvPr id="128003" name="Rectangle 16"/>
          <p:cNvSpPr>
            <a:spLocks noChangeArrowheads="1"/>
          </p:cNvSpPr>
          <p:nvPr/>
        </p:nvSpPr>
        <p:spPr bwMode="auto">
          <a:xfrm>
            <a:off x="1992314" y="2133600"/>
            <a:ext cx="8181975"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defRPr>
                <a:solidFill>
                  <a:schemeClr val="tx1"/>
                </a:solidFill>
                <a:latin typeface="Calibri" panose="020F0502020204030204" pitchFamily="34" charset="0"/>
              </a:defRPr>
            </a:lvl1pPr>
            <a:lvl2pPr marL="1027113" indent="-455613">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rgbClr val="A50021"/>
              </a:buClr>
              <a:buSzPct val="75000"/>
              <a:buFont typeface="Wingdings" panose="05000000000000000000" pitchFamily="2" charset="2"/>
              <a:buChar char="n"/>
            </a:pPr>
            <a:r>
              <a:rPr lang="en-US" altLang="en-US" sz="2400" dirty="0">
                <a:solidFill>
                  <a:srgbClr val="FF0000"/>
                </a:solidFill>
                <a:latin typeface="Times New Roman" panose="02020603050405020304" pitchFamily="18" charset="0"/>
              </a:rPr>
              <a:t>Idea</a:t>
            </a:r>
            <a:r>
              <a:rPr lang="en-US" altLang="en-US" sz="2400" dirty="0">
                <a:latin typeface="Times New Roman" panose="02020603050405020304" pitchFamily="18" charset="0"/>
              </a:rPr>
              <a:t>: </a:t>
            </a:r>
          </a:p>
          <a:p>
            <a:pPr lvl="1">
              <a:spcBef>
                <a:spcPct val="20000"/>
              </a:spcBef>
              <a:buClr>
                <a:schemeClr val="accent2"/>
              </a:buClr>
              <a:buSzPct val="75000"/>
              <a:buFont typeface="Wingdings" panose="05000000000000000000" pitchFamily="2" charset="2"/>
              <a:buChar char="n"/>
            </a:pPr>
            <a:r>
              <a:rPr lang="en-US" altLang="en-US" sz="2000" dirty="0">
                <a:solidFill>
                  <a:srgbClr val="0B0A09"/>
                </a:solidFill>
                <a:latin typeface="Times New Roman" panose="02020603050405020304" pitchFamily="18" charset="0"/>
              </a:rPr>
              <a:t>Keep track of values for remaining unassigned variables. </a:t>
            </a:r>
            <a:endParaRPr lang="sk-SK" altLang="en-US" sz="2000" dirty="0">
              <a:solidFill>
                <a:srgbClr val="0B0A09"/>
              </a:solidFill>
              <a:latin typeface="Times New Roman" panose="02020603050405020304" pitchFamily="18" charset="0"/>
            </a:endParaRPr>
          </a:p>
          <a:p>
            <a:pPr lvl="1">
              <a:spcBef>
                <a:spcPct val="20000"/>
              </a:spcBef>
              <a:buClr>
                <a:schemeClr val="accent2"/>
              </a:buClr>
              <a:buSzPct val="75000"/>
              <a:buFont typeface="Wingdings" panose="05000000000000000000" pitchFamily="2" charset="2"/>
              <a:buChar char="n"/>
            </a:pPr>
            <a:r>
              <a:rPr lang="en-US" altLang="en-US" sz="2000" dirty="0">
                <a:solidFill>
                  <a:srgbClr val="0B0A09"/>
                </a:solidFill>
                <a:latin typeface="Times New Roman" panose="02020603050405020304" pitchFamily="18" charset="0"/>
              </a:rPr>
              <a:t>Stop the search if there is no value for some variable.</a:t>
            </a:r>
            <a:endParaRPr lang="sk-SK" altLang="en-US" sz="2000" dirty="0">
              <a:solidFill>
                <a:srgbClr val="0B0A09"/>
              </a:solidFill>
              <a:latin typeface="Times New Roman" panose="02020603050405020304" pitchFamily="18" charset="0"/>
            </a:endParaRPr>
          </a:p>
          <a:p>
            <a:pPr lvl="1" eaLnBrk="1" hangingPunct="1">
              <a:spcBef>
                <a:spcPct val="20000"/>
              </a:spcBef>
              <a:buClr>
                <a:schemeClr val="accent2"/>
              </a:buClr>
              <a:buSzPct val="75000"/>
              <a:buFont typeface="Wingdings" panose="05000000000000000000" pitchFamily="2" charset="2"/>
              <a:buChar char="n"/>
            </a:pPr>
            <a:endParaRPr lang="en-US" altLang="en-US" sz="2000" dirty="0">
              <a:solidFill>
                <a:srgbClr val="0B0A09"/>
              </a:solidFill>
              <a:latin typeface="Times New Roman" panose="02020603050405020304" pitchFamily="18" charset="0"/>
            </a:endParaRPr>
          </a:p>
        </p:txBody>
      </p:sp>
      <p:pic>
        <p:nvPicPr>
          <p:cNvPr id="128004" name="Picture 17" descr="forward-checking-progress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976" y="3644900"/>
            <a:ext cx="499427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5" name="Picture 18"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609601"/>
            <a:ext cx="22860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7943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ChangeArrowheads="1"/>
          </p:cNvSpPr>
          <p:nvPr/>
        </p:nvSpPr>
        <p:spPr bwMode="auto">
          <a:xfrm>
            <a:off x="1992314" y="908050"/>
            <a:ext cx="834707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4400">
                <a:solidFill>
                  <a:schemeClr val="tx2"/>
                </a:solidFill>
                <a:latin typeface="Times New Roman" panose="02020603050405020304" pitchFamily="18" charset="0"/>
              </a:rPr>
              <a:t>Forward checking</a:t>
            </a:r>
          </a:p>
        </p:txBody>
      </p:sp>
      <p:sp>
        <p:nvSpPr>
          <p:cNvPr id="130051" name="Rectangle 4"/>
          <p:cNvSpPr>
            <a:spLocks noChangeArrowheads="1"/>
          </p:cNvSpPr>
          <p:nvPr/>
        </p:nvSpPr>
        <p:spPr bwMode="auto">
          <a:xfrm>
            <a:off x="1992314" y="2135189"/>
            <a:ext cx="8358187"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defRPr>
                <a:solidFill>
                  <a:schemeClr val="tx1"/>
                </a:solidFill>
                <a:latin typeface="Calibri" panose="020F0502020204030204" pitchFamily="34" charset="0"/>
              </a:defRPr>
            </a:lvl1pPr>
            <a:lvl2pPr marL="1027113" indent="-455613">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rgbClr val="A50021"/>
              </a:buClr>
              <a:buSzPct val="75000"/>
              <a:buFont typeface="Wingdings" panose="05000000000000000000" pitchFamily="2" charset="2"/>
              <a:buChar char="n"/>
            </a:pPr>
            <a:r>
              <a:rPr lang="en-US" altLang="en-US" sz="2400" dirty="0">
                <a:solidFill>
                  <a:srgbClr val="FF0000"/>
                </a:solidFill>
                <a:latin typeface="Times New Roman" panose="02020603050405020304" pitchFamily="18" charset="0"/>
              </a:rPr>
              <a:t>Idea</a:t>
            </a:r>
            <a:r>
              <a:rPr lang="en-US" altLang="en-US" sz="2400" dirty="0">
                <a:latin typeface="Times New Roman" panose="02020603050405020304" pitchFamily="18" charset="0"/>
              </a:rPr>
              <a:t>: </a:t>
            </a:r>
          </a:p>
          <a:p>
            <a:pPr lvl="1">
              <a:spcBef>
                <a:spcPct val="20000"/>
              </a:spcBef>
              <a:buClr>
                <a:schemeClr val="accent2"/>
              </a:buClr>
              <a:buSzPct val="75000"/>
              <a:buFont typeface="Wingdings" panose="05000000000000000000" pitchFamily="2" charset="2"/>
              <a:buChar char="n"/>
            </a:pPr>
            <a:r>
              <a:rPr lang="en-US" altLang="en-US" sz="2000" dirty="0" smtClean="0">
                <a:solidFill>
                  <a:srgbClr val="0B0A09"/>
                </a:solidFill>
                <a:latin typeface="Times New Roman" panose="02020603050405020304" pitchFamily="18" charset="0"/>
              </a:rPr>
              <a:t>Keep </a:t>
            </a:r>
            <a:r>
              <a:rPr lang="en-US" altLang="en-US" sz="2000" dirty="0">
                <a:solidFill>
                  <a:srgbClr val="0B0A09"/>
                </a:solidFill>
                <a:latin typeface="Times New Roman" panose="02020603050405020304" pitchFamily="18" charset="0"/>
              </a:rPr>
              <a:t>track of values for remaining unassigned variables. </a:t>
            </a:r>
            <a:endParaRPr lang="sk-SK" altLang="en-US" sz="2000" dirty="0">
              <a:solidFill>
                <a:srgbClr val="0B0A09"/>
              </a:solidFill>
              <a:latin typeface="Times New Roman" panose="02020603050405020304" pitchFamily="18" charset="0"/>
            </a:endParaRPr>
          </a:p>
          <a:p>
            <a:pPr lvl="1">
              <a:spcBef>
                <a:spcPct val="20000"/>
              </a:spcBef>
              <a:buClr>
                <a:schemeClr val="accent2"/>
              </a:buClr>
              <a:buSzPct val="75000"/>
              <a:buFont typeface="Wingdings" panose="05000000000000000000" pitchFamily="2" charset="2"/>
              <a:buChar char="n"/>
            </a:pPr>
            <a:r>
              <a:rPr lang="en-US" altLang="en-US" sz="2000" dirty="0">
                <a:solidFill>
                  <a:srgbClr val="0B0A09"/>
                </a:solidFill>
                <a:latin typeface="Times New Roman" panose="02020603050405020304" pitchFamily="18" charset="0"/>
              </a:rPr>
              <a:t>Stop the search if there is no value for some variable.</a:t>
            </a:r>
            <a:endParaRPr lang="sk-SK" altLang="en-US" sz="2000" dirty="0">
              <a:solidFill>
                <a:srgbClr val="0B0A09"/>
              </a:solidFill>
              <a:latin typeface="Times New Roman" panose="02020603050405020304" pitchFamily="18" charset="0"/>
            </a:endParaRPr>
          </a:p>
          <a:p>
            <a:pPr lvl="1" eaLnBrk="1" hangingPunct="1">
              <a:spcBef>
                <a:spcPct val="20000"/>
              </a:spcBef>
              <a:buClr>
                <a:schemeClr val="accent2"/>
              </a:buClr>
              <a:buSzPct val="75000"/>
              <a:buFont typeface="Wingdings" panose="05000000000000000000" pitchFamily="2" charset="2"/>
              <a:buChar char="n"/>
            </a:pPr>
            <a:endParaRPr lang="en-US" altLang="en-US" sz="2000" dirty="0">
              <a:solidFill>
                <a:srgbClr val="0B0A09"/>
              </a:solidFill>
              <a:latin typeface="Times New Roman" panose="02020603050405020304" pitchFamily="18" charset="0"/>
            </a:endParaRPr>
          </a:p>
        </p:txBody>
      </p:sp>
      <p:pic>
        <p:nvPicPr>
          <p:cNvPr id="130052" name="Picture 5" descr="forward-checking-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975" y="3644900"/>
            <a:ext cx="5283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3" name="Picture 6"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09600"/>
            <a:ext cx="213360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507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title"/>
          </p:nvPr>
        </p:nvSpPr>
        <p:spPr>
          <a:xfrm>
            <a:off x="1992314" y="906463"/>
            <a:ext cx="8027987" cy="1155700"/>
          </a:xfrm>
        </p:spPr>
        <p:txBody>
          <a:bodyPr vert="horz" lIns="92075" tIns="46038" rIns="92075" bIns="46038" rtlCol="0" anchor="ctr">
            <a:normAutofit/>
          </a:bodyPr>
          <a:lstStyle/>
          <a:p>
            <a:pPr>
              <a:defRPr/>
            </a:pPr>
            <a:r>
              <a:rPr lang="en-US" altLang="en-US" smtClean="0">
                <a:solidFill>
                  <a:schemeClr val="tx1">
                    <a:lumMod val="75000"/>
                    <a:lumOff val="25000"/>
                  </a:schemeClr>
                </a:solidFill>
              </a:rPr>
              <a:t>Forward checking</a:t>
            </a:r>
          </a:p>
        </p:txBody>
      </p:sp>
      <p:sp>
        <p:nvSpPr>
          <p:cNvPr id="132099" name="Rectangle 6"/>
          <p:cNvSpPr>
            <a:spLocks noChangeArrowheads="1"/>
          </p:cNvSpPr>
          <p:nvPr/>
        </p:nvSpPr>
        <p:spPr bwMode="auto">
          <a:xfrm>
            <a:off x="1992313" y="2133600"/>
            <a:ext cx="8037512"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defRPr>
                <a:solidFill>
                  <a:schemeClr val="tx1"/>
                </a:solidFill>
                <a:latin typeface="Calibri" panose="020F0502020204030204" pitchFamily="34" charset="0"/>
              </a:defRPr>
            </a:lvl1pPr>
            <a:lvl2pPr marL="1027113" indent="-455613">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rgbClr val="A50021"/>
              </a:buClr>
              <a:buSzPct val="75000"/>
              <a:buFont typeface="Wingdings" panose="05000000000000000000" pitchFamily="2" charset="2"/>
              <a:buChar char="n"/>
            </a:pPr>
            <a:r>
              <a:rPr lang="en-US" altLang="en-US" sz="2400" dirty="0">
                <a:solidFill>
                  <a:srgbClr val="FF0000"/>
                </a:solidFill>
                <a:latin typeface="Times New Roman" panose="02020603050405020304" pitchFamily="18" charset="0"/>
              </a:rPr>
              <a:t>Idea</a:t>
            </a:r>
            <a:r>
              <a:rPr lang="en-US" altLang="en-US" sz="2400" dirty="0">
                <a:latin typeface="Times New Roman" panose="02020603050405020304" pitchFamily="18" charset="0"/>
              </a:rPr>
              <a:t>: </a:t>
            </a:r>
          </a:p>
          <a:p>
            <a:pPr lvl="1">
              <a:spcBef>
                <a:spcPct val="20000"/>
              </a:spcBef>
              <a:buClr>
                <a:schemeClr val="accent2"/>
              </a:buClr>
              <a:buSzPct val="75000"/>
              <a:buFont typeface="Wingdings" panose="05000000000000000000" pitchFamily="2" charset="2"/>
              <a:buChar char="n"/>
            </a:pPr>
            <a:r>
              <a:rPr lang="en-US" altLang="en-US" sz="2000" dirty="0" smtClean="0">
                <a:solidFill>
                  <a:srgbClr val="0B0A09"/>
                </a:solidFill>
                <a:latin typeface="Times New Roman" panose="02020603050405020304" pitchFamily="18" charset="0"/>
              </a:rPr>
              <a:t>Keep </a:t>
            </a:r>
            <a:r>
              <a:rPr lang="en-US" altLang="en-US" sz="2000" dirty="0">
                <a:solidFill>
                  <a:srgbClr val="0B0A09"/>
                </a:solidFill>
                <a:latin typeface="Times New Roman" panose="02020603050405020304" pitchFamily="18" charset="0"/>
              </a:rPr>
              <a:t>track of values for remaining unassigned variables. </a:t>
            </a:r>
            <a:endParaRPr lang="sk-SK" altLang="en-US" sz="2000" dirty="0">
              <a:solidFill>
                <a:srgbClr val="0B0A09"/>
              </a:solidFill>
              <a:latin typeface="Times New Roman" panose="02020603050405020304" pitchFamily="18" charset="0"/>
            </a:endParaRPr>
          </a:p>
          <a:p>
            <a:pPr lvl="1">
              <a:spcBef>
                <a:spcPct val="20000"/>
              </a:spcBef>
              <a:buClr>
                <a:schemeClr val="accent2"/>
              </a:buClr>
              <a:buSzPct val="75000"/>
              <a:buFont typeface="Wingdings" panose="05000000000000000000" pitchFamily="2" charset="2"/>
              <a:buChar char="n"/>
            </a:pPr>
            <a:r>
              <a:rPr lang="en-US" altLang="en-US" sz="2000" dirty="0">
                <a:solidFill>
                  <a:srgbClr val="0B0A09"/>
                </a:solidFill>
                <a:latin typeface="Times New Roman" panose="02020603050405020304" pitchFamily="18" charset="0"/>
              </a:rPr>
              <a:t>Stop the search if there is no value for some variable.</a:t>
            </a:r>
            <a:endParaRPr lang="sk-SK" altLang="en-US" sz="2000" dirty="0">
              <a:solidFill>
                <a:srgbClr val="0B0A09"/>
              </a:solidFill>
              <a:latin typeface="Times New Roman" panose="02020603050405020304" pitchFamily="18" charset="0"/>
            </a:endParaRPr>
          </a:p>
          <a:p>
            <a:pPr lvl="1" eaLnBrk="1" hangingPunct="1">
              <a:spcBef>
                <a:spcPct val="20000"/>
              </a:spcBef>
              <a:buClr>
                <a:schemeClr val="accent2"/>
              </a:buClr>
              <a:buSzPct val="75000"/>
              <a:buFont typeface="Wingdings" panose="05000000000000000000" pitchFamily="2" charset="2"/>
              <a:buChar char="n"/>
            </a:pPr>
            <a:endParaRPr lang="en-US" altLang="en-US" sz="2000" dirty="0">
              <a:solidFill>
                <a:srgbClr val="0B0A09"/>
              </a:solidFill>
              <a:latin typeface="Times New Roman" panose="02020603050405020304" pitchFamily="18" charset="0"/>
            </a:endParaRPr>
          </a:p>
        </p:txBody>
      </p:sp>
      <p:pic>
        <p:nvPicPr>
          <p:cNvPr id="132100" name="Picture 7" descr="forward-checking-progress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976" y="3716339"/>
            <a:ext cx="5065713"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Picture 6"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09600"/>
            <a:ext cx="213360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6140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287339"/>
            <a:ext cx="7543800" cy="693737"/>
          </a:xfrm>
        </p:spPr>
        <p:txBody>
          <a:bodyPr>
            <a:normAutofit fontScale="90000"/>
          </a:bodyPr>
          <a:lstStyle/>
          <a:p>
            <a:pPr>
              <a:defRPr/>
            </a:pPr>
            <a:r>
              <a:rPr lang="sk-SK" sz="4000" dirty="0" err="1"/>
              <a:t>Alldiff</a:t>
            </a:r>
            <a:r>
              <a:rPr lang="sk-SK" sz="4000" dirty="0"/>
              <a:t> </a:t>
            </a:r>
            <a:r>
              <a:rPr lang="sk-SK" sz="4000" dirty="0" smtClean="0"/>
              <a:t>a</a:t>
            </a:r>
            <a:r>
              <a:rPr lang="en-US" sz="4000" dirty="0" err="1" smtClean="0"/>
              <a:t>nd</a:t>
            </a:r>
            <a:r>
              <a:rPr lang="en-US" sz="4000" dirty="0" smtClean="0"/>
              <a:t> </a:t>
            </a:r>
            <a:r>
              <a:rPr lang="sk-SK" sz="4000" dirty="0" smtClean="0"/>
              <a:t> </a:t>
            </a:r>
            <a:r>
              <a:rPr lang="sk-SK" sz="4000" dirty="0" err="1"/>
              <a:t>Atmost</a:t>
            </a:r>
            <a:r>
              <a:rPr lang="sk-SK" sz="4000" dirty="0"/>
              <a:t> </a:t>
            </a:r>
            <a:r>
              <a:rPr lang="sk-SK" sz="4000" dirty="0" err="1" smtClean="0"/>
              <a:t>heuristi</a:t>
            </a:r>
            <a:r>
              <a:rPr lang="en-US" sz="4000" dirty="0" err="1" smtClean="0"/>
              <a:t>cs</a:t>
            </a:r>
            <a:endParaRPr lang="en-US" sz="4000" dirty="0"/>
          </a:p>
        </p:txBody>
      </p:sp>
      <p:pic>
        <p:nvPicPr>
          <p:cNvPr id="140291" name="Picture 11" descr="austral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1989139"/>
            <a:ext cx="2333625"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reeform 3"/>
          <p:cNvSpPr/>
          <p:nvPr/>
        </p:nvSpPr>
        <p:spPr>
          <a:xfrm>
            <a:off x="1881189" y="1855789"/>
            <a:ext cx="1919287" cy="2224087"/>
          </a:xfrm>
          <a:custGeom>
            <a:avLst/>
            <a:gdLst>
              <a:gd name="connsiteX0" fmla="*/ 1673352 w 1920240"/>
              <a:gd name="connsiteY0" fmla="*/ 987552 h 2223006"/>
              <a:gd name="connsiteX1" fmla="*/ 1709928 w 1920240"/>
              <a:gd name="connsiteY1" fmla="*/ 941832 h 2223006"/>
              <a:gd name="connsiteX2" fmla="*/ 1728216 w 1920240"/>
              <a:gd name="connsiteY2" fmla="*/ 850392 h 2223006"/>
              <a:gd name="connsiteX3" fmla="*/ 1709928 w 1920240"/>
              <a:gd name="connsiteY3" fmla="*/ 557784 h 2223006"/>
              <a:gd name="connsiteX4" fmla="*/ 1691640 w 1920240"/>
              <a:gd name="connsiteY4" fmla="*/ 502920 h 2223006"/>
              <a:gd name="connsiteX5" fmla="*/ 1673352 w 1920240"/>
              <a:gd name="connsiteY5" fmla="*/ 429768 h 2223006"/>
              <a:gd name="connsiteX6" fmla="*/ 1636776 w 1920240"/>
              <a:gd name="connsiteY6" fmla="*/ 365760 h 2223006"/>
              <a:gd name="connsiteX7" fmla="*/ 1618488 w 1920240"/>
              <a:gd name="connsiteY7" fmla="*/ 310896 h 2223006"/>
              <a:gd name="connsiteX8" fmla="*/ 1609344 w 1920240"/>
              <a:gd name="connsiteY8" fmla="*/ 283464 h 2223006"/>
              <a:gd name="connsiteX9" fmla="*/ 1572768 w 1920240"/>
              <a:gd name="connsiteY9" fmla="*/ 228600 h 2223006"/>
              <a:gd name="connsiteX10" fmla="*/ 1517904 w 1920240"/>
              <a:gd name="connsiteY10" fmla="*/ 137160 h 2223006"/>
              <a:gd name="connsiteX11" fmla="*/ 1499616 w 1920240"/>
              <a:gd name="connsiteY11" fmla="*/ 109728 h 2223006"/>
              <a:gd name="connsiteX12" fmla="*/ 1444752 w 1920240"/>
              <a:gd name="connsiteY12" fmla="*/ 64008 h 2223006"/>
              <a:gd name="connsiteX13" fmla="*/ 1417320 w 1920240"/>
              <a:gd name="connsiteY13" fmla="*/ 36576 h 2223006"/>
              <a:gd name="connsiteX14" fmla="*/ 1289304 w 1920240"/>
              <a:gd name="connsiteY14" fmla="*/ 18288 h 2223006"/>
              <a:gd name="connsiteX15" fmla="*/ 1188720 w 1920240"/>
              <a:gd name="connsiteY15" fmla="*/ 0 h 2223006"/>
              <a:gd name="connsiteX16" fmla="*/ 941832 w 1920240"/>
              <a:gd name="connsiteY16" fmla="*/ 9144 h 2223006"/>
              <a:gd name="connsiteX17" fmla="*/ 886968 w 1920240"/>
              <a:gd name="connsiteY17" fmla="*/ 27432 h 2223006"/>
              <a:gd name="connsiteX18" fmla="*/ 841248 w 1920240"/>
              <a:gd name="connsiteY18" fmla="*/ 36576 h 2223006"/>
              <a:gd name="connsiteX19" fmla="*/ 768096 w 1920240"/>
              <a:gd name="connsiteY19" fmla="*/ 73152 h 2223006"/>
              <a:gd name="connsiteX20" fmla="*/ 740664 w 1920240"/>
              <a:gd name="connsiteY20" fmla="*/ 82296 h 2223006"/>
              <a:gd name="connsiteX21" fmla="*/ 685800 w 1920240"/>
              <a:gd name="connsiteY21" fmla="*/ 118872 h 2223006"/>
              <a:gd name="connsiteX22" fmla="*/ 658368 w 1920240"/>
              <a:gd name="connsiteY22" fmla="*/ 137160 h 2223006"/>
              <a:gd name="connsiteX23" fmla="*/ 621792 w 1920240"/>
              <a:gd name="connsiteY23" fmla="*/ 173736 h 2223006"/>
              <a:gd name="connsiteX24" fmla="*/ 557784 w 1920240"/>
              <a:gd name="connsiteY24" fmla="*/ 210312 h 2223006"/>
              <a:gd name="connsiteX25" fmla="*/ 502920 w 1920240"/>
              <a:gd name="connsiteY25" fmla="*/ 265176 h 2223006"/>
              <a:gd name="connsiteX26" fmla="*/ 475488 w 1920240"/>
              <a:gd name="connsiteY26" fmla="*/ 292608 h 2223006"/>
              <a:gd name="connsiteX27" fmla="*/ 448056 w 1920240"/>
              <a:gd name="connsiteY27" fmla="*/ 310896 h 2223006"/>
              <a:gd name="connsiteX28" fmla="*/ 420624 w 1920240"/>
              <a:gd name="connsiteY28" fmla="*/ 338328 h 2223006"/>
              <a:gd name="connsiteX29" fmla="*/ 402336 w 1920240"/>
              <a:gd name="connsiteY29" fmla="*/ 365760 h 2223006"/>
              <a:gd name="connsiteX30" fmla="*/ 374904 w 1920240"/>
              <a:gd name="connsiteY30" fmla="*/ 374904 h 2223006"/>
              <a:gd name="connsiteX31" fmla="*/ 347472 w 1920240"/>
              <a:gd name="connsiteY31" fmla="*/ 402336 h 2223006"/>
              <a:gd name="connsiteX32" fmla="*/ 329184 w 1920240"/>
              <a:gd name="connsiteY32" fmla="*/ 429768 h 2223006"/>
              <a:gd name="connsiteX33" fmla="*/ 301752 w 1920240"/>
              <a:gd name="connsiteY33" fmla="*/ 466344 h 2223006"/>
              <a:gd name="connsiteX34" fmla="*/ 283464 w 1920240"/>
              <a:gd name="connsiteY34" fmla="*/ 493776 h 2223006"/>
              <a:gd name="connsiteX35" fmla="*/ 256032 w 1920240"/>
              <a:gd name="connsiteY35" fmla="*/ 521208 h 2223006"/>
              <a:gd name="connsiteX36" fmla="*/ 219456 w 1920240"/>
              <a:gd name="connsiteY36" fmla="*/ 576072 h 2223006"/>
              <a:gd name="connsiteX37" fmla="*/ 201168 w 1920240"/>
              <a:gd name="connsiteY37" fmla="*/ 603504 h 2223006"/>
              <a:gd name="connsiteX38" fmla="*/ 173736 w 1920240"/>
              <a:gd name="connsiteY38" fmla="*/ 658368 h 2223006"/>
              <a:gd name="connsiteX39" fmla="*/ 155448 w 1920240"/>
              <a:gd name="connsiteY39" fmla="*/ 685800 h 2223006"/>
              <a:gd name="connsiteX40" fmla="*/ 109728 w 1920240"/>
              <a:gd name="connsiteY40" fmla="*/ 777240 h 2223006"/>
              <a:gd name="connsiteX41" fmla="*/ 91440 w 1920240"/>
              <a:gd name="connsiteY41" fmla="*/ 841248 h 2223006"/>
              <a:gd name="connsiteX42" fmla="*/ 73152 w 1920240"/>
              <a:gd name="connsiteY42" fmla="*/ 877824 h 2223006"/>
              <a:gd name="connsiteX43" fmla="*/ 64008 w 1920240"/>
              <a:gd name="connsiteY43" fmla="*/ 905256 h 2223006"/>
              <a:gd name="connsiteX44" fmla="*/ 45720 w 1920240"/>
              <a:gd name="connsiteY44" fmla="*/ 941832 h 2223006"/>
              <a:gd name="connsiteX45" fmla="*/ 27432 w 1920240"/>
              <a:gd name="connsiteY45" fmla="*/ 996696 h 2223006"/>
              <a:gd name="connsiteX46" fmla="*/ 9144 w 1920240"/>
              <a:gd name="connsiteY46" fmla="*/ 1042416 h 2223006"/>
              <a:gd name="connsiteX47" fmla="*/ 0 w 1920240"/>
              <a:gd name="connsiteY47" fmla="*/ 1216152 h 2223006"/>
              <a:gd name="connsiteX48" fmla="*/ 9144 w 1920240"/>
              <a:gd name="connsiteY48" fmla="*/ 1380744 h 2223006"/>
              <a:gd name="connsiteX49" fmla="*/ 27432 w 1920240"/>
              <a:gd name="connsiteY49" fmla="*/ 1426464 h 2223006"/>
              <a:gd name="connsiteX50" fmla="*/ 36576 w 1920240"/>
              <a:gd name="connsiteY50" fmla="*/ 1463040 h 2223006"/>
              <a:gd name="connsiteX51" fmla="*/ 54864 w 1920240"/>
              <a:gd name="connsiteY51" fmla="*/ 1517904 h 2223006"/>
              <a:gd name="connsiteX52" fmla="*/ 91440 w 1920240"/>
              <a:gd name="connsiteY52" fmla="*/ 1627632 h 2223006"/>
              <a:gd name="connsiteX53" fmla="*/ 109728 w 1920240"/>
              <a:gd name="connsiteY53" fmla="*/ 1673352 h 2223006"/>
              <a:gd name="connsiteX54" fmla="*/ 118872 w 1920240"/>
              <a:gd name="connsiteY54" fmla="*/ 1700784 h 2223006"/>
              <a:gd name="connsiteX55" fmla="*/ 137160 w 1920240"/>
              <a:gd name="connsiteY55" fmla="*/ 1728216 h 2223006"/>
              <a:gd name="connsiteX56" fmla="*/ 192024 w 1920240"/>
              <a:gd name="connsiteY56" fmla="*/ 1819656 h 2223006"/>
              <a:gd name="connsiteX57" fmla="*/ 228600 w 1920240"/>
              <a:gd name="connsiteY57" fmla="*/ 1874520 h 2223006"/>
              <a:gd name="connsiteX58" fmla="*/ 256032 w 1920240"/>
              <a:gd name="connsiteY58" fmla="*/ 1892808 h 2223006"/>
              <a:gd name="connsiteX59" fmla="*/ 292608 w 1920240"/>
              <a:gd name="connsiteY59" fmla="*/ 1947672 h 2223006"/>
              <a:gd name="connsiteX60" fmla="*/ 329184 w 1920240"/>
              <a:gd name="connsiteY60" fmla="*/ 1975104 h 2223006"/>
              <a:gd name="connsiteX61" fmla="*/ 356616 w 1920240"/>
              <a:gd name="connsiteY61" fmla="*/ 2002536 h 2223006"/>
              <a:gd name="connsiteX62" fmla="*/ 429768 w 1920240"/>
              <a:gd name="connsiteY62" fmla="*/ 2057400 h 2223006"/>
              <a:gd name="connsiteX63" fmla="*/ 493776 w 1920240"/>
              <a:gd name="connsiteY63" fmla="*/ 2075688 h 2223006"/>
              <a:gd name="connsiteX64" fmla="*/ 521208 w 1920240"/>
              <a:gd name="connsiteY64" fmla="*/ 2093976 h 2223006"/>
              <a:gd name="connsiteX65" fmla="*/ 548640 w 1920240"/>
              <a:gd name="connsiteY65" fmla="*/ 2103120 h 2223006"/>
              <a:gd name="connsiteX66" fmla="*/ 585216 w 1920240"/>
              <a:gd name="connsiteY66" fmla="*/ 2121408 h 2223006"/>
              <a:gd name="connsiteX67" fmla="*/ 612648 w 1920240"/>
              <a:gd name="connsiteY67" fmla="*/ 2130552 h 2223006"/>
              <a:gd name="connsiteX68" fmla="*/ 649224 w 1920240"/>
              <a:gd name="connsiteY68" fmla="*/ 2148840 h 2223006"/>
              <a:gd name="connsiteX69" fmla="*/ 676656 w 1920240"/>
              <a:gd name="connsiteY69" fmla="*/ 2157984 h 2223006"/>
              <a:gd name="connsiteX70" fmla="*/ 722376 w 1920240"/>
              <a:gd name="connsiteY70" fmla="*/ 2176272 h 2223006"/>
              <a:gd name="connsiteX71" fmla="*/ 758952 w 1920240"/>
              <a:gd name="connsiteY71" fmla="*/ 2194560 h 2223006"/>
              <a:gd name="connsiteX72" fmla="*/ 832104 w 1920240"/>
              <a:gd name="connsiteY72" fmla="*/ 2203704 h 2223006"/>
              <a:gd name="connsiteX73" fmla="*/ 859536 w 1920240"/>
              <a:gd name="connsiteY73" fmla="*/ 2212848 h 2223006"/>
              <a:gd name="connsiteX74" fmla="*/ 1152144 w 1920240"/>
              <a:gd name="connsiteY74" fmla="*/ 2212848 h 2223006"/>
              <a:gd name="connsiteX75" fmla="*/ 1261872 w 1920240"/>
              <a:gd name="connsiteY75" fmla="*/ 2194560 h 2223006"/>
              <a:gd name="connsiteX76" fmla="*/ 1344168 w 1920240"/>
              <a:gd name="connsiteY76" fmla="*/ 2167128 h 2223006"/>
              <a:gd name="connsiteX77" fmla="*/ 1371600 w 1920240"/>
              <a:gd name="connsiteY77" fmla="*/ 2157984 h 2223006"/>
              <a:gd name="connsiteX78" fmla="*/ 1426464 w 1920240"/>
              <a:gd name="connsiteY78" fmla="*/ 2148840 h 2223006"/>
              <a:gd name="connsiteX79" fmla="*/ 1499616 w 1920240"/>
              <a:gd name="connsiteY79" fmla="*/ 2130552 h 2223006"/>
              <a:gd name="connsiteX80" fmla="*/ 1527048 w 1920240"/>
              <a:gd name="connsiteY80" fmla="*/ 2112264 h 2223006"/>
              <a:gd name="connsiteX81" fmla="*/ 1609344 w 1920240"/>
              <a:gd name="connsiteY81" fmla="*/ 2066544 h 2223006"/>
              <a:gd name="connsiteX82" fmla="*/ 1664208 w 1920240"/>
              <a:gd name="connsiteY82" fmla="*/ 2011680 h 2223006"/>
              <a:gd name="connsiteX83" fmla="*/ 1691640 w 1920240"/>
              <a:gd name="connsiteY83" fmla="*/ 1993392 h 2223006"/>
              <a:gd name="connsiteX84" fmla="*/ 1728216 w 1920240"/>
              <a:gd name="connsiteY84" fmla="*/ 1956816 h 2223006"/>
              <a:gd name="connsiteX85" fmla="*/ 1746504 w 1920240"/>
              <a:gd name="connsiteY85" fmla="*/ 1929384 h 2223006"/>
              <a:gd name="connsiteX86" fmla="*/ 1801368 w 1920240"/>
              <a:gd name="connsiteY86" fmla="*/ 1883664 h 2223006"/>
              <a:gd name="connsiteX87" fmla="*/ 1874520 w 1920240"/>
              <a:gd name="connsiteY87" fmla="*/ 1755648 h 2223006"/>
              <a:gd name="connsiteX88" fmla="*/ 1892808 w 1920240"/>
              <a:gd name="connsiteY88" fmla="*/ 1719072 h 2223006"/>
              <a:gd name="connsiteX89" fmla="*/ 1911096 w 1920240"/>
              <a:gd name="connsiteY89" fmla="*/ 1655064 h 2223006"/>
              <a:gd name="connsiteX90" fmla="*/ 1920240 w 1920240"/>
              <a:gd name="connsiteY90" fmla="*/ 1591056 h 2223006"/>
              <a:gd name="connsiteX91" fmla="*/ 1911096 w 1920240"/>
              <a:gd name="connsiteY91" fmla="*/ 1216152 h 2223006"/>
              <a:gd name="connsiteX92" fmla="*/ 1892808 w 1920240"/>
              <a:gd name="connsiteY92" fmla="*/ 1161288 h 2223006"/>
              <a:gd name="connsiteX93" fmla="*/ 1865376 w 1920240"/>
              <a:gd name="connsiteY93" fmla="*/ 1097280 h 2223006"/>
              <a:gd name="connsiteX94" fmla="*/ 1856232 w 1920240"/>
              <a:gd name="connsiteY94" fmla="*/ 1069848 h 2223006"/>
              <a:gd name="connsiteX95" fmla="*/ 1837944 w 1920240"/>
              <a:gd name="connsiteY95" fmla="*/ 1042416 h 2223006"/>
              <a:gd name="connsiteX96" fmla="*/ 1828800 w 1920240"/>
              <a:gd name="connsiteY96" fmla="*/ 1014984 h 2223006"/>
              <a:gd name="connsiteX97" fmla="*/ 1801368 w 1920240"/>
              <a:gd name="connsiteY97" fmla="*/ 996696 h 2223006"/>
              <a:gd name="connsiteX98" fmla="*/ 1755648 w 1920240"/>
              <a:gd name="connsiteY98" fmla="*/ 941832 h 2223006"/>
              <a:gd name="connsiteX99" fmla="*/ 1728216 w 1920240"/>
              <a:gd name="connsiteY99" fmla="*/ 914400 h 222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920240" h="2223006">
                <a:moveTo>
                  <a:pt x="1673352" y="987552"/>
                </a:moveTo>
                <a:cubicBezTo>
                  <a:pt x="1685544" y="972312"/>
                  <a:pt x="1700450" y="958893"/>
                  <a:pt x="1709928" y="941832"/>
                </a:cubicBezTo>
                <a:cubicBezTo>
                  <a:pt x="1716424" y="930140"/>
                  <a:pt x="1727547" y="854406"/>
                  <a:pt x="1728216" y="850392"/>
                </a:cubicBezTo>
                <a:cubicBezTo>
                  <a:pt x="1727411" y="831076"/>
                  <a:pt x="1725011" y="628171"/>
                  <a:pt x="1709928" y="557784"/>
                </a:cubicBezTo>
                <a:cubicBezTo>
                  <a:pt x="1705889" y="538935"/>
                  <a:pt x="1696315" y="521622"/>
                  <a:pt x="1691640" y="502920"/>
                </a:cubicBezTo>
                <a:cubicBezTo>
                  <a:pt x="1685544" y="478536"/>
                  <a:pt x="1687294" y="450681"/>
                  <a:pt x="1673352" y="429768"/>
                </a:cubicBezTo>
                <a:cubicBezTo>
                  <a:pt x="1656856" y="405024"/>
                  <a:pt x="1648377" y="394763"/>
                  <a:pt x="1636776" y="365760"/>
                </a:cubicBezTo>
                <a:cubicBezTo>
                  <a:pt x="1629617" y="347862"/>
                  <a:pt x="1624584" y="329184"/>
                  <a:pt x="1618488" y="310896"/>
                </a:cubicBezTo>
                <a:cubicBezTo>
                  <a:pt x="1615440" y="301752"/>
                  <a:pt x="1614691" y="291484"/>
                  <a:pt x="1609344" y="283464"/>
                </a:cubicBezTo>
                <a:cubicBezTo>
                  <a:pt x="1597152" y="265176"/>
                  <a:pt x="1582598" y="248259"/>
                  <a:pt x="1572768" y="228600"/>
                </a:cubicBezTo>
                <a:cubicBezTo>
                  <a:pt x="1544650" y="172365"/>
                  <a:pt x="1562041" y="203366"/>
                  <a:pt x="1517904" y="137160"/>
                </a:cubicBezTo>
                <a:cubicBezTo>
                  <a:pt x="1511808" y="128016"/>
                  <a:pt x="1507387" y="117499"/>
                  <a:pt x="1499616" y="109728"/>
                </a:cubicBezTo>
                <a:cubicBezTo>
                  <a:pt x="1419473" y="29585"/>
                  <a:pt x="1521135" y="127661"/>
                  <a:pt x="1444752" y="64008"/>
                </a:cubicBezTo>
                <a:cubicBezTo>
                  <a:pt x="1434818" y="55729"/>
                  <a:pt x="1429726" y="40225"/>
                  <a:pt x="1417320" y="36576"/>
                </a:cubicBezTo>
                <a:cubicBezTo>
                  <a:pt x="1375966" y="24413"/>
                  <a:pt x="1331823" y="25374"/>
                  <a:pt x="1289304" y="18288"/>
                </a:cubicBezTo>
                <a:cubicBezTo>
                  <a:pt x="1219110" y="6589"/>
                  <a:pt x="1252620" y="12780"/>
                  <a:pt x="1188720" y="0"/>
                </a:cubicBezTo>
                <a:cubicBezTo>
                  <a:pt x="1106424" y="3048"/>
                  <a:pt x="1023846" y="1688"/>
                  <a:pt x="941832" y="9144"/>
                </a:cubicBezTo>
                <a:cubicBezTo>
                  <a:pt x="922634" y="10889"/>
                  <a:pt x="905871" y="23651"/>
                  <a:pt x="886968" y="27432"/>
                </a:cubicBezTo>
                <a:lnTo>
                  <a:pt x="841248" y="36576"/>
                </a:lnTo>
                <a:cubicBezTo>
                  <a:pt x="816864" y="48768"/>
                  <a:pt x="793959" y="64531"/>
                  <a:pt x="768096" y="73152"/>
                </a:cubicBezTo>
                <a:cubicBezTo>
                  <a:pt x="758952" y="76200"/>
                  <a:pt x="749090" y="77615"/>
                  <a:pt x="740664" y="82296"/>
                </a:cubicBezTo>
                <a:cubicBezTo>
                  <a:pt x="721451" y="92970"/>
                  <a:pt x="704088" y="106680"/>
                  <a:pt x="685800" y="118872"/>
                </a:cubicBezTo>
                <a:cubicBezTo>
                  <a:pt x="676656" y="124968"/>
                  <a:pt x="666139" y="129389"/>
                  <a:pt x="658368" y="137160"/>
                </a:cubicBezTo>
                <a:cubicBezTo>
                  <a:pt x="646176" y="149352"/>
                  <a:pt x="635586" y="163391"/>
                  <a:pt x="621792" y="173736"/>
                </a:cubicBezTo>
                <a:cubicBezTo>
                  <a:pt x="568805" y="213476"/>
                  <a:pt x="601864" y="171130"/>
                  <a:pt x="557784" y="210312"/>
                </a:cubicBezTo>
                <a:cubicBezTo>
                  <a:pt x="538454" y="227495"/>
                  <a:pt x="521208" y="246888"/>
                  <a:pt x="502920" y="265176"/>
                </a:cubicBezTo>
                <a:cubicBezTo>
                  <a:pt x="493776" y="274320"/>
                  <a:pt x="486248" y="285435"/>
                  <a:pt x="475488" y="292608"/>
                </a:cubicBezTo>
                <a:cubicBezTo>
                  <a:pt x="466344" y="298704"/>
                  <a:pt x="456499" y="303861"/>
                  <a:pt x="448056" y="310896"/>
                </a:cubicBezTo>
                <a:cubicBezTo>
                  <a:pt x="438122" y="319175"/>
                  <a:pt x="428903" y="328394"/>
                  <a:pt x="420624" y="338328"/>
                </a:cubicBezTo>
                <a:cubicBezTo>
                  <a:pt x="413589" y="346771"/>
                  <a:pt x="410918" y="358895"/>
                  <a:pt x="402336" y="365760"/>
                </a:cubicBezTo>
                <a:cubicBezTo>
                  <a:pt x="394810" y="371781"/>
                  <a:pt x="384048" y="371856"/>
                  <a:pt x="374904" y="374904"/>
                </a:cubicBezTo>
                <a:cubicBezTo>
                  <a:pt x="365760" y="384048"/>
                  <a:pt x="355751" y="392402"/>
                  <a:pt x="347472" y="402336"/>
                </a:cubicBezTo>
                <a:cubicBezTo>
                  <a:pt x="340437" y="410779"/>
                  <a:pt x="335572" y="420825"/>
                  <a:pt x="329184" y="429768"/>
                </a:cubicBezTo>
                <a:cubicBezTo>
                  <a:pt x="320326" y="442169"/>
                  <a:pt x="310610" y="453943"/>
                  <a:pt x="301752" y="466344"/>
                </a:cubicBezTo>
                <a:cubicBezTo>
                  <a:pt x="295364" y="475287"/>
                  <a:pt x="290499" y="485333"/>
                  <a:pt x="283464" y="493776"/>
                </a:cubicBezTo>
                <a:cubicBezTo>
                  <a:pt x="275185" y="503710"/>
                  <a:pt x="263971" y="511000"/>
                  <a:pt x="256032" y="521208"/>
                </a:cubicBezTo>
                <a:cubicBezTo>
                  <a:pt x="242538" y="538558"/>
                  <a:pt x="231648" y="557784"/>
                  <a:pt x="219456" y="576072"/>
                </a:cubicBezTo>
                <a:cubicBezTo>
                  <a:pt x="213360" y="585216"/>
                  <a:pt x="206083" y="593674"/>
                  <a:pt x="201168" y="603504"/>
                </a:cubicBezTo>
                <a:cubicBezTo>
                  <a:pt x="192024" y="621792"/>
                  <a:pt x="183666" y="640494"/>
                  <a:pt x="173736" y="658368"/>
                </a:cubicBezTo>
                <a:cubicBezTo>
                  <a:pt x="168399" y="667975"/>
                  <a:pt x="160363" y="675970"/>
                  <a:pt x="155448" y="685800"/>
                </a:cubicBezTo>
                <a:cubicBezTo>
                  <a:pt x="93226" y="810243"/>
                  <a:pt x="186028" y="650073"/>
                  <a:pt x="109728" y="777240"/>
                </a:cubicBezTo>
                <a:cubicBezTo>
                  <a:pt x="105088" y="795801"/>
                  <a:pt x="99311" y="822883"/>
                  <a:pt x="91440" y="841248"/>
                </a:cubicBezTo>
                <a:cubicBezTo>
                  <a:pt x="86070" y="853777"/>
                  <a:pt x="78522" y="865295"/>
                  <a:pt x="73152" y="877824"/>
                </a:cubicBezTo>
                <a:cubicBezTo>
                  <a:pt x="69355" y="886683"/>
                  <a:pt x="67805" y="896397"/>
                  <a:pt x="64008" y="905256"/>
                </a:cubicBezTo>
                <a:cubicBezTo>
                  <a:pt x="58638" y="917785"/>
                  <a:pt x="50782" y="929176"/>
                  <a:pt x="45720" y="941832"/>
                </a:cubicBezTo>
                <a:cubicBezTo>
                  <a:pt x="38561" y="959730"/>
                  <a:pt x="34591" y="978798"/>
                  <a:pt x="27432" y="996696"/>
                </a:cubicBezTo>
                <a:lnTo>
                  <a:pt x="9144" y="1042416"/>
                </a:lnTo>
                <a:cubicBezTo>
                  <a:pt x="6096" y="1100328"/>
                  <a:pt x="0" y="1158160"/>
                  <a:pt x="0" y="1216152"/>
                </a:cubicBezTo>
                <a:cubicBezTo>
                  <a:pt x="0" y="1271101"/>
                  <a:pt x="2037" y="1326257"/>
                  <a:pt x="9144" y="1380744"/>
                </a:cubicBezTo>
                <a:cubicBezTo>
                  <a:pt x="11267" y="1397020"/>
                  <a:pt x="22241" y="1410892"/>
                  <a:pt x="27432" y="1426464"/>
                </a:cubicBezTo>
                <a:cubicBezTo>
                  <a:pt x="31406" y="1438386"/>
                  <a:pt x="32965" y="1451003"/>
                  <a:pt x="36576" y="1463040"/>
                </a:cubicBezTo>
                <a:cubicBezTo>
                  <a:pt x="42115" y="1481504"/>
                  <a:pt x="50189" y="1499202"/>
                  <a:pt x="54864" y="1517904"/>
                </a:cubicBezTo>
                <a:cubicBezTo>
                  <a:pt x="84236" y="1635393"/>
                  <a:pt x="57693" y="1551702"/>
                  <a:pt x="91440" y="1627632"/>
                </a:cubicBezTo>
                <a:cubicBezTo>
                  <a:pt x="98106" y="1642631"/>
                  <a:pt x="103965" y="1657983"/>
                  <a:pt x="109728" y="1673352"/>
                </a:cubicBezTo>
                <a:cubicBezTo>
                  <a:pt x="113112" y="1682377"/>
                  <a:pt x="114561" y="1692163"/>
                  <a:pt x="118872" y="1700784"/>
                </a:cubicBezTo>
                <a:cubicBezTo>
                  <a:pt x="123787" y="1710614"/>
                  <a:pt x="131400" y="1718857"/>
                  <a:pt x="137160" y="1728216"/>
                </a:cubicBezTo>
                <a:cubicBezTo>
                  <a:pt x="155789" y="1758489"/>
                  <a:pt x="172307" y="1790080"/>
                  <a:pt x="192024" y="1819656"/>
                </a:cubicBezTo>
                <a:cubicBezTo>
                  <a:pt x="204216" y="1837944"/>
                  <a:pt x="210312" y="1862328"/>
                  <a:pt x="228600" y="1874520"/>
                </a:cubicBezTo>
                <a:lnTo>
                  <a:pt x="256032" y="1892808"/>
                </a:lnTo>
                <a:cubicBezTo>
                  <a:pt x="268224" y="1911096"/>
                  <a:pt x="275024" y="1934484"/>
                  <a:pt x="292608" y="1947672"/>
                </a:cubicBezTo>
                <a:cubicBezTo>
                  <a:pt x="304800" y="1956816"/>
                  <a:pt x="317613" y="1965186"/>
                  <a:pt x="329184" y="1975104"/>
                </a:cubicBezTo>
                <a:cubicBezTo>
                  <a:pt x="339002" y="1983520"/>
                  <a:pt x="346608" y="1994347"/>
                  <a:pt x="356616" y="2002536"/>
                </a:cubicBezTo>
                <a:cubicBezTo>
                  <a:pt x="380206" y="2021837"/>
                  <a:pt x="400198" y="2050008"/>
                  <a:pt x="429768" y="2057400"/>
                </a:cubicBezTo>
                <a:cubicBezTo>
                  <a:pt x="441487" y="2060330"/>
                  <a:pt x="480658" y="2069129"/>
                  <a:pt x="493776" y="2075688"/>
                </a:cubicBezTo>
                <a:cubicBezTo>
                  <a:pt x="503606" y="2080603"/>
                  <a:pt x="511378" y="2089061"/>
                  <a:pt x="521208" y="2093976"/>
                </a:cubicBezTo>
                <a:cubicBezTo>
                  <a:pt x="529829" y="2098287"/>
                  <a:pt x="539781" y="2099323"/>
                  <a:pt x="548640" y="2103120"/>
                </a:cubicBezTo>
                <a:cubicBezTo>
                  <a:pt x="561169" y="2108490"/>
                  <a:pt x="572687" y="2116038"/>
                  <a:pt x="585216" y="2121408"/>
                </a:cubicBezTo>
                <a:cubicBezTo>
                  <a:pt x="594075" y="2125205"/>
                  <a:pt x="603789" y="2126755"/>
                  <a:pt x="612648" y="2130552"/>
                </a:cubicBezTo>
                <a:cubicBezTo>
                  <a:pt x="625177" y="2135922"/>
                  <a:pt x="636695" y="2143470"/>
                  <a:pt x="649224" y="2148840"/>
                </a:cubicBezTo>
                <a:cubicBezTo>
                  <a:pt x="658083" y="2152637"/>
                  <a:pt x="667631" y="2154600"/>
                  <a:pt x="676656" y="2157984"/>
                </a:cubicBezTo>
                <a:cubicBezTo>
                  <a:pt x="692025" y="2163747"/>
                  <a:pt x="707377" y="2169606"/>
                  <a:pt x="722376" y="2176272"/>
                </a:cubicBezTo>
                <a:cubicBezTo>
                  <a:pt x="734832" y="2181808"/>
                  <a:pt x="745728" y="2191254"/>
                  <a:pt x="758952" y="2194560"/>
                </a:cubicBezTo>
                <a:cubicBezTo>
                  <a:pt x="782792" y="2200520"/>
                  <a:pt x="807720" y="2200656"/>
                  <a:pt x="832104" y="2203704"/>
                </a:cubicBezTo>
                <a:cubicBezTo>
                  <a:pt x="841248" y="2206752"/>
                  <a:pt x="850053" y="2211124"/>
                  <a:pt x="859536" y="2212848"/>
                </a:cubicBezTo>
                <a:cubicBezTo>
                  <a:pt x="968270" y="2232618"/>
                  <a:pt x="1018578" y="2218413"/>
                  <a:pt x="1152144" y="2212848"/>
                </a:cubicBezTo>
                <a:cubicBezTo>
                  <a:pt x="1188720" y="2206752"/>
                  <a:pt x="1226694" y="2206286"/>
                  <a:pt x="1261872" y="2194560"/>
                </a:cubicBezTo>
                <a:lnTo>
                  <a:pt x="1344168" y="2167128"/>
                </a:lnTo>
                <a:cubicBezTo>
                  <a:pt x="1353312" y="2164080"/>
                  <a:pt x="1362093" y="2159569"/>
                  <a:pt x="1371600" y="2157984"/>
                </a:cubicBezTo>
                <a:cubicBezTo>
                  <a:pt x="1389888" y="2154936"/>
                  <a:pt x="1408335" y="2152725"/>
                  <a:pt x="1426464" y="2148840"/>
                </a:cubicBezTo>
                <a:cubicBezTo>
                  <a:pt x="1451041" y="2143574"/>
                  <a:pt x="1499616" y="2130552"/>
                  <a:pt x="1499616" y="2130552"/>
                </a:cubicBezTo>
                <a:cubicBezTo>
                  <a:pt x="1508760" y="2124456"/>
                  <a:pt x="1517218" y="2117179"/>
                  <a:pt x="1527048" y="2112264"/>
                </a:cubicBezTo>
                <a:cubicBezTo>
                  <a:pt x="1573042" y="2089267"/>
                  <a:pt x="1551682" y="2124206"/>
                  <a:pt x="1609344" y="2066544"/>
                </a:cubicBezTo>
                <a:cubicBezTo>
                  <a:pt x="1627632" y="2048256"/>
                  <a:pt x="1642689" y="2026026"/>
                  <a:pt x="1664208" y="2011680"/>
                </a:cubicBezTo>
                <a:cubicBezTo>
                  <a:pt x="1673352" y="2005584"/>
                  <a:pt x="1683296" y="2000544"/>
                  <a:pt x="1691640" y="1993392"/>
                </a:cubicBezTo>
                <a:cubicBezTo>
                  <a:pt x="1704731" y="1982171"/>
                  <a:pt x="1716995" y="1969907"/>
                  <a:pt x="1728216" y="1956816"/>
                </a:cubicBezTo>
                <a:cubicBezTo>
                  <a:pt x="1735368" y="1948472"/>
                  <a:pt x="1738733" y="1937155"/>
                  <a:pt x="1746504" y="1929384"/>
                </a:cubicBezTo>
                <a:cubicBezTo>
                  <a:pt x="1799336" y="1876552"/>
                  <a:pt x="1748938" y="1951074"/>
                  <a:pt x="1801368" y="1883664"/>
                </a:cubicBezTo>
                <a:cubicBezTo>
                  <a:pt x="1837557" y="1837136"/>
                  <a:pt x="1847352" y="1809985"/>
                  <a:pt x="1874520" y="1755648"/>
                </a:cubicBezTo>
                <a:cubicBezTo>
                  <a:pt x="1880616" y="1743456"/>
                  <a:pt x="1889502" y="1732296"/>
                  <a:pt x="1892808" y="1719072"/>
                </a:cubicBezTo>
                <a:cubicBezTo>
                  <a:pt x="1904290" y="1673145"/>
                  <a:pt x="1897978" y="1694418"/>
                  <a:pt x="1911096" y="1655064"/>
                </a:cubicBezTo>
                <a:cubicBezTo>
                  <a:pt x="1914144" y="1633728"/>
                  <a:pt x="1920240" y="1612609"/>
                  <a:pt x="1920240" y="1591056"/>
                </a:cubicBezTo>
                <a:cubicBezTo>
                  <a:pt x="1920240" y="1466051"/>
                  <a:pt x="1919059" y="1340903"/>
                  <a:pt x="1911096" y="1216152"/>
                </a:cubicBezTo>
                <a:cubicBezTo>
                  <a:pt x="1909868" y="1196914"/>
                  <a:pt x="1898904" y="1179576"/>
                  <a:pt x="1892808" y="1161288"/>
                </a:cubicBezTo>
                <a:cubicBezTo>
                  <a:pt x="1871364" y="1096955"/>
                  <a:pt x="1899274" y="1176375"/>
                  <a:pt x="1865376" y="1097280"/>
                </a:cubicBezTo>
                <a:cubicBezTo>
                  <a:pt x="1861579" y="1088421"/>
                  <a:pt x="1860543" y="1078469"/>
                  <a:pt x="1856232" y="1069848"/>
                </a:cubicBezTo>
                <a:cubicBezTo>
                  <a:pt x="1851317" y="1060018"/>
                  <a:pt x="1842859" y="1052246"/>
                  <a:pt x="1837944" y="1042416"/>
                </a:cubicBezTo>
                <a:cubicBezTo>
                  <a:pt x="1833633" y="1033795"/>
                  <a:pt x="1834821" y="1022510"/>
                  <a:pt x="1828800" y="1014984"/>
                </a:cubicBezTo>
                <a:cubicBezTo>
                  <a:pt x="1821935" y="1006402"/>
                  <a:pt x="1810512" y="1002792"/>
                  <a:pt x="1801368" y="996696"/>
                </a:cubicBezTo>
                <a:cubicBezTo>
                  <a:pt x="1783386" y="969723"/>
                  <a:pt x="1782050" y="963834"/>
                  <a:pt x="1755648" y="941832"/>
                </a:cubicBezTo>
                <a:cubicBezTo>
                  <a:pt x="1725680" y="916859"/>
                  <a:pt x="1728216" y="935919"/>
                  <a:pt x="1728216" y="91440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293" name="TextBox 4"/>
          <p:cNvSpPr txBox="1">
            <a:spLocks noChangeArrowheads="1"/>
          </p:cNvSpPr>
          <p:nvPr/>
        </p:nvSpPr>
        <p:spPr bwMode="auto">
          <a:xfrm>
            <a:off x="1855788" y="4646930"/>
            <a:ext cx="38893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All of these states should have different </a:t>
            </a:r>
            <a:r>
              <a:rPr lang="en-US" altLang="en-US" dirty="0" err="1" smtClean="0"/>
              <a:t>colours</a:t>
            </a:r>
            <a:r>
              <a:rPr lang="sk-SK" altLang="en-US" dirty="0" smtClean="0"/>
              <a:t> </a:t>
            </a:r>
            <a:r>
              <a:rPr lang="sk-SK" altLang="en-US" dirty="0"/>
              <a:t>(</a:t>
            </a:r>
            <a:r>
              <a:rPr lang="sk-SK" altLang="en-US" dirty="0" err="1"/>
              <a:t>all</a:t>
            </a:r>
            <a:r>
              <a:rPr lang="sk-SK" altLang="en-US" dirty="0"/>
              <a:t> </a:t>
            </a:r>
            <a:r>
              <a:rPr lang="sk-SK" altLang="en-US" dirty="0" err="1"/>
              <a:t>different</a:t>
            </a:r>
            <a:r>
              <a:rPr lang="sk-SK" altLang="en-US" dirty="0"/>
              <a:t>, ALLDIFF). </a:t>
            </a:r>
            <a:r>
              <a:rPr lang="en-US" altLang="en-US" dirty="0" smtClean="0"/>
              <a:t>If in some state of solution we find out there is not enough colors to fulfill </a:t>
            </a:r>
            <a:r>
              <a:rPr lang="en-US" altLang="en-US" dirty="0" err="1" smtClean="0"/>
              <a:t>Alldiff</a:t>
            </a:r>
            <a:r>
              <a:rPr lang="en-US" altLang="en-US" dirty="0" smtClean="0"/>
              <a:t> constraint, we have a conflict set.  </a:t>
            </a:r>
            <a:endParaRPr lang="en-US" altLang="en-US" dirty="0"/>
          </a:p>
        </p:txBody>
      </p:sp>
      <p:sp>
        <p:nvSpPr>
          <p:cNvPr id="140294" name="TextBox 5"/>
          <p:cNvSpPr txBox="1">
            <a:spLocks noChangeArrowheads="1"/>
          </p:cNvSpPr>
          <p:nvPr/>
        </p:nvSpPr>
        <p:spPr bwMode="auto">
          <a:xfrm>
            <a:off x="2063751" y="1341438"/>
            <a:ext cx="173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Alldiff</a:t>
            </a:r>
            <a:endParaRPr lang="en-US" altLang="en-US"/>
          </a:p>
        </p:txBody>
      </p:sp>
      <p:sp>
        <p:nvSpPr>
          <p:cNvPr id="140295" name="TextBox 6"/>
          <p:cNvSpPr txBox="1">
            <a:spLocks noChangeArrowheads="1"/>
          </p:cNvSpPr>
          <p:nvPr/>
        </p:nvSpPr>
        <p:spPr bwMode="auto">
          <a:xfrm>
            <a:off x="7751763" y="1341438"/>
            <a:ext cx="17383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Atmost</a:t>
            </a:r>
            <a:endParaRPr lang="en-US" altLang="en-US"/>
          </a:p>
        </p:txBody>
      </p:sp>
      <p:pic>
        <p:nvPicPr>
          <p:cNvPr id="14029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75500" y="1773238"/>
            <a:ext cx="2166938"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7" name="TextBox 8"/>
          <p:cNvSpPr txBox="1">
            <a:spLocks noChangeArrowheads="1"/>
          </p:cNvSpPr>
          <p:nvPr/>
        </p:nvSpPr>
        <p:spPr bwMode="auto">
          <a:xfrm>
            <a:off x="6816726" y="4508500"/>
            <a:ext cx="33115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smtClean="0"/>
              <a:t>S</a:t>
            </a:r>
            <a:r>
              <a:rPr lang="en-US" altLang="en-US" dirty="0" smtClean="0"/>
              <a:t>um of values in some row (column) is </a:t>
            </a:r>
            <a:r>
              <a:rPr lang="sk-SK" altLang="en-US" dirty="0" smtClean="0"/>
              <a:t> </a:t>
            </a:r>
            <a:r>
              <a:rPr lang="sk-SK" altLang="en-US" dirty="0"/>
              <a:t>(at most) 1+2+...+9. </a:t>
            </a:r>
            <a:r>
              <a:rPr lang="en-US" altLang="en-US" dirty="0" smtClean="0"/>
              <a:t>If for some value assignment this </a:t>
            </a:r>
            <a:r>
              <a:rPr lang="en-US" altLang="en-US" dirty="0" err="1" smtClean="0"/>
              <a:t>Atmost</a:t>
            </a:r>
            <a:r>
              <a:rPr lang="en-US" altLang="en-US" dirty="0" smtClean="0"/>
              <a:t> constraint is violated, we have a conflict set. </a:t>
            </a:r>
            <a:endParaRPr lang="en-US" altLang="en-US" dirty="0"/>
          </a:p>
        </p:txBody>
      </p:sp>
      <p:grpSp>
        <p:nvGrpSpPr>
          <p:cNvPr id="6" name="Group 5"/>
          <p:cNvGrpSpPr>
            <a:grpSpLocks/>
          </p:cNvGrpSpPr>
          <p:nvPr/>
        </p:nvGrpSpPr>
        <p:grpSpPr bwMode="auto">
          <a:xfrm>
            <a:off x="5951539" y="2357439"/>
            <a:ext cx="2149475" cy="1049337"/>
            <a:chOff x="4427983" y="2358189"/>
            <a:chExt cx="2149448" cy="1049154"/>
          </a:xfrm>
        </p:grpSpPr>
        <p:sp>
          <p:nvSpPr>
            <p:cNvPr id="3" name="Freeform 2"/>
            <p:cNvSpPr/>
            <p:nvPr/>
          </p:nvSpPr>
          <p:spPr>
            <a:xfrm>
              <a:off x="5272522" y="2358189"/>
              <a:ext cx="1304909" cy="1049154"/>
            </a:xfrm>
            <a:custGeom>
              <a:avLst/>
              <a:gdLst>
                <a:gd name="connsiteX0" fmla="*/ 271057 w 1304336"/>
                <a:gd name="connsiteY0" fmla="*/ 115504 h 1049154"/>
                <a:gd name="connsiteX1" fmla="*/ 222930 w 1304336"/>
                <a:gd name="connsiteY1" fmla="*/ 154005 h 1049154"/>
                <a:gd name="connsiteX2" fmla="*/ 203680 w 1304336"/>
                <a:gd name="connsiteY2" fmla="*/ 182880 h 1049154"/>
                <a:gd name="connsiteX3" fmla="*/ 174804 w 1304336"/>
                <a:gd name="connsiteY3" fmla="*/ 202131 h 1049154"/>
                <a:gd name="connsiteX4" fmla="*/ 117052 w 1304336"/>
                <a:gd name="connsiteY4" fmla="*/ 269508 h 1049154"/>
                <a:gd name="connsiteX5" fmla="*/ 97802 w 1304336"/>
                <a:gd name="connsiteY5" fmla="*/ 317634 h 1049154"/>
                <a:gd name="connsiteX6" fmla="*/ 40050 w 1304336"/>
                <a:gd name="connsiteY6" fmla="*/ 413887 h 1049154"/>
                <a:gd name="connsiteX7" fmla="*/ 30425 w 1304336"/>
                <a:gd name="connsiteY7" fmla="*/ 452388 h 1049154"/>
                <a:gd name="connsiteX8" fmla="*/ 11174 w 1304336"/>
                <a:gd name="connsiteY8" fmla="*/ 510139 h 1049154"/>
                <a:gd name="connsiteX9" fmla="*/ 11174 w 1304336"/>
                <a:gd name="connsiteY9" fmla="*/ 721895 h 1049154"/>
                <a:gd name="connsiteX10" fmla="*/ 49676 w 1304336"/>
                <a:gd name="connsiteY10" fmla="*/ 789272 h 1049154"/>
                <a:gd name="connsiteX11" fmla="*/ 126678 w 1304336"/>
                <a:gd name="connsiteY11" fmla="*/ 914400 h 1049154"/>
                <a:gd name="connsiteX12" fmla="*/ 203680 w 1304336"/>
                <a:gd name="connsiteY12" fmla="*/ 981777 h 1049154"/>
                <a:gd name="connsiteX13" fmla="*/ 242181 w 1304336"/>
                <a:gd name="connsiteY13" fmla="*/ 991403 h 1049154"/>
                <a:gd name="connsiteX14" fmla="*/ 290307 w 1304336"/>
                <a:gd name="connsiteY14" fmla="*/ 1020278 h 1049154"/>
                <a:gd name="connsiteX15" fmla="*/ 348059 w 1304336"/>
                <a:gd name="connsiteY15" fmla="*/ 1029904 h 1049154"/>
                <a:gd name="connsiteX16" fmla="*/ 405810 w 1304336"/>
                <a:gd name="connsiteY16" fmla="*/ 1049154 h 1049154"/>
                <a:gd name="connsiteX17" fmla="*/ 790821 w 1304336"/>
                <a:gd name="connsiteY17" fmla="*/ 1039529 h 1049154"/>
                <a:gd name="connsiteX18" fmla="*/ 915949 w 1304336"/>
                <a:gd name="connsiteY18" fmla="*/ 1001028 h 1049154"/>
                <a:gd name="connsiteX19" fmla="*/ 964076 w 1304336"/>
                <a:gd name="connsiteY19" fmla="*/ 991403 h 1049154"/>
                <a:gd name="connsiteX20" fmla="*/ 992951 w 1304336"/>
                <a:gd name="connsiteY20" fmla="*/ 981777 h 1049154"/>
                <a:gd name="connsiteX21" fmla="*/ 1089204 w 1304336"/>
                <a:gd name="connsiteY21" fmla="*/ 952902 h 1049154"/>
                <a:gd name="connsiteX22" fmla="*/ 1118080 w 1304336"/>
                <a:gd name="connsiteY22" fmla="*/ 933651 h 1049154"/>
                <a:gd name="connsiteX23" fmla="*/ 1175831 w 1304336"/>
                <a:gd name="connsiteY23" fmla="*/ 914400 h 1049154"/>
                <a:gd name="connsiteX24" fmla="*/ 1233583 w 1304336"/>
                <a:gd name="connsiteY24" fmla="*/ 875899 h 1049154"/>
                <a:gd name="connsiteX25" fmla="*/ 1252833 w 1304336"/>
                <a:gd name="connsiteY25" fmla="*/ 847024 h 1049154"/>
                <a:gd name="connsiteX26" fmla="*/ 1281709 w 1304336"/>
                <a:gd name="connsiteY26" fmla="*/ 808523 h 1049154"/>
                <a:gd name="connsiteX27" fmla="*/ 1291334 w 1304336"/>
                <a:gd name="connsiteY27" fmla="*/ 779647 h 1049154"/>
                <a:gd name="connsiteX28" fmla="*/ 1291334 w 1304336"/>
                <a:gd name="connsiteY28" fmla="*/ 375386 h 1049154"/>
                <a:gd name="connsiteX29" fmla="*/ 1252833 w 1304336"/>
                <a:gd name="connsiteY29" fmla="*/ 250257 h 1049154"/>
                <a:gd name="connsiteX30" fmla="*/ 1233583 w 1304336"/>
                <a:gd name="connsiteY30" fmla="*/ 211756 h 1049154"/>
                <a:gd name="connsiteX31" fmla="*/ 1175831 w 1304336"/>
                <a:gd name="connsiteY31" fmla="*/ 144379 h 1049154"/>
                <a:gd name="connsiteX32" fmla="*/ 1156581 w 1304336"/>
                <a:gd name="connsiteY32" fmla="*/ 115504 h 1049154"/>
                <a:gd name="connsiteX33" fmla="*/ 1127705 w 1304336"/>
                <a:gd name="connsiteY33" fmla="*/ 96253 h 1049154"/>
                <a:gd name="connsiteX34" fmla="*/ 1060328 w 1304336"/>
                <a:gd name="connsiteY34" fmla="*/ 57752 h 1049154"/>
                <a:gd name="connsiteX35" fmla="*/ 1031452 w 1304336"/>
                <a:gd name="connsiteY35" fmla="*/ 38502 h 1049154"/>
                <a:gd name="connsiteX36" fmla="*/ 973701 w 1304336"/>
                <a:gd name="connsiteY36" fmla="*/ 28876 h 1049154"/>
                <a:gd name="connsiteX37" fmla="*/ 925574 w 1304336"/>
                <a:gd name="connsiteY37" fmla="*/ 19251 h 1049154"/>
                <a:gd name="connsiteX38" fmla="*/ 896699 w 1304336"/>
                <a:gd name="connsiteY38" fmla="*/ 9626 h 1049154"/>
                <a:gd name="connsiteX39" fmla="*/ 810071 w 1304336"/>
                <a:gd name="connsiteY39" fmla="*/ 0 h 1049154"/>
                <a:gd name="connsiteX40" fmla="*/ 463562 w 1304336"/>
                <a:gd name="connsiteY40" fmla="*/ 9626 h 1049154"/>
                <a:gd name="connsiteX41" fmla="*/ 396185 w 1304336"/>
                <a:gd name="connsiteY41" fmla="*/ 28876 h 1049154"/>
                <a:gd name="connsiteX42" fmla="*/ 357684 w 1304336"/>
                <a:gd name="connsiteY42" fmla="*/ 48127 h 1049154"/>
                <a:gd name="connsiteX43" fmla="*/ 319183 w 1304336"/>
                <a:gd name="connsiteY43" fmla="*/ 57752 h 1049154"/>
                <a:gd name="connsiteX44" fmla="*/ 261431 w 1304336"/>
                <a:gd name="connsiteY44" fmla="*/ 96253 h 1049154"/>
                <a:gd name="connsiteX45" fmla="*/ 213305 w 1304336"/>
                <a:gd name="connsiteY45" fmla="*/ 144379 h 1049154"/>
                <a:gd name="connsiteX46" fmla="*/ 184429 w 1304336"/>
                <a:gd name="connsiteY46" fmla="*/ 182880 h 104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304336" h="1049154">
                  <a:moveTo>
                    <a:pt x="271057" y="115504"/>
                  </a:moveTo>
                  <a:cubicBezTo>
                    <a:pt x="255015" y="128338"/>
                    <a:pt x="237457" y="139478"/>
                    <a:pt x="222930" y="154005"/>
                  </a:cubicBezTo>
                  <a:cubicBezTo>
                    <a:pt x="214750" y="162185"/>
                    <a:pt x="211860" y="174700"/>
                    <a:pt x="203680" y="182880"/>
                  </a:cubicBezTo>
                  <a:cubicBezTo>
                    <a:pt x="195500" y="191060"/>
                    <a:pt x="183691" y="194725"/>
                    <a:pt x="174804" y="202131"/>
                  </a:cubicBezTo>
                  <a:cubicBezTo>
                    <a:pt x="156694" y="217223"/>
                    <a:pt x="128040" y="249730"/>
                    <a:pt x="117052" y="269508"/>
                  </a:cubicBezTo>
                  <a:cubicBezTo>
                    <a:pt x="108661" y="284611"/>
                    <a:pt x="105933" y="302389"/>
                    <a:pt x="97802" y="317634"/>
                  </a:cubicBezTo>
                  <a:cubicBezTo>
                    <a:pt x="80194" y="350649"/>
                    <a:pt x="40050" y="413887"/>
                    <a:pt x="40050" y="413887"/>
                  </a:cubicBezTo>
                  <a:cubicBezTo>
                    <a:pt x="36842" y="426721"/>
                    <a:pt x="34226" y="439717"/>
                    <a:pt x="30425" y="452388"/>
                  </a:cubicBezTo>
                  <a:cubicBezTo>
                    <a:pt x="24594" y="471824"/>
                    <a:pt x="11174" y="510139"/>
                    <a:pt x="11174" y="510139"/>
                  </a:cubicBezTo>
                  <a:cubicBezTo>
                    <a:pt x="-3308" y="611515"/>
                    <a:pt x="-4136" y="584110"/>
                    <a:pt x="11174" y="721895"/>
                  </a:cubicBezTo>
                  <a:cubicBezTo>
                    <a:pt x="14924" y="755644"/>
                    <a:pt x="32025" y="759012"/>
                    <a:pt x="49676" y="789272"/>
                  </a:cubicBezTo>
                  <a:cubicBezTo>
                    <a:pt x="150380" y="961907"/>
                    <a:pt x="32297" y="788557"/>
                    <a:pt x="126678" y="914400"/>
                  </a:cubicBezTo>
                  <a:cubicBezTo>
                    <a:pt x="150742" y="946486"/>
                    <a:pt x="152341" y="968941"/>
                    <a:pt x="203680" y="981777"/>
                  </a:cubicBezTo>
                  <a:lnTo>
                    <a:pt x="242181" y="991403"/>
                  </a:lnTo>
                  <a:cubicBezTo>
                    <a:pt x="258223" y="1001028"/>
                    <a:pt x="272725" y="1013885"/>
                    <a:pt x="290307" y="1020278"/>
                  </a:cubicBezTo>
                  <a:cubicBezTo>
                    <a:pt x="308648" y="1026948"/>
                    <a:pt x="329125" y="1025171"/>
                    <a:pt x="348059" y="1029904"/>
                  </a:cubicBezTo>
                  <a:cubicBezTo>
                    <a:pt x="367745" y="1034825"/>
                    <a:pt x="386560" y="1042737"/>
                    <a:pt x="405810" y="1049154"/>
                  </a:cubicBezTo>
                  <a:cubicBezTo>
                    <a:pt x="534147" y="1045946"/>
                    <a:pt x="662694" y="1047537"/>
                    <a:pt x="790821" y="1039529"/>
                  </a:cubicBezTo>
                  <a:cubicBezTo>
                    <a:pt x="857426" y="1035366"/>
                    <a:pt x="860994" y="1017514"/>
                    <a:pt x="915949" y="1001028"/>
                  </a:cubicBezTo>
                  <a:cubicBezTo>
                    <a:pt x="931619" y="996327"/>
                    <a:pt x="948204" y="995371"/>
                    <a:pt x="964076" y="991403"/>
                  </a:cubicBezTo>
                  <a:cubicBezTo>
                    <a:pt x="973919" y="988942"/>
                    <a:pt x="983233" y="984692"/>
                    <a:pt x="992951" y="981777"/>
                  </a:cubicBezTo>
                  <a:cubicBezTo>
                    <a:pt x="1103185" y="948706"/>
                    <a:pt x="1023790" y="974706"/>
                    <a:pt x="1089204" y="952902"/>
                  </a:cubicBezTo>
                  <a:cubicBezTo>
                    <a:pt x="1098829" y="946485"/>
                    <a:pt x="1107509" y="938349"/>
                    <a:pt x="1118080" y="933651"/>
                  </a:cubicBezTo>
                  <a:cubicBezTo>
                    <a:pt x="1136623" y="925410"/>
                    <a:pt x="1158947" y="925656"/>
                    <a:pt x="1175831" y="914400"/>
                  </a:cubicBezTo>
                  <a:lnTo>
                    <a:pt x="1233583" y="875899"/>
                  </a:lnTo>
                  <a:cubicBezTo>
                    <a:pt x="1240000" y="866274"/>
                    <a:pt x="1246109" y="856437"/>
                    <a:pt x="1252833" y="847024"/>
                  </a:cubicBezTo>
                  <a:cubicBezTo>
                    <a:pt x="1262157" y="833970"/>
                    <a:pt x="1273750" y="822451"/>
                    <a:pt x="1281709" y="808523"/>
                  </a:cubicBezTo>
                  <a:cubicBezTo>
                    <a:pt x="1286743" y="799714"/>
                    <a:pt x="1288126" y="789272"/>
                    <a:pt x="1291334" y="779647"/>
                  </a:cubicBezTo>
                  <a:cubicBezTo>
                    <a:pt x="1307094" y="606298"/>
                    <a:pt x="1310178" y="620362"/>
                    <a:pt x="1291334" y="375386"/>
                  </a:cubicBezTo>
                  <a:cubicBezTo>
                    <a:pt x="1288553" y="339235"/>
                    <a:pt x="1268418" y="285324"/>
                    <a:pt x="1252833" y="250257"/>
                  </a:cubicBezTo>
                  <a:cubicBezTo>
                    <a:pt x="1247006" y="237145"/>
                    <a:pt x="1240702" y="224214"/>
                    <a:pt x="1233583" y="211756"/>
                  </a:cubicBezTo>
                  <a:cubicBezTo>
                    <a:pt x="1208330" y="167563"/>
                    <a:pt x="1216133" y="191398"/>
                    <a:pt x="1175831" y="144379"/>
                  </a:cubicBezTo>
                  <a:cubicBezTo>
                    <a:pt x="1168303" y="135596"/>
                    <a:pt x="1164761" y="123684"/>
                    <a:pt x="1156581" y="115504"/>
                  </a:cubicBezTo>
                  <a:cubicBezTo>
                    <a:pt x="1148401" y="107324"/>
                    <a:pt x="1137625" y="102205"/>
                    <a:pt x="1127705" y="96253"/>
                  </a:cubicBezTo>
                  <a:cubicBezTo>
                    <a:pt x="1105524" y="82944"/>
                    <a:pt x="1082509" y="71060"/>
                    <a:pt x="1060328" y="57752"/>
                  </a:cubicBezTo>
                  <a:cubicBezTo>
                    <a:pt x="1050408" y="51800"/>
                    <a:pt x="1042426" y="42160"/>
                    <a:pt x="1031452" y="38502"/>
                  </a:cubicBezTo>
                  <a:cubicBezTo>
                    <a:pt x="1012938" y="32330"/>
                    <a:pt x="992902" y="32367"/>
                    <a:pt x="973701" y="28876"/>
                  </a:cubicBezTo>
                  <a:cubicBezTo>
                    <a:pt x="957605" y="25949"/>
                    <a:pt x="941446" y="23219"/>
                    <a:pt x="925574" y="19251"/>
                  </a:cubicBezTo>
                  <a:cubicBezTo>
                    <a:pt x="915731" y="16790"/>
                    <a:pt x="906707" y="11294"/>
                    <a:pt x="896699" y="9626"/>
                  </a:cubicBezTo>
                  <a:cubicBezTo>
                    <a:pt x="868041" y="4849"/>
                    <a:pt x="838947" y="3209"/>
                    <a:pt x="810071" y="0"/>
                  </a:cubicBezTo>
                  <a:cubicBezTo>
                    <a:pt x="694568" y="3209"/>
                    <a:pt x="578965" y="3856"/>
                    <a:pt x="463562" y="9626"/>
                  </a:cubicBezTo>
                  <a:cubicBezTo>
                    <a:pt x="454347" y="10087"/>
                    <a:pt x="407600" y="23984"/>
                    <a:pt x="396185" y="28876"/>
                  </a:cubicBezTo>
                  <a:cubicBezTo>
                    <a:pt x="382997" y="34528"/>
                    <a:pt x="371119" y="43089"/>
                    <a:pt x="357684" y="48127"/>
                  </a:cubicBezTo>
                  <a:cubicBezTo>
                    <a:pt x="345298" y="52772"/>
                    <a:pt x="332017" y="54544"/>
                    <a:pt x="319183" y="57752"/>
                  </a:cubicBezTo>
                  <a:cubicBezTo>
                    <a:pt x="299932" y="70586"/>
                    <a:pt x="274264" y="77002"/>
                    <a:pt x="261431" y="96253"/>
                  </a:cubicBezTo>
                  <a:cubicBezTo>
                    <a:pt x="235764" y="134754"/>
                    <a:pt x="251806" y="118712"/>
                    <a:pt x="213305" y="144379"/>
                  </a:cubicBezTo>
                  <a:cubicBezTo>
                    <a:pt x="191537" y="177030"/>
                    <a:pt x="202234" y="165075"/>
                    <a:pt x="184429" y="1828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300" name="TextBox 4"/>
            <p:cNvSpPr txBox="1">
              <a:spLocks noChangeArrowheads="1"/>
            </p:cNvSpPr>
            <p:nvPr/>
          </p:nvSpPr>
          <p:spPr bwMode="auto">
            <a:xfrm>
              <a:off x="4427983" y="2492896"/>
              <a:ext cx="8451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t>Alldiff </a:t>
              </a:r>
            </a:p>
          </p:txBody>
        </p:sp>
      </p:grpSp>
    </p:spTree>
    <p:extLst>
      <p:ext uri="{BB962C8B-B14F-4D97-AF65-F5344CB8AC3E}">
        <p14:creationId xmlns:p14="http://schemas.microsoft.com/office/powerpoint/2010/main" val="3437847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950" y="44451"/>
            <a:ext cx="8928100" cy="723899"/>
          </a:xfrm>
        </p:spPr>
        <p:txBody>
          <a:bodyPr/>
          <a:lstStyle/>
          <a:p>
            <a:pPr>
              <a:defRPr/>
            </a:pPr>
            <a:r>
              <a:rPr lang="en-US" dirty="0" smtClean="0">
                <a:solidFill>
                  <a:schemeClr val="tx1">
                    <a:lumMod val="75000"/>
                    <a:lumOff val="25000"/>
                  </a:schemeClr>
                </a:solidFill>
              </a:rPr>
              <a:t>Selected local search algorithms</a:t>
            </a:r>
            <a:endParaRPr lang="en-US" dirty="0">
              <a:solidFill>
                <a:schemeClr val="tx1">
                  <a:lumMod val="75000"/>
                  <a:lumOff val="25000"/>
                </a:schemeClr>
              </a:solidFill>
            </a:endParaRPr>
          </a:p>
        </p:txBody>
      </p:sp>
      <p:sp>
        <p:nvSpPr>
          <p:cNvPr id="142340" name="TextBox 3"/>
          <p:cNvSpPr txBox="1">
            <a:spLocks noChangeArrowheads="1"/>
          </p:cNvSpPr>
          <p:nvPr/>
        </p:nvSpPr>
        <p:spPr bwMode="auto">
          <a:xfrm>
            <a:off x="1839432" y="4475113"/>
            <a:ext cx="87026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marL="0" indent="0" eaLnBrk="1" hangingPunct="1"/>
            <a:r>
              <a:rPr lang="en-US" altLang="en-US" sz="2400" b="1" dirty="0" smtClean="0"/>
              <a:t>Basic local search algorithms</a:t>
            </a:r>
          </a:p>
          <a:p>
            <a:pPr marL="0" indent="0" eaLnBrk="1" hangingPunct="1"/>
            <a:endParaRPr lang="en-US" altLang="en-US" sz="2400" b="1" dirty="0" smtClean="0"/>
          </a:p>
          <a:p>
            <a:pPr eaLnBrk="1" hangingPunct="1">
              <a:buFontTx/>
              <a:buAutoNum type="arabicPeriod"/>
            </a:pPr>
            <a:r>
              <a:rPr lang="sk-SK" altLang="en-US" sz="2400" dirty="0" smtClean="0"/>
              <a:t>H</a:t>
            </a:r>
            <a:r>
              <a:rPr lang="en-US" altLang="en-US" sz="2400" dirty="0" err="1" smtClean="0"/>
              <a:t>illclimbing</a:t>
            </a:r>
            <a:r>
              <a:rPr lang="en-US" altLang="en-US" sz="2400" dirty="0" smtClean="0"/>
              <a:t> algorithm</a:t>
            </a:r>
            <a:r>
              <a:rPr lang="sk-SK" altLang="en-US" sz="2400" dirty="0" smtClean="0"/>
              <a:t> (horolezecký algoritmus)</a:t>
            </a:r>
            <a:endParaRPr lang="sk-SK" altLang="en-US" sz="2400" dirty="0"/>
          </a:p>
          <a:p>
            <a:pPr eaLnBrk="1" hangingPunct="1">
              <a:buFontTx/>
              <a:buAutoNum type="arabicPeriod"/>
            </a:pPr>
            <a:r>
              <a:rPr lang="sk-SK" altLang="en-US" sz="2400" dirty="0" smtClean="0"/>
              <a:t>Ev</a:t>
            </a:r>
            <a:r>
              <a:rPr lang="en-US" altLang="en-US" sz="2400" dirty="0" err="1" smtClean="0"/>
              <a:t>olutionary</a:t>
            </a:r>
            <a:r>
              <a:rPr lang="en-US" altLang="en-US" sz="2400" dirty="0" smtClean="0"/>
              <a:t> </a:t>
            </a:r>
            <a:r>
              <a:rPr lang="sk-SK" altLang="en-US" sz="2400" dirty="0" smtClean="0"/>
              <a:t> </a:t>
            </a:r>
            <a:r>
              <a:rPr lang="sk-SK" altLang="en-US" sz="2400" dirty="0" err="1" smtClean="0"/>
              <a:t>algoritm</a:t>
            </a:r>
            <a:r>
              <a:rPr lang="sk-SK" altLang="en-US" sz="2400" dirty="0" smtClean="0"/>
              <a:t> (evolučný algoritmus)</a:t>
            </a:r>
            <a:endParaRPr lang="en-US" altLang="en-US" sz="2400" dirty="0" smtClean="0"/>
          </a:p>
          <a:p>
            <a:pPr eaLnBrk="1" hangingPunct="1">
              <a:buFontTx/>
              <a:buAutoNum type="arabicPeriod"/>
            </a:pPr>
            <a:r>
              <a:rPr lang="en-US" altLang="en-US" sz="2400" dirty="0" smtClean="0"/>
              <a:t>Simulated annealing</a:t>
            </a:r>
            <a:r>
              <a:rPr lang="sk-SK" altLang="en-US" sz="2400" dirty="0" smtClean="0"/>
              <a:t> (simulované žíhanie)</a:t>
            </a:r>
            <a:endParaRPr lang="en-US" altLang="en-US" sz="2400" dirty="0"/>
          </a:p>
        </p:txBody>
      </p:sp>
      <p:sp>
        <p:nvSpPr>
          <p:cNvPr id="4" name="TextBox 3"/>
          <p:cNvSpPr txBox="1"/>
          <p:nvPr/>
        </p:nvSpPr>
        <p:spPr>
          <a:xfrm>
            <a:off x="1839432" y="1329070"/>
            <a:ext cx="9367283" cy="2862322"/>
          </a:xfrm>
          <a:prstGeom prst="rect">
            <a:avLst/>
          </a:prstGeom>
          <a:noFill/>
        </p:spPr>
        <p:txBody>
          <a:bodyPr wrap="square" rtlCol="0">
            <a:spAutoFit/>
          </a:bodyPr>
          <a:lstStyle/>
          <a:p>
            <a:r>
              <a:rPr lang="en-US" b="1" dirty="0" smtClean="0">
                <a:solidFill>
                  <a:srgbClr val="C00000"/>
                </a:solidFill>
              </a:rPr>
              <a:t>Classical search</a:t>
            </a:r>
            <a:r>
              <a:rPr lang="en-US" dirty="0" smtClean="0"/>
              <a:t>:  searches the state space systematically and keeps one on more paths in memory recording simultaneously which alternatives have been already searched.  </a:t>
            </a:r>
            <a:r>
              <a:rPr lang="en-US" b="1" dirty="0" smtClean="0"/>
              <a:t>The path from the initial state to the goal is a solution</a:t>
            </a:r>
            <a:r>
              <a:rPr lang="en-US" dirty="0" smtClean="0"/>
              <a:t>.  </a:t>
            </a:r>
          </a:p>
          <a:p>
            <a:endParaRPr lang="en-US" dirty="0"/>
          </a:p>
          <a:p>
            <a:endParaRPr lang="en-US" dirty="0" smtClean="0"/>
          </a:p>
          <a:p>
            <a:r>
              <a:rPr lang="en-US" b="1" dirty="0" smtClean="0">
                <a:solidFill>
                  <a:srgbClr val="C00000"/>
                </a:solidFill>
              </a:rPr>
              <a:t>Local search</a:t>
            </a:r>
            <a:r>
              <a:rPr lang="en-US" dirty="0" smtClean="0"/>
              <a:t>:  </a:t>
            </a:r>
            <a:r>
              <a:rPr lang="en-US" b="1" dirty="0" smtClean="0"/>
              <a:t>The path to the goal is irrelevant</a:t>
            </a:r>
            <a:r>
              <a:rPr lang="en-US" dirty="0" smtClean="0"/>
              <a:t>. What is important is the quality of the solution, to what extend it is good or even optimal.  Local search algorithms use a single state, the current state and evaluate its quality. If it is not sufficient, the algorithm explores neighbor states. The path to it is forgotten. </a:t>
            </a:r>
          </a:p>
          <a:p>
            <a:r>
              <a:rPr lang="en-US" dirty="0" smtClean="0">
                <a:solidFill>
                  <a:srgbClr val="C00000"/>
                </a:solidFill>
              </a:rPr>
              <a:t>Local search use usually very little memory</a:t>
            </a:r>
            <a:r>
              <a:rPr lang="en-US" dirty="0" smtClean="0"/>
              <a:t>. </a:t>
            </a:r>
            <a:endParaRPr lang="en-US" dirty="0"/>
          </a:p>
        </p:txBody>
      </p:sp>
    </p:spTree>
    <p:extLst>
      <p:ext uri="{BB962C8B-B14F-4D97-AF65-F5344CB8AC3E}">
        <p14:creationId xmlns:p14="http://schemas.microsoft.com/office/powerpoint/2010/main" val="33884884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950" y="44451"/>
            <a:ext cx="8928100" cy="723899"/>
          </a:xfrm>
        </p:spPr>
        <p:txBody>
          <a:bodyPr>
            <a:normAutofit fontScale="90000"/>
          </a:bodyPr>
          <a:lstStyle/>
          <a:p>
            <a:pPr>
              <a:defRPr/>
            </a:pPr>
            <a:r>
              <a:rPr lang="en-US" dirty="0" smtClean="0">
                <a:solidFill>
                  <a:schemeClr val="tx1">
                    <a:lumMod val="75000"/>
                    <a:lumOff val="25000"/>
                  </a:schemeClr>
                </a:solidFill>
              </a:rPr>
              <a:t>Selected local search algorithms</a:t>
            </a:r>
            <a:r>
              <a:rPr lang="sk-SK" dirty="0" smtClean="0">
                <a:solidFill>
                  <a:schemeClr val="tx1">
                    <a:lumMod val="75000"/>
                    <a:lumOff val="25000"/>
                  </a:schemeClr>
                </a:solidFill>
              </a:rPr>
              <a:t/>
            </a:r>
            <a:br>
              <a:rPr lang="sk-SK" dirty="0" smtClean="0">
                <a:solidFill>
                  <a:schemeClr val="tx1">
                    <a:lumMod val="75000"/>
                    <a:lumOff val="25000"/>
                  </a:schemeClr>
                </a:solidFill>
              </a:rPr>
            </a:br>
            <a:r>
              <a:rPr lang="sk-SK" sz="1600" dirty="0" smtClean="0">
                <a:solidFill>
                  <a:schemeClr val="tx1">
                    <a:lumMod val="75000"/>
                    <a:lumOff val="25000"/>
                  </a:schemeClr>
                </a:solidFill>
              </a:rPr>
              <a:t>(algoritmy lokálneho </a:t>
            </a:r>
            <a:r>
              <a:rPr lang="sk-SK" sz="1600" dirty="0" err="1" smtClean="0">
                <a:solidFill>
                  <a:schemeClr val="tx1">
                    <a:lumMod val="75000"/>
                    <a:lumOff val="25000"/>
                  </a:schemeClr>
                </a:solidFill>
              </a:rPr>
              <a:t>prehĺadávania</a:t>
            </a:r>
            <a:r>
              <a:rPr lang="sk-SK" sz="1600" dirty="0">
                <a:solidFill>
                  <a:schemeClr val="tx1">
                    <a:lumMod val="75000"/>
                    <a:lumOff val="25000"/>
                  </a:schemeClr>
                </a:solidFill>
              </a:rPr>
              <a:t>)</a:t>
            </a:r>
            <a:endParaRPr lang="en-US" sz="1600" dirty="0">
              <a:solidFill>
                <a:schemeClr val="tx1">
                  <a:lumMod val="75000"/>
                  <a:lumOff val="25000"/>
                </a:schemeClr>
              </a:solidFill>
            </a:endParaRPr>
          </a:p>
        </p:txBody>
      </p:sp>
      <p:sp>
        <p:nvSpPr>
          <p:cNvPr id="3" name="TextBox 2"/>
          <p:cNvSpPr txBox="1"/>
          <p:nvPr/>
        </p:nvSpPr>
        <p:spPr>
          <a:xfrm>
            <a:off x="1770340" y="982008"/>
            <a:ext cx="9903104" cy="1569660"/>
          </a:xfrm>
          <a:prstGeom prst="rect">
            <a:avLst/>
          </a:prstGeom>
          <a:solidFill>
            <a:schemeClr val="accent1">
              <a:lumMod val="60000"/>
              <a:lumOff val="40000"/>
            </a:schemeClr>
          </a:solidFill>
        </p:spPr>
        <p:txBody>
          <a:bodyPr wrap="square">
            <a:spAutoFit/>
          </a:bodyPr>
          <a:lstStyle/>
          <a:p>
            <a:pPr>
              <a:defRPr/>
            </a:pPr>
            <a:r>
              <a:rPr lang="en-US" sz="2400" dirty="0" smtClean="0"/>
              <a:t>These algorithms solve the so called optimization problems, that means they search for the maximum or minimum </a:t>
            </a:r>
            <a:r>
              <a:rPr lang="sk-SK" sz="2400" dirty="0"/>
              <a:t>(optimum) </a:t>
            </a:r>
            <a:r>
              <a:rPr lang="en-US" sz="2400" dirty="0" smtClean="0"/>
              <a:t>of certain complex function evaluating the quality of the state, by improving the current state.</a:t>
            </a:r>
            <a:endParaRPr lang="en-US" sz="2400" dirty="0"/>
          </a:p>
        </p:txBody>
      </p:sp>
      <p:grpSp>
        <p:nvGrpSpPr>
          <p:cNvPr id="4" name="Group 3"/>
          <p:cNvGrpSpPr/>
          <p:nvPr/>
        </p:nvGrpSpPr>
        <p:grpSpPr>
          <a:xfrm>
            <a:off x="1770341" y="3074987"/>
            <a:ext cx="8718271" cy="3783013"/>
            <a:chOff x="1687791" y="2824163"/>
            <a:chExt cx="8718271" cy="3783013"/>
          </a:xfrm>
        </p:grpSpPr>
        <p:sp>
          <p:nvSpPr>
            <p:cNvPr id="142340" name="TextBox 3"/>
            <p:cNvSpPr txBox="1">
              <a:spLocks noChangeArrowheads="1"/>
            </p:cNvSpPr>
            <p:nvPr/>
          </p:nvSpPr>
          <p:spPr bwMode="auto">
            <a:xfrm>
              <a:off x="1703387" y="2824163"/>
              <a:ext cx="8702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Tx/>
                <a:buAutoNum type="arabicPeriod"/>
              </a:pPr>
              <a:r>
                <a:rPr lang="en-US" altLang="en-US" dirty="0" err="1" smtClean="0"/>
                <a:t>Hillclimbing</a:t>
              </a:r>
              <a:r>
                <a:rPr lang="en-US" altLang="en-US" dirty="0" smtClean="0"/>
                <a:t> algorithm</a:t>
              </a:r>
              <a:endParaRPr lang="sk-SK" altLang="en-US" dirty="0"/>
            </a:p>
            <a:p>
              <a:pPr eaLnBrk="1" hangingPunct="1">
                <a:buFontTx/>
                <a:buAutoNum type="arabicPeriod"/>
              </a:pPr>
              <a:r>
                <a:rPr lang="en-US" altLang="en-US" dirty="0" smtClean="0"/>
                <a:t>Evolutionary algorithm</a:t>
              </a:r>
              <a:endParaRPr lang="en-US" altLang="en-US" dirty="0"/>
            </a:p>
          </p:txBody>
        </p:sp>
        <p:cxnSp>
          <p:nvCxnSpPr>
            <p:cNvPr id="6" name="Straight Arrow Connector 5"/>
            <p:cNvCxnSpPr/>
            <p:nvPr/>
          </p:nvCxnSpPr>
          <p:spPr>
            <a:xfrm>
              <a:off x="2279651" y="6092825"/>
              <a:ext cx="626427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flipV="1">
              <a:off x="2286000" y="3960813"/>
              <a:ext cx="0" cy="21320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2343" name="TextBox 9"/>
            <p:cNvSpPr txBox="1">
              <a:spLocks noChangeArrowheads="1"/>
            </p:cNvSpPr>
            <p:nvPr/>
          </p:nvSpPr>
          <p:spPr bwMode="auto">
            <a:xfrm>
              <a:off x="3719514" y="6237289"/>
              <a:ext cx="2808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en-US" dirty="0" err="1" smtClean="0"/>
                <a:t>st</a:t>
              </a:r>
              <a:r>
                <a:rPr lang="en-US" altLang="en-US" dirty="0" smtClean="0"/>
                <a:t>ate</a:t>
              </a:r>
              <a:endParaRPr lang="en-US" altLang="en-US" dirty="0"/>
            </a:p>
          </p:txBody>
        </p:sp>
        <p:sp>
          <p:nvSpPr>
            <p:cNvPr id="142344" name="TextBox 10"/>
            <p:cNvSpPr txBox="1">
              <a:spLocks noChangeArrowheads="1"/>
            </p:cNvSpPr>
            <p:nvPr/>
          </p:nvSpPr>
          <p:spPr bwMode="auto">
            <a:xfrm rot="16200000">
              <a:off x="468313" y="4711978"/>
              <a:ext cx="28082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dirty="0" smtClean="0"/>
                <a:t>Evaluation</a:t>
              </a:r>
              <a:r>
                <a:rPr lang="sk-SK" altLang="en-US" dirty="0" smtClean="0"/>
                <a:t> </a:t>
              </a:r>
              <a:r>
                <a:rPr lang="sk-SK" altLang="en-US" dirty="0"/>
                <a:t>(fitnes) </a:t>
              </a:r>
              <a:r>
                <a:rPr lang="sk-SK" altLang="en-US" dirty="0" err="1" smtClean="0"/>
                <a:t>fun</a:t>
              </a:r>
              <a:r>
                <a:rPr lang="en-US" altLang="en-US" dirty="0" err="1" smtClean="0"/>
                <a:t>ction</a:t>
              </a:r>
              <a:endParaRPr lang="en-US" altLang="en-US" dirty="0"/>
            </a:p>
          </p:txBody>
        </p:sp>
        <p:sp>
          <p:nvSpPr>
            <p:cNvPr id="12" name="Freeform 11"/>
            <p:cNvSpPr/>
            <p:nvPr/>
          </p:nvSpPr>
          <p:spPr>
            <a:xfrm>
              <a:off x="2501900" y="3757614"/>
              <a:ext cx="5632450" cy="1792287"/>
            </a:xfrm>
            <a:custGeom>
              <a:avLst/>
              <a:gdLst>
                <a:gd name="connsiteX0" fmla="*/ 0 w 5632704"/>
                <a:gd name="connsiteY0" fmla="*/ 1737360 h 1792224"/>
                <a:gd name="connsiteX1" fmla="*/ 128016 w 5632704"/>
                <a:gd name="connsiteY1" fmla="*/ 1719072 h 1792224"/>
                <a:gd name="connsiteX2" fmla="*/ 219456 w 5632704"/>
                <a:gd name="connsiteY2" fmla="*/ 1700784 h 1792224"/>
                <a:gd name="connsiteX3" fmla="*/ 256032 w 5632704"/>
                <a:gd name="connsiteY3" fmla="*/ 1682496 h 1792224"/>
                <a:gd name="connsiteX4" fmla="*/ 310896 w 5632704"/>
                <a:gd name="connsiteY4" fmla="*/ 1664208 h 1792224"/>
                <a:gd name="connsiteX5" fmla="*/ 411480 w 5632704"/>
                <a:gd name="connsiteY5" fmla="*/ 1609344 h 1792224"/>
                <a:gd name="connsiteX6" fmla="*/ 466344 w 5632704"/>
                <a:gd name="connsiteY6" fmla="*/ 1591056 h 1792224"/>
                <a:gd name="connsiteX7" fmla="*/ 493776 w 5632704"/>
                <a:gd name="connsiteY7" fmla="*/ 1563624 h 1792224"/>
                <a:gd name="connsiteX8" fmla="*/ 521208 w 5632704"/>
                <a:gd name="connsiteY8" fmla="*/ 1554480 h 1792224"/>
                <a:gd name="connsiteX9" fmla="*/ 603504 w 5632704"/>
                <a:gd name="connsiteY9" fmla="*/ 1490472 h 1792224"/>
                <a:gd name="connsiteX10" fmla="*/ 640080 w 5632704"/>
                <a:gd name="connsiteY10" fmla="*/ 1435608 h 1792224"/>
                <a:gd name="connsiteX11" fmla="*/ 685800 w 5632704"/>
                <a:gd name="connsiteY11" fmla="*/ 1371600 h 1792224"/>
                <a:gd name="connsiteX12" fmla="*/ 704088 w 5632704"/>
                <a:gd name="connsiteY12" fmla="*/ 1335024 h 1792224"/>
                <a:gd name="connsiteX13" fmla="*/ 722376 w 5632704"/>
                <a:gd name="connsiteY13" fmla="*/ 1307592 h 1792224"/>
                <a:gd name="connsiteX14" fmla="*/ 758952 w 5632704"/>
                <a:gd name="connsiteY14" fmla="*/ 1234440 h 1792224"/>
                <a:gd name="connsiteX15" fmla="*/ 768096 w 5632704"/>
                <a:gd name="connsiteY15" fmla="*/ 1188720 h 1792224"/>
                <a:gd name="connsiteX16" fmla="*/ 795528 w 5632704"/>
                <a:gd name="connsiteY16" fmla="*/ 1124712 h 1792224"/>
                <a:gd name="connsiteX17" fmla="*/ 804672 w 5632704"/>
                <a:gd name="connsiteY17" fmla="*/ 1078992 h 1792224"/>
                <a:gd name="connsiteX18" fmla="*/ 841248 w 5632704"/>
                <a:gd name="connsiteY18" fmla="*/ 987552 h 1792224"/>
                <a:gd name="connsiteX19" fmla="*/ 850392 w 5632704"/>
                <a:gd name="connsiteY19" fmla="*/ 960120 h 1792224"/>
                <a:gd name="connsiteX20" fmla="*/ 886968 w 5632704"/>
                <a:gd name="connsiteY20" fmla="*/ 896112 h 1792224"/>
                <a:gd name="connsiteX21" fmla="*/ 896112 w 5632704"/>
                <a:gd name="connsiteY21" fmla="*/ 868680 h 1792224"/>
                <a:gd name="connsiteX22" fmla="*/ 932688 w 5632704"/>
                <a:gd name="connsiteY22" fmla="*/ 813816 h 1792224"/>
                <a:gd name="connsiteX23" fmla="*/ 1152144 w 5632704"/>
                <a:gd name="connsiteY23" fmla="*/ 822960 h 1792224"/>
                <a:gd name="connsiteX24" fmla="*/ 1188720 w 5632704"/>
                <a:gd name="connsiteY24" fmla="*/ 841248 h 1792224"/>
                <a:gd name="connsiteX25" fmla="*/ 1216152 w 5632704"/>
                <a:gd name="connsiteY25" fmla="*/ 850392 h 1792224"/>
                <a:gd name="connsiteX26" fmla="*/ 1335024 w 5632704"/>
                <a:gd name="connsiteY26" fmla="*/ 832104 h 1792224"/>
                <a:gd name="connsiteX27" fmla="*/ 1417320 w 5632704"/>
                <a:gd name="connsiteY27" fmla="*/ 758952 h 1792224"/>
                <a:gd name="connsiteX28" fmla="*/ 1444752 w 5632704"/>
                <a:gd name="connsiteY28" fmla="*/ 731520 h 1792224"/>
                <a:gd name="connsiteX29" fmla="*/ 1499616 w 5632704"/>
                <a:gd name="connsiteY29" fmla="*/ 649224 h 1792224"/>
                <a:gd name="connsiteX30" fmla="*/ 1517904 w 5632704"/>
                <a:gd name="connsiteY30" fmla="*/ 621792 h 1792224"/>
                <a:gd name="connsiteX31" fmla="*/ 1536192 w 5632704"/>
                <a:gd name="connsiteY31" fmla="*/ 594360 h 1792224"/>
                <a:gd name="connsiteX32" fmla="*/ 1609344 w 5632704"/>
                <a:gd name="connsiteY32" fmla="*/ 502920 h 1792224"/>
                <a:gd name="connsiteX33" fmla="*/ 1627632 w 5632704"/>
                <a:gd name="connsiteY33" fmla="*/ 420624 h 1792224"/>
                <a:gd name="connsiteX34" fmla="*/ 1655064 w 5632704"/>
                <a:gd name="connsiteY34" fmla="*/ 356616 h 1792224"/>
                <a:gd name="connsiteX35" fmla="*/ 1664208 w 5632704"/>
                <a:gd name="connsiteY35" fmla="*/ 310896 h 1792224"/>
                <a:gd name="connsiteX36" fmla="*/ 1682496 w 5632704"/>
                <a:gd name="connsiteY36" fmla="*/ 256032 h 1792224"/>
                <a:gd name="connsiteX37" fmla="*/ 1709928 w 5632704"/>
                <a:gd name="connsiteY37" fmla="*/ 155448 h 1792224"/>
                <a:gd name="connsiteX38" fmla="*/ 1728216 w 5632704"/>
                <a:gd name="connsiteY38" fmla="*/ 128016 h 1792224"/>
                <a:gd name="connsiteX39" fmla="*/ 1737360 w 5632704"/>
                <a:gd name="connsiteY39" fmla="*/ 100584 h 1792224"/>
                <a:gd name="connsiteX40" fmla="*/ 1755648 w 5632704"/>
                <a:gd name="connsiteY40" fmla="*/ 73152 h 1792224"/>
                <a:gd name="connsiteX41" fmla="*/ 1801368 w 5632704"/>
                <a:gd name="connsiteY41" fmla="*/ 9144 h 1792224"/>
                <a:gd name="connsiteX42" fmla="*/ 1828800 w 5632704"/>
                <a:gd name="connsiteY42" fmla="*/ 0 h 1792224"/>
                <a:gd name="connsiteX43" fmla="*/ 1892808 w 5632704"/>
                <a:gd name="connsiteY43" fmla="*/ 9144 h 1792224"/>
                <a:gd name="connsiteX44" fmla="*/ 1947672 w 5632704"/>
                <a:gd name="connsiteY44" fmla="*/ 73152 h 1792224"/>
                <a:gd name="connsiteX45" fmla="*/ 1975104 w 5632704"/>
                <a:gd name="connsiteY45" fmla="*/ 100584 h 1792224"/>
                <a:gd name="connsiteX46" fmla="*/ 1993392 w 5632704"/>
                <a:gd name="connsiteY46" fmla="*/ 128016 h 1792224"/>
                <a:gd name="connsiteX47" fmla="*/ 2039112 w 5632704"/>
                <a:gd name="connsiteY47" fmla="*/ 182880 h 1792224"/>
                <a:gd name="connsiteX48" fmla="*/ 2066544 w 5632704"/>
                <a:gd name="connsiteY48" fmla="*/ 246888 h 1792224"/>
                <a:gd name="connsiteX49" fmla="*/ 2084832 w 5632704"/>
                <a:gd name="connsiteY49" fmla="*/ 274320 h 1792224"/>
                <a:gd name="connsiteX50" fmla="*/ 2103120 w 5632704"/>
                <a:gd name="connsiteY50" fmla="*/ 356616 h 1792224"/>
                <a:gd name="connsiteX51" fmla="*/ 2121408 w 5632704"/>
                <a:gd name="connsiteY51" fmla="*/ 411480 h 1792224"/>
                <a:gd name="connsiteX52" fmla="*/ 2139696 w 5632704"/>
                <a:gd name="connsiteY52" fmla="*/ 466344 h 1792224"/>
                <a:gd name="connsiteX53" fmla="*/ 2148840 w 5632704"/>
                <a:gd name="connsiteY53" fmla="*/ 493776 h 1792224"/>
                <a:gd name="connsiteX54" fmla="*/ 2157984 w 5632704"/>
                <a:gd name="connsiteY54" fmla="*/ 548640 h 1792224"/>
                <a:gd name="connsiteX55" fmla="*/ 2167128 w 5632704"/>
                <a:gd name="connsiteY55" fmla="*/ 585216 h 1792224"/>
                <a:gd name="connsiteX56" fmla="*/ 2176272 w 5632704"/>
                <a:gd name="connsiteY56" fmla="*/ 630936 h 1792224"/>
                <a:gd name="connsiteX57" fmla="*/ 2185416 w 5632704"/>
                <a:gd name="connsiteY57" fmla="*/ 658368 h 1792224"/>
                <a:gd name="connsiteX58" fmla="*/ 2203704 w 5632704"/>
                <a:gd name="connsiteY58" fmla="*/ 740664 h 1792224"/>
                <a:gd name="connsiteX59" fmla="*/ 2212848 w 5632704"/>
                <a:gd name="connsiteY59" fmla="*/ 768096 h 1792224"/>
                <a:gd name="connsiteX60" fmla="*/ 2221992 w 5632704"/>
                <a:gd name="connsiteY60" fmla="*/ 804672 h 1792224"/>
                <a:gd name="connsiteX61" fmla="*/ 2231136 w 5632704"/>
                <a:gd name="connsiteY61" fmla="*/ 832104 h 1792224"/>
                <a:gd name="connsiteX62" fmla="*/ 2249424 w 5632704"/>
                <a:gd name="connsiteY62" fmla="*/ 896112 h 1792224"/>
                <a:gd name="connsiteX63" fmla="*/ 2258568 w 5632704"/>
                <a:gd name="connsiteY63" fmla="*/ 923544 h 1792224"/>
                <a:gd name="connsiteX64" fmla="*/ 2286000 w 5632704"/>
                <a:gd name="connsiteY64" fmla="*/ 1005840 h 1792224"/>
                <a:gd name="connsiteX65" fmla="*/ 2304288 w 5632704"/>
                <a:gd name="connsiteY65" fmla="*/ 1060704 h 1792224"/>
                <a:gd name="connsiteX66" fmla="*/ 2313432 w 5632704"/>
                <a:gd name="connsiteY66" fmla="*/ 1088136 h 1792224"/>
                <a:gd name="connsiteX67" fmla="*/ 2331720 w 5632704"/>
                <a:gd name="connsiteY67" fmla="*/ 1124712 h 1792224"/>
                <a:gd name="connsiteX68" fmla="*/ 2368296 w 5632704"/>
                <a:gd name="connsiteY68" fmla="*/ 1188720 h 1792224"/>
                <a:gd name="connsiteX69" fmla="*/ 2404872 w 5632704"/>
                <a:gd name="connsiteY69" fmla="*/ 1234440 h 1792224"/>
                <a:gd name="connsiteX70" fmla="*/ 2423160 w 5632704"/>
                <a:gd name="connsiteY70" fmla="*/ 1261872 h 1792224"/>
                <a:gd name="connsiteX71" fmla="*/ 2478024 w 5632704"/>
                <a:gd name="connsiteY71" fmla="*/ 1307592 h 1792224"/>
                <a:gd name="connsiteX72" fmla="*/ 2523744 w 5632704"/>
                <a:gd name="connsiteY72" fmla="*/ 1353312 h 1792224"/>
                <a:gd name="connsiteX73" fmla="*/ 2551176 w 5632704"/>
                <a:gd name="connsiteY73" fmla="*/ 1380744 h 1792224"/>
                <a:gd name="connsiteX74" fmla="*/ 2578608 w 5632704"/>
                <a:gd name="connsiteY74" fmla="*/ 1399032 h 1792224"/>
                <a:gd name="connsiteX75" fmla="*/ 2642616 w 5632704"/>
                <a:gd name="connsiteY75" fmla="*/ 1444752 h 1792224"/>
                <a:gd name="connsiteX76" fmla="*/ 2670048 w 5632704"/>
                <a:gd name="connsiteY76" fmla="*/ 1453896 h 1792224"/>
                <a:gd name="connsiteX77" fmla="*/ 2734056 w 5632704"/>
                <a:gd name="connsiteY77" fmla="*/ 1490472 h 1792224"/>
                <a:gd name="connsiteX78" fmla="*/ 2788920 w 5632704"/>
                <a:gd name="connsiteY78" fmla="*/ 1508760 h 1792224"/>
                <a:gd name="connsiteX79" fmla="*/ 2852928 w 5632704"/>
                <a:gd name="connsiteY79" fmla="*/ 1536192 h 1792224"/>
                <a:gd name="connsiteX80" fmla="*/ 2898648 w 5632704"/>
                <a:gd name="connsiteY80" fmla="*/ 1545336 h 1792224"/>
                <a:gd name="connsiteX81" fmla="*/ 2953512 w 5632704"/>
                <a:gd name="connsiteY81" fmla="*/ 1563624 h 1792224"/>
                <a:gd name="connsiteX82" fmla="*/ 3026664 w 5632704"/>
                <a:gd name="connsiteY82" fmla="*/ 1572768 h 1792224"/>
                <a:gd name="connsiteX83" fmla="*/ 3346704 w 5632704"/>
                <a:gd name="connsiteY83" fmla="*/ 1563624 h 1792224"/>
                <a:gd name="connsiteX84" fmla="*/ 3465576 w 5632704"/>
                <a:gd name="connsiteY84" fmla="*/ 1472184 h 1792224"/>
                <a:gd name="connsiteX85" fmla="*/ 3502152 w 5632704"/>
                <a:gd name="connsiteY85" fmla="*/ 1453896 h 1792224"/>
                <a:gd name="connsiteX86" fmla="*/ 3520440 w 5632704"/>
                <a:gd name="connsiteY86" fmla="*/ 1417320 h 1792224"/>
                <a:gd name="connsiteX87" fmla="*/ 3575304 w 5632704"/>
                <a:gd name="connsiteY87" fmla="*/ 1335024 h 1792224"/>
                <a:gd name="connsiteX88" fmla="*/ 3602736 w 5632704"/>
                <a:gd name="connsiteY88" fmla="*/ 1261872 h 1792224"/>
                <a:gd name="connsiteX89" fmla="*/ 3630168 w 5632704"/>
                <a:gd name="connsiteY89" fmla="*/ 1179576 h 1792224"/>
                <a:gd name="connsiteX90" fmla="*/ 3639312 w 5632704"/>
                <a:gd name="connsiteY90" fmla="*/ 1143000 h 1792224"/>
                <a:gd name="connsiteX91" fmla="*/ 3703320 w 5632704"/>
                <a:gd name="connsiteY91" fmla="*/ 1033272 h 1792224"/>
                <a:gd name="connsiteX92" fmla="*/ 3730752 w 5632704"/>
                <a:gd name="connsiteY92" fmla="*/ 1014984 h 1792224"/>
                <a:gd name="connsiteX93" fmla="*/ 3749040 w 5632704"/>
                <a:gd name="connsiteY93" fmla="*/ 987552 h 1792224"/>
                <a:gd name="connsiteX94" fmla="*/ 3776472 w 5632704"/>
                <a:gd name="connsiteY94" fmla="*/ 978408 h 1792224"/>
                <a:gd name="connsiteX95" fmla="*/ 4014216 w 5632704"/>
                <a:gd name="connsiteY95" fmla="*/ 1005840 h 1792224"/>
                <a:gd name="connsiteX96" fmla="*/ 4069080 w 5632704"/>
                <a:gd name="connsiteY96" fmla="*/ 1024128 h 1792224"/>
                <a:gd name="connsiteX97" fmla="*/ 4123944 w 5632704"/>
                <a:gd name="connsiteY97" fmla="*/ 1097280 h 1792224"/>
                <a:gd name="connsiteX98" fmla="*/ 4133088 w 5632704"/>
                <a:gd name="connsiteY98" fmla="*/ 1133856 h 1792224"/>
                <a:gd name="connsiteX99" fmla="*/ 4151376 w 5632704"/>
                <a:gd name="connsiteY99" fmla="*/ 1243584 h 1792224"/>
                <a:gd name="connsiteX100" fmla="*/ 4160520 w 5632704"/>
                <a:gd name="connsiteY100" fmla="*/ 1289304 h 1792224"/>
                <a:gd name="connsiteX101" fmla="*/ 4178808 w 5632704"/>
                <a:gd name="connsiteY101" fmla="*/ 1444752 h 1792224"/>
                <a:gd name="connsiteX102" fmla="*/ 4197096 w 5632704"/>
                <a:gd name="connsiteY102" fmla="*/ 1517904 h 1792224"/>
                <a:gd name="connsiteX103" fmla="*/ 4224528 w 5632704"/>
                <a:gd name="connsiteY103" fmla="*/ 1636776 h 1792224"/>
                <a:gd name="connsiteX104" fmla="*/ 4251960 w 5632704"/>
                <a:gd name="connsiteY104" fmla="*/ 1655064 h 1792224"/>
                <a:gd name="connsiteX105" fmla="*/ 4306824 w 5632704"/>
                <a:gd name="connsiteY105" fmla="*/ 1636776 h 1792224"/>
                <a:gd name="connsiteX106" fmla="*/ 4343400 w 5632704"/>
                <a:gd name="connsiteY106" fmla="*/ 1609344 h 1792224"/>
                <a:gd name="connsiteX107" fmla="*/ 4370832 w 5632704"/>
                <a:gd name="connsiteY107" fmla="*/ 1581912 h 1792224"/>
                <a:gd name="connsiteX108" fmla="*/ 4398264 w 5632704"/>
                <a:gd name="connsiteY108" fmla="*/ 1563624 h 1792224"/>
                <a:gd name="connsiteX109" fmla="*/ 4425696 w 5632704"/>
                <a:gd name="connsiteY109" fmla="*/ 1536192 h 1792224"/>
                <a:gd name="connsiteX110" fmla="*/ 4462272 w 5632704"/>
                <a:gd name="connsiteY110" fmla="*/ 1508760 h 1792224"/>
                <a:gd name="connsiteX111" fmla="*/ 4471416 w 5632704"/>
                <a:gd name="connsiteY111" fmla="*/ 1481328 h 1792224"/>
                <a:gd name="connsiteX112" fmla="*/ 4489704 w 5632704"/>
                <a:gd name="connsiteY112" fmla="*/ 1453896 h 1792224"/>
                <a:gd name="connsiteX113" fmla="*/ 4507992 w 5632704"/>
                <a:gd name="connsiteY113" fmla="*/ 1344168 h 1792224"/>
                <a:gd name="connsiteX114" fmla="*/ 4526280 w 5632704"/>
                <a:gd name="connsiteY114" fmla="*/ 1289304 h 1792224"/>
                <a:gd name="connsiteX115" fmla="*/ 4553712 w 5632704"/>
                <a:gd name="connsiteY115" fmla="*/ 1261872 h 1792224"/>
                <a:gd name="connsiteX116" fmla="*/ 4581144 w 5632704"/>
                <a:gd name="connsiteY116" fmla="*/ 1243584 h 1792224"/>
                <a:gd name="connsiteX117" fmla="*/ 4626864 w 5632704"/>
                <a:gd name="connsiteY117" fmla="*/ 1234440 h 1792224"/>
                <a:gd name="connsiteX118" fmla="*/ 4654296 w 5632704"/>
                <a:gd name="connsiteY118" fmla="*/ 1225296 h 1792224"/>
                <a:gd name="connsiteX119" fmla="*/ 5074920 w 5632704"/>
                <a:gd name="connsiteY119" fmla="*/ 1234440 h 1792224"/>
                <a:gd name="connsiteX120" fmla="*/ 5084064 w 5632704"/>
                <a:gd name="connsiteY120" fmla="*/ 1261872 h 1792224"/>
                <a:gd name="connsiteX121" fmla="*/ 5102352 w 5632704"/>
                <a:gd name="connsiteY121" fmla="*/ 1298448 h 1792224"/>
                <a:gd name="connsiteX122" fmla="*/ 5120640 w 5632704"/>
                <a:gd name="connsiteY122" fmla="*/ 1325880 h 1792224"/>
                <a:gd name="connsiteX123" fmla="*/ 5138928 w 5632704"/>
                <a:gd name="connsiteY123" fmla="*/ 1380744 h 1792224"/>
                <a:gd name="connsiteX124" fmla="*/ 5148072 w 5632704"/>
                <a:gd name="connsiteY124" fmla="*/ 1408176 h 1792224"/>
                <a:gd name="connsiteX125" fmla="*/ 5184648 w 5632704"/>
                <a:gd name="connsiteY125" fmla="*/ 1472184 h 1792224"/>
                <a:gd name="connsiteX126" fmla="*/ 5193792 w 5632704"/>
                <a:gd name="connsiteY126" fmla="*/ 1499616 h 1792224"/>
                <a:gd name="connsiteX127" fmla="*/ 5248656 w 5632704"/>
                <a:gd name="connsiteY127" fmla="*/ 1572768 h 1792224"/>
                <a:gd name="connsiteX128" fmla="*/ 5257800 w 5632704"/>
                <a:gd name="connsiteY128" fmla="*/ 1600200 h 1792224"/>
                <a:gd name="connsiteX129" fmla="*/ 5285232 w 5632704"/>
                <a:gd name="connsiteY129" fmla="*/ 1618488 h 1792224"/>
                <a:gd name="connsiteX130" fmla="*/ 5321808 w 5632704"/>
                <a:gd name="connsiteY130" fmla="*/ 1636776 h 1792224"/>
                <a:gd name="connsiteX131" fmla="*/ 5385816 w 5632704"/>
                <a:gd name="connsiteY131" fmla="*/ 1655064 h 1792224"/>
                <a:gd name="connsiteX132" fmla="*/ 5468112 w 5632704"/>
                <a:gd name="connsiteY132" fmla="*/ 1709928 h 1792224"/>
                <a:gd name="connsiteX133" fmla="*/ 5495544 w 5632704"/>
                <a:gd name="connsiteY133" fmla="*/ 1728216 h 1792224"/>
                <a:gd name="connsiteX134" fmla="*/ 5532120 w 5632704"/>
                <a:gd name="connsiteY134" fmla="*/ 1746504 h 1792224"/>
                <a:gd name="connsiteX135" fmla="*/ 5586984 w 5632704"/>
                <a:gd name="connsiteY135" fmla="*/ 1764792 h 1792224"/>
                <a:gd name="connsiteX136" fmla="*/ 5614416 w 5632704"/>
                <a:gd name="connsiteY136" fmla="*/ 1783080 h 1792224"/>
                <a:gd name="connsiteX137" fmla="*/ 5632704 w 5632704"/>
                <a:gd name="connsiteY137" fmla="*/ 1792224 h 1792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5632704" h="1792224">
                  <a:moveTo>
                    <a:pt x="0" y="1737360"/>
                  </a:moveTo>
                  <a:cubicBezTo>
                    <a:pt x="184738" y="1718886"/>
                    <a:pt x="28576" y="1738960"/>
                    <a:pt x="128016" y="1719072"/>
                  </a:cubicBezTo>
                  <a:cubicBezTo>
                    <a:pt x="150591" y="1714557"/>
                    <a:pt x="195183" y="1709887"/>
                    <a:pt x="219456" y="1700784"/>
                  </a:cubicBezTo>
                  <a:cubicBezTo>
                    <a:pt x="232219" y="1695998"/>
                    <a:pt x="243376" y="1687558"/>
                    <a:pt x="256032" y="1682496"/>
                  </a:cubicBezTo>
                  <a:cubicBezTo>
                    <a:pt x="273930" y="1675337"/>
                    <a:pt x="294856" y="1674901"/>
                    <a:pt x="310896" y="1664208"/>
                  </a:cubicBezTo>
                  <a:cubicBezTo>
                    <a:pt x="368791" y="1625611"/>
                    <a:pt x="353288" y="1630505"/>
                    <a:pt x="411480" y="1609344"/>
                  </a:cubicBezTo>
                  <a:cubicBezTo>
                    <a:pt x="429597" y="1602756"/>
                    <a:pt x="466344" y="1591056"/>
                    <a:pt x="466344" y="1591056"/>
                  </a:cubicBezTo>
                  <a:cubicBezTo>
                    <a:pt x="475488" y="1581912"/>
                    <a:pt x="483016" y="1570797"/>
                    <a:pt x="493776" y="1563624"/>
                  </a:cubicBezTo>
                  <a:cubicBezTo>
                    <a:pt x="501796" y="1558277"/>
                    <a:pt x="512782" y="1559161"/>
                    <a:pt x="521208" y="1554480"/>
                  </a:cubicBezTo>
                  <a:cubicBezTo>
                    <a:pt x="548264" y="1539449"/>
                    <a:pt x="583221" y="1516550"/>
                    <a:pt x="603504" y="1490472"/>
                  </a:cubicBezTo>
                  <a:cubicBezTo>
                    <a:pt x="616998" y="1473122"/>
                    <a:pt x="626892" y="1453192"/>
                    <a:pt x="640080" y="1435608"/>
                  </a:cubicBezTo>
                  <a:cubicBezTo>
                    <a:pt x="651855" y="1419907"/>
                    <a:pt x="675103" y="1390319"/>
                    <a:pt x="685800" y="1371600"/>
                  </a:cubicBezTo>
                  <a:cubicBezTo>
                    <a:pt x="692563" y="1359765"/>
                    <a:pt x="697325" y="1346859"/>
                    <a:pt x="704088" y="1335024"/>
                  </a:cubicBezTo>
                  <a:cubicBezTo>
                    <a:pt x="709540" y="1325482"/>
                    <a:pt x="717461" y="1317422"/>
                    <a:pt x="722376" y="1307592"/>
                  </a:cubicBezTo>
                  <a:cubicBezTo>
                    <a:pt x="767115" y="1218114"/>
                    <a:pt x="716582" y="1297995"/>
                    <a:pt x="758952" y="1234440"/>
                  </a:cubicBezTo>
                  <a:cubicBezTo>
                    <a:pt x="762000" y="1219200"/>
                    <a:pt x="763181" y="1203464"/>
                    <a:pt x="768096" y="1188720"/>
                  </a:cubicBezTo>
                  <a:cubicBezTo>
                    <a:pt x="794265" y="1110212"/>
                    <a:pt x="779548" y="1188630"/>
                    <a:pt x="795528" y="1124712"/>
                  </a:cubicBezTo>
                  <a:cubicBezTo>
                    <a:pt x="799297" y="1109634"/>
                    <a:pt x="799757" y="1093736"/>
                    <a:pt x="804672" y="1078992"/>
                  </a:cubicBezTo>
                  <a:cubicBezTo>
                    <a:pt x="815053" y="1047849"/>
                    <a:pt x="830867" y="1018695"/>
                    <a:pt x="841248" y="987552"/>
                  </a:cubicBezTo>
                  <a:cubicBezTo>
                    <a:pt x="844296" y="978408"/>
                    <a:pt x="846595" y="968979"/>
                    <a:pt x="850392" y="960120"/>
                  </a:cubicBezTo>
                  <a:cubicBezTo>
                    <a:pt x="898485" y="847903"/>
                    <a:pt x="841052" y="987944"/>
                    <a:pt x="886968" y="896112"/>
                  </a:cubicBezTo>
                  <a:cubicBezTo>
                    <a:pt x="891279" y="887491"/>
                    <a:pt x="891431" y="877106"/>
                    <a:pt x="896112" y="868680"/>
                  </a:cubicBezTo>
                  <a:cubicBezTo>
                    <a:pt x="906786" y="849467"/>
                    <a:pt x="932688" y="813816"/>
                    <a:pt x="932688" y="813816"/>
                  </a:cubicBezTo>
                  <a:cubicBezTo>
                    <a:pt x="1005840" y="816864"/>
                    <a:pt x="1079345" y="815160"/>
                    <a:pt x="1152144" y="822960"/>
                  </a:cubicBezTo>
                  <a:cubicBezTo>
                    <a:pt x="1165697" y="824412"/>
                    <a:pt x="1176191" y="835878"/>
                    <a:pt x="1188720" y="841248"/>
                  </a:cubicBezTo>
                  <a:cubicBezTo>
                    <a:pt x="1197579" y="845045"/>
                    <a:pt x="1207008" y="847344"/>
                    <a:pt x="1216152" y="850392"/>
                  </a:cubicBezTo>
                  <a:cubicBezTo>
                    <a:pt x="1242377" y="847770"/>
                    <a:pt x="1302070" y="848581"/>
                    <a:pt x="1335024" y="832104"/>
                  </a:cubicBezTo>
                  <a:cubicBezTo>
                    <a:pt x="1367658" y="815787"/>
                    <a:pt x="1393086" y="783186"/>
                    <a:pt x="1417320" y="758952"/>
                  </a:cubicBezTo>
                  <a:cubicBezTo>
                    <a:pt x="1426464" y="749808"/>
                    <a:pt x="1437579" y="742280"/>
                    <a:pt x="1444752" y="731520"/>
                  </a:cubicBezTo>
                  <a:lnTo>
                    <a:pt x="1499616" y="649224"/>
                  </a:lnTo>
                  <a:lnTo>
                    <a:pt x="1517904" y="621792"/>
                  </a:lnTo>
                  <a:cubicBezTo>
                    <a:pt x="1524000" y="612648"/>
                    <a:pt x="1528421" y="602131"/>
                    <a:pt x="1536192" y="594360"/>
                  </a:cubicBezTo>
                  <a:cubicBezTo>
                    <a:pt x="1561163" y="569389"/>
                    <a:pt x="1597809" y="537525"/>
                    <a:pt x="1609344" y="502920"/>
                  </a:cubicBezTo>
                  <a:cubicBezTo>
                    <a:pt x="1629928" y="441167"/>
                    <a:pt x="1606175" y="517181"/>
                    <a:pt x="1627632" y="420624"/>
                  </a:cubicBezTo>
                  <a:cubicBezTo>
                    <a:pt x="1633014" y="396406"/>
                    <a:pt x="1643882" y="378980"/>
                    <a:pt x="1655064" y="356616"/>
                  </a:cubicBezTo>
                  <a:cubicBezTo>
                    <a:pt x="1658112" y="341376"/>
                    <a:pt x="1660119" y="325890"/>
                    <a:pt x="1664208" y="310896"/>
                  </a:cubicBezTo>
                  <a:cubicBezTo>
                    <a:pt x="1669280" y="292298"/>
                    <a:pt x="1678715" y="274935"/>
                    <a:pt x="1682496" y="256032"/>
                  </a:cubicBezTo>
                  <a:cubicBezTo>
                    <a:pt x="1687403" y="231495"/>
                    <a:pt x="1696669" y="175336"/>
                    <a:pt x="1709928" y="155448"/>
                  </a:cubicBezTo>
                  <a:cubicBezTo>
                    <a:pt x="1716024" y="146304"/>
                    <a:pt x="1723301" y="137846"/>
                    <a:pt x="1728216" y="128016"/>
                  </a:cubicBezTo>
                  <a:cubicBezTo>
                    <a:pt x="1732527" y="119395"/>
                    <a:pt x="1733049" y="109205"/>
                    <a:pt x="1737360" y="100584"/>
                  </a:cubicBezTo>
                  <a:cubicBezTo>
                    <a:pt x="1742275" y="90754"/>
                    <a:pt x="1750196" y="82694"/>
                    <a:pt x="1755648" y="73152"/>
                  </a:cubicBezTo>
                  <a:cubicBezTo>
                    <a:pt x="1773251" y="42347"/>
                    <a:pt x="1770434" y="29767"/>
                    <a:pt x="1801368" y="9144"/>
                  </a:cubicBezTo>
                  <a:cubicBezTo>
                    <a:pt x="1809388" y="3797"/>
                    <a:pt x="1819656" y="3048"/>
                    <a:pt x="1828800" y="0"/>
                  </a:cubicBezTo>
                  <a:cubicBezTo>
                    <a:pt x="1850136" y="3048"/>
                    <a:pt x="1872797" y="1140"/>
                    <a:pt x="1892808" y="9144"/>
                  </a:cubicBezTo>
                  <a:cubicBezTo>
                    <a:pt x="1907606" y="15063"/>
                    <a:pt x="1940071" y="64284"/>
                    <a:pt x="1947672" y="73152"/>
                  </a:cubicBezTo>
                  <a:cubicBezTo>
                    <a:pt x="1956088" y="82970"/>
                    <a:pt x="1966825" y="90650"/>
                    <a:pt x="1975104" y="100584"/>
                  </a:cubicBezTo>
                  <a:cubicBezTo>
                    <a:pt x="1982139" y="109027"/>
                    <a:pt x="1986357" y="119573"/>
                    <a:pt x="1993392" y="128016"/>
                  </a:cubicBezTo>
                  <a:cubicBezTo>
                    <a:pt x="2018671" y="158350"/>
                    <a:pt x="2022085" y="148826"/>
                    <a:pt x="2039112" y="182880"/>
                  </a:cubicBezTo>
                  <a:cubicBezTo>
                    <a:pt x="2090405" y="285466"/>
                    <a:pt x="1990434" y="113695"/>
                    <a:pt x="2066544" y="246888"/>
                  </a:cubicBezTo>
                  <a:cubicBezTo>
                    <a:pt x="2071996" y="256430"/>
                    <a:pt x="2079917" y="264490"/>
                    <a:pt x="2084832" y="274320"/>
                  </a:cubicBezTo>
                  <a:cubicBezTo>
                    <a:pt x="2097913" y="300482"/>
                    <a:pt x="2096096" y="328520"/>
                    <a:pt x="2103120" y="356616"/>
                  </a:cubicBezTo>
                  <a:cubicBezTo>
                    <a:pt x="2107795" y="375318"/>
                    <a:pt x="2115312" y="393192"/>
                    <a:pt x="2121408" y="411480"/>
                  </a:cubicBezTo>
                  <a:lnTo>
                    <a:pt x="2139696" y="466344"/>
                  </a:lnTo>
                  <a:cubicBezTo>
                    <a:pt x="2142744" y="475488"/>
                    <a:pt x="2147255" y="484269"/>
                    <a:pt x="2148840" y="493776"/>
                  </a:cubicBezTo>
                  <a:cubicBezTo>
                    <a:pt x="2151888" y="512064"/>
                    <a:pt x="2154348" y="530460"/>
                    <a:pt x="2157984" y="548640"/>
                  </a:cubicBezTo>
                  <a:cubicBezTo>
                    <a:pt x="2160449" y="560963"/>
                    <a:pt x="2164402" y="572948"/>
                    <a:pt x="2167128" y="585216"/>
                  </a:cubicBezTo>
                  <a:cubicBezTo>
                    <a:pt x="2170499" y="600388"/>
                    <a:pt x="2172503" y="615858"/>
                    <a:pt x="2176272" y="630936"/>
                  </a:cubicBezTo>
                  <a:cubicBezTo>
                    <a:pt x="2178610" y="640287"/>
                    <a:pt x="2182768" y="649100"/>
                    <a:pt x="2185416" y="658368"/>
                  </a:cubicBezTo>
                  <a:cubicBezTo>
                    <a:pt x="2204190" y="724076"/>
                    <a:pt x="2184848" y="665240"/>
                    <a:pt x="2203704" y="740664"/>
                  </a:cubicBezTo>
                  <a:cubicBezTo>
                    <a:pt x="2206042" y="750015"/>
                    <a:pt x="2210200" y="758828"/>
                    <a:pt x="2212848" y="768096"/>
                  </a:cubicBezTo>
                  <a:cubicBezTo>
                    <a:pt x="2216300" y="780180"/>
                    <a:pt x="2218540" y="792588"/>
                    <a:pt x="2221992" y="804672"/>
                  </a:cubicBezTo>
                  <a:cubicBezTo>
                    <a:pt x="2224640" y="813940"/>
                    <a:pt x="2228366" y="822872"/>
                    <a:pt x="2231136" y="832104"/>
                  </a:cubicBezTo>
                  <a:cubicBezTo>
                    <a:pt x="2237512" y="853358"/>
                    <a:pt x="2243048" y="874858"/>
                    <a:pt x="2249424" y="896112"/>
                  </a:cubicBezTo>
                  <a:cubicBezTo>
                    <a:pt x="2252194" y="905344"/>
                    <a:pt x="2255920" y="914276"/>
                    <a:pt x="2258568" y="923544"/>
                  </a:cubicBezTo>
                  <a:cubicBezTo>
                    <a:pt x="2286301" y="1020611"/>
                    <a:pt x="2243965" y="890243"/>
                    <a:pt x="2286000" y="1005840"/>
                  </a:cubicBezTo>
                  <a:cubicBezTo>
                    <a:pt x="2292588" y="1023957"/>
                    <a:pt x="2298192" y="1042416"/>
                    <a:pt x="2304288" y="1060704"/>
                  </a:cubicBezTo>
                  <a:cubicBezTo>
                    <a:pt x="2307336" y="1069848"/>
                    <a:pt x="2309121" y="1079515"/>
                    <a:pt x="2313432" y="1088136"/>
                  </a:cubicBezTo>
                  <a:cubicBezTo>
                    <a:pt x="2319528" y="1100328"/>
                    <a:pt x="2326934" y="1111949"/>
                    <a:pt x="2331720" y="1124712"/>
                  </a:cubicBezTo>
                  <a:cubicBezTo>
                    <a:pt x="2353825" y="1183658"/>
                    <a:pt x="2321869" y="1142293"/>
                    <a:pt x="2368296" y="1188720"/>
                  </a:cubicBezTo>
                  <a:cubicBezTo>
                    <a:pt x="2386097" y="1242124"/>
                    <a:pt x="2363512" y="1193080"/>
                    <a:pt x="2404872" y="1234440"/>
                  </a:cubicBezTo>
                  <a:cubicBezTo>
                    <a:pt x="2412643" y="1242211"/>
                    <a:pt x="2416125" y="1253429"/>
                    <a:pt x="2423160" y="1261872"/>
                  </a:cubicBezTo>
                  <a:cubicBezTo>
                    <a:pt x="2445162" y="1288274"/>
                    <a:pt x="2451051" y="1289610"/>
                    <a:pt x="2478024" y="1307592"/>
                  </a:cubicBezTo>
                  <a:cubicBezTo>
                    <a:pt x="2511552" y="1357884"/>
                    <a:pt x="2478024" y="1315212"/>
                    <a:pt x="2523744" y="1353312"/>
                  </a:cubicBezTo>
                  <a:cubicBezTo>
                    <a:pt x="2533678" y="1361591"/>
                    <a:pt x="2541242" y="1372465"/>
                    <a:pt x="2551176" y="1380744"/>
                  </a:cubicBezTo>
                  <a:cubicBezTo>
                    <a:pt x="2559619" y="1387779"/>
                    <a:pt x="2569665" y="1392644"/>
                    <a:pt x="2578608" y="1399032"/>
                  </a:cubicBezTo>
                  <a:cubicBezTo>
                    <a:pt x="2588272" y="1405935"/>
                    <a:pt x="2628250" y="1437569"/>
                    <a:pt x="2642616" y="1444752"/>
                  </a:cubicBezTo>
                  <a:cubicBezTo>
                    <a:pt x="2651237" y="1449063"/>
                    <a:pt x="2661427" y="1449585"/>
                    <a:pt x="2670048" y="1453896"/>
                  </a:cubicBezTo>
                  <a:cubicBezTo>
                    <a:pt x="2736031" y="1486888"/>
                    <a:pt x="2653901" y="1458410"/>
                    <a:pt x="2734056" y="1490472"/>
                  </a:cubicBezTo>
                  <a:cubicBezTo>
                    <a:pt x="2751954" y="1497631"/>
                    <a:pt x="2771022" y="1501601"/>
                    <a:pt x="2788920" y="1508760"/>
                  </a:cubicBezTo>
                  <a:cubicBezTo>
                    <a:pt x="2832536" y="1526206"/>
                    <a:pt x="2813683" y="1526381"/>
                    <a:pt x="2852928" y="1536192"/>
                  </a:cubicBezTo>
                  <a:cubicBezTo>
                    <a:pt x="2868006" y="1539961"/>
                    <a:pt x="2883654" y="1541247"/>
                    <a:pt x="2898648" y="1545336"/>
                  </a:cubicBezTo>
                  <a:cubicBezTo>
                    <a:pt x="2917246" y="1550408"/>
                    <a:pt x="2934384" y="1561233"/>
                    <a:pt x="2953512" y="1563624"/>
                  </a:cubicBezTo>
                  <a:lnTo>
                    <a:pt x="3026664" y="1572768"/>
                  </a:lnTo>
                  <a:lnTo>
                    <a:pt x="3346704" y="1563624"/>
                  </a:lnTo>
                  <a:cubicBezTo>
                    <a:pt x="3399273" y="1556289"/>
                    <a:pt x="3428650" y="1500904"/>
                    <a:pt x="3465576" y="1472184"/>
                  </a:cubicBezTo>
                  <a:cubicBezTo>
                    <a:pt x="3476336" y="1463815"/>
                    <a:pt x="3489960" y="1459992"/>
                    <a:pt x="3502152" y="1453896"/>
                  </a:cubicBezTo>
                  <a:cubicBezTo>
                    <a:pt x="3508248" y="1441704"/>
                    <a:pt x="3513296" y="1428929"/>
                    <a:pt x="3520440" y="1417320"/>
                  </a:cubicBezTo>
                  <a:cubicBezTo>
                    <a:pt x="3537719" y="1389242"/>
                    <a:pt x="3563728" y="1365894"/>
                    <a:pt x="3575304" y="1335024"/>
                  </a:cubicBezTo>
                  <a:lnTo>
                    <a:pt x="3602736" y="1261872"/>
                  </a:lnTo>
                  <a:cubicBezTo>
                    <a:pt x="3624642" y="1130436"/>
                    <a:pt x="3595102" y="1261397"/>
                    <a:pt x="3630168" y="1179576"/>
                  </a:cubicBezTo>
                  <a:cubicBezTo>
                    <a:pt x="3635118" y="1168025"/>
                    <a:pt x="3634478" y="1154601"/>
                    <a:pt x="3639312" y="1143000"/>
                  </a:cubicBezTo>
                  <a:cubicBezTo>
                    <a:pt x="3651655" y="1113376"/>
                    <a:pt x="3676887" y="1059705"/>
                    <a:pt x="3703320" y="1033272"/>
                  </a:cubicBezTo>
                  <a:cubicBezTo>
                    <a:pt x="3711091" y="1025501"/>
                    <a:pt x="3721608" y="1021080"/>
                    <a:pt x="3730752" y="1014984"/>
                  </a:cubicBezTo>
                  <a:cubicBezTo>
                    <a:pt x="3736848" y="1005840"/>
                    <a:pt x="3740458" y="994417"/>
                    <a:pt x="3749040" y="987552"/>
                  </a:cubicBezTo>
                  <a:cubicBezTo>
                    <a:pt x="3756566" y="981531"/>
                    <a:pt x="3766856" y="977745"/>
                    <a:pt x="3776472" y="978408"/>
                  </a:cubicBezTo>
                  <a:cubicBezTo>
                    <a:pt x="3856057" y="983897"/>
                    <a:pt x="3934968" y="996696"/>
                    <a:pt x="4014216" y="1005840"/>
                  </a:cubicBezTo>
                  <a:cubicBezTo>
                    <a:pt x="4032504" y="1011936"/>
                    <a:pt x="4057038" y="1009075"/>
                    <a:pt x="4069080" y="1024128"/>
                  </a:cubicBezTo>
                  <a:cubicBezTo>
                    <a:pt x="4112521" y="1078430"/>
                    <a:pt x="4094830" y="1053609"/>
                    <a:pt x="4123944" y="1097280"/>
                  </a:cubicBezTo>
                  <a:cubicBezTo>
                    <a:pt x="4126992" y="1109472"/>
                    <a:pt x="4130772" y="1121504"/>
                    <a:pt x="4133088" y="1133856"/>
                  </a:cubicBezTo>
                  <a:cubicBezTo>
                    <a:pt x="4139922" y="1170301"/>
                    <a:pt x="4144104" y="1207224"/>
                    <a:pt x="4151376" y="1243584"/>
                  </a:cubicBezTo>
                  <a:lnTo>
                    <a:pt x="4160520" y="1289304"/>
                  </a:lnTo>
                  <a:cubicBezTo>
                    <a:pt x="4165731" y="1346626"/>
                    <a:pt x="4167220" y="1390673"/>
                    <a:pt x="4178808" y="1444752"/>
                  </a:cubicBezTo>
                  <a:cubicBezTo>
                    <a:pt x="4184074" y="1469329"/>
                    <a:pt x="4197096" y="1517904"/>
                    <a:pt x="4197096" y="1517904"/>
                  </a:cubicBezTo>
                  <a:cubicBezTo>
                    <a:pt x="4201384" y="1556495"/>
                    <a:pt x="4197038" y="1603788"/>
                    <a:pt x="4224528" y="1636776"/>
                  </a:cubicBezTo>
                  <a:cubicBezTo>
                    <a:pt x="4231563" y="1645219"/>
                    <a:pt x="4242816" y="1648968"/>
                    <a:pt x="4251960" y="1655064"/>
                  </a:cubicBezTo>
                  <a:cubicBezTo>
                    <a:pt x="4270248" y="1648968"/>
                    <a:pt x="4291402" y="1648342"/>
                    <a:pt x="4306824" y="1636776"/>
                  </a:cubicBezTo>
                  <a:cubicBezTo>
                    <a:pt x="4319016" y="1627632"/>
                    <a:pt x="4331829" y="1619262"/>
                    <a:pt x="4343400" y="1609344"/>
                  </a:cubicBezTo>
                  <a:cubicBezTo>
                    <a:pt x="4353218" y="1600928"/>
                    <a:pt x="4360898" y="1590191"/>
                    <a:pt x="4370832" y="1581912"/>
                  </a:cubicBezTo>
                  <a:cubicBezTo>
                    <a:pt x="4379275" y="1574877"/>
                    <a:pt x="4389821" y="1570659"/>
                    <a:pt x="4398264" y="1563624"/>
                  </a:cubicBezTo>
                  <a:cubicBezTo>
                    <a:pt x="4408198" y="1555345"/>
                    <a:pt x="4415878" y="1544608"/>
                    <a:pt x="4425696" y="1536192"/>
                  </a:cubicBezTo>
                  <a:cubicBezTo>
                    <a:pt x="4437267" y="1526274"/>
                    <a:pt x="4450080" y="1517904"/>
                    <a:pt x="4462272" y="1508760"/>
                  </a:cubicBezTo>
                  <a:cubicBezTo>
                    <a:pt x="4465320" y="1499616"/>
                    <a:pt x="4467105" y="1489949"/>
                    <a:pt x="4471416" y="1481328"/>
                  </a:cubicBezTo>
                  <a:cubicBezTo>
                    <a:pt x="4476331" y="1471498"/>
                    <a:pt x="4485845" y="1464186"/>
                    <a:pt x="4489704" y="1453896"/>
                  </a:cubicBezTo>
                  <a:cubicBezTo>
                    <a:pt x="4497442" y="1433262"/>
                    <a:pt x="4504462" y="1359466"/>
                    <a:pt x="4507992" y="1344168"/>
                  </a:cubicBezTo>
                  <a:cubicBezTo>
                    <a:pt x="4512327" y="1325384"/>
                    <a:pt x="4512649" y="1302935"/>
                    <a:pt x="4526280" y="1289304"/>
                  </a:cubicBezTo>
                  <a:cubicBezTo>
                    <a:pt x="4535424" y="1280160"/>
                    <a:pt x="4543778" y="1270151"/>
                    <a:pt x="4553712" y="1261872"/>
                  </a:cubicBezTo>
                  <a:cubicBezTo>
                    <a:pt x="4562155" y="1254837"/>
                    <a:pt x="4570854" y="1247443"/>
                    <a:pt x="4581144" y="1243584"/>
                  </a:cubicBezTo>
                  <a:cubicBezTo>
                    <a:pt x="4595696" y="1238127"/>
                    <a:pt x="4611786" y="1238209"/>
                    <a:pt x="4626864" y="1234440"/>
                  </a:cubicBezTo>
                  <a:cubicBezTo>
                    <a:pt x="4636215" y="1232102"/>
                    <a:pt x="4645152" y="1228344"/>
                    <a:pt x="4654296" y="1225296"/>
                  </a:cubicBezTo>
                  <a:cubicBezTo>
                    <a:pt x="4794504" y="1228344"/>
                    <a:pt x="4935184" y="1222548"/>
                    <a:pt x="5074920" y="1234440"/>
                  </a:cubicBezTo>
                  <a:cubicBezTo>
                    <a:pt x="5084524" y="1235257"/>
                    <a:pt x="5080267" y="1253013"/>
                    <a:pt x="5084064" y="1261872"/>
                  </a:cubicBezTo>
                  <a:cubicBezTo>
                    <a:pt x="5089434" y="1274401"/>
                    <a:pt x="5095589" y="1286613"/>
                    <a:pt x="5102352" y="1298448"/>
                  </a:cubicBezTo>
                  <a:cubicBezTo>
                    <a:pt x="5107804" y="1307990"/>
                    <a:pt x="5116177" y="1315837"/>
                    <a:pt x="5120640" y="1325880"/>
                  </a:cubicBezTo>
                  <a:cubicBezTo>
                    <a:pt x="5128469" y="1343496"/>
                    <a:pt x="5132832" y="1362456"/>
                    <a:pt x="5138928" y="1380744"/>
                  </a:cubicBezTo>
                  <a:cubicBezTo>
                    <a:pt x="5141976" y="1389888"/>
                    <a:pt x="5142725" y="1400156"/>
                    <a:pt x="5148072" y="1408176"/>
                  </a:cubicBezTo>
                  <a:cubicBezTo>
                    <a:pt x="5166438" y="1435726"/>
                    <a:pt x="5170726" y="1439700"/>
                    <a:pt x="5184648" y="1472184"/>
                  </a:cubicBezTo>
                  <a:cubicBezTo>
                    <a:pt x="5188445" y="1481043"/>
                    <a:pt x="5188617" y="1491484"/>
                    <a:pt x="5193792" y="1499616"/>
                  </a:cubicBezTo>
                  <a:cubicBezTo>
                    <a:pt x="5210156" y="1525331"/>
                    <a:pt x="5248656" y="1572768"/>
                    <a:pt x="5248656" y="1572768"/>
                  </a:cubicBezTo>
                  <a:cubicBezTo>
                    <a:pt x="5251704" y="1581912"/>
                    <a:pt x="5251779" y="1592674"/>
                    <a:pt x="5257800" y="1600200"/>
                  </a:cubicBezTo>
                  <a:cubicBezTo>
                    <a:pt x="5264665" y="1608782"/>
                    <a:pt x="5275690" y="1613036"/>
                    <a:pt x="5285232" y="1618488"/>
                  </a:cubicBezTo>
                  <a:cubicBezTo>
                    <a:pt x="5297067" y="1625251"/>
                    <a:pt x="5309045" y="1631990"/>
                    <a:pt x="5321808" y="1636776"/>
                  </a:cubicBezTo>
                  <a:cubicBezTo>
                    <a:pt x="5336377" y="1642240"/>
                    <a:pt x="5370512" y="1646562"/>
                    <a:pt x="5385816" y="1655064"/>
                  </a:cubicBezTo>
                  <a:lnTo>
                    <a:pt x="5468112" y="1709928"/>
                  </a:lnTo>
                  <a:cubicBezTo>
                    <a:pt x="5477256" y="1716024"/>
                    <a:pt x="5485714" y="1723301"/>
                    <a:pt x="5495544" y="1728216"/>
                  </a:cubicBezTo>
                  <a:cubicBezTo>
                    <a:pt x="5507736" y="1734312"/>
                    <a:pt x="5519464" y="1741442"/>
                    <a:pt x="5532120" y="1746504"/>
                  </a:cubicBezTo>
                  <a:cubicBezTo>
                    <a:pt x="5550018" y="1753663"/>
                    <a:pt x="5569368" y="1756963"/>
                    <a:pt x="5586984" y="1764792"/>
                  </a:cubicBezTo>
                  <a:cubicBezTo>
                    <a:pt x="5597027" y="1769255"/>
                    <a:pt x="5604992" y="1777426"/>
                    <a:pt x="5614416" y="1783080"/>
                  </a:cubicBezTo>
                  <a:cubicBezTo>
                    <a:pt x="5620260" y="1786587"/>
                    <a:pt x="5626608" y="1789176"/>
                    <a:pt x="5632704" y="179222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346" name="TextBox 12"/>
            <p:cNvSpPr txBox="1">
              <a:spLocks noChangeArrowheads="1"/>
            </p:cNvSpPr>
            <p:nvPr/>
          </p:nvSpPr>
          <p:spPr bwMode="auto">
            <a:xfrm>
              <a:off x="4583114" y="3671888"/>
              <a:ext cx="1584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err="1" smtClean="0"/>
                <a:t>Glob</a:t>
              </a:r>
              <a:r>
                <a:rPr lang="en-US" altLang="en-US" dirty="0" smtClean="0"/>
                <a:t>al </a:t>
              </a:r>
              <a:r>
                <a:rPr lang="en-US" altLang="en-US" dirty="0" err="1" smtClean="0"/>
                <a:t>extrem</a:t>
              </a:r>
              <a:endParaRPr lang="en-US" altLang="en-US" dirty="0"/>
            </a:p>
          </p:txBody>
        </p:sp>
        <p:sp>
          <p:nvSpPr>
            <p:cNvPr id="142347" name="TextBox 13"/>
            <p:cNvSpPr txBox="1">
              <a:spLocks noChangeArrowheads="1"/>
            </p:cNvSpPr>
            <p:nvPr/>
          </p:nvSpPr>
          <p:spPr bwMode="auto">
            <a:xfrm>
              <a:off x="5984876" y="3963988"/>
              <a:ext cx="1584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err="1" smtClean="0"/>
                <a:t>Lo</a:t>
              </a:r>
              <a:r>
                <a:rPr lang="en-US" altLang="en-US" dirty="0" err="1" smtClean="0"/>
                <a:t>cal</a:t>
              </a:r>
              <a:r>
                <a:rPr lang="sk-SK" altLang="en-US" dirty="0" smtClean="0"/>
                <a:t> </a:t>
              </a:r>
              <a:r>
                <a:rPr lang="sk-SK" altLang="en-US" dirty="0" err="1" smtClean="0"/>
                <a:t>extr</a:t>
              </a:r>
              <a:r>
                <a:rPr lang="en-US" altLang="en-US" dirty="0" err="1" smtClean="0"/>
                <a:t>em</a:t>
              </a:r>
              <a:endParaRPr lang="en-US" altLang="en-US" dirty="0"/>
            </a:p>
          </p:txBody>
        </p:sp>
        <p:sp>
          <p:nvSpPr>
            <p:cNvPr id="142348" name="TextBox 14"/>
            <p:cNvSpPr txBox="1">
              <a:spLocks noChangeArrowheads="1"/>
            </p:cNvSpPr>
            <p:nvPr/>
          </p:nvSpPr>
          <p:spPr bwMode="auto">
            <a:xfrm>
              <a:off x="7069139" y="4611688"/>
              <a:ext cx="158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a:t>Plato</a:t>
              </a:r>
              <a:endParaRPr lang="en-US" altLang="en-US"/>
            </a:p>
          </p:txBody>
        </p:sp>
        <p:sp>
          <p:nvSpPr>
            <p:cNvPr id="142349" name="TextBox 15"/>
            <p:cNvSpPr txBox="1">
              <a:spLocks noChangeArrowheads="1"/>
            </p:cNvSpPr>
            <p:nvPr/>
          </p:nvSpPr>
          <p:spPr bwMode="auto">
            <a:xfrm>
              <a:off x="3167064" y="4092575"/>
              <a:ext cx="158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t>Arm</a:t>
              </a:r>
              <a:endParaRPr lang="en-US" altLang="en-US" dirty="0"/>
            </a:p>
          </p:txBody>
        </p:sp>
        <p:sp>
          <p:nvSpPr>
            <p:cNvPr id="17" name="Oval 16"/>
            <p:cNvSpPr/>
            <p:nvPr/>
          </p:nvSpPr>
          <p:spPr>
            <a:xfrm>
              <a:off x="5808663" y="5229226"/>
              <a:ext cx="144462" cy="1444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2351" name="TextBox 17"/>
            <p:cNvSpPr txBox="1">
              <a:spLocks noChangeArrowheads="1"/>
            </p:cNvSpPr>
            <p:nvPr/>
          </p:nvSpPr>
          <p:spPr bwMode="auto">
            <a:xfrm>
              <a:off x="5591176" y="5394326"/>
              <a:ext cx="1584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t>Initial state</a:t>
              </a:r>
              <a:r>
                <a:rPr lang="sk-SK" altLang="en-US" dirty="0" smtClean="0"/>
                <a:t> </a:t>
              </a:r>
              <a:endParaRPr lang="en-US" altLang="en-US" dirty="0"/>
            </a:p>
          </p:txBody>
        </p:sp>
      </p:grpSp>
    </p:spTree>
    <p:extLst>
      <p:ext uri="{BB962C8B-B14F-4D97-AF65-F5344CB8AC3E}">
        <p14:creationId xmlns:p14="http://schemas.microsoft.com/office/powerpoint/2010/main" val="4072936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903" y="225017"/>
            <a:ext cx="9771320" cy="972467"/>
          </a:xfrm>
          <a:extLst/>
        </p:spPr>
        <p:txBody>
          <a:bodyPr>
            <a:noAutofit/>
          </a:bodyPr>
          <a:lstStyle/>
          <a:p>
            <a:pPr>
              <a:defRPr/>
            </a:pPr>
            <a:r>
              <a:rPr lang="sk-SK" sz="3200" dirty="0" err="1" smtClean="0"/>
              <a:t>Evol</a:t>
            </a:r>
            <a:r>
              <a:rPr lang="en-US" sz="3200" dirty="0" err="1" smtClean="0"/>
              <a:t>utionary</a:t>
            </a:r>
            <a:r>
              <a:rPr lang="en-US" sz="3200" dirty="0" smtClean="0"/>
              <a:t> </a:t>
            </a:r>
            <a:r>
              <a:rPr lang="sk-SK" sz="3200" dirty="0" smtClean="0"/>
              <a:t> </a:t>
            </a:r>
            <a:r>
              <a:rPr lang="sk-SK" sz="3200" dirty="0" err="1" smtClean="0"/>
              <a:t>algori</a:t>
            </a:r>
            <a:r>
              <a:rPr lang="en-US" sz="3200" dirty="0" err="1" smtClean="0"/>
              <a:t>thm</a:t>
            </a:r>
            <a:r>
              <a:rPr lang="sk-SK" sz="3200" dirty="0" smtClean="0"/>
              <a:t> </a:t>
            </a:r>
            <a:r>
              <a:rPr lang="sk-SK" sz="2000" dirty="0"/>
              <a:t>– </a:t>
            </a:r>
            <a:r>
              <a:rPr lang="en-US" sz="2000" dirty="0" smtClean="0"/>
              <a:t>the most complete structure </a:t>
            </a:r>
            <a:r>
              <a:rPr lang="sk-SK" sz="2000" dirty="0" smtClean="0"/>
              <a:t>(Mach</a:t>
            </a:r>
            <a:r>
              <a:rPr lang="sk-SK" sz="2000" dirty="0"/>
              <a:t>: Evolučné algoritmy – prvky a princípy)</a:t>
            </a:r>
          </a:p>
        </p:txBody>
      </p:sp>
      <p:grpSp>
        <p:nvGrpSpPr>
          <p:cNvPr id="143363" name="Group 45"/>
          <p:cNvGrpSpPr>
            <a:grpSpLocks/>
          </p:cNvGrpSpPr>
          <p:nvPr/>
        </p:nvGrpSpPr>
        <p:grpSpPr bwMode="auto">
          <a:xfrm>
            <a:off x="2832617" y="1200668"/>
            <a:ext cx="4960938" cy="5400675"/>
            <a:chOff x="2339752" y="1340768"/>
            <a:chExt cx="4961660" cy="5400600"/>
          </a:xfrm>
        </p:grpSpPr>
        <p:sp>
          <p:nvSpPr>
            <p:cNvPr id="3" name="Oval 2"/>
            <p:cNvSpPr/>
            <p:nvPr/>
          </p:nvSpPr>
          <p:spPr>
            <a:xfrm>
              <a:off x="3892553" y="1340768"/>
              <a:ext cx="504898" cy="5048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sk-SK">
                <a:solidFill>
                  <a:prstClr val="white"/>
                </a:solidFill>
              </a:endParaRPr>
            </a:p>
          </p:txBody>
        </p:sp>
        <p:sp>
          <p:nvSpPr>
            <p:cNvPr id="4" name="Rectangle 3"/>
            <p:cNvSpPr/>
            <p:nvPr/>
          </p:nvSpPr>
          <p:spPr>
            <a:xfrm>
              <a:off x="3186770" y="2051384"/>
              <a:ext cx="1727451" cy="935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sk-SK">
                <a:solidFill>
                  <a:prstClr val="white"/>
                </a:solidFill>
              </a:endParaRPr>
            </a:p>
          </p:txBody>
        </p:sp>
        <p:cxnSp>
          <p:nvCxnSpPr>
            <p:cNvPr id="6" name="Straight Arrow Connector 5"/>
            <p:cNvCxnSpPr>
              <a:stCxn id="3" idx="4"/>
            </p:cNvCxnSpPr>
            <p:nvPr/>
          </p:nvCxnSpPr>
          <p:spPr>
            <a:xfrm>
              <a:off x="4145003" y="1845586"/>
              <a:ext cx="0" cy="2158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1"/>
              <a:endCxn id="4" idx="3"/>
            </p:cNvCxnSpPr>
            <p:nvPr/>
          </p:nvCxnSpPr>
          <p:spPr>
            <a:xfrm>
              <a:off x="3281277" y="2528202"/>
              <a:ext cx="1727451"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43369" name="TextBox 9"/>
            <p:cNvSpPr txBox="1">
              <a:spLocks noChangeArrowheads="1"/>
            </p:cNvSpPr>
            <p:nvPr/>
          </p:nvSpPr>
          <p:spPr bwMode="auto">
            <a:xfrm>
              <a:off x="3219988" y="2066023"/>
              <a:ext cx="1661016" cy="4616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defTabSz="914400"/>
              <a:r>
                <a:rPr lang="sk-SK" altLang="en-US" sz="1200" dirty="0" err="1" smtClean="0">
                  <a:solidFill>
                    <a:srgbClr val="C00000"/>
                  </a:solidFill>
                  <a:latin typeface="Constantia" panose="02030602050306030303" pitchFamily="18" charset="0"/>
                </a:rPr>
                <a:t>Gener</a:t>
              </a:r>
              <a:r>
                <a:rPr lang="en-US" altLang="en-US" sz="1200" dirty="0" err="1" smtClean="0">
                  <a:solidFill>
                    <a:srgbClr val="C00000"/>
                  </a:solidFill>
                  <a:latin typeface="Constantia" panose="02030602050306030303" pitchFamily="18" charset="0"/>
                </a:rPr>
                <a:t>ation</a:t>
              </a:r>
              <a:r>
                <a:rPr lang="en-US" altLang="en-US" sz="1200" dirty="0" smtClean="0">
                  <a:solidFill>
                    <a:srgbClr val="C00000"/>
                  </a:solidFill>
                  <a:latin typeface="Constantia" panose="02030602050306030303" pitchFamily="18" charset="0"/>
                </a:rPr>
                <a:t> of the population members</a:t>
              </a:r>
              <a:r>
                <a:rPr lang="sk-SK" altLang="en-US" sz="1200" dirty="0" smtClean="0">
                  <a:solidFill>
                    <a:srgbClr val="C00000"/>
                  </a:solidFill>
                  <a:latin typeface="Constantia" panose="02030602050306030303" pitchFamily="18" charset="0"/>
                </a:rPr>
                <a:t> </a:t>
              </a:r>
              <a:endParaRPr lang="sk-SK" altLang="en-US" sz="1200" dirty="0">
                <a:solidFill>
                  <a:srgbClr val="C00000"/>
                </a:solidFill>
                <a:latin typeface="Constantia" panose="02030602050306030303" pitchFamily="18" charset="0"/>
              </a:endParaRPr>
            </a:p>
          </p:txBody>
        </p:sp>
        <p:sp>
          <p:nvSpPr>
            <p:cNvPr id="143370" name="TextBox 10"/>
            <p:cNvSpPr txBox="1">
              <a:spLocks noChangeArrowheads="1"/>
            </p:cNvSpPr>
            <p:nvPr/>
          </p:nvSpPr>
          <p:spPr bwMode="auto">
            <a:xfrm>
              <a:off x="3230220" y="2530561"/>
              <a:ext cx="1661016" cy="4616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defTabSz="914400"/>
              <a:r>
                <a:rPr lang="en-US" altLang="en-US" sz="1200" dirty="0" smtClean="0">
                  <a:solidFill>
                    <a:srgbClr val="C00000"/>
                  </a:solidFill>
                  <a:latin typeface="Constantia" panose="02030602050306030303" pitchFamily="18" charset="0"/>
                </a:rPr>
                <a:t>Evaluation of the population members</a:t>
              </a:r>
              <a:endParaRPr lang="sk-SK" altLang="en-US" sz="1200" dirty="0">
                <a:solidFill>
                  <a:srgbClr val="C00000"/>
                </a:solidFill>
                <a:latin typeface="Constantia" panose="02030602050306030303" pitchFamily="18" charset="0"/>
              </a:endParaRPr>
            </a:p>
          </p:txBody>
        </p:sp>
        <p:sp>
          <p:nvSpPr>
            <p:cNvPr id="143371" name="TextBox 11"/>
            <p:cNvSpPr txBox="1">
              <a:spLocks noChangeArrowheads="1"/>
            </p:cNvSpPr>
            <p:nvPr/>
          </p:nvSpPr>
          <p:spPr bwMode="auto">
            <a:xfrm>
              <a:off x="5076056" y="2204864"/>
              <a:ext cx="1584176"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sk-SK" altLang="en-US" dirty="0" err="1" smtClean="0">
                  <a:solidFill>
                    <a:srgbClr val="C00000"/>
                  </a:solidFill>
                  <a:latin typeface="Constantia" panose="02030602050306030303" pitchFamily="18" charset="0"/>
                </a:rPr>
                <a:t>Iniciali</a:t>
              </a:r>
              <a:r>
                <a:rPr lang="en-US" altLang="en-US" dirty="0" err="1" smtClean="0">
                  <a:solidFill>
                    <a:srgbClr val="C00000"/>
                  </a:solidFill>
                  <a:latin typeface="Constantia" panose="02030602050306030303" pitchFamily="18" charset="0"/>
                </a:rPr>
                <a:t>zation</a:t>
              </a:r>
              <a:endParaRPr lang="sk-SK" altLang="en-US" dirty="0">
                <a:solidFill>
                  <a:srgbClr val="C00000"/>
                </a:solidFill>
                <a:latin typeface="Constantia" panose="02030602050306030303" pitchFamily="18" charset="0"/>
              </a:endParaRPr>
            </a:p>
          </p:txBody>
        </p:sp>
        <p:sp>
          <p:nvSpPr>
            <p:cNvPr id="13" name="Rectangle 12"/>
            <p:cNvSpPr/>
            <p:nvPr/>
          </p:nvSpPr>
          <p:spPr>
            <a:xfrm rot="2716296">
              <a:off x="3871960" y="3369519"/>
              <a:ext cx="601655" cy="579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sk-SK">
                <a:solidFill>
                  <a:prstClr val="white"/>
                </a:solidFill>
              </a:endParaRPr>
            </a:p>
          </p:txBody>
        </p:sp>
        <p:sp>
          <p:nvSpPr>
            <p:cNvPr id="143373" name="TextBox 13"/>
            <p:cNvSpPr txBox="1">
              <a:spLocks noChangeArrowheads="1"/>
            </p:cNvSpPr>
            <p:nvPr/>
          </p:nvSpPr>
          <p:spPr bwMode="auto">
            <a:xfrm>
              <a:off x="3754879" y="3420465"/>
              <a:ext cx="864096" cy="40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en-US" altLang="en-US" sz="1000" dirty="0" smtClean="0">
                  <a:solidFill>
                    <a:srgbClr val="C00000"/>
                  </a:solidFill>
                  <a:latin typeface="Constantia" panose="02030602050306030303" pitchFamily="18" charset="0"/>
                </a:rPr>
                <a:t>Stopping condition</a:t>
              </a:r>
              <a:endParaRPr lang="sk-SK" altLang="en-US" sz="1000" dirty="0">
                <a:solidFill>
                  <a:srgbClr val="C00000"/>
                </a:solidFill>
                <a:latin typeface="Constantia" panose="02030602050306030303" pitchFamily="18" charset="0"/>
              </a:endParaRPr>
            </a:p>
          </p:txBody>
        </p:sp>
        <p:cxnSp>
          <p:nvCxnSpPr>
            <p:cNvPr id="16" name="Straight Arrow Connector 15"/>
            <p:cNvCxnSpPr/>
            <p:nvPr/>
          </p:nvCxnSpPr>
          <p:spPr>
            <a:xfrm>
              <a:off x="4140026" y="2986408"/>
              <a:ext cx="0" cy="2444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591155" y="3663248"/>
              <a:ext cx="6001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376" name="TextBox 19"/>
            <p:cNvSpPr txBox="1">
              <a:spLocks noChangeArrowheads="1"/>
            </p:cNvSpPr>
            <p:nvPr/>
          </p:nvSpPr>
          <p:spPr bwMode="auto">
            <a:xfrm>
              <a:off x="5213180" y="3430741"/>
              <a:ext cx="1008112" cy="461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en-US" altLang="en-US" sz="1200" dirty="0" smtClean="0">
                  <a:solidFill>
                    <a:srgbClr val="C00000"/>
                  </a:solidFill>
                  <a:latin typeface="Constantia" panose="02030602050306030303" pitchFamily="18" charset="0"/>
                </a:rPr>
                <a:t>If fulfilled then stop</a:t>
              </a:r>
              <a:endParaRPr lang="sk-SK" altLang="en-US" sz="1200" dirty="0">
                <a:solidFill>
                  <a:srgbClr val="C00000"/>
                </a:solidFill>
                <a:latin typeface="Constantia" panose="02030602050306030303" pitchFamily="18" charset="0"/>
              </a:endParaRPr>
            </a:p>
          </p:txBody>
        </p:sp>
        <p:sp>
          <p:nvSpPr>
            <p:cNvPr id="21" name="Oval 20"/>
            <p:cNvSpPr/>
            <p:nvPr/>
          </p:nvSpPr>
          <p:spPr>
            <a:xfrm>
              <a:off x="5191317" y="3294953"/>
              <a:ext cx="936761" cy="8731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sk-SK">
                <a:solidFill>
                  <a:prstClr val="white"/>
                </a:solidFill>
              </a:endParaRPr>
            </a:p>
          </p:txBody>
        </p:sp>
        <p:cxnSp>
          <p:nvCxnSpPr>
            <p:cNvPr id="23" name="Straight Arrow Connector 22"/>
            <p:cNvCxnSpPr/>
            <p:nvPr/>
          </p:nvCxnSpPr>
          <p:spPr>
            <a:xfrm>
              <a:off x="4186284" y="4077580"/>
              <a:ext cx="0" cy="3587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379" name="TextBox 23"/>
            <p:cNvSpPr txBox="1">
              <a:spLocks noChangeArrowheads="1"/>
            </p:cNvSpPr>
            <p:nvPr/>
          </p:nvSpPr>
          <p:spPr bwMode="auto">
            <a:xfrm>
              <a:off x="4314595" y="4168155"/>
              <a:ext cx="8985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sk-SK" altLang="en-US" sz="1000">
                  <a:solidFill>
                    <a:srgbClr val="FFFFFF"/>
                  </a:solidFill>
                  <a:latin typeface="Constantia" panose="02030602050306030303" pitchFamily="18" charset="0"/>
                </a:rPr>
                <a:t>nesplnená</a:t>
              </a:r>
            </a:p>
          </p:txBody>
        </p:sp>
        <p:cxnSp>
          <p:nvCxnSpPr>
            <p:cNvPr id="29" name="Straight Arrow Connector 28"/>
            <p:cNvCxnSpPr/>
            <p:nvPr/>
          </p:nvCxnSpPr>
          <p:spPr>
            <a:xfrm>
              <a:off x="4178345" y="2390090"/>
              <a:ext cx="7939" cy="2460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731922" y="4509374"/>
              <a:ext cx="2881731" cy="15843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sk-SK">
                <a:solidFill>
                  <a:prstClr val="white"/>
                </a:solidFill>
              </a:endParaRPr>
            </a:p>
          </p:txBody>
        </p:sp>
        <p:cxnSp>
          <p:nvCxnSpPr>
            <p:cNvPr id="32" name="Straight Connector 31"/>
            <p:cNvCxnSpPr/>
            <p:nvPr/>
          </p:nvCxnSpPr>
          <p:spPr>
            <a:xfrm>
              <a:off x="2731922" y="5085628"/>
              <a:ext cx="28817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743036" y="5588859"/>
              <a:ext cx="28801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384" name="TextBox 33"/>
            <p:cNvSpPr txBox="1">
              <a:spLocks noChangeArrowheads="1"/>
            </p:cNvSpPr>
            <p:nvPr/>
          </p:nvSpPr>
          <p:spPr bwMode="auto">
            <a:xfrm>
              <a:off x="3410158" y="4571702"/>
              <a:ext cx="17281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defTabSz="914400"/>
              <a:r>
                <a:rPr lang="sk-SK" altLang="en-US" sz="1200" dirty="0" err="1" smtClean="0">
                  <a:solidFill>
                    <a:srgbClr val="C00000"/>
                  </a:solidFill>
                  <a:latin typeface="Constantia" panose="02030602050306030303" pitchFamily="18" charset="0"/>
                </a:rPr>
                <a:t>sele</a:t>
              </a:r>
              <a:r>
                <a:rPr lang="en-US" altLang="en-US" sz="1200" dirty="0" err="1" smtClean="0">
                  <a:solidFill>
                    <a:srgbClr val="C00000"/>
                  </a:solidFill>
                  <a:latin typeface="Constantia" panose="02030602050306030303" pitchFamily="18" charset="0"/>
                </a:rPr>
                <a:t>ction</a:t>
              </a:r>
              <a:endParaRPr lang="sk-SK" altLang="en-US" sz="1200" dirty="0">
                <a:solidFill>
                  <a:srgbClr val="C00000"/>
                </a:solidFill>
                <a:latin typeface="Constantia" panose="02030602050306030303" pitchFamily="18" charset="0"/>
              </a:endParaRPr>
            </a:p>
          </p:txBody>
        </p:sp>
        <p:cxnSp>
          <p:nvCxnSpPr>
            <p:cNvPr id="36" name="Straight Arrow Connector 35"/>
            <p:cNvCxnSpPr/>
            <p:nvPr/>
          </p:nvCxnSpPr>
          <p:spPr>
            <a:xfrm>
              <a:off x="4171994" y="4849094"/>
              <a:ext cx="0" cy="307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386" name="TextBox 36"/>
            <p:cNvSpPr txBox="1">
              <a:spLocks noChangeArrowheads="1"/>
            </p:cNvSpPr>
            <p:nvPr/>
          </p:nvSpPr>
          <p:spPr bwMode="auto">
            <a:xfrm>
              <a:off x="3368184" y="5116542"/>
              <a:ext cx="17281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defTabSz="914400"/>
              <a:r>
                <a:rPr lang="sk-SK" altLang="en-US" sz="1200" dirty="0" err="1" smtClean="0">
                  <a:solidFill>
                    <a:srgbClr val="C00000"/>
                  </a:solidFill>
                  <a:latin typeface="Constantia" panose="02030602050306030303" pitchFamily="18" charset="0"/>
                </a:rPr>
                <a:t>Genetic</a:t>
              </a:r>
              <a:r>
                <a:rPr lang="en-US" altLang="en-US" sz="1200" dirty="0" smtClean="0">
                  <a:solidFill>
                    <a:srgbClr val="C00000"/>
                  </a:solidFill>
                  <a:latin typeface="Constantia" panose="02030602050306030303" pitchFamily="18" charset="0"/>
                </a:rPr>
                <a:t> operators</a:t>
              </a:r>
              <a:endParaRPr lang="sk-SK" altLang="en-US" sz="1200" dirty="0">
                <a:solidFill>
                  <a:srgbClr val="C00000"/>
                </a:solidFill>
                <a:latin typeface="Constantia" panose="02030602050306030303" pitchFamily="18" charset="0"/>
              </a:endParaRPr>
            </a:p>
          </p:txBody>
        </p:sp>
        <p:sp>
          <p:nvSpPr>
            <p:cNvPr id="143387" name="TextBox 37"/>
            <p:cNvSpPr txBox="1">
              <a:spLocks noChangeArrowheads="1"/>
            </p:cNvSpPr>
            <p:nvPr/>
          </p:nvSpPr>
          <p:spPr bwMode="auto">
            <a:xfrm>
              <a:off x="3335597" y="5589240"/>
              <a:ext cx="1661016" cy="461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defTabSz="914400"/>
              <a:r>
                <a:rPr lang="en-US" altLang="en-US" sz="1200" dirty="0" smtClean="0">
                  <a:solidFill>
                    <a:srgbClr val="C00000"/>
                  </a:solidFill>
                  <a:latin typeface="Constantia" panose="02030602050306030303" pitchFamily="18" charset="0"/>
                </a:rPr>
                <a:t>Evaluation of a new population members</a:t>
              </a:r>
              <a:endParaRPr lang="sk-SK" altLang="en-US" sz="1200" dirty="0">
                <a:solidFill>
                  <a:srgbClr val="C00000"/>
                </a:solidFill>
                <a:latin typeface="Constantia" panose="02030602050306030303" pitchFamily="18" charset="0"/>
              </a:endParaRPr>
            </a:p>
          </p:txBody>
        </p:sp>
        <p:sp>
          <p:nvSpPr>
            <p:cNvPr id="143388" name="TextBox 38"/>
            <p:cNvSpPr txBox="1">
              <a:spLocks noChangeArrowheads="1"/>
            </p:cNvSpPr>
            <p:nvPr/>
          </p:nvSpPr>
          <p:spPr bwMode="auto">
            <a:xfrm>
              <a:off x="5717236" y="4972526"/>
              <a:ext cx="1584176"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sk-SK" altLang="en-US" dirty="0" err="1" smtClean="0">
                  <a:solidFill>
                    <a:srgbClr val="C00000"/>
                  </a:solidFill>
                  <a:latin typeface="Constantia" panose="02030602050306030303" pitchFamily="18" charset="0"/>
                </a:rPr>
                <a:t>Reprodu</a:t>
              </a:r>
              <a:r>
                <a:rPr lang="en-US" altLang="en-US" dirty="0" err="1" smtClean="0">
                  <a:solidFill>
                    <a:srgbClr val="C00000"/>
                  </a:solidFill>
                  <a:latin typeface="Constantia" panose="02030602050306030303" pitchFamily="18" charset="0"/>
                </a:rPr>
                <a:t>ction</a:t>
              </a:r>
              <a:endParaRPr lang="sk-SK" altLang="en-US" dirty="0">
                <a:solidFill>
                  <a:srgbClr val="C00000"/>
                </a:solidFill>
                <a:latin typeface="Constantia" panose="02030602050306030303" pitchFamily="18" charset="0"/>
              </a:endParaRPr>
            </a:p>
          </p:txBody>
        </p:sp>
        <p:cxnSp>
          <p:nvCxnSpPr>
            <p:cNvPr id="40" name="Straight Arrow Connector 39"/>
            <p:cNvCxnSpPr/>
            <p:nvPr/>
          </p:nvCxnSpPr>
          <p:spPr>
            <a:xfrm>
              <a:off x="4145003" y="5341212"/>
              <a:ext cx="0" cy="3095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145003" y="6093677"/>
              <a:ext cx="0" cy="307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339752" y="3731510"/>
              <a:ext cx="0" cy="30098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2339752" y="3663248"/>
              <a:ext cx="1414669" cy="682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368" name="TextBox 8"/>
            <p:cNvSpPr txBox="1">
              <a:spLocks noChangeArrowheads="1"/>
            </p:cNvSpPr>
            <p:nvPr/>
          </p:nvSpPr>
          <p:spPr bwMode="auto">
            <a:xfrm>
              <a:off x="3892756" y="1424340"/>
              <a:ext cx="8436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en-US" altLang="en-US" sz="1000" dirty="0" smtClean="0">
                  <a:solidFill>
                    <a:srgbClr val="C00000"/>
                  </a:solidFill>
                  <a:latin typeface="Constantia" panose="02030602050306030303" pitchFamily="18" charset="0"/>
                </a:rPr>
                <a:t>S</a:t>
              </a:r>
              <a:r>
                <a:rPr lang="sk-SK" altLang="en-US" sz="1000" dirty="0" err="1" smtClean="0">
                  <a:solidFill>
                    <a:srgbClr val="C00000"/>
                  </a:solidFill>
                  <a:latin typeface="Constantia" panose="02030602050306030303" pitchFamily="18" charset="0"/>
                </a:rPr>
                <a:t>tart</a:t>
              </a:r>
              <a:endParaRPr lang="sk-SK" altLang="en-US" sz="1000" dirty="0">
                <a:solidFill>
                  <a:srgbClr val="C00000"/>
                </a:solidFill>
                <a:latin typeface="Constantia" panose="02030602050306030303" pitchFamily="18" charset="0"/>
              </a:endParaRPr>
            </a:p>
          </p:txBody>
        </p:sp>
      </p:grpSp>
    </p:spTree>
    <p:extLst>
      <p:ext uri="{BB962C8B-B14F-4D97-AF65-F5344CB8AC3E}">
        <p14:creationId xmlns:p14="http://schemas.microsoft.com/office/powerpoint/2010/main" val="8240001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6" name="Group 21"/>
          <p:cNvGrpSpPr>
            <a:grpSpLocks/>
          </p:cNvGrpSpPr>
          <p:nvPr/>
        </p:nvGrpSpPr>
        <p:grpSpPr bwMode="auto">
          <a:xfrm>
            <a:off x="3792538" y="476251"/>
            <a:ext cx="3382962" cy="4537075"/>
            <a:chOff x="2267744" y="476672"/>
            <a:chExt cx="3384376" cy="4536504"/>
          </a:xfrm>
        </p:grpSpPr>
        <p:cxnSp>
          <p:nvCxnSpPr>
            <p:cNvPr id="3" name="Straight Arrow Connector 2"/>
            <p:cNvCxnSpPr/>
            <p:nvPr/>
          </p:nvCxnSpPr>
          <p:spPr>
            <a:xfrm>
              <a:off x="4284712" y="476672"/>
              <a:ext cx="0" cy="7206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987182" y="1298894"/>
              <a:ext cx="2664938" cy="6492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44389" name="TextBox 4"/>
            <p:cNvSpPr txBox="1">
              <a:spLocks noChangeArrowheads="1"/>
            </p:cNvSpPr>
            <p:nvPr/>
          </p:nvSpPr>
          <p:spPr bwMode="auto">
            <a:xfrm>
              <a:off x="3068806" y="1356978"/>
              <a:ext cx="2295778" cy="46160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200" dirty="0" smtClean="0">
                  <a:solidFill>
                    <a:srgbClr val="C00000"/>
                  </a:solidFill>
                  <a:latin typeface="Constantia" panose="02030602050306030303" pitchFamily="18" charset="0"/>
                </a:rPr>
                <a:t>Replacement of the previous population</a:t>
              </a:r>
              <a:endParaRPr lang="sk-SK" altLang="en-US" sz="1200" dirty="0">
                <a:solidFill>
                  <a:srgbClr val="C00000"/>
                </a:solidFill>
                <a:latin typeface="Constantia" panose="02030602050306030303" pitchFamily="18" charset="0"/>
              </a:endParaRPr>
            </a:p>
          </p:txBody>
        </p:sp>
        <p:sp>
          <p:nvSpPr>
            <p:cNvPr id="6" name="Rectangle 5"/>
            <p:cNvSpPr/>
            <p:nvPr/>
          </p:nvSpPr>
          <p:spPr>
            <a:xfrm>
              <a:off x="2987182" y="2276670"/>
              <a:ext cx="2664938" cy="647618"/>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44391" name="TextBox 6"/>
            <p:cNvSpPr txBox="1">
              <a:spLocks noChangeArrowheads="1"/>
            </p:cNvSpPr>
            <p:nvPr/>
          </p:nvSpPr>
          <p:spPr bwMode="auto">
            <a:xfrm>
              <a:off x="3239852" y="2462408"/>
              <a:ext cx="2160240" cy="276999"/>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en-US" sz="1200" dirty="0" err="1" smtClean="0">
                  <a:solidFill>
                    <a:srgbClr val="C00000"/>
                  </a:solidFill>
                  <a:latin typeface="Constantia" panose="02030602050306030303" pitchFamily="18" charset="0"/>
                </a:rPr>
                <a:t>Migr</a:t>
              </a:r>
              <a:r>
                <a:rPr lang="en-US" altLang="en-US" sz="1200" dirty="0" err="1" smtClean="0">
                  <a:solidFill>
                    <a:srgbClr val="C00000"/>
                  </a:solidFill>
                  <a:latin typeface="Constantia" panose="02030602050306030303" pitchFamily="18" charset="0"/>
                </a:rPr>
                <a:t>ation</a:t>
              </a:r>
              <a:endParaRPr lang="sk-SK" altLang="en-US" sz="1200" dirty="0">
                <a:solidFill>
                  <a:srgbClr val="C00000"/>
                </a:solidFill>
                <a:latin typeface="Constantia" panose="02030602050306030303" pitchFamily="18" charset="0"/>
              </a:endParaRPr>
            </a:p>
          </p:txBody>
        </p:sp>
        <p:cxnSp>
          <p:nvCxnSpPr>
            <p:cNvPr id="9" name="Straight Arrow Connector 8"/>
            <p:cNvCxnSpPr>
              <a:stCxn id="4" idx="2"/>
              <a:endCxn id="6" idx="0"/>
            </p:cNvCxnSpPr>
            <p:nvPr/>
          </p:nvCxnSpPr>
          <p:spPr>
            <a:xfrm>
              <a:off x="4319651" y="1948100"/>
              <a:ext cx="0" cy="3285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52242" y="3284607"/>
              <a:ext cx="2664938" cy="6492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44394" name="TextBox 10"/>
            <p:cNvSpPr txBox="1">
              <a:spLocks noChangeArrowheads="1"/>
            </p:cNvSpPr>
            <p:nvPr/>
          </p:nvSpPr>
          <p:spPr bwMode="auto">
            <a:xfrm>
              <a:off x="3204344" y="3470520"/>
              <a:ext cx="2160240" cy="2769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sk-SK" altLang="en-US" sz="1200" dirty="0">
                  <a:solidFill>
                    <a:srgbClr val="C00000"/>
                  </a:solidFill>
                  <a:latin typeface="Constantia" panose="02030602050306030303" pitchFamily="18" charset="0"/>
                </a:rPr>
                <a:t>t=t+1</a:t>
              </a:r>
            </a:p>
          </p:txBody>
        </p:sp>
        <p:cxnSp>
          <p:nvCxnSpPr>
            <p:cNvPr id="13" name="Straight Arrow Connector 12"/>
            <p:cNvCxnSpPr>
              <a:stCxn id="6" idx="2"/>
              <a:endCxn id="10" idx="0"/>
            </p:cNvCxnSpPr>
            <p:nvPr/>
          </p:nvCxnSpPr>
          <p:spPr>
            <a:xfrm flipH="1">
              <a:off x="4284712" y="2924289"/>
              <a:ext cx="34940" cy="3603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2"/>
            </p:cNvCxnSpPr>
            <p:nvPr/>
          </p:nvCxnSpPr>
          <p:spPr>
            <a:xfrm>
              <a:off x="4284712" y="3933812"/>
              <a:ext cx="17469" cy="10793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339211" y="5013176"/>
              <a:ext cx="19629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267744" y="476672"/>
              <a:ext cx="71467" cy="45365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8434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552" y="476672"/>
            <a:ext cx="8229600" cy="990600"/>
          </a:xfrm>
          <a:extLst/>
        </p:spPr>
        <p:txBody>
          <a:bodyPr/>
          <a:lstStyle/>
          <a:p>
            <a:pPr>
              <a:defRPr/>
            </a:pPr>
            <a:r>
              <a:rPr lang="en-US" sz="2800" dirty="0" smtClean="0"/>
              <a:t>Example</a:t>
            </a:r>
            <a:r>
              <a:rPr lang="sk-SK" sz="2800" dirty="0" smtClean="0"/>
              <a:t> </a:t>
            </a:r>
            <a:endParaRPr lang="sk-SK" sz="2800" dirty="0"/>
          </a:p>
        </p:txBody>
      </p:sp>
      <p:grpSp>
        <p:nvGrpSpPr>
          <p:cNvPr id="145411" name="Group 29"/>
          <p:cNvGrpSpPr>
            <a:grpSpLocks/>
          </p:cNvGrpSpPr>
          <p:nvPr/>
        </p:nvGrpSpPr>
        <p:grpSpPr bwMode="auto">
          <a:xfrm>
            <a:off x="2043113" y="1816101"/>
            <a:ext cx="2952750" cy="3241675"/>
            <a:chOff x="2771800" y="1876832"/>
            <a:chExt cx="2952328" cy="3241888"/>
          </a:xfrm>
        </p:grpSpPr>
        <p:sp>
          <p:nvSpPr>
            <p:cNvPr id="3" name="Hexagon 2"/>
            <p:cNvSpPr/>
            <p:nvPr/>
          </p:nvSpPr>
          <p:spPr>
            <a:xfrm>
              <a:off x="3924160" y="3140565"/>
              <a:ext cx="720622" cy="647743"/>
            </a:xfrm>
            <a:prstGeom prst="hexag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4" name="Hexagon 3"/>
            <p:cNvSpPr/>
            <p:nvPr/>
          </p:nvSpPr>
          <p:spPr>
            <a:xfrm>
              <a:off x="3924160" y="2484885"/>
              <a:ext cx="720622" cy="647743"/>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5" name="Hexagon 4"/>
            <p:cNvSpPr/>
            <p:nvPr/>
          </p:nvSpPr>
          <p:spPr>
            <a:xfrm>
              <a:off x="4457484" y="2789705"/>
              <a:ext cx="720622" cy="647743"/>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6" name="Hexagon 5"/>
            <p:cNvSpPr/>
            <p:nvPr/>
          </p:nvSpPr>
          <p:spPr>
            <a:xfrm>
              <a:off x="4457484" y="3464436"/>
              <a:ext cx="720622" cy="681083"/>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7" name="Hexagon 6"/>
            <p:cNvSpPr/>
            <p:nvPr/>
          </p:nvSpPr>
          <p:spPr>
            <a:xfrm>
              <a:off x="3914637" y="3805772"/>
              <a:ext cx="720622" cy="647743"/>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8" name="Hexagon 7"/>
            <p:cNvSpPr/>
            <p:nvPr/>
          </p:nvSpPr>
          <p:spPr>
            <a:xfrm>
              <a:off x="3355917" y="3497777"/>
              <a:ext cx="720622" cy="647743"/>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9" name="Hexagon 8"/>
            <p:cNvSpPr/>
            <p:nvPr/>
          </p:nvSpPr>
          <p:spPr>
            <a:xfrm>
              <a:off x="3355917" y="2848446"/>
              <a:ext cx="720622" cy="649331"/>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0" name="Hexagon 9"/>
            <p:cNvSpPr/>
            <p:nvPr/>
          </p:nvSpPr>
          <p:spPr>
            <a:xfrm>
              <a:off x="3355917" y="2200703"/>
              <a:ext cx="720622" cy="647743"/>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1" name="Hexagon 10"/>
            <p:cNvSpPr/>
            <p:nvPr/>
          </p:nvSpPr>
          <p:spPr>
            <a:xfrm>
              <a:off x="3914637" y="1876832"/>
              <a:ext cx="720622" cy="647743"/>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2" name="Hexagon 11"/>
            <p:cNvSpPr/>
            <p:nvPr/>
          </p:nvSpPr>
          <p:spPr>
            <a:xfrm>
              <a:off x="4459071" y="2161014"/>
              <a:ext cx="720622" cy="647743"/>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3" name="Hexagon 12"/>
            <p:cNvSpPr/>
            <p:nvPr/>
          </p:nvSpPr>
          <p:spPr>
            <a:xfrm>
              <a:off x="5003506" y="2524575"/>
              <a:ext cx="720622" cy="647743"/>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4" name="Hexagon 13"/>
            <p:cNvSpPr/>
            <p:nvPr/>
          </p:nvSpPr>
          <p:spPr>
            <a:xfrm>
              <a:off x="5003506" y="3172317"/>
              <a:ext cx="720622" cy="649331"/>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5" name="Hexagon 14"/>
            <p:cNvSpPr/>
            <p:nvPr/>
          </p:nvSpPr>
          <p:spPr>
            <a:xfrm>
              <a:off x="5003506" y="3853400"/>
              <a:ext cx="720622" cy="647743"/>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6" name="Hexagon 15"/>
            <p:cNvSpPr/>
            <p:nvPr/>
          </p:nvSpPr>
          <p:spPr>
            <a:xfrm>
              <a:off x="4459071" y="4145519"/>
              <a:ext cx="720622" cy="647743"/>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7" name="Hexagon 16"/>
            <p:cNvSpPr/>
            <p:nvPr/>
          </p:nvSpPr>
          <p:spPr>
            <a:xfrm>
              <a:off x="3914637" y="4470977"/>
              <a:ext cx="720622" cy="647743"/>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8" name="Hexagon 17"/>
            <p:cNvSpPr/>
            <p:nvPr/>
          </p:nvSpPr>
          <p:spPr>
            <a:xfrm>
              <a:off x="3346393" y="4177271"/>
              <a:ext cx="720622" cy="647743"/>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9" name="Hexagon 18"/>
            <p:cNvSpPr/>
            <p:nvPr/>
          </p:nvSpPr>
          <p:spPr>
            <a:xfrm>
              <a:off x="2771800" y="3821648"/>
              <a:ext cx="720622" cy="647743"/>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0" name="Hexagon 19"/>
            <p:cNvSpPr/>
            <p:nvPr/>
          </p:nvSpPr>
          <p:spPr>
            <a:xfrm>
              <a:off x="2771800" y="3207244"/>
              <a:ext cx="720622" cy="647743"/>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1" name="Hexagon 20"/>
            <p:cNvSpPr/>
            <p:nvPr/>
          </p:nvSpPr>
          <p:spPr>
            <a:xfrm>
              <a:off x="2773387" y="2557915"/>
              <a:ext cx="720622" cy="649330"/>
            </a:xfrm>
            <a:prstGeom prst="hexag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2" name="Oval 21"/>
            <p:cNvSpPr/>
            <p:nvPr/>
          </p:nvSpPr>
          <p:spPr>
            <a:xfrm>
              <a:off x="3571786" y="2342001"/>
              <a:ext cx="288884" cy="28418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3" name="Oval 22"/>
            <p:cNvSpPr/>
            <p:nvPr/>
          </p:nvSpPr>
          <p:spPr>
            <a:xfrm>
              <a:off x="4140029" y="2684923"/>
              <a:ext cx="287296" cy="28418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4" name="Oval 23"/>
            <p:cNvSpPr/>
            <p:nvPr/>
          </p:nvSpPr>
          <p:spPr>
            <a:xfrm>
              <a:off x="2987669" y="3323140"/>
              <a:ext cx="288884" cy="28418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5" name="Oval 24"/>
            <p:cNvSpPr/>
            <p:nvPr/>
          </p:nvSpPr>
          <p:spPr>
            <a:xfrm>
              <a:off x="5219375" y="3354892"/>
              <a:ext cx="288884" cy="28418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6" name="Oval 25"/>
            <p:cNvSpPr/>
            <p:nvPr/>
          </p:nvSpPr>
          <p:spPr>
            <a:xfrm>
              <a:off x="4716209" y="3664474"/>
              <a:ext cx="287297" cy="2825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7" name="Oval 26"/>
            <p:cNvSpPr/>
            <p:nvPr/>
          </p:nvSpPr>
          <p:spPr>
            <a:xfrm>
              <a:off x="4140029" y="3986759"/>
              <a:ext cx="287296" cy="28418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8" name="Oval 27"/>
            <p:cNvSpPr/>
            <p:nvPr/>
          </p:nvSpPr>
          <p:spPr>
            <a:xfrm>
              <a:off x="3614642" y="4359845"/>
              <a:ext cx="287297" cy="2825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29" name="Oval 28"/>
            <p:cNvSpPr/>
            <p:nvPr/>
          </p:nvSpPr>
          <p:spPr>
            <a:xfrm>
              <a:off x="4706685" y="4288403"/>
              <a:ext cx="288884" cy="2825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grpSp>
      <p:sp>
        <p:nvSpPr>
          <p:cNvPr id="31" name="TextBox 30"/>
          <p:cNvSpPr txBox="1">
            <a:spLocks noChangeArrowheads="1"/>
          </p:cNvSpPr>
          <p:nvPr/>
        </p:nvSpPr>
        <p:spPr bwMode="auto">
          <a:xfrm>
            <a:off x="5659439" y="1162051"/>
            <a:ext cx="615333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latin typeface="Constantia" panose="02030602050306030303" pitchFamily="18" charset="0"/>
              </a:rPr>
              <a:t>We have a net of hexagonal rooms as on fig, Each room has 6 doors. In some of these rooms are  treasure boxes (yellow circles).</a:t>
            </a:r>
            <a:endParaRPr lang="sk-SK" altLang="en-US" dirty="0">
              <a:latin typeface="Constantia" panose="02030602050306030303" pitchFamily="18" charset="0"/>
            </a:endParaRPr>
          </a:p>
          <a:p>
            <a:pPr eaLnBrk="1" hangingPunct="1"/>
            <a:r>
              <a:rPr lang="en-US" altLang="en-US" dirty="0" smtClean="0">
                <a:latin typeface="Constantia" panose="02030602050306030303" pitchFamily="18" charset="0"/>
              </a:rPr>
              <a:t> </a:t>
            </a:r>
            <a:endParaRPr lang="sk-SK" altLang="en-US" dirty="0">
              <a:latin typeface="Constantia" panose="02030602050306030303" pitchFamily="18" charset="0"/>
            </a:endParaRPr>
          </a:p>
          <a:p>
            <a:pPr eaLnBrk="1" hangingPunct="1"/>
            <a:r>
              <a:rPr lang="en-US" altLang="en-US" dirty="0" smtClean="0">
                <a:latin typeface="Constantia" panose="02030602050306030303" pitchFamily="18" charset="0"/>
              </a:rPr>
              <a:t>The treasure hunter starts from the middle room . He is restricted to the </a:t>
            </a:r>
            <a:r>
              <a:rPr lang="en-US" altLang="en-US" b="1" dirty="0" smtClean="0">
                <a:solidFill>
                  <a:srgbClr val="C00000"/>
                </a:solidFill>
                <a:latin typeface="Constantia" panose="02030602050306030303" pitchFamily="18" charset="0"/>
              </a:rPr>
              <a:t>10 steps </a:t>
            </a:r>
            <a:r>
              <a:rPr lang="en-US" altLang="en-US" dirty="0" smtClean="0">
                <a:latin typeface="Constantia" panose="02030602050306030303" pitchFamily="18" charset="0"/>
              </a:rPr>
              <a:t>and 6 directions. If he hits the wall (boundary rooms) he stays in the current room.</a:t>
            </a:r>
            <a:endParaRPr lang="sk-SK" altLang="en-US" dirty="0">
              <a:latin typeface="Constantia" panose="02030602050306030303" pitchFamily="18" charset="0"/>
            </a:endParaRPr>
          </a:p>
        </p:txBody>
      </p:sp>
      <p:sp>
        <p:nvSpPr>
          <p:cNvPr id="35" name="TextBox 34"/>
          <p:cNvSpPr txBox="1">
            <a:spLocks noChangeArrowheads="1"/>
          </p:cNvSpPr>
          <p:nvPr/>
        </p:nvSpPr>
        <p:spPr bwMode="auto">
          <a:xfrm>
            <a:off x="5604160" y="5420281"/>
            <a:ext cx="618508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latin typeface="Constantia" panose="02030602050306030303" pitchFamily="18" charset="0"/>
              </a:rPr>
              <a:t>The treasure hunter should visit as many as possible treasure rooms. Ideally 10, but we are satisfied if he visits 6 rooms.  So the task is to find his most optimal movement.</a:t>
            </a:r>
            <a:endParaRPr lang="sk-SK" altLang="en-US" dirty="0">
              <a:latin typeface="Constantia" panose="02030602050306030303" pitchFamily="18" charset="0"/>
            </a:endParaRPr>
          </a:p>
        </p:txBody>
      </p:sp>
      <p:grpSp>
        <p:nvGrpSpPr>
          <p:cNvPr id="42" name="Group 41"/>
          <p:cNvGrpSpPr>
            <a:grpSpLocks/>
          </p:cNvGrpSpPr>
          <p:nvPr/>
        </p:nvGrpSpPr>
        <p:grpSpPr bwMode="auto">
          <a:xfrm>
            <a:off x="7085788" y="3567054"/>
            <a:ext cx="1943100" cy="1730375"/>
            <a:chOff x="5508104" y="4084888"/>
            <a:chExt cx="1944216" cy="1729668"/>
          </a:xfrm>
        </p:grpSpPr>
        <p:grpSp>
          <p:nvGrpSpPr>
            <p:cNvPr id="145425" name="Group 39"/>
            <p:cNvGrpSpPr>
              <a:grpSpLocks/>
            </p:cNvGrpSpPr>
            <p:nvPr/>
          </p:nvGrpSpPr>
          <p:grpSpPr bwMode="auto">
            <a:xfrm>
              <a:off x="5508104" y="4084888"/>
              <a:ext cx="1944216" cy="1729668"/>
              <a:chOff x="5508104" y="4084888"/>
              <a:chExt cx="1944216" cy="1729668"/>
            </a:xfrm>
          </p:grpSpPr>
          <p:sp>
            <p:nvSpPr>
              <p:cNvPr id="32" name="Hexagon 31"/>
              <p:cNvSpPr/>
              <p:nvPr/>
            </p:nvSpPr>
            <p:spPr>
              <a:xfrm>
                <a:off x="5868674" y="4511751"/>
                <a:ext cx="1007053" cy="861661"/>
              </a:xfrm>
              <a:prstGeom prst="hexag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45428" name="TextBox 32"/>
              <p:cNvSpPr txBox="1">
                <a:spLocks noChangeArrowheads="1"/>
              </p:cNvSpPr>
              <p:nvPr/>
            </p:nvSpPr>
            <p:spPr bwMode="auto">
              <a:xfrm>
                <a:off x="6156176" y="4084888"/>
                <a:ext cx="4320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a:latin typeface="Constantia" panose="02030602050306030303" pitchFamily="18" charset="0"/>
                  </a:rPr>
                  <a:t>S</a:t>
                </a:r>
              </a:p>
            </p:txBody>
          </p:sp>
          <p:sp>
            <p:nvSpPr>
              <p:cNvPr id="145429" name="TextBox 33"/>
              <p:cNvSpPr txBox="1">
                <a:spLocks noChangeArrowheads="1"/>
              </p:cNvSpPr>
              <p:nvPr/>
            </p:nvSpPr>
            <p:spPr bwMode="auto">
              <a:xfrm>
                <a:off x="6156176" y="5445224"/>
                <a:ext cx="4320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a:latin typeface="Constantia" panose="02030602050306030303" pitchFamily="18" charset="0"/>
                  </a:rPr>
                  <a:t>J</a:t>
                </a:r>
              </a:p>
            </p:txBody>
          </p:sp>
          <p:sp>
            <p:nvSpPr>
              <p:cNvPr id="145430" name="TextBox 35"/>
              <p:cNvSpPr txBox="1">
                <a:spLocks noChangeArrowheads="1"/>
              </p:cNvSpPr>
              <p:nvPr/>
            </p:nvSpPr>
            <p:spPr bwMode="auto">
              <a:xfrm>
                <a:off x="5508104" y="5003884"/>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a:latin typeface="Constantia" panose="02030602050306030303" pitchFamily="18" charset="0"/>
                  </a:rPr>
                  <a:t>JZ</a:t>
                </a:r>
              </a:p>
            </p:txBody>
          </p:sp>
          <p:sp>
            <p:nvSpPr>
              <p:cNvPr id="145431" name="TextBox 36"/>
              <p:cNvSpPr txBox="1">
                <a:spLocks noChangeArrowheads="1"/>
              </p:cNvSpPr>
              <p:nvPr/>
            </p:nvSpPr>
            <p:spPr bwMode="auto">
              <a:xfrm>
                <a:off x="5508104" y="4454220"/>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a:latin typeface="Constantia" panose="02030602050306030303" pitchFamily="18" charset="0"/>
                  </a:rPr>
                  <a:t>SZ</a:t>
                </a:r>
              </a:p>
            </p:txBody>
          </p:sp>
          <p:sp>
            <p:nvSpPr>
              <p:cNvPr id="145432" name="TextBox 37"/>
              <p:cNvSpPr txBox="1">
                <a:spLocks noChangeArrowheads="1"/>
              </p:cNvSpPr>
              <p:nvPr/>
            </p:nvSpPr>
            <p:spPr bwMode="auto">
              <a:xfrm>
                <a:off x="6876256" y="4461170"/>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a:latin typeface="Constantia" panose="02030602050306030303" pitchFamily="18" charset="0"/>
                  </a:rPr>
                  <a:t>SV</a:t>
                </a:r>
              </a:p>
            </p:txBody>
          </p:sp>
          <p:sp>
            <p:nvSpPr>
              <p:cNvPr id="145433" name="TextBox 38"/>
              <p:cNvSpPr txBox="1">
                <a:spLocks noChangeArrowheads="1"/>
              </p:cNvSpPr>
              <p:nvPr/>
            </p:nvSpPr>
            <p:spPr bwMode="auto">
              <a:xfrm>
                <a:off x="6854264" y="5075892"/>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a:latin typeface="Constantia" panose="02030602050306030303" pitchFamily="18" charset="0"/>
                  </a:rPr>
                  <a:t>JV</a:t>
                </a:r>
              </a:p>
            </p:txBody>
          </p:sp>
        </p:grpSp>
        <p:pic>
          <p:nvPicPr>
            <p:cNvPr id="145426" name="Picture 5" descr="http://ts2.mm.bing.net/th?id=HN.608012196722182686&amp;pi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666314"/>
              <a:ext cx="456627" cy="58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Group 42"/>
          <p:cNvGrpSpPr>
            <a:grpSpLocks/>
          </p:cNvGrpSpPr>
          <p:nvPr/>
        </p:nvGrpSpPr>
        <p:grpSpPr bwMode="auto">
          <a:xfrm>
            <a:off x="2827338" y="2815749"/>
            <a:ext cx="1586645" cy="1305726"/>
            <a:chOff x="5321206" y="4084888"/>
            <a:chExt cx="2425928" cy="1896880"/>
          </a:xfrm>
        </p:grpSpPr>
        <p:grpSp>
          <p:nvGrpSpPr>
            <p:cNvPr id="145416" name="Group 43"/>
            <p:cNvGrpSpPr>
              <a:grpSpLocks/>
            </p:cNvGrpSpPr>
            <p:nvPr/>
          </p:nvGrpSpPr>
          <p:grpSpPr bwMode="auto">
            <a:xfrm>
              <a:off x="5321206" y="4084888"/>
              <a:ext cx="2425928" cy="1896880"/>
              <a:chOff x="5321206" y="4084888"/>
              <a:chExt cx="2425928" cy="1896880"/>
            </a:xfrm>
          </p:grpSpPr>
          <p:sp>
            <p:nvSpPr>
              <p:cNvPr id="46" name="Hexagon 45"/>
              <p:cNvSpPr/>
              <p:nvPr/>
            </p:nvSpPr>
            <p:spPr>
              <a:xfrm>
                <a:off x="5867335" y="4511539"/>
                <a:ext cx="1009730" cy="862528"/>
              </a:xfrm>
              <a:prstGeom prst="hexag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45419" name="TextBox 46"/>
              <p:cNvSpPr txBox="1">
                <a:spLocks noChangeArrowheads="1"/>
              </p:cNvSpPr>
              <p:nvPr/>
            </p:nvSpPr>
            <p:spPr bwMode="auto">
              <a:xfrm>
                <a:off x="6156177" y="4084888"/>
                <a:ext cx="432048" cy="53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Constantia" panose="02030602050306030303" pitchFamily="18" charset="0"/>
                  </a:rPr>
                  <a:t>S</a:t>
                </a:r>
              </a:p>
            </p:txBody>
          </p:sp>
          <p:sp>
            <p:nvSpPr>
              <p:cNvPr id="145420" name="TextBox 47"/>
              <p:cNvSpPr txBox="1">
                <a:spLocks noChangeArrowheads="1"/>
              </p:cNvSpPr>
              <p:nvPr/>
            </p:nvSpPr>
            <p:spPr bwMode="auto">
              <a:xfrm>
                <a:off x="6156177" y="5445225"/>
                <a:ext cx="432048" cy="53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a:latin typeface="Constantia" panose="02030602050306030303" pitchFamily="18" charset="0"/>
                  </a:rPr>
                  <a:t>J</a:t>
                </a:r>
              </a:p>
            </p:txBody>
          </p:sp>
          <p:sp>
            <p:nvSpPr>
              <p:cNvPr id="145421" name="TextBox 48"/>
              <p:cNvSpPr txBox="1">
                <a:spLocks noChangeArrowheads="1"/>
              </p:cNvSpPr>
              <p:nvPr/>
            </p:nvSpPr>
            <p:spPr bwMode="auto">
              <a:xfrm>
                <a:off x="5333343" y="5003884"/>
                <a:ext cx="750827" cy="53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Constantia" panose="02030602050306030303" pitchFamily="18" charset="0"/>
                  </a:rPr>
                  <a:t>JZ</a:t>
                </a:r>
              </a:p>
            </p:txBody>
          </p:sp>
          <p:sp>
            <p:nvSpPr>
              <p:cNvPr id="145422" name="TextBox 49"/>
              <p:cNvSpPr txBox="1">
                <a:spLocks noChangeArrowheads="1"/>
              </p:cNvSpPr>
              <p:nvPr/>
            </p:nvSpPr>
            <p:spPr bwMode="auto">
              <a:xfrm>
                <a:off x="5321206" y="4454219"/>
                <a:ext cx="762962" cy="53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Constantia" panose="02030602050306030303" pitchFamily="18" charset="0"/>
                  </a:rPr>
                  <a:t>SZ</a:t>
                </a:r>
              </a:p>
            </p:txBody>
          </p:sp>
          <p:sp>
            <p:nvSpPr>
              <p:cNvPr id="145423" name="TextBox 50"/>
              <p:cNvSpPr txBox="1">
                <a:spLocks noChangeArrowheads="1"/>
              </p:cNvSpPr>
              <p:nvPr/>
            </p:nvSpPr>
            <p:spPr bwMode="auto">
              <a:xfrm>
                <a:off x="6876256" y="4461169"/>
                <a:ext cx="767815" cy="53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Constantia" panose="02030602050306030303" pitchFamily="18" charset="0"/>
                  </a:rPr>
                  <a:t>SV</a:t>
                </a:r>
              </a:p>
            </p:txBody>
          </p:sp>
          <p:sp>
            <p:nvSpPr>
              <p:cNvPr id="145424" name="TextBox 51"/>
              <p:cNvSpPr txBox="1">
                <a:spLocks noChangeArrowheads="1"/>
              </p:cNvSpPr>
              <p:nvPr/>
            </p:nvSpPr>
            <p:spPr bwMode="auto">
              <a:xfrm>
                <a:off x="6802792" y="5201260"/>
                <a:ext cx="944342" cy="53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a:latin typeface="Constantia" panose="02030602050306030303" pitchFamily="18" charset="0"/>
                  </a:rPr>
                  <a:t>JV</a:t>
                </a:r>
              </a:p>
            </p:txBody>
          </p:sp>
        </p:grpSp>
        <p:pic>
          <p:nvPicPr>
            <p:cNvPr id="145417" name="Picture 5" descr="http://ts2.mm.bing.net/th?id=HN.608012196722182686&amp;pi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4666314"/>
              <a:ext cx="456627" cy="58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 name="Oval 52"/>
          <p:cNvSpPr/>
          <p:nvPr/>
        </p:nvSpPr>
        <p:spPr bwMode="auto">
          <a:xfrm>
            <a:off x="3411538" y="1983029"/>
            <a:ext cx="288925" cy="28416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54" name="Oval 53"/>
          <p:cNvSpPr/>
          <p:nvPr/>
        </p:nvSpPr>
        <p:spPr bwMode="auto">
          <a:xfrm>
            <a:off x="4541838" y="2636046"/>
            <a:ext cx="288925" cy="28416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Tree>
    <p:extLst>
      <p:ext uri="{BB962C8B-B14F-4D97-AF65-F5344CB8AC3E}">
        <p14:creationId xmlns:p14="http://schemas.microsoft.com/office/powerpoint/2010/main" val="4061471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768474" y="23814"/>
            <a:ext cx="9572625" cy="1450975"/>
          </a:xfrm>
        </p:spPr>
        <p:txBody>
          <a:bodyPr/>
          <a:lstStyle/>
          <a:p>
            <a:pPr>
              <a:defRPr/>
            </a:pPr>
            <a:r>
              <a:rPr lang="en-US" altLang="en-US" dirty="0" smtClean="0">
                <a:solidFill>
                  <a:schemeClr val="tx1">
                    <a:lumMod val="75000"/>
                    <a:lumOff val="25000"/>
                  </a:schemeClr>
                </a:solidFill>
              </a:rPr>
              <a:t>Basic AI concepts, repetition</a:t>
            </a:r>
            <a:br>
              <a:rPr lang="en-US" altLang="en-US" dirty="0" smtClean="0">
                <a:solidFill>
                  <a:schemeClr val="tx1">
                    <a:lumMod val="75000"/>
                    <a:lumOff val="25000"/>
                  </a:schemeClr>
                </a:solidFill>
              </a:rPr>
            </a:br>
            <a:r>
              <a:rPr lang="en-US" altLang="en-US" dirty="0" smtClean="0">
                <a:solidFill>
                  <a:schemeClr val="tx1">
                    <a:lumMod val="75000"/>
                    <a:lumOff val="25000"/>
                  </a:schemeClr>
                </a:solidFill>
              </a:rPr>
              <a:t>Agents</a:t>
            </a:r>
            <a:endParaRPr lang="sk-SK" altLang="en-US" dirty="0" smtClean="0">
              <a:solidFill>
                <a:schemeClr val="tx1">
                  <a:lumMod val="75000"/>
                  <a:lumOff val="25000"/>
                </a:schemeClr>
              </a:solidFill>
            </a:endParaRPr>
          </a:p>
        </p:txBody>
      </p:sp>
      <p:sp>
        <p:nvSpPr>
          <p:cNvPr id="19459" name="TextBox 3"/>
          <p:cNvSpPr txBox="1">
            <a:spLocks noChangeArrowheads="1"/>
          </p:cNvSpPr>
          <p:nvPr/>
        </p:nvSpPr>
        <p:spPr bwMode="auto">
          <a:xfrm>
            <a:off x="1322386" y="1583106"/>
            <a:ext cx="10464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smtClean="0">
                <a:solidFill>
                  <a:srgbClr val="FF0000"/>
                </a:solidFill>
              </a:rPr>
              <a:t>Agent</a:t>
            </a:r>
            <a:r>
              <a:rPr lang="en-US" altLang="en-US" sz="2000" dirty="0" smtClean="0"/>
              <a:t> in AI is a program, robot , softbot, men, machinery…. which </a:t>
            </a:r>
            <a:r>
              <a:rPr lang="en-US" altLang="en-US" sz="2000" dirty="0" smtClean="0">
                <a:solidFill>
                  <a:srgbClr val="FF0000"/>
                </a:solidFill>
              </a:rPr>
              <a:t>percepts</a:t>
            </a:r>
            <a:r>
              <a:rPr lang="en-US" altLang="en-US" sz="2000" dirty="0" smtClean="0"/>
              <a:t> </a:t>
            </a:r>
            <a:r>
              <a:rPr lang="en-US" altLang="en-US" sz="2000" dirty="0" smtClean="0">
                <a:solidFill>
                  <a:srgbClr val="FF0000"/>
                </a:solidFill>
              </a:rPr>
              <a:t>the environment </a:t>
            </a:r>
            <a:r>
              <a:rPr lang="en-US" altLang="en-US" sz="2000" dirty="0" smtClean="0"/>
              <a:t>in which he acts with a help of </a:t>
            </a:r>
            <a:r>
              <a:rPr lang="en-US" altLang="en-US" sz="2000" dirty="0" smtClean="0">
                <a:solidFill>
                  <a:srgbClr val="FF0000"/>
                </a:solidFill>
              </a:rPr>
              <a:t>sensors </a:t>
            </a:r>
            <a:r>
              <a:rPr lang="en-US" altLang="en-US" sz="2000" dirty="0" smtClean="0"/>
              <a:t>and </a:t>
            </a:r>
            <a:r>
              <a:rPr lang="en-US" altLang="en-US" sz="2000" dirty="0" smtClean="0">
                <a:solidFill>
                  <a:srgbClr val="FF0000"/>
                </a:solidFill>
              </a:rPr>
              <a:t>acts in the environment</a:t>
            </a:r>
            <a:r>
              <a:rPr lang="en-US" altLang="en-US" sz="2000" dirty="0" smtClean="0"/>
              <a:t> with a help of </a:t>
            </a:r>
            <a:r>
              <a:rPr lang="en-US" altLang="en-US" sz="2000" dirty="0" smtClean="0">
                <a:solidFill>
                  <a:srgbClr val="FF0000"/>
                </a:solidFill>
              </a:rPr>
              <a:t>actuators</a:t>
            </a:r>
            <a:r>
              <a:rPr lang="en-US" altLang="en-US" sz="2000" dirty="0" smtClean="0"/>
              <a:t>. </a:t>
            </a:r>
            <a:endParaRPr lang="sk-SK" altLang="en-US" sz="2000" dirty="0"/>
          </a:p>
          <a:p>
            <a:pPr eaLnBrk="1" hangingPunct="1"/>
            <a:r>
              <a:rPr lang="en-US" altLang="en-US" sz="2000" dirty="0" smtClean="0"/>
              <a:t>Agent’s </a:t>
            </a:r>
            <a:r>
              <a:rPr lang="en-US" altLang="en-US" sz="2000" dirty="0" smtClean="0">
                <a:solidFill>
                  <a:srgbClr val="FF0000"/>
                </a:solidFill>
              </a:rPr>
              <a:t>percept</a:t>
            </a:r>
            <a:r>
              <a:rPr lang="en-US" altLang="en-US" sz="2000" dirty="0" smtClean="0"/>
              <a:t> or a sequence of percepts </a:t>
            </a:r>
            <a:r>
              <a:rPr lang="en-US" altLang="en-US" sz="2000" dirty="0" smtClean="0">
                <a:solidFill>
                  <a:srgbClr val="FF0000"/>
                </a:solidFill>
              </a:rPr>
              <a:t>is mapped to an action </a:t>
            </a:r>
            <a:r>
              <a:rPr lang="en-US" altLang="en-US" sz="2000" dirty="0" smtClean="0"/>
              <a:t>with a help of the </a:t>
            </a:r>
            <a:r>
              <a:rPr lang="en-US" altLang="en-US" sz="2000" dirty="0" smtClean="0">
                <a:solidFill>
                  <a:srgbClr val="FF0000"/>
                </a:solidFill>
              </a:rPr>
              <a:t>agent’s function</a:t>
            </a:r>
            <a:r>
              <a:rPr lang="en-US" altLang="en-US" sz="2000" dirty="0" smtClean="0"/>
              <a:t>. </a:t>
            </a:r>
            <a:endParaRPr lang="en-US" altLang="en-US" sz="2000" dirty="0"/>
          </a:p>
          <a:p>
            <a:pPr eaLnBrk="1" hangingPunct="1"/>
            <a:r>
              <a:rPr lang="en-US" altLang="en-US" sz="2000" dirty="0" smtClean="0"/>
              <a:t>Realization of the agent function is an </a:t>
            </a:r>
            <a:r>
              <a:rPr lang="en-US" altLang="en-US" sz="2000" dirty="0" smtClean="0">
                <a:solidFill>
                  <a:srgbClr val="FF0000"/>
                </a:solidFill>
              </a:rPr>
              <a:t>agent program</a:t>
            </a:r>
            <a:r>
              <a:rPr lang="en-US" altLang="en-US" sz="2000" dirty="0" smtClean="0"/>
              <a:t>.</a:t>
            </a:r>
            <a:endParaRPr lang="sk-SK" altLang="en-US" sz="2000" dirty="0"/>
          </a:p>
        </p:txBody>
      </p:sp>
      <p:grpSp>
        <p:nvGrpSpPr>
          <p:cNvPr id="19460" name="Group 1"/>
          <p:cNvGrpSpPr>
            <a:grpSpLocks/>
          </p:cNvGrpSpPr>
          <p:nvPr/>
        </p:nvGrpSpPr>
        <p:grpSpPr bwMode="auto">
          <a:xfrm>
            <a:off x="1768474" y="3703639"/>
            <a:ext cx="8510588" cy="3293571"/>
            <a:chOff x="454025" y="3500438"/>
            <a:chExt cx="8510588" cy="3293571"/>
          </a:xfrm>
        </p:grpSpPr>
        <p:pic>
          <p:nvPicPr>
            <p:cNvPr id="19461" name="Picture 2" descr="http://images.techhive.com/images/article/2013/06/shutterstock_42883318_friendly_robot-100040734-medi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25" y="3500438"/>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4" descr="https://encrypted-tbn3.gstatic.com/images?q=tbn:ANd9GcSG0MSJM9P8jTnT7h-HQFJQfBqOOzLDObnaucgcn1I2svIKOxj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3500438"/>
              <a:ext cx="3168650" cy="289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TextBox 4"/>
            <p:cNvSpPr txBox="1">
              <a:spLocks noChangeArrowheads="1"/>
            </p:cNvSpPr>
            <p:nvPr/>
          </p:nvSpPr>
          <p:spPr bwMode="auto">
            <a:xfrm>
              <a:off x="2646238" y="3538538"/>
              <a:ext cx="21605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sz="2400" dirty="0">
                  <a:latin typeface="Times New Roman" panose="02020603050405020304" pitchFamily="18" charset="0"/>
                </a:rPr>
                <a:t>Agent </a:t>
              </a:r>
              <a:r>
                <a:rPr lang="en-US" altLang="en-US" sz="2400" dirty="0" smtClean="0">
                  <a:latin typeface="Times New Roman" panose="02020603050405020304" pitchFamily="18" charset="0"/>
                </a:rPr>
                <a:t>see a person</a:t>
              </a:r>
              <a:r>
                <a:rPr lang="sk-SK" altLang="en-US" sz="2400" dirty="0" smtClean="0">
                  <a:latin typeface="Times New Roman" panose="02020603050405020304" pitchFamily="18" charset="0"/>
                </a:rPr>
                <a:t> </a:t>
              </a:r>
              <a:endParaRPr lang="sk-SK" altLang="en-US" sz="2400" dirty="0">
                <a:latin typeface="Times New Roman" panose="02020603050405020304" pitchFamily="18" charset="0"/>
              </a:endParaRPr>
            </a:p>
            <a:p>
              <a:pPr eaLnBrk="1" hangingPunct="1"/>
              <a:r>
                <a:rPr lang="sk-SK" altLang="en-US" sz="2400" dirty="0" smtClean="0">
                  <a:latin typeface="Times New Roman" panose="02020603050405020304" pitchFamily="18" charset="0"/>
                </a:rPr>
                <a:t>(</a:t>
              </a:r>
              <a:r>
                <a:rPr lang="en-US" altLang="en-US" sz="2400" b="1" dirty="0" smtClean="0">
                  <a:latin typeface="Times New Roman" panose="02020603050405020304" pitchFamily="18" charset="0"/>
                </a:rPr>
                <a:t>percept</a:t>
              </a:r>
              <a:r>
                <a:rPr lang="sk-SK" altLang="en-US" sz="2400" dirty="0" smtClean="0">
                  <a:latin typeface="Times New Roman" panose="02020603050405020304" pitchFamily="18" charset="0"/>
                </a:rPr>
                <a:t>)</a:t>
              </a:r>
              <a:endParaRPr lang="sk-SK" altLang="en-US" sz="2400" dirty="0">
                <a:latin typeface="Times New Roman" panose="02020603050405020304" pitchFamily="18" charset="0"/>
              </a:endParaRPr>
            </a:p>
          </p:txBody>
        </p:sp>
        <p:sp>
          <p:nvSpPr>
            <p:cNvPr id="19464" name="TextBox 7"/>
            <p:cNvSpPr txBox="1">
              <a:spLocks noChangeArrowheads="1"/>
            </p:cNvSpPr>
            <p:nvPr/>
          </p:nvSpPr>
          <p:spPr bwMode="auto">
            <a:xfrm>
              <a:off x="4337175" y="5593680"/>
              <a:ext cx="215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sz="2400" dirty="0">
                  <a:latin typeface="Times New Roman" panose="02020603050405020304" pitchFamily="18" charset="0"/>
                </a:rPr>
                <a:t>Agent </a:t>
              </a:r>
              <a:r>
                <a:rPr lang="en-US" altLang="en-US" sz="2400" dirty="0" smtClean="0">
                  <a:latin typeface="Times New Roman" panose="02020603050405020304" pitchFamily="18" charset="0"/>
                </a:rPr>
                <a:t>lends  a magnifying glass </a:t>
              </a:r>
              <a:r>
                <a:rPr lang="sk-SK" altLang="en-US" sz="2400" dirty="0" smtClean="0">
                  <a:latin typeface="Times New Roman" panose="02020603050405020304" pitchFamily="18" charset="0"/>
                </a:rPr>
                <a:t>(</a:t>
              </a:r>
              <a:r>
                <a:rPr lang="sk-SK" altLang="en-US" sz="2400" b="1" dirty="0" smtClean="0">
                  <a:latin typeface="Times New Roman" panose="02020603050405020304" pitchFamily="18" charset="0"/>
                </a:rPr>
                <a:t>a</a:t>
              </a:r>
              <a:r>
                <a:rPr lang="en-US" altLang="en-US" sz="2400" b="1" dirty="0" err="1" smtClean="0">
                  <a:latin typeface="Times New Roman" panose="02020603050405020304" pitchFamily="18" charset="0"/>
                </a:rPr>
                <a:t>ction</a:t>
              </a:r>
              <a:r>
                <a:rPr lang="sk-SK" altLang="en-US" sz="2400" b="1" dirty="0" smtClean="0">
                  <a:latin typeface="Times New Roman" panose="02020603050405020304" pitchFamily="18" charset="0"/>
                </a:rPr>
                <a:t>)</a:t>
              </a:r>
              <a:endParaRPr lang="sk-SK" altLang="en-US" sz="2400" b="1" dirty="0">
                <a:latin typeface="Times New Roman" panose="02020603050405020304" pitchFamily="18" charset="0"/>
              </a:endParaRPr>
            </a:p>
          </p:txBody>
        </p:sp>
        <p:cxnSp>
          <p:nvCxnSpPr>
            <p:cNvPr id="7" name="Straight Arrow Connector 6"/>
            <p:cNvCxnSpPr/>
            <p:nvPr/>
          </p:nvCxnSpPr>
          <p:spPr>
            <a:xfrm>
              <a:off x="3132138" y="4652963"/>
              <a:ext cx="3168650" cy="7207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466" name="TextBox 8"/>
            <p:cNvSpPr txBox="1">
              <a:spLocks noChangeArrowheads="1"/>
            </p:cNvSpPr>
            <p:nvPr/>
          </p:nvSpPr>
          <p:spPr bwMode="auto">
            <a:xfrm>
              <a:off x="4067175" y="4652963"/>
              <a:ext cx="1512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sz="2400" b="1" dirty="0" smtClean="0">
                  <a:latin typeface="Times New Roman" panose="02020603050405020304" pitchFamily="18" charset="0"/>
                </a:rPr>
                <a:t>Agent </a:t>
              </a:r>
              <a:r>
                <a:rPr lang="sk-SK" altLang="en-US" sz="2400" b="1" dirty="0" err="1" smtClean="0">
                  <a:latin typeface="Times New Roman" panose="02020603050405020304" pitchFamily="18" charset="0"/>
                </a:rPr>
                <a:t>fun</a:t>
              </a:r>
              <a:r>
                <a:rPr lang="en-US" altLang="en-US" sz="2400" b="1" dirty="0" err="1" smtClean="0">
                  <a:latin typeface="Times New Roman" panose="02020603050405020304" pitchFamily="18" charset="0"/>
                </a:rPr>
                <a:t>ction</a:t>
              </a:r>
              <a:endParaRPr lang="sk-SK" altLang="en-US" sz="2400" b="1" dirty="0">
                <a:latin typeface="Times New Roman" panose="02020603050405020304" pitchFamily="18" charset="0"/>
              </a:endParaRPr>
            </a:p>
          </p:txBody>
        </p:sp>
      </p:grpSp>
    </p:spTree>
    <p:extLst>
      <p:ext uri="{BB962C8B-B14F-4D97-AF65-F5344CB8AC3E}">
        <p14:creationId xmlns:p14="http://schemas.microsoft.com/office/powerpoint/2010/main" val="15780963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847851" y="765175"/>
            <a:ext cx="27352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solidFill>
                  <a:srgbClr val="C00000"/>
                </a:solidFill>
                <a:latin typeface="Constantia" panose="02030602050306030303" pitchFamily="18" charset="0"/>
              </a:rPr>
              <a:t>What is the population element (chromosome)</a:t>
            </a:r>
            <a:r>
              <a:rPr lang="sk-SK" altLang="en-US" dirty="0" smtClean="0">
                <a:solidFill>
                  <a:srgbClr val="C00000"/>
                </a:solidFill>
                <a:latin typeface="Constantia" panose="02030602050306030303" pitchFamily="18" charset="0"/>
              </a:rPr>
              <a:t>? </a:t>
            </a:r>
            <a:endParaRPr lang="sk-SK" altLang="en-US" dirty="0">
              <a:solidFill>
                <a:srgbClr val="C00000"/>
              </a:solidFill>
              <a:latin typeface="Constantia" panose="02030602050306030303"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454207779"/>
              </p:ext>
            </p:extLst>
          </p:nvPr>
        </p:nvGraphicFramePr>
        <p:xfrm>
          <a:off x="4500563" y="719139"/>
          <a:ext cx="3694112" cy="414337"/>
        </p:xfrm>
        <a:graphic>
          <a:graphicData uri="http://schemas.openxmlformats.org/presentationml/2006/ole">
            <mc:AlternateContent xmlns:mc="http://schemas.openxmlformats.org/markup-compatibility/2006">
              <mc:Choice xmlns:v="urn:schemas-microsoft-com:vml" Requires="v">
                <p:oleObj spid="_x0000_s10426" name="Rovnica" r:id="rId3" imgW="2260600" imgH="254000" progId="Equation.3">
                  <p:embed/>
                </p:oleObj>
              </mc:Choice>
              <mc:Fallback>
                <p:oleObj name="Rovnica" r:id="rId3" imgW="2260600" imgH="254000" progId="Equation.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719139"/>
                        <a:ext cx="3694112" cy="414337"/>
                      </a:xfrm>
                      <a:prstGeom prst="rect">
                        <a:avLst/>
                      </a:prstGeom>
                      <a:noFill/>
                      <a:ln>
                        <a:noFill/>
                      </a:ln>
                    </p:spPr>
                  </p:pic>
                </p:oleObj>
              </mc:Fallback>
            </mc:AlternateContent>
          </a:graphicData>
        </a:graphic>
      </p:graphicFrame>
      <p:sp>
        <p:nvSpPr>
          <p:cNvPr id="4" name="TextBox 3"/>
          <p:cNvSpPr txBox="1">
            <a:spLocks noChangeArrowheads="1"/>
          </p:cNvSpPr>
          <p:nvPr/>
        </p:nvSpPr>
        <p:spPr bwMode="auto">
          <a:xfrm>
            <a:off x="1847850" y="1700214"/>
            <a:ext cx="25923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solidFill>
                  <a:srgbClr val="C00000"/>
                </a:solidFill>
                <a:latin typeface="Constantia" panose="02030602050306030303" pitchFamily="18" charset="0"/>
              </a:rPr>
              <a:t>What is the evaluation (fitness)</a:t>
            </a:r>
            <a:r>
              <a:rPr lang="sk-SK" altLang="en-US" dirty="0" smtClean="0">
                <a:solidFill>
                  <a:srgbClr val="C00000"/>
                </a:solidFill>
                <a:latin typeface="Constantia" panose="02030602050306030303" pitchFamily="18" charset="0"/>
              </a:rPr>
              <a:t>? </a:t>
            </a:r>
            <a:endParaRPr lang="sk-SK" altLang="en-US" dirty="0">
              <a:solidFill>
                <a:srgbClr val="C00000"/>
              </a:solidFill>
              <a:latin typeface="Constantia" panose="02030602050306030303" pitchFamily="18" charset="0"/>
            </a:endParaRPr>
          </a:p>
        </p:txBody>
      </p:sp>
      <p:sp>
        <p:nvSpPr>
          <p:cNvPr id="5" name="TextBox 4"/>
          <p:cNvSpPr txBox="1">
            <a:spLocks noChangeArrowheads="1"/>
          </p:cNvSpPr>
          <p:nvPr/>
        </p:nvSpPr>
        <p:spPr bwMode="auto">
          <a:xfrm>
            <a:off x="4583114" y="1659871"/>
            <a:ext cx="61166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latin typeface="Constantia" panose="02030602050306030303" pitchFamily="18" charset="0"/>
              </a:rPr>
              <a:t>Number of visited treasure rooms.</a:t>
            </a:r>
            <a:endParaRPr lang="sk-SK" altLang="en-US" dirty="0">
              <a:latin typeface="Constantia" panose="02030602050306030303" pitchFamily="18" charset="0"/>
            </a:endParaRPr>
          </a:p>
        </p:txBody>
      </p:sp>
      <p:sp>
        <p:nvSpPr>
          <p:cNvPr id="6" name="TextBox 5"/>
          <p:cNvSpPr txBox="1">
            <a:spLocks noChangeArrowheads="1"/>
          </p:cNvSpPr>
          <p:nvPr/>
        </p:nvSpPr>
        <p:spPr bwMode="auto">
          <a:xfrm>
            <a:off x="1847850" y="2705100"/>
            <a:ext cx="32397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solidFill>
                  <a:srgbClr val="C00000"/>
                </a:solidFill>
                <a:latin typeface="Constantia" panose="02030602050306030303" pitchFamily="18" charset="0"/>
              </a:rPr>
              <a:t>What is the population ?</a:t>
            </a:r>
            <a:endParaRPr lang="sk-SK" altLang="en-US" dirty="0">
              <a:solidFill>
                <a:srgbClr val="C00000"/>
              </a:solidFill>
              <a:latin typeface="Constantia" panose="02030602050306030303" pitchFamily="18" charset="0"/>
            </a:endParaRPr>
          </a:p>
        </p:txBody>
      </p:sp>
      <p:sp>
        <p:nvSpPr>
          <p:cNvPr id="7" name="TextBox 6"/>
          <p:cNvSpPr txBox="1">
            <a:spLocks noChangeArrowheads="1"/>
          </p:cNvSpPr>
          <p:nvPr/>
        </p:nvSpPr>
        <p:spPr bwMode="auto">
          <a:xfrm>
            <a:off x="4696071" y="2587486"/>
            <a:ext cx="55952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latin typeface="Constantia" panose="02030602050306030303" pitchFamily="18" charset="0"/>
              </a:rPr>
              <a:t>Set of elements represented by the chromosomes which encodes the treasure hunter movements. </a:t>
            </a:r>
            <a:endParaRPr lang="sk-SK" altLang="en-US" dirty="0">
              <a:latin typeface="Constantia" panose="02030602050306030303" pitchFamily="18" charset="0"/>
            </a:endParaRPr>
          </a:p>
        </p:txBody>
      </p:sp>
      <p:sp>
        <p:nvSpPr>
          <p:cNvPr id="9" name="TextBox 8"/>
          <p:cNvSpPr txBox="1">
            <a:spLocks noChangeArrowheads="1"/>
          </p:cNvSpPr>
          <p:nvPr/>
        </p:nvSpPr>
        <p:spPr bwMode="auto">
          <a:xfrm>
            <a:off x="1847850" y="5084763"/>
            <a:ext cx="4464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solidFill>
                  <a:srgbClr val="C00000"/>
                </a:solidFill>
                <a:latin typeface="Constantia" panose="02030602050306030303" pitchFamily="18" charset="0"/>
              </a:rPr>
              <a:t>What is the stopping condition?</a:t>
            </a:r>
            <a:endParaRPr lang="sk-SK" altLang="en-US" dirty="0">
              <a:solidFill>
                <a:srgbClr val="C00000"/>
              </a:solidFill>
              <a:latin typeface="Constantia" panose="02030602050306030303" pitchFamily="18" charset="0"/>
            </a:endParaRPr>
          </a:p>
        </p:txBody>
      </p:sp>
      <p:sp>
        <p:nvSpPr>
          <p:cNvPr id="10" name="TextBox 9"/>
          <p:cNvSpPr txBox="1">
            <a:spLocks noChangeArrowheads="1"/>
          </p:cNvSpPr>
          <p:nvPr/>
        </p:nvSpPr>
        <p:spPr bwMode="auto">
          <a:xfrm>
            <a:off x="5408658" y="5208271"/>
            <a:ext cx="457136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latin typeface="Constantia" panose="02030602050306030303" pitchFamily="18" charset="0"/>
              </a:rPr>
              <a:t>If we find a population element encoding movement which visits 6 treasure rooms.</a:t>
            </a:r>
            <a:endParaRPr lang="sk-SK" altLang="en-US" dirty="0">
              <a:latin typeface="Constantia" panose="02030602050306030303" pitchFamily="18" charset="0"/>
            </a:endParaRPr>
          </a:p>
        </p:txBody>
      </p:sp>
      <p:grpSp>
        <p:nvGrpSpPr>
          <p:cNvPr id="12" name="Group 11"/>
          <p:cNvGrpSpPr>
            <a:grpSpLocks/>
          </p:cNvGrpSpPr>
          <p:nvPr/>
        </p:nvGrpSpPr>
        <p:grpSpPr bwMode="auto">
          <a:xfrm>
            <a:off x="1847850" y="3640139"/>
            <a:ext cx="7248071" cy="1325562"/>
            <a:chOff x="1619672" y="3717032"/>
            <a:chExt cx="6540153" cy="1325563"/>
          </a:xfrm>
        </p:grpSpPr>
        <p:graphicFrame>
          <p:nvGraphicFramePr>
            <p:cNvPr id="146443" name="Object 7"/>
            <p:cNvGraphicFramePr>
              <a:graphicFrameLocks noChangeAspect="1"/>
            </p:cNvGraphicFramePr>
            <p:nvPr>
              <p:extLst>
                <p:ext uri="{D42A27DB-BD31-4B8C-83A1-F6EECF244321}">
                  <p14:modId xmlns:p14="http://schemas.microsoft.com/office/powerpoint/2010/main" val="3868486866"/>
                </p:ext>
              </p:extLst>
            </p:nvPr>
          </p:nvGraphicFramePr>
          <p:xfrm>
            <a:off x="3779912" y="3717032"/>
            <a:ext cx="4379913" cy="1325563"/>
          </p:xfrm>
          <a:graphic>
            <a:graphicData uri="http://schemas.openxmlformats.org/presentationml/2006/ole">
              <mc:AlternateContent xmlns:mc="http://schemas.openxmlformats.org/markup-compatibility/2006">
                <mc:Choice xmlns:v="urn:schemas-microsoft-com:vml" Requires="v">
                  <p:oleObj spid="_x0000_s10427" name="Rovnica" r:id="rId5" imgW="2679700" imgH="812800" progId="Equation.3">
                    <p:embed/>
                  </p:oleObj>
                </mc:Choice>
                <mc:Fallback>
                  <p:oleObj name="Rovnica" r:id="rId5" imgW="2679700" imgH="812800" progId="Equation.3">
                    <p:embed/>
                    <p:pic>
                      <p:nvPicPr>
                        <p:cNvPr id="14644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3717032"/>
                          <a:ext cx="4379913" cy="1325563"/>
                        </a:xfrm>
                        <a:prstGeom prst="rect">
                          <a:avLst/>
                        </a:prstGeom>
                        <a:noFill/>
                        <a:ln>
                          <a:noFill/>
                        </a:ln>
                      </p:spPr>
                    </p:pic>
                  </p:oleObj>
                </mc:Fallback>
              </mc:AlternateContent>
            </a:graphicData>
          </a:graphic>
        </p:graphicFrame>
        <p:sp>
          <p:nvSpPr>
            <p:cNvPr id="146444" name="TextBox 10"/>
            <p:cNvSpPr txBox="1">
              <a:spLocks noChangeArrowheads="1"/>
            </p:cNvSpPr>
            <p:nvPr/>
          </p:nvSpPr>
          <p:spPr bwMode="auto">
            <a:xfrm>
              <a:off x="1619672" y="4005064"/>
              <a:ext cx="19442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latin typeface="Constantia" panose="02030602050306030303" pitchFamily="18" charset="0"/>
                </a:rPr>
                <a:t>Zero-</a:t>
              </a:r>
              <a:r>
                <a:rPr lang="en-US" altLang="en-US" dirty="0" err="1" smtClean="0">
                  <a:latin typeface="Constantia" panose="02030602050306030303" pitchFamily="18" charset="0"/>
                </a:rPr>
                <a:t>th</a:t>
              </a:r>
              <a:r>
                <a:rPr lang="en-US" altLang="en-US" dirty="0" smtClean="0">
                  <a:latin typeface="Constantia" panose="02030602050306030303" pitchFamily="18" charset="0"/>
                </a:rPr>
                <a:t> generation</a:t>
              </a:r>
              <a:endParaRPr lang="sk-SK" altLang="en-US" dirty="0">
                <a:latin typeface="Constantia" panose="02030602050306030303" pitchFamily="18" charset="0"/>
              </a:endParaRPr>
            </a:p>
          </p:txBody>
        </p:sp>
      </p:grpSp>
      <p:sp>
        <p:nvSpPr>
          <p:cNvPr id="8" name="TextBox 7"/>
          <p:cNvSpPr txBox="1"/>
          <p:nvPr/>
        </p:nvSpPr>
        <p:spPr>
          <a:xfrm>
            <a:off x="9335328" y="3667046"/>
            <a:ext cx="472273" cy="369332"/>
          </a:xfrm>
          <a:prstGeom prst="rect">
            <a:avLst/>
          </a:prstGeom>
          <a:noFill/>
        </p:spPr>
        <p:txBody>
          <a:bodyPr wrap="square" rtlCol="0">
            <a:spAutoFit/>
          </a:bodyPr>
          <a:lstStyle/>
          <a:p>
            <a:r>
              <a:rPr lang="en-US" dirty="0" smtClean="0"/>
              <a:t>3</a:t>
            </a:r>
            <a:endParaRPr lang="en-US" dirty="0"/>
          </a:p>
        </p:txBody>
      </p:sp>
      <p:sp>
        <p:nvSpPr>
          <p:cNvPr id="14" name="TextBox 13"/>
          <p:cNvSpPr txBox="1"/>
          <p:nvPr/>
        </p:nvSpPr>
        <p:spPr>
          <a:xfrm>
            <a:off x="9335328" y="4118254"/>
            <a:ext cx="472273" cy="369332"/>
          </a:xfrm>
          <a:prstGeom prst="rect">
            <a:avLst/>
          </a:prstGeom>
          <a:noFill/>
        </p:spPr>
        <p:txBody>
          <a:bodyPr wrap="square" rtlCol="0">
            <a:spAutoFit/>
          </a:bodyPr>
          <a:lstStyle/>
          <a:p>
            <a:r>
              <a:rPr lang="en-US" dirty="0" smtClean="0"/>
              <a:t>3</a:t>
            </a:r>
            <a:endParaRPr lang="en-US" dirty="0"/>
          </a:p>
        </p:txBody>
      </p:sp>
      <p:sp>
        <p:nvSpPr>
          <p:cNvPr id="15" name="TextBox 14"/>
          <p:cNvSpPr txBox="1"/>
          <p:nvPr/>
        </p:nvSpPr>
        <p:spPr>
          <a:xfrm>
            <a:off x="9335328" y="4592519"/>
            <a:ext cx="472273"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91475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ppt_x"/>
                                          </p:val>
                                        </p:tav>
                                        <p:tav tm="100000">
                                          <p:val>
                                            <p:strVal val="#ppt_x"/>
                                          </p:val>
                                        </p:tav>
                                      </p:tavLst>
                                    </p:anim>
                                    <p:anim calcmode="lin" valueType="num">
                                      <p:cBhvr additive="base">
                                        <p:cTn id="5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ppt_x"/>
                                          </p:val>
                                        </p:tav>
                                        <p:tav tm="100000">
                                          <p:val>
                                            <p:strVal val="#ppt_x"/>
                                          </p:val>
                                        </p:tav>
                                      </p:tavLst>
                                    </p:anim>
                                    <p:anim calcmode="lin" valueType="num">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9" grpId="0"/>
      <p:bldP spid="10" grpId="0"/>
      <p:bldP spid="8" grpId="0"/>
      <p:bldP spid="14"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Box 1"/>
          <p:cNvSpPr txBox="1">
            <a:spLocks noChangeArrowheads="1"/>
          </p:cNvSpPr>
          <p:nvPr/>
        </p:nvSpPr>
        <p:spPr bwMode="auto">
          <a:xfrm>
            <a:off x="1631951" y="836614"/>
            <a:ext cx="8640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smtClean="0">
                <a:latin typeface="Constantia" panose="02030602050306030303" pitchFamily="18" charset="0"/>
              </a:rPr>
              <a:t>Fitnes</a:t>
            </a:r>
            <a:r>
              <a:rPr lang="en-US" altLang="en-US" dirty="0" smtClean="0">
                <a:latin typeface="Constantia" panose="02030602050306030303" pitchFamily="18" charset="0"/>
              </a:rPr>
              <a:t>s of the elements in the zero-</a:t>
            </a:r>
            <a:r>
              <a:rPr lang="en-US" altLang="en-US" dirty="0" err="1" smtClean="0">
                <a:latin typeface="Constantia" panose="02030602050306030303" pitchFamily="18" charset="0"/>
              </a:rPr>
              <a:t>th</a:t>
            </a:r>
            <a:r>
              <a:rPr lang="en-US" altLang="en-US" dirty="0" smtClean="0">
                <a:latin typeface="Constantia" panose="02030602050306030303" pitchFamily="18" charset="0"/>
              </a:rPr>
              <a:t> generation is </a:t>
            </a:r>
            <a:r>
              <a:rPr lang="sk-SK" altLang="en-US" dirty="0" smtClean="0">
                <a:latin typeface="Constantia" panose="02030602050306030303" pitchFamily="18" charset="0"/>
              </a:rPr>
              <a:t> </a:t>
            </a:r>
            <a:r>
              <a:rPr lang="sk-SK" altLang="en-US" dirty="0">
                <a:latin typeface="Constantia" panose="02030602050306030303" pitchFamily="18" charset="0"/>
              </a:rPr>
              <a:t>3, 3, 2. </a:t>
            </a:r>
            <a:r>
              <a:rPr lang="en-US" altLang="en-US" dirty="0" smtClean="0">
                <a:latin typeface="Constantia" panose="02030602050306030303" pitchFamily="18" charset="0"/>
              </a:rPr>
              <a:t>Average </a:t>
            </a:r>
            <a:r>
              <a:rPr lang="sk-SK" altLang="en-US" dirty="0" smtClean="0">
                <a:latin typeface="Constantia" panose="02030602050306030303" pitchFamily="18" charset="0"/>
              </a:rPr>
              <a:t> fitnes</a:t>
            </a:r>
            <a:r>
              <a:rPr lang="en-US" altLang="en-US" dirty="0" smtClean="0">
                <a:latin typeface="Constantia" panose="02030602050306030303" pitchFamily="18" charset="0"/>
              </a:rPr>
              <a:t>s </a:t>
            </a:r>
            <a:r>
              <a:rPr lang="sk-SK" altLang="en-US" dirty="0" smtClean="0">
                <a:latin typeface="Constantia" panose="02030602050306030303" pitchFamily="18" charset="0"/>
              </a:rPr>
              <a:t> </a:t>
            </a:r>
            <a:r>
              <a:rPr lang="en-US" altLang="en-US" dirty="0" smtClean="0">
                <a:latin typeface="Constantia" panose="02030602050306030303" pitchFamily="18" charset="0"/>
              </a:rPr>
              <a:t>is </a:t>
            </a:r>
            <a:r>
              <a:rPr lang="sk-SK" altLang="en-US" dirty="0" smtClean="0">
                <a:latin typeface="Constantia" panose="02030602050306030303" pitchFamily="18" charset="0"/>
              </a:rPr>
              <a:t>2.67 </a:t>
            </a:r>
            <a:r>
              <a:rPr lang="sk-SK" altLang="en-US" dirty="0">
                <a:latin typeface="Constantia" panose="02030602050306030303" pitchFamily="18" charset="0"/>
              </a:rPr>
              <a:t>.</a:t>
            </a:r>
          </a:p>
        </p:txBody>
      </p:sp>
      <p:sp>
        <p:nvSpPr>
          <p:cNvPr id="147459" name="TextBox 2"/>
          <p:cNvSpPr txBox="1">
            <a:spLocks noChangeArrowheads="1"/>
          </p:cNvSpPr>
          <p:nvPr/>
        </p:nvSpPr>
        <p:spPr bwMode="auto">
          <a:xfrm>
            <a:off x="1631951" y="1844676"/>
            <a:ext cx="901427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err="1" smtClean="0">
                <a:latin typeface="Constantia" panose="02030602050306030303" pitchFamily="18" charset="0"/>
              </a:rPr>
              <a:t>Sele</a:t>
            </a:r>
            <a:r>
              <a:rPr lang="en-US" altLang="en-US" dirty="0" err="1" smtClean="0">
                <a:latin typeface="Constantia" panose="02030602050306030303" pitchFamily="18" charset="0"/>
              </a:rPr>
              <a:t>ction</a:t>
            </a:r>
            <a:r>
              <a:rPr lang="sk-SK" altLang="en-US" dirty="0" smtClean="0">
                <a:latin typeface="Constantia" panose="02030602050306030303" pitchFamily="18" charset="0"/>
              </a:rPr>
              <a:t>: </a:t>
            </a:r>
            <a:r>
              <a:rPr lang="en-US" altLang="en-US" dirty="0" smtClean="0">
                <a:latin typeface="Constantia" panose="02030602050306030303" pitchFamily="18" charset="0"/>
              </a:rPr>
              <a:t>Selection chooses parents to create elements of the new generation. The principle can be : the better is the fitness the greater is the probability to be chosen as a parent. </a:t>
            </a:r>
            <a:endParaRPr lang="sk-SK" altLang="en-US" dirty="0">
              <a:latin typeface="Constantia" panose="02030602050306030303" pitchFamily="18" charset="0"/>
            </a:endParaRPr>
          </a:p>
        </p:txBody>
      </p:sp>
      <p:sp>
        <p:nvSpPr>
          <p:cNvPr id="4" name="TextBox 3"/>
          <p:cNvSpPr txBox="1">
            <a:spLocks noChangeArrowheads="1"/>
          </p:cNvSpPr>
          <p:nvPr/>
        </p:nvSpPr>
        <p:spPr bwMode="auto">
          <a:xfrm>
            <a:off x="1692276" y="2898776"/>
            <a:ext cx="45370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solidFill>
                  <a:srgbClr val="C00000"/>
                </a:solidFill>
                <a:latin typeface="Constantia" panose="02030602050306030303" pitchFamily="18" charset="0"/>
              </a:rPr>
              <a:t>Probability of the chromosomes of the zero-</a:t>
            </a:r>
            <a:r>
              <a:rPr lang="en-US" altLang="en-US" dirty="0" err="1" smtClean="0">
                <a:solidFill>
                  <a:srgbClr val="C00000"/>
                </a:solidFill>
                <a:latin typeface="Constantia" panose="02030602050306030303" pitchFamily="18" charset="0"/>
              </a:rPr>
              <a:t>th</a:t>
            </a:r>
            <a:r>
              <a:rPr lang="en-US" altLang="en-US" dirty="0" smtClean="0">
                <a:solidFill>
                  <a:srgbClr val="C00000"/>
                </a:solidFill>
                <a:latin typeface="Constantia" panose="02030602050306030303" pitchFamily="18" charset="0"/>
              </a:rPr>
              <a:t> generation</a:t>
            </a:r>
            <a:endParaRPr lang="sk-SK" altLang="en-US" dirty="0">
              <a:solidFill>
                <a:srgbClr val="C00000"/>
              </a:solidFill>
              <a:latin typeface="Constantia" panose="02030602050306030303" pitchFamily="18" charset="0"/>
            </a:endParaRPr>
          </a:p>
        </p:txBody>
      </p:sp>
      <p:sp>
        <p:nvSpPr>
          <p:cNvPr id="5" name="TextBox 4"/>
          <p:cNvSpPr txBox="1">
            <a:spLocks noChangeArrowheads="1"/>
          </p:cNvSpPr>
          <p:nvPr/>
        </p:nvSpPr>
        <p:spPr bwMode="auto">
          <a:xfrm>
            <a:off x="6311901" y="2898775"/>
            <a:ext cx="3960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onstantia" panose="02030602050306030303" pitchFamily="18" charset="0"/>
              </a:rPr>
              <a:t>3/8, 3/8, 2/8</a:t>
            </a:r>
            <a:endParaRPr lang="sk-SK" altLang="en-US">
              <a:latin typeface="Constantia" panose="02030602050306030303" pitchFamily="18" charset="0"/>
            </a:endParaRPr>
          </a:p>
        </p:txBody>
      </p:sp>
      <p:grpSp>
        <p:nvGrpSpPr>
          <p:cNvPr id="9" name="Group 8"/>
          <p:cNvGrpSpPr>
            <a:grpSpLocks/>
          </p:cNvGrpSpPr>
          <p:nvPr/>
        </p:nvGrpSpPr>
        <p:grpSpPr bwMode="auto">
          <a:xfrm>
            <a:off x="1703388" y="4041774"/>
            <a:ext cx="7994650" cy="1243566"/>
            <a:chOff x="179512" y="4042072"/>
            <a:chExt cx="7994572" cy="1243013"/>
          </a:xfrm>
        </p:grpSpPr>
        <p:sp>
          <p:nvSpPr>
            <p:cNvPr id="147463" name="TextBox 5"/>
            <p:cNvSpPr txBox="1">
              <a:spLocks noChangeArrowheads="1"/>
            </p:cNvSpPr>
            <p:nvPr/>
          </p:nvSpPr>
          <p:spPr bwMode="auto">
            <a:xfrm>
              <a:off x="179512" y="4042072"/>
              <a:ext cx="79945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latin typeface="Constantia" panose="02030602050306030303" pitchFamily="18" charset="0"/>
                </a:rPr>
                <a:t>Let the selection choses these </a:t>
              </a:r>
              <a:r>
                <a:rPr lang="sk-SK" altLang="en-US" dirty="0" smtClean="0">
                  <a:latin typeface="Constantia" panose="02030602050306030303" pitchFamily="18" charset="0"/>
                </a:rPr>
                <a:t> </a:t>
              </a:r>
              <a:endParaRPr lang="sk-SK" altLang="en-US" dirty="0">
                <a:latin typeface="Constantia" panose="02030602050306030303" pitchFamily="18" charset="0"/>
              </a:endParaRPr>
            </a:p>
          </p:txBody>
        </p:sp>
        <p:graphicFrame>
          <p:nvGraphicFramePr>
            <p:cNvPr id="147464" name="Object 7"/>
            <p:cNvGraphicFramePr>
              <a:graphicFrameLocks noChangeAspect="1"/>
            </p:cNvGraphicFramePr>
            <p:nvPr>
              <p:extLst>
                <p:ext uri="{D42A27DB-BD31-4B8C-83A1-F6EECF244321}">
                  <p14:modId xmlns:p14="http://schemas.microsoft.com/office/powerpoint/2010/main" val="2038827415"/>
                </p:ext>
              </p:extLst>
            </p:nvPr>
          </p:nvGraphicFramePr>
          <p:xfrm>
            <a:off x="3694841" y="4042072"/>
            <a:ext cx="4359275" cy="1243013"/>
          </p:xfrm>
          <a:graphic>
            <a:graphicData uri="http://schemas.openxmlformats.org/presentationml/2006/ole">
              <mc:AlternateContent xmlns:mc="http://schemas.openxmlformats.org/markup-compatibility/2006">
                <mc:Choice xmlns:v="urn:schemas-microsoft-com:vml" Requires="v">
                  <p:oleObj spid="_x0000_s11359" name="Rovnica" r:id="rId3" imgW="2667000" imgH="762000" progId="Equation.3">
                    <p:embed/>
                  </p:oleObj>
                </mc:Choice>
                <mc:Fallback>
                  <p:oleObj name="Rovnica" r:id="rId3" imgW="2667000" imgH="762000" progId="Equation.3">
                    <p:embed/>
                    <p:pic>
                      <p:nvPicPr>
                        <p:cNvPr id="14746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4841" y="4042072"/>
                          <a:ext cx="4359275" cy="1243013"/>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2480286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714500" y="1028701"/>
            <a:ext cx="7994650" cy="1243013"/>
            <a:chOff x="206832" y="3833370"/>
            <a:chExt cx="7994572" cy="1243013"/>
          </a:xfrm>
        </p:grpSpPr>
        <p:sp>
          <p:nvSpPr>
            <p:cNvPr id="148491" name="TextBox 3"/>
            <p:cNvSpPr txBox="1">
              <a:spLocks noChangeArrowheads="1"/>
            </p:cNvSpPr>
            <p:nvPr/>
          </p:nvSpPr>
          <p:spPr bwMode="auto">
            <a:xfrm>
              <a:off x="206832" y="3857406"/>
              <a:ext cx="79945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err="1" smtClean="0">
                  <a:latin typeface="Constantia" panose="02030602050306030303" pitchFamily="18" charset="0"/>
                </a:rPr>
                <a:t>Offsprings</a:t>
              </a:r>
              <a:r>
                <a:rPr lang="en-US" altLang="en-US" dirty="0" smtClean="0">
                  <a:latin typeface="Constantia" panose="02030602050306030303" pitchFamily="18" charset="0"/>
                </a:rPr>
                <a:t> after crossover</a:t>
              </a:r>
              <a:endParaRPr lang="sk-SK" altLang="en-US" dirty="0">
                <a:latin typeface="Constantia" panose="02030602050306030303" pitchFamily="18" charset="0"/>
              </a:endParaRPr>
            </a:p>
          </p:txBody>
        </p:sp>
        <p:graphicFrame>
          <p:nvGraphicFramePr>
            <p:cNvPr id="148492" name="Object 4"/>
            <p:cNvGraphicFramePr>
              <a:graphicFrameLocks noChangeAspect="1"/>
            </p:cNvGraphicFramePr>
            <p:nvPr>
              <p:extLst>
                <p:ext uri="{D42A27DB-BD31-4B8C-83A1-F6EECF244321}">
                  <p14:modId xmlns:p14="http://schemas.microsoft.com/office/powerpoint/2010/main" val="2720424619"/>
                </p:ext>
              </p:extLst>
            </p:nvPr>
          </p:nvGraphicFramePr>
          <p:xfrm>
            <a:off x="2829922" y="3833370"/>
            <a:ext cx="4132263" cy="1243013"/>
          </p:xfrm>
          <a:graphic>
            <a:graphicData uri="http://schemas.openxmlformats.org/presentationml/2006/ole">
              <mc:AlternateContent xmlns:mc="http://schemas.openxmlformats.org/markup-compatibility/2006">
                <mc:Choice xmlns:v="urn:schemas-microsoft-com:vml" Requires="v">
                  <p:oleObj spid="_x0000_s12476" name="Rovnica" r:id="rId3" imgW="2527300" imgH="762000" progId="Equation.3">
                    <p:embed/>
                  </p:oleObj>
                </mc:Choice>
                <mc:Fallback>
                  <p:oleObj name="Rovnica" r:id="rId3" imgW="2527300" imgH="762000" progId="Equation.3">
                    <p:embed/>
                    <p:pic>
                      <p:nvPicPr>
                        <p:cNvPr id="1484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9922" y="3833370"/>
                          <a:ext cx="4132263" cy="1243013"/>
                        </a:xfrm>
                        <a:prstGeom prst="rect">
                          <a:avLst/>
                        </a:prstGeom>
                        <a:noFill/>
                        <a:ln>
                          <a:noFill/>
                        </a:ln>
                      </p:spPr>
                    </p:pic>
                  </p:oleObj>
                </mc:Fallback>
              </mc:AlternateContent>
            </a:graphicData>
          </a:graphic>
        </p:graphicFrame>
      </p:grpSp>
      <p:sp>
        <p:nvSpPr>
          <p:cNvPr id="6" name="Rectangle 5"/>
          <p:cNvSpPr/>
          <p:nvPr/>
        </p:nvSpPr>
        <p:spPr>
          <a:xfrm>
            <a:off x="7270750" y="1484314"/>
            <a:ext cx="1201738" cy="504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7" name="Rectangle 6"/>
          <p:cNvSpPr/>
          <p:nvPr/>
        </p:nvSpPr>
        <p:spPr>
          <a:xfrm>
            <a:off x="7391401" y="1133475"/>
            <a:ext cx="873125" cy="5032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grpSp>
        <p:nvGrpSpPr>
          <p:cNvPr id="8" name="Group 7"/>
          <p:cNvGrpSpPr>
            <a:grpSpLocks/>
          </p:cNvGrpSpPr>
          <p:nvPr/>
        </p:nvGrpSpPr>
        <p:grpSpPr bwMode="auto">
          <a:xfrm>
            <a:off x="1866900" y="3236913"/>
            <a:ext cx="7994650" cy="1243012"/>
            <a:chOff x="206832" y="3857406"/>
            <a:chExt cx="7994572" cy="1243013"/>
          </a:xfrm>
        </p:grpSpPr>
        <p:sp>
          <p:nvSpPr>
            <p:cNvPr id="148489" name="TextBox 8"/>
            <p:cNvSpPr txBox="1">
              <a:spLocks noChangeArrowheads="1"/>
            </p:cNvSpPr>
            <p:nvPr/>
          </p:nvSpPr>
          <p:spPr bwMode="auto">
            <a:xfrm>
              <a:off x="206832" y="3857406"/>
              <a:ext cx="79945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err="1" smtClean="0">
                  <a:latin typeface="Constantia" panose="02030602050306030303" pitchFamily="18" charset="0"/>
                </a:rPr>
                <a:t>Offsprings</a:t>
              </a:r>
              <a:r>
                <a:rPr lang="en-US" altLang="en-US" dirty="0" smtClean="0">
                  <a:latin typeface="Constantia" panose="02030602050306030303" pitchFamily="18" charset="0"/>
                </a:rPr>
                <a:t> after mutation</a:t>
              </a:r>
              <a:endParaRPr lang="sk-SK" altLang="en-US" dirty="0">
                <a:latin typeface="Constantia" panose="02030602050306030303" pitchFamily="18" charset="0"/>
              </a:endParaRPr>
            </a:p>
          </p:txBody>
        </p:sp>
        <p:graphicFrame>
          <p:nvGraphicFramePr>
            <p:cNvPr id="148490" name="Object 9"/>
            <p:cNvGraphicFramePr>
              <a:graphicFrameLocks noChangeAspect="1"/>
            </p:cNvGraphicFramePr>
            <p:nvPr>
              <p:extLst>
                <p:ext uri="{D42A27DB-BD31-4B8C-83A1-F6EECF244321}">
                  <p14:modId xmlns:p14="http://schemas.microsoft.com/office/powerpoint/2010/main" val="2132274741"/>
                </p:ext>
              </p:extLst>
            </p:nvPr>
          </p:nvGraphicFramePr>
          <p:xfrm>
            <a:off x="2852296" y="3857406"/>
            <a:ext cx="4087813" cy="1243013"/>
          </p:xfrm>
          <a:graphic>
            <a:graphicData uri="http://schemas.openxmlformats.org/presentationml/2006/ole">
              <mc:AlternateContent xmlns:mc="http://schemas.openxmlformats.org/markup-compatibility/2006">
                <mc:Choice xmlns:v="urn:schemas-microsoft-com:vml" Requires="v">
                  <p:oleObj spid="_x0000_s12477" name="Rovnica" r:id="rId5" imgW="2501900" imgH="762000" progId="Equation.3">
                    <p:embed/>
                  </p:oleObj>
                </mc:Choice>
                <mc:Fallback>
                  <p:oleObj name="Rovnica" r:id="rId5" imgW="2501900" imgH="762000" progId="Equation.3">
                    <p:embed/>
                    <p:pic>
                      <p:nvPicPr>
                        <p:cNvPr id="14849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2296" y="3857406"/>
                          <a:ext cx="4087813" cy="1243013"/>
                        </a:xfrm>
                        <a:prstGeom prst="rect">
                          <a:avLst/>
                        </a:prstGeom>
                        <a:noFill/>
                        <a:ln>
                          <a:noFill/>
                        </a:ln>
                      </p:spPr>
                    </p:pic>
                  </p:oleObj>
                </mc:Fallback>
              </mc:AlternateContent>
            </a:graphicData>
          </a:graphic>
        </p:graphicFrame>
      </p:grpSp>
      <p:sp>
        <p:nvSpPr>
          <p:cNvPr id="11" name="Rectangle 10"/>
          <p:cNvSpPr/>
          <p:nvPr/>
        </p:nvSpPr>
        <p:spPr>
          <a:xfrm>
            <a:off x="7546975" y="3236914"/>
            <a:ext cx="649288" cy="504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k-SK"/>
          </a:p>
        </p:txBody>
      </p:sp>
      <p:sp>
        <p:nvSpPr>
          <p:cNvPr id="12" name="TextBox 11"/>
          <p:cNvSpPr txBox="1">
            <a:spLocks noChangeArrowheads="1"/>
          </p:cNvSpPr>
          <p:nvPr/>
        </p:nvSpPr>
        <p:spPr bwMode="auto">
          <a:xfrm>
            <a:off x="8759825" y="3236913"/>
            <a:ext cx="1873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a:latin typeface="Constantia" panose="02030602050306030303" pitchFamily="18" charset="0"/>
              </a:rPr>
              <a:t>Fitnes: </a:t>
            </a:r>
            <a:r>
              <a:rPr lang="en-US" altLang="en-US">
                <a:latin typeface="Constantia" panose="02030602050306030303" pitchFamily="18" charset="0"/>
              </a:rPr>
              <a:t>   </a:t>
            </a:r>
            <a:r>
              <a:rPr lang="sk-SK" altLang="en-US">
                <a:latin typeface="Constantia" panose="02030602050306030303" pitchFamily="18" charset="0"/>
              </a:rPr>
              <a:t> </a:t>
            </a:r>
            <a:r>
              <a:rPr lang="en-US" altLang="en-US">
                <a:latin typeface="Constantia" panose="02030602050306030303" pitchFamily="18" charset="0"/>
              </a:rPr>
              <a:t>2</a:t>
            </a:r>
            <a:endParaRPr lang="sk-SK" altLang="en-US">
              <a:latin typeface="Constantia" panose="02030602050306030303" pitchFamily="18" charset="0"/>
            </a:endParaRPr>
          </a:p>
          <a:p>
            <a:pPr eaLnBrk="1" hangingPunct="1"/>
            <a:r>
              <a:rPr lang="sk-SK" altLang="en-US">
                <a:latin typeface="Constantia" panose="02030602050306030303" pitchFamily="18" charset="0"/>
              </a:rPr>
              <a:t>                 </a:t>
            </a:r>
            <a:r>
              <a:rPr lang="en-US" altLang="en-US">
                <a:latin typeface="Constantia" panose="02030602050306030303" pitchFamily="18" charset="0"/>
              </a:rPr>
              <a:t>4</a:t>
            </a:r>
            <a:endParaRPr lang="sk-SK" altLang="en-US">
              <a:latin typeface="Constantia" panose="02030602050306030303" pitchFamily="18" charset="0"/>
            </a:endParaRPr>
          </a:p>
        </p:txBody>
      </p:sp>
      <p:sp>
        <p:nvSpPr>
          <p:cNvPr id="13" name="TextBox 12"/>
          <p:cNvSpPr txBox="1">
            <a:spLocks noChangeArrowheads="1"/>
          </p:cNvSpPr>
          <p:nvPr/>
        </p:nvSpPr>
        <p:spPr bwMode="auto">
          <a:xfrm>
            <a:off x="1992313" y="4820924"/>
            <a:ext cx="86407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latin typeface="Constantia" panose="02030602050306030303" pitchFamily="18" charset="0"/>
              </a:rPr>
              <a:t>To the next generation we chose three best chromosomes from the zero-</a:t>
            </a:r>
            <a:r>
              <a:rPr lang="en-US" altLang="en-US" dirty="0" err="1" smtClean="0">
                <a:latin typeface="Constantia" panose="02030602050306030303" pitchFamily="18" charset="0"/>
              </a:rPr>
              <a:t>th</a:t>
            </a:r>
            <a:r>
              <a:rPr lang="en-US" altLang="en-US" dirty="0" smtClean="0">
                <a:latin typeface="Constantia" panose="02030602050306030303" pitchFamily="18" charset="0"/>
              </a:rPr>
              <a:t> generation and </a:t>
            </a:r>
            <a:r>
              <a:rPr lang="en-US" altLang="en-US" dirty="0" err="1" smtClean="0">
                <a:latin typeface="Constantia" panose="02030602050306030303" pitchFamily="18" charset="0"/>
              </a:rPr>
              <a:t>offsprings</a:t>
            </a:r>
            <a:r>
              <a:rPr lang="en-US" altLang="en-US" dirty="0" smtClean="0">
                <a:latin typeface="Constantia" panose="02030602050306030303" pitchFamily="18" charset="0"/>
              </a:rPr>
              <a:t>.  If there is no  chromosome among them having the fitness 6, the process is repeated. </a:t>
            </a:r>
            <a:endParaRPr lang="sk-SK" altLang="en-US" dirty="0">
              <a:latin typeface="Constantia" panose="02030602050306030303" pitchFamily="18" charset="0"/>
            </a:endParaRPr>
          </a:p>
        </p:txBody>
      </p:sp>
    </p:spTree>
    <p:extLst>
      <p:ext uri="{BB962C8B-B14F-4D97-AF65-F5344CB8AC3E}">
        <p14:creationId xmlns:p14="http://schemas.microsoft.com/office/powerpoint/2010/main" val="4233144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5620" y="261670"/>
            <a:ext cx="8713788" cy="1200329"/>
          </a:xfrm>
          <a:prstGeom prst="rect">
            <a:avLst/>
          </a:prstGeom>
          <a:solidFill>
            <a:schemeClr val="accent2">
              <a:lumMod val="60000"/>
              <a:lumOff val="40000"/>
            </a:schemeClr>
          </a:solidFill>
        </p:spPr>
        <p:txBody>
          <a:bodyPr>
            <a:spAutoFit/>
          </a:bodyPr>
          <a:lstStyle/>
          <a:p>
            <a:pPr>
              <a:defRPr/>
            </a:pPr>
            <a:r>
              <a:rPr lang="en-US" dirty="0" smtClean="0"/>
              <a:t>The example have shown the basics of the evolutionary algorithm. </a:t>
            </a:r>
            <a:r>
              <a:rPr lang="en-US" b="1" dirty="0" smtClean="0"/>
              <a:t>Hill climbing </a:t>
            </a:r>
            <a:r>
              <a:rPr lang="en-US" dirty="0" smtClean="0"/>
              <a:t>is a simplified version of it. We do not use crossover operator. Only the mutation operator is used and the population consists of one chromosome . </a:t>
            </a:r>
            <a:endParaRPr lang="en-US" dirty="0"/>
          </a:p>
        </p:txBody>
      </p:sp>
      <p:grpSp>
        <p:nvGrpSpPr>
          <p:cNvPr id="3" name="Group 2"/>
          <p:cNvGrpSpPr>
            <a:grpSpLocks/>
          </p:cNvGrpSpPr>
          <p:nvPr/>
        </p:nvGrpSpPr>
        <p:grpSpPr bwMode="auto">
          <a:xfrm>
            <a:off x="1774825" y="1516064"/>
            <a:ext cx="7994650" cy="1158875"/>
            <a:chOff x="179512" y="3858182"/>
            <a:chExt cx="7994572" cy="1158875"/>
          </a:xfrm>
        </p:grpSpPr>
        <p:sp>
          <p:nvSpPr>
            <p:cNvPr id="149519" name="TextBox 3"/>
            <p:cNvSpPr txBox="1">
              <a:spLocks noChangeArrowheads="1"/>
            </p:cNvSpPr>
            <p:nvPr/>
          </p:nvSpPr>
          <p:spPr bwMode="auto">
            <a:xfrm>
              <a:off x="179512" y="4042072"/>
              <a:ext cx="7994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t>In the zero-</a:t>
              </a:r>
              <a:r>
                <a:rPr lang="en-US" altLang="en-US" dirty="0" err="1" smtClean="0"/>
                <a:t>th</a:t>
              </a:r>
              <a:r>
                <a:rPr lang="en-US" altLang="en-US" dirty="0" smtClean="0"/>
                <a:t> iteration the best fit </a:t>
              </a:r>
            </a:p>
            <a:p>
              <a:pPr eaLnBrk="1" hangingPunct="1"/>
              <a:r>
                <a:rPr lang="en-US" altLang="en-US" dirty="0" smtClean="0"/>
                <a:t>chromosome is:</a:t>
              </a:r>
              <a:endParaRPr lang="sk-SK" altLang="en-US" dirty="0"/>
            </a:p>
          </p:txBody>
        </p:sp>
        <p:graphicFrame>
          <p:nvGraphicFramePr>
            <p:cNvPr id="149520" name="Object 4"/>
            <p:cNvGraphicFramePr>
              <a:graphicFrameLocks noChangeAspect="1"/>
            </p:cNvGraphicFramePr>
            <p:nvPr/>
          </p:nvGraphicFramePr>
          <p:xfrm>
            <a:off x="3662410" y="3858182"/>
            <a:ext cx="4359275" cy="1158875"/>
          </p:xfrm>
          <a:graphic>
            <a:graphicData uri="http://schemas.openxmlformats.org/presentationml/2006/ole">
              <mc:AlternateContent xmlns:mc="http://schemas.openxmlformats.org/markup-compatibility/2006">
                <mc:Choice xmlns:v="urn:schemas-microsoft-com:vml" Requires="v">
                  <p:oleObj spid="_x0000_s13500" name="Rovnica" r:id="rId3" imgW="2667000" imgH="711200" progId="Equation.3">
                    <p:embed/>
                  </p:oleObj>
                </mc:Choice>
                <mc:Fallback>
                  <p:oleObj name="Rovnica" r:id="rId3" imgW="2667000" imgH="711200" progId="Equation.3">
                    <p:embed/>
                    <p:pic>
                      <p:nvPicPr>
                        <p:cNvPr id="1495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2410" y="3858182"/>
                          <a:ext cx="4359275" cy="1158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 name="TextBox 6"/>
          <p:cNvSpPr txBox="1">
            <a:spLocks noChangeArrowheads="1"/>
          </p:cNvSpPr>
          <p:nvPr/>
        </p:nvSpPr>
        <p:spPr bwMode="auto">
          <a:xfrm>
            <a:off x="1622425" y="2971801"/>
            <a:ext cx="79946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t>By a mutation</a:t>
            </a:r>
            <a:r>
              <a:rPr lang="sk-SK" altLang="en-US" dirty="0" smtClean="0"/>
              <a:t> </a:t>
            </a:r>
            <a:endParaRPr lang="en-US" altLang="en-US" dirty="0" smtClean="0"/>
          </a:p>
          <a:p>
            <a:pPr eaLnBrk="1" hangingPunct="1"/>
            <a:r>
              <a:rPr lang="sk-SK" altLang="en-US" dirty="0" smtClean="0"/>
              <a:t>(</a:t>
            </a:r>
            <a:r>
              <a:rPr lang="en-US" altLang="en-US" dirty="0" smtClean="0"/>
              <a:t>changing the randomly chosen </a:t>
            </a:r>
          </a:p>
          <a:p>
            <a:pPr eaLnBrk="1" hangingPunct="1"/>
            <a:r>
              <a:rPr lang="en-US" altLang="en-US" dirty="0" smtClean="0"/>
              <a:t>direction</a:t>
            </a:r>
            <a:r>
              <a:rPr lang="sk-SK" altLang="en-US" dirty="0" smtClean="0"/>
              <a:t>)</a:t>
            </a:r>
            <a:r>
              <a:rPr lang="en-US" altLang="en-US" dirty="0" smtClean="0"/>
              <a:t> we create several new </a:t>
            </a:r>
          </a:p>
          <a:p>
            <a:pPr eaLnBrk="1" hangingPunct="1"/>
            <a:r>
              <a:rPr lang="en-US" altLang="en-US" dirty="0" smtClean="0"/>
              <a:t>Chromosomes and evaluate them</a:t>
            </a:r>
            <a:endParaRPr lang="sk-SK" altLang="en-US" dirty="0"/>
          </a:p>
        </p:txBody>
      </p:sp>
      <p:graphicFrame>
        <p:nvGraphicFramePr>
          <p:cNvPr id="11" name="Object 10"/>
          <p:cNvGraphicFramePr>
            <a:graphicFrameLocks noChangeAspect="1"/>
          </p:cNvGraphicFramePr>
          <p:nvPr/>
        </p:nvGraphicFramePr>
        <p:xfrm>
          <a:off x="5237163" y="2859088"/>
          <a:ext cx="4379912" cy="1782762"/>
        </p:xfrm>
        <a:graphic>
          <a:graphicData uri="http://schemas.openxmlformats.org/presentationml/2006/ole">
            <mc:AlternateContent xmlns:mc="http://schemas.openxmlformats.org/markup-compatibility/2006">
              <mc:Choice xmlns:v="urn:schemas-microsoft-com:vml" Requires="v">
                <p:oleObj spid="_x0000_s13501" name="Rovnica" r:id="rId5" imgW="2679700" imgH="1092200" progId="Equation.3">
                  <p:embed/>
                </p:oleObj>
              </mc:Choice>
              <mc:Fallback>
                <p:oleObj name="Rovnica" r:id="rId5" imgW="2679700" imgH="1092200" progId="Equation.3">
                  <p:embed/>
                  <p:pic>
                    <p:nvPicPr>
                      <p:cNvPr id="11"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7163" y="2859088"/>
                        <a:ext cx="4379912" cy="17827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Oval 8"/>
          <p:cNvSpPr/>
          <p:nvPr/>
        </p:nvSpPr>
        <p:spPr>
          <a:xfrm>
            <a:off x="5772151" y="2913063"/>
            <a:ext cx="360363" cy="3857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6527801" y="3365501"/>
            <a:ext cx="360363" cy="385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7926388" y="3798889"/>
            <a:ext cx="360362" cy="3841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7896226" y="4262439"/>
            <a:ext cx="360363" cy="3841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074" name="TextBox 14"/>
          <p:cNvSpPr txBox="1">
            <a:spLocks noChangeArrowheads="1"/>
          </p:cNvSpPr>
          <p:nvPr/>
        </p:nvSpPr>
        <p:spPr bwMode="auto">
          <a:xfrm>
            <a:off x="1693863" y="4892675"/>
            <a:ext cx="8794750" cy="1200329"/>
          </a:xfrm>
          <a:prstGeom prst="rect">
            <a:avLst/>
          </a:prstGeom>
          <a:solidFill>
            <a:schemeClr val="accent2">
              <a:lumMod val="60000"/>
              <a:lumOff val="40000"/>
            </a:schemeClr>
          </a:solid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smtClean="0"/>
              <a:t>If the best offspring is better as the zero-</a:t>
            </a:r>
            <a:r>
              <a:rPr lang="en-US" altLang="en-US" dirty="0" err="1" smtClean="0"/>
              <a:t>th</a:t>
            </a:r>
            <a:r>
              <a:rPr lang="en-US" altLang="en-US" dirty="0" smtClean="0"/>
              <a:t> generation chromosome (parent), this offspring became a parent and is mutated to produce new </a:t>
            </a:r>
            <a:r>
              <a:rPr lang="en-US" altLang="en-US" dirty="0" err="1" smtClean="0"/>
              <a:t>offsprings</a:t>
            </a:r>
            <a:r>
              <a:rPr lang="en-US" altLang="en-US" dirty="0" smtClean="0"/>
              <a:t>. This process is repeated, until the global extremum is reached, or the stop condition is met.  Problem: cycling of the algorithm, algorithm can get stuck at </a:t>
            </a:r>
            <a:r>
              <a:rPr lang="en-US" altLang="en-US" dirty="0" err="1" smtClean="0"/>
              <a:t>plato</a:t>
            </a:r>
            <a:r>
              <a:rPr lang="en-US" altLang="en-US" dirty="0" smtClean="0"/>
              <a:t>, arm (slow convergence) or local extremum.</a:t>
            </a:r>
            <a:endParaRPr lang="en-US" altLang="en-US" dirty="0"/>
          </a:p>
        </p:txBody>
      </p:sp>
      <p:sp>
        <p:nvSpPr>
          <p:cNvPr id="4" name="TextBox 3"/>
          <p:cNvSpPr txBox="1">
            <a:spLocks noChangeArrowheads="1"/>
          </p:cNvSpPr>
          <p:nvPr/>
        </p:nvSpPr>
        <p:spPr bwMode="auto">
          <a:xfrm>
            <a:off x="9769476" y="2928939"/>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7</a:t>
            </a:r>
            <a:endParaRPr lang="en-US" altLang="en-US"/>
          </a:p>
        </p:txBody>
      </p:sp>
      <p:sp>
        <p:nvSpPr>
          <p:cNvPr id="15" name="TextBox 14"/>
          <p:cNvSpPr txBox="1">
            <a:spLocks noChangeArrowheads="1"/>
          </p:cNvSpPr>
          <p:nvPr/>
        </p:nvSpPr>
        <p:spPr bwMode="auto">
          <a:xfrm>
            <a:off x="9769476" y="3398839"/>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16" name="TextBox 15"/>
          <p:cNvSpPr txBox="1">
            <a:spLocks noChangeArrowheads="1"/>
          </p:cNvSpPr>
          <p:nvPr/>
        </p:nvSpPr>
        <p:spPr bwMode="auto">
          <a:xfrm>
            <a:off x="9769476" y="3848100"/>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a:t>
            </a:r>
            <a:endParaRPr lang="en-US" altLang="en-US"/>
          </a:p>
        </p:txBody>
      </p:sp>
      <p:sp>
        <p:nvSpPr>
          <p:cNvPr id="17" name="TextBox 16"/>
          <p:cNvSpPr txBox="1">
            <a:spLocks noChangeArrowheads="1"/>
          </p:cNvSpPr>
          <p:nvPr/>
        </p:nvSpPr>
        <p:spPr bwMode="auto">
          <a:xfrm>
            <a:off x="9769476" y="4316414"/>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6</a:t>
            </a:r>
            <a:endParaRPr lang="en-US" altLang="en-US"/>
          </a:p>
        </p:txBody>
      </p:sp>
    </p:spTree>
    <p:extLst>
      <p:ext uri="{BB962C8B-B14F-4D97-AF65-F5344CB8AC3E}">
        <p14:creationId xmlns:p14="http://schemas.microsoft.com/office/powerpoint/2010/main" val="1535771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07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2" grpId="0" animBg="1"/>
      <p:bldP spid="13" grpId="0" animBg="1"/>
      <p:bldP spid="14" grpId="0" animBg="1"/>
      <p:bldP spid="88074" grpId="0" animBg="1"/>
      <p:bldP spid="4" grpId="0"/>
      <p:bldP spid="1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0270" y="624110"/>
            <a:ext cx="9344341" cy="1280890"/>
          </a:xfrm>
        </p:spPr>
        <p:txBody>
          <a:bodyPr/>
          <a:lstStyle/>
          <a:p>
            <a:r>
              <a:rPr lang="en-US" dirty="0" err="1" smtClean="0"/>
              <a:t>Hillclimbing</a:t>
            </a:r>
            <a:r>
              <a:rPr lang="en-US" dirty="0" smtClean="0"/>
              <a:t> – traveling salesman example</a:t>
            </a:r>
            <a:endParaRPr lang="en-US" dirty="0"/>
          </a:p>
        </p:txBody>
      </p:sp>
      <p:sp>
        <p:nvSpPr>
          <p:cNvPr id="3" name="TextBox 2"/>
          <p:cNvSpPr txBox="1"/>
          <p:nvPr/>
        </p:nvSpPr>
        <p:spPr>
          <a:xfrm>
            <a:off x="1051560" y="2446020"/>
            <a:ext cx="10435590" cy="2677656"/>
          </a:xfrm>
          <a:prstGeom prst="rect">
            <a:avLst/>
          </a:prstGeom>
          <a:noFill/>
        </p:spPr>
        <p:txBody>
          <a:bodyPr wrap="square" rtlCol="0">
            <a:spAutoFit/>
          </a:bodyPr>
          <a:lstStyle/>
          <a:p>
            <a:r>
              <a:rPr lang="en-US" sz="2400" dirty="0" smtClean="0">
                <a:solidFill>
                  <a:srgbClr val="C00000"/>
                </a:solidFill>
              </a:rPr>
              <a:t>Traveling salesman problem</a:t>
            </a:r>
            <a:r>
              <a:rPr lang="en-US" dirty="0" smtClean="0"/>
              <a:t>:  </a:t>
            </a:r>
            <a:r>
              <a:rPr lang="en-US" sz="2400" dirty="0" smtClean="0"/>
              <a:t>Traveling salesman needs to visit N towns. He starts in the town 1 and ends his travel in the town 1. He visited  all towns at most ones (except of the town 1). </a:t>
            </a:r>
          </a:p>
          <a:p>
            <a:r>
              <a:rPr lang="en-US" sz="2400" dirty="0"/>
              <a:t> </a:t>
            </a:r>
            <a:r>
              <a:rPr lang="en-US" sz="2400" dirty="0" smtClean="0"/>
              <a:t>                                                                     The salesman wants to find </a:t>
            </a:r>
          </a:p>
          <a:p>
            <a:r>
              <a:rPr lang="en-US" sz="2400" dirty="0"/>
              <a:t> </a:t>
            </a:r>
            <a:r>
              <a:rPr lang="en-US" sz="2400" dirty="0" smtClean="0"/>
              <a:t>                                                                      such town ordering, that the  </a:t>
            </a:r>
          </a:p>
          <a:p>
            <a:r>
              <a:rPr lang="en-US" sz="2400" dirty="0"/>
              <a:t> </a:t>
            </a:r>
            <a:r>
              <a:rPr lang="en-US" sz="2400" dirty="0" smtClean="0"/>
              <a:t>                                                                      path he travels is the shortest </a:t>
            </a:r>
          </a:p>
          <a:p>
            <a:r>
              <a:rPr lang="en-US" sz="2400" dirty="0"/>
              <a:t> </a:t>
            </a:r>
            <a:r>
              <a:rPr lang="en-US" sz="2400" dirty="0" smtClean="0"/>
              <a:t>                                                                      one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807" y="4084499"/>
            <a:ext cx="4761905" cy="2380952"/>
          </a:xfrm>
          <a:prstGeom prst="rect">
            <a:avLst/>
          </a:prstGeom>
        </p:spPr>
      </p:pic>
    </p:spTree>
    <p:extLst>
      <p:ext uri="{BB962C8B-B14F-4D97-AF65-F5344CB8AC3E}">
        <p14:creationId xmlns:p14="http://schemas.microsoft.com/office/powerpoint/2010/main" val="30784557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0300" y="537210"/>
            <a:ext cx="9155430" cy="1846659"/>
          </a:xfrm>
          <a:prstGeom prst="rect">
            <a:avLst/>
          </a:prstGeom>
          <a:noFill/>
        </p:spPr>
        <p:txBody>
          <a:bodyPr wrap="square" rtlCol="0">
            <a:spAutoFit/>
          </a:bodyPr>
          <a:lstStyle/>
          <a:p>
            <a:pPr marL="342900" indent="-342900">
              <a:buAutoNum type="arabicPeriod"/>
            </a:pPr>
            <a:r>
              <a:rPr lang="en-US" sz="2400" dirty="0" smtClean="0"/>
              <a:t>Travel path of the salesman is represented as a vector of the town indexes:  (1,3,5,2,7,6,8,4,9,10,1). </a:t>
            </a:r>
          </a:p>
          <a:p>
            <a:pPr marL="342900" indent="-342900">
              <a:buAutoNum type="arabicPeriod"/>
            </a:pPr>
            <a:r>
              <a:rPr lang="en-US" sz="2400" dirty="0" smtClean="0"/>
              <a:t>We start from certain initial town ordering. Each initial vector can be evaluated  (path length). </a:t>
            </a:r>
          </a:p>
          <a:p>
            <a:pPr marL="342900" indent="-342900">
              <a:buAutoNum type="arabicPeriod"/>
            </a:pPr>
            <a:endParaRPr lang="en-US" dirty="0"/>
          </a:p>
        </p:txBody>
      </p:sp>
      <p:sp>
        <p:nvSpPr>
          <p:cNvPr id="3" name="TextBox 2"/>
          <p:cNvSpPr txBox="1"/>
          <p:nvPr/>
        </p:nvSpPr>
        <p:spPr>
          <a:xfrm>
            <a:off x="2628900" y="2383869"/>
            <a:ext cx="8321040" cy="646331"/>
          </a:xfrm>
          <a:prstGeom prst="rect">
            <a:avLst/>
          </a:prstGeom>
          <a:solidFill>
            <a:schemeClr val="accent2">
              <a:lumMod val="60000"/>
              <a:lumOff val="40000"/>
            </a:schemeClr>
          </a:solidFill>
        </p:spPr>
        <p:txBody>
          <a:bodyPr wrap="square" rtlCol="0">
            <a:spAutoFit/>
          </a:bodyPr>
          <a:lstStyle/>
          <a:p>
            <a:r>
              <a:rPr lang="en-US" dirty="0" smtClean="0"/>
              <a:t>Question;  If there are 10 towns, how many possible paths we have in the traveling salesman problem?</a:t>
            </a:r>
            <a:endParaRPr lang="en-US" dirty="0"/>
          </a:p>
        </p:txBody>
      </p:sp>
      <p:sp>
        <p:nvSpPr>
          <p:cNvPr id="4" name="TextBox 3"/>
          <p:cNvSpPr txBox="1"/>
          <p:nvPr/>
        </p:nvSpPr>
        <p:spPr>
          <a:xfrm>
            <a:off x="2400300" y="3897630"/>
            <a:ext cx="8778240" cy="2308324"/>
          </a:xfrm>
          <a:prstGeom prst="rect">
            <a:avLst/>
          </a:prstGeom>
          <a:noFill/>
        </p:spPr>
        <p:txBody>
          <a:bodyPr wrap="square" rtlCol="0">
            <a:spAutoFit/>
          </a:bodyPr>
          <a:lstStyle/>
          <a:p>
            <a:pPr marL="457200" indent="-457200">
              <a:buAutoNum type="arabicPeriod" startAt="3"/>
            </a:pPr>
            <a:r>
              <a:rPr lang="en-US" sz="2400" dirty="0" smtClean="0"/>
              <a:t>Current initial vector is perturbed, several new orderings are created. All of them are evaluated.</a:t>
            </a:r>
          </a:p>
          <a:p>
            <a:pPr marL="457200" indent="-457200">
              <a:buAutoNum type="arabicPeriod" startAt="4"/>
            </a:pPr>
            <a:r>
              <a:rPr lang="en-US" sz="2400" dirty="0" smtClean="0"/>
              <a:t>The initial vector is replaced by the best offspring, but only if the offspring is better then the current initial vector. If not, we do not replace current initial vector. </a:t>
            </a:r>
          </a:p>
          <a:p>
            <a:pPr marL="457200" indent="-457200">
              <a:buAutoNum type="arabicPeriod" startAt="4"/>
            </a:pPr>
            <a:r>
              <a:rPr lang="en-US" sz="2400" dirty="0" smtClean="0"/>
              <a:t>Repeat from 3. until the stopping condition is met. </a:t>
            </a:r>
            <a:endParaRPr lang="en-US" sz="2400" dirty="0"/>
          </a:p>
        </p:txBody>
      </p:sp>
      <p:sp>
        <p:nvSpPr>
          <p:cNvPr id="5" name="TextBox 4"/>
          <p:cNvSpPr txBox="1"/>
          <p:nvPr/>
        </p:nvSpPr>
        <p:spPr>
          <a:xfrm>
            <a:off x="2623457" y="3309257"/>
            <a:ext cx="1230086" cy="369332"/>
          </a:xfrm>
          <a:prstGeom prst="rect">
            <a:avLst/>
          </a:prstGeom>
          <a:solidFill>
            <a:schemeClr val="accent2">
              <a:lumMod val="60000"/>
              <a:lumOff val="40000"/>
            </a:schemeClr>
          </a:solidFill>
        </p:spPr>
        <p:txBody>
          <a:bodyPr wrap="square" rtlCol="0">
            <a:spAutoFit/>
          </a:bodyPr>
          <a:lstStyle/>
          <a:p>
            <a:r>
              <a:rPr lang="en-US" dirty="0" smtClean="0"/>
              <a:t>10!</a:t>
            </a:r>
            <a:endParaRPr lang="en-US" dirty="0"/>
          </a:p>
        </p:txBody>
      </p:sp>
    </p:spTree>
    <p:extLst>
      <p:ext uri="{BB962C8B-B14F-4D97-AF65-F5344CB8AC3E}">
        <p14:creationId xmlns:p14="http://schemas.microsoft.com/office/powerpoint/2010/main" val="318918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Simulated annealing</a:t>
            </a:r>
            <a:endParaRPr lang="en-US" dirty="0"/>
          </a:p>
        </p:txBody>
      </p:sp>
      <p:sp>
        <p:nvSpPr>
          <p:cNvPr id="3" name="TextBox 2"/>
          <p:cNvSpPr txBox="1"/>
          <p:nvPr/>
        </p:nvSpPr>
        <p:spPr>
          <a:xfrm>
            <a:off x="822960" y="2063932"/>
            <a:ext cx="10868297" cy="4893647"/>
          </a:xfrm>
          <a:prstGeom prst="rect">
            <a:avLst/>
          </a:prstGeom>
          <a:noFill/>
        </p:spPr>
        <p:txBody>
          <a:bodyPr wrap="square" rtlCol="0">
            <a:spAutoFit/>
          </a:bodyPr>
          <a:lstStyle/>
          <a:p>
            <a:r>
              <a:rPr lang="en-US" sz="2400" dirty="0" smtClean="0"/>
              <a:t>Simulated annealing is another type of local search. It is different from the  evolutionary algorithm and hill climbing. Similarly to the hill climbing it uses only one state, which is disturbed. But contrary to the hill climbing  and evolutionary algorithm it accepts also a worse states but with certain probability. </a:t>
            </a:r>
          </a:p>
          <a:p>
            <a:endParaRPr lang="en-US" sz="2400" dirty="0"/>
          </a:p>
          <a:p>
            <a:endParaRPr lang="en-US" sz="2400" dirty="0" smtClean="0"/>
          </a:p>
          <a:p>
            <a:r>
              <a:rPr lang="en-US" sz="2400" dirty="0" smtClean="0"/>
              <a:t>Simulated annealing works with the concept of “</a:t>
            </a:r>
            <a:r>
              <a:rPr lang="en-US" sz="2400" b="1" dirty="0" smtClean="0"/>
              <a:t>energy function</a:t>
            </a:r>
            <a:r>
              <a:rPr lang="en-US" sz="2400" dirty="0" smtClean="0"/>
              <a:t>”  - the one of which we are looking for the optimum and  “</a:t>
            </a:r>
            <a:r>
              <a:rPr lang="en-US" sz="2400" b="1" dirty="0" smtClean="0"/>
              <a:t>temperature</a:t>
            </a:r>
            <a:r>
              <a:rPr lang="en-US" sz="2400" dirty="0" smtClean="0"/>
              <a:t>” a constant which governs the acceptance of a worse state. </a:t>
            </a:r>
          </a:p>
          <a:p>
            <a:endParaRPr lang="en-US" sz="2400" dirty="0"/>
          </a:p>
          <a:p>
            <a:r>
              <a:rPr lang="en-US" sz="2400" dirty="0" smtClean="0"/>
              <a:t>These concepts are used due to the first formulation of the algorithm in solving physical problems. </a:t>
            </a:r>
            <a:endParaRPr lang="en-US" sz="2400" dirty="0"/>
          </a:p>
        </p:txBody>
      </p:sp>
    </p:spTree>
    <p:extLst>
      <p:ext uri="{BB962C8B-B14F-4D97-AF65-F5344CB8AC3E}">
        <p14:creationId xmlns:p14="http://schemas.microsoft.com/office/powerpoint/2010/main" val="39291438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1"/>
          <p:cNvSpPr txBox="1">
            <a:spLocks noChangeArrowheads="1"/>
          </p:cNvSpPr>
          <p:nvPr/>
        </p:nvSpPr>
        <p:spPr bwMode="auto">
          <a:xfrm>
            <a:off x="1737360" y="115889"/>
            <a:ext cx="100845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r>
              <a:rPr lang="en-US" altLang="sk-SK" sz="2400" b="1" dirty="0" smtClean="0">
                <a:solidFill>
                  <a:srgbClr val="C00000"/>
                </a:solidFill>
                <a:latin typeface="Times New Roman" panose="02020603050405020304" pitchFamily="18" charset="0"/>
              </a:rPr>
              <a:t>What is </a:t>
            </a:r>
            <a:r>
              <a:rPr lang="sk-SK" altLang="sk-SK" sz="2400" b="1" dirty="0" smtClean="0">
                <a:solidFill>
                  <a:srgbClr val="C00000"/>
                </a:solidFill>
                <a:latin typeface="Times New Roman" panose="02020603050405020304" pitchFamily="18" charset="0"/>
              </a:rPr>
              <a:t> </a:t>
            </a:r>
            <a:r>
              <a:rPr lang="sk-SK" altLang="sk-SK" sz="2400" b="1" dirty="0">
                <a:solidFill>
                  <a:srgbClr val="C00000"/>
                </a:solidFill>
                <a:latin typeface="Times New Roman" panose="02020603050405020304" pitchFamily="18" charset="0"/>
              </a:rPr>
              <a:t>„</a:t>
            </a:r>
            <a:r>
              <a:rPr lang="sk-SK" altLang="sk-SK" sz="2400" b="1" dirty="0" err="1" smtClean="0">
                <a:solidFill>
                  <a:srgbClr val="C00000"/>
                </a:solidFill>
                <a:latin typeface="Times New Roman" panose="02020603050405020304" pitchFamily="18" charset="0"/>
              </a:rPr>
              <a:t>ene</a:t>
            </a:r>
            <a:r>
              <a:rPr lang="en-US" altLang="sk-SK" sz="2400" b="1" dirty="0" err="1" smtClean="0">
                <a:solidFill>
                  <a:srgbClr val="C00000"/>
                </a:solidFill>
                <a:latin typeface="Times New Roman" panose="02020603050405020304" pitchFamily="18" charset="0"/>
              </a:rPr>
              <a:t>rgy</a:t>
            </a:r>
            <a:r>
              <a:rPr lang="sk-SK" altLang="sk-SK" sz="2400" b="1" dirty="0" smtClean="0">
                <a:solidFill>
                  <a:srgbClr val="C00000"/>
                </a:solidFill>
                <a:latin typeface="Times New Roman" panose="02020603050405020304" pitchFamily="18" charset="0"/>
              </a:rPr>
              <a:t>“ </a:t>
            </a:r>
            <a:r>
              <a:rPr lang="en-US" altLang="sk-SK" sz="2400" b="1" dirty="0">
                <a:latin typeface="Times New Roman" panose="02020603050405020304" pitchFamily="18" charset="0"/>
              </a:rPr>
              <a:t> </a:t>
            </a:r>
            <a:r>
              <a:rPr lang="en-US" altLang="sk-SK" sz="2400" b="1" dirty="0" smtClean="0">
                <a:latin typeface="Times New Roman" panose="02020603050405020304" pitchFamily="18" charset="0"/>
              </a:rPr>
              <a:t>in the simulated annealing</a:t>
            </a:r>
            <a:r>
              <a:rPr lang="sk-SK" altLang="sk-SK" sz="2400" b="1" dirty="0" smtClean="0">
                <a:latin typeface="Times New Roman" panose="02020603050405020304" pitchFamily="18" charset="0"/>
              </a:rPr>
              <a:t>?</a:t>
            </a:r>
            <a:endParaRPr lang="sk-SK" altLang="sk-SK" sz="2400" b="1" dirty="0">
              <a:latin typeface="Times New Roman" panose="02020603050405020304" pitchFamily="18" charset="0"/>
            </a:endParaRPr>
          </a:p>
          <a:p>
            <a:pPr eaLnBrk="1" hangingPunct="1">
              <a:spcBef>
                <a:spcPct val="0"/>
              </a:spcBef>
              <a:buClrTx/>
              <a:buSzTx/>
              <a:buFontTx/>
              <a:buNone/>
            </a:pPr>
            <a:r>
              <a:rPr lang="en-US" altLang="sk-SK" sz="2400" dirty="0" smtClean="0">
                <a:latin typeface="Times New Roman" panose="02020603050405020304" pitchFamily="18" charset="0"/>
              </a:rPr>
              <a:t>“Energy “ is a function which minimum one seeks (length of the path in the traveling salesman example). It is similar to the cost function or fitness function evaluating the quality of the current state (length of the current path). </a:t>
            </a:r>
            <a:endParaRPr lang="sk-SK" altLang="sk-SK" sz="2400" dirty="0">
              <a:latin typeface="Times New Roman" panose="02020603050405020304" pitchFamily="18" charset="0"/>
            </a:endParaRPr>
          </a:p>
          <a:p>
            <a:pPr eaLnBrk="1" hangingPunct="1">
              <a:spcBef>
                <a:spcPct val="0"/>
              </a:spcBef>
              <a:buClrTx/>
              <a:buSzTx/>
              <a:buFontTx/>
              <a:buNone/>
            </a:pPr>
            <a:endParaRPr lang="sk-SK" altLang="sk-SK" sz="2400" dirty="0">
              <a:latin typeface="Times New Roman" panose="02020603050405020304" pitchFamily="18" charset="0"/>
            </a:endParaRPr>
          </a:p>
          <a:p>
            <a:pPr eaLnBrk="1" hangingPunct="1">
              <a:spcBef>
                <a:spcPct val="0"/>
              </a:spcBef>
              <a:buClrTx/>
              <a:buSzTx/>
              <a:buFontTx/>
              <a:buNone/>
            </a:pPr>
            <a:endParaRPr lang="en-US" altLang="sk-SK" sz="2400" dirty="0" smtClean="0">
              <a:latin typeface="Times New Roman" panose="02020603050405020304" pitchFamily="18" charset="0"/>
            </a:endParaRPr>
          </a:p>
          <a:p>
            <a:pPr eaLnBrk="1" hangingPunct="1">
              <a:spcBef>
                <a:spcPct val="0"/>
              </a:spcBef>
              <a:buClrTx/>
              <a:buSzTx/>
              <a:buFontTx/>
              <a:buNone/>
            </a:pPr>
            <a:r>
              <a:rPr lang="en-US" altLang="sk-SK" sz="2400" b="1" dirty="0" smtClean="0">
                <a:solidFill>
                  <a:srgbClr val="C00000"/>
                </a:solidFill>
                <a:latin typeface="Times New Roman" panose="02020603050405020304" pitchFamily="18" charset="0"/>
              </a:rPr>
              <a:t>What is </a:t>
            </a:r>
            <a:r>
              <a:rPr lang="sk-SK" altLang="sk-SK" sz="2400" b="1" dirty="0" smtClean="0">
                <a:solidFill>
                  <a:srgbClr val="C00000"/>
                </a:solidFill>
                <a:latin typeface="Times New Roman" panose="02020603050405020304" pitchFamily="18" charset="0"/>
              </a:rPr>
              <a:t> </a:t>
            </a:r>
            <a:r>
              <a:rPr lang="sk-SK" altLang="sk-SK" sz="2400" b="1" dirty="0">
                <a:solidFill>
                  <a:srgbClr val="C00000"/>
                </a:solidFill>
                <a:latin typeface="Times New Roman" panose="02020603050405020304" pitchFamily="18" charset="0"/>
              </a:rPr>
              <a:t>„</a:t>
            </a:r>
            <a:r>
              <a:rPr lang="sk-SK" altLang="sk-SK" sz="2400" b="1" dirty="0" err="1" smtClean="0">
                <a:solidFill>
                  <a:srgbClr val="C00000"/>
                </a:solidFill>
                <a:latin typeface="Times New Roman" panose="02020603050405020304" pitchFamily="18" charset="0"/>
              </a:rPr>
              <a:t>te</a:t>
            </a:r>
            <a:r>
              <a:rPr lang="en-US" altLang="sk-SK" sz="2400" b="1" dirty="0" err="1" smtClean="0">
                <a:solidFill>
                  <a:srgbClr val="C00000"/>
                </a:solidFill>
                <a:latin typeface="Times New Roman" panose="02020603050405020304" pitchFamily="18" charset="0"/>
              </a:rPr>
              <a:t>mperature</a:t>
            </a:r>
            <a:r>
              <a:rPr lang="en-US" altLang="sk-SK" sz="2400" b="1" dirty="0" smtClean="0">
                <a:solidFill>
                  <a:srgbClr val="C00000"/>
                </a:solidFill>
                <a:latin typeface="Times New Roman" panose="02020603050405020304" pitchFamily="18" charset="0"/>
              </a:rPr>
              <a:t> </a:t>
            </a:r>
            <a:r>
              <a:rPr lang="sk-SK" altLang="sk-SK" sz="2400" b="1" dirty="0" smtClean="0">
                <a:solidFill>
                  <a:srgbClr val="C00000"/>
                </a:solidFill>
                <a:latin typeface="Times New Roman" panose="02020603050405020304" pitchFamily="18" charset="0"/>
              </a:rPr>
              <a:t>“ </a:t>
            </a:r>
            <a:r>
              <a:rPr lang="en-US" altLang="sk-SK" sz="2400" b="1" dirty="0" smtClean="0">
                <a:latin typeface="Times New Roman" panose="02020603050405020304" pitchFamily="18" charset="0"/>
              </a:rPr>
              <a:t>in the simulated annealing</a:t>
            </a:r>
            <a:r>
              <a:rPr lang="sk-SK" altLang="sk-SK" sz="2400" b="1" dirty="0" smtClean="0">
                <a:latin typeface="Times New Roman" panose="02020603050405020304" pitchFamily="18" charset="0"/>
              </a:rPr>
              <a:t>? </a:t>
            </a:r>
            <a:endParaRPr lang="sk-SK" altLang="sk-SK" sz="2400" b="1" dirty="0">
              <a:latin typeface="Times New Roman" panose="02020603050405020304" pitchFamily="18" charset="0"/>
            </a:endParaRPr>
          </a:p>
          <a:p>
            <a:pPr eaLnBrk="1" hangingPunct="1">
              <a:spcBef>
                <a:spcPct val="0"/>
              </a:spcBef>
              <a:buClrTx/>
              <a:buSzTx/>
              <a:buFontTx/>
              <a:buNone/>
            </a:pPr>
            <a:r>
              <a:rPr lang="en-US" altLang="sk-SK" sz="2400" dirty="0" smtClean="0">
                <a:latin typeface="Times New Roman" panose="02020603050405020304" pitchFamily="18" charset="0"/>
              </a:rPr>
              <a:t>It is a constant (at fixed temperature) which governs the probability to accept worse configuration then the current one (with the higher energy)</a:t>
            </a:r>
            <a:endParaRPr lang="sk-SK" altLang="sk-SK" sz="2400" dirty="0">
              <a:latin typeface="Times New Roman" panose="02020603050405020304" pitchFamily="18" charset="0"/>
            </a:endParaRPr>
          </a:p>
        </p:txBody>
      </p:sp>
      <p:grpSp>
        <p:nvGrpSpPr>
          <p:cNvPr id="10" name="Group 9"/>
          <p:cNvGrpSpPr/>
          <p:nvPr/>
        </p:nvGrpSpPr>
        <p:grpSpPr>
          <a:xfrm>
            <a:off x="2037806" y="4031514"/>
            <a:ext cx="9287691" cy="2676937"/>
            <a:chOff x="2037806" y="4031514"/>
            <a:chExt cx="9287691" cy="2676937"/>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677" y="4031514"/>
              <a:ext cx="4293881" cy="184594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2769326" y="4532811"/>
              <a:ext cx="2416628" cy="1123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37806" y="5877454"/>
              <a:ext cx="3200400" cy="369332"/>
            </a:xfrm>
            <a:prstGeom prst="rect">
              <a:avLst/>
            </a:prstGeom>
            <a:noFill/>
          </p:spPr>
          <p:txBody>
            <a:bodyPr wrap="square" rtlCol="0">
              <a:spAutoFit/>
            </a:bodyPr>
            <a:lstStyle/>
            <a:p>
              <a:r>
                <a:rPr lang="en-US" dirty="0" smtClean="0"/>
                <a:t>Current configuration</a:t>
              </a:r>
              <a:endParaRPr lang="en-US" dirty="0"/>
            </a:p>
          </p:txBody>
        </p:sp>
        <p:cxnSp>
          <p:nvCxnSpPr>
            <p:cNvPr id="8" name="Straight Arrow Connector 7"/>
            <p:cNvCxnSpPr/>
            <p:nvPr/>
          </p:nvCxnSpPr>
          <p:spPr>
            <a:xfrm flipH="1" flipV="1">
              <a:off x="7106194" y="5582170"/>
              <a:ext cx="1489166" cy="425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88629" y="6062120"/>
              <a:ext cx="4336868" cy="646331"/>
            </a:xfrm>
            <a:prstGeom prst="rect">
              <a:avLst/>
            </a:prstGeom>
            <a:noFill/>
          </p:spPr>
          <p:txBody>
            <a:bodyPr wrap="square" rtlCol="0">
              <a:spAutoFit/>
            </a:bodyPr>
            <a:lstStyle/>
            <a:p>
              <a:r>
                <a:rPr lang="en-US" dirty="0" smtClean="0"/>
                <a:t>Temperature dependent normalizing factor. </a:t>
              </a:r>
              <a:endParaRPr lang="en-US" dirty="0"/>
            </a:p>
          </p:txBody>
        </p:sp>
      </p:grpSp>
    </p:spTree>
    <p:extLst>
      <p:ext uri="{BB962C8B-B14F-4D97-AF65-F5344CB8AC3E}">
        <p14:creationId xmlns:p14="http://schemas.microsoft.com/office/powerpoint/2010/main" val="4279954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7177" y="624110"/>
            <a:ext cx="9597435" cy="1280890"/>
          </a:xfrm>
        </p:spPr>
        <p:txBody>
          <a:bodyPr/>
          <a:lstStyle/>
          <a:p>
            <a:r>
              <a:rPr lang="en-US" altLang="en-US" dirty="0"/>
              <a:t>Simulated </a:t>
            </a:r>
            <a:r>
              <a:rPr lang="en-US" altLang="en-US" dirty="0" smtClean="0"/>
              <a:t>Annealing  Metropolis Algorithm</a:t>
            </a:r>
            <a:endParaRPr lang="en-US" altLang="en-US" dirty="0"/>
          </a:p>
        </p:txBody>
      </p:sp>
      <p:sp>
        <p:nvSpPr>
          <p:cNvPr id="5123" name="Rectangle 3"/>
          <p:cNvSpPr>
            <a:spLocks noGrp="1" noChangeArrowheads="1"/>
          </p:cNvSpPr>
          <p:nvPr>
            <p:ph type="body" idx="1"/>
          </p:nvPr>
        </p:nvSpPr>
        <p:spPr>
          <a:xfrm>
            <a:off x="1733107" y="1676399"/>
            <a:ext cx="10026502" cy="4641273"/>
          </a:xfrm>
        </p:spPr>
        <p:txBody>
          <a:bodyPr>
            <a:normAutofit fontScale="85000" lnSpcReduction="20000"/>
          </a:bodyPr>
          <a:lstStyle/>
          <a:p>
            <a:pPr>
              <a:lnSpc>
                <a:spcPct val="90000"/>
              </a:lnSpc>
              <a:buFontTx/>
              <a:buNone/>
            </a:pPr>
            <a:r>
              <a:rPr lang="en-US" altLang="en-US" sz="2400" i="1" dirty="0">
                <a:solidFill>
                  <a:srgbClr val="C00000"/>
                </a:solidFill>
              </a:rPr>
              <a:t>Step 1</a:t>
            </a:r>
            <a:r>
              <a:rPr lang="en-US" altLang="en-US" sz="2400" i="1" dirty="0"/>
              <a:t>: </a:t>
            </a:r>
            <a:r>
              <a:rPr lang="en-US" altLang="en-US" sz="2400" b="1" i="1" dirty="0"/>
              <a:t>Initialize</a:t>
            </a:r>
            <a:r>
              <a:rPr lang="en-US" altLang="en-US" sz="2400" dirty="0"/>
              <a:t> – Start with a random initial </a:t>
            </a:r>
            <a:r>
              <a:rPr lang="en-US" altLang="en-US" sz="2400" dirty="0" smtClean="0"/>
              <a:t>placement of towns for </a:t>
            </a:r>
          </a:p>
          <a:p>
            <a:pPr>
              <a:lnSpc>
                <a:spcPct val="90000"/>
              </a:lnSpc>
              <a:buFontTx/>
              <a:buNone/>
            </a:pPr>
            <a:r>
              <a:rPr lang="en-US" altLang="en-US" sz="2400" dirty="0"/>
              <a:t> </a:t>
            </a:r>
            <a:r>
              <a:rPr lang="en-US" altLang="en-US" sz="2400" dirty="0" smtClean="0"/>
              <a:t>            example. </a:t>
            </a:r>
            <a:r>
              <a:rPr lang="sk-SK" altLang="en-US" sz="2400" dirty="0" smtClean="0"/>
              <a:t> </a:t>
            </a:r>
            <a:r>
              <a:rPr lang="en-US" altLang="en-US" sz="2400" dirty="0" smtClean="0"/>
              <a:t>Initialize a</a:t>
            </a:r>
            <a:r>
              <a:rPr lang="sk-SK" altLang="en-US" sz="2400" dirty="0" smtClean="0"/>
              <a:t>t a</a:t>
            </a:r>
            <a:r>
              <a:rPr lang="en-US" altLang="en-US" sz="2400" dirty="0" smtClean="0"/>
              <a:t> very </a:t>
            </a:r>
            <a:r>
              <a:rPr lang="en-US" altLang="en-US" sz="2400" dirty="0"/>
              <a:t>high “temperature”. </a:t>
            </a:r>
          </a:p>
          <a:p>
            <a:pPr>
              <a:lnSpc>
                <a:spcPct val="90000"/>
              </a:lnSpc>
              <a:buFontTx/>
              <a:buNone/>
            </a:pPr>
            <a:r>
              <a:rPr lang="en-US" altLang="en-US" sz="2400" i="1" dirty="0">
                <a:solidFill>
                  <a:srgbClr val="C00000"/>
                </a:solidFill>
              </a:rPr>
              <a:t>Step 2</a:t>
            </a:r>
            <a:r>
              <a:rPr lang="en-US" altLang="en-US" sz="2400" i="1" dirty="0"/>
              <a:t>: </a:t>
            </a:r>
            <a:r>
              <a:rPr lang="en-US" altLang="en-US" sz="2400" b="1" i="1" dirty="0"/>
              <a:t>Move</a:t>
            </a:r>
            <a:r>
              <a:rPr lang="en-US" altLang="en-US" sz="2400" dirty="0"/>
              <a:t> – Perturb the placement through a defined move.</a:t>
            </a:r>
          </a:p>
          <a:p>
            <a:pPr>
              <a:lnSpc>
                <a:spcPct val="90000"/>
              </a:lnSpc>
              <a:buFontTx/>
              <a:buNone/>
            </a:pPr>
            <a:r>
              <a:rPr lang="en-US" altLang="en-US" sz="2400" i="1" dirty="0">
                <a:solidFill>
                  <a:srgbClr val="C00000"/>
                </a:solidFill>
              </a:rPr>
              <a:t>Step 3</a:t>
            </a:r>
            <a:r>
              <a:rPr lang="en-US" altLang="en-US" sz="2400" i="1" dirty="0"/>
              <a:t>: </a:t>
            </a:r>
            <a:r>
              <a:rPr lang="en-US" altLang="en-US" sz="2400" b="1" i="1" dirty="0"/>
              <a:t>Calculate </a:t>
            </a:r>
            <a:r>
              <a:rPr lang="en-US" altLang="en-US" sz="2400" b="1" i="1" dirty="0" smtClean="0"/>
              <a:t>score (energy)</a:t>
            </a:r>
            <a:r>
              <a:rPr lang="en-US" altLang="en-US" sz="2400" b="1" dirty="0" smtClean="0"/>
              <a:t> </a:t>
            </a:r>
            <a:r>
              <a:rPr lang="en-US" altLang="en-US" sz="2400" dirty="0"/>
              <a:t>– calculate the change in the score </a:t>
            </a:r>
            <a:endParaRPr lang="en-US" altLang="en-US" sz="2400" dirty="0" smtClean="0"/>
          </a:p>
          <a:p>
            <a:pPr>
              <a:lnSpc>
                <a:spcPct val="90000"/>
              </a:lnSpc>
              <a:buFontTx/>
              <a:buNone/>
            </a:pPr>
            <a:r>
              <a:rPr lang="en-US" altLang="en-US" sz="2400" dirty="0"/>
              <a:t> </a:t>
            </a:r>
            <a:r>
              <a:rPr lang="en-US" altLang="en-US" sz="2400" dirty="0" smtClean="0"/>
              <a:t>            (“energy”)due </a:t>
            </a:r>
            <a:r>
              <a:rPr lang="en-US" altLang="en-US" sz="2400" dirty="0"/>
              <a:t>to the </a:t>
            </a:r>
            <a:r>
              <a:rPr lang="en-US" altLang="en-US" sz="2400" dirty="0" smtClean="0"/>
              <a:t>move </a:t>
            </a:r>
            <a:r>
              <a:rPr lang="en-US" altLang="en-US" sz="2400" dirty="0"/>
              <a:t>made.</a:t>
            </a:r>
          </a:p>
          <a:p>
            <a:pPr>
              <a:lnSpc>
                <a:spcPct val="90000"/>
              </a:lnSpc>
              <a:buFontTx/>
              <a:buNone/>
            </a:pPr>
            <a:r>
              <a:rPr lang="en-US" altLang="en-US" sz="2400" i="1" dirty="0">
                <a:solidFill>
                  <a:srgbClr val="C00000"/>
                </a:solidFill>
              </a:rPr>
              <a:t>Step 4</a:t>
            </a:r>
            <a:r>
              <a:rPr lang="en-US" altLang="en-US" sz="2400" i="1" dirty="0"/>
              <a:t>: </a:t>
            </a:r>
            <a:r>
              <a:rPr lang="en-US" altLang="en-US" sz="2400" b="1" i="1" dirty="0"/>
              <a:t>Choose</a:t>
            </a:r>
            <a:r>
              <a:rPr lang="en-US" altLang="en-US" sz="2400" dirty="0"/>
              <a:t> – Depending on the change in score, accept or reject </a:t>
            </a:r>
            <a:endParaRPr lang="sk-SK" altLang="en-US" sz="2400" dirty="0" smtClean="0"/>
          </a:p>
          <a:p>
            <a:pPr>
              <a:lnSpc>
                <a:spcPct val="90000"/>
              </a:lnSpc>
              <a:buFontTx/>
              <a:buNone/>
            </a:pPr>
            <a:r>
              <a:rPr lang="sk-SK" altLang="en-US" sz="2400" dirty="0"/>
              <a:t> </a:t>
            </a:r>
            <a:r>
              <a:rPr lang="sk-SK" altLang="en-US" sz="2400" dirty="0" smtClean="0"/>
              <a:t>            </a:t>
            </a:r>
            <a:r>
              <a:rPr lang="en-US" altLang="en-US" sz="2400" dirty="0" smtClean="0"/>
              <a:t>the </a:t>
            </a:r>
            <a:r>
              <a:rPr lang="en-US" altLang="en-US" sz="2400" dirty="0"/>
              <a:t>move. The </a:t>
            </a:r>
            <a:r>
              <a:rPr lang="en-US" altLang="en-US" sz="2400" dirty="0" err="1" smtClean="0"/>
              <a:t>prob</a:t>
            </a:r>
            <a:r>
              <a:rPr lang="sk-SK" altLang="en-US" sz="2400" dirty="0" err="1" smtClean="0"/>
              <a:t>ability</a:t>
            </a:r>
            <a:r>
              <a:rPr lang="en-US" altLang="en-US" sz="2400" dirty="0" smtClean="0"/>
              <a:t> </a:t>
            </a:r>
            <a:r>
              <a:rPr lang="en-US" altLang="en-US" sz="2400" dirty="0"/>
              <a:t>of acceptance </a:t>
            </a:r>
            <a:r>
              <a:rPr lang="en-US" altLang="en-US" sz="2400" dirty="0" smtClean="0"/>
              <a:t>of the worse state </a:t>
            </a:r>
            <a:r>
              <a:rPr lang="sk-SK" altLang="en-US" sz="2400" dirty="0" err="1" smtClean="0"/>
              <a:t>is</a:t>
            </a:r>
            <a:r>
              <a:rPr lang="sk-SK" altLang="en-US" sz="2400" dirty="0" smtClean="0"/>
              <a:t> </a:t>
            </a:r>
            <a:endParaRPr lang="en-US" altLang="en-US" sz="2400" dirty="0" smtClean="0"/>
          </a:p>
          <a:p>
            <a:pPr>
              <a:lnSpc>
                <a:spcPct val="90000"/>
              </a:lnSpc>
              <a:buFontTx/>
              <a:buNone/>
            </a:pPr>
            <a:r>
              <a:rPr lang="en-US" altLang="en-US" sz="2400" dirty="0"/>
              <a:t> </a:t>
            </a:r>
            <a:r>
              <a:rPr lang="en-US" altLang="en-US" sz="2400" dirty="0" smtClean="0"/>
              <a:t>            depending </a:t>
            </a:r>
            <a:r>
              <a:rPr lang="en-US" altLang="en-US" sz="2400" dirty="0"/>
              <a:t>on the </a:t>
            </a:r>
            <a:r>
              <a:rPr lang="en-US" altLang="en-US" sz="2400" dirty="0" smtClean="0"/>
              <a:t>current </a:t>
            </a:r>
            <a:r>
              <a:rPr lang="en-US" altLang="en-US" sz="2400" dirty="0"/>
              <a:t>“temperature”. </a:t>
            </a:r>
            <a:r>
              <a:rPr lang="en-US" altLang="en-US" sz="2400" dirty="0" smtClean="0"/>
              <a:t>Repeat from 2 several </a:t>
            </a:r>
          </a:p>
          <a:p>
            <a:pPr>
              <a:lnSpc>
                <a:spcPct val="90000"/>
              </a:lnSpc>
              <a:buFontTx/>
              <a:buNone/>
            </a:pPr>
            <a:r>
              <a:rPr lang="en-US" altLang="en-US" sz="2400" dirty="0"/>
              <a:t> </a:t>
            </a:r>
            <a:r>
              <a:rPr lang="en-US" altLang="en-US" sz="2400" dirty="0" smtClean="0"/>
              <a:t>            times.</a:t>
            </a:r>
            <a:endParaRPr lang="en-US" altLang="en-US" sz="2400" dirty="0"/>
          </a:p>
          <a:p>
            <a:pPr>
              <a:lnSpc>
                <a:spcPct val="90000"/>
              </a:lnSpc>
              <a:buFontTx/>
              <a:buNone/>
            </a:pPr>
            <a:r>
              <a:rPr lang="en-US" altLang="en-US" sz="2400" i="1" dirty="0">
                <a:solidFill>
                  <a:srgbClr val="C00000"/>
                </a:solidFill>
              </a:rPr>
              <a:t>Step 5</a:t>
            </a:r>
            <a:r>
              <a:rPr lang="en-US" altLang="en-US" sz="2400" i="1" dirty="0"/>
              <a:t>: </a:t>
            </a:r>
            <a:r>
              <a:rPr lang="en-US" altLang="en-US" sz="2400" b="1" i="1" dirty="0"/>
              <a:t>Update and repeat</a:t>
            </a:r>
            <a:r>
              <a:rPr lang="en-US" altLang="en-US" sz="2400" dirty="0"/>
              <a:t>– Update the temperature value by lowering </a:t>
            </a:r>
            <a:endParaRPr lang="sk-SK" altLang="en-US" sz="2400" dirty="0" smtClean="0"/>
          </a:p>
          <a:p>
            <a:pPr>
              <a:lnSpc>
                <a:spcPct val="90000"/>
              </a:lnSpc>
              <a:buFontTx/>
              <a:buNone/>
            </a:pPr>
            <a:r>
              <a:rPr lang="sk-SK" altLang="en-US" sz="2400" dirty="0"/>
              <a:t> </a:t>
            </a:r>
            <a:r>
              <a:rPr lang="sk-SK" altLang="en-US" sz="2400" dirty="0" smtClean="0"/>
              <a:t>            </a:t>
            </a:r>
            <a:r>
              <a:rPr lang="en-US" altLang="en-US" sz="2400" dirty="0" smtClean="0"/>
              <a:t>the </a:t>
            </a:r>
            <a:r>
              <a:rPr lang="en-US" altLang="en-US" sz="2400" dirty="0"/>
              <a:t>temperature. </a:t>
            </a:r>
            <a:r>
              <a:rPr lang="en-US" altLang="en-US" sz="2400" dirty="0" smtClean="0"/>
              <a:t>Start with the best state at the former </a:t>
            </a:r>
          </a:p>
          <a:p>
            <a:pPr>
              <a:lnSpc>
                <a:spcPct val="90000"/>
              </a:lnSpc>
              <a:buFontTx/>
              <a:buNone/>
            </a:pPr>
            <a:r>
              <a:rPr lang="en-US" altLang="en-US" sz="2400" dirty="0"/>
              <a:t> </a:t>
            </a:r>
            <a:r>
              <a:rPr lang="en-US" altLang="en-US" sz="2400" dirty="0" smtClean="0"/>
              <a:t>             temperature. Go </a:t>
            </a:r>
            <a:r>
              <a:rPr lang="en-US" altLang="en-US" sz="2400" dirty="0"/>
              <a:t>back to Step 2. </a:t>
            </a:r>
          </a:p>
          <a:p>
            <a:pPr>
              <a:lnSpc>
                <a:spcPct val="90000"/>
              </a:lnSpc>
              <a:buFontTx/>
              <a:buNone/>
            </a:pPr>
            <a:r>
              <a:rPr lang="en-US" altLang="en-US" sz="2400" dirty="0"/>
              <a:t>The process is done until “Freezing Point” is reached.</a:t>
            </a:r>
            <a:r>
              <a:rPr lang="en-US" altLang="en-US" sz="2800" dirty="0"/>
              <a:t> </a:t>
            </a:r>
          </a:p>
        </p:txBody>
      </p:sp>
    </p:spTree>
    <p:extLst>
      <p:ext uri="{BB962C8B-B14F-4D97-AF65-F5344CB8AC3E}">
        <p14:creationId xmlns:p14="http://schemas.microsoft.com/office/powerpoint/2010/main" val="19118530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233" y="179973"/>
            <a:ext cx="8911687" cy="1280890"/>
          </a:xfrm>
        </p:spPr>
        <p:txBody>
          <a:bodyPr/>
          <a:lstStyle/>
          <a:p>
            <a:r>
              <a:rPr lang="en-US" dirty="0" smtClean="0"/>
              <a:t>The code, cycle for certain temperature</a:t>
            </a:r>
            <a:endParaRPr lang="en-US" dirty="0"/>
          </a:p>
        </p:txBody>
      </p:sp>
      <p:sp>
        <p:nvSpPr>
          <p:cNvPr id="3" name="Rectangle 2"/>
          <p:cNvSpPr>
            <a:spLocks noGrp="1" noChangeArrowheads="1"/>
          </p:cNvSpPr>
          <p:nvPr/>
        </p:nvSpPr>
        <p:spPr bwMode="auto">
          <a:xfrm>
            <a:off x="2449233" y="1460863"/>
            <a:ext cx="82296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bg2"/>
              </a:buClr>
              <a:buSzPct val="70000"/>
              <a:buFont typeface="Wingdings" panose="05000000000000000000" pitchFamily="2" charset="2"/>
              <a:buChar char="o"/>
              <a:defRPr sz="3200" kern="1200">
                <a:solidFill>
                  <a:schemeClr val="tx1"/>
                </a:solidFill>
                <a:latin typeface="+mn-lt"/>
                <a:ea typeface="+mn-ea"/>
                <a:cs typeface="+mn-cs"/>
              </a:defRPr>
            </a:lvl1pPr>
            <a:lvl2pPr marL="908050" indent="-436563" algn="l" rtl="0" fontAlgn="base">
              <a:spcBef>
                <a:spcPct val="20000"/>
              </a:spcBef>
              <a:spcAft>
                <a:spcPct val="0"/>
              </a:spcAft>
              <a:buClr>
                <a:schemeClr val="accent2"/>
              </a:buClr>
              <a:buSzPct val="75000"/>
              <a:buFont typeface="Wingdings" panose="05000000000000000000" pitchFamily="2" charset="2"/>
              <a:buChar char="n"/>
              <a:defRPr sz="2800" kern="1200">
                <a:solidFill>
                  <a:schemeClr val="tx1"/>
                </a:solidFill>
                <a:latin typeface="+mn-lt"/>
                <a:ea typeface="+mn-ea"/>
                <a:cs typeface="+mn-cs"/>
              </a:defRPr>
            </a:lvl2pPr>
            <a:lvl3pPr marL="1377950" indent="-468313" algn="l" rtl="0" fontAlgn="base">
              <a:spcBef>
                <a:spcPct val="20000"/>
              </a:spcBef>
              <a:spcAft>
                <a:spcPct val="0"/>
              </a:spcAft>
              <a:buClr>
                <a:schemeClr val="bg2"/>
              </a:buClr>
              <a:buSzPct val="65000"/>
              <a:buFont typeface="Wingdings" panose="05000000000000000000" pitchFamily="2" charset="2"/>
              <a:buChar char="o"/>
              <a:defRPr sz="2400" kern="1200">
                <a:solidFill>
                  <a:schemeClr val="tx1"/>
                </a:solidFill>
                <a:latin typeface="+mn-lt"/>
                <a:ea typeface="+mn-ea"/>
                <a:cs typeface="+mn-cs"/>
              </a:defRPr>
            </a:lvl3pPr>
            <a:lvl4pPr marL="1827213" indent="-438150" algn="l" rtl="0" fontAlgn="base">
              <a:spcBef>
                <a:spcPct val="20000"/>
              </a:spcBef>
              <a:spcAft>
                <a:spcPct val="0"/>
              </a:spcAft>
              <a:buClr>
                <a:schemeClr val="accent2"/>
              </a:buClr>
              <a:buSzPct val="75000"/>
              <a:buFont typeface="Wingdings" panose="05000000000000000000" pitchFamily="2" charset="2"/>
              <a:buChar char="n"/>
              <a:defRPr sz="2000" kern="1200">
                <a:solidFill>
                  <a:schemeClr val="tx1"/>
                </a:solidFill>
                <a:latin typeface="+mn-lt"/>
                <a:ea typeface="+mn-ea"/>
                <a:cs typeface="+mn-cs"/>
              </a:defRPr>
            </a:lvl4pPr>
            <a:lvl5pPr marL="2297113" indent="-468313" algn="l" rtl="0" fontAlgn="base">
              <a:spcBef>
                <a:spcPct val="20000"/>
              </a:spcBef>
              <a:spcAft>
                <a:spcPct val="0"/>
              </a:spcAft>
              <a:buClr>
                <a:schemeClr val="accent1"/>
              </a:buClr>
              <a:buSzPct val="50000"/>
              <a:buFont typeface="Wingdings" panose="05000000000000000000" pitchFamily="2" charset="2"/>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80000"/>
              </a:lnSpc>
              <a:buFont typeface="Wingdings" panose="05000000000000000000" pitchFamily="2" charset="2"/>
              <a:buNone/>
            </a:pPr>
            <a:r>
              <a:rPr lang="en-US" altLang="en-US" sz="1600" b="1" dirty="0">
                <a:latin typeface="Courier New" panose="02070309020205020404" pitchFamily="49" charset="0"/>
              </a:rPr>
              <a:t>1. Create random initial solution </a:t>
            </a:r>
            <a:r>
              <a:rPr lang="el-GR" altLang="en-US" sz="1600" b="1" dirty="0">
                <a:latin typeface="Courier New" panose="02070309020205020404" pitchFamily="49" charset="0"/>
                <a:cs typeface="Times New Roman" panose="02020603050405020304" pitchFamily="18" charset="0"/>
              </a:rPr>
              <a:t>γ</a:t>
            </a:r>
            <a:endParaRPr lang="en-US" altLang="en-US" sz="1600" b="1" dirty="0">
              <a:latin typeface="Courier New" panose="02070309020205020404" pitchFamily="49" charset="0"/>
              <a:cs typeface="Times New Roman" panose="02020603050405020304" pitchFamily="18" charset="0"/>
            </a:endParaRPr>
          </a:p>
          <a:p>
            <a:pPr marL="609600" indent="-609600">
              <a:lnSpc>
                <a:spcPct val="80000"/>
              </a:lnSpc>
              <a:buFont typeface="Wingdings" panose="05000000000000000000" pitchFamily="2" charset="2"/>
              <a:buNone/>
            </a:pPr>
            <a:r>
              <a:rPr lang="en-US" altLang="en-US" sz="1600" b="1" dirty="0">
                <a:latin typeface="Courier New" panose="02070309020205020404" pitchFamily="49" charset="0"/>
                <a:cs typeface="Times New Roman" panose="02020603050405020304" pitchFamily="18" charset="0"/>
              </a:rPr>
              <a:t>2. </a:t>
            </a:r>
            <a:r>
              <a:rPr lang="en-US" altLang="en-US" sz="1600" b="1" dirty="0" err="1">
                <a:latin typeface="Courier New" panose="02070309020205020404" pitchFamily="49" charset="0"/>
                <a:cs typeface="Times New Roman" panose="02020603050405020304" pitchFamily="18" charset="0"/>
              </a:rPr>
              <a:t>E</a:t>
            </a:r>
            <a:r>
              <a:rPr lang="en-US" altLang="en-US" sz="1600" b="1" baseline="-25000" dirty="0" err="1">
                <a:latin typeface="Courier New" panose="02070309020205020404" pitchFamily="49" charset="0"/>
                <a:cs typeface="Times New Roman" panose="02020603050405020304" pitchFamily="18" charset="0"/>
              </a:rPr>
              <a:t>old</a:t>
            </a:r>
            <a:r>
              <a:rPr lang="en-US" altLang="en-US" sz="1600" b="1" dirty="0">
                <a:latin typeface="Courier New" panose="02070309020205020404" pitchFamily="49" charset="0"/>
                <a:cs typeface="Times New Roman" panose="02020603050405020304" pitchFamily="18" charset="0"/>
              </a:rPr>
              <a:t>=cost(</a:t>
            </a:r>
            <a:r>
              <a:rPr lang="el-GR" altLang="en-US" sz="1600" b="1" dirty="0">
                <a:latin typeface="Courier New" panose="02070309020205020404" pitchFamily="49" charset="0"/>
                <a:cs typeface="Times New Roman" panose="02020603050405020304" pitchFamily="18" charset="0"/>
              </a:rPr>
              <a:t>γ</a:t>
            </a:r>
            <a:r>
              <a:rPr lang="en-US" altLang="en-US" sz="1600" b="1" dirty="0">
                <a:latin typeface="Courier New" panose="02070309020205020404" pitchFamily="49" charset="0"/>
                <a:cs typeface="Times New Roman" panose="02020603050405020304" pitchFamily="18" charset="0"/>
              </a:rPr>
              <a:t>);</a:t>
            </a:r>
          </a:p>
          <a:p>
            <a:pPr marL="609600" indent="-609600">
              <a:lnSpc>
                <a:spcPct val="80000"/>
              </a:lnSpc>
              <a:buFont typeface="Wingdings" panose="05000000000000000000" pitchFamily="2" charset="2"/>
              <a:buNone/>
            </a:pPr>
            <a:r>
              <a:rPr lang="en-US" altLang="en-US" sz="1600" b="1" dirty="0">
                <a:latin typeface="Courier New" panose="02070309020205020404" pitchFamily="49" charset="0"/>
                <a:cs typeface="Times New Roman" panose="02020603050405020304" pitchFamily="18" charset="0"/>
              </a:rPr>
              <a:t>3. for(temp=</a:t>
            </a:r>
            <a:r>
              <a:rPr lang="en-US" altLang="en-US" sz="1600" b="1" dirty="0" err="1">
                <a:latin typeface="Courier New" panose="02070309020205020404" pitchFamily="49" charset="0"/>
                <a:cs typeface="Times New Roman" panose="02020603050405020304" pitchFamily="18" charset="0"/>
              </a:rPr>
              <a:t>temp</a:t>
            </a:r>
            <a:r>
              <a:rPr lang="en-US" altLang="en-US" sz="1600" b="1" baseline="-25000" dirty="0" err="1">
                <a:latin typeface="Courier New" panose="02070309020205020404" pitchFamily="49" charset="0"/>
                <a:cs typeface="Times New Roman" panose="02020603050405020304" pitchFamily="18" charset="0"/>
              </a:rPr>
              <a:t>max</a:t>
            </a:r>
            <a:r>
              <a:rPr lang="en-US" altLang="en-US" sz="1600" b="1" dirty="0">
                <a:latin typeface="Courier New" panose="02070309020205020404" pitchFamily="49" charset="0"/>
                <a:cs typeface="Times New Roman" panose="02020603050405020304" pitchFamily="18" charset="0"/>
              </a:rPr>
              <a:t>; temp&gt;=</a:t>
            </a:r>
            <a:r>
              <a:rPr lang="en-US" altLang="en-US" sz="1600" b="1" dirty="0" err="1">
                <a:latin typeface="Courier New" panose="02070309020205020404" pitchFamily="49" charset="0"/>
                <a:cs typeface="Times New Roman" panose="02020603050405020304" pitchFamily="18" charset="0"/>
              </a:rPr>
              <a:t>temp</a:t>
            </a:r>
            <a:r>
              <a:rPr lang="en-US" altLang="en-US" sz="1600" b="1" baseline="-25000" dirty="0" err="1">
                <a:latin typeface="Courier New" panose="02070309020205020404" pitchFamily="49" charset="0"/>
                <a:cs typeface="Times New Roman" panose="02020603050405020304" pitchFamily="18" charset="0"/>
              </a:rPr>
              <a:t>min</a:t>
            </a:r>
            <a:r>
              <a:rPr lang="en-US" altLang="en-US" sz="1600" b="1" dirty="0" err="1">
                <a:latin typeface="Courier New" panose="02070309020205020404" pitchFamily="49" charset="0"/>
                <a:cs typeface="Times New Roman" panose="02020603050405020304" pitchFamily="18" charset="0"/>
              </a:rPr>
              <a:t>;temp</a:t>
            </a:r>
            <a:r>
              <a:rPr lang="en-US" altLang="en-US" sz="1600" b="1" dirty="0">
                <a:latin typeface="Courier New" panose="02070309020205020404" pitchFamily="49" charset="0"/>
                <a:cs typeface="Times New Roman" panose="02020603050405020304" pitchFamily="18" charset="0"/>
              </a:rPr>
              <a:t>=</a:t>
            </a:r>
            <a:r>
              <a:rPr lang="en-US" altLang="en-US" sz="1600" b="1" dirty="0" err="1">
                <a:latin typeface="Courier New" panose="02070309020205020404" pitchFamily="49" charset="0"/>
                <a:cs typeface="Times New Roman" panose="02020603050405020304" pitchFamily="18" charset="0"/>
              </a:rPr>
              <a:t>next_temp</a:t>
            </a:r>
            <a:r>
              <a:rPr lang="en-US" altLang="en-US" sz="1600" b="1" dirty="0">
                <a:latin typeface="Courier New" panose="02070309020205020404" pitchFamily="49" charset="0"/>
                <a:cs typeface="Times New Roman" panose="02020603050405020304" pitchFamily="18" charset="0"/>
              </a:rPr>
              <a:t>(temp) ) {</a:t>
            </a:r>
          </a:p>
          <a:p>
            <a:pPr marL="609600" indent="-609600">
              <a:lnSpc>
                <a:spcPct val="80000"/>
              </a:lnSpc>
              <a:buFont typeface="Wingdings" panose="05000000000000000000" pitchFamily="2" charset="2"/>
              <a:buNone/>
            </a:pPr>
            <a:r>
              <a:rPr lang="en-US" altLang="en-US" sz="1600" b="1" dirty="0">
                <a:latin typeface="Courier New" panose="02070309020205020404" pitchFamily="49" charset="0"/>
                <a:cs typeface="Times New Roman" panose="02020603050405020304" pitchFamily="18" charset="0"/>
              </a:rPr>
              <a:t>4.		for(</a:t>
            </a:r>
            <a:r>
              <a:rPr lang="en-US" altLang="en-US" sz="1600" b="1" dirty="0" err="1">
                <a:latin typeface="Courier New" panose="02070309020205020404" pitchFamily="49" charset="0"/>
                <a:cs typeface="Times New Roman" panose="02020603050405020304" pitchFamily="18" charset="0"/>
              </a:rPr>
              <a:t>i</a:t>
            </a:r>
            <a:r>
              <a:rPr lang="en-US" altLang="en-US" sz="1600" b="1" dirty="0">
                <a:latin typeface="Courier New" panose="02070309020205020404" pitchFamily="49" charset="0"/>
                <a:cs typeface="Times New Roman" panose="02020603050405020304" pitchFamily="18" charset="0"/>
              </a:rPr>
              <a:t>=0;i&lt;</a:t>
            </a:r>
            <a:r>
              <a:rPr lang="en-US" altLang="en-US" sz="1600" b="1" dirty="0" err="1">
                <a:latin typeface="Courier New" panose="02070309020205020404" pitchFamily="49" charset="0"/>
                <a:cs typeface="Times New Roman" panose="02020603050405020304" pitchFamily="18" charset="0"/>
              </a:rPr>
              <a:t>i</a:t>
            </a:r>
            <a:r>
              <a:rPr lang="en-US" altLang="en-US" sz="1600" b="1" baseline="-25000" dirty="0" err="1">
                <a:latin typeface="Courier New" panose="02070309020205020404" pitchFamily="49" charset="0"/>
                <a:cs typeface="Times New Roman" panose="02020603050405020304" pitchFamily="18" charset="0"/>
              </a:rPr>
              <a:t>max</a:t>
            </a:r>
            <a:r>
              <a:rPr lang="en-US" altLang="en-US" sz="1600" b="1" dirty="0">
                <a:latin typeface="Courier New" panose="02070309020205020404" pitchFamily="49" charset="0"/>
                <a:cs typeface="Times New Roman" panose="02020603050405020304" pitchFamily="18" charset="0"/>
              </a:rPr>
              <a:t>; </a:t>
            </a:r>
            <a:r>
              <a:rPr lang="en-US" altLang="en-US" sz="1600" b="1" dirty="0" err="1">
                <a:latin typeface="Courier New" panose="02070309020205020404" pitchFamily="49" charset="0"/>
                <a:cs typeface="Times New Roman" panose="02020603050405020304" pitchFamily="18" charset="0"/>
              </a:rPr>
              <a:t>i</a:t>
            </a:r>
            <a:r>
              <a:rPr lang="en-US" altLang="en-US" sz="1600" b="1" dirty="0">
                <a:latin typeface="Courier New" panose="02070309020205020404" pitchFamily="49" charset="0"/>
                <a:cs typeface="Times New Roman" panose="02020603050405020304" pitchFamily="18" charset="0"/>
              </a:rPr>
              <a:t>++ ) {</a:t>
            </a:r>
          </a:p>
          <a:p>
            <a:pPr marL="609600" indent="-609600">
              <a:lnSpc>
                <a:spcPct val="80000"/>
              </a:lnSpc>
              <a:buFont typeface="Wingdings" panose="05000000000000000000" pitchFamily="2" charset="2"/>
              <a:buNone/>
            </a:pPr>
            <a:r>
              <a:rPr lang="en-US" altLang="en-US" sz="1600" b="1" dirty="0">
                <a:latin typeface="Courier New" panose="02070309020205020404" pitchFamily="49" charset="0"/>
                <a:cs typeface="Times New Roman" panose="02020603050405020304" pitchFamily="18" charset="0"/>
              </a:rPr>
              <a:t>5.			</a:t>
            </a:r>
            <a:r>
              <a:rPr lang="en-US" altLang="en-US" sz="1600" b="1" dirty="0" err="1">
                <a:latin typeface="Courier New" panose="02070309020205020404" pitchFamily="49" charset="0"/>
                <a:cs typeface="Times New Roman" panose="02020603050405020304" pitchFamily="18" charset="0"/>
              </a:rPr>
              <a:t>succesor_func</a:t>
            </a:r>
            <a:r>
              <a:rPr lang="en-US" altLang="en-US" sz="1600" b="1" dirty="0">
                <a:latin typeface="Courier New" panose="02070309020205020404" pitchFamily="49" charset="0"/>
                <a:cs typeface="Times New Roman" panose="02020603050405020304" pitchFamily="18" charset="0"/>
              </a:rPr>
              <a:t>(</a:t>
            </a:r>
            <a:r>
              <a:rPr lang="el-GR" altLang="en-US" sz="1600" b="1" dirty="0">
                <a:latin typeface="Courier New" panose="02070309020205020404" pitchFamily="49" charset="0"/>
                <a:cs typeface="Times New Roman" panose="02020603050405020304" pitchFamily="18" charset="0"/>
              </a:rPr>
              <a:t>γ</a:t>
            </a:r>
            <a:r>
              <a:rPr lang="en-US" altLang="en-US" sz="1600" b="1" dirty="0">
                <a:latin typeface="Courier New" panose="02070309020205020404" pitchFamily="49" charset="0"/>
                <a:cs typeface="Times New Roman" panose="02020603050405020304" pitchFamily="18" charset="0"/>
              </a:rPr>
              <a:t>); </a:t>
            </a:r>
            <a:r>
              <a:rPr lang="en-US" altLang="en-US" sz="1400" b="1" dirty="0">
                <a:solidFill>
                  <a:srgbClr val="66FF33"/>
                </a:solidFill>
                <a:latin typeface="Courier New" panose="02070309020205020404" pitchFamily="49" charset="0"/>
                <a:cs typeface="Times New Roman" panose="02020603050405020304" pitchFamily="18" charset="0"/>
              </a:rPr>
              <a:t>//this is a randomized function</a:t>
            </a:r>
          </a:p>
          <a:p>
            <a:pPr marL="609600" indent="-609600">
              <a:lnSpc>
                <a:spcPct val="80000"/>
              </a:lnSpc>
              <a:buFont typeface="Wingdings" panose="05000000000000000000" pitchFamily="2" charset="2"/>
              <a:buNone/>
            </a:pPr>
            <a:r>
              <a:rPr lang="en-US" altLang="en-US" sz="1600" b="1" dirty="0">
                <a:latin typeface="Courier New" panose="02070309020205020404" pitchFamily="49" charset="0"/>
                <a:cs typeface="Times New Roman" panose="02020603050405020304" pitchFamily="18" charset="0"/>
              </a:rPr>
              <a:t>6.			</a:t>
            </a:r>
            <a:r>
              <a:rPr lang="en-US" altLang="en-US" sz="1600" b="1" dirty="0" err="1">
                <a:latin typeface="Courier New" panose="02070309020205020404" pitchFamily="49" charset="0"/>
                <a:cs typeface="Times New Roman" panose="02020603050405020304" pitchFamily="18" charset="0"/>
              </a:rPr>
              <a:t>E</a:t>
            </a:r>
            <a:r>
              <a:rPr lang="en-US" altLang="en-US" sz="1600" b="1" baseline="-25000" dirty="0" err="1">
                <a:latin typeface="Courier New" panose="02070309020205020404" pitchFamily="49" charset="0"/>
                <a:cs typeface="Times New Roman" panose="02020603050405020304" pitchFamily="18" charset="0"/>
              </a:rPr>
              <a:t>new</a:t>
            </a:r>
            <a:r>
              <a:rPr lang="en-US" altLang="en-US" sz="1600" b="1" dirty="0">
                <a:latin typeface="Courier New" panose="02070309020205020404" pitchFamily="49" charset="0"/>
                <a:cs typeface="Times New Roman" panose="02020603050405020304" pitchFamily="18" charset="0"/>
              </a:rPr>
              <a:t>=cost(</a:t>
            </a:r>
            <a:r>
              <a:rPr lang="el-GR" altLang="en-US" sz="1600" b="1" dirty="0">
                <a:latin typeface="Courier New" panose="02070309020205020404" pitchFamily="49" charset="0"/>
                <a:cs typeface="Times New Roman" panose="02020603050405020304" pitchFamily="18" charset="0"/>
              </a:rPr>
              <a:t>γ</a:t>
            </a:r>
            <a:r>
              <a:rPr lang="en-US" altLang="en-US" sz="1600" b="1" dirty="0">
                <a:latin typeface="Courier New" panose="02070309020205020404" pitchFamily="49" charset="0"/>
                <a:cs typeface="Times New Roman" panose="02020603050405020304" pitchFamily="18" charset="0"/>
              </a:rPr>
              <a:t>);</a:t>
            </a:r>
          </a:p>
          <a:p>
            <a:pPr marL="609600" indent="-609600">
              <a:lnSpc>
                <a:spcPct val="80000"/>
              </a:lnSpc>
              <a:buFont typeface="Wingdings" panose="05000000000000000000" pitchFamily="2" charset="2"/>
              <a:buNone/>
            </a:pPr>
            <a:r>
              <a:rPr lang="en-US" altLang="en-US" sz="1600" b="1" dirty="0">
                <a:latin typeface="Courier New" panose="02070309020205020404" pitchFamily="49" charset="0"/>
                <a:cs typeface="Times New Roman" panose="02020603050405020304" pitchFamily="18" charset="0"/>
              </a:rPr>
              <a:t>7. 			delta=</a:t>
            </a:r>
            <a:r>
              <a:rPr lang="en-US" altLang="en-US" sz="1600" b="1" dirty="0" err="1">
                <a:latin typeface="Courier New" panose="02070309020205020404" pitchFamily="49" charset="0"/>
                <a:cs typeface="Times New Roman" panose="02020603050405020304" pitchFamily="18" charset="0"/>
              </a:rPr>
              <a:t>E</a:t>
            </a:r>
            <a:r>
              <a:rPr lang="en-US" altLang="en-US" sz="1600" b="1" baseline="-25000" dirty="0" err="1">
                <a:latin typeface="Courier New" panose="02070309020205020404" pitchFamily="49" charset="0"/>
                <a:cs typeface="Times New Roman" panose="02020603050405020304" pitchFamily="18" charset="0"/>
              </a:rPr>
              <a:t>new</a:t>
            </a:r>
            <a:r>
              <a:rPr lang="en-US" altLang="en-US" sz="1600" b="1" dirty="0" err="1">
                <a:latin typeface="Courier New" panose="02070309020205020404" pitchFamily="49" charset="0"/>
                <a:cs typeface="Times New Roman" panose="02020603050405020304" pitchFamily="18" charset="0"/>
              </a:rPr>
              <a:t>-E</a:t>
            </a:r>
            <a:r>
              <a:rPr lang="en-US" altLang="en-US" sz="1600" b="1" baseline="-25000" dirty="0" err="1">
                <a:latin typeface="Courier New" panose="02070309020205020404" pitchFamily="49" charset="0"/>
                <a:cs typeface="Times New Roman" panose="02020603050405020304" pitchFamily="18" charset="0"/>
              </a:rPr>
              <a:t>old</a:t>
            </a:r>
            <a:r>
              <a:rPr lang="en-US" altLang="en-US" sz="1600" b="1" baseline="-25000" dirty="0">
                <a:latin typeface="Courier New" panose="02070309020205020404" pitchFamily="49" charset="0"/>
                <a:cs typeface="Times New Roman" panose="02020603050405020304" pitchFamily="18" charset="0"/>
              </a:rPr>
              <a:t>;</a:t>
            </a:r>
            <a:endParaRPr lang="en-US" altLang="en-US" sz="1600" b="1" dirty="0">
              <a:latin typeface="Courier New" panose="02070309020205020404" pitchFamily="49" charset="0"/>
              <a:cs typeface="Times New Roman" panose="02020603050405020304" pitchFamily="18" charset="0"/>
            </a:endParaRPr>
          </a:p>
          <a:p>
            <a:pPr marL="609600" indent="-609600">
              <a:lnSpc>
                <a:spcPct val="80000"/>
              </a:lnSpc>
              <a:buFont typeface="Wingdings" panose="05000000000000000000" pitchFamily="2" charset="2"/>
              <a:buNone/>
            </a:pPr>
            <a:r>
              <a:rPr lang="en-US" altLang="en-US" sz="1600" b="1" dirty="0">
                <a:latin typeface="Courier New" panose="02070309020205020404" pitchFamily="49" charset="0"/>
                <a:cs typeface="Times New Roman" panose="02020603050405020304" pitchFamily="18" charset="0"/>
              </a:rPr>
              <a:t>8.			if(delta&gt;0)</a:t>
            </a:r>
          </a:p>
          <a:p>
            <a:pPr marL="609600" indent="-609600">
              <a:lnSpc>
                <a:spcPct val="80000"/>
              </a:lnSpc>
              <a:buFont typeface="Wingdings" panose="05000000000000000000" pitchFamily="2" charset="2"/>
              <a:buNone/>
            </a:pPr>
            <a:r>
              <a:rPr lang="en-US" altLang="en-US" sz="1600" b="1" dirty="0">
                <a:latin typeface="Courier New" panose="02070309020205020404" pitchFamily="49" charset="0"/>
                <a:cs typeface="Times New Roman" panose="02020603050405020304" pitchFamily="18" charset="0"/>
              </a:rPr>
              <a:t>9.				if(random() &gt;= </a:t>
            </a:r>
            <a:r>
              <a:rPr lang="en-US" altLang="en-US" sz="1600" b="1" dirty="0" err="1">
                <a:latin typeface="Courier New" panose="02070309020205020404" pitchFamily="49" charset="0"/>
                <a:cs typeface="Times New Roman" panose="02020603050405020304" pitchFamily="18" charset="0"/>
              </a:rPr>
              <a:t>exp</a:t>
            </a:r>
            <a:r>
              <a:rPr lang="en-US" altLang="en-US" sz="1600" b="1" dirty="0">
                <a:latin typeface="Courier New" panose="02070309020205020404" pitchFamily="49" charset="0"/>
                <a:cs typeface="Times New Roman" panose="02020603050405020304" pitchFamily="18" charset="0"/>
              </a:rPr>
              <a:t>(-delta/K*temp);</a:t>
            </a:r>
          </a:p>
          <a:p>
            <a:pPr marL="609600" indent="-609600">
              <a:lnSpc>
                <a:spcPct val="80000"/>
              </a:lnSpc>
              <a:buFont typeface="Wingdings" panose="05000000000000000000" pitchFamily="2" charset="2"/>
              <a:buNone/>
            </a:pPr>
            <a:r>
              <a:rPr lang="en-US" altLang="en-US" sz="1600" b="1" dirty="0">
                <a:latin typeface="Courier New" panose="02070309020205020404" pitchFamily="49" charset="0"/>
                <a:cs typeface="Times New Roman" panose="02020603050405020304" pitchFamily="18" charset="0"/>
              </a:rPr>
              <a:t>10.					</a:t>
            </a:r>
            <a:r>
              <a:rPr lang="en-US" altLang="en-US" sz="1600" b="1" dirty="0" err="1">
                <a:latin typeface="Courier New" panose="02070309020205020404" pitchFamily="49" charset="0"/>
                <a:cs typeface="Times New Roman" panose="02020603050405020304" pitchFamily="18" charset="0"/>
              </a:rPr>
              <a:t>undo_func</a:t>
            </a:r>
            <a:r>
              <a:rPr lang="en-US" altLang="en-US" sz="1600" b="1" dirty="0">
                <a:latin typeface="Courier New" panose="02070309020205020404" pitchFamily="49" charset="0"/>
                <a:cs typeface="Times New Roman" panose="02020603050405020304" pitchFamily="18" charset="0"/>
              </a:rPr>
              <a:t>(</a:t>
            </a:r>
            <a:r>
              <a:rPr lang="el-GR" altLang="en-US" sz="1600" b="1" dirty="0">
                <a:latin typeface="Courier New" panose="02070309020205020404" pitchFamily="49" charset="0"/>
                <a:cs typeface="Times New Roman" panose="02020603050405020304" pitchFamily="18" charset="0"/>
              </a:rPr>
              <a:t>γ</a:t>
            </a:r>
            <a:r>
              <a:rPr lang="en-US" altLang="en-US" sz="1600" b="1" dirty="0">
                <a:latin typeface="Courier New" panose="02070309020205020404" pitchFamily="49" charset="0"/>
                <a:cs typeface="Times New Roman" panose="02020603050405020304" pitchFamily="18" charset="0"/>
              </a:rPr>
              <a:t>); </a:t>
            </a:r>
            <a:r>
              <a:rPr lang="en-US" altLang="en-US" sz="1400" b="1" dirty="0">
                <a:solidFill>
                  <a:srgbClr val="66FF33"/>
                </a:solidFill>
                <a:latin typeface="Courier New" panose="02070309020205020404" pitchFamily="49" charset="0"/>
                <a:cs typeface="Times New Roman" panose="02020603050405020304" pitchFamily="18" charset="0"/>
              </a:rPr>
              <a:t>//rejected bad move</a:t>
            </a:r>
          </a:p>
          <a:p>
            <a:pPr marL="609600" indent="-609600">
              <a:lnSpc>
                <a:spcPct val="80000"/>
              </a:lnSpc>
              <a:buFont typeface="Wingdings" panose="05000000000000000000" pitchFamily="2" charset="2"/>
              <a:buNone/>
            </a:pPr>
            <a:r>
              <a:rPr lang="en-US" altLang="en-US" sz="1600" b="1" dirty="0">
                <a:latin typeface="Courier New" panose="02070309020205020404" pitchFamily="49" charset="0"/>
                <a:cs typeface="Times New Roman" panose="02020603050405020304" pitchFamily="18" charset="0"/>
              </a:rPr>
              <a:t>11.				else</a:t>
            </a:r>
          </a:p>
          <a:p>
            <a:pPr marL="609600" indent="-609600">
              <a:lnSpc>
                <a:spcPct val="80000"/>
              </a:lnSpc>
              <a:buFont typeface="Wingdings" panose="05000000000000000000" pitchFamily="2" charset="2"/>
              <a:buNone/>
            </a:pPr>
            <a:r>
              <a:rPr lang="en-US" altLang="en-US" sz="1600" b="1" dirty="0">
                <a:latin typeface="Courier New" panose="02070309020205020404" pitchFamily="49" charset="0"/>
                <a:cs typeface="Times New Roman" panose="02020603050405020304" pitchFamily="18" charset="0"/>
              </a:rPr>
              <a:t>12.					</a:t>
            </a:r>
            <a:r>
              <a:rPr lang="en-US" altLang="en-US" sz="1600" b="1" dirty="0" err="1">
                <a:latin typeface="Courier New" panose="02070309020205020404" pitchFamily="49" charset="0"/>
                <a:cs typeface="Times New Roman" panose="02020603050405020304" pitchFamily="18" charset="0"/>
              </a:rPr>
              <a:t>E</a:t>
            </a:r>
            <a:r>
              <a:rPr lang="en-US" altLang="en-US" sz="1600" b="1" baseline="-25000" dirty="0" err="1">
                <a:latin typeface="Courier New" panose="02070309020205020404" pitchFamily="49" charset="0"/>
                <a:cs typeface="Times New Roman" panose="02020603050405020304" pitchFamily="18" charset="0"/>
              </a:rPr>
              <a:t>old</a:t>
            </a:r>
            <a:r>
              <a:rPr lang="en-US" altLang="en-US" sz="1600" b="1" dirty="0">
                <a:latin typeface="Courier New" panose="02070309020205020404" pitchFamily="49" charset="0"/>
                <a:cs typeface="Times New Roman" panose="02020603050405020304" pitchFamily="18" charset="0"/>
              </a:rPr>
              <a:t>=</a:t>
            </a:r>
            <a:r>
              <a:rPr lang="en-US" altLang="en-US" sz="1600" b="1" dirty="0" err="1">
                <a:latin typeface="Courier New" panose="02070309020205020404" pitchFamily="49" charset="0"/>
                <a:cs typeface="Times New Roman" panose="02020603050405020304" pitchFamily="18" charset="0"/>
              </a:rPr>
              <a:t>E</a:t>
            </a:r>
            <a:r>
              <a:rPr lang="en-US" altLang="en-US" sz="1600" b="1" baseline="-25000" dirty="0" err="1">
                <a:latin typeface="Courier New" panose="02070309020205020404" pitchFamily="49" charset="0"/>
                <a:cs typeface="Times New Roman" panose="02020603050405020304" pitchFamily="18" charset="0"/>
              </a:rPr>
              <a:t>new</a:t>
            </a:r>
            <a:r>
              <a:rPr lang="en-US" altLang="en-US" sz="1600" b="1" baseline="-25000" dirty="0">
                <a:latin typeface="Courier New" panose="02070309020205020404" pitchFamily="49" charset="0"/>
                <a:cs typeface="Times New Roman" panose="02020603050405020304" pitchFamily="18" charset="0"/>
              </a:rPr>
              <a:t>  </a:t>
            </a:r>
            <a:r>
              <a:rPr lang="en-US" altLang="en-US" sz="1400" b="1" dirty="0">
                <a:solidFill>
                  <a:srgbClr val="66FF33"/>
                </a:solidFill>
                <a:latin typeface="Courier New" panose="02070309020205020404" pitchFamily="49" charset="0"/>
                <a:cs typeface="Times New Roman" panose="02020603050405020304" pitchFamily="18" charset="0"/>
              </a:rPr>
              <a:t>//accepted bad move</a:t>
            </a:r>
          </a:p>
          <a:p>
            <a:pPr marL="609600" indent="-609600">
              <a:lnSpc>
                <a:spcPct val="80000"/>
              </a:lnSpc>
              <a:buFont typeface="Wingdings" panose="05000000000000000000" pitchFamily="2" charset="2"/>
              <a:buNone/>
            </a:pPr>
            <a:r>
              <a:rPr lang="en-US" altLang="en-US" sz="1600" b="1" dirty="0">
                <a:latin typeface="Courier New" panose="02070309020205020404" pitchFamily="49" charset="0"/>
                <a:cs typeface="Times New Roman" panose="02020603050405020304" pitchFamily="18" charset="0"/>
              </a:rPr>
              <a:t>13.			else</a:t>
            </a:r>
          </a:p>
          <a:p>
            <a:pPr marL="609600" indent="-609600">
              <a:lnSpc>
                <a:spcPct val="80000"/>
              </a:lnSpc>
              <a:buFont typeface="Wingdings" panose="05000000000000000000" pitchFamily="2" charset="2"/>
              <a:buNone/>
            </a:pPr>
            <a:r>
              <a:rPr lang="en-US" altLang="en-US" sz="1600" b="1" dirty="0">
                <a:latin typeface="Courier New" panose="02070309020205020404" pitchFamily="49" charset="0"/>
                <a:cs typeface="Times New Roman" panose="02020603050405020304" pitchFamily="18" charset="0"/>
              </a:rPr>
              <a:t>14.				</a:t>
            </a:r>
            <a:r>
              <a:rPr lang="en-US" altLang="en-US" sz="1600" b="1" dirty="0" err="1">
                <a:latin typeface="Courier New" panose="02070309020205020404" pitchFamily="49" charset="0"/>
                <a:cs typeface="Times New Roman" panose="02020603050405020304" pitchFamily="18" charset="0"/>
              </a:rPr>
              <a:t>E</a:t>
            </a:r>
            <a:r>
              <a:rPr lang="en-US" altLang="en-US" sz="1600" b="1" baseline="-25000" dirty="0" err="1">
                <a:latin typeface="Courier New" panose="02070309020205020404" pitchFamily="49" charset="0"/>
                <a:cs typeface="Times New Roman" panose="02020603050405020304" pitchFamily="18" charset="0"/>
              </a:rPr>
              <a:t>old</a:t>
            </a:r>
            <a:r>
              <a:rPr lang="en-US" altLang="en-US" sz="1600" b="1" dirty="0">
                <a:latin typeface="Courier New" panose="02070309020205020404" pitchFamily="49" charset="0"/>
                <a:cs typeface="Times New Roman" panose="02020603050405020304" pitchFamily="18" charset="0"/>
              </a:rPr>
              <a:t>=</a:t>
            </a:r>
            <a:r>
              <a:rPr lang="en-US" altLang="en-US" sz="1600" b="1" dirty="0" err="1">
                <a:latin typeface="Courier New" panose="02070309020205020404" pitchFamily="49" charset="0"/>
                <a:cs typeface="Times New Roman" panose="02020603050405020304" pitchFamily="18" charset="0"/>
              </a:rPr>
              <a:t>E</a:t>
            </a:r>
            <a:r>
              <a:rPr lang="en-US" altLang="en-US" sz="1600" b="1" baseline="-25000" dirty="0" err="1">
                <a:latin typeface="Courier New" panose="02070309020205020404" pitchFamily="49" charset="0"/>
                <a:cs typeface="Times New Roman" panose="02020603050405020304" pitchFamily="18" charset="0"/>
              </a:rPr>
              <a:t>new</a:t>
            </a:r>
            <a:r>
              <a:rPr lang="en-US" altLang="en-US" sz="1600" b="1" baseline="-25000" dirty="0">
                <a:latin typeface="Courier New" panose="02070309020205020404" pitchFamily="49" charset="0"/>
                <a:cs typeface="Times New Roman" panose="02020603050405020304" pitchFamily="18" charset="0"/>
              </a:rPr>
              <a:t>; </a:t>
            </a:r>
            <a:r>
              <a:rPr lang="en-US" altLang="en-US" sz="1400" b="1" dirty="0">
                <a:solidFill>
                  <a:srgbClr val="66FF33"/>
                </a:solidFill>
                <a:latin typeface="Courier New" panose="02070309020205020404" pitchFamily="49" charset="0"/>
                <a:cs typeface="Times New Roman" panose="02020603050405020304" pitchFamily="18" charset="0"/>
              </a:rPr>
              <a:t>//always accept good moves</a:t>
            </a:r>
          </a:p>
          <a:p>
            <a:pPr marL="1004888" lvl="1" indent="-533400">
              <a:lnSpc>
                <a:spcPct val="80000"/>
              </a:lnSpc>
              <a:buFont typeface="Wingdings" panose="05000000000000000000" pitchFamily="2" charset="2"/>
              <a:buNone/>
            </a:pPr>
            <a:r>
              <a:rPr lang="en-US" altLang="en-US" sz="1400" b="1" dirty="0">
                <a:latin typeface="Courier New" panose="02070309020205020404" pitchFamily="49" charset="0"/>
                <a:cs typeface="Times New Roman" panose="02020603050405020304" pitchFamily="18" charset="0"/>
              </a:rPr>
              <a:t>	}</a:t>
            </a:r>
          </a:p>
          <a:p>
            <a:pPr marL="609600" indent="-609600">
              <a:lnSpc>
                <a:spcPct val="80000"/>
              </a:lnSpc>
              <a:buFont typeface="Wingdings" panose="05000000000000000000" pitchFamily="2" charset="2"/>
              <a:buNone/>
            </a:pPr>
            <a:r>
              <a:rPr lang="en-US" altLang="en-US" sz="1600" b="1" dirty="0">
                <a:latin typeface="Courier New" panose="02070309020205020404" pitchFamily="49" charset="0"/>
                <a:cs typeface="Times New Roman" panose="02020603050405020304" pitchFamily="18" charset="0"/>
              </a:rPr>
              <a:t>	}</a:t>
            </a:r>
          </a:p>
          <a:p>
            <a:pPr marL="609600" indent="-609600">
              <a:lnSpc>
                <a:spcPct val="80000"/>
              </a:lnSpc>
            </a:pPr>
            <a:endParaRPr lang="el-GR" altLang="en-US" sz="1600" b="1" dirty="0">
              <a:latin typeface="Courier" pitchFamily="49" charset="0"/>
              <a:cs typeface="Times New Roman" panose="02020603050405020304" pitchFamily="18" charset="0"/>
            </a:endParaRPr>
          </a:p>
        </p:txBody>
      </p:sp>
      <p:sp>
        <p:nvSpPr>
          <p:cNvPr id="4" name="TextBox 3"/>
          <p:cNvSpPr txBox="1"/>
          <p:nvPr/>
        </p:nvSpPr>
        <p:spPr>
          <a:xfrm>
            <a:off x="2351314" y="5982789"/>
            <a:ext cx="8569235" cy="369332"/>
          </a:xfrm>
          <a:prstGeom prst="rect">
            <a:avLst/>
          </a:prstGeom>
          <a:noFill/>
        </p:spPr>
        <p:txBody>
          <a:bodyPr wrap="square" rtlCol="0">
            <a:spAutoFit/>
          </a:bodyPr>
          <a:lstStyle/>
          <a:p>
            <a:r>
              <a:rPr lang="en-US" dirty="0" smtClean="0"/>
              <a:t>Then the temperature is lowered and the cycle is repeated</a:t>
            </a:r>
            <a:endParaRPr lang="en-US" dirty="0"/>
          </a:p>
        </p:txBody>
      </p:sp>
    </p:spTree>
    <p:extLst>
      <p:ext uri="{BB962C8B-B14F-4D97-AF65-F5344CB8AC3E}">
        <p14:creationId xmlns:p14="http://schemas.microsoft.com/office/powerpoint/2010/main" val="2930382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1779589" y="150813"/>
            <a:ext cx="10234611"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sz="2400" dirty="0" smtClean="0">
                <a:solidFill>
                  <a:srgbClr val="C00000"/>
                </a:solidFill>
                <a:latin typeface="Times New Roman" panose="02020603050405020304" pitchFamily="18" charset="0"/>
              </a:rPr>
              <a:t>Agent</a:t>
            </a:r>
            <a:r>
              <a:rPr lang="en-US" altLang="en-US" sz="2400" dirty="0" smtClean="0">
                <a:solidFill>
                  <a:srgbClr val="C00000"/>
                </a:solidFill>
                <a:latin typeface="Times New Roman" panose="02020603050405020304" pitchFamily="18" charset="0"/>
              </a:rPr>
              <a:t> function</a:t>
            </a:r>
            <a:r>
              <a:rPr lang="sk-SK" altLang="en-US" sz="2400" dirty="0" smtClean="0">
                <a:latin typeface="Times New Roman" panose="02020603050405020304" pitchFamily="18" charset="0"/>
              </a:rPr>
              <a:t>:  </a:t>
            </a:r>
            <a:r>
              <a:rPr lang="sk-SK" altLang="en-US" sz="2400" dirty="0" err="1" smtClean="0">
                <a:latin typeface="Times New Roman" panose="02020603050405020304" pitchFamily="18" charset="0"/>
              </a:rPr>
              <a:t>matemati</a:t>
            </a:r>
            <a:r>
              <a:rPr lang="en-US" altLang="en-US" sz="2400" dirty="0" smtClean="0">
                <a:latin typeface="Times New Roman" panose="02020603050405020304" pitchFamily="18" charset="0"/>
              </a:rPr>
              <a:t>c abstraction, mapping of the percept to the action</a:t>
            </a:r>
            <a:endParaRPr lang="sk-SK" altLang="en-US" sz="2400" dirty="0">
              <a:latin typeface="Times New Roman" panose="02020603050405020304" pitchFamily="18" charset="0"/>
            </a:endParaRPr>
          </a:p>
          <a:p>
            <a:pPr eaLnBrk="1" hangingPunct="1"/>
            <a:r>
              <a:rPr lang="sk-SK" altLang="en-US" sz="2400" dirty="0">
                <a:latin typeface="Times New Roman" panose="02020603050405020304" pitchFamily="18" charset="0"/>
              </a:rPr>
              <a:t>                                </a:t>
            </a:r>
            <a:r>
              <a:rPr lang="en-US" altLang="sk-SK" sz="2400" dirty="0">
                <a:latin typeface="Times New Roman" panose="02020603050405020304" pitchFamily="18" charset="0"/>
              </a:rPr>
              <a:t>[</a:t>
            </a:r>
            <a:r>
              <a:rPr lang="en-US" altLang="sk-SK" sz="2400" i="1" dirty="0">
                <a:latin typeface="Times New Roman" panose="02020603050405020304" pitchFamily="18" charset="0"/>
              </a:rPr>
              <a:t>f</a:t>
            </a:r>
            <a:r>
              <a:rPr lang="en-US" altLang="sk-SK" sz="2400" dirty="0">
                <a:latin typeface="Times New Roman" panose="02020603050405020304" pitchFamily="18" charset="0"/>
              </a:rPr>
              <a:t>: P* </a:t>
            </a:r>
            <a:r>
              <a:rPr lang="en-US" altLang="sk-SK" sz="2400" dirty="0">
                <a:latin typeface="Times New Roman" panose="02020603050405020304" pitchFamily="18" charset="0"/>
                <a:sym typeface="Wingdings" panose="05000000000000000000" pitchFamily="2" charset="2"/>
              </a:rPr>
              <a:t> </a:t>
            </a:r>
            <a:r>
              <a:rPr lang="en-US" altLang="sk-SK" sz="2400" dirty="0">
                <a:latin typeface="Times New Roman" panose="02020603050405020304" pitchFamily="18" charset="0"/>
              </a:rPr>
              <a:t>A]</a:t>
            </a:r>
            <a:endParaRPr lang="sk-SK" altLang="sk-SK" sz="2400" dirty="0">
              <a:solidFill>
                <a:srgbClr val="A50021"/>
              </a:solidFill>
              <a:latin typeface="Times New Roman" panose="02020603050405020304" pitchFamily="18" charset="0"/>
            </a:endParaRPr>
          </a:p>
          <a:p>
            <a:pPr eaLnBrk="1" hangingPunct="1"/>
            <a:endParaRPr lang="sk-SK" altLang="en-US" sz="2400" dirty="0">
              <a:latin typeface="Times New Roman" panose="02020603050405020304" pitchFamily="18" charset="0"/>
            </a:endParaRPr>
          </a:p>
          <a:p>
            <a:pPr eaLnBrk="1" hangingPunct="1"/>
            <a:r>
              <a:rPr lang="sk-SK" altLang="en-US" sz="2400" dirty="0" smtClean="0">
                <a:solidFill>
                  <a:srgbClr val="C00000"/>
                </a:solidFill>
                <a:latin typeface="Times New Roman" panose="02020603050405020304" pitchFamily="18" charset="0"/>
              </a:rPr>
              <a:t>Agent</a:t>
            </a:r>
            <a:r>
              <a:rPr lang="en-US" altLang="en-US" sz="2400" dirty="0" smtClean="0">
                <a:solidFill>
                  <a:srgbClr val="C00000"/>
                </a:solidFill>
                <a:latin typeface="Times New Roman" panose="02020603050405020304" pitchFamily="18" charset="0"/>
              </a:rPr>
              <a:t> </a:t>
            </a:r>
            <a:r>
              <a:rPr lang="sk-SK" altLang="en-US" sz="2400" dirty="0" smtClean="0">
                <a:solidFill>
                  <a:srgbClr val="C00000"/>
                </a:solidFill>
                <a:latin typeface="Times New Roman" panose="02020603050405020304" pitchFamily="18" charset="0"/>
              </a:rPr>
              <a:t>program</a:t>
            </a:r>
            <a:r>
              <a:rPr lang="sk-SK" altLang="en-US" sz="2400" dirty="0">
                <a:latin typeface="Times New Roman" panose="02020603050405020304" pitchFamily="18" charset="0"/>
              </a:rPr>
              <a:t>: </a:t>
            </a:r>
            <a:r>
              <a:rPr lang="en-US" altLang="en-US" sz="2400" dirty="0" smtClean="0">
                <a:latin typeface="Times New Roman" panose="02020603050405020304" pitchFamily="18" charset="0"/>
              </a:rPr>
              <a:t>concrete realization of the agent function</a:t>
            </a:r>
            <a:endParaRPr lang="sk-SK" altLang="en-US" sz="2400" dirty="0">
              <a:latin typeface="Times New Roman" panose="02020603050405020304" pitchFamily="18" charset="0"/>
            </a:endParaRPr>
          </a:p>
          <a:p>
            <a:pPr eaLnBrk="1" hangingPunct="1"/>
            <a:endParaRPr lang="sk-SK" altLang="en-US" sz="2400" dirty="0">
              <a:latin typeface="Times New Roman" panose="02020603050405020304" pitchFamily="18" charset="0"/>
            </a:endParaRPr>
          </a:p>
          <a:p>
            <a:pPr eaLnBrk="1" hangingPunct="1"/>
            <a:r>
              <a:rPr lang="en-US" altLang="en-US" sz="2400" dirty="0" smtClean="0">
                <a:solidFill>
                  <a:srgbClr val="C00000"/>
                </a:solidFill>
                <a:latin typeface="Times New Roman" panose="02020603050405020304" pitchFamily="18" charset="0"/>
              </a:rPr>
              <a:t>Percept</a:t>
            </a:r>
            <a:r>
              <a:rPr lang="sk-SK" altLang="en-US" sz="2400" dirty="0" smtClean="0">
                <a:latin typeface="Times New Roman" panose="02020603050405020304" pitchFamily="18" charset="0"/>
              </a:rPr>
              <a:t>: </a:t>
            </a:r>
            <a:r>
              <a:rPr lang="en-US" altLang="en-US" sz="2400" dirty="0" smtClean="0">
                <a:latin typeface="Times New Roman" panose="02020603050405020304" pitchFamily="18" charset="0"/>
              </a:rPr>
              <a:t> Current state of the environment seen by the agent.</a:t>
            </a:r>
            <a:endParaRPr lang="sk-SK" altLang="en-US" sz="2400" dirty="0">
              <a:latin typeface="Times New Roman" panose="02020603050405020304" pitchFamily="18" charset="0"/>
            </a:endParaRPr>
          </a:p>
          <a:p>
            <a:pPr eaLnBrk="1" hangingPunct="1"/>
            <a:endParaRPr lang="sk-SK" altLang="en-US" sz="2400" dirty="0">
              <a:latin typeface="Times New Roman" panose="02020603050405020304" pitchFamily="18" charset="0"/>
            </a:endParaRPr>
          </a:p>
          <a:p>
            <a:pPr eaLnBrk="1" hangingPunct="1"/>
            <a:r>
              <a:rPr lang="sk-SK" altLang="en-US" sz="2400" dirty="0" smtClean="0">
                <a:solidFill>
                  <a:srgbClr val="C00000"/>
                </a:solidFill>
                <a:latin typeface="Times New Roman" panose="02020603050405020304" pitchFamily="18" charset="0"/>
              </a:rPr>
              <a:t>A</a:t>
            </a:r>
            <a:r>
              <a:rPr lang="en-US" altLang="en-US" sz="2400" dirty="0" err="1" smtClean="0">
                <a:solidFill>
                  <a:srgbClr val="C00000"/>
                </a:solidFill>
                <a:latin typeface="Times New Roman" panose="02020603050405020304" pitchFamily="18" charset="0"/>
              </a:rPr>
              <a:t>ction</a:t>
            </a:r>
            <a:r>
              <a:rPr lang="sk-SK" altLang="en-US" sz="2400" dirty="0" smtClean="0">
                <a:latin typeface="Times New Roman" panose="02020603050405020304" pitchFamily="18" charset="0"/>
              </a:rPr>
              <a:t>:  </a:t>
            </a:r>
            <a:r>
              <a:rPr lang="en-US" altLang="en-US" sz="2400" dirty="0" smtClean="0">
                <a:latin typeface="Times New Roman" panose="02020603050405020304" pitchFamily="18" charset="0"/>
              </a:rPr>
              <a:t>Agent interference in the environment</a:t>
            </a:r>
            <a:endParaRPr lang="sk-SK" altLang="en-US" sz="2400" dirty="0">
              <a:latin typeface="Times New Roman" panose="02020603050405020304" pitchFamily="18" charset="0"/>
            </a:endParaRPr>
          </a:p>
        </p:txBody>
      </p:sp>
      <p:pic>
        <p:nvPicPr>
          <p:cNvPr id="3" name="Picture 4" descr="vacuum2-environ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589" y="4378097"/>
            <a:ext cx="3529012"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5892801" y="4378097"/>
            <a:ext cx="58800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b="1" dirty="0" smtClean="0">
                <a:latin typeface="Times New Roman" panose="02020603050405020304" pitchFamily="18" charset="0"/>
              </a:rPr>
              <a:t>Environment</a:t>
            </a:r>
            <a:r>
              <a:rPr lang="sk-SK" altLang="en-US" sz="2400" b="1" dirty="0" smtClean="0">
                <a:latin typeface="Times New Roman" panose="02020603050405020304" pitchFamily="18" charset="0"/>
              </a:rPr>
              <a:t>:</a:t>
            </a:r>
            <a:r>
              <a:rPr lang="sk-SK" altLang="en-US" sz="2400" dirty="0" smtClean="0">
                <a:latin typeface="Times New Roman" panose="02020603050405020304" pitchFamily="18" charset="0"/>
              </a:rPr>
              <a:t> </a:t>
            </a:r>
            <a:r>
              <a:rPr lang="en-US" altLang="en-US" sz="2400" dirty="0" smtClean="0">
                <a:latin typeface="Times New Roman" panose="02020603050405020304" pitchFamily="18" charset="0"/>
              </a:rPr>
              <a:t>two rooms</a:t>
            </a:r>
            <a:r>
              <a:rPr lang="sk-SK" altLang="en-US" sz="2400" dirty="0" smtClean="0">
                <a:latin typeface="Times New Roman" panose="02020603050405020304" pitchFamily="18" charset="0"/>
              </a:rPr>
              <a:t>, </a:t>
            </a:r>
            <a:r>
              <a:rPr lang="en-US" altLang="en-US" sz="2400" dirty="0" smtClean="0">
                <a:latin typeface="Times New Roman" panose="02020603050405020304" pitchFamily="18" charset="0"/>
              </a:rPr>
              <a:t>dirt</a:t>
            </a:r>
            <a:endParaRPr lang="sk-SK" altLang="en-US" sz="2400" dirty="0">
              <a:latin typeface="Times New Roman" panose="02020603050405020304" pitchFamily="18" charset="0"/>
            </a:endParaRPr>
          </a:p>
          <a:p>
            <a:pPr eaLnBrk="1" hangingPunct="1"/>
            <a:r>
              <a:rPr lang="sk-SK" altLang="en-US" sz="2400" b="1" dirty="0">
                <a:latin typeface="Times New Roman" panose="02020603050405020304" pitchFamily="18" charset="0"/>
              </a:rPr>
              <a:t>Agent:</a:t>
            </a:r>
            <a:r>
              <a:rPr lang="sk-SK" altLang="en-US" sz="2400" dirty="0">
                <a:latin typeface="Times New Roman" panose="02020603050405020304" pitchFamily="18" charset="0"/>
              </a:rPr>
              <a:t> </a:t>
            </a:r>
            <a:r>
              <a:rPr lang="sk-SK" altLang="en-US" sz="2400" dirty="0" err="1" smtClean="0">
                <a:latin typeface="Times New Roman" panose="02020603050405020304" pitchFamily="18" charset="0"/>
              </a:rPr>
              <a:t>automatic</a:t>
            </a:r>
            <a:r>
              <a:rPr lang="en-US" altLang="en-US" sz="2400" dirty="0" smtClean="0">
                <a:latin typeface="Times New Roman" panose="02020603050405020304" pitchFamily="18" charset="0"/>
              </a:rPr>
              <a:t> vacuum cleaner</a:t>
            </a:r>
            <a:r>
              <a:rPr lang="sk-SK" altLang="en-US" sz="2400" dirty="0" smtClean="0">
                <a:latin typeface="Times New Roman" panose="02020603050405020304" pitchFamily="18" charset="0"/>
              </a:rPr>
              <a:t> vysávač</a:t>
            </a:r>
            <a:endParaRPr lang="sk-SK" altLang="en-US" sz="2400" dirty="0">
              <a:latin typeface="Times New Roman" panose="02020603050405020304" pitchFamily="18" charset="0"/>
            </a:endParaRPr>
          </a:p>
          <a:p>
            <a:pPr eaLnBrk="1" hangingPunct="1"/>
            <a:r>
              <a:rPr lang="en-US" altLang="en-US" sz="2400" b="1" dirty="0" smtClean="0">
                <a:latin typeface="Times New Roman" panose="02020603050405020304" pitchFamily="18" charset="0"/>
              </a:rPr>
              <a:t>Percept</a:t>
            </a:r>
            <a:r>
              <a:rPr lang="sk-SK" altLang="en-US" sz="2400" dirty="0" smtClean="0">
                <a:latin typeface="Times New Roman" panose="02020603050405020304" pitchFamily="18" charset="0"/>
              </a:rPr>
              <a:t>: </a:t>
            </a:r>
            <a:r>
              <a:rPr lang="en-US" altLang="en-US" sz="2400" dirty="0">
                <a:latin typeface="Times New Roman" panose="02020603050405020304" pitchFamily="18" charset="0"/>
              </a:rPr>
              <a:t>[A,1], [</a:t>
            </a:r>
            <a:r>
              <a:rPr lang="en-US" altLang="en-US" sz="2400" dirty="0" smtClean="0">
                <a:latin typeface="Times New Roman" panose="02020603050405020304" pitchFamily="18" charset="0"/>
              </a:rPr>
              <a:t>B,0] state of the room, location</a:t>
            </a:r>
            <a:r>
              <a:rPr lang="sk-SK" altLang="en-US" sz="2400" dirty="0" smtClean="0">
                <a:latin typeface="Times New Roman" panose="02020603050405020304" pitchFamily="18" charset="0"/>
              </a:rPr>
              <a:t> </a:t>
            </a:r>
            <a:endParaRPr lang="en-US" altLang="en-US" sz="2400" dirty="0" smtClean="0">
              <a:latin typeface="Times New Roman" panose="02020603050405020304" pitchFamily="18" charset="0"/>
            </a:endParaRPr>
          </a:p>
          <a:p>
            <a:pPr eaLnBrk="1" hangingPunct="1"/>
            <a:r>
              <a:rPr lang="en-US" altLang="en-US" sz="2400" b="1" dirty="0" smtClean="0">
                <a:latin typeface="Times New Roman" panose="02020603050405020304" pitchFamily="18" charset="0"/>
              </a:rPr>
              <a:t>Actions</a:t>
            </a:r>
            <a:r>
              <a:rPr lang="en-US" altLang="en-US" sz="2400" dirty="0" smtClean="0">
                <a:latin typeface="Times New Roman" panose="02020603050405020304" pitchFamily="18" charset="0"/>
              </a:rPr>
              <a:t>: </a:t>
            </a:r>
            <a:r>
              <a:rPr lang="en-US" altLang="en-US" sz="2400" dirty="0">
                <a:latin typeface="Times New Roman" panose="02020603050405020304" pitchFamily="18" charset="0"/>
              </a:rPr>
              <a:t>Left , Right, Suck</a:t>
            </a:r>
          </a:p>
          <a:p>
            <a:pPr eaLnBrk="1" hangingPunct="1"/>
            <a:endParaRPr lang="sk-SK" altLang="en-US" sz="2400" dirty="0">
              <a:latin typeface="Times New Roman" panose="02020603050405020304" pitchFamily="18" charset="0"/>
            </a:endParaRPr>
          </a:p>
        </p:txBody>
      </p:sp>
      <p:sp>
        <p:nvSpPr>
          <p:cNvPr id="2" name="TextBox 1"/>
          <p:cNvSpPr txBox="1"/>
          <p:nvPr/>
        </p:nvSpPr>
        <p:spPr>
          <a:xfrm>
            <a:off x="1779589" y="3757097"/>
            <a:ext cx="3897311" cy="369332"/>
          </a:xfrm>
          <a:prstGeom prst="rect">
            <a:avLst/>
          </a:prstGeom>
          <a:noFill/>
        </p:spPr>
        <p:txBody>
          <a:bodyPr wrap="square" rtlCol="0">
            <a:spAutoFit/>
          </a:bodyPr>
          <a:lstStyle/>
          <a:p>
            <a:r>
              <a:rPr lang="en-US" b="1" dirty="0" smtClean="0"/>
              <a:t>Example:</a:t>
            </a:r>
            <a:endParaRPr lang="en-US" b="1" dirty="0"/>
          </a:p>
        </p:txBody>
      </p:sp>
    </p:spTree>
    <p:extLst>
      <p:ext uri="{BB962C8B-B14F-4D97-AF65-F5344CB8AC3E}">
        <p14:creationId xmlns:p14="http://schemas.microsoft.com/office/powerpoint/2010/main" val="2535801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438400" y="533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2400" b="1" dirty="0" smtClean="0">
                <a:latin typeface="Times New Roman" panose="02020603050405020304" pitchFamily="18" charset="0"/>
              </a:rPr>
              <a:t>Traveling salesman example.</a:t>
            </a:r>
            <a:endParaRPr lang="en-US" altLang="sk-SK" sz="2400" b="1" dirty="0">
              <a:latin typeface="Times New Roman" panose="02020603050405020304" pitchFamily="18" charset="0"/>
            </a:endParaRPr>
          </a:p>
        </p:txBody>
      </p:sp>
      <p:grpSp>
        <p:nvGrpSpPr>
          <p:cNvPr id="36867" name="Group 3"/>
          <p:cNvGrpSpPr>
            <a:grpSpLocks/>
          </p:cNvGrpSpPr>
          <p:nvPr/>
        </p:nvGrpSpPr>
        <p:grpSpPr bwMode="auto">
          <a:xfrm>
            <a:off x="2743200" y="1371600"/>
            <a:ext cx="2819400" cy="2438400"/>
            <a:chOff x="768" y="816"/>
            <a:chExt cx="1776" cy="1536"/>
          </a:xfrm>
        </p:grpSpPr>
        <p:grpSp>
          <p:nvGrpSpPr>
            <p:cNvPr id="36892" name="Group 4"/>
            <p:cNvGrpSpPr>
              <a:grpSpLocks/>
            </p:cNvGrpSpPr>
            <p:nvPr/>
          </p:nvGrpSpPr>
          <p:grpSpPr bwMode="auto">
            <a:xfrm>
              <a:off x="768" y="816"/>
              <a:ext cx="1776" cy="1536"/>
              <a:chOff x="768" y="816"/>
              <a:chExt cx="1776" cy="1536"/>
            </a:xfrm>
          </p:grpSpPr>
          <p:sp>
            <p:nvSpPr>
              <p:cNvPr id="36905" name="Rectangle 5"/>
              <p:cNvSpPr>
                <a:spLocks noChangeArrowheads="1"/>
              </p:cNvSpPr>
              <p:nvPr/>
            </p:nvSpPr>
            <p:spPr bwMode="auto">
              <a:xfrm>
                <a:off x="768" y="816"/>
                <a:ext cx="1776" cy="1536"/>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sk-SK" altLang="sk-SK" sz="2400">
                  <a:latin typeface="Times New Roman" panose="02020603050405020304" pitchFamily="18" charset="0"/>
                </a:endParaRPr>
              </a:p>
            </p:txBody>
          </p:sp>
          <p:sp>
            <p:nvSpPr>
              <p:cNvPr id="36906" name="Oval 6"/>
              <p:cNvSpPr>
                <a:spLocks noChangeArrowheads="1"/>
              </p:cNvSpPr>
              <p:nvPr/>
            </p:nvSpPr>
            <p:spPr bwMode="auto">
              <a:xfrm>
                <a:off x="1536" y="1104"/>
                <a:ext cx="96" cy="96"/>
              </a:xfrm>
              <a:prstGeom prst="ellipse">
                <a:avLst/>
              </a:prstGeom>
              <a:solidFill>
                <a:srgbClr val="CC0000"/>
              </a:solidFill>
              <a:ln w="9525">
                <a:solidFill>
                  <a:schemeClr val="tx1"/>
                </a:solidFill>
                <a:round/>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sk-SK" altLang="sk-SK" sz="2400">
                  <a:latin typeface="Times New Roman" panose="02020603050405020304" pitchFamily="18" charset="0"/>
                </a:endParaRPr>
              </a:p>
            </p:txBody>
          </p:sp>
          <p:sp>
            <p:nvSpPr>
              <p:cNvPr id="36907" name="Oval 7"/>
              <p:cNvSpPr>
                <a:spLocks noChangeArrowheads="1"/>
              </p:cNvSpPr>
              <p:nvPr/>
            </p:nvSpPr>
            <p:spPr bwMode="auto">
              <a:xfrm>
                <a:off x="1056" y="1344"/>
                <a:ext cx="96" cy="96"/>
              </a:xfrm>
              <a:prstGeom prst="ellipse">
                <a:avLst/>
              </a:prstGeom>
              <a:solidFill>
                <a:srgbClr val="CC0000"/>
              </a:solidFill>
              <a:ln w="9525">
                <a:solidFill>
                  <a:schemeClr val="tx1"/>
                </a:solidFill>
                <a:round/>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sk-SK" altLang="sk-SK" sz="2400">
                  <a:latin typeface="Times New Roman" panose="02020603050405020304" pitchFamily="18" charset="0"/>
                </a:endParaRPr>
              </a:p>
            </p:txBody>
          </p:sp>
          <p:sp>
            <p:nvSpPr>
              <p:cNvPr id="36908" name="Oval 8"/>
              <p:cNvSpPr>
                <a:spLocks noChangeArrowheads="1"/>
              </p:cNvSpPr>
              <p:nvPr/>
            </p:nvSpPr>
            <p:spPr bwMode="auto">
              <a:xfrm>
                <a:off x="2064" y="1392"/>
                <a:ext cx="96" cy="96"/>
              </a:xfrm>
              <a:prstGeom prst="ellipse">
                <a:avLst/>
              </a:prstGeom>
              <a:solidFill>
                <a:srgbClr val="CC0000"/>
              </a:solidFill>
              <a:ln w="9525">
                <a:solidFill>
                  <a:schemeClr val="tx1"/>
                </a:solidFill>
                <a:round/>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sk-SK" altLang="sk-SK" sz="2400">
                  <a:latin typeface="Times New Roman" panose="02020603050405020304" pitchFamily="18" charset="0"/>
                </a:endParaRPr>
              </a:p>
            </p:txBody>
          </p:sp>
          <p:sp>
            <p:nvSpPr>
              <p:cNvPr id="36909" name="Oval 9"/>
              <p:cNvSpPr>
                <a:spLocks noChangeArrowheads="1"/>
              </p:cNvSpPr>
              <p:nvPr/>
            </p:nvSpPr>
            <p:spPr bwMode="auto">
              <a:xfrm>
                <a:off x="1296" y="1584"/>
                <a:ext cx="96" cy="96"/>
              </a:xfrm>
              <a:prstGeom prst="ellipse">
                <a:avLst/>
              </a:prstGeom>
              <a:solidFill>
                <a:srgbClr val="CC0000"/>
              </a:solidFill>
              <a:ln w="9525">
                <a:solidFill>
                  <a:schemeClr val="tx1"/>
                </a:solidFill>
                <a:round/>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sk-SK" altLang="sk-SK" sz="2400">
                  <a:latin typeface="Times New Roman" panose="02020603050405020304" pitchFamily="18" charset="0"/>
                </a:endParaRPr>
              </a:p>
            </p:txBody>
          </p:sp>
          <p:sp>
            <p:nvSpPr>
              <p:cNvPr id="36910" name="Oval 10"/>
              <p:cNvSpPr>
                <a:spLocks noChangeArrowheads="1"/>
              </p:cNvSpPr>
              <p:nvPr/>
            </p:nvSpPr>
            <p:spPr bwMode="auto">
              <a:xfrm>
                <a:off x="1824" y="1728"/>
                <a:ext cx="96" cy="96"/>
              </a:xfrm>
              <a:prstGeom prst="ellipse">
                <a:avLst/>
              </a:prstGeom>
              <a:solidFill>
                <a:srgbClr val="CC0000"/>
              </a:solidFill>
              <a:ln w="9525">
                <a:solidFill>
                  <a:schemeClr val="tx1"/>
                </a:solidFill>
                <a:round/>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sk-SK" altLang="sk-SK" sz="2400">
                  <a:latin typeface="Times New Roman" panose="02020603050405020304" pitchFamily="18" charset="0"/>
                </a:endParaRPr>
              </a:p>
            </p:txBody>
          </p:sp>
          <p:sp>
            <p:nvSpPr>
              <p:cNvPr id="36911" name="Oval 11"/>
              <p:cNvSpPr>
                <a:spLocks noChangeArrowheads="1"/>
              </p:cNvSpPr>
              <p:nvPr/>
            </p:nvSpPr>
            <p:spPr bwMode="auto">
              <a:xfrm>
                <a:off x="1488" y="2064"/>
                <a:ext cx="96" cy="96"/>
              </a:xfrm>
              <a:prstGeom prst="ellipse">
                <a:avLst/>
              </a:prstGeom>
              <a:solidFill>
                <a:srgbClr val="CC0000"/>
              </a:solidFill>
              <a:ln w="9525">
                <a:solidFill>
                  <a:schemeClr val="tx1"/>
                </a:solidFill>
                <a:round/>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sk-SK" altLang="sk-SK" sz="2400">
                  <a:latin typeface="Times New Roman" panose="02020603050405020304" pitchFamily="18" charset="0"/>
                </a:endParaRPr>
              </a:p>
            </p:txBody>
          </p:sp>
        </p:grpSp>
        <p:sp>
          <p:nvSpPr>
            <p:cNvPr id="36893" name="Text Box 12"/>
            <p:cNvSpPr txBox="1">
              <a:spLocks noChangeArrowheads="1"/>
            </p:cNvSpPr>
            <p:nvPr/>
          </p:nvSpPr>
          <p:spPr bwMode="auto">
            <a:xfrm>
              <a:off x="1632" y="100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1600">
                  <a:latin typeface="Times New Roman" panose="02020603050405020304" pitchFamily="18" charset="0"/>
                </a:rPr>
                <a:t>1</a:t>
              </a:r>
            </a:p>
          </p:txBody>
        </p:sp>
        <p:sp>
          <p:nvSpPr>
            <p:cNvPr id="36894" name="Text Box 13"/>
            <p:cNvSpPr txBox="1">
              <a:spLocks noChangeArrowheads="1"/>
            </p:cNvSpPr>
            <p:nvPr/>
          </p:nvSpPr>
          <p:spPr bwMode="auto">
            <a:xfrm>
              <a:off x="1968" y="115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1600">
                  <a:latin typeface="Times New Roman" panose="02020603050405020304" pitchFamily="18" charset="0"/>
                </a:rPr>
                <a:t>2</a:t>
              </a:r>
            </a:p>
          </p:txBody>
        </p:sp>
        <p:sp>
          <p:nvSpPr>
            <p:cNvPr id="36895" name="Text Box 14"/>
            <p:cNvSpPr txBox="1">
              <a:spLocks noChangeArrowheads="1"/>
            </p:cNvSpPr>
            <p:nvPr/>
          </p:nvSpPr>
          <p:spPr bwMode="auto">
            <a:xfrm>
              <a:off x="1968" y="168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1600">
                  <a:latin typeface="Times New Roman" panose="02020603050405020304" pitchFamily="18" charset="0"/>
                </a:rPr>
                <a:t>3</a:t>
              </a:r>
            </a:p>
          </p:txBody>
        </p:sp>
        <p:sp>
          <p:nvSpPr>
            <p:cNvPr id="36896" name="Text Box 15"/>
            <p:cNvSpPr txBox="1">
              <a:spLocks noChangeArrowheads="1"/>
            </p:cNvSpPr>
            <p:nvPr/>
          </p:nvSpPr>
          <p:spPr bwMode="auto">
            <a:xfrm>
              <a:off x="1296" y="2054"/>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1600">
                  <a:latin typeface="Times New Roman" panose="02020603050405020304" pitchFamily="18" charset="0"/>
                </a:rPr>
                <a:t>4</a:t>
              </a:r>
            </a:p>
          </p:txBody>
        </p:sp>
        <p:sp>
          <p:nvSpPr>
            <p:cNvPr id="36897" name="Text Box 16"/>
            <p:cNvSpPr txBox="1">
              <a:spLocks noChangeArrowheads="1"/>
            </p:cNvSpPr>
            <p:nvPr/>
          </p:nvSpPr>
          <p:spPr bwMode="auto">
            <a:xfrm>
              <a:off x="1104" y="168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1600">
                  <a:latin typeface="Times New Roman" panose="02020603050405020304" pitchFamily="18" charset="0"/>
                </a:rPr>
                <a:t>5</a:t>
              </a:r>
            </a:p>
          </p:txBody>
        </p:sp>
        <p:sp>
          <p:nvSpPr>
            <p:cNvPr id="36898" name="Text Box 17"/>
            <p:cNvSpPr txBox="1">
              <a:spLocks noChangeArrowheads="1"/>
            </p:cNvSpPr>
            <p:nvPr/>
          </p:nvSpPr>
          <p:spPr bwMode="auto">
            <a:xfrm>
              <a:off x="1056" y="115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1600">
                  <a:latin typeface="Times New Roman" panose="02020603050405020304" pitchFamily="18" charset="0"/>
                </a:rPr>
                <a:t>6</a:t>
              </a:r>
            </a:p>
          </p:txBody>
        </p:sp>
        <p:sp>
          <p:nvSpPr>
            <p:cNvPr id="36899" name="Line 18"/>
            <p:cNvSpPr>
              <a:spLocks noChangeShapeType="1"/>
            </p:cNvSpPr>
            <p:nvPr/>
          </p:nvSpPr>
          <p:spPr bwMode="auto">
            <a:xfrm>
              <a:off x="1632" y="1200"/>
              <a:ext cx="43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0" name="Line 19"/>
            <p:cNvSpPr>
              <a:spLocks noChangeShapeType="1"/>
            </p:cNvSpPr>
            <p:nvPr/>
          </p:nvSpPr>
          <p:spPr bwMode="auto">
            <a:xfrm flipH="1">
              <a:off x="1392" y="1440"/>
              <a:ext cx="67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1" name="Line 20"/>
            <p:cNvSpPr>
              <a:spLocks noChangeShapeType="1"/>
            </p:cNvSpPr>
            <p:nvPr/>
          </p:nvSpPr>
          <p:spPr bwMode="auto">
            <a:xfrm>
              <a:off x="1344" y="1680"/>
              <a:ext cx="19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2" name="Line 21"/>
            <p:cNvSpPr>
              <a:spLocks noChangeShapeType="1"/>
            </p:cNvSpPr>
            <p:nvPr/>
          </p:nvSpPr>
          <p:spPr bwMode="auto">
            <a:xfrm flipV="1">
              <a:off x="1584" y="1824"/>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3" name="Line 22"/>
            <p:cNvSpPr>
              <a:spLocks noChangeShapeType="1"/>
            </p:cNvSpPr>
            <p:nvPr/>
          </p:nvSpPr>
          <p:spPr bwMode="auto">
            <a:xfrm flipH="1" flipV="1">
              <a:off x="1152" y="1392"/>
              <a:ext cx="67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4" name="Line 23"/>
            <p:cNvSpPr>
              <a:spLocks noChangeShapeType="1"/>
            </p:cNvSpPr>
            <p:nvPr/>
          </p:nvSpPr>
          <p:spPr bwMode="auto">
            <a:xfrm flipV="1">
              <a:off x="1152" y="1152"/>
              <a:ext cx="38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68" name="Text Box 24"/>
          <p:cNvSpPr txBox="1">
            <a:spLocks noChangeArrowheads="1"/>
          </p:cNvSpPr>
          <p:nvPr/>
        </p:nvSpPr>
        <p:spPr bwMode="auto">
          <a:xfrm>
            <a:off x="2743200" y="4419601"/>
            <a:ext cx="2667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2000" i="1" dirty="0">
                <a:latin typeface="Times New Roman" panose="02020603050405020304" pitchFamily="18" charset="0"/>
              </a:rPr>
              <a:t>s=(1,2,5,4,3,6,1)</a:t>
            </a:r>
          </a:p>
          <a:p>
            <a:pPr>
              <a:spcBef>
                <a:spcPct val="50000"/>
              </a:spcBef>
              <a:buClrTx/>
              <a:buSzTx/>
              <a:buFontTx/>
              <a:buNone/>
            </a:pPr>
            <a:r>
              <a:rPr lang="en-US" altLang="sk-SK" sz="2000" dirty="0" smtClean="0">
                <a:latin typeface="Times New Roman" panose="02020603050405020304" pitchFamily="18" charset="0"/>
              </a:rPr>
              <a:t>Initial configuration</a:t>
            </a:r>
            <a:endParaRPr lang="en-US" altLang="sk-SK" sz="2000" dirty="0">
              <a:latin typeface="Times New Roman" panose="02020603050405020304" pitchFamily="18" charset="0"/>
            </a:endParaRPr>
          </a:p>
        </p:txBody>
      </p:sp>
      <p:grpSp>
        <p:nvGrpSpPr>
          <p:cNvPr id="36869" name="Group 25"/>
          <p:cNvGrpSpPr>
            <a:grpSpLocks/>
          </p:cNvGrpSpPr>
          <p:nvPr/>
        </p:nvGrpSpPr>
        <p:grpSpPr bwMode="auto">
          <a:xfrm>
            <a:off x="6553200" y="1447800"/>
            <a:ext cx="2819400" cy="2438400"/>
            <a:chOff x="3168" y="912"/>
            <a:chExt cx="1776" cy="1536"/>
          </a:xfrm>
        </p:grpSpPr>
        <p:grpSp>
          <p:nvGrpSpPr>
            <p:cNvPr id="36872" name="Group 26"/>
            <p:cNvGrpSpPr>
              <a:grpSpLocks/>
            </p:cNvGrpSpPr>
            <p:nvPr/>
          </p:nvGrpSpPr>
          <p:grpSpPr bwMode="auto">
            <a:xfrm>
              <a:off x="3168" y="912"/>
              <a:ext cx="1776" cy="1536"/>
              <a:chOff x="768" y="816"/>
              <a:chExt cx="1776" cy="1536"/>
            </a:xfrm>
          </p:grpSpPr>
          <p:sp>
            <p:nvSpPr>
              <p:cNvPr id="36885" name="Rectangle 27"/>
              <p:cNvSpPr>
                <a:spLocks noChangeArrowheads="1"/>
              </p:cNvSpPr>
              <p:nvPr/>
            </p:nvSpPr>
            <p:spPr bwMode="auto">
              <a:xfrm>
                <a:off x="768" y="816"/>
                <a:ext cx="1776" cy="1536"/>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sk-SK" altLang="sk-SK" sz="2400">
                  <a:latin typeface="Times New Roman" panose="02020603050405020304" pitchFamily="18" charset="0"/>
                </a:endParaRPr>
              </a:p>
            </p:txBody>
          </p:sp>
          <p:sp>
            <p:nvSpPr>
              <p:cNvPr id="36886" name="Oval 28"/>
              <p:cNvSpPr>
                <a:spLocks noChangeArrowheads="1"/>
              </p:cNvSpPr>
              <p:nvPr/>
            </p:nvSpPr>
            <p:spPr bwMode="auto">
              <a:xfrm>
                <a:off x="1536" y="1104"/>
                <a:ext cx="96" cy="96"/>
              </a:xfrm>
              <a:prstGeom prst="ellipse">
                <a:avLst/>
              </a:prstGeom>
              <a:solidFill>
                <a:srgbClr val="CC0000"/>
              </a:solidFill>
              <a:ln w="9525">
                <a:solidFill>
                  <a:schemeClr val="tx1"/>
                </a:solidFill>
                <a:round/>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sk-SK" altLang="sk-SK" sz="2400">
                  <a:latin typeface="Times New Roman" panose="02020603050405020304" pitchFamily="18" charset="0"/>
                </a:endParaRPr>
              </a:p>
            </p:txBody>
          </p:sp>
          <p:sp>
            <p:nvSpPr>
              <p:cNvPr id="36887" name="Oval 29"/>
              <p:cNvSpPr>
                <a:spLocks noChangeArrowheads="1"/>
              </p:cNvSpPr>
              <p:nvPr/>
            </p:nvSpPr>
            <p:spPr bwMode="auto">
              <a:xfrm>
                <a:off x="1056" y="1344"/>
                <a:ext cx="96" cy="96"/>
              </a:xfrm>
              <a:prstGeom prst="ellipse">
                <a:avLst/>
              </a:prstGeom>
              <a:solidFill>
                <a:srgbClr val="CC0000"/>
              </a:solidFill>
              <a:ln w="9525">
                <a:solidFill>
                  <a:schemeClr val="tx1"/>
                </a:solidFill>
                <a:round/>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sk-SK" altLang="sk-SK" sz="2400">
                  <a:latin typeface="Times New Roman" panose="02020603050405020304" pitchFamily="18" charset="0"/>
                </a:endParaRPr>
              </a:p>
            </p:txBody>
          </p:sp>
          <p:sp>
            <p:nvSpPr>
              <p:cNvPr id="36888" name="Oval 30"/>
              <p:cNvSpPr>
                <a:spLocks noChangeArrowheads="1"/>
              </p:cNvSpPr>
              <p:nvPr/>
            </p:nvSpPr>
            <p:spPr bwMode="auto">
              <a:xfrm>
                <a:off x="2064" y="1392"/>
                <a:ext cx="96" cy="96"/>
              </a:xfrm>
              <a:prstGeom prst="ellipse">
                <a:avLst/>
              </a:prstGeom>
              <a:solidFill>
                <a:srgbClr val="CC0000"/>
              </a:solidFill>
              <a:ln w="9525">
                <a:solidFill>
                  <a:schemeClr val="tx1"/>
                </a:solidFill>
                <a:round/>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sk-SK" altLang="sk-SK" sz="2400">
                  <a:latin typeface="Times New Roman" panose="02020603050405020304" pitchFamily="18" charset="0"/>
                </a:endParaRPr>
              </a:p>
            </p:txBody>
          </p:sp>
          <p:sp>
            <p:nvSpPr>
              <p:cNvPr id="36889" name="Oval 31"/>
              <p:cNvSpPr>
                <a:spLocks noChangeArrowheads="1"/>
              </p:cNvSpPr>
              <p:nvPr/>
            </p:nvSpPr>
            <p:spPr bwMode="auto">
              <a:xfrm>
                <a:off x="1296" y="1584"/>
                <a:ext cx="96" cy="96"/>
              </a:xfrm>
              <a:prstGeom prst="ellipse">
                <a:avLst/>
              </a:prstGeom>
              <a:solidFill>
                <a:srgbClr val="CC0000"/>
              </a:solidFill>
              <a:ln w="9525">
                <a:solidFill>
                  <a:schemeClr val="tx1"/>
                </a:solidFill>
                <a:round/>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sk-SK" altLang="sk-SK" sz="2400">
                  <a:latin typeface="Times New Roman" panose="02020603050405020304" pitchFamily="18" charset="0"/>
                </a:endParaRPr>
              </a:p>
            </p:txBody>
          </p:sp>
          <p:sp>
            <p:nvSpPr>
              <p:cNvPr id="36890" name="Oval 32"/>
              <p:cNvSpPr>
                <a:spLocks noChangeArrowheads="1"/>
              </p:cNvSpPr>
              <p:nvPr/>
            </p:nvSpPr>
            <p:spPr bwMode="auto">
              <a:xfrm>
                <a:off x="1824" y="1728"/>
                <a:ext cx="96" cy="96"/>
              </a:xfrm>
              <a:prstGeom prst="ellipse">
                <a:avLst/>
              </a:prstGeom>
              <a:solidFill>
                <a:srgbClr val="CC0000"/>
              </a:solidFill>
              <a:ln w="9525">
                <a:solidFill>
                  <a:schemeClr val="tx1"/>
                </a:solidFill>
                <a:round/>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sk-SK" altLang="sk-SK" sz="2400">
                  <a:latin typeface="Times New Roman" panose="02020603050405020304" pitchFamily="18" charset="0"/>
                </a:endParaRPr>
              </a:p>
            </p:txBody>
          </p:sp>
          <p:sp>
            <p:nvSpPr>
              <p:cNvPr id="36891" name="Oval 33"/>
              <p:cNvSpPr>
                <a:spLocks noChangeArrowheads="1"/>
              </p:cNvSpPr>
              <p:nvPr/>
            </p:nvSpPr>
            <p:spPr bwMode="auto">
              <a:xfrm>
                <a:off x="1488" y="2064"/>
                <a:ext cx="96" cy="96"/>
              </a:xfrm>
              <a:prstGeom prst="ellipse">
                <a:avLst/>
              </a:prstGeom>
              <a:solidFill>
                <a:srgbClr val="CC0000"/>
              </a:solidFill>
              <a:ln w="9525">
                <a:solidFill>
                  <a:schemeClr val="tx1"/>
                </a:solidFill>
                <a:round/>
                <a:headEnd/>
                <a:tailEnd/>
              </a:ln>
            </p:spPr>
            <p:txBody>
              <a:bodyPr wrap="none" anchor="ct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sk-SK" altLang="sk-SK" sz="2400">
                  <a:latin typeface="Times New Roman" panose="02020603050405020304" pitchFamily="18" charset="0"/>
                </a:endParaRPr>
              </a:p>
            </p:txBody>
          </p:sp>
        </p:grpSp>
        <p:sp>
          <p:nvSpPr>
            <p:cNvPr id="36873" name="Text Box 34"/>
            <p:cNvSpPr txBox="1">
              <a:spLocks noChangeArrowheads="1"/>
            </p:cNvSpPr>
            <p:nvPr/>
          </p:nvSpPr>
          <p:spPr bwMode="auto">
            <a:xfrm>
              <a:off x="3984" y="105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1600">
                  <a:latin typeface="Times New Roman" panose="02020603050405020304" pitchFamily="18" charset="0"/>
                </a:rPr>
                <a:t>1</a:t>
              </a:r>
            </a:p>
          </p:txBody>
        </p:sp>
        <p:sp>
          <p:nvSpPr>
            <p:cNvPr id="36874" name="Text Box 35"/>
            <p:cNvSpPr txBox="1">
              <a:spLocks noChangeArrowheads="1"/>
            </p:cNvSpPr>
            <p:nvPr/>
          </p:nvSpPr>
          <p:spPr bwMode="auto">
            <a:xfrm>
              <a:off x="4320" y="120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1600">
                  <a:latin typeface="Times New Roman" panose="02020603050405020304" pitchFamily="18" charset="0"/>
                </a:rPr>
                <a:t>2</a:t>
              </a:r>
            </a:p>
          </p:txBody>
        </p:sp>
        <p:sp>
          <p:nvSpPr>
            <p:cNvPr id="36875" name="Text Box 36"/>
            <p:cNvSpPr txBox="1">
              <a:spLocks noChangeArrowheads="1"/>
            </p:cNvSpPr>
            <p:nvPr/>
          </p:nvSpPr>
          <p:spPr bwMode="auto">
            <a:xfrm>
              <a:off x="4320" y="172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1600">
                  <a:latin typeface="Times New Roman" panose="02020603050405020304" pitchFamily="18" charset="0"/>
                </a:rPr>
                <a:t>3</a:t>
              </a:r>
            </a:p>
          </p:txBody>
        </p:sp>
        <p:sp>
          <p:nvSpPr>
            <p:cNvPr id="36876" name="Text Box 37"/>
            <p:cNvSpPr txBox="1">
              <a:spLocks noChangeArrowheads="1"/>
            </p:cNvSpPr>
            <p:nvPr/>
          </p:nvSpPr>
          <p:spPr bwMode="auto">
            <a:xfrm>
              <a:off x="3648" y="210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1600">
                  <a:latin typeface="Times New Roman" panose="02020603050405020304" pitchFamily="18" charset="0"/>
                </a:rPr>
                <a:t>4</a:t>
              </a:r>
            </a:p>
          </p:txBody>
        </p:sp>
        <p:sp>
          <p:nvSpPr>
            <p:cNvPr id="36877" name="Text Box 38"/>
            <p:cNvSpPr txBox="1">
              <a:spLocks noChangeArrowheads="1"/>
            </p:cNvSpPr>
            <p:nvPr/>
          </p:nvSpPr>
          <p:spPr bwMode="auto">
            <a:xfrm>
              <a:off x="3456" y="172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1600">
                  <a:latin typeface="Times New Roman" panose="02020603050405020304" pitchFamily="18" charset="0"/>
                </a:rPr>
                <a:t>5</a:t>
              </a:r>
            </a:p>
          </p:txBody>
        </p:sp>
        <p:sp>
          <p:nvSpPr>
            <p:cNvPr id="36878" name="Text Box 39"/>
            <p:cNvSpPr txBox="1">
              <a:spLocks noChangeArrowheads="1"/>
            </p:cNvSpPr>
            <p:nvPr/>
          </p:nvSpPr>
          <p:spPr bwMode="auto">
            <a:xfrm>
              <a:off x="3408" y="120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1600">
                  <a:latin typeface="Times New Roman" panose="02020603050405020304" pitchFamily="18" charset="0"/>
                </a:rPr>
                <a:t>6</a:t>
              </a:r>
            </a:p>
          </p:txBody>
        </p:sp>
        <p:sp>
          <p:nvSpPr>
            <p:cNvPr id="36879" name="Line 40"/>
            <p:cNvSpPr>
              <a:spLocks noChangeShapeType="1"/>
            </p:cNvSpPr>
            <p:nvPr/>
          </p:nvSpPr>
          <p:spPr bwMode="auto">
            <a:xfrm>
              <a:off x="4032" y="1248"/>
              <a:ext cx="43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41"/>
            <p:cNvSpPr>
              <a:spLocks noChangeShapeType="1"/>
            </p:cNvSpPr>
            <p:nvPr/>
          </p:nvSpPr>
          <p:spPr bwMode="auto">
            <a:xfrm>
              <a:off x="3744" y="1776"/>
              <a:ext cx="19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42"/>
            <p:cNvSpPr>
              <a:spLocks noChangeShapeType="1"/>
            </p:cNvSpPr>
            <p:nvPr/>
          </p:nvSpPr>
          <p:spPr bwMode="auto">
            <a:xfrm flipV="1">
              <a:off x="3936" y="1920"/>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43"/>
            <p:cNvSpPr>
              <a:spLocks noChangeShapeType="1"/>
            </p:cNvSpPr>
            <p:nvPr/>
          </p:nvSpPr>
          <p:spPr bwMode="auto">
            <a:xfrm flipV="1">
              <a:off x="3552" y="1248"/>
              <a:ext cx="38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44"/>
            <p:cNvSpPr>
              <a:spLocks noChangeShapeType="1"/>
            </p:cNvSpPr>
            <p:nvPr/>
          </p:nvSpPr>
          <p:spPr bwMode="auto">
            <a:xfrm>
              <a:off x="3504" y="153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45"/>
            <p:cNvSpPr>
              <a:spLocks noChangeShapeType="1"/>
            </p:cNvSpPr>
            <p:nvPr/>
          </p:nvSpPr>
          <p:spPr bwMode="auto">
            <a:xfrm flipH="1">
              <a:off x="4272" y="158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70" name="Text Box 46"/>
          <p:cNvSpPr txBox="1">
            <a:spLocks noChangeArrowheads="1"/>
          </p:cNvSpPr>
          <p:nvPr/>
        </p:nvSpPr>
        <p:spPr bwMode="auto">
          <a:xfrm>
            <a:off x="6553200" y="4495801"/>
            <a:ext cx="2819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2000" dirty="0" smtClean="0">
                <a:latin typeface="Times New Roman" panose="02020603050405020304" pitchFamily="18" charset="0"/>
              </a:rPr>
              <a:t>Disturbed configuration</a:t>
            </a:r>
            <a:endParaRPr lang="en-US" altLang="sk-SK" sz="2000" dirty="0">
              <a:latin typeface="Times New Roman" panose="02020603050405020304" pitchFamily="18" charset="0"/>
            </a:endParaRPr>
          </a:p>
        </p:txBody>
      </p:sp>
      <p:sp>
        <p:nvSpPr>
          <p:cNvPr id="36871" name="Text Box 47"/>
          <p:cNvSpPr txBox="1">
            <a:spLocks noChangeArrowheads="1"/>
          </p:cNvSpPr>
          <p:nvPr/>
        </p:nvSpPr>
        <p:spPr bwMode="auto">
          <a:xfrm>
            <a:off x="2743201" y="5638801"/>
            <a:ext cx="85169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2000" i="1" dirty="0">
                <a:latin typeface="Times New Roman" panose="02020603050405020304" pitchFamily="18" charset="0"/>
              </a:rPr>
              <a:t>f(s)</a:t>
            </a:r>
            <a:r>
              <a:rPr lang="en-US" altLang="sk-SK" sz="2000" dirty="0">
                <a:latin typeface="Times New Roman" panose="02020603050405020304" pitchFamily="18" charset="0"/>
              </a:rPr>
              <a:t> – </a:t>
            </a:r>
            <a:r>
              <a:rPr lang="en-US" altLang="sk-SK" sz="2000" dirty="0" smtClean="0">
                <a:latin typeface="Times New Roman" panose="02020603050405020304" pitchFamily="18" charset="0"/>
              </a:rPr>
              <a:t>“energy” or cost function we are minimalizing – the overall distance salesman travel visiting all towns. We want to find a configuration </a:t>
            </a:r>
            <a:r>
              <a:rPr lang="en-US" altLang="sk-SK" sz="2000" smtClean="0">
                <a:latin typeface="Times New Roman" panose="02020603050405020304" pitchFamily="18" charset="0"/>
              </a:rPr>
              <a:t>which minimizes </a:t>
            </a:r>
            <a:r>
              <a:rPr lang="en-US" altLang="sk-SK" sz="2000" dirty="0" smtClean="0">
                <a:latin typeface="Times New Roman" panose="02020603050405020304" pitchFamily="18" charset="0"/>
              </a:rPr>
              <a:t>this distance. </a:t>
            </a:r>
            <a:endParaRPr lang="en-US" altLang="sk-SK" sz="2000" i="1" dirty="0">
              <a:latin typeface="Times New Roman" panose="02020603050405020304" pitchFamily="18" charset="0"/>
            </a:endParaRPr>
          </a:p>
        </p:txBody>
      </p:sp>
    </p:spTree>
    <p:extLst>
      <p:ext uri="{BB962C8B-B14F-4D97-AF65-F5344CB8AC3E}">
        <p14:creationId xmlns:p14="http://schemas.microsoft.com/office/powerpoint/2010/main" val="10806381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776548" y="1201784"/>
            <a:ext cx="10267406"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AutoNum type="arabicParenR"/>
            </a:pPr>
            <a:r>
              <a:rPr lang="en-US" altLang="sk-SK" sz="2000" b="1" dirty="0" smtClean="0">
                <a:latin typeface="Times New Roman" panose="02020603050405020304" pitchFamily="18" charset="0"/>
              </a:rPr>
              <a:t>Initialize</a:t>
            </a:r>
            <a:r>
              <a:rPr lang="en-US" altLang="sk-SK" sz="2000" dirty="0" smtClean="0">
                <a:latin typeface="Times New Roman" panose="02020603050405020304" pitchFamily="18" charset="0"/>
              </a:rPr>
              <a:t>: Choose initial town ordering, configuration for example randomly. Calculate the travelled distance for this ordering.</a:t>
            </a:r>
            <a:r>
              <a:rPr lang="sk-SK" altLang="sk-SK" sz="2000" dirty="0" smtClean="0">
                <a:latin typeface="Times New Roman" panose="02020603050405020304" pitchFamily="18" charset="0"/>
              </a:rPr>
              <a:t> </a:t>
            </a:r>
            <a:r>
              <a:rPr lang="en-US" altLang="sk-SK" sz="2000" dirty="0" smtClean="0">
                <a:latin typeface="Times New Roman" panose="02020603050405020304" pitchFamily="18" charset="0"/>
              </a:rPr>
              <a:t>This is </a:t>
            </a:r>
            <a:r>
              <a:rPr lang="sk-SK" altLang="sk-SK" sz="2000" dirty="0" smtClean="0">
                <a:latin typeface="Times New Roman" panose="02020603050405020304" pitchFamily="18" charset="0"/>
              </a:rPr>
              <a:t> </a:t>
            </a:r>
            <a:r>
              <a:rPr lang="sk-SK" altLang="sk-SK" sz="2000" dirty="0">
                <a:solidFill>
                  <a:srgbClr val="C00000"/>
                </a:solidFill>
                <a:latin typeface="Times New Roman" panose="02020603050405020304" pitchFamily="18" charset="0"/>
              </a:rPr>
              <a:t>„</a:t>
            </a:r>
            <a:r>
              <a:rPr lang="sk-SK" altLang="sk-SK" sz="2000" dirty="0" err="1" smtClean="0">
                <a:solidFill>
                  <a:srgbClr val="C00000"/>
                </a:solidFill>
                <a:latin typeface="Times New Roman" panose="02020603050405020304" pitchFamily="18" charset="0"/>
              </a:rPr>
              <a:t>energ</a:t>
            </a:r>
            <a:r>
              <a:rPr lang="en-US" altLang="sk-SK" sz="2000" dirty="0" smtClean="0">
                <a:solidFill>
                  <a:srgbClr val="C00000"/>
                </a:solidFill>
                <a:latin typeface="Times New Roman" panose="02020603050405020304" pitchFamily="18" charset="0"/>
              </a:rPr>
              <a:t>y</a:t>
            </a:r>
            <a:r>
              <a:rPr lang="sk-SK" altLang="sk-SK" sz="2000" dirty="0" smtClean="0">
                <a:solidFill>
                  <a:srgbClr val="C00000"/>
                </a:solidFill>
                <a:latin typeface="Times New Roman" panose="02020603050405020304" pitchFamily="18" charset="0"/>
              </a:rPr>
              <a:t>“ </a:t>
            </a:r>
            <a:r>
              <a:rPr lang="sk-SK" altLang="sk-SK" sz="2000" dirty="0">
                <a:solidFill>
                  <a:srgbClr val="C00000"/>
                </a:solidFill>
                <a:latin typeface="Times New Roman" panose="02020603050405020304" pitchFamily="18" charset="0"/>
              </a:rPr>
              <a:t>– </a:t>
            </a:r>
            <a:r>
              <a:rPr lang="en-US" altLang="sk-SK" sz="2000" dirty="0" smtClean="0">
                <a:latin typeface="Times New Roman" panose="02020603050405020304" pitchFamily="18" charset="0"/>
              </a:rPr>
              <a:t>evaluating the quality of the configuration. The goal is to minimalize this function, to find a configuration with minimal energy.  The initial temperature should be great, such , that the worse configuration acceptance probability is close to 1. </a:t>
            </a:r>
          </a:p>
          <a:p>
            <a:pPr>
              <a:spcBef>
                <a:spcPct val="50000"/>
              </a:spcBef>
              <a:buClrTx/>
              <a:buSzTx/>
              <a:buFontTx/>
              <a:buAutoNum type="arabicParenR"/>
            </a:pPr>
            <a:r>
              <a:rPr lang="en-US" altLang="sk-SK" sz="2000" b="1" dirty="0" smtClean="0">
                <a:latin typeface="Times New Roman" panose="02020603050405020304" pitchFamily="18" charset="0"/>
              </a:rPr>
              <a:t>Move</a:t>
            </a:r>
            <a:r>
              <a:rPr lang="en-US" altLang="sk-SK" sz="2000" dirty="0" smtClean="0">
                <a:latin typeface="Times New Roman" panose="02020603050405020304" pitchFamily="18" charset="0"/>
              </a:rPr>
              <a:t>: Perturb the initial town ordering. </a:t>
            </a:r>
          </a:p>
          <a:p>
            <a:pPr>
              <a:spcBef>
                <a:spcPct val="50000"/>
              </a:spcBef>
              <a:buClrTx/>
              <a:buSzTx/>
              <a:buFontTx/>
              <a:buAutoNum type="arabicParenR"/>
            </a:pPr>
            <a:r>
              <a:rPr lang="en-US" altLang="sk-SK" sz="2000" b="1" dirty="0" smtClean="0">
                <a:latin typeface="Times New Roman" panose="02020603050405020304" pitchFamily="18" charset="0"/>
              </a:rPr>
              <a:t>Calculate </a:t>
            </a:r>
            <a:r>
              <a:rPr lang="en-US" altLang="sk-SK" sz="2000" dirty="0" smtClean="0">
                <a:latin typeface="Times New Roman" panose="02020603050405020304" pitchFamily="18" charset="0"/>
              </a:rPr>
              <a:t>the acceptance probability if the traveled distance of the perturbed configuration is longer then the previous one. </a:t>
            </a:r>
          </a:p>
          <a:p>
            <a:pPr>
              <a:spcBef>
                <a:spcPct val="50000"/>
              </a:spcBef>
              <a:buClrTx/>
              <a:buSzTx/>
              <a:buFontTx/>
              <a:buAutoNum type="arabicParenR"/>
            </a:pPr>
            <a:r>
              <a:rPr lang="en-US" altLang="sk-SK" sz="2000" b="1" dirty="0" smtClean="0">
                <a:latin typeface="Times New Roman" panose="02020603050405020304" pitchFamily="18" charset="0"/>
              </a:rPr>
              <a:t>Accept or reject </a:t>
            </a:r>
            <a:r>
              <a:rPr lang="en-US" altLang="sk-SK" sz="2000" dirty="0" smtClean="0">
                <a:latin typeface="Times New Roman" panose="02020603050405020304" pitchFamily="18" charset="0"/>
              </a:rPr>
              <a:t>the move: if the energy of the perturbed configuration is better then previous one, accept with probability one, if worse accept with the calculated probability. </a:t>
            </a:r>
          </a:p>
          <a:p>
            <a:pPr>
              <a:spcBef>
                <a:spcPct val="50000"/>
              </a:spcBef>
              <a:buClrTx/>
              <a:buSzTx/>
              <a:buFontTx/>
              <a:buAutoNum type="arabicParenR"/>
            </a:pPr>
            <a:r>
              <a:rPr lang="en-US" altLang="sk-SK" sz="2000" b="1" dirty="0" smtClean="0">
                <a:latin typeface="Times New Roman" panose="02020603050405020304" pitchFamily="18" charset="0"/>
              </a:rPr>
              <a:t>Repeat</a:t>
            </a:r>
            <a:r>
              <a:rPr lang="en-US" altLang="sk-SK" sz="2000" dirty="0" smtClean="0">
                <a:latin typeface="Times New Roman" panose="02020603050405020304" pitchFamily="18" charset="0"/>
              </a:rPr>
              <a:t> from 2)  </a:t>
            </a:r>
            <a:r>
              <a:rPr lang="en-US" altLang="sk-SK" sz="2000" i="1" dirty="0">
                <a:latin typeface="Times New Roman" panose="02020603050405020304" pitchFamily="18" charset="0"/>
              </a:rPr>
              <a:t>m</a:t>
            </a:r>
            <a:r>
              <a:rPr lang="en-US" altLang="sk-SK" sz="2000" dirty="0">
                <a:latin typeface="Times New Roman" panose="02020603050405020304" pitchFamily="18" charset="0"/>
              </a:rPr>
              <a:t> </a:t>
            </a:r>
            <a:r>
              <a:rPr lang="en-US" altLang="sk-SK" sz="2000" dirty="0" smtClean="0">
                <a:latin typeface="Times New Roman" panose="02020603050405020304" pitchFamily="18" charset="0"/>
              </a:rPr>
              <a:t>times for the current temperature and find the best configuration for this temperature. This will be the initial configuration after cooling</a:t>
            </a:r>
            <a:endParaRPr lang="en-US" altLang="sk-SK" sz="2000" dirty="0">
              <a:latin typeface="Times New Roman" panose="02020603050405020304" pitchFamily="18" charset="0"/>
            </a:endParaRPr>
          </a:p>
          <a:p>
            <a:pPr>
              <a:spcBef>
                <a:spcPct val="50000"/>
              </a:spcBef>
              <a:buClrTx/>
              <a:buSzTx/>
              <a:buFontTx/>
              <a:buAutoNum type="arabicParenR"/>
            </a:pPr>
            <a:r>
              <a:rPr lang="en-US" altLang="sk-SK" sz="2000" b="1" dirty="0" smtClean="0">
                <a:latin typeface="Times New Roman" panose="02020603050405020304" pitchFamily="18" charset="0"/>
              </a:rPr>
              <a:t>Lower </a:t>
            </a:r>
            <a:r>
              <a:rPr lang="en-US" altLang="sk-SK" sz="2000" dirty="0" smtClean="0">
                <a:latin typeface="Times New Roman" panose="02020603050405020304" pitchFamily="18" charset="0"/>
              </a:rPr>
              <a:t>the temperature. That means we lower also the probability of the acceptance of the worse configuration. Repeat from 2 for the new temperature. </a:t>
            </a:r>
            <a:endParaRPr lang="en-US" altLang="sk-SK" sz="2000" dirty="0">
              <a:latin typeface="Times New Roman" panose="02020603050405020304" pitchFamily="18" charset="0"/>
            </a:endParaRPr>
          </a:p>
        </p:txBody>
      </p:sp>
      <p:sp>
        <p:nvSpPr>
          <p:cNvPr id="2" name="TextBox 1"/>
          <p:cNvSpPr txBox="1"/>
          <p:nvPr/>
        </p:nvSpPr>
        <p:spPr>
          <a:xfrm>
            <a:off x="1933303" y="457200"/>
            <a:ext cx="8817428" cy="369332"/>
          </a:xfrm>
          <a:prstGeom prst="rect">
            <a:avLst/>
          </a:prstGeom>
          <a:noFill/>
        </p:spPr>
        <p:txBody>
          <a:bodyPr wrap="square" rtlCol="0">
            <a:spAutoFit/>
          </a:bodyPr>
          <a:lstStyle/>
          <a:p>
            <a:r>
              <a:rPr lang="en-US" dirty="0" smtClean="0"/>
              <a:t>Metropolis algorithm for the traveling salesman problem</a:t>
            </a:r>
            <a:endParaRPr lang="en-US" dirty="0"/>
          </a:p>
        </p:txBody>
      </p:sp>
    </p:spTree>
    <p:extLst>
      <p:ext uri="{BB962C8B-B14F-4D97-AF65-F5344CB8AC3E}">
        <p14:creationId xmlns:p14="http://schemas.microsoft.com/office/powerpoint/2010/main" val="34848971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8"/>
          <p:cNvGrpSpPr>
            <a:grpSpLocks/>
          </p:cNvGrpSpPr>
          <p:nvPr/>
        </p:nvGrpSpPr>
        <p:grpSpPr bwMode="auto">
          <a:xfrm>
            <a:off x="2336074" y="137159"/>
            <a:ext cx="7467600" cy="1685925"/>
            <a:chOff x="720" y="336"/>
            <a:chExt cx="4704" cy="1062"/>
          </a:xfrm>
        </p:grpSpPr>
        <p:sp>
          <p:nvSpPr>
            <p:cNvPr id="43011" name="Text Box 2"/>
            <p:cNvSpPr txBox="1">
              <a:spLocks noChangeArrowheads="1"/>
            </p:cNvSpPr>
            <p:nvPr/>
          </p:nvSpPr>
          <p:spPr bwMode="auto">
            <a:xfrm>
              <a:off x="720" y="336"/>
              <a:ext cx="47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2400" b="1" dirty="0" smtClean="0">
                  <a:latin typeface="Times New Roman" panose="02020603050405020304" pitchFamily="18" charset="0"/>
                </a:rPr>
                <a:t>Cooling</a:t>
              </a:r>
              <a:endParaRPr lang="en-US" altLang="sk-SK" sz="2400" b="1" dirty="0">
                <a:latin typeface="Times New Roman" panose="02020603050405020304" pitchFamily="18" charset="0"/>
              </a:endParaRPr>
            </a:p>
          </p:txBody>
        </p:sp>
        <p:graphicFrame>
          <p:nvGraphicFramePr>
            <p:cNvPr id="43012" name="Object 1024"/>
            <p:cNvGraphicFramePr>
              <a:graphicFrameLocks noChangeAspect="1"/>
            </p:cNvGraphicFramePr>
            <p:nvPr/>
          </p:nvGraphicFramePr>
          <p:xfrm>
            <a:off x="960" y="719"/>
            <a:ext cx="952" cy="663"/>
          </p:xfrm>
          <a:graphic>
            <a:graphicData uri="http://schemas.openxmlformats.org/presentationml/2006/ole">
              <mc:AlternateContent xmlns:mc="http://schemas.openxmlformats.org/markup-compatibility/2006">
                <mc:Choice xmlns:v="urn:schemas-microsoft-com:vml" Requires="v">
                  <p:oleObj spid="_x0000_s17452" name="Equation" r:id="rId4" imgW="583947" imgH="406224" progId="Equation.3">
                    <p:embed/>
                  </p:oleObj>
                </mc:Choice>
                <mc:Fallback>
                  <p:oleObj name="Equation" r:id="rId4" imgW="583947" imgH="406224" progId="Equation.3">
                    <p:embed/>
                    <p:pic>
                      <p:nvPicPr>
                        <p:cNvPr id="43012"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719"/>
                          <a:ext cx="952" cy="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3" name="Text Box 4"/>
            <p:cNvSpPr txBox="1">
              <a:spLocks noChangeArrowheads="1"/>
            </p:cNvSpPr>
            <p:nvPr/>
          </p:nvSpPr>
          <p:spPr bwMode="auto">
            <a:xfrm>
              <a:off x="2304" y="696"/>
              <a:ext cx="307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eaLnBrk="0" hangingPunct="0">
                <a:spcBef>
                  <a:spcPct val="20000"/>
                </a:spcBef>
                <a:buClr>
                  <a:schemeClr val="tx1"/>
                </a:buClr>
                <a:buSzPct val="75000"/>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eaLnBrk="0" hangingPunct="0">
                <a:spcBef>
                  <a:spcPct val="20000"/>
                </a:spcBef>
                <a:buClr>
                  <a:schemeClr val="tx1"/>
                </a:buClr>
                <a:buSzPct val="80000"/>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50000"/>
                </a:spcBef>
                <a:buClrTx/>
                <a:buSzTx/>
                <a:buFontTx/>
                <a:buNone/>
              </a:pPr>
              <a:r>
                <a:rPr lang="en-US" altLang="sk-SK" sz="2000" dirty="0" smtClean="0">
                  <a:latin typeface="Times New Roman" panose="02020603050405020304" pitchFamily="18" charset="0"/>
                </a:rPr>
                <a:t>As we lower the temperature , we sometimes also slow the cooling by constraining     </a:t>
              </a:r>
              <a:endParaRPr lang="en-US" altLang="sk-SK" sz="2000" dirty="0">
                <a:latin typeface="Times New Roman" panose="02020603050405020304" pitchFamily="18" charset="0"/>
              </a:endParaRPr>
            </a:p>
          </p:txBody>
        </p:sp>
        <p:graphicFrame>
          <p:nvGraphicFramePr>
            <p:cNvPr id="43015" name="Object 1025"/>
            <p:cNvGraphicFramePr>
              <a:graphicFrameLocks noChangeAspect="1"/>
            </p:cNvGraphicFramePr>
            <p:nvPr>
              <p:extLst/>
            </p:nvPr>
          </p:nvGraphicFramePr>
          <p:xfrm>
            <a:off x="2446" y="1166"/>
            <a:ext cx="912" cy="232"/>
          </p:xfrm>
          <a:graphic>
            <a:graphicData uri="http://schemas.openxmlformats.org/presentationml/2006/ole">
              <mc:AlternateContent xmlns:mc="http://schemas.openxmlformats.org/markup-compatibility/2006">
                <mc:Choice xmlns:v="urn:schemas-microsoft-com:vml" Requires="v">
                  <p:oleObj spid="_x0000_s17453" name="Equation" r:id="rId6" imgW="698197" imgH="177723" progId="Equation.3">
                    <p:embed/>
                  </p:oleObj>
                </mc:Choice>
                <mc:Fallback>
                  <p:oleObj name="Equation" r:id="rId6" imgW="698197" imgH="177723" progId="Equation.3">
                    <p:embed/>
                    <p:pic>
                      <p:nvPicPr>
                        <p:cNvPr id="43015"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6" y="1166"/>
                          <a:ext cx="91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6" name="Object 1026"/>
            <p:cNvGraphicFramePr>
              <a:graphicFrameLocks noChangeAspect="1"/>
            </p:cNvGraphicFramePr>
            <p:nvPr>
              <p:extLst/>
            </p:nvPr>
          </p:nvGraphicFramePr>
          <p:xfrm>
            <a:off x="4820" y="919"/>
            <a:ext cx="240" cy="220"/>
          </p:xfrm>
          <a:graphic>
            <a:graphicData uri="http://schemas.openxmlformats.org/presentationml/2006/ole">
              <mc:AlternateContent xmlns:mc="http://schemas.openxmlformats.org/markup-compatibility/2006">
                <mc:Choice xmlns:v="urn:schemas-microsoft-com:vml" Requires="v">
                  <p:oleObj spid="_x0000_s17454" name="Equation" r:id="rId8" imgW="152334" imgH="139639" progId="Equation.3">
                    <p:embed/>
                  </p:oleObj>
                </mc:Choice>
                <mc:Fallback>
                  <p:oleObj name="Equation" r:id="rId8" imgW="152334" imgH="139639" progId="Equation.3">
                    <p:embed/>
                    <p:pic>
                      <p:nvPicPr>
                        <p:cNvPr id="43016" name="Object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20" y="919"/>
                          <a:ext cx="240"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Rectangle 8"/>
          <p:cNvSpPr>
            <a:spLocks noGrp="1" noChangeArrowheads="1"/>
          </p:cNvSpPr>
          <p:nvPr/>
        </p:nvSpPr>
        <p:spPr bwMode="auto">
          <a:xfrm>
            <a:off x="1955074" y="2555875"/>
            <a:ext cx="82296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bg2"/>
              </a:buClr>
              <a:buSzPct val="70000"/>
              <a:buFont typeface="Wingdings" panose="05000000000000000000" pitchFamily="2" charset="2"/>
              <a:buChar char="o"/>
              <a:defRPr sz="3200" kern="1200">
                <a:solidFill>
                  <a:schemeClr val="tx1"/>
                </a:solidFill>
                <a:latin typeface="+mn-lt"/>
                <a:ea typeface="+mn-ea"/>
                <a:cs typeface="+mn-cs"/>
              </a:defRPr>
            </a:lvl1pPr>
            <a:lvl2pPr marL="908050" indent="-436563" algn="l" rtl="0" fontAlgn="base">
              <a:spcBef>
                <a:spcPct val="20000"/>
              </a:spcBef>
              <a:spcAft>
                <a:spcPct val="0"/>
              </a:spcAft>
              <a:buClr>
                <a:schemeClr val="accent2"/>
              </a:buClr>
              <a:buSzPct val="75000"/>
              <a:buFont typeface="Wingdings" panose="05000000000000000000" pitchFamily="2" charset="2"/>
              <a:buChar char="n"/>
              <a:defRPr sz="2800" kern="1200">
                <a:solidFill>
                  <a:schemeClr val="tx1"/>
                </a:solidFill>
                <a:latin typeface="+mn-lt"/>
                <a:ea typeface="+mn-ea"/>
                <a:cs typeface="+mn-cs"/>
              </a:defRPr>
            </a:lvl2pPr>
            <a:lvl3pPr marL="1377950" indent="-468313" algn="l" rtl="0" fontAlgn="base">
              <a:spcBef>
                <a:spcPct val="20000"/>
              </a:spcBef>
              <a:spcAft>
                <a:spcPct val="0"/>
              </a:spcAft>
              <a:buClr>
                <a:schemeClr val="bg2"/>
              </a:buClr>
              <a:buSzPct val="65000"/>
              <a:buFont typeface="Wingdings" panose="05000000000000000000" pitchFamily="2" charset="2"/>
              <a:buChar char="o"/>
              <a:defRPr sz="2400" kern="1200">
                <a:solidFill>
                  <a:schemeClr val="tx1"/>
                </a:solidFill>
                <a:latin typeface="+mn-lt"/>
                <a:ea typeface="+mn-ea"/>
                <a:cs typeface="+mn-cs"/>
              </a:defRPr>
            </a:lvl3pPr>
            <a:lvl4pPr marL="1827213" indent="-438150" algn="l" rtl="0" fontAlgn="base">
              <a:spcBef>
                <a:spcPct val="20000"/>
              </a:spcBef>
              <a:spcAft>
                <a:spcPct val="0"/>
              </a:spcAft>
              <a:buClr>
                <a:schemeClr val="accent2"/>
              </a:buClr>
              <a:buSzPct val="75000"/>
              <a:buFont typeface="Wingdings" panose="05000000000000000000" pitchFamily="2" charset="2"/>
              <a:buChar char="n"/>
              <a:defRPr sz="2000" kern="1200">
                <a:solidFill>
                  <a:schemeClr val="tx1"/>
                </a:solidFill>
                <a:latin typeface="+mn-lt"/>
                <a:ea typeface="+mn-ea"/>
                <a:cs typeface="+mn-cs"/>
              </a:defRPr>
            </a:lvl4pPr>
            <a:lvl5pPr marL="2297113" indent="-468313" algn="l" rtl="0" fontAlgn="base">
              <a:spcBef>
                <a:spcPct val="20000"/>
              </a:spcBef>
              <a:spcAft>
                <a:spcPct val="0"/>
              </a:spcAft>
              <a:buClr>
                <a:schemeClr val="accent1"/>
              </a:buClr>
              <a:buSzPct val="50000"/>
              <a:buFont typeface="Wingdings" panose="05000000000000000000" pitchFamily="2" charset="2"/>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000" dirty="0"/>
              <a:t>Basic Problems</a:t>
            </a:r>
          </a:p>
          <a:p>
            <a:pPr lvl="1">
              <a:lnSpc>
                <a:spcPct val="80000"/>
              </a:lnSpc>
            </a:pPr>
            <a:r>
              <a:rPr lang="en-US" altLang="en-US" sz="1800" dirty="0"/>
              <a:t>Traveling salesman</a:t>
            </a:r>
          </a:p>
          <a:p>
            <a:pPr lvl="1">
              <a:lnSpc>
                <a:spcPct val="80000"/>
              </a:lnSpc>
            </a:pPr>
            <a:r>
              <a:rPr lang="en-US" altLang="en-US" sz="1800" dirty="0"/>
              <a:t>Graph partitioning</a:t>
            </a:r>
          </a:p>
          <a:p>
            <a:pPr lvl="1">
              <a:lnSpc>
                <a:spcPct val="80000"/>
              </a:lnSpc>
            </a:pPr>
            <a:r>
              <a:rPr lang="en-US" altLang="en-US" sz="1800" dirty="0"/>
              <a:t>Matching problems</a:t>
            </a:r>
          </a:p>
          <a:p>
            <a:pPr lvl="1">
              <a:lnSpc>
                <a:spcPct val="80000"/>
              </a:lnSpc>
            </a:pPr>
            <a:r>
              <a:rPr lang="en-US" altLang="en-US" sz="1800" dirty="0"/>
              <a:t>Graph coloring</a:t>
            </a:r>
          </a:p>
          <a:p>
            <a:pPr lvl="1">
              <a:lnSpc>
                <a:spcPct val="80000"/>
              </a:lnSpc>
            </a:pPr>
            <a:r>
              <a:rPr lang="en-US" altLang="en-US" sz="1800" dirty="0"/>
              <a:t>Scheduling</a:t>
            </a:r>
          </a:p>
          <a:p>
            <a:pPr>
              <a:lnSpc>
                <a:spcPct val="80000"/>
              </a:lnSpc>
            </a:pPr>
            <a:r>
              <a:rPr lang="en-US" altLang="en-US" sz="2000" dirty="0"/>
              <a:t>Engineering</a:t>
            </a:r>
          </a:p>
          <a:p>
            <a:pPr lvl="1">
              <a:lnSpc>
                <a:spcPct val="80000"/>
              </a:lnSpc>
            </a:pPr>
            <a:r>
              <a:rPr lang="en-US" altLang="en-US" sz="1800" dirty="0"/>
              <a:t>VLSI design</a:t>
            </a:r>
          </a:p>
          <a:p>
            <a:pPr lvl="2">
              <a:lnSpc>
                <a:spcPct val="80000"/>
              </a:lnSpc>
            </a:pPr>
            <a:r>
              <a:rPr lang="en-US" altLang="en-US" sz="1600" dirty="0"/>
              <a:t>Placement</a:t>
            </a:r>
          </a:p>
          <a:p>
            <a:pPr lvl="2">
              <a:lnSpc>
                <a:spcPct val="80000"/>
              </a:lnSpc>
            </a:pPr>
            <a:r>
              <a:rPr lang="en-US" altLang="en-US" sz="1600" dirty="0"/>
              <a:t>Routing</a:t>
            </a:r>
          </a:p>
          <a:p>
            <a:pPr lvl="2">
              <a:lnSpc>
                <a:spcPct val="80000"/>
              </a:lnSpc>
            </a:pPr>
            <a:r>
              <a:rPr lang="en-US" altLang="en-US" sz="1600" dirty="0"/>
              <a:t>Array logic minimization</a:t>
            </a:r>
          </a:p>
          <a:p>
            <a:pPr lvl="2">
              <a:lnSpc>
                <a:spcPct val="80000"/>
              </a:lnSpc>
            </a:pPr>
            <a:r>
              <a:rPr lang="en-US" altLang="en-US" sz="1600" dirty="0"/>
              <a:t>Layout</a:t>
            </a:r>
          </a:p>
          <a:p>
            <a:pPr lvl="1">
              <a:lnSpc>
                <a:spcPct val="80000"/>
              </a:lnSpc>
            </a:pPr>
            <a:r>
              <a:rPr lang="en-US" altLang="en-US" sz="1800" dirty="0"/>
              <a:t>Facilities layout</a:t>
            </a:r>
          </a:p>
          <a:p>
            <a:pPr lvl="1">
              <a:lnSpc>
                <a:spcPct val="80000"/>
              </a:lnSpc>
            </a:pPr>
            <a:r>
              <a:rPr lang="en-US" altLang="en-US" sz="1800" dirty="0"/>
              <a:t>Image processing</a:t>
            </a:r>
          </a:p>
          <a:p>
            <a:pPr lvl="1">
              <a:lnSpc>
                <a:spcPct val="80000"/>
              </a:lnSpc>
            </a:pPr>
            <a:r>
              <a:rPr lang="en-US" altLang="en-US" sz="1800" dirty="0"/>
              <a:t>Code design in information theory</a:t>
            </a:r>
          </a:p>
        </p:txBody>
      </p:sp>
      <p:sp>
        <p:nvSpPr>
          <p:cNvPr id="2" name="Right Brace 1"/>
          <p:cNvSpPr/>
          <p:nvPr/>
        </p:nvSpPr>
        <p:spPr>
          <a:xfrm>
            <a:off x="7641771" y="2555875"/>
            <a:ext cx="483326" cy="394942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8490857" y="4219303"/>
            <a:ext cx="3540034" cy="369332"/>
          </a:xfrm>
          <a:prstGeom prst="rect">
            <a:avLst/>
          </a:prstGeom>
          <a:noFill/>
        </p:spPr>
        <p:txBody>
          <a:bodyPr wrap="square" rtlCol="0">
            <a:spAutoFit/>
          </a:bodyPr>
          <a:lstStyle/>
          <a:p>
            <a:r>
              <a:rPr lang="en-US" dirty="0" smtClean="0"/>
              <a:t>Applications</a:t>
            </a:r>
            <a:endParaRPr lang="en-US" dirty="0"/>
          </a:p>
        </p:txBody>
      </p:sp>
      <p:cxnSp>
        <p:nvCxnSpPr>
          <p:cNvPr id="5" name="Straight Connector 4"/>
          <p:cNvCxnSpPr/>
          <p:nvPr/>
        </p:nvCxnSpPr>
        <p:spPr>
          <a:xfrm>
            <a:off x="169817" y="2011680"/>
            <a:ext cx="12022183" cy="914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0302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sk-SK" sz="2400" b="1" dirty="0"/>
              <a:t>S</a:t>
            </a:r>
            <a:r>
              <a:rPr lang="en-US" altLang="sk-SK" sz="2400" b="1" dirty="0" smtClean="0"/>
              <a:t>imulated </a:t>
            </a:r>
            <a:r>
              <a:rPr lang="en-US" altLang="sk-SK" sz="2400" b="1" dirty="0"/>
              <a:t>annealing </a:t>
            </a:r>
            <a:r>
              <a:rPr lang="en-US" altLang="sk-SK" sz="2400" b="1" dirty="0" smtClean="0"/>
              <a:t>search properties</a:t>
            </a:r>
            <a:endParaRPr lang="en-US" altLang="sk-SK" sz="2400" b="1" dirty="0"/>
          </a:p>
        </p:txBody>
      </p:sp>
      <p:sp>
        <p:nvSpPr>
          <p:cNvPr id="45059" name="Rectangle 3"/>
          <p:cNvSpPr>
            <a:spLocks noGrp="1" noChangeArrowheads="1"/>
          </p:cNvSpPr>
          <p:nvPr>
            <p:ph type="body" idx="1"/>
          </p:nvPr>
        </p:nvSpPr>
        <p:spPr>
          <a:xfrm>
            <a:off x="2275703" y="2329543"/>
            <a:ext cx="8915400" cy="1419497"/>
          </a:xfrm>
        </p:spPr>
        <p:txBody>
          <a:bodyPr/>
          <a:lstStyle/>
          <a:p>
            <a:pPr eaLnBrk="1" hangingPunct="1"/>
            <a:r>
              <a:rPr lang="en-US" altLang="sk-SK" sz="2400" dirty="0" smtClean="0"/>
              <a:t>It is possible to prove mathematically, that if the temperature decreases very, very slowly, the algorithm finds global optimum with the probability close 1. </a:t>
            </a:r>
            <a:endParaRPr lang="en-US" altLang="sk-SK" sz="2400" dirty="0"/>
          </a:p>
          <a:p>
            <a:pPr marL="0" indent="0" eaLnBrk="1" hangingPunct="1">
              <a:buNone/>
            </a:pPr>
            <a:endParaRPr lang="en-US" altLang="sk-SK" sz="2400" dirty="0"/>
          </a:p>
        </p:txBody>
      </p:sp>
    </p:spTree>
    <p:extLst>
      <p:ext uri="{BB962C8B-B14F-4D97-AF65-F5344CB8AC3E}">
        <p14:creationId xmlns:p14="http://schemas.microsoft.com/office/powerpoint/2010/main" val="39266699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1"/>
          <p:cNvSpPr txBox="1">
            <a:spLocks noChangeArrowheads="1"/>
          </p:cNvSpPr>
          <p:nvPr/>
        </p:nvSpPr>
        <p:spPr bwMode="auto">
          <a:xfrm>
            <a:off x="2135189" y="765176"/>
            <a:ext cx="53292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None/>
            </a:pPr>
            <a:r>
              <a:rPr lang="sk-SK" altLang="sk-SK" sz="3600" b="1" dirty="0" err="1" smtClean="0">
                <a:latin typeface="Verdana" panose="020B0604030504040204" pitchFamily="34" charset="0"/>
              </a:rPr>
              <a:t>Summary</a:t>
            </a:r>
            <a:endParaRPr lang="sk-SK" altLang="sk-SK" sz="3600" b="1" dirty="0">
              <a:latin typeface="Verdana" panose="020B0604030504040204" pitchFamily="34" charset="0"/>
            </a:endParaRPr>
          </a:p>
        </p:txBody>
      </p:sp>
      <p:sp>
        <p:nvSpPr>
          <p:cNvPr id="26627" name="TextBox 2"/>
          <p:cNvSpPr txBox="1">
            <a:spLocks noChangeArrowheads="1"/>
          </p:cNvSpPr>
          <p:nvPr/>
        </p:nvSpPr>
        <p:spPr bwMode="auto">
          <a:xfrm>
            <a:off x="2135188" y="2852739"/>
            <a:ext cx="7848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18"/>
              </a:defRPr>
            </a:lvl1pPr>
            <a:lvl2pPr marL="742950" indent="-285750" eaLnBrk="0" hangingPunct="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18"/>
              </a:defRPr>
            </a:lvl2pPr>
            <a:lvl3pPr marL="1143000" indent="-228600" eaLnBrk="0" hangingPunct="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18"/>
              </a:defRPr>
            </a:lvl3pPr>
            <a:lvl4pPr marL="1600200" indent="-228600" eaLnBrk="0" hangingPunct="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18"/>
              </a:defRPr>
            </a:lvl4pPr>
            <a:lvl5pPr marL="2057400" indent="-228600" eaLnBrk="0" hangingPunct="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18"/>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18"/>
              </a:defRPr>
            </a:lvl9pPr>
          </a:lstStyle>
          <a:p>
            <a:pPr eaLnBrk="1" hangingPunct="1">
              <a:spcBef>
                <a:spcPct val="0"/>
              </a:spcBef>
              <a:buClrTx/>
              <a:buSzTx/>
              <a:buFontTx/>
              <a:buAutoNum type="arabicPeriod"/>
            </a:pPr>
            <a:r>
              <a:rPr lang="sk-SK" altLang="sk-SK" sz="2400" dirty="0" err="1" smtClean="0">
                <a:latin typeface="Verdana" panose="020B0604030504040204" pitchFamily="34" charset="0"/>
              </a:rPr>
              <a:t>Repetiton</a:t>
            </a:r>
            <a:r>
              <a:rPr lang="sk-SK" altLang="sk-SK" sz="2400" dirty="0" smtClean="0">
                <a:latin typeface="Verdana" panose="020B0604030504040204" pitchFamily="34" charset="0"/>
              </a:rPr>
              <a:t> of AI </a:t>
            </a:r>
            <a:r>
              <a:rPr lang="sk-SK" altLang="sk-SK" sz="2400" dirty="0" err="1" smtClean="0">
                <a:latin typeface="Verdana" panose="020B0604030504040204" pitchFamily="34" charset="0"/>
              </a:rPr>
              <a:t>basic</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concepts</a:t>
            </a:r>
            <a:r>
              <a:rPr lang="sk-SK" altLang="sk-SK" sz="2400" dirty="0" smtClean="0">
                <a:latin typeface="Verdana" panose="020B0604030504040204" pitchFamily="34" charset="0"/>
              </a:rPr>
              <a:t>.</a:t>
            </a:r>
            <a:endParaRPr lang="sk-SK" altLang="sk-SK" sz="2400" dirty="0">
              <a:latin typeface="Verdana" panose="020B0604030504040204" pitchFamily="34" charset="0"/>
            </a:endParaRPr>
          </a:p>
          <a:p>
            <a:pPr eaLnBrk="1" hangingPunct="1">
              <a:spcBef>
                <a:spcPct val="0"/>
              </a:spcBef>
              <a:buClrTx/>
              <a:buSzTx/>
              <a:buFontTx/>
              <a:buAutoNum type="arabicPeriod"/>
            </a:pPr>
            <a:r>
              <a:rPr lang="sk-SK" altLang="sk-SK" sz="2400" dirty="0" err="1" smtClean="0">
                <a:latin typeface="Verdana" panose="020B0604030504040204" pitchFamily="34" charset="0"/>
              </a:rPr>
              <a:t>Agents</a:t>
            </a:r>
            <a:r>
              <a:rPr lang="sk-SK" altLang="sk-SK" sz="2400" dirty="0" smtClean="0">
                <a:latin typeface="Verdana" panose="020B0604030504040204" pitchFamily="34" charset="0"/>
              </a:rPr>
              <a:t>, </a:t>
            </a:r>
            <a:r>
              <a:rPr lang="sk-SK" altLang="sk-SK" sz="2400" dirty="0" err="1" smtClean="0">
                <a:latin typeface="Verdana" panose="020B0604030504040204" pitchFamily="34" charset="0"/>
              </a:rPr>
              <a:t>searching</a:t>
            </a:r>
            <a:r>
              <a:rPr lang="sk-SK" altLang="sk-SK" sz="2400" dirty="0" smtClean="0">
                <a:latin typeface="Verdana" panose="020B0604030504040204" pitchFamily="34" charset="0"/>
              </a:rPr>
              <a:t> , CSP. </a:t>
            </a:r>
            <a:endParaRPr lang="en-US" altLang="sk-SK" sz="2400" dirty="0" smtClean="0">
              <a:latin typeface="Verdana" panose="020B0604030504040204" pitchFamily="34" charset="0"/>
            </a:endParaRPr>
          </a:p>
          <a:p>
            <a:pPr eaLnBrk="1" hangingPunct="1">
              <a:spcBef>
                <a:spcPct val="0"/>
              </a:spcBef>
              <a:buClrTx/>
              <a:buSzTx/>
              <a:buFontTx/>
              <a:buAutoNum type="arabicPeriod"/>
            </a:pPr>
            <a:r>
              <a:rPr lang="en-US" altLang="sk-SK" sz="2400" dirty="0" smtClean="0">
                <a:latin typeface="Verdana" panose="020B0604030504040204" pitchFamily="34" charset="0"/>
              </a:rPr>
              <a:t>Local search in general</a:t>
            </a:r>
          </a:p>
          <a:p>
            <a:pPr eaLnBrk="1" hangingPunct="1">
              <a:spcBef>
                <a:spcPct val="0"/>
              </a:spcBef>
              <a:buClrTx/>
              <a:buSzTx/>
              <a:buFontTx/>
              <a:buAutoNum type="arabicPeriod"/>
            </a:pPr>
            <a:r>
              <a:rPr lang="en-US" altLang="sk-SK" sz="2400" dirty="0" smtClean="0">
                <a:latin typeface="Verdana" panose="020B0604030504040204" pitchFamily="34" charset="0"/>
              </a:rPr>
              <a:t>Evolutionary algorithm, hill climbing, simulated annealing</a:t>
            </a:r>
          </a:p>
          <a:p>
            <a:pPr eaLnBrk="1" hangingPunct="1">
              <a:spcBef>
                <a:spcPct val="0"/>
              </a:spcBef>
              <a:buClrTx/>
              <a:buSzTx/>
              <a:buFontTx/>
              <a:buAutoNum type="arabicPeriod"/>
            </a:pPr>
            <a:endParaRPr lang="sk-SK" altLang="sk-SK" sz="2400" dirty="0" smtClean="0">
              <a:latin typeface="Verdana" panose="020B0604030504040204" pitchFamily="34" charset="0"/>
            </a:endParaRPr>
          </a:p>
        </p:txBody>
      </p:sp>
    </p:spTree>
    <p:extLst>
      <p:ext uri="{BB962C8B-B14F-4D97-AF65-F5344CB8AC3E}">
        <p14:creationId xmlns:p14="http://schemas.microsoft.com/office/powerpoint/2010/main" val="861470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8"/>
          <p:cNvSpPr txBox="1">
            <a:spLocks noChangeArrowheads="1"/>
          </p:cNvSpPr>
          <p:nvPr/>
        </p:nvSpPr>
        <p:spPr bwMode="auto">
          <a:xfrm>
            <a:off x="1856227" y="0"/>
            <a:ext cx="813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b="1" dirty="0" smtClean="0">
                <a:solidFill>
                  <a:srgbClr val="C00000"/>
                </a:solidFill>
                <a:latin typeface="Times New Roman" panose="02020603050405020304" pitchFamily="18" charset="0"/>
              </a:rPr>
              <a:t>Agent function</a:t>
            </a:r>
            <a:r>
              <a:rPr lang="sk-SK" altLang="en-US" sz="2400" dirty="0" smtClean="0">
                <a:latin typeface="Times New Roman" panose="02020603050405020304" pitchFamily="18" charset="0"/>
              </a:rPr>
              <a:t>: </a:t>
            </a:r>
            <a:r>
              <a:rPr lang="sk-SK" altLang="en-US" sz="2400" dirty="0" err="1" smtClean="0">
                <a:latin typeface="Times New Roman" panose="02020603050405020304" pitchFamily="18" charset="0"/>
              </a:rPr>
              <a:t>represent</a:t>
            </a:r>
            <a:r>
              <a:rPr lang="en-US" altLang="en-US" sz="2400" dirty="0" err="1" smtClean="0">
                <a:latin typeface="Times New Roman" panose="02020603050405020304" pitchFamily="18" charset="0"/>
              </a:rPr>
              <a:t>ed</a:t>
            </a:r>
            <a:r>
              <a:rPr lang="en-US" altLang="en-US" sz="2400" dirty="0" smtClean="0">
                <a:latin typeface="Times New Roman" panose="02020603050405020304" pitchFamily="18" charset="0"/>
              </a:rPr>
              <a:t> by the table for example</a:t>
            </a:r>
            <a:endParaRPr lang="sk-SK" altLang="en-US" sz="2400" dirty="0">
              <a:latin typeface="Times New Roman" panose="02020603050405020304" pitchFamily="18" charset="0"/>
            </a:endParaRPr>
          </a:p>
        </p:txBody>
      </p:sp>
      <p:sp>
        <p:nvSpPr>
          <p:cNvPr id="10" name="TextBox 9"/>
          <p:cNvSpPr txBox="1"/>
          <p:nvPr/>
        </p:nvSpPr>
        <p:spPr>
          <a:xfrm>
            <a:off x="1524000" y="2732925"/>
            <a:ext cx="10668000" cy="4093428"/>
          </a:xfrm>
          <a:prstGeom prst="rect">
            <a:avLst/>
          </a:prstGeom>
          <a:noFill/>
        </p:spPr>
        <p:txBody>
          <a:bodyPr wrap="square">
            <a:spAutoFit/>
          </a:bodyPr>
          <a:lstStyle/>
          <a:p>
            <a:pPr>
              <a:defRPr/>
            </a:pPr>
            <a:r>
              <a:rPr lang="sk-SK" b="1" dirty="0" smtClean="0">
                <a:solidFill>
                  <a:srgbClr val="C00000"/>
                </a:solidFill>
              </a:rPr>
              <a:t>Agent </a:t>
            </a:r>
            <a:r>
              <a:rPr lang="sk-SK" b="1" dirty="0">
                <a:solidFill>
                  <a:srgbClr val="C00000"/>
                </a:solidFill>
              </a:rPr>
              <a:t>program</a:t>
            </a:r>
            <a:r>
              <a:rPr lang="sk-SK" dirty="0">
                <a:solidFill>
                  <a:srgbClr val="C00000"/>
                </a:solidFill>
              </a:rPr>
              <a:t>: </a:t>
            </a:r>
            <a:r>
              <a:rPr lang="en-US" dirty="0"/>
              <a:t> </a:t>
            </a:r>
            <a:r>
              <a:rPr lang="en-US" dirty="0" smtClean="0"/>
              <a:t>table implementation, series of the </a:t>
            </a:r>
            <a:r>
              <a:rPr lang="en-US" b="1" dirty="0" smtClean="0"/>
              <a:t>if - then </a:t>
            </a:r>
            <a:r>
              <a:rPr lang="en-US" dirty="0" smtClean="0"/>
              <a:t>rules implementation</a:t>
            </a:r>
            <a:endParaRPr lang="sk-SK" dirty="0"/>
          </a:p>
          <a:p>
            <a:pPr>
              <a:defRPr/>
            </a:pPr>
            <a:endParaRPr lang="sk-SK" dirty="0"/>
          </a:p>
          <a:p>
            <a:pPr>
              <a:defRPr/>
            </a:pPr>
            <a:r>
              <a:rPr lang="en-US" b="1" dirty="0">
                <a:solidFill>
                  <a:srgbClr val="C00000"/>
                </a:solidFill>
              </a:rPr>
              <a:t>P</a:t>
            </a:r>
            <a:r>
              <a:rPr lang="en-US" b="1" dirty="0" smtClean="0">
                <a:solidFill>
                  <a:srgbClr val="C00000"/>
                </a:solidFill>
              </a:rPr>
              <a:t>erformance measure (</a:t>
            </a:r>
            <a:r>
              <a:rPr lang="en-US" b="1" dirty="0" err="1" smtClean="0">
                <a:solidFill>
                  <a:srgbClr val="C00000"/>
                </a:solidFill>
              </a:rPr>
              <a:t>miera</a:t>
            </a:r>
            <a:r>
              <a:rPr lang="en-US" b="1" dirty="0" smtClean="0">
                <a:solidFill>
                  <a:srgbClr val="C00000"/>
                </a:solidFill>
              </a:rPr>
              <a:t> </a:t>
            </a:r>
            <a:r>
              <a:rPr lang="sk-SK" b="1" dirty="0">
                <a:solidFill>
                  <a:srgbClr val="C00000"/>
                </a:solidFill>
              </a:rPr>
              <a:t>ú</a:t>
            </a:r>
            <a:r>
              <a:rPr lang="en-US" b="1" dirty="0" err="1" smtClean="0">
                <a:solidFill>
                  <a:srgbClr val="C00000"/>
                </a:solidFill>
              </a:rPr>
              <a:t>spe</a:t>
            </a:r>
            <a:r>
              <a:rPr lang="sk-SK" b="1" dirty="0" smtClean="0">
                <a:solidFill>
                  <a:srgbClr val="C00000"/>
                </a:solidFill>
              </a:rPr>
              <a:t>š</a:t>
            </a:r>
            <a:r>
              <a:rPr lang="en-US" b="1" dirty="0" err="1" smtClean="0">
                <a:solidFill>
                  <a:srgbClr val="C00000"/>
                </a:solidFill>
              </a:rPr>
              <a:t>nosti</a:t>
            </a:r>
            <a:r>
              <a:rPr lang="en-US" b="1" dirty="0" smtClean="0">
                <a:solidFill>
                  <a:srgbClr val="C00000"/>
                </a:solidFill>
              </a:rPr>
              <a:t>) </a:t>
            </a:r>
            <a:r>
              <a:rPr lang="sk-SK" dirty="0" smtClean="0"/>
              <a:t>:  </a:t>
            </a:r>
            <a:r>
              <a:rPr lang="en-US" sz="2000" dirty="0" smtClean="0">
                <a:solidFill>
                  <a:schemeClr val="accent1">
                    <a:lumMod val="75000"/>
                  </a:schemeClr>
                </a:solidFill>
              </a:rPr>
              <a:t>Measure defined by the programmer, measures the quality of the desirable environment state, the quality of how agent fulfills the task. </a:t>
            </a:r>
            <a:r>
              <a:rPr lang="en-US" sz="2000" b="1" dirty="0" smtClean="0">
                <a:solidFill>
                  <a:schemeClr val="accent1">
                    <a:lumMod val="75000"/>
                  </a:schemeClr>
                </a:solidFill>
              </a:rPr>
              <a:t>Always contains time</a:t>
            </a:r>
            <a:r>
              <a:rPr lang="en-US" sz="2000" dirty="0" smtClean="0">
                <a:solidFill>
                  <a:schemeClr val="accent1">
                    <a:lumMod val="75000"/>
                  </a:schemeClr>
                </a:solidFill>
              </a:rPr>
              <a:t>. </a:t>
            </a:r>
          </a:p>
          <a:p>
            <a:pPr>
              <a:defRPr/>
            </a:pPr>
            <a:endParaRPr lang="en-US" sz="2000" dirty="0" smtClean="0">
              <a:solidFill>
                <a:schemeClr val="accent1">
                  <a:lumMod val="75000"/>
                </a:schemeClr>
              </a:solidFill>
            </a:endParaRPr>
          </a:p>
          <a:p>
            <a:pPr>
              <a:defRPr/>
            </a:pPr>
            <a:r>
              <a:rPr lang="en-US" sz="2000" b="1" dirty="0" smtClean="0"/>
              <a:t>Examples:</a:t>
            </a:r>
            <a:endParaRPr lang="sk-SK" sz="2000" b="1" dirty="0"/>
          </a:p>
          <a:p>
            <a:pPr marL="342900" indent="-342900">
              <a:buFontTx/>
              <a:buAutoNum type="arabicPeriod"/>
              <a:defRPr/>
            </a:pPr>
            <a:r>
              <a:rPr lang="en-US" sz="2000" dirty="0" smtClean="0"/>
              <a:t>Amount of dirt in kg per time unit. </a:t>
            </a:r>
            <a:endParaRPr lang="sk-SK" sz="2000" dirty="0"/>
          </a:p>
          <a:p>
            <a:pPr marL="342900" indent="-342900">
              <a:buFontTx/>
              <a:buAutoNum type="arabicPeriod"/>
              <a:defRPr/>
            </a:pPr>
            <a:r>
              <a:rPr lang="en-US" sz="2000" dirty="0" smtClean="0"/>
              <a:t>Amount of agent steps per time unit.</a:t>
            </a:r>
            <a:endParaRPr lang="sk-SK" sz="2000" dirty="0"/>
          </a:p>
          <a:p>
            <a:pPr marL="342900" indent="-342900">
              <a:buFontTx/>
              <a:buAutoNum type="arabicPeriod"/>
              <a:defRPr/>
            </a:pPr>
            <a:r>
              <a:rPr lang="en-US" sz="2000" dirty="0" smtClean="0"/>
              <a:t>Time by which the rooms stay clean. </a:t>
            </a:r>
            <a:endParaRPr lang="sk-SK" sz="2000" dirty="0"/>
          </a:p>
          <a:p>
            <a:pPr marL="342900" indent="-342900">
              <a:buFontTx/>
              <a:buAutoNum type="arabicPeriod"/>
              <a:defRPr/>
            </a:pPr>
            <a:r>
              <a:rPr lang="en-US" sz="2000" dirty="0" err="1" smtClean="0"/>
              <a:t>Etc</a:t>
            </a:r>
            <a:r>
              <a:rPr lang="sk-SK" sz="2000" dirty="0" smtClean="0"/>
              <a:t>. </a:t>
            </a:r>
            <a:r>
              <a:rPr lang="sk-SK" sz="2000" dirty="0"/>
              <a:t>= </a:t>
            </a:r>
            <a:r>
              <a:rPr lang="en-US" sz="2000" dirty="0" smtClean="0"/>
              <a:t>depending on the agent’s task</a:t>
            </a:r>
            <a:endParaRPr lang="en-US" sz="2000" dirty="0"/>
          </a:p>
          <a:p>
            <a:pPr marL="342900" indent="-342900">
              <a:buFontTx/>
              <a:buAutoNum type="arabicPeriod"/>
              <a:defRPr/>
            </a:pPr>
            <a:endParaRPr lang="sk-SK" sz="2000" dirty="0"/>
          </a:p>
          <a:p>
            <a:pPr>
              <a:defRPr/>
            </a:pPr>
            <a:r>
              <a:rPr lang="en-US" sz="2400" b="1" dirty="0" smtClean="0">
                <a:solidFill>
                  <a:srgbClr val="C00000"/>
                </a:solidFill>
              </a:rPr>
              <a:t>Rational </a:t>
            </a:r>
            <a:r>
              <a:rPr lang="sk-SK" sz="2400" b="1" dirty="0" smtClean="0">
                <a:solidFill>
                  <a:srgbClr val="C00000"/>
                </a:solidFill>
              </a:rPr>
              <a:t>agent</a:t>
            </a:r>
            <a:r>
              <a:rPr lang="sk-SK" sz="2400" dirty="0">
                <a:solidFill>
                  <a:srgbClr val="C00000"/>
                </a:solidFill>
              </a:rPr>
              <a:t>:  </a:t>
            </a:r>
            <a:r>
              <a:rPr lang="en-US" sz="2000" dirty="0" smtClean="0"/>
              <a:t>makes actions maximizing the performance measure</a:t>
            </a:r>
            <a:endParaRPr lang="sk-SK" sz="2000" dirty="0"/>
          </a:p>
        </p:txBody>
      </p:sp>
      <p:grpSp>
        <p:nvGrpSpPr>
          <p:cNvPr id="21508" name="Group 12"/>
          <p:cNvGrpSpPr>
            <a:grpSpLocks/>
          </p:cNvGrpSpPr>
          <p:nvPr/>
        </p:nvGrpSpPr>
        <p:grpSpPr bwMode="auto">
          <a:xfrm>
            <a:off x="2041634" y="460375"/>
            <a:ext cx="7467600" cy="1943100"/>
            <a:chOff x="533400" y="1108094"/>
            <a:chExt cx="7467600" cy="1999185"/>
          </a:xfrm>
        </p:grpSpPr>
        <p:grpSp>
          <p:nvGrpSpPr>
            <p:cNvPr id="21509" name="Group 12"/>
            <p:cNvGrpSpPr>
              <a:grpSpLocks/>
            </p:cNvGrpSpPr>
            <p:nvPr/>
          </p:nvGrpSpPr>
          <p:grpSpPr bwMode="auto">
            <a:xfrm>
              <a:off x="533400" y="1108094"/>
              <a:ext cx="7467600" cy="1999185"/>
              <a:chOff x="384" y="1104"/>
              <a:chExt cx="4704" cy="2082"/>
            </a:xfrm>
          </p:grpSpPr>
          <p:sp>
            <p:nvSpPr>
              <p:cNvPr id="3" name="Rectangle 3"/>
              <p:cNvSpPr>
                <a:spLocks noChangeArrowheads="1"/>
              </p:cNvSpPr>
              <p:nvPr/>
            </p:nvSpPr>
            <p:spPr bwMode="auto">
              <a:xfrm>
                <a:off x="384" y="1104"/>
                <a:ext cx="4704" cy="2082"/>
              </a:xfrm>
              <a:prstGeom prst="rect">
                <a:avLst/>
              </a:prstGeom>
              <a:solidFill>
                <a:schemeClr val="accent3">
                  <a:lumMod val="60000"/>
                  <a:lumOff val="40000"/>
                </a:schemeClr>
              </a:solidFill>
              <a:ln w="28575">
                <a:solidFill>
                  <a:schemeClr val="tx1"/>
                </a:solidFill>
                <a:miter lim="800000"/>
                <a:headEnd/>
                <a:tailEnd/>
              </a:ln>
            </p:spPr>
            <p:txBody>
              <a:bodyPr wrap="none" anchor="ctr"/>
              <a:lstStyle>
                <a:lvl1pPr eaLnBrk="0" hangingPunct="0">
                  <a:spcBef>
                    <a:spcPct val="20000"/>
                  </a:spcBef>
                  <a:buClr>
                    <a:srgbClr val="A50021"/>
                  </a:buClr>
                  <a:buSzPct val="75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lr>
                    <a:schemeClr val="accent2"/>
                  </a:buClr>
                  <a:buSzPct val="75000"/>
                  <a:buFont typeface="Wingdings" pitchFamily="2" charset="2"/>
                  <a:buChar char="n"/>
                  <a:defRPr sz="2800">
                    <a:solidFill>
                      <a:schemeClr val="tx1"/>
                    </a:solidFill>
                    <a:latin typeface="Times New Roman" pitchFamily="18" charset="0"/>
                  </a:defRPr>
                </a:lvl2pPr>
                <a:lvl3pPr marL="1143000" indent="-228600" eaLnBrk="0" hangingPunct="0">
                  <a:spcBef>
                    <a:spcPct val="20000"/>
                  </a:spcBef>
                  <a:buClr>
                    <a:srgbClr val="666699"/>
                  </a:buClr>
                  <a:buSzPct val="70000"/>
                  <a:buFont typeface="Wingdings" pitchFamily="2" charset="2"/>
                  <a:buChar char="n"/>
                  <a:defRPr sz="2400">
                    <a:solidFill>
                      <a:schemeClr val="tx1"/>
                    </a:solidFill>
                    <a:latin typeface="Times New Roman" pitchFamily="18" charset="0"/>
                  </a:defRPr>
                </a:lvl3pPr>
                <a:lvl4pPr marL="1600200" indent="-228600" eaLnBrk="0" hangingPunct="0">
                  <a:spcBef>
                    <a:spcPct val="20000"/>
                  </a:spcBef>
                  <a:buSzPct val="60000"/>
                  <a:buFont typeface="Wingdings" pitchFamily="2" charset="2"/>
                  <a:buChar char="n"/>
                  <a:defRPr sz="2000">
                    <a:solidFill>
                      <a:schemeClr val="tx1"/>
                    </a:solidFill>
                    <a:latin typeface="Times New Roman" pitchFamily="18" charset="0"/>
                  </a:defRPr>
                </a:lvl4pPr>
                <a:lvl5pPr marL="2057400" indent="-228600" eaLnBrk="0" hangingPunct="0">
                  <a:spcBef>
                    <a:spcPct val="20000"/>
                  </a:spcBef>
                  <a:buClr>
                    <a:schemeClr val="hlink"/>
                  </a:buClr>
                  <a:buSzPct val="55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Times New Roman" pitchFamily="18" charset="0"/>
                  </a:defRPr>
                </a:lvl9pPr>
              </a:lstStyle>
              <a:p>
                <a:pPr eaLnBrk="1" hangingPunct="1">
                  <a:spcBef>
                    <a:spcPct val="0"/>
                  </a:spcBef>
                  <a:buClrTx/>
                  <a:buSzTx/>
                  <a:buNone/>
                  <a:defRPr/>
                </a:pPr>
                <a:endParaRPr lang="sk-SK" altLang="sk-SK" sz="2400"/>
              </a:p>
            </p:txBody>
          </p:sp>
          <p:sp>
            <p:nvSpPr>
              <p:cNvPr id="21512" name="Line 5"/>
              <p:cNvSpPr>
                <a:spLocks noChangeShapeType="1"/>
              </p:cNvSpPr>
              <p:nvPr/>
            </p:nvSpPr>
            <p:spPr bwMode="auto">
              <a:xfrm>
                <a:off x="384" y="1528"/>
                <a:ext cx="4704"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1513" name="Text Box 7"/>
              <p:cNvSpPr txBox="1">
                <a:spLocks noChangeArrowheads="1"/>
              </p:cNvSpPr>
              <p:nvPr/>
            </p:nvSpPr>
            <p:spPr bwMode="auto">
              <a:xfrm>
                <a:off x="480" y="1104"/>
                <a:ext cx="2784"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dirty="0" smtClean="0">
                    <a:latin typeface="Times New Roman" panose="02020603050405020304" pitchFamily="18" charset="0"/>
                  </a:rPr>
                  <a:t>Percept sequence</a:t>
                </a:r>
                <a:endParaRPr lang="en-US" altLang="sk-SK" dirty="0">
                  <a:latin typeface="Times New Roman" panose="02020603050405020304" pitchFamily="18" charset="0"/>
                </a:endParaRPr>
              </a:p>
            </p:txBody>
          </p:sp>
          <p:sp>
            <p:nvSpPr>
              <p:cNvPr id="21514" name="Text Box 8"/>
              <p:cNvSpPr txBox="1">
                <a:spLocks noChangeArrowheads="1"/>
              </p:cNvSpPr>
              <p:nvPr/>
            </p:nvSpPr>
            <p:spPr bwMode="auto">
              <a:xfrm>
                <a:off x="3600" y="1175"/>
                <a:ext cx="1296"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dirty="0" smtClean="0">
                    <a:latin typeface="Times New Roman" panose="02020603050405020304" pitchFamily="18" charset="0"/>
                  </a:rPr>
                  <a:t>A</a:t>
                </a:r>
                <a:r>
                  <a:rPr lang="en-US" altLang="sk-SK" dirty="0" err="1" smtClean="0">
                    <a:latin typeface="Times New Roman" panose="02020603050405020304" pitchFamily="18" charset="0"/>
                  </a:rPr>
                  <a:t>ction</a:t>
                </a:r>
                <a:endParaRPr lang="en-US" altLang="sk-SK" dirty="0">
                  <a:latin typeface="Times New Roman" panose="02020603050405020304" pitchFamily="18" charset="0"/>
                </a:endParaRPr>
              </a:p>
            </p:txBody>
          </p:sp>
          <p:sp>
            <p:nvSpPr>
              <p:cNvPr id="8" name="Text Box 9"/>
              <p:cNvSpPr txBox="1">
                <a:spLocks noChangeArrowheads="1"/>
              </p:cNvSpPr>
              <p:nvPr/>
            </p:nvSpPr>
            <p:spPr bwMode="auto">
              <a:xfrm>
                <a:off x="432" y="1538"/>
                <a:ext cx="4608" cy="1550"/>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A50021"/>
                  </a:buClr>
                  <a:buSzPct val="75000"/>
                  <a:buFont typeface="Wingdings" pitchFamily="2" charset="2"/>
                  <a:buChar char="n"/>
                  <a:defRPr sz="3200">
                    <a:solidFill>
                      <a:schemeClr val="tx1"/>
                    </a:solidFill>
                    <a:latin typeface="Times New Roman" pitchFamily="18" charset="0"/>
                  </a:defRPr>
                </a:lvl1pPr>
                <a:lvl2pPr marL="742950" indent="-285750" eaLnBrk="0" hangingPunct="0">
                  <a:spcBef>
                    <a:spcPct val="20000"/>
                  </a:spcBef>
                  <a:buClr>
                    <a:schemeClr val="accent2"/>
                  </a:buClr>
                  <a:buSzPct val="75000"/>
                  <a:buFont typeface="Wingdings" pitchFamily="2" charset="2"/>
                  <a:buChar char="n"/>
                  <a:defRPr sz="2800">
                    <a:solidFill>
                      <a:schemeClr val="tx1"/>
                    </a:solidFill>
                    <a:latin typeface="Times New Roman" pitchFamily="18" charset="0"/>
                  </a:defRPr>
                </a:lvl2pPr>
                <a:lvl3pPr marL="1143000" indent="-228600" eaLnBrk="0" hangingPunct="0">
                  <a:spcBef>
                    <a:spcPct val="20000"/>
                  </a:spcBef>
                  <a:buClr>
                    <a:srgbClr val="666699"/>
                  </a:buClr>
                  <a:buSzPct val="70000"/>
                  <a:buFont typeface="Wingdings" pitchFamily="2" charset="2"/>
                  <a:buChar char="n"/>
                  <a:defRPr sz="2400">
                    <a:solidFill>
                      <a:schemeClr val="tx1"/>
                    </a:solidFill>
                    <a:latin typeface="Times New Roman" pitchFamily="18" charset="0"/>
                  </a:defRPr>
                </a:lvl3pPr>
                <a:lvl4pPr marL="1600200" indent="-228600" eaLnBrk="0" hangingPunct="0">
                  <a:spcBef>
                    <a:spcPct val="20000"/>
                  </a:spcBef>
                  <a:buSzPct val="60000"/>
                  <a:buFont typeface="Wingdings" pitchFamily="2" charset="2"/>
                  <a:buChar char="n"/>
                  <a:defRPr sz="2000">
                    <a:solidFill>
                      <a:schemeClr val="tx1"/>
                    </a:solidFill>
                    <a:latin typeface="Times New Roman" pitchFamily="18" charset="0"/>
                  </a:defRPr>
                </a:lvl4pPr>
                <a:lvl5pPr marL="2057400" indent="-228600" eaLnBrk="0" hangingPunct="0">
                  <a:spcBef>
                    <a:spcPct val="20000"/>
                  </a:spcBef>
                  <a:buClr>
                    <a:schemeClr val="hlink"/>
                  </a:buClr>
                  <a:buSzPct val="55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Times New Roman" pitchFamily="18" charset="0"/>
                  </a:defRPr>
                </a:lvl9pPr>
              </a:lstStyle>
              <a:p>
                <a:pPr eaLnBrk="1" hangingPunct="1">
                  <a:spcBef>
                    <a:spcPct val="50000"/>
                  </a:spcBef>
                  <a:buClrTx/>
                  <a:buSzTx/>
                  <a:buNone/>
                  <a:defRPr/>
                </a:pPr>
                <a:r>
                  <a:rPr lang="en-US" altLang="sk-SK" sz="1600" dirty="0"/>
                  <a:t>[</a:t>
                </a:r>
                <a:r>
                  <a:rPr lang="sk-SK" altLang="sk-SK" sz="1600" dirty="0"/>
                  <a:t>A</a:t>
                </a:r>
                <a:r>
                  <a:rPr lang="en-US" altLang="sk-SK" sz="1600" dirty="0"/>
                  <a:t>, Clean] =[A,0]                                                                        Right</a:t>
                </a:r>
              </a:p>
              <a:p>
                <a:pPr eaLnBrk="1" hangingPunct="1">
                  <a:spcBef>
                    <a:spcPct val="50000"/>
                  </a:spcBef>
                  <a:buClrTx/>
                  <a:buSzTx/>
                  <a:buNone/>
                  <a:defRPr/>
                </a:pPr>
                <a:r>
                  <a:rPr lang="en-US" altLang="sk-SK" sz="1600" dirty="0"/>
                  <a:t>[A, Dirty]  =[A.1]                                                                        Suck</a:t>
                </a:r>
              </a:p>
              <a:p>
                <a:pPr eaLnBrk="1" hangingPunct="1">
                  <a:spcBef>
                    <a:spcPct val="50000"/>
                  </a:spcBef>
                  <a:buClrTx/>
                  <a:buSzTx/>
                  <a:buNone/>
                  <a:defRPr/>
                </a:pPr>
                <a:r>
                  <a:rPr lang="en-US" altLang="sk-SK" sz="1600" dirty="0"/>
                  <a:t>[B, Clean] =[B,0]                                                                         Left</a:t>
                </a:r>
              </a:p>
              <a:p>
                <a:pPr eaLnBrk="1" hangingPunct="1">
                  <a:spcBef>
                    <a:spcPct val="50000"/>
                  </a:spcBef>
                  <a:buClrTx/>
                  <a:buSzTx/>
                  <a:buNone/>
                  <a:defRPr/>
                </a:pPr>
                <a:r>
                  <a:rPr lang="en-US" altLang="sk-SK" sz="1600" dirty="0"/>
                  <a:t>[B, Dirty] =[B,1]                                                                          Suck</a:t>
                </a:r>
              </a:p>
            </p:txBody>
          </p:sp>
        </p:grpSp>
        <p:cxnSp>
          <p:nvCxnSpPr>
            <p:cNvPr id="12" name="Straight Connector 11"/>
            <p:cNvCxnSpPr/>
            <p:nvPr/>
          </p:nvCxnSpPr>
          <p:spPr>
            <a:xfrm>
              <a:off x="5508625" y="1108094"/>
              <a:ext cx="0" cy="19991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6570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04800"/>
            <a:ext cx="7772400" cy="1143000"/>
          </a:xfrm>
        </p:spPr>
        <p:txBody>
          <a:bodyPr/>
          <a:lstStyle/>
          <a:p>
            <a:pPr>
              <a:defRPr/>
            </a:pPr>
            <a:r>
              <a:rPr lang="en-US" altLang="sk-SK" sz="2800" b="1" dirty="0" smtClean="0">
                <a:solidFill>
                  <a:srgbClr val="C00000"/>
                </a:solidFill>
              </a:rPr>
              <a:t>Simple </a:t>
            </a:r>
            <a:r>
              <a:rPr lang="sk-SK" altLang="sk-SK" sz="2800" b="1" dirty="0" smtClean="0">
                <a:solidFill>
                  <a:srgbClr val="C00000"/>
                </a:solidFill>
              </a:rPr>
              <a:t> agent</a:t>
            </a:r>
            <a:r>
              <a:rPr lang="en-US" altLang="sk-SK" sz="2800" b="1" dirty="0" smtClean="0">
                <a:solidFill>
                  <a:srgbClr val="C00000"/>
                </a:solidFill>
              </a:rPr>
              <a:t>s </a:t>
            </a:r>
            <a:r>
              <a:rPr lang="en-US" altLang="sk-SK" sz="2800" b="1" dirty="0" smtClean="0">
                <a:solidFill>
                  <a:srgbClr val="000000"/>
                </a:solidFill>
              </a:rPr>
              <a:t>- types</a:t>
            </a:r>
            <a:endParaRPr lang="en-US" altLang="sk-SK" sz="2800" b="1" dirty="0">
              <a:solidFill>
                <a:srgbClr val="000000"/>
              </a:solidFill>
            </a:endParaRPr>
          </a:p>
        </p:txBody>
      </p:sp>
      <p:sp>
        <p:nvSpPr>
          <p:cNvPr id="22531" name="Rectangle 3"/>
          <p:cNvSpPr>
            <a:spLocks noChangeArrowheads="1"/>
          </p:cNvSpPr>
          <p:nvPr/>
        </p:nvSpPr>
        <p:spPr bwMode="auto">
          <a:xfrm>
            <a:off x="1774826" y="2332038"/>
            <a:ext cx="8512174"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Clr>
                <a:srgbClr val="A50021"/>
              </a:buClr>
              <a:buSzPct val="75000"/>
              <a:buFont typeface="Wingdings" panose="05000000000000000000" pitchFamily="2" charset="2"/>
              <a:buNone/>
            </a:pPr>
            <a:endParaRPr lang="en-US" altLang="sk-SK" sz="2400" b="1" i="1">
              <a:solidFill>
                <a:srgbClr val="000000"/>
              </a:solidFill>
              <a:latin typeface="Times New Roman" panose="02020603050405020304" pitchFamily="18" charset="0"/>
            </a:endParaRPr>
          </a:p>
          <a:p>
            <a:pPr eaLnBrk="1" hangingPunct="1">
              <a:spcBef>
                <a:spcPct val="20000"/>
              </a:spcBef>
              <a:buClr>
                <a:srgbClr val="A50021"/>
              </a:buClr>
              <a:buSzPct val="75000"/>
              <a:buFont typeface="Wingdings" panose="05000000000000000000" pitchFamily="2" charset="2"/>
              <a:buChar char="n"/>
            </a:pPr>
            <a:r>
              <a:rPr lang="en-US" altLang="sk-SK" sz="2400">
                <a:latin typeface="Times New Roman" panose="02020603050405020304" pitchFamily="18" charset="0"/>
              </a:rPr>
              <a:t>Simple reflex agents (jednoduch</a:t>
            </a:r>
            <a:r>
              <a:rPr lang="sk-SK" altLang="sk-SK" sz="2400">
                <a:latin typeface="Times New Roman" panose="02020603050405020304" pitchFamily="18" charset="0"/>
              </a:rPr>
              <a:t>ý reflexný agent)</a:t>
            </a:r>
            <a:endParaRPr lang="en-US" altLang="sk-SK" sz="2400">
              <a:latin typeface="Times New Roman" panose="02020603050405020304" pitchFamily="18" charset="0"/>
            </a:endParaRPr>
          </a:p>
          <a:p>
            <a:pPr eaLnBrk="1" hangingPunct="1">
              <a:spcBef>
                <a:spcPct val="20000"/>
              </a:spcBef>
              <a:buClr>
                <a:srgbClr val="A50021"/>
              </a:buClr>
              <a:buSzPct val="75000"/>
              <a:buFont typeface="Wingdings" panose="05000000000000000000" pitchFamily="2" charset="2"/>
              <a:buChar char="n"/>
            </a:pPr>
            <a:r>
              <a:rPr lang="en-US" altLang="sk-SK" sz="2400">
                <a:latin typeface="Times New Roman" panose="02020603050405020304" pitchFamily="18" charset="0"/>
              </a:rPr>
              <a:t>Model-based reflex agents</a:t>
            </a:r>
            <a:r>
              <a:rPr lang="sk-SK" altLang="sk-SK" sz="2400">
                <a:latin typeface="Times New Roman" panose="02020603050405020304" pitchFamily="18" charset="0"/>
              </a:rPr>
              <a:t> (refl. agent využívajúci model)</a:t>
            </a:r>
            <a:endParaRPr lang="en-US" altLang="sk-SK" sz="2400">
              <a:latin typeface="Times New Roman" panose="02020603050405020304" pitchFamily="18" charset="0"/>
            </a:endParaRPr>
          </a:p>
          <a:p>
            <a:pPr eaLnBrk="1" hangingPunct="1">
              <a:spcBef>
                <a:spcPct val="20000"/>
              </a:spcBef>
              <a:buClr>
                <a:srgbClr val="A50021"/>
              </a:buClr>
              <a:buSzPct val="75000"/>
              <a:buFont typeface="Wingdings" panose="05000000000000000000" pitchFamily="2" charset="2"/>
              <a:buChar char="n"/>
            </a:pPr>
            <a:r>
              <a:rPr lang="en-US" altLang="sk-SK" sz="2400">
                <a:latin typeface="Times New Roman" panose="02020603050405020304" pitchFamily="18" charset="0"/>
              </a:rPr>
              <a:t>Goal-based agents</a:t>
            </a:r>
            <a:r>
              <a:rPr lang="sk-SK" altLang="sk-SK" sz="2400">
                <a:latin typeface="Times New Roman" panose="02020603050405020304" pitchFamily="18" charset="0"/>
              </a:rPr>
              <a:t> (agent orientovaný na cieľ)</a:t>
            </a:r>
            <a:endParaRPr lang="en-US" altLang="sk-SK" sz="2400">
              <a:latin typeface="Times New Roman" panose="02020603050405020304" pitchFamily="18" charset="0"/>
            </a:endParaRPr>
          </a:p>
          <a:p>
            <a:pPr eaLnBrk="1" hangingPunct="1">
              <a:spcBef>
                <a:spcPct val="20000"/>
              </a:spcBef>
              <a:buClr>
                <a:srgbClr val="A50021"/>
              </a:buClr>
              <a:buSzPct val="75000"/>
              <a:buFont typeface="Wingdings" panose="05000000000000000000" pitchFamily="2" charset="2"/>
              <a:buChar char="n"/>
            </a:pPr>
            <a:r>
              <a:rPr lang="en-US" altLang="sk-SK" sz="2400">
                <a:latin typeface="Times New Roman" panose="02020603050405020304" pitchFamily="18" charset="0"/>
              </a:rPr>
              <a:t>Utility-based agents</a:t>
            </a:r>
            <a:r>
              <a:rPr lang="sk-SK" altLang="sk-SK" sz="2400">
                <a:latin typeface="Times New Roman" panose="02020603050405020304" pitchFamily="18" charset="0"/>
              </a:rPr>
              <a:t> (agent zohľadňujúci utilitu)</a:t>
            </a:r>
            <a:endParaRPr lang="en-US" altLang="sk-SK" sz="2400">
              <a:latin typeface="Times New Roman" panose="02020603050405020304" pitchFamily="18" charset="0"/>
            </a:endParaRPr>
          </a:p>
        </p:txBody>
      </p:sp>
      <p:sp>
        <p:nvSpPr>
          <p:cNvPr id="22532" name="Line 4"/>
          <p:cNvSpPr>
            <a:spLocks noChangeShapeType="1"/>
          </p:cNvSpPr>
          <p:nvPr/>
        </p:nvSpPr>
        <p:spPr bwMode="auto">
          <a:xfrm>
            <a:off x="9906000" y="2514600"/>
            <a:ext cx="0" cy="259080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533" name="TextBox 1"/>
          <p:cNvSpPr txBox="1">
            <a:spLocks noChangeArrowheads="1"/>
          </p:cNvSpPr>
          <p:nvPr/>
        </p:nvSpPr>
        <p:spPr bwMode="auto">
          <a:xfrm>
            <a:off x="1774826" y="5229226"/>
            <a:ext cx="104171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sz="2400" b="1" dirty="0">
                <a:latin typeface="Times New Roman" panose="02020603050405020304" pitchFamily="18" charset="0"/>
              </a:rPr>
              <a:t>Utility </a:t>
            </a:r>
            <a:r>
              <a:rPr lang="sk-SK" altLang="en-US" sz="2400" b="1" dirty="0" err="1" smtClean="0">
                <a:latin typeface="Times New Roman" panose="02020603050405020304" pitchFamily="18" charset="0"/>
              </a:rPr>
              <a:t>fun</a:t>
            </a:r>
            <a:r>
              <a:rPr lang="en-US" altLang="en-US" sz="2400" b="1" dirty="0" err="1" smtClean="0">
                <a:latin typeface="Times New Roman" panose="02020603050405020304" pitchFamily="18" charset="0"/>
              </a:rPr>
              <a:t>ction</a:t>
            </a:r>
            <a:r>
              <a:rPr lang="sk-SK" altLang="en-US" sz="2400" dirty="0" smtClean="0">
                <a:latin typeface="Times New Roman" panose="02020603050405020304" pitchFamily="18" charset="0"/>
              </a:rPr>
              <a:t>: </a:t>
            </a:r>
            <a:r>
              <a:rPr lang="en-US" altLang="en-US" sz="2400" dirty="0" smtClean="0">
                <a:latin typeface="Times New Roman" panose="02020603050405020304" pitchFamily="18" charset="0"/>
              </a:rPr>
              <a:t>Measure taking into account the price agent pays to perform a task. Agent tries to minimize this measure. Example for the vacuum cleaner world: energy /time</a:t>
            </a:r>
            <a:endParaRPr lang="sk-SK" altLang="en-US" sz="2400" dirty="0">
              <a:latin typeface="Times New Roman" panose="02020603050405020304" pitchFamily="18" charset="0"/>
            </a:endParaRPr>
          </a:p>
        </p:txBody>
      </p:sp>
    </p:spTree>
    <p:extLst>
      <p:ext uri="{BB962C8B-B14F-4D97-AF65-F5344CB8AC3E}">
        <p14:creationId xmlns:p14="http://schemas.microsoft.com/office/powerpoint/2010/main" val="3464545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92924" y="624110"/>
            <a:ext cx="9238005" cy="1280890"/>
          </a:xfrm>
        </p:spPr>
        <p:txBody>
          <a:bodyPr/>
          <a:lstStyle/>
          <a:p>
            <a:pPr>
              <a:defRPr/>
            </a:pPr>
            <a:r>
              <a:rPr lang="en-US" altLang="sk-SK" sz="3200" dirty="0" smtClean="0">
                <a:solidFill>
                  <a:schemeClr val="tx1">
                    <a:lumMod val="75000"/>
                    <a:lumOff val="25000"/>
                  </a:schemeClr>
                </a:solidFill>
              </a:rPr>
              <a:t>Reflex </a:t>
            </a:r>
            <a:r>
              <a:rPr lang="sk-SK" altLang="sk-SK" sz="3200" dirty="0" smtClean="0">
                <a:solidFill>
                  <a:schemeClr val="tx1">
                    <a:lumMod val="75000"/>
                    <a:lumOff val="25000"/>
                  </a:schemeClr>
                </a:solidFill>
              </a:rPr>
              <a:t>agent</a:t>
            </a:r>
            <a:r>
              <a:rPr lang="en-US" altLang="sk-SK" sz="3200" dirty="0" smtClean="0">
                <a:solidFill>
                  <a:schemeClr val="tx1">
                    <a:lumMod val="75000"/>
                    <a:lumOff val="25000"/>
                  </a:schemeClr>
                </a:solidFill>
              </a:rPr>
              <a:t>s</a:t>
            </a:r>
            <a:r>
              <a:rPr lang="sk-SK" altLang="sk-SK" sz="3200" dirty="0" smtClean="0">
                <a:solidFill>
                  <a:schemeClr val="tx1">
                    <a:lumMod val="75000"/>
                    <a:lumOff val="25000"/>
                  </a:schemeClr>
                </a:solidFill>
              </a:rPr>
              <a:t> a</a:t>
            </a:r>
            <a:r>
              <a:rPr lang="en-US" altLang="sk-SK" sz="3200" dirty="0" err="1" smtClean="0">
                <a:solidFill>
                  <a:schemeClr val="tx1">
                    <a:lumMod val="75000"/>
                    <a:lumOff val="25000"/>
                  </a:schemeClr>
                </a:solidFill>
              </a:rPr>
              <a:t>nd</a:t>
            </a:r>
            <a:r>
              <a:rPr lang="en-US" altLang="sk-SK" sz="3200" dirty="0" smtClean="0">
                <a:solidFill>
                  <a:schemeClr val="tx1">
                    <a:lumMod val="75000"/>
                    <a:lumOff val="25000"/>
                  </a:schemeClr>
                </a:solidFill>
              </a:rPr>
              <a:t> </a:t>
            </a:r>
            <a:r>
              <a:rPr lang="sk-SK" altLang="sk-SK" sz="3200" dirty="0" smtClean="0">
                <a:solidFill>
                  <a:schemeClr val="tx1">
                    <a:lumMod val="75000"/>
                    <a:lumOff val="25000"/>
                  </a:schemeClr>
                </a:solidFill>
              </a:rPr>
              <a:t> </a:t>
            </a:r>
            <a:r>
              <a:rPr lang="en-US" altLang="sk-SK" sz="3200" dirty="0" smtClean="0">
                <a:solidFill>
                  <a:schemeClr val="tx1">
                    <a:lumMod val="75000"/>
                    <a:lumOff val="25000"/>
                  </a:schemeClr>
                </a:solidFill>
              </a:rPr>
              <a:t>knowledge based </a:t>
            </a:r>
            <a:r>
              <a:rPr lang="sk-SK" altLang="sk-SK" sz="3200" dirty="0" smtClean="0">
                <a:solidFill>
                  <a:schemeClr val="tx1">
                    <a:lumMod val="75000"/>
                    <a:lumOff val="25000"/>
                  </a:schemeClr>
                </a:solidFill>
              </a:rPr>
              <a:t> agent</a:t>
            </a:r>
            <a:r>
              <a:rPr lang="en-US" altLang="sk-SK" sz="3200" dirty="0" smtClean="0">
                <a:solidFill>
                  <a:schemeClr val="tx1">
                    <a:lumMod val="75000"/>
                    <a:lumOff val="25000"/>
                  </a:schemeClr>
                </a:solidFill>
              </a:rPr>
              <a:t>s</a:t>
            </a:r>
            <a:endParaRPr lang="en-GB" altLang="sk-SK" sz="3200" dirty="0">
              <a:solidFill>
                <a:schemeClr val="tx1">
                  <a:lumMod val="75000"/>
                  <a:lumOff val="25000"/>
                </a:schemeClr>
              </a:solidFill>
            </a:endParaRPr>
          </a:p>
        </p:txBody>
      </p:sp>
      <p:sp>
        <p:nvSpPr>
          <p:cNvPr id="24579" name="Text Box 3"/>
          <p:cNvSpPr txBox="1">
            <a:spLocks noChangeArrowheads="1"/>
          </p:cNvSpPr>
          <p:nvPr/>
        </p:nvSpPr>
        <p:spPr bwMode="auto">
          <a:xfrm>
            <a:off x="745588" y="3277968"/>
            <a:ext cx="11085341"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400" dirty="0" smtClean="0">
                <a:solidFill>
                  <a:srgbClr val="FF0000"/>
                </a:solidFill>
                <a:latin typeface="Times New Roman" panose="02020603050405020304" pitchFamily="18" charset="0"/>
              </a:rPr>
              <a:t>Reflex</a:t>
            </a:r>
            <a:r>
              <a:rPr lang="en-US" altLang="sk-SK" sz="2400" dirty="0" smtClean="0">
                <a:solidFill>
                  <a:srgbClr val="FF0000"/>
                </a:solidFill>
                <a:latin typeface="Times New Roman" panose="02020603050405020304" pitchFamily="18" charset="0"/>
              </a:rPr>
              <a:t> </a:t>
            </a:r>
            <a:r>
              <a:rPr lang="sk-SK" altLang="sk-SK" sz="2400" dirty="0" smtClean="0">
                <a:solidFill>
                  <a:srgbClr val="FF0000"/>
                </a:solidFill>
                <a:latin typeface="Times New Roman" panose="02020603050405020304" pitchFamily="18" charset="0"/>
              </a:rPr>
              <a:t>agent</a:t>
            </a:r>
            <a:r>
              <a:rPr lang="sk-SK" altLang="sk-SK" sz="2400" dirty="0">
                <a:latin typeface="Times New Roman" panose="02020603050405020304" pitchFamily="18" charset="0"/>
              </a:rPr>
              <a:t>:  </a:t>
            </a:r>
            <a:r>
              <a:rPr lang="sk-SK" altLang="sk-SK" sz="2400" dirty="0" err="1" smtClean="0">
                <a:latin typeface="Times New Roman" panose="02020603050405020304" pitchFamily="18" charset="0"/>
              </a:rPr>
              <a:t>rea</a:t>
            </a:r>
            <a:r>
              <a:rPr lang="en-US" altLang="sk-SK" sz="2400" dirty="0" err="1" smtClean="0">
                <a:latin typeface="Times New Roman" panose="02020603050405020304" pitchFamily="18" charset="0"/>
              </a:rPr>
              <a:t>cts</a:t>
            </a:r>
            <a:r>
              <a:rPr lang="en-US" altLang="sk-SK" sz="2400" dirty="0" smtClean="0">
                <a:latin typeface="Times New Roman" panose="02020603050405020304" pitchFamily="18" charset="0"/>
              </a:rPr>
              <a:t> to the percept or short percept sequence</a:t>
            </a:r>
            <a:r>
              <a:rPr lang="sk-SK" altLang="sk-SK" sz="2400" dirty="0" smtClean="0">
                <a:latin typeface="Times New Roman" panose="02020603050405020304" pitchFamily="18" charset="0"/>
              </a:rPr>
              <a:t>, </a:t>
            </a:r>
            <a:r>
              <a:rPr lang="en-US" altLang="sk-SK" sz="2400" dirty="0" smtClean="0">
                <a:latin typeface="Times New Roman" panose="02020603050405020304" pitchFamily="18" charset="0"/>
              </a:rPr>
              <a:t>such simple rules as </a:t>
            </a:r>
            <a:r>
              <a:rPr lang="en-US" altLang="sk-SK" sz="2400" dirty="0" smtClean="0">
                <a:solidFill>
                  <a:srgbClr val="C00000"/>
                </a:solidFill>
                <a:latin typeface="Times New Roman" panose="02020603050405020304" pitchFamily="18" charset="0"/>
              </a:rPr>
              <a:t>if – </a:t>
            </a:r>
          </a:p>
          <a:p>
            <a:pPr eaLnBrk="1" hangingPunct="1">
              <a:spcBef>
                <a:spcPct val="50000"/>
              </a:spcBef>
            </a:pPr>
            <a:r>
              <a:rPr lang="en-US" altLang="sk-SK" sz="2400" dirty="0">
                <a:solidFill>
                  <a:srgbClr val="C00000"/>
                </a:solidFill>
                <a:latin typeface="Times New Roman" panose="02020603050405020304" pitchFamily="18" charset="0"/>
              </a:rPr>
              <a:t> </a:t>
            </a:r>
            <a:r>
              <a:rPr lang="en-US" altLang="sk-SK" sz="2400" dirty="0" smtClean="0">
                <a:solidFill>
                  <a:srgbClr val="C00000"/>
                </a:solidFill>
                <a:latin typeface="Times New Roman" panose="02020603050405020304" pitchFamily="18" charset="0"/>
              </a:rPr>
              <a:t>                      then </a:t>
            </a:r>
            <a:r>
              <a:rPr lang="en-US" altLang="sk-SK" sz="2400" dirty="0" smtClean="0">
                <a:latin typeface="Times New Roman" panose="02020603050405020304" pitchFamily="18" charset="0"/>
              </a:rPr>
              <a:t>rules are implemented in his agent program </a:t>
            </a:r>
            <a:endParaRPr lang="sk-SK" altLang="sk-SK" sz="2400" dirty="0">
              <a:solidFill>
                <a:srgbClr val="FF0000"/>
              </a:solidFill>
              <a:latin typeface="Times New Roman" panose="02020603050405020304" pitchFamily="18" charset="0"/>
            </a:endParaRPr>
          </a:p>
          <a:p>
            <a:pPr eaLnBrk="1" hangingPunct="1">
              <a:spcBef>
                <a:spcPct val="50000"/>
              </a:spcBef>
            </a:pPr>
            <a:r>
              <a:rPr lang="en-US" altLang="sk-SK" sz="2400" dirty="0" smtClean="0">
                <a:solidFill>
                  <a:srgbClr val="FF0000"/>
                </a:solidFill>
                <a:latin typeface="Times New Roman" panose="02020603050405020304" pitchFamily="18" charset="0"/>
              </a:rPr>
              <a:t>KB </a:t>
            </a:r>
            <a:r>
              <a:rPr lang="sk-SK" altLang="sk-SK" sz="2400" dirty="0" smtClean="0">
                <a:solidFill>
                  <a:srgbClr val="FF0000"/>
                </a:solidFill>
                <a:latin typeface="Times New Roman" panose="02020603050405020304" pitchFamily="18" charset="0"/>
              </a:rPr>
              <a:t> </a:t>
            </a:r>
            <a:r>
              <a:rPr lang="sk-SK" altLang="sk-SK" sz="2400" dirty="0">
                <a:solidFill>
                  <a:srgbClr val="FF0000"/>
                </a:solidFill>
                <a:latin typeface="Times New Roman" panose="02020603050405020304" pitchFamily="18" charset="0"/>
              </a:rPr>
              <a:t>agent</a:t>
            </a:r>
            <a:r>
              <a:rPr lang="sk-SK" altLang="sk-SK" sz="2400" dirty="0">
                <a:solidFill>
                  <a:schemeClr val="folHlink"/>
                </a:solidFill>
                <a:latin typeface="Times New Roman" panose="02020603050405020304" pitchFamily="18" charset="0"/>
              </a:rPr>
              <a:t>: </a:t>
            </a:r>
            <a:r>
              <a:rPr lang="en-US" altLang="sk-SK" sz="2400" dirty="0" smtClean="0">
                <a:solidFill>
                  <a:schemeClr val="folHlink"/>
                </a:solidFill>
                <a:latin typeface="Times New Roman" panose="02020603050405020304" pitchFamily="18" charset="0"/>
              </a:rPr>
              <a:t>     </a:t>
            </a:r>
            <a:r>
              <a:rPr lang="en-US" altLang="sk-SK" sz="2400" dirty="0" smtClean="0">
                <a:latin typeface="Times New Roman" panose="02020603050405020304" pitchFamily="18" charset="0"/>
              </a:rPr>
              <a:t>able to learn and  infer new knowledge from the known ones. </a:t>
            </a:r>
            <a:r>
              <a:rPr lang="en-US" altLang="sk-SK" sz="2400" dirty="0" smtClean="0">
                <a:solidFill>
                  <a:srgbClr val="C00000"/>
                </a:solidFill>
                <a:latin typeface="Times New Roman" panose="02020603050405020304" pitchFamily="18" charset="0"/>
              </a:rPr>
              <a:t>Knowledge </a:t>
            </a:r>
          </a:p>
          <a:p>
            <a:pPr eaLnBrk="1" hangingPunct="1">
              <a:spcBef>
                <a:spcPct val="50000"/>
              </a:spcBef>
            </a:pPr>
            <a:r>
              <a:rPr lang="en-US" altLang="sk-SK" sz="2400" dirty="0">
                <a:solidFill>
                  <a:srgbClr val="C00000"/>
                </a:solidFill>
                <a:latin typeface="Times New Roman" panose="02020603050405020304" pitchFamily="18" charset="0"/>
              </a:rPr>
              <a:t> </a:t>
            </a:r>
            <a:r>
              <a:rPr lang="en-US" altLang="sk-SK" sz="2400" dirty="0" smtClean="0">
                <a:solidFill>
                  <a:srgbClr val="C00000"/>
                </a:solidFill>
                <a:latin typeface="Times New Roman" panose="02020603050405020304" pitchFamily="18" charset="0"/>
              </a:rPr>
              <a:t>                      base</a:t>
            </a:r>
            <a:r>
              <a:rPr lang="en-US" altLang="sk-SK" sz="2400" dirty="0" smtClean="0">
                <a:latin typeface="Times New Roman" panose="02020603050405020304" pitchFamily="18" charset="0"/>
              </a:rPr>
              <a:t> (KB) is implemented to store the knowledge</a:t>
            </a:r>
            <a:endParaRPr lang="en-GB" altLang="sk-SK" sz="2400" dirty="0">
              <a:latin typeface="Times New Roman" panose="02020603050405020304" pitchFamily="18" charset="0"/>
            </a:endParaRPr>
          </a:p>
        </p:txBody>
      </p:sp>
    </p:spTree>
    <p:extLst>
      <p:ext uri="{BB962C8B-B14F-4D97-AF65-F5344CB8AC3E}">
        <p14:creationId xmlns:p14="http://schemas.microsoft.com/office/powerpoint/2010/main" val="1572057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346325" y="287339"/>
            <a:ext cx="7543800" cy="981075"/>
          </a:xfrm>
        </p:spPr>
        <p:txBody>
          <a:bodyPr/>
          <a:lstStyle/>
          <a:p>
            <a:pPr>
              <a:defRPr/>
            </a:pPr>
            <a:r>
              <a:rPr lang="en-US" altLang="sk-SK" sz="3200" b="1" dirty="0">
                <a:solidFill>
                  <a:schemeClr val="tx1">
                    <a:lumMod val="75000"/>
                    <a:lumOff val="25000"/>
                  </a:schemeClr>
                </a:solidFill>
              </a:rPr>
              <a:t>K</a:t>
            </a:r>
            <a:r>
              <a:rPr lang="sk-SK" altLang="sk-SK" sz="3200" b="1" dirty="0" err="1" smtClean="0">
                <a:solidFill>
                  <a:schemeClr val="tx1">
                    <a:lumMod val="75000"/>
                    <a:lumOff val="25000"/>
                  </a:schemeClr>
                </a:solidFill>
              </a:rPr>
              <a:t>nowledge</a:t>
            </a:r>
            <a:r>
              <a:rPr lang="sk-SK" altLang="sk-SK" sz="3200" b="1" dirty="0" smtClean="0">
                <a:solidFill>
                  <a:schemeClr val="tx1">
                    <a:lumMod val="75000"/>
                    <a:lumOff val="25000"/>
                  </a:schemeClr>
                </a:solidFill>
              </a:rPr>
              <a:t> </a:t>
            </a:r>
            <a:r>
              <a:rPr lang="sk-SK" altLang="sk-SK" sz="3200" b="1" dirty="0" err="1" smtClean="0">
                <a:solidFill>
                  <a:schemeClr val="tx1">
                    <a:lumMod val="75000"/>
                    <a:lumOff val="25000"/>
                  </a:schemeClr>
                </a:solidFill>
              </a:rPr>
              <a:t>based</a:t>
            </a:r>
            <a:r>
              <a:rPr lang="en-US" altLang="sk-SK" sz="3200" b="1" dirty="0" smtClean="0">
                <a:solidFill>
                  <a:schemeClr val="tx1">
                    <a:lumMod val="75000"/>
                    <a:lumOff val="25000"/>
                  </a:schemeClr>
                </a:solidFill>
              </a:rPr>
              <a:t> agent (KB agent)</a:t>
            </a:r>
            <a:endParaRPr lang="en-US" altLang="sk-SK" sz="3200" b="1" dirty="0">
              <a:solidFill>
                <a:schemeClr val="tx1">
                  <a:lumMod val="75000"/>
                  <a:lumOff val="25000"/>
                </a:schemeClr>
              </a:solidFill>
            </a:endParaRPr>
          </a:p>
        </p:txBody>
      </p:sp>
      <p:sp>
        <p:nvSpPr>
          <p:cNvPr id="26627" name="Text Box 3"/>
          <p:cNvSpPr txBox="1">
            <a:spLocks noChangeArrowheads="1"/>
          </p:cNvSpPr>
          <p:nvPr/>
        </p:nvSpPr>
        <p:spPr bwMode="auto">
          <a:xfrm>
            <a:off x="1434905" y="1981200"/>
            <a:ext cx="10508565"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b="1" dirty="0" smtClean="0">
                <a:latin typeface="Times New Roman" panose="02020603050405020304" pitchFamily="18" charset="0"/>
              </a:rPr>
              <a:t>KB</a:t>
            </a:r>
            <a:r>
              <a:rPr lang="sk-SK" altLang="sk-SK" sz="2400" b="1" dirty="0" smtClean="0">
                <a:latin typeface="Times New Roman" panose="02020603050405020304" pitchFamily="18" charset="0"/>
              </a:rPr>
              <a:t> agent</a:t>
            </a:r>
            <a:r>
              <a:rPr lang="en-US" altLang="sk-SK" sz="2400" b="1" dirty="0" smtClean="0">
                <a:latin typeface="Times New Roman" panose="02020603050405020304" pitchFamily="18" charset="0"/>
              </a:rPr>
              <a:t> has:</a:t>
            </a:r>
            <a:endParaRPr lang="sk-SK" altLang="sk-SK" sz="2400" b="1" dirty="0">
              <a:latin typeface="Times New Roman" panose="02020603050405020304" pitchFamily="18" charset="0"/>
            </a:endParaRPr>
          </a:p>
          <a:p>
            <a:pPr eaLnBrk="1" hangingPunct="1">
              <a:spcBef>
                <a:spcPct val="50000"/>
              </a:spcBef>
              <a:buFontTx/>
              <a:buAutoNum type="arabicPeriod"/>
            </a:pPr>
            <a:r>
              <a:rPr lang="sk-SK" altLang="sk-SK" sz="2400" dirty="0" smtClean="0">
                <a:solidFill>
                  <a:srgbClr val="FF0000"/>
                </a:solidFill>
                <a:latin typeface="Times New Roman" panose="02020603050405020304" pitchFamily="18" charset="0"/>
              </a:rPr>
              <a:t>KB</a:t>
            </a:r>
            <a:r>
              <a:rPr lang="sk-SK" altLang="sk-SK" sz="2400" dirty="0">
                <a:solidFill>
                  <a:srgbClr val="FF0000"/>
                </a:solidFill>
                <a:latin typeface="Times New Roman" panose="02020603050405020304" pitchFamily="18" charset="0"/>
              </a:rPr>
              <a:t>, </a:t>
            </a:r>
            <a:r>
              <a:rPr lang="sk-SK" altLang="sk-SK" sz="2400" dirty="0" err="1">
                <a:solidFill>
                  <a:srgbClr val="FF0000"/>
                </a:solidFill>
                <a:latin typeface="Times New Roman" panose="02020603050405020304" pitchFamily="18" charset="0"/>
              </a:rPr>
              <a:t>knowledge</a:t>
            </a:r>
            <a:r>
              <a:rPr lang="sk-SK" altLang="sk-SK" sz="2400" dirty="0">
                <a:solidFill>
                  <a:srgbClr val="FF0000"/>
                </a:solidFill>
                <a:latin typeface="Times New Roman" panose="02020603050405020304" pitchFamily="18" charset="0"/>
              </a:rPr>
              <a:t> </a:t>
            </a:r>
            <a:r>
              <a:rPr lang="sk-SK" altLang="sk-SK" sz="2400" dirty="0" smtClean="0">
                <a:solidFill>
                  <a:srgbClr val="FF0000"/>
                </a:solidFill>
                <a:latin typeface="Times New Roman" panose="02020603050405020304" pitchFamily="18" charset="0"/>
              </a:rPr>
              <a:t>base</a:t>
            </a:r>
            <a:r>
              <a:rPr lang="en-US" altLang="sk-SK" sz="2400" dirty="0" smtClean="0">
                <a:solidFill>
                  <a:srgbClr val="FF0000"/>
                </a:solidFill>
                <a:latin typeface="Times New Roman" panose="02020603050405020304" pitchFamily="18" charset="0"/>
              </a:rPr>
              <a:t>,  stores agent’s current </a:t>
            </a:r>
            <a:r>
              <a:rPr lang="en-US" altLang="sk-SK" sz="2400" dirty="0" err="1" smtClean="0">
                <a:solidFill>
                  <a:srgbClr val="FF0000"/>
                </a:solidFill>
                <a:latin typeface="Times New Roman" panose="02020603050405020304" pitchFamily="18" charset="0"/>
              </a:rPr>
              <a:t>knowledges</a:t>
            </a:r>
            <a:r>
              <a:rPr lang="en-US" altLang="sk-SK" sz="2400" dirty="0" smtClean="0">
                <a:solidFill>
                  <a:srgbClr val="FF0000"/>
                </a:solidFill>
                <a:latin typeface="Times New Roman" panose="02020603050405020304" pitchFamily="18" charset="0"/>
              </a:rPr>
              <a:t> about his world</a:t>
            </a:r>
            <a:r>
              <a:rPr lang="sk-SK" altLang="sk-SK" sz="2400" dirty="0" smtClean="0">
                <a:solidFill>
                  <a:srgbClr val="FF0000"/>
                </a:solidFill>
                <a:latin typeface="Times New Roman" panose="02020603050405020304" pitchFamily="18" charset="0"/>
              </a:rPr>
              <a:t>.</a:t>
            </a:r>
            <a:endParaRPr lang="sk-SK" altLang="sk-SK" sz="2400" dirty="0">
              <a:solidFill>
                <a:srgbClr val="FF0000"/>
              </a:solidFill>
              <a:latin typeface="Times New Roman" panose="02020603050405020304" pitchFamily="18" charset="0"/>
            </a:endParaRPr>
          </a:p>
          <a:p>
            <a:pPr eaLnBrk="1" hangingPunct="1">
              <a:spcBef>
                <a:spcPct val="50000"/>
              </a:spcBef>
              <a:buFontTx/>
              <a:buAutoNum type="arabicPeriod"/>
            </a:pPr>
            <a:r>
              <a:rPr lang="en-US" altLang="sk-SK" sz="2400" dirty="0">
                <a:latin typeface="Times New Roman" panose="02020603050405020304" pitchFamily="18" charset="0"/>
              </a:rPr>
              <a:t>B</a:t>
            </a:r>
            <a:r>
              <a:rPr lang="sk-SK" altLang="sk-SK" sz="2400" b="1" dirty="0" err="1" smtClean="0">
                <a:latin typeface="Times New Roman" panose="02020603050405020304" pitchFamily="18" charset="0"/>
              </a:rPr>
              <a:t>ackground</a:t>
            </a:r>
            <a:r>
              <a:rPr lang="sk-SK" altLang="sk-SK" sz="2400" b="1" dirty="0" smtClean="0">
                <a:latin typeface="Times New Roman" panose="02020603050405020304" pitchFamily="18" charset="0"/>
              </a:rPr>
              <a:t> </a:t>
            </a:r>
            <a:r>
              <a:rPr lang="sk-SK" altLang="sk-SK" sz="2400" b="1" dirty="0" err="1">
                <a:latin typeface="Times New Roman" panose="02020603050405020304" pitchFamily="18" charset="0"/>
              </a:rPr>
              <a:t>knowledge</a:t>
            </a:r>
            <a:r>
              <a:rPr lang="sk-SK" altLang="sk-SK" sz="2400" b="1" dirty="0">
                <a:latin typeface="Times New Roman" panose="02020603050405020304" pitchFamily="18" charset="0"/>
              </a:rPr>
              <a:t> base</a:t>
            </a:r>
            <a:r>
              <a:rPr lang="sk-SK" altLang="sk-SK" sz="2400" dirty="0" smtClean="0">
                <a:latin typeface="Times New Roman" panose="02020603050405020304" pitchFamily="18" charset="0"/>
              </a:rPr>
              <a:t>;</a:t>
            </a:r>
            <a:r>
              <a:rPr lang="en-US" altLang="sk-SK" sz="2400" dirty="0" smtClean="0">
                <a:latin typeface="Times New Roman" panose="02020603050405020304" pitchFamily="18" charset="0"/>
              </a:rPr>
              <a:t> initial KB, can be empty</a:t>
            </a:r>
            <a:endParaRPr lang="sk-SK" altLang="sk-SK" sz="2400" dirty="0">
              <a:latin typeface="Times New Roman" panose="02020603050405020304" pitchFamily="18" charset="0"/>
            </a:endParaRPr>
          </a:p>
          <a:p>
            <a:pPr eaLnBrk="1" hangingPunct="1">
              <a:spcBef>
                <a:spcPct val="50000"/>
              </a:spcBef>
              <a:buFontTx/>
              <a:buAutoNum type="arabicPeriod"/>
            </a:pPr>
            <a:r>
              <a:rPr lang="en-US" altLang="sk-SK" sz="2400" dirty="0" smtClean="0">
                <a:solidFill>
                  <a:srgbClr val="FF0000"/>
                </a:solidFill>
                <a:latin typeface="Times New Roman" panose="02020603050405020304" pitchFamily="18" charset="0"/>
              </a:rPr>
              <a:t>Reasoning algorithms, or mechanism</a:t>
            </a:r>
            <a:r>
              <a:rPr lang="sk-SK" altLang="sk-SK" sz="2400" dirty="0" smtClean="0">
                <a:solidFill>
                  <a:schemeClr val="folHlink"/>
                </a:solidFill>
                <a:latin typeface="Times New Roman" panose="02020603050405020304" pitchFamily="18" charset="0"/>
              </a:rPr>
              <a:t>.</a:t>
            </a:r>
            <a:endParaRPr lang="en-US" altLang="sk-SK" sz="2400" dirty="0" smtClean="0">
              <a:solidFill>
                <a:schemeClr val="folHlink"/>
              </a:solidFill>
              <a:latin typeface="Times New Roman" panose="02020603050405020304" pitchFamily="18" charset="0"/>
            </a:endParaRPr>
          </a:p>
          <a:p>
            <a:pPr eaLnBrk="1" hangingPunct="1">
              <a:spcBef>
                <a:spcPct val="50000"/>
              </a:spcBef>
              <a:buFontTx/>
              <a:buAutoNum type="arabicPeriod"/>
            </a:pPr>
            <a:endParaRPr lang="sk-SK" altLang="sk-SK" sz="2400" dirty="0">
              <a:solidFill>
                <a:schemeClr val="folHlink"/>
              </a:solidFill>
              <a:latin typeface="Times New Roman" panose="02020603050405020304" pitchFamily="18" charset="0"/>
            </a:endParaRPr>
          </a:p>
          <a:p>
            <a:pPr eaLnBrk="1" hangingPunct="1">
              <a:spcBef>
                <a:spcPct val="50000"/>
              </a:spcBef>
            </a:pPr>
            <a:r>
              <a:rPr lang="en-US" altLang="sk-SK" sz="2400" b="1" dirty="0" smtClean="0">
                <a:solidFill>
                  <a:srgbClr val="003366"/>
                </a:solidFill>
                <a:latin typeface="Times New Roman" panose="02020603050405020304" pitchFamily="18" charset="0"/>
              </a:rPr>
              <a:t>How KB </a:t>
            </a:r>
            <a:r>
              <a:rPr lang="sk-SK" altLang="sk-SK" sz="2400" b="1" dirty="0" smtClean="0">
                <a:solidFill>
                  <a:srgbClr val="003366"/>
                </a:solidFill>
                <a:latin typeface="Times New Roman" panose="02020603050405020304" pitchFamily="18" charset="0"/>
              </a:rPr>
              <a:t>agent </a:t>
            </a:r>
            <a:r>
              <a:rPr lang="en-US" altLang="sk-SK" sz="2400" b="1" dirty="0" smtClean="0">
                <a:solidFill>
                  <a:srgbClr val="003366"/>
                </a:solidFill>
                <a:latin typeface="Times New Roman" panose="02020603050405020304" pitchFamily="18" charset="0"/>
              </a:rPr>
              <a:t>works</a:t>
            </a:r>
            <a:r>
              <a:rPr lang="sk-SK" altLang="sk-SK" sz="2400" b="1" dirty="0" smtClean="0">
                <a:solidFill>
                  <a:srgbClr val="003366"/>
                </a:solidFill>
                <a:latin typeface="Times New Roman" panose="02020603050405020304" pitchFamily="18" charset="0"/>
              </a:rPr>
              <a:t>?</a:t>
            </a:r>
            <a:endParaRPr lang="sk-SK" altLang="sk-SK" sz="2400" b="1" dirty="0">
              <a:solidFill>
                <a:srgbClr val="003366"/>
              </a:solidFill>
              <a:latin typeface="Times New Roman" panose="02020603050405020304" pitchFamily="18" charset="0"/>
            </a:endParaRPr>
          </a:p>
          <a:p>
            <a:pPr eaLnBrk="1" hangingPunct="1">
              <a:spcBef>
                <a:spcPct val="50000"/>
              </a:spcBef>
              <a:buFontTx/>
              <a:buAutoNum type="alphaLcParenR"/>
            </a:pPr>
            <a:r>
              <a:rPr lang="en-US" altLang="sk-SK" sz="2400" dirty="0" smtClean="0">
                <a:solidFill>
                  <a:srgbClr val="003366"/>
                </a:solidFill>
                <a:latin typeface="Times New Roman" panose="02020603050405020304" pitchFamily="18" charset="0"/>
              </a:rPr>
              <a:t>Tells</a:t>
            </a:r>
            <a:r>
              <a:rPr lang="sk-SK" altLang="sk-SK" sz="2400" dirty="0" smtClean="0">
                <a:solidFill>
                  <a:srgbClr val="003366"/>
                </a:solidFill>
                <a:latin typeface="Times New Roman" panose="02020603050405020304" pitchFamily="18" charset="0"/>
              </a:rPr>
              <a:t> </a:t>
            </a:r>
            <a:r>
              <a:rPr lang="sk-SK" altLang="sk-SK" sz="2400" dirty="0">
                <a:solidFill>
                  <a:srgbClr val="003366"/>
                </a:solidFill>
                <a:latin typeface="Times New Roman" panose="02020603050405020304" pitchFamily="18" charset="0"/>
              </a:rPr>
              <a:t>KB, </a:t>
            </a:r>
            <a:r>
              <a:rPr lang="en-US" altLang="sk-SK" sz="2400" dirty="0" smtClean="0">
                <a:solidFill>
                  <a:srgbClr val="003366"/>
                </a:solidFill>
                <a:latin typeface="Times New Roman" panose="02020603050405020304" pitchFamily="18" charset="0"/>
              </a:rPr>
              <a:t>about his percept</a:t>
            </a:r>
            <a:r>
              <a:rPr lang="sk-SK" altLang="sk-SK" sz="2400" dirty="0" smtClean="0">
                <a:solidFill>
                  <a:srgbClr val="003366"/>
                </a:solidFill>
                <a:latin typeface="Times New Roman" panose="02020603050405020304" pitchFamily="18" charset="0"/>
              </a:rPr>
              <a:t>.  </a:t>
            </a:r>
            <a:r>
              <a:rPr lang="sk-SK" altLang="sk-SK" sz="2400" dirty="0" err="1" smtClean="0">
                <a:solidFill>
                  <a:srgbClr val="003366"/>
                </a:solidFill>
                <a:latin typeface="Times New Roman" panose="02020603050405020304" pitchFamily="18" charset="0"/>
              </a:rPr>
              <a:t>Funk</a:t>
            </a:r>
            <a:r>
              <a:rPr lang="en-US" altLang="sk-SK" sz="2400" dirty="0" err="1" smtClean="0">
                <a:solidFill>
                  <a:srgbClr val="003366"/>
                </a:solidFill>
                <a:latin typeface="Times New Roman" panose="02020603050405020304" pitchFamily="18" charset="0"/>
              </a:rPr>
              <a:t>tion</a:t>
            </a:r>
            <a:r>
              <a:rPr lang="sk-SK" altLang="sk-SK" sz="2400" dirty="0" smtClean="0">
                <a:solidFill>
                  <a:srgbClr val="003366"/>
                </a:solidFill>
                <a:latin typeface="Times New Roman" panose="02020603050405020304" pitchFamily="18" charset="0"/>
              </a:rPr>
              <a:t> </a:t>
            </a:r>
            <a:r>
              <a:rPr lang="sk-SK" altLang="sk-SK" sz="2400" dirty="0">
                <a:solidFill>
                  <a:srgbClr val="FF0000"/>
                </a:solidFill>
                <a:latin typeface="Times New Roman" panose="02020603050405020304" pitchFamily="18" charset="0"/>
              </a:rPr>
              <a:t>TELL</a:t>
            </a:r>
            <a:r>
              <a:rPr lang="sk-SK" altLang="sk-SK" sz="2400" dirty="0">
                <a:solidFill>
                  <a:srgbClr val="003366"/>
                </a:solidFill>
                <a:latin typeface="Times New Roman" panose="02020603050405020304" pitchFamily="18" charset="0"/>
              </a:rPr>
              <a:t>.  </a:t>
            </a:r>
          </a:p>
          <a:p>
            <a:pPr eaLnBrk="1" hangingPunct="1">
              <a:spcBef>
                <a:spcPct val="50000"/>
              </a:spcBef>
              <a:buFontTx/>
              <a:buAutoNum type="alphaLcParenR"/>
            </a:pPr>
            <a:r>
              <a:rPr lang="en-US" altLang="sk-SK" sz="2400" dirty="0" smtClean="0">
                <a:solidFill>
                  <a:srgbClr val="003366"/>
                </a:solidFill>
                <a:latin typeface="Times New Roman" panose="02020603050405020304" pitchFamily="18" charset="0"/>
              </a:rPr>
              <a:t>Asks</a:t>
            </a:r>
            <a:r>
              <a:rPr lang="sk-SK" altLang="sk-SK" sz="2400" dirty="0" smtClean="0">
                <a:solidFill>
                  <a:srgbClr val="003366"/>
                </a:solidFill>
                <a:latin typeface="Times New Roman" panose="02020603050405020304" pitchFamily="18" charset="0"/>
              </a:rPr>
              <a:t> </a:t>
            </a:r>
            <a:r>
              <a:rPr lang="sk-SK" altLang="sk-SK" sz="2400" dirty="0">
                <a:solidFill>
                  <a:srgbClr val="003366"/>
                </a:solidFill>
                <a:latin typeface="Times New Roman" panose="02020603050405020304" pitchFamily="18" charset="0"/>
              </a:rPr>
              <a:t>KB, </a:t>
            </a:r>
            <a:r>
              <a:rPr lang="en-US" altLang="sk-SK" sz="2400" dirty="0" smtClean="0">
                <a:solidFill>
                  <a:srgbClr val="003366"/>
                </a:solidFill>
                <a:latin typeface="Times New Roman" panose="02020603050405020304" pitchFamily="18" charset="0"/>
              </a:rPr>
              <a:t>about the appropriate actions</a:t>
            </a:r>
            <a:r>
              <a:rPr lang="sk-SK" altLang="sk-SK" sz="2400" dirty="0" smtClean="0">
                <a:solidFill>
                  <a:srgbClr val="003366"/>
                </a:solidFill>
                <a:latin typeface="Times New Roman" panose="02020603050405020304" pitchFamily="18" charset="0"/>
              </a:rPr>
              <a:t>. </a:t>
            </a:r>
            <a:r>
              <a:rPr lang="sk-SK" altLang="sk-SK" sz="2400" dirty="0" err="1" smtClean="0">
                <a:solidFill>
                  <a:srgbClr val="003366"/>
                </a:solidFill>
                <a:latin typeface="Times New Roman" panose="02020603050405020304" pitchFamily="18" charset="0"/>
              </a:rPr>
              <a:t>Fun</a:t>
            </a:r>
            <a:r>
              <a:rPr lang="en-US" altLang="sk-SK" sz="2400" dirty="0" err="1" smtClean="0">
                <a:solidFill>
                  <a:srgbClr val="003366"/>
                </a:solidFill>
                <a:latin typeface="Times New Roman" panose="02020603050405020304" pitchFamily="18" charset="0"/>
              </a:rPr>
              <a:t>ction</a:t>
            </a:r>
            <a:r>
              <a:rPr lang="sk-SK" altLang="sk-SK" sz="2400" dirty="0" smtClean="0">
                <a:solidFill>
                  <a:srgbClr val="003366"/>
                </a:solidFill>
                <a:latin typeface="Times New Roman" panose="02020603050405020304" pitchFamily="18" charset="0"/>
              </a:rPr>
              <a:t> </a:t>
            </a:r>
            <a:r>
              <a:rPr lang="sk-SK" altLang="sk-SK" sz="2400" dirty="0">
                <a:solidFill>
                  <a:srgbClr val="FF0000"/>
                </a:solidFill>
                <a:latin typeface="Times New Roman" panose="02020603050405020304" pitchFamily="18" charset="0"/>
              </a:rPr>
              <a:t>ASK.</a:t>
            </a:r>
            <a:endParaRPr lang="en-US" altLang="sk-SK" sz="2400"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464092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D944E4D21CE94AA6A0E3FCAB1DC0A2" ma:contentTypeVersion="4" ma:contentTypeDescription="Create a new document." ma:contentTypeScope="" ma:versionID="fd01a5bfa69a91d5a74847fc5198caab">
  <xsd:schema xmlns:xsd="http://www.w3.org/2001/XMLSchema" xmlns:xs="http://www.w3.org/2001/XMLSchema" xmlns:p="http://schemas.microsoft.com/office/2006/metadata/properties" xmlns:ns2="480d4896-0893-47d3-a177-b0679fd529ef" targetNamespace="http://schemas.microsoft.com/office/2006/metadata/properties" ma:root="true" ma:fieldsID="216579cecd7a4cb0312b7f18696a1fbe" ns2:_="">
    <xsd:import namespace="480d4896-0893-47d3-a177-b0679fd529e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0d4896-0893-47d3-a177-b0679fd529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88DF93-A76E-47D1-9EC6-542ADF8E4441}"/>
</file>

<file path=customXml/itemProps2.xml><?xml version="1.0" encoding="utf-8"?>
<ds:datastoreItem xmlns:ds="http://schemas.openxmlformats.org/officeDocument/2006/customXml" ds:itemID="{F7729694-DB98-463B-8D21-F40BCC8077A7}"/>
</file>

<file path=customXml/itemProps3.xml><?xml version="1.0" encoding="utf-8"?>
<ds:datastoreItem xmlns:ds="http://schemas.openxmlformats.org/officeDocument/2006/customXml" ds:itemID="{69894214-C9C1-46B8-B13B-332397F1A980}"/>
</file>

<file path=docProps/app.xml><?xml version="1.0" encoding="utf-8"?>
<Properties xmlns="http://schemas.openxmlformats.org/officeDocument/2006/extended-properties" xmlns:vt="http://schemas.openxmlformats.org/officeDocument/2006/docPropsVTypes">
  <Template>Wisp</Template>
  <TotalTime>2174</TotalTime>
  <Words>3979</Words>
  <Application>Microsoft Office PowerPoint</Application>
  <PresentationFormat>Widescreen</PresentationFormat>
  <Paragraphs>444</Paragraphs>
  <Slides>54</Slides>
  <Notes>26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54</vt:i4>
      </vt:variant>
    </vt:vector>
  </HeadingPairs>
  <TitlesOfParts>
    <vt:vector size="69" baseType="lpstr">
      <vt:lpstr>Arial</vt:lpstr>
      <vt:lpstr>Calibri</vt:lpstr>
      <vt:lpstr>Century Gothic</vt:lpstr>
      <vt:lpstr>Constantia</vt:lpstr>
      <vt:lpstr>Courier</vt:lpstr>
      <vt:lpstr>Courier New</vt:lpstr>
      <vt:lpstr>r</vt:lpstr>
      <vt:lpstr>Times New Roman</vt:lpstr>
      <vt:lpstr>Verdana</vt:lpstr>
      <vt:lpstr>Wingdings</vt:lpstr>
      <vt:lpstr>Wingdings 3</vt:lpstr>
      <vt:lpstr>Wisp</vt:lpstr>
      <vt:lpstr>Rovnica</vt:lpstr>
      <vt:lpstr>Equation</vt:lpstr>
      <vt:lpstr>Rovnice</vt:lpstr>
      <vt:lpstr>Artificial intelligence</vt:lpstr>
      <vt:lpstr>Content</vt:lpstr>
      <vt:lpstr>PowerPoint Presentation</vt:lpstr>
      <vt:lpstr>Basic AI concepts, repetition Agents</vt:lpstr>
      <vt:lpstr>PowerPoint Presentation</vt:lpstr>
      <vt:lpstr>PowerPoint Presentation</vt:lpstr>
      <vt:lpstr>Simple  agents - types</vt:lpstr>
      <vt:lpstr>Reflex agents and  knowledge based  agents</vt:lpstr>
      <vt:lpstr>Knowledge based agent (KB agent)</vt:lpstr>
      <vt:lpstr>Searching - short repetition</vt:lpstr>
      <vt:lpstr>PowerPoint Presentation</vt:lpstr>
      <vt:lpstr>PowerPoint Presentation</vt:lpstr>
      <vt:lpstr>PowerPoint Presentation</vt:lpstr>
      <vt:lpstr>More about searching – iterative deepening search. Korf, Stickel, Tyson (1985), </vt:lpstr>
      <vt:lpstr>Iterative deepening search l =0, starts at zero – th limiting depth</vt:lpstr>
      <vt:lpstr>Iterative deepening search l =1</vt:lpstr>
      <vt:lpstr>Iterative deepening search l =2</vt:lpstr>
      <vt:lpstr>Iterative deepening search l =3</vt:lpstr>
      <vt:lpstr>Iterative deepening search</vt:lpstr>
      <vt:lpstr>PowerPoint Presentation</vt:lpstr>
      <vt:lpstr>PowerPoint Presentation</vt:lpstr>
      <vt:lpstr>PowerPoint Presentation</vt:lpstr>
      <vt:lpstr>PowerPoint Presentation</vt:lpstr>
      <vt:lpstr>PowerPoint Presentation</vt:lpstr>
      <vt:lpstr>Example: Map-Coloring</vt:lpstr>
      <vt:lpstr>Backtracking example</vt:lpstr>
      <vt:lpstr>Backtracking example</vt:lpstr>
      <vt:lpstr>Backtracking example</vt:lpstr>
      <vt:lpstr>Heuristics for CSP</vt:lpstr>
      <vt:lpstr>PowerPoint Presentation</vt:lpstr>
      <vt:lpstr>Forward checking</vt:lpstr>
      <vt:lpstr>PowerPoint Presentation</vt:lpstr>
      <vt:lpstr>Forward checking</vt:lpstr>
      <vt:lpstr>Alldiff and  Atmost heuristics</vt:lpstr>
      <vt:lpstr>Selected local search algorithms</vt:lpstr>
      <vt:lpstr>Selected local search algorithms (algoritmy lokálneho prehĺadávania)</vt:lpstr>
      <vt:lpstr>Evolutionary  algorithm – the most complete structure (Mach: Evolučné algoritmy – prvky a princípy)</vt:lpstr>
      <vt:lpstr>PowerPoint Presentation</vt:lpstr>
      <vt:lpstr>Example </vt:lpstr>
      <vt:lpstr>PowerPoint Presentation</vt:lpstr>
      <vt:lpstr>PowerPoint Presentation</vt:lpstr>
      <vt:lpstr>PowerPoint Presentation</vt:lpstr>
      <vt:lpstr>PowerPoint Presentation</vt:lpstr>
      <vt:lpstr>Hillclimbing – traveling salesman example</vt:lpstr>
      <vt:lpstr>PowerPoint Presentation</vt:lpstr>
      <vt:lpstr>Simulated annealing</vt:lpstr>
      <vt:lpstr>PowerPoint Presentation</vt:lpstr>
      <vt:lpstr>Simulated Annealing  Metropolis Algorithm</vt:lpstr>
      <vt:lpstr>The code, cycle for certain temperature</vt:lpstr>
      <vt:lpstr>PowerPoint Presentation</vt:lpstr>
      <vt:lpstr>PowerPoint Presentation</vt:lpstr>
      <vt:lpstr>PowerPoint Presentation</vt:lpstr>
      <vt:lpstr>Simulated annealing search properties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Maria Markosova</dc:creator>
  <cp:lastModifiedBy>Maria Markosova</cp:lastModifiedBy>
  <cp:revision>157</cp:revision>
  <dcterms:created xsi:type="dcterms:W3CDTF">2019-01-03T13:16:40Z</dcterms:created>
  <dcterms:modified xsi:type="dcterms:W3CDTF">2024-02-16T11:55:14Z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0x01010009D944E4D21CE94AA6A0E3FCAB1DC0A2</vt:lpwstr>
  </property>
</Properties>
</file>