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62" r:id="rId3"/>
    <p:sldId id="363" r:id="rId4"/>
    <p:sldId id="369" r:id="rId5"/>
    <p:sldId id="370" r:id="rId6"/>
    <p:sldId id="371" r:id="rId7"/>
    <p:sldId id="380" r:id="rId8"/>
    <p:sldId id="373" r:id="rId9"/>
    <p:sldId id="374" r:id="rId10"/>
    <p:sldId id="375" r:id="rId11"/>
    <p:sldId id="376" r:id="rId12"/>
    <p:sldId id="377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4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4.wmf"/><Relationship Id="rId4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71B0-E7B6-440C-ABB3-4DCFD206772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DC5A-D84D-4EB2-A7C4-2204DCBF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04758367-8CA5-4F18-B0E8-F9ABC3F5C760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99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9807C947-BBB4-4026-89AA-B08301090C4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5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BFCF3B1A-9C83-4A3A-B584-03DE425EB6D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85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B23E1DB-8779-4B45-BD17-5BC9C0F6087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5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1D566015-E128-45D3-9595-8A364A3F343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6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B171F77F-BFB8-451B-AE37-F38EDC9F0F3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89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9FA6D87B-215E-4E5B-8E72-5D64FE5505A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42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C7C6E0EF-0606-4B66-B5F4-091F748BA3D7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31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8AF48C9F-CC00-4860-A9B9-77A8A827A3FB}" type="slidenum">
              <a:rPr lang="en-US" altLang="sk-SK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8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CEE1B246-D4D6-477E-8482-CAEF3964E947}" type="slidenum">
              <a:rPr lang="en-US" altLang="sk-SK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3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8414E4CF-431C-4F55-9F93-ED3D77F94AF3}" type="slidenum">
              <a:rPr lang="en-US" altLang="sk-SK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789ADE8-1A48-4831-8D14-F0FC368FCF38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23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3F2F5E61-65A7-4FA9-991A-63DE424367BD}" type="slidenum">
              <a:rPr lang="en-US" altLang="sk-SK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12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0D052383-7C76-4A0F-8414-F1202B8E117C}" type="slidenum">
              <a:rPr lang="en-US" altLang="sk-SK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53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AD3E20A7-F823-460D-AECC-56DED3EB761D}" type="slidenum">
              <a:rPr lang="en-US" altLang="sk-SK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7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DF3EC28A-D354-45C7-9595-DA39F1EEE201}" type="slidenum">
              <a:rPr lang="en-US" altLang="sk-SK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sk-SK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17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EB383C6B-77A8-4F41-85DA-B9991AF3226E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3B76C1A-5A0A-4FEA-A8BA-0466A2928A22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5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8C03ECCD-D86B-4B3B-96E6-82E1463EB70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0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704AD337-4F0E-4510-8872-5DD4ED236B84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8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28A5A788-FAEA-4CC0-B5BC-45E8BB01CF2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1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76728810-FB50-40B6-98B2-6283FA87C40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F7FC5D21-724B-402F-92AF-C3133B99114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6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0699FF-FD35-4EEE-9587-AEC855074D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41E23-878B-43D0-81EE-6636E9986A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jpe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1.wmf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7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1.emf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 Markosova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981200" y="6096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Viterbi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algori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thm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2057400" y="1371600"/>
            <a:ext cx="7772400" cy="2084388"/>
            <a:chOff x="624" y="471"/>
            <a:chExt cx="4896" cy="1313"/>
          </a:xfrm>
        </p:grpSpPr>
        <p:grpSp>
          <p:nvGrpSpPr>
            <p:cNvPr id="62500" name="Group 4"/>
            <p:cNvGrpSpPr>
              <a:grpSpLocks/>
            </p:cNvGrpSpPr>
            <p:nvPr/>
          </p:nvGrpSpPr>
          <p:grpSpPr bwMode="auto">
            <a:xfrm>
              <a:off x="624" y="912"/>
              <a:ext cx="4896" cy="872"/>
              <a:chOff x="624" y="912"/>
              <a:chExt cx="4896" cy="872"/>
            </a:xfrm>
          </p:grpSpPr>
          <p:sp>
            <p:nvSpPr>
              <p:cNvPr id="62506" name="Text Box 5"/>
              <p:cNvSpPr txBox="1">
                <a:spLocks noChangeArrowheads="1"/>
              </p:cNvSpPr>
              <p:nvPr/>
            </p:nvSpPr>
            <p:spPr bwMode="auto">
              <a:xfrm>
                <a:off x="1104" y="912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true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07" name="Text Box 6"/>
              <p:cNvSpPr txBox="1">
                <a:spLocks noChangeArrowheads="1"/>
              </p:cNvSpPr>
              <p:nvPr/>
            </p:nvSpPr>
            <p:spPr bwMode="auto">
              <a:xfrm>
                <a:off x="1104" y="1488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08" name="Text Box 7"/>
              <p:cNvSpPr txBox="1">
                <a:spLocks noChangeArrowheads="1"/>
              </p:cNvSpPr>
              <p:nvPr/>
            </p:nvSpPr>
            <p:spPr bwMode="auto">
              <a:xfrm>
                <a:off x="2064" y="912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true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09" name="Text Box 8"/>
              <p:cNvSpPr txBox="1">
                <a:spLocks noChangeArrowheads="1"/>
              </p:cNvSpPr>
              <p:nvPr/>
            </p:nvSpPr>
            <p:spPr bwMode="auto">
              <a:xfrm>
                <a:off x="3024" y="912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true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0" name="Text Box 9"/>
              <p:cNvSpPr txBox="1">
                <a:spLocks noChangeArrowheads="1"/>
              </p:cNvSpPr>
              <p:nvPr/>
            </p:nvSpPr>
            <p:spPr bwMode="auto">
              <a:xfrm>
                <a:off x="3984" y="912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true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1" name="Text Box 10"/>
              <p:cNvSpPr txBox="1">
                <a:spLocks noChangeArrowheads="1"/>
              </p:cNvSpPr>
              <p:nvPr/>
            </p:nvSpPr>
            <p:spPr bwMode="auto">
              <a:xfrm>
                <a:off x="4944" y="912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true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2" name="Text Box 11"/>
              <p:cNvSpPr txBox="1">
                <a:spLocks noChangeArrowheads="1"/>
              </p:cNvSpPr>
              <p:nvPr/>
            </p:nvSpPr>
            <p:spPr bwMode="auto">
              <a:xfrm>
                <a:off x="2064" y="1488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3" name="Text Box 12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4" name="Text Box 13"/>
              <p:cNvSpPr txBox="1">
                <a:spLocks noChangeArrowheads="1"/>
              </p:cNvSpPr>
              <p:nvPr/>
            </p:nvSpPr>
            <p:spPr bwMode="auto">
              <a:xfrm>
                <a:off x="4032" y="1488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5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488"/>
                <a:ext cx="576" cy="296"/>
              </a:xfrm>
              <a:prstGeom prst="rect">
                <a:avLst/>
              </a:prstGeom>
              <a:noFill/>
              <a:ln w="12700">
                <a:solidFill>
                  <a:srgbClr val="1F4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sk-SK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false</a:t>
                </a:r>
                <a:endParaRPr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516" name="Line 15"/>
              <p:cNvSpPr>
                <a:spLocks noChangeShapeType="1"/>
              </p:cNvSpPr>
              <p:nvPr/>
            </p:nvSpPr>
            <p:spPr bwMode="auto">
              <a:xfrm flipV="1">
                <a:off x="624" y="105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17" name="Line 16"/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18" name="Line 17"/>
              <p:cNvSpPr>
                <a:spLocks noChangeShapeType="1"/>
              </p:cNvSpPr>
              <p:nvPr/>
            </p:nvSpPr>
            <p:spPr bwMode="auto">
              <a:xfrm>
                <a:off x="1680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19" name="Line 18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0" name="Line 19"/>
              <p:cNvSpPr>
                <a:spLocks noChangeShapeType="1"/>
              </p:cNvSpPr>
              <p:nvPr/>
            </p:nvSpPr>
            <p:spPr bwMode="auto">
              <a:xfrm flipV="1">
                <a:off x="1680" y="1152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1" name="Line 20"/>
              <p:cNvSpPr>
                <a:spLocks noChangeShapeType="1"/>
              </p:cNvSpPr>
              <p:nvPr/>
            </p:nvSpPr>
            <p:spPr bwMode="auto">
              <a:xfrm>
                <a:off x="1680" y="1104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2" name="Line 21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3" name="Line 22"/>
              <p:cNvSpPr>
                <a:spLocks noChangeShapeType="1"/>
              </p:cNvSpPr>
              <p:nvPr/>
            </p:nvSpPr>
            <p:spPr bwMode="auto">
              <a:xfrm>
                <a:off x="2640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4" name="Line 23"/>
              <p:cNvSpPr>
                <a:spLocks noChangeShapeType="1"/>
              </p:cNvSpPr>
              <p:nvPr/>
            </p:nvSpPr>
            <p:spPr bwMode="auto">
              <a:xfrm>
                <a:off x="3600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5" name="Line 24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6" name="Line 25"/>
              <p:cNvSpPr>
                <a:spLocks noChangeShapeType="1"/>
              </p:cNvSpPr>
              <p:nvPr/>
            </p:nvSpPr>
            <p:spPr bwMode="auto">
              <a:xfrm>
                <a:off x="4560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7" name="Line 26"/>
              <p:cNvSpPr>
                <a:spLocks noChangeShapeType="1"/>
              </p:cNvSpPr>
              <p:nvPr/>
            </p:nvSpPr>
            <p:spPr bwMode="auto">
              <a:xfrm>
                <a:off x="4608" y="163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8" name="Line 27"/>
              <p:cNvSpPr>
                <a:spLocks noChangeShapeType="1"/>
              </p:cNvSpPr>
              <p:nvPr/>
            </p:nvSpPr>
            <p:spPr bwMode="auto">
              <a:xfrm flipV="1">
                <a:off x="2640" y="1152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9" name="Line 28"/>
              <p:cNvSpPr>
                <a:spLocks noChangeShapeType="1"/>
              </p:cNvSpPr>
              <p:nvPr/>
            </p:nvSpPr>
            <p:spPr bwMode="auto">
              <a:xfrm>
                <a:off x="2640" y="115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0" name="Line 29"/>
              <p:cNvSpPr>
                <a:spLocks noChangeShapeType="1"/>
              </p:cNvSpPr>
              <p:nvPr/>
            </p:nvSpPr>
            <p:spPr bwMode="auto">
              <a:xfrm flipV="1">
                <a:off x="3648" y="1152"/>
                <a:ext cx="33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1" name="Line 30"/>
              <p:cNvSpPr>
                <a:spLocks noChangeShapeType="1"/>
              </p:cNvSpPr>
              <p:nvPr/>
            </p:nvSpPr>
            <p:spPr bwMode="auto">
              <a:xfrm>
                <a:off x="3600" y="1104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2" name="Line 31"/>
              <p:cNvSpPr>
                <a:spLocks noChangeShapeType="1"/>
              </p:cNvSpPr>
              <p:nvPr/>
            </p:nvSpPr>
            <p:spPr bwMode="auto">
              <a:xfrm flipV="1">
                <a:off x="4608" y="1104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3" name="Line 32"/>
              <p:cNvSpPr>
                <a:spLocks noChangeShapeType="1"/>
              </p:cNvSpPr>
              <p:nvPr/>
            </p:nvSpPr>
            <p:spPr bwMode="auto">
              <a:xfrm>
                <a:off x="4560" y="1104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aphicFrame>
          <p:nvGraphicFramePr>
            <p:cNvPr id="62501" name="Object 33"/>
            <p:cNvGraphicFramePr>
              <a:graphicFrameLocks noChangeAspect="1"/>
            </p:cNvGraphicFramePr>
            <p:nvPr/>
          </p:nvGraphicFramePr>
          <p:xfrm>
            <a:off x="1104" y="480"/>
            <a:ext cx="54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0" name="Equation" r:id="rId4" imgW="247667" imgH="95345" progId="Equation.3">
                    <p:embed/>
                  </p:oleObj>
                </mc:Choice>
                <mc:Fallback>
                  <p:oleObj name="Equation" r:id="rId4" imgW="247667" imgH="95345" progId="Equation.3">
                    <p:embed/>
                    <p:pic>
                      <p:nvPicPr>
                        <p:cNvPr id="6250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80"/>
                          <a:ext cx="54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2" name="Object 34"/>
            <p:cNvGraphicFramePr>
              <a:graphicFrameLocks noChangeAspect="1"/>
            </p:cNvGraphicFramePr>
            <p:nvPr/>
          </p:nvGraphicFramePr>
          <p:xfrm>
            <a:off x="2055" y="480"/>
            <a:ext cx="56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1" name="Equation" r:id="rId6" imgW="257123" imgH="95345" progId="Equation.3">
                    <p:embed/>
                  </p:oleObj>
                </mc:Choice>
                <mc:Fallback>
                  <p:oleObj name="Equation" r:id="rId6" imgW="257123" imgH="95345" progId="Equation.3">
                    <p:embed/>
                    <p:pic>
                      <p:nvPicPr>
                        <p:cNvPr id="6250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480"/>
                          <a:ext cx="56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3" name="Object 35"/>
            <p:cNvGraphicFramePr>
              <a:graphicFrameLocks noChangeAspect="1"/>
            </p:cNvGraphicFramePr>
            <p:nvPr/>
          </p:nvGraphicFramePr>
          <p:xfrm>
            <a:off x="3015" y="471"/>
            <a:ext cx="56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2" name="Equation" r:id="rId8" imgW="257123" imgH="104680" progId="Equation.3">
                    <p:embed/>
                  </p:oleObj>
                </mc:Choice>
                <mc:Fallback>
                  <p:oleObj name="Equation" r:id="rId8" imgW="257123" imgH="104680" progId="Equation.3">
                    <p:embed/>
                    <p:pic>
                      <p:nvPicPr>
                        <p:cNvPr id="6250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471"/>
                          <a:ext cx="56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4" name="Object 36"/>
            <p:cNvGraphicFramePr>
              <a:graphicFrameLocks noChangeAspect="1"/>
            </p:cNvGraphicFramePr>
            <p:nvPr/>
          </p:nvGraphicFramePr>
          <p:xfrm>
            <a:off x="3975" y="480"/>
            <a:ext cx="56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3" name="Equation" r:id="rId10" imgW="257123" imgH="95345" progId="Equation.3">
                    <p:embed/>
                  </p:oleObj>
                </mc:Choice>
                <mc:Fallback>
                  <p:oleObj name="Equation" r:id="rId10" imgW="257123" imgH="95345" progId="Equation.3">
                    <p:embed/>
                    <p:pic>
                      <p:nvPicPr>
                        <p:cNvPr id="6250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480"/>
                          <a:ext cx="56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37"/>
            <p:cNvGraphicFramePr>
              <a:graphicFrameLocks noChangeAspect="1"/>
            </p:cNvGraphicFramePr>
            <p:nvPr/>
          </p:nvGraphicFramePr>
          <p:xfrm>
            <a:off x="4935" y="471"/>
            <a:ext cx="56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4" name="Equation" r:id="rId12" imgW="257123" imgH="104680" progId="Equation.3">
                    <p:embed/>
                  </p:oleObj>
                </mc:Choice>
                <mc:Fallback>
                  <p:oleObj name="Equation" r:id="rId12" imgW="257123" imgH="104680" progId="Equation.3">
                    <p:embed/>
                    <p:pic>
                      <p:nvPicPr>
                        <p:cNvPr id="6250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" y="471"/>
                          <a:ext cx="56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68" name="Group 38"/>
          <p:cNvGrpSpPr>
            <a:grpSpLocks/>
          </p:cNvGrpSpPr>
          <p:nvPr/>
        </p:nvGrpSpPr>
        <p:grpSpPr bwMode="auto">
          <a:xfrm>
            <a:off x="1703388" y="3860801"/>
            <a:ext cx="9144000" cy="2854325"/>
            <a:chOff x="0" y="2496"/>
            <a:chExt cx="5760" cy="1798"/>
          </a:xfrm>
        </p:grpSpPr>
        <p:sp>
          <p:nvSpPr>
            <p:cNvPr id="62469" name="Text Box 39"/>
            <p:cNvSpPr txBox="1">
              <a:spLocks noChangeArrowheads="1"/>
            </p:cNvSpPr>
            <p:nvPr/>
          </p:nvSpPr>
          <p:spPr bwMode="auto">
            <a:xfrm>
              <a:off x="0" y="2496"/>
              <a:ext cx="5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rgbClr val="A50021"/>
                  </a:solidFill>
                  <a:latin typeface="Times New Roman" panose="02020603050405020304" pitchFamily="18" charset="0"/>
                </a:rPr>
                <a:t>Umbrella    true                      true                     false                true               true</a:t>
              </a:r>
              <a:endParaRPr lang="en-US" altLang="en-US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0" name="Text Box 40"/>
            <p:cNvSpPr txBox="1">
              <a:spLocks noChangeArrowheads="1"/>
            </p:cNvSpPr>
            <p:nvPr/>
          </p:nvSpPr>
          <p:spPr bwMode="auto">
            <a:xfrm>
              <a:off x="0" y="2496"/>
              <a:ext cx="56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1" name="Text Box 41"/>
            <p:cNvSpPr txBox="1">
              <a:spLocks noChangeArrowheads="1"/>
            </p:cNvSpPr>
            <p:nvPr/>
          </p:nvSpPr>
          <p:spPr bwMode="auto">
            <a:xfrm>
              <a:off x="768" y="2880"/>
              <a:ext cx="624" cy="252"/>
            </a:xfrm>
            <a:prstGeom prst="rect">
              <a:avLst/>
            </a:prstGeom>
            <a:noFill/>
            <a:ln w="57150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0.8182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2" name="Text Box 42"/>
            <p:cNvSpPr txBox="1">
              <a:spLocks noChangeArrowheads="1"/>
            </p:cNvSpPr>
            <p:nvPr/>
          </p:nvSpPr>
          <p:spPr bwMode="auto">
            <a:xfrm>
              <a:off x="1776" y="2880"/>
              <a:ext cx="624" cy="252"/>
            </a:xfrm>
            <a:prstGeom prst="rect">
              <a:avLst/>
            </a:prstGeom>
            <a:noFill/>
            <a:ln w="57150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0.5155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3" name="Text Box 43"/>
            <p:cNvSpPr txBox="1">
              <a:spLocks noChangeArrowheads="1"/>
            </p:cNvSpPr>
            <p:nvPr/>
          </p:nvSpPr>
          <p:spPr bwMode="auto">
            <a:xfrm>
              <a:off x="2832" y="2880"/>
              <a:ext cx="624" cy="256"/>
            </a:xfrm>
            <a:prstGeom prst="rect">
              <a:avLst/>
            </a:prstGeom>
            <a:noFill/>
            <a:ln w="9525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0.0361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4" name="Text Box 44"/>
            <p:cNvSpPr txBox="1">
              <a:spLocks noChangeArrowheads="1"/>
            </p:cNvSpPr>
            <p:nvPr/>
          </p:nvSpPr>
          <p:spPr bwMode="auto">
            <a:xfrm>
              <a:off x="3840" y="2880"/>
              <a:ext cx="624" cy="252"/>
            </a:xfrm>
            <a:prstGeom prst="rect">
              <a:avLst/>
            </a:prstGeom>
            <a:noFill/>
            <a:ln w="57150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0.0334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5" name="Text Box 45"/>
            <p:cNvSpPr txBox="1">
              <a:spLocks noChangeArrowheads="1"/>
            </p:cNvSpPr>
            <p:nvPr/>
          </p:nvSpPr>
          <p:spPr bwMode="auto">
            <a:xfrm>
              <a:off x="4704" y="2880"/>
              <a:ext cx="624" cy="252"/>
            </a:xfrm>
            <a:prstGeom prst="rect">
              <a:avLst/>
            </a:prstGeom>
            <a:noFill/>
            <a:ln w="57150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0.0210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6" name="Text Box 46"/>
            <p:cNvSpPr txBox="1">
              <a:spLocks noChangeArrowheads="1"/>
            </p:cNvSpPr>
            <p:nvPr/>
          </p:nvSpPr>
          <p:spPr bwMode="auto">
            <a:xfrm>
              <a:off x="768" y="3360"/>
              <a:ext cx="624" cy="256"/>
            </a:xfrm>
            <a:prstGeom prst="rect">
              <a:avLst/>
            </a:prstGeom>
            <a:noFill/>
            <a:ln w="9525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0.1818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7" name="Text Box 47"/>
            <p:cNvSpPr txBox="1">
              <a:spLocks noChangeArrowheads="1"/>
            </p:cNvSpPr>
            <p:nvPr/>
          </p:nvSpPr>
          <p:spPr bwMode="auto">
            <a:xfrm>
              <a:off x="1776" y="3360"/>
              <a:ext cx="624" cy="256"/>
            </a:xfrm>
            <a:prstGeom prst="rect">
              <a:avLst/>
            </a:prstGeom>
            <a:noFill/>
            <a:ln w="9525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0.0491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8" name="Text Box 48"/>
            <p:cNvSpPr txBox="1">
              <a:spLocks noChangeArrowheads="1"/>
            </p:cNvSpPr>
            <p:nvPr/>
          </p:nvSpPr>
          <p:spPr bwMode="auto">
            <a:xfrm>
              <a:off x="2880" y="3360"/>
              <a:ext cx="624" cy="252"/>
            </a:xfrm>
            <a:prstGeom prst="rect">
              <a:avLst/>
            </a:prstGeom>
            <a:noFill/>
            <a:ln w="57150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0.1237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9" name="Text Box 49"/>
            <p:cNvSpPr txBox="1">
              <a:spLocks noChangeArrowheads="1"/>
            </p:cNvSpPr>
            <p:nvPr/>
          </p:nvSpPr>
          <p:spPr bwMode="auto">
            <a:xfrm>
              <a:off x="3888" y="3360"/>
              <a:ext cx="624" cy="256"/>
            </a:xfrm>
            <a:prstGeom prst="rect">
              <a:avLst/>
            </a:prstGeom>
            <a:noFill/>
            <a:ln w="9525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0.0173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0" name="Text Box 50"/>
            <p:cNvSpPr txBox="1">
              <a:spLocks noChangeArrowheads="1"/>
            </p:cNvSpPr>
            <p:nvPr/>
          </p:nvSpPr>
          <p:spPr bwMode="auto">
            <a:xfrm>
              <a:off x="4800" y="3360"/>
              <a:ext cx="624" cy="256"/>
            </a:xfrm>
            <a:prstGeom prst="rect">
              <a:avLst/>
            </a:prstGeom>
            <a:noFill/>
            <a:ln w="9525">
              <a:solidFill>
                <a:srgbClr val="1F4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0.0024</a:t>
              </a: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1" name="Line 51"/>
            <p:cNvSpPr>
              <a:spLocks noChangeShapeType="1"/>
            </p:cNvSpPr>
            <p:nvPr/>
          </p:nvSpPr>
          <p:spPr bwMode="auto">
            <a:xfrm flipV="1">
              <a:off x="432" y="302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2" name="Line 52"/>
            <p:cNvSpPr>
              <a:spLocks noChangeShapeType="1"/>
            </p:cNvSpPr>
            <p:nvPr/>
          </p:nvSpPr>
          <p:spPr bwMode="auto">
            <a:xfrm>
              <a:off x="432" y="32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3" name="Line 53"/>
            <p:cNvSpPr>
              <a:spLocks noChangeShapeType="1"/>
            </p:cNvSpPr>
            <p:nvPr/>
          </p:nvSpPr>
          <p:spPr bwMode="auto">
            <a:xfrm flipV="1">
              <a:off x="1392" y="307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4" name="Line 54"/>
            <p:cNvSpPr>
              <a:spLocks noChangeShapeType="1"/>
            </p:cNvSpPr>
            <p:nvPr/>
          </p:nvSpPr>
          <p:spPr bwMode="auto">
            <a:xfrm>
              <a:off x="1392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5" name="Line 55"/>
            <p:cNvSpPr>
              <a:spLocks noChangeShapeType="1"/>
            </p:cNvSpPr>
            <p:nvPr/>
          </p:nvSpPr>
          <p:spPr bwMode="auto">
            <a:xfrm flipV="1">
              <a:off x="2400" y="30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6" name="Line 56"/>
            <p:cNvSpPr>
              <a:spLocks noChangeShapeType="1"/>
            </p:cNvSpPr>
            <p:nvPr/>
          </p:nvSpPr>
          <p:spPr bwMode="auto">
            <a:xfrm>
              <a:off x="2400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7" name="Line 57"/>
            <p:cNvSpPr>
              <a:spLocks noChangeShapeType="1"/>
            </p:cNvSpPr>
            <p:nvPr/>
          </p:nvSpPr>
          <p:spPr bwMode="auto">
            <a:xfrm>
              <a:off x="3456" y="3024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8" name="Line 58"/>
            <p:cNvSpPr>
              <a:spLocks noChangeShapeType="1"/>
            </p:cNvSpPr>
            <p:nvPr/>
          </p:nvSpPr>
          <p:spPr bwMode="auto">
            <a:xfrm>
              <a:off x="345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9" name="Line 59"/>
            <p:cNvSpPr>
              <a:spLocks noChangeShapeType="1"/>
            </p:cNvSpPr>
            <p:nvPr/>
          </p:nvSpPr>
          <p:spPr bwMode="auto">
            <a:xfrm>
              <a:off x="4464" y="3024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0" name="Line 60"/>
            <p:cNvSpPr>
              <a:spLocks noChangeShapeType="1"/>
            </p:cNvSpPr>
            <p:nvPr/>
          </p:nvSpPr>
          <p:spPr bwMode="auto">
            <a:xfrm flipV="1">
              <a:off x="4512" y="3024"/>
              <a:ext cx="1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1" name="Line 61"/>
            <p:cNvSpPr>
              <a:spLocks noChangeShapeType="1"/>
            </p:cNvSpPr>
            <p:nvPr/>
          </p:nvSpPr>
          <p:spPr bwMode="auto">
            <a:xfrm>
              <a:off x="1392" y="29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2" name="Line 62"/>
            <p:cNvSpPr>
              <a:spLocks noChangeShapeType="1"/>
            </p:cNvSpPr>
            <p:nvPr/>
          </p:nvSpPr>
          <p:spPr bwMode="auto">
            <a:xfrm>
              <a:off x="1392" y="2976"/>
              <a:ext cx="38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3" name="Line 63"/>
            <p:cNvSpPr>
              <a:spLocks noChangeShapeType="1"/>
            </p:cNvSpPr>
            <p:nvPr/>
          </p:nvSpPr>
          <p:spPr bwMode="auto">
            <a:xfrm>
              <a:off x="2400" y="29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4" name="Line 64"/>
            <p:cNvSpPr>
              <a:spLocks noChangeShapeType="1"/>
            </p:cNvSpPr>
            <p:nvPr/>
          </p:nvSpPr>
          <p:spPr bwMode="auto">
            <a:xfrm>
              <a:off x="2400" y="3024"/>
              <a:ext cx="48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5" name="Line 65"/>
            <p:cNvSpPr>
              <a:spLocks noChangeShapeType="1"/>
            </p:cNvSpPr>
            <p:nvPr/>
          </p:nvSpPr>
          <p:spPr bwMode="auto">
            <a:xfrm>
              <a:off x="3504" y="350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6" name="Line 66"/>
            <p:cNvSpPr>
              <a:spLocks noChangeShapeType="1"/>
            </p:cNvSpPr>
            <p:nvPr/>
          </p:nvSpPr>
          <p:spPr bwMode="auto">
            <a:xfrm flipV="1">
              <a:off x="3504" y="3072"/>
              <a:ext cx="33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7" name="Line 67"/>
            <p:cNvSpPr>
              <a:spLocks noChangeShapeType="1"/>
            </p:cNvSpPr>
            <p:nvPr/>
          </p:nvSpPr>
          <p:spPr bwMode="auto">
            <a:xfrm>
              <a:off x="4464" y="29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8" name="Line 68"/>
            <p:cNvSpPr>
              <a:spLocks noChangeShapeType="1"/>
            </p:cNvSpPr>
            <p:nvPr/>
          </p:nvSpPr>
          <p:spPr bwMode="auto">
            <a:xfrm>
              <a:off x="4512" y="35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62499" name="Object 69"/>
            <p:cNvGraphicFramePr>
              <a:graphicFrameLocks noChangeAspect="1"/>
            </p:cNvGraphicFramePr>
            <p:nvPr/>
          </p:nvGraphicFramePr>
          <p:xfrm>
            <a:off x="931" y="3631"/>
            <a:ext cx="4661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5" name="Equation" r:id="rId14" imgW="2171544" imgH="333375" progId="Equation.3">
                    <p:embed/>
                  </p:oleObj>
                </mc:Choice>
                <mc:Fallback>
                  <p:oleObj name="Equation" r:id="rId14" imgW="2171544" imgH="333375" progId="Equation.3">
                    <p:embed/>
                    <p:pic>
                      <p:nvPicPr>
                        <p:cNvPr id="62499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3631"/>
                          <a:ext cx="4661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65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709739" y="163513"/>
          <a:ext cx="720407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Rovnica" r:id="rId4" imgW="3378200" imgH="736600" progId="Equation.3">
                  <p:embed/>
                </p:oleObj>
              </mc:Choice>
              <mc:Fallback>
                <p:oleObj name="Rovnica" r:id="rId4" imgW="3378200" imgH="73660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9" y="163513"/>
                        <a:ext cx="720407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66093" y="2532185"/>
                <a:ext cx="9741876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the time </a:t>
                </a:r>
                <a:r>
                  <a:rPr lang="en-US" i="1" dirty="0" smtClean="0"/>
                  <a:t>t+1=1</a:t>
                </a:r>
                <a:r>
                  <a:rPr lang="en-US" dirty="0" smtClean="0"/>
                  <a:t>, that means for the first two nodes at the left hand side we have (I do not write max for the brevity, but it is there)  we have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000" dirty="0" smtClean="0"/>
                  <a:t>This  is a filtering term for the time 1. We have already calculated that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0.8182</m:t>
                    </m:r>
                  </m:oMath>
                </a14:m>
                <a:r>
                  <a:rPr lang="en-US" sz="2000" dirty="0" smtClean="0"/>
                  <a:t>.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 it is 0.1818. We take the maximal value , that means the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At the time t+1=2 the bank director came with umbrella, 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endParaRPr lang="en-US" sz="2400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3" y="2532185"/>
                <a:ext cx="9741876" cy="3816429"/>
              </a:xfrm>
              <a:prstGeom prst="rect">
                <a:avLst/>
              </a:prstGeom>
              <a:blipFill>
                <a:blip r:embed="rId6"/>
                <a:stretch>
                  <a:fillRect l="-688" t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8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5"/>
          <p:cNvGraphicFramePr>
            <a:graphicFrameLocks noChangeAspect="1"/>
          </p:cNvGraphicFramePr>
          <p:nvPr>
            <p:extLst/>
          </p:nvPr>
        </p:nvGraphicFramePr>
        <p:xfrm>
          <a:off x="2123343" y="2904150"/>
          <a:ext cx="70881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Rovnica" r:id="rId3" imgW="4013200" imgH="457200" progId="Equation.3">
                  <p:embed/>
                </p:oleObj>
              </mc:Choice>
              <mc:Fallback>
                <p:oleObj name="Rovnica" r:id="rId3" imgW="4013200" imgH="457200" progId="Equation.3">
                  <p:embed/>
                  <p:pic>
                    <p:nvPicPr>
                      <p:cNvPr id="665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343" y="2904150"/>
                        <a:ext cx="70881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563" name="Straight Arrow Connector 8"/>
          <p:cNvCxnSpPr>
            <a:cxnSpLocks noChangeShapeType="1"/>
          </p:cNvCxnSpPr>
          <p:nvPr/>
        </p:nvCxnSpPr>
        <p:spPr bwMode="auto">
          <a:xfrm rot="10800000">
            <a:off x="8183136" y="3659077"/>
            <a:ext cx="1512888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4" name="Straight Arrow Connector 6"/>
          <p:cNvCxnSpPr>
            <a:cxnSpLocks noChangeShapeType="1"/>
          </p:cNvCxnSpPr>
          <p:nvPr/>
        </p:nvCxnSpPr>
        <p:spPr bwMode="auto">
          <a:xfrm rot="5400000" flipH="1" flipV="1">
            <a:off x="1596233" y="2091959"/>
            <a:ext cx="18002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5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3073951" y="2091961"/>
            <a:ext cx="18002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369351" y="2171952"/>
            <a:ext cx="18002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6567" name="Object 2"/>
          <p:cNvGraphicFramePr>
            <a:graphicFrameLocks noChangeAspect="1"/>
          </p:cNvGraphicFramePr>
          <p:nvPr>
            <p:extLst/>
          </p:nvPr>
        </p:nvGraphicFramePr>
        <p:xfrm>
          <a:off x="1998509" y="230188"/>
          <a:ext cx="50101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Rovnica" r:id="rId5" imgW="3429000" imgH="736600" progId="Equation.3">
                  <p:embed/>
                </p:oleObj>
              </mc:Choice>
              <mc:Fallback>
                <p:oleObj name="Rovnica" r:id="rId5" imgW="3429000" imgH="736600" progId="Equation.3">
                  <p:embed/>
                  <p:pic>
                    <p:nvPicPr>
                      <p:cNvPr id="665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509" y="230188"/>
                        <a:ext cx="50101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9" name="Group 10"/>
          <p:cNvGrpSpPr>
            <a:grpSpLocks/>
          </p:cNvGrpSpPr>
          <p:nvPr/>
        </p:nvGrpSpPr>
        <p:grpSpPr bwMode="auto">
          <a:xfrm>
            <a:off x="1751380" y="4235451"/>
            <a:ext cx="8424863" cy="2308324"/>
            <a:chOff x="250825" y="3860800"/>
            <a:chExt cx="8424863" cy="2308468"/>
          </a:xfrm>
        </p:grpSpPr>
        <p:sp>
          <p:nvSpPr>
            <p:cNvPr id="66571" name="TextBox 6"/>
            <p:cNvSpPr txBox="1">
              <a:spLocks noChangeArrowheads="1"/>
            </p:cNvSpPr>
            <p:nvPr/>
          </p:nvSpPr>
          <p:spPr bwMode="auto">
            <a:xfrm>
              <a:off x="250825" y="3860800"/>
              <a:ext cx="8424863" cy="230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en-US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hese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are values for the second leftmost nodes in the graph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. Al</a:t>
              </a:r>
              <a:r>
                <a:rPr lang="en-US" altLang="en-US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pha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is already hidden here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 strongly recommend to find the values for the third leftmost  nodes in the state graph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hodnoty.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Take care, observation in this case is </a:t>
              </a:r>
              <a:endPara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72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390694" y="5737220"/>
            <a:ext cx="184820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1" name="Equation" r:id="rId7" imgW="977900" imgH="228600" progId="Equation.3">
                    <p:embed/>
                  </p:oleObj>
                </mc:Choice>
                <mc:Fallback>
                  <p:oleObj name="Equation" r:id="rId7" imgW="977900" imgH="228600" progId="Equation.3">
                    <p:embed/>
                    <p:pic>
                      <p:nvPicPr>
                        <p:cNvPr id="6657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694" y="5737220"/>
                          <a:ext cx="1848205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016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823912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en-US" sz="4000" dirty="0" err="1" smtClean="0"/>
              <a:t>Kálman</a:t>
            </a:r>
            <a:r>
              <a:rPr lang="sk-SK" altLang="en-US" sz="4000" dirty="0" smtClean="0"/>
              <a:t> </a:t>
            </a:r>
            <a:r>
              <a:rPr lang="sk-SK" altLang="en-US" sz="4000" dirty="0" err="1" smtClean="0"/>
              <a:t>filt</a:t>
            </a:r>
            <a:r>
              <a:rPr lang="en-US" altLang="en-US" sz="4000" dirty="0" err="1" smtClean="0"/>
              <a:t>ering</a:t>
            </a:r>
            <a:endParaRPr lang="en-US" altLang="en-US" sz="4000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75637" y="2029123"/>
            <a:ext cx="1011896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With a help of K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á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lman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filters it is possible to estimate a state of the system in a case of inexact noisy measurement, providing we know the  (linear in the most simple case) process creating the time series in question.  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Examples</a:t>
            </a:r>
            <a:r>
              <a:rPr lang="sk-SK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Kepler task – the planet movement reconstruction from the noisy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measurements of planet location in different time intervals.         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K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filters were successfully used in the Apollo spacecraft  navigation unit.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K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filters are widely used in GPS systems and for robot navigation in AI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057400" y="838201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sk-SK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á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lman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filter principle</a:t>
            </a:r>
            <a:endParaRPr lang="en-US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86928" y="1828800"/>
            <a:ext cx="111050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Princ</a:t>
            </a:r>
            <a:r>
              <a:rPr lang="en-US" altLang="en-US" sz="2400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iple</a:t>
            </a:r>
            <a:r>
              <a:rPr lang="en-US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Clever usage of the basic formula for filtering, properties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of the Gaussian noise and linearity of the process (in the most 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simpe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case). 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Fil</a:t>
            </a:r>
            <a:r>
              <a:rPr lang="en-US" altLang="en-US" sz="2400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ering</a:t>
            </a:r>
            <a:r>
              <a:rPr lang="en-US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 in general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263900" y="3962401"/>
          <a:ext cx="65039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4" imgW="2609781" imgH="85677" progId="Equation.3">
                  <p:embed/>
                </p:oleObj>
              </mc:Choice>
              <mc:Fallback>
                <p:oleObj name="Equation" r:id="rId4" imgW="2609781" imgH="85677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962401"/>
                        <a:ext cx="65039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91400" y="4648201"/>
            <a:ext cx="2590800" cy="1433513"/>
            <a:chOff x="3696" y="2928"/>
            <a:chExt cx="1632" cy="903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V="1">
              <a:off x="4464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3696" y="3600"/>
              <a:ext cx="1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rgbClr val="22300A"/>
                  </a:solidFill>
                  <a:latin typeface="Times New Roman" panose="02020603050405020304" pitchFamily="18" charset="0"/>
                </a:rPr>
                <a:t>One step prediction</a:t>
              </a:r>
              <a:endParaRPr lang="en-GB" altLang="en-US" sz="1800" dirty="0">
                <a:solidFill>
                  <a:srgbClr val="22300A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876800" y="4572001"/>
            <a:ext cx="2590800" cy="1712913"/>
            <a:chOff x="3696" y="2928"/>
            <a:chExt cx="1632" cy="1079"/>
          </a:xfrm>
        </p:grpSpPr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 flipV="1">
              <a:off x="4464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6" name="Text Box 11"/>
            <p:cNvSpPr txBox="1">
              <a:spLocks noChangeArrowheads="1"/>
            </p:cNvSpPr>
            <p:nvPr/>
          </p:nvSpPr>
          <p:spPr bwMode="auto">
            <a:xfrm>
              <a:off x="3696" y="3600"/>
              <a:ext cx="163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 sz="1800" dirty="0">
                  <a:solidFill>
                    <a:srgbClr val="22300A"/>
                  </a:solidFill>
                  <a:latin typeface="Times New Roman" panose="02020603050405020304" pitchFamily="18" charset="0"/>
                </a:rPr>
                <a:t>update </a:t>
              </a:r>
              <a:r>
                <a:rPr lang="en-US" altLang="en-US" sz="1800" dirty="0" smtClean="0">
                  <a:solidFill>
                    <a:srgbClr val="22300A"/>
                  </a:solidFill>
                  <a:latin typeface="Times New Roman" panose="02020603050405020304" pitchFamily="18" charset="0"/>
                </a:rPr>
                <a:t>to the last measurement</a:t>
              </a:r>
              <a:endParaRPr lang="en-GB" altLang="en-US" sz="1800" dirty="0">
                <a:solidFill>
                  <a:srgbClr val="22300A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63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109789" y="990600"/>
          <a:ext cx="268287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0" name="Rovnice" r:id="rId4" imgW="965200" imgH="863600" progId="Equation.3">
                  <p:embed/>
                </p:oleObj>
              </mc:Choice>
              <mc:Fallback>
                <p:oleObj name="Rovnice" r:id="rId4" imgW="965200" imgH="863600" progId="Equation.3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9" y="990600"/>
                        <a:ext cx="2682875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334000" y="990601"/>
            <a:ext cx="5334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-s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tate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variable 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equation of the linear process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where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is a Gaussian noise with zero mean value and the variation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  constant, for example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>
            <p:extLst/>
          </p:nvPr>
        </p:nvGraphicFramePr>
        <p:xfrm>
          <a:off x="10231439" y="1547446"/>
          <a:ext cx="33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Rovnice" r:id="rId6" imgW="152334" imgH="228501" progId="Equation.3">
                  <p:embed/>
                </p:oleObj>
              </mc:Choice>
              <mc:Fallback>
                <p:oleObj name="Rovnice" r:id="rId6" imgW="152334" imgH="228501" progId="Equation.3">
                  <p:embed/>
                  <p:pic>
                    <p:nvPicPr>
                      <p:cNvPr id="245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439" y="1547446"/>
                        <a:ext cx="33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812926" y="4759325"/>
            <a:ext cx="94186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We have a knowledge about the linear process but we do not have an exact measurement of the state and we do not know how the noise influences our measurements.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1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1992313" y="4292600"/>
          <a:ext cx="1928812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4" name="Rovnica" r:id="rId4" imgW="1040948" imgH="939392" progId="Equation.3">
                  <p:embed/>
                </p:oleObj>
              </mc:Choice>
              <mc:Fallback>
                <p:oleObj name="Rovnica" r:id="rId4" imgW="1040948" imgH="939392" progId="Equation.3">
                  <p:embed/>
                  <p:pic>
                    <p:nvPicPr>
                      <p:cNvPr id="266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292600"/>
                        <a:ext cx="1928812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4872038" y="4292600"/>
            <a:ext cx="51736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alue which starts the filter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stimate error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riation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of the estimate error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8" name="Picture 9" descr="bounty_tall_shi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"/>
            <a:ext cx="30019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92313" y="2381975"/>
            <a:ext cx="9590087" cy="1754326"/>
            <a:chOff x="1992313" y="2381975"/>
            <a:chExt cx="6717323" cy="1754326"/>
          </a:xfrm>
        </p:grpSpPr>
        <p:sp>
          <p:nvSpPr>
            <p:cNvPr id="2" name="TextBox 1"/>
            <p:cNvSpPr txBox="1"/>
            <p:nvPr/>
          </p:nvSpPr>
          <p:spPr>
            <a:xfrm>
              <a:off x="1992313" y="2381975"/>
              <a:ext cx="671732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Let us suppose we are sailing on one dimensional sea and we are trying to guess our position from the noisy measurements. It is night and dark. At the time t=0 our friend the captain told; I think we are at the position         but the error can be great. Variation of the estimate error is P.  </a:t>
              </a:r>
              <a:endParaRPr lang="en-US" dirty="0"/>
            </a:p>
          </p:txBody>
        </p:sp>
        <p:graphicFrame>
          <p:nvGraphicFramePr>
            <p:cNvPr id="9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916164"/>
                </p:ext>
              </p:extLst>
            </p:nvPr>
          </p:nvGraphicFramePr>
          <p:xfrm>
            <a:off x="3281938" y="2839673"/>
            <a:ext cx="304252" cy="555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45" name="Rovnica" r:id="rId7" imgW="177646" imgH="228402" progId="Equation.3">
                    <p:embed/>
                  </p:oleObj>
                </mc:Choice>
                <mc:Fallback>
                  <p:oleObj name="Rovnica" r:id="rId7" imgW="177646" imgH="228402" progId="Equation.3">
                    <p:embed/>
                    <p:pic>
                      <p:nvPicPr>
                        <p:cNvPr id="9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938" y="2839673"/>
                          <a:ext cx="304252" cy="555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72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8"/>
          <p:cNvGrpSpPr>
            <a:grpSpLocks/>
          </p:cNvGrpSpPr>
          <p:nvPr/>
        </p:nvGrpSpPr>
        <p:grpSpPr bwMode="auto">
          <a:xfrm>
            <a:off x="2135188" y="620713"/>
            <a:ext cx="7924800" cy="1098550"/>
            <a:chOff x="384" y="480"/>
            <a:chExt cx="4992" cy="692"/>
          </a:xfrm>
        </p:grpSpPr>
        <p:graphicFrame>
          <p:nvGraphicFramePr>
            <p:cNvPr id="28681" name="Object 4"/>
            <p:cNvGraphicFramePr>
              <a:graphicFrameLocks noChangeAspect="1"/>
            </p:cNvGraphicFramePr>
            <p:nvPr/>
          </p:nvGraphicFramePr>
          <p:xfrm>
            <a:off x="384" y="480"/>
            <a:ext cx="1251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8" name="Equation" r:id="rId4" imgW="825500" imgH="457200" progId="Equation.3">
                    <p:embed/>
                  </p:oleObj>
                </mc:Choice>
                <mc:Fallback>
                  <p:oleObj name="Equation" r:id="rId4" imgW="825500" imgH="457200" progId="Equation.3">
                    <p:embed/>
                    <p:pic>
                      <p:nvPicPr>
                        <p:cNvPr id="2868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480"/>
                          <a:ext cx="1251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Text Box 6"/>
            <p:cNvSpPr txBox="1">
              <a:spLocks noChangeArrowheads="1"/>
            </p:cNvSpPr>
            <p:nvPr/>
          </p:nvSpPr>
          <p:spPr bwMode="auto">
            <a:xfrm>
              <a:off x="1776" y="480"/>
              <a:ext cx="360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-"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Real location of the ship at time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t=1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-"/>
              </a:pP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best estimate of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3" name="Object 7"/>
            <p:cNvGraphicFramePr>
              <a:graphicFrameLocks noChangeAspect="1"/>
            </p:cNvGraphicFramePr>
            <p:nvPr/>
          </p:nvGraphicFramePr>
          <p:xfrm>
            <a:off x="3168" y="816"/>
            <a:ext cx="23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9" name="Equation" r:id="rId6" imgW="152268" imgH="215713" progId="Equation.3">
                    <p:embed/>
                  </p:oleObj>
                </mc:Choice>
                <mc:Fallback>
                  <p:oleObj name="Equation" r:id="rId6" imgW="152268" imgH="215713" progId="Equation.3">
                    <p:embed/>
                    <p:pic>
                      <p:nvPicPr>
                        <p:cNvPr id="286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816"/>
                          <a:ext cx="23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992313" y="404813"/>
            <a:ext cx="2514600" cy="16002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Text Box 10"/>
          <p:cNvSpPr txBox="1">
            <a:spLocks noChangeArrowheads="1"/>
          </p:cNvSpPr>
          <p:nvPr/>
        </p:nvSpPr>
        <p:spPr bwMode="auto">
          <a:xfrm>
            <a:off x="4429919" y="1686090"/>
            <a:ext cx="72329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because the best estimate of the Gaussian noise value is its mean value (which is zero as defined before)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7" name="Object 11"/>
          <p:cNvGraphicFramePr>
            <a:graphicFrameLocks noChangeAspect="1"/>
          </p:cNvGraphicFramePr>
          <p:nvPr/>
        </p:nvGraphicFramePr>
        <p:xfrm>
          <a:off x="2135188" y="3070226"/>
          <a:ext cx="8399462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Rovnica" r:id="rId8" imgW="3683000" imgH="1244600" progId="Equation.3">
                  <p:embed/>
                </p:oleObj>
              </mc:Choice>
              <mc:Fallback>
                <p:oleObj name="Rovnica" r:id="rId8" imgW="3683000" imgH="1244600" progId="Equation.3">
                  <p:embed/>
                  <p:pic>
                    <p:nvPicPr>
                      <p:cNvPr id="2867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070226"/>
                        <a:ext cx="8399462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1954213" y="5183188"/>
            <a:ext cx="3200400" cy="914400"/>
          </a:xfrm>
          <a:prstGeom prst="rect">
            <a:avLst/>
          </a:prstGeom>
          <a:noFill/>
          <a:ln w="3810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5335588" y="5719763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because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14"/>
          <p:cNvGraphicFramePr>
            <a:graphicFrameLocks noChangeAspect="1"/>
          </p:cNvGraphicFramePr>
          <p:nvPr>
            <p:extLst/>
          </p:nvPr>
        </p:nvGraphicFramePr>
        <p:xfrm>
          <a:off x="6738144" y="5114925"/>
          <a:ext cx="22748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name="Equation" r:id="rId10" imgW="1040948" imgH="482391" progId="Equation.3">
                  <p:embed/>
                </p:oleObj>
              </mc:Choice>
              <mc:Fallback>
                <p:oleObj name="Equation" r:id="rId10" imgW="1040948" imgH="482391" progId="Equation.3">
                  <p:embed/>
                  <p:pic>
                    <p:nvPicPr>
                      <p:cNvPr id="2868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144" y="5114925"/>
                        <a:ext cx="22748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5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3" grpId="0" animBg="1"/>
      <p:bldP spid="6410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81199" y="1943286"/>
            <a:ext cx="8932985" cy="868912"/>
            <a:chOff x="1981199" y="1943286"/>
            <a:chExt cx="8932985" cy="868912"/>
          </a:xfrm>
        </p:grpSpPr>
        <p:sp>
          <p:nvSpPr>
            <p:cNvPr id="30722" name="Text Box 3"/>
            <p:cNvSpPr txBox="1">
              <a:spLocks noChangeArrowheads="1"/>
            </p:cNvSpPr>
            <p:nvPr/>
          </p:nvSpPr>
          <p:spPr bwMode="auto">
            <a:xfrm>
              <a:off x="1981199" y="1981201"/>
              <a:ext cx="893298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We have an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estimate and now we make a noisy measurement of this value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Measurement is linearly related to the real value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597031" y="1943286"/>
            <a:ext cx="366713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7" name="Equation" r:id="rId4" imgW="152268" imgH="215713" progId="Equation.3">
                    <p:embed/>
                  </p:oleObj>
                </mc:Choice>
                <mc:Fallback>
                  <p:oleObj name="Equation" r:id="rId4" imgW="152268" imgH="215713" progId="Equation.3">
                    <p:embed/>
                    <p:pic>
                      <p:nvPicPr>
                        <p:cNvPr id="307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031" y="1943286"/>
                          <a:ext cx="366713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9448800" y="2293085"/>
            <a:ext cx="366713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8" name="Equation" r:id="rId6" imgW="152268" imgH="215713" progId="Equation.3">
                    <p:embed/>
                  </p:oleObj>
                </mc:Choice>
                <mc:Fallback>
                  <p:oleObj name="Equation" r:id="rId6" imgW="152268" imgH="215713" progId="Equation.3">
                    <p:embed/>
                    <p:pic>
                      <p:nvPicPr>
                        <p:cNvPr id="3072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8800" y="2293085"/>
                          <a:ext cx="366713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5" name="Group 9"/>
          <p:cNvGrpSpPr>
            <a:grpSpLocks/>
          </p:cNvGrpSpPr>
          <p:nvPr/>
        </p:nvGrpSpPr>
        <p:grpSpPr bwMode="auto">
          <a:xfrm>
            <a:off x="2057400" y="3124201"/>
            <a:ext cx="4876800" cy="2235200"/>
            <a:chOff x="336" y="1968"/>
            <a:chExt cx="3072" cy="1408"/>
          </a:xfrm>
        </p:grpSpPr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336" y="1968"/>
            <a:ext cx="127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9" name="Equation" r:id="rId7" imgW="837836" imgH="215806" progId="Equation.3">
                    <p:embed/>
                  </p:oleObj>
                </mc:Choice>
                <mc:Fallback>
                  <p:oleObj name="Equation" r:id="rId7" imgW="837836" imgH="215806" progId="Equation.3">
                    <p:embed/>
                    <p:pic>
                      <p:nvPicPr>
                        <p:cNvPr id="30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68"/>
                          <a:ext cx="127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V="1">
              <a:off x="1488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200" y="2736"/>
              <a:ext cx="220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Measurement noise is Gaussian with zero mean and variation </a:t>
              </a:r>
              <a:r>
                <a:rPr lang="sk-SK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R. </a:t>
              </a:r>
              <a:r>
                <a: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Let</a:t>
              </a:r>
              <a:r>
                <a:rPr lang="sk-SK" alt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M=1 </a:t>
              </a:r>
              <a:r>
                <a:rPr lang="en-US" altLang="en-US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  <a:endParaRPr lang="en-GB" altLang="en-US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5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2057400" y="782638"/>
            <a:ext cx="3733800" cy="519113"/>
            <a:chOff x="336" y="493"/>
            <a:chExt cx="2352" cy="327"/>
          </a:xfrm>
        </p:grpSpPr>
        <p:sp>
          <p:nvSpPr>
            <p:cNvPr id="32778" name="Text Box 2"/>
            <p:cNvSpPr txBox="1">
              <a:spLocks noChangeArrowheads="1"/>
            </p:cNvSpPr>
            <p:nvPr/>
          </p:nvSpPr>
          <p:spPr bwMode="auto">
            <a:xfrm>
              <a:off x="336" y="528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Estimate of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9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1387" y="493"/>
            <a:ext cx="25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6" name="Equation" r:id="rId4" imgW="164885" imgH="215619" progId="Equation.3">
                    <p:embed/>
                  </p:oleObj>
                </mc:Choice>
                <mc:Fallback>
                  <p:oleObj name="Equation" r:id="rId4" imgW="164885" imgH="215619" progId="Equation.3">
                    <p:embed/>
                    <p:pic>
                      <p:nvPicPr>
                        <p:cNvPr id="3277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493"/>
                          <a:ext cx="25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576514" y="1600201"/>
          <a:ext cx="2505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Rovnica" r:id="rId6" imgW="1040948" imgH="228501" progId="Equation.3">
                  <p:embed/>
                </p:oleObj>
              </mc:Choice>
              <mc:Fallback>
                <p:oleObj name="Rovnica" r:id="rId6" imgW="1040948" imgH="228501" progId="Equation.3">
                  <p:embed/>
                  <p:pic>
                    <p:nvPicPr>
                      <p:cNvPr id="327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4" y="1600201"/>
                        <a:ext cx="2505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1918799" y="2298307"/>
            <a:ext cx="9830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Kálman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assumtion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best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estimate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(estimate of the ship location at the time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t=1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one gets if one includes a noisy measurement in to the estimate.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3" name="Object 7"/>
          <p:cNvGraphicFramePr>
            <a:graphicFrameLocks noChangeAspect="1"/>
          </p:cNvGraphicFramePr>
          <p:nvPr>
            <p:extLst/>
          </p:nvPr>
        </p:nvGraphicFramePr>
        <p:xfrm>
          <a:off x="5607843" y="2244970"/>
          <a:ext cx="3667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Equation" r:id="rId8" imgW="152268" imgH="215713" progId="Equation.3">
                  <p:embed/>
                </p:oleObj>
              </mc:Choice>
              <mc:Fallback>
                <p:oleObj name="Equation" r:id="rId8" imgW="152268" imgH="215713" progId="Equation.3">
                  <p:embed/>
                  <p:pic>
                    <p:nvPicPr>
                      <p:cNvPr id="327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843" y="2244970"/>
                        <a:ext cx="3667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2057400" y="3810001"/>
          <a:ext cx="45847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name="Equation" r:id="rId10" imgW="1905000" imgH="228600" progId="Equation.3">
                  <p:embed/>
                </p:oleObj>
              </mc:Choice>
              <mc:Fallback>
                <p:oleObj name="Equation" r:id="rId10" imgW="1905000" imgH="228600" progId="Equation.3">
                  <p:embed/>
                  <p:pic>
                    <p:nvPicPr>
                      <p:cNvPr id="3277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1"/>
                        <a:ext cx="45847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981200" y="3657600"/>
            <a:ext cx="5410200" cy="11430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 flipV="1">
            <a:off x="5257800" y="4267200"/>
            <a:ext cx="0" cy="1371600"/>
          </a:xfrm>
          <a:prstGeom prst="line">
            <a:avLst/>
          </a:prstGeom>
          <a:noFill/>
          <a:ln w="38100">
            <a:solidFill>
              <a:srgbClr val="A5002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2590800" y="5715001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b="1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Kálman</a:t>
            </a:r>
            <a:r>
              <a:rPr lang="en-US" altLang="en-US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 gain</a:t>
            </a:r>
            <a:r>
              <a:rPr lang="sk-SK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chosen to minimize the estimate error</a:t>
            </a:r>
            <a:endParaRPr lang="en-GB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9963" y="1930400"/>
            <a:ext cx="9439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Last lecture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State space, state variables , evidence variables.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Filtering and prediction in time series with uncertainty.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Solutions in the Umbrella world example.</a:t>
            </a:r>
          </a:p>
        </p:txBody>
      </p:sp>
    </p:spTree>
    <p:extLst>
      <p:ext uri="{BB962C8B-B14F-4D97-AF65-F5344CB8AC3E}">
        <p14:creationId xmlns:p14="http://schemas.microsoft.com/office/powerpoint/2010/main" val="3952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How to get the </a:t>
            </a:r>
            <a:r>
              <a:rPr lang="sk-SK" altLang="en-US" sz="2400" dirty="0" err="1" smtClean="0">
                <a:solidFill>
                  <a:srgbClr val="A50021"/>
                </a:solidFill>
                <a:latin typeface="Times New Roman" panose="02020603050405020304" pitchFamily="18" charset="0"/>
              </a:rPr>
              <a:t>Kálma</a:t>
            </a:r>
            <a:r>
              <a:rPr lang="en-US" altLang="en-US" sz="24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n gain</a:t>
            </a:r>
            <a:endParaRPr lang="en-GB" altLang="en-US" sz="2400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27237" y="1447800"/>
            <a:ext cx="77380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Let us minimize the estimate error  (mean square error)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027238" y="2286000"/>
          <a:ext cx="8640762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4" imgW="3594100" imgH="774700" progId="Equation.3">
                  <p:embed/>
                </p:oleObj>
              </mc:Choice>
              <mc:Fallback>
                <p:oleObj name="Equation" r:id="rId4" imgW="3594100" imgH="7747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286000"/>
                        <a:ext cx="8640762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2286000" y="3505200"/>
            <a:ext cx="5410200" cy="914400"/>
          </a:xfrm>
          <a:prstGeom prst="rect">
            <a:avLst/>
          </a:prstGeom>
          <a:noFill/>
          <a:ln w="3810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981200" y="5029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Kálman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gain should minimize the estimate error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so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530475" y="5516563"/>
          <a:ext cx="22923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6" imgW="952087" imgH="393529" progId="Equation.3">
                  <p:embed/>
                </p:oleObj>
              </mc:Choice>
              <mc:Fallback>
                <p:oleObj name="Equation" r:id="rId6" imgW="952087" imgH="393529" progId="Equation.3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5516563"/>
                        <a:ext cx="22923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981200" y="838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And from the previous equation we get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378075" y="1965326"/>
          <a:ext cx="29035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4" imgW="1206500" imgH="431800" progId="Equation.3">
                  <p:embed/>
                </p:oleObj>
              </mc:Choice>
              <mc:Fallback>
                <p:oleObj name="Equation" r:id="rId4" imgW="1206500" imgH="4318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1965326"/>
                        <a:ext cx="29035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09800" y="1676400"/>
            <a:ext cx="4191000" cy="1905000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934200" y="1981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Kálman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gain</a:t>
            </a:r>
            <a:endParaRPr lang="en-GB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en-US" dirty="0" err="1" smtClean="0"/>
              <a:t>Kálman</a:t>
            </a:r>
            <a:r>
              <a:rPr lang="sk-SK" altLang="en-US" dirty="0" smtClean="0"/>
              <a:t> </a:t>
            </a:r>
            <a:r>
              <a:rPr lang="sk-SK" altLang="en-US" dirty="0"/>
              <a:t>filter:</a:t>
            </a:r>
            <a:endParaRPr lang="en-GB" altLang="en-US" dirty="0"/>
          </a:p>
        </p:txBody>
      </p:sp>
      <p:grpSp>
        <p:nvGrpSpPr>
          <p:cNvPr id="38915" name="Group 11"/>
          <p:cNvGrpSpPr>
            <a:grpSpLocks/>
          </p:cNvGrpSpPr>
          <p:nvPr/>
        </p:nvGrpSpPr>
        <p:grpSpPr bwMode="auto">
          <a:xfrm>
            <a:off x="2063750" y="1773239"/>
            <a:ext cx="5067300" cy="3627437"/>
            <a:chOff x="336" y="1104"/>
            <a:chExt cx="3192" cy="2285"/>
          </a:xfrm>
        </p:grpSpPr>
        <p:graphicFrame>
          <p:nvGraphicFramePr>
            <p:cNvPr id="38927" name="Object 4"/>
            <p:cNvGraphicFramePr>
              <a:graphicFrameLocks noChangeAspect="1"/>
            </p:cNvGraphicFramePr>
            <p:nvPr/>
          </p:nvGraphicFramePr>
          <p:xfrm>
            <a:off x="384" y="1104"/>
            <a:ext cx="169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3" name="Equation" r:id="rId4" imgW="1117600" imgH="457200" progId="Equation.3">
                    <p:embed/>
                  </p:oleObj>
                </mc:Choice>
                <mc:Fallback>
                  <p:oleObj name="Equation" r:id="rId4" imgW="1117600" imgH="457200" progId="Equation.3">
                    <p:embed/>
                    <p:pic>
                      <p:nvPicPr>
                        <p:cNvPr id="389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04"/>
                          <a:ext cx="169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8"/>
            <p:cNvGraphicFramePr>
              <a:graphicFrameLocks noChangeAspect="1"/>
            </p:cNvGraphicFramePr>
            <p:nvPr/>
          </p:nvGraphicFramePr>
          <p:xfrm>
            <a:off x="336" y="3024"/>
            <a:ext cx="319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4" name="Equation" r:id="rId6" imgW="2108200" imgH="241300" progId="Equation.3">
                    <p:embed/>
                  </p:oleObj>
                </mc:Choice>
                <mc:Fallback>
                  <p:oleObj name="Equation" r:id="rId6" imgW="2108200" imgH="241300" progId="Equation.3">
                    <p:embed/>
                    <p:pic>
                      <p:nvPicPr>
                        <p:cNvPr id="389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024"/>
                          <a:ext cx="319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7"/>
            <p:cNvGraphicFramePr>
              <a:graphicFrameLocks noChangeAspect="1"/>
            </p:cNvGraphicFramePr>
            <p:nvPr/>
          </p:nvGraphicFramePr>
          <p:xfrm>
            <a:off x="384" y="1872"/>
            <a:ext cx="288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5" name="Equation" r:id="rId8" imgW="1905000" imgH="228600" progId="Equation.3">
                    <p:embed/>
                  </p:oleObj>
                </mc:Choice>
                <mc:Fallback>
                  <p:oleObj name="Equation" r:id="rId8" imgW="1905000" imgH="228600" progId="Equation.3">
                    <p:embed/>
                    <p:pic>
                      <p:nvPicPr>
                        <p:cNvPr id="3892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72"/>
                          <a:ext cx="288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Object 8"/>
            <p:cNvGraphicFramePr>
              <a:graphicFrameLocks noChangeAspect="1"/>
            </p:cNvGraphicFramePr>
            <p:nvPr/>
          </p:nvGraphicFramePr>
          <p:xfrm>
            <a:off x="384" y="2256"/>
            <a:ext cx="1829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6" name="Equation" r:id="rId10" imgW="1206500" imgH="431800" progId="Equation.3">
                    <p:embed/>
                  </p:oleObj>
                </mc:Choice>
                <mc:Fallback>
                  <p:oleObj name="Equation" r:id="rId10" imgW="1206500" imgH="431800" progId="Equation.3">
                    <p:embed/>
                    <p:pic>
                      <p:nvPicPr>
                        <p:cNvPr id="3893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256"/>
                          <a:ext cx="1829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5381625" y="3857626"/>
            <a:ext cx="378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Kálman</a:t>
            </a: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gain</a:t>
            </a:r>
            <a:endParaRPr lang="sk-SK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917" name="Group 10"/>
          <p:cNvGrpSpPr>
            <a:grpSpLocks/>
          </p:cNvGrpSpPr>
          <p:nvPr/>
        </p:nvGrpSpPr>
        <p:grpSpPr bwMode="auto">
          <a:xfrm>
            <a:off x="5238750" y="2250518"/>
            <a:ext cx="3786188" cy="404813"/>
            <a:chOff x="3643306" y="1679005"/>
            <a:chExt cx="3786214" cy="404815"/>
          </a:xfrm>
        </p:grpSpPr>
        <p:sp>
          <p:nvSpPr>
            <p:cNvPr id="38925" name="TextBox 11"/>
            <p:cNvSpPr txBox="1">
              <a:spLocks noChangeArrowheads="1"/>
            </p:cNvSpPr>
            <p:nvPr/>
          </p:nvSpPr>
          <p:spPr bwMode="auto">
            <a:xfrm>
              <a:off x="3643306" y="1714488"/>
              <a:ext cx="3786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Estimate of       variation </a:t>
              </a:r>
              <a:r>
                <a:rPr lang="sk-SK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endParaRPr lang="sk-SK" altLang="en-US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6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843464" y="1679005"/>
            <a:ext cx="285752" cy="404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7" name="Equation" r:id="rId12" imgW="152268" imgH="215713" progId="Equation.3">
                    <p:embed/>
                  </p:oleObj>
                </mc:Choice>
                <mc:Fallback>
                  <p:oleObj name="Equation" r:id="rId12" imgW="152268" imgH="215713" progId="Equation.3">
                    <p:embed/>
                    <p:pic>
                      <p:nvPicPr>
                        <p:cNvPr id="3892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464" y="1679005"/>
                          <a:ext cx="285752" cy="404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8" name="Group 13"/>
          <p:cNvGrpSpPr>
            <a:grpSpLocks/>
          </p:cNvGrpSpPr>
          <p:nvPr/>
        </p:nvGrpSpPr>
        <p:grpSpPr bwMode="auto">
          <a:xfrm>
            <a:off x="5238750" y="5407885"/>
            <a:ext cx="3786188" cy="667689"/>
            <a:chOff x="3643306" y="1693122"/>
            <a:chExt cx="3786214" cy="667917"/>
          </a:xfrm>
        </p:grpSpPr>
        <p:sp>
          <p:nvSpPr>
            <p:cNvPr id="38923" name="TextBox 14"/>
            <p:cNvSpPr txBox="1">
              <a:spLocks noChangeArrowheads="1"/>
            </p:cNvSpPr>
            <p:nvPr/>
          </p:nvSpPr>
          <p:spPr bwMode="auto">
            <a:xfrm>
              <a:off x="3643306" y="1714488"/>
              <a:ext cx="3786214" cy="646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Better        estimate which includes </a:t>
              </a:r>
              <a:r>
                <a:rPr lang="sk-SK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measurement</a:t>
              </a:r>
              <a:r>
                <a:rPr lang="sk-SK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sk-SK" altLang="en-US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4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391390" y="1693122"/>
            <a:ext cx="285752" cy="404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8" name="Equation" r:id="rId14" imgW="152268" imgH="215713" progId="Equation.3">
                    <p:embed/>
                  </p:oleObj>
                </mc:Choice>
                <mc:Fallback>
                  <p:oleObj name="Equation" r:id="rId14" imgW="152268" imgH="215713" progId="Equation.3">
                    <p:embed/>
                    <p:pic>
                      <p:nvPicPr>
                        <p:cNvPr id="3892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390" y="1693122"/>
                          <a:ext cx="285752" cy="404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9" name="Group 16"/>
          <p:cNvGrpSpPr>
            <a:grpSpLocks/>
          </p:cNvGrpSpPr>
          <p:nvPr/>
        </p:nvGrpSpPr>
        <p:grpSpPr bwMode="auto">
          <a:xfrm>
            <a:off x="5319714" y="1820863"/>
            <a:ext cx="3786187" cy="415926"/>
            <a:chOff x="3643306" y="1667892"/>
            <a:chExt cx="3786214" cy="415928"/>
          </a:xfrm>
        </p:grpSpPr>
        <p:sp>
          <p:nvSpPr>
            <p:cNvPr id="38921" name="TextBox 17"/>
            <p:cNvSpPr txBox="1">
              <a:spLocks noChangeArrowheads="1"/>
            </p:cNvSpPr>
            <p:nvPr/>
          </p:nvSpPr>
          <p:spPr bwMode="auto">
            <a:xfrm>
              <a:off x="3643306" y="1714488"/>
              <a:ext cx="37862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en-US" sz="18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Predi</a:t>
              </a:r>
              <a:r>
                <a:rPr lang="en-US" altLang="en-US" sz="18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ction</a:t>
              </a:r>
              <a:r>
                <a:rPr lang="sk-SK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sk-SK" altLang="en-US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2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762500" y="1667892"/>
            <a:ext cx="285752" cy="404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9" name="Equation" r:id="rId15" imgW="152268" imgH="215713" progId="Equation.3">
                    <p:embed/>
                  </p:oleObj>
                </mc:Choice>
                <mc:Fallback>
                  <p:oleObj name="Equation" r:id="rId15" imgW="152268" imgH="215713" progId="Equation.3">
                    <p:embed/>
                    <p:pic>
                      <p:nvPicPr>
                        <p:cNvPr id="3892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500" y="1667892"/>
                          <a:ext cx="285752" cy="404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0" name="TextBox 1"/>
          <p:cNvSpPr txBox="1">
            <a:spLocks noChangeArrowheads="1"/>
          </p:cNvSpPr>
          <p:nvPr/>
        </p:nvSpPr>
        <p:spPr bwMode="auto">
          <a:xfrm>
            <a:off x="7073900" y="3006726"/>
            <a:ext cx="3003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sk-SK" altLang="en-US" dirty="0"/>
              <a:t>Update </a:t>
            </a:r>
            <a:r>
              <a:rPr lang="en-US" altLang="en-US" dirty="0" smtClean="0"/>
              <a:t>of the prediction by the measurement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24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89139"/>
            <a:ext cx="47037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631950" y="1889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The Kalman filter is asked to estimate the amount of liquid in the tank. </a:t>
            </a:r>
            <a:endParaRPr lang="sk-SK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88163" y="333376"/>
            <a:ext cx="3092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Gauss-Markov process </a:t>
            </a:r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276475"/>
            <a:ext cx="42989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3969" y="333376"/>
            <a:ext cx="87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r>
              <a:rPr lang="sk-SK" dirty="0" smtClean="0"/>
              <a:t>á</a:t>
            </a:r>
            <a:r>
              <a:rPr lang="en-US" dirty="0" err="1" smtClean="0"/>
              <a:t>lman</a:t>
            </a:r>
            <a:r>
              <a:rPr lang="en-US" dirty="0" smtClean="0"/>
              <a:t> filter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815" y="1155940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Preliminary summary</a:t>
            </a:r>
          </a:p>
          <a:p>
            <a:endParaRPr lang="en-GB" sz="2000" dirty="0"/>
          </a:p>
          <a:p>
            <a:r>
              <a:rPr lang="en-GB" sz="2000" dirty="0" smtClean="0"/>
              <a:t>We finished the series with uncertainty, where we have been talking about </a:t>
            </a:r>
            <a:r>
              <a:rPr lang="en-GB" sz="2000" dirty="0"/>
              <a:t>M</a:t>
            </a:r>
            <a:r>
              <a:rPr lang="en-GB" sz="2000" dirty="0" smtClean="0"/>
              <a:t>arkovian  processes. Based on the example of the Markovian process of the first order, we know </a:t>
            </a:r>
          </a:p>
          <a:p>
            <a:endParaRPr lang="en-GB" sz="2000" dirty="0"/>
          </a:p>
          <a:p>
            <a:pPr marL="457200" indent="-457200">
              <a:buAutoNum type="arabicPeriod"/>
            </a:pPr>
            <a:r>
              <a:rPr lang="en-GB" sz="2000" dirty="0" smtClean="0"/>
              <a:t>What is filtering and prediction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How to do smoothing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How to calculate the most likely sequence of states providing we have a sequence of measurements.</a:t>
            </a:r>
          </a:p>
          <a:p>
            <a:pPr marL="457200" indent="-457200">
              <a:buAutoNum type="arabicPeriod"/>
            </a:pPr>
            <a:r>
              <a:rPr lang="en-GB" sz="2000" dirty="0" smtClean="0"/>
              <a:t>One example of filtering… </a:t>
            </a:r>
            <a:r>
              <a:rPr lang="en-GB" sz="2000" dirty="0" err="1" smtClean="0"/>
              <a:t>Kalman</a:t>
            </a:r>
            <a:r>
              <a:rPr lang="en-GB" sz="2000" dirty="0" smtClean="0"/>
              <a:t> filter.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19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4625" y="926713"/>
            <a:ext cx="104486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/>
              <a:t>Decision theory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endParaRPr lang="en-US" sz="2400" b="1" dirty="0" smtClean="0"/>
          </a:p>
          <a:p>
            <a:pPr>
              <a:defRPr/>
            </a:pPr>
            <a:r>
              <a:rPr lang="en-US" sz="2400" b="1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 AI combines the utility theory with the probability theory</a:t>
            </a:r>
            <a:r>
              <a:rPr lang="sk-SK" sz="2400" dirty="0" smtClean="0"/>
              <a:t>. </a:t>
            </a:r>
            <a:r>
              <a:rPr lang="sk-SK" sz="2400" dirty="0"/>
              <a:t>Utility </a:t>
            </a:r>
            <a:r>
              <a:rPr lang="sk-SK" sz="2400" dirty="0" err="1" smtClean="0"/>
              <a:t>fun</a:t>
            </a:r>
            <a:r>
              <a:rPr lang="en-US" sz="2400" dirty="0" err="1" smtClean="0"/>
              <a:t>ctions</a:t>
            </a:r>
            <a:r>
              <a:rPr lang="en-US" sz="2400" dirty="0" smtClean="0"/>
              <a:t> estimate whether the state is appropriate for the agent on the basis of agent’s gain estimate in a current state. Probability theory estimates with which probability the agent gains the utility making certain decision. </a:t>
            </a:r>
            <a:r>
              <a:rPr lang="sk-SK" sz="2400" dirty="0" smtClean="0"/>
              <a:t>Agent</a:t>
            </a:r>
            <a:r>
              <a:rPr lang="en-US" sz="2400" dirty="0" smtClean="0"/>
              <a:t>’s decisions should </a:t>
            </a:r>
            <a:r>
              <a:rPr lang="sk-SK" sz="2400" dirty="0" smtClean="0"/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maxim</a:t>
            </a:r>
            <a:r>
              <a:rPr lang="en-US" sz="2400" dirty="0" err="1" smtClean="0">
                <a:solidFill>
                  <a:srgbClr val="FF0000"/>
                </a:solidFill>
              </a:rPr>
              <a:t>ize</a:t>
            </a:r>
            <a:r>
              <a:rPr lang="en-US" sz="2400" dirty="0" smtClean="0">
                <a:solidFill>
                  <a:srgbClr val="FF0000"/>
                </a:solidFill>
              </a:rPr>
              <a:t> the expected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err="1" smtClean="0">
                <a:solidFill>
                  <a:srgbClr val="FF0000"/>
                </a:solidFill>
              </a:rPr>
              <a:t>utilit</a:t>
            </a:r>
            <a:r>
              <a:rPr lang="en-US" sz="2400" dirty="0" smtClean="0">
                <a:solidFill>
                  <a:srgbClr val="FF0000"/>
                </a:solidFill>
              </a:rPr>
              <a:t>y</a:t>
            </a:r>
            <a:r>
              <a:rPr lang="sk-SK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>
                <a:solidFill>
                  <a:srgbClr val="FF0000"/>
                </a:solidFill>
              </a:rPr>
              <a:t>agent uses the 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MEU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princ</a:t>
            </a:r>
            <a:r>
              <a:rPr lang="en-US" sz="2400" dirty="0" err="1" smtClean="0">
                <a:solidFill>
                  <a:srgbClr val="FF0000"/>
                </a:solidFill>
              </a:rPr>
              <a:t>iple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 smtClean="0">
                <a:solidFill>
                  <a:srgbClr val="FF0000"/>
                </a:solidFill>
              </a:rPr>
              <a:t> </a:t>
            </a:r>
            <a:r>
              <a:rPr lang="sk-SK" sz="2400" dirty="0">
                <a:solidFill>
                  <a:srgbClr val="FF0000"/>
                </a:solidFill>
              </a:rPr>
              <a:t>( </a:t>
            </a:r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sk-SK" sz="2400" dirty="0">
                <a:solidFill>
                  <a:srgbClr val="FF0000"/>
                </a:solidFill>
              </a:rPr>
              <a:t>aximum </a:t>
            </a:r>
            <a:r>
              <a:rPr lang="sk-SK" sz="2400" dirty="0" err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sk-SK" sz="2400" dirty="0" err="1">
                <a:solidFill>
                  <a:srgbClr val="FF0000"/>
                </a:solidFill>
              </a:rPr>
              <a:t>xpected</a:t>
            </a:r>
            <a:r>
              <a:rPr lang="sk-SK" sz="2400" dirty="0">
                <a:solidFill>
                  <a:srgbClr val="FF0000"/>
                </a:solidFill>
              </a:rPr>
              <a:t> </a:t>
            </a:r>
            <a:r>
              <a:rPr lang="sk-SK" sz="2400" dirty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sk-SK" sz="2400" dirty="0">
                <a:solidFill>
                  <a:srgbClr val="FF0000"/>
                </a:solidFill>
              </a:rPr>
              <a:t>tility</a:t>
            </a:r>
            <a:r>
              <a:rPr lang="sk-SK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to make a decision</a:t>
            </a:r>
            <a:r>
              <a:rPr lang="sk-SK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720311" y="1505264"/>
            <a:ext cx="8867775" cy="1397000"/>
            <a:chOff x="138112" y="2671831"/>
            <a:chExt cx="8867775" cy="1396929"/>
          </a:xfrm>
        </p:grpSpPr>
        <p:grpSp>
          <p:nvGrpSpPr>
            <p:cNvPr id="44042" name="Group 7"/>
            <p:cNvGrpSpPr>
              <a:grpSpLocks/>
            </p:cNvGrpSpPr>
            <p:nvPr/>
          </p:nvGrpSpPr>
          <p:grpSpPr bwMode="auto">
            <a:xfrm>
              <a:off x="138112" y="2671831"/>
              <a:ext cx="8867775" cy="1004818"/>
              <a:chOff x="138112" y="2671831"/>
              <a:chExt cx="8867775" cy="1004818"/>
            </a:xfrm>
          </p:grpSpPr>
          <p:grpSp>
            <p:nvGrpSpPr>
              <p:cNvPr id="44044" name="Group 5"/>
              <p:cNvGrpSpPr>
                <a:grpSpLocks/>
              </p:cNvGrpSpPr>
              <p:nvPr/>
            </p:nvGrpSpPr>
            <p:grpSpPr bwMode="auto">
              <a:xfrm>
                <a:off x="138112" y="3254374"/>
                <a:ext cx="8867775" cy="422275"/>
                <a:chOff x="161925" y="2863849"/>
                <a:chExt cx="8867775" cy="422275"/>
              </a:xfrm>
            </p:grpSpPr>
            <p:graphicFrame>
              <p:nvGraphicFramePr>
                <p:cNvPr id="44046" name="Object 3"/>
                <p:cNvGraphicFramePr>
                  <a:graphicFrameLocks noChangeAspect="1"/>
                </p:cNvGraphicFramePr>
                <p:nvPr/>
              </p:nvGraphicFramePr>
              <p:xfrm>
                <a:off x="161925" y="2863849"/>
                <a:ext cx="1490382" cy="422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6" name="Rovnica" r:id="rId3" imgW="761669" imgH="215806" progId="Equation.3">
                        <p:embed/>
                      </p:oleObj>
                    </mc:Choice>
                    <mc:Fallback>
                      <p:oleObj name="Rovnica" r:id="rId3" imgW="761669" imgH="215806" progId="Equation.3">
                        <p:embed/>
                        <p:pic>
                          <p:nvPicPr>
                            <p:cNvPr id="44046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925" y="2863849"/>
                              <a:ext cx="1490382" cy="422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04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914525" y="2890320"/>
                  <a:ext cx="711517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dirty="0" smtClean="0"/>
                    <a:t>Result of the action </a:t>
                  </a:r>
                  <a:r>
                    <a:rPr lang="sk-SK" altLang="en-US" dirty="0" smtClean="0"/>
                    <a:t> </a:t>
                  </a:r>
                  <a:r>
                    <a:rPr lang="sk-SK" altLang="en-US" i="1" dirty="0" smtClean="0"/>
                    <a:t>a</a:t>
                  </a:r>
                  <a:r>
                    <a:rPr lang="en-US" altLang="en-US" dirty="0"/>
                    <a:t> </a:t>
                  </a:r>
                  <a:r>
                    <a:rPr lang="en-US" altLang="en-US" dirty="0" smtClean="0"/>
                    <a:t>in a state </a:t>
                  </a:r>
                  <a:r>
                    <a:rPr lang="sk-SK" altLang="en-US" dirty="0" smtClean="0"/>
                    <a:t> </a:t>
                  </a:r>
                  <a:r>
                    <a:rPr lang="sk-SK" altLang="en-US" i="1" dirty="0"/>
                    <a:t>s</a:t>
                  </a:r>
                  <a:r>
                    <a:rPr lang="sk-SK" altLang="en-US" dirty="0"/>
                    <a:t>. </a:t>
                  </a:r>
                  <a:r>
                    <a:rPr lang="en-US" altLang="en-US" dirty="0"/>
                    <a:t> </a:t>
                  </a:r>
                  <a:r>
                    <a:rPr lang="en-US" altLang="en-US" dirty="0" smtClean="0"/>
                    <a:t>The result can be a new state </a:t>
                  </a:r>
                  <a:r>
                    <a:rPr lang="en-US" altLang="en-US" i="1" dirty="0" smtClean="0"/>
                    <a:t>s’.</a:t>
                  </a:r>
                  <a:r>
                    <a:rPr lang="sk-SK" altLang="en-US" dirty="0" smtClean="0"/>
                    <a:t> </a:t>
                  </a:r>
                  <a:endParaRPr lang="en-US" altLang="en-US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138112" y="2671831"/>
                <a:ext cx="1809750" cy="400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sk-SK" sz="2000" dirty="0" err="1" smtClean="0"/>
                  <a:t>Not</a:t>
                </a:r>
                <a:r>
                  <a:rPr lang="en-US" sz="2000" dirty="0" err="1" smtClean="0"/>
                  <a:t>ation</a:t>
                </a:r>
                <a:endParaRPr lang="en-US" sz="2000" dirty="0"/>
              </a:p>
            </p:txBody>
          </p:sp>
        </p:grpSp>
        <p:graphicFrame>
          <p:nvGraphicFramePr>
            <p:cNvPr id="44043" name="Object 9"/>
            <p:cNvGraphicFramePr>
              <a:graphicFrameLocks noChangeAspect="1"/>
            </p:cNvGraphicFramePr>
            <p:nvPr/>
          </p:nvGraphicFramePr>
          <p:xfrm>
            <a:off x="1947862" y="3646485"/>
            <a:ext cx="2036762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7" name="Rovnica" r:id="rId5" imgW="1040948" imgH="215806" progId="Equation.3">
                    <p:embed/>
                  </p:oleObj>
                </mc:Choice>
                <mc:Fallback>
                  <p:oleObj name="Rovnica" r:id="rId5" imgW="1040948" imgH="215806" progId="Equation.3">
                    <p:embed/>
                    <p:pic>
                      <p:nvPicPr>
                        <p:cNvPr id="4404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862" y="3646485"/>
                          <a:ext cx="2036762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720311" y="3534916"/>
            <a:ext cx="8867775" cy="923330"/>
            <a:chOff x="138112" y="4314238"/>
            <a:chExt cx="8867775" cy="924219"/>
          </a:xfrm>
        </p:grpSpPr>
        <p:graphicFrame>
          <p:nvGraphicFramePr>
            <p:cNvPr id="44040" name="Object 8"/>
            <p:cNvGraphicFramePr>
              <a:graphicFrameLocks noChangeAspect="1"/>
            </p:cNvGraphicFramePr>
            <p:nvPr/>
          </p:nvGraphicFramePr>
          <p:xfrm>
            <a:off x="138112" y="4525345"/>
            <a:ext cx="27098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8" name="Rovnica" r:id="rId7" imgW="1383699" imgH="215806" progId="Equation.3">
                    <p:embed/>
                  </p:oleObj>
                </mc:Choice>
                <mc:Fallback>
                  <p:oleObj name="Rovnica" r:id="rId7" imgW="1383699" imgH="215806" progId="Equation.3">
                    <p:embed/>
                    <p:pic>
                      <p:nvPicPr>
                        <p:cNvPr id="440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12" y="4525345"/>
                          <a:ext cx="2709863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TextBox 11"/>
            <p:cNvSpPr txBox="1">
              <a:spLocks noChangeArrowheads="1"/>
            </p:cNvSpPr>
            <p:nvPr/>
          </p:nvSpPr>
          <p:spPr bwMode="auto">
            <a:xfrm>
              <a:off x="2966243" y="4314238"/>
              <a:ext cx="6039644" cy="924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 smtClean="0"/>
                <a:t>If the result of certain action </a:t>
              </a:r>
              <a:r>
                <a:rPr lang="sk-SK" altLang="en-US" dirty="0" smtClean="0"/>
                <a:t> </a:t>
              </a:r>
              <a:r>
                <a:rPr lang="sk-SK" altLang="en-US" i="1" dirty="0"/>
                <a:t>a</a:t>
              </a:r>
              <a:r>
                <a:rPr lang="sk-SK" altLang="en-US" dirty="0"/>
                <a:t> </a:t>
              </a:r>
              <a:r>
                <a:rPr lang="en-US" altLang="en-US" dirty="0" smtClean="0"/>
                <a:t> is not deterministic, we only know the probability by which the agent gets into the state </a:t>
              </a:r>
              <a:r>
                <a:rPr lang="sk-SK" altLang="en-US" i="1" dirty="0" smtClean="0"/>
                <a:t>s</a:t>
              </a:r>
              <a:r>
                <a:rPr lang="sk-SK" altLang="en-US" i="1" dirty="0"/>
                <a:t>´, e </a:t>
              </a:r>
              <a:r>
                <a:rPr lang="en-US" altLang="en-US" dirty="0" smtClean="0"/>
                <a:t>are observations</a:t>
              </a:r>
              <a:r>
                <a:rPr lang="sk-SK" altLang="en-US" i="1" dirty="0" smtClean="0"/>
                <a:t>.</a:t>
              </a:r>
              <a:endParaRPr lang="en-US" altLang="en-US" i="1" dirty="0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720311" y="5012615"/>
            <a:ext cx="8358380" cy="496888"/>
            <a:chOff x="231775" y="5606888"/>
            <a:chExt cx="6854825" cy="496570"/>
          </a:xfrm>
        </p:grpSpPr>
        <p:graphicFrame>
          <p:nvGraphicFramePr>
            <p:cNvPr id="44038" name="Object 13"/>
            <p:cNvGraphicFramePr>
              <a:graphicFrameLocks noChangeAspect="1"/>
            </p:cNvGraphicFramePr>
            <p:nvPr/>
          </p:nvGraphicFramePr>
          <p:xfrm>
            <a:off x="231775" y="5606888"/>
            <a:ext cx="730250" cy="496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9" name="Rovnica" r:id="rId9" imgW="317087" imgH="215619" progId="Equation.3">
                    <p:embed/>
                  </p:oleObj>
                </mc:Choice>
                <mc:Fallback>
                  <p:oleObj name="Rovnica" r:id="rId9" imgW="317087" imgH="215619" progId="Equation.3">
                    <p:embed/>
                    <p:pic>
                      <p:nvPicPr>
                        <p:cNvPr id="4403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75" y="5606888"/>
                          <a:ext cx="730250" cy="496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9" name="TextBox 14"/>
            <p:cNvSpPr txBox="1">
              <a:spLocks noChangeArrowheads="1"/>
            </p:cNvSpPr>
            <p:nvPr/>
          </p:nvSpPr>
          <p:spPr bwMode="auto">
            <a:xfrm>
              <a:off x="1104900" y="5657850"/>
              <a:ext cx="5981700" cy="36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sk-SK" altLang="en-US" dirty="0" err="1" smtClean="0"/>
                <a:t>Utilit</a:t>
              </a:r>
              <a:r>
                <a:rPr lang="en-US" altLang="en-US" dirty="0" smtClean="0"/>
                <a:t>y of the state </a:t>
              </a:r>
              <a:r>
                <a:rPr lang="sk-SK" altLang="en-US" i="1" dirty="0" smtClean="0"/>
                <a:t> s</a:t>
              </a:r>
              <a:r>
                <a:rPr lang="en-US" altLang="en-US" dirty="0"/>
                <a:t> </a:t>
              </a:r>
              <a:r>
                <a:rPr lang="en-US" altLang="en-US" dirty="0" smtClean="0"/>
                <a:t>is a number</a:t>
              </a:r>
              <a:r>
                <a:rPr lang="sk-SK" altLang="en-US" dirty="0" smtClean="0"/>
                <a:t>,</a:t>
              </a:r>
              <a:r>
                <a:rPr lang="sk-SK" altLang="en-US" i="1" dirty="0" smtClean="0"/>
                <a:t> </a:t>
              </a:r>
              <a:r>
                <a:rPr lang="en-US" altLang="en-US" dirty="0" smtClean="0"/>
                <a:t>while</a:t>
              </a:r>
              <a:r>
                <a:rPr lang="en-US" altLang="en-US" i="1" dirty="0" smtClean="0"/>
                <a:t> </a:t>
              </a:r>
              <a:r>
                <a:rPr lang="sk-SK" altLang="en-US" i="1" dirty="0" smtClean="0"/>
                <a:t>U </a:t>
              </a:r>
              <a:r>
                <a:rPr lang="en-US" altLang="en-US" dirty="0" smtClean="0"/>
                <a:t>is an </a:t>
              </a:r>
              <a:r>
                <a:rPr lang="sk-SK" altLang="en-US" dirty="0" smtClean="0"/>
                <a:t> </a:t>
              </a:r>
              <a:r>
                <a:rPr lang="sk-SK" altLang="en-US" dirty="0"/>
                <a:t>utility </a:t>
              </a:r>
              <a:r>
                <a:rPr lang="sk-SK" altLang="en-US" dirty="0" err="1" smtClean="0"/>
                <a:t>fu</a:t>
              </a:r>
              <a:r>
                <a:rPr lang="en-US" altLang="en-US" dirty="0" err="1" smtClean="0"/>
                <a:t>nction</a:t>
              </a:r>
              <a:r>
                <a:rPr lang="sk-SK" altLang="en-US" dirty="0" smtClean="0"/>
                <a:t>. </a:t>
              </a:r>
              <a:endParaRPr lang="en-US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22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24038" y="425450"/>
            <a:ext cx="7956550" cy="965200"/>
            <a:chOff x="711200" y="730250"/>
            <a:chExt cx="7956550" cy="965200"/>
          </a:xfrm>
        </p:grpSpPr>
        <p:graphicFrame>
          <p:nvGraphicFramePr>
            <p:cNvPr id="45063" name="Object 1"/>
            <p:cNvGraphicFramePr>
              <a:graphicFrameLocks noChangeAspect="1"/>
            </p:cNvGraphicFramePr>
            <p:nvPr/>
          </p:nvGraphicFramePr>
          <p:xfrm>
            <a:off x="711200" y="730250"/>
            <a:ext cx="554355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8" name="Rovnica" r:id="rId3" imgW="2552700" imgH="444500" progId="Equation.3">
                    <p:embed/>
                  </p:oleObj>
                </mc:Choice>
                <mc:Fallback>
                  <p:oleObj name="Rovnica" r:id="rId3" imgW="2552700" imgH="444500" progId="Equation.3">
                    <p:embed/>
                    <p:pic>
                      <p:nvPicPr>
                        <p:cNvPr id="4506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200" y="730250"/>
                          <a:ext cx="5543550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4" name="TextBox 2"/>
            <p:cNvSpPr txBox="1">
              <a:spLocks noChangeArrowheads="1"/>
            </p:cNvSpPr>
            <p:nvPr/>
          </p:nvSpPr>
          <p:spPr bwMode="auto">
            <a:xfrm>
              <a:off x="6410325" y="1028184"/>
              <a:ext cx="225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dirty="0" smtClean="0"/>
                <a:t>Expected utility</a:t>
              </a:r>
              <a:endParaRPr lang="en-US" altLang="en-US" dirty="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57351" y="1830389"/>
            <a:ext cx="8943975" cy="1743075"/>
            <a:chOff x="85725" y="2114550"/>
            <a:chExt cx="8943975" cy="1743074"/>
          </a:xfrm>
        </p:grpSpPr>
        <p:sp>
          <p:nvSpPr>
            <p:cNvPr id="45061" name="TextBox 4"/>
            <p:cNvSpPr txBox="1">
              <a:spLocks noChangeArrowheads="1"/>
            </p:cNvSpPr>
            <p:nvPr/>
          </p:nvSpPr>
          <p:spPr bwMode="auto">
            <a:xfrm>
              <a:off x="85725" y="2114550"/>
              <a:ext cx="89439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sk-SK" altLang="en-US" sz="2400" dirty="0">
                  <a:solidFill>
                    <a:srgbClr val="FF0000"/>
                  </a:solidFill>
                </a:rPr>
                <a:t>MEU </a:t>
              </a:r>
              <a:r>
                <a:rPr lang="sk-SK" altLang="en-US" sz="2400" dirty="0" smtClean="0">
                  <a:solidFill>
                    <a:srgbClr val="FF0000"/>
                  </a:solidFill>
                </a:rPr>
                <a:t>princ</a:t>
              </a:r>
              <a:r>
                <a:rPr lang="en-US" altLang="en-US" sz="2400" dirty="0" err="1" smtClean="0">
                  <a:solidFill>
                    <a:srgbClr val="FF0000"/>
                  </a:solidFill>
                </a:rPr>
                <a:t>iple</a:t>
              </a:r>
              <a:r>
                <a:rPr lang="sk-SK" altLang="en-US" sz="2400" dirty="0" smtClean="0"/>
                <a:t>: </a:t>
              </a:r>
              <a:r>
                <a:rPr lang="sk-SK" altLang="en-US" sz="2400" dirty="0" err="1" smtClean="0"/>
                <a:t>ra</a:t>
              </a:r>
              <a:r>
                <a:rPr lang="en-US" altLang="en-US" sz="2400" dirty="0" err="1" smtClean="0"/>
                <a:t>tional</a:t>
              </a:r>
              <a:r>
                <a:rPr lang="en-US" altLang="en-US" sz="2400" dirty="0" smtClean="0"/>
                <a:t> agent chooses such action</a:t>
              </a:r>
              <a:r>
                <a:rPr lang="sk-SK" altLang="en-US" sz="2400" dirty="0" smtClean="0"/>
                <a:t> (</a:t>
              </a:r>
              <a:r>
                <a:rPr lang="en-US" altLang="en-US" sz="2400" dirty="0" smtClean="0"/>
                <a:t>or an action sequence</a:t>
              </a:r>
              <a:r>
                <a:rPr lang="sk-SK" altLang="en-US" sz="2400" dirty="0" smtClean="0"/>
                <a:t>), </a:t>
              </a:r>
              <a:r>
                <a:rPr lang="en-US" altLang="en-US" sz="2400" dirty="0" smtClean="0"/>
                <a:t>which makes the expected utility maximal</a:t>
              </a:r>
              <a:r>
                <a:rPr lang="sk-SK" altLang="en-US" sz="2400" dirty="0" smtClean="0"/>
                <a:t>.</a:t>
              </a:r>
              <a:endParaRPr lang="en-US" altLang="en-US" sz="2400" dirty="0"/>
            </a:p>
          </p:txBody>
        </p:sp>
        <p:graphicFrame>
          <p:nvGraphicFramePr>
            <p:cNvPr id="45062" name="Object 5"/>
            <p:cNvGraphicFramePr>
              <a:graphicFrameLocks noChangeAspect="1"/>
            </p:cNvGraphicFramePr>
            <p:nvPr/>
          </p:nvGraphicFramePr>
          <p:xfrm>
            <a:off x="2245003" y="3111499"/>
            <a:ext cx="4009747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9" name="Rovnica" r:id="rId5" imgW="1637589" imgH="304668" progId="Equation.3">
                    <p:embed/>
                  </p:oleObj>
                </mc:Choice>
                <mc:Fallback>
                  <p:oleObj name="Rovnica" r:id="rId5" imgW="1637589" imgH="304668" progId="Equation.3">
                    <p:embed/>
                    <p:pic>
                      <p:nvPicPr>
                        <p:cNvPr id="450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003" y="3111499"/>
                          <a:ext cx="4009747" cy="74612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45941" y="4320014"/>
            <a:ext cx="104747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C00000"/>
                </a:solidFill>
              </a:rPr>
              <a:t>Simple decision</a:t>
            </a:r>
            <a:r>
              <a:rPr lang="sk-SK" altLang="en-US" sz="2400" dirty="0" smtClean="0"/>
              <a:t>:    </a:t>
            </a:r>
            <a:r>
              <a:rPr lang="en-US" altLang="en-US" sz="2400" dirty="0" smtClean="0"/>
              <a:t>On the basis of the MEU principle agent decides about the next action from the set of possible actions in the current state. </a:t>
            </a:r>
            <a:endParaRPr lang="sk-SK" altLang="en-US" sz="2400" dirty="0"/>
          </a:p>
          <a:p>
            <a:endParaRPr lang="sk-SK" altLang="en-US" sz="2400" dirty="0"/>
          </a:p>
          <a:p>
            <a:r>
              <a:rPr lang="en-US" altLang="en-US" sz="2400" dirty="0" smtClean="0">
                <a:solidFill>
                  <a:srgbClr val="C00000"/>
                </a:solidFill>
              </a:rPr>
              <a:t>Complex decision</a:t>
            </a:r>
            <a:r>
              <a:rPr lang="sk-SK" altLang="en-US" sz="2400" dirty="0" smtClean="0"/>
              <a:t>: </a:t>
            </a:r>
            <a:r>
              <a:rPr lang="en-US" altLang="en-US" sz="2400" dirty="0" smtClean="0"/>
              <a:t>Agent decides about the sequence of actions from the possible set of actions.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9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27001"/>
            <a:ext cx="8639175" cy="12858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sk-SK" sz="3200" b="1" dirty="0" smtClean="0">
                <a:solidFill>
                  <a:srgbClr val="C00000"/>
                </a:solidFill>
              </a:rPr>
              <a:t>Simple decision</a:t>
            </a:r>
            <a:r>
              <a:rPr lang="sk-SK" altLang="sk-SK" sz="3200" b="1" dirty="0" smtClean="0">
                <a:solidFill>
                  <a:srgbClr val="C00000"/>
                </a:solidFill>
              </a:rPr>
              <a:t>. </a:t>
            </a:r>
            <a:r>
              <a:rPr lang="sk-SK" altLang="sk-SK" sz="3200" b="1" dirty="0">
                <a:solidFill>
                  <a:srgbClr val="C00000"/>
                </a:solidFill>
              </a:rPr>
              <a:t/>
            </a:r>
            <a:br>
              <a:rPr lang="sk-SK" altLang="sk-SK" sz="3200" b="1" dirty="0">
                <a:solidFill>
                  <a:srgbClr val="C00000"/>
                </a:solidFill>
              </a:rPr>
            </a:br>
            <a:r>
              <a:rPr lang="sk-SK" altLang="sk-SK" sz="3200" b="1" dirty="0"/>
              <a:t/>
            </a:r>
            <a:br>
              <a:rPr lang="sk-SK" altLang="sk-SK" sz="3200" b="1" dirty="0"/>
            </a:br>
            <a:r>
              <a:rPr lang="sk-SK" altLang="sk-SK" sz="3200" dirty="0" err="1" smtClean="0"/>
              <a:t>Preferen</a:t>
            </a:r>
            <a:r>
              <a:rPr lang="en-US" altLang="sk-SK" sz="3200" dirty="0" err="1" smtClean="0"/>
              <a:t>cies</a:t>
            </a:r>
            <a:r>
              <a:rPr lang="en-US" altLang="sk-SK" sz="3200" dirty="0" smtClean="0"/>
              <a:t> of the decision agent</a:t>
            </a:r>
            <a:endParaRPr lang="en-US" altLang="sk-SK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1" y="2486722"/>
                <a:ext cx="945623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Notation: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     -   agent prefers “state”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before </a:t>
                </a:r>
                <a:r>
                  <a:rPr lang="en-US" sz="2400" i="1" dirty="0" smtClean="0"/>
                  <a:t>B.</a:t>
                </a:r>
              </a:p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smtClean="0"/>
                  <a:t>      -   </a:t>
                </a:r>
                <a:r>
                  <a:rPr lang="en-US" sz="2400" dirty="0" smtClean="0"/>
                  <a:t>agent cannot decide between </a:t>
                </a:r>
                <a:r>
                  <a:rPr lang="en-US" sz="2400" i="1" dirty="0" smtClean="0"/>
                  <a:t>A </a:t>
                </a:r>
                <a:r>
                  <a:rPr lang="en-US" sz="2400" dirty="0" smtClean="0"/>
                  <a:t>and</a:t>
                </a:r>
                <a:r>
                  <a:rPr lang="en-US" sz="2400" i="1" dirty="0" smtClean="0"/>
                  <a:t> B</a:t>
                </a:r>
              </a:p>
              <a:p>
                <a:endParaRPr lang="en-US" sz="2400" i="1" dirty="0"/>
              </a:p>
              <a:p>
                <a:endParaRPr lang="en-US" sz="2400" i="1" dirty="0" smtClean="0"/>
              </a:p>
              <a:p>
                <a:r>
                  <a:rPr lang="en-US" sz="2400" dirty="0" smtClean="0"/>
                  <a:t>But what does it mean “state” </a:t>
                </a:r>
                <a:r>
                  <a:rPr lang="en-US" sz="2400" i="1" dirty="0" smtClean="0"/>
                  <a:t>A, B</a:t>
                </a:r>
                <a:r>
                  <a:rPr lang="en-US" sz="2400" dirty="0" smtClean="0"/>
                  <a:t>? For the agent whose actions are deterministic, </a:t>
                </a:r>
                <a:r>
                  <a:rPr lang="en-US" sz="2400" i="1" dirty="0" smtClean="0"/>
                  <a:t>A, B </a:t>
                </a:r>
                <a:r>
                  <a:rPr lang="en-US" sz="2400" dirty="0" smtClean="0"/>
                  <a:t>are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, atomic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states</a:t>
                </a:r>
                <a:r>
                  <a:rPr lang="en-US" sz="2400" dirty="0" smtClean="0"/>
                  <a:t>. If the actions are not deterministic </a:t>
                </a:r>
                <a:r>
                  <a:rPr lang="en-US" sz="2400" i="1" dirty="0" smtClean="0"/>
                  <a:t>A, B </a:t>
                </a:r>
                <a:r>
                  <a:rPr lang="en-US" sz="2400" dirty="0" smtClean="0"/>
                  <a:t>are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lotteries</a:t>
                </a:r>
                <a:r>
                  <a:rPr lang="en-US" sz="2400" dirty="0" smtClean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2486722"/>
                <a:ext cx="9456233" cy="2677656"/>
              </a:xfrm>
              <a:prstGeom prst="rect">
                <a:avLst/>
              </a:prstGeom>
              <a:blipFill>
                <a:blip r:embed="rId3"/>
                <a:stretch>
                  <a:fillRect l="-967" t="-1822" b="-4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28801" y="5164378"/>
            <a:ext cx="9344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Agent looking for a route on map performing a deterministic  action </a:t>
            </a:r>
            <a:r>
              <a:rPr lang="en-US" i="1" dirty="0" smtClean="0"/>
              <a:t>Move(London, Paris)</a:t>
            </a:r>
            <a:r>
              <a:rPr lang="en-US" dirty="0" smtClean="0"/>
              <a:t> moves from the state </a:t>
            </a:r>
            <a:r>
              <a:rPr lang="en-US" i="1" dirty="0" smtClean="0"/>
              <a:t>s</a:t>
            </a:r>
            <a:r>
              <a:rPr lang="en-US" dirty="0" smtClean="0"/>
              <a:t> (to be in London) to the state </a:t>
            </a:r>
            <a:r>
              <a:rPr lang="en-US" i="1" dirty="0" smtClean="0"/>
              <a:t>s’</a:t>
            </a:r>
            <a:r>
              <a:rPr lang="en-US" dirty="0" smtClean="0"/>
              <a:t>(to be in Paris). If the action </a:t>
            </a:r>
            <a:r>
              <a:rPr lang="en-US" i="1" dirty="0"/>
              <a:t>Move(London, Paris</a:t>
            </a:r>
            <a:r>
              <a:rPr lang="en-US" i="1" dirty="0" smtClean="0"/>
              <a:t>) </a:t>
            </a:r>
            <a:r>
              <a:rPr lang="en-US" dirty="0" smtClean="0"/>
              <a:t>is</a:t>
            </a:r>
            <a:r>
              <a:rPr lang="en-US" i="1" dirty="0" smtClean="0"/>
              <a:t> not </a:t>
            </a:r>
            <a:r>
              <a:rPr lang="en-US" dirty="0" smtClean="0"/>
              <a:t>deterministic, the result is a lottery. With certain probability he will stay in London and with certain probability he will be in Paris after the action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47813" y="295275"/>
            <a:ext cx="868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Lot</a:t>
            </a:r>
            <a:r>
              <a:rPr lang="en-US" altLang="sk-SK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tery</a:t>
            </a:r>
            <a:r>
              <a:rPr lang="sk-SK" altLang="sk-SK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sk-SK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probability distribution of the action results</a:t>
            </a:r>
            <a:endParaRPr lang="en-US" altLang="sk-SK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58374" y="1712658"/>
            <a:ext cx="9170348" cy="2513436"/>
            <a:chOff x="-26348" y="1981200"/>
            <a:chExt cx="9170348" cy="251343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>
              <a:off x="0" y="1981200"/>
              <a:ext cx="9144000" cy="15696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sk-SK" altLang="sk-SK" sz="2400" dirty="0" err="1" smtClean="0">
                  <a:latin typeface="Times New Roman" panose="02020603050405020304" pitchFamily="18" charset="0"/>
                </a:rPr>
                <a:t>Lot</a:t>
              </a:r>
              <a:r>
                <a:rPr lang="en-US" altLang="sk-SK" sz="2400" dirty="0" err="1" smtClean="0">
                  <a:latin typeface="Times New Roman" panose="02020603050405020304" pitchFamily="18" charset="0"/>
                </a:rPr>
                <a:t>tery</a:t>
              </a:r>
              <a:r>
                <a:rPr lang="sk-SK" altLang="sk-SK" sz="2400" dirty="0" smtClean="0"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>
                  <a:latin typeface="Times New Roman" panose="02020603050405020304" pitchFamily="18" charset="0"/>
                </a:rPr>
                <a:t>L </a:t>
              </a:r>
              <a:r>
                <a:rPr lang="en-US" altLang="sk-SK" sz="2400" dirty="0" smtClean="0">
                  <a:latin typeface="Times New Roman" panose="02020603050405020304" pitchFamily="18" charset="0"/>
                </a:rPr>
                <a:t>with possible action results </a:t>
              </a:r>
              <a:r>
                <a:rPr lang="sk-SK" altLang="sk-SK" sz="2400" dirty="0" smtClean="0">
                  <a:latin typeface="Times New Roman" panose="02020603050405020304" pitchFamily="18" charset="0"/>
                </a:rPr>
                <a:t>                      , </a:t>
              </a:r>
              <a:r>
                <a:rPr lang="en-US" altLang="sk-SK" sz="2400" dirty="0" smtClean="0">
                  <a:latin typeface="Times New Roman" panose="02020603050405020304" pitchFamily="18" charset="0"/>
                </a:rPr>
                <a:t>having probabilities</a:t>
              </a:r>
              <a:r>
                <a:rPr lang="sk-SK" altLang="sk-SK" sz="2400" dirty="0" smtClean="0">
                  <a:latin typeface="Times New Roman" panose="02020603050405020304" pitchFamily="18" charset="0"/>
                </a:rPr>
                <a:t>                          </a:t>
              </a:r>
              <a:r>
                <a:rPr lang="en-US" altLang="sk-SK" sz="2400" dirty="0" smtClean="0">
                  <a:latin typeface="Times New Roman" panose="02020603050405020304" pitchFamily="18" charset="0"/>
                </a:rPr>
                <a:t>  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sk-SK" sz="2400" dirty="0">
                  <a:latin typeface="Times New Roman" panose="02020603050405020304" pitchFamily="18" charset="0"/>
                </a:rPr>
                <a:t> </a:t>
              </a:r>
              <a:r>
                <a:rPr lang="en-US" altLang="sk-SK" sz="2400" dirty="0" smtClean="0">
                  <a:latin typeface="Times New Roman" panose="02020603050405020304" pitchFamily="18" charset="0"/>
                </a:rPr>
                <a:t>                     can be formally denoted as :                    </a:t>
              </a:r>
              <a:endParaRPr lang="sk-SK" altLang="sk-SK" sz="2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endParaRPr lang="en-US" altLang="sk-SK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24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726781" y="1981200"/>
            <a:ext cx="16002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0" name="Equation" r:id="rId4" imgW="742892" imgH="209486" progId="Equation.3">
                    <p:embed/>
                  </p:oleObj>
                </mc:Choice>
                <mc:Fallback>
                  <p:oleObj name="Equation" r:id="rId4" imgW="742892" imgH="209486" progId="Equation.3">
                    <p:embed/>
                    <p:pic>
                      <p:nvPicPr>
                        <p:cNvPr id="307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781" y="1981200"/>
                          <a:ext cx="16002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-26348" y="2514551"/>
            <a:ext cx="16002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1" name="Equation" r:id="rId6" imgW="742892" imgH="209486" progId="Equation.3">
                    <p:embed/>
                  </p:oleObj>
                </mc:Choice>
                <mc:Fallback>
                  <p:oleObj name="Equation" r:id="rId6" imgW="742892" imgH="209486" progId="Equation.3">
                    <p:embed/>
                    <p:pic>
                      <p:nvPicPr>
                        <p:cNvPr id="307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348" y="2514551"/>
                          <a:ext cx="16002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34374" y="3136273"/>
            <a:ext cx="3840163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2" name="Equation" r:id="rId8" imgW="1809872" imgH="209486" progId="Equation.3">
                    <p:embed/>
                  </p:oleObj>
                </mc:Choice>
                <mc:Fallback>
                  <p:oleObj name="Equation" r:id="rId8" imgW="1809872" imgH="209486" progId="Equation.3">
                    <p:embed/>
                    <p:pic>
                      <p:nvPicPr>
                        <p:cNvPr id="30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4" y="3136273"/>
                          <a:ext cx="3840163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27" name="Group 15"/>
            <p:cNvGrpSpPr>
              <a:grpSpLocks/>
            </p:cNvGrpSpPr>
            <p:nvPr/>
          </p:nvGrpSpPr>
          <p:grpSpPr bwMode="auto">
            <a:xfrm>
              <a:off x="1025525" y="3808128"/>
              <a:ext cx="1873251" cy="435769"/>
              <a:chOff x="748" y="2916"/>
              <a:chExt cx="1180" cy="907"/>
            </a:xfrm>
            <a:grpFill/>
          </p:grpSpPr>
          <p:sp>
            <p:nvSpPr>
              <p:cNvPr id="30732" name="Freeform 8"/>
              <p:cNvSpPr>
                <a:spLocks/>
              </p:cNvSpPr>
              <p:nvPr/>
            </p:nvSpPr>
            <p:spPr bwMode="auto">
              <a:xfrm>
                <a:off x="748" y="2916"/>
                <a:ext cx="953" cy="907"/>
              </a:xfrm>
              <a:custGeom>
                <a:avLst/>
                <a:gdLst>
                  <a:gd name="T0" fmla="*/ 0 w 953"/>
                  <a:gd name="T1" fmla="*/ 0 h 907"/>
                  <a:gd name="T2" fmla="*/ 0 w 953"/>
                  <a:gd name="T3" fmla="*/ 907 h 907"/>
                  <a:gd name="T4" fmla="*/ 953 w 953"/>
                  <a:gd name="T5" fmla="*/ 907 h 907"/>
                  <a:gd name="T6" fmla="*/ 0 60000 65536"/>
                  <a:gd name="T7" fmla="*/ 0 60000 65536"/>
                  <a:gd name="T8" fmla="*/ 0 60000 65536"/>
                  <a:gd name="T9" fmla="*/ 0 w 953"/>
                  <a:gd name="T10" fmla="*/ 0 h 907"/>
                  <a:gd name="T11" fmla="*/ 953 w 953"/>
                  <a:gd name="T12" fmla="*/ 907 h 90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3" h="907">
                    <a:moveTo>
                      <a:pt x="0" y="0"/>
                    </a:moveTo>
                    <a:lnTo>
                      <a:pt x="0" y="907"/>
                    </a:lnTo>
                    <a:lnTo>
                      <a:pt x="953" y="90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733" name="Line 14"/>
              <p:cNvSpPr>
                <a:spLocks noChangeShapeType="1"/>
              </p:cNvSpPr>
              <p:nvPr/>
            </p:nvSpPr>
            <p:spPr bwMode="auto">
              <a:xfrm flipV="1">
                <a:off x="1701" y="3727"/>
                <a:ext cx="227" cy="8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28" name="AutoShape 16"/>
            <p:cNvSpPr>
              <a:spLocks/>
            </p:cNvSpPr>
            <p:nvPr/>
          </p:nvSpPr>
          <p:spPr bwMode="auto">
            <a:xfrm rot="5400000">
              <a:off x="881857" y="3323176"/>
              <a:ext cx="287337" cy="720725"/>
            </a:xfrm>
            <a:prstGeom prst="rightBrace">
              <a:avLst>
                <a:gd name="adj1" fmla="val 2090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sk-SK" altLang="sk-SK" sz="2400">
                <a:latin typeface="Times New Roman" panose="02020603050405020304" pitchFamily="18" charset="0"/>
              </a:endParaRPr>
            </a:p>
          </p:txBody>
        </p:sp>
        <p:sp>
          <p:nvSpPr>
            <p:cNvPr id="30729" name="Text Box 17"/>
            <p:cNvSpPr txBox="1">
              <a:spLocks noChangeArrowheads="1"/>
            </p:cNvSpPr>
            <p:nvPr/>
          </p:nvSpPr>
          <p:spPr bwMode="auto">
            <a:xfrm>
              <a:off x="2898775" y="3786750"/>
              <a:ext cx="5256212" cy="7078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sk-SK" sz="2000" dirty="0" smtClean="0">
                  <a:latin typeface="Times New Roman" panose="02020603050405020304" pitchFamily="18" charset="0"/>
                </a:rPr>
                <a:t>Meaning</a:t>
              </a:r>
              <a:r>
                <a:rPr lang="sk-SK" altLang="sk-SK" sz="2000" dirty="0" smtClean="0">
                  <a:latin typeface="Times New Roman" panose="02020603050405020304" pitchFamily="18" charset="0"/>
                </a:rPr>
                <a:t>: </a:t>
              </a:r>
              <a:r>
                <a:rPr lang="en-US" altLang="sk-SK" sz="2000" dirty="0" smtClean="0">
                  <a:latin typeface="Times New Roman" panose="02020603050405020304" pitchFamily="18" charset="0"/>
                </a:rPr>
                <a:t>Result</a:t>
              </a:r>
              <a:r>
                <a:rPr lang="sk-SK" altLang="sk-SK" sz="2000" dirty="0" smtClean="0">
                  <a:latin typeface="Times New Roman" panose="02020603050405020304" pitchFamily="18" charset="0"/>
                </a:rPr>
                <a:t>      </a:t>
              </a:r>
              <a:r>
                <a:rPr lang="en-US" altLang="sk-SK" sz="2000" dirty="0" smtClean="0">
                  <a:latin typeface="Times New Roman" panose="02020603050405020304" pitchFamily="18" charset="0"/>
                </a:rPr>
                <a:t>occurs with the probability </a:t>
              </a:r>
              <a:r>
                <a:rPr lang="sk-SK" altLang="sk-SK" sz="2000" dirty="0" smtClean="0">
                  <a:latin typeface="Times New Roman" panose="02020603050405020304" pitchFamily="18" charset="0"/>
                </a:rPr>
                <a:t>       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.</a:t>
              </a:r>
              <a:endParaRPr lang="en-US" altLang="sk-SK" sz="2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0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656931" y="3749400"/>
            <a:ext cx="385762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3" name="Rovnice" r:id="rId10" imgW="161909" imgH="200025" progId="Equation.3">
                    <p:embed/>
                  </p:oleObj>
                </mc:Choice>
                <mc:Fallback>
                  <p:oleObj name="Rovnice" r:id="rId10" imgW="161909" imgH="200025" progId="Equation.3">
                    <p:embed/>
                    <p:pic>
                      <p:nvPicPr>
                        <p:cNvPr id="3073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931" y="3749400"/>
                          <a:ext cx="385762" cy="468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1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7710487" y="3658024"/>
            <a:ext cx="4445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4" name="Rovnice" r:id="rId12" imgW="161909" imgH="200025" progId="Equation.3">
                    <p:embed/>
                  </p:oleObj>
                </mc:Choice>
                <mc:Fallback>
                  <p:oleObj name="Rovnice" r:id="rId12" imgW="161909" imgH="200025" progId="Equation.3">
                    <p:embed/>
                    <p:pic>
                      <p:nvPicPr>
                        <p:cNvPr id="3073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0487" y="3658024"/>
                          <a:ext cx="44450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558373" y="4180387"/>
            <a:ext cx="993853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sk-SK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Atomic state is a lottery with one result only. The notation is </a:t>
            </a:r>
            <a:r>
              <a:rPr lang="sk-SK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sk-SK" altLang="sk-SK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or </a:t>
            </a:r>
            <a:r>
              <a:rPr lang="sk-SK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L=</a:t>
            </a:r>
            <a:r>
              <a:rPr lang="en-US" altLang="sk-SK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sk-SK" altLang="sk-SK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1,A</a:t>
            </a:r>
            <a:r>
              <a:rPr lang="en-US" altLang="sk-SK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endParaRPr lang="sk-SK" altLang="sk-SK" sz="2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Result of the lottery</a:t>
            </a:r>
            <a:r>
              <a:rPr lang="sk-SK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  </a:t>
            </a: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1.  </a:t>
            </a:r>
            <a:r>
              <a:rPr lang="sk-SK" altLang="sk-SK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Atomic</a:t>
            </a:r>
            <a:r>
              <a:rPr lang="sk-SK" alt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sta</a:t>
            </a:r>
            <a:r>
              <a:rPr lang="en-US" altLang="sk-SK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te</a:t>
            </a:r>
            <a:endParaRPr lang="sk-SK" altLang="sk-SK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lang="en-US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sk-SK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2.  </a:t>
            </a:r>
            <a:r>
              <a:rPr lang="sk-SK" altLang="sk-SK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Lot</a:t>
            </a:r>
            <a:r>
              <a:rPr lang="en-US" altLang="sk-SK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tery</a:t>
            </a:r>
            <a:r>
              <a:rPr lang="en-US" altLang="sk-SK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sk-SK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again</a:t>
            </a:r>
            <a:endParaRPr lang="en-US" altLang="sk-SK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909" y="1505527"/>
            <a:ext cx="9762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Outline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Smoothing, most likely sequence.  </a:t>
            </a:r>
            <a:r>
              <a:rPr lang="en-US" sz="2400" dirty="0" err="1" smtClean="0"/>
              <a:t>Kalman</a:t>
            </a:r>
            <a:r>
              <a:rPr lang="en-US" sz="2400" dirty="0" smtClean="0"/>
              <a:t> filter.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Introduction to the decision theory.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Simple and complex decisions.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Single and </a:t>
            </a:r>
            <a:r>
              <a:rPr lang="en-US" sz="2400" dirty="0" err="1" smtClean="0"/>
              <a:t>multiattribite</a:t>
            </a:r>
            <a:r>
              <a:rPr lang="en-US" sz="2400" dirty="0" smtClean="0"/>
              <a:t> utility function.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Monetary utility example. </a:t>
            </a:r>
          </a:p>
          <a:p>
            <a:pPr marL="457200" indent="-457200">
              <a:buAutoNum type="arabicPeriod" startAt="2"/>
            </a:pPr>
            <a:r>
              <a:rPr lang="en-US" sz="2400" dirty="0" smtClean="0"/>
              <a:t>Human decisions. </a:t>
            </a:r>
          </a:p>
        </p:txBody>
      </p:sp>
    </p:spTree>
    <p:extLst>
      <p:ext uri="{BB962C8B-B14F-4D97-AF65-F5344CB8AC3E}">
        <p14:creationId xmlns:p14="http://schemas.microsoft.com/office/powerpoint/2010/main" val="723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676400" y="33337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Examples of lotteries</a:t>
            </a:r>
            <a:r>
              <a:rPr lang="sk-SK" altLang="sk-SK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GB" altLang="sk-SK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3618" y="1568450"/>
            <a:ext cx="10287000" cy="1569660"/>
            <a:chOff x="893618" y="1568450"/>
            <a:chExt cx="10287000" cy="1569660"/>
          </a:xfrm>
        </p:grpSpPr>
        <p:sp>
          <p:nvSpPr>
            <p:cNvPr id="50179" name="Text Box 3"/>
            <p:cNvSpPr txBox="1">
              <a:spLocks noChangeArrowheads="1"/>
            </p:cNvSpPr>
            <p:nvPr/>
          </p:nvSpPr>
          <p:spPr bwMode="auto">
            <a:xfrm>
              <a:off x="893618" y="1568450"/>
              <a:ext cx="102870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Coin tossing</a:t>
              </a:r>
              <a:r>
                <a:rPr lang="sk-SK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sk-SK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Tripple</a:t>
              </a:r>
              <a:r>
                <a:rPr lang="en-US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coin tossing</a:t>
              </a:r>
              <a:r>
                <a:rPr lang="sk-SK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: </a:t>
              </a:r>
              <a:r>
                <a:rPr lang="en-US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order of O, H does not matter. What it is mathematically?  </a:t>
              </a:r>
              <a:r>
                <a:rPr lang="sk-SK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endParaRPr lang="en-GB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629788"/>
                </p:ext>
              </p:extLst>
            </p:nvPr>
          </p:nvGraphicFramePr>
          <p:xfrm>
            <a:off x="2784763" y="1687241"/>
            <a:ext cx="23622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6" name="Equation" r:id="rId4" imgW="1358310" imgH="203112" progId="Equation.3">
                    <p:embed/>
                  </p:oleObj>
                </mc:Choice>
                <mc:Fallback>
                  <p:oleObj name="Equation" r:id="rId4" imgW="1358310" imgH="203112" progId="Equation.3">
                    <p:embed/>
                    <p:pic>
                      <p:nvPicPr>
                        <p:cNvPr id="501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763" y="1687241"/>
                          <a:ext cx="236220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893618" y="4115137"/>
            <a:ext cx="8839200" cy="2076510"/>
            <a:chOff x="1676400" y="3276601"/>
            <a:chExt cx="8839200" cy="2076510"/>
          </a:xfrm>
        </p:grpSpPr>
        <p:graphicFrame>
          <p:nvGraphicFramePr>
            <p:cNvPr id="501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7747052"/>
                </p:ext>
              </p:extLst>
            </p:nvPr>
          </p:nvGraphicFramePr>
          <p:xfrm>
            <a:off x="1828800" y="3276601"/>
            <a:ext cx="868680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7" name="Equation" r:id="rId6" imgW="4432300" imgH="457200" progId="Equation.3">
                    <p:embed/>
                  </p:oleObj>
                </mc:Choice>
                <mc:Fallback>
                  <p:oleObj name="Equation" r:id="rId6" imgW="4432300" imgH="457200" progId="Equation.3">
                    <p:embed/>
                    <p:pic>
                      <p:nvPicPr>
                        <p:cNvPr id="5018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3276601"/>
                          <a:ext cx="8686800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>
              <a:off x="2819400" y="4191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1676400" y="4953001"/>
              <a:ext cx="8686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sk-SK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This is a case in which the order of </a:t>
              </a:r>
              <a:r>
                <a:rPr lang="en-US" altLang="sk-SK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hlava</a:t>
              </a:r>
              <a:r>
                <a:rPr lang="en-US" altLang="sk-SK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result and </a:t>
              </a:r>
              <a:r>
                <a:rPr lang="en-US" altLang="sk-SK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orol</a:t>
              </a:r>
              <a:r>
                <a:rPr lang="en-US" altLang="sk-SK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result does not matter.</a:t>
              </a:r>
              <a:endParaRPr lang="en-GB" altLang="sk-SK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3618" y="3018281"/>
                <a:ext cx="9871364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Combinations with repetitions: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number of objects (coin sides, </a:t>
                </a:r>
                <a:r>
                  <a:rPr lang="en-US" dirty="0" err="1" smtClean="0"/>
                  <a:t>orol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hlava</a:t>
                </a:r>
                <a:r>
                  <a:rPr lang="en-US" dirty="0" smtClean="0"/>
                  <a:t>), number of picked objects (tosses). </a:t>
                </a:r>
                <a:r>
                  <a:rPr lang="en-US" i="1" dirty="0"/>
                  <a:t>n</a:t>
                </a:r>
                <a:r>
                  <a:rPr lang="en-US" i="1" dirty="0" smtClean="0"/>
                  <a:t>=2, m=3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3018281"/>
                <a:ext cx="9871364" cy="831253"/>
              </a:xfrm>
              <a:prstGeom prst="rect">
                <a:avLst/>
              </a:prstGeom>
              <a:blipFill>
                <a:blip r:embed="rId8"/>
                <a:stretch>
                  <a:fillRect l="-556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9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2275" y="2281238"/>
            <a:ext cx="8064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What it is mathematically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92275" y="69215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How many possible action results we have if in the triple coin toss the order of coin sides matters?</a:t>
            </a:r>
            <a:endParaRPr lang="sk-SK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92275" y="3090861"/>
            <a:ext cx="8796338" cy="1938992"/>
            <a:chOff x="168052" y="3501008"/>
            <a:chExt cx="8796436" cy="1938061"/>
          </a:xfrm>
        </p:grpSpPr>
        <p:sp>
          <p:nvSpPr>
            <p:cNvPr id="52229" name="TextBox 4"/>
            <p:cNvSpPr txBox="1">
              <a:spLocks noChangeArrowheads="1"/>
            </p:cNvSpPr>
            <p:nvPr/>
          </p:nvSpPr>
          <p:spPr bwMode="auto">
            <a:xfrm>
              <a:off x="168052" y="3501008"/>
              <a:ext cx="8796436" cy="1938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They are three element variations with repetition from the two items O and H.</a:t>
              </a:r>
              <a:endPara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The number of such variations is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,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where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is the number of items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(O,H)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and </a:t>
              </a:r>
              <a:r>
                <a:rPr lang="sk-SK" altLang="en-US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is an order of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en-US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plet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m=3</a:t>
              </a:r>
              <a:r>
                <a:rPr lang="sk-SK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).</a:t>
              </a:r>
            </a:p>
          </p:txBody>
        </p:sp>
        <p:graphicFrame>
          <p:nvGraphicFramePr>
            <p:cNvPr id="5223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319554"/>
                </p:ext>
              </p:extLst>
            </p:nvPr>
          </p:nvGraphicFramePr>
          <p:xfrm>
            <a:off x="4355924" y="4381643"/>
            <a:ext cx="677664" cy="67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Rovnica" r:id="rId3" imgW="203024" imgH="203024" progId="Equation.3">
                    <p:embed/>
                  </p:oleObj>
                </mc:Choice>
                <mc:Fallback>
                  <p:oleObj name="Rovnica" r:id="rId3" imgW="203024" imgH="203024" progId="Equation.3">
                    <p:embed/>
                    <p:pic>
                      <p:nvPicPr>
                        <p:cNvPr id="5223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24" y="4381643"/>
                          <a:ext cx="677664" cy="677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064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0" y="152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Utility t</a:t>
            </a:r>
            <a:r>
              <a:rPr lang="en-US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heory and its constraints</a:t>
            </a:r>
            <a:r>
              <a:rPr lang="sk-SK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sk-SK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406434" y="1136196"/>
            <a:ext cx="9144000" cy="4132197"/>
            <a:chOff x="-76200" y="1266825"/>
            <a:chExt cx="9220200" cy="4131882"/>
          </a:xfrm>
        </p:grpSpPr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-76200" y="1266825"/>
              <a:ext cx="868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sk-SK" altLang="sk-SK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Preferencies of  the </a:t>
              </a:r>
              <a:r>
                <a:rPr lang="en-US" altLang="sk-SK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sk-SK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ra</a:t>
              </a:r>
              <a:r>
                <a:rPr lang="sk-SK" altLang="sk-SK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tional</a:t>
              </a:r>
              <a:r>
                <a:rPr lang="en-US" altLang="sk-SK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decision</a:t>
              </a:r>
              <a:r>
                <a:rPr lang="en-US" altLang="sk-SK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agent</a:t>
              </a:r>
              <a:r>
                <a:rPr lang="sk-SK" altLang="sk-SK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en-US" altLang="sk-SK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294" name="Group 1"/>
            <p:cNvGrpSpPr>
              <a:grpSpLocks/>
            </p:cNvGrpSpPr>
            <p:nvPr/>
          </p:nvGrpSpPr>
          <p:grpSpPr bwMode="auto">
            <a:xfrm>
              <a:off x="0" y="2228850"/>
              <a:ext cx="9144000" cy="3169857"/>
              <a:chOff x="0" y="2228850"/>
              <a:chExt cx="9144000" cy="31698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97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2228850"/>
                    <a:ext cx="9144000" cy="31698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marL="457200" indent="-457200">
                      <a:lnSpc>
                        <a:spcPct val="90000"/>
                      </a:lnSpc>
                      <a:spcBef>
                        <a:spcPts val="1200"/>
                      </a:spcBef>
                      <a:spcAft>
                        <a:spcPts val="200"/>
                      </a:spcAft>
                      <a:buClr>
                        <a:schemeClr val="accent1"/>
                      </a:buClr>
                      <a:buSzPct val="100000"/>
                      <a:buFont typeface="Calibri" panose="020F0502020204030204" pitchFamily="34" charset="0"/>
                      <a:buChar char=" "/>
                      <a:defRPr sz="20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400"/>
                      </a:spcAft>
                      <a:buClr>
                        <a:schemeClr val="accent1"/>
                      </a:buClr>
                      <a:buFont typeface="Calibri" panose="020F0502020204030204" pitchFamily="34" charset="0"/>
                      <a:buChar char="◦"/>
                      <a:defRPr sz="1400">
                        <a:solidFill>
                          <a:srgbClr val="404040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AutoNum type="arabicPeriod"/>
                    </a:pPr>
                    <a:r>
                      <a:rPr lang="sk-SK" altLang="sk-SK" b="1" dirty="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Aligning</a:t>
                    </a:r>
                    <a:r>
                      <a:rPr lang="sk-SK" altLang="sk-SK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: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Agent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either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favours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one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state (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lottery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)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before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other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, or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they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have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both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same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preferency</a:t>
                    </a:r>
                    <a:r>
                      <a:rPr lang="sk-SK" altLang="sk-SK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:</a:t>
                    </a:r>
                    <a:r>
                      <a:rPr lang="en-US" altLang="sk-SK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sk-SK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a14:m>
                    <a:endParaRPr lang="sk-SK" altLang="sk-SK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</a:p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AutoNum type="arabicPeriod" startAt="2"/>
                    </a:pPr>
                    <a:r>
                      <a:rPr lang="sk-SK" altLang="sk-SK" b="1" dirty="0" err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Transitivity</a:t>
                    </a:r>
                    <a:r>
                      <a:rPr lang="sk-SK" altLang="sk-SK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: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altLang="sk-SK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˄</m:t>
                        </m:r>
                        <m:d>
                          <m:dPr>
                            <m:ctrlP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=&gt;</m:t>
                        </m:r>
                        <m:d>
                          <m:dPr>
                            <m:ctrlP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a14:m>
                    <a:r>
                      <a:rPr lang="sk-SK" altLang="sk-SK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If 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agent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prefers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befor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and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before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C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,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then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he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prefers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also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before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C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.</a:t>
                    </a:r>
                    <a:endParaRPr lang="sk-SK" altLang="sk-SK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  <a:p>
                    <a:pPr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AutoNum type="arabicPeriod" startAt="3"/>
                    </a:pPr>
                    <a:r>
                      <a:rPr lang="sk-SK" altLang="sk-SK" b="1" dirty="0" err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Continuity</a:t>
                    </a:r>
                    <a:r>
                      <a:rPr lang="sk-SK" altLang="sk-SK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:   </a:t>
                    </a:r>
                    <a:r>
                      <a:rPr lang="en-US" altLang="sk-SK" b="1" dirty="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    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sk-SK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=&gt;∃</m:t>
                        </m:r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;1−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sk-SK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sk-SK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a14:m>
                    <a:endParaRPr lang="sk-SK" altLang="sk-SK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  <a:p>
                    <a:pPr eaLnBrk="1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     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If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some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state 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has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preferency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between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and 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C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,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then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there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exists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probability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p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when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agent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is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not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able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do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decide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between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and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the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sk-SK" altLang="sk-SK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lottery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lang="en-US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[p,</a:t>
                    </a:r>
                    <a:r>
                      <a:rPr lang="sk-SK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 </a:t>
                    </a:r>
                    <a:r>
                      <a:rPr lang="en-US" altLang="sk-SK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;(1-p</a:t>
                    </a:r>
                    <a:r>
                      <a:rPr lang="en-US" altLang="sk-SK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),C]</a:t>
                    </a:r>
                    <a:r>
                      <a:rPr lang="sk-SK" altLang="sk-SK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.</a:t>
                    </a:r>
                    <a:r>
                      <a:rPr lang="sk-SK" altLang="sk-SK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rPr>
                      <a:t>                                                               </a:t>
                    </a:r>
                  </a:p>
                </p:txBody>
              </p:sp>
            </mc:Choice>
            <mc:Fallback xmlns="">
              <p:sp>
                <p:nvSpPr>
                  <p:cNvPr id="12297" name="Text 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2228850"/>
                    <a:ext cx="9144000" cy="31698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38" t="-962" b="-25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00" name="Freeform 13"/>
              <p:cNvSpPr>
                <a:spLocks/>
              </p:cNvSpPr>
              <p:nvPr/>
            </p:nvSpPr>
            <p:spPr bwMode="auto">
              <a:xfrm>
                <a:off x="4876800" y="3910822"/>
                <a:ext cx="2362200" cy="304800"/>
              </a:xfrm>
              <a:custGeom>
                <a:avLst/>
                <a:gdLst>
                  <a:gd name="T0" fmla="*/ 0 w 1488"/>
                  <a:gd name="T1" fmla="*/ 2147483646 h 192"/>
                  <a:gd name="T2" fmla="*/ 0 w 1488"/>
                  <a:gd name="T3" fmla="*/ 0 h 192"/>
                  <a:gd name="T4" fmla="*/ 2147483646 w 1488"/>
                  <a:gd name="T5" fmla="*/ 0 h 192"/>
                  <a:gd name="T6" fmla="*/ 2147483646 w 1488"/>
                  <a:gd name="T7" fmla="*/ 2147483646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192"/>
                  <a:gd name="T14" fmla="*/ 1488 w 148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192">
                    <a:moveTo>
                      <a:pt x="0" y="144"/>
                    </a:moveTo>
                    <a:lnTo>
                      <a:pt x="0" y="0"/>
                    </a:lnTo>
                    <a:lnTo>
                      <a:pt x="1488" y="0"/>
                    </a:lnTo>
                    <a:lnTo>
                      <a:pt x="1488" y="192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301" name="Text Box 14"/>
              <p:cNvSpPr txBox="1">
                <a:spLocks noChangeArrowheads="1"/>
              </p:cNvSpPr>
              <p:nvPr/>
            </p:nvSpPr>
            <p:spPr bwMode="auto">
              <a:xfrm>
                <a:off x="6717954" y="4248160"/>
                <a:ext cx="1371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GB" altLang="sk-SK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lot</a:t>
                </a:r>
                <a:r>
                  <a:rPr lang="sk-SK" altLang="sk-SK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tery</a:t>
                </a:r>
                <a:endParaRPr lang="en-US" altLang="sk-SK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2" name="Line 17"/>
              <p:cNvSpPr>
                <a:spLocks noChangeShapeType="1"/>
              </p:cNvSpPr>
              <p:nvPr/>
            </p:nvSpPr>
            <p:spPr bwMode="auto">
              <a:xfrm rot="10697104" flipV="1">
                <a:off x="4872932" y="4137836"/>
                <a:ext cx="1588" cy="152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68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6"/>
          <p:cNvSpPr txBox="1">
            <a:spLocks noChangeArrowheads="1"/>
          </p:cNvSpPr>
          <p:nvPr/>
        </p:nvSpPr>
        <p:spPr bwMode="auto">
          <a:xfrm>
            <a:off x="1524000" y="1524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Utility t</a:t>
            </a:r>
            <a:r>
              <a:rPr lang="en-US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heory and its constraints</a:t>
            </a:r>
            <a:r>
              <a:rPr lang="sk-SK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sk-SK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028"/>
          <p:cNvSpPr txBox="1">
            <a:spLocks noChangeArrowheads="1"/>
          </p:cNvSpPr>
          <p:nvPr/>
        </p:nvSpPr>
        <p:spPr bwMode="auto">
          <a:xfrm>
            <a:off x="1524000" y="1295401"/>
            <a:ext cx="914400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sk-SK" altLang="sk-SK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Replacement</a:t>
            </a:r>
            <a:r>
              <a:rPr lang="sk-SK" altLang="sk-SK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If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an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agent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cannot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choose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between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sk-SK" altLang="sk-SK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sk-SK" altLang="sk-SK" i="1" dirty="0">
                <a:solidFill>
                  <a:schemeClr val="tx1"/>
                </a:solidFill>
                <a:latin typeface="Times New Roman" panose="02020603050405020304" pitchFamily="18" charset="0"/>
              </a:rPr>
              <a:t>B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lotteries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then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he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also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cannot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choose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between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more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complex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lotteries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if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in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one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of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them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is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replaced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sk-SK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by</a:t>
            </a:r>
          </a:p>
          <a:p>
            <a:pPr marL="0" indent="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sk-SK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sk-SK" altLang="sk-SK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sk-SK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sk-SK" altLang="sk-SK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endParaRPr lang="sk-SK" altLang="sk-SK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sk-SK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sk-SK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sk-SK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Line 1038"/>
          <p:cNvSpPr>
            <a:spLocks noChangeShapeType="1"/>
          </p:cNvSpPr>
          <p:nvPr/>
        </p:nvSpPr>
        <p:spPr bwMode="auto">
          <a:xfrm flipH="1">
            <a:off x="7407274" y="2468880"/>
            <a:ext cx="1462405" cy="10358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2" name="Freeform 1040"/>
          <p:cNvSpPr>
            <a:spLocks/>
          </p:cNvSpPr>
          <p:nvPr/>
        </p:nvSpPr>
        <p:spPr bwMode="auto">
          <a:xfrm>
            <a:off x="2133600" y="2743200"/>
            <a:ext cx="3886200" cy="609600"/>
          </a:xfrm>
          <a:custGeom>
            <a:avLst/>
            <a:gdLst>
              <a:gd name="T0" fmla="*/ 0 w 2448"/>
              <a:gd name="T1" fmla="*/ 0 h 384"/>
              <a:gd name="T2" fmla="*/ 0 w 2448"/>
              <a:gd name="T3" fmla="*/ 2147483646 h 384"/>
              <a:gd name="T4" fmla="*/ 2147483646 w 2448"/>
              <a:gd name="T5" fmla="*/ 2147483646 h 384"/>
              <a:gd name="T6" fmla="*/ 2147483646 w 2448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384"/>
              <a:gd name="T14" fmla="*/ 2448 w 244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384">
                <a:moveTo>
                  <a:pt x="0" y="0"/>
                </a:moveTo>
                <a:lnTo>
                  <a:pt x="0" y="144"/>
                </a:lnTo>
                <a:lnTo>
                  <a:pt x="2448" y="144"/>
                </a:lnTo>
                <a:lnTo>
                  <a:pt x="2448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3" name="Line 1041"/>
          <p:cNvSpPr>
            <a:spLocks noChangeShapeType="1"/>
          </p:cNvSpPr>
          <p:nvPr/>
        </p:nvSpPr>
        <p:spPr bwMode="auto">
          <a:xfrm>
            <a:off x="6019800" y="32766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66471" y="3524399"/>
                <a:ext cx="5470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sk-SK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sk-SK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sk-SK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sk-SK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;1−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sk-SK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sk-SK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sk-SK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;1−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sk-SK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sk-SK" altLang="sk-SK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71" y="3524399"/>
                <a:ext cx="5470665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7"/>
          <p:cNvSpPr txBox="1">
            <a:spLocks noChangeArrowheads="1"/>
          </p:cNvSpPr>
          <p:nvPr/>
        </p:nvSpPr>
        <p:spPr bwMode="auto">
          <a:xfrm>
            <a:off x="1524000" y="4572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Utility t</a:t>
            </a:r>
            <a:r>
              <a:rPr lang="en-US" altLang="sk-SK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heory</a:t>
            </a:r>
            <a:r>
              <a:rPr lang="en-US" alt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its constraints</a:t>
            </a:r>
            <a:r>
              <a:rPr lang="sk-SK" altLang="sk-SK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sk-SK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1" name="Rectangle 2"/>
              <p:cNvSpPr>
                <a:spLocks noChangeArrowheads="1"/>
              </p:cNvSpPr>
              <p:nvPr/>
            </p:nvSpPr>
            <p:spPr bwMode="auto">
              <a:xfrm>
                <a:off x="1828800" y="2057401"/>
                <a:ext cx="9392193" cy="2810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5"/>
                </a:pPr>
                <a:r>
                  <a:rPr lang="sk-SK" altLang="sk-SK" b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Monotonous </a:t>
                </a:r>
                <a:r>
                  <a:rPr lang="sk-SK" altLang="sk-SK" b="1" dirty="0" err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property</a:t>
                </a:r>
                <a:r>
                  <a:rPr lang="sk-SK" altLang="sk-SK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: 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Results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of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two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loterries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are  </a:t>
                </a:r>
                <a:r>
                  <a:rPr lang="sk-SK" altLang="sk-SK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and </a:t>
                </a:r>
                <a:r>
                  <a:rPr lang="sk-SK" altLang="sk-SK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If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agent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prefers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then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he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also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prefers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a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lottery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which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has a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greater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probability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of </a:t>
                </a:r>
                <a:r>
                  <a:rPr lang="sk-SK" altLang="sk-SK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sk-SK" altLang="sk-SK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sk-SK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sk-SK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sk-SK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d>
                      <m:dPr>
                        <m:ctrlP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  <m:d>
                      <m:dPr>
                        <m:begChr m:val="["/>
                        <m:endChr m:val="]"/>
                        <m:ctrlP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sk-SK" altLang="sk-SK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sk-SK" altLang="sk-SK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6"/>
                </a:pPr>
                <a:r>
                  <a:rPr lang="sk-SK" altLang="sk-SK" b="1" dirty="0" err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Separability</a:t>
                </a:r>
                <a:r>
                  <a:rPr lang="sk-SK" altLang="sk-SK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:  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Two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subsequent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lotteries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we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can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compose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into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one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equivalent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sk-SK" altLang="sk-SK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lottery</a:t>
                </a:r>
                <a:r>
                  <a:rPr lang="sk-SK" altLang="sk-SK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</a:t>
                </a:r>
                <a:endParaRPr lang="en-US" altLang="sk-SK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sk-SK" sz="2400" b="1" dirty="0" smtClean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d>
                    <m:r>
                      <a:rPr lang="en-US" altLang="sk-SK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]~</m:t>
                    </m:r>
                    <m:d>
                      <m:dPr>
                        <m:begChr m:val="["/>
                        <m:endChr m:val="]"/>
                        <m:ctrlP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ctrlP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ctrlP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d>
                          <m:dPr>
                            <m:ctrlP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sk-SK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sk-SK" altLang="sk-SK" sz="24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9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057401"/>
                <a:ext cx="9392193" cy="2810513"/>
              </a:xfrm>
              <a:prstGeom prst="rect">
                <a:avLst/>
              </a:prstGeom>
              <a:blipFill>
                <a:blip r:embed="rId3"/>
                <a:stretch>
                  <a:fillRect l="-519" t="-1302" r="-2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1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306388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sk-SK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Axiom of  utility </a:t>
            </a:r>
            <a:endParaRPr lang="en-US" altLang="sk-SK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5" name="Group 1"/>
          <p:cNvGrpSpPr>
            <a:grpSpLocks/>
          </p:cNvGrpSpPr>
          <p:nvPr/>
        </p:nvGrpSpPr>
        <p:grpSpPr bwMode="auto">
          <a:xfrm>
            <a:off x="886691" y="1128857"/>
            <a:ext cx="9624291" cy="5418138"/>
            <a:chOff x="0" y="1285875"/>
            <a:chExt cx="8915400" cy="5418138"/>
          </a:xfrm>
        </p:grpSpPr>
        <p:sp>
          <p:nvSpPr>
            <p:cNvPr id="18437" name="Text Box 3"/>
            <p:cNvSpPr txBox="1">
              <a:spLocks noChangeArrowheads="1"/>
            </p:cNvSpPr>
            <p:nvPr/>
          </p:nvSpPr>
          <p:spPr bwMode="auto">
            <a:xfrm>
              <a:off x="0" y="1285875"/>
              <a:ext cx="8915400" cy="5078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defRPr/>
              </a:pPr>
              <a:r>
                <a:rPr lang="sk-SK" altLang="sk-SK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Utility </a:t>
              </a:r>
              <a:r>
                <a:rPr lang="sk-SK" altLang="sk-SK" sz="24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principle</a:t>
              </a:r>
              <a:r>
                <a:rPr lang="sk-SK" altLang="sk-SK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: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If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the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agent 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sk-SK" altLang="sk-SK" sz="24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ontrols</a:t>
              </a:r>
              <a:r>
                <a:rPr lang="sk-SK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his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preferencies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according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6 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previous constraints, then there exists a function </a:t>
              </a:r>
              <a:r>
                <a:rPr lang="sk-SK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 The outcome of this function is a real value. The function is defined on states and </a:t>
              </a:r>
              <a:r>
                <a:rPr lang="sk-SK" altLang="sk-SK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U(A</a:t>
              </a:r>
              <a:r>
                <a:rPr lang="sk-SK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&gt;U(B)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if and only if  </a:t>
              </a:r>
              <a:r>
                <a:rPr lang="en-US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is preferred before  </a:t>
              </a:r>
              <a:r>
                <a:rPr lang="en-US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  <a:r>
                <a:rPr lang="sk-SK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U(A)=U(B)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if and only if </a:t>
              </a:r>
              <a:r>
                <a:rPr lang="en-US" altLang="sk-SK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the agent 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cannot decide between </a:t>
              </a:r>
              <a:r>
                <a:rPr lang="sk-SK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sk-SK" sz="24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nd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sk-SK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defRPr/>
              </a:pPr>
              <a:endPara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defRPr/>
              </a:pPr>
              <a:endPara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defRPr/>
              </a:pPr>
              <a:r>
                <a:rPr lang="sk-SK" altLang="sk-SK" sz="24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Utilit</a:t>
              </a:r>
              <a:r>
                <a:rPr lang="en-US" altLang="sk-SK" sz="24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y of a lottery</a:t>
              </a:r>
              <a:r>
                <a:rPr lang="sk-SK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is a sum of the result utilities multiplied by the probabilities of the outcomes (results)</a:t>
              </a:r>
            </a:p>
            <a:p>
              <a:pPr marL="0" inden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en-US" altLang="sk-SK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endParaRPr lang="sk-SK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en-US" altLang="sk-SK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/>
          </p:nvGraphicFramePr>
          <p:xfrm>
            <a:off x="2771775" y="3384550"/>
            <a:ext cx="2667000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6" name="Equation" r:id="rId4" imgW="1304890" imgH="314373" progId="Equation.3">
                    <p:embed/>
                  </p:oleObj>
                </mc:Choice>
                <mc:Fallback>
                  <p:oleObj name="Equation" r:id="rId4" imgW="1304890" imgH="314373" progId="Equation.3">
                    <p:embed/>
                    <p:pic>
                      <p:nvPicPr>
                        <p:cNvPr id="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3384550"/>
                          <a:ext cx="2667000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561975" y="5656263"/>
            <a:ext cx="4419600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7" name="Equation" r:id="rId6" imgW="1933696" imgH="447723" progId="Equation.3">
                    <p:embed/>
                  </p:oleObj>
                </mc:Choice>
                <mc:Fallback>
                  <p:oleObj name="Equation" r:id="rId6" imgW="1933696" imgH="447723" progId="Equation.3">
                    <p:embed/>
                    <p:pic>
                      <p:nvPicPr>
                        <p:cNvPr id="184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" y="5656263"/>
                          <a:ext cx="4419600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1273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473326" y="1052514"/>
            <a:ext cx="6042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/>
              <a:t>Utility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5626" y="2292351"/>
            <a:ext cx="8691563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400" dirty="0">
                <a:solidFill>
                  <a:srgbClr val="C00000"/>
                </a:solidFill>
              </a:rPr>
              <a:t>Single </a:t>
            </a:r>
            <a:r>
              <a:rPr lang="en-US" sz="2400" dirty="0" smtClean="0">
                <a:solidFill>
                  <a:srgbClr val="C00000"/>
                </a:solidFill>
              </a:rPr>
              <a:t>attribute</a:t>
            </a:r>
            <a:r>
              <a:rPr lang="sk-SK" sz="2400" dirty="0" smtClean="0"/>
              <a:t>, </a:t>
            </a:r>
            <a:r>
              <a:rPr lang="en-US" sz="2400" dirty="0" smtClean="0"/>
              <a:t>depends </a:t>
            </a:r>
            <a:r>
              <a:rPr lang="en-US" sz="2400" dirty="0"/>
              <a:t>only on one variable , one attribute. Example : monetary utility function, in which the only attribute is </a:t>
            </a:r>
            <a:r>
              <a:rPr lang="en-US" sz="2400" dirty="0" smtClean="0"/>
              <a:t>the amount </a:t>
            </a:r>
            <a:r>
              <a:rPr lang="en-US" sz="2400" dirty="0"/>
              <a:t>of  money</a:t>
            </a:r>
          </a:p>
          <a:p>
            <a:pPr>
              <a:defRPr/>
            </a:pPr>
            <a:endParaRPr lang="sk-SK" sz="2400" dirty="0"/>
          </a:p>
          <a:p>
            <a:pPr marL="457200" indent="-457200">
              <a:buFontTx/>
              <a:buAutoNum type="arabicPeriod" startAt="2"/>
              <a:defRPr/>
            </a:pPr>
            <a:r>
              <a:rPr lang="sk-SK" sz="2400" dirty="0" err="1">
                <a:solidFill>
                  <a:srgbClr val="C00000"/>
                </a:solidFill>
              </a:rPr>
              <a:t>Multi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sk-SK" sz="2400" dirty="0" smtClean="0">
                <a:solidFill>
                  <a:srgbClr val="C00000"/>
                </a:solidFill>
              </a:rPr>
              <a:t>at</a:t>
            </a:r>
            <a:r>
              <a:rPr lang="en-US" sz="2400" dirty="0" smtClean="0">
                <a:solidFill>
                  <a:srgbClr val="C00000"/>
                </a:solidFill>
              </a:rPr>
              <a:t>t</a:t>
            </a:r>
            <a:r>
              <a:rPr lang="sk-SK" sz="2400" dirty="0" err="1" smtClean="0">
                <a:solidFill>
                  <a:srgbClr val="C00000"/>
                </a:solidFill>
              </a:rPr>
              <a:t>ri</a:t>
            </a:r>
            <a:r>
              <a:rPr lang="en-US" sz="2400" dirty="0" err="1">
                <a:solidFill>
                  <a:srgbClr val="C00000"/>
                </a:solidFill>
              </a:rPr>
              <a:t>bute</a:t>
            </a:r>
            <a:r>
              <a:rPr lang="sk-SK" sz="2400" dirty="0"/>
              <a:t>, </a:t>
            </a:r>
            <a:r>
              <a:rPr lang="en-US" sz="2400" dirty="0" smtClean="0"/>
              <a:t>depends </a:t>
            </a:r>
            <a:r>
              <a:rPr lang="en-US" sz="2400" dirty="0"/>
              <a:t>on many </a:t>
            </a:r>
            <a:r>
              <a:rPr lang="en-US" sz="2400" dirty="0" smtClean="0"/>
              <a:t>attributes, </a:t>
            </a:r>
            <a:r>
              <a:rPr lang="en-US" sz="2400" dirty="0"/>
              <a:t>variables. Example:  we want to buy a car. Our decision is influenced by the price, type, color, power …. </a:t>
            </a:r>
            <a:r>
              <a:rPr lang="en-US" sz="2400" dirty="0" err="1"/>
              <a:t>Etc</a:t>
            </a:r>
            <a:r>
              <a:rPr lang="en-US" sz="2400" dirty="0"/>
              <a:t> , utility function of the car has all of these attributes. </a:t>
            </a:r>
          </a:p>
        </p:txBody>
      </p:sp>
    </p:spTree>
    <p:extLst>
      <p:ext uri="{BB962C8B-B14F-4D97-AF65-F5344CB8AC3E}">
        <p14:creationId xmlns:p14="http://schemas.microsoft.com/office/powerpoint/2010/main" val="35512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0511" y="2645228"/>
            <a:ext cx="83380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 smtClean="0"/>
              <a:t>Smoothing and most probable state sequence.</a:t>
            </a:r>
          </a:p>
          <a:p>
            <a:pPr marL="342900" indent="-342900">
              <a:buAutoNum type="alphaLcParenR"/>
            </a:pPr>
            <a:r>
              <a:rPr lang="en-US" sz="2400" dirty="0" smtClean="0"/>
              <a:t>Applications of filtering – </a:t>
            </a:r>
            <a:r>
              <a:rPr lang="en-US" sz="2400" dirty="0" err="1" smtClean="0"/>
              <a:t>Kalman</a:t>
            </a:r>
            <a:r>
              <a:rPr lang="en-US" sz="2400" dirty="0" smtClean="0"/>
              <a:t> filter</a:t>
            </a:r>
            <a:r>
              <a:rPr lang="sk-SK" sz="2400" dirty="0" smtClean="0"/>
              <a:t>.</a:t>
            </a:r>
            <a:endParaRPr lang="sk-SK" sz="2400" dirty="0"/>
          </a:p>
          <a:p>
            <a:pPr marL="342900" indent="-342900">
              <a:buAutoNum type="alphaLcParenR"/>
            </a:pPr>
            <a:r>
              <a:rPr lang="en-US" sz="2400" dirty="0" smtClean="0"/>
              <a:t>Introduction to the decision theory: atomic state, lottery, utility function</a:t>
            </a:r>
            <a:r>
              <a:rPr lang="sk-SK" sz="2400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981200" y="762001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Smoothing</a:t>
            </a:r>
            <a:r>
              <a:rPr lang="sk-SK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:  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We calculate</a:t>
            </a:r>
            <a:r>
              <a:rPr lang="sk-SK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endParaRPr lang="en-US" altLang="en-US" sz="28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145214" y="788988"/>
          <a:ext cx="2949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4" imgW="1397000" imgH="228600" progId="Equation.3">
                  <p:embed/>
                </p:oleObj>
              </mc:Choice>
              <mc:Fallback>
                <p:oleObj name="Equation" r:id="rId4" imgW="1397000" imgH="2286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4" y="788988"/>
                        <a:ext cx="2949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200276" y="2176463"/>
          <a:ext cx="51228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6" imgW="2425700" imgH="1143000" progId="Equation.3">
                  <p:embed/>
                </p:oleObj>
              </mc:Choice>
              <mc:Fallback>
                <p:oleObj name="Equation" r:id="rId6" imgW="2425700" imgH="11430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6" y="2176463"/>
                        <a:ext cx="5122863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553200" y="3124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Bayes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rule used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172200" y="4876800"/>
            <a:ext cx="5632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notion of conditional independency used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V="1">
            <a:off x="3200400" y="4724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2286000" y="60198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his is in fact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filtering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 flipV="1">
            <a:off x="4876800" y="48768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791200" y="6172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his we need to elaborate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63750" y="1125538"/>
          <a:ext cx="7010400" cy="411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Rovnica" r:id="rId4" imgW="3111500" imgH="1828800" progId="Equation.3">
                  <p:embed/>
                </p:oleObj>
              </mc:Choice>
              <mc:Fallback>
                <p:oleObj name="Rovnica" r:id="rId4" imgW="3111500" imgH="182880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25538"/>
                        <a:ext cx="7010400" cy="411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cursion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formula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4191000" y="5257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5410200" y="51054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29000" y="6248400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Known from the model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" name="Freeform 7"/>
          <p:cNvSpPr>
            <a:spLocks/>
          </p:cNvSpPr>
          <p:nvPr/>
        </p:nvSpPr>
        <p:spPr bwMode="auto">
          <a:xfrm>
            <a:off x="5638800" y="5105400"/>
            <a:ext cx="2438400" cy="533400"/>
          </a:xfrm>
          <a:custGeom>
            <a:avLst/>
            <a:gdLst>
              <a:gd name="T0" fmla="*/ 0 w 1536"/>
              <a:gd name="T1" fmla="*/ 0 h 336"/>
              <a:gd name="T2" fmla="*/ 0 w 1536"/>
              <a:gd name="T3" fmla="*/ 2147483646 h 336"/>
              <a:gd name="T4" fmla="*/ 2147483646 w 1536"/>
              <a:gd name="T5" fmla="*/ 2147483646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0"/>
                </a:moveTo>
                <a:lnTo>
                  <a:pt x="0" y="336"/>
                </a:lnTo>
                <a:lnTo>
                  <a:pt x="1536" y="3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8001000" y="563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8458200" y="5410201"/>
            <a:ext cx="1981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cursive element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086600" y="2438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arkovian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condition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3" name="Freeform 11"/>
          <p:cNvSpPr>
            <a:spLocks/>
          </p:cNvSpPr>
          <p:nvPr/>
        </p:nvSpPr>
        <p:spPr bwMode="auto">
          <a:xfrm>
            <a:off x="4114800" y="2895600"/>
            <a:ext cx="4267200" cy="444500"/>
          </a:xfrm>
          <a:custGeom>
            <a:avLst/>
            <a:gdLst>
              <a:gd name="T0" fmla="*/ 2147483646 w 2688"/>
              <a:gd name="T1" fmla="*/ 0 h 280"/>
              <a:gd name="T2" fmla="*/ 2147483646 w 2688"/>
              <a:gd name="T3" fmla="*/ 2147483646 h 280"/>
              <a:gd name="T4" fmla="*/ 2147483646 w 2688"/>
              <a:gd name="T5" fmla="*/ 2147483646 h 280"/>
              <a:gd name="T6" fmla="*/ 0 w 2688"/>
              <a:gd name="T7" fmla="*/ 2147483646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280"/>
              <a:gd name="T14" fmla="*/ 2688 w 2688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280">
                <a:moveTo>
                  <a:pt x="2688" y="0"/>
                </a:moveTo>
                <a:cubicBezTo>
                  <a:pt x="2440" y="100"/>
                  <a:pt x="2192" y="200"/>
                  <a:pt x="1872" y="240"/>
                </a:cubicBezTo>
                <a:cubicBezTo>
                  <a:pt x="1552" y="280"/>
                  <a:pt x="1080" y="264"/>
                  <a:pt x="768" y="240"/>
                </a:cubicBezTo>
                <a:cubicBezTo>
                  <a:pt x="456" y="216"/>
                  <a:pt x="228" y="156"/>
                  <a:pt x="0" y="9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 flipV="1">
            <a:off x="5562600" y="1905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40386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477108" y="252304"/>
            <a:ext cx="971843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Smoothing in the </a:t>
            </a:r>
            <a:r>
              <a:rPr lang="sk-SK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„</a:t>
            </a:r>
            <a:r>
              <a:rPr lang="sk-SK" altLang="en-US" sz="24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umbrella</a:t>
            </a:r>
            <a:r>
              <a:rPr lang="sk-SK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world</a:t>
            </a:r>
            <a:r>
              <a:rPr lang="sk-SK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sk-SK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We want to know smoothed estimate of the rain probability at the time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t=1</a:t>
            </a: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providing we have an observations of the umbrella appearance for the first two days 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sk-SK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t=1,2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and we know that the umbrella appeared the first and the second day as well.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133600" y="3243263"/>
          <a:ext cx="5029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4" imgW="2197100" imgH="215900" progId="Equation.3">
                  <p:embed/>
                </p:oleObj>
              </mc:Choice>
              <mc:Fallback>
                <p:oleObj name="Equation" r:id="rId4" imgW="2197100" imgH="215900" progId="Equation.3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43263"/>
                        <a:ext cx="5029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Line 4"/>
          <p:cNvSpPr>
            <a:spLocks noChangeShapeType="1"/>
          </p:cNvSpPr>
          <p:nvPr/>
        </p:nvSpPr>
        <p:spPr bwMode="auto">
          <a:xfrm flipV="1">
            <a:off x="4343400" y="3886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895600" y="4495800"/>
            <a:ext cx="236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Known from the previous calculations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>
            <p:extLst/>
          </p:nvPr>
        </p:nvGraphicFramePr>
        <p:xfrm>
          <a:off x="2895600" y="5114349"/>
          <a:ext cx="1295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6" imgW="914400" imgH="254000" progId="Equation.3">
                  <p:embed/>
                </p:oleObj>
              </mc:Choice>
              <mc:Fallback>
                <p:oleObj name="Equation" r:id="rId6" imgW="914400" imgH="254000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14349"/>
                        <a:ext cx="1295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Line 7"/>
          <p:cNvSpPr>
            <a:spLocks noChangeShapeType="1"/>
          </p:cNvSpPr>
          <p:nvPr/>
        </p:nvSpPr>
        <p:spPr bwMode="auto">
          <a:xfrm flipH="1" flipV="1">
            <a:off x="6477000" y="3962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48400" y="5486401"/>
            <a:ext cx="281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Gained by a recursive process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467600" y="3352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**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7400" y="4114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Using the equation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**: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5700714" y="4067176"/>
          <a:ext cx="41560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6" name="Equation" r:id="rId4" imgW="1815312" imgH="253890" progId="Equation.3">
                  <p:embed/>
                </p:oleObj>
              </mc:Choice>
              <mc:Fallback>
                <p:oleObj name="Equation" r:id="rId4" imgW="1815312" imgH="253890" progId="Equation.3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4" y="4067176"/>
                        <a:ext cx="41560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7467600" y="4648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209800" y="5410201"/>
            <a:ext cx="8077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Smoothed estimate is higher then the filtered estimate. The reason is that the rain has a tendency to continue for several days. Umbrella appearance at the day 2 signalized that the probability of the rain at the day 1 might be higher as estimated by filtering.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188914"/>
            <a:ext cx="5873750" cy="2638425"/>
            <a:chOff x="2057400" y="188914"/>
            <a:chExt cx="5873750" cy="2638425"/>
          </a:xfrm>
        </p:grpSpPr>
        <p:graphicFrame>
          <p:nvGraphicFramePr>
            <p:cNvPr id="5837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2063750" y="188914"/>
            <a:ext cx="5867400" cy="2638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7" name="Equation" r:id="rId6" imgW="2654300" imgH="1193800" progId="Equation.3">
                    <p:embed/>
                  </p:oleObj>
                </mc:Choice>
                <mc:Fallback>
                  <p:oleObj name="Equation" r:id="rId6" imgW="2654300" imgH="1193800" progId="Equation.3">
                    <p:embed/>
                    <p:pic>
                      <p:nvPicPr>
                        <p:cNvPr id="583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750" y="188914"/>
                          <a:ext cx="5867400" cy="2638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2057400" y="190259"/>
              <a:ext cx="189327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Recursion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0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:spLocks noChangeArrowheads="1"/>
          </p:cNvSpPr>
          <p:nvPr/>
        </p:nvSpPr>
        <p:spPr bwMode="auto">
          <a:xfrm>
            <a:off x="1524000" y="404814"/>
            <a:ext cx="7812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Time series with uncertainty – preliminary summary </a:t>
            </a:r>
            <a:endParaRPr lang="sk-SK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TextBox 2"/>
          <p:cNvSpPr txBox="1">
            <a:spLocks noChangeArrowheads="1"/>
          </p:cNvSpPr>
          <p:nvPr/>
        </p:nvSpPr>
        <p:spPr bwMode="auto">
          <a:xfrm>
            <a:off x="1524001" y="1916114"/>
            <a:ext cx="89646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Predi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ction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sk-SK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Filt</a:t>
            </a:r>
            <a:r>
              <a:rPr lang="en-US" alt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ering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Smoothing</a:t>
            </a:r>
            <a:r>
              <a:rPr lang="sk-SK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         </a:t>
            </a:r>
            <a:endParaRPr lang="sk-SK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20" name="Object 8"/>
          <p:cNvGraphicFramePr>
            <a:graphicFrameLocks noChangeAspect="1"/>
          </p:cNvGraphicFramePr>
          <p:nvPr/>
        </p:nvGraphicFramePr>
        <p:xfrm>
          <a:off x="3482975" y="1700214"/>
          <a:ext cx="37147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3" name="Equation" r:id="rId3" imgW="2123902" imgH="343043" progId="Equation.3">
                  <p:embed/>
                </p:oleObj>
              </mc:Choice>
              <mc:Fallback>
                <p:oleObj name="Equation" r:id="rId3" imgW="2123902" imgH="343043" progId="Equation.3">
                  <p:embed/>
                  <p:pic>
                    <p:nvPicPr>
                      <p:cNvPr id="604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700214"/>
                        <a:ext cx="37147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3287714" y="2636839"/>
          <a:ext cx="70707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4" name="Equation" r:id="rId5" imgW="3686279" imgH="104680" progId="Equation.3">
                  <p:embed/>
                </p:oleObj>
              </mc:Choice>
              <mc:Fallback>
                <p:oleObj name="Equation" r:id="rId5" imgW="3686279" imgH="104680" progId="Equation.3">
                  <p:embed/>
                  <p:pic>
                    <p:nvPicPr>
                      <p:cNvPr id="604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2636839"/>
                        <a:ext cx="70707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>
            <a:off x="7319964" y="2205038"/>
            <a:ext cx="1800225" cy="431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2424113" y="3860800"/>
          <a:ext cx="74025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Equation" r:id="rId7" imgW="3505200" imgH="685800" progId="Equation.3">
                  <p:embed/>
                </p:oleObj>
              </mc:Choice>
              <mc:Fallback>
                <p:oleObj name="Equation" r:id="rId7" imgW="3505200" imgH="685800" progId="Equation.3">
                  <p:embed/>
                  <p:pic>
                    <p:nvPicPr>
                      <p:cNvPr id="604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860800"/>
                        <a:ext cx="740251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>
            <a:off x="4295775" y="3141663"/>
            <a:ext cx="1079500" cy="7921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17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1631950" y="981076"/>
            <a:ext cx="7488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Most likely sequence and the </a:t>
            </a:r>
            <a:r>
              <a:rPr lang="sk-SK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Vitterbi</a:t>
            </a:r>
            <a:r>
              <a:rPr lang="sk-SK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sk-SK" alt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algorit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hm</a:t>
            </a:r>
            <a:endParaRPr lang="sk-SK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1616075" y="1844676"/>
          <a:ext cx="86629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3" imgW="3771900" imgH="736600" progId="Equation.3">
                  <p:embed/>
                </p:oleObj>
              </mc:Choice>
              <mc:Fallback>
                <p:oleObj name="Equation" r:id="rId3" imgW="3771900" imgH="736600" progId="Equation.3">
                  <p:embed/>
                  <p:pic>
                    <p:nvPicPr>
                      <p:cNvPr id="614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844676"/>
                        <a:ext cx="8662988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4" name="Group 6"/>
          <p:cNvGrpSpPr>
            <a:grpSpLocks/>
          </p:cNvGrpSpPr>
          <p:nvPr/>
        </p:nvGrpSpPr>
        <p:grpSpPr bwMode="auto">
          <a:xfrm>
            <a:off x="1616075" y="3810124"/>
            <a:ext cx="9036050" cy="2308324"/>
            <a:chOff x="92080" y="3810127"/>
            <a:chExt cx="9036496" cy="2308423"/>
          </a:xfrm>
        </p:grpSpPr>
        <p:sp>
          <p:nvSpPr>
            <p:cNvPr id="61445" name="TextBox 3"/>
            <p:cNvSpPr txBox="1">
              <a:spLocks noChangeArrowheads="1"/>
            </p:cNvSpPr>
            <p:nvPr/>
          </p:nvSpPr>
          <p:spPr bwMode="auto">
            <a:xfrm>
              <a:off x="92080" y="3810127"/>
              <a:ext cx="9036496" cy="2308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The meaning of the formula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: 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Let us have certain observed sequence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sk-SK" altLang="en-US" sz="24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true,true,false,true,true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the number of observations is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t+1.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We can find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conditional probability                                for an arbitrary sequence of states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But we look for such sequence of  states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sk-SK" altLang="en-US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sk-SK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for which the probability is maximal providing the given observation sequence</a:t>
              </a:r>
              <a:endParaRPr lang="sk-SK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523841" y="4478158"/>
            <a:ext cx="22320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8" name="Equation" r:id="rId5" imgW="1244600" imgH="228600" progId="Equation.3">
                    <p:embed/>
                  </p:oleObj>
                </mc:Choice>
                <mc:Fallback>
                  <p:oleObj name="Equation" r:id="rId5" imgW="1244600" imgH="228600" progId="Equation.3">
                    <p:embed/>
                    <p:pic>
                      <p:nvPicPr>
                        <p:cNvPr id="614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841" y="4478158"/>
                          <a:ext cx="22320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282900" y="4964339"/>
            <a:ext cx="15113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9" name="Equation" r:id="rId7" imgW="901309" imgH="228501" progId="Equation.3">
                    <p:embed/>
                  </p:oleObj>
                </mc:Choice>
                <mc:Fallback>
                  <p:oleObj name="Equation" r:id="rId7" imgW="901309" imgH="228501" progId="Equation.3">
                    <p:embed/>
                    <p:pic>
                      <p:nvPicPr>
                        <p:cNvPr id="6144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900" y="4964339"/>
                          <a:ext cx="1511300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50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944E4D21CE94AA6A0E3FCAB1DC0A2" ma:contentTypeVersion="4" ma:contentTypeDescription="Create a new document." ma:contentTypeScope="" ma:versionID="fd01a5bfa69a91d5a74847fc5198caab">
  <xsd:schema xmlns:xsd="http://www.w3.org/2001/XMLSchema" xmlns:xs="http://www.w3.org/2001/XMLSchema" xmlns:p="http://schemas.microsoft.com/office/2006/metadata/properties" xmlns:ns2="480d4896-0893-47d3-a177-b0679fd529ef" targetNamespace="http://schemas.microsoft.com/office/2006/metadata/properties" ma:root="true" ma:fieldsID="216579cecd7a4cb0312b7f18696a1fbe" ns2:_="">
    <xsd:import namespace="480d4896-0893-47d3-a177-b0679fd52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d4896-0893-47d3-a177-b0679fd52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AD558B-4A93-43FF-912C-824D2A7D33F0}"/>
</file>

<file path=customXml/itemProps2.xml><?xml version="1.0" encoding="utf-8"?>
<ds:datastoreItem xmlns:ds="http://schemas.openxmlformats.org/officeDocument/2006/customXml" ds:itemID="{A6B38A1A-2ED6-43F5-B887-1138703FB2D4}"/>
</file>

<file path=customXml/itemProps3.xml><?xml version="1.0" encoding="utf-8"?>
<ds:datastoreItem xmlns:ds="http://schemas.openxmlformats.org/officeDocument/2006/customXml" ds:itemID="{1A74C3B3-033E-4A13-9BF8-76B4B6BF1D2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1125</TotalTime>
  <Words>2272</Words>
  <Application>Microsoft Office PowerPoint</Application>
  <PresentationFormat>Widescreen</PresentationFormat>
  <Paragraphs>225</Paragraphs>
  <Slides>37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Retrospect</vt:lpstr>
      <vt:lpstr>Equation</vt:lpstr>
      <vt:lpstr>Rovnica</vt:lpstr>
      <vt:lpstr>Rovnice</vt:lpstr>
      <vt:lpstr>UI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Kálman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Kálman filter: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decision.   Preferencies of the decision agent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theory II</dc:title>
  <dc:creator>Maria Markosova</dc:creator>
  <cp:lastModifiedBy>Maria Markosova</cp:lastModifiedBy>
  <cp:revision>66</cp:revision>
  <dcterms:created xsi:type="dcterms:W3CDTF">2019-04-05T12:27:41Z</dcterms:created>
  <dcterms:modified xsi:type="dcterms:W3CDTF">2024-04-29T13:30:26Z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0x01010009D944E4D21CE94AA6A0E3FCAB1DC0A2</vt:lpwstr>
  </property>
</Properties>
</file>