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53.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62" r:id="rId3"/>
    <p:sldId id="363"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05" r:id="rId18"/>
    <p:sldId id="306" r:id="rId19"/>
    <p:sldId id="307" r:id="rId20"/>
    <p:sldId id="308" r:id="rId21"/>
    <p:sldId id="309" r:id="rId22"/>
    <p:sldId id="310" r:id="rId23"/>
    <p:sldId id="311" r:id="rId24"/>
    <p:sldId id="312" r:id="rId25"/>
    <p:sldId id="304"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p:cViewPr varScale="1">
        <p:scale>
          <a:sx n="95" d="100"/>
          <a:sy n="95" d="100"/>
        </p:scale>
        <p:origin x="114" y="57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71B0-E7B6-440C-ABB3-4DCFD206772F}"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1DC5A-D84D-4EB2-A7C4-2204DCBFB944}" type="slidenum">
              <a:rPr lang="en-US" smtClean="0"/>
              <a:t>‹#›</a:t>
            </a:fld>
            <a:endParaRPr lang="en-US"/>
          </a:p>
        </p:txBody>
      </p:sp>
    </p:spTree>
    <p:extLst>
      <p:ext uri="{BB962C8B-B14F-4D97-AF65-F5344CB8AC3E}">
        <p14:creationId xmlns:p14="http://schemas.microsoft.com/office/powerpoint/2010/main" val="1196985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cs.umd.edu/~nau/cmsc421/game-theory.pdf"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E68F2632-C989-4EC9-A0B9-1B78CA30E2BB}" type="slidenum">
              <a:rPr lang="en-US" altLang="sk-SK" sz="1200">
                <a:latin typeface="Arial" panose="020B0604020202020204" pitchFamily="34" charset="0"/>
              </a:rPr>
              <a:pPr eaLnBrk="1" hangingPunct="1"/>
              <a:t>5</a:t>
            </a:fld>
            <a:endParaRPr lang="en-US" altLang="sk-SK" sz="1200">
              <a:latin typeface="Arial" panose="020B0604020202020204" pitchFamily="34" charset="0"/>
            </a:endParaRPr>
          </a:p>
        </p:txBody>
      </p:sp>
      <p:sp>
        <p:nvSpPr>
          <p:cNvPr id="2253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253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0992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1784270-349B-4103-85C6-FCA4124004E4}" type="slidenum">
              <a:rPr lang="en-US" altLang="sk-SK" sz="1200">
                <a:latin typeface="Arial" panose="020B0604020202020204" pitchFamily="34" charset="0"/>
              </a:rPr>
              <a:pPr eaLnBrk="1" hangingPunct="1"/>
              <a:t>18</a:t>
            </a:fld>
            <a:endParaRPr lang="en-US" altLang="sk-SK" sz="1200">
              <a:latin typeface="Arial" panose="020B0604020202020204" pitchFamily="34" charset="0"/>
            </a:endParaRPr>
          </a:p>
        </p:txBody>
      </p:sp>
      <p:sp>
        <p:nvSpPr>
          <p:cNvPr id="47107"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7108"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37581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8AD738E-8E6C-490C-B193-82A693D712D3}" type="slidenum">
              <a:rPr lang="en-US" altLang="sk-SK" sz="1200">
                <a:latin typeface="Arial" panose="020B0604020202020204" pitchFamily="34" charset="0"/>
              </a:rPr>
              <a:pPr eaLnBrk="1" hangingPunct="1"/>
              <a:t>19</a:t>
            </a:fld>
            <a:endParaRPr lang="en-US" altLang="sk-SK" sz="1200">
              <a:latin typeface="Arial" panose="020B0604020202020204" pitchFamily="34" charset="0"/>
            </a:endParaRPr>
          </a:p>
        </p:txBody>
      </p:sp>
      <p:sp>
        <p:nvSpPr>
          <p:cNvPr id="49155"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9156"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78599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8C2C49C-D8A3-4CF2-8186-DF84606F9F13}" type="slidenum">
              <a:rPr lang="en-US" altLang="sk-SK" sz="1200">
                <a:latin typeface="Arial" panose="020B0604020202020204" pitchFamily="34" charset="0"/>
              </a:rPr>
              <a:pPr eaLnBrk="1" hangingPunct="1"/>
              <a:t>20</a:t>
            </a:fld>
            <a:endParaRPr lang="en-US" altLang="sk-SK" sz="1200">
              <a:latin typeface="Arial" panose="020B0604020202020204" pitchFamily="34" charset="0"/>
            </a:endParaRPr>
          </a:p>
        </p:txBody>
      </p:sp>
      <p:sp>
        <p:nvSpPr>
          <p:cNvPr id="51203"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04"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688016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D350485A-1AC6-4CF3-AA03-5BFB1CE78AB5}" type="slidenum">
              <a:rPr lang="en-US" altLang="sk-SK" sz="1200">
                <a:latin typeface="Arial" panose="020B0604020202020204" pitchFamily="34" charset="0"/>
              </a:rPr>
              <a:pPr eaLnBrk="1" hangingPunct="1"/>
              <a:t>21</a:t>
            </a:fld>
            <a:endParaRPr lang="en-US" altLang="sk-SK" sz="1200">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325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19923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7E32C1B-32ED-4E44-B80A-844BB4DEE679}" type="slidenum">
              <a:rPr lang="en-US" altLang="sk-SK" sz="1200">
                <a:latin typeface="Arial" panose="020B0604020202020204" pitchFamily="34" charset="0"/>
              </a:rPr>
              <a:pPr eaLnBrk="1" hangingPunct="1"/>
              <a:t>22</a:t>
            </a:fld>
            <a:endParaRPr lang="en-US" altLang="sk-SK" sz="1200">
              <a:latin typeface="Arial" panose="020B0604020202020204" pitchFamily="34" charset="0"/>
            </a:endParaRPr>
          </a:p>
        </p:txBody>
      </p:sp>
      <p:sp>
        <p:nvSpPr>
          <p:cNvPr id="5529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530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30259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1BF0BBF0-1C88-4BAE-BB57-623CD0336310}" type="slidenum">
              <a:rPr lang="en-US" altLang="sk-SK" sz="1200">
                <a:latin typeface="Arial" panose="020B0604020202020204" pitchFamily="34" charset="0"/>
              </a:rPr>
              <a:pPr eaLnBrk="1" hangingPunct="1"/>
              <a:t>23</a:t>
            </a:fld>
            <a:endParaRPr lang="en-US" altLang="sk-SK" sz="1200">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7348"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844757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6E10B8C-1FD4-45DB-A98C-4C186CDDB6B5}" type="slidenum">
              <a:rPr lang="en-US" altLang="sk-SK" sz="1200">
                <a:latin typeface="Arial" panose="020B0604020202020204" pitchFamily="34" charset="0"/>
              </a:rPr>
              <a:pPr eaLnBrk="1" hangingPunct="1"/>
              <a:t>24</a:t>
            </a:fld>
            <a:endParaRPr lang="en-US" altLang="sk-SK" sz="1200">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9396"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904807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B76EC319-0092-473D-9E0D-659F76648D5E}" type="slidenum">
              <a:rPr lang="en-US" altLang="sk-SK" sz="1200">
                <a:latin typeface="Arial" panose="020B0604020202020204" pitchFamily="34" charset="0"/>
              </a:rPr>
              <a:pPr eaLnBrk="1" hangingPunct="1"/>
              <a:t>26</a:t>
            </a:fld>
            <a:endParaRPr lang="en-US" altLang="sk-SK" sz="1200">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349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2231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36602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B0AB938-72FD-41B2-9B23-E1207F6DDE6D}" type="slidenum">
              <a:rPr lang="en-US" altLang="en-US" sz="1200">
                <a:latin typeface="Arial" panose="020B0604020202020204" pitchFamily="34" charset="0"/>
              </a:rPr>
              <a:pPr eaLnBrk="1" hangingPunct="1"/>
              <a:t>36</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578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340713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9F0165D-9272-4CC2-8C1E-4587979EB9A7}" type="slidenum">
              <a:rPr lang="en-US" altLang="sk-SK" sz="1200">
                <a:latin typeface="Arial" panose="020B0604020202020204" pitchFamily="34" charset="0"/>
              </a:rPr>
              <a:pPr eaLnBrk="1" hangingPunct="1"/>
              <a:t>7</a:t>
            </a:fld>
            <a:endParaRPr lang="en-US" altLang="sk-SK" sz="1200">
              <a:latin typeface="Arial" panose="020B0604020202020204" pitchFamily="34" charset="0"/>
            </a:endParaRPr>
          </a:p>
        </p:txBody>
      </p:sp>
      <p:sp>
        <p:nvSpPr>
          <p:cNvPr id="25603"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5604"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797719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54AF3335-059A-4360-9B61-66809C45BB74}"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090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en-US" smtClean="0">
              <a:latin typeface="Arial" panose="020B0604020202020204" pitchFamily="34" charset="0"/>
            </a:endParaRPr>
          </a:p>
        </p:txBody>
      </p:sp>
    </p:spTree>
    <p:extLst>
      <p:ext uri="{BB962C8B-B14F-4D97-AF65-F5344CB8AC3E}">
        <p14:creationId xmlns:p14="http://schemas.microsoft.com/office/powerpoint/2010/main" val="2956428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hlinkClick r:id="rId3"/>
              </a:rPr>
              <a:t>https://www.cs.umd.edu/~nau/cmsc421/game-theory.pdf</a:t>
            </a:r>
            <a:endParaRPr lang="sk-SK" altLang="en-US" smtClean="0"/>
          </a:p>
          <a:p>
            <a:r>
              <a:rPr lang="en-US" altLang="en-US" smtClean="0"/>
              <a:t>https://www.youtube.com/watch?v=8jBouAQt9EY</a:t>
            </a:r>
          </a:p>
        </p:txBody>
      </p:sp>
    </p:spTree>
    <p:extLst>
      <p:ext uri="{BB962C8B-B14F-4D97-AF65-F5344CB8AC3E}">
        <p14:creationId xmlns:p14="http://schemas.microsoft.com/office/powerpoint/2010/main" val="677286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https://www.youtube.com/watch?v=I_Ug4vHHtGo</a:t>
            </a:r>
          </a:p>
        </p:txBody>
      </p:sp>
    </p:spTree>
    <p:extLst>
      <p:ext uri="{BB962C8B-B14F-4D97-AF65-F5344CB8AC3E}">
        <p14:creationId xmlns:p14="http://schemas.microsoft.com/office/powerpoint/2010/main" val="1508370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https://www.youtube.com/watch?v=I_Ug4vHHtGo</a:t>
            </a:r>
          </a:p>
        </p:txBody>
      </p:sp>
    </p:spTree>
    <p:extLst>
      <p:ext uri="{BB962C8B-B14F-4D97-AF65-F5344CB8AC3E}">
        <p14:creationId xmlns:p14="http://schemas.microsoft.com/office/powerpoint/2010/main" val="3698182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302F0B51-90DF-4AAC-A12F-8C4312FC32CF}" type="slidenum">
              <a:rPr lang="en-US" altLang="sk-SK" sz="1200">
                <a:latin typeface="Arial" panose="020B0604020202020204" pitchFamily="34" charset="0"/>
              </a:rPr>
              <a:pPr eaLnBrk="1" hangingPunct="1"/>
              <a:t>8</a:t>
            </a:fld>
            <a:endParaRPr lang="en-US" altLang="sk-SK" sz="1200">
              <a:latin typeface="Arial" panose="020B0604020202020204" pitchFamily="34" charset="0"/>
            </a:endParaRPr>
          </a:p>
        </p:txBody>
      </p:sp>
      <p:sp>
        <p:nvSpPr>
          <p:cNvPr id="2765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765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157126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999D991-799C-4793-9FB5-6C490CF4A6CE}" type="slidenum">
              <a:rPr lang="en-US" altLang="sk-SK" sz="1200">
                <a:latin typeface="Arial" panose="020B0604020202020204" pitchFamily="34" charset="0"/>
              </a:rPr>
              <a:pPr eaLnBrk="1" hangingPunct="1"/>
              <a:t>9</a:t>
            </a:fld>
            <a:endParaRPr lang="en-US" altLang="sk-SK" sz="1200">
              <a:latin typeface="Arial" panose="020B0604020202020204" pitchFamily="34" charset="0"/>
            </a:endParaRPr>
          </a:p>
        </p:txBody>
      </p:sp>
      <p:sp>
        <p:nvSpPr>
          <p:cNvPr id="2969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970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108542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2487357-1720-43DF-9E3E-E0E69B168D21}" type="slidenum">
              <a:rPr lang="en-US" altLang="sk-SK" sz="1200">
                <a:latin typeface="Arial" panose="020B0604020202020204" pitchFamily="34" charset="0"/>
              </a:rPr>
              <a:pPr eaLnBrk="1" hangingPunct="1"/>
              <a:t>10</a:t>
            </a:fld>
            <a:endParaRPr lang="en-US" altLang="sk-SK" sz="1200">
              <a:latin typeface="Arial" panose="020B0604020202020204" pitchFamily="34" charset="0"/>
            </a:endParaRPr>
          </a:p>
        </p:txBody>
      </p:sp>
      <p:sp>
        <p:nvSpPr>
          <p:cNvPr id="31747"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1748"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913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5E27B00-26FB-46E0-93BB-5E37DE3A7F09}" type="slidenum">
              <a:rPr lang="en-US" altLang="sk-SK" sz="1200">
                <a:latin typeface="Arial" panose="020B0604020202020204" pitchFamily="34" charset="0"/>
              </a:rPr>
              <a:pPr eaLnBrk="1" hangingPunct="1"/>
              <a:t>11</a:t>
            </a:fld>
            <a:endParaRPr lang="en-US" altLang="sk-SK" sz="1200">
              <a:latin typeface="Arial" panose="020B0604020202020204" pitchFamily="34" charset="0"/>
            </a:endParaRPr>
          </a:p>
        </p:txBody>
      </p:sp>
      <p:sp>
        <p:nvSpPr>
          <p:cNvPr id="33795"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3796"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3781203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930CB3B9-609E-46C3-936B-005B1524ABB1}" type="slidenum">
              <a:rPr lang="en-US" altLang="sk-SK" sz="1200">
                <a:latin typeface="Arial" panose="020B0604020202020204" pitchFamily="34" charset="0"/>
              </a:rPr>
              <a:pPr eaLnBrk="1" hangingPunct="1"/>
              <a:t>12</a:t>
            </a:fld>
            <a:endParaRPr lang="en-US" altLang="sk-SK" sz="1200">
              <a:latin typeface="Arial" panose="020B0604020202020204" pitchFamily="34" charset="0"/>
            </a:endParaRPr>
          </a:p>
        </p:txBody>
      </p:sp>
      <p:sp>
        <p:nvSpPr>
          <p:cNvPr id="35843"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5844"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64397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446E2E09-549C-4E6A-B790-19408916B2A2}" type="slidenum">
              <a:rPr lang="en-US" altLang="sk-SK" sz="1200">
                <a:latin typeface="Arial" panose="020B0604020202020204" pitchFamily="34" charset="0"/>
              </a:rPr>
              <a:pPr eaLnBrk="1" hangingPunct="1"/>
              <a:t>13</a:t>
            </a:fld>
            <a:endParaRPr lang="en-US" altLang="sk-SK" sz="1200">
              <a:latin typeface="Arial" panose="020B0604020202020204" pitchFamily="34" charset="0"/>
            </a:endParaRPr>
          </a:p>
        </p:txBody>
      </p:sp>
      <p:sp>
        <p:nvSpPr>
          <p:cNvPr id="37891"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7892"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87654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76321F64-2021-4816-9374-EC91A52E6669}" type="slidenum">
              <a:rPr lang="en-US" altLang="sk-SK" sz="1200">
                <a:latin typeface="Arial" panose="020B0604020202020204" pitchFamily="34" charset="0"/>
              </a:rPr>
              <a:pPr eaLnBrk="1" hangingPunct="1"/>
              <a:t>17</a:t>
            </a:fld>
            <a:endParaRPr lang="en-US" altLang="sk-SK" sz="1200">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5060" name="Rectangle 3"/>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latin typeface="Arial" panose="020B0604020202020204" pitchFamily="34" charset="0"/>
            </a:endParaRPr>
          </a:p>
        </p:txBody>
      </p:sp>
    </p:spTree>
    <p:extLst>
      <p:ext uri="{BB962C8B-B14F-4D97-AF65-F5344CB8AC3E}">
        <p14:creationId xmlns:p14="http://schemas.microsoft.com/office/powerpoint/2010/main" val="250400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0699FF-FD35-4EEE-9587-AEC855074D5C}"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41E23-878B-43D0-81EE-6636E9986A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90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0699FF-FD35-4EEE-9587-AEC855074D5C}"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257206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0699FF-FD35-4EEE-9587-AEC855074D5C}"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372378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0699FF-FD35-4EEE-9587-AEC855074D5C}"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357989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0699FF-FD35-4EEE-9587-AEC855074D5C}"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41E23-878B-43D0-81EE-6636E9986A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0699FF-FD35-4EEE-9587-AEC855074D5C}"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2071467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0699FF-FD35-4EEE-9587-AEC855074D5C}"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96426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0699FF-FD35-4EEE-9587-AEC855074D5C}"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300988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0699FF-FD35-4EEE-9587-AEC855074D5C}" type="datetimeFigureOut">
              <a:rPr lang="en-US" smtClean="0"/>
              <a:t>5/2/2024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45119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0699FF-FD35-4EEE-9587-AEC855074D5C}" type="datetimeFigureOut">
              <a:rPr lang="en-US" smtClean="0"/>
              <a:t>5/2/2024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641E23-878B-43D0-81EE-6636E9986A46}" type="slidenum">
              <a:rPr lang="en-US" smtClean="0"/>
              <a:t>‹#›</a:t>
            </a:fld>
            <a:endParaRPr lang="en-US"/>
          </a:p>
        </p:txBody>
      </p:sp>
    </p:spTree>
    <p:extLst>
      <p:ext uri="{BB962C8B-B14F-4D97-AF65-F5344CB8AC3E}">
        <p14:creationId xmlns:p14="http://schemas.microsoft.com/office/powerpoint/2010/main" val="83449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0699FF-FD35-4EEE-9587-AEC855074D5C}"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41E23-878B-43D0-81EE-6636E9986A46}" type="slidenum">
              <a:rPr lang="en-US" smtClean="0"/>
              <a:t>‹#›</a:t>
            </a:fld>
            <a:endParaRPr lang="en-US"/>
          </a:p>
        </p:txBody>
      </p:sp>
    </p:spTree>
    <p:extLst>
      <p:ext uri="{BB962C8B-B14F-4D97-AF65-F5344CB8AC3E}">
        <p14:creationId xmlns:p14="http://schemas.microsoft.com/office/powerpoint/2010/main" val="87920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0699FF-FD35-4EEE-9587-AEC855074D5C}" type="datetimeFigureOut">
              <a:rPr lang="en-US" smtClean="0"/>
              <a:t>5/2/2024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641E23-878B-43D0-81EE-6636E9986A4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343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7.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 Id="rId9"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6.wmf"/><Relationship Id="rId3" Type="http://schemas.openxmlformats.org/officeDocument/2006/relationships/notesSlide" Target="../notesSlides/notesSlide13.xml"/><Relationship Id="rId7" Type="http://schemas.openxmlformats.org/officeDocument/2006/relationships/oleObject" Target="../embeddings/oleObject14.bin"/><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3.bin"/><Relationship Id="rId10" Type="http://schemas.openxmlformats.org/officeDocument/2006/relationships/oleObject" Target="../embeddings/oleObject16.bin"/><Relationship Id="rId4" Type="http://schemas.openxmlformats.org/officeDocument/2006/relationships/image" Target="../media/image17.jpeg"/><Relationship Id="rId9"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oleObject" Target="../embeddings/oleObject22.bin"/><Relationship Id="rId12" Type="http://schemas.openxmlformats.org/officeDocument/2006/relationships/image" Target="../media/image22.emf"/><Relationship Id="rId2" Type="http://schemas.openxmlformats.org/officeDocument/2006/relationships/slideLayout" Target="../slideLayouts/slideLayout7.xml"/><Relationship Id="rId16" Type="http://schemas.openxmlformats.org/officeDocument/2006/relationships/image" Target="../media/image15.png"/><Relationship Id="rId1" Type="http://schemas.openxmlformats.org/officeDocument/2006/relationships/vmlDrawing" Target="../drawings/vmlDrawing9.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1.bin"/><Relationship Id="rId15" Type="http://schemas.openxmlformats.org/officeDocument/2006/relationships/image" Target="../media/image34.png"/><Relationship Id="rId10"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oleObject" Target="../embeddings/oleObject22.bin"/><Relationship Id="rId1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3.w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6.bin"/><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9.bin"/><Relationship Id="rId4" Type="http://schemas.openxmlformats.org/officeDocument/2006/relationships/image" Target="../media/image2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32.bin"/><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0.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4.bin"/><Relationship Id="rId5" Type="http://schemas.openxmlformats.org/officeDocument/2006/relationships/image" Target="../media/image29.emf"/><Relationship Id="rId4"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0.xml"/><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6.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40.bin"/><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43.bin"/><Relationship Id="rId4" Type="http://schemas.openxmlformats.org/officeDocument/2006/relationships/image" Target="../media/image38.wmf"/><Relationship Id="rId9" Type="http://schemas.openxmlformats.org/officeDocument/2006/relationships/oleObject" Target="../embeddings/oleObject4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42.wmf"/><Relationship Id="rId4"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1.bin"/><Relationship Id="rId18" Type="http://schemas.openxmlformats.org/officeDocument/2006/relationships/image" Target="../media/image420.png"/><Relationship Id="rId3" Type="http://schemas.openxmlformats.org/officeDocument/2006/relationships/oleObject" Target="../embeddings/oleObject48.bin"/><Relationship Id="rId7" Type="http://schemas.openxmlformats.org/officeDocument/2006/relationships/oleObject" Target="../embeddings/oleObject49.bin"/><Relationship Id="rId12" Type="http://schemas.openxmlformats.org/officeDocument/2006/relationships/image" Target="../media/image390.wmf"/><Relationship Id="rId17" Type="http://schemas.openxmlformats.org/officeDocument/2006/relationships/image" Target="../media/image45.png"/><Relationship Id="rId2" Type="http://schemas.openxmlformats.org/officeDocument/2006/relationships/slideLayout" Target="../slideLayouts/slideLayout7.xml"/><Relationship Id="rId16" Type="http://schemas.openxmlformats.org/officeDocument/2006/relationships/image" Target="../media/image44.png"/><Relationship Id="rId1" Type="http://schemas.openxmlformats.org/officeDocument/2006/relationships/vmlDrawing" Target="../drawings/vmlDrawing20.vml"/><Relationship Id="rId6" Type="http://schemas.openxmlformats.org/officeDocument/2006/relationships/image" Target="../media/image43.wmf"/><Relationship Id="rId11" Type="http://schemas.openxmlformats.org/officeDocument/2006/relationships/oleObject" Target="../embeddings/oleObject50.bin"/><Relationship Id="rId5" Type="http://schemas.openxmlformats.org/officeDocument/2006/relationships/oleObject" Target="../embeddings/oleObject48.bin"/><Relationship Id="rId19" Type="http://schemas.openxmlformats.org/officeDocument/2006/relationships/image" Target="../media/image43.png"/><Relationship Id="rId4" Type="http://schemas.openxmlformats.org/officeDocument/2006/relationships/image" Target="../media/image43.wmf"/><Relationship Id="rId9" Type="http://schemas.openxmlformats.org/officeDocument/2006/relationships/oleObject" Target="../embeddings/oleObject50.bin"/><Relationship Id="rId14" Type="http://schemas.openxmlformats.org/officeDocument/2006/relationships/oleObject" Target="../embeddings/oleObject5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49.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4.wmf"/><Relationship Id="rId5" Type="http://schemas.openxmlformats.org/officeDocument/2006/relationships/oleObject" Target="../embeddings/oleObject52.bin"/><Relationship Id="rId4" Type="http://schemas.openxmlformats.org/officeDocument/2006/relationships/image" Target="../media/image44.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45.wmf"/><Relationship Id="rId4" Type="http://schemas.openxmlformats.org/officeDocument/2006/relationships/oleObject" Target="../embeddings/oleObject5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55.bin"/><Relationship Id="rId4" Type="http://schemas.openxmlformats.org/officeDocument/2006/relationships/image" Target="../media/image4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9.wmf"/><Relationship Id="rId5" Type="http://schemas.openxmlformats.org/officeDocument/2006/relationships/oleObject" Target="../embeddings/oleObject57.bin"/><Relationship Id="rId4" Type="http://schemas.openxmlformats.org/officeDocument/2006/relationships/image" Target="../media/image4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50.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UI XI</a:t>
            </a:r>
            <a:endParaRPr lang="en-US" dirty="0"/>
          </a:p>
        </p:txBody>
      </p:sp>
      <p:sp>
        <p:nvSpPr>
          <p:cNvPr id="3" name="Subtitle 2"/>
          <p:cNvSpPr>
            <a:spLocks noGrp="1"/>
          </p:cNvSpPr>
          <p:nvPr>
            <p:ph type="subTitle" idx="1"/>
          </p:nvPr>
        </p:nvSpPr>
        <p:spPr/>
        <p:txBody>
          <a:bodyPr/>
          <a:lstStyle/>
          <a:p>
            <a:r>
              <a:rPr lang="en-US" dirty="0" smtClean="0"/>
              <a:t>Maria Markosova</a:t>
            </a:r>
            <a:endParaRPr lang="en-US" dirty="0"/>
          </a:p>
        </p:txBody>
      </p:sp>
    </p:spTree>
    <p:extLst>
      <p:ext uri="{BB962C8B-B14F-4D97-AF65-F5344CB8AC3E}">
        <p14:creationId xmlns:p14="http://schemas.microsoft.com/office/powerpoint/2010/main" val="2957566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619250" y="17145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Times New Roman" panose="02020603050405020304" pitchFamily="18" charset="0"/>
              </a:rPr>
              <a:t>What we know about our TV lottery</a:t>
            </a:r>
            <a:r>
              <a:rPr lang="sk-SK" altLang="sk-SK" sz="2400">
                <a:solidFill>
                  <a:schemeClr val="tx1"/>
                </a:solidFill>
                <a:latin typeface="Times New Roman" panose="02020603050405020304" pitchFamily="18" charset="0"/>
              </a:rPr>
              <a:t>?</a:t>
            </a:r>
            <a:endParaRPr lang="en-GB" altLang="sk-SK" sz="2400">
              <a:solidFill>
                <a:schemeClr val="tx1"/>
              </a:solidFill>
              <a:latin typeface="Times New Roman" panose="02020603050405020304" pitchFamily="18" charset="0"/>
            </a:endParaRPr>
          </a:p>
        </p:txBody>
      </p:sp>
      <p:sp>
        <p:nvSpPr>
          <p:cNvPr id="30723" name="Text Box 3"/>
          <p:cNvSpPr txBox="1">
            <a:spLocks noChangeArrowheads="1"/>
          </p:cNvSpPr>
          <p:nvPr/>
        </p:nvSpPr>
        <p:spPr bwMode="auto">
          <a:xfrm>
            <a:off x="1600200" y="1725614"/>
            <a:ext cx="86106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a:pPr>
            <a:r>
              <a:rPr lang="en-US" altLang="sk-SK" sz="2400" dirty="0">
                <a:solidFill>
                  <a:schemeClr val="tx1"/>
                </a:solidFill>
                <a:latin typeface="Times New Roman" panose="02020603050405020304" pitchFamily="18" charset="0"/>
              </a:rPr>
              <a:t>In a coin toss the tail  has a probability</a:t>
            </a:r>
            <a:r>
              <a:rPr lang="sk-SK" altLang="sk-SK" sz="2400" dirty="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½.</a:t>
            </a:r>
          </a:p>
          <a:p>
            <a:pPr eaLnBrk="1" hangingPunct="1">
              <a:lnSpc>
                <a:spcPct val="100000"/>
              </a:lnSpc>
              <a:spcBef>
                <a:spcPct val="50000"/>
              </a:spcBef>
              <a:spcAft>
                <a:spcPct val="0"/>
              </a:spcAft>
              <a:buClrTx/>
              <a:buSzTx/>
              <a:buFontTx/>
              <a:buAutoNum type="arabicPeriod"/>
            </a:pPr>
            <a:r>
              <a:rPr lang="en-US" altLang="sk-SK" sz="2400" dirty="0">
                <a:solidFill>
                  <a:schemeClr val="tx1"/>
                </a:solidFill>
                <a:latin typeface="Times New Roman" panose="02020603050405020304" pitchFamily="18" charset="0"/>
              </a:rPr>
              <a:t>The </a:t>
            </a:r>
            <a:r>
              <a:rPr lang="en-US" altLang="sk-SK" sz="2400" dirty="0" smtClean="0">
                <a:solidFill>
                  <a:schemeClr val="tx1"/>
                </a:solidFill>
                <a:latin typeface="Times New Roman" panose="02020603050405020304" pitchFamily="18" charset="0"/>
              </a:rPr>
              <a:t>head </a:t>
            </a:r>
            <a:r>
              <a:rPr lang="en-US" altLang="sk-SK" sz="2400" dirty="0">
                <a:solidFill>
                  <a:schemeClr val="tx1"/>
                </a:solidFill>
                <a:latin typeface="Times New Roman" panose="02020603050405020304" pitchFamily="18" charset="0"/>
              </a:rPr>
              <a:t>has the same probability </a:t>
            </a:r>
            <a:r>
              <a:rPr lang="sk-SK" altLang="sk-SK" sz="2400" dirty="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½.</a:t>
            </a:r>
          </a:p>
          <a:p>
            <a:pPr eaLnBrk="1" hangingPunct="1">
              <a:lnSpc>
                <a:spcPct val="100000"/>
              </a:lnSpc>
              <a:spcBef>
                <a:spcPct val="50000"/>
              </a:spcBef>
              <a:spcAft>
                <a:spcPct val="0"/>
              </a:spcAft>
              <a:buClrTx/>
              <a:buSzTx/>
              <a:buFontTx/>
              <a:buAutoNum type="arabicPeriod"/>
            </a:pPr>
            <a:r>
              <a:rPr lang="en-US" altLang="sk-SK" sz="2400" dirty="0">
                <a:solidFill>
                  <a:schemeClr val="tx1"/>
                </a:solidFill>
                <a:latin typeface="Times New Roman" panose="02020603050405020304" pitchFamily="18" charset="0"/>
              </a:rPr>
              <a:t>Utility function according which we decide needs to take both outcomes into account.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en-GB" altLang="sk-SK" sz="2400" dirty="0">
              <a:solidFill>
                <a:schemeClr val="tx1"/>
              </a:solidFill>
              <a:latin typeface="Times New Roman" panose="02020603050405020304" pitchFamily="18" charset="0"/>
            </a:endParaRPr>
          </a:p>
        </p:txBody>
      </p:sp>
      <p:sp>
        <p:nvSpPr>
          <p:cNvPr id="82950" name="Text Box 6"/>
          <p:cNvSpPr txBox="1">
            <a:spLocks noChangeArrowheads="1"/>
          </p:cNvSpPr>
          <p:nvPr/>
        </p:nvSpPr>
        <p:spPr bwMode="auto">
          <a:xfrm>
            <a:off x="1600200" y="38862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Times New Roman" panose="02020603050405020304" pitchFamily="18" charset="0"/>
              </a:rPr>
              <a:t>What else to take into account</a:t>
            </a:r>
            <a:r>
              <a:rPr lang="sk-SK" altLang="sk-SK" sz="2400">
                <a:solidFill>
                  <a:schemeClr val="tx1"/>
                </a:solidFill>
                <a:latin typeface="Times New Roman" panose="02020603050405020304" pitchFamily="18" charset="0"/>
              </a:rPr>
              <a:t>? </a:t>
            </a:r>
            <a:r>
              <a:rPr lang="en-US" altLang="sk-SK" sz="2400">
                <a:solidFill>
                  <a:schemeClr val="tx1"/>
                </a:solidFill>
                <a:latin typeface="Times New Roman" panose="02020603050405020304" pitchFamily="18" charset="0"/>
              </a:rPr>
              <a:t> How to make a good decision</a:t>
            </a:r>
            <a:r>
              <a:rPr lang="sk-SK" altLang="sk-SK" sz="2400">
                <a:solidFill>
                  <a:schemeClr val="tx1"/>
                </a:solidFill>
                <a:latin typeface="Times New Roman" panose="02020603050405020304" pitchFamily="18" charset="0"/>
              </a:rPr>
              <a:t>?</a:t>
            </a:r>
            <a:endParaRPr lang="en-GB" altLang="sk-SK" sz="2400">
              <a:solidFill>
                <a:schemeClr val="tx1"/>
              </a:solidFill>
              <a:latin typeface="Times New Roman" panose="02020603050405020304" pitchFamily="18" charset="0"/>
            </a:endParaRPr>
          </a:p>
        </p:txBody>
      </p:sp>
      <p:sp>
        <p:nvSpPr>
          <p:cNvPr id="82951" name="Text Box 7"/>
          <p:cNvSpPr txBox="1">
            <a:spLocks noChangeArrowheads="1"/>
          </p:cNvSpPr>
          <p:nvPr/>
        </p:nvSpPr>
        <p:spPr bwMode="auto">
          <a:xfrm>
            <a:off x="1609725" y="4419600"/>
            <a:ext cx="8915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startAt="4"/>
            </a:pPr>
            <a:r>
              <a:rPr lang="en-US" altLang="sk-SK" sz="2400" dirty="0">
                <a:solidFill>
                  <a:schemeClr val="tx1"/>
                </a:solidFill>
                <a:latin typeface="Times New Roman" panose="02020603050405020304" pitchFamily="18" charset="0"/>
              </a:rPr>
              <a:t>It is necessary to take our wealth into account, because this fact influences our decision.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startAt="4"/>
            </a:pPr>
            <a:r>
              <a:rPr lang="en-US" altLang="sk-SK" sz="2400" dirty="0">
                <a:solidFill>
                  <a:schemeClr val="tx1"/>
                </a:solidFill>
                <a:latin typeface="Times New Roman" panose="02020603050405020304" pitchFamily="18" charset="0"/>
              </a:rPr>
              <a:t>We know, that if </a:t>
            </a:r>
            <a:r>
              <a:rPr lang="en-US" altLang="sk-SK" sz="2400" dirty="0" smtClean="0">
                <a:solidFill>
                  <a:schemeClr val="tx1"/>
                </a:solidFill>
                <a:latin typeface="Times New Roman" panose="02020603050405020304" pitchFamily="18" charset="0"/>
              </a:rPr>
              <a:t>an agent </a:t>
            </a:r>
            <a:r>
              <a:rPr lang="en-US" altLang="sk-SK" sz="2400" dirty="0">
                <a:solidFill>
                  <a:schemeClr val="tx1"/>
                </a:solidFill>
                <a:latin typeface="Times New Roman" panose="02020603050405020304" pitchFamily="18" charset="0"/>
              </a:rPr>
              <a:t>prefers one state before the other one, utility should prefer the same. </a:t>
            </a:r>
            <a:endParaRPr lang="en-GB" altLang="sk-SK"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53322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 calcmode="lin" valueType="num">
                                      <p:cBhvr additive="base">
                                        <p:cTn id="7" dur="500" fill="hold"/>
                                        <p:tgtEl>
                                          <p:spTgt spid="82950"/>
                                        </p:tgtEl>
                                        <p:attrNameLst>
                                          <p:attrName>ppt_x</p:attrName>
                                        </p:attrNameLst>
                                      </p:cBhvr>
                                      <p:tavLst>
                                        <p:tav tm="0">
                                          <p:val>
                                            <p:strVal val="#ppt_x"/>
                                          </p:val>
                                        </p:tav>
                                        <p:tav tm="100000">
                                          <p:val>
                                            <p:strVal val="#ppt_x"/>
                                          </p:val>
                                        </p:tav>
                                      </p:tavLst>
                                    </p:anim>
                                    <p:anim calcmode="lin" valueType="num">
                                      <p:cBhvr additive="base">
                                        <p:cTn id="8" dur="500" fill="hold"/>
                                        <p:tgtEl>
                                          <p:spTgt spid="8295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295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51"/>
                                        </p:tgtEl>
                                        <p:attrNameLst>
                                          <p:attrName>style.visibility</p:attrName>
                                        </p:attrNameLst>
                                      </p:cBhvr>
                                      <p:to>
                                        <p:strVal val="visible"/>
                                      </p:to>
                                    </p:set>
                                    <p:anim calcmode="lin" valueType="num">
                                      <p:cBhvr additive="base">
                                        <p:cTn id="13" dur="500" fill="hold"/>
                                        <p:tgtEl>
                                          <p:spTgt spid="82951"/>
                                        </p:tgtEl>
                                        <p:attrNameLst>
                                          <p:attrName>ppt_x</p:attrName>
                                        </p:attrNameLst>
                                      </p:cBhvr>
                                      <p:tavLst>
                                        <p:tav tm="0">
                                          <p:val>
                                            <p:strVal val="#ppt_x"/>
                                          </p:val>
                                        </p:tav>
                                        <p:tav tm="100000">
                                          <p:val>
                                            <p:strVal val="#ppt_x"/>
                                          </p:val>
                                        </p:tav>
                                      </p:tavLst>
                                    </p:anim>
                                    <p:anim calcmode="lin" valueType="num">
                                      <p:cBhvr additive="base">
                                        <p:cTn id="14" dur="500" fill="hold"/>
                                        <p:tgtEl>
                                          <p:spTgt spid="82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autoUpdateAnimBg="0"/>
      <p:bldP spid="8295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0" y="533401"/>
            <a:ext cx="7391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Times New Roman" panose="02020603050405020304" pitchFamily="18" charset="0"/>
              </a:rPr>
              <a:t>Let </a:t>
            </a:r>
            <a:r>
              <a:rPr lang="sk-SK" altLang="sk-SK">
                <a:solidFill>
                  <a:schemeClr val="tx1"/>
                </a:solidFill>
                <a:latin typeface="Times New Roman" panose="02020603050405020304" pitchFamily="18" charset="0"/>
              </a:rPr>
              <a:t>       </a:t>
            </a:r>
            <a:r>
              <a:rPr lang="en-US" altLang="sk-SK">
                <a:solidFill>
                  <a:schemeClr val="tx1"/>
                </a:solidFill>
                <a:latin typeface="Times New Roman" panose="02020603050405020304" pitchFamily="18" charset="0"/>
              </a:rPr>
              <a:t>means “I have </a:t>
            </a:r>
            <a:r>
              <a:rPr lang="sk-SK" altLang="sk-SK">
                <a:solidFill>
                  <a:schemeClr val="tx1"/>
                </a:solidFill>
                <a:latin typeface="Times New Roman" panose="02020603050405020304" pitchFamily="18" charset="0"/>
              </a:rPr>
              <a:t>k mil</a:t>
            </a:r>
            <a:r>
              <a:rPr lang="en-US" altLang="sk-SK">
                <a:solidFill>
                  <a:schemeClr val="tx1"/>
                </a:solidFill>
                <a:latin typeface="Times New Roman" panose="02020603050405020304" pitchFamily="18" charset="0"/>
              </a:rPr>
              <a:t>lion dollars in a bank</a:t>
            </a:r>
            <a:r>
              <a:rPr lang="sk-SK" altLang="sk-SK" sz="2400">
                <a:solidFill>
                  <a:schemeClr val="tx1"/>
                </a:solidFill>
                <a:latin typeface="Times New Roman" panose="02020603050405020304" pitchFamily="18" charset="0"/>
              </a:rPr>
              <a:t>.</a:t>
            </a:r>
            <a:endParaRPr lang="en-US" altLang="sk-SK" sz="24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a:solidFill>
                  <a:schemeClr val="tx1"/>
                </a:solidFill>
                <a:latin typeface="Times New Roman" panose="02020603050405020304" pitchFamily="18" charset="0"/>
              </a:rPr>
              <a:t>The realistic monetary utility function is on Fig. </a:t>
            </a:r>
            <a:r>
              <a:rPr lang="sk-SK" altLang="sk-SK">
                <a:solidFill>
                  <a:schemeClr val="tx1"/>
                </a:solidFill>
                <a:latin typeface="Times New Roman" panose="02020603050405020304" pitchFamily="18" charset="0"/>
              </a:rPr>
              <a:t> </a:t>
            </a:r>
            <a:endParaRPr lang="en-US" altLang="sk-SK">
              <a:solidFill>
                <a:schemeClr val="tx1"/>
              </a:solidFill>
              <a:latin typeface="Times New Roman" panose="02020603050405020304" pitchFamily="18" charset="0"/>
            </a:endParaRPr>
          </a:p>
        </p:txBody>
      </p:sp>
      <p:grpSp>
        <p:nvGrpSpPr>
          <p:cNvPr id="32771" name="Group 4"/>
          <p:cNvGrpSpPr>
            <a:grpSpLocks/>
          </p:cNvGrpSpPr>
          <p:nvPr/>
        </p:nvGrpSpPr>
        <p:grpSpPr bwMode="auto">
          <a:xfrm>
            <a:off x="6934200" y="212726"/>
            <a:ext cx="2971800" cy="2073275"/>
            <a:chOff x="1008" y="2038"/>
            <a:chExt cx="2640" cy="1658"/>
          </a:xfrm>
        </p:grpSpPr>
        <p:sp>
          <p:nvSpPr>
            <p:cNvPr id="32778" name="Line 5"/>
            <p:cNvSpPr>
              <a:spLocks noChangeShapeType="1"/>
            </p:cNvSpPr>
            <p:nvPr/>
          </p:nvSpPr>
          <p:spPr bwMode="auto">
            <a:xfrm>
              <a:off x="2064"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Line 6"/>
            <p:cNvSpPr>
              <a:spLocks noChangeShapeType="1"/>
            </p:cNvSpPr>
            <p:nvPr/>
          </p:nvSpPr>
          <p:spPr bwMode="auto">
            <a:xfrm>
              <a:off x="1008" y="292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780" name="Text Box 7"/>
            <p:cNvSpPr txBox="1">
              <a:spLocks noChangeArrowheads="1"/>
            </p:cNvSpPr>
            <p:nvPr/>
          </p:nvSpPr>
          <p:spPr bwMode="auto">
            <a:xfrm>
              <a:off x="1704" y="2038"/>
              <a:ext cx="28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i="1">
                  <a:solidFill>
                    <a:schemeClr val="tx1"/>
                  </a:solidFill>
                  <a:latin typeface="Times New Roman" panose="02020603050405020304" pitchFamily="18" charset="0"/>
                </a:rPr>
                <a:t>U</a:t>
              </a:r>
              <a:endParaRPr lang="en-US" altLang="sk-SK" sz="2400" i="1">
                <a:solidFill>
                  <a:schemeClr val="tx1"/>
                </a:solidFill>
                <a:latin typeface="Times New Roman" panose="02020603050405020304" pitchFamily="18" charset="0"/>
              </a:endParaRPr>
            </a:p>
          </p:txBody>
        </p:sp>
        <p:sp>
          <p:nvSpPr>
            <p:cNvPr id="32781" name="Text Box 8"/>
            <p:cNvSpPr txBox="1">
              <a:spLocks noChangeArrowheads="1"/>
            </p:cNvSpPr>
            <p:nvPr/>
          </p:nvSpPr>
          <p:spPr bwMode="auto">
            <a:xfrm>
              <a:off x="3216" y="3072"/>
              <a:ext cx="43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Times New Roman" panose="02020603050405020304" pitchFamily="18" charset="0"/>
                </a:rPr>
                <a:t>$</a:t>
              </a:r>
            </a:p>
          </p:txBody>
        </p:sp>
        <p:sp>
          <p:nvSpPr>
            <p:cNvPr id="32782" name="Freeform 9"/>
            <p:cNvSpPr>
              <a:spLocks/>
            </p:cNvSpPr>
            <p:nvPr/>
          </p:nvSpPr>
          <p:spPr bwMode="auto">
            <a:xfrm>
              <a:off x="1262" y="2362"/>
              <a:ext cx="1650" cy="1062"/>
            </a:xfrm>
            <a:custGeom>
              <a:avLst/>
              <a:gdLst>
                <a:gd name="T0" fmla="*/ 1650 w 1650"/>
                <a:gd name="T1" fmla="*/ 0 h 1062"/>
                <a:gd name="T2" fmla="*/ 1178 w 1650"/>
                <a:gd name="T3" fmla="*/ 52 h 1062"/>
                <a:gd name="T4" fmla="*/ 1029 w 1650"/>
                <a:gd name="T5" fmla="*/ 123 h 1062"/>
                <a:gd name="T6" fmla="*/ 990 w 1650"/>
                <a:gd name="T7" fmla="*/ 162 h 1062"/>
                <a:gd name="T8" fmla="*/ 971 w 1650"/>
                <a:gd name="T9" fmla="*/ 181 h 1062"/>
                <a:gd name="T10" fmla="*/ 932 w 1650"/>
                <a:gd name="T11" fmla="*/ 240 h 1062"/>
                <a:gd name="T12" fmla="*/ 867 w 1650"/>
                <a:gd name="T13" fmla="*/ 356 h 1062"/>
                <a:gd name="T14" fmla="*/ 815 w 1650"/>
                <a:gd name="T15" fmla="*/ 460 h 1062"/>
                <a:gd name="T16" fmla="*/ 744 w 1650"/>
                <a:gd name="T17" fmla="*/ 667 h 1062"/>
                <a:gd name="T18" fmla="*/ 712 w 1650"/>
                <a:gd name="T19" fmla="*/ 745 h 1062"/>
                <a:gd name="T20" fmla="*/ 686 w 1650"/>
                <a:gd name="T21" fmla="*/ 783 h 1062"/>
                <a:gd name="T22" fmla="*/ 550 w 1650"/>
                <a:gd name="T23" fmla="*/ 945 h 1062"/>
                <a:gd name="T24" fmla="*/ 505 w 1650"/>
                <a:gd name="T25" fmla="*/ 971 h 1062"/>
                <a:gd name="T26" fmla="*/ 466 w 1650"/>
                <a:gd name="T27" fmla="*/ 984 h 1062"/>
                <a:gd name="T28" fmla="*/ 162 w 1650"/>
                <a:gd name="T29" fmla="*/ 1036 h 1062"/>
                <a:gd name="T30" fmla="*/ 26 w 1650"/>
                <a:gd name="T31" fmla="*/ 1055 h 1062"/>
                <a:gd name="T32" fmla="*/ 0 w 1650"/>
                <a:gd name="T33" fmla="*/ 1062 h 10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50"/>
                <a:gd name="T52" fmla="*/ 0 h 1062"/>
                <a:gd name="T53" fmla="*/ 1650 w 1650"/>
                <a:gd name="T54" fmla="*/ 1062 h 10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50" h="1062">
                  <a:moveTo>
                    <a:pt x="1650" y="0"/>
                  </a:moveTo>
                  <a:cubicBezTo>
                    <a:pt x="1494" y="34"/>
                    <a:pt x="1337" y="37"/>
                    <a:pt x="1178" y="52"/>
                  </a:cubicBezTo>
                  <a:cubicBezTo>
                    <a:pt x="1118" y="66"/>
                    <a:pt x="1075" y="82"/>
                    <a:pt x="1029" y="123"/>
                  </a:cubicBezTo>
                  <a:cubicBezTo>
                    <a:pt x="1015" y="135"/>
                    <a:pt x="1003" y="149"/>
                    <a:pt x="990" y="162"/>
                  </a:cubicBezTo>
                  <a:cubicBezTo>
                    <a:pt x="984" y="168"/>
                    <a:pt x="971" y="181"/>
                    <a:pt x="971" y="181"/>
                  </a:cubicBezTo>
                  <a:cubicBezTo>
                    <a:pt x="962" y="207"/>
                    <a:pt x="951" y="220"/>
                    <a:pt x="932" y="240"/>
                  </a:cubicBezTo>
                  <a:cubicBezTo>
                    <a:pt x="924" y="265"/>
                    <a:pt x="885" y="329"/>
                    <a:pt x="867" y="356"/>
                  </a:cubicBezTo>
                  <a:cubicBezTo>
                    <a:pt x="856" y="391"/>
                    <a:pt x="835" y="429"/>
                    <a:pt x="815" y="460"/>
                  </a:cubicBezTo>
                  <a:cubicBezTo>
                    <a:pt x="794" y="527"/>
                    <a:pt x="782" y="608"/>
                    <a:pt x="744" y="667"/>
                  </a:cubicBezTo>
                  <a:cubicBezTo>
                    <a:pt x="738" y="685"/>
                    <a:pt x="721" y="728"/>
                    <a:pt x="712" y="745"/>
                  </a:cubicBezTo>
                  <a:cubicBezTo>
                    <a:pt x="705" y="758"/>
                    <a:pt x="686" y="783"/>
                    <a:pt x="686" y="783"/>
                  </a:cubicBezTo>
                  <a:cubicBezTo>
                    <a:pt x="667" y="846"/>
                    <a:pt x="607" y="913"/>
                    <a:pt x="550" y="945"/>
                  </a:cubicBezTo>
                  <a:cubicBezTo>
                    <a:pt x="535" y="954"/>
                    <a:pt x="521" y="964"/>
                    <a:pt x="505" y="971"/>
                  </a:cubicBezTo>
                  <a:cubicBezTo>
                    <a:pt x="492" y="977"/>
                    <a:pt x="466" y="984"/>
                    <a:pt x="466" y="984"/>
                  </a:cubicBezTo>
                  <a:cubicBezTo>
                    <a:pt x="384" y="1040"/>
                    <a:pt x="253" y="1029"/>
                    <a:pt x="162" y="1036"/>
                  </a:cubicBezTo>
                  <a:cubicBezTo>
                    <a:pt x="121" y="1039"/>
                    <a:pt x="63" y="1049"/>
                    <a:pt x="26" y="1055"/>
                  </a:cubicBezTo>
                  <a:cubicBezTo>
                    <a:pt x="17" y="1056"/>
                    <a:pt x="0" y="1062"/>
                    <a:pt x="0" y="1062"/>
                  </a:cubicBezTo>
                </a:path>
              </a:pathLst>
            </a:cu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32772" name="Text Box 10"/>
          <p:cNvSpPr txBox="1">
            <a:spLocks noChangeArrowheads="1"/>
          </p:cNvSpPr>
          <p:nvPr/>
        </p:nvSpPr>
        <p:spPr bwMode="auto">
          <a:xfrm>
            <a:off x="1676400" y="2133600"/>
            <a:ext cx="8839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a:pPr>
            <a:r>
              <a:rPr lang="en-US" altLang="sk-SK" sz="2400">
                <a:solidFill>
                  <a:schemeClr val="tx1"/>
                </a:solidFill>
                <a:latin typeface="Times New Roman" panose="02020603050405020304" pitchFamily="18" charset="0"/>
              </a:rPr>
              <a:t>If we are in a quickly growing positive part </a:t>
            </a:r>
            <a:r>
              <a:rPr lang="sk-SK" altLang="sk-SK" sz="2400">
                <a:solidFill>
                  <a:schemeClr val="tx1"/>
                </a:solidFill>
                <a:latin typeface="Times New Roman" panose="02020603050405020304" pitchFamily="18" charset="0"/>
              </a:rPr>
              <a:t>, </a:t>
            </a:r>
            <a:r>
              <a:rPr lang="en-US" altLang="sk-SK" sz="2400">
                <a:solidFill>
                  <a:schemeClr val="tx1"/>
                </a:solidFill>
                <a:latin typeface="Times New Roman" panose="02020603050405020304" pitchFamily="18" charset="0"/>
              </a:rPr>
              <a:t> then holds</a:t>
            </a:r>
            <a:r>
              <a:rPr lang="sk-SK" altLang="sk-SK" sz="240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None/>
            </a:pPr>
            <a:endParaRPr lang="sk-SK" altLang="sk-SK" sz="2400">
              <a:solidFill>
                <a:schemeClr val="tx1"/>
              </a:solidFill>
              <a:latin typeface="Times New Roman" panose="02020603050405020304" pitchFamily="18" charset="0"/>
            </a:endParaRPr>
          </a:p>
        </p:txBody>
      </p:sp>
      <p:graphicFrame>
        <p:nvGraphicFramePr>
          <p:cNvPr id="32773" name="Object 11"/>
          <p:cNvGraphicFramePr>
            <a:graphicFrameLocks noChangeAspect="1"/>
          </p:cNvGraphicFramePr>
          <p:nvPr/>
        </p:nvGraphicFramePr>
        <p:xfrm>
          <a:off x="2209800" y="2667000"/>
          <a:ext cx="5334000" cy="806450"/>
        </p:xfrm>
        <a:graphic>
          <a:graphicData uri="http://schemas.openxmlformats.org/presentationml/2006/ole">
            <mc:AlternateContent xmlns:mc="http://schemas.openxmlformats.org/markup-compatibility/2006">
              <mc:Choice xmlns:v="urn:schemas-microsoft-com:vml" Requires="v">
                <p:oleObj spid="_x0000_s39091" name="Equation" r:id="rId4" imgW="2486129" imgH="276368" progId="Equation.3">
                  <p:embed/>
                </p:oleObj>
              </mc:Choice>
              <mc:Fallback>
                <p:oleObj name="Equation" r:id="rId4" imgW="2486129" imgH="276368" progId="Equation.3">
                  <p:embed/>
                  <p:pic>
                    <p:nvPicPr>
                      <p:cNvPr id="3277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667000"/>
                        <a:ext cx="53340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13"/>
          <p:cNvGraphicFramePr>
            <a:graphicFrameLocks noChangeAspect="1"/>
          </p:cNvGraphicFramePr>
          <p:nvPr/>
        </p:nvGraphicFramePr>
        <p:xfrm>
          <a:off x="2032000" y="533400"/>
          <a:ext cx="355600" cy="457200"/>
        </p:xfrm>
        <a:graphic>
          <a:graphicData uri="http://schemas.openxmlformats.org/presentationml/2006/ole">
            <mc:AlternateContent xmlns:mc="http://schemas.openxmlformats.org/markup-compatibility/2006">
              <mc:Choice xmlns:v="urn:schemas-microsoft-com:vml" Requires="v">
                <p:oleObj spid="_x0000_s39092" name="Equation" r:id="rId6" imgW="66554" imgH="114348" progId="Equation.3">
                  <p:embed/>
                </p:oleObj>
              </mc:Choice>
              <mc:Fallback>
                <p:oleObj name="Equation" r:id="rId6" imgW="66554" imgH="114348" progId="Equation.3">
                  <p:embed/>
                  <p:pic>
                    <p:nvPicPr>
                      <p:cNvPr id="3277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0" y="533400"/>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14"/>
          <p:cNvSpPr txBox="1">
            <a:spLocks noChangeArrowheads="1"/>
          </p:cNvSpPr>
          <p:nvPr/>
        </p:nvSpPr>
        <p:spPr bwMode="auto">
          <a:xfrm>
            <a:off x="1752600" y="3962400"/>
            <a:ext cx="838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1800">
                <a:solidFill>
                  <a:schemeClr val="tx1"/>
                </a:solidFill>
                <a:latin typeface="Times New Roman" panose="02020603050405020304" pitchFamily="18" charset="0"/>
              </a:rPr>
              <a:t>If my utility </a:t>
            </a:r>
            <a:r>
              <a:rPr lang="sk-SK" altLang="sk-SK">
                <a:solidFill>
                  <a:schemeClr val="tx1"/>
                </a:solidFill>
                <a:latin typeface="Times New Roman" panose="02020603050405020304" pitchFamily="18" charset="0"/>
              </a:rPr>
              <a:t> (</a:t>
            </a:r>
            <a:r>
              <a:rPr lang="en-US" altLang="sk-SK">
                <a:solidFill>
                  <a:schemeClr val="tx1"/>
                </a:solidFill>
                <a:latin typeface="Times New Roman" panose="02020603050405020304" pitchFamily="18" charset="0"/>
              </a:rPr>
              <a:t>life level</a:t>
            </a:r>
            <a:r>
              <a:rPr lang="sk-SK" altLang="sk-SK">
                <a:solidFill>
                  <a:schemeClr val="tx1"/>
                </a:solidFill>
                <a:latin typeface="Times New Roman" panose="02020603050405020304" pitchFamily="18" charset="0"/>
              </a:rPr>
              <a:t>) </a:t>
            </a:r>
            <a:r>
              <a:rPr lang="en-US" altLang="sk-SK">
                <a:solidFill>
                  <a:schemeClr val="tx1"/>
                </a:solidFill>
                <a:latin typeface="Times New Roman" panose="02020603050405020304" pitchFamily="18" charset="0"/>
              </a:rPr>
              <a:t>having a property </a:t>
            </a:r>
            <a:r>
              <a:rPr lang="sk-SK" altLang="sk-SK">
                <a:solidFill>
                  <a:schemeClr val="tx1"/>
                </a:solidFill>
                <a:latin typeface="Times New Roman" panose="02020603050405020304" pitchFamily="18" charset="0"/>
              </a:rPr>
              <a:t> </a:t>
            </a:r>
            <a:r>
              <a:rPr lang="sk-SK" altLang="sk-SK" i="1">
                <a:solidFill>
                  <a:schemeClr val="tx1"/>
                </a:solidFill>
                <a:latin typeface="Times New Roman" panose="02020603050405020304" pitchFamily="18" charset="0"/>
              </a:rPr>
              <a:t>k miliónov </a:t>
            </a:r>
            <a:r>
              <a:rPr lang="en-US" altLang="sk-SK" i="1">
                <a:solidFill>
                  <a:schemeClr val="tx1"/>
                </a:solidFill>
                <a:latin typeface="Times New Roman" panose="02020603050405020304" pitchFamily="18" charset="0"/>
              </a:rPr>
              <a:t>$</a:t>
            </a:r>
            <a:r>
              <a:rPr lang="sk-SK" altLang="sk-SK" i="1">
                <a:solidFill>
                  <a:schemeClr val="tx1"/>
                </a:solidFill>
                <a:latin typeface="Times New Roman" panose="02020603050405020304" pitchFamily="18" charset="0"/>
              </a:rPr>
              <a:t> </a:t>
            </a:r>
            <a:r>
              <a:rPr lang="en-US" altLang="sk-SK">
                <a:solidFill>
                  <a:schemeClr val="tx1"/>
                </a:solidFill>
                <a:latin typeface="Times New Roman" panose="02020603050405020304" pitchFamily="18" charset="0"/>
              </a:rPr>
              <a:t>is evaluated by the value </a:t>
            </a:r>
            <a:r>
              <a:rPr lang="sk-SK" altLang="sk-SK">
                <a:solidFill>
                  <a:schemeClr val="tx1"/>
                </a:solidFill>
                <a:latin typeface="Times New Roman" panose="02020603050405020304" pitchFamily="18" charset="0"/>
              </a:rPr>
              <a:t> 5 a</a:t>
            </a:r>
            <a:r>
              <a:rPr lang="en-US" altLang="sk-SK">
                <a:solidFill>
                  <a:schemeClr val="tx1"/>
                </a:solidFill>
                <a:latin typeface="Times New Roman" panose="02020603050405020304" pitchFamily="18" charset="0"/>
              </a:rPr>
              <a:t>nd for </a:t>
            </a:r>
            <a:r>
              <a:rPr lang="sk-SK" altLang="sk-SK">
                <a:solidFill>
                  <a:schemeClr val="tx1"/>
                </a:solidFill>
                <a:latin typeface="Times New Roman" panose="02020603050405020304" pitchFamily="18" charset="0"/>
              </a:rPr>
              <a:t> </a:t>
            </a:r>
            <a:r>
              <a:rPr lang="sk-SK" altLang="sk-SK" i="1">
                <a:solidFill>
                  <a:schemeClr val="tx1"/>
                </a:solidFill>
                <a:latin typeface="Times New Roman" panose="02020603050405020304" pitchFamily="18" charset="0"/>
              </a:rPr>
              <a:t>k+3000000 </a:t>
            </a:r>
            <a:r>
              <a:rPr lang="en-US" altLang="sk-SK" i="1">
                <a:solidFill>
                  <a:schemeClr val="tx1"/>
                </a:solidFill>
                <a:latin typeface="Times New Roman" panose="02020603050405020304" pitchFamily="18" charset="0"/>
              </a:rPr>
              <a:t>$</a:t>
            </a:r>
            <a:r>
              <a:rPr lang="sk-SK" altLang="sk-SK">
                <a:solidFill>
                  <a:schemeClr val="tx1"/>
                </a:solidFill>
                <a:latin typeface="Times New Roman" panose="02020603050405020304" pitchFamily="18" charset="0"/>
              </a:rPr>
              <a:t> </a:t>
            </a:r>
            <a:r>
              <a:rPr lang="en-US" altLang="sk-SK">
                <a:solidFill>
                  <a:schemeClr val="tx1"/>
                </a:solidFill>
                <a:latin typeface="Times New Roman" panose="02020603050405020304" pitchFamily="18" charset="0"/>
              </a:rPr>
              <a:t>by the value </a:t>
            </a:r>
            <a:r>
              <a:rPr lang="sk-SK" altLang="sk-SK">
                <a:solidFill>
                  <a:schemeClr val="tx1"/>
                </a:solidFill>
                <a:latin typeface="Times New Roman" panose="02020603050405020304" pitchFamily="18" charset="0"/>
              </a:rPr>
              <a:t> 10 a</a:t>
            </a:r>
            <a:r>
              <a:rPr lang="en-US" altLang="sk-SK">
                <a:solidFill>
                  <a:schemeClr val="tx1"/>
                </a:solidFill>
                <a:latin typeface="Times New Roman" panose="02020603050405020304" pitchFamily="18" charset="0"/>
              </a:rPr>
              <a:t>nd also for </a:t>
            </a:r>
            <a:r>
              <a:rPr lang="sk-SK" altLang="sk-SK">
                <a:solidFill>
                  <a:schemeClr val="tx1"/>
                </a:solidFill>
                <a:latin typeface="Times New Roman" panose="02020603050405020304" pitchFamily="18" charset="0"/>
              </a:rPr>
              <a:t> </a:t>
            </a:r>
            <a:r>
              <a:rPr lang="sk-SK" altLang="sk-SK" i="1">
                <a:solidFill>
                  <a:schemeClr val="tx1"/>
                </a:solidFill>
                <a:latin typeface="Times New Roman" panose="02020603050405020304" pitchFamily="18" charset="0"/>
              </a:rPr>
              <a:t>k+1000000 </a:t>
            </a:r>
            <a:r>
              <a:rPr lang="en-US" altLang="sk-SK" i="1">
                <a:solidFill>
                  <a:schemeClr val="tx1"/>
                </a:solidFill>
                <a:latin typeface="Times New Roman" panose="02020603050405020304" pitchFamily="18" charset="0"/>
              </a:rPr>
              <a:t>$</a:t>
            </a:r>
            <a:r>
              <a:rPr lang="sk-SK" altLang="sk-SK">
                <a:solidFill>
                  <a:schemeClr val="tx1"/>
                </a:solidFill>
                <a:latin typeface="Times New Roman" panose="02020603050405020304" pitchFamily="18" charset="0"/>
              </a:rPr>
              <a:t> </a:t>
            </a:r>
            <a:r>
              <a:rPr lang="en-US" altLang="sk-SK">
                <a:solidFill>
                  <a:schemeClr val="tx1"/>
                </a:solidFill>
                <a:latin typeface="Times New Roman" panose="02020603050405020304" pitchFamily="18" charset="0"/>
              </a:rPr>
              <a:t>by the value</a:t>
            </a:r>
            <a:r>
              <a:rPr lang="sk-SK" altLang="sk-SK">
                <a:solidFill>
                  <a:schemeClr val="tx1"/>
                </a:solidFill>
                <a:latin typeface="Times New Roman" panose="02020603050405020304" pitchFamily="18" charset="0"/>
              </a:rPr>
              <a:t> 8, </a:t>
            </a:r>
            <a:r>
              <a:rPr lang="en-US" altLang="sk-SK">
                <a:solidFill>
                  <a:schemeClr val="tx1"/>
                </a:solidFill>
                <a:latin typeface="Times New Roman" panose="02020603050405020304" pitchFamily="18" charset="0"/>
              </a:rPr>
              <a:t>then we have</a:t>
            </a:r>
            <a:r>
              <a:rPr lang="sk-SK" altLang="sk-SK">
                <a:solidFill>
                  <a:schemeClr val="tx1"/>
                </a:solidFill>
                <a:latin typeface="Times New Roman" panose="02020603050405020304" pitchFamily="18" charset="0"/>
              </a:rPr>
              <a:t>:</a:t>
            </a:r>
            <a:endParaRPr lang="en-GB" altLang="sk-SK">
              <a:solidFill>
                <a:schemeClr val="tx1"/>
              </a:solidFill>
              <a:latin typeface="Times New Roman" panose="02020603050405020304" pitchFamily="18" charset="0"/>
            </a:endParaRPr>
          </a:p>
        </p:txBody>
      </p:sp>
      <p:graphicFrame>
        <p:nvGraphicFramePr>
          <p:cNvPr id="32776" name="Object 15"/>
          <p:cNvGraphicFramePr>
            <a:graphicFrameLocks noChangeAspect="1"/>
          </p:cNvGraphicFramePr>
          <p:nvPr/>
        </p:nvGraphicFramePr>
        <p:xfrm>
          <a:off x="1981200" y="5105401"/>
          <a:ext cx="4800600" cy="1077913"/>
        </p:xfrm>
        <a:graphic>
          <a:graphicData uri="http://schemas.openxmlformats.org/presentationml/2006/ole">
            <mc:AlternateContent xmlns:mc="http://schemas.openxmlformats.org/markup-compatibility/2006">
              <mc:Choice xmlns:v="urn:schemas-microsoft-com:vml" Requires="v">
                <p:oleObj spid="_x0000_s39093" name="Equation" r:id="rId8" imgW="2486129" imgH="466725" progId="Equation.3">
                  <p:embed/>
                </p:oleObj>
              </mc:Choice>
              <mc:Fallback>
                <p:oleObj name="Equation" r:id="rId8" imgW="2486129" imgH="466725" progId="Equation.3">
                  <p:embed/>
                  <p:pic>
                    <p:nvPicPr>
                      <p:cNvPr id="32776"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105401"/>
                        <a:ext cx="48006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16"/>
          <p:cNvSpPr txBox="1">
            <a:spLocks noChangeArrowheads="1"/>
          </p:cNvSpPr>
          <p:nvPr/>
        </p:nvSpPr>
        <p:spPr bwMode="auto">
          <a:xfrm>
            <a:off x="4248150" y="5726113"/>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a:solidFill>
                  <a:schemeClr val="tx1"/>
                </a:solidFill>
                <a:latin typeface="Times New Roman" panose="02020603050405020304" pitchFamily="18" charset="0"/>
              </a:rPr>
              <a:t>and I reject the lottery</a:t>
            </a:r>
            <a:r>
              <a:rPr lang="sk-SK" altLang="sk-SK" sz="2400">
                <a:solidFill>
                  <a:schemeClr val="tx1"/>
                </a:solidFill>
                <a:latin typeface="Times New Roman" panose="02020603050405020304" pitchFamily="18" charset="0"/>
              </a:rPr>
              <a:t>.</a:t>
            </a:r>
            <a:endParaRPr lang="en-GB" altLang="sk-SK"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35332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3"/>
          <p:cNvGrpSpPr>
            <a:grpSpLocks/>
          </p:cNvGrpSpPr>
          <p:nvPr/>
        </p:nvGrpSpPr>
        <p:grpSpPr bwMode="auto">
          <a:xfrm>
            <a:off x="6934200" y="304800"/>
            <a:ext cx="2971800" cy="1981200"/>
            <a:chOff x="1008" y="2112"/>
            <a:chExt cx="2640" cy="1584"/>
          </a:xfrm>
        </p:grpSpPr>
        <p:sp>
          <p:nvSpPr>
            <p:cNvPr id="34821" name="Line 4"/>
            <p:cNvSpPr>
              <a:spLocks noChangeShapeType="1"/>
            </p:cNvSpPr>
            <p:nvPr/>
          </p:nvSpPr>
          <p:spPr bwMode="auto">
            <a:xfrm>
              <a:off x="2064"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2" name="Line 5"/>
            <p:cNvSpPr>
              <a:spLocks noChangeShapeType="1"/>
            </p:cNvSpPr>
            <p:nvPr/>
          </p:nvSpPr>
          <p:spPr bwMode="auto">
            <a:xfrm>
              <a:off x="1008" y="292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4823" name="Text Box 6"/>
            <p:cNvSpPr txBox="1">
              <a:spLocks noChangeArrowheads="1"/>
            </p:cNvSpPr>
            <p:nvPr/>
          </p:nvSpPr>
          <p:spPr bwMode="auto">
            <a:xfrm>
              <a:off x="2256" y="2112"/>
              <a:ext cx="28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i="1">
                  <a:solidFill>
                    <a:schemeClr val="tx1"/>
                  </a:solidFill>
                  <a:latin typeface="Times New Roman" panose="02020603050405020304" pitchFamily="18" charset="0"/>
                </a:rPr>
                <a:t>U</a:t>
              </a:r>
              <a:endParaRPr lang="en-US" altLang="sk-SK" sz="2400" i="1">
                <a:solidFill>
                  <a:schemeClr val="tx1"/>
                </a:solidFill>
                <a:latin typeface="Times New Roman" panose="02020603050405020304" pitchFamily="18" charset="0"/>
              </a:endParaRPr>
            </a:p>
          </p:txBody>
        </p:sp>
        <p:sp>
          <p:nvSpPr>
            <p:cNvPr id="34824" name="Text Box 7"/>
            <p:cNvSpPr txBox="1">
              <a:spLocks noChangeArrowheads="1"/>
            </p:cNvSpPr>
            <p:nvPr/>
          </p:nvSpPr>
          <p:spPr bwMode="auto">
            <a:xfrm>
              <a:off x="3216" y="3072"/>
              <a:ext cx="43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Times New Roman" panose="02020603050405020304" pitchFamily="18" charset="0"/>
                </a:rPr>
                <a:t>$</a:t>
              </a:r>
            </a:p>
          </p:txBody>
        </p:sp>
        <p:sp>
          <p:nvSpPr>
            <p:cNvPr id="34825" name="Freeform 8"/>
            <p:cNvSpPr>
              <a:spLocks/>
            </p:cNvSpPr>
            <p:nvPr/>
          </p:nvSpPr>
          <p:spPr bwMode="auto">
            <a:xfrm>
              <a:off x="1262" y="2362"/>
              <a:ext cx="1650" cy="1062"/>
            </a:xfrm>
            <a:custGeom>
              <a:avLst/>
              <a:gdLst>
                <a:gd name="T0" fmla="*/ 1650 w 1650"/>
                <a:gd name="T1" fmla="*/ 0 h 1062"/>
                <a:gd name="T2" fmla="*/ 1178 w 1650"/>
                <a:gd name="T3" fmla="*/ 52 h 1062"/>
                <a:gd name="T4" fmla="*/ 1029 w 1650"/>
                <a:gd name="T5" fmla="*/ 123 h 1062"/>
                <a:gd name="T6" fmla="*/ 990 w 1650"/>
                <a:gd name="T7" fmla="*/ 162 h 1062"/>
                <a:gd name="T8" fmla="*/ 971 w 1650"/>
                <a:gd name="T9" fmla="*/ 181 h 1062"/>
                <a:gd name="T10" fmla="*/ 932 w 1650"/>
                <a:gd name="T11" fmla="*/ 240 h 1062"/>
                <a:gd name="T12" fmla="*/ 867 w 1650"/>
                <a:gd name="T13" fmla="*/ 356 h 1062"/>
                <a:gd name="T14" fmla="*/ 815 w 1650"/>
                <a:gd name="T15" fmla="*/ 460 h 1062"/>
                <a:gd name="T16" fmla="*/ 744 w 1650"/>
                <a:gd name="T17" fmla="*/ 667 h 1062"/>
                <a:gd name="T18" fmla="*/ 712 w 1650"/>
                <a:gd name="T19" fmla="*/ 745 h 1062"/>
                <a:gd name="T20" fmla="*/ 686 w 1650"/>
                <a:gd name="T21" fmla="*/ 783 h 1062"/>
                <a:gd name="T22" fmla="*/ 550 w 1650"/>
                <a:gd name="T23" fmla="*/ 945 h 1062"/>
                <a:gd name="T24" fmla="*/ 505 w 1650"/>
                <a:gd name="T25" fmla="*/ 971 h 1062"/>
                <a:gd name="T26" fmla="*/ 466 w 1650"/>
                <a:gd name="T27" fmla="*/ 984 h 1062"/>
                <a:gd name="T28" fmla="*/ 162 w 1650"/>
                <a:gd name="T29" fmla="*/ 1036 h 1062"/>
                <a:gd name="T30" fmla="*/ 26 w 1650"/>
                <a:gd name="T31" fmla="*/ 1055 h 1062"/>
                <a:gd name="T32" fmla="*/ 0 w 1650"/>
                <a:gd name="T33" fmla="*/ 1062 h 10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50"/>
                <a:gd name="T52" fmla="*/ 0 h 1062"/>
                <a:gd name="T53" fmla="*/ 1650 w 1650"/>
                <a:gd name="T54" fmla="*/ 1062 h 10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50" h="1062">
                  <a:moveTo>
                    <a:pt x="1650" y="0"/>
                  </a:moveTo>
                  <a:cubicBezTo>
                    <a:pt x="1494" y="34"/>
                    <a:pt x="1337" y="37"/>
                    <a:pt x="1178" y="52"/>
                  </a:cubicBezTo>
                  <a:cubicBezTo>
                    <a:pt x="1118" y="66"/>
                    <a:pt x="1075" y="82"/>
                    <a:pt x="1029" y="123"/>
                  </a:cubicBezTo>
                  <a:cubicBezTo>
                    <a:pt x="1015" y="135"/>
                    <a:pt x="1003" y="149"/>
                    <a:pt x="990" y="162"/>
                  </a:cubicBezTo>
                  <a:cubicBezTo>
                    <a:pt x="984" y="168"/>
                    <a:pt x="971" y="181"/>
                    <a:pt x="971" y="181"/>
                  </a:cubicBezTo>
                  <a:cubicBezTo>
                    <a:pt x="962" y="207"/>
                    <a:pt x="951" y="220"/>
                    <a:pt x="932" y="240"/>
                  </a:cubicBezTo>
                  <a:cubicBezTo>
                    <a:pt x="924" y="265"/>
                    <a:pt x="885" y="329"/>
                    <a:pt x="867" y="356"/>
                  </a:cubicBezTo>
                  <a:cubicBezTo>
                    <a:pt x="856" y="391"/>
                    <a:pt x="835" y="429"/>
                    <a:pt x="815" y="460"/>
                  </a:cubicBezTo>
                  <a:cubicBezTo>
                    <a:pt x="794" y="527"/>
                    <a:pt x="782" y="608"/>
                    <a:pt x="744" y="667"/>
                  </a:cubicBezTo>
                  <a:cubicBezTo>
                    <a:pt x="738" y="685"/>
                    <a:pt x="721" y="728"/>
                    <a:pt x="712" y="745"/>
                  </a:cubicBezTo>
                  <a:cubicBezTo>
                    <a:pt x="705" y="758"/>
                    <a:pt x="686" y="783"/>
                    <a:pt x="686" y="783"/>
                  </a:cubicBezTo>
                  <a:cubicBezTo>
                    <a:pt x="667" y="846"/>
                    <a:pt x="607" y="913"/>
                    <a:pt x="550" y="945"/>
                  </a:cubicBezTo>
                  <a:cubicBezTo>
                    <a:pt x="535" y="954"/>
                    <a:pt x="521" y="964"/>
                    <a:pt x="505" y="971"/>
                  </a:cubicBezTo>
                  <a:cubicBezTo>
                    <a:pt x="492" y="977"/>
                    <a:pt x="466" y="984"/>
                    <a:pt x="466" y="984"/>
                  </a:cubicBezTo>
                  <a:cubicBezTo>
                    <a:pt x="384" y="1040"/>
                    <a:pt x="253" y="1029"/>
                    <a:pt x="162" y="1036"/>
                  </a:cubicBezTo>
                  <a:cubicBezTo>
                    <a:pt x="121" y="1039"/>
                    <a:pt x="63" y="1049"/>
                    <a:pt x="26" y="1055"/>
                  </a:cubicBezTo>
                  <a:cubicBezTo>
                    <a:pt x="17" y="1056"/>
                    <a:pt x="0" y="1062"/>
                    <a:pt x="0" y="1062"/>
                  </a:cubicBezTo>
                </a:path>
              </a:pathLst>
            </a:custGeom>
            <a:noFill/>
            <a:ln w="28575"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34819" name="Text Box 9"/>
          <p:cNvSpPr txBox="1">
            <a:spLocks noChangeArrowheads="1"/>
          </p:cNvSpPr>
          <p:nvPr/>
        </p:nvSpPr>
        <p:spPr bwMode="auto">
          <a:xfrm>
            <a:off x="1676400" y="2133600"/>
            <a:ext cx="8839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endParaRPr lang="sk-SK" altLang="sk-SK" sz="24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a:solidFill>
                  <a:schemeClr val="tx1"/>
                </a:solidFill>
                <a:latin typeface="Times New Roman" panose="02020603050405020304" pitchFamily="18" charset="0"/>
              </a:rPr>
              <a:t>2.   </a:t>
            </a:r>
            <a:r>
              <a:rPr lang="en-US" altLang="sk-SK" sz="2400">
                <a:solidFill>
                  <a:schemeClr val="tx1"/>
                </a:solidFill>
                <a:latin typeface="Times New Roman" panose="02020603050405020304" pitchFamily="18" charset="0"/>
              </a:rPr>
              <a:t>If I am as wealthy as Bill Gates</a:t>
            </a:r>
            <a:r>
              <a:rPr lang="sk-SK" altLang="sk-SK" sz="2400">
                <a:solidFill>
                  <a:schemeClr val="tx1"/>
                </a:solidFill>
                <a:latin typeface="Times New Roman" panose="02020603050405020304" pitchFamily="18" charset="0"/>
              </a:rPr>
              <a:t>, </a:t>
            </a:r>
            <a:r>
              <a:rPr lang="en-US" altLang="sk-SK" sz="2400">
                <a:solidFill>
                  <a:schemeClr val="tx1"/>
                </a:solidFill>
                <a:latin typeface="Times New Roman" panose="02020603050405020304" pitchFamily="18" charset="0"/>
              </a:rPr>
              <a:t>then I am on a flat part of the monetary utility curve and I am more prone to risk, because</a:t>
            </a:r>
            <a:r>
              <a:rPr lang="sk-SK" altLang="sk-SK" sz="240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None/>
            </a:pPr>
            <a:r>
              <a:rPr lang="sk-SK" altLang="sk-SK" sz="2400">
                <a:solidFill>
                  <a:schemeClr val="tx1"/>
                </a:solidFill>
                <a:latin typeface="Times New Roman" panose="02020603050405020304" pitchFamily="18" charset="0"/>
              </a:rPr>
              <a:t>          </a:t>
            </a:r>
            <a:endParaRPr lang="en-US" altLang="sk-SK" sz="2400">
              <a:solidFill>
                <a:schemeClr val="tx1"/>
              </a:solidFill>
              <a:latin typeface="Times New Roman" panose="02020603050405020304" pitchFamily="18" charset="0"/>
            </a:endParaRPr>
          </a:p>
        </p:txBody>
      </p:sp>
      <p:graphicFrame>
        <p:nvGraphicFramePr>
          <p:cNvPr id="34820" name="Object 11"/>
          <p:cNvGraphicFramePr>
            <a:graphicFrameLocks noChangeAspect="1"/>
          </p:cNvGraphicFramePr>
          <p:nvPr/>
        </p:nvGraphicFramePr>
        <p:xfrm>
          <a:off x="2286000" y="3962400"/>
          <a:ext cx="5334000" cy="806450"/>
        </p:xfrm>
        <a:graphic>
          <a:graphicData uri="http://schemas.openxmlformats.org/presentationml/2006/ole">
            <mc:AlternateContent xmlns:mc="http://schemas.openxmlformats.org/markup-compatibility/2006">
              <mc:Choice xmlns:v="urn:schemas-microsoft-com:vml" Requires="v">
                <p:oleObj spid="_x0000_s39997" name="Equation" r:id="rId4" imgW="2486129" imgH="276368" progId="Equation.3">
                  <p:embed/>
                </p:oleObj>
              </mc:Choice>
              <mc:Fallback>
                <p:oleObj name="Equation" r:id="rId4" imgW="2486129" imgH="276368" progId="Equation.3">
                  <p:embed/>
                  <p:pic>
                    <p:nvPicPr>
                      <p:cNvPr id="3482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962400"/>
                        <a:ext cx="53340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2311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676400" y="762000"/>
            <a:ext cx="8915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If we have </a:t>
            </a:r>
            <a:r>
              <a:rPr lang="en-US" altLang="sk-SK" sz="2400" dirty="0" smtClean="0">
                <a:solidFill>
                  <a:schemeClr val="tx1"/>
                </a:solidFill>
                <a:latin typeface="Times New Roman" panose="02020603050405020304" pitchFamily="18" charset="0"/>
              </a:rPr>
              <a:t>debts</a:t>
            </a:r>
            <a:r>
              <a:rPr lang="sk-SK" altLang="sk-SK" sz="2400" dirty="0" smtClean="0">
                <a:solidFill>
                  <a:schemeClr val="tx1"/>
                </a:solidFill>
                <a:latin typeface="Times New Roman" panose="02020603050405020304" pitchFamily="18" charset="0"/>
              </a:rPr>
              <a:t>, </a:t>
            </a:r>
            <a:r>
              <a:rPr lang="en-US" altLang="sk-SK" sz="2400" dirty="0">
                <a:solidFill>
                  <a:schemeClr val="tx1"/>
                </a:solidFill>
                <a:latin typeface="Times New Roman" panose="02020603050405020304" pitchFamily="18" charset="0"/>
              </a:rPr>
              <a:t>we decide like this</a:t>
            </a:r>
            <a:r>
              <a:rPr lang="sk-SK" altLang="sk-SK" sz="2400"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r>
              <a:rPr lang="sk-SK" altLang="sk-SK" sz="2400" dirty="0" err="1">
                <a:solidFill>
                  <a:schemeClr val="tx1"/>
                </a:solidFill>
                <a:latin typeface="Times New Roman" panose="02020603050405020304" pitchFamily="18" charset="0"/>
              </a:rPr>
              <a:t>If</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we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have</a:t>
            </a:r>
            <a:r>
              <a:rPr lang="sk-SK" altLang="sk-SK" sz="2400" dirty="0">
                <a:solidFill>
                  <a:schemeClr val="tx1"/>
                </a:solidFill>
                <a:latin typeface="Times New Roman" panose="02020603050405020304" pitchFamily="18" charset="0"/>
              </a:rPr>
              <a:t> a </a:t>
            </a:r>
            <a:r>
              <a:rPr lang="sk-SK" altLang="sk-SK" sz="2400" dirty="0" err="1">
                <a:solidFill>
                  <a:schemeClr val="tx1"/>
                </a:solidFill>
                <a:latin typeface="Times New Roman" panose="02020603050405020304" pitchFamily="18" charset="0"/>
              </a:rPr>
              <a:t>small</a:t>
            </a:r>
            <a:r>
              <a:rPr lang="sk-SK" altLang="sk-SK" sz="2400" dirty="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de</a:t>
            </a:r>
            <a:r>
              <a:rPr lang="en-US" altLang="sk-SK" sz="2400" dirty="0" smtClean="0">
                <a:solidFill>
                  <a:schemeClr val="tx1"/>
                </a:solidFill>
                <a:latin typeface="Times New Roman" panose="02020603050405020304" pitchFamily="18" charset="0"/>
              </a:rPr>
              <a:t>b</a:t>
            </a:r>
            <a:r>
              <a:rPr lang="sk-SK" altLang="sk-SK" sz="2400" dirty="0" err="1" smtClean="0">
                <a:solidFill>
                  <a:schemeClr val="tx1"/>
                </a:solidFill>
                <a:latin typeface="Times New Roman" panose="02020603050405020304" pitchFamily="18" charset="0"/>
              </a:rPr>
              <a:t>ts</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a:t>
            </a:r>
            <a:r>
              <a:rPr lang="sk-SK" altLang="sk-SK" sz="2400" dirty="0" err="1">
                <a:solidFill>
                  <a:schemeClr val="tx1"/>
                </a:solidFill>
                <a:latin typeface="Times New Roman" panose="02020603050405020304" pitchFamily="18" charset="0"/>
              </a:rPr>
              <a:t>we</a:t>
            </a:r>
            <a:r>
              <a:rPr lang="sk-SK" altLang="sk-SK" sz="2400" dirty="0">
                <a:solidFill>
                  <a:schemeClr val="tx1"/>
                </a:solidFill>
                <a:latin typeface="Times New Roman" panose="02020603050405020304" pitchFamily="18" charset="0"/>
              </a:rPr>
              <a:t> are in a </a:t>
            </a:r>
            <a:r>
              <a:rPr lang="sk-SK" altLang="sk-SK" sz="2400" dirty="0" err="1">
                <a:solidFill>
                  <a:schemeClr val="tx1"/>
                </a:solidFill>
                <a:latin typeface="Times New Roman" panose="02020603050405020304" pitchFamily="18" charset="0"/>
              </a:rPr>
              <a:t>steep</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negative</a:t>
            </a:r>
            <a:r>
              <a:rPr lang="sk-SK" altLang="sk-SK" sz="2400" dirty="0">
                <a:solidFill>
                  <a:schemeClr val="tx1"/>
                </a:solidFill>
                <a:latin typeface="Times New Roman" panose="02020603050405020304" pitchFamily="18" charset="0"/>
              </a:rPr>
              <a:t> part of </a:t>
            </a:r>
            <a:r>
              <a:rPr lang="sk-SK" altLang="sk-SK" sz="2400" dirty="0" err="1">
                <a:solidFill>
                  <a:schemeClr val="tx1"/>
                </a:solidFill>
                <a:latin typeface="Times New Roman" panose="02020603050405020304" pitchFamily="18" charset="0"/>
              </a:rPr>
              <a:t>the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monetary</a:t>
            </a:r>
            <a:r>
              <a:rPr lang="sk-SK" altLang="sk-SK" sz="2400" dirty="0">
                <a:solidFill>
                  <a:schemeClr val="tx1"/>
                </a:solidFill>
                <a:latin typeface="Times New Roman" panose="02020603050405020304" pitchFamily="18" charset="0"/>
              </a:rPr>
              <a:t> utility </a:t>
            </a:r>
            <a:r>
              <a:rPr lang="sk-SK" altLang="sk-SK" sz="2400" dirty="0" err="1">
                <a:solidFill>
                  <a:schemeClr val="tx1"/>
                </a:solidFill>
                <a:latin typeface="Times New Roman" panose="02020603050405020304" pitchFamily="18" charset="0"/>
              </a:rPr>
              <a:t>curve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certainity</a:t>
            </a:r>
            <a:r>
              <a:rPr lang="sk-SK" altLang="sk-SK" sz="2400" dirty="0">
                <a:solidFill>
                  <a:schemeClr val="tx1"/>
                </a:solidFill>
                <a:latin typeface="Times New Roman" panose="02020603050405020304" pitchFamily="18" charset="0"/>
              </a:rPr>
              <a:t> of a </a:t>
            </a:r>
            <a:r>
              <a:rPr lang="sk-SK" altLang="sk-SK" sz="2400" dirty="0" err="1">
                <a:solidFill>
                  <a:schemeClr val="tx1"/>
                </a:solidFill>
                <a:latin typeface="Times New Roman" panose="02020603050405020304" pitchFamily="18" charset="0"/>
              </a:rPr>
              <a:t>smaller</a:t>
            </a:r>
            <a:r>
              <a:rPr lang="sk-SK" altLang="sk-SK" sz="2400" dirty="0">
                <a:solidFill>
                  <a:schemeClr val="tx1"/>
                </a:solidFill>
                <a:latin typeface="Times New Roman" panose="02020603050405020304" pitchFamily="18" charset="0"/>
              </a:rPr>
              <a:t> benefit </a:t>
            </a:r>
            <a:r>
              <a:rPr lang="sk-SK" altLang="sk-SK" sz="2400" dirty="0" err="1">
                <a:solidFill>
                  <a:schemeClr val="tx1"/>
                </a:solidFill>
                <a:latin typeface="Times New Roman" panose="02020603050405020304" pitchFamily="18" charset="0"/>
              </a:rPr>
              <a:t>can</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delete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our</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debts</a:t>
            </a:r>
            <a:r>
              <a:rPr lang="sk-SK" altLang="sk-SK" sz="2400"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AutoNum type="arabicPeriod"/>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AutoNum type="arabicPeriod"/>
            </a:pPr>
            <a:r>
              <a:rPr lang="sk-SK" altLang="sk-SK" sz="2400" dirty="0" err="1">
                <a:solidFill>
                  <a:schemeClr val="tx1"/>
                </a:solidFill>
                <a:latin typeface="Times New Roman" panose="02020603050405020304" pitchFamily="18" charset="0"/>
              </a:rPr>
              <a:t>If</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we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have</a:t>
            </a:r>
            <a:r>
              <a:rPr lang="sk-SK" altLang="sk-SK" sz="2400" dirty="0">
                <a:solidFill>
                  <a:schemeClr val="tx1"/>
                </a:solidFill>
                <a:latin typeface="Times New Roman" panose="02020603050405020304" pitchFamily="18" charset="0"/>
              </a:rPr>
              <a:t> a </a:t>
            </a:r>
            <a:r>
              <a:rPr lang="sk-SK" altLang="sk-SK" sz="2400" dirty="0" err="1">
                <a:solidFill>
                  <a:schemeClr val="tx1"/>
                </a:solidFill>
                <a:latin typeface="Times New Roman" panose="02020603050405020304" pitchFamily="18" charset="0"/>
              </a:rPr>
              <a:t>great</a:t>
            </a:r>
            <a:r>
              <a:rPr lang="sk-SK" altLang="sk-SK" sz="2400" dirty="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debts</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(500 mil. </a:t>
            </a:r>
            <a:r>
              <a:rPr lang="sk-SK" altLang="sk-SK" sz="2400" dirty="0" err="1">
                <a:solidFill>
                  <a:schemeClr val="tx1"/>
                </a:solidFill>
                <a:latin typeface="Times New Roman" panose="02020603050405020304" pitchFamily="18" charset="0"/>
              </a:rPr>
              <a:t>dollars</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for</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example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we</a:t>
            </a:r>
            <a:r>
              <a:rPr lang="sk-SK" altLang="sk-SK" sz="2400" dirty="0">
                <a:solidFill>
                  <a:schemeClr val="tx1"/>
                </a:solidFill>
                <a:latin typeface="Times New Roman" panose="02020603050405020304" pitchFamily="18" charset="0"/>
              </a:rPr>
              <a:t> are more </a:t>
            </a:r>
            <a:r>
              <a:rPr lang="sk-SK" altLang="sk-SK" sz="2400" dirty="0" err="1">
                <a:solidFill>
                  <a:schemeClr val="tx1"/>
                </a:solidFill>
                <a:latin typeface="Times New Roman" panose="02020603050405020304" pitchFamily="18" charset="0"/>
              </a:rPr>
              <a:t>prone</a:t>
            </a:r>
            <a:r>
              <a:rPr lang="sk-SK" altLang="sk-SK" sz="2400" dirty="0">
                <a:solidFill>
                  <a:schemeClr val="tx1"/>
                </a:solidFill>
                <a:latin typeface="Times New Roman" panose="02020603050405020304" pitchFamily="18" charset="0"/>
              </a:rPr>
              <a:t> to </a:t>
            </a:r>
            <a:r>
              <a:rPr lang="sk-SK" altLang="sk-SK" sz="2400" dirty="0" err="1">
                <a:solidFill>
                  <a:schemeClr val="tx1"/>
                </a:solidFill>
                <a:latin typeface="Times New Roman" panose="02020603050405020304" pitchFamily="18" charset="0"/>
              </a:rPr>
              <a:t>the</a:t>
            </a:r>
            <a:r>
              <a:rPr lang="sk-SK" altLang="sk-SK" sz="2400" dirty="0">
                <a:solidFill>
                  <a:schemeClr val="tx1"/>
                </a:solidFill>
                <a:latin typeface="Times New Roman" panose="02020603050405020304" pitchFamily="18" charset="0"/>
              </a:rPr>
              <a:t> risk, </a:t>
            </a:r>
            <a:r>
              <a:rPr lang="sk-SK" altLang="sk-SK" sz="2400" dirty="0" err="1">
                <a:solidFill>
                  <a:schemeClr val="tx1"/>
                </a:solidFill>
                <a:latin typeface="Times New Roman" panose="02020603050405020304" pitchFamily="18" charset="0"/>
              </a:rPr>
              <a:t>because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it</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is</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from</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the</a:t>
            </a:r>
            <a:r>
              <a:rPr lang="sk-SK" altLang="sk-SK" sz="2400" dirty="0">
                <a:solidFill>
                  <a:schemeClr val="tx1"/>
                </a:solidFill>
                <a:latin typeface="Times New Roman" panose="02020603050405020304" pitchFamily="18" charset="0"/>
              </a:rPr>
              <a:t> utility point of </a:t>
            </a:r>
            <a:r>
              <a:rPr lang="sk-SK" altLang="sk-SK" sz="2400" dirty="0" err="1">
                <a:solidFill>
                  <a:schemeClr val="tx1"/>
                </a:solidFill>
                <a:latin typeface="Times New Roman" panose="02020603050405020304" pitchFamily="18" charset="0"/>
              </a:rPr>
              <a:t>view</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almost</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the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same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having</a:t>
            </a:r>
            <a:r>
              <a:rPr lang="sk-SK" altLang="sk-SK" sz="2400" dirty="0">
                <a:solidFill>
                  <a:schemeClr val="tx1"/>
                </a:solidFill>
                <a:latin typeface="Times New Roman" panose="02020603050405020304" pitchFamily="18" charset="0"/>
              </a:rPr>
              <a:t>  499 mil. or 500 </a:t>
            </a:r>
            <a:r>
              <a:rPr lang="sk-SK" altLang="sk-SK" sz="2400" dirty="0" err="1">
                <a:solidFill>
                  <a:schemeClr val="tx1"/>
                </a:solidFill>
                <a:latin typeface="Times New Roman" panose="02020603050405020304" pitchFamily="18" charset="0"/>
              </a:rPr>
              <a:t>mil</a:t>
            </a:r>
            <a:r>
              <a:rPr lang="sk-SK" altLang="sk-SK" sz="2400" dirty="0">
                <a:solidFill>
                  <a:schemeClr val="tx1"/>
                </a:solidFill>
                <a:latin typeface="Times New Roman" panose="02020603050405020304" pitchFamily="18" charset="0"/>
              </a:rPr>
              <a:t> . </a:t>
            </a:r>
            <a:r>
              <a:rPr lang="sk-SK" altLang="sk-SK" sz="2400" dirty="0" err="1">
                <a:solidFill>
                  <a:schemeClr val="tx1"/>
                </a:solidFill>
                <a:latin typeface="Times New Roman" panose="02020603050405020304" pitchFamily="18" charset="0"/>
              </a:rPr>
              <a:t>dollar</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debth</a:t>
            </a:r>
            <a:r>
              <a:rPr lang="sk-SK" altLang="sk-SK" sz="2400" dirty="0">
                <a:solidFill>
                  <a:schemeClr val="tx1"/>
                </a:solidFill>
                <a:latin typeface="Times New Roman" panose="02020603050405020304" pitchFamily="18" charset="0"/>
              </a:rPr>
              <a:t>.</a:t>
            </a:r>
            <a:endParaRPr lang="en-GB" altLang="sk-SK" sz="2400" dirty="0">
              <a:solidFill>
                <a:schemeClr val="tx1"/>
              </a:solidFill>
              <a:latin typeface="Times New Roman" panose="02020603050405020304" pitchFamily="18" charset="0"/>
            </a:endParaRPr>
          </a:p>
        </p:txBody>
      </p:sp>
      <p:graphicFrame>
        <p:nvGraphicFramePr>
          <p:cNvPr id="36867" name="Object 0"/>
          <p:cNvGraphicFramePr>
            <a:graphicFrameLocks noChangeAspect="1"/>
          </p:cNvGraphicFramePr>
          <p:nvPr/>
        </p:nvGraphicFramePr>
        <p:xfrm>
          <a:off x="1905000" y="2819400"/>
          <a:ext cx="5334000" cy="806450"/>
        </p:xfrm>
        <a:graphic>
          <a:graphicData uri="http://schemas.openxmlformats.org/presentationml/2006/ole">
            <mc:AlternateContent xmlns:mc="http://schemas.openxmlformats.org/markup-compatibility/2006">
              <mc:Choice xmlns:v="urn:schemas-microsoft-com:vml" Requires="v">
                <p:oleObj spid="_x0000_s41080" name="Equation" r:id="rId4" imgW="2486129" imgH="276368" progId="Equation.3">
                  <p:embed/>
                </p:oleObj>
              </mc:Choice>
              <mc:Fallback>
                <p:oleObj name="Equation" r:id="rId4" imgW="2486129" imgH="276368" progId="Equation.3">
                  <p:embed/>
                  <p:pic>
                    <p:nvPicPr>
                      <p:cNvPr id="36867"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819400"/>
                        <a:ext cx="53340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1"/>
          <p:cNvGraphicFramePr>
            <a:graphicFrameLocks noChangeAspect="1"/>
          </p:cNvGraphicFramePr>
          <p:nvPr/>
        </p:nvGraphicFramePr>
        <p:xfrm>
          <a:off x="2133600" y="5334000"/>
          <a:ext cx="5334000" cy="806450"/>
        </p:xfrm>
        <a:graphic>
          <a:graphicData uri="http://schemas.openxmlformats.org/presentationml/2006/ole">
            <mc:AlternateContent xmlns:mc="http://schemas.openxmlformats.org/markup-compatibility/2006">
              <mc:Choice xmlns:v="urn:schemas-microsoft-com:vml" Requires="v">
                <p:oleObj spid="_x0000_s41081" name="Equation" r:id="rId6" imgW="2486129" imgH="276368" progId="Equation.3">
                  <p:embed/>
                </p:oleObj>
              </mc:Choice>
              <mc:Fallback>
                <p:oleObj name="Equation" r:id="rId6" imgW="2486129" imgH="276368" progId="Equation.3">
                  <p:embed/>
                  <p:pic>
                    <p:nvPicPr>
                      <p:cNvPr id="36868"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5334000"/>
                        <a:ext cx="53340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241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p:cNvSpPr txBox="1">
            <a:spLocks noChangeArrowheads="1"/>
          </p:cNvSpPr>
          <p:nvPr/>
        </p:nvSpPr>
        <p:spPr bwMode="auto">
          <a:xfrm>
            <a:off x="1714501" y="409576"/>
            <a:ext cx="884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a:t>Alais</a:t>
            </a:r>
            <a:r>
              <a:rPr lang="sk-SK" altLang="en-US" sz="2400" dirty="0"/>
              <a:t> paradox  (</a:t>
            </a:r>
            <a:r>
              <a:rPr lang="sk-SK" altLang="en-US" sz="2400" dirty="0" err="1"/>
              <a:t>Alais</a:t>
            </a:r>
            <a:r>
              <a:rPr lang="sk-SK" altLang="en-US" sz="2400" dirty="0"/>
              <a:t>, 1953) and </a:t>
            </a:r>
            <a:r>
              <a:rPr lang="sk-SK" altLang="en-US" sz="2400" dirty="0" smtClean="0"/>
              <a:t>i</a:t>
            </a:r>
            <a:r>
              <a:rPr lang="en-US" altLang="en-US" sz="2400" dirty="0" err="1" smtClean="0"/>
              <a:t>rr</a:t>
            </a:r>
            <a:r>
              <a:rPr lang="sk-SK" altLang="en-US" sz="2400" dirty="0" err="1" smtClean="0"/>
              <a:t>ationality</a:t>
            </a:r>
            <a:r>
              <a:rPr lang="sk-SK" altLang="en-US" sz="2400" dirty="0" smtClean="0"/>
              <a:t> </a:t>
            </a:r>
            <a:r>
              <a:rPr lang="sk-SK" altLang="en-US" sz="2400" dirty="0"/>
              <a:t>of </a:t>
            </a:r>
            <a:r>
              <a:rPr lang="sk-SK" altLang="en-US" sz="2400" dirty="0" err="1"/>
              <a:t>human</a:t>
            </a:r>
            <a:r>
              <a:rPr lang="sk-SK" altLang="en-US" sz="2400" dirty="0"/>
              <a:t> </a:t>
            </a:r>
            <a:r>
              <a:rPr lang="sk-SK" altLang="en-US" sz="2400" dirty="0" err="1"/>
              <a:t>decision</a:t>
            </a:r>
            <a:endParaRPr lang="en-US" altLang="en-US" sz="2400" dirty="0"/>
          </a:p>
        </p:txBody>
      </p:sp>
      <p:sp>
        <p:nvSpPr>
          <p:cNvPr id="3" name="TextBox 2"/>
          <p:cNvSpPr txBox="1">
            <a:spLocks noChangeArrowheads="1"/>
          </p:cNvSpPr>
          <p:nvPr/>
        </p:nvSpPr>
        <p:spPr bwMode="auto">
          <a:xfrm>
            <a:off x="1524000" y="1847851"/>
            <a:ext cx="8915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a:t>There are two lotteries: </a:t>
            </a:r>
          </a:p>
          <a:p>
            <a:r>
              <a:rPr lang="sk-SK" altLang="en-US" sz="2000"/>
              <a:t>                           A:  with 80 percent probability one gains  4000 dollars</a:t>
            </a:r>
          </a:p>
          <a:p>
            <a:r>
              <a:rPr lang="sk-SK" altLang="en-US" sz="2000"/>
              <a:t>                           B:  with 100 percent probability we gain  3000 dollars</a:t>
            </a:r>
          </a:p>
          <a:p>
            <a:pPr algn="r"/>
            <a:r>
              <a:rPr lang="sk-SK" altLang="en-US" sz="2000"/>
              <a:t>               </a:t>
            </a:r>
            <a:r>
              <a:rPr lang="sk-SK" altLang="en-US" sz="2000">
                <a:solidFill>
                  <a:srgbClr val="C00000"/>
                </a:solidFill>
              </a:rPr>
              <a:t>What is your intuitive decision?</a:t>
            </a:r>
            <a:endParaRPr lang="en-US" altLang="en-US" sz="2000">
              <a:solidFill>
                <a:srgbClr val="C00000"/>
              </a:solidFill>
            </a:endParaRPr>
          </a:p>
        </p:txBody>
      </p:sp>
      <p:sp>
        <p:nvSpPr>
          <p:cNvPr id="4" name="TextBox 3"/>
          <p:cNvSpPr txBox="1">
            <a:spLocks noChangeArrowheads="1"/>
          </p:cNvSpPr>
          <p:nvPr/>
        </p:nvSpPr>
        <p:spPr bwMode="auto">
          <a:xfrm>
            <a:off x="1524000" y="4210051"/>
            <a:ext cx="8915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dirty="0" err="1"/>
              <a:t>We</a:t>
            </a:r>
            <a:r>
              <a:rPr lang="sk-SK" altLang="en-US" sz="2000" dirty="0"/>
              <a:t> </a:t>
            </a:r>
            <a:r>
              <a:rPr lang="sk-SK" altLang="en-US" sz="2000" dirty="0" err="1"/>
              <a:t>have</a:t>
            </a:r>
            <a:r>
              <a:rPr lang="sk-SK" altLang="en-US" sz="2000" dirty="0"/>
              <a:t> </a:t>
            </a:r>
            <a:r>
              <a:rPr lang="sk-SK" altLang="en-US" sz="2000" dirty="0" err="1"/>
              <a:t>another</a:t>
            </a:r>
            <a:r>
              <a:rPr lang="sk-SK" altLang="en-US" sz="2000" dirty="0"/>
              <a:t> </a:t>
            </a:r>
            <a:r>
              <a:rPr lang="sk-SK" altLang="en-US" sz="2000" dirty="0" err="1"/>
              <a:t>lotteries</a:t>
            </a:r>
            <a:r>
              <a:rPr lang="sk-SK" altLang="en-US" sz="2000" dirty="0"/>
              <a:t> : </a:t>
            </a:r>
          </a:p>
          <a:p>
            <a:r>
              <a:rPr lang="sk-SK" altLang="en-US" sz="2000" dirty="0"/>
              <a:t>                           C:  </a:t>
            </a:r>
            <a:r>
              <a:rPr lang="sk-SK" altLang="en-US" sz="2000" dirty="0" err="1"/>
              <a:t>with</a:t>
            </a:r>
            <a:r>
              <a:rPr lang="sk-SK" altLang="en-US" sz="2000" dirty="0"/>
              <a:t>  20 </a:t>
            </a:r>
            <a:r>
              <a:rPr lang="sk-SK" altLang="en-US" sz="2000" dirty="0" err="1"/>
              <a:t>perc</a:t>
            </a:r>
            <a:r>
              <a:rPr lang="sk-SK" altLang="en-US" sz="2000" dirty="0"/>
              <a:t>. </a:t>
            </a:r>
            <a:r>
              <a:rPr lang="sk-SK" altLang="en-US" sz="2000" dirty="0" err="1"/>
              <a:t>prob</a:t>
            </a:r>
            <a:r>
              <a:rPr lang="sk-SK" altLang="en-US" sz="2000" dirty="0"/>
              <a:t>.  </a:t>
            </a:r>
            <a:r>
              <a:rPr lang="sk-SK" altLang="en-US" sz="2000" dirty="0" err="1"/>
              <a:t>one</a:t>
            </a:r>
            <a:r>
              <a:rPr lang="sk-SK" altLang="en-US" sz="2000" dirty="0"/>
              <a:t>  </a:t>
            </a:r>
            <a:r>
              <a:rPr lang="sk-SK" altLang="en-US" sz="2000" dirty="0" err="1"/>
              <a:t>gains</a:t>
            </a:r>
            <a:r>
              <a:rPr lang="sk-SK" altLang="en-US" sz="2000" dirty="0"/>
              <a:t>  4000 </a:t>
            </a:r>
            <a:r>
              <a:rPr lang="sk-SK" altLang="en-US" sz="2000" dirty="0" err="1"/>
              <a:t>dollars</a:t>
            </a:r>
            <a:endParaRPr lang="sk-SK" altLang="en-US" sz="2000" dirty="0"/>
          </a:p>
          <a:p>
            <a:r>
              <a:rPr lang="sk-SK" altLang="en-US" sz="2000" dirty="0"/>
              <a:t>                           D:  </a:t>
            </a:r>
            <a:r>
              <a:rPr lang="sk-SK" altLang="en-US" sz="2000" dirty="0" err="1"/>
              <a:t>with</a:t>
            </a:r>
            <a:r>
              <a:rPr lang="sk-SK" altLang="en-US" sz="2000" dirty="0"/>
              <a:t> 25 </a:t>
            </a:r>
            <a:r>
              <a:rPr lang="sk-SK" altLang="en-US" sz="2000" dirty="0" err="1"/>
              <a:t>perc</a:t>
            </a:r>
            <a:r>
              <a:rPr lang="sk-SK" altLang="en-US" sz="2000" dirty="0"/>
              <a:t>. </a:t>
            </a:r>
            <a:r>
              <a:rPr lang="sk-SK" altLang="en-US" sz="2000" dirty="0" err="1"/>
              <a:t>prob</a:t>
            </a:r>
            <a:r>
              <a:rPr lang="sk-SK" altLang="en-US" sz="2000" dirty="0"/>
              <a:t> </a:t>
            </a:r>
            <a:r>
              <a:rPr lang="sk-SK" altLang="en-US" sz="2000" dirty="0" err="1" smtClean="0"/>
              <a:t>one</a:t>
            </a:r>
            <a:r>
              <a:rPr lang="sk-SK" altLang="en-US" sz="2000" dirty="0" smtClean="0"/>
              <a:t> </a:t>
            </a:r>
            <a:r>
              <a:rPr lang="sk-SK" altLang="en-US" sz="2000" dirty="0" err="1"/>
              <a:t>gains</a:t>
            </a:r>
            <a:r>
              <a:rPr lang="sk-SK" altLang="en-US" sz="2000" dirty="0"/>
              <a:t> 3000 </a:t>
            </a:r>
            <a:r>
              <a:rPr lang="sk-SK" altLang="en-US" sz="2000" dirty="0" err="1"/>
              <a:t>dollars</a:t>
            </a:r>
            <a:endParaRPr lang="sk-SK" altLang="en-US" sz="2000" dirty="0"/>
          </a:p>
          <a:p>
            <a:pPr algn="r"/>
            <a:r>
              <a:rPr lang="sk-SK" altLang="en-US" sz="2000" dirty="0"/>
              <a:t>               </a:t>
            </a:r>
            <a:r>
              <a:rPr lang="sk-SK" altLang="en-US" sz="2000" dirty="0" err="1">
                <a:solidFill>
                  <a:srgbClr val="C00000"/>
                </a:solidFill>
              </a:rPr>
              <a:t>What</a:t>
            </a:r>
            <a:r>
              <a:rPr lang="sk-SK" altLang="en-US" sz="2000" dirty="0">
                <a:solidFill>
                  <a:srgbClr val="C00000"/>
                </a:solidFill>
              </a:rPr>
              <a:t> </a:t>
            </a:r>
            <a:r>
              <a:rPr lang="sk-SK" altLang="en-US" sz="2000" dirty="0" err="1">
                <a:solidFill>
                  <a:srgbClr val="C00000"/>
                </a:solidFill>
              </a:rPr>
              <a:t>is</a:t>
            </a:r>
            <a:r>
              <a:rPr lang="sk-SK" altLang="en-US" sz="2000" dirty="0">
                <a:solidFill>
                  <a:srgbClr val="C00000"/>
                </a:solidFill>
              </a:rPr>
              <a:t> </a:t>
            </a:r>
            <a:r>
              <a:rPr lang="sk-SK" altLang="en-US" sz="2000" dirty="0" err="1">
                <a:solidFill>
                  <a:srgbClr val="C00000"/>
                </a:solidFill>
              </a:rPr>
              <a:t>your</a:t>
            </a:r>
            <a:r>
              <a:rPr lang="sk-SK" altLang="en-US" sz="2000" dirty="0">
                <a:solidFill>
                  <a:srgbClr val="C00000"/>
                </a:solidFill>
              </a:rPr>
              <a:t> </a:t>
            </a:r>
            <a:r>
              <a:rPr lang="sk-SK" altLang="en-US" sz="2000" dirty="0" err="1">
                <a:solidFill>
                  <a:srgbClr val="C00000"/>
                </a:solidFill>
              </a:rPr>
              <a:t>intuitive</a:t>
            </a:r>
            <a:r>
              <a:rPr lang="sk-SK" altLang="en-US" sz="2000" dirty="0">
                <a:solidFill>
                  <a:srgbClr val="C00000"/>
                </a:solidFill>
              </a:rPr>
              <a:t> </a:t>
            </a:r>
            <a:r>
              <a:rPr lang="sk-SK" altLang="en-US" sz="2000" dirty="0" err="1">
                <a:solidFill>
                  <a:srgbClr val="C00000"/>
                </a:solidFill>
              </a:rPr>
              <a:t>decision</a:t>
            </a:r>
            <a:r>
              <a:rPr lang="sk-SK" altLang="en-US" sz="2000" dirty="0">
                <a:solidFill>
                  <a:srgbClr val="C00000"/>
                </a:solidFill>
              </a:rPr>
              <a:t>?</a:t>
            </a:r>
            <a:endParaRPr lang="en-US" altLang="en-US" sz="2000" dirty="0">
              <a:solidFill>
                <a:srgbClr val="C00000"/>
              </a:solidFill>
            </a:endParaRPr>
          </a:p>
        </p:txBody>
      </p:sp>
      <p:sp>
        <p:nvSpPr>
          <p:cNvPr id="5" name="TextBox 4"/>
          <p:cNvSpPr txBox="1">
            <a:spLocks noChangeArrowheads="1"/>
          </p:cNvSpPr>
          <p:nvPr/>
        </p:nvSpPr>
        <p:spPr bwMode="auto">
          <a:xfrm>
            <a:off x="1609725" y="3071814"/>
            <a:ext cx="8953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0.8 x 4000=3200, </a:t>
            </a:r>
            <a:r>
              <a:rPr lang="sk-SK" altLang="en-US" dirty="0" err="1"/>
              <a:t>is</a:t>
            </a:r>
            <a:r>
              <a:rPr lang="sk-SK" altLang="en-US" dirty="0"/>
              <a:t> more </a:t>
            </a:r>
            <a:r>
              <a:rPr lang="sk-SK" altLang="en-US" dirty="0" err="1"/>
              <a:t>then</a:t>
            </a:r>
            <a:r>
              <a:rPr lang="sk-SK" altLang="en-US" dirty="0"/>
              <a:t>  3000, so </a:t>
            </a:r>
            <a:r>
              <a:rPr lang="sk-SK" altLang="en-US" dirty="0" err="1"/>
              <a:t>for</a:t>
            </a:r>
            <a:r>
              <a:rPr lang="sk-SK" altLang="en-US" dirty="0"/>
              <a:t> </a:t>
            </a:r>
            <a:r>
              <a:rPr lang="sk-SK" altLang="en-US" dirty="0" err="1"/>
              <a:t>the</a:t>
            </a:r>
            <a:r>
              <a:rPr lang="sk-SK" altLang="en-US" dirty="0"/>
              <a:t>  </a:t>
            </a:r>
            <a:r>
              <a:rPr lang="sk-SK" altLang="en-US" dirty="0" err="1"/>
              <a:t>simple</a:t>
            </a:r>
            <a:r>
              <a:rPr lang="sk-SK" altLang="en-US" dirty="0"/>
              <a:t> </a:t>
            </a:r>
            <a:r>
              <a:rPr lang="sk-SK" altLang="en-US" dirty="0" err="1"/>
              <a:t>expected</a:t>
            </a:r>
            <a:r>
              <a:rPr lang="sk-SK" altLang="en-US" dirty="0"/>
              <a:t> utility </a:t>
            </a:r>
            <a:r>
              <a:rPr lang="sk-SK" altLang="en-US" dirty="0" err="1"/>
              <a:t>function</a:t>
            </a:r>
            <a:r>
              <a:rPr lang="sk-SK" altLang="en-US" dirty="0"/>
              <a:t> </a:t>
            </a:r>
            <a:r>
              <a:rPr lang="sk-SK" altLang="en-US" dirty="0" err="1"/>
              <a:t>where</a:t>
            </a:r>
            <a:r>
              <a:rPr lang="sk-SK" altLang="en-US" dirty="0"/>
              <a:t> </a:t>
            </a:r>
            <a:r>
              <a:rPr lang="sk-SK" altLang="en-US" dirty="0" err="1"/>
              <a:t>the</a:t>
            </a:r>
            <a:r>
              <a:rPr lang="sk-SK" altLang="en-US" dirty="0"/>
              <a:t> more </a:t>
            </a:r>
            <a:r>
              <a:rPr lang="sk-SK" altLang="en-US" dirty="0" err="1"/>
              <a:t>money</a:t>
            </a:r>
            <a:r>
              <a:rPr lang="sk-SK" altLang="en-US" dirty="0"/>
              <a:t> </a:t>
            </a:r>
            <a:r>
              <a:rPr lang="sk-SK" altLang="en-US" dirty="0" err="1"/>
              <a:t>the</a:t>
            </a:r>
            <a:r>
              <a:rPr lang="sk-SK" altLang="en-US" dirty="0"/>
              <a:t> </a:t>
            </a:r>
            <a:r>
              <a:rPr lang="sk-SK" altLang="en-US" dirty="0" err="1"/>
              <a:t>better</a:t>
            </a:r>
            <a:r>
              <a:rPr lang="sk-SK" altLang="en-US" dirty="0"/>
              <a:t>,  A </a:t>
            </a:r>
            <a:r>
              <a:rPr lang="sk-SK" altLang="en-US" dirty="0" err="1"/>
              <a:t>is</a:t>
            </a:r>
            <a:r>
              <a:rPr lang="sk-SK" altLang="en-US" dirty="0"/>
              <a:t> </a:t>
            </a:r>
            <a:r>
              <a:rPr lang="sk-SK" altLang="en-US" dirty="0" err="1"/>
              <a:t>better</a:t>
            </a:r>
            <a:r>
              <a:rPr lang="sk-SK" altLang="en-US" dirty="0"/>
              <a:t>. </a:t>
            </a:r>
            <a:r>
              <a:rPr lang="sk-SK" altLang="en-US" dirty="0" err="1"/>
              <a:t>But</a:t>
            </a:r>
            <a:r>
              <a:rPr lang="sk-SK" altLang="en-US" dirty="0"/>
              <a:t> </a:t>
            </a:r>
            <a:r>
              <a:rPr lang="sk-SK" altLang="en-US" dirty="0" err="1"/>
              <a:t>the</a:t>
            </a:r>
            <a:r>
              <a:rPr lang="sk-SK" altLang="en-US" dirty="0"/>
              <a:t> </a:t>
            </a:r>
            <a:r>
              <a:rPr lang="sk-SK" altLang="en-US" dirty="0" err="1"/>
              <a:t>people</a:t>
            </a:r>
            <a:r>
              <a:rPr lang="sk-SK" altLang="en-US" dirty="0"/>
              <a:t> </a:t>
            </a:r>
            <a:r>
              <a:rPr lang="sk-SK" altLang="en-US" dirty="0" err="1"/>
              <a:t>decide</a:t>
            </a:r>
            <a:r>
              <a:rPr lang="sk-SK" altLang="en-US" dirty="0"/>
              <a:t> </a:t>
            </a:r>
            <a:r>
              <a:rPr lang="sk-SK" altLang="en-US" dirty="0" err="1"/>
              <a:t>for</a:t>
            </a:r>
            <a:r>
              <a:rPr lang="sk-SK" altLang="en-US" dirty="0"/>
              <a:t> B. </a:t>
            </a:r>
            <a:r>
              <a:rPr lang="sk-SK" altLang="en-US" dirty="0" err="1"/>
              <a:t>People</a:t>
            </a:r>
            <a:r>
              <a:rPr lang="sk-SK" altLang="en-US" dirty="0"/>
              <a:t> </a:t>
            </a:r>
            <a:r>
              <a:rPr lang="sk-SK" altLang="en-US" dirty="0" err="1" smtClean="0"/>
              <a:t>intuitively</a:t>
            </a:r>
            <a:r>
              <a:rPr lang="sk-SK" altLang="en-US" dirty="0" smtClean="0"/>
              <a:t> </a:t>
            </a:r>
            <a:r>
              <a:rPr lang="sk-SK" altLang="en-US" dirty="0" err="1"/>
              <a:t>have</a:t>
            </a:r>
            <a:r>
              <a:rPr lang="sk-SK" altLang="en-US" dirty="0"/>
              <a:t> in </a:t>
            </a:r>
            <a:r>
              <a:rPr lang="sk-SK" altLang="en-US" dirty="0" err="1"/>
              <a:t>mind</a:t>
            </a:r>
            <a:r>
              <a:rPr lang="sk-SK" altLang="en-US" dirty="0"/>
              <a:t> a </a:t>
            </a:r>
            <a:r>
              <a:rPr lang="sk-SK" altLang="en-US" dirty="0" err="1"/>
              <a:t>simple</a:t>
            </a:r>
            <a:r>
              <a:rPr lang="sk-SK" altLang="en-US" dirty="0"/>
              <a:t> utility </a:t>
            </a:r>
            <a:r>
              <a:rPr lang="sk-SK" altLang="en-US" dirty="0" err="1" smtClean="0"/>
              <a:t>function</a:t>
            </a:r>
            <a:r>
              <a:rPr lang="en-US" altLang="en-US" dirty="0" smtClean="0"/>
              <a:t>,</a:t>
            </a:r>
            <a:r>
              <a:rPr lang="sk-SK" altLang="en-US" dirty="0" smtClean="0"/>
              <a:t> </a:t>
            </a:r>
            <a:r>
              <a:rPr lang="sk-SK" altLang="en-US" dirty="0"/>
              <a:t>utility </a:t>
            </a:r>
            <a:r>
              <a:rPr lang="sk-SK" altLang="en-US" dirty="0" err="1"/>
              <a:t>is</a:t>
            </a:r>
            <a:r>
              <a:rPr lang="sk-SK" altLang="en-US" dirty="0"/>
              <a:t> </a:t>
            </a:r>
            <a:r>
              <a:rPr lang="sk-SK" altLang="en-US" dirty="0" err="1"/>
              <a:t>proportional</a:t>
            </a:r>
            <a:r>
              <a:rPr lang="sk-SK" altLang="en-US" dirty="0"/>
              <a:t> to </a:t>
            </a:r>
            <a:r>
              <a:rPr lang="sk-SK" altLang="en-US" dirty="0" err="1"/>
              <a:t>the</a:t>
            </a:r>
            <a:r>
              <a:rPr lang="sk-SK" altLang="en-US" dirty="0"/>
              <a:t> </a:t>
            </a:r>
            <a:r>
              <a:rPr lang="sk-SK" altLang="en-US" dirty="0" smtClean="0"/>
              <a:t>a</a:t>
            </a:r>
            <a:r>
              <a:rPr lang="en-US" altLang="en-US" dirty="0" smtClean="0"/>
              <a:t>m</a:t>
            </a:r>
            <a:r>
              <a:rPr lang="sk-SK" altLang="en-US" dirty="0" err="1" smtClean="0"/>
              <a:t>ount</a:t>
            </a:r>
            <a:r>
              <a:rPr lang="sk-SK" altLang="en-US" dirty="0" smtClean="0"/>
              <a:t> </a:t>
            </a:r>
            <a:r>
              <a:rPr lang="sk-SK" altLang="en-US" dirty="0"/>
              <a:t>of </a:t>
            </a:r>
            <a:r>
              <a:rPr lang="sk-SK" altLang="en-US" dirty="0" err="1"/>
              <a:t>money</a:t>
            </a:r>
            <a:r>
              <a:rPr lang="sk-SK" altLang="en-US" dirty="0"/>
              <a:t>.   </a:t>
            </a:r>
            <a:endParaRPr lang="en-US" altLang="en-US" dirty="0"/>
          </a:p>
        </p:txBody>
      </p:sp>
      <p:sp>
        <p:nvSpPr>
          <p:cNvPr id="6" name="TextBox 5"/>
          <p:cNvSpPr txBox="1">
            <a:spLocks noChangeArrowheads="1"/>
          </p:cNvSpPr>
          <p:nvPr/>
        </p:nvSpPr>
        <p:spPr bwMode="auto">
          <a:xfrm>
            <a:off x="1609725" y="5622926"/>
            <a:ext cx="8953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0.2 x 4000=800, is more then 0.25 x 3000=750, so we should decide for C. But majority of people decide for D. </a:t>
            </a:r>
            <a:endParaRPr lang="en-US" altLang="en-US"/>
          </a:p>
        </p:txBody>
      </p:sp>
    </p:spTree>
    <p:extLst>
      <p:ext uri="{BB962C8B-B14F-4D97-AF65-F5344CB8AC3E}">
        <p14:creationId xmlns:p14="http://schemas.microsoft.com/office/powerpoint/2010/main" val="2535972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1524000" y="171450"/>
            <a:ext cx="9048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a:t>Ellsberg paradox:  gain is fixed, probability of the win is estimated. </a:t>
            </a:r>
          </a:p>
          <a:p>
            <a:endParaRPr lang="sk-SK" altLang="en-US" sz="2400"/>
          </a:p>
          <a:p>
            <a:r>
              <a:rPr lang="sk-SK" altLang="en-US"/>
              <a:t>Let us draw balls from the box not seeing the box content. There are   1/3 of red balls a 2/3 of black and yellow balls in a box. We do not know how many black and how many yellow. </a:t>
            </a:r>
            <a:endParaRPr lang="en-US" altLang="en-US"/>
          </a:p>
        </p:txBody>
      </p:sp>
      <p:sp>
        <p:nvSpPr>
          <p:cNvPr id="3" name="TextBox 2"/>
          <p:cNvSpPr txBox="1">
            <a:spLocks noChangeArrowheads="1"/>
          </p:cNvSpPr>
          <p:nvPr/>
        </p:nvSpPr>
        <p:spPr bwMode="auto">
          <a:xfrm>
            <a:off x="1524000" y="1847850"/>
            <a:ext cx="891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a:t>Two lotteries : A:   to draw a red ball means a gain of 100 dollars</a:t>
            </a:r>
          </a:p>
          <a:p>
            <a:r>
              <a:rPr lang="sk-SK" altLang="en-US" sz="2000"/>
              <a:t>                           B:   to draw a black ball means a gain of 100 dollars</a:t>
            </a:r>
          </a:p>
          <a:p>
            <a:pPr algn="r"/>
            <a:r>
              <a:rPr lang="sk-SK" altLang="en-US" sz="2000"/>
              <a:t>               </a:t>
            </a:r>
            <a:r>
              <a:rPr lang="sk-SK" altLang="en-US" sz="2000">
                <a:solidFill>
                  <a:srgbClr val="C00000"/>
                </a:solidFill>
              </a:rPr>
              <a:t>What is your intuitive decision?</a:t>
            </a:r>
            <a:endParaRPr lang="en-US" altLang="en-US" sz="2000">
              <a:solidFill>
                <a:srgbClr val="C00000"/>
              </a:solidFill>
            </a:endParaRPr>
          </a:p>
        </p:txBody>
      </p:sp>
      <p:sp>
        <p:nvSpPr>
          <p:cNvPr id="4" name="TextBox 3"/>
          <p:cNvSpPr txBox="1">
            <a:spLocks noChangeArrowheads="1"/>
          </p:cNvSpPr>
          <p:nvPr/>
        </p:nvSpPr>
        <p:spPr bwMode="auto">
          <a:xfrm>
            <a:off x="1457325" y="4181475"/>
            <a:ext cx="891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a:t>Two lotteries : C:  If I take red or yellow ball, I gain 100 dollars</a:t>
            </a:r>
          </a:p>
          <a:p>
            <a:r>
              <a:rPr lang="sk-SK" altLang="en-US" sz="2000"/>
              <a:t>                           D:  If I take  black or yellow ball  I gain 100 dollars</a:t>
            </a:r>
          </a:p>
          <a:p>
            <a:pPr algn="r"/>
            <a:r>
              <a:rPr lang="sk-SK" altLang="en-US" sz="2000"/>
              <a:t>               </a:t>
            </a:r>
            <a:r>
              <a:rPr lang="sk-SK" altLang="en-US" sz="2000">
                <a:solidFill>
                  <a:srgbClr val="C00000"/>
                </a:solidFill>
              </a:rPr>
              <a:t>What is your intuitive decision?</a:t>
            </a:r>
            <a:endParaRPr lang="en-US" altLang="en-US" sz="2000">
              <a:solidFill>
                <a:srgbClr val="C00000"/>
              </a:solidFill>
            </a:endParaRPr>
          </a:p>
        </p:txBody>
      </p:sp>
      <p:sp>
        <p:nvSpPr>
          <p:cNvPr id="5" name="TextBox 4"/>
          <p:cNvSpPr txBox="1">
            <a:spLocks noChangeArrowheads="1"/>
          </p:cNvSpPr>
          <p:nvPr/>
        </p:nvSpPr>
        <p:spPr bwMode="auto">
          <a:xfrm>
            <a:off x="1666876" y="3276601"/>
            <a:ext cx="8905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Majority prefers  A before  B, although it is irrational, because nobody knows how many black balls are in a box. </a:t>
            </a:r>
            <a:endParaRPr lang="en-US" altLang="en-US"/>
          </a:p>
        </p:txBody>
      </p:sp>
      <p:sp>
        <p:nvSpPr>
          <p:cNvPr id="6" name="TextBox 5"/>
          <p:cNvSpPr txBox="1">
            <a:spLocks noChangeArrowheads="1"/>
          </p:cNvSpPr>
          <p:nvPr/>
        </p:nvSpPr>
        <p:spPr bwMode="auto">
          <a:xfrm>
            <a:off x="1762126" y="5303839"/>
            <a:ext cx="890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Majority prefers  D before C, because  D  2/3 certainity of the win.</a:t>
            </a:r>
            <a:endParaRPr lang="en-US" altLang="en-US"/>
          </a:p>
        </p:txBody>
      </p:sp>
    </p:spTree>
    <p:extLst>
      <p:ext uri="{BB962C8B-B14F-4D97-AF65-F5344CB8AC3E}">
        <p14:creationId xmlns:p14="http://schemas.microsoft.com/office/powerpoint/2010/main" val="418556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
          <p:cNvSpPr txBox="1">
            <a:spLocks noChangeArrowheads="1"/>
          </p:cNvSpPr>
          <p:nvPr/>
        </p:nvSpPr>
        <p:spPr bwMode="auto">
          <a:xfrm>
            <a:off x="1952625" y="857251"/>
            <a:ext cx="6419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b="1" dirty="0" err="1"/>
              <a:t>Human</a:t>
            </a:r>
            <a:r>
              <a:rPr lang="sk-SK" altLang="en-US" sz="2800" b="1" dirty="0"/>
              <a:t> </a:t>
            </a:r>
            <a:r>
              <a:rPr lang="sk-SK" altLang="en-US" sz="2800" b="1" dirty="0" err="1"/>
              <a:t>decision</a:t>
            </a:r>
            <a:endParaRPr lang="en-US" altLang="en-US" sz="2800" b="1" dirty="0"/>
          </a:p>
        </p:txBody>
      </p:sp>
      <p:sp>
        <p:nvSpPr>
          <p:cNvPr id="3" name="TextBox 2"/>
          <p:cNvSpPr txBox="1"/>
          <p:nvPr/>
        </p:nvSpPr>
        <p:spPr>
          <a:xfrm>
            <a:off x="1744700" y="1665249"/>
            <a:ext cx="9707602" cy="3693319"/>
          </a:xfrm>
          <a:prstGeom prst="rect">
            <a:avLst/>
          </a:prstGeom>
          <a:noFill/>
        </p:spPr>
        <p:txBody>
          <a:bodyPr wrap="square">
            <a:spAutoFit/>
          </a:bodyPr>
          <a:lstStyle/>
          <a:p>
            <a:pPr marL="342900" indent="-342900">
              <a:buFontTx/>
              <a:buAutoNum type="arabicPeriod"/>
              <a:defRPr/>
            </a:pPr>
            <a:r>
              <a:rPr lang="sk-SK" sz="2000" b="1" dirty="0" err="1"/>
              <a:t>People</a:t>
            </a:r>
            <a:r>
              <a:rPr lang="sk-SK" sz="2000" b="1" dirty="0"/>
              <a:t> </a:t>
            </a:r>
            <a:r>
              <a:rPr lang="sk-SK" sz="2000" b="1" dirty="0" err="1"/>
              <a:t>have</a:t>
            </a:r>
            <a:r>
              <a:rPr lang="sk-SK" sz="2000" b="1" dirty="0"/>
              <a:t> </a:t>
            </a:r>
            <a:r>
              <a:rPr lang="sk-SK" sz="2000" b="1" dirty="0" err="1"/>
              <a:t>tendency</a:t>
            </a:r>
            <a:r>
              <a:rPr lang="sk-SK" sz="2000" b="1" dirty="0"/>
              <a:t> to </a:t>
            </a:r>
            <a:r>
              <a:rPr lang="sk-SK" sz="2000" b="1" dirty="0" err="1"/>
              <a:t>decide</a:t>
            </a:r>
            <a:r>
              <a:rPr lang="sk-SK" sz="2000" b="1" dirty="0"/>
              <a:t> </a:t>
            </a:r>
            <a:r>
              <a:rPr lang="sk-SK" sz="2000" b="1" dirty="0" err="1"/>
              <a:t>for</a:t>
            </a:r>
            <a:r>
              <a:rPr lang="sk-SK" sz="2000" b="1" dirty="0"/>
              <a:t> </a:t>
            </a:r>
            <a:r>
              <a:rPr lang="sk-SK" sz="2000" b="1" dirty="0" err="1"/>
              <a:t>something</a:t>
            </a:r>
            <a:r>
              <a:rPr lang="sk-SK" sz="2000" b="1" dirty="0"/>
              <a:t> </a:t>
            </a:r>
            <a:r>
              <a:rPr lang="sk-SK" sz="2000" b="1" dirty="0" err="1"/>
              <a:t>which</a:t>
            </a:r>
            <a:r>
              <a:rPr lang="sk-SK" sz="2000" b="1" dirty="0"/>
              <a:t> </a:t>
            </a:r>
            <a:r>
              <a:rPr lang="sk-SK" sz="2000" b="1" dirty="0" err="1"/>
              <a:t>is</a:t>
            </a:r>
            <a:r>
              <a:rPr lang="sk-SK" sz="2000" b="1" dirty="0"/>
              <a:t> </a:t>
            </a:r>
            <a:r>
              <a:rPr lang="sk-SK" sz="2000" b="1" dirty="0" err="1"/>
              <a:t>certain</a:t>
            </a:r>
            <a:r>
              <a:rPr lang="sk-SK" sz="2000" dirty="0"/>
              <a:t>, or more </a:t>
            </a:r>
            <a:r>
              <a:rPr lang="sk-SK" sz="2000" dirty="0" err="1"/>
              <a:t>certain</a:t>
            </a:r>
            <a:r>
              <a:rPr lang="sk-SK" sz="2000" dirty="0"/>
              <a:t> (</a:t>
            </a:r>
            <a:r>
              <a:rPr lang="sk-SK" sz="2000" dirty="0" err="1"/>
              <a:t>certain</a:t>
            </a:r>
            <a:r>
              <a:rPr lang="sk-SK" sz="2000" dirty="0"/>
              <a:t> </a:t>
            </a:r>
            <a:r>
              <a:rPr lang="sk-SK" sz="2000" dirty="0" err="1"/>
              <a:t>monetary</a:t>
            </a:r>
            <a:r>
              <a:rPr lang="sk-SK" sz="2000" dirty="0"/>
              <a:t> benefit </a:t>
            </a:r>
            <a:r>
              <a:rPr lang="sk-SK" sz="2000" dirty="0" err="1"/>
              <a:t>for</a:t>
            </a:r>
            <a:r>
              <a:rPr lang="sk-SK" sz="2000" dirty="0"/>
              <a:t> </a:t>
            </a:r>
            <a:r>
              <a:rPr lang="sk-SK" sz="2000" dirty="0" err="1"/>
              <a:t>example</a:t>
            </a:r>
            <a:r>
              <a:rPr lang="sk-SK" sz="2000" dirty="0"/>
              <a:t>)</a:t>
            </a:r>
          </a:p>
          <a:p>
            <a:pPr marL="342900" indent="-342900">
              <a:buFontTx/>
              <a:buAutoNum type="arabicPeriod"/>
              <a:defRPr/>
            </a:pPr>
            <a:r>
              <a:rPr lang="sk-SK" sz="2000" b="1" dirty="0" err="1"/>
              <a:t>People</a:t>
            </a:r>
            <a:r>
              <a:rPr lang="sk-SK" sz="2000" b="1" dirty="0"/>
              <a:t> do </a:t>
            </a:r>
            <a:r>
              <a:rPr lang="sk-SK" sz="2000" b="1" dirty="0" err="1"/>
              <a:t>not</a:t>
            </a:r>
            <a:r>
              <a:rPr lang="sk-SK" sz="2000" b="1" dirty="0"/>
              <a:t> trust </a:t>
            </a:r>
            <a:r>
              <a:rPr lang="en-US" sz="2000" b="1" dirty="0" smtClean="0"/>
              <a:t>the situations</a:t>
            </a:r>
            <a:r>
              <a:rPr lang="sk-SK" sz="2000" b="1" dirty="0" smtClean="0"/>
              <a:t> </a:t>
            </a:r>
            <a:r>
              <a:rPr lang="sk-SK" sz="2000" b="1" dirty="0" err="1"/>
              <a:t>they</a:t>
            </a:r>
            <a:r>
              <a:rPr lang="sk-SK" sz="2000" b="1" dirty="0"/>
              <a:t> </a:t>
            </a:r>
            <a:r>
              <a:rPr lang="en-US" sz="2000" b="1" dirty="0" smtClean="0"/>
              <a:t>do not </a:t>
            </a:r>
            <a:r>
              <a:rPr lang="sk-SK" sz="2000" b="1" dirty="0" err="1" smtClean="0"/>
              <a:t>have</a:t>
            </a:r>
            <a:r>
              <a:rPr lang="en-US" sz="2000" b="1" dirty="0"/>
              <a:t> </a:t>
            </a:r>
            <a:r>
              <a:rPr lang="sk-SK" sz="2000" b="1" dirty="0" err="1" smtClean="0"/>
              <a:t>under</a:t>
            </a:r>
            <a:r>
              <a:rPr lang="sk-SK" sz="2000" b="1" dirty="0" smtClean="0"/>
              <a:t> </a:t>
            </a:r>
            <a:r>
              <a:rPr lang="sk-SK" sz="2000" b="1" dirty="0" err="1"/>
              <a:t>the</a:t>
            </a:r>
            <a:r>
              <a:rPr lang="sk-SK" sz="2000" b="1" dirty="0"/>
              <a:t> </a:t>
            </a:r>
            <a:r>
              <a:rPr lang="sk-SK" sz="2000" b="1" dirty="0" err="1"/>
              <a:t>contoll</a:t>
            </a:r>
            <a:r>
              <a:rPr lang="sk-SK" sz="2000" b="1" dirty="0"/>
              <a:t> </a:t>
            </a:r>
            <a:r>
              <a:rPr lang="sk-SK" sz="2000" dirty="0"/>
              <a:t>(</a:t>
            </a:r>
            <a:r>
              <a:rPr lang="sk-SK" sz="2000" dirty="0" err="1"/>
              <a:t>what</a:t>
            </a:r>
            <a:r>
              <a:rPr lang="sk-SK" sz="2000" dirty="0"/>
              <a:t> </a:t>
            </a:r>
            <a:r>
              <a:rPr lang="sk-SK" sz="2000" dirty="0" err="1"/>
              <a:t>if</a:t>
            </a:r>
            <a:r>
              <a:rPr lang="sk-SK" sz="2000" dirty="0"/>
              <a:t> </a:t>
            </a:r>
            <a:r>
              <a:rPr lang="sk-SK" sz="2000" dirty="0" err="1"/>
              <a:t>the</a:t>
            </a:r>
            <a:r>
              <a:rPr lang="sk-SK" sz="2000" dirty="0"/>
              <a:t> </a:t>
            </a:r>
            <a:r>
              <a:rPr lang="sk-SK" sz="2000" dirty="0" err="1"/>
              <a:t>rulette</a:t>
            </a:r>
            <a:r>
              <a:rPr lang="sk-SK" sz="2000" dirty="0"/>
              <a:t>  </a:t>
            </a:r>
            <a:r>
              <a:rPr lang="sk-SK" sz="2000" dirty="0" err="1"/>
              <a:t>is</a:t>
            </a:r>
            <a:r>
              <a:rPr lang="sk-SK" sz="2000" dirty="0"/>
              <a:t> </a:t>
            </a:r>
            <a:r>
              <a:rPr lang="sk-SK" sz="2000" dirty="0" err="1"/>
              <a:t>not</a:t>
            </a:r>
            <a:r>
              <a:rPr lang="sk-SK" sz="2000" dirty="0"/>
              <a:t> fair and </a:t>
            </a:r>
            <a:r>
              <a:rPr lang="sk-SK" sz="2000" dirty="0" err="1"/>
              <a:t>does</a:t>
            </a:r>
            <a:r>
              <a:rPr lang="sk-SK" sz="2000" dirty="0"/>
              <a:t> </a:t>
            </a:r>
            <a:r>
              <a:rPr lang="sk-SK" sz="2000" dirty="0" err="1"/>
              <a:t>not</a:t>
            </a:r>
            <a:r>
              <a:rPr lang="sk-SK" sz="2000" dirty="0"/>
              <a:t> </a:t>
            </a:r>
            <a:r>
              <a:rPr lang="sk-SK" sz="2000" dirty="0" err="1"/>
              <a:t>roll</a:t>
            </a:r>
            <a:r>
              <a:rPr lang="sk-SK" sz="2000" dirty="0"/>
              <a:t> 80 percent  </a:t>
            </a:r>
            <a:r>
              <a:rPr lang="sk-SK" sz="2000" dirty="0" err="1"/>
              <a:t>probability</a:t>
            </a:r>
            <a:r>
              <a:rPr lang="sk-SK" sz="2000" dirty="0"/>
              <a:t> </a:t>
            </a:r>
            <a:r>
              <a:rPr lang="sk-SK" sz="2000" dirty="0" err="1"/>
              <a:t>for</a:t>
            </a:r>
            <a:r>
              <a:rPr lang="sk-SK" sz="2000" dirty="0"/>
              <a:t> 3000 </a:t>
            </a:r>
            <a:r>
              <a:rPr lang="sk-SK" sz="2000" dirty="0" err="1"/>
              <a:t>dollar</a:t>
            </a:r>
            <a:r>
              <a:rPr lang="sk-SK" sz="2000" dirty="0"/>
              <a:t> </a:t>
            </a:r>
            <a:r>
              <a:rPr lang="sk-SK" sz="2000" dirty="0" err="1"/>
              <a:t>gain</a:t>
            </a:r>
            <a:r>
              <a:rPr lang="sk-SK" sz="2000" dirty="0"/>
              <a:t>?):</a:t>
            </a:r>
          </a:p>
          <a:p>
            <a:pPr marL="342900" indent="-342900">
              <a:buFontTx/>
              <a:buAutoNum type="arabicPeriod"/>
              <a:defRPr/>
            </a:pPr>
            <a:r>
              <a:rPr lang="sk-SK" sz="2000" b="1" dirty="0" err="1"/>
              <a:t>People</a:t>
            </a:r>
            <a:r>
              <a:rPr lang="sk-SK" sz="2000" b="1" dirty="0"/>
              <a:t> </a:t>
            </a:r>
            <a:r>
              <a:rPr lang="sk-SK" sz="2000" b="1" dirty="0" err="1"/>
              <a:t>reduce</a:t>
            </a:r>
            <a:r>
              <a:rPr lang="sk-SK" sz="2000" b="1" dirty="0"/>
              <a:t> </a:t>
            </a:r>
            <a:r>
              <a:rPr lang="sk-SK" sz="2000" b="1" dirty="0" err="1"/>
              <a:t>calculations</a:t>
            </a:r>
            <a:r>
              <a:rPr lang="sk-SK" sz="2000" dirty="0"/>
              <a:t>, </a:t>
            </a:r>
            <a:r>
              <a:rPr lang="sk-SK" sz="2000" dirty="0" err="1"/>
              <a:t>they</a:t>
            </a:r>
            <a:r>
              <a:rPr lang="sk-SK" sz="2000" dirty="0"/>
              <a:t> </a:t>
            </a:r>
            <a:r>
              <a:rPr lang="sk-SK" sz="2000" dirty="0" err="1"/>
              <a:t>tend</a:t>
            </a:r>
            <a:r>
              <a:rPr lang="sk-SK" sz="2000" dirty="0"/>
              <a:t> to </a:t>
            </a:r>
            <a:r>
              <a:rPr lang="sk-SK" sz="2000" dirty="0" err="1"/>
              <a:t>estimate</a:t>
            </a:r>
            <a:r>
              <a:rPr lang="sk-SK" sz="2000" dirty="0"/>
              <a:t> </a:t>
            </a:r>
            <a:r>
              <a:rPr lang="sk-SK" sz="2000" dirty="0" err="1"/>
              <a:t>not</a:t>
            </a:r>
            <a:r>
              <a:rPr lang="sk-SK" sz="2000" dirty="0"/>
              <a:t> to </a:t>
            </a:r>
            <a:r>
              <a:rPr lang="sk-SK" sz="2000" dirty="0" err="1"/>
              <a:t>calculate</a:t>
            </a:r>
            <a:r>
              <a:rPr lang="sk-SK" sz="2000" dirty="0"/>
              <a:t>. </a:t>
            </a:r>
          </a:p>
          <a:p>
            <a:pPr marL="342900" indent="-342900">
              <a:buFontTx/>
              <a:buAutoNum type="arabicPeriod"/>
              <a:defRPr/>
            </a:pPr>
            <a:r>
              <a:rPr lang="sk-SK" sz="2000" b="1" dirty="0" err="1"/>
              <a:t>Emotions</a:t>
            </a:r>
            <a:r>
              <a:rPr lang="sk-SK" sz="2000" b="1" dirty="0"/>
              <a:t> are </a:t>
            </a:r>
            <a:r>
              <a:rPr lang="sk-SK" sz="2000" b="1" dirty="0" err="1"/>
              <a:t>also</a:t>
            </a:r>
            <a:r>
              <a:rPr lang="sk-SK" sz="2000" b="1" dirty="0"/>
              <a:t> in a </a:t>
            </a:r>
            <a:r>
              <a:rPr lang="sk-SK" sz="2000" b="1" dirty="0" err="1"/>
              <a:t>play</a:t>
            </a:r>
            <a:r>
              <a:rPr lang="sk-SK" sz="2000" b="1" dirty="0"/>
              <a:t> </a:t>
            </a:r>
            <a:r>
              <a:rPr lang="sk-SK" sz="2000" dirty="0"/>
              <a:t>(I do </a:t>
            </a:r>
            <a:r>
              <a:rPr lang="sk-SK" sz="2000" dirty="0" err="1"/>
              <a:t>not</a:t>
            </a:r>
            <a:r>
              <a:rPr lang="sk-SK" sz="2000" dirty="0"/>
              <a:t> </a:t>
            </a:r>
            <a:r>
              <a:rPr lang="sk-SK" sz="2000" dirty="0" err="1"/>
              <a:t>want</a:t>
            </a:r>
            <a:r>
              <a:rPr lang="sk-SK" sz="2000" dirty="0"/>
              <a:t> to </a:t>
            </a:r>
            <a:r>
              <a:rPr lang="sk-SK" sz="2000" dirty="0" err="1"/>
              <a:t>feel</a:t>
            </a:r>
            <a:r>
              <a:rPr lang="sk-SK" sz="2000" dirty="0"/>
              <a:t> </a:t>
            </a:r>
            <a:r>
              <a:rPr lang="sk-SK" sz="2000" dirty="0" err="1"/>
              <a:t>stupid</a:t>
            </a:r>
            <a:r>
              <a:rPr lang="sk-SK" sz="2000" dirty="0"/>
              <a:t> </a:t>
            </a:r>
            <a:r>
              <a:rPr lang="sk-SK" sz="2000" dirty="0" err="1"/>
              <a:t>not</a:t>
            </a:r>
            <a:r>
              <a:rPr lang="sk-SK" sz="2000" dirty="0"/>
              <a:t> </a:t>
            </a:r>
            <a:r>
              <a:rPr lang="sk-SK" sz="2000" dirty="0" err="1"/>
              <a:t>winning</a:t>
            </a:r>
            <a:r>
              <a:rPr lang="sk-SK" sz="2000" dirty="0"/>
              <a:t> 4000 </a:t>
            </a:r>
            <a:r>
              <a:rPr lang="sk-SK" sz="2000" dirty="0" err="1"/>
              <a:t>dollars</a:t>
            </a:r>
            <a:r>
              <a:rPr lang="sk-SK" sz="2000" dirty="0"/>
              <a:t> and </a:t>
            </a:r>
            <a:r>
              <a:rPr lang="sk-SK" sz="2000" dirty="0" err="1"/>
              <a:t>that</a:t>
            </a:r>
            <a:r>
              <a:rPr lang="sk-SK" sz="2000" dirty="0"/>
              <a:t> </a:t>
            </a:r>
            <a:r>
              <a:rPr lang="sk-SK" sz="2000" dirty="0" err="1"/>
              <a:t>is</a:t>
            </a:r>
            <a:r>
              <a:rPr lang="sk-SK" sz="2000" dirty="0"/>
              <a:t> </a:t>
            </a:r>
            <a:r>
              <a:rPr lang="sk-SK" sz="2000" dirty="0" err="1"/>
              <a:t>why</a:t>
            </a:r>
            <a:r>
              <a:rPr lang="sk-SK" sz="2000" dirty="0"/>
              <a:t>  I </a:t>
            </a:r>
            <a:r>
              <a:rPr lang="sk-SK" sz="2000" dirty="0" err="1"/>
              <a:t>take</a:t>
            </a:r>
            <a:r>
              <a:rPr lang="sk-SK" sz="2000" dirty="0"/>
              <a:t>  3000, </a:t>
            </a:r>
            <a:r>
              <a:rPr lang="sk-SK" sz="2000" dirty="0" err="1"/>
              <a:t>because</a:t>
            </a:r>
            <a:r>
              <a:rPr lang="sk-SK" sz="2000" dirty="0"/>
              <a:t> </a:t>
            </a:r>
            <a:r>
              <a:rPr lang="sk-SK" sz="2000" dirty="0" err="1"/>
              <a:t>they</a:t>
            </a:r>
            <a:r>
              <a:rPr lang="sk-SK" sz="2000" dirty="0"/>
              <a:t> are </a:t>
            </a:r>
            <a:r>
              <a:rPr lang="sk-SK" sz="2000" dirty="0" err="1"/>
              <a:t>certain</a:t>
            </a:r>
            <a:r>
              <a:rPr lang="sk-SK" sz="2000" dirty="0"/>
              <a:t>)</a:t>
            </a:r>
          </a:p>
          <a:p>
            <a:pPr marL="342900" indent="-342900">
              <a:buFontTx/>
              <a:buAutoNum type="arabicPeriod"/>
              <a:defRPr/>
            </a:pPr>
            <a:r>
              <a:rPr lang="sk-SK" sz="2000" b="1" dirty="0" err="1"/>
              <a:t>People</a:t>
            </a:r>
            <a:r>
              <a:rPr lang="sk-SK" sz="2000" b="1" dirty="0"/>
              <a:t> </a:t>
            </a:r>
            <a:r>
              <a:rPr lang="sk-SK" sz="2000" b="1" dirty="0" err="1"/>
              <a:t>have</a:t>
            </a:r>
            <a:r>
              <a:rPr lang="sk-SK" sz="2000" b="1" dirty="0"/>
              <a:t> </a:t>
            </a:r>
            <a:r>
              <a:rPr lang="sk-SK" sz="2000" b="1" dirty="0" err="1"/>
              <a:t>aversion</a:t>
            </a:r>
            <a:r>
              <a:rPr lang="sk-SK" sz="2000" b="1" dirty="0"/>
              <a:t> to </a:t>
            </a:r>
            <a:r>
              <a:rPr lang="sk-SK" sz="2000" b="1" dirty="0" err="1"/>
              <a:t>double</a:t>
            </a:r>
            <a:r>
              <a:rPr lang="sk-SK" sz="2000" b="1" dirty="0"/>
              <a:t> </a:t>
            </a:r>
            <a:r>
              <a:rPr lang="sk-SK" sz="2000" b="1" dirty="0" err="1"/>
              <a:t>meaning</a:t>
            </a:r>
            <a:r>
              <a:rPr lang="sk-SK" sz="2000" dirty="0"/>
              <a:t>. </a:t>
            </a:r>
            <a:r>
              <a:rPr lang="sk-SK" sz="2000" dirty="0" err="1"/>
              <a:t>They</a:t>
            </a:r>
            <a:r>
              <a:rPr lang="sk-SK" sz="2000" dirty="0"/>
              <a:t> </a:t>
            </a:r>
            <a:r>
              <a:rPr lang="sk-SK" sz="2000" dirty="0" err="1"/>
              <a:t>like</a:t>
            </a:r>
            <a:r>
              <a:rPr lang="sk-SK" sz="2000" dirty="0"/>
              <a:t> more  1/3 </a:t>
            </a:r>
            <a:r>
              <a:rPr lang="sk-SK" sz="2000" dirty="0" err="1"/>
              <a:t>probability</a:t>
            </a:r>
            <a:r>
              <a:rPr lang="sk-SK" sz="2000" dirty="0"/>
              <a:t> of a </a:t>
            </a:r>
            <a:r>
              <a:rPr lang="sk-SK" sz="2000" dirty="0" err="1"/>
              <a:t>red</a:t>
            </a:r>
            <a:r>
              <a:rPr lang="sk-SK" sz="2000" dirty="0"/>
              <a:t> </a:t>
            </a:r>
            <a:r>
              <a:rPr lang="sk-SK" sz="2000" dirty="0" err="1"/>
              <a:t>ball</a:t>
            </a:r>
            <a:r>
              <a:rPr lang="sk-SK" sz="2000" dirty="0"/>
              <a:t> </a:t>
            </a:r>
            <a:r>
              <a:rPr lang="sk-SK" sz="2000" dirty="0" err="1"/>
              <a:t>then</a:t>
            </a:r>
            <a:r>
              <a:rPr lang="sk-SK" sz="2000" dirty="0"/>
              <a:t>  0 až 2/3 </a:t>
            </a:r>
            <a:r>
              <a:rPr lang="sk-SK" sz="2000" dirty="0" err="1"/>
              <a:t>chance</a:t>
            </a:r>
            <a:r>
              <a:rPr lang="sk-SK" sz="2000" dirty="0"/>
              <a:t> of a </a:t>
            </a:r>
            <a:r>
              <a:rPr lang="sk-SK" sz="2000" dirty="0" err="1"/>
              <a:t>black</a:t>
            </a:r>
            <a:r>
              <a:rPr lang="sk-SK" sz="2000" dirty="0"/>
              <a:t> </a:t>
            </a:r>
            <a:r>
              <a:rPr lang="sk-SK" sz="2000" dirty="0" err="1"/>
              <a:t>ball</a:t>
            </a:r>
            <a:r>
              <a:rPr lang="sk-SK" sz="2000" dirty="0"/>
              <a:t> in </a:t>
            </a:r>
            <a:r>
              <a:rPr lang="sk-SK" sz="2000" dirty="0" err="1"/>
              <a:t>the</a:t>
            </a:r>
            <a:r>
              <a:rPr lang="sk-SK" sz="2000" dirty="0"/>
              <a:t>  </a:t>
            </a:r>
            <a:r>
              <a:rPr lang="sk-SK" sz="2000" dirty="0" err="1"/>
              <a:t>Ellsberg</a:t>
            </a:r>
            <a:r>
              <a:rPr lang="sk-SK" sz="2000" dirty="0"/>
              <a:t> paradox</a:t>
            </a:r>
          </a:p>
          <a:p>
            <a:pPr marL="342900" indent="-342900">
              <a:buFontTx/>
              <a:buAutoNum type="arabicPeriod"/>
              <a:defRPr/>
            </a:pPr>
            <a:endParaRPr lang="sk-SK" dirty="0"/>
          </a:p>
          <a:p>
            <a:pPr>
              <a:defRPr/>
            </a:pPr>
            <a:r>
              <a:rPr lang="sk-SK" dirty="0" err="1" smtClean="0">
                <a:solidFill>
                  <a:srgbClr val="0070C0"/>
                </a:solidFill>
              </a:rPr>
              <a:t>All</a:t>
            </a:r>
            <a:r>
              <a:rPr lang="sk-SK" dirty="0" smtClean="0">
                <a:solidFill>
                  <a:srgbClr val="0070C0"/>
                </a:solidFill>
              </a:rPr>
              <a:t> </a:t>
            </a:r>
            <a:r>
              <a:rPr lang="sk-SK" dirty="0" err="1">
                <a:solidFill>
                  <a:srgbClr val="0070C0"/>
                </a:solidFill>
              </a:rPr>
              <a:t>these</a:t>
            </a:r>
            <a:r>
              <a:rPr lang="sk-SK" dirty="0">
                <a:solidFill>
                  <a:srgbClr val="0070C0"/>
                </a:solidFill>
              </a:rPr>
              <a:t> are </a:t>
            </a:r>
            <a:r>
              <a:rPr lang="sk-SK" dirty="0" err="1">
                <a:solidFill>
                  <a:srgbClr val="0070C0"/>
                </a:solidFill>
              </a:rPr>
              <a:t>predictable</a:t>
            </a:r>
            <a:r>
              <a:rPr lang="sk-SK" dirty="0">
                <a:solidFill>
                  <a:srgbClr val="0070C0"/>
                </a:solidFill>
              </a:rPr>
              <a:t> </a:t>
            </a:r>
            <a:r>
              <a:rPr lang="sk-SK" dirty="0" err="1">
                <a:solidFill>
                  <a:srgbClr val="0070C0"/>
                </a:solidFill>
              </a:rPr>
              <a:t>irrationalities</a:t>
            </a:r>
            <a:r>
              <a:rPr lang="sk-SK" dirty="0">
                <a:solidFill>
                  <a:srgbClr val="0070C0"/>
                </a:solidFill>
              </a:rPr>
              <a:t> of </a:t>
            </a:r>
            <a:r>
              <a:rPr lang="sk-SK" dirty="0" err="1">
                <a:solidFill>
                  <a:srgbClr val="0070C0"/>
                </a:solidFill>
              </a:rPr>
              <a:t>the</a:t>
            </a:r>
            <a:r>
              <a:rPr lang="sk-SK" dirty="0">
                <a:solidFill>
                  <a:srgbClr val="0070C0"/>
                </a:solidFill>
              </a:rPr>
              <a:t> </a:t>
            </a:r>
            <a:r>
              <a:rPr lang="sk-SK" dirty="0" err="1">
                <a:solidFill>
                  <a:srgbClr val="0070C0"/>
                </a:solidFill>
              </a:rPr>
              <a:t>human</a:t>
            </a:r>
            <a:r>
              <a:rPr lang="sk-SK" dirty="0">
                <a:solidFill>
                  <a:srgbClr val="0070C0"/>
                </a:solidFill>
              </a:rPr>
              <a:t> </a:t>
            </a:r>
            <a:r>
              <a:rPr lang="sk-SK" dirty="0" err="1">
                <a:solidFill>
                  <a:srgbClr val="0070C0"/>
                </a:solidFill>
              </a:rPr>
              <a:t>behavior</a:t>
            </a:r>
            <a:r>
              <a:rPr lang="sk-SK" dirty="0">
                <a:solidFill>
                  <a:srgbClr val="0070C0"/>
                </a:solidFill>
              </a:rPr>
              <a:t> by </a:t>
            </a:r>
            <a:r>
              <a:rPr lang="sk-SK" dirty="0" err="1">
                <a:solidFill>
                  <a:srgbClr val="0070C0"/>
                </a:solidFill>
              </a:rPr>
              <a:t>which</a:t>
            </a:r>
            <a:r>
              <a:rPr lang="sk-SK" dirty="0">
                <a:solidFill>
                  <a:srgbClr val="0070C0"/>
                </a:solidFill>
              </a:rPr>
              <a:t> </a:t>
            </a:r>
            <a:r>
              <a:rPr lang="sk-SK" dirty="0" err="1">
                <a:solidFill>
                  <a:srgbClr val="0070C0"/>
                </a:solidFill>
              </a:rPr>
              <a:t>managers</a:t>
            </a:r>
            <a:r>
              <a:rPr lang="sk-SK" dirty="0">
                <a:solidFill>
                  <a:srgbClr val="0070C0"/>
                </a:solidFill>
              </a:rPr>
              <a:t> and </a:t>
            </a:r>
            <a:r>
              <a:rPr lang="sk-SK" dirty="0" err="1">
                <a:solidFill>
                  <a:srgbClr val="0070C0"/>
                </a:solidFill>
              </a:rPr>
              <a:t>manipulators</a:t>
            </a:r>
            <a:r>
              <a:rPr lang="sk-SK" dirty="0">
                <a:solidFill>
                  <a:srgbClr val="0070C0"/>
                </a:solidFill>
              </a:rPr>
              <a:t> </a:t>
            </a:r>
            <a:r>
              <a:rPr lang="sk-SK" dirty="0" err="1">
                <a:solidFill>
                  <a:srgbClr val="0070C0"/>
                </a:solidFill>
              </a:rPr>
              <a:t>like</a:t>
            </a:r>
            <a:r>
              <a:rPr lang="sk-SK" dirty="0">
                <a:solidFill>
                  <a:srgbClr val="0070C0"/>
                </a:solidFill>
              </a:rPr>
              <a:t> to </a:t>
            </a:r>
            <a:r>
              <a:rPr lang="sk-SK" dirty="0" err="1">
                <a:solidFill>
                  <a:srgbClr val="0070C0"/>
                </a:solidFill>
              </a:rPr>
              <a:t>work</a:t>
            </a:r>
            <a:r>
              <a:rPr lang="sk-SK" dirty="0">
                <a:solidFill>
                  <a:srgbClr val="0070C0"/>
                </a:solidFill>
              </a:rPr>
              <a:t> </a:t>
            </a:r>
            <a:r>
              <a:rPr lang="sk-SK" dirty="0" err="1">
                <a:solidFill>
                  <a:srgbClr val="0070C0"/>
                </a:solidFill>
              </a:rPr>
              <a:t>with</a:t>
            </a:r>
            <a:r>
              <a:rPr lang="sk-SK" dirty="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3074721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841500" y="293689"/>
            <a:ext cx="8637588" cy="1190625"/>
          </a:xfrm>
        </p:spPr>
        <p:txBody>
          <a:bodyPr/>
          <a:lstStyle/>
          <a:p>
            <a:pPr eaLnBrk="1" hangingPunct="1">
              <a:defRPr/>
            </a:pPr>
            <a:r>
              <a:rPr lang="sk-SK" altLang="sk-SK" dirty="0" err="1"/>
              <a:t>Multiatribute</a:t>
            </a:r>
            <a:r>
              <a:rPr lang="sk-SK" altLang="sk-SK" dirty="0"/>
              <a:t> utility </a:t>
            </a:r>
            <a:r>
              <a:rPr lang="sk-SK" altLang="sk-SK" dirty="0" err="1"/>
              <a:t>functions</a:t>
            </a:r>
            <a:endParaRPr lang="en-GB" altLang="sk-SK" dirty="0"/>
          </a:p>
        </p:txBody>
      </p:sp>
      <p:sp>
        <p:nvSpPr>
          <p:cNvPr id="44035" name="Text Box 3"/>
          <p:cNvSpPr txBox="1">
            <a:spLocks noChangeArrowheads="1"/>
          </p:cNvSpPr>
          <p:nvPr/>
        </p:nvSpPr>
        <p:spPr bwMode="auto">
          <a:xfrm>
            <a:off x="1676400" y="2209800"/>
            <a:ext cx="8991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dirty="0" err="1">
                <a:solidFill>
                  <a:schemeClr val="tx1"/>
                </a:solidFill>
                <a:latin typeface="Times New Roman" panose="02020603050405020304" pitchFamily="18" charset="0"/>
              </a:rPr>
              <a:t>The</a:t>
            </a:r>
            <a:r>
              <a:rPr lang="sk-SK" altLang="sk-SK" sz="2400" b="1" dirty="0">
                <a:solidFill>
                  <a:schemeClr val="tx1"/>
                </a:solidFill>
                <a:latin typeface="Times New Roman" panose="02020603050405020304" pitchFamily="18" charset="0"/>
              </a:rPr>
              <a:t> city </a:t>
            </a:r>
            <a:r>
              <a:rPr lang="sk-SK" altLang="sk-SK" sz="2400" b="1" dirty="0" err="1">
                <a:solidFill>
                  <a:schemeClr val="tx1"/>
                </a:solidFill>
                <a:latin typeface="Times New Roman" panose="02020603050405020304" pitchFamily="18" charset="0"/>
              </a:rPr>
              <a:t>council</a:t>
            </a:r>
            <a:r>
              <a:rPr lang="sk-SK" altLang="sk-SK" sz="2400" b="1" dirty="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wants</a:t>
            </a:r>
            <a:r>
              <a:rPr lang="sk-SK" altLang="sk-SK" sz="2400" b="1" dirty="0">
                <a:solidFill>
                  <a:schemeClr val="tx1"/>
                </a:solidFill>
                <a:latin typeface="Times New Roman" panose="02020603050405020304" pitchFamily="18" charset="0"/>
              </a:rPr>
              <a:t> to </a:t>
            </a:r>
            <a:r>
              <a:rPr lang="sk-SK" altLang="sk-SK" sz="2400" b="1" dirty="0" err="1">
                <a:solidFill>
                  <a:schemeClr val="tx1"/>
                </a:solidFill>
                <a:latin typeface="Times New Roman" panose="02020603050405020304" pitchFamily="18" charset="0"/>
              </a:rPr>
              <a:t>build</a:t>
            </a:r>
            <a:r>
              <a:rPr lang="sk-SK" altLang="sk-SK" sz="2400" b="1" dirty="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an</a:t>
            </a:r>
            <a:r>
              <a:rPr lang="sk-SK" altLang="sk-SK" sz="2400" b="1" dirty="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airport</a:t>
            </a:r>
            <a:r>
              <a:rPr lang="sk-SK" altLang="sk-SK" sz="2400" b="1" dirty="0">
                <a:solidFill>
                  <a:schemeClr val="tx1"/>
                </a:solidFill>
                <a:latin typeface="Times New Roman" panose="02020603050405020304" pitchFamily="18" charset="0"/>
              </a:rPr>
              <a:t>. </a:t>
            </a:r>
            <a:r>
              <a:rPr lang="sk-SK" altLang="sk-SK" sz="2400" b="1" dirty="0" err="1" smtClean="0">
                <a:solidFill>
                  <a:schemeClr val="tx1"/>
                </a:solidFill>
                <a:latin typeface="Times New Roman" panose="02020603050405020304" pitchFamily="18" charset="0"/>
              </a:rPr>
              <a:t>Wha</a:t>
            </a:r>
            <a:r>
              <a:rPr lang="en-US" altLang="sk-SK" sz="2400" b="1" dirty="0" smtClean="0">
                <a:solidFill>
                  <a:schemeClr val="tx1"/>
                </a:solidFill>
                <a:latin typeface="Times New Roman" panose="02020603050405020304" pitchFamily="18" charset="0"/>
              </a:rPr>
              <a:t>t</a:t>
            </a:r>
            <a:r>
              <a:rPr lang="sk-SK" altLang="sk-SK" sz="2400" b="1" dirty="0" smtClean="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they</a:t>
            </a:r>
            <a:r>
              <a:rPr lang="sk-SK" altLang="sk-SK" sz="2400" b="1" dirty="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take</a:t>
            </a:r>
            <a:r>
              <a:rPr lang="sk-SK" altLang="sk-SK" sz="2400" b="1" dirty="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into</a:t>
            </a:r>
            <a:r>
              <a:rPr lang="sk-SK" altLang="sk-SK" sz="2400" b="1" dirty="0">
                <a:solidFill>
                  <a:schemeClr val="tx1"/>
                </a:solidFill>
                <a:latin typeface="Times New Roman" panose="02020603050405020304" pitchFamily="18" charset="0"/>
              </a:rPr>
              <a:t> </a:t>
            </a:r>
            <a:r>
              <a:rPr lang="sk-SK" altLang="sk-SK" sz="2400" b="1" dirty="0" err="1">
                <a:solidFill>
                  <a:schemeClr val="tx1"/>
                </a:solidFill>
                <a:latin typeface="Times New Roman" panose="02020603050405020304" pitchFamily="18" charset="0"/>
              </a:rPr>
              <a:t>account</a:t>
            </a:r>
            <a:r>
              <a:rPr lang="sk-SK" altLang="sk-SK" sz="2400" b="1"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pPr>
            <a:endParaRPr lang="sk-SK" altLang="sk-SK" sz="2400" b="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r>
              <a:rPr lang="sk-SK" altLang="sk-SK" sz="2400" dirty="0" err="1">
                <a:solidFill>
                  <a:schemeClr val="tx1"/>
                </a:solidFill>
                <a:latin typeface="Times New Roman" panose="02020603050405020304" pitchFamily="18" charset="0"/>
              </a:rPr>
              <a:t>price</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r>
              <a:rPr lang="sk-SK" altLang="sk-SK" sz="2400" dirty="0" err="1">
                <a:solidFill>
                  <a:schemeClr val="tx1"/>
                </a:solidFill>
                <a:latin typeface="Times New Roman" panose="02020603050405020304" pitchFamily="18" charset="0"/>
              </a:rPr>
              <a:t>distance</a:t>
            </a:r>
            <a:r>
              <a:rPr lang="sk-SK" altLang="sk-SK" sz="2400" dirty="0">
                <a:solidFill>
                  <a:schemeClr val="tx1"/>
                </a:solidFill>
                <a:latin typeface="Times New Roman" panose="02020603050405020304" pitchFamily="18" charset="0"/>
              </a:rPr>
              <a:t> to </a:t>
            </a:r>
            <a:r>
              <a:rPr lang="sk-SK" altLang="sk-SK" sz="2400" dirty="0" err="1">
                <a:solidFill>
                  <a:schemeClr val="tx1"/>
                </a:solidFill>
                <a:latin typeface="Times New Roman" panose="02020603050405020304" pitchFamily="18" charset="0"/>
              </a:rPr>
              <a:t>the</a:t>
            </a:r>
            <a:r>
              <a:rPr lang="sk-SK" altLang="sk-SK" sz="2400" dirty="0">
                <a:solidFill>
                  <a:schemeClr val="tx1"/>
                </a:solidFill>
                <a:latin typeface="Times New Roman" panose="02020603050405020304" pitchFamily="18" charset="0"/>
              </a:rPr>
              <a:t> city</a:t>
            </a:r>
          </a:p>
          <a:p>
            <a:pPr eaLnBrk="1" hangingPunct="1">
              <a:lnSpc>
                <a:spcPct val="100000"/>
              </a:lnSpc>
              <a:spcBef>
                <a:spcPct val="50000"/>
              </a:spcBef>
              <a:spcAft>
                <a:spcPct val="0"/>
              </a:spcAft>
              <a:buClrTx/>
              <a:buSzTx/>
              <a:buFontTx/>
              <a:buChar char="-"/>
            </a:pP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how</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many</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inhabitants</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will</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suffer</a:t>
            </a:r>
            <a:r>
              <a:rPr lang="sk-SK" altLang="sk-SK" sz="2400" dirty="0">
                <a:solidFill>
                  <a:schemeClr val="tx1"/>
                </a:solidFill>
                <a:latin typeface="Times New Roman" panose="02020603050405020304" pitchFamily="18" charset="0"/>
              </a:rPr>
              <a:t> by </a:t>
            </a:r>
            <a:r>
              <a:rPr lang="sk-SK" altLang="sk-SK" sz="2400" dirty="0" err="1">
                <a:solidFill>
                  <a:schemeClr val="tx1"/>
                </a:solidFill>
                <a:latin typeface="Times New Roman" panose="02020603050405020304" pitchFamily="18" charset="0"/>
              </a:rPr>
              <a:t>noise</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how</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much</a:t>
            </a:r>
            <a:r>
              <a:rPr lang="sk-SK" altLang="sk-SK" sz="2400" dirty="0">
                <a:solidFill>
                  <a:schemeClr val="tx1"/>
                </a:solidFill>
                <a:latin typeface="Times New Roman" panose="02020603050405020304" pitchFamily="18" charset="0"/>
              </a:rPr>
              <a:t> of </a:t>
            </a:r>
            <a:r>
              <a:rPr lang="sk-SK" altLang="sk-SK" sz="2400" dirty="0" err="1">
                <a:solidFill>
                  <a:schemeClr val="tx1"/>
                </a:solidFill>
                <a:latin typeface="Times New Roman" panose="02020603050405020304" pitchFamily="18" charset="0"/>
              </a:rPr>
              <a:t>good</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soil</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is</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going</a:t>
            </a:r>
            <a:r>
              <a:rPr lang="sk-SK" altLang="sk-SK" sz="2400" dirty="0">
                <a:solidFill>
                  <a:schemeClr val="tx1"/>
                </a:solidFill>
                <a:latin typeface="Times New Roman" panose="02020603050405020304" pitchFamily="18" charset="0"/>
              </a:rPr>
              <a:t> to </a:t>
            </a:r>
            <a:r>
              <a:rPr lang="sk-SK" altLang="sk-SK" sz="2400" dirty="0" err="1">
                <a:solidFill>
                  <a:schemeClr val="tx1"/>
                </a:solidFill>
                <a:latin typeface="Times New Roman" panose="02020603050405020304" pitchFamily="18" charset="0"/>
              </a:rPr>
              <a:t>be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destroyed</a:t>
            </a:r>
            <a:r>
              <a:rPr lang="sk-SK" altLang="sk-SK" sz="2400"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Char char="-"/>
            </a:pP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maybe</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also</a:t>
            </a:r>
            <a:r>
              <a:rPr lang="sk-SK" altLang="sk-SK" sz="2400" dirty="0">
                <a:solidFill>
                  <a:schemeClr val="tx1"/>
                </a:solidFill>
                <a:latin typeface="Times New Roman" panose="02020603050405020304" pitchFamily="18" charset="0"/>
              </a:rPr>
              <a:t> </a:t>
            </a:r>
            <a:r>
              <a:rPr lang="sk-SK" altLang="sk-SK" sz="2400" dirty="0" err="1">
                <a:solidFill>
                  <a:schemeClr val="tx1"/>
                </a:solidFill>
                <a:latin typeface="Times New Roman" panose="02020603050405020304" pitchFamily="18" charset="0"/>
              </a:rPr>
              <a:t>other</a:t>
            </a:r>
            <a:r>
              <a:rPr lang="sk-SK" altLang="sk-SK" sz="2400" dirty="0">
                <a:solidFill>
                  <a:schemeClr val="tx1"/>
                </a:solidFill>
                <a:latin typeface="Times New Roman" panose="02020603050405020304" pitchFamily="18" charset="0"/>
              </a:rPr>
              <a:t>  </a:t>
            </a:r>
            <a:r>
              <a:rPr lang="sk-SK" altLang="sk-SK" sz="2400" b="1" i="1" dirty="0" err="1">
                <a:solidFill>
                  <a:schemeClr val="tx1"/>
                </a:solidFill>
                <a:latin typeface="Times New Roman" panose="02020603050405020304" pitchFamily="18" charset="0"/>
              </a:rPr>
              <a:t>attributes</a:t>
            </a:r>
            <a:endParaRPr lang="en-US" altLang="sk-SK" sz="2400" dirty="0">
              <a:solidFill>
                <a:schemeClr val="tx1"/>
              </a:solidFill>
              <a:latin typeface="Times New Roman" panose="02020603050405020304" pitchFamily="18" charset="0"/>
            </a:endParaRPr>
          </a:p>
        </p:txBody>
      </p:sp>
      <p:sp>
        <p:nvSpPr>
          <p:cNvPr id="44036" name="AutoShape 4"/>
          <p:cNvSpPr>
            <a:spLocks/>
          </p:cNvSpPr>
          <p:nvPr/>
        </p:nvSpPr>
        <p:spPr bwMode="auto">
          <a:xfrm>
            <a:off x="7543800" y="3276600"/>
            <a:ext cx="457200" cy="2667000"/>
          </a:xfrm>
          <a:prstGeom prst="rightBrace">
            <a:avLst>
              <a:gd name="adj1" fmla="val 486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44037" name="Text Box 5"/>
          <p:cNvSpPr txBox="1">
            <a:spLocks noChangeArrowheads="1"/>
          </p:cNvSpPr>
          <p:nvPr/>
        </p:nvSpPr>
        <p:spPr bwMode="auto">
          <a:xfrm>
            <a:off x="8229600" y="4038601"/>
            <a:ext cx="243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a:solidFill>
                  <a:schemeClr val="tx1"/>
                </a:solidFill>
                <a:latin typeface="Times New Roman" panose="02020603050405020304" pitchFamily="18" charset="0"/>
              </a:rPr>
              <a:t>Multiatribute utility function</a:t>
            </a:r>
            <a:endParaRPr lang="en-US" altLang="sk-SK" sz="2400" b="1">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20149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1809750" y="685800"/>
          <a:ext cx="3905250" cy="706438"/>
        </p:xfrm>
        <a:graphic>
          <a:graphicData uri="http://schemas.openxmlformats.org/presentationml/2006/ole">
            <mc:AlternateContent xmlns:mc="http://schemas.openxmlformats.org/markup-compatibility/2006">
              <mc:Choice xmlns:v="urn:schemas-microsoft-com:vml" Requires="v">
                <p:oleObj spid="_x0000_s19580" name="Rovnica" r:id="rId4" imgW="1193800" imgH="215900" progId="Equation.3">
                  <p:embed/>
                </p:oleObj>
              </mc:Choice>
              <mc:Fallback>
                <p:oleObj name="Rovnica" r:id="rId4" imgW="1193800" imgH="215900" progId="Equation.3">
                  <p:embed/>
                  <p:pic>
                    <p:nvPicPr>
                      <p:cNvPr id="4608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0" y="685800"/>
                        <a:ext cx="390525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3" name="Text Box 3"/>
          <p:cNvSpPr txBox="1">
            <a:spLocks noChangeArrowheads="1"/>
          </p:cNvSpPr>
          <p:nvPr/>
        </p:nvSpPr>
        <p:spPr bwMode="auto">
          <a:xfrm>
            <a:off x="6400800" y="7620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chemeClr val="tx1"/>
                </a:solidFill>
                <a:latin typeface="Times New Roman" panose="02020603050405020304" pitchFamily="18" charset="0"/>
              </a:rPr>
              <a:t>- Vector of attributes</a:t>
            </a:r>
            <a:endParaRPr lang="en-US" altLang="sk-SK" sz="2400">
              <a:solidFill>
                <a:schemeClr val="tx1"/>
              </a:solidFill>
              <a:latin typeface="Times New Roman" panose="02020603050405020304" pitchFamily="18" charset="0"/>
            </a:endParaRPr>
          </a:p>
        </p:txBody>
      </p:sp>
      <p:graphicFrame>
        <p:nvGraphicFramePr>
          <p:cNvPr id="46084" name="Object 4"/>
          <p:cNvGraphicFramePr>
            <a:graphicFrameLocks noChangeAspect="1"/>
          </p:cNvGraphicFramePr>
          <p:nvPr/>
        </p:nvGraphicFramePr>
        <p:xfrm>
          <a:off x="1960564" y="1905000"/>
          <a:ext cx="3489325" cy="706438"/>
        </p:xfrm>
        <a:graphic>
          <a:graphicData uri="http://schemas.openxmlformats.org/presentationml/2006/ole">
            <mc:AlternateContent xmlns:mc="http://schemas.openxmlformats.org/markup-compatibility/2006">
              <mc:Choice xmlns:v="urn:schemas-microsoft-com:vml" Requires="v">
                <p:oleObj spid="_x0000_s19581" name="Rovnica" r:id="rId6" imgW="1066337" imgH="215806" progId="Equation.3">
                  <p:embed/>
                </p:oleObj>
              </mc:Choice>
              <mc:Fallback>
                <p:oleObj name="Rovnica" r:id="rId6" imgW="1066337" imgH="215806" progId="Equation.3">
                  <p:embed/>
                  <p:pic>
                    <p:nvPicPr>
                      <p:cNvPr id="4608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0564" y="1905000"/>
                        <a:ext cx="348932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Text Box 5"/>
          <p:cNvSpPr txBox="1">
            <a:spLocks noChangeArrowheads="1"/>
          </p:cNvSpPr>
          <p:nvPr/>
        </p:nvSpPr>
        <p:spPr bwMode="auto">
          <a:xfrm>
            <a:off x="6400800" y="1752601"/>
            <a:ext cx="426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Char char="-"/>
            </a:pPr>
            <a:r>
              <a:rPr lang="sk-SK" altLang="sk-SK" sz="2400">
                <a:solidFill>
                  <a:schemeClr val="tx1"/>
                </a:solidFill>
                <a:latin typeface="Times New Roman" panose="02020603050405020304" pitchFamily="18" charset="0"/>
              </a:rPr>
              <a:t>Vector of attributes with assigned values</a:t>
            </a:r>
          </a:p>
        </p:txBody>
      </p:sp>
      <p:cxnSp>
        <p:nvCxnSpPr>
          <p:cNvPr id="46086" name="Straight Arrow Connector 2"/>
          <p:cNvCxnSpPr>
            <a:cxnSpLocks noChangeShapeType="1"/>
          </p:cNvCxnSpPr>
          <p:nvPr/>
        </p:nvCxnSpPr>
        <p:spPr bwMode="auto">
          <a:xfrm flipH="1">
            <a:off x="2640014" y="2565400"/>
            <a:ext cx="503237" cy="1511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87" name="TextBox 3"/>
          <p:cNvSpPr txBox="1">
            <a:spLocks noChangeArrowheads="1"/>
          </p:cNvSpPr>
          <p:nvPr/>
        </p:nvSpPr>
        <p:spPr bwMode="auto">
          <a:xfrm>
            <a:off x="1703389" y="4076701"/>
            <a:ext cx="1368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a:solidFill>
                  <a:schemeClr val="tx1"/>
                </a:solidFill>
                <a:latin typeface="Times New Roman" panose="02020603050405020304" pitchFamily="18" charset="0"/>
              </a:rPr>
              <a:t>close to town</a:t>
            </a:r>
          </a:p>
        </p:txBody>
      </p:sp>
      <p:cxnSp>
        <p:nvCxnSpPr>
          <p:cNvPr id="46088" name="Straight Arrow Connector 9"/>
          <p:cNvCxnSpPr>
            <a:cxnSpLocks noChangeShapeType="1"/>
          </p:cNvCxnSpPr>
          <p:nvPr/>
        </p:nvCxnSpPr>
        <p:spPr bwMode="auto">
          <a:xfrm flipH="1">
            <a:off x="3000375" y="2540001"/>
            <a:ext cx="800100" cy="24733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89" name="TextBox 5"/>
          <p:cNvSpPr txBox="1">
            <a:spLocks noChangeArrowheads="1"/>
          </p:cNvSpPr>
          <p:nvPr/>
        </p:nvSpPr>
        <p:spPr bwMode="auto">
          <a:xfrm>
            <a:off x="2387601" y="5157788"/>
            <a:ext cx="15478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a:solidFill>
                  <a:schemeClr val="tx1"/>
                </a:solidFill>
                <a:latin typeface="Times New Roman" panose="02020603050405020304" pitchFamily="18" charset="0"/>
              </a:rPr>
              <a:t>absence of noise</a:t>
            </a:r>
          </a:p>
        </p:txBody>
      </p:sp>
      <p:cxnSp>
        <p:nvCxnSpPr>
          <p:cNvPr id="46090" name="Straight Arrow Connector 12"/>
          <p:cNvCxnSpPr>
            <a:cxnSpLocks noChangeShapeType="1"/>
          </p:cNvCxnSpPr>
          <p:nvPr/>
        </p:nvCxnSpPr>
        <p:spPr bwMode="auto">
          <a:xfrm flipH="1">
            <a:off x="4367214" y="2595563"/>
            <a:ext cx="504825" cy="1511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1" name="TextBox 13"/>
          <p:cNvSpPr txBox="1">
            <a:spLocks noChangeArrowheads="1"/>
          </p:cNvSpPr>
          <p:nvPr/>
        </p:nvSpPr>
        <p:spPr bwMode="auto">
          <a:xfrm>
            <a:off x="3594101" y="4181476"/>
            <a:ext cx="1547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lnSpc>
                <a:spcPct val="100000"/>
              </a:lnSpc>
              <a:spcBef>
                <a:spcPct val="0"/>
              </a:spcBef>
              <a:spcAft>
                <a:spcPct val="0"/>
              </a:spcAft>
              <a:buClrTx/>
              <a:buSzTx/>
              <a:buFontTx/>
              <a:buNone/>
            </a:pPr>
            <a:r>
              <a:rPr lang="sk-SK" altLang="sk-SK" sz="2400">
                <a:solidFill>
                  <a:schemeClr val="tx1"/>
                </a:solidFill>
                <a:latin typeface="Times New Roman" panose="02020603050405020304" pitchFamily="18" charset="0"/>
              </a:rPr>
              <a:t>1/price</a:t>
            </a:r>
          </a:p>
        </p:txBody>
      </p:sp>
      <p:sp>
        <p:nvSpPr>
          <p:cNvPr id="12" name="Text Box 6"/>
          <p:cNvSpPr txBox="1">
            <a:spLocks noChangeArrowheads="1"/>
          </p:cNvSpPr>
          <p:nvPr/>
        </p:nvSpPr>
        <p:spPr bwMode="auto">
          <a:xfrm>
            <a:off x="5549901" y="3059114"/>
            <a:ext cx="5413663" cy="2862322"/>
          </a:xfrm>
          <a:prstGeom prst="rect">
            <a:avLst/>
          </a:prstGeom>
          <a:solidFill>
            <a:schemeClr val="accent1">
              <a:lumMod val="60000"/>
              <a:lumOff val="40000"/>
            </a:schemeClr>
          </a:solidFill>
          <a:ln>
            <a:noFill/>
          </a:ln>
        </p:spPr>
        <p:txBody>
          <a:bodyPr wrap="square">
            <a:spAutoFit/>
          </a:bodyPr>
          <a:lstStyle>
            <a:lvl1pPr eaLnBrk="0" hangingPunct="0">
              <a:spcBef>
                <a:spcPct val="20000"/>
              </a:spcBef>
              <a:buClr>
                <a:srgbClr val="CCFF33"/>
              </a:buClr>
              <a:buSzPct val="70000"/>
              <a:buFont typeface="Wingdings" panose="05000000000000000000" pitchFamily="2" charset="2"/>
              <a:buChar char="n"/>
              <a:defRPr sz="3200">
                <a:solidFill>
                  <a:schemeClr val="tx1"/>
                </a:solidFill>
                <a:latin typeface="Arial" panose="020B0604020202020204" pitchFamily="34" charset="0"/>
              </a:defRPr>
            </a:lvl1pPr>
            <a:lvl2pPr marL="742950" indent="-285750" eaLnBrk="0" hangingPunct="0">
              <a:spcBef>
                <a:spcPct val="20000"/>
              </a:spcBef>
              <a:buClr>
                <a:schemeClr val="accent2"/>
              </a:buClr>
              <a:buSzPct val="65000"/>
              <a:buFont typeface="Wingdings" panose="05000000000000000000" pitchFamily="2" charset="2"/>
              <a:buChar char="n"/>
              <a:defRPr sz="2800">
                <a:solidFill>
                  <a:schemeClr val="tx1"/>
                </a:solidFill>
                <a:latin typeface="Arial" panose="020B0604020202020204" pitchFamily="34" charset="0"/>
              </a:defRPr>
            </a:lvl2pPr>
            <a:lvl3pPr marL="1143000" indent="-228600" eaLnBrk="0" hangingPunct="0">
              <a:spcBef>
                <a:spcPct val="20000"/>
              </a:spcBef>
              <a:buClr>
                <a:srgbClr val="0099CC"/>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n"/>
              <a:defRPr sz="2000">
                <a:solidFill>
                  <a:schemeClr val="tx1"/>
                </a:solidFill>
                <a:latin typeface="Arial" panose="020B060402020202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50000"/>
              </a:spcBef>
              <a:buClrTx/>
              <a:buSzTx/>
              <a:buFontTx/>
              <a:buNone/>
              <a:defRPr/>
            </a:pPr>
            <a:r>
              <a:rPr lang="sk-SK" altLang="sk-SK" sz="2000" dirty="0">
                <a:latin typeface="Times New Roman" panose="02020603050405020304" pitchFamily="18" charset="0"/>
              </a:rPr>
              <a:t>Let </a:t>
            </a:r>
            <a:r>
              <a:rPr lang="sk-SK" altLang="sk-SK" sz="2000" dirty="0" err="1">
                <a:latin typeface="Times New Roman" panose="02020603050405020304" pitchFamily="18" charset="0"/>
              </a:rPr>
              <a:t>attributes</a:t>
            </a:r>
            <a:r>
              <a:rPr lang="sk-SK" altLang="sk-SK" sz="2000" dirty="0">
                <a:latin typeface="Times New Roman" panose="02020603050405020304" pitchFamily="18" charset="0"/>
              </a:rPr>
              <a:t> to </a:t>
            </a:r>
            <a:r>
              <a:rPr lang="sk-SK" altLang="sk-SK" sz="2000" dirty="0" err="1">
                <a:latin typeface="Times New Roman" panose="02020603050405020304" pitchFamily="18" charset="0"/>
              </a:rPr>
              <a:t>be</a:t>
            </a:r>
            <a:r>
              <a:rPr lang="sk-SK" altLang="sk-SK" sz="2000" dirty="0">
                <a:latin typeface="Times New Roman" panose="02020603050405020304" pitchFamily="18" charset="0"/>
              </a:rPr>
              <a:t> a </a:t>
            </a:r>
            <a:r>
              <a:rPr lang="sk-SK" altLang="sk-SK" sz="2000" dirty="0" err="1">
                <a:latin typeface="Times New Roman" panose="02020603050405020304" pitchFamily="18" charset="0"/>
              </a:rPr>
              <a:t>dicrete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values</a:t>
            </a:r>
            <a:r>
              <a:rPr lang="sk-SK" altLang="sk-SK" sz="2000" dirty="0">
                <a:latin typeface="Times New Roman" panose="02020603050405020304" pitchFamily="18" charset="0"/>
              </a:rPr>
              <a:t>, and let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utility </a:t>
            </a:r>
            <a:r>
              <a:rPr lang="sk-SK" altLang="sk-SK" sz="2000" dirty="0" err="1">
                <a:latin typeface="Times New Roman" panose="02020603050405020304" pitchFamily="18" charset="0"/>
              </a:rPr>
              <a:t>be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better</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higher</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is</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a:t>
            </a:r>
            <a:r>
              <a:rPr lang="sk-SK" altLang="sk-SK" sz="2000" dirty="0" err="1" smtClean="0">
                <a:latin typeface="Times New Roman" panose="02020603050405020304" pitchFamily="18" charset="0"/>
              </a:rPr>
              <a:t>attribu</a:t>
            </a:r>
            <a:r>
              <a:rPr lang="en-US" altLang="sk-SK" sz="2000" dirty="0" smtClean="0">
                <a:latin typeface="Times New Roman" panose="02020603050405020304" pitchFamily="18" charset="0"/>
              </a:rPr>
              <a:t>t</a:t>
            </a:r>
            <a:r>
              <a:rPr lang="sk-SK" altLang="sk-SK" sz="2000" dirty="0" smtClean="0">
                <a:latin typeface="Times New Roman" panose="02020603050405020304" pitchFamily="18" charset="0"/>
              </a:rPr>
              <a:t>e </a:t>
            </a:r>
            <a:r>
              <a:rPr lang="sk-SK" altLang="sk-SK" sz="2000" dirty="0" err="1">
                <a:latin typeface="Times New Roman" panose="02020603050405020304" pitchFamily="18" charset="0"/>
              </a:rPr>
              <a:t>value</a:t>
            </a:r>
            <a:r>
              <a:rPr lang="sk-SK" altLang="sk-SK" sz="2000" dirty="0">
                <a:latin typeface="Times New Roman" panose="02020603050405020304" pitchFamily="18" charset="0"/>
              </a:rPr>
              <a:t>. </a:t>
            </a:r>
          </a:p>
          <a:p>
            <a:pPr eaLnBrk="1" hangingPunct="1">
              <a:spcBef>
                <a:spcPct val="50000"/>
              </a:spcBef>
              <a:buClrTx/>
              <a:buSzTx/>
              <a:buFontTx/>
              <a:buNone/>
              <a:defRPr/>
            </a:pPr>
            <a:r>
              <a:rPr lang="sk-SK" altLang="sk-SK" sz="2000" dirty="0" err="1">
                <a:latin typeface="Times New Roman" panose="02020603050405020304" pitchFamily="18" charset="0"/>
              </a:rPr>
              <a:t>Example</a:t>
            </a:r>
            <a:r>
              <a:rPr lang="sk-SK" altLang="sk-SK" sz="2000" dirty="0">
                <a:latin typeface="Times New Roman" panose="02020603050405020304" pitchFamily="18" charset="0"/>
              </a:rPr>
              <a:t>:</a:t>
            </a:r>
          </a:p>
          <a:p>
            <a:pPr eaLnBrk="1" hangingPunct="1">
              <a:spcBef>
                <a:spcPct val="50000"/>
              </a:spcBef>
              <a:buClrTx/>
              <a:buSzTx/>
              <a:buFontTx/>
              <a:buNone/>
              <a:defRPr/>
            </a:pPr>
            <a:r>
              <a:rPr lang="sk-SK" altLang="sk-SK" sz="2000" dirty="0" err="1">
                <a:latin typeface="Times New Roman" panose="02020603050405020304" pitchFamily="18" charset="0"/>
              </a:rPr>
              <a:t>If</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one</a:t>
            </a:r>
            <a:r>
              <a:rPr lang="sk-SK" altLang="sk-SK" sz="2000" dirty="0">
                <a:latin typeface="Times New Roman" panose="02020603050405020304" pitchFamily="18" charset="0"/>
              </a:rPr>
              <a:t> of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airport</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attributes</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is</a:t>
            </a:r>
            <a:r>
              <a:rPr lang="sk-SK" altLang="sk-SK" sz="2000" dirty="0">
                <a:latin typeface="Times New Roman" panose="02020603050405020304" pitchFamily="18" charset="0"/>
              </a:rPr>
              <a:t>  </a:t>
            </a:r>
            <a:r>
              <a:rPr lang="sk-SK" altLang="sk-SK" sz="2000" i="1" dirty="0" err="1">
                <a:latin typeface="Times New Roman" panose="02020603050405020304" pitchFamily="18" charset="0"/>
              </a:rPr>
              <a:t>AbsenceOfNoise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locality</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is</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better</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if</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amount</a:t>
            </a:r>
            <a:r>
              <a:rPr lang="sk-SK" altLang="sk-SK" sz="2000" dirty="0">
                <a:latin typeface="Times New Roman" panose="02020603050405020304" pitchFamily="18" charset="0"/>
              </a:rPr>
              <a:t> of </a:t>
            </a:r>
            <a:r>
              <a:rPr lang="sk-SK" altLang="sk-SK" sz="2000" dirty="0" err="1">
                <a:latin typeface="Times New Roman" panose="02020603050405020304" pitchFamily="18" charset="0"/>
              </a:rPr>
              <a:t>people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suffering</a:t>
            </a:r>
            <a:r>
              <a:rPr lang="sk-SK" altLang="sk-SK" sz="2000" dirty="0">
                <a:latin typeface="Times New Roman" panose="02020603050405020304" pitchFamily="18" charset="0"/>
              </a:rPr>
              <a:t> by </a:t>
            </a:r>
            <a:r>
              <a:rPr lang="sk-SK" altLang="sk-SK" sz="2000" dirty="0" err="1">
                <a:latin typeface="Times New Roman" panose="02020603050405020304" pitchFamily="18" charset="0"/>
              </a:rPr>
              <a:t>noise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is</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smaller</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that</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means</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the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amount</a:t>
            </a:r>
            <a:r>
              <a:rPr lang="sk-SK" altLang="sk-SK" sz="2000" dirty="0">
                <a:latin typeface="Times New Roman" panose="02020603050405020304" pitchFamily="18" charset="0"/>
              </a:rPr>
              <a:t> of </a:t>
            </a:r>
            <a:r>
              <a:rPr lang="sk-SK" altLang="sk-SK" sz="2000" dirty="0" err="1">
                <a:latin typeface="Times New Roman" panose="02020603050405020304" pitchFamily="18" charset="0"/>
              </a:rPr>
              <a:t>people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having</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absence</a:t>
            </a:r>
            <a:r>
              <a:rPr lang="sk-SK" altLang="sk-SK" sz="2000" dirty="0">
                <a:latin typeface="Times New Roman" panose="02020603050405020304" pitchFamily="18" charset="0"/>
              </a:rPr>
              <a:t> of </a:t>
            </a:r>
            <a:r>
              <a:rPr lang="sk-SK" altLang="sk-SK" sz="2000" dirty="0" err="1">
                <a:latin typeface="Times New Roman" panose="02020603050405020304" pitchFamily="18" charset="0"/>
              </a:rPr>
              <a:t>noise</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is</a:t>
            </a:r>
            <a:r>
              <a:rPr lang="sk-SK" altLang="sk-SK" sz="2000" dirty="0">
                <a:latin typeface="Times New Roman" panose="02020603050405020304" pitchFamily="18" charset="0"/>
              </a:rPr>
              <a:t> </a:t>
            </a:r>
            <a:r>
              <a:rPr lang="sk-SK" altLang="sk-SK" sz="2000" dirty="0" err="1">
                <a:latin typeface="Times New Roman" panose="02020603050405020304" pitchFamily="18" charset="0"/>
              </a:rPr>
              <a:t>greater</a:t>
            </a:r>
            <a:r>
              <a:rPr lang="sk-SK" altLang="sk-SK" sz="2000" dirty="0">
                <a:latin typeface="Times New Roman" panose="02020603050405020304" pitchFamily="18" charset="0"/>
              </a:rPr>
              <a:t>. </a:t>
            </a:r>
            <a:endParaRPr lang="en-US" altLang="sk-SK" sz="2000" dirty="0">
              <a:latin typeface="Times New Roman" panose="02020603050405020304" pitchFamily="18" charset="0"/>
            </a:endParaRPr>
          </a:p>
        </p:txBody>
      </p:sp>
    </p:spTree>
    <p:extLst>
      <p:ext uri="{BB962C8B-B14F-4D97-AF65-F5344CB8AC3E}">
        <p14:creationId xmlns:p14="http://schemas.microsoft.com/office/powerpoint/2010/main" val="1055106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1524000" y="98425"/>
            <a:ext cx="694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a:solidFill>
                  <a:schemeClr val="tx1"/>
                </a:solidFill>
                <a:latin typeface="Times New Roman" panose="02020603050405020304" pitchFamily="18" charset="0"/>
              </a:rPr>
              <a:t>What can happen?</a:t>
            </a:r>
            <a:endParaRPr lang="en-US" altLang="sk-SK" sz="2400" b="1">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8139" name="Text Box 5"/>
              <p:cNvSpPr txBox="1">
                <a:spLocks noChangeArrowheads="1"/>
              </p:cNvSpPr>
              <p:nvPr/>
            </p:nvSpPr>
            <p:spPr bwMode="auto">
              <a:xfrm>
                <a:off x="1703388" y="754063"/>
                <a:ext cx="8964612" cy="2246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dirty="0" smtClean="0">
                    <a:solidFill>
                      <a:schemeClr val="tx1"/>
                    </a:solidFill>
                    <a:latin typeface="Times New Roman" panose="02020603050405020304" pitchFamily="18" charset="0"/>
                  </a:rPr>
                  <a:t>There</a:t>
                </a:r>
                <a:r>
                  <a:rPr lang="sk-SK" altLang="sk-SK" dirty="0">
                    <a:solidFill>
                      <a:schemeClr val="tx1"/>
                    </a:solidFill>
                    <a:latin typeface="Times New Roman" panose="02020603050405020304" pitchFamily="18" charset="0"/>
                  </a:rPr>
                  <a:t> are </a:t>
                </a:r>
                <a:r>
                  <a:rPr lang="sk-SK" altLang="sk-SK" dirty="0" err="1">
                    <a:solidFill>
                      <a:schemeClr val="tx1"/>
                    </a:solidFill>
                    <a:latin typeface="Times New Roman" panose="02020603050405020304" pitchFamily="18" charset="0"/>
                  </a:rPr>
                  <a:t>possible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airport</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area</a:t>
                </a:r>
                <a:r>
                  <a:rPr lang="sk-SK" altLang="sk-SK" dirty="0" smtClean="0">
                    <a:solidFill>
                      <a:schemeClr val="tx1"/>
                    </a:solidFill>
                    <a:latin typeface="Times New Roman" panose="02020603050405020304" pitchFamily="18" charset="0"/>
                  </a:rPr>
                  <a:t>s </a:t>
                </a:r>
                <a:r>
                  <a:rPr lang="sk-SK" altLang="sk-SK" dirty="0" err="1">
                    <a:solidFill>
                      <a:schemeClr val="tx1"/>
                    </a:solidFill>
                    <a:latin typeface="Times New Roman" panose="02020603050405020304" pitchFamily="18" charset="0"/>
                  </a:rPr>
                  <a:t>which</a:t>
                </a:r>
                <a:r>
                  <a:rPr lang="sk-SK" altLang="sk-SK" dirty="0">
                    <a:solidFill>
                      <a:schemeClr val="tx1"/>
                    </a:solidFill>
                    <a:latin typeface="Times New Roman" panose="02020603050405020304" pitchFamily="18" charset="0"/>
                  </a:rPr>
                  <a:t> are </a:t>
                </a:r>
                <a:r>
                  <a:rPr lang="sk-SK" altLang="sk-SK" dirty="0" err="1">
                    <a:solidFill>
                      <a:schemeClr val="tx1"/>
                    </a:solidFill>
                    <a:latin typeface="Times New Roman" panose="02020603050405020304" pitchFamily="18" charset="0"/>
                  </a:rPr>
                  <a:t>better</a:t>
                </a:r>
                <a:r>
                  <a:rPr lang="sk-SK" altLang="sk-SK" dirty="0">
                    <a:solidFill>
                      <a:schemeClr val="tx1"/>
                    </a:solidFill>
                    <a:latin typeface="Times New Roman" panose="02020603050405020304" pitchFamily="18" charset="0"/>
                  </a:rPr>
                  <a:t> in </a:t>
                </a:r>
                <a:r>
                  <a:rPr lang="sk-SK" altLang="sk-SK" dirty="0" err="1">
                    <a:solidFill>
                      <a:schemeClr val="tx1"/>
                    </a:solidFill>
                    <a:latin typeface="Times New Roman" panose="02020603050405020304" pitchFamily="18" charset="0"/>
                  </a:rPr>
                  <a:t>some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attributes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other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ones</a:t>
                </a:r>
                <a:r>
                  <a:rPr lang="sk-SK" altLang="sk-SK" dirty="0">
                    <a:solidFill>
                      <a:schemeClr val="tx1"/>
                    </a:solidFill>
                    <a:latin typeface="Times New Roman" panose="02020603050405020304" pitchFamily="18" charset="0"/>
                  </a:rPr>
                  <a:t> in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other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attributes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For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example</a:t>
                </a:r>
                <a:r>
                  <a:rPr lang="sk-SK" altLang="sk-SK"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pPr>
                <a:r>
                  <a:rPr lang="sk-SK" altLang="sk-SK" dirty="0" err="1">
                    <a:solidFill>
                      <a:schemeClr val="tx1"/>
                    </a:solidFill>
                    <a:latin typeface="Times New Roman" panose="02020603050405020304" pitchFamily="18" charset="0"/>
                  </a:rPr>
                  <a:t>Area</a:t>
                </a:r>
                <a:r>
                  <a:rPr lang="sk-SK" altLang="sk-SK" dirty="0">
                    <a:solidFill>
                      <a:schemeClr val="tx1"/>
                    </a:solidFill>
                    <a:latin typeface="Times New Roman" panose="02020603050405020304" pitchFamily="18" charset="0"/>
                  </a:rPr>
                  <a:t> </a:t>
                </a:r>
                <a14:m>
                  <m:oMath xmlns:m="http://schemas.openxmlformats.org/officeDocument/2006/math">
                    <m:sSub>
                      <m:sSubPr>
                        <m:ctrlPr>
                          <a:rPr lang="sk-SK" altLang="sk-SK" i="1" smtClean="0">
                            <a:solidFill>
                              <a:schemeClr val="tx1"/>
                            </a:solidFill>
                            <a:latin typeface="Cambria Math" panose="02040503050406030204" pitchFamily="18" charset="0"/>
                          </a:rPr>
                        </m:ctrlPr>
                      </m:sSubPr>
                      <m:e>
                        <m:r>
                          <a:rPr lang="en-US" altLang="sk-SK" b="0" i="1" smtClean="0">
                            <a:solidFill>
                              <a:schemeClr val="tx1"/>
                            </a:solidFill>
                            <a:latin typeface="Cambria Math" panose="02040503050406030204" pitchFamily="18" charset="0"/>
                          </a:rPr>
                          <m:t>𝑆</m:t>
                        </m:r>
                      </m:e>
                      <m:sub>
                        <m:r>
                          <a:rPr lang="en-US" altLang="sk-SK" b="0" i="1" smtClean="0">
                            <a:solidFill>
                              <a:schemeClr val="tx1"/>
                            </a:solidFill>
                            <a:latin typeface="Cambria Math" panose="02040503050406030204" pitchFamily="18" charset="0"/>
                          </a:rPr>
                          <m:t>1</m:t>
                        </m:r>
                      </m:sub>
                    </m:sSub>
                  </m:oMath>
                </a14:m>
                <a:r>
                  <a:rPr lang="sk-SK" altLang="sk-SK" dirty="0" smtClean="0">
                    <a:solidFill>
                      <a:schemeClr val="tx1"/>
                    </a:solidFill>
                    <a:latin typeface="Times New Roman" panose="02020603050405020304" pitchFamily="18" charset="0"/>
                  </a:rPr>
                  <a:t>  has </a:t>
                </a:r>
                <a:r>
                  <a:rPr lang="sk-SK" altLang="sk-SK" dirty="0">
                    <a:solidFill>
                      <a:schemeClr val="tx1"/>
                    </a:solidFill>
                    <a:latin typeface="Times New Roman" panose="02020603050405020304" pitchFamily="18" charset="0"/>
                  </a:rPr>
                  <a:t>a </a:t>
                </a:r>
                <a:r>
                  <a:rPr lang="sk-SK" altLang="sk-SK" dirty="0" err="1">
                    <a:solidFill>
                      <a:schemeClr val="tx1"/>
                    </a:solidFill>
                    <a:latin typeface="Times New Roman" panose="02020603050405020304" pitchFamily="18" charset="0"/>
                  </a:rPr>
                  <a:t>good</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price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only</a:t>
                </a:r>
                <a:r>
                  <a:rPr lang="sk-SK" altLang="sk-SK" dirty="0">
                    <a:solidFill>
                      <a:schemeClr val="tx1"/>
                    </a:solidFill>
                    <a:latin typeface="Times New Roman" panose="02020603050405020304" pitchFamily="18" charset="0"/>
                  </a:rPr>
                  <a:t> a </a:t>
                </a:r>
                <a:r>
                  <a:rPr lang="sk-SK" altLang="sk-SK" dirty="0" err="1">
                    <a:solidFill>
                      <a:schemeClr val="tx1"/>
                    </a:solidFill>
                    <a:latin typeface="Times New Roman" panose="02020603050405020304" pitchFamily="18" charset="0"/>
                  </a:rPr>
                  <a:t>few</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inhabitants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will</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suffer</a:t>
                </a:r>
                <a:r>
                  <a:rPr lang="sk-SK" altLang="sk-SK" dirty="0">
                    <a:solidFill>
                      <a:schemeClr val="tx1"/>
                    </a:solidFill>
                    <a:latin typeface="Times New Roman" panose="02020603050405020304" pitchFamily="18" charset="0"/>
                  </a:rPr>
                  <a:t> by </a:t>
                </a:r>
                <a:r>
                  <a:rPr lang="sk-SK" altLang="sk-SK" dirty="0" err="1">
                    <a:solidFill>
                      <a:schemeClr val="tx1"/>
                    </a:solidFill>
                    <a:latin typeface="Times New Roman" panose="02020603050405020304" pitchFamily="18" charset="0"/>
                  </a:rPr>
                  <a:t>noise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but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it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is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too</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far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from</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town</a:t>
                </a:r>
                <a:r>
                  <a:rPr lang="sk-SK" altLang="sk-SK"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None/>
                </a:pPr>
                <a:r>
                  <a:rPr lang="sk-SK" altLang="sk-SK" dirty="0" err="1">
                    <a:solidFill>
                      <a:schemeClr val="tx1"/>
                    </a:solidFill>
                    <a:latin typeface="Times New Roman" panose="02020603050405020304" pitchFamily="18" charset="0"/>
                  </a:rPr>
                  <a:t>Area</a:t>
                </a:r>
                <a:r>
                  <a:rPr lang="sk-SK" altLang="sk-SK" dirty="0">
                    <a:solidFill>
                      <a:schemeClr val="tx1"/>
                    </a:solidFill>
                    <a:latin typeface="Times New Roman" panose="02020603050405020304" pitchFamily="18" charset="0"/>
                  </a:rPr>
                  <a:t> </a:t>
                </a:r>
                <a14:m>
                  <m:oMath xmlns:m="http://schemas.openxmlformats.org/officeDocument/2006/math">
                    <m:sSub>
                      <m:sSubPr>
                        <m:ctrlPr>
                          <a:rPr lang="sk-SK" altLang="sk-SK" i="1" smtClean="0">
                            <a:solidFill>
                              <a:schemeClr val="tx1"/>
                            </a:solidFill>
                            <a:latin typeface="Cambria Math" panose="02040503050406030204" pitchFamily="18" charset="0"/>
                          </a:rPr>
                        </m:ctrlPr>
                      </m:sSubPr>
                      <m:e>
                        <m:r>
                          <a:rPr lang="en-US" altLang="sk-SK" b="0" i="1" smtClean="0">
                            <a:solidFill>
                              <a:schemeClr val="tx1"/>
                            </a:solidFill>
                            <a:latin typeface="Cambria Math" panose="02040503050406030204" pitchFamily="18" charset="0"/>
                          </a:rPr>
                          <m:t>𝑆</m:t>
                        </m:r>
                      </m:e>
                      <m:sub>
                        <m:r>
                          <a:rPr lang="en-US" altLang="sk-SK" b="0" i="1" smtClean="0">
                            <a:solidFill>
                              <a:schemeClr val="tx1"/>
                            </a:solidFill>
                            <a:latin typeface="Cambria Math" panose="02040503050406030204" pitchFamily="18" charset="0"/>
                          </a:rPr>
                          <m:t>2</m:t>
                        </m:r>
                      </m:sub>
                    </m:sSub>
                    <m:r>
                      <a:rPr lang="en-US" altLang="sk-SK" b="0" i="1" smtClean="0">
                        <a:solidFill>
                          <a:schemeClr val="tx1"/>
                        </a:solidFill>
                        <a:latin typeface="Cambria Math" panose="02040503050406030204" pitchFamily="18" charset="0"/>
                      </a:rPr>
                      <m:t>  </m:t>
                    </m:r>
                  </m:oMath>
                </a14:m>
                <a:r>
                  <a:rPr lang="sk-SK" altLang="sk-SK" dirty="0" err="1" smtClean="0">
                    <a:solidFill>
                      <a:schemeClr val="tx1"/>
                    </a:solidFill>
                    <a:latin typeface="Times New Roman" panose="02020603050405020304" pitchFamily="18" charset="0"/>
                  </a:rPr>
                  <a:t>is</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more </a:t>
                </a:r>
                <a:r>
                  <a:rPr lang="sk-SK" altLang="sk-SK" dirty="0" err="1">
                    <a:solidFill>
                      <a:schemeClr val="tx1"/>
                    </a:solidFill>
                    <a:latin typeface="Times New Roman" panose="02020603050405020304" pitchFamily="18" charset="0"/>
                  </a:rPr>
                  <a:t>expensive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but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is</a:t>
                </a:r>
                <a:r>
                  <a:rPr lang="sk-SK" altLang="sk-SK" dirty="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close</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to </a:t>
                </a:r>
                <a:r>
                  <a:rPr lang="en-US" altLang="sk-SK" dirty="0" smtClean="0">
                    <a:solidFill>
                      <a:schemeClr val="tx1"/>
                    </a:solidFill>
                    <a:latin typeface="Times New Roman" panose="02020603050405020304" pitchFamily="18" charset="0"/>
                  </a:rPr>
                  <a:t>the </a:t>
                </a:r>
                <a:r>
                  <a:rPr lang="sk-SK" altLang="sk-SK" dirty="0" err="1" smtClean="0">
                    <a:solidFill>
                      <a:schemeClr val="tx1"/>
                    </a:solidFill>
                    <a:latin typeface="Times New Roman" panose="02020603050405020304" pitchFamily="18" charset="0"/>
                  </a:rPr>
                  <a:t>town</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and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amount</a:t>
                </a:r>
                <a:r>
                  <a:rPr lang="sk-SK" altLang="sk-SK" dirty="0">
                    <a:solidFill>
                      <a:schemeClr val="tx1"/>
                    </a:solidFill>
                    <a:latin typeface="Times New Roman" panose="02020603050405020304" pitchFamily="18" charset="0"/>
                  </a:rPr>
                  <a:t> of </a:t>
                </a:r>
                <a:r>
                  <a:rPr lang="sk-SK" altLang="sk-SK" dirty="0" err="1">
                    <a:solidFill>
                      <a:schemeClr val="tx1"/>
                    </a:solidFill>
                    <a:latin typeface="Times New Roman" panose="02020603050405020304" pitchFamily="18" charset="0"/>
                  </a:rPr>
                  <a:t>affected</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inhabitants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is</a:t>
                </a:r>
                <a:r>
                  <a:rPr lang="sk-SK" altLang="sk-SK" dirty="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similar</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as </a:t>
                </a:r>
                <a:r>
                  <a:rPr lang="sk-SK" altLang="sk-SK" dirty="0" err="1">
                    <a:solidFill>
                      <a:schemeClr val="tx1"/>
                    </a:solidFill>
                    <a:latin typeface="Times New Roman" panose="02020603050405020304" pitchFamily="18" charset="0"/>
                  </a:rPr>
                  <a:t>for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first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area</a:t>
                </a:r>
                <a:r>
                  <a:rPr lang="sk-SK" altLang="sk-SK" dirty="0">
                    <a:solidFill>
                      <a:schemeClr val="tx1"/>
                    </a:solidFill>
                    <a:latin typeface="Times New Roman" panose="02020603050405020304" pitchFamily="18" charset="0"/>
                  </a:rPr>
                  <a:t>.</a:t>
                </a:r>
                <a:endParaRPr lang="en-US" altLang="sk-SK" dirty="0">
                  <a:solidFill>
                    <a:schemeClr val="tx1"/>
                  </a:solidFill>
                  <a:latin typeface="Times New Roman" panose="02020603050405020304" pitchFamily="18" charset="0"/>
                </a:endParaRPr>
              </a:p>
            </p:txBody>
          </p:sp>
        </mc:Choice>
        <mc:Fallback xmlns="">
          <p:sp>
            <p:nvSpPr>
              <p:cNvPr id="48139" name="Text Box 5"/>
              <p:cNvSpPr txBox="1">
                <a:spLocks noRot="1" noChangeAspect="1" noMove="1" noResize="1" noEditPoints="1" noAdjustHandles="1" noChangeArrowheads="1" noChangeShapeType="1" noTextEdit="1"/>
              </p:cNvSpPr>
              <p:nvPr/>
            </p:nvSpPr>
            <p:spPr bwMode="auto">
              <a:xfrm>
                <a:off x="1703388" y="754063"/>
                <a:ext cx="8964612" cy="2246312"/>
              </a:xfrm>
              <a:prstGeom prst="rect">
                <a:avLst/>
              </a:prstGeom>
              <a:blipFill>
                <a:blip r:embed="rId3"/>
                <a:stretch>
                  <a:fillRect l="-680" t="-1630" b="-40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8132" name="Text Box 2"/>
          <p:cNvSpPr txBox="1">
            <a:spLocks noChangeArrowheads="1"/>
          </p:cNvSpPr>
          <p:nvPr/>
        </p:nvSpPr>
        <p:spPr bwMode="auto">
          <a:xfrm>
            <a:off x="1703388" y="3278188"/>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a:solidFill>
                  <a:schemeClr val="tx1"/>
                </a:solidFill>
                <a:latin typeface="Times New Roman" panose="02020603050405020304" pitchFamily="18" charset="0"/>
              </a:rPr>
              <a:t>Strict  dominance</a:t>
            </a:r>
            <a:endParaRPr lang="en-US" altLang="sk-SK" sz="2400" b="1">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8136" name="Text Box 3"/>
              <p:cNvSpPr txBox="1">
                <a:spLocks noChangeArrowheads="1"/>
              </p:cNvSpPr>
              <p:nvPr/>
            </p:nvSpPr>
            <p:spPr bwMode="auto">
              <a:xfrm>
                <a:off x="1684338" y="3933827"/>
                <a:ext cx="8915400" cy="24003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dirty="0" smtClean="0">
                    <a:solidFill>
                      <a:schemeClr val="tx1"/>
                    </a:solidFill>
                    <a:latin typeface="Times New Roman" panose="02020603050405020304" pitchFamily="18" charset="0"/>
                  </a:rPr>
                  <a:t>If</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aeroport</a:t>
                </a:r>
                <a:r>
                  <a:rPr lang="sk-SK" altLang="sk-SK" dirty="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area</a:t>
                </a:r>
                <a:r>
                  <a:rPr lang="en-US" altLang="sk-SK" dirty="0" smtClean="0">
                    <a:solidFill>
                      <a:schemeClr val="tx1"/>
                    </a:solidFill>
                    <a:latin typeface="Times New Roman" panose="02020603050405020304" pitchFamily="18" charset="0"/>
                  </a:rPr>
                  <a:t> </a:t>
                </a:r>
                <a14:m>
                  <m:oMath xmlns:m="http://schemas.openxmlformats.org/officeDocument/2006/math">
                    <m:sSub>
                      <m:sSubPr>
                        <m:ctrlPr>
                          <a:rPr lang="en-US" altLang="sk-SK" i="1" smtClean="0">
                            <a:solidFill>
                              <a:schemeClr val="tx1"/>
                            </a:solidFill>
                            <a:latin typeface="Cambria Math" panose="02040503050406030204" pitchFamily="18" charset="0"/>
                          </a:rPr>
                        </m:ctrlPr>
                      </m:sSubPr>
                      <m:e>
                        <m:r>
                          <a:rPr lang="en-US" altLang="sk-SK" b="0" i="1" smtClean="0">
                            <a:solidFill>
                              <a:schemeClr val="tx1"/>
                            </a:solidFill>
                            <a:latin typeface="Cambria Math" panose="02040503050406030204" pitchFamily="18" charset="0"/>
                          </a:rPr>
                          <m:t>𝑆</m:t>
                        </m:r>
                      </m:e>
                      <m:sub>
                        <m:r>
                          <a:rPr lang="en-US" altLang="sk-SK" b="0" i="1" smtClean="0">
                            <a:solidFill>
                              <a:schemeClr val="tx1"/>
                            </a:solidFill>
                            <a:latin typeface="Cambria Math" panose="02040503050406030204" pitchFamily="18" charset="0"/>
                          </a:rPr>
                          <m:t>1</m:t>
                        </m:r>
                      </m:sub>
                    </m:sSub>
                  </m:oMath>
                </a14:m>
                <a:r>
                  <a:rPr lang="en-US" altLang="sk-SK" dirty="0" smtClean="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is </a:t>
                </a:r>
                <a:r>
                  <a:rPr lang="sk-SK" altLang="sk-SK" dirty="0">
                    <a:solidFill>
                      <a:schemeClr val="tx1"/>
                    </a:solidFill>
                    <a:latin typeface="Times New Roman" panose="02020603050405020304" pitchFamily="18" charset="0"/>
                  </a:rPr>
                  <a:t>in </a:t>
                </a:r>
                <a:r>
                  <a:rPr lang="sk-SK" altLang="sk-SK" dirty="0" err="1">
                    <a:solidFill>
                      <a:schemeClr val="tx1"/>
                    </a:solidFill>
                    <a:latin typeface="Times New Roman" panose="02020603050405020304" pitchFamily="18" charset="0"/>
                  </a:rPr>
                  <a:t>all</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attributes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better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then</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area</a:t>
                </a:r>
                <a:r>
                  <a:rPr lang="en-US" altLang="sk-SK" dirty="0" smtClean="0">
                    <a:solidFill>
                      <a:schemeClr val="tx1"/>
                    </a:solidFill>
                    <a:latin typeface="Times New Roman" panose="02020603050405020304" pitchFamily="18" charset="0"/>
                  </a:rPr>
                  <a:t>  </a:t>
                </a:r>
                <a14:m>
                  <m:oMath xmlns:m="http://schemas.openxmlformats.org/officeDocument/2006/math">
                    <m:sSub>
                      <m:sSubPr>
                        <m:ctrlPr>
                          <a:rPr lang="en-US" altLang="sk-SK" i="1" smtClean="0">
                            <a:solidFill>
                              <a:schemeClr val="tx1"/>
                            </a:solidFill>
                            <a:latin typeface="Cambria Math" panose="02040503050406030204" pitchFamily="18" charset="0"/>
                          </a:rPr>
                        </m:ctrlPr>
                      </m:sSubPr>
                      <m:e>
                        <m:r>
                          <a:rPr lang="en-US" altLang="sk-SK" b="0" i="1" smtClean="0">
                            <a:solidFill>
                              <a:schemeClr val="tx1"/>
                            </a:solidFill>
                            <a:latin typeface="Cambria Math" panose="02040503050406030204" pitchFamily="18" charset="0"/>
                          </a:rPr>
                          <m:t>𝑆</m:t>
                        </m:r>
                      </m:e>
                      <m:sub>
                        <m:r>
                          <a:rPr lang="en-US" altLang="sk-SK" b="0" i="1" smtClean="0">
                            <a:solidFill>
                              <a:schemeClr val="tx1"/>
                            </a:solidFill>
                            <a:latin typeface="Cambria Math" panose="02040503050406030204" pitchFamily="18" charset="0"/>
                          </a:rPr>
                          <m:t>2</m:t>
                        </m:r>
                      </m:sub>
                    </m:sSub>
                  </m:oMath>
                </a14:m>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we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say</a:t>
                </a:r>
                <a:r>
                  <a:rPr lang="sk-SK" altLang="sk-SK" dirty="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t</a:t>
                </a:r>
                <a:r>
                  <a:rPr lang="en-US" altLang="sk-SK" dirty="0" smtClean="0">
                    <a:solidFill>
                      <a:schemeClr val="tx1"/>
                    </a:solidFill>
                    <a:latin typeface="Times New Roman" panose="02020603050405020304" pitchFamily="18" charset="0"/>
                  </a:rPr>
                  <a:t>hat  </a:t>
                </a:r>
                <a14:m>
                  <m:oMath xmlns:m="http://schemas.openxmlformats.org/officeDocument/2006/math">
                    <m:sSub>
                      <m:sSubPr>
                        <m:ctrlPr>
                          <a:rPr lang="en-US" altLang="sk-SK" i="1" smtClean="0">
                            <a:solidFill>
                              <a:schemeClr val="tx1"/>
                            </a:solidFill>
                            <a:latin typeface="Cambria Math" panose="02040503050406030204" pitchFamily="18" charset="0"/>
                          </a:rPr>
                        </m:ctrlPr>
                      </m:sSubPr>
                      <m:e>
                        <m:r>
                          <a:rPr lang="en-US" altLang="sk-SK" b="0" i="1" smtClean="0">
                            <a:solidFill>
                              <a:schemeClr val="tx1"/>
                            </a:solidFill>
                            <a:latin typeface="Cambria Math" panose="02040503050406030204" pitchFamily="18" charset="0"/>
                          </a:rPr>
                          <m:t>𝑆</m:t>
                        </m:r>
                      </m:e>
                      <m:sub>
                        <m:r>
                          <a:rPr lang="en-US" altLang="sk-SK" b="0" i="1" smtClean="0">
                            <a:solidFill>
                              <a:schemeClr val="tx1"/>
                            </a:solidFill>
                            <a:latin typeface="Cambria Math" panose="02040503050406030204" pitchFamily="18" charset="0"/>
                          </a:rPr>
                          <m:t>1</m:t>
                        </m:r>
                      </m:sub>
                    </m:sSub>
                  </m:oMath>
                </a14:m>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     </a:t>
                </a:r>
                <a:r>
                  <a:rPr lang="sk-SK" altLang="sk-SK" dirty="0" err="1">
                    <a:solidFill>
                      <a:srgbClr val="C00000"/>
                    </a:solidFill>
                    <a:latin typeface="Times New Roman" panose="02020603050405020304" pitchFamily="18" charset="0"/>
                  </a:rPr>
                  <a:t>strictly</a:t>
                </a:r>
                <a:r>
                  <a:rPr lang="sk-SK" altLang="sk-SK" dirty="0">
                    <a:solidFill>
                      <a:srgbClr val="C00000"/>
                    </a:solidFill>
                    <a:latin typeface="Times New Roman" panose="02020603050405020304" pitchFamily="18" charset="0"/>
                  </a:rPr>
                  <a:t> </a:t>
                </a:r>
                <a:r>
                  <a:rPr lang="sk-SK" altLang="sk-SK" dirty="0" err="1">
                    <a:solidFill>
                      <a:srgbClr val="C00000"/>
                    </a:solidFill>
                    <a:latin typeface="Times New Roman" panose="02020603050405020304" pitchFamily="18" charset="0"/>
                  </a:rPr>
                  <a:t>dominates</a:t>
                </a:r>
                <a:r>
                  <a:rPr lang="sk-SK" altLang="sk-SK" dirty="0">
                    <a:solidFill>
                      <a:srgbClr val="C00000"/>
                    </a:solidFill>
                    <a:latin typeface="Times New Roman" panose="02020603050405020304" pitchFamily="18" charset="0"/>
                  </a:rPr>
                  <a:t>  </a:t>
                </a:r>
                <a:r>
                  <a:rPr lang="sk-SK" altLang="sk-SK" dirty="0" err="1">
                    <a:solidFill>
                      <a:schemeClr val="tx1"/>
                    </a:solidFill>
                    <a:latin typeface="Times New Roman" panose="02020603050405020304" pitchFamily="18" charset="0"/>
                  </a:rPr>
                  <a:t>above</a:t>
                </a:r>
                <a:r>
                  <a:rPr lang="sk-SK" altLang="sk-SK" dirty="0">
                    <a:solidFill>
                      <a:schemeClr val="tx1"/>
                    </a:solidFill>
                    <a:latin typeface="Times New Roman" panose="02020603050405020304" pitchFamily="18" charset="0"/>
                  </a:rPr>
                  <a:t>    </a:t>
                </a:r>
                <a14:m>
                  <m:oMath xmlns:m="http://schemas.openxmlformats.org/officeDocument/2006/math">
                    <m:sSub>
                      <m:sSubPr>
                        <m:ctrlPr>
                          <a:rPr lang="sk-SK" altLang="sk-SK" i="1" smtClean="0">
                            <a:solidFill>
                              <a:schemeClr val="tx1"/>
                            </a:solidFill>
                            <a:latin typeface="Cambria Math" panose="02040503050406030204" pitchFamily="18" charset="0"/>
                          </a:rPr>
                        </m:ctrlPr>
                      </m:sSubPr>
                      <m:e>
                        <m:r>
                          <a:rPr lang="en-US" altLang="sk-SK" b="0" i="1" smtClean="0">
                            <a:solidFill>
                              <a:schemeClr val="tx1"/>
                            </a:solidFill>
                            <a:latin typeface="Cambria Math" panose="02040503050406030204" pitchFamily="18" charset="0"/>
                          </a:rPr>
                          <m:t>𝑆</m:t>
                        </m:r>
                      </m:e>
                      <m:sub>
                        <m:r>
                          <a:rPr lang="en-US" altLang="sk-SK" b="0" i="1" smtClean="0">
                            <a:solidFill>
                              <a:schemeClr val="tx1"/>
                            </a:solidFill>
                            <a:latin typeface="Cambria Math" panose="02040503050406030204" pitchFamily="18" charset="0"/>
                          </a:rPr>
                          <m:t>2</m:t>
                        </m:r>
                      </m:sub>
                    </m:sSub>
                  </m:oMath>
                </a14:m>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pPr>
                <a:r>
                  <a:rPr lang="sk-SK" altLang="sk-SK" dirty="0" err="1">
                    <a:solidFill>
                      <a:schemeClr val="tx1"/>
                    </a:solidFill>
                    <a:latin typeface="Times New Roman" panose="02020603050405020304" pitchFamily="18" charset="0"/>
                  </a:rPr>
                  <a:t>Strict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dominance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helps</a:t>
                </a:r>
                <a:r>
                  <a:rPr lang="sk-SK" altLang="sk-SK" dirty="0">
                    <a:solidFill>
                      <a:schemeClr val="tx1"/>
                    </a:solidFill>
                    <a:latin typeface="Times New Roman" panose="02020603050405020304" pitchFamily="18" charset="0"/>
                  </a:rPr>
                  <a:t> in </a:t>
                </a:r>
                <a:r>
                  <a:rPr lang="sk-SK" altLang="sk-SK" dirty="0" err="1">
                    <a:solidFill>
                      <a:schemeClr val="tx1"/>
                    </a:solidFill>
                    <a:latin typeface="Times New Roman" panose="02020603050405020304" pitchFamily="18" charset="0"/>
                  </a:rPr>
                  <a:t>decisions</a:t>
                </a:r>
                <a:r>
                  <a:rPr lang="sk-SK" altLang="sk-SK" dirty="0">
                    <a:solidFill>
                      <a:schemeClr val="tx1"/>
                    </a:solidFill>
                    <a:latin typeface="Times New Roman" panose="02020603050405020304" pitchFamily="18" charset="0"/>
                  </a:rPr>
                  <a:t> to </a:t>
                </a:r>
                <a:r>
                  <a:rPr lang="sk-SK" altLang="sk-SK" dirty="0" err="1">
                    <a:solidFill>
                      <a:schemeClr val="tx1"/>
                    </a:solidFill>
                    <a:latin typeface="Times New Roman" panose="02020603050405020304" pitchFamily="18" charset="0"/>
                  </a:rPr>
                  <a:t>shorten</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list of </a:t>
                </a:r>
                <a:r>
                  <a:rPr lang="sk-SK" altLang="sk-SK" dirty="0" err="1">
                    <a:solidFill>
                      <a:schemeClr val="tx1"/>
                    </a:solidFill>
                    <a:latin typeface="Times New Roman" panose="02020603050405020304" pitchFamily="18" charset="0"/>
                  </a:rPr>
                  <a:t>possible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solutions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But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not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necessarily</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leads</a:t>
                </a:r>
                <a:r>
                  <a:rPr lang="sk-SK" altLang="sk-SK" dirty="0">
                    <a:solidFill>
                      <a:schemeClr val="tx1"/>
                    </a:solidFill>
                    <a:latin typeface="Times New Roman" panose="02020603050405020304" pitchFamily="18" charset="0"/>
                  </a:rPr>
                  <a:t> to a </a:t>
                </a:r>
                <a:r>
                  <a:rPr lang="sk-SK" altLang="sk-SK" dirty="0" err="1">
                    <a:solidFill>
                      <a:schemeClr val="tx1"/>
                    </a:solidFill>
                    <a:latin typeface="Times New Roman" panose="02020603050405020304" pitchFamily="18" charset="0"/>
                  </a:rPr>
                  <a:t>clear</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definite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decision</a:t>
                </a:r>
                <a:r>
                  <a:rPr lang="sk-SK" altLang="sk-SK" dirty="0">
                    <a:solidFill>
                      <a:schemeClr val="tx1"/>
                    </a:solidFill>
                    <a:latin typeface="Times New Roman" panose="02020603050405020304" pitchFamily="18" charset="0"/>
                  </a:rPr>
                  <a:t>. </a:t>
                </a:r>
              </a:p>
              <a:p>
                <a:pPr eaLnBrk="1" hangingPunct="1">
                  <a:lnSpc>
                    <a:spcPct val="100000"/>
                  </a:lnSpc>
                  <a:spcBef>
                    <a:spcPct val="50000"/>
                  </a:spcBef>
                  <a:spcAft>
                    <a:spcPct val="0"/>
                  </a:spcAft>
                  <a:buClrTx/>
                  <a:buSzTx/>
                  <a:buFontTx/>
                  <a:buChar char="-"/>
                </a:pP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outcome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can</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be</a:t>
                </a:r>
                <a:r>
                  <a:rPr lang="sk-SK" altLang="sk-SK" dirty="0">
                    <a:solidFill>
                      <a:schemeClr val="tx1"/>
                    </a:solidFill>
                    <a:latin typeface="Times New Roman" panose="02020603050405020304" pitchFamily="18" charset="0"/>
                  </a:rPr>
                  <a:t> a </a:t>
                </a:r>
                <a:r>
                  <a:rPr lang="sk-SK" altLang="sk-SK" dirty="0" err="1">
                    <a:solidFill>
                      <a:schemeClr val="tx1"/>
                    </a:solidFill>
                    <a:latin typeface="Times New Roman" panose="02020603050405020304" pitchFamily="18" charset="0"/>
                  </a:rPr>
                  <a:t>lotteries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among</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which</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we</a:t>
                </a:r>
                <a:r>
                  <a:rPr lang="sk-SK" altLang="sk-SK" dirty="0">
                    <a:solidFill>
                      <a:schemeClr val="tx1"/>
                    </a:solidFill>
                    <a:latin typeface="Times New Roman" panose="02020603050405020304" pitchFamily="18" charset="0"/>
                  </a:rPr>
                  <a:t> do </a:t>
                </a:r>
                <a:r>
                  <a:rPr lang="sk-SK" altLang="sk-SK" dirty="0" err="1">
                    <a:solidFill>
                      <a:schemeClr val="tx1"/>
                    </a:solidFill>
                    <a:latin typeface="Times New Roman" panose="02020603050405020304" pitchFamily="18" charset="0"/>
                  </a:rPr>
                  <a:t>not</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know</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how</a:t>
                </a:r>
                <a:r>
                  <a:rPr lang="sk-SK" altLang="sk-SK" dirty="0">
                    <a:solidFill>
                      <a:schemeClr val="tx1"/>
                    </a:solidFill>
                    <a:latin typeface="Times New Roman" panose="02020603050405020304" pitchFamily="18" charset="0"/>
                  </a:rPr>
                  <a:t> to </a:t>
                </a:r>
                <a:r>
                  <a:rPr lang="sk-SK" altLang="sk-SK" dirty="0" err="1">
                    <a:solidFill>
                      <a:schemeClr val="tx1"/>
                    </a:solidFill>
                    <a:latin typeface="Times New Roman" panose="02020603050405020304" pitchFamily="18" charset="0"/>
                  </a:rPr>
                  <a:t>choose</a:t>
                </a:r>
                <a:endParaRPr lang="sk-SK" altLang="sk-SK"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Char char="-"/>
                </a:pP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outcome</a:t>
                </a:r>
                <a:r>
                  <a:rPr lang="sk-SK" altLang="sk-SK" dirty="0">
                    <a:solidFill>
                      <a:schemeClr val="tx1"/>
                    </a:solidFill>
                    <a:latin typeface="Times New Roman" panose="02020603050405020304" pitchFamily="18" charset="0"/>
                  </a:rPr>
                  <a:t> are </a:t>
                </a:r>
                <a:r>
                  <a:rPr lang="sk-SK" altLang="sk-SK" dirty="0" err="1">
                    <a:solidFill>
                      <a:schemeClr val="tx1"/>
                    </a:solidFill>
                    <a:latin typeface="Times New Roman" panose="02020603050405020304" pitchFamily="18" charset="0"/>
                  </a:rPr>
                  <a:t>states</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having</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the</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same</a:t>
                </a:r>
                <a:r>
                  <a:rPr lang="sk-SK" altLang="sk-SK" dirty="0">
                    <a:solidFill>
                      <a:schemeClr val="tx1"/>
                    </a:solidFill>
                    <a:latin typeface="Times New Roman" panose="02020603050405020304" pitchFamily="18" charset="0"/>
                  </a:rPr>
                  <a:t> utility </a:t>
                </a:r>
                <a:r>
                  <a:rPr lang="sk-SK" altLang="sk-SK" dirty="0" err="1">
                    <a:solidFill>
                      <a:schemeClr val="tx1"/>
                    </a:solidFill>
                    <a:latin typeface="Times New Roman" panose="02020603050405020304" pitchFamily="18" charset="0"/>
                  </a:rPr>
                  <a:t>value</a:t>
                </a:r>
                <a:r>
                  <a:rPr lang="sk-SK" altLang="sk-SK" dirty="0">
                    <a:solidFill>
                      <a:schemeClr val="tx1"/>
                    </a:solidFill>
                    <a:latin typeface="Times New Roman" panose="02020603050405020304" pitchFamily="18" charset="0"/>
                  </a:rPr>
                  <a:t> </a:t>
                </a:r>
                <a:endParaRPr lang="en-US" altLang="sk-SK" dirty="0">
                  <a:solidFill>
                    <a:schemeClr val="tx1"/>
                  </a:solidFill>
                  <a:latin typeface="Times New Roman" panose="02020603050405020304" pitchFamily="18" charset="0"/>
                </a:endParaRPr>
              </a:p>
            </p:txBody>
          </p:sp>
        </mc:Choice>
        <mc:Fallback xmlns="">
          <p:sp>
            <p:nvSpPr>
              <p:cNvPr id="48136" name="Text Box 3"/>
              <p:cNvSpPr txBox="1">
                <a:spLocks noRot="1" noChangeAspect="1" noMove="1" noResize="1" noEditPoints="1" noAdjustHandles="1" noChangeArrowheads="1" noChangeShapeType="1" noTextEdit="1"/>
              </p:cNvSpPr>
              <p:nvPr/>
            </p:nvSpPr>
            <p:spPr bwMode="auto">
              <a:xfrm>
                <a:off x="1684338" y="3933827"/>
                <a:ext cx="8915400" cy="2400300"/>
              </a:xfrm>
              <a:prstGeom prst="rect">
                <a:avLst/>
              </a:prstGeom>
              <a:blipFill>
                <a:blip r:embed="rId4"/>
                <a:stretch>
                  <a:fillRect l="-684" t="-1269" b="-3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11331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09963" y="1930400"/>
            <a:ext cx="9439564" cy="2491148"/>
            <a:chOff x="1209963" y="1930400"/>
            <a:chExt cx="9439564" cy="2491148"/>
          </a:xfrm>
        </p:grpSpPr>
        <p:sp>
          <p:nvSpPr>
            <p:cNvPr id="2" name="TextBox 1"/>
            <p:cNvSpPr txBox="1"/>
            <p:nvPr/>
          </p:nvSpPr>
          <p:spPr>
            <a:xfrm>
              <a:off x="1209963" y="1930400"/>
              <a:ext cx="9439564" cy="830997"/>
            </a:xfrm>
            <a:prstGeom prst="rect">
              <a:avLst/>
            </a:prstGeom>
            <a:noFill/>
          </p:spPr>
          <p:txBody>
            <a:bodyPr wrap="square" rtlCol="0">
              <a:spAutoFit/>
            </a:bodyPr>
            <a:lstStyle/>
            <a:p>
              <a:r>
                <a:rPr lang="en-US" sz="2400" dirty="0" smtClean="0"/>
                <a:t>Last lecture</a:t>
              </a:r>
            </a:p>
            <a:p>
              <a:endParaRPr lang="en-US" sz="2400" dirty="0"/>
            </a:p>
          </p:txBody>
        </p:sp>
        <p:sp>
          <p:nvSpPr>
            <p:cNvPr id="3" name="TextBox 2"/>
            <p:cNvSpPr txBox="1"/>
            <p:nvPr/>
          </p:nvSpPr>
          <p:spPr>
            <a:xfrm>
              <a:off x="1209963" y="2574889"/>
              <a:ext cx="8338003" cy="1846659"/>
            </a:xfrm>
            <a:prstGeom prst="rect">
              <a:avLst/>
            </a:prstGeom>
            <a:noFill/>
          </p:spPr>
          <p:txBody>
            <a:bodyPr wrap="square" rtlCol="0">
              <a:spAutoFit/>
            </a:bodyPr>
            <a:lstStyle/>
            <a:p>
              <a:pPr marL="342900" indent="-342900">
                <a:buAutoNum type="alphaLcParenR"/>
              </a:pPr>
              <a:r>
                <a:rPr lang="en-US" sz="2400" dirty="0" smtClean="0"/>
                <a:t>Smoothing and most probable state sequence.</a:t>
              </a:r>
            </a:p>
            <a:p>
              <a:pPr marL="342900" indent="-342900">
                <a:buAutoNum type="alphaLcParenR"/>
              </a:pPr>
              <a:r>
                <a:rPr lang="en-US" sz="2400" dirty="0" smtClean="0"/>
                <a:t>Applications of filtering – </a:t>
              </a:r>
              <a:r>
                <a:rPr lang="en-US" sz="2400" dirty="0" err="1" smtClean="0"/>
                <a:t>Kalman</a:t>
              </a:r>
              <a:r>
                <a:rPr lang="en-US" sz="2400" dirty="0" smtClean="0"/>
                <a:t> filter</a:t>
              </a:r>
              <a:r>
                <a:rPr lang="sk-SK" sz="2400" dirty="0" smtClean="0"/>
                <a:t>.</a:t>
              </a:r>
              <a:endParaRPr lang="sk-SK" sz="2400" dirty="0"/>
            </a:p>
            <a:p>
              <a:pPr marL="342900" indent="-342900">
                <a:buAutoNum type="alphaLcParenR"/>
              </a:pPr>
              <a:r>
                <a:rPr lang="en-US" sz="2400" dirty="0" smtClean="0"/>
                <a:t>Introduction to the decision theory: atomic state, lottery, utility function</a:t>
              </a:r>
              <a:r>
                <a:rPr lang="sk-SK" sz="2400" dirty="0" smtClean="0"/>
                <a:t>.</a:t>
              </a:r>
              <a:endParaRPr lang="en-US" sz="2400" dirty="0" smtClean="0"/>
            </a:p>
            <a:p>
              <a:endParaRPr lang="en-US" dirty="0"/>
            </a:p>
          </p:txBody>
        </p:sp>
      </p:grpSp>
    </p:spTree>
    <p:extLst>
      <p:ext uri="{BB962C8B-B14F-4D97-AF65-F5344CB8AC3E}">
        <p14:creationId xmlns:p14="http://schemas.microsoft.com/office/powerpoint/2010/main" val="3952519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752600" y="5715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a:solidFill>
                  <a:schemeClr val="tx1"/>
                </a:solidFill>
                <a:latin typeface="Times New Roman" panose="02020603050405020304" pitchFamily="18" charset="0"/>
              </a:rPr>
              <a:t>Stochastic dominance</a:t>
            </a:r>
            <a:endParaRPr lang="en-US" altLang="sk-SK" sz="2400" b="1">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0180" name="Text Box 3"/>
              <p:cNvSpPr txBox="1">
                <a:spLocks noChangeArrowheads="1"/>
              </p:cNvSpPr>
              <p:nvPr/>
            </p:nvSpPr>
            <p:spPr bwMode="auto">
              <a:xfrm>
                <a:off x="1752600" y="1841498"/>
                <a:ext cx="8915400" cy="38450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dirty="0" smtClean="0">
                    <a:solidFill>
                      <a:schemeClr val="tx1"/>
                    </a:solidFill>
                    <a:latin typeface="Times New Roman" panose="02020603050405020304" pitchFamily="18" charset="0"/>
                  </a:rPr>
                  <a:t>The price at </a:t>
                </a:r>
                <a14:m>
                  <m:oMath xmlns:m="http://schemas.openxmlformats.org/officeDocument/2006/math">
                    <m:sSub>
                      <m:sSubPr>
                        <m:ctrlPr>
                          <a:rPr lang="sk-SK"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𝑆</m:t>
                        </m:r>
                      </m:e>
                      <m:sub>
                        <m:r>
                          <a:rPr lang="en-US" altLang="sk-SK" sz="2400" b="0" i="1" smtClean="0">
                            <a:solidFill>
                              <a:schemeClr val="tx1"/>
                            </a:solidFill>
                            <a:latin typeface="Cambria Math" panose="02040503050406030204" pitchFamily="18" charset="0"/>
                          </a:rPr>
                          <m:t>1</m:t>
                        </m:r>
                      </m:sub>
                    </m:sSub>
                  </m:oMath>
                </a14:m>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is uniformly distributed</a:t>
                </a: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among </a:t>
                </a:r>
                <a:r>
                  <a:rPr lang="sk-SK" altLang="sk-SK" sz="2400" dirty="0" smtClean="0">
                    <a:solidFill>
                      <a:schemeClr val="tx1"/>
                    </a:solidFill>
                    <a:latin typeface="Times New Roman" panose="02020603050405020304" pitchFamily="18" charset="0"/>
                  </a:rPr>
                  <a:t>2.8 </a:t>
                </a:r>
                <a:r>
                  <a:rPr lang="en-US" altLang="sk-SK" sz="2400" dirty="0" smtClean="0">
                    <a:solidFill>
                      <a:schemeClr val="tx1"/>
                    </a:solidFill>
                    <a:latin typeface="Times New Roman" panose="02020603050405020304" pitchFamily="18" charset="0"/>
                  </a:rPr>
                  <a:t>million</a:t>
                </a:r>
                <a:r>
                  <a:rPr lang="sk-SK" altLang="sk-SK" sz="2400" dirty="0" smtClean="0">
                    <a:solidFill>
                      <a:schemeClr val="tx1"/>
                    </a:solidFill>
                    <a:latin typeface="Times New Roman" panose="02020603050405020304" pitchFamily="18" charset="0"/>
                  </a:rPr>
                  <a:t> a</a:t>
                </a:r>
                <a:r>
                  <a:rPr lang="en-US" altLang="sk-SK" sz="2400" dirty="0" err="1" smtClean="0">
                    <a:solidFill>
                      <a:schemeClr val="tx1"/>
                    </a:solidFill>
                    <a:latin typeface="Times New Roman" panose="02020603050405020304" pitchFamily="18" charset="0"/>
                  </a:rPr>
                  <a:t>nd</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4.8 </a:t>
                </a:r>
                <a:r>
                  <a:rPr lang="en-US" altLang="sk-SK" sz="2400" dirty="0" smtClean="0">
                    <a:solidFill>
                      <a:schemeClr val="tx1"/>
                    </a:solidFill>
                    <a:latin typeface="Times New Roman" panose="02020603050405020304" pitchFamily="18" charset="0"/>
                  </a:rPr>
                  <a:t>million</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in some currency</a:t>
                </a:r>
                <a:r>
                  <a:rPr lang="sk-SK" altLang="sk-SK" sz="2400" dirty="0" smtClean="0">
                    <a:solidFill>
                      <a:schemeClr val="tx1"/>
                    </a:solidFill>
                    <a:latin typeface="Times New Roman" panose="02020603050405020304" pitchFamily="18" charset="0"/>
                  </a:rPr>
                  <a:t> a</a:t>
                </a:r>
                <a:r>
                  <a:rPr lang="en-US" altLang="sk-SK" sz="2400" dirty="0" err="1" smtClean="0">
                    <a:solidFill>
                      <a:schemeClr val="tx1"/>
                    </a:solidFill>
                    <a:latin typeface="Times New Roman" panose="02020603050405020304" pitchFamily="18" charset="0"/>
                  </a:rPr>
                  <a:t>nd</a:t>
                </a:r>
                <a:r>
                  <a:rPr lang="en-US" altLang="sk-SK" sz="2400" dirty="0" smtClean="0">
                    <a:solidFill>
                      <a:schemeClr val="tx1"/>
                    </a:solidFill>
                    <a:latin typeface="Times New Roman" panose="02020603050405020304" pitchFamily="18" charset="0"/>
                  </a:rPr>
                  <a:t> on </a:t>
                </a:r>
                <a14:m>
                  <m:oMath xmlns:m="http://schemas.openxmlformats.org/officeDocument/2006/math">
                    <m:sSub>
                      <m:sSubPr>
                        <m:ctrlPr>
                          <a:rPr lang="sk-SK"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𝑆</m:t>
                        </m:r>
                      </m:e>
                      <m:sub>
                        <m:r>
                          <a:rPr lang="en-US" altLang="sk-SK" sz="2400" b="0" i="1" smtClean="0">
                            <a:solidFill>
                              <a:schemeClr val="tx1"/>
                            </a:solidFill>
                            <a:latin typeface="Cambria Math" panose="02040503050406030204" pitchFamily="18" charset="0"/>
                          </a:rPr>
                          <m:t>2</m:t>
                        </m:r>
                      </m:sub>
                    </m:sSub>
                  </m:oMath>
                </a14:m>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among</a:t>
                </a:r>
                <a:r>
                  <a:rPr lang="sk-SK" altLang="sk-SK" sz="2400" dirty="0" smtClean="0">
                    <a:solidFill>
                      <a:schemeClr val="tx1"/>
                    </a:solidFill>
                    <a:latin typeface="Times New Roman" panose="02020603050405020304" pitchFamily="18" charset="0"/>
                  </a:rPr>
                  <a:t> </a:t>
                </a:r>
                <a:r>
                  <a:rPr lang="sk-SK" altLang="sk-SK" sz="2400" dirty="0">
                    <a:solidFill>
                      <a:schemeClr val="tx1"/>
                    </a:solidFill>
                    <a:latin typeface="Times New Roman" panose="02020603050405020304" pitchFamily="18" charset="0"/>
                  </a:rPr>
                  <a:t>3 </a:t>
                </a:r>
                <a:r>
                  <a:rPr lang="sk-SK" altLang="sk-SK" sz="2400" dirty="0" smtClean="0">
                    <a:solidFill>
                      <a:schemeClr val="tx1"/>
                    </a:solidFill>
                    <a:latin typeface="Times New Roman" panose="02020603050405020304" pitchFamily="18" charset="0"/>
                  </a:rPr>
                  <a:t>a</a:t>
                </a:r>
                <a:r>
                  <a:rPr lang="en-US" altLang="sk-SK" sz="2400" dirty="0" err="1" smtClean="0">
                    <a:solidFill>
                      <a:schemeClr val="tx1"/>
                    </a:solidFill>
                    <a:latin typeface="Times New Roman" panose="02020603050405020304" pitchFamily="18" charset="0"/>
                  </a:rPr>
                  <a:t>nd</a:t>
                </a:r>
                <a:r>
                  <a:rPr lang="en-US" altLang="sk-SK" sz="2400" dirty="0" smtClean="0">
                    <a:solidFill>
                      <a:schemeClr val="tx1"/>
                    </a:solidFill>
                    <a:latin typeface="Times New Roman" panose="02020603050405020304" pitchFamily="18" charset="0"/>
                  </a:rPr>
                  <a:t> </a:t>
                </a:r>
                <a:r>
                  <a:rPr lang="sk-SK" altLang="sk-SK" sz="2400" dirty="0" smtClean="0">
                    <a:solidFill>
                      <a:schemeClr val="tx1"/>
                    </a:solidFill>
                    <a:latin typeface="Times New Roman" panose="02020603050405020304" pitchFamily="18" charset="0"/>
                  </a:rPr>
                  <a:t>5.2 </a:t>
                </a:r>
                <a:r>
                  <a:rPr lang="en-US" altLang="sk-SK" sz="2400" dirty="0" smtClean="0">
                    <a:solidFill>
                      <a:schemeClr val="tx1"/>
                    </a:solidFill>
                    <a:latin typeface="Times New Roman" panose="02020603050405020304" pitchFamily="18" charset="0"/>
                  </a:rPr>
                  <a:t>million</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then</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knowing that the utility decreases with the increasing price, we say, that the first area </a:t>
                </a:r>
                <a:r>
                  <a:rPr lang="sk-SK" altLang="sk-SK" sz="2400" dirty="0" smtClean="0">
                    <a:solidFill>
                      <a:schemeClr val="tx1"/>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stochastic</a:t>
                </a:r>
                <a:r>
                  <a:rPr lang="en-US" altLang="sk-SK" sz="2400" dirty="0" smtClean="0">
                    <a:solidFill>
                      <a:srgbClr val="FF0000"/>
                    </a:solidFill>
                    <a:latin typeface="Times New Roman" panose="02020603050405020304" pitchFamily="18" charset="0"/>
                  </a:rPr>
                  <a:t>ally </a:t>
                </a:r>
                <a:r>
                  <a:rPr lang="sk-SK" altLang="sk-SK" sz="2400" dirty="0" err="1" smtClean="0">
                    <a:solidFill>
                      <a:srgbClr val="FF0000"/>
                    </a:solidFill>
                    <a:latin typeface="Times New Roman" panose="02020603050405020304" pitchFamily="18" charset="0"/>
                  </a:rPr>
                  <a:t>domin</a:t>
                </a:r>
                <a:r>
                  <a:rPr lang="en-US" altLang="sk-SK" sz="2400" dirty="0" err="1" smtClean="0">
                    <a:solidFill>
                      <a:srgbClr val="FF0000"/>
                    </a:solidFill>
                    <a:latin typeface="Times New Roman" panose="02020603050405020304" pitchFamily="18" charset="0"/>
                  </a:rPr>
                  <a:t>ates</a:t>
                </a:r>
                <a:r>
                  <a:rPr lang="sk-SK" altLang="sk-SK" sz="2400" dirty="0" smtClean="0">
                    <a:solidFill>
                      <a:srgbClr val="FF0000"/>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above the second one in this attribute</a:t>
                </a:r>
                <a:r>
                  <a:rPr lang="sk-SK" altLang="sk-SK" sz="2400" dirty="0" smtClean="0">
                    <a:solidFill>
                      <a:schemeClr val="tx1"/>
                    </a:solidFill>
                    <a:latin typeface="Times New Roman" panose="02020603050405020304" pitchFamily="18" charset="0"/>
                  </a:rPr>
                  <a:t>.</a:t>
                </a:r>
                <a:endParaRPr lang="en-US" altLang="sk-SK" sz="2400" dirty="0" smtClean="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en-US" altLang="sk-SK" sz="2400" dirty="0" smtClean="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en-US" altLang="sk-SK"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14:m>
                  <m:oMathPara xmlns:m="http://schemas.openxmlformats.org/officeDocument/2006/math">
                    <m:oMathParaPr>
                      <m:jc m:val="centerGroup"/>
                    </m:oMathParaPr>
                    <m:oMath xmlns:m="http://schemas.openxmlformats.org/officeDocument/2006/math">
                      <m:r>
                        <a:rPr lang="sk-SK" altLang="sk-SK" sz="2400" i="1" smtClean="0">
                          <a:solidFill>
                            <a:schemeClr val="tx1"/>
                          </a:solidFill>
                          <a:latin typeface="Cambria Math" panose="02040503050406030204" pitchFamily="18" charset="0"/>
                          <a:ea typeface="Cambria Math" panose="02040503050406030204" pitchFamily="18" charset="0"/>
                        </a:rPr>
                        <m:t>∀</m:t>
                      </m:r>
                      <m:r>
                        <a:rPr lang="en-US" altLang="sk-SK" sz="2400" b="0" i="1" smtClean="0">
                          <a:solidFill>
                            <a:schemeClr val="tx1"/>
                          </a:solidFill>
                          <a:latin typeface="Cambria Math" panose="02040503050406030204" pitchFamily="18" charset="0"/>
                          <a:ea typeface="Cambria Math" panose="02040503050406030204" pitchFamily="18" charset="0"/>
                        </a:rPr>
                        <m:t>𝑥</m:t>
                      </m:r>
                      <m:nary>
                        <m:naryPr>
                          <m:ctrlPr>
                            <a:rPr lang="en-US" altLang="sk-SK" sz="2400" b="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sk-SK" sz="2400" b="0" i="1" smtClean="0">
                              <a:solidFill>
                                <a:schemeClr val="tx1"/>
                              </a:solidFill>
                              <a:latin typeface="Cambria Math" panose="02040503050406030204" pitchFamily="18" charset="0"/>
                              <a:ea typeface="Cambria Math" panose="02040503050406030204" pitchFamily="18" charset="0"/>
                            </a:rPr>
                            <m:t>−</m:t>
                          </m:r>
                          <m:r>
                            <a:rPr lang="en-US" altLang="sk-SK" sz="2400" b="0" i="1" smtClean="0">
                              <a:solidFill>
                                <a:schemeClr val="tx1"/>
                              </a:solidFill>
                              <a:latin typeface="Cambria Math" panose="02040503050406030204" pitchFamily="18" charset="0"/>
                              <a:ea typeface="Cambria Math" panose="02040503050406030204" pitchFamily="18" charset="0"/>
                            </a:rPr>
                            <m:t>∞</m:t>
                          </m:r>
                        </m:sub>
                        <m:sup>
                          <m:r>
                            <a:rPr lang="en-US" altLang="sk-SK" sz="2400" b="0" i="1" smtClean="0">
                              <a:solidFill>
                                <a:schemeClr val="tx1"/>
                              </a:solidFill>
                              <a:latin typeface="Cambria Math" panose="02040503050406030204" pitchFamily="18" charset="0"/>
                              <a:ea typeface="Cambria Math" panose="02040503050406030204" pitchFamily="18" charset="0"/>
                            </a:rPr>
                            <m:t>𝑥</m:t>
                          </m:r>
                        </m:sup>
                        <m:e>
                          <m:sSub>
                            <m:sSubPr>
                              <m:ctrlPr>
                                <a:rPr lang="en-US" altLang="sk-SK" sz="2400" b="0" i="1" smtClean="0">
                                  <a:solidFill>
                                    <a:schemeClr val="tx1"/>
                                  </a:solidFill>
                                  <a:latin typeface="Cambria Math" panose="02040503050406030204" pitchFamily="18" charset="0"/>
                                  <a:ea typeface="Cambria Math" panose="02040503050406030204" pitchFamily="18" charset="0"/>
                                </a:rPr>
                              </m:ctrlPr>
                            </m:sSubPr>
                            <m:e>
                              <m:r>
                                <a:rPr lang="en-US" altLang="sk-SK" sz="2400" b="0" i="1" smtClean="0">
                                  <a:solidFill>
                                    <a:schemeClr val="tx1"/>
                                  </a:solidFill>
                                  <a:latin typeface="Cambria Math" panose="02040503050406030204" pitchFamily="18" charset="0"/>
                                  <a:ea typeface="Cambria Math" panose="02040503050406030204" pitchFamily="18" charset="0"/>
                                </a:rPr>
                                <m:t>𝑝</m:t>
                              </m:r>
                            </m:e>
                            <m:sub>
                              <m:r>
                                <a:rPr lang="en-US" altLang="sk-SK" sz="2400" b="0" i="1" smtClean="0">
                                  <a:solidFill>
                                    <a:schemeClr val="tx1"/>
                                  </a:solidFill>
                                  <a:latin typeface="Cambria Math" panose="02040503050406030204" pitchFamily="18" charset="0"/>
                                  <a:ea typeface="Cambria Math" panose="02040503050406030204" pitchFamily="18" charset="0"/>
                                </a:rPr>
                                <m:t>1</m:t>
                              </m:r>
                            </m:sub>
                          </m:sSub>
                          <m:d>
                            <m:dPr>
                              <m:ctrlPr>
                                <a:rPr lang="en-US" altLang="sk-SK" sz="2400" b="0" i="1" smtClean="0">
                                  <a:solidFill>
                                    <a:schemeClr val="tx1"/>
                                  </a:solidFill>
                                  <a:latin typeface="Cambria Math" panose="02040503050406030204" pitchFamily="18" charset="0"/>
                                  <a:ea typeface="Cambria Math" panose="02040503050406030204" pitchFamily="18" charset="0"/>
                                </a:rPr>
                              </m:ctrlPr>
                            </m:dPr>
                            <m:e>
                              <m:r>
                                <a:rPr lang="en-US" altLang="sk-SK" sz="2400" b="0" i="1" smtClean="0">
                                  <a:solidFill>
                                    <a:schemeClr val="tx1"/>
                                  </a:solidFill>
                                  <a:latin typeface="Cambria Math" panose="02040503050406030204" pitchFamily="18" charset="0"/>
                                  <a:ea typeface="Cambria Math" panose="02040503050406030204" pitchFamily="18" charset="0"/>
                                </a:rPr>
                                <m:t>𝑥</m:t>
                              </m:r>
                              <m:r>
                                <a:rPr lang="en-US" altLang="sk-SK" sz="2400" b="0" i="1" smtClean="0">
                                  <a:solidFill>
                                    <a:schemeClr val="tx1"/>
                                  </a:solidFill>
                                  <a:latin typeface="Cambria Math" panose="02040503050406030204" pitchFamily="18" charset="0"/>
                                  <a:ea typeface="Cambria Math" panose="02040503050406030204" pitchFamily="18" charset="0"/>
                                </a:rPr>
                                <m:t>′</m:t>
                              </m:r>
                            </m:e>
                          </m:d>
                          <m:r>
                            <a:rPr lang="en-US" altLang="sk-SK" sz="2400" b="0" i="1" smtClean="0">
                              <a:solidFill>
                                <a:schemeClr val="tx1"/>
                              </a:solidFill>
                              <a:latin typeface="Cambria Math" panose="02040503050406030204" pitchFamily="18" charset="0"/>
                              <a:ea typeface="Cambria Math" panose="02040503050406030204" pitchFamily="18" charset="0"/>
                            </a:rPr>
                            <m:t>𝑑</m:t>
                          </m:r>
                          <m:sSup>
                            <m:sSupPr>
                              <m:ctrlPr>
                                <a:rPr lang="en-US" altLang="sk-SK" sz="2400" b="0" i="1" smtClean="0">
                                  <a:solidFill>
                                    <a:schemeClr val="tx1"/>
                                  </a:solidFill>
                                  <a:latin typeface="Cambria Math" panose="02040503050406030204" pitchFamily="18" charset="0"/>
                                  <a:ea typeface="Cambria Math" panose="02040503050406030204" pitchFamily="18" charset="0"/>
                                </a:rPr>
                              </m:ctrlPr>
                            </m:sSupPr>
                            <m:e>
                              <m:r>
                                <a:rPr lang="en-US" altLang="sk-SK" sz="2400" b="0" i="1" smtClean="0">
                                  <a:solidFill>
                                    <a:schemeClr val="tx1"/>
                                  </a:solidFill>
                                  <a:latin typeface="Cambria Math" panose="02040503050406030204" pitchFamily="18" charset="0"/>
                                  <a:ea typeface="Cambria Math" panose="02040503050406030204" pitchFamily="18" charset="0"/>
                                </a:rPr>
                                <m:t>𝑥</m:t>
                              </m:r>
                            </m:e>
                            <m:sup>
                              <m:r>
                                <a:rPr lang="en-US" altLang="sk-SK" sz="2400" b="0" i="1" smtClean="0">
                                  <a:solidFill>
                                    <a:schemeClr val="tx1"/>
                                  </a:solidFill>
                                  <a:latin typeface="Cambria Math" panose="02040503050406030204" pitchFamily="18" charset="0"/>
                                  <a:ea typeface="Cambria Math" panose="02040503050406030204" pitchFamily="18" charset="0"/>
                                </a:rPr>
                                <m:t>′</m:t>
                              </m:r>
                            </m:sup>
                          </m:sSup>
                          <m:r>
                            <a:rPr lang="en-US" altLang="sk-SK" sz="2400" b="0" i="1" smtClean="0">
                              <a:solidFill>
                                <a:schemeClr val="tx1"/>
                              </a:solidFill>
                              <a:latin typeface="Cambria Math" panose="02040503050406030204" pitchFamily="18" charset="0"/>
                              <a:ea typeface="Cambria Math" panose="02040503050406030204" pitchFamily="18" charset="0"/>
                            </a:rPr>
                            <m:t>≤</m:t>
                          </m:r>
                          <m:nary>
                            <m:naryPr>
                              <m:ctrlPr>
                                <a:rPr lang="en-US" altLang="sk-SK" sz="2400" b="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sk-SK" sz="2400" b="0" i="1" smtClean="0">
                                  <a:solidFill>
                                    <a:schemeClr val="tx1"/>
                                  </a:solidFill>
                                  <a:latin typeface="Cambria Math" panose="02040503050406030204" pitchFamily="18" charset="0"/>
                                  <a:ea typeface="Cambria Math" panose="02040503050406030204" pitchFamily="18" charset="0"/>
                                </a:rPr>
                                <m:t>−</m:t>
                              </m:r>
                              <m:r>
                                <a:rPr lang="en-US" altLang="sk-SK" sz="2400" b="0" i="1" smtClean="0">
                                  <a:solidFill>
                                    <a:schemeClr val="tx1"/>
                                  </a:solidFill>
                                  <a:latin typeface="Cambria Math" panose="02040503050406030204" pitchFamily="18" charset="0"/>
                                  <a:ea typeface="Cambria Math" panose="02040503050406030204" pitchFamily="18" charset="0"/>
                                </a:rPr>
                                <m:t>∞</m:t>
                              </m:r>
                            </m:sub>
                            <m:sup>
                              <m:r>
                                <a:rPr lang="en-US" altLang="sk-SK" sz="2400" b="0" i="1" smtClean="0">
                                  <a:solidFill>
                                    <a:schemeClr val="tx1"/>
                                  </a:solidFill>
                                  <a:latin typeface="Cambria Math" panose="02040503050406030204" pitchFamily="18" charset="0"/>
                                  <a:ea typeface="Cambria Math" panose="02040503050406030204" pitchFamily="18" charset="0"/>
                                </a:rPr>
                                <m:t>𝑥</m:t>
                              </m:r>
                            </m:sup>
                            <m:e>
                              <m:sSub>
                                <m:sSubPr>
                                  <m:ctrlPr>
                                    <a:rPr lang="en-US" altLang="sk-SK" sz="2400" b="0" i="1" smtClean="0">
                                      <a:solidFill>
                                        <a:schemeClr val="tx1"/>
                                      </a:solidFill>
                                      <a:latin typeface="Cambria Math" panose="02040503050406030204" pitchFamily="18" charset="0"/>
                                      <a:ea typeface="Cambria Math" panose="02040503050406030204" pitchFamily="18" charset="0"/>
                                    </a:rPr>
                                  </m:ctrlPr>
                                </m:sSubPr>
                                <m:e>
                                  <m:r>
                                    <a:rPr lang="en-US" altLang="sk-SK" sz="2400" b="0" i="1" smtClean="0">
                                      <a:solidFill>
                                        <a:schemeClr val="tx1"/>
                                      </a:solidFill>
                                      <a:latin typeface="Cambria Math" panose="02040503050406030204" pitchFamily="18" charset="0"/>
                                      <a:ea typeface="Cambria Math" panose="02040503050406030204" pitchFamily="18" charset="0"/>
                                    </a:rPr>
                                    <m:t>𝑝</m:t>
                                  </m:r>
                                </m:e>
                                <m:sub>
                                  <m:r>
                                    <a:rPr lang="en-US" altLang="sk-SK" sz="2400" b="0" i="1" smtClean="0">
                                      <a:solidFill>
                                        <a:schemeClr val="tx1"/>
                                      </a:solidFill>
                                      <a:latin typeface="Cambria Math" panose="02040503050406030204" pitchFamily="18" charset="0"/>
                                      <a:ea typeface="Cambria Math" panose="02040503050406030204" pitchFamily="18" charset="0"/>
                                    </a:rPr>
                                    <m:t>2</m:t>
                                  </m:r>
                                </m:sub>
                              </m:sSub>
                              <m:d>
                                <m:dPr>
                                  <m:ctrlPr>
                                    <a:rPr lang="en-US" altLang="sk-SK" sz="2400" b="0" i="1" smtClean="0">
                                      <a:solidFill>
                                        <a:schemeClr val="tx1"/>
                                      </a:solidFill>
                                      <a:latin typeface="Cambria Math" panose="02040503050406030204" pitchFamily="18" charset="0"/>
                                      <a:ea typeface="Cambria Math" panose="02040503050406030204" pitchFamily="18" charset="0"/>
                                    </a:rPr>
                                  </m:ctrlPr>
                                </m:dPr>
                                <m:e>
                                  <m:r>
                                    <a:rPr lang="en-US" altLang="sk-SK" sz="2400" b="0" i="1" smtClean="0">
                                      <a:solidFill>
                                        <a:schemeClr val="tx1"/>
                                      </a:solidFill>
                                      <a:latin typeface="Cambria Math" panose="02040503050406030204" pitchFamily="18" charset="0"/>
                                      <a:ea typeface="Cambria Math" panose="02040503050406030204" pitchFamily="18" charset="0"/>
                                    </a:rPr>
                                    <m:t>𝑥</m:t>
                                  </m:r>
                                  <m:r>
                                    <a:rPr lang="en-US" altLang="sk-SK" sz="2400" b="0" i="1" smtClean="0">
                                      <a:solidFill>
                                        <a:schemeClr val="tx1"/>
                                      </a:solidFill>
                                      <a:latin typeface="Cambria Math" panose="02040503050406030204" pitchFamily="18" charset="0"/>
                                      <a:ea typeface="Cambria Math" panose="02040503050406030204" pitchFamily="18" charset="0"/>
                                    </a:rPr>
                                    <m:t>′</m:t>
                                  </m:r>
                                </m:e>
                              </m:d>
                              <m:r>
                                <a:rPr lang="en-US" altLang="sk-SK" sz="2400" b="0" i="1" smtClean="0">
                                  <a:solidFill>
                                    <a:schemeClr val="tx1"/>
                                  </a:solidFill>
                                  <a:latin typeface="Cambria Math" panose="02040503050406030204" pitchFamily="18" charset="0"/>
                                  <a:ea typeface="Cambria Math" panose="02040503050406030204" pitchFamily="18" charset="0"/>
                                </a:rPr>
                                <m:t>𝑑𝑥</m:t>
                              </m:r>
                              <m:r>
                                <a:rPr lang="en-US" altLang="sk-SK" sz="2400" b="0" i="1" smtClean="0">
                                  <a:solidFill>
                                    <a:schemeClr val="tx1"/>
                                  </a:solidFill>
                                  <a:latin typeface="Cambria Math" panose="02040503050406030204" pitchFamily="18" charset="0"/>
                                  <a:ea typeface="Cambria Math" panose="02040503050406030204" pitchFamily="18" charset="0"/>
                                </a:rPr>
                                <m:t>′</m:t>
                              </m:r>
                            </m:e>
                          </m:nary>
                        </m:e>
                      </m:nary>
                    </m:oMath>
                  </m:oMathPara>
                </a14:m>
                <a:endParaRPr lang="sk-SK" altLang="sk-SK"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sz="2400" dirty="0">
                  <a:solidFill>
                    <a:schemeClr val="tx1"/>
                  </a:solidFill>
                  <a:latin typeface="Times New Roman" panose="02020603050405020304" pitchFamily="18" charset="0"/>
                </a:endParaRPr>
              </a:p>
            </p:txBody>
          </p:sp>
        </mc:Choice>
        <mc:Fallback xmlns="">
          <p:sp>
            <p:nvSpPr>
              <p:cNvPr id="50180" name="Text Box 3"/>
              <p:cNvSpPr txBox="1">
                <a:spLocks noRot="1" noChangeAspect="1" noMove="1" noResize="1" noEditPoints="1" noAdjustHandles="1" noChangeArrowheads="1" noChangeShapeType="1" noTextEdit="1"/>
              </p:cNvSpPr>
              <p:nvPr/>
            </p:nvSpPr>
            <p:spPr bwMode="auto">
              <a:xfrm>
                <a:off x="1752600" y="1841498"/>
                <a:ext cx="8915400" cy="3845027"/>
              </a:xfrm>
              <a:prstGeom prst="rect">
                <a:avLst/>
              </a:prstGeom>
              <a:blipFill>
                <a:blip r:embed="rId3"/>
                <a:stretch>
                  <a:fillRect l="-1094" t="-1268" r="-16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212451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8"/>
          <p:cNvGrpSpPr>
            <a:grpSpLocks/>
          </p:cNvGrpSpPr>
          <p:nvPr/>
        </p:nvGrpSpPr>
        <p:grpSpPr bwMode="auto">
          <a:xfrm>
            <a:off x="7391400" y="2209800"/>
            <a:ext cx="2667000" cy="2438400"/>
            <a:chOff x="3696" y="1392"/>
            <a:chExt cx="1680" cy="1536"/>
          </a:xfrm>
        </p:grpSpPr>
        <p:grpSp>
          <p:nvGrpSpPr>
            <p:cNvPr id="52252" name="Group 5"/>
            <p:cNvGrpSpPr>
              <a:grpSpLocks/>
            </p:cNvGrpSpPr>
            <p:nvPr/>
          </p:nvGrpSpPr>
          <p:grpSpPr bwMode="auto">
            <a:xfrm>
              <a:off x="3696" y="1392"/>
              <a:ext cx="1680" cy="1536"/>
              <a:chOff x="480" y="1440"/>
              <a:chExt cx="1680" cy="1536"/>
            </a:xfrm>
          </p:grpSpPr>
          <p:sp>
            <p:nvSpPr>
              <p:cNvPr id="52261" name="Line 6"/>
              <p:cNvSpPr>
                <a:spLocks noChangeShapeType="1"/>
              </p:cNvSpPr>
              <p:nvPr/>
            </p:nvSpPr>
            <p:spPr bwMode="auto">
              <a:xfrm flipV="1">
                <a:off x="480" y="1440"/>
                <a:ext cx="0" cy="15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2262" name="Line 7"/>
              <p:cNvSpPr>
                <a:spLocks noChangeShapeType="1"/>
              </p:cNvSpPr>
              <p:nvPr/>
            </p:nvSpPr>
            <p:spPr bwMode="auto">
              <a:xfrm>
                <a:off x="480" y="2976"/>
                <a:ext cx="16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2253" name="Line 19"/>
            <p:cNvSpPr>
              <a:spLocks noChangeShapeType="1"/>
            </p:cNvSpPr>
            <p:nvPr/>
          </p:nvSpPr>
          <p:spPr bwMode="auto">
            <a:xfrm>
              <a:off x="4320" y="1488"/>
              <a:ext cx="0" cy="124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2254" name="Line 20"/>
            <p:cNvSpPr>
              <a:spLocks noChangeShapeType="1"/>
            </p:cNvSpPr>
            <p:nvPr/>
          </p:nvSpPr>
          <p:spPr bwMode="auto">
            <a:xfrm>
              <a:off x="3840" y="2112"/>
              <a:ext cx="134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2255" name="Freeform 22" descr="Granite"/>
            <p:cNvSpPr>
              <a:spLocks/>
            </p:cNvSpPr>
            <p:nvPr/>
          </p:nvSpPr>
          <p:spPr bwMode="auto">
            <a:xfrm>
              <a:off x="3867" y="2075"/>
              <a:ext cx="462" cy="394"/>
            </a:xfrm>
            <a:custGeom>
              <a:avLst/>
              <a:gdLst>
                <a:gd name="T0" fmla="*/ 435 w 462"/>
                <a:gd name="T1" fmla="*/ 113 h 394"/>
                <a:gd name="T2" fmla="*/ 379 w 462"/>
                <a:gd name="T3" fmla="*/ 57 h 394"/>
                <a:gd name="T4" fmla="*/ 159 w 462"/>
                <a:gd name="T5" fmla="*/ 51 h 394"/>
                <a:gd name="T6" fmla="*/ 61 w 462"/>
                <a:gd name="T7" fmla="*/ 131 h 394"/>
                <a:gd name="T8" fmla="*/ 12 w 462"/>
                <a:gd name="T9" fmla="*/ 168 h 394"/>
                <a:gd name="T10" fmla="*/ 73 w 462"/>
                <a:gd name="T11" fmla="*/ 260 h 394"/>
                <a:gd name="T12" fmla="*/ 104 w 462"/>
                <a:gd name="T13" fmla="*/ 333 h 394"/>
                <a:gd name="T14" fmla="*/ 147 w 462"/>
                <a:gd name="T15" fmla="*/ 364 h 394"/>
                <a:gd name="T16" fmla="*/ 159 w 462"/>
                <a:gd name="T17" fmla="*/ 382 h 394"/>
                <a:gd name="T18" fmla="*/ 269 w 462"/>
                <a:gd name="T19" fmla="*/ 321 h 394"/>
                <a:gd name="T20" fmla="*/ 367 w 462"/>
                <a:gd name="T21" fmla="*/ 327 h 394"/>
                <a:gd name="T22" fmla="*/ 441 w 462"/>
                <a:gd name="T23" fmla="*/ 241 h 394"/>
                <a:gd name="T24" fmla="*/ 447 w 462"/>
                <a:gd name="T25" fmla="*/ 131 h 394"/>
                <a:gd name="T26" fmla="*/ 435 w 462"/>
                <a:gd name="T27" fmla="*/ 113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2"/>
                <a:gd name="T43" fmla="*/ 0 h 394"/>
                <a:gd name="T44" fmla="*/ 462 w 462"/>
                <a:gd name="T45" fmla="*/ 394 h 3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2" h="394">
                  <a:moveTo>
                    <a:pt x="435" y="113"/>
                  </a:moveTo>
                  <a:cubicBezTo>
                    <a:pt x="426" y="89"/>
                    <a:pt x="403" y="66"/>
                    <a:pt x="379" y="57"/>
                  </a:cubicBezTo>
                  <a:cubicBezTo>
                    <a:pt x="322" y="0"/>
                    <a:pt x="232" y="37"/>
                    <a:pt x="159" y="51"/>
                  </a:cubicBezTo>
                  <a:cubicBezTo>
                    <a:pt x="124" y="76"/>
                    <a:pt x="95" y="105"/>
                    <a:pt x="61" y="131"/>
                  </a:cubicBezTo>
                  <a:cubicBezTo>
                    <a:pt x="4" y="175"/>
                    <a:pt x="40" y="138"/>
                    <a:pt x="12" y="168"/>
                  </a:cubicBezTo>
                  <a:cubicBezTo>
                    <a:pt x="0" y="238"/>
                    <a:pt x="12" y="240"/>
                    <a:pt x="73" y="260"/>
                  </a:cubicBezTo>
                  <a:cubicBezTo>
                    <a:pt x="89" y="283"/>
                    <a:pt x="85" y="311"/>
                    <a:pt x="104" y="333"/>
                  </a:cubicBezTo>
                  <a:cubicBezTo>
                    <a:pt x="113" y="343"/>
                    <a:pt x="135" y="356"/>
                    <a:pt x="147" y="364"/>
                  </a:cubicBezTo>
                  <a:cubicBezTo>
                    <a:pt x="151" y="370"/>
                    <a:pt x="152" y="381"/>
                    <a:pt x="159" y="382"/>
                  </a:cubicBezTo>
                  <a:cubicBezTo>
                    <a:pt x="220" y="394"/>
                    <a:pt x="230" y="347"/>
                    <a:pt x="269" y="321"/>
                  </a:cubicBezTo>
                  <a:cubicBezTo>
                    <a:pt x="308" y="333"/>
                    <a:pt x="321" y="332"/>
                    <a:pt x="367" y="327"/>
                  </a:cubicBezTo>
                  <a:cubicBezTo>
                    <a:pt x="409" y="314"/>
                    <a:pt x="418" y="274"/>
                    <a:pt x="441" y="241"/>
                  </a:cubicBezTo>
                  <a:cubicBezTo>
                    <a:pt x="451" y="200"/>
                    <a:pt x="462" y="179"/>
                    <a:pt x="447" y="131"/>
                  </a:cubicBezTo>
                  <a:cubicBezTo>
                    <a:pt x="439" y="106"/>
                    <a:pt x="417" y="129"/>
                    <a:pt x="435" y="113"/>
                  </a:cubicBez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52256" name="Freeform 23" descr="Granite"/>
            <p:cNvSpPr>
              <a:spLocks/>
            </p:cNvSpPr>
            <p:nvPr/>
          </p:nvSpPr>
          <p:spPr bwMode="auto">
            <a:xfrm>
              <a:off x="4464" y="1632"/>
              <a:ext cx="288" cy="432"/>
            </a:xfrm>
            <a:custGeom>
              <a:avLst/>
              <a:gdLst>
                <a:gd name="T0" fmla="*/ 1 w 462"/>
                <a:gd name="T1" fmla="*/ 650 h 394"/>
                <a:gd name="T2" fmla="*/ 1 w 462"/>
                <a:gd name="T3" fmla="*/ 331 h 394"/>
                <a:gd name="T4" fmla="*/ 1 w 462"/>
                <a:gd name="T5" fmla="*/ 288 h 394"/>
                <a:gd name="T6" fmla="*/ 1 w 462"/>
                <a:gd name="T7" fmla="*/ 753 h 394"/>
                <a:gd name="T8" fmla="*/ 1 w 462"/>
                <a:gd name="T9" fmla="*/ 968 h 394"/>
                <a:gd name="T10" fmla="*/ 1 w 462"/>
                <a:gd name="T11" fmla="*/ 1493 h 394"/>
                <a:gd name="T12" fmla="*/ 1 w 462"/>
                <a:gd name="T13" fmla="*/ 1912 h 394"/>
                <a:gd name="T14" fmla="*/ 1 w 462"/>
                <a:gd name="T15" fmla="*/ 2092 h 394"/>
                <a:gd name="T16" fmla="*/ 1 w 462"/>
                <a:gd name="T17" fmla="*/ 2192 h 394"/>
                <a:gd name="T18" fmla="*/ 1 w 462"/>
                <a:gd name="T19" fmla="*/ 1849 h 394"/>
                <a:gd name="T20" fmla="*/ 1 w 462"/>
                <a:gd name="T21" fmla="*/ 1885 h 394"/>
                <a:gd name="T22" fmla="*/ 1 w 462"/>
                <a:gd name="T23" fmla="*/ 1384 h 394"/>
                <a:gd name="T24" fmla="*/ 1 w 462"/>
                <a:gd name="T25" fmla="*/ 753 h 394"/>
                <a:gd name="T26" fmla="*/ 1 w 462"/>
                <a:gd name="T27" fmla="*/ 65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2"/>
                <a:gd name="T43" fmla="*/ 0 h 394"/>
                <a:gd name="T44" fmla="*/ 462 w 462"/>
                <a:gd name="T45" fmla="*/ 394 h 3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2" h="394">
                  <a:moveTo>
                    <a:pt x="435" y="113"/>
                  </a:moveTo>
                  <a:cubicBezTo>
                    <a:pt x="426" y="89"/>
                    <a:pt x="403" y="66"/>
                    <a:pt x="379" y="57"/>
                  </a:cubicBezTo>
                  <a:cubicBezTo>
                    <a:pt x="322" y="0"/>
                    <a:pt x="232" y="37"/>
                    <a:pt x="159" y="51"/>
                  </a:cubicBezTo>
                  <a:cubicBezTo>
                    <a:pt x="124" y="76"/>
                    <a:pt x="95" y="105"/>
                    <a:pt x="61" y="131"/>
                  </a:cubicBezTo>
                  <a:cubicBezTo>
                    <a:pt x="4" y="175"/>
                    <a:pt x="40" y="138"/>
                    <a:pt x="12" y="168"/>
                  </a:cubicBezTo>
                  <a:cubicBezTo>
                    <a:pt x="0" y="238"/>
                    <a:pt x="12" y="240"/>
                    <a:pt x="73" y="260"/>
                  </a:cubicBezTo>
                  <a:cubicBezTo>
                    <a:pt x="89" y="283"/>
                    <a:pt x="85" y="311"/>
                    <a:pt x="104" y="333"/>
                  </a:cubicBezTo>
                  <a:cubicBezTo>
                    <a:pt x="113" y="343"/>
                    <a:pt x="135" y="356"/>
                    <a:pt x="147" y="364"/>
                  </a:cubicBezTo>
                  <a:cubicBezTo>
                    <a:pt x="151" y="370"/>
                    <a:pt x="152" y="381"/>
                    <a:pt x="159" y="382"/>
                  </a:cubicBezTo>
                  <a:cubicBezTo>
                    <a:pt x="220" y="394"/>
                    <a:pt x="230" y="347"/>
                    <a:pt x="269" y="321"/>
                  </a:cubicBezTo>
                  <a:cubicBezTo>
                    <a:pt x="308" y="333"/>
                    <a:pt x="321" y="332"/>
                    <a:pt x="367" y="327"/>
                  </a:cubicBezTo>
                  <a:cubicBezTo>
                    <a:pt x="409" y="314"/>
                    <a:pt x="418" y="274"/>
                    <a:pt x="441" y="241"/>
                  </a:cubicBezTo>
                  <a:cubicBezTo>
                    <a:pt x="451" y="200"/>
                    <a:pt x="462" y="179"/>
                    <a:pt x="447" y="131"/>
                  </a:cubicBezTo>
                  <a:cubicBezTo>
                    <a:pt x="439" y="106"/>
                    <a:pt x="417" y="129"/>
                    <a:pt x="435" y="113"/>
                  </a:cubicBez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52257" name="Freeform 24" descr="Granite"/>
            <p:cNvSpPr>
              <a:spLocks/>
            </p:cNvSpPr>
            <p:nvPr/>
          </p:nvSpPr>
          <p:spPr bwMode="auto">
            <a:xfrm>
              <a:off x="4689" y="1843"/>
              <a:ext cx="510" cy="480"/>
            </a:xfrm>
            <a:custGeom>
              <a:avLst/>
              <a:gdLst>
                <a:gd name="T0" fmla="*/ 2844 w 462"/>
                <a:gd name="T1" fmla="*/ 4843 h 394"/>
                <a:gd name="T2" fmla="*/ 2475 w 462"/>
                <a:gd name="T3" fmla="*/ 2401 h 394"/>
                <a:gd name="T4" fmla="*/ 1040 w 462"/>
                <a:gd name="T5" fmla="*/ 2198 h 394"/>
                <a:gd name="T6" fmla="*/ 399 w 462"/>
                <a:gd name="T7" fmla="*/ 5602 h 394"/>
                <a:gd name="T8" fmla="*/ 75 w 462"/>
                <a:gd name="T9" fmla="*/ 7188 h 394"/>
                <a:gd name="T10" fmla="*/ 474 w 462"/>
                <a:gd name="T11" fmla="*/ 11069 h 394"/>
                <a:gd name="T12" fmla="*/ 683 w 462"/>
                <a:gd name="T13" fmla="*/ 14192 h 394"/>
                <a:gd name="T14" fmla="*/ 966 w 462"/>
                <a:gd name="T15" fmla="*/ 15492 h 394"/>
                <a:gd name="T16" fmla="*/ 1040 w 462"/>
                <a:gd name="T17" fmla="*/ 16270 h 394"/>
                <a:gd name="T18" fmla="*/ 1763 w 462"/>
                <a:gd name="T19" fmla="*/ 13658 h 394"/>
                <a:gd name="T20" fmla="*/ 2398 w 462"/>
                <a:gd name="T21" fmla="*/ 13903 h 394"/>
                <a:gd name="T22" fmla="*/ 2888 w 462"/>
                <a:gd name="T23" fmla="*/ 10263 h 394"/>
                <a:gd name="T24" fmla="*/ 2922 w 462"/>
                <a:gd name="T25" fmla="*/ 5602 h 394"/>
                <a:gd name="T26" fmla="*/ 2844 w 462"/>
                <a:gd name="T27" fmla="*/ 4843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2"/>
                <a:gd name="T43" fmla="*/ 0 h 394"/>
                <a:gd name="T44" fmla="*/ 462 w 462"/>
                <a:gd name="T45" fmla="*/ 394 h 3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2" h="394">
                  <a:moveTo>
                    <a:pt x="435" y="113"/>
                  </a:moveTo>
                  <a:cubicBezTo>
                    <a:pt x="426" y="89"/>
                    <a:pt x="403" y="66"/>
                    <a:pt x="379" y="57"/>
                  </a:cubicBezTo>
                  <a:cubicBezTo>
                    <a:pt x="322" y="0"/>
                    <a:pt x="232" y="37"/>
                    <a:pt x="159" y="51"/>
                  </a:cubicBezTo>
                  <a:cubicBezTo>
                    <a:pt x="124" y="76"/>
                    <a:pt x="95" y="105"/>
                    <a:pt x="61" y="131"/>
                  </a:cubicBezTo>
                  <a:cubicBezTo>
                    <a:pt x="4" y="175"/>
                    <a:pt x="40" y="138"/>
                    <a:pt x="12" y="168"/>
                  </a:cubicBezTo>
                  <a:cubicBezTo>
                    <a:pt x="0" y="238"/>
                    <a:pt x="12" y="240"/>
                    <a:pt x="73" y="260"/>
                  </a:cubicBezTo>
                  <a:cubicBezTo>
                    <a:pt x="89" y="283"/>
                    <a:pt x="85" y="311"/>
                    <a:pt x="104" y="333"/>
                  </a:cubicBezTo>
                  <a:cubicBezTo>
                    <a:pt x="113" y="343"/>
                    <a:pt x="135" y="356"/>
                    <a:pt x="147" y="364"/>
                  </a:cubicBezTo>
                  <a:cubicBezTo>
                    <a:pt x="151" y="370"/>
                    <a:pt x="152" y="381"/>
                    <a:pt x="159" y="382"/>
                  </a:cubicBezTo>
                  <a:cubicBezTo>
                    <a:pt x="220" y="394"/>
                    <a:pt x="230" y="347"/>
                    <a:pt x="269" y="321"/>
                  </a:cubicBezTo>
                  <a:cubicBezTo>
                    <a:pt x="308" y="333"/>
                    <a:pt x="321" y="332"/>
                    <a:pt x="367" y="327"/>
                  </a:cubicBezTo>
                  <a:cubicBezTo>
                    <a:pt x="409" y="314"/>
                    <a:pt x="418" y="274"/>
                    <a:pt x="441" y="241"/>
                  </a:cubicBezTo>
                  <a:cubicBezTo>
                    <a:pt x="451" y="200"/>
                    <a:pt x="462" y="179"/>
                    <a:pt x="447" y="131"/>
                  </a:cubicBezTo>
                  <a:cubicBezTo>
                    <a:pt x="439" y="106"/>
                    <a:pt x="417" y="129"/>
                    <a:pt x="435" y="113"/>
                  </a:cubicBez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52258" name="Text Box 25"/>
            <p:cNvSpPr txBox="1">
              <a:spLocks noChangeArrowheads="1"/>
            </p:cNvSpPr>
            <p:nvPr/>
          </p:nvSpPr>
          <p:spPr bwMode="auto">
            <a:xfrm>
              <a:off x="3936" y="240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Times New Roman" panose="02020603050405020304" pitchFamily="18" charset="0"/>
                </a:rPr>
                <a:t>A</a:t>
              </a:r>
              <a:endParaRPr lang="en-GB" altLang="sk-SK" sz="1800">
                <a:solidFill>
                  <a:schemeClr val="tx1"/>
                </a:solidFill>
                <a:latin typeface="Times New Roman" panose="02020603050405020304" pitchFamily="18" charset="0"/>
              </a:endParaRPr>
            </a:p>
          </p:txBody>
        </p:sp>
        <p:sp>
          <p:nvSpPr>
            <p:cNvPr id="52259" name="Text Box 26"/>
            <p:cNvSpPr txBox="1">
              <a:spLocks noChangeArrowheads="1"/>
            </p:cNvSpPr>
            <p:nvPr/>
          </p:nvSpPr>
          <p:spPr bwMode="auto">
            <a:xfrm>
              <a:off x="4608" y="148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Times New Roman" panose="02020603050405020304" pitchFamily="18" charset="0"/>
                </a:rPr>
                <a:t>B</a:t>
              </a:r>
              <a:endParaRPr lang="en-GB" altLang="sk-SK" sz="1800">
                <a:solidFill>
                  <a:schemeClr val="tx1"/>
                </a:solidFill>
                <a:latin typeface="Times New Roman" panose="02020603050405020304" pitchFamily="18" charset="0"/>
              </a:endParaRPr>
            </a:p>
          </p:txBody>
        </p:sp>
        <p:sp>
          <p:nvSpPr>
            <p:cNvPr id="52260" name="Text Box 27"/>
            <p:cNvSpPr txBox="1">
              <a:spLocks noChangeArrowheads="1"/>
            </p:cNvSpPr>
            <p:nvPr/>
          </p:nvSpPr>
          <p:spPr bwMode="auto">
            <a:xfrm>
              <a:off x="4992" y="2208"/>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800">
                  <a:solidFill>
                    <a:schemeClr val="tx1"/>
                  </a:solidFill>
                  <a:latin typeface="Times New Roman" panose="02020603050405020304" pitchFamily="18" charset="0"/>
                </a:rPr>
                <a:t>C</a:t>
              </a:r>
              <a:endParaRPr lang="en-GB" altLang="sk-SK" sz="1800">
                <a:solidFill>
                  <a:schemeClr val="tx1"/>
                </a:solidFill>
                <a:latin typeface="Times New Roman" panose="02020603050405020304" pitchFamily="18" charset="0"/>
              </a:endParaRPr>
            </a:p>
          </p:txBody>
        </p:sp>
      </p:grpSp>
      <p:sp>
        <p:nvSpPr>
          <p:cNvPr id="52227" name="Text Box 29"/>
          <p:cNvSpPr txBox="1">
            <a:spLocks noChangeArrowheads="1"/>
          </p:cNvSpPr>
          <p:nvPr/>
        </p:nvSpPr>
        <p:spPr bwMode="auto">
          <a:xfrm>
            <a:off x="1947863" y="1406526"/>
            <a:ext cx="96305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Stri</a:t>
            </a:r>
            <a:r>
              <a:rPr lang="en-US" altLang="sk-SK" sz="2400" dirty="0" err="1" smtClean="0">
                <a:solidFill>
                  <a:schemeClr val="tx1"/>
                </a:solidFill>
                <a:latin typeface="Times New Roman" panose="02020603050405020304" pitchFamily="18" charset="0"/>
              </a:rPr>
              <a:t>ct</a:t>
            </a:r>
            <a:r>
              <a:rPr lang="en-US"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domin</a:t>
            </a:r>
            <a:r>
              <a:rPr lang="en-US" altLang="sk-SK" sz="2400" dirty="0" err="1" smtClean="0">
                <a:solidFill>
                  <a:schemeClr val="tx1"/>
                </a:solidFill>
                <a:latin typeface="Times New Roman" panose="02020603050405020304" pitchFamily="18" charset="0"/>
              </a:rPr>
              <a:t>ance</a:t>
            </a:r>
            <a:r>
              <a:rPr lang="en-US"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Stochast</a:t>
            </a:r>
            <a:r>
              <a:rPr lang="en-US" altLang="sk-SK" sz="2400" dirty="0" err="1" smtClean="0">
                <a:solidFill>
                  <a:schemeClr val="tx1"/>
                </a:solidFill>
                <a:latin typeface="Times New Roman" panose="02020603050405020304" pitchFamily="18" charset="0"/>
              </a:rPr>
              <a:t>ic</a:t>
            </a:r>
            <a:r>
              <a:rPr lang="sk-SK" altLang="sk-SK" sz="2400" dirty="0" smtClean="0">
                <a:solidFill>
                  <a:schemeClr val="tx1"/>
                </a:solidFill>
                <a:latin typeface="Times New Roman" panose="02020603050405020304" pitchFamily="18" charset="0"/>
              </a:rPr>
              <a:t> </a:t>
            </a:r>
            <a:r>
              <a:rPr lang="sk-SK" altLang="sk-SK" sz="2400" dirty="0" err="1" smtClean="0">
                <a:solidFill>
                  <a:schemeClr val="tx1"/>
                </a:solidFill>
                <a:latin typeface="Times New Roman" panose="02020603050405020304" pitchFamily="18" charset="0"/>
              </a:rPr>
              <a:t>dominanc</a:t>
            </a:r>
            <a:r>
              <a:rPr lang="en-US" altLang="sk-SK" sz="2400" dirty="0" smtClean="0">
                <a:solidFill>
                  <a:schemeClr val="tx1"/>
                </a:solidFill>
                <a:latin typeface="Times New Roman" panose="02020603050405020304" pitchFamily="18" charset="0"/>
              </a:rPr>
              <a:t>e</a:t>
            </a:r>
            <a:endParaRPr lang="en-GB" altLang="sk-SK" sz="2400" dirty="0">
              <a:solidFill>
                <a:schemeClr val="tx1"/>
              </a:solidFill>
              <a:latin typeface="Times New Roman" panose="02020603050405020304" pitchFamily="18" charset="0"/>
            </a:endParaRPr>
          </a:p>
        </p:txBody>
      </p:sp>
      <p:grpSp>
        <p:nvGrpSpPr>
          <p:cNvPr id="52228" name="Group 35"/>
          <p:cNvGrpSpPr>
            <a:grpSpLocks/>
          </p:cNvGrpSpPr>
          <p:nvPr/>
        </p:nvGrpSpPr>
        <p:grpSpPr bwMode="auto">
          <a:xfrm>
            <a:off x="1600200" y="2286000"/>
            <a:ext cx="3741738" cy="3835401"/>
            <a:chOff x="48" y="1440"/>
            <a:chExt cx="2357" cy="2416"/>
          </a:xfrm>
        </p:grpSpPr>
        <p:grpSp>
          <p:nvGrpSpPr>
            <p:cNvPr id="52235" name="Group 18"/>
            <p:cNvGrpSpPr>
              <a:grpSpLocks/>
            </p:cNvGrpSpPr>
            <p:nvPr/>
          </p:nvGrpSpPr>
          <p:grpSpPr bwMode="auto">
            <a:xfrm>
              <a:off x="480" y="1440"/>
              <a:ext cx="1824" cy="1536"/>
              <a:chOff x="480" y="1440"/>
              <a:chExt cx="1824" cy="1536"/>
            </a:xfrm>
          </p:grpSpPr>
          <p:grpSp>
            <p:nvGrpSpPr>
              <p:cNvPr id="52239" name="Group 4"/>
              <p:cNvGrpSpPr>
                <a:grpSpLocks/>
              </p:cNvGrpSpPr>
              <p:nvPr/>
            </p:nvGrpSpPr>
            <p:grpSpPr bwMode="auto">
              <a:xfrm>
                <a:off x="480" y="1440"/>
                <a:ext cx="1680" cy="1536"/>
                <a:chOff x="480" y="1440"/>
                <a:chExt cx="1680" cy="1536"/>
              </a:xfrm>
            </p:grpSpPr>
            <p:sp>
              <p:nvSpPr>
                <p:cNvPr id="52250" name="Line 2"/>
                <p:cNvSpPr>
                  <a:spLocks noChangeShapeType="1"/>
                </p:cNvSpPr>
                <p:nvPr/>
              </p:nvSpPr>
              <p:spPr bwMode="auto">
                <a:xfrm flipV="1">
                  <a:off x="480" y="1440"/>
                  <a:ext cx="0" cy="15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2251" name="Line 3"/>
                <p:cNvSpPr>
                  <a:spLocks noChangeShapeType="1"/>
                </p:cNvSpPr>
                <p:nvPr/>
              </p:nvSpPr>
              <p:spPr bwMode="auto">
                <a:xfrm>
                  <a:off x="480" y="2976"/>
                  <a:ext cx="16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2240" name="Oval 8"/>
              <p:cNvSpPr>
                <a:spLocks noChangeArrowheads="1"/>
              </p:cNvSpPr>
              <p:nvPr/>
            </p:nvSpPr>
            <p:spPr bwMode="auto">
              <a:xfrm>
                <a:off x="1008" y="2352"/>
                <a:ext cx="48" cy="4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52241" name="Oval 9"/>
              <p:cNvSpPr>
                <a:spLocks noChangeArrowheads="1"/>
              </p:cNvSpPr>
              <p:nvPr/>
            </p:nvSpPr>
            <p:spPr bwMode="auto">
              <a:xfrm>
                <a:off x="696" y="1907"/>
                <a:ext cx="48" cy="4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52242" name="Oval 10"/>
              <p:cNvSpPr>
                <a:spLocks noChangeArrowheads="1"/>
              </p:cNvSpPr>
              <p:nvPr/>
            </p:nvSpPr>
            <p:spPr bwMode="auto">
              <a:xfrm>
                <a:off x="1296" y="1968"/>
                <a:ext cx="48" cy="4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52243" name="Oval 11"/>
              <p:cNvSpPr>
                <a:spLocks noChangeArrowheads="1"/>
              </p:cNvSpPr>
              <p:nvPr/>
            </p:nvSpPr>
            <p:spPr bwMode="auto">
              <a:xfrm>
                <a:off x="1824" y="2544"/>
                <a:ext cx="48" cy="48"/>
              </a:xfrm>
              <a:prstGeom prst="ellipse">
                <a:avLst/>
              </a:prstGeom>
              <a:solidFill>
                <a:schemeClr val="accent1"/>
              </a:solidFill>
              <a:ln w="9525">
                <a:solidFill>
                  <a:schemeClr val="tx1"/>
                </a:solidFill>
                <a:round/>
                <a:headEnd/>
                <a:tailEnd/>
              </a:ln>
            </p:spPr>
            <p:txBody>
              <a:bodyPr wrap="none" anchor="ct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endParaRPr lang="sk-SK" altLang="sk-SK" sz="2400">
                  <a:solidFill>
                    <a:schemeClr val="tx1"/>
                  </a:solidFill>
                  <a:latin typeface="Times New Roman" panose="02020603050405020304" pitchFamily="18" charset="0"/>
                </a:endParaRPr>
              </a:p>
            </p:txBody>
          </p:sp>
          <p:sp>
            <p:nvSpPr>
              <p:cNvPr id="52244" name="Text Box 12"/>
              <p:cNvSpPr txBox="1">
                <a:spLocks noChangeArrowheads="1"/>
              </p:cNvSpPr>
              <p:nvPr/>
            </p:nvSpPr>
            <p:spPr bwMode="auto">
              <a:xfrm>
                <a:off x="960" y="2352"/>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a:solidFill>
                      <a:schemeClr val="tx1"/>
                    </a:solidFill>
                    <a:latin typeface="Times New Roman" panose="02020603050405020304" pitchFamily="18" charset="0"/>
                  </a:rPr>
                  <a:t>A</a:t>
                </a:r>
                <a:endParaRPr lang="en-GB" altLang="sk-SK" sz="1600">
                  <a:solidFill>
                    <a:schemeClr val="tx1"/>
                  </a:solidFill>
                  <a:latin typeface="Times New Roman" panose="02020603050405020304" pitchFamily="18" charset="0"/>
                </a:endParaRPr>
              </a:p>
            </p:txBody>
          </p:sp>
          <p:sp>
            <p:nvSpPr>
              <p:cNvPr id="52245" name="Text Box 13"/>
              <p:cNvSpPr txBox="1">
                <a:spLocks noChangeArrowheads="1"/>
              </p:cNvSpPr>
              <p:nvPr/>
            </p:nvSpPr>
            <p:spPr bwMode="auto">
              <a:xfrm>
                <a:off x="624" y="168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a:solidFill>
                      <a:schemeClr val="tx1"/>
                    </a:solidFill>
                    <a:latin typeface="Times New Roman" panose="02020603050405020304" pitchFamily="18" charset="0"/>
                  </a:rPr>
                  <a:t>C</a:t>
                </a:r>
                <a:endParaRPr lang="en-GB" altLang="sk-SK" sz="1600">
                  <a:solidFill>
                    <a:schemeClr val="tx1"/>
                  </a:solidFill>
                  <a:latin typeface="Times New Roman" panose="02020603050405020304" pitchFamily="18" charset="0"/>
                </a:endParaRPr>
              </a:p>
            </p:txBody>
          </p:sp>
          <p:sp>
            <p:nvSpPr>
              <p:cNvPr id="52246" name="Text Box 14"/>
              <p:cNvSpPr txBox="1">
                <a:spLocks noChangeArrowheads="1"/>
              </p:cNvSpPr>
              <p:nvPr/>
            </p:nvSpPr>
            <p:spPr bwMode="auto">
              <a:xfrm>
                <a:off x="1344" y="192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a:solidFill>
                      <a:schemeClr val="tx1"/>
                    </a:solidFill>
                    <a:latin typeface="Times New Roman" panose="02020603050405020304" pitchFamily="18" charset="0"/>
                  </a:rPr>
                  <a:t>B</a:t>
                </a:r>
                <a:endParaRPr lang="en-GB" altLang="sk-SK" sz="1600">
                  <a:solidFill>
                    <a:schemeClr val="tx1"/>
                  </a:solidFill>
                  <a:latin typeface="Times New Roman" panose="02020603050405020304" pitchFamily="18" charset="0"/>
                </a:endParaRPr>
              </a:p>
            </p:txBody>
          </p:sp>
          <p:sp>
            <p:nvSpPr>
              <p:cNvPr id="52247" name="Text Box 15"/>
              <p:cNvSpPr txBox="1">
                <a:spLocks noChangeArrowheads="1"/>
              </p:cNvSpPr>
              <p:nvPr/>
            </p:nvSpPr>
            <p:spPr bwMode="auto">
              <a:xfrm>
                <a:off x="1872"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1600">
                    <a:solidFill>
                      <a:schemeClr val="tx1"/>
                    </a:solidFill>
                    <a:latin typeface="Times New Roman" panose="02020603050405020304" pitchFamily="18" charset="0"/>
                  </a:rPr>
                  <a:t>D</a:t>
                </a:r>
                <a:endParaRPr lang="en-GB" altLang="sk-SK" sz="1600">
                  <a:solidFill>
                    <a:schemeClr val="tx1"/>
                  </a:solidFill>
                  <a:latin typeface="Times New Roman" panose="02020603050405020304" pitchFamily="18" charset="0"/>
                </a:endParaRPr>
              </a:p>
            </p:txBody>
          </p:sp>
          <p:sp>
            <p:nvSpPr>
              <p:cNvPr id="52248" name="Line 16"/>
              <p:cNvSpPr>
                <a:spLocks noChangeShapeType="1"/>
              </p:cNvSpPr>
              <p:nvPr/>
            </p:nvSpPr>
            <p:spPr bwMode="auto">
              <a:xfrm flipV="1">
                <a:off x="1056" y="1680"/>
                <a:ext cx="0" cy="67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2249" name="Line 17"/>
              <p:cNvSpPr>
                <a:spLocks noChangeShapeType="1"/>
              </p:cNvSpPr>
              <p:nvPr/>
            </p:nvSpPr>
            <p:spPr bwMode="auto">
              <a:xfrm>
                <a:off x="1056" y="2352"/>
                <a:ext cx="1248"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52236" name="Text Box 30"/>
            <p:cNvSpPr txBox="1">
              <a:spLocks noChangeArrowheads="1"/>
            </p:cNvSpPr>
            <p:nvPr/>
          </p:nvSpPr>
          <p:spPr bwMode="auto">
            <a:xfrm>
              <a:off x="48" y="3216"/>
              <a:ext cx="220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dirty="0" err="1" smtClean="0">
                  <a:solidFill>
                    <a:schemeClr val="tx1"/>
                  </a:solidFill>
                  <a:latin typeface="Times New Roman" panose="02020603050405020304" pitchFamily="18" charset="0"/>
                </a:rPr>
                <a:t>Determi</a:t>
              </a:r>
              <a:r>
                <a:rPr lang="en-US" altLang="sk-SK" dirty="0" err="1" smtClean="0">
                  <a:solidFill>
                    <a:schemeClr val="tx1"/>
                  </a:solidFill>
                  <a:latin typeface="Times New Roman" panose="02020603050405020304" pitchFamily="18" charset="0"/>
                </a:rPr>
                <a:t>nistic</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B </a:t>
              </a:r>
              <a:r>
                <a:rPr lang="sk-SK" altLang="sk-SK" dirty="0" smtClean="0">
                  <a:solidFill>
                    <a:schemeClr val="tx1"/>
                  </a:solidFill>
                  <a:latin typeface="Times New Roman" panose="02020603050405020304" pitchFamily="18" charset="0"/>
                </a:rPr>
                <a:t>stri</a:t>
              </a:r>
              <a:r>
                <a:rPr lang="en-US" altLang="sk-SK" dirty="0" err="1" smtClean="0">
                  <a:solidFill>
                    <a:schemeClr val="tx1"/>
                  </a:solidFill>
                  <a:latin typeface="Times New Roman" panose="02020603050405020304" pitchFamily="18" charset="0"/>
                </a:rPr>
                <a:t>ctely</a:t>
              </a:r>
              <a:r>
                <a:rPr lang="sk-SK" altLang="sk-SK" dirty="0" smtClean="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domin</a:t>
              </a:r>
              <a:r>
                <a:rPr lang="en-US" altLang="sk-SK" dirty="0" err="1" smtClean="0">
                  <a:solidFill>
                    <a:schemeClr val="tx1"/>
                  </a:solidFill>
                  <a:latin typeface="Times New Roman" panose="02020603050405020304" pitchFamily="18" charset="0"/>
                </a:rPr>
                <a:t>ates</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A. C, D </a:t>
              </a:r>
              <a:r>
                <a:rPr lang="en-US" altLang="sk-SK" dirty="0" smtClean="0">
                  <a:solidFill>
                    <a:schemeClr val="tx1"/>
                  </a:solidFill>
                  <a:latin typeface="Times New Roman" panose="02020603050405020304" pitchFamily="18" charset="0"/>
                </a:rPr>
                <a:t>do not dominate </a:t>
              </a:r>
              <a:r>
                <a:rPr lang="sk-SK" altLang="sk-SK" dirty="0" smtClean="0">
                  <a:solidFill>
                    <a:schemeClr val="tx1"/>
                  </a:solidFill>
                  <a:latin typeface="Times New Roman" panose="02020603050405020304" pitchFamily="18" charset="0"/>
                </a:rPr>
                <a:t>A</a:t>
              </a:r>
              <a:r>
                <a:rPr lang="en-US" altLang="sk-SK" dirty="0" smtClean="0">
                  <a:solidFill>
                    <a:schemeClr val="tx1"/>
                  </a:solidFill>
                  <a:latin typeface="Times New Roman" panose="02020603050405020304" pitchFamily="18" charset="0"/>
                </a:rPr>
                <a:t>.</a:t>
              </a:r>
              <a:r>
                <a:rPr lang="sk-SK" altLang="sk-SK" dirty="0" smtClean="0">
                  <a:solidFill>
                    <a:schemeClr val="tx1"/>
                  </a:solidFill>
                  <a:latin typeface="Times New Roman" panose="02020603050405020304" pitchFamily="18" charset="0"/>
                </a:rPr>
                <a:t> </a:t>
              </a:r>
              <a:endParaRPr lang="en-GB" altLang="sk-SK" dirty="0">
                <a:solidFill>
                  <a:schemeClr val="tx1"/>
                </a:solidFill>
                <a:latin typeface="Times New Roman" panose="02020603050405020304" pitchFamily="18" charset="0"/>
              </a:endParaRPr>
            </a:p>
          </p:txBody>
        </p:sp>
        <p:graphicFrame>
          <p:nvGraphicFramePr>
            <p:cNvPr id="52237" name="Object 31"/>
            <p:cNvGraphicFramePr>
              <a:graphicFrameLocks noChangeAspect="1"/>
            </p:cNvGraphicFramePr>
            <p:nvPr/>
          </p:nvGraphicFramePr>
          <p:xfrm>
            <a:off x="2160" y="2832"/>
            <a:ext cx="245" cy="260"/>
          </p:xfrm>
          <a:graphic>
            <a:graphicData uri="http://schemas.openxmlformats.org/presentationml/2006/ole">
              <mc:AlternateContent xmlns:mc="http://schemas.openxmlformats.org/markup-compatibility/2006">
                <mc:Choice xmlns:v="urn:schemas-microsoft-com:vml" Requires="v">
                  <p:oleObj spid="_x0000_s20842" name="Rovnica" r:id="rId5" imgW="203024" imgH="215713" progId="Equation.3">
                    <p:embed/>
                  </p:oleObj>
                </mc:Choice>
                <mc:Fallback>
                  <p:oleObj name="Rovnica" r:id="rId5" imgW="203024" imgH="215713" progId="Equation.3">
                    <p:embed/>
                    <p:pic>
                      <p:nvPicPr>
                        <p:cNvPr id="52237"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2832"/>
                          <a:ext cx="245"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32"/>
            <p:cNvGraphicFramePr>
              <a:graphicFrameLocks noChangeAspect="1"/>
            </p:cNvGraphicFramePr>
            <p:nvPr/>
          </p:nvGraphicFramePr>
          <p:xfrm>
            <a:off x="137" y="1488"/>
            <a:ext cx="260" cy="260"/>
          </p:xfrm>
          <a:graphic>
            <a:graphicData uri="http://schemas.openxmlformats.org/presentationml/2006/ole">
              <mc:AlternateContent xmlns:mc="http://schemas.openxmlformats.org/markup-compatibility/2006">
                <mc:Choice xmlns:v="urn:schemas-microsoft-com:vml" Requires="v">
                  <p:oleObj spid="_x0000_s20843" name="Rovnica" r:id="rId7" imgW="215619" imgH="215619" progId="Equation.3">
                    <p:embed/>
                  </p:oleObj>
                </mc:Choice>
                <mc:Fallback>
                  <p:oleObj name="Rovnica" r:id="rId7" imgW="215619" imgH="215619" progId="Equation.3">
                    <p:embed/>
                    <p:pic>
                      <p:nvPicPr>
                        <p:cNvPr id="52238"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 y="1488"/>
                          <a:ext cx="26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229" name="Object 33"/>
          <p:cNvGraphicFramePr>
            <a:graphicFrameLocks noChangeAspect="1"/>
          </p:cNvGraphicFramePr>
          <p:nvPr/>
        </p:nvGraphicFramePr>
        <p:xfrm>
          <a:off x="9753600" y="4800600"/>
          <a:ext cx="388938" cy="412750"/>
        </p:xfrm>
        <a:graphic>
          <a:graphicData uri="http://schemas.openxmlformats.org/presentationml/2006/ole">
            <mc:AlternateContent xmlns:mc="http://schemas.openxmlformats.org/markup-compatibility/2006">
              <mc:Choice xmlns:v="urn:schemas-microsoft-com:vml" Requires="v">
                <p:oleObj spid="_x0000_s20844" name="Rovnica" r:id="rId9" imgW="203024" imgH="215713" progId="Equation.3">
                  <p:embed/>
                </p:oleObj>
              </mc:Choice>
              <mc:Fallback>
                <p:oleObj name="Rovnica" r:id="rId9" imgW="203024" imgH="215713" progId="Equation.3">
                  <p:embed/>
                  <p:pic>
                    <p:nvPicPr>
                      <p:cNvPr id="52229"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0" y="4800600"/>
                        <a:ext cx="3889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34"/>
          <p:cNvGraphicFramePr>
            <a:graphicFrameLocks noChangeAspect="1"/>
          </p:cNvGraphicFramePr>
          <p:nvPr/>
        </p:nvGraphicFramePr>
        <p:xfrm>
          <a:off x="6846888" y="2209800"/>
          <a:ext cx="412750" cy="412750"/>
        </p:xfrm>
        <a:graphic>
          <a:graphicData uri="http://schemas.openxmlformats.org/presentationml/2006/ole">
            <mc:AlternateContent xmlns:mc="http://schemas.openxmlformats.org/markup-compatibility/2006">
              <mc:Choice xmlns:v="urn:schemas-microsoft-com:vml" Requires="v">
                <p:oleObj spid="_x0000_s20845" name="Rovnica" r:id="rId10" imgW="215619" imgH="215619" progId="Equation.3">
                  <p:embed/>
                </p:oleObj>
              </mc:Choice>
              <mc:Fallback>
                <p:oleObj name="Rovnica" r:id="rId10" imgW="215619" imgH="215619" progId="Equation.3">
                  <p:embed/>
                  <p:pic>
                    <p:nvPicPr>
                      <p:cNvPr id="5223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6888" y="2209800"/>
                        <a:ext cx="41275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36"/>
          <p:cNvSpPr txBox="1">
            <a:spLocks noChangeArrowheads="1"/>
          </p:cNvSpPr>
          <p:nvPr/>
        </p:nvSpPr>
        <p:spPr bwMode="auto">
          <a:xfrm>
            <a:off x="6858000" y="5105401"/>
            <a:ext cx="3505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Times New Roman" panose="02020603050405020304" pitchFamily="18" charset="0"/>
              </a:rPr>
              <a:t>Uncertain</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B </a:t>
            </a:r>
            <a:r>
              <a:rPr lang="sk-SK" altLang="sk-SK" dirty="0" smtClean="0">
                <a:solidFill>
                  <a:schemeClr val="tx1"/>
                </a:solidFill>
                <a:latin typeface="Times New Roman" panose="02020603050405020304" pitchFamily="18" charset="0"/>
              </a:rPr>
              <a:t>stri</a:t>
            </a:r>
            <a:r>
              <a:rPr lang="en-US" altLang="sk-SK" dirty="0" err="1" smtClean="0">
                <a:solidFill>
                  <a:schemeClr val="tx1"/>
                </a:solidFill>
                <a:latin typeface="Times New Roman" panose="02020603050405020304" pitchFamily="18" charset="0"/>
              </a:rPr>
              <a:t>ctely</a:t>
            </a:r>
            <a:r>
              <a:rPr lang="sk-SK" altLang="sk-SK" dirty="0" smtClean="0">
                <a:solidFill>
                  <a:schemeClr val="tx1"/>
                </a:solidFill>
                <a:latin typeface="Times New Roman" panose="02020603050405020304" pitchFamily="18" charset="0"/>
              </a:rPr>
              <a:t> dom</a:t>
            </a:r>
            <a:r>
              <a:rPr lang="en-US" altLang="sk-SK" dirty="0" err="1" smtClean="0">
                <a:solidFill>
                  <a:schemeClr val="tx1"/>
                </a:solidFill>
                <a:latin typeface="Times New Roman" panose="02020603050405020304" pitchFamily="18" charset="0"/>
              </a:rPr>
              <a:t>inates</a:t>
            </a:r>
            <a:r>
              <a:rPr lang="sk-SK" altLang="sk-SK" dirty="0" smtClean="0">
                <a:solidFill>
                  <a:schemeClr val="tx1"/>
                </a:solidFill>
                <a:latin typeface="Times New Roman" panose="02020603050405020304" pitchFamily="18" charset="0"/>
              </a:rPr>
              <a:t> A</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but not</a:t>
            </a:r>
            <a:r>
              <a:rPr lang="sk-SK" altLang="sk-SK" dirty="0" smtClean="0">
                <a:solidFill>
                  <a:schemeClr val="tx1"/>
                </a:solidFill>
                <a:latin typeface="Times New Roman" panose="02020603050405020304" pitchFamily="18" charset="0"/>
              </a:rPr>
              <a:t> C. </a:t>
            </a:r>
            <a:r>
              <a:rPr lang="sk-SK" altLang="sk-SK" dirty="0">
                <a:solidFill>
                  <a:schemeClr val="tx1"/>
                </a:solidFill>
                <a:latin typeface="Times New Roman" panose="02020603050405020304" pitchFamily="18" charset="0"/>
              </a:rPr>
              <a:t>C </a:t>
            </a:r>
            <a:r>
              <a:rPr lang="sk-SK" altLang="sk-SK" dirty="0" err="1" smtClean="0">
                <a:solidFill>
                  <a:schemeClr val="tx1"/>
                </a:solidFill>
                <a:latin typeface="Times New Roman" panose="02020603050405020304" pitchFamily="18" charset="0"/>
              </a:rPr>
              <a:t>stocha</a:t>
            </a:r>
            <a:r>
              <a:rPr lang="en-US" altLang="sk-SK" dirty="0" err="1" smtClean="0">
                <a:solidFill>
                  <a:schemeClr val="tx1"/>
                </a:solidFill>
                <a:latin typeface="Times New Roman" panose="02020603050405020304" pitchFamily="18" charset="0"/>
              </a:rPr>
              <a:t>stically</a:t>
            </a:r>
            <a:r>
              <a:rPr lang="en-US" altLang="sk-SK" dirty="0" smtClean="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domin</a:t>
            </a:r>
            <a:r>
              <a:rPr lang="en-US" altLang="sk-SK" dirty="0" err="1" smtClean="0">
                <a:solidFill>
                  <a:schemeClr val="tx1"/>
                </a:solidFill>
                <a:latin typeface="Times New Roman" panose="02020603050405020304" pitchFamily="18" charset="0"/>
              </a:rPr>
              <a:t>ates</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A.</a:t>
            </a:r>
            <a:endParaRPr lang="en-GB" altLang="sk-SK" dirty="0">
              <a:solidFill>
                <a:schemeClr val="tx1"/>
              </a:solidFill>
              <a:latin typeface="Times New Roman" panose="02020603050405020304" pitchFamily="18" charset="0"/>
            </a:endParaRPr>
          </a:p>
        </p:txBody>
      </p:sp>
      <p:graphicFrame>
        <p:nvGraphicFramePr>
          <p:cNvPr id="52232" name="Object 37"/>
          <p:cNvGraphicFramePr>
            <a:graphicFrameLocks noChangeAspect="1"/>
          </p:cNvGraphicFramePr>
          <p:nvPr/>
        </p:nvGraphicFramePr>
        <p:xfrm>
          <a:off x="4953000" y="4495800"/>
          <a:ext cx="388938" cy="412750"/>
        </p:xfrm>
        <a:graphic>
          <a:graphicData uri="http://schemas.openxmlformats.org/presentationml/2006/ole">
            <mc:AlternateContent xmlns:mc="http://schemas.openxmlformats.org/markup-compatibility/2006">
              <mc:Choice xmlns:v="urn:schemas-microsoft-com:vml" Requires="v">
                <p:oleObj spid="_x0000_s20846" name="Rovnica" r:id="rId11" imgW="203024" imgH="215713" progId="Equation.3">
                  <p:embed/>
                </p:oleObj>
              </mc:Choice>
              <mc:Fallback>
                <p:oleObj name="Rovnica" r:id="rId11" imgW="203024" imgH="215713" progId="Equation.3">
                  <p:embed/>
                  <p:pic>
                    <p:nvPicPr>
                      <p:cNvPr id="52232"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495800"/>
                        <a:ext cx="3889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38"/>
          <p:cNvGraphicFramePr>
            <a:graphicFrameLocks noChangeAspect="1"/>
          </p:cNvGraphicFramePr>
          <p:nvPr/>
        </p:nvGraphicFramePr>
        <p:xfrm>
          <a:off x="6192838" y="581026"/>
          <a:ext cx="1579562" cy="485775"/>
        </p:xfrm>
        <a:graphic>
          <a:graphicData uri="http://schemas.openxmlformats.org/presentationml/2006/ole">
            <mc:AlternateContent xmlns:mc="http://schemas.openxmlformats.org/markup-compatibility/2006">
              <mc:Choice xmlns:v="urn:schemas-microsoft-com:vml" Requires="v">
                <p:oleObj spid="_x0000_s20847" name="Rovnica" r:id="rId12" imgW="825500" imgH="254000" progId="Equation.3">
                  <p:embed/>
                </p:oleObj>
              </mc:Choice>
              <mc:Fallback>
                <p:oleObj name="Rovnica" r:id="rId12" imgW="825500" imgH="254000" progId="Equation.3">
                  <p:embed/>
                  <p:pic>
                    <p:nvPicPr>
                      <p:cNvPr id="52233"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92838" y="581026"/>
                        <a:ext cx="1579562"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4" name="Text Box 39"/>
          <p:cNvSpPr txBox="1">
            <a:spLocks noChangeArrowheads="1"/>
          </p:cNvSpPr>
          <p:nvPr/>
        </p:nvSpPr>
        <p:spPr bwMode="auto">
          <a:xfrm>
            <a:off x="8007350" y="669926"/>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smtClean="0">
                <a:solidFill>
                  <a:schemeClr val="tx1"/>
                </a:solidFill>
                <a:latin typeface="Times New Roman" panose="02020603050405020304" pitchFamily="18" charset="0"/>
              </a:rPr>
              <a:t>Vector of attributes</a:t>
            </a:r>
            <a:r>
              <a:rPr lang="sk-SK" altLang="sk-SK" dirty="0" smtClean="0">
                <a:solidFill>
                  <a:schemeClr val="tx1"/>
                </a:solidFill>
                <a:latin typeface="Times New Roman" panose="02020603050405020304" pitchFamily="18" charset="0"/>
              </a:rPr>
              <a:t>.</a:t>
            </a:r>
            <a:endParaRPr lang="en-GB" altLang="sk-SK"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49377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524000" y="285750"/>
            <a:ext cx="800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b="1" dirty="0" err="1" smtClean="0">
                <a:solidFill>
                  <a:schemeClr val="tx1"/>
                </a:solidFill>
                <a:latin typeface="Times New Roman" panose="02020603050405020304" pitchFamily="18" charset="0"/>
              </a:rPr>
              <a:t>Multiatrib</a:t>
            </a:r>
            <a:r>
              <a:rPr lang="en-US" altLang="sk-SK" sz="2400" b="1" dirty="0" err="1" smtClean="0">
                <a:solidFill>
                  <a:schemeClr val="tx1"/>
                </a:solidFill>
                <a:latin typeface="Times New Roman" panose="02020603050405020304" pitchFamily="18" charset="0"/>
              </a:rPr>
              <a:t>ute</a:t>
            </a:r>
            <a:r>
              <a:rPr lang="en-US" altLang="sk-SK" sz="2400" b="1" dirty="0" smtClean="0">
                <a:solidFill>
                  <a:schemeClr val="tx1"/>
                </a:solidFill>
                <a:latin typeface="Times New Roman" panose="02020603050405020304" pitchFamily="18" charset="0"/>
              </a:rPr>
              <a:t> </a:t>
            </a:r>
            <a:r>
              <a:rPr lang="sk-SK" altLang="sk-SK" sz="2400" b="1" dirty="0" smtClean="0">
                <a:solidFill>
                  <a:schemeClr val="tx1"/>
                </a:solidFill>
                <a:latin typeface="Times New Roman" panose="02020603050405020304" pitchFamily="18" charset="0"/>
              </a:rPr>
              <a:t> </a:t>
            </a:r>
            <a:r>
              <a:rPr lang="sk-SK" altLang="sk-SK" sz="2400" b="1" dirty="0" err="1" smtClean="0">
                <a:solidFill>
                  <a:schemeClr val="tx1"/>
                </a:solidFill>
                <a:latin typeface="Times New Roman" panose="02020603050405020304" pitchFamily="18" charset="0"/>
              </a:rPr>
              <a:t>util</a:t>
            </a:r>
            <a:r>
              <a:rPr lang="en-US" altLang="sk-SK" sz="2400" b="1" dirty="0" err="1" smtClean="0">
                <a:solidFill>
                  <a:schemeClr val="tx1"/>
                </a:solidFill>
                <a:latin typeface="Times New Roman" panose="02020603050405020304" pitchFamily="18" charset="0"/>
              </a:rPr>
              <a:t>ity</a:t>
            </a:r>
            <a:r>
              <a:rPr lang="en-US" altLang="sk-SK" sz="2400" b="1" dirty="0" smtClean="0">
                <a:solidFill>
                  <a:schemeClr val="tx1"/>
                </a:solidFill>
                <a:latin typeface="Times New Roman" panose="02020603050405020304" pitchFamily="18" charset="0"/>
              </a:rPr>
              <a:t> function and its preferential structure</a:t>
            </a:r>
            <a:endParaRPr lang="en-US" altLang="sk-SK" sz="2400" b="1" dirty="0">
              <a:solidFill>
                <a:schemeClr val="tx1"/>
              </a:solidFill>
              <a:latin typeface="Times New Roman" panose="02020603050405020304" pitchFamily="18" charset="0"/>
            </a:endParaRPr>
          </a:p>
        </p:txBody>
      </p:sp>
      <p:grpSp>
        <p:nvGrpSpPr>
          <p:cNvPr id="54275" name="Group 1"/>
          <p:cNvGrpSpPr>
            <a:grpSpLocks/>
          </p:cNvGrpSpPr>
          <p:nvPr/>
        </p:nvGrpSpPr>
        <p:grpSpPr bwMode="auto">
          <a:xfrm>
            <a:off x="1376218" y="1123455"/>
            <a:ext cx="9631680" cy="4754312"/>
            <a:chOff x="0" y="2186782"/>
            <a:chExt cx="9631680" cy="4753987"/>
          </a:xfrm>
        </p:grpSpPr>
        <mc:AlternateContent xmlns:mc="http://schemas.openxmlformats.org/markup-compatibility/2006" xmlns:a14="http://schemas.microsoft.com/office/drawing/2010/main">
          <mc:Choice Requires="a14">
            <p:sp>
              <p:nvSpPr>
                <p:cNvPr id="54276" name="Text Box 3"/>
                <p:cNvSpPr txBox="1">
                  <a:spLocks noChangeArrowheads="1"/>
                </p:cNvSpPr>
                <p:nvPr/>
              </p:nvSpPr>
              <p:spPr bwMode="auto">
                <a:xfrm>
                  <a:off x="0" y="2186782"/>
                  <a:ext cx="9631680" cy="12318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Let us have </a:t>
                  </a:r>
                  <a:r>
                    <a:rPr lang="en-US" altLang="sk-SK" sz="2400" dirty="0" err="1" smtClean="0">
                      <a:solidFill>
                        <a:schemeClr val="tx1"/>
                      </a:solidFill>
                      <a:latin typeface="Times New Roman" panose="02020603050405020304" pitchFamily="18" charset="0"/>
                    </a:rPr>
                    <a:t>multiattribute</a:t>
                  </a:r>
                  <a:r>
                    <a:rPr lang="en-US" altLang="sk-SK" sz="2400" dirty="0" smtClean="0">
                      <a:solidFill>
                        <a:schemeClr val="tx1"/>
                      </a:solidFill>
                      <a:latin typeface="Times New Roman" panose="02020603050405020304" pitchFamily="18" charset="0"/>
                    </a:rPr>
                    <a:t> utility function </a:t>
                  </a:r>
                  <a:r>
                    <a:rPr lang="sk-SK" altLang="sk-SK" sz="2400" dirty="0" smtClean="0">
                      <a:solidFill>
                        <a:schemeClr val="tx1"/>
                      </a:solidFill>
                      <a:latin typeface="Times New Roman" panose="02020603050405020304" pitchFamily="18" charset="0"/>
                    </a:rPr>
                    <a:t> </a:t>
                  </a:r>
                  <a14:m>
                    <m:oMath xmlns:m="http://schemas.openxmlformats.org/officeDocument/2006/math">
                      <m:r>
                        <a:rPr lang="en-US" altLang="sk-SK" sz="2400" b="0" i="1" smtClean="0">
                          <a:solidFill>
                            <a:schemeClr val="tx1"/>
                          </a:solidFill>
                          <a:latin typeface="Cambria Math" panose="02040503050406030204" pitchFamily="18" charset="0"/>
                        </a:rPr>
                        <m:t>𝑈</m:t>
                      </m:r>
                      <m:d>
                        <m:dPr>
                          <m:ctrlPr>
                            <a:rPr lang="en-US" altLang="sk-SK" sz="2400" b="0" i="1" smtClean="0">
                              <a:solidFill>
                                <a:schemeClr val="tx1"/>
                              </a:solidFill>
                              <a:latin typeface="Cambria Math" panose="02040503050406030204" pitchFamily="18" charset="0"/>
                            </a:rPr>
                          </m:ctrlPr>
                        </m:dPr>
                        <m:e>
                          <m:sSub>
                            <m:sSubPr>
                              <m:ctrlPr>
                                <a:rPr lang="en-US" altLang="sk-SK" sz="2400" b="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1</m:t>
                              </m:r>
                            </m:sub>
                          </m:sSub>
                          <m:r>
                            <a:rPr lang="en-US" altLang="sk-SK" sz="2400" b="0" i="1" smtClean="0">
                              <a:solidFill>
                                <a:schemeClr val="tx1"/>
                              </a:solidFill>
                              <a:latin typeface="Cambria Math" panose="02040503050406030204" pitchFamily="18" charset="0"/>
                            </a:rPr>
                            <m:t>,</m:t>
                          </m:r>
                          <m:sSub>
                            <m:sSubPr>
                              <m:ctrlPr>
                                <a:rPr lang="en-US" altLang="sk-SK" sz="2400" b="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2</m:t>
                              </m:r>
                            </m:sub>
                          </m:sSub>
                          <m:r>
                            <a:rPr lang="en-US" altLang="sk-SK" sz="2400" b="0" i="1" smtClean="0">
                              <a:solidFill>
                                <a:schemeClr val="tx1"/>
                              </a:solidFill>
                              <a:latin typeface="Cambria Math" panose="02040503050406030204" pitchFamily="18" charset="0"/>
                            </a:rPr>
                            <m:t>,….,</m:t>
                          </m:r>
                          <m:sSub>
                            <m:sSubPr>
                              <m:ctrlPr>
                                <a:rPr lang="en-US" altLang="sk-SK" sz="2400" b="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𝑛</m:t>
                              </m:r>
                            </m:sub>
                          </m:sSub>
                        </m:e>
                      </m:d>
                      <m:r>
                        <a:rPr lang="en-US" altLang="sk-SK" sz="2400" b="0" i="1" smtClean="0">
                          <a:solidFill>
                            <a:schemeClr val="tx1"/>
                          </a:solidFill>
                          <a:latin typeface="Cambria Math" panose="02040503050406030204" pitchFamily="18" charset="0"/>
                        </a:rPr>
                        <m:t>.</m:t>
                      </m:r>
                    </m:oMath>
                  </a14:m>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Each attribute has </a:t>
                  </a:r>
                  <a:r>
                    <a:rPr lang="sk-SK" altLang="sk-SK" sz="2400" i="1" dirty="0" smtClean="0">
                      <a:solidFill>
                        <a:schemeClr val="tx1"/>
                      </a:solidFill>
                      <a:latin typeface="Times New Roman" panose="02020603050405020304" pitchFamily="18" charset="0"/>
                    </a:rPr>
                    <a:t>d </a:t>
                  </a:r>
                  <a:r>
                    <a:rPr lang="en-US" altLang="sk-SK" sz="2400" dirty="0" smtClean="0">
                      <a:solidFill>
                        <a:schemeClr val="tx1"/>
                      </a:solidFill>
                      <a:latin typeface="Times New Roman" panose="02020603050405020304" pitchFamily="18" charset="0"/>
                    </a:rPr>
                    <a:t>possible values</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If the utility function has no internal structure, we need to specify its </a:t>
                  </a:r>
                  <a14:m>
                    <m:oMath xmlns:m="http://schemas.openxmlformats.org/officeDocument/2006/math">
                      <m:sSup>
                        <m:sSupPr>
                          <m:ctrlPr>
                            <a:rPr lang="en-US" altLang="sk-SK" sz="2400" i="1" smtClean="0">
                              <a:solidFill>
                                <a:schemeClr val="tx1"/>
                              </a:solidFill>
                              <a:latin typeface="Cambria Math" panose="02040503050406030204" pitchFamily="18" charset="0"/>
                            </a:rPr>
                          </m:ctrlPr>
                        </m:sSupPr>
                        <m:e>
                          <m:r>
                            <a:rPr lang="en-US" altLang="sk-SK" sz="2400" b="0" i="1" smtClean="0">
                              <a:solidFill>
                                <a:schemeClr val="tx1"/>
                              </a:solidFill>
                              <a:latin typeface="Cambria Math" panose="02040503050406030204" pitchFamily="18" charset="0"/>
                            </a:rPr>
                            <m:t>𝑑</m:t>
                          </m:r>
                        </m:e>
                        <m:sup>
                          <m:r>
                            <a:rPr lang="en-US" altLang="sk-SK" sz="2400" b="0" i="1" smtClean="0">
                              <a:solidFill>
                                <a:schemeClr val="tx1"/>
                              </a:solidFill>
                              <a:latin typeface="Cambria Math" panose="02040503050406030204" pitchFamily="18" charset="0"/>
                            </a:rPr>
                            <m:t>𝑛</m:t>
                          </m:r>
                        </m:sup>
                      </m:sSup>
                    </m:oMath>
                  </a14:m>
                  <a:r>
                    <a:rPr lang="en-US" altLang="sk-SK" sz="2400" dirty="0" smtClean="0">
                      <a:solidFill>
                        <a:schemeClr val="tx1"/>
                      </a:solidFill>
                      <a:latin typeface="Times New Roman" panose="02020603050405020304" pitchFamily="18" charset="0"/>
                    </a:rPr>
                    <a:t>possible values.                  </a:t>
                  </a:r>
                  <a:endParaRPr lang="en-US" altLang="sk-SK" sz="2400" dirty="0">
                    <a:solidFill>
                      <a:schemeClr val="tx1"/>
                    </a:solidFill>
                    <a:latin typeface="Times New Roman" panose="02020603050405020304" pitchFamily="18" charset="0"/>
                  </a:endParaRPr>
                </a:p>
              </p:txBody>
            </p:sp>
          </mc:Choice>
          <mc:Fallback xmlns="">
            <p:sp>
              <p:nvSpPr>
                <p:cNvPr id="54276" name="Text Box 3"/>
                <p:cNvSpPr txBox="1">
                  <a:spLocks noRot="1" noChangeAspect="1" noMove="1" noResize="1" noEditPoints="1" noAdjustHandles="1" noChangeArrowheads="1" noChangeShapeType="1" noTextEdit="1"/>
                </p:cNvSpPr>
                <p:nvPr/>
              </p:nvSpPr>
              <p:spPr bwMode="auto">
                <a:xfrm>
                  <a:off x="0" y="2186782"/>
                  <a:ext cx="9631680" cy="1231856"/>
                </a:xfrm>
                <a:prstGeom prst="rect">
                  <a:avLst/>
                </a:prstGeom>
                <a:blipFill>
                  <a:blip r:embed="rId3"/>
                  <a:stretch>
                    <a:fillRect l="-1013" t="-3960" b="-79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279" name="Text Box 6"/>
                <p:cNvSpPr txBox="1">
                  <a:spLocks noChangeArrowheads="1"/>
                </p:cNvSpPr>
                <p:nvPr/>
              </p:nvSpPr>
              <p:spPr bwMode="auto">
                <a:xfrm>
                  <a:off x="0" y="3886200"/>
                  <a:ext cx="8686800" cy="1386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Assumption</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Utility function has an internal structure or regularities which can be found. </a:t>
                  </a:r>
                </a:p>
                <a:p>
                  <a:pPr>
                    <a:lnSpc>
                      <a:spcPct val="100000"/>
                    </a:lnSpc>
                    <a:spcBef>
                      <a:spcPct val="50000"/>
                    </a:spcBef>
                    <a:spcAft>
                      <a:spcPct val="0"/>
                    </a:spcAft>
                    <a:buClrTx/>
                    <a:buSzTx/>
                    <a:buNone/>
                  </a:pPr>
                  <a14:m>
                    <m:oMathPara xmlns:m="http://schemas.openxmlformats.org/officeDocument/2006/math">
                      <m:oMathParaPr>
                        <m:jc m:val="centerGroup"/>
                      </m:oMathParaPr>
                      <m:oMath xmlns:m="http://schemas.openxmlformats.org/officeDocument/2006/math">
                        <m:r>
                          <a:rPr lang="en-US" altLang="sk-SK" sz="3200" b="0" i="1" smtClean="0">
                            <a:solidFill>
                              <a:srgbClr val="7030A0"/>
                            </a:solidFill>
                            <a:latin typeface="Cambria Math" panose="02040503050406030204" pitchFamily="18" charset="0"/>
                          </a:rPr>
                          <m:t>𝑈</m:t>
                        </m:r>
                        <m:d>
                          <m:dPr>
                            <m:ctrlPr>
                              <a:rPr lang="en-US" altLang="sk-SK" sz="3200" b="0" i="1" smtClean="0">
                                <a:solidFill>
                                  <a:srgbClr val="7030A0"/>
                                </a:solidFill>
                                <a:latin typeface="Cambria Math" panose="02040503050406030204" pitchFamily="18" charset="0"/>
                              </a:rPr>
                            </m:ctrlPr>
                          </m:dPr>
                          <m:e>
                            <m:sSub>
                              <m:sSubPr>
                                <m:ctrlPr>
                                  <a:rPr lang="en-US" altLang="sk-SK" sz="3200" b="0" i="1" smtClean="0">
                                    <a:solidFill>
                                      <a:srgbClr val="7030A0"/>
                                    </a:solidFill>
                                    <a:latin typeface="Cambria Math" panose="02040503050406030204" pitchFamily="18" charset="0"/>
                                  </a:rPr>
                                </m:ctrlPr>
                              </m:sSubPr>
                              <m:e>
                                <m:r>
                                  <a:rPr lang="en-US" altLang="sk-SK" sz="3200" b="0" i="1" smtClean="0">
                                    <a:solidFill>
                                      <a:srgbClr val="7030A0"/>
                                    </a:solidFill>
                                    <a:latin typeface="Cambria Math" panose="02040503050406030204" pitchFamily="18" charset="0"/>
                                  </a:rPr>
                                  <m:t>𝑥</m:t>
                                </m:r>
                              </m:e>
                              <m:sub>
                                <m:r>
                                  <a:rPr lang="en-US" altLang="sk-SK" sz="3200" b="0" i="1" smtClean="0">
                                    <a:solidFill>
                                      <a:srgbClr val="7030A0"/>
                                    </a:solidFill>
                                    <a:latin typeface="Cambria Math" panose="02040503050406030204" pitchFamily="18" charset="0"/>
                                  </a:rPr>
                                  <m:t>1</m:t>
                                </m:r>
                              </m:sub>
                            </m:sSub>
                            <m:r>
                              <a:rPr lang="en-US" altLang="sk-SK" sz="3200" b="0" i="1" smtClean="0">
                                <a:solidFill>
                                  <a:srgbClr val="7030A0"/>
                                </a:solidFill>
                                <a:latin typeface="Cambria Math" panose="02040503050406030204" pitchFamily="18" charset="0"/>
                              </a:rPr>
                              <m:t>,</m:t>
                            </m:r>
                            <m:sSub>
                              <m:sSubPr>
                                <m:ctrlPr>
                                  <a:rPr lang="en-US" altLang="sk-SK" sz="3200" b="0" i="1" smtClean="0">
                                    <a:solidFill>
                                      <a:srgbClr val="7030A0"/>
                                    </a:solidFill>
                                    <a:latin typeface="Cambria Math" panose="02040503050406030204" pitchFamily="18" charset="0"/>
                                  </a:rPr>
                                </m:ctrlPr>
                              </m:sSubPr>
                              <m:e>
                                <m:r>
                                  <a:rPr lang="en-US" altLang="sk-SK" sz="3200" b="0" i="1" smtClean="0">
                                    <a:solidFill>
                                      <a:srgbClr val="7030A0"/>
                                    </a:solidFill>
                                    <a:latin typeface="Cambria Math" panose="02040503050406030204" pitchFamily="18" charset="0"/>
                                  </a:rPr>
                                  <m:t>𝑥</m:t>
                                </m:r>
                              </m:e>
                              <m:sub>
                                <m:r>
                                  <a:rPr lang="en-US" altLang="sk-SK" sz="3200" b="0" i="1" smtClean="0">
                                    <a:solidFill>
                                      <a:srgbClr val="7030A0"/>
                                    </a:solidFill>
                                    <a:latin typeface="Cambria Math" panose="02040503050406030204" pitchFamily="18" charset="0"/>
                                  </a:rPr>
                                  <m:t>2</m:t>
                                </m:r>
                              </m:sub>
                            </m:sSub>
                            <m:r>
                              <a:rPr lang="en-US" altLang="sk-SK" sz="3200" b="0" i="1" smtClean="0">
                                <a:solidFill>
                                  <a:srgbClr val="7030A0"/>
                                </a:solidFill>
                                <a:latin typeface="Cambria Math" panose="02040503050406030204" pitchFamily="18" charset="0"/>
                              </a:rPr>
                              <m:t>,….,</m:t>
                            </m:r>
                            <m:sSub>
                              <m:sSubPr>
                                <m:ctrlPr>
                                  <a:rPr lang="en-US" altLang="sk-SK" sz="3200" b="0" i="1" smtClean="0">
                                    <a:solidFill>
                                      <a:srgbClr val="7030A0"/>
                                    </a:solidFill>
                                    <a:latin typeface="Cambria Math" panose="02040503050406030204" pitchFamily="18" charset="0"/>
                                  </a:rPr>
                                </m:ctrlPr>
                              </m:sSubPr>
                              <m:e>
                                <m:r>
                                  <a:rPr lang="en-US" altLang="sk-SK" sz="3200" b="0" i="1" smtClean="0">
                                    <a:solidFill>
                                      <a:srgbClr val="7030A0"/>
                                    </a:solidFill>
                                    <a:latin typeface="Cambria Math" panose="02040503050406030204" pitchFamily="18" charset="0"/>
                                  </a:rPr>
                                  <m:t>𝑥</m:t>
                                </m:r>
                              </m:e>
                              <m:sub>
                                <m:r>
                                  <a:rPr lang="en-US" altLang="sk-SK" sz="3200" b="0" i="1" smtClean="0">
                                    <a:solidFill>
                                      <a:srgbClr val="7030A0"/>
                                    </a:solidFill>
                                    <a:latin typeface="Cambria Math" panose="02040503050406030204" pitchFamily="18" charset="0"/>
                                  </a:rPr>
                                  <m:t>𝑛</m:t>
                                </m:r>
                              </m:sub>
                            </m:sSub>
                          </m:e>
                        </m:d>
                        <m:r>
                          <a:rPr lang="en-US" altLang="sk-SK" sz="3200" b="0" i="1" smtClean="0">
                            <a:solidFill>
                              <a:srgbClr val="7030A0"/>
                            </a:solidFill>
                            <a:latin typeface="Cambria Math" panose="02040503050406030204" pitchFamily="18" charset="0"/>
                          </a:rPr>
                          <m:t>=</m:t>
                        </m:r>
                        <m:r>
                          <a:rPr lang="en-US" altLang="sk-SK" sz="3200" b="0" i="1" smtClean="0">
                            <a:solidFill>
                              <a:srgbClr val="7030A0"/>
                            </a:solidFill>
                            <a:latin typeface="Cambria Math" panose="02040503050406030204" pitchFamily="18" charset="0"/>
                          </a:rPr>
                          <m:t>𝑓</m:t>
                        </m:r>
                        <m:d>
                          <m:dPr>
                            <m:ctrlPr>
                              <a:rPr lang="en-US" altLang="sk-SK" sz="3200" b="0" i="1" smtClean="0">
                                <a:solidFill>
                                  <a:srgbClr val="7030A0"/>
                                </a:solidFill>
                                <a:latin typeface="Cambria Math" panose="02040503050406030204" pitchFamily="18" charset="0"/>
                              </a:rPr>
                            </m:ctrlPr>
                          </m:dPr>
                          <m:e>
                            <m:sSub>
                              <m:sSubPr>
                                <m:ctrlPr>
                                  <a:rPr lang="en-US" altLang="sk-SK" sz="3200" b="0" i="1" smtClean="0">
                                    <a:solidFill>
                                      <a:srgbClr val="7030A0"/>
                                    </a:solidFill>
                                    <a:latin typeface="Cambria Math" panose="02040503050406030204" pitchFamily="18" charset="0"/>
                                  </a:rPr>
                                </m:ctrlPr>
                              </m:sSubPr>
                              <m:e>
                                <m:r>
                                  <a:rPr lang="en-US" altLang="sk-SK" sz="3200" b="0" i="1" smtClean="0">
                                    <a:solidFill>
                                      <a:srgbClr val="7030A0"/>
                                    </a:solidFill>
                                    <a:latin typeface="Cambria Math" panose="02040503050406030204" pitchFamily="18" charset="0"/>
                                  </a:rPr>
                                  <m:t>𝑓</m:t>
                                </m:r>
                              </m:e>
                              <m:sub>
                                <m:r>
                                  <a:rPr lang="en-US" altLang="sk-SK" sz="3200" b="0" i="1" smtClean="0">
                                    <a:solidFill>
                                      <a:srgbClr val="7030A0"/>
                                    </a:solidFill>
                                    <a:latin typeface="Cambria Math" panose="02040503050406030204" pitchFamily="18" charset="0"/>
                                  </a:rPr>
                                  <m:t>1</m:t>
                                </m:r>
                              </m:sub>
                            </m:sSub>
                            <m:d>
                              <m:dPr>
                                <m:ctrlPr>
                                  <a:rPr lang="en-US" altLang="sk-SK" sz="3200" b="0" i="1" smtClean="0">
                                    <a:solidFill>
                                      <a:srgbClr val="7030A0"/>
                                    </a:solidFill>
                                    <a:latin typeface="Cambria Math" panose="02040503050406030204" pitchFamily="18" charset="0"/>
                                  </a:rPr>
                                </m:ctrlPr>
                              </m:dPr>
                              <m:e>
                                <m:sSub>
                                  <m:sSubPr>
                                    <m:ctrlPr>
                                      <a:rPr lang="en-US" altLang="sk-SK" sz="3200" b="0" i="1" smtClean="0">
                                        <a:solidFill>
                                          <a:srgbClr val="7030A0"/>
                                        </a:solidFill>
                                        <a:latin typeface="Cambria Math" panose="02040503050406030204" pitchFamily="18" charset="0"/>
                                      </a:rPr>
                                    </m:ctrlPr>
                                  </m:sSubPr>
                                  <m:e>
                                    <m:r>
                                      <a:rPr lang="en-US" altLang="sk-SK" sz="3200" b="0" i="1" smtClean="0">
                                        <a:solidFill>
                                          <a:srgbClr val="7030A0"/>
                                        </a:solidFill>
                                        <a:latin typeface="Cambria Math" panose="02040503050406030204" pitchFamily="18" charset="0"/>
                                      </a:rPr>
                                      <m:t>𝑥</m:t>
                                    </m:r>
                                  </m:e>
                                  <m:sub>
                                    <m:r>
                                      <a:rPr lang="en-US" altLang="sk-SK" sz="3200" b="0" i="1" smtClean="0">
                                        <a:solidFill>
                                          <a:srgbClr val="7030A0"/>
                                        </a:solidFill>
                                        <a:latin typeface="Cambria Math" panose="02040503050406030204" pitchFamily="18" charset="0"/>
                                      </a:rPr>
                                      <m:t>1</m:t>
                                    </m:r>
                                  </m:sub>
                                </m:sSub>
                              </m:e>
                            </m:d>
                            <m:r>
                              <a:rPr lang="en-US" altLang="sk-SK" sz="3200" b="0" i="1" smtClean="0">
                                <a:solidFill>
                                  <a:srgbClr val="7030A0"/>
                                </a:solidFill>
                                <a:latin typeface="Cambria Math" panose="02040503050406030204" pitchFamily="18" charset="0"/>
                              </a:rPr>
                              <m:t>,</m:t>
                            </m:r>
                            <m:sSub>
                              <m:sSubPr>
                                <m:ctrlPr>
                                  <a:rPr lang="en-US" altLang="sk-SK" sz="3200" i="1">
                                    <a:solidFill>
                                      <a:srgbClr val="7030A0"/>
                                    </a:solidFill>
                                    <a:latin typeface="Cambria Math" panose="02040503050406030204" pitchFamily="18" charset="0"/>
                                  </a:rPr>
                                </m:ctrlPr>
                              </m:sSubPr>
                              <m:e>
                                <m:r>
                                  <a:rPr lang="en-US" altLang="sk-SK" sz="3200" i="1">
                                    <a:solidFill>
                                      <a:srgbClr val="7030A0"/>
                                    </a:solidFill>
                                    <a:latin typeface="Cambria Math" panose="02040503050406030204" pitchFamily="18" charset="0"/>
                                  </a:rPr>
                                  <m:t>𝑓</m:t>
                                </m:r>
                              </m:e>
                              <m:sub>
                                <m:r>
                                  <a:rPr lang="en-US" altLang="sk-SK" sz="3200" b="0" i="1" smtClean="0">
                                    <a:solidFill>
                                      <a:srgbClr val="7030A0"/>
                                    </a:solidFill>
                                    <a:latin typeface="Cambria Math" panose="02040503050406030204" pitchFamily="18" charset="0"/>
                                  </a:rPr>
                                  <m:t>2</m:t>
                                </m:r>
                              </m:sub>
                            </m:sSub>
                            <m:r>
                              <a:rPr lang="en-US" altLang="sk-SK" sz="3200" i="1" smtClean="0">
                                <a:solidFill>
                                  <a:srgbClr val="7030A0"/>
                                </a:solidFill>
                                <a:latin typeface="Cambria Math" panose="02040503050406030204" pitchFamily="18" charset="0"/>
                              </a:rPr>
                              <m:t>,</m:t>
                            </m:r>
                            <m:r>
                              <a:rPr lang="en-US" altLang="sk-SK" sz="3200" b="0" i="1" smtClean="0">
                                <a:solidFill>
                                  <a:srgbClr val="7030A0"/>
                                </a:solidFill>
                                <a:latin typeface="Cambria Math" panose="02040503050406030204" pitchFamily="18" charset="0"/>
                              </a:rPr>
                              <m:t>…,</m:t>
                            </m:r>
                            <m:sSub>
                              <m:sSubPr>
                                <m:ctrlPr>
                                  <a:rPr lang="en-US" altLang="sk-SK" sz="3200" i="1">
                                    <a:solidFill>
                                      <a:srgbClr val="7030A0"/>
                                    </a:solidFill>
                                    <a:latin typeface="Cambria Math" panose="02040503050406030204" pitchFamily="18" charset="0"/>
                                  </a:rPr>
                                </m:ctrlPr>
                              </m:sSubPr>
                              <m:e>
                                <m:r>
                                  <a:rPr lang="en-US" altLang="sk-SK" sz="3200" i="1">
                                    <a:solidFill>
                                      <a:srgbClr val="7030A0"/>
                                    </a:solidFill>
                                    <a:latin typeface="Cambria Math" panose="02040503050406030204" pitchFamily="18" charset="0"/>
                                  </a:rPr>
                                  <m:t>𝑓</m:t>
                                </m:r>
                              </m:e>
                              <m:sub>
                                <m:r>
                                  <a:rPr lang="en-US" altLang="sk-SK" sz="3200" b="0" i="1" smtClean="0">
                                    <a:solidFill>
                                      <a:srgbClr val="7030A0"/>
                                    </a:solidFill>
                                    <a:latin typeface="Cambria Math" panose="02040503050406030204" pitchFamily="18" charset="0"/>
                                  </a:rPr>
                                  <m:t>𝑛</m:t>
                                </m:r>
                              </m:sub>
                            </m:sSub>
                            <m:d>
                              <m:dPr>
                                <m:ctrlPr>
                                  <a:rPr lang="en-US" altLang="sk-SK" sz="3200" i="1">
                                    <a:solidFill>
                                      <a:srgbClr val="7030A0"/>
                                    </a:solidFill>
                                    <a:latin typeface="Cambria Math" panose="02040503050406030204" pitchFamily="18" charset="0"/>
                                  </a:rPr>
                                </m:ctrlPr>
                              </m:dPr>
                              <m:e>
                                <m:sSub>
                                  <m:sSubPr>
                                    <m:ctrlPr>
                                      <a:rPr lang="en-US" altLang="sk-SK" sz="3200" i="1">
                                        <a:solidFill>
                                          <a:srgbClr val="7030A0"/>
                                        </a:solidFill>
                                        <a:latin typeface="Cambria Math" panose="02040503050406030204" pitchFamily="18" charset="0"/>
                                      </a:rPr>
                                    </m:ctrlPr>
                                  </m:sSubPr>
                                  <m:e>
                                    <m:r>
                                      <a:rPr lang="en-US" altLang="sk-SK" sz="3200" i="1">
                                        <a:solidFill>
                                          <a:srgbClr val="7030A0"/>
                                        </a:solidFill>
                                        <a:latin typeface="Cambria Math" panose="02040503050406030204" pitchFamily="18" charset="0"/>
                                      </a:rPr>
                                      <m:t>𝑥</m:t>
                                    </m:r>
                                  </m:e>
                                  <m:sub>
                                    <m:r>
                                      <a:rPr lang="en-US" altLang="sk-SK" sz="3200" b="0" i="1" smtClean="0">
                                        <a:solidFill>
                                          <a:srgbClr val="7030A0"/>
                                        </a:solidFill>
                                        <a:latin typeface="Cambria Math" panose="02040503050406030204" pitchFamily="18" charset="0"/>
                                      </a:rPr>
                                      <m:t>𝑛</m:t>
                                    </m:r>
                                  </m:sub>
                                </m:sSub>
                              </m:e>
                            </m:d>
                          </m:e>
                        </m:d>
                      </m:oMath>
                    </m:oMathPara>
                  </a14:m>
                  <a:endParaRPr lang="en-US" altLang="sk-SK" sz="3200" dirty="0">
                    <a:solidFill>
                      <a:schemeClr val="tx1"/>
                    </a:solidFill>
                    <a:latin typeface="Times New Roman" panose="02020603050405020304" pitchFamily="18" charset="0"/>
                  </a:endParaRPr>
                </a:p>
              </p:txBody>
            </p:sp>
          </mc:Choice>
          <mc:Fallback xmlns="">
            <p:sp>
              <p:nvSpPr>
                <p:cNvPr id="54279" name="Text Box 6"/>
                <p:cNvSpPr txBox="1">
                  <a:spLocks noRot="1" noChangeAspect="1" noMove="1" noResize="1" noEditPoints="1" noAdjustHandles="1" noChangeArrowheads="1" noChangeShapeType="1" noTextEdit="1"/>
                </p:cNvSpPr>
                <p:nvPr/>
              </p:nvSpPr>
              <p:spPr bwMode="auto">
                <a:xfrm>
                  <a:off x="0" y="3886200"/>
                  <a:ext cx="8686800" cy="1386760"/>
                </a:xfrm>
                <a:prstGeom prst="rect">
                  <a:avLst/>
                </a:prstGeom>
                <a:blipFill>
                  <a:blip r:embed="rId4"/>
                  <a:stretch>
                    <a:fillRect l="-1053" t="-35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4281" name="Text Box 8"/>
            <p:cNvSpPr txBox="1">
              <a:spLocks noChangeArrowheads="1"/>
            </p:cNvSpPr>
            <p:nvPr/>
          </p:nvSpPr>
          <p:spPr bwMode="auto">
            <a:xfrm>
              <a:off x="161925" y="5740522"/>
              <a:ext cx="8362950" cy="120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Example </a:t>
              </a:r>
              <a:r>
                <a:rPr lang="sk-SK" altLang="sk-SK" sz="2400" dirty="0" smtClean="0">
                  <a:solidFill>
                    <a:schemeClr val="tx1"/>
                  </a:solidFill>
                  <a:latin typeface="Times New Roman" panose="02020603050405020304" pitchFamily="18" charset="0"/>
                </a:rPr>
                <a:t>: </a:t>
              </a:r>
              <a:r>
                <a:rPr lang="sk-SK" altLang="sk-SK" sz="2400" i="1" dirty="0">
                  <a:solidFill>
                    <a:schemeClr val="tx1"/>
                  </a:solidFill>
                  <a:latin typeface="Times New Roman" panose="02020603050405020304" pitchFamily="18" charset="0"/>
                </a:rPr>
                <a:t>f </a:t>
              </a:r>
              <a:r>
                <a:rPr lang="en-US" altLang="sk-SK" sz="2400" i="1" dirty="0" smtClean="0">
                  <a:solidFill>
                    <a:schemeClr val="tx1"/>
                  </a:solidFill>
                  <a:latin typeface="Times New Roman" panose="02020603050405020304" pitchFamily="18" charset="0"/>
                </a:rPr>
                <a:t>can be a simple function, for example a sum of the particular one attribute functions. The structure depends on the problem we look at.</a:t>
              </a:r>
              <a:endParaRPr lang="en-US" altLang="sk-SK" sz="2400" dirty="0">
                <a:solidFill>
                  <a:schemeClr val="tx1"/>
                </a:solidFill>
                <a:latin typeface="Times New Roman" panose="02020603050405020304" pitchFamily="18" charset="0"/>
              </a:endParaRPr>
            </a:p>
          </p:txBody>
        </p:sp>
      </p:grpSp>
    </p:spTree>
    <p:extLst>
      <p:ext uri="{BB962C8B-B14F-4D97-AF65-F5344CB8AC3E}">
        <p14:creationId xmlns:p14="http://schemas.microsoft.com/office/powerpoint/2010/main" val="3746848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625600" y="431800"/>
            <a:ext cx="731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smtClean="0">
                <a:solidFill>
                  <a:schemeClr val="tx1"/>
                </a:solidFill>
                <a:latin typeface="Times New Roman" panose="02020603050405020304" pitchFamily="18" charset="0"/>
              </a:rPr>
              <a:t>Possible regularities in the utility functions</a:t>
            </a:r>
            <a:endParaRPr lang="en-US" altLang="sk-SK" sz="2400" b="1" dirty="0">
              <a:solidFill>
                <a:schemeClr val="tx1"/>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6323" name="Text Box 3"/>
              <p:cNvSpPr txBox="1">
                <a:spLocks noChangeArrowheads="1"/>
              </p:cNvSpPr>
              <p:nvPr/>
            </p:nvSpPr>
            <p:spPr bwMode="auto">
              <a:xfrm>
                <a:off x="1524000" y="1546398"/>
                <a:ext cx="9706708" cy="42873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457200" indent="-45720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AutoNum type="arabicPeriod"/>
                </a:pPr>
                <a:r>
                  <a:rPr lang="en-US" altLang="sk-SK" sz="2400" b="1" i="1" dirty="0" smtClean="0">
                    <a:solidFill>
                      <a:schemeClr val="tx1"/>
                    </a:solidFill>
                    <a:latin typeface="Times New Roman" panose="02020603050405020304" pitchFamily="18" charset="0"/>
                  </a:rPr>
                  <a:t>Agent preferences are deterministic</a:t>
                </a:r>
                <a:r>
                  <a:rPr lang="sk-SK" altLang="sk-SK" sz="2400" b="1" i="1" dirty="0" smtClean="0">
                    <a:solidFill>
                      <a:schemeClr val="tx1"/>
                    </a:solidFill>
                    <a:latin typeface="Times New Roman" panose="02020603050405020304" pitchFamily="18" charset="0"/>
                  </a:rPr>
                  <a:t>, </a:t>
                </a:r>
                <a:r>
                  <a:rPr lang="en-US" altLang="sk-SK" sz="2400" b="1" i="1" dirty="0" smtClean="0">
                    <a:solidFill>
                      <a:schemeClr val="tx1"/>
                    </a:solidFill>
                    <a:latin typeface="Times New Roman" panose="02020603050405020304" pitchFamily="18" charset="0"/>
                  </a:rPr>
                  <a:t>without uncertainties</a:t>
                </a:r>
                <a:endParaRPr lang="sk-SK" altLang="sk-SK" sz="2400" b="1" i="1"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 </a:t>
                </a:r>
                <a:r>
                  <a:rPr lang="en-US" altLang="sk-SK" sz="2400" dirty="0" smtClean="0">
                    <a:solidFill>
                      <a:schemeClr val="tx1"/>
                    </a:solidFill>
                    <a:latin typeface="Times New Roman" panose="02020603050405020304" pitchFamily="18" charset="0"/>
                  </a:rPr>
                  <a:t>preferential independency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sk-SK"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Two attributes</a:t>
                </a:r>
                <a:r>
                  <a:rPr lang="sk-SK" altLang="sk-SK" sz="2400" dirty="0" smtClean="0">
                    <a:solidFill>
                      <a:schemeClr val="tx1"/>
                    </a:solidFill>
                    <a:latin typeface="Times New Roman" panose="02020603050405020304" pitchFamily="18" charset="0"/>
                  </a:rPr>
                  <a:t>   </a:t>
                </a:r>
                <a14:m>
                  <m:oMath xmlns:m="http://schemas.openxmlformats.org/officeDocument/2006/math">
                    <m:sSub>
                      <m:sSubPr>
                        <m:ctrlPr>
                          <a:rPr lang="sk-SK"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𝑋</m:t>
                        </m:r>
                      </m:e>
                      <m:sub>
                        <m:r>
                          <a:rPr lang="en-US" altLang="sk-SK" sz="2400" b="0" i="1" smtClean="0">
                            <a:solidFill>
                              <a:schemeClr val="tx1"/>
                            </a:solidFill>
                            <a:latin typeface="Cambria Math" panose="02040503050406030204" pitchFamily="18" charset="0"/>
                          </a:rPr>
                          <m:t>1</m:t>
                        </m:r>
                      </m:sub>
                    </m:sSub>
                  </m:oMath>
                </a14:m>
                <a:r>
                  <a:rPr lang="sk-SK" altLang="sk-SK" sz="2400" dirty="0" smtClean="0">
                    <a:solidFill>
                      <a:schemeClr val="tx1"/>
                    </a:solidFill>
                    <a:latin typeface="Times New Roman" panose="02020603050405020304" pitchFamily="18" charset="0"/>
                  </a:rPr>
                  <a:t>  a</a:t>
                </a:r>
                <a:r>
                  <a:rPr lang="en-US" altLang="sk-SK" sz="2400" dirty="0" err="1" smtClean="0">
                    <a:solidFill>
                      <a:schemeClr val="tx1"/>
                    </a:solidFill>
                    <a:latin typeface="Times New Roman" panose="02020603050405020304" pitchFamily="18" charset="0"/>
                  </a:rPr>
                  <a:t>nd</a:t>
                </a:r>
                <a:r>
                  <a:rPr lang="sk-SK" altLang="sk-SK" sz="2400" dirty="0" smtClean="0">
                    <a:solidFill>
                      <a:schemeClr val="tx1"/>
                    </a:solidFill>
                    <a:latin typeface="Times New Roman" panose="02020603050405020304" pitchFamily="18" charset="0"/>
                  </a:rPr>
                  <a:t>  </a:t>
                </a:r>
                <a14:m>
                  <m:oMath xmlns:m="http://schemas.openxmlformats.org/officeDocument/2006/math">
                    <m:sSub>
                      <m:sSubPr>
                        <m:ctrlPr>
                          <a:rPr lang="sk-SK"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𝑋</m:t>
                        </m:r>
                      </m:e>
                      <m:sub>
                        <m:r>
                          <a:rPr lang="en-US" altLang="sk-SK" sz="2400" b="0" i="1" smtClean="0">
                            <a:solidFill>
                              <a:schemeClr val="tx1"/>
                            </a:solidFill>
                            <a:latin typeface="Cambria Math" panose="02040503050406030204" pitchFamily="18" charset="0"/>
                          </a:rPr>
                          <m:t>2</m:t>
                        </m:r>
                      </m:sub>
                    </m:sSub>
                  </m:oMath>
                </a14:m>
                <a:r>
                  <a:rPr lang="en-US" altLang="sk-SK" sz="2400" dirty="0" smtClean="0">
                    <a:solidFill>
                      <a:schemeClr val="tx1"/>
                    </a:solidFill>
                    <a:latin typeface="Times New Roman" panose="02020603050405020304" pitchFamily="18" charset="0"/>
                  </a:rPr>
                  <a:t>are preferentially independent on the third   </a:t>
                </a: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       one </a:t>
                </a:r>
                <a14:m>
                  <m:oMath xmlns:m="http://schemas.openxmlformats.org/officeDocument/2006/math">
                    <m:sSub>
                      <m:sSubPr>
                        <m:ctrlPr>
                          <a:rPr lang="en-US"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𝑋</m:t>
                        </m:r>
                      </m:e>
                      <m:sub>
                        <m:r>
                          <a:rPr lang="en-US" altLang="sk-SK" sz="2400" b="0" i="1" smtClean="0">
                            <a:solidFill>
                              <a:schemeClr val="tx1"/>
                            </a:solidFill>
                            <a:latin typeface="Cambria Math" panose="02040503050406030204" pitchFamily="18" charset="0"/>
                          </a:rPr>
                          <m:t>3</m:t>
                        </m:r>
                      </m:sub>
                    </m:sSub>
                  </m:oMath>
                </a14:m>
                <a:r>
                  <a:rPr lang="en-US" altLang="sk-SK" sz="2400" dirty="0" smtClean="0">
                    <a:solidFill>
                      <a:schemeClr val="tx1"/>
                    </a:solidFill>
                    <a:latin typeface="Times New Roman" panose="02020603050405020304" pitchFamily="18" charset="0"/>
                  </a:rPr>
                  <a:t> if the preference among the values </a:t>
                </a:r>
                <a14:m>
                  <m:oMath xmlns:m="http://schemas.openxmlformats.org/officeDocument/2006/math">
                    <m:d>
                      <m:dPr>
                        <m:begChr m:val="⟨"/>
                        <m:endChr m:val="⟩"/>
                        <m:ctrlPr>
                          <a:rPr lang="en-US" altLang="sk-SK" sz="2400" i="1" smtClean="0">
                            <a:solidFill>
                              <a:schemeClr val="tx1"/>
                            </a:solidFill>
                            <a:latin typeface="Cambria Math" panose="02040503050406030204" pitchFamily="18" charset="0"/>
                          </a:rPr>
                        </m:ctrlPr>
                      </m:dPr>
                      <m:e>
                        <m:sSub>
                          <m:sSubPr>
                            <m:ctrlPr>
                              <a:rPr lang="en-US"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1, </m:t>
                            </m:r>
                          </m:sub>
                        </m:sSub>
                        <m:sSub>
                          <m:sSubPr>
                            <m:ctrlPr>
                              <a:rPr lang="en-US"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2</m:t>
                            </m:r>
                          </m:sub>
                        </m:sSub>
                        <m:r>
                          <a:rPr lang="en-US" altLang="sk-SK" sz="2400" b="0" i="1" smtClean="0">
                            <a:solidFill>
                              <a:schemeClr val="tx1"/>
                            </a:solidFill>
                            <a:latin typeface="Cambria Math" panose="02040503050406030204" pitchFamily="18" charset="0"/>
                          </a:rPr>
                          <m:t>,</m:t>
                        </m:r>
                        <m:sSub>
                          <m:sSubPr>
                            <m:ctrlPr>
                              <a:rPr lang="en-US"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3</m:t>
                            </m:r>
                          </m:sub>
                        </m:sSub>
                      </m:e>
                    </m:d>
                  </m:oMath>
                </a14:m>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and </a:t>
                </a:r>
              </a:p>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      </a:t>
                </a:r>
                <a14:m>
                  <m:oMath xmlns:m="http://schemas.openxmlformats.org/officeDocument/2006/math">
                    <m:d>
                      <m:dPr>
                        <m:begChr m:val="⟨"/>
                        <m:endChr m:val="⟩"/>
                        <m:ctrlPr>
                          <a:rPr lang="en-US" altLang="sk-SK" sz="2400" i="1">
                            <a:solidFill>
                              <a:schemeClr val="tx1"/>
                            </a:solidFill>
                            <a:latin typeface="Cambria Math" panose="02040503050406030204" pitchFamily="18" charset="0"/>
                          </a:rPr>
                        </m:ctrlPr>
                      </m:dPr>
                      <m:e>
                        <m:sSub>
                          <m:sSubPr>
                            <m:ctrlPr>
                              <a:rPr lang="en-US" altLang="sk-SK" sz="2400" i="1">
                                <a:solidFill>
                                  <a:schemeClr val="tx1"/>
                                </a:solidFill>
                                <a:latin typeface="Cambria Math" panose="02040503050406030204" pitchFamily="18" charset="0"/>
                              </a:rPr>
                            </m:ctrlPr>
                          </m:sSubPr>
                          <m:e>
                            <m:r>
                              <a:rPr lang="en-US" altLang="sk-SK" sz="2400" i="1">
                                <a:solidFill>
                                  <a:schemeClr val="tx1"/>
                                </a:solidFill>
                                <a:latin typeface="Cambria Math" panose="02040503050406030204" pitchFamily="18" charset="0"/>
                              </a:rPr>
                              <m:t>𝑥</m:t>
                            </m:r>
                            <m:r>
                              <a:rPr lang="en-US" altLang="sk-SK" sz="2400" b="0" i="1" smtClean="0">
                                <a:solidFill>
                                  <a:schemeClr val="tx1"/>
                                </a:solidFill>
                                <a:latin typeface="Cambria Math" panose="02040503050406030204" pitchFamily="18" charset="0"/>
                              </a:rPr>
                              <m:t>′</m:t>
                            </m:r>
                          </m:e>
                          <m:sub>
                            <m:r>
                              <a:rPr lang="en-US" altLang="sk-SK" sz="2400" i="1">
                                <a:solidFill>
                                  <a:schemeClr val="tx1"/>
                                </a:solidFill>
                                <a:latin typeface="Cambria Math" panose="02040503050406030204" pitchFamily="18" charset="0"/>
                              </a:rPr>
                              <m:t>1, </m:t>
                            </m:r>
                          </m:sub>
                        </m:sSub>
                        <m:sSub>
                          <m:sSubPr>
                            <m:ctrlPr>
                              <a:rPr lang="en-US" altLang="sk-SK" sz="2400" i="1">
                                <a:solidFill>
                                  <a:schemeClr val="tx1"/>
                                </a:solidFill>
                                <a:latin typeface="Cambria Math" panose="02040503050406030204" pitchFamily="18" charset="0"/>
                              </a:rPr>
                            </m:ctrlPr>
                          </m:sSubPr>
                          <m:e>
                            <m:r>
                              <a:rPr lang="en-US" altLang="sk-SK" sz="2400" i="1">
                                <a:solidFill>
                                  <a:schemeClr val="tx1"/>
                                </a:solidFill>
                                <a:latin typeface="Cambria Math" panose="02040503050406030204" pitchFamily="18" charset="0"/>
                              </a:rPr>
                              <m:t>𝑥</m:t>
                            </m:r>
                            <m:r>
                              <a:rPr lang="en-US" altLang="sk-SK" sz="2400" b="0" i="1" smtClean="0">
                                <a:solidFill>
                                  <a:schemeClr val="tx1"/>
                                </a:solidFill>
                                <a:latin typeface="Cambria Math" panose="02040503050406030204" pitchFamily="18" charset="0"/>
                              </a:rPr>
                              <m:t>′</m:t>
                            </m:r>
                          </m:e>
                          <m:sub>
                            <m:r>
                              <a:rPr lang="en-US" altLang="sk-SK" sz="2400" i="1">
                                <a:solidFill>
                                  <a:schemeClr val="tx1"/>
                                </a:solidFill>
                                <a:latin typeface="Cambria Math" panose="02040503050406030204" pitchFamily="18" charset="0"/>
                              </a:rPr>
                              <m:t>2</m:t>
                            </m:r>
                          </m:sub>
                        </m:sSub>
                        <m:r>
                          <a:rPr lang="en-US" altLang="sk-SK" sz="2400" i="1">
                            <a:solidFill>
                              <a:schemeClr val="tx1"/>
                            </a:solidFill>
                            <a:latin typeface="Cambria Math" panose="02040503050406030204" pitchFamily="18" charset="0"/>
                          </a:rPr>
                          <m:t>,</m:t>
                        </m:r>
                        <m:sSub>
                          <m:sSubPr>
                            <m:ctrlPr>
                              <a:rPr lang="en-US" altLang="sk-SK" sz="2400" i="1">
                                <a:solidFill>
                                  <a:schemeClr val="tx1"/>
                                </a:solidFill>
                                <a:latin typeface="Cambria Math" panose="02040503050406030204" pitchFamily="18" charset="0"/>
                              </a:rPr>
                            </m:ctrlPr>
                          </m:sSubPr>
                          <m:e>
                            <m:r>
                              <a:rPr lang="en-US" altLang="sk-SK" sz="2400" i="1">
                                <a:solidFill>
                                  <a:schemeClr val="tx1"/>
                                </a:solidFill>
                                <a:latin typeface="Cambria Math" panose="02040503050406030204" pitchFamily="18" charset="0"/>
                              </a:rPr>
                              <m:t>𝑥</m:t>
                            </m:r>
                          </m:e>
                          <m:sub>
                            <m:r>
                              <a:rPr lang="en-US" altLang="sk-SK" sz="2400" i="1">
                                <a:solidFill>
                                  <a:schemeClr val="tx1"/>
                                </a:solidFill>
                                <a:latin typeface="Cambria Math" panose="02040503050406030204" pitchFamily="18" charset="0"/>
                              </a:rPr>
                              <m:t>3</m:t>
                            </m:r>
                          </m:sub>
                        </m:sSub>
                      </m:e>
                    </m:d>
                    <m:r>
                      <a:rPr lang="en-US" altLang="sk-SK" sz="2400" b="0" i="0" smtClean="0">
                        <a:solidFill>
                          <a:schemeClr val="tx1"/>
                        </a:solidFill>
                        <a:latin typeface="Cambria Math" panose="02040503050406030204" pitchFamily="18" charset="0"/>
                      </a:rPr>
                      <m:t>  </m:t>
                    </m:r>
                  </m:oMath>
                </a14:m>
                <a:r>
                  <a:rPr lang="en-US" altLang="sk-SK" sz="2400" dirty="0" smtClean="0">
                    <a:solidFill>
                      <a:schemeClr val="tx1"/>
                    </a:solidFill>
                    <a:latin typeface="Times New Roman" panose="02020603050405020304" pitchFamily="18" charset="0"/>
                  </a:rPr>
                  <a:t>does not depend on the value  </a:t>
                </a:r>
                <a14:m>
                  <m:oMath xmlns:m="http://schemas.openxmlformats.org/officeDocument/2006/math">
                    <m:sSub>
                      <m:sSubPr>
                        <m:ctrlPr>
                          <a:rPr lang="en-US"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𝑥</m:t>
                        </m:r>
                      </m:e>
                      <m:sub>
                        <m:r>
                          <a:rPr lang="en-US" altLang="sk-SK" sz="2400" b="0" i="1" smtClean="0">
                            <a:solidFill>
                              <a:schemeClr val="tx1"/>
                            </a:solidFill>
                            <a:latin typeface="Cambria Math" panose="02040503050406030204" pitchFamily="18" charset="0"/>
                          </a:rPr>
                          <m:t>3</m:t>
                        </m:r>
                      </m:sub>
                    </m:sSub>
                  </m:oMath>
                </a14:m>
                <a:r>
                  <a:rPr lang="en-US" altLang="sk-SK" sz="2400" dirty="0" smtClean="0">
                    <a:solidFill>
                      <a:schemeClr val="tx1"/>
                    </a:solidFill>
                    <a:latin typeface="Times New Roman" panose="02020603050405020304" pitchFamily="18" charset="0"/>
                  </a:rPr>
                  <a:t> of the attribute  </a:t>
                </a:r>
                <a14:m>
                  <m:oMath xmlns:m="http://schemas.openxmlformats.org/officeDocument/2006/math">
                    <m:sSub>
                      <m:sSubPr>
                        <m:ctrlPr>
                          <a:rPr lang="sk-SK" altLang="sk-SK" sz="2400" i="1">
                            <a:solidFill>
                              <a:schemeClr val="tx1"/>
                            </a:solidFill>
                            <a:latin typeface="Cambria Math" panose="02040503050406030204" pitchFamily="18" charset="0"/>
                          </a:rPr>
                        </m:ctrlPr>
                      </m:sSubPr>
                      <m:e>
                        <m:r>
                          <a:rPr lang="en-US" altLang="sk-SK" sz="2400" i="1">
                            <a:solidFill>
                              <a:schemeClr val="tx1"/>
                            </a:solidFill>
                            <a:latin typeface="Cambria Math" panose="02040503050406030204" pitchFamily="18" charset="0"/>
                          </a:rPr>
                          <m:t>𝑋</m:t>
                        </m:r>
                      </m:e>
                      <m:sub>
                        <m:r>
                          <a:rPr lang="en-US" altLang="sk-SK" sz="2400" b="0" i="1" smtClean="0">
                            <a:solidFill>
                              <a:schemeClr val="tx1"/>
                            </a:solidFill>
                            <a:latin typeface="Cambria Math" panose="02040503050406030204" pitchFamily="18" charset="0"/>
                          </a:rPr>
                          <m:t>3</m:t>
                        </m:r>
                      </m:sub>
                    </m:sSub>
                  </m:oMath>
                </a14:m>
                <a:r>
                  <a:rPr lang="en-US" altLang="sk-SK" sz="2400" dirty="0" smtClean="0">
                    <a:solidFill>
                      <a:schemeClr val="tx1"/>
                    </a:solidFill>
                    <a:latin typeface="Times New Roman" panose="02020603050405020304" pitchFamily="18" charset="0"/>
                  </a:rPr>
                  <a:t>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b="1" i="1" dirty="0" smtClean="0">
                    <a:solidFill>
                      <a:schemeClr val="tx1"/>
                    </a:solidFill>
                    <a:latin typeface="Times New Roman" panose="02020603050405020304" pitchFamily="18" charset="0"/>
                  </a:rPr>
                  <a:t>Example </a:t>
                </a:r>
                <a:r>
                  <a:rPr lang="sk-SK" altLang="sk-SK" sz="2400" b="1" i="1"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Airport</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Let us have three attributes</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 </a:t>
                </a:r>
                <a:r>
                  <a:rPr lang="en-US" altLang="sk-SK" i="1" dirty="0" smtClean="0">
                    <a:solidFill>
                      <a:schemeClr val="tx1"/>
                    </a:solidFill>
                    <a:latin typeface="Times New Roman" panose="02020603050405020304" pitchFamily="18" charset="0"/>
                  </a:rPr>
                  <a:t>Noise</a:t>
                </a:r>
                <a:r>
                  <a:rPr lang="sk-SK" altLang="sk-SK" i="1" dirty="0" smtClean="0">
                    <a:solidFill>
                      <a:schemeClr val="tx1"/>
                    </a:solidFill>
                    <a:latin typeface="Times New Roman" panose="02020603050405020304" pitchFamily="18" charset="0"/>
                  </a:rPr>
                  <a:t>, </a:t>
                </a:r>
                <a:r>
                  <a:rPr lang="en-US" altLang="sk-SK" i="1" dirty="0" smtClean="0">
                    <a:solidFill>
                      <a:schemeClr val="tx1"/>
                    </a:solidFill>
                    <a:latin typeface="Times New Roman" panose="02020603050405020304" pitchFamily="18" charset="0"/>
                  </a:rPr>
                  <a:t>Price</a:t>
                </a:r>
                <a:r>
                  <a:rPr lang="sk-SK" altLang="sk-SK" i="1" dirty="0" smtClean="0">
                    <a:solidFill>
                      <a:schemeClr val="tx1"/>
                    </a:solidFill>
                    <a:latin typeface="Times New Roman" panose="02020603050405020304" pitchFamily="18" charset="0"/>
                  </a:rPr>
                  <a:t>, </a:t>
                </a:r>
                <a:r>
                  <a:rPr lang="en-US" altLang="sk-SK" i="1" dirty="0" err="1" smtClean="0">
                    <a:solidFill>
                      <a:schemeClr val="tx1"/>
                    </a:solidFill>
                    <a:latin typeface="Times New Roman" panose="02020603050405020304" pitchFamily="18" charset="0"/>
                  </a:rPr>
                  <a:t>DeadCases</a:t>
                </a:r>
                <a:r>
                  <a:rPr lang="sk-SK" altLang="sk-SK" i="1" dirty="0" smtClean="0">
                    <a:solidFill>
                      <a:schemeClr val="tx1"/>
                    </a:solidFill>
                    <a:latin typeface="Times New Roman" panose="02020603050405020304" pitchFamily="18" charset="0"/>
                  </a:rPr>
                  <a:t>. </a:t>
                </a:r>
                <a:r>
                  <a:rPr lang="en-US" altLang="sk-SK" i="1" dirty="0" smtClean="0">
                    <a:solidFill>
                      <a:schemeClr val="tx1"/>
                    </a:solidFill>
                    <a:latin typeface="Times New Roman" panose="02020603050405020304" pitchFamily="18" charset="0"/>
                  </a:rPr>
                  <a:t>Noise</a:t>
                </a:r>
                <a:r>
                  <a:rPr lang="sk-SK" altLang="sk-SK" i="1" dirty="0" smtClean="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a</a:t>
                </a:r>
                <a:r>
                  <a:rPr lang="en-US" altLang="sk-SK" dirty="0" err="1" smtClean="0">
                    <a:solidFill>
                      <a:schemeClr val="tx1"/>
                    </a:solidFill>
                    <a:latin typeface="Times New Roman" panose="02020603050405020304" pitchFamily="18" charset="0"/>
                  </a:rPr>
                  <a:t>nd</a:t>
                </a:r>
                <a:r>
                  <a:rPr lang="sk-SK" altLang="sk-SK" dirty="0" smtClean="0">
                    <a:solidFill>
                      <a:schemeClr val="tx1"/>
                    </a:solidFill>
                    <a:latin typeface="Times New Roman" panose="02020603050405020304" pitchFamily="18" charset="0"/>
                  </a:rPr>
                  <a:t> </a:t>
                </a:r>
                <a:r>
                  <a:rPr lang="en-US" altLang="sk-SK" i="1" dirty="0" smtClean="0">
                    <a:solidFill>
                      <a:schemeClr val="tx1"/>
                    </a:solidFill>
                    <a:latin typeface="Times New Roman" panose="02020603050405020304" pitchFamily="18" charset="0"/>
                  </a:rPr>
                  <a:t>Price</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are preferentially independent on </a:t>
                </a:r>
                <a:r>
                  <a:rPr lang="sk-SK" altLang="sk-SK" dirty="0" smtClean="0">
                    <a:solidFill>
                      <a:schemeClr val="tx1"/>
                    </a:solidFill>
                    <a:latin typeface="Times New Roman" panose="02020603050405020304" pitchFamily="18" charset="0"/>
                  </a:rPr>
                  <a:t> </a:t>
                </a:r>
                <a:r>
                  <a:rPr lang="en-US" altLang="sk-SK" i="1" dirty="0" err="1" smtClean="0">
                    <a:solidFill>
                      <a:schemeClr val="tx1"/>
                    </a:solidFill>
                    <a:latin typeface="Times New Roman" panose="02020603050405020304" pitchFamily="18" charset="0"/>
                  </a:rPr>
                  <a:t>DeadCases</a:t>
                </a:r>
                <a:r>
                  <a:rPr lang="sk-SK" altLang="sk-SK" dirty="0" smtClean="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Or at least can be taken as such, without making a significant error.  These attributes are even </a:t>
                </a:r>
                <a:r>
                  <a:rPr lang="en-US" altLang="sk-SK" b="1" dirty="0" smtClean="0">
                    <a:solidFill>
                      <a:schemeClr val="tx1"/>
                    </a:solidFill>
                    <a:latin typeface="Times New Roman" panose="02020603050405020304" pitchFamily="18" charset="0"/>
                  </a:rPr>
                  <a:t>mutually preferentially independent.</a:t>
                </a:r>
                <a:r>
                  <a:rPr lang="sk-SK" altLang="sk-SK" dirty="0" smtClean="0">
                    <a:solidFill>
                      <a:schemeClr val="tx1"/>
                    </a:solidFill>
                    <a:latin typeface="Times New Roman" panose="02020603050405020304" pitchFamily="18" charset="0"/>
                  </a:rPr>
                  <a:t> </a:t>
                </a:r>
                <a:endParaRPr lang="en-US" altLang="sk-SK" b="1" i="1" dirty="0">
                  <a:solidFill>
                    <a:schemeClr val="tx1"/>
                  </a:solidFill>
                  <a:latin typeface="Times New Roman" panose="02020603050405020304" pitchFamily="18" charset="0"/>
                </a:endParaRPr>
              </a:p>
            </p:txBody>
          </p:sp>
        </mc:Choice>
        <mc:Fallback xmlns="">
          <p:sp>
            <p:nvSpPr>
              <p:cNvPr id="56323" name="Text Box 3"/>
              <p:cNvSpPr txBox="1">
                <a:spLocks noRot="1" noChangeAspect="1" noMove="1" noResize="1" noEditPoints="1" noAdjustHandles="1" noChangeArrowheads="1" noChangeShapeType="1" noTextEdit="1"/>
              </p:cNvSpPr>
              <p:nvPr/>
            </p:nvSpPr>
            <p:spPr bwMode="auto">
              <a:xfrm>
                <a:off x="1524000" y="1546398"/>
                <a:ext cx="9706708" cy="4287328"/>
              </a:xfrm>
              <a:prstGeom prst="rect">
                <a:avLst/>
              </a:prstGeom>
              <a:blipFill>
                <a:blip r:embed="rId3"/>
                <a:stretch>
                  <a:fillRect l="-942" t="-1138" b="-17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772779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8370" name="Text Box 2"/>
              <p:cNvSpPr txBox="1">
                <a:spLocks noChangeArrowheads="1"/>
              </p:cNvSpPr>
              <p:nvPr/>
            </p:nvSpPr>
            <p:spPr bwMode="auto">
              <a:xfrm>
                <a:off x="1488831" y="298939"/>
                <a:ext cx="10562492" cy="41179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dirty="0" smtClean="0">
                    <a:solidFill>
                      <a:schemeClr val="tx1"/>
                    </a:solidFill>
                    <a:latin typeface="Times New Roman" panose="02020603050405020304" pitchFamily="18" charset="0"/>
                  </a:rPr>
                  <a:t>T</a:t>
                </a:r>
                <a:r>
                  <a:rPr lang="en-US" altLang="sk-SK" sz="2400" dirty="0" err="1" smtClean="0">
                    <a:solidFill>
                      <a:schemeClr val="tx1"/>
                    </a:solidFill>
                    <a:latin typeface="Times New Roman" panose="02020603050405020304" pitchFamily="18" charset="0"/>
                  </a:rPr>
                  <a:t>heorem</a:t>
                </a:r>
                <a:r>
                  <a:rPr lang="sk-SK" altLang="sk-SK" sz="2400" dirty="0" smtClean="0">
                    <a:solidFill>
                      <a:schemeClr val="tx1"/>
                    </a:solidFill>
                    <a:latin typeface="Times New Roman" panose="02020603050405020304" pitchFamily="18" charset="0"/>
                  </a:rPr>
                  <a:t>:</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If attributes </a:t>
                </a:r>
                <a14:m>
                  <m:oMath xmlns:m="http://schemas.openxmlformats.org/officeDocument/2006/math">
                    <m:sSub>
                      <m:sSubPr>
                        <m:ctrlPr>
                          <a:rPr lang="en-US" altLang="sk-SK" sz="240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𝑋</m:t>
                        </m:r>
                      </m:e>
                      <m:sub>
                        <m:r>
                          <a:rPr lang="en-US" altLang="sk-SK" sz="2400" b="0" i="1" smtClean="0">
                            <a:solidFill>
                              <a:srgbClr val="7030A0"/>
                            </a:solidFill>
                            <a:latin typeface="Cambria Math" panose="02040503050406030204" pitchFamily="18" charset="0"/>
                          </a:rPr>
                          <m:t>1</m:t>
                        </m:r>
                      </m:sub>
                    </m:sSub>
                    <m:r>
                      <a:rPr lang="en-US" altLang="sk-SK" sz="2400" b="0" i="1" smtClean="0">
                        <a:solidFill>
                          <a:srgbClr val="7030A0"/>
                        </a:solidFill>
                        <a:latin typeface="Cambria Math" panose="02040503050406030204" pitchFamily="18" charset="0"/>
                      </a:rPr>
                      <m:t>,</m:t>
                    </m:r>
                    <m:sSub>
                      <m:sSubPr>
                        <m:ctrlPr>
                          <a:rPr lang="en-US" altLang="sk-SK" sz="240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𝑋</m:t>
                        </m:r>
                      </m:e>
                      <m:sub>
                        <m:r>
                          <a:rPr lang="en-US" altLang="sk-SK" sz="2400" b="0" i="1" smtClean="0">
                            <a:solidFill>
                              <a:srgbClr val="7030A0"/>
                            </a:solidFill>
                            <a:latin typeface="Cambria Math" panose="02040503050406030204" pitchFamily="18" charset="0"/>
                          </a:rPr>
                          <m:t>2</m:t>
                        </m:r>
                      </m:sub>
                    </m:sSub>
                    <m:r>
                      <a:rPr lang="en-US" altLang="sk-SK" sz="2400" b="0" i="1" smtClean="0">
                        <a:solidFill>
                          <a:srgbClr val="7030A0"/>
                        </a:solidFill>
                        <a:latin typeface="Cambria Math" panose="02040503050406030204" pitchFamily="18" charset="0"/>
                      </a:rPr>
                      <m:t>,….,</m:t>
                    </m:r>
                    <m:sSub>
                      <m:sSubPr>
                        <m:ctrlPr>
                          <a:rPr lang="en-US" altLang="sk-SK" sz="240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𝑋</m:t>
                        </m:r>
                      </m:e>
                      <m:sub>
                        <m:r>
                          <a:rPr lang="en-US" altLang="sk-SK" sz="2400" b="0" i="1" smtClean="0">
                            <a:solidFill>
                              <a:srgbClr val="7030A0"/>
                            </a:solidFill>
                            <a:latin typeface="Cambria Math" panose="02040503050406030204" pitchFamily="18" charset="0"/>
                          </a:rPr>
                          <m:t>𝑛</m:t>
                        </m:r>
                      </m:sub>
                    </m:sSub>
                  </m:oMath>
                </a14:m>
                <a:r>
                  <a:rPr lang="en-US" altLang="sk-SK" sz="2400" dirty="0" smtClean="0">
                    <a:solidFill>
                      <a:schemeClr val="tx1"/>
                    </a:solidFill>
                    <a:latin typeface="Times New Roman" panose="02020603050405020304" pitchFamily="18" charset="0"/>
                  </a:rPr>
                  <a:t> are mutually preferentially independent</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then the agent decides by maximizing the utility function </a:t>
                </a:r>
              </a:p>
              <a:p>
                <a:pPr eaLnBrk="1" hangingPunct="1">
                  <a:lnSpc>
                    <a:spcPct val="100000"/>
                  </a:lnSpc>
                  <a:spcBef>
                    <a:spcPct val="50000"/>
                  </a:spcBef>
                  <a:spcAft>
                    <a:spcPct val="0"/>
                  </a:spcAft>
                  <a:buClrTx/>
                  <a:buSzTx/>
                  <a:buFontTx/>
                  <a:buNone/>
                </a:pPr>
                <a14:m>
                  <m:oMathPara xmlns:m="http://schemas.openxmlformats.org/officeDocument/2006/math">
                    <m:oMathParaPr>
                      <m:jc m:val="left"/>
                    </m:oMathParaPr>
                    <m:oMath xmlns:m="http://schemas.openxmlformats.org/officeDocument/2006/math">
                      <m:r>
                        <a:rPr lang="en-US" altLang="sk-SK" sz="2400" b="0" i="1" smtClean="0">
                          <a:solidFill>
                            <a:srgbClr val="7030A0"/>
                          </a:solidFill>
                          <a:latin typeface="Cambria Math" panose="02040503050406030204" pitchFamily="18" charset="0"/>
                        </a:rPr>
                        <m:t>𝑈</m:t>
                      </m:r>
                      <m:d>
                        <m:dPr>
                          <m:ctrlPr>
                            <a:rPr lang="en-US" altLang="sk-SK" sz="2400" b="0" i="1" smtClean="0">
                              <a:solidFill>
                                <a:srgbClr val="7030A0"/>
                              </a:solidFill>
                              <a:latin typeface="Cambria Math" panose="02040503050406030204" pitchFamily="18" charset="0"/>
                            </a:rPr>
                          </m:ctrlPr>
                        </m:dPr>
                        <m:e>
                          <m:sSub>
                            <m:sSubPr>
                              <m:ctrlPr>
                                <a:rPr lang="en-US" altLang="sk-SK" sz="2400" b="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𝑋</m:t>
                              </m:r>
                            </m:e>
                            <m:sub>
                              <m:r>
                                <a:rPr lang="en-US" altLang="sk-SK" sz="2400" b="0" i="1" smtClean="0">
                                  <a:solidFill>
                                    <a:srgbClr val="7030A0"/>
                                  </a:solidFill>
                                  <a:latin typeface="Cambria Math" panose="02040503050406030204" pitchFamily="18" charset="0"/>
                                </a:rPr>
                                <m:t>1</m:t>
                              </m:r>
                            </m:sub>
                          </m:sSub>
                          <m:r>
                            <a:rPr lang="en-US" altLang="sk-SK" sz="2400" b="0" i="1" smtClean="0">
                              <a:solidFill>
                                <a:srgbClr val="7030A0"/>
                              </a:solidFill>
                              <a:latin typeface="Cambria Math" panose="02040503050406030204" pitchFamily="18" charset="0"/>
                            </a:rPr>
                            <m:t>,</m:t>
                          </m:r>
                          <m:sSub>
                            <m:sSubPr>
                              <m:ctrlPr>
                                <a:rPr lang="en-US" altLang="sk-SK" sz="2400" b="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𝑋</m:t>
                              </m:r>
                            </m:e>
                            <m:sub>
                              <m:r>
                                <a:rPr lang="en-US" altLang="sk-SK" sz="2400" b="0" i="1" smtClean="0">
                                  <a:solidFill>
                                    <a:srgbClr val="7030A0"/>
                                  </a:solidFill>
                                  <a:latin typeface="Cambria Math" panose="02040503050406030204" pitchFamily="18" charset="0"/>
                                </a:rPr>
                                <m:t>2</m:t>
                              </m:r>
                            </m:sub>
                          </m:sSub>
                          <m:r>
                            <a:rPr lang="en-US" altLang="sk-SK" sz="2400" b="0" i="1" smtClean="0">
                              <a:solidFill>
                                <a:srgbClr val="7030A0"/>
                              </a:solidFill>
                              <a:latin typeface="Cambria Math" panose="02040503050406030204" pitchFamily="18" charset="0"/>
                            </a:rPr>
                            <m:t>,….,</m:t>
                          </m:r>
                          <m:sSub>
                            <m:sSubPr>
                              <m:ctrlPr>
                                <a:rPr lang="en-US" altLang="sk-SK" sz="2400" b="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𝑋</m:t>
                              </m:r>
                            </m:e>
                            <m:sub>
                              <m:r>
                                <a:rPr lang="en-US" altLang="sk-SK" sz="2400" b="0" i="1" smtClean="0">
                                  <a:solidFill>
                                    <a:srgbClr val="7030A0"/>
                                  </a:solidFill>
                                  <a:latin typeface="Cambria Math" panose="02040503050406030204" pitchFamily="18" charset="0"/>
                                </a:rPr>
                                <m:t>𝑛</m:t>
                              </m:r>
                            </m:sub>
                          </m:sSub>
                        </m:e>
                      </m:d>
                      <m:r>
                        <a:rPr lang="en-US" altLang="sk-SK" sz="2400" b="0" i="1" smtClean="0">
                          <a:solidFill>
                            <a:srgbClr val="7030A0"/>
                          </a:solidFill>
                          <a:latin typeface="Cambria Math" panose="02040503050406030204" pitchFamily="18" charset="0"/>
                        </a:rPr>
                        <m:t>=</m:t>
                      </m:r>
                      <m:nary>
                        <m:naryPr>
                          <m:chr m:val="∑"/>
                          <m:ctrlPr>
                            <a:rPr lang="en-US" altLang="sk-SK" sz="2400" b="0" i="1" smtClean="0">
                              <a:solidFill>
                                <a:srgbClr val="7030A0"/>
                              </a:solidFill>
                              <a:latin typeface="Cambria Math" panose="02040503050406030204" pitchFamily="18" charset="0"/>
                            </a:rPr>
                          </m:ctrlPr>
                        </m:naryPr>
                        <m:sub>
                          <m:r>
                            <m:rPr>
                              <m:brk m:alnAt="23"/>
                            </m:rPr>
                            <a:rPr lang="en-US" altLang="sk-SK" sz="2400" b="0" i="1" smtClean="0">
                              <a:solidFill>
                                <a:srgbClr val="7030A0"/>
                              </a:solidFill>
                              <a:latin typeface="Cambria Math" panose="02040503050406030204" pitchFamily="18" charset="0"/>
                            </a:rPr>
                            <m:t>𝑖</m:t>
                          </m:r>
                        </m:sub>
                        <m:sup>
                          <m:r>
                            <a:rPr lang="en-US" altLang="sk-SK" sz="2400" b="0" i="1" smtClean="0">
                              <a:solidFill>
                                <a:srgbClr val="7030A0"/>
                              </a:solidFill>
                              <a:latin typeface="Cambria Math" panose="02040503050406030204" pitchFamily="18" charset="0"/>
                            </a:rPr>
                            <m:t>𝑛</m:t>
                          </m:r>
                        </m:sup>
                        <m:e>
                          <m:sSub>
                            <m:sSubPr>
                              <m:ctrlPr>
                                <a:rPr lang="en-US" altLang="sk-SK" sz="2400" b="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𝑈</m:t>
                              </m:r>
                            </m:e>
                            <m:sub>
                              <m:r>
                                <a:rPr lang="en-US" altLang="sk-SK" sz="2400" b="0" i="1" smtClean="0">
                                  <a:solidFill>
                                    <a:srgbClr val="7030A0"/>
                                  </a:solidFill>
                                  <a:latin typeface="Cambria Math" panose="02040503050406030204" pitchFamily="18" charset="0"/>
                                </a:rPr>
                                <m:t>𝑖</m:t>
                              </m:r>
                            </m:sub>
                          </m:sSub>
                          <m:d>
                            <m:dPr>
                              <m:ctrlPr>
                                <a:rPr lang="en-US" altLang="sk-SK" sz="2400" b="0" i="1" smtClean="0">
                                  <a:solidFill>
                                    <a:srgbClr val="7030A0"/>
                                  </a:solidFill>
                                  <a:latin typeface="Cambria Math" panose="02040503050406030204" pitchFamily="18" charset="0"/>
                                </a:rPr>
                              </m:ctrlPr>
                            </m:dPr>
                            <m:e>
                              <m:sSub>
                                <m:sSubPr>
                                  <m:ctrlPr>
                                    <a:rPr lang="en-US" altLang="sk-SK" sz="2400" b="0" i="1" smtClean="0">
                                      <a:solidFill>
                                        <a:srgbClr val="7030A0"/>
                                      </a:solidFill>
                                      <a:latin typeface="Cambria Math" panose="02040503050406030204" pitchFamily="18" charset="0"/>
                                    </a:rPr>
                                  </m:ctrlPr>
                                </m:sSubPr>
                                <m:e>
                                  <m:r>
                                    <a:rPr lang="en-US" altLang="sk-SK" sz="2400" b="0" i="1" smtClean="0">
                                      <a:solidFill>
                                        <a:srgbClr val="7030A0"/>
                                      </a:solidFill>
                                      <a:latin typeface="Cambria Math" panose="02040503050406030204" pitchFamily="18" charset="0"/>
                                    </a:rPr>
                                    <m:t>𝑥</m:t>
                                  </m:r>
                                </m:e>
                                <m:sub>
                                  <m:r>
                                    <a:rPr lang="en-US" altLang="sk-SK" sz="2400" b="0" i="1" smtClean="0">
                                      <a:solidFill>
                                        <a:srgbClr val="7030A0"/>
                                      </a:solidFill>
                                      <a:latin typeface="Cambria Math" panose="02040503050406030204" pitchFamily="18" charset="0"/>
                                    </a:rPr>
                                    <m:t>𝑖</m:t>
                                  </m:r>
                                </m:sub>
                              </m:sSub>
                            </m:e>
                          </m:d>
                        </m:e>
                      </m:nary>
                    </m:oMath>
                  </m:oMathPara>
                </a14:m>
                <a:endParaRPr lang="en-US" altLang="sk-SK" sz="2400" b="0" dirty="0" smtClean="0">
                  <a:solidFill>
                    <a:srgbClr val="7030A0"/>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Each </a:t>
                </a:r>
                <a:r>
                  <a:rPr lang="sk-SK" altLang="sk-SK" sz="2400" dirty="0" smtClean="0">
                    <a:solidFill>
                      <a:schemeClr val="tx1"/>
                    </a:solidFill>
                    <a:latin typeface="Times New Roman" panose="02020603050405020304" pitchFamily="18" charset="0"/>
                  </a:rPr>
                  <a:t>  </a:t>
                </a:r>
                <a14:m>
                  <m:oMath xmlns:m="http://schemas.openxmlformats.org/officeDocument/2006/math">
                    <m:sSub>
                      <m:sSubPr>
                        <m:ctrlPr>
                          <a:rPr lang="sk-SK" altLang="sk-SK" sz="2400" i="1" smtClean="0">
                            <a:solidFill>
                              <a:schemeClr val="tx1"/>
                            </a:solidFill>
                            <a:latin typeface="Cambria Math" panose="02040503050406030204" pitchFamily="18" charset="0"/>
                          </a:rPr>
                        </m:ctrlPr>
                      </m:sSubPr>
                      <m:e>
                        <m:r>
                          <a:rPr lang="en-US" altLang="sk-SK" sz="2400" b="0" i="1" smtClean="0">
                            <a:solidFill>
                              <a:schemeClr val="tx1"/>
                            </a:solidFill>
                            <a:latin typeface="Cambria Math" panose="02040503050406030204" pitchFamily="18" charset="0"/>
                          </a:rPr>
                          <m:t>𝑈</m:t>
                        </m:r>
                      </m:e>
                      <m:sub>
                        <m:r>
                          <a:rPr lang="en-US" altLang="sk-SK" sz="2400" b="0" i="1" smtClean="0">
                            <a:solidFill>
                              <a:schemeClr val="tx1"/>
                            </a:solidFill>
                            <a:latin typeface="Cambria Math" panose="02040503050406030204" pitchFamily="18" charset="0"/>
                          </a:rPr>
                          <m:t>𝑖</m:t>
                        </m:r>
                      </m:sub>
                    </m:sSub>
                  </m:oMath>
                </a14:m>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is one attribute utility function.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Example</a:t>
                </a:r>
                <a:r>
                  <a:rPr lang="sk-SK" altLang="sk-SK" sz="2400" dirty="0" smtClean="0">
                    <a:solidFill>
                      <a:schemeClr val="tx1"/>
                    </a:solidFill>
                    <a:latin typeface="Times New Roman" panose="02020603050405020304" pitchFamily="18" charset="0"/>
                  </a:rPr>
                  <a:t>:  </a:t>
                </a:r>
                <a14:m>
                  <m:oMath xmlns:m="http://schemas.openxmlformats.org/officeDocument/2006/math">
                    <m:r>
                      <a:rPr lang="en-US" altLang="sk-SK" sz="2400" b="0" i="1" smtClean="0">
                        <a:solidFill>
                          <a:schemeClr val="tx1"/>
                        </a:solidFill>
                        <a:latin typeface="Cambria Math" panose="02040503050406030204" pitchFamily="18" charset="0"/>
                      </a:rPr>
                      <m:t>𝑈</m:t>
                    </m:r>
                    <m:d>
                      <m:dPr>
                        <m:ctrlPr>
                          <a:rPr lang="en-US" altLang="sk-SK" sz="2400" b="0" i="1" smtClean="0">
                            <a:solidFill>
                              <a:schemeClr val="tx1"/>
                            </a:solidFill>
                            <a:latin typeface="Cambria Math" panose="02040503050406030204" pitchFamily="18" charset="0"/>
                          </a:rPr>
                        </m:ctrlPr>
                      </m:dPr>
                      <m:e>
                        <m:r>
                          <a:rPr lang="en-US" altLang="sk-SK" sz="2400" b="0" i="1" smtClean="0">
                            <a:solidFill>
                              <a:schemeClr val="tx1"/>
                            </a:solidFill>
                            <a:latin typeface="Cambria Math" panose="02040503050406030204" pitchFamily="18" charset="0"/>
                          </a:rPr>
                          <m:t>𝑛𝑜𝑖𝑠𝑒</m:t>
                        </m:r>
                        <m:r>
                          <a:rPr lang="en-US" altLang="sk-SK" sz="2400" b="0" i="1" smtClean="0">
                            <a:solidFill>
                              <a:schemeClr val="tx1"/>
                            </a:solidFill>
                            <a:latin typeface="Cambria Math" panose="02040503050406030204" pitchFamily="18" charset="0"/>
                          </a:rPr>
                          <m:t>, </m:t>
                        </m:r>
                        <m:r>
                          <a:rPr lang="en-US" altLang="sk-SK" sz="2400" b="0" i="1" smtClean="0">
                            <a:solidFill>
                              <a:schemeClr val="tx1"/>
                            </a:solidFill>
                            <a:latin typeface="Cambria Math" panose="02040503050406030204" pitchFamily="18" charset="0"/>
                          </a:rPr>
                          <m:t>𝑝𝑟𝑖𝑐𝑒</m:t>
                        </m:r>
                        <m:r>
                          <a:rPr lang="en-US" altLang="sk-SK" sz="2400" b="0" i="1" smtClean="0">
                            <a:solidFill>
                              <a:schemeClr val="tx1"/>
                            </a:solidFill>
                            <a:latin typeface="Cambria Math" panose="02040503050406030204" pitchFamily="18" charset="0"/>
                          </a:rPr>
                          <m:t> ,</m:t>
                        </m:r>
                        <m:r>
                          <a:rPr lang="en-US" altLang="sk-SK" sz="2400" b="0" i="1" smtClean="0">
                            <a:solidFill>
                              <a:schemeClr val="tx1"/>
                            </a:solidFill>
                            <a:latin typeface="Cambria Math" panose="02040503050406030204" pitchFamily="18" charset="0"/>
                          </a:rPr>
                          <m:t>𝑑𝑒𝑎𝑑𝑐𝑎𝑠𝑒𝑠</m:t>
                        </m:r>
                      </m:e>
                    </m:d>
                    <m:r>
                      <a:rPr lang="en-US" altLang="sk-SK" sz="2400" b="0" i="1" smtClean="0">
                        <a:solidFill>
                          <a:schemeClr val="tx1"/>
                        </a:solidFill>
                        <a:latin typeface="Cambria Math" panose="02040503050406030204" pitchFamily="18" charset="0"/>
                      </a:rPr>
                      <m:t>=−</m:t>
                    </m:r>
                    <m:r>
                      <a:rPr lang="en-US" altLang="sk-SK" sz="2400" b="0" i="1" smtClean="0">
                        <a:solidFill>
                          <a:schemeClr val="tx1"/>
                        </a:solidFill>
                        <a:latin typeface="Cambria Math" panose="02040503050406030204" pitchFamily="18" charset="0"/>
                      </a:rPr>
                      <m:t>𝑛𝑜𝑖𝑠𝑒</m:t>
                    </m:r>
                    <m:r>
                      <a:rPr lang="en-US" altLang="sk-SK" sz="2400" b="0" i="1" smtClean="0">
                        <a:solidFill>
                          <a:schemeClr val="tx1"/>
                        </a:solidFill>
                        <a:latin typeface="Cambria Math" panose="02040503050406030204" pitchFamily="18" charset="0"/>
                        <a:ea typeface="Cambria Math" panose="02040503050406030204" pitchFamily="18" charset="0"/>
                      </a:rPr>
                      <m:t>×</m:t>
                    </m:r>
                    <m:sSup>
                      <m:sSupPr>
                        <m:ctrlPr>
                          <a:rPr lang="en-US" altLang="sk-SK" sz="2400" b="0" i="1" smtClean="0">
                            <a:solidFill>
                              <a:schemeClr val="tx1"/>
                            </a:solidFill>
                            <a:latin typeface="Cambria Math" panose="02040503050406030204" pitchFamily="18" charset="0"/>
                            <a:ea typeface="Cambria Math" panose="02040503050406030204" pitchFamily="18" charset="0"/>
                          </a:rPr>
                        </m:ctrlPr>
                      </m:sSupPr>
                      <m:e>
                        <m:r>
                          <a:rPr lang="en-US" altLang="sk-SK" sz="2400" b="0" i="1" smtClean="0">
                            <a:solidFill>
                              <a:schemeClr val="tx1"/>
                            </a:solidFill>
                            <a:latin typeface="Cambria Math" panose="02040503050406030204" pitchFamily="18" charset="0"/>
                            <a:ea typeface="Cambria Math" panose="02040503050406030204" pitchFamily="18" charset="0"/>
                          </a:rPr>
                          <m:t>10</m:t>
                        </m:r>
                      </m:e>
                      <m:sup>
                        <m:r>
                          <a:rPr lang="en-US" altLang="sk-SK" sz="2400" b="0" i="1" smtClean="0">
                            <a:solidFill>
                              <a:schemeClr val="tx1"/>
                            </a:solidFill>
                            <a:latin typeface="Cambria Math" panose="02040503050406030204" pitchFamily="18" charset="0"/>
                            <a:ea typeface="Cambria Math" panose="02040503050406030204" pitchFamily="18" charset="0"/>
                          </a:rPr>
                          <m:t>4</m:t>
                        </m:r>
                      </m:sup>
                    </m:sSup>
                    <m:r>
                      <a:rPr lang="en-US" altLang="sk-SK" sz="2400" b="0" i="1" smtClean="0">
                        <a:solidFill>
                          <a:schemeClr val="tx1"/>
                        </a:solidFill>
                        <a:latin typeface="Cambria Math" panose="02040503050406030204" pitchFamily="18" charset="0"/>
                        <a:ea typeface="Cambria Math" panose="02040503050406030204" pitchFamily="18" charset="0"/>
                      </a:rPr>
                      <m:t>−</m:t>
                    </m:r>
                    <m:r>
                      <a:rPr lang="en-US" altLang="sk-SK" sz="2400" b="0" i="1" smtClean="0">
                        <a:solidFill>
                          <a:schemeClr val="tx1"/>
                        </a:solidFill>
                        <a:latin typeface="Cambria Math" panose="02040503050406030204" pitchFamily="18" charset="0"/>
                        <a:ea typeface="Cambria Math" panose="02040503050406030204" pitchFamily="18" charset="0"/>
                      </a:rPr>
                      <m:t>𝑝𝑟𝑖𝑐𝑒</m:t>
                    </m:r>
                    <m:r>
                      <a:rPr lang="en-US" altLang="sk-SK" sz="2400" b="0" i="1" smtClean="0">
                        <a:solidFill>
                          <a:schemeClr val="tx1"/>
                        </a:solidFill>
                        <a:latin typeface="Cambria Math" panose="02040503050406030204" pitchFamily="18" charset="0"/>
                        <a:ea typeface="Cambria Math" panose="02040503050406030204" pitchFamily="18" charset="0"/>
                      </a:rPr>
                      <m:t>−</m:t>
                    </m:r>
                    <m:r>
                      <a:rPr lang="en-US" altLang="sk-SK" sz="2400" b="0" i="1" smtClean="0">
                        <a:solidFill>
                          <a:schemeClr val="tx1"/>
                        </a:solidFill>
                        <a:latin typeface="Cambria Math" panose="02040503050406030204" pitchFamily="18" charset="0"/>
                        <a:ea typeface="Cambria Math" panose="02040503050406030204" pitchFamily="18" charset="0"/>
                      </a:rPr>
                      <m:t>𝑑𝑐</m:t>
                    </m:r>
                    <m:r>
                      <a:rPr lang="en-US" altLang="sk-SK" sz="2400" b="0" i="1" smtClean="0">
                        <a:solidFill>
                          <a:schemeClr val="tx1"/>
                        </a:solidFill>
                        <a:latin typeface="Cambria Math" panose="02040503050406030204" pitchFamily="18" charset="0"/>
                        <a:ea typeface="Cambria Math" panose="02040503050406030204" pitchFamily="18" charset="0"/>
                      </a:rPr>
                      <m:t>×</m:t>
                    </m:r>
                    <m:sSup>
                      <m:sSupPr>
                        <m:ctrlPr>
                          <a:rPr lang="en-US" altLang="sk-SK" sz="2400" b="0" i="1" smtClean="0">
                            <a:solidFill>
                              <a:schemeClr val="tx1"/>
                            </a:solidFill>
                            <a:latin typeface="Cambria Math" panose="02040503050406030204" pitchFamily="18" charset="0"/>
                            <a:ea typeface="Cambria Math" panose="02040503050406030204" pitchFamily="18" charset="0"/>
                          </a:rPr>
                        </m:ctrlPr>
                      </m:sSupPr>
                      <m:e>
                        <m:r>
                          <a:rPr lang="en-US" altLang="sk-SK" sz="2400" b="0" i="1" smtClean="0">
                            <a:solidFill>
                              <a:schemeClr val="tx1"/>
                            </a:solidFill>
                            <a:latin typeface="Cambria Math" panose="02040503050406030204" pitchFamily="18" charset="0"/>
                            <a:ea typeface="Cambria Math" panose="02040503050406030204" pitchFamily="18" charset="0"/>
                          </a:rPr>
                          <m:t>10</m:t>
                        </m:r>
                      </m:e>
                      <m:sup>
                        <m:r>
                          <a:rPr lang="en-US" altLang="sk-SK" sz="2400" b="0" i="1" smtClean="0">
                            <a:solidFill>
                              <a:schemeClr val="tx1"/>
                            </a:solidFill>
                            <a:latin typeface="Cambria Math" panose="02040503050406030204" pitchFamily="18" charset="0"/>
                            <a:ea typeface="Cambria Math" panose="02040503050406030204" pitchFamily="18" charset="0"/>
                          </a:rPr>
                          <m:t>3</m:t>
                        </m:r>
                      </m:sup>
                    </m:sSup>
                  </m:oMath>
                </a14:m>
                <a:r>
                  <a:rPr lang="sk-SK" altLang="sk-SK" sz="2400" dirty="0" smtClean="0">
                    <a:solidFill>
                      <a:schemeClr val="tx1"/>
                    </a:solidFill>
                    <a:latin typeface="Times New Roman" panose="02020603050405020304" pitchFamily="18" charset="0"/>
                  </a:rPr>
                  <a:t> </a:t>
                </a:r>
                <a:endParaRPr lang="en-US" altLang="sk-SK" sz="2400" dirty="0">
                  <a:solidFill>
                    <a:schemeClr val="tx1"/>
                  </a:solidFill>
                  <a:latin typeface="Times New Roman" panose="02020603050405020304" pitchFamily="18" charset="0"/>
                </a:endParaRPr>
              </a:p>
            </p:txBody>
          </p:sp>
        </mc:Choice>
        <mc:Fallback xmlns="">
          <p:sp>
            <p:nvSpPr>
              <p:cNvPr id="58370" name="Text Box 2"/>
              <p:cNvSpPr txBox="1">
                <a:spLocks noRot="1" noChangeAspect="1" noMove="1" noResize="1" noEditPoints="1" noAdjustHandles="1" noChangeArrowheads="1" noChangeShapeType="1" noTextEdit="1"/>
              </p:cNvSpPr>
              <p:nvPr/>
            </p:nvSpPr>
            <p:spPr bwMode="auto">
              <a:xfrm>
                <a:off x="1488831" y="298939"/>
                <a:ext cx="10562492" cy="4117987"/>
              </a:xfrm>
              <a:prstGeom prst="rect">
                <a:avLst/>
              </a:prstGeom>
              <a:blipFill>
                <a:blip r:embed="rId3"/>
                <a:stretch>
                  <a:fillRect l="-866" t="-1183" b="-8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TextBox 2"/>
          <p:cNvSpPr txBox="1"/>
          <p:nvPr/>
        </p:nvSpPr>
        <p:spPr>
          <a:xfrm>
            <a:off x="1301262" y="5040923"/>
            <a:ext cx="10726615" cy="830997"/>
          </a:xfrm>
          <a:prstGeom prst="rect">
            <a:avLst/>
          </a:prstGeom>
          <a:noFill/>
        </p:spPr>
        <p:txBody>
          <a:bodyPr wrap="square" rtlCol="0">
            <a:spAutoFit/>
          </a:bodyPr>
          <a:lstStyle/>
          <a:p>
            <a:r>
              <a:rPr lang="en-US" sz="2400" b="1" dirty="0" smtClean="0"/>
              <a:t>2.  Nondeterministic agent’s preferences:   </a:t>
            </a:r>
            <a:r>
              <a:rPr lang="en-US" sz="2400" dirty="0" smtClean="0"/>
              <a:t>To find a structure in the utility if we do not decide among states but among lotteries is a difficult problem.  </a:t>
            </a:r>
            <a:endParaRPr lang="en-US" sz="2400" dirty="0"/>
          </a:p>
        </p:txBody>
      </p:sp>
    </p:spTree>
    <p:extLst>
      <p:ext uri="{BB962C8B-B14F-4D97-AF65-F5344CB8AC3E}">
        <p14:creationId xmlns:p14="http://schemas.microsoft.com/office/powerpoint/2010/main" val="474085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Preliminary summary</a:t>
            </a:r>
            <a:endParaRPr lang="en-US" dirty="0"/>
          </a:p>
        </p:txBody>
      </p:sp>
      <p:sp>
        <p:nvSpPr>
          <p:cNvPr id="3" name="TextBox 2"/>
          <p:cNvSpPr txBox="1"/>
          <p:nvPr/>
        </p:nvSpPr>
        <p:spPr>
          <a:xfrm>
            <a:off x="2090511" y="2645228"/>
            <a:ext cx="8338003" cy="1846659"/>
          </a:xfrm>
          <a:prstGeom prst="rect">
            <a:avLst/>
          </a:prstGeom>
          <a:noFill/>
        </p:spPr>
        <p:txBody>
          <a:bodyPr wrap="square" rtlCol="0">
            <a:spAutoFit/>
          </a:bodyPr>
          <a:lstStyle/>
          <a:p>
            <a:pPr marL="342900" indent="-342900">
              <a:buAutoNum type="alphaLcParenR"/>
            </a:pPr>
            <a:r>
              <a:rPr lang="en-US" sz="2400" dirty="0" smtClean="0"/>
              <a:t>Introduction to the decision theory: atomic state, lottery, utility function</a:t>
            </a:r>
            <a:r>
              <a:rPr lang="sk-SK" sz="2400" dirty="0" smtClean="0"/>
              <a:t>.</a:t>
            </a:r>
            <a:endParaRPr lang="en-US" sz="2400" dirty="0" smtClean="0"/>
          </a:p>
          <a:p>
            <a:pPr marL="342900" indent="-342900">
              <a:buAutoNum type="alphaLcParenR"/>
            </a:pPr>
            <a:r>
              <a:rPr lang="en-US" sz="2400" dirty="0" smtClean="0"/>
              <a:t>Simple decisions and single and multi attribute utility function.</a:t>
            </a:r>
            <a:endParaRPr lang="sk-SK" sz="2400" dirty="0"/>
          </a:p>
          <a:p>
            <a:pPr marL="342900" indent="-342900">
              <a:buAutoNum type="alphaLcParenR"/>
            </a:pPr>
            <a:r>
              <a:rPr lang="en-US" sz="2400" dirty="0" smtClean="0"/>
              <a:t>Strict and </a:t>
            </a:r>
            <a:r>
              <a:rPr lang="en-US" sz="2400" dirty="0"/>
              <a:t>s</a:t>
            </a:r>
            <a:r>
              <a:rPr lang="en-US" sz="2400" dirty="0" smtClean="0"/>
              <a:t>tochastic dominance</a:t>
            </a:r>
            <a:r>
              <a:rPr lang="sk-SK" sz="2400" dirty="0" smtClean="0"/>
              <a:t>. </a:t>
            </a:r>
            <a:endParaRPr lang="sk-SK" sz="2400" dirty="0"/>
          </a:p>
          <a:p>
            <a:pPr marL="342900" indent="-342900">
              <a:buAutoNum type="alphaLcParenR"/>
            </a:pPr>
            <a:endParaRPr lang="en-US" dirty="0"/>
          </a:p>
        </p:txBody>
      </p:sp>
    </p:spTree>
    <p:extLst>
      <p:ext uri="{BB962C8B-B14F-4D97-AF65-F5344CB8AC3E}">
        <p14:creationId xmlns:p14="http://schemas.microsoft.com/office/powerpoint/2010/main" val="1081090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1524001" y="836613"/>
            <a:ext cx="6372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3600" dirty="0" smtClean="0">
                <a:solidFill>
                  <a:srgbClr val="FF0000"/>
                </a:solidFill>
                <a:latin typeface="Times New Roman" panose="02020603050405020304" pitchFamily="18" charset="0"/>
              </a:rPr>
              <a:t>More complex decisions</a:t>
            </a:r>
            <a:endParaRPr lang="en-US" altLang="sk-SK" sz="3600" dirty="0">
              <a:solidFill>
                <a:srgbClr val="FF0000"/>
              </a:solidFill>
              <a:latin typeface="Times New Roman" panose="02020603050405020304" pitchFamily="18" charset="0"/>
            </a:endParaRPr>
          </a:p>
        </p:txBody>
      </p:sp>
      <p:sp>
        <p:nvSpPr>
          <p:cNvPr id="62467" name="Text Box 5"/>
          <p:cNvSpPr txBox="1">
            <a:spLocks noChangeArrowheads="1"/>
          </p:cNvSpPr>
          <p:nvPr/>
        </p:nvSpPr>
        <p:spPr bwMode="auto">
          <a:xfrm>
            <a:off x="1524001" y="2492376"/>
            <a:ext cx="889317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More complex decision means, we do not decide about one best action at the current state, but about the best action sequence. </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b="1" dirty="0" smtClean="0">
                <a:solidFill>
                  <a:schemeClr val="tx1"/>
                </a:solidFill>
                <a:latin typeface="Times New Roman" panose="02020603050405020304" pitchFamily="18" charset="0"/>
              </a:rPr>
              <a:t>Example</a:t>
            </a:r>
            <a:r>
              <a:rPr lang="en-US" altLang="sk-SK" sz="2400" dirty="0" smtClean="0">
                <a:solidFill>
                  <a:schemeClr val="tx1"/>
                </a:solidFill>
                <a:latin typeface="Times New Roman" panose="02020603050405020304" pitchFamily="18" charset="0"/>
              </a:rPr>
              <a:t>: What is the best sequence of actions of certain agent moving on a square lattice and doing the defined task?</a:t>
            </a:r>
            <a:endParaRPr lang="sk-SK" altLang="sk-SK"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dirty="0" smtClean="0">
                <a:solidFill>
                  <a:schemeClr val="tx1"/>
                </a:solidFill>
                <a:latin typeface="Times New Roman" panose="02020603050405020304" pitchFamily="18" charset="0"/>
              </a:rPr>
              <a:t>If we decide about an action sequence</a:t>
            </a:r>
            <a:r>
              <a:rPr lang="sk-SK" altLang="sk-SK" sz="2400" dirty="0" smtClean="0">
                <a:solidFill>
                  <a:schemeClr val="tx1"/>
                </a:solidFill>
                <a:latin typeface="Times New Roman" panose="02020603050405020304" pitchFamily="18" charset="0"/>
              </a:rPr>
              <a:t>, </a:t>
            </a:r>
            <a:r>
              <a:rPr lang="en-US" altLang="sk-SK" sz="2400" dirty="0" smtClean="0">
                <a:solidFill>
                  <a:srgbClr val="C00000"/>
                </a:solidFill>
                <a:latin typeface="Times New Roman" panose="02020603050405020304" pitchFamily="18" charset="0"/>
              </a:rPr>
              <a:t>we are in fact planning</a:t>
            </a:r>
            <a:r>
              <a:rPr lang="sk-SK" altLang="sk-SK" sz="2400" dirty="0" smtClean="0">
                <a:solidFill>
                  <a:schemeClr val="tx1"/>
                </a:solidFill>
                <a:latin typeface="Times New Roman" panose="02020603050405020304" pitchFamily="18" charset="0"/>
              </a:rPr>
              <a:t>.</a:t>
            </a:r>
            <a:r>
              <a:rPr lang="en-US" altLang="sk-SK" sz="2400" dirty="0" smtClean="0">
                <a:solidFill>
                  <a:schemeClr val="tx1"/>
                </a:solidFill>
                <a:latin typeface="Times New Roman" panose="02020603050405020304" pitchFamily="18" charset="0"/>
              </a:rPr>
              <a:t> But we have in mind, that the environment is in general not deterministic.</a:t>
            </a:r>
            <a:endParaRPr lang="sk-SK" altLang="sk-SK"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6708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1"/>
          <p:cNvSpPr txBox="1">
            <a:spLocks noChangeArrowheads="1"/>
          </p:cNvSpPr>
          <p:nvPr/>
        </p:nvSpPr>
        <p:spPr bwMode="auto">
          <a:xfrm>
            <a:off x="1762126" y="552451"/>
            <a:ext cx="8905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a:t>Markov </a:t>
            </a:r>
            <a:r>
              <a:rPr lang="sk-SK" altLang="en-US" sz="2400" b="1" dirty="0" err="1"/>
              <a:t>decision</a:t>
            </a:r>
            <a:r>
              <a:rPr lang="sk-SK" altLang="en-US" sz="2400" b="1" dirty="0"/>
              <a:t> </a:t>
            </a:r>
            <a:r>
              <a:rPr lang="sk-SK" altLang="en-US" sz="2400" b="1" dirty="0" err="1"/>
              <a:t>problem</a:t>
            </a:r>
            <a:r>
              <a:rPr lang="sk-SK" altLang="en-US" sz="2400" b="1" dirty="0"/>
              <a:t> </a:t>
            </a:r>
            <a:r>
              <a:rPr lang="sk-SK" altLang="en-US" sz="2400" b="1" dirty="0" smtClean="0"/>
              <a:t>a</a:t>
            </a:r>
            <a:r>
              <a:rPr lang="en-US" altLang="en-US" sz="2400" b="1" dirty="0" err="1" smtClean="0"/>
              <a:t>nd</a:t>
            </a:r>
            <a:r>
              <a:rPr lang="en-US" altLang="en-US" sz="2400" b="1" dirty="0" smtClean="0"/>
              <a:t> how to find an optimal policy</a:t>
            </a:r>
            <a:endParaRPr lang="en-US" altLang="en-US" sz="2400" b="1" dirty="0"/>
          </a:p>
        </p:txBody>
      </p:sp>
      <p:grpSp>
        <p:nvGrpSpPr>
          <p:cNvPr id="64515" name="Group 35"/>
          <p:cNvGrpSpPr>
            <a:grpSpLocks/>
          </p:cNvGrpSpPr>
          <p:nvPr/>
        </p:nvGrpSpPr>
        <p:grpSpPr bwMode="auto">
          <a:xfrm>
            <a:off x="1908176" y="2014538"/>
            <a:ext cx="5338763" cy="3251200"/>
            <a:chOff x="431802" y="2357120"/>
            <a:chExt cx="5339078" cy="3251200"/>
          </a:xfrm>
        </p:grpSpPr>
        <p:grpSp>
          <p:nvGrpSpPr>
            <p:cNvPr id="64526" name="Group 36"/>
            <p:cNvGrpSpPr>
              <a:grpSpLocks/>
            </p:cNvGrpSpPr>
            <p:nvPr/>
          </p:nvGrpSpPr>
          <p:grpSpPr bwMode="auto">
            <a:xfrm>
              <a:off x="457200" y="2357120"/>
              <a:ext cx="5313680" cy="3251200"/>
              <a:chOff x="457200" y="2357120"/>
              <a:chExt cx="5313680" cy="3251200"/>
            </a:xfrm>
          </p:grpSpPr>
          <p:grpSp>
            <p:nvGrpSpPr>
              <p:cNvPr id="64531" name="Group 41"/>
              <p:cNvGrpSpPr>
                <a:grpSpLocks/>
              </p:cNvGrpSpPr>
              <p:nvPr/>
            </p:nvGrpSpPr>
            <p:grpSpPr bwMode="auto">
              <a:xfrm>
                <a:off x="457200" y="2357120"/>
                <a:ext cx="5313680" cy="3251200"/>
                <a:chOff x="457200" y="2357120"/>
                <a:chExt cx="5313680" cy="3251200"/>
              </a:xfrm>
            </p:grpSpPr>
            <p:sp>
              <p:nvSpPr>
                <p:cNvPr id="11" name="Rectangle 10"/>
                <p:cNvSpPr/>
                <p:nvPr/>
              </p:nvSpPr>
              <p:spPr>
                <a:xfrm>
                  <a:off x="457203" y="2357120"/>
                  <a:ext cx="5313677" cy="3251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a:stCxn id="11" idx="0"/>
                  <a:endCxn id="11" idx="2"/>
                </p:cNvCxnSpPr>
                <p:nvPr/>
              </p:nvCxnSpPr>
              <p:spPr>
                <a:xfrm>
                  <a:off x="3114835" y="2357120"/>
                  <a:ext cx="0" cy="3251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82844" y="2357120"/>
                  <a:ext cx="0" cy="3251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65878" y="2357120"/>
                  <a:ext cx="0" cy="3251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3" y="3433445"/>
                  <a:ext cx="5313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3" y="4490720"/>
                  <a:ext cx="5313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773319" y="3439795"/>
                <a:ext cx="1351042" cy="1085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4527" name="TextBox 37"/>
            <p:cNvSpPr txBox="1">
              <a:spLocks noChangeArrowheads="1"/>
            </p:cNvSpPr>
            <p:nvPr/>
          </p:nvSpPr>
          <p:spPr bwMode="auto">
            <a:xfrm>
              <a:off x="4576761" y="2580640"/>
              <a:ext cx="10620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Reward</a:t>
              </a:r>
              <a:r>
                <a:rPr lang="sk-SK" altLang="en-US" dirty="0" smtClean="0"/>
                <a:t> </a:t>
              </a:r>
              <a:r>
                <a:rPr lang="sk-SK" altLang="en-US" dirty="0"/>
                <a:t>100</a:t>
              </a:r>
              <a:endParaRPr lang="en-US" altLang="en-US" dirty="0"/>
            </a:p>
          </p:txBody>
        </p:sp>
        <p:sp>
          <p:nvSpPr>
            <p:cNvPr id="64528" name="TextBox 38"/>
            <p:cNvSpPr txBox="1">
              <a:spLocks noChangeArrowheads="1"/>
            </p:cNvSpPr>
            <p:nvPr/>
          </p:nvSpPr>
          <p:spPr bwMode="auto">
            <a:xfrm>
              <a:off x="4587081" y="3669715"/>
              <a:ext cx="10620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Reward</a:t>
              </a:r>
              <a:r>
                <a:rPr lang="sk-SK" altLang="en-US" dirty="0" smtClean="0"/>
                <a:t> </a:t>
              </a:r>
              <a:endParaRPr lang="en-US" altLang="en-US" dirty="0" smtClean="0"/>
            </a:p>
            <a:p>
              <a:r>
                <a:rPr lang="sk-SK" altLang="en-US" dirty="0" smtClean="0"/>
                <a:t>-</a:t>
              </a:r>
              <a:r>
                <a:rPr lang="sk-SK" altLang="en-US" dirty="0"/>
                <a:t>100</a:t>
              </a:r>
              <a:endParaRPr lang="en-US" altLang="en-US" dirty="0"/>
            </a:p>
          </p:txBody>
        </p:sp>
        <p:sp>
          <p:nvSpPr>
            <p:cNvPr id="64529" name="TextBox 39"/>
            <p:cNvSpPr txBox="1">
              <a:spLocks noChangeArrowheads="1"/>
            </p:cNvSpPr>
            <p:nvPr/>
          </p:nvSpPr>
          <p:spPr bwMode="auto">
            <a:xfrm>
              <a:off x="576421" y="4717832"/>
              <a:ext cx="11863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Initial state</a:t>
              </a:r>
              <a:endParaRPr lang="en-US" altLang="en-US" dirty="0"/>
            </a:p>
          </p:txBody>
        </p:sp>
        <p:sp>
          <p:nvSpPr>
            <p:cNvPr id="8" name="Oval 7"/>
            <p:cNvSpPr/>
            <p:nvPr/>
          </p:nvSpPr>
          <p:spPr>
            <a:xfrm>
              <a:off x="431802" y="4525645"/>
              <a:ext cx="1376444" cy="108267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4516" name="TextBox 19"/>
          <p:cNvSpPr txBox="1">
            <a:spLocks noChangeArrowheads="1"/>
          </p:cNvSpPr>
          <p:nvPr/>
        </p:nvSpPr>
        <p:spPr bwMode="auto">
          <a:xfrm>
            <a:off x="7467600" y="2125664"/>
            <a:ext cx="30003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smtClean="0"/>
              <a:t>A</a:t>
            </a:r>
            <a:r>
              <a:rPr lang="en-US" altLang="en-US" dirty="0" err="1" smtClean="0"/>
              <a:t>ctions</a:t>
            </a:r>
            <a:r>
              <a:rPr lang="sk-SK" altLang="en-US" dirty="0" smtClean="0"/>
              <a:t> </a:t>
            </a:r>
            <a:r>
              <a:rPr lang="sk-SK" altLang="en-US" dirty="0"/>
              <a:t>North , South, East , West.</a:t>
            </a:r>
          </a:p>
          <a:p>
            <a:r>
              <a:rPr lang="en-US" altLang="en-US" dirty="0" smtClean="0"/>
              <a:t>The probability to execute an action (move in an ordered direction) is </a:t>
            </a:r>
            <a:r>
              <a:rPr lang="sk-SK" altLang="en-US" dirty="0" smtClean="0"/>
              <a:t> </a:t>
            </a:r>
            <a:r>
              <a:rPr lang="sk-SK" altLang="en-US" dirty="0"/>
              <a:t>0.8</a:t>
            </a:r>
            <a:r>
              <a:rPr lang="sk-SK" altLang="en-US" dirty="0" smtClean="0"/>
              <a:t>.</a:t>
            </a:r>
            <a:r>
              <a:rPr lang="en-US" altLang="en-US" dirty="0" smtClean="0"/>
              <a:t> </a:t>
            </a:r>
            <a:endParaRPr lang="en-US" altLang="en-US" dirty="0"/>
          </a:p>
        </p:txBody>
      </p:sp>
      <p:grpSp>
        <p:nvGrpSpPr>
          <p:cNvPr id="64517" name="Group 33"/>
          <p:cNvGrpSpPr>
            <a:grpSpLocks/>
          </p:cNvGrpSpPr>
          <p:nvPr/>
        </p:nvGrpSpPr>
        <p:grpSpPr bwMode="auto">
          <a:xfrm>
            <a:off x="7610477" y="4114801"/>
            <a:ext cx="2857500" cy="1520825"/>
            <a:chOff x="6085840" y="4114800"/>
            <a:chExt cx="2858290" cy="1521004"/>
          </a:xfrm>
        </p:grpSpPr>
        <p:sp>
          <p:nvSpPr>
            <p:cNvPr id="64519" name="TextBox 22"/>
            <p:cNvSpPr txBox="1">
              <a:spLocks noChangeArrowheads="1"/>
            </p:cNvSpPr>
            <p:nvPr/>
          </p:nvSpPr>
          <p:spPr bwMode="auto">
            <a:xfrm>
              <a:off x="6085840" y="4114800"/>
              <a:ext cx="2858290" cy="36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Order </a:t>
              </a:r>
              <a:r>
                <a:rPr lang="sk-SK" altLang="en-US" dirty="0" smtClean="0"/>
                <a:t> N</a:t>
              </a:r>
              <a:r>
                <a:rPr lang="en-US" altLang="en-US" dirty="0" smtClean="0"/>
                <a:t> = North means </a:t>
              </a:r>
              <a:r>
                <a:rPr lang="sk-SK" altLang="en-US" dirty="0" smtClean="0"/>
                <a:t>:</a:t>
              </a:r>
              <a:endParaRPr lang="en-US" altLang="en-US" dirty="0"/>
            </a:p>
          </p:txBody>
        </p:sp>
        <p:cxnSp>
          <p:nvCxnSpPr>
            <p:cNvPr id="20" name="Straight Arrow Connector 19"/>
            <p:cNvCxnSpPr/>
            <p:nvPr/>
          </p:nvCxnSpPr>
          <p:spPr>
            <a:xfrm flipV="1">
              <a:off x="7132292" y="4526011"/>
              <a:ext cx="0" cy="7160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111649" y="5181726"/>
              <a:ext cx="711397" cy="301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462182" y="5202366"/>
              <a:ext cx="64946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4523" name="TextBox 30"/>
            <p:cNvSpPr txBox="1">
              <a:spLocks noChangeArrowheads="1"/>
            </p:cNvSpPr>
            <p:nvPr/>
          </p:nvSpPr>
          <p:spPr bwMode="auto">
            <a:xfrm>
              <a:off x="7218680" y="4533166"/>
              <a:ext cx="518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0.8</a:t>
              </a:r>
              <a:endParaRPr lang="en-US" altLang="en-US"/>
            </a:p>
          </p:txBody>
        </p:sp>
        <p:sp>
          <p:nvSpPr>
            <p:cNvPr id="64524" name="TextBox 31"/>
            <p:cNvSpPr txBox="1">
              <a:spLocks noChangeArrowheads="1"/>
            </p:cNvSpPr>
            <p:nvPr/>
          </p:nvSpPr>
          <p:spPr bwMode="auto">
            <a:xfrm>
              <a:off x="6558281" y="5266472"/>
              <a:ext cx="518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0.1</a:t>
              </a:r>
              <a:endParaRPr lang="en-US" altLang="en-US"/>
            </a:p>
          </p:txBody>
        </p:sp>
        <p:sp>
          <p:nvSpPr>
            <p:cNvPr id="64525" name="TextBox 32"/>
            <p:cNvSpPr txBox="1">
              <a:spLocks noChangeArrowheads="1"/>
            </p:cNvSpPr>
            <p:nvPr/>
          </p:nvSpPr>
          <p:spPr bwMode="auto">
            <a:xfrm>
              <a:off x="7218680" y="5266472"/>
              <a:ext cx="518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0.1</a:t>
              </a:r>
              <a:endParaRPr lang="en-US" altLang="en-US"/>
            </a:p>
          </p:txBody>
        </p:sp>
      </p:grpSp>
      <p:sp>
        <p:nvSpPr>
          <p:cNvPr id="64518" name="TextBox 25"/>
          <p:cNvSpPr txBox="1">
            <a:spLocks noChangeArrowheads="1"/>
          </p:cNvSpPr>
          <p:nvPr/>
        </p:nvSpPr>
        <p:spPr bwMode="auto">
          <a:xfrm>
            <a:off x="1638301" y="5762626"/>
            <a:ext cx="8829675"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The result of seeking an optimal action sequence is an optimal policy, such which enables an agent to get the highest possible gain, reward, utility.</a:t>
            </a:r>
            <a:endParaRPr lang="en-US" altLang="en-US" dirty="0"/>
          </a:p>
        </p:txBody>
      </p:sp>
    </p:spTree>
    <p:extLst>
      <p:ext uri="{BB962C8B-B14F-4D97-AF65-F5344CB8AC3E}">
        <p14:creationId xmlns:p14="http://schemas.microsoft.com/office/powerpoint/2010/main" val="2895297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18"/>
          <p:cNvSpPr txBox="1">
            <a:spLocks noChangeArrowheads="1"/>
          </p:cNvSpPr>
          <p:nvPr/>
        </p:nvSpPr>
        <p:spPr bwMode="auto">
          <a:xfrm>
            <a:off x="6591301" y="314325"/>
            <a:ext cx="3533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We start at the position</a:t>
            </a:r>
            <a:r>
              <a:rPr lang="sk-SK" altLang="en-US" dirty="0" smtClean="0"/>
              <a:t> </a:t>
            </a:r>
            <a:r>
              <a:rPr lang="sk-SK" altLang="en-US" dirty="0"/>
              <a:t>(1,1). </a:t>
            </a:r>
            <a:r>
              <a:rPr lang="en-US" altLang="en-US" dirty="0" smtClean="0"/>
              <a:t> What is the probability to reach reward </a:t>
            </a:r>
            <a:r>
              <a:rPr lang="sk-SK" altLang="en-US" dirty="0" smtClean="0"/>
              <a:t> </a:t>
            </a:r>
            <a:r>
              <a:rPr lang="sk-SK" altLang="en-US" dirty="0"/>
              <a:t>100 </a:t>
            </a:r>
            <a:r>
              <a:rPr lang="en-US" altLang="en-US" dirty="0" smtClean="0"/>
              <a:t>exit if the orders are </a:t>
            </a:r>
            <a:r>
              <a:rPr lang="sk-SK" altLang="en-US" dirty="0" err="1" smtClean="0"/>
              <a:t>north,north</a:t>
            </a:r>
            <a:r>
              <a:rPr lang="sk-SK" altLang="en-US" dirty="0"/>
              <a:t>, </a:t>
            </a:r>
            <a:r>
              <a:rPr lang="sk-SK" altLang="en-US" dirty="0" err="1"/>
              <a:t>east</a:t>
            </a:r>
            <a:r>
              <a:rPr lang="sk-SK" altLang="en-US" dirty="0"/>
              <a:t>, </a:t>
            </a:r>
            <a:r>
              <a:rPr lang="sk-SK" altLang="en-US" dirty="0" err="1"/>
              <a:t>east</a:t>
            </a:r>
            <a:r>
              <a:rPr lang="sk-SK" altLang="en-US" dirty="0"/>
              <a:t>, </a:t>
            </a:r>
            <a:r>
              <a:rPr lang="sk-SK" altLang="en-US" dirty="0" err="1"/>
              <a:t>east</a:t>
            </a:r>
            <a:r>
              <a:rPr lang="sk-SK" altLang="en-US" dirty="0"/>
              <a:t>?</a:t>
            </a:r>
            <a:endParaRPr lang="en-US" altLang="en-US" dirty="0"/>
          </a:p>
        </p:txBody>
      </p:sp>
      <p:graphicFrame>
        <p:nvGraphicFramePr>
          <p:cNvPr id="20" name="Object 29"/>
          <p:cNvGraphicFramePr>
            <a:graphicFrameLocks noChangeAspect="1"/>
          </p:cNvGraphicFramePr>
          <p:nvPr/>
        </p:nvGraphicFramePr>
        <p:xfrm>
          <a:off x="6657975" y="1693864"/>
          <a:ext cx="2000250" cy="547687"/>
        </p:xfrm>
        <a:graphic>
          <a:graphicData uri="http://schemas.openxmlformats.org/presentationml/2006/ole">
            <mc:AlternateContent xmlns:mc="http://schemas.openxmlformats.org/markup-compatibility/2006">
              <mc:Choice xmlns:v="urn:schemas-microsoft-com:vml" Requires="v">
                <p:oleObj spid="_x0000_s66566" name="Rovnica" r:id="rId3" imgW="857198" imgH="114348" progId="Equation.3">
                  <p:embed/>
                </p:oleObj>
              </mc:Choice>
              <mc:Fallback>
                <p:oleObj name="Rovnica" r:id="rId3" imgW="857198" imgH="114348" progId="Equation.3">
                  <p:embed/>
                  <p:pic>
                    <p:nvPicPr>
                      <p:cNvPr id="2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5" y="1693864"/>
                        <a:ext cx="200025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0" name="TextBox 20"/>
          <p:cNvSpPr txBox="1">
            <a:spLocks noChangeArrowheads="1"/>
          </p:cNvSpPr>
          <p:nvPr/>
        </p:nvSpPr>
        <p:spPr bwMode="auto">
          <a:xfrm>
            <a:off x="6496051" y="2403476"/>
            <a:ext cx="35337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 </a:t>
            </a:r>
            <a:r>
              <a:rPr lang="en-US" altLang="en-US" dirty="0" smtClean="0"/>
              <a:t>What is the probability to reach reward </a:t>
            </a:r>
            <a:r>
              <a:rPr lang="sk-SK" altLang="en-US" dirty="0" smtClean="0"/>
              <a:t> </a:t>
            </a:r>
            <a:r>
              <a:rPr lang="sk-SK" altLang="en-US" dirty="0"/>
              <a:t>100 </a:t>
            </a:r>
            <a:r>
              <a:rPr lang="en-US" altLang="en-US" dirty="0" smtClean="0"/>
              <a:t>exit if the orders are </a:t>
            </a:r>
            <a:r>
              <a:rPr lang="sk-SK" altLang="en-US" dirty="0" smtClean="0"/>
              <a:t> </a:t>
            </a:r>
            <a:r>
              <a:rPr lang="sk-SK" altLang="en-US" dirty="0" err="1"/>
              <a:t>north</a:t>
            </a:r>
            <a:r>
              <a:rPr lang="sk-SK" altLang="en-US" dirty="0" smtClean="0"/>
              <a:t>,</a:t>
            </a:r>
            <a:r>
              <a:rPr lang="en-US" altLang="en-US" dirty="0" smtClean="0"/>
              <a:t> </a:t>
            </a:r>
            <a:r>
              <a:rPr lang="sk-SK" altLang="en-US" dirty="0" err="1" smtClean="0"/>
              <a:t>north</a:t>
            </a:r>
            <a:r>
              <a:rPr lang="sk-SK" altLang="en-US" dirty="0"/>
              <a:t>, </a:t>
            </a:r>
            <a:r>
              <a:rPr lang="sk-SK" altLang="en-US" dirty="0" err="1"/>
              <a:t>east</a:t>
            </a:r>
            <a:r>
              <a:rPr lang="sk-SK" altLang="en-US" dirty="0"/>
              <a:t>, </a:t>
            </a:r>
            <a:r>
              <a:rPr lang="sk-SK" altLang="en-US" dirty="0" err="1"/>
              <a:t>east</a:t>
            </a:r>
            <a:r>
              <a:rPr lang="sk-SK" altLang="en-US" dirty="0"/>
              <a:t>, </a:t>
            </a:r>
            <a:r>
              <a:rPr lang="sk-SK" altLang="en-US" dirty="0" err="1"/>
              <a:t>east</a:t>
            </a:r>
            <a:r>
              <a:rPr lang="sk-SK" altLang="en-US" dirty="0"/>
              <a:t> </a:t>
            </a:r>
            <a:r>
              <a:rPr lang="en-US" altLang="en-US" dirty="0" smtClean="0"/>
              <a:t>randomly</a:t>
            </a:r>
            <a:r>
              <a:rPr lang="sk-SK" altLang="en-US" dirty="0" smtClean="0"/>
              <a:t>, </a:t>
            </a:r>
            <a:r>
              <a:rPr lang="en-US" altLang="en-US" dirty="0" smtClean="0"/>
              <a:t>if only last order is correctly executed</a:t>
            </a:r>
            <a:r>
              <a:rPr lang="sk-SK" altLang="en-US" dirty="0" smtClean="0"/>
              <a:t>?</a:t>
            </a:r>
            <a:endParaRPr lang="en-US" altLang="en-US" dirty="0"/>
          </a:p>
        </p:txBody>
      </p:sp>
      <p:graphicFrame>
        <p:nvGraphicFramePr>
          <p:cNvPr id="22" name="Object 29"/>
          <p:cNvGraphicFramePr>
            <a:graphicFrameLocks noChangeAspect="1"/>
          </p:cNvGraphicFramePr>
          <p:nvPr/>
        </p:nvGraphicFramePr>
        <p:xfrm>
          <a:off x="6591301" y="3971925"/>
          <a:ext cx="2657475" cy="490538"/>
        </p:xfrm>
        <a:graphic>
          <a:graphicData uri="http://schemas.openxmlformats.org/presentationml/2006/ole">
            <mc:AlternateContent xmlns:mc="http://schemas.openxmlformats.org/markup-compatibility/2006">
              <mc:Choice xmlns:v="urn:schemas-microsoft-com:vml" Requires="v">
                <p:oleObj spid="_x0000_s66567" name="Rovnica" r:id="rId5" imgW="1161963" imgH="114348" progId="Equation.3">
                  <p:embed/>
                </p:oleObj>
              </mc:Choice>
              <mc:Fallback>
                <p:oleObj name="Rovnica" r:id="rId5" imgW="1161963" imgH="114348" progId="Equation.3">
                  <p:embed/>
                  <p:pic>
                    <p:nvPicPr>
                      <p:cNvPr id="22"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1" y="3971925"/>
                        <a:ext cx="265747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Right Arrow 67"/>
          <p:cNvSpPr/>
          <p:nvPr/>
        </p:nvSpPr>
        <p:spPr>
          <a:xfrm rot="10800000">
            <a:off x="3233739" y="2284413"/>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ight Arrow 69"/>
          <p:cNvSpPr/>
          <p:nvPr/>
        </p:nvSpPr>
        <p:spPr>
          <a:xfrm rot="10800000">
            <a:off x="4213226" y="2284413"/>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ight Arrow 70"/>
          <p:cNvSpPr/>
          <p:nvPr/>
        </p:nvSpPr>
        <p:spPr>
          <a:xfrm rot="5400000">
            <a:off x="5316538" y="2260601"/>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5545" name="Group 17"/>
          <p:cNvGrpSpPr>
            <a:grpSpLocks/>
          </p:cNvGrpSpPr>
          <p:nvPr/>
        </p:nvGrpSpPr>
        <p:grpSpPr bwMode="auto">
          <a:xfrm>
            <a:off x="1620839" y="239713"/>
            <a:ext cx="4397375" cy="3048000"/>
            <a:chOff x="369950" y="372128"/>
            <a:chExt cx="4398202" cy="3048003"/>
          </a:xfrm>
        </p:grpSpPr>
        <p:grpSp>
          <p:nvGrpSpPr>
            <p:cNvPr id="65546" name="Group 35"/>
            <p:cNvGrpSpPr>
              <a:grpSpLocks/>
            </p:cNvGrpSpPr>
            <p:nvPr/>
          </p:nvGrpSpPr>
          <p:grpSpPr bwMode="auto">
            <a:xfrm>
              <a:off x="728791" y="400703"/>
              <a:ext cx="4039361" cy="2582865"/>
              <a:chOff x="382853" y="2357953"/>
              <a:chExt cx="5434071" cy="3290894"/>
            </a:xfrm>
          </p:grpSpPr>
          <p:grpSp>
            <p:nvGrpSpPr>
              <p:cNvPr id="65549" name="Group 36"/>
              <p:cNvGrpSpPr>
                <a:grpSpLocks/>
              </p:cNvGrpSpPr>
              <p:nvPr/>
            </p:nvGrpSpPr>
            <p:grpSpPr bwMode="auto">
              <a:xfrm>
                <a:off x="382853" y="2357953"/>
                <a:ext cx="5326429" cy="3290894"/>
                <a:chOff x="382853" y="2357953"/>
                <a:chExt cx="5326429" cy="3290894"/>
              </a:xfrm>
            </p:grpSpPr>
            <p:grpSp>
              <p:nvGrpSpPr>
                <p:cNvPr id="65554" name="Group 41"/>
                <p:cNvGrpSpPr>
                  <a:grpSpLocks/>
                </p:cNvGrpSpPr>
                <p:nvPr/>
              </p:nvGrpSpPr>
              <p:grpSpPr bwMode="auto">
                <a:xfrm>
                  <a:off x="382853" y="2357953"/>
                  <a:ext cx="5326429" cy="3290894"/>
                  <a:chOff x="382853" y="2357953"/>
                  <a:chExt cx="5326429" cy="3290894"/>
                </a:xfrm>
              </p:grpSpPr>
              <p:sp>
                <p:nvSpPr>
                  <p:cNvPr id="43" name="Rectangle 42"/>
                  <p:cNvSpPr/>
                  <p:nvPr/>
                </p:nvSpPr>
                <p:spPr>
                  <a:xfrm>
                    <a:off x="382854" y="2398407"/>
                    <a:ext cx="5312316" cy="32504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p:cNvCxnSpPr>
                    <a:stCxn id="43" idx="0"/>
                    <a:endCxn id="43" idx="2"/>
                  </p:cNvCxnSpPr>
                  <p:nvPr/>
                </p:nvCxnSpPr>
                <p:spPr>
                  <a:xfrm>
                    <a:off x="3040081" y="2398407"/>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781956"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64815"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82854" y="3440084"/>
                    <a:ext cx="53123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97806" y="4471649"/>
                    <a:ext cx="53123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a:xfrm>
                  <a:off x="1773412" y="3440084"/>
                  <a:ext cx="1349973" cy="10861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5550" name="TextBox 37"/>
              <p:cNvSpPr txBox="1">
                <a:spLocks noChangeArrowheads="1"/>
              </p:cNvSpPr>
              <p:nvPr/>
            </p:nvSpPr>
            <p:spPr bwMode="auto">
              <a:xfrm>
                <a:off x="4576762" y="2580640"/>
                <a:ext cx="1240162"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65551" name="TextBox 38"/>
              <p:cNvSpPr txBox="1">
                <a:spLocks noChangeArrowheads="1"/>
              </p:cNvSpPr>
              <p:nvPr/>
            </p:nvSpPr>
            <p:spPr bwMode="auto">
              <a:xfrm>
                <a:off x="4587080" y="3669715"/>
                <a:ext cx="1209198"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65552" name="TextBox 39"/>
              <p:cNvSpPr txBox="1">
                <a:spLocks noChangeArrowheads="1"/>
              </p:cNvSpPr>
              <p:nvPr/>
            </p:nvSpPr>
            <p:spPr bwMode="auto">
              <a:xfrm>
                <a:off x="457202" y="4753063"/>
                <a:ext cx="1747550" cy="43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Initial state</a:t>
                </a:r>
                <a:endParaRPr lang="en-US" altLang="en-US" sz="1600" dirty="0"/>
              </a:p>
            </p:txBody>
          </p:sp>
          <p:sp>
            <p:nvSpPr>
              <p:cNvPr id="40" name="Oval 39"/>
              <p:cNvSpPr/>
              <p:nvPr/>
            </p:nvSpPr>
            <p:spPr>
              <a:xfrm>
                <a:off x="431982" y="4526262"/>
                <a:ext cx="1375606" cy="108213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5547" name="TextBox 15"/>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65548" name="TextBox 16"/>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Tree>
    <p:extLst>
      <p:ext uri="{BB962C8B-B14F-4D97-AF65-F5344CB8AC3E}">
        <p14:creationId xmlns:p14="http://schemas.microsoft.com/office/powerpoint/2010/main" val="1770193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17"/>
          <p:cNvGrpSpPr>
            <a:grpSpLocks/>
          </p:cNvGrpSpPr>
          <p:nvPr/>
        </p:nvGrpSpPr>
        <p:grpSpPr bwMode="auto">
          <a:xfrm>
            <a:off x="1620839" y="239713"/>
            <a:ext cx="4397375" cy="3048000"/>
            <a:chOff x="369950" y="372128"/>
            <a:chExt cx="4398202" cy="3048003"/>
          </a:xfrm>
        </p:grpSpPr>
        <p:grpSp>
          <p:nvGrpSpPr>
            <p:cNvPr id="66575" name="Group 35"/>
            <p:cNvGrpSpPr>
              <a:grpSpLocks/>
            </p:cNvGrpSpPr>
            <p:nvPr/>
          </p:nvGrpSpPr>
          <p:grpSpPr bwMode="auto">
            <a:xfrm>
              <a:off x="728791" y="400703"/>
              <a:ext cx="4039361" cy="2582865"/>
              <a:chOff x="382853" y="2357953"/>
              <a:chExt cx="5434071" cy="3290894"/>
            </a:xfrm>
          </p:grpSpPr>
          <p:grpSp>
            <p:nvGrpSpPr>
              <p:cNvPr id="66578" name="Group 36"/>
              <p:cNvGrpSpPr>
                <a:grpSpLocks/>
              </p:cNvGrpSpPr>
              <p:nvPr/>
            </p:nvGrpSpPr>
            <p:grpSpPr bwMode="auto">
              <a:xfrm>
                <a:off x="382853" y="2357953"/>
                <a:ext cx="5326429" cy="3290894"/>
                <a:chOff x="382853" y="2357953"/>
                <a:chExt cx="5326429" cy="3290894"/>
              </a:xfrm>
            </p:grpSpPr>
            <p:grpSp>
              <p:nvGrpSpPr>
                <p:cNvPr id="66583" name="Group 41"/>
                <p:cNvGrpSpPr>
                  <a:grpSpLocks/>
                </p:cNvGrpSpPr>
                <p:nvPr/>
              </p:nvGrpSpPr>
              <p:grpSpPr bwMode="auto">
                <a:xfrm>
                  <a:off x="382853" y="2357953"/>
                  <a:ext cx="5326429" cy="3290894"/>
                  <a:chOff x="382853" y="2357953"/>
                  <a:chExt cx="5326429" cy="3290894"/>
                </a:xfrm>
              </p:grpSpPr>
              <p:sp>
                <p:nvSpPr>
                  <p:cNvPr id="10" name="Rectangle 9"/>
                  <p:cNvSpPr/>
                  <p:nvPr/>
                </p:nvSpPr>
                <p:spPr>
                  <a:xfrm>
                    <a:off x="382854" y="2398407"/>
                    <a:ext cx="5312316" cy="32504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a:stCxn id="10" idx="0"/>
                    <a:endCxn id="10" idx="2"/>
                  </p:cNvCxnSpPr>
                  <p:nvPr/>
                </p:nvCxnSpPr>
                <p:spPr>
                  <a:xfrm>
                    <a:off x="3040081" y="2398407"/>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81956"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64815"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2854" y="3440084"/>
                    <a:ext cx="53123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7806" y="4471649"/>
                    <a:ext cx="53123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773412" y="3440084"/>
                  <a:ext cx="1349973" cy="10861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579" name="TextBox 37"/>
              <p:cNvSpPr txBox="1">
                <a:spLocks noChangeArrowheads="1"/>
              </p:cNvSpPr>
              <p:nvPr/>
            </p:nvSpPr>
            <p:spPr bwMode="auto">
              <a:xfrm>
                <a:off x="4576762" y="2580640"/>
                <a:ext cx="1240162"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66580" name="TextBox 38"/>
              <p:cNvSpPr txBox="1">
                <a:spLocks noChangeArrowheads="1"/>
              </p:cNvSpPr>
              <p:nvPr/>
            </p:nvSpPr>
            <p:spPr bwMode="auto">
              <a:xfrm>
                <a:off x="4587080" y="3669715"/>
                <a:ext cx="1209198"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66581" name="TextBox 39"/>
              <p:cNvSpPr txBox="1">
                <a:spLocks noChangeArrowheads="1"/>
              </p:cNvSpPr>
              <p:nvPr/>
            </p:nvSpPr>
            <p:spPr bwMode="auto">
              <a:xfrm>
                <a:off x="457202" y="4753063"/>
                <a:ext cx="1289738"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Initial state</a:t>
                </a:r>
                <a:endParaRPr lang="en-US" altLang="en-US" sz="1600" dirty="0"/>
              </a:p>
            </p:txBody>
          </p:sp>
          <p:sp>
            <p:nvSpPr>
              <p:cNvPr id="7" name="Oval 6"/>
              <p:cNvSpPr/>
              <p:nvPr/>
            </p:nvSpPr>
            <p:spPr>
              <a:xfrm>
                <a:off x="431982" y="4526262"/>
                <a:ext cx="1375606" cy="108213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6576" name="TextBox 15"/>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66577" name="TextBox 16"/>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
        <p:nvSpPr>
          <p:cNvPr id="66563" name="TextBox 22"/>
          <p:cNvSpPr txBox="1">
            <a:spLocks noChangeArrowheads="1"/>
          </p:cNvSpPr>
          <p:nvPr/>
        </p:nvSpPr>
        <p:spPr bwMode="auto">
          <a:xfrm>
            <a:off x="1598614" y="4044951"/>
            <a:ext cx="90139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What is the optimal policy if the step in the environment costs nothing and an agent can make infinite number of steps (agent has infinite amount of time)? Agent wants to use 100 exit and gain thus the utility 100. </a:t>
            </a:r>
            <a:endParaRPr lang="en-US" altLang="en-US" dirty="0"/>
          </a:p>
        </p:txBody>
      </p:sp>
      <p:sp>
        <p:nvSpPr>
          <p:cNvPr id="25" name="Right Arrow 24"/>
          <p:cNvSpPr/>
          <p:nvPr/>
        </p:nvSpPr>
        <p:spPr>
          <a:xfrm rot="16200000">
            <a:off x="2481263" y="2147888"/>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ight Arrow 25"/>
          <p:cNvSpPr/>
          <p:nvPr/>
        </p:nvSpPr>
        <p:spPr>
          <a:xfrm rot="16200000">
            <a:off x="2462213" y="1463676"/>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Right Arrow 43"/>
          <p:cNvSpPr/>
          <p:nvPr/>
        </p:nvSpPr>
        <p:spPr>
          <a:xfrm>
            <a:off x="2414589" y="688975"/>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ight Arrow 62"/>
          <p:cNvSpPr/>
          <p:nvPr/>
        </p:nvSpPr>
        <p:spPr>
          <a:xfrm>
            <a:off x="3225800" y="701675"/>
            <a:ext cx="312738"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ight Arrow 66"/>
          <p:cNvSpPr/>
          <p:nvPr/>
        </p:nvSpPr>
        <p:spPr>
          <a:xfrm>
            <a:off x="4179889" y="708025"/>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8" name="Right Arrow 67"/>
          <p:cNvSpPr/>
          <p:nvPr/>
        </p:nvSpPr>
        <p:spPr>
          <a:xfrm rot="10800000">
            <a:off x="3233739" y="2284413"/>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ight Arrow 68"/>
          <p:cNvSpPr/>
          <p:nvPr/>
        </p:nvSpPr>
        <p:spPr>
          <a:xfrm rot="10800000">
            <a:off x="4187826" y="1431925"/>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0" name="Right Arrow 69"/>
          <p:cNvSpPr/>
          <p:nvPr/>
        </p:nvSpPr>
        <p:spPr>
          <a:xfrm rot="10800000">
            <a:off x="4213226" y="2284413"/>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ight Arrow 70"/>
          <p:cNvSpPr/>
          <p:nvPr/>
        </p:nvSpPr>
        <p:spPr>
          <a:xfrm rot="5400000">
            <a:off x="5316538" y="2260601"/>
            <a:ext cx="314325" cy="2857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TextBox 71"/>
          <p:cNvSpPr txBox="1">
            <a:spLocks noChangeArrowheads="1"/>
          </p:cNvSpPr>
          <p:nvPr/>
        </p:nvSpPr>
        <p:spPr bwMode="auto">
          <a:xfrm>
            <a:off x="1631951" y="5103814"/>
            <a:ext cx="8980631" cy="9233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In reality if robot, agent walks in a stochastic environment, in which the action outcome is uncertain, each step costs something, and the agent can also gain something. Policy is then changed on the basis of gains and losses.</a:t>
            </a:r>
            <a:endParaRPr lang="en-US" altLang="en-US" dirty="0"/>
          </a:p>
        </p:txBody>
      </p:sp>
      <p:sp>
        <p:nvSpPr>
          <p:cNvPr id="66574" name="TextBox 1"/>
          <p:cNvSpPr txBox="1">
            <a:spLocks noChangeArrowheads="1"/>
          </p:cNvSpPr>
          <p:nvPr/>
        </p:nvSpPr>
        <p:spPr bwMode="auto">
          <a:xfrm>
            <a:off x="6338889" y="442914"/>
            <a:ext cx="438452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800" dirty="0" err="1">
                <a:solidFill>
                  <a:srgbClr val="C00000"/>
                </a:solidFill>
              </a:rPr>
              <a:t>Policy</a:t>
            </a:r>
            <a:r>
              <a:rPr lang="sk-SK" altLang="en-US" sz="2800" dirty="0">
                <a:solidFill>
                  <a:srgbClr val="C00000"/>
                </a:solidFill>
              </a:rPr>
              <a:t>:</a:t>
            </a:r>
            <a:r>
              <a:rPr lang="sk-SK" altLang="en-US" sz="2800" dirty="0"/>
              <a:t>  </a:t>
            </a:r>
            <a:r>
              <a:rPr lang="en-US" altLang="en-US" sz="2800" dirty="0" smtClean="0"/>
              <a:t>Policy is a strategy which tells the agent wherever on the grid what is the best action. Best from the point of view of gaining the maximal utility. </a:t>
            </a:r>
            <a:endParaRPr lang="en-US" altLang="en-US" sz="2800" dirty="0"/>
          </a:p>
        </p:txBody>
      </p:sp>
    </p:spTree>
    <p:extLst>
      <p:ext uri="{BB962C8B-B14F-4D97-AF65-F5344CB8AC3E}">
        <p14:creationId xmlns:p14="http://schemas.microsoft.com/office/powerpoint/2010/main" val="3946559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44" grpId="0" animBg="1"/>
      <p:bldP spid="63" grpId="0" animBg="1"/>
      <p:bldP spid="67" grpId="0" animBg="1"/>
      <p:bldP spid="68" grpId="0" animBg="1"/>
      <p:bldP spid="69" grpId="0" animBg="1"/>
      <p:bldP spid="70" grpId="0" animBg="1"/>
      <p:bldP spid="71"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6909" y="1505527"/>
            <a:ext cx="9762836" cy="2308324"/>
          </a:xfrm>
          <a:prstGeom prst="rect">
            <a:avLst/>
          </a:prstGeom>
          <a:noFill/>
        </p:spPr>
        <p:txBody>
          <a:bodyPr wrap="square" rtlCol="0">
            <a:spAutoFit/>
          </a:bodyPr>
          <a:lstStyle/>
          <a:p>
            <a:r>
              <a:rPr lang="en-US" sz="2400" dirty="0" smtClean="0"/>
              <a:t>Outline</a:t>
            </a:r>
          </a:p>
          <a:p>
            <a:endParaRPr lang="en-US" sz="2400" dirty="0"/>
          </a:p>
          <a:p>
            <a:pPr marL="457200" indent="-457200">
              <a:buAutoNum type="arabicPeriod" startAt="2"/>
            </a:pPr>
            <a:r>
              <a:rPr lang="en-US" sz="2400" dirty="0" smtClean="0"/>
              <a:t>Simple and complex decisions.</a:t>
            </a:r>
          </a:p>
          <a:p>
            <a:pPr marL="457200" indent="-457200">
              <a:buAutoNum type="arabicPeriod" startAt="2"/>
            </a:pPr>
            <a:r>
              <a:rPr lang="en-US" sz="2400" dirty="0" smtClean="0"/>
              <a:t>Single and </a:t>
            </a:r>
            <a:r>
              <a:rPr lang="en-US" sz="2400" dirty="0" err="1" smtClean="0"/>
              <a:t>multiattribite</a:t>
            </a:r>
            <a:r>
              <a:rPr lang="en-US" sz="2400" dirty="0" smtClean="0"/>
              <a:t> utility function.</a:t>
            </a:r>
          </a:p>
          <a:p>
            <a:pPr marL="457200" indent="-457200">
              <a:buAutoNum type="arabicPeriod" startAt="2"/>
            </a:pPr>
            <a:r>
              <a:rPr lang="en-US" sz="2400" dirty="0" smtClean="0"/>
              <a:t>Monetary utility example. </a:t>
            </a:r>
          </a:p>
          <a:p>
            <a:pPr marL="457200" indent="-457200">
              <a:buAutoNum type="arabicPeriod" startAt="2"/>
            </a:pPr>
            <a:r>
              <a:rPr lang="en-US" sz="2400" dirty="0" smtClean="0"/>
              <a:t>Human decisions. </a:t>
            </a:r>
          </a:p>
        </p:txBody>
      </p:sp>
    </p:spTree>
    <p:extLst>
      <p:ext uri="{BB962C8B-B14F-4D97-AF65-F5344CB8AC3E}">
        <p14:creationId xmlns:p14="http://schemas.microsoft.com/office/powerpoint/2010/main" val="723283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
          <p:cNvGrpSpPr>
            <a:grpSpLocks/>
          </p:cNvGrpSpPr>
          <p:nvPr/>
        </p:nvGrpSpPr>
        <p:grpSpPr bwMode="auto">
          <a:xfrm>
            <a:off x="2020889" y="449263"/>
            <a:ext cx="4397375" cy="3048000"/>
            <a:chOff x="369950" y="372128"/>
            <a:chExt cx="4398202" cy="3048003"/>
          </a:xfrm>
        </p:grpSpPr>
        <p:grpSp>
          <p:nvGrpSpPr>
            <p:cNvPr id="67600" name="Group 35"/>
            <p:cNvGrpSpPr>
              <a:grpSpLocks/>
            </p:cNvGrpSpPr>
            <p:nvPr/>
          </p:nvGrpSpPr>
          <p:grpSpPr bwMode="auto">
            <a:xfrm>
              <a:off x="723234" y="400703"/>
              <a:ext cx="4044918" cy="2605244"/>
              <a:chOff x="375378" y="2357953"/>
              <a:chExt cx="5441546" cy="3319408"/>
            </a:xfrm>
          </p:grpSpPr>
          <p:grpSp>
            <p:nvGrpSpPr>
              <p:cNvPr id="67603" name="Group 36"/>
              <p:cNvGrpSpPr>
                <a:grpSpLocks/>
              </p:cNvGrpSpPr>
              <p:nvPr/>
            </p:nvGrpSpPr>
            <p:grpSpPr bwMode="auto">
              <a:xfrm>
                <a:off x="375378" y="2357953"/>
                <a:ext cx="5319792" cy="3319408"/>
                <a:chOff x="375378" y="2357953"/>
                <a:chExt cx="5319792" cy="3319408"/>
              </a:xfrm>
            </p:grpSpPr>
            <p:grpSp>
              <p:nvGrpSpPr>
                <p:cNvPr id="67608" name="Group 41"/>
                <p:cNvGrpSpPr>
                  <a:grpSpLocks/>
                </p:cNvGrpSpPr>
                <p:nvPr/>
              </p:nvGrpSpPr>
              <p:grpSpPr bwMode="auto">
                <a:xfrm>
                  <a:off x="375378" y="2357953"/>
                  <a:ext cx="5319792" cy="3319408"/>
                  <a:chOff x="375378" y="2357953"/>
                  <a:chExt cx="5319792" cy="3319408"/>
                </a:xfrm>
              </p:grpSpPr>
              <p:sp>
                <p:nvSpPr>
                  <p:cNvPr id="13" name="Rectangle 12"/>
                  <p:cNvSpPr/>
                  <p:nvPr/>
                </p:nvSpPr>
                <p:spPr>
                  <a:xfrm>
                    <a:off x="382855" y="2398407"/>
                    <a:ext cx="5312315" cy="325044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Connector 13"/>
                  <p:cNvCxnSpPr>
                    <a:stCxn id="13" idx="0"/>
                    <a:endCxn id="13" idx="2"/>
                  </p:cNvCxnSpPr>
                  <p:nvPr/>
                </p:nvCxnSpPr>
                <p:spPr>
                  <a:xfrm>
                    <a:off x="3040081" y="2398407"/>
                    <a:ext cx="0" cy="3250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81956" y="2357953"/>
                    <a:ext cx="0" cy="3250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09278" y="2426724"/>
                    <a:ext cx="0" cy="3250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4311" y="3464357"/>
                    <a:ext cx="53123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4311" y="4429174"/>
                    <a:ext cx="53123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1773412" y="3440084"/>
                  <a:ext cx="1349973" cy="10861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04" name="TextBox 37"/>
              <p:cNvSpPr txBox="1">
                <a:spLocks noChangeArrowheads="1"/>
              </p:cNvSpPr>
              <p:nvPr/>
            </p:nvSpPr>
            <p:spPr bwMode="auto">
              <a:xfrm>
                <a:off x="4576763" y="2580640"/>
                <a:ext cx="1240161"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67605" name="TextBox 38"/>
              <p:cNvSpPr txBox="1">
                <a:spLocks noChangeArrowheads="1"/>
              </p:cNvSpPr>
              <p:nvPr/>
            </p:nvSpPr>
            <p:spPr bwMode="auto">
              <a:xfrm>
                <a:off x="4587080" y="3669715"/>
                <a:ext cx="1209198"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67606" name="TextBox 39"/>
              <p:cNvSpPr txBox="1">
                <a:spLocks noChangeArrowheads="1"/>
              </p:cNvSpPr>
              <p:nvPr/>
            </p:nvSpPr>
            <p:spPr bwMode="auto">
              <a:xfrm>
                <a:off x="2984408" y="4781320"/>
                <a:ext cx="1747548" cy="43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Initial state</a:t>
                </a:r>
                <a:endParaRPr lang="en-US" altLang="en-US" sz="1600" dirty="0"/>
              </a:p>
            </p:txBody>
          </p:sp>
          <p:sp>
            <p:nvSpPr>
              <p:cNvPr id="10" name="Oval 9"/>
              <p:cNvSpPr/>
              <p:nvPr/>
            </p:nvSpPr>
            <p:spPr>
              <a:xfrm>
                <a:off x="3031536" y="4564693"/>
                <a:ext cx="1377741" cy="10821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7601" name="TextBox 3"/>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67602" name="TextBox 4"/>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
        <p:nvSpPr>
          <p:cNvPr id="67587" name="TextBox 18"/>
          <p:cNvSpPr txBox="1">
            <a:spLocks noChangeArrowheads="1"/>
          </p:cNvSpPr>
          <p:nvPr/>
        </p:nvSpPr>
        <p:spPr bwMode="auto">
          <a:xfrm>
            <a:off x="6715126" y="419101"/>
            <a:ext cx="3800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a:t>Utility </a:t>
            </a:r>
            <a:r>
              <a:rPr lang="sk-SK" altLang="en-US" sz="2400" dirty="0" smtClean="0"/>
              <a:t>f</a:t>
            </a:r>
            <a:r>
              <a:rPr lang="en-US" altLang="en-US" sz="2400" dirty="0" smtClean="0"/>
              <a:t>unction as a </a:t>
            </a:r>
            <a:r>
              <a:rPr lang="sk-SK" altLang="en-US" sz="2400" dirty="0" smtClean="0"/>
              <a:t> </a:t>
            </a:r>
            <a:r>
              <a:rPr lang="sk-SK" altLang="en-US" sz="2400" dirty="0" err="1" smtClean="0"/>
              <a:t>reward</a:t>
            </a:r>
            <a:r>
              <a:rPr lang="sk-SK" altLang="en-US" sz="2400" dirty="0" smtClean="0"/>
              <a:t>:</a:t>
            </a:r>
            <a:endParaRPr lang="en-US" altLang="en-US" sz="2400" dirty="0"/>
          </a:p>
        </p:txBody>
      </p:sp>
      <p:grpSp>
        <p:nvGrpSpPr>
          <p:cNvPr id="67588" name="Group 28"/>
          <p:cNvGrpSpPr>
            <a:grpSpLocks/>
          </p:cNvGrpSpPr>
          <p:nvPr/>
        </p:nvGrpSpPr>
        <p:grpSpPr bwMode="auto">
          <a:xfrm>
            <a:off x="6905626" y="1801813"/>
            <a:ext cx="3419475" cy="2189162"/>
            <a:chOff x="5334000" y="1507983"/>
            <a:chExt cx="3419473" cy="2187717"/>
          </a:xfrm>
        </p:grpSpPr>
        <p:grpSp>
          <p:nvGrpSpPr>
            <p:cNvPr id="67592" name="Group 26"/>
            <p:cNvGrpSpPr>
              <a:grpSpLocks/>
            </p:cNvGrpSpPr>
            <p:nvPr/>
          </p:nvGrpSpPr>
          <p:grpSpPr bwMode="auto">
            <a:xfrm>
              <a:off x="5334000" y="1507983"/>
              <a:ext cx="3419473" cy="1823719"/>
              <a:chOff x="5334000" y="1507983"/>
              <a:chExt cx="3419473" cy="1823719"/>
            </a:xfrm>
          </p:grpSpPr>
          <p:sp>
            <p:nvSpPr>
              <p:cNvPr id="67594" name="TextBox 19"/>
              <p:cNvSpPr txBox="1">
                <a:spLocks noChangeArrowheads="1"/>
              </p:cNvSpPr>
              <p:nvPr/>
            </p:nvSpPr>
            <p:spPr bwMode="auto">
              <a:xfrm>
                <a:off x="5334000" y="1936261"/>
                <a:ext cx="320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i="1"/>
                  <a:t>R(s)</a:t>
                </a:r>
                <a:endParaRPr lang="en-US" altLang="en-US" sz="2400" i="1"/>
              </a:p>
            </p:txBody>
          </p:sp>
          <p:cxnSp>
            <p:nvCxnSpPr>
              <p:cNvPr id="22" name="Straight Arrow Connector 21"/>
              <p:cNvCxnSpPr/>
              <p:nvPr/>
            </p:nvCxnSpPr>
            <p:spPr>
              <a:xfrm>
                <a:off x="5991225" y="2179052"/>
                <a:ext cx="647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6877049" y="1633312"/>
                <a:ext cx="619125" cy="130882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7597" name="TextBox 23"/>
              <p:cNvSpPr txBox="1">
                <a:spLocks noChangeArrowheads="1"/>
              </p:cNvSpPr>
              <p:nvPr/>
            </p:nvSpPr>
            <p:spPr bwMode="auto">
              <a:xfrm>
                <a:off x="7572374" y="1507983"/>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100, (3,4)</a:t>
                </a:r>
                <a:endParaRPr lang="en-US" altLang="en-US"/>
              </a:p>
            </p:txBody>
          </p:sp>
          <p:sp>
            <p:nvSpPr>
              <p:cNvPr id="67598" name="TextBox 24"/>
              <p:cNvSpPr txBox="1">
                <a:spLocks noChangeArrowheads="1"/>
              </p:cNvSpPr>
              <p:nvPr/>
            </p:nvSpPr>
            <p:spPr bwMode="auto">
              <a:xfrm>
                <a:off x="7572374" y="2028594"/>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-100, (2,4)</a:t>
                </a:r>
                <a:endParaRPr lang="en-US" altLang="en-US"/>
              </a:p>
            </p:txBody>
          </p:sp>
          <p:sp>
            <p:nvSpPr>
              <p:cNvPr id="67599" name="TextBox 25"/>
              <p:cNvSpPr txBox="1">
                <a:spLocks noChangeArrowheads="1"/>
              </p:cNvSpPr>
              <p:nvPr/>
            </p:nvSpPr>
            <p:spPr bwMode="auto">
              <a:xfrm>
                <a:off x="7600948" y="2685798"/>
                <a:ext cx="1152525" cy="6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-3,  </a:t>
                </a:r>
                <a:r>
                  <a:rPr lang="en-US" altLang="en-US" dirty="0" smtClean="0"/>
                  <a:t>elsewhere</a:t>
                </a:r>
                <a:endParaRPr lang="en-US" altLang="en-US" dirty="0"/>
              </a:p>
            </p:txBody>
          </p:sp>
        </p:grpSp>
        <p:sp>
          <p:nvSpPr>
            <p:cNvPr id="67593" name="TextBox 27"/>
            <p:cNvSpPr txBox="1">
              <a:spLocks noChangeArrowheads="1"/>
            </p:cNvSpPr>
            <p:nvPr/>
          </p:nvSpPr>
          <p:spPr bwMode="auto">
            <a:xfrm>
              <a:off x="5334000" y="3313206"/>
              <a:ext cx="3076575" cy="38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i="1" dirty="0"/>
                <a:t>s</a:t>
              </a:r>
              <a:r>
                <a:rPr lang="sk-SK" altLang="en-US" dirty="0"/>
                <a:t> </a:t>
              </a:r>
              <a:r>
                <a:rPr lang="en-US" altLang="en-US" dirty="0" smtClean="0"/>
                <a:t>is a state, small square area</a:t>
              </a:r>
              <a:endParaRPr lang="en-US" altLang="en-US" dirty="0"/>
            </a:p>
          </p:txBody>
        </p:sp>
      </p:grpSp>
      <p:sp>
        <p:nvSpPr>
          <p:cNvPr id="67589" name="TextBox 29"/>
          <p:cNvSpPr txBox="1">
            <a:spLocks noChangeArrowheads="1"/>
          </p:cNvSpPr>
          <p:nvPr/>
        </p:nvSpPr>
        <p:spPr bwMode="auto">
          <a:xfrm>
            <a:off x="1524000" y="4065588"/>
            <a:ext cx="96578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b="1" dirty="0" smtClean="0"/>
              <a:t>Finite</a:t>
            </a:r>
            <a:r>
              <a:rPr lang="sk-SK" altLang="en-US" sz="2000" b="1" dirty="0" smtClean="0"/>
              <a:t> </a:t>
            </a:r>
            <a:r>
              <a:rPr lang="sk-SK" altLang="en-US" sz="2000" b="1" dirty="0" err="1" smtClean="0"/>
              <a:t>horizon</a:t>
            </a:r>
            <a:r>
              <a:rPr lang="sk-SK" altLang="en-US" sz="2000" b="1" dirty="0" smtClean="0"/>
              <a:t> </a:t>
            </a:r>
            <a:r>
              <a:rPr lang="sk-SK" altLang="en-US" sz="2000" dirty="0"/>
              <a:t>: agent </a:t>
            </a:r>
            <a:r>
              <a:rPr lang="en-US" altLang="en-US" sz="2000" dirty="0" smtClean="0"/>
              <a:t>needs to solve the problem</a:t>
            </a:r>
            <a:r>
              <a:rPr lang="sk-SK" altLang="en-US" sz="2000" dirty="0" smtClean="0"/>
              <a:t> (</a:t>
            </a:r>
            <a:r>
              <a:rPr lang="en-US" altLang="en-US" sz="2000" dirty="0" smtClean="0"/>
              <a:t>to reach an exit</a:t>
            </a:r>
            <a:r>
              <a:rPr lang="sk-SK" altLang="en-US" sz="2000" dirty="0" smtClean="0"/>
              <a:t> </a:t>
            </a:r>
            <a:r>
              <a:rPr lang="sk-SK" altLang="en-US" sz="2000" dirty="0"/>
              <a:t>100) </a:t>
            </a:r>
            <a:r>
              <a:rPr lang="en-US" altLang="en-US" sz="2000" dirty="0" smtClean="0"/>
              <a:t>in a final number of steps </a:t>
            </a:r>
            <a:endParaRPr lang="sk-SK" altLang="en-US" sz="2000" dirty="0"/>
          </a:p>
          <a:p>
            <a:r>
              <a:rPr lang="en-US" altLang="en-US" sz="2000" b="1" dirty="0" smtClean="0"/>
              <a:t>Infinite </a:t>
            </a:r>
            <a:r>
              <a:rPr lang="sk-SK" altLang="en-US" sz="2000" b="1" dirty="0" smtClean="0"/>
              <a:t> </a:t>
            </a:r>
            <a:r>
              <a:rPr lang="sk-SK" altLang="en-US" sz="2000" b="1" dirty="0" err="1" smtClean="0"/>
              <a:t>horizon</a:t>
            </a:r>
            <a:r>
              <a:rPr lang="sk-SK" altLang="en-US" sz="2000" dirty="0" smtClean="0"/>
              <a:t>: </a:t>
            </a:r>
            <a:r>
              <a:rPr lang="sk-SK" altLang="en-US" sz="2000" dirty="0"/>
              <a:t>agent </a:t>
            </a:r>
            <a:r>
              <a:rPr lang="en-US" altLang="en-US" sz="2000" dirty="0" smtClean="0"/>
              <a:t>has infinite time to solve the problem, infinite number of steps</a:t>
            </a:r>
            <a:endParaRPr lang="en-US" altLang="en-US" sz="2000" dirty="0"/>
          </a:p>
        </p:txBody>
      </p:sp>
      <p:sp>
        <p:nvSpPr>
          <p:cNvPr id="31" name="TextBox 30"/>
          <p:cNvSpPr txBox="1"/>
          <p:nvPr/>
        </p:nvSpPr>
        <p:spPr>
          <a:xfrm>
            <a:off x="1566864" y="5065713"/>
            <a:ext cx="9058275" cy="646112"/>
          </a:xfrm>
          <a:prstGeom prst="rect">
            <a:avLst/>
          </a:prstGeom>
          <a:solidFill>
            <a:schemeClr val="accent1">
              <a:lumMod val="40000"/>
              <a:lumOff val="60000"/>
            </a:schemeClr>
          </a:solidFill>
        </p:spPr>
        <p:txBody>
          <a:bodyPr>
            <a:spAutoFit/>
          </a:bodyPr>
          <a:lstStyle/>
          <a:p>
            <a:pPr>
              <a:defRPr/>
            </a:pPr>
            <a:r>
              <a:rPr lang="en-US" dirty="0" smtClean="0"/>
              <a:t>What is the optimal policy</a:t>
            </a:r>
            <a:r>
              <a:rPr lang="sk-SK" dirty="0" smtClean="0"/>
              <a:t>, </a:t>
            </a:r>
            <a:r>
              <a:rPr lang="en-US" dirty="0" smtClean="0"/>
              <a:t>if the agent is not penalized </a:t>
            </a:r>
            <a:r>
              <a:rPr lang="sk-SK" dirty="0" smtClean="0"/>
              <a:t>(</a:t>
            </a:r>
            <a:r>
              <a:rPr lang="en-US" dirty="0" smtClean="0"/>
              <a:t>step costs him </a:t>
            </a:r>
            <a:r>
              <a:rPr lang="sk-SK" dirty="0" smtClean="0"/>
              <a:t>0) a</a:t>
            </a:r>
            <a:r>
              <a:rPr lang="en-US" dirty="0" err="1" smtClean="0"/>
              <a:t>nd</a:t>
            </a:r>
            <a:r>
              <a:rPr lang="en-US" dirty="0" smtClean="0"/>
              <a:t> has</a:t>
            </a:r>
            <a:r>
              <a:rPr lang="sk-SK" dirty="0" smtClean="0"/>
              <a:t> </a:t>
            </a:r>
            <a:r>
              <a:rPr lang="sk-SK" dirty="0"/>
              <a:t>3 </a:t>
            </a:r>
            <a:r>
              <a:rPr lang="en-US" dirty="0" smtClean="0"/>
              <a:t>steps</a:t>
            </a:r>
            <a:r>
              <a:rPr lang="sk-SK" dirty="0" smtClean="0"/>
              <a:t>, </a:t>
            </a:r>
            <a:r>
              <a:rPr lang="sk-SK" dirty="0"/>
              <a:t>100 </a:t>
            </a:r>
            <a:r>
              <a:rPr lang="en-US" dirty="0" smtClean="0"/>
              <a:t>steps available </a:t>
            </a:r>
            <a:r>
              <a:rPr lang="sk-SK" dirty="0" smtClean="0"/>
              <a:t> a</a:t>
            </a:r>
            <a:r>
              <a:rPr lang="en-US" dirty="0" err="1" smtClean="0"/>
              <a:t>nd</a:t>
            </a:r>
            <a:r>
              <a:rPr lang="en-US" dirty="0" smtClean="0"/>
              <a:t> a starting point is </a:t>
            </a:r>
            <a:r>
              <a:rPr lang="sk-SK" dirty="0" smtClean="0"/>
              <a:t>(1,3</a:t>
            </a:r>
            <a:r>
              <a:rPr lang="sk-SK" dirty="0"/>
              <a:t>).</a:t>
            </a:r>
            <a:endParaRPr lang="en-US" dirty="0"/>
          </a:p>
        </p:txBody>
      </p:sp>
      <p:sp>
        <p:nvSpPr>
          <p:cNvPr id="32" name="TextBox 31"/>
          <p:cNvSpPr txBox="1">
            <a:spLocks noChangeArrowheads="1"/>
          </p:cNvSpPr>
          <p:nvPr/>
        </p:nvSpPr>
        <p:spPr bwMode="auto">
          <a:xfrm>
            <a:off x="1566863" y="5691188"/>
            <a:ext cx="8991600" cy="64633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In this case policy strongly depends on the number of steps (time, finite horizon). The policy is not stationary. Policy for an infinite horizon is time (step) independent. </a:t>
            </a:r>
            <a:endParaRPr lang="en-US" altLang="en-US" dirty="0"/>
          </a:p>
        </p:txBody>
      </p:sp>
    </p:spTree>
    <p:extLst>
      <p:ext uri="{BB962C8B-B14F-4D97-AF65-F5344CB8AC3E}">
        <p14:creationId xmlns:p14="http://schemas.microsoft.com/office/powerpoint/2010/main" val="815772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1"/>
          <p:cNvSpPr txBox="1">
            <a:spLocks noChangeArrowheads="1"/>
          </p:cNvSpPr>
          <p:nvPr/>
        </p:nvSpPr>
        <p:spPr bwMode="auto">
          <a:xfrm>
            <a:off x="2266950" y="428626"/>
            <a:ext cx="7216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Utilit</a:t>
            </a:r>
            <a:r>
              <a:rPr lang="en-US" altLang="en-US" sz="2400" dirty="0" smtClean="0"/>
              <a:t>y of a state sequence and an infinite </a:t>
            </a:r>
            <a:r>
              <a:rPr lang="sk-SK" altLang="en-US" sz="2400" dirty="0" smtClean="0"/>
              <a:t> </a:t>
            </a:r>
            <a:r>
              <a:rPr lang="sk-SK" altLang="en-US" sz="2400" dirty="0" err="1" smtClean="0"/>
              <a:t>horizon</a:t>
            </a:r>
            <a:endParaRPr lang="en-US" altLang="en-US" sz="2400" dirty="0"/>
          </a:p>
        </p:txBody>
      </p:sp>
      <p:grpSp>
        <p:nvGrpSpPr>
          <p:cNvPr id="69635" name="Group 7"/>
          <p:cNvGrpSpPr>
            <a:grpSpLocks/>
          </p:cNvGrpSpPr>
          <p:nvPr/>
        </p:nvGrpSpPr>
        <p:grpSpPr bwMode="auto">
          <a:xfrm>
            <a:off x="602673" y="2066926"/>
            <a:ext cx="8458200" cy="3800890"/>
            <a:chOff x="285749" y="2066925"/>
            <a:chExt cx="8751889" cy="3800440"/>
          </a:xfrm>
        </p:grpSpPr>
        <p:sp>
          <p:nvSpPr>
            <p:cNvPr id="69636" name="TextBox 2"/>
            <p:cNvSpPr txBox="1">
              <a:spLocks noChangeArrowheads="1"/>
            </p:cNvSpPr>
            <p:nvPr/>
          </p:nvSpPr>
          <p:spPr bwMode="auto">
            <a:xfrm>
              <a:off x="285749" y="2066925"/>
              <a:ext cx="84677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a:pPr>
              <a:r>
                <a:rPr lang="sk-SK" altLang="en-US" sz="2400" b="1" dirty="0" smtClean="0"/>
                <a:t>Ad</a:t>
              </a:r>
              <a:r>
                <a:rPr lang="en-US" altLang="en-US" sz="2400" b="1" dirty="0" smtClean="0"/>
                <a:t>d</a:t>
              </a:r>
              <a:r>
                <a:rPr lang="sk-SK" altLang="en-US" sz="2400" b="1" dirty="0" err="1" smtClean="0"/>
                <a:t>it</a:t>
              </a:r>
              <a:r>
                <a:rPr lang="en-US" altLang="en-US" sz="2400" b="1" dirty="0" err="1" smtClean="0"/>
                <a:t>ive</a:t>
              </a:r>
              <a:r>
                <a:rPr lang="sk-SK" altLang="en-US" sz="2400" b="1" dirty="0" smtClean="0"/>
                <a:t> </a:t>
              </a:r>
              <a:r>
                <a:rPr lang="sk-SK" altLang="en-US" sz="2400" b="1" dirty="0" err="1" smtClean="0"/>
                <a:t>penal</a:t>
              </a:r>
              <a:r>
                <a:rPr lang="en-US" altLang="en-US" sz="2400" b="1" dirty="0" smtClean="0"/>
                <a:t>ty</a:t>
              </a:r>
              <a:endParaRPr lang="sk-SK" altLang="en-US" sz="2400" b="1" dirty="0"/>
            </a:p>
            <a:p>
              <a:pPr>
                <a:buFontTx/>
                <a:buAutoNum type="arabicPeriod"/>
              </a:pPr>
              <a:endParaRPr lang="sk-SK" altLang="en-US" sz="2400" b="1" dirty="0"/>
            </a:p>
            <a:p>
              <a:pPr>
                <a:buFontTx/>
                <a:buAutoNum type="arabicPeriod"/>
              </a:pPr>
              <a:r>
                <a:rPr lang="en-US" altLang="en-US" sz="2400" b="1" dirty="0" smtClean="0"/>
                <a:t>Discount</a:t>
              </a:r>
              <a:r>
                <a:rPr lang="sk-SK" altLang="en-US" sz="2400" b="1" dirty="0" smtClean="0"/>
                <a:t> </a:t>
              </a:r>
              <a:r>
                <a:rPr lang="sk-SK" altLang="en-US" sz="2400" b="1" dirty="0" err="1" smtClean="0"/>
                <a:t>penal</a:t>
              </a:r>
              <a:r>
                <a:rPr lang="en-US" altLang="en-US" sz="2400" b="1" dirty="0" smtClean="0"/>
                <a:t>ty</a:t>
              </a:r>
              <a:r>
                <a:rPr lang="sk-SK" altLang="en-US" sz="2400" b="1" dirty="0" smtClean="0"/>
                <a:t> </a:t>
              </a:r>
              <a:endParaRPr lang="en-US" altLang="en-US" sz="2400" b="1" dirty="0"/>
            </a:p>
          </p:txBody>
        </p:sp>
        <mc:AlternateContent xmlns:mc="http://schemas.openxmlformats.org/markup-compatibility/2006" xmlns:a14="http://schemas.microsoft.com/office/drawing/2010/main">
          <mc:Choice Requires="a14">
            <p:graphicFrame>
              <p:nvGraphicFramePr>
                <p:cNvPr id="69637" name="Object 3"/>
                <p:cNvGraphicFramePr>
                  <a:graphicFrameLocks noChangeAspect="1"/>
                </p:cNvGraphicFramePr>
                <p:nvPr/>
              </p:nvGraphicFramePr>
              <p:xfrm>
                <a:off x="3771900" y="2066925"/>
                <a:ext cx="3956050" cy="463550"/>
              </p:xfrm>
              <a:graphic>
                <a:graphicData uri="http://schemas.openxmlformats.org/presentationml/2006/ole">
                  <mc:AlternateContent>
                    <mc:Choice xmlns:v="urn:schemas-microsoft-com:vml" Requires="v">
                      <p:oleObj spid="_x0000_s67592" name="Equation" r:id="rId3" imgW="1955800" imgH="228600" progId="Equation.3">
                        <p:embed/>
                      </p:oleObj>
                    </mc:Choice>
                    <mc:Fallback>
                      <p:oleObj name="Equation" r:id="rId3" imgW="1955800" imgH="228600" progId="Equation.3">
                        <p:embed/>
                        <p:pic>
                          <p:nvPicPr>
                            <p:cNvPr id="69637" name="Object 3"/>
                            <p:cNvPicPr>
                              <a:picLocks noChangeAspect="1" noChangeArrowheads="1"/>
                            </p:cNvPicPr>
                            <p:nvPr/>
                          </p:nvPicPr>
                          <p:blipFill>
                            <a:blip r:embed="rId4">
                              <a:extLst>
                                <a:ext uri="{28A0092B-C50C-407E-A947-70E740481C1C}">
                                  <a14:useLocalDpi val="0"/>
                                </a:ext>
                              </a:extLst>
                            </a:blip>
                            <a:srcRect/>
                            <a:stretch>
                              <a:fillRect/>
                            </a:stretch>
                          </p:blipFill>
                          <p:spPr bwMode="auto">
                            <a:xfrm>
                              <a:off x="3771900" y="2066925"/>
                              <a:ext cx="3956050" cy="46355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69637" name="Object 3"/>
                <p:cNvGraphicFramePr>
                  <a:graphicFrameLocks noChangeAspect="1"/>
                </p:cNvGraphicFramePr>
                <p:nvPr/>
              </p:nvGraphicFramePr>
              <p:xfrm>
                <a:off x="3771900" y="2066925"/>
                <a:ext cx="3956050" cy="463550"/>
              </p:xfrm>
              <a:graphic>
                <a:graphicData uri="http://schemas.openxmlformats.org/presentationml/2006/ole">
                  <mc:AlternateContent>
                    <mc:Choice xmlns:v="urn:schemas-microsoft-com:vml" Requires="v">
                      <p:oleObj spid="_x0000_s19539" name="Equation" r:id="rId5" imgW="1955800" imgH="228600" progId="Equation.3">
                        <p:embed/>
                      </p:oleObj>
                    </mc:Choice>
                    <mc:Fallback>
                      <p:oleObj name="Equation" r:id="rId5" imgW="1955800" imgH="228600" progId="Equation.3">
                        <p:embed/>
                        <p:pic>
                          <p:nvPicPr>
                            <p:cNvPr id="6963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1900" y="2066925"/>
                              <a:ext cx="39560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638" name="Object 4"/>
                <p:cNvGraphicFramePr>
                  <a:graphicFrameLocks noChangeAspect="1"/>
                </p:cNvGraphicFramePr>
                <p:nvPr/>
              </p:nvGraphicFramePr>
              <p:xfrm>
                <a:off x="3771900" y="2802910"/>
                <a:ext cx="5265738" cy="928688"/>
              </p:xfrm>
              <a:graphic>
                <a:graphicData uri="http://schemas.openxmlformats.org/presentationml/2006/ole">
                  <mc:AlternateContent>
                    <mc:Choice xmlns:v="urn:schemas-microsoft-com:vml" Requires="v">
                      <p:oleObj spid="_x0000_s67593" name="Equation" r:id="rId7" imgW="2603500" imgH="457200" progId="Equation.3">
                        <p:embed/>
                      </p:oleObj>
                    </mc:Choice>
                    <mc:Fallback>
                      <p:oleObj name="Equation" r:id="rId7" imgW="2603500" imgH="457200" progId="Equation.3">
                        <p:embed/>
                        <p:pic>
                          <p:nvPicPr>
                            <p:cNvPr id="69638" name="Object 4"/>
                            <p:cNvPicPr>
                              <a:picLocks noChangeAspect="1" noChangeArrowheads="1"/>
                            </p:cNvPicPr>
                            <p:nvPr/>
                          </p:nvPicPr>
                          <p:blipFill>
                            <a:blip r:embed="rId8">
                              <a:extLst>
                                <a:ext uri="{28A0092B-C50C-407E-A947-70E740481C1C}">
                                  <a14:useLocalDpi val="0"/>
                                </a:ext>
                              </a:extLst>
                            </a:blip>
                            <a:srcRect/>
                            <a:stretch>
                              <a:fillRect/>
                            </a:stretch>
                          </p:blipFill>
                          <p:spPr bwMode="auto">
                            <a:xfrm>
                              <a:off x="3771900" y="2802910"/>
                              <a:ext cx="5265738" cy="92868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69638" name="Object 4"/>
                <p:cNvGraphicFramePr>
                  <a:graphicFrameLocks noChangeAspect="1"/>
                </p:cNvGraphicFramePr>
                <p:nvPr/>
              </p:nvGraphicFramePr>
              <p:xfrm>
                <a:off x="3771900" y="2802910"/>
                <a:ext cx="5265738" cy="928688"/>
              </p:xfrm>
              <a:graphic>
                <a:graphicData uri="http://schemas.openxmlformats.org/presentationml/2006/ole">
                  <mc:AlternateContent>
                    <mc:Choice xmlns:v="urn:schemas-microsoft-com:vml" Requires="v">
                      <p:oleObj spid="_x0000_s19540" name="Equation" r:id="rId9" imgW="2603500" imgH="457200" progId="Equation.3">
                        <p:embed/>
                      </p:oleObj>
                    </mc:Choice>
                    <mc:Fallback>
                      <p:oleObj name="Equation" r:id="rId9" imgW="2603500" imgH="457200" progId="Equation.3">
                        <p:embed/>
                        <p:pic>
                          <p:nvPicPr>
                            <p:cNvPr id="69638"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1900" y="2802910"/>
                              <a:ext cx="526573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639" name="Object 6"/>
                <p:cNvGraphicFramePr>
                  <a:graphicFrameLocks noChangeAspect="1"/>
                </p:cNvGraphicFramePr>
                <p:nvPr/>
              </p:nvGraphicFramePr>
              <p:xfrm>
                <a:off x="847725" y="3948828"/>
                <a:ext cx="6653213" cy="876300"/>
              </p:xfrm>
              <a:graphic>
                <a:graphicData uri="http://schemas.openxmlformats.org/presentationml/2006/ole">
                  <mc:AlternateContent>
                    <mc:Choice xmlns:v="urn:schemas-microsoft-com:vml" Requires="v">
                      <p:oleObj spid="_x0000_s67594" name="Equation" r:id="rId11" imgW="3152758" imgH="295370" progId="Equation.3">
                        <p:embed/>
                      </p:oleObj>
                    </mc:Choice>
                    <mc:Fallback>
                      <p:oleObj name="Equation" r:id="rId11" imgW="3152758" imgH="295370" progId="Equation.3">
                        <p:embed/>
                        <p:pic>
                          <p:nvPicPr>
                            <p:cNvPr id="69639" name="Object 6"/>
                            <p:cNvPicPr>
                              <a:picLocks noChangeAspect="1" noChangeArrowheads="1"/>
                            </p:cNvPicPr>
                            <p:nvPr/>
                          </p:nvPicPr>
                          <p:blipFill>
                            <a:blip r:embed="rId12">
                              <a:extLst>
                                <a:ext uri="{28A0092B-C50C-407E-A947-70E740481C1C}">
                                  <a14:useLocalDpi val="0"/>
                                </a:ext>
                              </a:extLst>
                            </a:blip>
                            <a:srcRect/>
                            <a:stretch>
                              <a:fillRect/>
                            </a:stretch>
                          </p:blipFill>
                          <p:spPr bwMode="auto">
                            <a:xfrm>
                              <a:off x="847725" y="3948828"/>
                              <a:ext cx="6653213" cy="87630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69639" name="Object 6"/>
                <p:cNvGraphicFramePr>
                  <a:graphicFrameLocks noChangeAspect="1"/>
                </p:cNvGraphicFramePr>
                <p:nvPr/>
              </p:nvGraphicFramePr>
              <p:xfrm>
                <a:off x="847725" y="3948828"/>
                <a:ext cx="6653213" cy="876300"/>
              </p:xfrm>
              <a:graphic>
                <a:graphicData uri="http://schemas.openxmlformats.org/presentationml/2006/ole">
                  <mc:AlternateContent>
                    <mc:Choice xmlns:v="urn:schemas-microsoft-com:vml" Requires="v">
                      <p:oleObj spid="_x0000_s19541" name="Equation" r:id="rId13" imgW="3152758" imgH="295370" progId="Equation.3">
                        <p:embed/>
                      </p:oleObj>
                    </mc:Choice>
                    <mc:Fallback>
                      <p:oleObj name="Equation" r:id="rId13" imgW="3152758" imgH="295370" progId="Equation.3">
                        <p:embed/>
                        <p:pic>
                          <p:nvPicPr>
                            <p:cNvPr id="69639"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7725" y="3948828"/>
                              <a:ext cx="665321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9640" name="Text Box 7"/>
                <p:cNvSpPr txBox="1">
                  <a:spLocks noChangeArrowheads="1"/>
                </p:cNvSpPr>
                <p:nvPr/>
              </p:nvSpPr>
              <p:spPr bwMode="auto">
                <a:xfrm>
                  <a:off x="669130" y="5036466"/>
                  <a:ext cx="8368507" cy="8308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Utility of an infinite sequence is finite if the penalty is discount. </a:t>
                  </a:r>
                  <a:r>
                    <a:rPr lang="en-US" altLang="en-US" sz="2400" dirty="0" err="1" smtClean="0">
                      <a:solidFill>
                        <a:schemeClr val="tx1"/>
                      </a:solidFill>
                      <a:latin typeface="Times New Roman" panose="02020603050405020304" pitchFamily="18" charset="0"/>
                    </a:rPr>
                    <a:t>Aditive</a:t>
                  </a:r>
                  <a:r>
                    <a:rPr lang="en-US" altLang="en-US" sz="2400" dirty="0" smtClean="0">
                      <a:solidFill>
                        <a:schemeClr val="tx1"/>
                      </a:solidFill>
                      <a:latin typeface="Times New Roman" panose="02020603050405020304" pitchFamily="18" charset="0"/>
                    </a:rPr>
                    <a:t> penalty is a limit case of the discount penalty for </a:t>
                  </a:r>
                  <a14:m>
                    <m:oMath xmlns:m="http://schemas.openxmlformats.org/officeDocument/2006/math">
                      <m:r>
                        <a:rPr lang="en-US" altLang="en-US" sz="2400" i="1" smtClean="0">
                          <a:solidFill>
                            <a:schemeClr val="tx1"/>
                          </a:solidFill>
                          <a:latin typeface="Cambria Math" panose="02040503050406030204" pitchFamily="18" charset="0"/>
                          <a:ea typeface="Cambria Math" panose="02040503050406030204" pitchFamily="18" charset="0"/>
                        </a:rPr>
                        <m:t>𝛾</m:t>
                      </m:r>
                      <m:r>
                        <a:rPr lang="en-US" altLang="en-US" sz="2400" b="0" i="1" smtClean="0">
                          <a:solidFill>
                            <a:schemeClr val="tx1"/>
                          </a:solidFill>
                          <a:latin typeface="Cambria Math" panose="02040503050406030204" pitchFamily="18" charset="0"/>
                          <a:ea typeface="Cambria Math" panose="02040503050406030204" pitchFamily="18" charset="0"/>
                        </a:rPr>
                        <m:t>=1</m:t>
                      </m:r>
                    </m:oMath>
                  </a14:m>
                  <a:r>
                    <a:rPr lang="en-US" altLang="en-US" sz="2400" dirty="0" smtClean="0">
                      <a:solidFill>
                        <a:schemeClr val="tx1"/>
                      </a:solidFill>
                      <a:latin typeface="Times New Roman" panose="02020603050405020304" pitchFamily="18" charset="0"/>
                    </a:rPr>
                    <a:t>. </a:t>
                  </a:r>
                  <a:endParaRPr lang="en-GB" altLang="en-US" sz="2400" dirty="0">
                    <a:solidFill>
                      <a:schemeClr val="tx1"/>
                    </a:solidFill>
                    <a:latin typeface="Times New Roman" panose="02020603050405020304" pitchFamily="18" charset="0"/>
                  </a:endParaRPr>
                </a:p>
              </p:txBody>
            </p:sp>
          </mc:Choice>
          <mc:Fallback xmlns="">
            <p:sp>
              <p:nvSpPr>
                <p:cNvPr id="69640" name="Text Box 7"/>
                <p:cNvSpPr txBox="1">
                  <a:spLocks noRot="1" noChangeAspect="1" noMove="1" noResize="1" noEditPoints="1" noAdjustHandles="1" noChangeArrowheads="1" noChangeShapeType="1" noTextEdit="1"/>
                </p:cNvSpPr>
                <p:nvPr/>
              </p:nvSpPr>
              <p:spPr bwMode="auto">
                <a:xfrm>
                  <a:off x="669130" y="5036466"/>
                  <a:ext cx="8368507" cy="830899"/>
                </a:xfrm>
                <a:prstGeom prst="rect">
                  <a:avLst/>
                </a:prstGeom>
                <a:blipFill>
                  <a:blip r:embed="rId15"/>
                  <a:stretch>
                    <a:fillRect l="-1165" t="-5839" b="-153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8786245" y="2066926"/>
                <a:ext cx="3369165" cy="400110"/>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r>
                      <a:rPr lang="en-US" sz="2000" i="1">
                        <a:latin typeface="Cambria Math" panose="02040503050406030204" pitchFamily="18" charset="0"/>
                      </a:rPr>
                      <m:t>𝑅</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1</m:t>
                            </m:r>
                          </m:sub>
                        </m:sSub>
                      </m:e>
                    </m:d>
                  </m:oMath>
                </a14:m>
                <a:r>
                  <a:rPr lang="en-US" sz="2000" i="1" dirty="0" smtClean="0"/>
                  <a:t>=</a:t>
                </a:r>
                <a14:m>
                  <m:oMath xmlns:m="http://schemas.openxmlformats.org/officeDocument/2006/math">
                    <m:r>
                      <a:rPr lang="en-US" sz="2000" i="1">
                        <a:latin typeface="Cambria Math" panose="02040503050406030204" pitchFamily="18" charset="0"/>
                      </a:rPr>
                      <m:t>𝑅</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2</m:t>
                            </m:r>
                          </m:sub>
                        </m:sSub>
                      </m:e>
                    </m:d>
                  </m:oMath>
                </a14:m>
                <a:r>
                  <a:rPr lang="en-US" sz="2000" dirty="0" smtClean="0"/>
                  <a:t>=…=-3</a:t>
                </a:r>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8786245" y="2066926"/>
                <a:ext cx="3369165" cy="400110"/>
              </a:xfrm>
              <a:prstGeom prst="rect">
                <a:avLst/>
              </a:prstGeom>
              <a:blipFill>
                <a:blip r:embed="rId16"/>
                <a:stretch>
                  <a:fillRect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3200796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1"/>
          <p:cNvSpPr txBox="1">
            <a:spLocks noChangeArrowheads="1"/>
          </p:cNvSpPr>
          <p:nvPr/>
        </p:nvSpPr>
        <p:spPr bwMode="auto">
          <a:xfrm>
            <a:off x="1819275" y="742951"/>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a:t>Value function</a:t>
            </a:r>
            <a:endParaRPr lang="en-US" altLang="en-US" sz="2400"/>
          </a:p>
        </p:txBody>
      </p:sp>
      <p:grpSp>
        <p:nvGrpSpPr>
          <p:cNvPr id="70659" name="Group 28"/>
          <p:cNvGrpSpPr>
            <a:grpSpLocks/>
          </p:cNvGrpSpPr>
          <p:nvPr/>
        </p:nvGrpSpPr>
        <p:grpSpPr bwMode="auto">
          <a:xfrm>
            <a:off x="4959351" y="385763"/>
            <a:ext cx="4397375" cy="3048000"/>
            <a:chOff x="3459065" y="316519"/>
            <a:chExt cx="4398202" cy="3048003"/>
          </a:xfrm>
        </p:grpSpPr>
        <p:grpSp>
          <p:nvGrpSpPr>
            <p:cNvPr id="70670" name="Group 2"/>
            <p:cNvGrpSpPr>
              <a:grpSpLocks/>
            </p:cNvGrpSpPr>
            <p:nvPr/>
          </p:nvGrpSpPr>
          <p:grpSpPr bwMode="auto">
            <a:xfrm>
              <a:off x="3459065" y="316519"/>
              <a:ext cx="4398202" cy="3048003"/>
              <a:chOff x="369950" y="372128"/>
              <a:chExt cx="4398202" cy="3048003"/>
            </a:xfrm>
          </p:grpSpPr>
          <p:grpSp>
            <p:nvGrpSpPr>
              <p:cNvPr id="70680" name="Group 35"/>
              <p:cNvGrpSpPr>
                <a:grpSpLocks/>
              </p:cNvGrpSpPr>
              <p:nvPr/>
            </p:nvGrpSpPr>
            <p:grpSpPr bwMode="auto">
              <a:xfrm>
                <a:off x="728790" y="400049"/>
                <a:ext cx="4039362" cy="2583044"/>
                <a:chOff x="382852" y="2357120"/>
                <a:chExt cx="5434072" cy="3291122"/>
              </a:xfrm>
            </p:grpSpPr>
            <p:grpSp>
              <p:nvGrpSpPr>
                <p:cNvPr id="70683" name="Group 36"/>
                <p:cNvGrpSpPr>
                  <a:grpSpLocks/>
                </p:cNvGrpSpPr>
                <p:nvPr/>
              </p:nvGrpSpPr>
              <p:grpSpPr bwMode="auto">
                <a:xfrm>
                  <a:off x="382852" y="2357120"/>
                  <a:ext cx="5388028" cy="3291122"/>
                  <a:chOff x="382852" y="2357120"/>
                  <a:chExt cx="5388028" cy="3291122"/>
                </a:xfrm>
              </p:grpSpPr>
              <p:grpSp>
                <p:nvGrpSpPr>
                  <p:cNvPr id="70686" name="Group 41"/>
                  <p:cNvGrpSpPr>
                    <a:grpSpLocks/>
                  </p:cNvGrpSpPr>
                  <p:nvPr/>
                </p:nvGrpSpPr>
                <p:grpSpPr bwMode="auto">
                  <a:xfrm>
                    <a:off x="382852" y="2357120"/>
                    <a:ext cx="5388028" cy="3291122"/>
                    <a:chOff x="382852" y="2357120"/>
                    <a:chExt cx="5388028" cy="3291122"/>
                  </a:xfrm>
                </p:grpSpPr>
                <p:sp>
                  <p:nvSpPr>
                    <p:cNvPr id="14" name="Rectangle 13"/>
                    <p:cNvSpPr/>
                    <p:nvPr/>
                  </p:nvSpPr>
                  <p:spPr>
                    <a:xfrm>
                      <a:off x="382855" y="2398407"/>
                      <a:ext cx="5312316" cy="32504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a:stCxn id="14" idx="0"/>
                      <a:endCxn id="14" idx="2"/>
                    </p:cNvCxnSpPr>
                    <p:nvPr/>
                  </p:nvCxnSpPr>
                  <p:spPr>
                    <a:xfrm>
                      <a:off x="3040080" y="2398407"/>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81957"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64816"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617" y="3434017"/>
                      <a:ext cx="53123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617" y="4491876"/>
                      <a:ext cx="53123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1773413" y="3440085"/>
                    <a:ext cx="1349973" cy="10861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0684" name="TextBox 37"/>
                <p:cNvSpPr txBox="1">
                  <a:spLocks noChangeArrowheads="1"/>
                </p:cNvSpPr>
                <p:nvPr/>
              </p:nvSpPr>
              <p:spPr bwMode="auto">
                <a:xfrm>
                  <a:off x="4576762" y="2580640"/>
                  <a:ext cx="1240162"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70685" name="TextBox 38"/>
                <p:cNvSpPr txBox="1">
                  <a:spLocks noChangeArrowheads="1"/>
                </p:cNvSpPr>
                <p:nvPr/>
              </p:nvSpPr>
              <p:spPr bwMode="auto">
                <a:xfrm>
                  <a:off x="4587080" y="3669715"/>
                  <a:ext cx="1209198"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grpSp>
          <p:sp>
            <p:nvSpPr>
              <p:cNvPr id="70681" name="TextBox 4"/>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70682" name="TextBox 5"/>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
          <p:nvSpPr>
            <p:cNvPr id="70671" name="TextBox 19"/>
            <p:cNvSpPr txBox="1">
              <a:spLocks noChangeArrowheads="1"/>
            </p:cNvSpPr>
            <p:nvPr/>
          </p:nvSpPr>
          <p:spPr bwMode="auto">
            <a:xfrm>
              <a:off x="4029075" y="628650"/>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2" name="TextBox 20"/>
            <p:cNvSpPr txBox="1">
              <a:spLocks noChangeArrowheads="1"/>
            </p:cNvSpPr>
            <p:nvPr/>
          </p:nvSpPr>
          <p:spPr bwMode="auto">
            <a:xfrm>
              <a:off x="5069559" y="61038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3" name="TextBox 21"/>
            <p:cNvSpPr txBox="1">
              <a:spLocks noChangeArrowheads="1"/>
            </p:cNvSpPr>
            <p:nvPr/>
          </p:nvSpPr>
          <p:spPr bwMode="auto">
            <a:xfrm>
              <a:off x="6117809" y="601345"/>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4" name="TextBox 22"/>
            <p:cNvSpPr txBox="1">
              <a:spLocks noChangeArrowheads="1"/>
            </p:cNvSpPr>
            <p:nvPr/>
          </p:nvSpPr>
          <p:spPr bwMode="auto">
            <a:xfrm>
              <a:off x="4009417" y="1474547"/>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5" name="TextBox 23"/>
            <p:cNvSpPr txBox="1">
              <a:spLocks noChangeArrowheads="1"/>
            </p:cNvSpPr>
            <p:nvPr/>
          </p:nvSpPr>
          <p:spPr bwMode="auto">
            <a:xfrm>
              <a:off x="6112194" y="1435629"/>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6" name="TextBox 24"/>
            <p:cNvSpPr txBox="1">
              <a:spLocks noChangeArrowheads="1"/>
            </p:cNvSpPr>
            <p:nvPr/>
          </p:nvSpPr>
          <p:spPr bwMode="auto">
            <a:xfrm>
              <a:off x="4009417" y="2283949"/>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7" name="TextBox 25"/>
            <p:cNvSpPr txBox="1">
              <a:spLocks noChangeArrowheads="1"/>
            </p:cNvSpPr>
            <p:nvPr/>
          </p:nvSpPr>
          <p:spPr bwMode="auto">
            <a:xfrm>
              <a:off x="5106165" y="232278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8" name="TextBox 26"/>
            <p:cNvSpPr txBox="1">
              <a:spLocks noChangeArrowheads="1"/>
            </p:cNvSpPr>
            <p:nvPr/>
          </p:nvSpPr>
          <p:spPr bwMode="auto">
            <a:xfrm>
              <a:off x="6083966" y="228430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0679" name="TextBox 27"/>
            <p:cNvSpPr txBox="1">
              <a:spLocks noChangeArrowheads="1"/>
            </p:cNvSpPr>
            <p:nvPr/>
          </p:nvSpPr>
          <p:spPr bwMode="auto">
            <a:xfrm>
              <a:off x="7069359" y="233277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grpSp>
      <p:sp>
        <p:nvSpPr>
          <p:cNvPr id="2" name="TextBox 1"/>
          <p:cNvSpPr txBox="1">
            <a:spLocks noChangeArrowheads="1"/>
          </p:cNvSpPr>
          <p:nvPr/>
        </p:nvSpPr>
        <p:spPr bwMode="auto">
          <a:xfrm>
            <a:off x="5872164" y="2332038"/>
            <a:ext cx="30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i="1"/>
              <a:t>s</a:t>
            </a:r>
            <a:endParaRPr lang="en-US" altLang="en-US" sz="2400" i="1"/>
          </a:p>
        </p:txBody>
      </p:sp>
      <p:sp>
        <p:nvSpPr>
          <p:cNvPr id="3" name="Right Arrow 2"/>
          <p:cNvSpPr/>
          <p:nvPr/>
        </p:nvSpPr>
        <p:spPr>
          <a:xfrm rot="16200000">
            <a:off x="5995194" y="2131219"/>
            <a:ext cx="482600" cy="357188"/>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ight Arrow 36"/>
          <p:cNvSpPr/>
          <p:nvPr/>
        </p:nvSpPr>
        <p:spPr>
          <a:xfrm rot="16200000">
            <a:off x="5928519" y="1324769"/>
            <a:ext cx="482600" cy="357188"/>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ight Arrow 37"/>
          <p:cNvSpPr/>
          <p:nvPr/>
        </p:nvSpPr>
        <p:spPr>
          <a:xfrm>
            <a:off x="5730875" y="468314"/>
            <a:ext cx="482600" cy="357187"/>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ight Arrow 38"/>
          <p:cNvSpPr/>
          <p:nvPr/>
        </p:nvSpPr>
        <p:spPr>
          <a:xfrm>
            <a:off x="6727825" y="482600"/>
            <a:ext cx="482600" cy="3556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ight Arrow 39"/>
          <p:cNvSpPr/>
          <p:nvPr/>
        </p:nvSpPr>
        <p:spPr>
          <a:xfrm>
            <a:off x="7723188" y="458789"/>
            <a:ext cx="482600" cy="357187"/>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4" name="TextBox 3"/>
              <p:cNvSpPr txBox="1"/>
              <p:nvPr/>
            </p:nvSpPr>
            <p:spPr>
              <a:xfrm>
                <a:off x="1223826" y="4693155"/>
                <a:ext cx="9496698" cy="1200329"/>
              </a:xfrm>
              <a:prstGeom prst="rect">
                <a:avLst/>
              </a:prstGeom>
              <a:noFill/>
            </p:spPr>
            <p:txBody>
              <a:bodyPr wrap="square" rtlCol="0">
                <a:spAutoFit/>
              </a:bodyPr>
              <a:lstStyle/>
              <a:p>
                <a:r>
                  <a:rPr lang="en-US" dirty="0" smtClean="0"/>
                  <a:t>Value function gives a future </a:t>
                </a:r>
                <a:r>
                  <a:rPr lang="en-US" b="1" dirty="0" smtClean="0"/>
                  <a:t>expected utility </a:t>
                </a:r>
                <a:r>
                  <a:rPr lang="en-US" dirty="0" smtClean="0"/>
                  <a:t>, value of the state </a:t>
                </a:r>
                <a:r>
                  <a:rPr lang="en-US" i="1" dirty="0" smtClean="0"/>
                  <a:t>s</a:t>
                </a:r>
                <a:r>
                  <a:rPr lang="en-US" dirty="0" smtClean="0"/>
                  <a:t>, providing that the policy </a:t>
                </a:r>
                <a:r>
                  <a:rPr lang="el-GR" i="1" dirty="0" smtClean="0"/>
                  <a:t>π</a:t>
                </a:r>
                <a:r>
                  <a:rPr lang="en-US" dirty="0" smtClean="0"/>
                  <a:t> is applied and the initial state is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smtClean="0"/>
                  <a:t> That means how big reward  is one able to gain until coming to the goal state (for example to the 100 exit) if one applies the given policy. </a:t>
                </a:r>
                <a:r>
                  <a:rPr lang="en-US" dirty="0" smtClean="0">
                    <a:solidFill>
                      <a:srgbClr val="FF0000"/>
                    </a:solidFill>
                  </a:rPr>
                  <a:t>We do not talk about optimality of the current policy, that means whether the gain is maximal. </a:t>
                </a:r>
                <a:endParaRPr lang="en-US"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223826" y="4693155"/>
                <a:ext cx="9496698" cy="1200329"/>
              </a:xfrm>
              <a:prstGeom prst="rect">
                <a:avLst/>
              </a:prstGeom>
              <a:blipFill>
                <a:blip r:embed="rId3"/>
                <a:stretch>
                  <a:fillRect l="-578" t="-3046" b="-7107"/>
                </a:stretch>
              </a:blipFill>
            </p:spPr>
            <p:txBody>
              <a:bodyPr/>
              <a:lstStyle/>
              <a:p>
                <a:r>
                  <a:rPr lang="en-US">
                    <a:noFill/>
                  </a:rPr>
                  <a:t> </a:t>
                </a:r>
              </a:p>
            </p:txBody>
          </p:sp>
        </mc:Fallback>
      </mc:AlternateContent>
      <p:graphicFrame>
        <p:nvGraphicFramePr>
          <p:cNvPr id="41" name="Object 29"/>
          <p:cNvGraphicFramePr>
            <a:graphicFrameLocks noChangeAspect="1"/>
          </p:cNvGraphicFramePr>
          <p:nvPr>
            <p:extLst/>
          </p:nvPr>
        </p:nvGraphicFramePr>
        <p:xfrm>
          <a:off x="1638300" y="3278189"/>
          <a:ext cx="3703638" cy="1017587"/>
        </p:xfrm>
        <a:graphic>
          <a:graphicData uri="http://schemas.openxmlformats.org/presentationml/2006/ole">
            <mc:AlternateContent xmlns:mc="http://schemas.openxmlformats.org/markup-compatibility/2006">
              <mc:Choice xmlns:v="urn:schemas-microsoft-com:vml" Requires="v">
                <p:oleObj spid="_x0000_s68612" name="Rovnica" r:id="rId4" imgW="1663700" imgH="457200" progId="Equation.3">
                  <p:embed/>
                </p:oleObj>
              </mc:Choice>
              <mc:Fallback>
                <p:oleObj name="Rovnica" r:id="rId4" imgW="1663700" imgH="457200" progId="Equation.3">
                  <p:embed/>
                  <p:pic>
                    <p:nvPicPr>
                      <p:cNvPr id="41"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8300" y="3278189"/>
                        <a:ext cx="370363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165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7" grpId="0" animBg="1"/>
      <p:bldP spid="38" grpId="0" animBg="1"/>
      <p:bldP spid="39"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788" y="51596"/>
            <a:ext cx="10036175" cy="788987"/>
          </a:xfrm>
        </p:spPr>
        <p:txBody>
          <a:bodyPr>
            <a:normAutofit/>
          </a:bodyPr>
          <a:lstStyle/>
          <a:p>
            <a:pPr>
              <a:defRPr/>
            </a:pPr>
            <a:r>
              <a:rPr lang="sk-SK" sz="3200" dirty="0" err="1"/>
              <a:t>Value</a:t>
            </a:r>
            <a:r>
              <a:rPr lang="sk-SK" sz="3200" dirty="0"/>
              <a:t> </a:t>
            </a:r>
            <a:r>
              <a:rPr lang="sk-SK" sz="3200" dirty="0" err="1"/>
              <a:t>iteration</a:t>
            </a:r>
            <a:r>
              <a:rPr lang="sk-SK" sz="3200" dirty="0"/>
              <a:t> </a:t>
            </a:r>
            <a:r>
              <a:rPr lang="sk-SK" sz="3200" dirty="0" err="1" smtClean="0"/>
              <a:t>algori</a:t>
            </a:r>
            <a:r>
              <a:rPr lang="en-US" sz="3200" dirty="0" err="1" smtClean="0"/>
              <a:t>thm</a:t>
            </a:r>
            <a:r>
              <a:rPr lang="sk-SK" sz="3200" dirty="0" smtClean="0"/>
              <a:t> </a:t>
            </a:r>
            <a:r>
              <a:rPr lang="en-US" sz="3200" dirty="0" smtClean="0"/>
              <a:t>and the optimal </a:t>
            </a:r>
            <a:r>
              <a:rPr lang="sk-SK" sz="3200" dirty="0" err="1" smtClean="0"/>
              <a:t>policy</a:t>
            </a:r>
            <a:endParaRPr lang="en-US" sz="3200" dirty="0"/>
          </a:p>
        </p:txBody>
      </p:sp>
      <p:grpSp>
        <p:nvGrpSpPr>
          <p:cNvPr id="71683" name="Group 2"/>
          <p:cNvGrpSpPr>
            <a:grpSpLocks/>
          </p:cNvGrpSpPr>
          <p:nvPr/>
        </p:nvGrpSpPr>
        <p:grpSpPr bwMode="auto">
          <a:xfrm>
            <a:off x="1383169" y="1755072"/>
            <a:ext cx="4398963" cy="3048000"/>
            <a:chOff x="3459065" y="316519"/>
            <a:chExt cx="4398202" cy="3048003"/>
          </a:xfrm>
        </p:grpSpPr>
        <p:grpSp>
          <p:nvGrpSpPr>
            <p:cNvPr id="71716" name="Group 3"/>
            <p:cNvGrpSpPr>
              <a:grpSpLocks/>
            </p:cNvGrpSpPr>
            <p:nvPr/>
          </p:nvGrpSpPr>
          <p:grpSpPr bwMode="auto">
            <a:xfrm>
              <a:off x="3459065" y="316519"/>
              <a:ext cx="4398202" cy="3048003"/>
              <a:chOff x="369950" y="372128"/>
              <a:chExt cx="4398202" cy="3048003"/>
            </a:xfrm>
          </p:grpSpPr>
          <p:grpSp>
            <p:nvGrpSpPr>
              <p:cNvPr id="71726" name="Group 35"/>
              <p:cNvGrpSpPr>
                <a:grpSpLocks/>
              </p:cNvGrpSpPr>
              <p:nvPr/>
            </p:nvGrpSpPr>
            <p:grpSpPr bwMode="auto">
              <a:xfrm>
                <a:off x="695127" y="400049"/>
                <a:ext cx="4073025" cy="2583044"/>
                <a:chOff x="337566" y="2357120"/>
                <a:chExt cx="5479358" cy="3291122"/>
              </a:xfrm>
            </p:grpSpPr>
            <p:grpSp>
              <p:nvGrpSpPr>
                <p:cNvPr id="71729" name="Group 36"/>
                <p:cNvGrpSpPr>
                  <a:grpSpLocks/>
                </p:cNvGrpSpPr>
                <p:nvPr/>
              </p:nvGrpSpPr>
              <p:grpSpPr bwMode="auto">
                <a:xfrm>
                  <a:off x="337566" y="2357120"/>
                  <a:ext cx="5373078" cy="3291122"/>
                  <a:chOff x="337566" y="2357120"/>
                  <a:chExt cx="5373078" cy="3291122"/>
                </a:xfrm>
              </p:grpSpPr>
              <p:grpSp>
                <p:nvGrpSpPr>
                  <p:cNvPr id="71732" name="Group 41"/>
                  <p:cNvGrpSpPr>
                    <a:grpSpLocks/>
                  </p:cNvGrpSpPr>
                  <p:nvPr/>
                </p:nvGrpSpPr>
                <p:grpSpPr bwMode="auto">
                  <a:xfrm>
                    <a:off x="337566" y="2357120"/>
                    <a:ext cx="5373078" cy="3291122"/>
                    <a:chOff x="337566" y="2357120"/>
                    <a:chExt cx="5373078" cy="3291122"/>
                  </a:xfrm>
                </p:grpSpPr>
                <p:sp>
                  <p:nvSpPr>
                    <p:cNvPr id="22" name="Rectangle 21"/>
                    <p:cNvSpPr/>
                    <p:nvPr/>
                  </p:nvSpPr>
                  <p:spPr>
                    <a:xfrm>
                      <a:off x="382682" y="2398407"/>
                      <a:ext cx="5312532" cy="32504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3" name="Straight Connector 22"/>
                    <p:cNvCxnSpPr>
                      <a:stCxn id="22" idx="0"/>
                      <a:endCxn id="22" idx="2"/>
                    </p:cNvCxnSpPr>
                    <p:nvPr/>
                  </p:nvCxnSpPr>
                  <p:spPr>
                    <a:xfrm>
                      <a:off x="3038948" y="2398407"/>
                      <a:ext cx="0" cy="3250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783413" y="2357953"/>
                      <a:ext cx="0" cy="3250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465303" y="2357953"/>
                      <a:ext cx="0" cy="3250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7629" y="3468403"/>
                      <a:ext cx="53125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7842" y="4522217"/>
                      <a:ext cx="53125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1772738" y="3440086"/>
                    <a:ext cx="1351620" cy="1086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1730" name="TextBox 37"/>
                <p:cNvSpPr txBox="1">
                  <a:spLocks noChangeArrowheads="1"/>
                </p:cNvSpPr>
                <p:nvPr/>
              </p:nvSpPr>
              <p:spPr bwMode="auto">
                <a:xfrm>
                  <a:off x="4576762" y="2580640"/>
                  <a:ext cx="1240162"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71731" name="TextBox 38"/>
                <p:cNvSpPr txBox="1">
                  <a:spLocks noChangeArrowheads="1"/>
                </p:cNvSpPr>
                <p:nvPr/>
              </p:nvSpPr>
              <p:spPr bwMode="auto">
                <a:xfrm>
                  <a:off x="4587080" y="3669715"/>
                  <a:ext cx="1209199"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grpSp>
          <p:sp>
            <p:nvSpPr>
              <p:cNvPr id="71727" name="TextBox 14"/>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71728" name="TextBox 15"/>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
          <p:nvSpPr>
            <p:cNvPr id="71717" name="TextBox 4"/>
            <p:cNvSpPr txBox="1">
              <a:spLocks noChangeArrowheads="1"/>
            </p:cNvSpPr>
            <p:nvPr/>
          </p:nvSpPr>
          <p:spPr bwMode="auto">
            <a:xfrm>
              <a:off x="4029075" y="628650"/>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18" name="TextBox 5"/>
            <p:cNvSpPr txBox="1">
              <a:spLocks noChangeArrowheads="1"/>
            </p:cNvSpPr>
            <p:nvPr/>
          </p:nvSpPr>
          <p:spPr bwMode="auto">
            <a:xfrm>
              <a:off x="5069559" y="61038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19" name="TextBox 6"/>
            <p:cNvSpPr txBox="1">
              <a:spLocks noChangeArrowheads="1"/>
            </p:cNvSpPr>
            <p:nvPr/>
          </p:nvSpPr>
          <p:spPr bwMode="auto">
            <a:xfrm>
              <a:off x="6117809" y="601345"/>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20" name="TextBox 7"/>
            <p:cNvSpPr txBox="1">
              <a:spLocks noChangeArrowheads="1"/>
            </p:cNvSpPr>
            <p:nvPr/>
          </p:nvSpPr>
          <p:spPr bwMode="auto">
            <a:xfrm>
              <a:off x="4009417" y="1474547"/>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21" name="TextBox 8"/>
            <p:cNvSpPr txBox="1">
              <a:spLocks noChangeArrowheads="1"/>
            </p:cNvSpPr>
            <p:nvPr/>
          </p:nvSpPr>
          <p:spPr bwMode="auto">
            <a:xfrm>
              <a:off x="6112194" y="1435629"/>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22" name="TextBox 9"/>
            <p:cNvSpPr txBox="1">
              <a:spLocks noChangeArrowheads="1"/>
            </p:cNvSpPr>
            <p:nvPr/>
          </p:nvSpPr>
          <p:spPr bwMode="auto">
            <a:xfrm>
              <a:off x="4009417" y="2283949"/>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23" name="TextBox 10"/>
            <p:cNvSpPr txBox="1">
              <a:spLocks noChangeArrowheads="1"/>
            </p:cNvSpPr>
            <p:nvPr/>
          </p:nvSpPr>
          <p:spPr bwMode="auto">
            <a:xfrm>
              <a:off x="5106165" y="232278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24" name="TextBox 11"/>
            <p:cNvSpPr txBox="1">
              <a:spLocks noChangeArrowheads="1"/>
            </p:cNvSpPr>
            <p:nvPr/>
          </p:nvSpPr>
          <p:spPr bwMode="auto">
            <a:xfrm>
              <a:off x="6083966" y="228430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1725" name="TextBox 12"/>
            <p:cNvSpPr txBox="1">
              <a:spLocks noChangeArrowheads="1"/>
            </p:cNvSpPr>
            <p:nvPr/>
          </p:nvSpPr>
          <p:spPr bwMode="auto">
            <a:xfrm>
              <a:off x="7069359" y="233277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grpSp>
      <p:sp>
        <p:nvSpPr>
          <p:cNvPr id="109572" name="TextBox 27"/>
          <p:cNvSpPr txBox="1">
            <a:spLocks noChangeArrowheads="1"/>
          </p:cNvSpPr>
          <p:nvPr/>
        </p:nvSpPr>
        <p:spPr bwMode="auto">
          <a:xfrm>
            <a:off x="1825366" y="997786"/>
            <a:ext cx="8969161" cy="369332"/>
          </a:xfrm>
          <a:prstGeom prst="rect">
            <a:avLst/>
          </a:prstGeom>
          <a:solidFill>
            <a:schemeClr val="accent1">
              <a:lumMod val="40000"/>
              <a:lumOff val="60000"/>
            </a:schemeClr>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dirty="0" smtClean="0"/>
              <a:t>VIT algorithm loos for the optimal policy </a:t>
            </a:r>
            <a:r>
              <a:rPr lang="en-US" altLang="en-US" dirty="0" err="1" smtClean="0"/>
              <a:t>maximalizing</a:t>
            </a:r>
            <a:r>
              <a:rPr lang="en-US" altLang="en-US" dirty="0" smtClean="0"/>
              <a:t> the value of the states</a:t>
            </a:r>
            <a:r>
              <a:rPr lang="sk-SK" altLang="en-US" dirty="0" smtClean="0"/>
              <a:t>.  </a:t>
            </a:r>
            <a:endParaRPr lang="en-US" altLang="en-US" dirty="0"/>
          </a:p>
        </p:txBody>
      </p:sp>
      <p:graphicFrame>
        <p:nvGraphicFramePr>
          <p:cNvPr id="71685" name="Object 28"/>
          <p:cNvGraphicFramePr>
            <a:graphicFrameLocks noChangeAspect="1"/>
          </p:cNvGraphicFramePr>
          <p:nvPr/>
        </p:nvGraphicFramePr>
        <p:xfrm>
          <a:off x="6080125" y="2408239"/>
          <a:ext cx="4357688" cy="655637"/>
        </p:xfrm>
        <a:graphic>
          <a:graphicData uri="http://schemas.openxmlformats.org/presentationml/2006/ole">
            <mc:AlternateContent xmlns:mc="http://schemas.openxmlformats.org/markup-compatibility/2006">
              <mc:Choice xmlns:v="urn:schemas-microsoft-com:vml" Requires="v">
                <p:oleObj spid="_x0000_s69640" name="Rovnica" r:id="rId3" imgW="2362200" imgH="355600" progId="Equation.3">
                  <p:embed/>
                </p:oleObj>
              </mc:Choice>
              <mc:Fallback>
                <p:oleObj name="Rovnica" r:id="rId3" imgW="2362200" imgH="355600" progId="Equation.3">
                  <p:embed/>
                  <p:pic>
                    <p:nvPicPr>
                      <p:cNvPr id="71685"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25" y="2408239"/>
                        <a:ext cx="4357688" cy="6556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 name="Group 31"/>
          <p:cNvGrpSpPr>
            <a:grpSpLocks/>
          </p:cNvGrpSpPr>
          <p:nvPr/>
        </p:nvGrpSpPr>
        <p:grpSpPr bwMode="auto">
          <a:xfrm>
            <a:off x="6140451" y="3216276"/>
            <a:ext cx="4435475" cy="1263125"/>
            <a:chOff x="4633677" y="3324160"/>
            <a:chExt cx="4434123" cy="1262573"/>
          </a:xfrm>
        </p:grpSpPr>
        <p:sp>
          <p:nvSpPr>
            <p:cNvPr id="71714" name="TextBox 29"/>
            <p:cNvSpPr txBox="1">
              <a:spLocks noChangeArrowheads="1"/>
            </p:cNvSpPr>
            <p:nvPr/>
          </p:nvSpPr>
          <p:spPr bwMode="auto">
            <a:xfrm>
              <a:off x="4633677" y="3386929"/>
              <a:ext cx="4434123" cy="119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May </a:t>
              </a:r>
              <a:r>
                <a:rPr lang="sk-SK" altLang="en-US" dirty="0" smtClean="0"/>
                <a:t>                   </a:t>
              </a:r>
              <a:r>
                <a:rPr lang="en-US" altLang="en-US" dirty="0" smtClean="0"/>
                <a:t>and all is deterministic</a:t>
              </a:r>
              <a:r>
                <a:rPr lang="sk-SK" altLang="en-US" dirty="0" smtClean="0"/>
                <a:t>, </a:t>
              </a:r>
              <a:r>
                <a:rPr lang="en-US" altLang="en-US" dirty="0" smtClean="0"/>
                <a:t>that means action is executed with </a:t>
              </a:r>
              <a:r>
                <a:rPr lang="en-US" altLang="en-US" dirty="0"/>
                <a:t> </a:t>
              </a:r>
              <a:r>
                <a:rPr lang="sk-SK" altLang="en-US" dirty="0" smtClean="0"/>
                <a:t>100 percent</a:t>
              </a:r>
              <a:r>
                <a:rPr lang="en-US" altLang="en-US" dirty="0" smtClean="0"/>
                <a:t> probability</a:t>
              </a:r>
              <a:r>
                <a:rPr lang="sk-SK" altLang="en-US" dirty="0" smtClean="0"/>
                <a:t>.  </a:t>
              </a:r>
              <a:r>
                <a:rPr lang="en-US" altLang="en-US" dirty="0" smtClean="0"/>
                <a:t> What the value of the state </a:t>
              </a:r>
              <a:r>
                <a:rPr lang="sk-SK" altLang="en-US" dirty="0" smtClean="0"/>
                <a:t> </a:t>
              </a:r>
              <a:r>
                <a:rPr lang="sk-SK" altLang="en-US" dirty="0"/>
                <a:t>(3,3), (2,3),(3,2</a:t>
              </a:r>
              <a:r>
                <a:rPr lang="sk-SK" altLang="en-US" dirty="0" smtClean="0"/>
                <a:t>)</a:t>
              </a:r>
              <a:r>
                <a:rPr lang="en-US" altLang="en-US" dirty="0" smtClean="0"/>
                <a:t> will be</a:t>
              </a:r>
              <a:r>
                <a:rPr lang="sk-SK" altLang="en-US" dirty="0" smtClean="0"/>
                <a:t>?</a:t>
              </a:r>
              <a:endParaRPr lang="en-US" altLang="en-US" dirty="0"/>
            </a:p>
          </p:txBody>
        </p:sp>
        <p:graphicFrame>
          <p:nvGraphicFramePr>
            <p:cNvPr id="71715" name="Object 30"/>
            <p:cNvGraphicFramePr>
              <a:graphicFrameLocks noChangeAspect="1"/>
            </p:cNvGraphicFramePr>
            <p:nvPr/>
          </p:nvGraphicFramePr>
          <p:xfrm>
            <a:off x="5331806" y="3324160"/>
            <a:ext cx="764194" cy="470273"/>
          </p:xfrm>
          <a:graphic>
            <a:graphicData uri="http://schemas.openxmlformats.org/presentationml/2006/ole">
              <mc:AlternateContent xmlns:mc="http://schemas.openxmlformats.org/markup-compatibility/2006">
                <mc:Choice xmlns:v="urn:schemas-microsoft-com:vml" Requires="v">
                  <p:oleObj spid="_x0000_s69641" name="Rovnica" r:id="rId5" imgW="330057" imgH="203112" progId="Equation.3">
                    <p:embed/>
                  </p:oleObj>
                </mc:Choice>
                <mc:Fallback>
                  <p:oleObj name="Rovnica" r:id="rId5" imgW="330057" imgH="203112" progId="Equation.3">
                    <p:embed/>
                    <p:pic>
                      <p:nvPicPr>
                        <p:cNvPr id="71715"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1806" y="3324160"/>
                          <a:ext cx="764194" cy="47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3" name="Object 32"/>
          <p:cNvGraphicFramePr>
            <a:graphicFrameLocks noChangeAspect="1"/>
          </p:cNvGraphicFramePr>
          <p:nvPr/>
        </p:nvGraphicFramePr>
        <p:xfrm>
          <a:off x="6022975" y="4765675"/>
          <a:ext cx="2311400" cy="1335088"/>
        </p:xfrm>
        <a:graphic>
          <a:graphicData uri="http://schemas.openxmlformats.org/presentationml/2006/ole">
            <mc:AlternateContent xmlns:mc="http://schemas.openxmlformats.org/markup-compatibility/2006">
              <mc:Choice xmlns:v="urn:schemas-microsoft-com:vml" Requires="v">
                <p:oleObj spid="_x0000_s69642" name="Rovnica" r:id="rId7" imgW="1143000" imgH="660400" progId="Equation.3">
                  <p:embed/>
                </p:oleObj>
              </mc:Choice>
              <mc:Fallback>
                <p:oleObj name="Rovnica" r:id="rId7" imgW="1143000" imgH="660400" progId="Equation.3">
                  <p:embed/>
                  <p:pic>
                    <p:nvPicPr>
                      <p:cNvPr id="33"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4765675"/>
                        <a:ext cx="23114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a:spLocks noChangeArrowheads="1"/>
          </p:cNvSpPr>
          <p:nvPr/>
        </p:nvSpPr>
        <p:spPr bwMode="auto">
          <a:xfrm>
            <a:off x="4989513" y="3684588"/>
            <a:ext cx="628650" cy="368300"/>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88</a:t>
            </a:r>
            <a:endParaRPr lang="en-US" altLang="en-US"/>
          </a:p>
        </p:txBody>
      </p:sp>
      <p:sp>
        <p:nvSpPr>
          <p:cNvPr id="44" name="TextBox 43"/>
          <p:cNvSpPr txBox="1"/>
          <p:nvPr/>
        </p:nvSpPr>
        <p:spPr>
          <a:xfrm>
            <a:off x="6092826" y="1733551"/>
            <a:ext cx="4244975" cy="646331"/>
          </a:xfrm>
          <a:prstGeom prst="rect">
            <a:avLst/>
          </a:prstGeom>
          <a:solidFill>
            <a:schemeClr val="accent1">
              <a:lumMod val="40000"/>
              <a:lumOff val="60000"/>
            </a:schemeClr>
          </a:solidFill>
        </p:spPr>
        <p:txBody>
          <a:bodyPr>
            <a:spAutoFit/>
          </a:bodyPr>
          <a:lstStyle/>
          <a:p>
            <a:pPr>
              <a:defRPr/>
            </a:pPr>
            <a:r>
              <a:rPr lang="en-US" dirty="0" smtClean="0"/>
              <a:t>Let the initial values of states are </a:t>
            </a:r>
            <a:r>
              <a:rPr lang="sk-SK" dirty="0" smtClean="0"/>
              <a:t> </a:t>
            </a:r>
            <a:r>
              <a:rPr lang="sk-SK" dirty="0"/>
              <a:t>0 </a:t>
            </a:r>
            <a:r>
              <a:rPr lang="sk-SK" dirty="0" smtClean="0"/>
              <a:t>a</a:t>
            </a:r>
            <a:r>
              <a:rPr lang="en-US" dirty="0" err="1" smtClean="0"/>
              <a:t>nd</a:t>
            </a:r>
            <a:r>
              <a:rPr lang="en-US" dirty="0" smtClean="0"/>
              <a:t> </a:t>
            </a:r>
            <a:r>
              <a:rPr lang="sk-SK" dirty="0" smtClean="0"/>
              <a:t> </a:t>
            </a:r>
            <a:r>
              <a:rPr lang="sk-SK" dirty="0" err="1" smtClean="0"/>
              <a:t>it</a:t>
            </a:r>
            <a:r>
              <a:rPr lang="en-US" dirty="0" err="1" smtClean="0"/>
              <a:t>erate</a:t>
            </a:r>
            <a:endParaRPr lang="en-US" dirty="0"/>
          </a:p>
        </p:txBody>
      </p:sp>
      <p:grpSp>
        <p:nvGrpSpPr>
          <p:cNvPr id="48" name="Group 47"/>
          <p:cNvGrpSpPr>
            <a:grpSpLocks/>
          </p:cNvGrpSpPr>
          <p:nvPr/>
        </p:nvGrpSpPr>
        <p:grpSpPr bwMode="auto">
          <a:xfrm>
            <a:off x="1735138" y="2068514"/>
            <a:ext cx="3973512" cy="2100945"/>
            <a:chOff x="-24488" y="4365739"/>
            <a:chExt cx="3973628" cy="2100386"/>
          </a:xfrm>
        </p:grpSpPr>
        <p:sp>
          <p:nvSpPr>
            <p:cNvPr id="71711" name="TextBox 44"/>
            <p:cNvSpPr txBox="1">
              <a:spLocks noChangeArrowheads="1"/>
            </p:cNvSpPr>
            <p:nvPr/>
          </p:nvSpPr>
          <p:spPr bwMode="auto">
            <a:xfrm>
              <a:off x="-24488" y="4365739"/>
              <a:ext cx="3817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a:t>
              </a:r>
              <a:r>
                <a:rPr lang="sk-SK" altLang="en-US" b="1">
                  <a:solidFill>
                    <a:srgbClr val="FF0000"/>
                  </a:solidFill>
                </a:rPr>
                <a:t>0</a:t>
              </a:r>
              <a:r>
                <a:rPr lang="sk-SK" altLang="en-US"/>
                <a:t>                  </a:t>
              </a:r>
              <a:r>
                <a:rPr lang="sk-SK" altLang="en-US" b="1">
                  <a:solidFill>
                    <a:srgbClr val="FF0000"/>
                  </a:solidFill>
                </a:rPr>
                <a:t>0 </a:t>
              </a:r>
              <a:r>
                <a:rPr lang="sk-SK" altLang="en-US"/>
                <a:t>                  </a:t>
              </a:r>
              <a:r>
                <a:rPr lang="sk-SK" altLang="en-US" b="1">
                  <a:solidFill>
                    <a:srgbClr val="FF0000"/>
                  </a:solidFill>
                </a:rPr>
                <a:t> 0</a:t>
              </a:r>
              <a:endParaRPr lang="en-US" altLang="en-US" b="1">
                <a:solidFill>
                  <a:srgbClr val="FF0000"/>
                </a:solidFill>
              </a:endParaRPr>
            </a:p>
          </p:txBody>
        </p:sp>
        <p:sp>
          <p:nvSpPr>
            <p:cNvPr id="71712" name="TextBox 46"/>
            <p:cNvSpPr txBox="1">
              <a:spLocks noChangeArrowheads="1"/>
            </p:cNvSpPr>
            <p:nvPr/>
          </p:nvSpPr>
          <p:spPr bwMode="auto">
            <a:xfrm>
              <a:off x="65743" y="6096793"/>
              <a:ext cx="3817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a:t>
              </a:r>
              <a:r>
                <a:rPr lang="sk-SK" altLang="en-US" b="1">
                  <a:solidFill>
                    <a:srgbClr val="FF0000"/>
                  </a:solidFill>
                </a:rPr>
                <a:t>0</a:t>
              </a:r>
              <a:r>
                <a:rPr lang="sk-SK" altLang="en-US"/>
                <a:t>                  </a:t>
              </a:r>
              <a:r>
                <a:rPr lang="sk-SK" altLang="en-US" b="1">
                  <a:solidFill>
                    <a:srgbClr val="FF0000"/>
                  </a:solidFill>
                </a:rPr>
                <a:t>0 </a:t>
              </a:r>
              <a:r>
                <a:rPr lang="sk-SK" altLang="en-US"/>
                <a:t>               </a:t>
              </a:r>
              <a:r>
                <a:rPr lang="sk-SK" altLang="en-US" b="1">
                  <a:solidFill>
                    <a:srgbClr val="FF0000"/>
                  </a:solidFill>
                </a:rPr>
                <a:t>0</a:t>
              </a:r>
              <a:endParaRPr lang="en-US" altLang="en-US" b="1">
                <a:solidFill>
                  <a:srgbClr val="FF0000"/>
                </a:solidFill>
              </a:endParaRPr>
            </a:p>
          </p:txBody>
        </p:sp>
        <p:sp>
          <p:nvSpPr>
            <p:cNvPr id="71713" name="TextBox 45"/>
            <p:cNvSpPr txBox="1">
              <a:spLocks noChangeArrowheads="1"/>
            </p:cNvSpPr>
            <p:nvPr/>
          </p:nvSpPr>
          <p:spPr bwMode="auto">
            <a:xfrm>
              <a:off x="131365" y="5192037"/>
              <a:ext cx="3817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a:t>
              </a:r>
              <a:r>
                <a:rPr lang="sk-SK" altLang="en-US" b="1">
                  <a:solidFill>
                    <a:srgbClr val="FF0000"/>
                  </a:solidFill>
                </a:rPr>
                <a:t>0</a:t>
              </a:r>
              <a:r>
                <a:rPr lang="sk-SK" altLang="en-US"/>
                <a:t>                  </a:t>
              </a:r>
              <a:r>
                <a:rPr lang="sk-SK" altLang="en-US" b="1"/>
                <a:t>0</a:t>
              </a:r>
              <a:r>
                <a:rPr lang="sk-SK" altLang="en-US" b="1">
                  <a:solidFill>
                    <a:srgbClr val="FF0000"/>
                  </a:solidFill>
                </a:rPr>
                <a:t> </a:t>
              </a:r>
              <a:r>
                <a:rPr lang="sk-SK" altLang="en-US"/>
                <a:t>             </a:t>
              </a:r>
              <a:r>
                <a:rPr lang="sk-SK" altLang="en-US" b="1">
                  <a:solidFill>
                    <a:srgbClr val="FF0000"/>
                  </a:solidFill>
                </a:rPr>
                <a:t>0</a:t>
              </a:r>
              <a:endParaRPr lang="en-US" altLang="en-US" b="1">
                <a:solidFill>
                  <a:srgbClr val="FF0000"/>
                </a:solidFill>
              </a:endParaRPr>
            </a:p>
          </p:txBody>
        </p:sp>
      </p:grpSp>
      <p:grpSp>
        <p:nvGrpSpPr>
          <p:cNvPr id="53" name="Group 52"/>
          <p:cNvGrpSpPr>
            <a:grpSpLocks/>
          </p:cNvGrpSpPr>
          <p:nvPr/>
        </p:nvGrpSpPr>
        <p:grpSpPr bwMode="auto">
          <a:xfrm>
            <a:off x="8372477" y="4743450"/>
            <a:ext cx="3349488" cy="1384995"/>
            <a:chOff x="6848994" y="4743791"/>
            <a:chExt cx="3347892" cy="1385201"/>
          </a:xfrm>
        </p:grpSpPr>
        <p:sp>
          <p:nvSpPr>
            <p:cNvPr id="71709" name="TextBox 48"/>
            <p:cNvSpPr txBox="1">
              <a:spLocks noChangeArrowheads="1"/>
            </p:cNvSpPr>
            <p:nvPr/>
          </p:nvSpPr>
          <p:spPr bwMode="auto">
            <a:xfrm>
              <a:off x="7021789" y="4743791"/>
              <a:ext cx="3175097" cy="13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400" dirty="0" smtClean="0"/>
                <a:t>Because </a:t>
              </a:r>
              <a:r>
                <a:rPr lang="sk-SK" altLang="en-US" sz="1400" dirty="0" smtClean="0"/>
                <a:t> </a:t>
              </a:r>
              <a:r>
                <a:rPr lang="sk-SK" altLang="en-US" sz="1400" dirty="0"/>
                <a:t>North </a:t>
              </a:r>
              <a:r>
                <a:rPr lang="en-US" altLang="en-US" sz="1400" dirty="0" smtClean="0"/>
                <a:t>action gives</a:t>
              </a:r>
              <a:r>
                <a:rPr lang="sk-SK" altLang="en-US" sz="1400" dirty="0" smtClean="0"/>
                <a:t> </a:t>
              </a:r>
              <a:r>
                <a:rPr lang="sk-SK" altLang="en-US" sz="1400" dirty="0"/>
                <a:t>1x0=0, West </a:t>
              </a:r>
              <a:r>
                <a:rPr lang="en-US" altLang="en-US" sz="1400" dirty="0" smtClean="0"/>
                <a:t>action gives -3, South the same  </a:t>
              </a:r>
              <a:r>
                <a:rPr lang="sk-SK" altLang="en-US" sz="1400" dirty="0" smtClean="0"/>
                <a:t>a</a:t>
              </a:r>
              <a:r>
                <a:rPr lang="en-US" altLang="en-US" sz="1400" dirty="0" err="1" smtClean="0"/>
                <a:t>nd</a:t>
              </a:r>
              <a:r>
                <a:rPr lang="sk-SK" altLang="en-US" sz="1400" dirty="0" smtClean="0"/>
                <a:t> </a:t>
              </a:r>
              <a:r>
                <a:rPr lang="sk-SK" altLang="en-US" sz="1400" dirty="0"/>
                <a:t>East </a:t>
              </a:r>
              <a:r>
                <a:rPr lang="en-US" altLang="en-US" sz="1400" dirty="0" smtClean="0"/>
                <a:t>gives</a:t>
              </a:r>
              <a:r>
                <a:rPr lang="sk-SK" altLang="en-US" sz="1400" dirty="0" smtClean="0"/>
                <a:t> </a:t>
              </a:r>
              <a:r>
                <a:rPr lang="sk-SK" altLang="en-US" sz="1400" dirty="0"/>
                <a:t>97. </a:t>
              </a:r>
              <a:r>
                <a:rPr lang="en-US" altLang="en-US" sz="1400" dirty="0" smtClean="0"/>
                <a:t>We take the one which gives the maximal value</a:t>
              </a:r>
              <a:r>
                <a:rPr lang="sk-SK" altLang="en-US" sz="1400" dirty="0" smtClean="0"/>
                <a:t>, </a:t>
              </a:r>
              <a:r>
                <a:rPr lang="en-US" altLang="en-US" sz="1400" dirty="0" smtClean="0"/>
                <a:t>and this action defines the actual </a:t>
              </a:r>
              <a:r>
                <a:rPr lang="sk-SK" altLang="en-US" sz="1400" dirty="0" smtClean="0"/>
                <a:t> </a:t>
              </a:r>
              <a:r>
                <a:rPr lang="sk-SK" altLang="en-US" sz="1400" dirty="0" err="1"/>
                <a:t>policy</a:t>
              </a:r>
              <a:r>
                <a:rPr lang="sk-SK" altLang="en-US" sz="1400" dirty="0"/>
                <a:t> </a:t>
              </a:r>
              <a:r>
                <a:rPr lang="en-US" altLang="en-US" sz="1400" dirty="0" smtClean="0"/>
                <a:t>for the state </a:t>
              </a:r>
              <a:r>
                <a:rPr lang="sk-SK" altLang="en-US" sz="1400" dirty="0" smtClean="0"/>
                <a:t>(3,3)</a:t>
              </a:r>
              <a:r>
                <a:rPr lang="en-US" altLang="en-US" sz="1400" dirty="0" smtClean="0"/>
                <a:t>.</a:t>
              </a:r>
              <a:endParaRPr lang="en-US" altLang="en-US" sz="1400" dirty="0"/>
            </a:p>
          </p:txBody>
        </p:sp>
        <p:cxnSp>
          <p:nvCxnSpPr>
            <p:cNvPr id="51" name="Straight Arrow Connector 50"/>
            <p:cNvCxnSpPr/>
            <p:nvPr/>
          </p:nvCxnSpPr>
          <p:spPr>
            <a:xfrm flipH="1" flipV="1">
              <a:off x="6848994" y="4886687"/>
              <a:ext cx="233252" cy="95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a:spLocks noChangeArrowheads="1"/>
          </p:cNvSpPr>
          <p:nvPr/>
        </p:nvSpPr>
        <p:spPr bwMode="auto">
          <a:xfrm>
            <a:off x="3810000" y="1985964"/>
            <a:ext cx="628650" cy="369887"/>
          </a:xfrm>
          <a:prstGeom prst="rect">
            <a:avLst/>
          </a:prstGeom>
          <a:solidFill>
            <a:schemeClr val="tx2">
              <a:lumMod val="20000"/>
              <a:lumOff val="80000"/>
            </a:schemeClr>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97</a:t>
            </a:r>
            <a:endParaRPr lang="en-US" altLang="en-US"/>
          </a:p>
        </p:txBody>
      </p:sp>
      <p:sp>
        <p:nvSpPr>
          <p:cNvPr id="35" name="TextBox 34"/>
          <p:cNvSpPr txBox="1">
            <a:spLocks noChangeArrowheads="1"/>
          </p:cNvSpPr>
          <p:nvPr/>
        </p:nvSpPr>
        <p:spPr bwMode="auto">
          <a:xfrm>
            <a:off x="2916238" y="1978025"/>
            <a:ext cx="628650" cy="368300"/>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94</a:t>
            </a:r>
            <a:endParaRPr lang="en-US" altLang="en-US"/>
          </a:p>
        </p:txBody>
      </p:sp>
      <p:sp>
        <p:nvSpPr>
          <p:cNvPr id="37" name="TextBox 36"/>
          <p:cNvSpPr txBox="1">
            <a:spLocks noChangeArrowheads="1"/>
          </p:cNvSpPr>
          <p:nvPr/>
        </p:nvSpPr>
        <p:spPr bwMode="auto">
          <a:xfrm>
            <a:off x="1800225" y="1985964"/>
            <a:ext cx="628650" cy="369887"/>
          </a:xfrm>
          <a:prstGeom prst="rect">
            <a:avLst/>
          </a:prstGeom>
          <a:solidFill>
            <a:schemeClr val="tx2">
              <a:lumMod val="20000"/>
              <a:lumOff val="80000"/>
            </a:schemeClr>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91</a:t>
            </a:r>
            <a:endParaRPr lang="en-US" altLang="en-US"/>
          </a:p>
        </p:txBody>
      </p:sp>
      <p:sp>
        <p:nvSpPr>
          <p:cNvPr id="41" name="TextBox 40"/>
          <p:cNvSpPr txBox="1">
            <a:spLocks noChangeArrowheads="1"/>
          </p:cNvSpPr>
          <p:nvPr/>
        </p:nvSpPr>
        <p:spPr bwMode="auto">
          <a:xfrm>
            <a:off x="1804988" y="2835275"/>
            <a:ext cx="628650" cy="369888"/>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88</a:t>
            </a:r>
            <a:endParaRPr lang="en-US" altLang="en-US"/>
          </a:p>
        </p:txBody>
      </p:sp>
      <p:sp>
        <p:nvSpPr>
          <p:cNvPr id="36" name="TextBox 35"/>
          <p:cNvSpPr txBox="1">
            <a:spLocks noChangeArrowheads="1"/>
          </p:cNvSpPr>
          <p:nvPr/>
        </p:nvSpPr>
        <p:spPr bwMode="auto">
          <a:xfrm>
            <a:off x="3841750" y="2794000"/>
            <a:ext cx="628650" cy="368300"/>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94</a:t>
            </a:r>
            <a:endParaRPr lang="en-US" altLang="en-US"/>
          </a:p>
        </p:txBody>
      </p:sp>
      <p:sp>
        <p:nvSpPr>
          <p:cNvPr id="42" name="TextBox 41"/>
          <p:cNvSpPr txBox="1">
            <a:spLocks noChangeArrowheads="1"/>
          </p:cNvSpPr>
          <p:nvPr/>
        </p:nvSpPr>
        <p:spPr bwMode="auto">
          <a:xfrm>
            <a:off x="1795463" y="3670300"/>
            <a:ext cx="628650" cy="369888"/>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85</a:t>
            </a:r>
            <a:endParaRPr lang="en-US" altLang="en-US"/>
          </a:p>
        </p:txBody>
      </p:sp>
      <p:sp>
        <p:nvSpPr>
          <p:cNvPr id="43" name="TextBox 42"/>
          <p:cNvSpPr txBox="1">
            <a:spLocks noChangeArrowheads="1"/>
          </p:cNvSpPr>
          <p:nvPr/>
        </p:nvSpPr>
        <p:spPr bwMode="auto">
          <a:xfrm>
            <a:off x="2851150" y="3690938"/>
            <a:ext cx="628650" cy="368300"/>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88</a:t>
            </a:r>
            <a:endParaRPr lang="en-US" altLang="en-US"/>
          </a:p>
        </p:txBody>
      </p:sp>
      <p:sp>
        <p:nvSpPr>
          <p:cNvPr id="38" name="TextBox 37"/>
          <p:cNvSpPr txBox="1">
            <a:spLocks noChangeArrowheads="1"/>
          </p:cNvSpPr>
          <p:nvPr/>
        </p:nvSpPr>
        <p:spPr bwMode="auto">
          <a:xfrm>
            <a:off x="3810000" y="3690939"/>
            <a:ext cx="628650" cy="369887"/>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91</a:t>
            </a:r>
            <a:endParaRPr lang="en-US" altLang="en-US"/>
          </a:p>
        </p:txBody>
      </p:sp>
      <p:sp>
        <p:nvSpPr>
          <p:cNvPr id="3" name="Right Arrow 2"/>
          <p:cNvSpPr/>
          <p:nvPr/>
        </p:nvSpPr>
        <p:spPr>
          <a:xfrm>
            <a:off x="2251076" y="3932239"/>
            <a:ext cx="455613"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Right Arrow 51"/>
          <p:cNvSpPr/>
          <p:nvPr/>
        </p:nvSpPr>
        <p:spPr>
          <a:xfrm rot="16200000">
            <a:off x="2228057" y="2912270"/>
            <a:ext cx="455613"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Right Arrow 53"/>
          <p:cNvSpPr/>
          <p:nvPr/>
        </p:nvSpPr>
        <p:spPr>
          <a:xfrm>
            <a:off x="2192338" y="2257425"/>
            <a:ext cx="455612" cy="236538"/>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Right Arrow 54"/>
          <p:cNvSpPr/>
          <p:nvPr/>
        </p:nvSpPr>
        <p:spPr>
          <a:xfrm>
            <a:off x="3013076" y="2274889"/>
            <a:ext cx="455613"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ight Arrow 55"/>
          <p:cNvSpPr/>
          <p:nvPr/>
        </p:nvSpPr>
        <p:spPr>
          <a:xfrm>
            <a:off x="3971926" y="2301876"/>
            <a:ext cx="455613"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ight Arrow 56"/>
          <p:cNvSpPr/>
          <p:nvPr/>
        </p:nvSpPr>
        <p:spPr>
          <a:xfrm>
            <a:off x="2989263" y="3960814"/>
            <a:ext cx="455612"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Right Arrow 57"/>
          <p:cNvSpPr/>
          <p:nvPr/>
        </p:nvSpPr>
        <p:spPr>
          <a:xfrm rot="16200000">
            <a:off x="4190207" y="3766345"/>
            <a:ext cx="455613"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Right Arrow 58"/>
          <p:cNvSpPr/>
          <p:nvPr/>
        </p:nvSpPr>
        <p:spPr>
          <a:xfrm rot="16200000">
            <a:off x="4217988" y="2913063"/>
            <a:ext cx="455613" cy="236538"/>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ight Arrow 59"/>
          <p:cNvSpPr/>
          <p:nvPr/>
        </p:nvSpPr>
        <p:spPr>
          <a:xfrm rot="10576169">
            <a:off x="4960938" y="3983039"/>
            <a:ext cx="455612" cy="238125"/>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19856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4" grpId="0" animBg="1"/>
      <p:bldP spid="35" grpId="0" animBg="1"/>
      <p:bldP spid="37" grpId="0" animBg="1"/>
      <p:bldP spid="41" grpId="0" animBg="1"/>
      <p:bldP spid="36" grpId="0" animBg="1"/>
      <p:bldP spid="42" grpId="0" animBg="1"/>
      <p:bldP spid="43" grpId="0" animBg="1"/>
      <p:bldP spid="38" grpId="0" animBg="1"/>
      <p:bldP spid="3" grpId="0" animBg="1"/>
      <p:bldP spid="52" grpId="0" animBg="1"/>
      <p:bldP spid="54" grpId="0" animBg="1"/>
      <p:bldP spid="55" grpId="0" animBg="1"/>
      <p:bldP spid="56" grpId="0" animBg="1"/>
      <p:bldP spid="57" grpId="0" animBg="1"/>
      <p:bldP spid="58" grpId="0" animBg="1"/>
      <p:bldP spid="59"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p:cNvSpPr txBox="1">
            <a:spLocks noChangeArrowheads="1"/>
          </p:cNvSpPr>
          <p:nvPr/>
        </p:nvSpPr>
        <p:spPr bwMode="auto">
          <a:xfrm>
            <a:off x="2314575" y="314326"/>
            <a:ext cx="6038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Stochastic</a:t>
            </a:r>
            <a:r>
              <a:rPr lang="en-US" altLang="en-US" sz="2400" dirty="0" smtClean="0"/>
              <a:t> case</a:t>
            </a:r>
            <a:endParaRPr lang="en-US" altLang="en-US" sz="2400" dirty="0"/>
          </a:p>
        </p:txBody>
      </p:sp>
      <p:graphicFrame>
        <p:nvGraphicFramePr>
          <p:cNvPr id="72707" name="Object 2"/>
          <p:cNvGraphicFramePr>
            <a:graphicFrameLocks noChangeAspect="1"/>
          </p:cNvGraphicFramePr>
          <p:nvPr/>
        </p:nvGraphicFramePr>
        <p:xfrm>
          <a:off x="5060950" y="155575"/>
          <a:ext cx="4357688" cy="655638"/>
        </p:xfrm>
        <a:graphic>
          <a:graphicData uri="http://schemas.openxmlformats.org/presentationml/2006/ole">
            <mc:AlternateContent xmlns:mc="http://schemas.openxmlformats.org/markup-compatibility/2006">
              <mc:Choice xmlns:v="urn:schemas-microsoft-com:vml" Requires="v">
                <p:oleObj spid="_x0000_s70664" name="Rovnica" r:id="rId3" imgW="2362200" imgH="355600" progId="Equation.3">
                  <p:embed/>
                </p:oleObj>
              </mc:Choice>
              <mc:Fallback>
                <p:oleObj name="Rovnica" r:id="rId3" imgW="2362200" imgH="355600" progId="Equation.3">
                  <p:embed/>
                  <p:pic>
                    <p:nvPicPr>
                      <p:cNvPr id="7270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950" y="155575"/>
                        <a:ext cx="4357688" cy="6556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2708" name="Group 3"/>
          <p:cNvGrpSpPr>
            <a:grpSpLocks/>
          </p:cNvGrpSpPr>
          <p:nvPr/>
        </p:nvGrpSpPr>
        <p:grpSpPr bwMode="auto">
          <a:xfrm>
            <a:off x="1666876" y="1876425"/>
            <a:ext cx="4398963" cy="3048000"/>
            <a:chOff x="3459065" y="316519"/>
            <a:chExt cx="4398202" cy="3048003"/>
          </a:xfrm>
        </p:grpSpPr>
        <p:grpSp>
          <p:nvGrpSpPr>
            <p:cNvPr id="72725" name="Group 4"/>
            <p:cNvGrpSpPr>
              <a:grpSpLocks/>
            </p:cNvGrpSpPr>
            <p:nvPr/>
          </p:nvGrpSpPr>
          <p:grpSpPr bwMode="auto">
            <a:xfrm>
              <a:off x="3459065" y="316519"/>
              <a:ext cx="4398202" cy="3048003"/>
              <a:chOff x="369950" y="372128"/>
              <a:chExt cx="4398202" cy="3048003"/>
            </a:xfrm>
          </p:grpSpPr>
          <p:grpSp>
            <p:nvGrpSpPr>
              <p:cNvPr id="72735" name="Group 35"/>
              <p:cNvGrpSpPr>
                <a:grpSpLocks/>
              </p:cNvGrpSpPr>
              <p:nvPr/>
            </p:nvGrpSpPr>
            <p:grpSpPr bwMode="auto">
              <a:xfrm>
                <a:off x="728790" y="400049"/>
                <a:ext cx="4039362" cy="2583044"/>
                <a:chOff x="382852" y="2357120"/>
                <a:chExt cx="5434072" cy="3291122"/>
              </a:xfrm>
            </p:grpSpPr>
            <p:grpSp>
              <p:nvGrpSpPr>
                <p:cNvPr id="72738" name="Group 36"/>
                <p:cNvGrpSpPr>
                  <a:grpSpLocks/>
                </p:cNvGrpSpPr>
                <p:nvPr/>
              </p:nvGrpSpPr>
              <p:grpSpPr bwMode="auto">
                <a:xfrm>
                  <a:off x="382852" y="2357120"/>
                  <a:ext cx="5388028" cy="3291122"/>
                  <a:chOff x="382852" y="2357120"/>
                  <a:chExt cx="5388028" cy="3291122"/>
                </a:xfrm>
              </p:grpSpPr>
              <p:grpSp>
                <p:nvGrpSpPr>
                  <p:cNvPr id="72741" name="Group 41"/>
                  <p:cNvGrpSpPr>
                    <a:grpSpLocks/>
                  </p:cNvGrpSpPr>
                  <p:nvPr/>
                </p:nvGrpSpPr>
                <p:grpSpPr bwMode="auto">
                  <a:xfrm>
                    <a:off x="382852" y="2357120"/>
                    <a:ext cx="5388028" cy="3291122"/>
                    <a:chOff x="382852" y="2357120"/>
                    <a:chExt cx="5388028" cy="3291122"/>
                  </a:xfrm>
                </p:grpSpPr>
                <p:sp>
                  <p:nvSpPr>
                    <p:cNvPr id="23" name="Rectangle 22"/>
                    <p:cNvSpPr/>
                    <p:nvPr/>
                  </p:nvSpPr>
                  <p:spPr>
                    <a:xfrm>
                      <a:off x="382681" y="2398407"/>
                      <a:ext cx="5312532" cy="32504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 name="Straight Connector 23"/>
                    <p:cNvCxnSpPr>
                      <a:stCxn id="23" idx="0"/>
                      <a:endCxn id="23" idx="2"/>
                    </p:cNvCxnSpPr>
                    <p:nvPr/>
                  </p:nvCxnSpPr>
                  <p:spPr>
                    <a:xfrm>
                      <a:off x="3038947" y="2398407"/>
                      <a:ext cx="0" cy="3250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783413" y="2357953"/>
                      <a:ext cx="0" cy="3250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65302" y="2357953"/>
                      <a:ext cx="0" cy="32504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7416" y="3434017"/>
                      <a:ext cx="53125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7416" y="4491878"/>
                      <a:ext cx="53125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1772737" y="3440086"/>
                    <a:ext cx="1351620" cy="1086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2739" name="TextBox 37"/>
                <p:cNvSpPr txBox="1">
                  <a:spLocks noChangeArrowheads="1"/>
                </p:cNvSpPr>
                <p:nvPr/>
              </p:nvSpPr>
              <p:spPr bwMode="auto">
                <a:xfrm>
                  <a:off x="4576762" y="2580640"/>
                  <a:ext cx="1240162"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sp>
              <p:nvSpPr>
                <p:cNvPr id="72740" name="TextBox 38"/>
                <p:cNvSpPr txBox="1">
                  <a:spLocks noChangeArrowheads="1"/>
                </p:cNvSpPr>
                <p:nvPr/>
              </p:nvSpPr>
              <p:spPr bwMode="auto">
                <a:xfrm>
                  <a:off x="4587080" y="3669715"/>
                  <a:ext cx="1209199"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-100</a:t>
                  </a:r>
                  <a:endParaRPr lang="en-US" altLang="en-US" sz="1600" dirty="0"/>
                </a:p>
              </p:txBody>
            </p:sp>
          </p:grpSp>
          <p:sp>
            <p:nvSpPr>
              <p:cNvPr id="72736" name="TextBox 15"/>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72737" name="TextBox 16"/>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
          <p:nvSpPr>
            <p:cNvPr id="72726" name="TextBox 5"/>
            <p:cNvSpPr txBox="1">
              <a:spLocks noChangeArrowheads="1"/>
            </p:cNvSpPr>
            <p:nvPr/>
          </p:nvSpPr>
          <p:spPr bwMode="auto">
            <a:xfrm>
              <a:off x="4029075" y="628650"/>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27" name="TextBox 6"/>
            <p:cNvSpPr txBox="1">
              <a:spLocks noChangeArrowheads="1"/>
            </p:cNvSpPr>
            <p:nvPr/>
          </p:nvSpPr>
          <p:spPr bwMode="auto">
            <a:xfrm>
              <a:off x="5069559" y="61038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28" name="TextBox 7"/>
            <p:cNvSpPr txBox="1">
              <a:spLocks noChangeArrowheads="1"/>
            </p:cNvSpPr>
            <p:nvPr/>
          </p:nvSpPr>
          <p:spPr bwMode="auto">
            <a:xfrm>
              <a:off x="6117809" y="601345"/>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29" name="TextBox 8"/>
            <p:cNvSpPr txBox="1">
              <a:spLocks noChangeArrowheads="1"/>
            </p:cNvSpPr>
            <p:nvPr/>
          </p:nvSpPr>
          <p:spPr bwMode="auto">
            <a:xfrm>
              <a:off x="4009417" y="1474547"/>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30" name="TextBox 9"/>
            <p:cNvSpPr txBox="1">
              <a:spLocks noChangeArrowheads="1"/>
            </p:cNvSpPr>
            <p:nvPr/>
          </p:nvSpPr>
          <p:spPr bwMode="auto">
            <a:xfrm>
              <a:off x="6112194" y="1435629"/>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31" name="TextBox 10"/>
            <p:cNvSpPr txBox="1">
              <a:spLocks noChangeArrowheads="1"/>
            </p:cNvSpPr>
            <p:nvPr/>
          </p:nvSpPr>
          <p:spPr bwMode="auto">
            <a:xfrm>
              <a:off x="4009417" y="2283949"/>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32" name="TextBox 11"/>
            <p:cNvSpPr txBox="1">
              <a:spLocks noChangeArrowheads="1"/>
            </p:cNvSpPr>
            <p:nvPr/>
          </p:nvSpPr>
          <p:spPr bwMode="auto">
            <a:xfrm>
              <a:off x="5106165" y="232278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33" name="TextBox 12"/>
            <p:cNvSpPr txBox="1">
              <a:spLocks noChangeArrowheads="1"/>
            </p:cNvSpPr>
            <p:nvPr/>
          </p:nvSpPr>
          <p:spPr bwMode="auto">
            <a:xfrm>
              <a:off x="6083966" y="228430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sp>
          <p:nvSpPr>
            <p:cNvPr id="72734" name="TextBox 13"/>
            <p:cNvSpPr txBox="1">
              <a:spLocks noChangeArrowheads="1"/>
            </p:cNvSpPr>
            <p:nvPr/>
          </p:nvSpPr>
          <p:spPr bwMode="auto">
            <a:xfrm>
              <a:off x="7069359" y="2332776"/>
              <a:ext cx="638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-3</a:t>
              </a:r>
              <a:endParaRPr lang="en-US" altLang="en-US"/>
            </a:p>
          </p:txBody>
        </p:sp>
      </p:grpSp>
      <p:sp>
        <p:nvSpPr>
          <p:cNvPr id="72709" name="TextBox 29"/>
          <p:cNvSpPr txBox="1">
            <a:spLocks noChangeArrowheads="1"/>
          </p:cNvSpPr>
          <p:nvPr/>
        </p:nvSpPr>
        <p:spPr bwMode="auto">
          <a:xfrm>
            <a:off x="6065839" y="1081089"/>
            <a:ext cx="50969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dirty="0" smtClean="0"/>
              <a:t>P</a:t>
            </a:r>
            <a:r>
              <a:rPr lang="en-US" altLang="en-US" sz="2000" dirty="0" err="1" smtClean="0"/>
              <a:t>robability</a:t>
            </a:r>
            <a:r>
              <a:rPr lang="en-US" altLang="en-US" sz="2000" dirty="0" smtClean="0"/>
              <a:t> of the correct action execution is </a:t>
            </a:r>
            <a:r>
              <a:rPr lang="sk-SK" altLang="en-US" sz="2000" dirty="0" smtClean="0"/>
              <a:t> </a:t>
            </a:r>
            <a:r>
              <a:rPr lang="sk-SK" altLang="en-US" sz="2000" dirty="0"/>
              <a:t>0.8</a:t>
            </a:r>
            <a:endParaRPr lang="en-US" altLang="en-US" sz="2000" dirty="0"/>
          </a:p>
        </p:txBody>
      </p:sp>
      <p:grpSp>
        <p:nvGrpSpPr>
          <p:cNvPr id="32" name="Group 31"/>
          <p:cNvGrpSpPr>
            <a:grpSpLocks/>
          </p:cNvGrpSpPr>
          <p:nvPr/>
        </p:nvGrpSpPr>
        <p:grpSpPr bwMode="auto">
          <a:xfrm>
            <a:off x="6121400" y="2032001"/>
            <a:ext cx="4433888" cy="709613"/>
            <a:chOff x="4633677" y="3324160"/>
            <a:chExt cx="4434123" cy="709100"/>
          </a:xfrm>
        </p:grpSpPr>
        <p:sp>
          <p:nvSpPr>
            <p:cNvPr id="72723" name="TextBox 32"/>
            <p:cNvSpPr txBox="1">
              <a:spLocks noChangeArrowheads="1"/>
            </p:cNvSpPr>
            <p:nvPr/>
          </p:nvSpPr>
          <p:spPr bwMode="auto">
            <a:xfrm>
              <a:off x="4633677" y="3386929"/>
              <a:ext cx="44341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Let </a:t>
              </a:r>
              <a:r>
                <a:rPr lang="sk-SK" altLang="en-US" dirty="0" smtClean="0"/>
                <a:t>                 </a:t>
              </a:r>
              <a:r>
                <a:rPr lang="sk-SK" altLang="en-US" dirty="0"/>
                <a:t>.   </a:t>
              </a:r>
              <a:r>
                <a:rPr lang="en-US" altLang="en-US" dirty="0" smtClean="0"/>
                <a:t>. What will be the value of the states </a:t>
              </a:r>
              <a:r>
                <a:rPr lang="sk-SK" altLang="en-US" dirty="0" smtClean="0"/>
                <a:t>  </a:t>
              </a:r>
              <a:r>
                <a:rPr lang="sk-SK" altLang="en-US" dirty="0"/>
                <a:t>(3,3), (2,3)?</a:t>
              </a:r>
              <a:endParaRPr lang="en-US" altLang="en-US" dirty="0"/>
            </a:p>
          </p:txBody>
        </p:sp>
        <p:graphicFrame>
          <p:nvGraphicFramePr>
            <p:cNvPr id="72724" name="Object 33"/>
            <p:cNvGraphicFramePr>
              <a:graphicFrameLocks noChangeAspect="1"/>
            </p:cNvGraphicFramePr>
            <p:nvPr/>
          </p:nvGraphicFramePr>
          <p:xfrm>
            <a:off x="5331806" y="3324160"/>
            <a:ext cx="764194" cy="470273"/>
          </p:xfrm>
          <a:graphic>
            <a:graphicData uri="http://schemas.openxmlformats.org/presentationml/2006/ole">
              <mc:AlternateContent xmlns:mc="http://schemas.openxmlformats.org/markup-compatibility/2006">
                <mc:Choice xmlns:v="urn:schemas-microsoft-com:vml" Requires="v">
                  <p:oleObj spid="_x0000_s70665" name="Rovnica" r:id="rId5" imgW="330057" imgH="203112" progId="Equation.3">
                    <p:embed/>
                  </p:oleObj>
                </mc:Choice>
                <mc:Fallback>
                  <p:oleObj name="Rovnica" r:id="rId5" imgW="330057" imgH="203112" progId="Equation.3">
                    <p:embed/>
                    <p:pic>
                      <p:nvPicPr>
                        <p:cNvPr id="72724"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1806" y="3324160"/>
                          <a:ext cx="764194" cy="47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 name="TextBox 37"/>
          <p:cNvSpPr txBox="1"/>
          <p:nvPr/>
        </p:nvSpPr>
        <p:spPr>
          <a:xfrm>
            <a:off x="1666876" y="1093788"/>
            <a:ext cx="4244975" cy="646331"/>
          </a:xfrm>
          <a:prstGeom prst="rect">
            <a:avLst/>
          </a:prstGeom>
          <a:solidFill>
            <a:schemeClr val="accent1">
              <a:lumMod val="40000"/>
              <a:lumOff val="60000"/>
            </a:schemeClr>
          </a:solidFill>
        </p:spPr>
        <p:txBody>
          <a:bodyPr>
            <a:spAutoFit/>
          </a:bodyPr>
          <a:lstStyle/>
          <a:p>
            <a:pPr>
              <a:defRPr/>
            </a:pPr>
            <a:r>
              <a:rPr lang="en-US" dirty="0" smtClean="0"/>
              <a:t>Let the initial </a:t>
            </a:r>
            <a:r>
              <a:rPr lang="sk-SK" dirty="0" err="1" smtClean="0"/>
              <a:t>value</a:t>
            </a:r>
            <a:r>
              <a:rPr lang="en-US" dirty="0" smtClean="0"/>
              <a:t>s of states</a:t>
            </a:r>
            <a:r>
              <a:rPr lang="sk-SK" dirty="0" smtClean="0"/>
              <a:t> sta</a:t>
            </a:r>
            <a:r>
              <a:rPr lang="en-US" dirty="0" err="1" smtClean="0"/>
              <a:t>tes</a:t>
            </a:r>
            <a:r>
              <a:rPr lang="en-US" dirty="0" smtClean="0"/>
              <a:t> are</a:t>
            </a:r>
            <a:r>
              <a:rPr lang="sk-SK" dirty="0" smtClean="0"/>
              <a:t> </a:t>
            </a:r>
            <a:r>
              <a:rPr lang="sk-SK" dirty="0"/>
              <a:t>0 </a:t>
            </a:r>
            <a:r>
              <a:rPr lang="sk-SK" dirty="0" smtClean="0"/>
              <a:t>a</a:t>
            </a:r>
            <a:r>
              <a:rPr lang="en-US" dirty="0" err="1" smtClean="0"/>
              <a:t>nd</a:t>
            </a:r>
            <a:r>
              <a:rPr lang="en-US" dirty="0" smtClean="0"/>
              <a:t> iterate</a:t>
            </a:r>
            <a:r>
              <a:rPr lang="sk-SK" dirty="0" smtClean="0"/>
              <a:t>.</a:t>
            </a:r>
            <a:endParaRPr lang="en-US" dirty="0"/>
          </a:p>
        </p:txBody>
      </p:sp>
      <p:grpSp>
        <p:nvGrpSpPr>
          <p:cNvPr id="42" name="Group 41"/>
          <p:cNvGrpSpPr>
            <a:grpSpLocks/>
          </p:cNvGrpSpPr>
          <p:nvPr/>
        </p:nvGrpSpPr>
        <p:grpSpPr bwMode="auto">
          <a:xfrm>
            <a:off x="1731964" y="4919663"/>
            <a:ext cx="5756275" cy="1441629"/>
            <a:chOff x="261239" y="5058378"/>
            <a:chExt cx="5756275" cy="1442029"/>
          </a:xfrm>
        </p:grpSpPr>
        <p:graphicFrame>
          <p:nvGraphicFramePr>
            <p:cNvPr id="72721" name="Object 34"/>
            <p:cNvGraphicFramePr>
              <a:graphicFrameLocks noChangeAspect="1"/>
            </p:cNvGraphicFramePr>
            <p:nvPr/>
          </p:nvGraphicFramePr>
          <p:xfrm>
            <a:off x="261239" y="5058378"/>
            <a:ext cx="5756275" cy="873125"/>
          </p:xfrm>
          <a:graphic>
            <a:graphicData uri="http://schemas.openxmlformats.org/presentationml/2006/ole">
              <mc:AlternateContent xmlns:mc="http://schemas.openxmlformats.org/markup-compatibility/2006">
                <mc:Choice xmlns:v="urn:schemas-microsoft-com:vml" Requires="v">
                  <p:oleObj spid="_x0000_s70666" name="Rovnica" r:id="rId7" imgW="2844800" imgH="431800" progId="Equation.3">
                    <p:embed/>
                  </p:oleObj>
                </mc:Choice>
                <mc:Fallback>
                  <p:oleObj name="Rovnica" r:id="rId7" imgW="2844800" imgH="431800" progId="Equation.3">
                    <p:embed/>
                    <p:pic>
                      <p:nvPicPr>
                        <p:cNvPr id="72721"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239" y="5058378"/>
                          <a:ext cx="57562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22" name="TextBox 38"/>
            <p:cNvSpPr txBox="1">
              <a:spLocks noChangeArrowheads="1"/>
            </p:cNvSpPr>
            <p:nvPr/>
          </p:nvSpPr>
          <p:spPr bwMode="auto">
            <a:xfrm>
              <a:off x="1075921" y="5853897"/>
              <a:ext cx="1204512" cy="646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smtClean="0"/>
                <a:t>A</a:t>
              </a:r>
              <a:r>
                <a:rPr lang="en-US" altLang="en-US" dirty="0" err="1" smtClean="0"/>
                <a:t>ction</a:t>
              </a:r>
              <a:r>
                <a:rPr lang="sk-SK" altLang="en-US" dirty="0" smtClean="0"/>
                <a:t> </a:t>
              </a:r>
              <a:r>
                <a:rPr lang="sk-SK" altLang="en-US" dirty="0"/>
                <a:t>North</a:t>
              </a:r>
              <a:endParaRPr lang="en-US" altLang="en-US" dirty="0"/>
            </a:p>
          </p:txBody>
        </p:sp>
      </p:grpSp>
      <p:grpSp>
        <p:nvGrpSpPr>
          <p:cNvPr id="46" name="Group 45"/>
          <p:cNvGrpSpPr>
            <a:grpSpLocks/>
          </p:cNvGrpSpPr>
          <p:nvPr/>
        </p:nvGrpSpPr>
        <p:grpSpPr bwMode="auto">
          <a:xfrm>
            <a:off x="7443788" y="3868738"/>
            <a:ext cx="3111500" cy="1625600"/>
            <a:chOff x="5919019" y="3869400"/>
            <a:chExt cx="3112037" cy="1625553"/>
          </a:xfrm>
        </p:grpSpPr>
        <p:sp>
          <p:nvSpPr>
            <p:cNvPr id="72719" name="TextBox 42"/>
            <p:cNvSpPr txBox="1">
              <a:spLocks noChangeArrowheads="1"/>
            </p:cNvSpPr>
            <p:nvPr/>
          </p:nvSpPr>
          <p:spPr bwMode="auto">
            <a:xfrm>
              <a:off x="6278024" y="3869400"/>
              <a:ext cx="2753032" cy="156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smtClean="0"/>
                <a:t>A</a:t>
              </a:r>
              <a:r>
                <a:rPr lang="en-US" altLang="en-US" sz="1600" dirty="0" err="1" smtClean="0"/>
                <a:t>ction</a:t>
              </a:r>
              <a:r>
                <a:rPr lang="sk-SK" altLang="en-US" sz="1600" dirty="0" smtClean="0"/>
                <a:t> </a:t>
              </a:r>
              <a:r>
                <a:rPr lang="sk-SK" altLang="en-US" sz="1600" dirty="0"/>
                <a:t>East </a:t>
              </a:r>
              <a:r>
                <a:rPr lang="en-US" altLang="en-US" sz="1600" dirty="0" smtClean="0"/>
                <a:t>gives </a:t>
              </a:r>
              <a:r>
                <a:rPr lang="sk-SK" altLang="en-US" sz="1600" dirty="0" smtClean="0"/>
                <a:t>0.1 </a:t>
              </a:r>
              <a:r>
                <a:rPr lang="sk-SK" altLang="en-US" sz="1600" dirty="0"/>
                <a:t>x 0+0.8x(-100)+0.1x77-3. </a:t>
              </a:r>
              <a:r>
                <a:rPr lang="sk-SK" altLang="en-US" sz="1600" dirty="0" smtClean="0"/>
                <a:t>A</a:t>
              </a:r>
              <a:r>
                <a:rPr lang="en-US" altLang="en-US" sz="1600" dirty="0" err="1" smtClean="0"/>
                <a:t>ction</a:t>
              </a:r>
              <a:r>
                <a:rPr lang="sk-SK" altLang="en-US" sz="1600" dirty="0" smtClean="0"/>
                <a:t> </a:t>
              </a:r>
              <a:r>
                <a:rPr lang="sk-SK" altLang="en-US" sz="1600" dirty="0"/>
                <a:t>West </a:t>
              </a:r>
              <a:r>
                <a:rPr lang="en-US" altLang="en-US" sz="1600" dirty="0" smtClean="0"/>
                <a:t>gives</a:t>
              </a:r>
              <a:r>
                <a:rPr lang="sk-SK" altLang="en-US" sz="1600" dirty="0" smtClean="0"/>
                <a:t> </a:t>
              </a:r>
              <a:r>
                <a:rPr lang="sk-SK" altLang="en-US" sz="1600" dirty="0"/>
                <a:t>0.8x0+0.1x0+0.1x77-3.</a:t>
              </a:r>
            </a:p>
            <a:p>
              <a:r>
                <a:rPr lang="en-US" altLang="en-US" sz="1600" dirty="0" smtClean="0"/>
                <a:t>As an actual policy </a:t>
              </a:r>
              <a:r>
                <a:rPr lang="sk-SK" altLang="en-US" sz="1600" dirty="0" err="1" smtClean="0"/>
                <a:t>policy</a:t>
              </a:r>
              <a:r>
                <a:rPr lang="sk-SK" altLang="en-US" sz="1600" dirty="0" smtClean="0"/>
                <a:t> </a:t>
              </a:r>
              <a:r>
                <a:rPr lang="en-US" altLang="en-US" sz="1600" dirty="0" smtClean="0"/>
                <a:t>action </a:t>
              </a:r>
              <a:r>
                <a:rPr lang="sk-SK" altLang="en-US" sz="1600" dirty="0" smtClean="0"/>
                <a:t> North</a:t>
              </a:r>
              <a:r>
                <a:rPr lang="en-US" altLang="en-US" sz="1600" dirty="0" smtClean="0"/>
                <a:t> is taken</a:t>
              </a:r>
              <a:r>
                <a:rPr lang="sk-SK" altLang="en-US" sz="1600" dirty="0" smtClean="0"/>
                <a:t>, </a:t>
              </a:r>
              <a:r>
                <a:rPr lang="en-US" altLang="en-US" sz="1600" dirty="0" smtClean="0"/>
                <a:t>because</a:t>
              </a:r>
              <a:r>
                <a:rPr lang="sk-SK" altLang="en-US" sz="1600" dirty="0" smtClean="0"/>
                <a:t> </a:t>
              </a:r>
              <a:r>
                <a:rPr lang="en-US" altLang="en-US" sz="1600" dirty="0" smtClean="0"/>
                <a:t>gives the highest value</a:t>
              </a:r>
              <a:r>
                <a:rPr lang="sk-SK" altLang="en-US" sz="1600" dirty="0" smtClean="0"/>
                <a:t>.</a:t>
              </a:r>
              <a:endParaRPr lang="en-US" altLang="en-US" sz="1600" dirty="0"/>
            </a:p>
          </p:txBody>
        </p:sp>
        <p:cxnSp>
          <p:nvCxnSpPr>
            <p:cNvPr id="45" name="Straight Arrow Connector 44"/>
            <p:cNvCxnSpPr/>
            <p:nvPr/>
          </p:nvCxnSpPr>
          <p:spPr>
            <a:xfrm flipH="1">
              <a:off x="5919019" y="4739325"/>
              <a:ext cx="389004" cy="755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TextBox 46"/>
          <p:cNvSpPr txBox="1">
            <a:spLocks noChangeArrowheads="1"/>
          </p:cNvSpPr>
          <p:nvPr/>
        </p:nvSpPr>
        <p:spPr bwMode="auto">
          <a:xfrm>
            <a:off x="2374900" y="2238375"/>
            <a:ext cx="2508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FF0000"/>
                </a:solidFill>
              </a:rPr>
              <a:t>0                   0              0</a:t>
            </a:r>
            <a:endParaRPr lang="en-US" altLang="en-US" b="1">
              <a:solidFill>
                <a:srgbClr val="FF0000"/>
              </a:solidFill>
            </a:endParaRPr>
          </a:p>
        </p:txBody>
      </p:sp>
      <p:sp>
        <p:nvSpPr>
          <p:cNvPr id="48" name="TextBox 47"/>
          <p:cNvSpPr txBox="1">
            <a:spLocks noChangeArrowheads="1"/>
          </p:cNvSpPr>
          <p:nvPr/>
        </p:nvSpPr>
        <p:spPr bwMode="auto">
          <a:xfrm>
            <a:off x="2263775" y="3076575"/>
            <a:ext cx="250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FF0000"/>
                </a:solidFill>
              </a:rPr>
              <a:t>0                   </a:t>
            </a:r>
            <a:r>
              <a:rPr lang="sk-SK" altLang="en-US" b="1"/>
              <a:t>0</a:t>
            </a:r>
            <a:r>
              <a:rPr lang="sk-SK" altLang="en-US" b="1">
                <a:solidFill>
                  <a:srgbClr val="FF0000"/>
                </a:solidFill>
              </a:rPr>
              <a:t>              0</a:t>
            </a:r>
            <a:endParaRPr lang="en-US" altLang="en-US" b="1">
              <a:solidFill>
                <a:srgbClr val="FF0000"/>
              </a:solidFill>
            </a:endParaRPr>
          </a:p>
        </p:txBody>
      </p:sp>
      <p:sp>
        <p:nvSpPr>
          <p:cNvPr id="49" name="TextBox 48"/>
          <p:cNvSpPr txBox="1">
            <a:spLocks noChangeArrowheads="1"/>
          </p:cNvSpPr>
          <p:nvPr/>
        </p:nvSpPr>
        <p:spPr bwMode="auto">
          <a:xfrm>
            <a:off x="2243138" y="3751264"/>
            <a:ext cx="2508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b="1">
                <a:solidFill>
                  <a:srgbClr val="FF0000"/>
                </a:solidFill>
              </a:rPr>
              <a:t>0                   0              0</a:t>
            </a:r>
            <a:endParaRPr lang="en-US" altLang="en-US" b="1">
              <a:solidFill>
                <a:srgbClr val="FF0000"/>
              </a:solidFill>
            </a:endParaRPr>
          </a:p>
        </p:txBody>
      </p:sp>
      <p:sp>
        <p:nvSpPr>
          <p:cNvPr id="36" name="TextBox 35"/>
          <p:cNvSpPr txBox="1">
            <a:spLocks noChangeArrowheads="1"/>
          </p:cNvSpPr>
          <p:nvPr/>
        </p:nvSpPr>
        <p:spPr bwMode="auto">
          <a:xfrm>
            <a:off x="4240213" y="2149475"/>
            <a:ext cx="628650" cy="368300"/>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77</a:t>
            </a:r>
            <a:endParaRPr lang="en-US" altLang="en-US"/>
          </a:p>
        </p:txBody>
      </p:sp>
      <p:sp>
        <p:nvSpPr>
          <p:cNvPr id="37" name="TextBox 36"/>
          <p:cNvSpPr txBox="1">
            <a:spLocks noChangeArrowheads="1"/>
          </p:cNvSpPr>
          <p:nvPr/>
        </p:nvSpPr>
        <p:spPr bwMode="auto">
          <a:xfrm>
            <a:off x="4192588" y="3025775"/>
            <a:ext cx="628650" cy="368300"/>
          </a:xfrm>
          <a:prstGeom prst="rect">
            <a:avLst/>
          </a:prstGeom>
          <a:solidFill>
            <a:schemeClr val="bg2"/>
          </a:solid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48,6</a:t>
            </a:r>
            <a:endParaRPr lang="en-US" altLang="en-US"/>
          </a:p>
        </p:txBody>
      </p:sp>
    </p:spTree>
    <p:extLst>
      <p:ext uri="{BB962C8B-B14F-4D97-AF65-F5344CB8AC3E}">
        <p14:creationId xmlns:p14="http://schemas.microsoft.com/office/powerpoint/2010/main" val="2606092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36"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
          <p:cNvSpPr txBox="1">
            <a:spLocks noChangeArrowheads="1"/>
          </p:cNvSpPr>
          <p:nvPr/>
        </p:nvSpPr>
        <p:spPr bwMode="auto">
          <a:xfrm>
            <a:off x="2419351" y="550863"/>
            <a:ext cx="7254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smtClean="0"/>
              <a:t>Belmann</a:t>
            </a:r>
            <a:r>
              <a:rPr lang="en-US" altLang="en-US" sz="2400" dirty="0" smtClean="0"/>
              <a:t> solution for the best </a:t>
            </a:r>
            <a:r>
              <a:rPr lang="sk-SK" altLang="en-US" sz="2400" dirty="0" smtClean="0"/>
              <a:t> </a:t>
            </a:r>
            <a:r>
              <a:rPr lang="sk-SK" altLang="en-US" sz="2400" dirty="0" err="1"/>
              <a:t>policy</a:t>
            </a:r>
            <a:endParaRPr lang="en-US" altLang="en-US" sz="2400" dirty="0"/>
          </a:p>
        </p:txBody>
      </p:sp>
      <p:grpSp>
        <p:nvGrpSpPr>
          <p:cNvPr id="73731" name="Group 5"/>
          <p:cNvGrpSpPr>
            <a:grpSpLocks/>
          </p:cNvGrpSpPr>
          <p:nvPr/>
        </p:nvGrpSpPr>
        <p:grpSpPr bwMode="auto">
          <a:xfrm>
            <a:off x="1665288" y="1766889"/>
            <a:ext cx="8845550" cy="4676775"/>
            <a:chOff x="141338" y="1767348"/>
            <a:chExt cx="8845345" cy="4676315"/>
          </a:xfrm>
        </p:grpSpPr>
        <p:sp>
          <p:nvSpPr>
            <p:cNvPr id="3" name="Text Box 3"/>
            <p:cNvSpPr txBox="1">
              <a:spLocks noChangeArrowheads="1"/>
            </p:cNvSpPr>
            <p:nvPr/>
          </p:nvSpPr>
          <p:spPr bwMode="auto">
            <a:xfrm>
              <a:off x="141338" y="1767348"/>
              <a:ext cx="8762797" cy="360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eaLnBrk="1" hangingPunct="1">
                <a:spcBef>
                  <a:spcPct val="50000"/>
                </a:spcBef>
                <a:defRPr/>
              </a:pPr>
              <a:r>
                <a:rPr lang="en-US" altLang="en-US" dirty="0" smtClean="0"/>
                <a:t>1</a:t>
              </a:r>
              <a:r>
                <a:rPr lang="sk-SK" altLang="en-US" dirty="0" smtClean="0"/>
                <a:t>.</a:t>
              </a:r>
              <a:r>
                <a:rPr lang="en-US" altLang="en-US" dirty="0" smtClean="0"/>
                <a:t>  Initial state utility values are arbitrary.</a:t>
              </a:r>
              <a:endParaRPr lang="sk-SK" altLang="en-US" dirty="0"/>
            </a:p>
            <a:p>
              <a:pPr marL="0" indent="0" eaLnBrk="1" hangingPunct="1">
                <a:spcBef>
                  <a:spcPct val="50000"/>
                </a:spcBef>
                <a:defRPr/>
              </a:pPr>
              <a:r>
                <a:rPr lang="en-US" altLang="en-US" dirty="0" smtClean="0"/>
                <a:t>2.  Calculate the right hand side of</a:t>
              </a:r>
              <a:r>
                <a:rPr lang="sk-SK" altLang="en-US" dirty="0" smtClean="0"/>
                <a:t>                          </a:t>
              </a:r>
              <a:endParaRPr lang="sk-SK" altLang="en-US" dirty="0"/>
            </a:p>
            <a:p>
              <a:pPr marL="0" indent="0" eaLnBrk="1" hangingPunct="1">
                <a:spcBef>
                  <a:spcPct val="50000"/>
                </a:spcBef>
                <a:defRPr/>
              </a:pPr>
              <a:r>
                <a:rPr lang="sk-SK" altLang="en-US" dirty="0"/>
                <a:t>      </a:t>
              </a:r>
              <a:r>
                <a:rPr lang="en-US" altLang="en-US" dirty="0" smtClean="0"/>
                <a:t>for each state with </a:t>
              </a:r>
              <a:r>
                <a:rPr lang="sk-SK" altLang="en-US" dirty="0" smtClean="0"/>
                <a:t> </a:t>
              </a:r>
              <a:r>
                <a:rPr lang="en-US" altLang="en-US" dirty="0" smtClean="0"/>
                <a:t>given initial values </a:t>
              </a:r>
              <a:r>
                <a:rPr lang="sk-SK" altLang="en-US" dirty="0" smtClean="0"/>
                <a:t> a</a:t>
              </a:r>
              <a:r>
                <a:rPr lang="en-US" altLang="en-US" dirty="0" err="1" smtClean="0"/>
                <a:t>nd</a:t>
              </a:r>
              <a:r>
                <a:rPr lang="en-US" altLang="en-US" dirty="0" smtClean="0"/>
                <a:t> find a new values of </a:t>
              </a:r>
            </a:p>
            <a:p>
              <a:pPr marL="0" indent="0" eaLnBrk="1" hangingPunct="1">
                <a:spcBef>
                  <a:spcPct val="50000"/>
                </a:spcBef>
                <a:defRPr/>
              </a:pPr>
              <a:r>
                <a:rPr lang="en-US" altLang="en-US" dirty="0"/>
                <a:t> </a:t>
              </a:r>
              <a:r>
                <a:rPr lang="en-US" altLang="en-US" dirty="0" smtClean="0"/>
                <a:t>     all states.  There are as many equations as states. </a:t>
              </a:r>
              <a:r>
                <a:rPr lang="sk-SK" altLang="en-US" dirty="0" smtClean="0"/>
                <a:t> </a:t>
              </a:r>
              <a:endParaRPr lang="sk-SK" altLang="en-US" dirty="0"/>
            </a:p>
            <a:p>
              <a:pPr eaLnBrk="1" hangingPunct="1">
                <a:spcBef>
                  <a:spcPct val="50000"/>
                </a:spcBef>
                <a:buFontTx/>
                <a:buAutoNum type="arabicPeriod" startAt="3"/>
                <a:defRPr/>
              </a:pPr>
              <a:r>
                <a:rPr lang="en-US" altLang="en-US" dirty="0" smtClean="0"/>
                <a:t>New state values are given to the right hand sides of the iterated equations and the policy is subsequently changing. </a:t>
              </a:r>
              <a:endParaRPr lang="sk-SK" altLang="en-US" dirty="0"/>
            </a:p>
            <a:p>
              <a:pPr eaLnBrk="1" hangingPunct="1">
                <a:spcBef>
                  <a:spcPct val="50000"/>
                </a:spcBef>
                <a:buFontTx/>
                <a:buAutoNum type="arabicPeriod" startAt="3"/>
                <a:defRPr/>
              </a:pPr>
              <a:r>
                <a:rPr lang="en-US" altLang="en-US" dirty="0" smtClean="0"/>
                <a:t>Repeat</a:t>
              </a:r>
              <a:r>
                <a:rPr lang="sk-SK" altLang="en-US" dirty="0" smtClean="0"/>
                <a:t>, </a:t>
              </a:r>
              <a:r>
                <a:rPr lang="en-US" altLang="en-US" dirty="0" smtClean="0"/>
                <a:t>while the equilibrium state is not reached</a:t>
              </a:r>
              <a:r>
                <a:rPr lang="sk-SK" altLang="en-US" dirty="0" smtClean="0"/>
                <a:t>, </a:t>
              </a:r>
              <a:r>
                <a:rPr lang="en-US" altLang="en-US" dirty="0" smtClean="0"/>
                <a:t>in which holds</a:t>
              </a:r>
              <a:r>
                <a:rPr lang="sk-SK" altLang="en-US" dirty="0" smtClean="0"/>
                <a:t>:</a:t>
              </a:r>
              <a:endParaRPr lang="en-GB" altLang="en-US" dirty="0"/>
            </a:p>
          </p:txBody>
        </p:sp>
        <p:graphicFrame>
          <p:nvGraphicFramePr>
            <p:cNvPr id="73733" name="Object 3"/>
            <p:cNvGraphicFramePr>
              <a:graphicFrameLocks noChangeAspect="1"/>
            </p:cNvGraphicFramePr>
            <p:nvPr/>
          </p:nvGraphicFramePr>
          <p:xfrm>
            <a:off x="4837470" y="2288477"/>
            <a:ext cx="4149213" cy="624613"/>
          </p:xfrm>
          <a:graphic>
            <a:graphicData uri="http://schemas.openxmlformats.org/presentationml/2006/ole">
              <mc:AlternateContent xmlns:mc="http://schemas.openxmlformats.org/markup-compatibility/2006">
                <mc:Choice xmlns:v="urn:schemas-microsoft-com:vml" Requires="v">
                  <p:oleObj spid="_x0000_s71686" name="Rovnica" r:id="rId3" imgW="2362200" imgH="355600" progId="Equation.3">
                    <p:embed/>
                  </p:oleObj>
                </mc:Choice>
                <mc:Fallback>
                  <p:oleObj name="Rovnica" r:id="rId3" imgW="2362200" imgH="355600" progId="Equation.3">
                    <p:embed/>
                    <p:pic>
                      <p:nvPicPr>
                        <p:cNvPr id="7373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470" y="2288477"/>
                          <a:ext cx="4149213" cy="6246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4" name="Object 4"/>
            <p:cNvGraphicFramePr>
              <a:graphicFrameLocks noChangeAspect="1"/>
            </p:cNvGraphicFramePr>
            <p:nvPr/>
          </p:nvGraphicFramePr>
          <p:xfrm>
            <a:off x="733425" y="5818188"/>
            <a:ext cx="4057650" cy="625475"/>
          </p:xfrm>
          <a:graphic>
            <a:graphicData uri="http://schemas.openxmlformats.org/presentationml/2006/ole">
              <mc:AlternateContent xmlns:mc="http://schemas.openxmlformats.org/markup-compatibility/2006">
                <mc:Choice xmlns:v="urn:schemas-microsoft-com:vml" Requires="v">
                  <p:oleObj spid="_x0000_s71687" name="Rovnica" r:id="rId5" imgW="2311400" imgH="355600" progId="Equation.3">
                    <p:embed/>
                  </p:oleObj>
                </mc:Choice>
                <mc:Fallback>
                  <p:oleObj name="Rovnica" r:id="rId5" imgW="2311400" imgH="355600" progId="Equation.3">
                    <p:embed/>
                    <p:pic>
                      <p:nvPicPr>
                        <p:cNvPr id="7373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5" y="5818188"/>
                          <a:ext cx="4057650" cy="625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908806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1"/>
          <p:cNvGrpSpPr>
            <a:grpSpLocks/>
          </p:cNvGrpSpPr>
          <p:nvPr/>
        </p:nvGrpSpPr>
        <p:grpSpPr bwMode="auto">
          <a:xfrm>
            <a:off x="1654629" y="1129938"/>
            <a:ext cx="8991600" cy="5379905"/>
            <a:chOff x="0" y="228600"/>
            <a:chExt cx="8991600" cy="5379559"/>
          </a:xfrm>
        </p:grpSpPr>
        <p:sp>
          <p:nvSpPr>
            <p:cNvPr id="74755" name="Text Box 2"/>
            <p:cNvSpPr txBox="1">
              <a:spLocks noChangeArrowheads="1"/>
            </p:cNvSpPr>
            <p:nvPr/>
          </p:nvSpPr>
          <p:spPr bwMode="auto">
            <a:xfrm>
              <a:off x="0" y="228600"/>
              <a:ext cx="8991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err="1" smtClean="0">
                  <a:solidFill>
                    <a:schemeClr val="tx1"/>
                  </a:solidFill>
                  <a:latin typeface="Times New Roman" panose="02020603050405020304" pitchFamily="18" charset="0"/>
                </a:rPr>
                <a:t>Belman</a:t>
              </a:r>
              <a:r>
                <a:rPr lang="en-US" altLang="en-US" sz="2400" dirty="0" smtClean="0">
                  <a:solidFill>
                    <a:schemeClr val="tx1"/>
                  </a:solidFill>
                  <a:latin typeface="Times New Roman" panose="02020603050405020304" pitchFamily="18" charset="0"/>
                </a:rPr>
                <a:t>n equation</a:t>
              </a:r>
              <a:r>
                <a:rPr lang="sk-SK" altLang="en-US" sz="2400" dirty="0" smtClean="0">
                  <a:solidFill>
                    <a:schemeClr val="tx1"/>
                  </a:solidFill>
                  <a:latin typeface="Times New Roman" panose="02020603050405020304" pitchFamily="18" charset="0"/>
                </a:rPr>
                <a:t> </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Is a basis of the </a:t>
              </a:r>
              <a:r>
                <a:rPr lang="sk-SK" altLang="en-US" sz="2400" dirty="0" smtClean="0">
                  <a:solidFill>
                    <a:schemeClr val="tx1"/>
                  </a:solidFill>
                  <a:latin typeface="Times New Roman" panose="02020603050405020304" pitchFamily="18" charset="0"/>
                </a:rPr>
                <a:t>„</a:t>
              </a:r>
              <a:r>
                <a:rPr lang="sk-SK" altLang="en-US" sz="2400" dirty="0" err="1" smtClean="0">
                  <a:solidFill>
                    <a:schemeClr val="tx1"/>
                  </a:solidFill>
                  <a:latin typeface="Times New Roman" panose="02020603050405020304" pitchFamily="18" charset="0"/>
                </a:rPr>
                <a:t>value</a:t>
              </a:r>
              <a:r>
                <a:rPr lang="sk-SK" altLang="en-US" sz="2400" dirty="0" smtClean="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iteration</a:t>
              </a:r>
              <a:r>
                <a:rPr lang="sk-SK" altLang="en-US" sz="2400" dirty="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algori</a:t>
              </a:r>
              <a:r>
                <a:rPr lang="en-US" altLang="en-US" sz="2400" dirty="0" err="1" smtClean="0">
                  <a:solidFill>
                    <a:schemeClr val="tx1"/>
                  </a:solidFill>
                  <a:latin typeface="Times New Roman" panose="02020603050405020304" pitchFamily="18" charset="0"/>
                </a:rPr>
                <a:t>thm</a:t>
              </a:r>
              <a:r>
                <a:rPr lang="en-US" altLang="en-US" sz="2400" dirty="0" smtClean="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of the </a:t>
              </a:r>
              <a:r>
                <a:rPr lang="sk-SK" altLang="en-US" sz="2400" dirty="0" smtClean="0">
                  <a:solidFill>
                    <a:schemeClr val="tx1"/>
                  </a:solidFill>
                  <a:latin typeface="Times New Roman" panose="02020603050405020304" pitchFamily="18" charset="0"/>
                </a:rPr>
                <a:t>MDP </a:t>
              </a:r>
              <a:r>
                <a:rPr lang="sk-SK" altLang="en-US" sz="2400" dirty="0">
                  <a:solidFill>
                    <a:schemeClr val="tx1"/>
                  </a:solidFill>
                  <a:latin typeface="Times New Roman" panose="02020603050405020304" pitchFamily="18" charset="0"/>
                </a:rPr>
                <a:t>(</a:t>
              </a:r>
              <a:r>
                <a:rPr lang="sk-SK" altLang="en-US" sz="2400" dirty="0" err="1">
                  <a:solidFill>
                    <a:schemeClr val="tx1"/>
                  </a:solidFill>
                  <a:latin typeface="Times New Roman" panose="02020603050405020304" pitchFamily="18" charset="0"/>
                </a:rPr>
                <a:t>markovian</a:t>
              </a:r>
              <a:r>
                <a:rPr lang="sk-SK" altLang="en-US" sz="2400" dirty="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decision</a:t>
              </a:r>
              <a:r>
                <a:rPr lang="sk-SK" altLang="en-US" sz="2400" dirty="0">
                  <a:solidFill>
                    <a:schemeClr val="tx1"/>
                  </a:solidFill>
                  <a:latin typeface="Times New Roman" panose="02020603050405020304" pitchFamily="18" charset="0"/>
                </a:rPr>
                <a:t> </a:t>
              </a:r>
              <a:r>
                <a:rPr lang="sk-SK" altLang="en-US" sz="2400" dirty="0" err="1">
                  <a:solidFill>
                    <a:schemeClr val="tx1"/>
                  </a:solidFill>
                  <a:latin typeface="Times New Roman" panose="02020603050405020304" pitchFamily="18" charset="0"/>
                </a:rPr>
                <a:t>problem</a:t>
              </a:r>
              <a:r>
                <a:rPr lang="sk-SK" altLang="en-US" sz="2400" dirty="0" smtClean="0">
                  <a:solidFill>
                    <a:schemeClr val="tx1"/>
                  </a:solidFill>
                  <a:latin typeface="Times New Roman" panose="02020603050405020304" pitchFamily="18" charset="0"/>
                </a:rPr>
                <a:t>)</a:t>
              </a:r>
              <a:r>
                <a:rPr lang="en-US" altLang="en-US" sz="2400" dirty="0" smtClean="0">
                  <a:solidFill>
                    <a:schemeClr val="tx1"/>
                  </a:solidFill>
                  <a:latin typeface="Times New Roman" panose="02020603050405020304" pitchFamily="18" charset="0"/>
                </a:rPr>
                <a:t> solution.</a:t>
              </a: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endParaRPr lang="sk-SK" altLang="en-US" sz="2400"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If there are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n</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possible states</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we have a </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Bellman</a:t>
              </a:r>
              <a:r>
                <a:rPr lang="en-US" altLang="en-US" sz="2400" dirty="0" smtClean="0">
                  <a:solidFill>
                    <a:schemeClr val="tx1"/>
                  </a:solidFill>
                  <a:latin typeface="Times New Roman" panose="02020603050405020304" pitchFamily="18" charset="0"/>
                </a:rPr>
                <a:t>n</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equation for all of them</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with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n</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unknown values</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state values</a:t>
              </a:r>
              <a:r>
                <a:rPr lang="sk-SK" altLang="en-US" sz="2400" dirty="0" smtClean="0">
                  <a:solidFill>
                    <a:schemeClr val="tx1"/>
                  </a:solidFill>
                  <a:latin typeface="Times New Roman" panose="02020603050405020304" pitchFamily="18" charset="0"/>
                </a:rPr>
                <a:t>). </a:t>
              </a:r>
              <a:endParaRPr lang="en-GB" altLang="en-US" sz="2400" dirty="0">
                <a:solidFill>
                  <a:schemeClr val="tx1"/>
                </a:solidFill>
                <a:latin typeface="Times New Roman" panose="02020603050405020304" pitchFamily="18" charset="0"/>
              </a:endParaRPr>
            </a:p>
          </p:txBody>
        </p:sp>
        <p:graphicFrame>
          <p:nvGraphicFramePr>
            <p:cNvPr id="74756" name="Object 3"/>
            <p:cNvGraphicFramePr>
              <a:graphicFrameLocks noChangeAspect="1"/>
            </p:cNvGraphicFramePr>
            <p:nvPr/>
          </p:nvGraphicFramePr>
          <p:xfrm>
            <a:off x="197392" y="894372"/>
            <a:ext cx="5937250" cy="979487"/>
          </p:xfrm>
          <a:graphic>
            <a:graphicData uri="http://schemas.openxmlformats.org/presentationml/2006/ole">
              <mc:AlternateContent xmlns:mc="http://schemas.openxmlformats.org/markup-compatibility/2006">
                <mc:Choice xmlns:v="urn:schemas-microsoft-com:vml" Requires="v">
                  <p:oleObj spid="_x0000_s72710" name="Rovnica" r:id="rId4" imgW="2209731" imgH="257032" progId="Equation.3">
                    <p:embed/>
                  </p:oleObj>
                </mc:Choice>
                <mc:Fallback>
                  <p:oleObj name="Rovnica" r:id="rId4" imgW="2209731" imgH="257032" progId="Equation.3">
                    <p:embed/>
                    <p:pic>
                      <p:nvPicPr>
                        <p:cNvPr id="7475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92" y="894372"/>
                          <a:ext cx="593725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Text Box 4"/>
            <p:cNvSpPr txBox="1">
              <a:spLocks noChangeArrowheads="1"/>
            </p:cNvSpPr>
            <p:nvPr/>
          </p:nvSpPr>
          <p:spPr bwMode="auto">
            <a:xfrm>
              <a:off x="0" y="4038600"/>
              <a:ext cx="8534400" cy="156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We are solving</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n</a:t>
              </a:r>
              <a:r>
                <a:rPr lang="sk-SK" altLang="en-US" sz="2400" dirty="0">
                  <a:solidFill>
                    <a:schemeClr val="tx1"/>
                  </a:solidFill>
                  <a:latin typeface="Times New Roman" panose="02020603050405020304" pitchFamily="18" charset="0"/>
                </a:rPr>
                <a:t> (</a:t>
              </a:r>
              <a:r>
                <a:rPr lang="sk-SK" altLang="en-US" sz="2400" dirty="0" smtClean="0">
                  <a:solidFill>
                    <a:schemeClr val="tx1"/>
                  </a:solidFill>
                  <a:latin typeface="Times New Roman" panose="02020603050405020304" pitchFamily="18" charset="0"/>
                </a:rPr>
                <a:t>n</a:t>
              </a:r>
              <a:r>
                <a:rPr lang="en-US" altLang="en-US" sz="2400" dirty="0" err="1" smtClean="0">
                  <a:solidFill>
                    <a:schemeClr val="tx1"/>
                  </a:solidFill>
                  <a:latin typeface="Times New Roman" panose="02020603050405020304" pitchFamily="18" charset="0"/>
                </a:rPr>
                <a:t>onlinear</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due to the </a:t>
              </a:r>
              <a:r>
                <a:rPr lang="sk-SK" altLang="en-US" sz="2400" dirty="0" smtClean="0">
                  <a:solidFill>
                    <a:schemeClr val="tx1"/>
                  </a:solidFill>
                  <a:latin typeface="Times New Roman" panose="02020603050405020304" pitchFamily="18" charset="0"/>
                </a:rPr>
                <a:t>max oper</a:t>
              </a:r>
              <a:r>
                <a:rPr lang="en-US" altLang="en-US" sz="2400" dirty="0" err="1" smtClean="0">
                  <a:solidFill>
                    <a:schemeClr val="tx1"/>
                  </a:solidFill>
                  <a:latin typeface="Times New Roman" panose="02020603050405020304" pitchFamily="18" charset="0"/>
                </a:rPr>
                <a:t>ator</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equations with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n</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unknown values. The solutions are state utilities . The equations are solved </a:t>
              </a:r>
              <a:r>
                <a:rPr lang="sk-SK" altLang="en-US" sz="2400" dirty="0" err="1" smtClean="0">
                  <a:solidFill>
                    <a:srgbClr val="006600"/>
                  </a:solidFill>
                  <a:latin typeface="Times New Roman" panose="02020603050405020304" pitchFamily="18" charset="0"/>
                </a:rPr>
                <a:t>iterat</a:t>
              </a:r>
              <a:r>
                <a:rPr lang="en-US" altLang="en-US" sz="2400" dirty="0" err="1" smtClean="0">
                  <a:solidFill>
                    <a:srgbClr val="006600"/>
                  </a:solidFill>
                  <a:latin typeface="Times New Roman" panose="02020603050405020304" pitchFamily="18" charset="0"/>
                </a:rPr>
                <a:t>ively</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Due to the </a:t>
              </a:r>
              <a:r>
                <a:rPr lang="sk-SK" altLang="en-US" sz="2400" dirty="0" err="1" smtClean="0">
                  <a:solidFill>
                    <a:schemeClr val="tx1"/>
                  </a:solidFill>
                  <a:latin typeface="Times New Roman" panose="02020603050405020304" pitchFamily="18" charset="0"/>
                </a:rPr>
                <a:t>Belma</a:t>
              </a:r>
              <a:r>
                <a:rPr lang="en-US" altLang="en-US" sz="2400" dirty="0" err="1" smtClean="0">
                  <a:solidFill>
                    <a:schemeClr val="tx1"/>
                  </a:solidFill>
                  <a:latin typeface="Times New Roman" panose="02020603050405020304" pitchFamily="18" charset="0"/>
                </a:rPr>
                <a:t>nn</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updat</a:t>
              </a:r>
              <a:r>
                <a:rPr lang="en-US" altLang="en-US" sz="2400" dirty="0" smtClean="0">
                  <a:solidFill>
                    <a:schemeClr val="tx1"/>
                  </a:solidFill>
                  <a:latin typeface="Times New Roman" panose="02020603050405020304" pitchFamily="18" charset="0"/>
                </a:rPr>
                <a:t>e </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the system of equations converges</a:t>
              </a:r>
              <a:r>
                <a:rPr lang="sk-SK" altLang="en-US" sz="2400" dirty="0" smtClean="0">
                  <a:solidFill>
                    <a:schemeClr val="tx1"/>
                  </a:solidFill>
                  <a:latin typeface="Times New Roman" panose="02020603050405020304" pitchFamily="18" charset="0"/>
                </a:rPr>
                <a:t>. </a:t>
              </a:r>
              <a:endParaRPr lang="en-GB" altLang="en-US" sz="2400" dirty="0">
                <a:solidFill>
                  <a:schemeClr val="tx1"/>
                </a:solidFill>
                <a:latin typeface="Times New Roman" panose="02020603050405020304" pitchFamily="18" charset="0"/>
              </a:endParaRPr>
            </a:p>
          </p:txBody>
        </p:sp>
        <p:graphicFrame>
          <p:nvGraphicFramePr>
            <p:cNvPr id="74758" name="Object 3"/>
            <p:cNvGraphicFramePr>
              <a:graphicFrameLocks noChangeAspect="1"/>
            </p:cNvGraphicFramePr>
            <p:nvPr>
              <p:extLst/>
            </p:nvPr>
          </p:nvGraphicFramePr>
          <p:xfrm>
            <a:off x="7418387" y="4595563"/>
            <a:ext cx="1344613" cy="615950"/>
          </p:xfrm>
          <a:graphic>
            <a:graphicData uri="http://schemas.openxmlformats.org/presentationml/2006/ole">
              <mc:AlternateContent xmlns:mc="http://schemas.openxmlformats.org/markup-compatibility/2006">
                <mc:Choice xmlns:v="urn:schemas-microsoft-com:vml" Requires="v">
                  <p:oleObj spid="_x0000_s72711" name="Rovnica" r:id="rId6" imgW="438237" imgH="133350" progId="Equation.3">
                    <p:embed/>
                  </p:oleObj>
                </mc:Choice>
                <mc:Fallback>
                  <p:oleObj name="Rovnica" r:id="rId6" imgW="438237" imgH="133350" progId="Equation.3">
                    <p:embed/>
                    <p:pic>
                      <p:nvPicPr>
                        <p:cNvPr id="7475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8387" y="4595563"/>
                          <a:ext cx="1344613"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79523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424" y="287338"/>
            <a:ext cx="9930511" cy="971550"/>
          </a:xfrm>
        </p:spPr>
        <p:txBody>
          <a:bodyPr>
            <a:normAutofit fontScale="90000"/>
          </a:bodyPr>
          <a:lstStyle/>
          <a:p>
            <a:pPr>
              <a:defRPr/>
            </a:pPr>
            <a:r>
              <a:rPr lang="sk-SK" dirty="0" err="1" smtClean="0"/>
              <a:t>Polic</a:t>
            </a:r>
            <a:r>
              <a:rPr lang="en-US" dirty="0" smtClean="0"/>
              <a:t>y after the convergence of the </a:t>
            </a:r>
            <a:r>
              <a:rPr lang="sk-SK" dirty="0" smtClean="0"/>
              <a:t> </a:t>
            </a:r>
            <a:r>
              <a:rPr lang="sk-SK" dirty="0" err="1" smtClean="0"/>
              <a:t>it</a:t>
            </a:r>
            <a:r>
              <a:rPr lang="sk-SK" dirty="0" smtClean="0"/>
              <a:t>. proces</a:t>
            </a:r>
            <a:r>
              <a:rPr lang="en-US" dirty="0" smtClean="0"/>
              <a:t>s</a:t>
            </a:r>
            <a:endParaRPr lang="en-US" dirty="0"/>
          </a:p>
        </p:txBody>
      </p:sp>
      <p:grpSp>
        <p:nvGrpSpPr>
          <p:cNvPr id="78851" name="Group 29"/>
          <p:cNvGrpSpPr>
            <a:grpSpLocks/>
          </p:cNvGrpSpPr>
          <p:nvPr/>
        </p:nvGrpSpPr>
        <p:grpSpPr bwMode="auto">
          <a:xfrm>
            <a:off x="1885951" y="2484438"/>
            <a:ext cx="4397375" cy="3048000"/>
            <a:chOff x="369950" y="372128"/>
            <a:chExt cx="4398202" cy="3048003"/>
          </a:xfrm>
        </p:grpSpPr>
        <p:grpSp>
          <p:nvGrpSpPr>
            <p:cNvPr id="78853" name="Group 35"/>
            <p:cNvGrpSpPr>
              <a:grpSpLocks/>
            </p:cNvGrpSpPr>
            <p:nvPr/>
          </p:nvGrpSpPr>
          <p:grpSpPr bwMode="auto">
            <a:xfrm>
              <a:off x="695127" y="400049"/>
              <a:ext cx="4073025" cy="2583044"/>
              <a:chOff x="337566" y="2357120"/>
              <a:chExt cx="5479358" cy="3291122"/>
            </a:xfrm>
          </p:grpSpPr>
          <p:grpSp>
            <p:nvGrpSpPr>
              <p:cNvPr id="78856" name="Group 36"/>
              <p:cNvGrpSpPr>
                <a:grpSpLocks/>
              </p:cNvGrpSpPr>
              <p:nvPr/>
            </p:nvGrpSpPr>
            <p:grpSpPr bwMode="auto">
              <a:xfrm>
                <a:off x="337566" y="2357120"/>
                <a:ext cx="5373078" cy="3291122"/>
                <a:chOff x="337566" y="2357120"/>
                <a:chExt cx="5373078" cy="3291122"/>
              </a:xfrm>
            </p:grpSpPr>
            <p:grpSp>
              <p:nvGrpSpPr>
                <p:cNvPr id="78859" name="Group 41"/>
                <p:cNvGrpSpPr>
                  <a:grpSpLocks/>
                </p:cNvGrpSpPr>
                <p:nvPr/>
              </p:nvGrpSpPr>
              <p:grpSpPr bwMode="auto">
                <a:xfrm>
                  <a:off x="337566" y="2357120"/>
                  <a:ext cx="5373078" cy="3291122"/>
                  <a:chOff x="337566" y="2357120"/>
                  <a:chExt cx="5373078" cy="3291122"/>
                </a:xfrm>
              </p:grpSpPr>
              <p:sp>
                <p:nvSpPr>
                  <p:cNvPr id="48" name="Rectangle 47"/>
                  <p:cNvSpPr/>
                  <p:nvPr/>
                </p:nvSpPr>
                <p:spPr>
                  <a:xfrm>
                    <a:off x="382855" y="2398407"/>
                    <a:ext cx="5312315" cy="32504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9" name="Straight Connector 48"/>
                  <p:cNvCxnSpPr>
                    <a:stCxn id="48" idx="0"/>
                    <a:endCxn id="48" idx="2"/>
                  </p:cNvCxnSpPr>
                  <p:nvPr/>
                </p:nvCxnSpPr>
                <p:spPr>
                  <a:xfrm>
                    <a:off x="3040081" y="2398407"/>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781958"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4815" y="2357953"/>
                    <a:ext cx="0" cy="3250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97808" y="3468402"/>
                    <a:ext cx="53123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37999" y="4522217"/>
                    <a:ext cx="53123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1773414" y="3440085"/>
                  <a:ext cx="1349973" cy="10861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8857" name="TextBox 37"/>
              <p:cNvSpPr txBox="1">
                <a:spLocks noChangeArrowheads="1"/>
              </p:cNvSpPr>
              <p:nvPr/>
            </p:nvSpPr>
            <p:spPr bwMode="auto">
              <a:xfrm>
                <a:off x="4576763" y="2580640"/>
                <a:ext cx="1240161"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a:t>
                </a:r>
                <a:endParaRPr lang="en-US" altLang="en-US" sz="1600" dirty="0"/>
              </a:p>
            </p:txBody>
          </p:sp>
          <p:sp>
            <p:nvSpPr>
              <p:cNvPr id="78858" name="TextBox 38"/>
              <p:cNvSpPr txBox="1">
                <a:spLocks noChangeArrowheads="1"/>
              </p:cNvSpPr>
              <p:nvPr/>
            </p:nvSpPr>
            <p:spPr bwMode="auto">
              <a:xfrm>
                <a:off x="4587080" y="3669715"/>
                <a:ext cx="1209198" cy="74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600" dirty="0" smtClean="0"/>
                  <a:t>Reward</a:t>
                </a:r>
                <a:r>
                  <a:rPr lang="sk-SK" altLang="en-US" sz="1600" dirty="0" smtClean="0"/>
                  <a:t> </a:t>
                </a:r>
                <a:r>
                  <a:rPr lang="sk-SK" altLang="en-US" sz="1600" dirty="0"/>
                  <a:t>-1</a:t>
                </a:r>
                <a:endParaRPr lang="en-US" altLang="en-US" sz="1600" dirty="0"/>
              </a:p>
            </p:txBody>
          </p:sp>
        </p:grpSp>
        <p:sp>
          <p:nvSpPr>
            <p:cNvPr id="78854" name="TextBox 40"/>
            <p:cNvSpPr txBox="1">
              <a:spLocks noChangeArrowheads="1"/>
            </p:cNvSpPr>
            <p:nvPr/>
          </p:nvSpPr>
          <p:spPr bwMode="auto">
            <a:xfrm>
              <a:off x="765176" y="3050799"/>
              <a:ext cx="4002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1                2                  3                4                   </a:t>
              </a:r>
              <a:endParaRPr lang="en-US" altLang="en-US"/>
            </a:p>
          </p:txBody>
        </p:sp>
        <p:sp>
          <p:nvSpPr>
            <p:cNvPr id="78855" name="TextBox 41"/>
            <p:cNvSpPr txBox="1">
              <a:spLocks noChangeArrowheads="1"/>
            </p:cNvSpPr>
            <p:nvPr/>
          </p:nvSpPr>
          <p:spPr bwMode="auto">
            <a:xfrm rot="-5400000">
              <a:off x="-931776" y="1673854"/>
              <a:ext cx="2972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       1                2                  3                                  </a:t>
              </a:r>
              <a:endParaRPr lang="en-US" altLang="en-US"/>
            </a:p>
          </p:txBody>
        </p:sp>
      </p:grpSp>
      <p:sp>
        <p:nvSpPr>
          <p:cNvPr id="78852" name="TextBox 53"/>
          <p:cNvSpPr txBox="1">
            <a:spLocks noChangeArrowheads="1"/>
          </p:cNvSpPr>
          <p:nvPr/>
        </p:nvSpPr>
        <p:spPr bwMode="auto">
          <a:xfrm>
            <a:off x="6838124" y="2233553"/>
            <a:ext cx="484181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t> Try to find for this simple case how the policy changes with changing reward </a:t>
            </a:r>
            <a:r>
              <a:rPr lang="en-US" altLang="en-US" sz="2000" i="1" dirty="0" smtClean="0"/>
              <a:t>R(s) </a:t>
            </a:r>
            <a:r>
              <a:rPr lang="en-US" altLang="en-US" sz="2000" dirty="0" smtClean="0"/>
              <a:t>(if reward goes from negative to positive values). You may use arbitrary </a:t>
            </a:r>
            <a:r>
              <a:rPr lang="en-US" altLang="en-US" sz="2000" dirty="0" err="1" smtClean="0"/>
              <a:t>Belmann</a:t>
            </a:r>
            <a:r>
              <a:rPr lang="en-US" altLang="en-US" sz="2000" dirty="0" smtClean="0"/>
              <a:t> update from 0 to 1, because the convergence is granted. The best update is from 0.8 to 0.9, so the convergence is not that quick. </a:t>
            </a:r>
            <a:endParaRPr lang="en-US" altLang="en-US" sz="2000" dirty="0"/>
          </a:p>
        </p:txBody>
      </p:sp>
    </p:spTree>
    <p:extLst>
      <p:ext uri="{BB962C8B-B14F-4D97-AF65-F5344CB8AC3E}">
        <p14:creationId xmlns:p14="http://schemas.microsoft.com/office/powerpoint/2010/main" val="459694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676400" y="304801"/>
            <a:ext cx="8667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From the solution of </a:t>
            </a:r>
            <a:r>
              <a:rPr lang="sk-SK" altLang="en-US" sz="2400" dirty="0" smtClean="0">
                <a:solidFill>
                  <a:schemeClr val="tx1"/>
                </a:solidFill>
                <a:latin typeface="Times New Roman" panose="02020603050405020304" pitchFamily="18" charset="0"/>
              </a:rPr>
              <a:t> </a:t>
            </a:r>
            <a:r>
              <a:rPr lang="sk-SK" altLang="en-US" sz="2400" dirty="0" err="1" smtClean="0">
                <a:solidFill>
                  <a:schemeClr val="tx1"/>
                </a:solidFill>
                <a:latin typeface="Times New Roman" panose="02020603050405020304" pitchFamily="18" charset="0"/>
              </a:rPr>
              <a:t>Belmann</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equation for the previous problem one gets following intervals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R(s) </a:t>
            </a:r>
            <a:r>
              <a:rPr lang="en-US" altLang="en-US" sz="2400" dirty="0" smtClean="0">
                <a:solidFill>
                  <a:schemeClr val="tx1"/>
                </a:solidFill>
                <a:latin typeface="Times New Roman" panose="02020603050405020304" pitchFamily="18" charset="0"/>
              </a:rPr>
              <a:t>in which the policy is different</a:t>
            </a:r>
            <a:r>
              <a:rPr lang="en-US" altLang="en-US" sz="2400" i="1" dirty="0" smtClean="0">
                <a:solidFill>
                  <a:schemeClr val="tx1"/>
                </a:solidFill>
                <a:latin typeface="Times New Roman" panose="02020603050405020304" pitchFamily="18" charset="0"/>
              </a:rPr>
              <a:t>. </a:t>
            </a:r>
            <a:endParaRPr lang="en-GB" altLang="en-US" sz="2400" i="1" dirty="0">
              <a:solidFill>
                <a:schemeClr val="tx1"/>
              </a:solidFill>
              <a:latin typeface="Times New Roman" panose="02020603050405020304" pitchFamily="18" charset="0"/>
            </a:endParaRPr>
          </a:p>
        </p:txBody>
      </p:sp>
      <p:graphicFrame>
        <p:nvGraphicFramePr>
          <p:cNvPr id="79875" name="Object 2"/>
          <p:cNvGraphicFramePr>
            <a:graphicFrameLocks noChangeAspect="1"/>
          </p:cNvGraphicFramePr>
          <p:nvPr/>
        </p:nvGraphicFramePr>
        <p:xfrm>
          <a:off x="1676400" y="1828800"/>
          <a:ext cx="2133600" cy="477838"/>
        </p:xfrm>
        <a:graphic>
          <a:graphicData uri="http://schemas.openxmlformats.org/presentationml/2006/ole">
            <mc:AlternateContent xmlns:mc="http://schemas.openxmlformats.org/markup-compatibility/2006">
              <mc:Choice xmlns:v="urn:schemas-microsoft-com:vml" Requires="v">
                <p:oleObj spid="_x0000_s73738" name="Equation" r:id="rId4" imgW="964781" imgH="215806" progId="Equation.3">
                  <p:embed/>
                </p:oleObj>
              </mc:Choice>
              <mc:Fallback>
                <p:oleObj name="Equation" r:id="rId4" imgW="964781" imgH="215806" progId="Equation.3">
                  <p:embed/>
                  <p:pic>
                    <p:nvPicPr>
                      <p:cNvPr id="798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21336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Text Box 5"/>
          <p:cNvSpPr txBox="1">
            <a:spLocks noChangeArrowheads="1"/>
          </p:cNvSpPr>
          <p:nvPr/>
        </p:nvSpPr>
        <p:spPr bwMode="auto">
          <a:xfrm>
            <a:off x="5543550" y="1550106"/>
            <a:ext cx="5276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Agent </a:t>
            </a:r>
            <a:r>
              <a:rPr lang="en-US" altLang="en-US" sz="2400" dirty="0" smtClean="0">
                <a:solidFill>
                  <a:schemeClr val="tx1"/>
                </a:solidFill>
                <a:latin typeface="Times New Roman" panose="02020603050405020304" pitchFamily="18" charset="0"/>
              </a:rPr>
              <a:t>is so strongly penalized</a:t>
            </a:r>
            <a:r>
              <a:rPr lang="sk-SK" altLang="en-US" sz="2400"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that he goes strait to the closest exit, regardless what exit it is. </a:t>
            </a:r>
            <a:endParaRPr lang="en-GB" altLang="en-US" sz="2400" dirty="0">
              <a:solidFill>
                <a:schemeClr val="tx1"/>
              </a:solidFill>
              <a:latin typeface="Times New Roman" panose="02020603050405020304" pitchFamily="18" charset="0"/>
            </a:endParaRPr>
          </a:p>
        </p:txBody>
      </p:sp>
      <p:graphicFrame>
        <p:nvGraphicFramePr>
          <p:cNvPr id="79877" name="Object 3"/>
          <p:cNvGraphicFramePr>
            <a:graphicFrameLocks noChangeAspect="1"/>
          </p:cNvGraphicFramePr>
          <p:nvPr/>
        </p:nvGraphicFramePr>
        <p:xfrm>
          <a:off x="1676400" y="3048000"/>
          <a:ext cx="3621088" cy="477838"/>
        </p:xfrm>
        <a:graphic>
          <a:graphicData uri="http://schemas.openxmlformats.org/presentationml/2006/ole">
            <mc:AlternateContent xmlns:mc="http://schemas.openxmlformats.org/markup-compatibility/2006">
              <mc:Choice xmlns:v="urn:schemas-microsoft-com:vml" Requires="v">
                <p:oleObj spid="_x0000_s73739" name="Equation" r:id="rId6" imgW="1637589" imgH="215806" progId="Equation.3">
                  <p:embed/>
                </p:oleObj>
              </mc:Choice>
              <mc:Fallback>
                <p:oleObj name="Equation" r:id="rId6" imgW="1637589" imgH="215806" progId="Equation.3">
                  <p:embed/>
                  <p:pic>
                    <p:nvPicPr>
                      <p:cNvPr id="7987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048000"/>
                        <a:ext cx="3621088"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8" name="Text Box 7"/>
          <p:cNvSpPr txBox="1">
            <a:spLocks noChangeArrowheads="1"/>
          </p:cNvSpPr>
          <p:nvPr/>
        </p:nvSpPr>
        <p:spPr bwMode="auto">
          <a:xfrm>
            <a:off x="5628894" y="2917270"/>
            <a:ext cx="51915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Agent </a:t>
            </a:r>
            <a:r>
              <a:rPr lang="en-US" altLang="en-US" sz="2400" dirty="0" smtClean="0">
                <a:solidFill>
                  <a:schemeClr val="tx1"/>
                </a:solidFill>
                <a:latin typeface="Times New Roman" panose="02020603050405020304" pitchFamily="18" charset="0"/>
              </a:rPr>
              <a:t>seeks the shortest path to the </a:t>
            </a:r>
            <a:r>
              <a:rPr lang="sk-SK" altLang="en-US" sz="2400" dirty="0" smtClean="0">
                <a:solidFill>
                  <a:schemeClr val="tx1"/>
                </a:solidFill>
                <a:latin typeface="Times New Roman" panose="02020603050405020304" pitchFamily="18" charset="0"/>
              </a:rPr>
              <a:t>  </a:t>
            </a:r>
            <a:r>
              <a:rPr lang="sk-SK" altLang="en-US" sz="2400" i="1" dirty="0">
                <a:solidFill>
                  <a:schemeClr val="tx1"/>
                </a:solidFill>
                <a:latin typeface="Times New Roman" panose="02020603050405020304" pitchFamily="18" charset="0"/>
              </a:rPr>
              <a:t>+1</a:t>
            </a:r>
            <a:r>
              <a:rPr lang="sk-SK" altLang="en-US" sz="2400" dirty="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exit risking random exit through  the </a:t>
            </a:r>
            <a:r>
              <a:rPr lang="sk-SK" altLang="en-US" sz="2400" i="1" dirty="0" smtClean="0">
                <a:solidFill>
                  <a:schemeClr val="tx1"/>
                </a:solidFill>
                <a:latin typeface="Times New Roman" panose="02020603050405020304" pitchFamily="18" charset="0"/>
              </a:rPr>
              <a:t>–1</a:t>
            </a:r>
            <a:r>
              <a:rPr lang="en-US" altLang="en-US" sz="2400" i="1" dirty="0" smtClean="0">
                <a:solidFill>
                  <a:schemeClr val="tx1"/>
                </a:solidFill>
                <a:latin typeface="Times New Roman" panose="02020603050405020304" pitchFamily="18" charset="0"/>
              </a:rPr>
              <a:t> </a:t>
            </a:r>
            <a:r>
              <a:rPr lang="en-US" altLang="en-US" sz="2400" dirty="0" smtClean="0">
                <a:solidFill>
                  <a:schemeClr val="tx1"/>
                </a:solidFill>
                <a:latin typeface="Times New Roman" panose="02020603050405020304" pitchFamily="18" charset="0"/>
              </a:rPr>
              <a:t>gate</a:t>
            </a:r>
            <a:r>
              <a:rPr lang="sk-SK" altLang="en-US" sz="2400" dirty="0" smtClean="0">
                <a:solidFill>
                  <a:schemeClr val="tx1"/>
                </a:solidFill>
                <a:latin typeface="Times New Roman" panose="02020603050405020304" pitchFamily="18" charset="0"/>
              </a:rPr>
              <a:t>.</a:t>
            </a:r>
            <a:endParaRPr lang="en-GB" altLang="en-US" sz="2400" dirty="0">
              <a:solidFill>
                <a:schemeClr val="tx1"/>
              </a:solidFill>
              <a:latin typeface="Times New Roman" panose="02020603050405020304" pitchFamily="18" charset="0"/>
            </a:endParaRPr>
          </a:p>
        </p:txBody>
      </p:sp>
      <p:graphicFrame>
        <p:nvGraphicFramePr>
          <p:cNvPr id="79879" name="Object 4"/>
          <p:cNvGraphicFramePr>
            <a:graphicFrameLocks noChangeAspect="1"/>
          </p:cNvGraphicFramePr>
          <p:nvPr/>
        </p:nvGraphicFramePr>
        <p:xfrm>
          <a:off x="1739901" y="4524375"/>
          <a:ext cx="2638425" cy="477838"/>
        </p:xfrm>
        <a:graphic>
          <a:graphicData uri="http://schemas.openxmlformats.org/presentationml/2006/ole">
            <mc:AlternateContent xmlns:mc="http://schemas.openxmlformats.org/markup-compatibility/2006">
              <mc:Choice xmlns:v="urn:schemas-microsoft-com:vml" Requires="v">
                <p:oleObj spid="_x0000_s73740" name="Equation" r:id="rId8" imgW="1193800" imgH="215900" progId="Equation.3">
                  <p:embed/>
                </p:oleObj>
              </mc:Choice>
              <mc:Fallback>
                <p:oleObj name="Equation" r:id="rId8" imgW="1193800" imgH="215900" progId="Equation.3">
                  <p:embed/>
                  <p:pic>
                    <p:nvPicPr>
                      <p:cNvPr id="7987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9901" y="4524375"/>
                        <a:ext cx="263842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0" name="Text Box 9"/>
          <p:cNvSpPr txBox="1">
            <a:spLocks noChangeArrowheads="1"/>
          </p:cNvSpPr>
          <p:nvPr/>
        </p:nvSpPr>
        <p:spPr bwMode="auto">
          <a:xfrm>
            <a:off x="5628894" y="4366479"/>
            <a:ext cx="556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en-US" sz="2400" dirty="0" smtClean="0">
                <a:solidFill>
                  <a:schemeClr val="tx1"/>
                </a:solidFill>
                <a:latin typeface="Times New Roman" panose="02020603050405020304" pitchFamily="18" charset="0"/>
              </a:rPr>
              <a:t>The penalization is so small, that agent does not risk at all. </a:t>
            </a:r>
            <a:endParaRPr lang="en-GB" altLang="en-US" sz="2400" dirty="0">
              <a:solidFill>
                <a:schemeClr val="tx1"/>
              </a:solidFill>
              <a:latin typeface="Times New Roman" panose="02020603050405020304" pitchFamily="18" charset="0"/>
            </a:endParaRPr>
          </a:p>
        </p:txBody>
      </p:sp>
      <p:graphicFrame>
        <p:nvGraphicFramePr>
          <p:cNvPr id="79881" name="Object 5"/>
          <p:cNvGraphicFramePr>
            <a:graphicFrameLocks noChangeAspect="1"/>
          </p:cNvGraphicFramePr>
          <p:nvPr/>
        </p:nvGraphicFramePr>
        <p:xfrm>
          <a:off x="2071688" y="5392739"/>
          <a:ext cx="1179512" cy="477837"/>
        </p:xfrm>
        <a:graphic>
          <a:graphicData uri="http://schemas.openxmlformats.org/presentationml/2006/ole">
            <mc:AlternateContent xmlns:mc="http://schemas.openxmlformats.org/markup-compatibility/2006">
              <mc:Choice xmlns:v="urn:schemas-microsoft-com:vml" Requires="v">
                <p:oleObj spid="_x0000_s73741" name="Equation" r:id="rId10" imgW="532937" imgH="215713" progId="Equation.3">
                  <p:embed/>
                </p:oleObj>
              </mc:Choice>
              <mc:Fallback>
                <p:oleObj name="Equation" r:id="rId10" imgW="532937" imgH="215713" progId="Equation.3">
                  <p:embed/>
                  <p:pic>
                    <p:nvPicPr>
                      <p:cNvPr id="79881"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1688" y="5392739"/>
                        <a:ext cx="1179512"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2" name="Text Box 12"/>
          <p:cNvSpPr txBox="1">
            <a:spLocks noChangeArrowheads="1"/>
          </p:cNvSpPr>
          <p:nvPr/>
        </p:nvSpPr>
        <p:spPr bwMode="auto">
          <a:xfrm>
            <a:off x="5628894" y="5392739"/>
            <a:ext cx="5562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en-US" sz="2400" dirty="0">
                <a:solidFill>
                  <a:schemeClr val="tx1"/>
                </a:solidFill>
                <a:latin typeface="Times New Roman" panose="02020603050405020304" pitchFamily="18" charset="0"/>
              </a:rPr>
              <a:t>Agent </a:t>
            </a:r>
            <a:r>
              <a:rPr lang="en-US" altLang="en-US" sz="2400" dirty="0" smtClean="0">
                <a:solidFill>
                  <a:schemeClr val="tx1"/>
                </a:solidFill>
                <a:latin typeface="Times New Roman" panose="02020603050405020304" pitchFamily="18" charset="0"/>
              </a:rPr>
              <a:t>has profit from walking in the environment, so he does not go to the exit at all. </a:t>
            </a:r>
            <a:endParaRPr lang="en-GB" altLang="en-US" sz="24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21315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182" y="394855"/>
            <a:ext cx="9299863" cy="4708981"/>
          </a:xfrm>
          <a:prstGeom prst="rect">
            <a:avLst/>
          </a:prstGeom>
          <a:noFill/>
        </p:spPr>
        <p:txBody>
          <a:bodyPr wrap="square" rtlCol="0">
            <a:spAutoFit/>
          </a:bodyPr>
          <a:lstStyle/>
          <a:p>
            <a:r>
              <a:rPr lang="en-US" sz="2800" dirty="0" smtClean="0"/>
              <a:t>Preliminary summary</a:t>
            </a:r>
          </a:p>
          <a:p>
            <a:endParaRPr lang="en-US" sz="2800" dirty="0"/>
          </a:p>
          <a:p>
            <a:endParaRPr lang="en-US" sz="2800" dirty="0" smtClean="0"/>
          </a:p>
          <a:p>
            <a:endParaRPr lang="en-US" sz="2800" dirty="0" smtClean="0"/>
          </a:p>
          <a:p>
            <a:endParaRPr lang="en-US" sz="2800" dirty="0"/>
          </a:p>
          <a:p>
            <a:pPr marL="457200" indent="-457200">
              <a:buAutoNum type="arabicPeriod"/>
            </a:pPr>
            <a:r>
              <a:rPr lang="en-US" sz="2000" dirty="0" smtClean="0"/>
              <a:t>Simple decision;  we deal with single attribute or </a:t>
            </a:r>
            <a:r>
              <a:rPr lang="en-US" sz="2000" dirty="0" err="1" smtClean="0"/>
              <a:t>multiattribute</a:t>
            </a:r>
            <a:r>
              <a:rPr lang="en-US" sz="2000" dirty="0" smtClean="0"/>
              <a:t> utility function.</a:t>
            </a:r>
          </a:p>
          <a:p>
            <a:pPr marL="457200" indent="-457200">
              <a:buAutoNum type="arabicPeriod"/>
            </a:pPr>
            <a:r>
              <a:rPr lang="en-US" sz="2000" dirty="0" smtClean="0"/>
              <a:t>In simple decision we look for the best possible </a:t>
            </a:r>
            <a:r>
              <a:rPr lang="en-US" sz="2000" dirty="0" err="1" smtClean="0"/>
              <a:t>sction</a:t>
            </a:r>
            <a:r>
              <a:rPr lang="en-US" sz="2000" dirty="0" smtClean="0"/>
              <a:t>. </a:t>
            </a:r>
          </a:p>
          <a:p>
            <a:pPr marL="457200" indent="-457200">
              <a:buAutoNum type="arabicPeriod"/>
            </a:pPr>
            <a:r>
              <a:rPr lang="en-US" sz="2000" dirty="0" smtClean="0"/>
              <a:t>Complex decision in deterministic environment: we look for best action sequence, giving the best expected utility.</a:t>
            </a:r>
          </a:p>
          <a:p>
            <a:pPr marL="457200" indent="-457200">
              <a:buAutoNum type="arabicPeriod"/>
            </a:pPr>
            <a:r>
              <a:rPr lang="en-US" sz="2000" dirty="0" smtClean="0"/>
              <a:t>Complex decisions in nondeterministic environment (MDP):  we look for the best policy</a:t>
            </a:r>
          </a:p>
          <a:p>
            <a:pPr marL="457200" indent="-457200">
              <a:buAutoNum type="arabicPeriod"/>
            </a:pPr>
            <a:r>
              <a:rPr lang="en-US" sz="2000" dirty="0" smtClean="0"/>
              <a:t>Best policy is found with a help of Bellman equations based on the value iteration algorithm. </a:t>
            </a:r>
            <a:endParaRPr lang="en-US" sz="2000" dirty="0"/>
          </a:p>
        </p:txBody>
      </p:sp>
    </p:spTree>
    <p:extLst>
      <p:ext uri="{BB962C8B-B14F-4D97-AF65-F5344CB8AC3E}">
        <p14:creationId xmlns:p14="http://schemas.microsoft.com/office/powerpoint/2010/main" val="3242574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473326" y="1052514"/>
            <a:ext cx="60420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a:t>Utility functions</a:t>
            </a:r>
          </a:p>
        </p:txBody>
      </p:sp>
      <p:sp>
        <p:nvSpPr>
          <p:cNvPr id="3" name="TextBox 2"/>
          <p:cNvSpPr txBox="1"/>
          <p:nvPr/>
        </p:nvSpPr>
        <p:spPr>
          <a:xfrm>
            <a:off x="1825626" y="2292351"/>
            <a:ext cx="8691563" cy="3046413"/>
          </a:xfrm>
          <a:prstGeom prst="rect">
            <a:avLst/>
          </a:prstGeom>
          <a:noFill/>
        </p:spPr>
        <p:txBody>
          <a:bodyPr>
            <a:spAutoFit/>
          </a:bodyPr>
          <a:lstStyle/>
          <a:p>
            <a:pPr marL="457200" indent="-457200">
              <a:buFontTx/>
              <a:buAutoNum type="arabicPeriod"/>
              <a:defRPr/>
            </a:pPr>
            <a:r>
              <a:rPr lang="en-US" sz="2400" dirty="0">
                <a:solidFill>
                  <a:srgbClr val="C00000"/>
                </a:solidFill>
              </a:rPr>
              <a:t>Single </a:t>
            </a:r>
            <a:r>
              <a:rPr lang="en-US" sz="2400" dirty="0" smtClean="0">
                <a:solidFill>
                  <a:srgbClr val="C00000"/>
                </a:solidFill>
              </a:rPr>
              <a:t>attribute</a:t>
            </a:r>
            <a:r>
              <a:rPr lang="sk-SK" sz="2400" dirty="0" smtClean="0"/>
              <a:t>, </a:t>
            </a:r>
            <a:r>
              <a:rPr lang="en-US" sz="2400" dirty="0" smtClean="0"/>
              <a:t>depends </a:t>
            </a:r>
            <a:r>
              <a:rPr lang="en-US" sz="2400" dirty="0"/>
              <a:t>only on one variable , one attribute. Example : monetary utility function, in which the only attribute is </a:t>
            </a:r>
            <a:r>
              <a:rPr lang="en-US" sz="2400" dirty="0" smtClean="0"/>
              <a:t>the amount </a:t>
            </a:r>
            <a:r>
              <a:rPr lang="en-US" sz="2400" dirty="0"/>
              <a:t>of  money</a:t>
            </a:r>
          </a:p>
          <a:p>
            <a:pPr>
              <a:defRPr/>
            </a:pPr>
            <a:endParaRPr lang="sk-SK" sz="2400" dirty="0"/>
          </a:p>
          <a:p>
            <a:pPr marL="457200" indent="-457200">
              <a:buFontTx/>
              <a:buAutoNum type="arabicPeriod" startAt="2"/>
              <a:defRPr/>
            </a:pPr>
            <a:r>
              <a:rPr lang="sk-SK" sz="2400" dirty="0" err="1">
                <a:solidFill>
                  <a:srgbClr val="C00000"/>
                </a:solidFill>
              </a:rPr>
              <a:t>Multi</a:t>
            </a:r>
            <a:r>
              <a:rPr lang="en-US" sz="2400" dirty="0">
                <a:solidFill>
                  <a:srgbClr val="C00000"/>
                </a:solidFill>
              </a:rPr>
              <a:t> </a:t>
            </a:r>
            <a:r>
              <a:rPr lang="sk-SK" sz="2400" dirty="0" smtClean="0">
                <a:solidFill>
                  <a:srgbClr val="C00000"/>
                </a:solidFill>
              </a:rPr>
              <a:t>at</a:t>
            </a:r>
            <a:r>
              <a:rPr lang="en-US" sz="2400" dirty="0" smtClean="0">
                <a:solidFill>
                  <a:srgbClr val="C00000"/>
                </a:solidFill>
              </a:rPr>
              <a:t>t</a:t>
            </a:r>
            <a:r>
              <a:rPr lang="sk-SK" sz="2400" dirty="0" err="1" smtClean="0">
                <a:solidFill>
                  <a:srgbClr val="C00000"/>
                </a:solidFill>
              </a:rPr>
              <a:t>ri</a:t>
            </a:r>
            <a:r>
              <a:rPr lang="en-US" sz="2400" dirty="0" err="1">
                <a:solidFill>
                  <a:srgbClr val="C00000"/>
                </a:solidFill>
              </a:rPr>
              <a:t>bute</a:t>
            </a:r>
            <a:r>
              <a:rPr lang="sk-SK" sz="2400" dirty="0"/>
              <a:t>, </a:t>
            </a:r>
            <a:r>
              <a:rPr lang="en-US" sz="2400" dirty="0" smtClean="0"/>
              <a:t>depends </a:t>
            </a:r>
            <a:r>
              <a:rPr lang="en-US" sz="2400" dirty="0"/>
              <a:t>on many </a:t>
            </a:r>
            <a:r>
              <a:rPr lang="en-US" sz="2400" dirty="0" smtClean="0"/>
              <a:t>attributes, </a:t>
            </a:r>
            <a:r>
              <a:rPr lang="en-US" sz="2400" dirty="0"/>
              <a:t>variables. Example:  we want to buy a car. Our decision is influenced by the price, type, color, power …. </a:t>
            </a:r>
            <a:r>
              <a:rPr lang="en-US" sz="2400" dirty="0" err="1"/>
              <a:t>Etc</a:t>
            </a:r>
            <a:r>
              <a:rPr lang="en-US" sz="2400" dirty="0"/>
              <a:t> , utility function of the car has all of these attributes. </a:t>
            </a:r>
          </a:p>
        </p:txBody>
      </p:sp>
    </p:spTree>
    <p:extLst>
      <p:ext uri="{BB962C8B-B14F-4D97-AF65-F5344CB8AC3E}">
        <p14:creationId xmlns:p14="http://schemas.microsoft.com/office/powerpoint/2010/main" val="35512564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6" y="287339"/>
            <a:ext cx="9077325" cy="1150937"/>
          </a:xfrm>
        </p:spPr>
        <p:txBody>
          <a:bodyPr>
            <a:normAutofit fontScale="90000"/>
          </a:bodyPr>
          <a:lstStyle/>
          <a:p>
            <a:pPr>
              <a:defRPr/>
            </a:pPr>
            <a:r>
              <a:rPr lang="en-US" sz="4400" dirty="0" smtClean="0"/>
              <a:t>More complex games and decisions in the </a:t>
            </a:r>
            <a:r>
              <a:rPr lang="en-US" sz="4400" dirty="0" err="1" smtClean="0"/>
              <a:t>multiagent</a:t>
            </a:r>
            <a:r>
              <a:rPr lang="en-US" sz="4400" dirty="0" smtClean="0"/>
              <a:t> environment. </a:t>
            </a:r>
            <a:endParaRPr lang="en-US" sz="4400" dirty="0"/>
          </a:p>
        </p:txBody>
      </p:sp>
      <p:sp>
        <p:nvSpPr>
          <p:cNvPr id="11267" name="TextBox 2"/>
          <p:cNvSpPr txBox="1">
            <a:spLocks noChangeArrowheads="1"/>
          </p:cNvSpPr>
          <p:nvPr/>
        </p:nvSpPr>
        <p:spPr bwMode="auto">
          <a:xfrm>
            <a:off x="1151907" y="2047876"/>
            <a:ext cx="1027215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err="1">
                <a:solidFill>
                  <a:srgbClr val="C00000"/>
                </a:solidFill>
              </a:rPr>
              <a:t>Minimax</a:t>
            </a:r>
            <a:r>
              <a:rPr lang="sk-SK" altLang="en-US" sz="2400" b="1" dirty="0">
                <a:solidFill>
                  <a:srgbClr val="C00000"/>
                </a:solidFill>
              </a:rPr>
              <a:t> </a:t>
            </a:r>
            <a:r>
              <a:rPr lang="sk-SK" altLang="en-US" sz="2400" b="1" dirty="0" err="1" smtClean="0">
                <a:solidFill>
                  <a:srgbClr val="C00000"/>
                </a:solidFill>
              </a:rPr>
              <a:t>algori</a:t>
            </a:r>
            <a:r>
              <a:rPr lang="en-US" altLang="en-US" sz="2400" b="1" dirty="0" err="1" smtClean="0">
                <a:solidFill>
                  <a:srgbClr val="C00000"/>
                </a:solidFill>
              </a:rPr>
              <a:t>thm</a:t>
            </a:r>
            <a:r>
              <a:rPr lang="sk-SK" altLang="en-US" sz="2400" dirty="0" smtClean="0"/>
              <a:t>: </a:t>
            </a:r>
            <a:endParaRPr lang="sk-SK" altLang="en-US" sz="2400" dirty="0"/>
          </a:p>
          <a:p>
            <a:r>
              <a:rPr lang="en-US" altLang="en-US" sz="2400" dirty="0" smtClean="0"/>
              <a:t>Game solving algorithm which finds the best plies from the MAX point of view, if both agents act in two agent fully observable deterministic environment. Both agents alter their moves and both play optimally </a:t>
            </a:r>
            <a:r>
              <a:rPr lang="en-US" altLang="en-US" sz="2400" dirty="0"/>
              <a:t>(</a:t>
            </a:r>
            <a:r>
              <a:rPr lang="en-US" altLang="en-US" sz="2400" dirty="0" smtClean="0"/>
              <a:t>maximizing their utility). </a:t>
            </a:r>
            <a:endParaRPr lang="sk-SK" altLang="en-US" sz="2400" dirty="0"/>
          </a:p>
          <a:p>
            <a:endParaRPr lang="sk-SK" altLang="en-US" sz="2400" dirty="0"/>
          </a:p>
          <a:p>
            <a:endParaRPr lang="sk-SK" altLang="en-US" sz="2400" dirty="0"/>
          </a:p>
          <a:p>
            <a:r>
              <a:rPr lang="en-US" altLang="en-US" sz="2400" dirty="0">
                <a:solidFill>
                  <a:srgbClr val="C00000"/>
                </a:solidFill>
              </a:rPr>
              <a:t>M</a:t>
            </a:r>
            <a:r>
              <a:rPr lang="en-US" altLang="en-US" sz="2400" dirty="0" smtClean="0">
                <a:solidFill>
                  <a:srgbClr val="C00000"/>
                </a:solidFill>
              </a:rPr>
              <a:t>ore complex games</a:t>
            </a:r>
            <a:r>
              <a:rPr lang="sk-SK" altLang="en-US" sz="2400" dirty="0" smtClean="0">
                <a:solidFill>
                  <a:srgbClr val="C00000"/>
                </a:solidFill>
              </a:rPr>
              <a:t>?  </a:t>
            </a:r>
            <a:r>
              <a:rPr lang="en-US" altLang="en-US" sz="2400" dirty="0" smtClean="0"/>
              <a:t>How to decide in a games if all agents play at once (not knowing about themselves), or they play in an environment which is not fully observable. </a:t>
            </a:r>
            <a:endParaRPr lang="en-US" altLang="en-US" sz="2400" dirty="0"/>
          </a:p>
        </p:txBody>
      </p:sp>
    </p:spTree>
    <p:extLst>
      <p:ext uri="{BB962C8B-B14F-4D97-AF65-F5344CB8AC3E}">
        <p14:creationId xmlns:p14="http://schemas.microsoft.com/office/powerpoint/2010/main" val="1417335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87339"/>
            <a:ext cx="7543800" cy="1036637"/>
          </a:xfrm>
        </p:spPr>
        <p:txBody>
          <a:bodyPr/>
          <a:lstStyle/>
          <a:p>
            <a:pPr>
              <a:defRPr/>
            </a:pPr>
            <a:r>
              <a:rPr lang="sk-SK" dirty="0" smtClean="0"/>
              <a:t>Single </a:t>
            </a:r>
            <a:r>
              <a:rPr lang="sk-SK" dirty="0" err="1" smtClean="0"/>
              <a:t>move</a:t>
            </a:r>
            <a:r>
              <a:rPr lang="sk-SK" dirty="0" smtClean="0"/>
              <a:t> </a:t>
            </a:r>
            <a:r>
              <a:rPr lang="en-US" dirty="0" smtClean="0"/>
              <a:t>game</a:t>
            </a:r>
            <a:endParaRPr lang="en-US" dirty="0"/>
          </a:p>
        </p:txBody>
      </p:sp>
      <p:grpSp>
        <p:nvGrpSpPr>
          <p:cNvPr id="12291" name="Group 4"/>
          <p:cNvGrpSpPr>
            <a:grpSpLocks/>
          </p:cNvGrpSpPr>
          <p:nvPr/>
        </p:nvGrpSpPr>
        <p:grpSpPr bwMode="auto">
          <a:xfrm>
            <a:off x="341747" y="1806906"/>
            <a:ext cx="10647362" cy="4524315"/>
            <a:chOff x="-1503361" y="2238375"/>
            <a:chExt cx="10647362" cy="4524133"/>
          </a:xfrm>
        </p:grpSpPr>
        <p:grpSp>
          <p:nvGrpSpPr>
            <p:cNvPr id="12292" name="Group 5"/>
            <p:cNvGrpSpPr>
              <a:grpSpLocks/>
            </p:cNvGrpSpPr>
            <p:nvPr/>
          </p:nvGrpSpPr>
          <p:grpSpPr bwMode="auto">
            <a:xfrm>
              <a:off x="-1503361" y="2238375"/>
              <a:ext cx="10647362" cy="4524133"/>
              <a:chOff x="-1503362" y="2238375"/>
              <a:chExt cx="10647362" cy="4524807"/>
            </a:xfrm>
          </p:grpSpPr>
          <p:sp>
            <p:nvSpPr>
              <p:cNvPr id="3" name="TextBox 2"/>
              <p:cNvSpPr txBox="1"/>
              <p:nvPr/>
            </p:nvSpPr>
            <p:spPr>
              <a:xfrm>
                <a:off x="-1503362" y="2238375"/>
                <a:ext cx="10647362" cy="4524807"/>
              </a:xfrm>
              <a:prstGeom prst="rect">
                <a:avLst/>
              </a:prstGeom>
              <a:noFill/>
            </p:spPr>
            <p:txBody>
              <a:bodyPr wrap="square">
                <a:spAutoFit/>
              </a:bodyPr>
              <a:lstStyle/>
              <a:p>
                <a:pPr>
                  <a:defRPr/>
                </a:pPr>
                <a:r>
                  <a:rPr lang="en-US" sz="2400" dirty="0" smtClean="0">
                    <a:solidFill>
                      <a:srgbClr val="C00000"/>
                    </a:solidFill>
                  </a:rPr>
                  <a:t>One move game attributes</a:t>
                </a:r>
                <a:r>
                  <a:rPr lang="sk-SK" sz="2400" dirty="0" smtClean="0">
                    <a:solidFill>
                      <a:srgbClr val="C00000"/>
                    </a:solidFill>
                  </a:rPr>
                  <a:t>:</a:t>
                </a:r>
                <a:endParaRPr lang="sk-SK" sz="2400" dirty="0">
                  <a:solidFill>
                    <a:srgbClr val="C00000"/>
                  </a:solidFill>
                </a:endParaRPr>
              </a:p>
              <a:p>
                <a:pPr>
                  <a:defRPr/>
                </a:pPr>
                <a:endParaRPr lang="sk-SK" sz="2400" dirty="0">
                  <a:solidFill>
                    <a:srgbClr val="C00000"/>
                  </a:solidFill>
                </a:endParaRPr>
              </a:p>
              <a:p>
                <a:pPr marL="457200" indent="-457200">
                  <a:buFontTx/>
                  <a:buAutoNum type="arabicPeriod"/>
                  <a:defRPr/>
                </a:pPr>
                <a:r>
                  <a:rPr lang="en-US" sz="2000" b="1" dirty="0" smtClean="0"/>
                  <a:t>Players</a:t>
                </a:r>
                <a:r>
                  <a:rPr lang="sk-SK" sz="2000" dirty="0" smtClean="0"/>
                  <a:t>, </a:t>
                </a:r>
                <a:r>
                  <a:rPr lang="en-US" sz="2000" dirty="0" smtClean="0"/>
                  <a:t>there are </a:t>
                </a:r>
                <a:r>
                  <a:rPr lang="sk-SK" sz="2000" dirty="0" smtClean="0"/>
                  <a:t>            </a:t>
                </a:r>
                <a:r>
                  <a:rPr lang="en-US" sz="2000" dirty="0" smtClean="0"/>
                  <a:t>players</a:t>
                </a:r>
                <a:r>
                  <a:rPr lang="sk-SK" sz="2000" dirty="0" smtClean="0"/>
                  <a:t> </a:t>
                </a:r>
                <a:r>
                  <a:rPr lang="sk-SK" sz="2000" dirty="0"/>
                  <a:t>.  </a:t>
                </a:r>
                <a:r>
                  <a:rPr lang="en-US" sz="2000" dirty="0" smtClean="0"/>
                  <a:t>Their names start by a capital letter</a:t>
                </a:r>
                <a:r>
                  <a:rPr lang="sk-SK" sz="2000" dirty="0" smtClean="0"/>
                  <a:t>.</a:t>
                </a:r>
                <a:endParaRPr lang="sk-SK" sz="2000" dirty="0"/>
              </a:p>
              <a:p>
                <a:pPr marL="457200" indent="-457200">
                  <a:buFontTx/>
                  <a:buAutoNum type="arabicPeriod"/>
                  <a:defRPr/>
                </a:pPr>
                <a:r>
                  <a:rPr lang="sk-SK" sz="2000" b="1" dirty="0" smtClean="0"/>
                  <a:t>A</a:t>
                </a:r>
                <a:r>
                  <a:rPr lang="en-US" sz="2000" b="1" dirty="0" err="1" smtClean="0"/>
                  <a:t>ctions</a:t>
                </a:r>
                <a:r>
                  <a:rPr lang="sk-SK" sz="2000" dirty="0" smtClean="0"/>
                  <a:t>. </a:t>
                </a:r>
                <a:r>
                  <a:rPr lang="en-US" sz="2000" dirty="0" smtClean="0"/>
                  <a:t>Their name starts with non capital letter.</a:t>
                </a:r>
                <a:endParaRPr lang="sk-SK" sz="2000" dirty="0"/>
              </a:p>
              <a:p>
                <a:pPr marL="457200" indent="-457200">
                  <a:buFontTx/>
                  <a:buAutoNum type="arabicPeriod"/>
                  <a:defRPr/>
                </a:pPr>
                <a:r>
                  <a:rPr lang="sk-SK" sz="2000" b="1" dirty="0" err="1"/>
                  <a:t>Payoff</a:t>
                </a:r>
                <a:r>
                  <a:rPr lang="sk-SK" sz="2000" b="1" dirty="0"/>
                  <a:t> </a:t>
                </a:r>
                <a:r>
                  <a:rPr lang="sk-SK" sz="2000" b="1" dirty="0" err="1" smtClean="0"/>
                  <a:t>fun</a:t>
                </a:r>
                <a:r>
                  <a:rPr lang="en-US" sz="2000" b="1" dirty="0" err="1" smtClean="0"/>
                  <a:t>ction</a:t>
                </a:r>
                <a:r>
                  <a:rPr lang="sk-SK" sz="2000" dirty="0" smtClean="0"/>
                  <a:t>: </a:t>
                </a:r>
                <a:r>
                  <a:rPr lang="en-US" sz="2000" dirty="0" smtClean="0"/>
                  <a:t>Utility function giving utility of one action or of an action  combination from the point of view of each player. </a:t>
                </a:r>
                <a:endParaRPr lang="sk-SK" sz="2000" dirty="0"/>
              </a:p>
              <a:p>
                <a:pPr marL="457200" indent="-457200">
                  <a:buFontTx/>
                  <a:buAutoNum type="arabicPeriod"/>
                  <a:defRPr/>
                </a:pPr>
                <a:r>
                  <a:rPr lang="sk-SK" sz="2000" b="1" dirty="0" err="1" smtClean="0"/>
                  <a:t>Strat</a:t>
                </a:r>
                <a:r>
                  <a:rPr lang="en-US" sz="2000" b="1" dirty="0" err="1" smtClean="0"/>
                  <a:t>egy</a:t>
                </a:r>
                <a:r>
                  <a:rPr lang="sk-SK" sz="2000" dirty="0" smtClean="0"/>
                  <a:t> </a:t>
                </a:r>
                <a:r>
                  <a:rPr lang="sk-SK" sz="2000" dirty="0"/>
                  <a:t>– </a:t>
                </a:r>
                <a:r>
                  <a:rPr lang="en-US" sz="2000" dirty="0" smtClean="0">
                    <a:solidFill>
                      <a:srgbClr val="0070C0"/>
                    </a:solidFill>
                  </a:rPr>
                  <a:t>pure</a:t>
                </a:r>
                <a:r>
                  <a:rPr lang="sk-SK" sz="2000" dirty="0" smtClean="0">
                    <a:solidFill>
                      <a:srgbClr val="0070C0"/>
                    </a:solidFill>
                  </a:rPr>
                  <a:t> </a:t>
                </a:r>
                <a:r>
                  <a:rPr lang="sk-SK" sz="2000" dirty="0"/>
                  <a:t>– </a:t>
                </a:r>
                <a:r>
                  <a:rPr lang="en-US" sz="2000" dirty="0" smtClean="0"/>
                  <a:t>in a deterministic games strategy specifies unique action in </a:t>
                </a:r>
              </a:p>
              <a:p>
                <a:pPr>
                  <a:defRPr/>
                </a:pPr>
                <a:r>
                  <a:rPr lang="en-US" sz="2000" dirty="0" smtClean="0"/>
                  <a:t>                         each game state, situation</a:t>
                </a:r>
                <a:endParaRPr lang="sk-SK" sz="2000" dirty="0"/>
              </a:p>
              <a:p>
                <a:pPr>
                  <a:defRPr/>
                </a:pPr>
                <a:r>
                  <a:rPr lang="sk-SK" sz="2000" dirty="0"/>
                  <a:t>                        - </a:t>
                </a:r>
                <a:r>
                  <a:rPr lang="en-US" sz="2000" dirty="0" smtClean="0">
                    <a:solidFill>
                      <a:srgbClr val="0070C0"/>
                    </a:solidFill>
                  </a:rPr>
                  <a:t>mixed</a:t>
                </a:r>
                <a:r>
                  <a:rPr lang="sk-SK" sz="2000" dirty="0" smtClean="0">
                    <a:solidFill>
                      <a:srgbClr val="0070C0"/>
                    </a:solidFill>
                  </a:rPr>
                  <a:t> </a:t>
                </a:r>
                <a:r>
                  <a:rPr lang="sk-SK" sz="2000" dirty="0" smtClean="0"/>
                  <a:t> </a:t>
                </a:r>
                <a:r>
                  <a:rPr lang="sk-SK" sz="2000" dirty="0"/>
                  <a:t>– </a:t>
                </a:r>
                <a:r>
                  <a:rPr lang="en-US" sz="2000" dirty="0" smtClean="0"/>
                  <a:t>mixed strategy chooses in each game situation actions with </a:t>
                </a:r>
              </a:p>
              <a:p>
                <a:pPr>
                  <a:defRPr/>
                </a:pPr>
                <a:r>
                  <a:rPr lang="en-US" sz="2000" dirty="0"/>
                  <a:t> </a:t>
                </a:r>
                <a:r>
                  <a:rPr lang="en-US" sz="2000" dirty="0" smtClean="0"/>
                  <a:t>                         certain probability </a:t>
                </a:r>
                <a:r>
                  <a:rPr lang="sk-SK" sz="2000" dirty="0" smtClean="0"/>
                  <a:t>(</a:t>
                </a:r>
                <a:r>
                  <a:rPr lang="sk-SK" sz="2000" dirty="0" err="1" smtClean="0"/>
                  <a:t>lot</a:t>
                </a:r>
                <a:r>
                  <a:rPr lang="en-US" sz="2000" dirty="0" err="1" smtClean="0"/>
                  <a:t>tery</a:t>
                </a:r>
                <a:r>
                  <a:rPr lang="sk-SK" sz="2000" dirty="0" smtClean="0"/>
                  <a:t>) </a:t>
                </a:r>
                <a:r>
                  <a:rPr lang="en-US" sz="2000" dirty="0" err="1" smtClean="0"/>
                  <a:t>e.g</a:t>
                </a:r>
                <a:r>
                  <a:rPr lang="sk-SK" sz="2000" dirty="0" smtClean="0"/>
                  <a:t>. </a:t>
                </a:r>
                <a:r>
                  <a:rPr lang="en-US" sz="2000" dirty="0" smtClean="0"/>
                  <a:t>if there are two possible actions, </a:t>
                </a:r>
              </a:p>
              <a:p>
                <a:pPr>
                  <a:defRPr/>
                </a:pPr>
                <a:r>
                  <a:rPr lang="en-US" sz="2000" dirty="0"/>
                  <a:t> </a:t>
                </a:r>
                <a:r>
                  <a:rPr lang="en-US" sz="2000" dirty="0" smtClean="0"/>
                  <a:t>                          strategy suggests</a:t>
                </a:r>
                <a:r>
                  <a:rPr lang="sk-SK" sz="2000" dirty="0" smtClean="0"/>
                  <a:t> </a:t>
                </a:r>
                <a:r>
                  <a:rPr lang="en-US" sz="2000" dirty="0" smtClean="0"/>
                  <a:t>this lottery </a:t>
                </a:r>
                <a:r>
                  <a:rPr lang="sk-SK" sz="2000" dirty="0" smtClean="0"/>
                  <a:t>:</a:t>
                </a:r>
                <a:endParaRPr lang="sk-SK" sz="2000" dirty="0"/>
              </a:p>
              <a:p>
                <a:pPr>
                  <a:defRPr/>
                </a:pPr>
                <a:r>
                  <a:rPr lang="sk-SK" sz="2000" dirty="0"/>
                  <a:t> </a:t>
                </a:r>
              </a:p>
              <a:p>
                <a:pPr>
                  <a:defRPr/>
                </a:pPr>
                <a:r>
                  <a:rPr lang="en-US" sz="2000" dirty="0" smtClean="0"/>
                  <a:t>                            </a:t>
                </a:r>
                <a:endParaRPr lang="sk-SK" sz="2000" dirty="0"/>
              </a:p>
              <a:p>
                <a:pPr>
                  <a:defRPr/>
                </a:pPr>
                <a:r>
                  <a:rPr lang="sk-SK" sz="2000" dirty="0"/>
                  <a:t>5.   </a:t>
                </a:r>
                <a:r>
                  <a:rPr lang="sk-SK" sz="2000" b="1" dirty="0" err="1" smtClean="0"/>
                  <a:t>Strategic</a:t>
                </a:r>
                <a:r>
                  <a:rPr lang="en-US" sz="2000" b="1" dirty="0"/>
                  <a:t> </a:t>
                </a:r>
                <a:r>
                  <a:rPr lang="en-US" sz="2000" b="1" dirty="0" smtClean="0"/>
                  <a:t>profile</a:t>
                </a:r>
                <a:r>
                  <a:rPr lang="sk-SK" sz="2000" dirty="0" smtClean="0"/>
                  <a:t>: </a:t>
                </a:r>
                <a:r>
                  <a:rPr lang="en-US" sz="2000" dirty="0" smtClean="0"/>
                  <a:t>assigning strategies to each player</a:t>
                </a:r>
                <a:r>
                  <a:rPr lang="sk-SK" sz="2000" dirty="0" smtClean="0"/>
                  <a:t> </a:t>
                </a:r>
                <a:r>
                  <a:rPr lang="en-US" sz="2000" dirty="0" smtClean="0"/>
                  <a:t>in </a:t>
                </a:r>
                <a:r>
                  <a:rPr lang="en-US" sz="2000" dirty="0" smtClean="0">
                    <a:solidFill>
                      <a:srgbClr val="FF0000"/>
                    </a:solidFill>
                  </a:rPr>
                  <a:t>pure strategy</a:t>
                </a:r>
                <a:r>
                  <a:rPr lang="sk-SK" sz="2000" dirty="0" smtClean="0">
                    <a:solidFill>
                      <a:srgbClr val="FF0000"/>
                    </a:solidFill>
                  </a:rPr>
                  <a:t> </a:t>
                </a:r>
                <a:endParaRPr lang="en-US" sz="2000" dirty="0">
                  <a:solidFill>
                    <a:srgbClr val="FF0000"/>
                  </a:solidFill>
                </a:endParaRPr>
              </a:p>
            </p:txBody>
          </p:sp>
          <p:graphicFrame>
            <p:nvGraphicFramePr>
              <p:cNvPr id="12295" name="Object 3"/>
              <p:cNvGraphicFramePr>
                <a:graphicFrameLocks noChangeAspect="1"/>
              </p:cNvGraphicFramePr>
              <p:nvPr>
                <p:extLst/>
              </p:nvPr>
            </p:nvGraphicFramePr>
            <p:xfrm>
              <a:off x="940377" y="3046601"/>
              <a:ext cx="635000" cy="317500"/>
            </p:xfrm>
            <a:graphic>
              <a:graphicData uri="http://schemas.openxmlformats.org/presentationml/2006/ole">
                <mc:AlternateContent xmlns:mc="http://schemas.openxmlformats.org/markup-compatibility/2006">
                  <mc:Choice xmlns:v="urn:schemas-microsoft-com:vml" Requires="v">
                    <p:oleObj spid="_x0000_s74760" name="Rovnica" r:id="rId3" imgW="355138" imgH="177569" progId="Equation.3">
                      <p:embed/>
                    </p:oleObj>
                  </mc:Choice>
                  <mc:Fallback>
                    <p:oleObj name="Rovnica" r:id="rId3" imgW="355138" imgH="177569" progId="Equation.3">
                      <p:embed/>
                      <p:pic>
                        <p:nvPicPr>
                          <p:cNvPr id="122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377" y="3046601"/>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Object 3"/>
              <p:cNvGraphicFramePr>
                <a:graphicFrameLocks noChangeAspect="1"/>
              </p:cNvGraphicFramePr>
              <p:nvPr>
                <p:extLst/>
              </p:nvPr>
            </p:nvGraphicFramePr>
            <p:xfrm>
              <a:off x="3555563" y="5361078"/>
              <a:ext cx="1930341" cy="415548"/>
            </p:xfrm>
            <a:graphic>
              <a:graphicData uri="http://schemas.openxmlformats.org/presentationml/2006/ole">
                <mc:AlternateContent xmlns:mc="http://schemas.openxmlformats.org/markup-compatibility/2006">
                  <mc:Choice xmlns:v="urn:schemas-microsoft-com:vml" Requires="v">
                    <p:oleObj spid="_x0000_s74761" name="Rovnica" r:id="rId5" imgW="1002865" imgH="215806" progId="Equation.3">
                      <p:embed/>
                    </p:oleObj>
                  </mc:Choice>
                  <mc:Fallback>
                    <p:oleObj name="Rovnica" r:id="rId5" imgW="1002865" imgH="215806" progId="Equation.3">
                      <p:embed/>
                      <p:pic>
                        <p:nvPicPr>
                          <p:cNvPr id="1229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5563" y="5361078"/>
                            <a:ext cx="1930341" cy="41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293" name="Object 3"/>
            <p:cNvGraphicFramePr>
              <a:graphicFrameLocks noChangeAspect="1"/>
            </p:cNvGraphicFramePr>
            <p:nvPr>
              <p:extLst/>
            </p:nvPr>
          </p:nvGraphicFramePr>
          <p:xfrm>
            <a:off x="6055240" y="6191008"/>
            <a:ext cx="2508250" cy="571500"/>
          </p:xfrm>
          <a:graphic>
            <a:graphicData uri="http://schemas.openxmlformats.org/presentationml/2006/ole">
              <mc:AlternateContent xmlns:mc="http://schemas.openxmlformats.org/markup-compatibility/2006">
                <mc:Choice xmlns:v="urn:schemas-microsoft-com:vml" Requires="v">
                  <p:oleObj spid="_x0000_s74762" name="Rovnica" r:id="rId7" imgW="1002865" imgH="228501" progId="Equation.3">
                    <p:embed/>
                  </p:oleObj>
                </mc:Choice>
                <mc:Fallback>
                  <p:oleObj name="Rovnica" r:id="rId7" imgW="1002865" imgH="228501" progId="Equation.3">
                    <p:embed/>
                    <p:pic>
                      <p:nvPicPr>
                        <p:cNvPr id="1229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5240" y="6191008"/>
                          <a:ext cx="2508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218185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771896" y="591503"/>
            <a:ext cx="553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dirty="0" err="1">
                <a:solidFill>
                  <a:srgbClr val="C00000"/>
                </a:solidFill>
              </a:rPr>
              <a:t>Prisonner´s</a:t>
            </a:r>
            <a:r>
              <a:rPr lang="sk-SK" altLang="en-US" sz="2400" dirty="0">
                <a:solidFill>
                  <a:srgbClr val="C00000"/>
                </a:solidFill>
              </a:rPr>
              <a:t> </a:t>
            </a:r>
            <a:r>
              <a:rPr lang="sk-SK" altLang="en-US" sz="2400" dirty="0" err="1">
                <a:solidFill>
                  <a:srgbClr val="C00000"/>
                </a:solidFill>
              </a:rPr>
              <a:t>dilemma</a:t>
            </a:r>
            <a:endParaRPr lang="en-US" altLang="en-US" sz="2400" dirty="0">
              <a:solidFill>
                <a:srgbClr val="C00000"/>
              </a:solidFill>
            </a:endParaRPr>
          </a:p>
        </p:txBody>
      </p:sp>
      <p:sp>
        <p:nvSpPr>
          <p:cNvPr id="13315" name="TextBox 2"/>
          <p:cNvSpPr txBox="1">
            <a:spLocks noChangeArrowheads="1"/>
          </p:cNvSpPr>
          <p:nvPr/>
        </p:nvSpPr>
        <p:spPr bwMode="auto">
          <a:xfrm>
            <a:off x="771896" y="1618239"/>
            <a:ext cx="104146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Two burglars</a:t>
            </a:r>
            <a:r>
              <a:rPr lang="sk-SK" altLang="en-US" dirty="0" smtClean="0"/>
              <a:t> </a:t>
            </a:r>
            <a:r>
              <a:rPr lang="sk-SK" altLang="en-US" dirty="0"/>
              <a:t>A </a:t>
            </a:r>
            <a:r>
              <a:rPr lang="sk-SK" altLang="en-US" dirty="0" err="1"/>
              <a:t>a</a:t>
            </a:r>
            <a:r>
              <a:rPr lang="sk-SK" altLang="en-US" dirty="0"/>
              <a:t> B </a:t>
            </a:r>
            <a:r>
              <a:rPr lang="en-US" altLang="en-US" dirty="0" smtClean="0"/>
              <a:t>are captured in an act of crime and questioned separately</a:t>
            </a:r>
            <a:r>
              <a:rPr lang="sk-SK" altLang="en-US" dirty="0" smtClean="0"/>
              <a:t>. </a:t>
            </a:r>
            <a:r>
              <a:rPr lang="en-US" altLang="en-US" dirty="0" smtClean="0"/>
              <a:t>The detective suggests them both (they do not know this fact)  separately :</a:t>
            </a:r>
            <a:r>
              <a:rPr lang="en-US" altLang="en-US" dirty="0"/>
              <a:t> </a:t>
            </a:r>
            <a:r>
              <a:rPr lang="en-US" altLang="en-US" dirty="0" smtClean="0"/>
              <a:t>If you testify against your partner</a:t>
            </a:r>
            <a:r>
              <a:rPr lang="sk-SK" altLang="en-US" dirty="0" smtClean="0"/>
              <a:t>, </a:t>
            </a:r>
            <a:r>
              <a:rPr lang="en-US" altLang="en-US" dirty="0" smtClean="0"/>
              <a:t>he gets</a:t>
            </a:r>
            <a:r>
              <a:rPr lang="sk-SK" altLang="en-US" dirty="0" smtClean="0"/>
              <a:t> 10</a:t>
            </a:r>
            <a:r>
              <a:rPr lang="en-US" altLang="en-US" dirty="0" smtClean="0"/>
              <a:t> years in prison  and you nothing if he refuses to testify</a:t>
            </a:r>
            <a:r>
              <a:rPr lang="sk-SK" altLang="en-US" dirty="0" smtClean="0"/>
              <a:t>.  </a:t>
            </a:r>
            <a:r>
              <a:rPr lang="en-US" altLang="en-US" dirty="0" smtClean="0"/>
              <a:t>If both of you testify against each other, you and your partner get 5 years in prison. If you both refuse to testify, both of you get 1 year in prison. </a:t>
            </a:r>
            <a:endParaRPr lang="en-US" altLang="en-US" dirty="0"/>
          </a:p>
        </p:txBody>
      </p:sp>
      <p:sp>
        <p:nvSpPr>
          <p:cNvPr id="13316" name="TextBox 4"/>
          <p:cNvSpPr txBox="1">
            <a:spLocks noChangeArrowheads="1"/>
          </p:cNvSpPr>
          <p:nvPr/>
        </p:nvSpPr>
        <p:spPr bwMode="auto">
          <a:xfrm>
            <a:off x="771897" y="3486151"/>
            <a:ext cx="3114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Payoff</a:t>
            </a:r>
            <a:r>
              <a:rPr lang="sk-SK" altLang="en-US" dirty="0"/>
              <a:t> </a:t>
            </a:r>
            <a:r>
              <a:rPr lang="sk-SK" altLang="en-US" dirty="0" smtClean="0"/>
              <a:t>ma</a:t>
            </a:r>
            <a:r>
              <a:rPr lang="en-US" altLang="en-US" dirty="0" err="1" smtClean="0"/>
              <a:t>trix</a:t>
            </a:r>
            <a:r>
              <a:rPr lang="sk-SK" altLang="en-US" dirty="0" smtClean="0"/>
              <a:t> (</a:t>
            </a:r>
            <a:r>
              <a:rPr lang="sk-SK" altLang="en-US" dirty="0" err="1" smtClean="0"/>
              <a:t>utilit</a:t>
            </a:r>
            <a:r>
              <a:rPr lang="en-US" altLang="en-US" dirty="0" smtClean="0"/>
              <a:t>y matrix</a:t>
            </a:r>
            <a:r>
              <a:rPr lang="sk-SK" altLang="en-US" dirty="0" smtClean="0"/>
              <a:t>):</a:t>
            </a:r>
            <a:endParaRPr lang="en-US" altLang="en-US" dirty="0"/>
          </a:p>
        </p:txBody>
      </p:sp>
      <p:grpSp>
        <p:nvGrpSpPr>
          <p:cNvPr id="13317" name="Group 19"/>
          <p:cNvGrpSpPr>
            <a:grpSpLocks/>
          </p:cNvGrpSpPr>
          <p:nvPr/>
        </p:nvGrpSpPr>
        <p:grpSpPr bwMode="auto">
          <a:xfrm>
            <a:off x="4229101" y="3543301"/>
            <a:ext cx="5133975" cy="1762125"/>
            <a:chOff x="2705099" y="3543301"/>
            <a:chExt cx="5133976" cy="1762125"/>
          </a:xfrm>
        </p:grpSpPr>
        <p:sp>
          <p:nvSpPr>
            <p:cNvPr id="4" name="Rectangle 3"/>
            <p:cNvSpPr/>
            <p:nvPr/>
          </p:nvSpPr>
          <p:spPr>
            <a:xfrm>
              <a:off x="2705099" y="3543301"/>
              <a:ext cx="5133976" cy="1762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a:xfrm flipV="1">
              <a:off x="2705099" y="4143376"/>
              <a:ext cx="5133976" cy="285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05099" y="4695826"/>
              <a:ext cx="5133976" cy="28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90999" y="3543301"/>
              <a:ext cx="952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10275" y="3543301"/>
              <a:ext cx="952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23" name="TextBox 11"/>
            <p:cNvSpPr txBox="1">
              <a:spLocks noChangeArrowheads="1"/>
            </p:cNvSpPr>
            <p:nvPr/>
          </p:nvSpPr>
          <p:spPr bwMode="auto">
            <a:xfrm>
              <a:off x="4343400" y="3670816"/>
              <a:ext cx="1323975" cy="36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 testify</a:t>
              </a:r>
              <a:endParaRPr lang="en-US" altLang="en-US"/>
            </a:p>
          </p:txBody>
        </p:sp>
        <p:sp>
          <p:nvSpPr>
            <p:cNvPr id="13324" name="TextBox 12"/>
            <p:cNvSpPr txBox="1">
              <a:spLocks noChangeArrowheads="1"/>
            </p:cNvSpPr>
            <p:nvPr/>
          </p:nvSpPr>
          <p:spPr bwMode="auto">
            <a:xfrm>
              <a:off x="6143625" y="3655160"/>
              <a:ext cx="1443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A: refuse</a:t>
              </a:r>
              <a:endParaRPr lang="en-US" altLang="en-US"/>
            </a:p>
          </p:txBody>
        </p:sp>
        <p:sp>
          <p:nvSpPr>
            <p:cNvPr id="13325" name="TextBox 13"/>
            <p:cNvSpPr txBox="1">
              <a:spLocks noChangeArrowheads="1"/>
            </p:cNvSpPr>
            <p:nvPr/>
          </p:nvSpPr>
          <p:spPr bwMode="auto">
            <a:xfrm>
              <a:off x="2933699" y="4276725"/>
              <a:ext cx="1323975" cy="36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 testify</a:t>
              </a:r>
              <a:endParaRPr lang="en-US" altLang="en-US"/>
            </a:p>
          </p:txBody>
        </p:sp>
        <p:sp>
          <p:nvSpPr>
            <p:cNvPr id="13326" name="TextBox 14"/>
            <p:cNvSpPr txBox="1">
              <a:spLocks noChangeArrowheads="1"/>
            </p:cNvSpPr>
            <p:nvPr/>
          </p:nvSpPr>
          <p:spPr bwMode="auto">
            <a:xfrm>
              <a:off x="2819401" y="4830842"/>
              <a:ext cx="1438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B: refuse</a:t>
              </a:r>
              <a:endParaRPr lang="en-US" altLang="en-US"/>
            </a:p>
          </p:txBody>
        </p:sp>
        <p:sp>
          <p:nvSpPr>
            <p:cNvPr id="13327" name="TextBox 15"/>
            <p:cNvSpPr txBox="1">
              <a:spLocks noChangeArrowheads="1"/>
            </p:cNvSpPr>
            <p:nvPr/>
          </p:nvSpPr>
          <p:spPr bwMode="auto">
            <a:xfrm>
              <a:off x="4343400" y="4252733"/>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PA=-5, PB=-5</a:t>
              </a:r>
              <a:endParaRPr lang="en-US" altLang="en-US"/>
            </a:p>
          </p:txBody>
        </p:sp>
        <p:sp>
          <p:nvSpPr>
            <p:cNvPr id="13328" name="TextBox 16"/>
            <p:cNvSpPr txBox="1">
              <a:spLocks noChangeArrowheads="1"/>
            </p:cNvSpPr>
            <p:nvPr/>
          </p:nvSpPr>
          <p:spPr bwMode="auto">
            <a:xfrm>
              <a:off x="6010275" y="4245710"/>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PA=-10, PB=0</a:t>
              </a:r>
              <a:endParaRPr lang="en-US" altLang="en-US"/>
            </a:p>
          </p:txBody>
        </p:sp>
        <p:sp>
          <p:nvSpPr>
            <p:cNvPr id="13329" name="TextBox 17"/>
            <p:cNvSpPr txBox="1">
              <a:spLocks noChangeArrowheads="1"/>
            </p:cNvSpPr>
            <p:nvPr/>
          </p:nvSpPr>
          <p:spPr bwMode="auto">
            <a:xfrm>
              <a:off x="4357687" y="4859239"/>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PA=0, PB=-10</a:t>
              </a:r>
              <a:endParaRPr lang="en-US" altLang="en-US"/>
            </a:p>
          </p:txBody>
        </p:sp>
        <p:sp>
          <p:nvSpPr>
            <p:cNvPr id="13330" name="TextBox 18"/>
            <p:cNvSpPr txBox="1">
              <a:spLocks noChangeArrowheads="1"/>
            </p:cNvSpPr>
            <p:nvPr/>
          </p:nvSpPr>
          <p:spPr bwMode="auto">
            <a:xfrm>
              <a:off x="6143625" y="4814530"/>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PA=-1, PB=-1</a:t>
              </a:r>
              <a:endParaRPr lang="en-US" altLang="en-US"/>
            </a:p>
          </p:txBody>
        </p:sp>
      </p:grpSp>
    </p:spTree>
    <p:extLst>
      <p:ext uri="{BB962C8B-B14F-4D97-AF65-F5344CB8AC3E}">
        <p14:creationId xmlns:p14="http://schemas.microsoft.com/office/powerpoint/2010/main" val="1255629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Box 1"/>
          <p:cNvSpPr txBox="1">
            <a:spLocks noChangeArrowheads="1"/>
          </p:cNvSpPr>
          <p:nvPr/>
        </p:nvSpPr>
        <p:spPr bwMode="auto">
          <a:xfrm>
            <a:off x="680902" y="160180"/>
            <a:ext cx="553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err="1"/>
              <a:t>Prisonner´s</a:t>
            </a:r>
            <a:r>
              <a:rPr lang="sk-SK" altLang="en-US" sz="2400" b="1" dirty="0"/>
              <a:t> </a:t>
            </a:r>
            <a:r>
              <a:rPr lang="sk-SK" altLang="en-US" sz="2400" b="1" dirty="0" err="1"/>
              <a:t>dilemma</a:t>
            </a:r>
            <a:r>
              <a:rPr lang="sk-SK" altLang="en-US" sz="2400" b="1" dirty="0"/>
              <a:t>, </a:t>
            </a:r>
            <a:r>
              <a:rPr lang="sk-SK" altLang="en-US" sz="2400" b="1" dirty="0" err="1" smtClean="0"/>
              <a:t>anal</a:t>
            </a:r>
            <a:r>
              <a:rPr lang="en-US" altLang="en-US" sz="2400" b="1" dirty="0" err="1" smtClean="0"/>
              <a:t>ysis</a:t>
            </a:r>
            <a:endParaRPr lang="en-US" altLang="en-US" sz="2400" b="1" dirty="0"/>
          </a:p>
        </p:txBody>
      </p:sp>
      <p:sp>
        <p:nvSpPr>
          <p:cNvPr id="14340" name="TextBox 2"/>
          <p:cNvSpPr txBox="1">
            <a:spLocks noChangeArrowheads="1"/>
          </p:cNvSpPr>
          <p:nvPr/>
        </p:nvSpPr>
        <p:spPr bwMode="auto">
          <a:xfrm>
            <a:off x="680902" y="1727968"/>
            <a:ext cx="1023950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000" b="1" dirty="0" smtClean="0"/>
              <a:t> A</a:t>
            </a:r>
            <a:r>
              <a:rPr lang="en-US" altLang="en-US" sz="2000" b="1" dirty="0" smtClean="0"/>
              <a:t> point of view analysis</a:t>
            </a:r>
            <a:r>
              <a:rPr lang="sk-SK" altLang="en-US" sz="2000" dirty="0" smtClean="0"/>
              <a:t>:  </a:t>
            </a:r>
            <a:r>
              <a:rPr lang="en-US" altLang="en-US" sz="2000" dirty="0" smtClean="0"/>
              <a:t>If</a:t>
            </a:r>
            <a:r>
              <a:rPr lang="sk-SK" altLang="en-US" sz="2000" dirty="0" smtClean="0"/>
              <a:t> </a:t>
            </a:r>
            <a:r>
              <a:rPr lang="sk-SK" altLang="en-US" sz="2000" dirty="0">
                <a:solidFill>
                  <a:srgbClr val="C00000"/>
                </a:solidFill>
              </a:rPr>
              <a:t>B </a:t>
            </a:r>
            <a:r>
              <a:rPr lang="en-US" altLang="en-US" sz="2000" dirty="0" smtClean="0">
                <a:solidFill>
                  <a:srgbClr val="C00000"/>
                </a:solidFill>
              </a:rPr>
              <a:t>testifies</a:t>
            </a:r>
            <a:r>
              <a:rPr lang="sk-SK" altLang="en-US" sz="2000" dirty="0" smtClean="0">
                <a:solidFill>
                  <a:srgbClr val="C00000"/>
                </a:solidFill>
              </a:rPr>
              <a:t> </a:t>
            </a:r>
            <a:r>
              <a:rPr lang="en-US" altLang="en-US" sz="2000" dirty="0" smtClean="0"/>
              <a:t>against me and I against him I gain 5 prison years (utility –</a:t>
            </a:r>
          </a:p>
          <a:p>
            <a:r>
              <a:rPr lang="en-US" altLang="en-US" sz="2000" dirty="0"/>
              <a:t> </a:t>
            </a:r>
            <a:r>
              <a:rPr lang="en-US" altLang="en-US" sz="2000" dirty="0" smtClean="0"/>
              <a:t>                        5)</a:t>
            </a:r>
            <a:r>
              <a:rPr lang="en-US" altLang="en-US" sz="2000" i="1" dirty="0" smtClean="0"/>
              <a:t>.  </a:t>
            </a:r>
            <a:r>
              <a:rPr lang="en-US" altLang="en-US" sz="2000" dirty="0" smtClean="0"/>
              <a:t>If I </a:t>
            </a:r>
            <a:r>
              <a:rPr lang="en-US" altLang="en-US" sz="2000" dirty="0" smtClean="0">
                <a:solidFill>
                  <a:srgbClr val="C00000"/>
                </a:solidFill>
              </a:rPr>
              <a:t>refuse</a:t>
            </a:r>
            <a:r>
              <a:rPr lang="en-US" altLang="en-US" sz="2000" dirty="0" smtClean="0"/>
              <a:t>,  I gain 10 years. </a:t>
            </a:r>
            <a:r>
              <a:rPr lang="en-US" altLang="en-US" sz="2000" dirty="0"/>
              <a:t>S</a:t>
            </a:r>
            <a:r>
              <a:rPr lang="en-US" altLang="en-US" sz="2000" dirty="0" smtClean="0"/>
              <a:t>o if my opponent B testifies, the best  strategy for </a:t>
            </a:r>
          </a:p>
          <a:p>
            <a:r>
              <a:rPr lang="en-US" altLang="en-US" sz="2000" dirty="0"/>
              <a:t> </a:t>
            </a:r>
            <a:r>
              <a:rPr lang="en-US" altLang="en-US" sz="2000" dirty="0" smtClean="0"/>
              <a:t>                               me is to </a:t>
            </a:r>
            <a:r>
              <a:rPr lang="en-US" altLang="en-US" sz="2000" dirty="0" smtClean="0">
                <a:solidFill>
                  <a:srgbClr val="0070C0"/>
                </a:solidFill>
              </a:rPr>
              <a:t>testify</a:t>
            </a:r>
            <a:r>
              <a:rPr lang="en-US" altLang="en-US" sz="2000" dirty="0" smtClean="0"/>
              <a:t> too. </a:t>
            </a:r>
          </a:p>
          <a:p>
            <a:endParaRPr lang="en-US" altLang="en-US" sz="2000" dirty="0" smtClean="0"/>
          </a:p>
          <a:p>
            <a:r>
              <a:rPr lang="en-US" altLang="en-US" sz="2000" dirty="0"/>
              <a:t> </a:t>
            </a:r>
            <a:r>
              <a:rPr lang="en-US" altLang="en-US" sz="2000" dirty="0" smtClean="0"/>
              <a:t>                        If B </a:t>
            </a:r>
            <a:r>
              <a:rPr lang="en-US" altLang="en-US" sz="2000" dirty="0" smtClean="0">
                <a:solidFill>
                  <a:srgbClr val="C00000"/>
                </a:solidFill>
              </a:rPr>
              <a:t>refuses</a:t>
            </a:r>
            <a:r>
              <a:rPr lang="en-US" altLang="en-US" sz="2000" dirty="0" smtClean="0"/>
              <a:t> to testify against me and I will testify, I gain 0 prison years. If </a:t>
            </a:r>
            <a:r>
              <a:rPr lang="en-US" altLang="en-US" sz="2000" dirty="0" smtClean="0">
                <a:solidFill>
                  <a:srgbClr val="C00000"/>
                </a:solidFill>
              </a:rPr>
              <a:t>I refuse </a:t>
            </a:r>
            <a:r>
              <a:rPr lang="en-US" altLang="en-US" sz="2000" dirty="0" smtClean="0"/>
              <a:t>to </a:t>
            </a:r>
          </a:p>
          <a:p>
            <a:r>
              <a:rPr lang="en-US" altLang="en-US" sz="2000" dirty="0"/>
              <a:t> </a:t>
            </a:r>
            <a:r>
              <a:rPr lang="en-US" altLang="en-US" sz="2000" dirty="0" smtClean="0"/>
              <a:t>                        testify against him, I gain 1 prison year.  So also in this case the better strategy for </a:t>
            </a:r>
          </a:p>
          <a:p>
            <a:r>
              <a:rPr lang="en-US" altLang="en-US" sz="2000" dirty="0"/>
              <a:t> </a:t>
            </a:r>
            <a:r>
              <a:rPr lang="en-US" altLang="en-US" sz="2000" dirty="0" smtClean="0"/>
              <a:t>                        me is to </a:t>
            </a:r>
            <a:r>
              <a:rPr lang="en-US" altLang="en-US" sz="2000" dirty="0" smtClean="0">
                <a:solidFill>
                  <a:srgbClr val="0070C0"/>
                </a:solidFill>
              </a:rPr>
              <a:t>testify</a:t>
            </a:r>
            <a:r>
              <a:rPr lang="en-US" altLang="en-US" sz="2000" dirty="0" smtClean="0"/>
              <a:t>. </a:t>
            </a:r>
          </a:p>
          <a:p>
            <a:endParaRPr lang="sk-SK" altLang="en-US" sz="2000" dirty="0"/>
          </a:p>
          <a:p>
            <a:r>
              <a:rPr lang="sk-SK" altLang="en-US" sz="2000" b="1" dirty="0" smtClean="0"/>
              <a:t> B</a:t>
            </a:r>
            <a:r>
              <a:rPr lang="en-US" altLang="en-US" sz="2000" b="1" dirty="0" smtClean="0"/>
              <a:t> point of view analysis</a:t>
            </a:r>
            <a:r>
              <a:rPr lang="sk-SK" altLang="en-US" sz="2000" dirty="0" smtClean="0"/>
              <a:t>: </a:t>
            </a:r>
            <a:r>
              <a:rPr lang="en-US" altLang="en-US" sz="2000" dirty="0" smtClean="0"/>
              <a:t> It is the same as for A. B also finds, that to </a:t>
            </a:r>
            <a:r>
              <a:rPr lang="en-US" altLang="en-US" sz="2000" dirty="0" smtClean="0">
                <a:solidFill>
                  <a:srgbClr val="0070C0"/>
                </a:solidFill>
              </a:rPr>
              <a:t>testify</a:t>
            </a:r>
            <a:r>
              <a:rPr lang="en-US" altLang="en-US" sz="2000" dirty="0" smtClean="0"/>
              <a:t> is the best strategy </a:t>
            </a:r>
          </a:p>
          <a:p>
            <a:r>
              <a:rPr lang="en-US" altLang="en-US" sz="2000" dirty="0"/>
              <a:t> </a:t>
            </a:r>
            <a:r>
              <a:rPr lang="en-US" altLang="en-US" sz="2000" dirty="0" smtClean="0"/>
              <a:t>                        for each A move. </a:t>
            </a:r>
            <a:endParaRPr lang="en-US" altLang="en-US" sz="2000" dirty="0">
              <a:solidFill>
                <a:srgbClr val="0070C0"/>
              </a:solidFill>
            </a:endParaRPr>
          </a:p>
        </p:txBody>
      </p:sp>
      <p:grpSp>
        <p:nvGrpSpPr>
          <p:cNvPr id="3" name="Group 2"/>
          <p:cNvGrpSpPr/>
          <p:nvPr/>
        </p:nvGrpSpPr>
        <p:grpSpPr>
          <a:xfrm>
            <a:off x="680902" y="5103973"/>
            <a:ext cx="6497638" cy="974725"/>
            <a:chOff x="980333" y="4968963"/>
            <a:chExt cx="6497638" cy="974725"/>
          </a:xfrm>
        </p:grpSpPr>
        <p:sp>
          <p:nvSpPr>
            <p:cNvPr id="2" name="Rectangle 1"/>
            <p:cNvSpPr/>
            <p:nvPr/>
          </p:nvSpPr>
          <p:spPr>
            <a:xfrm>
              <a:off x="980333" y="4968963"/>
              <a:ext cx="6497638" cy="974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1" name="TextBox 3"/>
            <p:cNvSpPr txBox="1">
              <a:spLocks noChangeArrowheads="1"/>
            </p:cNvSpPr>
            <p:nvPr/>
          </p:nvSpPr>
          <p:spPr bwMode="auto">
            <a:xfrm>
              <a:off x="1076325" y="5124448"/>
              <a:ext cx="6258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To testify is the </a:t>
              </a:r>
              <a:r>
                <a:rPr lang="sk-SK" altLang="en-US" sz="2400" dirty="0" smtClean="0"/>
                <a:t> </a:t>
              </a:r>
              <a:r>
                <a:rPr lang="sk-SK" altLang="en-US" sz="2400" b="1" dirty="0" err="1" smtClean="0"/>
                <a:t>dominant</a:t>
              </a:r>
              <a:r>
                <a:rPr lang="sk-SK" altLang="en-US" sz="2400" b="1" dirty="0" smtClean="0"/>
                <a:t> </a:t>
              </a:r>
              <a:r>
                <a:rPr lang="sk-SK" altLang="en-US" sz="2400" b="1" dirty="0" err="1" smtClean="0"/>
                <a:t>strat</a:t>
              </a:r>
              <a:r>
                <a:rPr lang="en-US" altLang="en-US" sz="2400" b="1" dirty="0" err="1" smtClean="0"/>
                <a:t>egy</a:t>
              </a:r>
              <a:r>
                <a:rPr lang="en-US" altLang="en-US" sz="2400" b="1" dirty="0" smtClean="0"/>
                <a:t> </a:t>
              </a:r>
              <a:r>
                <a:rPr lang="en-US" altLang="en-US" sz="2400" dirty="0" smtClean="0"/>
                <a:t>in this game</a:t>
              </a:r>
              <a:r>
                <a:rPr lang="sk-SK" altLang="en-US" sz="2400" dirty="0" smtClean="0"/>
                <a:t>. </a:t>
              </a:r>
              <a:endParaRPr lang="en-US" altLang="en-US" sz="2400" dirty="0"/>
            </a:p>
          </p:txBody>
        </p:sp>
      </p:grpSp>
      <p:sp>
        <p:nvSpPr>
          <p:cNvPr id="4" name="TextBox 3"/>
          <p:cNvSpPr txBox="1"/>
          <p:nvPr/>
        </p:nvSpPr>
        <p:spPr>
          <a:xfrm>
            <a:off x="587458" y="1053680"/>
            <a:ext cx="7273018" cy="369332"/>
          </a:xfrm>
          <a:prstGeom prst="rect">
            <a:avLst/>
          </a:prstGeom>
          <a:noFill/>
        </p:spPr>
        <p:txBody>
          <a:bodyPr wrap="square" rtlCol="0">
            <a:spAutoFit/>
          </a:bodyPr>
          <a:lstStyle/>
          <a:p>
            <a:r>
              <a:rPr lang="en-US" dirty="0" smtClean="0"/>
              <a:t> Each player wants to gain as few as possible prison years. </a:t>
            </a:r>
            <a:r>
              <a:rPr lang="sk-SK" dirty="0" smtClean="0"/>
              <a:t> </a:t>
            </a:r>
            <a:endParaRPr lang="en-US" dirty="0"/>
          </a:p>
        </p:txBody>
      </p:sp>
    </p:spTree>
    <p:extLst>
      <p:ext uri="{BB962C8B-B14F-4D97-AF65-F5344CB8AC3E}">
        <p14:creationId xmlns:p14="http://schemas.microsoft.com/office/powerpoint/2010/main" val="224158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1"/>
          <p:cNvGrpSpPr>
            <a:grpSpLocks/>
          </p:cNvGrpSpPr>
          <p:nvPr/>
        </p:nvGrpSpPr>
        <p:grpSpPr bwMode="auto">
          <a:xfrm>
            <a:off x="570016" y="1486582"/>
            <a:ext cx="11103428" cy="4782337"/>
            <a:chOff x="30162" y="1747838"/>
            <a:chExt cx="9525515" cy="4782337"/>
          </a:xfrm>
        </p:grpSpPr>
        <p:grpSp>
          <p:nvGrpSpPr>
            <p:cNvPr id="15364" name="Group 7"/>
            <p:cNvGrpSpPr>
              <a:grpSpLocks/>
            </p:cNvGrpSpPr>
            <p:nvPr/>
          </p:nvGrpSpPr>
          <p:grpSpPr bwMode="auto">
            <a:xfrm>
              <a:off x="30162" y="1747838"/>
              <a:ext cx="9525515" cy="4782337"/>
              <a:chOff x="30162" y="1748135"/>
              <a:chExt cx="9525515" cy="4782380"/>
            </a:xfrm>
          </p:grpSpPr>
          <p:grpSp>
            <p:nvGrpSpPr>
              <p:cNvPr id="15367" name="Group 3"/>
              <p:cNvGrpSpPr>
                <a:grpSpLocks/>
              </p:cNvGrpSpPr>
              <p:nvPr/>
            </p:nvGrpSpPr>
            <p:grpSpPr bwMode="auto">
              <a:xfrm>
                <a:off x="30162" y="1748135"/>
                <a:ext cx="9525515" cy="461669"/>
                <a:chOff x="30162" y="1957685"/>
                <a:chExt cx="9525515" cy="461669"/>
              </a:xfrm>
            </p:grpSpPr>
            <p:sp>
              <p:nvSpPr>
                <p:cNvPr id="15375" name="TextBox 2"/>
                <p:cNvSpPr txBox="1">
                  <a:spLocks noChangeArrowheads="1"/>
                </p:cNvSpPr>
                <p:nvPr/>
              </p:nvSpPr>
              <p:spPr bwMode="auto">
                <a:xfrm>
                  <a:off x="30162" y="1957685"/>
                  <a:ext cx="9525515" cy="46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                  </a:t>
                  </a:r>
                  <a:r>
                    <a:rPr lang="sk-SK" altLang="en-US" sz="2400" dirty="0" err="1" smtClean="0"/>
                    <a:t>Utilit</a:t>
                  </a:r>
                  <a:r>
                    <a:rPr lang="en-US" altLang="en-US" sz="2400" dirty="0" smtClean="0"/>
                    <a:t>y</a:t>
                  </a:r>
                  <a:r>
                    <a:rPr lang="sk-SK" altLang="en-US" sz="2400" dirty="0" smtClean="0"/>
                    <a:t> </a:t>
                  </a:r>
                  <a:r>
                    <a:rPr lang="sk-SK" altLang="en-US" sz="2400" dirty="0"/>
                    <a:t>(</a:t>
                  </a:r>
                  <a:r>
                    <a:rPr lang="sk-SK" altLang="en-US" sz="2400" dirty="0" err="1"/>
                    <a:t>payoff</a:t>
                  </a:r>
                  <a:r>
                    <a:rPr lang="sk-SK" altLang="en-US" sz="2400" dirty="0"/>
                    <a:t>) </a:t>
                  </a:r>
                  <a:r>
                    <a:rPr lang="en-US" altLang="en-US" sz="2400" dirty="0" smtClean="0"/>
                    <a:t>of the player </a:t>
                  </a:r>
                  <a:r>
                    <a:rPr lang="sk-SK" altLang="en-US" sz="2400" dirty="0" smtClean="0"/>
                    <a:t> </a:t>
                  </a:r>
                  <a:r>
                    <a:rPr lang="sk-SK" altLang="en-US" sz="2400" i="1" dirty="0"/>
                    <a:t>i</a:t>
                  </a:r>
                  <a:r>
                    <a:rPr lang="sk-SK" altLang="en-US" sz="2400" dirty="0"/>
                    <a:t> </a:t>
                  </a:r>
                  <a:r>
                    <a:rPr lang="en-US" altLang="en-US" sz="2400" dirty="0" smtClean="0"/>
                    <a:t>in a case of the strategic profile </a:t>
                  </a:r>
                  <a:r>
                    <a:rPr lang="sk-SK" altLang="en-US" sz="2400" dirty="0" smtClean="0"/>
                    <a:t> </a:t>
                  </a:r>
                  <a:r>
                    <a:rPr lang="sk-SK" altLang="en-US" sz="2400" i="1" dirty="0"/>
                    <a:t>S</a:t>
                  </a:r>
                  <a:r>
                    <a:rPr lang="sk-SK" altLang="en-US" sz="2400" dirty="0"/>
                    <a:t>.</a:t>
                  </a:r>
                  <a:endParaRPr lang="en-US" altLang="en-US" sz="2400" dirty="0"/>
                </a:p>
              </p:txBody>
            </p:sp>
            <p:graphicFrame>
              <p:nvGraphicFramePr>
                <p:cNvPr id="15376" name="Object 1"/>
                <p:cNvGraphicFramePr>
                  <a:graphicFrameLocks noChangeAspect="1"/>
                </p:cNvGraphicFramePr>
                <p:nvPr/>
              </p:nvGraphicFramePr>
              <p:xfrm>
                <a:off x="111124" y="2000250"/>
                <a:ext cx="814917" cy="419100"/>
              </p:xfrm>
              <a:graphic>
                <a:graphicData uri="http://schemas.openxmlformats.org/presentationml/2006/ole">
                  <mc:AlternateContent xmlns:mc="http://schemas.openxmlformats.org/markup-compatibility/2006">
                    <mc:Choice xmlns:v="urn:schemas-microsoft-com:vml" Requires="v">
                      <p:oleObj spid="_x0000_s75782" name="Rovnica" r:id="rId3" imgW="444307" imgH="228501" progId="Equation.3">
                        <p:embed/>
                      </p:oleObj>
                    </mc:Choice>
                    <mc:Fallback>
                      <p:oleObj name="Rovnica" r:id="rId3" imgW="444307" imgH="228501" progId="Equation.3">
                        <p:embed/>
                        <p:pic>
                          <p:nvPicPr>
                            <p:cNvPr id="15376"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4" y="2000250"/>
                              <a:ext cx="81491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68" name="Group 5"/>
              <p:cNvGrpSpPr>
                <a:grpSpLocks/>
              </p:cNvGrpSpPr>
              <p:nvPr/>
            </p:nvGrpSpPr>
            <p:grpSpPr bwMode="auto">
              <a:xfrm>
                <a:off x="30162" y="2344738"/>
                <a:ext cx="9228632" cy="3908797"/>
                <a:chOff x="30162" y="2344738"/>
                <a:chExt cx="9228632" cy="3908797"/>
              </a:xfrm>
            </p:grpSpPr>
            <p:sp>
              <p:nvSpPr>
                <p:cNvPr id="15372" name="TextBox 2"/>
                <p:cNvSpPr txBox="1">
                  <a:spLocks noChangeArrowheads="1"/>
                </p:cNvSpPr>
                <p:nvPr/>
              </p:nvSpPr>
              <p:spPr bwMode="auto">
                <a:xfrm>
                  <a:off x="30162" y="2344738"/>
                  <a:ext cx="9228632" cy="390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b="1" dirty="0" smtClean="0">
                      <a:solidFill>
                        <a:srgbClr val="00B050"/>
                      </a:solidFill>
                      <a:latin typeface="Times New Roman" panose="02020603050405020304" pitchFamily="18" charset="0"/>
                    </a:rPr>
                    <a:t>S</a:t>
                  </a:r>
                  <a:r>
                    <a:rPr lang="en-US" altLang="sk-SK" b="1" dirty="0" err="1" smtClean="0">
                      <a:solidFill>
                        <a:srgbClr val="00B050"/>
                      </a:solidFill>
                      <a:latin typeface="Times New Roman" panose="02020603050405020304" pitchFamily="18" charset="0"/>
                    </a:rPr>
                    <a:t>trong</a:t>
                  </a:r>
                  <a:r>
                    <a:rPr lang="sk-SK" altLang="sk-SK" b="1" dirty="0" smtClean="0">
                      <a:solidFill>
                        <a:srgbClr val="00B050"/>
                      </a:solidFill>
                      <a:latin typeface="Times New Roman" panose="02020603050405020304" pitchFamily="18" charset="0"/>
                    </a:rPr>
                    <a:t> </a:t>
                  </a:r>
                  <a:r>
                    <a:rPr lang="sk-SK" altLang="sk-SK" b="1" dirty="0" err="1" smtClean="0">
                      <a:solidFill>
                        <a:srgbClr val="00B050"/>
                      </a:solidFill>
                      <a:latin typeface="Times New Roman" panose="02020603050405020304" pitchFamily="18" charset="0"/>
                    </a:rPr>
                    <a:t>dominanc</a:t>
                  </a:r>
                  <a:r>
                    <a:rPr lang="en-US" altLang="sk-SK" b="1" dirty="0" smtClean="0">
                      <a:solidFill>
                        <a:srgbClr val="00B050"/>
                      </a:solidFill>
                      <a:latin typeface="Times New Roman" panose="02020603050405020304" pitchFamily="18" charset="0"/>
                    </a:rPr>
                    <a:t>e of the </a:t>
                  </a:r>
                  <a:r>
                    <a:rPr lang="sk-SK" altLang="sk-SK" b="1" dirty="0" err="1" smtClean="0">
                      <a:solidFill>
                        <a:srgbClr val="00B050"/>
                      </a:solidFill>
                      <a:latin typeface="Times New Roman" panose="02020603050405020304" pitchFamily="18" charset="0"/>
                    </a:rPr>
                    <a:t>stra</a:t>
                  </a:r>
                  <a:r>
                    <a:rPr lang="en-US" altLang="sk-SK" b="1" dirty="0" err="1" smtClean="0">
                      <a:solidFill>
                        <a:srgbClr val="00B050"/>
                      </a:solidFill>
                      <a:latin typeface="Times New Roman" panose="02020603050405020304" pitchFamily="18" charset="0"/>
                    </a:rPr>
                    <a:t>tegy</a:t>
                  </a:r>
                  <a:r>
                    <a:rPr lang="sk-SK" altLang="sk-SK" b="1" dirty="0" smtClean="0">
                      <a:solidFill>
                        <a:srgbClr val="00B050"/>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The s</a:t>
                  </a:r>
                  <a:r>
                    <a:rPr lang="sk-SK" altLang="sk-SK" dirty="0" err="1" smtClean="0">
                      <a:solidFill>
                        <a:schemeClr val="tx1"/>
                      </a:solidFill>
                      <a:latin typeface="Times New Roman" panose="02020603050405020304" pitchFamily="18" charset="0"/>
                    </a:rPr>
                    <a:t>trat</a:t>
                  </a:r>
                  <a:r>
                    <a:rPr lang="en-US" altLang="sk-SK" dirty="0" err="1" smtClean="0">
                      <a:solidFill>
                        <a:schemeClr val="tx1"/>
                      </a:solidFill>
                      <a:latin typeface="Times New Roman" panose="02020603050405020304" pitchFamily="18" charset="0"/>
                    </a:rPr>
                    <a:t>egy</a:t>
                  </a:r>
                  <a:r>
                    <a:rPr lang="sk-SK" altLang="sk-SK" dirty="0" smtClean="0">
                      <a:solidFill>
                        <a:schemeClr val="tx1"/>
                      </a:solidFill>
                      <a:latin typeface="Times New Roman" panose="02020603050405020304" pitchFamily="18" charset="0"/>
                    </a:rPr>
                    <a:t> </a:t>
                  </a:r>
                  <a:r>
                    <a:rPr lang="sk-SK" altLang="sk-SK" i="1" dirty="0">
                      <a:solidFill>
                        <a:schemeClr val="tx1"/>
                      </a:solidFill>
                      <a:latin typeface="Times New Roman" panose="02020603050405020304" pitchFamily="18" charset="0"/>
                    </a:rPr>
                    <a:t>s</a:t>
                  </a:r>
                  <a:r>
                    <a:rPr lang="sk-SK" altLang="sk-SK" dirty="0">
                      <a:solidFill>
                        <a:schemeClr val="tx1"/>
                      </a:solidFill>
                      <a:latin typeface="Times New Roman" panose="02020603050405020304" pitchFamily="18" charset="0"/>
                    </a:rPr>
                    <a:t> </a:t>
                  </a:r>
                  <a:r>
                    <a:rPr lang="en-US" altLang="sk-SK" dirty="0">
                      <a:solidFill>
                        <a:schemeClr val="tx1"/>
                      </a:solidFill>
                      <a:latin typeface="Times New Roman" panose="02020603050405020304" pitchFamily="18" charset="0"/>
                    </a:rPr>
                    <a:t>o</a:t>
                  </a:r>
                  <a:r>
                    <a:rPr lang="en-US" altLang="sk-SK" dirty="0" smtClean="0">
                      <a:solidFill>
                        <a:schemeClr val="tx1"/>
                      </a:solidFill>
                      <a:latin typeface="Times New Roman" panose="02020603050405020304" pitchFamily="18" charset="0"/>
                    </a:rPr>
                    <a:t>f the player </a:t>
                  </a:r>
                  <a:r>
                    <a:rPr lang="sk-SK" altLang="sk-SK" dirty="0" smtClean="0">
                      <a:solidFill>
                        <a:schemeClr val="tx1"/>
                      </a:solidFill>
                      <a:latin typeface="Times New Roman" panose="02020603050405020304" pitchFamily="18" charset="0"/>
                    </a:rPr>
                    <a:t> </a:t>
                  </a:r>
                  <a:r>
                    <a:rPr lang="en-US" altLang="sk-SK" i="1" dirty="0">
                      <a:solidFill>
                        <a:schemeClr val="tx1"/>
                      </a:solidFill>
                      <a:latin typeface="Times New Roman" panose="02020603050405020304" pitchFamily="18" charset="0"/>
                    </a:rPr>
                    <a:t>i</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is strongly dominating </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the strategy </a:t>
                  </a:r>
                  <a:r>
                    <a:rPr lang="sk-SK" altLang="sk-SK" dirty="0" smtClean="0">
                      <a:solidFill>
                        <a:schemeClr val="tx1"/>
                      </a:solidFill>
                      <a:latin typeface="Times New Roman" panose="02020603050405020304" pitchFamily="18" charset="0"/>
                    </a:rPr>
                    <a:t> </a:t>
                  </a:r>
                  <a:r>
                    <a:rPr lang="sk-SK" altLang="sk-SK" i="1" dirty="0">
                      <a:solidFill>
                        <a:schemeClr val="tx1"/>
                      </a:solidFill>
                      <a:latin typeface="Times New Roman" panose="02020603050405020304" pitchFamily="18" charset="0"/>
                    </a:rPr>
                    <a:t>s´</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if the result</a:t>
                  </a:r>
                  <a:r>
                    <a:rPr lang="en-US"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(utility) given by </a:t>
                  </a:r>
                  <a:r>
                    <a:rPr lang="sk-SK" altLang="sk-SK" i="1" dirty="0" smtClean="0">
                      <a:solidFill>
                        <a:schemeClr val="tx1"/>
                      </a:solidFill>
                      <a:latin typeface="Times New Roman" panose="02020603050405020304" pitchFamily="18" charset="0"/>
                    </a:rPr>
                    <a:t>s</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is better as given by </a:t>
                  </a:r>
                  <a:r>
                    <a:rPr lang="sk-SK" altLang="sk-SK" dirty="0" smtClean="0">
                      <a:solidFill>
                        <a:schemeClr val="tx1"/>
                      </a:solidFill>
                      <a:latin typeface="Times New Roman" panose="02020603050405020304" pitchFamily="18" charset="0"/>
                    </a:rPr>
                    <a:t> </a:t>
                  </a:r>
                  <a:r>
                    <a:rPr lang="sk-SK" altLang="sk-SK" i="1" dirty="0">
                      <a:solidFill>
                        <a:schemeClr val="tx1"/>
                      </a:solidFill>
                      <a:latin typeface="Times New Roman" panose="02020603050405020304" pitchFamily="18" charset="0"/>
                    </a:rPr>
                    <a:t>s´</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for an arbitrary choice of other player strategies</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that means for another arbitrary strategic profile</a:t>
                  </a:r>
                  <a:r>
                    <a:rPr lang="sk-SK" altLang="sk-SK" dirty="0" smtClean="0">
                      <a:solidFill>
                        <a:schemeClr val="tx1"/>
                      </a:solidFill>
                      <a:latin typeface="Times New Roman" panose="02020603050405020304" pitchFamily="18" charset="0"/>
                    </a:rPr>
                    <a:t>). </a:t>
                  </a:r>
                  <a:endParaRPr lang="en-US" altLang="sk-SK" dirty="0" smtClean="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sz="2400"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lang="en-US" altLang="sk-SK" b="1" dirty="0" smtClean="0">
                      <a:solidFill>
                        <a:srgbClr val="00B050"/>
                      </a:solidFill>
                      <a:latin typeface="Times New Roman" panose="02020603050405020304" pitchFamily="18" charset="0"/>
                    </a:rPr>
                    <a:t>Weak dominance of the strategy</a:t>
                  </a:r>
                  <a:r>
                    <a:rPr lang="sk-SK" altLang="sk-SK" b="1" dirty="0" smtClean="0">
                      <a:solidFill>
                        <a:srgbClr val="00B050"/>
                      </a:solidFill>
                      <a:latin typeface="Times New Roman" panose="02020603050405020304" pitchFamily="18" charset="0"/>
                    </a:rPr>
                    <a:t>:</a:t>
                  </a:r>
                  <a:r>
                    <a:rPr lang="sk-SK" altLang="sk-SK" dirty="0" smtClean="0">
                      <a:solidFill>
                        <a:schemeClr val="tx1"/>
                      </a:solidFill>
                      <a:latin typeface="Times New Roman" panose="02020603050405020304" pitchFamily="18" charset="0"/>
                    </a:rPr>
                    <a:t> </a:t>
                  </a:r>
                  <a:r>
                    <a:rPr lang="sk-SK" altLang="sk-SK" dirty="0" err="1" smtClean="0">
                      <a:solidFill>
                        <a:schemeClr val="tx1"/>
                      </a:solidFill>
                      <a:latin typeface="Times New Roman" panose="02020603050405020304" pitchFamily="18" charset="0"/>
                    </a:rPr>
                    <a:t>Strat</a:t>
                  </a:r>
                  <a:r>
                    <a:rPr lang="en-US" altLang="sk-SK" dirty="0" err="1" smtClean="0">
                      <a:solidFill>
                        <a:schemeClr val="tx1"/>
                      </a:solidFill>
                      <a:latin typeface="Times New Roman" panose="02020603050405020304" pitchFamily="18" charset="0"/>
                    </a:rPr>
                    <a:t>egy</a:t>
                  </a:r>
                  <a:r>
                    <a:rPr lang="sk-SK" altLang="sk-SK" dirty="0" smtClean="0">
                      <a:solidFill>
                        <a:schemeClr val="tx1"/>
                      </a:solidFill>
                      <a:latin typeface="Times New Roman" panose="02020603050405020304" pitchFamily="18" charset="0"/>
                    </a:rPr>
                    <a:t> </a:t>
                  </a:r>
                  <a:r>
                    <a:rPr lang="sk-SK" altLang="sk-SK" i="1" dirty="0" smtClean="0">
                      <a:solidFill>
                        <a:schemeClr val="tx1"/>
                      </a:solidFill>
                      <a:latin typeface="Times New Roman" panose="02020603050405020304" pitchFamily="18" charset="0"/>
                    </a:rPr>
                    <a:t>s</a:t>
                  </a:r>
                  <a:r>
                    <a:rPr lang="en-US"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of the player</a:t>
                  </a:r>
                  <a:r>
                    <a:rPr lang="sk-SK" altLang="sk-SK" dirty="0" smtClean="0">
                      <a:solidFill>
                        <a:schemeClr val="tx1"/>
                      </a:solidFill>
                      <a:latin typeface="Times New Roman" panose="02020603050405020304" pitchFamily="18" charset="0"/>
                    </a:rPr>
                    <a:t> </a:t>
                  </a:r>
                  <a:r>
                    <a:rPr lang="en-US" altLang="sk-SK" i="1" dirty="0">
                      <a:solidFill>
                        <a:schemeClr val="tx1"/>
                      </a:solidFill>
                      <a:latin typeface="Times New Roman" panose="02020603050405020304" pitchFamily="18" charset="0"/>
                    </a:rPr>
                    <a:t>i</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is weakly dominating the strategy </a:t>
                  </a:r>
                  <a:r>
                    <a:rPr lang="sk-SK" altLang="sk-SK" dirty="0" smtClean="0">
                      <a:solidFill>
                        <a:schemeClr val="tx1"/>
                      </a:solidFill>
                      <a:latin typeface="Times New Roman" panose="02020603050405020304" pitchFamily="18" charset="0"/>
                    </a:rPr>
                    <a:t> </a:t>
                  </a:r>
                  <a:r>
                    <a:rPr lang="sk-SK" altLang="sk-SK" i="1" dirty="0">
                      <a:solidFill>
                        <a:schemeClr val="tx1"/>
                      </a:solidFill>
                      <a:latin typeface="Times New Roman" panose="02020603050405020304" pitchFamily="18" charset="0"/>
                    </a:rPr>
                    <a:t>s´</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if the result</a:t>
                  </a:r>
                  <a:r>
                    <a:rPr lang="sk-SK" altLang="sk-SK" dirty="0" smtClean="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of the strategy </a:t>
                  </a:r>
                  <a:r>
                    <a:rPr lang="sk-SK" altLang="sk-SK" dirty="0" smtClean="0">
                      <a:solidFill>
                        <a:schemeClr val="tx1"/>
                      </a:solidFill>
                      <a:latin typeface="Times New Roman" panose="02020603050405020304" pitchFamily="18" charset="0"/>
                    </a:rPr>
                    <a:t> </a:t>
                  </a:r>
                  <a:r>
                    <a:rPr lang="sk-SK" altLang="sk-SK" i="1" dirty="0">
                      <a:solidFill>
                        <a:schemeClr val="tx1"/>
                      </a:solidFill>
                      <a:latin typeface="Times New Roman" panose="02020603050405020304" pitchFamily="18" charset="0"/>
                    </a:rPr>
                    <a:t>s</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is better</a:t>
                  </a:r>
                  <a:r>
                    <a:rPr lang="sk-SK" altLang="sk-SK" dirty="0" smtClean="0">
                      <a:solidFill>
                        <a:schemeClr val="tx1"/>
                      </a:solidFill>
                      <a:latin typeface="Times New Roman" panose="02020603050405020304" pitchFamily="18" charset="0"/>
                    </a:rPr>
                    <a:t>,</a:t>
                  </a:r>
                  <a:r>
                    <a:rPr lang="en-US" altLang="sk-SK" dirty="0" smtClean="0">
                      <a:solidFill>
                        <a:schemeClr val="tx1"/>
                      </a:solidFill>
                      <a:latin typeface="Times New Roman" panose="02020603050405020304" pitchFamily="18" charset="0"/>
                    </a:rPr>
                    <a:t> then the one given by </a:t>
                  </a:r>
                  <a:r>
                    <a:rPr lang="sk-SK" altLang="sk-SK" dirty="0" smtClean="0">
                      <a:solidFill>
                        <a:schemeClr val="tx1"/>
                      </a:solidFill>
                      <a:latin typeface="Times New Roman" panose="02020603050405020304" pitchFamily="18" charset="0"/>
                    </a:rPr>
                    <a:t> </a:t>
                  </a:r>
                  <a:r>
                    <a:rPr lang="sk-SK" altLang="sk-SK" i="1" dirty="0">
                      <a:solidFill>
                        <a:schemeClr val="tx1"/>
                      </a:solidFill>
                      <a:latin typeface="Times New Roman" panose="02020603050405020304" pitchFamily="18" charset="0"/>
                    </a:rPr>
                    <a:t>s´</a:t>
                  </a:r>
                  <a:r>
                    <a:rPr lang="sk-SK"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at least for one strategic profile and is not worse for the other strategic </a:t>
                  </a:r>
                  <a:r>
                    <a:rPr lang="en-US" altLang="sk-SK" dirty="0" err="1" smtClean="0">
                      <a:solidFill>
                        <a:schemeClr val="tx1"/>
                      </a:solidFill>
                      <a:latin typeface="Times New Roman" panose="02020603050405020304" pitchFamily="18" charset="0"/>
                    </a:rPr>
                    <a:t>profil</a:t>
                  </a:r>
                  <a:r>
                    <a:rPr lang="sk-SK" altLang="sk-SK" dirty="0" smtClean="0">
                      <a:solidFill>
                        <a:schemeClr val="tx1"/>
                      </a:solidFill>
                      <a:latin typeface="Times New Roman" panose="02020603050405020304" pitchFamily="18" charset="0"/>
                    </a:rPr>
                    <a:t>. </a:t>
                  </a:r>
                  <a:endParaRPr lang="sk-SK" altLang="sk-SK"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r>
                    <a:rPr lang="en-US" altLang="sk-SK" dirty="0" smtClean="0">
                      <a:solidFill>
                        <a:schemeClr val="tx1"/>
                      </a:solidFill>
                      <a:latin typeface="Times New Roman" panose="02020603050405020304" pitchFamily="18" charset="0"/>
                    </a:rPr>
                    <a:t>And there exists at least one case for which</a:t>
                  </a:r>
                  <a:endParaRPr lang="sk-SK" altLang="sk-SK" dirty="0">
                    <a:solidFill>
                      <a:schemeClr val="tx1"/>
                    </a:solidFill>
                    <a:latin typeface="Times New Roman" panose="02020603050405020304" pitchFamily="18" charset="0"/>
                  </a:endParaRPr>
                </a:p>
                <a:p>
                  <a:pPr eaLnBrk="1" hangingPunct="1">
                    <a:lnSpc>
                      <a:spcPct val="100000"/>
                    </a:lnSpc>
                    <a:spcBef>
                      <a:spcPct val="0"/>
                    </a:spcBef>
                    <a:spcAft>
                      <a:spcPct val="0"/>
                    </a:spcAft>
                    <a:buClrTx/>
                    <a:buSzTx/>
                    <a:buFontTx/>
                    <a:buNone/>
                  </a:pPr>
                  <a:endParaRPr lang="sk-SK" altLang="sk-SK" sz="2400" dirty="0">
                    <a:solidFill>
                      <a:srgbClr val="00B050"/>
                    </a:solidFill>
                    <a:latin typeface="Times New Roman" panose="02020603050405020304" pitchFamily="18" charset="0"/>
                  </a:endParaRPr>
                </a:p>
              </p:txBody>
            </p:sp>
            <p:sp>
              <p:nvSpPr>
                <p:cNvPr id="5" name="Oval 4"/>
                <p:cNvSpPr/>
                <p:nvPr/>
              </p:nvSpPr>
              <p:spPr>
                <a:xfrm>
                  <a:off x="2458237" y="3549873"/>
                  <a:ext cx="285750" cy="3143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525410" y="3588284"/>
                  <a:ext cx="285750" cy="3143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5373" name="Object 6"/>
                <p:cNvGraphicFramePr>
                  <a:graphicFrameLocks noChangeAspect="1"/>
                </p:cNvGraphicFramePr>
                <p:nvPr>
                  <p:extLst/>
                </p:nvPr>
              </p:nvGraphicFramePr>
              <p:xfrm>
                <a:off x="990812" y="3449756"/>
                <a:ext cx="5980113" cy="442912"/>
              </p:xfrm>
              <a:graphic>
                <a:graphicData uri="http://schemas.openxmlformats.org/presentationml/2006/ole">
                  <mc:AlternateContent xmlns:mc="http://schemas.openxmlformats.org/markup-compatibility/2006">
                    <mc:Choice xmlns:v="urn:schemas-microsoft-com:vml" Requires="v">
                      <p:oleObj spid="_x0000_s75783" name="Rovnica" r:id="rId5" imgW="3263900" imgH="241300" progId="Equation.3">
                        <p:embed/>
                      </p:oleObj>
                    </mc:Choice>
                    <mc:Fallback>
                      <p:oleObj name="Rovnica" r:id="rId5" imgW="3263900" imgH="241300" progId="Equation.3">
                        <p:embed/>
                        <p:pic>
                          <p:nvPicPr>
                            <p:cNvPr id="1537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812" y="3449756"/>
                              <a:ext cx="598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369" name="Object 10"/>
              <p:cNvGraphicFramePr>
                <a:graphicFrameLocks noChangeAspect="1"/>
              </p:cNvGraphicFramePr>
              <p:nvPr>
                <p:extLst/>
              </p:nvPr>
            </p:nvGraphicFramePr>
            <p:xfrm>
              <a:off x="990812" y="4997686"/>
              <a:ext cx="5956300" cy="442913"/>
            </p:xfrm>
            <a:graphic>
              <a:graphicData uri="http://schemas.openxmlformats.org/presentationml/2006/ole">
                <mc:AlternateContent xmlns:mc="http://schemas.openxmlformats.org/markup-compatibility/2006">
                  <mc:Choice xmlns:v="urn:schemas-microsoft-com:vml" Requires="v">
                    <p:oleObj spid="_x0000_s75784" name="Rovnica" r:id="rId7" imgW="3251200" imgH="241300" progId="Equation.3">
                      <p:embed/>
                    </p:oleObj>
                  </mc:Choice>
                  <mc:Fallback>
                    <p:oleObj name="Rovnica" r:id="rId7" imgW="3251200" imgH="241300" progId="Equation.3">
                      <p:embed/>
                      <p:pic>
                        <p:nvPicPr>
                          <p:cNvPr id="15369"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812" y="4997686"/>
                            <a:ext cx="59563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0" name="Object 11"/>
              <p:cNvGraphicFramePr>
                <a:graphicFrameLocks noChangeAspect="1"/>
              </p:cNvGraphicFramePr>
              <p:nvPr>
                <p:extLst/>
              </p:nvPr>
            </p:nvGraphicFramePr>
            <p:xfrm>
              <a:off x="915133" y="6087603"/>
              <a:ext cx="5980113" cy="442912"/>
            </p:xfrm>
            <a:graphic>
              <a:graphicData uri="http://schemas.openxmlformats.org/presentationml/2006/ole">
                <mc:AlternateContent xmlns:mc="http://schemas.openxmlformats.org/markup-compatibility/2006">
                  <mc:Choice xmlns:v="urn:schemas-microsoft-com:vml" Requires="v">
                    <p:oleObj spid="_x0000_s75785" name="Rovnica" r:id="rId9" imgW="3263900" imgH="241300" progId="Equation.3">
                      <p:embed/>
                    </p:oleObj>
                  </mc:Choice>
                  <mc:Fallback>
                    <p:oleObj name="Rovnica" r:id="rId9" imgW="3263900" imgH="241300" progId="Equation.3">
                      <p:embed/>
                      <p:pic>
                        <p:nvPicPr>
                          <p:cNvPr id="1537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133" y="6087603"/>
                            <a:ext cx="598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 name="Freeform 14"/>
            <p:cNvSpPr/>
            <p:nvPr/>
          </p:nvSpPr>
          <p:spPr>
            <a:xfrm>
              <a:off x="3796753" y="6150803"/>
              <a:ext cx="273050" cy="284163"/>
            </a:xfrm>
            <a:custGeom>
              <a:avLst/>
              <a:gdLst>
                <a:gd name="connsiteX0" fmla="*/ 0 w 233680"/>
                <a:gd name="connsiteY0" fmla="*/ 0 h 284480"/>
                <a:gd name="connsiteX1" fmla="*/ 233680 w 233680"/>
                <a:gd name="connsiteY1" fmla="*/ 152400 h 284480"/>
                <a:gd name="connsiteX2" fmla="*/ 40640 w 233680"/>
                <a:gd name="connsiteY2" fmla="*/ 264160 h 284480"/>
                <a:gd name="connsiteX3" fmla="*/ 60960 w 233680"/>
                <a:gd name="connsiteY3" fmla="*/ 284480 h 284480"/>
              </a:gdLst>
              <a:ahLst/>
              <a:cxnLst>
                <a:cxn ang="0">
                  <a:pos x="connsiteX0" y="connsiteY0"/>
                </a:cxn>
                <a:cxn ang="0">
                  <a:pos x="connsiteX1" y="connsiteY1"/>
                </a:cxn>
                <a:cxn ang="0">
                  <a:pos x="connsiteX2" y="connsiteY2"/>
                </a:cxn>
                <a:cxn ang="0">
                  <a:pos x="connsiteX3" y="connsiteY3"/>
                </a:cxn>
              </a:cxnLst>
              <a:rect l="l" t="t" r="r" b="b"/>
              <a:pathLst>
                <a:path w="233680" h="284480">
                  <a:moveTo>
                    <a:pt x="0" y="0"/>
                  </a:moveTo>
                  <a:lnTo>
                    <a:pt x="233680" y="152400"/>
                  </a:lnTo>
                  <a:lnTo>
                    <a:pt x="40640" y="264160"/>
                  </a:lnTo>
                  <a:lnTo>
                    <a:pt x="60960" y="284480"/>
                  </a:lnTo>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sp>
          <p:nvSpPr>
            <p:cNvPr id="14" name="Freeform 13"/>
            <p:cNvSpPr/>
            <p:nvPr/>
          </p:nvSpPr>
          <p:spPr>
            <a:xfrm>
              <a:off x="3871013" y="3528817"/>
              <a:ext cx="274638" cy="284162"/>
            </a:xfrm>
            <a:custGeom>
              <a:avLst/>
              <a:gdLst>
                <a:gd name="connsiteX0" fmla="*/ 0 w 233680"/>
                <a:gd name="connsiteY0" fmla="*/ 0 h 284480"/>
                <a:gd name="connsiteX1" fmla="*/ 233680 w 233680"/>
                <a:gd name="connsiteY1" fmla="*/ 152400 h 284480"/>
                <a:gd name="connsiteX2" fmla="*/ 40640 w 233680"/>
                <a:gd name="connsiteY2" fmla="*/ 264160 h 284480"/>
                <a:gd name="connsiteX3" fmla="*/ 60960 w 233680"/>
                <a:gd name="connsiteY3" fmla="*/ 284480 h 284480"/>
              </a:gdLst>
              <a:ahLst/>
              <a:cxnLst>
                <a:cxn ang="0">
                  <a:pos x="connsiteX0" y="connsiteY0"/>
                </a:cxn>
                <a:cxn ang="0">
                  <a:pos x="connsiteX1" y="connsiteY1"/>
                </a:cxn>
                <a:cxn ang="0">
                  <a:pos x="connsiteX2" y="connsiteY2"/>
                </a:cxn>
                <a:cxn ang="0">
                  <a:pos x="connsiteX3" y="connsiteY3"/>
                </a:cxn>
              </a:cxnLst>
              <a:rect l="l" t="t" r="r" b="b"/>
              <a:pathLst>
                <a:path w="233680" h="284480">
                  <a:moveTo>
                    <a:pt x="0" y="0"/>
                  </a:moveTo>
                  <a:lnTo>
                    <a:pt x="233680" y="152400"/>
                  </a:lnTo>
                  <a:lnTo>
                    <a:pt x="40640" y="264160"/>
                  </a:lnTo>
                  <a:lnTo>
                    <a:pt x="60960" y="284480"/>
                  </a:lnTo>
                </a:path>
              </a:pathLst>
            </a:cu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457200" rtl="0" eaLnBrk="0" fontAlgn="base" hangingPunct="0">
                <a:spcBef>
                  <a:spcPct val="0"/>
                </a:spcBef>
                <a:spcAft>
                  <a:spcPct val="0"/>
                </a:spcAft>
                <a:defRPr kern="1200">
                  <a:solidFill>
                    <a:schemeClr val="lt1"/>
                  </a:solidFill>
                  <a:latin typeface="+mn-lt"/>
                  <a:ea typeface="+mn-ea"/>
                  <a:cs typeface="+mn-cs"/>
                </a:defRPr>
              </a:lvl1pPr>
              <a:lvl2pPr marL="457200" algn="l" defTabSz="457200" rtl="0" eaLnBrk="0" fontAlgn="base" hangingPunct="0">
                <a:spcBef>
                  <a:spcPct val="0"/>
                </a:spcBef>
                <a:spcAft>
                  <a:spcPct val="0"/>
                </a:spcAft>
                <a:defRPr kern="1200">
                  <a:solidFill>
                    <a:schemeClr val="lt1"/>
                  </a:solidFill>
                  <a:latin typeface="+mn-lt"/>
                  <a:ea typeface="+mn-ea"/>
                  <a:cs typeface="+mn-cs"/>
                </a:defRPr>
              </a:lvl2pPr>
              <a:lvl3pPr marL="914400" algn="l" defTabSz="457200" rtl="0" eaLnBrk="0" fontAlgn="base" hangingPunct="0">
                <a:spcBef>
                  <a:spcPct val="0"/>
                </a:spcBef>
                <a:spcAft>
                  <a:spcPct val="0"/>
                </a:spcAft>
                <a:defRPr kern="1200">
                  <a:solidFill>
                    <a:schemeClr val="lt1"/>
                  </a:solidFill>
                  <a:latin typeface="+mn-lt"/>
                  <a:ea typeface="+mn-ea"/>
                  <a:cs typeface="+mn-cs"/>
                </a:defRPr>
              </a:lvl3pPr>
              <a:lvl4pPr marL="1371600" algn="l" defTabSz="457200" rtl="0" eaLnBrk="0" fontAlgn="base" hangingPunct="0">
                <a:spcBef>
                  <a:spcPct val="0"/>
                </a:spcBef>
                <a:spcAft>
                  <a:spcPct val="0"/>
                </a:spcAft>
                <a:defRPr kern="1200">
                  <a:solidFill>
                    <a:schemeClr val="lt1"/>
                  </a:solidFill>
                  <a:latin typeface="+mn-lt"/>
                  <a:ea typeface="+mn-ea"/>
                  <a:cs typeface="+mn-cs"/>
                </a:defRPr>
              </a:lvl4pPr>
              <a:lvl5pPr marL="1828800" algn="l" defTabSz="457200"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sp>
        <p:nvSpPr>
          <p:cNvPr id="15362" name="TextBox 1"/>
          <p:cNvSpPr txBox="1">
            <a:spLocks noChangeArrowheads="1"/>
          </p:cNvSpPr>
          <p:nvPr/>
        </p:nvSpPr>
        <p:spPr bwMode="auto">
          <a:xfrm>
            <a:off x="633292" y="365379"/>
            <a:ext cx="553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dirty="0" smtClean="0"/>
              <a:t>Types of strategies</a:t>
            </a:r>
            <a:endParaRPr lang="en-US" altLang="en-US" sz="2400" b="1" dirty="0"/>
          </a:p>
        </p:txBody>
      </p:sp>
    </p:spTree>
    <p:extLst>
      <p:ext uri="{BB962C8B-B14F-4D97-AF65-F5344CB8AC3E}">
        <p14:creationId xmlns:p14="http://schemas.microsoft.com/office/powerpoint/2010/main" val="847696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2"/>
          <p:cNvSpPr txBox="1">
            <a:spLocks noChangeArrowheads="1"/>
          </p:cNvSpPr>
          <p:nvPr/>
        </p:nvSpPr>
        <p:spPr bwMode="auto">
          <a:xfrm>
            <a:off x="1641475" y="299131"/>
            <a:ext cx="91106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sk-SK" altLang="sk-SK" sz="2400" dirty="0" err="1" smtClean="0">
                <a:solidFill>
                  <a:srgbClr val="FF0000"/>
                </a:solidFill>
                <a:latin typeface="Times New Roman" panose="02020603050405020304" pitchFamily="18" charset="0"/>
              </a:rPr>
              <a:t>Ra</a:t>
            </a:r>
            <a:r>
              <a:rPr lang="en-US" altLang="sk-SK" sz="2400" dirty="0" err="1" smtClean="0">
                <a:solidFill>
                  <a:srgbClr val="FF0000"/>
                </a:solidFill>
                <a:latin typeface="Times New Roman" panose="02020603050405020304" pitchFamily="18" charset="0"/>
              </a:rPr>
              <a:t>tional</a:t>
            </a:r>
            <a:r>
              <a:rPr lang="en-US" altLang="sk-SK" sz="2400" dirty="0" smtClean="0">
                <a:solidFill>
                  <a:srgbClr val="FF0000"/>
                </a:solidFill>
                <a:latin typeface="Times New Roman" panose="02020603050405020304" pitchFamily="18" charset="0"/>
              </a:rPr>
              <a:t> player</a:t>
            </a:r>
            <a:r>
              <a:rPr lang="sk-SK" altLang="sk-SK" sz="2400" dirty="0" smtClean="0">
                <a:solidFill>
                  <a:srgbClr val="FF0000"/>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is a player</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who chooses</a:t>
            </a:r>
            <a:r>
              <a:rPr lang="sk-SK" altLang="sk-SK" sz="2400" dirty="0" smtClean="0">
                <a:solidFill>
                  <a:schemeClr val="tx1"/>
                </a:solidFill>
                <a:latin typeface="Times New Roman" panose="02020603050405020304" pitchFamily="18" charset="0"/>
              </a:rPr>
              <a:t> </a:t>
            </a:r>
            <a:r>
              <a:rPr lang="en-US" altLang="sk-SK" sz="2400" dirty="0" smtClean="0">
                <a:solidFill>
                  <a:srgbClr val="FF0000"/>
                </a:solidFill>
                <a:latin typeface="Times New Roman" panose="02020603050405020304" pitchFamily="18" charset="0"/>
              </a:rPr>
              <a:t>dominant strategy</a:t>
            </a:r>
            <a:r>
              <a:rPr lang="sk-SK" altLang="sk-SK" sz="2400" dirty="0" smtClean="0">
                <a:solidFill>
                  <a:schemeClr val="tx1"/>
                </a:solidFill>
                <a:latin typeface="Times New Roman" panose="02020603050405020304" pitchFamily="18" charset="0"/>
              </a:rPr>
              <a:t>, </a:t>
            </a:r>
            <a:r>
              <a:rPr lang="en-US" altLang="sk-SK" sz="2400" dirty="0" smtClean="0">
                <a:solidFill>
                  <a:schemeClr val="tx1"/>
                </a:solidFill>
                <a:latin typeface="Times New Roman" panose="02020603050405020304" pitchFamily="18" charset="0"/>
              </a:rPr>
              <a:t>if exists</a:t>
            </a:r>
            <a:r>
              <a:rPr lang="sk-SK" altLang="sk-SK" sz="2400" dirty="0" smtClean="0">
                <a:solidFill>
                  <a:schemeClr val="tx1"/>
                </a:solidFill>
                <a:latin typeface="Times New Roman" panose="02020603050405020304" pitchFamily="18" charset="0"/>
              </a:rPr>
              <a:t>.</a:t>
            </a:r>
            <a:r>
              <a:rPr lang="en-US" altLang="sk-SK" sz="2400" dirty="0" smtClean="0">
                <a:solidFill>
                  <a:schemeClr val="tx1"/>
                </a:solidFill>
                <a:latin typeface="Times New Roman" panose="02020603050405020304" pitchFamily="18" charset="0"/>
              </a:rPr>
              <a:t> He prefers strongly dominating strategy, is such exists.</a:t>
            </a:r>
            <a:endParaRPr lang="sk-SK" altLang="sk-SK" sz="2400" dirty="0">
              <a:solidFill>
                <a:schemeClr val="tx1"/>
              </a:solidFill>
              <a:latin typeface="Times New Roman" panose="02020603050405020304" pitchFamily="18" charset="0"/>
            </a:endParaRPr>
          </a:p>
        </p:txBody>
      </p:sp>
      <p:grpSp>
        <p:nvGrpSpPr>
          <p:cNvPr id="8" name="Group 19"/>
          <p:cNvGrpSpPr>
            <a:grpSpLocks/>
          </p:cNvGrpSpPr>
          <p:nvPr/>
        </p:nvGrpSpPr>
        <p:grpSpPr bwMode="auto">
          <a:xfrm>
            <a:off x="2841851" y="1898862"/>
            <a:ext cx="5133975" cy="1762125"/>
            <a:chOff x="2705099" y="3543301"/>
            <a:chExt cx="5133976" cy="1762125"/>
          </a:xfrm>
        </p:grpSpPr>
        <p:sp>
          <p:nvSpPr>
            <p:cNvPr id="9" name="Rectangle 8"/>
            <p:cNvSpPr/>
            <p:nvPr/>
          </p:nvSpPr>
          <p:spPr>
            <a:xfrm>
              <a:off x="2705099" y="3543301"/>
              <a:ext cx="5133976" cy="1762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p:nvPr/>
          </p:nvCxnSpPr>
          <p:spPr>
            <a:xfrm flipV="1">
              <a:off x="2705099" y="4143376"/>
              <a:ext cx="5133976" cy="2857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705099" y="4695826"/>
              <a:ext cx="5133976" cy="28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0999" y="3543301"/>
              <a:ext cx="952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10275" y="3543301"/>
              <a:ext cx="952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1"/>
            <p:cNvSpPr txBox="1">
              <a:spLocks noChangeArrowheads="1"/>
            </p:cNvSpPr>
            <p:nvPr/>
          </p:nvSpPr>
          <p:spPr bwMode="auto">
            <a:xfrm>
              <a:off x="4343400" y="3670816"/>
              <a:ext cx="1323975" cy="36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 </a:t>
              </a:r>
              <a:r>
                <a:rPr lang="en-US" altLang="en-US" dirty="0" smtClean="0"/>
                <a:t>testify</a:t>
              </a:r>
              <a:endParaRPr lang="en-US" altLang="en-US" dirty="0"/>
            </a:p>
          </p:txBody>
        </p:sp>
        <p:sp>
          <p:nvSpPr>
            <p:cNvPr id="15" name="TextBox 12"/>
            <p:cNvSpPr txBox="1">
              <a:spLocks noChangeArrowheads="1"/>
            </p:cNvSpPr>
            <p:nvPr/>
          </p:nvSpPr>
          <p:spPr bwMode="auto">
            <a:xfrm>
              <a:off x="6143625" y="3655160"/>
              <a:ext cx="1443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A: </a:t>
              </a:r>
              <a:r>
                <a:rPr lang="en-US" altLang="en-US" dirty="0" smtClean="0"/>
                <a:t>refuse</a:t>
              </a:r>
              <a:endParaRPr lang="en-US" altLang="en-US" dirty="0"/>
            </a:p>
          </p:txBody>
        </p:sp>
        <p:sp>
          <p:nvSpPr>
            <p:cNvPr id="16" name="TextBox 13"/>
            <p:cNvSpPr txBox="1">
              <a:spLocks noChangeArrowheads="1"/>
            </p:cNvSpPr>
            <p:nvPr/>
          </p:nvSpPr>
          <p:spPr bwMode="auto">
            <a:xfrm>
              <a:off x="2933699" y="4276725"/>
              <a:ext cx="1323975" cy="36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B: </a:t>
              </a:r>
              <a:r>
                <a:rPr lang="en-US" altLang="en-US" dirty="0" smtClean="0"/>
                <a:t>testify</a:t>
              </a:r>
              <a:endParaRPr lang="en-US" altLang="en-US" dirty="0"/>
            </a:p>
          </p:txBody>
        </p:sp>
        <p:sp>
          <p:nvSpPr>
            <p:cNvPr id="17" name="TextBox 14"/>
            <p:cNvSpPr txBox="1">
              <a:spLocks noChangeArrowheads="1"/>
            </p:cNvSpPr>
            <p:nvPr/>
          </p:nvSpPr>
          <p:spPr bwMode="auto">
            <a:xfrm>
              <a:off x="2819401" y="4830842"/>
              <a:ext cx="1438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B: </a:t>
              </a:r>
              <a:r>
                <a:rPr lang="en-US" altLang="en-US" dirty="0" smtClean="0"/>
                <a:t>refuse</a:t>
              </a:r>
              <a:endParaRPr lang="en-US" altLang="en-US" dirty="0"/>
            </a:p>
          </p:txBody>
        </p:sp>
        <p:sp>
          <p:nvSpPr>
            <p:cNvPr id="18" name="TextBox 15"/>
            <p:cNvSpPr txBox="1">
              <a:spLocks noChangeArrowheads="1"/>
            </p:cNvSpPr>
            <p:nvPr/>
          </p:nvSpPr>
          <p:spPr bwMode="auto">
            <a:xfrm>
              <a:off x="4343400" y="4252733"/>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PA=-5, PB=-5</a:t>
              </a:r>
              <a:endParaRPr lang="en-US" altLang="en-US"/>
            </a:p>
          </p:txBody>
        </p:sp>
        <p:sp>
          <p:nvSpPr>
            <p:cNvPr id="19" name="TextBox 16"/>
            <p:cNvSpPr txBox="1">
              <a:spLocks noChangeArrowheads="1"/>
            </p:cNvSpPr>
            <p:nvPr/>
          </p:nvSpPr>
          <p:spPr bwMode="auto">
            <a:xfrm>
              <a:off x="6010275" y="4245710"/>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PA=-10, PB=0</a:t>
              </a:r>
              <a:endParaRPr lang="en-US" altLang="en-US"/>
            </a:p>
          </p:txBody>
        </p:sp>
        <p:sp>
          <p:nvSpPr>
            <p:cNvPr id="20" name="TextBox 17"/>
            <p:cNvSpPr txBox="1">
              <a:spLocks noChangeArrowheads="1"/>
            </p:cNvSpPr>
            <p:nvPr/>
          </p:nvSpPr>
          <p:spPr bwMode="auto">
            <a:xfrm>
              <a:off x="4357687" y="4859239"/>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PA=0, PB=-10</a:t>
              </a:r>
              <a:endParaRPr lang="en-US" altLang="en-US"/>
            </a:p>
          </p:txBody>
        </p:sp>
        <p:sp>
          <p:nvSpPr>
            <p:cNvPr id="21" name="TextBox 18"/>
            <p:cNvSpPr txBox="1">
              <a:spLocks noChangeArrowheads="1"/>
            </p:cNvSpPr>
            <p:nvPr/>
          </p:nvSpPr>
          <p:spPr bwMode="auto">
            <a:xfrm>
              <a:off x="6143625" y="4814530"/>
              <a:ext cx="160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PA=-1, PB=-1</a:t>
              </a:r>
              <a:endParaRPr lang="en-US" altLang="en-US"/>
            </a:p>
          </p:txBody>
        </p:sp>
      </p:grpSp>
      <p:sp>
        <p:nvSpPr>
          <p:cNvPr id="3" name="Oval 2"/>
          <p:cNvSpPr/>
          <p:nvPr/>
        </p:nvSpPr>
        <p:spPr>
          <a:xfrm>
            <a:off x="4414158" y="2057287"/>
            <a:ext cx="1317171" cy="2939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09210" y="2689056"/>
            <a:ext cx="1317171" cy="29391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287338"/>
            <a:ext cx="8439150" cy="855662"/>
          </a:xfrm>
        </p:spPr>
        <p:txBody>
          <a:bodyPr/>
          <a:lstStyle/>
          <a:p>
            <a:pPr>
              <a:defRPr/>
            </a:pPr>
            <a:r>
              <a:rPr lang="en-US" dirty="0"/>
              <a:t>R</a:t>
            </a:r>
            <a:r>
              <a:rPr lang="sk-SK" dirty="0" err="1" smtClean="0"/>
              <a:t>epeated</a:t>
            </a:r>
            <a:r>
              <a:rPr lang="sk-SK" dirty="0" smtClean="0"/>
              <a:t> game</a:t>
            </a:r>
            <a:endParaRPr lang="en-US" dirty="0"/>
          </a:p>
        </p:txBody>
      </p:sp>
      <p:grpSp>
        <p:nvGrpSpPr>
          <p:cNvPr id="35843" name="Group 4"/>
          <p:cNvGrpSpPr>
            <a:grpSpLocks/>
          </p:cNvGrpSpPr>
          <p:nvPr/>
        </p:nvGrpSpPr>
        <p:grpSpPr bwMode="auto">
          <a:xfrm>
            <a:off x="1676401" y="2009775"/>
            <a:ext cx="8867775" cy="4154984"/>
            <a:chOff x="152400" y="2009775"/>
            <a:chExt cx="8867775" cy="4154397"/>
          </a:xfrm>
        </p:grpSpPr>
        <p:sp>
          <p:nvSpPr>
            <p:cNvPr id="35844" name="TextBox 2"/>
            <p:cNvSpPr txBox="1">
              <a:spLocks noChangeArrowheads="1"/>
            </p:cNvSpPr>
            <p:nvPr/>
          </p:nvSpPr>
          <p:spPr bwMode="auto">
            <a:xfrm>
              <a:off x="152400" y="2009775"/>
              <a:ext cx="8867775" cy="415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err="1"/>
                <a:t>Repeated</a:t>
              </a:r>
              <a:r>
                <a:rPr lang="sk-SK" altLang="en-US" sz="2400" b="1" dirty="0"/>
                <a:t> </a:t>
              </a:r>
              <a:r>
                <a:rPr lang="sk-SK" altLang="en-US" sz="2400" b="1" dirty="0" err="1"/>
                <a:t>games</a:t>
              </a:r>
              <a:r>
                <a:rPr lang="sk-SK" altLang="en-US" sz="2400" b="1" dirty="0"/>
                <a:t> </a:t>
              </a:r>
              <a:r>
                <a:rPr lang="en-US" altLang="en-US" sz="2400" dirty="0" smtClean="0"/>
                <a:t>are games which have more then one move and in which a player have to react to the repeated moves of the opponent. Each player knows the history of the opponent moves. The players are agents and the moves are their actions. </a:t>
              </a:r>
            </a:p>
            <a:p>
              <a:endParaRPr lang="sk-SK" altLang="en-US" sz="2400" dirty="0"/>
            </a:p>
            <a:p>
              <a:r>
                <a:rPr lang="sk-SK" altLang="en-US" sz="2400" dirty="0" err="1" smtClean="0"/>
                <a:t>Strategic</a:t>
              </a:r>
              <a:r>
                <a:rPr lang="sk-SK" altLang="en-US" sz="2400" dirty="0" smtClean="0"/>
                <a:t> profil</a:t>
              </a:r>
              <a:r>
                <a:rPr lang="en-US" altLang="en-US" sz="2400" dirty="0" smtClean="0"/>
                <a:t>e</a:t>
              </a:r>
              <a:r>
                <a:rPr lang="sk-SK" altLang="en-US" sz="2400" dirty="0" smtClean="0"/>
                <a:t> </a:t>
              </a:r>
              <a:r>
                <a:rPr lang="en-US" altLang="en-US" sz="2400" dirty="0" smtClean="0"/>
                <a:t>for the repeated game</a:t>
              </a:r>
              <a:r>
                <a:rPr lang="sk-SK" altLang="en-US" sz="2400" dirty="0" smtClean="0"/>
                <a:t> </a:t>
              </a:r>
              <a:endParaRPr lang="sk-SK" altLang="en-US" sz="2400" dirty="0"/>
            </a:p>
            <a:p>
              <a:endParaRPr lang="sk-SK" altLang="en-US" sz="2400" dirty="0"/>
            </a:p>
            <a:p>
              <a:endParaRPr lang="sk-SK" altLang="en-US" sz="2400" dirty="0"/>
            </a:p>
            <a:p>
              <a:endParaRPr lang="sk-SK" altLang="en-US" sz="2400" dirty="0"/>
            </a:p>
            <a:p>
              <a:r>
                <a:rPr lang="sk-SK" altLang="en-US" sz="2400" dirty="0" smtClean="0"/>
                <a:t>-</a:t>
              </a:r>
              <a:r>
                <a:rPr lang="en-US" altLang="en-US" sz="2400" dirty="0" smtClean="0"/>
                <a:t>assigns strategy to each player in time</a:t>
              </a:r>
              <a:endParaRPr lang="sk-SK" altLang="en-US" sz="2400" dirty="0"/>
            </a:p>
            <a:p>
              <a:r>
                <a:rPr lang="sk-SK" altLang="en-US" sz="2400" dirty="0"/>
                <a:t>-</a:t>
              </a:r>
              <a:r>
                <a:rPr lang="sk-SK" altLang="en-US" sz="2400" dirty="0" err="1" smtClean="0"/>
                <a:t>utilit</a:t>
              </a:r>
              <a:r>
                <a:rPr lang="en-US" altLang="en-US" sz="2400" dirty="0" err="1" smtClean="0"/>
                <a:t>ies</a:t>
              </a:r>
              <a:r>
                <a:rPr lang="sk-SK" altLang="en-US" sz="2400" dirty="0" smtClean="0"/>
                <a:t> </a:t>
              </a:r>
              <a:r>
                <a:rPr lang="sk-SK" altLang="en-US" sz="2400" dirty="0"/>
                <a:t>(</a:t>
              </a:r>
              <a:r>
                <a:rPr lang="sk-SK" altLang="en-US" sz="2400" dirty="0" err="1" smtClean="0"/>
                <a:t>payoff</a:t>
              </a:r>
              <a:r>
                <a:rPr lang="en-US" altLang="en-US" sz="2400" dirty="0" smtClean="0"/>
                <a:t>s</a:t>
              </a:r>
              <a:r>
                <a:rPr lang="sk-SK" altLang="en-US" sz="2400" dirty="0" smtClean="0"/>
                <a:t>) </a:t>
              </a:r>
              <a:r>
                <a:rPr lang="en-US" altLang="en-US" sz="2400" dirty="0" smtClean="0"/>
                <a:t>are additive</a:t>
              </a:r>
              <a:endParaRPr lang="en-US" altLang="en-US" sz="2400" dirty="0"/>
            </a:p>
          </p:txBody>
        </p:sp>
        <p:graphicFrame>
          <p:nvGraphicFramePr>
            <p:cNvPr id="35845" name="Object 3"/>
            <p:cNvGraphicFramePr>
              <a:graphicFrameLocks noChangeAspect="1"/>
            </p:cNvGraphicFramePr>
            <p:nvPr>
              <p:extLst/>
            </p:nvPr>
          </p:nvGraphicFramePr>
          <p:xfrm>
            <a:off x="1377248" y="4564239"/>
            <a:ext cx="4816476" cy="590550"/>
          </p:xfrm>
          <a:graphic>
            <a:graphicData uri="http://schemas.openxmlformats.org/presentationml/2006/ole">
              <mc:AlternateContent xmlns:mc="http://schemas.openxmlformats.org/markup-compatibility/2006">
                <mc:Choice xmlns:v="urn:schemas-microsoft-com:vml" Requires="v">
                  <p:oleObj spid="_x0000_s76803" name="Rovnica" r:id="rId3" imgW="1917700" imgH="228600" progId="Equation.3">
                    <p:embed/>
                  </p:oleObj>
                </mc:Choice>
                <mc:Fallback>
                  <p:oleObj name="Rovnica" r:id="rId3" imgW="1917700" imgH="228600" progId="Equation.3">
                    <p:embed/>
                    <p:pic>
                      <p:nvPicPr>
                        <p:cNvPr id="3584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248" y="4564239"/>
                          <a:ext cx="4816476"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31660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1805668" y="232455"/>
            <a:ext cx="87396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err="1"/>
              <a:t>Repeated</a:t>
            </a:r>
            <a:r>
              <a:rPr lang="sk-SK" altLang="en-US" sz="2400" b="1" dirty="0"/>
              <a:t> </a:t>
            </a:r>
            <a:r>
              <a:rPr lang="sk-SK" altLang="en-US" sz="2400" b="1" dirty="0" smtClean="0"/>
              <a:t> </a:t>
            </a:r>
            <a:r>
              <a:rPr lang="sk-SK" altLang="en-US" sz="2400" b="1" dirty="0" err="1"/>
              <a:t>Prisoner´s</a:t>
            </a:r>
            <a:r>
              <a:rPr lang="sk-SK" altLang="en-US" sz="2400" b="1" dirty="0"/>
              <a:t> </a:t>
            </a:r>
            <a:r>
              <a:rPr lang="sk-SK" altLang="en-US" sz="2400" b="1" dirty="0" smtClean="0"/>
              <a:t>dilema a</a:t>
            </a:r>
            <a:r>
              <a:rPr lang="en-US" altLang="en-US" sz="2400" b="1" dirty="0" err="1" smtClean="0"/>
              <a:t>nd</a:t>
            </a:r>
            <a:r>
              <a:rPr lang="en-US" altLang="en-US" sz="2400" b="1" dirty="0" smtClean="0"/>
              <a:t> a cooperation development</a:t>
            </a:r>
            <a:r>
              <a:rPr lang="sk-SK" altLang="en-US" sz="2400" b="1" dirty="0" smtClean="0"/>
              <a:t> </a:t>
            </a:r>
            <a:endParaRPr lang="en-US" altLang="en-US" sz="2400" b="1" dirty="0"/>
          </a:p>
        </p:txBody>
      </p:sp>
      <p:sp>
        <p:nvSpPr>
          <p:cNvPr id="3" name="TextBox 2"/>
          <p:cNvSpPr txBox="1"/>
          <p:nvPr/>
        </p:nvSpPr>
        <p:spPr>
          <a:xfrm>
            <a:off x="1524000" y="1762126"/>
            <a:ext cx="9144000" cy="923330"/>
          </a:xfrm>
          <a:prstGeom prst="rect">
            <a:avLst/>
          </a:prstGeom>
          <a:solidFill>
            <a:schemeClr val="accent1">
              <a:lumMod val="40000"/>
              <a:lumOff val="60000"/>
            </a:schemeClr>
          </a:solidFill>
        </p:spPr>
        <p:txBody>
          <a:bodyPr wrap="square">
            <a:spAutoFit/>
          </a:bodyPr>
          <a:lstStyle/>
          <a:p>
            <a:pPr marL="342900" indent="-342900">
              <a:buFontTx/>
              <a:buAutoNum type="arabicPeriod"/>
              <a:defRPr/>
            </a:pPr>
            <a:r>
              <a:rPr lang="en-US" dirty="0" smtClean="0"/>
              <a:t>Let the players</a:t>
            </a:r>
            <a:r>
              <a:rPr lang="sk-SK" dirty="0" smtClean="0"/>
              <a:t> </a:t>
            </a:r>
            <a:r>
              <a:rPr lang="sk-SK" dirty="0"/>
              <a:t>A </a:t>
            </a:r>
            <a:r>
              <a:rPr lang="sk-SK" dirty="0" err="1"/>
              <a:t>a</a:t>
            </a:r>
            <a:r>
              <a:rPr lang="sk-SK" dirty="0"/>
              <a:t> B </a:t>
            </a:r>
            <a:r>
              <a:rPr lang="en-US" dirty="0" smtClean="0"/>
              <a:t>know</a:t>
            </a:r>
            <a:r>
              <a:rPr lang="sk-SK" dirty="0" smtClean="0"/>
              <a:t>, </a:t>
            </a:r>
            <a:r>
              <a:rPr lang="en-US" dirty="0" smtClean="0"/>
              <a:t>that they are going to be questioned  2 times under the same circumstances. How their strategies change? </a:t>
            </a:r>
            <a:endParaRPr lang="sk-SK" dirty="0"/>
          </a:p>
          <a:p>
            <a:pPr marL="342900" indent="-342900">
              <a:buFontTx/>
              <a:buAutoNum type="arabicPeriod"/>
              <a:defRPr/>
            </a:pPr>
            <a:endParaRPr lang="en-US" dirty="0"/>
          </a:p>
        </p:txBody>
      </p:sp>
      <p:sp>
        <p:nvSpPr>
          <p:cNvPr id="87" name="TextBox 86"/>
          <p:cNvSpPr txBox="1">
            <a:spLocks noChangeArrowheads="1"/>
          </p:cNvSpPr>
          <p:nvPr/>
        </p:nvSpPr>
        <p:spPr bwMode="auto">
          <a:xfrm>
            <a:off x="1524000" y="3008651"/>
            <a:ext cx="9220200" cy="2031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Game analysis</a:t>
            </a:r>
            <a:r>
              <a:rPr lang="sk-SK" altLang="en-US" dirty="0" smtClean="0"/>
              <a:t>: </a:t>
            </a:r>
            <a:r>
              <a:rPr lang="sk-SK" altLang="en-US" dirty="0"/>
              <a:t>A: </a:t>
            </a:r>
            <a:r>
              <a:rPr lang="en-US" altLang="en-US" dirty="0" smtClean="0"/>
              <a:t>If the game finishes after the second move and in this second move I play differently then </a:t>
            </a:r>
            <a:r>
              <a:rPr lang="sk-SK" altLang="en-US" dirty="0" smtClean="0"/>
              <a:t> </a:t>
            </a:r>
            <a:r>
              <a:rPr lang="sk-SK" altLang="en-US" i="1" dirty="0" err="1"/>
              <a:t>testify</a:t>
            </a:r>
            <a:r>
              <a:rPr lang="sk-SK" altLang="en-US" i="1" dirty="0"/>
              <a:t>, </a:t>
            </a:r>
            <a:r>
              <a:rPr lang="en-US" altLang="en-US" dirty="0" smtClean="0"/>
              <a:t>I am going to be worse, because I do not have information about my opponent’s move. I will only know how he plays in the first move. </a:t>
            </a:r>
            <a:r>
              <a:rPr lang="sk-SK" altLang="en-US" i="1" dirty="0" smtClean="0"/>
              <a:t>  </a:t>
            </a:r>
            <a:r>
              <a:rPr lang="en-US" altLang="en-US" dirty="0" smtClean="0"/>
              <a:t>But if I have a strategy  for the second move, my strategy for the first move is the same, because doing the first move, I do not have an information about my opponent move at the time of the first move execution. </a:t>
            </a:r>
          </a:p>
          <a:p>
            <a:r>
              <a:rPr lang="sk-SK" altLang="en-US" dirty="0" smtClean="0"/>
              <a:t>B</a:t>
            </a:r>
            <a:r>
              <a:rPr lang="sk-SK" altLang="en-US" dirty="0"/>
              <a:t>: </a:t>
            </a:r>
            <a:r>
              <a:rPr lang="en-US" altLang="en-US" dirty="0"/>
              <a:t> </a:t>
            </a:r>
            <a:r>
              <a:rPr lang="en-US" altLang="en-US" dirty="0" smtClean="0"/>
              <a:t>has the same analysis so</a:t>
            </a:r>
            <a:r>
              <a:rPr lang="sk-SK" altLang="en-US" dirty="0" smtClean="0"/>
              <a:t>  </a:t>
            </a:r>
            <a:r>
              <a:rPr lang="sk-SK" altLang="en-US" i="1" dirty="0">
                <a:solidFill>
                  <a:srgbClr val="C00000"/>
                </a:solidFill>
              </a:rPr>
              <a:t>(</a:t>
            </a:r>
            <a:r>
              <a:rPr lang="sk-SK" altLang="en-US" i="1" dirty="0" err="1">
                <a:solidFill>
                  <a:srgbClr val="C00000"/>
                </a:solidFill>
              </a:rPr>
              <a:t>testify</a:t>
            </a:r>
            <a:r>
              <a:rPr lang="sk-SK" altLang="en-US" i="1" dirty="0">
                <a:solidFill>
                  <a:srgbClr val="C00000"/>
                </a:solidFill>
              </a:rPr>
              <a:t>, </a:t>
            </a:r>
            <a:r>
              <a:rPr lang="sk-SK" altLang="en-US" i="1" dirty="0" err="1">
                <a:solidFill>
                  <a:srgbClr val="C00000"/>
                </a:solidFill>
              </a:rPr>
              <a:t>testify</a:t>
            </a:r>
            <a:r>
              <a:rPr lang="sk-SK" altLang="en-US" i="1" dirty="0">
                <a:solidFill>
                  <a:srgbClr val="C00000"/>
                </a:solidFill>
              </a:rPr>
              <a:t>) </a:t>
            </a:r>
            <a:r>
              <a:rPr lang="en-US" altLang="en-US" dirty="0"/>
              <a:t> </a:t>
            </a:r>
            <a:r>
              <a:rPr lang="en-US" altLang="en-US" dirty="0" smtClean="0"/>
              <a:t>is a </a:t>
            </a:r>
            <a:r>
              <a:rPr lang="sk-SK" altLang="en-US" b="1" dirty="0" smtClean="0"/>
              <a:t>domina</a:t>
            </a:r>
            <a:r>
              <a:rPr lang="en-US" altLang="en-US" b="1" dirty="0" smtClean="0"/>
              <a:t>ting </a:t>
            </a:r>
            <a:r>
              <a:rPr lang="sk-SK" altLang="en-US" b="1" dirty="0" smtClean="0"/>
              <a:t> </a:t>
            </a:r>
            <a:r>
              <a:rPr lang="sk-SK" altLang="en-US" b="1" dirty="0" err="1" smtClean="0"/>
              <a:t>strat</a:t>
            </a:r>
            <a:r>
              <a:rPr lang="en-US" altLang="en-US" b="1" dirty="0" err="1" smtClean="0"/>
              <a:t>egy</a:t>
            </a:r>
            <a:r>
              <a:rPr lang="en-US" altLang="en-US" b="1" dirty="0" smtClean="0"/>
              <a:t>.</a:t>
            </a:r>
            <a:r>
              <a:rPr lang="sk-SK" altLang="en-US" b="1" dirty="0" smtClean="0"/>
              <a:t> </a:t>
            </a:r>
            <a:endParaRPr lang="en-US" altLang="en-US" b="1" dirty="0"/>
          </a:p>
          <a:p>
            <a:r>
              <a:rPr lang="sk-SK" altLang="en-US" dirty="0"/>
              <a:t> </a:t>
            </a:r>
            <a:endParaRPr lang="en-US" altLang="en-US" dirty="0"/>
          </a:p>
        </p:txBody>
      </p:sp>
      <p:sp>
        <p:nvSpPr>
          <p:cNvPr id="88" name="TextBox 87"/>
          <p:cNvSpPr txBox="1">
            <a:spLocks noChangeArrowheads="1"/>
          </p:cNvSpPr>
          <p:nvPr/>
        </p:nvSpPr>
        <p:spPr bwMode="auto">
          <a:xfrm>
            <a:off x="1524000" y="5362576"/>
            <a:ext cx="9144000" cy="64633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If</a:t>
            </a:r>
            <a:r>
              <a:rPr lang="en-US" altLang="en-US" i="1" dirty="0" smtClean="0"/>
              <a:t> </a:t>
            </a:r>
            <a:r>
              <a:rPr lang="en-US" altLang="en-US" dirty="0" smtClean="0"/>
              <a:t>the number of repetitions </a:t>
            </a:r>
            <a:r>
              <a:rPr lang="en-US" altLang="en-US" dirty="0"/>
              <a:t>i</a:t>
            </a:r>
            <a:r>
              <a:rPr lang="en-US" altLang="en-US" dirty="0" smtClean="0"/>
              <a:t>s a finite number, then the strategic profile stays the same. For the finite number of the dilemma game repetition, we cannot reach cooperation.</a:t>
            </a:r>
            <a:endParaRPr lang="en-US" altLang="en-US" dirty="0"/>
          </a:p>
        </p:txBody>
      </p:sp>
      <p:sp>
        <p:nvSpPr>
          <p:cNvPr id="2" name="TextBox 1"/>
          <p:cNvSpPr txBox="1"/>
          <p:nvPr/>
        </p:nvSpPr>
        <p:spPr>
          <a:xfrm>
            <a:off x="1709057" y="1143000"/>
            <a:ext cx="6770914" cy="369332"/>
          </a:xfrm>
          <a:prstGeom prst="rect">
            <a:avLst/>
          </a:prstGeom>
          <a:noFill/>
        </p:spPr>
        <p:txBody>
          <a:bodyPr wrap="square" rtlCol="0">
            <a:spAutoFit/>
          </a:bodyPr>
          <a:lstStyle/>
          <a:p>
            <a:r>
              <a:rPr lang="en-US" dirty="0" smtClean="0"/>
              <a:t>Next moves (actions) have 100 percent probability to occur. </a:t>
            </a:r>
            <a:r>
              <a:rPr lang="sk-SK" dirty="0" smtClean="0"/>
              <a:t> </a:t>
            </a:r>
            <a:endParaRPr lang="en-US" dirty="0"/>
          </a:p>
        </p:txBody>
      </p:sp>
    </p:spTree>
    <p:extLst>
      <p:ext uri="{BB962C8B-B14F-4D97-AF65-F5344CB8AC3E}">
        <p14:creationId xmlns:p14="http://schemas.microsoft.com/office/powerpoint/2010/main" val="3107581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7" grpId="0" animBg="1"/>
      <p:bldP spid="8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1412876" y="958197"/>
            <a:ext cx="39547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b="1" dirty="0" smtClean="0"/>
              <a:t>And what about infinite number of repetitions? Action is executed with 100 percent probability.</a:t>
            </a:r>
            <a:endParaRPr lang="en-US" altLang="en-US" sz="2000" b="1" dirty="0"/>
          </a:p>
        </p:txBody>
      </p:sp>
      <p:grpSp>
        <p:nvGrpSpPr>
          <p:cNvPr id="41987" name="Group 19"/>
          <p:cNvGrpSpPr>
            <a:grpSpLocks/>
          </p:cNvGrpSpPr>
          <p:nvPr/>
        </p:nvGrpSpPr>
        <p:grpSpPr bwMode="auto">
          <a:xfrm>
            <a:off x="6512132" y="177800"/>
            <a:ext cx="4143375" cy="1819275"/>
            <a:chOff x="2705099" y="3543301"/>
            <a:chExt cx="5133976" cy="1762125"/>
          </a:xfrm>
        </p:grpSpPr>
        <p:sp>
          <p:nvSpPr>
            <p:cNvPr id="4" name="Rectangle 3"/>
            <p:cNvSpPr/>
            <p:nvPr/>
          </p:nvSpPr>
          <p:spPr>
            <a:xfrm>
              <a:off x="2705099" y="3543301"/>
              <a:ext cx="5133976" cy="1762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p:nvPr/>
          </p:nvCxnSpPr>
          <p:spPr>
            <a:xfrm flipV="1">
              <a:off x="2705099" y="4142977"/>
              <a:ext cx="5133976" cy="292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705099" y="4696524"/>
              <a:ext cx="5133976" cy="27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0215" y="3543301"/>
              <a:ext cx="983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09727" y="3543301"/>
              <a:ext cx="9836"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997" name="TextBox 11"/>
            <p:cNvSpPr txBox="1">
              <a:spLocks noChangeArrowheads="1"/>
            </p:cNvSpPr>
            <p:nvPr/>
          </p:nvSpPr>
          <p:spPr bwMode="auto">
            <a:xfrm>
              <a:off x="4343400" y="3670817"/>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testify</a:t>
              </a:r>
              <a:endParaRPr lang="en-US" altLang="en-US" sz="1600" dirty="0"/>
            </a:p>
          </p:txBody>
        </p:sp>
        <p:sp>
          <p:nvSpPr>
            <p:cNvPr id="41998" name="TextBox 12"/>
            <p:cNvSpPr txBox="1">
              <a:spLocks noChangeArrowheads="1"/>
            </p:cNvSpPr>
            <p:nvPr/>
          </p:nvSpPr>
          <p:spPr bwMode="auto">
            <a:xfrm>
              <a:off x="6143625" y="3655161"/>
              <a:ext cx="162877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refuse</a:t>
              </a:r>
              <a:endParaRPr lang="en-US" altLang="en-US" sz="1600" dirty="0"/>
            </a:p>
          </p:txBody>
        </p:sp>
        <p:sp>
          <p:nvSpPr>
            <p:cNvPr id="41999" name="TextBox 13"/>
            <p:cNvSpPr txBox="1">
              <a:spLocks noChangeArrowheads="1"/>
            </p:cNvSpPr>
            <p:nvPr/>
          </p:nvSpPr>
          <p:spPr bwMode="auto">
            <a:xfrm>
              <a:off x="2933699" y="4276725"/>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testify</a:t>
              </a:r>
              <a:endParaRPr lang="en-US" altLang="en-US" sz="1600" dirty="0"/>
            </a:p>
          </p:txBody>
        </p:sp>
        <p:sp>
          <p:nvSpPr>
            <p:cNvPr id="42000" name="TextBox 14"/>
            <p:cNvSpPr txBox="1">
              <a:spLocks noChangeArrowheads="1"/>
            </p:cNvSpPr>
            <p:nvPr/>
          </p:nvSpPr>
          <p:spPr bwMode="auto">
            <a:xfrm>
              <a:off x="2705100" y="4830842"/>
              <a:ext cx="1652587"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refuse</a:t>
              </a:r>
              <a:endParaRPr lang="en-US" altLang="en-US" sz="1600" dirty="0"/>
            </a:p>
          </p:txBody>
        </p:sp>
        <p:sp>
          <p:nvSpPr>
            <p:cNvPr id="42001" name="TextBox 15"/>
            <p:cNvSpPr txBox="1">
              <a:spLocks noChangeArrowheads="1"/>
            </p:cNvSpPr>
            <p:nvPr/>
          </p:nvSpPr>
          <p:spPr bwMode="auto">
            <a:xfrm>
              <a:off x="4343400" y="4252733"/>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PA=-5, PB=-5</a:t>
              </a:r>
              <a:endParaRPr lang="en-US" altLang="en-US" sz="1600" dirty="0"/>
            </a:p>
          </p:txBody>
        </p:sp>
        <p:sp>
          <p:nvSpPr>
            <p:cNvPr id="42002" name="TextBox 16"/>
            <p:cNvSpPr txBox="1">
              <a:spLocks noChangeArrowheads="1"/>
            </p:cNvSpPr>
            <p:nvPr/>
          </p:nvSpPr>
          <p:spPr bwMode="auto">
            <a:xfrm>
              <a:off x="6010275" y="424571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PA=-10, PB=0</a:t>
              </a:r>
              <a:endParaRPr lang="en-US" altLang="en-US" sz="1600"/>
            </a:p>
          </p:txBody>
        </p:sp>
        <p:sp>
          <p:nvSpPr>
            <p:cNvPr id="42003" name="TextBox 17"/>
            <p:cNvSpPr txBox="1">
              <a:spLocks noChangeArrowheads="1"/>
            </p:cNvSpPr>
            <p:nvPr/>
          </p:nvSpPr>
          <p:spPr bwMode="auto">
            <a:xfrm>
              <a:off x="4357687" y="4859239"/>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PA=0, PB=-10</a:t>
              </a:r>
              <a:endParaRPr lang="en-US" altLang="en-US" sz="1600"/>
            </a:p>
          </p:txBody>
        </p:sp>
        <p:sp>
          <p:nvSpPr>
            <p:cNvPr id="42004" name="TextBox 18"/>
            <p:cNvSpPr txBox="1">
              <a:spLocks noChangeArrowheads="1"/>
            </p:cNvSpPr>
            <p:nvPr/>
          </p:nvSpPr>
          <p:spPr bwMode="auto">
            <a:xfrm>
              <a:off x="6143625" y="481453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 PB=-1</a:t>
              </a:r>
              <a:endParaRPr lang="en-US" altLang="en-US" sz="1600"/>
            </a:p>
          </p:txBody>
        </p:sp>
      </p:grpSp>
      <p:sp>
        <p:nvSpPr>
          <p:cNvPr id="17" name="TextBox 16"/>
          <p:cNvSpPr txBox="1"/>
          <p:nvPr/>
        </p:nvSpPr>
        <p:spPr>
          <a:xfrm>
            <a:off x="1628776" y="2276475"/>
            <a:ext cx="8505825" cy="369332"/>
          </a:xfrm>
          <a:prstGeom prst="rect">
            <a:avLst/>
          </a:prstGeom>
          <a:solidFill>
            <a:schemeClr val="accent1">
              <a:lumMod val="60000"/>
              <a:lumOff val="40000"/>
            </a:schemeClr>
          </a:solidFill>
        </p:spPr>
        <p:txBody>
          <a:bodyPr>
            <a:spAutoFit/>
          </a:bodyPr>
          <a:lstStyle/>
          <a:p>
            <a:pPr>
              <a:defRPr/>
            </a:pPr>
            <a:r>
              <a:rPr lang="en-US" dirty="0" smtClean="0"/>
              <a:t>I am </a:t>
            </a:r>
            <a:r>
              <a:rPr lang="sk-SK" dirty="0" smtClean="0"/>
              <a:t> </a:t>
            </a:r>
            <a:r>
              <a:rPr lang="sk-SK" dirty="0"/>
              <a:t>A </a:t>
            </a:r>
            <a:r>
              <a:rPr lang="sk-SK" dirty="0" err="1" smtClean="0"/>
              <a:t>a</a:t>
            </a:r>
            <a:r>
              <a:rPr lang="en-US" dirty="0" err="1" smtClean="0"/>
              <a:t>nd</a:t>
            </a:r>
            <a:r>
              <a:rPr lang="en-US" dirty="0" smtClean="0"/>
              <a:t> my strategy is always </a:t>
            </a:r>
            <a:r>
              <a:rPr lang="sk-SK" dirty="0" smtClean="0"/>
              <a:t> </a:t>
            </a:r>
            <a:r>
              <a:rPr lang="en-US" dirty="0" smtClean="0"/>
              <a:t>testify</a:t>
            </a:r>
            <a:r>
              <a:rPr lang="sk-SK" dirty="0" smtClean="0"/>
              <a:t>.  </a:t>
            </a:r>
            <a:r>
              <a:rPr lang="en-US" dirty="0" smtClean="0"/>
              <a:t>How many prison years I get</a:t>
            </a:r>
            <a:r>
              <a:rPr lang="sk-SK" dirty="0" smtClean="0"/>
              <a:t>?</a:t>
            </a:r>
            <a:endParaRPr lang="en-US" dirty="0"/>
          </a:p>
        </p:txBody>
      </p:sp>
      <p:sp>
        <p:nvSpPr>
          <p:cNvPr id="18" name="TextBox 17"/>
          <p:cNvSpPr txBox="1">
            <a:spLocks noChangeArrowheads="1"/>
          </p:cNvSpPr>
          <p:nvPr/>
        </p:nvSpPr>
        <p:spPr bwMode="auto">
          <a:xfrm>
            <a:off x="1628776" y="2870201"/>
            <a:ext cx="8505825" cy="9233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Analysis:  If</a:t>
            </a:r>
            <a:r>
              <a:rPr lang="sk-SK" altLang="en-US" dirty="0" smtClean="0"/>
              <a:t> </a:t>
            </a:r>
            <a:r>
              <a:rPr lang="sk-SK" altLang="en-US" dirty="0"/>
              <a:t>B </a:t>
            </a:r>
            <a:r>
              <a:rPr lang="en-US" altLang="en-US" dirty="0" smtClean="0"/>
              <a:t>testifies</a:t>
            </a:r>
            <a:r>
              <a:rPr lang="sk-SK" altLang="en-US" dirty="0" smtClean="0"/>
              <a:t>, </a:t>
            </a:r>
            <a:r>
              <a:rPr lang="en-US" altLang="en-US" dirty="0" smtClean="0"/>
              <a:t>Then I get infinite many years in prison</a:t>
            </a:r>
            <a:r>
              <a:rPr lang="sk-SK" altLang="en-US" dirty="0" smtClean="0"/>
              <a:t>, </a:t>
            </a:r>
            <a:r>
              <a:rPr lang="en-US" altLang="en-US" dirty="0" smtClean="0"/>
              <a:t>if B refuses, then I get zero</a:t>
            </a:r>
            <a:r>
              <a:rPr lang="sk-SK" altLang="en-US" dirty="0" smtClean="0"/>
              <a:t>, </a:t>
            </a:r>
            <a:r>
              <a:rPr lang="en-US" altLang="en-US" dirty="0" smtClean="0"/>
              <a:t>but B gets infinite many years. Therefore he never plays </a:t>
            </a:r>
            <a:r>
              <a:rPr lang="en-US" altLang="en-US" i="1" dirty="0" smtClean="0"/>
              <a:t>refuse</a:t>
            </a:r>
            <a:r>
              <a:rPr lang="en-US" altLang="en-US" dirty="0" smtClean="0"/>
              <a:t> .</a:t>
            </a:r>
            <a:r>
              <a:rPr lang="sk-SK" altLang="en-US" dirty="0" smtClean="0"/>
              <a:t>  B</a:t>
            </a:r>
            <a:r>
              <a:rPr lang="en-US" altLang="en-US" dirty="0" smtClean="0"/>
              <a:t> has similar analysis</a:t>
            </a:r>
            <a:r>
              <a:rPr lang="sk-SK" altLang="en-US" dirty="0" smtClean="0"/>
              <a:t>. </a:t>
            </a:r>
            <a:endParaRPr lang="en-US" altLang="en-US" dirty="0"/>
          </a:p>
        </p:txBody>
      </p:sp>
      <p:sp>
        <p:nvSpPr>
          <p:cNvPr id="19" name="TextBox 18"/>
          <p:cNvSpPr txBox="1"/>
          <p:nvPr/>
        </p:nvSpPr>
        <p:spPr>
          <a:xfrm>
            <a:off x="1628776" y="4352925"/>
            <a:ext cx="8505825" cy="369888"/>
          </a:xfrm>
          <a:prstGeom prst="rect">
            <a:avLst/>
          </a:prstGeom>
          <a:solidFill>
            <a:schemeClr val="accent1">
              <a:lumMod val="60000"/>
              <a:lumOff val="40000"/>
            </a:schemeClr>
          </a:solidFill>
        </p:spPr>
        <p:txBody>
          <a:bodyPr>
            <a:spAutoFit/>
          </a:bodyPr>
          <a:lstStyle/>
          <a:p>
            <a:pPr>
              <a:defRPr/>
            </a:pPr>
            <a:r>
              <a:rPr lang="en-US" dirty="0" smtClean="0"/>
              <a:t>I am </a:t>
            </a:r>
            <a:r>
              <a:rPr lang="sk-SK" dirty="0" smtClean="0"/>
              <a:t>A </a:t>
            </a:r>
            <a:r>
              <a:rPr lang="sk-SK" dirty="0" err="1" smtClean="0"/>
              <a:t>a</a:t>
            </a:r>
            <a:r>
              <a:rPr lang="en-US" dirty="0" err="1" smtClean="0"/>
              <a:t>nd</a:t>
            </a:r>
            <a:r>
              <a:rPr lang="en-US" dirty="0" smtClean="0"/>
              <a:t> my strategy is always to </a:t>
            </a:r>
            <a:r>
              <a:rPr lang="en-US" i="1" dirty="0" smtClean="0"/>
              <a:t>refuse</a:t>
            </a:r>
            <a:r>
              <a:rPr lang="sk-SK" i="1" dirty="0" smtClean="0"/>
              <a:t>.</a:t>
            </a:r>
            <a:r>
              <a:rPr lang="sk-SK" dirty="0" smtClean="0"/>
              <a:t>  </a:t>
            </a:r>
            <a:r>
              <a:rPr lang="en-US" dirty="0" smtClean="0"/>
              <a:t>How many prison years I get</a:t>
            </a:r>
            <a:r>
              <a:rPr lang="sk-SK" dirty="0" smtClean="0"/>
              <a:t>?</a:t>
            </a:r>
            <a:endParaRPr lang="en-US" dirty="0"/>
          </a:p>
        </p:txBody>
      </p:sp>
      <p:sp>
        <p:nvSpPr>
          <p:cNvPr id="20" name="TextBox 19"/>
          <p:cNvSpPr txBox="1">
            <a:spLocks noChangeArrowheads="1"/>
          </p:cNvSpPr>
          <p:nvPr/>
        </p:nvSpPr>
        <p:spPr bwMode="auto">
          <a:xfrm>
            <a:off x="1524001" y="5146675"/>
            <a:ext cx="8505825"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If </a:t>
            </a:r>
            <a:r>
              <a:rPr lang="sk-SK" altLang="en-US" dirty="0" smtClean="0"/>
              <a:t>B </a:t>
            </a:r>
            <a:r>
              <a:rPr lang="en-US" altLang="en-US" dirty="0" smtClean="0"/>
              <a:t>always testifies</a:t>
            </a:r>
            <a:r>
              <a:rPr lang="sk-SK" altLang="en-US" dirty="0" smtClean="0"/>
              <a:t>, </a:t>
            </a:r>
            <a:r>
              <a:rPr lang="en-US" altLang="en-US" dirty="0" smtClean="0"/>
              <a:t>I get infinite many years</a:t>
            </a:r>
            <a:r>
              <a:rPr lang="sk-SK" altLang="en-US" dirty="0" smtClean="0"/>
              <a:t>, </a:t>
            </a:r>
            <a:r>
              <a:rPr lang="en-US" altLang="en-US" dirty="0" smtClean="0"/>
              <a:t>if he refuses</a:t>
            </a:r>
            <a:r>
              <a:rPr lang="sk-SK" altLang="en-US" dirty="0" smtClean="0"/>
              <a:t>, </a:t>
            </a:r>
            <a:r>
              <a:rPr lang="en-US" altLang="en-US" dirty="0" smtClean="0"/>
              <a:t>too</a:t>
            </a:r>
            <a:r>
              <a:rPr lang="sk-SK" altLang="en-US" dirty="0" smtClean="0"/>
              <a:t>. </a:t>
            </a:r>
            <a:endParaRPr lang="en-US" altLang="en-US" dirty="0"/>
          </a:p>
        </p:txBody>
      </p:sp>
    </p:spTree>
    <p:extLst>
      <p:ext uri="{BB962C8B-B14F-4D97-AF65-F5344CB8AC3E}">
        <p14:creationId xmlns:p14="http://schemas.microsoft.com/office/powerpoint/2010/main" val="2535466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4173" y="699408"/>
            <a:ext cx="9398577" cy="923330"/>
          </a:xfrm>
          <a:prstGeom prst="rect">
            <a:avLst/>
          </a:prstGeom>
          <a:solidFill>
            <a:schemeClr val="accent1">
              <a:lumMod val="40000"/>
              <a:lumOff val="60000"/>
            </a:schemeClr>
          </a:solidFill>
        </p:spPr>
        <p:txBody>
          <a:bodyPr wrap="square">
            <a:spAutoFit/>
          </a:bodyPr>
          <a:lstStyle/>
          <a:p>
            <a:pPr marL="342900" indent="-342900">
              <a:buFontTx/>
              <a:buAutoNum type="arabicPeriod" startAt="2"/>
              <a:defRPr/>
            </a:pPr>
            <a:r>
              <a:rPr lang="en-US" dirty="0" smtClean="0"/>
              <a:t>Both</a:t>
            </a:r>
            <a:r>
              <a:rPr lang="sk-SK" dirty="0" smtClean="0"/>
              <a:t> </a:t>
            </a:r>
            <a:r>
              <a:rPr lang="sk-SK" dirty="0"/>
              <a:t>A </a:t>
            </a:r>
            <a:r>
              <a:rPr lang="sk-SK" dirty="0" err="1" smtClean="0"/>
              <a:t>a</a:t>
            </a:r>
            <a:r>
              <a:rPr lang="en-US" dirty="0" err="1" smtClean="0"/>
              <a:t>nd</a:t>
            </a:r>
            <a:r>
              <a:rPr lang="sk-SK" dirty="0" smtClean="0"/>
              <a:t> </a:t>
            </a:r>
            <a:r>
              <a:rPr lang="sk-SK" dirty="0"/>
              <a:t>B </a:t>
            </a:r>
            <a:r>
              <a:rPr lang="en-US" dirty="0" smtClean="0"/>
              <a:t>know</a:t>
            </a:r>
            <a:r>
              <a:rPr lang="sk-SK" dirty="0" smtClean="0"/>
              <a:t>, </a:t>
            </a:r>
            <a:r>
              <a:rPr lang="en-US" dirty="0" smtClean="0"/>
              <a:t>that the next move occurs with the probability </a:t>
            </a:r>
            <a:r>
              <a:rPr lang="sk-SK" i="1" dirty="0" smtClean="0"/>
              <a:t>p</a:t>
            </a:r>
            <a:r>
              <a:rPr lang="sk-SK" dirty="0" smtClean="0"/>
              <a:t> , </a:t>
            </a:r>
            <a:r>
              <a:rPr lang="sk-SK" dirty="0" err="1" smtClean="0"/>
              <a:t>with</a:t>
            </a:r>
            <a:r>
              <a:rPr lang="en-US" dirty="0" smtClean="0"/>
              <a:t> probability</a:t>
            </a:r>
            <a:r>
              <a:rPr lang="sk-SK" i="1" dirty="0" smtClean="0"/>
              <a:t>(1-p</a:t>
            </a:r>
            <a:r>
              <a:rPr lang="sk-SK" i="1" dirty="0"/>
              <a:t>) </a:t>
            </a:r>
            <a:r>
              <a:rPr lang="en-US" dirty="0" smtClean="0"/>
              <a:t>it does not occur. </a:t>
            </a:r>
            <a:r>
              <a:rPr lang="sk-SK" dirty="0" smtClean="0"/>
              <a:t> </a:t>
            </a:r>
            <a:r>
              <a:rPr lang="en-US" dirty="0" smtClean="0"/>
              <a:t>Let their strategic profile is </a:t>
            </a:r>
            <a:r>
              <a:rPr lang="sk-SK" dirty="0" smtClean="0"/>
              <a:t> </a:t>
            </a:r>
            <a:r>
              <a:rPr lang="sk-SK" dirty="0"/>
              <a:t>(</a:t>
            </a:r>
            <a:r>
              <a:rPr lang="sk-SK" i="1" dirty="0" err="1"/>
              <a:t>refuse</a:t>
            </a:r>
            <a:r>
              <a:rPr lang="sk-SK" i="1" dirty="0"/>
              <a:t>, </a:t>
            </a:r>
            <a:r>
              <a:rPr lang="sk-SK" i="1" dirty="0" err="1"/>
              <a:t>refuse</a:t>
            </a:r>
            <a:r>
              <a:rPr lang="sk-SK" dirty="0"/>
              <a:t>). </a:t>
            </a:r>
            <a:r>
              <a:rPr lang="en-US" dirty="0" smtClean="0"/>
              <a:t>How many prison years get </a:t>
            </a:r>
            <a:r>
              <a:rPr lang="sk-SK" dirty="0" smtClean="0"/>
              <a:t>A?</a:t>
            </a:r>
            <a:r>
              <a:rPr lang="en-US" dirty="0" smtClean="0"/>
              <a:t> We suppose the strategic profile does not change in time.</a:t>
            </a:r>
            <a:endParaRPr lang="en-US" dirty="0"/>
          </a:p>
        </p:txBody>
      </p:sp>
      <p:graphicFrame>
        <p:nvGraphicFramePr>
          <p:cNvPr id="8" name="Object 4"/>
          <p:cNvGraphicFramePr>
            <a:graphicFrameLocks noChangeAspect="1"/>
          </p:cNvGraphicFramePr>
          <p:nvPr/>
        </p:nvGraphicFramePr>
        <p:xfrm>
          <a:off x="2112964" y="1931989"/>
          <a:ext cx="4270375" cy="973137"/>
        </p:xfrm>
        <a:graphic>
          <a:graphicData uri="http://schemas.openxmlformats.org/presentationml/2006/ole">
            <mc:AlternateContent xmlns:mc="http://schemas.openxmlformats.org/markup-compatibility/2006">
              <mc:Choice xmlns:v="urn:schemas-microsoft-com:vml" Requires="v">
                <p:oleObj spid="_x0000_s77827" name="Rovnica" r:id="rId4" imgW="2679700" imgH="609600" progId="Equation.3">
                  <p:embed/>
                </p:oleObj>
              </mc:Choice>
              <mc:Fallback>
                <p:oleObj name="Rovnica" r:id="rId4" imgW="2679700" imgH="60960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964" y="1931989"/>
                        <a:ext cx="4270375" cy="9731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a:spLocks noChangeArrowheads="1"/>
          </p:cNvSpPr>
          <p:nvPr/>
        </p:nvSpPr>
        <p:spPr bwMode="auto">
          <a:xfrm>
            <a:off x="1861458" y="3134300"/>
            <a:ext cx="8404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The same way we can calculate a payoff of the player for different strategic profiles, different combination of the strategies, providing the strategic profile does not change. . </a:t>
            </a:r>
            <a:endParaRPr lang="en-US" altLang="en-US" dirty="0"/>
          </a:p>
        </p:txBody>
      </p:sp>
      <p:sp>
        <p:nvSpPr>
          <p:cNvPr id="5" name="TextBox 4"/>
          <p:cNvSpPr txBox="1"/>
          <p:nvPr/>
        </p:nvSpPr>
        <p:spPr>
          <a:xfrm>
            <a:off x="1448295" y="4009805"/>
            <a:ext cx="10615550" cy="2031325"/>
          </a:xfrm>
          <a:prstGeom prst="rect">
            <a:avLst/>
          </a:prstGeom>
          <a:noFill/>
        </p:spPr>
        <p:txBody>
          <a:bodyPr wrap="square">
            <a:spAutoFit/>
          </a:bodyPr>
          <a:lstStyle/>
          <a:p>
            <a:pPr marL="342900" indent="-342900">
              <a:buFontTx/>
              <a:buAutoNum type="arabicPeriod" startAt="3"/>
              <a:defRPr/>
            </a:pPr>
            <a:r>
              <a:rPr lang="sk-SK" b="1" dirty="0" err="1"/>
              <a:t>Grim</a:t>
            </a:r>
            <a:r>
              <a:rPr lang="sk-SK" b="1" dirty="0"/>
              <a:t> </a:t>
            </a:r>
            <a:r>
              <a:rPr lang="sk-SK" b="1" dirty="0" err="1"/>
              <a:t>trigger</a:t>
            </a:r>
            <a:r>
              <a:rPr lang="sk-SK" b="1" dirty="0"/>
              <a:t> </a:t>
            </a:r>
            <a:r>
              <a:rPr lang="sk-SK" b="1" dirty="0" err="1" smtClean="0"/>
              <a:t>strat</a:t>
            </a:r>
            <a:r>
              <a:rPr lang="en-US" b="1" dirty="0" err="1" smtClean="0"/>
              <a:t>egy</a:t>
            </a:r>
            <a:r>
              <a:rPr lang="sk-SK" dirty="0" smtClean="0"/>
              <a:t>:  </a:t>
            </a:r>
            <a:r>
              <a:rPr lang="en-US" dirty="0" smtClean="0"/>
              <a:t>I play</a:t>
            </a:r>
            <a:r>
              <a:rPr lang="sk-SK" dirty="0" smtClean="0"/>
              <a:t> </a:t>
            </a:r>
            <a:r>
              <a:rPr lang="sk-SK" i="1" dirty="0" err="1"/>
              <a:t>refuse</a:t>
            </a:r>
            <a:r>
              <a:rPr lang="sk-SK" dirty="0" smtClean="0"/>
              <a:t>,</a:t>
            </a:r>
            <a:r>
              <a:rPr lang="en-US" dirty="0" smtClean="0"/>
              <a:t> until you do not betray me and </a:t>
            </a:r>
            <a:r>
              <a:rPr lang="en-US" i="1" dirty="0" smtClean="0"/>
              <a:t>testify</a:t>
            </a:r>
            <a:r>
              <a:rPr lang="sk-SK" dirty="0" smtClean="0"/>
              <a:t>. </a:t>
            </a:r>
            <a:r>
              <a:rPr lang="en-US" dirty="0" smtClean="0"/>
              <a:t>If your previous move is </a:t>
            </a:r>
            <a:r>
              <a:rPr lang="sk-SK" dirty="0" smtClean="0"/>
              <a:t> </a:t>
            </a:r>
            <a:r>
              <a:rPr lang="sk-SK" i="1" dirty="0" err="1" smtClean="0"/>
              <a:t>testify</a:t>
            </a:r>
            <a:r>
              <a:rPr lang="sk-SK" dirty="0"/>
              <a:t>, </a:t>
            </a:r>
            <a:r>
              <a:rPr lang="en-US" dirty="0" smtClean="0"/>
              <a:t>I am going to </a:t>
            </a:r>
            <a:r>
              <a:rPr lang="en-US" i="1" dirty="0" smtClean="0"/>
              <a:t>testify</a:t>
            </a:r>
            <a:r>
              <a:rPr lang="en-US" dirty="0" smtClean="0"/>
              <a:t> in all next moves up to infinity</a:t>
            </a:r>
            <a:r>
              <a:rPr lang="sk-SK" dirty="0" smtClean="0"/>
              <a:t>. </a:t>
            </a:r>
            <a:r>
              <a:rPr lang="en-US" dirty="0" smtClean="0"/>
              <a:t>Let both players play GT</a:t>
            </a:r>
            <a:r>
              <a:rPr lang="sk-SK" dirty="0" smtClean="0"/>
              <a:t> :</a:t>
            </a:r>
            <a:endParaRPr lang="sk-SK" dirty="0"/>
          </a:p>
          <a:p>
            <a:pPr>
              <a:defRPr/>
            </a:pPr>
            <a:r>
              <a:rPr lang="sk-SK" dirty="0"/>
              <a:t>      </a:t>
            </a:r>
            <a:r>
              <a:rPr lang="en-US" dirty="0" smtClean="0"/>
              <a:t>Questions to solve</a:t>
            </a:r>
            <a:r>
              <a:rPr lang="sk-SK" dirty="0" smtClean="0"/>
              <a:t>:</a:t>
            </a:r>
            <a:endParaRPr lang="sk-SK" dirty="0"/>
          </a:p>
          <a:p>
            <a:pPr>
              <a:defRPr/>
            </a:pPr>
            <a:r>
              <a:rPr lang="sk-SK" dirty="0"/>
              <a:t>     a) </a:t>
            </a:r>
            <a:r>
              <a:rPr lang="en-US" dirty="0" smtClean="0"/>
              <a:t>If anybody betrays is </a:t>
            </a:r>
            <a:r>
              <a:rPr lang="sk-SK" dirty="0" smtClean="0"/>
              <a:t> </a:t>
            </a:r>
            <a:r>
              <a:rPr lang="sk-SK" dirty="0"/>
              <a:t>(</a:t>
            </a:r>
            <a:r>
              <a:rPr lang="sk-SK" dirty="0" err="1"/>
              <a:t>testify</a:t>
            </a:r>
            <a:r>
              <a:rPr lang="sk-SK" dirty="0"/>
              <a:t>, </a:t>
            </a:r>
            <a:r>
              <a:rPr lang="sk-SK" dirty="0" err="1"/>
              <a:t>testify</a:t>
            </a:r>
            <a:r>
              <a:rPr lang="sk-SK" dirty="0"/>
              <a:t>) </a:t>
            </a:r>
            <a:r>
              <a:rPr lang="en-US" dirty="0"/>
              <a:t> </a:t>
            </a:r>
            <a:r>
              <a:rPr lang="en-US" dirty="0" smtClean="0"/>
              <a:t>up to infinity </a:t>
            </a:r>
            <a:r>
              <a:rPr lang="sk-SK" dirty="0" smtClean="0"/>
              <a:t> </a:t>
            </a:r>
            <a:r>
              <a:rPr lang="en-US" dirty="0"/>
              <a:t>s</a:t>
            </a:r>
            <a:r>
              <a:rPr lang="en-US" dirty="0" smtClean="0"/>
              <a:t>ubgame perfect equilibrium (SPE) =dominating </a:t>
            </a:r>
          </a:p>
          <a:p>
            <a:pPr>
              <a:defRPr/>
            </a:pPr>
            <a:r>
              <a:rPr lang="en-US" dirty="0"/>
              <a:t> </a:t>
            </a:r>
            <a:r>
              <a:rPr lang="en-US" dirty="0" smtClean="0"/>
              <a:t>        strategy for repetitive games. </a:t>
            </a:r>
            <a:r>
              <a:rPr lang="sk-SK" dirty="0" smtClean="0"/>
              <a:t>?</a:t>
            </a:r>
            <a:endParaRPr lang="sk-SK" dirty="0"/>
          </a:p>
          <a:p>
            <a:pPr>
              <a:defRPr/>
            </a:pPr>
            <a:r>
              <a:rPr lang="sk-SK" dirty="0"/>
              <a:t>     b) </a:t>
            </a:r>
            <a:r>
              <a:rPr lang="en-US" dirty="0" smtClean="0"/>
              <a:t>If to the current time nobody </a:t>
            </a:r>
            <a:r>
              <a:rPr lang="sk-SK" dirty="0" err="1" smtClean="0"/>
              <a:t>testifies</a:t>
            </a:r>
            <a:r>
              <a:rPr lang="sk-SK" dirty="0" smtClean="0"/>
              <a:t> </a:t>
            </a:r>
            <a:r>
              <a:rPr lang="en-US" dirty="0" smtClean="0"/>
              <a:t>and the players played </a:t>
            </a:r>
            <a:r>
              <a:rPr lang="sk-SK" dirty="0" smtClean="0"/>
              <a:t> </a:t>
            </a:r>
            <a:r>
              <a:rPr lang="sk-SK" dirty="0"/>
              <a:t>(</a:t>
            </a:r>
            <a:r>
              <a:rPr lang="sk-SK" dirty="0" err="1"/>
              <a:t>refuse</a:t>
            </a:r>
            <a:r>
              <a:rPr lang="sk-SK" dirty="0"/>
              <a:t>, </a:t>
            </a:r>
            <a:r>
              <a:rPr lang="sk-SK" dirty="0" err="1"/>
              <a:t>refuse</a:t>
            </a:r>
            <a:r>
              <a:rPr lang="sk-SK" dirty="0"/>
              <a:t>), </a:t>
            </a:r>
            <a:r>
              <a:rPr lang="en-US" dirty="0" smtClean="0"/>
              <a:t>in what </a:t>
            </a:r>
          </a:p>
          <a:p>
            <a:pPr>
              <a:defRPr/>
            </a:pPr>
            <a:r>
              <a:rPr lang="en-US" dirty="0"/>
              <a:t> </a:t>
            </a:r>
            <a:r>
              <a:rPr lang="en-US" dirty="0" smtClean="0"/>
              <a:t>         circumstances the player decides to  betray the opponent and </a:t>
            </a:r>
            <a:r>
              <a:rPr lang="en-US" i="1" dirty="0" smtClean="0"/>
              <a:t>testify</a:t>
            </a:r>
            <a:r>
              <a:rPr lang="en-US" dirty="0" smtClean="0"/>
              <a:t>?</a:t>
            </a:r>
            <a:endParaRPr lang="en-US" dirty="0"/>
          </a:p>
        </p:txBody>
      </p:sp>
      <p:sp>
        <p:nvSpPr>
          <p:cNvPr id="6" name="TextBox 5"/>
          <p:cNvSpPr txBox="1"/>
          <p:nvPr/>
        </p:nvSpPr>
        <p:spPr>
          <a:xfrm>
            <a:off x="1638300" y="100682"/>
            <a:ext cx="8724901" cy="369332"/>
          </a:xfrm>
          <a:prstGeom prst="rect">
            <a:avLst/>
          </a:prstGeom>
          <a:noFill/>
        </p:spPr>
        <p:txBody>
          <a:bodyPr wrap="square" rtlCol="0">
            <a:spAutoFit/>
          </a:bodyPr>
          <a:lstStyle/>
          <a:p>
            <a:r>
              <a:rPr lang="en-US" dirty="0" smtClean="0"/>
              <a:t>What if next move occurs with the probability </a:t>
            </a:r>
            <a:r>
              <a:rPr lang="sk-SK" dirty="0" smtClean="0"/>
              <a:t> </a:t>
            </a:r>
            <a:r>
              <a:rPr lang="sk-SK" i="1" dirty="0"/>
              <a:t>p</a:t>
            </a:r>
            <a:r>
              <a:rPr lang="sk-SK" dirty="0"/>
              <a:t>. </a:t>
            </a:r>
            <a:r>
              <a:rPr lang="en-US" dirty="0" smtClean="0"/>
              <a:t> The game is still infinite.</a:t>
            </a:r>
            <a:endParaRPr lang="en-US" dirty="0"/>
          </a:p>
        </p:txBody>
      </p:sp>
    </p:spTree>
    <p:extLst>
      <p:ext uri="{BB962C8B-B14F-4D97-AF65-F5344CB8AC3E}">
        <p14:creationId xmlns:p14="http://schemas.microsoft.com/office/powerpoint/2010/main" val="3432014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3999" y="239425"/>
            <a:ext cx="7602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b="1" dirty="0">
                <a:solidFill>
                  <a:srgbClr val="C00000"/>
                </a:solidFill>
                <a:latin typeface="Times New Roman" panose="02020603050405020304" pitchFamily="18" charset="0"/>
              </a:rPr>
              <a:t>Single attribute </a:t>
            </a:r>
            <a:r>
              <a:rPr lang="sk-SK" altLang="sk-SK" sz="2400" b="1" dirty="0">
                <a:solidFill>
                  <a:srgbClr val="C00000"/>
                </a:solidFill>
                <a:latin typeface="Times New Roman" panose="02020603050405020304" pitchFamily="18" charset="0"/>
              </a:rPr>
              <a:t> utility </a:t>
            </a:r>
            <a:r>
              <a:rPr lang="sk-SK" altLang="sk-SK" sz="2400" b="1" dirty="0" err="1">
                <a:solidFill>
                  <a:srgbClr val="C00000"/>
                </a:solidFill>
                <a:latin typeface="Times New Roman" panose="02020603050405020304" pitchFamily="18" charset="0"/>
              </a:rPr>
              <a:t>fun</a:t>
            </a:r>
            <a:r>
              <a:rPr lang="en-US" altLang="sk-SK" sz="2400" b="1" dirty="0" err="1">
                <a:solidFill>
                  <a:srgbClr val="C00000"/>
                </a:solidFill>
                <a:latin typeface="Times New Roman" panose="02020603050405020304" pitchFamily="18" charset="0"/>
              </a:rPr>
              <a:t>ction</a:t>
            </a:r>
            <a:r>
              <a:rPr lang="sk-SK" altLang="sk-SK" sz="2400" b="1" dirty="0">
                <a:solidFill>
                  <a:srgbClr val="000000"/>
                </a:solidFill>
                <a:latin typeface="Times New Roman" panose="02020603050405020304" pitchFamily="18" charset="0"/>
              </a:rPr>
              <a:t>:  </a:t>
            </a:r>
            <a:r>
              <a:rPr lang="sk-SK" altLang="sk-SK" sz="2400" b="1" dirty="0" err="1">
                <a:solidFill>
                  <a:srgbClr val="000000"/>
                </a:solidFill>
                <a:latin typeface="Times New Roman" panose="02020603050405020304" pitchFamily="18" charset="0"/>
              </a:rPr>
              <a:t>monet</a:t>
            </a:r>
            <a:r>
              <a:rPr lang="en-US" altLang="sk-SK" sz="2400" b="1" dirty="0" err="1">
                <a:solidFill>
                  <a:srgbClr val="000000"/>
                </a:solidFill>
                <a:latin typeface="Times New Roman" panose="02020603050405020304" pitchFamily="18" charset="0"/>
              </a:rPr>
              <a:t>ary</a:t>
            </a:r>
            <a:r>
              <a:rPr lang="en-US" altLang="sk-SK" sz="2400" b="1" dirty="0">
                <a:solidFill>
                  <a:srgbClr val="000000"/>
                </a:solidFill>
                <a:latin typeface="Times New Roman" panose="02020603050405020304" pitchFamily="18" charset="0"/>
              </a:rPr>
              <a:t> </a:t>
            </a:r>
            <a:r>
              <a:rPr lang="sk-SK" altLang="sk-SK" sz="2400" b="1" dirty="0">
                <a:solidFill>
                  <a:srgbClr val="000000"/>
                </a:solidFill>
                <a:latin typeface="Times New Roman" panose="02020603050405020304" pitchFamily="18" charset="0"/>
              </a:rPr>
              <a:t> </a:t>
            </a:r>
            <a:r>
              <a:rPr lang="sk-SK" altLang="sk-SK" sz="2400" b="1" dirty="0" err="1">
                <a:solidFill>
                  <a:srgbClr val="000000"/>
                </a:solidFill>
                <a:latin typeface="Times New Roman" panose="02020603050405020304" pitchFamily="18" charset="0"/>
              </a:rPr>
              <a:t>utilit</a:t>
            </a:r>
            <a:r>
              <a:rPr lang="en-US" altLang="sk-SK" sz="2400" b="1" dirty="0">
                <a:solidFill>
                  <a:srgbClr val="000000"/>
                </a:solidFill>
                <a:latin typeface="Times New Roman" panose="02020603050405020304" pitchFamily="18" charset="0"/>
              </a:rPr>
              <a:t>y</a:t>
            </a:r>
          </a:p>
        </p:txBody>
      </p:sp>
      <p:sp>
        <p:nvSpPr>
          <p:cNvPr id="21507" name="Text Box 3"/>
          <p:cNvSpPr txBox="1">
            <a:spLocks noChangeArrowheads="1"/>
          </p:cNvSpPr>
          <p:nvPr/>
        </p:nvSpPr>
        <p:spPr bwMode="auto">
          <a:xfrm>
            <a:off x="1523999" y="1018887"/>
            <a:ext cx="10207083"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defRPr/>
            </a:pPr>
            <a:r>
              <a:rPr lang="en-US" altLang="sk-SK" sz="2400" dirty="0">
                <a:solidFill>
                  <a:schemeClr val="tx1"/>
                </a:solidFill>
                <a:latin typeface="Times New Roman" panose="02020603050405020304" pitchFamily="18" charset="0"/>
              </a:rPr>
              <a:t>Money</a:t>
            </a:r>
            <a:r>
              <a:rPr lang="sk-SK" altLang="sk-SK" sz="2400" dirty="0">
                <a:solidFill>
                  <a:schemeClr val="tx1"/>
                </a:solidFill>
                <a:latin typeface="Times New Roman" panose="02020603050405020304" pitchFamily="18" charset="0"/>
              </a:rPr>
              <a:t>:  -</a:t>
            </a:r>
            <a:r>
              <a:rPr lang="en-US" altLang="sk-SK" sz="2400" dirty="0">
                <a:solidFill>
                  <a:schemeClr val="tx1"/>
                </a:solidFill>
                <a:latin typeface="Times New Roman" panose="02020603050405020304" pitchFamily="18" charset="0"/>
              </a:rPr>
              <a:t> </a:t>
            </a:r>
            <a:r>
              <a:rPr lang="en-US" altLang="sk-SK" sz="1800" dirty="0">
                <a:solidFill>
                  <a:schemeClr val="tx1"/>
                </a:solidFill>
                <a:latin typeface="Times New Roman" panose="02020603050405020304" pitchFamily="18" charset="0"/>
              </a:rPr>
              <a:t>money are used to measure the utility in economy, money are often the only </a:t>
            </a:r>
            <a:r>
              <a:rPr lang="en-US" altLang="sk-SK" sz="1800" dirty="0" smtClean="0">
                <a:solidFill>
                  <a:schemeClr val="tx1"/>
                </a:solidFill>
                <a:latin typeface="Times New Roman" panose="02020603050405020304" pitchFamily="18" charset="0"/>
              </a:rPr>
              <a:t>attribute </a:t>
            </a:r>
            <a:r>
              <a:rPr lang="sk-SK" altLang="sk-SK" sz="1800" dirty="0" smtClean="0">
                <a:solidFill>
                  <a:schemeClr val="tx1"/>
                </a:solidFill>
                <a:latin typeface="Times New Roman" panose="02020603050405020304" pitchFamily="18" charset="0"/>
              </a:rPr>
              <a:t> </a:t>
            </a:r>
            <a:r>
              <a:rPr lang="en-US" altLang="sk-SK" sz="1800" dirty="0">
                <a:solidFill>
                  <a:schemeClr val="tx1"/>
                </a:solidFill>
                <a:latin typeface="Times New Roman" panose="02020603050405020304" pitchFamily="18" charset="0"/>
              </a:rPr>
              <a:t>of the </a:t>
            </a:r>
            <a:endParaRPr lang="en-US" altLang="sk-SK" sz="1800" dirty="0" smtClean="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defRPr/>
            </a:pPr>
            <a:r>
              <a:rPr lang="en-US" altLang="sk-SK" sz="1800" dirty="0">
                <a:solidFill>
                  <a:schemeClr val="tx1"/>
                </a:solidFill>
                <a:latin typeface="Times New Roman" panose="02020603050405020304" pitchFamily="18" charset="0"/>
              </a:rPr>
              <a:t> </a:t>
            </a:r>
            <a:r>
              <a:rPr lang="en-US" altLang="sk-SK" sz="1800" dirty="0" smtClean="0">
                <a:solidFill>
                  <a:schemeClr val="tx1"/>
                </a:solidFill>
                <a:latin typeface="Times New Roman" panose="02020603050405020304" pitchFamily="18" charset="0"/>
              </a:rPr>
              <a:t>                     monetary </a:t>
            </a:r>
            <a:r>
              <a:rPr lang="en-US" altLang="sk-SK" sz="1800" dirty="0">
                <a:solidFill>
                  <a:schemeClr val="tx1"/>
                </a:solidFill>
                <a:latin typeface="Times New Roman" panose="02020603050405020304" pitchFamily="18" charset="0"/>
              </a:rPr>
              <a:t>utility function. </a:t>
            </a:r>
          </a:p>
          <a:p>
            <a:pPr marL="342900" indent="-342900">
              <a:lnSpc>
                <a:spcPct val="100000"/>
              </a:lnSpc>
              <a:spcBef>
                <a:spcPct val="50000"/>
              </a:spcBef>
              <a:spcAft>
                <a:spcPct val="0"/>
              </a:spcAft>
              <a:buClrTx/>
              <a:buSzTx/>
              <a:buFontTx/>
              <a:buChar char="-"/>
              <a:defRPr/>
            </a:pPr>
            <a:r>
              <a:rPr lang="sk-SK" altLang="sk-SK" dirty="0" err="1">
                <a:solidFill>
                  <a:schemeClr val="tx1"/>
                </a:solidFill>
                <a:latin typeface="Times New Roman" panose="02020603050405020304" pitchFamily="18" charset="0"/>
              </a:rPr>
              <a:t>preferen</a:t>
            </a:r>
            <a:r>
              <a:rPr lang="en-US" altLang="sk-SK" dirty="0">
                <a:solidFill>
                  <a:schemeClr val="tx1"/>
                </a:solidFill>
                <a:latin typeface="Times New Roman" panose="02020603050405020304" pitchFamily="18" charset="0"/>
              </a:rPr>
              <a:t>cy</a:t>
            </a:r>
            <a:r>
              <a:rPr lang="sk-SK" altLang="sk-SK" dirty="0">
                <a:solidFill>
                  <a:schemeClr val="tx1"/>
                </a:solidFill>
                <a:latin typeface="Times New Roman" panose="02020603050405020304" pitchFamily="18" charset="0"/>
              </a:rPr>
              <a:t> </a:t>
            </a:r>
            <a:r>
              <a:rPr lang="sk-SK" altLang="sk-SK" dirty="0" err="1">
                <a:solidFill>
                  <a:schemeClr val="tx1"/>
                </a:solidFill>
                <a:latin typeface="Times New Roman" panose="02020603050405020304" pitchFamily="18" charset="0"/>
              </a:rPr>
              <a:t>constrain</a:t>
            </a:r>
            <a:r>
              <a:rPr lang="sk-SK" altLang="sk-SK" dirty="0">
                <a:solidFill>
                  <a:schemeClr val="tx1"/>
                </a:solidFill>
                <a:latin typeface="Times New Roman" panose="02020603050405020304" pitchFamily="18" charset="0"/>
              </a:rPr>
              <a:t>:  </a:t>
            </a:r>
            <a:r>
              <a:rPr lang="sk-SK" altLang="sk-SK" b="1" dirty="0">
                <a:solidFill>
                  <a:schemeClr val="tx1"/>
                </a:solidFill>
                <a:latin typeface="Times New Roman" panose="02020603050405020304" pitchFamily="18" charset="0"/>
              </a:rPr>
              <a:t>agent </a:t>
            </a:r>
            <a:r>
              <a:rPr lang="sk-SK" altLang="sk-SK" b="1" dirty="0" err="1">
                <a:solidFill>
                  <a:schemeClr val="tx1"/>
                </a:solidFill>
                <a:latin typeface="Times New Roman" panose="02020603050405020304" pitchFamily="18" charset="0"/>
              </a:rPr>
              <a:t>prefer</a:t>
            </a:r>
            <a:r>
              <a:rPr lang="en-US" altLang="sk-SK" b="1" dirty="0">
                <a:solidFill>
                  <a:schemeClr val="tx1"/>
                </a:solidFill>
                <a:latin typeface="Times New Roman" panose="02020603050405020304" pitchFamily="18" charset="0"/>
              </a:rPr>
              <a:t>s a gain of more money</a:t>
            </a:r>
            <a:r>
              <a:rPr lang="sk-SK" altLang="sk-SK" b="1" dirty="0">
                <a:solidFill>
                  <a:schemeClr val="tx1"/>
                </a:solidFill>
                <a:latin typeface="Times New Roman" panose="02020603050405020304" pitchFamily="18" charset="0"/>
              </a:rPr>
              <a:t> </a:t>
            </a:r>
            <a:r>
              <a:rPr lang="sk-SK" altLang="sk-SK" dirty="0">
                <a:solidFill>
                  <a:schemeClr val="tx1"/>
                </a:solidFill>
                <a:latin typeface="Times New Roman" panose="02020603050405020304" pitchFamily="18" charset="0"/>
              </a:rPr>
              <a:t>(</a:t>
            </a:r>
            <a:r>
              <a:rPr lang="sk-SK" altLang="sk-SK" dirty="0" err="1">
                <a:solidFill>
                  <a:srgbClr val="0070C0"/>
                </a:solidFill>
                <a:latin typeface="Times New Roman" panose="02020603050405020304" pitchFamily="18" charset="0"/>
              </a:rPr>
              <a:t>monot</a:t>
            </a:r>
            <a:r>
              <a:rPr lang="en-US" altLang="sk-SK" dirty="0" err="1">
                <a:solidFill>
                  <a:srgbClr val="0070C0"/>
                </a:solidFill>
                <a:latin typeface="Times New Roman" panose="02020603050405020304" pitchFamily="18" charset="0"/>
              </a:rPr>
              <a:t>onous</a:t>
            </a:r>
            <a:r>
              <a:rPr lang="sk-SK" altLang="sk-SK" dirty="0">
                <a:solidFill>
                  <a:srgbClr val="0070C0"/>
                </a:solidFill>
                <a:latin typeface="Times New Roman" panose="02020603050405020304" pitchFamily="18" charset="0"/>
              </a:rPr>
              <a:t> </a:t>
            </a:r>
            <a:r>
              <a:rPr lang="en-US" altLang="sk-SK" dirty="0">
                <a:solidFill>
                  <a:srgbClr val="0070C0"/>
                </a:solidFill>
                <a:latin typeface="Times New Roman" panose="02020603050405020304" pitchFamily="18" charset="0"/>
              </a:rPr>
              <a:t>  </a:t>
            </a:r>
            <a:r>
              <a:rPr lang="sk-SK" altLang="sk-SK" dirty="0" err="1" smtClean="0">
                <a:solidFill>
                  <a:srgbClr val="0070C0"/>
                </a:solidFill>
                <a:latin typeface="Times New Roman" panose="02020603050405020304" pitchFamily="18" charset="0"/>
              </a:rPr>
              <a:t>preferenc</a:t>
            </a:r>
            <a:r>
              <a:rPr lang="en-US" altLang="sk-SK" dirty="0">
                <a:solidFill>
                  <a:srgbClr val="0070C0"/>
                </a:solidFill>
                <a:latin typeface="Times New Roman" panose="02020603050405020304" pitchFamily="18" charset="0"/>
              </a:rPr>
              <a:t>e</a:t>
            </a:r>
            <a:r>
              <a:rPr lang="sk-SK" altLang="sk-SK" dirty="0">
                <a:solidFill>
                  <a:schemeClr val="tx1"/>
                </a:solidFill>
                <a:latin typeface="Times New Roman" panose="02020603050405020304" pitchFamily="18" charset="0"/>
              </a:rPr>
              <a:t>), </a:t>
            </a:r>
            <a:r>
              <a:rPr lang="en-US" altLang="sk-SK" dirty="0">
                <a:solidFill>
                  <a:schemeClr val="tx1"/>
                </a:solidFill>
                <a:latin typeface="Times New Roman" panose="02020603050405020304" pitchFamily="18" charset="0"/>
              </a:rPr>
              <a:t>but  </a:t>
            </a:r>
            <a:endParaRPr lang="en-US" altLang="sk-SK" dirty="0" smtClean="0">
              <a:solidFill>
                <a:schemeClr val="tx1"/>
              </a:solidFill>
              <a:latin typeface="Times New Roman" panose="02020603050405020304" pitchFamily="18" charset="0"/>
            </a:endParaRPr>
          </a:p>
          <a:p>
            <a:pPr>
              <a:lnSpc>
                <a:spcPct val="100000"/>
              </a:lnSpc>
              <a:spcBef>
                <a:spcPct val="50000"/>
              </a:spcBef>
              <a:spcAft>
                <a:spcPct val="0"/>
              </a:spcAft>
              <a:buClrTx/>
              <a:buSzTx/>
              <a:buNone/>
              <a:defRPr/>
            </a:pPr>
            <a:r>
              <a:rPr lang="en-US"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                   such </a:t>
            </a:r>
            <a:r>
              <a:rPr lang="en-US" altLang="sk-SK" dirty="0">
                <a:solidFill>
                  <a:schemeClr val="tx1"/>
                </a:solidFill>
                <a:latin typeface="Times New Roman" panose="02020603050405020304" pitchFamily="18" charset="0"/>
              </a:rPr>
              <a:t>preference is not always the most appropriate for </a:t>
            </a:r>
            <a:r>
              <a:rPr lang="en-US" altLang="sk-SK" dirty="0" smtClean="0">
                <a:solidFill>
                  <a:schemeClr val="tx1"/>
                </a:solidFill>
                <a:latin typeface="Times New Roman" panose="02020603050405020304" pitchFamily="18" charset="0"/>
              </a:rPr>
              <a:t> </a:t>
            </a:r>
            <a:r>
              <a:rPr lang="en-US" altLang="sk-SK" dirty="0">
                <a:solidFill>
                  <a:schemeClr val="tx1"/>
                </a:solidFill>
                <a:latin typeface="Times New Roman" panose="02020603050405020304" pitchFamily="18" charset="0"/>
              </a:rPr>
              <a:t>choosing the best possible </a:t>
            </a:r>
            <a:r>
              <a:rPr lang="en-US" altLang="sk-SK" dirty="0" smtClean="0">
                <a:solidFill>
                  <a:schemeClr val="tx1"/>
                </a:solidFill>
                <a:latin typeface="Times New Roman" panose="02020603050405020304" pitchFamily="18" charset="0"/>
              </a:rPr>
              <a:t> </a:t>
            </a:r>
          </a:p>
          <a:p>
            <a:pPr>
              <a:lnSpc>
                <a:spcPct val="100000"/>
              </a:lnSpc>
              <a:spcBef>
                <a:spcPct val="50000"/>
              </a:spcBef>
              <a:spcAft>
                <a:spcPct val="0"/>
              </a:spcAft>
              <a:buClrTx/>
              <a:buSzTx/>
              <a:buNone/>
              <a:defRPr/>
            </a:pPr>
            <a:r>
              <a:rPr lang="en-US" altLang="sk-SK" dirty="0">
                <a:solidFill>
                  <a:schemeClr val="tx1"/>
                </a:solidFill>
                <a:latin typeface="Times New Roman" panose="02020603050405020304" pitchFamily="18" charset="0"/>
              </a:rPr>
              <a:t> </a:t>
            </a:r>
            <a:r>
              <a:rPr lang="en-US" altLang="sk-SK" dirty="0" smtClean="0">
                <a:solidFill>
                  <a:schemeClr val="tx1"/>
                </a:solidFill>
                <a:latin typeface="Times New Roman" panose="02020603050405020304" pitchFamily="18" charset="0"/>
              </a:rPr>
              <a:t>                   state</a:t>
            </a:r>
            <a:r>
              <a:rPr lang="en-US" altLang="sk-SK" dirty="0">
                <a:solidFill>
                  <a:schemeClr val="tx1"/>
                </a:solidFill>
                <a:latin typeface="Times New Roman" panose="02020603050405020304" pitchFamily="18" charset="0"/>
              </a:rPr>
              <a:t>.</a:t>
            </a:r>
            <a:r>
              <a:rPr lang="en-US" altLang="sk-SK" dirty="0" smtClean="0">
                <a:solidFill>
                  <a:schemeClr val="tx1"/>
                </a:solidFill>
                <a:latin typeface="Times New Roman" panose="02020603050405020304" pitchFamily="18" charset="0"/>
              </a:rPr>
              <a:t> </a:t>
            </a:r>
            <a:r>
              <a:rPr lang="sk-SK" altLang="sk-SK" dirty="0" smtClean="0">
                <a:solidFill>
                  <a:schemeClr val="tx1"/>
                </a:solidFill>
                <a:latin typeface="Times New Roman" panose="02020603050405020304" pitchFamily="18" charset="0"/>
              </a:rPr>
              <a:t> </a:t>
            </a:r>
            <a:endParaRPr lang="en-US" altLang="sk-SK" dirty="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 typeface="Calibri" panose="020F0502020204030204" pitchFamily="34" charset="0"/>
              <a:buNone/>
              <a:defRPr/>
            </a:pPr>
            <a:r>
              <a:rPr lang="en-US" altLang="sk-SK" sz="2400" b="1" dirty="0">
                <a:solidFill>
                  <a:schemeClr val="tx1"/>
                </a:solidFill>
                <a:latin typeface="Times New Roman" panose="02020603050405020304" pitchFamily="18" charset="0"/>
              </a:rPr>
              <a:t>How does monetary utility function look like</a:t>
            </a:r>
            <a:r>
              <a:rPr lang="sk-SK" altLang="sk-SK" sz="2400" b="1"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defRPr/>
            </a:pPr>
            <a:r>
              <a:rPr lang="en-US" altLang="sk-SK" sz="2400" b="1" i="1" dirty="0">
                <a:solidFill>
                  <a:srgbClr val="0070C0"/>
                </a:solidFill>
                <a:latin typeface="Times New Roman" panose="02020603050405020304" pitchFamily="18" charset="0"/>
              </a:rPr>
              <a:t>Example</a:t>
            </a:r>
            <a:r>
              <a:rPr lang="sk-SK" altLang="sk-SK" sz="2400" b="1" i="1" dirty="0">
                <a:solidFill>
                  <a:srgbClr val="0070C0"/>
                </a:solidFill>
                <a:latin typeface="Times New Roman" panose="02020603050405020304" pitchFamily="18" charset="0"/>
              </a:rPr>
              <a:t>:</a:t>
            </a:r>
            <a:r>
              <a:rPr lang="sk-SK" altLang="sk-SK" sz="2400" dirty="0">
                <a:solidFill>
                  <a:schemeClr val="tx1"/>
                </a:solidFill>
                <a:latin typeface="Times New Roman" panose="02020603050405020304" pitchFamily="18" charset="0"/>
              </a:rPr>
              <a:t>  </a:t>
            </a:r>
            <a:r>
              <a:rPr lang="sk-SK" altLang="sk-SK" b="1" dirty="0">
                <a:solidFill>
                  <a:schemeClr val="tx1"/>
                </a:solidFill>
                <a:latin typeface="Times New Roman" panose="02020603050405020304" pitchFamily="18" charset="0"/>
              </a:rPr>
              <a:t>T</a:t>
            </a:r>
            <a:r>
              <a:rPr lang="en-US" altLang="sk-SK" b="1" dirty="0">
                <a:solidFill>
                  <a:schemeClr val="tx1"/>
                </a:solidFill>
                <a:latin typeface="Times New Roman" panose="02020603050405020304" pitchFamily="18" charset="0"/>
              </a:rPr>
              <a:t>V game</a:t>
            </a:r>
            <a:r>
              <a:rPr lang="sk-SK" altLang="sk-SK" b="1" dirty="0">
                <a:solidFill>
                  <a:schemeClr val="tx1"/>
                </a:solidFill>
                <a:latin typeface="Times New Roman" panose="02020603050405020304" pitchFamily="18" charset="0"/>
              </a:rPr>
              <a:t> – </a:t>
            </a:r>
            <a:r>
              <a:rPr lang="en-US" altLang="sk-SK" b="1" dirty="0">
                <a:solidFill>
                  <a:schemeClr val="tx1"/>
                </a:solidFill>
                <a:latin typeface="Times New Roman" panose="02020603050405020304" pitchFamily="18" charset="0"/>
              </a:rPr>
              <a:t>imagine, we are in a TV  Millionaire game in a state we </a:t>
            </a:r>
            <a:r>
              <a:rPr lang="en-US" altLang="sk-SK" b="1" dirty="0" smtClean="0">
                <a:solidFill>
                  <a:schemeClr val="tx1"/>
                </a:solidFill>
                <a:latin typeface="Times New Roman" panose="02020603050405020304" pitchFamily="18" charset="0"/>
              </a:rPr>
              <a:t>have </a:t>
            </a:r>
            <a:r>
              <a:rPr lang="en-US" altLang="sk-SK" b="1" dirty="0">
                <a:solidFill>
                  <a:schemeClr val="tx1"/>
                </a:solidFill>
                <a:latin typeface="Times New Roman" panose="02020603050405020304" pitchFamily="18" charset="0"/>
              </a:rPr>
              <a:t>two </a:t>
            </a:r>
            <a:endParaRPr lang="en-US" altLang="sk-SK" b="1" dirty="0" smtClean="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defRPr/>
            </a:pPr>
            <a:r>
              <a:rPr lang="en-US" altLang="sk-SK" b="1" dirty="0">
                <a:solidFill>
                  <a:schemeClr val="tx1"/>
                </a:solidFill>
                <a:latin typeface="Times New Roman" panose="02020603050405020304" pitchFamily="18" charset="0"/>
              </a:rPr>
              <a:t> </a:t>
            </a:r>
            <a:r>
              <a:rPr lang="en-US" altLang="sk-SK" b="1" dirty="0" smtClean="0">
                <a:solidFill>
                  <a:schemeClr val="tx1"/>
                </a:solidFill>
                <a:latin typeface="Times New Roman" panose="02020603050405020304" pitchFamily="18" charset="0"/>
              </a:rPr>
              <a:t>                    possibilities </a:t>
            </a:r>
            <a:r>
              <a:rPr lang="en-US" altLang="sk-SK" b="1" dirty="0">
                <a:solidFill>
                  <a:schemeClr val="tx1"/>
                </a:solidFill>
                <a:latin typeface="Times New Roman" panose="02020603050405020304" pitchFamily="18" charset="0"/>
              </a:rPr>
              <a:t>to choose: </a:t>
            </a:r>
          </a:p>
          <a:p>
            <a:pPr eaLnBrk="1" hangingPunct="1">
              <a:lnSpc>
                <a:spcPct val="100000"/>
              </a:lnSpc>
              <a:spcBef>
                <a:spcPct val="50000"/>
              </a:spcBef>
              <a:spcAft>
                <a:spcPct val="0"/>
              </a:spcAft>
              <a:buClrTx/>
              <a:buSzTx/>
              <a:buFontTx/>
              <a:buNone/>
              <a:defRPr/>
            </a:pPr>
            <a:r>
              <a:rPr lang="en-US" altLang="sk-SK" b="1" dirty="0">
                <a:solidFill>
                  <a:schemeClr val="tx1"/>
                </a:solidFill>
                <a:latin typeface="Times New Roman" panose="02020603050405020304" pitchFamily="18" charset="0"/>
              </a:rPr>
              <a:t>                     </a:t>
            </a:r>
            <a:r>
              <a:rPr lang="sk-SK" altLang="sk-SK" b="1" dirty="0">
                <a:solidFill>
                  <a:schemeClr val="tx1"/>
                </a:solidFill>
                <a:latin typeface="Times New Roman" panose="02020603050405020304" pitchFamily="18" charset="0"/>
              </a:rPr>
              <a:t>1. </a:t>
            </a:r>
            <a:r>
              <a:rPr lang="en-US" altLang="sk-SK" b="1" dirty="0">
                <a:solidFill>
                  <a:schemeClr val="tx1"/>
                </a:solidFill>
                <a:latin typeface="Times New Roman" panose="02020603050405020304" pitchFamily="18" charset="0"/>
              </a:rPr>
              <a:t>Take one million dollars</a:t>
            </a:r>
            <a:r>
              <a:rPr lang="sk-SK" altLang="sk-SK" b="1" dirty="0">
                <a:solidFill>
                  <a:schemeClr val="tx1"/>
                </a:solidFill>
                <a:latin typeface="Times New Roman" panose="02020603050405020304" pitchFamily="18" charset="0"/>
              </a:rPr>
              <a:t>.</a:t>
            </a:r>
          </a:p>
          <a:p>
            <a:pPr eaLnBrk="1" hangingPunct="1">
              <a:lnSpc>
                <a:spcPct val="100000"/>
              </a:lnSpc>
              <a:spcBef>
                <a:spcPct val="50000"/>
              </a:spcBef>
              <a:spcAft>
                <a:spcPct val="0"/>
              </a:spcAft>
              <a:buClrTx/>
              <a:buSzTx/>
              <a:buFontTx/>
              <a:buNone/>
              <a:defRPr/>
            </a:pPr>
            <a:r>
              <a:rPr lang="sk-SK" altLang="sk-SK" b="1" dirty="0">
                <a:solidFill>
                  <a:schemeClr val="tx1"/>
                </a:solidFill>
                <a:latin typeface="Times New Roman" panose="02020603050405020304" pitchFamily="18" charset="0"/>
              </a:rPr>
              <a:t>              </a:t>
            </a:r>
            <a:r>
              <a:rPr lang="en-US" altLang="sk-SK" b="1" dirty="0">
                <a:solidFill>
                  <a:schemeClr val="tx1"/>
                </a:solidFill>
                <a:latin typeface="Times New Roman" panose="02020603050405020304" pitchFamily="18" charset="0"/>
              </a:rPr>
              <a:t>      </a:t>
            </a:r>
            <a:r>
              <a:rPr lang="sk-SK" altLang="sk-SK" b="1" dirty="0">
                <a:solidFill>
                  <a:schemeClr val="tx1"/>
                </a:solidFill>
                <a:latin typeface="Times New Roman" panose="02020603050405020304" pitchFamily="18" charset="0"/>
              </a:rPr>
              <a:t> 2. </a:t>
            </a:r>
            <a:r>
              <a:rPr lang="en-US" altLang="sk-SK" b="1" dirty="0">
                <a:solidFill>
                  <a:schemeClr val="tx1"/>
                </a:solidFill>
                <a:latin typeface="Times New Roman" panose="02020603050405020304" pitchFamily="18" charset="0"/>
              </a:rPr>
              <a:t>Risk a coin toss (the coin is fair)</a:t>
            </a:r>
            <a:r>
              <a:rPr lang="sk-SK" altLang="sk-SK" b="1" dirty="0">
                <a:solidFill>
                  <a:schemeClr val="tx1"/>
                </a:solidFill>
                <a:latin typeface="Times New Roman" panose="02020603050405020304" pitchFamily="18" charset="0"/>
              </a:rPr>
              <a:t>, </a:t>
            </a:r>
            <a:r>
              <a:rPr lang="en-US" altLang="sk-SK" b="1" dirty="0">
                <a:solidFill>
                  <a:schemeClr val="tx1"/>
                </a:solidFill>
                <a:latin typeface="Times New Roman" panose="02020603050405020304" pitchFamily="18" charset="0"/>
              </a:rPr>
              <a:t>if there is a head, we win 3 </a:t>
            </a:r>
            <a:r>
              <a:rPr lang="en-US" altLang="sk-SK" b="1" dirty="0" smtClean="0">
                <a:solidFill>
                  <a:schemeClr val="tx1"/>
                </a:solidFill>
                <a:latin typeface="Times New Roman" panose="02020603050405020304" pitchFamily="18" charset="0"/>
              </a:rPr>
              <a:t>millions </a:t>
            </a:r>
            <a:r>
              <a:rPr lang="en-US" altLang="sk-SK" b="1" dirty="0">
                <a:solidFill>
                  <a:schemeClr val="tx1"/>
                </a:solidFill>
                <a:latin typeface="Times New Roman" panose="02020603050405020304" pitchFamily="18" charset="0"/>
              </a:rPr>
              <a:t>dollars if </a:t>
            </a:r>
            <a:endParaRPr lang="en-US" altLang="sk-SK" b="1" dirty="0" smtClean="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defRPr/>
            </a:pPr>
            <a:r>
              <a:rPr lang="en-US" altLang="sk-SK" b="1" dirty="0">
                <a:solidFill>
                  <a:schemeClr val="tx1"/>
                </a:solidFill>
                <a:latin typeface="Times New Roman" panose="02020603050405020304" pitchFamily="18" charset="0"/>
              </a:rPr>
              <a:t> </a:t>
            </a:r>
            <a:r>
              <a:rPr lang="en-US" altLang="sk-SK" b="1" dirty="0" smtClean="0">
                <a:solidFill>
                  <a:schemeClr val="tx1"/>
                </a:solidFill>
                <a:latin typeface="Times New Roman" panose="02020603050405020304" pitchFamily="18" charset="0"/>
              </a:rPr>
              <a:t>                        the outcome </a:t>
            </a:r>
            <a:r>
              <a:rPr lang="en-US" altLang="sk-SK" b="1" dirty="0">
                <a:solidFill>
                  <a:schemeClr val="tx1"/>
                </a:solidFill>
                <a:latin typeface="Times New Roman" panose="02020603050405020304" pitchFamily="18" charset="0"/>
              </a:rPr>
              <a:t>is a tail 0 dollars. </a:t>
            </a:r>
          </a:p>
        </p:txBody>
      </p:sp>
    </p:spTree>
    <p:extLst>
      <p:ext uri="{BB962C8B-B14F-4D97-AF65-F5344CB8AC3E}">
        <p14:creationId xmlns:p14="http://schemas.microsoft.com/office/powerpoint/2010/main" val="26278536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83128" y="21772"/>
                <a:ext cx="11542816" cy="6157583"/>
              </a:xfrm>
              <a:prstGeom prst="rect">
                <a:avLst/>
              </a:prstGeom>
              <a:noFill/>
            </p:spPr>
            <p:txBody>
              <a:bodyPr wrap="square" rtlCol="0">
                <a:spAutoFit/>
              </a:bodyPr>
              <a:lstStyle/>
              <a:p>
                <a:r>
                  <a:rPr lang="en-US" sz="2400" b="1" dirty="0" smtClean="0"/>
                  <a:t>Time</a:t>
                </a:r>
                <a:r>
                  <a:rPr lang="sk-SK" sz="2400" b="1" dirty="0" smtClean="0"/>
                  <a:t> </a:t>
                </a:r>
                <a:r>
                  <a:rPr lang="sk-SK" sz="2400" b="1" dirty="0"/>
                  <a:t>t=0, </a:t>
                </a:r>
                <a:r>
                  <a:rPr lang="en-US" sz="2400" b="1" dirty="0" smtClean="0"/>
                  <a:t>both play </a:t>
                </a:r>
                <a:r>
                  <a:rPr lang="sk-SK" sz="2400" b="1" dirty="0" smtClean="0"/>
                  <a:t> </a:t>
                </a:r>
                <a:r>
                  <a:rPr lang="sk-SK" sz="2400" b="1" dirty="0"/>
                  <a:t>GT</a:t>
                </a:r>
              </a:p>
              <a:p>
                <a:endParaRPr lang="sk-SK" sz="2400" dirty="0"/>
              </a:p>
              <a:p>
                <a:r>
                  <a:rPr lang="en-US" sz="2400" dirty="0" smtClean="0">
                    <a:solidFill>
                      <a:srgbClr val="C00000"/>
                    </a:solidFill>
                  </a:rPr>
                  <a:t>a) Possible scenario </a:t>
                </a:r>
                <a:r>
                  <a:rPr lang="sk-SK" sz="2400" dirty="0" smtClean="0"/>
                  <a:t>:</a:t>
                </a:r>
                <a:r>
                  <a:rPr lang="en-US" sz="2400" dirty="0" smtClean="0"/>
                  <a:t> </a:t>
                </a:r>
                <a:r>
                  <a:rPr lang="sk-SK" sz="2400" dirty="0" smtClean="0"/>
                  <a:t> </a:t>
                </a:r>
                <a:endParaRPr lang="en-US" sz="2400" dirty="0" smtClean="0"/>
              </a:p>
              <a:p>
                <a:r>
                  <a:rPr lang="en-US" sz="2400" dirty="0"/>
                  <a:t> </a:t>
                </a:r>
                <a:r>
                  <a:rPr lang="en-US" sz="2400" dirty="0" smtClean="0"/>
                  <a:t>                          </a:t>
                </a:r>
                <a:r>
                  <a:rPr lang="sk-SK" sz="2400" dirty="0" smtClean="0"/>
                  <a:t>A </a:t>
                </a:r>
                <a:r>
                  <a:rPr lang="sk-SK" sz="2400" dirty="0"/>
                  <a:t>:  r   t    </a:t>
                </a:r>
                <a:r>
                  <a:rPr lang="sk-SK" sz="2400" dirty="0" err="1"/>
                  <a:t>t</a:t>
                </a:r>
                <a:endParaRPr lang="sk-SK" sz="2400" dirty="0"/>
              </a:p>
              <a:p>
                <a:r>
                  <a:rPr lang="sk-SK" sz="2400" dirty="0"/>
                  <a:t>                           B :  t    </a:t>
                </a:r>
                <a:r>
                  <a:rPr lang="sk-SK" sz="2400" dirty="0" err="1"/>
                  <a:t>t</a:t>
                </a:r>
                <a:r>
                  <a:rPr lang="sk-SK" sz="2400" dirty="0"/>
                  <a:t>    </a:t>
                </a:r>
                <a:r>
                  <a:rPr lang="sk-SK" sz="2400" dirty="0" err="1"/>
                  <a:t>t</a:t>
                </a:r>
                <a:r>
                  <a:rPr lang="sk-SK" sz="2400" dirty="0"/>
                  <a:t>  </a:t>
                </a:r>
                <a:r>
                  <a:rPr lang="en-US" sz="2400" dirty="0" err="1" smtClean="0"/>
                  <a:t>etc</a:t>
                </a:r>
                <a:endParaRPr lang="sk-SK" sz="2400" dirty="0"/>
              </a:p>
              <a:p>
                <a:endParaRPr lang="sk-SK" sz="2400" dirty="0"/>
              </a:p>
              <a:p>
                <a:r>
                  <a:rPr lang="sk-SK" sz="2400" dirty="0"/>
                  <a:t>B </a:t>
                </a:r>
                <a:r>
                  <a:rPr lang="en-US" sz="2400" dirty="0" smtClean="0"/>
                  <a:t>gains this amount of prison years</a:t>
                </a:r>
                <a:r>
                  <a:rPr lang="sk-SK" sz="2400" dirty="0" smtClean="0"/>
                  <a:t>  </a:t>
                </a:r>
                <a14:m>
                  <m:oMath xmlns:m="http://schemas.openxmlformats.org/officeDocument/2006/math">
                    <m:r>
                      <a:rPr lang="sk-SK" sz="2400" i="1">
                        <a:latin typeface="Cambria Math" panose="02040503050406030204" pitchFamily="18" charset="0"/>
                      </a:rPr>
                      <m:t>0+5</m:t>
                    </m:r>
                    <m:r>
                      <a:rPr lang="sk-SK" sz="2400" i="1">
                        <a:latin typeface="Cambria Math" panose="02040503050406030204" pitchFamily="18" charset="0"/>
                      </a:rPr>
                      <m:t>𝑝</m:t>
                    </m:r>
                    <m:r>
                      <a:rPr lang="sk-SK" sz="2400" i="1">
                        <a:latin typeface="Cambria Math" panose="02040503050406030204" pitchFamily="18" charset="0"/>
                      </a:rPr>
                      <m:t>+5</m:t>
                    </m:r>
                    <m:sSup>
                      <m:sSupPr>
                        <m:ctrlPr>
                          <a:rPr lang="sk-SK" sz="2400" i="1">
                            <a:latin typeface="Cambria Math" panose="02040503050406030204" pitchFamily="18" charset="0"/>
                          </a:rPr>
                        </m:ctrlPr>
                      </m:sSupPr>
                      <m:e>
                        <m:r>
                          <a:rPr lang="sk-SK" sz="2400" i="1">
                            <a:latin typeface="Cambria Math" panose="02040503050406030204" pitchFamily="18" charset="0"/>
                          </a:rPr>
                          <m:t>𝑝</m:t>
                        </m:r>
                      </m:e>
                      <m:sup>
                        <m:r>
                          <a:rPr lang="sk-SK" sz="2400" i="1">
                            <a:latin typeface="Cambria Math" panose="02040503050406030204" pitchFamily="18" charset="0"/>
                          </a:rPr>
                          <m:t>2</m:t>
                        </m:r>
                      </m:sup>
                    </m:sSup>
                  </m:oMath>
                </a14:m>
                <a:r>
                  <a:rPr lang="sk-SK" sz="2400" dirty="0"/>
                  <a:t>+5</a:t>
                </a:r>
                <a14:m>
                  <m:oMath xmlns:m="http://schemas.openxmlformats.org/officeDocument/2006/math">
                    <m:sSup>
                      <m:sSupPr>
                        <m:ctrlPr>
                          <a:rPr lang="sk-SK" sz="2400" i="1">
                            <a:latin typeface="Cambria Math" panose="02040503050406030204" pitchFamily="18" charset="0"/>
                          </a:rPr>
                        </m:ctrlPr>
                      </m:sSupPr>
                      <m:e>
                        <m:r>
                          <a:rPr lang="sk-SK" sz="2400" i="1">
                            <a:latin typeface="Cambria Math" panose="02040503050406030204" pitchFamily="18" charset="0"/>
                          </a:rPr>
                          <m:t>𝑝</m:t>
                        </m:r>
                      </m:e>
                      <m:sup>
                        <m:r>
                          <a:rPr lang="sk-SK" sz="2400" i="1">
                            <a:latin typeface="Cambria Math" panose="02040503050406030204" pitchFamily="18" charset="0"/>
                          </a:rPr>
                          <m:t>3</m:t>
                        </m:r>
                      </m:sup>
                    </m:sSup>
                  </m:oMath>
                </a14:m>
                <a:r>
                  <a:rPr lang="sk-SK" sz="2400" dirty="0"/>
                  <a:t>....=</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endParaRPr lang="sk-SK" sz="2400" dirty="0"/>
              </a:p>
              <a:p>
                <a:r>
                  <a:rPr lang="sk-SK" sz="2400" dirty="0"/>
                  <a:t>A </a:t>
                </a:r>
                <a:r>
                  <a:rPr lang="en-US" sz="2400" dirty="0" smtClean="0"/>
                  <a:t>gains this amount </a:t>
                </a:r>
                <a:r>
                  <a:rPr lang="sk-SK" sz="2400" dirty="0" smtClean="0"/>
                  <a:t> </a:t>
                </a:r>
                <a:r>
                  <a:rPr lang="sk-SK" sz="2400" dirty="0"/>
                  <a:t>: 10+ </a:t>
                </a:r>
                <a14:m>
                  <m:oMath xmlns:m="http://schemas.openxmlformats.org/officeDocument/2006/math">
                    <m:r>
                      <a:rPr lang="sk-SK" sz="2400" i="1">
                        <a:latin typeface="Cambria Math" panose="02040503050406030204" pitchFamily="18" charset="0"/>
                      </a:rPr>
                      <m:t>5</m:t>
                    </m:r>
                    <m:r>
                      <a:rPr lang="sk-SK" sz="2400" i="1">
                        <a:latin typeface="Cambria Math" panose="02040503050406030204" pitchFamily="18" charset="0"/>
                      </a:rPr>
                      <m:t>𝑝</m:t>
                    </m:r>
                    <m:r>
                      <a:rPr lang="sk-SK" sz="2400" i="1">
                        <a:latin typeface="Cambria Math" panose="02040503050406030204" pitchFamily="18" charset="0"/>
                      </a:rPr>
                      <m:t>+5</m:t>
                    </m:r>
                    <m:sSup>
                      <m:sSupPr>
                        <m:ctrlPr>
                          <a:rPr lang="sk-SK" sz="2400" i="1">
                            <a:latin typeface="Cambria Math" panose="02040503050406030204" pitchFamily="18" charset="0"/>
                          </a:rPr>
                        </m:ctrlPr>
                      </m:sSupPr>
                      <m:e>
                        <m:r>
                          <a:rPr lang="sk-SK" sz="2400" i="1">
                            <a:latin typeface="Cambria Math" panose="02040503050406030204" pitchFamily="18" charset="0"/>
                          </a:rPr>
                          <m:t>𝑝</m:t>
                        </m:r>
                      </m:e>
                      <m:sup>
                        <m:r>
                          <a:rPr lang="sk-SK" sz="2400" i="1">
                            <a:latin typeface="Cambria Math" panose="02040503050406030204" pitchFamily="18" charset="0"/>
                          </a:rPr>
                          <m:t>2</m:t>
                        </m:r>
                      </m:sup>
                    </m:sSup>
                  </m:oMath>
                </a14:m>
                <a:r>
                  <a:rPr lang="sk-SK" sz="2400" dirty="0"/>
                  <a:t>+...=10+</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endParaRPr lang="sk-SK" sz="2400" dirty="0"/>
              </a:p>
              <a:p>
                <a:r>
                  <a:rPr lang="en-US" sz="2400" dirty="0" smtClean="0"/>
                  <a:t>If the strategy of </a:t>
                </a:r>
                <a:r>
                  <a:rPr lang="sk-SK" sz="2400" dirty="0" smtClean="0"/>
                  <a:t> A</a:t>
                </a:r>
                <a:r>
                  <a:rPr lang="en-US" sz="2400" dirty="0" smtClean="0"/>
                  <a:t> is fixed</a:t>
                </a:r>
                <a:r>
                  <a:rPr lang="en-US" sz="2400" dirty="0"/>
                  <a:t> </a:t>
                </a:r>
                <a:r>
                  <a:rPr lang="en-US" sz="2400" dirty="0" smtClean="0"/>
                  <a:t>, is there a chance that in some circumstances</a:t>
                </a:r>
                <a:r>
                  <a:rPr lang="sk-SK" sz="2400" dirty="0" smtClean="0"/>
                  <a:t> </a:t>
                </a:r>
                <a:r>
                  <a:rPr lang="sk-SK" sz="2400" dirty="0"/>
                  <a:t>B </a:t>
                </a:r>
                <a:r>
                  <a:rPr lang="en-US" sz="2400" dirty="0" smtClean="0"/>
                  <a:t>cooperates again</a:t>
                </a:r>
                <a:r>
                  <a:rPr lang="sk-SK" sz="2400" dirty="0" smtClean="0"/>
                  <a:t>?</a:t>
                </a:r>
                <a:endParaRPr lang="sk-SK" sz="2400" dirty="0"/>
              </a:p>
              <a:p>
                <a:r>
                  <a:rPr lang="en-US" sz="2400" dirty="0" smtClean="0"/>
                  <a:t>If </a:t>
                </a:r>
                <a:r>
                  <a:rPr lang="sk-SK" sz="2400" dirty="0" smtClean="0"/>
                  <a:t>B </a:t>
                </a:r>
                <a:r>
                  <a:rPr lang="en-US" sz="2400" dirty="0" smtClean="0"/>
                  <a:t> at the time </a:t>
                </a:r>
                <a:r>
                  <a:rPr lang="sk-SK" sz="2400" i="1" dirty="0" smtClean="0"/>
                  <a:t>n</a:t>
                </a:r>
                <a:r>
                  <a:rPr lang="sk-SK" sz="2400" dirty="0" smtClean="0"/>
                  <a:t> </a:t>
                </a:r>
                <a:r>
                  <a:rPr lang="en-US" sz="2400" dirty="0" smtClean="0"/>
                  <a:t>starts to cooperate again</a:t>
                </a:r>
                <a:r>
                  <a:rPr lang="sk-SK" sz="2400" dirty="0" smtClean="0"/>
                  <a:t>, </a:t>
                </a:r>
                <a:r>
                  <a:rPr lang="en-US" sz="2400" dirty="0" smtClean="0"/>
                  <a:t>he gains this amount of prison years;</a:t>
                </a:r>
              </a:p>
              <a:p>
                <a:endParaRPr lang="sk-SK" sz="2400" dirty="0"/>
              </a:p>
              <a:p>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d>
                          <m:dPr>
                            <m:ctrlPr>
                              <a:rPr lang="sk-SK" sz="2400" i="1" dirty="0">
                                <a:latin typeface="Cambria Math" panose="02040503050406030204" pitchFamily="18" charset="0"/>
                              </a:rPr>
                            </m:ctrlPr>
                          </m:dPr>
                          <m:e>
                            <m:r>
                              <a:rPr lang="sk-SK" sz="2400" i="1" dirty="0">
                                <a:latin typeface="Cambria Math" panose="02040503050406030204" pitchFamily="18" charset="0"/>
                              </a:rPr>
                              <m:t>1−</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sup>
                            </m:sSup>
                          </m:e>
                        </m:d>
                      </m:num>
                      <m:den>
                        <m:r>
                          <a:rPr lang="sk-SK" sz="2400" i="1" dirty="0">
                            <a:latin typeface="Cambria Math" panose="02040503050406030204" pitchFamily="18" charset="0"/>
                          </a:rPr>
                          <m:t>1−</m:t>
                        </m:r>
                        <m:r>
                          <a:rPr lang="sk-SK" sz="2400" i="1" dirty="0">
                            <a:latin typeface="Cambria Math" panose="02040503050406030204" pitchFamily="18" charset="0"/>
                          </a:rPr>
                          <m:t>𝑝</m:t>
                        </m:r>
                      </m:den>
                    </m:f>
                    <m:r>
                      <a:rPr lang="sk-SK" sz="2400" dirty="0">
                        <a:latin typeface="Cambria Math" panose="02040503050406030204" pitchFamily="18" charset="0"/>
                      </a:rPr>
                      <m:t>+10</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r>
                          <a:rPr lang="sk-SK" sz="2400" i="1" dirty="0">
                            <a:latin typeface="Cambria Math" panose="02040503050406030204" pitchFamily="18" charset="0"/>
                          </a:rPr>
                          <m:t>+1</m:t>
                        </m:r>
                      </m:sup>
                    </m:sSup>
                  </m:oMath>
                </a14:m>
                <a:r>
                  <a:rPr lang="sk-SK" sz="2400" dirty="0"/>
                  <a:t>+</a:t>
                </a:r>
                <a14:m>
                  <m:oMath xmlns:m="http://schemas.openxmlformats.org/officeDocument/2006/math">
                    <m:r>
                      <a:rPr lang="sk-SK" sz="2400" dirty="0">
                        <a:latin typeface="Cambria Math" panose="02040503050406030204" pitchFamily="18" charset="0"/>
                      </a:rPr>
                      <m:t>10</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r>
                          <a:rPr lang="sk-SK" sz="2400" i="1" dirty="0">
                            <a:latin typeface="Cambria Math" panose="02040503050406030204" pitchFamily="18" charset="0"/>
                          </a:rPr>
                          <m:t>+2</m:t>
                        </m:r>
                      </m:sup>
                    </m:sSup>
                  </m:oMath>
                </a14:m>
                <a:r>
                  <a:rPr lang="sk-SK" sz="2400" dirty="0"/>
                  <a:t>+</a:t>
                </a:r>
                <a14:m>
                  <m:oMath xmlns:m="http://schemas.openxmlformats.org/officeDocument/2006/math">
                    <m:r>
                      <a:rPr lang="sk-SK" sz="2400" dirty="0">
                        <a:latin typeface="Cambria Math" panose="02040503050406030204" pitchFamily="18" charset="0"/>
                      </a:rPr>
                      <m:t>10</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r>
                          <a:rPr lang="sk-SK" sz="2400" i="1" dirty="0">
                            <a:latin typeface="Cambria Math" panose="02040503050406030204" pitchFamily="18" charset="0"/>
                          </a:rPr>
                          <m:t>+3</m:t>
                        </m:r>
                      </m:sup>
                    </m:sSup>
                  </m:oMath>
                </a14:m>
                <a:r>
                  <a:rPr lang="sk-SK" sz="2400" dirty="0"/>
                  <a:t>...=</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 10</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r>
                              <a:rPr lang="sk-SK" sz="2400" i="1" dirty="0">
                                <a:latin typeface="Cambria Math" panose="02040503050406030204" pitchFamily="18" charset="0"/>
                              </a:rPr>
                              <m:t>+1</m:t>
                            </m:r>
                          </m:sup>
                        </m:sSup>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r>
                  <a:rPr lang="sk-SK" sz="2400" dirty="0"/>
                  <a:t> + </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d>
                          <m:dPr>
                            <m:ctrlPr>
                              <a:rPr lang="sk-SK" sz="2400" i="1" dirty="0">
                                <a:latin typeface="Cambria Math" panose="02040503050406030204" pitchFamily="18" charset="0"/>
                              </a:rPr>
                            </m:ctrlPr>
                          </m:dPr>
                          <m:e>
                            <m:r>
                              <a:rPr lang="sk-SK" sz="2400" i="1" dirty="0">
                                <a:latin typeface="Cambria Math" panose="02040503050406030204" pitchFamily="18" charset="0"/>
                              </a:rPr>
                              <m:t>1−</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sup>
                            </m:sSup>
                          </m:e>
                        </m:d>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r>
                  <a:rPr lang="en-US" sz="2400" dirty="0" smtClean="0"/>
                  <a:t>=</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 </m:t>
                        </m:r>
                        <m:r>
                          <a:rPr lang="en-US" sz="2400" i="1" dirty="0">
                            <a:latin typeface="Cambria Math" panose="02040503050406030204" pitchFamily="18" charset="0"/>
                          </a:rPr>
                          <m:t>5</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r>
                              <a:rPr lang="sk-SK" sz="2400" i="1" dirty="0">
                                <a:latin typeface="Cambria Math" panose="02040503050406030204" pitchFamily="18" charset="0"/>
                              </a:rPr>
                              <m:t>+1</m:t>
                            </m:r>
                          </m:sup>
                        </m:sSup>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r>
                  <a:rPr lang="sk-SK" sz="2400" dirty="0"/>
                  <a:t> + </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r>
                  <a:rPr lang="en-US" sz="2400" dirty="0" smtClean="0"/>
                  <a:t>*</a:t>
                </a:r>
              </a:p>
              <a:p>
                <a:r>
                  <a:rPr lang="en-US" sz="2400" dirty="0" smtClean="0"/>
                  <a:t>If B will not return to cooperation he gains </a:t>
                </a:r>
                <a:r>
                  <a:rPr lang="sk-SK" sz="2400" dirty="0" smtClean="0"/>
                  <a:t> </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num>
                      <m:den>
                        <m:r>
                          <a:rPr lang="sk-SK" sz="2400" i="1" dirty="0">
                            <a:latin typeface="Cambria Math" panose="02040503050406030204" pitchFamily="18" charset="0"/>
                          </a:rPr>
                          <m:t>1−</m:t>
                        </m:r>
                        <m:r>
                          <a:rPr lang="sk-SK" sz="2400" i="1" dirty="0">
                            <a:latin typeface="Cambria Math" panose="02040503050406030204" pitchFamily="18" charset="0"/>
                          </a:rPr>
                          <m:t>𝑝</m:t>
                        </m:r>
                      </m:den>
                    </m:f>
                    <m:r>
                      <a:rPr lang="en-US" sz="2400" b="0" i="0" dirty="0" smtClean="0">
                        <a:latin typeface="Cambria Math" panose="02040503050406030204" pitchFamily="18" charset="0"/>
                      </a:rPr>
                      <m:t>&lt;</m:t>
                    </m:r>
                  </m:oMath>
                </a14:m>
                <a:r>
                  <a:rPr lang="sk-SK" sz="2400" dirty="0" smtClean="0"/>
                  <a:t> </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 </m:t>
                        </m:r>
                        <m:r>
                          <a:rPr lang="en-US" sz="2400" b="0" i="1" dirty="0" smtClean="0">
                            <a:latin typeface="Cambria Math" panose="02040503050406030204" pitchFamily="18" charset="0"/>
                          </a:rPr>
                          <m:t>5</m:t>
                        </m:r>
                        <m:sSup>
                          <m:sSupPr>
                            <m:ctrlPr>
                              <a:rPr lang="sk-SK" sz="2400" i="1" dirty="0">
                                <a:latin typeface="Cambria Math" panose="02040503050406030204" pitchFamily="18" charset="0"/>
                              </a:rPr>
                            </m:ctrlPr>
                          </m:sSupPr>
                          <m:e>
                            <m:r>
                              <a:rPr lang="sk-SK" sz="2400" i="1" dirty="0">
                                <a:latin typeface="Cambria Math" panose="02040503050406030204" pitchFamily="18" charset="0"/>
                              </a:rPr>
                              <m:t>𝑝</m:t>
                            </m:r>
                          </m:e>
                          <m:sup>
                            <m:r>
                              <a:rPr lang="sk-SK" sz="2400" i="1" dirty="0">
                                <a:latin typeface="Cambria Math" panose="02040503050406030204" pitchFamily="18" charset="0"/>
                              </a:rPr>
                              <m:t>𝑛</m:t>
                            </m:r>
                            <m:r>
                              <a:rPr lang="sk-SK" sz="2400" i="1" dirty="0">
                                <a:latin typeface="Cambria Math" panose="02040503050406030204" pitchFamily="18" charset="0"/>
                              </a:rPr>
                              <m:t>+1</m:t>
                            </m:r>
                          </m:sup>
                        </m:sSup>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r>
                  <a:rPr lang="sk-SK" sz="2400" dirty="0"/>
                  <a:t> + </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5</m:t>
                        </m:r>
                        <m:r>
                          <a:rPr lang="sk-SK" sz="2400" i="1" dirty="0">
                            <a:latin typeface="Cambria Math" panose="02040503050406030204" pitchFamily="18" charset="0"/>
                          </a:rPr>
                          <m:t>𝑝</m:t>
                        </m:r>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r>
                  <a:rPr lang="sk-SK" sz="2400" dirty="0"/>
                  <a:t> </a:t>
                </a:r>
                <a:r>
                  <a:rPr lang="en-US" sz="2400" dirty="0" smtClean="0"/>
                  <a:t>what is less then *.</a:t>
                </a:r>
                <a:r>
                  <a:rPr lang="sk-SK" sz="2400" dirty="0" smtClean="0"/>
                  <a:t> </a:t>
                </a:r>
                <a:endParaRPr lang="sk-SK"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3128" y="21772"/>
                <a:ext cx="11542816" cy="6157583"/>
              </a:xfrm>
              <a:prstGeom prst="rect">
                <a:avLst/>
              </a:prstGeom>
              <a:blipFill>
                <a:blip r:embed="rId2"/>
                <a:stretch>
                  <a:fillRect l="-845" t="-792"/>
                </a:stretch>
              </a:blipFill>
            </p:spPr>
            <p:txBody>
              <a:bodyPr/>
              <a:lstStyle/>
              <a:p>
                <a:r>
                  <a:rPr lang="en-US">
                    <a:noFill/>
                  </a:rPr>
                  <a:t> </a:t>
                </a:r>
              </a:p>
            </p:txBody>
          </p:sp>
        </mc:Fallback>
      </mc:AlternateContent>
      <p:grpSp>
        <p:nvGrpSpPr>
          <p:cNvPr id="18" name="Group 19"/>
          <p:cNvGrpSpPr>
            <a:grpSpLocks/>
          </p:cNvGrpSpPr>
          <p:nvPr/>
        </p:nvGrpSpPr>
        <p:grpSpPr bwMode="auto">
          <a:xfrm>
            <a:off x="6512132" y="177800"/>
            <a:ext cx="4143375" cy="1819275"/>
            <a:chOff x="2705099" y="3543301"/>
            <a:chExt cx="5133976" cy="1762125"/>
          </a:xfrm>
        </p:grpSpPr>
        <p:sp>
          <p:nvSpPr>
            <p:cNvPr id="19" name="Rectangle 18"/>
            <p:cNvSpPr/>
            <p:nvPr/>
          </p:nvSpPr>
          <p:spPr>
            <a:xfrm>
              <a:off x="2705099" y="3543301"/>
              <a:ext cx="5133976" cy="1762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 name="Straight Connector 19"/>
            <p:cNvCxnSpPr/>
            <p:nvPr/>
          </p:nvCxnSpPr>
          <p:spPr>
            <a:xfrm flipV="1">
              <a:off x="2705099" y="4142977"/>
              <a:ext cx="5133976" cy="292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705099" y="4696524"/>
              <a:ext cx="5133976" cy="27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90215" y="3543301"/>
              <a:ext cx="983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09727" y="3543301"/>
              <a:ext cx="9836"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11"/>
            <p:cNvSpPr txBox="1">
              <a:spLocks noChangeArrowheads="1"/>
            </p:cNvSpPr>
            <p:nvPr/>
          </p:nvSpPr>
          <p:spPr bwMode="auto">
            <a:xfrm>
              <a:off x="4343400" y="3670817"/>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testify</a:t>
              </a:r>
              <a:endParaRPr lang="en-US" altLang="en-US" sz="1600" dirty="0"/>
            </a:p>
          </p:txBody>
        </p:sp>
        <p:sp>
          <p:nvSpPr>
            <p:cNvPr id="25" name="TextBox 12"/>
            <p:cNvSpPr txBox="1">
              <a:spLocks noChangeArrowheads="1"/>
            </p:cNvSpPr>
            <p:nvPr/>
          </p:nvSpPr>
          <p:spPr bwMode="auto">
            <a:xfrm>
              <a:off x="6143625" y="3655161"/>
              <a:ext cx="162877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refuse</a:t>
              </a:r>
              <a:endParaRPr lang="en-US" altLang="en-US" sz="1600" dirty="0"/>
            </a:p>
          </p:txBody>
        </p:sp>
        <p:sp>
          <p:nvSpPr>
            <p:cNvPr id="26" name="TextBox 13"/>
            <p:cNvSpPr txBox="1">
              <a:spLocks noChangeArrowheads="1"/>
            </p:cNvSpPr>
            <p:nvPr/>
          </p:nvSpPr>
          <p:spPr bwMode="auto">
            <a:xfrm>
              <a:off x="2933699" y="4276725"/>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testify</a:t>
              </a:r>
              <a:endParaRPr lang="en-US" altLang="en-US" sz="1600" dirty="0"/>
            </a:p>
          </p:txBody>
        </p:sp>
        <p:sp>
          <p:nvSpPr>
            <p:cNvPr id="27" name="TextBox 14"/>
            <p:cNvSpPr txBox="1">
              <a:spLocks noChangeArrowheads="1"/>
            </p:cNvSpPr>
            <p:nvPr/>
          </p:nvSpPr>
          <p:spPr bwMode="auto">
            <a:xfrm>
              <a:off x="2705100" y="4830842"/>
              <a:ext cx="1652587"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refuse</a:t>
              </a:r>
              <a:endParaRPr lang="en-US" altLang="en-US" sz="1600" dirty="0"/>
            </a:p>
          </p:txBody>
        </p:sp>
        <p:sp>
          <p:nvSpPr>
            <p:cNvPr id="28" name="TextBox 15"/>
            <p:cNvSpPr txBox="1">
              <a:spLocks noChangeArrowheads="1"/>
            </p:cNvSpPr>
            <p:nvPr/>
          </p:nvSpPr>
          <p:spPr bwMode="auto">
            <a:xfrm>
              <a:off x="4343400" y="4252733"/>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PA=-5, PB=-5</a:t>
              </a:r>
              <a:endParaRPr lang="en-US" altLang="en-US" sz="1600" dirty="0"/>
            </a:p>
          </p:txBody>
        </p:sp>
        <p:sp>
          <p:nvSpPr>
            <p:cNvPr id="29" name="TextBox 16"/>
            <p:cNvSpPr txBox="1">
              <a:spLocks noChangeArrowheads="1"/>
            </p:cNvSpPr>
            <p:nvPr/>
          </p:nvSpPr>
          <p:spPr bwMode="auto">
            <a:xfrm>
              <a:off x="6010275" y="424571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PA=-10, PB=0</a:t>
              </a:r>
              <a:endParaRPr lang="en-US" altLang="en-US" sz="1600"/>
            </a:p>
          </p:txBody>
        </p:sp>
        <p:sp>
          <p:nvSpPr>
            <p:cNvPr id="30" name="TextBox 17"/>
            <p:cNvSpPr txBox="1">
              <a:spLocks noChangeArrowheads="1"/>
            </p:cNvSpPr>
            <p:nvPr/>
          </p:nvSpPr>
          <p:spPr bwMode="auto">
            <a:xfrm>
              <a:off x="4357687" y="4859239"/>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PA=0, PB=-10</a:t>
              </a:r>
              <a:endParaRPr lang="en-US" altLang="en-US" sz="1600"/>
            </a:p>
          </p:txBody>
        </p:sp>
        <p:sp>
          <p:nvSpPr>
            <p:cNvPr id="31" name="TextBox 18"/>
            <p:cNvSpPr txBox="1">
              <a:spLocks noChangeArrowheads="1"/>
            </p:cNvSpPr>
            <p:nvPr/>
          </p:nvSpPr>
          <p:spPr bwMode="auto">
            <a:xfrm>
              <a:off x="6143625" y="481453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 PB=-1</a:t>
              </a:r>
              <a:endParaRPr lang="en-US" altLang="en-US" sz="1600"/>
            </a:p>
          </p:txBody>
        </p:sp>
      </p:grpSp>
    </p:spTree>
    <p:extLst>
      <p:ext uri="{BB962C8B-B14F-4D97-AF65-F5344CB8AC3E}">
        <p14:creationId xmlns:p14="http://schemas.microsoft.com/office/powerpoint/2010/main" val="30586579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73132" y="671757"/>
                <a:ext cx="9996055" cy="4349781"/>
              </a:xfrm>
              <a:prstGeom prst="rect">
                <a:avLst/>
              </a:prstGeom>
              <a:noFill/>
            </p:spPr>
            <p:txBody>
              <a:bodyPr wrap="square" rtlCol="0">
                <a:spAutoFit/>
              </a:bodyPr>
              <a:lstStyle/>
              <a:p>
                <a:endParaRPr lang="sk-SK" sz="2400" dirty="0"/>
              </a:p>
              <a:p>
                <a:endParaRPr lang="sk-SK" sz="2400" dirty="0"/>
              </a:p>
              <a:p>
                <a:endParaRPr lang="sk-SK" sz="2400" dirty="0"/>
              </a:p>
              <a:p>
                <a:endParaRPr lang="sk-SK" sz="2400" dirty="0"/>
              </a:p>
              <a:p>
                <a:endParaRPr lang="sk-SK" sz="2400" dirty="0"/>
              </a:p>
              <a:p>
                <a:r>
                  <a:rPr lang="en-US" sz="2400" dirty="0" smtClean="0"/>
                  <a:t>Therefore </a:t>
                </a:r>
                <a:r>
                  <a:rPr lang="sk-SK" sz="2400" dirty="0" smtClean="0"/>
                  <a:t>B </a:t>
                </a:r>
                <a:r>
                  <a:rPr lang="en-US" sz="2400" dirty="0" smtClean="0"/>
                  <a:t>never returns to the cooperation again</a:t>
                </a:r>
                <a:r>
                  <a:rPr lang="sk-SK" sz="2400" dirty="0" smtClean="0"/>
                  <a:t>. </a:t>
                </a:r>
                <a:r>
                  <a:rPr lang="en-US" sz="2400" dirty="0" smtClean="0"/>
                  <a:t> The same analysis holds for A and so </a:t>
                </a:r>
                <a:r>
                  <a:rPr lang="sk-SK" sz="2400" dirty="0" smtClean="0"/>
                  <a:t> GT</a:t>
                </a:r>
                <a:r>
                  <a:rPr lang="en-US" sz="2400" dirty="0" smtClean="0"/>
                  <a:t> has a SPE </a:t>
                </a:r>
                <a:r>
                  <a:rPr lang="sk-SK" sz="2400" dirty="0" smtClean="0"/>
                  <a:t> </a:t>
                </a:r>
                <a:r>
                  <a:rPr lang="en-US" sz="2400" dirty="0" smtClean="0"/>
                  <a:t>for the strategic profile</a:t>
                </a:r>
                <a:r>
                  <a:rPr lang="en-US" sz="2400" i="1" dirty="0" smtClean="0"/>
                  <a:t> (</a:t>
                </a:r>
                <a:r>
                  <a:rPr lang="sk-SK" sz="2400" i="1" dirty="0" smtClean="0"/>
                  <a:t>t</a:t>
                </a:r>
                <a:r>
                  <a:rPr lang="en-US" sz="2400" i="1" dirty="0" err="1" smtClean="0"/>
                  <a:t>estify</a:t>
                </a:r>
                <a:r>
                  <a:rPr lang="sk-SK" sz="2400" i="1" dirty="0" smtClean="0"/>
                  <a:t>,</a:t>
                </a:r>
                <a:r>
                  <a:rPr lang="en-US" sz="2400" i="1" dirty="0" smtClean="0"/>
                  <a:t> </a:t>
                </a:r>
                <a:r>
                  <a:rPr lang="sk-SK" sz="2400" i="1" dirty="0" smtClean="0"/>
                  <a:t>t</a:t>
                </a:r>
                <a:r>
                  <a:rPr lang="en-US" sz="2400" i="1" dirty="0" err="1" smtClean="0"/>
                  <a:t>estify</a:t>
                </a:r>
                <a:r>
                  <a:rPr lang="en-US" sz="2400" i="1" dirty="0" smtClean="0"/>
                  <a:t> )</a:t>
                </a:r>
                <a:r>
                  <a:rPr lang="sk-SK" sz="2400" i="1" dirty="0" smtClean="0"/>
                  <a:t>.  </a:t>
                </a:r>
                <a:endParaRPr lang="sk-SK" sz="2400" i="1" dirty="0"/>
              </a:p>
              <a:p>
                <a:endParaRPr lang="sk-SK" sz="2400" dirty="0">
                  <a:solidFill>
                    <a:srgbClr val="FF0000"/>
                  </a:solidFill>
                </a:endParaRPr>
              </a:p>
              <a:p>
                <a:r>
                  <a:rPr lang="en-US" sz="2400" dirty="0" smtClean="0">
                    <a:solidFill>
                      <a:srgbClr val="FF0000"/>
                    </a:solidFill>
                  </a:rPr>
                  <a:t>b) Another possible scenario</a:t>
                </a:r>
                <a:r>
                  <a:rPr lang="sk-SK" sz="2400" dirty="0" smtClean="0"/>
                  <a:t>: </a:t>
                </a:r>
                <a:r>
                  <a:rPr lang="sk-SK" sz="2400" dirty="0"/>
                  <a:t>A : r, r, r, r, ....</a:t>
                </a:r>
              </a:p>
              <a:p>
                <a:r>
                  <a:rPr lang="sk-SK" sz="2400" dirty="0"/>
                  <a:t>                          </a:t>
                </a:r>
                <a:r>
                  <a:rPr lang="en-US" sz="2400" dirty="0" smtClean="0"/>
                  <a:t>                           </a:t>
                </a:r>
                <a:r>
                  <a:rPr lang="sk-SK" sz="2400" dirty="0" smtClean="0"/>
                  <a:t> </a:t>
                </a:r>
                <a:r>
                  <a:rPr lang="sk-SK" sz="2400" dirty="0"/>
                  <a:t>B:  r, r, r, r</a:t>
                </a:r>
                <a:r>
                  <a:rPr lang="sk-SK" sz="2400" dirty="0" smtClean="0"/>
                  <a:t>,</a:t>
                </a:r>
                <a:r>
                  <a:rPr lang="en-US" sz="2400" dirty="0" smtClean="0"/>
                  <a:t> ….</a:t>
                </a:r>
                <a:endParaRPr lang="sk-SK" sz="2400" dirty="0"/>
              </a:p>
              <a:p>
                <a:r>
                  <a:rPr lang="en-US" sz="2400" dirty="0" smtClean="0"/>
                  <a:t>Both players gain this amount of prison years</a:t>
                </a:r>
                <a:r>
                  <a:rPr lang="sk-SK" sz="2400" dirty="0" smtClean="0"/>
                  <a:t>: </a:t>
                </a:r>
                <a14:m>
                  <m:oMath xmlns:m="http://schemas.openxmlformats.org/officeDocument/2006/math">
                    <m:r>
                      <a:rPr lang="sk-SK" sz="2400" i="1" dirty="0">
                        <a:latin typeface="Cambria Math" panose="02040503050406030204" pitchFamily="18" charset="0"/>
                      </a:rPr>
                      <m:t>1</m:t>
                    </m:r>
                    <m:r>
                      <a:rPr lang="sk-SK" sz="2400" i="1">
                        <a:latin typeface="Cambria Math" panose="02040503050406030204" pitchFamily="18" charset="0"/>
                      </a:rPr>
                      <m:t>+</m:t>
                    </m:r>
                    <m:r>
                      <a:rPr lang="sk-SK" sz="2400" i="1">
                        <a:latin typeface="Cambria Math" panose="02040503050406030204" pitchFamily="18" charset="0"/>
                      </a:rPr>
                      <m:t>𝑝</m:t>
                    </m:r>
                    <m:r>
                      <a:rPr lang="sk-SK" sz="2400" i="1">
                        <a:latin typeface="Cambria Math" panose="02040503050406030204" pitchFamily="18" charset="0"/>
                      </a:rPr>
                      <m:t>+</m:t>
                    </m:r>
                    <m:sSup>
                      <m:sSupPr>
                        <m:ctrlPr>
                          <a:rPr lang="sk-SK" sz="2400" i="1">
                            <a:latin typeface="Cambria Math" panose="02040503050406030204" pitchFamily="18" charset="0"/>
                          </a:rPr>
                        </m:ctrlPr>
                      </m:sSupPr>
                      <m:e>
                        <m:r>
                          <a:rPr lang="sk-SK" sz="2400" i="1">
                            <a:latin typeface="Cambria Math" panose="02040503050406030204" pitchFamily="18" charset="0"/>
                          </a:rPr>
                          <m:t>𝑝</m:t>
                        </m:r>
                      </m:e>
                      <m:sup>
                        <m:r>
                          <a:rPr lang="sk-SK" sz="2400" i="1">
                            <a:latin typeface="Cambria Math" panose="02040503050406030204" pitchFamily="18" charset="0"/>
                          </a:rPr>
                          <m:t>2</m:t>
                        </m:r>
                      </m:sup>
                    </m:sSup>
                  </m:oMath>
                </a14:m>
                <a:r>
                  <a:rPr lang="sk-SK" sz="2400" dirty="0"/>
                  <a:t>+</a:t>
                </a:r>
                <a14:m>
                  <m:oMath xmlns:m="http://schemas.openxmlformats.org/officeDocument/2006/math">
                    <m:sSup>
                      <m:sSupPr>
                        <m:ctrlPr>
                          <a:rPr lang="sk-SK" sz="2400" i="1">
                            <a:latin typeface="Cambria Math" panose="02040503050406030204" pitchFamily="18" charset="0"/>
                          </a:rPr>
                        </m:ctrlPr>
                      </m:sSupPr>
                      <m:e>
                        <m:r>
                          <a:rPr lang="sk-SK" sz="2400" i="1">
                            <a:latin typeface="Cambria Math" panose="02040503050406030204" pitchFamily="18" charset="0"/>
                          </a:rPr>
                          <m:t>𝑝</m:t>
                        </m:r>
                      </m:e>
                      <m:sup>
                        <m:r>
                          <a:rPr lang="sk-SK" sz="2400" i="1">
                            <a:latin typeface="Cambria Math" panose="02040503050406030204" pitchFamily="18" charset="0"/>
                          </a:rPr>
                          <m:t>3</m:t>
                        </m:r>
                      </m:sup>
                    </m:sSup>
                  </m:oMath>
                </a14:m>
                <a:r>
                  <a:rPr lang="sk-SK" sz="2400" dirty="0"/>
                  <a:t>+....=</a:t>
                </a:r>
                <a14:m>
                  <m:oMath xmlns:m="http://schemas.openxmlformats.org/officeDocument/2006/math">
                    <m:f>
                      <m:fPr>
                        <m:ctrlPr>
                          <a:rPr lang="sk-SK" sz="2400" i="1" dirty="0">
                            <a:latin typeface="Cambria Math" panose="02040503050406030204" pitchFamily="18" charset="0"/>
                          </a:rPr>
                        </m:ctrlPr>
                      </m:fPr>
                      <m:num>
                        <m:r>
                          <a:rPr lang="sk-SK" sz="2400" i="1" dirty="0">
                            <a:latin typeface="Cambria Math" panose="02040503050406030204" pitchFamily="18" charset="0"/>
                          </a:rPr>
                          <m:t>1</m:t>
                        </m:r>
                      </m:num>
                      <m:den>
                        <m:r>
                          <a:rPr lang="sk-SK" sz="2400" i="1" dirty="0">
                            <a:latin typeface="Cambria Math" panose="02040503050406030204" pitchFamily="18" charset="0"/>
                          </a:rPr>
                          <m:t>1−</m:t>
                        </m:r>
                        <m:r>
                          <a:rPr lang="sk-SK" sz="2400" i="1" dirty="0">
                            <a:latin typeface="Cambria Math" panose="02040503050406030204" pitchFamily="18" charset="0"/>
                          </a:rPr>
                          <m:t>𝑝</m:t>
                        </m:r>
                      </m:den>
                    </m:f>
                  </m:oMath>
                </a14:m>
                <a:endParaRPr lang="sk-SK"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73132" y="671757"/>
                <a:ext cx="9996055" cy="4349781"/>
              </a:xfrm>
              <a:prstGeom prst="rect">
                <a:avLst/>
              </a:prstGeom>
              <a:blipFill>
                <a:blip r:embed="rId2"/>
                <a:stretch>
                  <a:fillRect l="-976"/>
                </a:stretch>
              </a:blipFill>
            </p:spPr>
            <p:txBody>
              <a:bodyPr/>
              <a:lstStyle/>
              <a:p>
                <a:r>
                  <a:rPr lang="en-US">
                    <a:noFill/>
                  </a:rPr>
                  <a:t> </a:t>
                </a:r>
              </a:p>
            </p:txBody>
          </p:sp>
        </mc:Fallback>
      </mc:AlternateContent>
      <p:grpSp>
        <p:nvGrpSpPr>
          <p:cNvPr id="32" name="Group 19"/>
          <p:cNvGrpSpPr>
            <a:grpSpLocks/>
          </p:cNvGrpSpPr>
          <p:nvPr/>
        </p:nvGrpSpPr>
        <p:grpSpPr bwMode="auto">
          <a:xfrm>
            <a:off x="6512132" y="177800"/>
            <a:ext cx="4143375" cy="1819275"/>
            <a:chOff x="2705099" y="3543301"/>
            <a:chExt cx="5133976" cy="1762125"/>
          </a:xfrm>
        </p:grpSpPr>
        <p:sp>
          <p:nvSpPr>
            <p:cNvPr id="33" name="Rectangle 32"/>
            <p:cNvSpPr/>
            <p:nvPr/>
          </p:nvSpPr>
          <p:spPr>
            <a:xfrm>
              <a:off x="2705099" y="3543301"/>
              <a:ext cx="5133976" cy="1762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4" name="Straight Connector 33"/>
            <p:cNvCxnSpPr/>
            <p:nvPr/>
          </p:nvCxnSpPr>
          <p:spPr>
            <a:xfrm flipV="1">
              <a:off x="2705099" y="4142977"/>
              <a:ext cx="5133976" cy="292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705099" y="4696524"/>
              <a:ext cx="5133976" cy="27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190215" y="3543301"/>
              <a:ext cx="983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09727" y="3543301"/>
              <a:ext cx="9836"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11"/>
            <p:cNvSpPr txBox="1">
              <a:spLocks noChangeArrowheads="1"/>
            </p:cNvSpPr>
            <p:nvPr/>
          </p:nvSpPr>
          <p:spPr bwMode="auto">
            <a:xfrm>
              <a:off x="4343400" y="3670817"/>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testify</a:t>
              </a:r>
              <a:endParaRPr lang="en-US" altLang="en-US" sz="1600" dirty="0"/>
            </a:p>
          </p:txBody>
        </p:sp>
        <p:sp>
          <p:nvSpPr>
            <p:cNvPr id="39" name="TextBox 12"/>
            <p:cNvSpPr txBox="1">
              <a:spLocks noChangeArrowheads="1"/>
            </p:cNvSpPr>
            <p:nvPr/>
          </p:nvSpPr>
          <p:spPr bwMode="auto">
            <a:xfrm>
              <a:off x="6143625" y="3655161"/>
              <a:ext cx="162877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refuse</a:t>
              </a:r>
              <a:endParaRPr lang="en-US" altLang="en-US" sz="1600" dirty="0"/>
            </a:p>
          </p:txBody>
        </p:sp>
        <p:sp>
          <p:nvSpPr>
            <p:cNvPr id="40" name="TextBox 13"/>
            <p:cNvSpPr txBox="1">
              <a:spLocks noChangeArrowheads="1"/>
            </p:cNvSpPr>
            <p:nvPr/>
          </p:nvSpPr>
          <p:spPr bwMode="auto">
            <a:xfrm>
              <a:off x="2933699" y="4276725"/>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testify</a:t>
              </a:r>
              <a:endParaRPr lang="en-US" altLang="en-US" sz="1600" dirty="0"/>
            </a:p>
          </p:txBody>
        </p:sp>
        <p:sp>
          <p:nvSpPr>
            <p:cNvPr id="41" name="TextBox 14"/>
            <p:cNvSpPr txBox="1">
              <a:spLocks noChangeArrowheads="1"/>
            </p:cNvSpPr>
            <p:nvPr/>
          </p:nvSpPr>
          <p:spPr bwMode="auto">
            <a:xfrm>
              <a:off x="2705100" y="4830842"/>
              <a:ext cx="1652587"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refuse</a:t>
              </a:r>
              <a:endParaRPr lang="en-US" altLang="en-US" sz="1600" dirty="0"/>
            </a:p>
          </p:txBody>
        </p:sp>
        <p:sp>
          <p:nvSpPr>
            <p:cNvPr id="42" name="TextBox 15"/>
            <p:cNvSpPr txBox="1">
              <a:spLocks noChangeArrowheads="1"/>
            </p:cNvSpPr>
            <p:nvPr/>
          </p:nvSpPr>
          <p:spPr bwMode="auto">
            <a:xfrm>
              <a:off x="4343400" y="4252733"/>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PA=-5, PB=-5</a:t>
              </a:r>
              <a:endParaRPr lang="en-US" altLang="en-US" sz="1600" dirty="0"/>
            </a:p>
          </p:txBody>
        </p:sp>
        <p:sp>
          <p:nvSpPr>
            <p:cNvPr id="43" name="TextBox 16"/>
            <p:cNvSpPr txBox="1">
              <a:spLocks noChangeArrowheads="1"/>
            </p:cNvSpPr>
            <p:nvPr/>
          </p:nvSpPr>
          <p:spPr bwMode="auto">
            <a:xfrm>
              <a:off x="6010275" y="424571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PA=-10, PB=0</a:t>
              </a:r>
              <a:endParaRPr lang="en-US" altLang="en-US" sz="1600"/>
            </a:p>
          </p:txBody>
        </p:sp>
        <p:sp>
          <p:nvSpPr>
            <p:cNvPr id="44" name="TextBox 17"/>
            <p:cNvSpPr txBox="1">
              <a:spLocks noChangeArrowheads="1"/>
            </p:cNvSpPr>
            <p:nvPr/>
          </p:nvSpPr>
          <p:spPr bwMode="auto">
            <a:xfrm>
              <a:off x="4357687" y="4859239"/>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PA=0, PB=-10</a:t>
              </a:r>
              <a:endParaRPr lang="en-US" altLang="en-US" sz="1600"/>
            </a:p>
          </p:txBody>
        </p:sp>
        <p:sp>
          <p:nvSpPr>
            <p:cNvPr id="45" name="TextBox 18"/>
            <p:cNvSpPr txBox="1">
              <a:spLocks noChangeArrowheads="1"/>
            </p:cNvSpPr>
            <p:nvPr/>
          </p:nvSpPr>
          <p:spPr bwMode="auto">
            <a:xfrm>
              <a:off x="6143625" y="481453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 PB=-1</a:t>
              </a:r>
              <a:endParaRPr lang="en-US" altLang="en-US" sz="1600"/>
            </a:p>
          </p:txBody>
        </p:sp>
      </p:grpSp>
    </p:spTree>
    <p:extLst>
      <p:ext uri="{BB962C8B-B14F-4D97-AF65-F5344CB8AC3E}">
        <p14:creationId xmlns:p14="http://schemas.microsoft.com/office/powerpoint/2010/main" val="5083868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822689" y="466725"/>
            <a:ext cx="9481458" cy="6004748"/>
            <a:chOff x="652463" y="466725"/>
            <a:chExt cx="8122104" cy="6004748"/>
          </a:xfrm>
        </p:grpSpPr>
        <p:grpSp>
          <p:nvGrpSpPr>
            <p:cNvPr id="13" name="Group 12"/>
            <p:cNvGrpSpPr/>
            <p:nvPr/>
          </p:nvGrpSpPr>
          <p:grpSpPr>
            <a:xfrm>
              <a:off x="652463" y="466725"/>
              <a:ext cx="8122104" cy="6004748"/>
              <a:chOff x="652463" y="466725"/>
              <a:chExt cx="8122104" cy="6004748"/>
            </a:xfrm>
          </p:grpSpPr>
          <p:grpSp>
            <p:nvGrpSpPr>
              <p:cNvPr id="9" name="Group 8"/>
              <p:cNvGrpSpPr/>
              <p:nvPr/>
            </p:nvGrpSpPr>
            <p:grpSpPr>
              <a:xfrm>
                <a:off x="652463" y="466725"/>
                <a:ext cx="8122104" cy="6004748"/>
                <a:chOff x="652463" y="466725"/>
                <a:chExt cx="8122104" cy="6004748"/>
              </a:xfrm>
            </p:grpSpPr>
            <p:sp>
              <p:nvSpPr>
                <p:cNvPr id="2" name="TextBox 1"/>
                <p:cNvSpPr txBox="1"/>
                <p:nvPr/>
              </p:nvSpPr>
              <p:spPr>
                <a:xfrm>
                  <a:off x="685800" y="466725"/>
                  <a:ext cx="7753350" cy="646331"/>
                </a:xfrm>
                <a:prstGeom prst="rect">
                  <a:avLst/>
                </a:prstGeom>
                <a:noFill/>
              </p:spPr>
              <p:txBody>
                <a:bodyPr>
                  <a:spAutoFit/>
                </a:bodyPr>
                <a:lstStyle/>
                <a:p>
                  <a:pPr marL="342900" indent="-342900">
                    <a:buFontTx/>
                    <a:buAutoNum type="alphaLcParenR"/>
                    <a:defRPr/>
                  </a:pPr>
                  <a:r>
                    <a:rPr lang="en-US" dirty="0" smtClean="0">
                      <a:solidFill>
                        <a:srgbClr val="FF0000"/>
                      </a:solidFill>
                    </a:rPr>
                    <a:t>Betrayal game </a:t>
                  </a:r>
                  <a:r>
                    <a:rPr lang="sk-SK" dirty="0" smtClean="0"/>
                    <a:t>.  </a:t>
                  </a:r>
                  <a:r>
                    <a:rPr lang="en-US" dirty="0" smtClean="0"/>
                    <a:t>If both players play </a:t>
                  </a:r>
                  <a:r>
                    <a:rPr lang="sk-SK" dirty="0" smtClean="0"/>
                    <a:t>GT, </a:t>
                  </a:r>
                  <a:r>
                    <a:rPr lang="en-US" dirty="0" smtClean="0"/>
                    <a:t>then if one testifies </a:t>
                  </a:r>
                  <a:r>
                    <a:rPr lang="sk-SK" dirty="0" smtClean="0"/>
                    <a:t>, </a:t>
                  </a:r>
                  <a:r>
                    <a:rPr lang="sk-SK" i="1" dirty="0"/>
                    <a:t>(</a:t>
                  </a:r>
                  <a:r>
                    <a:rPr lang="sk-SK" i="1" dirty="0" err="1"/>
                    <a:t>testify</a:t>
                  </a:r>
                  <a:r>
                    <a:rPr lang="sk-SK" i="1" dirty="0"/>
                    <a:t>, </a:t>
                  </a:r>
                  <a:r>
                    <a:rPr lang="sk-SK" i="1" dirty="0" err="1"/>
                    <a:t>testify</a:t>
                  </a:r>
                  <a:r>
                    <a:rPr lang="sk-SK" i="1" dirty="0"/>
                    <a:t>) </a:t>
                  </a:r>
                  <a:r>
                    <a:rPr lang="en-US" dirty="0" smtClean="0"/>
                    <a:t>up to the infinity </a:t>
                  </a:r>
                  <a:r>
                    <a:rPr lang="sk-SK" dirty="0" smtClean="0"/>
                    <a:t> </a:t>
                  </a:r>
                  <a:r>
                    <a:rPr lang="en-US" dirty="0" smtClean="0"/>
                    <a:t>is </a:t>
                  </a:r>
                  <a:r>
                    <a:rPr lang="sk-SK" dirty="0" smtClean="0"/>
                    <a:t>SPE</a:t>
                  </a:r>
                  <a:r>
                    <a:rPr lang="sk-SK" dirty="0"/>
                    <a:t>.</a:t>
                  </a:r>
                  <a:endParaRPr lang="en-US" dirty="0"/>
                </a:p>
              </p:txBody>
            </p:sp>
            <p:grpSp>
              <p:nvGrpSpPr>
                <p:cNvPr id="7" name="Group 6"/>
                <p:cNvGrpSpPr>
                  <a:grpSpLocks/>
                </p:cNvGrpSpPr>
                <p:nvPr/>
              </p:nvGrpSpPr>
              <p:grpSpPr bwMode="auto">
                <a:xfrm>
                  <a:off x="652463" y="1546650"/>
                  <a:ext cx="8122104" cy="3128537"/>
                  <a:chOff x="652463" y="1546659"/>
                  <a:chExt cx="8122104" cy="3128410"/>
                </a:xfrm>
              </p:grpSpPr>
              <p:sp>
                <p:nvSpPr>
                  <p:cNvPr id="3" name="TextBox 2"/>
                  <p:cNvSpPr txBox="1"/>
                  <p:nvPr/>
                </p:nvSpPr>
                <p:spPr>
                  <a:xfrm>
                    <a:off x="652463" y="1546659"/>
                    <a:ext cx="8122104" cy="2585218"/>
                  </a:xfrm>
                  <a:prstGeom prst="rect">
                    <a:avLst/>
                  </a:prstGeom>
                  <a:noFill/>
                </p:spPr>
                <p:txBody>
                  <a:bodyPr wrap="square">
                    <a:spAutoFit/>
                  </a:bodyPr>
                  <a:lstStyle/>
                  <a:p>
                    <a:pPr marL="342900" indent="-342900">
                      <a:buFontTx/>
                      <a:buAutoNum type="alphaLcParenR" startAt="2"/>
                      <a:defRPr/>
                    </a:pPr>
                    <a:r>
                      <a:rPr lang="en-US" dirty="0" smtClean="0">
                        <a:solidFill>
                          <a:srgbClr val="C00000"/>
                        </a:solidFill>
                      </a:rPr>
                      <a:t>Cooperation game</a:t>
                    </a:r>
                    <a:r>
                      <a:rPr lang="sk-SK" dirty="0" smtClean="0"/>
                      <a:t>. </a:t>
                    </a:r>
                    <a:r>
                      <a:rPr lang="en-US" dirty="0" smtClean="0"/>
                      <a:t>Are there any circumstances that </a:t>
                    </a:r>
                    <a:r>
                      <a:rPr lang="sk-SK" dirty="0" smtClean="0"/>
                      <a:t>B </a:t>
                    </a:r>
                    <a:r>
                      <a:rPr lang="en-US" dirty="0" smtClean="0"/>
                      <a:t>would like to betray</a:t>
                    </a:r>
                    <a:r>
                      <a:rPr lang="sk-SK" dirty="0" smtClean="0"/>
                      <a:t> </a:t>
                    </a:r>
                    <a:r>
                      <a:rPr lang="sk-SK" dirty="0"/>
                      <a:t>(</a:t>
                    </a:r>
                    <a:r>
                      <a:rPr lang="sk-SK" i="1" dirty="0" err="1"/>
                      <a:t>testify</a:t>
                    </a:r>
                    <a:r>
                      <a:rPr lang="sk-SK" dirty="0"/>
                      <a:t>) </a:t>
                    </a:r>
                    <a:r>
                      <a:rPr lang="en-US" dirty="0" smtClean="0"/>
                      <a:t>at the beginning of the game</a:t>
                    </a:r>
                    <a:r>
                      <a:rPr lang="sk-SK" dirty="0" smtClean="0"/>
                      <a:t>? </a:t>
                    </a:r>
                    <a:r>
                      <a:rPr lang="en-US" dirty="0" smtClean="0"/>
                      <a:t>What are the circumstances in which he wants to cooperate</a:t>
                    </a:r>
                    <a:r>
                      <a:rPr lang="sk-SK" dirty="0" smtClean="0"/>
                      <a:t>?</a:t>
                    </a:r>
                    <a:endParaRPr lang="sk-SK" dirty="0"/>
                  </a:p>
                  <a:p>
                    <a:pPr>
                      <a:defRPr/>
                    </a:pPr>
                    <a:r>
                      <a:rPr lang="sk-SK" dirty="0"/>
                      <a:t>       </a:t>
                    </a:r>
                    <a:r>
                      <a:rPr lang="en-US" dirty="0" smtClean="0"/>
                      <a:t>If B betrays, he gains</a:t>
                    </a:r>
                    <a:r>
                      <a:rPr lang="sk-SK" dirty="0" smtClean="0"/>
                      <a:t> </a:t>
                    </a:r>
                    <a:r>
                      <a:rPr lang="sk-SK" dirty="0"/>
                      <a:t>:</a:t>
                    </a:r>
                  </a:p>
                  <a:p>
                    <a:pPr>
                      <a:defRPr/>
                    </a:pPr>
                    <a:endParaRPr lang="sk-SK" dirty="0"/>
                  </a:p>
                  <a:p>
                    <a:pPr>
                      <a:defRPr/>
                    </a:pPr>
                    <a:r>
                      <a:rPr lang="sk-SK" dirty="0"/>
                      <a:t>        </a:t>
                    </a:r>
                    <a:r>
                      <a:rPr lang="en-US" dirty="0" smtClean="0"/>
                      <a:t>If not, he gains </a:t>
                    </a:r>
                    <a:r>
                      <a:rPr lang="sk-SK" dirty="0" smtClean="0"/>
                      <a:t>:  </a:t>
                    </a:r>
                    <a:endParaRPr lang="sk-SK" dirty="0"/>
                  </a:p>
                  <a:p>
                    <a:pPr>
                      <a:defRPr/>
                    </a:pPr>
                    <a:endParaRPr lang="sk-SK" dirty="0"/>
                  </a:p>
                  <a:p>
                    <a:pPr>
                      <a:defRPr/>
                    </a:pPr>
                    <a:endParaRPr lang="sk-SK" dirty="0"/>
                  </a:p>
                  <a:p>
                    <a:pPr>
                      <a:defRPr/>
                    </a:pPr>
                    <a:endParaRPr lang="sk-SK" dirty="0"/>
                  </a:p>
                  <a:p>
                    <a:pPr>
                      <a:defRPr/>
                    </a:pPr>
                    <a:r>
                      <a:rPr lang="sk-SK" dirty="0"/>
                      <a:t>       </a:t>
                    </a:r>
                    <a:r>
                      <a:rPr lang="en-US" dirty="0" smtClean="0"/>
                      <a:t>Cooperation is for B better if</a:t>
                    </a:r>
                    <a:r>
                      <a:rPr lang="sk-SK" dirty="0" smtClean="0"/>
                      <a:t> </a:t>
                    </a:r>
                    <a:r>
                      <a:rPr lang="sk-SK" dirty="0"/>
                      <a:t>:</a:t>
                    </a:r>
                    <a:endParaRPr lang="en-US" dirty="0"/>
                  </a:p>
                </p:txBody>
              </p:sp>
              <mc:AlternateContent xmlns:mc="http://schemas.openxmlformats.org/markup-compatibility/2006" xmlns:a14="http://schemas.microsoft.com/office/drawing/2010/main">
                <mc:Choice Requires="a14">
                  <p:graphicFrame>
                    <p:nvGraphicFramePr>
                      <p:cNvPr id="45066" name="Object 4"/>
                      <p:cNvGraphicFramePr>
                        <a:graphicFrameLocks noChangeAspect="1"/>
                      </p:cNvGraphicFramePr>
                      <p:nvPr>
                        <p:extLst/>
                      </p:nvPr>
                    </p:nvGraphicFramePr>
                    <p:xfrm>
                      <a:off x="4135438" y="3765431"/>
                      <a:ext cx="2597150" cy="909638"/>
                    </p:xfrm>
                    <a:graphic>
                      <a:graphicData uri="http://schemas.openxmlformats.org/presentationml/2006/ole">
                        <mc:AlternateContent>
                          <mc:Choice xmlns:v="urn:schemas-microsoft-com:vml" Requires="v">
                            <p:oleObj spid="_x0000_s78854" name="Rovnica" r:id="rId3" imgW="1968500" imgH="685800" progId="Equation.3">
                              <p:embed/>
                            </p:oleObj>
                          </mc:Choice>
                          <mc:Fallback>
                            <p:oleObj name="Rovnica" r:id="rId3" imgW="1968500" imgH="685800" progId="Equation.3">
                              <p:embed/>
                              <p:pic>
                                <p:nvPicPr>
                                  <p:cNvPr id="45066" name="Object 4"/>
                                  <p:cNvPicPr>
                                    <a:picLocks noChangeAspect="1" noChangeArrowheads="1"/>
                                  </p:cNvPicPr>
                                  <p:nvPr/>
                                </p:nvPicPr>
                                <p:blipFill>
                                  <a:blip r:embed="rId4">
                                    <a:extLst>
                                      <a:ext uri="{28A0092B-C50C-407E-A947-70E740481C1C}">
                                        <a14:useLocalDpi val="0"/>
                                      </a:ext>
                                    </a:extLst>
                                  </a:blip>
                                  <a:srcRect/>
                                  <a:stretch>
                                    <a:fillRect/>
                                  </a:stretch>
                                </p:blipFill>
                                <p:spPr bwMode="auto">
                                  <a:xfrm>
                                    <a:off x="4135438" y="3765431"/>
                                    <a:ext cx="2597150" cy="909638"/>
                                  </a:xfrm>
                                  <a:prstGeom prst="rect">
                                    <a:avLst/>
                                  </a:prstGeom>
                                  <a:solidFill>
                                    <a:srgbClr val="FFFF00"/>
                                  </a:solidFill>
                                  <a:ln>
                                    <a:noFill/>
                                  </a:ln>
                                  <a:extLs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5066" name="Object 4"/>
                      <p:cNvGraphicFramePr>
                        <a:graphicFrameLocks noChangeAspect="1"/>
                      </p:cNvGraphicFramePr>
                      <p:nvPr>
                        <p:extLst>
                          <p:ext uri="{D42A27DB-BD31-4B8C-83A1-F6EECF244321}">
                            <p14:modId xmlns:p14="http://schemas.microsoft.com/office/powerpoint/2010/main" val="2583823858"/>
                          </p:ext>
                        </p:extLst>
                      </p:nvPr>
                    </p:nvGraphicFramePr>
                    <p:xfrm>
                      <a:off x="4135438" y="3765431"/>
                      <a:ext cx="2597150" cy="909638"/>
                    </p:xfrm>
                    <a:graphic>
                      <a:graphicData uri="http://schemas.openxmlformats.org/presentationml/2006/ole">
                        <mc:AlternateContent>
                          <mc:Choice xmlns:v="urn:schemas-microsoft-com:vml" Requires="v">
                            <p:oleObj spid="_x0000_s149702" name="Rovnica" r:id="rId5" imgW="1968500" imgH="685800" progId="Equation.3">
                              <p:embed/>
                            </p:oleObj>
                          </mc:Choice>
                          <mc:Fallback>
                            <p:oleObj name="Rovnica" r:id="rId5" imgW="1968500" imgH="685800" progId="Equation.3">
                              <p:embed/>
                              <p:pic>
                                <p:nvPicPr>
                                  <p:cNvPr id="4506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5438" y="3765431"/>
                                    <a:ext cx="2597150" cy="9096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45067" name="Object 4"/>
                      <p:cNvGraphicFramePr>
                        <a:graphicFrameLocks noChangeAspect="1"/>
                      </p:cNvGraphicFramePr>
                      <p:nvPr>
                        <p:extLst/>
                      </p:nvPr>
                    </p:nvGraphicFramePr>
                    <p:xfrm>
                      <a:off x="3751262" y="2790030"/>
                      <a:ext cx="3365501" cy="778584"/>
                    </p:xfrm>
                    <a:graphic>
                      <a:graphicData uri="http://schemas.openxmlformats.org/presentationml/2006/ole">
                        <mc:AlternateContent>
                          <mc:Choice xmlns:v="urn:schemas-microsoft-com:vml" Requires="v">
                            <p:oleObj spid="_x0000_s78855" name="Rovnica" r:id="rId7" imgW="2032000" imgH="419100" progId="Equation.3">
                              <p:embed/>
                            </p:oleObj>
                          </mc:Choice>
                          <mc:Fallback>
                            <p:oleObj name="Rovnica" r:id="rId7" imgW="2032000" imgH="419100" progId="Equation.3">
                              <p:embed/>
                              <p:pic>
                                <p:nvPicPr>
                                  <p:cNvPr id="45067" name="Object 4"/>
                                  <p:cNvPicPr>
                                    <a:picLocks noChangeAspect="1" noChangeArrowheads="1"/>
                                  </p:cNvPicPr>
                                  <p:nvPr/>
                                </p:nvPicPr>
                                <p:blipFill>
                                  <a:blip r:embed="rId4">
                                    <a:extLst>
                                      <a:ext uri="{28A0092B-C50C-407E-A947-70E740481C1C}">
                                        <a14:useLocalDpi val="0"/>
                                      </a:ext>
                                    </a:extLst>
                                  </a:blip>
                                  <a:srcRect/>
                                  <a:stretch>
                                    <a:fillRect/>
                                  </a:stretch>
                                </p:blipFill>
                                <p:spPr bwMode="auto">
                                  <a:xfrm>
                                    <a:off x="3751262" y="2790030"/>
                                    <a:ext cx="3365501" cy="778584"/>
                                  </a:xfrm>
                                  <a:prstGeom prst="rect">
                                    <a:avLst/>
                                  </a:prstGeom>
                                  <a:solidFill>
                                    <a:srgbClr val="FFFF00"/>
                                  </a:solidFill>
                                  <a:ln>
                                    <a:solidFill>
                                      <a:srgbClr val="FFFF00"/>
                                    </a:solidFill>
                                  </a:ln>
                                  <a:extLst/>
                                </p:spPr>
                              </p:pic>
                            </p:oleObj>
                          </mc:Fallback>
                        </mc:AlternateContent>
                      </a:graphicData>
                    </a:graphic>
                  </p:graphicFrame>
                </mc:Choice>
                <mc:Fallback xmlns="">
                  <p:graphicFrame>
                    <p:nvGraphicFramePr>
                      <p:cNvPr id="45067" name="Object 4"/>
                      <p:cNvGraphicFramePr>
                        <a:graphicFrameLocks noChangeAspect="1"/>
                      </p:cNvGraphicFramePr>
                      <p:nvPr>
                        <p:extLst>
                          <p:ext uri="{D42A27DB-BD31-4B8C-83A1-F6EECF244321}">
                            <p14:modId xmlns:p14="http://schemas.microsoft.com/office/powerpoint/2010/main" val="169718543"/>
                          </p:ext>
                        </p:extLst>
                      </p:nvPr>
                    </p:nvGraphicFramePr>
                    <p:xfrm>
                      <a:off x="3751262" y="2790030"/>
                      <a:ext cx="3365501" cy="778584"/>
                    </p:xfrm>
                    <a:graphic>
                      <a:graphicData uri="http://schemas.openxmlformats.org/presentationml/2006/ole">
                        <mc:AlternateContent>
                          <mc:Choice xmlns:v="urn:schemas-microsoft-com:vml" Requires="v">
                            <p:oleObj spid="_x0000_s149811" name="Rovnica" r:id="rId8" imgW="2032000" imgH="419100" progId="Equation.3">
                              <p:embed/>
                            </p:oleObj>
                          </mc:Choice>
                          <mc:Fallback>
                            <p:oleObj name="Rovnica" r:id="rId8" imgW="2032000" imgH="419100" progId="Equation.3">
                              <p:embed/>
                              <p:pic>
                                <p:nvPicPr>
                                  <p:cNvPr id="45067"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1262" y="2790030"/>
                                    <a:ext cx="3365501" cy="778584"/>
                                  </a:xfrm>
                                  <a:prstGeom prst="rect">
                                    <a:avLst/>
                                  </a:prstGeom>
                                  <a:solidFill>
                                    <a:srgbClr val="FFFF00"/>
                                  </a:solidFill>
                                  <a:ln>
                                    <a:solidFill>
                                      <a:srgbClr val="FFFF00"/>
                                    </a:solid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45068" name="Object 4"/>
                      <p:cNvGraphicFramePr>
                        <a:graphicFrameLocks noChangeAspect="1"/>
                      </p:cNvGraphicFramePr>
                      <p:nvPr/>
                    </p:nvGraphicFramePr>
                    <p:xfrm>
                      <a:off x="4049713" y="2212975"/>
                      <a:ext cx="1574800" cy="557213"/>
                    </p:xfrm>
                    <a:graphic>
                      <a:graphicData uri="http://schemas.openxmlformats.org/presentationml/2006/ole">
                        <mc:AlternateContent>
                          <mc:Choice xmlns:v="urn:schemas-microsoft-com:vml" Requires="v">
                            <p:oleObj spid="_x0000_s78856" name="Rovnica" r:id="rId9" imgW="1193800" imgH="419100" progId="Equation.3">
                              <p:embed/>
                            </p:oleObj>
                          </mc:Choice>
                          <mc:Fallback>
                            <p:oleObj name="Rovnica" r:id="rId9" imgW="1193800" imgH="419100" progId="Equation.3">
                              <p:embed/>
                              <p:pic>
                                <p:nvPicPr>
                                  <p:cNvPr id="45068" name="Object 4"/>
                                  <p:cNvPicPr>
                                    <a:picLocks noChangeAspect="1" noChangeArrowheads="1"/>
                                  </p:cNvPicPr>
                                  <p:nvPr/>
                                </p:nvPicPr>
                                <p:blipFill>
                                  <a:blip r:embed="rId6">
                                    <a:extLst>
                                      <a:ext uri="{28A0092B-C50C-407E-A947-70E740481C1C}">
                                        <a14:useLocalDpi val="0"/>
                                      </a:ext>
                                    </a:extLst>
                                  </a:blip>
                                  <a:srcRect/>
                                  <a:stretch>
                                    <a:fillRect/>
                                  </a:stretch>
                                </p:blipFill>
                                <p:spPr bwMode="auto">
                                  <a:xfrm>
                                    <a:off x="4049713" y="2212975"/>
                                    <a:ext cx="1574800" cy="557213"/>
                                  </a:xfrm>
                                  <a:prstGeom prst="rect">
                                    <a:avLst/>
                                  </a:prstGeom>
                                  <a:solidFill>
                                    <a:srgbClr val="FFFF00"/>
                                  </a:solidFill>
                                  <a:ln>
                                    <a:noFill/>
                                  </a:ln>
                                  <a:extLs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5068" name="Object 4"/>
                      <p:cNvGraphicFramePr>
                        <a:graphicFrameLocks noChangeAspect="1"/>
                      </p:cNvGraphicFramePr>
                      <p:nvPr/>
                    </p:nvGraphicFramePr>
                    <p:xfrm>
                      <a:off x="4049713" y="2212975"/>
                      <a:ext cx="1574800" cy="557213"/>
                    </p:xfrm>
                    <a:graphic>
                      <a:graphicData uri="http://schemas.openxmlformats.org/presentationml/2006/ole">
                        <mc:AlternateContent>
                          <mc:Choice xmlns:v="urn:schemas-microsoft-com:vml" Requires="v">
                            <p:oleObj spid="_x0000_s149704" name="Rovnica" r:id="rId11" imgW="1193800" imgH="419100" progId="Equation.3">
                              <p:embed/>
                            </p:oleObj>
                          </mc:Choice>
                          <mc:Fallback>
                            <p:oleObj name="Rovnica" r:id="rId11" imgW="1193800" imgH="419100" progId="Equation.3">
                              <p:embed/>
                              <p:pic>
                                <p:nvPicPr>
                                  <p:cNvPr id="45068"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9713" y="2212975"/>
                                    <a:ext cx="1574800" cy="557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p:grpSp>
              <p:nvGrpSpPr>
                <p:cNvPr id="4" name="Group 3"/>
                <p:cNvGrpSpPr>
                  <a:grpSpLocks/>
                </p:cNvGrpSpPr>
                <p:nvPr/>
              </p:nvGrpSpPr>
              <p:grpSpPr bwMode="auto">
                <a:xfrm>
                  <a:off x="685800" y="4902879"/>
                  <a:ext cx="7921625" cy="1568594"/>
                  <a:chOff x="1143000" y="4859338"/>
                  <a:chExt cx="7921626" cy="1568774"/>
                </a:xfrm>
              </p:grpSpPr>
              <p:sp>
                <p:nvSpPr>
                  <p:cNvPr id="45061" name="TextBox 7"/>
                  <p:cNvSpPr txBox="1">
                    <a:spLocks noChangeArrowheads="1"/>
                  </p:cNvSpPr>
                  <p:nvPr/>
                </p:nvSpPr>
                <p:spPr bwMode="auto">
                  <a:xfrm>
                    <a:off x="1143000" y="4859338"/>
                    <a:ext cx="6705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What if B betrays in </a:t>
                    </a:r>
                    <a:r>
                      <a:rPr lang="sk-SK" altLang="en-US" dirty="0" smtClean="0"/>
                      <a:t> n</a:t>
                    </a:r>
                    <a:r>
                      <a:rPr lang="en-US" altLang="en-US" dirty="0" smtClean="0"/>
                      <a:t>+1</a:t>
                    </a:r>
                    <a:r>
                      <a:rPr lang="sk-SK" altLang="en-US" dirty="0" smtClean="0"/>
                      <a:t>- </a:t>
                    </a:r>
                    <a:r>
                      <a:rPr lang="en-US" altLang="en-US" dirty="0" err="1" smtClean="0"/>
                      <a:t>th</a:t>
                    </a:r>
                    <a:r>
                      <a:rPr lang="en-US" altLang="en-US" dirty="0" smtClean="0"/>
                      <a:t> move</a:t>
                    </a:r>
                    <a:r>
                      <a:rPr lang="sk-SK" altLang="en-US" dirty="0" smtClean="0"/>
                      <a:t>?</a:t>
                    </a:r>
                    <a:endParaRPr lang="en-US" altLang="en-US" dirty="0"/>
                  </a:p>
                </p:txBody>
              </p:sp>
              <p:grpSp>
                <p:nvGrpSpPr>
                  <p:cNvPr id="45062" name="Group 10"/>
                  <p:cNvGrpSpPr>
                    <a:grpSpLocks/>
                  </p:cNvGrpSpPr>
                  <p:nvPr/>
                </p:nvGrpSpPr>
                <p:grpSpPr bwMode="auto">
                  <a:xfrm>
                    <a:off x="1276350" y="5216325"/>
                    <a:ext cx="7788276" cy="1211787"/>
                    <a:chOff x="1228725" y="5216661"/>
                    <a:chExt cx="7789124" cy="1211005"/>
                  </a:xfrm>
                </p:grpSpPr>
                <mc:AlternateContent xmlns:mc="http://schemas.openxmlformats.org/markup-compatibility/2006" xmlns:a14="http://schemas.microsoft.com/office/drawing/2010/main">
                  <mc:Choice Requires="a14">
                    <p:graphicFrame>
                      <p:nvGraphicFramePr>
                        <p:cNvPr id="45063" name="Object 4"/>
                        <p:cNvGraphicFramePr>
                          <a:graphicFrameLocks noChangeAspect="1"/>
                        </p:cNvGraphicFramePr>
                        <p:nvPr>
                          <p:extLst/>
                        </p:nvPr>
                      </p:nvGraphicFramePr>
                      <p:xfrm>
                        <a:off x="4172271" y="5216661"/>
                        <a:ext cx="4845578" cy="909051"/>
                      </p:xfrm>
                      <a:graphic>
                        <a:graphicData uri="http://schemas.openxmlformats.org/presentationml/2006/ole">
                          <mc:AlternateContent>
                            <mc:Choice xmlns:v="urn:schemas-microsoft-com:vml" Requires="v">
                              <p:oleObj spid="_x0000_s78857" name="Rovnica" r:id="rId13" imgW="3670300" imgH="685800" progId="Equation.3">
                                <p:embed/>
                              </p:oleObj>
                            </mc:Choice>
                            <mc:Fallback>
                              <p:oleObj name="Rovnica" r:id="rId13" imgW="3670300" imgH="685800" progId="Equation.3">
                                <p:embed/>
                                <p:pic>
                                  <p:nvPicPr>
                                    <p:cNvPr id="45063" name="Object 4"/>
                                    <p:cNvPicPr>
                                      <a:picLocks noChangeAspect="1" noChangeArrowheads="1"/>
                                    </p:cNvPicPr>
                                    <p:nvPr/>
                                  </p:nvPicPr>
                                  <p:blipFill>
                                    <a:blip r:embed="rId4">
                                      <a:extLst>
                                        <a:ext uri="{28A0092B-C50C-407E-A947-70E740481C1C}">
                                          <a14:useLocalDpi val="0"/>
                                        </a:ext>
                                      </a:extLst>
                                    </a:blip>
                                    <a:srcRect/>
                                    <a:stretch>
                                      <a:fillRect/>
                                    </a:stretch>
                                  </p:blipFill>
                                  <p:spPr bwMode="auto">
                                    <a:xfrm>
                                      <a:off x="4172271" y="5216661"/>
                                      <a:ext cx="4845578" cy="909051"/>
                                    </a:xfrm>
                                    <a:prstGeom prst="rect">
                                      <a:avLst/>
                                    </a:prstGeom>
                                    <a:solidFill>
                                      <a:srgbClr val="FFFF00"/>
                                    </a:solidFill>
                                    <a:ln>
                                      <a:noFill/>
                                    </a:ln>
                                    <a:extLs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5063" name="Object 4"/>
                        <p:cNvGraphicFramePr>
                          <a:graphicFrameLocks noChangeAspect="1"/>
                        </p:cNvGraphicFramePr>
                        <p:nvPr>
                          <p:extLst>
                            <p:ext uri="{D42A27DB-BD31-4B8C-83A1-F6EECF244321}">
                              <p14:modId xmlns:p14="http://schemas.microsoft.com/office/powerpoint/2010/main" val="4013214112"/>
                            </p:ext>
                          </p:extLst>
                        </p:nvPr>
                      </p:nvGraphicFramePr>
                      <p:xfrm>
                        <a:off x="4172271" y="5216661"/>
                        <a:ext cx="4845578" cy="909051"/>
                      </p:xfrm>
                      <a:graphic>
                        <a:graphicData uri="http://schemas.openxmlformats.org/presentationml/2006/ole">
                          <mc:AlternateContent>
                            <mc:Choice xmlns:v="urn:schemas-microsoft-com:vml" Requires="v">
                              <p:oleObj spid="_x0000_s149769" name="Rovnica" r:id="rId14" imgW="3670300" imgH="685800" progId="Equation.3">
                                <p:embed/>
                              </p:oleObj>
                            </mc:Choice>
                            <mc:Fallback>
                              <p:oleObj name="Rovnica" r:id="rId14" imgW="3670300" imgH="685800" progId="Equation.3">
                                <p:embed/>
                                <p:pic>
                                  <p:nvPicPr>
                                    <p:cNvPr id="45063"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2271" y="5216661"/>
                                      <a:ext cx="4845578" cy="90905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sp>
                  <p:nvSpPr>
                    <p:cNvPr id="45064" name="TextBox 9"/>
                    <p:cNvSpPr txBox="1">
                      <a:spLocks noChangeArrowheads="1"/>
                    </p:cNvSpPr>
                    <p:nvPr/>
                  </p:nvSpPr>
                  <p:spPr bwMode="auto">
                    <a:xfrm>
                      <a:off x="1228725" y="5227975"/>
                      <a:ext cx="3162300" cy="119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For the first </a:t>
                      </a:r>
                      <a:r>
                        <a:rPr lang="sk-SK" altLang="en-US" dirty="0" smtClean="0"/>
                        <a:t> n</a:t>
                      </a:r>
                      <a:r>
                        <a:rPr lang="en-US" altLang="en-US" dirty="0" smtClean="0"/>
                        <a:t> moves both players have the same sum of payoffs</a:t>
                      </a:r>
                      <a:r>
                        <a:rPr lang="sk-SK" altLang="en-US" dirty="0" smtClean="0"/>
                        <a:t> </a:t>
                      </a:r>
                      <a:r>
                        <a:rPr lang="en-US" altLang="en-US" dirty="0" smtClean="0"/>
                        <a:t>for cooperation.  And then the situation is as before</a:t>
                      </a:r>
                      <a:endParaRPr lang="en-US" altLang="en-US" dirty="0"/>
                    </a:p>
                  </p:txBody>
                </p:sp>
              </p:grpSp>
            </p:grpSp>
            <mc:AlternateContent xmlns:mc="http://schemas.openxmlformats.org/markup-compatibility/2006" xmlns:a14="http://schemas.microsoft.com/office/drawing/2010/main">
              <mc:Choice Requires="a14">
                <p:sp>
                  <p:nvSpPr>
                    <p:cNvPr id="8" name="TextBox 7"/>
                    <p:cNvSpPr txBox="1"/>
                    <p:nvPr/>
                  </p:nvSpPr>
                  <p:spPr>
                    <a:xfrm>
                      <a:off x="5018313" y="3763599"/>
                      <a:ext cx="217715" cy="369332"/>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018313" y="3763599"/>
                      <a:ext cx="217715" cy="369332"/>
                    </a:xfrm>
                    <a:prstGeom prst="rect">
                      <a:avLst/>
                    </a:prstGeom>
                    <a:blipFill>
                      <a:blip r:embed="rId16"/>
                      <a:stretch>
                        <a:fillRect r="-5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95800" y="4153972"/>
                      <a:ext cx="217715" cy="369332"/>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495800" y="4153972"/>
                      <a:ext cx="217715" cy="369332"/>
                    </a:xfrm>
                    <a:prstGeom prst="rect">
                      <a:avLst/>
                    </a:prstGeom>
                    <a:blipFill>
                      <a:blip r:embed="rId17"/>
                      <a:stretch>
                        <a:fillRect r="-6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223312" y="3034808"/>
                      <a:ext cx="217715" cy="369332"/>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223312" y="3034808"/>
                      <a:ext cx="217715" cy="369332"/>
                    </a:xfrm>
                    <a:prstGeom prst="rect">
                      <a:avLst/>
                    </a:prstGeom>
                    <a:blipFill>
                      <a:blip r:embed="rId18"/>
                      <a:stretch>
                        <a:fillRect r="-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960645" y="2758065"/>
                      <a:ext cx="217715" cy="369332"/>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960645" y="2758065"/>
                      <a:ext cx="217715" cy="369332"/>
                    </a:xfrm>
                    <a:prstGeom prst="rect">
                      <a:avLst/>
                    </a:prstGeom>
                    <a:blipFill>
                      <a:blip r:embed="rId19"/>
                      <a:stretch>
                        <a:fillRect r="-60000"/>
                      </a:stretch>
                    </a:blipFill>
                  </p:spPr>
                  <p:txBody>
                    <a:bodyPr/>
                    <a:lstStyle/>
                    <a:p>
                      <a:r>
                        <a:rPr lang="en-US">
                          <a:noFill/>
                        </a:rPr>
                        <a:t> </a:t>
                      </a:r>
                    </a:p>
                  </p:txBody>
                </p:sp>
              </mc:Fallback>
            </mc:AlternateContent>
          </p:grpSp>
          <p:sp>
            <p:nvSpPr>
              <p:cNvPr id="12" name="Rectangle 11"/>
              <p:cNvSpPr/>
              <p:nvPr/>
            </p:nvSpPr>
            <p:spPr>
              <a:xfrm>
                <a:off x="6553200" y="2886839"/>
                <a:ext cx="574676" cy="3175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74617" y="4132931"/>
                <a:ext cx="574676" cy="31755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4049713" y="3091543"/>
              <a:ext cx="0" cy="112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024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57426" y="1038225"/>
            <a:ext cx="7553325" cy="2862322"/>
            <a:chOff x="733425" y="1038225"/>
            <a:chExt cx="7553325" cy="2862322"/>
          </a:xfrm>
        </p:grpSpPr>
        <p:grpSp>
          <p:nvGrpSpPr>
            <p:cNvPr id="46082" name="Group 3"/>
            <p:cNvGrpSpPr>
              <a:grpSpLocks/>
            </p:cNvGrpSpPr>
            <p:nvPr/>
          </p:nvGrpSpPr>
          <p:grpSpPr bwMode="auto">
            <a:xfrm>
              <a:off x="733425" y="1038225"/>
              <a:ext cx="7553325" cy="2862322"/>
              <a:chOff x="733425" y="1038225"/>
              <a:chExt cx="7553325" cy="2861530"/>
            </a:xfrm>
          </p:grpSpPr>
          <p:sp>
            <p:nvSpPr>
              <p:cNvPr id="46083" name="TextBox 1"/>
              <p:cNvSpPr txBox="1">
                <a:spLocks noChangeArrowheads="1"/>
              </p:cNvSpPr>
              <p:nvPr/>
            </p:nvSpPr>
            <p:spPr bwMode="auto">
              <a:xfrm>
                <a:off x="733425" y="1038225"/>
                <a:ext cx="7553325" cy="286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a:t>Grim</a:t>
                </a:r>
                <a:r>
                  <a:rPr lang="sk-SK" altLang="en-US" dirty="0"/>
                  <a:t> </a:t>
                </a:r>
                <a:r>
                  <a:rPr lang="sk-SK" altLang="en-US" dirty="0" err="1"/>
                  <a:t>trigger</a:t>
                </a:r>
                <a:r>
                  <a:rPr lang="sk-SK" altLang="en-US" dirty="0"/>
                  <a:t> </a:t>
                </a:r>
                <a:r>
                  <a:rPr lang="sk-SK" altLang="en-US" dirty="0" err="1" smtClean="0"/>
                  <a:t>strat</a:t>
                </a:r>
                <a:r>
                  <a:rPr lang="en-US" altLang="en-US" dirty="0" err="1" smtClean="0"/>
                  <a:t>egic</a:t>
                </a:r>
                <a:r>
                  <a:rPr lang="en-US" altLang="en-US" dirty="0" smtClean="0"/>
                  <a:t> profile has </a:t>
                </a:r>
                <a:r>
                  <a:rPr lang="sk-SK" altLang="en-US" dirty="0" smtClean="0"/>
                  <a:t> </a:t>
                </a:r>
                <a:r>
                  <a:rPr lang="sk-SK" altLang="en-US" dirty="0"/>
                  <a:t>SPE  </a:t>
                </a:r>
                <a:r>
                  <a:rPr lang="sk-SK" altLang="en-US" i="1" dirty="0"/>
                  <a:t>(</a:t>
                </a:r>
                <a:r>
                  <a:rPr lang="sk-SK" altLang="en-US" i="1" dirty="0" err="1"/>
                  <a:t>refuse</a:t>
                </a:r>
                <a:r>
                  <a:rPr lang="sk-SK" altLang="en-US" i="1" dirty="0"/>
                  <a:t>, </a:t>
                </a:r>
                <a:r>
                  <a:rPr lang="sk-SK" altLang="en-US" i="1" dirty="0" err="1"/>
                  <a:t>refuse</a:t>
                </a:r>
                <a:r>
                  <a:rPr lang="sk-SK" altLang="en-US" i="1" dirty="0"/>
                  <a:t>)</a:t>
                </a:r>
                <a:r>
                  <a:rPr lang="sk-SK" altLang="en-US" dirty="0"/>
                  <a:t>, </a:t>
                </a:r>
                <a:r>
                  <a:rPr lang="en-US" altLang="en-US" dirty="0" smtClean="0"/>
                  <a:t>for the probabilities fulfilling this inequality</a:t>
                </a:r>
                <a:r>
                  <a:rPr lang="sk-SK" altLang="en-US" dirty="0" smtClean="0"/>
                  <a:t> </a:t>
                </a:r>
                <a:r>
                  <a:rPr lang="sk-SK" altLang="en-US" dirty="0"/>
                  <a:t>,</a:t>
                </a:r>
              </a:p>
              <a:p>
                <a:endParaRPr lang="sk-SK" altLang="en-US" i="1" dirty="0"/>
              </a:p>
              <a:p>
                <a:endParaRPr lang="sk-SK" altLang="en-US" i="1" dirty="0"/>
              </a:p>
              <a:p>
                <a:endParaRPr lang="sk-SK" altLang="en-US" i="1" dirty="0"/>
              </a:p>
              <a:p>
                <a:endParaRPr lang="sk-SK" altLang="en-US" i="1" dirty="0"/>
              </a:p>
              <a:p>
                <a:endParaRPr lang="sk-SK" altLang="en-US" i="1" dirty="0"/>
              </a:p>
              <a:p>
                <a:endParaRPr lang="sk-SK" altLang="en-US" i="1" dirty="0"/>
              </a:p>
              <a:p>
                <a:r>
                  <a:rPr lang="en-US" altLang="en-US" dirty="0" smtClean="0"/>
                  <a:t>Where </a:t>
                </a:r>
                <a:r>
                  <a:rPr lang="sk-SK" altLang="en-US" i="1" dirty="0" smtClean="0"/>
                  <a:t> </a:t>
                </a:r>
                <a:r>
                  <a:rPr lang="sk-SK" altLang="en-US" i="1" dirty="0"/>
                  <a:t>T</a:t>
                </a:r>
                <a:r>
                  <a:rPr lang="sk-SK" altLang="en-US" dirty="0"/>
                  <a:t> </a:t>
                </a:r>
                <a:r>
                  <a:rPr lang="en-US" altLang="en-US" dirty="0" smtClean="0"/>
                  <a:t>is a payoff</a:t>
                </a:r>
                <a:r>
                  <a:rPr lang="sk-SK" altLang="en-US" dirty="0" smtClean="0"/>
                  <a:t> </a:t>
                </a:r>
                <a:r>
                  <a:rPr lang="en-US" altLang="en-US" dirty="0" smtClean="0"/>
                  <a:t>for the </a:t>
                </a:r>
                <a:r>
                  <a:rPr lang="sk-SK" altLang="en-US" dirty="0" smtClean="0"/>
                  <a:t> </a:t>
                </a:r>
                <a:r>
                  <a:rPr lang="sk-SK" altLang="en-US" i="1" dirty="0"/>
                  <a:t>(</a:t>
                </a:r>
                <a:r>
                  <a:rPr lang="sk-SK" altLang="en-US" i="1" dirty="0" err="1"/>
                  <a:t>refuse</a:t>
                </a:r>
                <a:r>
                  <a:rPr lang="sk-SK" altLang="en-US" i="1" dirty="0"/>
                  <a:t>, </a:t>
                </a:r>
                <a:r>
                  <a:rPr lang="sk-SK" altLang="en-US" i="1" dirty="0" err="1"/>
                  <a:t>testify</a:t>
                </a:r>
                <a:r>
                  <a:rPr lang="sk-SK" altLang="en-US" i="1" dirty="0"/>
                  <a:t>) </a:t>
                </a:r>
                <a:r>
                  <a:rPr lang="en-US" altLang="en-US" i="1" dirty="0" smtClean="0"/>
                  <a:t>move </a:t>
                </a:r>
                <a:r>
                  <a:rPr lang="en-US" altLang="en-US" dirty="0" smtClean="0"/>
                  <a:t>and </a:t>
                </a:r>
                <a:r>
                  <a:rPr lang="sk-SK" altLang="en-US" dirty="0" smtClean="0"/>
                  <a:t> </a:t>
                </a:r>
                <a:r>
                  <a:rPr lang="sk-SK" altLang="en-US" i="1" dirty="0"/>
                  <a:t>R</a:t>
                </a:r>
                <a:r>
                  <a:rPr lang="sk-SK" altLang="en-US" dirty="0"/>
                  <a:t> </a:t>
                </a:r>
                <a:r>
                  <a:rPr lang="en-US" altLang="en-US" dirty="0"/>
                  <a:t> </a:t>
                </a:r>
                <a:r>
                  <a:rPr lang="en-US" altLang="en-US" dirty="0" smtClean="0"/>
                  <a:t>a payoff for </a:t>
                </a:r>
                <a:r>
                  <a:rPr lang="sk-SK" altLang="en-US" dirty="0" smtClean="0"/>
                  <a:t> </a:t>
                </a:r>
                <a:r>
                  <a:rPr lang="sk-SK" altLang="en-US" i="1" dirty="0"/>
                  <a:t>(</a:t>
                </a:r>
                <a:r>
                  <a:rPr lang="sk-SK" altLang="en-US" i="1" dirty="0" err="1"/>
                  <a:t>testify</a:t>
                </a:r>
                <a:r>
                  <a:rPr lang="sk-SK" altLang="en-US" i="1" dirty="0"/>
                  <a:t>, </a:t>
                </a:r>
                <a:r>
                  <a:rPr lang="sk-SK" altLang="en-US" i="1" dirty="0" err="1"/>
                  <a:t>testify</a:t>
                </a:r>
                <a:r>
                  <a:rPr lang="sk-SK" altLang="en-US" i="1" dirty="0" smtClean="0"/>
                  <a:t>)</a:t>
                </a:r>
                <a:r>
                  <a:rPr lang="en-US" altLang="en-US" i="1" dirty="0" smtClean="0"/>
                  <a:t> move</a:t>
                </a:r>
                <a:r>
                  <a:rPr lang="sk-SK" altLang="en-US" i="1" dirty="0" smtClean="0"/>
                  <a:t>.</a:t>
                </a:r>
                <a:endParaRPr lang="en-US" altLang="en-US" i="1" dirty="0"/>
              </a:p>
            </p:txBody>
          </p:sp>
          <mc:AlternateContent xmlns:mc="http://schemas.openxmlformats.org/markup-compatibility/2006" xmlns:a14="http://schemas.microsoft.com/office/drawing/2010/main">
            <mc:Choice Requires="a14">
              <p:graphicFrame>
                <p:nvGraphicFramePr>
                  <p:cNvPr id="46084" name="Object 4"/>
                  <p:cNvGraphicFramePr>
                    <a:graphicFrameLocks noChangeAspect="1"/>
                  </p:cNvGraphicFramePr>
                  <p:nvPr/>
                </p:nvGraphicFramePr>
                <p:xfrm>
                  <a:off x="836612" y="1808163"/>
                  <a:ext cx="2574017" cy="992187"/>
                </p:xfrm>
                <a:graphic>
                  <a:graphicData uri="http://schemas.openxmlformats.org/presentationml/2006/ole">
                    <mc:AlternateContent>
                      <mc:Choice xmlns:v="urn:schemas-microsoft-com:vml" Requires="v">
                        <p:oleObj spid="_x0000_s79875" name="Rovnica" r:id="rId3" imgW="1091726" imgH="418918" progId="Equation.3">
                          <p:embed/>
                        </p:oleObj>
                      </mc:Choice>
                      <mc:Fallback>
                        <p:oleObj name="Rovnica" r:id="rId3" imgW="1091726" imgH="418918" progId="Equation.3">
                          <p:embed/>
                          <p:pic>
                            <p:nvPicPr>
                              <p:cNvPr id="46084" name="Object 4"/>
                              <p:cNvPicPr>
                                <a:picLocks noChangeAspect="1" noChangeArrowheads="1"/>
                              </p:cNvPicPr>
                              <p:nvPr/>
                            </p:nvPicPr>
                            <p:blipFill>
                              <a:blip r:embed="rId4">
                                <a:extLst>
                                  <a:ext uri="{28A0092B-C50C-407E-A947-70E740481C1C}">
                                    <a14:useLocalDpi val="0"/>
                                  </a:ext>
                                </a:extLst>
                              </a:blip>
                              <a:srcRect/>
                              <a:stretch>
                                <a:fillRect/>
                              </a:stretch>
                            </p:blipFill>
                            <p:spPr bwMode="auto">
                              <a:xfrm>
                                <a:off x="836612" y="1808163"/>
                                <a:ext cx="2574017" cy="992187"/>
                              </a:xfrm>
                              <a:prstGeom prst="rect">
                                <a:avLst/>
                              </a:prstGeom>
                              <a:solidFill>
                                <a:srgbClr val="FFFF00"/>
                              </a:solidFill>
                              <a:ln>
                                <a:noFill/>
                              </a:ln>
                              <a:extLst>
                                <a:ext uri="{91240B29-F687-4F45-9708-019B960494DF}">
                                  <a14:hiddenLine w="9525">
                                    <a:solidFill>
                                      <a:srgbClr val="000000"/>
                                    </a:solidFill>
                                    <a:miter lim="800000"/>
                                    <a:headEnd/>
                                    <a:tailEnd/>
                                  </a14:hiddenLine>
                                </a:ext>
                              </a:extLst>
                            </p:spPr>
                          </p:pic>
                        </p:oleObj>
                      </mc:Fallback>
                    </mc:AlternateContent>
                  </a:graphicData>
                </a:graphic>
              </p:graphicFrame>
            </mc:Choice>
            <mc:Fallback xmlns="">
              <p:graphicFrame>
                <p:nvGraphicFramePr>
                  <p:cNvPr id="46084" name="Object 4"/>
                  <p:cNvGraphicFramePr>
                    <a:graphicFrameLocks noChangeAspect="1"/>
                  </p:cNvGraphicFramePr>
                  <p:nvPr/>
                </p:nvGraphicFramePr>
                <p:xfrm>
                  <a:off x="836612" y="1808163"/>
                  <a:ext cx="2574017" cy="992187"/>
                </p:xfrm>
                <a:graphic>
                  <a:graphicData uri="http://schemas.openxmlformats.org/presentationml/2006/ole">
                    <mc:AlternateContent>
                      <mc:Choice xmlns:v="urn:schemas-microsoft-com:vml" Requires="v">
                        <p:oleObj spid="_x0000_s150579" name="Rovnica" r:id="rId5" imgW="1091726" imgH="418918" progId="Equation.3">
                          <p:embed/>
                        </p:oleObj>
                      </mc:Choice>
                      <mc:Fallback>
                        <p:oleObj name="Rovnica" r:id="rId5" imgW="1091726" imgH="418918" progId="Equation.3">
                          <p:embed/>
                          <p:pic>
                            <p:nvPicPr>
                              <p:cNvPr id="4608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2" y="1808163"/>
                                <a:ext cx="2574017" cy="9921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5" name="TextBox 4"/>
                <p:cNvSpPr txBox="1"/>
                <p:nvPr/>
              </p:nvSpPr>
              <p:spPr>
                <a:xfrm>
                  <a:off x="1567543" y="1978342"/>
                  <a:ext cx="391886" cy="461665"/>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67543" y="1978342"/>
                  <a:ext cx="391886" cy="461665"/>
                </a:xfrm>
                <a:prstGeom prst="rect">
                  <a:avLst/>
                </a:prstGeom>
                <a:blipFill>
                  <a:blip r:embed="rId7"/>
                  <a:stretch>
                    <a:fillRect l="-3125" r="-9375"/>
                  </a:stretch>
                </a:blipFill>
              </p:spPr>
              <p:txBody>
                <a:bodyPr/>
                <a:lstStyle/>
                <a:p>
                  <a:r>
                    <a:rPr lang="en-US">
                      <a:noFill/>
                    </a:rPr>
                    <a:t> </a:t>
                  </a:r>
                </a:p>
              </p:txBody>
            </p:sp>
          </mc:Fallback>
        </mc:AlternateContent>
      </p:grpSp>
    </p:spTree>
    <p:extLst>
      <p:ext uri="{BB962C8B-B14F-4D97-AF65-F5344CB8AC3E}">
        <p14:creationId xmlns:p14="http://schemas.microsoft.com/office/powerpoint/2010/main" val="18423192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9311" y="410565"/>
            <a:ext cx="8615919" cy="707886"/>
          </a:xfrm>
          <a:prstGeom prst="rect">
            <a:avLst/>
          </a:prstGeom>
          <a:solidFill>
            <a:schemeClr val="accent1">
              <a:lumMod val="60000"/>
              <a:lumOff val="40000"/>
            </a:schemeClr>
          </a:solidFill>
        </p:spPr>
        <p:txBody>
          <a:bodyPr wrap="square">
            <a:spAutoFit/>
          </a:bodyPr>
          <a:lstStyle/>
          <a:p>
            <a:pPr marL="342900" indent="-342900">
              <a:buFontTx/>
              <a:buAutoNum type="arabicPeriod" startAt="4"/>
              <a:defRPr/>
            </a:pPr>
            <a:r>
              <a:rPr lang="sk-SK" sz="2000" b="1" dirty="0" err="1"/>
              <a:t>Tit</a:t>
            </a:r>
            <a:r>
              <a:rPr lang="sk-SK" sz="2000" b="1" dirty="0"/>
              <a:t> </a:t>
            </a:r>
            <a:r>
              <a:rPr lang="sk-SK" sz="2000" b="1" dirty="0" err="1"/>
              <a:t>for</a:t>
            </a:r>
            <a:r>
              <a:rPr lang="sk-SK" sz="2000" b="1" dirty="0"/>
              <a:t> </a:t>
            </a:r>
            <a:r>
              <a:rPr lang="sk-SK" sz="2000" b="1" dirty="0" err="1"/>
              <a:t>tat</a:t>
            </a:r>
            <a:r>
              <a:rPr lang="sk-SK" sz="2000" b="1" dirty="0"/>
              <a:t> </a:t>
            </a:r>
            <a:r>
              <a:rPr lang="sk-SK" sz="2000" dirty="0" smtClean="0"/>
              <a:t>: </a:t>
            </a:r>
            <a:r>
              <a:rPr lang="en-US" sz="2000" dirty="0" smtClean="0"/>
              <a:t>One player starts with </a:t>
            </a:r>
            <a:r>
              <a:rPr lang="sk-SK" sz="2000" dirty="0" smtClean="0"/>
              <a:t> </a:t>
            </a:r>
            <a:r>
              <a:rPr lang="sk-SK" sz="2000" i="1" dirty="0" err="1"/>
              <a:t>refuse</a:t>
            </a:r>
            <a:r>
              <a:rPr lang="sk-SK" sz="2000" i="1" dirty="0"/>
              <a:t> </a:t>
            </a:r>
            <a:r>
              <a:rPr lang="sk-SK" sz="2000" i="1" dirty="0" smtClean="0"/>
              <a:t>(</a:t>
            </a:r>
            <a:r>
              <a:rPr lang="en-US" sz="2000" i="1" dirty="0" smtClean="0"/>
              <a:t>cooperation</a:t>
            </a:r>
            <a:r>
              <a:rPr lang="sk-SK" sz="2000" i="1" dirty="0" smtClean="0"/>
              <a:t>)</a:t>
            </a:r>
            <a:r>
              <a:rPr lang="sk-SK" sz="2000" dirty="0" smtClean="0"/>
              <a:t>, </a:t>
            </a:r>
            <a:r>
              <a:rPr lang="en-US" sz="2000" dirty="0" smtClean="0"/>
              <a:t>in the next moves he copies the opponent previous moves. </a:t>
            </a:r>
            <a:r>
              <a:rPr lang="sk-SK" sz="2000" dirty="0" smtClean="0"/>
              <a:t>  </a:t>
            </a:r>
            <a:r>
              <a:rPr lang="en-US" sz="2000" dirty="0" smtClean="0"/>
              <a:t>Is there an SPE in the </a:t>
            </a:r>
            <a:r>
              <a:rPr lang="sk-SK" sz="2000" dirty="0" err="1" smtClean="0"/>
              <a:t>Tit</a:t>
            </a:r>
            <a:r>
              <a:rPr lang="sk-SK" sz="2000" dirty="0" smtClean="0"/>
              <a:t> </a:t>
            </a:r>
            <a:r>
              <a:rPr lang="sk-SK" sz="2000" dirty="0" err="1"/>
              <a:t>for</a:t>
            </a:r>
            <a:r>
              <a:rPr lang="sk-SK" sz="2000" dirty="0"/>
              <a:t> </a:t>
            </a:r>
            <a:r>
              <a:rPr lang="sk-SK" sz="2000" dirty="0" err="1"/>
              <a:t>tat</a:t>
            </a:r>
            <a:r>
              <a:rPr lang="sk-SK" sz="2000" dirty="0"/>
              <a:t> </a:t>
            </a:r>
            <a:r>
              <a:rPr lang="sk-SK" sz="2000" dirty="0" smtClean="0"/>
              <a:t>?</a:t>
            </a:r>
            <a:endParaRPr lang="en-US" sz="2000" dirty="0"/>
          </a:p>
        </p:txBody>
      </p:sp>
      <p:sp>
        <p:nvSpPr>
          <p:cNvPr id="3" name="TextBox 2"/>
          <p:cNvSpPr txBox="1">
            <a:spLocks noChangeArrowheads="1"/>
          </p:cNvSpPr>
          <p:nvPr/>
        </p:nvSpPr>
        <p:spPr bwMode="auto">
          <a:xfrm>
            <a:off x="1785258" y="2391334"/>
            <a:ext cx="847997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t> </a:t>
            </a:r>
            <a:r>
              <a:rPr lang="en-US" altLang="en-US" sz="2400" dirty="0" smtClean="0"/>
              <a:t>Possible  </a:t>
            </a:r>
            <a:r>
              <a:rPr lang="sk-SK" altLang="en-US" sz="2400" dirty="0" smtClean="0"/>
              <a:t> T</a:t>
            </a:r>
            <a:r>
              <a:rPr lang="en-US" altLang="en-US" sz="2400" dirty="0" smtClean="0"/>
              <a:t>FT</a:t>
            </a:r>
            <a:r>
              <a:rPr lang="sk-SK" altLang="en-US" sz="2400" dirty="0" smtClean="0"/>
              <a:t> s</a:t>
            </a:r>
            <a:r>
              <a:rPr lang="en-US" altLang="en-US" sz="2400" dirty="0" err="1" smtClean="0"/>
              <a:t>cenarios</a:t>
            </a:r>
            <a:r>
              <a:rPr lang="sk-SK" altLang="en-US" sz="2400" dirty="0" smtClean="0"/>
              <a:t>:  </a:t>
            </a:r>
            <a:endParaRPr lang="sk-SK" altLang="en-US" sz="2400" dirty="0"/>
          </a:p>
          <a:p>
            <a:pPr marL="457200" indent="-457200">
              <a:buAutoNum type="alphaLcParenR"/>
            </a:pPr>
            <a:r>
              <a:rPr lang="sk-SK" altLang="en-US" sz="2400" dirty="0"/>
              <a:t>(</a:t>
            </a:r>
            <a:r>
              <a:rPr lang="sk-SK" altLang="en-US" sz="2400" i="1" dirty="0" err="1"/>
              <a:t>refuse</a:t>
            </a:r>
            <a:r>
              <a:rPr lang="sk-SK" altLang="en-US" sz="2400" i="1" dirty="0"/>
              <a:t>, </a:t>
            </a:r>
            <a:r>
              <a:rPr lang="sk-SK" altLang="en-US" sz="2400" i="1" dirty="0" err="1"/>
              <a:t>refuse</a:t>
            </a:r>
            <a:r>
              <a:rPr lang="sk-SK" altLang="en-US" sz="2400" dirty="0" smtClean="0"/>
              <a:t>)</a:t>
            </a:r>
            <a:r>
              <a:rPr lang="en-US" altLang="en-US" sz="2400" dirty="0" smtClean="0"/>
              <a:t> up to infinity</a:t>
            </a:r>
            <a:endParaRPr lang="sk-SK" altLang="en-US" sz="2400" dirty="0"/>
          </a:p>
          <a:p>
            <a:r>
              <a:rPr lang="sk-SK" altLang="en-US" sz="2400" dirty="0"/>
              <a:t>A:  r, r, r, r,</a:t>
            </a:r>
          </a:p>
          <a:p>
            <a:r>
              <a:rPr lang="sk-SK" altLang="en-US" sz="2400" dirty="0"/>
              <a:t>B:  r, r, r, r</a:t>
            </a:r>
          </a:p>
          <a:p>
            <a:endParaRPr lang="sk-SK" altLang="en-US" sz="2400" dirty="0"/>
          </a:p>
          <a:p>
            <a:r>
              <a:rPr lang="en-US" altLang="en-US" sz="2400" dirty="0" smtClean="0"/>
              <a:t>When is this scenario beneficial for a </a:t>
            </a:r>
            <a:r>
              <a:rPr lang="en-US" altLang="en-US" sz="2400" dirty="0" err="1" smtClean="0"/>
              <a:t>palyer</a:t>
            </a:r>
            <a:r>
              <a:rPr lang="sk-SK" altLang="en-US" sz="2400" dirty="0" smtClean="0"/>
              <a:t>?</a:t>
            </a:r>
            <a:endParaRPr lang="sk-SK" altLang="en-US" sz="2400" dirty="0"/>
          </a:p>
        </p:txBody>
      </p:sp>
      <p:sp>
        <p:nvSpPr>
          <p:cNvPr id="4" name="TextBox 3"/>
          <p:cNvSpPr txBox="1"/>
          <p:nvPr/>
        </p:nvSpPr>
        <p:spPr>
          <a:xfrm>
            <a:off x="1785259" y="1836146"/>
            <a:ext cx="5617029" cy="461665"/>
          </a:xfrm>
          <a:prstGeom prst="rect">
            <a:avLst/>
          </a:prstGeom>
          <a:noFill/>
        </p:spPr>
        <p:txBody>
          <a:bodyPr wrap="square" rtlCol="0">
            <a:spAutoFit/>
          </a:bodyPr>
          <a:lstStyle/>
          <a:p>
            <a:r>
              <a:rPr lang="sk-SK" sz="2400" b="1" dirty="0" smtClean="0"/>
              <a:t>t=0</a:t>
            </a:r>
            <a:r>
              <a:rPr lang="sk-SK" sz="2400" b="1" dirty="0"/>
              <a:t>, </a:t>
            </a:r>
            <a:r>
              <a:rPr lang="en-US" sz="2400" b="1" dirty="0" smtClean="0"/>
              <a:t>both A,B play </a:t>
            </a:r>
            <a:r>
              <a:rPr lang="sk-SK" sz="2400" b="1" dirty="0" smtClean="0"/>
              <a:t>TFT</a:t>
            </a:r>
            <a:endParaRPr lang="en-US" sz="2400" b="1" dirty="0"/>
          </a:p>
        </p:txBody>
      </p:sp>
    </p:spTree>
    <p:extLst>
      <p:ext uri="{BB962C8B-B14F-4D97-AF65-F5344CB8AC3E}">
        <p14:creationId xmlns:p14="http://schemas.microsoft.com/office/powerpoint/2010/main" val="2020675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748145" y="254453"/>
            <a:ext cx="980555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dirty="0"/>
              <a:t>b) </a:t>
            </a:r>
            <a:r>
              <a:rPr lang="en-US" altLang="en-US" sz="2400" dirty="0" smtClean="0"/>
              <a:t>A in the  first move plays </a:t>
            </a:r>
            <a:r>
              <a:rPr lang="sk-SK" altLang="en-US" sz="2400" dirty="0" smtClean="0"/>
              <a:t> </a:t>
            </a:r>
            <a:r>
              <a:rPr lang="sk-SK" altLang="en-US" sz="2400" i="1" dirty="0" err="1"/>
              <a:t>refuse</a:t>
            </a:r>
            <a:r>
              <a:rPr lang="sk-SK" altLang="en-US" sz="2400" dirty="0"/>
              <a:t>, </a:t>
            </a:r>
            <a:r>
              <a:rPr lang="en-US" altLang="en-US" sz="2400" dirty="0"/>
              <a:t>B</a:t>
            </a:r>
            <a:r>
              <a:rPr lang="sk-SK" altLang="en-US" sz="2400" dirty="0" smtClean="0"/>
              <a:t> </a:t>
            </a:r>
            <a:r>
              <a:rPr lang="sk-SK" altLang="en-US" sz="2400" i="1" dirty="0" err="1"/>
              <a:t>testify</a:t>
            </a:r>
            <a:r>
              <a:rPr lang="sk-SK" altLang="en-US" sz="2400" dirty="0"/>
              <a:t>  </a:t>
            </a:r>
            <a:r>
              <a:rPr lang="en-US" altLang="en-US" sz="2400" dirty="0" smtClean="0"/>
              <a:t>      </a:t>
            </a:r>
            <a:r>
              <a:rPr lang="sk-SK" altLang="en-US" sz="2400" dirty="0" smtClean="0"/>
              <a:t>A</a:t>
            </a:r>
            <a:r>
              <a:rPr lang="sk-SK" altLang="en-US" sz="2400" dirty="0"/>
              <a:t>: R  T   R    T</a:t>
            </a:r>
          </a:p>
          <a:p>
            <a:r>
              <a:rPr lang="sk-SK" altLang="en-US" sz="2400" dirty="0"/>
              <a:t>                                                                                         B:  T  R   T    R     </a:t>
            </a:r>
          </a:p>
          <a:p>
            <a:r>
              <a:rPr lang="en-US" altLang="en-US" sz="2400" dirty="0" smtClean="0"/>
              <a:t>The first move is </a:t>
            </a:r>
            <a:r>
              <a:rPr lang="en-US" altLang="en-US" sz="2400" i="1" dirty="0" smtClean="0"/>
              <a:t>(refuse, testify)  </a:t>
            </a:r>
            <a:r>
              <a:rPr lang="en-US" altLang="en-US" sz="2400" dirty="0" smtClean="0"/>
              <a:t>and then the players play </a:t>
            </a:r>
            <a:r>
              <a:rPr lang="en-US" altLang="en-US" sz="2400" dirty="0"/>
              <a:t> </a:t>
            </a:r>
            <a:r>
              <a:rPr lang="en-US" altLang="en-US" sz="2400" dirty="0" smtClean="0"/>
              <a:t>TFT. We have an infinite repetition of </a:t>
            </a:r>
            <a:r>
              <a:rPr lang="sk-SK" altLang="en-US" sz="2400" dirty="0" smtClean="0"/>
              <a:t> </a:t>
            </a:r>
            <a:r>
              <a:rPr lang="sk-SK" altLang="en-US" sz="2400" dirty="0"/>
              <a:t>(</a:t>
            </a:r>
            <a:r>
              <a:rPr lang="sk-SK" altLang="en-US" sz="2400" i="1" dirty="0" err="1"/>
              <a:t>refuse</a:t>
            </a:r>
            <a:r>
              <a:rPr lang="sk-SK" altLang="en-US" sz="2400" dirty="0"/>
              <a:t> , </a:t>
            </a:r>
            <a:r>
              <a:rPr lang="sk-SK" altLang="en-US" sz="2400" i="1" dirty="0" err="1"/>
              <a:t>testify</a:t>
            </a:r>
            <a:r>
              <a:rPr lang="sk-SK" altLang="en-US" sz="2400" i="1" dirty="0"/>
              <a:t>)</a:t>
            </a:r>
            <a:r>
              <a:rPr lang="sk-SK" altLang="en-US" sz="2400" dirty="0"/>
              <a:t>, (</a:t>
            </a:r>
            <a:r>
              <a:rPr lang="sk-SK" altLang="en-US" sz="2400" i="1" dirty="0" err="1"/>
              <a:t>testify</a:t>
            </a:r>
            <a:r>
              <a:rPr lang="sk-SK" altLang="en-US" sz="2400" i="1" dirty="0"/>
              <a:t>, </a:t>
            </a:r>
            <a:r>
              <a:rPr lang="sk-SK" altLang="en-US" sz="2400" i="1" dirty="0" err="1"/>
              <a:t>refuse</a:t>
            </a:r>
            <a:r>
              <a:rPr lang="sk-SK" altLang="en-US" sz="2400" i="1" dirty="0" smtClean="0"/>
              <a:t>)</a:t>
            </a:r>
            <a:r>
              <a:rPr lang="en-US" altLang="en-US" sz="2400" i="1" dirty="0" smtClean="0"/>
              <a:t> </a:t>
            </a:r>
            <a:r>
              <a:rPr lang="en-US" altLang="en-US" sz="2400" dirty="0" smtClean="0"/>
              <a:t>scenario</a:t>
            </a:r>
            <a:endParaRPr lang="en-US" altLang="en-US" sz="2400" dirty="0"/>
          </a:p>
        </p:txBody>
      </p:sp>
      <p:grpSp>
        <p:nvGrpSpPr>
          <p:cNvPr id="6" name="Group 5"/>
          <p:cNvGrpSpPr>
            <a:grpSpLocks/>
          </p:cNvGrpSpPr>
          <p:nvPr/>
        </p:nvGrpSpPr>
        <p:grpSpPr bwMode="auto">
          <a:xfrm>
            <a:off x="950150" y="2847604"/>
            <a:ext cx="7991475" cy="1469345"/>
            <a:chOff x="1038223" y="4533900"/>
            <a:chExt cx="7991476" cy="1468879"/>
          </a:xfrm>
        </p:grpSpPr>
        <p:sp>
          <p:nvSpPr>
            <p:cNvPr id="47109" name="TextBox 3"/>
            <p:cNvSpPr txBox="1">
              <a:spLocks noChangeArrowheads="1"/>
            </p:cNvSpPr>
            <p:nvPr/>
          </p:nvSpPr>
          <p:spPr bwMode="auto">
            <a:xfrm>
              <a:off x="1038223" y="4533900"/>
              <a:ext cx="7991476" cy="13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000" dirty="0" smtClean="0">
                  <a:solidFill>
                    <a:srgbClr val="FF0000"/>
                  </a:solidFill>
                </a:rPr>
                <a:t>TFT analysis</a:t>
              </a:r>
              <a:r>
                <a:rPr lang="sk-SK" altLang="en-US" sz="2000" dirty="0" smtClean="0"/>
                <a:t>:    </a:t>
              </a:r>
              <a:r>
                <a:rPr lang="en-US" altLang="en-US" sz="2000" dirty="0" smtClean="0"/>
                <a:t>if in the first move is </a:t>
              </a:r>
              <a:r>
                <a:rPr lang="sk-SK" altLang="en-US" sz="2000" dirty="0" smtClean="0"/>
                <a:t> </a:t>
              </a:r>
              <a:r>
                <a:rPr lang="sk-SK" altLang="en-US" sz="2000" dirty="0"/>
                <a:t>(</a:t>
              </a:r>
              <a:r>
                <a:rPr lang="sk-SK" altLang="en-US" sz="2000" i="1" dirty="0" err="1"/>
                <a:t>refuse</a:t>
              </a:r>
              <a:r>
                <a:rPr lang="sk-SK" altLang="en-US" sz="2000" i="1" dirty="0"/>
                <a:t>, </a:t>
              </a:r>
              <a:r>
                <a:rPr lang="sk-SK" altLang="en-US" sz="2000" i="1" dirty="0" err="1"/>
                <a:t>refuse</a:t>
              </a:r>
              <a:r>
                <a:rPr lang="sk-SK" altLang="en-US" sz="2000" dirty="0" smtClean="0"/>
                <a:t>)</a:t>
              </a:r>
              <a:r>
                <a:rPr lang="en-US" altLang="en-US" sz="2000" dirty="0" smtClean="0"/>
                <a:t> the game has equilibrium </a:t>
              </a:r>
              <a:r>
                <a:rPr lang="sk-SK" altLang="en-US" sz="2000" dirty="0" smtClean="0"/>
                <a:t> </a:t>
              </a:r>
              <a:r>
                <a:rPr lang="sk-SK" altLang="en-US" sz="2000" dirty="0" err="1" smtClean="0"/>
                <a:t>stra</a:t>
              </a:r>
              <a:r>
                <a:rPr lang="en-US" altLang="en-US" sz="2000" dirty="0" err="1" smtClean="0"/>
                <a:t>tegy</a:t>
              </a:r>
              <a:r>
                <a:rPr lang="sk-SK" altLang="en-US" sz="2000" dirty="0" smtClean="0"/>
                <a:t> </a:t>
              </a:r>
              <a:r>
                <a:rPr lang="sk-SK" altLang="en-US" sz="2000" dirty="0"/>
                <a:t>:  A:   R </a:t>
              </a:r>
              <a:r>
                <a:rPr lang="sk-SK" altLang="en-US" sz="2000" dirty="0" err="1"/>
                <a:t>R</a:t>
              </a:r>
              <a:r>
                <a:rPr lang="sk-SK" altLang="en-US" sz="2000" dirty="0"/>
                <a:t> </a:t>
              </a:r>
              <a:r>
                <a:rPr lang="sk-SK" altLang="en-US" sz="2000" dirty="0" err="1"/>
                <a:t>R</a:t>
              </a:r>
              <a:r>
                <a:rPr lang="sk-SK" altLang="en-US" sz="2000" dirty="0"/>
                <a:t> R....</a:t>
              </a:r>
            </a:p>
            <a:p>
              <a:r>
                <a:rPr lang="sk-SK" altLang="en-US" sz="2000" dirty="0"/>
                <a:t>                                          B:   R </a:t>
              </a:r>
              <a:r>
                <a:rPr lang="sk-SK" altLang="en-US" sz="2000" dirty="0" err="1"/>
                <a:t>R</a:t>
              </a:r>
              <a:r>
                <a:rPr lang="sk-SK" altLang="en-US" sz="2000" dirty="0"/>
                <a:t> </a:t>
              </a:r>
              <a:r>
                <a:rPr lang="sk-SK" altLang="en-US" sz="2000" dirty="0" err="1"/>
                <a:t>R</a:t>
              </a:r>
              <a:r>
                <a:rPr lang="sk-SK" altLang="en-US" sz="2000" dirty="0"/>
                <a:t> R....</a:t>
              </a:r>
            </a:p>
            <a:p>
              <a:r>
                <a:rPr lang="en-US" altLang="en-US" sz="2000" dirty="0" smtClean="0"/>
                <a:t>Prison years for both are given by</a:t>
              </a:r>
              <a:r>
                <a:rPr lang="sk-SK" altLang="en-US" sz="2000" dirty="0" smtClean="0"/>
                <a:t>:  </a:t>
              </a:r>
              <a:endParaRPr lang="sk-SK" altLang="en-US" sz="2000" dirty="0"/>
            </a:p>
          </p:txBody>
        </p:sp>
        <p:graphicFrame>
          <p:nvGraphicFramePr>
            <p:cNvPr id="47110" name="Object 4"/>
            <p:cNvGraphicFramePr>
              <a:graphicFrameLocks noChangeAspect="1"/>
            </p:cNvGraphicFramePr>
            <p:nvPr>
              <p:extLst/>
            </p:nvPr>
          </p:nvGraphicFramePr>
          <p:xfrm>
            <a:off x="5727927" y="5226269"/>
            <a:ext cx="2517775" cy="776510"/>
          </p:xfrm>
          <a:graphic>
            <a:graphicData uri="http://schemas.openxmlformats.org/presentationml/2006/ole">
              <mc:AlternateContent xmlns:mc="http://schemas.openxmlformats.org/markup-compatibility/2006">
                <mc:Choice xmlns:v="urn:schemas-microsoft-com:vml" Requires="v">
                  <p:oleObj spid="_x0000_s80899" name="Rovnica" r:id="rId4" imgW="1358900" imgH="419100" progId="Equation.3">
                    <p:embed/>
                  </p:oleObj>
                </mc:Choice>
                <mc:Fallback>
                  <p:oleObj name="Rovnica" r:id="rId4" imgW="1358900" imgH="419100" progId="Equation.3">
                    <p:embed/>
                    <p:pic>
                      <p:nvPicPr>
                        <p:cNvPr id="4711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927" y="5226269"/>
                          <a:ext cx="2517775" cy="77651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91810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a:grpSpLocks/>
          </p:cNvGrpSpPr>
          <p:nvPr/>
        </p:nvGrpSpPr>
        <p:grpSpPr bwMode="auto">
          <a:xfrm>
            <a:off x="835378" y="352426"/>
            <a:ext cx="9816545" cy="4608513"/>
            <a:chOff x="609598" y="352425"/>
            <a:chExt cx="8501062" cy="4608790"/>
          </a:xfrm>
        </p:grpSpPr>
        <p:grpSp>
          <p:nvGrpSpPr>
            <p:cNvPr id="49156" name="Group 1"/>
            <p:cNvGrpSpPr>
              <a:grpSpLocks/>
            </p:cNvGrpSpPr>
            <p:nvPr/>
          </p:nvGrpSpPr>
          <p:grpSpPr bwMode="auto">
            <a:xfrm>
              <a:off x="609598" y="352425"/>
              <a:ext cx="8501062" cy="3693541"/>
              <a:chOff x="1038223" y="4533900"/>
              <a:chExt cx="8501062" cy="3693541"/>
            </a:xfrm>
          </p:grpSpPr>
          <p:sp>
            <p:nvSpPr>
              <p:cNvPr id="49158" name="TextBox 2"/>
              <p:cNvSpPr txBox="1">
                <a:spLocks noChangeArrowheads="1"/>
              </p:cNvSpPr>
              <p:nvPr/>
            </p:nvSpPr>
            <p:spPr bwMode="auto">
              <a:xfrm>
                <a:off x="1038223" y="4533900"/>
                <a:ext cx="7991476" cy="369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TFT analysis</a:t>
                </a:r>
                <a:r>
                  <a:rPr lang="sk-SK" altLang="en-US" dirty="0" smtClean="0"/>
                  <a:t>:    </a:t>
                </a:r>
                <a:r>
                  <a:rPr lang="en-US" altLang="en-US" dirty="0" smtClean="0"/>
                  <a:t>If the first move is </a:t>
                </a:r>
                <a:r>
                  <a:rPr lang="sk-SK" altLang="en-US" dirty="0" smtClean="0"/>
                  <a:t> </a:t>
                </a:r>
                <a:r>
                  <a:rPr lang="sk-SK" altLang="en-US" dirty="0"/>
                  <a:t>(</a:t>
                </a:r>
                <a:r>
                  <a:rPr lang="sk-SK" altLang="en-US" i="1" dirty="0" err="1"/>
                  <a:t>refuse</a:t>
                </a:r>
                <a:r>
                  <a:rPr lang="sk-SK" altLang="en-US" i="1" dirty="0"/>
                  <a:t>, </a:t>
                </a:r>
                <a:r>
                  <a:rPr lang="sk-SK" altLang="en-US" i="1" dirty="0" err="1"/>
                  <a:t>testify</a:t>
                </a:r>
                <a:r>
                  <a:rPr lang="sk-SK" altLang="en-US" dirty="0"/>
                  <a:t>) </a:t>
                </a:r>
                <a:r>
                  <a:rPr lang="en-US" altLang="en-US" dirty="0" smtClean="0"/>
                  <a:t>we have </a:t>
                </a:r>
                <a:r>
                  <a:rPr lang="sk-SK" altLang="en-US" dirty="0" smtClean="0"/>
                  <a:t>:  </a:t>
                </a:r>
                <a:r>
                  <a:rPr lang="sk-SK" altLang="en-US" dirty="0"/>
                  <a:t>A:   R T R T....</a:t>
                </a:r>
              </a:p>
              <a:p>
                <a:r>
                  <a:rPr lang="sk-SK" altLang="en-US" dirty="0"/>
                  <a:t>                 </a:t>
                </a:r>
                <a:r>
                  <a:rPr lang="en-US" altLang="en-US" dirty="0" smtClean="0"/>
                  <a:t>                                                                                        </a:t>
                </a:r>
                <a:r>
                  <a:rPr lang="sk-SK" altLang="en-US" dirty="0" smtClean="0"/>
                  <a:t>  </a:t>
                </a:r>
                <a:r>
                  <a:rPr lang="sk-SK" altLang="en-US" dirty="0"/>
                  <a:t>B:   T R T R....</a:t>
                </a:r>
              </a:p>
              <a:p>
                <a:r>
                  <a:rPr lang="en-US" altLang="en-US" dirty="0"/>
                  <a:t>B</a:t>
                </a:r>
                <a:r>
                  <a:rPr lang="en-US" altLang="en-US" dirty="0" smtClean="0"/>
                  <a:t> gains this amount of prison years</a:t>
                </a:r>
                <a:r>
                  <a:rPr lang="sk-SK" altLang="en-US" dirty="0" smtClean="0"/>
                  <a:t>:  </a:t>
                </a:r>
                <a:endParaRPr lang="sk-SK" altLang="en-US" dirty="0"/>
              </a:p>
              <a:p>
                <a:endParaRPr lang="sk-SK" altLang="en-US" dirty="0"/>
              </a:p>
              <a:p>
                <a:endParaRPr lang="sk-SK" altLang="en-US" dirty="0"/>
              </a:p>
              <a:p>
                <a:endParaRPr lang="sk-SK" altLang="en-US" dirty="0"/>
              </a:p>
              <a:p>
                <a:endParaRPr lang="sk-SK" altLang="en-US" dirty="0"/>
              </a:p>
              <a:p>
                <a:endParaRPr lang="sk-SK" altLang="en-US" dirty="0"/>
              </a:p>
              <a:p>
                <a:endParaRPr lang="sk-SK" altLang="en-US" dirty="0"/>
              </a:p>
              <a:p>
                <a:r>
                  <a:rPr lang="sk-SK" altLang="en-US" dirty="0" smtClean="0"/>
                  <a:t>T=0</a:t>
                </a:r>
                <a:r>
                  <a:rPr lang="sk-SK" altLang="en-US" dirty="0"/>
                  <a:t>, </a:t>
                </a:r>
                <a:r>
                  <a:rPr lang="en-US" altLang="en-US" dirty="0" smtClean="0"/>
                  <a:t>in our case of the prisoners dilemma</a:t>
                </a:r>
                <a:r>
                  <a:rPr lang="sk-SK" altLang="en-US" dirty="0" smtClean="0"/>
                  <a:t>.</a:t>
                </a:r>
                <a:endParaRPr lang="sk-SK" altLang="en-US" dirty="0"/>
              </a:p>
              <a:p>
                <a:endParaRPr lang="en-US" altLang="en-US" dirty="0"/>
              </a:p>
              <a:p>
                <a:r>
                  <a:rPr lang="sk-SK" altLang="en-US" dirty="0" smtClean="0"/>
                  <a:t> </a:t>
                </a:r>
                <a:r>
                  <a:rPr lang="sk-SK" altLang="en-US" dirty="0"/>
                  <a:t>B </a:t>
                </a:r>
                <a:r>
                  <a:rPr lang="en-US" altLang="en-US" dirty="0" smtClean="0"/>
                  <a:t>plays in a first move </a:t>
                </a:r>
                <a:r>
                  <a:rPr lang="sk-SK" altLang="en-US" dirty="0" smtClean="0"/>
                  <a:t> </a:t>
                </a:r>
                <a:r>
                  <a:rPr lang="sk-SK" altLang="en-US" i="1" dirty="0" err="1"/>
                  <a:t>testify</a:t>
                </a:r>
                <a:r>
                  <a:rPr lang="sk-SK" altLang="en-US" dirty="0"/>
                  <a:t> </a:t>
                </a:r>
                <a:r>
                  <a:rPr lang="en-US" altLang="en-US" dirty="0" smtClean="0"/>
                  <a:t>and betrays. If he plays refuse he gets 1/(1-p). He decides to betray in a first move  if is  beneficial for him. And it is in a case</a:t>
                </a:r>
                <a:r>
                  <a:rPr lang="sk-SK" altLang="en-US" dirty="0" smtClean="0"/>
                  <a:t> : T=0</a:t>
                </a:r>
                <a:endParaRPr lang="sk-SK" altLang="en-US" dirty="0"/>
              </a:p>
            </p:txBody>
          </p:sp>
          <p:graphicFrame>
            <p:nvGraphicFramePr>
              <p:cNvPr id="49159" name="Object 3"/>
              <p:cNvGraphicFramePr>
                <a:graphicFrameLocks noChangeAspect="1"/>
              </p:cNvGraphicFramePr>
              <p:nvPr>
                <p:extLst/>
              </p:nvPr>
            </p:nvGraphicFramePr>
            <p:xfrm>
              <a:off x="1038223" y="5608749"/>
              <a:ext cx="8501062" cy="1266825"/>
            </p:xfrm>
            <a:graphic>
              <a:graphicData uri="http://schemas.openxmlformats.org/presentationml/2006/ole">
                <mc:AlternateContent xmlns:mc="http://schemas.openxmlformats.org/markup-compatibility/2006">
                  <mc:Choice xmlns:v="urn:schemas-microsoft-com:vml" Requires="v">
                    <p:oleObj spid="_x0000_s81924" name="Rovnica" r:id="rId3" imgW="4610100" imgH="685800" progId="Equation.3">
                      <p:embed/>
                    </p:oleObj>
                  </mc:Choice>
                  <mc:Fallback>
                    <p:oleObj name="Rovnica" r:id="rId3" imgW="4610100" imgH="685800" progId="Equation.3">
                      <p:embed/>
                      <p:pic>
                        <p:nvPicPr>
                          <p:cNvPr id="491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3" y="5608749"/>
                            <a:ext cx="8501062" cy="1266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9157" name="Object 19"/>
            <p:cNvGraphicFramePr>
              <a:graphicFrameLocks noChangeAspect="1"/>
            </p:cNvGraphicFramePr>
            <p:nvPr/>
          </p:nvGraphicFramePr>
          <p:xfrm>
            <a:off x="609598" y="4184928"/>
            <a:ext cx="2705100" cy="776287"/>
          </p:xfrm>
          <a:graphic>
            <a:graphicData uri="http://schemas.openxmlformats.org/presentationml/2006/ole">
              <mc:AlternateContent xmlns:mc="http://schemas.openxmlformats.org/markup-compatibility/2006">
                <mc:Choice xmlns:v="urn:schemas-microsoft-com:vml" Requires="v">
                  <p:oleObj spid="_x0000_s81925" name="Rovnica" r:id="rId5" imgW="1460500" imgH="419100" progId="Equation.3">
                    <p:embed/>
                  </p:oleObj>
                </mc:Choice>
                <mc:Fallback>
                  <p:oleObj name="Rovnica" r:id="rId5" imgW="1460500" imgH="419100" progId="Equation.3">
                    <p:embed/>
                    <p:pic>
                      <p:nvPicPr>
                        <p:cNvPr id="49157"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8" y="4184928"/>
                          <a:ext cx="2705100" cy="776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2" name="Group 19"/>
          <p:cNvGrpSpPr>
            <a:grpSpLocks/>
          </p:cNvGrpSpPr>
          <p:nvPr/>
        </p:nvGrpSpPr>
        <p:grpSpPr bwMode="auto">
          <a:xfrm>
            <a:off x="6508548" y="4334164"/>
            <a:ext cx="4143375" cy="1819275"/>
            <a:chOff x="2705099" y="3543301"/>
            <a:chExt cx="5133976" cy="1762125"/>
          </a:xfrm>
        </p:grpSpPr>
        <p:sp>
          <p:nvSpPr>
            <p:cNvPr id="23" name="Rectangle 22"/>
            <p:cNvSpPr/>
            <p:nvPr/>
          </p:nvSpPr>
          <p:spPr>
            <a:xfrm>
              <a:off x="2705099" y="3543301"/>
              <a:ext cx="5133976" cy="17621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 name="Straight Connector 23"/>
            <p:cNvCxnSpPr/>
            <p:nvPr/>
          </p:nvCxnSpPr>
          <p:spPr>
            <a:xfrm flipV="1">
              <a:off x="2705099" y="4142977"/>
              <a:ext cx="5133976" cy="2921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705099" y="4696524"/>
              <a:ext cx="5133976" cy="276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0215" y="3543301"/>
              <a:ext cx="9835"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009727" y="3543301"/>
              <a:ext cx="9836"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1"/>
            <p:cNvSpPr txBox="1">
              <a:spLocks noChangeArrowheads="1"/>
            </p:cNvSpPr>
            <p:nvPr/>
          </p:nvSpPr>
          <p:spPr bwMode="auto">
            <a:xfrm>
              <a:off x="4343400" y="3670817"/>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testify</a:t>
              </a:r>
              <a:endParaRPr lang="en-US" altLang="en-US" sz="1600" dirty="0"/>
            </a:p>
          </p:txBody>
        </p:sp>
        <p:sp>
          <p:nvSpPr>
            <p:cNvPr id="29" name="TextBox 12"/>
            <p:cNvSpPr txBox="1">
              <a:spLocks noChangeArrowheads="1"/>
            </p:cNvSpPr>
            <p:nvPr/>
          </p:nvSpPr>
          <p:spPr bwMode="auto">
            <a:xfrm>
              <a:off x="6143625" y="3655161"/>
              <a:ext cx="162877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A: </a:t>
              </a:r>
              <a:r>
                <a:rPr lang="en-US" altLang="en-US" sz="1600" dirty="0" smtClean="0"/>
                <a:t>refuse</a:t>
              </a:r>
              <a:endParaRPr lang="en-US" altLang="en-US" sz="1600" dirty="0"/>
            </a:p>
          </p:txBody>
        </p:sp>
        <p:sp>
          <p:nvSpPr>
            <p:cNvPr id="30" name="TextBox 13"/>
            <p:cNvSpPr txBox="1">
              <a:spLocks noChangeArrowheads="1"/>
            </p:cNvSpPr>
            <p:nvPr/>
          </p:nvSpPr>
          <p:spPr bwMode="auto">
            <a:xfrm>
              <a:off x="2933699" y="4276725"/>
              <a:ext cx="1323975"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testify</a:t>
              </a:r>
              <a:endParaRPr lang="en-US" altLang="en-US" sz="1600" dirty="0"/>
            </a:p>
          </p:txBody>
        </p:sp>
        <p:sp>
          <p:nvSpPr>
            <p:cNvPr id="31" name="TextBox 14"/>
            <p:cNvSpPr txBox="1">
              <a:spLocks noChangeArrowheads="1"/>
            </p:cNvSpPr>
            <p:nvPr/>
          </p:nvSpPr>
          <p:spPr bwMode="auto">
            <a:xfrm>
              <a:off x="2705100" y="4830842"/>
              <a:ext cx="1652587"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B: </a:t>
              </a:r>
              <a:r>
                <a:rPr lang="en-US" altLang="en-US" sz="1600" dirty="0" smtClean="0"/>
                <a:t>refuse</a:t>
              </a:r>
              <a:endParaRPr lang="en-US" altLang="en-US" sz="1600" dirty="0"/>
            </a:p>
          </p:txBody>
        </p:sp>
        <p:sp>
          <p:nvSpPr>
            <p:cNvPr id="32" name="TextBox 15"/>
            <p:cNvSpPr txBox="1">
              <a:spLocks noChangeArrowheads="1"/>
            </p:cNvSpPr>
            <p:nvPr/>
          </p:nvSpPr>
          <p:spPr bwMode="auto">
            <a:xfrm>
              <a:off x="4343400" y="4252733"/>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dirty="0"/>
                <a:t>PA=-5, PB=-5</a:t>
              </a:r>
              <a:endParaRPr lang="en-US" altLang="en-US" sz="1600" dirty="0"/>
            </a:p>
          </p:txBody>
        </p:sp>
        <p:sp>
          <p:nvSpPr>
            <p:cNvPr id="33" name="TextBox 16"/>
            <p:cNvSpPr txBox="1">
              <a:spLocks noChangeArrowheads="1"/>
            </p:cNvSpPr>
            <p:nvPr/>
          </p:nvSpPr>
          <p:spPr bwMode="auto">
            <a:xfrm>
              <a:off x="6010275" y="424571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PA=-10, PB=0</a:t>
              </a:r>
              <a:endParaRPr lang="en-US" altLang="en-US" sz="1600"/>
            </a:p>
          </p:txBody>
        </p:sp>
        <p:sp>
          <p:nvSpPr>
            <p:cNvPr id="34" name="TextBox 17"/>
            <p:cNvSpPr txBox="1">
              <a:spLocks noChangeArrowheads="1"/>
            </p:cNvSpPr>
            <p:nvPr/>
          </p:nvSpPr>
          <p:spPr bwMode="auto">
            <a:xfrm>
              <a:off x="4357687" y="4859239"/>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PA=0, PB=-10</a:t>
              </a:r>
              <a:endParaRPr lang="en-US" altLang="en-US" sz="1600"/>
            </a:p>
          </p:txBody>
        </p:sp>
        <p:sp>
          <p:nvSpPr>
            <p:cNvPr id="35" name="TextBox 18"/>
            <p:cNvSpPr txBox="1">
              <a:spLocks noChangeArrowheads="1"/>
            </p:cNvSpPr>
            <p:nvPr/>
          </p:nvSpPr>
          <p:spPr bwMode="auto">
            <a:xfrm>
              <a:off x="6143625" y="4814530"/>
              <a:ext cx="1609724" cy="32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1600"/>
                <a:t>PA=-1, PB=-1</a:t>
              </a:r>
              <a:endParaRPr lang="en-US" altLang="en-US" sz="1600"/>
            </a:p>
          </p:txBody>
        </p:sp>
      </p:grpSp>
    </p:spTree>
    <p:extLst>
      <p:ext uri="{BB962C8B-B14F-4D97-AF65-F5344CB8AC3E}">
        <p14:creationId xmlns:p14="http://schemas.microsoft.com/office/powerpoint/2010/main" val="111459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1"/>
          <p:cNvSpPr txBox="1">
            <a:spLocks noChangeArrowheads="1"/>
          </p:cNvSpPr>
          <p:nvPr/>
        </p:nvSpPr>
        <p:spPr bwMode="auto">
          <a:xfrm>
            <a:off x="676894" y="190501"/>
            <a:ext cx="109965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If the player B plays refuse and in the n-</a:t>
            </a:r>
            <a:r>
              <a:rPr lang="en-US" altLang="en-US" dirty="0" err="1" smtClean="0"/>
              <a:t>th</a:t>
            </a:r>
            <a:r>
              <a:rPr lang="en-US" altLang="en-US" dirty="0" smtClean="0"/>
              <a:t> move he  betrays</a:t>
            </a:r>
            <a:r>
              <a:rPr lang="sk-SK" altLang="en-US" dirty="0" smtClean="0"/>
              <a:t> (</a:t>
            </a:r>
            <a:r>
              <a:rPr lang="en-US" altLang="en-US" dirty="0" smtClean="0"/>
              <a:t>plays </a:t>
            </a:r>
            <a:r>
              <a:rPr lang="sk-SK" altLang="en-US" i="1" dirty="0" err="1" smtClean="0"/>
              <a:t>testify</a:t>
            </a:r>
            <a:r>
              <a:rPr lang="sk-SK" altLang="en-US" dirty="0" smtClean="0"/>
              <a:t> </a:t>
            </a:r>
            <a:r>
              <a:rPr lang="en-US" altLang="en-US" dirty="0" smtClean="0"/>
              <a:t>as an answer on </a:t>
            </a:r>
            <a:r>
              <a:rPr lang="sk-SK" altLang="en-US" i="1" dirty="0" err="1" smtClean="0"/>
              <a:t>refuse</a:t>
            </a:r>
            <a:r>
              <a:rPr lang="sk-SK" altLang="en-US" dirty="0" smtClean="0"/>
              <a:t>),</a:t>
            </a:r>
            <a:r>
              <a:rPr lang="en-US" altLang="en-US" dirty="0" smtClean="0"/>
              <a:t> we have a situation</a:t>
            </a:r>
            <a:r>
              <a:rPr lang="sk-SK" altLang="en-US" dirty="0" smtClean="0"/>
              <a:t>:</a:t>
            </a:r>
            <a:endParaRPr lang="sk-SK" altLang="en-US" dirty="0"/>
          </a:p>
          <a:p>
            <a:r>
              <a:rPr lang="sk-SK" altLang="en-US" dirty="0"/>
              <a:t>A:   R   .... R  </a:t>
            </a:r>
            <a:r>
              <a:rPr lang="sk-SK" altLang="en-US" dirty="0" err="1">
                <a:solidFill>
                  <a:srgbClr val="FF0000"/>
                </a:solidFill>
              </a:rPr>
              <a:t>R</a:t>
            </a:r>
            <a:r>
              <a:rPr lang="sk-SK" altLang="en-US" dirty="0"/>
              <a:t>  T  R ....</a:t>
            </a:r>
          </a:p>
          <a:p>
            <a:r>
              <a:rPr lang="sk-SK" altLang="en-US" dirty="0"/>
              <a:t>B:   R   .... R  </a:t>
            </a:r>
            <a:r>
              <a:rPr lang="sk-SK" altLang="en-US" dirty="0">
                <a:solidFill>
                  <a:srgbClr val="FF0000"/>
                </a:solidFill>
              </a:rPr>
              <a:t>T</a:t>
            </a:r>
            <a:r>
              <a:rPr lang="sk-SK" altLang="en-US" dirty="0"/>
              <a:t>  R  T .....</a:t>
            </a:r>
          </a:p>
          <a:p>
            <a:r>
              <a:rPr lang="en-US" altLang="en-US" dirty="0" smtClean="0"/>
              <a:t>Condition, in which betrayal of B is beneficial for him is the same as before</a:t>
            </a:r>
            <a:r>
              <a:rPr lang="sk-SK" altLang="en-US" dirty="0" smtClean="0"/>
              <a:t>, </a:t>
            </a:r>
            <a:r>
              <a:rPr lang="en-US" altLang="en-US" dirty="0" smtClean="0"/>
              <a:t>because the first </a:t>
            </a:r>
            <a:r>
              <a:rPr lang="sk-SK" altLang="en-US" dirty="0" smtClean="0"/>
              <a:t> </a:t>
            </a:r>
            <a:r>
              <a:rPr lang="sk-SK" altLang="en-US" dirty="0"/>
              <a:t>n-1 </a:t>
            </a:r>
            <a:r>
              <a:rPr lang="en-US" altLang="en-US" dirty="0" smtClean="0"/>
              <a:t>repetitions of game both have the same</a:t>
            </a:r>
            <a:r>
              <a:rPr lang="sk-SK" altLang="en-US" dirty="0" smtClean="0"/>
              <a:t> </a:t>
            </a:r>
            <a:r>
              <a:rPr lang="sk-SK" altLang="en-US" dirty="0" err="1"/>
              <a:t>payoff</a:t>
            </a:r>
            <a:r>
              <a:rPr lang="sk-SK" altLang="en-US" dirty="0"/>
              <a:t> </a:t>
            </a:r>
            <a:r>
              <a:rPr lang="sk-SK" altLang="en-US" dirty="0" smtClean="0"/>
              <a:t>(</a:t>
            </a:r>
            <a:r>
              <a:rPr lang="en-US" altLang="en-US" dirty="0" smtClean="0"/>
              <a:t>we analyzed this situation for </a:t>
            </a:r>
            <a:r>
              <a:rPr lang="sk-SK" altLang="en-US" dirty="0" smtClean="0"/>
              <a:t>G.T</a:t>
            </a:r>
            <a:r>
              <a:rPr lang="sk-SK" altLang="en-US" dirty="0"/>
              <a:t>). </a:t>
            </a:r>
            <a:endParaRPr lang="en-US" altLang="en-US" dirty="0"/>
          </a:p>
        </p:txBody>
      </p:sp>
      <p:sp>
        <p:nvSpPr>
          <p:cNvPr id="50179" name="TextBox 2"/>
          <p:cNvSpPr txBox="1">
            <a:spLocks noChangeArrowheads="1"/>
          </p:cNvSpPr>
          <p:nvPr/>
        </p:nvSpPr>
        <p:spPr bwMode="auto">
          <a:xfrm>
            <a:off x="498764" y="2017713"/>
            <a:ext cx="10592789"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What are the conditions that one player after series of </a:t>
            </a:r>
            <a:r>
              <a:rPr lang="sk-SK" altLang="en-US" i="1" dirty="0" smtClean="0"/>
              <a:t>(</a:t>
            </a:r>
            <a:r>
              <a:rPr lang="sk-SK" altLang="en-US" i="1" dirty="0" err="1" smtClean="0"/>
              <a:t>refuse</a:t>
            </a:r>
            <a:r>
              <a:rPr lang="sk-SK" altLang="en-US" i="1" dirty="0"/>
              <a:t>, </a:t>
            </a:r>
            <a:r>
              <a:rPr lang="sk-SK" altLang="en-US" i="1" dirty="0" err="1"/>
              <a:t>testify</a:t>
            </a:r>
            <a:r>
              <a:rPr lang="sk-SK" altLang="en-US" dirty="0"/>
              <a:t>), (</a:t>
            </a:r>
            <a:r>
              <a:rPr lang="sk-SK" altLang="en-US" dirty="0" err="1"/>
              <a:t>testify</a:t>
            </a:r>
            <a:r>
              <a:rPr lang="sk-SK" altLang="en-US" dirty="0"/>
              <a:t>, </a:t>
            </a:r>
            <a:r>
              <a:rPr lang="sk-SK" altLang="en-US" dirty="0" err="1"/>
              <a:t>refuse</a:t>
            </a:r>
            <a:r>
              <a:rPr lang="sk-SK" altLang="en-US" dirty="0" smtClean="0"/>
              <a:t>)</a:t>
            </a:r>
            <a:r>
              <a:rPr lang="en-US" altLang="en-US" dirty="0" smtClean="0"/>
              <a:t> repetitions will be ready to return to the cooperation </a:t>
            </a:r>
            <a:r>
              <a:rPr lang="en-US" altLang="en-US" dirty="0"/>
              <a:t> </a:t>
            </a:r>
            <a:r>
              <a:rPr lang="en-US" altLang="en-US" dirty="0" smtClean="0"/>
              <a:t>of the type </a:t>
            </a:r>
            <a:r>
              <a:rPr lang="sk-SK" altLang="en-US" dirty="0" smtClean="0"/>
              <a:t> </a:t>
            </a:r>
            <a:r>
              <a:rPr lang="sk-SK" altLang="en-US" i="1" dirty="0"/>
              <a:t>(</a:t>
            </a:r>
            <a:r>
              <a:rPr lang="sk-SK" altLang="en-US" i="1" dirty="0" err="1"/>
              <a:t>refuse</a:t>
            </a:r>
            <a:r>
              <a:rPr lang="sk-SK" altLang="en-US" i="1" dirty="0"/>
              <a:t>, </a:t>
            </a:r>
            <a:r>
              <a:rPr lang="sk-SK" altLang="en-US" i="1" dirty="0" err="1"/>
              <a:t>refuse</a:t>
            </a:r>
            <a:r>
              <a:rPr lang="sk-SK" altLang="en-US" i="1" dirty="0"/>
              <a:t>) </a:t>
            </a:r>
            <a:r>
              <a:rPr lang="sk-SK" altLang="en-US" dirty="0"/>
              <a:t>? </a:t>
            </a:r>
            <a:r>
              <a:rPr lang="en-US" altLang="en-US" dirty="0" smtClean="0"/>
              <a:t>Only if this holds </a:t>
            </a:r>
            <a:endParaRPr lang="sk-SK" altLang="en-US" dirty="0"/>
          </a:p>
          <a:p>
            <a:endParaRPr lang="sk-SK" altLang="en-US" dirty="0"/>
          </a:p>
          <a:p>
            <a:endParaRPr lang="sk-SK" altLang="en-US" dirty="0"/>
          </a:p>
          <a:p>
            <a:endParaRPr lang="sk-SK" altLang="en-US" dirty="0"/>
          </a:p>
          <a:p>
            <a:endParaRPr lang="sk-SK" altLang="en-US" dirty="0"/>
          </a:p>
          <a:p>
            <a:endParaRPr lang="sk-SK" altLang="en-US" dirty="0"/>
          </a:p>
          <a:p>
            <a:endParaRPr lang="sk-SK" altLang="en-US" dirty="0"/>
          </a:p>
          <a:p>
            <a:endParaRPr lang="sk-SK" altLang="en-US" dirty="0"/>
          </a:p>
          <a:p>
            <a:r>
              <a:rPr lang="en-US" altLang="en-US" dirty="0" smtClean="0"/>
              <a:t>Here T=0. But this condition is exactly opposite </a:t>
            </a:r>
            <a:r>
              <a:rPr lang="sk-SK" altLang="en-US" dirty="0" smtClean="0"/>
              <a:t>, </a:t>
            </a:r>
            <a:r>
              <a:rPr lang="en-US" altLang="en-US" dirty="0" smtClean="0"/>
              <a:t>to the condition when to leave the cooperation is beneficial</a:t>
            </a:r>
            <a:r>
              <a:rPr lang="sk-SK" altLang="en-US" dirty="0" smtClean="0"/>
              <a:t>:</a:t>
            </a:r>
            <a:endParaRPr lang="sk-SK" altLang="en-US" dirty="0"/>
          </a:p>
        </p:txBody>
      </p:sp>
      <p:graphicFrame>
        <p:nvGraphicFramePr>
          <p:cNvPr id="50180" name="Object 3"/>
          <p:cNvGraphicFramePr>
            <a:graphicFrameLocks noChangeAspect="1"/>
          </p:cNvGraphicFramePr>
          <p:nvPr/>
        </p:nvGraphicFramePr>
        <p:xfrm>
          <a:off x="1657350" y="2722564"/>
          <a:ext cx="6375400" cy="1716087"/>
        </p:xfrm>
        <a:graphic>
          <a:graphicData uri="http://schemas.openxmlformats.org/presentationml/2006/ole">
            <mc:AlternateContent xmlns:mc="http://schemas.openxmlformats.org/markup-compatibility/2006">
              <mc:Choice xmlns:v="urn:schemas-microsoft-com:vml" Requires="v">
                <p:oleObj spid="_x0000_s82948" name="Rovnica" r:id="rId3" imgW="3441700" imgH="927100" progId="Equation.3">
                  <p:embed/>
                </p:oleObj>
              </mc:Choice>
              <mc:Fallback>
                <p:oleObj name="Rovnica" r:id="rId3" imgW="3441700" imgH="927100" progId="Equation.3">
                  <p:embed/>
                  <p:pic>
                    <p:nvPicPr>
                      <p:cNvPr id="5018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2722564"/>
                        <a:ext cx="6375400" cy="17160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Object 4"/>
          <p:cNvGraphicFramePr>
            <a:graphicFrameLocks noChangeAspect="1"/>
          </p:cNvGraphicFramePr>
          <p:nvPr/>
        </p:nvGraphicFramePr>
        <p:xfrm>
          <a:off x="1724025" y="4808539"/>
          <a:ext cx="2705100" cy="776287"/>
        </p:xfrm>
        <a:graphic>
          <a:graphicData uri="http://schemas.openxmlformats.org/presentationml/2006/ole">
            <mc:AlternateContent xmlns:mc="http://schemas.openxmlformats.org/markup-compatibility/2006">
              <mc:Choice xmlns:v="urn:schemas-microsoft-com:vml" Requires="v">
                <p:oleObj spid="_x0000_s82949" name="Rovnica" r:id="rId5" imgW="1460500" imgH="419100" progId="Equation.3">
                  <p:embed/>
                </p:oleObj>
              </mc:Choice>
              <mc:Fallback>
                <p:oleObj name="Rovnica" r:id="rId5" imgW="1460500" imgH="419100" progId="Equation.3">
                  <p:embed/>
                  <p:pic>
                    <p:nvPicPr>
                      <p:cNvPr id="5018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025" y="4808539"/>
                        <a:ext cx="2705100" cy="776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5991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28613"/>
            <a:ext cx="8839200" cy="1200329"/>
          </a:xfrm>
          <a:prstGeom prst="rect">
            <a:avLst/>
          </a:prstGeom>
          <a:solidFill>
            <a:schemeClr val="accent1">
              <a:lumMod val="60000"/>
              <a:lumOff val="40000"/>
            </a:schemeClr>
          </a:solidFill>
        </p:spPr>
        <p:txBody>
          <a:bodyPr wrap="square">
            <a:spAutoFit/>
          </a:bodyPr>
          <a:lstStyle/>
          <a:p>
            <a:pPr>
              <a:defRPr/>
            </a:pPr>
            <a:r>
              <a:rPr lang="sk-SK" sz="2400" i="1" dirty="0" smtClean="0"/>
              <a:t>T</a:t>
            </a:r>
            <a:r>
              <a:rPr lang="en-US" sz="2400" i="1" dirty="0" smtClean="0"/>
              <a:t>FT </a:t>
            </a:r>
            <a:r>
              <a:rPr lang="sk-SK" sz="2400" i="1" dirty="0" smtClean="0"/>
              <a:t> </a:t>
            </a:r>
            <a:r>
              <a:rPr lang="en-US" sz="2400" i="1" dirty="0" smtClean="0"/>
              <a:t>has therefore </a:t>
            </a:r>
            <a:r>
              <a:rPr lang="sk-SK" sz="2400" i="1" dirty="0" smtClean="0"/>
              <a:t> </a:t>
            </a:r>
            <a:r>
              <a:rPr lang="sk-SK" sz="2400" i="1" dirty="0" err="1" smtClean="0"/>
              <a:t>Nash</a:t>
            </a:r>
            <a:r>
              <a:rPr lang="sk-SK" sz="2400" i="1" dirty="0" smtClean="0"/>
              <a:t> </a:t>
            </a:r>
            <a:r>
              <a:rPr lang="en-US" sz="2400" i="1" dirty="0" smtClean="0"/>
              <a:t>equilibrium </a:t>
            </a:r>
            <a:r>
              <a:rPr lang="sk-SK" sz="2400" i="1" dirty="0" smtClean="0"/>
              <a:t> </a:t>
            </a:r>
            <a:r>
              <a:rPr lang="sk-SK" sz="2400" i="1" dirty="0"/>
              <a:t>(</a:t>
            </a:r>
            <a:r>
              <a:rPr lang="sk-SK" sz="2400" i="1" dirty="0" err="1"/>
              <a:t>refuse</a:t>
            </a:r>
            <a:r>
              <a:rPr lang="sk-SK" sz="2400" i="1" dirty="0"/>
              <a:t>, </a:t>
            </a:r>
            <a:r>
              <a:rPr lang="sk-SK" sz="2400" i="1" dirty="0" err="1"/>
              <a:t>refuse</a:t>
            </a:r>
            <a:r>
              <a:rPr lang="sk-SK" sz="2400" i="1" dirty="0"/>
              <a:t>), </a:t>
            </a:r>
            <a:r>
              <a:rPr lang="en-US" sz="2400" i="1" dirty="0" smtClean="0"/>
              <a:t>but </a:t>
            </a:r>
            <a:r>
              <a:rPr lang="en-US" sz="2400" b="1" i="1" dirty="0" smtClean="0"/>
              <a:t>in general it is not </a:t>
            </a:r>
            <a:r>
              <a:rPr lang="sk-SK" sz="2400" b="1" i="1" dirty="0" smtClean="0"/>
              <a:t>SPE </a:t>
            </a:r>
            <a:r>
              <a:rPr lang="sk-SK" sz="2400" i="1" dirty="0" smtClean="0"/>
              <a:t>. </a:t>
            </a:r>
            <a:r>
              <a:rPr lang="sk-SK" sz="2400" i="1" dirty="0"/>
              <a:t>SPE </a:t>
            </a:r>
            <a:r>
              <a:rPr lang="en-US" sz="2400" i="1" dirty="0" smtClean="0"/>
              <a:t>it is only for a game in which both conditions are valid at once</a:t>
            </a:r>
            <a:r>
              <a:rPr lang="sk-SK" sz="2400" i="1" dirty="0" smtClean="0"/>
              <a:t>, </a:t>
            </a:r>
            <a:r>
              <a:rPr lang="en-US" sz="2400" i="1" dirty="0" smtClean="0"/>
              <a:t>that means for </a:t>
            </a:r>
            <a:r>
              <a:rPr lang="sk-SK" sz="2400" i="1" dirty="0" smtClean="0"/>
              <a:t> </a:t>
            </a:r>
            <a:r>
              <a:rPr lang="sk-SK" sz="2400" i="1" dirty="0"/>
              <a:t>p</a:t>
            </a:r>
            <a:r>
              <a:rPr lang="sk-SK" sz="2400" i="1" dirty="0" smtClean="0"/>
              <a:t>*</a:t>
            </a:r>
            <a:r>
              <a:rPr lang="en-US" sz="2400" i="1" dirty="0" smtClean="0"/>
              <a:t> solving the equation</a:t>
            </a:r>
            <a:endParaRPr lang="en-US" sz="2400" dirty="0"/>
          </a:p>
        </p:txBody>
      </p:sp>
      <p:graphicFrame>
        <p:nvGraphicFramePr>
          <p:cNvPr id="51203" name="Object 2"/>
          <p:cNvGraphicFramePr>
            <a:graphicFrameLocks noChangeAspect="1"/>
          </p:cNvGraphicFramePr>
          <p:nvPr/>
        </p:nvGraphicFramePr>
        <p:xfrm>
          <a:off x="3867150" y="2560638"/>
          <a:ext cx="3887788" cy="1116012"/>
        </p:xfrm>
        <a:graphic>
          <a:graphicData uri="http://schemas.openxmlformats.org/presentationml/2006/ole">
            <mc:AlternateContent xmlns:mc="http://schemas.openxmlformats.org/markup-compatibility/2006">
              <mc:Choice xmlns:v="urn:schemas-microsoft-com:vml" Requires="v">
                <p:oleObj spid="_x0000_s83971" name="Rovnica" r:id="rId3" imgW="1460500" imgH="419100" progId="Equation.3">
                  <p:embed/>
                </p:oleObj>
              </mc:Choice>
              <mc:Fallback>
                <p:oleObj name="Rovnica" r:id="rId3" imgW="1460500" imgH="419100" progId="Equation.3">
                  <p:embed/>
                  <p:pic>
                    <p:nvPicPr>
                      <p:cNvPr id="51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0" y="2560638"/>
                        <a:ext cx="3887788" cy="11160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40829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Box 2"/>
          <p:cNvSpPr txBox="1"/>
          <p:nvPr/>
        </p:nvSpPr>
        <p:spPr>
          <a:xfrm>
            <a:off x="1009403" y="2275114"/>
            <a:ext cx="9560627" cy="2308324"/>
          </a:xfrm>
          <a:prstGeom prst="rect">
            <a:avLst/>
          </a:prstGeom>
          <a:noFill/>
        </p:spPr>
        <p:txBody>
          <a:bodyPr wrap="square" rtlCol="0">
            <a:spAutoFit/>
          </a:bodyPr>
          <a:lstStyle/>
          <a:p>
            <a:pPr marL="457200" indent="-457200">
              <a:buAutoNum type="arabicPeriod"/>
            </a:pPr>
            <a:r>
              <a:rPr lang="sk-SK" sz="2400" dirty="0"/>
              <a:t>Markov </a:t>
            </a:r>
            <a:r>
              <a:rPr lang="sk-SK" sz="2400" dirty="0" err="1"/>
              <a:t>decision</a:t>
            </a:r>
            <a:r>
              <a:rPr lang="sk-SK" sz="2400" dirty="0"/>
              <a:t> </a:t>
            </a:r>
            <a:r>
              <a:rPr lang="sk-SK" sz="2400" dirty="0" smtClean="0"/>
              <a:t>pro</a:t>
            </a:r>
            <a:r>
              <a:rPr lang="en-US" sz="2400" dirty="0" err="1" smtClean="0"/>
              <a:t>blem</a:t>
            </a:r>
            <a:r>
              <a:rPr lang="en-US" sz="2400" dirty="0" smtClean="0"/>
              <a:t>, policy, optimal policy</a:t>
            </a:r>
            <a:r>
              <a:rPr lang="sk-SK" sz="2400" dirty="0" smtClean="0"/>
              <a:t>. </a:t>
            </a:r>
            <a:endParaRPr lang="sk-SK" sz="2400" dirty="0"/>
          </a:p>
          <a:p>
            <a:pPr marL="457200" indent="-457200">
              <a:buAutoNum type="arabicPeriod"/>
            </a:pPr>
            <a:r>
              <a:rPr lang="sk-SK" sz="2400" dirty="0" err="1"/>
              <a:t>Value</a:t>
            </a:r>
            <a:r>
              <a:rPr lang="sk-SK" sz="2400" dirty="0"/>
              <a:t> </a:t>
            </a:r>
            <a:r>
              <a:rPr lang="sk-SK" sz="2400" dirty="0" err="1"/>
              <a:t>iteration</a:t>
            </a:r>
            <a:r>
              <a:rPr lang="sk-SK" sz="2400" dirty="0"/>
              <a:t> </a:t>
            </a:r>
            <a:r>
              <a:rPr lang="sk-SK" sz="2400" dirty="0" smtClean="0"/>
              <a:t>a</a:t>
            </a:r>
            <a:r>
              <a:rPr lang="en-US" sz="2400" dirty="0" err="1" smtClean="0"/>
              <a:t>nd</a:t>
            </a:r>
            <a:r>
              <a:rPr lang="sk-SK" sz="2400" dirty="0" smtClean="0"/>
              <a:t> </a:t>
            </a:r>
            <a:r>
              <a:rPr lang="sk-SK" sz="2400" dirty="0" err="1" smtClean="0"/>
              <a:t>Belman</a:t>
            </a:r>
            <a:r>
              <a:rPr lang="sk-SK" sz="2400" dirty="0" smtClean="0"/>
              <a:t> </a:t>
            </a:r>
            <a:r>
              <a:rPr lang="en-US" sz="2400" dirty="0" smtClean="0"/>
              <a:t>equation</a:t>
            </a:r>
            <a:r>
              <a:rPr lang="sk-SK" sz="2400" dirty="0" smtClean="0"/>
              <a:t>.</a:t>
            </a:r>
            <a:endParaRPr lang="sk-SK" sz="2400" dirty="0"/>
          </a:p>
          <a:p>
            <a:pPr marL="457200" indent="-457200">
              <a:buAutoNum type="arabicPeriod"/>
            </a:pPr>
            <a:r>
              <a:rPr lang="en-US" sz="2400" dirty="0" smtClean="0"/>
              <a:t>Decision in one move games</a:t>
            </a:r>
            <a:r>
              <a:rPr lang="sk-SK" sz="2400" dirty="0" smtClean="0"/>
              <a:t>. </a:t>
            </a:r>
            <a:r>
              <a:rPr lang="sk-SK" sz="2400" dirty="0" err="1" smtClean="0"/>
              <a:t>Dominant</a:t>
            </a:r>
            <a:r>
              <a:rPr lang="sk-SK" sz="2400" dirty="0" smtClean="0"/>
              <a:t> </a:t>
            </a:r>
            <a:r>
              <a:rPr lang="sk-SK" sz="2400" dirty="0" err="1" smtClean="0"/>
              <a:t>strat</a:t>
            </a:r>
            <a:r>
              <a:rPr lang="en-US" sz="2400" dirty="0" err="1" smtClean="0"/>
              <a:t>egy</a:t>
            </a:r>
            <a:r>
              <a:rPr lang="sk-SK" sz="2400" dirty="0" smtClean="0"/>
              <a:t>, </a:t>
            </a:r>
            <a:r>
              <a:rPr lang="sk-SK" sz="2400" dirty="0" err="1" smtClean="0"/>
              <a:t>Nash</a:t>
            </a:r>
            <a:r>
              <a:rPr lang="en-US" sz="2400" dirty="0" smtClean="0"/>
              <a:t> </a:t>
            </a:r>
            <a:r>
              <a:rPr lang="en-US" sz="2400" dirty="0" err="1" smtClean="0"/>
              <a:t>equlibrium</a:t>
            </a:r>
            <a:r>
              <a:rPr lang="sk-SK" sz="2400" dirty="0" smtClean="0"/>
              <a:t>. </a:t>
            </a:r>
            <a:endParaRPr lang="sk-SK" sz="2400" dirty="0"/>
          </a:p>
          <a:p>
            <a:pPr marL="457200" indent="-457200">
              <a:buAutoNum type="arabicPeriod"/>
            </a:pPr>
            <a:r>
              <a:rPr lang="en-US" sz="2400" dirty="0" smtClean="0"/>
              <a:t>Decisions in the repeated games, </a:t>
            </a:r>
            <a:r>
              <a:rPr lang="sk-SK" sz="2400" dirty="0" smtClean="0"/>
              <a:t> </a:t>
            </a:r>
            <a:r>
              <a:rPr lang="sk-SK" sz="2400" dirty="0"/>
              <a:t>SPE. </a:t>
            </a:r>
          </a:p>
          <a:p>
            <a:pPr marL="457200" indent="-457200">
              <a:buAutoNum type="arabicPeriod"/>
            </a:pPr>
            <a:r>
              <a:rPr lang="sk-SK" sz="2400" dirty="0" smtClean="0"/>
              <a:t> </a:t>
            </a:r>
            <a:r>
              <a:rPr lang="sk-SK" sz="2400" dirty="0" err="1"/>
              <a:t>Grim</a:t>
            </a:r>
            <a:r>
              <a:rPr lang="sk-SK" sz="2400" dirty="0"/>
              <a:t> </a:t>
            </a:r>
            <a:r>
              <a:rPr lang="sk-SK" sz="2400" dirty="0" err="1"/>
              <a:t>trigger</a:t>
            </a:r>
            <a:r>
              <a:rPr lang="sk-SK" sz="2400" dirty="0"/>
              <a:t> </a:t>
            </a:r>
            <a:r>
              <a:rPr lang="sk-SK" sz="2400" dirty="0" smtClean="0"/>
              <a:t>a</a:t>
            </a:r>
            <a:r>
              <a:rPr lang="en-US" sz="2400" dirty="0" err="1" smtClean="0"/>
              <a:t>nd</a:t>
            </a:r>
            <a:r>
              <a:rPr lang="sk-SK" sz="2400" dirty="0" smtClean="0"/>
              <a:t>  </a:t>
            </a:r>
            <a:r>
              <a:rPr lang="sk-SK" sz="2400" dirty="0" err="1"/>
              <a:t>tit</a:t>
            </a:r>
            <a:r>
              <a:rPr lang="sk-SK" sz="2400" dirty="0"/>
              <a:t> </a:t>
            </a:r>
            <a:r>
              <a:rPr lang="sk-SK" sz="2400" dirty="0" err="1"/>
              <a:t>for</a:t>
            </a:r>
            <a:r>
              <a:rPr lang="sk-SK" sz="2400" dirty="0"/>
              <a:t> </a:t>
            </a:r>
            <a:r>
              <a:rPr lang="sk-SK" sz="2400" dirty="0" err="1"/>
              <a:t>tat</a:t>
            </a:r>
            <a:r>
              <a:rPr lang="sk-SK" sz="2400" dirty="0"/>
              <a:t> </a:t>
            </a:r>
            <a:r>
              <a:rPr lang="en-US" sz="2400" dirty="0" smtClean="0"/>
              <a:t>analysis</a:t>
            </a:r>
            <a:r>
              <a:rPr lang="sk-SK" sz="2400" dirty="0" smtClean="0"/>
              <a:t>. </a:t>
            </a:r>
            <a:endParaRPr lang="sk-SK" sz="2400" dirty="0"/>
          </a:p>
          <a:p>
            <a:pPr marL="457200" indent="-457200">
              <a:buAutoNum type="arabicPeriod"/>
            </a:pPr>
            <a:r>
              <a:rPr lang="en-US" sz="2400" dirty="0"/>
              <a:t> </a:t>
            </a:r>
            <a:r>
              <a:rPr lang="en-US" sz="2400" dirty="0" smtClean="0"/>
              <a:t>Cooperation in games</a:t>
            </a:r>
            <a:r>
              <a:rPr lang="sk-SK" sz="2400" dirty="0" smtClean="0"/>
              <a:t>.</a:t>
            </a:r>
            <a:endParaRPr lang="sk-SK" sz="2400" dirty="0"/>
          </a:p>
        </p:txBody>
      </p:sp>
    </p:spTree>
    <p:extLst>
      <p:ext uri="{BB962C8B-B14F-4D97-AF65-F5344CB8AC3E}">
        <p14:creationId xmlns:p14="http://schemas.microsoft.com/office/powerpoint/2010/main" val="363274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674814" y="412462"/>
            <a:ext cx="82057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600" dirty="0"/>
              <a:t>How the average human being decides</a:t>
            </a:r>
            <a:r>
              <a:rPr lang="sk-SK" altLang="en-US" sz="3600" dirty="0"/>
              <a:t>?</a:t>
            </a:r>
            <a:endParaRPr lang="en-US" altLang="en-US" sz="3600" dirty="0"/>
          </a:p>
        </p:txBody>
      </p:sp>
      <p:sp>
        <p:nvSpPr>
          <p:cNvPr id="3" name="TextBox 2"/>
          <p:cNvSpPr txBox="1">
            <a:spLocks noChangeArrowheads="1"/>
          </p:cNvSpPr>
          <p:nvPr/>
        </p:nvSpPr>
        <p:spPr bwMode="auto">
          <a:xfrm>
            <a:off x="1674814" y="1668318"/>
            <a:ext cx="8159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a:t>A lot of people, but not everybody, take a  gain which is sure, that means 1 million dollars. </a:t>
            </a:r>
          </a:p>
        </p:txBody>
      </p:sp>
      <p:sp>
        <p:nvSpPr>
          <p:cNvPr id="4" name="TextBox 3"/>
          <p:cNvSpPr txBox="1">
            <a:spLocks noChangeArrowheads="1"/>
          </p:cNvSpPr>
          <p:nvPr/>
        </p:nvSpPr>
        <p:spPr bwMode="auto">
          <a:xfrm>
            <a:off x="1674814" y="2851872"/>
            <a:ext cx="8993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600" dirty="0"/>
              <a:t>How the UI agent with maximal expected utility (MEU) principle implemented and will decide?</a:t>
            </a:r>
          </a:p>
        </p:txBody>
      </p:sp>
      <p:sp>
        <p:nvSpPr>
          <p:cNvPr id="5" name="TextBox 4"/>
          <p:cNvSpPr txBox="1">
            <a:spLocks noChangeArrowheads="1"/>
          </p:cNvSpPr>
          <p:nvPr/>
        </p:nvSpPr>
        <p:spPr bwMode="auto">
          <a:xfrm>
            <a:off x="1674814" y="4414116"/>
            <a:ext cx="946037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a:t>He decides to play further and toss the coin</a:t>
            </a:r>
            <a:r>
              <a:rPr lang="sk-SK" altLang="en-US" sz="2800" dirty="0" smtClean="0"/>
              <a:t>.</a:t>
            </a:r>
            <a:endParaRPr lang="en-US" altLang="en-US" sz="2800" dirty="0" smtClean="0"/>
          </a:p>
          <a:p>
            <a:endParaRPr lang="en-US" altLang="en-US" sz="2800" dirty="0"/>
          </a:p>
          <a:p>
            <a:r>
              <a:rPr lang="en-US" altLang="en-US" sz="2800" dirty="0"/>
              <a:t>Why? </a:t>
            </a:r>
            <a:r>
              <a:rPr lang="sk-SK" altLang="en-US" sz="2800" dirty="0"/>
              <a:t> </a:t>
            </a:r>
            <a:r>
              <a:rPr lang="en-US" altLang="en-US" sz="2800" dirty="0"/>
              <a:t>Because the expected utility, measured by the expected amount of money  tells him so. </a:t>
            </a:r>
          </a:p>
        </p:txBody>
      </p:sp>
    </p:spTree>
    <p:extLst>
      <p:ext uri="{BB962C8B-B14F-4D97-AF65-F5344CB8AC3E}">
        <p14:creationId xmlns:p14="http://schemas.microsoft.com/office/powerpoint/2010/main" val="335320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565275" y="404813"/>
            <a:ext cx="8604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chemeClr val="tx1"/>
                </a:solidFill>
                <a:latin typeface="Times New Roman" panose="02020603050405020304" pitchFamily="18" charset="0"/>
              </a:rPr>
              <a:t>(EMV – expected monetary value</a:t>
            </a:r>
            <a:r>
              <a:rPr lang="en-US" altLang="sk-SK" sz="2400">
                <a:solidFill>
                  <a:schemeClr val="tx1"/>
                </a:solidFill>
                <a:latin typeface="Times New Roman" panose="02020603050405020304" pitchFamily="18" charset="0"/>
              </a:rPr>
              <a:t> utility</a:t>
            </a:r>
            <a:r>
              <a:rPr lang="sk-SK" altLang="sk-SK" sz="2400">
                <a:solidFill>
                  <a:schemeClr val="tx1"/>
                </a:solidFill>
                <a:latin typeface="Times New Roman" panose="02020603050405020304" pitchFamily="18" charset="0"/>
              </a:rPr>
              <a:t>)</a:t>
            </a:r>
            <a:endParaRPr lang="en-GB" altLang="sk-SK" sz="2400">
              <a:solidFill>
                <a:schemeClr val="tx1"/>
              </a:solidFill>
              <a:latin typeface="Times New Roman" panose="02020603050405020304" pitchFamily="18" charset="0"/>
            </a:endParaRPr>
          </a:p>
        </p:txBody>
      </p:sp>
      <p:graphicFrame>
        <p:nvGraphicFramePr>
          <p:cNvPr id="24579" name="Object 3"/>
          <p:cNvGraphicFramePr>
            <a:graphicFrameLocks noChangeAspect="1"/>
          </p:cNvGraphicFramePr>
          <p:nvPr/>
        </p:nvGraphicFramePr>
        <p:xfrm>
          <a:off x="1676400" y="1905000"/>
          <a:ext cx="5410200" cy="762000"/>
        </p:xfrm>
        <a:graphic>
          <a:graphicData uri="http://schemas.openxmlformats.org/presentationml/2006/ole">
            <mc:AlternateContent xmlns:mc="http://schemas.openxmlformats.org/markup-compatibility/2006">
              <mc:Choice xmlns:v="urn:schemas-microsoft-com:vml" Requires="v">
                <p:oleObj spid="_x0000_s36925" name="Equation" r:id="rId4" imgW="2794000" imgH="393700" progId="Equation.3">
                  <p:embed/>
                </p:oleObj>
              </mc:Choice>
              <mc:Fallback>
                <p:oleObj name="Equation" r:id="rId4" imgW="2794000" imgH="393700" progId="Equation.3">
                  <p:embed/>
                  <p:pic>
                    <p:nvPicPr>
                      <p:cNvPr id="245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905000"/>
                        <a:ext cx="5410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Line 4"/>
          <p:cNvSpPr>
            <a:spLocks noChangeShapeType="1"/>
          </p:cNvSpPr>
          <p:nvPr/>
        </p:nvSpPr>
        <p:spPr bwMode="auto">
          <a:xfrm flipV="1">
            <a:off x="1905000" y="25146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1" name="Text Box 5"/>
          <p:cNvSpPr txBox="1">
            <a:spLocks noChangeArrowheads="1"/>
          </p:cNvSpPr>
          <p:nvPr/>
        </p:nvSpPr>
        <p:spPr bwMode="auto">
          <a:xfrm>
            <a:off x="1524001" y="2986088"/>
            <a:ext cx="966067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Expected monetary utility is better then the certain win of million dollars. If our utility function is EMW </a:t>
            </a:r>
            <a:r>
              <a:rPr lang="sk-SK" altLang="sk-SK" sz="2400" b="1" dirty="0">
                <a:solidFill>
                  <a:schemeClr val="tx1"/>
                </a:solidFill>
                <a:latin typeface="Times New Roman" panose="02020603050405020304" pitchFamily="18" charset="0"/>
              </a:rPr>
              <a:t>t</a:t>
            </a:r>
            <a:r>
              <a:rPr lang="en-US" altLang="sk-SK" sz="2400" b="1" dirty="0">
                <a:solidFill>
                  <a:schemeClr val="tx1"/>
                </a:solidFill>
                <a:latin typeface="Times New Roman" panose="02020603050405020304" pitchFamily="18" charset="0"/>
              </a:rPr>
              <a:t>o play further and toss the coin is a rational decision . </a:t>
            </a:r>
            <a:endParaRPr lang="en-GB" altLang="sk-SK" sz="2400" b="1" dirty="0">
              <a:solidFill>
                <a:schemeClr val="tx1"/>
              </a:solidFill>
              <a:latin typeface="Times New Roman" panose="02020603050405020304" pitchFamily="18" charset="0"/>
            </a:endParaRPr>
          </a:p>
        </p:txBody>
      </p:sp>
      <p:sp>
        <p:nvSpPr>
          <p:cNvPr id="24582" name="Text Box 7"/>
          <p:cNvSpPr txBox="1">
            <a:spLocks noChangeArrowheads="1"/>
          </p:cNvSpPr>
          <p:nvPr/>
        </p:nvSpPr>
        <p:spPr bwMode="auto">
          <a:xfrm>
            <a:off x="1524000" y="4297363"/>
            <a:ext cx="9415346"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dirty="0">
                <a:solidFill>
                  <a:schemeClr val="tx1"/>
                </a:solidFill>
                <a:latin typeface="Times New Roman" panose="02020603050405020304" pitchFamily="18" charset="0"/>
              </a:rPr>
              <a:t>But, we know, that to accept a lottery, because EMV suggest so, is not necessarily a good decision. </a:t>
            </a:r>
            <a:endParaRPr lang="en-GB" altLang="sk-SK" sz="2400" dirty="0">
              <a:solidFill>
                <a:schemeClr val="tx1"/>
              </a:solidFill>
              <a:latin typeface="Times New Roman" panose="02020603050405020304" pitchFamily="18" charset="0"/>
            </a:endParaRPr>
          </a:p>
        </p:txBody>
      </p:sp>
      <p:sp>
        <p:nvSpPr>
          <p:cNvPr id="2" name="TextBox 1"/>
          <p:cNvSpPr txBox="1">
            <a:spLocks noChangeArrowheads="1"/>
          </p:cNvSpPr>
          <p:nvPr/>
        </p:nvSpPr>
        <p:spPr bwMode="auto">
          <a:xfrm>
            <a:off x="1524000" y="5229225"/>
            <a:ext cx="7488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b="1" dirty="0">
                <a:solidFill>
                  <a:srgbClr val="C00000"/>
                </a:solidFill>
                <a:latin typeface="Times New Roman" panose="02020603050405020304" pitchFamily="18" charset="0"/>
              </a:rPr>
              <a:t>Who of you would toss the coin and play further</a:t>
            </a:r>
            <a:r>
              <a:rPr lang="sk-SK" altLang="sk-SK" sz="2400" b="1" dirty="0">
                <a:solidFill>
                  <a:srgbClr val="C00000"/>
                </a:solidFill>
                <a:latin typeface="Times New Roman" panose="02020603050405020304" pitchFamily="18" charset="0"/>
              </a:rPr>
              <a:t>? </a:t>
            </a:r>
          </a:p>
        </p:txBody>
      </p:sp>
      <p:sp>
        <p:nvSpPr>
          <p:cNvPr id="8" name="TextBox 7"/>
          <p:cNvSpPr txBox="1">
            <a:spLocks noChangeArrowheads="1"/>
          </p:cNvSpPr>
          <p:nvPr/>
        </p:nvSpPr>
        <p:spPr bwMode="auto">
          <a:xfrm>
            <a:off x="1565275" y="5843589"/>
            <a:ext cx="8742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0"/>
              </a:spcBef>
              <a:spcAft>
                <a:spcPct val="0"/>
              </a:spcAft>
              <a:buClrTx/>
              <a:buSzTx/>
              <a:buFontTx/>
              <a:buNone/>
            </a:pPr>
            <a:r>
              <a:rPr lang="en-US" altLang="sk-SK" sz="2400" b="1" dirty="0">
                <a:solidFill>
                  <a:srgbClr val="C00000"/>
                </a:solidFill>
                <a:latin typeface="Times New Roman" panose="02020603050405020304" pitchFamily="18" charset="0"/>
              </a:rPr>
              <a:t>Imagine you are </a:t>
            </a:r>
            <a:r>
              <a:rPr lang="sk-SK" altLang="sk-SK" sz="2400" b="1" dirty="0">
                <a:solidFill>
                  <a:srgbClr val="C00000"/>
                </a:solidFill>
                <a:latin typeface="Times New Roman" panose="02020603050405020304" pitchFamily="18" charset="0"/>
              </a:rPr>
              <a:t>Bill </a:t>
            </a:r>
            <a:r>
              <a:rPr lang="sk-SK" altLang="sk-SK" sz="2400" b="1" dirty="0" err="1">
                <a:solidFill>
                  <a:srgbClr val="C00000"/>
                </a:solidFill>
                <a:latin typeface="Times New Roman" panose="02020603050405020304" pitchFamily="18" charset="0"/>
              </a:rPr>
              <a:t>Gates</a:t>
            </a:r>
            <a:r>
              <a:rPr lang="sk-SK" altLang="sk-SK" sz="2400" b="1" dirty="0">
                <a:solidFill>
                  <a:srgbClr val="C00000"/>
                </a:solidFill>
                <a:latin typeface="Times New Roman" panose="02020603050405020304" pitchFamily="18" charset="0"/>
              </a:rPr>
              <a:t>? </a:t>
            </a:r>
            <a:r>
              <a:rPr lang="en-US" altLang="sk-SK" sz="2400" b="1" dirty="0">
                <a:solidFill>
                  <a:srgbClr val="C00000"/>
                </a:solidFill>
                <a:latin typeface="Times New Roman" panose="02020603050405020304" pitchFamily="18" charset="0"/>
              </a:rPr>
              <a:t>Would you toss the coin in this case?</a:t>
            </a:r>
            <a:endParaRPr lang="sk-SK" altLang="sk-SK" sz="2400" b="1" dirty="0">
              <a:solidFill>
                <a:srgbClr val="C00000"/>
              </a:solidFill>
              <a:latin typeface="Times New Roman" panose="02020603050405020304" pitchFamily="18" charset="0"/>
            </a:endParaRPr>
          </a:p>
        </p:txBody>
      </p:sp>
    </p:spTree>
    <p:extLst>
      <p:ext uri="{BB962C8B-B14F-4D97-AF65-F5344CB8AC3E}">
        <p14:creationId xmlns:p14="http://schemas.microsoft.com/office/powerpoint/2010/main" val="2535106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676400" y="3810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Times New Roman" panose="02020603050405020304" pitchFamily="18" charset="0"/>
              </a:rPr>
              <a:t>TV game example:  How we decide and why</a:t>
            </a:r>
            <a:r>
              <a:rPr lang="sk-SK" altLang="sk-SK" sz="2400">
                <a:solidFill>
                  <a:schemeClr val="tx1"/>
                </a:solidFill>
                <a:latin typeface="Times New Roman" panose="02020603050405020304" pitchFamily="18" charset="0"/>
              </a:rPr>
              <a:t>?</a:t>
            </a:r>
            <a:endParaRPr lang="en-US" altLang="sk-SK" sz="2400">
              <a:solidFill>
                <a:schemeClr val="tx1"/>
              </a:solidFill>
              <a:latin typeface="Times New Roman" panose="02020603050405020304" pitchFamily="18" charset="0"/>
            </a:endParaRPr>
          </a:p>
        </p:txBody>
      </p:sp>
      <p:grpSp>
        <p:nvGrpSpPr>
          <p:cNvPr id="2" name="Group 16"/>
          <p:cNvGrpSpPr>
            <a:grpSpLocks/>
          </p:cNvGrpSpPr>
          <p:nvPr/>
        </p:nvGrpSpPr>
        <p:grpSpPr bwMode="auto">
          <a:xfrm>
            <a:off x="1762125" y="1774825"/>
            <a:ext cx="8991600" cy="4489450"/>
            <a:chOff x="54" y="1166"/>
            <a:chExt cx="5664" cy="2828"/>
          </a:xfrm>
        </p:grpSpPr>
        <p:grpSp>
          <p:nvGrpSpPr>
            <p:cNvPr id="26628" name="Group 14"/>
            <p:cNvGrpSpPr>
              <a:grpSpLocks/>
            </p:cNvGrpSpPr>
            <p:nvPr/>
          </p:nvGrpSpPr>
          <p:grpSpPr bwMode="auto">
            <a:xfrm>
              <a:off x="54" y="1166"/>
              <a:ext cx="5664" cy="2828"/>
              <a:chOff x="54" y="1166"/>
              <a:chExt cx="5664" cy="2828"/>
            </a:xfrm>
          </p:grpSpPr>
          <p:grpSp>
            <p:nvGrpSpPr>
              <p:cNvPr id="26630" name="Group 12"/>
              <p:cNvGrpSpPr>
                <a:grpSpLocks/>
              </p:cNvGrpSpPr>
              <p:nvPr/>
            </p:nvGrpSpPr>
            <p:grpSpPr bwMode="auto">
              <a:xfrm>
                <a:off x="54" y="1166"/>
                <a:ext cx="5664" cy="2639"/>
                <a:chOff x="54" y="1166"/>
                <a:chExt cx="5664" cy="2639"/>
              </a:xfrm>
            </p:grpSpPr>
            <p:grpSp>
              <p:nvGrpSpPr>
                <p:cNvPr id="26632" name="Group 6"/>
                <p:cNvGrpSpPr>
                  <a:grpSpLocks/>
                </p:cNvGrpSpPr>
                <p:nvPr/>
              </p:nvGrpSpPr>
              <p:grpSpPr bwMode="auto">
                <a:xfrm>
                  <a:off x="54" y="1166"/>
                  <a:ext cx="5664" cy="2138"/>
                  <a:chOff x="54" y="1166"/>
                  <a:chExt cx="5664" cy="2138"/>
                </a:xfrm>
              </p:grpSpPr>
              <p:sp>
                <p:nvSpPr>
                  <p:cNvPr id="26638" name="Text Box 3"/>
                  <p:cNvSpPr txBox="1">
                    <a:spLocks noChangeArrowheads="1"/>
                  </p:cNvSpPr>
                  <p:nvPr/>
                </p:nvSpPr>
                <p:spPr bwMode="auto">
                  <a:xfrm>
                    <a:off x="54" y="1166"/>
                    <a:ext cx="5664"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a:solidFill>
                          <a:schemeClr val="tx1"/>
                        </a:solidFill>
                        <a:latin typeface="Times New Roman" panose="02020603050405020304" pitchFamily="18" charset="0"/>
                      </a:rPr>
                      <a:t>      - </a:t>
                    </a:r>
                    <a:r>
                      <a:rPr lang="en-US" altLang="sk-SK" sz="2400">
                        <a:solidFill>
                          <a:schemeClr val="tx1"/>
                        </a:solidFill>
                        <a:latin typeface="Times New Roman" panose="02020603050405020304" pitchFamily="18" charset="0"/>
                      </a:rPr>
                      <a:t>denotes the state </a:t>
                    </a:r>
                    <a:r>
                      <a:rPr lang="sk-SK" altLang="sk-SK" sz="2400">
                        <a:solidFill>
                          <a:schemeClr val="tx1"/>
                        </a:solidFill>
                        <a:latin typeface="Times New Roman" panose="02020603050405020304" pitchFamily="18" charset="0"/>
                      </a:rPr>
                      <a:t> „</a:t>
                    </a:r>
                    <a:r>
                      <a:rPr lang="en-US" altLang="sk-SK" sz="2400">
                        <a:solidFill>
                          <a:schemeClr val="tx1"/>
                        </a:solidFill>
                        <a:latin typeface="Times New Roman" panose="02020603050405020304" pitchFamily="18" charset="0"/>
                      </a:rPr>
                      <a:t>I have </a:t>
                    </a:r>
                    <a:r>
                      <a:rPr lang="sk-SK" altLang="sk-SK" sz="2400">
                        <a:solidFill>
                          <a:schemeClr val="tx1"/>
                        </a:solidFill>
                        <a:latin typeface="Times New Roman" panose="02020603050405020304" pitchFamily="18" charset="0"/>
                      </a:rPr>
                      <a:t> </a:t>
                    </a:r>
                    <a:r>
                      <a:rPr lang="en-US" altLang="sk-SK" sz="2400" i="1">
                        <a:solidFill>
                          <a:schemeClr val="tx1"/>
                        </a:solidFill>
                        <a:latin typeface="Times New Roman" panose="02020603050405020304" pitchFamily="18" charset="0"/>
                      </a:rPr>
                      <a:t>$n</a:t>
                    </a:r>
                    <a:r>
                      <a:rPr lang="sk-SK" altLang="sk-SK" sz="2400">
                        <a:solidFill>
                          <a:schemeClr val="tx1"/>
                        </a:solidFill>
                        <a:latin typeface="Times New Roman" panose="02020603050405020304" pitchFamily="18" charset="0"/>
                      </a:rPr>
                      <a:t>“; </a:t>
                    </a:r>
                    <a:r>
                      <a:rPr lang="en-US" altLang="sk-SK" sz="2400">
                        <a:solidFill>
                          <a:schemeClr val="tx1"/>
                        </a:solidFill>
                        <a:latin typeface="Times New Roman" panose="02020603050405020304" pitchFamily="18" charset="0"/>
                      </a:rPr>
                      <a:t>my property in a bank is </a:t>
                    </a:r>
                    <a:r>
                      <a:rPr lang="sk-SK" altLang="sk-SK" sz="2400">
                        <a:solidFill>
                          <a:schemeClr val="tx1"/>
                        </a:solidFill>
                        <a:latin typeface="Times New Roman" panose="02020603050405020304" pitchFamily="18" charset="0"/>
                      </a:rPr>
                      <a:t> </a:t>
                    </a:r>
                    <a:r>
                      <a:rPr lang="en-US" altLang="sk-SK" sz="2400" i="1">
                        <a:solidFill>
                          <a:schemeClr val="tx1"/>
                        </a:solidFill>
                        <a:latin typeface="Times New Roman" panose="02020603050405020304" pitchFamily="18" charset="0"/>
                      </a:rPr>
                      <a:t>$</a:t>
                    </a:r>
                    <a:r>
                      <a:rPr lang="sk-SK" altLang="sk-SK" sz="2400" i="1">
                        <a:solidFill>
                          <a:schemeClr val="tx1"/>
                        </a:solidFill>
                        <a:latin typeface="Times New Roman" panose="02020603050405020304" pitchFamily="18" charset="0"/>
                      </a:rPr>
                      <a:t>k.</a:t>
                    </a:r>
                  </a:p>
                  <a:p>
                    <a:pPr eaLnBrk="1" hangingPunct="1">
                      <a:lnSpc>
                        <a:spcPct val="100000"/>
                      </a:lnSpc>
                      <a:spcBef>
                        <a:spcPct val="50000"/>
                      </a:spcBef>
                      <a:spcAft>
                        <a:spcPct val="0"/>
                      </a:spcAft>
                      <a:buClrTx/>
                      <a:buSzTx/>
                      <a:buFontTx/>
                      <a:buNone/>
                    </a:pPr>
                    <a:endParaRPr lang="sk-SK" altLang="sk-SK" sz="2400">
                      <a:solidFill>
                        <a:schemeClr val="tx1"/>
                      </a:solidFill>
                      <a:latin typeface="Times New Roman" panose="02020603050405020304" pitchFamily="18" charset="0"/>
                    </a:endParaRPr>
                  </a:p>
                  <a:p>
                    <a:pPr eaLnBrk="1" hangingPunct="1">
                      <a:lnSpc>
                        <a:spcPct val="100000"/>
                      </a:lnSpc>
                      <a:spcBef>
                        <a:spcPct val="50000"/>
                      </a:spcBef>
                      <a:spcAft>
                        <a:spcPct val="0"/>
                      </a:spcAft>
                      <a:buClrTx/>
                      <a:buSzTx/>
                      <a:buFontTx/>
                      <a:buNone/>
                    </a:pPr>
                    <a:r>
                      <a:rPr lang="en-US" altLang="sk-SK" sz="2400">
                        <a:solidFill>
                          <a:schemeClr val="tx1"/>
                        </a:solidFill>
                        <a:latin typeface="Times New Roman" panose="02020603050405020304" pitchFamily="18" charset="0"/>
                      </a:rPr>
                      <a:t>Let us calculate </a:t>
                    </a:r>
                    <a:r>
                      <a:rPr lang="sk-SK" altLang="sk-SK" sz="2400">
                        <a:solidFill>
                          <a:schemeClr val="tx1"/>
                        </a:solidFill>
                        <a:latin typeface="Times New Roman" panose="02020603050405020304" pitchFamily="18" charset="0"/>
                      </a:rPr>
                      <a:t> </a:t>
                    </a:r>
                    <a:r>
                      <a:rPr lang="sk-SK" altLang="sk-SK" sz="2400" i="1">
                        <a:solidFill>
                          <a:schemeClr val="tx1"/>
                        </a:solidFill>
                        <a:latin typeface="Times New Roman" panose="02020603050405020304" pitchFamily="18" charset="0"/>
                      </a:rPr>
                      <a:t>EU  </a:t>
                    </a:r>
                    <a:r>
                      <a:rPr lang="en-US" altLang="sk-SK" sz="2400">
                        <a:solidFill>
                          <a:schemeClr val="tx1"/>
                        </a:solidFill>
                        <a:latin typeface="Times New Roman" panose="02020603050405020304" pitchFamily="18" charset="0"/>
                      </a:rPr>
                      <a:t>of the lottery</a:t>
                    </a:r>
                    <a:r>
                      <a:rPr lang="sk-SK" altLang="sk-SK" sz="2400">
                        <a:solidFill>
                          <a:schemeClr val="tx1"/>
                        </a:solidFill>
                        <a:latin typeface="Times New Roman" panose="02020603050405020304" pitchFamily="18" charset="0"/>
                      </a:rPr>
                      <a:t>                            </a:t>
                    </a:r>
                    <a:r>
                      <a:rPr lang="sk-SK" altLang="sk-SK" sz="2400" i="1">
                        <a:solidFill>
                          <a:schemeClr val="tx1"/>
                        </a:solidFill>
                        <a:latin typeface="Times New Roman" panose="02020603050405020304" pitchFamily="18" charset="0"/>
                      </a:rPr>
                      <a:t>:</a:t>
                    </a:r>
                    <a:endParaRPr lang="en-US" altLang="sk-SK" sz="2400">
                      <a:solidFill>
                        <a:schemeClr val="tx1"/>
                      </a:solidFill>
                      <a:latin typeface="Times New Roman" panose="02020603050405020304" pitchFamily="18" charset="0"/>
                    </a:endParaRPr>
                  </a:p>
                </p:txBody>
              </p:sp>
              <p:graphicFrame>
                <p:nvGraphicFramePr>
                  <p:cNvPr id="26639" name="Object 1"/>
                  <p:cNvGraphicFramePr>
                    <a:graphicFrameLocks noChangeAspect="1"/>
                  </p:cNvGraphicFramePr>
                  <p:nvPr/>
                </p:nvGraphicFramePr>
                <p:xfrm>
                  <a:off x="54" y="1166"/>
                  <a:ext cx="280" cy="360"/>
                </p:xfrm>
                <a:graphic>
                  <a:graphicData uri="http://schemas.openxmlformats.org/presentationml/2006/ole">
                    <mc:AlternateContent xmlns:mc="http://schemas.openxmlformats.org/markup-compatibility/2006">
                      <mc:Choice xmlns:v="urn:schemas-microsoft-com:vml" Requires="v">
                        <p:oleObj spid="_x0000_s38067" name="Equation" r:id="rId4" imgW="66554" imgH="114348" progId="Equation.3">
                          <p:embed/>
                        </p:oleObj>
                      </mc:Choice>
                      <mc:Fallback>
                        <p:oleObj name="Equation" r:id="rId4" imgW="66554" imgH="114348" progId="Equation.3">
                          <p:embed/>
                          <p:pic>
                            <p:nvPicPr>
                              <p:cNvPr id="2663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 y="1166"/>
                                <a:ext cx="28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0" name="Object 2"/>
                  <p:cNvGraphicFramePr>
                    <a:graphicFrameLocks noChangeAspect="1"/>
                  </p:cNvGraphicFramePr>
                  <p:nvPr/>
                </p:nvGraphicFramePr>
                <p:xfrm>
                  <a:off x="672" y="2304"/>
                  <a:ext cx="3840" cy="1000"/>
                </p:xfrm>
                <a:graphic>
                  <a:graphicData uri="http://schemas.openxmlformats.org/presentationml/2006/ole">
                    <mc:AlternateContent xmlns:mc="http://schemas.openxmlformats.org/markup-compatibility/2006">
                      <mc:Choice xmlns:v="urn:schemas-microsoft-com:vml" Requires="v">
                        <p:oleObj spid="_x0000_s38068" name="Equation" r:id="rId6" imgW="2323927" imgH="523732" progId="Equation.3">
                          <p:embed/>
                        </p:oleObj>
                      </mc:Choice>
                      <mc:Fallback>
                        <p:oleObj name="Equation" r:id="rId6" imgW="2323927" imgH="523732" progId="Equation.3">
                          <p:embed/>
                          <p:pic>
                            <p:nvPicPr>
                              <p:cNvPr id="2664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 y="2304"/>
                                <a:ext cx="3840" cy="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33" name="Line 7"/>
                <p:cNvSpPr>
                  <a:spLocks noChangeShapeType="1"/>
                </p:cNvSpPr>
                <p:nvPr/>
              </p:nvSpPr>
              <p:spPr bwMode="auto">
                <a:xfrm flipV="1">
                  <a:off x="1872" y="3264"/>
                  <a:ext cx="33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4" name="Freeform 8"/>
                <p:cNvSpPr>
                  <a:spLocks/>
                </p:cNvSpPr>
                <p:nvPr/>
              </p:nvSpPr>
              <p:spPr bwMode="auto">
                <a:xfrm>
                  <a:off x="1864" y="2770"/>
                  <a:ext cx="1861" cy="1035"/>
                </a:xfrm>
                <a:custGeom>
                  <a:avLst/>
                  <a:gdLst>
                    <a:gd name="T0" fmla="*/ 0 w 1861"/>
                    <a:gd name="T1" fmla="*/ 1035 h 1035"/>
                    <a:gd name="T2" fmla="*/ 498 w 1861"/>
                    <a:gd name="T3" fmla="*/ 1010 h 1035"/>
                    <a:gd name="T4" fmla="*/ 835 w 1861"/>
                    <a:gd name="T5" fmla="*/ 984 h 1035"/>
                    <a:gd name="T6" fmla="*/ 1184 w 1861"/>
                    <a:gd name="T7" fmla="*/ 919 h 1035"/>
                    <a:gd name="T8" fmla="*/ 1411 w 1861"/>
                    <a:gd name="T9" fmla="*/ 841 h 1035"/>
                    <a:gd name="T10" fmla="*/ 1553 w 1861"/>
                    <a:gd name="T11" fmla="*/ 777 h 1035"/>
                    <a:gd name="T12" fmla="*/ 1605 w 1861"/>
                    <a:gd name="T13" fmla="*/ 751 h 1035"/>
                    <a:gd name="T14" fmla="*/ 1631 w 1861"/>
                    <a:gd name="T15" fmla="*/ 738 h 1035"/>
                    <a:gd name="T16" fmla="*/ 1734 w 1861"/>
                    <a:gd name="T17" fmla="*/ 654 h 1035"/>
                    <a:gd name="T18" fmla="*/ 1812 w 1861"/>
                    <a:gd name="T19" fmla="*/ 550 h 1035"/>
                    <a:gd name="T20" fmla="*/ 1851 w 1861"/>
                    <a:gd name="T21" fmla="*/ 472 h 1035"/>
                    <a:gd name="T22" fmla="*/ 1851 w 1861"/>
                    <a:gd name="T23" fmla="*/ 311 h 1035"/>
                    <a:gd name="T24" fmla="*/ 1806 w 1861"/>
                    <a:gd name="T25" fmla="*/ 162 h 1035"/>
                    <a:gd name="T26" fmla="*/ 1676 w 1861"/>
                    <a:gd name="T27" fmla="*/ 71 h 1035"/>
                    <a:gd name="T28" fmla="*/ 1592 w 1861"/>
                    <a:gd name="T29" fmla="*/ 0 h 10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61"/>
                    <a:gd name="T46" fmla="*/ 0 h 1035"/>
                    <a:gd name="T47" fmla="*/ 1861 w 1861"/>
                    <a:gd name="T48" fmla="*/ 1035 h 10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61" h="1035">
                      <a:moveTo>
                        <a:pt x="0" y="1035"/>
                      </a:moveTo>
                      <a:cubicBezTo>
                        <a:pt x="158" y="999"/>
                        <a:pt x="337" y="1014"/>
                        <a:pt x="498" y="1010"/>
                      </a:cubicBezTo>
                      <a:cubicBezTo>
                        <a:pt x="610" y="998"/>
                        <a:pt x="723" y="993"/>
                        <a:pt x="835" y="984"/>
                      </a:cubicBezTo>
                      <a:cubicBezTo>
                        <a:pt x="951" y="975"/>
                        <a:pt x="1071" y="945"/>
                        <a:pt x="1184" y="919"/>
                      </a:cubicBezTo>
                      <a:cubicBezTo>
                        <a:pt x="1263" y="901"/>
                        <a:pt x="1339" y="856"/>
                        <a:pt x="1411" y="841"/>
                      </a:cubicBezTo>
                      <a:cubicBezTo>
                        <a:pt x="1456" y="815"/>
                        <a:pt x="1506" y="799"/>
                        <a:pt x="1553" y="777"/>
                      </a:cubicBezTo>
                      <a:cubicBezTo>
                        <a:pt x="1571" y="769"/>
                        <a:pt x="1588" y="760"/>
                        <a:pt x="1605" y="751"/>
                      </a:cubicBezTo>
                      <a:cubicBezTo>
                        <a:pt x="1614" y="747"/>
                        <a:pt x="1631" y="738"/>
                        <a:pt x="1631" y="738"/>
                      </a:cubicBezTo>
                      <a:cubicBezTo>
                        <a:pt x="1662" y="705"/>
                        <a:pt x="1704" y="688"/>
                        <a:pt x="1734" y="654"/>
                      </a:cubicBezTo>
                      <a:cubicBezTo>
                        <a:pt x="1763" y="621"/>
                        <a:pt x="1783" y="581"/>
                        <a:pt x="1812" y="550"/>
                      </a:cubicBezTo>
                      <a:cubicBezTo>
                        <a:pt x="1822" y="523"/>
                        <a:pt x="1835" y="496"/>
                        <a:pt x="1851" y="472"/>
                      </a:cubicBezTo>
                      <a:cubicBezTo>
                        <a:pt x="1861" y="399"/>
                        <a:pt x="1861" y="415"/>
                        <a:pt x="1851" y="311"/>
                      </a:cubicBezTo>
                      <a:cubicBezTo>
                        <a:pt x="1847" y="269"/>
                        <a:pt x="1836" y="197"/>
                        <a:pt x="1806" y="162"/>
                      </a:cubicBezTo>
                      <a:cubicBezTo>
                        <a:pt x="1776" y="126"/>
                        <a:pt x="1717" y="97"/>
                        <a:pt x="1676" y="71"/>
                      </a:cubicBezTo>
                      <a:cubicBezTo>
                        <a:pt x="1665" y="64"/>
                        <a:pt x="1610" y="0"/>
                        <a:pt x="159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6635" name="Freeform 9"/>
                <p:cNvSpPr>
                  <a:spLocks/>
                </p:cNvSpPr>
                <p:nvPr/>
              </p:nvSpPr>
              <p:spPr bwMode="auto">
                <a:xfrm>
                  <a:off x="528" y="2208"/>
                  <a:ext cx="1890" cy="1585"/>
                </a:xfrm>
                <a:custGeom>
                  <a:avLst/>
                  <a:gdLst>
                    <a:gd name="T0" fmla="*/ 1307 w 1890"/>
                    <a:gd name="T1" fmla="*/ 1573 h 1585"/>
                    <a:gd name="T2" fmla="*/ 1081 w 1890"/>
                    <a:gd name="T3" fmla="*/ 1560 h 1585"/>
                    <a:gd name="T4" fmla="*/ 964 w 1890"/>
                    <a:gd name="T5" fmla="*/ 1547 h 1585"/>
                    <a:gd name="T6" fmla="*/ 738 w 1890"/>
                    <a:gd name="T7" fmla="*/ 1489 h 1585"/>
                    <a:gd name="T8" fmla="*/ 647 w 1890"/>
                    <a:gd name="T9" fmla="*/ 1457 h 1585"/>
                    <a:gd name="T10" fmla="*/ 596 w 1890"/>
                    <a:gd name="T11" fmla="*/ 1437 h 1585"/>
                    <a:gd name="T12" fmla="*/ 544 w 1890"/>
                    <a:gd name="T13" fmla="*/ 1411 h 1585"/>
                    <a:gd name="T14" fmla="*/ 473 w 1890"/>
                    <a:gd name="T15" fmla="*/ 1366 h 1585"/>
                    <a:gd name="T16" fmla="*/ 388 w 1890"/>
                    <a:gd name="T17" fmla="*/ 1282 h 1585"/>
                    <a:gd name="T18" fmla="*/ 304 w 1890"/>
                    <a:gd name="T19" fmla="*/ 1198 h 1585"/>
                    <a:gd name="T20" fmla="*/ 188 w 1890"/>
                    <a:gd name="T21" fmla="*/ 1055 h 1585"/>
                    <a:gd name="T22" fmla="*/ 155 w 1890"/>
                    <a:gd name="T23" fmla="*/ 1010 h 1585"/>
                    <a:gd name="T24" fmla="*/ 149 w 1890"/>
                    <a:gd name="T25" fmla="*/ 991 h 1585"/>
                    <a:gd name="T26" fmla="*/ 104 w 1890"/>
                    <a:gd name="T27" fmla="*/ 919 h 1585"/>
                    <a:gd name="T28" fmla="*/ 26 w 1890"/>
                    <a:gd name="T29" fmla="*/ 654 h 1585"/>
                    <a:gd name="T30" fmla="*/ 0 w 1890"/>
                    <a:gd name="T31" fmla="*/ 525 h 1585"/>
                    <a:gd name="T32" fmla="*/ 7 w 1890"/>
                    <a:gd name="T33" fmla="*/ 382 h 1585"/>
                    <a:gd name="T34" fmla="*/ 65 w 1890"/>
                    <a:gd name="T35" fmla="*/ 272 h 1585"/>
                    <a:gd name="T36" fmla="*/ 201 w 1890"/>
                    <a:gd name="T37" fmla="*/ 123 h 1585"/>
                    <a:gd name="T38" fmla="*/ 421 w 1890"/>
                    <a:gd name="T39" fmla="*/ 46 h 1585"/>
                    <a:gd name="T40" fmla="*/ 686 w 1890"/>
                    <a:gd name="T41" fmla="*/ 52 h 1585"/>
                    <a:gd name="T42" fmla="*/ 829 w 1890"/>
                    <a:gd name="T43" fmla="*/ 72 h 1585"/>
                    <a:gd name="T44" fmla="*/ 1236 w 1890"/>
                    <a:gd name="T45" fmla="*/ 65 h 1585"/>
                    <a:gd name="T46" fmla="*/ 1437 w 1890"/>
                    <a:gd name="T47" fmla="*/ 39 h 1585"/>
                    <a:gd name="T48" fmla="*/ 1806 w 1890"/>
                    <a:gd name="T49" fmla="*/ 0 h 1585"/>
                    <a:gd name="T50" fmla="*/ 1871 w 1890"/>
                    <a:gd name="T51" fmla="*/ 52 h 1585"/>
                    <a:gd name="T52" fmla="*/ 1890 w 1890"/>
                    <a:gd name="T53" fmla="*/ 110 h 1585"/>
                    <a:gd name="T54" fmla="*/ 1877 w 1890"/>
                    <a:gd name="T55" fmla="*/ 246 h 15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90"/>
                    <a:gd name="T85" fmla="*/ 0 h 1585"/>
                    <a:gd name="T86" fmla="*/ 1890 w 1890"/>
                    <a:gd name="T87" fmla="*/ 1585 h 158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90" h="1585">
                      <a:moveTo>
                        <a:pt x="1307" y="1573"/>
                      </a:moveTo>
                      <a:cubicBezTo>
                        <a:pt x="1230" y="1585"/>
                        <a:pt x="1157" y="1570"/>
                        <a:pt x="1081" y="1560"/>
                      </a:cubicBezTo>
                      <a:cubicBezTo>
                        <a:pt x="1042" y="1555"/>
                        <a:pt x="964" y="1547"/>
                        <a:pt x="964" y="1547"/>
                      </a:cubicBezTo>
                      <a:cubicBezTo>
                        <a:pt x="891" y="1524"/>
                        <a:pt x="812" y="1512"/>
                        <a:pt x="738" y="1489"/>
                      </a:cubicBezTo>
                      <a:cubicBezTo>
                        <a:pt x="705" y="1479"/>
                        <a:pt x="682" y="1463"/>
                        <a:pt x="647" y="1457"/>
                      </a:cubicBezTo>
                      <a:cubicBezTo>
                        <a:pt x="631" y="1449"/>
                        <a:pt x="612" y="1445"/>
                        <a:pt x="596" y="1437"/>
                      </a:cubicBezTo>
                      <a:cubicBezTo>
                        <a:pt x="532" y="1404"/>
                        <a:pt x="606" y="1428"/>
                        <a:pt x="544" y="1411"/>
                      </a:cubicBezTo>
                      <a:cubicBezTo>
                        <a:pt x="520" y="1395"/>
                        <a:pt x="496" y="1383"/>
                        <a:pt x="473" y="1366"/>
                      </a:cubicBezTo>
                      <a:cubicBezTo>
                        <a:pt x="452" y="1334"/>
                        <a:pt x="415" y="1309"/>
                        <a:pt x="388" y="1282"/>
                      </a:cubicBezTo>
                      <a:cubicBezTo>
                        <a:pt x="360" y="1254"/>
                        <a:pt x="334" y="1223"/>
                        <a:pt x="304" y="1198"/>
                      </a:cubicBezTo>
                      <a:cubicBezTo>
                        <a:pt x="257" y="1158"/>
                        <a:pt x="231" y="1098"/>
                        <a:pt x="188" y="1055"/>
                      </a:cubicBezTo>
                      <a:cubicBezTo>
                        <a:pt x="171" y="1010"/>
                        <a:pt x="195" y="1067"/>
                        <a:pt x="155" y="1010"/>
                      </a:cubicBezTo>
                      <a:cubicBezTo>
                        <a:pt x="151" y="1005"/>
                        <a:pt x="152" y="997"/>
                        <a:pt x="149" y="991"/>
                      </a:cubicBezTo>
                      <a:cubicBezTo>
                        <a:pt x="136" y="967"/>
                        <a:pt x="119" y="942"/>
                        <a:pt x="104" y="919"/>
                      </a:cubicBezTo>
                      <a:cubicBezTo>
                        <a:pt x="88" y="830"/>
                        <a:pt x="57" y="739"/>
                        <a:pt x="26" y="654"/>
                      </a:cubicBezTo>
                      <a:cubicBezTo>
                        <a:pt x="12" y="615"/>
                        <a:pt x="9" y="566"/>
                        <a:pt x="0" y="525"/>
                      </a:cubicBezTo>
                      <a:cubicBezTo>
                        <a:pt x="2" y="477"/>
                        <a:pt x="3" y="430"/>
                        <a:pt x="7" y="382"/>
                      </a:cubicBezTo>
                      <a:cubicBezTo>
                        <a:pt x="10" y="338"/>
                        <a:pt x="41" y="305"/>
                        <a:pt x="65" y="272"/>
                      </a:cubicBezTo>
                      <a:cubicBezTo>
                        <a:pt x="103" y="219"/>
                        <a:pt x="135" y="146"/>
                        <a:pt x="201" y="123"/>
                      </a:cubicBezTo>
                      <a:cubicBezTo>
                        <a:pt x="255" y="69"/>
                        <a:pt x="348" y="54"/>
                        <a:pt x="421" y="46"/>
                      </a:cubicBezTo>
                      <a:cubicBezTo>
                        <a:pt x="509" y="48"/>
                        <a:pt x="598" y="48"/>
                        <a:pt x="686" y="52"/>
                      </a:cubicBezTo>
                      <a:cubicBezTo>
                        <a:pt x="734" y="54"/>
                        <a:pt x="829" y="72"/>
                        <a:pt x="829" y="72"/>
                      </a:cubicBezTo>
                      <a:cubicBezTo>
                        <a:pt x="965" y="70"/>
                        <a:pt x="1100" y="69"/>
                        <a:pt x="1236" y="65"/>
                      </a:cubicBezTo>
                      <a:cubicBezTo>
                        <a:pt x="1302" y="63"/>
                        <a:pt x="1371" y="45"/>
                        <a:pt x="1437" y="39"/>
                      </a:cubicBezTo>
                      <a:cubicBezTo>
                        <a:pt x="1560" y="28"/>
                        <a:pt x="1685" y="26"/>
                        <a:pt x="1806" y="0"/>
                      </a:cubicBezTo>
                      <a:cubicBezTo>
                        <a:pt x="1863" y="10"/>
                        <a:pt x="1842" y="10"/>
                        <a:pt x="1871" y="52"/>
                      </a:cubicBezTo>
                      <a:cubicBezTo>
                        <a:pt x="1885" y="97"/>
                        <a:pt x="1878" y="78"/>
                        <a:pt x="1890" y="110"/>
                      </a:cubicBezTo>
                      <a:cubicBezTo>
                        <a:pt x="1886" y="154"/>
                        <a:pt x="1877" y="201"/>
                        <a:pt x="1877" y="24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6636" name="Line 10"/>
                <p:cNvSpPr>
                  <a:spLocks noChangeShapeType="1"/>
                </p:cNvSpPr>
                <p:nvPr/>
              </p:nvSpPr>
              <p:spPr bwMode="auto">
                <a:xfrm>
                  <a:off x="2400" y="2400"/>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7" name="Line 11"/>
                <p:cNvSpPr>
                  <a:spLocks noChangeShapeType="1"/>
                </p:cNvSpPr>
                <p:nvPr/>
              </p:nvSpPr>
              <p:spPr bwMode="auto">
                <a:xfrm flipH="1" flipV="1">
                  <a:off x="3456" y="2736"/>
                  <a:ext cx="4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6631" name="Text Box 13"/>
              <p:cNvSpPr txBox="1">
                <a:spLocks noChangeArrowheads="1"/>
              </p:cNvSpPr>
              <p:nvPr/>
            </p:nvSpPr>
            <p:spPr bwMode="auto">
              <a:xfrm>
                <a:off x="768" y="3744"/>
                <a:ext cx="20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a:solidFill>
                      <a:schemeClr val="tx1"/>
                    </a:solidFill>
                    <a:latin typeface="Times New Roman" panose="02020603050405020304" pitchFamily="18" charset="0"/>
                  </a:rPr>
                  <a:t>We need to know</a:t>
                </a:r>
              </a:p>
            </p:txBody>
          </p:sp>
        </p:grpSp>
        <p:graphicFrame>
          <p:nvGraphicFramePr>
            <p:cNvPr id="26629" name="Object 0"/>
            <p:cNvGraphicFramePr>
              <a:graphicFrameLocks noChangeAspect="1"/>
            </p:cNvGraphicFramePr>
            <p:nvPr/>
          </p:nvGraphicFramePr>
          <p:xfrm>
            <a:off x="3120" y="1689"/>
            <a:ext cx="1248" cy="471"/>
          </p:xfrm>
          <a:graphic>
            <a:graphicData uri="http://schemas.openxmlformats.org/presentationml/2006/ole">
              <mc:AlternateContent xmlns:mc="http://schemas.openxmlformats.org/markup-compatibility/2006">
                <mc:Choice xmlns:v="urn:schemas-microsoft-com:vml" Requires="v">
                  <p:oleObj spid="_x0000_s38069" name="Equation" r:id="rId8" imgW="1028856" imgH="314373" progId="Equation.3">
                    <p:embed/>
                  </p:oleObj>
                </mc:Choice>
                <mc:Fallback>
                  <p:oleObj name="Equation" r:id="rId8" imgW="1028856" imgH="314373" progId="Equation.3">
                    <p:embed/>
                    <p:pic>
                      <p:nvPicPr>
                        <p:cNvPr id="26629" name="Object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1689"/>
                          <a:ext cx="1248"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919414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676400" y="25146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a:solidFill>
                  <a:schemeClr val="tx1"/>
                </a:solidFill>
                <a:latin typeface="Times New Roman" panose="02020603050405020304" pitchFamily="18" charset="0"/>
              </a:rPr>
              <a:t>Grayson (1960):  Utilit</a:t>
            </a:r>
            <a:r>
              <a:rPr lang="en-US" altLang="sk-SK">
                <a:solidFill>
                  <a:schemeClr val="tx1"/>
                </a:solidFill>
                <a:latin typeface="Times New Roman" panose="02020603050405020304" pitchFamily="18" charset="0"/>
              </a:rPr>
              <a:t>y is proportional to the logarithm of the amount of money</a:t>
            </a:r>
          </a:p>
        </p:txBody>
      </p:sp>
      <p:grpSp>
        <p:nvGrpSpPr>
          <p:cNvPr id="2" name="Group 14"/>
          <p:cNvGrpSpPr>
            <a:grpSpLocks/>
          </p:cNvGrpSpPr>
          <p:nvPr/>
        </p:nvGrpSpPr>
        <p:grpSpPr bwMode="auto">
          <a:xfrm>
            <a:off x="1981200" y="3276600"/>
            <a:ext cx="4191000" cy="2514600"/>
            <a:chOff x="1008" y="2112"/>
            <a:chExt cx="2640" cy="1584"/>
          </a:xfrm>
        </p:grpSpPr>
        <p:sp>
          <p:nvSpPr>
            <p:cNvPr id="28685" name="Line 5"/>
            <p:cNvSpPr>
              <a:spLocks noChangeShapeType="1"/>
            </p:cNvSpPr>
            <p:nvPr/>
          </p:nvSpPr>
          <p:spPr bwMode="auto">
            <a:xfrm>
              <a:off x="2064"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6" name="Line 6"/>
            <p:cNvSpPr>
              <a:spLocks noChangeShapeType="1"/>
            </p:cNvSpPr>
            <p:nvPr/>
          </p:nvSpPr>
          <p:spPr bwMode="auto">
            <a:xfrm>
              <a:off x="1008" y="292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7" name="Text Box 7"/>
            <p:cNvSpPr txBox="1">
              <a:spLocks noChangeArrowheads="1"/>
            </p:cNvSpPr>
            <p:nvPr/>
          </p:nvSpPr>
          <p:spPr bwMode="auto">
            <a:xfrm>
              <a:off x="2256"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i="1">
                  <a:solidFill>
                    <a:schemeClr val="tx1"/>
                  </a:solidFill>
                  <a:latin typeface="Times New Roman" panose="02020603050405020304" pitchFamily="18" charset="0"/>
                </a:rPr>
                <a:t>U</a:t>
              </a:r>
              <a:endParaRPr lang="en-US" altLang="sk-SK" sz="2400" i="1">
                <a:solidFill>
                  <a:schemeClr val="tx1"/>
                </a:solidFill>
                <a:latin typeface="Times New Roman" panose="02020603050405020304" pitchFamily="18" charset="0"/>
              </a:endParaRPr>
            </a:p>
          </p:txBody>
        </p:sp>
        <p:sp>
          <p:nvSpPr>
            <p:cNvPr id="28688" name="Text Box 8"/>
            <p:cNvSpPr txBox="1">
              <a:spLocks noChangeArrowheads="1"/>
            </p:cNvSpPr>
            <p:nvPr/>
          </p:nvSpPr>
          <p:spPr bwMode="auto">
            <a:xfrm>
              <a:off x="3216" y="30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Times New Roman" panose="02020603050405020304" pitchFamily="18" charset="0"/>
                </a:rPr>
                <a:t>$</a:t>
              </a:r>
            </a:p>
          </p:txBody>
        </p:sp>
        <p:sp>
          <p:nvSpPr>
            <p:cNvPr id="28689" name="Freeform 13"/>
            <p:cNvSpPr>
              <a:spLocks/>
            </p:cNvSpPr>
            <p:nvPr/>
          </p:nvSpPr>
          <p:spPr bwMode="auto">
            <a:xfrm>
              <a:off x="1262" y="2362"/>
              <a:ext cx="1650" cy="1062"/>
            </a:xfrm>
            <a:custGeom>
              <a:avLst/>
              <a:gdLst>
                <a:gd name="T0" fmla="*/ 1650 w 1650"/>
                <a:gd name="T1" fmla="*/ 0 h 1062"/>
                <a:gd name="T2" fmla="*/ 1178 w 1650"/>
                <a:gd name="T3" fmla="*/ 52 h 1062"/>
                <a:gd name="T4" fmla="*/ 1029 w 1650"/>
                <a:gd name="T5" fmla="*/ 123 h 1062"/>
                <a:gd name="T6" fmla="*/ 990 w 1650"/>
                <a:gd name="T7" fmla="*/ 162 h 1062"/>
                <a:gd name="T8" fmla="*/ 971 w 1650"/>
                <a:gd name="T9" fmla="*/ 181 h 1062"/>
                <a:gd name="T10" fmla="*/ 932 w 1650"/>
                <a:gd name="T11" fmla="*/ 240 h 1062"/>
                <a:gd name="T12" fmla="*/ 867 w 1650"/>
                <a:gd name="T13" fmla="*/ 356 h 1062"/>
                <a:gd name="T14" fmla="*/ 815 w 1650"/>
                <a:gd name="T15" fmla="*/ 460 h 1062"/>
                <a:gd name="T16" fmla="*/ 744 w 1650"/>
                <a:gd name="T17" fmla="*/ 667 h 1062"/>
                <a:gd name="T18" fmla="*/ 712 w 1650"/>
                <a:gd name="T19" fmla="*/ 745 h 1062"/>
                <a:gd name="T20" fmla="*/ 686 w 1650"/>
                <a:gd name="T21" fmla="*/ 783 h 1062"/>
                <a:gd name="T22" fmla="*/ 550 w 1650"/>
                <a:gd name="T23" fmla="*/ 945 h 1062"/>
                <a:gd name="T24" fmla="*/ 505 w 1650"/>
                <a:gd name="T25" fmla="*/ 971 h 1062"/>
                <a:gd name="T26" fmla="*/ 466 w 1650"/>
                <a:gd name="T27" fmla="*/ 984 h 1062"/>
                <a:gd name="T28" fmla="*/ 162 w 1650"/>
                <a:gd name="T29" fmla="*/ 1036 h 1062"/>
                <a:gd name="T30" fmla="*/ 26 w 1650"/>
                <a:gd name="T31" fmla="*/ 1055 h 1062"/>
                <a:gd name="T32" fmla="*/ 0 w 1650"/>
                <a:gd name="T33" fmla="*/ 1062 h 10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50"/>
                <a:gd name="T52" fmla="*/ 0 h 1062"/>
                <a:gd name="T53" fmla="*/ 1650 w 1650"/>
                <a:gd name="T54" fmla="*/ 1062 h 10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50" h="1062">
                  <a:moveTo>
                    <a:pt x="1650" y="0"/>
                  </a:moveTo>
                  <a:cubicBezTo>
                    <a:pt x="1494" y="34"/>
                    <a:pt x="1337" y="37"/>
                    <a:pt x="1178" y="52"/>
                  </a:cubicBezTo>
                  <a:cubicBezTo>
                    <a:pt x="1118" y="66"/>
                    <a:pt x="1075" y="82"/>
                    <a:pt x="1029" y="123"/>
                  </a:cubicBezTo>
                  <a:cubicBezTo>
                    <a:pt x="1015" y="135"/>
                    <a:pt x="1003" y="149"/>
                    <a:pt x="990" y="162"/>
                  </a:cubicBezTo>
                  <a:cubicBezTo>
                    <a:pt x="984" y="168"/>
                    <a:pt x="971" y="181"/>
                    <a:pt x="971" y="181"/>
                  </a:cubicBezTo>
                  <a:cubicBezTo>
                    <a:pt x="962" y="207"/>
                    <a:pt x="951" y="220"/>
                    <a:pt x="932" y="240"/>
                  </a:cubicBezTo>
                  <a:cubicBezTo>
                    <a:pt x="924" y="265"/>
                    <a:pt x="885" y="329"/>
                    <a:pt x="867" y="356"/>
                  </a:cubicBezTo>
                  <a:cubicBezTo>
                    <a:pt x="856" y="391"/>
                    <a:pt x="835" y="429"/>
                    <a:pt x="815" y="460"/>
                  </a:cubicBezTo>
                  <a:cubicBezTo>
                    <a:pt x="794" y="527"/>
                    <a:pt x="782" y="608"/>
                    <a:pt x="744" y="667"/>
                  </a:cubicBezTo>
                  <a:cubicBezTo>
                    <a:pt x="738" y="685"/>
                    <a:pt x="721" y="728"/>
                    <a:pt x="712" y="745"/>
                  </a:cubicBezTo>
                  <a:cubicBezTo>
                    <a:pt x="705" y="758"/>
                    <a:pt x="686" y="783"/>
                    <a:pt x="686" y="783"/>
                  </a:cubicBezTo>
                  <a:cubicBezTo>
                    <a:pt x="667" y="846"/>
                    <a:pt x="607" y="913"/>
                    <a:pt x="550" y="945"/>
                  </a:cubicBezTo>
                  <a:cubicBezTo>
                    <a:pt x="535" y="954"/>
                    <a:pt x="521" y="964"/>
                    <a:pt x="505" y="971"/>
                  </a:cubicBezTo>
                  <a:cubicBezTo>
                    <a:pt x="492" y="977"/>
                    <a:pt x="466" y="984"/>
                    <a:pt x="466" y="984"/>
                  </a:cubicBezTo>
                  <a:cubicBezTo>
                    <a:pt x="384" y="1040"/>
                    <a:pt x="253" y="1029"/>
                    <a:pt x="162" y="1036"/>
                  </a:cubicBezTo>
                  <a:cubicBezTo>
                    <a:pt x="121" y="1039"/>
                    <a:pt x="63" y="1049"/>
                    <a:pt x="26" y="1055"/>
                  </a:cubicBezTo>
                  <a:cubicBezTo>
                    <a:pt x="17" y="1056"/>
                    <a:pt x="0" y="1062"/>
                    <a:pt x="0" y="1062"/>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74767" name="Text Box 15"/>
          <p:cNvSpPr txBox="1">
            <a:spLocks noChangeArrowheads="1"/>
          </p:cNvSpPr>
          <p:nvPr/>
        </p:nvSpPr>
        <p:spPr bwMode="auto">
          <a:xfrm>
            <a:off x="7239000" y="3429000"/>
            <a:ext cx="342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dirty="0">
                <a:solidFill>
                  <a:schemeClr val="tx1"/>
                </a:solidFill>
                <a:latin typeface="Times New Roman" panose="02020603050405020304" pitchFamily="18" charset="0"/>
              </a:rPr>
              <a:t>Is there even more realistic utility taking into account a debt possibility?</a:t>
            </a:r>
            <a:endParaRPr lang="en-GB" altLang="sk-SK" dirty="0">
              <a:solidFill>
                <a:schemeClr val="tx1"/>
              </a:solidFill>
              <a:latin typeface="Times New Roman" panose="02020603050405020304" pitchFamily="18" charset="0"/>
            </a:endParaRPr>
          </a:p>
        </p:txBody>
      </p:sp>
      <p:grpSp>
        <p:nvGrpSpPr>
          <p:cNvPr id="3" name="Group 24"/>
          <p:cNvGrpSpPr>
            <a:grpSpLocks/>
          </p:cNvGrpSpPr>
          <p:nvPr/>
        </p:nvGrpSpPr>
        <p:grpSpPr bwMode="auto">
          <a:xfrm>
            <a:off x="1789114" y="3200400"/>
            <a:ext cx="4454525" cy="2819400"/>
            <a:chOff x="192" y="2112"/>
            <a:chExt cx="2806" cy="1776"/>
          </a:xfrm>
        </p:grpSpPr>
        <p:grpSp>
          <p:nvGrpSpPr>
            <p:cNvPr id="28679" name="Group 21"/>
            <p:cNvGrpSpPr>
              <a:grpSpLocks/>
            </p:cNvGrpSpPr>
            <p:nvPr/>
          </p:nvGrpSpPr>
          <p:grpSpPr bwMode="auto">
            <a:xfrm>
              <a:off x="192" y="2112"/>
              <a:ext cx="2806" cy="1776"/>
              <a:chOff x="192" y="2112"/>
              <a:chExt cx="2806" cy="1776"/>
            </a:xfrm>
          </p:grpSpPr>
          <p:sp>
            <p:nvSpPr>
              <p:cNvPr id="28681" name="Line 16"/>
              <p:cNvSpPr>
                <a:spLocks noChangeShapeType="1"/>
              </p:cNvSpPr>
              <p:nvPr/>
            </p:nvSpPr>
            <p:spPr bwMode="auto">
              <a:xfrm>
                <a:off x="1344" y="2112"/>
                <a:ext cx="0" cy="1776"/>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2" name="Line 17"/>
              <p:cNvSpPr>
                <a:spLocks noChangeShapeType="1"/>
              </p:cNvSpPr>
              <p:nvPr/>
            </p:nvSpPr>
            <p:spPr bwMode="auto">
              <a:xfrm>
                <a:off x="192" y="2976"/>
                <a:ext cx="2544" cy="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3" name="Text Box 18"/>
              <p:cNvSpPr txBox="1">
                <a:spLocks noChangeArrowheads="1"/>
              </p:cNvSpPr>
              <p:nvPr/>
            </p:nvSpPr>
            <p:spPr bwMode="auto">
              <a:xfrm>
                <a:off x="1557" y="217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sk-SK" altLang="sk-SK" sz="2400" i="1">
                    <a:solidFill>
                      <a:schemeClr val="tx1"/>
                    </a:solidFill>
                    <a:latin typeface="Times New Roman" panose="02020603050405020304" pitchFamily="18" charset="0"/>
                  </a:rPr>
                  <a:t>U</a:t>
                </a:r>
                <a:endParaRPr lang="en-GB" altLang="sk-SK" sz="2400" i="1">
                  <a:solidFill>
                    <a:schemeClr val="tx1"/>
                  </a:solidFill>
                  <a:latin typeface="Times New Roman" panose="02020603050405020304" pitchFamily="18" charset="0"/>
                </a:endParaRPr>
              </a:p>
            </p:txBody>
          </p:sp>
          <p:sp>
            <p:nvSpPr>
              <p:cNvPr id="28684" name="Text Box 20"/>
              <p:cNvSpPr txBox="1">
                <a:spLocks noChangeArrowheads="1"/>
              </p:cNvSpPr>
              <p:nvPr/>
            </p:nvSpPr>
            <p:spPr bwMode="auto">
              <a:xfrm>
                <a:off x="2518" y="310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i="1">
                    <a:solidFill>
                      <a:schemeClr val="tx1"/>
                    </a:solidFill>
                    <a:latin typeface="Times New Roman" panose="02020603050405020304" pitchFamily="18" charset="0"/>
                  </a:rPr>
                  <a:t>$</a:t>
                </a:r>
                <a:endParaRPr lang="en-GB" altLang="sk-SK" sz="2400" i="1">
                  <a:solidFill>
                    <a:schemeClr val="tx1"/>
                  </a:solidFill>
                  <a:latin typeface="Times New Roman" panose="02020603050405020304" pitchFamily="18" charset="0"/>
                </a:endParaRPr>
              </a:p>
            </p:txBody>
          </p:sp>
        </p:grpSp>
        <p:sp>
          <p:nvSpPr>
            <p:cNvPr id="28680" name="Freeform 23"/>
            <p:cNvSpPr>
              <a:spLocks/>
            </p:cNvSpPr>
            <p:nvPr/>
          </p:nvSpPr>
          <p:spPr bwMode="auto">
            <a:xfrm>
              <a:off x="960" y="2640"/>
              <a:ext cx="1584" cy="1056"/>
            </a:xfrm>
            <a:custGeom>
              <a:avLst/>
              <a:gdLst>
                <a:gd name="T0" fmla="*/ 1584 w 1584"/>
                <a:gd name="T1" fmla="*/ 0 h 1296"/>
                <a:gd name="T2" fmla="*/ 1056 w 1584"/>
                <a:gd name="T3" fmla="*/ 2 h 1296"/>
                <a:gd name="T4" fmla="*/ 672 w 1584"/>
                <a:gd name="T5" fmla="*/ 7 h 1296"/>
                <a:gd name="T6" fmla="*/ 288 w 1584"/>
                <a:gd name="T7" fmla="*/ 22 h 1296"/>
                <a:gd name="T8" fmla="*/ 0 w 1584"/>
                <a:gd name="T9" fmla="*/ 48 h 1296"/>
                <a:gd name="T10" fmla="*/ 0 60000 65536"/>
                <a:gd name="T11" fmla="*/ 0 60000 65536"/>
                <a:gd name="T12" fmla="*/ 0 60000 65536"/>
                <a:gd name="T13" fmla="*/ 0 60000 65536"/>
                <a:gd name="T14" fmla="*/ 0 60000 65536"/>
                <a:gd name="T15" fmla="*/ 0 w 1584"/>
                <a:gd name="T16" fmla="*/ 0 h 1296"/>
                <a:gd name="T17" fmla="*/ 1584 w 1584"/>
                <a:gd name="T18" fmla="*/ 1296 h 1296"/>
              </a:gdLst>
              <a:ahLst/>
              <a:cxnLst>
                <a:cxn ang="T10">
                  <a:pos x="T0" y="T1"/>
                </a:cxn>
                <a:cxn ang="T11">
                  <a:pos x="T2" y="T3"/>
                </a:cxn>
                <a:cxn ang="T12">
                  <a:pos x="T4" y="T5"/>
                </a:cxn>
                <a:cxn ang="T13">
                  <a:pos x="T6" y="T7"/>
                </a:cxn>
                <a:cxn ang="T14">
                  <a:pos x="T8" y="T9"/>
                </a:cxn>
              </a:cxnLst>
              <a:rect l="T15" t="T16" r="T17" b="T18"/>
              <a:pathLst>
                <a:path w="1584" h="1296">
                  <a:moveTo>
                    <a:pt x="1584" y="0"/>
                  </a:moveTo>
                  <a:cubicBezTo>
                    <a:pt x="1396" y="8"/>
                    <a:pt x="1208" y="16"/>
                    <a:pt x="1056" y="48"/>
                  </a:cubicBezTo>
                  <a:cubicBezTo>
                    <a:pt x="904" y="80"/>
                    <a:pt x="800" y="104"/>
                    <a:pt x="672" y="192"/>
                  </a:cubicBezTo>
                  <a:cubicBezTo>
                    <a:pt x="544" y="280"/>
                    <a:pt x="400" y="392"/>
                    <a:pt x="288" y="576"/>
                  </a:cubicBezTo>
                  <a:cubicBezTo>
                    <a:pt x="176" y="760"/>
                    <a:pt x="48" y="1176"/>
                    <a:pt x="0" y="1296"/>
                  </a:cubicBezTo>
                </a:path>
              </a:pathLst>
            </a:custGeom>
            <a:noFill/>
            <a:ln w="28575" cmpd="sng">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8678" name="Text Box 25"/>
          <p:cNvSpPr txBox="1">
            <a:spLocks noChangeArrowheads="1"/>
          </p:cNvSpPr>
          <p:nvPr/>
        </p:nvSpPr>
        <p:spPr bwMode="auto">
          <a:xfrm>
            <a:off x="1752600" y="6858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100000"/>
              </a:lnSpc>
              <a:spcBef>
                <a:spcPct val="50000"/>
              </a:spcBef>
              <a:spcAft>
                <a:spcPct val="0"/>
              </a:spcAft>
              <a:buClrTx/>
              <a:buSzTx/>
              <a:buFontTx/>
              <a:buNone/>
            </a:pPr>
            <a:r>
              <a:rPr lang="en-US" altLang="sk-SK" sz="2400">
                <a:solidFill>
                  <a:schemeClr val="tx1"/>
                </a:solidFill>
                <a:latin typeface="Times New Roman" panose="02020603050405020304" pitchFamily="18" charset="0"/>
              </a:rPr>
              <a:t>What is in fact more realistic monetary utility function</a:t>
            </a:r>
            <a:r>
              <a:rPr lang="sk-SK" altLang="sk-SK" sz="2400">
                <a:solidFill>
                  <a:schemeClr val="tx1"/>
                </a:solidFill>
                <a:latin typeface="Times New Roman" panose="02020603050405020304" pitchFamily="18" charset="0"/>
              </a:rPr>
              <a:t>?</a:t>
            </a:r>
            <a:endParaRPr lang="en-GB" altLang="sk-SK" sz="2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52107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4767"/>
                                        </p:tgtEl>
                                        <p:attrNameLst>
                                          <p:attrName>style.visibility</p:attrName>
                                        </p:attrNameLst>
                                      </p:cBhvr>
                                      <p:to>
                                        <p:strVal val="visible"/>
                                      </p:to>
                                    </p:set>
                                    <p:animEffect transition="in" filter="blinds(horizontal)">
                                      <p:cBhvr>
                                        <p:cTn id="11" dur="500"/>
                                        <p:tgtEl>
                                          <p:spTgt spid="747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7" grpId="0" autoUpdateAnimBg="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67E347-A5AA-40E1-903F-8E48B77FAC42}"/>
</file>

<file path=customXml/itemProps2.xml><?xml version="1.0" encoding="utf-8"?>
<ds:datastoreItem xmlns:ds="http://schemas.openxmlformats.org/officeDocument/2006/customXml" ds:itemID="{5AFA74C4-7F34-4A4B-81AC-7730EDF95AE6}"/>
</file>

<file path=customXml/itemProps3.xml><?xml version="1.0" encoding="utf-8"?>
<ds:datastoreItem xmlns:ds="http://schemas.openxmlformats.org/officeDocument/2006/customXml" ds:itemID="{359C7A7A-80D2-4A02-B039-1DC99F5F00B1}"/>
</file>

<file path=docProps/app.xml><?xml version="1.0" encoding="utf-8"?>
<Properties xmlns="http://schemas.openxmlformats.org/officeDocument/2006/extended-properties" xmlns:vt="http://schemas.openxmlformats.org/officeDocument/2006/docPropsVTypes">
  <Template>Retrospect</Template>
  <TotalTime>1344</TotalTime>
  <Words>6329</Words>
  <Application>Microsoft Office PowerPoint</Application>
  <PresentationFormat>Widescreen</PresentationFormat>
  <Paragraphs>570</Paragraphs>
  <Slides>59</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7" baseType="lpstr">
      <vt:lpstr>Arial</vt:lpstr>
      <vt:lpstr>Calibri</vt:lpstr>
      <vt:lpstr>Calibri Light</vt:lpstr>
      <vt:lpstr>Cambria Math</vt:lpstr>
      <vt:lpstr>Times New Roman</vt:lpstr>
      <vt:lpstr>Retrospect</vt:lpstr>
      <vt:lpstr>Equation</vt:lpstr>
      <vt:lpstr>Rovnica</vt:lpstr>
      <vt:lpstr>UI XI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Multiatribute utility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Preliminary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iteration algorithm and the optimal policy</vt:lpstr>
      <vt:lpstr>PowerPoint Presentation</vt:lpstr>
      <vt:lpstr>PowerPoint Presentation</vt:lpstr>
      <vt:lpstr>PowerPoint Presentation</vt:lpstr>
      <vt:lpstr>Policy after the convergence of the  it. process</vt:lpstr>
      <vt:lpstr>PowerPoint Presentation</vt:lpstr>
      <vt:lpstr>PowerPoint Presentation</vt:lpstr>
      <vt:lpstr>More complex games and decisions in the multiagent environment. </vt:lpstr>
      <vt:lpstr>Single move game</vt:lpstr>
      <vt:lpstr>PowerPoint Presentation</vt:lpstr>
      <vt:lpstr>PowerPoint Presentation</vt:lpstr>
      <vt:lpstr>PowerPoint Presentation</vt:lpstr>
      <vt:lpstr>PowerPoint Presentation</vt:lpstr>
      <vt:lpstr>Repeated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theory II</dc:title>
  <dc:creator>Maria Markosova</dc:creator>
  <cp:lastModifiedBy>Maria Markosova</cp:lastModifiedBy>
  <cp:revision>70</cp:revision>
  <dcterms:created xsi:type="dcterms:W3CDTF">2019-04-05T12:27:41Z</dcterms:created>
  <dcterms:modified xsi:type="dcterms:W3CDTF">2024-05-02T12:37:46Z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