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s/slide7.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35.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23.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4.xml" ContentType="application/vnd.openxmlformats-officedocument.presentationml.slide+xml"/>
  <Override PartName="/ppt/slides/slide24.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5.xml" ContentType="application/vnd.openxmlformats-officedocument.presentationml.slide+xml"/>
  <Override PartName="/ppt/slides/slide18.xml" ContentType="application/vnd.openxmlformats-officedocument.presentationml.slide+xml"/>
  <Override PartName="/ppt/slides/slide16.xml" ContentType="application/vnd.openxmlformats-officedocument.presentationml.slide+xml"/>
  <Override PartName="/ppt/slides/slide22.xml" ContentType="application/vnd.openxmlformats-officedocument.presentationml.slide+xml"/>
  <Override PartName="/ppt/slides/slide17.xml" ContentType="application/vnd.openxmlformats-officedocument.presentationml.slide+xml"/>
  <Override PartName="/ppt/slideMasters/slideMaster1.xml" ContentType="application/vnd.openxmlformats-officedocument.presentationml.slideMaster+xml"/>
  <Override PartName="/ppt/slideLayouts/slideLayout3.xml" ContentType="application/vnd.openxmlformats-officedocument.presentationml.slideLayout+xml"/>
  <Override PartName="/ppt/notesSlides/notesSlide1.xml" ContentType="application/vnd.openxmlformats-officedocument.presentationml.notesSlid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5"/>
  </p:notesMasterIdLst>
  <p:sldIdLst>
    <p:sldId id="257" r:id="rId2"/>
    <p:sldId id="270" r:id="rId3"/>
    <p:sldId id="271" r:id="rId4"/>
    <p:sldId id="363" r:id="rId5"/>
    <p:sldId id="391" r:id="rId6"/>
    <p:sldId id="392" r:id="rId7"/>
    <p:sldId id="393" r:id="rId8"/>
    <p:sldId id="394" r:id="rId9"/>
    <p:sldId id="395" r:id="rId10"/>
    <p:sldId id="396" r:id="rId11"/>
    <p:sldId id="397" r:id="rId12"/>
    <p:sldId id="364" r:id="rId13"/>
    <p:sldId id="326" r:id="rId14"/>
    <p:sldId id="327" r:id="rId15"/>
    <p:sldId id="328" r:id="rId16"/>
    <p:sldId id="373" r:id="rId17"/>
    <p:sldId id="374" r:id="rId18"/>
    <p:sldId id="375" r:id="rId19"/>
    <p:sldId id="376" r:id="rId20"/>
    <p:sldId id="377" r:id="rId21"/>
    <p:sldId id="382" r:id="rId22"/>
    <p:sldId id="398" r:id="rId23"/>
    <p:sldId id="383" r:id="rId24"/>
    <p:sldId id="379" r:id="rId25"/>
    <p:sldId id="380" r:id="rId26"/>
    <p:sldId id="381" r:id="rId27"/>
    <p:sldId id="329" r:id="rId28"/>
    <p:sldId id="330" r:id="rId29"/>
    <p:sldId id="331" r:id="rId30"/>
    <p:sldId id="332" r:id="rId31"/>
    <p:sldId id="333" r:id="rId32"/>
    <p:sldId id="334" r:id="rId33"/>
    <p:sldId id="371" r:id="rId34"/>
    <p:sldId id="372" r:id="rId35"/>
    <p:sldId id="335" r:id="rId36"/>
    <p:sldId id="336" r:id="rId37"/>
    <p:sldId id="337" r:id="rId38"/>
    <p:sldId id="338" r:id="rId39"/>
    <p:sldId id="339" r:id="rId40"/>
    <p:sldId id="340" r:id="rId41"/>
    <p:sldId id="341" r:id="rId42"/>
    <p:sldId id="342" r:id="rId43"/>
    <p:sldId id="343" r:id="rId44"/>
    <p:sldId id="344" r:id="rId45"/>
    <p:sldId id="345" r:id="rId46"/>
    <p:sldId id="346" r:id="rId47"/>
    <p:sldId id="384" r:id="rId48"/>
    <p:sldId id="385" r:id="rId49"/>
    <p:sldId id="386" r:id="rId50"/>
    <p:sldId id="387" r:id="rId51"/>
    <p:sldId id="388" r:id="rId52"/>
    <p:sldId id="389" r:id="rId53"/>
    <p:sldId id="324"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07" autoAdjust="0"/>
    <p:restoredTop sz="94660"/>
  </p:normalViewPr>
  <p:slideViewPr>
    <p:cSldViewPr snapToGrid="0">
      <p:cViewPr varScale="1">
        <p:scale>
          <a:sx n="95" d="100"/>
          <a:sy n="95" d="100"/>
        </p:scale>
        <p:origin x="90" y="246"/>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customXml" Target="../customXml/item2.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5" Type="http://schemas.openxmlformats.org/officeDocument/2006/relationships/image" Target="../media/image8.wmf"/><Relationship Id="rId4"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5" Type="http://schemas.openxmlformats.org/officeDocument/2006/relationships/image" Target="../media/image13.wmf"/><Relationship Id="rId4"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8D574F-B934-432E-AA76-05B7F2F107F3}" type="datetimeFigureOut">
              <a:rPr lang="en-US" smtClean="0"/>
              <a:t>2/28/2024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DE7930-6CCE-41A9-BE4C-D2D0BC0FE6BF}" type="slidenum">
              <a:rPr lang="en-US" smtClean="0"/>
              <a:t>‹#›</a:t>
            </a:fld>
            <a:endParaRPr lang="en-US"/>
          </a:p>
        </p:txBody>
      </p:sp>
    </p:spTree>
    <p:extLst>
      <p:ext uri="{BB962C8B-B14F-4D97-AF65-F5344CB8AC3E}">
        <p14:creationId xmlns:p14="http://schemas.microsoft.com/office/powerpoint/2010/main" val="2442876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panose="020B0604020202020204" pitchFamily="34" charset="0"/>
              </a:defRPr>
            </a:lvl1pPr>
            <a:lvl2pPr marL="742950" indent="-285750" eaLnBrk="0" hangingPunct="0">
              <a:spcBef>
                <a:spcPct val="30000"/>
              </a:spcBef>
              <a:defRPr kumimoji="1" sz="1200">
                <a:solidFill>
                  <a:schemeClr val="tx1"/>
                </a:solidFill>
                <a:latin typeface="Arial" panose="020B0604020202020204" pitchFamily="34" charset="0"/>
              </a:defRPr>
            </a:lvl2pPr>
            <a:lvl3pPr marL="1143000" indent="-228600" eaLnBrk="0" hangingPunct="0">
              <a:spcBef>
                <a:spcPct val="30000"/>
              </a:spcBef>
              <a:defRPr kumimoji="1" sz="1200">
                <a:solidFill>
                  <a:schemeClr val="tx1"/>
                </a:solidFill>
                <a:latin typeface="Arial" panose="020B0604020202020204" pitchFamily="34" charset="0"/>
              </a:defRPr>
            </a:lvl3pPr>
            <a:lvl4pPr marL="1600200" indent="-228600" eaLnBrk="0" hangingPunct="0">
              <a:spcBef>
                <a:spcPct val="30000"/>
              </a:spcBef>
              <a:defRPr kumimoji="1" sz="1200">
                <a:solidFill>
                  <a:schemeClr val="tx1"/>
                </a:solidFill>
                <a:latin typeface="Arial" panose="020B0604020202020204" pitchFamily="34" charset="0"/>
              </a:defRPr>
            </a:lvl4pPr>
            <a:lvl5pPr marL="2057400" indent="-228600" eaLnBrk="0" hangingPunct="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eaLnBrk="1" hangingPunct="1">
              <a:spcBef>
                <a:spcPct val="0"/>
              </a:spcBef>
            </a:pPr>
            <a:fld id="{C7CEF191-4693-451B-B5A2-C3B2F5EC2E7B}" type="slidenum">
              <a:rPr kumimoji="0" lang="en-GB" altLang="sk-SK">
                <a:latin typeface="Verdana" panose="020B0604030504040204" pitchFamily="34" charset="0"/>
              </a:rPr>
              <a:pPr eaLnBrk="1" hangingPunct="1">
                <a:spcBef>
                  <a:spcPct val="0"/>
                </a:spcBef>
              </a:pPr>
              <a:t>8</a:t>
            </a:fld>
            <a:endParaRPr kumimoji="0" lang="en-GB" altLang="sk-SK">
              <a:latin typeface="Verdana" panose="020B0604030504040204" pitchFamily="34"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sk-SK" smtClean="0">
              <a:latin typeface="Arial" panose="020B0604020202020204" pitchFamily="34" charset="0"/>
            </a:endParaRPr>
          </a:p>
        </p:txBody>
      </p:sp>
    </p:spTree>
    <p:extLst>
      <p:ext uri="{BB962C8B-B14F-4D97-AF65-F5344CB8AC3E}">
        <p14:creationId xmlns:p14="http://schemas.microsoft.com/office/powerpoint/2010/main" val="1895312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4BF1E8F-0E72-4F63-AF6C-FE9BC598048D}" type="datetimeFigureOut">
              <a:rPr lang="en-US" smtClean="0"/>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450C0-9265-435C-A1AF-000557AD69F2}" type="slidenum">
              <a:rPr lang="en-US" smtClean="0"/>
              <a:t>‹#›</a:t>
            </a:fld>
            <a:endParaRPr lang="en-US"/>
          </a:p>
        </p:txBody>
      </p:sp>
    </p:spTree>
    <p:extLst>
      <p:ext uri="{BB962C8B-B14F-4D97-AF65-F5344CB8AC3E}">
        <p14:creationId xmlns:p14="http://schemas.microsoft.com/office/powerpoint/2010/main" val="343254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4BF1E8F-0E72-4F63-AF6C-FE9BC598048D}" type="datetimeFigureOut">
              <a:rPr lang="en-US" smtClean="0"/>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450C0-9265-435C-A1AF-000557AD69F2}" type="slidenum">
              <a:rPr lang="en-US" smtClean="0"/>
              <a:t>‹#›</a:t>
            </a:fld>
            <a:endParaRPr lang="en-US"/>
          </a:p>
        </p:txBody>
      </p:sp>
    </p:spTree>
    <p:extLst>
      <p:ext uri="{BB962C8B-B14F-4D97-AF65-F5344CB8AC3E}">
        <p14:creationId xmlns:p14="http://schemas.microsoft.com/office/powerpoint/2010/main" val="4231173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4BF1E8F-0E72-4F63-AF6C-FE9BC598048D}" type="datetimeFigureOut">
              <a:rPr lang="en-US" smtClean="0"/>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450C0-9265-435C-A1AF-000557AD69F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440849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4BF1E8F-0E72-4F63-AF6C-FE9BC598048D}" type="datetimeFigureOut">
              <a:rPr lang="en-US" smtClean="0"/>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450C0-9265-435C-A1AF-000557AD69F2}" type="slidenum">
              <a:rPr lang="en-US" smtClean="0"/>
              <a:t>‹#›</a:t>
            </a:fld>
            <a:endParaRPr lang="en-US"/>
          </a:p>
        </p:txBody>
      </p:sp>
    </p:spTree>
    <p:extLst>
      <p:ext uri="{BB962C8B-B14F-4D97-AF65-F5344CB8AC3E}">
        <p14:creationId xmlns:p14="http://schemas.microsoft.com/office/powerpoint/2010/main" val="27877563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4BF1E8F-0E72-4F63-AF6C-FE9BC598048D}" type="datetimeFigureOut">
              <a:rPr lang="en-US" smtClean="0"/>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450C0-9265-435C-A1AF-000557AD69F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851113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4BF1E8F-0E72-4F63-AF6C-FE9BC598048D}" type="datetimeFigureOut">
              <a:rPr lang="en-US" smtClean="0"/>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450C0-9265-435C-A1AF-000557AD69F2}" type="slidenum">
              <a:rPr lang="en-US" smtClean="0"/>
              <a:t>‹#›</a:t>
            </a:fld>
            <a:endParaRPr lang="en-US"/>
          </a:p>
        </p:txBody>
      </p:sp>
    </p:spTree>
    <p:extLst>
      <p:ext uri="{BB962C8B-B14F-4D97-AF65-F5344CB8AC3E}">
        <p14:creationId xmlns:p14="http://schemas.microsoft.com/office/powerpoint/2010/main" val="5412122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BF1E8F-0E72-4F63-AF6C-FE9BC598048D}" type="datetimeFigureOut">
              <a:rPr lang="en-US" smtClean="0"/>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450C0-9265-435C-A1AF-000557AD69F2}" type="slidenum">
              <a:rPr lang="en-US" smtClean="0"/>
              <a:t>‹#›</a:t>
            </a:fld>
            <a:endParaRPr lang="en-US"/>
          </a:p>
        </p:txBody>
      </p:sp>
    </p:spTree>
    <p:extLst>
      <p:ext uri="{BB962C8B-B14F-4D97-AF65-F5344CB8AC3E}">
        <p14:creationId xmlns:p14="http://schemas.microsoft.com/office/powerpoint/2010/main" val="40397066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BF1E8F-0E72-4F63-AF6C-FE9BC598048D}" type="datetimeFigureOut">
              <a:rPr lang="en-US" smtClean="0"/>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450C0-9265-435C-A1AF-000557AD69F2}" type="slidenum">
              <a:rPr lang="en-US" smtClean="0"/>
              <a:t>‹#›</a:t>
            </a:fld>
            <a:endParaRPr lang="en-US"/>
          </a:p>
        </p:txBody>
      </p:sp>
    </p:spTree>
    <p:extLst>
      <p:ext uri="{BB962C8B-B14F-4D97-AF65-F5344CB8AC3E}">
        <p14:creationId xmlns:p14="http://schemas.microsoft.com/office/powerpoint/2010/main" val="4018472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BF1E8F-0E72-4F63-AF6C-FE9BC598048D}" type="datetimeFigureOut">
              <a:rPr lang="en-US" smtClean="0"/>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450C0-9265-435C-A1AF-000557AD69F2}" type="slidenum">
              <a:rPr lang="en-US" smtClean="0"/>
              <a:t>‹#›</a:t>
            </a:fld>
            <a:endParaRPr lang="en-US"/>
          </a:p>
        </p:txBody>
      </p:sp>
    </p:spTree>
    <p:extLst>
      <p:ext uri="{BB962C8B-B14F-4D97-AF65-F5344CB8AC3E}">
        <p14:creationId xmlns:p14="http://schemas.microsoft.com/office/powerpoint/2010/main" val="1590591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4BF1E8F-0E72-4F63-AF6C-FE9BC598048D}" type="datetimeFigureOut">
              <a:rPr lang="en-US" smtClean="0"/>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450C0-9265-435C-A1AF-000557AD69F2}" type="slidenum">
              <a:rPr lang="en-US" smtClean="0"/>
              <a:t>‹#›</a:t>
            </a:fld>
            <a:endParaRPr lang="en-US"/>
          </a:p>
        </p:txBody>
      </p:sp>
    </p:spTree>
    <p:extLst>
      <p:ext uri="{BB962C8B-B14F-4D97-AF65-F5344CB8AC3E}">
        <p14:creationId xmlns:p14="http://schemas.microsoft.com/office/powerpoint/2010/main" val="1871148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4BF1E8F-0E72-4F63-AF6C-FE9BC598048D}" type="datetimeFigureOut">
              <a:rPr lang="en-US" smtClean="0"/>
              <a:t>2/28/2024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E450C0-9265-435C-A1AF-000557AD69F2}" type="slidenum">
              <a:rPr lang="en-US" smtClean="0"/>
              <a:t>‹#›</a:t>
            </a:fld>
            <a:endParaRPr lang="en-US"/>
          </a:p>
        </p:txBody>
      </p:sp>
    </p:spTree>
    <p:extLst>
      <p:ext uri="{BB962C8B-B14F-4D97-AF65-F5344CB8AC3E}">
        <p14:creationId xmlns:p14="http://schemas.microsoft.com/office/powerpoint/2010/main" val="4206610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4BF1E8F-0E72-4F63-AF6C-FE9BC598048D}" type="datetimeFigureOut">
              <a:rPr lang="en-US" smtClean="0"/>
              <a:t>2/28/2024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E450C0-9265-435C-A1AF-000557AD69F2}" type="slidenum">
              <a:rPr lang="en-US" smtClean="0"/>
              <a:t>‹#›</a:t>
            </a:fld>
            <a:endParaRPr lang="en-US"/>
          </a:p>
        </p:txBody>
      </p:sp>
    </p:spTree>
    <p:extLst>
      <p:ext uri="{BB962C8B-B14F-4D97-AF65-F5344CB8AC3E}">
        <p14:creationId xmlns:p14="http://schemas.microsoft.com/office/powerpoint/2010/main" val="159310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4BF1E8F-0E72-4F63-AF6C-FE9BC598048D}" type="datetimeFigureOut">
              <a:rPr lang="en-US" smtClean="0"/>
              <a:t>2/28/2024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E450C0-9265-435C-A1AF-000557AD69F2}" type="slidenum">
              <a:rPr lang="en-US" smtClean="0"/>
              <a:t>‹#›</a:t>
            </a:fld>
            <a:endParaRPr lang="en-US"/>
          </a:p>
        </p:txBody>
      </p:sp>
    </p:spTree>
    <p:extLst>
      <p:ext uri="{BB962C8B-B14F-4D97-AF65-F5344CB8AC3E}">
        <p14:creationId xmlns:p14="http://schemas.microsoft.com/office/powerpoint/2010/main" val="965891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BF1E8F-0E72-4F63-AF6C-FE9BC598048D}" type="datetimeFigureOut">
              <a:rPr lang="en-US" smtClean="0"/>
              <a:t>2/28/2024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E450C0-9265-435C-A1AF-000557AD69F2}" type="slidenum">
              <a:rPr lang="en-US" smtClean="0"/>
              <a:t>‹#›</a:t>
            </a:fld>
            <a:endParaRPr lang="en-US"/>
          </a:p>
        </p:txBody>
      </p:sp>
    </p:spTree>
    <p:extLst>
      <p:ext uri="{BB962C8B-B14F-4D97-AF65-F5344CB8AC3E}">
        <p14:creationId xmlns:p14="http://schemas.microsoft.com/office/powerpoint/2010/main" val="3298784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4BF1E8F-0E72-4F63-AF6C-FE9BC598048D}" type="datetimeFigureOut">
              <a:rPr lang="en-US" smtClean="0"/>
              <a:t>2/28/2024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E450C0-9265-435C-A1AF-000557AD69F2}" type="slidenum">
              <a:rPr lang="en-US" smtClean="0"/>
              <a:t>‹#›</a:t>
            </a:fld>
            <a:endParaRPr lang="en-US"/>
          </a:p>
        </p:txBody>
      </p:sp>
    </p:spTree>
    <p:extLst>
      <p:ext uri="{BB962C8B-B14F-4D97-AF65-F5344CB8AC3E}">
        <p14:creationId xmlns:p14="http://schemas.microsoft.com/office/powerpoint/2010/main" val="3326906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4BF1E8F-0E72-4F63-AF6C-FE9BC598048D}" type="datetimeFigureOut">
              <a:rPr lang="en-US" smtClean="0"/>
              <a:t>2/28/2024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E450C0-9265-435C-A1AF-000557AD69F2}" type="slidenum">
              <a:rPr lang="en-US" smtClean="0"/>
              <a:t>‹#›</a:t>
            </a:fld>
            <a:endParaRPr lang="en-US"/>
          </a:p>
        </p:txBody>
      </p:sp>
    </p:spTree>
    <p:extLst>
      <p:ext uri="{BB962C8B-B14F-4D97-AF65-F5344CB8AC3E}">
        <p14:creationId xmlns:p14="http://schemas.microsoft.com/office/powerpoint/2010/main" val="937433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4BF1E8F-0E72-4F63-AF6C-FE9BC598048D}" type="datetimeFigureOut">
              <a:rPr lang="en-US" smtClean="0"/>
              <a:t>2/28/2024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8E450C0-9265-435C-A1AF-000557AD69F2}" type="slidenum">
              <a:rPr lang="en-US" smtClean="0"/>
              <a:t>‹#›</a:t>
            </a:fld>
            <a:endParaRPr lang="en-US"/>
          </a:p>
        </p:txBody>
      </p:sp>
    </p:spTree>
    <p:extLst>
      <p:ext uri="{BB962C8B-B14F-4D97-AF65-F5344CB8AC3E}">
        <p14:creationId xmlns:p14="http://schemas.microsoft.com/office/powerpoint/2010/main" val="26522279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3.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3.wmf"/></Relationships>
</file>

<file path=ppt/slides/_rels/slide13.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8.wmf"/><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image" Target="../media/image5.wmf"/><Relationship Id="rId11" Type="http://schemas.openxmlformats.org/officeDocument/2006/relationships/oleObject" Target="../embeddings/oleObject9.bin"/><Relationship Id="rId5" Type="http://schemas.openxmlformats.org/officeDocument/2006/relationships/oleObject" Target="../embeddings/oleObject6.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8.bin"/></Relationships>
</file>

<file path=ppt/slides/_rels/slide14.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10.bin"/><Relationship Id="rId7" Type="http://schemas.openxmlformats.org/officeDocument/2006/relationships/oleObject" Target="../embeddings/oleObject12.bin"/><Relationship Id="rId12" Type="http://schemas.openxmlformats.org/officeDocument/2006/relationships/image" Target="../media/image13.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0.wmf"/><Relationship Id="rId11" Type="http://schemas.openxmlformats.org/officeDocument/2006/relationships/oleObject" Target="../embeddings/oleObject14.bin"/><Relationship Id="rId5" Type="http://schemas.openxmlformats.org/officeDocument/2006/relationships/oleObject" Target="../embeddings/oleObject11.bin"/><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13.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4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71.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8.emf"/><Relationship Id="rId4" Type="http://schemas.openxmlformats.org/officeDocument/2006/relationships/image" Target="../media/image17.emf"/></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70.png"/><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4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6.xml"/><Relationship Id="rId1" Type="http://schemas.openxmlformats.org/officeDocument/2006/relationships/vmlDrawing" Target="../drawings/vmlDrawing7.vml"/><Relationship Id="rId5" Type="http://schemas.openxmlformats.org/officeDocument/2006/relationships/image" Target="../media/image25.wmf"/><Relationship Id="rId4" Type="http://schemas.openxmlformats.org/officeDocument/2006/relationships/oleObject" Target="../embeddings/oleObject15.bin"/></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27.wmf"/></Relationships>
</file>

<file path=ppt/slides/_rels/slide33.xml.rels><?xml version="1.0" encoding="UTF-8" standalone="yes"?>
<Relationships xmlns="http://schemas.openxmlformats.org/package/2006/relationships"><Relationship Id="rId3" Type="http://schemas.openxmlformats.org/officeDocument/2006/relationships/image" Target="../media/image221.png"/><Relationship Id="rId2" Type="http://schemas.openxmlformats.org/officeDocument/2006/relationships/image" Target="../media/image27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3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30.png"/><Relationship Id="rId7" Type="http://schemas.openxmlformats.org/officeDocument/2006/relationships/image" Target="../media/image240.png"/><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230.png"/><Relationship Id="rId5" Type="http://schemas.openxmlformats.org/officeDocument/2006/relationships/image" Target="../media/image220.png"/><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0.png"/><Relationship Id="rId7" Type="http://schemas.openxmlformats.org/officeDocument/2006/relationships/image" Target="../media/image290.png"/><Relationship Id="rId12" Type="http://schemas.openxmlformats.org/officeDocument/2006/relationships/image" Target="../media/image270.png"/><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280.png"/><Relationship Id="rId11" Type="http://schemas.openxmlformats.org/officeDocument/2006/relationships/image" Target="../media/image260.png"/><Relationship Id="rId5" Type="http://schemas.openxmlformats.org/officeDocument/2006/relationships/image" Target="../media/image271.png"/><Relationship Id="rId10" Type="http://schemas.openxmlformats.org/officeDocument/2006/relationships/image" Target="../media/image250.png"/><Relationship Id="rId4" Type="http://schemas.openxmlformats.org/officeDocument/2006/relationships/image" Target="../media/image33.png"/><Relationship Id="rId9" Type="http://schemas.openxmlformats.org/officeDocument/2006/relationships/image" Target="../media/image35.png"/></Relationships>
</file>

<file path=ppt/slides/_rels/slide41.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4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2.wmf"/><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k-SK" dirty="0" err="1" smtClean="0"/>
              <a:t>Artificial</a:t>
            </a:r>
            <a:r>
              <a:rPr lang="sk-SK" dirty="0" smtClean="0"/>
              <a:t> </a:t>
            </a:r>
            <a:r>
              <a:rPr lang="sk-SK" dirty="0" err="1" smtClean="0"/>
              <a:t>Intelligence</a:t>
            </a:r>
            <a:r>
              <a:rPr lang="sk-SK" smtClean="0"/>
              <a:t> III</a:t>
            </a:r>
            <a:endParaRPr lang="en-US" dirty="0"/>
          </a:p>
        </p:txBody>
      </p:sp>
      <p:sp>
        <p:nvSpPr>
          <p:cNvPr id="3" name="Subtitle 2"/>
          <p:cNvSpPr>
            <a:spLocks noGrp="1"/>
          </p:cNvSpPr>
          <p:nvPr>
            <p:ph type="subTitle" idx="1"/>
          </p:nvPr>
        </p:nvSpPr>
        <p:spPr/>
        <p:txBody>
          <a:bodyPr/>
          <a:lstStyle/>
          <a:p>
            <a:r>
              <a:rPr lang="sk-SK" dirty="0" smtClean="0">
                <a:solidFill>
                  <a:schemeClr val="tx1"/>
                </a:solidFill>
              </a:rPr>
              <a:t>Mária Markošová</a:t>
            </a:r>
            <a:endParaRPr lang="en-US" dirty="0">
              <a:solidFill>
                <a:schemeClr val="tx1"/>
              </a:solidFill>
            </a:endParaRPr>
          </a:p>
        </p:txBody>
      </p:sp>
    </p:spTree>
    <p:extLst>
      <p:ext uri="{BB962C8B-B14F-4D97-AF65-F5344CB8AC3E}">
        <p14:creationId xmlns:p14="http://schemas.microsoft.com/office/powerpoint/2010/main" val="36720531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250372" y="366733"/>
            <a:ext cx="10224655" cy="2204389"/>
            <a:chOff x="332509" y="5330536"/>
            <a:chExt cx="10224655" cy="2204389"/>
          </a:xfrm>
        </p:grpSpPr>
        <p:sp>
          <p:nvSpPr>
            <p:cNvPr id="3" name="TextBox 2"/>
            <p:cNvSpPr txBox="1"/>
            <p:nvPr/>
          </p:nvSpPr>
          <p:spPr>
            <a:xfrm>
              <a:off x="332509" y="5330536"/>
              <a:ext cx="10224655" cy="707886"/>
            </a:xfrm>
            <a:prstGeom prst="rect">
              <a:avLst/>
            </a:prstGeom>
            <a:noFill/>
          </p:spPr>
          <p:txBody>
            <a:bodyPr wrap="square" rtlCol="0">
              <a:spAutoFit/>
            </a:bodyPr>
            <a:lstStyle/>
            <a:p>
              <a:r>
                <a:rPr lang="en-US" sz="2000" b="1" dirty="0" smtClean="0">
                  <a:solidFill>
                    <a:srgbClr val="C00000"/>
                  </a:solidFill>
                </a:rPr>
                <a:t>Independence</a:t>
              </a:r>
              <a:r>
                <a:rPr lang="en-US" sz="2000" dirty="0" smtClean="0"/>
                <a:t>: If the random variable </a:t>
              </a:r>
              <a:r>
                <a:rPr lang="en-US" sz="2000" i="1" dirty="0" smtClean="0"/>
                <a:t>A</a:t>
              </a:r>
              <a:r>
                <a:rPr lang="en-US" sz="2000" dirty="0" smtClean="0"/>
                <a:t> and the random variable </a:t>
              </a:r>
              <a:r>
                <a:rPr lang="en-US" sz="2000" i="1" dirty="0" smtClean="0"/>
                <a:t>B</a:t>
              </a:r>
              <a:r>
                <a:rPr lang="en-US" sz="2000" dirty="0" smtClean="0"/>
                <a:t> are independent, then  </a:t>
              </a:r>
              <a:endParaRPr lang="en-US" sz="2000" dirty="0"/>
            </a:p>
          </p:txBody>
        </p:sp>
        <p:graphicFrame>
          <p:nvGraphicFramePr>
            <p:cNvPr id="4" name="Object 2"/>
            <p:cNvGraphicFramePr>
              <a:graphicFrameLocks noChangeAspect="1"/>
            </p:cNvGraphicFramePr>
            <p:nvPr>
              <p:extLst/>
            </p:nvPr>
          </p:nvGraphicFramePr>
          <p:xfrm>
            <a:off x="1673683" y="6120633"/>
            <a:ext cx="5256308" cy="1414292"/>
          </p:xfrm>
          <a:graphic>
            <a:graphicData uri="http://schemas.openxmlformats.org/presentationml/2006/ole">
              <mc:AlternateContent xmlns:mc="http://schemas.openxmlformats.org/markup-compatibility/2006">
                <mc:Choice xmlns:v="urn:schemas-microsoft-com:vml" Requires="v">
                  <p:oleObj spid="_x0000_s34847" name="Equation" r:id="rId3" imgW="2451100" imgH="660400" progId="Equation.3">
                    <p:embed/>
                  </p:oleObj>
                </mc:Choice>
                <mc:Fallback>
                  <p:oleObj name="Equation" r:id="rId3" imgW="2451100" imgH="660400" progId="Equation.3">
                    <p:embed/>
                    <p:pic>
                      <p:nvPicPr>
                        <p:cNvPr id="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3683" y="6120633"/>
                          <a:ext cx="5256308" cy="1414292"/>
                        </a:xfrm>
                        <a:prstGeom prst="rect">
                          <a:avLst/>
                        </a:prstGeom>
                        <a:noFill/>
                        <a:ln>
                          <a:noFill/>
                        </a:ln>
                        <a:effectLst/>
                      </p:spPr>
                    </p:pic>
                  </p:oleObj>
                </mc:Fallback>
              </mc:AlternateContent>
            </a:graphicData>
          </a:graphic>
        </p:graphicFrame>
      </p:grpSp>
      <p:sp>
        <p:nvSpPr>
          <p:cNvPr id="5" name="TextBox 4"/>
          <p:cNvSpPr txBox="1"/>
          <p:nvPr/>
        </p:nvSpPr>
        <p:spPr>
          <a:xfrm>
            <a:off x="197427" y="2719057"/>
            <a:ext cx="10349346" cy="461665"/>
          </a:xfrm>
          <a:prstGeom prst="rect">
            <a:avLst/>
          </a:prstGeom>
          <a:noFill/>
        </p:spPr>
        <p:txBody>
          <a:bodyPr wrap="square" rtlCol="0">
            <a:spAutoFit/>
          </a:bodyPr>
          <a:lstStyle/>
          <a:p>
            <a:r>
              <a:rPr lang="en-US" sz="2400" b="1" dirty="0" smtClean="0">
                <a:solidFill>
                  <a:srgbClr val="C00000"/>
                </a:solidFill>
              </a:rPr>
              <a:t>Conditional independence</a:t>
            </a:r>
            <a:r>
              <a:rPr lang="en-US" dirty="0" smtClean="0"/>
              <a:t>:</a:t>
            </a:r>
            <a:endParaRPr lang="en-US" dirty="0"/>
          </a:p>
        </p:txBody>
      </p:sp>
      <p:grpSp>
        <p:nvGrpSpPr>
          <p:cNvPr id="42" name="Group 41"/>
          <p:cNvGrpSpPr/>
          <p:nvPr/>
        </p:nvGrpSpPr>
        <p:grpSpPr>
          <a:xfrm>
            <a:off x="1633538" y="3180722"/>
            <a:ext cx="8329612" cy="3560763"/>
            <a:chOff x="604838" y="2057400"/>
            <a:chExt cx="8329612" cy="3560763"/>
          </a:xfrm>
        </p:grpSpPr>
        <p:sp>
          <p:nvSpPr>
            <p:cNvPr id="43" name="Rectangle 3"/>
            <p:cNvSpPr>
              <a:spLocks noChangeArrowheads="1"/>
            </p:cNvSpPr>
            <p:nvPr/>
          </p:nvSpPr>
          <p:spPr bwMode="auto">
            <a:xfrm>
              <a:off x="604838" y="2057400"/>
              <a:ext cx="83296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eaLnBrk="0" hangingPunct="0">
                <a:spcBef>
                  <a:spcPct val="20000"/>
                </a:spcBef>
                <a:buClr>
                  <a:schemeClr val="tx2"/>
                </a:buClr>
                <a:buChar char="•"/>
                <a:defRPr sz="2400">
                  <a:solidFill>
                    <a:schemeClr val="tx1"/>
                  </a:solidFill>
                  <a:latin typeface="Verdana" panose="020B0604030504040204" pitchFamily="34" charset="0"/>
                </a:defRPr>
              </a:lvl3pPr>
              <a:lvl4pPr marL="1600200" indent="-228600" eaLnBrk="0" hangingPunct="0">
                <a:spcBef>
                  <a:spcPct val="20000"/>
                </a:spcBef>
                <a:buClr>
                  <a:schemeClr val="hlink"/>
                </a:buClr>
                <a:buChar char="•"/>
                <a:defRPr sz="2000">
                  <a:solidFill>
                    <a:schemeClr val="tx1"/>
                  </a:solidFill>
                  <a:latin typeface="Verdana" panose="020B0604030504040204" pitchFamily="34" charset="0"/>
                </a:defRPr>
              </a:lvl4pPr>
              <a:lvl5pPr marL="2057400" indent="-228600" eaLnBrk="0" hangingPunct="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r>
                <a:rPr lang="en-US" altLang="sk-SK" sz="1800" b="1" dirty="0"/>
                <a:t>P</a:t>
              </a:r>
              <a:r>
                <a:rPr lang="en-US" altLang="sk-SK" sz="1800" dirty="0"/>
                <a:t>(</a:t>
              </a:r>
              <a:r>
                <a:rPr lang="sk-SK" altLang="sk-SK" sz="1800" i="1" dirty="0" err="1"/>
                <a:t>Toot</a:t>
              </a:r>
              <a:r>
                <a:rPr lang="en-US" altLang="sk-SK" sz="1800" i="1" dirty="0"/>
                <a:t>ache, Catch | Cavity</a:t>
              </a:r>
              <a:r>
                <a:rPr lang="en-US" altLang="sk-SK" sz="1800" dirty="0"/>
                <a:t>) = </a:t>
              </a:r>
              <a:r>
                <a:rPr lang="en-US" altLang="sk-SK" sz="1800" b="1" dirty="0"/>
                <a:t>P</a:t>
              </a:r>
              <a:r>
                <a:rPr lang="en-US" altLang="sk-SK" sz="1800" dirty="0"/>
                <a:t>(</a:t>
              </a:r>
              <a:r>
                <a:rPr lang="sk-SK" altLang="sk-SK" sz="1800" i="1" dirty="0" err="1"/>
                <a:t>Toot</a:t>
              </a:r>
              <a:r>
                <a:rPr lang="en-US" altLang="sk-SK" sz="1800" i="1" dirty="0"/>
                <a:t>ache | Cavity</a:t>
              </a:r>
              <a:r>
                <a:rPr lang="en-US" altLang="sk-SK" sz="1800" dirty="0"/>
                <a:t>) </a:t>
              </a:r>
              <a:r>
                <a:rPr lang="en-US" altLang="sk-SK" sz="1800" b="1" dirty="0"/>
                <a:t>P</a:t>
              </a:r>
              <a:r>
                <a:rPr lang="en-US" altLang="sk-SK" sz="1800" dirty="0"/>
                <a:t>(</a:t>
              </a:r>
              <a:r>
                <a:rPr lang="en-US" altLang="sk-SK" sz="1800" i="1" dirty="0"/>
                <a:t>Catch | Cavity</a:t>
              </a:r>
              <a:r>
                <a:rPr lang="en-US" altLang="sk-SK" sz="1800" dirty="0"/>
                <a:t>)</a:t>
              </a:r>
            </a:p>
          </p:txBody>
        </p:sp>
        <p:grpSp>
          <p:nvGrpSpPr>
            <p:cNvPr id="44" name="Group 16"/>
            <p:cNvGrpSpPr>
              <a:grpSpLocks/>
            </p:cNvGrpSpPr>
            <p:nvPr/>
          </p:nvGrpSpPr>
          <p:grpSpPr bwMode="auto">
            <a:xfrm>
              <a:off x="2286000" y="3200400"/>
              <a:ext cx="4495800" cy="2417763"/>
              <a:chOff x="1440" y="2016"/>
              <a:chExt cx="2832" cy="1523"/>
            </a:xfrm>
          </p:grpSpPr>
          <p:sp>
            <p:nvSpPr>
              <p:cNvPr id="49" name="Oval 4"/>
              <p:cNvSpPr>
                <a:spLocks noChangeArrowheads="1"/>
              </p:cNvSpPr>
              <p:nvPr/>
            </p:nvSpPr>
            <p:spPr bwMode="auto">
              <a:xfrm>
                <a:off x="2016" y="2112"/>
                <a:ext cx="816" cy="768"/>
              </a:xfrm>
              <a:prstGeom prst="ellipse">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eaLnBrk="0" hangingPunct="0">
                  <a:spcBef>
                    <a:spcPct val="20000"/>
                  </a:spcBef>
                  <a:buClr>
                    <a:schemeClr val="tx2"/>
                  </a:buClr>
                  <a:buChar char="•"/>
                  <a:defRPr sz="2400">
                    <a:solidFill>
                      <a:schemeClr val="tx1"/>
                    </a:solidFill>
                    <a:latin typeface="Verdana" panose="020B0604030504040204" pitchFamily="34" charset="0"/>
                  </a:defRPr>
                </a:lvl3pPr>
                <a:lvl4pPr marL="1600200" indent="-228600" eaLnBrk="0" hangingPunct="0">
                  <a:spcBef>
                    <a:spcPct val="20000"/>
                  </a:spcBef>
                  <a:buClr>
                    <a:schemeClr val="hlink"/>
                  </a:buClr>
                  <a:buChar char="•"/>
                  <a:defRPr sz="2000">
                    <a:solidFill>
                      <a:schemeClr val="tx1"/>
                    </a:solidFill>
                    <a:latin typeface="Verdana" panose="020B0604030504040204" pitchFamily="34" charset="0"/>
                  </a:defRPr>
                </a:lvl4pPr>
                <a:lvl5pPr marL="2057400" indent="-228600" eaLnBrk="0" hangingPunct="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ctr" eaLnBrk="1" hangingPunct="1">
                  <a:spcBef>
                    <a:spcPct val="0"/>
                  </a:spcBef>
                  <a:buClrTx/>
                  <a:buSzTx/>
                  <a:buFontTx/>
                  <a:buNone/>
                </a:pPr>
                <a:endParaRPr lang="en-GB" altLang="sk-SK" sz="2400"/>
              </a:p>
            </p:txBody>
          </p:sp>
          <p:sp>
            <p:nvSpPr>
              <p:cNvPr id="50" name="Oval 6"/>
              <p:cNvSpPr>
                <a:spLocks noChangeArrowheads="1"/>
              </p:cNvSpPr>
              <p:nvPr/>
            </p:nvSpPr>
            <p:spPr bwMode="auto">
              <a:xfrm>
                <a:off x="1488" y="2400"/>
                <a:ext cx="816" cy="768"/>
              </a:xfrm>
              <a:prstGeom prst="ellipse">
                <a:avLst/>
              </a:prstGeom>
              <a:noFill/>
              <a:ln w="19050">
                <a:solidFill>
                  <a:schemeClr val="accent1">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eaLnBrk="0" hangingPunct="0">
                  <a:spcBef>
                    <a:spcPct val="20000"/>
                  </a:spcBef>
                  <a:buClr>
                    <a:schemeClr val="tx2"/>
                  </a:buClr>
                  <a:buChar char="•"/>
                  <a:defRPr sz="2400">
                    <a:solidFill>
                      <a:schemeClr val="tx1"/>
                    </a:solidFill>
                    <a:latin typeface="Verdana" panose="020B0604030504040204" pitchFamily="34" charset="0"/>
                  </a:defRPr>
                </a:lvl3pPr>
                <a:lvl4pPr marL="1600200" indent="-228600" eaLnBrk="0" hangingPunct="0">
                  <a:spcBef>
                    <a:spcPct val="20000"/>
                  </a:spcBef>
                  <a:buClr>
                    <a:schemeClr val="hlink"/>
                  </a:buClr>
                  <a:buChar char="•"/>
                  <a:defRPr sz="2000">
                    <a:solidFill>
                      <a:schemeClr val="tx1"/>
                    </a:solidFill>
                    <a:latin typeface="Verdana" panose="020B0604030504040204" pitchFamily="34" charset="0"/>
                  </a:defRPr>
                </a:lvl4pPr>
                <a:lvl5pPr marL="2057400" indent="-228600" eaLnBrk="0" hangingPunct="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ctr" eaLnBrk="1" hangingPunct="1">
                  <a:spcBef>
                    <a:spcPct val="0"/>
                  </a:spcBef>
                  <a:buClrTx/>
                  <a:buSzTx/>
                  <a:buFontTx/>
                  <a:buNone/>
                </a:pPr>
                <a:endParaRPr lang="en-GB" altLang="sk-SK" sz="2400"/>
              </a:p>
            </p:txBody>
          </p:sp>
          <p:sp>
            <p:nvSpPr>
              <p:cNvPr id="51" name="Oval 7"/>
              <p:cNvSpPr>
                <a:spLocks noChangeArrowheads="1"/>
              </p:cNvSpPr>
              <p:nvPr/>
            </p:nvSpPr>
            <p:spPr bwMode="auto">
              <a:xfrm>
                <a:off x="2544" y="2448"/>
                <a:ext cx="816" cy="768"/>
              </a:xfrm>
              <a:prstGeom prst="ellipse">
                <a:avLst/>
              </a:prstGeom>
              <a:noFill/>
              <a:ln w="19050">
                <a:solidFill>
                  <a:schemeClr val="accent1">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eaLnBrk="0" hangingPunct="0">
                  <a:spcBef>
                    <a:spcPct val="20000"/>
                  </a:spcBef>
                  <a:buClr>
                    <a:schemeClr val="tx2"/>
                  </a:buClr>
                  <a:buChar char="•"/>
                  <a:defRPr sz="2400">
                    <a:solidFill>
                      <a:schemeClr val="tx1"/>
                    </a:solidFill>
                    <a:latin typeface="Verdana" panose="020B0604030504040204" pitchFamily="34" charset="0"/>
                  </a:defRPr>
                </a:lvl3pPr>
                <a:lvl4pPr marL="1600200" indent="-228600" eaLnBrk="0" hangingPunct="0">
                  <a:spcBef>
                    <a:spcPct val="20000"/>
                  </a:spcBef>
                  <a:buClr>
                    <a:schemeClr val="hlink"/>
                  </a:buClr>
                  <a:buChar char="•"/>
                  <a:defRPr sz="2000">
                    <a:solidFill>
                      <a:schemeClr val="tx1"/>
                    </a:solidFill>
                    <a:latin typeface="Verdana" panose="020B0604030504040204" pitchFamily="34" charset="0"/>
                  </a:defRPr>
                </a:lvl4pPr>
                <a:lvl5pPr marL="2057400" indent="-228600" eaLnBrk="0" hangingPunct="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ctr" eaLnBrk="1" hangingPunct="1">
                  <a:spcBef>
                    <a:spcPct val="0"/>
                  </a:spcBef>
                  <a:buClrTx/>
                  <a:buSzTx/>
                  <a:buFontTx/>
                  <a:buNone/>
                </a:pPr>
                <a:endParaRPr lang="en-GB" altLang="sk-SK" sz="2400"/>
              </a:p>
            </p:txBody>
          </p:sp>
          <p:sp>
            <p:nvSpPr>
              <p:cNvPr id="52" name="Text Box 8"/>
              <p:cNvSpPr txBox="1">
                <a:spLocks noChangeArrowheads="1"/>
              </p:cNvSpPr>
              <p:nvPr/>
            </p:nvSpPr>
            <p:spPr bwMode="auto">
              <a:xfrm>
                <a:off x="2976" y="2016"/>
                <a:ext cx="12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eaLnBrk="0" hangingPunct="0">
                  <a:spcBef>
                    <a:spcPct val="20000"/>
                  </a:spcBef>
                  <a:buClr>
                    <a:schemeClr val="tx2"/>
                  </a:buClr>
                  <a:buChar char="•"/>
                  <a:defRPr sz="2400">
                    <a:solidFill>
                      <a:schemeClr val="tx1"/>
                    </a:solidFill>
                    <a:latin typeface="Verdana" panose="020B0604030504040204" pitchFamily="34" charset="0"/>
                  </a:defRPr>
                </a:lvl3pPr>
                <a:lvl4pPr marL="1600200" indent="-228600" eaLnBrk="0" hangingPunct="0">
                  <a:spcBef>
                    <a:spcPct val="20000"/>
                  </a:spcBef>
                  <a:buClr>
                    <a:schemeClr val="hlink"/>
                  </a:buClr>
                  <a:buChar char="•"/>
                  <a:defRPr sz="2000">
                    <a:solidFill>
                      <a:schemeClr val="tx1"/>
                    </a:solidFill>
                    <a:latin typeface="Verdana" panose="020B0604030504040204" pitchFamily="34" charset="0"/>
                  </a:defRPr>
                </a:lvl4pPr>
                <a:lvl5pPr marL="2057400" indent="-228600" eaLnBrk="0" hangingPunct="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50000"/>
                  </a:spcBef>
                  <a:buClrTx/>
                  <a:buSzTx/>
                  <a:buFontTx/>
                  <a:buNone/>
                </a:pPr>
                <a:r>
                  <a:rPr lang="en-US" altLang="sk-SK" sz="1800" dirty="0" smtClean="0">
                    <a:solidFill>
                      <a:schemeClr val="accent1">
                        <a:lumMod val="50000"/>
                      </a:schemeClr>
                    </a:solidFill>
                  </a:rPr>
                  <a:t>Cause</a:t>
                </a:r>
                <a:endParaRPr lang="en-US" altLang="sk-SK" sz="1800" dirty="0">
                  <a:solidFill>
                    <a:schemeClr val="accent1">
                      <a:lumMod val="50000"/>
                    </a:schemeClr>
                  </a:solidFill>
                </a:endParaRPr>
              </a:p>
            </p:txBody>
          </p:sp>
          <p:sp>
            <p:nvSpPr>
              <p:cNvPr id="53" name="Text Box 9"/>
              <p:cNvSpPr txBox="1">
                <a:spLocks noChangeArrowheads="1"/>
              </p:cNvSpPr>
              <p:nvPr/>
            </p:nvSpPr>
            <p:spPr bwMode="auto">
              <a:xfrm>
                <a:off x="2112" y="2160"/>
                <a:ext cx="6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eaLnBrk="0" hangingPunct="0">
                  <a:spcBef>
                    <a:spcPct val="20000"/>
                  </a:spcBef>
                  <a:buClr>
                    <a:schemeClr val="tx2"/>
                  </a:buClr>
                  <a:buChar char="•"/>
                  <a:defRPr sz="2400">
                    <a:solidFill>
                      <a:schemeClr val="tx1"/>
                    </a:solidFill>
                    <a:latin typeface="Verdana" panose="020B0604030504040204" pitchFamily="34" charset="0"/>
                  </a:defRPr>
                </a:lvl3pPr>
                <a:lvl4pPr marL="1600200" indent="-228600" eaLnBrk="0" hangingPunct="0">
                  <a:spcBef>
                    <a:spcPct val="20000"/>
                  </a:spcBef>
                  <a:buClr>
                    <a:schemeClr val="hlink"/>
                  </a:buClr>
                  <a:buChar char="•"/>
                  <a:defRPr sz="2000">
                    <a:solidFill>
                      <a:schemeClr val="tx1"/>
                    </a:solidFill>
                    <a:latin typeface="Verdana" panose="020B0604030504040204" pitchFamily="34" charset="0"/>
                  </a:defRPr>
                </a:lvl4pPr>
                <a:lvl5pPr marL="2057400" indent="-228600" eaLnBrk="0" hangingPunct="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50000"/>
                  </a:spcBef>
                  <a:buClrTx/>
                  <a:buSzTx/>
                  <a:buFontTx/>
                  <a:buNone/>
                </a:pPr>
                <a:r>
                  <a:rPr lang="sk-SK" altLang="sk-SK" sz="1800" dirty="0" err="1"/>
                  <a:t>Cavity</a:t>
                </a:r>
                <a:endParaRPr lang="en-US" altLang="sk-SK" sz="1800" dirty="0"/>
              </a:p>
            </p:txBody>
          </p:sp>
          <p:sp>
            <p:nvSpPr>
              <p:cNvPr id="54" name="Text Box 10"/>
              <p:cNvSpPr txBox="1">
                <a:spLocks noChangeArrowheads="1"/>
              </p:cNvSpPr>
              <p:nvPr/>
            </p:nvSpPr>
            <p:spPr bwMode="auto">
              <a:xfrm>
                <a:off x="1440" y="2688"/>
                <a:ext cx="9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eaLnBrk="0" hangingPunct="0">
                  <a:spcBef>
                    <a:spcPct val="20000"/>
                  </a:spcBef>
                  <a:buClr>
                    <a:schemeClr val="tx2"/>
                  </a:buClr>
                  <a:buChar char="•"/>
                  <a:defRPr sz="2400">
                    <a:solidFill>
                      <a:schemeClr val="tx1"/>
                    </a:solidFill>
                    <a:latin typeface="Verdana" panose="020B0604030504040204" pitchFamily="34" charset="0"/>
                  </a:defRPr>
                </a:lvl3pPr>
                <a:lvl4pPr marL="1600200" indent="-228600" eaLnBrk="0" hangingPunct="0">
                  <a:spcBef>
                    <a:spcPct val="20000"/>
                  </a:spcBef>
                  <a:buClr>
                    <a:schemeClr val="hlink"/>
                  </a:buClr>
                  <a:buChar char="•"/>
                  <a:defRPr sz="2000">
                    <a:solidFill>
                      <a:schemeClr val="tx1"/>
                    </a:solidFill>
                    <a:latin typeface="Verdana" panose="020B0604030504040204" pitchFamily="34" charset="0"/>
                  </a:defRPr>
                </a:lvl4pPr>
                <a:lvl5pPr marL="2057400" indent="-228600" eaLnBrk="0" hangingPunct="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50000"/>
                  </a:spcBef>
                  <a:buClrTx/>
                  <a:buSzTx/>
                  <a:buFontTx/>
                  <a:buNone/>
                </a:pPr>
                <a:r>
                  <a:rPr lang="sk-SK" altLang="sk-SK" sz="1800"/>
                  <a:t>Tootache</a:t>
                </a:r>
                <a:endParaRPr lang="en-US" altLang="sk-SK" sz="1800"/>
              </a:p>
            </p:txBody>
          </p:sp>
          <p:sp>
            <p:nvSpPr>
              <p:cNvPr id="55" name="Text Box 11"/>
              <p:cNvSpPr txBox="1">
                <a:spLocks noChangeArrowheads="1"/>
              </p:cNvSpPr>
              <p:nvPr/>
            </p:nvSpPr>
            <p:spPr bwMode="auto">
              <a:xfrm>
                <a:off x="2736" y="2784"/>
                <a:ext cx="6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eaLnBrk="0" hangingPunct="0">
                  <a:spcBef>
                    <a:spcPct val="20000"/>
                  </a:spcBef>
                  <a:buClr>
                    <a:schemeClr val="tx2"/>
                  </a:buClr>
                  <a:buChar char="•"/>
                  <a:defRPr sz="2400">
                    <a:solidFill>
                      <a:schemeClr val="tx1"/>
                    </a:solidFill>
                    <a:latin typeface="Verdana" panose="020B0604030504040204" pitchFamily="34" charset="0"/>
                  </a:defRPr>
                </a:lvl3pPr>
                <a:lvl4pPr marL="1600200" indent="-228600" eaLnBrk="0" hangingPunct="0">
                  <a:spcBef>
                    <a:spcPct val="20000"/>
                  </a:spcBef>
                  <a:buClr>
                    <a:schemeClr val="hlink"/>
                  </a:buClr>
                  <a:buChar char="•"/>
                  <a:defRPr sz="2000">
                    <a:solidFill>
                      <a:schemeClr val="tx1"/>
                    </a:solidFill>
                    <a:latin typeface="Verdana" panose="020B0604030504040204" pitchFamily="34" charset="0"/>
                  </a:defRPr>
                </a:lvl4pPr>
                <a:lvl5pPr marL="2057400" indent="-228600" eaLnBrk="0" hangingPunct="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50000"/>
                  </a:spcBef>
                  <a:buClrTx/>
                  <a:buSzTx/>
                  <a:buFontTx/>
                  <a:buNone/>
                </a:pPr>
                <a:r>
                  <a:rPr lang="sk-SK" altLang="sk-SK" sz="1800"/>
                  <a:t>Catch</a:t>
                </a:r>
                <a:endParaRPr lang="en-US" altLang="sk-SK" sz="1800"/>
              </a:p>
            </p:txBody>
          </p:sp>
          <p:sp>
            <p:nvSpPr>
              <p:cNvPr id="56" name="Text Box 12"/>
              <p:cNvSpPr txBox="1">
                <a:spLocks noChangeArrowheads="1"/>
              </p:cNvSpPr>
              <p:nvPr/>
            </p:nvSpPr>
            <p:spPr bwMode="auto">
              <a:xfrm>
                <a:off x="2520" y="3306"/>
                <a:ext cx="133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eaLnBrk="0" hangingPunct="0">
                  <a:spcBef>
                    <a:spcPct val="20000"/>
                  </a:spcBef>
                  <a:buClr>
                    <a:schemeClr val="tx2"/>
                  </a:buClr>
                  <a:buChar char="•"/>
                  <a:defRPr sz="2400">
                    <a:solidFill>
                      <a:schemeClr val="tx1"/>
                    </a:solidFill>
                    <a:latin typeface="Verdana" panose="020B0604030504040204" pitchFamily="34" charset="0"/>
                  </a:defRPr>
                </a:lvl3pPr>
                <a:lvl4pPr marL="1600200" indent="-228600" eaLnBrk="0" hangingPunct="0">
                  <a:spcBef>
                    <a:spcPct val="20000"/>
                  </a:spcBef>
                  <a:buClr>
                    <a:schemeClr val="hlink"/>
                  </a:buClr>
                  <a:buChar char="•"/>
                  <a:defRPr sz="2000">
                    <a:solidFill>
                      <a:schemeClr val="tx1"/>
                    </a:solidFill>
                    <a:latin typeface="Verdana" panose="020B0604030504040204" pitchFamily="34" charset="0"/>
                  </a:defRPr>
                </a:lvl4pPr>
                <a:lvl5pPr marL="2057400" indent="-228600" eaLnBrk="0" hangingPunct="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50000"/>
                  </a:spcBef>
                  <a:buClrTx/>
                  <a:buSzTx/>
                  <a:buFontTx/>
                  <a:buNone/>
                </a:pPr>
                <a:r>
                  <a:rPr lang="en-US" altLang="sk-SK" sz="1800" dirty="0" smtClean="0">
                    <a:solidFill>
                      <a:schemeClr val="accent1">
                        <a:lumMod val="50000"/>
                      </a:schemeClr>
                    </a:solidFill>
                  </a:rPr>
                  <a:t>Consequences</a:t>
                </a:r>
                <a:endParaRPr lang="en-US" altLang="sk-SK" sz="1800" dirty="0">
                  <a:solidFill>
                    <a:schemeClr val="accent1">
                      <a:lumMod val="50000"/>
                    </a:schemeClr>
                  </a:solidFill>
                </a:endParaRPr>
              </a:p>
            </p:txBody>
          </p:sp>
          <p:sp>
            <p:nvSpPr>
              <p:cNvPr id="57" name="Line 13"/>
              <p:cNvSpPr>
                <a:spLocks noChangeShapeType="1"/>
              </p:cNvSpPr>
              <p:nvPr/>
            </p:nvSpPr>
            <p:spPr bwMode="auto">
              <a:xfrm flipH="1">
                <a:off x="2736" y="2160"/>
                <a:ext cx="24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8" name="Line 14"/>
              <p:cNvSpPr>
                <a:spLocks noChangeShapeType="1"/>
              </p:cNvSpPr>
              <p:nvPr/>
            </p:nvSpPr>
            <p:spPr bwMode="auto">
              <a:xfrm flipH="1" flipV="1">
                <a:off x="2064" y="3168"/>
                <a:ext cx="288" cy="336"/>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9" name="Line 15"/>
              <p:cNvSpPr>
                <a:spLocks noChangeShapeType="1"/>
              </p:cNvSpPr>
              <p:nvPr/>
            </p:nvSpPr>
            <p:spPr bwMode="auto">
              <a:xfrm flipV="1">
                <a:off x="2352" y="3168"/>
                <a:ext cx="288" cy="336"/>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45" name="Freeform 17"/>
            <p:cNvSpPr>
              <a:spLocks/>
            </p:cNvSpPr>
            <p:nvPr/>
          </p:nvSpPr>
          <p:spPr bwMode="auto">
            <a:xfrm>
              <a:off x="3124200" y="2362200"/>
              <a:ext cx="1752600" cy="1828800"/>
            </a:xfrm>
            <a:custGeom>
              <a:avLst/>
              <a:gdLst>
                <a:gd name="T0" fmla="*/ 2147483647 w 1104"/>
                <a:gd name="T1" fmla="*/ 0 h 1152"/>
                <a:gd name="T2" fmla="*/ 2147483647 w 1104"/>
                <a:gd name="T3" fmla="*/ 2147483647 h 1152"/>
                <a:gd name="T4" fmla="*/ 0 w 1104"/>
                <a:gd name="T5" fmla="*/ 2147483647 h 1152"/>
                <a:gd name="T6" fmla="*/ 2147483647 w 1104"/>
                <a:gd name="T7" fmla="*/ 2147483647 h 1152"/>
                <a:gd name="T8" fmla="*/ 0 60000 65536"/>
                <a:gd name="T9" fmla="*/ 0 60000 65536"/>
                <a:gd name="T10" fmla="*/ 0 60000 65536"/>
                <a:gd name="T11" fmla="*/ 0 60000 65536"/>
                <a:gd name="T12" fmla="*/ 0 w 1104"/>
                <a:gd name="T13" fmla="*/ 0 h 1152"/>
                <a:gd name="T14" fmla="*/ 1104 w 1104"/>
                <a:gd name="T15" fmla="*/ 1152 h 1152"/>
              </a:gdLst>
              <a:ahLst/>
              <a:cxnLst>
                <a:cxn ang="T8">
                  <a:pos x="T0" y="T1"/>
                </a:cxn>
                <a:cxn ang="T9">
                  <a:pos x="T2" y="T3"/>
                </a:cxn>
                <a:cxn ang="T10">
                  <a:pos x="T4" y="T5"/>
                </a:cxn>
                <a:cxn ang="T11">
                  <a:pos x="T6" y="T7"/>
                </a:cxn>
              </a:cxnLst>
              <a:rect l="T12" t="T13" r="T14" b="T15"/>
              <a:pathLst>
                <a:path w="1104" h="1152">
                  <a:moveTo>
                    <a:pt x="1104" y="0"/>
                  </a:moveTo>
                  <a:lnTo>
                    <a:pt x="1104" y="384"/>
                  </a:lnTo>
                  <a:lnTo>
                    <a:pt x="0" y="432"/>
                  </a:lnTo>
                  <a:lnTo>
                    <a:pt x="144" y="1152"/>
                  </a:lnTo>
                </a:path>
              </a:pathLst>
            </a:custGeom>
            <a:noFill/>
            <a:ln w="19050" cap="flat" cmpd="sng">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46" name="Line 18"/>
            <p:cNvSpPr>
              <a:spLocks noChangeShapeType="1"/>
            </p:cNvSpPr>
            <p:nvPr/>
          </p:nvSpPr>
          <p:spPr bwMode="auto">
            <a:xfrm>
              <a:off x="3352800" y="4038600"/>
              <a:ext cx="0" cy="76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7" name="Freeform 19"/>
            <p:cNvSpPr>
              <a:spLocks/>
            </p:cNvSpPr>
            <p:nvPr/>
          </p:nvSpPr>
          <p:spPr bwMode="auto">
            <a:xfrm>
              <a:off x="4267200" y="2438400"/>
              <a:ext cx="3886200" cy="1752600"/>
            </a:xfrm>
            <a:custGeom>
              <a:avLst/>
              <a:gdLst>
                <a:gd name="T0" fmla="*/ 2147483647 w 2448"/>
                <a:gd name="T1" fmla="*/ 0 h 1104"/>
                <a:gd name="T2" fmla="*/ 2147483647 w 2448"/>
                <a:gd name="T3" fmla="*/ 2147483647 h 1104"/>
                <a:gd name="T4" fmla="*/ 0 w 2448"/>
                <a:gd name="T5" fmla="*/ 2147483647 h 1104"/>
                <a:gd name="T6" fmla="*/ 0 60000 65536"/>
                <a:gd name="T7" fmla="*/ 0 60000 65536"/>
                <a:gd name="T8" fmla="*/ 0 60000 65536"/>
                <a:gd name="T9" fmla="*/ 0 w 2448"/>
                <a:gd name="T10" fmla="*/ 0 h 1104"/>
                <a:gd name="T11" fmla="*/ 2448 w 2448"/>
                <a:gd name="T12" fmla="*/ 1104 h 1104"/>
              </a:gdLst>
              <a:ahLst/>
              <a:cxnLst>
                <a:cxn ang="T6">
                  <a:pos x="T0" y="T1"/>
                </a:cxn>
                <a:cxn ang="T7">
                  <a:pos x="T2" y="T3"/>
                </a:cxn>
                <a:cxn ang="T8">
                  <a:pos x="T4" y="T5"/>
                </a:cxn>
              </a:cxnLst>
              <a:rect l="T9" t="T10" r="T11" b="T12"/>
              <a:pathLst>
                <a:path w="2448" h="1104">
                  <a:moveTo>
                    <a:pt x="2448" y="0"/>
                  </a:moveTo>
                  <a:lnTo>
                    <a:pt x="2448" y="864"/>
                  </a:lnTo>
                  <a:lnTo>
                    <a:pt x="0" y="1104"/>
                  </a:lnTo>
                </a:path>
              </a:pathLst>
            </a:custGeom>
            <a:noFill/>
            <a:ln w="19050" cap="flat" cmpd="sng">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48" name="Line 20"/>
            <p:cNvSpPr>
              <a:spLocks noChangeShapeType="1"/>
            </p:cNvSpPr>
            <p:nvPr/>
          </p:nvSpPr>
          <p:spPr bwMode="auto">
            <a:xfrm flipH="1">
              <a:off x="4267200" y="4191000"/>
              <a:ext cx="762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60" name="TextBox 59"/>
          <p:cNvSpPr txBox="1"/>
          <p:nvPr/>
        </p:nvSpPr>
        <p:spPr>
          <a:xfrm>
            <a:off x="446809" y="3903372"/>
            <a:ext cx="2715491" cy="2308324"/>
          </a:xfrm>
          <a:prstGeom prst="rect">
            <a:avLst/>
          </a:prstGeom>
          <a:solidFill>
            <a:srgbClr val="FFFF00"/>
          </a:solidFill>
        </p:spPr>
        <p:txBody>
          <a:bodyPr wrap="square" rtlCol="0">
            <a:spAutoFit/>
          </a:bodyPr>
          <a:lstStyle/>
          <a:p>
            <a:r>
              <a:rPr lang="en-US" dirty="0" smtClean="0"/>
              <a:t>Consequences are mutually independent, they are dependent only through cause. We say, that consequences are conditionally independent.</a:t>
            </a:r>
            <a:endParaRPr lang="en-US" dirty="0"/>
          </a:p>
        </p:txBody>
      </p:sp>
      <p:sp>
        <p:nvSpPr>
          <p:cNvPr id="6" name="TextBox 5"/>
          <p:cNvSpPr txBox="1"/>
          <p:nvPr/>
        </p:nvSpPr>
        <p:spPr>
          <a:xfrm>
            <a:off x="4152900" y="2781743"/>
            <a:ext cx="8171667" cy="369332"/>
          </a:xfrm>
          <a:prstGeom prst="rect">
            <a:avLst/>
          </a:prstGeom>
          <a:noFill/>
        </p:spPr>
        <p:txBody>
          <a:bodyPr wrap="square" rtlCol="0">
            <a:spAutoFit/>
          </a:bodyPr>
          <a:lstStyle/>
          <a:p>
            <a:r>
              <a:rPr lang="en-US" dirty="0" smtClean="0"/>
              <a:t>We introduce another Boolean random variable to the Health domain, Catch</a:t>
            </a:r>
            <a:endParaRPr lang="en-US" dirty="0"/>
          </a:p>
        </p:txBody>
      </p:sp>
    </p:spTree>
    <p:extLst>
      <p:ext uri="{BB962C8B-B14F-4D97-AF65-F5344CB8AC3E}">
        <p14:creationId xmlns:p14="http://schemas.microsoft.com/office/powerpoint/2010/main" val="27352273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41145" y="1281440"/>
            <a:ext cx="8610601" cy="2664005"/>
            <a:chOff x="387926" y="831273"/>
            <a:chExt cx="8610601" cy="2664005"/>
          </a:xfrm>
        </p:grpSpPr>
        <p:sp>
          <p:nvSpPr>
            <p:cNvPr id="2" name="Rectangle 1"/>
            <p:cNvSpPr/>
            <p:nvPr/>
          </p:nvSpPr>
          <p:spPr>
            <a:xfrm>
              <a:off x="387926" y="1925618"/>
              <a:ext cx="8610601" cy="1569660"/>
            </a:xfrm>
            <a:prstGeom prst="rect">
              <a:avLst/>
            </a:prstGeom>
          </p:spPr>
          <p:txBody>
            <a:bodyPr wrap="square">
              <a:spAutoFit/>
            </a:bodyPr>
            <a:lstStyle/>
            <a:p>
              <a:pPr lvl="1">
                <a:lnSpc>
                  <a:spcPct val="80000"/>
                </a:lnSpc>
              </a:pPr>
              <a:r>
                <a:rPr lang="en-US" altLang="sk-SK" sz="2000" b="1" i="1" dirty="0" smtClean="0"/>
                <a:t>P</a:t>
              </a:r>
              <a:r>
                <a:rPr lang="en-US" altLang="sk-SK" sz="2000" dirty="0" smtClean="0"/>
                <a:t>(</a:t>
              </a:r>
              <a:r>
                <a:rPr lang="en-US" altLang="sk-SK" sz="2000" i="1" dirty="0" err="1" smtClean="0"/>
                <a:t>Tootache</a:t>
              </a:r>
              <a:r>
                <a:rPr lang="en-US" altLang="sk-SK" sz="2000" i="1" dirty="0" smtClean="0"/>
                <a:t> </a:t>
              </a:r>
              <a:r>
                <a:rPr lang="en-US" altLang="sk-SK" sz="2000" i="1" dirty="0"/>
                <a:t>| Catch, Cavity</a:t>
              </a:r>
              <a:r>
                <a:rPr lang="en-US" altLang="sk-SK" sz="2000" dirty="0"/>
                <a:t>) = </a:t>
              </a:r>
              <a:r>
                <a:rPr lang="en-US" altLang="sk-SK" sz="2000" b="1" i="1" dirty="0"/>
                <a:t>P</a:t>
              </a:r>
              <a:r>
                <a:rPr lang="en-US" altLang="sk-SK" sz="2000" dirty="0"/>
                <a:t>(</a:t>
              </a:r>
              <a:r>
                <a:rPr lang="en-US" altLang="sk-SK" sz="2000" i="1" dirty="0" err="1"/>
                <a:t>Tootache</a:t>
              </a:r>
              <a:r>
                <a:rPr lang="en-US" altLang="sk-SK" sz="2000" i="1" dirty="0"/>
                <a:t> | Cavity</a:t>
              </a:r>
              <a:r>
                <a:rPr lang="sk-SK" altLang="sk-SK" sz="2000" dirty="0" smtClean="0"/>
                <a:t>)</a:t>
              </a:r>
            </a:p>
            <a:p>
              <a:pPr lvl="1">
                <a:lnSpc>
                  <a:spcPct val="80000"/>
                </a:lnSpc>
              </a:pPr>
              <a:endParaRPr lang="sk-SK" altLang="sk-SK" sz="2000" dirty="0"/>
            </a:p>
            <a:p>
              <a:pPr lvl="1">
                <a:lnSpc>
                  <a:spcPct val="80000"/>
                </a:lnSpc>
              </a:pPr>
              <a:r>
                <a:rPr lang="en-US" altLang="sk-SK" sz="2000" b="1" i="1" dirty="0" smtClean="0"/>
                <a:t>P</a:t>
              </a:r>
              <a:r>
                <a:rPr lang="en-US" altLang="sk-SK" sz="2000" dirty="0" smtClean="0"/>
                <a:t>(</a:t>
              </a:r>
              <a:r>
                <a:rPr lang="sk-SK" altLang="sk-SK" sz="2000" i="1" dirty="0" err="1" smtClean="0"/>
                <a:t>Catch</a:t>
              </a:r>
              <a:r>
                <a:rPr lang="en-US" altLang="sk-SK" sz="2000" i="1" dirty="0" smtClean="0"/>
                <a:t> </a:t>
              </a:r>
              <a:r>
                <a:rPr lang="en-US" altLang="sk-SK" sz="2000" i="1" dirty="0"/>
                <a:t>| </a:t>
              </a:r>
              <a:r>
                <a:rPr lang="sk-SK" altLang="sk-SK" sz="2000" i="1" dirty="0" err="1" smtClean="0"/>
                <a:t>Tootache</a:t>
              </a:r>
              <a:r>
                <a:rPr lang="en-US" altLang="sk-SK" sz="2000" i="1" dirty="0" smtClean="0"/>
                <a:t>, </a:t>
              </a:r>
              <a:r>
                <a:rPr lang="en-US" altLang="sk-SK" sz="2000" i="1" dirty="0"/>
                <a:t>Cavity</a:t>
              </a:r>
              <a:r>
                <a:rPr lang="en-US" altLang="sk-SK" sz="2000" dirty="0"/>
                <a:t>) = </a:t>
              </a:r>
              <a:r>
                <a:rPr lang="en-US" altLang="sk-SK" sz="2000" b="1" i="1" dirty="0" smtClean="0"/>
                <a:t>P</a:t>
              </a:r>
              <a:r>
                <a:rPr lang="en-US" altLang="sk-SK" sz="2000" dirty="0" smtClean="0"/>
                <a:t>(</a:t>
              </a:r>
              <a:r>
                <a:rPr lang="sk-SK" altLang="sk-SK" sz="2000" i="1" dirty="0" err="1" smtClean="0"/>
                <a:t>Catch</a:t>
              </a:r>
              <a:r>
                <a:rPr lang="en-US" altLang="sk-SK" sz="2000" i="1" dirty="0" smtClean="0"/>
                <a:t> </a:t>
              </a:r>
              <a:r>
                <a:rPr lang="en-US" altLang="sk-SK" sz="2000" i="1" dirty="0"/>
                <a:t>| Cavity</a:t>
              </a:r>
              <a:r>
                <a:rPr lang="sk-SK" altLang="sk-SK" sz="2000" dirty="0"/>
                <a:t>)</a:t>
              </a:r>
            </a:p>
            <a:p>
              <a:pPr lvl="1">
                <a:lnSpc>
                  <a:spcPct val="80000"/>
                </a:lnSpc>
              </a:pPr>
              <a:endParaRPr lang="sk-SK" altLang="sk-SK" sz="2000" dirty="0"/>
            </a:p>
            <a:p>
              <a:pPr lvl="1">
                <a:lnSpc>
                  <a:spcPct val="80000"/>
                </a:lnSpc>
              </a:pPr>
              <a:endParaRPr lang="en-US" altLang="sk-SK" sz="2000" dirty="0"/>
            </a:p>
            <a:p>
              <a:pPr lvl="1">
                <a:lnSpc>
                  <a:spcPct val="80000"/>
                </a:lnSpc>
              </a:pPr>
              <a:r>
                <a:rPr lang="en-US" altLang="sk-SK" sz="2000" b="1" i="1" dirty="0"/>
                <a:t>P</a:t>
              </a:r>
              <a:r>
                <a:rPr lang="en-US" altLang="sk-SK" sz="2000" dirty="0"/>
                <a:t>(</a:t>
              </a:r>
              <a:r>
                <a:rPr lang="en-US" altLang="sk-SK" sz="2000" i="1" dirty="0" err="1"/>
                <a:t>Tootache</a:t>
              </a:r>
              <a:r>
                <a:rPr lang="en-US" altLang="sk-SK" sz="2000" i="1" dirty="0"/>
                <a:t>, Catch | Cavity</a:t>
              </a:r>
              <a:r>
                <a:rPr lang="en-US" altLang="sk-SK" sz="2000" dirty="0"/>
                <a:t>) = </a:t>
              </a:r>
              <a:r>
                <a:rPr lang="en-US" altLang="sk-SK" sz="2000" b="1" i="1" dirty="0"/>
                <a:t>P</a:t>
              </a:r>
              <a:r>
                <a:rPr lang="en-US" altLang="sk-SK" sz="2000" dirty="0"/>
                <a:t>(</a:t>
              </a:r>
              <a:r>
                <a:rPr lang="en-US" altLang="sk-SK" sz="2000" i="1" dirty="0" err="1"/>
                <a:t>Tootache</a:t>
              </a:r>
              <a:r>
                <a:rPr lang="en-US" altLang="sk-SK" sz="2000" i="1" dirty="0"/>
                <a:t> | Cavity</a:t>
              </a:r>
              <a:r>
                <a:rPr lang="en-US" altLang="sk-SK" sz="2000" dirty="0"/>
                <a:t>) </a:t>
              </a:r>
              <a:r>
                <a:rPr lang="en-US" altLang="sk-SK" sz="2000" b="1" dirty="0"/>
                <a:t>P</a:t>
              </a:r>
              <a:r>
                <a:rPr lang="en-US" altLang="sk-SK" sz="2000" dirty="0"/>
                <a:t>(</a:t>
              </a:r>
              <a:r>
                <a:rPr lang="en-US" altLang="sk-SK" sz="2000" i="1" dirty="0"/>
                <a:t>Catch | Cavity</a:t>
              </a:r>
              <a:r>
                <a:rPr lang="en-US" altLang="sk-SK" sz="2000" dirty="0"/>
                <a:t>)</a:t>
              </a:r>
            </a:p>
          </p:txBody>
        </p:sp>
        <p:sp>
          <p:nvSpPr>
            <p:cNvPr id="3" name="TextBox 2"/>
            <p:cNvSpPr txBox="1"/>
            <p:nvPr/>
          </p:nvSpPr>
          <p:spPr>
            <a:xfrm>
              <a:off x="914400" y="831273"/>
              <a:ext cx="6172200" cy="369332"/>
            </a:xfrm>
            <a:prstGeom prst="rect">
              <a:avLst/>
            </a:prstGeom>
            <a:noFill/>
          </p:spPr>
          <p:txBody>
            <a:bodyPr wrap="square" rtlCol="0">
              <a:spAutoFit/>
            </a:bodyPr>
            <a:lstStyle/>
            <a:p>
              <a:r>
                <a:rPr lang="en-US" dirty="0" smtClean="0">
                  <a:solidFill>
                    <a:schemeClr val="accent1"/>
                  </a:solidFill>
                </a:rPr>
                <a:t>Formulas for the conditional independency</a:t>
              </a:r>
              <a:endParaRPr lang="en-US" dirty="0">
                <a:solidFill>
                  <a:schemeClr val="accent1"/>
                </a:solidFill>
              </a:endParaRPr>
            </a:p>
          </p:txBody>
        </p:sp>
      </p:grpSp>
    </p:spTree>
    <p:extLst>
      <p:ext uri="{BB962C8B-B14F-4D97-AF65-F5344CB8AC3E}">
        <p14:creationId xmlns:p14="http://schemas.microsoft.com/office/powerpoint/2010/main" val="22038356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650282" y="815193"/>
            <a:ext cx="11541718" cy="5711087"/>
            <a:chOff x="650282" y="815193"/>
            <a:chExt cx="11541718" cy="5711087"/>
          </a:xfrm>
        </p:grpSpPr>
        <p:sp>
          <p:nvSpPr>
            <p:cNvPr id="6" name="TextBox 5"/>
            <p:cNvSpPr txBox="1"/>
            <p:nvPr/>
          </p:nvSpPr>
          <p:spPr>
            <a:xfrm>
              <a:off x="650282" y="815193"/>
              <a:ext cx="9712917" cy="5632311"/>
            </a:xfrm>
            <a:prstGeom prst="rect">
              <a:avLst/>
            </a:prstGeom>
            <a:noFill/>
          </p:spPr>
          <p:txBody>
            <a:bodyPr wrap="square" rtlCol="0">
              <a:spAutoFit/>
            </a:bodyPr>
            <a:lstStyle/>
            <a:p>
              <a:r>
                <a:rPr lang="en-US" dirty="0" smtClean="0">
                  <a:solidFill>
                    <a:srgbClr val="FF0000"/>
                  </a:solidFill>
                </a:rPr>
                <a:t>Variables</a:t>
              </a:r>
              <a:r>
                <a:rPr lang="en-US" dirty="0" smtClean="0"/>
                <a:t>:   Discrete</a:t>
              </a:r>
            </a:p>
            <a:p>
              <a:r>
                <a:rPr lang="en-US" dirty="0"/>
                <a:t> </a:t>
              </a:r>
              <a:r>
                <a:rPr lang="en-US" dirty="0" smtClean="0"/>
                <a:t>                 Continuous</a:t>
              </a:r>
            </a:p>
            <a:p>
              <a:r>
                <a:rPr lang="en-US" dirty="0"/>
                <a:t> </a:t>
              </a:r>
              <a:r>
                <a:rPr lang="en-US" dirty="0" smtClean="0"/>
                <a:t>                 Binary , </a:t>
              </a:r>
              <a:r>
                <a:rPr lang="en-US" dirty="0" err="1" smtClean="0"/>
                <a:t>boolean</a:t>
              </a:r>
              <a:endParaRPr lang="en-US" dirty="0" smtClean="0"/>
            </a:p>
            <a:p>
              <a:endParaRPr lang="en-US" dirty="0" smtClean="0"/>
            </a:p>
            <a:p>
              <a:r>
                <a:rPr lang="en-US" dirty="0" smtClean="0">
                  <a:solidFill>
                    <a:srgbClr val="FF0000"/>
                  </a:solidFill>
                </a:rPr>
                <a:t>Atomic event</a:t>
              </a:r>
              <a:r>
                <a:rPr lang="en-US" dirty="0" smtClean="0"/>
                <a:t>:  each random variable describing probabilistic domain takes a value  </a:t>
              </a:r>
              <a:r>
                <a:rPr lang="en-US" i="1" dirty="0" smtClean="0"/>
                <a:t>(Cavity=1, </a:t>
              </a:r>
              <a:r>
                <a:rPr lang="en-US" i="1" dirty="0" err="1" smtClean="0"/>
                <a:t>Tootache</a:t>
              </a:r>
              <a:r>
                <a:rPr lang="en-US" i="1" dirty="0" smtClean="0"/>
                <a:t>=0, for example).</a:t>
              </a:r>
            </a:p>
            <a:p>
              <a:endParaRPr lang="en-US" i="1" dirty="0"/>
            </a:p>
            <a:p>
              <a:r>
                <a:rPr lang="en-US" dirty="0" smtClean="0">
                  <a:solidFill>
                    <a:srgbClr val="FF0000"/>
                  </a:solidFill>
                </a:rPr>
                <a:t>Probability of the atomic event : </a:t>
              </a:r>
              <a:r>
                <a:rPr lang="en-US" i="1" dirty="0" smtClean="0"/>
                <a:t>P(Cavity=1</a:t>
              </a:r>
              <a:r>
                <a:rPr lang="en-US" i="1" dirty="0"/>
                <a:t>, </a:t>
              </a:r>
              <a:r>
                <a:rPr lang="en-US" i="1" dirty="0" err="1"/>
                <a:t>Tootache</a:t>
              </a:r>
              <a:r>
                <a:rPr lang="en-US" i="1" dirty="0"/>
                <a:t>=0, for example).</a:t>
              </a:r>
              <a:endParaRPr lang="en-US" i="1" dirty="0" smtClean="0"/>
            </a:p>
            <a:p>
              <a:endParaRPr lang="en-US" dirty="0"/>
            </a:p>
            <a:p>
              <a:r>
                <a:rPr lang="en-US" dirty="0"/>
                <a:t>If the probability of all atomic events in the domain are specified, we have </a:t>
              </a:r>
              <a:r>
                <a:rPr lang="en-US" dirty="0">
                  <a:solidFill>
                    <a:schemeClr val="accent5"/>
                  </a:solidFill>
                </a:rPr>
                <a:t>full joint probability distribution </a:t>
              </a:r>
              <a:r>
                <a:rPr lang="en-US" dirty="0"/>
                <a:t>specified</a:t>
              </a:r>
              <a:r>
                <a:rPr lang="en-US" dirty="0" smtClean="0"/>
                <a:t>.</a:t>
              </a:r>
              <a:endParaRPr lang="en-US" dirty="0"/>
            </a:p>
            <a:p>
              <a:endParaRPr lang="en-US" dirty="0" smtClean="0"/>
            </a:p>
            <a:p>
              <a:r>
                <a:rPr lang="en-US" dirty="0" smtClean="0">
                  <a:solidFill>
                    <a:srgbClr val="FF0000"/>
                  </a:solidFill>
                </a:rPr>
                <a:t>Conditional probability</a:t>
              </a:r>
              <a:r>
                <a:rPr lang="en-US" dirty="0" smtClean="0"/>
                <a:t>:</a:t>
              </a:r>
            </a:p>
            <a:p>
              <a:endParaRPr lang="en-US" dirty="0"/>
            </a:p>
            <a:p>
              <a:r>
                <a:rPr lang="en-US" dirty="0" smtClean="0">
                  <a:solidFill>
                    <a:srgbClr val="FF0000"/>
                  </a:solidFill>
                </a:rPr>
                <a:t>Independence</a:t>
              </a:r>
              <a:r>
                <a:rPr lang="en-US" dirty="0" smtClean="0"/>
                <a:t>:  </a:t>
              </a:r>
            </a:p>
            <a:p>
              <a:endParaRPr lang="en-US" dirty="0"/>
            </a:p>
            <a:p>
              <a:endParaRPr lang="en-US" dirty="0" smtClean="0"/>
            </a:p>
            <a:p>
              <a:endParaRPr lang="en-US" dirty="0"/>
            </a:p>
            <a:p>
              <a:endParaRPr lang="en-US" dirty="0" smtClean="0"/>
            </a:p>
            <a:p>
              <a:r>
                <a:rPr lang="en-US" dirty="0" smtClean="0">
                  <a:solidFill>
                    <a:srgbClr val="FF0000"/>
                  </a:solidFill>
                </a:rPr>
                <a:t>Conditional independence</a:t>
              </a:r>
              <a:r>
                <a:rPr lang="en-US" dirty="0" smtClean="0"/>
                <a:t>:</a:t>
              </a:r>
              <a:endParaRPr lang="en-US" dirty="0"/>
            </a:p>
          </p:txBody>
        </p:sp>
        <p:sp>
          <p:nvSpPr>
            <p:cNvPr id="7" name="Text Box 27"/>
            <p:cNvSpPr txBox="1">
              <a:spLocks noChangeArrowheads="1"/>
            </p:cNvSpPr>
            <p:nvPr/>
          </p:nvSpPr>
          <p:spPr bwMode="auto">
            <a:xfrm>
              <a:off x="3892558" y="3992713"/>
              <a:ext cx="36685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eaLnBrk="0" hangingPunct="0">
                <a:spcBef>
                  <a:spcPct val="20000"/>
                </a:spcBef>
                <a:buClr>
                  <a:schemeClr val="tx2"/>
                </a:buClr>
                <a:buChar char="•"/>
                <a:defRPr sz="2400">
                  <a:solidFill>
                    <a:schemeClr val="tx1"/>
                  </a:solidFill>
                  <a:latin typeface="Verdana" panose="020B0604030504040204" pitchFamily="34" charset="0"/>
                </a:defRPr>
              </a:lvl3pPr>
              <a:lvl4pPr marL="1600200" indent="-228600" eaLnBrk="0" hangingPunct="0">
                <a:spcBef>
                  <a:spcPct val="20000"/>
                </a:spcBef>
                <a:buClr>
                  <a:schemeClr val="hlink"/>
                </a:buClr>
                <a:buChar char="•"/>
                <a:defRPr sz="2000">
                  <a:solidFill>
                    <a:schemeClr val="tx1"/>
                  </a:solidFill>
                  <a:latin typeface="Verdana" panose="020B0604030504040204" pitchFamily="34" charset="0"/>
                </a:defRPr>
              </a:lvl4pPr>
              <a:lvl5pPr marL="2057400" indent="-228600" eaLnBrk="0" hangingPunct="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50000"/>
                </a:spcBef>
                <a:buClrTx/>
                <a:buSzTx/>
                <a:buFontTx/>
                <a:buNone/>
              </a:pPr>
              <a:r>
                <a:rPr lang="sk-SK" altLang="sk-SK" sz="2400" b="1" i="1" dirty="0"/>
                <a:t>P</a:t>
              </a:r>
              <a:r>
                <a:rPr lang="sk-SK" altLang="sk-SK" sz="2400" i="1" dirty="0"/>
                <a:t>(A/B)=</a:t>
              </a:r>
              <a:r>
                <a:rPr lang="sk-SK" altLang="sk-SK" sz="2400" b="1" i="1" dirty="0"/>
                <a:t>P</a:t>
              </a:r>
              <a:r>
                <a:rPr lang="sk-SK" altLang="sk-SK" sz="2400" i="1" dirty="0"/>
                <a:t>(A,B)/</a:t>
              </a:r>
              <a:r>
                <a:rPr lang="sk-SK" altLang="sk-SK" sz="2400" b="1" i="1" dirty="0"/>
                <a:t>P</a:t>
              </a:r>
              <a:r>
                <a:rPr lang="sk-SK" altLang="sk-SK" sz="2400" i="1" dirty="0"/>
                <a:t>(B</a:t>
              </a:r>
              <a:r>
                <a:rPr lang="sk-SK" altLang="sk-SK" sz="2400" i="1" dirty="0" smtClean="0"/>
                <a:t>)</a:t>
              </a:r>
              <a:endParaRPr lang="en-US" altLang="sk-SK" sz="2400" i="1" dirty="0" smtClean="0"/>
            </a:p>
          </p:txBody>
        </p:sp>
        <p:graphicFrame>
          <p:nvGraphicFramePr>
            <p:cNvPr id="8" name="Object 2"/>
            <p:cNvGraphicFramePr>
              <a:graphicFrameLocks noChangeAspect="1"/>
            </p:cNvGraphicFramePr>
            <p:nvPr>
              <p:extLst>
                <p:ext uri="{D42A27DB-BD31-4B8C-83A1-F6EECF244321}">
                  <p14:modId xmlns:p14="http://schemas.microsoft.com/office/powerpoint/2010/main" val="2405789318"/>
                </p:ext>
              </p:extLst>
            </p:nvPr>
          </p:nvGraphicFramePr>
          <p:xfrm>
            <a:off x="4016368" y="4597272"/>
            <a:ext cx="4131643" cy="1111683"/>
          </p:xfrm>
          <a:graphic>
            <a:graphicData uri="http://schemas.openxmlformats.org/presentationml/2006/ole">
              <mc:AlternateContent xmlns:mc="http://schemas.openxmlformats.org/markup-compatibility/2006">
                <mc:Choice xmlns:v="urn:schemas-microsoft-com:vml" Requires="v">
                  <p:oleObj spid="_x0000_s31874" name="Equation" r:id="rId3" imgW="2451100" imgH="660400" progId="Equation.3">
                    <p:embed/>
                  </p:oleObj>
                </mc:Choice>
                <mc:Fallback>
                  <p:oleObj name="Equation" r:id="rId3" imgW="2451100" imgH="660400" progId="Equation.3">
                    <p:embed/>
                    <p:pic>
                      <p:nvPicPr>
                        <p:cNvPr id="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6368" y="4597272"/>
                          <a:ext cx="4131643" cy="1111683"/>
                        </a:xfrm>
                        <a:prstGeom prst="rect">
                          <a:avLst/>
                        </a:prstGeom>
                        <a:noFill/>
                        <a:ln>
                          <a:noFill/>
                        </a:ln>
                        <a:effectLst/>
                      </p:spPr>
                    </p:pic>
                  </p:oleObj>
                </mc:Fallback>
              </mc:AlternateContent>
            </a:graphicData>
          </a:graphic>
        </p:graphicFrame>
        <p:sp>
          <p:nvSpPr>
            <p:cNvPr id="9" name="Rectangle 8"/>
            <p:cNvSpPr/>
            <p:nvPr/>
          </p:nvSpPr>
          <p:spPr>
            <a:xfrm>
              <a:off x="3428010" y="5695283"/>
              <a:ext cx="8763990" cy="830997"/>
            </a:xfrm>
            <a:prstGeom prst="rect">
              <a:avLst/>
            </a:prstGeom>
          </p:spPr>
          <p:txBody>
            <a:bodyPr wrap="square">
              <a:spAutoFit/>
            </a:bodyPr>
            <a:lstStyle/>
            <a:p>
              <a:pPr lvl="1">
                <a:lnSpc>
                  <a:spcPct val="80000"/>
                </a:lnSpc>
              </a:pPr>
              <a:r>
                <a:rPr lang="en-US" altLang="sk-SK" sz="2000" b="1" i="1" dirty="0" smtClean="0"/>
                <a:t>P</a:t>
              </a:r>
              <a:r>
                <a:rPr lang="en-US" altLang="sk-SK" sz="2000" dirty="0" smtClean="0"/>
                <a:t>(</a:t>
              </a:r>
              <a:r>
                <a:rPr lang="en-US" altLang="sk-SK" sz="2000" i="1" dirty="0" err="1" smtClean="0"/>
                <a:t>Tootache</a:t>
              </a:r>
              <a:r>
                <a:rPr lang="en-US" altLang="sk-SK" sz="2000" i="1" dirty="0" smtClean="0"/>
                <a:t> </a:t>
              </a:r>
              <a:r>
                <a:rPr lang="en-US" altLang="sk-SK" sz="2000" i="1" dirty="0"/>
                <a:t>| Catch, Cavity</a:t>
              </a:r>
              <a:r>
                <a:rPr lang="en-US" altLang="sk-SK" sz="2000" dirty="0"/>
                <a:t>) = </a:t>
              </a:r>
              <a:r>
                <a:rPr lang="en-US" altLang="sk-SK" sz="2000" b="1" i="1" dirty="0"/>
                <a:t>P</a:t>
              </a:r>
              <a:r>
                <a:rPr lang="en-US" altLang="sk-SK" sz="2000" dirty="0"/>
                <a:t>(</a:t>
              </a:r>
              <a:r>
                <a:rPr lang="en-US" altLang="sk-SK" sz="2000" i="1" dirty="0" err="1"/>
                <a:t>Tootache</a:t>
              </a:r>
              <a:r>
                <a:rPr lang="en-US" altLang="sk-SK" sz="2000" i="1" dirty="0"/>
                <a:t> | Cavity</a:t>
              </a:r>
              <a:r>
                <a:rPr lang="sk-SK" altLang="sk-SK" sz="2000" dirty="0" smtClean="0"/>
                <a:t>)</a:t>
              </a:r>
              <a:endParaRPr lang="sk-SK" altLang="sk-SK" sz="2000" dirty="0"/>
            </a:p>
            <a:p>
              <a:pPr lvl="1">
                <a:lnSpc>
                  <a:spcPct val="80000"/>
                </a:lnSpc>
              </a:pPr>
              <a:r>
                <a:rPr lang="en-US" altLang="sk-SK" sz="2000" b="1" i="1" dirty="0" smtClean="0"/>
                <a:t>P</a:t>
              </a:r>
              <a:r>
                <a:rPr lang="en-US" altLang="sk-SK" sz="2000" dirty="0" smtClean="0"/>
                <a:t>(</a:t>
              </a:r>
              <a:r>
                <a:rPr lang="sk-SK" altLang="sk-SK" sz="2000" i="1" dirty="0" err="1" smtClean="0"/>
                <a:t>Catch</a:t>
              </a:r>
              <a:r>
                <a:rPr lang="en-US" altLang="sk-SK" sz="2000" i="1" dirty="0" smtClean="0"/>
                <a:t> </a:t>
              </a:r>
              <a:r>
                <a:rPr lang="en-US" altLang="sk-SK" sz="2000" i="1" dirty="0"/>
                <a:t>| </a:t>
              </a:r>
              <a:r>
                <a:rPr lang="sk-SK" altLang="sk-SK" sz="2000" i="1" dirty="0" err="1" smtClean="0"/>
                <a:t>Tootache</a:t>
              </a:r>
              <a:r>
                <a:rPr lang="en-US" altLang="sk-SK" sz="2000" i="1" dirty="0" smtClean="0"/>
                <a:t>, </a:t>
              </a:r>
              <a:r>
                <a:rPr lang="en-US" altLang="sk-SK" sz="2000" i="1" dirty="0"/>
                <a:t>Cavity</a:t>
              </a:r>
              <a:r>
                <a:rPr lang="en-US" altLang="sk-SK" sz="2000" dirty="0"/>
                <a:t>) = </a:t>
              </a:r>
              <a:r>
                <a:rPr lang="en-US" altLang="sk-SK" sz="2000" b="1" i="1" dirty="0" smtClean="0"/>
                <a:t>P</a:t>
              </a:r>
              <a:r>
                <a:rPr lang="en-US" altLang="sk-SK" sz="2000" dirty="0" smtClean="0"/>
                <a:t>(</a:t>
              </a:r>
              <a:r>
                <a:rPr lang="sk-SK" altLang="sk-SK" sz="2000" i="1" dirty="0" err="1" smtClean="0"/>
                <a:t>Catch</a:t>
              </a:r>
              <a:r>
                <a:rPr lang="en-US" altLang="sk-SK" sz="2000" i="1" dirty="0" smtClean="0"/>
                <a:t> </a:t>
              </a:r>
              <a:r>
                <a:rPr lang="en-US" altLang="sk-SK" sz="2000" i="1" dirty="0"/>
                <a:t>| Cavity</a:t>
              </a:r>
              <a:r>
                <a:rPr lang="sk-SK" altLang="sk-SK" sz="2000" dirty="0" smtClean="0"/>
                <a:t>)</a:t>
              </a:r>
              <a:endParaRPr lang="en-US" altLang="sk-SK" sz="2000" dirty="0"/>
            </a:p>
            <a:p>
              <a:pPr lvl="1">
                <a:lnSpc>
                  <a:spcPct val="80000"/>
                </a:lnSpc>
              </a:pPr>
              <a:r>
                <a:rPr lang="en-US" altLang="sk-SK" sz="2000" b="1" i="1" dirty="0"/>
                <a:t>P</a:t>
              </a:r>
              <a:r>
                <a:rPr lang="en-US" altLang="sk-SK" sz="2000" dirty="0"/>
                <a:t>(</a:t>
              </a:r>
              <a:r>
                <a:rPr lang="en-US" altLang="sk-SK" sz="2000" i="1" dirty="0" err="1"/>
                <a:t>Tootache</a:t>
              </a:r>
              <a:r>
                <a:rPr lang="en-US" altLang="sk-SK" sz="2000" i="1" dirty="0"/>
                <a:t>, Catch | Cavity</a:t>
              </a:r>
              <a:r>
                <a:rPr lang="en-US" altLang="sk-SK" sz="2000" dirty="0"/>
                <a:t>) = </a:t>
              </a:r>
              <a:r>
                <a:rPr lang="en-US" altLang="sk-SK" sz="2000" b="1" i="1" dirty="0"/>
                <a:t>P</a:t>
              </a:r>
              <a:r>
                <a:rPr lang="en-US" altLang="sk-SK" sz="2000" dirty="0"/>
                <a:t>(</a:t>
              </a:r>
              <a:r>
                <a:rPr lang="en-US" altLang="sk-SK" sz="2000" i="1" dirty="0" err="1"/>
                <a:t>Tootache</a:t>
              </a:r>
              <a:r>
                <a:rPr lang="en-US" altLang="sk-SK" sz="2000" i="1" dirty="0"/>
                <a:t> | Cavity</a:t>
              </a:r>
              <a:r>
                <a:rPr lang="en-US" altLang="sk-SK" sz="2000" dirty="0"/>
                <a:t>) </a:t>
              </a:r>
              <a:r>
                <a:rPr lang="en-US" altLang="sk-SK" sz="2000" b="1" dirty="0"/>
                <a:t>P</a:t>
              </a:r>
              <a:r>
                <a:rPr lang="en-US" altLang="sk-SK" sz="2000" dirty="0"/>
                <a:t>(</a:t>
              </a:r>
              <a:r>
                <a:rPr lang="en-US" altLang="sk-SK" sz="2000" i="1" dirty="0"/>
                <a:t>Catch | Cavity</a:t>
              </a:r>
              <a:r>
                <a:rPr lang="en-US" altLang="sk-SK" sz="2000" dirty="0"/>
                <a:t>)</a:t>
              </a:r>
            </a:p>
          </p:txBody>
        </p:sp>
      </p:grpSp>
      <p:sp>
        <p:nvSpPr>
          <p:cNvPr id="2" name="TextBox 1"/>
          <p:cNvSpPr txBox="1"/>
          <p:nvPr/>
        </p:nvSpPr>
        <p:spPr>
          <a:xfrm>
            <a:off x="4453467" y="203200"/>
            <a:ext cx="4402666" cy="461665"/>
          </a:xfrm>
          <a:prstGeom prst="rect">
            <a:avLst/>
          </a:prstGeom>
          <a:noFill/>
        </p:spPr>
        <p:txBody>
          <a:bodyPr wrap="square" rtlCol="0">
            <a:spAutoFit/>
          </a:bodyPr>
          <a:lstStyle/>
          <a:p>
            <a:r>
              <a:rPr lang="en-US" sz="2400" dirty="0" smtClean="0">
                <a:solidFill>
                  <a:schemeClr val="accent1">
                    <a:lumMod val="75000"/>
                  </a:schemeClr>
                </a:solidFill>
              </a:rPr>
              <a:t>Summary</a:t>
            </a:r>
            <a:endParaRPr lang="en-US" sz="2400" dirty="0">
              <a:solidFill>
                <a:schemeClr val="accent1">
                  <a:lumMod val="75000"/>
                </a:schemeClr>
              </a:solidFill>
            </a:endParaRPr>
          </a:p>
        </p:txBody>
      </p:sp>
    </p:spTree>
    <p:extLst>
      <p:ext uri="{BB962C8B-B14F-4D97-AF65-F5344CB8AC3E}">
        <p14:creationId xmlns:p14="http://schemas.microsoft.com/office/powerpoint/2010/main" val="28035580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344" y="303677"/>
            <a:ext cx="10060260" cy="1116233"/>
          </a:xfrm>
        </p:spPr>
        <p:txBody>
          <a:bodyPr>
            <a:normAutofit fontScale="90000"/>
          </a:bodyPr>
          <a:lstStyle/>
          <a:p>
            <a:pPr>
              <a:defRPr/>
            </a:pPr>
            <a:r>
              <a:rPr lang="en-US" dirty="0" smtClean="0">
                <a:solidFill>
                  <a:schemeClr val="accent1">
                    <a:lumMod val="75000"/>
                  </a:schemeClr>
                </a:solidFill>
              </a:rPr>
              <a:t>Probability theory in AI I.</a:t>
            </a:r>
            <a:br>
              <a:rPr lang="en-US" dirty="0" smtClean="0">
                <a:solidFill>
                  <a:schemeClr val="accent1">
                    <a:lumMod val="75000"/>
                  </a:schemeClr>
                </a:solidFill>
              </a:rPr>
            </a:br>
            <a:r>
              <a:rPr lang="en-US" dirty="0" smtClean="0">
                <a:solidFill>
                  <a:schemeClr val="tx2">
                    <a:lumMod val="50000"/>
                  </a:schemeClr>
                </a:solidFill>
              </a:rPr>
              <a:t>To repeat the basic concepts, let us solve some tasks </a:t>
            </a:r>
            <a:endParaRPr lang="en-US" dirty="0">
              <a:solidFill>
                <a:schemeClr val="tx2">
                  <a:lumMod val="50000"/>
                </a:schemeClr>
              </a:solidFill>
            </a:endParaRPr>
          </a:p>
        </p:txBody>
      </p:sp>
      <p:sp>
        <p:nvSpPr>
          <p:cNvPr id="29699" name="TextBox 2"/>
          <p:cNvSpPr txBox="1">
            <a:spLocks noChangeArrowheads="1"/>
          </p:cNvSpPr>
          <p:nvPr/>
        </p:nvSpPr>
        <p:spPr bwMode="auto">
          <a:xfrm>
            <a:off x="961698" y="1700214"/>
            <a:ext cx="9274504" cy="36988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dirty="0" smtClean="0"/>
              <a:t>Tossing a fair coin</a:t>
            </a:r>
            <a:r>
              <a:rPr lang="sk-SK" altLang="en-US" dirty="0" smtClean="0"/>
              <a:t>: </a:t>
            </a:r>
            <a:r>
              <a:rPr lang="en-US" altLang="en-US" dirty="0" smtClean="0"/>
              <a:t>each side of the coin has the same probability, </a:t>
            </a:r>
            <a:r>
              <a:rPr lang="en-US" altLang="en-US" i="1" dirty="0" smtClean="0"/>
              <a:t>h</a:t>
            </a:r>
            <a:r>
              <a:rPr lang="en-US" altLang="en-US" dirty="0" smtClean="0"/>
              <a:t>- head, </a:t>
            </a:r>
            <a:r>
              <a:rPr lang="en-US" altLang="en-US" i="1" dirty="0" smtClean="0"/>
              <a:t>t</a:t>
            </a:r>
            <a:r>
              <a:rPr lang="en-US" altLang="en-US" dirty="0" smtClean="0"/>
              <a:t> -tail</a:t>
            </a:r>
            <a:endParaRPr lang="en-US" altLang="en-US" dirty="0"/>
          </a:p>
        </p:txBody>
      </p:sp>
      <p:graphicFrame>
        <p:nvGraphicFramePr>
          <p:cNvPr id="29700" name="Object 3"/>
          <p:cNvGraphicFramePr>
            <a:graphicFrameLocks noChangeAspect="1"/>
          </p:cNvGraphicFramePr>
          <p:nvPr/>
        </p:nvGraphicFramePr>
        <p:xfrm>
          <a:off x="3613151" y="2070101"/>
          <a:ext cx="4568825" cy="468313"/>
        </p:xfrm>
        <a:graphic>
          <a:graphicData uri="http://schemas.openxmlformats.org/presentationml/2006/ole">
            <mc:AlternateContent xmlns:mc="http://schemas.openxmlformats.org/markup-compatibility/2006">
              <mc:Choice xmlns:v="urn:schemas-microsoft-com:vml" Requires="v">
                <p:oleObj spid="_x0000_s26302" name="Rovnica" r:id="rId3" imgW="2108200" imgH="215900" progId="Equation.3">
                  <p:embed/>
                </p:oleObj>
              </mc:Choice>
              <mc:Fallback>
                <p:oleObj name="Rovnica" r:id="rId3" imgW="2108200" imgH="215900" progId="Equation.3">
                  <p:embed/>
                  <p:pic>
                    <p:nvPicPr>
                      <p:cNvPr id="2970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3151" y="2070101"/>
                        <a:ext cx="4568825"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Box 4"/>
          <p:cNvSpPr txBox="1"/>
          <p:nvPr/>
        </p:nvSpPr>
        <p:spPr>
          <a:xfrm>
            <a:off x="961697" y="2722564"/>
            <a:ext cx="4202441" cy="646331"/>
          </a:xfrm>
          <a:prstGeom prst="rect">
            <a:avLst/>
          </a:prstGeom>
          <a:solidFill>
            <a:schemeClr val="accent1">
              <a:lumMod val="40000"/>
              <a:lumOff val="60000"/>
            </a:schemeClr>
          </a:solidFill>
        </p:spPr>
        <p:txBody>
          <a:bodyPr wrap="square">
            <a:spAutoFit/>
          </a:bodyPr>
          <a:lstStyle/>
          <a:p>
            <a:pPr>
              <a:defRPr/>
            </a:pPr>
            <a:r>
              <a:rPr lang="en-US" dirty="0" smtClean="0"/>
              <a:t>What is the probability  of</a:t>
            </a:r>
            <a:r>
              <a:rPr lang="sk-SK" dirty="0" smtClean="0"/>
              <a:t> </a:t>
            </a:r>
            <a:r>
              <a:rPr lang="sk-SK" i="1" dirty="0"/>
              <a:t>P(</a:t>
            </a:r>
            <a:r>
              <a:rPr lang="sk-SK" i="1" dirty="0" err="1"/>
              <a:t>h,h,h,h</a:t>
            </a:r>
            <a:r>
              <a:rPr lang="sk-SK" i="1" dirty="0"/>
              <a:t>)?</a:t>
            </a:r>
            <a:endParaRPr lang="en-US" i="1" dirty="0"/>
          </a:p>
        </p:txBody>
      </p:sp>
      <p:graphicFrame>
        <p:nvGraphicFramePr>
          <p:cNvPr id="6" name="Object 5"/>
          <p:cNvGraphicFramePr>
            <a:graphicFrameLocks noChangeAspect="1"/>
          </p:cNvGraphicFramePr>
          <p:nvPr/>
        </p:nvGraphicFramePr>
        <p:xfrm>
          <a:off x="5448301" y="2538414"/>
          <a:ext cx="4238625" cy="854075"/>
        </p:xfrm>
        <a:graphic>
          <a:graphicData uri="http://schemas.openxmlformats.org/presentationml/2006/ole">
            <mc:AlternateContent xmlns:mc="http://schemas.openxmlformats.org/markup-compatibility/2006">
              <mc:Choice xmlns:v="urn:schemas-microsoft-com:vml" Requires="v">
                <p:oleObj spid="_x0000_s26303" name="Rovnica" r:id="rId5" imgW="1955800" imgH="393700" progId="Equation.3">
                  <p:embed/>
                </p:oleObj>
              </mc:Choice>
              <mc:Fallback>
                <p:oleObj name="Rovnica" r:id="rId5" imgW="1955800" imgH="393700" progId="Equation.3">
                  <p:embed/>
                  <p:pic>
                    <p:nvPicPr>
                      <p:cNvPr id="6"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48301" y="2538414"/>
                        <a:ext cx="4238625" cy="85407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9" name="Group 8"/>
          <p:cNvGrpSpPr>
            <a:grpSpLocks/>
          </p:cNvGrpSpPr>
          <p:nvPr/>
        </p:nvGrpSpPr>
        <p:grpSpPr bwMode="auto">
          <a:xfrm>
            <a:off x="852344" y="3711215"/>
            <a:ext cx="10657489" cy="390237"/>
            <a:chOff x="62878" y="3744784"/>
            <a:chExt cx="7091041" cy="389412"/>
          </a:xfrm>
        </p:grpSpPr>
        <p:sp>
          <p:nvSpPr>
            <p:cNvPr id="7" name="TextBox 6"/>
            <p:cNvSpPr txBox="1"/>
            <p:nvPr/>
          </p:nvSpPr>
          <p:spPr>
            <a:xfrm>
              <a:off x="62878" y="3744784"/>
              <a:ext cx="7091041" cy="368551"/>
            </a:xfrm>
            <a:prstGeom prst="rect">
              <a:avLst/>
            </a:prstGeom>
            <a:solidFill>
              <a:schemeClr val="accent1">
                <a:lumMod val="40000"/>
                <a:lumOff val="60000"/>
              </a:schemeClr>
            </a:solidFill>
          </p:spPr>
          <p:txBody>
            <a:bodyPr>
              <a:spAutoFit/>
            </a:bodyPr>
            <a:lstStyle/>
            <a:p>
              <a:pPr>
                <a:defRPr/>
              </a:pPr>
              <a:r>
                <a:rPr lang="en-US" dirty="0" smtClean="0"/>
                <a:t>What is the probability</a:t>
              </a:r>
              <a:r>
                <a:rPr lang="sk-SK" dirty="0" smtClean="0"/>
                <a:t>                                                                                                      </a:t>
              </a:r>
              <a:r>
                <a:rPr lang="sk-SK" i="1" dirty="0"/>
                <a:t>?</a:t>
              </a:r>
              <a:endParaRPr lang="en-US" i="1" dirty="0"/>
            </a:p>
          </p:txBody>
        </p:sp>
        <p:graphicFrame>
          <p:nvGraphicFramePr>
            <p:cNvPr id="29710" name="Object 7"/>
            <p:cNvGraphicFramePr>
              <a:graphicFrameLocks noChangeAspect="1"/>
            </p:cNvGraphicFramePr>
            <p:nvPr/>
          </p:nvGraphicFramePr>
          <p:xfrm>
            <a:off x="2012306" y="3744784"/>
            <a:ext cx="5141613" cy="389412"/>
          </p:xfrm>
          <a:graphic>
            <a:graphicData uri="http://schemas.openxmlformats.org/presentationml/2006/ole">
              <mc:AlternateContent xmlns:mc="http://schemas.openxmlformats.org/markup-compatibility/2006">
                <mc:Choice xmlns:v="urn:schemas-microsoft-com:vml" Requires="v">
                  <p:oleObj spid="_x0000_s26304" name="Rovnica" r:id="rId7" imgW="3022600" imgH="228600" progId="Equation.3">
                    <p:embed/>
                  </p:oleObj>
                </mc:Choice>
                <mc:Fallback>
                  <p:oleObj name="Rovnica" r:id="rId7" imgW="3022600" imgH="228600" progId="Equation.3">
                    <p:embed/>
                    <p:pic>
                      <p:nvPicPr>
                        <p:cNvPr id="2971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12306" y="3744784"/>
                          <a:ext cx="5141613" cy="389412"/>
                        </a:xfrm>
                        <a:prstGeom prst="rect">
                          <a:avLst/>
                        </a:prstGeom>
                        <a:solidFill>
                          <a:srgbClr val="F7CE9D"/>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0" name="Object 9"/>
          <p:cNvGraphicFramePr>
            <a:graphicFrameLocks noChangeAspect="1"/>
          </p:cNvGraphicFramePr>
          <p:nvPr/>
        </p:nvGraphicFramePr>
        <p:xfrm>
          <a:off x="5465764" y="4313239"/>
          <a:ext cx="4897437" cy="854075"/>
        </p:xfrm>
        <a:graphic>
          <a:graphicData uri="http://schemas.openxmlformats.org/presentationml/2006/ole">
            <mc:AlternateContent xmlns:mc="http://schemas.openxmlformats.org/markup-compatibility/2006">
              <mc:Choice xmlns:v="urn:schemas-microsoft-com:vml" Requires="v">
                <p:oleObj spid="_x0000_s26305" name="Rovnica" r:id="rId9" imgW="2260600" imgH="393700" progId="Equation.3">
                  <p:embed/>
                </p:oleObj>
              </mc:Choice>
              <mc:Fallback>
                <p:oleObj name="Rovnica" r:id="rId9" imgW="2260600" imgH="393700" progId="Equation.3">
                  <p:embed/>
                  <p:pic>
                    <p:nvPicPr>
                      <p:cNvPr id="1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65764" y="4313239"/>
                        <a:ext cx="4897437" cy="85407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1" name="Group 10"/>
          <p:cNvGrpSpPr>
            <a:grpSpLocks/>
          </p:cNvGrpSpPr>
          <p:nvPr/>
        </p:nvGrpSpPr>
        <p:grpSpPr bwMode="auto">
          <a:xfrm>
            <a:off x="1017259" y="5290586"/>
            <a:ext cx="9415791" cy="679450"/>
            <a:chOff x="-697492" y="3712135"/>
            <a:chExt cx="7851411" cy="678980"/>
          </a:xfrm>
        </p:grpSpPr>
        <p:sp>
          <p:nvSpPr>
            <p:cNvPr id="12" name="TextBox 11"/>
            <p:cNvSpPr txBox="1"/>
            <p:nvPr/>
          </p:nvSpPr>
          <p:spPr>
            <a:xfrm>
              <a:off x="-697492" y="3745450"/>
              <a:ext cx="7851411" cy="645665"/>
            </a:xfrm>
            <a:prstGeom prst="rect">
              <a:avLst/>
            </a:prstGeom>
            <a:solidFill>
              <a:schemeClr val="accent1">
                <a:lumMod val="40000"/>
                <a:lumOff val="60000"/>
              </a:schemeClr>
            </a:solidFill>
          </p:spPr>
          <p:txBody>
            <a:bodyPr wrap="square">
              <a:spAutoFit/>
            </a:bodyPr>
            <a:lstStyle/>
            <a:p>
              <a:pPr>
                <a:defRPr/>
              </a:pPr>
              <a:r>
                <a:rPr lang="en-US" dirty="0" smtClean="0"/>
                <a:t>What is the probability </a:t>
              </a:r>
              <a:r>
                <a:rPr lang="sk-SK" dirty="0" smtClean="0"/>
                <a:t>                                                                         </a:t>
              </a:r>
              <a:r>
                <a:rPr lang="en-US" dirty="0" smtClean="0"/>
                <a:t>if in a series of 4 tosses we have 3 or more </a:t>
              </a:r>
              <a:r>
                <a:rPr lang="sk-SK" dirty="0" smtClean="0"/>
                <a:t> </a:t>
              </a:r>
              <a:r>
                <a:rPr lang="sk-SK" i="1" dirty="0"/>
                <a:t>h?</a:t>
              </a:r>
              <a:endParaRPr lang="en-US" i="1" dirty="0"/>
            </a:p>
          </p:txBody>
        </p:sp>
        <p:graphicFrame>
          <p:nvGraphicFramePr>
            <p:cNvPr id="29708" name="Object 12"/>
            <p:cNvGraphicFramePr>
              <a:graphicFrameLocks noChangeAspect="1"/>
            </p:cNvGraphicFramePr>
            <p:nvPr/>
          </p:nvGraphicFramePr>
          <p:xfrm>
            <a:off x="2019964" y="3712135"/>
            <a:ext cx="3176867" cy="388937"/>
          </p:xfrm>
          <a:graphic>
            <a:graphicData uri="http://schemas.openxmlformats.org/presentationml/2006/ole">
              <mc:AlternateContent xmlns:mc="http://schemas.openxmlformats.org/markup-compatibility/2006">
                <mc:Choice xmlns:v="urn:schemas-microsoft-com:vml" Requires="v">
                  <p:oleObj spid="_x0000_s26306" name="Rovnica" r:id="rId11" imgW="1866900" imgH="228600" progId="Equation.3">
                    <p:embed/>
                  </p:oleObj>
                </mc:Choice>
                <mc:Fallback>
                  <p:oleObj name="Rovnica" r:id="rId11" imgW="1866900" imgH="228600" progId="Equation.3">
                    <p:embed/>
                    <p:pic>
                      <p:nvPicPr>
                        <p:cNvPr id="29708"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19964" y="3712135"/>
                          <a:ext cx="3176867" cy="388937"/>
                        </a:xfrm>
                        <a:prstGeom prst="rect">
                          <a:avLst/>
                        </a:prstGeom>
                        <a:solidFill>
                          <a:srgbClr val="F7CE9D"/>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4" name="TextBox 13"/>
          <p:cNvSpPr txBox="1">
            <a:spLocks noChangeArrowheads="1"/>
          </p:cNvSpPr>
          <p:nvPr/>
        </p:nvSpPr>
        <p:spPr bwMode="auto">
          <a:xfrm>
            <a:off x="961697" y="6111611"/>
            <a:ext cx="9526916" cy="36933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dirty="0" smtClean="0">
                <a:sym typeface="Wingdings" panose="05000000000000000000" pitchFamily="2" charset="2"/>
              </a:rPr>
              <a:t>Possibilities are </a:t>
            </a:r>
            <a:r>
              <a:rPr lang="sk-SK" altLang="en-US" dirty="0" smtClean="0">
                <a:sym typeface="Wingdings" panose="05000000000000000000" pitchFamily="2" charset="2"/>
              </a:rPr>
              <a:t> </a:t>
            </a:r>
            <a:r>
              <a:rPr lang="sk-SK" altLang="en-US" dirty="0" err="1">
                <a:sym typeface="Wingdings" panose="05000000000000000000" pitchFamily="2" charset="2"/>
              </a:rPr>
              <a:t>hhhh</a:t>
            </a:r>
            <a:r>
              <a:rPr lang="sk-SK" altLang="en-US" dirty="0">
                <a:sym typeface="Wingdings" panose="05000000000000000000" pitchFamily="2" charset="2"/>
              </a:rPr>
              <a:t>, </a:t>
            </a:r>
            <a:r>
              <a:rPr lang="sk-SK" altLang="en-US" dirty="0" err="1">
                <a:sym typeface="Wingdings" panose="05000000000000000000" pitchFamily="2" charset="2"/>
              </a:rPr>
              <a:t>thhh</a:t>
            </a:r>
            <a:r>
              <a:rPr lang="sk-SK" altLang="en-US" dirty="0">
                <a:sym typeface="Wingdings" panose="05000000000000000000" pitchFamily="2" charset="2"/>
              </a:rPr>
              <a:t>, </a:t>
            </a:r>
            <a:r>
              <a:rPr lang="sk-SK" altLang="en-US" dirty="0" err="1">
                <a:sym typeface="Wingdings" panose="05000000000000000000" pitchFamily="2" charset="2"/>
              </a:rPr>
              <a:t>hthh</a:t>
            </a:r>
            <a:r>
              <a:rPr lang="sk-SK" altLang="en-US" dirty="0">
                <a:sym typeface="Wingdings" panose="05000000000000000000" pitchFamily="2" charset="2"/>
              </a:rPr>
              <a:t>, </a:t>
            </a:r>
            <a:r>
              <a:rPr lang="sk-SK" altLang="en-US" dirty="0" err="1">
                <a:sym typeface="Wingdings" panose="05000000000000000000" pitchFamily="2" charset="2"/>
              </a:rPr>
              <a:t>hhth</a:t>
            </a:r>
            <a:r>
              <a:rPr lang="sk-SK" altLang="en-US" dirty="0">
                <a:sym typeface="Wingdings" panose="05000000000000000000" pitchFamily="2" charset="2"/>
              </a:rPr>
              <a:t>, </a:t>
            </a:r>
            <a:r>
              <a:rPr lang="sk-SK" altLang="en-US" dirty="0" err="1">
                <a:sym typeface="Wingdings" panose="05000000000000000000" pitchFamily="2" charset="2"/>
              </a:rPr>
              <a:t>hhht</a:t>
            </a:r>
            <a:r>
              <a:rPr lang="sk-SK" altLang="en-US" dirty="0">
                <a:sym typeface="Wingdings" panose="05000000000000000000" pitchFamily="2" charset="2"/>
              </a:rPr>
              <a:t>. </a:t>
            </a:r>
            <a:r>
              <a:rPr lang="en-US" altLang="en-US" dirty="0">
                <a:sym typeface="Wingdings" panose="05000000000000000000" pitchFamily="2" charset="2"/>
              </a:rPr>
              <a:t> </a:t>
            </a:r>
            <a:r>
              <a:rPr lang="en-US" altLang="en-US" dirty="0" smtClean="0">
                <a:sym typeface="Wingdings" panose="05000000000000000000" pitchFamily="2" charset="2"/>
              </a:rPr>
              <a:t>Each has a probability </a:t>
            </a:r>
            <a:r>
              <a:rPr lang="sk-SK" altLang="en-US" dirty="0" smtClean="0">
                <a:sym typeface="Wingdings" panose="05000000000000000000" pitchFamily="2" charset="2"/>
              </a:rPr>
              <a:t>1/16</a:t>
            </a:r>
            <a:r>
              <a:rPr lang="sk-SK" altLang="en-US" dirty="0">
                <a:sym typeface="Wingdings" panose="05000000000000000000" pitchFamily="2" charset="2"/>
              </a:rPr>
              <a:t>, </a:t>
            </a:r>
            <a:r>
              <a:rPr lang="en-US" altLang="en-US" dirty="0">
                <a:sym typeface="Wingdings" panose="05000000000000000000" pitchFamily="2" charset="2"/>
              </a:rPr>
              <a:t> </a:t>
            </a:r>
            <a:r>
              <a:rPr lang="en-US" altLang="en-US" dirty="0" smtClean="0">
                <a:sym typeface="Wingdings" panose="05000000000000000000" pitchFamily="2" charset="2"/>
              </a:rPr>
              <a:t>so the result is </a:t>
            </a:r>
            <a:r>
              <a:rPr lang="sk-SK" altLang="en-US" dirty="0" smtClean="0">
                <a:sym typeface="Wingdings" panose="05000000000000000000" pitchFamily="2" charset="2"/>
              </a:rPr>
              <a:t> </a:t>
            </a:r>
            <a:r>
              <a:rPr lang="sk-SK" altLang="en-US" dirty="0">
                <a:sym typeface="Wingdings" panose="05000000000000000000" pitchFamily="2" charset="2"/>
              </a:rPr>
              <a:t>5/16. </a:t>
            </a:r>
            <a:endParaRPr lang="en-US" altLang="en-US" dirty="0"/>
          </a:p>
        </p:txBody>
      </p:sp>
    </p:spTree>
    <p:extLst>
      <p:ext uri="{BB962C8B-B14F-4D97-AF65-F5344CB8AC3E}">
        <p14:creationId xmlns:p14="http://schemas.microsoft.com/office/powerpoint/2010/main" val="16874885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Box 1"/>
          <p:cNvSpPr txBox="1">
            <a:spLocks noChangeArrowheads="1"/>
          </p:cNvSpPr>
          <p:nvPr/>
        </p:nvSpPr>
        <p:spPr bwMode="auto">
          <a:xfrm>
            <a:off x="1631950" y="7938"/>
            <a:ext cx="6840538" cy="46196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dirty="0" smtClean="0"/>
              <a:t>More complex task</a:t>
            </a:r>
            <a:endParaRPr lang="en-US" altLang="en-US" sz="2400" dirty="0"/>
          </a:p>
        </p:txBody>
      </p:sp>
      <p:graphicFrame>
        <p:nvGraphicFramePr>
          <p:cNvPr id="9" name="Object 8"/>
          <p:cNvGraphicFramePr>
            <a:graphicFrameLocks noChangeAspect="1"/>
          </p:cNvGraphicFramePr>
          <p:nvPr>
            <p:extLst>
              <p:ext uri="{D42A27DB-BD31-4B8C-83A1-F6EECF244321}">
                <p14:modId xmlns:p14="http://schemas.microsoft.com/office/powerpoint/2010/main" val="1280208665"/>
              </p:ext>
            </p:extLst>
          </p:nvPr>
        </p:nvGraphicFramePr>
        <p:xfrm>
          <a:off x="1239562" y="3223509"/>
          <a:ext cx="8919889" cy="1462087"/>
        </p:xfrm>
        <a:graphic>
          <a:graphicData uri="http://schemas.openxmlformats.org/presentationml/2006/ole">
            <mc:AlternateContent xmlns:mc="http://schemas.openxmlformats.org/markup-compatibility/2006">
              <mc:Choice xmlns:v="urn:schemas-microsoft-com:vml" Requires="v">
                <p:oleObj spid="_x0000_s27326" name="Rovnica" r:id="rId3" imgW="3746500" imgH="673100" progId="Equation.3">
                  <p:embed/>
                </p:oleObj>
              </mc:Choice>
              <mc:Fallback>
                <p:oleObj name="Rovnica" r:id="rId3" imgW="3746500" imgH="673100" progId="Equation.3">
                  <p:embed/>
                  <p:pic>
                    <p:nvPicPr>
                      <p:cNvPr id="9"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9562" y="3223509"/>
                        <a:ext cx="8919889" cy="1462087"/>
                      </a:xfrm>
                      <a:prstGeom prst="rect">
                        <a:avLst/>
                      </a:prstGeom>
                      <a:solidFill>
                        <a:schemeClr val="bg2"/>
                      </a:solidFill>
                      <a:ln>
                        <a:noFill/>
                      </a:ln>
                      <a:extLst/>
                    </p:spPr>
                  </p:pic>
                </p:oleObj>
              </mc:Fallback>
            </mc:AlternateContent>
          </a:graphicData>
        </a:graphic>
      </p:graphicFrame>
      <p:grpSp>
        <p:nvGrpSpPr>
          <p:cNvPr id="12" name="Group 11"/>
          <p:cNvGrpSpPr/>
          <p:nvPr/>
        </p:nvGrpSpPr>
        <p:grpSpPr>
          <a:xfrm>
            <a:off x="1376825" y="5247552"/>
            <a:ext cx="5744719" cy="1014413"/>
            <a:chOff x="339449" y="4437112"/>
            <a:chExt cx="5744719" cy="1014413"/>
          </a:xfrm>
          <a:solidFill>
            <a:srgbClr val="FFFF00"/>
          </a:solidFill>
        </p:grpSpPr>
        <p:sp>
          <p:nvSpPr>
            <p:cNvPr id="10" name="TextBox 9"/>
            <p:cNvSpPr txBox="1"/>
            <p:nvPr/>
          </p:nvSpPr>
          <p:spPr>
            <a:xfrm>
              <a:off x="339449" y="4437112"/>
              <a:ext cx="5744719" cy="369332"/>
            </a:xfrm>
            <a:prstGeom prst="rect">
              <a:avLst/>
            </a:prstGeom>
            <a:grpFill/>
          </p:spPr>
          <p:txBody>
            <a:bodyPr>
              <a:spAutoFit/>
            </a:bodyPr>
            <a:lstStyle/>
            <a:p>
              <a:pPr>
                <a:defRPr/>
              </a:pPr>
              <a:r>
                <a:rPr lang="en-US" dirty="0" smtClean="0"/>
                <a:t>In general</a:t>
              </a:r>
              <a:r>
                <a:rPr lang="sk-SK" dirty="0" smtClean="0"/>
                <a:t>: </a:t>
              </a:r>
              <a:endParaRPr lang="en-US" dirty="0"/>
            </a:p>
          </p:txBody>
        </p:sp>
        <p:graphicFrame>
          <p:nvGraphicFramePr>
            <p:cNvPr id="11" name="Object 10"/>
            <p:cNvGraphicFramePr>
              <a:graphicFrameLocks noChangeAspect="1"/>
            </p:cNvGraphicFramePr>
            <p:nvPr>
              <p:extLst/>
            </p:nvPr>
          </p:nvGraphicFramePr>
          <p:xfrm>
            <a:off x="2565411" y="4437112"/>
            <a:ext cx="3518757" cy="1014413"/>
          </p:xfrm>
          <a:graphic>
            <a:graphicData uri="http://schemas.openxmlformats.org/presentationml/2006/ole">
              <mc:AlternateContent xmlns:mc="http://schemas.openxmlformats.org/markup-compatibility/2006">
                <mc:Choice xmlns:v="urn:schemas-microsoft-com:vml" Requires="v">
                  <p:oleObj spid="_x0000_s27327" name="Rovnica" r:id="rId5" imgW="1904760" imgH="558720" progId="Equation.3">
                    <p:embed/>
                  </p:oleObj>
                </mc:Choice>
                <mc:Fallback>
                  <p:oleObj name="Rovnica" r:id="rId5" imgW="1904760" imgH="558720" progId="Equation.3">
                    <p:embed/>
                    <p:pic>
                      <p:nvPicPr>
                        <p:cNvPr id="11" name="Object 10"/>
                        <p:cNvPicPr/>
                        <p:nvPr/>
                      </p:nvPicPr>
                      <p:blipFill>
                        <a:blip r:embed="rId6"/>
                        <a:stretch>
                          <a:fillRect/>
                        </a:stretch>
                      </p:blipFill>
                      <p:spPr>
                        <a:xfrm>
                          <a:off x="2565411" y="4437112"/>
                          <a:ext cx="3518757" cy="1014413"/>
                        </a:xfrm>
                        <a:prstGeom prst="rect">
                          <a:avLst/>
                        </a:prstGeom>
                        <a:solidFill>
                          <a:srgbClr val="FFFF00"/>
                        </a:solidFill>
                      </p:spPr>
                    </p:pic>
                  </p:oleObj>
                </mc:Fallback>
              </mc:AlternateContent>
            </a:graphicData>
          </a:graphic>
        </p:graphicFrame>
      </p:grpSp>
      <p:sp>
        <p:nvSpPr>
          <p:cNvPr id="30726" name="TextBox 1"/>
          <p:cNvSpPr txBox="1">
            <a:spLocks noChangeArrowheads="1"/>
          </p:cNvSpPr>
          <p:nvPr/>
        </p:nvSpPr>
        <p:spPr bwMode="auto">
          <a:xfrm>
            <a:off x="1703059" y="951756"/>
            <a:ext cx="86391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dirty="0" smtClean="0"/>
              <a:t>We have two coins, number one is fair</a:t>
            </a:r>
            <a:r>
              <a:rPr lang="sk-SK" altLang="en-US" sz="2400" dirty="0" smtClean="0"/>
              <a:t>.</a:t>
            </a:r>
            <a:r>
              <a:rPr lang="en-US" altLang="en-US" sz="2400" dirty="0" smtClean="0"/>
              <a:t> Number two is not.</a:t>
            </a:r>
            <a:endParaRPr lang="en-US" altLang="en-US" sz="2400" dirty="0"/>
          </a:p>
        </p:txBody>
      </p:sp>
      <p:grpSp>
        <p:nvGrpSpPr>
          <p:cNvPr id="15" name="Group 14"/>
          <p:cNvGrpSpPr>
            <a:grpSpLocks/>
          </p:cNvGrpSpPr>
          <p:nvPr/>
        </p:nvGrpSpPr>
        <p:grpSpPr bwMode="auto">
          <a:xfrm>
            <a:off x="1239562" y="1810762"/>
            <a:ext cx="9743418" cy="993149"/>
            <a:chOff x="0" y="718616"/>
            <a:chExt cx="9036496" cy="992590"/>
          </a:xfrm>
        </p:grpSpPr>
        <p:sp>
          <p:nvSpPr>
            <p:cNvPr id="16" name="TextBox 15"/>
            <p:cNvSpPr txBox="1"/>
            <p:nvPr/>
          </p:nvSpPr>
          <p:spPr>
            <a:xfrm>
              <a:off x="0" y="764628"/>
              <a:ext cx="9036496" cy="922810"/>
            </a:xfrm>
            <a:prstGeom prst="rect">
              <a:avLst/>
            </a:prstGeom>
            <a:solidFill>
              <a:schemeClr val="accent1">
                <a:lumMod val="40000"/>
                <a:lumOff val="60000"/>
              </a:schemeClr>
            </a:solidFill>
          </p:spPr>
          <p:txBody>
            <a:bodyPr>
              <a:spAutoFit/>
            </a:bodyPr>
            <a:lstStyle/>
            <a:p>
              <a:pPr>
                <a:defRPr/>
              </a:pPr>
              <a:r>
                <a:rPr lang="en-US" dirty="0" smtClean="0"/>
                <a:t>Let </a:t>
              </a:r>
              <a:r>
                <a:rPr lang="sk-SK" dirty="0" smtClean="0"/>
                <a:t>                                                       </a:t>
              </a:r>
              <a:r>
                <a:rPr lang="en-US" dirty="0" smtClean="0"/>
                <a:t>and</a:t>
              </a:r>
              <a:r>
                <a:rPr lang="sk-SK" dirty="0" smtClean="0"/>
                <a:t>                                                       </a:t>
              </a:r>
              <a:r>
                <a:rPr lang="sk-SK" dirty="0"/>
                <a:t>.  </a:t>
              </a:r>
            </a:p>
            <a:p>
              <a:pPr>
                <a:defRPr/>
              </a:pPr>
              <a:endParaRPr lang="en-US" dirty="0" smtClean="0"/>
            </a:p>
            <a:p>
              <a:pPr>
                <a:defRPr/>
              </a:pPr>
              <a:r>
                <a:rPr lang="en-US" dirty="0" smtClean="0"/>
                <a:t>What is       </a:t>
              </a:r>
              <a:r>
                <a:rPr lang="sk-SK" dirty="0" smtClean="0"/>
                <a:t>                         </a:t>
              </a:r>
              <a:r>
                <a:rPr lang="sk-SK" dirty="0"/>
                <a:t>?                           </a:t>
              </a:r>
              <a:endParaRPr lang="en-US" dirty="0"/>
            </a:p>
          </p:txBody>
        </p:sp>
        <p:grpSp>
          <p:nvGrpSpPr>
            <p:cNvPr id="17" name="Group 6"/>
            <p:cNvGrpSpPr>
              <a:grpSpLocks/>
            </p:cNvGrpSpPr>
            <p:nvPr/>
          </p:nvGrpSpPr>
          <p:grpSpPr bwMode="auto">
            <a:xfrm>
              <a:off x="647564" y="718616"/>
              <a:ext cx="6417227" cy="992590"/>
              <a:chOff x="647564" y="718616"/>
              <a:chExt cx="6417227" cy="992590"/>
            </a:xfrm>
          </p:grpSpPr>
          <p:graphicFrame>
            <p:nvGraphicFramePr>
              <p:cNvPr id="18" name="Object 3"/>
              <p:cNvGraphicFramePr>
                <a:graphicFrameLocks noChangeAspect="1"/>
              </p:cNvGraphicFramePr>
              <p:nvPr/>
            </p:nvGraphicFramePr>
            <p:xfrm>
              <a:off x="647564" y="718616"/>
              <a:ext cx="2880320" cy="461507"/>
            </p:xfrm>
            <a:graphic>
              <a:graphicData uri="http://schemas.openxmlformats.org/presentationml/2006/ole">
                <mc:AlternateContent xmlns:mc="http://schemas.openxmlformats.org/markup-compatibility/2006">
                  <mc:Choice xmlns:v="urn:schemas-microsoft-com:vml" Requires="v">
                    <p:oleObj spid="_x0000_s27328" name="Rovnica" r:id="rId7" imgW="1485255" imgH="215806" progId="Equation.3">
                      <p:embed/>
                    </p:oleObj>
                  </mc:Choice>
                  <mc:Fallback>
                    <p:oleObj name="Rovnica" r:id="rId7" imgW="1485255" imgH="215806" progId="Equation.3">
                      <p:embed/>
                      <p:pic>
                        <p:nvPicPr>
                          <p:cNvPr id="30729"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7564" y="718616"/>
                            <a:ext cx="2880320" cy="461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 name="Object 4"/>
              <p:cNvGraphicFramePr>
                <a:graphicFrameLocks noChangeAspect="1"/>
              </p:cNvGraphicFramePr>
              <p:nvPr>
                <p:extLst>
                  <p:ext uri="{D42A27DB-BD31-4B8C-83A1-F6EECF244321}">
                    <p14:modId xmlns:p14="http://schemas.microsoft.com/office/powerpoint/2010/main" val="576422030"/>
                  </p:ext>
                </p:extLst>
              </p:nvPr>
            </p:nvGraphicFramePr>
            <p:xfrm>
              <a:off x="4308891" y="720762"/>
              <a:ext cx="2755900" cy="460375"/>
            </p:xfrm>
            <a:graphic>
              <a:graphicData uri="http://schemas.openxmlformats.org/presentationml/2006/ole">
                <mc:AlternateContent xmlns:mc="http://schemas.openxmlformats.org/markup-compatibility/2006">
                  <mc:Choice xmlns:v="urn:schemas-microsoft-com:vml" Requires="v">
                    <p:oleObj spid="_x0000_s27329" name="Rovnica" r:id="rId9" imgW="1422400" imgH="215900" progId="Equation.3">
                      <p:embed/>
                    </p:oleObj>
                  </mc:Choice>
                  <mc:Fallback>
                    <p:oleObj name="Rovnica" r:id="rId9" imgW="1422400" imgH="215900" progId="Equation.3">
                      <p:embed/>
                      <p:pic>
                        <p:nvPicPr>
                          <p:cNvPr id="30730"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08891" y="720762"/>
                            <a:ext cx="27559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5"/>
              <p:cNvGraphicFramePr>
                <a:graphicFrameLocks noChangeAspect="1"/>
              </p:cNvGraphicFramePr>
              <p:nvPr>
                <p:extLst/>
              </p:nvPr>
            </p:nvGraphicFramePr>
            <p:xfrm>
              <a:off x="1301433" y="1250831"/>
              <a:ext cx="1279525" cy="460375"/>
            </p:xfrm>
            <a:graphic>
              <a:graphicData uri="http://schemas.openxmlformats.org/presentationml/2006/ole">
                <mc:AlternateContent xmlns:mc="http://schemas.openxmlformats.org/markup-compatibility/2006">
                  <mc:Choice xmlns:v="urn:schemas-microsoft-com:vml" Requires="v">
                    <p:oleObj spid="_x0000_s27330" name="Rovnica" r:id="rId11" imgW="660113" imgH="215806" progId="Equation.3">
                      <p:embed/>
                    </p:oleObj>
                  </mc:Choice>
                  <mc:Fallback>
                    <p:oleObj name="Rovnica" r:id="rId11" imgW="660113" imgH="215806" progId="Equation.3">
                      <p:embed/>
                      <p:pic>
                        <p:nvPicPr>
                          <p:cNvPr id="30731" name="Object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01433" y="1250831"/>
                            <a:ext cx="12795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spTree>
    <p:extLst>
      <p:ext uri="{BB962C8B-B14F-4D97-AF65-F5344CB8AC3E}">
        <p14:creationId xmlns:p14="http://schemas.microsoft.com/office/powerpoint/2010/main" val="35196675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928" y="0"/>
            <a:ext cx="10920901" cy="1320800"/>
          </a:xfrm>
        </p:spPr>
        <p:txBody>
          <a:bodyPr/>
          <a:lstStyle/>
          <a:p>
            <a:r>
              <a:rPr lang="en-US" dirty="0" smtClean="0"/>
              <a:t>Interval and point estimation </a:t>
            </a:r>
            <a:r>
              <a:rPr lang="en-US" sz="2000" dirty="0" smtClean="0"/>
              <a:t>(</a:t>
            </a:r>
            <a:r>
              <a:rPr lang="en-US" sz="2000" dirty="0" smtClean="0">
                <a:solidFill>
                  <a:schemeClr val="tx1"/>
                </a:solidFill>
              </a:rPr>
              <a:t>according </a:t>
            </a:r>
            <a:r>
              <a:rPr lang="en-US" sz="2000" dirty="0" err="1" smtClean="0">
                <a:solidFill>
                  <a:schemeClr val="tx1"/>
                </a:solidFill>
              </a:rPr>
              <a:t>Shubham</a:t>
            </a:r>
            <a:r>
              <a:rPr lang="en-US" sz="2000" dirty="0" smtClean="0">
                <a:solidFill>
                  <a:schemeClr val="tx1"/>
                </a:solidFill>
              </a:rPr>
              <a:t> </a:t>
            </a:r>
            <a:r>
              <a:rPr lang="en-US" sz="2000" dirty="0">
                <a:solidFill>
                  <a:schemeClr val="tx1"/>
                </a:solidFill>
              </a:rPr>
              <a:t>Mehta, https://www.slideshare.net/ShubhamMehta5/point-and-interval-estimation-56832707)</a:t>
            </a:r>
          </a:p>
        </p:txBody>
      </p:sp>
      <p:sp>
        <p:nvSpPr>
          <p:cNvPr id="3" name="TextBox 2"/>
          <p:cNvSpPr txBox="1"/>
          <p:nvPr/>
        </p:nvSpPr>
        <p:spPr>
          <a:xfrm>
            <a:off x="487315" y="3390190"/>
            <a:ext cx="9549114" cy="3323987"/>
          </a:xfrm>
          <a:prstGeom prst="rect">
            <a:avLst/>
          </a:prstGeom>
          <a:noFill/>
        </p:spPr>
        <p:txBody>
          <a:bodyPr wrap="square" rtlCol="0">
            <a:spAutoFit/>
          </a:bodyPr>
          <a:lstStyle/>
          <a:p>
            <a:r>
              <a:rPr lang="en-US" sz="2400" b="1" dirty="0" smtClean="0">
                <a:solidFill>
                  <a:schemeClr val="accent2"/>
                </a:solidFill>
              </a:rPr>
              <a:t>Point estimation</a:t>
            </a:r>
            <a:r>
              <a:rPr lang="en-US" dirty="0" smtClean="0"/>
              <a:t>:  We use a sample data, or a measurement to calculate a best single value estimating  an unknown population parameter. </a:t>
            </a:r>
          </a:p>
          <a:p>
            <a:endParaRPr lang="en-US" dirty="0"/>
          </a:p>
          <a:p>
            <a:r>
              <a:rPr lang="en-US" dirty="0" smtClean="0">
                <a:solidFill>
                  <a:srgbClr val="FF0000"/>
                </a:solidFill>
              </a:rPr>
              <a:t>Example</a:t>
            </a:r>
            <a:r>
              <a:rPr lang="en-US" dirty="0" smtClean="0"/>
              <a:t>:  </a:t>
            </a:r>
            <a:r>
              <a:rPr lang="en-US" b="1" dirty="0" smtClean="0"/>
              <a:t>Population</a:t>
            </a:r>
            <a:r>
              <a:rPr lang="en-US" dirty="0" smtClean="0"/>
              <a:t>:  students of our faculty,  parameter we want to estimate is an </a:t>
            </a:r>
            <a:r>
              <a:rPr lang="en-US" b="1" dirty="0" smtClean="0"/>
              <a:t>average weight </a:t>
            </a:r>
            <a:r>
              <a:rPr lang="en-US" dirty="0" smtClean="0"/>
              <a:t>of the students on the basis of measuring the weights of a sample of 100  students .   </a:t>
            </a:r>
          </a:p>
          <a:p>
            <a:endParaRPr lang="en-US" dirty="0"/>
          </a:p>
          <a:p>
            <a:endParaRPr lang="en-US" dirty="0" smtClean="0"/>
          </a:p>
          <a:p>
            <a:r>
              <a:rPr lang="en-US" sz="2400" b="1" dirty="0" smtClean="0">
                <a:solidFill>
                  <a:schemeClr val="accent2"/>
                </a:solidFill>
              </a:rPr>
              <a:t>Interval estimation</a:t>
            </a:r>
            <a:r>
              <a:rPr lang="en-US" dirty="0" smtClean="0"/>
              <a:t>:  We use a sample data to calculate an interval in which is an unknown population parameter (for example the average weight of the students) with certain probability (confidence interval).</a:t>
            </a:r>
            <a:endParaRPr lang="en-US" dirty="0"/>
          </a:p>
        </p:txBody>
      </p:sp>
      <p:sp>
        <p:nvSpPr>
          <p:cNvPr id="4" name="TextBox 3"/>
          <p:cNvSpPr txBox="1"/>
          <p:nvPr/>
        </p:nvSpPr>
        <p:spPr>
          <a:xfrm>
            <a:off x="487315" y="1294410"/>
            <a:ext cx="9559637" cy="1661993"/>
          </a:xfrm>
          <a:prstGeom prst="rect">
            <a:avLst/>
          </a:prstGeom>
          <a:noFill/>
        </p:spPr>
        <p:txBody>
          <a:bodyPr wrap="square" rtlCol="0">
            <a:spAutoFit/>
          </a:bodyPr>
          <a:lstStyle/>
          <a:p>
            <a:r>
              <a:rPr lang="en-US" sz="2400" b="1" dirty="0" smtClean="0"/>
              <a:t>Statistical population</a:t>
            </a:r>
            <a:r>
              <a:rPr lang="en-US" dirty="0" smtClean="0"/>
              <a:t>:  population on which we want to know a desired parameter. Example / average age of the population in our country.</a:t>
            </a:r>
          </a:p>
          <a:p>
            <a:endParaRPr lang="en-US" dirty="0"/>
          </a:p>
          <a:p>
            <a:r>
              <a:rPr lang="en-US" sz="2400" b="1" dirty="0" smtClean="0"/>
              <a:t>Sample</a:t>
            </a:r>
            <a:r>
              <a:rPr lang="en-US" dirty="0" smtClean="0"/>
              <a:t>: is drawn from the population, usually to estimate a desired parameter on the basis of the sample measurements. </a:t>
            </a:r>
            <a:endParaRPr lang="en-US" dirty="0"/>
          </a:p>
        </p:txBody>
      </p:sp>
    </p:spTree>
    <p:extLst>
      <p:ext uri="{BB962C8B-B14F-4D97-AF65-F5344CB8AC3E}">
        <p14:creationId xmlns:p14="http://schemas.microsoft.com/office/powerpoint/2010/main" val="2145355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Estimators</a:t>
            </a:r>
            <a:endParaRPr lang="en-US" dirty="0">
              <a:solidFill>
                <a:schemeClr val="tx1"/>
              </a:solidFill>
            </a:endParaRPr>
          </a:p>
        </p:txBody>
      </p:sp>
      <p:sp>
        <p:nvSpPr>
          <p:cNvPr id="3" name="TextBox 2"/>
          <p:cNvSpPr txBox="1"/>
          <p:nvPr/>
        </p:nvSpPr>
        <p:spPr>
          <a:xfrm>
            <a:off x="451260" y="2256312"/>
            <a:ext cx="10913425" cy="3477875"/>
          </a:xfrm>
          <a:prstGeom prst="rect">
            <a:avLst/>
          </a:prstGeom>
          <a:noFill/>
        </p:spPr>
        <p:txBody>
          <a:bodyPr wrap="square" rtlCol="0">
            <a:spAutoFit/>
          </a:bodyPr>
          <a:lstStyle/>
          <a:p>
            <a:r>
              <a:rPr lang="en-US" sz="2000" b="1" dirty="0" smtClean="0">
                <a:solidFill>
                  <a:srgbClr val="C00000"/>
                </a:solidFill>
              </a:rPr>
              <a:t>Estimator</a:t>
            </a:r>
            <a:r>
              <a:rPr lang="en-US" sz="2000" b="1" dirty="0" smtClean="0"/>
              <a:t> </a:t>
            </a:r>
            <a:r>
              <a:rPr lang="en-US" sz="2000" dirty="0" smtClean="0">
                <a:solidFill>
                  <a:srgbClr val="C00000"/>
                </a:solidFill>
              </a:rPr>
              <a:t>is</a:t>
            </a:r>
            <a:r>
              <a:rPr lang="en-US" sz="2000" b="1" dirty="0" smtClean="0">
                <a:solidFill>
                  <a:srgbClr val="C00000"/>
                </a:solidFill>
              </a:rPr>
              <a:t>  a function of the sample data used to estimate an unknown population parameter</a:t>
            </a:r>
            <a:r>
              <a:rPr lang="en-US" sz="2000" b="1" dirty="0" smtClean="0"/>
              <a:t>.  Example: we estimate an average age of the people in our country on the basis of an age measurement on the sample of 10000 people.</a:t>
            </a:r>
          </a:p>
          <a:p>
            <a:endParaRPr lang="en-US" sz="2000" b="1" dirty="0"/>
          </a:p>
          <a:p>
            <a:endParaRPr lang="en-US" sz="2000" b="1" dirty="0" smtClean="0"/>
          </a:p>
          <a:p>
            <a:r>
              <a:rPr lang="en-US" sz="2000" b="1" dirty="0" smtClean="0"/>
              <a:t>Properties of estimators:  </a:t>
            </a:r>
            <a:r>
              <a:rPr lang="en-US" sz="2000" b="1" dirty="0" smtClean="0">
                <a:solidFill>
                  <a:srgbClr val="C00000"/>
                </a:solidFill>
              </a:rPr>
              <a:t>unbiased</a:t>
            </a:r>
            <a:r>
              <a:rPr lang="en-US" sz="2000" b="1" dirty="0" smtClean="0"/>
              <a:t> – expected value given by the estimator is equal to </a:t>
            </a:r>
          </a:p>
          <a:p>
            <a:r>
              <a:rPr lang="en-US" sz="2000" b="1" dirty="0"/>
              <a:t> </a:t>
            </a:r>
            <a:r>
              <a:rPr lang="en-US" sz="2000" b="1" dirty="0" smtClean="0"/>
              <a:t>                                        the estimated parameter</a:t>
            </a:r>
          </a:p>
          <a:p>
            <a:endParaRPr lang="en-US" sz="2000" b="1" dirty="0" smtClean="0"/>
          </a:p>
          <a:p>
            <a:r>
              <a:rPr lang="en-US" sz="2000" b="1" dirty="0"/>
              <a:t> </a:t>
            </a:r>
            <a:r>
              <a:rPr lang="en-US" sz="2000" b="1" dirty="0" smtClean="0"/>
              <a:t>                                        </a:t>
            </a:r>
            <a:r>
              <a:rPr lang="en-US" sz="2000" b="1" dirty="0" smtClean="0">
                <a:solidFill>
                  <a:srgbClr val="C00000"/>
                </a:solidFill>
              </a:rPr>
              <a:t>consistent</a:t>
            </a:r>
            <a:r>
              <a:rPr lang="en-US" sz="2000" b="1" dirty="0" smtClean="0"/>
              <a:t> – unbiased estimator is consistent if the difference </a:t>
            </a:r>
          </a:p>
          <a:p>
            <a:r>
              <a:rPr lang="en-US" sz="2000" b="1" dirty="0"/>
              <a:t> </a:t>
            </a:r>
            <a:r>
              <a:rPr lang="en-US" sz="2000" b="1" dirty="0" smtClean="0"/>
              <a:t>                                        between estimated and real parameter decreases with the </a:t>
            </a:r>
          </a:p>
          <a:p>
            <a:r>
              <a:rPr lang="en-US" sz="2000" b="1"/>
              <a:t> </a:t>
            </a:r>
            <a:r>
              <a:rPr lang="en-US" sz="2000" b="1" smtClean="0"/>
              <a:t>                                        increasing </a:t>
            </a:r>
            <a:r>
              <a:rPr lang="en-US" sz="2000" b="1" dirty="0" smtClean="0"/>
              <a:t>sample size</a:t>
            </a:r>
            <a:endParaRPr lang="en-US" sz="2000" b="1" dirty="0"/>
          </a:p>
        </p:txBody>
      </p:sp>
    </p:spTree>
    <p:extLst>
      <p:ext uri="{BB962C8B-B14F-4D97-AF65-F5344CB8AC3E}">
        <p14:creationId xmlns:p14="http://schemas.microsoft.com/office/powerpoint/2010/main" val="22986283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6062"/>
          </a:xfrm>
        </p:spPr>
        <p:txBody>
          <a:bodyPr/>
          <a:lstStyle/>
          <a:p>
            <a:r>
              <a:rPr lang="en-US" dirty="0" smtClean="0">
                <a:solidFill>
                  <a:schemeClr val="tx1"/>
                </a:solidFill>
              </a:rPr>
              <a:t>Estimation</a:t>
            </a:r>
            <a:endParaRPr lang="en-US" dirty="0">
              <a:solidFill>
                <a:schemeClr val="tx1"/>
              </a:solidFill>
            </a:endParaRPr>
          </a:p>
        </p:txBody>
      </p:sp>
      <p:sp>
        <p:nvSpPr>
          <p:cNvPr id="3" name="TextBox 2"/>
          <p:cNvSpPr txBox="1"/>
          <p:nvPr/>
        </p:nvSpPr>
        <p:spPr>
          <a:xfrm>
            <a:off x="771896" y="2493818"/>
            <a:ext cx="9464634" cy="3477875"/>
          </a:xfrm>
          <a:prstGeom prst="rect">
            <a:avLst/>
          </a:prstGeom>
          <a:noFill/>
        </p:spPr>
        <p:txBody>
          <a:bodyPr wrap="square" rtlCol="0">
            <a:spAutoFit/>
          </a:bodyPr>
          <a:lstStyle/>
          <a:p>
            <a:r>
              <a:rPr lang="en-US" sz="2000" dirty="0" smtClean="0">
                <a:solidFill>
                  <a:srgbClr val="C00000"/>
                </a:solidFill>
              </a:rPr>
              <a:t>The goal of estimation is to find an approximate value of the population parameter on the basis of the sample statistics. </a:t>
            </a:r>
          </a:p>
          <a:p>
            <a:endParaRPr lang="en-US" sz="2000" dirty="0"/>
          </a:p>
          <a:p>
            <a:endParaRPr lang="en-US" sz="2000" dirty="0" smtClean="0"/>
          </a:p>
          <a:p>
            <a:endParaRPr lang="en-US" sz="2000" dirty="0"/>
          </a:p>
          <a:p>
            <a:r>
              <a:rPr lang="en-US" sz="2000" dirty="0" smtClean="0">
                <a:solidFill>
                  <a:srgbClr val="C00000"/>
                </a:solidFill>
              </a:rPr>
              <a:t>Point estimator</a:t>
            </a:r>
            <a:r>
              <a:rPr lang="en-US" sz="2000" dirty="0" smtClean="0"/>
              <a:t>:  gives a number, an approximate  value, of the estimated parameter</a:t>
            </a:r>
          </a:p>
          <a:p>
            <a:endParaRPr lang="en-US" sz="2000" dirty="0"/>
          </a:p>
          <a:p>
            <a:endParaRPr lang="en-US" sz="2000" dirty="0" smtClean="0"/>
          </a:p>
          <a:p>
            <a:r>
              <a:rPr lang="en-US" sz="2000" dirty="0" smtClean="0">
                <a:solidFill>
                  <a:srgbClr val="C00000"/>
                </a:solidFill>
              </a:rPr>
              <a:t>Interval estimator</a:t>
            </a:r>
            <a:r>
              <a:rPr lang="en-US" sz="2000" dirty="0" smtClean="0"/>
              <a:t>: gives an interval, in which the population parameter is with certain confidence.  </a:t>
            </a:r>
            <a:endParaRPr lang="en-US" sz="2000" dirty="0"/>
          </a:p>
        </p:txBody>
      </p:sp>
    </p:spTree>
    <p:extLst>
      <p:ext uri="{BB962C8B-B14F-4D97-AF65-F5344CB8AC3E}">
        <p14:creationId xmlns:p14="http://schemas.microsoft.com/office/powerpoint/2010/main" val="24361271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Point estimators</a:t>
            </a:r>
            <a:endParaRPr lang="en-US" dirty="0">
              <a:solidFill>
                <a:schemeClr val="tx1"/>
              </a:solidFill>
            </a:endParaRPr>
          </a:p>
        </p:txBody>
      </p:sp>
      <mc:AlternateContent xmlns:mc="http://schemas.openxmlformats.org/markup-compatibility/2006" xmlns:a14="http://schemas.microsoft.com/office/drawing/2010/main">
        <mc:Choice Requires="a14">
          <p:sp>
            <p:nvSpPr>
              <p:cNvPr id="3" name="TextBox 2"/>
              <p:cNvSpPr txBox="1"/>
              <p:nvPr/>
            </p:nvSpPr>
            <p:spPr>
              <a:xfrm>
                <a:off x="689209" y="2268187"/>
                <a:ext cx="10770479" cy="613886"/>
              </a:xfrm>
              <a:prstGeom prst="rect">
                <a:avLst/>
              </a:prstGeom>
              <a:noFill/>
            </p:spPr>
            <p:txBody>
              <a:bodyPr wrap="square" rtlCol="0">
                <a:spAutoFit/>
              </a:bodyPr>
              <a:lstStyle/>
              <a:p>
                <a:r>
                  <a:rPr lang="en-US" sz="2400" dirty="0" smtClean="0"/>
                  <a:t>1.  Sample mean </a:t>
                </a:r>
                <a14:m>
                  <m:oMath xmlns:m="http://schemas.openxmlformats.org/officeDocument/2006/math">
                    <m:r>
                      <a:rPr lang="en-US" sz="2400" b="0" i="1" smtClean="0">
                        <a:latin typeface="Cambria Math" panose="02040503050406030204" pitchFamily="18" charset="0"/>
                      </a:rPr>
                      <m:t>𝑥</m:t>
                    </m:r>
                    <m:r>
                      <a:rPr lang="en-US" sz="2400" b="0" i="1" smtClean="0">
                        <a:latin typeface="Cambria Math" panose="02040503050406030204" pitchFamily="18" charset="0"/>
                      </a:rPr>
                      <m:t>  </m:t>
                    </m:r>
                  </m:oMath>
                </a14:m>
                <a:r>
                  <a:rPr lang="en-US" sz="2400" dirty="0" smtClean="0"/>
                  <a:t>estimates a population mean  </a:t>
                </a:r>
                <a14:m>
                  <m:oMath xmlns:m="http://schemas.openxmlformats.org/officeDocument/2006/math">
                    <m:r>
                      <a:rPr lang="en-US" sz="2400" i="1" smtClean="0">
                        <a:latin typeface="Cambria Math" panose="02040503050406030204" pitchFamily="18" charset="0"/>
                        <a:ea typeface="Cambria Math" panose="02040503050406030204" pitchFamily="18" charset="0"/>
                      </a:rPr>
                      <m:t>𝜇</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𝜇</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𝑛</m:t>
                        </m:r>
                      </m:den>
                    </m:f>
                    <m:nary>
                      <m:naryPr>
                        <m:chr m:val="∑"/>
                        <m:ctrlPr>
                          <a:rPr lang="en-US" sz="2400" b="0" i="1" smtClean="0">
                            <a:latin typeface="Cambria Math" panose="02040503050406030204" pitchFamily="18" charset="0"/>
                            <a:ea typeface="Cambria Math" panose="02040503050406030204" pitchFamily="18" charset="0"/>
                          </a:rPr>
                        </m:ctrlPr>
                      </m:naryPr>
                      <m:sub>
                        <m:r>
                          <m:rPr>
                            <m:brk m:alnAt="23"/>
                          </m:rP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𝑛</m:t>
                        </m:r>
                      </m:sup>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𝑖</m:t>
                            </m:r>
                          </m:sub>
                        </m:sSub>
                      </m:e>
                    </m:nary>
                  </m:oMath>
                </a14:m>
                <a:endParaRPr lang="en-US" sz="2400" dirty="0"/>
              </a:p>
            </p:txBody>
          </p:sp>
        </mc:Choice>
        <mc:Fallback xmlns="">
          <p:sp>
            <p:nvSpPr>
              <p:cNvPr id="3" name="TextBox 2"/>
              <p:cNvSpPr txBox="1">
                <a:spLocks noRot="1" noChangeAspect="1" noMove="1" noResize="1" noEditPoints="1" noAdjustHandles="1" noChangeArrowheads="1" noChangeShapeType="1" noTextEdit="1"/>
              </p:cNvSpPr>
              <p:nvPr/>
            </p:nvSpPr>
            <p:spPr>
              <a:xfrm>
                <a:off x="689209" y="2268187"/>
                <a:ext cx="10770479" cy="613886"/>
              </a:xfrm>
              <a:prstGeom prst="rect">
                <a:avLst/>
              </a:prstGeom>
              <a:blipFill>
                <a:blip r:embed="rId2"/>
                <a:stretch>
                  <a:fillRect l="-849" b="-79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689209" y="3219860"/>
                <a:ext cx="10770479" cy="1508875"/>
              </a:xfrm>
              <a:prstGeom prst="rect">
                <a:avLst/>
              </a:prstGeom>
              <a:noFill/>
            </p:spPr>
            <p:txBody>
              <a:bodyPr wrap="square" rtlCol="0">
                <a:spAutoFit/>
              </a:bodyPr>
              <a:lstStyle/>
              <a:p>
                <a:r>
                  <a:rPr lang="en-US" sz="2400" dirty="0" smtClean="0"/>
                  <a:t>2.  Sample standard deviation  </a:t>
                </a:r>
                <a14:m>
                  <m:oMath xmlns:m="http://schemas.openxmlformats.org/officeDocument/2006/math">
                    <m:r>
                      <m:rPr>
                        <m:sty m:val="p"/>
                      </m:rPr>
                      <a:rPr lang="en-US" sz="2400" i="1">
                        <a:latin typeface="Cambria Math" panose="02040503050406030204" pitchFamily="18" charset="0"/>
                        <a:ea typeface="Cambria Math" panose="02040503050406030204" pitchFamily="18" charset="0"/>
                      </a:rPr>
                      <m:t>s</m:t>
                    </m:r>
                    <m:r>
                      <a:rPr lang="en-US" sz="2400" b="0" i="1" smtClean="0">
                        <a:latin typeface="Cambria Math" panose="02040503050406030204" pitchFamily="18" charset="0"/>
                      </a:rPr>
                      <m:t> </m:t>
                    </m:r>
                  </m:oMath>
                </a14:m>
                <a:r>
                  <a:rPr lang="en-US" sz="2400" dirty="0" smtClean="0"/>
                  <a:t>estimates a population  standard deviation </a:t>
                </a:r>
                <a:endParaRPr lang="en-US" sz="2400" i="1" dirty="0" smtClean="0">
                  <a:latin typeface="Cambria Math" panose="02040503050406030204" pitchFamily="18" charset="0"/>
                  <a:ea typeface="Cambria Math" panose="02040503050406030204" pitchFamily="18" charset="0"/>
                </a:endParaRPr>
              </a:p>
              <a:p>
                <a14:m>
                  <m:oMath xmlns:m="http://schemas.openxmlformats.org/officeDocument/2006/math">
                    <m:r>
                      <a:rPr lang="en-US" sz="2400" b="0" i="1" smtClean="0">
                        <a:latin typeface="Cambria Math" panose="02040503050406030204" pitchFamily="18" charset="0"/>
                        <a:ea typeface="Cambria Math" panose="02040503050406030204" pitchFamily="18" charset="0"/>
                      </a:rPr>
                      <m:t>       </m:t>
                    </m:r>
                    <m:r>
                      <a:rPr lang="en-US" sz="2400" i="1" smtClean="0">
                        <a:latin typeface="Cambria Math" panose="02040503050406030204" pitchFamily="18" charset="0"/>
                        <a:ea typeface="Cambria Math" panose="02040503050406030204" pitchFamily="18" charset="0"/>
                      </a:rPr>
                      <m:t>𝜎</m:t>
                    </m:r>
                  </m:oMath>
                </a14:m>
                <a:r>
                  <a:rPr lang="en-US" sz="2400" dirty="0" smtClean="0"/>
                  <a:t> </a:t>
                </a:r>
                <a14:m>
                  <m:oMath xmlns:m="http://schemas.openxmlformats.org/officeDocument/2006/math">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r>
                      <m:rPr>
                        <m:sty m:val="p"/>
                      </m:rPr>
                      <a:rPr lang="el-GR" sz="2400" b="0" i="1" smtClean="0">
                        <a:latin typeface="Cambria Math" panose="02040503050406030204" pitchFamily="18" charset="0"/>
                        <a:ea typeface="Cambria Math" panose="02040503050406030204" pitchFamily="18" charset="0"/>
                      </a:rPr>
                      <m:t>σ</m:t>
                    </m:r>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d>
                          <m:dPr>
                            <m:begChr m:val="["/>
                            <m:endChr m:val="]"/>
                            <m:ctrlPr>
                              <a:rPr lang="en-US" sz="2400" b="0" i="1" smtClean="0">
                                <a:latin typeface="Cambria Math" panose="02040503050406030204" pitchFamily="18" charset="0"/>
                                <a:ea typeface="Cambria Math" panose="02040503050406030204" pitchFamily="18" charset="0"/>
                              </a:rPr>
                            </m:ctrlPr>
                          </m:dPr>
                          <m:e>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𝑛</m:t>
                                </m:r>
                                <m:r>
                                  <a:rPr lang="en-US" sz="2400" b="0" i="1" smtClean="0">
                                    <a:latin typeface="Cambria Math" panose="02040503050406030204" pitchFamily="18" charset="0"/>
                                    <a:ea typeface="Cambria Math" panose="02040503050406030204" pitchFamily="18" charset="0"/>
                                  </a:rPr>
                                  <m:t>−1</m:t>
                                </m:r>
                              </m:den>
                            </m:f>
                            <m:nary>
                              <m:naryPr>
                                <m:chr m:val="∑"/>
                                <m:ctrlPr>
                                  <a:rPr lang="en-US" sz="2400" b="0" i="1" smtClean="0">
                                    <a:latin typeface="Cambria Math" panose="02040503050406030204" pitchFamily="18" charset="0"/>
                                    <a:ea typeface="Cambria Math" panose="02040503050406030204" pitchFamily="18" charset="0"/>
                                  </a:rPr>
                                </m:ctrlPr>
                              </m:naryPr>
                              <m:sub>
                                <m:r>
                                  <m:rPr>
                                    <m:brk m:alnAt="23"/>
                                  </m:rP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𝑛</m:t>
                                </m:r>
                              </m:sup>
                              <m:e>
                                <m:sSup>
                                  <m:sSupPr>
                                    <m:ctrlPr>
                                      <a:rPr lang="en-US" sz="2400" b="0" i="1" smtClean="0">
                                        <a:latin typeface="Cambria Math" panose="02040503050406030204" pitchFamily="18" charset="0"/>
                                        <a:ea typeface="Cambria Math" panose="02040503050406030204" pitchFamily="18" charset="0"/>
                                      </a:rPr>
                                    </m:ctrlPr>
                                  </m:sSupPr>
                                  <m:e>
                                    <m:d>
                                      <m:dPr>
                                        <m:ctrlPr>
                                          <a:rPr lang="en-US" sz="2400" b="0" i="1" smtClean="0">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𝑥</m:t>
                                        </m:r>
                                      </m:e>
                                    </m:d>
                                  </m:e>
                                  <m:sup>
                                    <m:r>
                                      <a:rPr lang="en-US" sz="2400" b="0" i="1" smtClean="0">
                                        <a:latin typeface="Cambria Math" panose="02040503050406030204" pitchFamily="18" charset="0"/>
                                        <a:ea typeface="Cambria Math" panose="02040503050406030204" pitchFamily="18" charset="0"/>
                                      </a:rPr>
                                      <m:t>2</m:t>
                                    </m:r>
                                  </m:sup>
                                </m:sSup>
                              </m:e>
                            </m:nary>
                          </m:e>
                        </m:d>
                      </m:e>
                      <m:sup>
                        <m:f>
                          <m:fPr>
                            <m:type m:val="skw"/>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2</m:t>
                            </m:r>
                          </m:den>
                        </m:f>
                      </m:sup>
                    </m:sSup>
                  </m:oMath>
                </a14:m>
                <a:endParaRPr lang="en-US" sz="2400" dirty="0" smtClean="0"/>
              </a:p>
              <a:p>
                <a:endParaRPr lang="en-US" sz="2400" dirty="0"/>
              </a:p>
            </p:txBody>
          </p:sp>
        </mc:Choice>
        <mc:Fallback xmlns="">
          <p:sp>
            <p:nvSpPr>
              <p:cNvPr id="4" name="TextBox 3"/>
              <p:cNvSpPr txBox="1">
                <a:spLocks noRot="1" noChangeAspect="1" noMove="1" noResize="1" noEditPoints="1" noAdjustHandles="1" noChangeArrowheads="1" noChangeShapeType="1" noTextEdit="1"/>
              </p:cNvSpPr>
              <p:nvPr/>
            </p:nvSpPr>
            <p:spPr>
              <a:xfrm>
                <a:off x="689209" y="3219860"/>
                <a:ext cx="10770479" cy="1508875"/>
              </a:xfrm>
              <a:prstGeom prst="rect">
                <a:avLst/>
              </a:prstGeom>
              <a:blipFill>
                <a:blip r:embed="rId3"/>
                <a:stretch>
                  <a:fillRect l="-849" t="-3226"/>
                </a:stretch>
              </a:blipFill>
            </p:spPr>
            <p:txBody>
              <a:bodyPr/>
              <a:lstStyle/>
              <a:p>
                <a:r>
                  <a:rPr lang="en-US">
                    <a:noFill/>
                  </a:rPr>
                  <a:t> </a:t>
                </a:r>
              </a:p>
            </p:txBody>
          </p:sp>
        </mc:Fallback>
      </mc:AlternateContent>
      <p:sp>
        <p:nvSpPr>
          <p:cNvPr id="6" name="TextBox 5"/>
          <p:cNvSpPr txBox="1"/>
          <p:nvPr/>
        </p:nvSpPr>
        <p:spPr>
          <a:xfrm>
            <a:off x="689209" y="5201392"/>
            <a:ext cx="9749201" cy="461665"/>
          </a:xfrm>
          <a:prstGeom prst="rect">
            <a:avLst/>
          </a:prstGeom>
          <a:noFill/>
        </p:spPr>
        <p:txBody>
          <a:bodyPr wrap="square" rtlCol="0">
            <a:spAutoFit/>
          </a:bodyPr>
          <a:lstStyle/>
          <a:p>
            <a:r>
              <a:rPr lang="en-US" sz="2400" dirty="0" smtClean="0"/>
              <a:t>3. Sample proportion estimates population proportion. </a:t>
            </a:r>
            <a:endParaRPr lang="en-US" sz="2400" dirty="0"/>
          </a:p>
        </p:txBody>
      </p:sp>
      <p:sp>
        <p:nvSpPr>
          <p:cNvPr id="5" name="TextBox 4"/>
          <p:cNvSpPr txBox="1"/>
          <p:nvPr/>
        </p:nvSpPr>
        <p:spPr>
          <a:xfrm>
            <a:off x="598311" y="6005689"/>
            <a:ext cx="9629422" cy="369332"/>
          </a:xfrm>
          <a:prstGeom prst="rect">
            <a:avLst/>
          </a:prstGeom>
          <a:solidFill>
            <a:srgbClr val="FFC000"/>
          </a:solidFill>
        </p:spPr>
        <p:txBody>
          <a:bodyPr wrap="square" rtlCol="0">
            <a:spAutoFit/>
          </a:bodyPr>
          <a:lstStyle/>
          <a:p>
            <a:r>
              <a:rPr lang="en-GB" dirty="0" smtClean="0"/>
              <a:t>If we draw more then one sample, on the basis of each one we get different estimates. </a:t>
            </a:r>
            <a:endParaRPr lang="en-GB" dirty="0"/>
          </a:p>
        </p:txBody>
      </p:sp>
    </p:spTree>
    <p:extLst>
      <p:ext uri="{BB962C8B-B14F-4D97-AF65-F5344CB8AC3E}">
        <p14:creationId xmlns:p14="http://schemas.microsoft.com/office/powerpoint/2010/main" val="2318908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697" y="443345"/>
            <a:ext cx="10426095" cy="1320800"/>
          </a:xfrm>
        </p:spPr>
        <p:txBody>
          <a:bodyPr/>
          <a:lstStyle/>
          <a:p>
            <a:r>
              <a:rPr lang="en-US" dirty="0" smtClean="0">
                <a:solidFill>
                  <a:schemeClr val="tx1"/>
                </a:solidFill>
              </a:rPr>
              <a:t>Confidence interval and the level of significance</a:t>
            </a:r>
            <a:endParaRPr lang="en-US" dirty="0">
              <a:solidFill>
                <a:schemeClr val="tx1"/>
              </a:solidFill>
            </a:endParaRPr>
          </a:p>
        </p:txBody>
      </p:sp>
      <mc:AlternateContent xmlns:mc="http://schemas.openxmlformats.org/markup-compatibility/2006" xmlns:a14="http://schemas.microsoft.com/office/drawing/2010/main">
        <mc:Choice Requires="a14">
          <p:sp>
            <p:nvSpPr>
              <p:cNvPr id="3" name="TextBox 2"/>
              <p:cNvSpPr txBox="1"/>
              <p:nvPr/>
            </p:nvSpPr>
            <p:spPr>
              <a:xfrm>
                <a:off x="455220" y="1306286"/>
                <a:ext cx="10497787" cy="1754326"/>
              </a:xfrm>
              <a:prstGeom prst="rect">
                <a:avLst/>
              </a:prstGeom>
              <a:noFill/>
            </p:spPr>
            <p:txBody>
              <a:bodyPr wrap="square" rtlCol="0">
                <a:spAutoFit/>
              </a:bodyPr>
              <a:lstStyle/>
              <a:p>
                <a:r>
                  <a:rPr lang="en-US" dirty="0" smtClean="0"/>
                  <a:t>Confidence interval is based of one sample selection. We do not know for sure, whether the estimated parameter is really in the interval boundaries. </a:t>
                </a:r>
              </a:p>
              <a:p>
                <a:endParaRPr lang="en-US" dirty="0"/>
              </a:p>
              <a:p>
                <a:endParaRPr lang="en-US" dirty="0" smtClean="0"/>
              </a:p>
              <a:p>
                <a:r>
                  <a:rPr lang="en-US" dirty="0" smtClean="0"/>
                  <a:t>If the confidence interval has a risk value </a:t>
                </a:r>
                <a14:m>
                  <m:oMath xmlns:m="http://schemas.openxmlformats.org/officeDocument/2006/math">
                    <m:r>
                      <a:rPr lang="en-US"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=0.05</m:t>
                    </m:r>
                  </m:oMath>
                </a14:m>
                <a:r>
                  <a:rPr lang="en-US" dirty="0" smtClean="0"/>
                  <a:t>, that means with 95% confidence the parameter is in the interval and there is a 5% chance, that it is not.</a:t>
                </a:r>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455220" y="1306286"/>
                <a:ext cx="10497787" cy="1754326"/>
              </a:xfrm>
              <a:prstGeom prst="rect">
                <a:avLst/>
              </a:prstGeom>
              <a:blipFill>
                <a:blip r:embed="rId2"/>
                <a:stretch>
                  <a:fillRect l="-523" t="-2083" r="-174" b="-4167"/>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6269" y="3178444"/>
            <a:ext cx="4878931" cy="3663022"/>
          </a:xfrm>
          <a:prstGeom prst="rect">
            <a:avLst/>
          </a:prstGeom>
        </p:spPr>
      </p:pic>
    </p:spTree>
    <p:extLst>
      <p:ext uri="{BB962C8B-B14F-4D97-AF65-F5344CB8AC3E}">
        <p14:creationId xmlns:p14="http://schemas.microsoft.com/office/powerpoint/2010/main" val="12987660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Previous lecture</a:t>
            </a:r>
            <a:endParaRPr lang="en-US" dirty="0"/>
          </a:p>
        </p:txBody>
      </p:sp>
      <p:sp>
        <p:nvSpPr>
          <p:cNvPr id="3" name="TextBox 2"/>
          <p:cNvSpPr txBox="1"/>
          <p:nvPr/>
        </p:nvSpPr>
        <p:spPr>
          <a:xfrm>
            <a:off x="677334" y="2308932"/>
            <a:ext cx="9570252" cy="3046988"/>
          </a:xfrm>
          <a:prstGeom prst="rect">
            <a:avLst/>
          </a:prstGeom>
          <a:noFill/>
        </p:spPr>
        <p:txBody>
          <a:bodyPr wrap="square" rtlCol="0">
            <a:spAutoFit/>
          </a:bodyPr>
          <a:lstStyle/>
          <a:p>
            <a:pPr marL="457200" indent="-457200">
              <a:buAutoNum type="arabicPeriod"/>
            </a:pPr>
            <a:endParaRPr lang="en-US" sz="2400" dirty="0" smtClean="0"/>
          </a:p>
          <a:p>
            <a:endParaRPr lang="en-US" sz="2400" dirty="0" smtClean="0"/>
          </a:p>
          <a:p>
            <a:pPr marL="457200" indent="-457200">
              <a:buAutoNum type="arabicPeriod"/>
            </a:pPr>
            <a:r>
              <a:rPr lang="en-US" sz="2400" dirty="0" smtClean="0"/>
              <a:t>Planning basic definitions.</a:t>
            </a:r>
          </a:p>
          <a:p>
            <a:pPr marL="457200" indent="-457200">
              <a:buAutoNum type="arabicPeriod"/>
            </a:pPr>
            <a:r>
              <a:rPr lang="en-US" sz="2400" dirty="0" err="1" smtClean="0"/>
              <a:t>Sensorless</a:t>
            </a:r>
            <a:r>
              <a:rPr lang="en-US" sz="2400" dirty="0" smtClean="0"/>
              <a:t> planning and planning in the stochastic environment.</a:t>
            </a:r>
          </a:p>
          <a:p>
            <a:pPr marL="457200" indent="-457200">
              <a:buAutoNum type="arabicPeriod"/>
            </a:pPr>
            <a:r>
              <a:rPr lang="en-US" sz="2400" dirty="0" smtClean="0"/>
              <a:t>Planning in the classical planning environment, STRIPS representation, totally ordered plan, partially ordered plan. </a:t>
            </a:r>
          </a:p>
          <a:p>
            <a:pPr marL="457200" indent="-457200">
              <a:buAutoNum type="arabicPeriod"/>
            </a:pPr>
            <a:r>
              <a:rPr lang="en-US" sz="2400" dirty="0"/>
              <a:t>P</a:t>
            </a:r>
            <a:r>
              <a:rPr lang="en-US" sz="2400" dirty="0" smtClean="0"/>
              <a:t>lanning with time – scheduling, critical path method</a:t>
            </a:r>
          </a:p>
          <a:p>
            <a:endParaRPr lang="en-US" sz="2400" dirty="0" smtClean="0"/>
          </a:p>
        </p:txBody>
      </p:sp>
    </p:spTree>
    <p:extLst>
      <p:ext uri="{BB962C8B-B14F-4D97-AF65-F5344CB8AC3E}">
        <p14:creationId xmlns:p14="http://schemas.microsoft.com/office/powerpoint/2010/main" val="7099520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7512" y="546265"/>
            <a:ext cx="9286504" cy="461665"/>
          </a:xfrm>
          <a:prstGeom prst="rect">
            <a:avLst/>
          </a:prstGeom>
          <a:noFill/>
        </p:spPr>
        <p:txBody>
          <a:bodyPr wrap="square" rtlCol="0">
            <a:spAutoFit/>
          </a:bodyPr>
          <a:lstStyle/>
          <a:p>
            <a:r>
              <a:rPr lang="en-US" sz="2400" dirty="0" smtClean="0">
                <a:solidFill>
                  <a:srgbClr val="C00000"/>
                </a:solidFill>
              </a:rPr>
              <a:t>If we draw more then one sample from the population</a:t>
            </a:r>
            <a:r>
              <a:rPr lang="en-US" sz="2400" dirty="0" smtClean="0"/>
              <a:t>:</a:t>
            </a:r>
            <a:endParaRPr lang="en-US" sz="2400" dirty="0"/>
          </a:p>
        </p:txBody>
      </p:sp>
      <p:sp>
        <p:nvSpPr>
          <p:cNvPr id="3" name="TextBox 2"/>
          <p:cNvSpPr txBox="1"/>
          <p:nvPr/>
        </p:nvSpPr>
        <p:spPr>
          <a:xfrm>
            <a:off x="267195" y="1662545"/>
            <a:ext cx="9607138" cy="923330"/>
          </a:xfrm>
          <a:prstGeom prst="rect">
            <a:avLst/>
          </a:prstGeom>
          <a:noFill/>
        </p:spPr>
        <p:txBody>
          <a:bodyPr wrap="square" rtlCol="0">
            <a:spAutoFit/>
          </a:bodyPr>
          <a:lstStyle/>
          <a:p>
            <a:pPr marL="342900" indent="-342900">
              <a:buAutoNum type="arabicPeriod"/>
            </a:pPr>
            <a:r>
              <a:rPr lang="en-US" dirty="0" smtClean="0"/>
              <a:t>For each sample, we get different confidence intervals.</a:t>
            </a:r>
          </a:p>
          <a:p>
            <a:pPr marL="342900" indent="-342900">
              <a:buAutoNum type="arabicPeriod"/>
            </a:pPr>
            <a:r>
              <a:rPr lang="en-US" dirty="0" smtClean="0"/>
              <a:t>95% confidence interval means, that if we draw 100 samples, 95 of the calculated intervals, each built on the different sample, will contain the estimated parameter. </a:t>
            </a:r>
            <a:endParaRPr lang="en-US" dirty="0"/>
          </a:p>
        </p:txBody>
      </p:sp>
      <p:sp>
        <p:nvSpPr>
          <p:cNvPr id="4" name="TextBox 3"/>
          <p:cNvSpPr txBox="1"/>
          <p:nvPr/>
        </p:nvSpPr>
        <p:spPr>
          <a:xfrm>
            <a:off x="427512" y="3538847"/>
            <a:ext cx="10806545" cy="523220"/>
          </a:xfrm>
          <a:prstGeom prst="rect">
            <a:avLst/>
          </a:prstGeom>
          <a:solidFill>
            <a:srgbClr val="FFFF00"/>
          </a:solidFill>
        </p:spPr>
        <p:txBody>
          <a:bodyPr wrap="square" rtlCol="0">
            <a:spAutoFit/>
          </a:bodyPr>
          <a:lstStyle/>
          <a:p>
            <a:r>
              <a:rPr lang="en-US" sz="2800" dirty="0" smtClean="0"/>
              <a:t>General formula for the confidence interval construction:</a:t>
            </a:r>
            <a:endParaRPr lang="en-US" sz="2800" dirty="0"/>
          </a:p>
        </p:txBody>
      </p:sp>
      <mc:AlternateContent xmlns:mc="http://schemas.openxmlformats.org/markup-compatibility/2006" xmlns:a14="http://schemas.microsoft.com/office/drawing/2010/main">
        <mc:Choice Requires="a14">
          <p:sp>
            <p:nvSpPr>
              <p:cNvPr id="5" name="TextBox 4"/>
              <p:cNvSpPr txBox="1"/>
              <p:nvPr/>
            </p:nvSpPr>
            <p:spPr>
              <a:xfrm>
                <a:off x="427512" y="4344849"/>
                <a:ext cx="11662888" cy="523220"/>
              </a:xfrm>
              <a:prstGeom prst="rect">
                <a:avLst/>
              </a:prstGeom>
              <a:solidFill>
                <a:schemeClr val="accent5">
                  <a:lumMod val="40000"/>
                  <a:lumOff val="60000"/>
                </a:schemeClr>
              </a:solidFill>
            </p:spPr>
            <p:txBody>
              <a:bodyPr wrap="square" rtlCol="0">
                <a:spAutoFit/>
              </a:bodyPr>
              <a:lstStyle/>
              <a:p>
                <a:r>
                  <a:rPr lang="en-US" sz="2800" dirty="0" smtClean="0"/>
                  <a:t>Point estimate</a:t>
                </a:r>
                <a14:m>
                  <m:oMath xmlns:m="http://schemas.openxmlformats.org/officeDocument/2006/math">
                    <m:r>
                      <a:rPr lang="en-US"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𝑧</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𝑐𝑟𝑖𝑡𝑖𝑐𝑎𝑙</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𝑣𝑎𝑙𝑢𝑒</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𝑠𝑡𝑎𝑛𝑑𝑎𝑟𝑑</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𝑑𝑒𝑣𝑖𝑎𝑡𝑖𝑜𝑛</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𝑜𝑓</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𝑡h𝑒</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𝑠𝑎𝑚𝑝𝑙𝑒</m:t>
                    </m:r>
                    <m:r>
                      <a:rPr lang="en-US" sz="2800" b="0" i="1" smtClean="0">
                        <a:latin typeface="Cambria Math" panose="02040503050406030204" pitchFamily="18" charset="0"/>
                        <a:ea typeface="Cambria Math" panose="02040503050406030204" pitchFamily="18" charset="0"/>
                      </a:rPr>
                      <m:t>) </m:t>
                    </m:r>
                  </m:oMath>
                </a14:m>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427512" y="4344849"/>
                <a:ext cx="11662888" cy="523220"/>
              </a:xfrm>
              <a:prstGeom prst="rect">
                <a:avLst/>
              </a:prstGeom>
              <a:blipFill>
                <a:blip r:embed="rId2"/>
                <a:stretch>
                  <a:fillRect l="-1045" t="-11628" b="-32558"/>
                </a:stretch>
              </a:blipFill>
            </p:spPr>
            <p:txBody>
              <a:bodyPr/>
              <a:lstStyle/>
              <a:p>
                <a:r>
                  <a:rPr lang="en-US">
                    <a:noFill/>
                  </a:rPr>
                  <a:t> </a:t>
                </a:r>
              </a:p>
            </p:txBody>
          </p:sp>
        </mc:Fallback>
      </mc:AlternateContent>
      <p:grpSp>
        <p:nvGrpSpPr>
          <p:cNvPr id="9" name="Group 8"/>
          <p:cNvGrpSpPr/>
          <p:nvPr/>
        </p:nvGrpSpPr>
        <p:grpSpPr>
          <a:xfrm>
            <a:off x="427512" y="4997513"/>
            <a:ext cx="1480457" cy="1408304"/>
            <a:chOff x="427512" y="4997513"/>
            <a:chExt cx="1480457" cy="1408304"/>
          </a:xfrm>
        </p:grpSpPr>
        <p:sp>
          <p:nvSpPr>
            <p:cNvPr id="6" name="TextBox 5"/>
            <p:cNvSpPr txBox="1"/>
            <p:nvPr/>
          </p:nvSpPr>
          <p:spPr>
            <a:xfrm>
              <a:off x="427512" y="5482487"/>
              <a:ext cx="1480457" cy="923330"/>
            </a:xfrm>
            <a:prstGeom prst="rect">
              <a:avLst/>
            </a:prstGeom>
            <a:noFill/>
          </p:spPr>
          <p:txBody>
            <a:bodyPr wrap="square" rtlCol="0">
              <a:spAutoFit/>
            </a:bodyPr>
            <a:lstStyle/>
            <a:p>
              <a:r>
                <a:rPr lang="en-US" dirty="0" smtClean="0"/>
                <a:t>Sample mean for example</a:t>
              </a:r>
              <a:endParaRPr lang="en-US" dirty="0"/>
            </a:p>
          </p:txBody>
        </p:sp>
        <p:cxnSp>
          <p:nvCxnSpPr>
            <p:cNvPr id="8" name="Straight Arrow Connector 7"/>
            <p:cNvCxnSpPr/>
            <p:nvPr/>
          </p:nvCxnSpPr>
          <p:spPr>
            <a:xfrm flipV="1">
              <a:off x="878186" y="4997513"/>
              <a:ext cx="0" cy="484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p:cNvGrpSpPr/>
          <p:nvPr/>
        </p:nvGrpSpPr>
        <p:grpSpPr>
          <a:xfrm>
            <a:off x="4034312" y="4997513"/>
            <a:ext cx="1480457" cy="1131305"/>
            <a:chOff x="427512" y="4997513"/>
            <a:chExt cx="1480457" cy="1131305"/>
          </a:xfrm>
        </p:grpSpPr>
        <p:sp>
          <p:nvSpPr>
            <p:cNvPr id="11" name="TextBox 10"/>
            <p:cNvSpPr txBox="1"/>
            <p:nvPr/>
          </p:nvSpPr>
          <p:spPr>
            <a:xfrm>
              <a:off x="427512" y="5482487"/>
              <a:ext cx="1480457" cy="646331"/>
            </a:xfrm>
            <a:prstGeom prst="rect">
              <a:avLst/>
            </a:prstGeom>
            <a:noFill/>
          </p:spPr>
          <p:txBody>
            <a:bodyPr wrap="square" rtlCol="0">
              <a:spAutoFit/>
            </a:bodyPr>
            <a:lstStyle/>
            <a:p>
              <a:r>
                <a:rPr lang="en-US" dirty="0" err="1"/>
                <a:t>t</a:t>
              </a:r>
              <a:r>
                <a:rPr lang="en-US" dirty="0" err="1" smtClean="0"/>
                <a:t>abelized</a:t>
              </a:r>
              <a:r>
                <a:rPr lang="en-US" dirty="0" smtClean="0"/>
                <a:t> value</a:t>
              </a:r>
              <a:endParaRPr lang="en-US" dirty="0"/>
            </a:p>
          </p:txBody>
        </p:sp>
        <p:cxnSp>
          <p:nvCxnSpPr>
            <p:cNvPr id="12" name="Straight Arrow Connector 11"/>
            <p:cNvCxnSpPr/>
            <p:nvPr/>
          </p:nvCxnSpPr>
          <p:spPr>
            <a:xfrm flipV="1">
              <a:off x="878186" y="4997513"/>
              <a:ext cx="0" cy="484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8233559" y="4997513"/>
            <a:ext cx="1480457" cy="857384"/>
            <a:chOff x="427512" y="4997513"/>
            <a:chExt cx="1480457" cy="857384"/>
          </a:xfrm>
        </p:grpSpPr>
        <mc:AlternateContent xmlns:mc="http://schemas.openxmlformats.org/markup-compatibility/2006" xmlns:a14="http://schemas.microsoft.com/office/drawing/2010/main">
          <mc:Choice Requires="a14">
            <p:sp>
              <p:nvSpPr>
                <p:cNvPr id="14" name="TextBox 13"/>
                <p:cNvSpPr txBox="1"/>
                <p:nvPr/>
              </p:nvSpPr>
              <p:spPr>
                <a:xfrm>
                  <a:off x="427512" y="5482487"/>
                  <a:ext cx="1480457" cy="372410"/>
                </a:xfrm>
                <a:prstGeom prst="rect">
                  <a:avLst/>
                </a:prstGeom>
                <a:noFill/>
              </p:spPr>
              <p:txBody>
                <a:bodyPr wrap="square" rtlCol="0">
                  <a:spAutoFit/>
                </a:bodyPr>
                <a:lstStyle/>
                <a:p>
                  <a:r>
                    <a:rPr lang="en-US" dirty="0" smtClean="0"/>
                    <a:t> </a:t>
                  </a:r>
                  <a14:m>
                    <m:oMath xmlns:m="http://schemas.openxmlformats.org/officeDocument/2006/math">
                      <m:r>
                        <a:rPr lang="en-US" i="1" smtClean="0">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m:t>
                      </m:r>
                      <m:rad>
                        <m:radPr>
                          <m:degHide m:val="on"/>
                          <m:ctrlPr>
                            <a:rPr lang="en-US" b="0" i="1" smtClean="0">
                              <a:latin typeface="Cambria Math" panose="02040503050406030204" pitchFamily="18" charset="0"/>
                              <a:ea typeface="Cambria Math" panose="02040503050406030204" pitchFamily="18" charset="0"/>
                            </a:rPr>
                          </m:ctrlPr>
                        </m:radPr>
                        <m:deg/>
                        <m:e>
                          <m:r>
                            <a:rPr lang="en-GB" b="0" i="1" smtClean="0">
                              <a:latin typeface="Cambria Math" panose="02040503050406030204" pitchFamily="18" charset="0"/>
                              <a:ea typeface="Cambria Math" panose="02040503050406030204" pitchFamily="18" charset="0"/>
                            </a:rPr>
                            <m:t>𝑛</m:t>
                          </m:r>
                        </m:e>
                      </m:rad>
                    </m:oMath>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427512" y="5482487"/>
                  <a:ext cx="1480457" cy="372410"/>
                </a:xfrm>
                <a:prstGeom prst="rect">
                  <a:avLst/>
                </a:prstGeom>
                <a:blipFill>
                  <a:blip r:embed="rId3"/>
                  <a:stretch>
                    <a:fillRect b="-16393"/>
                  </a:stretch>
                </a:blipFill>
              </p:spPr>
              <p:txBody>
                <a:bodyPr/>
                <a:lstStyle/>
                <a:p>
                  <a:r>
                    <a:rPr lang="en-GB">
                      <a:noFill/>
                    </a:rPr>
                    <a:t> </a:t>
                  </a:r>
                </a:p>
              </p:txBody>
            </p:sp>
          </mc:Fallback>
        </mc:AlternateContent>
        <p:cxnSp>
          <p:nvCxnSpPr>
            <p:cNvPr id="15" name="Straight Arrow Connector 14"/>
            <p:cNvCxnSpPr/>
            <p:nvPr/>
          </p:nvCxnSpPr>
          <p:spPr>
            <a:xfrm flipV="1">
              <a:off x="878186" y="4997513"/>
              <a:ext cx="0" cy="484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06410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3132" y="380010"/>
            <a:ext cx="9797143" cy="830997"/>
          </a:xfrm>
          <a:prstGeom prst="rect">
            <a:avLst/>
          </a:prstGeom>
          <a:noFill/>
        </p:spPr>
        <p:txBody>
          <a:bodyPr wrap="square" rtlCol="0">
            <a:spAutoFit/>
          </a:bodyPr>
          <a:lstStyle/>
          <a:p>
            <a:r>
              <a:rPr lang="en-US" sz="2400" dirty="0" smtClean="0"/>
              <a:t>How to get the general formula? Let us demonstrate on the population  mean  estimation. </a:t>
            </a:r>
            <a:endParaRPr lang="en-US" sz="2400" dirty="0"/>
          </a:p>
        </p:txBody>
      </p:sp>
      <p:grpSp>
        <p:nvGrpSpPr>
          <p:cNvPr id="7" name="Group 6"/>
          <p:cNvGrpSpPr/>
          <p:nvPr/>
        </p:nvGrpSpPr>
        <p:grpSpPr>
          <a:xfrm>
            <a:off x="178130" y="2120928"/>
            <a:ext cx="10960924" cy="4648039"/>
            <a:chOff x="201881" y="1520042"/>
            <a:chExt cx="10960924" cy="4648039"/>
          </a:xfrm>
        </p:grpSpPr>
        <mc:AlternateContent xmlns:mc="http://schemas.openxmlformats.org/markup-compatibility/2006" xmlns:a14="http://schemas.microsoft.com/office/drawing/2010/main">
          <mc:Choice Requires="a14">
            <p:sp>
              <p:nvSpPr>
                <p:cNvPr id="3" name="TextBox 2"/>
                <p:cNvSpPr txBox="1"/>
                <p:nvPr/>
              </p:nvSpPr>
              <p:spPr>
                <a:xfrm>
                  <a:off x="201881" y="1520042"/>
                  <a:ext cx="9975272" cy="2031325"/>
                </a:xfrm>
                <a:prstGeom prst="rect">
                  <a:avLst/>
                </a:prstGeom>
                <a:noFill/>
              </p:spPr>
              <p:txBody>
                <a:bodyPr wrap="square" rtlCol="0">
                  <a:spAutoFit/>
                </a:bodyPr>
                <a:lstStyle/>
                <a:p>
                  <a:r>
                    <a:rPr lang="en-US" dirty="0" smtClean="0"/>
                    <a:t>Suppose, that we draw many samples of the same size and calculate a sample mean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dirty="0" smtClean="0"/>
                    <a:t> for each sample  </a:t>
                  </a:r>
                  <a:r>
                    <a:rPr lang="en-US" i="1" dirty="0" err="1" smtClean="0"/>
                    <a:t>i</a:t>
                  </a:r>
                  <a:r>
                    <a:rPr lang="en-US" dirty="0" smtClean="0"/>
                    <a:t>.  </a:t>
                  </a:r>
                  <a:r>
                    <a:rPr lang="en-US" dirty="0" smtClean="0">
                      <a:solidFill>
                        <a:srgbClr val="FF0000"/>
                      </a:solidFill>
                    </a:rPr>
                    <a:t>X is thus a random variable</a:t>
                  </a:r>
                  <a:r>
                    <a:rPr lang="en-US" dirty="0" smtClean="0"/>
                    <a:t>, taking values</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𝑥</m:t>
                          </m:r>
                        </m:e>
                        <m:sub>
                          <m:r>
                            <a:rPr lang="en-US" i="1">
                              <a:latin typeface="Cambria Math" panose="02040503050406030204" pitchFamily="18" charset="0"/>
                            </a:rPr>
                            <m:t>𝑖</m:t>
                          </m:r>
                        </m:sub>
                      </m:sSub>
                    </m:oMath>
                  </a14:m>
                  <a:r>
                    <a:rPr lang="en-US" dirty="0" smtClean="0"/>
                    <a:t> . Under the condition, that these values are normally distributed, we can create a </a:t>
                  </a:r>
                  <a:r>
                    <a:rPr lang="en-US" dirty="0" smtClean="0">
                      <a:solidFill>
                        <a:srgbClr val="FF0000"/>
                      </a:solidFill>
                    </a:rPr>
                    <a:t>random variable </a:t>
                  </a:r>
                  <a:r>
                    <a:rPr lang="en-US" i="1" dirty="0" smtClean="0">
                      <a:solidFill>
                        <a:srgbClr val="FF0000"/>
                      </a:solidFill>
                    </a:rPr>
                    <a:t>Z</a:t>
                  </a:r>
                  <a:r>
                    <a:rPr lang="en-US" dirty="0" smtClean="0">
                      <a:solidFill>
                        <a:srgbClr val="FF0000"/>
                      </a:solidFill>
                    </a:rPr>
                    <a:t> </a:t>
                  </a:r>
                  <a:r>
                    <a:rPr lang="en-US" dirty="0" smtClean="0"/>
                    <a:t>that is normally distributed with  a zero mean and standard </a:t>
                  </a:r>
                  <a:r>
                    <a:rPr lang="en-US" smtClean="0"/>
                    <a:t>deviation 1 </a:t>
                  </a:r>
                  <a:r>
                    <a:rPr lang="en-US" dirty="0" smtClean="0"/>
                    <a:t>as :</a:t>
                  </a:r>
                </a:p>
                <a:p>
                  <a:endParaRPr lang="en-US" dirty="0"/>
                </a:p>
                <a:p>
                  <a:endParaRPr lang="en-US" dirty="0" smtClean="0"/>
                </a:p>
                <a:p>
                  <a:r>
                    <a:rPr lang="en-US" dirty="0" smtClean="0"/>
                    <a:t> </a:t>
                  </a:r>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201881" y="1520042"/>
                  <a:ext cx="9975272" cy="2031325"/>
                </a:xfrm>
                <a:prstGeom prst="rect">
                  <a:avLst/>
                </a:prstGeom>
                <a:blipFill>
                  <a:blip r:embed="rId2"/>
                  <a:stretch>
                    <a:fillRect l="-489" t="-2102" r="-244"/>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399849" y="2794838"/>
              <a:ext cx="1678286" cy="1244572"/>
            </a:xfrm>
            <a:prstGeom prst="rect">
              <a:avLst/>
            </a:prstGeom>
          </p:spPr>
        </p:pic>
        <p:sp>
          <p:nvSpPr>
            <p:cNvPr id="5" name="TextBox 4"/>
            <p:cNvSpPr txBox="1"/>
            <p:nvPr/>
          </p:nvSpPr>
          <p:spPr>
            <a:xfrm>
              <a:off x="273132" y="4690753"/>
              <a:ext cx="10889673" cy="1477328"/>
            </a:xfrm>
            <a:prstGeom prst="rect">
              <a:avLst/>
            </a:prstGeom>
            <a:noFill/>
          </p:spPr>
          <p:txBody>
            <a:bodyPr wrap="square" rtlCol="0">
              <a:spAutoFit/>
            </a:bodyPr>
            <a:lstStyle/>
            <a:p>
              <a:r>
                <a:rPr lang="en-US" dirty="0" smtClean="0"/>
                <a:t>These values we know from the tables for such normal distribution and are called Z –scores.</a:t>
              </a:r>
            </a:p>
            <a:p>
              <a:endParaRPr lang="en-US" dirty="0"/>
            </a:p>
            <a:p>
              <a:endParaRPr lang="en-US" dirty="0" smtClean="0"/>
            </a:p>
            <a:p>
              <a:endParaRPr lang="en-US" dirty="0"/>
            </a:p>
            <a:p>
              <a:endParaRPr lang="en-US" dirty="0"/>
            </a:p>
          </p:txBody>
        </p:sp>
        <p:sp>
          <p:nvSpPr>
            <p:cNvPr id="6" name="Rectangle 5"/>
            <p:cNvSpPr/>
            <p:nvPr/>
          </p:nvSpPr>
          <p:spPr>
            <a:xfrm>
              <a:off x="1104405" y="2794838"/>
              <a:ext cx="332509" cy="1383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247222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1866" y="1025396"/>
            <a:ext cx="7254875" cy="5446842"/>
          </a:xfrm>
          <a:prstGeom prst="rect">
            <a:avLst/>
          </a:prstGeom>
        </p:spPr>
      </p:pic>
    </p:spTree>
    <p:extLst>
      <p:ext uri="{BB962C8B-B14F-4D97-AF65-F5344CB8AC3E}">
        <p14:creationId xmlns:p14="http://schemas.microsoft.com/office/powerpoint/2010/main" val="4372471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61257" y="463138"/>
            <a:ext cx="9654639" cy="5995543"/>
            <a:chOff x="261257" y="463138"/>
            <a:chExt cx="9654639" cy="5995543"/>
          </a:xfrm>
        </p:grpSpPr>
        <p:grpSp>
          <p:nvGrpSpPr>
            <p:cNvPr id="12" name="Group 11"/>
            <p:cNvGrpSpPr/>
            <p:nvPr/>
          </p:nvGrpSpPr>
          <p:grpSpPr>
            <a:xfrm>
              <a:off x="261257" y="463138"/>
              <a:ext cx="9357756" cy="5102200"/>
              <a:chOff x="261257" y="463138"/>
              <a:chExt cx="9357756" cy="5102200"/>
            </a:xfrm>
          </p:grpSpPr>
          <mc:AlternateContent xmlns:mc="http://schemas.openxmlformats.org/markup-compatibility/2006" xmlns:a14="http://schemas.microsoft.com/office/drawing/2010/main">
            <mc:Choice Requires="a14">
              <p:sp>
                <p:nvSpPr>
                  <p:cNvPr id="2" name="TextBox 1"/>
                  <p:cNvSpPr txBox="1"/>
                  <p:nvPr/>
                </p:nvSpPr>
                <p:spPr>
                  <a:xfrm>
                    <a:off x="261257" y="463138"/>
                    <a:ext cx="9357756" cy="2862322"/>
                  </a:xfrm>
                  <a:prstGeom prst="rect">
                    <a:avLst/>
                  </a:prstGeom>
                  <a:noFill/>
                </p:spPr>
                <p:txBody>
                  <a:bodyPr wrap="square" rtlCol="0">
                    <a:spAutoFit/>
                  </a:bodyPr>
                  <a:lstStyle/>
                  <a:p>
                    <a:r>
                      <a:rPr lang="en-US" dirty="0" smtClean="0"/>
                      <a:t>We know we want an interval, in which the real population mean </a:t>
                    </a:r>
                    <a14:m>
                      <m:oMath xmlns:m="http://schemas.openxmlformats.org/officeDocument/2006/math">
                        <m:r>
                          <a:rPr lang="en-US"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 </m:t>
                        </m:r>
                      </m:oMath>
                    </a14:m>
                    <a:r>
                      <a:rPr lang="en-US" b="0" dirty="0" smtClean="0">
                        <a:ea typeface="Cambria Math" panose="02040503050406030204" pitchFamily="18" charset="0"/>
                      </a:rPr>
                      <a:t> occurs with the probability (1-</a:t>
                    </a:r>
                    <a:r>
                      <a:rPr lang="el-GR" b="0" dirty="0" smtClean="0">
                        <a:ea typeface="Cambria Math" panose="02040503050406030204" pitchFamily="18" charset="0"/>
                      </a:rPr>
                      <a:t>α</a:t>
                    </a:r>
                    <a:r>
                      <a:rPr lang="en-US" b="0" dirty="0" smtClean="0">
                        <a:ea typeface="Cambria Math" panose="02040503050406030204" pitchFamily="18" charset="0"/>
                      </a:rPr>
                      <a:t>):</a:t>
                    </a:r>
                  </a:p>
                  <a:p>
                    <a:endParaRPr lang="en-US" dirty="0">
                      <a:ea typeface="Cambria Math" panose="02040503050406030204" pitchFamily="18" charset="0"/>
                    </a:endParaRPr>
                  </a:p>
                  <a:p>
                    <a:r>
                      <a:rPr lang="en-US" b="0" dirty="0" smtClean="0">
                        <a:ea typeface="Cambria Math" panose="02040503050406030204" pitchFamily="18" charset="0"/>
                      </a:rPr>
                      <a:t>Therefore :</a:t>
                    </a:r>
                  </a:p>
                  <a:p>
                    <a:endParaRPr lang="en-US" dirty="0">
                      <a:ea typeface="Cambria Math" panose="02040503050406030204" pitchFamily="18" charset="0"/>
                    </a:endParaRPr>
                  </a:p>
                  <a:p>
                    <a:endParaRPr lang="en-US" b="0" dirty="0" smtClean="0">
                      <a:ea typeface="Cambria Math" panose="02040503050406030204" pitchFamily="18" charset="0"/>
                    </a:endParaRPr>
                  </a:p>
                  <a:p>
                    <a:endParaRPr lang="en-US" dirty="0">
                      <a:ea typeface="Cambria Math" panose="02040503050406030204" pitchFamily="18" charset="0"/>
                    </a:endParaRPr>
                  </a:p>
                  <a:p>
                    <a:endParaRPr lang="en-US" b="0" dirty="0" smtClean="0">
                      <a:ea typeface="Cambria Math" panose="02040503050406030204" pitchFamily="18" charset="0"/>
                    </a:endParaRPr>
                  </a:p>
                  <a:p>
                    <a:r>
                      <a:rPr lang="en-US" dirty="0" smtClean="0">
                        <a:ea typeface="Cambria Math" panose="02040503050406030204" pitchFamily="18" charset="0"/>
                      </a:rPr>
                      <a:t>And:</a:t>
                    </a:r>
                    <a:endParaRPr lang="en-US" b="0" dirty="0" smtClean="0">
                      <a:ea typeface="Cambria Math" panose="02040503050406030204" pitchFamily="18" charset="0"/>
                    </a:endParaRPr>
                  </a:p>
                  <a:p>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261257" y="463138"/>
                    <a:ext cx="9357756" cy="2862322"/>
                  </a:xfrm>
                  <a:prstGeom prst="rect">
                    <a:avLst/>
                  </a:prstGeom>
                  <a:blipFill>
                    <a:blip r:embed="rId2"/>
                    <a:stretch>
                      <a:fillRect l="-586" t="-1489"/>
                    </a:stretch>
                  </a:blipFill>
                </p:spPr>
                <p:txBody>
                  <a:bodyPr/>
                  <a:lstStyle/>
                  <a:p>
                    <a:r>
                      <a:rPr lang="en-US">
                        <a:noFill/>
                      </a:rPr>
                      <a:t> </a:t>
                    </a:r>
                  </a:p>
                </p:txBody>
              </p:sp>
            </mc:Fallback>
          </mc:AlternateContent>
          <p:pic>
            <p:nvPicPr>
              <p:cNvPr id="3" name="Picture 2"/>
              <p:cNvPicPr>
                <a:picLocks noChangeAspect="1"/>
              </p:cNvPicPr>
              <p:nvPr/>
            </p:nvPicPr>
            <p:blipFill>
              <a:blip r:embed="rId3"/>
              <a:stretch>
                <a:fillRect/>
              </a:stretch>
            </p:blipFill>
            <p:spPr>
              <a:xfrm>
                <a:off x="2138018" y="1053842"/>
                <a:ext cx="5327143" cy="997714"/>
              </a:xfrm>
              <a:prstGeom prst="rect">
                <a:avLst/>
              </a:prstGeom>
            </p:spPr>
          </p:pic>
          <p:sp>
            <p:nvSpPr>
              <p:cNvPr id="6" name="Rectangle 5"/>
              <p:cNvSpPr/>
              <p:nvPr/>
            </p:nvSpPr>
            <p:spPr>
              <a:xfrm>
                <a:off x="4429496" y="1246909"/>
                <a:ext cx="118753" cy="2018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4"/>
              <a:stretch>
                <a:fillRect/>
              </a:stretch>
            </p:blipFill>
            <p:spPr>
              <a:xfrm>
                <a:off x="2001186" y="2774450"/>
                <a:ext cx="6194572" cy="1141714"/>
              </a:xfrm>
              <a:prstGeom prst="rect">
                <a:avLst/>
              </a:prstGeom>
            </p:spPr>
          </p:pic>
          <p:sp>
            <p:nvSpPr>
              <p:cNvPr id="8" name="Rectangle 7"/>
              <p:cNvSpPr/>
              <p:nvPr/>
            </p:nvSpPr>
            <p:spPr>
              <a:xfrm>
                <a:off x="5223163" y="3026228"/>
                <a:ext cx="118753" cy="2018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61258" y="4738255"/>
                <a:ext cx="7203904" cy="369332"/>
              </a:xfrm>
              <a:prstGeom prst="rect">
                <a:avLst/>
              </a:prstGeom>
              <a:noFill/>
            </p:spPr>
            <p:txBody>
              <a:bodyPr wrap="square" rtlCol="0">
                <a:spAutoFit/>
              </a:bodyPr>
              <a:lstStyle/>
              <a:p>
                <a:r>
                  <a:rPr lang="en-US" dirty="0" smtClean="0"/>
                  <a:t>Confidence interval is thus: </a:t>
                </a:r>
                <a:endParaRPr lang="en-US" dirty="0"/>
              </a:p>
            </p:txBody>
          </p:sp>
          <p:pic>
            <p:nvPicPr>
              <p:cNvPr id="10" name="Picture 9"/>
              <p:cNvPicPr>
                <a:picLocks noChangeAspect="1"/>
              </p:cNvPicPr>
              <p:nvPr/>
            </p:nvPicPr>
            <p:blipFill>
              <a:blip r:embed="rId5"/>
              <a:stretch>
                <a:fillRect/>
              </a:stretch>
            </p:blipFill>
            <p:spPr>
              <a:xfrm>
                <a:off x="3585396" y="4547052"/>
                <a:ext cx="3394286" cy="1018286"/>
              </a:xfrm>
              <a:prstGeom prst="rect">
                <a:avLst/>
              </a:prstGeom>
              <a:solidFill>
                <a:srgbClr val="FFFF00"/>
              </a:solidFill>
            </p:spPr>
          </p:pic>
          <p:sp>
            <p:nvSpPr>
              <p:cNvPr id="11" name="Rectangle 10"/>
              <p:cNvSpPr/>
              <p:nvPr/>
            </p:nvSpPr>
            <p:spPr>
              <a:xfrm>
                <a:off x="5282539" y="4738255"/>
                <a:ext cx="263238" cy="184666"/>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3" name="TextBox 12"/>
                <p:cNvSpPr txBox="1"/>
                <p:nvPr/>
              </p:nvSpPr>
              <p:spPr>
                <a:xfrm>
                  <a:off x="1175657" y="6058571"/>
                  <a:ext cx="8740239" cy="400110"/>
                </a:xfrm>
                <a:prstGeom prst="rect">
                  <a:avLst/>
                </a:prstGeom>
                <a:solidFill>
                  <a:schemeClr val="accent1">
                    <a:lumMod val="40000"/>
                    <a:lumOff val="60000"/>
                  </a:schemeClr>
                </a:solidFill>
              </p:spPr>
              <p:txBody>
                <a:bodyPr wrap="square" rtlCol="0">
                  <a:spAutoFit/>
                </a:bodyPr>
                <a:lstStyle/>
                <a:p>
                  <a:r>
                    <a:rPr lang="en-US" sz="2000" dirty="0" smtClean="0"/>
                    <a:t>Point estimate</a:t>
                  </a:r>
                  <a14:m>
                    <m:oMath xmlns:m="http://schemas.openxmlformats.org/officeDocument/2006/math">
                      <m:r>
                        <a:rPr lang="en-US" sz="200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𝑧</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𝑐𝑟𝑖𝑡𝑖𝑐𝑎𝑙</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𝑣𝑎𝑙𝑢𝑒</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𝑠𝑡𝑎𝑛𝑑𝑎𝑟𝑑</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𝑑𝑒𝑣𝑖𝑎𝑡𝑖𝑜𝑛</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𝑜𝑓</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𝑡h𝑒</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𝑠𝑎𝑚𝑝𝑙𝑒</m:t>
                      </m:r>
                      <m:r>
                        <a:rPr lang="en-US" sz="2000" b="0" i="1" smtClean="0">
                          <a:latin typeface="Cambria Math" panose="02040503050406030204" pitchFamily="18" charset="0"/>
                          <a:ea typeface="Cambria Math" panose="02040503050406030204" pitchFamily="18" charset="0"/>
                        </a:rPr>
                        <m:t>) </m:t>
                      </m:r>
                    </m:oMath>
                  </a14:m>
                  <a:endParaRPr lang="en-US" sz="2000" dirty="0"/>
                </a:p>
              </p:txBody>
            </p:sp>
          </mc:Choice>
          <mc:Fallback xmlns="">
            <p:sp>
              <p:nvSpPr>
                <p:cNvPr id="13" name="TextBox 12"/>
                <p:cNvSpPr txBox="1">
                  <a:spLocks noRot="1" noChangeAspect="1" noMove="1" noResize="1" noEditPoints="1" noAdjustHandles="1" noChangeArrowheads="1" noChangeShapeType="1" noTextEdit="1"/>
                </p:cNvSpPr>
                <p:nvPr/>
              </p:nvSpPr>
              <p:spPr>
                <a:xfrm>
                  <a:off x="1175657" y="6058571"/>
                  <a:ext cx="8740239" cy="400110"/>
                </a:xfrm>
                <a:prstGeom prst="rect">
                  <a:avLst/>
                </a:prstGeom>
                <a:blipFill>
                  <a:blip r:embed="rId6"/>
                  <a:stretch>
                    <a:fillRect l="-767" t="-10769" b="-26154"/>
                  </a:stretch>
                </a:blipFill>
              </p:spPr>
              <p:txBody>
                <a:bodyPr/>
                <a:lstStyle/>
                <a:p>
                  <a:r>
                    <a:rPr lang="en-US">
                      <a:noFill/>
                    </a:rPr>
                    <a:t> </a:t>
                  </a:r>
                </a:p>
              </p:txBody>
            </p:sp>
          </mc:Fallback>
        </mc:AlternateContent>
        <p:cxnSp>
          <p:nvCxnSpPr>
            <p:cNvPr id="15" name="Straight Arrow Connector 14"/>
            <p:cNvCxnSpPr/>
            <p:nvPr/>
          </p:nvCxnSpPr>
          <p:spPr>
            <a:xfrm flipV="1">
              <a:off x="2671948" y="5298790"/>
              <a:ext cx="1175657" cy="781376"/>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4310743" y="5298790"/>
              <a:ext cx="118753" cy="897436"/>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5098472" y="5565338"/>
              <a:ext cx="447304" cy="630888"/>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493818" y="3026228"/>
              <a:ext cx="178130" cy="2018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p:cNvSpPr/>
          <p:nvPr/>
        </p:nvSpPr>
        <p:spPr>
          <a:xfrm>
            <a:off x="3781778" y="4730044"/>
            <a:ext cx="180622" cy="20320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1453983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How to construct a confidence interval</a:t>
            </a:r>
            <a:endParaRPr lang="en-US" dirty="0">
              <a:solidFill>
                <a:schemeClr val="tx1"/>
              </a:solidFill>
            </a:endParaRPr>
          </a:p>
        </p:txBody>
      </p:sp>
      <p:sp>
        <p:nvSpPr>
          <p:cNvPr id="3" name="TextBox 2"/>
          <p:cNvSpPr txBox="1"/>
          <p:nvPr/>
        </p:nvSpPr>
        <p:spPr>
          <a:xfrm>
            <a:off x="677334" y="1468735"/>
            <a:ext cx="9998583" cy="461665"/>
          </a:xfrm>
          <a:prstGeom prst="rect">
            <a:avLst/>
          </a:prstGeom>
          <a:noFill/>
        </p:spPr>
        <p:txBody>
          <a:bodyPr wrap="square" rtlCol="0">
            <a:spAutoFit/>
          </a:bodyPr>
          <a:lstStyle/>
          <a:p>
            <a:r>
              <a:rPr lang="en-US" sz="2400" dirty="0" smtClean="0">
                <a:solidFill>
                  <a:srgbClr val="C00000"/>
                </a:solidFill>
              </a:rPr>
              <a:t>Let us estimate a population mean on the basis of one sample</a:t>
            </a:r>
            <a:r>
              <a:rPr lang="en-US" dirty="0" smtClean="0">
                <a:solidFill>
                  <a:srgbClr val="C00000"/>
                </a:solidFill>
              </a:rPr>
              <a:t>.</a:t>
            </a:r>
            <a:endParaRPr lang="en-US" dirty="0">
              <a:solidFill>
                <a:srgbClr val="C00000"/>
              </a:solidFill>
            </a:endParaRPr>
          </a:p>
        </p:txBody>
      </p:sp>
      <mc:AlternateContent xmlns:mc="http://schemas.openxmlformats.org/markup-compatibility/2006" xmlns:a14="http://schemas.microsoft.com/office/drawing/2010/main">
        <mc:Choice Requires="a14">
          <p:sp>
            <p:nvSpPr>
              <p:cNvPr id="4" name="TextBox 3"/>
              <p:cNvSpPr txBox="1"/>
              <p:nvPr/>
            </p:nvSpPr>
            <p:spPr>
              <a:xfrm>
                <a:off x="677334" y="2081531"/>
                <a:ext cx="9167751" cy="983218"/>
              </a:xfrm>
              <a:prstGeom prst="rect">
                <a:avLst/>
              </a:prstGeom>
              <a:noFill/>
            </p:spPr>
            <p:txBody>
              <a:bodyPr wrap="square" rtlCol="0">
                <a:spAutoFit/>
              </a:bodyPr>
              <a:lstStyle/>
              <a:p>
                <a:pPr marL="457200" indent="-457200">
                  <a:buAutoNum type="arabicPeriod"/>
                </a:pPr>
                <a:r>
                  <a:rPr lang="en-US" sz="2400" dirty="0" smtClean="0"/>
                  <a:t>Based on the sample, make a point estimate of a population </a:t>
                </a:r>
              </a:p>
              <a:p>
                <a:r>
                  <a:rPr lang="en-US" sz="2400" dirty="0"/>
                  <a:t> </a:t>
                </a:r>
                <a:r>
                  <a:rPr lang="en-US" sz="2400" dirty="0" smtClean="0"/>
                  <a:t>    mean:</a:t>
                </a:r>
                <a:r>
                  <a:rPr lang="en-US" sz="2400" dirty="0" smtClean="0">
                    <a:ea typeface="Cambria Math" panose="02040503050406030204" pitchFamily="18" charset="0"/>
                  </a:rPr>
                  <a:t> </a:t>
                </a:r>
                <a14:m>
                  <m:oMath xmlns:m="http://schemas.openxmlformats.org/officeDocument/2006/math">
                    <m:r>
                      <a:rPr lang="en-US" sz="2400" i="1">
                        <a:latin typeface="Cambria Math" panose="02040503050406030204" pitchFamily="18" charset="0"/>
                        <a:ea typeface="Cambria Math" panose="02040503050406030204" pitchFamily="18" charset="0"/>
                      </a:rPr>
                      <m:t>𝑥</m:t>
                    </m:r>
                    <m:r>
                      <a:rPr lang="en-US" sz="2400" i="1">
                        <a:latin typeface="Cambria Math" panose="02040503050406030204" pitchFamily="18" charset="0"/>
                        <a:ea typeface="Cambria Math" panose="02040503050406030204" pitchFamily="18" charset="0"/>
                      </a:rPr>
                      <m:t>=</m:t>
                    </m:r>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𝑛</m:t>
                        </m:r>
                      </m:den>
                    </m:f>
                    <m:nary>
                      <m:naryPr>
                        <m:chr m:val="∑"/>
                        <m:ctrlPr>
                          <a:rPr lang="en-US" sz="2400" i="1" smtClean="0">
                            <a:latin typeface="Cambria Math" panose="02040503050406030204" pitchFamily="18" charset="0"/>
                            <a:ea typeface="Cambria Math" panose="02040503050406030204" pitchFamily="18" charset="0"/>
                          </a:rPr>
                        </m:ctrlPr>
                      </m:naryPr>
                      <m:sub>
                        <m:r>
                          <m:rPr>
                            <m:brk m:alnAt="23"/>
                          </m:rP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𝑛</m:t>
                        </m:r>
                      </m:sup>
                      <m:e>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𝑖</m:t>
                            </m:r>
                          </m:sub>
                        </m:sSub>
                      </m:e>
                    </m:nary>
                  </m:oMath>
                </a14:m>
                <a:r>
                  <a:rPr lang="en-US" sz="2400" dirty="0" smtClean="0"/>
                  <a:t>,  </a:t>
                </a:r>
                <a:r>
                  <a:rPr lang="en-US" sz="2400" i="1" dirty="0" smtClean="0"/>
                  <a:t>n</a:t>
                </a:r>
                <a:r>
                  <a:rPr lang="en-US" sz="2400" dirty="0" smtClean="0"/>
                  <a:t>  number of sample members.</a:t>
                </a:r>
                <a:endParaRPr lang="en-US" sz="2400" dirty="0"/>
              </a:p>
            </p:txBody>
          </p:sp>
        </mc:Choice>
        <mc:Fallback xmlns="">
          <p:sp>
            <p:nvSpPr>
              <p:cNvPr id="4" name="TextBox 3"/>
              <p:cNvSpPr txBox="1">
                <a:spLocks noRot="1" noChangeAspect="1" noMove="1" noResize="1" noEditPoints="1" noAdjustHandles="1" noChangeArrowheads="1" noChangeShapeType="1" noTextEdit="1"/>
              </p:cNvSpPr>
              <p:nvPr/>
            </p:nvSpPr>
            <p:spPr>
              <a:xfrm>
                <a:off x="677334" y="2081531"/>
                <a:ext cx="9167751" cy="983218"/>
              </a:xfrm>
              <a:prstGeom prst="rect">
                <a:avLst/>
              </a:prstGeom>
              <a:blipFill>
                <a:blip r:embed="rId2"/>
                <a:stretch>
                  <a:fillRect l="-931" t="-4938" b="-4321"/>
                </a:stretch>
              </a:blipFill>
            </p:spPr>
            <p:txBody>
              <a:bodyPr/>
              <a:lstStyle/>
              <a:p>
                <a:r>
                  <a:rPr lang="en-US">
                    <a:noFill/>
                  </a:rPr>
                  <a:t> </a:t>
                </a:r>
              </a:p>
            </p:txBody>
          </p:sp>
        </mc:Fallback>
      </mc:AlternateContent>
      <p:sp>
        <p:nvSpPr>
          <p:cNvPr id="5" name="TextBox 4"/>
          <p:cNvSpPr txBox="1"/>
          <p:nvPr/>
        </p:nvSpPr>
        <p:spPr>
          <a:xfrm>
            <a:off x="677334" y="3064749"/>
            <a:ext cx="9417133" cy="461665"/>
          </a:xfrm>
          <a:prstGeom prst="rect">
            <a:avLst/>
          </a:prstGeom>
          <a:noFill/>
        </p:spPr>
        <p:txBody>
          <a:bodyPr wrap="square" rtlCol="0">
            <a:spAutoFit/>
          </a:bodyPr>
          <a:lstStyle/>
          <a:p>
            <a:r>
              <a:rPr lang="en-US" sz="2400" dirty="0" smtClean="0"/>
              <a:t>2.  Decide about the level of confidence. </a:t>
            </a:r>
            <a:endParaRPr lang="en-US" sz="2400" dirty="0"/>
          </a:p>
        </p:txBody>
      </p:sp>
      <mc:AlternateContent xmlns:mc="http://schemas.openxmlformats.org/markup-compatibility/2006" xmlns:a14="http://schemas.microsoft.com/office/drawing/2010/main">
        <mc:Choice Requires="a14">
          <p:sp>
            <p:nvSpPr>
              <p:cNvPr id="6" name="TextBox 5"/>
              <p:cNvSpPr txBox="1"/>
              <p:nvPr/>
            </p:nvSpPr>
            <p:spPr>
              <a:xfrm>
                <a:off x="665018" y="3859481"/>
                <a:ext cx="10010899" cy="620811"/>
              </a:xfrm>
              <a:prstGeom prst="rect">
                <a:avLst/>
              </a:prstGeom>
              <a:noFill/>
            </p:spPr>
            <p:txBody>
              <a:bodyPr wrap="square" rtlCol="0">
                <a:spAutoFit/>
              </a:bodyPr>
              <a:lstStyle/>
              <a:p>
                <a:pPr marL="457200" indent="-457200">
                  <a:buAutoNum type="arabicPeriod" startAt="3"/>
                </a:pPr>
                <a:r>
                  <a:rPr lang="en-US" sz="2400" dirty="0" smtClean="0"/>
                  <a:t>Calculate </a:t>
                </a:r>
                <a14:m>
                  <m:oMath xmlns:m="http://schemas.openxmlformats.org/officeDocument/2006/math">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𝜎</m:t>
                        </m:r>
                      </m:num>
                      <m:den>
                        <m:rad>
                          <m:radPr>
                            <m:degHide m:val="on"/>
                            <m:ctrlPr>
                              <a:rPr lang="en-US" sz="2400" b="0" i="1" smtClean="0">
                                <a:latin typeface="Cambria Math" panose="02040503050406030204" pitchFamily="18" charset="0"/>
                                <a:ea typeface="Cambria Math" panose="02040503050406030204" pitchFamily="18" charset="0"/>
                              </a:rPr>
                            </m:ctrlPr>
                          </m:radPr>
                          <m:deg/>
                          <m:e>
                            <m:r>
                              <a:rPr lang="en-US" sz="2400" b="0" i="1" smtClean="0">
                                <a:latin typeface="Cambria Math" panose="02040503050406030204" pitchFamily="18" charset="0"/>
                                <a:ea typeface="Cambria Math" panose="02040503050406030204" pitchFamily="18" charset="0"/>
                              </a:rPr>
                              <m:t>𝑛</m:t>
                            </m:r>
                          </m:e>
                        </m:rad>
                      </m:den>
                    </m:f>
                    <m:r>
                      <a:rPr lang="en-US" sz="2400" b="0" i="1" smtClean="0">
                        <a:latin typeface="Cambria Math" panose="02040503050406030204" pitchFamily="18" charset="0"/>
                        <a:ea typeface="Cambria Math" panose="02040503050406030204" pitchFamily="18" charset="0"/>
                      </a:rPr>
                      <m:t>.</m:t>
                    </m:r>
                  </m:oMath>
                </a14:m>
                <a:endParaRPr lang="en-US"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665018" y="3859481"/>
                <a:ext cx="10010899" cy="620811"/>
              </a:xfrm>
              <a:prstGeom prst="rect">
                <a:avLst/>
              </a:prstGeom>
              <a:blipFill>
                <a:blip r:embed="rId3"/>
                <a:stretch>
                  <a:fillRect l="-853" t="-2941" b="-98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807522" y="5058888"/>
                <a:ext cx="10474036" cy="1641090"/>
              </a:xfrm>
              <a:prstGeom prst="rect">
                <a:avLst/>
              </a:prstGeom>
              <a:noFill/>
            </p:spPr>
            <p:txBody>
              <a:bodyPr wrap="square" rtlCol="0">
                <a:spAutoFit/>
              </a:bodyPr>
              <a:lstStyle/>
              <a:p>
                <a:r>
                  <a:rPr lang="en-US" sz="2400" dirty="0" smtClean="0"/>
                  <a:t>4. Calculate the confidence interval as :</a:t>
                </a:r>
                <a14:m>
                  <m:oMath xmlns:m="http://schemas.openxmlformats.org/officeDocument/2006/math">
                    <m:d>
                      <m:dPr>
                        <m:ctrlPr>
                          <a:rPr lang="en-US" sz="240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𝑍</m:t>
                            </m:r>
                          </m:e>
                          <m:sub>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𝛼</m:t>
                                </m:r>
                              </m:num>
                              <m:den>
                                <m:r>
                                  <a:rPr lang="en-US" sz="2400" b="0" i="1" smtClean="0">
                                    <a:latin typeface="Cambria Math" panose="02040503050406030204" pitchFamily="18" charset="0"/>
                                    <a:ea typeface="Cambria Math" panose="02040503050406030204" pitchFamily="18" charset="0"/>
                                  </a:rPr>
                                  <m:t>2</m:t>
                                </m:r>
                              </m:den>
                            </m:f>
                          </m:sub>
                        </m:sSub>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𝜎</m:t>
                            </m:r>
                          </m:num>
                          <m:den>
                            <m:rad>
                              <m:radPr>
                                <m:degHide m:val="on"/>
                                <m:ctrlPr>
                                  <a:rPr lang="en-US" sz="2400" b="0" i="1" smtClean="0">
                                    <a:latin typeface="Cambria Math" panose="02040503050406030204" pitchFamily="18" charset="0"/>
                                  </a:rPr>
                                </m:ctrlPr>
                              </m:radPr>
                              <m:deg/>
                              <m:e>
                                <m:r>
                                  <a:rPr lang="en-US" sz="2400" b="0" i="1" smtClean="0">
                                    <a:latin typeface="Cambria Math" panose="02040503050406030204" pitchFamily="18" charset="0"/>
                                  </a:rPr>
                                  <m:t>𝑛</m:t>
                                </m:r>
                              </m:e>
                            </m:rad>
                          </m:den>
                        </m:f>
                        <m:r>
                          <a:rPr lang="en-US" sz="2400" b="0" i="1" smtClean="0">
                            <a:latin typeface="Cambria Math" panose="02040503050406030204" pitchFamily="18" charset="0"/>
                          </a:rPr>
                          <m:t>, </m:t>
                        </m:r>
                        <m:r>
                          <a:rPr lang="en-US" sz="2400" b="0" i="1" smtClean="0">
                            <a:latin typeface="Cambria Math" panose="02040503050406030204" pitchFamily="18" charset="0"/>
                          </a:rPr>
                          <m:t>𝑥</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𝑍</m:t>
                            </m:r>
                          </m:e>
                          <m:sub>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𝛼</m:t>
                                </m:r>
                              </m:num>
                              <m:den>
                                <m:r>
                                  <a:rPr lang="en-US" sz="2400" i="1">
                                    <a:latin typeface="Cambria Math" panose="02040503050406030204" pitchFamily="18" charset="0"/>
                                    <a:ea typeface="Cambria Math" panose="02040503050406030204" pitchFamily="18" charset="0"/>
                                  </a:rPr>
                                  <m:t>2</m:t>
                                </m:r>
                              </m:den>
                            </m:f>
                          </m:sub>
                        </m:sSub>
                        <m:r>
                          <a:rPr lang="en-US" sz="2400" i="1">
                            <a:latin typeface="Cambria Math" panose="02040503050406030204" pitchFamily="18" charset="0"/>
                          </a:rPr>
                          <m:t> </m:t>
                        </m:r>
                        <m:f>
                          <m:fPr>
                            <m:ctrlPr>
                              <a:rPr lang="en-US" sz="2400" i="1">
                                <a:latin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𝜎</m:t>
                            </m:r>
                          </m:num>
                          <m:den>
                            <m:rad>
                              <m:radPr>
                                <m:degHide m:val="on"/>
                                <m:ctrlPr>
                                  <a:rPr lang="en-US" sz="2400" i="1">
                                    <a:latin typeface="Cambria Math" panose="02040503050406030204" pitchFamily="18" charset="0"/>
                                  </a:rPr>
                                </m:ctrlPr>
                              </m:radPr>
                              <m:deg/>
                              <m:e>
                                <m:r>
                                  <a:rPr lang="en-US" sz="2400" i="1">
                                    <a:latin typeface="Cambria Math" panose="02040503050406030204" pitchFamily="18" charset="0"/>
                                  </a:rPr>
                                  <m:t>𝑛</m:t>
                                </m:r>
                              </m:e>
                            </m:rad>
                          </m:den>
                        </m:f>
                      </m:e>
                    </m:d>
                  </m:oMath>
                </a14:m>
                <a:r>
                  <a:rPr lang="en-US" sz="2400" dirty="0" smtClean="0"/>
                  <a:t>. </a:t>
                </a:r>
                <a:r>
                  <a:rPr lang="en-US" sz="2400" i="1" dirty="0" smtClean="0"/>
                  <a:t>Z</a:t>
                </a:r>
                <a:r>
                  <a:rPr lang="en-US" sz="2400" dirty="0" smtClean="0"/>
                  <a:t> scores are in tables for certain </a:t>
                </a:r>
                <a14:m>
                  <m:oMath xmlns:m="http://schemas.openxmlformats.org/officeDocument/2006/math">
                    <m:r>
                      <a:rPr lang="en-US" sz="2400" i="1" smtClean="0">
                        <a:latin typeface="Cambria Math" panose="02040503050406030204" pitchFamily="18" charset="0"/>
                        <a:ea typeface="Cambria Math" panose="02040503050406030204" pitchFamily="18" charset="0"/>
                      </a:rPr>
                      <m:t>𝛼</m:t>
                    </m:r>
                    <m:r>
                      <a:rPr lang="en-US" sz="2400" b="0" i="1" smtClean="0">
                        <a:latin typeface="Cambria Math" panose="02040503050406030204" pitchFamily="18" charset="0"/>
                        <a:ea typeface="Cambria Math" panose="02040503050406030204" pitchFamily="18" charset="0"/>
                      </a:rPr>
                      <m:t>. </m:t>
                    </m:r>
                  </m:oMath>
                </a14:m>
                <a:endParaRPr lang="en-US" sz="2400" b="0" dirty="0" smtClean="0">
                  <a:ea typeface="Cambria Math" panose="02040503050406030204" pitchFamily="18" charset="0"/>
                </a:endParaRPr>
              </a:p>
              <a:p>
                <a:r>
                  <a:rPr lang="en-US" sz="2400" dirty="0" smtClean="0"/>
                  <a:t>For example for </a:t>
                </a:r>
                <a14:m>
                  <m:oMath xmlns:m="http://schemas.openxmlformats.org/officeDocument/2006/math">
                    <m:r>
                      <a:rPr lang="en-US" sz="2400" i="1">
                        <a:latin typeface="Cambria Math" panose="02040503050406030204" pitchFamily="18" charset="0"/>
                        <a:ea typeface="Cambria Math" panose="02040503050406030204" pitchFamily="18" charset="0"/>
                      </a:rPr>
                      <m:t>𝛼</m:t>
                    </m:r>
                  </m:oMath>
                </a14:m>
                <a:r>
                  <a:rPr lang="en-US" sz="2400" dirty="0" smtClean="0"/>
                  <a:t>/2=0.025,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𝑍</m:t>
                        </m:r>
                      </m:e>
                      <m:sub>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𝛼</m:t>
                            </m:r>
                          </m:num>
                          <m:den>
                            <m:r>
                              <a:rPr lang="en-US" sz="2400" i="1">
                                <a:latin typeface="Cambria Math" panose="02040503050406030204" pitchFamily="18" charset="0"/>
                                <a:ea typeface="Cambria Math" panose="02040503050406030204" pitchFamily="18" charset="0"/>
                              </a:rPr>
                              <m:t>2</m:t>
                            </m:r>
                          </m:den>
                        </m:f>
                      </m:sub>
                    </m:sSub>
                  </m:oMath>
                </a14:m>
                <a:r>
                  <a:rPr lang="en-US" sz="2400" dirty="0" smtClean="0"/>
                  <a:t>=1.96.</a:t>
                </a:r>
                <a:endParaRPr lang="en-US" sz="2400" dirty="0"/>
              </a:p>
            </p:txBody>
          </p:sp>
        </mc:Choice>
        <mc:Fallback xmlns="">
          <p:sp>
            <p:nvSpPr>
              <p:cNvPr id="7" name="TextBox 6"/>
              <p:cNvSpPr txBox="1">
                <a:spLocks noRot="1" noChangeAspect="1" noMove="1" noResize="1" noEditPoints="1" noAdjustHandles="1" noChangeArrowheads="1" noChangeShapeType="1" noTextEdit="1"/>
              </p:cNvSpPr>
              <p:nvPr/>
            </p:nvSpPr>
            <p:spPr>
              <a:xfrm>
                <a:off x="807522" y="5058888"/>
                <a:ext cx="10474036" cy="1641090"/>
              </a:xfrm>
              <a:prstGeom prst="rect">
                <a:avLst/>
              </a:prstGeom>
              <a:blipFill>
                <a:blip r:embed="rId4"/>
                <a:stretch>
                  <a:fillRect l="-873"/>
                </a:stretch>
              </a:blipFill>
            </p:spPr>
            <p:txBody>
              <a:bodyPr/>
              <a:lstStyle/>
              <a:p>
                <a:r>
                  <a:rPr lang="en-US">
                    <a:noFill/>
                  </a:rPr>
                  <a:t> </a:t>
                </a:r>
              </a:p>
            </p:txBody>
          </p:sp>
        </mc:Fallback>
      </mc:AlternateContent>
    </p:spTree>
    <p:extLst>
      <p:ext uri="{BB962C8B-B14F-4D97-AF65-F5344CB8AC3E}">
        <p14:creationId xmlns:p14="http://schemas.microsoft.com/office/powerpoint/2010/main" val="138416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769" y="283028"/>
            <a:ext cx="8306686" cy="6236525"/>
          </a:xfrm>
          <a:prstGeom prst="rect">
            <a:avLst/>
          </a:prstGeom>
        </p:spPr>
      </p:pic>
    </p:spTree>
    <p:extLst>
      <p:ext uri="{BB962C8B-B14F-4D97-AF65-F5344CB8AC3E}">
        <p14:creationId xmlns:p14="http://schemas.microsoft.com/office/powerpoint/2010/main" val="22565024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918" y="224176"/>
            <a:ext cx="8630840" cy="6479894"/>
          </a:xfrm>
          <a:prstGeom prst="rect">
            <a:avLst/>
          </a:prstGeom>
        </p:spPr>
      </p:pic>
    </p:spTree>
    <p:extLst>
      <p:ext uri="{BB962C8B-B14F-4D97-AF65-F5344CB8AC3E}">
        <p14:creationId xmlns:p14="http://schemas.microsoft.com/office/powerpoint/2010/main" val="25791116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1131" y="198441"/>
            <a:ext cx="8911687" cy="637131"/>
          </a:xfrm>
        </p:spPr>
        <p:txBody>
          <a:bodyPr>
            <a:normAutofit fontScale="90000"/>
          </a:bodyPr>
          <a:lstStyle/>
          <a:p>
            <a:r>
              <a:rPr lang="en-US" dirty="0" smtClean="0"/>
              <a:t>Monte Carlo method</a:t>
            </a:r>
            <a:endParaRPr lang="en-US" dirty="0"/>
          </a:p>
        </p:txBody>
      </p:sp>
      <p:sp>
        <p:nvSpPr>
          <p:cNvPr id="4" name="TextBox 2"/>
          <p:cNvSpPr txBox="1">
            <a:spLocks noChangeArrowheads="1"/>
          </p:cNvSpPr>
          <p:nvPr/>
        </p:nvSpPr>
        <p:spPr bwMode="auto">
          <a:xfrm>
            <a:off x="321519" y="1640192"/>
            <a:ext cx="10213902"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sk-SK" sz="3200" b="1" dirty="0" smtClean="0">
                <a:solidFill>
                  <a:srgbClr val="C00000"/>
                </a:solidFill>
                <a:latin typeface="Gill Sans MT" panose="020B0502020104020203" pitchFamily="34" charset="-18"/>
              </a:rPr>
              <a:t>Concept </a:t>
            </a:r>
            <a:r>
              <a:rPr lang="sk-SK" altLang="sk-SK" sz="3200" b="1" dirty="0" smtClean="0">
                <a:solidFill>
                  <a:srgbClr val="C00000"/>
                </a:solidFill>
                <a:latin typeface="Gill Sans MT" panose="020B0502020104020203" pitchFamily="34" charset="-18"/>
              </a:rPr>
              <a:t> </a:t>
            </a:r>
            <a:r>
              <a:rPr lang="en-US" altLang="sk-SK" sz="3200" b="1" dirty="0" smtClean="0">
                <a:solidFill>
                  <a:srgbClr val="C00000"/>
                </a:solidFill>
                <a:latin typeface="Gill Sans MT" panose="020B0502020104020203" pitchFamily="34" charset="-18"/>
              </a:rPr>
              <a:t>of </a:t>
            </a:r>
            <a:r>
              <a:rPr lang="sk-SK" altLang="sk-SK" sz="3200" b="1" dirty="0" smtClean="0">
                <a:solidFill>
                  <a:srgbClr val="C00000"/>
                </a:solidFill>
                <a:latin typeface="Gill Sans MT" panose="020B0502020104020203" pitchFamily="34" charset="-18"/>
              </a:rPr>
              <a:t> </a:t>
            </a:r>
            <a:r>
              <a:rPr lang="sk-SK" altLang="sk-SK" sz="3200" b="1" dirty="0">
                <a:solidFill>
                  <a:srgbClr val="C00000"/>
                </a:solidFill>
                <a:latin typeface="Gill Sans MT" panose="020B0502020104020203" pitchFamily="34" charset="-18"/>
              </a:rPr>
              <a:t>Monte Carlo</a:t>
            </a:r>
            <a:r>
              <a:rPr lang="sk-SK" altLang="sk-SK" sz="3200" b="1" dirty="0">
                <a:latin typeface="Gill Sans MT" panose="020B0502020104020203" pitchFamily="34" charset="-18"/>
              </a:rPr>
              <a:t> </a:t>
            </a:r>
            <a:r>
              <a:rPr lang="en-US" altLang="sk-SK" sz="3200" b="1" dirty="0" smtClean="0">
                <a:latin typeface="Gill Sans MT" panose="020B0502020104020203" pitchFamily="34" charset="-18"/>
              </a:rPr>
              <a:t>c</a:t>
            </a:r>
            <a:r>
              <a:rPr lang="en-US" altLang="sk-SK" sz="3200" dirty="0" smtClean="0">
                <a:latin typeface="Gill Sans MT" panose="020B0502020104020203" pitchFamily="34" charset="-18"/>
              </a:rPr>
              <a:t>ontains stochastic methods, that means methods using random numbers, probability, statistics sampling and point and interval estimates to solve the problems. </a:t>
            </a:r>
          </a:p>
          <a:p>
            <a:pPr eaLnBrk="1" hangingPunct="1"/>
            <a:endParaRPr lang="sk-SK" altLang="sk-SK" sz="3200" dirty="0">
              <a:latin typeface="Gill Sans MT" panose="020B0502020104020203" pitchFamily="34" charset="-18"/>
            </a:endParaRPr>
          </a:p>
          <a:p>
            <a:pPr eaLnBrk="1" hangingPunct="1"/>
            <a:r>
              <a:rPr lang="en-US" altLang="sk-SK" sz="3200" dirty="0" smtClean="0">
                <a:solidFill>
                  <a:srgbClr val="C00000"/>
                </a:solidFill>
                <a:latin typeface="Gill Sans MT" panose="020B0502020104020203" pitchFamily="34" charset="-18"/>
              </a:rPr>
              <a:t>Where to use MC method</a:t>
            </a:r>
            <a:r>
              <a:rPr lang="sk-SK" altLang="sk-SK" sz="3200" dirty="0" smtClean="0">
                <a:latin typeface="Gill Sans MT" panose="020B0502020104020203" pitchFamily="34" charset="-18"/>
              </a:rPr>
              <a:t>:  </a:t>
            </a:r>
            <a:r>
              <a:rPr lang="sk-SK" altLang="sk-SK" sz="3200" dirty="0">
                <a:latin typeface="Gill Sans MT" panose="020B0502020104020203" pitchFamily="34" charset="-18"/>
              </a:rPr>
              <a:t>MC </a:t>
            </a:r>
            <a:r>
              <a:rPr lang="sk-SK" altLang="sk-SK" sz="3200" dirty="0" smtClean="0">
                <a:latin typeface="Gill Sans MT" panose="020B0502020104020203" pitchFamily="34" charset="-18"/>
              </a:rPr>
              <a:t>met</a:t>
            </a:r>
            <a:r>
              <a:rPr lang="en-US" altLang="sk-SK" sz="3200" dirty="0" err="1" smtClean="0">
                <a:latin typeface="Gill Sans MT" panose="020B0502020104020203" pitchFamily="34" charset="-18"/>
              </a:rPr>
              <a:t>hod</a:t>
            </a:r>
            <a:r>
              <a:rPr lang="en-US" altLang="sk-SK" sz="3200" dirty="0" smtClean="0">
                <a:latin typeface="Gill Sans MT" panose="020B0502020104020203" pitchFamily="34" charset="-18"/>
              </a:rPr>
              <a:t> is used to solve physical, chemical, mathematical and AI problems. </a:t>
            </a:r>
            <a:r>
              <a:rPr lang="sk-SK" altLang="sk-SK" sz="3200" dirty="0" smtClean="0">
                <a:latin typeface="Gill Sans MT" panose="020B0502020104020203" pitchFamily="34" charset="-18"/>
              </a:rPr>
              <a:t> </a:t>
            </a:r>
            <a:endParaRPr lang="en-US" altLang="sk-SK" sz="3200" dirty="0" smtClean="0">
              <a:latin typeface="Gill Sans MT" panose="020B0502020104020203" pitchFamily="34" charset="-18"/>
            </a:endParaRPr>
          </a:p>
          <a:p>
            <a:pPr eaLnBrk="1" hangingPunct="1"/>
            <a:endParaRPr lang="sk-SK" altLang="sk-SK" sz="3200" dirty="0">
              <a:latin typeface="Gill Sans MT" panose="020B0502020104020203" pitchFamily="34" charset="-18"/>
            </a:endParaRPr>
          </a:p>
          <a:p>
            <a:pPr eaLnBrk="1" hangingPunct="1"/>
            <a:r>
              <a:rPr lang="sk-SK" altLang="sk-SK" sz="3200" b="1" dirty="0">
                <a:solidFill>
                  <a:srgbClr val="C00000"/>
                </a:solidFill>
                <a:latin typeface="Gill Sans MT" panose="020B0502020104020203" pitchFamily="34" charset="-18"/>
              </a:rPr>
              <a:t>MC </a:t>
            </a:r>
            <a:r>
              <a:rPr lang="sk-SK" altLang="sk-SK" sz="3200" b="1" dirty="0" smtClean="0">
                <a:solidFill>
                  <a:srgbClr val="C00000"/>
                </a:solidFill>
                <a:latin typeface="Gill Sans MT" panose="020B0502020104020203" pitchFamily="34" charset="-18"/>
              </a:rPr>
              <a:t>met</a:t>
            </a:r>
            <a:r>
              <a:rPr lang="en-US" altLang="sk-SK" sz="3200" b="1" dirty="0" err="1" smtClean="0">
                <a:solidFill>
                  <a:srgbClr val="C00000"/>
                </a:solidFill>
                <a:latin typeface="Gill Sans MT" panose="020B0502020104020203" pitchFamily="34" charset="-18"/>
              </a:rPr>
              <a:t>hod</a:t>
            </a:r>
            <a:r>
              <a:rPr lang="en-US" altLang="sk-SK" sz="3200" b="1" dirty="0" smtClean="0">
                <a:solidFill>
                  <a:srgbClr val="C00000"/>
                </a:solidFill>
                <a:latin typeface="Gill Sans MT" panose="020B0502020104020203" pitchFamily="34" charset="-18"/>
              </a:rPr>
              <a:t> in AI </a:t>
            </a:r>
            <a:r>
              <a:rPr lang="sk-SK" altLang="sk-SK" sz="3200" dirty="0" smtClean="0">
                <a:latin typeface="Gill Sans MT" panose="020B0502020104020203" pitchFamily="34" charset="-18"/>
              </a:rPr>
              <a:t>:  </a:t>
            </a:r>
            <a:r>
              <a:rPr lang="en-US" altLang="sk-SK" sz="3200" dirty="0" smtClean="0">
                <a:latin typeface="Gill Sans MT" panose="020B0502020104020203" pitchFamily="34" charset="-18"/>
              </a:rPr>
              <a:t>mainly in games</a:t>
            </a:r>
            <a:endParaRPr lang="sk-SK" altLang="sk-SK" sz="3200" dirty="0">
              <a:latin typeface="Gill Sans MT" panose="020B0502020104020203" pitchFamily="34" charset="-18"/>
            </a:endParaRPr>
          </a:p>
        </p:txBody>
      </p:sp>
    </p:spTree>
    <p:extLst>
      <p:ext uri="{BB962C8B-B14F-4D97-AF65-F5344CB8AC3E}">
        <p14:creationId xmlns:p14="http://schemas.microsoft.com/office/powerpoint/2010/main" val="6056406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9100" y="274638"/>
            <a:ext cx="7499350" cy="1143000"/>
          </a:xfrm>
        </p:spPr>
        <p:txBody>
          <a:bodyPr/>
          <a:lstStyle/>
          <a:p>
            <a:pPr>
              <a:defRPr/>
            </a:pPr>
            <a:r>
              <a:rPr lang="en-US" dirty="0" smtClean="0">
                <a:solidFill>
                  <a:schemeClr val="tx2">
                    <a:satMod val="130000"/>
                  </a:schemeClr>
                </a:solidFill>
              </a:rPr>
              <a:t>A bit of </a:t>
            </a:r>
            <a:r>
              <a:rPr lang="sk-SK" dirty="0" smtClean="0">
                <a:solidFill>
                  <a:schemeClr val="tx2">
                    <a:satMod val="130000"/>
                  </a:schemeClr>
                </a:solidFill>
              </a:rPr>
              <a:t> </a:t>
            </a:r>
            <a:r>
              <a:rPr lang="sk-SK" dirty="0" err="1" smtClean="0">
                <a:solidFill>
                  <a:schemeClr val="tx2">
                    <a:satMod val="130000"/>
                  </a:schemeClr>
                </a:solidFill>
              </a:rPr>
              <a:t>hist</a:t>
            </a:r>
            <a:r>
              <a:rPr lang="en-US" dirty="0" err="1" smtClean="0">
                <a:solidFill>
                  <a:schemeClr val="tx2">
                    <a:satMod val="130000"/>
                  </a:schemeClr>
                </a:solidFill>
              </a:rPr>
              <a:t>ory</a:t>
            </a:r>
            <a:endParaRPr lang="sk-SK" dirty="0">
              <a:solidFill>
                <a:schemeClr val="tx2">
                  <a:satMod val="130000"/>
                </a:schemeClr>
              </a:solidFill>
            </a:endParaRPr>
          </a:p>
        </p:txBody>
      </p:sp>
      <p:sp>
        <p:nvSpPr>
          <p:cNvPr id="43011" name="TextBox 2"/>
          <p:cNvSpPr txBox="1">
            <a:spLocks noChangeArrowheads="1"/>
          </p:cNvSpPr>
          <p:nvPr/>
        </p:nvSpPr>
        <p:spPr bwMode="auto">
          <a:xfrm>
            <a:off x="458436" y="2672278"/>
            <a:ext cx="9345667"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sk-SK" sz="2400" dirty="0" smtClean="0">
                <a:latin typeface="Gill Sans MT" panose="020B0502020104020203" pitchFamily="34" charset="-18"/>
              </a:rPr>
              <a:t>Monte Carlo method has been created by the mathematician Stanislaw </a:t>
            </a:r>
            <a:r>
              <a:rPr lang="en-US" altLang="sk-SK" sz="2400" dirty="0" err="1" smtClean="0">
                <a:latin typeface="Gill Sans MT" panose="020B0502020104020203" pitchFamily="34" charset="-18"/>
              </a:rPr>
              <a:t>Ulam</a:t>
            </a:r>
            <a:r>
              <a:rPr lang="en-US" altLang="sk-SK" sz="2400" dirty="0" smtClean="0">
                <a:latin typeface="Gill Sans MT" panose="020B0502020104020203" pitchFamily="34" charset="-18"/>
              </a:rPr>
              <a:t> in 1946.  </a:t>
            </a:r>
            <a:r>
              <a:rPr lang="en-US" altLang="sk-SK" sz="2400" dirty="0" err="1" smtClean="0">
                <a:latin typeface="Gill Sans MT" panose="020B0502020104020203" pitchFamily="34" charset="-18"/>
              </a:rPr>
              <a:t>Ulam</a:t>
            </a:r>
            <a:r>
              <a:rPr lang="en-US" altLang="sk-SK" sz="2400" dirty="0" smtClean="0">
                <a:latin typeface="Gill Sans MT" panose="020B0502020104020203" pitchFamily="34" charset="-18"/>
              </a:rPr>
              <a:t> was of Polish origin. He worked with famous mathematician John von Neumann. </a:t>
            </a:r>
            <a:r>
              <a:rPr lang="en-US" altLang="sk-SK" sz="2400" dirty="0">
                <a:latin typeface="Gill Sans MT" panose="020B0502020104020203" pitchFamily="34" charset="-18"/>
              </a:rPr>
              <a:t> </a:t>
            </a:r>
            <a:r>
              <a:rPr lang="en-US" altLang="sk-SK" sz="2400" dirty="0" smtClean="0">
                <a:latin typeface="Gill Sans MT" panose="020B0502020104020203" pitchFamily="34" charset="-18"/>
              </a:rPr>
              <a:t>MC method was found as an effort to estimate of the win probability in a card game </a:t>
            </a:r>
            <a:r>
              <a:rPr lang="en-US" altLang="sk-SK" sz="2400" dirty="0" err="1" smtClean="0">
                <a:latin typeface="Gill Sans MT" panose="020B0502020104020203" pitchFamily="34" charset="-18"/>
              </a:rPr>
              <a:t>Solitare</a:t>
            </a:r>
            <a:r>
              <a:rPr lang="en-US" altLang="sk-SK" sz="2400" dirty="0" smtClean="0">
                <a:latin typeface="Gill Sans MT" panose="020B0502020104020203" pitchFamily="34" charset="-18"/>
              </a:rPr>
              <a:t>. The name the method get comes from the city of games Monte Carlo. </a:t>
            </a:r>
            <a:endParaRPr lang="sk-SK" altLang="sk-SK" sz="2400" dirty="0">
              <a:latin typeface="Gill Sans MT" panose="020B0502020104020203" pitchFamily="34" charset="-18"/>
            </a:endParaRPr>
          </a:p>
        </p:txBody>
      </p:sp>
    </p:spTree>
    <p:extLst>
      <p:ext uri="{BB962C8B-B14F-4D97-AF65-F5344CB8AC3E}">
        <p14:creationId xmlns:p14="http://schemas.microsoft.com/office/powerpoint/2010/main" val="29834045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TextBox 1"/>
          <p:cNvSpPr txBox="1">
            <a:spLocks noChangeArrowheads="1"/>
          </p:cNvSpPr>
          <p:nvPr/>
        </p:nvSpPr>
        <p:spPr bwMode="auto">
          <a:xfrm>
            <a:off x="1703389" y="333376"/>
            <a:ext cx="85693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dirty="0" smtClean="0"/>
              <a:t>Principle of the </a:t>
            </a:r>
            <a:r>
              <a:rPr lang="sk-SK" altLang="en-US" sz="2400" dirty="0" smtClean="0"/>
              <a:t> </a:t>
            </a:r>
            <a:r>
              <a:rPr lang="sk-SK" altLang="en-US" sz="2400" dirty="0"/>
              <a:t>MC </a:t>
            </a:r>
            <a:r>
              <a:rPr lang="sk-SK" altLang="en-US" sz="2400" dirty="0" smtClean="0"/>
              <a:t>met</a:t>
            </a:r>
            <a:r>
              <a:rPr lang="en-US" altLang="en-US" sz="2400" dirty="0" err="1" smtClean="0"/>
              <a:t>hod</a:t>
            </a:r>
            <a:endParaRPr lang="en-US" altLang="en-US" sz="2400" dirty="0"/>
          </a:p>
        </p:txBody>
      </p:sp>
      <p:sp>
        <p:nvSpPr>
          <p:cNvPr id="3" name="Freeform 2"/>
          <p:cNvSpPr/>
          <p:nvPr/>
        </p:nvSpPr>
        <p:spPr>
          <a:xfrm>
            <a:off x="2819401" y="2212975"/>
            <a:ext cx="4062413" cy="1968500"/>
          </a:xfrm>
          <a:custGeom>
            <a:avLst/>
            <a:gdLst>
              <a:gd name="connsiteX0" fmla="*/ 2383310 w 4062036"/>
              <a:gd name="connsiteY0" fmla="*/ 105507 h 1969477"/>
              <a:gd name="connsiteX1" fmla="*/ 2312972 w 4062036"/>
              <a:gd name="connsiteY1" fmla="*/ 140677 h 1969477"/>
              <a:gd name="connsiteX2" fmla="*/ 2184018 w 4062036"/>
              <a:gd name="connsiteY2" fmla="*/ 175846 h 1969477"/>
              <a:gd name="connsiteX3" fmla="*/ 2137126 w 4062036"/>
              <a:gd name="connsiteY3" fmla="*/ 187569 h 1969477"/>
              <a:gd name="connsiteX4" fmla="*/ 2008172 w 4062036"/>
              <a:gd name="connsiteY4" fmla="*/ 199292 h 1969477"/>
              <a:gd name="connsiteX5" fmla="*/ 1926110 w 4062036"/>
              <a:gd name="connsiteY5" fmla="*/ 211015 h 1969477"/>
              <a:gd name="connsiteX6" fmla="*/ 1504079 w 4062036"/>
              <a:gd name="connsiteY6" fmla="*/ 222738 h 1969477"/>
              <a:gd name="connsiteX7" fmla="*/ 1257895 w 4062036"/>
              <a:gd name="connsiteY7" fmla="*/ 234461 h 1969477"/>
              <a:gd name="connsiteX8" fmla="*/ 1140664 w 4062036"/>
              <a:gd name="connsiteY8" fmla="*/ 257907 h 1969477"/>
              <a:gd name="connsiteX9" fmla="*/ 1105495 w 4062036"/>
              <a:gd name="connsiteY9" fmla="*/ 293077 h 1969477"/>
              <a:gd name="connsiteX10" fmla="*/ 1093772 w 4062036"/>
              <a:gd name="connsiteY10" fmla="*/ 339969 h 1969477"/>
              <a:gd name="connsiteX11" fmla="*/ 1023433 w 4062036"/>
              <a:gd name="connsiteY11" fmla="*/ 457200 h 1969477"/>
              <a:gd name="connsiteX12" fmla="*/ 999987 w 4062036"/>
              <a:gd name="connsiteY12" fmla="*/ 550984 h 1969477"/>
              <a:gd name="connsiteX13" fmla="*/ 988264 w 4062036"/>
              <a:gd name="connsiteY13" fmla="*/ 597877 h 1969477"/>
              <a:gd name="connsiteX14" fmla="*/ 964818 w 4062036"/>
              <a:gd name="connsiteY14" fmla="*/ 644769 h 1969477"/>
              <a:gd name="connsiteX15" fmla="*/ 917926 w 4062036"/>
              <a:gd name="connsiteY15" fmla="*/ 679938 h 1969477"/>
              <a:gd name="connsiteX16" fmla="*/ 882756 w 4062036"/>
              <a:gd name="connsiteY16" fmla="*/ 715107 h 1969477"/>
              <a:gd name="connsiteX17" fmla="*/ 765526 w 4062036"/>
              <a:gd name="connsiteY17" fmla="*/ 762000 h 1969477"/>
              <a:gd name="connsiteX18" fmla="*/ 718633 w 4062036"/>
              <a:gd name="connsiteY18" fmla="*/ 785446 h 1969477"/>
              <a:gd name="connsiteX19" fmla="*/ 577956 w 4062036"/>
              <a:gd name="connsiteY19" fmla="*/ 820615 h 1969477"/>
              <a:gd name="connsiteX20" fmla="*/ 542787 w 4062036"/>
              <a:gd name="connsiteY20" fmla="*/ 832338 h 1969477"/>
              <a:gd name="connsiteX21" fmla="*/ 460726 w 4062036"/>
              <a:gd name="connsiteY21" fmla="*/ 855784 h 1969477"/>
              <a:gd name="connsiteX22" fmla="*/ 425556 w 4062036"/>
              <a:gd name="connsiteY22" fmla="*/ 879231 h 1969477"/>
              <a:gd name="connsiteX23" fmla="*/ 343495 w 4062036"/>
              <a:gd name="connsiteY23" fmla="*/ 902677 h 1969477"/>
              <a:gd name="connsiteX24" fmla="*/ 308326 w 4062036"/>
              <a:gd name="connsiteY24" fmla="*/ 926123 h 1969477"/>
              <a:gd name="connsiteX25" fmla="*/ 202818 w 4062036"/>
              <a:gd name="connsiteY25" fmla="*/ 984738 h 1969477"/>
              <a:gd name="connsiteX26" fmla="*/ 144202 w 4062036"/>
              <a:gd name="connsiteY26" fmla="*/ 1031631 h 1969477"/>
              <a:gd name="connsiteX27" fmla="*/ 73864 w 4062036"/>
              <a:gd name="connsiteY27" fmla="*/ 1078523 h 1969477"/>
              <a:gd name="connsiteX28" fmla="*/ 38695 w 4062036"/>
              <a:gd name="connsiteY28" fmla="*/ 1500554 h 1969477"/>
              <a:gd name="connsiteX29" fmla="*/ 120756 w 4062036"/>
              <a:gd name="connsiteY29" fmla="*/ 1606061 h 1969477"/>
              <a:gd name="connsiteX30" fmla="*/ 191095 w 4062036"/>
              <a:gd name="connsiteY30" fmla="*/ 1699846 h 1969477"/>
              <a:gd name="connsiteX31" fmla="*/ 320049 w 4062036"/>
              <a:gd name="connsiteY31" fmla="*/ 1817077 h 1969477"/>
              <a:gd name="connsiteX32" fmla="*/ 425556 w 4062036"/>
              <a:gd name="connsiteY32" fmla="*/ 1899138 h 1969477"/>
              <a:gd name="connsiteX33" fmla="*/ 566233 w 4062036"/>
              <a:gd name="connsiteY33" fmla="*/ 1934307 h 1969477"/>
              <a:gd name="connsiteX34" fmla="*/ 753802 w 4062036"/>
              <a:gd name="connsiteY34" fmla="*/ 1969477 h 1969477"/>
              <a:gd name="connsiteX35" fmla="*/ 2582602 w 4062036"/>
              <a:gd name="connsiteY35" fmla="*/ 1934307 h 1969477"/>
              <a:gd name="connsiteX36" fmla="*/ 2629495 w 4062036"/>
              <a:gd name="connsiteY36" fmla="*/ 1899138 h 1969477"/>
              <a:gd name="connsiteX37" fmla="*/ 2770172 w 4062036"/>
              <a:gd name="connsiteY37" fmla="*/ 1840523 h 1969477"/>
              <a:gd name="connsiteX38" fmla="*/ 2852233 w 4062036"/>
              <a:gd name="connsiteY38" fmla="*/ 1781907 h 1969477"/>
              <a:gd name="connsiteX39" fmla="*/ 2899126 w 4062036"/>
              <a:gd name="connsiteY39" fmla="*/ 1746738 h 1969477"/>
              <a:gd name="connsiteX40" fmla="*/ 2981187 w 4062036"/>
              <a:gd name="connsiteY40" fmla="*/ 1688123 h 1969477"/>
              <a:gd name="connsiteX41" fmla="*/ 3063249 w 4062036"/>
              <a:gd name="connsiteY41" fmla="*/ 1606061 h 1969477"/>
              <a:gd name="connsiteX42" fmla="*/ 3098418 w 4062036"/>
              <a:gd name="connsiteY42" fmla="*/ 1570892 h 1969477"/>
              <a:gd name="connsiteX43" fmla="*/ 3133587 w 4062036"/>
              <a:gd name="connsiteY43" fmla="*/ 1500554 h 1969477"/>
              <a:gd name="connsiteX44" fmla="*/ 3145310 w 4062036"/>
              <a:gd name="connsiteY44" fmla="*/ 1465384 h 1969477"/>
              <a:gd name="connsiteX45" fmla="*/ 3110141 w 4062036"/>
              <a:gd name="connsiteY45" fmla="*/ 1324707 h 1969477"/>
              <a:gd name="connsiteX46" fmla="*/ 2910849 w 4062036"/>
              <a:gd name="connsiteY46" fmla="*/ 1195754 h 1969477"/>
              <a:gd name="connsiteX47" fmla="*/ 2781895 w 4062036"/>
              <a:gd name="connsiteY47" fmla="*/ 1113692 h 1969477"/>
              <a:gd name="connsiteX48" fmla="*/ 2547433 w 4062036"/>
              <a:gd name="connsiteY48" fmla="*/ 1008184 h 1969477"/>
              <a:gd name="connsiteX49" fmla="*/ 2348141 w 4062036"/>
              <a:gd name="connsiteY49" fmla="*/ 890954 h 1969477"/>
              <a:gd name="connsiteX50" fmla="*/ 2266079 w 4062036"/>
              <a:gd name="connsiteY50" fmla="*/ 785446 h 1969477"/>
              <a:gd name="connsiteX51" fmla="*/ 2277802 w 4062036"/>
              <a:gd name="connsiteY51" fmla="*/ 715107 h 1969477"/>
              <a:gd name="connsiteX52" fmla="*/ 2312972 w 4062036"/>
              <a:gd name="connsiteY52" fmla="*/ 703384 h 1969477"/>
              <a:gd name="connsiteX53" fmla="*/ 2371587 w 4062036"/>
              <a:gd name="connsiteY53" fmla="*/ 656492 h 1969477"/>
              <a:gd name="connsiteX54" fmla="*/ 2418479 w 4062036"/>
              <a:gd name="connsiteY54" fmla="*/ 644769 h 1969477"/>
              <a:gd name="connsiteX55" fmla="*/ 2477095 w 4062036"/>
              <a:gd name="connsiteY55" fmla="*/ 621323 h 1969477"/>
              <a:gd name="connsiteX56" fmla="*/ 2570879 w 4062036"/>
              <a:gd name="connsiteY56" fmla="*/ 574431 h 1969477"/>
              <a:gd name="connsiteX57" fmla="*/ 2641218 w 4062036"/>
              <a:gd name="connsiteY57" fmla="*/ 550984 h 1969477"/>
              <a:gd name="connsiteX58" fmla="*/ 2735002 w 4062036"/>
              <a:gd name="connsiteY58" fmla="*/ 527538 h 1969477"/>
              <a:gd name="connsiteX59" fmla="*/ 2969464 w 4062036"/>
              <a:gd name="connsiteY59" fmla="*/ 539261 h 1969477"/>
              <a:gd name="connsiteX60" fmla="*/ 3039802 w 4062036"/>
              <a:gd name="connsiteY60" fmla="*/ 562707 h 1969477"/>
              <a:gd name="connsiteX61" fmla="*/ 3098418 w 4062036"/>
              <a:gd name="connsiteY61" fmla="*/ 574431 h 1969477"/>
              <a:gd name="connsiteX62" fmla="*/ 3203926 w 4062036"/>
              <a:gd name="connsiteY62" fmla="*/ 609600 h 1969477"/>
              <a:gd name="connsiteX63" fmla="*/ 3368049 w 4062036"/>
              <a:gd name="connsiteY63" fmla="*/ 656492 h 1969477"/>
              <a:gd name="connsiteX64" fmla="*/ 3461833 w 4062036"/>
              <a:gd name="connsiteY64" fmla="*/ 691661 h 1969477"/>
              <a:gd name="connsiteX65" fmla="*/ 3579064 w 4062036"/>
              <a:gd name="connsiteY65" fmla="*/ 715107 h 1969477"/>
              <a:gd name="connsiteX66" fmla="*/ 3637679 w 4062036"/>
              <a:gd name="connsiteY66" fmla="*/ 726831 h 1969477"/>
              <a:gd name="connsiteX67" fmla="*/ 3684572 w 4062036"/>
              <a:gd name="connsiteY67" fmla="*/ 738554 h 1969477"/>
              <a:gd name="connsiteX68" fmla="*/ 3883864 w 4062036"/>
              <a:gd name="connsiteY68" fmla="*/ 715107 h 1969477"/>
              <a:gd name="connsiteX69" fmla="*/ 3919033 w 4062036"/>
              <a:gd name="connsiteY69" fmla="*/ 703384 h 1969477"/>
              <a:gd name="connsiteX70" fmla="*/ 3989372 w 4062036"/>
              <a:gd name="connsiteY70" fmla="*/ 644769 h 1969477"/>
              <a:gd name="connsiteX71" fmla="*/ 4036264 w 4062036"/>
              <a:gd name="connsiteY71" fmla="*/ 574431 h 1969477"/>
              <a:gd name="connsiteX72" fmla="*/ 4047987 w 4062036"/>
              <a:gd name="connsiteY72" fmla="*/ 386861 h 1969477"/>
              <a:gd name="connsiteX73" fmla="*/ 4001095 w 4062036"/>
              <a:gd name="connsiteY73" fmla="*/ 351692 h 1969477"/>
              <a:gd name="connsiteX74" fmla="*/ 3942479 w 4062036"/>
              <a:gd name="connsiteY74" fmla="*/ 316523 h 1969477"/>
              <a:gd name="connsiteX75" fmla="*/ 3883864 w 4062036"/>
              <a:gd name="connsiteY75" fmla="*/ 269631 h 1969477"/>
              <a:gd name="connsiteX76" fmla="*/ 3801802 w 4062036"/>
              <a:gd name="connsiteY76" fmla="*/ 222738 h 1969477"/>
              <a:gd name="connsiteX77" fmla="*/ 3637679 w 4062036"/>
              <a:gd name="connsiteY77" fmla="*/ 128954 h 1969477"/>
              <a:gd name="connsiteX78" fmla="*/ 3555618 w 4062036"/>
              <a:gd name="connsiteY78" fmla="*/ 93784 h 1969477"/>
              <a:gd name="connsiteX79" fmla="*/ 3508726 w 4062036"/>
              <a:gd name="connsiteY79" fmla="*/ 58615 h 1969477"/>
              <a:gd name="connsiteX80" fmla="*/ 3450110 w 4062036"/>
              <a:gd name="connsiteY80" fmla="*/ 23446 h 1969477"/>
              <a:gd name="connsiteX81" fmla="*/ 3356326 w 4062036"/>
              <a:gd name="connsiteY81" fmla="*/ 0 h 1969477"/>
              <a:gd name="connsiteX82" fmla="*/ 2746726 w 4062036"/>
              <a:gd name="connsiteY82" fmla="*/ 11723 h 1969477"/>
              <a:gd name="connsiteX83" fmla="*/ 2711556 w 4062036"/>
              <a:gd name="connsiteY83" fmla="*/ 23446 h 1969477"/>
              <a:gd name="connsiteX84" fmla="*/ 2664664 w 4062036"/>
              <a:gd name="connsiteY84" fmla="*/ 35169 h 1969477"/>
              <a:gd name="connsiteX85" fmla="*/ 2629495 w 4062036"/>
              <a:gd name="connsiteY85" fmla="*/ 58615 h 1969477"/>
              <a:gd name="connsiteX86" fmla="*/ 2547433 w 4062036"/>
              <a:gd name="connsiteY86" fmla="*/ 82061 h 1969477"/>
              <a:gd name="connsiteX87" fmla="*/ 2477095 w 4062036"/>
              <a:gd name="connsiteY87" fmla="*/ 105507 h 1969477"/>
              <a:gd name="connsiteX88" fmla="*/ 2371587 w 4062036"/>
              <a:gd name="connsiteY88" fmla="*/ 128954 h 1969477"/>
              <a:gd name="connsiteX89" fmla="*/ 2336418 w 4062036"/>
              <a:gd name="connsiteY89" fmla="*/ 128954 h 1969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4062036" h="1969477">
                <a:moveTo>
                  <a:pt x="2383310" y="105507"/>
                </a:moveTo>
                <a:cubicBezTo>
                  <a:pt x="2359864" y="117230"/>
                  <a:pt x="2337169" y="130595"/>
                  <a:pt x="2312972" y="140677"/>
                </a:cubicBezTo>
                <a:cubicBezTo>
                  <a:pt x="2250236" y="166817"/>
                  <a:pt x="2245498" y="162184"/>
                  <a:pt x="2184018" y="175846"/>
                </a:cubicBezTo>
                <a:cubicBezTo>
                  <a:pt x="2168290" y="179341"/>
                  <a:pt x="2153096" y="185440"/>
                  <a:pt x="2137126" y="187569"/>
                </a:cubicBezTo>
                <a:cubicBezTo>
                  <a:pt x="2094343" y="193273"/>
                  <a:pt x="2051070" y="194526"/>
                  <a:pt x="2008172" y="199292"/>
                </a:cubicBezTo>
                <a:cubicBezTo>
                  <a:pt x="1980709" y="202343"/>
                  <a:pt x="1953712" y="209731"/>
                  <a:pt x="1926110" y="211015"/>
                </a:cubicBezTo>
                <a:cubicBezTo>
                  <a:pt x="1785531" y="217554"/>
                  <a:pt x="1644724" y="217803"/>
                  <a:pt x="1504079" y="222738"/>
                </a:cubicBezTo>
                <a:cubicBezTo>
                  <a:pt x="1421975" y="225619"/>
                  <a:pt x="1339956" y="230553"/>
                  <a:pt x="1257895" y="234461"/>
                </a:cubicBezTo>
                <a:cubicBezTo>
                  <a:pt x="1250947" y="235454"/>
                  <a:pt x="1162985" y="243026"/>
                  <a:pt x="1140664" y="257907"/>
                </a:cubicBezTo>
                <a:cubicBezTo>
                  <a:pt x="1126869" y="267104"/>
                  <a:pt x="1117218" y="281354"/>
                  <a:pt x="1105495" y="293077"/>
                </a:cubicBezTo>
                <a:cubicBezTo>
                  <a:pt x="1101587" y="308708"/>
                  <a:pt x="1100977" y="325558"/>
                  <a:pt x="1093772" y="339969"/>
                </a:cubicBezTo>
                <a:cubicBezTo>
                  <a:pt x="1010432" y="506646"/>
                  <a:pt x="1076072" y="334373"/>
                  <a:pt x="1023433" y="457200"/>
                </a:cubicBezTo>
                <a:cubicBezTo>
                  <a:pt x="1008930" y="491040"/>
                  <a:pt x="1008456" y="512874"/>
                  <a:pt x="999987" y="550984"/>
                </a:cubicBezTo>
                <a:cubicBezTo>
                  <a:pt x="996492" y="566712"/>
                  <a:pt x="993921" y="582791"/>
                  <a:pt x="988264" y="597877"/>
                </a:cubicBezTo>
                <a:cubicBezTo>
                  <a:pt x="982128" y="614240"/>
                  <a:pt x="976191" y="631501"/>
                  <a:pt x="964818" y="644769"/>
                </a:cubicBezTo>
                <a:cubicBezTo>
                  <a:pt x="952103" y="659604"/>
                  <a:pt x="932761" y="667223"/>
                  <a:pt x="917926" y="679938"/>
                </a:cubicBezTo>
                <a:cubicBezTo>
                  <a:pt x="905338" y="690727"/>
                  <a:pt x="896551" y="705911"/>
                  <a:pt x="882756" y="715107"/>
                </a:cubicBezTo>
                <a:cubicBezTo>
                  <a:pt x="796004" y="772942"/>
                  <a:pt x="839080" y="734418"/>
                  <a:pt x="765526" y="762000"/>
                </a:cubicBezTo>
                <a:cubicBezTo>
                  <a:pt x="749163" y="768136"/>
                  <a:pt x="735313" y="780233"/>
                  <a:pt x="718633" y="785446"/>
                </a:cubicBezTo>
                <a:cubicBezTo>
                  <a:pt x="672498" y="799863"/>
                  <a:pt x="623811" y="805330"/>
                  <a:pt x="577956" y="820615"/>
                </a:cubicBezTo>
                <a:cubicBezTo>
                  <a:pt x="566233" y="824523"/>
                  <a:pt x="554669" y="828943"/>
                  <a:pt x="542787" y="832338"/>
                </a:cubicBezTo>
                <a:cubicBezTo>
                  <a:pt x="439747" y="861778"/>
                  <a:pt x="545049" y="827676"/>
                  <a:pt x="460726" y="855784"/>
                </a:cubicBezTo>
                <a:cubicBezTo>
                  <a:pt x="449003" y="863600"/>
                  <a:pt x="438506" y="873681"/>
                  <a:pt x="425556" y="879231"/>
                </a:cubicBezTo>
                <a:cubicBezTo>
                  <a:pt x="372966" y="901770"/>
                  <a:pt x="389125" y="879862"/>
                  <a:pt x="343495" y="902677"/>
                </a:cubicBezTo>
                <a:cubicBezTo>
                  <a:pt x="330893" y="908978"/>
                  <a:pt x="320559" y="919133"/>
                  <a:pt x="308326" y="926123"/>
                </a:cubicBezTo>
                <a:cubicBezTo>
                  <a:pt x="177703" y="1000764"/>
                  <a:pt x="359016" y="887114"/>
                  <a:pt x="202818" y="984738"/>
                </a:cubicBezTo>
                <a:cubicBezTo>
                  <a:pt x="88069" y="1056456"/>
                  <a:pt x="232827" y="965162"/>
                  <a:pt x="144202" y="1031631"/>
                </a:cubicBezTo>
                <a:cubicBezTo>
                  <a:pt x="121659" y="1048538"/>
                  <a:pt x="73864" y="1078523"/>
                  <a:pt x="73864" y="1078523"/>
                </a:cubicBezTo>
                <a:cubicBezTo>
                  <a:pt x="-30121" y="1234500"/>
                  <a:pt x="-7149" y="1170472"/>
                  <a:pt x="38695" y="1500554"/>
                </a:cubicBezTo>
                <a:cubicBezTo>
                  <a:pt x="44782" y="1544384"/>
                  <a:pt x="95080" y="1574679"/>
                  <a:pt x="120756" y="1606061"/>
                </a:cubicBezTo>
                <a:cubicBezTo>
                  <a:pt x="145501" y="1636305"/>
                  <a:pt x="163463" y="1672214"/>
                  <a:pt x="191095" y="1699846"/>
                </a:cubicBezTo>
                <a:cubicBezTo>
                  <a:pt x="370110" y="1878863"/>
                  <a:pt x="224106" y="1745120"/>
                  <a:pt x="320049" y="1817077"/>
                </a:cubicBezTo>
                <a:cubicBezTo>
                  <a:pt x="355692" y="1843809"/>
                  <a:pt x="383288" y="1885049"/>
                  <a:pt x="425556" y="1899138"/>
                </a:cubicBezTo>
                <a:cubicBezTo>
                  <a:pt x="518445" y="1930100"/>
                  <a:pt x="471517" y="1918521"/>
                  <a:pt x="566233" y="1934307"/>
                </a:cubicBezTo>
                <a:cubicBezTo>
                  <a:pt x="673828" y="1970173"/>
                  <a:pt x="611980" y="1955295"/>
                  <a:pt x="753802" y="1969477"/>
                </a:cubicBezTo>
                <a:lnTo>
                  <a:pt x="2582602" y="1934307"/>
                </a:lnTo>
                <a:cubicBezTo>
                  <a:pt x="2602127" y="1933575"/>
                  <a:pt x="2612741" y="1909190"/>
                  <a:pt x="2629495" y="1899138"/>
                </a:cubicBezTo>
                <a:cubicBezTo>
                  <a:pt x="2687274" y="1864471"/>
                  <a:pt x="2707647" y="1861364"/>
                  <a:pt x="2770172" y="1840523"/>
                </a:cubicBezTo>
                <a:cubicBezTo>
                  <a:pt x="2923380" y="1725617"/>
                  <a:pt x="2732269" y="1867596"/>
                  <a:pt x="2852233" y="1781907"/>
                </a:cubicBezTo>
                <a:cubicBezTo>
                  <a:pt x="2868132" y="1770550"/>
                  <a:pt x="2883227" y="1758094"/>
                  <a:pt x="2899126" y="1746738"/>
                </a:cubicBezTo>
                <a:cubicBezTo>
                  <a:pt x="2928868" y="1725494"/>
                  <a:pt x="2953093" y="1713663"/>
                  <a:pt x="2981187" y="1688123"/>
                </a:cubicBezTo>
                <a:cubicBezTo>
                  <a:pt x="3009811" y="1662101"/>
                  <a:pt x="3035895" y="1633415"/>
                  <a:pt x="3063249" y="1606061"/>
                </a:cubicBezTo>
                <a:lnTo>
                  <a:pt x="3098418" y="1570892"/>
                </a:lnTo>
                <a:cubicBezTo>
                  <a:pt x="3127885" y="1482490"/>
                  <a:pt x="3088135" y="1591459"/>
                  <a:pt x="3133587" y="1500554"/>
                </a:cubicBezTo>
                <a:cubicBezTo>
                  <a:pt x="3139113" y="1489501"/>
                  <a:pt x="3141402" y="1477107"/>
                  <a:pt x="3145310" y="1465384"/>
                </a:cubicBezTo>
                <a:cubicBezTo>
                  <a:pt x="3133587" y="1418492"/>
                  <a:pt x="3132757" y="1367425"/>
                  <a:pt x="3110141" y="1324707"/>
                </a:cubicBezTo>
                <a:cubicBezTo>
                  <a:pt x="3086580" y="1280202"/>
                  <a:pt x="2931207" y="1207783"/>
                  <a:pt x="2910849" y="1195754"/>
                </a:cubicBezTo>
                <a:cubicBezTo>
                  <a:pt x="2866985" y="1169834"/>
                  <a:pt x="2827170" y="1137060"/>
                  <a:pt x="2781895" y="1113692"/>
                </a:cubicBezTo>
                <a:cubicBezTo>
                  <a:pt x="2705738" y="1074385"/>
                  <a:pt x="2619737" y="1054195"/>
                  <a:pt x="2547433" y="1008184"/>
                </a:cubicBezTo>
                <a:cubicBezTo>
                  <a:pt x="2396364" y="912050"/>
                  <a:pt x="2464050" y="948909"/>
                  <a:pt x="2348141" y="890954"/>
                </a:cubicBezTo>
                <a:cubicBezTo>
                  <a:pt x="2269064" y="811877"/>
                  <a:pt x="2288288" y="852072"/>
                  <a:pt x="2266079" y="785446"/>
                </a:cubicBezTo>
                <a:cubicBezTo>
                  <a:pt x="2269987" y="762000"/>
                  <a:pt x="2266009" y="735745"/>
                  <a:pt x="2277802" y="715107"/>
                </a:cubicBezTo>
                <a:cubicBezTo>
                  <a:pt x="2283933" y="704378"/>
                  <a:pt x="2302493" y="709933"/>
                  <a:pt x="2312972" y="703384"/>
                </a:cubicBezTo>
                <a:cubicBezTo>
                  <a:pt x="2334190" y="690123"/>
                  <a:pt x="2349714" y="668643"/>
                  <a:pt x="2371587" y="656492"/>
                </a:cubicBezTo>
                <a:cubicBezTo>
                  <a:pt x="2385671" y="648667"/>
                  <a:pt x="2403194" y="649864"/>
                  <a:pt x="2418479" y="644769"/>
                </a:cubicBezTo>
                <a:cubicBezTo>
                  <a:pt x="2438443" y="638114"/>
                  <a:pt x="2457988" y="630142"/>
                  <a:pt x="2477095" y="621323"/>
                </a:cubicBezTo>
                <a:cubicBezTo>
                  <a:pt x="2508829" y="606676"/>
                  <a:pt x="2537721" y="585484"/>
                  <a:pt x="2570879" y="574431"/>
                </a:cubicBezTo>
                <a:cubicBezTo>
                  <a:pt x="2594325" y="566615"/>
                  <a:pt x="2617241" y="556978"/>
                  <a:pt x="2641218" y="550984"/>
                </a:cubicBezTo>
                <a:lnTo>
                  <a:pt x="2735002" y="527538"/>
                </a:lnTo>
                <a:cubicBezTo>
                  <a:pt x="2813156" y="531446"/>
                  <a:pt x="2891728" y="530292"/>
                  <a:pt x="2969464" y="539261"/>
                </a:cubicBezTo>
                <a:cubicBezTo>
                  <a:pt x="2994015" y="542094"/>
                  <a:pt x="3015568" y="557860"/>
                  <a:pt x="3039802" y="562707"/>
                </a:cubicBezTo>
                <a:cubicBezTo>
                  <a:pt x="3059341" y="566615"/>
                  <a:pt x="3079259" y="568957"/>
                  <a:pt x="3098418" y="574431"/>
                </a:cubicBezTo>
                <a:cubicBezTo>
                  <a:pt x="3134063" y="584615"/>
                  <a:pt x="3167961" y="600609"/>
                  <a:pt x="3203926" y="609600"/>
                </a:cubicBezTo>
                <a:cubicBezTo>
                  <a:pt x="3263208" y="624421"/>
                  <a:pt x="3311992" y="634069"/>
                  <a:pt x="3368049" y="656492"/>
                </a:cubicBezTo>
                <a:cubicBezTo>
                  <a:pt x="3381236" y="661767"/>
                  <a:pt x="3440114" y="686649"/>
                  <a:pt x="3461833" y="691661"/>
                </a:cubicBezTo>
                <a:cubicBezTo>
                  <a:pt x="3500663" y="700622"/>
                  <a:pt x="3539987" y="707291"/>
                  <a:pt x="3579064" y="715107"/>
                </a:cubicBezTo>
                <a:cubicBezTo>
                  <a:pt x="3598602" y="719015"/>
                  <a:pt x="3618349" y="721998"/>
                  <a:pt x="3637679" y="726831"/>
                </a:cubicBezTo>
                <a:lnTo>
                  <a:pt x="3684572" y="738554"/>
                </a:lnTo>
                <a:cubicBezTo>
                  <a:pt x="3751003" y="730738"/>
                  <a:pt x="3817715" y="725030"/>
                  <a:pt x="3883864" y="715107"/>
                </a:cubicBezTo>
                <a:cubicBezTo>
                  <a:pt x="3896084" y="713274"/>
                  <a:pt x="3907980" y="708910"/>
                  <a:pt x="3919033" y="703384"/>
                </a:cubicBezTo>
                <a:cubicBezTo>
                  <a:pt x="3943662" y="691069"/>
                  <a:pt x="3972874" y="665980"/>
                  <a:pt x="3989372" y="644769"/>
                </a:cubicBezTo>
                <a:cubicBezTo>
                  <a:pt x="4006672" y="622526"/>
                  <a:pt x="4020633" y="597877"/>
                  <a:pt x="4036264" y="574431"/>
                </a:cubicBezTo>
                <a:cubicBezTo>
                  <a:pt x="4052310" y="510247"/>
                  <a:pt x="4078412" y="453798"/>
                  <a:pt x="4047987" y="386861"/>
                </a:cubicBezTo>
                <a:cubicBezTo>
                  <a:pt x="4039902" y="369074"/>
                  <a:pt x="4017352" y="362530"/>
                  <a:pt x="4001095" y="351692"/>
                </a:cubicBezTo>
                <a:cubicBezTo>
                  <a:pt x="3982136" y="339053"/>
                  <a:pt x="3961146" y="329590"/>
                  <a:pt x="3942479" y="316523"/>
                </a:cubicBezTo>
                <a:cubicBezTo>
                  <a:pt x="3921981" y="302174"/>
                  <a:pt x="3904683" y="283510"/>
                  <a:pt x="3883864" y="269631"/>
                </a:cubicBezTo>
                <a:cubicBezTo>
                  <a:pt x="3857650" y="252155"/>
                  <a:pt x="3828634" y="239250"/>
                  <a:pt x="3801802" y="222738"/>
                </a:cubicBezTo>
                <a:cubicBezTo>
                  <a:pt x="3689598" y="153689"/>
                  <a:pt x="3772525" y="191883"/>
                  <a:pt x="3637679" y="128954"/>
                </a:cubicBezTo>
                <a:cubicBezTo>
                  <a:pt x="3610711" y="116369"/>
                  <a:pt x="3581744" y="108035"/>
                  <a:pt x="3555618" y="93784"/>
                </a:cubicBezTo>
                <a:cubicBezTo>
                  <a:pt x="3538465" y="84428"/>
                  <a:pt x="3524983" y="69453"/>
                  <a:pt x="3508726" y="58615"/>
                </a:cubicBezTo>
                <a:cubicBezTo>
                  <a:pt x="3489767" y="45976"/>
                  <a:pt x="3470490" y="33636"/>
                  <a:pt x="3450110" y="23446"/>
                </a:cubicBezTo>
                <a:cubicBezTo>
                  <a:pt x="3426078" y="11430"/>
                  <a:pt x="3378621" y="4459"/>
                  <a:pt x="3356326" y="0"/>
                </a:cubicBezTo>
                <a:lnTo>
                  <a:pt x="2746726" y="11723"/>
                </a:lnTo>
                <a:cubicBezTo>
                  <a:pt x="2734377" y="12172"/>
                  <a:pt x="2723438" y="20051"/>
                  <a:pt x="2711556" y="23446"/>
                </a:cubicBezTo>
                <a:cubicBezTo>
                  <a:pt x="2696064" y="27872"/>
                  <a:pt x="2680295" y="31261"/>
                  <a:pt x="2664664" y="35169"/>
                </a:cubicBezTo>
                <a:cubicBezTo>
                  <a:pt x="2652941" y="42984"/>
                  <a:pt x="2642097" y="52314"/>
                  <a:pt x="2629495" y="58615"/>
                </a:cubicBezTo>
                <a:cubicBezTo>
                  <a:pt x="2609795" y="68465"/>
                  <a:pt x="2566214" y="76427"/>
                  <a:pt x="2547433" y="82061"/>
                </a:cubicBezTo>
                <a:cubicBezTo>
                  <a:pt x="2523761" y="89163"/>
                  <a:pt x="2501071" y="99513"/>
                  <a:pt x="2477095" y="105507"/>
                </a:cubicBezTo>
                <a:cubicBezTo>
                  <a:pt x="2446971" y="113038"/>
                  <a:pt x="2401358" y="125233"/>
                  <a:pt x="2371587" y="128954"/>
                </a:cubicBezTo>
                <a:cubicBezTo>
                  <a:pt x="2359955" y="130408"/>
                  <a:pt x="2348141" y="128954"/>
                  <a:pt x="2336418" y="128954"/>
                </a:cubicBezTo>
              </a:path>
            </a:pathLst>
          </a:cu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 name="TextBox 3"/>
          <p:cNvSpPr txBox="1">
            <a:spLocks noChangeArrowheads="1"/>
          </p:cNvSpPr>
          <p:nvPr/>
        </p:nvSpPr>
        <p:spPr bwMode="auto">
          <a:xfrm>
            <a:off x="7534275" y="98249"/>
            <a:ext cx="413062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buFontTx/>
              <a:buAutoNum type="arabicPeriod"/>
            </a:pPr>
            <a:r>
              <a:rPr lang="en-US" altLang="en-US" dirty="0" smtClean="0"/>
              <a:t>We want to measure the size of a lake. It is difficult so we want to estimate it as well as possible. </a:t>
            </a:r>
            <a:endParaRPr lang="sk-SK" altLang="en-US" dirty="0"/>
          </a:p>
          <a:p>
            <a:pPr>
              <a:buFontTx/>
              <a:buAutoNum type="arabicPeriod"/>
            </a:pPr>
            <a:endParaRPr lang="en-US" altLang="en-US" dirty="0"/>
          </a:p>
        </p:txBody>
      </p:sp>
      <p:grpSp>
        <p:nvGrpSpPr>
          <p:cNvPr id="12" name="Group 11"/>
          <p:cNvGrpSpPr>
            <a:grpSpLocks/>
          </p:cNvGrpSpPr>
          <p:nvPr/>
        </p:nvGrpSpPr>
        <p:grpSpPr bwMode="auto">
          <a:xfrm>
            <a:off x="1774825" y="2060575"/>
            <a:ext cx="6175436" cy="2311400"/>
            <a:chOff x="251520" y="2060848"/>
            <a:chExt cx="6175178" cy="2311860"/>
          </a:xfrm>
        </p:grpSpPr>
        <p:cxnSp>
          <p:nvCxnSpPr>
            <p:cNvPr id="6" name="Straight Connector 5"/>
            <p:cNvCxnSpPr/>
            <p:nvPr/>
          </p:nvCxnSpPr>
          <p:spPr>
            <a:xfrm flipH="1">
              <a:off x="251521" y="2060848"/>
              <a:ext cx="2255743" cy="2161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4623313" y="2213278"/>
              <a:ext cx="1803385" cy="215943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507264" y="2060848"/>
              <a:ext cx="3919434" cy="1524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51520" y="4221866"/>
              <a:ext cx="4392429" cy="15084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3" name="TextBox 12"/>
          <p:cNvSpPr txBox="1">
            <a:spLocks noChangeArrowheads="1"/>
          </p:cNvSpPr>
          <p:nvPr/>
        </p:nvSpPr>
        <p:spPr bwMode="auto">
          <a:xfrm>
            <a:off x="7535864" y="1028878"/>
            <a:ext cx="41290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buFontTx/>
              <a:buAutoNum type="arabicPeriod" startAt="2"/>
            </a:pPr>
            <a:r>
              <a:rPr lang="en-US" altLang="en-US" dirty="0" smtClean="0"/>
              <a:t>Close the lake into a square area with known edge </a:t>
            </a:r>
            <a:r>
              <a:rPr lang="en-US" altLang="en-US" dirty="0" smtClean="0"/>
              <a:t>(</a:t>
            </a:r>
            <a:r>
              <a:rPr lang="sk-SK" altLang="en-US" dirty="0" err="1" smtClean="0"/>
              <a:t>edge</a:t>
            </a:r>
            <a:r>
              <a:rPr lang="sk-SK" altLang="en-US" dirty="0" smtClean="0"/>
              <a:t> </a:t>
            </a:r>
            <a:r>
              <a:rPr lang="sk-SK" altLang="en-US" dirty="0" err="1" smtClean="0"/>
              <a:t>lenght</a:t>
            </a:r>
            <a:r>
              <a:rPr lang="sk-SK" altLang="en-US" dirty="0" smtClean="0"/>
              <a:t> </a:t>
            </a:r>
            <a:r>
              <a:rPr lang="sk-SK" altLang="en-US" dirty="0" err="1" smtClean="0"/>
              <a:t>is</a:t>
            </a:r>
            <a:r>
              <a:rPr lang="sk-SK" altLang="en-US" dirty="0" smtClean="0"/>
              <a:t> </a:t>
            </a:r>
            <a:r>
              <a:rPr lang="en-US" altLang="en-US" dirty="0" smtClean="0"/>
              <a:t>a</a:t>
            </a:r>
            <a:r>
              <a:rPr lang="en-US" altLang="en-US" dirty="0" smtClean="0"/>
              <a:t>). </a:t>
            </a:r>
            <a:endParaRPr lang="sk-SK" altLang="en-US" dirty="0"/>
          </a:p>
        </p:txBody>
      </p:sp>
      <p:sp>
        <p:nvSpPr>
          <p:cNvPr id="14" name="TextBox 13"/>
          <p:cNvSpPr txBox="1">
            <a:spLocks noChangeArrowheads="1"/>
          </p:cNvSpPr>
          <p:nvPr/>
        </p:nvSpPr>
        <p:spPr bwMode="auto">
          <a:xfrm>
            <a:off x="7592138" y="2980810"/>
            <a:ext cx="412903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buFontTx/>
              <a:buAutoNum type="arabicPeriod" startAt="3"/>
            </a:pPr>
            <a:r>
              <a:rPr lang="en-US" altLang="en-US" dirty="0" smtClean="0"/>
              <a:t>Take a bowl full of small stones and toss them randomly into the square area. </a:t>
            </a:r>
            <a:endParaRPr lang="sk-SK" altLang="en-US" dirty="0"/>
          </a:p>
          <a:p>
            <a:pPr>
              <a:buFontTx/>
              <a:buAutoNum type="arabicPeriod" startAt="3"/>
            </a:pPr>
            <a:endParaRPr lang="sk-SK" altLang="en-US" dirty="0"/>
          </a:p>
        </p:txBody>
      </p:sp>
      <p:sp>
        <p:nvSpPr>
          <p:cNvPr id="18" name="Oval 17"/>
          <p:cNvSpPr/>
          <p:nvPr/>
        </p:nvSpPr>
        <p:spPr>
          <a:xfrm>
            <a:off x="4030663" y="2165350"/>
            <a:ext cx="215900" cy="1587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Oval 19"/>
          <p:cNvSpPr/>
          <p:nvPr/>
        </p:nvSpPr>
        <p:spPr>
          <a:xfrm>
            <a:off x="3922713" y="3290888"/>
            <a:ext cx="215900" cy="1587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Oval 20"/>
          <p:cNvSpPr/>
          <p:nvPr/>
        </p:nvSpPr>
        <p:spPr>
          <a:xfrm>
            <a:off x="2330450" y="3871913"/>
            <a:ext cx="215900" cy="1587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Oval 21"/>
          <p:cNvSpPr/>
          <p:nvPr/>
        </p:nvSpPr>
        <p:spPr>
          <a:xfrm>
            <a:off x="5988050" y="2360613"/>
            <a:ext cx="215900" cy="1587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Oval 22"/>
          <p:cNvSpPr/>
          <p:nvPr/>
        </p:nvSpPr>
        <p:spPr>
          <a:xfrm>
            <a:off x="4933950" y="2806700"/>
            <a:ext cx="215900" cy="1587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Oval 23"/>
          <p:cNvSpPr/>
          <p:nvPr/>
        </p:nvSpPr>
        <p:spPr>
          <a:xfrm>
            <a:off x="4602163" y="4037013"/>
            <a:ext cx="215900" cy="1587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Oval 24"/>
          <p:cNvSpPr/>
          <p:nvPr/>
        </p:nvSpPr>
        <p:spPr>
          <a:xfrm>
            <a:off x="5930900" y="3035300"/>
            <a:ext cx="215900" cy="1587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 name="Oval 25"/>
          <p:cNvSpPr/>
          <p:nvPr/>
        </p:nvSpPr>
        <p:spPr>
          <a:xfrm>
            <a:off x="5391150" y="3263900"/>
            <a:ext cx="215900" cy="1587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 name="Oval 26"/>
          <p:cNvSpPr/>
          <p:nvPr/>
        </p:nvSpPr>
        <p:spPr>
          <a:xfrm>
            <a:off x="7200900" y="2430463"/>
            <a:ext cx="215900" cy="1587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 name="Oval 27"/>
          <p:cNvSpPr/>
          <p:nvPr/>
        </p:nvSpPr>
        <p:spPr>
          <a:xfrm>
            <a:off x="6656388" y="3292475"/>
            <a:ext cx="215900" cy="1587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 name="Oval 28"/>
          <p:cNvSpPr/>
          <p:nvPr/>
        </p:nvSpPr>
        <p:spPr>
          <a:xfrm>
            <a:off x="5942013" y="4129088"/>
            <a:ext cx="215900" cy="1587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10" name="Group 9"/>
          <p:cNvGrpSpPr/>
          <p:nvPr/>
        </p:nvGrpSpPr>
        <p:grpSpPr>
          <a:xfrm>
            <a:off x="661398" y="5105711"/>
            <a:ext cx="9675403" cy="1563172"/>
            <a:chOff x="661398" y="5105711"/>
            <a:chExt cx="9675403" cy="1563172"/>
          </a:xfrm>
        </p:grpSpPr>
        <p:grpSp>
          <p:nvGrpSpPr>
            <p:cNvPr id="5" name="Group 4"/>
            <p:cNvGrpSpPr/>
            <p:nvPr/>
          </p:nvGrpSpPr>
          <p:grpSpPr>
            <a:xfrm>
              <a:off x="661398" y="5105711"/>
              <a:ext cx="9675403" cy="1563172"/>
              <a:chOff x="1847850" y="4999037"/>
              <a:chExt cx="8424865" cy="1563172"/>
            </a:xfrm>
          </p:grpSpPr>
          <p:grpSp>
            <p:nvGrpSpPr>
              <p:cNvPr id="37" name="Group 36"/>
              <p:cNvGrpSpPr>
                <a:grpSpLocks/>
              </p:cNvGrpSpPr>
              <p:nvPr/>
            </p:nvGrpSpPr>
            <p:grpSpPr bwMode="auto">
              <a:xfrm>
                <a:off x="1847850" y="4999037"/>
                <a:ext cx="8424865" cy="1563172"/>
                <a:chOff x="598086" y="4795191"/>
                <a:chExt cx="8425780" cy="1562004"/>
              </a:xfrm>
            </p:grpSpPr>
            <p:sp>
              <p:nvSpPr>
                <p:cNvPr id="30" name="TextBox 29"/>
                <p:cNvSpPr txBox="1">
                  <a:spLocks noRot="1" noChangeAspect="1" noMove="1" noResize="1" noEditPoints="1" noAdjustHandles="1" noChangeArrowheads="1" noChangeShapeType="1" noTextEdit="1"/>
                </p:cNvSpPr>
                <p:nvPr/>
              </p:nvSpPr>
              <p:spPr>
                <a:xfrm>
                  <a:off x="598086" y="4826820"/>
                  <a:ext cx="6278170" cy="993477"/>
                </a:xfrm>
                <a:prstGeom prst="rect">
                  <a:avLst/>
                </a:prstGeom>
                <a:blipFill>
                  <a:blip r:embed="rId2"/>
                  <a:stretch>
                    <a:fillRect l="-678"/>
                  </a:stretch>
                </a:blipFill>
              </p:spPr>
              <p:txBody>
                <a:bodyPr/>
                <a:lstStyle/>
                <a:p>
                  <a:pPr>
                    <a:defRPr/>
                  </a:pPr>
                  <a:r>
                    <a:rPr lang="en-US">
                      <a:noFill/>
                    </a:rPr>
                    <a:t> </a:t>
                  </a:r>
                </a:p>
              </p:txBody>
            </p:sp>
            <p:cxnSp>
              <p:nvCxnSpPr>
                <p:cNvPr id="32" name="Straight Arrow Connector 31"/>
                <p:cNvCxnSpPr/>
                <p:nvPr/>
              </p:nvCxnSpPr>
              <p:spPr>
                <a:xfrm flipH="1">
                  <a:off x="6022092" y="5086823"/>
                  <a:ext cx="10081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819" name="TextBox 32"/>
                <p:cNvSpPr txBox="1">
                  <a:spLocks noChangeArrowheads="1"/>
                </p:cNvSpPr>
                <p:nvPr/>
              </p:nvSpPr>
              <p:spPr bwMode="auto">
                <a:xfrm>
                  <a:off x="7318663" y="4795191"/>
                  <a:ext cx="1224136" cy="645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dirty="0" smtClean="0"/>
                    <a:t>Number of all stones</a:t>
                  </a:r>
                  <a:endParaRPr lang="en-US" altLang="en-US" dirty="0"/>
                </a:p>
              </p:txBody>
            </p:sp>
            <p:cxnSp>
              <p:nvCxnSpPr>
                <p:cNvPr id="35" name="Straight Arrow Connector 34"/>
                <p:cNvCxnSpPr/>
                <p:nvPr/>
              </p:nvCxnSpPr>
              <p:spPr>
                <a:xfrm flipH="1" flipV="1">
                  <a:off x="5892974" y="5661318"/>
                  <a:ext cx="392155" cy="504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821" name="TextBox 35"/>
                <p:cNvSpPr txBox="1">
                  <a:spLocks noChangeArrowheads="1"/>
                </p:cNvSpPr>
                <p:nvPr/>
              </p:nvSpPr>
              <p:spPr bwMode="auto">
                <a:xfrm>
                  <a:off x="6485392" y="5711347"/>
                  <a:ext cx="2538474" cy="645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dirty="0" smtClean="0"/>
                    <a:t>Number of stones which have fallen into the lake</a:t>
                  </a:r>
                  <a:endParaRPr lang="en-US" altLang="en-US" dirty="0"/>
                </a:p>
              </p:txBody>
            </p:sp>
          </p:grpSp>
          <p:sp>
            <p:nvSpPr>
              <p:cNvPr id="2" name="TextBox 1"/>
              <p:cNvSpPr txBox="1"/>
              <p:nvPr/>
            </p:nvSpPr>
            <p:spPr>
              <a:xfrm>
                <a:off x="2177558" y="5195670"/>
                <a:ext cx="3773636" cy="646331"/>
              </a:xfrm>
              <a:prstGeom prst="rect">
                <a:avLst/>
              </a:prstGeom>
              <a:solidFill>
                <a:schemeClr val="bg1"/>
              </a:solidFill>
            </p:spPr>
            <p:txBody>
              <a:bodyPr wrap="square" rtlCol="0">
                <a:spAutoFit/>
              </a:bodyPr>
              <a:lstStyle/>
              <a:p>
                <a:r>
                  <a:rPr lang="en-US" dirty="0" smtClean="0"/>
                  <a:t>The lake area </a:t>
                </a:r>
                <a:r>
                  <a:rPr lang="en-US" i="1" dirty="0" smtClean="0"/>
                  <a:t>P</a:t>
                </a:r>
                <a:r>
                  <a:rPr lang="en-US" dirty="0" smtClean="0"/>
                  <a:t> can be estimated as</a:t>
                </a:r>
                <a:endParaRPr lang="en-US" dirty="0"/>
              </a:p>
            </p:txBody>
          </p:sp>
        </p:grpSp>
        <p:sp>
          <p:nvSpPr>
            <p:cNvPr id="8" name="Freeform 7"/>
            <p:cNvSpPr/>
            <p:nvPr/>
          </p:nvSpPr>
          <p:spPr>
            <a:xfrm>
              <a:off x="5949538" y="5320145"/>
              <a:ext cx="261257" cy="71865"/>
            </a:xfrm>
            <a:custGeom>
              <a:avLst/>
              <a:gdLst>
                <a:gd name="connsiteX0" fmla="*/ 0 w 261257"/>
                <a:gd name="connsiteY0" fmla="*/ 71252 h 71865"/>
                <a:gd name="connsiteX1" fmla="*/ 95002 w 261257"/>
                <a:gd name="connsiteY1" fmla="*/ 0 h 71865"/>
                <a:gd name="connsiteX2" fmla="*/ 130628 w 261257"/>
                <a:gd name="connsiteY2" fmla="*/ 11876 h 71865"/>
                <a:gd name="connsiteX3" fmla="*/ 142504 w 261257"/>
                <a:gd name="connsiteY3" fmla="*/ 47502 h 71865"/>
                <a:gd name="connsiteX4" fmla="*/ 249381 w 261257"/>
                <a:gd name="connsiteY4" fmla="*/ 59377 h 71865"/>
                <a:gd name="connsiteX5" fmla="*/ 261257 w 261257"/>
                <a:gd name="connsiteY5" fmla="*/ 0 h 71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257" h="71865">
                  <a:moveTo>
                    <a:pt x="0" y="71252"/>
                  </a:moveTo>
                  <a:cubicBezTo>
                    <a:pt x="21880" y="49372"/>
                    <a:pt x="53550" y="0"/>
                    <a:pt x="95002" y="0"/>
                  </a:cubicBezTo>
                  <a:cubicBezTo>
                    <a:pt x="107520" y="0"/>
                    <a:pt x="118753" y="7917"/>
                    <a:pt x="130628" y="11876"/>
                  </a:cubicBezTo>
                  <a:cubicBezTo>
                    <a:pt x="134587" y="23751"/>
                    <a:pt x="134684" y="37727"/>
                    <a:pt x="142504" y="47502"/>
                  </a:cubicBezTo>
                  <a:cubicBezTo>
                    <a:pt x="175245" y="88428"/>
                    <a:pt x="202717" y="67154"/>
                    <a:pt x="249381" y="59377"/>
                  </a:cubicBezTo>
                  <a:lnTo>
                    <a:pt x="261257"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1" name="Picture 30" descr="Free vector graphic: Dancer, Avatar, Icon, Red, Man - Free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flipV="1">
            <a:off x="1173114" y="1673886"/>
            <a:ext cx="1129952" cy="1667142"/>
          </a:xfrm>
          <a:prstGeom prst="rect">
            <a:avLst/>
          </a:prstGeom>
        </p:spPr>
      </p:pic>
    </p:spTree>
    <p:extLst>
      <p:ext uri="{BB962C8B-B14F-4D97-AF65-F5344CB8AC3E}">
        <p14:creationId xmlns:p14="http://schemas.microsoft.com/office/powerpoint/2010/main" val="14687058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8"/>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14" grpId="0"/>
      <p:bldP spid="18"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TextBox 2"/>
          <p:cNvSpPr txBox="1"/>
          <p:nvPr/>
        </p:nvSpPr>
        <p:spPr>
          <a:xfrm>
            <a:off x="677333" y="2738094"/>
            <a:ext cx="10566399" cy="3046988"/>
          </a:xfrm>
          <a:prstGeom prst="rect">
            <a:avLst/>
          </a:prstGeom>
          <a:noFill/>
        </p:spPr>
        <p:txBody>
          <a:bodyPr wrap="square" rtlCol="0">
            <a:spAutoFit/>
          </a:bodyPr>
          <a:lstStyle/>
          <a:p>
            <a:endParaRPr lang="en-US" sz="2400" dirty="0" smtClean="0"/>
          </a:p>
          <a:p>
            <a:pPr marL="457200" indent="-457200">
              <a:buAutoNum type="arabicPeriod"/>
            </a:pPr>
            <a:r>
              <a:rPr lang="en-US" sz="2400" dirty="0" smtClean="0"/>
              <a:t>Probability theory and AI I– short repetition of the basic probability concepts. </a:t>
            </a:r>
          </a:p>
          <a:p>
            <a:pPr marL="457200" indent="-457200">
              <a:buAutoNum type="arabicPeriod"/>
            </a:pPr>
            <a:r>
              <a:rPr lang="en-US" sz="2400" dirty="0" smtClean="0"/>
              <a:t>Point and interval estimate.</a:t>
            </a:r>
          </a:p>
          <a:p>
            <a:pPr marL="457200" indent="-457200">
              <a:buAutoNum type="arabicPeriod"/>
            </a:pPr>
            <a:r>
              <a:rPr lang="en-US" sz="2400" dirty="0" smtClean="0"/>
              <a:t>Probability in AI I. Monte Carlo simulations.</a:t>
            </a:r>
          </a:p>
          <a:p>
            <a:pPr marL="457200" indent="-457200">
              <a:buAutoNum type="arabicPeriod"/>
            </a:pPr>
            <a:r>
              <a:rPr lang="en-US" sz="2400" dirty="0" smtClean="0"/>
              <a:t>MC simulation, direct sampling, Metropolis sampling.</a:t>
            </a:r>
          </a:p>
          <a:p>
            <a:pPr marL="457200" indent="-457200">
              <a:buAutoNum type="arabicPeriod"/>
            </a:pPr>
            <a:r>
              <a:rPr lang="en-US" sz="2400" dirty="0" smtClean="0"/>
              <a:t>MC simulations</a:t>
            </a:r>
            <a:r>
              <a:rPr lang="en-US" sz="2400" dirty="0"/>
              <a:t> </a:t>
            </a:r>
            <a:r>
              <a:rPr lang="en-US" sz="2400" dirty="0" smtClean="0"/>
              <a:t>rejection sampling.</a:t>
            </a:r>
          </a:p>
          <a:p>
            <a:pPr marL="457200" indent="-457200">
              <a:buAutoNum type="arabicPeriod"/>
            </a:pPr>
            <a:r>
              <a:rPr lang="en-US" sz="2400" dirty="0" smtClean="0"/>
              <a:t>MC examples.</a:t>
            </a:r>
          </a:p>
        </p:txBody>
      </p:sp>
    </p:spTree>
    <p:extLst>
      <p:ext uri="{BB962C8B-B14F-4D97-AF65-F5344CB8AC3E}">
        <p14:creationId xmlns:p14="http://schemas.microsoft.com/office/powerpoint/2010/main" val="34346710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03388" y="188913"/>
            <a:ext cx="10057688" cy="461665"/>
          </a:xfrm>
          <a:prstGeom prst="rect">
            <a:avLst/>
          </a:prstGeom>
          <a:solidFill>
            <a:schemeClr val="accent1">
              <a:lumMod val="60000"/>
              <a:lumOff val="40000"/>
            </a:schemeClr>
          </a:solidFill>
        </p:spPr>
        <p:txBody>
          <a:bodyPr wrap="square">
            <a:spAutoFit/>
          </a:bodyPr>
          <a:lstStyle/>
          <a:p>
            <a:pPr>
              <a:defRPr/>
            </a:pPr>
            <a:r>
              <a:rPr lang="en-US" sz="2400" dirty="0" smtClean="0"/>
              <a:t>What we in fact did? Is it </a:t>
            </a:r>
            <a:r>
              <a:rPr lang="sk-SK" sz="2400" dirty="0" smtClean="0"/>
              <a:t>a </a:t>
            </a:r>
            <a:r>
              <a:rPr lang="en-US" sz="2400" dirty="0" smtClean="0"/>
              <a:t>correct simulation. If not, why?</a:t>
            </a:r>
            <a:endParaRPr lang="en-US" sz="2400" dirty="0"/>
          </a:p>
        </p:txBody>
      </p:sp>
      <p:sp>
        <p:nvSpPr>
          <p:cNvPr id="3" name="TextBox 2"/>
          <p:cNvSpPr txBox="1"/>
          <p:nvPr/>
        </p:nvSpPr>
        <p:spPr>
          <a:xfrm>
            <a:off x="1703389" y="1484314"/>
            <a:ext cx="9900032" cy="984885"/>
          </a:xfrm>
          <a:prstGeom prst="rect">
            <a:avLst/>
          </a:prstGeom>
          <a:noFill/>
        </p:spPr>
        <p:txBody>
          <a:bodyPr wrap="square">
            <a:spAutoFit/>
          </a:bodyPr>
          <a:lstStyle/>
          <a:p>
            <a:pPr marL="342900" indent="-342900">
              <a:buFontTx/>
              <a:buAutoNum type="arabicPeriod"/>
              <a:defRPr/>
            </a:pPr>
            <a:r>
              <a:rPr lang="en-US" sz="2000" dirty="0" smtClean="0"/>
              <a:t>Because we tossed the stones from one place only (biased simulation)</a:t>
            </a:r>
            <a:r>
              <a:rPr lang="sk-SK" sz="2000" dirty="0" smtClean="0"/>
              <a:t>.</a:t>
            </a:r>
            <a:endParaRPr lang="sk-SK" sz="2000" dirty="0"/>
          </a:p>
          <a:p>
            <a:pPr marL="342900" indent="-342900">
              <a:buFontTx/>
              <a:buAutoNum type="arabicPeriod"/>
              <a:defRPr/>
            </a:pPr>
            <a:r>
              <a:rPr lang="en-US" sz="2000" dirty="0" smtClean="0"/>
              <a:t>Because we made only one experiment</a:t>
            </a:r>
            <a:endParaRPr lang="sk-SK" sz="2000" dirty="0"/>
          </a:p>
          <a:p>
            <a:pPr>
              <a:defRPr/>
            </a:pPr>
            <a:endParaRPr lang="en-US" dirty="0"/>
          </a:p>
        </p:txBody>
      </p:sp>
      <p:sp>
        <p:nvSpPr>
          <p:cNvPr id="5" name="TextBox 4"/>
          <p:cNvSpPr txBox="1">
            <a:spLocks noChangeArrowheads="1"/>
          </p:cNvSpPr>
          <p:nvPr/>
        </p:nvSpPr>
        <p:spPr bwMode="auto">
          <a:xfrm>
            <a:off x="1703389" y="5157788"/>
            <a:ext cx="8569325" cy="46166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dirty="0" smtClean="0"/>
              <a:t>Such method is called </a:t>
            </a:r>
            <a:r>
              <a:rPr lang="sk-SK" altLang="en-US" sz="2400" dirty="0" err="1" smtClean="0">
                <a:solidFill>
                  <a:srgbClr val="C00000"/>
                </a:solidFill>
              </a:rPr>
              <a:t>direct</a:t>
            </a:r>
            <a:r>
              <a:rPr lang="sk-SK" altLang="en-US" sz="2400" dirty="0" smtClean="0">
                <a:solidFill>
                  <a:srgbClr val="C00000"/>
                </a:solidFill>
              </a:rPr>
              <a:t> </a:t>
            </a:r>
            <a:r>
              <a:rPr lang="sk-SK" altLang="en-US" sz="2400" dirty="0" err="1" smtClean="0">
                <a:solidFill>
                  <a:srgbClr val="C00000"/>
                </a:solidFill>
              </a:rPr>
              <a:t>sampling</a:t>
            </a:r>
            <a:r>
              <a:rPr lang="sk-SK" altLang="en-US" sz="2400" dirty="0" smtClean="0"/>
              <a:t>. </a:t>
            </a:r>
            <a:endParaRPr lang="en-US" altLang="en-US" sz="2400" dirty="0"/>
          </a:p>
        </p:txBody>
      </p:sp>
      <p:sp>
        <p:nvSpPr>
          <p:cNvPr id="6" name="TextBox 5"/>
          <p:cNvSpPr txBox="1">
            <a:spLocks noChangeArrowheads="1"/>
          </p:cNvSpPr>
          <p:nvPr/>
        </p:nvSpPr>
        <p:spPr bwMode="auto">
          <a:xfrm>
            <a:off x="1701801" y="5979012"/>
            <a:ext cx="7923213" cy="461665"/>
          </a:xfrm>
          <a:prstGeom prst="rect">
            <a:avLst/>
          </a:prstGeom>
          <a:solidFill>
            <a:srgbClr val="FFFF00"/>
          </a:solidFill>
          <a:ln>
            <a:noFill/>
          </a:ln>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dirty="0" smtClean="0"/>
              <a:t>Correct sampling is decisive for the Monte Carlo simulation</a:t>
            </a:r>
            <a:r>
              <a:rPr lang="sk-SK" altLang="en-US" sz="2400" dirty="0" smtClean="0"/>
              <a:t>.</a:t>
            </a:r>
            <a:endParaRPr lang="en-US" altLang="en-US" sz="2400" dirty="0"/>
          </a:p>
        </p:txBody>
      </p:sp>
      <mc:AlternateContent xmlns:mc="http://schemas.openxmlformats.org/markup-compatibility/2006" xmlns:a14="http://schemas.microsoft.com/office/drawing/2010/main">
        <mc:Choice Requires="a14">
          <p:sp>
            <p:nvSpPr>
              <p:cNvPr id="7" name="TextBox 6"/>
              <p:cNvSpPr txBox="1"/>
              <p:nvPr/>
            </p:nvSpPr>
            <p:spPr>
              <a:xfrm>
                <a:off x="1701801" y="2469199"/>
                <a:ext cx="8714604" cy="2308324"/>
              </a:xfrm>
              <a:prstGeom prst="rect">
                <a:avLst/>
              </a:prstGeom>
              <a:solidFill>
                <a:schemeClr val="bg1"/>
              </a:solidFill>
            </p:spPr>
            <p:txBody>
              <a:bodyPr wrap="square" rtlCol="0">
                <a:spAutoFit/>
              </a:bodyPr>
              <a:lstStyle/>
              <a:p>
                <a:r>
                  <a:rPr lang="en-US" dirty="0" smtClean="0"/>
                  <a:t>Correct experiment:      1. Take a drone and fill it with stones.</a:t>
                </a:r>
              </a:p>
              <a:p>
                <a:r>
                  <a:rPr lang="en-US" dirty="0"/>
                  <a:t> </a:t>
                </a:r>
                <a:r>
                  <a:rPr lang="en-US" dirty="0" smtClean="0"/>
                  <a:t>                                    2. Generate randomly coordinates in the square area. </a:t>
                </a:r>
              </a:p>
              <a:p>
                <a:r>
                  <a:rPr lang="en-US" dirty="0"/>
                  <a:t> </a:t>
                </a:r>
                <a:r>
                  <a:rPr lang="en-US" dirty="0" smtClean="0"/>
                  <a:t>                                        send the drone there and drop the stone.</a:t>
                </a:r>
              </a:p>
              <a:p>
                <a:r>
                  <a:rPr lang="en-US" dirty="0"/>
                  <a:t> </a:t>
                </a:r>
                <a:r>
                  <a:rPr lang="en-US" dirty="0" smtClean="0"/>
                  <a:t>                                    3. Estimate the lake area.</a:t>
                </a:r>
              </a:p>
              <a:p>
                <a:r>
                  <a:rPr lang="en-US" dirty="0"/>
                  <a:t> </a:t>
                </a:r>
                <a:r>
                  <a:rPr lang="en-US" dirty="0" smtClean="0"/>
                  <a:t>                                    4.  Repeat the experiment many times (</a:t>
                </a:r>
                <a:r>
                  <a:rPr lang="en-US" i="1" dirty="0" smtClean="0"/>
                  <a:t>N </a:t>
                </a:r>
                <a:r>
                  <a:rPr lang="en-US" dirty="0" smtClean="0"/>
                  <a:t>times)</a:t>
                </a:r>
              </a:p>
              <a:p>
                <a:r>
                  <a:rPr lang="en-US" dirty="0"/>
                  <a:t> </a:t>
                </a:r>
                <a:r>
                  <a:rPr lang="en-US" dirty="0" smtClean="0"/>
                  <a:t>                                    5.  Get estimates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1</m:t>
                        </m:r>
                      </m:sub>
                    </m:sSub>
                  </m:oMath>
                </a14:m>
                <a:r>
                  <a:rPr lang="en-US" dirty="0" smtClean="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2</m:t>
                        </m:r>
                      </m:sub>
                    </m:sSub>
                    <m:r>
                      <a:rPr lang="en-US" b="0" i="1" smtClean="0">
                        <a:latin typeface="Cambria Math" panose="02040503050406030204" pitchFamily="18" charset="0"/>
                      </a:rPr>
                      <m:t>,  …. </m:t>
                    </m:r>
                    <m:sSub>
                      <m:sSubPr>
                        <m:ctrlPr>
                          <a:rPr lang="en-US"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𝑁</m:t>
                        </m:r>
                      </m:sub>
                    </m:sSub>
                  </m:oMath>
                </a14:m>
                <a:r>
                  <a:rPr lang="en-US" dirty="0" smtClean="0"/>
                  <a:t>. </a:t>
                </a:r>
              </a:p>
              <a:p>
                <a:r>
                  <a:rPr lang="en-US" dirty="0"/>
                  <a:t> </a:t>
                </a:r>
                <a:r>
                  <a:rPr lang="en-US" dirty="0" smtClean="0"/>
                  <a:t>                                    6. Create a probability distribution and make a point </a:t>
                </a:r>
              </a:p>
              <a:p>
                <a:r>
                  <a:rPr lang="en-US" dirty="0"/>
                  <a:t> </a:t>
                </a:r>
                <a:r>
                  <a:rPr lang="en-US" dirty="0" smtClean="0"/>
                  <a:t>                                         or interval estimate of the lake size. </a:t>
                </a:r>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1701801" y="2469199"/>
                <a:ext cx="8714604" cy="2308324"/>
              </a:xfrm>
              <a:prstGeom prst="rect">
                <a:avLst/>
              </a:prstGeom>
              <a:blipFill>
                <a:blip r:embed="rId2"/>
                <a:stretch>
                  <a:fillRect l="-559" t="-1583" b="-2902"/>
                </a:stretch>
              </a:blipFill>
            </p:spPr>
            <p:txBody>
              <a:bodyPr/>
              <a:lstStyle/>
              <a:p>
                <a:r>
                  <a:rPr lang="en-US">
                    <a:noFill/>
                  </a:rPr>
                  <a:t> </a:t>
                </a:r>
              </a:p>
            </p:txBody>
          </p:sp>
        </mc:Fallback>
      </mc:AlternateContent>
      <p:sp>
        <p:nvSpPr>
          <p:cNvPr id="4" name="TextBox 3"/>
          <p:cNvSpPr txBox="1"/>
          <p:nvPr/>
        </p:nvSpPr>
        <p:spPr>
          <a:xfrm>
            <a:off x="1701801" y="977462"/>
            <a:ext cx="3280102" cy="369332"/>
          </a:xfrm>
          <a:prstGeom prst="rect">
            <a:avLst/>
          </a:prstGeom>
          <a:noFill/>
        </p:spPr>
        <p:txBody>
          <a:bodyPr wrap="square" rtlCol="0">
            <a:spAutoFit/>
          </a:bodyPr>
          <a:lstStyle/>
          <a:p>
            <a:r>
              <a:rPr lang="en-US" dirty="0" smtClean="0"/>
              <a:t>Not quite correct. </a:t>
            </a:r>
            <a:endParaRPr lang="en-US" dirty="0"/>
          </a:p>
        </p:txBody>
      </p:sp>
    </p:spTree>
    <p:extLst>
      <p:ext uri="{BB962C8B-B14F-4D97-AF65-F5344CB8AC3E}">
        <p14:creationId xmlns:p14="http://schemas.microsoft.com/office/powerpoint/2010/main" val="39689328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5" grpId="0" animBg="1"/>
      <p:bldP spid="6" grpId="0" animBg="1"/>
      <p:bldP spid="7" grpId="0" animBg="1"/>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1497" y="0"/>
            <a:ext cx="8027717" cy="1143000"/>
          </a:xfrm>
        </p:spPr>
        <p:txBody>
          <a:bodyPr>
            <a:normAutofit fontScale="90000"/>
          </a:bodyPr>
          <a:lstStyle/>
          <a:p>
            <a:pPr>
              <a:defRPr/>
            </a:pPr>
            <a:r>
              <a:rPr lang="en-US" dirty="0" smtClean="0">
                <a:solidFill>
                  <a:schemeClr val="tx2">
                    <a:satMod val="130000"/>
                  </a:schemeClr>
                </a:solidFill>
              </a:rPr>
              <a:t>Some simple direct sampling examples</a:t>
            </a:r>
            <a:endParaRPr lang="sk-SK" dirty="0">
              <a:solidFill>
                <a:schemeClr val="tx2">
                  <a:satMod val="130000"/>
                </a:schemeClr>
              </a:solidFill>
            </a:endParaRPr>
          </a:p>
        </p:txBody>
      </p:sp>
      <p:sp>
        <p:nvSpPr>
          <p:cNvPr id="44035" name="TextBox 2"/>
          <p:cNvSpPr txBox="1">
            <a:spLocks noChangeArrowheads="1"/>
          </p:cNvSpPr>
          <p:nvPr/>
        </p:nvSpPr>
        <p:spPr bwMode="auto">
          <a:xfrm>
            <a:off x="1823495" y="1536699"/>
            <a:ext cx="56880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sk-SK" altLang="sk-SK" sz="2400" dirty="0" smtClean="0">
                <a:solidFill>
                  <a:srgbClr val="C00000"/>
                </a:solidFill>
                <a:latin typeface="Gill Sans MT" panose="020B0502020104020203" pitchFamily="34" charset="-18"/>
              </a:rPr>
              <a:t>MC</a:t>
            </a:r>
            <a:r>
              <a:rPr lang="en-US" altLang="sk-SK" sz="2400" dirty="0" smtClean="0">
                <a:solidFill>
                  <a:srgbClr val="C00000"/>
                </a:solidFill>
                <a:latin typeface="Gill Sans MT" panose="020B0502020104020203" pitchFamily="34" charset="-18"/>
              </a:rPr>
              <a:t> </a:t>
            </a:r>
            <a:r>
              <a:rPr lang="sk-SK" altLang="sk-SK" sz="2400" dirty="0" smtClean="0">
                <a:solidFill>
                  <a:srgbClr val="C00000"/>
                </a:solidFill>
                <a:latin typeface="Gill Sans MT" panose="020B0502020104020203" pitchFamily="34" charset="-18"/>
              </a:rPr>
              <a:t>Pi</a:t>
            </a:r>
            <a:r>
              <a:rPr lang="en-US" altLang="sk-SK" sz="2400" dirty="0" smtClean="0">
                <a:solidFill>
                  <a:srgbClr val="C00000"/>
                </a:solidFill>
                <a:latin typeface="Gill Sans MT" panose="020B0502020104020203" pitchFamily="34" charset="-18"/>
              </a:rPr>
              <a:t> estimate</a:t>
            </a:r>
            <a:endParaRPr lang="sk-SK" altLang="sk-SK" sz="2400" dirty="0">
              <a:solidFill>
                <a:srgbClr val="C00000"/>
              </a:solidFill>
              <a:latin typeface="Gill Sans MT" panose="020B0502020104020203" pitchFamily="34" charset="-18"/>
            </a:endParaRPr>
          </a:p>
        </p:txBody>
      </p:sp>
      <p:pic>
        <p:nvPicPr>
          <p:cNvPr id="1026" name="Picture 2" descr="http://www.chem.unl.edu/zeng/joy/mclab/circlefull.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7801" y="1773238"/>
            <a:ext cx="1655763"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7" name="TextBox 5"/>
          <p:cNvSpPr txBox="1">
            <a:spLocks noChangeArrowheads="1"/>
          </p:cNvSpPr>
          <p:nvPr/>
        </p:nvSpPr>
        <p:spPr bwMode="auto">
          <a:xfrm>
            <a:off x="1631950" y="3670300"/>
            <a:ext cx="8783638"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sk-SK" sz="1600" dirty="0" smtClean="0">
                <a:latin typeface="Gill Sans MT" panose="020B0502020104020203" pitchFamily="34" charset="-18"/>
              </a:rPr>
              <a:t>Close a circle by a square with the edge </a:t>
            </a:r>
            <a:r>
              <a:rPr lang="en-US" altLang="sk-SK" sz="1600" i="1" dirty="0" smtClean="0">
                <a:latin typeface="Gill Sans MT" panose="020B0502020104020203" pitchFamily="34" charset="-18"/>
              </a:rPr>
              <a:t>2r,</a:t>
            </a:r>
            <a:r>
              <a:rPr lang="en-US" altLang="sk-SK" sz="1600" dirty="0" smtClean="0">
                <a:latin typeface="Gill Sans MT" panose="020B0502020104020203" pitchFamily="34" charset="-18"/>
              </a:rPr>
              <a:t> where </a:t>
            </a:r>
            <a:r>
              <a:rPr lang="en-US" altLang="sk-SK" sz="1600" i="1" dirty="0" smtClean="0">
                <a:latin typeface="Gill Sans MT" panose="020B0502020104020203" pitchFamily="34" charset="-18"/>
              </a:rPr>
              <a:t>r</a:t>
            </a:r>
            <a:r>
              <a:rPr lang="en-US" altLang="sk-SK" sz="1600" dirty="0" smtClean="0">
                <a:latin typeface="Gill Sans MT" panose="020B0502020104020203" pitchFamily="34" charset="-18"/>
              </a:rPr>
              <a:t> is a circle perimeter.  With a help of random number generator generate randomly points (their coordinates) in the square.  </a:t>
            </a:r>
            <a:r>
              <a:rPr lang="en-US" altLang="sk-SK" sz="1600" i="1" dirty="0" smtClean="0">
                <a:latin typeface="Gill Sans MT" panose="020B0502020104020203" pitchFamily="34" charset="-18"/>
              </a:rPr>
              <a:t>N1</a:t>
            </a:r>
            <a:r>
              <a:rPr lang="en-US" altLang="sk-SK" sz="1600" dirty="0" smtClean="0">
                <a:latin typeface="Gill Sans MT" panose="020B0502020104020203" pitchFamily="34" charset="-18"/>
              </a:rPr>
              <a:t> points are in a square and </a:t>
            </a:r>
            <a:r>
              <a:rPr lang="en-US" altLang="sk-SK" sz="1600" i="1" dirty="0" smtClean="0">
                <a:latin typeface="Gill Sans MT" panose="020B0502020104020203" pitchFamily="34" charset="-18"/>
              </a:rPr>
              <a:t>N2</a:t>
            </a:r>
            <a:r>
              <a:rPr lang="en-US" altLang="sk-SK" sz="1600" dirty="0" smtClean="0">
                <a:latin typeface="Gill Sans MT" panose="020B0502020104020203" pitchFamily="34" charset="-18"/>
              </a:rPr>
              <a:t> in a circle. Their number is proportional to the square and circle area. So we can calculate: </a:t>
            </a:r>
            <a:endParaRPr lang="sk-SK" altLang="sk-SK" sz="1600" dirty="0">
              <a:latin typeface="Gill Sans MT" panose="020B0502020104020203" pitchFamily="34" charset="-18"/>
            </a:endParaRPr>
          </a:p>
        </p:txBody>
      </p:sp>
      <p:cxnSp>
        <p:nvCxnSpPr>
          <p:cNvPr id="8" name="Straight Arrow Connector 7"/>
          <p:cNvCxnSpPr/>
          <p:nvPr/>
        </p:nvCxnSpPr>
        <p:spPr>
          <a:xfrm flipV="1">
            <a:off x="6527800" y="1412876"/>
            <a:ext cx="0" cy="20161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527800" y="3429000"/>
            <a:ext cx="23050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040" name="TextBox 10"/>
          <p:cNvSpPr txBox="1">
            <a:spLocks noChangeArrowheads="1"/>
          </p:cNvSpPr>
          <p:nvPr/>
        </p:nvSpPr>
        <p:spPr bwMode="auto">
          <a:xfrm>
            <a:off x="7391401" y="3429000"/>
            <a:ext cx="288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sk-SK" altLang="sk-SK">
                <a:latin typeface="Gill Sans MT" panose="020B0502020104020203" pitchFamily="34" charset="-18"/>
              </a:rPr>
              <a:t>x</a:t>
            </a:r>
          </a:p>
        </p:txBody>
      </p:sp>
      <p:sp>
        <p:nvSpPr>
          <p:cNvPr id="44041" name="TextBox 11"/>
          <p:cNvSpPr txBox="1">
            <a:spLocks noChangeArrowheads="1"/>
          </p:cNvSpPr>
          <p:nvPr/>
        </p:nvSpPr>
        <p:spPr bwMode="auto">
          <a:xfrm>
            <a:off x="6167439" y="2133600"/>
            <a:ext cx="288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sk-SK" altLang="sk-SK">
                <a:latin typeface="Gill Sans MT" panose="020B0502020104020203" pitchFamily="34" charset="-18"/>
              </a:rPr>
              <a:t>y</a:t>
            </a:r>
          </a:p>
        </p:txBody>
      </p:sp>
      <p:grpSp>
        <p:nvGrpSpPr>
          <p:cNvPr id="3" name="Group 42"/>
          <p:cNvGrpSpPr>
            <a:grpSpLocks/>
          </p:cNvGrpSpPr>
          <p:nvPr/>
        </p:nvGrpSpPr>
        <p:grpSpPr bwMode="auto">
          <a:xfrm>
            <a:off x="6527801" y="1844676"/>
            <a:ext cx="1655763" cy="504825"/>
            <a:chOff x="5004048" y="1844824"/>
            <a:chExt cx="1656184" cy="504056"/>
          </a:xfrm>
        </p:grpSpPr>
        <p:grpSp>
          <p:nvGrpSpPr>
            <p:cNvPr id="44095" name="Group 23"/>
            <p:cNvGrpSpPr>
              <a:grpSpLocks/>
            </p:cNvGrpSpPr>
            <p:nvPr/>
          </p:nvGrpSpPr>
          <p:grpSpPr bwMode="auto">
            <a:xfrm>
              <a:off x="5076056" y="1844824"/>
              <a:ext cx="1584176" cy="72008"/>
              <a:chOff x="5076056" y="1844824"/>
              <a:chExt cx="1584176" cy="72008"/>
            </a:xfrm>
          </p:grpSpPr>
          <p:sp>
            <p:nvSpPr>
              <p:cNvPr id="13" name="Oval 12"/>
              <p:cNvSpPr/>
              <p:nvPr/>
            </p:nvSpPr>
            <p:spPr>
              <a:xfrm>
                <a:off x="5075504" y="1844824"/>
                <a:ext cx="71455" cy="71329"/>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14" name="Oval 13"/>
              <p:cNvSpPr/>
              <p:nvPr/>
            </p:nvSpPr>
            <p:spPr>
              <a:xfrm>
                <a:off x="5291459" y="1844824"/>
                <a:ext cx="71455" cy="71329"/>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15" name="Oval 14"/>
              <p:cNvSpPr/>
              <p:nvPr/>
            </p:nvSpPr>
            <p:spPr>
              <a:xfrm>
                <a:off x="5507414" y="1844824"/>
                <a:ext cx="73044" cy="71329"/>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16" name="Oval 15"/>
              <p:cNvSpPr/>
              <p:nvPr/>
            </p:nvSpPr>
            <p:spPr>
              <a:xfrm>
                <a:off x="5723369" y="1844824"/>
                <a:ext cx="73044" cy="71329"/>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17" name="Oval 16"/>
              <p:cNvSpPr/>
              <p:nvPr/>
            </p:nvSpPr>
            <p:spPr>
              <a:xfrm>
                <a:off x="6012367" y="1844824"/>
                <a:ext cx="71455" cy="71329"/>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18" name="Oval 17"/>
              <p:cNvSpPr/>
              <p:nvPr/>
            </p:nvSpPr>
            <p:spPr>
              <a:xfrm>
                <a:off x="6228322" y="1844824"/>
                <a:ext cx="71455" cy="71329"/>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19" name="Oval 18"/>
              <p:cNvSpPr/>
              <p:nvPr/>
            </p:nvSpPr>
            <p:spPr>
              <a:xfrm>
                <a:off x="6444277" y="1844824"/>
                <a:ext cx="71455" cy="71329"/>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20" name="Oval 19"/>
              <p:cNvSpPr/>
              <p:nvPr/>
            </p:nvSpPr>
            <p:spPr>
              <a:xfrm>
                <a:off x="6588776" y="1844824"/>
                <a:ext cx="71456" cy="71329"/>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grpSp>
        <p:grpSp>
          <p:nvGrpSpPr>
            <p:cNvPr id="44096" name="Group 24"/>
            <p:cNvGrpSpPr>
              <a:grpSpLocks/>
            </p:cNvGrpSpPr>
            <p:nvPr/>
          </p:nvGrpSpPr>
          <p:grpSpPr bwMode="auto">
            <a:xfrm>
              <a:off x="5004048" y="2060848"/>
              <a:ext cx="1584176" cy="72008"/>
              <a:chOff x="5076056" y="1844824"/>
              <a:chExt cx="1584176" cy="72008"/>
            </a:xfrm>
          </p:grpSpPr>
          <p:sp>
            <p:nvSpPr>
              <p:cNvPr id="26" name="Oval 25"/>
              <p:cNvSpPr/>
              <p:nvPr/>
            </p:nvSpPr>
            <p:spPr>
              <a:xfrm>
                <a:off x="5076056" y="1844371"/>
                <a:ext cx="71456" cy="7291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27" name="Oval 26"/>
              <p:cNvSpPr/>
              <p:nvPr/>
            </p:nvSpPr>
            <p:spPr>
              <a:xfrm>
                <a:off x="5292011" y="1844371"/>
                <a:ext cx="71456" cy="7291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28" name="Oval 27"/>
              <p:cNvSpPr/>
              <p:nvPr/>
            </p:nvSpPr>
            <p:spPr>
              <a:xfrm>
                <a:off x="5507966" y="1844371"/>
                <a:ext cx="73044" cy="7291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29" name="Oval 28"/>
              <p:cNvSpPr/>
              <p:nvPr/>
            </p:nvSpPr>
            <p:spPr>
              <a:xfrm>
                <a:off x="5723921" y="1844371"/>
                <a:ext cx="73044" cy="7291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30" name="Oval 29"/>
              <p:cNvSpPr/>
              <p:nvPr/>
            </p:nvSpPr>
            <p:spPr>
              <a:xfrm>
                <a:off x="6012919" y="1844371"/>
                <a:ext cx="71456" cy="7291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31" name="Oval 30"/>
              <p:cNvSpPr/>
              <p:nvPr/>
            </p:nvSpPr>
            <p:spPr>
              <a:xfrm>
                <a:off x="6228874" y="1844371"/>
                <a:ext cx="71456" cy="7291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32" name="Oval 31"/>
              <p:cNvSpPr/>
              <p:nvPr/>
            </p:nvSpPr>
            <p:spPr>
              <a:xfrm>
                <a:off x="6444829" y="1844371"/>
                <a:ext cx="71456" cy="7291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33" name="Oval 32"/>
              <p:cNvSpPr/>
              <p:nvPr/>
            </p:nvSpPr>
            <p:spPr>
              <a:xfrm>
                <a:off x="6589329" y="1844371"/>
                <a:ext cx="71455" cy="7291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grpSp>
        <p:grpSp>
          <p:nvGrpSpPr>
            <p:cNvPr id="44097" name="Group 33"/>
            <p:cNvGrpSpPr>
              <a:grpSpLocks/>
            </p:cNvGrpSpPr>
            <p:nvPr/>
          </p:nvGrpSpPr>
          <p:grpSpPr bwMode="auto">
            <a:xfrm>
              <a:off x="5004048" y="2276872"/>
              <a:ext cx="1584176" cy="72008"/>
              <a:chOff x="5076056" y="1844824"/>
              <a:chExt cx="1584176" cy="72008"/>
            </a:xfrm>
          </p:grpSpPr>
          <p:sp>
            <p:nvSpPr>
              <p:cNvPr id="35" name="Oval 34"/>
              <p:cNvSpPr/>
              <p:nvPr/>
            </p:nvSpPr>
            <p:spPr>
              <a:xfrm>
                <a:off x="5076056" y="1845504"/>
                <a:ext cx="71456" cy="7132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36" name="Oval 35"/>
              <p:cNvSpPr/>
              <p:nvPr/>
            </p:nvSpPr>
            <p:spPr>
              <a:xfrm>
                <a:off x="5292011" y="1845504"/>
                <a:ext cx="71456" cy="7132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37" name="Oval 36"/>
              <p:cNvSpPr/>
              <p:nvPr/>
            </p:nvSpPr>
            <p:spPr>
              <a:xfrm>
                <a:off x="5507966" y="1845504"/>
                <a:ext cx="73044" cy="7132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38" name="Oval 37"/>
              <p:cNvSpPr/>
              <p:nvPr/>
            </p:nvSpPr>
            <p:spPr>
              <a:xfrm>
                <a:off x="5723921" y="1845504"/>
                <a:ext cx="73044" cy="7132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39" name="Oval 38"/>
              <p:cNvSpPr/>
              <p:nvPr/>
            </p:nvSpPr>
            <p:spPr>
              <a:xfrm>
                <a:off x="6012919" y="1845504"/>
                <a:ext cx="71456" cy="7132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40" name="Oval 39"/>
              <p:cNvSpPr/>
              <p:nvPr/>
            </p:nvSpPr>
            <p:spPr>
              <a:xfrm>
                <a:off x="6228874" y="1845504"/>
                <a:ext cx="71456" cy="7132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41" name="Oval 40"/>
              <p:cNvSpPr/>
              <p:nvPr/>
            </p:nvSpPr>
            <p:spPr>
              <a:xfrm>
                <a:off x="6444829" y="1845504"/>
                <a:ext cx="71456" cy="7132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42" name="Oval 41"/>
              <p:cNvSpPr/>
              <p:nvPr/>
            </p:nvSpPr>
            <p:spPr>
              <a:xfrm>
                <a:off x="6589329" y="1845504"/>
                <a:ext cx="71455" cy="7132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grpSp>
      </p:grpSp>
      <p:grpSp>
        <p:nvGrpSpPr>
          <p:cNvPr id="7" name="Group 43"/>
          <p:cNvGrpSpPr>
            <a:grpSpLocks/>
          </p:cNvGrpSpPr>
          <p:nvPr/>
        </p:nvGrpSpPr>
        <p:grpSpPr bwMode="auto">
          <a:xfrm>
            <a:off x="6456363" y="2565400"/>
            <a:ext cx="1655762" cy="503238"/>
            <a:chOff x="5004048" y="1844824"/>
            <a:chExt cx="1656184" cy="504056"/>
          </a:xfrm>
        </p:grpSpPr>
        <p:grpSp>
          <p:nvGrpSpPr>
            <p:cNvPr id="44068" name="Group 23"/>
            <p:cNvGrpSpPr>
              <a:grpSpLocks/>
            </p:cNvGrpSpPr>
            <p:nvPr/>
          </p:nvGrpSpPr>
          <p:grpSpPr bwMode="auto">
            <a:xfrm>
              <a:off x="5076056" y="1844824"/>
              <a:ext cx="1584176" cy="72008"/>
              <a:chOff x="5076056" y="1844824"/>
              <a:chExt cx="1584176" cy="72008"/>
            </a:xfrm>
          </p:grpSpPr>
          <p:sp>
            <p:nvSpPr>
              <p:cNvPr id="64" name="Oval 63"/>
              <p:cNvSpPr/>
              <p:nvPr/>
            </p:nvSpPr>
            <p:spPr>
              <a:xfrm>
                <a:off x="5075503" y="1844824"/>
                <a:ext cx="71456" cy="7155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65" name="Oval 64"/>
              <p:cNvSpPr/>
              <p:nvPr/>
            </p:nvSpPr>
            <p:spPr>
              <a:xfrm>
                <a:off x="5291458" y="1844824"/>
                <a:ext cx="71456" cy="7155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66" name="Oval 65"/>
              <p:cNvSpPr/>
              <p:nvPr/>
            </p:nvSpPr>
            <p:spPr>
              <a:xfrm>
                <a:off x="5507413" y="1844824"/>
                <a:ext cx="73044" cy="7155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67" name="Oval 66"/>
              <p:cNvSpPr/>
              <p:nvPr/>
            </p:nvSpPr>
            <p:spPr>
              <a:xfrm>
                <a:off x="5723368" y="1844824"/>
                <a:ext cx="73044" cy="7155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68" name="Oval 67"/>
              <p:cNvSpPr/>
              <p:nvPr/>
            </p:nvSpPr>
            <p:spPr>
              <a:xfrm>
                <a:off x="6012367" y="1844824"/>
                <a:ext cx="71456" cy="7155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69" name="Oval 68"/>
              <p:cNvSpPr/>
              <p:nvPr/>
            </p:nvSpPr>
            <p:spPr>
              <a:xfrm>
                <a:off x="6228322" y="1844824"/>
                <a:ext cx="71456" cy="7155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70" name="Oval 69"/>
              <p:cNvSpPr/>
              <p:nvPr/>
            </p:nvSpPr>
            <p:spPr>
              <a:xfrm>
                <a:off x="6444277" y="1844824"/>
                <a:ext cx="71456" cy="7155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71" name="Oval 70"/>
              <p:cNvSpPr/>
              <p:nvPr/>
            </p:nvSpPr>
            <p:spPr>
              <a:xfrm>
                <a:off x="6588777" y="1844824"/>
                <a:ext cx="71455" cy="7155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grpSp>
        <p:grpSp>
          <p:nvGrpSpPr>
            <p:cNvPr id="44069" name="Group 24"/>
            <p:cNvGrpSpPr>
              <a:grpSpLocks/>
            </p:cNvGrpSpPr>
            <p:nvPr/>
          </p:nvGrpSpPr>
          <p:grpSpPr bwMode="auto">
            <a:xfrm>
              <a:off x="5004048" y="2060848"/>
              <a:ext cx="1584176" cy="72008"/>
              <a:chOff x="5076056" y="1844824"/>
              <a:chExt cx="1584176" cy="72008"/>
            </a:xfrm>
          </p:grpSpPr>
          <p:sp>
            <p:nvSpPr>
              <p:cNvPr id="56" name="Oval 55"/>
              <p:cNvSpPr/>
              <p:nvPr/>
            </p:nvSpPr>
            <p:spPr>
              <a:xfrm>
                <a:off x="5076056" y="1845051"/>
                <a:ext cx="71455" cy="7155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57" name="Oval 56"/>
              <p:cNvSpPr/>
              <p:nvPr/>
            </p:nvSpPr>
            <p:spPr>
              <a:xfrm>
                <a:off x="5292011" y="1845051"/>
                <a:ext cx="71455" cy="7155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58" name="Oval 57"/>
              <p:cNvSpPr/>
              <p:nvPr/>
            </p:nvSpPr>
            <p:spPr>
              <a:xfrm>
                <a:off x="5507966" y="1845051"/>
                <a:ext cx="73044" cy="7155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59" name="Oval 58"/>
              <p:cNvSpPr/>
              <p:nvPr/>
            </p:nvSpPr>
            <p:spPr>
              <a:xfrm>
                <a:off x="5723921" y="1845051"/>
                <a:ext cx="73044" cy="7155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60" name="Oval 59"/>
              <p:cNvSpPr/>
              <p:nvPr/>
            </p:nvSpPr>
            <p:spPr>
              <a:xfrm>
                <a:off x="6012920" y="1845051"/>
                <a:ext cx="71455" cy="7155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61" name="Oval 60"/>
              <p:cNvSpPr/>
              <p:nvPr/>
            </p:nvSpPr>
            <p:spPr>
              <a:xfrm>
                <a:off x="6228875" y="1845051"/>
                <a:ext cx="71455" cy="7155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62" name="Oval 61"/>
              <p:cNvSpPr/>
              <p:nvPr/>
            </p:nvSpPr>
            <p:spPr>
              <a:xfrm>
                <a:off x="6444830" y="1845051"/>
                <a:ext cx="71455" cy="7155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63" name="Oval 62"/>
              <p:cNvSpPr/>
              <p:nvPr/>
            </p:nvSpPr>
            <p:spPr>
              <a:xfrm>
                <a:off x="6589329" y="1845051"/>
                <a:ext cx="71456" cy="7155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grpSp>
        <p:grpSp>
          <p:nvGrpSpPr>
            <p:cNvPr id="44070" name="Group 33"/>
            <p:cNvGrpSpPr>
              <a:grpSpLocks/>
            </p:cNvGrpSpPr>
            <p:nvPr/>
          </p:nvGrpSpPr>
          <p:grpSpPr bwMode="auto">
            <a:xfrm>
              <a:off x="5004048" y="2276872"/>
              <a:ext cx="1584176" cy="72008"/>
              <a:chOff x="5076056" y="1844824"/>
              <a:chExt cx="1584176" cy="72008"/>
            </a:xfrm>
          </p:grpSpPr>
          <p:sp>
            <p:nvSpPr>
              <p:cNvPr id="48" name="Oval 47"/>
              <p:cNvSpPr/>
              <p:nvPr/>
            </p:nvSpPr>
            <p:spPr>
              <a:xfrm>
                <a:off x="5076056" y="1845278"/>
                <a:ext cx="71455" cy="7155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49" name="Oval 48"/>
              <p:cNvSpPr/>
              <p:nvPr/>
            </p:nvSpPr>
            <p:spPr>
              <a:xfrm>
                <a:off x="5292011" y="1845278"/>
                <a:ext cx="71455" cy="7155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50" name="Oval 49"/>
              <p:cNvSpPr/>
              <p:nvPr/>
            </p:nvSpPr>
            <p:spPr>
              <a:xfrm>
                <a:off x="5507966" y="1845278"/>
                <a:ext cx="73044" cy="7155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51" name="Oval 50"/>
              <p:cNvSpPr/>
              <p:nvPr/>
            </p:nvSpPr>
            <p:spPr>
              <a:xfrm>
                <a:off x="5723921" y="1845278"/>
                <a:ext cx="73044" cy="7155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52" name="Oval 51"/>
              <p:cNvSpPr/>
              <p:nvPr/>
            </p:nvSpPr>
            <p:spPr>
              <a:xfrm>
                <a:off x="6012920" y="1845278"/>
                <a:ext cx="71455" cy="7155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53" name="Oval 52"/>
              <p:cNvSpPr/>
              <p:nvPr/>
            </p:nvSpPr>
            <p:spPr>
              <a:xfrm>
                <a:off x="6228875" y="1845278"/>
                <a:ext cx="71455" cy="7155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54" name="Oval 53"/>
              <p:cNvSpPr/>
              <p:nvPr/>
            </p:nvSpPr>
            <p:spPr>
              <a:xfrm>
                <a:off x="6444830" y="1845278"/>
                <a:ext cx="71455" cy="7155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55" name="Oval 54"/>
              <p:cNvSpPr/>
              <p:nvPr/>
            </p:nvSpPr>
            <p:spPr>
              <a:xfrm>
                <a:off x="6589329" y="1845278"/>
                <a:ext cx="71456" cy="7155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grpSp>
      </p:grpSp>
      <p:grpSp>
        <p:nvGrpSpPr>
          <p:cNvPr id="21" name="Group 23"/>
          <p:cNvGrpSpPr>
            <a:grpSpLocks/>
          </p:cNvGrpSpPr>
          <p:nvPr/>
        </p:nvGrpSpPr>
        <p:grpSpPr bwMode="auto">
          <a:xfrm>
            <a:off x="6527801" y="3213100"/>
            <a:ext cx="1584325" cy="71438"/>
            <a:chOff x="5076056" y="1844824"/>
            <a:chExt cx="1584176" cy="72008"/>
          </a:xfrm>
        </p:grpSpPr>
        <p:sp>
          <p:nvSpPr>
            <p:cNvPr id="92" name="Oval 91"/>
            <p:cNvSpPr/>
            <p:nvPr/>
          </p:nvSpPr>
          <p:spPr>
            <a:xfrm>
              <a:off x="5076056" y="1844824"/>
              <a:ext cx="71431" cy="7200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93" name="Oval 92"/>
            <p:cNvSpPr/>
            <p:nvPr/>
          </p:nvSpPr>
          <p:spPr>
            <a:xfrm>
              <a:off x="5291936" y="1844824"/>
              <a:ext cx="71431" cy="7200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94" name="Oval 93"/>
            <p:cNvSpPr/>
            <p:nvPr/>
          </p:nvSpPr>
          <p:spPr>
            <a:xfrm>
              <a:off x="5507815" y="1844824"/>
              <a:ext cx="73018" cy="7200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95" name="Oval 94"/>
            <p:cNvSpPr/>
            <p:nvPr/>
          </p:nvSpPr>
          <p:spPr>
            <a:xfrm>
              <a:off x="5723695" y="1844824"/>
              <a:ext cx="73018" cy="7200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96" name="Oval 95"/>
            <p:cNvSpPr/>
            <p:nvPr/>
          </p:nvSpPr>
          <p:spPr>
            <a:xfrm>
              <a:off x="6012593" y="1844824"/>
              <a:ext cx="71431" cy="7200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97" name="Oval 96"/>
            <p:cNvSpPr/>
            <p:nvPr/>
          </p:nvSpPr>
          <p:spPr>
            <a:xfrm>
              <a:off x="6228473" y="1844824"/>
              <a:ext cx="71431" cy="7200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98" name="Oval 97"/>
            <p:cNvSpPr/>
            <p:nvPr/>
          </p:nvSpPr>
          <p:spPr>
            <a:xfrm>
              <a:off x="6444352" y="1844824"/>
              <a:ext cx="71431" cy="7200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99" name="Oval 98"/>
            <p:cNvSpPr/>
            <p:nvPr/>
          </p:nvSpPr>
          <p:spPr>
            <a:xfrm>
              <a:off x="6588802" y="1844824"/>
              <a:ext cx="71430" cy="7200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grpSp>
      <p:grpSp>
        <p:nvGrpSpPr>
          <p:cNvPr id="22" name="Group 24"/>
          <p:cNvGrpSpPr>
            <a:grpSpLocks/>
          </p:cNvGrpSpPr>
          <p:nvPr/>
        </p:nvGrpSpPr>
        <p:grpSpPr bwMode="auto">
          <a:xfrm>
            <a:off x="6527801" y="3357564"/>
            <a:ext cx="1584325" cy="71437"/>
            <a:chOff x="5076056" y="1844824"/>
            <a:chExt cx="1584176" cy="72008"/>
          </a:xfrm>
        </p:grpSpPr>
        <p:sp>
          <p:nvSpPr>
            <p:cNvPr id="84" name="Oval 83"/>
            <p:cNvSpPr/>
            <p:nvPr/>
          </p:nvSpPr>
          <p:spPr>
            <a:xfrm>
              <a:off x="5076056" y="1844824"/>
              <a:ext cx="71431" cy="7200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85" name="Oval 84"/>
            <p:cNvSpPr/>
            <p:nvPr/>
          </p:nvSpPr>
          <p:spPr>
            <a:xfrm>
              <a:off x="5291936" y="1844824"/>
              <a:ext cx="71431" cy="7200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86" name="Oval 85"/>
            <p:cNvSpPr/>
            <p:nvPr/>
          </p:nvSpPr>
          <p:spPr>
            <a:xfrm>
              <a:off x="5507815" y="1844824"/>
              <a:ext cx="73018" cy="7200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87" name="Oval 86"/>
            <p:cNvSpPr/>
            <p:nvPr/>
          </p:nvSpPr>
          <p:spPr>
            <a:xfrm>
              <a:off x="5723695" y="1844824"/>
              <a:ext cx="73018" cy="7200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88" name="Oval 87"/>
            <p:cNvSpPr/>
            <p:nvPr/>
          </p:nvSpPr>
          <p:spPr>
            <a:xfrm>
              <a:off x="6012593" y="1844824"/>
              <a:ext cx="71431" cy="7200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89" name="Oval 88"/>
            <p:cNvSpPr/>
            <p:nvPr/>
          </p:nvSpPr>
          <p:spPr>
            <a:xfrm>
              <a:off x="6228473" y="1844824"/>
              <a:ext cx="71431" cy="7200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90" name="Oval 89"/>
            <p:cNvSpPr/>
            <p:nvPr/>
          </p:nvSpPr>
          <p:spPr>
            <a:xfrm>
              <a:off x="6444352" y="1844824"/>
              <a:ext cx="71431" cy="7200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91" name="Oval 90"/>
            <p:cNvSpPr/>
            <p:nvPr/>
          </p:nvSpPr>
          <p:spPr>
            <a:xfrm>
              <a:off x="6588802" y="1844824"/>
              <a:ext cx="71430" cy="7200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grpSp>
      <p:graphicFrame>
        <p:nvGraphicFramePr>
          <p:cNvPr id="44046" name="Object 3"/>
          <p:cNvGraphicFramePr>
            <a:graphicFrameLocks noChangeAspect="1"/>
          </p:cNvGraphicFramePr>
          <p:nvPr/>
        </p:nvGraphicFramePr>
        <p:xfrm>
          <a:off x="3071813" y="4618039"/>
          <a:ext cx="2032000" cy="1685925"/>
        </p:xfrm>
        <a:graphic>
          <a:graphicData uri="http://schemas.openxmlformats.org/presentationml/2006/ole">
            <mc:AlternateContent xmlns:mc="http://schemas.openxmlformats.org/markup-compatibility/2006">
              <mc:Choice xmlns:v="urn:schemas-microsoft-com:vml" Requires="v">
                <p:oleObj spid="_x0000_s27789" name="Equation" r:id="rId4" imgW="1040948" imgH="863225" progId="Equation.3">
                  <p:embed/>
                </p:oleObj>
              </mc:Choice>
              <mc:Fallback>
                <p:oleObj name="Equation" r:id="rId4" imgW="1040948" imgH="863225" progId="Equation.3">
                  <p:embed/>
                  <p:pic>
                    <p:nvPicPr>
                      <p:cNvPr id="44046"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1813" y="4618039"/>
                        <a:ext cx="2032000"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47" name="TextBox 100"/>
          <p:cNvSpPr txBox="1">
            <a:spLocks noChangeArrowheads="1"/>
          </p:cNvSpPr>
          <p:nvPr/>
        </p:nvSpPr>
        <p:spPr bwMode="auto">
          <a:xfrm>
            <a:off x="5664201" y="5157788"/>
            <a:ext cx="460851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sk-SK" dirty="0" smtClean="0">
                <a:latin typeface="Gill Sans MT" panose="020B0502020104020203" pitchFamily="34" charset="-18"/>
              </a:rPr>
              <a:t>Estimate is more accurate if we create many points.   Of course experiment should be repeated many times, to get many </a:t>
            </a:r>
            <a:r>
              <a:rPr lang="en-US" altLang="sk-SK" i="1" dirty="0" smtClean="0">
                <a:latin typeface="Gill Sans MT" panose="020B0502020104020203" pitchFamily="34" charset="-18"/>
              </a:rPr>
              <a:t>Pi</a:t>
            </a:r>
            <a:r>
              <a:rPr lang="en-US" altLang="sk-SK" dirty="0" smtClean="0">
                <a:latin typeface="Gill Sans MT" panose="020B0502020104020203" pitchFamily="34" charset="-18"/>
              </a:rPr>
              <a:t> estimates and to create their probability distribution.  </a:t>
            </a:r>
            <a:endParaRPr lang="sk-SK" altLang="sk-SK" dirty="0">
              <a:latin typeface="Gill Sans MT" panose="020B0502020104020203" pitchFamily="34" charset="-18"/>
            </a:endParaRPr>
          </a:p>
        </p:txBody>
      </p:sp>
      <p:sp>
        <p:nvSpPr>
          <p:cNvPr id="102" name="Rectangle 101"/>
          <p:cNvSpPr/>
          <p:nvPr/>
        </p:nvSpPr>
        <p:spPr>
          <a:xfrm>
            <a:off x="2890839" y="5472114"/>
            <a:ext cx="2376487" cy="981075"/>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grpSp>
        <p:nvGrpSpPr>
          <p:cNvPr id="23" name="Group 102"/>
          <p:cNvGrpSpPr>
            <a:grpSpLocks/>
          </p:cNvGrpSpPr>
          <p:nvPr/>
        </p:nvGrpSpPr>
        <p:grpSpPr bwMode="auto">
          <a:xfrm>
            <a:off x="7391401" y="1125538"/>
            <a:ext cx="792163" cy="647700"/>
            <a:chOff x="5868144" y="1124744"/>
            <a:chExt cx="792088" cy="648072"/>
          </a:xfrm>
        </p:grpSpPr>
        <p:sp>
          <p:nvSpPr>
            <p:cNvPr id="100" name="Right Brace 99"/>
            <p:cNvSpPr/>
            <p:nvPr/>
          </p:nvSpPr>
          <p:spPr>
            <a:xfrm rot="16200000">
              <a:off x="6048164" y="1160747"/>
              <a:ext cx="432048" cy="792088"/>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sk-SK"/>
            </a:p>
          </p:txBody>
        </p:sp>
        <p:sp>
          <p:nvSpPr>
            <p:cNvPr id="44051" name="TextBox 100"/>
            <p:cNvSpPr txBox="1">
              <a:spLocks noChangeArrowheads="1"/>
            </p:cNvSpPr>
            <p:nvPr/>
          </p:nvSpPr>
          <p:spPr bwMode="auto">
            <a:xfrm>
              <a:off x="6156176" y="1124744"/>
              <a:ext cx="3600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sk-SK" altLang="sk-SK">
                  <a:latin typeface="Arial" panose="020B0604020202020204" pitchFamily="34" charset="0"/>
                </a:rPr>
                <a:t>r</a:t>
              </a:r>
            </a:p>
          </p:txBody>
        </p:sp>
      </p:grpSp>
    </p:spTree>
    <p:extLst>
      <p:ext uri="{BB962C8B-B14F-4D97-AF65-F5344CB8AC3E}">
        <p14:creationId xmlns:p14="http://schemas.microsoft.com/office/powerpoint/2010/main" val="25697962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2"/>
                                        </p:tgtEl>
                                        <p:attrNameLst>
                                          <p:attrName>style.visibility</p:attrName>
                                        </p:attrNameLst>
                                      </p:cBhvr>
                                      <p:to>
                                        <p:strVal val="visible"/>
                                      </p:to>
                                    </p:set>
                                    <p:animEffect transition="in" filter="blinds(horizontal)">
                                      <p:cBhvr>
                                        <p:cTn id="27" dur="500"/>
                                        <p:tgtEl>
                                          <p:spTgt spid="10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Box 1"/>
          <p:cNvSpPr txBox="1">
            <a:spLocks noChangeArrowheads="1"/>
          </p:cNvSpPr>
          <p:nvPr/>
        </p:nvSpPr>
        <p:spPr bwMode="auto">
          <a:xfrm>
            <a:off x="2605088" y="-4763"/>
            <a:ext cx="7270750" cy="46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sk-SK" altLang="sk-SK" sz="2400" dirty="0" err="1" smtClean="0">
                <a:solidFill>
                  <a:srgbClr val="C00000"/>
                </a:solidFill>
                <a:latin typeface="Gill Sans MT" panose="020B0502020104020203" pitchFamily="34" charset="-18"/>
              </a:rPr>
              <a:t>Integr</a:t>
            </a:r>
            <a:r>
              <a:rPr lang="en-US" altLang="sk-SK" sz="2400" dirty="0" err="1" smtClean="0">
                <a:solidFill>
                  <a:srgbClr val="C00000"/>
                </a:solidFill>
                <a:latin typeface="Gill Sans MT" panose="020B0502020104020203" pitchFamily="34" charset="-18"/>
              </a:rPr>
              <a:t>ation</a:t>
            </a:r>
            <a:r>
              <a:rPr lang="en-US" altLang="sk-SK" sz="2400" dirty="0" smtClean="0">
                <a:solidFill>
                  <a:srgbClr val="C00000"/>
                </a:solidFill>
                <a:latin typeface="Gill Sans MT" panose="020B0502020104020203" pitchFamily="34" charset="-18"/>
              </a:rPr>
              <a:t> with a help of</a:t>
            </a:r>
            <a:r>
              <a:rPr lang="sk-SK" altLang="sk-SK" sz="2400" dirty="0" smtClean="0">
                <a:solidFill>
                  <a:srgbClr val="C00000"/>
                </a:solidFill>
                <a:latin typeface="Gill Sans MT" panose="020B0502020104020203" pitchFamily="34" charset="-18"/>
              </a:rPr>
              <a:t> </a:t>
            </a:r>
            <a:r>
              <a:rPr lang="sk-SK" altLang="sk-SK" sz="2400" dirty="0">
                <a:solidFill>
                  <a:srgbClr val="C00000"/>
                </a:solidFill>
                <a:latin typeface="Gill Sans MT" panose="020B0502020104020203" pitchFamily="34" charset="-18"/>
              </a:rPr>
              <a:t>Monte </a:t>
            </a:r>
            <a:r>
              <a:rPr lang="sk-SK" altLang="sk-SK" sz="2400" dirty="0" smtClean="0">
                <a:solidFill>
                  <a:srgbClr val="C00000"/>
                </a:solidFill>
                <a:latin typeface="Gill Sans MT" panose="020B0502020104020203" pitchFamily="34" charset="-18"/>
              </a:rPr>
              <a:t>Carlo</a:t>
            </a:r>
            <a:r>
              <a:rPr lang="en-US" altLang="sk-SK" sz="2400" dirty="0" smtClean="0">
                <a:solidFill>
                  <a:srgbClr val="C00000"/>
                </a:solidFill>
                <a:latin typeface="Gill Sans MT" panose="020B0502020104020203" pitchFamily="34" charset="-18"/>
              </a:rPr>
              <a:t> direct sampling</a:t>
            </a:r>
            <a:endParaRPr lang="sk-SK" altLang="sk-SK" sz="2400" dirty="0">
              <a:solidFill>
                <a:srgbClr val="C00000"/>
              </a:solidFill>
              <a:latin typeface="Gill Sans MT" panose="020B0502020104020203" pitchFamily="34" charset="-18"/>
            </a:endParaRPr>
          </a:p>
        </p:txBody>
      </p:sp>
      <p:grpSp>
        <p:nvGrpSpPr>
          <p:cNvPr id="45059" name="Group 19"/>
          <p:cNvGrpSpPr>
            <a:grpSpLocks/>
          </p:cNvGrpSpPr>
          <p:nvPr/>
        </p:nvGrpSpPr>
        <p:grpSpPr bwMode="auto">
          <a:xfrm>
            <a:off x="3159126" y="798514"/>
            <a:ext cx="5184775" cy="3178175"/>
            <a:chOff x="1835696" y="1268760"/>
            <a:chExt cx="5184576" cy="3177644"/>
          </a:xfrm>
        </p:grpSpPr>
        <p:sp>
          <p:nvSpPr>
            <p:cNvPr id="8" name="Freeform 7"/>
            <p:cNvSpPr/>
            <p:nvPr/>
          </p:nvSpPr>
          <p:spPr>
            <a:xfrm>
              <a:off x="2067462" y="2092534"/>
              <a:ext cx="3513003" cy="1347563"/>
            </a:xfrm>
            <a:custGeom>
              <a:avLst/>
              <a:gdLst>
                <a:gd name="connsiteX0" fmla="*/ 0 w 3886200"/>
                <a:gd name="connsiteY0" fmla="*/ 99172 h 1346081"/>
                <a:gd name="connsiteX1" fmla="*/ 93518 w 3886200"/>
                <a:gd name="connsiteY1" fmla="*/ 67999 h 1346081"/>
                <a:gd name="connsiteX2" fmla="*/ 124691 w 3886200"/>
                <a:gd name="connsiteY2" fmla="*/ 57608 h 1346081"/>
                <a:gd name="connsiteX3" fmla="*/ 166254 w 3886200"/>
                <a:gd name="connsiteY3" fmla="*/ 47217 h 1346081"/>
                <a:gd name="connsiteX4" fmla="*/ 197427 w 3886200"/>
                <a:gd name="connsiteY4" fmla="*/ 36826 h 1346081"/>
                <a:gd name="connsiteX5" fmla="*/ 280554 w 3886200"/>
                <a:gd name="connsiteY5" fmla="*/ 16045 h 1346081"/>
                <a:gd name="connsiteX6" fmla="*/ 467591 w 3886200"/>
                <a:gd name="connsiteY6" fmla="*/ 47217 h 1346081"/>
                <a:gd name="connsiteX7" fmla="*/ 477982 w 3886200"/>
                <a:gd name="connsiteY7" fmla="*/ 78390 h 1346081"/>
                <a:gd name="connsiteX8" fmla="*/ 498764 w 3886200"/>
                <a:gd name="connsiteY8" fmla="*/ 109563 h 1346081"/>
                <a:gd name="connsiteX9" fmla="*/ 519545 w 3886200"/>
                <a:gd name="connsiteY9" fmla="*/ 182299 h 1346081"/>
                <a:gd name="connsiteX10" fmla="*/ 561109 w 3886200"/>
                <a:gd name="connsiteY10" fmla="*/ 265426 h 1346081"/>
                <a:gd name="connsiteX11" fmla="*/ 581891 w 3886200"/>
                <a:gd name="connsiteY11" fmla="*/ 306990 h 1346081"/>
                <a:gd name="connsiteX12" fmla="*/ 602673 w 3886200"/>
                <a:gd name="connsiteY12" fmla="*/ 348554 h 1346081"/>
                <a:gd name="connsiteX13" fmla="*/ 623454 w 3886200"/>
                <a:gd name="connsiteY13" fmla="*/ 390117 h 1346081"/>
                <a:gd name="connsiteX14" fmla="*/ 654627 w 3886200"/>
                <a:gd name="connsiteY14" fmla="*/ 410899 h 1346081"/>
                <a:gd name="connsiteX15" fmla="*/ 737754 w 3886200"/>
                <a:gd name="connsiteY15" fmla="*/ 494026 h 1346081"/>
                <a:gd name="connsiteX16" fmla="*/ 810491 w 3886200"/>
                <a:gd name="connsiteY16" fmla="*/ 535590 h 1346081"/>
                <a:gd name="connsiteX17" fmla="*/ 904009 w 3886200"/>
                <a:gd name="connsiteY17" fmla="*/ 566763 h 1346081"/>
                <a:gd name="connsiteX18" fmla="*/ 966354 w 3886200"/>
                <a:gd name="connsiteY18" fmla="*/ 587545 h 1346081"/>
                <a:gd name="connsiteX19" fmla="*/ 1007918 w 3886200"/>
                <a:gd name="connsiteY19" fmla="*/ 608326 h 1346081"/>
                <a:gd name="connsiteX20" fmla="*/ 1111827 w 3886200"/>
                <a:gd name="connsiteY20" fmla="*/ 629108 h 1346081"/>
                <a:gd name="connsiteX21" fmla="*/ 1257300 w 3886200"/>
                <a:gd name="connsiteY21" fmla="*/ 618717 h 1346081"/>
                <a:gd name="connsiteX22" fmla="*/ 1288473 w 3886200"/>
                <a:gd name="connsiteY22" fmla="*/ 587545 h 1346081"/>
                <a:gd name="connsiteX23" fmla="*/ 1350818 w 3886200"/>
                <a:gd name="connsiteY23" fmla="*/ 525199 h 1346081"/>
                <a:gd name="connsiteX24" fmla="*/ 1392382 w 3886200"/>
                <a:gd name="connsiteY24" fmla="*/ 462854 h 1346081"/>
                <a:gd name="connsiteX25" fmla="*/ 1465118 w 3886200"/>
                <a:gd name="connsiteY25" fmla="*/ 369335 h 1346081"/>
                <a:gd name="connsiteX26" fmla="*/ 1517073 w 3886200"/>
                <a:gd name="connsiteY26" fmla="*/ 296599 h 1346081"/>
                <a:gd name="connsiteX27" fmla="*/ 1548245 w 3886200"/>
                <a:gd name="connsiteY27" fmla="*/ 244645 h 1346081"/>
                <a:gd name="connsiteX28" fmla="*/ 1579418 w 3886200"/>
                <a:gd name="connsiteY28" fmla="*/ 223863 h 1346081"/>
                <a:gd name="connsiteX29" fmla="*/ 1620982 w 3886200"/>
                <a:gd name="connsiteY29" fmla="*/ 192690 h 1346081"/>
                <a:gd name="connsiteX30" fmla="*/ 1683327 w 3886200"/>
                <a:gd name="connsiteY30" fmla="*/ 151126 h 1346081"/>
                <a:gd name="connsiteX31" fmla="*/ 1745673 w 3886200"/>
                <a:gd name="connsiteY31" fmla="*/ 109563 h 1346081"/>
                <a:gd name="connsiteX32" fmla="*/ 1859973 w 3886200"/>
                <a:gd name="connsiteY32" fmla="*/ 36826 h 1346081"/>
                <a:gd name="connsiteX33" fmla="*/ 1891145 w 3886200"/>
                <a:gd name="connsiteY33" fmla="*/ 57608 h 1346081"/>
                <a:gd name="connsiteX34" fmla="*/ 1974273 w 3886200"/>
                <a:gd name="connsiteY34" fmla="*/ 223863 h 1346081"/>
                <a:gd name="connsiteX35" fmla="*/ 1995054 w 3886200"/>
                <a:gd name="connsiteY35" fmla="*/ 265426 h 1346081"/>
                <a:gd name="connsiteX36" fmla="*/ 2015836 w 3886200"/>
                <a:gd name="connsiteY36" fmla="*/ 348554 h 1346081"/>
                <a:gd name="connsiteX37" fmla="*/ 2026227 w 3886200"/>
                <a:gd name="connsiteY37" fmla="*/ 390117 h 1346081"/>
                <a:gd name="connsiteX38" fmla="*/ 2057400 w 3886200"/>
                <a:gd name="connsiteY38" fmla="*/ 431681 h 1346081"/>
                <a:gd name="connsiteX39" fmla="*/ 2130136 w 3886200"/>
                <a:gd name="connsiteY39" fmla="*/ 514808 h 1346081"/>
                <a:gd name="connsiteX40" fmla="*/ 2244436 w 3886200"/>
                <a:gd name="connsiteY40" fmla="*/ 504417 h 1346081"/>
                <a:gd name="connsiteX41" fmla="*/ 2327564 w 3886200"/>
                <a:gd name="connsiteY41" fmla="*/ 462854 h 1346081"/>
                <a:gd name="connsiteX42" fmla="*/ 2358736 w 3886200"/>
                <a:gd name="connsiteY42" fmla="*/ 452463 h 1346081"/>
                <a:gd name="connsiteX43" fmla="*/ 2400300 w 3886200"/>
                <a:gd name="connsiteY43" fmla="*/ 473245 h 1346081"/>
                <a:gd name="connsiteX44" fmla="*/ 2421082 w 3886200"/>
                <a:gd name="connsiteY44" fmla="*/ 504417 h 1346081"/>
                <a:gd name="connsiteX45" fmla="*/ 2462645 w 3886200"/>
                <a:gd name="connsiteY45" fmla="*/ 535590 h 1346081"/>
                <a:gd name="connsiteX46" fmla="*/ 2514600 w 3886200"/>
                <a:gd name="connsiteY46" fmla="*/ 618717 h 1346081"/>
                <a:gd name="connsiteX47" fmla="*/ 2545773 w 3886200"/>
                <a:gd name="connsiteY47" fmla="*/ 660281 h 1346081"/>
                <a:gd name="connsiteX48" fmla="*/ 2566554 w 3886200"/>
                <a:gd name="connsiteY48" fmla="*/ 743408 h 1346081"/>
                <a:gd name="connsiteX49" fmla="*/ 2587336 w 3886200"/>
                <a:gd name="connsiteY49" fmla="*/ 826535 h 1346081"/>
                <a:gd name="connsiteX50" fmla="*/ 2608118 w 3886200"/>
                <a:gd name="connsiteY50" fmla="*/ 857708 h 1346081"/>
                <a:gd name="connsiteX51" fmla="*/ 2639291 w 3886200"/>
                <a:gd name="connsiteY51" fmla="*/ 899272 h 1346081"/>
                <a:gd name="connsiteX52" fmla="*/ 2712027 w 3886200"/>
                <a:gd name="connsiteY52" fmla="*/ 930445 h 1346081"/>
                <a:gd name="connsiteX53" fmla="*/ 2805545 w 3886200"/>
                <a:gd name="connsiteY53" fmla="*/ 961617 h 1346081"/>
                <a:gd name="connsiteX54" fmla="*/ 3023754 w 3886200"/>
                <a:gd name="connsiteY54" fmla="*/ 951226 h 1346081"/>
                <a:gd name="connsiteX55" fmla="*/ 3065318 w 3886200"/>
                <a:gd name="connsiteY55" fmla="*/ 940835 h 1346081"/>
                <a:gd name="connsiteX56" fmla="*/ 3169227 w 3886200"/>
                <a:gd name="connsiteY56" fmla="*/ 951226 h 1346081"/>
                <a:gd name="connsiteX57" fmla="*/ 3200400 w 3886200"/>
                <a:gd name="connsiteY57" fmla="*/ 972008 h 1346081"/>
                <a:gd name="connsiteX58" fmla="*/ 3262745 w 3886200"/>
                <a:gd name="connsiteY58" fmla="*/ 1003181 h 1346081"/>
                <a:gd name="connsiteX59" fmla="*/ 3377045 w 3886200"/>
                <a:gd name="connsiteY59" fmla="*/ 1096699 h 1346081"/>
                <a:gd name="connsiteX60" fmla="*/ 3418609 w 3886200"/>
                <a:gd name="connsiteY60" fmla="*/ 1159045 h 1346081"/>
                <a:gd name="connsiteX61" fmla="*/ 3429000 w 3886200"/>
                <a:gd name="connsiteY61" fmla="*/ 1190217 h 1346081"/>
                <a:gd name="connsiteX62" fmla="*/ 3460173 w 3886200"/>
                <a:gd name="connsiteY62" fmla="*/ 1210999 h 1346081"/>
                <a:gd name="connsiteX63" fmla="*/ 3553691 w 3886200"/>
                <a:gd name="connsiteY63" fmla="*/ 1294126 h 1346081"/>
                <a:gd name="connsiteX64" fmla="*/ 3636818 w 3886200"/>
                <a:gd name="connsiteY64" fmla="*/ 1346081 h 1346081"/>
                <a:gd name="connsiteX65" fmla="*/ 3709554 w 3886200"/>
                <a:gd name="connsiteY65" fmla="*/ 1314908 h 1346081"/>
                <a:gd name="connsiteX66" fmla="*/ 3751118 w 3886200"/>
                <a:gd name="connsiteY66" fmla="*/ 1283735 h 1346081"/>
                <a:gd name="connsiteX67" fmla="*/ 3782291 w 3886200"/>
                <a:gd name="connsiteY67" fmla="*/ 1252563 h 1346081"/>
                <a:gd name="connsiteX68" fmla="*/ 3844636 w 3886200"/>
                <a:gd name="connsiteY68" fmla="*/ 1231781 h 1346081"/>
                <a:gd name="connsiteX69" fmla="*/ 3886200 w 3886200"/>
                <a:gd name="connsiteY69" fmla="*/ 1210999 h 1346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3886200" h="1346081">
                  <a:moveTo>
                    <a:pt x="0" y="99172"/>
                  </a:moveTo>
                  <a:lnTo>
                    <a:pt x="93518" y="67999"/>
                  </a:lnTo>
                  <a:cubicBezTo>
                    <a:pt x="103909" y="64535"/>
                    <a:pt x="114065" y="60265"/>
                    <a:pt x="124691" y="57608"/>
                  </a:cubicBezTo>
                  <a:cubicBezTo>
                    <a:pt x="138545" y="54144"/>
                    <a:pt x="152523" y="51140"/>
                    <a:pt x="166254" y="47217"/>
                  </a:cubicBezTo>
                  <a:cubicBezTo>
                    <a:pt x="176786" y="44208"/>
                    <a:pt x="186860" y="39708"/>
                    <a:pt x="197427" y="36826"/>
                  </a:cubicBezTo>
                  <a:cubicBezTo>
                    <a:pt x="224982" y="29311"/>
                    <a:pt x="280554" y="16045"/>
                    <a:pt x="280554" y="16045"/>
                  </a:cubicBezTo>
                  <a:cubicBezTo>
                    <a:pt x="295759" y="17059"/>
                    <a:pt x="429817" y="0"/>
                    <a:pt x="467591" y="47217"/>
                  </a:cubicBezTo>
                  <a:cubicBezTo>
                    <a:pt x="474433" y="55770"/>
                    <a:pt x="473084" y="68593"/>
                    <a:pt x="477982" y="78390"/>
                  </a:cubicBezTo>
                  <a:cubicBezTo>
                    <a:pt x="483567" y="89560"/>
                    <a:pt x="491837" y="99172"/>
                    <a:pt x="498764" y="109563"/>
                  </a:cubicBezTo>
                  <a:cubicBezTo>
                    <a:pt x="503174" y="127202"/>
                    <a:pt x="511262" y="164077"/>
                    <a:pt x="519545" y="182299"/>
                  </a:cubicBezTo>
                  <a:cubicBezTo>
                    <a:pt x="532365" y="210502"/>
                    <a:pt x="547254" y="237717"/>
                    <a:pt x="561109" y="265426"/>
                  </a:cubicBezTo>
                  <a:lnTo>
                    <a:pt x="581891" y="306990"/>
                  </a:lnTo>
                  <a:lnTo>
                    <a:pt x="602673" y="348554"/>
                  </a:lnTo>
                  <a:cubicBezTo>
                    <a:pt x="609600" y="362408"/>
                    <a:pt x="610566" y="381525"/>
                    <a:pt x="623454" y="390117"/>
                  </a:cubicBezTo>
                  <a:cubicBezTo>
                    <a:pt x="633845" y="397044"/>
                    <a:pt x="645386" y="402498"/>
                    <a:pt x="654627" y="410899"/>
                  </a:cubicBezTo>
                  <a:cubicBezTo>
                    <a:pt x="683623" y="437259"/>
                    <a:pt x="702705" y="476501"/>
                    <a:pt x="737754" y="494026"/>
                  </a:cubicBezTo>
                  <a:cubicBezTo>
                    <a:pt x="863343" y="556820"/>
                    <a:pt x="707692" y="476847"/>
                    <a:pt x="810491" y="535590"/>
                  </a:cubicBezTo>
                  <a:cubicBezTo>
                    <a:pt x="868473" y="568723"/>
                    <a:pt x="836155" y="548257"/>
                    <a:pt x="904009" y="566763"/>
                  </a:cubicBezTo>
                  <a:cubicBezTo>
                    <a:pt x="925143" y="572527"/>
                    <a:pt x="946015" y="579409"/>
                    <a:pt x="966354" y="587545"/>
                  </a:cubicBezTo>
                  <a:cubicBezTo>
                    <a:pt x="980736" y="593298"/>
                    <a:pt x="993024" y="604071"/>
                    <a:pt x="1007918" y="608326"/>
                  </a:cubicBezTo>
                  <a:cubicBezTo>
                    <a:pt x="1041881" y="618030"/>
                    <a:pt x="1111827" y="629108"/>
                    <a:pt x="1111827" y="629108"/>
                  </a:cubicBezTo>
                  <a:cubicBezTo>
                    <a:pt x="1160318" y="625644"/>
                    <a:pt x="1209978" y="629851"/>
                    <a:pt x="1257300" y="618717"/>
                  </a:cubicBezTo>
                  <a:cubicBezTo>
                    <a:pt x="1271604" y="615351"/>
                    <a:pt x="1278910" y="598702"/>
                    <a:pt x="1288473" y="587545"/>
                  </a:cubicBezTo>
                  <a:cubicBezTo>
                    <a:pt x="1340029" y="527396"/>
                    <a:pt x="1295939" y="561785"/>
                    <a:pt x="1350818" y="525199"/>
                  </a:cubicBezTo>
                  <a:cubicBezTo>
                    <a:pt x="1369080" y="470414"/>
                    <a:pt x="1349139" y="514746"/>
                    <a:pt x="1392382" y="462854"/>
                  </a:cubicBezTo>
                  <a:cubicBezTo>
                    <a:pt x="1417664" y="432516"/>
                    <a:pt x="1441040" y="400637"/>
                    <a:pt x="1465118" y="369335"/>
                  </a:cubicBezTo>
                  <a:cubicBezTo>
                    <a:pt x="1485445" y="342910"/>
                    <a:pt x="1499910" y="324060"/>
                    <a:pt x="1517073" y="296599"/>
                  </a:cubicBezTo>
                  <a:cubicBezTo>
                    <a:pt x="1527777" y="279473"/>
                    <a:pt x="1535102" y="259979"/>
                    <a:pt x="1548245" y="244645"/>
                  </a:cubicBezTo>
                  <a:cubicBezTo>
                    <a:pt x="1556372" y="235163"/>
                    <a:pt x="1569256" y="231122"/>
                    <a:pt x="1579418" y="223863"/>
                  </a:cubicBezTo>
                  <a:cubicBezTo>
                    <a:pt x="1593511" y="213797"/>
                    <a:pt x="1606794" y="202621"/>
                    <a:pt x="1620982" y="192690"/>
                  </a:cubicBezTo>
                  <a:cubicBezTo>
                    <a:pt x="1641444" y="178367"/>
                    <a:pt x="1665666" y="168787"/>
                    <a:pt x="1683327" y="151126"/>
                  </a:cubicBezTo>
                  <a:cubicBezTo>
                    <a:pt x="1722245" y="112209"/>
                    <a:pt x="1700559" y="124601"/>
                    <a:pt x="1745673" y="109563"/>
                  </a:cubicBezTo>
                  <a:cubicBezTo>
                    <a:pt x="1837562" y="40645"/>
                    <a:pt x="1795941" y="58170"/>
                    <a:pt x="1859973" y="36826"/>
                  </a:cubicBezTo>
                  <a:cubicBezTo>
                    <a:pt x="1870364" y="43753"/>
                    <a:pt x="1882315" y="48777"/>
                    <a:pt x="1891145" y="57608"/>
                  </a:cubicBezTo>
                  <a:cubicBezTo>
                    <a:pt x="1938956" y="105419"/>
                    <a:pt x="1942642" y="160599"/>
                    <a:pt x="1974273" y="223863"/>
                  </a:cubicBezTo>
                  <a:lnTo>
                    <a:pt x="1995054" y="265426"/>
                  </a:lnTo>
                  <a:cubicBezTo>
                    <a:pt x="2016179" y="371050"/>
                    <a:pt x="1994535" y="274003"/>
                    <a:pt x="2015836" y="348554"/>
                  </a:cubicBezTo>
                  <a:cubicBezTo>
                    <a:pt x="2019759" y="362285"/>
                    <a:pt x="2019840" y="377344"/>
                    <a:pt x="2026227" y="390117"/>
                  </a:cubicBezTo>
                  <a:cubicBezTo>
                    <a:pt x="2033972" y="405607"/>
                    <a:pt x="2047469" y="417493"/>
                    <a:pt x="2057400" y="431681"/>
                  </a:cubicBezTo>
                  <a:cubicBezTo>
                    <a:pt x="2110437" y="507447"/>
                    <a:pt x="2075910" y="478656"/>
                    <a:pt x="2130136" y="514808"/>
                  </a:cubicBezTo>
                  <a:cubicBezTo>
                    <a:pt x="2168236" y="511344"/>
                    <a:pt x="2207438" y="514153"/>
                    <a:pt x="2244436" y="504417"/>
                  </a:cubicBezTo>
                  <a:cubicBezTo>
                    <a:pt x="2274396" y="496533"/>
                    <a:pt x="2298174" y="472651"/>
                    <a:pt x="2327564" y="462854"/>
                  </a:cubicBezTo>
                  <a:lnTo>
                    <a:pt x="2358736" y="452463"/>
                  </a:lnTo>
                  <a:cubicBezTo>
                    <a:pt x="2372591" y="459390"/>
                    <a:pt x="2388400" y="463329"/>
                    <a:pt x="2400300" y="473245"/>
                  </a:cubicBezTo>
                  <a:cubicBezTo>
                    <a:pt x="2409894" y="481240"/>
                    <a:pt x="2412252" y="495587"/>
                    <a:pt x="2421082" y="504417"/>
                  </a:cubicBezTo>
                  <a:cubicBezTo>
                    <a:pt x="2433328" y="516663"/>
                    <a:pt x="2448791" y="525199"/>
                    <a:pt x="2462645" y="535590"/>
                  </a:cubicBezTo>
                  <a:cubicBezTo>
                    <a:pt x="2480852" y="565935"/>
                    <a:pt x="2494605" y="590724"/>
                    <a:pt x="2514600" y="618717"/>
                  </a:cubicBezTo>
                  <a:cubicBezTo>
                    <a:pt x="2524666" y="632809"/>
                    <a:pt x="2535382" y="646426"/>
                    <a:pt x="2545773" y="660281"/>
                  </a:cubicBezTo>
                  <a:cubicBezTo>
                    <a:pt x="2552700" y="687990"/>
                    <a:pt x="2560953" y="715401"/>
                    <a:pt x="2566554" y="743408"/>
                  </a:cubicBezTo>
                  <a:cubicBezTo>
                    <a:pt x="2570506" y="763170"/>
                    <a:pt x="2576685" y="805233"/>
                    <a:pt x="2587336" y="826535"/>
                  </a:cubicBezTo>
                  <a:cubicBezTo>
                    <a:pt x="2592921" y="837705"/>
                    <a:pt x="2600859" y="847546"/>
                    <a:pt x="2608118" y="857708"/>
                  </a:cubicBezTo>
                  <a:cubicBezTo>
                    <a:pt x="2618184" y="871801"/>
                    <a:pt x="2626142" y="888001"/>
                    <a:pt x="2639291" y="899272"/>
                  </a:cubicBezTo>
                  <a:cubicBezTo>
                    <a:pt x="2669560" y="925218"/>
                    <a:pt x="2681073" y="914968"/>
                    <a:pt x="2712027" y="930445"/>
                  </a:cubicBezTo>
                  <a:cubicBezTo>
                    <a:pt x="2785081" y="966971"/>
                    <a:pt x="2689801" y="942326"/>
                    <a:pt x="2805545" y="961617"/>
                  </a:cubicBezTo>
                  <a:cubicBezTo>
                    <a:pt x="2878281" y="958153"/>
                    <a:pt x="2951167" y="957033"/>
                    <a:pt x="3023754" y="951226"/>
                  </a:cubicBezTo>
                  <a:cubicBezTo>
                    <a:pt x="3037990" y="950087"/>
                    <a:pt x="3051037" y="940835"/>
                    <a:pt x="3065318" y="940835"/>
                  </a:cubicBezTo>
                  <a:cubicBezTo>
                    <a:pt x="3100127" y="940835"/>
                    <a:pt x="3134591" y="947762"/>
                    <a:pt x="3169227" y="951226"/>
                  </a:cubicBezTo>
                  <a:cubicBezTo>
                    <a:pt x="3179618" y="958153"/>
                    <a:pt x="3189483" y="965943"/>
                    <a:pt x="3200400" y="972008"/>
                  </a:cubicBezTo>
                  <a:cubicBezTo>
                    <a:pt x="3220711" y="983292"/>
                    <a:pt x="3244475" y="988826"/>
                    <a:pt x="3262745" y="1003181"/>
                  </a:cubicBezTo>
                  <a:cubicBezTo>
                    <a:pt x="3396662" y="1108401"/>
                    <a:pt x="3296666" y="1069905"/>
                    <a:pt x="3377045" y="1096699"/>
                  </a:cubicBezTo>
                  <a:cubicBezTo>
                    <a:pt x="3390900" y="1117481"/>
                    <a:pt x="3410710" y="1135350"/>
                    <a:pt x="3418609" y="1159045"/>
                  </a:cubicBezTo>
                  <a:cubicBezTo>
                    <a:pt x="3422073" y="1169436"/>
                    <a:pt x="3422158" y="1181664"/>
                    <a:pt x="3429000" y="1190217"/>
                  </a:cubicBezTo>
                  <a:cubicBezTo>
                    <a:pt x="3436802" y="1199969"/>
                    <a:pt x="3450691" y="1202872"/>
                    <a:pt x="3460173" y="1210999"/>
                  </a:cubicBezTo>
                  <a:cubicBezTo>
                    <a:pt x="3528221" y="1269327"/>
                    <a:pt x="3474208" y="1239099"/>
                    <a:pt x="3553691" y="1294126"/>
                  </a:cubicBezTo>
                  <a:cubicBezTo>
                    <a:pt x="3580557" y="1312725"/>
                    <a:pt x="3636818" y="1346081"/>
                    <a:pt x="3636818" y="1346081"/>
                  </a:cubicBezTo>
                  <a:cubicBezTo>
                    <a:pt x="3661063" y="1335690"/>
                    <a:pt x="3686397" y="1327539"/>
                    <a:pt x="3709554" y="1314908"/>
                  </a:cubicBezTo>
                  <a:cubicBezTo>
                    <a:pt x="3724758" y="1306615"/>
                    <a:pt x="3737969" y="1295006"/>
                    <a:pt x="3751118" y="1283735"/>
                  </a:cubicBezTo>
                  <a:cubicBezTo>
                    <a:pt x="3762275" y="1274172"/>
                    <a:pt x="3769445" y="1259699"/>
                    <a:pt x="3782291" y="1252563"/>
                  </a:cubicBezTo>
                  <a:cubicBezTo>
                    <a:pt x="3801440" y="1241925"/>
                    <a:pt x="3826409" y="1243932"/>
                    <a:pt x="3844636" y="1231781"/>
                  </a:cubicBezTo>
                  <a:cubicBezTo>
                    <a:pt x="3878691" y="1209078"/>
                    <a:pt x="3863321" y="1210999"/>
                    <a:pt x="3886200" y="1210999"/>
                  </a:cubicBezTo>
                </a:path>
              </a:pathLst>
            </a:custGeom>
            <a:ln w="28575">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sk-SK"/>
            </a:p>
          </p:txBody>
        </p:sp>
        <p:sp>
          <p:nvSpPr>
            <p:cNvPr id="9" name="Rectangle 8"/>
            <p:cNvSpPr/>
            <p:nvPr/>
          </p:nvSpPr>
          <p:spPr>
            <a:xfrm>
              <a:off x="2627829" y="1844926"/>
              <a:ext cx="2520853" cy="21602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cxnSp>
          <p:nvCxnSpPr>
            <p:cNvPr id="11" name="Straight Arrow Connector 10"/>
            <p:cNvCxnSpPr/>
            <p:nvPr/>
          </p:nvCxnSpPr>
          <p:spPr>
            <a:xfrm>
              <a:off x="1835696" y="4005153"/>
              <a:ext cx="4392444"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1835696" y="1268760"/>
              <a:ext cx="7938" cy="274432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083" name="TextBox 14"/>
            <p:cNvSpPr txBox="1">
              <a:spLocks noChangeArrowheads="1"/>
            </p:cNvSpPr>
            <p:nvPr/>
          </p:nvSpPr>
          <p:spPr bwMode="auto">
            <a:xfrm>
              <a:off x="2555776" y="4077072"/>
              <a:ext cx="2160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sk-SK" altLang="sk-SK">
                  <a:latin typeface="Gill Sans MT" panose="020B0502020104020203" pitchFamily="34" charset="-18"/>
                </a:rPr>
                <a:t>a</a:t>
              </a:r>
            </a:p>
          </p:txBody>
        </p:sp>
        <p:sp>
          <p:nvSpPr>
            <p:cNvPr id="45084" name="TextBox 15"/>
            <p:cNvSpPr txBox="1">
              <a:spLocks noChangeArrowheads="1"/>
            </p:cNvSpPr>
            <p:nvPr/>
          </p:nvSpPr>
          <p:spPr bwMode="auto">
            <a:xfrm>
              <a:off x="5004048" y="4077072"/>
              <a:ext cx="2160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sk-SK" altLang="sk-SK">
                  <a:latin typeface="Gill Sans MT" panose="020B0502020104020203" pitchFamily="34" charset="-18"/>
                </a:rPr>
                <a:t>b</a:t>
              </a:r>
            </a:p>
          </p:txBody>
        </p:sp>
        <p:sp>
          <p:nvSpPr>
            <p:cNvPr id="18" name="Right Brace 17"/>
            <p:cNvSpPr/>
            <p:nvPr/>
          </p:nvSpPr>
          <p:spPr>
            <a:xfrm>
              <a:off x="5291551" y="1844926"/>
              <a:ext cx="865154" cy="2088801"/>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sk-SK"/>
            </a:p>
          </p:txBody>
        </p:sp>
        <p:sp>
          <p:nvSpPr>
            <p:cNvPr id="45086" name="TextBox 18"/>
            <p:cNvSpPr txBox="1">
              <a:spLocks noChangeArrowheads="1"/>
            </p:cNvSpPr>
            <p:nvPr/>
          </p:nvSpPr>
          <p:spPr bwMode="auto">
            <a:xfrm>
              <a:off x="6300192" y="2708920"/>
              <a:ext cx="7200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sk-SK" altLang="sk-SK">
                  <a:latin typeface="Gill Sans MT" panose="020B0502020104020203" pitchFamily="34" charset="-18"/>
                </a:rPr>
                <a:t>k</a:t>
              </a:r>
            </a:p>
          </p:txBody>
        </p:sp>
      </p:grpSp>
      <p:sp>
        <p:nvSpPr>
          <p:cNvPr id="21" name="TextBox 20"/>
          <p:cNvSpPr txBox="1">
            <a:spLocks noChangeArrowheads="1"/>
          </p:cNvSpPr>
          <p:nvPr/>
        </p:nvSpPr>
        <p:spPr bwMode="auto">
          <a:xfrm>
            <a:off x="8209801" y="1393794"/>
            <a:ext cx="3093954"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sk-SK" sz="2000" dirty="0" smtClean="0">
                <a:latin typeface="Gill Sans MT" panose="020B0502020104020203" pitchFamily="34" charset="-18"/>
              </a:rPr>
              <a:t>We want to calculate integral in the interval </a:t>
            </a:r>
            <a:r>
              <a:rPr lang="en-US" altLang="sk-SK" sz="2000" i="1" dirty="0" smtClean="0">
                <a:latin typeface="Gill Sans MT" panose="020B0502020104020203" pitchFamily="34" charset="-18"/>
              </a:rPr>
              <a:t>(a,</a:t>
            </a:r>
            <a:r>
              <a:rPr lang="sk-SK" altLang="sk-SK" sz="2000" i="1" dirty="0" smtClean="0">
                <a:latin typeface="Gill Sans MT" panose="020B0502020104020203" pitchFamily="34" charset="-18"/>
              </a:rPr>
              <a:t> </a:t>
            </a:r>
            <a:r>
              <a:rPr lang="en-US" altLang="sk-SK" sz="2000" i="1" dirty="0" smtClean="0">
                <a:latin typeface="Gill Sans MT" panose="020B0502020104020203" pitchFamily="34" charset="-18"/>
              </a:rPr>
              <a:t>b) </a:t>
            </a:r>
            <a:r>
              <a:rPr lang="en-US" altLang="sk-SK" sz="2000" dirty="0" smtClean="0">
                <a:latin typeface="Gill Sans MT" panose="020B0502020104020203" pitchFamily="34" charset="-18"/>
              </a:rPr>
              <a:t>from the complicated function.</a:t>
            </a:r>
            <a:endParaRPr lang="sk-SK" altLang="sk-SK" sz="2000" dirty="0">
              <a:latin typeface="Gill Sans MT" panose="020B0502020104020203" pitchFamily="34" charset="-18"/>
            </a:endParaRPr>
          </a:p>
        </p:txBody>
      </p:sp>
      <p:sp>
        <p:nvSpPr>
          <p:cNvPr id="45063" name="TextBox 18"/>
          <p:cNvSpPr txBox="1">
            <a:spLocks noChangeArrowheads="1"/>
          </p:cNvSpPr>
          <p:nvPr/>
        </p:nvSpPr>
        <p:spPr bwMode="auto">
          <a:xfrm>
            <a:off x="2640013" y="1844675"/>
            <a:ext cx="5762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sk-SK" altLang="sk-SK" i="1">
                <a:latin typeface="Arial" panose="020B0604020202020204" pitchFamily="34" charset="0"/>
              </a:rPr>
              <a:t>f(x)</a:t>
            </a:r>
          </a:p>
        </p:txBody>
      </p:sp>
      <p:sp>
        <p:nvSpPr>
          <p:cNvPr id="2" name="Oval 1"/>
          <p:cNvSpPr/>
          <p:nvPr/>
        </p:nvSpPr>
        <p:spPr>
          <a:xfrm>
            <a:off x="4165601" y="2420938"/>
            <a:ext cx="73025" cy="61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sk-SK"/>
          </a:p>
        </p:txBody>
      </p:sp>
      <p:sp>
        <p:nvSpPr>
          <p:cNvPr id="22" name="Oval 21"/>
          <p:cNvSpPr/>
          <p:nvPr/>
        </p:nvSpPr>
        <p:spPr>
          <a:xfrm>
            <a:off x="5962650" y="2844801"/>
            <a:ext cx="71438" cy="619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sk-SK"/>
          </a:p>
        </p:txBody>
      </p:sp>
      <p:sp>
        <p:nvSpPr>
          <p:cNvPr id="23" name="Oval 22"/>
          <p:cNvSpPr/>
          <p:nvPr/>
        </p:nvSpPr>
        <p:spPr>
          <a:xfrm>
            <a:off x="5238751" y="2389188"/>
            <a:ext cx="73025" cy="61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sk-SK"/>
          </a:p>
        </p:txBody>
      </p:sp>
      <p:sp>
        <p:nvSpPr>
          <p:cNvPr id="25" name="Oval 24"/>
          <p:cNvSpPr/>
          <p:nvPr/>
        </p:nvSpPr>
        <p:spPr>
          <a:xfrm>
            <a:off x="4664075" y="2655888"/>
            <a:ext cx="71438" cy="61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sk-SK"/>
          </a:p>
        </p:txBody>
      </p:sp>
      <p:sp>
        <p:nvSpPr>
          <p:cNvPr id="26" name="Oval 25"/>
          <p:cNvSpPr/>
          <p:nvPr/>
        </p:nvSpPr>
        <p:spPr>
          <a:xfrm>
            <a:off x="5435600" y="1614488"/>
            <a:ext cx="71438" cy="61912"/>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sk-SK"/>
          </a:p>
        </p:txBody>
      </p:sp>
      <p:sp>
        <p:nvSpPr>
          <p:cNvPr id="27" name="Oval 26"/>
          <p:cNvSpPr/>
          <p:nvPr/>
        </p:nvSpPr>
        <p:spPr>
          <a:xfrm>
            <a:off x="6146800" y="2030414"/>
            <a:ext cx="71438" cy="60325"/>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sk-SK"/>
          </a:p>
        </p:txBody>
      </p:sp>
      <p:sp>
        <p:nvSpPr>
          <p:cNvPr id="29" name="Oval 28"/>
          <p:cNvSpPr/>
          <p:nvPr/>
        </p:nvSpPr>
        <p:spPr>
          <a:xfrm>
            <a:off x="4475164" y="1857376"/>
            <a:ext cx="73025" cy="6191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sk-SK"/>
          </a:p>
        </p:txBody>
      </p:sp>
      <p:sp>
        <p:nvSpPr>
          <p:cNvPr id="31" name="Oval 30"/>
          <p:cNvSpPr/>
          <p:nvPr/>
        </p:nvSpPr>
        <p:spPr>
          <a:xfrm>
            <a:off x="6350001" y="2874963"/>
            <a:ext cx="73025" cy="61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sk-SK"/>
          </a:p>
        </p:txBody>
      </p:sp>
      <p:grpSp>
        <p:nvGrpSpPr>
          <p:cNvPr id="13" name="Group 12"/>
          <p:cNvGrpSpPr/>
          <p:nvPr/>
        </p:nvGrpSpPr>
        <p:grpSpPr>
          <a:xfrm>
            <a:off x="571500" y="3097213"/>
            <a:ext cx="11893216" cy="3708880"/>
            <a:chOff x="571500" y="3097213"/>
            <a:chExt cx="11893216" cy="3708880"/>
          </a:xfrm>
        </p:grpSpPr>
        <p:grpSp>
          <p:nvGrpSpPr>
            <p:cNvPr id="3" name="Group 24"/>
            <p:cNvGrpSpPr>
              <a:grpSpLocks/>
            </p:cNvGrpSpPr>
            <p:nvPr/>
          </p:nvGrpSpPr>
          <p:grpSpPr bwMode="auto">
            <a:xfrm>
              <a:off x="2243139" y="4013200"/>
              <a:ext cx="10221577" cy="2377908"/>
              <a:chOff x="1150939" y="4260530"/>
              <a:chExt cx="10220424" cy="2376573"/>
            </a:xfrm>
          </p:grpSpPr>
          <p:sp>
            <p:nvSpPr>
              <p:cNvPr id="24" name="Rectangle 23"/>
              <p:cNvSpPr/>
              <p:nvPr/>
            </p:nvSpPr>
            <p:spPr>
              <a:xfrm>
                <a:off x="3962293" y="6098284"/>
                <a:ext cx="3314326" cy="477569"/>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45077" name="TextBox 21"/>
              <p:cNvSpPr txBox="1">
                <a:spLocks noChangeArrowheads="1"/>
              </p:cNvSpPr>
              <p:nvPr/>
            </p:nvSpPr>
            <p:spPr bwMode="auto">
              <a:xfrm>
                <a:off x="1150939" y="4260530"/>
                <a:ext cx="10220424" cy="1199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buFontTx/>
                  <a:buAutoNum type="arabicPeriod"/>
                </a:pPr>
                <a:r>
                  <a:rPr lang="en-US" altLang="sk-SK" dirty="0" smtClean="0">
                    <a:latin typeface="Gill Sans MT" panose="020B0502020104020203" pitchFamily="34" charset="-18"/>
                  </a:rPr>
                  <a:t>Generate uniformly distributed  random numbers inside the rectangle (coordinates </a:t>
                </a:r>
                <a:r>
                  <a:rPr lang="en-US" altLang="sk-SK" i="1" dirty="0" smtClean="0">
                    <a:latin typeface="Gill Sans MT" panose="020B0502020104020203" pitchFamily="34" charset="-18"/>
                  </a:rPr>
                  <a:t>x, y</a:t>
                </a:r>
                <a:r>
                  <a:rPr lang="en-US" altLang="sk-SK" dirty="0" smtClean="0">
                    <a:latin typeface="Gill Sans MT" panose="020B0502020104020203" pitchFamily="34" charset="-18"/>
                  </a:rPr>
                  <a:t> of the points).</a:t>
                </a:r>
                <a:endParaRPr lang="sk-SK" altLang="sk-SK" dirty="0">
                  <a:latin typeface="Gill Sans MT" panose="020B0502020104020203" pitchFamily="34" charset="-18"/>
                </a:endParaRPr>
              </a:p>
              <a:p>
                <a:pPr eaLnBrk="1" hangingPunct="1">
                  <a:buFontTx/>
                  <a:buAutoNum type="arabicPeriod"/>
                </a:pPr>
                <a:r>
                  <a:rPr lang="en-US" altLang="sk-SK" dirty="0" smtClean="0">
                    <a:latin typeface="Gill Sans MT" panose="020B0502020104020203" pitchFamily="34" charset="-18"/>
                  </a:rPr>
                  <a:t>Calculate how many points are inside rectangle and inside the area under the functional curve. </a:t>
                </a:r>
                <a:endParaRPr lang="sk-SK" altLang="sk-SK" dirty="0">
                  <a:latin typeface="Gill Sans MT" panose="020B0502020104020203" pitchFamily="34" charset="-18"/>
                </a:endParaRPr>
              </a:p>
              <a:p>
                <a:pPr eaLnBrk="1" hangingPunct="1">
                  <a:buFontTx/>
                  <a:buAutoNum type="arabicPeriod"/>
                </a:pPr>
                <a:endParaRPr lang="sk-SK" altLang="sk-SK" dirty="0">
                  <a:latin typeface="Gill Sans MT" panose="020B0502020104020203" pitchFamily="34" charset="-18"/>
                </a:endParaRPr>
              </a:p>
              <a:p>
                <a:pPr eaLnBrk="1" hangingPunct="1">
                  <a:buFontTx/>
                  <a:buAutoNum type="arabicPeriod"/>
                </a:pPr>
                <a:r>
                  <a:rPr lang="en-US" altLang="sk-SK" dirty="0" smtClean="0">
                    <a:latin typeface="Gill Sans MT" panose="020B0502020104020203" pitchFamily="34" charset="-18"/>
                  </a:rPr>
                  <a:t>It holds</a:t>
                </a:r>
                <a:endParaRPr lang="sk-SK" altLang="sk-SK" dirty="0">
                  <a:latin typeface="Gill Sans MT" panose="020B0502020104020203" pitchFamily="34" charset="-18"/>
                </a:endParaRPr>
              </a:p>
            </p:txBody>
          </p:sp>
          <p:graphicFrame>
            <p:nvGraphicFramePr>
              <p:cNvPr id="45078" name="Object 2"/>
              <p:cNvGraphicFramePr>
                <a:graphicFrameLocks noChangeAspect="1"/>
              </p:cNvGraphicFramePr>
              <p:nvPr/>
            </p:nvGraphicFramePr>
            <p:xfrm>
              <a:off x="2132740" y="5303630"/>
              <a:ext cx="4984188" cy="1333473"/>
            </p:xfrm>
            <a:graphic>
              <a:graphicData uri="http://schemas.openxmlformats.org/presentationml/2006/ole">
                <mc:AlternateContent xmlns:mc="http://schemas.openxmlformats.org/markup-compatibility/2006">
                  <mc:Choice xmlns:v="urn:schemas-microsoft-com:vml" Requires="v">
                    <p:oleObj spid="_x0000_s28813" name="Rovnica" r:id="rId3" imgW="2641600" imgH="711200" progId="Equation.3">
                      <p:embed/>
                    </p:oleObj>
                  </mc:Choice>
                  <mc:Fallback>
                    <p:oleObj name="Rovnica" r:id="rId3" imgW="2641600" imgH="711200" progId="Equation.3">
                      <p:embed/>
                      <p:pic>
                        <p:nvPicPr>
                          <p:cNvPr id="4507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2740" y="5303630"/>
                            <a:ext cx="4984188" cy="13334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0" name="Oval 19"/>
            <p:cNvSpPr/>
            <p:nvPr/>
          </p:nvSpPr>
          <p:spPr>
            <a:xfrm>
              <a:off x="4403725" y="3270251"/>
              <a:ext cx="71438" cy="619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sk-SK"/>
            </a:p>
          </p:txBody>
        </p:sp>
        <p:sp>
          <p:nvSpPr>
            <p:cNvPr id="28" name="Oval 27"/>
            <p:cNvSpPr/>
            <p:nvPr/>
          </p:nvSpPr>
          <p:spPr>
            <a:xfrm>
              <a:off x="5434014" y="3097213"/>
              <a:ext cx="73025" cy="61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sk-SK"/>
            </a:p>
          </p:txBody>
        </p:sp>
        <p:sp>
          <p:nvSpPr>
            <p:cNvPr id="30" name="Oval 29"/>
            <p:cNvSpPr/>
            <p:nvPr/>
          </p:nvSpPr>
          <p:spPr>
            <a:xfrm>
              <a:off x="5076825" y="3282950"/>
              <a:ext cx="71438" cy="63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sk-SK"/>
            </a:p>
          </p:txBody>
        </p:sp>
        <p:sp>
          <p:nvSpPr>
            <p:cNvPr id="32" name="Oval 31"/>
            <p:cNvSpPr/>
            <p:nvPr/>
          </p:nvSpPr>
          <p:spPr>
            <a:xfrm>
              <a:off x="6200775" y="3314701"/>
              <a:ext cx="71438" cy="619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sk-SK"/>
            </a:p>
          </p:txBody>
        </p:sp>
        <p:cxnSp>
          <p:nvCxnSpPr>
            <p:cNvPr id="5" name="Straight Arrow Connector 4"/>
            <p:cNvCxnSpPr/>
            <p:nvPr/>
          </p:nvCxnSpPr>
          <p:spPr>
            <a:xfrm flipV="1">
              <a:off x="1891145" y="5299364"/>
              <a:ext cx="1333906" cy="207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71500" y="5351318"/>
              <a:ext cx="1194955" cy="738664"/>
            </a:xfrm>
            <a:prstGeom prst="rect">
              <a:avLst/>
            </a:prstGeom>
            <a:noFill/>
          </p:spPr>
          <p:txBody>
            <a:bodyPr wrap="square" rtlCol="0">
              <a:spAutoFit/>
            </a:bodyPr>
            <a:lstStyle/>
            <a:p>
              <a:r>
                <a:rPr lang="en-US" sz="1400" dirty="0" smtClean="0"/>
                <a:t>Number of points under the curve </a:t>
              </a:r>
              <a:endParaRPr lang="en-US" sz="1400" dirty="0"/>
            </a:p>
          </p:txBody>
        </p:sp>
        <p:cxnSp>
          <p:nvCxnSpPr>
            <p:cNvPr id="35" name="Straight Arrow Connector 34"/>
            <p:cNvCxnSpPr/>
            <p:nvPr/>
          </p:nvCxnSpPr>
          <p:spPr>
            <a:xfrm flipV="1">
              <a:off x="2056995" y="5748077"/>
              <a:ext cx="1333906" cy="207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708007" y="5851986"/>
              <a:ext cx="1070263" cy="954107"/>
            </a:xfrm>
            <a:prstGeom prst="rect">
              <a:avLst/>
            </a:prstGeom>
            <a:noFill/>
          </p:spPr>
          <p:txBody>
            <a:bodyPr wrap="square" rtlCol="0">
              <a:spAutoFit/>
            </a:bodyPr>
            <a:lstStyle/>
            <a:p>
              <a:r>
                <a:rPr lang="en-US" sz="1400" dirty="0" smtClean="0"/>
                <a:t>Number of points in the rectangle </a:t>
              </a:r>
              <a:endParaRPr lang="en-US" sz="1400" dirty="0"/>
            </a:p>
          </p:txBody>
        </p:sp>
        <p:sp>
          <p:nvSpPr>
            <p:cNvPr id="45062" name="TextBox 16"/>
            <p:cNvSpPr txBox="1">
              <a:spLocks noChangeArrowheads="1"/>
            </p:cNvSpPr>
            <p:nvPr/>
          </p:nvSpPr>
          <p:spPr bwMode="auto">
            <a:xfrm>
              <a:off x="7811032" y="3332164"/>
              <a:ext cx="2889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sk-SK" altLang="sk-SK" i="1" dirty="0">
                  <a:latin typeface="Arial" panose="020B0604020202020204" pitchFamily="34" charset="0"/>
                </a:rPr>
                <a:t>x</a:t>
              </a:r>
            </a:p>
          </p:txBody>
        </p:sp>
      </p:grpSp>
    </p:spTree>
    <p:extLst>
      <p:ext uri="{BB962C8B-B14F-4D97-AF65-F5344CB8AC3E}">
        <p14:creationId xmlns:p14="http://schemas.microsoft.com/office/powerpoint/2010/main" val="4363556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 grpId="0" animBg="1"/>
      <p:bldP spid="22" grpId="0" animBg="1"/>
      <p:bldP spid="23" grpId="0" animBg="1"/>
      <p:bldP spid="25" grpId="0" animBg="1"/>
      <p:bldP spid="26" grpId="0" animBg="1"/>
      <p:bldP spid="27" grpId="0" animBg="1"/>
      <p:bldP spid="29" grpId="0" animBg="1"/>
      <p:bldP spid="3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0178" y="508000"/>
            <a:ext cx="9629422" cy="461665"/>
          </a:xfrm>
          <a:prstGeom prst="rect">
            <a:avLst/>
          </a:prstGeom>
          <a:noFill/>
        </p:spPr>
        <p:txBody>
          <a:bodyPr wrap="square" rtlCol="0">
            <a:spAutoFit/>
          </a:bodyPr>
          <a:lstStyle/>
          <a:p>
            <a:r>
              <a:rPr lang="en-US" sz="2400" dirty="0" smtClean="0">
                <a:solidFill>
                  <a:srgbClr val="FF0000"/>
                </a:solidFill>
              </a:rPr>
              <a:t>Calculating a volume of a complex shapes (motivation for exercises)</a:t>
            </a:r>
            <a:endParaRPr lang="en-US" sz="2400" dirty="0">
              <a:solidFill>
                <a:srgbClr val="FF0000"/>
              </a:solidFill>
            </a:endParaRPr>
          </a:p>
        </p:txBody>
      </p:sp>
      <mc:AlternateContent xmlns:mc="http://schemas.openxmlformats.org/markup-compatibility/2006" xmlns:a14="http://schemas.microsoft.com/office/drawing/2010/main">
        <mc:Choice Requires="a14">
          <p:sp>
            <p:nvSpPr>
              <p:cNvPr id="3" name="TextBox 2"/>
              <p:cNvSpPr txBox="1"/>
              <p:nvPr/>
            </p:nvSpPr>
            <p:spPr>
              <a:xfrm>
                <a:off x="1061155" y="1535584"/>
                <a:ext cx="10058400" cy="646331"/>
              </a:xfrm>
              <a:prstGeom prst="rect">
                <a:avLst/>
              </a:prstGeom>
              <a:noFill/>
            </p:spPr>
            <p:txBody>
              <a:bodyPr wrap="square" rtlCol="0">
                <a:spAutoFit/>
              </a:bodyPr>
              <a:lstStyle/>
              <a:p>
                <a:r>
                  <a:rPr lang="en-US" dirty="0" smtClean="0"/>
                  <a:t>Let us calculate a volume of geometrical body created by a rotation of f(x)=0.2 x*x+2,</a:t>
                </a:r>
              </a:p>
              <a:p>
                <a:r>
                  <a:rPr lang="en-US" dirty="0"/>
                  <a:t>i</a:t>
                </a:r>
                <a:r>
                  <a:rPr lang="en-US" dirty="0" smtClean="0"/>
                  <a:t>n the interval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0,4</m:t>
                        </m:r>
                      </m:e>
                    </m:d>
                  </m:oMath>
                </a14:m>
                <a:r>
                  <a:rPr lang="en-US" dirty="0" smtClean="0"/>
                  <a:t>.</a:t>
                </a:r>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1061155" y="1535584"/>
                <a:ext cx="10058400" cy="646331"/>
              </a:xfrm>
              <a:prstGeom prst="rect">
                <a:avLst/>
              </a:prstGeom>
              <a:blipFill>
                <a:blip r:embed="rId2"/>
                <a:stretch>
                  <a:fillRect l="-485" t="-6604" b="-13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TextBox 73"/>
              <p:cNvSpPr txBox="1"/>
              <p:nvPr/>
            </p:nvSpPr>
            <p:spPr>
              <a:xfrm>
                <a:off x="7653867" y="2791209"/>
                <a:ext cx="3115733" cy="2306209"/>
              </a:xfrm>
              <a:prstGeom prst="rect">
                <a:avLst/>
              </a:prstGeom>
              <a:noFill/>
            </p:spPr>
            <p:txBody>
              <a:bodyPr wrap="square" rtlCol="0">
                <a:spAutoFit/>
              </a:bodyPr>
              <a:lstStyle/>
              <a:p>
                <a:r>
                  <a:rPr lang="en-US" dirty="0" smtClean="0"/>
                  <a:t>The volume area of each cut will be </a:t>
                </a:r>
                <a14:m>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𝑓</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e>
                      <m:sup>
                        <m:r>
                          <a:rPr lang="en-US" b="0" i="1" smtClean="0">
                            <a:latin typeface="Cambria Math" panose="02040503050406030204" pitchFamily="18" charset="0"/>
                          </a:rPr>
                          <m:t>2</m:t>
                        </m:r>
                      </m:sup>
                    </m:sSup>
                  </m:oMath>
                </a14:m>
                <a:r>
                  <a:rPr lang="en-US" dirty="0" smtClean="0"/>
                  <a:t>, and the volume will be </a:t>
                </a:r>
              </a:p>
              <a:p>
                <a:endParaRPr lang="en-US" dirty="0"/>
              </a:p>
              <a:p>
                <a:endParaRPr lang="en-US" dirty="0" smtClean="0"/>
              </a:p>
              <a:p>
                <a:pPr/>
                <a14:m>
                  <m:oMathPara xmlns:m="http://schemas.openxmlformats.org/officeDocument/2006/math">
                    <m:oMathParaPr>
                      <m:jc m:val="centerGroup"/>
                    </m:oMathParaPr>
                    <m:oMath xmlns:m="http://schemas.openxmlformats.org/officeDocument/2006/math">
                      <m:nary>
                        <m:naryPr>
                          <m:ctrlPr>
                            <a:rPr lang="en-US" sz="2400" i="1" smtClean="0">
                              <a:latin typeface="Cambria Math" panose="02040503050406030204" pitchFamily="18" charset="0"/>
                            </a:rPr>
                          </m:ctrlPr>
                        </m:naryPr>
                        <m:sub>
                          <m:r>
                            <m:rPr>
                              <m:brk m:alnAt="23"/>
                            </m:rPr>
                            <a:rPr lang="en-US" sz="2400" b="0" i="1" smtClean="0">
                              <a:latin typeface="Cambria Math" panose="02040503050406030204" pitchFamily="18" charset="0"/>
                            </a:rPr>
                            <m:t>0</m:t>
                          </m:r>
                        </m:sub>
                        <m:sup>
                          <m:r>
                            <a:rPr lang="en-US" sz="2400" b="0" i="1" smtClean="0">
                              <a:latin typeface="Cambria Math" panose="02040503050406030204" pitchFamily="18" charset="0"/>
                            </a:rPr>
                            <m:t>4</m:t>
                          </m:r>
                        </m:sup>
                        <m:e>
                          <m:sSup>
                            <m:sSupPr>
                              <m:ctrlPr>
                                <a:rPr lang="en-US" sz="2400" i="1">
                                  <a:latin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𝜋</m:t>
                              </m:r>
                              <m:r>
                                <a:rPr lang="en-US" sz="2400" i="1">
                                  <a:latin typeface="Cambria Math" panose="02040503050406030204" pitchFamily="18" charset="0"/>
                                  <a:ea typeface="Cambria Math" panose="02040503050406030204" pitchFamily="18" charset="0"/>
                                </a:rPr>
                                <m:t>𝑓</m:t>
                              </m:r>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𝑥</m:t>
                                  </m:r>
                                </m:e>
                              </m:d>
                            </m:e>
                            <m:sup>
                              <m:r>
                                <a:rPr lang="en-US" sz="2400" i="1">
                                  <a:latin typeface="Cambria Math" panose="02040503050406030204" pitchFamily="18" charset="0"/>
                                </a:rPr>
                                <m:t>2</m:t>
                              </m:r>
                            </m:sup>
                          </m:sSup>
                          <m:r>
                            <a:rPr lang="en-US" sz="2400" b="0" i="1" smtClean="0">
                              <a:latin typeface="Cambria Math" panose="02040503050406030204" pitchFamily="18" charset="0"/>
                            </a:rPr>
                            <m:t>𝑑𝑥</m:t>
                          </m:r>
                          <m:r>
                            <a:rPr lang="en-US" sz="2400" b="0" i="1" smtClean="0">
                              <a:latin typeface="Cambria Math" panose="02040503050406030204" pitchFamily="18" charset="0"/>
                            </a:rPr>
                            <m:t>=</m:t>
                          </m:r>
                          <m:r>
                            <a:rPr lang="en-US" sz="2400" b="0" i="1" smtClean="0">
                              <a:latin typeface="Cambria Math" panose="02040503050406030204" pitchFamily="18" charset="0"/>
                            </a:rPr>
                            <m:t>𝑉</m:t>
                          </m:r>
                        </m:e>
                      </m:nary>
                    </m:oMath>
                  </m:oMathPara>
                </a14:m>
                <a:endParaRPr lang="en-US" sz="2400" dirty="0"/>
              </a:p>
            </p:txBody>
          </p:sp>
        </mc:Choice>
        <mc:Fallback xmlns="">
          <p:sp>
            <p:nvSpPr>
              <p:cNvPr id="74" name="TextBox 73"/>
              <p:cNvSpPr txBox="1">
                <a:spLocks noRot="1" noChangeAspect="1" noMove="1" noResize="1" noEditPoints="1" noAdjustHandles="1" noChangeArrowheads="1" noChangeShapeType="1" noTextEdit="1"/>
              </p:cNvSpPr>
              <p:nvPr/>
            </p:nvSpPr>
            <p:spPr>
              <a:xfrm>
                <a:off x="7653867" y="2791209"/>
                <a:ext cx="3115733" cy="2306209"/>
              </a:xfrm>
              <a:prstGeom prst="rect">
                <a:avLst/>
              </a:prstGeom>
              <a:blipFill>
                <a:blip r:embed="rId3"/>
                <a:stretch>
                  <a:fillRect l="-1761" t="-1852"/>
                </a:stretch>
              </a:blipFill>
            </p:spPr>
            <p:txBody>
              <a:bodyPr/>
              <a:lstStyle/>
              <a:p>
                <a:r>
                  <a:rPr lang="en-US">
                    <a:noFill/>
                  </a:rPr>
                  <a:t> </a:t>
                </a:r>
              </a:p>
            </p:txBody>
          </p:sp>
        </mc:Fallback>
      </mc:AlternateContent>
      <p:grpSp>
        <p:nvGrpSpPr>
          <p:cNvPr id="11" name="Group 10"/>
          <p:cNvGrpSpPr/>
          <p:nvPr/>
        </p:nvGrpSpPr>
        <p:grpSpPr>
          <a:xfrm>
            <a:off x="1980244" y="2181915"/>
            <a:ext cx="5030155" cy="4501107"/>
            <a:chOff x="1980244" y="2181915"/>
            <a:chExt cx="5030155" cy="4501107"/>
          </a:xfrm>
        </p:grpSpPr>
        <p:grpSp>
          <p:nvGrpSpPr>
            <p:cNvPr id="6" name="Group 5"/>
            <p:cNvGrpSpPr/>
            <p:nvPr/>
          </p:nvGrpSpPr>
          <p:grpSpPr>
            <a:xfrm>
              <a:off x="2346677" y="2181915"/>
              <a:ext cx="4663722" cy="4501107"/>
              <a:chOff x="2346677" y="2181915"/>
              <a:chExt cx="4663722" cy="4501107"/>
            </a:xfrm>
          </p:grpSpPr>
          <p:grpSp>
            <p:nvGrpSpPr>
              <p:cNvPr id="71" name="Group 70"/>
              <p:cNvGrpSpPr/>
              <p:nvPr/>
            </p:nvGrpSpPr>
            <p:grpSpPr>
              <a:xfrm>
                <a:off x="2346677" y="2181915"/>
                <a:ext cx="4663722" cy="4501107"/>
                <a:chOff x="2346677" y="2181915"/>
                <a:chExt cx="4663722" cy="4501107"/>
              </a:xfrm>
            </p:grpSpPr>
            <p:grpSp>
              <p:nvGrpSpPr>
                <p:cNvPr id="60" name="Group 59"/>
                <p:cNvGrpSpPr/>
                <p:nvPr/>
              </p:nvGrpSpPr>
              <p:grpSpPr>
                <a:xfrm>
                  <a:off x="2346677" y="2181915"/>
                  <a:ext cx="4663722" cy="3770489"/>
                  <a:chOff x="2312811" y="2743200"/>
                  <a:chExt cx="4663722" cy="3770489"/>
                </a:xfrm>
              </p:grpSpPr>
              <p:grpSp>
                <p:nvGrpSpPr>
                  <p:cNvPr id="42" name="Group 41"/>
                  <p:cNvGrpSpPr/>
                  <p:nvPr/>
                </p:nvGrpSpPr>
                <p:grpSpPr>
                  <a:xfrm>
                    <a:off x="2312811" y="2743200"/>
                    <a:ext cx="4663722" cy="3770489"/>
                    <a:chOff x="2312811" y="2743200"/>
                    <a:chExt cx="4663722" cy="3770489"/>
                  </a:xfrm>
                </p:grpSpPr>
                <p:grpSp>
                  <p:nvGrpSpPr>
                    <p:cNvPr id="29" name="Group 28"/>
                    <p:cNvGrpSpPr/>
                    <p:nvPr/>
                  </p:nvGrpSpPr>
                  <p:grpSpPr>
                    <a:xfrm>
                      <a:off x="2709333" y="2743200"/>
                      <a:ext cx="4267200" cy="3770489"/>
                      <a:chOff x="2709333" y="2743200"/>
                      <a:chExt cx="4267200" cy="3770489"/>
                    </a:xfrm>
                  </p:grpSpPr>
                  <p:cxnSp>
                    <p:nvCxnSpPr>
                      <p:cNvPr id="7" name="Straight Arrow Connector 6"/>
                      <p:cNvCxnSpPr/>
                      <p:nvPr/>
                    </p:nvCxnSpPr>
                    <p:spPr>
                      <a:xfrm flipV="1">
                        <a:off x="2901244" y="2743200"/>
                        <a:ext cx="22578" cy="205457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923822" y="4775200"/>
                        <a:ext cx="405271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2867377" y="4797778"/>
                        <a:ext cx="33867" cy="171591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943579" y="4809066"/>
                        <a:ext cx="3750732" cy="369332"/>
                      </a:xfrm>
                      <a:prstGeom prst="rect">
                        <a:avLst/>
                      </a:prstGeom>
                      <a:noFill/>
                    </p:spPr>
                    <p:txBody>
                      <a:bodyPr wrap="square" rtlCol="0">
                        <a:spAutoFit/>
                      </a:bodyPr>
                      <a:lstStyle/>
                      <a:p>
                        <a:r>
                          <a:rPr lang="en-US" dirty="0" smtClean="0"/>
                          <a:t>0     1       2        3       4</a:t>
                        </a:r>
                        <a:endParaRPr lang="en-US" dirty="0"/>
                      </a:p>
                    </p:txBody>
                  </p:sp>
                  <p:cxnSp>
                    <p:nvCxnSpPr>
                      <p:cNvPr id="14" name="Straight Connector 13"/>
                      <p:cNvCxnSpPr/>
                      <p:nvPr/>
                    </p:nvCxnSpPr>
                    <p:spPr>
                      <a:xfrm>
                        <a:off x="3488267" y="4673600"/>
                        <a:ext cx="0" cy="2144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126089" y="4679245"/>
                        <a:ext cx="0" cy="2144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758267" y="4701822"/>
                        <a:ext cx="0" cy="2144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356579" y="4690533"/>
                        <a:ext cx="0" cy="2144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720622" y="4436533"/>
                        <a:ext cx="19191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720622" y="4103511"/>
                        <a:ext cx="19191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751668" y="3787422"/>
                        <a:ext cx="19191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709333" y="3414889"/>
                        <a:ext cx="19191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731911" y="3076222"/>
                        <a:ext cx="191911"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7" name="TextBox 36"/>
                    <p:cNvSpPr txBox="1"/>
                    <p:nvPr/>
                  </p:nvSpPr>
                  <p:spPr>
                    <a:xfrm>
                      <a:off x="2336799" y="2919610"/>
                      <a:ext cx="372534" cy="369332"/>
                    </a:xfrm>
                    <a:prstGeom prst="rect">
                      <a:avLst/>
                    </a:prstGeom>
                    <a:noFill/>
                  </p:spPr>
                  <p:txBody>
                    <a:bodyPr wrap="square" rtlCol="0">
                      <a:spAutoFit/>
                    </a:bodyPr>
                    <a:lstStyle/>
                    <a:p>
                      <a:r>
                        <a:rPr lang="en-US" dirty="0"/>
                        <a:t>5</a:t>
                      </a:r>
                      <a:endParaRPr lang="en-US" dirty="0" smtClean="0"/>
                    </a:p>
                  </p:txBody>
                </p:sp>
                <p:sp>
                  <p:nvSpPr>
                    <p:cNvPr id="38" name="TextBox 37"/>
                    <p:cNvSpPr txBox="1"/>
                    <p:nvPr/>
                  </p:nvSpPr>
                  <p:spPr>
                    <a:xfrm>
                      <a:off x="2325510" y="3280686"/>
                      <a:ext cx="372534" cy="369332"/>
                    </a:xfrm>
                    <a:prstGeom prst="rect">
                      <a:avLst/>
                    </a:prstGeom>
                    <a:noFill/>
                  </p:spPr>
                  <p:txBody>
                    <a:bodyPr wrap="square" rtlCol="0">
                      <a:spAutoFit/>
                    </a:bodyPr>
                    <a:lstStyle/>
                    <a:p>
                      <a:r>
                        <a:rPr lang="en-US" dirty="0" smtClean="0"/>
                        <a:t>4</a:t>
                      </a:r>
                    </a:p>
                  </p:txBody>
                </p:sp>
                <p:sp>
                  <p:nvSpPr>
                    <p:cNvPr id="39" name="TextBox 38"/>
                    <p:cNvSpPr txBox="1"/>
                    <p:nvPr/>
                  </p:nvSpPr>
                  <p:spPr>
                    <a:xfrm>
                      <a:off x="2335389" y="3602756"/>
                      <a:ext cx="372534" cy="369332"/>
                    </a:xfrm>
                    <a:prstGeom prst="rect">
                      <a:avLst/>
                    </a:prstGeom>
                    <a:noFill/>
                  </p:spPr>
                  <p:txBody>
                    <a:bodyPr wrap="square" rtlCol="0">
                      <a:spAutoFit/>
                    </a:bodyPr>
                    <a:lstStyle/>
                    <a:p>
                      <a:r>
                        <a:rPr lang="en-US" dirty="0" smtClean="0"/>
                        <a:t>3</a:t>
                      </a:r>
                    </a:p>
                  </p:txBody>
                </p:sp>
                <p:sp>
                  <p:nvSpPr>
                    <p:cNvPr id="40" name="TextBox 39"/>
                    <p:cNvSpPr txBox="1"/>
                    <p:nvPr/>
                  </p:nvSpPr>
                  <p:spPr>
                    <a:xfrm>
                      <a:off x="2335389" y="3947067"/>
                      <a:ext cx="372534" cy="369332"/>
                    </a:xfrm>
                    <a:prstGeom prst="rect">
                      <a:avLst/>
                    </a:prstGeom>
                    <a:noFill/>
                  </p:spPr>
                  <p:txBody>
                    <a:bodyPr wrap="square" rtlCol="0">
                      <a:spAutoFit/>
                    </a:bodyPr>
                    <a:lstStyle/>
                    <a:p>
                      <a:r>
                        <a:rPr lang="en-US" dirty="0" smtClean="0"/>
                        <a:t>2</a:t>
                      </a:r>
                    </a:p>
                  </p:txBody>
                </p:sp>
                <p:sp>
                  <p:nvSpPr>
                    <p:cNvPr id="41" name="TextBox 40"/>
                    <p:cNvSpPr txBox="1"/>
                    <p:nvPr/>
                  </p:nvSpPr>
                  <p:spPr>
                    <a:xfrm>
                      <a:off x="2312811" y="4291378"/>
                      <a:ext cx="372534" cy="369332"/>
                    </a:xfrm>
                    <a:prstGeom prst="rect">
                      <a:avLst/>
                    </a:prstGeom>
                    <a:noFill/>
                  </p:spPr>
                  <p:txBody>
                    <a:bodyPr wrap="square" rtlCol="0">
                      <a:spAutoFit/>
                    </a:bodyPr>
                    <a:lstStyle/>
                    <a:p>
                      <a:r>
                        <a:rPr lang="en-US" dirty="0" smtClean="0"/>
                        <a:t>1</a:t>
                      </a:r>
                    </a:p>
                  </p:txBody>
                </p:sp>
              </p:grpSp>
              <p:grpSp>
                <p:nvGrpSpPr>
                  <p:cNvPr id="44" name="Group 43"/>
                  <p:cNvGrpSpPr/>
                  <p:nvPr/>
                </p:nvGrpSpPr>
                <p:grpSpPr>
                  <a:xfrm>
                    <a:off x="2867377" y="2763631"/>
                    <a:ext cx="2540002" cy="1447124"/>
                    <a:chOff x="2867377" y="2763631"/>
                    <a:chExt cx="2540002" cy="1447124"/>
                  </a:xfrm>
                </p:grpSpPr>
                <p:sp>
                  <p:nvSpPr>
                    <p:cNvPr id="24" name="Oval 23"/>
                    <p:cNvSpPr/>
                    <p:nvPr/>
                  </p:nvSpPr>
                  <p:spPr>
                    <a:xfrm>
                      <a:off x="2867377" y="4103511"/>
                      <a:ext cx="101600" cy="10724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474155" y="3950774"/>
                      <a:ext cx="101600" cy="10724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4024489" y="3787422"/>
                      <a:ext cx="101600" cy="10724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4645378" y="3410845"/>
                      <a:ext cx="101600" cy="10724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5305779" y="2763631"/>
                      <a:ext cx="101600" cy="10724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2"/>
                    <p:cNvSpPr/>
                    <p:nvPr/>
                  </p:nvSpPr>
                  <p:spPr>
                    <a:xfrm>
                      <a:off x="2946400" y="2856089"/>
                      <a:ext cx="2393244" cy="1298222"/>
                    </a:xfrm>
                    <a:custGeom>
                      <a:avLst/>
                      <a:gdLst>
                        <a:gd name="connsiteX0" fmla="*/ 0 w 2393244"/>
                        <a:gd name="connsiteY0" fmla="*/ 1298222 h 1298222"/>
                        <a:gd name="connsiteX1" fmla="*/ 67733 w 2393244"/>
                        <a:gd name="connsiteY1" fmla="*/ 1275644 h 1298222"/>
                        <a:gd name="connsiteX2" fmla="*/ 191911 w 2393244"/>
                        <a:gd name="connsiteY2" fmla="*/ 1253067 h 1298222"/>
                        <a:gd name="connsiteX3" fmla="*/ 304800 w 2393244"/>
                        <a:gd name="connsiteY3" fmla="*/ 1219200 h 1298222"/>
                        <a:gd name="connsiteX4" fmla="*/ 428978 w 2393244"/>
                        <a:gd name="connsiteY4" fmla="*/ 1207911 h 1298222"/>
                        <a:gd name="connsiteX5" fmla="*/ 474133 w 2393244"/>
                        <a:gd name="connsiteY5" fmla="*/ 1196622 h 1298222"/>
                        <a:gd name="connsiteX6" fmla="*/ 508000 w 2393244"/>
                        <a:gd name="connsiteY6" fmla="*/ 1185333 h 1298222"/>
                        <a:gd name="connsiteX7" fmla="*/ 609600 w 2393244"/>
                        <a:gd name="connsiteY7" fmla="*/ 1174044 h 1298222"/>
                        <a:gd name="connsiteX8" fmla="*/ 643467 w 2393244"/>
                        <a:gd name="connsiteY8" fmla="*/ 1162755 h 1298222"/>
                        <a:gd name="connsiteX9" fmla="*/ 733778 w 2393244"/>
                        <a:gd name="connsiteY9" fmla="*/ 1140178 h 1298222"/>
                        <a:gd name="connsiteX10" fmla="*/ 767644 w 2393244"/>
                        <a:gd name="connsiteY10" fmla="*/ 1117600 h 1298222"/>
                        <a:gd name="connsiteX11" fmla="*/ 891822 w 2393244"/>
                        <a:gd name="connsiteY11" fmla="*/ 1095022 h 1298222"/>
                        <a:gd name="connsiteX12" fmla="*/ 959556 w 2393244"/>
                        <a:gd name="connsiteY12" fmla="*/ 1072444 h 1298222"/>
                        <a:gd name="connsiteX13" fmla="*/ 1049867 w 2393244"/>
                        <a:gd name="connsiteY13" fmla="*/ 1049867 h 1298222"/>
                        <a:gd name="connsiteX14" fmla="*/ 1083733 w 2393244"/>
                        <a:gd name="connsiteY14" fmla="*/ 1038578 h 1298222"/>
                        <a:gd name="connsiteX15" fmla="*/ 1162756 w 2393244"/>
                        <a:gd name="connsiteY15" fmla="*/ 1016000 h 1298222"/>
                        <a:gd name="connsiteX16" fmla="*/ 1230489 w 2393244"/>
                        <a:gd name="connsiteY16" fmla="*/ 970844 h 1298222"/>
                        <a:gd name="connsiteX17" fmla="*/ 1320800 w 2393244"/>
                        <a:gd name="connsiteY17" fmla="*/ 903111 h 1298222"/>
                        <a:gd name="connsiteX18" fmla="*/ 1354667 w 2393244"/>
                        <a:gd name="connsiteY18" fmla="*/ 880533 h 1298222"/>
                        <a:gd name="connsiteX19" fmla="*/ 1422400 w 2393244"/>
                        <a:gd name="connsiteY19" fmla="*/ 857955 h 1298222"/>
                        <a:gd name="connsiteX20" fmla="*/ 1490133 w 2393244"/>
                        <a:gd name="connsiteY20" fmla="*/ 835378 h 1298222"/>
                        <a:gd name="connsiteX21" fmla="*/ 1524000 w 2393244"/>
                        <a:gd name="connsiteY21" fmla="*/ 812800 h 1298222"/>
                        <a:gd name="connsiteX22" fmla="*/ 1591733 w 2393244"/>
                        <a:gd name="connsiteY22" fmla="*/ 790222 h 1298222"/>
                        <a:gd name="connsiteX23" fmla="*/ 1636889 w 2393244"/>
                        <a:gd name="connsiteY23" fmla="*/ 756355 h 1298222"/>
                        <a:gd name="connsiteX24" fmla="*/ 1670756 w 2393244"/>
                        <a:gd name="connsiteY24" fmla="*/ 733778 h 1298222"/>
                        <a:gd name="connsiteX25" fmla="*/ 1704622 w 2393244"/>
                        <a:gd name="connsiteY25" fmla="*/ 699911 h 1298222"/>
                        <a:gd name="connsiteX26" fmla="*/ 1738489 w 2393244"/>
                        <a:gd name="connsiteY26" fmla="*/ 677333 h 1298222"/>
                        <a:gd name="connsiteX27" fmla="*/ 1806222 w 2393244"/>
                        <a:gd name="connsiteY27" fmla="*/ 609600 h 1298222"/>
                        <a:gd name="connsiteX28" fmla="*/ 1851378 w 2393244"/>
                        <a:gd name="connsiteY28" fmla="*/ 553155 h 1298222"/>
                        <a:gd name="connsiteX29" fmla="*/ 1873956 w 2393244"/>
                        <a:gd name="connsiteY29" fmla="*/ 519289 h 1298222"/>
                        <a:gd name="connsiteX30" fmla="*/ 1941689 w 2393244"/>
                        <a:gd name="connsiteY30" fmla="*/ 474133 h 1298222"/>
                        <a:gd name="connsiteX31" fmla="*/ 1975556 w 2393244"/>
                        <a:gd name="connsiteY31" fmla="*/ 451555 h 1298222"/>
                        <a:gd name="connsiteX32" fmla="*/ 2043289 w 2393244"/>
                        <a:gd name="connsiteY32" fmla="*/ 395111 h 1298222"/>
                        <a:gd name="connsiteX33" fmla="*/ 2099733 w 2393244"/>
                        <a:gd name="connsiteY33" fmla="*/ 327378 h 1298222"/>
                        <a:gd name="connsiteX34" fmla="*/ 2133600 w 2393244"/>
                        <a:gd name="connsiteY34" fmla="*/ 316089 h 1298222"/>
                        <a:gd name="connsiteX35" fmla="*/ 2167467 w 2393244"/>
                        <a:gd name="connsiteY35" fmla="*/ 282222 h 1298222"/>
                        <a:gd name="connsiteX36" fmla="*/ 2190044 w 2393244"/>
                        <a:gd name="connsiteY36" fmla="*/ 248355 h 1298222"/>
                        <a:gd name="connsiteX37" fmla="*/ 2291644 w 2393244"/>
                        <a:gd name="connsiteY37" fmla="*/ 158044 h 1298222"/>
                        <a:gd name="connsiteX38" fmla="*/ 2348089 w 2393244"/>
                        <a:gd name="connsiteY38" fmla="*/ 90311 h 1298222"/>
                        <a:gd name="connsiteX39" fmla="*/ 2359378 w 2393244"/>
                        <a:gd name="connsiteY39" fmla="*/ 56444 h 1298222"/>
                        <a:gd name="connsiteX40" fmla="*/ 2381956 w 2393244"/>
                        <a:gd name="connsiteY40" fmla="*/ 22578 h 1298222"/>
                        <a:gd name="connsiteX41" fmla="*/ 2393244 w 2393244"/>
                        <a:gd name="connsiteY41" fmla="*/ 0 h 1298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2393244" h="1298222">
                          <a:moveTo>
                            <a:pt x="0" y="1298222"/>
                          </a:moveTo>
                          <a:cubicBezTo>
                            <a:pt x="22578" y="1290696"/>
                            <a:pt x="44773" y="1281906"/>
                            <a:pt x="67733" y="1275644"/>
                          </a:cubicBezTo>
                          <a:cubicBezTo>
                            <a:pt x="92533" y="1268880"/>
                            <a:pt x="169776" y="1256756"/>
                            <a:pt x="191911" y="1253067"/>
                          </a:cubicBezTo>
                          <a:cubicBezTo>
                            <a:pt x="213301" y="1245937"/>
                            <a:pt x="276364" y="1222992"/>
                            <a:pt x="304800" y="1219200"/>
                          </a:cubicBezTo>
                          <a:cubicBezTo>
                            <a:pt x="345999" y="1213707"/>
                            <a:pt x="387585" y="1211674"/>
                            <a:pt x="428978" y="1207911"/>
                          </a:cubicBezTo>
                          <a:cubicBezTo>
                            <a:pt x="444030" y="1204148"/>
                            <a:pt x="459215" y="1200884"/>
                            <a:pt x="474133" y="1196622"/>
                          </a:cubicBezTo>
                          <a:cubicBezTo>
                            <a:pt x="485575" y="1193353"/>
                            <a:pt x="496262" y="1187289"/>
                            <a:pt x="508000" y="1185333"/>
                          </a:cubicBezTo>
                          <a:cubicBezTo>
                            <a:pt x="541611" y="1179731"/>
                            <a:pt x="575733" y="1177807"/>
                            <a:pt x="609600" y="1174044"/>
                          </a:cubicBezTo>
                          <a:cubicBezTo>
                            <a:pt x="620889" y="1170281"/>
                            <a:pt x="631987" y="1165886"/>
                            <a:pt x="643467" y="1162755"/>
                          </a:cubicBezTo>
                          <a:cubicBezTo>
                            <a:pt x="673404" y="1154591"/>
                            <a:pt x="733778" y="1140178"/>
                            <a:pt x="733778" y="1140178"/>
                          </a:cubicBezTo>
                          <a:cubicBezTo>
                            <a:pt x="745067" y="1132652"/>
                            <a:pt x="755509" y="1123668"/>
                            <a:pt x="767644" y="1117600"/>
                          </a:cubicBezTo>
                          <a:cubicBezTo>
                            <a:pt x="802448" y="1100198"/>
                            <a:pt x="860692" y="1098913"/>
                            <a:pt x="891822" y="1095022"/>
                          </a:cubicBezTo>
                          <a:cubicBezTo>
                            <a:pt x="914400" y="1087496"/>
                            <a:pt x="936467" y="1078216"/>
                            <a:pt x="959556" y="1072444"/>
                          </a:cubicBezTo>
                          <a:lnTo>
                            <a:pt x="1049867" y="1049867"/>
                          </a:lnTo>
                          <a:cubicBezTo>
                            <a:pt x="1061411" y="1046981"/>
                            <a:pt x="1072292" y="1041847"/>
                            <a:pt x="1083733" y="1038578"/>
                          </a:cubicBezTo>
                          <a:cubicBezTo>
                            <a:pt x="1182966" y="1010225"/>
                            <a:pt x="1081549" y="1043069"/>
                            <a:pt x="1162756" y="1016000"/>
                          </a:cubicBezTo>
                          <a:cubicBezTo>
                            <a:pt x="1185334" y="1000948"/>
                            <a:pt x="1208781" y="987125"/>
                            <a:pt x="1230489" y="970844"/>
                          </a:cubicBezTo>
                          <a:cubicBezTo>
                            <a:pt x="1260593" y="948266"/>
                            <a:pt x="1289490" y="923984"/>
                            <a:pt x="1320800" y="903111"/>
                          </a:cubicBezTo>
                          <a:cubicBezTo>
                            <a:pt x="1332089" y="895585"/>
                            <a:pt x="1342269" y="886043"/>
                            <a:pt x="1354667" y="880533"/>
                          </a:cubicBezTo>
                          <a:cubicBezTo>
                            <a:pt x="1376415" y="870867"/>
                            <a:pt x="1399822" y="865481"/>
                            <a:pt x="1422400" y="857955"/>
                          </a:cubicBezTo>
                          <a:cubicBezTo>
                            <a:pt x="1422405" y="857953"/>
                            <a:pt x="1490128" y="835382"/>
                            <a:pt x="1490133" y="835378"/>
                          </a:cubicBezTo>
                          <a:cubicBezTo>
                            <a:pt x="1501422" y="827852"/>
                            <a:pt x="1511602" y="818310"/>
                            <a:pt x="1524000" y="812800"/>
                          </a:cubicBezTo>
                          <a:cubicBezTo>
                            <a:pt x="1545748" y="803134"/>
                            <a:pt x="1591733" y="790222"/>
                            <a:pt x="1591733" y="790222"/>
                          </a:cubicBezTo>
                          <a:cubicBezTo>
                            <a:pt x="1606785" y="778933"/>
                            <a:pt x="1621579" y="767291"/>
                            <a:pt x="1636889" y="756355"/>
                          </a:cubicBezTo>
                          <a:cubicBezTo>
                            <a:pt x="1647929" y="748469"/>
                            <a:pt x="1660333" y="742464"/>
                            <a:pt x="1670756" y="733778"/>
                          </a:cubicBezTo>
                          <a:cubicBezTo>
                            <a:pt x="1683021" y="723558"/>
                            <a:pt x="1692358" y="710132"/>
                            <a:pt x="1704622" y="699911"/>
                          </a:cubicBezTo>
                          <a:cubicBezTo>
                            <a:pt x="1715045" y="691225"/>
                            <a:pt x="1728348" y="686347"/>
                            <a:pt x="1738489" y="677333"/>
                          </a:cubicBezTo>
                          <a:cubicBezTo>
                            <a:pt x="1762354" y="656120"/>
                            <a:pt x="1806222" y="609600"/>
                            <a:pt x="1806222" y="609600"/>
                          </a:cubicBezTo>
                          <a:cubicBezTo>
                            <a:pt x="1828199" y="543669"/>
                            <a:pt x="1800316" y="604216"/>
                            <a:pt x="1851378" y="553155"/>
                          </a:cubicBezTo>
                          <a:cubicBezTo>
                            <a:pt x="1860972" y="543561"/>
                            <a:pt x="1863745" y="528223"/>
                            <a:pt x="1873956" y="519289"/>
                          </a:cubicBezTo>
                          <a:cubicBezTo>
                            <a:pt x="1894377" y="501420"/>
                            <a:pt x="1919111" y="489185"/>
                            <a:pt x="1941689" y="474133"/>
                          </a:cubicBezTo>
                          <a:cubicBezTo>
                            <a:pt x="1952978" y="466607"/>
                            <a:pt x="1965962" y="461149"/>
                            <a:pt x="1975556" y="451555"/>
                          </a:cubicBezTo>
                          <a:cubicBezTo>
                            <a:pt x="2019016" y="408095"/>
                            <a:pt x="1996139" y="426545"/>
                            <a:pt x="2043289" y="395111"/>
                          </a:cubicBezTo>
                          <a:cubicBezTo>
                            <a:pt x="2059948" y="370122"/>
                            <a:pt x="2073657" y="344762"/>
                            <a:pt x="2099733" y="327378"/>
                          </a:cubicBezTo>
                          <a:cubicBezTo>
                            <a:pt x="2109634" y="320777"/>
                            <a:pt x="2122311" y="319852"/>
                            <a:pt x="2133600" y="316089"/>
                          </a:cubicBezTo>
                          <a:cubicBezTo>
                            <a:pt x="2144889" y="304800"/>
                            <a:pt x="2157247" y="294487"/>
                            <a:pt x="2167467" y="282222"/>
                          </a:cubicBezTo>
                          <a:cubicBezTo>
                            <a:pt x="2176153" y="271799"/>
                            <a:pt x="2180450" y="257949"/>
                            <a:pt x="2190044" y="248355"/>
                          </a:cubicBezTo>
                          <a:cubicBezTo>
                            <a:pt x="2257919" y="180480"/>
                            <a:pt x="2196807" y="300296"/>
                            <a:pt x="2291644" y="158044"/>
                          </a:cubicBezTo>
                          <a:cubicBezTo>
                            <a:pt x="2323078" y="110894"/>
                            <a:pt x="2304628" y="133772"/>
                            <a:pt x="2348089" y="90311"/>
                          </a:cubicBezTo>
                          <a:cubicBezTo>
                            <a:pt x="2351852" y="79022"/>
                            <a:pt x="2354056" y="67087"/>
                            <a:pt x="2359378" y="56444"/>
                          </a:cubicBezTo>
                          <a:cubicBezTo>
                            <a:pt x="2365446" y="44309"/>
                            <a:pt x="2374976" y="34212"/>
                            <a:pt x="2381956" y="22578"/>
                          </a:cubicBezTo>
                          <a:cubicBezTo>
                            <a:pt x="2386285" y="15363"/>
                            <a:pt x="2389481" y="7526"/>
                            <a:pt x="2393244"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5" name="Oval 54"/>
                  <p:cNvSpPr/>
                  <p:nvPr/>
                </p:nvSpPr>
                <p:spPr>
                  <a:xfrm>
                    <a:off x="2854679" y="5288846"/>
                    <a:ext cx="101600" cy="10724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3474154" y="5655733"/>
                    <a:ext cx="101600" cy="10724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4707467" y="6406445"/>
                    <a:ext cx="101600" cy="10724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4" name="Group 63"/>
                <p:cNvGrpSpPr/>
                <p:nvPr/>
              </p:nvGrpSpPr>
              <p:grpSpPr>
                <a:xfrm>
                  <a:off x="3014132" y="4786310"/>
                  <a:ext cx="2365020" cy="1896711"/>
                  <a:chOff x="3002844" y="4829063"/>
                  <a:chExt cx="2365020" cy="1896711"/>
                </a:xfrm>
              </p:grpSpPr>
              <p:sp>
                <p:nvSpPr>
                  <p:cNvPr id="57" name="Oval 56"/>
                  <p:cNvSpPr/>
                  <p:nvPr/>
                </p:nvSpPr>
                <p:spPr>
                  <a:xfrm>
                    <a:off x="5266264" y="6618530"/>
                    <a:ext cx="101600" cy="10724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4058355" y="5344951"/>
                    <a:ext cx="101600" cy="10724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a:off x="3002844" y="4829063"/>
                    <a:ext cx="2325512" cy="1842670"/>
                  </a:xfrm>
                  <a:custGeom>
                    <a:avLst/>
                    <a:gdLst>
                      <a:gd name="connsiteX0" fmla="*/ 2325512 w 2325512"/>
                      <a:gd name="connsiteY0" fmla="*/ 1842670 h 1842670"/>
                      <a:gd name="connsiteX1" fmla="*/ 2269067 w 2325512"/>
                      <a:gd name="connsiteY1" fmla="*/ 1729781 h 1842670"/>
                      <a:gd name="connsiteX2" fmla="*/ 2246489 w 2325512"/>
                      <a:gd name="connsiteY2" fmla="*/ 1650759 h 1842670"/>
                      <a:gd name="connsiteX3" fmla="*/ 2223912 w 2325512"/>
                      <a:gd name="connsiteY3" fmla="*/ 1616893 h 1842670"/>
                      <a:gd name="connsiteX4" fmla="*/ 2201334 w 2325512"/>
                      <a:gd name="connsiteY4" fmla="*/ 1571737 h 1842670"/>
                      <a:gd name="connsiteX5" fmla="*/ 2178756 w 2325512"/>
                      <a:gd name="connsiteY5" fmla="*/ 1537870 h 1842670"/>
                      <a:gd name="connsiteX6" fmla="*/ 2167467 w 2325512"/>
                      <a:gd name="connsiteY6" fmla="*/ 1504004 h 1842670"/>
                      <a:gd name="connsiteX7" fmla="*/ 2144889 w 2325512"/>
                      <a:gd name="connsiteY7" fmla="*/ 1470137 h 1842670"/>
                      <a:gd name="connsiteX8" fmla="*/ 2133600 w 2325512"/>
                      <a:gd name="connsiteY8" fmla="*/ 1436270 h 1842670"/>
                      <a:gd name="connsiteX9" fmla="*/ 2099734 w 2325512"/>
                      <a:gd name="connsiteY9" fmla="*/ 1402404 h 1842670"/>
                      <a:gd name="connsiteX10" fmla="*/ 2043289 w 2325512"/>
                      <a:gd name="connsiteY10" fmla="*/ 1323381 h 1842670"/>
                      <a:gd name="connsiteX11" fmla="*/ 2009423 w 2325512"/>
                      <a:gd name="connsiteY11" fmla="*/ 1300804 h 1842670"/>
                      <a:gd name="connsiteX12" fmla="*/ 1952978 w 2325512"/>
                      <a:gd name="connsiteY12" fmla="*/ 1244359 h 1842670"/>
                      <a:gd name="connsiteX13" fmla="*/ 1930400 w 2325512"/>
                      <a:gd name="connsiteY13" fmla="*/ 1210493 h 1842670"/>
                      <a:gd name="connsiteX14" fmla="*/ 1828800 w 2325512"/>
                      <a:gd name="connsiteY14" fmla="*/ 1120181 h 1842670"/>
                      <a:gd name="connsiteX15" fmla="*/ 1806223 w 2325512"/>
                      <a:gd name="connsiteY15" fmla="*/ 1086315 h 1842670"/>
                      <a:gd name="connsiteX16" fmla="*/ 1738489 w 2325512"/>
                      <a:gd name="connsiteY16" fmla="*/ 1041159 h 1842670"/>
                      <a:gd name="connsiteX17" fmla="*/ 1704623 w 2325512"/>
                      <a:gd name="connsiteY17" fmla="*/ 1018581 h 1842670"/>
                      <a:gd name="connsiteX18" fmla="*/ 1625600 w 2325512"/>
                      <a:gd name="connsiteY18" fmla="*/ 962137 h 1842670"/>
                      <a:gd name="connsiteX19" fmla="*/ 1546578 w 2325512"/>
                      <a:gd name="connsiteY19" fmla="*/ 905693 h 1842670"/>
                      <a:gd name="connsiteX20" fmla="*/ 1501423 w 2325512"/>
                      <a:gd name="connsiteY20" fmla="*/ 883115 h 1842670"/>
                      <a:gd name="connsiteX21" fmla="*/ 1478845 w 2325512"/>
                      <a:gd name="connsiteY21" fmla="*/ 849248 h 1842670"/>
                      <a:gd name="connsiteX22" fmla="*/ 1365956 w 2325512"/>
                      <a:gd name="connsiteY22" fmla="*/ 770226 h 1842670"/>
                      <a:gd name="connsiteX23" fmla="*/ 1332089 w 2325512"/>
                      <a:gd name="connsiteY23" fmla="*/ 736359 h 1842670"/>
                      <a:gd name="connsiteX24" fmla="*/ 1286934 w 2325512"/>
                      <a:gd name="connsiteY24" fmla="*/ 713781 h 1842670"/>
                      <a:gd name="connsiteX25" fmla="*/ 1196623 w 2325512"/>
                      <a:gd name="connsiteY25" fmla="*/ 623470 h 1842670"/>
                      <a:gd name="connsiteX26" fmla="*/ 1128889 w 2325512"/>
                      <a:gd name="connsiteY26" fmla="*/ 589604 h 1842670"/>
                      <a:gd name="connsiteX27" fmla="*/ 1095023 w 2325512"/>
                      <a:gd name="connsiteY27" fmla="*/ 567026 h 1842670"/>
                      <a:gd name="connsiteX28" fmla="*/ 1027289 w 2325512"/>
                      <a:gd name="connsiteY28" fmla="*/ 533159 h 1842670"/>
                      <a:gd name="connsiteX29" fmla="*/ 1016000 w 2325512"/>
                      <a:gd name="connsiteY29" fmla="*/ 476715 h 1842670"/>
                      <a:gd name="connsiteX30" fmla="*/ 925689 w 2325512"/>
                      <a:gd name="connsiteY30" fmla="*/ 442848 h 1842670"/>
                      <a:gd name="connsiteX31" fmla="*/ 891823 w 2325512"/>
                      <a:gd name="connsiteY31" fmla="*/ 420270 h 1842670"/>
                      <a:gd name="connsiteX32" fmla="*/ 846667 w 2325512"/>
                      <a:gd name="connsiteY32" fmla="*/ 386404 h 1842670"/>
                      <a:gd name="connsiteX33" fmla="*/ 812800 w 2325512"/>
                      <a:gd name="connsiteY33" fmla="*/ 375115 h 1842670"/>
                      <a:gd name="connsiteX34" fmla="*/ 778934 w 2325512"/>
                      <a:gd name="connsiteY34" fmla="*/ 341248 h 1842670"/>
                      <a:gd name="connsiteX35" fmla="*/ 699912 w 2325512"/>
                      <a:gd name="connsiteY35" fmla="*/ 307381 h 1842670"/>
                      <a:gd name="connsiteX36" fmla="*/ 654756 w 2325512"/>
                      <a:gd name="connsiteY36" fmla="*/ 284804 h 1842670"/>
                      <a:gd name="connsiteX37" fmla="*/ 609600 w 2325512"/>
                      <a:gd name="connsiteY37" fmla="*/ 250937 h 1842670"/>
                      <a:gd name="connsiteX38" fmla="*/ 541867 w 2325512"/>
                      <a:gd name="connsiteY38" fmla="*/ 239648 h 1842670"/>
                      <a:gd name="connsiteX39" fmla="*/ 451556 w 2325512"/>
                      <a:gd name="connsiteY39" fmla="*/ 194493 h 1842670"/>
                      <a:gd name="connsiteX40" fmla="*/ 327378 w 2325512"/>
                      <a:gd name="connsiteY40" fmla="*/ 138048 h 1842670"/>
                      <a:gd name="connsiteX41" fmla="*/ 259645 w 2325512"/>
                      <a:gd name="connsiteY41" fmla="*/ 115470 h 1842670"/>
                      <a:gd name="connsiteX42" fmla="*/ 225778 w 2325512"/>
                      <a:gd name="connsiteY42" fmla="*/ 92893 h 1842670"/>
                      <a:gd name="connsiteX43" fmla="*/ 90312 w 2325512"/>
                      <a:gd name="connsiteY43" fmla="*/ 59026 h 1842670"/>
                      <a:gd name="connsiteX44" fmla="*/ 56445 w 2325512"/>
                      <a:gd name="connsiteY44" fmla="*/ 36448 h 1842670"/>
                      <a:gd name="connsiteX45" fmla="*/ 33867 w 2325512"/>
                      <a:gd name="connsiteY45" fmla="*/ 2581 h 1842670"/>
                      <a:gd name="connsiteX46" fmla="*/ 0 w 2325512"/>
                      <a:gd name="connsiteY46" fmla="*/ 2581 h 1842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2325512" h="1842670">
                        <a:moveTo>
                          <a:pt x="2325512" y="1842670"/>
                        </a:moveTo>
                        <a:cubicBezTo>
                          <a:pt x="2306697" y="1805040"/>
                          <a:pt x="2279271" y="1770596"/>
                          <a:pt x="2269067" y="1729781"/>
                        </a:cubicBezTo>
                        <a:cubicBezTo>
                          <a:pt x="2265450" y="1715313"/>
                          <a:pt x="2254586" y="1666954"/>
                          <a:pt x="2246489" y="1650759"/>
                        </a:cubicBezTo>
                        <a:cubicBezTo>
                          <a:pt x="2240422" y="1638624"/>
                          <a:pt x="2230643" y="1628673"/>
                          <a:pt x="2223912" y="1616893"/>
                        </a:cubicBezTo>
                        <a:cubicBezTo>
                          <a:pt x="2215563" y="1602282"/>
                          <a:pt x="2209683" y="1586348"/>
                          <a:pt x="2201334" y="1571737"/>
                        </a:cubicBezTo>
                        <a:cubicBezTo>
                          <a:pt x="2194603" y="1559957"/>
                          <a:pt x="2184824" y="1550005"/>
                          <a:pt x="2178756" y="1537870"/>
                        </a:cubicBezTo>
                        <a:cubicBezTo>
                          <a:pt x="2173434" y="1527227"/>
                          <a:pt x="2172789" y="1514647"/>
                          <a:pt x="2167467" y="1504004"/>
                        </a:cubicBezTo>
                        <a:cubicBezTo>
                          <a:pt x="2161399" y="1491869"/>
                          <a:pt x="2150957" y="1482272"/>
                          <a:pt x="2144889" y="1470137"/>
                        </a:cubicBezTo>
                        <a:cubicBezTo>
                          <a:pt x="2139567" y="1459494"/>
                          <a:pt x="2140201" y="1446171"/>
                          <a:pt x="2133600" y="1436270"/>
                        </a:cubicBezTo>
                        <a:cubicBezTo>
                          <a:pt x="2124744" y="1422987"/>
                          <a:pt x="2109954" y="1414668"/>
                          <a:pt x="2099734" y="1402404"/>
                        </a:cubicBezTo>
                        <a:cubicBezTo>
                          <a:pt x="2067685" y="1363945"/>
                          <a:pt x="2083958" y="1364050"/>
                          <a:pt x="2043289" y="1323381"/>
                        </a:cubicBezTo>
                        <a:cubicBezTo>
                          <a:pt x="2033696" y="1313788"/>
                          <a:pt x="2020712" y="1308330"/>
                          <a:pt x="2009423" y="1300804"/>
                        </a:cubicBezTo>
                        <a:cubicBezTo>
                          <a:pt x="1949218" y="1210496"/>
                          <a:pt x="2028235" y="1319615"/>
                          <a:pt x="1952978" y="1244359"/>
                        </a:cubicBezTo>
                        <a:cubicBezTo>
                          <a:pt x="1943384" y="1234765"/>
                          <a:pt x="1939414" y="1220633"/>
                          <a:pt x="1930400" y="1210493"/>
                        </a:cubicBezTo>
                        <a:cubicBezTo>
                          <a:pt x="1874160" y="1147223"/>
                          <a:pt x="1880274" y="1154497"/>
                          <a:pt x="1828800" y="1120181"/>
                        </a:cubicBezTo>
                        <a:cubicBezTo>
                          <a:pt x="1821274" y="1108892"/>
                          <a:pt x="1816433" y="1095249"/>
                          <a:pt x="1806223" y="1086315"/>
                        </a:cubicBezTo>
                        <a:cubicBezTo>
                          <a:pt x="1785802" y="1068446"/>
                          <a:pt x="1761067" y="1056211"/>
                          <a:pt x="1738489" y="1041159"/>
                        </a:cubicBezTo>
                        <a:cubicBezTo>
                          <a:pt x="1727200" y="1033633"/>
                          <a:pt x="1714217" y="1028174"/>
                          <a:pt x="1704623" y="1018581"/>
                        </a:cubicBezTo>
                        <a:cubicBezTo>
                          <a:pt x="1649457" y="963417"/>
                          <a:pt x="1694943" y="1001762"/>
                          <a:pt x="1625600" y="962137"/>
                        </a:cubicBezTo>
                        <a:cubicBezTo>
                          <a:pt x="1569899" y="930307"/>
                          <a:pt x="1611159" y="946056"/>
                          <a:pt x="1546578" y="905693"/>
                        </a:cubicBezTo>
                        <a:cubicBezTo>
                          <a:pt x="1532308" y="896774"/>
                          <a:pt x="1516475" y="890641"/>
                          <a:pt x="1501423" y="883115"/>
                        </a:cubicBezTo>
                        <a:cubicBezTo>
                          <a:pt x="1493897" y="871826"/>
                          <a:pt x="1488439" y="858842"/>
                          <a:pt x="1478845" y="849248"/>
                        </a:cubicBezTo>
                        <a:cubicBezTo>
                          <a:pt x="1413329" y="783733"/>
                          <a:pt x="1435718" y="822548"/>
                          <a:pt x="1365956" y="770226"/>
                        </a:cubicBezTo>
                        <a:cubicBezTo>
                          <a:pt x="1353184" y="760647"/>
                          <a:pt x="1345080" y="745639"/>
                          <a:pt x="1332089" y="736359"/>
                        </a:cubicBezTo>
                        <a:cubicBezTo>
                          <a:pt x="1318395" y="726578"/>
                          <a:pt x="1299862" y="724554"/>
                          <a:pt x="1286934" y="713781"/>
                        </a:cubicBezTo>
                        <a:cubicBezTo>
                          <a:pt x="1254229" y="686526"/>
                          <a:pt x="1234702" y="642509"/>
                          <a:pt x="1196623" y="623470"/>
                        </a:cubicBezTo>
                        <a:cubicBezTo>
                          <a:pt x="1174045" y="612181"/>
                          <a:pt x="1150955" y="601863"/>
                          <a:pt x="1128889" y="589604"/>
                        </a:cubicBezTo>
                        <a:cubicBezTo>
                          <a:pt x="1117029" y="583015"/>
                          <a:pt x="1107158" y="573094"/>
                          <a:pt x="1095023" y="567026"/>
                        </a:cubicBezTo>
                        <a:cubicBezTo>
                          <a:pt x="1001542" y="520285"/>
                          <a:pt x="1124352" y="597868"/>
                          <a:pt x="1027289" y="533159"/>
                        </a:cubicBezTo>
                        <a:cubicBezTo>
                          <a:pt x="1023526" y="514344"/>
                          <a:pt x="1028487" y="491283"/>
                          <a:pt x="1016000" y="476715"/>
                        </a:cubicBezTo>
                        <a:cubicBezTo>
                          <a:pt x="1010600" y="470415"/>
                          <a:pt x="942318" y="448391"/>
                          <a:pt x="925689" y="442848"/>
                        </a:cubicBezTo>
                        <a:cubicBezTo>
                          <a:pt x="914400" y="435322"/>
                          <a:pt x="902863" y="428156"/>
                          <a:pt x="891823" y="420270"/>
                        </a:cubicBezTo>
                        <a:cubicBezTo>
                          <a:pt x="876513" y="409334"/>
                          <a:pt x="863003" y="395739"/>
                          <a:pt x="846667" y="386404"/>
                        </a:cubicBezTo>
                        <a:cubicBezTo>
                          <a:pt x="836335" y="380500"/>
                          <a:pt x="824089" y="378878"/>
                          <a:pt x="812800" y="375115"/>
                        </a:cubicBezTo>
                        <a:cubicBezTo>
                          <a:pt x="801511" y="363826"/>
                          <a:pt x="791925" y="350527"/>
                          <a:pt x="778934" y="341248"/>
                        </a:cubicBezTo>
                        <a:cubicBezTo>
                          <a:pt x="741498" y="314508"/>
                          <a:pt x="736759" y="323172"/>
                          <a:pt x="699912" y="307381"/>
                        </a:cubicBezTo>
                        <a:cubicBezTo>
                          <a:pt x="684444" y="300752"/>
                          <a:pt x="669027" y="293723"/>
                          <a:pt x="654756" y="284804"/>
                        </a:cubicBezTo>
                        <a:cubicBezTo>
                          <a:pt x="638801" y="274832"/>
                          <a:pt x="627069" y="257925"/>
                          <a:pt x="609600" y="250937"/>
                        </a:cubicBezTo>
                        <a:cubicBezTo>
                          <a:pt x="588348" y="242436"/>
                          <a:pt x="564445" y="243411"/>
                          <a:pt x="541867" y="239648"/>
                        </a:cubicBezTo>
                        <a:lnTo>
                          <a:pt x="451556" y="194493"/>
                        </a:lnTo>
                        <a:cubicBezTo>
                          <a:pt x="401905" y="169668"/>
                          <a:pt x="385873" y="160546"/>
                          <a:pt x="327378" y="138048"/>
                        </a:cubicBezTo>
                        <a:cubicBezTo>
                          <a:pt x="305165" y="129505"/>
                          <a:pt x="279447" y="128671"/>
                          <a:pt x="259645" y="115470"/>
                        </a:cubicBezTo>
                        <a:cubicBezTo>
                          <a:pt x="248356" y="107944"/>
                          <a:pt x="238176" y="98403"/>
                          <a:pt x="225778" y="92893"/>
                        </a:cubicBezTo>
                        <a:cubicBezTo>
                          <a:pt x="172107" y="69040"/>
                          <a:pt x="147111" y="68493"/>
                          <a:pt x="90312" y="59026"/>
                        </a:cubicBezTo>
                        <a:cubicBezTo>
                          <a:pt x="79023" y="51500"/>
                          <a:pt x="66039" y="46042"/>
                          <a:pt x="56445" y="36448"/>
                        </a:cubicBezTo>
                        <a:cubicBezTo>
                          <a:pt x="46851" y="26854"/>
                          <a:pt x="45501" y="9562"/>
                          <a:pt x="33867" y="2581"/>
                        </a:cubicBezTo>
                        <a:cubicBezTo>
                          <a:pt x="24187" y="-3227"/>
                          <a:pt x="11289" y="2581"/>
                          <a:pt x="0" y="258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7" name="Oval 66"/>
                <p:cNvSpPr/>
                <p:nvPr/>
              </p:nvSpPr>
              <p:spPr>
                <a:xfrm>
                  <a:off x="2822221" y="3604621"/>
                  <a:ext cx="293511" cy="11229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5192889" y="2255968"/>
                  <a:ext cx="530577" cy="44157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2788356" y="3623733"/>
                  <a:ext cx="135466" cy="1128889"/>
                </a:xfrm>
                <a:custGeom>
                  <a:avLst/>
                  <a:gdLst>
                    <a:gd name="connsiteX0" fmla="*/ 124177 w 135466"/>
                    <a:gd name="connsiteY0" fmla="*/ 0 h 1128889"/>
                    <a:gd name="connsiteX1" fmla="*/ 79022 w 135466"/>
                    <a:gd name="connsiteY1" fmla="*/ 90311 h 1128889"/>
                    <a:gd name="connsiteX2" fmla="*/ 45155 w 135466"/>
                    <a:gd name="connsiteY2" fmla="*/ 203200 h 1128889"/>
                    <a:gd name="connsiteX3" fmla="*/ 11288 w 135466"/>
                    <a:gd name="connsiteY3" fmla="*/ 270934 h 1128889"/>
                    <a:gd name="connsiteX4" fmla="*/ 0 w 135466"/>
                    <a:gd name="connsiteY4" fmla="*/ 304800 h 1128889"/>
                    <a:gd name="connsiteX5" fmla="*/ 11288 w 135466"/>
                    <a:gd name="connsiteY5" fmla="*/ 474134 h 1128889"/>
                    <a:gd name="connsiteX6" fmla="*/ 22577 w 135466"/>
                    <a:gd name="connsiteY6" fmla="*/ 508000 h 1128889"/>
                    <a:gd name="connsiteX7" fmla="*/ 33866 w 135466"/>
                    <a:gd name="connsiteY7" fmla="*/ 598311 h 1128889"/>
                    <a:gd name="connsiteX8" fmla="*/ 45155 w 135466"/>
                    <a:gd name="connsiteY8" fmla="*/ 745067 h 1128889"/>
                    <a:gd name="connsiteX9" fmla="*/ 67733 w 135466"/>
                    <a:gd name="connsiteY9" fmla="*/ 880534 h 1128889"/>
                    <a:gd name="connsiteX10" fmla="*/ 90311 w 135466"/>
                    <a:gd name="connsiteY10" fmla="*/ 1038578 h 1128889"/>
                    <a:gd name="connsiteX11" fmla="*/ 112888 w 135466"/>
                    <a:gd name="connsiteY11" fmla="*/ 1106311 h 1128889"/>
                    <a:gd name="connsiteX12" fmla="*/ 135466 w 135466"/>
                    <a:gd name="connsiteY12" fmla="*/ 1128889 h 112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5466" h="1128889">
                      <a:moveTo>
                        <a:pt x="124177" y="0"/>
                      </a:moveTo>
                      <a:cubicBezTo>
                        <a:pt x="104357" y="33035"/>
                        <a:pt x="86313" y="53859"/>
                        <a:pt x="79022" y="90311"/>
                      </a:cubicBezTo>
                      <a:cubicBezTo>
                        <a:pt x="58267" y="194086"/>
                        <a:pt x="86341" y="141422"/>
                        <a:pt x="45155" y="203200"/>
                      </a:cubicBezTo>
                      <a:cubicBezTo>
                        <a:pt x="16779" y="288329"/>
                        <a:pt x="55057" y="183394"/>
                        <a:pt x="11288" y="270934"/>
                      </a:cubicBezTo>
                      <a:cubicBezTo>
                        <a:pt x="5967" y="281577"/>
                        <a:pt x="3763" y="293511"/>
                        <a:pt x="0" y="304800"/>
                      </a:cubicBezTo>
                      <a:cubicBezTo>
                        <a:pt x="3763" y="361245"/>
                        <a:pt x="5041" y="417910"/>
                        <a:pt x="11288" y="474134"/>
                      </a:cubicBezTo>
                      <a:cubicBezTo>
                        <a:pt x="12602" y="485961"/>
                        <a:pt x="20448" y="496293"/>
                        <a:pt x="22577" y="508000"/>
                      </a:cubicBezTo>
                      <a:cubicBezTo>
                        <a:pt x="28004" y="537849"/>
                        <a:pt x="30990" y="568110"/>
                        <a:pt x="33866" y="598311"/>
                      </a:cubicBezTo>
                      <a:cubicBezTo>
                        <a:pt x="38518" y="647153"/>
                        <a:pt x="40273" y="696247"/>
                        <a:pt x="45155" y="745067"/>
                      </a:cubicBezTo>
                      <a:cubicBezTo>
                        <a:pt x="60415" y="897670"/>
                        <a:pt x="50319" y="758634"/>
                        <a:pt x="67733" y="880534"/>
                      </a:cubicBezTo>
                      <a:cubicBezTo>
                        <a:pt x="76420" y="941343"/>
                        <a:pt x="74997" y="982428"/>
                        <a:pt x="90311" y="1038578"/>
                      </a:cubicBezTo>
                      <a:cubicBezTo>
                        <a:pt x="96573" y="1061538"/>
                        <a:pt x="96060" y="1089483"/>
                        <a:pt x="112888" y="1106311"/>
                      </a:cubicBezTo>
                      <a:lnTo>
                        <a:pt x="135466" y="1128889"/>
                      </a:lnTo>
                    </a:path>
                  </a:pathLst>
                </a:cu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5121418" y="2314222"/>
                  <a:ext cx="252093" cy="4368800"/>
                </a:xfrm>
                <a:custGeom>
                  <a:avLst/>
                  <a:gdLst>
                    <a:gd name="connsiteX0" fmla="*/ 252093 w 252093"/>
                    <a:gd name="connsiteY0" fmla="*/ 0 h 4368800"/>
                    <a:gd name="connsiteX1" fmla="*/ 206938 w 252093"/>
                    <a:gd name="connsiteY1" fmla="*/ 124178 h 4368800"/>
                    <a:gd name="connsiteX2" fmla="*/ 195649 w 252093"/>
                    <a:gd name="connsiteY2" fmla="*/ 158045 h 4368800"/>
                    <a:gd name="connsiteX3" fmla="*/ 173071 w 252093"/>
                    <a:gd name="connsiteY3" fmla="*/ 349956 h 4368800"/>
                    <a:gd name="connsiteX4" fmla="*/ 150493 w 252093"/>
                    <a:gd name="connsiteY4" fmla="*/ 383822 h 4368800"/>
                    <a:gd name="connsiteX5" fmla="*/ 127915 w 252093"/>
                    <a:gd name="connsiteY5" fmla="*/ 428978 h 4368800"/>
                    <a:gd name="connsiteX6" fmla="*/ 116626 w 252093"/>
                    <a:gd name="connsiteY6" fmla="*/ 485422 h 4368800"/>
                    <a:gd name="connsiteX7" fmla="*/ 105338 w 252093"/>
                    <a:gd name="connsiteY7" fmla="*/ 519289 h 4368800"/>
                    <a:gd name="connsiteX8" fmla="*/ 94049 w 252093"/>
                    <a:gd name="connsiteY8" fmla="*/ 575734 h 4368800"/>
                    <a:gd name="connsiteX9" fmla="*/ 71471 w 252093"/>
                    <a:gd name="connsiteY9" fmla="*/ 869245 h 4368800"/>
                    <a:gd name="connsiteX10" fmla="*/ 60182 w 252093"/>
                    <a:gd name="connsiteY10" fmla="*/ 914400 h 4368800"/>
                    <a:gd name="connsiteX11" fmla="*/ 37604 w 252093"/>
                    <a:gd name="connsiteY11" fmla="*/ 1682045 h 4368800"/>
                    <a:gd name="connsiteX12" fmla="*/ 26315 w 252093"/>
                    <a:gd name="connsiteY12" fmla="*/ 1738489 h 4368800"/>
                    <a:gd name="connsiteX13" fmla="*/ 15026 w 252093"/>
                    <a:gd name="connsiteY13" fmla="*/ 1806222 h 4368800"/>
                    <a:gd name="connsiteX14" fmla="*/ 15026 w 252093"/>
                    <a:gd name="connsiteY14" fmla="*/ 2370667 h 4368800"/>
                    <a:gd name="connsiteX15" fmla="*/ 26315 w 252093"/>
                    <a:gd name="connsiteY15" fmla="*/ 2415822 h 4368800"/>
                    <a:gd name="connsiteX16" fmla="*/ 37604 w 252093"/>
                    <a:gd name="connsiteY16" fmla="*/ 2483556 h 4368800"/>
                    <a:gd name="connsiteX17" fmla="*/ 60182 w 252093"/>
                    <a:gd name="connsiteY17" fmla="*/ 2652889 h 4368800"/>
                    <a:gd name="connsiteX18" fmla="*/ 71471 w 252093"/>
                    <a:gd name="connsiteY18" fmla="*/ 3002845 h 4368800"/>
                    <a:gd name="connsiteX19" fmla="*/ 82760 w 252093"/>
                    <a:gd name="connsiteY19" fmla="*/ 3127022 h 4368800"/>
                    <a:gd name="connsiteX20" fmla="*/ 94049 w 252093"/>
                    <a:gd name="connsiteY20" fmla="*/ 3499556 h 4368800"/>
                    <a:gd name="connsiteX21" fmla="*/ 116626 w 252093"/>
                    <a:gd name="connsiteY21" fmla="*/ 3623734 h 4368800"/>
                    <a:gd name="connsiteX22" fmla="*/ 139204 w 252093"/>
                    <a:gd name="connsiteY22" fmla="*/ 3781778 h 4368800"/>
                    <a:gd name="connsiteX23" fmla="*/ 161782 w 252093"/>
                    <a:gd name="connsiteY23" fmla="*/ 4018845 h 4368800"/>
                    <a:gd name="connsiteX24" fmla="*/ 184360 w 252093"/>
                    <a:gd name="connsiteY24" fmla="*/ 4086578 h 4368800"/>
                    <a:gd name="connsiteX25" fmla="*/ 195649 w 252093"/>
                    <a:gd name="connsiteY25" fmla="*/ 4120445 h 4368800"/>
                    <a:gd name="connsiteX26" fmla="*/ 206938 w 252093"/>
                    <a:gd name="connsiteY26" fmla="*/ 4154311 h 4368800"/>
                    <a:gd name="connsiteX27" fmla="*/ 240804 w 252093"/>
                    <a:gd name="connsiteY27" fmla="*/ 4357511 h 4368800"/>
                    <a:gd name="connsiteX28" fmla="*/ 252093 w 252093"/>
                    <a:gd name="connsiteY28" fmla="*/ 4368800 h 436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52093" h="4368800">
                      <a:moveTo>
                        <a:pt x="252093" y="0"/>
                      </a:moveTo>
                      <a:cubicBezTo>
                        <a:pt x="220675" y="78545"/>
                        <a:pt x="235925" y="37216"/>
                        <a:pt x="206938" y="124178"/>
                      </a:cubicBezTo>
                      <a:lnTo>
                        <a:pt x="195649" y="158045"/>
                      </a:lnTo>
                      <a:cubicBezTo>
                        <a:pt x="194628" y="171320"/>
                        <a:pt x="192636" y="304305"/>
                        <a:pt x="173071" y="349956"/>
                      </a:cubicBezTo>
                      <a:cubicBezTo>
                        <a:pt x="167726" y="362426"/>
                        <a:pt x="157224" y="372042"/>
                        <a:pt x="150493" y="383822"/>
                      </a:cubicBezTo>
                      <a:cubicBezTo>
                        <a:pt x="142144" y="398433"/>
                        <a:pt x="135441" y="413926"/>
                        <a:pt x="127915" y="428978"/>
                      </a:cubicBezTo>
                      <a:cubicBezTo>
                        <a:pt x="124152" y="447793"/>
                        <a:pt x="121279" y="466808"/>
                        <a:pt x="116626" y="485422"/>
                      </a:cubicBezTo>
                      <a:cubicBezTo>
                        <a:pt x="113740" y="496966"/>
                        <a:pt x="108224" y="507745"/>
                        <a:pt x="105338" y="519289"/>
                      </a:cubicBezTo>
                      <a:cubicBezTo>
                        <a:pt x="100685" y="537904"/>
                        <a:pt x="97812" y="556919"/>
                        <a:pt x="94049" y="575734"/>
                      </a:cubicBezTo>
                      <a:cubicBezTo>
                        <a:pt x="88982" y="661865"/>
                        <a:pt x="85464" y="778293"/>
                        <a:pt x="71471" y="869245"/>
                      </a:cubicBezTo>
                      <a:cubicBezTo>
                        <a:pt x="69112" y="884580"/>
                        <a:pt x="63945" y="899348"/>
                        <a:pt x="60182" y="914400"/>
                      </a:cubicBezTo>
                      <a:cubicBezTo>
                        <a:pt x="57895" y="1035612"/>
                        <a:pt x="59306" y="1465025"/>
                        <a:pt x="37604" y="1682045"/>
                      </a:cubicBezTo>
                      <a:cubicBezTo>
                        <a:pt x="35695" y="1701137"/>
                        <a:pt x="29747" y="1719611"/>
                        <a:pt x="26315" y="1738489"/>
                      </a:cubicBezTo>
                      <a:cubicBezTo>
                        <a:pt x="22220" y="1761009"/>
                        <a:pt x="18789" y="1783644"/>
                        <a:pt x="15026" y="1806222"/>
                      </a:cubicBezTo>
                      <a:cubicBezTo>
                        <a:pt x="-6103" y="2059794"/>
                        <a:pt x="-3884" y="1973554"/>
                        <a:pt x="15026" y="2370667"/>
                      </a:cubicBezTo>
                      <a:cubicBezTo>
                        <a:pt x="15764" y="2386164"/>
                        <a:pt x="23272" y="2400608"/>
                        <a:pt x="26315" y="2415822"/>
                      </a:cubicBezTo>
                      <a:cubicBezTo>
                        <a:pt x="30804" y="2438267"/>
                        <a:pt x="34765" y="2460843"/>
                        <a:pt x="37604" y="2483556"/>
                      </a:cubicBezTo>
                      <a:cubicBezTo>
                        <a:pt x="59601" y="2659529"/>
                        <a:pt x="37012" y="2537042"/>
                        <a:pt x="60182" y="2652889"/>
                      </a:cubicBezTo>
                      <a:cubicBezTo>
                        <a:pt x="63945" y="2769541"/>
                        <a:pt x="65919" y="2886264"/>
                        <a:pt x="71471" y="3002845"/>
                      </a:cubicBezTo>
                      <a:cubicBezTo>
                        <a:pt x="73448" y="3044361"/>
                        <a:pt x="80873" y="3085502"/>
                        <a:pt x="82760" y="3127022"/>
                      </a:cubicBezTo>
                      <a:cubicBezTo>
                        <a:pt x="88401" y="3251129"/>
                        <a:pt x="87686" y="3375484"/>
                        <a:pt x="94049" y="3499556"/>
                      </a:cubicBezTo>
                      <a:cubicBezTo>
                        <a:pt x="95589" y="3529576"/>
                        <a:pt x="111667" y="3592324"/>
                        <a:pt x="116626" y="3623734"/>
                      </a:cubicBezTo>
                      <a:cubicBezTo>
                        <a:pt x="124926" y="3676299"/>
                        <a:pt x="139204" y="3781778"/>
                        <a:pt x="139204" y="3781778"/>
                      </a:cubicBezTo>
                      <a:cubicBezTo>
                        <a:pt x="143832" y="3855818"/>
                        <a:pt x="141162" y="3943238"/>
                        <a:pt x="161782" y="4018845"/>
                      </a:cubicBezTo>
                      <a:cubicBezTo>
                        <a:pt x="168044" y="4041805"/>
                        <a:pt x="176834" y="4064000"/>
                        <a:pt x="184360" y="4086578"/>
                      </a:cubicBezTo>
                      <a:lnTo>
                        <a:pt x="195649" y="4120445"/>
                      </a:lnTo>
                      <a:lnTo>
                        <a:pt x="206938" y="4154311"/>
                      </a:lnTo>
                      <a:cubicBezTo>
                        <a:pt x="216385" y="4296031"/>
                        <a:pt x="187504" y="4286446"/>
                        <a:pt x="240804" y="4357511"/>
                      </a:cubicBezTo>
                      <a:cubicBezTo>
                        <a:pt x="243997" y="4361768"/>
                        <a:pt x="248330" y="4365037"/>
                        <a:pt x="252093" y="4368800"/>
                      </a:cubicBezTo>
                    </a:path>
                  </a:pathLst>
                </a:cu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2" name="Right Brace 71"/>
              <p:cNvSpPr/>
              <p:nvPr/>
            </p:nvSpPr>
            <p:spPr>
              <a:xfrm>
                <a:off x="5416758" y="2223805"/>
                <a:ext cx="835378" cy="197882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3" name="TextBox 72"/>
              <p:cNvSpPr txBox="1"/>
              <p:nvPr/>
            </p:nvSpPr>
            <p:spPr>
              <a:xfrm>
                <a:off x="6423378" y="2956804"/>
                <a:ext cx="587021" cy="369332"/>
              </a:xfrm>
              <a:prstGeom prst="rect">
                <a:avLst/>
              </a:prstGeom>
              <a:noFill/>
            </p:spPr>
            <p:txBody>
              <a:bodyPr wrap="square" rtlCol="0">
                <a:spAutoFit/>
              </a:bodyPr>
              <a:lstStyle/>
              <a:p>
                <a:r>
                  <a:rPr lang="en-US" dirty="0"/>
                  <a:t>f</a:t>
                </a:r>
                <a:r>
                  <a:rPr lang="en-US" dirty="0" smtClean="0"/>
                  <a:t>(x)</a:t>
                </a:r>
                <a:endParaRPr lang="en-US" dirty="0"/>
              </a:p>
            </p:txBody>
          </p:sp>
          <p:cxnSp>
            <p:nvCxnSpPr>
              <p:cNvPr id="5" name="Straight Connector 4"/>
              <p:cNvCxnSpPr>
                <a:stCxn id="68" idx="0"/>
                <a:endCxn id="70" idx="27"/>
              </p:cNvCxnSpPr>
              <p:nvPr/>
            </p:nvCxnSpPr>
            <p:spPr>
              <a:xfrm flipH="1">
                <a:off x="5362222" y="2255968"/>
                <a:ext cx="95956" cy="4415765"/>
              </a:xfrm>
              <a:prstGeom prst="line">
                <a:avLst/>
              </a:prstGeom>
            </p:spPr>
            <p:style>
              <a:lnRef idx="1">
                <a:schemeClr val="accent1"/>
              </a:lnRef>
              <a:fillRef idx="0">
                <a:schemeClr val="accent1"/>
              </a:fillRef>
              <a:effectRef idx="0">
                <a:schemeClr val="accent1"/>
              </a:effectRef>
              <a:fontRef idx="minor">
                <a:schemeClr val="tx1"/>
              </a:fontRef>
            </p:style>
          </p:cxnSp>
        </p:grpSp>
        <p:sp>
          <p:nvSpPr>
            <p:cNvPr id="9" name="TextBox 8"/>
            <p:cNvSpPr txBox="1"/>
            <p:nvPr/>
          </p:nvSpPr>
          <p:spPr>
            <a:xfrm>
              <a:off x="6252136" y="4447822"/>
              <a:ext cx="340575" cy="369332"/>
            </a:xfrm>
            <a:prstGeom prst="rect">
              <a:avLst/>
            </a:prstGeom>
            <a:noFill/>
          </p:spPr>
          <p:txBody>
            <a:bodyPr wrap="square" rtlCol="0">
              <a:spAutoFit/>
            </a:bodyPr>
            <a:lstStyle/>
            <a:p>
              <a:r>
                <a:rPr lang="en-US" dirty="0" smtClean="0"/>
                <a:t>x</a:t>
              </a:r>
              <a:endParaRPr lang="en-US" dirty="0"/>
            </a:p>
          </p:txBody>
        </p:sp>
        <p:sp>
          <p:nvSpPr>
            <p:cNvPr id="51" name="TextBox 50"/>
            <p:cNvSpPr txBox="1"/>
            <p:nvPr/>
          </p:nvSpPr>
          <p:spPr>
            <a:xfrm>
              <a:off x="1980244" y="3064006"/>
              <a:ext cx="340575" cy="369332"/>
            </a:xfrm>
            <a:prstGeom prst="rect">
              <a:avLst/>
            </a:prstGeom>
            <a:noFill/>
          </p:spPr>
          <p:txBody>
            <a:bodyPr wrap="square" rtlCol="0">
              <a:spAutoFit/>
            </a:bodyPr>
            <a:lstStyle/>
            <a:p>
              <a:r>
                <a:rPr lang="en-US" dirty="0"/>
                <a:t>y</a:t>
              </a:r>
            </a:p>
          </p:txBody>
        </p:sp>
      </p:grpSp>
    </p:spTree>
    <p:extLst>
      <p:ext uri="{BB962C8B-B14F-4D97-AF65-F5344CB8AC3E}">
        <p14:creationId xmlns:p14="http://schemas.microsoft.com/office/powerpoint/2010/main" val="7372477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61244"/>
            <a:ext cx="8421511" cy="461665"/>
          </a:xfrm>
          <a:prstGeom prst="rect">
            <a:avLst/>
          </a:prstGeom>
          <a:noFill/>
        </p:spPr>
        <p:txBody>
          <a:bodyPr wrap="square" rtlCol="0">
            <a:spAutoFit/>
          </a:bodyPr>
          <a:lstStyle/>
          <a:p>
            <a:r>
              <a:rPr lang="en-US" sz="2400" dirty="0" smtClean="0"/>
              <a:t>How to calculate volume with a help of MC simulations?</a:t>
            </a:r>
            <a:endParaRPr lang="en-US" sz="2400" dirty="0"/>
          </a:p>
        </p:txBody>
      </p:sp>
      <mc:AlternateContent xmlns:mc="http://schemas.openxmlformats.org/markup-compatibility/2006" xmlns:a14="http://schemas.microsoft.com/office/drawing/2010/main">
        <mc:Choice Requires="a14">
          <p:sp>
            <p:nvSpPr>
              <p:cNvPr id="3" name="TextBox 2"/>
              <p:cNvSpPr txBox="1"/>
              <p:nvPr/>
            </p:nvSpPr>
            <p:spPr>
              <a:xfrm>
                <a:off x="609600" y="2099734"/>
                <a:ext cx="10555111" cy="3987502"/>
              </a:xfrm>
              <a:prstGeom prst="rect">
                <a:avLst/>
              </a:prstGeom>
              <a:noFill/>
            </p:spPr>
            <p:txBody>
              <a:bodyPr wrap="square" rtlCol="0">
                <a:spAutoFit/>
              </a:bodyPr>
              <a:lstStyle/>
              <a:p>
                <a:pPr marL="342900" indent="-342900">
                  <a:buAutoNum type="arabicPeriod"/>
                </a:pPr>
                <a:r>
                  <a:rPr lang="en-US" sz="2400" dirty="0" smtClean="0"/>
                  <a:t>Close the shape into the cube of the side </a:t>
                </a:r>
                <a:r>
                  <a:rPr lang="en-US" sz="2400" i="1" dirty="0" smtClean="0"/>
                  <a:t>a</a:t>
                </a:r>
                <a:r>
                  <a:rPr lang="en-US" sz="2400" dirty="0" smtClean="0"/>
                  <a:t>. Volume of the cube is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𝑉</m:t>
                        </m:r>
                      </m:e>
                      <m:sub>
                        <m:r>
                          <a:rPr lang="en-US" sz="2400" b="0" i="1" smtClean="0">
                            <a:latin typeface="Cambria Math" panose="02040503050406030204" pitchFamily="18" charset="0"/>
                          </a:rPr>
                          <m:t>𝑐𝑢𝑏𝑒</m:t>
                        </m:r>
                      </m:sub>
                    </m:sSub>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𝑎</m:t>
                        </m:r>
                      </m:e>
                      <m:sup>
                        <m:r>
                          <a:rPr lang="en-US" sz="2400" b="0" i="1" smtClean="0">
                            <a:latin typeface="Cambria Math" panose="02040503050406030204" pitchFamily="18" charset="0"/>
                          </a:rPr>
                          <m:t>3</m:t>
                        </m:r>
                      </m:sup>
                    </m:sSup>
                  </m:oMath>
                </a14:m>
                <a:r>
                  <a:rPr lang="en-US" sz="2400" dirty="0" smtClean="0"/>
                  <a:t>.</a:t>
                </a:r>
              </a:p>
              <a:p>
                <a:pPr marL="342900" indent="-342900">
                  <a:buAutoNum type="arabicPeriod"/>
                </a:pPr>
                <a:r>
                  <a:rPr lang="en-US" sz="2400" dirty="0" smtClean="0"/>
                  <a:t>Make a direct sampling and calculate how many points are inside the volume and inside the cube.</a:t>
                </a:r>
              </a:p>
              <a:p>
                <a:pPr marL="342900" indent="-342900">
                  <a:buAutoNum type="arabicPeriod"/>
                </a:pPr>
                <a:r>
                  <a:rPr lang="en-US" sz="2400" dirty="0" smtClean="0"/>
                  <a:t>Then </a:t>
                </a:r>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𝑉</m:t>
                        </m:r>
                      </m:num>
                      <m:den>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𝑉</m:t>
                            </m:r>
                          </m:e>
                          <m:sub>
                            <m:r>
                              <a:rPr lang="en-US" sz="2400" b="0" i="1" smtClean="0">
                                <a:latin typeface="Cambria Math" panose="02040503050406030204" pitchFamily="18" charset="0"/>
                              </a:rPr>
                              <m:t>𝑐𝑢𝑏𝑒</m:t>
                            </m:r>
                          </m:sub>
                        </m:sSub>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𝑖𝑛𝑠𝑖𝑑𝑒</m:t>
                            </m:r>
                          </m:sub>
                        </m:sSub>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𝑐𝑢𝑏𝑒</m:t>
                            </m:r>
                          </m:sub>
                        </m:sSub>
                      </m:den>
                    </m:f>
                  </m:oMath>
                </a14:m>
                <a:r>
                  <a:rPr lang="en-US" sz="2400" dirty="0" smtClean="0"/>
                  <a:t>  .</a:t>
                </a:r>
              </a:p>
              <a:p>
                <a:pPr marL="342900" indent="-342900">
                  <a:buAutoNum type="arabicPeriod"/>
                </a:pPr>
                <a:endParaRPr lang="en-US" sz="2400" dirty="0"/>
              </a:p>
              <a:p>
                <a:pPr marL="342900" indent="-342900">
                  <a:buAutoNum type="arabicPeriod"/>
                </a:pPr>
                <a:r>
                  <a:rPr lang="en-US" sz="2400" dirty="0"/>
                  <a:t>T</a:t>
                </a:r>
                <a:r>
                  <a:rPr lang="en-US" sz="2400" dirty="0" smtClean="0"/>
                  <a:t>he unknown volume V is calculated from  the above mentioned equation.</a:t>
                </a:r>
              </a:p>
              <a:p>
                <a:pPr marL="342900" indent="-342900">
                  <a:buAutoNum type="arabicPeriod"/>
                </a:pPr>
                <a:r>
                  <a:rPr lang="en-US" sz="2400" dirty="0" smtClean="0"/>
                  <a:t>Compare with the analytical result (which we know in this case, because the shape is not that complex). </a:t>
                </a:r>
                <a:endParaRPr lang="en-US" sz="2400" dirty="0"/>
              </a:p>
            </p:txBody>
          </p:sp>
        </mc:Choice>
        <mc:Fallback xmlns="">
          <p:sp>
            <p:nvSpPr>
              <p:cNvPr id="3" name="TextBox 2"/>
              <p:cNvSpPr txBox="1">
                <a:spLocks noRot="1" noChangeAspect="1" noMove="1" noResize="1" noEditPoints="1" noAdjustHandles="1" noChangeArrowheads="1" noChangeShapeType="1" noTextEdit="1"/>
              </p:cNvSpPr>
              <p:nvPr/>
            </p:nvSpPr>
            <p:spPr>
              <a:xfrm>
                <a:off x="609600" y="2099734"/>
                <a:ext cx="10555111" cy="3987502"/>
              </a:xfrm>
              <a:prstGeom prst="rect">
                <a:avLst/>
              </a:prstGeom>
              <a:blipFill>
                <a:blip r:embed="rId2"/>
                <a:stretch>
                  <a:fillRect l="-809" t="-1221" r="-1444" b="-2290"/>
                </a:stretch>
              </a:blipFill>
            </p:spPr>
            <p:txBody>
              <a:bodyPr/>
              <a:lstStyle/>
              <a:p>
                <a:r>
                  <a:rPr lang="en-US">
                    <a:noFill/>
                  </a:rPr>
                  <a:t> </a:t>
                </a:r>
              </a:p>
            </p:txBody>
          </p:sp>
        </mc:Fallback>
      </mc:AlternateContent>
    </p:spTree>
    <p:extLst>
      <p:ext uri="{BB962C8B-B14F-4D97-AF65-F5344CB8AC3E}">
        <p14:creationId xmlns:p14="http://schemas.microsoft.com/office/powerpoint/2010/main" val="22092978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Box 1"/>
          <p:cNvSpPr txBox="1">
            <a:spLocks noChangeArrowheads="1"/>
          </p:cNvSpPr>
          <p:nvPr/>
        </p:nvSpPr>
        <p:spPr bwMode="auto">
          <a:xfrm>
            <a:off x="1631950" y="188913"/>
            <a:ext cx="70564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2400"/>
              <a:t>Markov chain (Metropolis) sampling:</a:t>
            </a:r>
            <a:endParaRPr lang="en-US" altLang="en-US" sz="2400"/>
          </a:p>
        </p:txBody>
      </p:sp>
      <p:sp>
        <p:nvSpPr>
          <p:cNvPr id="36867" name="TextBox 2"/>
          <p:cNvSpPr txBox="1">
            <a:spLocks noChangeArrowheads="1"/>
          </p:cNvSpPr>
          <p:nvPr/>
        </p:nvSpPr>
        <p:spPr bwMode="auto">
          <a:xfrm>
            <a:off x="326038" y="1320556"/>
            <a:ext cx="1032071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dirty="0" smtClean="0"/>
              <a:t>It is not always possible to use direct sampling. For example, if the lake has a peculiar shape (see the picture), there are some areas, which may not be covered by direct sampling uniformly. </a:t>
            </a:r>
            <a:endParaRPr lang="en-US" altLang="en-US" dirty="0"/>
          </a:p>
        </p:txBody>
      </p:sp>
      <p:cxnSp>
        <p:nvCxnSpPr>
          <p:cNvPr id="12" name="Straight Arrow Connector 11"/>
          <p:cNvCxnSpPr/>
          <p:nvPr/>
        </p:nvCxnSpPr>
        <p:spPr>
          <a:xfrm flipH="1">
            <a:off x="1509013" y="4733946"/>
            <a:ext cx="100806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Freeform 13"/>
          <p:cNvSpPr/>
          <p:nvPr/>
        </p:nvSpPr>
        <p:spPr>
          <a:xfrm>
            <a:off x="527052" y="2792951"/>
            <a:ext cx="1409700" cy="2763837"/>
          </a:xfrm>
          <a:custGeom>
            <a:avLst/>
            <a:gdLst>
              <a:gd name="connsiteX0" fmla="*/ 1060074 w 2391034"/>
              <a:gd name="connsiteY0" fmla="*/ 162560 h 2763520"/>
              <a:gd name="connsiteX1" fmla="*/ 1070234 w 2391034"/>
              <a:gd name="connsiteY1" fmla="*/ 101600 h 2763520"/>
              <a:gd name="connsiteX2" fmla="*/ 1039754 w 2391034"/>
              <a:gd name="connsiteY2" fmla="*/ 71120 h 2763520"/>
              <a:gd name="connsiteX3" fmla="*/ 999114 w 2391034"/>
              <a:gd name="connsiteY3" fmla="*/ 40640 h 2763520"/>
              <a:gd name="connsiteX4" fmla="*/ 968634 w 2391034"/>
              <a:gd name="connsiteY4" fmla="*/ 30480 h 2763520"/>
              <a:gd name="connsiteX5" fmla="*/ 917834 w 2391034"/>
              <a:gd name="connsiteY5" fmla="*/ 10160 h 2763520"/>
              <a:gd name="connsiteX6" fmla="*/ 856874 w 2391034"/>
              <a:gd name="connsiteY6" fmla="*/ 20320 h 2763520"/>
              <a:gd name="connsiteX7" fmla="*/ 806074 w 2391034"/>
              <a:gd name="connsiteY7" fmla="*/ 71120 h 2763520"/>
              <a:gd name="connsiteX8" fmla="*/ 775594 w 2391034"/>
              <a:gd name="connsiteY8" fmla="*/ 101600 h 2763520"/>
              <a:gd name="connsiteX9" fmla="*/ 755274 w 2391034"/>
              <a:gd name="connsiteY9" fmla="*/ 132080 h 2763520"/>
              <a:gd name="connsiteX10" fmla="*/ 684154 w 2391034"/>
              <a:gd name="connsiteY10" fmla="*/ 203200 h 2763520"/>
              <a:gd name="connsiteX11" fmla="*/ 623194 w 2391034"/>
              <a:gd name="connsiteY11" fmla="*/ 264160 h 2763520"/>
              <a:gd name="connsiteX12" fmla="*/ 440314 w 2391034"/>
              <a:gd name="connsiteY12" fmla="*/ 294640 h 2763520"/>
              <a:gd name="connsiteX13" fmla="*/ 237114 w 2391034"/>
              <a:gd name="connsiteY13" fmla="*/ 304800 h 2763520"/>
              <a:gd name="connsiteX14" fmla="*/ 165994 w 2391034"/>
              <a:gd name="connsiteY14" fmla="*/ 325120 h 2763520"/>
              <a:gd name="connsiteX15" fmla="*/ 155834 w 2391034"/>
              <a:gd name="connsiteY15" fmla="*/ 355600 h 2763520"/>
              <a:gd name="connsiteX16" fmla="*/ 135514 w 2391034"/>
              <a:gd name="connsiteY16" fmla="*/ 386080 h 2763520"/>
              <a:gd name="connsiteX17" fmla="*/ 176154 w 2391034"/>
              <a:gd name="connsiteY17" fmla="*/ 589280 h 2763520"/>
              <a:gd name="connsiteX18" fmla="*/ 206634 w 2391034"/>
              <a:gd name="connsiteY18" fmla="*/ 609600 h 2763520"/>
              <a:gd name="connsiteX19" fmla="*/ 216794 w 2391034"/>
              <a:gd name="connsiteY19" fmla="*/ 640080 h 2763520"/>
              <a:gd name="connsiteX20" fmla="*/ 206634 w 2391034"/>
              <a:gd name="connsiteY20" fmla="*/ 721360 h 2763520"/>
              <a:gd name="connsiteX21" fmla="*/ 94874 w 2391034"/>
              <a:gd name="connsiteY21" fmla="*/ 812800 h 2763520"/>
              <a:gd name="connsiteX22" fmla="*/ 64394 w 2391034"/>
              <a:gd name="connsiteY22" fmla="*/ 833120 h 2763520"/>
              <a:gd name="connsiteX23" fmla="*/ 13594 w 2391034"/>
              <a:gd name="connsiteY23" fmla="*/ 904240 h 2763520"/>
              <a:gd name="connsiteX24" fmla="*/ 13594 w 2391034"/>
              <a:gd name="connsiteY24" fmla="*/ 1127760 h 2763520"/>
              <a:gd name="connsiteX25" fmla="*/ 33914 w 2391034"/>
              <a:gd name="connsiteY25" fmla="*/ 1158240 h 2763520"/>
              <a:gd name="connsiteX26" fmla="*/ 64394 w 2391034"/>
              <a:gd name="connsiteY26" fmla="*/ 1198880 h 2763520"/>
              <a:gd name="connsiteX27" fmla="*/ 84714 w 2391034"/>
              <a:gd name="connsiteY27" fmla="*/ 1259840 h 2763520"/>
              <a:gd name="connsiteX28" fmla="*/ 94874 w 2391034"/>
              <a:gd name="connsiteY28" fmla="*/ 1290320 h 2763520"/>
              <a:gd name="connsiteX29" fmla="*/ 125354 w 2391034"/>
              <a:gd name="connsiteY29" fmla="*/ 1452880 h 2763520"/>
              <a:gd name="connsiteX30" fmla="*/ 165994 w 2391034"/>
              <a:gd name="connsiteY30" fmla="*/ 1493520 h 2763520"/>
              <a:gd name="connsiteX31" fmla="*/ 237114 w 2391034"/>
              <a:gd name="connsiteY31" fmla="*/ 1534160 h 2763520"/>
              <a:gd name="connsiteX32" fmla="*/ 298074 w 2391034"/>
              <a:gd name="connsiteY32" fmla="*/ 1544320 h 2763520"/>
              <a:gd name="connsiteX33" fmla="*/ 348874 w 2391034"/>
              <a:gd name="connsiteY33" fmla="*/ 1574800 h 2763520"/>
              <a:gd name="connsiteX34" fmla="*/ 389514 w 2391034"/>
              <a:gd name="connsiteY34" fmla="*/ 1584960 h 2763520"/>
              <a:gd name="connsiteX35" fmla="*/ 419994 w 2391034"/>
              <a:gd name="connsiteY35" fmla="*/ 1595120 h 2763520"/>
              <a:gd name="connsiteX36" fmla="*/ 470794 w 2391034"/>
              <a:gd name="connsiteY36" fmla="*/ 1605280 h 2763520"/>
              <a:gd name="connsiteX37" fmla="*/ 511434 w 2391034"/>
              <a:gd name="connsiteY37" fmla="*/ 1615440 h 2763520"/>
              <a:gd name="connsiteX38" fmla="*/ 653674 w 2391034"/>
              <a:gd name="connsiteY38" fmla="*/ 1696720 h 2763520"/>
              <a:gd name="connsiteX39" fmla="*/ 714634 w 2391034"/>
              <a:gd name="connsiteY39" fmla="*/ 1747520 h 2763520"/>
              <a:gd name="connsiteX40" fmla="*/ 745114 w 2391034"/>
              <a:gd name="connsiteY40" fmla="*/ 1767840 h 2763520"/>
              <a:gd name="connsiteX41" fmla="*/ 765434 w 2391034"/>
              <a:gd name="connsiteY41" fmla="*/ 1828800 h 2763520"/>
              <a:gd name="connsiteX42" fmla="*/ 775594 w 2391034"/>
              <a:gd name="connsiteY42" fmla="*/ 1859280 h 2763520"/>
              <a:gd name="connsiteX43" fmla="*/ 785754 w 2391034"/>
              <a:gd name="connsiteY43" fmla="*/ 1899920 h 2763520"/>
              <a:gd name="connsiteX44" fmla="*/ 806074 w 2391034"/>
              <a:gd name="connsiteY44" fmla="*/ 1960880 h 2763520"/>
              <a:gd name="connsiteX45" fmla="*/ 826394 w 2391034"/>
              <a:gd name="connsiteY45" fmla="*/ 2062480 h 2763520"/>
              <a:gd name="connsiteX46" fmla="*/ 846714 w 2391034"/>
              <a:gd name="connsiteY46" fmla="*/ 2103120 h 2763520"/>
              <a:gd name="connsiteX47" fmla="*/ 867034 w 2391034"/>
              <a:gd name="connsiteY47" fmla="*/ 2164080 h 2763520"/>
              <a:gd name="connsiteX48" fmla="*/ 877194 w 2391034"/>
              <a:gd name="connsiteY48" fmla="*/ 2194560 h 2763520"/>
              <a:gd name="connsiteX49" fmla="*/ 887354 w 2391034"/>
              <a:gd name="connsiteY49" fmla="*/ 2225040 h 2763520"/>
              <a:gd name="connsiteX50" fmla="*/ 927994 w 2391034"/>
              <a:gd name="connsiteY50" fmla="*/ 2306320 h 2763520"/>
              <a:gd name="connsiteX51" fmla="*/ 978794 w 2391034"/>
              <a:gd name="connsiteY51" fmla="*/ 2407920 h 2763520"/>
              <a:gd name="connsiteX52" fmla="*/ 999114 w 2391034"/>
              <a:gd name="connsiteY52" fmla="*/ 2479040 h 2763520"/>
              <a:gd name="connsiteX53" fmla="*/ 1019434 w 2391034"/>
              <a:gd name="connsiteY53" fmla="*/ 2509520 h 2763520"/>
              <a:gd name="connsiteX54" fmla="*/ 1029594 w 2391034"/>
              <a:gd name="connsiteY54" fmla="*/ 2550160 h 2763520"/>
              <a:gd name="connsiteX55" fmla="*/ 1049914 w 2391034"/>
              <a:gd name="connsiteY55" fmla="*/ 2580640 h 2763520"/>
              <a:gd name="connsiteX56" fmla="*/ 1060074 w 2391034"/>
              <a:gd name="connsiteY56" fmla="*/ 2611120 h 2763520"/>
              <a:gd name="connsiteX57" fmla="*/ 1080394 w 2391034"/>
              <a:gd name="connsiteY57" fmla="*/ 2651760 h 2763520"/>
              <a:gd name="connsiteX58" fmla="*/ 1100714 w 2391034"/>
              <a:gd name="connsiteY58" fmla="*/ 2712720 h 2763520"/>
              <a:gd name="connsiteX59" fmla="*/ 1192154 w 2391034"/>
              <a:gd name="connsiteY59" fmla="*/ 2763520 h 2763520"/>
              <a:gd name="connsiteX60" fmla="*/ 1263274 w 2391034"/>
              <a:gd name="connsiteY60" fmla="*/ 2753360 h 2763520"/>
              <a:gd name="connsiteX61" fmla="*/ 1293754 w 2391034"/>
              <a:gd name="connsiteY61" fmla="*/ 2672080 h 2763520"/>
              <a:gd name="connsiteX62" fmla="*/ 1314074 w 2391034"/>
              <a:gd name="connsiteY62" fmla="*/ 2631440 h 2763520"/>
              <a:gd name="connsiteX63" fmla="*/ 1334394 w 2391034"/>
              <a:gd name="connsiteY63" fmla="*/ 2600960 h 2763520"/>
              <a:gd name="connsiteX64" fmla="*/ 1354714 w 2391034"/>
              <a:gd name="connsiteY64" fmla="*/ 2540000 h 2763520"/>
              <a:gd name="connsiteX65" fmla="*/ 1375034 w 2391034"/>
              <a:gd name="connsiteY65" fmla="*/ 2499360 h 2763520"/>
              <a:gd name="connsiteX66" fmla="*/ 1385194 w 2391034"/>
              <a:gd name="connsiteY66" fmla="*/ 2448560 h 2763520"/>
              <a:gd name="connsiteX67" fmla="*/ 1395354 w 2391034"/>
              <a:gd name="connsiteY67" fmla="*/ 2418080 h 2763520"/>
              <a:gd name="connsiteX68" fmla="*/ 1415674 w 2391034"/>
              <a:gd name="connsiteY68" fmla="*/ 2275840 h 2763520"/>
              <a:gd name="connsiteX69" fmla="*/ 1405514 w 2391034"/>
              <a:gd name="connsiteY69" fmla="*/ 2143760 h 2763520"/>
              <a:gd name="connsiteX70" fmla="*/ 1395354 w 2391034"/>
              <a:gd name="connsiteY70" fmla="*/ 2113280 h 2763520"/>
              <a:gd name="connsiteX71" fmla="*/ 1354714 w 2391034"/>
              <a:gd name="connsiteY71" fmla="*/ 2072640 h 2763520"/>
              <a:gd name="connsiteX72" fmla="*/ 1324234 w 2391034"/>
              <a:gd name="connsiteY72" fmla="*/ 2052320 h 2763520"/>
              <a:gd name="connsiteX73" fmla="*/ 1303914 w 2391034"/>
              <a:gd name="connsiteY73" fmla="*/ 2021840 h 2763520"/>
              <a:gd name="connsiteX74" fmla="*/ 1273434 w 2391034"/>
              <a:gd name="connsiteY74" fmla="*/ 1991360 h 2763520"/>
              <a:gd name="connsiteX75" fmla="*/ 1232794 w 2391034"/>
              <a:gd name="connsiteY75" fmla="*/ 1930400 h 2763520"/>
              <a:gd name="connsiteX76" fmla="*/ 1181994 w 2391034"/>
              <a:gd name="connsiteY76" fmla="*/ 1859280 h 2763520"/>
              <a:gd name="connsiteX77" fmla="*/ 1161674 w 2391034"/>
              <a:gd name="connsiteY77" fmla="*/ 1828800 h 2763520"/>
              <a:gd name="connsiteX78" fmla="*/ 1121034 w 2391034"/>
              <a:gd name="connsiteY78" fmla="*/ 1737360 h 2763520"/>
              <a:gd name="connsiteX79" fmla="*/ 1131194 w 2391034"/>
              <a:gd name="connsiteY79" fmla="*/ 1584960 h 2763520"/>
              <a:gd name="connsiteX80" fmla="*/ 1171834 w 2391034"/>
              <a:gd name="connsiteY80" fmla="*/ 1524000 h 2763520"/>
              <a:gd name="connsiteX81" fmla="*/ 1202314 w 2391034"/>
              <a:gd name="connsiteY81" fmla="*/ 1503680 h 2763520"/>
              <a:gd name="connsiteX82" fmla="*/ 1253114 w 2391034"/>
              <a:gd name="connsiteY82" fmla="*/ 1493520 h 2763520"/>
              <a:gd name="connsiteX83" fmla="*/ 1314074 w 2391034"/>
              <a:gd name="connsiteY83" fmla="*/ 1483360 h 2763520"/>
              <a:gd name="connsiteX84" fmla="*/ 1517274 w 2391034"/>
              <a:gd name="connsiteY84" fmla="*/ 1473200 h 2763520"/>
              <a:gd name="connsiteX85" fmla="*/ 1537594 w 2391034"/>
              <a:gd name="connsiteY85" fmla="*/ 1270000 h 2763520"/>
              <a:gd name="connsiteX86" fmla="*/ 1568074 w 2391034"/>
              <a:gd name="connsiteY86" fmla="*/ 1178560 h 2763520"/>
              <a:gd name="connsiteX87" fmla="*/ 1649354 w 2391034"/>
              <a:gd name="connsiteY87" fmla="*/ 1137920 h 2763520"/>
              <a:gd name="connsiteX88" fmla="*/ 1781434 w 2391034"/>
              <a:gd name="connsiteY88" fmla="*/ 1117600 h 2763520"/>
              <a:gd name="connsiteX89" fmla="*/ 1852554 w 2391034"/>
              <a:gd name="connsiteY89" fmla="*/ 1087120 h 2763520"/>
              <a:gd name="connsiteX90" fmla="*/ 2065914 w 2391034"/>
              <a:gd name="connsiteY90" fmla="*/ 1066800 h 2763520"/>
              <a:gd name="connsiteX91" fmla="*/ 2228474 w 2391034"/>
              <a:gd name="connsiteY91" fmla="*/ 1036320 h 2763520"/>
              <a:gd name="connsiteX92" fmla="*/ 2258954 w 2391034"/>
              <a:gd name="connsiteY92" fmla="*/ 1005840 h 2763520"/>
              <a:gd name="connsiteX93" fmla="*/ 2269114 w 2391034"/>
              <a:gd name="connsiteY93" fmla="*/ 975360 h 2763520"/>
              <a:gd name="connsiteX94" fmla="*/ 2299594 w 2391034"/>
              <a:gd name="connsiteY94" fmla="*/ 914400 h 2763520"/>
              <a:gd name="connsiteX95" fmla="*/ 2330074 w 2391034"/>
              <a:gd name="connsiteY95" fmla="*/ 762000 h 2763520"/>
              <a:gd name="connsiteX96" fmla="*/ 2350394 w 2391034"/>
              <a:gd name="connsiteY96" fmla="*/ 660400 h 2763520"/>
              <a:gd name="connsiteX97" fmla="*/ 2380874 w 2391034"/>
              <a:gd name="connsiteY97" fmla="*/ 568960 h 2763520"/>
              <a:gd name="connsiteX98" fmla="*/ 2391034 w 2391034"/>
              <a:gd name="connsiteY98" fmla="*/ 538480 h 2763520"/>
              <a:gd name="connsiteX99" fmla="*/ 2370714 w 2391034"/>
              <a:gd name="connsiteY99" fmla="*/ 233680 h 2763520"/>
              <a:gd name="connsiteX100" fmla="*/ 2269114 w 2391034"/>
              <a:gd name="connsiteY100" fmla="*/ 132080 h 2763520"/>
              <a:gd name="connsiteX101" fmla="*/ 2197994 w 2391034"/>
              <a:gd name="connsiteY101" fmla="*/ 101600 h 2763520"/>
              <a:gd name="connsiteX102" fmla="*/ 2116714 w 2391034"/>
              <a:gd name="connsiteY102" fmla="*/ 71120 h 2763520"/>
              <a:gd name="connsiteX103" fmla="*/ 2055754 w 2391034"/>
              <a:gd name="connsiteY103" fmla="*/ 40640 h 2763520"/>
              <a:gd name="connsiteX104" fmla="*/ 1974474 w 2391034"/>
              <a:gd name="connsiteY104" fmla="*/ 20320 h 2763520"/>
              <a:gd name="connsiteX105" fmla="*/ 1842394 w 2391034"/>
              <a:gd name="connsiteY105" fmla="*/ 0 h 2763520"/>
              <a:gd name="connsiteX106" fmla="*/ 1263274 w 2391034"/>
              <a:gd name="connsiteY106" fmla="*/ 20320 h 2763520"/>
              <a:gd name="connsiteX107" fmla="*/ 1192154 w 2391034"/>
              <a:gd name="connsiteY107" fmla="*/ 30480 h 2763520"/>
              <a:gd name="connsiteX108" fmla="*/ 1151514 w 2391034"/>
              <a:gd name="connsiteY108" fmla="*/ 50800 h 2763520"/>
              <a:gd name="connsiteX109" fmla="*/ 1080394 w 2391034"/>
              <a:gd name="connsiteY109" fmla="*/ 71120 h 2763520"/>
              <a:gd name="connsiteX110" fmla="*/ 1019434 w 2391034"/>
              <a:gd name="connsiteY110" fmla="*/ 81280 h 2763520"/>
              <a:gd name="connsiteX111" fmla="*/ 978794 w 2391034"/>
              <a:gd name="connsiteY111" fmla="*/ 81280 h 2763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2391034" h="2763520">
                <a:moveTo>
                  <a:pt x="1060074" y="162560"/>
                </a:moveTo>
                <a:cubicBezTo>
                  <a:pt x="1063461" y="142240"/>
                  <a:pt x="1074703" y="121710"/>
                  <a:pt x="1070234" y="101600"/>
                </a:cubicBezTo>
                <a:cubicBezTo>
                  <a:pt x="1067117" y="87574"/>
                  <a:pt x="1050663" y="80471"/>
                  <a:pt x="1039754" y="71120"/>
                </a:cubicBezTo>
                <a:cubicBezTo>
                  <a:pt x="1026897" y="60100"/>
                  <a:pt x="1013816" y="49041"/>
                  <a:pt x="999114" y="40640"/>
                </a:cubicBezTo>
                <a:cubicBezTo>
                  <a:pt x="989815" y="35327"/>
                  <a:pt x="978662" y="34240"/>
                  <a:pt x="968634" y="30480"/>
                </a:cubicBezTo>
                <a:cubicBezTo>
                  <a:pt x="951557" y="24076"/>
                  <a:pt x="934767" y="16933"/>
                  <a:pt x="917834" y="10160"/>
                </a:cubicBezTo>
                <a:cubicBezTo>
                  <a:pt x="897514" y="13547"/>
                  <a:pt x="876417" y="13806"/>
                  <a:pt x="856874" y="20320"/>
                </a:cubicBezTo>
                <a:cubicBezTo>
                  <a:pt x="822486" y="31783"/>
                  <a:pt x="826915" y="46111"/>
                  <a:pt x="806074" y="71120"/>
                </a:cubicBezTo>
                <a:cubicBezTo>
                  <a:pt x="796876" y="82158"/>
                  <a:pt x="784792" y="90562"/>
                  <a:pt x="775594" y="101600"/>
                </a:cubicBezTo>
                <a:cubicBezTo>
                  <a:pt x="767777" y="110981"/>
                  <a:pt x="763443" y="123004"/>
                  <a:pt x="755274" y="132080"/>
                </a:cubicBezTo>
                <a:cubicBezTo>
                  <a:pt x="732846" y="157000"/>
                  <a:pt x="704270" y="176379"/>
                  <a:pt x="684154" y="203200"/>
                </a:cubicBezTo>
                <a:cubicBezTo>
                  <a:pt x="665662" y="227856"/>
                  <a:pt x="653835" y="253018"/>
                  <a:pt x="623194" y="264160"/>
                </a:cubicBezTo>
                <a:cubicBezTo>
                  <a:pt x="564548" y="285486"/>
                  <a:pt x="501876" y="290536"/>
                  <a:pt x="440314" y="294640"/>
                </a:cubicBezTo>
                <a:cubicBezTo>
                  <a:pt x="372646" y="299151"/>
                  <a:pt x="304847" y="301413"/>
                  <a:pt x="237114" y="304800"/>
                </a:cubicBezTo>
                <a:cubicBezTo>
                  <a:pt x="236762" y="304888"/>
                  <a:pt x="170853" y="320261"/>
                  <a:pt x="165994" y="325120"/>
                </a:cubicBezTo>
                <a:cubicBezTo>
                  <a:pt x="158421" y="332693"/>
                  <a:pt x="160623" y="346021"/>
                  <a:pt x="155834" y="355600"/>
                </a:cubicBezTo>
                <a:cubicBezTo>
                  <a:pt x="150373" y="366522"/>
                  <a:pt x="142287" y="375920"/>
                  <a:pt x="135514" y="386080"/>
                </a:cubicBezTo>
                <a:cubicBezTo>
                  <a:pt x="143569" y="523014"/>
                  <a:pt x="105628" y="530508"/>
                  <a:pt x="176154" y="589280"/>
                </a:cubicBezTo>
                <a:cubicBezTo>
                  <a:pt x="185535" y="597097"/>
                  <a:pt x="196474" y="602827"/>
                  <a:pt x="206634" y="609600"/>
                </a:cubicBezTo>
                <a:cubicBezTo>
                  <a:pt x="210021" y="619760"/>
                  <a:pt x="216794" y="629370"/>
                  <a:pt x="216794" y="640080"/>
                </a:cubicBezTo>
                <a:cubicBezTo>
                  <a:pt x="216794" y="667384"/>
                  <a:pt x="219483" y="697268"/>
                  <a:pt x="206634" y="721360"/>
                </a:cubicBezTo>
                <a:cubicBezTo>
                  <a:pt x="171165" y="787865"/>
                  <a:pt x="144557" y="784409"/>
                  <a:pt x="94874" y="812800"/>
                </a:cubicBezTo>
                <a:cubicBezTo>
                  <a:pt x="84272" y="818858"/>
                  <a:pt x="73775" y="825303"/>
                  <a:pt x="64394" y="833120"/>
                </a:cubicBezTo>
                <a:cubicBezTo>
                  <a:pt x="29089" y="862541"/>
                  <a:pt x="34137" y="863154"/>
                  <a:pt x="13594" y="904240"/>
                </a:cubicBezTo>
                <a:cubicBezTo>
                  <a:pt x="-2088" y="998332"/>
                  <a:pt x="-6821" y="998462"/>
                  <a:pt x="13594" y="1127760"/>
                </a:cubicBezTo>
                <a:cubicBezTo>
                  <a:pt x="15498" y="1139821"/>
                  <a:pt x="26817" y="1148304"/>
                  <a:pt x="33914" y="1158240"/>
                </a:cubicBezTo>
                <a:cubicBezTo>
                  <a:pt x="43756" y="1172019"/>
                  <a:pt x="54234" y="1185333"/>
                  <a:pt x="64394" y="1198880"/>
                </a:cubicBezTo>
                <a:lnTo>
                  <a:pt x="84714" y="1259840"/>
                </a:lnTo>
                <a:lnTo>
                  <a:pt x="94874" y="1290320"/>
                </a:lnTo>
                <a:cubicBezTo>
                  <a:pt x="96189" y="1303474"/>
                  <a:pt x="101178" y="1428704"/>
                  <a:pt x="125354" y="1452880"/>
                </a:cubicBezTo>
                <a:cubicBezTo>
                  <a:pt x="138901" y="1466427"/>
                  <a:pt x="150500" y="1482252"/>
                  <a:pt x="165994" y="1493520"/>
                </a:cubicBezTo>
                <a:cubicBezTo>
                  <a:pt x="188076" y="1509580"/>
                  <a:pt x="211630" y="1524358"/>
                  <a:pt x="237114" y="1534160"/>
                </a:cubicBezTo>
                <a:cubicBezTo>
                  <a:pt x="256341" y="1541555"/>
                  <a:pt x="277754" y="1540933"/>
                  <a:pt x="298074" y="1544320"/>
                </a:cubicBezTo>
                <a:cubicBezTo>
                  <a:pt x="315007" y="1554480"/>
                  <a:pt x="330829" y="1566780"/>
                  <a:pt x="348874" y="1574800"/>
                </a:cubicBezTo>
                <a:cubicBezTo>
                  <a:pt x="361634" y="1580471"/>
                  <a:pt x="376088" y="1581124"/>
                  <a:pt x="389514" y="1584960"/>
                </a:cubicBezTo>
                <a:cubicBezTo>
                  <a:pt x="399812" y="1587902"/>
                  <a:pt x="409604" y="1592523"/>
                  <a:pt x="419994" y="1595120"/>
                </a:cubicBezTo>
                <a:cubicBezTo>
                  <a:pt x="436747" y="1599308"/>
                  <a:pt x="453937" y="1601534"/>
                  <a:pt x="470794" y="1605280"/>
                </a:cubicBezTo>
                <a:cubicBezTo>
                  <a:pt x="484425" y="1608309"/>
                  <a:pt x="497887" y="1612053"/>
                  <a:pt x="511434" y="1615440"/>
                </a:cubicBezTo>
                <a:cubicBezTo>
                  <a:pt x="720261" y="1754658"/>
                  <a:pt x="517974" y="1628870"/>
                  <a:pt x="653674" y="1696720"/>
                </a:cubicBezTo>
                <a:cubicBezTo>
                  <a:pt x="691512" y="1715639"/>
                  <a:pt x="680929" y="1719433"/>
                  <a:pt x="714634" y="1747520"/>
                </a:cubicBezTo>
                <a:cubicBezTo>
                  <a:pt x="724015" y="1755337"/>
                  <a:pt x="734954" y="1761067"/>
                  <a:pt x="745114" y="1767840"/>
                </a:cubicBezTo>
                <a:lnTo>
                  <a:pt x="765434" y="1828800"/>
                </a:lnTo>
                <a:cubicBezTo>
                  <a:pt x="768821" y="1838960"/>
                  <a:pt x="772997" y="1848890"/>
                  <a:pt x="775594" y="1859280"/>
                </a:cubicBezTo>
                <a:cubicBezTo>
                  <a:pt x="778981" y="1872827"/>
                  <a:pt x="781742" y="1886545"/>
                  <a:pt x="785754" y="1899920"/>
                </a:cubicBezTo>
                <a:cubicBezTo>
                  <a:pt x="791909" y="1920436"/>
                  <a:pt x="806074" y="1960880"/>
                  <a:pt x="806074" y="1960880"/>
                </a:cubicBezTo>
                <a:cubicBezTo>
                  <a:pt x="812084" y="2002950"/>
                  <a:pt x="811194" y="2027014"/>
                  <a:pt x="826394" y="2062480"/>
                </a:cubicBezTo>
                <a:cubicBezTo>
                  <a:pt x="832360" y="2076401"/>
                  <a:pt x="841089" y="2089058"/>
                  <a:pt x="846714" y="2103120"/>
                </a:cubicBezTo>
                <a:cubicBezTo>
                  <a:pt x="854669" y="2123007"/>
                  <a:pt x="860261" y="2143760"/>
                  <a:pt x="867034" y="2164080"/>
                </a:cubicBezTo>
                <a:lnTo>
                  <a:pt x="877194" y="2194560"/>
                </a:lnTo>
                <a:cubicBezTo>
                  <a:pt x="880581" y="2204720"/>
                  <a:pt x="882565" y="2215461"/>
                  <a:pt x="887354" y="2225040"/>
                </a:cubicBezTo>
                <a:cubicBezTo>
                  <a:pt x="900901" y="2252133"/>
                  <a:pt x="918415" y="2277583"/>
                  <a:pt x="927994" y="2306320"/>
                </a:cubicBezTo>
                <a:cubicBezTo>
                  <a:pt x="953669" y="2383344"/>
                  <a:pt x="935463" y="2350145"/>
                  <a:pt x="978794" y="2407920"/>
                </a:cubicBezTo>
                <a:cubicBezTo>
                  <a:pt x="982049" y="2420941"/>
                  <a:pt x="991826" y="2464464"/>
                  <a:pt x="999114" y="2479040"/>
                </a:cubicBezTo>
                <a:cubicBezTo>
                  <a:pt x="1004575" y="2489962"/>
                  <a:pt x="1012661" y="2499360"/>
                  <a:pt x="1019434" y="2509520"/>
                </a:cubicBezTo>
                <a:cubicBezTo>
                  <a:pt x="1022821" y="2523067"/>
                  <a:pt x="1024093" y="2537325"/>
                  <a:pt x="1029594" y="2550160"/>
                </a:cubicBezTo>
                <a:cubicBezTo>
                  <a:pt x="1034404" y="2561383"/>
                  <a:pt x="1044453" y="2569718"/>
                  <a:pt x="1049914" y="2580640"/>
                </a:cubicBezTo>
                <a:cubicBezTo>
                  <a:pt x="1054703" y="2590219"/>
                  <a:pt x="1055855" y="2601276"/>
                  <a:pt x="1060074" y="2611120"/>
                </a:cubicBezTo>
                <a:cubicBezTo>
                  <a:pt x="1066040" y="2625041"/>
                  <a:pt x="1074769" y="2637698"/>
                  <a:pt x="1080394" y="2651760"/>
                </a:cubicBezTo>
                <a:cubicBezTo>
                  <a:pt x="1088349" y="2671647"/>
                  <a:pt x="1083579" y="2699869"/>
                  <a:pt x="1100714" y="2712720"/>
                </a:cubicBezTo>
                <a:cubicBezTo>
                  <a:pt x="1155944" y="2754143"/>
                  <a:pt x="1125632" y="2736911"/>
                  <a:pt x="1192154" y="2763520"/>
                </a:cubicBezTo>
                <a:cubicBezTo>
                  <a:pt x="1215861" y="2760133"/>
                  <a:pt x="1243349" y="2766644"/>
                  <a:pt x="1263274" y="2753360"/>
                </a:cubicBezTo>
                <a:cubicBezTo>
                  <a:pt x="1271694" y="2747747"/>
                  <a:pt x="1287151" y="2687488"/>
                  <a:pt x="1293754" y="2672080"/>
                </a:cubicBezTo>
                <a:cubicBezTo>
                  <a:pt x="1299720" y="2658159"/>
                  <a:pt x="1306560" y="2644590"/>
                  <a:pt x="1314074" y="2631440"/>
                </a:cubicBezTo>
                <a:cubicBezTo>
                  <a:pt x="1320132" y="2620838"/>
                  <a:pt x="1329435" y="2612118"/>
                  <a:pt x="1334394" y="2600960"/>
                </a:cubicBezTo>
                <a:cubicBezTo>
                  <a:pt x="1343093" y="2581387"/>
                  <a:pt x="1345135" y="2559158"/>
                  <a:pt x="1354714" y="2540000"/>
                </a:cubicBezTo>
                <a:lnTo>
                  <a:pt x="1375034" y="2499360"/>
                </a:lnTo>
                <a:cubicBezTo>
                  <a:pt x="1378421" y="2482427"/>
                  <a:pt x="1381006" y="2465313"/>
                  <a:pt x="1385194" y="2448560"/>
                </a:cubicBezTo>
                <a:cubicBezTo>
                  <a:pt x="1387791" y="2438170"/>
                  <a:pt x="1393726" y="2428665"/>
                  <a:pt x="1395354" y="2418080"/>
                </a:cubicBezTo>
                <a:cubicBezTo>
                  <a:pt x="1423073" y="2237909"/>
                  <a:pt x="1390626" y="2376034"/>
                  <a:pt x="1415674" y="2275840"/>
                </a:cubicBezTo>
                <a:cubicBezTo>
                  <a:pt x="1412287" y="2231813"/>
                  <a:pt x="1410991" y="2187576"/>
                  <a:pt x="1405514" y="2143760"/>
                </a:cubicBezTo>
                <a:cubicBezTo>
                  <a:pt x="1404186" y="2133133"/>
                  <a:pt x="1401579" y="2121995"/>
                  <a:pt x="1395354" y="2113280"/>
                </a:cubicBezTo>
                <a:cubicBezTo>
                  <a:pt x="1384219" y="2097691"/>
                  <a:pt x="1369260" y="2085108"/>
                  <a:pt x="1354714" y="2072640"/>
                </a:cubicBezTo>
                <a:cubicBezTo>
                  <a:pt x="1345443" y="2064693"/>
                  <a:pt x="1334394" y="2059093"/>
                  <a:pt x="1324234" y="2052320"/>
                </a:cubicBezTo>
                <a:cubicBezTo>
                  <a:pt x="1317461" y="2042160"/>
                  <a:pt x="1311731" y="2031221"/>
                  <a:pt x="1303914" y="2021840"/>
                </a:cubicBezTo>
                <a:cubicBezTo>
                  <a:pt x="1294716" y="2010802"/>
                  <a:pt x="1281404" y="2003315"/>
                  <a:pt x="1273434" y="1991360"/>
                </a:cubicBezTo>
                <a:cubicBezTo>
                  <a:pt x="1214619" y="1903138"/>
                  <a:pt x="1330028" y="2027634"/>
                  <a:pt x="1232794" y="1930400"/>
                </a:cubicBezTo>
                <a:cubicBezTo>
                  <a:pt x="1214126" y="1874395"/>
                  <a:pt x="1234590" y="1920642"/>
                  <a:pt x="1181994" y="1859280"/>
                </a:cubicBezTo>
                <a:cubicBezTo>
                  <a:pt x="1174047" y="1850009"/>
                  <a:pt x="1167732" y="1839402"/>
                  <a:pt x="1161674" y="1828800"/>
                </a:cubicBezTo>
                <a:cubicBezTo>
                  <a:pt x="1142690" y="1795578"/>
                  <a:pt x="1135549" y="1773647"/>
                  <a:pt x="1121034" y="1737360"/>
                </a:cubicBezTo>
                <a:cubicBezTo>
                  <a:pt x="1124421" y="1686560"/>
                  <a:pt x="1125572" y="1635561"/>
                  <a:pt x="1131194" y="1584960"/>
                </a:cubicBezTo>
                <a:cubicBezTo>
                  <a:pt x="1134516" y="1555061"/>
                  <a:pt x="1149051" y="1542986"/>
                  <a:pt x="1171834" y="1524000"/>
                </a:cubicBezTo>
                <a:cubicBezTo>
                  <a:pt x="1181215" y="1516183"/>
                  <a:pt x="1190881" y="1507967"/>
                  <a:pt x="1202314" y="1503680"/>
                </a:cubicBezTo>
                <a:cubicBezTo>
                  <a:pt x="1218483" y="1497617"/>
                  <a:pt x="1236124" y="1496609"/>
                  <a:pt x="1253114" y="1493520"/>
                </a:cubicBezTo>
                <a:cubicBezTo>
                  <a:pt x="1273382" y="1489835"/>
                  <a:pt x="1293534" y="1484940"/>
                  <a:pt x="1314074" y="1483360"/>
                </a:cubicBezTo>
                <a:cubicBezTo>
                  <a:pt x="1381692" y="1478159"/>
                  <a:pt x="1449541" y="1476587"/>
                  <a:pt x="1517274" y="1473200"/>
                </a:cubicBezTo>
                <a:cubicBezTo>
                  <a:pt x="1547174" y="1383499"/>
                  <a:pt x="1518713" y="1477686"/>
                  <a:pt x="1537594" y="1270000"/>
                </a:cubicBezTo>
                <a:cubicBezTo>
                  <a:pt x="1540003" y="1243501"/>
                  <a:pt x="1549434" y="1200306"/>
                  <a:pt x="1568074" y="1178560"/>
                </a:cubicBezTo>
                <a:cubicBezTo>
                  <a:pt x="1593973" y="1148344"/>
                  <a:pt x="1613654" y="1145060"/>
                  <a:pt x="1649354" y="1137920"/>
                </a:cubicBezTo>
                <a:cubicBezTo>
                  <a:pt x="1684596" y="1130872"/>
                  <a:pt x="1747276" y="1122480"/>
                  <a:pt x="1781434" y="1117600"/>
                </a:cubicBezTo>
                <a:cubicBezTo>
                  <a:pt x="1805141" y="1107440"/>
                  <a:pt x="1827164" y="1091654"/>
                  <a:pt x="1852554" y="1087120"/>
                </a:cubicBezTo>
                <a:cubicBezTo>
                  <a:pt x="1922883" y="1074561"/>
                  <a:pt x="1994991" y="1075397"/>
                  <a:pt x="2065914" y="1066800"/>
                </a:cubicBezTo>
                <a:cubicBezTo>
                  <a:pt x="2153716" y="1056157"/>
                  <a:pt x="2164095" y="1052415"/>
                  <a:pt x="2228474" y="1036320"/>
                </a:cubicBezTo>
                <a:cubicBezTo>
                  <a:pt x="2238634" y="1026160"/>
                  <a:pt x="2250984" y="1017795"/>
                  <a:pt x="2258954" y="1005840"/>
                </a:cubicBezTo>
                <a:cubicBezTo>
                  <a:pt x="2264895" y="996929"/>
                  <a:pt x="2264764" y="985147"/>
                  <a:pt x="2269114" y="975360"/>
                </a:cubicBezTo>
                <a:cubicBezTo>
                  <a:pt x="2278341" y="954600"/>
                  <a:pt x="2289434" y="934720"/>
                  <a:pt x="2299594" y="914400"/>
                </a:cubicBezTo>
                <a:cubicBezTo>
                  <a:pt x="2324906" y="737217"/>
                  <a:pt x="2290882" y="957961"/>
                  <a:pt x="2330074" y="762000"/>
                </a:cubicBezTo>
                <a:cubicBezTo>
                  <a:pt x="2336847" y="728133"/>
                  <a:pt x="2339472" y="693165"/>
                  <a:pt x="2350394" y="660400"/>
                </a:cubicBezTo>
                <a:lnTo>
                  <a:pt x="2380874" y="568960"/>
                </a:lnTo>
                <a:lnTo>
                  <a:pt x="2391034" y="538480"/>
                </a:lnTo>
                <a:cubicBezTo>
                  <a:pt x="2384261" y="436880"/>
                  <a:pt x="2385529" y="334422"/>
                  <a:pt x="2370714" y="233680"/>
                </a:cubicBezTo>
                <a:cubicBezTo>
                  <a:pt x="2366776" y="206904"/>
                  <a:pt x="2269605" y="132437"/>
                  <a:pt x="2269114" y="132080"/>
                </a:cubicBezTo>
                <a:cubicBezTo>
                  <a:pt x="2244996" y="114540"/>
                  <a:pt x="2224386" y="111197"/>
                  <a:pt x="2197994" y="101600"/>
                </a:cubicBezTo>
                <a:cubicBezTo>
                  <a:pt x="2170800" y="91711"/>
                  <a:pt x="2143310" y="82518"/>
                  <a:pt x="2116714" y="71120"/>
                </a:cubicBezTo>
                <a:cubicBezTo>
                  <a:pt x="2095832" y="62171"/>
                  <a:pt x="2077149" y="48281"/>
                  <a:pt x="2055754" y="40640"/>
                </a:cubicBezTo>
                <a:cubicBezTo>
                  <a:pt x="2029454" y="31247"/>
                  <a:pt x="2001686" y="26600"/>
                  <a:pt x="1974474" y="20320"/>
                </a:cubicBezTo>
                <a:cubicBezTo>
                  <a:pt x="1919467" y="7626"/>
                  <a:pt x="1905128" y="7842"/>
                  <a:pt x="1842394" y="0"/>
                </a:cubicBezTo>
                <a:cubicBezTo>
                  <a:pt x="1672742" y="4138"/>
                  <a:pt x="1446728" y="4367"/>
                  <a:pt x="1263274" y="20320"/>
                </a:cubicBezTo>
                <a:cubicBezTo>
                  <a:pt x="1239417" y="22395"/>
                  <a:pt x="1215861" y="27093"/>
                  <a:pt x="1192154" y="30480"/>
                </a:cubicBezTo>
                <a:cubicBezTo>
                  <a:pt x="1178607" y="37253"/>
                  <a:pt x="1165435" y="44834"/>
                  <a:pt x="1151514" y="50800"/>
                </a:cubicBezTo>
                <a:cubicBezTo>
                  <a:pt x="1134568" y="58063"/>
                  <a:pt x="1096506" y="67898"/>
                  <a:pt x="1080394" y="71120"/>
                </a:cubicBezTo>
                <a:cubicBezTo>
                  <a:pt x="1060194" y="75160"/>
                  <a:pt x="1039932" y="79230"/>
                  <a:pt x="1019434" y="81280"/>
                </a:cubicBezTo>
                <a:cubicBezTo>
                  <a:pt x="1005955" y="82628"/>
                  <a:pt x="992341" y="81280"/>
                  <a:pt x="978794" y="81280"/>
                </a:cubicBezTo>
              </a:path>
            </a:pathLst>
          </a:cu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870" name="TextBox 15"/>
          <p:cNvSpPr txBox="1">
            <a:spLocks noChangeArrowheads="1"/>
          </p:cNvSpPr>
          <p:nvPr/>
        </p:nvSpPr>
        <p:spPr bwMode="auto">
          <a:xfrm>
            <a:off x="2614800" y="3995282"/>
            <a:ext cx="1768474"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dirty="0" smtClean="0"/>
              <a:t>This narrow stripe can be completely omitted by the direct sampling. </a:t>
            </a:r>
            <a:r>
              <a:rPr lang="sk-SK" altLang="en-US" dirty="0" smtClean="0"/>
              <a:t> </a:t>
            </a:r>
            <a:endParaRPr lang="en-US" altLang="en-US" dirty="0"/>
          </a:p>
        </p:txBody>
      </p:sp>
      <p:sp>
        <p:nvSpPr>
          <p:cNvPr id="36871" name="TextBox 16"/>
          <p:cNvSpPr txBox="1">
            <a:spLocks noChangeArrowheads="1"/>
          </p:cNvSpPr>
          <p:nvPr/>
        </p:nvSpPr>
        <p:spPr bwMode="auto">
          <a:xfrm>
            <a:off x="4583873" y="3294776"/>
            <a:ext cx="6238152"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000" dirty="0" smtClean="0"/>
              <a:t>Some parts of the lake are not always well represented by the direct sampling simulation. Therefore we need better sampling which has not these disadvantage, the so called Metropolis sampling algorithm. </a:t>
            </a:r>
            <a:endParaRPr lang="sk-SK" altLang="en-US" sz="2000" dirty="0"/>
          </a:p>
          <a:p>
            <a:endParaRPr lang="sk-SK" altLang="en-US" sz="2000" dirty="0"/>
          </a:p>
          <a:p>
            <a:r>
              <a:rPr lang="en-US" altLang="en-US" sz="2000" dirty="0" smtClean="0"/>
              <a:t>Some experiments are rejected, because the sample is at the boundary or the stone goes out of the closed</a:t>
            </a:r>
            <a:r>
              <a:rPr lang="sk-SK" altLang="en-US" sz="2000" dirty="0" smtClean="0"/>
              <a:t> </a:t>
            </a:r>
            <a:r>
              <a:rPr lang="sk-SK" altLang="en-US" sz="2000" dirty="0" err="1" smtClean="0"/>
              <a:t>boundary</a:t>
            </a:r>
            <a:r>
              <a:rPr lang="sk-SK" altLang="en-US" sz="2000" dirty="0" smtClean="0"/>
              <a:t>.</a:t>
            </a:r>
            <a:endParaRPr lang="en-US" altLang="en-US" sz="2000" dirty="0"/>
          </a:p>
        </p:txBody>
      </p:sp>
    </p:spTree>
    <p:extLst>
      <p:ext uri="{BB962C8B-B14F-4D97-AF65-F5344CB8AC3E}">
        <p14:creationId xmlns:p14="http://schemas.microsoft.com/office/powerpoint/2010/main" val="33000179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Box 1"/>
          <p:cNvSpPr txBox="1">
            <a:spLocks noChangeArrowheads="1"/>
          </p:cNvSpPr>
          <p:nvPr/>
        </p:nvSpPr>
        <p:spPr bwMode="auto">
          <a:xfrm>
            <a:off x="1631950" y="188913"/>
            <a:ext cx="70564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2400" dirty="0" smtClean="0"/>
              <a:t> </a:t>
            </a:r>
            <a:r>
              <a:rPr lang="sk-SK" altLang="en-US" sz="2400" dirty="0" err="1" smtClean="0"/>
              <a:t>Metropolis</a:t>
            </a:r>
            <a:r>
              <a:rPr lang="sk-SK" altLang="en-US" sz="2400" dirty="0" smtClean="0"/>
              <a:t>  </a:t>
            </a:r>
            <a:r>
              <a:rPr lang="sk-SK" altLang="en-US" sz="2400" dirty="0"/>
              <a:t>(Markov </a:t>
            </a:r>
            <a:r>
              <a:rPr lang="sk-SK" altLang="en-US" sz="2400" dirty="0" err="1"/>
              <a:t>chain</a:t>
            </a:r>
            <a:r>
              <a:rPr lang="sk-SK" altLang="en-US" sz="2400" dirty="0"/>
              <a:t>) </a:t>
            </a:r>
            <a:r>
              <a:rPr lang="sk-SK" altLang="en-US" sz="2400" dirty="0" err="1" smtClean="0"/>
              <a:t>sampling</a:t>
            </a:r>
            <a:r>
              <a:rPr lang="en-US" altLang="en-US" sz="2400" dirty="0" smtClean="0"/>
              <a:t> principle</a:t>
            </a:r>
            <a:r>
              <a:rPr lang="sk-SK" altLang="en-US" sz="2400" dirty="0" smtClean="0"/>
              <a:t>:</a:t>
            </a:r>
            <a:endParaRPr lang="en-US" altLang="en-US" sz="2400" dirty="0"/>
          </a:p>
        </p:txBody>
      </p:sp>
      <p:grpSp>
        <p:nvGrpSpPr>
          <p:cNvPr id="37891" name="Group 2"/>
          <p:cNvGrpSpPr>
            <a:grpSpLocks/>
          </p:cNvGrpSpPr>
          <p:nvPr/>
        </p:nvGrpSpPr>
        <p:grpSpPr bwMode="auto">
          <a:xfrm>
            <a:off x="2063751" y="1268414"/>
            <a:ext cx="3095625" cy="3024187"/>
            <a:chOff x="971600" y="1556792"/>
            <a:chExt cx="2160240" cy="2016224"/>
          </a:xfrm>
        </p:grpSpPr>
        <p:sp>
          <p:nvSpPr>
            <p:cNvPr id="4" name="Oval 3"/>
            <p:cNvSpPr/>
            <p:nvPr/>
          </p:nvSpPr>
          <p:spPr>
            <a:xfrm>
              <a:off x="971600" y="1556792"/>
              <a:ext cx="2160240" cy="2016224"/>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971600" y="1556792"/>
              <a:ext cx="2160240" cy="20162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6" name="Oval 5"/>
          <p:cNvSpPr/>
          <p:nvPr/>
        </p:nvSpPr>
        <p:spPr>
          <a:xfrm>
            <a:off x="5051425" y="1214439"/>
            <a:ext cx="215900" cy="14287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9" name="Group 8"/>
          <p:cNvGrpSpPr>
            <a:grpSpLocks/>
          </p:cNvGrpSpPr>
          <p:nvPr/>
        </p:nvGrpSpPr>
        <p:grpSpPr bwMode="auto">
          <a:xfrm>
            <a:off x="4456113" y="1285876"/>
            <a:ext cx="633412" cy="409575"/>
            <a:chOff x="2932337" y="1285605"/>
            <a:chExt cx="633823" cy="410533"/>
          </a:xfrm>
        </p:grpSpPr>
        <p:sp>
          <p:nvSpPr>
            <p:cNvPr id="7" name="Freeform 6"/>
            <p:cNvSpPr/>
            <p:nvPr/>
          </p:nvSpPr>
          <p:spPr>
            <a:xfrm>
              <a:off x="3068951" y="1285605"/>
              <a:ext cx="497209" cy="289601"/>
            </a:xfrm>
            <a:custGeom>
              <a:avLst/>
              <a:gdLst>
                <a:gd name="connsiteX0" fmla="*/ 497995 w 497995"/>
                <a:gd name="connsiteY0" fmla="*/ 14875 h 289195"/>
                <a:gd name="connsiteX1" fmla="*/ 254155 w 497995"/>
                <a:gd name="connsiteY1" fmla="*/ 14875 h 289195"/>
                <a:gd name="connsiteX2" fmla="*/ 172875 w 497995"/>
                <a:gd name="connsiteY2" fmla="*/ 35195 h 289195"/>
                <a:gd name="connsiteX3" fmla="*/ 142395 w 497995"/>
                <a:gd name="connsiteY3" fmla="*/ 55515 h 289195"/>
                <a:gd name="connsiteX4" fmla="*/ 111915 w 497995"/>
                <a:gd name="connsiteY4" fmla="*/ 65675 h 289195"/>
                <a:gd name="connsiteX5" fmla="*/ 50955 w 497995"/>
                <a:gd name="connsiteY5" fmla="*/ 126635 h 289195"/>
                <a:gd name="connsiteX6" fmla="*/ 10315 w 497995"/>
                <a:gd name="connsiteY6" fmla="*/ 187595 h 289195"/>
                <a:gd name="connsiteX7" fmla="*/ 155 w 497995"/>
                <a:gd name="connsiteY7" fmla="*/ 289195 h 289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7995" h="289195">
                  <a:moveTo>
                    <a:pt x="497995" y="14875"/>
                  </a:moveTo>
                  <a:cubicBezTo>
                    <a:pt x="394604" y="-5803"/>
                    <a:pt x="424913" y="-4098"/>
                    <a:pt x="254155" y="14875"/>
                  </a:cubicBezTo>
                  <a:cubicBezTo>
                    <a:pt x="226399" y="17959"/>
                    <a:pt x="172875" y="35195"/>
                    <a:pt x="172875" y="35195"/>
                  </a:cubicBezTo>
                  <a:cubicBezTo>
                    <a:pt x="162715" y="41968"/>
                    <a:pt x="153317" y="50054"/>
                    <a:pt x="142395" y="55515"/>
                  </a:cubicBezTo>
                  <a:cubicBezTo>
                    <a:pt x="132816" y="60304"/>
                    <a:pt x="120369" y="59100"/>
                    <a:pt x="111915" y="65675"/>
                  </a:cubicBezTo>
                  <a:cubicBezTo>
                    <a:pt x="89232" y="83318"/>
                    <a:pt x="66895" y="102725"/>
                    <a:pt x="50955" y="126635"/>
                  </a:cubicBezTo>
                  <a:lnTo>
                    <a:pt x="10315" y="187595"/>
                  </a:lnTo>
                  <a:cubicBezTo>
                    <a:pt x="-2072" y="261917"/>
                    <a:pt x="155" y="227955"/>
                    <a:pt x="155" y="28919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Oval 7"/>
            <p:cNvSpPr/>
            <p:nvPr/>
          </p:nvSpPr>
          <p:spPr>
            <a:xfrm>
              <a:off x="2932337" y="1551338"/>
              <a:ext cx="216040" cy="144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10" name="Group 9"/>
          <p:cNvGrpSpPr>
            <a:grpSpLocks/>
          </p:cNvGrpSpPr>
          <p:nvPr/>
        </p:nvGrpSpPr>
        <p:grpSpPr bwMode="auto">
          <a:xfrm rot="-4766785">
            <a:off x="4356101" y="1803401"/>
            <a:ext cx="633413" cy="411163"/>
            <a:chOff x="2932337" y="1285605"/>
            <a:chExt cx="633823" cy="410533"/>
          </a:xfrm>
        </p:grpSpPr>
        <p:sp>
          <p:nvSpPr>
            <p:cNvPr id="11" name="Freeform 10"/>
            <p:cNvSpPr/>
            <p:nvPr/>
          </p:nvSpPr>
          <p:spPr>
            <a:xfrm>
              <a:off x="3070542" y="1279624"/>
              <a:ext cx="497210" cy="288482"/>
            </a:xfrm>
            <a:custGeom>
              <a:avLst/>
              <a:gdLst>
                <a:gd name="connsiteX0" fmla="*/ 497995 w 497995"/>
                <a:gd name="connsiteY0" fmla="*/ 14875 h 289195"/>
                <a:gd name="connsiteX1" fmla="*/ 254155 w 497995"/>
                <a:gd name="connsiteY1" fmla="*/ 14875 h 289195"/>
                <a:gd name="connsiteX2" fmla="*/ 172875 w 497995"/>
                <a:gd name="connsiteY2" fmla="*/ 35195 h 289195"/>
                <a:gd name="connsiteX3" fmla="*/ 142395 w 497995"/>
                <a:gd name="connsiteY3" fmla="*/ 55515 h 289195"/>
                <a:gd name="connsiteX4" fmla="*/ 111915 w 497995"/>
                <a:gd name="connsiteY4" fmla="*/ 65675 h 289195"/>
                <a:gd name="connsiteX5" fmla="*/ 50955 w 497995"/>
                <a:gd name="connsiteY5" fmla="*/ 126635 h 289195"/>
                <a:gd name="connsiteX6" fmla="*/ 10315 w 497995"/>
                <a:gd name="connsiteY6" fmla="*/ 187595 h 289195"/>
                <a:gd name="connsiteX7" fmla="*/ 155 w 497995"/>
                <a:gd name="connsiteY7" fmla="*/ 289195 h 289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7995" h="289195">
                  <a:moveTo>
                    <a:pt x="497995" y="14875"/>
                  </a:moveTo>
                  <a:cubicBezTo>
                    <a:pt x="394604" y="-5803"/>
                    <a:pt x="424913" y="-4098"/>
                    <a:pt x="254155" y="14875"/>
                  </a:cubicBezTo>
                  <a:cubicBezTo>
                    <a:pt x="226399" y="17959"/>
                    <a:pt x="172875" y="35195"/>
                    <a:pt x="172875" y="35195"/>
                  </a:cubicBezTo>
                  <a:cubicBezTo>
                    <a:pt x="162715" y="41968"/>
                    <a:pt x="153317" y="50054"/>
                    <a:pt x="142395" y="55515"/>
                  </a:cubicBezTo>
                  <a:cubicBezTo>
                    <a:pt x="132816" y="60304"/>
                    <a:pt x="120369" y="59100"/>
                    <a:pt x="111915" y="65675"/>
                  </a:cubicBezTo>
                  <a:cubicBezTo>
                    <a:pt x="89232" y="83318"/>
                    <a:pt x="66895" y="102725"/>
                    <a:pt x="50955" y="126635"/>
                  </a:cubicBezTo>
                  <a:lnTo>
                    <a:pt x="10315" y="187595"/>
                  </a:lnTo>
                  <a:cubicBezTo>
                    <a:pt x="-2072" y="261917"/>
                    <a:pt x="155" y="227955"/>
                    <a:pt x="155" y="28919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Oval 11"/>
            <p:cNvSpPr/>
            <p:nvPr/>
          </p:nvSpPr>
          <p:spPr>
            <a:xfrm>
              <a:off x="2925907" y="1550683"/>
              <a:ext cx="216040" cy="14424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15" name="Group 14"/>
          <p:cNvGrpSpPr>
            <a:grpSpLocks/>
          </p:cNvGrpSpPr>
          <p:nvPr/>
        </p:nvGrpSpPr>
        <p:grpSpPr bwMode="auto">
          <a:xfrm>
            <a:off x="4327525" y="2295525"/>
            <a:ext cx="579438" cy="565150"/>
            <a:chOff x="2803272" y="2296160"/>
            <a:chExt cx="580008" cy="564342"/>
          </a:xfrm>
        </p:grpSpPr>
        <p:sp>
          <p:nvSpPr>
            <p:cNvPr id="13" name="Freeform 12"/>
            <p:cNvSpPr/>
            <p:nvPr/>
          </p:nvSpPr>
          <p:spPr>
            <a:xfrm>
              <a:off x="2874780" y="2296160"/>
              <a:ext cx="508500" cy="426427"/>
            </a:xfrm>
            <a:custGeom>
              <a:avLst/>
              <a:gdLst>
                <a:gd name="connsiteX0" fmla="*/ 426720 w 508000"/>
                <a:gd name="connsiteY0" fmla="*/ 0 h 426750"/>
                <a:gd name="connsiteX1" fmla="*/ 457200 w 508000"/>
                <a:gd name="connsiteY1" fmla="*/ 50800 h 426750"/>
                <a:gd name="connsiteX2" fmla="*/ 497840 w 508000"/>
                <a:gd name="connsiteY2" fmla="*/ 111760 h 426750"/>
                <a:gd name="connsiteX3" fmla="*/ 508000 w 508000"/>
                <a:gd name="connsiteY3" fmla="*/ 142240 h 426750"/>
                <a:gd name="connsiteX4" fmla="*/ 497840 w 508000"/>
                <a:gd name="connsiteY4" fmla="*/ 254000 h 426750"/>
                <a:gd name="connsiteX5" fmla="*/ 447040 w 508000"/>
                <a:gd name="connsiteY5" fmla="*/ 304800 h 426750"/>
                <a:gd name="connsiteX6" fmla="*/ 416560 w 508000"/>
                <a:gd name="connsiteY6" fmla="*/ 345440 h 426750"/>
                <a:gd name="connsiteX7" fmla="*/ 355600 w 508000"/>
                <a:gd name="connsiteY7" fmla="*/ 365760 h 426750"/>
                <a:gd name="connsiteX8" fmla="*/ 284480 w 508000"/>
                <a:gd name="connsiteY8" fmla="*/ 386080 h 426750"/>
                <a:gd name="connsiteX9" fmla="*/ 182880 w 508000"/>
                <a:gd name="connsiteY9" fmla="*/ 396240 h 426750"/>
                <a:gd name="connsiteX10" fmla="*/ 111760 w 508000"/>
                <a:gd name="connsiteY10" fmla="*/ 406400 h 426750"/>
                <a:gd name="connsiteX11" fmla="*/ 81280 w 508000"/>
                <a:gd name="connsiteY11" fmla="*/ 416560 h 426750"/>
                <a:gd name="connsiteX12" fmla="*/ 0 w 508000"/>
                <a:gd name="connsiteY12" fmla="*/ 426720 h 42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8000" h="426750">
                  <a:moveTo>
                    <a:pt x="426720" y="0"/>
                  </a:moveTo>
                  <a:cubicBezTo>
                    <a:pt x="436880" y="16933"/>
                    <a:pt x="446598" y="34140"/>
                    <a:pt x="457200" y="50800"/>
                  </a:cubicBezTo>
                  <a:cubicBezTo>
                    <a:pt x="470311" y="71404"/>
                    <a:pt x="490117" y="88592"/>
                    <a:pt x="497840" y="111760"/>
                  </a:cubicBezTo>
                  <a:lnTo>
                    <a:pt x="508000" y="142240"/>
                  </a:lnTo>
                  <a:cubicBezTo>
                    <a:pt x="504613" y="179493"/>
                    <a:pt x="505678" y="217423"/>
                    <a:pt x="497840" y="254000"/>
                  </a:cubicBezTo>
                  <a:cubicBezTo>
                    <a:pt x="490451" y="288482"/>
                    <a:pt x="467976" y="283864"/>
                    <a:pt x="447040" y="304800"/>
                  </a:cubicBezTo>
                  <a:cubicBezTo>
                    <a:pt x="435066" y="316774"/>
                    <a:pt x="430649" y="336047"/>
                    <a:pt x="416560" y="345440"/>
                  </a:cubicBezTo>
                  <a:cubicBezTo>
                    <a:pt x="398738" y="357321"/>
                    <a:pt x="375920" y="358987"/>
                    <a:pt x="355600" y="365760"/>
                  </a:cubicBezTo>
                  <a:cubicBezTo>
                    <a:pt x="333888" y="372997"/>
                    <a:pt x="306806" y="382891"/>
                    <a:pt x="284480" y="386080"/>
                  </a:cubicBezTo>
                  <a:cubicBezTo>
                    <a:pt x="250786" y="390893"/>
                    <a:pt x="216682" y="392263"/>
                    <a:pt x="182880" y="396240"/>
                  </a:cubicBezTo>
                  <a:cubicBezTo>
                    <a:pt x="159097" y="399038"/>
                    <a:pt x="135467" y="403013"/>
                    <a:pt x="111760" y="406400"/>
                  </a:cubicBezTo>
                  <a:cubicBezTo>
                    <a:pt x="101600" y="409787"/>
                    <a:pt x="91735" y="414237"/>
                    <a:pt x="81280" y="416560"/>
                  </a:cubicBezTo>
                  <a:cubicBezTo>
                    <a:pt x="30549" y="427834"/>
                    <a:pt x="35360" y="426720"/>
                    <a:pt x="0" y="42672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Oval 13"/>
            <p:cNvSpPr/>
            <p:nvPr/>
          </p:nvSpPr>
          <p:spPr>
            <a:xfrm rot="16833215">
              <a:off x="2767779" y="2680403"/>
              <a:ext cx="215591" cy="144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16" name="Group 15"/>
          <p:cNvGrpSpPr>
            <a:grpSpLocks/>
          </p:cNvGrpSpPr>
          <p:nvPr/>
        </p:nvGrpSpPr>
        <p:grpSpPr bwMode="auto">
          <a:xfrm rot="1482203">
            <a:off x="3984625" y="3370263"/>
            <a:ext cx="579438" cy="563562"/>
            <a:chOff x="2803272" y="2296160"/>
            <a:chExt cx="580008" cy="564342"/>
          </a:xfrm>
        </p:grpSpPr>
        <p:sp>
          <p:nvSpPr>
            <p:cNvPr id="17" name="Freeform 16"/>
            <p:cNvSpPr/>
            <p:nvPr/>
          </p:nvSpPr>
          <p:spPr>
            <a:xfrm>
              <a:off x="2874351" y="2295685"/>
              <a:ext cx="508500" cy="426039"/>
            </a:xfrm>
            <a:custGeom>
              <a:avLst/>
              <a:gdLst>
                <a:gd name="connsiteX0" fmla="*/ 426720 w 508000"/>
                <a:gd name="connsiteY0" fmla="*/ 0 h 426750"/>
                <a:gd name="connsiteX1" fmla="*/ 457200 w 508000"/>
                <a:gd name="connsiteY1" fmla="*/ 50800 h 426750"/>
                <a:gd name="connsiteX2" fmla="*/ 497840 w 508000"/>
                <a:gd name="connsiteY2" fmla="*/ 111760 h 426750"/>
                <a:gd name="connsiteX3" fmla="*/ 508000 w 508000"/>
                <a:gd name="connsiteY3" fmla="*/ 142240 h 426750"/>
                <a:gd name="connsiteX4" fmla="*/ 497840 w 508000"/>
                <a:gd name="connsiteY4" fmla="*/ 254000 h 426750"/>
                <a:gd name="connsiteX5" fmla="*/ 447040 w 508000"/>
                <a:gd name="connsiteY5" fmla="*/ 304800 h 426750"/>
                <a:gd name="connsiteX6" fmla="*/ 416560 w 508000"/>
                <a:gd name="connsiteY6" fmla="*/ 345440 h 426750"/>
                <a:gd name="connsiteX7" fmla="*/ 355600 w 508000"/>
                <a:gd name="connsiteY7" fmla="*/ 365760 h 426750"/>
                <a:gd name="connsiteX8" fmla="*/ 284480 w 508000"/>
                <a:gd name="connsiteY8" fmla="*/ 386080 h 426750"/>
                <a:gd name="connsiteX9" fmla="*/ 182880 w 508000"/>
                <a:gd name="connsiteY9" fmla="*/ 396240 h 426750"/>
                <a:gd name="connsiteX10" fmla="*/ 111760 w 508000"/>
                <a:gd name="connsiteY10" fmla="*/ 406400 h 426750"/>
                <a:gd name="connsiteX11" fmla="*/ 81280 w 508000"/>
                <a:gd name="connsiteY11" fmla="*/ 416560 h 426750"/>
                <a:gd name="connsiteX12" fmla="*/ 0 w 508000"/>
                <a:gd name="connsiteY12" fmla="*/ 426720 h 42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8000" h="426750">
                  <a:moveTo>
                    <a:pt x="426720" y="0"/>
                  </a:moveTo>
                  <a:cubicBezTo>
                    <a:pt x="436880" y="16933"/>
                    <a:pt x="446598" y="34140"/>
                    <a:pt x="457200" y="50800"/>
                  </a:cubicBezTo>
                  <a:cubicBezTo>
                    <a:pt x="470311" y="71404"/>
                    <a:pt x="490117" y="88592"/>
                    <a:pt x="497840" y="111760"/>
                  </a:cubicBezTo>
                  <a:lnTo>
                    <a:pt x="508000" y="142240"/>
                  </a:lnTo>
                  <a:cubicBezTo>
                    <a:pt x="504613" y="179493"/>
                    <a:pt x="505678" y="217423"/>
                    <a:pt x="497840" y="254000"/>
                  </a:cubicBezTo>
                  <a:cubicBezTo>
                    <a:pt x="490451" y="288482"/>
                    <a:pt x="467976" y="283864"/>
                    <a:pt x="447040" y="304800"/>
                  </a:cubicBezTo>
                  <a:cubicBezTo>
                    <a:pt x="435066" y="316774"/>
                    <a:pt x="430649" y="336047"/>
                    <a:pt x="416560" y="345440"/>
                  </a:cubicBezTo>
                  <a:cubicBezTo>
                    <a:pt x="398738" y="357321"/>
                    <a:pt x="375920" y="358987"/>
                    <a:pt x="355600" y="365760"/>
                  </a:cubicBezTo>
                  <a:cubicBezTo>
                    <a:pt x="333888" y="372997"/>
                    <a:pt x="306806" y="382891"/>
                    <a:pt x="284480" y="386080"/>
                  </a:cubicBezTo>
                  <a:cubicBezTo>
                    <a:pt x="250786" y="390893"/>
                    <a:pt x="216682" y="392263"/>
                    <a:pt x="182880" y="396240"/>
                  </a:cubicBezTo>
                  <a:cubicBezTo>
                    <a:pt x="159097" y="399038"/>
                    <a:pt x="135467" y="403013"/>
                    <a:pt x="111760" y="406400"/>
                  </a:cubicBezTo>
                  <a:cubicBezTo>
                    <a:pt x="101600" y="409787"/>
                    <a:pt x="91735" y="414237"/>
                    <a:pt x="81280" y="416560"/>
                  </a:cubicBezTo>
                  <a:cubicBezTo>
                    <a:pt x="30549" y="427834"/>
                    <a:pt x="35360" y="426720"/>
                    <a:pt x="0" y="42672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Oval 17"/>
            <p:cNvSpPr/>
            <p:nvPr/>
          </p:nvSpPr>
          <p:spPr>
            <a:xfrm rot="16833215">
              <a:off x="2765875" y="2679569"/>
              <a:ext cx="216199" cy="14460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19" name="Group 18"/>
          <p:cNvGrpSpPr>
            <a:grpSpLocks/>
          </p:cNvGrpSpPr>
          <p:nvPr/>
        </p:nvGrpSpPr>
        <p:grpSpPr bwMode="auto">
          <a:xfrm rot="-4766785">
            <a:off x="4139407" y="2953545"/>
            <a:ext cx="633413" cy="409575"/>
            <a:chOff x="2932337" y="1285605"/>
            <a:chExt cx="633823" cy="410533"/>
          </a:xfrm>
        </p:grpSpPr>
        <p:sp>
          <p:nvSpPr>
            <p:cNvPr id="20" name="Freeform 19"/>
            <p:cNvSpPr/>
            <p:nvPr/>
          </p:nvSpPr>
          <p:spPr>
            <a:xfrm>
              <a:off x="3070688" y="1279587"/>
              <a:ext cx="497210" cy="289601"/>
            </a:xfrm>
            <a:custGeom>
              <a:avLst/>
              <a:gdLst>
                <a:gd name="connsiteX0" fmla="*/ 497995 w 497995"/>
                <a:gd name="connsiteY0" fmla="*/ 14875 h 289195"/>
                <a:gd name="connsiteX1" fmla="*/ 254155 w 497995"/>
                <a:gd name="connsiteY1" fmla="*/ 14875 h 289195"/>
                <a:gd name="connsiteX2" fmla="*/ 172875 w 497995"/>
                <a:gd name="connsiteY2" fmla="*/ 35195 h 289195"/>
                <a:gd name="connsiteX3" fmla="*/ 142395 w 497995"/>
                <a:gd name="connsiteY3" fmla="*/ 55515 h 289195"/>
                <a:gd name="connsiteX4" fmla="*/ 111915 w 497995"/>
                <a:gd name="connsiteY4" fmla="*/ 65675 h 289195"/>
                <a:gd name="connsiteX5" fmla="*/ 50955 w 497995"/>
                <a:gd name="connsiteY5" fmla="*/ 126635 h 289195"/>
                <a:gd name="connsiteX6" fmla="*/ 10315 w 497995"/>
                <a:gd name="connsiteY6" fmla="*/ 187595 h 289195"/>
                <a:gd name="connsiteX7" fmla="*/ 155 w 497995"/>
                <a:gd name="connsiteY7" fmla="*/ 289195 h 289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7995" h="289195">
                  <a:moveTo>
                    <a:pt x="497995" y="14875"/>
                  </a:moveTo>
                  <a:cubicBezTo>
                    <a:pt x="394604" y="-5803"/>
                    <a:pt x="424913" y="-4098"/>
                    <a:pt x="254155" y="14875"/>
                  </a:cubicBezTo>
                  <a:cubicBezTo>
                    <a:pt x="226399" y="17959"/>
                    <a:pt x="172875" y="35195"/>
                    <a:pt x="172875" y="35195"/>
                  </a:cubicBezTo>
                  <a:cubicBezTo>
                    <a:pt x="162715" y="41968"/>
                    <a:pt x="153317" y="50054"/>
                    <a:pt x="142395" y="55515"/>
                  </a:cubicBezTo>
                  <a:cubicBezTo>
                    <a:pt x="132816" y="60304"/>
                    <a:pt x="120369" y="59100"/>
                    <a:pt x="111915" y="65675"/>
                  </a:cubicBezTo>
                  <a:cubicBezTo>
                    <a:pt x="89232" y="83318"/>
                    <a:pt x="66895" y="102725"/>
                    <a:pt x="50955" y="126635"/>
                  </a:cubicBezTo>
                  <a:lnTo>
                    <a:pt x="10315" y="187595"/>
                  </a:lnTo>
                  <a:cubicBezTo>
                    <a:pt x="-2072" y="261917"/>
                    <a:pt x="155" y="227955"/>
                    <a:pt x="155" y="28919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Oval 20"/>
            <p:cNvSpPr/>
            <p:nvPr/>
          </p:nvSpPr>
          <p:spPr>
            <a:xfrm>
              <a:off x="2925762" y="1550133"/>
              <a:ext cx="216040" cy="14480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22" name="Group 21"/>
          <p:cNvGrpSpPr>
            <a:grpSpLocks/>
          </p:cNvGrpSpPr>
          <p:nvPr/>
        </p:nvGrpSpPr>
        <p:grpSpPr bwMode="auto">
          <a:xfrm rot="-4766785">
            <a:off x="3737770" y="3950495"/>
            <a:ext cx="633413" cy="409575"/>
            <a:chOff x="2932337" y="1285605"/>
            <a:chExt cx="633823" cy="410533"/>
          </a:xfrm>
        </p:grpSpPr>
        <p:sp>
          <p:nvSpPr>
            <p:cNvPr id="23" name="Freeform 22"/>
            <p:cNvSpPr/>
            <p:nvPr/>
          </p:nvSpPr>
          <p:spPr>
            <a:xfrm>
              <a:off x="3070687" y="1279586"/>
              <a:ext cx="497210" cy="289601"/>
            </a:xfrm>
            <a:custGeom>
              <a:avLst/>
              <a:gdLst>
                <a:gd name="connsiteX0" fmla="*/ 497995 w 497995"/>
                <a:gd name="connsiteY0" fmla="*/ 14875 h 289195"/>
                <a:gd name="connsiteX1" fmla="*/ 254155 w 497995"/>
                <a:gd name="connsiteY1" fmla="*/ 14875 h 289195"/>
                <a:gd name="connsiteX2" fmla="*/ 172875 w 497995"/>
                <a:gd name="connsiteY2" fmla="*/ 35195 h 289195"/>
                <a:gd name="connsiteX3" fmla="*/ 142395 w 497995"/>
                <a:gd name="connsiteY3" fmla="*/ 55515 h 289195"/>
                <a:gd name="connsiteX4" fmla="*/ 111915 w 497995"/>
                <a:gd name="connsiteY4" fmla="*/ 65675 h 289195"/>
                <a:gd name="connsiteX5" fmla="*/ 50955 w 497995"/>
                <a:gd name="connsiteY5" fmla="*/ 126635 h 289195"/>
                <a:gd name="connsiteX6" fmla="*/ 10315 w 497995"/>
                <a:gd name="connsiteY6" fmla="*/ 187595 h 289195"/>
                <a:gd name="connsiteX7" fmla="*/ 155 w 497995"/>
                <a:gd name="connsiteY7" fmla="*/ 289195 h 289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7995" h="289195">
                  <a:moveTo>
                    <a:pt x="497995" y="14875"/>
                  </a:moveTo>
                  <a:cubicBezTo>
                    <a:pt x="394604" y="-5803"/>
                    <a:pt x="424913" y="-4098"/>
                    <a:pt x="254155" y="14875"/>
                  </a:cubicBezTo>
                  <a:cubicBezTo>
                    <a:pt x="226399" y="17959"/>
                    <a:pt x="172875" y="35195"/>
                    <a:pt x="172875" y="35195"/>
                  </a:cubicBezTo>
                  <a:cubicBezTo>
                    <a:pt x="162715" y="41968"/>
                    <a:pt x="153317" y="50054"/>
                    <a:pt x="142395" y="55515"/>
                  </a:cubicBezTo>
                  <a:cubicBezTo>
                    <a:pt x="132816" y="60304"/>
                    <a:pt x="120369" y="59100"/>
                    <a:pt x="111915" y="65675"/>
                  </a:cubicBezTo>
                  <a:cubicBezTo>
                    <a:pt x="89232" y="83318"/>
                    <a:pt x="66895" y="102725"/>
                    <a:pt x="50955" y="126635"/>
                  </a:cubicBezTo>
                  <a:lnTo>
                    <a:pt x="10315" y="187595"/>
                  </a:lnTo>
                  <a:cubicBezTo>
                    <a:pt x="-2072" y="261917"/>
                    <a:pt x="155" y="227955"/>
                    <a:pt x="155" y="28919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Oval 23"/>
            <p:cNvSpPr/>
            <p:nvPr/>
          </p:nvSpPr>
          <p:spPr>
            <a:xfrm>
              <a:off x="2925761" y="1550133"/>
              <a:ext cx="216040" cy="14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25" name="Oval 24"/>
          <p:cNvSpPr/>
          <p:nvPr/>
        </p:nvSpPr>
        <p:spPr>
          <a:xfrm rot="16833215">
            <a:off x="3875882" y="3621882"/>
            <a:ext cx="215900" cy="144463"/>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26" name="Group 25"/>
          <p:cNvGrpSpPr>
            <a:grpSpLocks/>
          </p:cNvGrpSpPr>
          <p:nvPr/>
        </p:nvGrpSpPr>
        <p:grpSpPr bwMode="auto">
          <a:xfrm rot="4491790">
            <a:off x="3298032" y="3274220"/>
            <a:ext cx="581025" cy="563562"/>
            <a:chOff x="2803272" y="2296160"/>
            <a:chExt cx="580008" cy="564342"/>
          </a:xfrm>
        </p:grpSpPr>
        <p:sp>
          <p:nvSpPr>
            <p:cNvPr id="27" name="Freeform 26"/>
            <p:cNvSpPr/>
            <p:nvPr/>
          </p:nvSpPr>
          <p:spPr>
            <a:xfrm>
              <a:off x="2871712" y="2289396"/>
              <a:ext cx="508695" cy="426039"/>
            </a:xfrm>
            <a:custGeom>
              <a:avLst/>
              <a:gdLst>
                <a:gd name="connsiteX0" fmla="*/ 426720 w 508000"/>
                <a:gd name="connsiteY0" fmla="*/ 0 h 426750"/>
                <a:gd name="connsiteX1" fmla="*/ 457200 w 508000"/>
                <a:gd name="connsiteY1" fmla="*/ 50800 h 426750"/>
                <a:gd name="connsiteX2" fmla="*/ 497840 w 508000"/>
                <a:gd name="connsiteY2" fmla="*/ 111760 h 426750"/>
                <a:gd name="connsiteX3" fmla="*/ 508000 w 508000"/>
                <a:gd name="connsiteY3" fmla="*/ 142240 h 426750"/>
                <a:gd name="connsiteX4" fmla="*/ 497840 w 508000"/>
                <a:gd name="connsiteY4" fmla="*/ 254000 h 426750"/>
                <a:gd name="connsiteX5" fmla="*/ 447040 w 508000"/>
                <a:gd name="connsiteY5" fmla="*/ 304800 h 426750"/>
                <a:gd name="connsiteX6" fmla="*/ 416560 w 508000"/>
                <a:gd name="connsiteY6" fmla="*/ 345440 h 426750"/>
                <a:gd name="connsiteX7" fmla="*/ 355600 w 508000"/>
                <a:gd name="connsiteY7" fmla="*/ 365760 h 426750"/>
                <a:gd name="connsiteX8" fmla="*/ 284480 w 508000"/>
                <a:gd name="connsiteY8" fmla="*/ 386080 h 426750"/>
                <a:gd name="connsiteX9" fmla="*/ 182880 w 508000"/>
                <a:gd name="connsiteY9" fmla="*/ 396240 h 426750"/>
                <a:gd name="connsiteX10" fmla="*/ 111760 w 508000"/>
                <a:gd name="connsiteY10" fmla="*/ 406400 h 426750"/>
                <a:gd name="connsiteX11" fmla="*/ 81280 w 508000"/>
                <a:gd name="connsiteY11" fmla="*/ 416560 h 426750"/>
                <a:gd name="connsiteX12" fmla="*/ 0 w 508000"/>
                <a:gd name="connsiteY12" fmla="*/ 426720 h 42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8000" h="426750">
                  <a:moveTo>
                    <a:pt x="426720" y="0"/>
                  </a:moveTo>
                  <a:cubicBezTo>
                    <a:pt x="436880" y="16933"/>
                    <a:pt x="446598" y="34140"/>
                    <a:pt x="457200" y="50800"/>
                  </a:cubicBezTo>
                  <a:cubicBezTo>
                    <a:pt x="470311" y="71404"/>
                    <a:pt x="490117" y="88592"/>
                    <a:pt x="497840" y="111760"/>
                  </a:cubicBezTo>
                  <a:lnTo>
                    <a:pt x="508000" y="142240"/>
                  </a:lnTo>
                  <a:cubicBezTo>
                    <a:pt x="504613" y="179493"/>
                    <a:pt x="505678" y="217423"/>
                    <a:pt x="497840" y="254000"/>
                  </a:cubicBezTo>
                  <a:cubicBezTo>
                    <a:pt x="490451" y="288482"/>
                    <a:pt x="467976" y="283864"/>
                    <a:pt x="447040" y="304800"/>
                  </a:cubicBezTo>
                  <a:cubicBezTo>
                    <a:pt x="435066" y="316774"/>
                    <a:pt x="430649" y="336047"/>
                    <a:pt x="416560" y="345440"/>
                  </a:cubicBezTo>
                  <a:cubicBezTo>
                    <a:pt x="398738" y="357321"/>
                    <a:pt x="375920" y="358987"/>
                    <a:pt x="355600" y="365760"/>
                  </a:cubicBezTo>
                  <a:cubicBezTo>
                    <a:pt x="333888" y="372997"/>
                    <a:pt x="306806" y="382891"/>
                    <a:pt x="284480" y="386080"/>
                  </a:cubicBezTo>
                  <a:cubicBezTo>
                    <a:pt x="250786" y="390893"/>
                    <a:pt x="216682" y="392263"/>
                    <a:pt x="182880" y="396240"/>
                  </a:cubicBezTo>
                  <a:cubicBezTo>
                    <a:pt x="159097" y="399038"/>
                    <a:pt x="135467" y="403013"/>
                    <a:pt x="111760" y="406400"/>
                  </a:cubicBezTo>
                  <a:cubicBezTo>
                    <a:pt x="101600" y="409787"/>
                    <a:pt x="91735" y="414237"/>
                    <a:pt x="81280" y="416560"/>
                  </a:cubicBezTo>
                  <a:cubicBezTo>
                    <a:pt x="30549" y="427834"/>
                    <a:pt x="35360" y="426720"/>
                    <a:pt x="0" y="42672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 name="Oval 27"/>
            <p:cNvSpPr/>
            <p:nvPr/>
          </p:nvSpPr>
          <p:spPr>
            <a:xfrm rot="16833215">
              <a:off x="2763003" y="2675670"/>
              <a:ext cx="216199" cy="14420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37901" name="TextBox 28"/>
          <p:cNvSpPr txBox="1">
            <a:spLocks noChangeArrowheads="1"/>
          </p:cNvSpPr>
          <p:nvPr/>
        </p:nvSpPr>
        <p:spPr bwMode="auto">
          <a:xfrm>
            <a:off x="6088064" y="1349376"/>
            <a:ext cx="6238974"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buFontTx/>
              <a:buAutoNum type="arabicPeriod"/>
            </a:pPr>
            <a:r>
              <a:rPr lang="en-US" altLang="en-US" sz="2400" dirty="0" smtClean="0"/>
              <a:t>Start for example in the right edge of the square, or rectangle. </a:t>
            </a:r>
            <a:endParaRPr lang="sk-SK" altLang="en-US" sz="2400" dirty="0"/>
          </a:p>
          <a:p>
            <a:pPr>
              <a:buFontTx/>
              <a:buAutoNum type="arabicPeriod"/>
            </a:pPr>
            <a:r>
              <a:rPr lang="en-US" altLang="en-US" sz="2400" dirty="0" smtClean="0"/>
              <a:t>“With a closed eyes”  toss a stone in a random direction. Make the tosses rather short.  </a:t>
            </a:r>
            <a:endParaRPr lang="sk-SK" altLang="en-US" sz="2400" dirty="0"/>
          </a:p>
          <a:p>
            <a:pPr>
              <a:buFontTx/>
              <a:buAutoNum type="arabicPeriod"/>
            </a:pPr>
            <a:r>
              <a:rPr lang="en-US" altLang="en-US" sz="2400" dirty="0" smtClean="0"/>
              <a:t>Go to the place where your stone fell and from this position repeat 2. The process is repeated. </a:t>
            </a:r>
            <a:endParaRPr lang="sk-SK" altLang="en-US" sz="2400" dirty="0"/>
          </a:p>
          <a:p>
            <a:pPr>
              <a:buFontTx/>
              <a:buAutoNum type="arabicPeriod"/>
            </a:pPr>
            <a:r>
              <a:rPr lang="en-US" altLang="en-US" sz="2400" dirty="0" smtClean="0"/>
              <a:t>If the stone goes out of the rectangle boundary, take it and put it on the place from were it has been previously tossed. </a:t>
            </a:r>
            <a:endParaRPr lang="en-US" altLang="en-US" sz="2400" dirty="0"/>
          </a:p>
        </p:txBody>
      </p:sp>
    </p:spTree>
    <p:extLst>
      <p:ext uri="{BB962C8B-B14F-4D97-AF65-F5344CB8AC3E}">
        <p14:creationId xmlns:p14="http://schemas.microsoft.com/office/powerpoint/2010/main" val="1419714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914" name="Group 187"/>
          <p:cNvGrpSpPr>
            <a:grpSpLocks/>
          </p:cNvGrpSpPr>
          <p:nvPr/>
        </p:nvGrpSpPr>
        <p:grpSpPr bwMode="auto">
          <a:xfrm>
            <a:off x="1997076" y="1065213"/>
            <a:ext cx="3122613" cy="3135312"/>
            <a:chOff x="472295" y="1065566"/>
            <a:chExt cx="3123817" cy="3134806"/>
          </a:xfrm>
        </p:grpSpPr>
        <p:grpSp>
          <p:nvGrpSpPr>
            <p:cNvPr id="38917" name="Group 149"/>
            <p:cNvGrpSpPr>
              <a:grpSpLocks/>
            </p:cNvGrpSpPr>
            <p:nvPr/>
          </p:nvGrpSpPr>
          <p:grpSpPr bwMode="auto">
            <a:xfrm>
              <a:off x="484314" y="1176036"/>
              <a:ext cx="3111798" cy="3024336"/>
              <a:chOff x="484314" y="1176036"/>
              <a:chExt cx="3111798" cy="3024336"/>
            </a:xfrm>
          </p:grpSpPr>
          <p:grpSp>
            <p:nvGrpSpPr>
              <p:cNvPr id="38956" name="Group 1"/>
              <p:cNvGrpSpPr>
                <a:grpSpLocks/>
              </p:cNvGrpSpPr>
              <p:nvPr/>
            </p:nvGrpSpPr>
            <p:grpSpPr bwMode="auto">
              <a:xfrm>
                <a:off x="484314" y="1176036"/>
                <a:ext cx="3096344" cy="3024336"/>
                <a:chOff x="971600" y="1556792"/>
                <a:chExt cx="2160240" cy="2016224"/>
              </a:xfrm>
            </p:grpSpPr>
            <p:sp>
              <p:nvSpPr>
                <p:cNvPr id="3" name="Oval 2"/>
                <p:cNvSpPr/>
                <p:nvPr/>
              </p:nvSpPr>
              <p:spPr>
                <a:xfrm>
                  <a:off x="972079" y="1557217"/>
                  <a:ext cx="2159463" cy="2015799"/>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 name="Rectangle 3"/>
                <p:cNvSpPr/>
                <p:nvPr/>
              </p:nvSpPr>
              <p:spPr>
                <a:xfrm>
                  <a:off x="972079" y="1557217"/>
                  <a:ext cx="2159463" cy="20157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38957" name="Group 14"/>
              <p:cNvGrpSpPr>
                <a:grpSpLocks/>
              </p:cNvGrpSpPr>
              <p:nvPr/>
            </p:nvGrpSpPr>
            <p:grpSpPr bwMode="auto">
              <a:xfrm>
                <a:off x="539552" y="1278106"/>
                <a:ext cx="1005209" cy="833065"/>
                <a:chOff x="4768715" y="1628800"/>
                <a:chExt cx="1005209" cy="833065"/>
              </a:xfrm>
            </p:grpSpPr>
            <p:sp>
              <p:nvSpPr>
                <p:cNvPr id="5" name="Oval 4"/>
                <p:cNvSpPr/>
                <p:nvPr/>
              </p:nvSpPr>
              <p:spPr>
                <a:xfrm>
                  <a:off x="5082605" y="1628951"/>
                  <a:ext cx="215983" cy="14443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Oval 5"/>
                <p:cNvSpPr/>
                <p:nvPr/>
              </p:nvSpPr>
              <p:spPr>
                <a:xfrm>
                  <a:off x="4844388" y="1851165"/>
                  <a:ext cx="215983" cy="14443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Oval 6"/>
                <p:cNvSpPr/>
                <p:nvPr/>
              </p:nvSpPr>
              <p:spPr>
                <a:xfrm>
                  <a:off x="5190596" y="1874973"/>
                  <a:ext cx="215983" cy="144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Oval 7"/>
                <p:cNvSpPr/>
                <p:nvPr/>
              </p:nvSpPr>
              <p:spPr>
                <a:xfrm>
                  <a:off x="5298588" y="1700376"/>
                  <a:ext cx="215983" cy="144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p:cNvSpPr/>
                <p:nvPr/>
              </p:nvSpPr>
              <p:spPr>
                <a:xfrm>
                  <a:off x="5060371" y="2063856"/>
                  <a:ext cx="215983" cy="14443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5514571" y="1886085"/>
                  <a:ext cx="215983" cy="14443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Oval 10"/>
                <p:cNvSpPr/>
                <p:nvPr/>
              </p:nvSpPr>
              <p:spPr>
                <a:xfrm>
                  <a:off x="5443107" y="2101950"/>
                  <a:ext cx="215983" cy="14443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Oval 11"/>
                <p:cNvSpPr/>
                <p:nvPr/>
              </p:nvSpPr>
              <p:spPr>
                <a:xfrm>
                  <a:off x="4774511" y="2138456"/>
                  <a:ext cx="215983" cy="144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Oval 12"/>
                <p:cNvSpPr/>
                <p:nvPr/>
              </p:nvSpPr>
              <p:spPr>
                <a:xfrm>
                  <a:off x="5168363" y="2278134"/>
                  <a:ext cx="215983" cy="14285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Oval 13"/>
                <p:cNvSpPr/>
                <p:nvPr/>
              </p:nvSpPr>
              <p:spPr>
                <a:xfrm>
                  <a:off x="5563803" y="2317815"/>
                  <a:ext cx="215983" cy="14443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38958" name="Group 16"/>
              <p:cNvGrpSpPr>
                <a:grpSpLocks/>
              </p:cNvGrpSpPr>
              <p:nvPr/>
            </p:nvGrpSpPr>
            <p:grpSpPr bwMode="auto">
              <a:xfrm>
                <a:off x="1807496" y="1356283"/>
                <a:ext cx="1005209" cy="833065"/>
                <a:chOff x="4768715" y="1628800"/>
                <a:chExt cx="1005209" cy="833065"/>
              </a:xfrm>
            </p:grpSpPr>
            <p:sp>
              <p:nvSpPr>
                <p:cNvPr id="18" name="Oval 17"/>
                <p:cNvSpPr/>
                <p:nvPr/>
              </p:nvSpPr>
              <p:spPr>
                <a:xfrm>
                  <a:off x="5077211" y="1634897"/>
                  <a:ext cx="215983" cy="144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Oval 18"/>
                <p:cNvSpPr/>
                <p:nvPr/>
              </p:nvSpPr>
              <p:spPr>
                <a:xfrm>
                  <a:off x="4838994" y="1857111"/>
                  <a:ext cx="215983" cy="13809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Oval 19"/>
                <p:cNvSpPr/>
                <p:nvPr/>
              </p:nvSpPr>
              <p:spPr>
                <a:xfrm>
                  <a:off x="5185202" y="1880920"/>
                  <a:ext cx="215983" cy="13967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Oval 20"/>
                <p:cNvSpPr/>
                <p:nvPr/>
              </p:nvSpPr>
              <p:spPr>
                <a:xfrm>
                  <a:off x="5293194" y="1706324"/>
                  <a:ext cx="215983" cy="14443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Oval 21"/>
                <p:cNvSpPr/>
                <p:nvPr/>
              </p:nvSpPr>
              <p:spPr>
                <a:xfrm>
                  <a:off x="5054977" y="2065041"/>
                  <a:ext cx="215983" cy="14285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Oval 22"/>
                <p:cNvSpPr/>
                <p:nvPr/>
              </p:nvSpPr>
              <p:spPr>
                <a:xfrm>
                  <a:off x="5509177" y="1892031"/>
                  <a:ext cx="215983" cy="13809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Oval 23"/>
                <p:cNvSpPr/>
                <p:nvPr/>
              </p:nvSpPr>
              <p:spPr>
                <a:xfrm>
                  <a:off x="5437712" y="2103135"/>
                  <a:ext cx="215983" cy="14285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Oval 24"/>
                <p:cNvSpPr/>
                <p:nvPr/>
              </p:nvSpPr>
              <p:spPr>
                <a:xfrm>
                  <a:off x="4769117" y="2139641"/>
                  <a:ext cx="215983" cy="14285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 name="Oval 25"/>
                <p:cNvSpPr/>
                <p:nvPr/>
              </p:nvSpPr>
              <p:spPr>
                <a:xfrm>
                  <a:off x="5162969" y="2277732"/>
                  <a:ext cx="215983" cy="14285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 name="Oval 26"/>
                <p:cNvSpPr/>
                <p:nvPr/>
              </p:nvSpPr>
              <p:spPr>
                <a:xfrm>
                  <a:off x="5558408" y="2317412"/>
                  <a:ext cx="215983" cy="144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38959" name="Group 27"/>
              <p:cNvGrpSpPr>
                <a:grpSpLocks/>
              </p:cNvGrpSpPr>
              <p:nvPr/>
            </p:nvGrpSpPr>
            <p:grpSpPr bwMode="auto">
              <a:xfrm>
                <a:off x="1471301" y="2688204"/>
                <a:ext cx="1005209" cy="833065"/>
                <a:chOff x="4768715" y="1628800"/>
                <a:chExt cx="1005209" cy="833065"/>
              </a:xfrm>
            </p:grpSpPr>
            <p:sp>
              <p:nvSpPr>
                <p:cNvPr id="29" name="Oval 28"/>
                <p:cNvSpPr/>
                <p:nvPr/>
              </p:nvSpPr>
              <p:spPr>
                <a:xfrm>
                  <a:off x="5076726" y="1634674"/>
                  <a:ext cx="215983" cy="14443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 name="Oval 29"/>
                <p:cNvSpPr/>
                <p:nvPr/>
              </p:nvSpPr>
              <p:spPr>
                <a:xfrm>
                  <a:off x="4838509" y="1852126"/>
                  <a:ext cx="215983" cy="14285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1" name="Oval 30"/>
                <p:cNvSpPr/>
                <p:nvPr/>
              </p:nvSpPr>
              <p:spPr>
                <a:xfrm>
                  <a:off x="5184717" y="1875935"/>
                  <a:ext cx="215983" cy="14443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Oval 31"/>
                <p:cNvSpPr/>
                <p:nvPr/>
              </p:nvSpPr>
              <p:spPr>
                <a:xfrm>
                  <a:off x="5292709" y="1706100"/>
                  <a:ext cx="215983" cy="13967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Oval 32"/>
                <p:cNvSpPr/>
                <p:nvPr/>
              </p:nvSpPr>
              <p:spPr>
                <a:xfrm>
                  <a:off x="5054492" y="2064817"/>
                  <a:ext cx="215983" cy="14285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 name="Oval 33"/>
                <p:cNvSpPr/>
                <p:nvPr/>
              </p:nvSpPr>
              <p:spPr>
                <a:xfrm>
                  <a:off x="5508692" y="1887045"/>
                  <a:ext cx="215983" cy="14285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5" name="Oval 34"/>
                <p:cNvSpPr/>
                <p:nvPr/>
              </p:nvSpPr>
              <p:spPr>
                <a:xfrm>
                  <a:off x="5437226" y="2102911"/>
                  <a:ext cx="215983" cy="14285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 name="Oval 35"/>
                <p:cNvSpPr/>
                <p:nvPr/>
              </p:nvSpPr>
              <p:spPr>
                <a:xfrm>
                  <a:off x="4768632" y="2139418"/>
                  <a:ext cx="215983" cy="14285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Oval 36"/>
                <p:cNvSpPr/>
                <p:nvPr/>
              </p:nvSpPr>
              <p:spPr>
                <a:xfrm>
                  <a:off x="5162484" y="2277508"/>
                  <a:ext cx="215983" cy="14285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8" name="Oval 37"/>
                <p:cNvSpPr/>
                <p:nvPr/>
              </p:nvSpPr>
              <p:spPr>
                <a:xfrm>
                  <a:off x="5557923" y="2317189"/>
                  <a:ext cx="215983" cy="14443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38960" name="Group 38"/>
              <p:cNvGrpSpPr>
                <a:grpSpLocks/>
              </p:cNvGrpSpPr>
              <p:nvPr/>
            </p:nvGrpSpPr>
            <p:grpSpPr bwMode="auto">
              <a:xfrm>
                <a:off x="2473243" y="2290363"/>
                <a:ext cx="1005209" cy="833065"/>
                <a:chOff x="4768715" y="1628800"/>
                <a:chExt cx="1005209" cy="833065"/>
              </a:xfrm>
            </p:grpSpPr>
            <p:sp>
              <p:nvSpPr>
                <p:cNvPr id="40" name="Oval 39"/>
                <p:cNvSpPr/>
                <p:nvPr/>
              </p:nvSpPr>
              <p:spPr>
                <a:xfrm>
                  <a:off x="5076882" y="1629355"/>
                  <a:ext cx="215983" cy="14443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 name="Oval 40"/>
                <p:cNvSpPr/>
                <p:nvPr/>
              </p:nvSpPr>
              <p:spPr>
                <a:xfrm>
                  <a:off x="4838665" y="1851569"/>
                  <a:ext cx="215983" cy="14443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 name="Oval 41"/>
                <p:cNvSpPr/>
                <p:nvPr/>
              </p:nvSpPr>
              <p:spPr>
                <a:xfrm>
                  <a:off x="5184873" y="1875377"/>
                  <a:ext cx="215983" cy="144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3" name="Oval 42"/>
                <p:cNvSpPr/>
                <p:nvPr/>
              </p:nvSpPr>
              <p:spPr>
                <a:xfrm>
                  <a:off x="5292865" y="1700780"/>
                  <a:ext cx="215983" cy="144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4" name="Oval 43"/>
                <p:cNvSpPr/>
                <p:nvPr/>
              </p:nvSpPr>
              <p:spPr>
                <a:xfrm>
                  <a:off x="5054648" y="2064260"/>
                  <a:ext cx="215983" cy="14443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5" name="Oval 44"/>
                <p:cNvSpPr/>
                <p:nvPr/>
              </p:nvSpPr>
              <p:spPr>
                <a:xfrm>
                  <a:off x="5508848" y="1886489"/>
                  <a:ext cx="215983" cy="14443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6" name="Oval 45"/>
                <p:cNvSpPr/>
                <p:nvPr/>
              </p:nvSpPr>
              <p:spPr>
                <a:xfrm>
                  <a:off x="5437383" y="2102354"/>
                  <a:ext cx="215983" cy="14443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7" name="Oval 46"/>
                <p:cNvSpPr/>
                <p:nvPr/>
              </p:nvSpPr>
              <p:spPr>
                <a:xfrm>
                  <a:off x="4768788" y="2138860"/>
                  <a:ext cx="215983" cy="144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8" name="Oval 47"/>
                <p:cNvSpPr/>
                <p:nvPr/>
              </p:nvSpPr>
              <p:spPr>
                <a:xfrm>
                  <a:off x="5162640" y="2278537"/>
                  <a:ext cx="215983" cy="14285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9" name="Oval 48"/>
                <p:cNvSpPr/>
                <p:nvPr/>
              </p:nvSpPr>
              <p:spPr>
                <a:xfrm>
                  <a:off x="5558080" y="2318219"/>
                  <a:ext cx="215983" cy="14443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38961" name="Group 49"/>
              <p:cNvGrpSpPr>
                <a:grpSpLocks/>
              </p:cNvGrpSpPr>
              <p:nvPr/>
            </p:nvGrpSpPr>
            <p:grpSpPr bwMode="auto">
              <a:xfrm>
                <a:off x="609927" y="3260727"/>
                <a:ext cx="1005209" cy="833065"/>
                <a:chOff x="4768715" y="1628800"/>
                <a:chExt cx="1005209" cy="833065"/>
              </a:xfrm>
            </p:grpSpPr>
            <p:sp>
              <p:nvSpPr>
                <p:cNvPr id="51" name="Oval 50"/>
                <p:cNvSpPr/>
                <p:nvPr/>
              </p:nvSpPr>
              <p:spPr>
                <a:xfrm>
                  <a:off x="5077343" y="1628797"/>
                  <a:ext cx="215983" cy="144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2" name="Oval 51"/>
                <p:cNvSpPr/>
                <p:nvPr/>
              </p:nvSpPr>
              <p:spPr>
                <a:xfrm>
                  <a:off x="4839126" y="1851011"/>
                  <a:ext cx="215983" cy="144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3" name="Oval 52"/>
                <p:cNvSpPr/>
                <p:nvPr/>
              </p:nvSpPr>
              <p:spPr>
                <a:xfrm>
                  <a:off x="5185334" y="1874820"/>
                  <a:ext cx="215983" cy="14443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4" name="Oval 53"/>
                <p:cNvSpPr/>
                <p:nvPr/>
              </p:nvSpPr>
              <p:spPr>
                <a:xfrm>
                  <a:off x="5293326" y="1700224"/>
                  <a:ext cx="215983" cy="14443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5" name="Oval 54"/>
                <p:cNvSpPr/>
                <p:nvPr/>
              </p:nvSpPr>
              <p:spPr>
                <a:xfrm>
                  <a:off x="5055109" y="2063702"/>
                  <a:ext cx="215983" cy="144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6" name="Oval 55"/>
                <p:cNvSpPr/>
                <p:nvPr/>
              </p:nvSpPr>
              <p:spPr>
                <a:xfrm>
                  <a:off x="5509309" y="1885931"/>
                  <a:ext cx="215983" cy="144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 name="Oval 56"/>
                <p:cNvSpPr/>
                <p:nvPr/>
              </p:nvSpPr>
              <p:spPr>
                <a:xfrm>
                  <a:off x="5437844" y="2101796"/>
                  <a:ext cx="215983" cy="144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 name="Oval 57"/>
                <p:cNvSpPr/>
                <p:nvPr/>
              </p:nvSpPr>
              <p:spPr>
                <a:xfrm>
                  <a:off x="4769249" y="2138303"/>
                  <a:ext cx="215983" cy="14443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 name="Oval 58"/>
                <p:cNvSpPr/>
                <p:nvPr/>
              </p:nvSpPr>
              <p:spPr>
                <a:xfrm>
                  <a:off x="5163101" y="2277981"/>
                  <a:ext cx="215983" cy="14285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 name="Oval 59"/>
                <p:cNvSpPr/>
                <p:nvPr/>
              </p:nvSpPr>
              <p:spPr>
                <a:xfrm>
                  <a:off x="5558540" y="2317661"/>
                  <a:ext cx="215983" cy="144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38962" name="Group 60"/>
              <p:cNvGrpSpPr>
                <a:grpSpLocks/>
              </p:cNvGrpSpPr>
              <p:nvPr/>
            </p:nvGrpSpPr>
            <p:grpSpPr bwMode="auto">
              <a:xfrm>
                <a:off x="691952" y="1430506"/>
                <a:ext cx="1005209" cy="833065"/>
                <a:chOff x="4768715" y="1628800"/>
                <a:chExt cx="1005209" cy="833065"/>
              </a:xfrm>
            </p:grpSpPr>
            <p:sp>
              <p:nvSpPr>
                <p:cNvPr id="62" name="Oval 61"/>
                <p:cNvSpPr/>
                <p:nvPr/>
              </p:nvSpPr>
              <p:spPr>
                <a:xfrm>
                  <a:off x="5082664" y="1628926"/>
                  <a:ext cx="215983" cy="14443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 name="Oval 62"/>
                <p:cNvSpPr/>
                <p:nvPr/>
              </p:nvSpPr>
              <p:spPr>
                <a:xfrm>
                  <a:off x="4844447" y="1851140"/>
                  <a:ext cx="215983" cy="14443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 name="Oval 63"/>
                <p:cNvSpPr/>
                <p:nvPr/>
              </p:nvSpPr>
              <p:spPr>
                <a:xfrm>
                  <a:off x="5190655" y="1874948"/>
                  <a:ext cx="215983" cy="144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 name="Oval 64"/>
                <p:cNvSpPr/>
                <p:nvPr/>
              </p:nvSpPr>
              <p:spPr>
                <a:xfrm>
                  <a:off x="5298647" y="1700351"/>
                  <a:ext cx="215983" cy="144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 name="Oval 65"/>
                <p:cNvSpPr/>
                <p:nvPr/>
              </p:nvSpPr>
              <p:spPr>
                <a:xfrm>
                  <a:off x="5060430" y="2063831"/>
                  <a:ext cx="215983" cy="14443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 name="Oval 66"/>
                <p:cNvSpPr/>
                <p:nvPr/>
              </p:nvSpPr>
              <p:spPr>
                <a:xfrm>
                  <a:off x="5514630" y="1886060"/>
                  <a:ext cx="215983" cy="14443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 name="Oval 67"/>
                <p:cNvSpPr/>
                <p:nvPr/>
              </p:nvSpPr>
              <p:spPr>
                <a:xfrm>
                  <a:off x="5443166" y="2101925"/>
                  <a:ext cx="215983" cy="14443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 name="Oval 68"/>
                <p:cNvSpPr/>
                <p:nvPr/>
              </p:nvSpPr>
              <p:spPr>
                <a:xfrm>
                  <a:off x="4774570" y="2138431"/>
                  <a:ext cx="215983" cy="144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 name="Oval 69"/>
                <p:cNvSpPr/>
                <p:nvPr/>
              </p:nvSpPr>
              <p:spPr>
                <a:xfrm>
                  <a:off x="5168422" y="2278109"/>
                  <a:ext cx="215983" cy="14285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 name="Oval 70"/>
                <p:cNvSpPr/>
                <p:nvPr/>
              </p:nvSpPr>
              <p:spPr>
                <a:xfrm>
                  <a:off x="5563862" y="2317790"/>
                  <a:ext cx="215983" cy="14443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38963" name="Group 75"/>
              <p:cNvGrpSpPr>
                <a:grpSpLocks/>
              </p:cNvGrpSpPr>
              <p:nvPr/>
            </p:nvGrpSpPr>
            <p:grpSpPr bwMode="auto">
              <a:xfrm>
                <a:off x="2714222" y="1545124"/>
                <a:ext cx="647311" cy="482371"/>
                <a:chOff x="4996462" y="1628800"/>
                <a:chExt cx="647311" cy="482371"/>
              </a:xfrm>
            </p:grpSpPr>
            <p:sp>
              <p:nvSpPr>
                <p:cNvPr id="16" name="Oval 15"/>
                <p:cNvSpPr/>
                <p:nvPr/>
              </p:nvSpPr>
              <p:spPr>
                <a:xfrm>
                  <a:off x="5076355" y="1628589"/>
                  <a:ext cx="215983" cy="14443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 name="Oval 71"/>
                <p:cNvSpPr/>
                <p:nvPr/>
              </p:nvSpPr>
              <p:spPr>
                <a:xfrm>
                  <a:off x="5228813" y="1780964"/>
                  <a:ext cx="215983" cy="14443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 name="Oval 72"/>
                <p:cNvSpPr/>
                <p:nvPr/>
              </p:nvSpPr>
              <p:spPr>
                <a:xfrm>
                  <a:off x="5427328" y="1641287"/>
                  <a:ext cx="215983" cy="14443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 name="Oval 73"/>
                <p:cNvSpPr/>
                <p:nvPr/>
              </p:nvSpPr>
              <p:spPr>
                <a:xfrm>
                  <a:off x="4996949" y="1869850"/>
                  <a:ext cx="215983" cy="14285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 name="Oval 74"/>
                <p:cNvSpPr/>
                <p:nvPr/>
              </p:nvSpPr>
              <p:spPr>
                <a:xfrm>
                  <a:off x="5338394" y="1966671"/>
                  <a:ext cx="215983" cy="144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38964" name="Group 77"/>
              <p:cNvGrpSpPr>
                <a:grpSpLocks/>
              </p:cNvGrpSpPr>
              <p:nvPr/>
            </p:nvGrpSpPr>
            <p:grpSpPr bwMode="auto">
              <a:xfrm>
                <a:off x="2091354" y="3598046"/>
                <a:ext cx="647311" cy="482371"/>
                <a:chOff x="4996462" y="1628800"/>
                <a:chExt cx="647311" cy="482371"/>
              </a:xfrm>
            </p:grpSpPr>
            <p:sp>
              <p:nvSpPr>
                <p:cNvPr id="79" name="Oval 78"/>
                <p:cNvSpPr/>
                <p:nvPr/>
              </p:nvSpPr>
              <p:spPr>
                <a:xfrm>
                  <a:off x="5076683" y="1629561"/>
                  <a:ext cx="215983" cy="14285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 name="Oval 79"/>
                <p:cNvSpPr/>
                <p:nvPr/>
              </p:nvSpPr>
              <p:spPr>
                <a:xfrm>
                  <a:off x="5229142" y="1781936"/>
                  <a:ext cx="215983" cy="14285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 name="Oval 80"/>
                <p:cNvSpPr/>
                <p:nvPr/>
              </p:nvSpPr>
              <p:spPr>
                <a:xfrm>
                  <a:off x="5427656" y="1642259"/>
                  <a:ext cx="215983" cy="14285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 name="Oval 81"/>
                <p:cNvSpPr/>
                <p:nvPr/>
              </p:nvSpPr>
              <p:spPr>
                <a:xfrm>
                  <a:off x="5002042" y="1869234"/>
                  <a:ext cx="211218" cy="144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3" name="Oval 82"/>
                <p:cNvSpPr/>
                <p:nvPr/>
              </p:nvSpPr>
              <p:spPr>
                <a:xfrm>
                  <a:off x="5338722" y="1967643"/>
                  <a:ext cx="215983" cy="14285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38965" name="Group 83"/>
              <p:cNvGrpSpPr>
                <a:grpSpLocks/>
              </p:cNvGrpSpPr>
              <p:nvPr/>
            </p:nvGrpSpPr>
            <p:grpSpPr bwMode="auto">
              <a:xfrm>
                <a:off x="2888634" y="1859905"/>
                <a:ext cx="647311" cy="482371"/>
                <a:chOff x="4996462" y="1628800"/>
                <a:chExt cx="647311" cy="482371"/>
              </a:xfrm>
            </p:grpSpPr>
            <p:sp>
              <p:nvSpPr>
                <p:cNvPr id="85" name="Oval 84"/>
                <p:cNvSpPr/>
                <p:nvPr/>
              </p:nvSpPr>
              <p:spPr>
                <a:xfrm>
                  <a:off x="5076635" y="1634432"/>
                  <a:ext cx="215983" cy="14443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6" name="Oval 85"/>
                <p:cNvSpPr/>
                <p:nvPr/>
              </p:nvSpPr>
              <p:spPr>
                <a:xfrm>
                  <a:off x="5229093" y="1786807"/>
                  <a:ext cx="215983" cy="14443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7" name="Oval 86"/>
                <p:cNvSpPr/>
                <p:nvPr/>
              </p:nvSpPr>
              <p:spPr>
                <a:xfrm>
                  <a:off x="5427608" y="1647130"/>
                  <a:ext cx="215983" cy="14443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8" name="Oval 87"/>
                <p:cNvSpPr/>
                <p:nvPr/>
              </p:nvSpPr>
              <p:spPr>
                <a:xfrm>
                  <a:off x="4997229" y="1875693"/>
                  <a:ext cx="215983" cy="14285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9" name="Oval 88"/>
                <p:cNvSpPr/>
                <p:nvPr/>
              </p:nvSpPr>
              <p:spPr>
                <a:xfrm>
                  <a:off x="5338674" y="1972514"/>
                  <a:ext cx="215983" cy="144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38966" name="Group 89"/>
              <p:cNvGrpSpPr>
                <a:grpSpLocks/>
              </p:cNvGrpSpPr>
              <p:nvPr/>
            </p:nvGrpSpPr>
            <p:grpSpPr bwMode="auto">
              <a:xfrm>
                <a:off x="931151" y="2391860"/>
                <a:ext cx="647311" cy="482371"/>
                <a:chOff x="4996462" y="1628800"/>
                <a:chExt cx="647311" cy="482371"/>
              </a:xfrm>
            </p:grpSpPr>
            <p:sp>
              <p:nvSpPr>
                <p:cNvPr id="91" name="Oval 90"/>
                <p:cNvSpPr/>
                <p:nvPr/>
              </p:nvSpPr>
              <p:spPr>
                <a:xfrm>
                  <a:off x="5075977" y="1629442"/>
                  <a:ext cx="215983" cy="14443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2" name="Oval 91"/>
                <p:cNvSpPr/>
                <p:nvPr/>
              </p:nvSpPr>
              <p:spPr>
                <a:xfrm>
                  <a:off x="5228435" y="1781817"/>
                  <a:ext cx="215983" cy="14443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3" name="Oval 92"/>
                <p:cNvSpPr/>
                <p:nvPr/>
              </p:nvSpPr>
              <p:spPr>
                <a:xfrm>
                  <a:off x="5428537" y="1642140"/>
                  <a:ext cx="215983" cy="14443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4" name="Oval 93"/>
                <p:cNvSpPr/>
                <p:nvPr/>
              </p:nvSpPr>
              <p:spPr>
                <a:xfrm>
                  <a:off x="4996571" y="1870703"/>
                  <a:ext cx="215983" cy="14285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5" name="Oval 94"/>
                <p:cNvSpPr/>
                <p:nvPr/>
              </p:nvSpPr>
              <p:spPr>
                <a:xfrm>
                  <a:off x="5339603" y="1967524"/>
                  <a:ext cx="215983" cy="144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38967" name="Group 95"/>
              <p:cNvGrpSpPr>
                <a:grpSpLocks/>
              </p:cNvGrpSpPr>
              <p:nvPr/>
            </p:nvGrpSpPr>
            <p:grpSpPr bwMode="auto">
              <a:xfrm>
                <a:off x="1540768" y="3526773"/>
                <a:ext cx="647311" cy="482371"/>
                <a:chOff x="4996462" y="1628800"/>
                <a:chExt cx="647311" cy="482371"/>
              </a:xfrm>
            </p:grpSpPr>
            <p:sp>
              <p:nvSpPr>
                <p:cNvPr id="97" name="Oval 96"/>
                <p:cNvSpPr/>
                <p:nvPr/>
              </p:nvSpPr>
              <p:spPr>
                <a:xfrm>
                  <a:off x="5076195" y="1629408"/>
                  <a:ext cx="215983" cy="144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8" name="Oval 97"/>
                <p:cNvSpPr/>
                <p:nvPr/>
              </p:nvSpPr>
              <p:spPr>
                <a:xfrm>
                  <a:off x="5228653" y="1781783"/>
                  <a:ext cx="215983" cy="144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9" name="Oval 98"/>
                <p:cNvSpPr/>
                <p:nvPr/>
              </p:nvSpPr>
              <p:spPr>
                <a:xfrm>
                  <a:off x="5428755" y="1642106"/>
                  <a:ext cx="220747" cy="144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0" name="Oval 99"/>
                <p:cNvSpPr/>
                <p:nvPr/>
              </p:nvSpPr>
              <p:spPr>
                <a:xfrm>
                  <a:off x="4996789" y="1870669"/>
                  <a:ext cx="215983" cy="14285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1" name="Oval 100"/>
                <p:cNvSpPr/>
                <p:nvPr/>
              </p:nvSpPr>
              <p:spPr>
                <a:xfrm>
                  <a:off x="5339821" y="1967491"/>
                  <a:ext cx="220747" cy="14443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38968" name="Group 101"/>
              <p:cNvGrpSpPr>
                <a:grpSpLocks/>
              </p:cNvGrpSpPr>
              <p:nvPr/>
            </p:nvGrpSpPr>
            <p:grpSpPr bwMode="auto">
              <a:xfrm>
                <a:off x="2406861" y="3156493"/>
                <a:ext cx="647311" cy="482371"/>
                <a:chOff x="4996462" y="1628800"/>
                <a:chExt cx="647311" cy="482371"/>
              </a:xfrm>
            </p:grpSpPr>
            <p:sp>
              <p:nvSpPr>
                <p:cNvPr id="103" name="Oval 102"/>
                <p:cNvSpPr/>
                <p:nvPr/>
              </p:nvSpPr>
              <p:spPr>
                <a:xfrm>
                  <a:off x="5075622" y="1628272"/>
                  <a:ext cx="215983" cy="144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4" name="Oval 103"/>
                <p:cNvSpPr/>
                <p:nvPr/>
              </p:nvSpPr>
              <p:spPr>
                <a:xfrm>
                  <a:off x="5228081" y="1780647"/>
                  <a:ext cx="215983" cy="144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5" name="Oval 104"/>
                <p:cNvSpPr/>
                <p:nvPr/>
              </p:nvSpPr>
              <p:spPr>
                <a:xfrm>
                  <a:off x="5428183" y="1640970"/>
                  <a:ext cx="215983" cy="144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6" name="Oval 105"/>
                <p:cNvSpPr/>
                <p:nvPr/>
              </p:nvSpPr>
              <p:spPr>
                <a:xfrm>
                  <a:off x="4996217" y="1869533"/>
                  <a:ext cx="215983" cy="14285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7" name="Oval 106"/>
                <p:cNvSpPr/>
                <p:nvPr/>
              </p:nvSpPr>
              <p:spPr>
                <a:xfrm>
                  <a:off x="5339249" y="1966355"/>
                  <a:ext cx="215983" cy="14443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38969" name="Group 107"/>
              <p:cNvGrpSpPr>
                <a:grpSpLocks/>
              </p:cNvGrpSpPr>
              <p:nvPr/>
            </p:nvGrpSpPr>
            <p:grpSpPr bwMode="auto">
              <a:xfrm>
                <a:off x="1704566" y="2133494"/>
                <a:ext cx="647311" cy="482371"/>
                <a:chOff x="4996462" y="1628800"/>
                <a:chExt cx="647311" cy="482371"/>
              </a:xfrm>
            </p:grpSpPr>
            <p:sp>
              <p:nvSpPr>
                <p:cNvPr id="109" name="Oval 108"/>
                <p:cNvSpPr/>
                <p:nvPr/>
              </p:nvSpPr>
              <p:spPr>
                <a:xfrm>
                  <a:off x="5075972" y="1629087"/>
                  <a:ext cx="215983" cy="144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0" name="Oval 109"/>
                <p:cNvSpPr/>
                <p:nvPr/>
              </p:nvSpPr>
              <p:spPr>
                <a:xfrm>
                  <a:off x="5228430" y="1781462"/>
                  <a:ext cx="215983" cy="144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1" name="Oval 110"/>
                <p:cNvSpPr/>
                <p:nvPr/>
              </p:nvSpPr>
              <p:spPr>
                <a:xfrm>
                  <a:off x="5428532" y="1641785"/>
                  <a:ext cx="215983" cy="144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2" name="Oval 111"/>
                <p:cNvSpPr/>
                <p:nvPr/>
              </p:nvSpPr>
              <p:spPr>
                <a:xfrm>
                  <a:off x="4996566" y="1870348"/>
                  <a:ext cx="215983" cy="14285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3" name="Oval 112"/>
                <p:cNvSpPr/>
                <p:nvPr/>
              </p:nvSpPr>
              <p:spPr>
                <a:xfrm>
                  <a:off x="5339598" y="1967170"/>
                  <a:ext cx="215983" cy="14443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38970" name="Group 113"/>
              <p:cNvGrpSpPr>
                <a:grpSpLocks/>
              </p:cNvGrpSpPr>
              <p:nvPr/>
            </p:nvGrpSpPr>
            <p:grpSpPr bwMode="auto">
              <a:xfrm>
                <a:off x="2807515" y="3634726"/>
                <a:ext cx="647311" cy="482371"/>
                <a:chOff x="4996462" y="1628800"/>
                <a:chExt cx="647311" cy="482371"/>
              </a:xfrm>
            </p:grpSpPr>
            <p:sp>
              <p:nvSpPr>
                <p:cNvPr id="115" name="Oval 114"/>
                <p:cNvSpPr/>
                <p:nvPr/>
              </p:nvSpPr>
              <p:spPr>
                <a:xfrm>
                  <a:off x="5076761" y="1629387"/>
                  <a:ext cx="215983" cy="144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6" name="Oval 115"/>
                <p:cNvSpPr/>
                <p:nvPr/>
              </p:nvSpPr>
              <p:spPr>
                <a:xfrm>
                  <a:off x="5229220" y="1781762"/>
                  <a:ext cx="215983" cy="144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7" name="Oval 116"/>
                <p:cNvSpPr/>
                <p:nvPr/>
              </p:nvSpPr>
              <p:spPr>
                <a:xfrm>
                  <a:off x="5427733" y="1642085"/>
                  <a:ext cx="215983" cy="144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8" name="Oval 117"/>
                <p:cNvSpPr/>
                <p:nvPr/>
              </p:nvSpPr>
              <p:spPr>
                <a:xfrm>
                  <a:off x="5002119" y="1870648"/>
                  <a:ext cx="211219" cy="14285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9" name="Oval 118"/>
                <p:cNvSpPr/>
                <p:nvPr/>
              </p:nvSpPr>
              <p:spPr>
                <a:xfrm>
                  <a:off x="5338799" y="1967470"/>
                  <a:ext cx="215983" cy="14443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38971" name="Group 119"/>
              <p:cNvGrpSpPr>
                <a:grpSpLocks/>
              </p:cNvGrpSpPr>
              <p:nvPr/>
            </p:nvGrpSpPr>
            <p:grpSpPr bwMode="auto">
              <a:xfrm>
                <a:off x="1997280" y="2520060"/>
                <a:ext cx="647311" cy="482371"/>
                <a:chOff x="4996462" y="1628800"/>
                <a:chExt cx="647311" cy="482371"/>
              </a:xfrm>
            </p:grpSpPr>
            <p:sp>
              <p:nvSpPr>
                <p:cNvPr id="121" name="Oval 120"/>
                <p:cNvSpPr/>
                <p:nvPr/>
              </p:nvSpPr>
              <p:spPr>
                <a:xfrm>
                  <a:off x="5075470" y="1634570"/>
                  <a:ext cx="215983" cy="13809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2" name="Oval 121"/>
                <p:cNvSpPr/>
                <p:nvPr/>
              </p:nvSpPr>
              <p:spPr>
                <a:xfrm>
                  <a:off x="5227929" y="1782183"/>
                  <a:ext cx="215983" cy="14285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3" name="Oval 122"/>
                <p:cNvSpPr/>
                <p:nvPr/>
              </p:nvSpPr>
              <p:spPr>
                <a:xfrm>
                  <a:off x="5428031" y="1647268"/>
                  <a:ext cx="215983" cy="13809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4" name="Oval 123"/>
                <p:cNvSpPr/>
                <p:nvPr/>
              </p:nvSpPr>
              <p:spPr>
                <a:xfrm>
                  <a:off x="4996065" y="1869482"/>
                  <a:ext cx="215983" cy="14443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5" name="Oval 124"/>
                <p:cNvSpPr/>
                <p:nvPr/>
              </p:nvSpPr>
              <p:spPr>
                <a:xfrm>
                  <a:off x="5339097" y="1967891"/>
                  <a:ext cx="215983" cy="14285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38972" name="Picture 12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42303" y="1206068"/>
                <a:ext cx="664522" cy="50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8973" name="Group 126"/>
              <p:cNvGrpSpPr>
                <a:grpSpLocks/>
              </p:cNvGrpSpPr>
              <p:nvPr/>
            </p:nvGrpSpPr>
            <p:grpSpPr bwMode="auto">
              <a:xfrm>
                <a:off x="542653" y="2799152"/>
                <a:ext cx="647311" cy="482371"/>
                <a:chOff x="4996462" y="1628800"/>
                <a:chExt cx="647311" cy="482371"/>
              </a:xfrm>
            </p:grpSpPr>
            <p:sp>
              <p:nvSpPr>
                <p:cNvPr id="128" name="Oval 127"/>
                <p:cNvSpPr/>
                <p:nvPr/>
              </p:nvSpPr>
              <p:spPr>
                <a:xfrm>
                  <a:off x="5081739" y="1628484"/>
                  <a:ext cx="211219" cy="14443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9" name="Oval 128"/>
                <p:cNvSpPr/>
                <p:nvPr/>
              </p:nvSpPr>
              <p:spPr>
                <a:xfrm>
                  <a:off x="5229434" y="1780859"/>
                  <a:ext cx="215983" cy="14443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0" name="Oval 129"/>
                <p:cNvSpPr/>
                <p:nvPr/>
              </p:nvSpPr>
              <p:spPr>
                <a:xfrm>
                  <a:off x="5427947" y="1641182"/>
                  <a:ext cx="215983" cy="14443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1" name="Oval 130"/>
                <p:cNvSpPr/>
                <p:nvPr/>
              </p:nvSpPr>
              <p:spPr>
                <a:xfrm>
                  <a:off x="5002333" y="1869745"/>
                  <a:ext cx="211219" cy="14285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2" name="Oval 131"/>
                <p:cNvSpPr/>
                <p:nvPr/>
              </p:nvSpPr>
              <p:spPr>
                <a:xfrm>
                  <a:off x="5339013" y="1966566"/>
                  <a:ext cx="215983" cy="144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38974" name="Group 132"/>
              <p:cNvGrpSpPr>
                <a:grpSpLocks/>
              </p:cNvGrpSpPr>
              <p:nvPr/>
            </p:nvGrpSpPr>
            <p:grpSpPr bwMode="auto">
              <a:xfrm>
                <a:off x="495493" y="2144716"/>
                <a:ext cx="647311" cy="482371"/>
                <a:chOff x="4996462" y="1628800"/>
                <a:chExt cx="647311" cy="482371"/>
              </a:xfrm>
            </p:grpSpPr>
            <p:sp>
              <p:nvSpPr>
                <p:cNvPr id="134" name="Oval 133"/>
                <p:cNvSpPr/>
                <p:nvPr/>
              </p:nvSpPr>
              <p:spPr>
                <a:xfrm>
                  <a:off x="5076492" y="1628976"/>
                  <a:ext cx="220747" cy="14443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5" name="Oval 134"/>
                <p:cNvSpPr/>
                <p:nvPr/>
              </p:nvSpPr>
              <p:spPr>
                <a:xfrm>
                  <a:off x="5233714" y="1781351"/>
                  <a:ext cx="215983" cy="14443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6" name="Oval 135"/>
                <p:cNvSpPr/>
                <p:nvPr/>
              </p:nvSpPr>
              <p:spPr>
                <a:xfrm>
                  <a:off x="5433816" y="1641674"/>
                  <a:ext cx="215983" cy="14443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7" name="Oval 136"/>
                <p:cNvSpPr/>
                <p:nvPr/>
              </p:nvSpPr>
              <p:spPr>
                <a:xfrm>
                  <a:off x="4997086" y="1870237"/>
                  <a:ext cx="220747" cy="14285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8" name="Oval 137"/>
                <p:cNvSpPr/>
                <p:nvPr/>
              </p:nvSpPr>
              <p:spPr>
                <a:xfrm>
                  <a:off x="5344882" y="1967058"/>
                  <a:ext cx="215983" cy="144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39" name="Oval 138"/>
              <p:cNvSpPr/>
              <p:nvPr/>
            </p:nvSpPr>
            <p:spPr>
              <a:xfrm>
                <a:off x="3380129" y="1651258"/>
                <a:ext cx="215983" cy="14285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0" name="Oval 139"/>
              <p:cNvSpPr/>
              <p:nvPr/>
            </p:nvSpPr>
            <p:spPr>
              <a:xfrm>
                <a:off x="3110150" y="3316278"/>
                <a:ext cx="215983" cy="14285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1" name="Oval 140"/>
              <p:cNvSpPr/>
              <p:nvPr/>
            </p:nvSpPr>
            <p:spPr>
              <a:xfrm>
                <a:off x="3354719" y="3435320"/>
                <a:ext cx="215983" cy="14285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2" name="Oval 141"/>
              <p:cNvSpPr/>
              <p:nvPr/>
            </p:nvSpPr>
            <p:spPr>
              <a:xfrm>
                <a:off x="2968807" y="1241749"/>
                <a:ext cx="215983" cy="14285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3" name="Oval 142"/>
              <p:cNvSpPr/>
              <p:nvPr/>
            </p:nvSpPr>
            <p:spPr>
              <a:xfrm>
                <a:off x="3262608" y="1263971"/>
                <a:ext cx="215983" cy="144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4" name="Oval 143"/>
              <p:cNvSpPr/>
              <p:nvPr/>
            </p:nvSpPr>
            <p:spPr>
              <a:xfrm>
                <a:off x="2136637" y="1243337"/>
                <a:ext cx="215983" cy="14443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5" name="Oval 144"/>
              <p:cNvSpPr/>
              <p:nvPr/>
            </p:nvSpPr>
            <p:spPr>
              <a:xfrm>
                <a:off x="521527" y="1241749"/>
                <a:ext cx="215983" cy="14285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6" name="Oval 145"/>
              <p:cNvSpPr/>
              <p:nvPr/>
            </p:nvSpPr>
            <p:spPr>
              <a:xfrm>
                <a:off x="2887814" y="4019426"/>
                <a:ext cx="215983" cy="14285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7" name="Oval 146"/>
              <p:cNvSpPr/>
              <p:nvPr/>
            </p:nvSpPr>
            <p:spPr>
              <a:xfrm>
                <a:off x="602521" y="4008316"/>
                <a:ext cx="215983" cy="14443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8" name="Oval 147"/>
              <p:cNvSpPr/>
              <p:nvPr/>
            </p:nvSpPr>
            <p:spPr>
              <a:xfrm>
                <a:off x="2663890" y="1195720"/>
                <a:ext cx="215983" cy="14443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49" name="Oval 148"/>
            <p:cNvSpPr/>
            <p:nvPr/>
          </p:nvSpPr>
          <p:spPr>
            <a:xfrm>
              <a:off x="3273725" y="1183022"/>
              <a:ext cx="215983" cy="144439"/>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1" name="Oval 150"/>
            <p:cNvSpPr/>
            <p:nvPr/>
          </p:nvSpPr>
          <p:spPr>
            <a:xfrm>
              <a:off x="3367424" y="1592531"/>
              <a:ext cx="215983" cy="142852"/>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2" name="Oval 151"/>
            <p:cNvSpPr/>
            <p:nvPr/>
          </p:nvSpPr>
          <p:spPr>
            <a:xfrm>
              <a:off x="3262608" y="2530592"/>
              <a:ext cx="215983" cy="14444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3" name="Oval 152"/>
            <p:cNvSpPr/>
            <p:nvPr/>
          </p:nvSpPr>
          <p:spPr>
            <a:xfrm>
              <a:off x="3345190" y="3397227"/>
              <a:ext cx="215983" cy="14444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4" name="Oval 153"/>
            <p:cNvSpPr/>
            <p:nvPr/>
          </p:nvSpPr>
          <p:spPr>
            <a:xfrm>
              <a:off x="3194319" y="3936890"/>
              <a:ext cx="215983" cy="142852"/>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5" name="Oval 154"/>
            <p:cNvSpPr/>
            <p:nvPr/>
          </p:nvSpPr>
          <p:spPr>
            <a:xfrm>
              <a:off x="2794115" y="3830545"/>
              <a:ext cx="215983" cy="144439"/>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6" name="Oval 155"/>
            <p:cNvSpPr/>
            <p:nvPr/>
          </p:nvSpPr>
          <p:spPr>
            <a:xfrm>
              <a:off x="1866657" y="3930541"/>
              <a:ext cx="215983" cy="14444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7" name="Oval 156"/>
            <p:cNvSpPr/>
            <p:nvPr/>
          </p:nvSpPr>
          <p:spPr>
            <a:xfrm>
              <a:off x="1010666" y="3878162"/>
              <a:ext cx="215983" cy="142852"/>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8" name="Oval 157"/>
            <p:cNvSpPr/>
            <p:nvPr/>
          </p:nvSpPr>
          <p:spPr>
            <a:xfrm>
              <a:off x="694631" y="3446432"/>
              <a:ext cx="215983" cy="144439"/>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9" name="Oval 158"/>
            <p:cNvSpPr/>
            <p:nvPr/>
          </p:nvSpPr>
          <p:spPr>
            <a:xfrm>
              <a:off x="648576" y="3940064"/>
              <a:ext cx="215983" cy="142852"/>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0" name="Oval 159"/>
            <p:cNvSpPr/>
            <p:nvPr/>
          </p:nvSpPr>
          <p:spPr>
            <a:xfrm>
              <a:off x="542172" y="3000416"/>
              <a:ext cx="215983" cy="142852"/>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1" name="Oval 160"/>
            <p:cNvSpPr/>
            <p:nvPr/>
          </p:nvSpPr>
          <p:spPr>
            <a:xfrm>
              <a:off x="858207" y="2438531"/>
              <a:ext cx="215983" cy="14444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2" name="Oval 161"/>
            <p:cNvSpPr/>
            <p:nvPr/>
          </p:nvSpPr>
          <p:spPr>
            <a:xfrm>
              <a:off x="497705" y="2341710"/>
              <a:ext cx="215983" cy="144439"/>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3" name="Oval 162"/>
            <p:cNvSpPr/>
            <p:nvPr/>
          </p:nvSpPr>
          <p:spPr>
            <a:xfrm>
              <a:off x="565994" y="2060767"/>
              <a:ext cx="215983" cy="14444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4" name="Oval 163"/>
            <p:cNvSpPr/>
            <p:nvPr/>
          </p:nvSpPr>
          <p:spPr>
            <a:xfrm>
              <a:off x="542172" y="1722685"/>
              <a:ext cx="215983" cy="142852"/>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5" name="Oval 164"/>
            <p:cNvSpPr/>
            <p:nvPr/>
          </p:nvSpPr>
          <p:spPr>
            <a:xfrm>
              <a:off x="718453" y="3386116"/>
              <a:ext cx="215983" cy="144439"/>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6" name="Oval 165"/>
            <p:cNvSpPr/>
            <p:nvPr/>
          </p:nvSpPr>
          <p:spPr>
            <a:xfrm>
              <a:off x="870912" y="1254448"/>
              <a:ext cx="215983" cy="142852"/>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7" name="Oval 166"/>
            <p:cNvSpPr/>
            <p:nvPr/>
          </p:nvSpPr>
          <p:spPr>
            <a:xfrm>
              <a:off x="3286430" y="2906769"/>
              <a:ext cx="215983" cy="144439"/>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8" name="Oval 167"/>
            <p:cNvSpPr/>
            <p:nvPr/>
          </p:nvSpPr>
          <p:spPr>
            <a:xfrm>
              <a:off x="3286430" y="2130606"/>
              <a:ext cx="215983" cy="14444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9" name="Oval 168"/>
            <p:cNvSpPr/>
            <p:nvPr/>
          </p:nvSpPr>
          <p:spPr>
            <a:xfrm>
              <a:off x="545348" y="1170324"/>
              <a:ext cx="215983" cy="144439"/>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0" name="Oval 169"/>
            <p:cNvSpPr/>
            <p:nvPr/>
          </p:nvSpPr>
          <p:spPr>
            <a:xfrm>
              <a:off x="1807898" y="1170324"/>
              <a:ext cx="215983" cy="144439"/>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1" name="Oval 170"/>
            <p:cNvSpPr/>
            <p:nvPr/>
          </p:nvSpPr>
          <p:spPr>
            <a:xfrm>
              <a:off x="2162046" y="1194132"/>
              <a:ext cx="215983" cy="14444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2" name="Oval 171"/>
            <p:cNvSpPr/>
            <p:nvPr/>
          </p:nvSpPr>
          <p:spPr>
            <a:xfrm>
              <a:off x="1012253" y="3808323"/>
              <a:ext cx="215983" cy="144439"/>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3" name="Oval 172"/>
            <p:cNvSpPr/>
            <p:nvPr/>
          </p:nvSpPr>
          <p:spPr>
            <a:xfrm>
              <a:off x="2146165" y="1159213"/>
              <a:ext cx="215983" cy="142852"/>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4" name="Oval 173"/>
            <p:cNvSpPr/>
            <p:nvPr/>
          </p:nvSpPr>
          <p:spPr>
            <a:xfrm>
              <a:off x="3286430" y="1159213"/>
              <a:ext cx="215983" cy="14444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5" name="Oval 174"/>
            <p:cNvSpPr/>
            <p:nvPr/>
          </p:nvSpPr>
          <p:spPr>
            <a:xfrm>
              <a:off x="3345190" y="1533802"/>
              <a:ext cx="215983" cy="14444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6" name="Oval 175"/>
            <p:cNvSpPr/>
            <p:nvPr/>
          </p:nvSpPr>
          <p:spPr>
            <a:xfrm>
              <a:off x="3227670" y="2106798"/>
              <a:ext cx="215983" cy="144439"/>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7" name="Oval 176"/>
            <p:cNvSpPr/>
            <p:nvPr/>
          </p:nvSpPr>
          <p:spPr>
            <a:xfrm>
              <a:off x="3345190" y="3314690"/>
              <a:ext cx="215983" cy="14444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8" name="Oval 177"/>
            <p:cNvSpPr/>
            <p:nvPr/>
          </p:nvSpPr>
          <p:spPr>
            <a:xfrm>
              <a:off x="3181614" y="3889272"/>
              <a:ext cx="215983" cy="14444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9" name="Oval 178"/>
            <p:cNvSpPr/>
            <p:nvPr/>
          </p:nvSpPr>
          <p:spPr>
            <a:xfrm>
              <a:off x="3249904" y="1065566"/>
              <a:ext cx="215983" cy="1444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0" name="Oval 179"/>
            <p:cNvSpPr/>
            <p:nvPr/>
          </p:nvSpPr>
          <p:spPr>
            <a:xfrm>
              <a:off x="646987" y="3867051"/>
              <a:ext cx="215983" cy="142852"/>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1" name="Oval 180"/>
            <p:cNvSpPr/>
            <p:nvPr/>
          </p:nvSpPr>
          <p:spPr>
            <a:xfrm>
              <a:off x="518351" y="1146515"/>
              <a:ext cx="215983" cy="14444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2" name="Oval 181"/>
            <p:cNvSpPr/>
            <p:nvPr/>
          </p:nvSpPr>
          <p:spPr>
            <a:xfrm>
              <a:off x="508822" y="2248062"/>
              <a:ext cx="215983" cy="14444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3" name="Oval 182"/>
            <p:cNvSpPr/>
            <p:nvPr/>
          </p:nvSpPr>
          <p:spPr>
            <a:xfrm>
              <a:off x="2127108" y="1089374"/>
              <a:ext cx="215983" cy="142852"/>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4" name="Oval 183"/>
            <p:cNvSpPr/>
            <p:nvPr/>
          </p:nvSpPr>
          <p:spPr>
            <a:xfrm>
              <a:off x="3238786" y="3843243"/>
              <a:ext cx="215983" cy="142852"/>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5" name="Oval 184"/>
            <p:cNvSpPr/>
            <p:nvPr/>
          </p:nvSpPr>
          <p:spPr>
            <a:xfrm>
              <a:off x="718453" y="3808323"/>
              <a:ext cx="215983" cy="1444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6" name="Oval 185"/>
            <p:cNvSpPr/>
            <p:nvPr/>
          </p:nvSpPr>
          <p:spPr>
            <a:xfrm>
              <a:off x="472295" y="1076676"/>
              <a:ext cx="215983" cy="14444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7" name="Oval 186"/>
            <p:cNvSpPr/>
            <p:nvPr/>
          </p:nvSpPr>
          <p:spPr>
            <a:xfrm>
              <a:off x="519938" y="2214731"/>
              <a:ext cx="215983" cy="1444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38915" name="TextBox 188"/>
          <p:cNvSpPr txBox="1">
            <a:spLocks noChangeArrowheads="1"/>
          </p:cNvSpPr>
          <p:nvPr/>
        </p:nvSpPr>
        <p:spPr bwMode="auto">
          <a:xfrm>
            <a:off x="5951539" y="1263651"/>
            <a:ext cx="6041169"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endParaRPr lang="en-US" altLang="en-US" sz="2400" dirty="0"/>
          </a:p>
          <a:p>
            <a:r>
              <a:rPr lang="en-US" altLang="en-US" sz="2400" dirty="0" smtClean="0"/>
              <a:t>Result of the simulation: On the square boundaries, especially on the corners the stones are piled. No toss is rejected and this sampling gives a good results. </a:t>
            </a:r>
            <a:endParaRPr lang="en-US" altLang="en-US" sz="2400" dirty="0"/>
          </a:p>
        </p:txBody>
      </p:sp>
      <p:sp>
        <p:nvSpPr>
          <p:cNvPr id="2" name="TextBox 1"/>
          <p:cNvSpPr txBox="1">
            <a:spLocks noChangeArrowheads="1"/>
          </p:cNvSpPr>
          <p:nvPr/>
        </p:nvSpPr>
        <p:spPr bwMode="auto">
          <a:xfrm>
            <a:off x="2127251" y="5516564"/>
            <a:ext cx="58404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dirty="0" smtClean="0"/>
              <a:t>Why the results are so good</a:t>
            </a:r>
            <a:r>
              <a:rPr lang="sk-SK" altLang="en-US" sz="2400" dirty="0" smtClean="0"/>
              <a:t>?</a:t>
            </a:r>
            <a:endParaRPr lang="en-US" altLang="en-US" sz="2400" dirty="0"/>
          </a:p>
        </p:txBody>
      </p:sp>
    </p:spTree>
    <p:extLst>
      <p:ext uri="{BB962C8B-B14F-4D97-AF65-F5344CB8AC3E}">
        <p14:creationId xmlns:p14="http://schemas.microsoft.com/office/powerpoint/2010/main" val="6578743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743631" y="380878"/>
            <a:ext cx="9944466" cy="6288088"/>
            <a:chOff x="1919288" y="333376"/>
            <a:chExt cx="9944466" cy="6288088"/>
          </a:xfrm>
        </p:grpSpPr>
        <p:sp>
          <p:nvSpPr>
            <p:cNvPr id="39938" name="TextBox 2"/>
            <p:cNvSpPr txBox="1">
              <a:spLocks noChangeArrowheads="1"/>
            </p:cNvSpPr>
            <p:nvPr/>
          </p:nvSpPr>
          <p:spPr bwMode="auto">
            <a:xfrm>
              <a:off x="1919288" y="333376"/>
              <a:ext cx="93583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2400" b="1" dirty="0" err="1"/>
                <a:t>Detailed</a:t>
              </a:r>
              <a:r>
                <a:rPr lang="sk-SK" altLang="en-US" sz="2400" b="1" dirty="0"/>
                <a:t> </a:t>
              </a:r>
              <a:r>
                <a:rPr lang="sk-SK" altLang="en-US" sz="2400" b="1" dirty="0" err="1"/>
                <a:t>balanced</a:t>
              </a:r>
              <a:r>
                <a:rPr lang="sk-SK" altLang="en-US" sz="2400" b="1" dirty="0"/>
                <a:t> </a:t>
              </a:r>
              <a:r>
                <a:rPr lang="sk-SK" altLang="en-US" sz="2400" b="1" dirty="0" err="1"/>
                <a:t>condition</a:t>
              </a:r>
              <a:r>
                <a:rPr lang="sk-SK" altLang="en-US" sz="2400" b="1" dirty="0"/>
                <a:t> </a:t>
              </a:r>
              <a:r>
                <a:rPr lang="sk-SK" altLang="en-US" sz="2400" dirty="0"/>
                <a:t>– </a:t>
              </a:r>
              <a:r>
                <a:rPr lang="en-US" altLang="en-US" sz="2400" dirty="0" smtClean="0"/>
                <a:t>why the stones are piled on edges</a:t>
              </a:r>
              <a:r>
                <a:rPr lang="sk-SK" altLang="en-US" sz="2400" dirty="0" smtClean="0"/>
                <a:t>.  </a:t>
              </a:r>
              <a:endParaRPr lang="en-US" altLang="en-US" sz="2400" dirty="0"/>
            </a:p>
          </p:txBody>
        </p:sp>
        <p:grpSp>
          <p:nvGrpSpPr>
            <p:cNvPr id="39939" name="Group 15"/>
            <p:cNvGrpSpPr>
              <a:grpSpLocks/>
            </p:cNvGrpSpPr>
            <p:nvPr/>
          </p:nvGrpSpPr>
          <p:grpSpPr bwMode="auto">
            <a:xfrm>
              <a:off x="2076451" y="2206625"/>
              <a:ext cx="3529013" cy="3240088"/>
              <a:chOff x="539552" y="2204864"/>
              <a:chExt cx="3528392" cy="3240360"/>
            </a:xfrm>
          </p:grpSpPr>
          <p:sp>
            <p:nvSpPr>
              <p:cNvPr id="4" name="Rectangle 3"/>
              <p:cNvSpPr/>
              <p:nvPr/>
            </p:nvSpPr>
            <p:spPr>
              <a:xfrm>
                <a:off x="539552" y="2204864"/>
                <a:ext cx="3528392" cy="324036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6" name="Straight Connector 5"/>
              <p:cNvCxnSpPr/>
              <p:nvPr/>
            </p:nvCxnSpPr>
            <p:spPr>
              <a:xfrm>
                <a:off x="1691874" y="2204864"/>
                <a:ext cx="0" cy="32403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844196" y="2204864"/>
                <a:ext cx="0" cy="32403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539552" y="4437076"/>
                <a:ext cx="35283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539552" y="3284455"/>
                <a:ext cx="35283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a:grpSpLocks/>
            </p:cNvGrpSpPr>
            <p:nvPr/>
          </p:nvGrpSpPr>
          <p:grpSpPr bwMode="auto">
            <a:xfrm>
              <a:off x="3341688" y="3556001"/>
              <a:ext cx="900112" cy="720725"/>
              <a:chOff x="4968043" y="3284984"/>
              <a:chExt cx="1188133" cy="1152128"/>
            </a:xfrm>
          </p:grpSpPr>
          <p:cxnSp>
            <p:nvCxnSpPr>
              <p:cNvPr id="18" name="Straight Arrow Connector 17"/>
              <p:cNvCxnSpPr/>
              <p:nvPr/>
            </p:nvCxnSpPr>
            <p:spPr>
              <a:xfrm flipV="1">
                <a:off x="5579921" y="3284984"/>
                <a:ext cx="0" cy="43141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5732890" y="3861049"/>
                <a:ext cx="423286" cy="761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4968043" y="3899114"/>
                <a:ext cx="505009" cy="761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626022" y="4013312"/>
                <a:ext cx="0" cy="42380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39941" name="TextBox 26"/>
            <p:cNvSpPr txBox="1">
              <a:spLocks noChangeArrowheads="1"/>
            </p:cNvSpPr>
            <p:nvPr/>
          </p:nvSpPr>
          <p:spPr bwMode="auto">
            <a:xfrm>
              <a:off x="6503988" y="1315245"/>
              <a:ext cx="535976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dirty="0" smtClean="0"/>
                <a:t>Let us simplify our sampling. Divide the rectangle into 9 smaller squares, possible stone positions. Let us suppose, the stone can be thrown only in 4 directions south, east, west and north. </a:t>
              </a:r>
              <a:endParaRPr lang="en-US" altLang="en-US" dirty="0"/>
            </a:p>
          </p:txBody>
        </p:sp>
        <p:grpSp>
          <p:nvGrpSpPr>
            <p:cNvPr id="28" name="Group 27"/>
            <p:cNvGrpSpPr>
              <a:grpSpLocks/>
            </p:cNvGrpSpPr>
            <p:nvPr/>
          </p:nvGrpSpPr>
          <p:grpSpPr bwMode="auto">
            <a:xfrm rot="10800000">
              <a:off x="4711701" y="2695576"/>
              <a:ext cx="436563" cy="365125"/>
              <a:chOff x="5580112" y="3284984"/>
              <a:chExt cx="576064" cy="584448"/>
            </a:xfrm>
          </p:grpSpPr>
          <p:cxnSp>
            <p:nvCxnSpPr>
              <p:cNvPr id="29" name="Straight Arrow Connector 28"/>
              <p:cNvCxnSpPr/>
              <p:nvPr/>
            </p:nvCxnSpPr>
            <p:spPr>
              <a:xfrm flipV="1">
                <a:off x="5571733" y="3284984"/>
                <a:ext cx="0" cy="43198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5733031" y="3871972"/>
                <a:ext cx="423145" cy="762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3" name="Group 32"/>
            <p:cNvGrpSpPr>
              <a:grpSpLocks/>
            </p:cNvGrpSpPr>
            <p:nvPr/>
          </p:nvGrpSpPr>
          <p:grpSpPr bwMode="auto">
            <a:xfrm rot="-10563991">
              <a:off x="3390901" y="2516189"/>
              <a:ext cx="900113" cy="388937"/>
              <a:chOff x="4968043" y="3284984"/>
              <a:chExt cx="1188133" cy="621251"/>
            </a:xfrm>
          </p:grpSpPr>
          <p:cxnSp>
            <p:nvCxnSpPr>
              <p:cNvPr id="34" name="Straight Arrow Connector 33"/>
              <p:cNvCxnSpPr/>
              <p:nvPr/>
            </p:nvCxnSpPr>
            <p:spPr>
              <a:xfrm flipV="1">
                <a:off x="5572111" y="3278844"/>
                <a:ext cx="0" cy="43107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5732803" y="3870081"/>
                <a:ext cx="423285" cy="760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4975794" y="3891541"/>
                <a:ext cx="505009" cy="507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7" name="Group 46"/>
            <p:cNvGrpSpPr>
              <a:grpSpLocks/>
            </p:cNvGrpSpPr>
            <p:nvPr/>
          </p:nvGrpSpPr>
          <p:grpSpPr bwMode="auto">
            <a:xfrm>
              <a:off x="5961063" y="3506789"/>
              <a:ext cx="1592262" cy="1539875"/>
              <a:chOff x="4817371" y="3495353"/>
              <a:chExt cx="1592404" cy="1539934"/>
            </a:xfrm>
          </p:grpSpPr>
          <p:grpSp>
            <p:nvGrpSpPr>
              <p:cNvPr id="39965" name="Group 44"/>
              <p:cNvGrpSpPr>
                <a:grpSpLocks/>
              </p:cNvGrpSpPr>
              <p:nvPr/>
            </p:nvGrpSpPr>
            <p:grpSpPr bwMode="auto">
              <a:xfrm>
                <a:off x="4873207" y="3495353"/>
                <a:ext cx="1536568" cy="1297597"/>
                <a:chOff x="4873207" y="3495353"/>
                <a:chExt cx="1536568" cy="1297597"/>
              </a:xfrm>
            </p:grpSpPr>
            <p:grpSp>
              <p:nvGrpSpPr>
                <p:cNvPr id="39967" name="Group 37"/>
                <p:cNvGrpSpPr>
                  <a:grpSpLocks/>
                </p:cNvGrpSpPr>
                <p:nvPr/>
              </p:nvGrpSpPr>
              <p:grpSpPr bwMode="auto">
                <a:xfrm>
                  <a:off x="4873207" y="3495353"/>
                  <a:ext cx="1536568" cy="1297597"/>
                  <a:chOff x="539552" y="2204864"/>
                  <a:chExt cx="3528392" cy="3240360"/>
                </a:xfrm>
              </p:grpSpPr>
              <p:sp>
                <p:nvSpPr>
                  <p:cNvPr id="39" name="Rectangle 38"/>
                  <p:cNvSpPr/>
                  <p:nvPr/>
                </p:nvSpPr>
                <p:spPr>
                  <a:xfrm>
                    <a:off x="538934" y="2204864"/>
                    <a:ext cx="3529010" cy="3238962"/>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0" name="Straight Connector 39"/>
                  <p:cNvCxnSpPr/>
                  <p:nvPr/>
                </p:nvCxnSpPr>
                <p:spPr>
                  <a:xfrm>
                    <a:off x="1690966" y="2204864"/>
                    <a:ext cx="0" cy="32389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842998" y="2204864"/>
                    <a:ext cx="0" cy="32389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38934" y="4436853"/>
                    <a:ext cx="352901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38934" y="3283197"/>
                    <a:ext cx="352901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4" name="Oval 43"/>
                <p:cNvSpPr/>
                <p:nvPr/>
              </p:nvSpPr>
              <p:spPr>
                <a:xfrm>
                  <a:off x="6022390" y="3574731"/>
                  <a:ext cx="288951" cy="26988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39966" name="TextBox 45"/>
              <p:cNvSpPr txBox="1">
                <a:spLocks noChangeArrowheads="1"/>
              </p:cNvSpPr>
              <p:nvPr/>
            </p:nvSpPr>
            <p:spPr bwMode="auto">
              <a:xfrm>
                <a:off x="4817371" y="4665955"/>
                <a:ext cx="3731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a</a:t>
                </a:r>
                <a:endParaRPr lang="en-US" altLang="en-US"/>
              </a:p>
            </p:txBody>
          </p:sp>
        </p:grpSp>
        <p:grpSp>
          <p:nvGrpSpPr>
            <p:cNvPr id="48" name="Group 47"/>
            <p:cNvGrpSpPr>
              <a:grpSpLocks/>
            </p:cNvGrpSpPr>
            <p:nvPr/>
          </p:nvGrpSpPr>
          <p:grpSpPr bwMode="auto">
            <a:xfrm>
              <a:off x="8054976" y="3506789"/>
              <a:ext cx="1592263" cy="1539875"/>
              <a:chOff x="4817371" y="3495353"/>
              <a:chExt cx="1592404" cy="1539934"/>
            </a:xfrm>
          </p:grpSpPr>
          <p:grpSp>
            <p:nvGrpSpPr>
              <p:cNvPr id="39956" name="Group 48"/>
              <p:cNvGrpSpPr>
                <a:grpSpLocks/>
              </p:cNvGrpSpPr>
              <p:nvPr/>
            </p:nvGrpSpPr>
            <p:grpSpPr bwMode="auto">
              <a:xfrm>
                <a:off x="4873207" y="3495353"/>
                <a:ext cx="1536568" cy="1297597"/>
                <a:chOff x="4873207" y="3495353"/>
                <a:chExt cx="1536568" cy="1297597"/>
              </a:xfrm>
            </p:grpSpPr>
            <p:grpSp>
              <p:nvGrpSpPr>
                <p:cNvPr id="39958" name="Group 50"/>
                <p:cNvGrpSpPr>
                  <a:grpSpLocks/>
                </p:cNvGrpSpPr>
                <p:nvPr/>
              </p:nvGrpSpPr>
              <p:grpSpPr bwMode="auto">
                <a:xfrm>
                  <a:off x="4873207" y="3495353"/>
                  <a:ext cx="1536568" cy="1297597"/>
                  <a:chOff x="539552" y="2204864"/>
                  <a:chExt cx="3528392" cy="3240360"/>
                </a:xfrm>
              </p:grpSpPr>
              <p:sp>
                <p:nvSpPr>
                  <p:cNvPr id="53" name="Rectangle 52"/>
                  <p:cNvSpPr/>
                  <p:nvPr/>
                </p:nvSpPr>
                <p:spPr>
                  <a:xfrm>
                    <a:off x="538937" y="2204864"/>
                    <a:ext cx="3529007" cy="3238962"/>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54" name="Straight Connector 53"/>
                  <p:cNvCxnSpPr/>
                  <p:nvPr/>
                </p:nvCxnSpPr>
                <p:spPr>
                  <a:xfrm>
                    <a:off x="1690968" y="2204864"/>
                    <a:ext cx="0" cy="32389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842999" y="2204864"/>
                    <a:ext cx="0" cy="32389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38937" y="4436853"/>
                    <a:ext cx="352900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38937" y="3283197"/>
                    <a:ext cx="352900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2" name="Oval 51"/>
                <p:cNvSpPr/>
                <p:nvPr/>
              </p:nvSpPr>
              <p:spPr>
                <a:xfrm>
                  <a:off x="5993813" y="4024010"/>
                  <a:ext cx="287362" cy="26988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39957" name="TextBox 49"/>
              <p:cNvSpPr txBox="1">
                <a:spLocks noChangeArrowheads="1"/>
              </p:cNvSpPr>
              <p:nvPr/>
            </p:nvSpPr>
            <p:spPr bwMode="auto">
              <a:xfrm>
                <a:off x="4817371" y="4665955"/>
                <a:ext cx="3731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b</a:t>
                </a:r>
                <a:endParaRPr lang="en-US" altLang="en-US"/>
              </a:p>
            </p:txBody>
          </p:sp>
        </p:grpSp>
        <p:grpSp>
          <p:nvGrpSpPr>
            <p:cNvPr id="58" name="Group 57"/>
            <p:cNvGrpSpPr>
              <a:grpSpLocks/>
            </p:cNvGrpSpPr>
            <p:nvPr/>
          </p:nvGrpSpPr>
          <p:grpSpPr bwMode="auto">
            <a:xfrm>
              <a:off x="6818313" y="5081589"/>
              <a:ext cx="1593850" cy="1539875"/>
              <a:chOff x="4817371" y="3495353"/>
              <a:chExt cx="1592404" cy="1539934"/>
            </a:xfrm>
          </p:grpSpPr>
          <p:grpSp>
            <p:nvGrpSpPr>
              <p:cNvPr id="39947" name="Group 58"/>
              <p:cNvGrpSpPr>
                <a:grpSpLocks/>
              </p:cNvGrpSpPr>
              <p:nvPr/>
            </p:nvGrpSpPr>
            <p:grpSpPr bwMode="auto">
              <a:xfrm>
                <a:off x="4873207" y="3495353"/>
                <a:ext cx="1536568" cy="1297597"/>
                <a:chOff x="4873207" y="3495353"/>
                <a:chExt cx="1536568" cy="1297597"/>
              </a:xfrm>
            </p:grpSpPr>
            <p:grpSp>
              <p:nvGrpSpPr>
                <p:cNvPr id="39949" name="Group 60"/>
                <p:cNvGrpSpPr>
                  <a:grpSpLocks/>
                </p:cNvGrpSpPr>
                <p:nvPr/>
              </p:nvGrpSpPr>
              <p:grpSpPr bwMode="auto">
                <a:xfrm>
                  <a:off x="4873207" y="3495353"/>
                  <a:ext cx="1536568" cy="1297597"/>
                  <a:chOff x="539552" y="2204864"/>
                  <a:chExt cx="3528392" cy="3240360"/>
                </a:xfrm>
              </p:grpSpPr>
              <p:sp>
                <p:nvSpPr>
                  <p:cNvPr id="63" name="Rectangle 62"/>
                  <p:cNvSpPr/>
                  <p:nvPr/>
                </p:nvSpPr>
                <p:spPr>
                  <a:xfrm>
                    <a:off x="538806" y="2204864"/>
                    <a:ext cx="3529138" cy="3238962"/>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64" name="Straight Connector 63"/>
                  <p:cNvCxnSpPr/>
                  <p:nvPr/>
                </p:nvCxnSpPr>
                <p:spPr>
                  <a:xfrm>
                    <a:off x="1689691" y="2204864"/>
                    <a:ext cx="0" cy="32389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844219" y="2204864"/>
                    <a:ext cx="0" cy="32389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538806" y="4436853"/>
                    <a:ext cx="352913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H="1">
                    <a:off x="538806" y="3283197"/>
                    <a:ext cx="352913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2" name="Oval 61"/>
                <p:cNvSpPr/>
                <p:nvPr/>
              </p:nvSpPr>
              <p:spPr>
                <a:xfrm>
                  <a:off x="5481929" y="3600132"/>
                  <a:ext cx="287077" cy="28576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39948" name="TextBox 59"/>
              <p:cNvSpPr txBox="1">
                <a:spLocks noChangeArrowheads="1"/>
              </p:cNvSpPr>
              <p:nvPr/>
            </p:nvSpPr>
            <p:spPr bwMode="auto">
              <a:xfrm>
                <a:off x="4817371" y="4665955"/>
                <a:ext cx="3731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c</a:t>
                </a:r>
                <a:endParaRPr lang="en-US" altLang="en-US"/>
              </a:p>
            </p:txBody>
          </p:sp>
        </p:grpSp>
        <p:sp>
          <p:nvSpPr>
            <p:cNvPr id="3" name="TextBox 2"/>
            <p:cNvSpPr txBox="1"/>
            <p:nvPr/>
          </p:nvSpPr>
          <p:spPr>
            <a:xfrm>
              <a:off x="8877782" y="5186364"/>
              <a:ext cx="2720051" cy="369332"/>
            </a:xfrm>
            <a:prstGeom prst="rect">
              <a:avLst/>
            </a:prstGeom>
            <a:noFill/>
          </p:spPr>
          <p:txBody>
            <a:bodyPr wrap="square" rtlCol="0">
              <a:spAutoFit/>
            </a:bodyPr>
            <a:lstStyle/>
            <a:p>
              <a:r>
                <a:rPr lang="en-US" dirty="0" smtClean="0"/>
                <a:t>Configurations </a:t>
              </a:r>
              <a:r>
                <a:rPr lang="en-US" dirty="0" err="1" smtClean="0"/>
                <a:t>a,b,c</a:t>
              </a:r>
              <a:r>
                <a:rPr lang="en-US" dirty="0" smtClean="0"/>
                <a:t>.</a:t>
              </a:r>
              <a:endParaRPr lang="en-US" dirty="0"/>
            </a:p>
          </p:txBody>
        </p:sp>
      </p:grpSp>
    </p:spTree>
    <p:extLst>
      <p:ext uri="{BB962C8B-B14F-4D97-AF65-F5344CB8AC3E}">
        <p14:creationId xmlns:p14="http://schemas.microsoft.com/office/powerpoint/2010/main" val="220519727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658545" y="404628"/>
            <a:ext cx="8618538" cy="6099175"/>
            <a:chOff x="1774825" y="333376"/>
            <a:chExt cx="8618538" cy="6099175"/>
          </a:xfrm>
        </p:grpSpPr>
        <p:grpSp>
          <p:nvGrpSpPr>
            <p:cNvPr id="40962" name="Group 33"/>
            <p:cNvGrpSpPr>
              <a:grpSpLocks/>
            </p:cNvGrpSpPr>
            <p:nvPr/>
          </p:nvGrpSpPr>
          <p:grpSpPr bwMode="auto">
            <a:xfrm>
              <a:off x="7796214" y="333376"/>
              <a:ext cx="2460625" cy="2232025"/>
              <a:chOff x="6271726" y="332656"/>
              <a:chExt cx="2461376" cy="2232247"/>
            </a:xfrm>
          </p:grpSpPr>
          <p:grpSp>
            <p:nvGrpSpPr>
              <p:cNvPr id="40994" name="Group 19"/>
              <p:cNvGrpSpPr>
                <a:grpSpLocks/>
              </p:cNvGrpSpPr>
              <p:nvPr/>
            </p:nvGrpSpPr>
            <p:grpSpPr bwMode="auto">
              <a:xfrm>
                <a:off x="6271726" y="332656"/>
                <a:ext cx="2461376" cy="2232247"/>
                <a:chOff x="539552" y="2204863"/>
                <a:chExt cx="3528392" cy="3310915"/>
              </a:xfrm>
            </p:grpSpPr>
            <p:sp>
              <p:nvSpPr>
                <p:cNvPr id="21" name="Rectangle 20"/>
                <p:cNvSpPr/>
                <p:nvPr/>
              </p:nvSpPr>
              <p:spPr>
                <a:xfrm>
                  <a:off x="539552" y="2204863"/>
                  <a:ext cx="3528392" cy="3310915"/>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2" name="Straight Connector 21"/>
                <p:cNvCxnSpPr/>
                <p:nvPr/>
              </p:nvCxnSpPr>
              <p:spPr>
                <a:xfrm>
                  <a:off x="1691401" y="2204863"/>
                  <a:ext cx="0" cy="32402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843251" y="2204863"/>
                  <a:ext cx="0" cy="32402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539552" y="4437258"/>
                  <a:ext cx="35283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539552" y="3285739"/>
                  <a:ext cx="35283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7" name="Oval 26"/>
              <p:cNvSpPr/>
              <p:nvPr/>
            </p:nvSpPr>
            <p:spPr>
              <a:xfrm>
                <a:off x="8015333" y="497772"/>
                <a:ext cx="582790" cy="50487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40963" name="TextBox 27"/>
            <p:cNvSpPr txBox="1">
              <a:spLocks noChangeArrowheads="1"/>
            </p:cNvSpPr>
            <p:nvPr/>
          </p:nvSpPr>
          <p:spPr bwMode="auto">
            <a:xfrm>
              <a:off x="1774825" y="620714"/>
              <a:ext cx="2736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dirty="0" smtClean="0"/>
                <a:t>Configurations</a:t>
              </a:r>
              <a:endParaRPr lang="en-US" altLang="en-US" dirty="0"/>
            </a:p>
          </p:txBody>
        </p:sp>
        <p:grpSp>
          <p:nvGrpSpPr>
            <p:cNvPr id="40964" name="Group 34"/>
            <p:cNvGrpSpPr>
              <a:grpSpLocks/>
            </p:cNvGrpSpPr>
            <p:nvPr/>
          </p:nvGrpSpPr>
          <p:grpSpPr bwMode="auto">
            <a:xfrm>
              <a:off x="7824789" y="3652839"/>
              <a:ext cx="2460625" cy="2232025"/>
              <a:chOff x="6300362" y="3652189"/>
              <a:chExt cx="2461376" cy="2232247"/>
            </a:xfrm>
          </p:grpSpPr>
          <p:grpSp>
            <p:nvGrpSpPr>
              <p:cNvPr id="40987" name="Group 1"/>
              <p:cNvGrpSpPr>
                <a:grpSpLocks/>
              </p:cNvGrpSpPr>
              <p:nvPr/>
            </p:nvGrpSpPr>
            <p:grpSpPr bwMode="auto">
              <a:xfrm>
                <a:off x="6300362" y="3652189"/>
                <a:ext cx="2461376" cy="2232247"/>
                <a:chOff x="539552" y="2204863"/>
                <a:chExt cx="3528392" cy="3310915"/>
              </a:xfrm>
            </p:grpSpPr>
            <p:sp>
              <p:nvSpPr>
                <p:cNvPr id="3" name="Rectangle 2"/>
                <p:cNvSpPr/>
                <p:nvPr/>
              </p:nvSpPr>
              <p:spPr>
                <a:xfrm>
                  <a:off x="539552" y="2204863"/>
                  <a:ext cx="3528392" cy="3310915"/>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 name="Straight Connector 3"/>
                <p:cNvCxnSpPr/>
                <p:nvPr/>
              </p:nvCxnSpPr>
              <p:spPr>
                <a:xfrm>
                  <a:off x="1691401" y="2204863"/>
                  <a:ext cx="0" cy="32402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2843251" y="2204863"/>
                  <a:ext cx="0" cy="32402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a:off x="539552" y="4437258"/>
                  <a:ext cx="35283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539552" y="3285737"/>
                  <a:ext cx="35283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9" name="Oval 28"/>
              <p:cNvSpPr/>
              <p:nvPr/>
            </p:nvSpPr>
            <p:spPr>
              <a:xfrm>
                <a:off x="7239654" y="3794088"/>
                <a:ext cx="582790" cy="50328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40965" name="Group 32"/>
            <p:cNvGrpSpPr>
              <a:grpSpLocks/>
            </p:cNvGrpSpPr>
            <p:nvPr/>
          </p:nvGrpSpPr>
          <p:grpSpPr bwMode="auto">
            <a:xfrm>
              <a:off x="3984761" y="333376"/>
              <a:ext cx="2462213" cy="2232025"/>
              <a:chOff x="3275856" y="332656"/>
              <a:chExt cx="2461376" cy="2232247"/>
            </a:xfrm>
          </p:grpSpPr>
          <p:grpSp>
            <p:nvGrpSpPr>
              <p:cNvPr id="40980" name="Group 13"/>
              <p:cNvGrpSpPr>
                <a:grpSpLocks/>
              </p:cNvGrpSpPr>
              <p:nvPr/>
            </p:nvGrpSpPr>
            <p:grpSpPr bwMode="auto">
              <a:xfrm>
                <a:off x="3275856" y="332656"/>
                <a:ext cx="2461376" cy="2232247"/>
                <a:chOff x="539552" y="2204863"/>
                <a:chExt cx="3528392" cy="3310915"/>
              </a:xfrm>
            </p:grpSpPr>
            <p:sp>
              <p:nvSpPr>
                <p:cNvPr id="15" name="Rectangle 14"/>
                <p:cNvSpPr/>
                <p:nvPr/>
              </p:nvSpPr>
              <p:spPr>
                <a:xfrm>
                  <a:off x="539552" y="2204863"/>
                  <a:ext cx="3528392" cy="3310915"/>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6" name="Straight Connector 15"/>
                <p:cNvCxnSpPr/>
                <p:nvPr/>
              </p:nvCxnSpPr>
              <p:spPr>
                <a:xfrm>
                  <a:off x="1690658" y="2204863"/>
                  <a:ext cx="0" cy="32402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844040" y="2204863"/>
                  <a:ext cx="0" cy="32402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539552" y="4437258"/>
                  <a:ext cx="35283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539552" y="3285739"/>
                  <a:ext cx="35283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0" name="Oval 29"/>
              <p:cNvSpPr/>
              <p:nvPr/>
            </p:nvSpPr>
            <p:spPr>
              <a:xfrm>
                <a:off x="5019132" y="1158239"/>
                <a:ext cx="582415" cy="50328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40966" name="TextBox 30"/>
            <p:cNvSpPr txBox="1">
              <a:spLocks noChangeArrowheads="1"/>
            </p:cNvSpPr>
            <p:nvPr/>
          </p:nvSpPr>
          <p:spPr bwMode="auto">
            <a:xfrm>
              <a:off x="5045075" y="3068639"/>
              <a:ext cx="53482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b                                                      a</a:t>
              </a:r>
              <a:endParaRPr lang="en-US" altLang="en-US"/>
            </a:p>
          </p:txBody>
        </p:sp>
        <p:sp>
          <p:nvSpPr>
            <p:cNvPr id="40967" name="TextBox 31"/>
            <p:cNvSpPr txBox="1">
              <a:spLocks noChangeArrowheads="1"/>
            </p:cNvSpPr>
            <p:nvPr/>
          </p:nvSpPr>
          <p:spPr bwMode="auto">
            <a:xfrm>
              <a:off x="7896226" y="6062664"/>
              <a:ext cx="11588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c</a:t>
              </a:r>
              <a:endParaRPr lang="en-US" altLang="en-US"/>
            </a:p>
          </p:txBody>
        </p:sp>
        <p:sp>
          <p:nvSpPr>
            <p:cNvPr id="36" name="TextBox 35"/>
            <p:cNvSpPr txBox="1">
              <a:spLocks noRot="1" noChangeAspect="1" noMove="1" noResize="1" noEditPoints="1" noAdjustHandles="1" noChangeArrowheads="1" noChangeShapeType="1" noTextEdit="1"/>
            </p:cNvSpPr>
            <p:nvPr/>
          </p:nvSpPr>
          <p:spPr>
            <a:xfrm>
              <a:off x="6446974" y="1337186"/>
              <a:ext cx="1298522" cy="369332"/>
            </a:xfrm>
            <a:prstGeom prst="rect">
              <a:avLst/>
            </a:prstGeom>
            <a:blipFill>
              <a:blip r:embed="rId2"/>
              <a:stretch>
                <a:fillRect l="-4225" t="-8197" b="-24590"/>
              </a:stretch>
            </a:blipFill>
          </p:spPr>
          <p:txBody>
            <a:bodyPr/>
            <a:lstStyle/>
            <a:p>
              <a:pPr>
                <a:defRPr/>
              </a:pPr>
              <a:r>
                <a:rPr lang="en-US">
                  <a:noFill/>
                </a:rPr>
                <a:t> </a:t>
              </a:r>
            </a:p>
          </p:txBody>
        </p:sp>
        <p:cxnSp>
          <p:nvCxnSpPr>
            <p:cNvPr id="38" name="Straight Arrow Connector 37"/>
            <p:cNvCxnSpPr/>
            <p:nvPr/>
          </p:nvCxnSpPr>
          <p:spPr>
            <a:xfrm flipH="1">
              <a:off x="6600825" y="1001713"/>
              <a:ext cx="8636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9055100" y="2781301"/>
              <a:ext cx="0" cy="65722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a:spLocks noRot="1" noChangeAspect="1" noMove="1" noResize="1" noEditPoints="1" noAdjustHandles="1" noChangeArrowheads="1" noChangeShapeType="1" noTextEdit="1"/>
            </p:cNvSpPr>
            <p:nvPr/>
          </p:nvSpPr>
          <p:spPr>
            <a:xfrm>
              <a:off x="9061476" y="2918958"/>
              <a:ext cx="1298522" cy="369332"/>
            </a:xfrm>
            <a:prstGeom prst="rect">
              <a:avLst/>
            </a:prstGeom>
            <a:blipFill>
              <a:blip r:embed="rId3"/>
              <a:stretch>
                <a:fillRect l="-3756" t="-10000" b="-26667"/>
              </a:stretch>
            </a:blipFill>
          </p:spPr>
          <p:txBody>
            <a:bodyPr/>
            <a:lstStyle/>
            <a:p>
              <a:pPr>
                <a:defRPr/>
              </a:pPr>
              <a:r>
                <a:rPr lang="en-US">
                  <a:noFill/>
                </a:rPr>
                <a:t> </a:t>
              </a:r>
            </a:p>
          </p:txBody>
        </p:sp>
        <p:grpSp>
          <p:nvGrpSpPr>
            <p:cNvPr id="40972" name="Group 45"/>
            <p:cNvGrpSpPr>
              <a:grpSpLocks/>
            </p:cNvGrpSpPr>
            <p:nvPr/>
          </p:nvGrpSpPr>
          <p:grpSpPr bwMode="auto">
            <a:xfrm>
              <a:off x="6917995" y="2041990"/>
              <a:ext cx="830263" cy="515937"/>
              <a:chOff x="5908431" y="1887415"/>
              <a:chExt cx="831234" cy="515816"/>
            </a:xfrm>
          </p:grpSpPr>
          <p:sp>
            <p:nvSpPr>
              <p:cNvPr id="43" name="Freeform 42"/>
              <p:cNvSpPr/>
              <p:nvPr/>
            </p:nvSpPr>
            <p:spPr>
              <a:xfrm>
                <a:off x="5908431" y="1887415"/>
                <a:ext cx="621439" cy="515816"/>
              </a:xfrm>
              <a:custGeom>
                <a:avLst/>
                <a:gdLst>
                  <a:gd name="connsiteX0" fmla="*/ 234461 w 621323"/>
                  <a:gd name="connsiteY0" fmla="*/ 515816 h 515816"/>
                  <a:gd name="connsiteX1" fmla="*/ 152400 w 621323"/>
                  <a:gd name="connsiteY1" fmla="*/ 480647 h 515816"/>
                  <a:gd name="connsiteX2" fmla="*/ 117231 w 621323"/>
                  <a:gd name="connsiteY2" fmla="*/ 468923 h 515816"/>
                  <a:gd name="connsiteX3" fmla="*/ 46892 w 621323"/>
                  <a:gd name="connsiteY3" fmla="*/ 410308 h 515816"/>
                  <a:gd name="connsiteX4" fmla="*/ 11723 w 621323"/>
                  <a:gd name="connsiteY4" fmla="*/ 386862 h 515816"/>
                  <a:gd name="connsiteX5" fmla="*/ 0 w 621323"/>
                  <a:gd name="connsiteY5" fmla="*/ 339970 h 515816"/>
                  <a:gd name="connsiteX6" fmla="*/ 46892 w 621323"/>
                  <a:gd name="connsiteY6" fmla="*/ 187570 h 515816"/>
                  <a:gd name="connsiteX7" fmla="*/ 70338 w 621323"/>
                  <a:gd name="connsiteY7" fmla="*/ 164123 h 515816"/>
                  <a:gd name="connsiteX8" fmla="*/ 105507 w 621323"/>
                  <a:gd name="connsiteY8" fmla="*/ 93785 h 515816"/>
                  <a:gd name="connsiteX9" fmla="*/ 222738 w 621323"/>
                  <a:gd name="connsiteY9" fmla="*/ 23447 h 515816"/>
                  <a:gd name="connsiteX10" fmla="*/ 269631 w 621323"/>
                  <a:gd name="connsiteY10" fmla="*/ 11723 h 515816"/>
                  <a:gd name="connsiteX11" fmla="*/ 621323 w 621323"/>
                  <a:gd name="connsiteY11" fmla="*/ 0 h 515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1323" h="515816">
                    <a:moveTo>
                      <a:pt x="234461" y="515816"/>
                    </a:moveTo>
                    <a:cubicBezTo>
                      <a:pt x="207107" y="504093"/>
                      <a:pt x="180031" y="491700"/>
                      <a:pt x="152400" y="480647"/>
                    </a:cubicBezTo>
                    <a:cubicBezTo>
                      <a:pt x="140927" y="476058"/>
                      <a:pt x="128284" y="474449"/>
                      <a:pt x="117231" y="468923"/>
                    </a:cubicBezTo>
                    <a:cubicBezTo>
                      <a:pt x="73567" y="447091"/>
                      <a:pt x="85786" y="442720"/>
                      <a:pt x="46892" y="410308"/>
                    </a:cubicBezTo>
                    <a:cubicBezTo>
                      <a:pt x="36068" y="401288"/>
                      <a:pt x="23446" y="394677"/>
                      <a:pt x="11723" y="386862"/>
                    </a:cubicBezTo>
                    <a:cubicBezTo>
                      <a:pt x="7815" y="371231"/>
                      <a:pt x="0" y="356082"/>
                      <a:pt x="0" y="339970"/>
                    </a:cubicBezTo>
                    <a:cubicBezTo>
                      <a:pt x="0" y="289153"/>
                      <a:pt x="23162" y="230284"/>
                      <a:pt x="46892" y="187570"/>
                    </a:cubicBezTo>
                    <a:cubicBezTo>
                      <a:pt x="52260" y="177908"/>
                      <a:pt x="62523" y="171939"/>
                      <a:pt x="70338" y="164123"/>
                    </a:cubicBezTo>
                    <a:cubicBezTo>
                      <a:pt x="78700" y="139037"/>
                      <a:pt x="84119" y="112500"/>
                      <a:pt x="105507" y="93785"/>
                    </a:cubicBezTo>
                    <a:cubicBezTo>
                      <a:pt x="125957" y="75892"/>
                      <a:pt x="190600" y="35499"/>
                      <a:pt x="222738" y="23447"/>
                    </a:cubicBezTo>
                    <a:cubicBezTo>
                      <a:pt x="237824" y="17790"/>
                      <a:pt x="253547" y="12669"/>
                      <a:pt x="269631" y="11723"/>
                    </a:cubicBezTo>
                    <a:cubicBezTo>
                      <a:pt x="386724" y="4835"/>
                      <a:pt x="621323" y="0"/>
                      <a:pt x="621323" y="0"/>
                    </a:cubicBezTo>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5" name="Straight Arrow Connector 44"/>
              <p:cNvCxnSpPr/>
              <p:nvPr/>
            </p:nvCxnSpPr>
            <p:spPr>
              <a:xfrm flipV="1">
                <a:off x="6372523" y="1906461"/>
                <a:ext cx="367142" cy="1269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0974" name="Group 49"/>
            <p:cNvGrpSpPr>
              <a:grpSpLocks/>
            </p:cNvGrpSpPr>
            <p:nvPr/>
          </p:nvGrpSpPr>
          <p:grpSpPr bwMode="auto">
            <a:xfrm>
              <a:off x="1844676" y="3622671"/>
              <a:ext cx="5073319" cy="676133"/>
              <a:chOff x="321150" y="3622366"/>
              <a:chExt cx="4493385" cy="676597"/>
            </a:xfrm>
          </p:grpSpPr>
          <p:sp>
            <p:nvSpPr>
              <p:cNvPr id="48" name="TextBox 47"/>
              <p:cNvSpPr txBox="1">
                <a:spLocks noRot="1" noChangeAspect="1" noMove="1" noResize="1" noEditPoints="1" noAdjustHandles="1" noChangeArrowheads="1" noChangeShapeType="1" noTextEdit="1"/>
              </p:cNvSpPr>
              <p:nvPr/>
            </p:nvSpPr>
            <p:spPr>
              <a:xfrm>
                <a:off x="321150" y="3622366"/>
                <a:ext cx="1298522" cy="369332"/>
              </a:xfrm>
              <a:prstGeom prst="rect">
                <a:avLst/>
              </a:prstGeom>
              <a:blipFill>
                <a:blip r:embed="rId4"/>
                <a:stretch>
                  <a:fillRect l="-4225" t="-8197" b="-24590"/>
                </a:stretch>
              </a:blipFill>
            </p:spPr>
            <p:txBody>
              <a:bodyPr/>
              <a:lstStyle/>
              <a:p>
                <a:pPr>
                  <a:defRPr/>
                </a:pPr>
                <a:r>
                  <a:rPr lang="en-US">
                    <a:noFill/>
                  </a:rPr>
                  <a:t> </a:t>
                </a:r>
              </a:p>
            </p:txBody>
          </p:sp>
          <p:sp>
            <p:nvSpPr>
              <p:cNvPr id="40977" name="TextBox 48"/>
              <p:cNvSpPr txBox="1">
                <a:spLocks noChangeArrowheads="1"/>
              </p:cNvSpPr>
              <p:nvPr/>
            </p:nvSpPr>
            <p:spPr bwMode="auto">
              <a:xfrm>
                <a:off x="1835696" y="3652189"/>
                <a:ext cx="2978839" cy="646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dirty="0" smtClean="0"/>
                  <a:t>Transition probabilities among the  configurations </a:t>
                </a:r>
                <a:r>
                  <a:rPr lang="en-US" altLang="en-US" i="1" dirty="0" smtClean="0"/>
                  <a:t>x </a:t>
                </a:r>
                <a:r>
                  <a:rPr lang="en-US" altLang="en-US" dirty="0" smtClean="0"/>
                  <a:t>and </a:t>
                </a:r>
                <a:r>
                  <a:rPr lang="en-US" altLang="en-US" i="1" dirty="0" smtClean="0"/>
                  <a:t>y</a:t>
                </a:r>
                <a:r>
                  <a:rPr lang="en-US" altLang="en-US" dirty="0" smtClean="0"/>
                  <a:t>. </a:t>
                </a:r>
                <a:endParaRPr lang="en-US" altLang="en-US" dirty="0"/>
              </a:p>
            </p:txBody>
          </p:sp>
        </p:grpSp>
        <p:grpSp>
          <p:nvGrpSpPr>
            <p:cNvPr id="55" name="Group 54"/>
            <p:cNvGrpSpPr/>
            <p:nvPr/>
          </p:nvGrpSpPr>
          <p:grpSpPr>
            <a:xfrm>
              <a:off x="2312623" y="5252824"/>
              <a:ext cx="4245980" cy="378527"/>
              <a:chOff x="1372267" y="5170309"/>
              <a:chExt cx="4245980" cy="378527"/>
            </a:xfrm>
            <a:solidFill>
              <a:schemeClr val="accent1"/>
            </a:solidFill>
          </p:grpSpPr>
          <mc:AlternateContent xmlns:mc="http://schemas.openxmlformats.org/markup-compatibility/2006" xmlns:a14="http://schemas.microsoft.com/office/drawing/2010/main">
            <mc:Choice Requires="a14">
              <p:sp>
                <p:nvSpPr>
                  <p:cNvPr id="52" name="TextBox 51"/>
                  <p:cNvSpPr txBox="1"/>
                  <p:nvPr/>
                </p:nvSpPr>
                <p:spPr>
                  <a:xfrm>
                    <a:off x="1372267" y="5170309"/>
                    <a:ext cx="3442267" cy="369332"/>
                  </a:xfrm>
                  <a:prstGeom prst="rect">
                    <a:avLst/>
                  </a:prstGeom>
                  <a:solidFill>
                    <a:schemeClr val="bg2">
                      <a:lumMod val="90000"/>
                    </a:schemeClr>
                  </a:solidFill>
                </p:spPr>
                <p:txBody>
                  <a:bodyPr>
                    <a:spAutoFit/>
                  </a:bodyPr>
                  <a:lstStyle/>
                  <a:p>
                    <a:pPr>
                      <a:defRPr/>
                    </a:pPr>
                    <a:r>
                      <a:rPr lang="sk-SK" dirty="0"/>
                      <a:t>p</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𝑎</m:t>
                            </m:r>
                            <m:r>
                              <a:rPr lang="en-US">
                                <a:latin typeface="Cambria Math" panose="02040503050406030204" pitchFamily="18" charset="0"/>
                              </a:rPr>
                              <m:t>→</m:t>
                            </m:r>
                            <m:r>
                              <a:rPr lang="sk-SK" i="1">
                                <a:latin typeface="Cambria Math" panose="02040503050406030204" pitchFamily="18" charset="0"/>
                              </a:rPr>
                              <m:t>𝑎</m:t>
                            </m:r>
                          </m:e>
                        </m:d>
                      </m:oMath>
                    </a14:m>
                    <a:r>
                      <a:rPr lang="sk-SK" dirty="0"/>
                      <a:t> + </a:t>
                    </a:r>
                    <a:endParaRPr lang="en-US" dirty="0"/>
                  </a:p>
                </p:txBody>
              </p:sp>
            </mc:Choice>
            <mc:Fallback xmlns="">
              <p:sp>
                <p:nvSpPr>
                  <p:cNvPr id="52" name="TextBox 51"/>
                  <p:cNvSpPr txBox="1">
                    <a:spLocks noRot="1" noChangeAspect="1" noMove="1" noResize="1" noEditPoints="1" noAdjustHandles="1" noChangeArrowheads="1" noChangeShapeType="1" noTextEdit="1"/>
                  </p:cNvSpPr>
                  <p:nvPr/>
                </p:nvSpPr>
                <p:spPr>
                  <a:xfrm>
                    <a:off x="1372267" y="5170309"/>
                    <a:ext cx="3442267" cy="369332"/>
                  </a:xfrm>
                  <a:prstGeom prst="rect">
                    <a:avLst/>
                  </a:prstGeom>
                  <a:blipFill>
                    <a:blip r:embed="rId5"/>
                    <a:stretch>
                      <a:fillRect l="-1416"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p:cNvSpPr txBox="1"/>
                  <p:nvPr/>
                </p:nvSpPr>
                <p:spPr>
                  <a:xfrm>
                    <a:off x="2546999" y="5170309"/>
                    <a:ext cx="1684920" cy="369332"/>
                  </a:xfrm>
                  <a:prstGeom prst="rect">
                    <a:avLst/>
                  </a:prstGeom>
                  <a:solidFill>
                    <a:schemeClr val="bg2">
                      <a:lumMod val="90000"/>
                    </a:schemeClr>
                  </a:solidFill>
                </p:spPr>
                <p:txBody>
                  <a:bodyPr>
                    <a:spAutoFit/>
                  </a:bodyPr>
                  <a:lstStyle/>
                  <a:p>
                    <a:pPr>
                      <a:defRPr/>
                    </a:pPr>
                    <a:r>
                      <a:rPr lang="sk-SK" dirty="0"/>
                      <a:t>p</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𝑎</m:t>
                            </m:r>
                            <m:r>
                              <a:rPr lang="en-US">
                                <a:latin typeface="Cambria Math" panose="02040503050406030204" pitchFamily="18" charset="0"/>
                              </a:rPr>
                              <m:t>→</m:t>
                            </m:r>
                            <m:r>
                              <a:rPr lang="sk-SK" i="1">
                                <a:latin typeface="Cambria Math" panose="02040503050406030204" pitchFamily="18" charset="0"/>
                              </a:rPr>
                              <m:t>𝑏</m:t>
                            </m:r>
                          </m:e>
                        </m:d>
                        <m:r>
                          <a:rPr lang="sk-SK" i="1">
                            <a:latin typeface="Cambria Math" panose="02040503050406030204" pitchFamily="18" charset="0"/>
                          </a:rPr>
                          <m:t> +</m:t>
                        </m:r>
                      </m:oMath>
                    </a14:m>
                    <a:endParaRPr lang="en-US" dirty="0"/>
                  </a:p>
                </p:txBody>
              </p:sp>
            </mc:Choice>
            <mc:Fallback xmlns="">
              <p:sp>
                <p:nvSpPr>
                  <p:cNvPr id="53" name="TextBox 52"/>
                  <p:cNvSpPr txBox="1">
                    <a:spLocks noRot="1" noChangeAspect="1" noMove="1" noResize="1" noEditPoints="1" noAdjustHandles="1" noChangeArrowheads="1" noChangeShapeType="1" noTextEdit="1"/>
                  </p:cNvSpPr>
                  <p:nvPr/>
                </p:nvSpPr>
                <p:spPr>
                  <a:xfrm>
                    <a:off x="2546999" y="5170309"/>
                    <a:ext cx="1684920" cy="369332"/>
                  </a:xfrm>
                  <a:prstGeom prst="rect">
                    <a:avLst/>
                  </a:prstGeom>
                  <a:blipFill>
                    <a:blip r:embed="rId6"/>
                    <a:stretch>
                      <a:fillRect l="-2899"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p:cNvSpPr txBox="1"/>
                  <p:nvPr/>
                </p:nvSpPr>
                <p:spPr>
                  <a:xfrm>
                    <a:off x="3938999" y="5179504"/>
                    <a:ext cx="1679248" cy="369332"/>
                  </a:xfrm>
                  <a:prstGeom prst="rect">
                    <a:avLst/>
                  </a:prstGeom>
                  <a:solidFill>
                    <a:schemeClr val="bg2">
                      <a:lumMod val="90000"/>
                    </a:schemeClr>
                  </a:solidFill>
                </p:spPr>
                <p:txBody>
                  <a:bodyPr>
                    <a:spAutoFit/>
                  </a:bodyPr>
                  <a:lstStyle/>
                  <a:p>
                    <a:pPr>
                      <a:defRPr/>
                    </a:pPr>
                    <a:r>
                      <a:rPr lang="sk-SK" dirty="0"/>
                      <a:t>p</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𝑎</m:t>
                            </m:r>
                            <m:r>
                              <a:rPr lang="en-US">
                                <a:latin typeface="Cambria Math" panose="02040503050406030204" pitchFamily="18" charset="0"/>
                              </a:rPr>
                              <m:t>→</m:t>
                            </m:r>
                            <m:r>
                              <a:rPr lang="sk-SK" i="1">
                                <a:latin typeface="Cambria Math" panose="02040503050406030204" pitchFamily="18" charset="0"/>
                              </a:rPr>
                              <m:t>𝑐</m:t>
                            </m:r>
                          </m:e>
                        </m:d>
                      </m:oMath>
                    </a14:m>
                    <a:r>
                      <a:rPr lang="sk-SK" dirty="0"/>
                      <a:t> =1</a:t>
                    </a:r>
                    <a:endParaRPr lang="en-US" dirty="0"/>
                  </a:p>
                </p:txBody>
              </p:sp>
            </mc:Choice>
            <mc:Fallback xmlns="">
              <p:sp>
                <p:nvSpPr>
                  <p:cNvPr id="54" name="TextBox 53"/>
                  <p:cNvSpPr txBox="1">
                    <a:spLocks noRot="1" noChangeAspect="1" noMove="1" noResize="1" noEditPoints="1" noAdjustHandles="1" noChangeArrowheads="1" noChangeShapeType="1" noTextEdit="1"/>
                  </p:cNvSpPr>
                  <p:nvPr/>
                </p:nvSpPr>
                <p:spPr>
                  <a:xfrm>
                    <a:off x="3938999" y="5179504"/>
                    <a:ext cx="1679248" cy="369332"/>
                  </a:xfrm>
                  <a:prstGeom prst="rect">
                    <a:avLst/>
                  </a:prstGeom>
                  <a:blipFill>
                    <a:blip r:embed="rId7"/>
                    <a:stretch>
                      <a:fillRect l="-2899" t="-8197" b="-24590"/>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 name="TextBox 1"/>
                <p:cNvSpPr txBox="1"/>
                <p:nvPr/>
              </p:nvSpPr>
              <p:spPr>
                <a:xfrm>
                  <a:off x="6396017" y="2622745"/>
                  <a:ext cx="127321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e>
                        </m:d>
                      </m:oMath>
                    </m:oMathPara>
                  </a14:m>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6396017" y="2622745"/>
                  <a:ext cx="1273215" cy="369332"/>
                </a:xfrm>
                <a:prstGeom prst="rect">
                  <a:avLst/>
                </a:prstGeom>
                <a:blipFill>
                  <a:blip r:embed="rId8"/>
                  <a:stretch>
                    <a:fillRect b="-6557"/>
                  </a:stretch>
                </a:blipFill>
              </p:spPr>
              <p:txBody>
                <a:bodyPr/>
                <a:lstStyle/>
                <a:p>
                  <a:r>
                    <a:rPr lang="en-GB">
                      <a:noFill/>
                    </a:rPr>
                    <a:t> </a:t>
                  </a:r>
                </a:p>
              </p:txBody>
            </p:sp>
          </mc:Fallback>
        </mc:AlternateContent>
      </p:grpSp>
    </p:spTree>
    <p:extLst>
      <p:ext uri="{BB962C8B-B14F-4D97-AF65-F5344CB8AC3E}">
        <p14:creationId xmlns:p14="http://schemas.microsoft.com/office/powerpoint/2010/main" val="42877825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Probability - short repetition</a:t>
            </a:r>
            <a:endParaRPr lang="en-US" dirty="0"/>
          </a:p>
        </p:txBody>
      </p:sp>
      <p:sp>
        <p:nvSpPr>
          <p:cNvPr id="3" name="TextBox 2"/>
          <p:cNvSpPr txBox="1"/>
          <p:nvPr/>
        </p:nvSpPr>
        <p:spPr>
          <a:xfrm>
            <a:off x="677334" y="1510237"/>
            <a:ext cx="9827875" cy="3139321"/>
          </a:xfrm>
          <a:prstGeom prst="rect">
            <a:avLst/>
          </a:prstGeom>
          <a:noFill/>
        </p:spPr>
        <p:txBody>
          <a:bodyPr wrap="square" rtlCol="0">
            <a:spAutoFit/>
          </a:bodyPr>
          <a:lstStyle/>
          <a:p>
            <a:r>
              <a:rPr lang="en-US" dirty="0" smtClean="0"/>
              <a:t>If we have </a:t>
            </a:r>
            <a:r>
              <a:rPr lang="en-US" b="1" dirty="0" smtClean="0"/>
              <a:t>a probabilistic domain</a:t>
            </a:r>
            <a:r>
              <a:rPr lang="en-US" dirty="0" smtClean="0"/>
              <a:t>, we can </a:t>
            </a:r>
            <a:r>
              <a:rPr lang="en-US" b="1" dirty="0" smtClean="0"/>
              <a:t>describe this domain by the set of random variables</a:t>
            </a:r>
            <a:r>
              <a:rPr lang="en-US" dirty="0" smtClean="0"/>
              <a:t>. </a:t>
            </a:r>
          </a:p>
          <a:p>
            <a:endParaRPr lang="en-US" dirty="0"/>
          </a:p>
          <a:p>
            <a:r>
              <a:rPr lang="en-US" b="1" dirty="0" smtClean="0"/>
              <a:t>Example</a:t>
            </a:r>
            <a:r>
              <a:rPr lang="en-US" dirty="0" smtClean="0"/>
              <a:t>:  Domain name  </a:t>
            </a:r>
            <a:r>
              <a:rPr lang="en-US" dirty="0" smtClean="0">
                <a:solidFill>
                  <a:schemeClr val="accent2">
                    <a:lumMod val="75000"/>
                  </a:schemeClr>
                </a:solidFill>
              </a:rPr>
              <a:t>Climate</a:t>
            </a:r>
            <a:r>
              <a:rPr lang="en-US" dirty="0" smtClean="0"/>
              <a:t>. This domain is described by one random variable. </a:t>
            </a:r>
          </a:p>
          <a:p>
            <a:r>
              <a:rPr lang="en-US" dirty="0"/>
              <a:t> </a:t>
            </a:r>
            <a:r>
              <a:rPr lang="en-US" dirty="0" smtClean="0"/>
              <a:t>               Random variable name : </a:t>
            </a:r>
            <a:r>
              <a:rPr lang="en-US" dirty="0" smtClean="0">
                <a:solidFill>
                  <a:srgbClr val="FF0000"/>
                </a:solidFill>
              </a:rPr>
              <a:t>Weather</a:t>
            </a:r>
            <a:r>
              <a:rPr lang="en-US" dirty="0" smtClean="0"/>
              <a:t>.  Set of possible values of the random variable </a:t>
            </a:r>
          </a:p>
          <a:p>
            <a:r>
              <a:rPr lang="en-US" dirty="0"/>
              <a:t> </a:t>
            </a:r>
            <a:r>
              <a:rPr lang="en-US" dirty="0" smtClean="0"/>
              <a:t>               </a:t>
            </a:r>
            <a:r>
              <a:rPr lang="en-US" dirty="0" smtClean="0">
                <a:solidFill>
                  <a:srgbClr val="FF0000"/>
                </a:solidFill>
              </a:rPr>
              <a:t>{sunny, wind, snow, rain}.</a:t>
            </a:r>
          </a:p>
          <a:p>
            <a:endParaRPr lang="en-US" dirty="0">
              <a:solidFill>
                <a:srgbClr val="FF0000"/>
              </a:solidFill>
            </a:endParaRPr>
          </a:p>
          <a:p>
            <a:r>
              <a:rPr lang="en-US" dirty="0" smtClean="0">
                <a:solidFill>
                  <a:srgbClr val="FF0000"/>
                </a:solidFill>
              </a:rPr>
              <a:t>                </a:t>
            </a:r>
            <a:r>
              <a:rPr lang="en-US" b="1" dirty="0" smtClean="0"/>
              <a:t>Convention for us</a:t>
            </a:r>
            <a:r>
              <a:rPr lang="en-US" dirty="0" smtClean="0"/>
              <a:t>: Random variable name starts by a capital letter. Value of </a:t>
            </a:r>
          </a:p>
          <a:p>
            <a:r>
              <a:rPr lang="en-US" dirty="0"/>
              <a:t> </a:t>
            </a:r>
            <a:r>
              <a:rPr lang="en-US" dirty="0" smtClean="0"/>
              <a:t>               the random variable starts by a small letter. </a:t>
            </a:r>
          </a:p>
          <a:p>
            <a:endParaRPr lang="en-US" dirty="0"/>
          </a:p>
          <a:p>
            <a:r>
              <a:rPr lang="en-US" dirty="0" smtClean="0"/>
              <a:t>                 Weather = sunny</a:t>
            </a:r>
          </a:p>
        </p:txBody>
      </p:sp>
      <p:grpSp>
        <p:nvGrpSpPr>
          <p:cNvPr id="7" name="Group 6"/>
          <p:cNvGrpSpPr/>
          <p:nvPr/>
        </p:nvGrpSpPr>
        <p:grpSpPr>
          <a:xfrm>
            <a:off x="1766455" y="4649558"/>
            <a:ext cx="1724890" cy="1469227"/>
            <a:chOff x="1766455" y="4649558"/>
            <a:chExt cx="1724890" cy="1469227"/>
          </a:xfrm>
        </p:grpSpPr>
        <p:sp>
          <p:nvSpPr>
            <p:cNvPr id="4" name="TextBox 3"/>
            <p:cNvSpPr txBox="1"/>
            <p:nvPr/>
          </p:nvSpPr>
          <p:spPr>
            <a:xfrm>
              <a:off x="1766455" y="5195455"/>
              <a:ext cx="1724890" cy="923330"/>
            </a:xfrm>
            <a:prstGeom prst="rect">
              <a:avLst/>
            </a:prstGeom>
            <a:noFill/>
          </p:spPr>
          <p:txBody>
            <a:bodyPr wrap="square" rtlCol="0">
              <a:spAutoFit/>
            </a:bodyPr>
            <a:lstStyle/>
            <a:p>
              <a:r>
                <a:rPr lang="en-US" dirty="0" smtClean="0"/>
                <a:t>Name of the random variable</a:t>
              </a:r>
              <a:endParaRPr lang="en-US" dirty="0"/>
            </a:p>
          </p:txBody>
        </p:sp>
        <p:cxnSp>
          <p:nvCxnSpPr>
            <p:cNvPr id="6" name="Straight Arrow Connector 5"/>
            <p:cNvCxnSpPr/>
            <p:nvPr/>
          </p:nvCxnSpPr>
          <p:spPr>
            <a:xfrm flipV="1">
              <a:off x="2213264" y="4649558"/>
              <a:ext cx="20781" cy="54589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9" name="Group 8"/>
          <p:cNvGrpSpPr/>
          <p:nvPr/>
        </p:nvGrpSpPr>
        <p:grpSpPr>
          <a:xfrm>
            <a:off x="3491345" y="4631187"/>
            <a:ext cx="1724890" cy="1450856"/>
            <a:chOff x="1766455" y="4667929"/>
            <a:chExt cx="1724890" cy="1450856"/>
          </a:xfrm>
        </p:grpSpPr>
        <p:sp>
          <p:nvSpPr>
            <p:cNvPr id="10" name="TextBox 9"/>
            <p:cNvSpPr txBox="1"/>
            <p:nvPr/>
          </p:nvSpPr>
          <p:spPr>
            <a:xfrm>
              <a:off x="1766455" y="5195455"/>
              <a:ext cx="1724890" cy="923330"/>
            </a:xfrm>
            <a:prstGeom prst="rect">
              <a:avLst/>
            </a:prstGeom>
            <a:noFill/>
          </p:spPr>
          <p:txBody>
            <a:bodyPr wrap="square" rtlCol="0">
              <a:spAutoFit/>
            </a:bodyPr>
            <a:lstStyle/>
            <a:p>
              <a:r>
                <a:rPr lang="en-US" dirty="0" smtClean="0"/>
                <a:t>Value of the random variable</a:t>
              </a:r>
              <a:endParaRPr lang="en-US" dirty="0"/>
            </a:p>
          </p:txBody>
        </p:sp>
        <p:cxnSp>
          <p:nvCxnSpPr>
            <p:cNvPr id="11" name="Straight Arrow Connector 10"/>
            <p:cNvCxnSpPr/>
            <p:nvPr/>
          </p:nvCxnSpPr>
          <p:spPr>
            <a:xfrm flipH="1" flipV="1">
              <a:off x="1880755" y="4667929"/>
              <a:ext cx="332509" cy="52752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6047509" y="4631187"/>
            <a:ext cx="4010891" cy="646331"/>
          </a:xfrm>
          <a:prstGeom prst="rect">
            <a:avLst/>
          </a:prstGeom>
          <a:solidFill>
            <a:srgbClr val="FFFF00"/>
          </a:solidFill>
        </p:spPr>
        <p:txBody>
          <a:bodyPr wrap="square" rtlCol="0">
            <a:spAutoFit/>
          </a:bodyPr>
          <a:lstStyle/>
          <a:p>
            <a:r>
              <a:rPr lang="en-US" dirty="0" smtClean="0"/>
              <a:t>Random variable Weather is a </a:t>
            </a:r>
            <a:r>
              <a:rPr lang="en-US" b="1" dirty="0" smtClean="0"/>
              <a:t>discrete</a:t>
            </a:r>
            <a:r>
              <a:rPr lang="en-US" dirty="0" smtClean="0"/>
              <a:t> random variable. </a:t>
            </a:r>
            <a:endParaRPr lang="en-US" dirty="0"/>
          </a:p>
        </p:txBody>
      </p:sp>
    </p:spTree>
    <p:extLst>
      <p:ext uri="{BB962C8B-B14F-4D97-AF65-F5344CB8AC3E}">
        <p14:creationId xmlns:p14="http://schemas.microsoft.com/office/powerpoint/2010/main" val="1110490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884176" y="380877"/>
            <a:ext cx="8618538" cy="6099175"/>
            <a:chOff x="1774825" y="333376"/>
            <a:chExt cx="8618538" cy="6099175"/>
          </a:xfrm>
        </p:grpSpPr>
        <p:grpSp>
          <p:nvGrpSpPr>
            <p:cNvPr id="41986" name="Group 33"/>
            <p:cNvGrpSpPr>
              <a:grpSpLocks/>
            </p:cNvGrpSpPr>
            <p:nvPr/>
          </p:nvGrpSpPr>
          <p:grpSpPr bwMode="auto">
            <a:xfrm>
              <a:off x="7796214" y="333376"/>
              <a:ext cx="2460625" cy="2232025"/>
              <a:chOff x="6271726" y="332656"/>
              <a:chExt cx="2461376" cy="2232247"/>
            </a:xfrm>
          </p:grpSpPr>
          <p:grpSp>
            <p:nvGrpSpPr>
              <p:cNvPr id="42022" name="Group 19"/>
              <p:cNvGrpSpPr>
                <a:grpSpLocks/>
              </p:cNvGrpSpPr>
              <p:nvPr/>
            </p:nvGrpSpPr>
            <p:grpSpPr bwMode="auto">
              <a:xfrm>
                <a:off x="6271726" y="332656"/>
                <a:ext cx="2461376" cy="2232247"/>
                <a:chOff x="539552" y="2204863"/>
                <a:chExt cx="3528392" cy="3310915"/>
              </a:xfrm>
            </p:grpSpPr>
            <p:sp>
              <p:nvSpPr>
                <p:cNvPr id="21" name="Rectangle 20"/>
                <p:cNvSpPr/>
                <p:nvPr/>
              </p:nvSpPr>
              <p:spPr>
                <a:xfrm>
                  <a:off x="539552" y="2204863"/>
                  <a:ext cx="3528392" cy="3310915"/>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2" name="Straight Connector 21"/>
                <p:cNvCxnSpPr/>
                <p:nvPr/>
              </p:nvCxnSpPr>
              <p:spPr>
                <a:xfrm>
                  <a:off x="1691401" y="2204863"/>
                  <a:ext cx="0" cy="32402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843251" y="2204863"/>
                  <a:ext cx="0" cy="32402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539552" y="4437258"/>
                  <a:ext cx="35283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539552" y="3285739"/>
                  <a:ext cx="35283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7" name="Oval 26"/>
              <p:cNvSpPr/>
              <p:nvPr/>
            </p:nvSpPr>
            <p:spPr>
              <a:xfrm>
                <a:off x="8015333" y="497772"/>
                <a:ext cx="582790" cy="50487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41987" name="TextBox 27"/>
            <p:cNvSpPr txBox="1">
              <a:spLocks noChangeArrowheads="1"/>
            </p:cNvSpPr>
            <p:nvPr/>
          </p:nvSpPr>
          <p:spPr bwMode="auto">
            <a:xfrm>
              <a:off x="1774825" y="620714"/>
              <a:ext cx="2736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dirty="0" smtClean="0"/>
                <a:t>Configurations</a:t>
              </a:r>
              <a:endParaRPr lang="en-US" altLang="en-US" dirty="0"/>
            </a:p>
          </p:txBody>
        </p:sp>
        <p:grpSp>
          <p:nvGrpSpPr>
            <p:cNvPr id="41988" name="Group 34"/>
            <p:cNvGrpSpPr>
              <a:grpSpLocks/>
            </p:cNvGrpSpPr>
            <p:nvPr/>
          </p:nvGrpSpPr>
          <p:grpSpPr bwMode="auto">
            <a:xfrm>
              <a:off x="7839258" y="3627439"/>
              <a:ext cx="2460625" cy="2232025"/>
              <a:chOff x="6300362" y="3652189"/>
              <a:chExt cx="2461376" cy="2232247"/>
            </a:xfrm>
          </p:grpSpPr>
          <p:grpSp>
            <p:nvGrpSpPr>
              <p:cNvPr id="42015" name="Group 1"/>
              <p:cNvGrpSpPr>
                <a:grpSpLocks/>
              </p:cNvGrpSpPr>
              <p:nvPr/>
            </p:nvGrpSpPr>
            <p:grpSpPr bwMode="auto">
              <a:xfrm>
                <a:off x="6300362" y="3652189"/>
                <a:ext cx="2461376" cy="2232247"/>
                <a:chOff x="539552" y="2204863"/>
                <a:chExt cx="3528392" cy="3310915"/>
              </a:xfrm>
            </p:grpSpPr>
            <p:sp>
              <p:nvSpPr>
                <p:cNvPr id="3" name="Rectangle 2"/>
                <p:cNvSpPr/>
                <p:nvPr/>
              </p:nvSpPr>
              <p:spPr>
                <a:xfrm>
                  <a:off x="539552" y="2204863"/>
                  <a:ext cx="3528392" cy="3310915"/>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 name="Straight Connector 3"/>
                <p:cNvCxnSpPr/>
                <p:nvPr/>
              </p:nvCxnSpPr>
              <p:spPr>
                <a:xfrm>
                  <a:off x="1691401" y="2204863"/>
                  <a:ext cx="0" cy="32402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2843251" y="2204863"/>
                  <a:ext cx="0" cy="32402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a:off x="539552" y="4437258"/>
                  <a:ext cx="35283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539552" y="3285737"/>
                  <a:ext cx="35283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9" name="Oval 28"/>
              <p:cNvSpPr/>
              <p:nvPr/>
            </p:nvSpPr>
            <p:spPr>
              <a:xfrm>
                <a:off x="7216606" y="3783170"/>
                <a:ext cx="582790" cy="50328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41989" name="Group 32"/>
            <p:cNvGrpSpPr>
              <a:grpSpLocks/>
            </p:cNvGrpSpPr>
            <p:nvPr/>
          </p:nvGrpSpPr>
          <p:grpSpPr bwMode="auto">
            <a:xfrm>
              <a:off x="4035426" y="333376"/>
              <a:ext cx="2462213" cy="2232025"/>
              <a:chOff x="3275856" y="332656"/>
              <a:chExt cx="2461376" cy="2232247"/>
            </a:xfrm>
          </p:grpSpPr>
          <p:grpSp>
            <p:nvGrpSpPr>
              <p:cNvPr id="42008" name="Group 13"/>
              <p:cNvGrpSpPr>
                <a:grpSpLocks/>
              </p:cNvGrpSpPr>
              <p:nvPr/>
            </p:nvGrpSpPr>
            <p:grpSpPr bwMode="auto">
              <a:xfrm>
                <a:off x="3275856" y="332656"/>
                <a:ext cx="2461376" cy="2232247"/>
                <a:chOff x="539552" y="2204863"/>
                <a:chExt cx="3528392" cy="3310915"/>
              </a:xfrm>
            </p:grpSpPr>
            <p:sp>
              <p:nvSpPr>
                <p:cNvPr id="15" name="Rectangle 14"/>
                <p:cNvSpPr/>
                <p:nvPr/>
              </p:nvSpPr>
              <p:spPr>
                <a:xfrm>
                  <a:off x="539552" y="2204863"/>
                  <a:ext cx="3528392" cy="3310915"/>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6" name="Straight Connector 15"/>
                <p:cNvCxnSpPr/>
                <p:nvPr/>
              </p:nvCxnSpPr>
              <p:spPr>
                <a:xfrm>
                  <a:off x="1690658" y="2204863"/>
                  <a:ext cx="0" cy="32402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844040" y="2204863"/>
                  <a:ext cx="0" cy="32402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539552" y="4437258"/>
                  <a:ext cx="35283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539552" y="3285739"/>
                  <a:ext cx="35283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0" name="Oval 29"/>
              <p:cNvSpPr/>
              <p:nvPr/>
            </p:nvSpPr>
            <p:spPr>
              <a:xfrm>
                <a:off x="4993741" y="1158239"/>
                <a:ext cx="582415" cy="50328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41990" name="TextBox 30"/>
            <p:cNvSpPr txBox="1">
              <a:spLocks noChangeArrowheads="1"/>
            </p:cNvSpPr>
            <p:nvPr/>
          </p:nvSpPr>
          <p:spPr bwMode="auto">
            <a:xfrm>
              <a:off x="5045075" y="3068639"/>
              <a:ext cx="53482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b                                                      a</a:t>
              </a:r>
              <a:endParaRPr lang="en-US" altLang="en-US"/>
            </a:p>
          </p:txBody>
        </p:sp>
        <p:sp>
          <p:nvSpPr>
            <p:cNvPr id="41991" name="TextBox 31"/>
            <p:cNvSpPr txBox="1">
              <a:spLocks noChangeArrowheads="1"/>
            </p:cNvSpPr>
            <p:nvPr/>
          </p:nvSpPr>
          <p:spPr bwMode="auto">
            <a:xfrm>
              <a:off x="7896226" y="6062664"/>
              <a:ext cx="11588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c</a:t>
              </a:r>
              <a:endParaRPr lang="en-US" altLang="en-US"/>
            </a:p>
          </p:txBody>
        </p:sp>
        <p:sp>
          <p:nvSpPr>
            <p:cNvPr id="36" name="TextBox 35"/>
            <p:cNvSpPr txBox="1">
              <a:spLocks noRot="1" noChangeAspect="1" noMove="1" noResize="1" noEditPoints="1" noAdjustHandles="1" noChangeArrowheads="1" noChangeShapeType="1" noTextEdit="1"/>
            </p:cNvSpPr>
            <p:nvPr/>
          </p:nvSpPr>
          <p:spPr>
            <a:xfrm>
              <a:off x="6446974" y="1337186"/>
              <a:ext cx="1298522" cy="369332"/>
            </a:xfrm>
            <a:prstGeom prst="rect">
              <a:avLst/>
            </a:prstGeom>
            <a:blipFill>
              <a:blip r:embed="rId2"/>
              <a:stretch>
                <a:fillRect l="-4225" t="-8197" b="-24590"/>
              </a:stretch>
            </a:blipFill>
          </p:spPr>
          <p:txBody>
            <a:bodyPr/>
            <a:lstStyle/>
            <a:p>
              <a:pPr>
                <a:defRPr/>
              </a:pPr>
              <a:r>
                <a:rPr lang="en-US">
                  <a:noFill/>
                </a:rPr>
                <a:t> </a:t>
              </a:r>
            </a:p>
          </p:txBody>
        </p:sp>
        <p:cxnSp>
          <p:nvCxnSpPr>
            <p:cNvPr id="38" name="Straight Arrow Connector 37"/>
            <p:cNvCxnSpPr/>
            <p:nvPr/>
          </p:nvCxnSpPr>
          <p:spPr>
            <a:xfrm flipH="1">
              <a:off x="6600825" y="1001713"/>
              <a:ext cx="8636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9055100" y="2781301"/>
              <a:ext cx="0" cy="65722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a:spLocks noRot="1" noChangeAspect="1" noMove="1" noResize="1" noEditPoints="1" noAdjustHandles="1" noChangeArrowheads="1" noChangeShapeType="1" noTextEdit="1"/>
            </p:cNvSpPr>
            <p:nvPr/>
          </p:nvSpPr>
          <p:spPr>
            <a:xfrm>
              <a:off x="9061476" y="2918958"/>
              <a:ext cx="1298522" cy="369332"/>
            </a:xfrm>
            <a:prstGeom prst="rect">
              <a:avLst/>
            </a:prstGeom>
            <a:blipFill>
              <a:blip r:embed="rId3"/>
              <a:stretch>
                <a:fillRect l="-3756" t="-10000" b="-26667"/>
              </a:stretch>
            </a:blipFill>
          </p:spPr>
          <p:txBody>
            <a:bodyPr/>
            <a:lstStyle/>
            <a:p>
              <a:pPr>
                <a:defRPr/>
              </a:pPr>
              <a:r>
                <a:rPr lang="en-US">
                  <a:noFill/>
                </a:rPr>
                <a:t> </a:t>
              </a:r>
            </a:p>
          </p:txBody>
        </p:sp>
        <p:grpSp>
          <p:nvGrpSpPr>
            <p:cNvPr id="41996" name="Group 45"/>
            <p:cNvGrpSpPr>
              <a:grpSpLocks/>
            </p:cNvGrpSpPr>
            <p:nvPr/>
          </p:nvGrpSpPr>
          <p:grpSpPr bwMode="auto">
            <a:xfrm>
              <a:off x="7432676" y="1887539"/>
              <a:ext cx="830263" cy="515937"/>
              <a:chOff x="5908431" y="1887415"/>
              <a:chExt cx="831234" cy="515816"/>
            </a:xfrm>
          </p:grpSpPr>
          <p:sp>
            <p:nvSpPr>
              <p:cNvPr id="43" name="Freeform 42"/>
              <p:cNvSpPr/>
              <p:nvPr/>
            </p:nvSpPr>
            <p:spPr>
              <a:xfrm>
                <a:off x="5908431" y="1887415"/>
                <a:ext cx="621439" cy="515816"/>
              </a:xfrm>
              <a:custGeom>
                <a:avLst/>
                <a:gdLst>
                  <a:gd name="connsiteX0" fmla="*/ 234461 w 621323"/>
                  <a:gd name="connsiteY0" fmla="*/ 515816 h 515816"/>
                  <a:gd name="connsiteX1" fmla="*/ 152400 w 621323"/>
                  <a:gd name="connsiteY1" fmla="*/ 480647 h 515816"/>
                  <a:gd name="connsiteX2" fmla="*/ 117231 w 621323"/>
                  <a:gd name="connsiteY2" fmla="*/ 468923 h 515816"/>
                  <a:gd name="connsiteX3" fmla="*/ 46892 w 621323"/>
                  <a:gd name="connsiteY3" fmla="*/ 410308 h 515816"/>
                  <a:gd name="connsiteX4" fmla="*/ 11723 w 621323"/>
                  <a:gd name="connsiteY4" fmla="*/ 386862 h 515816"/>
                  <a:gd name="connsiteX5" fmla="*/ 0 w 621323"/>
                  <a:gd name="connsiteY5" fmla="*/ 339970 h 515816"/>
                  <a:gd name="connsiteX6" fmla="*/ 46892 w 621323"/>
                  <a:gd name="connsiteY6" fmla="*/ 187570 h 515816"/>
                  <a:gd name="connsiteX7" fmla="*/ 70338 w 621323"/>
                  <a:gd name="connsiteY7" fmla="*/ 164123 h 515816"/>
                  <a:gd name="connsiteX8" fmla="*/ 105507 w 621323"/>
                  <a:gd name="connsiteY8" fmla="*/ 93785 h 515816"/>
                  <a:gd name="connsiteX9" fmla="*/ 222738 w 621323"/>
                  <a:gd name="connsiteY9" fmla="*/ 23447 h 515816"/>
                  <a:gd name="connsiteX10" fmla="*/ 269631 w 621323"/>
                  <a:gd name="connsiteY10" fmla="*/ 11723 h 515816"/>
                  <a:gd name="connsiteX11" fmla="*/ 621323 w 621323"/>
                  <a:gd name="connsiteY11" fmla="*/ 0 h 515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1323" h="515816">
                    <a:moveTo>
                      <a:pt x="234461" y="515816"/>
                    </a:moveTo>
                    <a:cubicBezTo>
                      <a:pt x="207107" y="504093"/>
                      <a:pt x="180031" y="491700"/>
                      <a:pt x="152400" y="480647"/>
                    </a:cubicBezTo>
                    <a:cubicBezTo>
                      <a:pt x="140927" y="476058"/>
                      <a:pt x="128284" y="474449"/>
                      <a:pt x="117231" y="468923"/>
                    </a:cubicBezTo>
                    <a:cubicBezTo>
                      <a:pt x="73567" y="447091"/>
                      <a:pt x="85786" y="442720"/>
                      <a:pt x="46892" y="410308"/>
                    </a:cubicBezTo>
                    <a:cubicBezTo>
                      <a:pt x="36068" y="401288"/>
                      <a:pt x="23446" y="394677"/>
                      <a:pt x="11723" y="386862"/>
                    </a:cubicBezTo>
                    <a:cubicBezTo>
                      <a:pt x="7815" y="371231"/>
                      <a:pt x="0" y="356082"/>
                      <a:pt x="0" y="339970"/>
                    </a:cubicBezTo>
                    <a:cubicBezTo>
                      <a:pt x="0" y="289153"/>
                      <a:pt x="23162" y="230284"/>
                      <a:pt x="46892" y="187570"/>
                    </a:cubicBezTo>
                    <a:cubicBezTo>
                      <a:pt x="52260" y="177908"/>
                      <a:pt x="62523" y="171939"/>
                      <a:pt x="70338" y="164123"/>
                    </a:cubicBezTo>
                    <a:cubicBezTo>
                      <a:pt x="78700" y="139037"/>
                      <a:pt x="84119" y="112500"/>
                      <a:pt x="105507" y="93785"/>
                    </a:cubicBezTo>
                    <a:cubicBezTo>
                      <a:pt x="125957" y="75892"/>
                      <a:pt x="190600" y="35499"/>
                      <a:pt x="222738" y="23447"/>
                    </a:cubicBezTo>
                    <a:cubicBezTo>
                      <a:pt x="237824" y="17790"/>
                      <a:pt x="253547" y="12669"/>
                      <a:pt x="269631" y="11723"/>
                    </a:cubicBezTo>
                    <a:cubicBezTo>
                      <a:pt x="386724" y="4835"/>
                      <a:pt x="621323" y="0"/>
                      <a:pt x="621323" y="0"/>
                    </a:cubicBezTo>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5" name="Straight Arrow Connector 44"/>
              <p:cNvCxnSpPr/>
              <p:nvPr/>
            </p:nvCxnSpPr>
            <p:spPr>
              <a:xfrm flipV="1">
                <a:off x="6372523" y="1906461"/>
                <a:ext cx="367142" cy="1269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7" name="TextBox 46"/>
            <p:cNvSpPr txBox="1">
              <a:spLocks noRot="1" noChangeAspect="1" noMove="1" noResize="1" noEditPoints="1" noAdjustHandles="1" noChangeArrowheads="1" noChangeShapeType="1" noTextEdit="1"/>
            </p:cNvSpPr>
            <p:nvPr/>
          </p:nvSpPr>
          <p:spPr>
            <a:xfrm>
              <a:off x="6814891" y="2632265"/>
              <a:ext cx="1298522" cy="369332"/>
            </a:xfrm>
            <a:prstGeom prst="rect">
              <a:avLst/>
            </a:prstGeom>
            <a:blipFill>
              <a:blip r:embed="rId4"/>
              <a:stretch>
                <a:fillRect l="-4225" t="-10000" b="-26667"/>
              </a:stretch>
            </a:blipFill>
          </p:spPr>
          <p:txBody>
            <a:bodyPr/>
            <a:lstStyle/>
            <a:p>
              <a:pPr>
                <a:defRPr/>
              </a:pPr>
              <a:r>
                <a:rPr lang="en-US">
                  <a:noFill/>
                </a:rPr>
                <a:t> </a:t>
              </a:r>
            </a:p>
          </p:txBody>
        </p:sp>
        <p:grpSp>
          <p:nvGrpSpPr>
            <p:cNvPr id="55" name="Group 54"/>
            <p:cNvGrpSpPr/>
            <p:nvPr/>
          </p:nvGrpSpPr>
          <p:grpSpPr>
            <a:xfrm>
              <a:off x="2070887" y="3656124"/>
              <a:ext cx="4245980" cy="378527"/>
              <a:chOff x="1372267" y="5170309"/>
              <a:chExt cx="4245980" cy="378527"/>
            </a:xfrm>
            <a:solidFill>
              <a:schemeClr val="accent1"/>
            </a:solidFill>
          </p:grpSpPr>
          <mc:AlternateContent xmlns:mc="http://schemas.openxmlformats.org/markup-compatibility/2006" xmlns:a14="http://schemas.microsoft.com/office/drawing/2010/main">
            <mc:Choice Requires="a14">
              <p:sp>
                <p:nvSpPr>
                  <p:cNvPr id="52" name="TextBox 51"/>
                  <p:cNvSpPr txBox="1"/>
                  <p:nvPr/>
                </p:nvSpPr>
                <p:spPr>
                  <a:xfrm>
                    <a:off x="1372267" y="5170309"/>
                    <a:ext cx="3442267" cy="369332"/>
                  </a:xfrm>
                  <a:prstGeom prst="rect">
                    <a:avLst/>
                  </a:prstGeom>
                  <a:solidFill>
                    <a:schemeClr val="bg2">
                      <a:lumMod val="90000"/>
                    </a:schemeClr>
                  </a:solidFill>
                </p:spPr>
                <p:txBody>
                  <a:bodyPr>
                    <a:spAutoFit/>
                  </a:bodyPr>
                  <a:lstStyle/>
                  <a:p>
                    <a:pPr>
                      <a:defRPr/>
                    </a:pPr>
                    <a:r>
                      <a:rPr lang="sk-SK" dirty="0"/>
                      <a:t>p</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𝑎</m:t>
                            </m:r>
                            <m:r>
                              <a:rPr lang="en-US">
                                <a:latin typeface="Cambria Math" panose="02040503050406030204" pitchFamily="18" charset="0"/>
                              </a:rPr>
                              <m:t>→</m:t>
                            </m:r>
                            <m:r>
                              <a:rPr lang="sk-SK" i="1">
                                <a:latin typeface="Cambria Math" panose="02040503050406030204" pitchFamily="18" charset="0"/>
                              </a:rPr>
                              <m:t>𝑎</m:t>
                            </m:r>
                          </m:e>
                        </m:d>
                      </m:oMath>
                    </a14:m>
                    <a:r>
                      <a:rPr lang="sk-SK" dirty="0"/>
                      <a:t> + </a:t>
                    </a:r>
                    <a:endParaRPr lang="en-US" dirty="0"/>
                  </a:p>
                </p:txBody>
              </p:sp>
            </mc:Choice>
            <mc:Fallback xmlns="">
              <p:sp>
                <p:nvSpPr>
                  <p:cNvPr id="52" name="TextBox 51"/>
                  <p:cNvSpPr txBox="1">
                    <a:spLocks noRot="1" noChangeAspect="1" noMove="1" noResize="1" noEditPoints="1" noAdjustHandles="1" noChangeArrowheads="1" noChangeShapeType="1" noTextEdit="1"/>
                  </p:cNvSpPr>
                  <p:nvPr/>
                </p:nvSpPr>
                <p:spPr>
                  <a:xfrm>
                    <a:off x="1372267" y="5170309"/>
                    <a:ext cx="3442267" cy="369332"/>
                  </a:xfrm>
                  <a:prstGeom prst="rect">
                    <a:avLst/>
                  </a:prstGeom>
                  <a:blipFill>
                    <a:blip r:embed="rId5"/>
                    <a:stretch>
                      <a:fillRect l="-1596"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p:cNvSpPr txBox="1"/>
                  <p:nvPr/>
                </p:nvSpPr>
                <p:spPr>
                  <a:xfrm>
                    <a:off x="2546999" y="5170309"/>
                    <a:ext cx="1684920" cy="369332"/>
                  </a:xfrm>
                  <a:prstGeom prst="rect">
                    <a:avLst/>
                  </a:prstGeom>
                  <a:solidFill>
                    <a:schemeClr val="bg2">
                      <a:lumMod val="90000"/>
                    </a:schemeClr>
                  </a:solidFill>
                </p:spPr>
                <p:txBody>
                  <a:bodyPr>
                    <a:spAutoFit/>
                  </a:bodyPr>
                  <a:lstStyle/>
                  <a:p>
                    <a:pPr>
                      <a:defRPr/>
                    </a:pPr>
                    <a:r>
                      <a:rPr lang="sk-SK" dirty="0"/>
                      <a:t>p</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𝑎</m:t>
                            </m:r>
                            <m:r>
                              <a:rPr lang="en-US">
                                <a:latin typeface="Cambria Math" panose="02040503050406030204" pitchFamily="18" charset="0"/>
                              </a:rPr>
                              <m:t>→</m:t>
                            </m:r>
                            <m:r>
                              <a:rPr lang="sk-SK" i="1">
                                <a:latin typeface="Cambria Math" panose="02040503050406030204" pitchFamily="18" charset="0"/>
                              </a:rPr>
                              <m:t>𝑏</m:t>
                            </m:r>
                          </m:e>
                        </m:d>
                        <m:r>
                          <a:rPr lang="sk-SK" i="1">
                            <a:latin typeface="Cambria Math" panose="02040503050406030204" pitchFamily="18" charset="0"/>
                          </a:rPr>
                          <m:t> +</m:t>
                        </m:r>
                      </m:oMath>
                    </a14:m>
                    <a:endParaRPr lang="en-US" dirty="0"/>
                  </a:p>
                </p:txBody>
              </p:sp>
            </mc:Choice>
            <mc:Fallback xmlns="">
              <p:sp>
                <p:nvSpPr>
                  <p:cNvPr id="53" name="TextBox 52"/>
                  <p:cNvSpPr txBox="1">
                    <a:spLocks noRot="1" noChangeAspect="1" noMove="1" noResize="1" noEditPoints="1" noAdjustHandles="1" noChangeArrowheads="1" noChangeShapeType="1" noTextEdit="1"/>
                  </p:cNvSpPr>
                  <p:nvPr/>
                </p:nvSpPr>
                <p:spPr>
                  <a:xfrm>
                    <a:off x="2546999" y="5170309"/>
                    <a:ext cx="1684920" cy="369332"/>
                  </a:xfrm>
                  <a:prstGeom prst="rect">
                    <a:avLst/>
                  </a:prstGeom>
                  <a:blipFill>
                    <a:blip r:embed="rId6"/>
                    <a:stretch>
                      <a:fillRect l="-2888"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p:cNvSpPr txBox="1"/>
                  <p:nvPr/>
                </p:nvSpPr>
                <p:spPr>
                  <a:xfrm>
                    <a:off x="3938999" y="5179504"/>
                    <a:ext cx="1679248" cy="369332"/>
                  </a:xfrm>
                  <a:prstGeom prst="rect">
                    <a:avLst/>
                  </a:prstGeom>
                  <a:solidFill>
                    <a:schemeClr val="bg2">
                      <a:lumMod val="90000"/>
                    </a:schemeClr>
                  </a:solidFill>
                </p:spPr>
                <p:txBody>
                  <a:bodyPr>
                    <a:spAutoFit/>
                  </a:bodyPr>
                  <a:lstStyle/>
                  <a:p>
                    <a:pPr>
                      <a:defRPr/>
                    </a:pPr>
                    <a:r>
                      <a:rPr lang="sk-SK" dirty="0"/>
                      <a:t>p</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𝑎</m:t>
                            </m:r>
                            <m:r>
                              <a:rPr lang="en-US">
                                <a:latin typeface="Cambria Math" panose="02040503050406030204" pitchFamily="18" charset="0"/>
                              </a:rPr>
                              <m:t>→</m:t>
                            </m:r>
                            <m:r>
                              <a:rPr lang="sk-SK" i="1">
                                <a:latin typeface="Cambria Math" panose="02040503050406030204" pitchFamily="18" charset="0"/>
                              </a:rPr>
                              <m:t>𝑐</m:t>
                            </m:r>
                          </m:e>
                        </m:d>
                      </m:oMath>
                    </a14:m>
                    <a:r>
                      <a:rPr lang="sk-SK" dirty="0"/>
                      <a:t> =1</a:t>
                    </a:r>
                    <a:endParaRPr lang="en-US" dirty="0"/>
                  </a:p>
                </p:txBody>
              </p:sp>
            </mc:Choice>
            <mc:Fallback xmlns="">
              <p:sp>
                <p:nvSpPr>
                  <p:cNvPr id="54" name="TextBox 53"/>
                  <p:cNvSpPr txBox="1">
                    <a:spLocks noRot="1" noChangeAspect="1" noMove="1" noResize="1" noEditPoints="1" noAdjustHandles="1" noChangeArrowheads="1" noChangeShapeType="1" noTextEdit="1"/>
                  </p:cNvSpPr>
                  <p:nvPr/>
                </p:nvSpPr>
                <p:spPr>
                  <a:xfrm>
                    <a:off x="3938999" y="5179504"/>
                    <a:ext cx="1679248" cy="369332"/>
                  </a:xfrm>
                  <a:prstGeom prst="rect">
                    <a:avLst/>
                  </a:prstGeom>
                  <a:blipFill>
                    <a:blip r:embed="rId7"/>
                    <a:stretch>
                      <a:fillRect l="-3273" t="-8197" b="-24590"/>
                    </a:stretch>
                  </a:blipFill>
                </p:spPr>
                <p:txBody>
                  <a:bodyPr/>
                  <a:lstStyle/>
                  <a:p>
                    <a:r>
                      <a:rPr lang="en-US">
                        <a:noFill/>
                      </a:rPr>
                      <a:t> </a:t>
                    </a:r>
                  </a:p>
                </p:txBody>
              </p:sp>
            </mc:Fallback>
          </mc:AlternateContent>
        </p:grpSp>
        <p:grpSp>
          <p:nvGrpSpPr>
            <p:cNvPr id="37" name="Group 36"/>
            <p:cNvGrpSpPr>
              <a:grpSpLocks/>
            </p:cNvGrpSpPr>
            <p:nvPr/>
          </p:nvGrpSpPr>
          <p:grpSpPr bwMode="auto">
            <a:xfrm>
              <a:off x="2079625" y="4287838"/>
              <a:ext cx="5384800" cy="1924050"/>
              <a:chOff x="555520" y="4287737"/>
              <a:chExt cx="5384632" cy="1924749"/>
            </a:xfrm>
          </p:grpSpPr>
          <p:sp>
            <p:nvSpPr>
              <p:cNvPr id="8" name="TextBox 7"/>
              <p:cNvSpPr txBox="1">
                <a:spLocks noRot="1" noChangeAspect="1" noMove="1" noResize="1" noEditPoints="1" noAdjustHandles="1" noChangeArrowheads="1" noChangeShapeType="1" noTextEdit="1"/>
              </p:cNvSpPr>
              <p:nvPr/>
            </p:nvSpPr>
            <p:spPr>
              <a:xfrm>
                <a:off x="555520" y="4287737"/>
                <a:ext cx="5240616" cy="404983"/>
              </a:xfrm>
              <a:prstGeom prst="rect">
                <a:avLst/>
              </a:prstGeom>
              <a:blipFill>
                <a:blip r:embed="rId8"/>
                <a:stretch>
                  <a:fillRect t="-1493" b="-19403"/>
                </a:stretch>
              </a:blipFill>
            </p:spPr>
            <p:txBody>
              <a:bodyPr/>
              <a:lstStyle/>
              <a:p>
                <a:pPr>
                  <a:defRPr/>
                </a:pPr>
                <a:r>
                  <a:rPr lang="en-US">
                    <a:noFill/>
                  </a:rPr>
                  <a:t> </a:t>
                </a:r>
              </a:p>
            </p:txBody>
          </p:sp>
          <p:sp>
            <p:nvSpPr>
              <p:cNvPr id="51" name="TextBox 50"/>
              <p:cNvSpPr txBox="1">
                <a:spLocks noRot="1" noChangeAspect="1" noMove="1" noResize="1" noEditPoints="1" noAdjustHandles="1" noChangeArrowheads="1" noChangeShapeType="1" noTextEdit="1"/>
              </p:cNvSpPr>
              <p:nvPr/>
            </p:nvSpPr>
            <p:spPr>
              <a:xfrm>
                <a:off x="555520" y="5028514"/>
                <a:ext cx="5384632" cy="404983"/>
              </a:xfrm>
              <a:prstGeom prst="rect">
                <a:avLst/>
              </a:prstGeom>
              <a:blipFill>
                <a:blip r:embed="rId9"/>
                <a:stretch>
                  <a:fillRect t="-3030" b="-21212"/>
                </a:stretch>
              </a:blipFill>
            </p:spPr>
            <p:txBody>
              <a:bodyPr/>
              <a:lstStyle/>
              <a:p>
                <a:pPr>
                  <a:defRPr/>
                </a:pPr>
                <a:r>
                  <a:rPr lang="en-US">
                    <a:noFill/>
                  </a:rPr>
                  <a:t> </a:t>
                </a:r>
              </a:p>
            </p:txBody>
          </p:sp>
          <p:grpSp>
            <p:nvGrpSpPr>
              <p:cNvPr id="60" name="Group 59"/>
              <p:cNvGrpSpPr/>
              <p:nvPr/>
            </p:nvGrpSpPr>
            <p:grpSpPr>
              <a:xfrm>
                <a:off x="676994" y="5833959"/>
                <a:ext cx="4245980" cy="378527"/>
                <a:chOff x="1372267" y="5170309"/>
                <a:chExt cx="4245980" cy="378527"/>
              </a:xfrm>
              <a:noFill/>
            </p:grpSpPr>
            <mc:AlternateContent xmlns:mc="http://schemas.openxmlformats.org/markup-compatibility/2006" xmlns:a14="http://schemas.microsoft.com/office/drawing/2010/main">
              <mc:Choice Requires="a14">
                <p:sp>
                  <p:nvSpPr>
                    <p:cNvPr id="61" name="TextBox 60"/>
                    <p:cNvSpPr txBox="1"/>
                    <p:nvPr/>
                  </p:nvSpPr>
                  <p:spPr>
                    <a:xfrm>
                      <a:off x="1372267" y="5170309"/>
                      <a:ext cx="3442267" cy="369332"/>
                    </a:xfrm>
                    <a:prstGeom prst="rect">
                      <a:avLst/>
                    </a:prstGeom>
                    <a:grpFill/>
                  </p:spPr>
                  <p:txBody>
                    <a:bodyPr>
                      <a:spAutoFit/>
                    </a:bodyPr>
                    <a:lstStyle/>
                    <a:p>
                      <a:pPr>
                        <a:defRPr/>
                      </a:pPr>
                      <a:r>
                        <a:rPr lang="sk-SK" dirty="0"/>
                        <a:t>p</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𝑎</m:t>
                              </m:r>
                              <m:r>
                                <a:rPr lang="en-US">
                                  <a:latin typeface="Cambria Math" panose="02040503050406030204" pitchFamily="18" charset="0"/>
                                </a:rPr>
                                <m:t>→</m:t>
                              </m:r>
                              <m:r>
                                <a:rPr lang="sk-SK" i="1">
                                  <a:latin typeface="Cambria Math" panose="02040503050406030204" pitchFamily="18" charset="0"/>
                                </a:rPr>
                                <m:t>𝑎</m:t>
                              </m:r>
                            </m:e>
                          </m:d>
                        </m:oMath>
                      </a14:m>
                      <a:r>
                        <a:rPr lang="sk-SK" dirty="0"/>
                        <a:t> + </a:t>
                      </a:r>
                      <a:endParaRPr lang="en-US" dirty="0"/>
                    </a:p>
                  </p:txBody>
                </p:sp>
              </mc:Choice>
              <mc:Fallback xmlns="">
                <p:sp>
                  <p:nvSpPr>
                    <p:cNvPr id="61" name="TextBox 60"/>
                    <p:cNvSpPr txBox="1">
                      <a:spLocks noRot="1" noChangeAspect="1" noMove="1" noResize="1" noEditPoints="1" noAdjustHandles="1" noChangeArrowheads="1" noChangeShapeType="1" noTextEdit="1"/>
                    </p:cNvSpPr>
                    <p:nvPr/>
                  </p:nvSpPr>
                  <p:spPr>
                    <a:xfrm>
                      <a:off x="1372267" y="5170309"/>
                      <a:ext cx="3442267" cy="369332"/>
                    </a:xfrm>
                    <a:prstGeom prst="rect">
                      <a:avLst/>
                    </a:prstGeom>
                    <a:blipFill>
                      <a:blip r:embed="rId10"/>
                      <a:stretch>
                        <a:fillRect l="-1416" t="-9836"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p:cNvSpPr txBox="1"/>
                    <p:nvPr/>
                  </p:nvSpPr>
                  <p:spPr>
                    <a:xfrm>
                      <a:off x="2546999" y="5170309"/>
                      <a:ext cx="1684920" cy="369332"/>
                    </a:xfrm>
                    <a:prstGeom prst="rect">
                      <a:avLst/>
                    </a:prstGeom>
                    <a:grpFill/>
                  </p:spPr>
                  <p:txBody>
                    <a:bodyPr>
                      <a:spAutoFit/>
                    </a:bodyPr>
                    <a:lstStyle/>
                    <a:p>
                      <a:pPr>
                        <a:defRPr/>
                      </a:pPr>
                      <a:r>
                        <a:rPr lang="sk-SK" dirty="0"/>
                        <a:t>p</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𝑎</m:t>
                              </m:r>
                              <m:r>
                                <a:rPr lang="en-US">
                                  <a:latin typeface="Cambria Math" panose="02040503050406030204" pitchFamily="18" charset="0"/>
                                </a:rPr>
                                <m:t>→</m:t>
                              </m:r>
                              <m:r>
                                <a:rPr lang="sk-SK" i="1">
                                  <a:latin typeface="Cambria Math" panose="02040503050406030204" pitchFamily="18" charset="0"/>
                                </a:rPr>
                                <m:t>𝑏</m:t>
                              </m:r>
                            </m:e>
                          </m:d>
                          <m:r>
                            <a:rPr lang="sk-SK" i="1">
                              <a:latin typeface="Cambria Math" panose="02040503050406030204" pitchFamily="18" charset="0"/>
                            </a:rPr>
                            <m:t> +</m:t>
                          </m:r>
                        </m:oMath>
                      </a14:m>
                      <a:endParaRPr lang="en-US" dirty="0"/>
                    </a:p>
                  </p:txBody>
                </p:sp>
              </mc:Choice>
              <mc:Fallback xmlns="">
                <p:sp>
                  <p:nvSpPr>
                    <p:cNvPr id="62" name="TextBox 61"/>
                    <p:cNvSpPr txBox="1">
                      <a:spLocks noRot="1" noChangeAspect="1" noMove="1" noResize="1" noEditPoints="1" noAdjustHandles="1" noChangeArrowheads="1" noChangeShapeType="1" noTextEdit="1"/>
                    </p:cNvSpPr>
                    <p:nvPr/>
                  </p:nvSpPr>
                  <p:spPr>
                    <a:xfrm>
                      <a:off x="2546999" y="5170309"/>
                      <a:ext cx="1684920" cy="369332"/>
                    </a:xfrm>
                    <a:prstGeom prst="rect">
                      <a:avLst/>
                    </a:prstGeom>
                    <a:blipFill>
                      <a:blip r:embed="rId11"/>
                      <a:stretch>
                        <a:fillRect l="-3261" t="-9836"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p:cNvSpPr txBox="1"/>
                    <p:nvPr/>
                  </p:nvSpPr>
                  <p:spPr>
                    <a:xfrm>
                      <a:off x="3938999" y="5179504"/>
                      <a:ext cx="1679248" cy="369332"/>
                    </a:xfrm>
                    <a:prstGeom prst="rect">
                      <a:avLst/>
                    </a:prstGeom>
                    <a:grpFill/>
                  </p:spPr>
                  <p:txBody>
                    <a:bodyPr>
                      <a:spAutoFit/>
                    </a:bodyPr>
                    <a:lstStyle/>
                    <a:p>
                      <a:pPr>
                        <a:defRPr/>
                      </a:pPr>
                      <a:r>
                        <a:rPr lang="sk-SK" dirty="0"/>
                        <a:t>p</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𝑎</m:t>
                              </m:r>
                              <m:r>
                                <a:rPr lang="en-US">
                                  <a:latin typeface="Cambria Math" panose="02040503050406030204" pitchFamily="18" charset="0"/>
                                </a:rPr>
                                <m:t>→</m:t>
                              </m:r>
                              <m:r>
                                <a:rPr lang="sk-SK" i="1">
                                  <a:latin typeface="Cambria Math" panose="02040503050406030204" pitchFamily="18" charset="0"/>
                                </a:rPr>
                                <m:t>𝑐</m:t>
                              </m:r>
                            </m:e>
                          </m:d>
                        </m:oMath>
                      </a14:m>
                      <a:r>
                        <a:rPr lang="sk-SK" dirty="0"/>
                        <a:t> =1</a:t>
                      </a:r>
                      <a:endParaRPr lang="en-US" dirty="0"/>
                    </a:p>
                  </p:txBody>
                </p:sp>
              </mc:Choice>
              <mc:Fallback xmlns="">
                <p:sp>
                  <p:nvSpPr>
                    <p:cNvPr id="63" name="TextBox 62"/>
                    <p:cNvSpPr txBox="1">
                      <a:spLocks noRot="1" noChangeAspect="1" noMove="1" noResize="1" noEditPoints="1" noAdjustHandles="1" noChangeArrowheads="1" noChangeShapeType="1" noTextEdit="1"/>
                    </p:cNvSpPr>
                    <p:nvPr/>
                  </p:nvSpPr>
                  <p:spPr>
                    <a:xfrm>
                      <a:off x="3938999" y="5179504"/>
                      <a:ext cx="1679248" cy="369332"/>
                    </a:xfrm>
                    <a:prstGeom prst="rect">
                      <a:avLst/>
                    </a:prstGeom>
                    <a:blipFill>
                      <a:blip r:embed="rId12"/>
                      <a:stretch>
                        <a:fillRect l="-2899" t="-8197" b="-24590"/>
                      </a:stretch>
                    </a:blipFill>
                  </p:spPr>
                  <p:txBody>
                    <a:bodyPr/>
                    <a:lstStyle/>
                    <a:p>
                      <a:r>
                        <a:rPr lang="en-US">
                          <a:noFill/>
                        </a:rPr>
                        <a:t> </a:t>
                      </a:r>
                    </a:p>
                  </p:txBody>
                </p:sp>
              </mc:Fallback>
            </mc:AlternateContent>
          </p:grpSp>
          <p:sp>
            <p:nvSpPr>
              <p:cNvPr id="10" name="Freeform 9"/>
              <p:cNvSpPr/>
              <p:nvPr/>
            </p:nvSpPr>
            <p:spPr>
              <a:xfrm>
                <a:off x="761889" y="5373981"/>
                <a:ext cx="3446355" cy="522477"/>
              </a:xfrm>
              <a:custGeom>
                <a:avLst/>
                <a:gdLst>
                  <a:gd name="connsiteX0" fmla="*/ 23958 w 3447097"/>
                  <a:gd name="connsiteY0" fmla="*/ 498541 h 522021"/>
                  <a:gd name="connsiteX1" fmla="*/ 512 w 3447097"/>
                  <a:gd name="connsiteY1" fmla="*/ 439925 h 522021"/>
                  <a:gd name="connsiteX2" fmla="*/ 35681 w 3447097"/>
                  <a:gd name="connsiteY2" fmla="*/ 346141 h 522021"/>
                  <a:gd name="connsiteX3" fmla="*/ 59127 w 3447097"/>
                  <a:gd name="connsiteY3" fmla="*/ 322694 h 522021"/>
                  <a:gd name="connsiteX4" fmla="*/ 82574 w 3447097"/>
                  <a:gd name="connsiteY4" fmla="*/ 287525 h 522021"/>
                  <a:gd name="connsiteX5" fmla="*/ 117743 w 3447097"/>
                  <a:gd name="connsiteY5" fmla="*/ 275802 h 522021"/>
                  <a:gd name="connsiteX6" fmla="*/ 199804 w 3447097"/>
                  <a:gd name="connsiteY6" fmla="*/ 240633 h 522021"/>
                  <a:gd name="connsiteX7" fmla="*/ 281866 w 3447097"/>
                  <a:gd name="connsiteY7" fmla="*/ 158571 h 522021"/>
                  <a:gd name="connsiteX8" fmla="*/ 305312 w 3447097"/>
                  <a:gd name="connsiteY8" fmla="*/ 158571 h 522021"/>
                  <a:gd name="connsiteX9" fmla="*/ 363927 w 3447097"/>
                  <a:gd name="connsiteY9" fmla="*/ 205464 h 522021"/>
                  <a:gd name="connsiteX10" fmla="*/ 387374 w 3447097"/>
                  <a:gd name="connsiteY10" fmla="*/ 228910 h 522021"/>
                  <a:gd name="connsiteX11" fmla="*/ 434266 w 3447097"/>
                  <a:gd name="connsiteY11" fmla="*/ 240633 h 522021"/>
                  <a:gd name="connsiteX12" fmla="*/ 469435 w 3447097"/>
                  <a:gd name="connsiteY12" fmla="*/ 252356 h 522021"/>
                  <a:gd name="connsiteX13" fmla="*/ 516327 w 3447097"/>
                  <a:gd name="connsiteY13" fmla="*/ 264079 h 522021"/>
                  <a:gd name="connsiteX14" fmla="*/ 551497 w 3447097"/>
                  <a:gd name="connsiteY14" fmla="*/ 275802 h 522021"/>
                  <a:gd name="connsiteX15" fmla="*/ 598389 w 3447097"/>
                  <a:gd name="connsiteY15" fmla="*/ 287525 h 522021"/>
                  <a:gd name="connsiteX16" fmla="*/ 633558 w 3447097"/>
                  <a:gd name="connsiteY16" fmla="*/ 299248 h 522021"/>
                  <a:gd name="connsiteX17" fmla="*/ 703897 w 3447097"/>
                  <a:gd name="connsiteY17" fmla="*/ 310971 h 522021"/>
                  <a:gd name="connsiteX18" fmla="*/ 1032143 w 3447097"/>
                  <a:gd name="connsiteY18" fmla="*/ 346141 h 522021"/>
                  <a:gd name="connsiteX19" fmla="*/ 1172820 w 3447097"/>
                  <a:gd name="connsiteY19" fmla="*/ 369587 h 522021"/>
                  <a:gd name="connsiteX20" fmla="*/ 1442450 w 3447097"/>
                  <a:gd name="connsiteY20" fmla="*/ 381310 h 522021"/>
                  <a:gd name="connsiteX21" fmla="*/ 2286512 w 3447097"/>
                  <a:gd name="connsiteY21" fmla="*/ 357864 h 522021"/>
                  <a:gd name="connsiteX22" fmla="*/ 2368574 w 3447097"/>
                  <a:gd name="connsiteY22" fmla="*/ 346141 h 522021"/>
                  <a:gd name="connsiteX23" fmla="*/ 2438912 w 3447097"/>
                  <a:gd name="connsiteY23" fmla="*/ 334417 h 522021"/>
                  <a:gd name="connsiteX24" fmla="*/ 2966450 w 3447097"/>
                  <a:gd name="connsiteY24" fmla="*/ 322694 h 522021"/>
                  <a:gd name="connsiteX25" fmla="*/ 3353312 w 3447097"/>
                  <a:gd name="connsiteY25" fmla="*/ 322694 h 522021"/>
                  <a:gd name="connsiteX26" fmla="*/ 3376758 w 3447097"/>
                  <a:gd name="connsiteY26" fmla="*/ 346141 h 522021"/>
                  <a:gd name="connsiteX27" fmla="*/ 3388481 w 3447097"/>
                  <a:gd name="connsiteY27" fmla="*/ 381310 h 522021"/>
                  <a:gd name="connsiteX28" fmla="*/ 3423650 w 3447097"/>
                  <a:gd name="connsiteY28" fmla="*/ 451648 h 522021"/>
                  <a:gd name="connsiteX29" fmla="*/ 3447097 w 3447097"/>
                  <a:gd name="connsiteY29" fmla="*/ 521987 h 522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447097" h="522021">
                    <a:moveTo>
                      <a:pt x="23958" y="498541"/>
                    </a:moveTo>
                    <a:cubicBezTo>
                      <a:pt x="16143" y="479002"/>
                      <a:pt x="2606" y="460864"/>
                      <a:pt x="512" y="439925"/>
                    </a:cubicBezTo>
                    <a:cubicBezTo>
                      <a:pt x="-3233" y="402479"/>
                      <a:pt x="14073" y="373151"/>
                      <a:pt x="35681" y="346141"/>
                    </a:cubicBezTo>
                    <a:cubicBezTo>
                      <a:pt x="42586" y="337510"/>
                      <a:pt x="52222" y="331325"/>
                      <a:pt x="59127" y="322694"/>
                    </a:cubicBezTo>
                    <a:cubicBezTo>
                      <a:pt x="67929" y="311692"/>
                      <a:pt x="71572" y="296327"/>
                      <a:pt x="82574" y="287525"/>
                    </a:cubicBezTo>
                    <a:cubicBezTo>
                      <a:pt x="92223" y="279806"/>
                      <a:pt x="106690" y="281328"/>
                      <a:pt x="117743" y="275802"/>
                    </a:cubicBezTo>
                    <a:cubicBezTo>
                      <a:pt x="198701" y="235323"/>
                      <a:pt x="102212" y="265031"/>
                      <a:pt x="199804" y="240633"/>
                    </a:cubicBezTo>
                    <a:cubicBezTo>
                      <a:pt x="280425" y="186886"/>
                      <a:pt x="261232" y="220474"/>
                      <a:pt x="281866" y="158571"/>
                    </a:cubicBezTo>
                    <a:cubicBezTo>
                      <a:pt x="304033" y="-129603"/>
                      <a:pt x="283145" y="40345"/>
                      <a:pt x="305312" y="158571"/>
                    </a:cubicBezTo>
                    <a:cubicBezTo>
                      <a:pt x="312382" y="196279"/>
                      <a:pt x="335765" y="196077"/>
                      <a:pt x="363927" y="205464"/>
                    </a:cubicBezTo>
                    <a:cubicBezTo>
                      <a:pt x="371743" y="213279"/>
                      <a:pt x="377488" y="223967"/>
                      <a:pt x="387374" y="228910"/>
                    </a:cubicBezTo>
                    <a:cubicBezTo>
                      <a:pt x="401785" y="236115"/>
                      <a:pt x="418774" y="236207"/>
                      <a:pt x="434266" y="240633"/>
                    </a:cubicBezTo>
                    <a:cubicBezTo>
                      <a:pt x="446148" y="244028"/>
                      <a:pt x="457553" y="248961"/>
                      <a:pt x="469435" y="252356"/>
                    </a:cubicBezTo>
                    <a:cubicBezTo>
                      <a:pt x="484927" y="256782"/>
                      <a:pt x="500835" y="259653"/>
                      <a:pt x="516327" y="264079"/>
                    </a:cubicBezTo>
                    <a:cubicBezTo>
                      <a:pt x="528209" y="267474"/>
                      <a:pt x="539615" y="272407"/>
                      <a:pt x="551497" y="275802"/>
                    </a:cubicBezTo>
                    <a:cubicBezTo>
                      <a:pt x="566989" y="280228"/>
                      <a:pt x="582897" y="283099"/>
                      <a:pt x="598389" y="287525"/>
                    </a:cubicBezTo>
                    <a:cubicBezTo>
                      <a:pt x="610271" y="290920"/>
                      <a:pt x="621495" y="296567"/>
                      <a:pt x="633558" y="299248"/>
                    </a:cubicBezTo>
                    <a:cubicBezTo>
                      <a:pt x="656762" y="304404"/>
                      <a:pt x="680290" y="308194"/>
                      <a:pt x="703897" y="310971"/>
                    </a:cubicBezTo>
                    <a:cubicBezTo>
                      <a:pt x="813185" y="323829"/>
                      <a:pt x="1032143" y="346141"/>
                      <a:pt x="1032143" y="346141"/>
                    </a:cubicBezTo>
                    <a:cubicBezTo>
                      <a:pt x="1093499" y="366593"/>
                      <a:pt x="1076172" y="363547"/>
                      <a:pt x="1172820" y="369587"/>
                    </a:cubicBezTo>
                    <a:cubicBezTo>
                      <a:pt x="1262606" y="375199"/>
                      <a:pt x="1352573" y="377402"/>
                      <a:pt x="1442450" y="381310"/>
                    </a:cubicBezTo>
                    <a:lnTo>
                      <a:pt x="2286512" y="357864"/>
                    </a:lnTo>
                    <a:cubicBezTo>
                      <a:pt x="2314106" y="356412"/>
                      <a:pt x="2341264" y="350343"/>
                      <a:pt x="2368574" y="346141"/>
                    </a:cubicBezTo>
                    <a:cubicBezTo>
                      <a:pt x="2392067" y="342527"/>
                      <a:pt x="2415161" y="335348"/>
                      <a:pt x="2438912" y="334417"/>
                    </a:cubicBezTo>
                    <a:cubicBezTo>
                      <a:pt x="2614666" y="327524"/>
                      <a:pt x="2790604" y="326602"/>
                      <a:pt x="2966450" y="322694"/>
                    </a:cubicBezTo>
                    <a:cubicBezTo>
                      <a:pt x="3122097" y="296753"/>
                      <a:pt x="3096700" y="296147"/>
                      <a:pt x="3353312" y="322694"/>
                    </a:cubicBezTo>
                    <a:cubicBezTo>
                      <a:pt x="3364306" y="323831"/>
                      <a:pt x="3368943" y="338325"/>
                      <a:pt x="3376758" y="346141"/>
                    </a:cubicBezTo>
                    <a:cubicBezTo>
                      <a:pt x="3380666" y="357864"/>
                      <a:pt x="3382955" y="370257"/>
                      <a:pt x="3388481" y="381310"/>
                    </a:cubicBezTo>
                    <a:cubicBezTo>
                      <a:pt x="3413775" y="431897"/>
                      <a:pt x="3411863" y="398608"/>
                      <a:pt x="3423650" y="451648"/>
                    </a:cubicBezTo>
                    <a:cubicBezTo>
                      <a:pt x="3440138" y="525841"/>
                      <a:pt x="3410927" y="521987"/>
                      <a:pt x="3447097" y="521987"/>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2" name="Straight Arrow Connector 11"/>
              <p:cNvCxnSpPr/>
              <p:nvPr/>
            </p:nvCxnSpPr>
            <p:spPr>
              <a:xfrm flipH="1" flipV="1">
                <a:off x="766651" y="4668875"/>
                <a:ext cx="204781" cy="1286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005" name="TextBox 12"/>
              <p:cNvSpPr txBox="1">
                <a:spLocks noChangeArrowheads="1"/>
              </p:cNvSpPr>
              <p:nvPr/>
            </p:nvSpPr>
            <p:spPr bwMode="auto">
              <a:xfrm>
                <a:off x="866943" y="4708285"/>
                <a:ext cx="46297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dirty="0" smtClean="0"/>
                  <a:t>P</a:t>
                </a:r>
                <a:r>
                  <a:rPr lang="en-US" altLang="en-US" dirty="0" err="1" smtClean="0"/>
                  <a:t>robability</a:t>
                </a:r>
                <a:r>
                  <a:rPr lang="en-US" altLang="en-US" dirty="0" smtClean="0"/>
                  <a:t> to be in the configuration </a:t>
                </a:r>
                <a:r>
                  <a:rPr lang="sk-SK" altLang="en-US" i="1" dirty="0" smtClean="0"/>
                  <a:t>a</a:t>
                </a:r>
                <a:endParaRPr lang="en-US" altLang="en-US" i="1" dirty="0"/>
              </a:p>
            </p:txBody>
          </p:sp>
        </p:grpSp>
      </p:grpSp>
    </p:spTree>
    <p:extLst>
      <p:ext uri="{BB962C8B-B14F-4D97-AF65-F5344CB8AC3E}">
        <p14:creationId xmlns:p14="http://schemas.microsoft.com/office/powerpoint/2010/main" val="158788445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010" name="Group 4"/>
          <p:cNvGrpSpPr>
            <a:grpSpLocks/>
          </p:cNvGrpSpPr>
          <p:nvPr/>
        </p:nvGrpSpPr>
        <p:grpSpPr bwMode="auto">
          <a:xfrm>
            <a:off x="1418872" y="357310"/>
            <a:ext cx="8351838" cy="2127207"/>
            <a:chOff x="323528" y="260648"/>
            <a:chExt cx="8352928" cy="2127098"/>
          </a:xfrm>
        </p:grpSpPr>
        <p:sp>
          <p:nvSpPr>
            <p:cNvPr id="43013" name="TextBox 1"/>
            <p:cNvSpPr txBox="1">
              <a:spLocks noChangeArrowheads="1"/>
            </p:cNvSpPr>
            <p:nvPr/>
          </p:nvSpPr>
          <p:spPr bwMode="auto">
            <a:xfrm>
              <a:off x="323528" y="260648"/>
              <a:ext cx="59766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dirty="0" smtClean="0"/>
                <a:t>Result</a:t>
              </a:r>
              <a:r>
                <a:rPr lang="sk-SK" altLang="en-US" sz="2400" dirty="0" smtClean="0"/>
                <a:t>:</a:t>
              </a:r>
              <a:endParaRPr lang="en-US" altLang="en-US" sz="2400" dirty="0"/>
            </a:p>
          </p:txBody>
        </p:sp>
        <p:sp>
          <p:nvSpPr>
            <p:cNvPr id="3" name="TextBox 2"/>
            <p:cNvSpPr txBox="1">
              <a:spLocks noRot="1" noChangeAspect="1" noMove="1" noResize="1" noEditPoints="1" noAdjustHandles="1" noChangeArrowheads="1" noChangeShapeType="1" noTextEdit="1"/>
            </p:cNvSpPr>
            <p:nvPr/>
          </p:nvSpPr>
          <p:spPr>
            <a:xfrm>
              <a:off x="340296" y="836712"/>
              <a:ext cx="8264152" cy="523220"/>
            </a:xfrm>
            <a:prstGeom prst="rect">
              <a:avLst/>
            </a:prstGeom>
            <a:blipFill>
              <a:blip r:embed="rId2"/>
              <a:stretch>
                <a:fillRect t="-10465" b="-32558"/>
              </a:stretch>
            </a:blipFill>
          </p:spPr>
          <p:txBody>
            <a:bodyPr/>
            <a:lstStyle/>
            <a:p>
              <a:pPr>
                <a:defRPr/>
              </a:pPr>
              <a:r>
                <a:rPr lang="en-US">
                  <a:noFill/>
                </a:rPr>
                <a:t> </a:t>
              </a:r>
            </a:p>
          </p:txBody>
        </p:sp>
        <p:sp>
          <p:nvSpPr>
            <p:cNvPr id="43015" name="TextBox 3"/>
            <p:cNvSpPr txBox="1">
              <a:spLocks noChangeArrowheads="1"/>
            </p:cNvSpPr>
            <p:nvPr/>
          </p:nvSpPr>
          <p:spPr bwMode="auto">
            <a:xfrm>
              <a:off x="340296" y="1556792"/>
              <a:ext cx="8336160" cy="830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dirty="0" smtClean="0">
                  <a:solidFill>
                    <a:srgbClr val="C00000"/>
                  </a:solidFill>
                </a:rPr>
                <a:t>Global balance condition</a:t>
              </a:r>
              <a:r>
                <a:rPr lang="sk-SK" altLang="en-US" sz="2400" dirty="0" smtClean="0"/>
                <a:t>, </a:t>
              </a:r>
              <a:r>
                <a:rPr lang="en-US" altLang="en-US" sz="2400" dirty="0" smtClean="0"/>
                <a:t>which should held for sampling by the </a:t>
              </a:r>
              <a:r>
                <a:rPr lang="en-US" altLang="en-US" sz="2400" dirty="0" err="1" smtClean="0"/>
                <a:t>markov</a:t>
              </a:r>
              <a:r>
                <a:rPr lang="en-US" altLang="en-US" sz="2400" dirty="0" smtClean="0"/>
                <a:t> chain</a:t>
              </a:r>
              <a:r>
                <a:rPr lang="sk-SK" altLang="en-US" sz="2400" dirty="0" smtClean="0"/>
                <a:t>. </a:t>
              </a:r>
              <a:endParaRPr lang="en-US" altLang="en-US" sz="2400" dirty="0"/>
            </a:p>
          </p:txBody>
        </p:sp>
      </p:grpSp>
      <p:sp>
        <p:nvSpPr>
          <p:cNvPr id="7" name="Rectangle 6"/>
          <p:cNvSpPr/>
          <p:nvPr/>
        </p:nvSpPr>
        <p:spPr>
          <a:xfrm>
            <a:off x="5203101" y="3851482"/>
            <a:ext cx="3887788" cy="100806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mc:AlternateContent xmlns:mc="http://schemas.openxmlformats.org/markup-compatibility/2006" xmlns:a14="http://schemas.microsoft.com/office/drawing/2010/main">
        <mc:Choice Requires="a14">
          <p:sp>
            <p:nvSpPr>
              <p:cNvPr id="2" name="TextBox 1"/>
              <p:cNvSpPr txBox="1"/>
              <p:nvPr/>
            </p:nvSpPr>
            <p:spPr>
              <a:xfrm>
                <a:off x="1418872" y="3289913"/>
                <a:ext cx="8580940" cy="1661993"/>
              </a:xfrm>
              <a:prstGeom prst="rect">
                <a:avLst/>
              </a:prstGeom>
              <a:noFill/>
            </p:spPr>
            <p:txBody>
              <a:bodyPr wrap="square" rtlCol="0">
                <a:spAutoFit/>
              </a:bodyPr>
              <a:lstStyle/>
              <a:p>
                <a:r>
                  <a:rPr lang="en-US" dirty="0" smtClean="0"/>
                  <a:t>How to reach the global balance condition? The way is to fulfill </a:t>
                </a:r>
                <a:r>
                  <a:rPr lang="en-US" dirty="0" smtClean="0">
                    <a:solidFill>
                      <a:srgbClr val="C00000"/>
                    </a:solidFill>
                  </a:rPr>
                  <a:t>detail balanced condition           </a:t>
                </a:r>
              </a:p>
              <a:p>
                <a:r>
                  <a:rPr lang="en-US" sz="2400" dirty="0" smtClean="0">
                    <a:solidFill>
                      <a:srgbClr val="C00000"/>
                    </a:solidFill>
                  </a:rPr>
                  <a:t>                                            </a:t>
                </a:r>
                <a14:m>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i="1" smtClean="0">
                            <a:solidFill>
                              <a:schemeClr val="tx1"/>
                            </a:solidFill>
                            <a:latin typeface="Cambria Math" panose="02040503050406030204" pitchFamily="18" charset="0"/>
                            <a:ea typeface="Cambria Math" panose="02040503050406030204" pitchFamily="18" charset="0"/>
                          </a:rPr>
                          <m:t>𝜋</m:t>
                        </m:r>
                      </m:e>
                      <m:sub>
                        <m:r>
                          <a:rPr lang="en-US" sz="2400" b="0" i="1" smtClean="0">
                            <a:solidFill>
                              <a:schemeClr val="tx1"/>
                            </a:solidFill>
                            <a:latin typeface="Cambria Math" panose="02040503050406030204" pitchFamily="18" charset="0"/>
                          </a:rPr>
                          <m:t>𝑎</m:t>
                        </m:r>
                      </m:sub>
                    </m:sSub>
                    <m:r>
                      <a:rPr lang="en-US" sz="2400" b="0" i="1" smtClean="0">
                        <a:solidFill>
                          <a:schemeClr val="tx1"/>
                        </a:solidFill>
                        <a:latin typeface="Cambria Math" panose="02040503050406030204" pitchFamily="18" charset="0"/>
                      </a:rPr>
                      <m:t>𝑝</m:t>
                    </m:r>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𝑎</m:t>
                        </m:r>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𝑏</m:t>
                        </m:r>
                      </m:e>
                    </m:d>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ea typeface="Cambria Math" panose="02040503050406030204" pitchFamily="18" charset="0"/>
                          </a:rPr>
                          <m:t>𝜋</m:t>
                        </m:r>
                      </m:e>
                      <m:sub>
                        <m:r>
                          <a:rPr lang="en-US" sz="2400" b="0" i="1" smtClean="0">
                            <a:solidFill>
                              <a:schemeClr val="tx1"/>
                            </a:solidFill>
                            <a:latin typeface="Cambria Math" panose="02040503050406030204" pitchFamily="18" charset="0"/>
                          </a:rPr>
                          <m:t>𝑏</m:t>
                        </m:r>
                      </m:sub>
                    </m:sSub>
                    <m:r>
                      <a:rPr lang="en-US" sz="2400" b="0" i="1" smtClean="0">
                        <a:solidFill>
                          <a:schemeClr val="tx1"/>
                        </a:solidFill>
                        <a:latin typeface="Cambria Math" panose="02040503050406030204" pitchFamily="18" charset="0"/>
                      </a:rPr>
                      <m:t>𝑝</m:t>
                    </m:r>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𝑏</m:t>
                        </m:r>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𝑎</m:t>
                        </m:r>
                      </m:e>
                    </m:d>
                  </m:oMath>
                </a14:m>
                <a:endParaRPr lang="en-US" sz="2400" dirty="0" smtClean="0">
                  <a:solidFill>
                    <a:schemeClr val="tx1"/>
                  </a:solidFill>
                </a:endParaRPr>
              </a:p>
              <a:p>
                <a:r>
                  <a:rPr lang="en-US" sz="2400" dirty="0">
                    <a:solidFill>
                      <a:schemeClr val="tx1"/>
                    </a:solidFill>
                  </a:rPr>
                  <a:t> </a:t>
                </a:r>
                <a:r>
                  <a:rPr lang="en-US" sz="2400" dirty="0" smtClean="0">
                    <a:solidFill>
                      <a:schemeClr val="tx1"/>
                    </a:solidFill>
                  </a:rPr>
                  <a:t>                                           </a:t>
                </a:r>
                <a14:m>
                  <m:oMath xmlns:m="http://schemas.openxmlformats.org/officeDocument/2006/math">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ea typeface="Cambria Math" panose="02040503050406030204" pitchFamily="18" charset="0"/>
                          </a:rPr>
                          <m:t>𝜋</m:t>
                        </m:r>
                      </m:e>
                      <m:sub>
                        <m:r>
                          <a:rPr lang="en-US" sz="2400" i="1">
                            <a:solidFill>
                              <a:schemeClr val="tx1"/>
                            </a:solidFill>
                            <a:latin typeface="Cambria Math" panose="02040503050406030204" pitchFamily="18" charset="0"/>
                          </a:rPr>
                          <m:t>𝑎</m:t>
                        </m:r>
                      </m:sub>
                    </m:sSub>
                    <m:r>
                      <a:rPr lang="en-US" sz="2400" i="1">
                        <a:solidFill>
                          <a:schemeClr val="tx1"/>
                        </a:solidFill>
                        <a:latin typeface="Cambria Math" panose="02040503050406030204" pitchFamily="18" charset="0"/>
                      </a:rPr>
                      <m:t>𝑝</m:t>
                    </m:r>
                    <m:d>
                      <m:dPr>
                        <m:ctrlPr>
                          <a:rPr lang="en-US" sz="2400" i="1">
                            <a:solidFill>
                              <a:schemeClr val="tx1"/>
                            </a:solidFill>
                            <a:latin typeface="Cambria Math" panose="02040503050406030204" pitchFamily="18" charset="0"/>
                          </a:rPr>
                        </m:ctrlPr>
                      </m:dPr>
                      <m:e>
                        <m:r>
                          <a:rPr lang="en-US" sz="2400" i="1">
                            <a:solidFill>
                              <a:schemeClr val="tx1"/>
                            </a:solidFill>
                            <a:latin typeface="Cambria Math" panose="02040503050406030204" pitchFamily="18" charset="0"/>
                          </a:rPr>
                          <m:t>𝑎</m:t>
                        </m:r>
                        <m:r>
                          <a:rPr lang="en-US" sz="2400" i="1">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𝑐</m:t>
                        </m:r>
                      </m:e>
                    </m:d>
                    <m:r>
                      <a:rPr lang="en-US" sz="2400" i="1">
                        <a:solidFill>
                          <a:schemeClr val="tx1"/>
                        </a:solidFill>
                        <a:latin typeface="Cambria Math" panose="02040503050406030204" pitchFamily="18" charset="0"/>
                      </a:rPr>
                      <m:t>=</m:t>
                    </m:r>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ea typeface="Cambria Math" panose="02040503050406030204" pitchFamily="18" charset="0"/>
                          </a:rPr>
                          <m:t>𝜋</m:t>
                        </m:r>
                      </m:e>
                      <m:sub>
                        <m:r>
                          <a:rPr lang="en-US" sz="2400" b="0" i="1" smtClean="0">
                            <a:solidFill>
                              <a:schemeClr val="tx1"/>
                            </a:solidFill>
                            <a:latin typeface="Cambria Math" panose="02040503050406030204" pitchFamily="18" charset="0"/>
                            <a:ea typeface="Cambria Math" panose="02040503050406030204" pitchFamily="18" charset="0"/>
                          </a:rPr>
                          <m:t>𝑐</m:t>
                        </m:r>
                      </m:sub>
                    </m:sSub>
                    <m:r>
                      <a:rPr lang="en-US" sz="2400" i="1">
                        <a:solidFill>
                          <a:schemeClr val="tx1"/>
                        </a:solidFill>
                        <a:latin typeface="Cambria Math" panose="02040503050406030204" pitchFamily="18" charset="0"/>
                      </a:rPr>
                      <m:t>𝑝</m:t>
                    </m:r>
                    <m:d>
                      <m:dPr>
                        <m:ctrlPr>
                          <a:rPr lang="en-US" sz="2400" i="1">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𝑐</m:t>
                        </m:r>
                        <m:r>
                          <a:rPr lang="en-US" sz="2400" i="1">
                            <a:solidFill>
                              <a:schemeClr val="tx1"/>
                            </a:solidFill>
                            <a:latin typeface="Cambria Math" panose="02040503050406030204" pitchFamily="18" charset="0"/>
                            <a:ea typeface="Cambria Math" panose="02040503050406030204" pitchFamily="18" charset="0"/>
                          </a:rPr>
                          <m:t>→</m:t>
                        </m:r>
                        <m:r>
                          <a:rPr lang="en-US" sz="2400" i="1">
                            <a:solidFill>
                              <a:schemeClr val="tx1"/>
                            </a:solidFill>
                            <a:latin typeface="Cambria Math" panose="02040503050406030204" pitchFamily="18" charset="0"/>
                            <a:ea typeface="Cambria Math" panose="02040503050406030204" pitchFamily="18" charset="0"/>
                          </a:rPr>
                          <m:t>𝑎</m:t>
                        </m:r>
                      </m:e>
                    </m:d>
                  </m:oMath>
                </a14:m>
                <a:endParaRPr lang="en-US" sz="2400" dirty="0">
                  <a:solidFill>
                    <a:srgbClr val="C00000"/>
                  </a:solidFill>
                </a:endParaRPr>
              </a:p>
              <a:p>
                <a:r>
                  <a:rPr lang="en-US" dirty="0" smtClean="0">
                    <a:solidFill>
                      <a:srgbClr val="C00000"/>
                    </a:solidFill>
                  </a:rPr>
                  <a:t>                                          </a:t>
                </a:r>
                <a:endParaRPr lang="en-US" dirty="0">
                  <a:solidFill>
                    <a:srgbClr val="C00000"/>
                  </a:solidFill>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1418872" y="3289913"/>
                <a:ext cx="8580940" cy="1661993"/>
              </a:xfrm>
              <a:prstGeom prst="rect">
                <a:avLst/>
              </a:prstGeom>
              <a:blipFill>
                <a:blip r:embed="rId3"/>
                <a:stretch>
                  <a:fillRect l="-640" t="-2574"/>
                </a:stretch>
              </a:blipFill>
            </p:spPr>
            <p:txBody>
              <a:bodyPr/>
              <a:lstStyle/>
              <a:p>
                <a:r>
                  <a:rPr lang="en-US">
                    <a:noFill/>
                  </a:rPr>
                  <a:t> </a:t>
                </a:r>
              </a:p>
            </p:txBody>
          </p:sp>
        </mc:Fallback>
      </mc:AlternateContent>
    </p:spTree>
    <p:extLst>
      <p:ext uri="{BB962C8B-B14F-4D97-AF65-F5344CB8AC3E}">
        <p14:creationId xmlns:p14="http://schemas.microsoft.com/office/powerpoint/2010/main" val="354881242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Box 1"/>
          <p:cNvSpPr txBox="1">
            <a:spLocks noChangeArrowheads="1"/>
          </p:cNvSpPr>
          <p:nvPr/>
        </p:nvSpPr>
        <p:spPr bwMode="auto">
          <a:xfrm>
            <a:off x="1732553" y="295490"/>
            <a:ext cx="931376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dirty="0" smtClean="0"/>
              <a:t>We are sampling from the uniform distribution, we want therefore sample all configurations uniformly and thus we want</a:t>
            </a:r>
            <a:endParaRPr lang="sk-SK" altLang="en-US" sz="2400" dirty="0"/>
          </a:p>
          <a:p>
            <a:endParaRPr lang="sk-SK" altLang="en-US" sz="2400" dirty="0"/>
          </a:p>
          <a:p>
            <a:endParaRPr lang="sk-SK" altLang="en-US" sz="2400" dirty="0"/>
          </a:p>
          <a:p>
            <a:r>
              <a:rPr lang="en-US" altLang="en-US" sz="2400" dirty="0" smtClean="0"/>
              <a:t>Taking this and detail balance condition into account we get:</a:t>
            </a:r>
            <a:endParaRPr lang="en-US" altLang="en-US" sz="2400" dirty="0"/>
          </a:p>
        </p:txBody>
      </p:sp>
      <p:sp>
        <p:nvSpPr>
          <p:cNvPr id="3" name="Rectangle 2"/>
          <p:cNvSpPr>
            <a:spLocks noRot="1" noChangeAspect="1" noMove="1" noResize="1" noEditPoints="1" noAdjustHandles="1" noChangeArrowheads="1" noChangeShapeType="1" noTextEdit="1"/>
          </p:cNvSpPr>
          <p:nvPr/>
        </p:nvSpPr>
        <p:spPr>
          <a:xfrm>
            <a:off x="2207568" y="1268761"/>
            <a:ext cx="2592288" cy="461665"/>
          </a:xfrm>
          <a:prstGeom prst="rect">
            <a:avLst/>
          </a:prstGeom>
          <a:blipFill>
            <a:blip r:embed="rId2"/>
            <a:stretch>
              <a:fillRect b="-2632"/>
            </a:stretch>
          </a:blipFill>
        </p:spPr>
        <p:txBody>
          <a:bodyPr/>
          <a:lstStyle/>
          <a:p>
            <a:pPr>
              <a:defRPr/>
            </a:pPr>
            <a:r>
              <a:rPr lang="en-US">
                <a:noFill/>
              </a:rPr>
              <a:t> </a:t>
            </a:r>
          </a:p>
        </p:txBody>
      </p:sp>
      <p:sp>
        <p:nvSpPr>
          <p:cNvPr id="5" name="TextBox 4"/>
          <p:cNvSpPr txBox="1">
            <a:spLocks noRot="1" noChangeAspect="1" noMove="1" noResize="1" noEditPoints="1" noAdjustHandles="1" noChangeArrowheads="1" noChangeShapeType="1" noTextEdit="1"/>
          </p:cNvSpPr>
          <p:nvPr/>
        </p:nvSpPr>
        <p:spPr>
          <a:xfrm>
            <a:off x="1919536" y="2738538"/>
            <a:ext cx="8480176" cy="1200329"/>
          </a:xfrm>
          <a:prstGeom prst="rect">
            <a:avLst/>
          </a:prstGeom>
          <a:blipFill>
            <a:blip r:embed="rId3"/>
            <a:stretch>
              <a:fillRect b="-3553"/>
            </a:stretch>
          </a:blipFill>
        </p:spPr>
        <p:txBody>
          <a:bodyPr/>
          <a:lstStyle/>
          <a:p>
            <a:pPr>
              <a:defRPr/>
            </a:pPr>
            <a:r>
              <a:rPr lang="en-US">
                <a:noFill/>
              </a:rPr>
              <a:t> </a:t>
            </a:r>
          </a:p>
        </p:txBody>
      </p:sp>
      <p:sp>
        <p:nvSpPr>
          <p:cNvPr id="8" name="TextBox 7"/>
          <p:cNvSpPr txBox="1">
            <a:spLocks noRot="1" noChangeAspect="1" noMove="1" noResize="1" noEditPoints="1" noAdjustHandles="1" noChangeArrowheads="1" noChangeShapeType="1" noTextEdit="1"/>
          </p:cNvSpPr>
          <p:nvPr/>
        </p:nvSpPr>
        <p:spPr>
          <a:xfrm>
            <a:off x="2999656" y="4346814"/>
            <a:ext cx="4807768" cy="1200329"/>
          </a:xfrm>
          <a:prstGeom prst="rect">
            <a:avLst/>
          </a:prstGeom>
          <a:blipFill>
            <a:blip r:embed="rId4"/>
            <a:stretch>
              <a:fillRect b="-3553"/>
            </a:stretch>
          </a:blipFill>
        </p:spPr>
        <p:txBody>
          <a:bodyPr/>
          <a:lstStyle/>
          <a:p>
            <a:pPr>
              <a:defRPr/>
            </a:pPr>
            <a:r>
              <a:rPr lang="en-US">
                <a:noFill/>
              </a:rPr>
              <a:t> </a:t>
            </a:r>
          </a:p>
        </p:txBody>
      </p:sp>
    </p:spTree>
    <p:extLst>
      <p:ext uri="{BB962C8B-B14F-4D97-AF65-F5344CB8AC3E}">
        <p14:creationId xmlns:p14="http://schemas.microsoft.com/office/powerpoint/2010/main" val="21688748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Box 1"/>
          <p:cNvSpPr txBox="1">
            <a:spLocks noChangeArrowheads="1"/>
          </p:cNvSpPr>
          <p:nvPr/>
        </p:nvSpPr>
        <p:spPr bwMode="auto">
          <a:xfrm>
            <a:off x="1524000" y="322087"/>
            <a:ext cx="9036050"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dirty="0" smtClean="0"/>
              <a:t>The condition is fulfilled if all transition probabilities to all 4 sides are the same</a:t>
            </a:r>
            <a:r>
              <a:rPr lang="sk-SK" altLang="en-US" sz="2400" dirty="0" smtClean="0"/>
              <a:t>, </a:t>
            </a:r>
            <a:r>
              <a:rPr lang="en-US" altLang="en-US" sz="2400" dirty="0" smtClean="0"/>
              <a:t>equal to </a:t>
            </a:r>
            <a:r>
              <a:rPr lang="sk-SK" altLang="en-US" sz="2400" dirty="0" smtClean="0"/>
              <a:t> </a:t>
            </a:r>
            <a:r>
              <a:rPr lang="sk-SK" altLang="en-US" sz="2800" dirty="0"/>
              <a:t>¼</a:t>
            </a:r>
            <a:r>
              <a:rPr lang="sk-SK" altLang="en-US" sz="2400" dirty="0"/>
              <a:t>.</a:t>
            </a:r>
            <a:endParaRPr lang="en-US" altLang="en-US" sz="2400" dirty="0"/>
          </a:p>
        </p:txBody>
      </p:sp>
      <p:grpSp>
        <p:nvGrpSpPr>
          <p:cNvPr id="45059" name="Group 2"/>
          <p:cNvGrpSpPr>
            <a:grpSpLocks/>
          </p:cNvGrpSpPr>
          <p:nvPr/>
        </p:nvGrpSpPr>
        <p:grpSpPr bwMode="auto">
          <a:xfrm>
            <a:off x="1703388" y="1477964"/>
            <a:ext cx="3529012" cy="3240087"/>
            <a:chOff x="539552" y="2204864"/>
            <a:chExt cx="3528392" cy="3240360"/>
          </a:xfrm>
        </p:grpSpPr>
        <p:sp>
          <p:nvSpPr>
            <p:cNvPr id="4" name="Rectangle 3"/>
            <p:cNvSpPr/>
            <p:nvPr/>
          </p:nvSpPr>
          <p:spPr>
            <a:xfrm>
              <a:off x="539552" y="2204864"/>
              <a:ext cx="3528392" cy="324036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5" name="Straight Connector 4"/>
            <p:cNvCxnSpPr/>
            <p:nvPr/>
          </p:nvCxnSpPr>
          <p:spPr>
            <a:xfrm>
              <a:off x="1691875" y="2204864"/>
              <a:ext cx="0" cy="32403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844197" y="2204864"/>
              <a:ext cx="0" cy="32403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539552" y="4437077"/>
              <a:ext cx="35283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539552" y="3284455"/>
              <a:ext cx="35283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5060" name="Group 13"/>
          <p:cNvGrpSpPr>
            <a:grpSpLocks/>
          </p:cNvGrpSpPr>
          <p:nvPr/>
        </p:nvGrpSpPr>
        <p:grpSpPr bwMode="auto">
          <a:xfrm>
            <a:off x="4835526" y="1382715"/>
            <a:ext cx="6253021" cy="1200329"/>
            <a:chOff x="3491880" y="2061158"/>
            <a:chExt cx="6253462" cy="1200040"/>
          </a:xfrm>
        </p:grpSpPr>
        <p:cxnSp>
          <p:nvCxnSpPr>
            <p:cNvPr id="10" name="Straight Arrow Connector 9"/>
            <p:cNvCxnSpPr/>
            <p:nvPr/>
          </p:nvCxnSpPr>
          <p:spPr>
            <a:xfrm flipH="1">
              <a:off x="3491880" y="2708702"/>
              <a:ext cx="2448098"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5066" name="TextBox 10"/>
            <p:cNvSpPr txBox="1">
              <a:spLocks noChangeArrowheads="1"/>
            </p:cNvSpPr>
            <p:nvPr/>
          </p:nvSpPr>
          <p:spPr bwMode="auto">
            <a:xfrm>
              <a:off x="6084168" y="2061158"/>
              <a:ext cx="3661174" cy="120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dirty="0" smtClean="0"/>
                <a:t>The probability, that the stone stays on the place is </a:t>
              </a:r>
              <a:r>
                <a:rPr lang="sk-SK" altLang="en-US" sz="2400" dirty="0" smtClean="0"/>
                <a:t>½</a:t>
              </a:r>
              <a:r>
                <a:rPr lang="en-US" altLang="en-US" sz="2400" dirty="0" smtClean="0"/>
                <a:t> here</a:t>
              </a:r>
              <a:r>
                <a:rPr lang="sk-SK" altLang="en-US" sz="2400" dirty="0" smtClean="0"/>
                <a:t>. </a:t>
              </a:r>
              <a:endParaRPr lang="en-US" altLang="en-US" sz="2400" dirty="0"/>
            </a:p>
          </p:txBody>
        </p:sp>
      </p:grpSp>
      <p:grpSp>
        <p:nvGrpSpPr>
          <p:cNvPr id="45061" name="Group 14"/>
          <p:cNvGrpSpPr>
            <a:grpSpLocks/>
          </p:cNvGrpSpPr>
          <p:nvPr/>
        </p:nvGrpSpPr>
        <p:grpSpPr bwMode="auto">
          <a:xfrm>
            <a:off x="4835526" y="2860675"/>
            <a:ext cx="6565537" cy="1200329"/>
            <a:chOff x="3491880" y="2061158"/>
            <a:chExt cx="5256584" cy="1201255"/>
          </a:xfrm>
        </p:grpSpPr>
        <p:cxnSp>
          <p:nvCxnSpPr>
            <p:cNvPr id="16" name="Straight Arrow Connector 15"/>
            <p:cNvCxnSpPr/>
            <p:nvPr/>
          </p:nvCxnSpPr>
          <p:spPr>
            <a:xfrm flipH="1">
              <a:off x="3491880" y="2709358"/>
              <a:ext cx="2448098"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5064" name="TextBox 16"/>
            <p:cNvSpPr txBox="1">
              <a:spLocks noChangeArrowheads="1"/>
            </p:cNvSpPr>
            <p:nvPr/>
          </p:nvSpPr>
          <p:spPr bwMode="auto">
            <a:xfrm>
              <a:off x="6084168" y="2061158"/>
              <a:ext cx="2664296" cy="1201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dirty="0" smtClean="0"/>
                <a:t>Here the probability, that the stone stays on the place is </a:t>
              </a:r>
              <a:r>
                <a:rPr lang="sk-SK" altLang="en-US" sz="2400" dirty="0" smtClean="0"/>
                <a:t>1/4</a:t>
              </a:r>
              <a:r>
                <a:rPr lang="sk-SK" altLang="en-US" sz="2400" dirty="0"/>
                <a:t>. </a:t>
              </a:r>
              <a:endParaRPr lang="en-US" altLang="en-US" sz="2400" dirty="0"/>
            </a:p>
          </p:txBody>
        </p:sp>
      </p:grpSp>
      <p:sp>
        <p:nvSpPr>
          <p:cNvPr id="45062" name="TextBox 17"/>
          <p:cNvSpPr txBox="1">
            <a:spLocks noChangeArrowheads="1"/>
          </p:cNvSpPr>
          <p:nvPr/>
        </p:nvSpPr>
        <p:spPr bwMode="auto">
          <a:xfrm>
            <a:off x="1703388" y="4901079"/>
            <a:ext cx="864076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dirty="0" smtClean="0"/>
              <a:t>This explains why stone distribution is not uniform  at the boundaries and in the edges of the square. For Metropolis sampling it is crucial to take into account detail</a:t>
            </a:r>
            <a:r>
              <a:rPr lang="sk-SK" altLang="en-US" sz="2400" dirty="0" err="1" smtClean="0"/>
              <a:t>ed</a:t>
            </a:r>
            <a:r>
              <a:rPr lang="en-US" altLang="en-US" sz="2400" dirty="0" smtClean="0"/>
              <a:t> balanced conditions.</a:t>
            </a:r>
            <a:endParaRPr lang="en-US" altLang="en-US" sz="2400" dirty="0"/>
          </a:p>
        </p:txBody>
      </p:sp>
    </p:spTree>
    <p:extLst>
      <p:ext uri="{BB962C8B-B14F-4D97-AF65-F5344CB8AC3E}">
        <p14:creationId xmlns:p14="http://schemas.microsoft.com/office/powerpoint/2010/main" val="341709788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657102" y="314656"/>
            <a:ext cx="10201154" cy="5902324"/>
            <a:chOff x="1524000" y="136526"/>
            <a:chExt cx="10201154" cy="5902324"/>
          </a:xfrm>
        </p:grpSpPr>
        <p:sp>
          <p:nvSpPr>
            <p:cNvPr id="46082" name="TextBox 1"/>
            <p:cNvSpPr txBox="1">
              <a:spLocks noChangeArrowheads="1"/>
            </p:cNvSpPr>
            <p:nvPr/>
          </p:nvSpPr>
          <p:spPr bwMode="auto">
            <a:xfrm>
              <a:off x="1524000" y="136526"/>
              <a:ext cx="10201154"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dirty="0" smtClean="0"/>
                <a:t>In a case of our game with stones we have sampled from the uniform distribution, because no part of the lake is more important then the other. </a:t>
              </a:r>
            </a:p>
            <a:p>
              <a:r>
                <a:rPr lang="en-US" altLang="en-US" sz="2400" dirty="0" smtClean="0"/>
                <a:t>Let us imagine, that the bottom of the lake is at some places created from the iron stone and we do not toss stones but small magnets. That means some configurations are more probable then the others.  How to do Metropolis sampling correctly in this case? In our simplified world it means we have different probabilities of the configurations. </a:t>
              </a:r>
              <a:endParaRPr lang="en-US" altLang="en-US" sz="2400" dirty="0"/>
            </a:p>
          </p:txBody>
        </p:sp>
        <p:grpSp>
          <p:nvGrpSpPr>
            <p:cNvPr id="46083" name="Group 11"/>
            <p:cNvGrpSpPr>
              <a:grpSpLocks/>
            </p:cNvGrpSpPr>
            <p:nvPr/>
          </p:nvGrpSpPr>
          <p:grpSpPr bwMode="auto">
            <a:xfrm>
              <a:off x="1847851" y="3429000"/>
              <a:ext cx="3095625" cy="2609850"/>
              <a:chOff x="323528" y="3429000"/>
              <a:chExt cx="3096344" cy="2609949"/>
            </a:xfrm>
          </p:grpSpPr>
          <p:grpSp>
            <p:nvGrpSpPr>
              <p:cNvPr id="46085" name="Group 2"/>
              <p:cNvGrpSpPr>
                <a:grpSpLocks/>
              </p:cNvGrpSpPr>
              <p:nvPr/>
            </p:nvGrpSpPr>
            <p:grpSpPr bwMode="auto">
              <a:xfrm>
                <a:off x="323528" y="3429000"/>
                <a:ext cx="3096344" cy="2609949"/>
                <a:chOff x="539552" y="2204864"/>
                <a:chExt cx="3528392" cy="3240360"/>
              </a:xfrm>
            </p:grpSpPr>
            <p:sp>
              <p:nvSpPr>
                <p:cNvPr id="4" name="Rectangle 3"/>
                <p:cNvSpPr/>
                <p:nvPr/>
              </p:nvSpPr>
              <p:spPr>
                <a:xfrm>
                  <a:off x="539552" y="2204864"/>
                  <a:ext cx="3528392" cy="324036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5" name="Straight Connector 4"/>
                <p:cNvCxnSpPr/>
                <p:nvPr/>
              </p:nvCxnSpPr>
              <p:spPr>
                <a:xfrm>
                  <a:off x="1692161" y="2204864"/>
                  <a:ext cx="0" cy="32403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842959" y="2204864"/>
                  <a:ext cx="0" cy="32403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539552" y="4438032"/>
                  <a:ext cx="35283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539552" y="3284984"/>
                  <a:ext cx="35283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6086" name="TextBox 8"/>
              <p:cNvSpPr txBox="1">
                <a:spLocks noChangeArrowheads="1"/>
              </p:cNvSpPr>
              <p:nvPr/>
            </p:nvSpPr>
            <p:spPr bwMode="auto">
              <a:xfrm>
                <a:off x="467544" y="3645024"/>
                <a:ext cx="28083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2400"/>
                  <a:t>2              0.5         1.0</a:t>
                </a:r>
                <a:endParaRPr lang="en-US" altLang="en-US" sz="2400"/>
              </a:p>
            </p:txBody>
          </p:sp>
          <p:sp>
            <p:nvSpPr>
              <p:cNvPr id="46087" name="TextBox 9"/>
              <p:cNvSpPr txBox="1">
                <a:spLocks noChangeArrowheads="1"/>
              </p:cNvSpPr>
              <p:nvPr/>
            </p:nvSpPr>
            <p:spPr bwMode="auto">
              <a:xfrm>
                <a:off x="467544" y="4503141"/>
                <a:ext cx="28083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2400" dirty="0"/>
                  <a:t>0.5            1.0       0.5</a:t>
                </a:r>
                <a:endParaRPr lang="en-US" altLang="en-US" sz="2400" dirty="0"/>
              </a:p>
            </p:txBody>
          </p:sp>
          <p:sp>
            <p:nvSpPr>
              <p:cNvPr id="46088" name="TextBox 10"/>
              <p:cNvSpPr txBox="1">
                <a:spLocks noChangeArrowheads="1"/>
              </p:cNvSpPr>
              <p:nvPr/>
            </p:nvSpPr>
            <p:spPr bwMode="auto">
              <a:xfrm>
                <a:off x="467544" y="5431122"/>
                <a:ext cx="28083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2400" dirty="0"/>
                  <a:t>3              0.5         1.0</a:t>
                </a:r>
                <a:endParaRPr lang="en-US" altLang="en-US" sz="2400" dirty="0"/>
              </a:p>
            </p:txBody>
          </p:sp>
        </p:grpSp>
        <p:sp>
          <p:nvSpPr>
            <p:cNvPr id="46084" name="TextBox 12"/>
            <p:cNvSpPr txBox="1">
              <a:spLocks noChangeArrowheads="1"/>
            </p:cNvSpPr>
            <p:nvPr/>
          </p:nvSpPr>
          <p:spPr bwMode="auto">
            <a:xfrm>
              <a:off x="5954713" y="3810001"/>
              <a:ext cx="396081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dirty="0" smtClean="0"/>
                <a:t>Numbers in small squares are ratios. In the left upper corner the small magnets are placed twice as much as in the right upper corner. </a:t>
              </a:r>
              <a:r>
                <a:rPr lang="sk-SK" altLang="en-US" dirty="0" smtClean="0"/>
                <a:t> </a:t>
              </a:r>
              <a:endParaRPr lang="en-US" altLang="en-US" dirty="0"/>
            </a:p>
          </p:txBody>
        </p:sp>
        <p:cxnSp>
          <p:nvCxnSpPr>
            <p:cNvPr id="3" name="Straight Arrow Connector 2"/>
            <p:cNvCxnSpPr/>
            <p:nvPr/>
          </p:nvCxnSpPr>
          <p:spPr>
            <a:xfrm flipH="1" flipV="1">
              <a:off x="2581154" y="3912243"/>
              <a:ext cx="3371971" cy="69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4664597" y="4106663"/>
              <a:ext cx="1290116" cy="7547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3330066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622549" y="307666"/>
            <a:ext cx="10157889" cy="5386399"/>
            <a:chOff x="1631951" y="188913"/>
            <a:chExt cx="10157889" cy="5386399"/>
          </a:xfrm>
        </p:grpSpPr>
        <p:grpSp>
          <p:nvGrpSpPr>
            <p:cNvPr id="47106" name="Group 1"/>
            <p:cNvGrpSpPr>
              <a:grpSpLocks/>
            </p:cNvGrpSpPr>
            <p:nvPr/>
          </p:nvGrpSpPr>
          <p:grpSpPr bwMode="auto">
            <a:xfrm>
              <a:off x="1774826" y="1557338"/>
              <a:ext cx="3097213" cy="2609850"/>
              <a:chOff x="323528" y="3429000"/>
              <a:chExt cx="3096344" cy="2609949"/>
            </a:xfrm>
          </p:grpSpPr>
          <p:grpSp>
            <p:nvGrpSpPr>
              <p:cNvPr id="47113" name="Group 2"/>
              <p:cNvGrpSpPr>
                <a:grpSpLocks/>
              </p:cNvGrpSpPr>
              <p:nvPr/>
            </p:nvGrpSpPr>
            <p:grpSpPr bwMode="auto">
              <a:xfrm>
                <a:off x="323528" y="3429000"/>
                <a:ext cx="3096344" cy="2609949"/>
                <a:chOff x="539552" y="2204864"/>
                <a:chExt cx="3528392" cy="3240360"/>
              </a:xfrm>
            </p:grpSpPr>
            <p:sp>
              <p:nvSpPr>
                <p:cNvPr id="7" name="Rectangle 6"/>
                <p:cNvSpPr/>
                <p:nvPr/>
              </p:nvSpPr>
              <p:spPr>
                <a:xfrm>
                  <a:off x="539552" y="2204864"/>
                  <a:ext cx="3528392" cy="324036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8" name="Straight Connector 7"/>
                <p:cNvCxnSpPr/>
                <p:nvPr/>
              </p:nvCxnSpPr>
              <p:spPr>
                <a:xfrm>
                  <a:off x="1691570" y="2204864"/>
                  <a:ext cx="0" cy="32403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843586" y="2204864"/>
                  <a:ext cx="0" cy="32403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539552" y="4438031"/>
                  <a:ext cx="35283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539552" y="3284984"/>
                  <a:ext cx="35283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7114" name="TextBox 3"/>
              <p:cNvSpPr txBox="1">
                <a:spLocks noChangeArrowheads="1"/>
              </p:cNvSpPr>
              <p:nvPr/>
            </p:nvSpPr>
            <p:spPr bwMode="auto">
              <a:xfrm>
                <a:off x="467544" y="3645024"/>
                <a:ext cx="28083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2400" dirty="0"/>
                  <a:t>2              0.5         1.0</a:t>
                </a:r>
                <a:endParaRPr lang="en-US" altLang="en-US" sz="2400" dirty="0"/>
              </a:p>
            </p:txBody>
          </p:sp>
          <p:sp>
            <p:nvSpPr>
              <p:cNvPr id="47115" name="TextBox 4"/>
              <p:cNvSpPr txBox="1">
                <a:spLocks noChangeArrowheads="1"/>
              </p:cNvSpPr>
              <p:nvPr/>
            </p:nvSpPr>
            <p:spPr bwMode="auto">
              <a:xfrm>
                <a:off x="467544" y="4503141"/>
                <a:ext cx="28083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2400"/>
                  <a:t>0.5            1.0       0.5</a:t>
                </a:r>
                <a:endParaRPr lang="en-US" altLang="en-US" sz="2400"/>
              </a:p>
            </p:txBody>
          </p:sp>
          <p:sp>
            <p:nvSpPr>
              <p:cNvPr id="47116" name="TextBox 5"/>
              <p:cNvSpPr txBox="1">
                <a:spLocks noChangeArrowheads="1"/>
              </p:cNvSpPr>
              <p:nvPr/>
            </p:nvSpPr>
            <p:spPr bwMode="auto">
              <a:xfrm>
                <a:off x="467544" y="5431122"/>
                <a:ext cx="28083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2400"/>
                  <a:t>3              0.5         1.0</a:t>
                </a:r>
                <a:endParaRPr lang="en-US" altLang="en-US" sz="2400"/>
              </a:p>
            </p:txBody>
          </p:sp>
        </p:grpSp>
        <p:sp>
          <p:nvSpPr>
            <p:cNvPr id="47107" name="TextBox 11"/>
            <p:cNvSpPr txBox="1">
              <a:spLocks noChangeArrowheads="1"/>
            </p:cNvSpPr>
            <p:nvPr/>
          </p:nvSpPr>
          <p:spPr bwMode="auto">
            <a:xfrm>
              <a:off x="1631951" y="188913"/>
              <a:ext cx="86407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2400" dirty="0" err="1" smtClean="0"/>
                <a:t>Metropolis</a:t>
              </a:r>
              <a:r>
                <a:rPr lang="en-US" altLang="en-US" sz="2400" dirty="0" smtClean="0"/>
                <a:t> </a:t>
              </a:r>
              <a:r>
                <a:rPr lang="sk-SK" altLang="en-US" sz="2400" dirty="0" smtClean="0"/>
                <a:t>a</a:t>
              </a:r>
              <a:r>
                <a:rPr lang="en-US" altLang="en-US" sz="2400" dirty="0" err="1" smtClean="0"/>
                <a:t>ccepting</a:t>
              </a:r>
              <a:r>
                <a:rPr lang="en-US" altLang="en-US" sz="2400" dirty="0" smtClean="0"/>
                <a:t> criterion</a:t>
              </a:r>
              <a:r>
                <a:rPr lang="sk-SK" altLang="en-US" sz="2400" dirty="0" smtClean="0"/>
                <a:t>: </a:t>
              </a:r>
              <a:endParaRPr lang="en-US" altLang="en-US" sz="2400" dirty="0"/>
            </a:p>
          </p:txBody>
        </p:sp>
        <p:sp>
          <p:nvSpPr>
            <p:cNvPr id="13" name="TextBox 12"/>
            <p:cNvSpPr txBox="1">
              <a:spLocks noRot="1" noChangeAspect="1" noMove="1" noResize="1" noEditPoints="1" noAdjustHandles="1" noChangeArrowheads="1" noChangeShapeType="1" noTextEdit="1"/>
            </p:cNvSpPr>
            <p:nvPr/>
          </p:nvSpPr>
          <p:spPr>
            <a:xfrm>
              <a:off x="5375920" y="650306"/>
              <a:ext cx="5292080" cy="1200329"/>
            </a:xfrm>
            <a:prstGeom prst="rect">
              <a:avLst/>
            </a:prstGeom>
            <a:blipFill>
              <a:blip r:embed="rId2"/>
              <a:stretch>
                <a:fillRect b="-3046"/>
              </a:stretch>
            </a:blipFill>
          </p:spPr>
          <p:txBody>
            <a:bodyPr/>
            <a:lstStyle/>
            <a:p>
              <a:pPr>
                <a:defRPr/>
              </a:pPr>
              <a:r>
                <a:rPr lang="en-US">
                  <a:noFill/>
                </a:rPr>
                <a:t> </a:t>
              </a:r>
            </a:p>
          </p:txBody>
        </p:sp>
        <p:sp>
          <p:nvSpPr>
            <p:cNvPr id="47109" name="TextBox 13"/>
            <p:cNvSpPr txBox="1">
              <a:spLocks noChangeArrowheads="1"/>
            </p:cNvSpPr>
            <p:nvPr/>
          </p:nvSpPr>
          <p:spPr bwMode="auto">
            <a:xfrm>
              <a:off x="5370513" y="2631438"/>
              <a:ext cx="641932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dirty="0" smtClean="0"/>
                <a:t>To fulfill detail balance conditions, the transition probabilities should be defined according Metropolis accepting criterion, for example: </a:t>
              </a:r>
              <a:endParaRPr lang="en-US" altLang="en-US" sz="2400" dirty="0"/>
            </a:p>
          </p:txBody>
        </p:sp>
        <p:sp>
          <p:nvSpPr>
            <p:cNvPr id="15" name="Rectangle 14"/>
            <p:cNvSpPr>
              <a:spLocks noRot="1" noChangeAspect="1" noMove="1" noResize="1" noEditPoints="1" noAdjustHandles="1" noChangeArrowheads="1" noChangeShapeType="1" noTextEdit="1"/>
            </p:cNvSpPr>
            <p:nvPr/>
          </p:nvSpPr>
          <p:spPr>
            <a:xfrm>
              <a:off x="5447928" y="4653136"/>
              <a:ext cx="3540072" cy="922176"/>
            </a:xfrm>
            <a:prstGeom prst="rect">
              <a:avLst/>
            </a:prstGeom>
            <a:blipFill>
              <a:blip r:embed="rId3"/>
              <a:stretch>
                <a:fillRect/>
              </a:stretch>
            </a:blipFill>
          </p:spPr>
          <p:txBody>
            <a:bodyPr/>
            <a:lstStyle/>
            <a:p>
              <a:pPr>
                <a:defRPr/>
              </a:pPr>
              <a:r>
                <a:rPr lang="en-US">
                  <a:noFill/>
                </a:rPr>
                <a:t> </a:t>
              </a:r>
            </a:p>
          </p:txBody>
        </p:sp>
        <p:cxnSp>
          <p:nvCxnSpPr>
            <p:cNvPr id="17" name="Straight Arrow Connector 16"/>
            <p:cNvCxnSpPr/>
            <p:nvPr/>
          </p:nvCxnSpPr>
          <p:spPr>
            <a:xfrm>
              <a:off x="4295776" y="2235201"/>
              <a:ext cx="3175" cy="42862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a:spLocks noRot="1" noChangeAspect="1" noMove="1" noResize="1" noEditPoints="1" noAdjustHandles="1" noChangeArrowheads="1" noChangeShapeType="1" noTextEdit="1"/>
            </p:cNvSpPr>
            <p:nvPr/>
          </p:nvSpPr>
          <p:spPr>
            <a:xfrm>
              <a:off x="2073084" y="4860629"/>
              <a:ext cx="2998321" cy="552972"/>
            </a:xfrm>
            <a:prstGeom prst="rect">
              <a:avLst/>
            </a:prstGeom>
            <a:blipFill>
              <a:blip r:embed="rId4"/>
              <a:stretch>
                <a:fillRect r="-1220" b="-5495"/>
              </a:stretch>
            </a:blipFill>
          </p:spPr>
          <p:txBody>
            <a:bodyPr/>
            <a:lstStyle/>
            <a:p>
              <a:pPr>
                <a:defRPr/>
              </a:pPr>
              <a:r>
                <a:rPr lang="en-US">
                  <a:noFill/>
                </a:rPr>
                <a:t> </a:t>
              </a:r>
            </a:p>
          </p:txBody>
        </p:sp>
      </p:grpSp>
    </p:spTree>
    <p:extLst>
      <p:ext uri="{BB962C8B-B14F-4D97-AF65-F5344CB8AC3E}">
        <p14:creationId xmlns:p14="http://schemas.microsoft.com/office/powerpoint/2010/main" val="484436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Metropolis sampling in general</a:t>
            </a:r>
            <a:endParaRPr lang="en-US" dirty="0"/>
          </a:p>
        </p:txBody>
      </p:sp>
      <mc:AlternateContent xmlns:mc="http://schemas.openxmlformats.org/markup-compatibility/2006" xmlns:a14="http://schemas.microsoft.com/office/drawing/2010/main">
        <mc:Choice Requires="a14">
          <p:sp>
            <p:nvSpPr>
              <p:cNvPr id="3" name="TextBox 2"/>
              <p:cNvSpPr txBox="1"/>
              <p:nvPr/>
            </p:nvSpPr>
            <p:spPr>
              <a:xfrm>
                <a:off x="291021" y="1715608"/>
                <a:ext cx="9988952" cy="4247317"/>
              </a:xfrm>
              <a:prstGeom prst="rect">
                <a:avLst/>
              </a:prstGeom>
              <a:noFill/>
            </p:spPr>
            <p:txBody>
              <a:bodyPr wrap="square" rtlCol="0">
                <a:spAutoFit/>
              </a:bodyPr>
              <a:lstStyle/>
              <a:p>
                <a:r>
                  <a:rPr lang="en-US" dirty="0" smtClean="0"/>
                  <a:t>We want to </a:t>
                </a:r>
                <a:r>
                  <a:rPr lang="en-US" dirty="0" err="1" smtClean="0"/>
                  <a:t>constr</a:t>
                </a:r>
                <a:r>
                  <a:rPr lang="sk-SK" dirty="0" smtClean="0"/>
                  <a:t>u</a:t>
                </a:r>
                <a:r>
                  <a:rPr lang="en-US" dirty="0" err="1" smtClean="0"/>
                  <a:t>ct</a:t>
                </a:r>
                <a:r>
                  <a:rPr lang="en-US" dirty="0" smtClean="0"/>
                  <a:t> a Markov chain, that converges to a given stationary (not depending on time) distribution, for example uniform, or other  (</a:t>
                </a:r>
                <a14:m>
                  <m:oMath xmlns:m="http://schemas.openxmlformats.org/officeDocument/2006/math">
                    <m:r>
                      <a:rPr lang="en-US" i="1" smtClean="0">
                        <a:latin typeface="Cambria Math" panose="02040503050406030204" pitchFamily="18" charset="0"/>
                        <a:ea typeface="Cambria Math" panose="02040503050406030204" pitchFamily="18" charset="0"/>
                      </a:rPr>
                      <m:t>𝜋</m:t>
                    </m:r>
                    <m:d>
                      <m:dPr>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oMath>
                </a14:m>
                <a:r>
                  <a:rPr lang="en-US" dirty="0" smtClean="0"/>
                  <a:t>).  </a:t>
                </a:r>
              </a:p>
              <a:p>
                <a:endParaRPr lang="en-US" dirty="0"/>
              </a:p>
              <a:p>
                <a:r>
                  <a:rPr lang="en-US" dirty="0" smtClean="0"/>
                  <a:t> The intuition behind is this:  There is a surface and each location has certain probability (of being there for example) , thus there is a probability distribution on this surface.  We can imagine this, as the surface has some height. We want to walk through this area by such a way, that the amount of time we spend on a location is proportional to its height. To do this, we need not to know the absolute height of the location, what we need is to know the relative height, the ratio.  So if some location is twice as high as the other one, we want to spend there twice as much time. </a:t>
                </a:r>
              </a:p>
              <a:p>
                <a:endParaRPr lang="en-US" dirty="0"/>
              </a:p>
              <a:p>
                <a:r>
                  <a:rPr lang="en-US" dirty="0" smtClean="0"/>
                  <a:t>How to achieve this? Every discrete time step we pick (uniformly) a random new location on the surface. If a new location is higher as the current one, go there. If it is lower, go to it with probability  P, which is the ratio of the heights of locations. This process give a right proportion of times spend on each location. </a:t>
                </a:r>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291021" y="1715608"/>
                <a:ext cx="9988952" cy="4247317"/>
              </a:xfrm>
              <a:prstGeom prst="rect">
                <a:avLst/>
              </a:prstGeom>
              <a:blipFill>
                <a:blip r:embed="rId2"/>
                <a:stretch>
                  <a:fillRect l="-549" t="-861" r="-1099" b="-1148"/>
                </a:stretch>
              </a:blipFill>
            </p:spPr>
            <p:txBody>
              <a:bodyPr/>
              <a:lstStyle/>
              <a:p>
                <a:r>
                  <a:rPr lang="en-US">
                    <a:noFill/>
                  </a:rPr>
                  <a:t> </a:t>
                </a:r>
              </a:p>
            </p:txBody>
          </p:sp>
        </mc:Fallback>
      </mc:AlternateContent>
    </p:spTree>
    <p:extLst>
      <p:ext uri="{BB962C8B-B14F-4D97-AF65-F5344CB8AC3E}">
        <p14:creationId xmlns:p14="http://schemas.microsoft.com/office/powerpoint/2010/main" val="195056140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932" y="635398"/>
            <a:ext cx="8911687" cy="718553"/>
          </a:xfrm>
        </p:spPr>
        <p:txBody>
          <a:bodyPr/>
          <a:lstStyle/>
          <a:p>
            <a:r>
              <a:rPr lang="en-US" dirty="0" smtClean="0"/>
              <a:t>Artificial data and rejection sampling</a:t>
            </a:r>
            <a:endParaRPr lang="en-US" dirty="0"/>
          </a:p>
        </p:txBody>
      </p:sp>
      <p:sp>
        <p:nvSpPr>
          <p:cNvPr id="3" name="TextBox 2"/>
          <p:cNvSpPr txBox="1">
            <a:spLocks noChangeArrowheads="1"/>
          </p:cNvSpPr>
          <p:nvPr/>
        </p:nvSpPr>
        <p:spPr bwMode="auto">
          <a:xfrm>
            <a:off x="588242" y="2288407"/>
            <a:ext cx="10445303" cy="3724096"/>
          </a:xfrm>
          <a:prstGeom prst="rect">
            <a:avLst/>
          </a:prstGeom>
          <a:noFill/>
          <a:ln w="9525">
            <a:noFill/>
            <a:miter lim="800000"/>
            <a:headEnd/>
            <a:tailEnd/>
          </a:ln>
        </p:spPr>
        <p:txBody>
          <a:bodyPr wrap="square">
            <a:spAutoFit/>
          </a:bodyPr>
          <a:lstStyle/>
          <a:p>
            <a:pPr eaLnBrk="1" hangingPunct="1">
              <a:defRPr/>
            </a:pPr>
            <a:r>
              <a:rPr lang="en-US" sz="2400" dirty="0" smtClean="0">
                <a:latin typeface="Arial" charset="0"/>
                <a:cs typeface="Arial" charset="0"/>
              </a:rPr>
              <a:t>Imagine, that we want to train an agent to play certain game. To do that, we need to simulate a results of the game (artificial data) from a known probability distribution.</a:t>
            </a:r>
            <a:endParaRPr lang="sk-SK" sz="2400" dirty="0">
              <a:latin typeface="Arial" charset="0"/>
              <a:cs typeface="Arial" charset="0"/>
            </a:endParaRPr>
          </a:p>
          <a:p>
            <a:pPr eaLnBrk="1" hangingPunct="1">
              <a:defRPr/>
            </a:pPr>
            <a:endParaRPr lang="sk-SK" sz="2400" dirty="0">
              <a:latin typeface="Arial" charset="0"/>
              <a:cs typeface="Arial" charset="0"/>
            </a:endParaRPr>
          </a:p>
          <a:p>
            <a:pPr marL="457200" indent="-457200" eaLnBrk="1" hangingPunct="1">
              <a:buFontTx/>
              <a:buAutoNum type="arabicPeriod"/>
              <a:defRPr/>
            </a:pPr>
            <a:r>
              <a:rPr lang="en-US" sz="2400" dirty="0" smtClean="0">
                <a:latin typeface="Arial" charset="0"/>
                <a:cs typeface="Arial" charset="0"/>
              </a:rPr>
              <a:t>We know the probability distribution of the game results (that means we know the probability of each result for certain starting conditions). We can gain this by such a way that we let a lot of players to play the game. Often the situation is such, that the programmer gets the distribution and needs to create artificial data to train an agent. </a:t>
            </a:r>
            <a:endParaRPr lang="sk-SK" sz="2400" dirty="0">
              <a:latin typeface="Arial" charset="0"/>
              <a:cs typeface="Arial" charset="0"/>
            </a:endParaRPr>
          </a:p>
          <a:p>
            <a:pPr marL="457200" indent="-457200" eaLnBrk="1" hangingPunct="1">
              <a:defRPr/>
            </a:pPr>
            <a:endParaRPr lang="sk-SK" sz="2000" dirty="0">
              <a:latin typeface="Arial" charset="0"/>
              <a:cs typeface="Arial" charset="0"/>
            </a:endParaRPr>
          </a:p>
        </p:txBody>
      </p:sp>
    </p:spTree>
    <p:extLst>
      <p:ext uri="{BB962C8B-B14F-4D97-AF65-F5344CB8AC3E}">
        <p14:creationId xmlns:p14="http://schemas.microsoft.com/office/powerpoint/2010/main" val="236494397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796144" y="1482782"/>
            <a:ext cx="7677059" cy="4436841"/>
            <a:chOff x="573520" y="1628293"/>
            <a:chExt cx="7677059" cy="4436841"/>
          </a:xfrm>
        </p:grpSpPr>
        <p:grpSp>
          <p:nvGrpSpPr>
            <p:cNvPr id="3" name="Group 2"/>
            <p:cNvGrpSpPr/>
            <p:nvPr/>
          </p:nvGrpSpPr>
          <p:grpSpPr>
            <a:xfrm>
              <a:off x="2416517" y="1628293"/>
              <a:ext cx="5834062" cy="3644900"/>
              <a:chOff x="2566988" y="3190875"/>
              <a:chExt cx="5834062" cy="3644900"/>
            </a:xfrm>
          </p:grpSpPr>
          <p:sp>
            <p:nvSpPr>
              <p:cNvPr id="47" name="Freeform 46"/>
              <p:cNvSpPr/>
              <p:nvPr/>
            </p:nvSpPr>
            <p:spPr>
              <a:xfrm>
                <a:off x="3287714" y="4005264"/>
                <a:ext cx="4656137" cy="1444625"/>
              </a:xfrm>
              <a:custGeom>
                <a:avLst/>
                <a:gdLst>
                  <a:gd name="connsiteX0" fmla="*/ 0 w 4655128"/>
                  <a:gd name="connsiteY0" fmla="*/ 1236518 h 1444336"/>
                  <a:gd name="connsiteX1" fmla="*/ 145473 w 4655128"/>
                  <a:gd name="connsiteY1" fmla="*/ 1205345 h 1444336"/>
                  <a:gd name="connsiteX2" fmla="*/ 176646 w 4655128"/>
                  <a:gd name="connsiteY2" fmla="*/ 1194954 h 1444336"/>
                  <a:gd name="connsiteX3" fmla="*/ 270164 w 4655128"/>
                  <a:gd name="connsiteY3" fmla="*/ 1122218 h 1444336"/>
                  <a:gd name="connsiteX4" fmla="*/ 301337 w 4655128"/>
                  <a:gd name="connsiteY4" fmla="*/ 1101436 h 1444336"/>
                  <a:gd name="connsiteX5" fmla="*/ 363682 w 4655128"/>
                  <a:gd name="connsiteY5" fmla="*/ 1018309 h 1444336"/>
                  <a:gd name="connsiteX6" fmla="*/ 384464 w 4655128"/>
                  <a:gd name="connsiteY6" fmla="*/ 987136 h 1444336"/>
                  <a:gd name="connsiteX7" fmla="*/ 415637 w 4655128"/>
                  <a:gd name="connsiteY7" fmla="*/ 955963 h 1444336"/>
                  <a:gd name="connsiteX8" fmla="*/ 457200 w 4655128"/>
                  <a:gd name="connsiteY8" fmla="*/ 893618 h 1444336"/>
                  <a:gd name="connsiteX9" fmla="*/ 488373 w 4655128"/>
                  <a:gd name="connsiteY9" fmla="*/ 852054 h 1444336"/>
                  <a:gd name="connsiteX10" fmla="*/ 509155 w 4655128"/>
                  <a:gd name="connsiteY10" fmla="*/ 820881 h 1444336"/>
                  <a:gd name="connsiteX11" fmla="*/ 529937 w 4655128"/>
                  <a:gd name="connsiteY11" fmla="*/ 758536 h 1444336"/>
                  <a:gd name="connsiteX12" fmla="*/ 561109 w 4655128"/>
                  <a:gd name="connsiteY12" fmla="*/ 727363 h 1444336"/>
                  <a:gd name="connsiteX13" fmla="*/ 592282 w 4655128"/>
                  <a:gd name="connsiteY13" fmla="*/ 706581 h 1444336"/>
                  <a:gd name="connsiteX14" fmla="*/ 623455 w 4655128"/>
                  <a:gd name="connsiteY14" fmla="*/ 665018 h 1444336"/>
                  <a:gd name="connsiteX15" fmla="*/ 685800 w 4655128"/>
                  <a:gd name="connsiteY15" fmla="*/ 644236 h 1444336"/>
                  <a:gd name="connsiteX16" fmla="*/ 779318 w 4655128"/>
                  <a:gd name="connsiteY16" fmla="*/ 665018 h 1444336"/>
                  <a:gd name="connsiteX17" fmla="*/ 810491 w 4655128"/>
                  <a:gd name="connsiteY17" fmla="*/ 685800 h 1444336"/>
                  <a:gd name="connsiteX18" fmla="*/ 820882 w 4655128"/>
                  <a:gd name="connsiteY18" fmla="*/ 716972 h 1444336"/>
                  <a:gd name="connsiteX19" fmla="*/ 841664 w 4655128"/>
                  <a:gd name="connsiteY19" fmla="*/ 748145 h 1444336"/>
                  <a:gd name="connsiteX20" fmla="*/ 883228 w 4655128"/>
                  <a:gd name="connsiteY20" fmla="*/ 841663 h 1444336"/>
                  <a:gd name="connsiteX21" fmla="*/ 893618 w 4655128"/>
                  <a:gd name="connsiteY21" fmla="*/ 872836 h 1444336"/>
                  <a:gd name="connsiteX22" fmla="*/ 935182 w 4655128"/>
                  <a:gd name="connsiteY22" fmla="*/ 945572 h 1444336"/>
                  <a:gd name="connsiteX23" fmla="*/ 997528 w 4655128"/>
                  <a:gd name="connsiteY23" fmla="*/ 1007918 h 1444336"/>
                  <a:gd name="connsiteX24" fmla="*/ 1059873 w 4655128"/>
                  <a:gd name="connsiteY24" fmla="*/ 1049481 h 1444336"/>
                  <a:gd name="connsiteX25" fmla="*/ 1091046 w 4655128"/>
                  <a:gd name="connsiteY25" fmla="*/ 1059872 h 1444336"/>
                  <a:gd name="connsiteX26" fmla="*/ 1153391 w 4655128"/>
                  <a:gd name="connsiteY26" fmla="*/ 1091045 h 1444336"/>
                  <a:gd name="connsiteX27" fmla="*/ 1184564 w 4655128"/>
                  <a:gd name="connsiteY27" fmla="*/ 1111827 h 1444336"/>
                  <a:gd name="connsiteX28" fmla="*/ 1246909 w 4655128"/>
                  <a:gd name="connsiteY28" fmla="*/ 1132609 h 1444336"/>
                  <a:gd name="connsiteX29" fmla="*/ 1340428 w 4655128"/>
                  <a:gd name="connsiteY29" fmla="*/ 1111827 h 1444336"/>
                  <a:gd name="connsiteX30" fmla="*/ 1371600 w 4655128"/>
                  <a:gd name="connsiteY30" fmla="*/ 1091045 h 1444336"/>
                  <a:gd name="connsiteX31" fmla="*/ 1413164 w 4655128"/>
                  <a:gd name="connsiteY31" fmla="*/ 1028700 h 1444336"/>
                  <a:gd name="connsiteX32" fmla="*/ 1423555 w 4655128"/>
                  <a:gd name="connsiteY32" fmla="*/ 997527 h 1444336"/>
                  <a:gd name="connsiteX33" fmla="*/ 1454728 w 4655128"/>
                  <a:gd name="connsiteY33" fmla="*/ 966354 h 1444336"/>
                  <a:gd name="connsiteX34" fmla="*/ 1527464 w 4655128"/>
                  <a:gd name="connsiteY34" fmla="*/ 872836 h 1444336"/>
                  <a:gd name="connsiteX35" fmla="*/ 1558637 w 4655128"/>
                  <a:gd name="connsiteY35" fmla="*/ 768927 h 1444336"/>
                  <a:gd name="connsiteX36" fmla="*/ 1600200 w 4655128"/>
                  <a:gd name="connsiteY36" fmla="*/ 685800 h 1444336"/>
                  <a:gd name="connsiteX37" fmla="*/ 1620982 w 4655128"/>
                  <a:gd name="connsiteY37" fmla="*/ 644236 h 1444336"/>
                  <a:gd name="connsiteX38" fmla="*/ 1631373 w 4655128"/>
                  <a:gd name="connsiteY38" fmla="*/ 602672 h 1444336"/>
                  <a:gd name="connsiteX39" fmla="*/ 1672937 w 4655128"/>
                  <a:gd name="connsiteY39" fmla="*/ 509154 h 1444336"/>
                  <a:gd name="connsiteX40" fmla="*/ 1724891 w 4655128"/>
                  <a:gd name="connsiteY40" fmla="*/ 384463 h 1444336"/>
                  <a:gd name="connsiteX41" fmla="*/ 1745673 w 4655128"/>
                  <a:gd name="connsiteY41" fmla="*/ 342900 h 1444336"/>
                  <a:gd name="connsiteX42" fmla="*/ 1766455 w 4655128"/>
                  <a:gd name="connsiteY42" fmla="*/ 270163 h 1444336"/>
                  <a:gd name="connsiteX43" fmla="*/ 1808018 w 4655128"/>
                  <a:gd name="connsiteY43" fmla="*/ 207818 h 1444336"/>
                  <a:gd name="connsiteX44" fmla="*/ 1859973 w 4655128"/>
                  <a:gd name="connsiteY44" fmla="*/ 114300 h 1444336"/>
                  <a:gd name="connsiteX45" fmla="*/ 1880755 w 4655128"/>
                  <a:gd name="connsiteY45" fmla="*/ 83127 h 1444336"/>
                  <a:gd name="connsiteX46" fmla="*/ 1922318 w 4655128"/>
                  <a:gd name="connsiteY46" fmla="*/ 51954 h 1444336"/>
                  <a:gd name="connsiteX47" fmla="*/ 2015837 w 4655128"/>
                  <a:gd name="connsiteY47" fmla="*/ 0 h 1444336"/>
                  <a:gd name="connsiteX48" fmla="*/ 2088573 w 4655128"/>
                  <a:gd name="connsiteY48" fmla="*/ 83127 h 1444336"/>
                  <a:gd name="connsiteX49" fmla="*/ 2140528 w 4655128"/>
                  <a:gd name="connsiteY49" fmla="*/ 155863 h 1444336"/>
                  <a:gd name="connsiteX50" fmla="*/ 2171700 w 4655128"/>
                  <a:gd name="connsiteY50" fmla="*/ 228600 h 1444336"/>
                  <a:gd name="connsiteX51" fmla="*/ 2192482 w 4655128"/>
                  <a:gd name="connsiteY51" fmla="*/ 259772 h 1444336"/>
                  <a:gd name="connsiteX52" fmla="*/ 2213264 w 4655128"/>
                  <a:gd name="connsiteY52" fmla="*/ 322118 h 1444336"/>
                  <a:gd name="connsiteX53" fmla="*/ 2296391 w 4655128"/>
                  <a:gd name="connsiteY53" fmla="*/ 467590 h 1444336"/>
                  <a:gd name="connsiteX54" fmla="*/ 2306782 w 4655128"/>
                  <a:gd name="connsiteY54" fmla="*/ 498763 h 1444336"/>
                  <a:gd name="connsiteX55" fmla="*/ 2327564 w 4655128"/>
                  <a:gd name="connsiteY55" fmla="*/ 571500 h 1444336"/>
                  <a:gd name="connsiteX56" fmla="*/ 2348346 w 4655128"/>
                  <a:gd name="connsiteY56" fmla="*/ 613063 h 1444336"/>
                  <a:gd name="connsiteX57" fmla="*/ 2358737 w 4655128"/>
                  <a:gd name="connsiteY57" fmla="*/ 644236 h 1444336"/>
                  <a:gd name="connsiteX58" fmla="*/ 2379518 w 4655128"/>
                  <a:gd name="connsiteY58" fmla="*/ 685800 h 1444336"/>
                  <a:gd name="connsiteX59" fmla="*/ 2389909 w 4655128"/>
                  <a:gd name="connsiteY59" fmla="*/ 716972 h 1444336"/>
                  <a:gd name="connsiteX60" fmla="*/ 2431473 w 4655128"/>
                  <a:gd name="connsiteY60" fmla="*/ 789709 h 1444336"/>
                  <a:gd name="connsiteX61" fmla="*/ 2452255 w 4655128"/>
                  <a:gd name="connsiteY61" fmla="*/ 852054 h 1444336"/>
                  <a:gd name="connsiteX62" fmla="*/ 2493818 w 4655128"/>
                  <a:gd name="connsiteY62" fmla="*/ 935181 h 1444336"/>
                  <a:gd name="connsiteX63" fmla="*/ 2514600 w 4655128"/>
                  <a:gd name="connsiteY63" fmla="*/ 966354 h 1444336"/>
                  <a:gd name="connsiteX64" fmla="*/ 2524991 w 4655128"/>
                  <a:gd name="connsiteY64" fmla="*/ 997527 h 1444336"/>
                  <a:gd name="connsiteX65" fmla="*/ 2545773 w 4655128"/>
                  <a:gd name="connsiteY65" fmla="*/ 1028700 h 1444336"/>
                  <a:gd name="connsiteX66" fmla="*/ 2566555 w 4655128"/>
                  <a:gd name="connsiteY66" fmla="*/ 1091045 h 1444336"/>
                  <a:gd name="connsiteX67" fmla="*/ 2576946 w 4655128"/>
                  <a:gd name="connsiteY67" fmla="*/ 1122218 h 1444336"/>
                  <a:gd name="connsiteX68" fmla="*/ 2639291 w 4655128"/>
                  <a:gd name="connsiteY68" fmla="*/ 1226127 h 1444336"/>
                  <a:gd name="connsiteX69" fmla="*/ 2691246 w 4655128"/>
                  <a:gd name="connsiteY69" fmla="*/ 1267690 h 1444336"/>
                  <a:gd name="connsiteX70" fmla="*/ 2763982 w 4655128"/>
                  <a:gd name="connsiteY70" fmla="*/ 1236518 h 1444336"/>
                  <a:gd name="connsiteX71" fmla="*/ 2784764 w 4655128"/>
                  <a:gd name="connsiteY71" fmla="*/ 1205345 h 1444336"/>
                  <a:gd name="connsiteX72" fmla="*/ 2815937 w 4655128"/>
                  <a:gd name="connsiteY72" fmla="*/ 1163781 h 1444336"/>
                  <a:gd name="connsiteX73" fmla="*/ 2836718 w 4655128"/>
                  <a:gd name="connsiteY73" fmla="*/ 1132609 h 1444336"/>
                  <a:gd name="connsiteX74" fmla="*/ 2867891 w 4655128"/>
                  <a:gd name="connsiteY74" fmla="*/ 1101436 h 1444336"/>
                  <a:gd name="connsiteX75" fmla="*/ 2888673 w 4655128"/>
                  <a:gd name="connsiteY75" fmla="*/ 1070263 h 1444336"/>
                  <a:gd name="connsiteX76" fmla="*/ 2951018 w 4655128"/>
                  <a:gd name="connsiteY76" fmla="*/ 987136 h 1444336"/>
                  <a:gd name="connsiteX77" fmla="*/ 2971800 w 4655128"/>
                  <a:gd name="connsiteY77" fmla="*/ 955963 h 1444336"/>
                  <a:gd name="connsiteX78" fmla="*/ 3002973 w 4655128"/>
                  <a:gd name="connsiteY78" fmla="*/ 935181 h 1444336"/>
                  <a:gd name="connsiteX79" fmla="*/ 3023755 w 4655128"/>
                  <a:gd name="connsiteY79" fmla="*/ 893618 h 1444336"/>
                  <a:gd name="connsiteX80" fmla="*/ 3096491 w 4655128"/>
                  <a:gd name="connsiteY80" fmla="*/ 862445 h 1444336"/>
                  <a:gd name="connsiteX81" fmla="*/ 3138055 w 4655128"/>
                  <a:gd name="connsiteY81" fmla="*/ 935181 h 1444336"/>
                  <a:gd name="connsiteX82" fmla="*/ 3179618 w 4655128"/>
                  <a:gd name="connsiteY82" fmla="*/ 997527 h 1444336"/>
                  <a:gd name="connsiteX83" fmla="*/ 3221182 w 4655128"/>
                  <a:gd name="connsiteY83" fmla="*/ 1059872 h 1444336"/>
                  <a:gd name="connsiteX84" fmla="*/ 3252355 w 4655128"/>
                  <a:gd name="connsiteY84" fmla="*/ 1080654 h 1444336"/>
                  <a:gd name="connsiteX85" fmla="*/ 3304309 w 4655128"/>
                  <a:gd name="connsiteY85" fmla="*/ 1070263 h 1444336"/>
                  <a:gd name="connsiteX86" fmla="*/ 3335482 w 4655128"/>
                  <a:gd name="connsiteY86" fmla="*/ 1059872 h 1444336"/>
                  <a:gd name="connsiteX87" fmla="*/ 3397828 w 4655128"/>
                  <a:gd name="connsiteY87" fmla="*/ 1122218 h 1444336"/>
                  <a:gd name="connsiteX88" fmla="*/ 3470564 w 4655128"/>
                  <a:gd name="connsiteY88" fmla="*/ 1215736 h 1444336"/>
                  <a:gd name="connsiteX89" fmla="*/ 3491346 w 4655128"/>
                  <a:gd name="connsiteY89" fmla="*/ 1246909 h 1444336"/>
                  <a:gd name="connsiteX90" fmla="*/ 3522518 w 4655128"/>
                  <a:gd name="connsiteY90" fmla="*/ 1267690 h 1444336"/>
                  <a:gd name="connsiteX91" fmla="*/ 3553691 w 4655128"/>
                  <a:gd name="connsiteY91" fmla="*/ 1278081 h 1444336"/>
                  <a:gd name="connsiteX92" fmla="*/ 3647209 w 4655128"/>
                  <a:gd name="connsiteY92" fmla="*/ 1309254 h 1444336"/>
                  <a:gd name="connsiteX93" fmla="*/ 3688773 w 4655128"/>
                  <a:gd name="connsiteY93" fmla="*/ 1298863 h 1444336"/>
                  <a:gd name="connsiteX94" fmla="*/ 3719946 w 4655128"/>
                  <a:gd name="connsiteY94" fmla="*/ 1267690 h 1444336"/>
                  <a:gd name="connsiteX95" fmla="*/ 3761509 w 4655128"/>
                  <a:gd name="connsiteY95" fmla="*/ 1236518 h 1444336"/>
                  <a:gd name="connsiteX96" fmla="*/ 3834246 w 4655128"/>
                  <a:gd name="connsiteY96" fmla="*/ 1143000 h 1444336"/>
                  <a:gd name="connsiteX97" fmla="*/ 3844637 w 4655128"/>
                  <a:gd name="connsiteY97" fmla="*/ 1111827 h 1444336"/>
                  <a:gd name="connsiteX98" fmla="*/ 3865418 w 4655128"/>
                  <a:gd name="connsiteY98" fmla="*/ 1080654 h 1444336"/>
                  <a:gd name="connsiteX99" fmla="*/ 3896591 w 4655128"/>
                  <a:gd name="connsiteY99" fmla="*/ 1007918 h 1444336"/>
                  <a:gd name="connsiteX100" fmla="*/ 3927764 w 4655128"/>
                  <a:gd name="connsiteY100" fmla="*/ 924790 h 1444336"/>
                  <a:gd name="connsiteX101" fmla="*/ 3958937 w 4655128"/>
                  <a:gd name="connsiteY101" fmla="*/ 904009 h 1444336"/>
                  <a:gd name="connsiteX102" fmla="*/ 3969328 w 4655128"/>
                  <a:gd name="connsiteY102" fmla="*/ 872836 h 1444336"/>
                  <a:gd name="connsiteX103" fmla="*/ 4031673 w 4655128"/>
                  <a:gd name="connsiteY103" fmla="*/ 820881 h 1444336"/>
                  <a:gd name="connsiteX104" fmla="*/ 4062846 w 4655128"/>
                  <a:gd name="connsiteY104" fmla="*/ 810490 h 1444336"/>
                  <a:gd name="connsiteX105" fmla="*/ 4125191 w 4655128"/>
                  <a:gd name="connsiteY105" fmla="*/ 893618 h 1444336"/>
                  <a:gd name="connsiteX106" fmla="*/ 4156364 w 4655128"/>
                  <a:gd name="connsiteY106" fmla="*/ 924790 h 1444336"/>
                  <a:gd name="connsiteX107" fmla="*/ 4177146 w 4655128"/>
                  <a:gd name="connsiteY107" fmla="*/ 955963 h 1444336"/>
                  <a:gd name="connsiteX108" fmla="*/ 4208318 w 4655128"/>
                  <a:gd name="connsiteY108" fmla="*/ 997527 h 1444336"/>
                  <a:gd name="connsiteX109" fmla="*/ 4229100 w 4655128"/>
                  <a:gd name="connsiteY109" fmla="*/ 1028700 h 1444336"/>
                  <a:gd name="connsiteX110" fmla="*/ 4260273 w 4655128"/>
                  <a:gd name="connsiteY110" fmla="*/ 1059872 h 1444336"/>
                  <a:gd name="connsiteX111" fmla="*/ 4270664 w 4655128"/>
                  <a:gd name="connsiteY111" fmla="*/ 1091045 h 1444336"/>
                  <a:gd name="connsiteX112" fmla="*/ 4301837 w 4655128"/>
                  <a:gd name="connsiteY112" fmla="*/ 1122218 h 1444336"/>
                  <a:gd name="connsiteX113" fmla="*/ 4322618 w 4655128"/>
                  <a:gd name="connsiteY113" fmla="*/ 1153390 h 1444336"/>
                  <a:gd name="connsiteX114" fmla="*/ 4353791 w 4655128"/>
                  <a:gd name="connsiteY114" fmla="*/ 1184563 h 1444336"/>
                  <a:gd name="connsiteX115" fmla="*/ 4416137 w 4655128"/>
                  <a:gd name="connsiteY115" fmla="*/ 1267690 h 1444336"/>
                  <a:gd name="connsiteX116" fmla="*/ 4488873 w 4655128"/>
                  <a:gd name="connsiteY116" fmla="*/ 1309254 h 1444336"/>
                  <a:gd name="connsiteX117" fmla="*/ 4551218 w 4655128"/>
                  <a:gd name="connsiteY117" fmla="*/ 1361209 h 1444336"/>
                  <a:gd name="connsiteX118" fmla="*/ 4572000 w 4655128"/>
                  <a:gd name="connsiteY118" fmla="*/ 1392381 h 1444336"/>
                  <a:gd name="connsiteX119" fmla="*/ 4603173 w 4655128"/>
                  <a:gd name="connsiteY119" fmla="*/ 1402772 h 1444336"/>
                  <a:gd name="connsiteX120" fmla="*/ 4655128 w 4655128"/>
                  <a:gd name="connsiteY120" fmla="*/ 1444336 h 144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4655128" h="1444336">
                    <a:moveTo>
                      <a:pt x="0" y="1236518"/>
                    </a:moveTo>
                    <a:cubicBezTo>
                      <a:pt x="104866" y="1223410"/>
                      <a:pt x="56635" y="1234958"/>
                      <a:pt x="145473" y="1205345"/>
                    </a:cubicBezTo>
                    <a:lnTo>
                      <a:pt x="176646" y="1194954"/>
                    </a:lnTo>
                    <a:cubicBezTo>
                      <a:pt x="225480" y="1146119"/>
                      <a:pt x="195590" y="1171933"/>
                      <a:pt x="270164" y="1122218"/>
                    </a:cubicBezTo>
                    <a:lnTo>
                      <a:pt x="301337" y="1101436"/>
                    </a:lnTo>
                    <a:cubicBezTo>
                      <a:pt x="322119" y="1073727"/>
                      <a:pt x="344469" y="1047128"/>
                      <a:pt x="363682" y="1018309"/>
                    </a:cubicBezTo>
                    <a:cubicBezTo>
                      <a:pt x="370609" y="1007918"/>
                      <a:pt x="376469" y="996730"/>
                      <a:pt x="384464" y="987136"/>
                    </a:cubicBezTo>
                    <a:cubicBezTo>
                      <a:pt x="393872" y="975847"/>
                      <a:pt x="406615" y="967563"/>
                      <a:pt x="415637" y="955963"/>
                    </a:cubicBezTo>
                    <a:cubicBezTo>
                      <a:pt x="430971" y="936248"/>
                      <a:pt x="442214" y="913599"/>
                      <a:pt x="457200" y="893618"/>
                    </a:cubicBezTo>
                    <a:cubicBezTo>
                      <a:pt x="467591" y="879763"/>
                      <a:pt x="478307" y="866147"/>
                      <a:pt x="488373" y="852054"/>
                    </a:cubicBezTo>
                    <a:cubicBezTo>
                      <a:pt x="495632" y="841892"/>
                      <a:pt x="504083" y="832293"/>
                      <a:pt x="509155" y="820881"/>
                    </a:cubicBezTo>
                    <a:cubicBezTo>
                      <a:pt x="518052" y="800863"/>
                      <a:pt x="514447" y="774026"/>
                      <a:pt x="529937" y="758536"/>
                    </a:cubicBezTo>
                    <a:cubicBezTo>
                      <a:pt x="540328" y="748145"/>
                      <a:pt x="549820" y="736771"/>
                      <a:pt x="561109" y="727363"/>
                    </a:cubicBezTo>
                    <a:cubicBezTo>
                      <a:pt x="570703" y="719368"/>
                      <a:pt x="583451" y="715412"/>
                      <a:pt x="592282" y="706581"/>
                    </a:cubicBezTo>
                    <a:cubicBezTo>
                      <a:pt x="604528" y="694335"/>
                      <a:pt x="609045" y="674624"/>
                      <a:pt x="623455" y="665018"/>
                    </a:cubicBezTo>
                    <a:cubicBezTo>
                      <a:pt x="641682" y="652867"/>
                      <a:pt x="685800" y="644236"/>
                      <a:pt x="685800" y="644236"/>
                    </a:cubicBezTo>
                    <a:cubicBezTo>
                      <a:pt x="709747" y="648227"/>
                      <a:pt x="753737" y="652227"/>
                      <a:pt x="779318" y="665018"/>
                    </a:cubicBezTo>
                    <a:cubicBezTo>
                      <a:pt x="790488" y="670603"/>
                      <a:pt x="800100" y="678873"/>
                      <a:pt x="810491" y="685800"/>
                    </a:cubicBezTo>
                    <a:cubicBezTo>
                      <a:pt x="813955" y="696191"/>
                      <a:pt x="815984" y="707176"/>
                      <a:pt x="820882" y="716972"/>
                    </a:cubicBezTo>
                    <a:cubicBezTo>
                      <a:pt x="826467" y="728142"/>
                      <a:pt x="836592" y="736733"/>
                      <a:pt x="841664" y="748145"/>
                    </a:cubicBezTo>
                    <a:cubicBezTo>
                      <a:pt x="891126" y="859434"/>
                      <a:pt x="836196" y="771114"/>
                      <a:pt x="883228" y="841663"/>
                    </a:cubicBezTo>
                    <a:cubicBezTo>
                      <a:pt x="886691" y="852054"/>
                      <a:pt x="889304" y="862769"/>
                      <a:pt x="893618" y="872836"/>
                    </a:cubicBezTo>
                    <a:cubicBezTo>
                      <a:pt x="901405" y="891005"/>
                      <a:pt x="920787" y="929378"/>
                      <a:pt x="935182" y="945572"/>
                    </a:cubicBezTo>
                    <a:cubicBezTo>
                      <a:pt x="954708" y="967538"/>
                      <a:pt x="973074" y="991615"/>
                      <a:pt x="997528" y="1007918"/>
                    </a:cubicBezTo>
                    <a:cubicBezTo>
                      <a:pt x="1018310" y="1021772"/>
                      <a:pt x="1036178" y="1041583"/>
                      <a:pt x="1059873" y="1049481"/>
                    </a:cubicBezTo>
                    <a:lnTo>
                      <a:pt x="1091046" y="1059872"/>
                    </a:lnTo>
                    <a:cubicBezTo>
                      <a:pt x="1180375" y="1119426"/>
                      <a:pt x="1067356" y="1048027"/>
                      <a:pt x="1153391" y="1091045"/>
                    </a:cubicBezTo>
                    <a:cubicBezTo>
                      <a:pt x="1164561" y="1096630"/>
                      <a:pt x="1173152" y="1106755"/>
                      <a:pt x="1184564" y="1111827"/>
                    </a:cubicBezTo>
                    <a:cubicBezTo>
                      <a:pt x="1204582" y="1120724"/>
                      <a:pt x="1246909" y="1132609"/>
                      <a:pt x="1246909" y="1132609"/>
                    </a:cubicBezTo>
                    <a:cubicBezTo>
                      <a:pt x="1270853" y="1128618"/>
                      <a:pt x="1314848" y="1124617"/>
                      <a:pt x="1340428" y="1111827"/>
                    </a:cubicBezTo>
                    <a:cubicBezTo>
                      <a:pt x="1351598" y="1106242"/>
                      <a:pt x="1361209" y="1097972"/>
                      <a:pt x="1371600" y="1091045"/>
                    </a:cubicBezTo>
                    <a:cubicBezTo>
                      <a:pt x="1385455" y="1070263"/>
                      <a:pt x="1405266" y="1052395"/>
                      <a:pt x="1413164" y="1028700"/>
                    </a:cubicBezTo>
                    <a:cubicBezTo>
                      <a:pt x="1416628" y="1018309"/>
                      <a:pt x="1417479" y="1006641"/>
                      <a:pt x="1423555" y="997527"/>
                    </a:cubicBezTo>
                    <a:cubicBezTo>
                      <a:pt x="1431706" y="985300"/>
                      <a:pt x="1445706" y="977954"/>
                      <a:pt x="1454728" y="966354"/>
                    </a:cubicBezTo>
                    <a:cubicBezTo>
                      <a:pt x="1541729" y="854495"/>
                      <a:pt x="1456692" y="943608"/>
                      <a:pt x="1527464" y="872836"/>
                    </a:cubicBezTo>
                    <a:cubicBezTo>
                      <a:pt x="1534922" y="843003"/>
                      <a:pt x="1545987" y="794227"/>
                      <a:pt x="1558637" y="768927"/>
                    </a:cubicBezTo>
                    <a:lnTo>
                      <a:pt x="1600200" y="685800"/>
                    </a:lnTo>
                    <a:cubicBezTo>
                      <a:pt x="1607127" y="671945"/>
                      <a:pt x="1617225" y="659263"/>
                      <a:pt x="1620982" y="644236"/>
                    </a:cubicBezTo>
                    <a:cubicBezTo>
                      <a:pt x="1624446" y="630381"/>
                      <a:pt x="1626359" y="616044"/>
                      <a:pt x="1631373" y="602672"/>
                    </a:cubicBezTo>
                    <a:cubicBezTo>
                      <a:pt x="1685690" y="457828"/>
                      <a:pt x="1616065" y="679770"/>
                      <a:pt x="1672937" y="509154"/>
                    </a:cubicBezTo>
                    <a:cubicBezTo>
                      <a:pt x="1708746" y="401728"/>
                      <a:pt x="1638102" y="558040"/>
                      <a:pt x="1724891" y="384463"/>
                    </a:cubicBezTo>
                    <a:lnTo>
                      <a:pt x="1745673" y="342900"/>
                    </a:lnTo>
                    <a:cubicBezTo>
                      <a:pt x="1748119" y="333116"/>
                      <a:pt x="1759679" y="282360"/>
                      <a:pt x="1766455" y="270163"/>
                    </a:cubicBezTo>
                    <a:cubicBezTo>
                      <a:pt x="1778585" y="248330"/>
                      <a:pt x="1800120" y="231513"/>
                      <a:pt x="1808018" y="207818"/>
                    </a:cubicBezTo>
                    <a:cubicBezTo>
                      <a:pt x="1826307" y="152950"/>
                      <a:pt x="1812333" y="185759"/>
                      <a:pt x="1859973" y="114300"/>
                    </a:cubicBezTo>
                    <a:cubicBezTo>
                      <a:pt x="1866900" y="103909"/>
                      <a:pt x="1870764" y="90620"/>
                      <a:pt x="1880755" y="83127"/>
                    </a:cubicBezTo>
                    <a:cubicBezTo>
                      <a:pt x="1894609" y="72736"/>
                      <a:pt x="1908131" y="61885"/>
                      <a:pt x="1922318" y="51954"/>
                    </a:cubicBezTo>
                    <a:cubicBezTo>
                      <a:pt x="1987280" y="6480"/>
                      <a:pt x="1963818" y="17338"/>
                      <a:pt x="2015837" y="0"/>
                    </a:cubicBezTo>
                    <a:cubicBezTo>
                      <a:pt x="2081196" y="49019"/>
                      <a:pt x="2039582" y="9641"/>
                      <a:pt x="2088573" y="83127"/>
                    </a:cubicBezTo>
                    <a:cubicBezTo>
                      <a:pt x="2110875" y="116580"/>
                      <a:pt x="2121940" y="123333"/>
                      <a:pt x="2140528" y="155863"/>
                    </a:cubicBezTo>
                    <a:cubicBezTo>
                      <a:pt x="2227032" y="307248"/>
                      <a:pt x="2113401" y="112003"/>
                      <a:pt x="2171700" y="228600"/>
                    </a:cubicBezTo>
                    <a:cubicBezTo>
                      <a:pt x="2177285" y="239770"/>
                      <a:pt x="2185555" y="249381"/>
                      <a:pt x="2192482" y="259772"/>
                    </a:cubicBezTo>
                    <a:cubicBezTo>
                      <a:pt x="2199409" y="280554"/>
                      <a:pt x="2201113" y="303891"/>
                      <a:pt x="2213264" y="322118"/>
                    </a:cubicBezTo>
                    <a:cubicBezTo>
                      <a:pt x="2243671" y="367727"/>
                      <a:pt x="2278812" y="414853"/>
                      <a:pt x="2296391" y="467590"/>
                    </a:cubicBezTo>
                    <a:cubicBezTo>
                      <a:pt x="2299855" y="477981"/>
                      <a:pt x="2303773" y="488231"/>
                      <a:pt x="2306782" y="498763"/>
                    </a:cubicBezTo>
                    <a:cubicBezTo>
                      <a:pt x="2314314" y="525126"/>
                      <a:pt x="2316887" y="546587"/>
                      <a:pt x="2327564" y="571500"/>
                    </a:cubicBezTo>
                    <a:cubicBezTo>
                      <a:pt x="2333666" y="585737"/>
                      <a:pt x="2342244" y="598826"/>
                      <a:pt x="2348346" y="613063"/>
                    </a:cubicBezTo>
                    <a:cubicBezTo>
                      <a:pt x="2352661" y="623130"/>
                      <a:pt x="2354422" y="634168"/>
                      <a:pt x="2358737" y="644236"/>
                    </a:cubicBezTo>
                    <a:cubicBezTo>
                      <a:pt x="2364839" y="658473"/>
                      <a:pt x="2373416" y="671563"/>
                      <a:pt x="2379518" y="685800"/>
                    </a:cubicBezTo>
                    <a:cubicBezTo>
                      <a:pt x="2383832" y="695867"/>
                      <a:pt x="2385011" y="707176"/>
                      <a:pt x="2389909" y="716972"/>
                    </a:cubicBezTo>
                    <a:cubicBezTo>
                      <a:pt x="2427399" y="791951"/>
                      <a:pt x="2395040" y="698627"/>
                      <a:pt x="2431473" y="789709"/>
                    </a:cubicBezTo>
                    <a:cubicBezTo>
                      <a:pt x="2439609" y="810048"/>
                      <a:pt x="2440104" y="833827"/>
                      <a:pt x="2452255" y="852054"/>
                    </a:cubicBezTo>
                    <a:cubicBezTo>
                      <a:pt x="2500403" y="924277"/>
                      <a:pt x="2442979" y="833501"/>
                      <a:pt x="2493818" y="935181"/>
                    </a:cubicBezTo>
                    <a:cubicBezTo>
                      <a:pt x="2499403" y="946351"/>
                      <a:pt x="2509015" y="955184"/>
                      <a:pt x="2514600" y="966354"/>
                    </a:cubicBezTo>
                    <a:cubicBezTo>
                      <a:pt x="2519498" y="976151"/>
                      <a:pt x="2520093" y="987730"/>
                      <a:pt x="2524991" y="997527"/>
                    </a:cubicBezTo>
                    <a:cubicBezTo>
                      <a:pt x="2530576" y="1008697"/>
                      <a:pt x="2540701" y="1017288"/>
                      <a:pt x="2545773" y="1028700"/>
                    </a:cubicBezTo>
                    <a:cubicBezTo>
                      <a:pt x="2554670" y="1048718"/>
                      <a:pt x="2559628" y="1070263"/>
                      <a:pt x="2566555" y="1091045"/>
                    </a:cubicBezTo>
                    <a:cubicBezTo>
                      <a:pt x="2570019" y="1101436"/>
                      <a:pt x="2572048" y="1112421"/>
                      <a:pt x="2576946" y="1122218"/>
                    </a:cubicBezTo>
                    <a:cubicBezTo>
                      <a:pt x="2608897" y="1186119"/>
                      <a:pt x="2589137" y="1150895"/>
                      <a:pt x="2639291" y="1226127"/>
                    </a:cubicBezTo>
                    <a:cubicBezTo>
                      <a:pt x="2666148" y="1266413"/>
                      <a:pt x="2648226" y="1253351"/>
                      <a:pt x="2691246" y="1267690"/>
                    </a:cubicBezTo>
                    <a:cubicBezTo>
                      <a:pt x="2723043" y="1259741"/>
                      <a:pt x="2740062" y="1260438"/>
                      <a:pt x="2763982" y="1236518"/>
                    </a:cubicBezTo>
                    <a:cubicBezTo>
                      <a:pt x="2772813" y="1227687"/>
                      <a:pt x="2777505" y="1215507"/>
                      <a:pt x="2784764" y="1205345"/>
                    </a:cubicBezTo>
                    <a:cubicBezTo>
                      <a:pt x="2794830" y="1191252"/>
                      <a:pt x="2805871" y="1177874"/>
                      <a:pt x="2815937" y="1163781"/>
                    </a:cubicBezTo>
                    <a:cubicBezTo>
                      <a:pt x="2823195" y="1153619"/>
                      <a:pt x="2828723" y="1142203"/>
                      <a:pt x="2836718" y="1132609"/>
                    </a:cubicBezTo>
                    <a:cubicBezTo>
                      <a:pt x="2846126" y="1121320"/>
                      <a:pt x="2858483" y="1112725"/>
                      <a:pt x="2867891" y="1101436"/>
                    </a:cubicBezTo>
                    <a:cubicBezTo>
                      <a:pt x="2875886" y="1091842"/>
                      <a:pt x="2881328" y="1080363"/>
                      <a:pt x="2888673" y="1070263"/>
                    </a:cubicBezTo>
                    <a:cubicBezTo>
                      <a:pt x="2909045" y="1042251"/>
                      <a:pt x="2931805" y="1015955"/>
                      <a:pt x="2951018" y="987136"/>
                    </a:cubicBezTo>
                    <a:cubicBezTo>
                      <a:pt x="2957945" y="976745"/>
                      <a:pt x="2962969" y="964794"/>
                      <a:pt x="2971800" y="955963"/>
                    </a:cubicBezTo>
                    <a:cubicBezTo>
                      <a:pt x="2980631" y="947132"/>
                      <a:pt x="2992582" y="942108"/>
                      <a:pt x="3002973" y="935181"/>
                    </a:cubicBezTo>
                    <a:cubicBezTo>
                      <a:pt x="3009900" y="921327"/>
                      <a:pt x="3013839" y="905517"/>
                      <a:pt x="3023755" y="893618"/>
                    </a:cubicBezTo>
                    <a:cubicBezTo>
                      <a:pt x="3042639" y="870957"/>
                      <a:pt x="3070453" y="868955"/>
                      <a:pt x="3096491" y="862445"/>
                    </a:cubicBezTo>
                    <a:cubicBezTo>
                      <a:pt x="3198744" y="998782"/>
                      <a:pt x="3081390" y="833183"/>
                      <a:pt x="3138055" y="935181"/>
                    </a:cubicBezTo>
                    <a:cubicBezTo>
                      <a:pt x="3150185" y="957015"/>
                      <a:pt x="3165764" y="976745"/>
                      <a:pt x="3179618" y="997527"/>
                    </a:cubicBezTo>
                    <a:cubicBezTo>
                      <a:pt x="3179619" y="997528"/>
                      <a:pt x="3221180" y="1059871"/>
                      <a:pt x="3221182" y="1059872"/>
                    </a:cubicBezTo>
                    <a:lnTo>
                      <a:pt x="3252355" y="1080654"/>
                    </a:lnTo>
                    <a:cubicBezTo>
                      <a:pt x="3269673" y="1077190"/>
                      <a:pt x="3287175" y="1074546"/>
                      <a:pt x="3304309" y="1070263"/>
                    </a:cubicBezTo>
                    <a:cubicBezTo>
                      <a:pt x="3314935" y="1067606"/>
                      <a:pt x="3324678" y="1058071"/>
                      <a:pt x="3335482" y="1059872"/>
                    </a:cubicBezTo>
                    <a:cubicBezTo>
                      <a:pt x="3362920" y="1064445"/>
                      <a:pt x="3384324" y="1106463"/>
                      <a:pt x="3397828" y="1122218"/>
                    </a:cubicBezTo>
                    <a:cubicBezTo>
                      <a:pt x="3471079" y="1207677"/>
                      <a:pt x="3379346" y="1078909"/>
                      <a:pt x="3470564" y="1215736"/>
                    </a:cubicBezTo>
                    <a:cubicBezTo>
                      <a:pt x="3477491" y="1226127"/>
                      <a:pt x="3480955" y="1239982"/>
                      <a:pt x="3491346" y="1246909"/>
                    </a:cubicBezTo>
                    <a:cubicBezTo>
                      <a:pt x="3501737" y="1253836"/>
                      <a:pt x="3511348" y="1262105"/>
                      <a:pt x="3522518" y="1267690"/>
                    </a:cubicBezTo>
                    <a:cubicBezTo>
                      <a:pt x="3532315" y="1272588"/>
                      <a:pt x="3543435" y="1274235"/>
                      <a:pt x="3553691" y="1278081"/>
                    </a:cubicBezTo>
                    <a:cubicBezTo>
                      <a:pt x="3631949" y="1307428"/>
                      <a:pt x="3577564" y="1291842"/>
                      <a:pt x="3647209" y="1309254"/>
                    </a:cubicBezTo>
                    <a:cubicBezTo>
                      <a:pt x="3661064" y="1305790"/>
                      <a:pt x="3676374" y="1305948"/>
                      <a:pt x="3688773" y="1298863"/>
                    </a:cubicBezTo>
                    <a:cubicBezTo>
                      <a:pt x="3701532" y="1291572"/>
                      <a:pt x="3708789" y="1277253"/>
                      <a:pt x="3719946" y="1267690"/>
                    </a:cubicBezTo>
                    <a:cubicBezTo>
                      <a:pt x="3733095" y="1256420"/>
                      <a:pt x="3747655" y="1246909"/>
                      <a:pt x="3761509" y="1236518"/>
                    </a:cubicBezTo>
                    <a:cubicBezTo>
                      <a:pt x="3811224" y="1161945"/>
                      <a:pt x="3785411" y="1191833"/>
                      <a:pt x="3834246" y="1143000"/>
                    </a:cubicBezTo>
                    <a:cubicBezTo>
                      <a:pt x="3837710" y="1132609"/>
                      <a:pt x="3839739" y="1121624"/>
                      <a:pt x="3844637" y="1111827"/>
                    </a:cubicBezTo>
                    <a:cubicBezTo>
                      <a:pt x="3850222" y="1100657"/>
                      <a:pt x="3860499" y="1092133"/>
                      <a:pt x="3865418" y="1080654"/>
                    </a:cubicBezTo>
                    <a:cubicBezTo>
                      <a:pt x="3905672" y="986724"/>
                      <a:pt x="3844422" y="1086170"/>
                      <a:pt x="3896591" y="1007918"/>
                    </a:cubicBezTo>
                    <a:cubicBezTo>
                      <a:pt x="3903582" y="979954"/>
                      <a:pt x="3908358" y="948077"/>
                      <a:pt x="3927764" y="924790"/>
                    </a:cubicBezTo>
                    <a:cubicBezTo>
                      <a:pt x="3935759" y="915196"/>
                      <a:pt x="3948546" y="910936"/>
                      <a:pt x="3958937" y="904009"/>
                    </a:cubicBezTo>
                    <a:cubicBezTo>
                      <a:pt x="3962401" y="893618"/>
                      <a:pt x="3963252" y="881950"/>
                      <a:pt x="3969328" y="872836"/>
                    </a:cubicBezTo>
                    <a:cubicBezTo>
                      <a:pt x="3980819" y="855599"/>
                      <a:pt x="4012504" y="830466"/>
                      <a:pt x="4031673" y="820881"/>
                    </a:cubicBezTo>
                    <a:cubicBezTo>
                      <a:pt x="4041470" y="815983"/>
                      <a:pt x="4052455" y="813954"/>
                      <a:pt x="4062846" y="810490"/>
                    </a:cubicBezTo>
                    <a:cubicBezTo>
                      <a:pt x="4171426" y="919072"/>
                      <a:pt x="4051324" y="790205"/>
                      <a:pt x="4125191" y="893618"/>
                    </a:cubicBezTo>
                    <a:cubicBezTo>
                      <a:pt x="4133732" y="905576"/>
                      <a:pt x="4146956" y="913501"/>
                      <a:pt x="4156364" y="924790"/>
                    </a:cubicBezTo>
                    <a:cubicBezTo>
                      <a:pt x="4164359" y="934384"/>
                      <a:pt x="4169887" y="945801"/>
                      <a:pt x="4177146" y="955963"/>
                    </a:cubicBezTo>
                    <a:cubicBezTo>
                      <a:pt x="4187212" y="970055"/>
                      <a:pt x="4198252" y="983435"/>
                      <a:pt x="4208318" y="997527"/>
                    </a:cubicBezTo>
                    <a:cubicBezTo>
                      <a:pt x="4215577" y="1007689"/>
                      <a:pt x="4221105" y="1019106"/>
                      <a:pt x="4229100" y="1028700"/>
                    </a:cubicBezTo>
                    <a:cubicBezTo>
                      <a:pt x="4238508" y="1039989"/>
                      <a:pt x="4249882" y="1049481"/>
                      <a:pt x="4260273" y="1059872"/>
                    </a:cubicBezTo>
                    <a:cubicBezTo>
                      <a:pt x="4263737" y="1070263"/>
                      <a:pt x="4264588" y="1081931"/>
                      <a:pt x="4270664" y="1091045"/>
                    </a:cubicBezTo>
                    <a:cubicBezTo>
                      <a:pt x="4278815" y="1103272"/>
                      <a:pt x="4292429" y="1110929"/>
                      <a:pt x="4301837" y="1122218"/>
                    </a:cubicBezTo>
                    <a:cubicBezTo>
                      <a:pt x="4309832" y="1131812"/>
                      <a:pt x="4314623" y="1143796"/>
                      <a:pt x="4322618" y="1153390"/>
                    </a:cubicBezTo>
                    <a:cubicBezTo>
                      <a:pt x="4332026" y="1164679"/>
                      <a:pt x="4344485" y="1173190"/>
                      <a:pt x="4353791" y="1184563"/>
                    </a:cubicBezTo>
                    <a:cubicBezTo>
                      <a:pt x="4375724" y="1211370"/>
                      <a:pt x="4385157" y="1252200"/>
                      <a:pt x="4416137" y="1267690"/>
                    </a:cubicBezTo>
                    <a:cubicBezTo>
                      <a:pt x="4441544" y="1280394"/>
                      <a:pt x="4466843" y="1290896"/>
                      <a:pt x="4488873" y="1309254"/>
                    </a:cubicBezTo>
                    <a:cubicBezTo>
                      <a:pt x="4568885" y="1375931"/>
                      <a:pt x="4473819" y="1309608"/>
                      <a:pt x="4551218" y="1361209"/>
                    </a:cubicBezTo>
                    <a:cubicBezTo>
                      <a:pt x="4558145" y="1371600"/>
                      <a:pt x="4562248" y="1384580"/>
                      <a:pt x="4572000" y="1392381"/>
                    </a:cubicBezTo>
                    <a:cubicBezTo>
                      <a:pt x="4580553" y="1399223"/>
                      <a:pt x="4593376" y="1397874"/>
                      <a:pt x="4603173" y="1402772"/>
                    </a:cubicBezTo>
                    <a:cubicBezTo>
                      <a:pt x="4629389" y="1415880"/>
                      <a:pt x="4635798" y="1425006"/>
                      <a:pt x="4655128" y="1444336"/>
                    </a:cubicBez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sk-SK"/>
              </a:p>
            </p:txBody>
          </p:sp>
          <p:grpSp>
            <p:nvGrpSpPr>
              <p:cNvPr id="2" name="Group 48"/>
              <p:cNvGrpSpPr>
                <a:grpSpLocks/>
              </p:cNvGrpSpPr>
              <p:nvPr/>
            </p:nvGrpSpPr>
            <p:grpSpPr bwMode="auto">
              <a:xfrm>
                <a:off x="2566988" y="3190875"/>
                <a:ext cx="5834062" cy="3644900"/>
                <a:chOff x="1043608" y="3212976"/>
                <a:chExt cx="5833418" cy="3645024"/>
              </a:xfrm>
            </p:grpSpPr>
            <p:grpSp>
              <p:nvGrpSpPr>
                <p:cNvPr id="48146" name="Group 30"/>
                <p:cNvGrpSpPr>
                  <a:grpSpLocks/>
                </p:cNvGrpSpPr>
                <p:nvPr/>
              </p:nvGrpSpPr>
              <p:grpSpPr bwMode="auto">
                <a:xfrm>
                  <a:off x="1763688" y="3217863"/>
                  <a:ext cx="5113338" cy="3640137"/>
                  <a:chOff x="1619672" y="2420888"/>
                  <a:chExt cx="5112568" cy="3640470"/>
                </a:xfrm>
              </p:grpSpPr>
              <p:grpSp>
                <p:nvGrpSpPr>
                  <p:cNvPr id="48148" name="Group 7"/>
                  <p:cNvGrpSpPr>
                    <a:grpSpLocks/>
                  </p:cNvGrpSpPr>
                  <p:nvPr/>
                </p:nvGrpSpPr>
                <p:grpSpPr bwMode="auto">
                  <a:xfrm>
                    <a:off x="1619672" y="2420888"/>
                    <a:ext cx="5112568" cy="3024336"/>
                    <a:chOff x="1619672" y="2420888"/>
                    <a:chExt cx="4536504" cy="2448272"/>
                  </a:xfrm>
                </p:grpSpPr>
                <p:cxnSp>
                  <p:nvCxnSpPr>
                    <p:cNvPr id="45" name="Straight Arrow Connector 44"/>
                    <p:cNvCxnSpPr/>
                    <p:nvPr/>
                  </p:nvCxnSpPr>
                  <p:spPr>
                    <a:xfrm flipV="1">
                      <a:off x="1620174" y="2420788"/>
                      <a:ext cx="0" cy="244845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1620174" y="4869247"/>
                      <a:ext cx="4536002"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cxnSp>
                <p:nvCxnSpPr>
                  <p:cNvPr id="28" name="Straight Connector 27"/>
                  <p:cNvCxnSpPr/>
                  <p:nvPr/>
                </p:nvCxnSpPr>
                <p:spPr>
                  <a:xfrm>
                    <a:off x="1980506" y="5373885"/>
                    <a:ext cx="0" cy="714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483612" y="5373885"/>
                    <a:ext cx="0" cy="714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916886" y="5373885"/>
                    <a:ext cx="0" cy="714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348574" y="5373885"/>
                    <a:ext cx="0" cy="714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708842" y="5373885"/>
                    <a:ext cx="0" cy="714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067524" y="5373885"/>
                    <a:ext cx="0" cy="714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500798" y="5373885"/>
                    <a:ext cx="0" cy="714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4932485" y="5373885"/>
                    <a:ext cx="0" cy="714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5292754" y="5373885"/>
                    <a:ext cx="0" cy="714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5724441" y="5373885"/>
                    <a:ext cx="0" cy="71446"/>
                  </a:xfrm>
                  <a:prstGeom prst="line">
                    <a:avLst/>
                  </a:prstGeom>
                </p:spPr>
                <p:style>
                  <a:lnRef idx="1">
                    <a:schemeClr val="accent1"/>
                  </a:lnRef>
                  <a:fillRef idx="0">
                    <a:schemeClr val="accent1"/>
                  </a:fillRef>
                  <a:effectRef idx="0">
                    <a:schemeClr val="accent1"/>
                  </a:effectRef>
                  <a:fontRef idx="minor">
                    <a:schemeClr val="tx1"/>
                  </a:fontRef>
                </p:style>
              </p:cxnSp>
              <p:sp>
                <p:nvSpPr>
                  <p:cNvPr id="48159" name="TextBox 21"/>
                  <p:cNvSpPr txBox="1">
                    <a:spLocks noChangeArrowheads="1"/>
                  </p:cNvSpPr>
                  <p:nvPr/>
                </p:nvSpPr>
                <p:spPr bwMode="auto">
                  <a:xfrm>
                    <a:off x="1763688" y="5733256"/>
                    <a:ext cx="5040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0"/>
                      </a:spcBef>
                      <a:buClrTx/>
                      <a:buSzTx/>
                      <a:buFontTx/>
                      <a:buNone/>
                    </a:pPr>
                    <a:r>
                      <a:rPr lang="sk-SK" altLang="sk-SK" sz="1400">
                        <a:latin typeface="Arial" panose="020B0604020202020204" pitchFamily="34" charset="0"/>
                      </a:rPr>
                      <a:t>V1</a:t>
                    </a:r>
                  </a:p>
                </p:txBody>
              </p:sp>
              <p:sp>
                <p:nvSpPr>
                  <p:cNvPr id="48160" name="TextBox 22"/>
                  <p:cNvSpPr txBox="1">
                    <a:spLocks noChangeArrowheads="1"/>
                  </p:cNvSpPr>
                  <p:nvPr/>
                </p:nvSpPr>
                <p:spPr bwMode="auto">
                  <a:xfrm>
                    <a:off x="2627784" y="5733256"/>
                    <a:ext cx="5040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0"/>
                      </a:spcBef>
                      <a:buClrTx/>
                      <a:buSzTx/>
                      <a:buFontTx/>
                      <a:buNone/>
                    </a:pPr>
                    <a:r>
                      <a:rPr lang="sk-SK" altLang="sk-SK" sz="1400">
                        <a:latin typeface="Arial" panose="020B0604020202020204" pitchFamily="34" charset="0"/>
                      </a:rPr>
                      <a:t>V3</a:t>
                    </a:r>
                  </a:p>
                </p:txBody>
              </p:sp>
              <p:sp>
                <p:nvSpPr>
                  <p:cNvPr id="48161" name="TextBox 23"/>
                  <p:cNvSpPr txBox="1">
                    <a:spLocks noChangeArrowheads="1"/>
                  </p:cNvSpPr>
                  <p:nvPr/>
                </p:nvSpPr>
                <p:spPr bwMode="auto">
                  <a:xfrm>
                    <a:off x="2195736" y="5733256"/>
                    <a:ext cx="5040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0"/>
                      </a:spcBef>
                      <a:buClrTx/>
                      <a:buSzTx/>
                      <a:buFontTx/>
                      <a:buNone/>
                    </a:pPr>
                    <a:r>
                      <a:rPr lang="sk-SK" altLang="sk-SK" sz="1400">
                        <a:latin typeface="Arial" panose="020B0604020202020204" pitchFamily="34" charset="0"/>
                      </a:rPr>
                      <a:t>V2</a:t>
                    </a:r>
                  </a:p>
                </p:txBody>
              </p:sp>
              <p:sp>
                <p:nvSpPr>
                  <p:cNvPr id="48162" name="TextBox 24"/>
                  <p:cNvSpPr txBox="1">
                    <a:spLocks noChangeArrowheads="1"/>
                  </p:cNvSpPr>
                  <p:nvPr/>
                </p:nvSpPr>
                <p:spPr bwMode="auto">
                  <a:xfrm>
                    <a:off x="3491880" y="5661248"/>
                    <a:ext cx="93610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0"/>
                      </a:spcBef>
                      <a:buClrTx/>
                      <a:buSzTx/>
                      <a:buFontTx/>
                      <a:buNone/>
                    </a:pPr>
                    <a:r>
                      <a:rPr lang="sk-SK" altLang="sk-SK" sz="1400">
                        <a:latin typeface="Arial" panose="020B0604020202020204" pitchFamily="34" charset="0"/>
                      </a:rPr>
                      <a:t>V5   </a:t>
                    </a:r>
                    <a:r>
                      <a:rPr lang="sk-SK" altLang="sk-SK" sz="2000">
                        <a:latin typeface="Arial" panose="020B0604020202020204" pitchFamily="34" charset="0"/>
                      </a:rPr>
                      <a:t>...</a:t>
                    </a:r>
                  </a:p>
                </p:txBody>
              </p:sp>
              <p:sp>
                <p:nvSpPr>
                  <p:cNvPr id="48163" name="TextBox 25"/>
                  <p:cNvSpPr txBox="1">
                    <a:spLocks noChangeArrowheads="1"/>
                  </p:cNvSpPr>
                  <p:nvPr/>
                </p:nvSpPr>
                <p:spPr bwMode="auto">
                  <a:xfrm>
                    <a:off x="3131840" y="5733256"/>
                    <a:ext cx="5040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0"/>
                      </a:spcBef>
                      <a:buClrTx/>
                      <a:buSzTx/>
                      <a:buFontTx/>
                      <a:buNone/>
                    </a:pPr>
                    <a:r>
                      <a:rPr lang="sk-SK" altLang="sk-SK" sz="1400">
                        <a:latin typeface="Arial" panose="020B0604020202020204" pitchFamily="34" charset="0"/>
                      </a:rPr>
                      <a:t>V4</a:t>
                    </a:r>
                  </a:p>
                </p:txBody>
              </p:sp>
            </p:grpSp>
            <p:sp>
              <p:nvSpPr>
                <p:cNvPr id="48147" name="TextBox 21"/>
                <p:cNvSpPr txBox="1">
                  <a:spLocks noChangeArrowheads="1"/>
                </p:cNvSpPr>
                <p:nvPr/>
              </p:nvSpPr>
              <p:spPr bwMode="auto">
                <a:xfrm>
                  <a:off x="1043608" y="3212976"/>
                  <a:ext cx="6480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0"/>
                    </a:spcBef>
                    <a:buClrTx/>
                    <a:buSzTx/>
                    <a:buFontTx/>
                    <a:buNone/>
                  </a:pPr>
                  <a:r>
                    <a:rPr lang="sk-SK" altLang="sk-SK" sz="1400">
                      <a:latin typeface="Arial" panose="020B0604020202020204" pitchFamily="34" charset="0"/>
                    </a:rPr>
                    <a:t>P(v)</a:t>
                  </a:r>
                </a:p>
              </p:txBody>
            </p:sp>
          </p:grpSp>
          <p:grpSp>
            <p:nvGrpSpPr>
              <p:cNvPr id="5" name="Group 76"/>
              <p:cNvGrpSpPr>
                <a:grpSpLocks/>
              </p:cNvGrpSpPr>
              <p:nvPr/>
            </p:nvGrpSpPr>
            <p:grpSpPr bwMode="auto">
              <a:xfrm>
                <a:off x="3648076" y="4076700"/>
                <a:ext cx="3743325" cy="2192338"/>
                <a:chOff x="2123728" y="4077072"/>
                <a:chExt cx="3744416" cy="2192148"/>
              </a:xfrm>
            </p:grpSpPr>
            <p:cxnSp>
              <p:nvCxnSpPr>
                <p:cNvPr id="51" name="Straight Connector 50"/>
                <p:cNvCxnSpPr/>
                <p:nvPr/>
              </p:nvCxnSpPr>
              <p:spPr>
                <a:xfrm flipV="1">
                  <a:off x="2123728" y="5013616"/>
                  <a:ext cx="3176" cy="1212745"/>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2123728" y="5013616"/>
                  <a:ext cx="3176" cy="1212745"/>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flipV="1">
                  <a:off x="2627113" y="4724716"/>
                  <a:ext cx="22231" cy="147466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3036807" y="5156478"/>
                  <a:ext cx="23819" cy="109051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flipV="1">
                  <a:off x="3492552" y="4364385"/>
                  <a:ext cx="1588" cy="1838166"/>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3851431" y="4077072"/>
                  <a:ext cx="1588" cy="213817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4211899" y="4869166"/>
                  <a:ext cx="4763" cy="1369893"/>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flipV="1">
                  <a:off x="4643825" y="5085048"/>
                  <a:ext cx="12704" cy="112067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flipV="1">
                  <a:off x="5075751" y="5085048"/>
                  <a:ext cx="7939" cy="1150837"/>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flipV="1">
                  <a:off x="5436218" y="5300929"/>
                  <a:ext cx="23820" cy="912733"/>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5868144" y="4940597"/>
                  <a:ext cx="0" cy="1328623"/>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grpSp>
        </p:grpSp>
        <p:cxnSp>
          <p:nvCxnSpPr>
            <p:cNvPr id="6" name="Straight Arrow Connector 5"/>
            <p:cNvCxnSpPr/>
            <p:nvPr/>
          </p:nvCxnSpPr>
          <p:spPr>
            <a:xfrm flipH="1">
              <a:off x="1365813" y="4641448"/>
              <a:ext cx="1770926" cy="1423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73520" y="4873133"/>
              <a:ext cx="2192830" cy="369332"/>
            </a:xfrm>
            <a:prstGeom prst="rect">
              <a:avLst/>
            </a:prstGeom>
            <a:noFill/>
          </p:spPr>
          <p:txBody>
            <a:bodyPr wrap="square" rtlCol="0">
              <a:spAutoFit/>
            </a:bodyPr>
            <a:lstStyle/>
            <a:p>
              <a:r>
                <a:rPr lang="en-US" dirty="0" smtClean="0"/>
                <a:t>Initial conditions  </a:t>
              </a:r>
              <a:endParaRPr lang="en-US" dirty="0"/>
            </a:p>
          </p:txBody>
        </p:sp>
        <p:sp>
          <p:nvSpPr>
            <p:cNvPr id="42" name="Freeform 41"/>
            <p:cNvSpPr/>
            <p:nvPr/>
          </p:nvSpPr>
          <p:spPr>
            <a:xfrm>
              <a:off x="2416517" y="3877268"/>
              <a:ext cx="4656137" cy="1020772"/>
            </a:xfrm>
            <a:custGeom>
              <a:avLst/>
              <a:gdLst>
                <a:gd name="connsiteX0" fmla="*/ 0 w 4655128"/>
                <a:gd name="connsiteY0" fmla="*/ 1236518 h 1444336"/>
                <a:gd name="connsiteX1" fmla="*/ 145473 w 4655128"/>
                <a:gd name="connsiteY1" fmla="*/ 1205345 h 1444336"/>
                <a:gd name="connsiteX2" fmla="*/ 176646 w 4655128"/>
                <a:gd name="connsiteY2" fmla="*/ 1194954 h 1444336"/>
                <a:gd name="connsiteX3" fmla="*/ 270164 w 4655128"/>
                <a:gd name="connsiteY3" fmla="*/ 1122218 h 1444336"/>
                <a:gd name="connsiteX4" fmla="*/ 301337 w 4655128"/>
                <a:gd name="connsiteY4" fmla="*/ 1101436 h 1444336"/>
                <a:gd name="connsiteX5" fmla="*/ 363682 w 4655128"/>
                <a:gd name="connsiteY5" fmla="*/ 1018309 h 1444336"/>
                <a:gd name="connsiteX6" fmla="*/ 384464 w 4655128"/>
                <a:gd name="connsiteY6" fmla="*/ 987136 h 1444336"/>
                <a:gd name="connsiteX7" fmla="*/ 415637 w 4655128"/>
                <a:gd name="connsiteY7" fmla="*/ 955963 h 1444336"/>
                <a:gd name="connsiteX8" fmla="*/ 457200 w 4655128"/>
                <a:gd name="connsiteY8" fmla="*/ 893618 h 1444336"/>
                <a:gd name="connsiteX9" fmla="*/ 488373 w 4655128"/>
                <a:gd name="connsiteY9" fmla="*/ 852054 h 1444336"/>
                <a:gd name="connsiteX10" fmla="*/ 509155 w 4655128"/>
                <a:gd name="connsiteY10" fmla="*/ 820881 h 1444336"/>
                <a:gd name="connsiteX11" fmla="*/ 529937 w 4655128"/>
                <a:gd name="connsiteY11" fmla="*/ 758536 h 1444336"/>
                <a:gd name="connsiteX12" fmla="*/ 561109 w 4655128"/>
                <a:gd name="connsiteY12" fmla="*/ 727363 h 1444336"/>
                <a:gd name="connsiteX13" fmla="*/ 592282 w 4655128"/>
                <a:gd name="connsiteY13" fmla="*/ 706581 h 1444336"/>
                <a:gd name="connsiteX14" fmla="*/ 623455 w 4655128"/>
                <a:gd name="connsiteY14" fmla="*/ 665018 h 1444336"/>
                <a:gd name="connsiteX15" fmla="*/ 685800 w 4655128"/>
                <a:gd name="connsiteY15" fmla="*/ 644236 h 1444336"/>
                <a:gd name="connsiteX16" fmla="*/ 779318 w 4655128"/>
                <a:gd name="connsiteY16" fmla="*/ 665018 h 1444336"/>
                <a:gd name="connsiteX17" fmla="*/ 810491 w 4655128"/>
                <a:gd name="connsiteY17" fmla="*/ 685800 h 1444336"/>
                <a:gd name="connsiteX18" fmla="*/ 820882 w 4655128"/>
                <a:gd name="connsiteY18" fmla="*/ 716972 h 1444336"/>
                <a:gd name="connsiteX19" fmla="*/ 841664 w 4655128"/>
                <a:gd name="connsiteY19" fmla="*/ 748145 h 1444336"/>
                <a:gd name="connsiteX20" fmla="*/ 883228 w 4655128"/>
                <a:gd name="connsiteY20" fmla="*/ 841663 h 1444336"/>
                <a:gd name="connsiteX21" fmla="*/ 893618 w 4655128"/>
                <a:gd name="connsiteY21" fmla="*/ 872836 h 1444336"/>
                <a:gd name="connsiteX22" fmla="*/ 935182 w 4655128"/>
                <a:gd name="connsiteY22" fmla="*/ 945572 h 1444336"/>
                <a:gd name="connsiteX23" fmla="*/ 997528 w 4655128"/>
                <a:gd name="connsiteY23" fmla="*/ 1007918 h 1444336"/>
                <a:gd name="connsiteX24" fmla="*/ 1059873 w 4655128"/>
                <a:gd name="connsiteY24" fmla="*/ 1049481 h 1444336"/>
                <a:gd name="connsiteX25" fmla="*/ 1091046 w 4655128"/>
                <a:gd name="connsiteY25" fmla="*/ 1059872 h 1444336"/>
                <a:gd name="connsiteX26" fmla="*/ 1153391 w 4655128"/>
                <a:gd name="connsiteY26" fmla="*/ 1091045 h 1444336"/>
                <a:gd name="connsiteX27" fmla="*/ 1184564 w 4655128"/>
                <a:gd name="connsiteY27" fmla="*/ 1111827 h 1444336"/>
                <a:gd name="connsiteX28" fmla="*/ 1246909 w 4655128"/>
                <a:gd name="connsiteY28" fmla="*/ 1132609 h 1444336"/>
                <a:gd name="connsiteX29" fmla="*/ 1340428 w 4655128"/>
                <a:gd name="connsiteY29" fmla="*/ 1111827 h 1444336"/>
                <a:gd name="connsiteX30" fmla="*/ 1371600 w 4655128"/>
                <a:gd name="connsiteY30" fmla="*/ 1091045 h 1444336"/>
                <a:gd name="connsiteX31" fmla="*/ 1413164 w 4655128"/>
                <a:gd name="connsiteY31" fmla="*/ 1028700 h 1444336"/>
                <a:gd name="connsiteX32" fmla="*/ 1423555 w 4655128"/>
                <a:gd name="connsiteY32" fmla="*/ 997527 h 1444336"/>
                <a:gd name="connsiteX33" fmla="*/ 1454728 w 4655128"/>
                <a:gd name="connsiteY33" fmla="*/ 966354 h 1444336"/>
                <a:gd name="connsiteX34" fmla="*/ 1527464 w 4655128"/>
                <a:gd name="connsiteY34" fmla="*/ 872836 h 1444336"/>
                <a:gd name="connsiteX35" fmla="*/ 1558637 w 4655128"/>
                <a:gd name="connsiteY35" fmla="*/ 768927 h 1444336"/>
                <a:gd name="connsiteX36" fmla="*/ 1600200 w 4655128"/>
                <a:gd name="connsiteY36" fmla="*/ 685800 h 1444336"/>
                <a:gd name="connsiteX37" fmla="*/ 1620982 w 4655128"/>
                <a:gd name="connsiteY37" fmla="*/ 644236 h 1444336"/>
                <a:gd name="connsiteX38" fmla="*/ 1631373 w 4655128"/>
                <a:gd name="connsiteY38" fmla="*/ 602672 h 1444336"/>
                <a:gd name="connsiteX39" fmla="*/ 1672937 w 4655128"/>
                <a:gd name="connsiteY39" fmla="*/ 509154 h 1444336"/>
                <a:gd name="connsiteX40" fmla="*/ 1724891 w 4655128"/>
                <a:gd name="connsiteY40" fmla="*/ 384463 h 1444336"/>
                <a:gd name="connsiteX41" fmla="*/ 1745673 w 4655128"/>
                <a:gd name="connsiteY41" fmla="*/ 342900 h 1444336"/>
                <a:gd name="connsiteX42" fmla="*/ 1766455 w 4655128"/>
                <a:gd name="connsiteY42" fmla="*/ 270163 h 1444336"/>
                <a:gd name="connsiteX43" fmla="*/ 1808018 w 4655128"/>
                <a:gd name="connsiteY43" fmla="*/ 207818 h 1444336"/>
                <a:gd name="connsiteX44" fmla="*/ 1859973 w 4655128"/>
                <a:gd name="connsiteY44" fmla="*/ 114300 h 1444336"/>
                <a:gd name="connsiteX45" fmla="*/ 1880755 w 4655128"/>
                <a:gd name="connsiteY45" fmla="*/ 83127 h 1444336"/>
                <a:gd name="connsiteX46" fmla="*/ 1922318 w 4655128"/>
                <a:gd name="connsiteY46" fmla="*/ 51954 h 1444336"/>
                <a:gd name="connsiteX47" fmla="*/ 2015837 w 4655128"/>
                <a:gd name="connsiteY47" fmla="*/ 0 h 1444336"/>
                <a:gd name="connsiteX48" fmla="*/ 2088573 w 4655128"/>
                <a:gd name="connsiteY48" fmla="*/ 83127 h 1444336"/>
                <a:gd name="connsiteX49" fmla="*/ 2140528 w 4655128"/>
                <a:gd name="connsiteY49" fmla="*/ 155863 h 1444336"/>
                <a:gd name="connsiteX50" fmla="*/ 2171700 w 4655128"/>
                <a:gd name="connsiteY50" fmla="*/ 228600 h 1444336"/>
                <a:gd name="connsiteX51" fmla="*/ 2192482 w 4655128"/>
                <a:gd name="connsiteY51" fmla="*/ 259772 h 1444336"/>
                <a:gd name="connsiteX52" fmla="*/ 2213264 w 4655128"/>
                <a:gd name="connsiteY52" fmla="*/ 322118 h 1444336"/>
                <a:gd name="connsiteX53" fmla="*/ 2296391 w 4655128"/>
                <a:gd name="connsiteY53" fmla="*/ 467590 h 1444336"/>
                <a:gd name="connsiteX54" fmla="*/ 2306782 w 4655128"/>
                <a:gd name="connsiteY54" fmla="*/ 498763 h 1444336"/>
                <a:gd name="connsiteX55" fmla="*/ 2327564 w 4655128"/>
                <a:gd name="connsiteY55" fmla="*/ 571500 h 1444336"/>
                <a:gd name="connsiteX56" fmla="*/ 2348346 w 4655128"/>
                <a:gd name="connsiteY56" fmla="*/ 613063 h 1444336"/>
                <a:gd name="connsiteX57" fmla="*/ 2358737 w 4655128"/>
                <a:gd name="connsiteY57" fmla="*/ 644236 h 1444336"/>
                <a:gd name="connsiteX58" fmla="*/ 2379518 w 4655128"/>
                <a:gd name="connsiteY58" fmla="*/ 685800 h 1444336"/>
                <a:gd name="connsiteX59" fmla="*/ 2389909 w 4655128"/>
                <a:gd name="connsiteY59" fmla="*/ 716972 h 1444336"/>
                <a:gd name="connsiteX60" fmla="*/ 2431473 w 4655128"/>
                <a:gd name="connsiteY60" fmla="*/ 789709 h 1444336"/>
                <a:gd name="connsiteX61" fmla="*/ 2452255 w 4655128"/>
                <a:gd name="connsiteY61" fmla="*/ 852054 h 1444336"/>
                <a:gd name="connsiteX62" fmla="*/ 2493818 w 4655128"/>
                <a:gd name="connsiteY62" fmla="*/ 935181 h 1444336"/>
                <a:gd name="connsiteX63" fmla="*/ 2514600 w 4655128"/>
                <a:gd name="connsiteY63" fmla="*/ 966354 h 1444336"/>
                <a:gd name="connsiteX64" fmla="*/ 2524991 w 4655128"/>
                <a:gd name="connsiteY64" fmla="*/ 997527 h 1444336"/>
                <a:gd name="connsiteX65" fmla="*/ 2545773 w 4655128"/>
                <a:gd name="connsiteY65" fmla="*/ 1028700 h 1444336"/>
                <a:gd name="connsiteX66" fmla="*/ 2566555 w 4655128"/>
                <a:gd name="connsiteY66" fmla="*/ 1091045 h 1444336"/>
                <a:gd name="connsiteX67" fmla="*/ 2576946 w 4655128"/>
                <a:gd name="connsiteY67" fmla="*/ 1122218 h 1444336"/>
                <a:gd name="connsiteX68" fmla="*/ 2639291 w 4655128"/>
                <a:gd name="connsiteY68" fmla="*/ 1226127 h 1444336"/>
                <a:gd name="connsiteX69" fmla="*/ 2691246 w 4655128"/>
                <a:gd name="connsiteY69" fmla="*/ 1267690 h 1444336"/>
                <a:gd name="connsiteX70" fmla="*/ 2763982 w 4655128"/>
                <a:gd name="connsiteY70" fmla="*/ 1236518 h 1444336"/>
                <a:gd name="connsiteX71" fmla="*/ 2784764 w 4655128"/>
                <a:gd name="connsiteY71" fmla="*/ 1205345 h 1444336"/>
                <a:gd name="connsiteX72" fmla="*/ 2815937 w 4655128"/>
                <a:gd name="connsiteY72" fmla="*/ 1163781 h 1444336"/>
                <a:gd name="connsiteX73" fmla="*/ 2836718 w 4655128"/>
                <a:gd name="connsiteY73" fmla="*/ 1132609 h 1444336"/>
                <a:gd name="connsiteX74" fmla="*/ 2867891 w 4655128"/>
                <a:gd name="connsiteY74" fmla="*/ 1101436 h 1444336"/>
                <a:gd name="connsiteX75" fmla="*/ 2888673 w 4655128"/>
                <a:gd name="connsiteY75" fmla="*/ 1070263 h 1444336"/>
                <a:gd name="connsiteX76" fmla="*/ 2951018 w 4655128"/>
                <a:gd name="connsiteY76" fmla="*/ 987136 h 1444336"/>
                <a:gd name="connsiteX77" fmla="*/ 2971800 w 4655128"/>
                <a:gd name="connsiteY77" fmla="*/ 955963 h 1444336"/>
                <a:gd name="connsiteX78" fmla="*/ 3002973 w 4655128"/>
                <a:gd name="connsiteY78" fmla="*/ 935181 h 1444336"/>
                <a:gd name="connsiteX79" fmla="*/ 3023755 w 4655128"/>
                <a:gd name="connsiteY79" fmla="*/ 893618 h 1444336"/>
                <a:gd name="connsiteX80" fmla="*/ 3096491 w 4655128"/>
                <a:gd name="connsiteY80" fmla="*/ 862445 h 1444336"/>
                <a:gd name="connsiteX81" fmla="*/ 3138055 w 4655128"/>
                <a:gd name="connsiteY81" fmla="*/ 935181 h 1444336"/>
                <a:gd name="connsiteX82" fmla="*/ 3179618 w 4655128"/>
                <a:gd name="connsiteY82" fmla="*/ 997527 h 1444336"/>
                <a:gd name="connsiteX83" fmla="*/ 3221182 w 4655128"/>
                <a:gd name="connsiteY83" fmla="*/ 1059872 h 1444336"/>
                <a:gd name="connsiteX84" fmla="*/ 3252355 w 4655128"/>
                <a:gd name="connsiteY84" fmla="*/ 1080654 h 1444336"/>
                <a:gd name="connsiteX85" fmla="*/ 3304309 w 4655128"/>
                <a:gd name="connsiteY85" fmla="*/ 1070263 h 1444336"/>
                <a:gd name="connsiteX86" fmla="*/ 3335482 w 4655128"/>
                <a:gd name="connsiteY86" fmla="*/ 1059872 h 1444336"/>
                <a:gd name="connsiteX87" fmla="*/ 3397828 w 4655128"/>
                <a:gd name="connsiteY87" fmla="*/ 1122218 h 1444336"/>
                <a:gd name="connsiteX88" fmla="*/ 3470564 w 4655128"/>
                <a:gd name="connsiteY88" fmla="*/ 1215736 h 1444336"/>
                <a:gd name="connsiteX89" fmla="*/ 3491346 w 4655128"/>
                <a:gd name="connsiteY89" fmla="*/ 1246909 h 1444336"/>
                <a:gd name="connsiteX90" fmla="*/ 3522518 w 4655128"/>
                <a:gd name="connsiteY90" fmla="*/ 1267690 h 1444336"/>
                <a:gd name="connsiteX91" fmla="*/ 3553691 w 4655128"/>
                <a:gd name="connsiteY91" fmla="*/ 1278081 h 1444336"/>
                <a:gd name="connsiteX92" fmla="*/ 3647209 w 4655128"/>
                <a:gd name="connsiteY92" fmla="*/ 1309254 h 1444336"/>
                <a:gd name="connsiteX93" fmla="*/ 3688773 w 4655128"/>
                <a:gd name="connsiteY93" fmla="*/ 1298863 h 1444336"/>
                <a:gd name="connsiteX94" fmla="*/ 3719946 w 4655128"/>
                <a:gd name="connsiteY94" fmla="*/ 1267690 h 1444336"/>
                <a:gd name="connsiteX95" fmla="*/ 3761509 w 4655128"/>
                <a:gd name="connsiteY95" fmla="*/ 1236518 h 1444336"/>
                <a:gd name="connsiteX96" fmla="*/ 3834246 w 4655128"/>
                <a:gd name="connsiteY96" fmla="*/ 1143000 h 1444336"/>
                <a:gd name="connsiteX97" fmla="*/ 3844637 w 4655128"/>
                <a:gd name="connsiteY97" fmla="*/ 1111827 h 1444336"/>
                <a:gd name="connsiteX98" fmla="*/ 3865418 w 4655128"/>
                <a:gd name="connsiteY98" fmla="*/ 1080654 h 1444336"/>
                <a:gd name="connsiteX99" fmla="*/ 3896591 w 4655128"/>
                <a:gd name="connsiteY99" fmla="*/ 1007918 h 1444336"/>
                <a:gd name="connsiteX100" fmla="*/ 3927764 w 4655128"/>
                <a:gd name="connsiteY100" fmla="*/ 924790 h 1444336"/>
                <a:gd name="connsiteX101" fmla="*/ 3958937 w 4655128"/>
                <a:gd name="connsiteY101" fmla="*/ 904009 h 1444336"/>
                <a:gd name="connsiteX102" fmla="*/ 3969328 w 4655128"/>
                <a:gd name="connsiteY102" fmla="*/ 872836 h 1444336"/>
                <a:gd name="connsiteX103" fmla="*/ 4031673 w 4655128"/>
                <a:gd name="connsiteY103" fmla="*/ 820881 h 1444336"/>
                <a:gd name="connsiteX104" fmla="*/ 4062846 w 4655128"/>
                <a:gd name="connsiteY104" fmla="*/ 810490 h 1444336"/>
                <a:gd name="connsiteX105" fmla="*/ 4125191 w 4655128"/>
                <a:gd name="connsiteY105" fmla="*/ 893618 h 1444336"/>
                <a:gd name="connsiteX106" fmla="*/ 4156364 w 4655128"/>
                <a:gd name="connsiteY106" fmla="*/ 924790 h 1444336"/>
                <a:gd name="connsiteX107" fmla="*/ 4177146 w 4655128"/>
                <a:gd name="connsiteY107" fmla="*/ 955963 h 1444336"/>
                <a:gd name="connsiteX108" fmla="*/ 4208318 w 4655128"/>
                <a:gd name="connsiteY108" fmla="*/ 997527 h 1444336"/>
                <a:gd name="connsiteX109" fmla="*/ 4229100 w 4655128"/>
                <a:gd name="connsiteY109" fmla="*/ 1028700 h 1444336"/>
                <a:gd name="connsiteX110" fmla="*/ 4260273 w 4655128"/>
                <a:gd name="connsiteY110" fmla="*/ 1059872 h 1444336"/>
                <a:gd name="connsiteX111" fmla="*/ 4270664 w 4655128"/>
                <a:gd name="connsiteY111" fmla="*/ 1091045 h 1444336"/>
                <a:gd name="connsiteX112" fmla="*/ 4301837 w 4655128"/>
                <a:gd name="connsiteY112" fmla="*/ 1122218 h 1444336"/>
                <a:gd name="connsiteX113" fmla="*/ 4322618 w 4655128"/>
                <a:gd name="connsiteY113" fmla="*/ 1153390 h 1444336"/>
                <a:gd name="connsiteX114" fmla="*/ 4353791 w 4655128"/>
                <a:gd name="connsiteY114" fmla="*/ 1184563 h 1444336"/>
                <a:gd name="connsiteX115" fmla="*/ 4416137 w 4655128"/>
                <a:gd name="connsiteY115" fmla="*/ 1267690 h 1444336"/>
                <a:gd name="connsiteX116" fmla="*/ 4488873 w 4655128"/>
                <a:gd name="connsiteY116" fmla="*/ 1309254 h 1444336"/>
                <a:gd name="connsiteX117" fmla="*/ 4551218 w 4655128"/>
                <a:gd name="connsiteY117" fmla="*/ 1361209 h 1444336"/>
                <a:gd name="connsiteX118" fmla="*/ 4572000 w 4655128"/>
                <a:gd name="connsiteY118" fmla="*/ 1392381 h 1444336"/>
                <a:gd name="connsiteX119" fmla="*/ 4603173 w 4655128"/>
                <a:gd name="connsiteY119" fmla="*/ 1402772 h 1444336"/>
                <a:gd name="connsiteX120" fmla="*/ 4655128 w 4655128"/>
                <a:gd name="connsiteY120" fmla="*/ 1444336 h 144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4655128" h="1444336">
                  <a:moveTo>
                    <a:pt x="0" y="1236518"/>
                  </a:moveTo>
                  <a:cubicBezTo>
                    <a:pt x="104866" y="1223410"/>
                    <a:pt x="56635" y="1234958"/>
                    <a:pt x="145473" y="1205345"/>
                  </a:cubicBezTo>
                  <a:lnTo>
                    <a:pt x="176646" y="1194954"/>
                  </a:lnTo>
                  <a:cubicBezTo>
                    <a:pt x="225480" y="1146119"/>
                    <a:pt x="195590" y="1171933"/>
                    <a:pt x="270164" y="1122218"/>
                  </a:cubicBezTo>
                  <a:lnTo>
                    <a:pt x="301337" y="1101436"/>
                  </a:lnTo>
                  <a:cubicBezTo>
                    <a:pt x="322119" y="1073727"/>
                    <a:pt x="344469" y="1047128"/>
                    <a:pt x="363682" y="1018309"/>
                  </a:cubicBezTo>
                  <a:cubicBezTo>
                    <a:pt x="370609" y="1007918"/>
                    <a:pt x="376469" y="996730"/>
                    <a:pt x="384464" y="987136"/>
                  </a:cubicBezTo>
                  <a:cubicBezTo>
                    <a:pt x="393872" y="975847"/>
                    <a:pt x="406615" y="967563"/>
                    <a:pt x="415637" y="955963"/>
                  </a:cubicBezTo>
                  <a:cubicBezTo>
                    <a:pt x="430971" y="936248"/>
                    <a:pt x="442214" y="913599"/>
                    <a:pt x="457200" y="893618"/>
                  </a:cubicBezTo>
                  <a:cubicBezTo>
                    <a:pt x="467591" y="879763"/>
                    <a:pt x="478307" y="866147"/>
                    <a:pt x="488373" y="852054"/>
                  </a:cubicBezTo>
                  <a:cubicBezTo>
                    <a:pt x="495632" y="841892"/>
                    <a:pt x="504083" y="832293"/>
                    <a:pt x="509155" y="820881"/>
                  </a:cubicBezTo>
                  <a:cubicBezTo>
                    <a:pt x="518052" y="800863"/>
                    <a:pt x="514447" y="774026"/>
                    <a:pt x="529937" y="758536"/>
                  </a:cubicBezTo>
                  <a:cubicBezTo>
                    <a:pt x="540328" y="748145"/>
                    <a:pt x="549820" y="736771"/>
                    <a:pt x="561109" y="727363"/>
                  </a:cubicBezTo>
                  <a:cubicBezTo>
                    <a:pt x="570703" y="719368"/>
                    <a:pt x="583451" y="715412"/>
                    <a:pt x="592282" y="706581"/>
                  </a:cubicBezTo>
                  <a:cubicBezTo>
                    <a:pt x="604528" y="694335"/>
                    <a:pt x="609045" y="674624"/>
                    <a:pt x="623455" y="665018"/>
                  </a:cubicBezTo>
                  <a:cubicBezTo>
                    <a:pt x="641682" y="652867"/>
                    <a:pt x="685800" y="644236"/>
                    <a:pt x="685800" y="644236"/>
                  </a:cubicBezTo>
                  <a:cubicBezTo>
                    <a:pt x="709747" y="648227"/>
                    <a:pt x="753737" y="652227"/>
                    <a:pt x="779318" y="665018"/>
                  </a:cubicBezTo>
                  <a:cubicBezTo>
                    <a:pt x="790488" y="670603"/>
                    <a:pt x="800100" y="678873"/>
                    <a:pt x="810491" y="685800"/>
                  </a:cubicBezTo>
                  <a:cubicBezTo>
                    <a:pt x="813955" y="696191"/>
                    <a:pt x="815984" y="707176"/>
                    <a:pt x="820882" y="716972"/>
                  </a:cubicBezTo>
                  <a:cubicBezTo>
                    <a:pt x="826467" y="728142"/>
                    <a:pt x="836592" y="736733"/>
                    <a:pt x="841664" y="748145"/>
                  </a:cubicBezTo>
                  <a:cubicBezTo>
                    <a:pt x="891126" y="859434"/>
                    <a:pt x="836196" y="771114"/>
                    <a:pt x="883228" y="841663"/>
                  </a:cubicBezTo>
                  <a:cubicBezTo>
                    <a:pt x="886691" y="852054"/>
                    <a:pt x="889304" y="862769"/>
                    <a:pt x="893618" y="872836"/>
                  </a:cubicBezTo>
                  <a:cubicBezTo>
                    <a:pt x="901405" y="891005"/>
                    <a:pt x="920787" y="929378"/>
                    <a:pt x="935182" y="945572"/>
                  </a:cubicBezTo>
                  <a:cubicBezTo>
                    <a:pt x="954708" y="967538"/>
                    <a:pt x="973074" y="991615"/>
                    <a:pt x="997528" y="1007918"/>
                  </a:cubicBezTo>
                  <a:cubicBezTo>
                    <a:pt x="1018310" y="1021772"/>
                    <a:pt x="1036178" y="1041583"/>
                    <a:pt x="1059873" y="1049481"/>
                  </a:cubicBezTo>
                  <a:lnTo>
                    <a:pt x="1091046" y="1059872"/>
                  </a:lnTo>
                  <a:cubicBezTo>
                    <a:pt x="1180375" y="1119426"/>
                    <a:pt x="1067356" y="1048027"/>
                    <a:pt x="1153391" y="1091045"/>
                  </a:cubicBezTo>
                  <a:cubicBezTo>
                    <a:pt x="1164561" y="1096630"/>
                    <a:pt x="1173152" y="1106755"/>
                    <a:pt x="1184564" y="1111827"/>
                  </a:cubicBezTo>
                  <a:cubicBezTo>
                    <a:pt x="1204582" y="1120724"/>
                    <a:pt x="1246909" y="1132609"/>
                    <a:pt x="1246909" y="1132609"/>
                  </a:cubicBezTo>
                  <a:cubicBezTo>
                    <a:pt x="1270853" y="1128618"/>
                    <a:pt x="1314848" y="1124617"/>
                    <a:pt x="1340428" y="1111827"/>
                  </a:cubicBezTo>
                  <a:cubicBezTo>
                    <a:pt x="1351598" y="1106242"/>
                    <a:pt x="1361209" y="1097972"/>
                    <a:pt x="1371600" y="1091045"/>
                  </a:cubicBezTo>
                  <a:cubicBezTo>
                    <a:pt x="1385455" y="1070263"/>
                    <a:pt x="1405266" y="1052395"/>
                    <a:pt x="1413164" y="1028700"/>
                  </a:cubicBezTo>
                  <a:cubicBezTo>
                    <a:pt x="1416628" y="1018309"/>
                    <a:pt x="1417479" y="1006641"/>
                    <a:pt x="1423555" y="997527"/>
                  </a:cubicBezTo>
                  <a:cubicBezTo>
                    <a:pt x="1431706" y="985300"/>
                    <a:pt x="1445706" y="977954"/>
                    <a:pt x="1454728" y="966354"/>
                  </a:cubicBezTo>
                  <a:cubicBezTo>
                    <a:pt x="1541729" y="854495"/>
                    <a:pt x="1456692" y="943608"/>
                    <a:pt x="1527464" y="872836"/>
                  </a:cubicBezTo>
                  <a:cubicBezTo>
                    <a:pt x="1534922" y="843003"/>
                    <a:pt x="1545987" y="794227"/>
                    <a:pt x="1558637" y="768927"/>
                  </a:cubicBezTo>
                  <a:lnTo>
                    <a:pt x="1600200" y="685800"/>
                  </a:lnTo>
                  <a:cubicBezTo>
                    <a:pt x="1607127" y="671945"/>
                    <a:pt x="1617225" y="659263"/>
                    <a:pt x="1620982" y="644236"/>
                  </a:cubicBezTo>
                  <a:cubicBezTo>
                    <a:pt x="1624446" y="630381"/>
                    <a:pt x="1626359" y="616044"/>
                    <a:pt x="1631373" y="602672"/>
                  </a:cubicBezTo>
                  <a:cubicBezTo>
                    <a:pt x="1685690" y="457828"/>
                    <a:pt x="1616065" y="679770"/>
                    <a:pt x="1672937" y="509154"/>
                  </a:cubicBezTo>
                  <a:cubicBezTo>
                    <a:pt x="1708746" y="401728"/>
                    <a:pt x="1638102" y="558040"/>
                    <a:pt x="1724891" y="384463"/>
                  </a:cubicBezTo>
                  <a:lnTo>
                    <a:pt x="1745673" y="342900"/>
                  </a:lnTo>
                  <a:cubicBezTo>
                    <a:pt x="1748119" y="333116"/>
                    <a:pt x="1759679" y="282360"/>
                    <a:pt x="1766455" y="270163"/>
                  </a:cubicBezTo>
                  <a:cubicBezTo>
                    <a:pt x="1778585" y="248330"/>
                    <a:pt x="1800120" y="231513"/>
                    <a:pt x="1808018" y="207818"/>
                  </a:cubicBezTo>
                  <a:cubicBezTo>
                    <a:pt x="1826307" y="152950"/>
                    <a:pt x="1812333" y="185759"/>
                    <a:pt x="1859973" y="114300"/>
                  </a:cubicBezTo>
                  <a:cubicBezTo>
                    <a:pt x="1866900" y="103909"/>
                    <a:pt x="1870764" y="90620"/>
                    <a:pt x="1880755" y="83127"/>
                  </a:cubicBezTo>
                  <a:cubicBezTo>
                    <a:pt x="1894609" y="72736"/>
                    <a:pt x="1908131" y="61885"/>
                    <a:pt x="1922318" y="51954"/>
                  </a:cubicBezTo>
                  <a:cubicBezTo>
                    <a:pt x="1987280" y="6480"/>
                    <a:pt x="1963818" y="17338"/>
                    <a:pt x="2015837" y="0"/>
                  </a:cubicBezTo>
                  <a:cubicBezTo>
                    <a:pt x="2081196" y="49019"/>
                    <a:pt x="2039582" y="9641"/>
                    <a:pt x="2088573" y="83127"/>
                  </a:cubicBezTo>
                  <a:cubicBezTo>
                    <a:pt x="2110875" y="116580"/>
                    <a:pt x="2121940" y="123333"/>
                    <a:pt x="2140528" y="155863"/>
                  </a:cubicBezTo>
                  <a:cubicBezTo>
                    <a:pt x="2227032" y="307248"/>
                    <a:pt x="2113401" y="112003"/>
                    <a:pt x="2171700" y="228600"/>
                  </a:cubicBezTo>
                  <a:cubicBezTo>
                    <a:pt x="2177285" y="239770"/>
                    <a:pt x="2185555" y="249381"/>
                    <a:pt x="2192482" y="259772"/>
                  </a:cubicBezTo>
                  <a:cubicBezTo>
                    <a:pt x="2199409" y="280554"/>
                    <a:pt x="2201113" y="303891"/>
                    <a:pt x="2213264" y="322118"/>
                  </a:cubicBezTo>
                  <a:cubicBezTo>
                    <a:pt x="2243671" y="367727"/>
                    <a:pt x="2278812" y="414853"/>
                    <a:pt x="2296391" y="467590"/>
                  </a:cubicBezTo>
                  <a:cubicBezTo>
                    <a:pt x="2299855" y="477981"/>
                    <a:pt x="2303773" y="488231"/>
                    <a:pt x="2306782" y="498763"/>
                  </a:cubicBezTo>
                  <a:cubicBezTo>
                    <a:pt x="2314314" y="525126"/>
                    <a:pt x="2316887" y="546587"/>
                    <a:pt x="2327564" y="571500"/>
                  </a:cubicBezTo>
                  <a:cubicBezTo>
                    <a:pt x="2333666" y="585737"/>
                    <a:pt x="2342244" y="598826"/>
                    <a:pt x="2348346" y="613063"/>
                  </a:cubicBezTo>
                  <a:cubicBezTo>
                    <a:pt x="2352661" y="623130"/>
                    <a:pt x="2354422" y="634168"/>
                    <a:pt x="2358737" y="644236"/>
                  </a:cubicBezTo>
                  <a:cubicBezTo>
                    <a:pt x="2364839" y="658473"/>
                    <a:pt x="2373416" y="671563"/>
                    <a:pt x="2379518" y="685800"/>
                  </a:cubicBezTo>
                  <a:cubicBezTo>
                    <a:pt x="2383832" y="695867"/>
                    <a:pt x="2385011" y="707176"/>
                    <a:pt x="2389909" y="716972"/>
                  </a:cubicBezTo>
                  <a:cubicBezTo>
                    <a:pt x="2427399" y="791951"/>
                    <a:pt x="2395040" y="698627"/>
                    <a:pt x="2431473" y="789709"/>
                  </a:cubicBezTo>
                  <a:cubicBezTo>
                    <a:pt x="2439609" y="810048"/>
                    <a:pt x="2440104" y="833827"/>
                    <a:pt x="2452255" y="852054"/>
                  </a:cubicBezTo>
                  <a:cubicBezTo>
                    <a:pt x="2500403" y="924277"/>
                    <a:pt x="2442979" y="833501"/>
                    <a:pt x="2493818" y="935181"/>
                  </a:cubicBezTo>
                  <a:cubicBezTo>
                    <a:pt x="2499403" y="946351"/>
                    <a:pt x="2509015" y="955184"/>
                    <a:pt x="2514600" y="966354"/>
                  </a:cubicBezTo>
                  <a:cubicBezTo>
                    <a:pt x="2519498" y="976151"/>
                    <a:pt x="2520093" y="987730"/>
                    <a:pt x="2524991" y="997527"/>
                  </a:cubicBezTo>
                  <a:cubicBezTo>
                    <a:pt x="2530576" y="1008697"/>
                    <a:pt x="2540701" y="1017288"/>
                    <a:pt x="2545773" y="1028700"/>
                  </a:cubicBezTo>
                  <a:cubicBezTo>
                    <a:pt x="2554670" y="1048718"/>
                    <a:pt x="2559628" y="1070263"/>
                    <a:pt x="2566555" y="1091045"/>
                  </a:cubicBezTo>
                  <a:cubicBezTo>
                    <a:pt x="2570019" y="1101436"/>
                    <a:pt x="2572048" y="1112421"/>
                    <a:pt x="2576946" y="1122218"/>
                  </a:cubicBezTo>
                  <a:cubicBezTo>
                    <a:pt x="2608897" y="1186119"/>
                    <a:pt x="2589137" y="1150895"/>
                    <a:pt x="2639291" y="1226127"/>
                  </a:cubicBezTo>
                  <a:cubicBezTo>
                    <a:pt x="2666148" y="1266413"/>
                    <a:pt x="2648226" y="1253351"/>
                    <a:pt x="2691246" y="1267690"/>
                  </a:cubicBezTo>
                  <a:cubicBezTo>
                    <a:pt x="2723043" y="1259741"/>
                    <a:pt x="2740062" y="1260438"/>
                    <a:pt x="2763982" y="1236518"/>
                  </a:cubicBezTo>
                  <a:cubicBezTo>
                    <a:pt x="2772813" y="1227687"/>
                    <a:pt x="2777505" y="1215507"/>
                    <a:pt x="2784764" y="1205345"/>
                  </a:cubicBezTo>
                  <a:cubicBezTo>
                    <a:pt x="2794830" y="1191252"/>
                    <a:pt x="2805871" y="1177874"/>
                    <a:pt x="2815937" y="1163781"/>
                  </a:cubicBezTo>
                  <a:cubicBezTo>
                    <a:pt x="2823195" y="1153619"/>
                    <a:pt x="2828723" y="1142203"/>
                    <a:pt x="2836718" y="1132609"/>
                  </a:cubicBezTo>
                  <a:cubicBezTo>
                    <a:pt x="2846126" y="1121320"/>
                    <a:pt x="2858483" y="1112725"/>
                    <a:pt x="2867891" y="1101436"/>
                  </a:cubicBezTo>
                  <a:cubicBezTo>
                    <a:pt x="2875886" y="1091842"/>
                    <a:pt x="2881328" y="1080363"/>
                    <a:pt x="2888673" y="1070263"/>
                  </a:cubicBezTo>
                  <a:cubicBezTo>
                    <a:pt x="2909045" y="1042251"/>
                    <a:pt x="2931805" y="1015955"/>
                    <a:pt x="2951018" y="987136"/>
                  </a:cubicBezTo>
                  <a:cubicBezTo>
                    <a:pt x="2957945" y="976745"/>
                    <a:pt x="2962969" y="964794"/>
                    <a:pt x="2971800" y="955963"/>
                  </a:cubicBezTo>
                  <a:cubicBezTo>
                    <a:pt x="2980631" y="947132"/>
                    <a:pt x="2992582" y="942108"/>
                    <a:pt x="3002973" y="935181"/>
                  </a:cubicBezTo>
                  <a:cubicBezTo>
                    <a:pt x="3009900" y="921327"/>
                    <a:pt x="3013839" y="905517"/>
                    <a:pt x="3023755" y="893618"/>
                  </a:cubicBezTo>
                  <a:cubicBezTo>
                    <a:pt x="3042639" y="870957"/>
                    <a:pt x="3070453" y="868955"/>
                    <a:pt x="3096491" y="862445"/>
                  </a:cubicBezTo>
                  <a:cubicBezTo>
                    <a:pt x="3198744" y="998782"/>
                    <a:pt x="3081390" y="833183"/>
                    <a:pt x="3138055" y="935181"/>
                  </a:cubicBezTo>
                  <a:cubicBezTo>
                    <a:pt x="3150185" y="957015"/>
                    <a:pt x="3165764" y="976745"/>
                    <a:pt x="3179618" y="997527"/>
                  </a:cubicBezTo>
                  <a:cubicBezTo>
                    <a:pt x="3179619" y="997528"/>
                    <a:pt x="3221180" y="1059871"/>
                    <a:pt x="3221182" y="1059872"/>
                  </a:cubicBezTo>
                  <a:lnTo>
                    <a:pt x="3252355" y="1080654"/>
                  </a:lnTo>
                  <a:cubicBezTo>
                    <a:pt x="3269673" y="1077190"/>
                    <a:pt x="3287175" y="1074546"/>
                    <a:pt x="3304309" y="1070263"/>
                  </a:cubicBezTo>
                  <a:cubicBezTo>
                    <a:pt x="3314935" y="1067606"/>
                    <a:pt x="3324678" y="1058071"/>
                    <a:pt x="3335482" y="1059872"/>
                  </a:cubicBezTo>
                  <a:cubicBezTo>
                    <a:pt x="3362920" y="1064445"/>
                    <a:pt x="3384324" y="1106463"/>
                    <a:pt x="3397828" y="1122218"/>
                  </a:cubicBezTo>
                  <a:cubicBezTo>
                    <a:pt x="3471079" y="1207677"/>
                    <a:pt x="3379346" y="1078909"/>
                    <a:pt x="3470564" y="1215736"/>
                  </a:cubicBezTo>
                  <a:cubicBezTo>
                    <a:pt x="3477491" y="1226127"/>
                    <a:pt x="3480955" y="1239982"/>
                    <a:pt x="3491346" y="1246909"/>
                  </a:cubicBezTo>
                  <a:cubicBezTo>
                    <a:pt x="3501737" y="1253836"/>
                    <a:pt x="3511348" y="1262105"/>
                    <a:pt x="3522518" y="1267690"/>
                  </a:cubicBezTo>
                  <a:cubicBezTo>
                    <a:pt x="3532315" y="1272588"/>
                    <a:pt x="3543435" y="1274235"/>
                    <a:pt x="3553691" y="1278081"/>
                  </a:cubicBezTo>
                  <a:cubicBezTo>
                    <a:pt x="3631949" y="1307428"/>
                    <a:pt x="3577564" y="1291842"/>
                    <a:pt x="3647209" y="1309254"/>
                  </a:cubicBezTo>
                  <a:cubicBezTo>
                    <a:pt x="3661064" y="1305790"/>
                    <a:pt x="3676374" y="1305948"/>
                    <a:pt x="3688773" y="1298863"/>
                  </a:cubicBezTo>
                  <a:cubicBezTo>
                    <a:pt x="3701532" y="1291572"/>
                    <a:pt x="3708789" y="1277253"/>
                    <a:pt x="3719946" y="1267690"/>
                  </a:cubicBezTo>
                  <a:cubicBezTo>
                    <a:pt x="3733095" y="1256420"/>
                    <a:pt x="3747655" y="1246909"/>
                    <a:pt x="3761509" y="1236518"/>
                  </a:cubicBezTo>
                  <a:cubicBezTo>
                    <a:pt x="3811224" y="1161945"/>
                    <a:pt x="3785411" y="1191833"/>
                    <a:pt x="3834246" y="1143000"/>
                  </a:cubicBezTo>
                  <a:cubicBezTo>
                    <a:pt x="3837710" y="1132609"/>
                    <a:pt x="3839739" y="1121624"/>
                    <a:pt x="3844637" y="1111827"/>
                  </a:cubicBezTo>
                  <a:cubicBezTo>
                    <a:pt x="3850222" y="1100657"/>
                    <a:pt x="3860499" y="1092133"/>
                    <a:pt x="3865418" y="1080654"/>
                  </a:cubicBezTo>
                  <a:cubicBezTo>
                    <a:pt x="3905672" y="986724"/>
                    <a:pt x="3844422" y="1086170"/>
                    <a:pt x="3896591" y="1007918"/>
                  </a:cubicBezTo>
                  <a:cubicBezTo>
                    <a:pt x="3903582" y="979954"/>
                    <a:pt x="3908358" y="948077"/>
                    <a:pt x="3927764" y="924790"/>
                  </a:cubicBezTo>
                  <a:cubicBezTo>
                    <a:pt x="3935759" y="915196"/>
                    <a:pt x="3948546" y="910936"/>
                    <a:pt x="3958937" y="904009"/>
                  </a:cubicBezTo>
                  <a:cubicBezTo>
                    <a:pt x="3962401" y="893618"/>
                    <a:pt x="3963252" y="881950"/>
                    <a:pt x="3969328" y="872836"/>
                  </a:cubicBezTo>
                  <a:cubicBezTo>
                    <a:pt x="3980819" y="855599"/>
                    <a:pt x="4012504" y="830466"/>
                    <a:pt x="4031673" y="820881"/>
                  </a:cubicBezTo>
                  <a:cubicBezTo>
                    <a:pt x="4041470" y="815983"/>
                    <a:pt x="4052455" y="813954"/>
                    <a:pt x="4062846" y="810490"/>
                  </a:cubicBezTo>
                  <a:cubicBezTo>
                    <a:pt x="4171426" y="919072"/>
                    <a:pt x="4051324" y="790205"/>
                    <a:pt x="4125191" y="893618"/>
                  </a:cubicBezTo>
                  <a:cubicBezTo>
                    <a:pt x="4133732" y="905576"/>
                    <a:pt x="4146956" y="913501"/>
                    <a:pt x="4156364" y="924790"/>
                  </a:cubicBezTo>
                  <a:cubicBezTo>
                    <a:pt x="4164359" y="934384"/>
                    <a:pt x="4169887" y="945801"/>
                    <a:pt x="4177146" y="955963"/>
                  </a:cubicBezTo>
                  <a:cubicBezTo>
                    <a:pt x="4187212" y="970055"/>
                    <a:pt x="4198252" y="983435"/>
                    <a:pt x="4208318" y="997527"/>
                  </a:cubicBezTo>
                  <a:cubicBezTo>
                    <a:pt x="4215577" y="1007689"/>
                    <a:pt x="4221105" y="1019106"/>
                    <a:pt x="4229100" y="1028700"/>
                  </a:cubicBezTo>
                  <a:cubicBezTo>
                    <a:pt x="4238508" y="1039989"/>
                    <a:pt x="4249882" y="1049481"/>
                    <a:pt x="4260273" y="1059872"/>
                  </a:cubicBezTo>
                  <a:cubicBezTo>
                    <a:pt x="4263737" y="1070263"/>
                    <a:pt x="4264588" y="1081931"/>
                    <a:pt x="4270664" y="1091045"/>
                  </a:cubicBezTo>
                  <a:cubicBezTo>
                    <a:pt x="4278815" y="1103272"/>
                    <a:pt x="4292429" y="1110929"/>
                    <a:pt x="4301837" y="1122218"/>
                  </a:cubicBezTo>
                  <a:cubicBezTo>
                    <a:pt x="4309832" y="1131812"/>
                    <a:pt x="4314623" y="1143796"/>
                    <a:pt x="4322618" y="1153390"/>
                  </a:cubicBezTo>
                  <a:cubicBezTo>
                    <a:pt x="4332026" y="1164679"/>
                    <a:pt x="4344485" y="1173190"/>
                    <a:pt x="4353791" y="1184563"/>
                  </a:cubicBezTo>
                  <a:cubicBezTo>
                    <a:pt x="4375724" y="1211370"/>
                    <a:pt x="4385157" y="1252200"/>
                    <a:pt x="4416137" y="1267690"/>
                  </a:cubicBezTo>
                  <a:cubicBezTo>
                    <a:pt x="4441544" y="1280394"/>
                    <a:pt x="4466843" y="1290896"/>
                    <a:pt x="4488873" y="1309254"/>
                  </a:cubicBezTo>
                  <a:cubicBezTo>
                    <a:pt x="4568885" y="1375931"/>
                    <a:pt x="4473819" y="1309608"/>
                    <a:pt x="4551218" y="1361209"/>
                  </a:cubicBezTo>
                  <a:cubicBezTo>
                    <a:pt x="4558145" y="1371600"/>
                    <a:pt x="4562248" y="1384580"/>
                    <a:pt x="4572000" y="1392381"/>
                  </a:cubicBezTo>
                  <a:cubicBezTo>
                    <a:pt x="4580553" y="1399223"/>
                    <a:pt x="4593376" y="1397874"/>
                    <a:pt x="4603173" y="1402772"/>
                  </a:cubicBezTo>
                  <a:cubicBezTo>
                    <a:pt x="4629389" y="1415880"/>
                    <a:pt x="4635798" y="1425006"/>
                    <a:pt x="4655128" y="1444336"/>
                  </a:cubicBez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sk-SK"/>
            </a:p>
          </p:txBody>
        </p:sp>
        <p:cxnSp>
          <p:nvCxnSpPr>
            <p:cNvPr id="9" name="Straight Connector 8"/>
            <p:cNvCxnSpPr>
              <a:stCxn id="42" idx="0"/>
            </p:cNvCxnSpPr>
            <p:nvPr/>
          </p:nvCxnSpPr>
          <p:spPr>
            <a:xfrm>
              <a:off x="2416517" y="4751166"/>
              <a:ext cx="0" cy="5220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072654" y="4945132"/>
              <a:ext cx="0" cy="4081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792631" y="5361190"/>
              <a:ext cx="0" cy="3798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456705" y="5418889"/>
              <a:ext cx="0" cy="403177"/>
            </a:xfrm>
            <a:prstGeom prst="line">
              <a:avLst/>
            </a:prstGeom>
          </p:spPr>
          <p:style>
            <a:lnRef idx="1">
              <a:schemeClr val="accent1"/>
            </a:lnRef>
            <a:fillRef idx="0">
              <a:schemeClr val="accent1"/>
            </a:fillRef>
            <a:effectRef idx="0">
              <a:schemeClr val="accent1"/>
            </a:effectRef>
            <a:fontRef idx="minor">
              <a:schemeClr val="tx1"/>
            </a:fontRef>
          </p:style>
        </p:cxnSp>
        <p:sp>
          <p:nvSpPr>
            <p:cNvPr id="16" name="Freeform 15"/>
            <p:cNvSpPr/>
            <p:nvPr/>
          </p:nvSpPr>
          <p:spPr>
            <a:xfrm>
              <a:off x="1817225" y="4525701"/>
              <a:ext cx="4664598" cy="1319514"/>
            </a:xfrm>
            <a:custGeom>
              <a:avLst/>
              <a:gdLst>
                <a:gd name="connsiteX0" fmla="*/ 0 w 4664598"/>
                <a:gd name="connsiteY0" fmla="*/ 844952 h 1319514"/>
                <a:gd name="connsiteX1" fmla="*/ 46299 w 4664598"/>
                <a:gd name="connsiteY1" fmla="*/ 787079 h 1319514"/>
                <a:gd name="connsiteX2" fmla="*/ 115747 w 4664598"/>
                <a:gd name="connsiteY2" fmla="*/ 694481 h 1319514"/>
                <a:gd name="connsiteX3" fmla="*/ 150471 w 4664598"/>
                <a:gd name="connsiteY3" fmla="*/ 625033 h 1319514"/>
                <a:gd name="connsiteX4" fmla="*/ 196770 w 4664598"/>
                <a:gd name="connsiteY4" fmla="*/ 544010 h 1319514"/>
                <a:gd name="connsiteX5" fmla="*/ 231494 w 4664598"/>
                <a:gd name="connsiteY5" fmla="*/ 462988 h 1319514"/>
                <a:gd name="connsiteX6" fmla="*/ 243069 w 4664598"/>
                <a:gd name="connsiteY6" fmla="*/ 428264 h 1319514"/>
                <a:gd name="connsiteX7" fmla="*/ 266218 w 4664598"/>
                <a:gd name="connsiteY7" fmla="*/ 393540 h 1319514"/>
                <a:gd name="connsiteX8" fmla="*/ 289367 w 4664598"/>
                <a:gd name="connsiteY8" fmla="*/ 324091 h 1319514"/>
                <a:gd name="connsiteX9" fmla="*/ 300942 w 4664598"/>
                <a:gd name="connsiteY9" fmla="*/ 289367 h 1319514"/>
                <a:gd name="connsiteX10" fmla="*/ 324091 w 4664598"/>
                <a:gd name="connsiteY10" fmla="*/ 254643 h 1319514"/>
                <a:gd name="connsiteX11" fmla="*/ 358816 w 4664598"/>
                <a:gd name="connsiteY11" fmla="*/ 196770 h 1319514"/>
                <a:gd name="connsiteX12" fmla="*/ 370390 w 4664598"/>
                <a:gd name="connsiteY12" fmla="*/ 162046 h 1319514"/>
                <a:gd name="connsiteX13" fmla="*/ 416689 w 4664598"/>
                <a:gd name="connsiteY13" fmla="*/ 92598 h 1319514"/>
                <a:gd name="connsiteX14" fmla="*/ 451413 w 4664598"/>
                <a:gd name="connsiteY14" fmla="*/ 11575 h 1319514"/>
                <a:gd name="connsiteX15" fmla="*/ 486137 w 4664598"/>
                <a:gd name="connsiteY15" fmla="*/ 0 h 1319514"/>
                <a:gd name="connsiteX16" fmla="*/ 555585 w 4664598"/>
                <a:gd name="connsiteY16" fmla="*/ 57874 h 1319514"/>
                <a:gd name="connsiteX17" fmla="*/ 648183 w 4664598"/>
                <a:gd name="connsiteY17" fmla="*/ 104172 h 1319514"/>
                <a:gd name="connsiteX18" fmla="*/ 706056 w 4664598"/>
                <a:gd name="connsiteY18" fmla="*/ 162046 h 1319514"/>
                <a:gd name="connsiteX19" fmla="*/ 752355 w 4664598"/>
                <a:gd name="connsiteY19" fmla="*/ 219919 h 1319514"/>
                <a:gd name="connsiteX20" fmla="*/ 775504 w 4664598"/>
                <a:gd name="connsiteY20" fmla="*/ 289367 h 1319514"/>
                <a:gd name="connsiteX21" fmla="*/ 798653 w 4664598"/>
                <a:gd name="connsiteY21" fmla="*/ 324091 h 1319514"/>
                <a:gd name="connsiteX22" fmla="*/ 821803 w 4664598"/>
                <a:gd name="connsiteY22" fmla="*/ 393540 h 1319514"/>
                <a:gd name="connsiteX23" fmla="*/ 833378 w 4664598"/>
                <a:gd name="connsiteY23" fmla="*/ 428264 h 1319514"/>
                <a:gd name="connsiteX24" fmla="*/ 868102 w 4664598"/>
                <a:gd name="connsiteY24" fmla="*/ 544010 h 1319514"/>
                <a:gd name="connsiteX25" fmla="*/ 902826 w 4664598"/>
                <a:gd name="connsiteY25" fmla="*/ 613458 h 1319514"/>
                <a:gd name="connsiteX26" fmla="*/ 925975 w 4664598"/>
                <a:gd name="connsiteY26" fmla="*/ 798653 h 1319514"/>
                <a:gd name="connsiteX27" fmla="*/ 949124 w 4664598"/>
                <a:gd name="connsiteY27" fmla="*/ 833377 h 1319514"/>
                <a:gd name="connsiteX28" fmla="*/ 972274 w 4664598"/>
                <a:gd name="connsiteY28" fmla="*/ 856527 h 1319514"/>
                <a:gd name="connsiteX29" fmla="*/ 983848 w 4664598"/>
                <a:gd name="connsiteY29" fmla="*/ 891251 h 1319514"/>
                <a:gd name="connsiteX30" fmla="*/ 1099595 w 4664598"/>
                <a:gd name="connsiteY30" fmla="*/ 856527 h 1319514"/>
                <a:gd name="connsiteX31" fmla="*/ 1122745 w 4664598"/>
                <a:gd name="connsiteY31" fmla="*/ 833377 h 1319514"/>
                <a:gd name="connsiteX32" fmla="*/ 1157469 w 4664598"/>
                <a:gd name="connsiteY32" fmla="*/ 821803 h 1319514"/>
                <a:gd name="connsiteX33" fmla="*/ 1192193 w 4664598"/>
                <a:gd name="connsiteY33" fmla="*/ 798653 h 1319514"/>
                <a:gd name="connsiteX34" fmla="*/ 1226917 w 4664598"/>
                <a:gd name="connsiteY34" fmla="*/ 810228 h 1319514"/>
                <a:gd name="connsiteX35" fmla="*/ 1261641 w 4664598"/>
                <a:gd name="connsiteY35" fmla="*/ 833377 h 1319514"/>
                <a:gd name="connsiteX36" fmla="*/ 1307940 w 4664598"/>
                <a:gd name="connsiteY36" fmla="*/ 879676 h 1319514"/>
                <a:gd name="connsiteX37" fmla="*/ 1377388 w 4664598"/>
                <a:gd name="connsiteY37" fmla="*/ 914400 h 1319514"/>
                <a:gd name="connsiteX38" fmla="*/ 1551008 w 4664598"/>
                <a:gd name="connsiteY38" fmla="*/ 902826 h 1319514"/>
                <a:gd name="connsiteX39" fmla="*/ 1574157 w 4664598"/>
                <a:gd name="connsiteY39" fmla="*/ 879676 h 1319514"/>
                <a:gd name="connsiteX40" fmla="*/ 1608881 w 4664598"/>
                <a:gd name="connsiteY40" fmla="*/ 868102 h 1319514"/>
                <a:gd name="connsiteX41" fmla="*/ 1759352 w 4664598"/>
                <a:gd name="connsiteY41" fmla="*/ 879676 h 1319514"/>
                <a:gd name="connsiteX42" fmla="*/ 1782502 w 4664598"/>
                <a:gd name="connsiteY42" fmla="*/ 902826 h 1319514"/>
                <a:gd name="connsiteX43" fmla="*/ 1817226 w 4664598"/>
                <a:gd name="connsiteY43" fmla="*/ 914400 h 1319514"/>
                <a:gd name="connsiteX44" fmla="*/ 1851950 w 4664598"/>
                <a:gd name="connsiteY44" fmla="*/ 937550 h 1319514"/>
                <a:gd name="connsiteX45" fmla="*/ 1898248 w 4664598"/>
                <a:gd name="connsiteY45" fmla="*/ 949124 h 1319514"/>
                <a:gd name="connsiteX46" fmla="*/ 1967697 w 4664598"/>
                <a:gd name="connsiteY46" fmla="*/ 972274 h 1319514"/>
                <a:gd name="connsiteX47" fmla="*/ 2002421 w 4664598"/>
                <a:gd name="connsiteY47" fmla="*/ 983848 h 1319514"/>
                <a:gd name="connsiteX48" fmla="*/ 2037145 w 4664598"/>
                <a:gd name="connsiteY48" fmla="*/ 995423 h 1319514"/>
                <a:gd name="connsiteX49" fmla="*/ 2083443 w 4664598"/>
                <a:gd name="connsiteY49" fmla="*/ 1006998 h 1319514"/>
                <a:gd name="connsiteX50" fmla="*/ 2210765 w 4664598"/>
                <a:gd name="connsiteY50" fmla="*/ 1041722 h 1319514"/>
                <a:gd name="connsiteX51" fmla="*/ 2419109 w 4664598"/>
                <a:gd name="connsiteY51" fmla="*/ 1018572 h 1319514"/>
                <a:gd name="connsiteX52" fmla="*/ 2476983 w 4664598"/>
                <a:gd name="connsiteY52" fmla="*/ 972274 h 1319514"/>
                <a:gd name="connsiteX53" fmla="*/ 2500132 w 4664598"/>
                <a:gd name="connsiteY53" fmla="*/ 949124 h 1319514"/>
                <a:gd name="connsiteX54" fmla="*/ 2534856 w 4664598"/>
                <a:gd name="connsiteY54" fmla="*/ 902826 h 1319514"/>
                <a:gd name="connsiteX55" fmla="*/ 2558005 w 4664598"/>
                <a:gd name="connsiteY55" fmla="*/ 879676 h 1319514"/>
                <a:gd name="connsiteX56" fmla="*/ 2604304 w 4664598"/>
                <a:gd name="connsiteY56" fmla="*/ 810228 h 1319514"/>
                <a:gd name="connsiteX57" fmla="*/ 2731626 w 4664598"/>
                <a:gd name="connsiteY57" fmla="*/ 763929 h 1319514"/>
                <a:gd name="connsiteX58" fmla="*/ 2801074 w 4664598"/>
                <a:gd name="connsiteY58" fmla="*/ 740780 h 1319514"/>
                <a:gd name="connsiteX59" fmla="*/ 2835798 w 4664598"/>
                <a:gd name="connsiteY59" fmla="*/ 729205 h 1319514"/>
                <a:gd name="connsiteX60" fmla="*/ 2870522 w 4664598"/>
                <a:gd name="connsiteY60" fmla="*/ 740780 h 1319514"/>
                <a:gd name="connsiteX61" fmla="*/ 2928395 w 4664598"/>
                <a:gd name="connsiteY61" fmla="*/ 810228 h 1319514"/>
                <a:gd name="connsiteX62" fmla="*/ 2974694 w 4664598"/>
                <a:gd name="connsiteY62" fmla="*/ 856527 h 1319514"/>
                <a:gd name="connsiteX63" fmla="*/ 3020993 w 4664598"/>
                <a:gd name="connsiteY63" fmla="*/ 925975 h 1319514"/>
                <a:gd name="connsiteX64" fmla="*/ 3055717 w 4664598"/>
                <a:gd name="connsiteY64" fmla="*/ 960699 h 1319514"/>
                <a:gd name="connsiteX65" fmla="*/ 3078866 w 4664598"/>
                <a:gd name="connsiteY65" fmla="*/ 995423 h 1319514"/>
                <a:gd name="connsiteX66" fmla="*/ 3136740 w 4664598"/>
                <a:gd name="connsiteY66" fmla="*/ 1053296 h 1319514"/>
                <a:gd name="connsiteX67" fmla="*/ 3171464 w 4664598"/>
                <a:gd name="connsiteY67" fmla="*/ 1088021 h 1319514"/>
                <a:gd name="connsiteX68" fmla="*/ 3229337 w 4664598"/>
                <a:gd name="connsiteY68" fmla="*/ 1157469 h 1319514"/>
                <a:gd name="connsiteX69" fmla="*/ 3264061 w 4664598"/>
                <a:gd name="connsiteY69" fmla="*/ 1180618 h 1319514"/>
                <a:gd name="connsiteX70" fmla="*/ 3298785 w 4664598"/>
                <a:gd name="connsiteY70" fmla="*/ 1215342 h 1319514"/>
                <a:gd name="connsiteX71" fmla="*/ 3333509 w 4664598"/>
                <a:gd name="connsiteY71" fmla="*/ 1238491 h 1319514"/>
                <a:gd name="connsiteX72" fmla="*/ 3356659 w 4664598"/>
                <a:gd name="connsiteY72" fmla="*/ 1261641 h 1319514"/>
                <a:gd name="connsiteX73" fmla="*/ 3460831 w 4664598"/>
                <a:gd name="connsiteY73" fmla="*/ 1319514 h 1319514"/>
                <a:gd name="connsiteX74" fmla="*/ 3541853 w 4664598"/>
                <a:gd name="connsiteY74" fmla="*/ 1307940 h 1319514"/>
                <a:gd name="connsiteX75" fmla="*/ 3576578 w 4664598"/>
                <a:gd name="connsiteY75" fmla="*/ 1284790 h 1319514"/>
                <a:gd name="connsiteX76" fmla="*/ 3646026 w 4664598"/>
                <a:gd name="connsiteY76" fmla="*/ 1226917 h 1319514"/>
                <a:gd name="connsiteX77" fmla="*/ 3669175 w 4664598"/>
                <a:gd name="connsiteY77" fmla="*/ 1180618 h 1319514"/>
                <a:gd name="connsiteX78" fmla="*/ 3727048 w 4664598"/>
                <a:gd name="connsiteY78" fmla="*/ 1111170 h 1319514"/>
                <a:gd name="connsiteX79" fmla="*/ 3738623 w 4664598"/>
                <a:gd name="connsiteY79" fmla="*/ 1076446 h 1319514"/>
                <a:gd name="connsiteX80" fmla="*/ 3761772 w 4664598"/>
                <a:gd name="connsiteY80" fmla="*/ 1041722 h 1319514"/>
                <a:gd name="connsiteX81" fmla="*/ 3796497 w 4664598"/>
                <a:gd name="connsiteY81" fmla="*/ 972274 h 1319514"/>
                <a:gd name="connsiteX82" fmla="*/ 3854370 w 4664598"/>
                <a:gd name="connsiteY82" fmla="*/ 925975 h 1319514"/>
                <a:gd name="connsiteX83" fmla="*/ 3923818 w 4664598"/>
                <a:gd name="connsiteY83" fmla="*/ 879676 h 1319514"/>
                <a:gd name="connsiteX84" fmla="*/ 3958542 w 4664598"/>
                <a:gd name="connsiteY84" fmla="*/ 844952 h 1319514"/>
                <a:gd name="connsiteX85" fmla="*/ 4120588 w 4664598"/>
                <a:gd name="connsiteY85" fmla="*/ 775504 h 1319514"/>
                <a:gd name="connsiteX86" fmla="*/ 4155312 w 4664598"/>
                <a:gd name="connsiteY86" fmla="*/ 763929 h 1319514"/>
                <a:gd name="connsiteX87" fmla="*/ 4236334 w 4664598"/>
                <a:gd name="connsiteY87" fmla="*/ 752355 h 1319514"/>
                <a:gd name="connsiteX88" fmla="*/ 4456253 w 4664598"/>
                <a:gd name="connsiteY88" fmla="*/ 740780 h 1319514"/>
                <a:gd name="connsiteX89" fmla="*/ 4548851 w 4664598"/>
                <a:gd name="connsiteY89" fmla="*/ 810228 h 1319514"/>
                <a:gd name="connsiteX90" fmla="*/ 4583575 w 4664598"/>
                <a:gd name="connsiteY90" fmla="*/ 821803 h 1319514"/>
                <a:gd name="connsiteX91" fmla="*/ 4641448 w 4664598"/>
                <a:gd name="connsiteY91" fmla="*/ 902826 h 1319514"/>
                <a:gd name="connsiteX92" fmla="*/ 4664598 w 4664598"/>
                <a:gd name="connsiteY92" fmla="*/ 902826 h 1319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4664598" h="1319514">
                  <a:moveTo>
                    <a:pt x="0" y="844952"/>
                  </a:moveTo>
                  <a:cubicBezTo>
                    <a:pt x="15433" y="825661"/>
                    <a:pt x="30221" y="805836"/>
                    <a:pt x="46299" y="787079"/>
                  </a:cubicBezTo>
                  <a:cubicBezTo>
                    <a:pt x="76212" y="752180"/>
                    <a:pt x="96305" y="752805"/>
                    <a:pt x="115747" y="694481"/>
                  </a:cubicBezTo>
                  <a:cubicBezTo>
                    <a:pt x="144841" y="607201"/>
                    <a:pt x="105595" y="714784"/>
                    <a:pt x="150471" y="625033"/>
                  </a:cubicBezTo>
                  <a:cubicBezTo>
                    <a:pt x="194658" y="536659"/>
                    <a:pt x="112807" y="655961"/>
                    <a:pt x="196770" y="544010"/>
                  </a:cubicBezTo>
                  <a:cubicBezTo>
                    <a:pt x="223916" y="462576"/>
                    <a:pt x="188585" y="563107"/>
                    <a:pt x="231494" y="462988"/>
                  </a:cubicBezTo>
                  <a:cubicBezTo>
                    <a:pt x="236300" y="451774"/>
                    <a:pt x="237613" y="439177"/>
                    <a:pt x="243069" y="428264"/>
                  </a:cubicBezTo>
                  <a:cubicBezTo>
                    <a:pt x="249290" y="415822"/>
                    <a:pt x="260568" y="406252"/>
                    <a:pt x="266218" y="393540"/>
                  </a:cubicBezTo>
                  <a:cubicBezTo>
                    <a:pt x="276128" y="371241"/>
                    <a:pt x="281651" y="347241"/>
                    <a:pt x="289367" y="324091"/>
                  </a:cubicBezTo>
                  <a:cubicBezTo>
                    <a:pt x="293225" y="312516"/>
                    <a:pt x="294174" y="299519"/>
                    <a:pt x="300942" y="289367"/>
                  </a:cubicBezTo>
                  <a:cubicBezTo>
                    <a:pt x="308658" y="277792"/>
                    <a:pt x="317870" y="267085"/>
                    <a:pt x="324091" y="254643"/>
                  </a:cubicBezTo>
                  <a:cubicBezTo>
                    <a:pt x="354141" y="194543"/>
                    <a:pt x="313601" y="241983"/>
                    <a:pt x="358816" y="196770"/>
                  </a:cubicBezTo>
                  <a:cubicBezTo>
                    <a:pt x="362674" y="185195"/>
                    <a:pt x="364465" y="172711"/>
                    <a:pt x="370390" y="162046"/>
                  </a:cubicBezTo>
                  <a:cubicBezTo>
                    <a:pt x="383902" y="137725"/>
                    <a:pt x="407891" y="118992"/>
                    <a:pt x="416689" y="92598"/>
                  </a:cubicBezTo>
                  <a:cubicBezTo>
                    <a:pt x="423606" y="71847"/>
                    <a:pt x="437111" y="25877"/>
                    <a:pt x="451413" y="11575"/>
                  </a:cubicBezTo>
                  <a:cubicBezTo>
                    <a:pt x="460040" y="2948"/>
                    <a:pt x="474562" y="3858"/>
                    <a:pt x="486137" y="0"/>
                  </a:cubicBezTo>
                  <a:cubicBezTo>
                    <a:pt x="515526" y="29389"/>
                    <a:pt x="520135" y="38538"/>
                    <a:pt x="555585" y="57874"/>
                  </a:cubicBezTo>
                  <a:cubicBezTo>
                    <a:pt x="585880" y="74399"/>
                    <a:pt x="648183" y="104172"/>
                    <a:pt x="648183" y="104172"/>
                  </a:cubicBezTo>
                  <a:cubicBezTo>
                    <a:pt x="667474" y="123463"/>
                    <a:pt x="690923" y="139346"/>
                    <a:pt x="706056" y="162046"/>
                  </a:cubicBezTo>
                  <a:cubicBezTo>
                    <a:pt x="735258" y="205850"/>
                    <a:pt x="719368" y="186934"/>
                    <a:pt x="752355" y="219919"/>
                  </a:cubicBezTo>
                  <a:cubicBezTo>
                    <a:pt x="760071" y="243068"/>
                    <a:pt x="761969" y="269064"/>
                    <a:pt x="775504" y="289367"/>
                  </a:cubicBezTo>
                  <a:cubicBezTo>
                    <a:pt x="783220" y="300942"/>
                    <a:pt x="793003" y="311379"/>
                    <a:pt x="798653" y="324091"/>
                  </a:cubicBezTo>
                  <a:cubicBezTo>
                    <a:pt x="808564" y="346390"/>
                    <a:pt x="814086" y="370390"/>
                    <a:pt x="821803" y="393540"/>
                  </a:cubicBezTo>
                  <a:cubicBezTo>
                    <a:pt x="825661" y="405115"/>
                    <a:pt x="830419" y="416427"/>
                    <a:pt x="833378" y="428264"/>
                  </a:cubicBezTo>
                  <a:cubicBezTo>
                    <a:pt x="839849" y="454148"/>
                    <a:pt x="856828" y="527098"/>
                    <a:pt x="868102" y="544010"/>
                  </a:cubicBezTo>
                  <a:cubicBezTo>
                    <a:pt x="898019" y="588886"/>
                    <a:pt x="886852" y="565537"/>
                    <a:pt x="902826" y="613458"/>
                  </a:cubicBezTo>
                  <a:cubicBezTo>
                    <a:pt x="905036" y="642187"/>
                    <a:pt x="900990" y="748683"/>
                    <a:pt x="925975" y="798653"/>
                  </a:cubicBezTo>
                  <a:cubicBezTo>
                    <a:pt x="932196" y="811095"/>
                    <a:pt x="940434" y="822514"/>
                    <a:pt x="949124" y="833377"/>
                  </a:cubicBezTo>
                  <a:cubicBezTo>
                    <a:pt x="955941" y="841899"/>
                    <a:pt x="964557" y="848810"/>
                    <a:pt x="972274" y="856527"/>
                  </a:cubicBezTo>
                  <a:cubicBezTo>
                    <a:pt x="976132" y="868102"/>
                    <a:pt x="972012" y="888292"/>
                    <a:pt x="983848" y="891251"/>
                  </a:cubicBezTo>
                  <a:cubicBezTo>
                    <a:pt x="1028873" y="902507"/>
                    <a:pt x="1067548" y="882164"/>
                    <a:pt x="1099595" y="856527"/>
                  </a:cubicBezTo>
                  <a:cubicBezTo>
                    <a:pt x="1108117" y="849710"/>
                    <a:pt x="1113387" y="838992"/>
                    <a:pt x="1122745" y="833377"/>
                  </a:cubicBezTo>
                  <a:cubicBezTo>
                    <a:pt x="1133207" y="827100"/>
                    <a:pt x="1145894" y="825661"/>
                    <a:pt x="1157469" y="821803"/>
                  </a:cubicBezTo>
                  <a:cubicBezTo>
                    <a:pt x="1169044" y="814086"/>
                    <a:pt x="1178471" y="800940"/>
                    <a:pt x="1192193" y="798653"/>
                  </a:cubicBezTo>
                  <a:cubicBezTo>
                    <a:pt x="1204228" y="796647"/>
                    <a:pt x="1216004" y="804772"/>
                    <a:pt x="1226917" y="810228"/>
                  </a:cubicBezTo>
                  <a:cubicBezTo>
                    <a:pt x="1239359" y="816449"/>
                    <a:pt x="1251079" y="824324"/>
                    <a:pt x="1261641" y="833377"/>
                  </a:cubicBezTo>
                  <a:cubicBezTo>
                    <a:pt x="1278212" y="847581"/>
                    <a:pt x="1287235" y="872774"/>
                    <a:pt x="1307940" y="879676"/>
                  </a:cubicBezTo>
                  <a:cubicBezTo>
                    <a:pt x="1355861" y="895650"/>
                    <a:pt x="1332512" y="884483"/>
                    <a:pt x="1377388" y="914400"/>
                  </a:cubicBezTo>
                  <a:cubicBezTo>
                    <a:pt x="1435261" y="910542"/>
                    <a:pt x="1493889" y="912906"/>
                    <a:pt x="1551008" y="902826"/>
                  </a:cubicBezTo>
                  <a:cubicBezTo>
                    <a:pt x="1561755" y="900930"/>
                    <a:pt x="1564799" y="885291"/>
                    <a:pt x="1574157" y="879676"/>
                  </a:cubicBezTo>
                  <a:cubicBezTo>
                    <a:pt x="1584619" y="873399"/>
                    <a:pt x="1597306" y="871960"/>
                    <a:pt x="1608881" y="868102"/>
                  </a:cubicBezTo>
                  <a:cubicBezTo>
                    <a:pt x="1659038" y="871960"/>
                    <a:pt x="1710024" y="869810"/>
                    <a:pt x="1759352" y="879676"/>
                  </a:cubicBezTo>
                  <a:cubicBezTo>
                    <a:pt x="1770053" y="881816"/>
                    <a:pt x="1773144" y="897211"/>
                    <a:pt x="1782502" y="902826"/>
                  </a:cubicBezTo>
                  <a:cubicBezTo>
                    <a:pt x="1792964" y="909103"/>
                    <a:pt x="1805651" y="910542"/>
                    <a:pt x="1817226" y="914400"/>
                  </a:cubicBezTo>
                  <a:cubicBezTo>
                    <a:pt x="1828801" y="922117"/>
                    <a:pt x="1839164" y="932070"/>
                    <a:pt x="1851950" y="937550"/>
                  </a:cubicBezTo>
                  <a:cubicBezTo>
                    <a:pt x="1866571" y="943816"/>
                    <a:pt x="1883011" y="944553"/>
                    <a:pt x="1898248" y="949124"/>
                  </a:cubicBezTo>
                  <a:cubicBezTo>
                    <a:pt x="1921621" y="956136"/>
                    <a:pt x="1944547" y="964558"/>
                    <a:pt x="1967697" y="972274"/>
                  </a:cubicBezTo>
                  <a:lnTo>
                    <a:pt x="2002421" y="983848"/>
                  </a:lnTo>
                  <a:cubicBezTo>
                    <a:pt x="2013996" y="987706"/>
                    <a:pt x="2025309" y="992464"/>
                    <a:pt x="2037145" y="995423"/>
                  </a:cubicBezTo>
                  <a:cubicBezTo>
                    <a:pt x="2052578" y="999281"/>
                    <a:pt x="2068206" y="1002427"/>
                    <a:pt x="2083443" y="1006998"/>
                  </a:cubicBezTo>
                  <a:cubicBezTo>
                    <a:pt x="2200920" y="1042241"/>
                    <a:pt x="2105288" y="1020626"/>
                    <a:pt x="2210765" y="1041722"/>
                  </a:cubicBezTo>
                  <a:cubicBezTo>
                    <a:pt x="2280213" y="1034005"/>
                    <a:pt x="2349936" y="1028454"/>
                    <a:pt x="2419109" y="1018572"/>
                  </a:cubicBezTo>
                  <a:cubicBezTo>
                    <a:pt x="2464711" y="1012057"/>
                    <a:pt x="2449710" y="1006365"/>
                    <a:pt x="2476983" y="972274"/>
                  </a:cubicBezTo>
                  <a:cubicBezTo>
                    <a:pt x="2483800" y="963753"/>
                    <a:pt x="2493146" y="957507"/>
                    <a:pt x="2500132" y="949124"/>
                  </a:cubicBezTo>
                  <a:cubicBezTo>
                    <a:pt x="2512482" y="934304"/>
                    <a:pt x="2522506" y="917646"/>
                    <a:pt x="2534856" y="902826"/>
                  </a:cubicBezTo>
                  <a:cubicBezTo>
                    <a:pt x="2541842" y="894443"/>
                    <a:pt x="2551457" y="888406"/>
                    <a:pt x="2558005" y="879676"/>
                  </a:cubicBezTo>
                  <a:cubicBezTo>
                    <a:pt x="2574698" y="857418"/>
                    <a:pt x="2581155" y="825661"/>
                    <a:pt x="2604304" y="810228"/>
                  </a:cubicBezTo>
                  <a:cubicBezTo>
                    <a:pt x="2677096" y="761701"/>
                    <a:pt x="2599012" y="808133"/>
                    <a:pt x="2731626" y="763929"/>
                  </a:cubicBezTo>
                  <a:lnTo>
                    <a:pt x="2801074" y="740780"/>
                  </a:lnTo>
                  <a:lnTo>
                    <a:pt x="2835798" y="729205"/>
                  </a:lnTo>
                  <a:cubicBezTo>
                    <a:pt x="2847373" y="733063"/>
                    <a:pt x="2860370" y="734012"/>
                    <a:pt x="2870522" y="740780"/>
                  </a:cubicBezTo>
                  <a:cubicBezTo>
                    <a:pt x="2910660" y="767539"/>
                    <a:pt x="2899925" y="777013"/>
                    <a:pt x="2928395" y="810228"/>
                  </a:cubicBezTo>
                  <a:cubicBezTo>
                    <a:pt x="2942599" y="826799"/>
                    <a:pt x="2962587" y="838367"/>
                    <a:pt x="2974694" y="856527"/>
                  </a:cubicBezTo>
                  <a:cubicBezTo>
                    <a:pt x="2990127" y="879676"/>
                    <a:pt x="3001320" y="906302"/>
                    <a:pt x="3020993" y="925975"/>
                  </a:cubicBezTo>
                  <a:cubicBezTo>
                    <a:pt x="3032568" y="937550"/>
                    <a:pt x="3045238" y="948124"/>
                    <a:pt x="3055717" y="960699"/>
                  </a:cubicBezTo>
                  <a:cubicBezTo>
                    <a:pt x="3064623" y="971386"/>
                    <a:pt x="3069706" y="984954"/>
                    <a:pt x="3078866" y="995423"/>
                  </a:cubicBezTo>
                  <a:cubicBezTo>
                    <a:pt x="3096831" y="1015955"/>
                    <a:pt x="3117449" y="1034005"/>
                    <a:pt x="3136740" y="1053296"/>
                  </a:cubicBezTo>
                  <a:cubicBezTo>
                    <a:pt x="3148315" y="1064871"/>
                    <a:pt x="3161642" y="1074926"/>
                    <a:pt x="3171464" y="1088021"/>
                  </a:cubicBezTo>
                  <a:cubicBezTo>
                    <a:pt x="3188343" y="1110525"/>
                    <a:pt x="3206347" y="1139076"/>
                    <a:pt x="3229337" y="1157469"/>
                  </a:cubicBezTo>
                  <a:cubicBezTo>
                    <a:pt x="3240200" y="1166159"/>
                    <a:pt x="3253374" y="1171712"/>
                    <a:pt x="3264061" y="1180618"/>
                  </a:cubicBezTo>
                  <a:cubicBezTo>
                    <a:pt x="3276636" y="1191097"/>
                    <a:pt x="3286210" y="1204863"/>
                    <a:pt x="3298785" y="1215342"/>
                  </a:cubicBezTo>
                  <a:cubicBezTo>
                    <a:pt x="3309472" y="1224248"/>
                    <a:pt x="3322646" y="1229801"/>
                    <a:pt x="3333509" y="1238491"/>
                  </a:cubicBezTo>
                  <a:cubicBezTo>
                    <a:pt x="3342031" y="1245308"/>
                    <a:pt x="3347929" y="1255093"/>
                    <a:pt x="3356659" y="1261641"/>
                  </a:cubicBezTo>
                  <a:cubicBezTo>
                    <a:pt x="3420339" y="1309402"/>
                    <a:pt x="3406693" y="1301469"/>
                    <a:pt x="3460831" y="1319514"/>
                  </a:cubicBezTo>
                  <a:cubicBezTo>
                    <a:pt x="3487838" y="1315656"/>
                    <a:pt x="3515722" y="1315779"/>
                    <a:pt x="3541853" y="1307940"/>
                  </a:cubicBezTo>
                  <a:cubicBezTo>
                    <a:pt x="3555178" y="1303943"/>
                    <a:pt x="3565258" y="1292876"/>
                    <a:pt x="3576578" y="1284790"/>
                  </a:cubicBezTo>
                  <a:cubicBezTo>
                    <a:pt x="3624725" y="1250399"/>
                    <a:pt x="3613127" y="1259814"/>
                    <a:pt x="3646026" y="1226917"/>
                  </a:cubicBezTo>
                  <a:cubicBezTo>
                    <a:pt x="3653742" y="1211484"/>
                    <a:pt x="3659146" y="1194659"/>
                    <a:pt x="3669175" y="1180618"/>
                  </a:cubicBezTo>
                  <a:cubicBezTo>
                    <a:pt x="3711842" y="1120884"/>
                    <a:pt x="3696429" y="1172409"/>
                    <a:pt x="3727048" y="1111170"/>
                  </a:cubicBezTo>
                  <a:cubicBezTo>
                    <a:pt x="3732504" y="1100257"/>
                    <a:pt x="3733167" y="1087359"/>
                    <a:pt x="3738623" y="1076446"/>
                  </a:cubicBezTo>
                  <a:cubicBezTo>
                    <a:pt x="3744844" y="1064004"/>
                    <a:pt x="3755551" y="1054164"/>
                    <a:pt x="3761772" y="1041722"/>
                  </a:cubicBezTo>
                  <a:cubicBezTo>
                    <a:pt x="3790299" y="984669"/>
                    <a:pt x="3752267" y="1027562"/>
                    <a:pt x="3796497" y="972274"/>
                  </a:cubicBezTo>
                  <a:cubicBezTo>
                    <a:pt x="3823440" y="938595"/>
                    <a:pt x="3818268" y="956059"/>
                    <a:pt x="3854370" y="925975"/>
                  </a:cubicBezTo>
                  <a:cubicBezTo>
                    <a:pt x="3912173" y="877807"/>
                    <a:pt x="3862794" y="900018"/>
                    <a:pt x="3923818" y="879676"/>
                  </a:cubicBezTo>
                  <a:cubicBezTo>
                    <a:pt x="3935393" y="868101"/>
                    <a:pt x="3944732" y="853740"/>
                    <a:pt x="3958542" y="844952"/>
                  </a:cubicBezTo>
                  <a:cubicBezTo>
                    <a:pt x="4021477" y="804902"/>
                    <a:pt x="4054809" y="797430"/>
                    <a:pt x="4120588" y="775504"/>
                  </a:cubicBezTo>
                  <a:cubicBezTo>
                    <a:pt x="4132163" y="771646"/>
                    <a:pt x="4143234" y="765654"/>
                    <a:pt x="4155312" y="763929"/>
                  </a:cubicBezTo>
                  <a:lnTo>
                    <a:pt x="4236334" y="752355"/>
                  </a:lnTo>
                  <a:cubicBezTo>
                    <a:pt x="4353506" y="713297"/>
                    <a:pt x="4281453" y="727333"/>
                    <a:pt x="4456253" y="740780"/>
                  </a:cubicBezTo>
                  <a:cubicBezTo>
                    <a:pt x="4483675" y="768201"/>
                    <a:pt x="4509590" y="797140"/>
                    <a:pt x="4548851" y="810228"/>
                  </a:cubicBezTo>
                  <a:lnTo>
                    <a:pt x="4583575" y="821803"/>
                  </a:lnTo>
                  <a:cubicBezTo>
                    <a:pt x="4605070" y="886290"/>
                    <a:pt x="4586331" y="891802"/>
                    <a:pt x="4641448" y="902826"/>
                  </a:cubicBezTo>
                  <a:cubicBezTo>
                    <a:pt x="4649015" y="904339"/>
                    <a:pt x="4656881" y="902826"/>
                    <a:pt x="4664598" y="902826"/>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8236785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790704" y="236415"/>
            <a:ext cx="9342907" cy="5931539"/>
            <a:chOff x="1325093" y="188913"/>
            <a:chExt cx="9342907" cy="5931539"/>
          </a:xfrm>
        </p:grpSpPr>
        <p:sp>
          <p:nvSpPr>
            <p:cNvPr id="49154" name="TextBox 1"/>
            <p:cNvSpPr txBox="1">
              <a:spLocks noChangeArrowheads="1"/>
            </p:cNvSpPr>
            <p:nvPr/>
          </p:nvSpPr>
          <p:spPr bwMode="auto">
            <a:xfrm>
              <a:off x="2566988" y="188913"/>
              <a:ext cx="81010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0"/>
                </a:spcBef>
                <a:buClrTx/>
                <a:buSzTx/>
                <a:buFontTx/>
                <a:buNone/>
              </a:pPr>
              <a:r>
                <a:rPr lang="en-US" altLang="sk-SK" sz="2400" dirty="0" smtClean="0">
                  <a:latin typeface="Arial" panose="020B0604020202020204" pitchFamily="34" charset="0"/>
                </a:rPr>
                <a:t>Simplified situation for one initial configuration</a:t>
              </a:r>
              <a:endParaRPr lang="sk-SK" altLang="sk-SK" sz="2400" dirty="0">
                <a:latin typeface="Arial" panose="020B0604020202020204" pitchFamily="34" charset="0"/>
              </a:endParaRPr>
            </a:p>
          </p:txBody>
        </p:sp>
        <p:sp>
          <p:nvSpPr>
            <p:cNvPr id="49155" name="TextBox 2"/>
            <p:cNvSpPr txBox="1">
              <a:spLocks noChangeArrowheads="1"/>
            </p:cNvSpPr>
            <p:nvPr/>
          </p:nvSpPr>
          <p:spPr bwMode="auto">
            <a:xfrm>
              <a:off x="1325093" y="1150938"/>
              <a:ext cx="891509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0"/>
                </a:spcBef>
                <a:buClrTx/>
                <a:buSzTx/>
                <a:buFontTx/>
                <a:buNone/>
              </a:pPr>
              <a:r>
                <a:rPr lang="sk-SK" altLang="sk-SK" sz="2000" dirty="0">
                  <a:latin typeface="Arial" panose="020B0604020202020204" pitchFamily="34" charset="0"/>
                </a:rPr>
                <a:t>2. </a:t>
              </a:r>
              <a:r>
                <a:rPr lang="en-US" altLang="sk-SK" sz="2000" dirty="0" smtClean="0">
                  <a:latin typeface="Arial" panose="020B0604020202020204" pitchFamily="34" charset="0"/>
                </a:rPr>
                <a:t>For the game agent we need a lot of training data. Therefore we need to simulate a game results from the known distribution, which is very complex.  To generate the results from this distribution is difficult. </a:t>
              </a:r>
              <a:endParaRPr lang="sk-SK" altLang="sk-SK" sz="2000" dirty="0">
                <a:latin typeface="Arial" panose="020B0604020202020204" pitchFamily="34" charset="0"/>
              </a:endParaRPr>
            </a:p>
          </p:txBody>
        </p:sp>
        <p:sp>
          <p:nvSpPr>
            <p:cNvPr id="29" name="Freeform 28"/>
            <p:cNvSpPr/>
            <p:nvPr/>
          </p:nvSpPr>
          <p:spPr>
            <a:xfrm>
              <a:off x="2757856" y="3409503"/>
              <a:ext cx="4656138" cy="1444625"/>
            </a:xfrm>
            <a:custGeom>
              <a:avLst/>
              <a:gdLst>
                <a:gd name="connsiteX0" fmla="*/ 0 w 4655128"/>
                <a:gd name="connsiteY0" fmla="*/ 1236518 h 1444336"/>
                <a:gd name="connsiteX1" fmla="*/ 145473 w 4655128"/>
                <a:gd name="connsiteY1" fmla="*/ 1205345 h 1444336"/>
                <a:gd name="connsiteX2" fmla="*/ 176646 w 4655128"/>
                <a:gd name="connsiteY2" fmla="*/ 1194954 h 1444336"/>
                <a:gd name="connsiteX3" fmla="*/ 270164 w 4655128"/>
                <a:gd name="connsiteY3" fmla="*/ 1122218 h 1444336"/>
                <a:gd name="connsiteX4" fmla="*/ 301337 w 4655128"/>
                <a:gd name="connsiteY4" fmla="*/ 1101436 h 1444336"/>
                <a:gd name="connsiteX5" fmla="*/ 363682 w 4655128"/>
                <a:gd name="connsiteY5" fmla="*/ 1018309 h 1444336"/>
                <a:gd name="connsiteX6" fmla="*/ 384464 w 4655128"/>
                <a:gd name="connsiteY6" fmla="*/ 987136 h 1444336"/>
                <a:gd name="connsiteX7" fmla="*/ 415637 w 4655128"/>
                <a:gd name="connsiteY7" fmla="*/ 955963 h 1444336"/>
                <a:gd name="connsiteX8" fmla="*/ 457200 w 4655128"/>
                <a:gd name="connsiteY8" fmla="*/ 893618 h 1444336"/>
                <a:gd name="connsiteX9" fmla="*/ 488373 w 4655128"/>
                <a:gd name="connsiteY9" fmla="*/ 852054 h 1444336"/>
                <a:gd name="connsiteX10" fmla="*/ 509155 w 4655128"/>
                <a:gd name="connsiteY10" fmla="*/ 820881 h 1444336"/>
                <a:gd name="connsiteX11" fmla="*/ 529937 w 4655128"/>
                <a:gd name="connsiteY11" fmla="*/ 758536 h 1444336"/>
                <a:gd name="connsiteX12" fmla="*/ 561109 w 4655128"/>
                <a:gd name="connsiteY12" fmla="*/ 727363 h 1444336"/>
                <a:gd name="connsiteX13" fmla="*/ 592282 w 4655128"/>
                <a:gd name="connsiteY13" fmla="*/ 706581 h 1444336"/>
                <a:gd name="connsiteX14" fmla="*/ 623455 w 4655128"/>
                <a:gd name="connsiteY14" fmla="*/ 665018 h 1444336"/>
                <a:gd name="connsiteX15" fmla="*/ 685800 w 4655128"/>
                <a:gd name="connsiteY15" fmla="*/ 644236 h 1444336"/>
                <a:gd name="connsiteX16" fmla="*/ 779318 w 4655128"/>
                <a:gd name="connsiteY16" fmla="*/ 665018 h 1444336"/>
                <a:gd name="connsiteX17" fmla="*/ 810491 w 4655128"/>
                <a:gd name="connsiteY17" fmla="*/ 685800 h 1444336"/>
                <a:gd name="connsiteX18" fmla="*/ 820882 w 4655128"/>
                <a:gd name="connsiteY18" fmla="*/ 716972 h 1444336"/>
                <a:gd name="connsiteX19" fmla="*/ 841664 w 4655128"/>
                <a:gd name="connsiteY19" fmla="*/ 748145 h 1444336"/>
                <a:gd name="connsiteX20" fmla="*/ 883228 w 4655128"/>
                <a:gd name="connsiteY20" fmla="*/ 841663 h 1444336"/>
                <a:gd name="connsiteX21" fmla="*/ 893618 w 4655128"/>
                <a:gd name="connsiteY21" fmla="*/ 872836 h 1444336"/>
                <a:gd name="connsiteX22" fmla="*/ 935182 w 4655128"/>
                <a:gd name="connsiteY22" fmla="*/ 945572 h 1444336"/>
                <a:gd name="connsiteX23" fmla="*/ 997528 w 4655128"/>
                <a:gd name="connsiteY23" fmla="*/ 1007918 h 1444336"/>
                <a:gd name="connsiteX24" fmla="*/ 1059873 w 4655128"/>
                <a:gd name="connsiteY24" fmla="*/ 1049481 h 1444336"/>
                <a:gd name="connsiteX25" fmla="*/ 1091046 w 4655128"/>
                <a:gd name="connsiteY25" fmla="*/ 1059872 h 1444336"/>
                <a:gd name="connsiteX26" fmla="*/ 1153391 w 4655128"/>
                <a:gd name="connsiteY26" fmla="*/ 1091045 h 1444336"/>
                <a:gd name="connsiteX27" fmla="*/ 1184564 w 4655128"/>
                <a:gd name="connsiteY27" fmla="*/ 1111827 h 1444336"/>
                <a:gd name="connsiteX28" fmla="*/ 1246909 w 4655128"/>
                <a:gd name="connsiteY28" fmla="*/ 1132609 h 1444336"/>
                <a:gd name="connsiteX29" fmla="*/ 1340428 w 4655128"/>
                <a:gd name="connsiteY29" fmla="*/ 1111827 h 1444336"/>
                <a:gd name="connsiteX30" fmla="*/ 1371600 w 4655128"/>
                <a:gd name="connsiteY30" fmla="*/ 1091045 h 1444336"/>
                <a:gd name="connsiteX31" fmla="*/ 1413164 w 4655128"/>
                <a:gd name="connsiteY31" fmla="*/ 1028700 h 1444336"/>
                <a:gd name="connsiteX32" fmla="*/ 1423555 w 4655128"/>
                <a:gd name="connsiteY32" fmla="*/ 997527 h 1444336"/>
                <a:gd name="connsiteX33" fmla="*/ 1454728 w 4655128"/>
                <a:gd name="connsiteY33" fmla="*/ 966354 h 1444336"/>
                <a:gd name="connsiteX34" fmla="*/ 1527464 w 4655128"/>
                <a:gd name="connsiteY34" fmla="*/ 872836 h 1444336"/>
                <a:gd name="connsiteX35" fmla="*/ 1558637 w 4655128"/>
                <a:gd name="connsiteY35" fmla="*/ 768927 h 1444336"/>
                <a:gd name="connsiteX36" fmla="*/ 1600200 w 4655128"/>
                <a:gd name="connsiteY36" fmla="*/ 685800 h 1444336"/>
                <a:gd name="connsiteX37" fmla="*/ 1620982 w 4655128"/>
                <a:gd name="connsiteY37" fmla="*/ 644236 h 1444336"/>
                <a:gd name="connsiteX38" fmla="*/ 1631373 w 4655128"/>
                <a:gd name="connsiteY38" fmla="*/ 602672 h 1444336"/>
                <a:gd name="connsiteX39" fmla="*/ 1672937 w 4655128"/>
                <a:gd name="connsiteY39" fmla="*/ 509154 h 1444336"/>
                <a:gd name="connsiteX40" fmla="*/ 1724891 w 4655128"/>
                <a:gd name="connsiteY40" fmla="*/ 384463 h 1444336"/>
                <a:gd name="connsiteX41" fmla="*/ 1745673 w 4655128"/>
                <a:gd name="connsiteY41" fmla="*/ 342900 h 1444336"/>
                <a:gd name="connsiteX42" fmla="*/ 1766455 w 4655128"/>
                <a:gd name="connsiteY42" fmla="*/ 270163 h 1444336"/>
                <a:gd name="connsiteX43" fmla="*/ 1808018 w 4655128"/>
                <a:gd name="connsiteY43" fmla="*/ 207818 h 1444336"/>
                <a:gd name="connsiteX44" fmla="*/ 1859973 w 4655128"/>
                <a:gd name="connsiteY44" fmla="*/ 114300 h 1444336"/>
                <a:gd name="connsiteX45" fmla="*/ 1880755 w 4655128"/>
                <a:gd name="connsiteY45" fmla="*/ 83127 h 1444336"/>
                <a:gd name="connsiteX46" fmla="*/ 1922318 w 4655128"/>
                <a:gd name="connsiteY46" fmla="*/ 51954 h 1444336"/>
                <a:gd name="connsiteX47" fmla="*/ 2015837 w 4655128"/>
                <a:gd name="connsiteY47" fmla="*/ 0 h 1444336"/>
                <a:gd name="connsiteX48" fmla="*/ 2088573 w 4655128"/>
                <a:gd name="connsiteY48" fmla="*/ 83127 h 1444336"/>
                <a:gd name="connsiteX49" fmla="*/ 2140528 w 4655128"/>
                <a:gd name="connsiteY49" fmla="*/ 155863 h 1444336"/>
                <a:gd name="connsiteX50" fmla="*/ 2171700 w 4655128"/>
                <a:gd name="connsiteY50" fmla="*/ 228600 h 1444336"/>
                <a:gd name="connsiteX51" fmla="*/ 2192482 w 4655128"/>
                <a:gd name="connsiteY51" fmla="*/ 259772 h 1444336"/>
                <a:gd name="connsiteX52" fmla="*/ 2213264 w 4655128"/>
                <a:gd name="connsiteY52" fmla="*/ 322118 h 1444336"/>
                <a:gd name="connsiteX53" fmla="*/ 2296391 w 4655128"/>
                <a:gd name="connsiteY53" fmla="*/ 467590 h 1444336"/>
                <a:gd name="connsiteX54" fmla="*/ 2306782 w 4655128"/>
                <a:gd name="connsiteY54" fmla="*/ 498763 h 1444336"/>
                <a:gd name="connsiteX55" fmla="*/ 2327564 w 4655128"/>
                <a:gd name="connsiteY55" fmla="*/ 571500 h 1444336"/>
                <a:gd name="connsiteX56" fmla="*/ 2348346 w 4655128"/>
                <a:gd name="connsiteY56" fmla="*/ 613063 h 1444336"/>
                <a:gd name="connsiteX57" fmla="*/ 2358737 w 4655128"/>
                <a:gd name="connsiteY57" fmla="*/ 644236 h 1444336"/>
                <a:gd name="connsiteX58" fmla="*/ 2379518 w 4655128"/>
                <a:gd name="connsiteY58" fmla="*/ 685800 h 1444336"/>
                <a:gd name="connsiteX59" fmla="*/ 2389909 w 4655128"/>
                <a:gd name="connsiteY59" fmla="*/ 716972 h 1444336"/>
                <a:gd name="connsiteX60" fmla="*/ 2431473 w 4655128"/>
                <a:gd name="connsiteY60" fmla="*/ 789709 h 1444336"/>
                <a:gd name="connsiteX61" fmla="*/ 2452255 w 4655128"/>
                <a:gd name="connsiteY61" fmla="*/ 852054 h 1444336"/>
                <a:gd name="connsiteX62" fmla="*/ 2493818 w 4655128"/>
                <a:gd name="connsiteY62" fmla="*/ 935181 h 1444336"/>
                <a:gd name="connsiteX63" fmla="*/ 2514600 w 4655128"/>
                <a:gd name="connsiteY63" fmla="*/ 966354 h 1444336"/>
                <a:gd name="connsiteX64" fmla="*/ 2524991 w 4655128"/>
                <a:gd name="connsiteY64" fmla="*/ 997527 h 1444336"/>
                <a:gd name="connsiteX65" fmla="*/ 2545773 w 4655128"/>
                <a:gd name="connsiteY65" fmla="*/ 1028700 h 1444336"/>
                <a:gd name="connsiteX66" fmla="*/ 2566555 w 4655128"/>
                <a:gd name="connsiteY66" fmla="*/ 1091045 h 1444336"/>
                <a:gd name="connsiteX67" fmla="*/ 2576946 w 4655128"/>
                <a:gd name="connsiteY67" fmla="*/ 1122218 h 1444336"/>
                <a:gd name="connsiteX68" fmla="*/ 2639291 w 4655128"/>
                <a:gd name="connsiteY68" fmla="*/ 1226127 h 1444336"/>
                <a:gd name="connsiteX69" fmla="*/ 2691246 w 4655128"/>
                <a:gd name="connsiteY69" fmla="*/ 1267690 h 1444336"/>
                <a:gd name="connsiteX70" fmla="*/ 2763982 w 4655128"/>
                <a:gd name="connsiteY70" fmla="*/ 1236518 h 1444336"/>
                <a:gd name="connsiteX71" fmla="*/ 2784764 w 4655128"/>
                <a:gd name="connsiteY71" fmla="*/ 1205345 h 1444336"/>
                <a:gd name="connsiteX72" fmla="*/ 2815937 w 4655128"/>
                <a:gd name="connsiteY72" fmla="*/ 1163781 h 1444336"/>
                <a:gd name="connsiteX73" fmla="*/ 2836718 w 4655128"/>
                <a:gd name="connsiteY73" fmla="*/ 1132609 h 1444336"/>
                <a:gd name="connsiteX74" fmla="*/ 2867891 w 4655128"/>
                <a:gd name="connsiteY74" fmla="*/ 1101436 h 1444336"/>
                <a:gd name="connsiteX75" fmla="*/ 2888673 w 4655128"/>
                <a:gd name="connsiteY75" fmla="*/ 1070263 h 1444336"/>
                <a:gd name="connsiteX76" fmla="*/ 2951018 w 4655128"/>
                <a:gd name="connsiteY76" fmla="*/ 987136 h 1444336"/>
                <a:gd name="connsiteX77" fmla="*/ 2971800 w 4655128"/>
                <a:gd name="connsiteY77" fmla="*/ 955963 h 1444336"/>
                <a:gd name="connsiteX78" fmla="*/ 3002973 w 4655128"/>
                <a:gd name="connsiteY78" fmla="*/ 935181 h 1444336"/>
                <a:gd name="connsiteX79" fmla="*/ 3023755 w 4655128"/>
                <a:gd name="connsiteY79" fmla="*/ 893618 h 1444336"/>
                <a:gd name="connsiteX80" fmla="*/ 3096491 w 4655128"/>
                <a:gd name="connsiteY80" fmla="*/ 862445 h 1444336"/>
                <a:gd name="connsiteX81" fmla="*/ 3138055 w 4655128"/>
                <a:gd name="connsiteY81" fmla="*/ 935181 h 1444336"/>
                <a:gd name="connsiteX82" fmla="*/ 3179618 w 4655128"/>
                <a:gd name="connsiteY82" fmla="*/ 997527 h 1444336"/>
                <a:gd name="connsiteX83" fmla="*/ 3221182 w 4655128"/>
                <a:gd name="connsiteY83" fmla="*/ 1059872 h 1444336"/>
                <a:gd name="connsiteX84" fmla="*/ 3252355 w 4655128"/>
                <a:gd name="connsiteY84" fmla="*/ 1080654 h 1444336"/>
                <a:gd name="connsiteX85" fmla="*/ 3304309 w 4655128"/>
                <a:gd name="connsiteY85" fmla="*/ 1070263 h 1444336"/>
                <a:gd name="connsiteX86" fmla="*/ 3335482 w 4655128"/>
                <a:gd name="connsiteY86" fmla="*/ 1059872 h 1444336"/>
                <a:gd name="connsiteX87" fmla="*/ 3397828 w 4655128"/>
                <a:gd name="connsiteY87" fmla="*/ 1122218 h 1444336"/>
                <a:gd name="connsiteX88" fmla="*/ 3470564 w 4655128"/>
                <a:gd name="connsiteY88" fmla="*/ 1215736 h 1444336"/>
                <a:gd name="connsiteX89" fmla="*/ 3491346 w 4655128"/>
                <a:gd name="connsiteY89" fmla="*/ 1246909 h 1444336"/>
                <a:gd name="connsiteX90" fmla="*/ 3522518 w 4655128"/>
                <a:gd name="connsiteY90" fmla="*/ 1267690 h 1444336"/>
                <a:gd name="connsiteX91" fmla="*/ 3553691 w 4655128"/>
                <a:gd name="connsiteY91" fmla="*/ 1278081 h 1444336"/>
                <a:gd name="connsiteX92" fmla="*/ 3647209 w 4655128"/>
                <a:gd name="connsiteY92" fmla="*/ 1309254 h 1444336"/>
                <a:gd name="connsiteX93" fmla="*/ 3688773 w 4655128"/>
                <a:gd name="connsiteY93" fmla="*/ 1298863 h 1444336"/>
                <a:gd name="connsiteX94" fmla="*/ 3719946 w 4655128"/>
                <a:gd name="connsiteY94" fmla="*/ 1267690 h 1444336"/>
                <a:gd name="connsiteX95" fmla="*/ 3761509 w 4655128"/>
                <a:gd name="connsiteY95" fmla="*/ 1236518 h 1444336"/>
                <a:gd name="connsiteX96" fmla="*/ 3834246 w 4655128"/>
                <a:gd name="connsiteY96" fmla="*/ 1143000 h 1444336"/>
                <a:gd name="connsiteX97" fmla="*/ 3844637 w 4655128"/>
                <a:gd name="connsiteY97" fmla="*/ 1111827 h 1444336"/>
                <a:gd name="connsiteX98" fmla="*/ 3865418 w 4655128"/>
                <a:gd name="connsiteY98" fmla="*/ 1080654 h 1444336"/>
                <a:gd name="connsiteX99" fmla="*/ 3896591 w 4655128"/>
                <a:gd name="connsiteY99" fmla="*/ 1007918 h 1444336"/>
                <a:gd name="connsiteX100" fmla="*/ 3927764 w 4655128"/>
                <a:gd name="connsiteY100" fmla="*/ 924790 h 1444336"/>
                <a:gd name="connsiteX101" fmla="*/ 3958937 w 4655128"/>
                <a:gd name="connsiteY101" fmla="*/ 904009 h 1444336"/>
                <a:gd name="connsiteX102" fmla="*/ 3969328 w 4655128"/>
                <a:gd name="connsiteY102" fmla="*/ 872836 h 1444336"/>
                <a:gd name="connsiteX103" fmla="*/ 4031673 w 4655128"/>
                <a:gd name="connsiteY103" fmla="*/ 820881 h 1444336"/>
                <a:gd name="connsiteX104" fmla="*/ 4062846 w 4655128"/>
                <a:gd name="connsiteY104" fmla="*/ 810490 h 1444336"/>
                <a:gd name="connsiteX105" fmla="*/ 4125191 w 4655128"/>
                <a:gd name="connsiteY105" fmla="*/ 893618 h 1444336"/>
                <a:gd name="connsiteX106" fmla="*/ 4156364 w 4655128"/>
                <a:gd name="connsiteY106" fmla="*/ 924790 h 1444336"/>
                <a:gd name="connsiteX107" fmla="*/ 4177146 w 4655128"/>
                <a:gd name="connsiteY107" fmla="*/ 955963 h 1444336"/>
                <a:gd name="connsiteX108" fmla="*/ 4208318 w 4655128"/>
                <a:gd name="connsiteY108" fmla="*/ 997527 h 1444336"/>
                <a:gd name="connsiteX109" fmla="*/ 4229100 w 4655128"/>
                <a:gd name="connsiteY109" fmla="*/ 1028700 h 1444336"/>
                <a:gd name="connsiteX110" fmla="*/ 4260273 w 4655128"/>
                <a:gd name="connsiteY110" fmla="*/ 1059872 h 1444336"/>
                <a:gd name="connsiteX111" fmla="*/ 4270664 w 4655128"/>
                <a:gd name="connsiteY111" fmla="*/ 1091045 h 1444336"/>
                <a:gd name="connsiteX112" fmla="*/ 4301837 w 4655128"/>
                <a:gd name="connsiteY112" fmla="*/ 1122218 h 1444336"/>
                <a:gd name="connsiteX113" fmla="*/ 4322618 w 4655128"/>
                <a:gd name="connsiteY113" fmla="*/ 1153390 h 1444336"/>
                <a:gd name="connsiteX114" fmla="*/ 4353791 w 4655128"/>
                <a:gd name="connsiteY114" fmla="*/ 1184563 h 1444336"/>
                <a:gd name="connsiteX115" fmla="*/ 4416137 w 4655128"/>
                <a:gd name="connsiteY115" fmla="*/ 1267690 h 1444336"/>
                <a:gd name="connsiteX116" fmla="*/ 4488873 w 4655128"/>
                <a:gd name="connsiteY116" fmla="*/ 1309254 h 1444336"/>
                <a:gd name="connsiteX117" fmla="*/ 4551218 w 4655128"/>
                <a:gd name="connsiteY117" fmla="*/ 1361209 h 1444336"/>
                <a:gd name="connsiteX118" fmla="*/ 4572000 w 4655128"/>
                <a:gd name="connsiteY118" fmla="*/ 1392381 h 1444336"/>
                <a:gd name="connsiteX119" fmla="*/ 4603173 w 4655128"/>
                <a:gd name="connsiteY119" fmla="*/ 1402772 h 1444336"/>
                <a:gd name="connsiteX120" fmla="*/ 4655128 w 4655128"/>
                <a:gd name="connsiteY120" fmla="*/ 1444336 h 144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4655128" h="1444336">
                  <a:moveTo>
                    <a:pt x="0" y="1236518"/>
                  </a:moveTo>
                  <a:cubicBezTo>
                    <a:pt x="104866" y="1223410"/>
                    <a:pt x="56635" y="1234958"/>
                    <a:pt x="145473" y="1205345"/>
                  </a:cubicBezTo>
                  <a:lnTo>
                    <a:pt x="176646" y="1194954"/>
                  </a:lnTo>
                  <a:cubicBezTo>
                    <a:pt x="225480" y="1146119"/>
                    <a:pt x="195590" y="1171933"/>
                    <a:pt x="270164" y="1122218"/>
                  </a:cubicBezTo>
                  <a:lnTo>
                    <a:pt x="301337" y="1101436"/>
                  </a:lnTo>
                  <a:cubicBezTo>
                    <a:pt x="322119" y="1073727"/>
                    <a:pt x="344469" y="1047128"/>
                    <a:pt x="363682" y="1018309"/>
                  </a:cubicBezTo>
                  <a:cubicBezTo>
                    <a:pt x="370609" y="1007918"/>
                    <a:pt x="376469" y="996730"/>
                    <a:pt x="384464" y="987136"/>
                  </a:cubicBezTo>
                  <a:cubicBezTo>
                    <a:pt x="393872" y="975847"/>
                    <a:pt x="406615" y="967563"/>
                    <a:pt x="415637" y="955963"/>
                  </a:cubicBezTo>
                  <a:cubicBezTo>
                    <a:pt x="430971" y="936248"/>
                    <a:pt x="442214" y="913599"/>
                    <a:pt x="457200" y="893618"/>
                  </a:cubicBezTo>
                  <a:cubicBezTo>
                    <a:pt x="467591" y="879763"/>
                    <a:pt x="478307" y="866147"/>
                    <a:pt x="488373" y="852054"/>
                  </a:cubicBezTo>
                  <a:cubicBezTo>
                    <a:pt x="495632" y="841892"/>
                    <a:pt x="504083" y="832293"/>
                    <a:pt x="509155" y="820881"/>
                  </a:cubicBezTo>
                  <a:cubicBezTo>
                    <a:pt x="518052" y="800863"/>
                    <a:pt x="514447" y="774026"/>
                    <a:pt x="529937" y="758536"/>
                  </a:cubicBezTo>
                  <a:cubicBezTo>
                    <a:pt x="540328" y="748145"/>
                    <a:pt x="549820" y="736771"/>
                    <a:pt x="561109" y="727363"/>
                  </a:cubicBezTo>
                  <a:cubicBezTo>
                    <a:pt x="570703" y="719368"/>
                    <a:pt x="583451" y="715412"/>
                    <a:pt x="592282" y="706581"/>
                  </a:cubicBezTo>
                  <a:cubicBezTo>
                    <a:pt x="604528" y="694335"/>
                    <a:pt x="609045" y="674624"/>
                    <a:pt x="623455" y="665018"/>
                  </a:cubicBezTo>
                  <a:cubicBezTo>
                    <a:pt x="641682" y="652867"/>
                    <a:pt x="685800" y="644236"/>
                    <a:pt x="685800" y="644236"/>
                  </a:cubicBezTo>
                  <a:cubicBezTo>
                    <a:pt x="709747" y="648227"/>
                    <a:pt x="753737" y="652227"/>
                    <a:pt x="779318" y="665018"/>
                  </a:cubicBezTo>
                  <a:cubicBezTo>
                    <a:pt x="790488" y="670603"/>
                    <a:pt x="800100" y="678873"/>
                    <a:pt x="810491" y="685800"/>
                  </a:cubicBezTo>
                  <a:cubicBezTo>
                    <a:pt x="813955" y="696191"/>
                    <a:pt x="815984" y="707176"/>
                    <a:pt x="820882" y="716972"/>
                  </a:cubicBezTo>
                  <a:cubicBezTo>
                    <a:pt x="826467" y="728142"/>
                    <a:pt x="836592" y="736733"/>
                    <a:pt x="841664" y="748145"/>
                  </a:cubicBezTo>
                  <a:cubicBezTo>
                    <a:pt x="891126" y="859434"/>
                    <a:pt x="836196" y="771114"/>
                    <a:pt x="883228" y="841663"/>
                  </a:cubicBezTo>
                  <a:cubicBezTo>
                    <a:pt x="886691" y="852054"/>
                    <a:pt x="889304" y="862769"/>
                    <a:pt x="893618" y="872836"/>
                  </a:cubicBezTo>
                  <a:cubicBezTo>
                    <a:pt x="901405" y="891005"/>
                    <a:pt x="920787" y="929378"/>
                    <a:pt x="935182" y="945572"/>
                  </a:cubicBezTo>
                  <a:cubicBezTo>
                    <a:pt x="954708" y="967538"/>
                    <a:pt x="973074" y="991615"/>
                    <a:pt x="997528" y="1007918"/>
                  </a:cubicBezTo>
                  <a:cubicBezTo>
                    <a:pt x="1018310" y="1021772"/>
                    <a:pt x="1036178" y="1041583"/>
                    <a:pt x="1059873" y="1049481"/>
                  </a:cubicBezTo>
                  <a:lnTo>
                    <a:pt x="1091046" y="1059872"/>
                  </a:lnTo>
                  <a:cubicBezTo>
                    <a:pt x="1180375" y="1119426"/>
                    <a:pt x="1067356" y="1048027"/>
                    <a:pt x="1153391" y="1091045"/>
                  </a:cubicBezTo>
                  <a:cubicBezTo>
                    <a:pt x="1164561" y="1096630"/>
                    <a:pt x="1173152" y="1106755"/>
                    <a:pt x="1184564" y="1111827"/>
                  </a:cubicBezTo>
                  <a:cubicBezTo>
                    <a:pt x="1204582" y="1120724"/>
                    <a:pt x="1246909" y="1132609"/>
                    <a:pt x="1246909" y="1132609"/>
                  </a:cubicBezTo>
                  <a:cubicBezTo>
                    <a:pt x="1270853" y="1128618"/>
                    <a:pt x="1314848" y="1124617"/>
                    <a:pt x="1340428" y="1111827"/>
                  </a:cubicBezTo>
                  <a:cubicBezTo>
                    <a:pt x="1351598" y="1106242"/>
                    <a:pt x="1361209" y="1097972"/>
                    <a:pt x="1371600" y="1091045"/>
                  </a:cubicBezTo>
                  <a:cubicBezTo>
                    <a:pt x="1385455" y="1070263"/>
                    <a:pt x="1405266" y="1052395"/>
                    <a:pt x="1413164" y="1028700"/>
                  </a:cubicBezTo>
                  <a:cubicBezTo>
                    <a:pt x="1416628" y="1018309"/>
                    <a:pt x="1417479" y="1006641"/>
                    <a:pt x="1423555" y="997527"/>
                  </a:cubicBezTo>
                  <a:cubicBezTo>
                    <a:pt x="1431706" y="985300"/>
                    <a:pt x="1445706" y="977954"/>
                    <a:pt x="1454728" y="966354"/>
                  </a:cubicBezTo>
                  <a:cubicBezTo>
                    <a:pt x="1541729" y="854495"/>
                    <a:pt x="1456692" y="943608"/>
                    <a:pt x="1527464" y="872836"/>
                  </a:cubicBezTo>
                  <a:cubicBezTo>
                    <a:pt x="1534922" y="843003"/>
                    <a:pt x="1545987" y="794227"/>
                    <a:pt x="1558637" y="768927"/>
                  </a:cubicBezTo>
                  <a:lnTo>
                    <a:pt x="1600200" y="685800"/>
                  </a:lnTo>
                  <a:cubicBezTo>
                    <a:pt x="1607127" y="671945"/>
                    <a:pt x="1617225" y="659263"/>
                    <a:pt x="1620982" y="644236"/>
                  </a:cubicBezTo>
                  <a:cubicBezTo>
                    <a:pt x="1624446" y="630381"/>
                    <a:pt x="1626359" y="616044"/>
                    <a:pt x="1631373" y="602672"/>
                  </a:cubicBezTo>
                  <a:cubicBezTo>
                    <a:pt x="1685690" y="457828"/>
                    <a:pt x="1616065" y="679770"/>
                    <a:pt x="1672937" y="509154"/>
                  </a:cubicBezTo>
                  <a:cubicBezTo>
                    <a:pt x="1708746" y="401728"/>
                    <a:pt x="1638102" y="558040"/>
                    <a:pt x="1724891" y="384463"/>
                  </a:cubicBezTo>
                  <a:lnTo>
                    <a:pt x="1745673" y="342900"/>
                  </a:lnTo>
                  <a:cubicBezTo>
                    <a:pt x="1748119" y="333116"/>
                    <a:pt x="1759679" y="282360"/>
                    <a:pt x="1766455" y="270163"/>
                  </a:cubicBezTo>
                  <a:cubicBezTo>
                    <a:pt x="1778585" y="248330"/>
                    <a:pt x="1800120" y="231513"/>
                    <a:pt x="1808018" y="207818"/>
                  </a:cubicBezTo>
                  <a:cubicBezTo>
                    <a:pt x="1826307" y="152950"/>
                    <a:pt x="1812333" y="185759"/>
                    <a:pt x="1859973" y="114300"/>
                  </a:cubicBezTo>
                  <a:cubicBezTo>
                    <a:pt x="1866900" y="103909"/>
                    <a:pt x="1870764" y="90620"/>
                    <a:pt x="1880755" y="83127"/>
                  </a:cubicBezTo>
                  <a:cubicBezTo>
                    <a:pt x="1894609" y="72736"/>
                    <a:pt x="1908131" y="61885"/>
                    <a:pt x="1922318" y="51954"/>
                  </a:cubicBezTo>
                  <a:cubicBezTo>
                    <a:pt x="1987280" y="6480"/>
                    <a:pt x="1963818" y="17338"/>
                    <a:pt x="2015837" y="0"/>
                  </a:cubicBezTo>
                  <a:cubicBezTo>
                    <a:pt x="2081196" y="49019"/>
                    <a:pt x="2039582" y="9641"/>
                    <a:pt x="2088573" y="83127"/>
                  </a:cubicBezTo>
                  <a:cubicBezTo>
                    <a:pt x="2110875" y="116580"/>
                    <a:pt x="2121940" y="123333"/>
                    <a:pt x="2140528" y="155863"/>
                  </a:cubicBezTo>
                  <a:cubicBezTo>
                    <a:pt x="2227032" y="307248"/>
                    <a:pt x="2113401" y="112003"/>
                    <a:pt x="2171700" y="228600"/>
                  </a:cubicBezTo>
                  <a:cubicBezTo>
                    <a:pt x="2177285" y="239770"/>
                    <a:pt x="2185555" y="249381"/>
                    <a:pt x="2192482" y="259772"/>
                  </a:cubicBezTo>
                  <a:cubicBezTo>
                    <a:pt x="2199409" y="280554"/>
                    <a:pt x="2201113" y="303891"/>
                    <a:pt x="2213264" y="322118"/>
                  </a:cubicBezTo>
                  <a:cubicBezTo>
                    <a:pt x="2243671" y="367727"/>
                    <a:pt x="2278812" y="414853"/>
                    <a:pt x="2296391" y="467590"/>
                  </a:cubicBezTo>
                  <a:cubicBezTo>
                    <a:pt x="2299855" y="477981"/>
                    <a:pt x="2303773" y="488231"/>
                    <a:pt x="2306782" y="498763"/>
                  </a:cubicBezTo>
                  <a:cubicBezTo>
                    <a:pt x="2314314" y="525126"/>
                    <a:pt x="2316887" y="546587"/>
                    <a:pt x="2327564" y="571500"/>
                  </a:cubicBezTo>
                  <a:cubicBezTo>
                    <a:pt x="2333666" y="585737"/>
                    <a:pt x="2342244" y="598826"/>
                    <a:pt x="2348346" y="613063"/>
                  </a:cubicBezTo>
                  <a:cubicBezTo>
                    <a:pt x="2352661" y="623130"/>
                    <a:pt x="2354422" y="634168"/>
                    <a:pt x="2358737" y="644236"/>
                  </a:cubicBezTo>
                  <a:cubicBezTo>
                    <a:pt x="2364839" y="658473"/>
                    <a:pt x="2373416" y="671563"/>
                    <a:pt x="2379518" y="685800"/>
                  </a:cubicBezTo>
                  <a:cubicBezTo>
                    <a:pt x="2383832" y="695867"/>
                    <a:pt x="2385011" y="707176"/>
                    <a:pt x="2389909" y="716972"/>
                  </a:cubicBezTo>
                  <a:cubicBezTo>
                    <a:pt x="2427399" y="791951"/>
                    <a:pt x="2395040" y="698627"/>
                    <a:pt x="2431473" y="789709"/>
                  </a:cubicBezTo>
                  <a:cubicBezTo>
                    <a:pt x="2439609" y="810048"/>
                    <a:pt x="2440104" y="833827"/>
                    <a:pt x="2452255" y="852054"/>
                  </a:cubicBezTo>
                  <a:cubicBezTo>
                    <a:pt x="2500403" y="924277"/>
                    <a:pt x="2442979" y="833501"/>
                    <a:pt x="2493818" y="935181"/>
                  </a:cubicBezTo>
                  <a:cubicBezTo>
                    <a:pt x="2499403" y="946351"/>
                    <a:pt x="2509015" y="955184"/>
                    <a:pt x="2514600" y="966354"/>
                  </a:cubicBezTo>
                  <a:cubicBezTo>
                    <a:pt x="2519498" y="976151"/>
                    <a:pt x="2520093" y="987730"/>
                    <a:pt x="2524991" y="997527"/>
                  </a:cubicBezTo>
                  <a:cubicBezTo>
                    <a:pt x="2530576" y="1008697"/>
                    <a:pt x="2540701" y="1017288"/>
                    <a:pt x="2545773" y="1028700"/>
                  </a:cubicBezTo>
                  <a:cubicBezTo>
                    <a:pt x="2554670" y="1048718"/>
                    <a:pt x="2559628" y="1070263"/>
                    <a:pt x="2566555" y="1091045"/>
                  </a:cubicBezTo>
                  <a:cubicBezTo>
                    <a:pt x="2570019" y="1101436"/>
                    <a:pt x="2572048" y="1112421"/>
                    <a:pt x="2576946" y="1122218"/>
                  </a:cubicBezTo>
                  <a:cubicBezTo>
                    <a:pt x="2608897" y="1186119"/>
                    <a:pt x="2589137" y="1150895"/>
                    <a:pt x="2639291" y="1226127"/>
                  </a:cubicBezTo>
                  <a:cubicBezTo>
                    <a:pt x="2666148" y="1266413"/>
                    <a:pt x="2648226" y="1253351"/>
                    <a:pt x="2691246" y="1267690"/>
                  </a:cubicBezTo>
                  <a:cubicBezTo>
                    <a:pt x="2723043" y="1259741"/>
                    <a:pt x="2740062" y="1260438"/>
                    <a:pt x="2763982" y="1236518"/>
                  </a:cubicBezTo>
                  <a:cubicBezTo>
                    <a:pt x="2772813" y="1227687"/>
                    <a:pt x="2777505" y="1215507"/>
                    <a:pt x="2784764" y="1205345"/>
                  </a:cubicBezTo>
                  <a:cubicBezTo>
                    <a:pt x="2794830" y="1191252"/>
                    <a:pt x="2805871" y="1177874"/>
                    <a:pt x="2815937" y="1163781"/>
                  </a:cubicBezTo>
                  <a:cubicBezTo>
                    <a:pt x="2823195" y="1153619"/>
                    <a:pt x="2828723" y="1142203"/>
                    <a:pt x="2836718" y="1132609"/>
                  </a:cubicBezTo>
                  <a:cubicBezTo>
                    <a:pt x="2846126" y="1121320"/>
                    <a:pt x="2858483" y="1112725"/>
                    <a:pt x="2867891" y="1101436"/>
                  </a:cubicBezTo>
                  <a:cubicBezTo>
                    <a:pt x="2875886" y="1091842"/>
                    <a:pt x="2881328" y="1080363"/>
                    <a:pt x="2888673" y="1070263"/>
                  </a:cubicBezTo>
                  <a:cubicBezTo>
                    <a:pt x="2909045" y="1042251"/>
                    <a:pt x="2931805" y="1015955"/>
                    <a:pt x="2951018" y="987136"/>
                  </a:cubicBezTo>
                  <a:cubicBezTo>
                    <a:pt x="2957945" y="976745"/>
                    <a:pt x="2962969" y="964794"/>
                    <a:pt x="2971800" y="955963"/>
                  </a:cubicBezTo>
                  <a:cubicBezTo>
                    <a:pt x="2980631" y="947132"/>
                    <a:pt x="2992582" y="942108"/>
                    <a:pt x="3002973" y="935181"/>
                  </a:cubicBezTo>
                  <a:cubicBezTo>
                    <a:pt x="3009900" y="921327"/>
                    <a:pt x="3013839" y="905517"/>
                    <a:pt x="3023755" y="893618"/>
                  </a:cubicBezTo>
                  <a:cubicBezTo>
                    <a:pt x="3042639" y="870957"/>
                    <a:pt x="3070453" y="868955"/>
                    <a:pt x="3096491" y="862445"/>
                  </a:cubicBezTo>
                  <a:cubicBezTo>
                    <a:pt x="3198744" y="998782"/>
                    <a:pt x="3081390" y="833183"/>
                    <a:pt x="3138055" y="935181"/>
                  </a:cubicBezTo>
                  <a:cubicBezTo>
                    <a:pt x="3150185" y="957015"/>
                    <a:pt x="3165764" y="976745"/>
                    <a:pt x="3179618" y="997527"/>
                  </a:cubicBezTo>
                  <a:cubicBezTo>
                    <a:pt x="3179619" y="997528"/>
                    <a:pt x="3221180" y="1059871"/>
                    <a:pt x="3221182" y="1059872"/>
                  </a:cubicBezTo>
                  <a:lnTo>
                    <a:pt x="3252355" y="1080654"/>
                  </a:lnTo>
                  <a:cubicBezTo>
                    <a:pt x="3269673" y="1077190"/>
                    <a:pt x="3287175" y="1074546"/>
                    <a:pt x="3304309" y="1070263"/>
                  </a:cubicBezTo>
                  <a:cubicBezTo>
                    <a:pt x="3314935" y="1067606"/>
                    <a:pt x="3324678" y="1058071"/>
                    <a:pt x="3335482" y="1059872"/>
                  </a:cubicBezTo>
                  <a:cubicBezTo>
                    <a:pt x="3362920" y="1064445"/>
                    <a:pt x="3384324" y="1106463"/>
                    <a:pt x="3397828" y="1122218"/>
                  </a:cubicBezTo>
                  <a:cubicBezTo>
                    <a:pt x="3471079" y="1207677"/>
                    <a:pt x="3379346" y="1078909"/>
                    <a:pt x="3470564" y="1215736"/>
                  </a:cubicBezTo>
                  <a:cubicBezTo>
                    <a:pt x="3477491" y="1226127"/>
                    <a:pt x="3480955" y="1239982"/>
                    <a:pt x="3491346" y="1246909"/>
                  </a:cubicBezTo>
                  <a:cubicBezTo>
                    <a:pt x="3501737" y="1253836"/>
                    <a:pt x="3511348" y="1262105"/>
                    <a:pt x="3522518" y="1267690"/>
                  </a:cubicBezTo>
                  <a:cubicBezTo>
                    <a:pt x="3532315" y="1272588"/>
                    <a:pt x="3543435" y="1274235"/>
                    <a:pt x="3553691" y="1278081"/>
                  </a:cubicBezTo>
                  <a:cubicBezTo>
                    <a:pt x="3631949" y="1307428"/>
                    <a:pt x="3577564" y="1291842"/>
                    <a:pt x="3647209" y="1309254"/>
                  </a:cubicBezTo>
                  <a:cubicBezTo>
                    <a:pt x="3661064" y="1305790"/>
                    <a:pt x="3676374" y="1305948"/>
                    <a:pt x="3688773" y="1298863"/>
                  </a:cubicBezTo>
                  <a:cubicBezTo>
                    <a:pt x="3701532" y="1291572"/>
                    <a:pt x="3708789" y="1277253"/>
                    <a:pt x="3719946" y="1267690"/>
                  </a:cubicBezTo>
                  <a:cubicBezTo>
                    <a:pt x="3733095" y="1256420"/>
                    <a:pt x="3747655" y="1246909"/>
                    <a:pt x="3761509" y="1236518"/>
                  </a:cubicBezTo>
                  <a:cubicBezTo>
                    <a:pt x="3811224" y="1161945"/>
                    <a:pt x="3785411" y="1191833"/>
                    <a:pt x="3834246" y="1143000"/>
                  </a:cubicBezTo>
                  <a:cubicBezTo>
                    <a:pt x="3837710" y="1132609"/>
                    <a:pt x="3839739" y="1121624"/>
                    <a:pt x="3844637" y="1111827"/>
                  </a:cubicBezTo>
                  <a:cubicBezTo>
                    <a:pt x="3850222" y="1100657"/>
                    <a:pt x="3860499" y="1092133"/>
                    <a:pt x="3865418" y="1080654"/>
                  </a:cubicBezTo>
                  <a:cubicBezTo>
                    <a:pt x="3905672" y="986724"/>
                    <a:pt x="3844422" y="1086170"/>
                    <a:pt x="3896591" y="1007918"/>
                  </a:cubicBezTo>
                  <a:cubicBezTo>
                    <a:pt x="3903582" y="979954"/>
                    <a:pt x="3908358" y="948077"/>
                    <a:pt x="3927764" y="924790"/>
                  </a:cubicBezTo>
                  <a:cubicBezTo>
                    <a:pt x="3935759" y="915196"/>
                    <a:pt x="3948546" y="910936"/>
                    <a:pt x="3958937" y="904009"/>
                  </a:cubicBezTo>
                  <a:cubicBezTo>
                    <a:pt x="3962401" y="893618"/>
                    <a:pt x="3963252" y="881950"/>
                    <a:pt x="3969328" y="872836"/>
                  </a:cubicBezTo>
                  <a:cubicBezTo>
                    <a:pt x="3980819" y="855599"/>
                    <a:pt x="4012504" y="830466"/>
                    <a:pt x="4031673" y="820881"/>
                  </a:cubicBezTo>
                  <a:cubicBezTo>
                    <a:pt x="4041470" y="815983"/>
                    <a:pt x="4052455" y="813954"/>
                    <a:pt x="4062846" y="810490"/>
                  </a:cubicBezTo>
                  <a:cubicBezTo>
                    <a:pt x="4171426" y="919072"/>
                    <a:pt x="4051324" y="790205"/>
                    <a:pt x="4125191" y="893618"/>
                  </a:cubicBezTo>
                  <a:cubicBezTo>
                    <a:pt x="4133732" y="905576"/>
                    <a:pt x="4146956" y="913501"/>
                    <a:pt x="4156364" y="924790"/>
                  </a:cubicBezTo>
                  <a:cubicBezTo>
                    <a:pt x="4164359" y="934384"/>
                    <a:pt x="4169887" y="945801"/>
                    <a:pt x="4177146" y="955963"/>
                  </a:cubicBezTo>
                  <a:cubicBezTo>
                    <a:pt x="4187212" y="970055"/>
                    <a:pt x="4198252" y="983435"/>
                    <a:pt x="4208318" y="997527"/>
                  </a:cubicBezTo>
                  <a:cubicBezTo>
                    <a:pt x="4215577" y="1007689"/>
                    <a:pt x="4221105" y="1019106"/>
                    <a:pt x="4229100" y="1028700"/>
                  </a:cubicBezTo>
                  <a:cubicBezTo>
                    <a:pt x="4238508" y="1039989"/>
                    <a:pt x="4249882" y="1049481"/>
                    <a:pt x="4260273" y="1059872"/>
                  </a:cubicBezTo>
                  <a:cubicBezTo>
                    <a:pt x="4263737" y="1070263"/>
                    <a:pt x="4264588" y="1081931"/>
                    <a:pt x="4270664" y="1091045"/>
                  </a:cubicBezTo>
                  <a:cubicBezTo>
                    <a:pt x="4278815" y="1103272"/>
                    <a:pt x="4292429" y="1110929"/>
                    <a:pt x="4301837" y="1122218"/>
                  </a:cubicBezTo>
                  <a:cubicBezTo>
                    <a:pt x="4309832" y="1131812"/>
                    <a:pt x="4314623" y="1143796"/>
                    <a:pt x="4322618" y="1153390"/>
                  </a:cubicBezTo>
                  <a:cubicBezTo>
                    <a:pt x="4332026" y="1164679"/>
                    <a:pt x="4344485" y="1173190"/>
                    <a:pt x="4353791" y="1184563"/>
                  </a:cubicBezTo>
                  <a:cubicBezTo>
                    <a:pt x="4375724" y="1211370"/>
                    <a:pt x="4385157" y="1252200"/>
                    <a:pt x="4416137" y="1267690"/>
                  </a:cubicBezTo>
                  <a:cubicBezTo>
                    <a:pt x="4441544" y="1280394"/>
                    <a:pt x="4466843" y="1290896"/>
                    <a:pt x="4488873" y="1309254"/>
                  </a:cubicBezTo>
                  <a:cubicBezTo>
                    <a:pt x="4568885" y="1375931"/>
                    <a:pt x="4473819" y="1309608"/>
                    <a:pt x="4551218" y="1361209"/>
                  </a:cubicBezTo>
                  <a:cubicBezTo>
                    <a:pt x="4558145" y="1371600"/>
                    <a:pt x="4562248" y="1384580"/>
                    <a:pt x="4572000" y="1392381"/>
                  </a:cubicBezTo>
                  <a:cubicBezTo>
                    <a:pt x="4580553" y="1399223"/>
                    <a:pt x="4593376" y="1397874"/>
                    <a:pt x="4603173" y="1402772"/>
                  </a:cubicBezTo>
                  <a:cubicBezTo>
                    <a:pt x="4629389" y="1415880"/>
                    <a:pt x="4635798" y="1425006"/>
                    <a:pt x="4655128" y="1444336"/>
                  </a:cubicBez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sk-SK"/>
            </a:p>
          </p:txBody>
        </p:sp>
        <p:sp>
          <p:nvSpPr>
            <p:cNvPr id="49157" name="TextBox 29"/>
            <p:cNvSpPr txBox="1">
              <a:spLocks noChangeArrowheads="1"/>
            </p:cNvSpPr>
            <p:nvPr/>
          </p:nvSpPr>
          <p:spPr bwMode="auto">
            <a:xfrm>
              <a:off x="7727156" y="2708276"/>
              <a:ext cx="25923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0"/>
                </a:spcBef>
                <a:buClrTx/>
                <a:buSzTx/>
                <a:buFontTx/>
                <a:buNone/>
              </a:pPr>
              <a:r>
                <a:rPr lang="en-US" altLang="sk-SK" sz="1800" dirty="0" smtClean="0">
                  <a:latin typeface="Arial" panose="020B0604020202020204" pitchFamily="34" charset="0"/>
                </a:rPr>
                <a:t>Difficult sampling from this distribution. </a:t>
              </a:r>
              <a:endParaRPr lang="sk-SK" altLang="sk-SK" sz="1800" dirty="0">
                <a:latin typeface="Arial" panose="020B0604020202020204" pitchFamily="34" charset="0"/>
              </a:endParaRPr>
            </a:p>
          </p:txBody>
        </p:sp>
        <p:grpSp>
          <p:nvGrpSpPr>
            <p:cNvPr id="49158" name="Group 25"/>
            <p:cNvGrpSpPr>
              <a:grpSpLocks/>
            </p:cNvGrpSpPr>
            <p:nvPr/>
          </p:nvGrpSpPr>
          <p:grpSpPr bwMode="auto">
            <a:xfrm>
              <a:off x="2037556" y="2480315"/>
              <a:ext cx="5689600" cy="3640137"/>
              <a:chOff x="1042988" y="2420938"/>
              <a:chExt cx="5689600" cy="3640137"/>
            </a:xfrm>
          </p:grpSpPr>
          <p:grpSp>
            <p:nvGrpSpPr>
              <p:cNvPr id="49159" name="Group 30"/>
              <p:cNvGrpSpPr>
                <a:grpSpLocks/>
              </p:cNvGrpSpPr>
              <p:nvPr/>
            </p:nvGrpSpPr>
            <p:grpSpPr bwMode="auto">
              <a:xfrm>
                <a:off x="1619250" y="2420938"/>
                <a:ext cx="5113338" cy="3640137"/>
                <a:chOff x="1619672" y="2420888"/>
                <a:chExt cx="5112568" cy="3640470"/>
              </a:xfrm>
            </p:grpSpPr>
            <p:grpSp>
              <p:nvGrpSpPr>
                <p:cNvPr id="49161" name="Group 7"/>
                <p:cNvGrpSpPr>
                  <a:grpSpLocks/>
                </p:cNvGrpSpPr>
                <p:nvPr/>
              </p:nvGrpSpPr>
              <p:grpSpPr bwMode="auto">
                <a:xfrm>
                  <a:off x="1619672" y="2420888"/>
                  <a:ext cx="5112568" cy="3024336"/>
                  <a:chOff x="1619672" y="2420888"/>
                  <a:chExt cx="4536504" cy="2448272"/>
                </a:xfrm>
              </p:grpSpPr>
              <p:cxnSp>
                <p:nvCxnSpPr>
                  <p:cNvPr id="5" name="Straight Arrow Connector 4"/>
                  <p:cNvCxnSpPr/>
                  <p:nvPr/>
                </p:nvCxnSpPr>
                <p:spPr>
                  <a:xfrm flipV="1">
                    <a:off x="1619672" y="2420888"/>
                    <a:ext cx="0" cy="24483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1619672" y="4869264"/>
                    <a:ext cx="4536504"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cxnSp>
              <p:nvCxnSpPr>
                <p:cNvPr id="10" name="Straight Connector 9"/>
                <p:cNvCxnSpPr/>
                <p:nvPr/>
              </p:nvCxnSpPr>
              <p:spPr>
                <a:xfrm>
                  <a:off x="1979981" y="5373908"/>
                  <a:ext cx="0" cy="71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483142" y="5373908"/>
                  <a:ext cx="0" cy="71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916465" y="5373908"/>
                  <a:ext cx="0" cy="71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48200" y="5373908"/>
                  <a:ext cx="0" cy="71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708507" y="5373908"/>
                  <a:ext cx="0" cy="71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067228" y="5373908"/>
                  <a:ext cx="0" cy="71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500551" y="5373908"/>
                  <a:ext cx="0" cy="71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932286" y="5373908"/>
                  <a:ext cx="0" cy="71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92594" y="5373908"/>
                  <a:ext cx="0" cy="71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724329" y="5373908"/>
                  <a:ext cx="0" cy="71444"/>
                </a:xfrm>
                <a:prstGeom prst="line">
                  <a:avLst/>
                </a:prstGeom>
              </p:spPr>
              <p:style>
                <a:lnRef idx="1">
                  <a:schemeClr val="accent1"/>
                </a:lnRef>
                <a:fillRef idx="0">
                  <a:schemeClr val="accent1"/>
                </a:fillRef>
                <a:effectRef idx="0">
                  <a:schemeClr val="accent1"/>
                </a:effectRef>
                <a:fontRef idx="minor">
                  <a:schemeClr val="tx1"/>
                </a:fontRef>
              </p:style>
            </p:cxnSp>
            <p:sp>
              <p:nvSpPr>
                <p:cNvPr id="49172" name="TextBox 21"/>
                <p:cNvSpPr txBox="1">
                  <a:spLocks noChangeArrowheads="1"/>
                </p:cNvSpPr>
                <p:nvPr/>
              </p:nvSpPr>
              <p:spPr bwMode="auto">
                <a:xfrm>
                  <a:off x="1763688" y="5733256"/>
                  <a:ext cx="5040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0"/>
                    </a:spcBef>
                    <a:buClrTx/>
                    <a:buSzTx/>
                    <a:buFontTx/>
                    <a:buNone/>
                  </a:pPr>
                  <a:r>
                    <a:rPr lang="sk-SK" altLang="sk-SK" sz="1400">
                      <a:latin typeface="Arial" panose="020B0604020202020204" pitchFamily="34" charset="0"/>
                    </a:rPr>
                    <a:t>V1</a:t>
                  </a:r>
                </a:p>
              </p:txBody>
            </p:sp>
            <p:sp>
              <p:nvSpPr>
                <p:cNvPr id="49173" name="TextBox 22"/>
                <p:cNvSpPr txBox="1">
                  <a:spLocks noChangeArrowheads="1"/>
                </p:cNvSpPr>
                <p:nvPr/>
              </p:nvSpPr>
              <p:spPr bwMode="auto">
                <a:xfrm>
                  <a:off x="2627784" y="5733256"/>
                  <a:ext cx="5040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0"/>
                    </a:spcBef>
                    <a:buClrTx/>
                    <a:buSzTx/>
                    <a:buFontTx/>
                    <a:buNone/>
                  </a:pPr>
                  <a:r>
                    <a:rPr lang="sk-SK" altLang="sk-SK" sz="1400">
                      <a:latin typeface="Arial" panose="020B0604020202020204" pitchFamily="34" charset="0"/>
                    </a:rPr>
                    <a:t>V3</a:t>
                  </a:r>
                </a:p>
              </p:txBody>
            </p:sp>
            <p:sp>
              <p:nvSpPr>
                <p:cNvPr id="49174" name="TextBox 23"/>
                <p:cNvSpPr txBox="1">
                  <a:spLocks noChangeArrowheads="1"/>
                </p:cNvSpPr>
                <p:nvPr/>
              </p:nvSpPr>
              <p:spPr bwMode="auto">
                <a:xfrm>
                  <a:off x="2195736" y="5733256"/>
                  <a:ext cx="5040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0"/>
                    </a:spcBef>
                    <a:buClrTx/>
                    <a:buSzTx/>
                    <a:buFontTx/>
                    <a:buNone/>
                  </a:pPr>
                  <a:r>
                    <a:rPr lang="sk-SK" altLang="sk-SK" sz="1400">
                      <a:latin typeface="Arial" panose="020B0604020202020204" pitchFamily="34" charset="0"/>
                    </a:rPr>
                    <a:t>V2</a:t>
                  </a:r>
                </a:p>
              </p:txBody>
            </p:sp>
            <p:sp>
              <p:nvSpPr>
                <p:cNvPr id="49175" name="TextBox 24"/>
                <p:cNvSpPr txBox="1">
                  <a:spLocks noChangeArrowheads="1"/>
                </p:cNvSpPr>
                <p:nvPr/>
              </p:nvSpPr>
              <p:spPr bwMode="auto">
                <a:xfrm>
                  <a:off x="3491880" y="5661248"/>
                  <a:ext cx="93610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0"/>
                    </a:spcBef>
                    <a:buClrTx/>
                    <a:buSzTx/>
                    <a:buFontTx/>
                    <a:buNone/>
                  </a:pPr>
                  <a:r>
                    <a:rPr lang="sk-SK" altLang="sk-SK" sz="1400">
                      <a:latin typeface="Arial" panose="020B0604020202020204" pitchFamily="34" charset="0"/>
                    </a:rPr>
                    <a:t>V5   </a:t>
                  </a:r>
                  <a:r>
                    <a:rPr lang="sk-SK" altLang="sk-SK" sz="2000">
                      <a:latin typeface="Arial" panose="020B0604020202020204" pitchFamily="34" charset="0"/>
                    </a:rPr>
                    <a:t>...</a:t>
                  </a:r>
                </a:p>
              </p:txBody>
            </p:sp>
            <p:sp>
              <p:nvSpPr>
                <p:cNvPr id="49176" name="TextBox 25"/>
                <p:cNvSpPr txBox="1">
                  <a:spLocks noChangeArrowheads="1"/>
                </p:cNvSpPr>
                <p:nvPr/>
              </p:nvSpPr>
              <p:spPr bwMode="auto">
                <a:xfrm>
                  <a:off x="3131840" y="5733256"/>
                  <a:ext cx="5040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0"/>
                    </a:spcBef>
                    <a:buClrTx/>
                    <a:buSzTx/>
                    <a:buFontTx/>
                    <a:buNone/>
                  </a:pPr>
                  <a:r>
                    <a:rPr lang="sk-SK" altLang="sk-SK" sz="1400">
                      <a:latin typeface="Arial" panose="020B0604020202020204" pitchFamily="34" charset="0"/>
                    </a:rPr>
                    <a:t>V4</a:t>
                  </a:r>
                </a:p>
              </p:txBody>
            </p:sp>
          </p:grpSp>
          <p:sp>
            <p:nvSpPr>
              <p:cNvPr id="49160" name="TextBox 21"/>
              <p:cNvSpPr txBox="1">
                <a:spLocks noChangeArrowheads="1"/>
              </p:cNvSpPr>
              <p:nvPr/>
            </p:nvSpPr>
            <p:spPr bwMode="auto">
              <a:xfrm>
                <a:off x="1042988" y="2708275"/>
                <a:ext cx="6492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0"/>
                  </a:spcBef>
                  <a:buClrTx/>
                  <a:buSzTx/>
                  <a:buFontTx/>
                  <a:buNone/>
                </a:pPr>
                <a:r>
                  <a:rPr lang="sk-SK" altLang="sk-SK" sz="1400">
                    <a:latin typeface="Arial" panose="020B0604020202020204" pitchFamily="34" charset="0"/>
                  </a:rPr>
                  <a:t>P(v)</a:t>
                </a:r>
              </a:p>
            </p:txBody>
          </p:sp>
        </p:grpSp>
      </p:grpSp>
    </p:spTree>
    <p:extLst>
      <p:ext uri="{BB962C8B-B14F-4D97-AF65-F5344CB8AC3E}">
        <p14:creationId xmlns:p14="http://schemas.microsoft.com/office/powerpoint/2010/main" val="10751233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601241" y="796826"/>
            <a:ext cx="9028659" cy="5270595"/>
            <a:chOff x="633847" y="494450"/>
            <a:chExt cx="9028659" cy="5270595"/>
          </a:xfrm>
        </p:grpSpPr>
        <p:sp>
          <p:nvSpPr>
            <p:cNvPr id="2" name="TextBox 1"/>
            <p:cNvSpPr txBox="1"/>
            <p:nvPr/>
          </p:nvSpPr>
          <p:spPr>
            <a:xfrm>
              <a:off x="633847" y="494450"/>
              <a:ext cx="8915400" cy="4801314"/>
            </a:xfrm>
            <a:prstGeom prst="rect">
              <a:avLst/>
            </a:prstGeom>
            <a:noFill/>
          </p:spPr>
          <p:txBody>
            <a:bodyPr wrap="square" rtlCol="0">
              <a:spAutoFit/>
            </a:bodyPr>
            <a:lstStyle/>
            <a:p>
              <a:r>
                <a:rPr lang="en-US" b="1" dirty="0" smtClean="0"/>
                <a:t>Another example</a:t>
              </a:r>
              <a:r>
                <a:rPr lang="en-US" dirty="0" smtClean="0"/>
                <a:t>:  Domain </a:t>
              </a:r>
              <a:r>
                <a:rPr lang="en-US" dirty="0" smtClean="0">
                  <a:solidFill>
                    <a:schemeClr val="accent2">
                      <a:lumMod val="75000"/>
                    </a:schemeClr>
                  </a:solidFill>
                </a:rPr>
                <a:t>Health</a:t>
              </a:r>
              <a:r>
                <a:rPr lang="en-US" dirty="0" smtClean="0"/>
                <a:t> is described by two random variables </a:t>
              </a:r>
              <a:r>
                <a:rPr lang="en-US" dirty="0" smtClean="0">
                  <a:solidFill>
                    <a:srgbClr val="C00000"/>
                  </a:solidFill>
                </a:rPr>
                <a:t>Cavity</a:t>
              </a:r>
              <a:r>
                <a:rPr lang="en-US" dirty="0" smtClean="0"/>
                <a:t> and </a:t>
              </a:r>
              <a:r>
                <a:rPr lang="en-US" dirty="0" smtClean="0">
                  <a:solidFill>
                    <a:srgbClr val="C00000"/>
                  </a:solidFill>
                </a:rPr>
                <a:t>Toothache</a:t>
              </a:r>
              <a:r>
                <a:rPr lang="en-US" dirty="0" smtClean="0"/>
                <a:t>.</a:t>
              </a:r>
            </a:p>
            <a:p>
              <a:endParaRPr lang="en-US" dirty="0"/>
            </a:p>
            <a:p>
              <a:r>
                <a:rPr lang="en-US" dirty="0" smtClean="0"/>
                <a:t>Both random variables are </a:t>
              </a:r>
              <a:r>
                <a:rPr lang="en-US" b="1" dirty="0" smtClean="0"/>
                <a:t>Boolean</a:t>
              </a:r>
              <a:r>
                <a:rPr lang="en-US" dirty="0" smtClean="0"/>
                <a:t>, that means they have only two possible values {0,1}, {false, true}.</a:t>
              </a:r>
            </a:p>
            <a:p>
              <a:endParaRPr lang="en-US" dirty="0"/>
            </a:p>
            <a:p>
              <a:endParaRPr lang="en-US" dirty="0" smtClean="0"/>
            </a:p>
            <a:p>
              <a:r>
                <a:rPr lang="en-US" b="1" dirty="0" smtClean="0">
                  <a:solidFill>
                    <a:schemeClr val="accent5"/>
                  </a:solidFill>
                </a:rPr>
                <a:t>Atomic event</a:t>
              </a:r>
              <a:r>
                <a:rPr lang="en-US" dirty="0" smtClean="0"/>
                <a:t>:  Both variables gained values:  Cavity=true, Toothache=false</a:t>
              </a:r>
            </a:p>
            <a:p>
              <a:r>
                <a:rPr lang="en-US" dirty="0"/>
                <a:t> </a:t>
              </a:r>
              <a:r>
                <a:rPr lang="en-US" dirty="0" smtClean="0"/>
                <a:t>                                                            or      Cavity=1, Toothache =0</a:t>
              </a:r>
            </a:p>
            <a:p>
              <a:endParaRPr lang="en-US" dirty="0"/>
            </a:p>
            <a:p>
              <a:r>
                <a:rPr lang="en-US" b="1" dirty="0" smtClean="0">
                  <a:solidFill>
                    <a:schemeClr val="accent5"/>
                  </a:solidFill>
                </a:rPr>
                <a:t>Joint </a:t>
              </a:r>
              <a:r>
                <a:rPr lang="en-US" b="1" dirty="0" smtClean="0">
                  <a:solidFill>
                    <a:schemeClr val="accent5"/>
                  </a:solidFill>
                </a:rPr>
                <a:t>probability </a:t>
              </a:r>
              <a:r>
                <a:rPr lang="en-US" dirty="0" smtClean="0"/>
                <a:t>:                                                      </a:t>
              </a:r>
              <a:r>
                <a:rPr lang="en-US" dirty="0" smtClean="0"/>
                <a:t>is a probability of the </a:t>
              </a:r>
              <a:r>
                <a:rPr lang="en-US" b="1" dirty="0" smtClean="0"/>
                <a:t>atomic event.</a:t>
              </a:r>
            </a:p>
            <a:p>
              <a:endParaRPr lang="en-US" dirty="0"/>
            </a:p>
            <a:p>
              <a:endParaRPr lang="en-US" dirty="0" smtClean="0"/>
            </a:p>
            <a:p>
              <a:endParaRPr lang="en-US" dirty="0"/>
            </a:p>
            <a:p>
              <a:endParaRPr lang="en-US" dirty="0" smtClean="0"/>
            </a:p>
            <a:p>
              <a:r>
                <a:rPr lang="en-US" dirty="0" smtClean="0"/>
                <a:t>Convention for the Boolean random variables:            </a:t>
              </a:r>
              <a:endParaRPr lang="en-US" dirty="0"/>
            </a:p>
          </p:txBody>
        </p:sp>
        <p:sp>
          <p:nvSpPr>
            <p:cNvPr id="3" name="Text Box 10"/>
            <p:cNvSpPr txBox="1">
              <a:spLocks noChangeArrowheads="1"/>
            </p:cNvSpPr>
            <p:nvPr/>
          </p:nvSpPr>
          <p:spPr bwMode="auto">
            <a:xfrm>
              <a:off x="2691646" y="3213918"/>
              <a:ext cx="3939900"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eaLnBrk="0" hangingPunct="0">
                <a:spcBef>
                  <a:spcPct val="20000"/>
                </a:spcBef>
                <a:buClr>
                  <a:schemeClr val="tx2"/>
                </a:buClr>
                <a:buChar char="•"/>
                <a:defRPr sz="2400">
                  <a:solidFill>
                    <a:schemeClr val="tx1"/>
                  </a:solidFill>
                  <a:latin typeface="Verdana" panose="020B0604030504040204" pitchFamily="34" charset="0"/>
                </a:defRPr>
              </a:lvl3pPr>
              <a:lvl4pPr marL="1600200" indent="-228600" eaLnBrk="0" hangingPunct="0">
                <a:spcBef>
                  <a:spcPct val="20000"/>
                </a:spcBef>
                <a:buClr>
                  <a:schemeClr val="hlink"/>
                </a:buClr>
                <a:buChar char="•"/>
                <a:defRPr sz="2000">
                  <a:solidFill>
                    <a:schemeClr val="tx1"/>
                  </a:solidFill>
                  <a:latin typeface="Verdana" panose="020B0604030504040204" pitchFamily="34" charset="0"/>
                </a:defRPr>
              </a:lvl4pPr>
              <a:lvl5pPr marL="2057400" indent="-228600" eaLnBrk="0" hangingPunct="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50000"/>
                </a:spcBef>
                <a:buClrTx/>
                <a:buSzTx/>
                <a:buFontTx/>
                <a:buNone/>
              </a:pPr>
              <a:r>
                <a:rPr lang="sk-SK" altLang="sk-SK" sz="2000" dirty="0" smtClean="0"/>
                <a:t>P(</a:t>
              </a:r>
              <a:r>
                <a:rPr lang="sk-SK" altLang="sk-SK" sz="2000" dirty="0" err="1" smtClean="0"/>
                <a:t>Cavity</a:t>
              </a:r>
              <a:r>
                <a:rPr lang="sk-SK" altLang="sk-SK" sz="2000" dirty="0" smtClean="0"/>
                <a:t>=x</a:t>
              </a:r>
              <a:r>
                <a:rPr lang="sk-SK" altLang="sk-SK" sz="2000" dirty="0"/>
                <a:t>, </a:t>
              </a:r>
              <a:r>
                <a:rPr lang="en-US" altLang="sk-SK" sz="2000" dirty="0" smtClean="0"/>
                <a:t>Tooth</a:t>
              </a:r>
              <a:r>
                <a:rPr lang="sk-SK" altLang="sk-SK" sz="2000" dirty="0" err="1" smtClean="0"/>
                <a:t>ache</a:t>
              </a:r>
              <a:r>
                <a:rPr lang="sk-SK" altLang="sk-SK" sz="2000" dirty="0" smtClean="0"/>
                <a:t>=y</a:t>
              </a:r>
              <a:r>
                <a:rPr lang="sk-SK" altLang="sk-SK" sz="2000" dirty="0"/>
                <a:t>)</a:t>
              </a:r>
            </a:p>
            <a:p>
              <a:pPr eaLnBrk="1" hangingPunct="1">
                <a:spcBef>
                  <a:spcPct val="50000"/>
                </a:spcBef>
                <a:buClrTx/>
                <a:buSzTx/>
                <a:buFontTx/>
                <a:buNone/>
              </a:pPr>
              <a:r>
                <a:rPr lang="sk-SK" altLang="sk-SK" sz="2000" dirty="0" err="1"/>
                <a:t>x,y</a:t>
              </a:r>
              <a:r>
                <a:rPr lang="sk-SK" altLang="sk-SK" sz="2000" dirty="0"/>
                <a:t>=</a:t>
              </a:r>
              <a:r>
                <a:rPr lang="sk-SK" altLang="sk-SK" sz="2000" dirty="0" err="1"/>
                <a:t>true</a:t>
              </a:r>
              <a:r>
                <a:rPr lang="sk-SK" altLang="sk-SK" sz="2000" dirty="0"/>
                <a:t>, </a:t>
              </a:r>
              <a:r>
                <a:rPr lang="sk-SK" altLang="sk-SK" sz="2000" dirty="0" err="1"/>
                <a:t>false</a:t>
              </a:r>
              <a:r>
                <a:rPr lang="sk-SK" altLang="sk-SK" sz="2000" dirty="0"/>
                <a:t> </a:t>
              </a:r>
              <a:endParaRPr lang="en-US" altLang="sk-SK" sz="2000" dirty="0"/>
            </a:p>
          </p:txBody>
        </p:sp>
        <p:graphicFrame>
          <p:nvGraphicFramePr>
            <p:cNvPr id="4" name="Object 2"/>
            <p:cNvGraphicFramePr>
              <a:graphicFrameLocks noChangeAspect="1"/>
            </p:cNvGraphicFramePr>
            <p:nvPr>
              <p:extLst/>
            </p:nvPr>
          </p:nvGraphicFramePr>
          <p:xfrm>
            <a:off x="6049753" y="4826482"/>
            <a:ext cx="3612753" cy="938563"/>
          </p:xfrm>
          <a:graphic>
            <a:graphicData uri="http://schemas.openxmlformats.org/presentationml/2006/ole">
              <mc:AlternateContent xmlns:mc="http://schemas.openxmlformats.org/markup-compatibility/2006">
                <mc:Choice xmlns:v="urn:schemas-microsoft-com:vml" Requires="v">
                  <p:oleObj spid="_x0000_s32799" name="Equation" r:id="rId3" imgW="1790700" imgH="431800" progId="Equation.3">
                    <p:embed/>
                  </p:oleObj>
                </mc:Choice>
                <mc:Fallback>
                  <p:oleObj name="Equation" r:id="rId3" imgW="1790700" imgH="431800" progId="Equation.3">
                    <p:embed/>
                    <p:pic>
                      <p:nvPicPr>
                        <p:cNvPr id="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9753" y="4826482"/>
                          <a:ext cx="3612753" cy="938563"/>
                        </a:xfrm>
                        <a:prstGeom prst="rect">
                          <a:avLst/>
                        </a:prstGeom>
                        <a:noFill/>
                        <a:ln>
                          <a:noFill/>
                        </a:ln>
                        <a:effectLst/>
                      </p:spPr>
                    </p:pic>
                  </p:oleObj>
                </mc:Fallback>
              </mc:AlternateContent>
            </a:graphicData>
          </a:graphic>
        </p:graphicFrame>
      </p:grpSp>
    </p:spTree>
    <p:extLst>
      <p:ext uri="{BB962C8B-B14F-4D97-AF65-F5344CB8AC3E}">
        <p14:creationId xmlns:p14="http://schemas.microsoft.com/office/powerpoint/2010/main" val="335010213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714439" y="452490"/>
            <a:ext cx="9331785" cy="5893594"/>
            <a:chOff x="2566989" y="167482"/>
            <a:chExt cx="9331785" cy="5893594"/>
          </a:xfrm>
        </p:grpSpPr>
        <p:sp>
          <p:nvSpPr>
            <p:cNvPr id="5" name="Freeform 4"/>
            <p:cNvSpPr/>
            <p:nvPr/>
          </p:nvSpPr>
          <p:spPr>
            <a:xfrm>
              <a:off x="3206750" y="3709989"/>
              <a:ext cx="4656138" cy="1444625"/>
            </a:xfrm>
            <a:custGeom>
              <a:avLst/>
              <a:gdLst>
                <a:gd name="connsiteX0" fmla="*/ 0 w 4655128"/>
                <a:gd name="connsiteY0" fmla="*/ 1236518 h 1444336"/>
                <a:gd name="connsiteX1" fmla="*/ 145473 w 4655128"/>
                <a:gd name="connsiteY1" fmla="*/ 1205345 h 1444336"/>
                <a:gd name="connsiteX2" fmla="*/ 176646 w 4655128"/>
                <a:gd name="connsiteY2" fmla="*/ 1194954 h 1444336"/>
                <a:gd name="connsiteX3" fmla="*/ 270164 w 4655128"/>
                <a:gd name="connsiteY3" fmla="*/ 1122218 h 1444336"/>
                <a:gd name="connsiteX4" fmla="*/ 301337 w 4655128"/>
                <a:gd name="connsiteY4" fmla="*/ 1101436 h 1444336"/>
                <a:gd name="connsiteX5" fmla="*/ 363682 w 4655128"/>
                <a:gd name="connsiteY5" fmla="*/ 1018309 h 1444336"/>
                <a:gd name="connsiteX6" fmla="*/ 384464 w 4655128"/>
                <a:gd name="connsiteY6" fmla="*/ 987136 h 1444336"/>
                <a:gd name="connsiteX7" fmla="*/ 415637 w 4655128"/>
                <a:gd name="connsiteY7" fmla="*/ 955963 h 1444336"/>
                <a:gd name="connsiteX8" fmla="*/ 457200 w 4655128"/>
                <a:gd name="connsiteY8" fmla="*/ 893618 h 1444336"/>
                <a:gd name="connsiteX9" fmla="*/ 488373 w 4655128"/>
                <a:gd name="connsiteY9" fmla="*/ 852054 h 1444336"/>
                <a:gd name="connsiteX10" fmla="*/ 509155 w 4655128"/>
                <a:gd name="connsiteY10" fmla="*/ 820881 h 1444336"/>
                <a:gd name="connsiteX11" fmla="*/ 529937 w 4655128"/>
                <a:gd name="connsiteY11" fmla="*/ 758536 h 1444336"/>
                <a:gd name="connsiteX12" fmla="*/ 561109 w 4655128"/>
                <a:gd name="connsiteY12" fmla="*/ 727363 h 1444336"/>
                <a:gd name="connsiteX13" fmla="*/ 592282 w 4655128"/>
                <a:gd name="connsiteY13" fmla="*/ 706581 h 1444336"/>
                <a:gd name="connsiteX14" fmla="*/ 623455 w 4655128"/>
                <a:gd name="connsiteY14" fmla="*/ 665018 h 1444336"/>
                <a:gd name="connsiteX15" fmla="*/ 685800 w 4655128"/>
                <a:gd name="connsiteY15" fmla="*/ 644236 h 1444336"/>
                <a:gd name="connsiteX16" fmla="*/ 779318 w 4655128"/>
                <a:gd name="connsiteY16" fmla="*/ 665018 h 1444336"/>
                <a:gd name="connsiteX17" fmla="*/ 810491 w 4655128"/>
                <a:gd name="connsiteY17" fmla="*/ 685800 h 1444336"/>
                <a:gd name="connsiteX18" fmla="*/ 820882 w 4655128"/>
                <a:gd name="connsiteY18" fmla="*/ 716972 h 1444336"/>
                <a:gd name="connsiteX19" fmla="*/ 841664 w 4655128"/>
                <a:gd name="connsiteY19" fmla="*/ 748145 h 1444336"/>
                <a:gd name="connsiteX20" fmla="*/ 883228 w 4655128"/>
                <a:gd name="connsiteY20" fmla="*/ 841663 h 1444336"/>
                <a:gd name="connsiteX21" fmla="*/ 893618 w 4655128"/>
                <a:gd name="connsiteY21" fmla="*/ 872836 h 1444336"/>
                <a:gd name="connsiteX22" fmla="*/ 935182 w 4655128"/>
                <a:gd name="connsiteY22" fmla="*/ 945572 h 1444336"/>
                <a:gd name="connsiteX23" fmla="*/ 997528 w 4655128"/>
                <a:gd name="connsiteY23" fmla="*/ 1007918 h 1444336"/>
                <a:gd name="connsiteX24" fmla="*/ 1059873 w 4655128"/>
                <a:gd name="connsiteY24" fmla="*/ 1049481 h 1444336"/>
                <a:gd name="connsiteX25" fmla="*/ 1091046 w 4655128"/>
                <a:gd name="connsiteY25" fmla="*/ 1059872 h 1444336"/>
                <a:gd name="connsiteX26" fmla="*/ 1153391 w 4655128"/>
                <a:gd name="connsiteY26" fmla="*/ 1091045 h 1444336"/>
                <a:gd name="connsiteX27" fmla="*/ 1184564 w 4655128"/>
                <a:gd name="connsiteY27" fmla="*/ 1111827 h 1444336"/>
                <a:gd name="connsiteX28" fmla="*/ 1246909 w 4655128"/>
                <a:gd name="connsiteY28" fmla="*/ 1132609 h 1444336"/>
                <a:gd name="connsiteX29" fmla="*/ 1340428 w 4655128"/>
                <a:gd name="connsiteY29" fmla="*/ 1111827 h 1444336"/>
                <a:gd name="connsiteX30" fmla="*/ 1371600 w 4655128"/>
                <a:gd name="connsiteY30" fmla="*/ 1091045 h 1444336"/>
                <a:gd name="connsiteX31" fmla="*/ 1413164 w 4655128"/>
                <a:gd name="connsiteY31" fmla="*/ 1028700 h 1444336"/>
                <a:gd name="connsiteX32" fmla="*/ 1423555 w 4655128"/>
                <a:gd name="connsiteY32" fmla="*/ 997527 h 1444336"/>
                <a:gd name="connsiteX33" fmla="*/ 1454728 w 4655128"/>
                <a:gd name="connsiteY33" fmla="*/ 966354 h 1444336"/>
                <a:gd name="connsiteX34" fmla="*/ 1527464 w 4655128"/>
                <a:gd name="connsiteY34" fmla="*/ 872836 h 1444336"/>
                <a:gd name="connsiteX35" fmla="*/ 1558637 w 4655128"/>
                <a:gd name="connsiteY35" fmla="*/ 768927 h 1444336"/>
                <a:gd name="connsiteX36" fmla="*/ 1600200 w 4655128"/>
                <a:gd name="connsiteY36" fmla="*/ 685800 h 1444336"/>
                <a:gd name="connsiteX37" fmla="*/ 1620982 w 4655128"/>
                <a:gd name="connsiteY37" fmla="*/ 644236 h 1444336"/>
                <a:gd name="connsiteX38" fmla="*/ 1631373 w 4655128"/>
                <a:gd name="connsiteY38" fmla="*/ 602672 h 1444336"/>
                <a:gd name="connsiteX39" fmla="*/ 1672937 w 4655128"/>
                <a:gd name="connsiteY39" fmla="*/ 509154 h 1444336"/>
                <a:gd name="connsiteX40" fmla="*/ 1724891 w 4655128"/>
                <a:gd name="connsiteY40" fmla="*/ 384463 h 1444336"/>
                <a:gd name="connsiteX41" fmla="*/ 1745673 w 4655128"/>
                <a:gd name="connsiteY41" fmla="*/ 342900 h 1444336"/>
                <a:gd name="connsiteX42" fmla="*/ 1766455 w 4655128"/>
                <a:gd name="connsiteY42" fmla="*/ 270163 h 1444336"/>
                <a:gd name="connsiteX43" fmla="*/ 1808018 w 4655128"/>
                <a:gd name="connsiteY43" fmla="*/ 207818 h 1444336"/>
                <a:gd name="connsiteX44" fmla="*/ 1859973 w 4655128"/>
                <a:gd name="connsiteY44" fmla="*/ 114300 h 1444336"/>
                <a:gd name="connsiteX45" fmla="*/ 1880755 w 4655128"/>
                <a:gd name="connsiteY45" fmla="*/ 83127 h 1444336"/>
                <a:gd name="connsiteX46" fmla="*/ 1922318 w 4655128"/>
                <a:gd name="connsiteY46" fmla="*/ 51954 h 1444336"/>
                <a:gd name="connsiteX47" fmla="*/ 2015837 w 4655128"/>
                <a:gd name="connsiteY47" fmla="*/ 0 h 1444336"/>
                <a:gd name="connsiteX48" fmla="*/ 2088573 w 4655128"/>
                <a:gd name="connsiteY48" fmla="*/ 83127 h 1444336"/>
                <a:gd name="connsiteX49" fmla="*/ 2140528 w 4655128"/>
                <a:gd name="connsiteY49" fmla="*/ 155863 h 1444336"/>
                <a:gd name="connsiteX50" fmla="*/ 2171700 w 4655128"/>
                <a:gd name="connsiteY50" fmla="*/ 228600 h 1444336"/>
                <a:gd name="connsiteX51" fmla="*/ 2192482 w 4655128"/>
                <a:gd name="connsiteY51" fmla="*/ 259772 h 1444336"/>
                <a:gd name="connsiteX52" fmla="*/ 2213264 w 4655128"/>
                <a:gd name="connsiteY52" fmla="*/ 322118 h 1444336"/>
                <a:gd name="connsiteX53" fmla="*/ 2296391 w 4655128"/>
                <a:gd name="connsiteY53" fmla="*/ 467590 h 1444336"/>
                <a:gd name="connsiteX54" fmla="*/ 2306782 w 4655128"/>
                <a:gd name="connsiteY54" fmla="*/ 498763 h 1444336"/>
                <a:gd name="connsiteX55" fmla="*/ 2327564 w 4655128"/>
                <a:gd name="connsiteY55" fmla="*/ 571500 h 1444336"/>
                <a:gd name="connsiteX56" fmla="*/ 2348346 w 4655128"/>
                <a:gd name="connsiteY56" fmla="*/ 613063 h 1444336"/>
                <a:gd name="connsiteX57" fmla="*/ 2358737 w 4655128"/>
                <a:gd name="connsiteY57" fmla="*/ 644236 h 1444336"/>
                <a:gd name="connsiteX58" fmla="*/ 2379518 w 4655128"/>
                <a:gd name="connsiteY58" fmla="*/ 685800 h 1444336"/>
                <a:gd name="connsiteX59" fmla="*/ 2389909 w 4655128"/>
                <a:gd name="connsiteY59" fmla="*/ 716972 h 1444336"/>
                <a:gd name="connsiteX60" fmla="*/ 2431473 w 4655128"/>
                <a:gd name="connsiteY60" fmla="*/ 789709 h 1444336"/>
                <a:gd name="connsiteX61" fmla="*/ 2452255 w 4655128"/>
                <a:gd name="connsiteY61" fmla="*/ 852054 h 1444336"/>
                <a:gd name="connsiteX62" fmla="*/ 2493818 w 4655128"/>
                <a:gd name="connsiteY62" fmla="*/ 935181 h 1444336"/>
                <a:gd name="connsiteX63" fmla="*/ 2514600 w 4655128"/>
                <a:gd name="connsiteY63" fmla="*/ 966354 h 1444336"/>
                <a:gd name="connsiteX64" fmla="*/ 2524991 w 4655128"/>
                <a:gd name="connsiteY64" fmla="*/ 997527 h 1444336"/>
                <a:gd name="connsiteX65" fmla="*/ 2545773 w 4655128"/>
                <a:gd name="connsiteY65" fmla="*/ 1028700 h 1444336"/>
                <a:gd name="connsiteX66" fmla="*/ 2566555 w 4655128"/>
                <a:gd name="connsiteY66" fmla="*/ 1091045 h 1444336"/>
                <a:gd name="connsiteX67" fmla="*/ 2576946 w 4655128"/>
                <a:gd name="connsiteY67" fmla="*/ 1122218 h 1444336"/>
                <a:gd name="connsiteX68" fmla="*/ 2639291 w 4655128"/>
                <a:gd name="connsiteY68" fmla="*/ 1226127 h 1444336"/>
                <a:gd name="connsiteX69" fmla="*/ 2691246 w 4655128"/>
                <a:gd name="connsiteY69" fmla="*/ 1267690 h 1444336"/>
                <a:gd name="connsiteX70" fmla="*/ 2763982 w 4655128"/>
                <a:gd name="connsiteY70" fmla="*/ 1236518 h 1444336"/>
                <a:gd name="connsiteX71" fmla="*/ 2784764 w 4655128"/>
                <a:gd name="connsiteY71" fmla="*/ 1205345 h 1444336"/>
                <a:gd name="connsiteX72" fmla="*/ 2815937 w 4655128"/>
                <a:gd name="connsiteY72" fmla="*/ 1163781 h 1444336"/>
                <a:gd name="connsiteX73" fmla="*/ 2836718 w 4655128"/>
                <a:gd name="connsiteY73" fmla="*/ 1132609 h 1444336"/>
                <a:gd name="connsiteX74" fmla="*/ 2867891 w 4655128"/>
                <a:gd name="connsiteY74" fmla="*/ 1101436 h 1444336"/>
                <a:gd name="connsiteX75" fmla="*/ 2888673 w 4655128"/>
                <a:gd name="connsiteY75" fmla="*/ 1070263 h 1444336"/>
                <a:gd name="connsiteX76" fmla="*/ 2951018 w 4655128"/>
                <a:gd name="connsiteY76" fmla="*/ 987136 h 1444336"/>
                <a:gd name="connsiteX77" fmla="*/ 2971800 w 4655128"/>
                <a:gd name="connsiteY77" fmla="*/ 955963 h 1444336"/>
                <a:gd name="connsiteX78" fmla="*/ 3002973 w 4655128"/>
                <a:gd name="connsiteY78" fmla="*/ 935181 h 1444336"/>
                <a:gd name="connsiteX79" fmla="*/ 3023755 w 4655128"/>
                <a:gd name="connsiteY79" fmla="*/ 893618 h 1444336"/>
                <a:gd name="connsiteX80" fmla="*/ 3096491 w 4655128"/>
                <a:gd name="connsiteY80" fmla="*/ 862445 h 1444336"/>
                <a:gd name="connsiteX81" fmla="*/ 3138055 w 4655128"/>
                <a:gd name="connsiteY81" fmla="*/ 935181 h 1444336"/>
                <a:gd name="connsiteX82" fmla="*/ 3179618 w 4655128"/>
                <a:gd name="connsiteY82" fmla="*/ 997527 h 1444336"/>
                <a:gd name="connsiteX83" fmla="*/ 3221182 w 4655128"/>
                <a:gd name="connsiteY83" fmla="*/ 1059872 h 1444336"/>
                <a:gd name="connsiteX84" fmla="*/ 3252355 w 4655128"/>
                <a:gd name="connsiteY84" fmla="*/ 1080654 h 1444336"/>
                <a:gd name="connsiteX85" fmla="*/ 3304309 w 4655128"/>
                <a:gd name="connsiteY85" fmla="*/ 1070263 h 1444336"/>
                <a:gd name="connsiteX86" fmla="*/ 3335482 w 4655128"/>
                <a:gd name="connsiteY86" fmla="*/ 1059872 h 1444336"/>
                <a:gd name="connsiteX87" fmla="*/ 3397828 w 4655128"/>
                <a:gd name="connsiteY87" fmla="*/ 1122218 h 1444336"/>
                <a:gd name="connsiteX88" fmla="*/ 3470564 w 4655128"/>
                <a:gd name="connsiteY88" fmla="*/ 1215736 h 1444336"/>
                <a:gd name="connsiteX89" fmla="*/ 3491346 w 4655128"/>
                <a:gd name="connsiteY89" fmla="*/ 1246909 h 1444336"/>
                <a:gd name="connsiteX90" fmla="*/ 3522518 w 4655128"/>
                <a:gd name="connsiteY90" fmla="*/ 1267690 h 1444336"/>
                <a:gd name="connsiteX91" fmla="*/ 3553691 w 4655128"/>
                <a:gd name="connsiteY91" fmla="*/ 1278081 h 1444336"/>
                <a:gd name="connsiteX92" fmla="*/ 3647209 w 4655128"/>
                <a:gd name="connsiteY92" fmla="*/ 1309254 h 1444336"/>
                <a:gd name="connsiteX93" fmla="*/ 3688773 w 4655128"/>
                <a:gd name="connsiteY93" fmla="*/ 1298863 h 1444336"/>
                <a:gd name="connsiteX94" fmla="*/ 3719946 w 4655128"/>
                <a:gd name="connsiteY94" fmla="*/ 1267690 h 1444336"/>
                <a:gd name="connsiteX95" fmla="*/ 3761509 w 4655128"/>
                <a:gd name="connsiteY95" fmla="*/ 1236518 h 1444336"/>
                <a:gd name="connsiteX96" fmla="*/ 3834246 w 4655128"/>
                <a:gd name="connsiteY96" fmla="*/ 1143000 h 1444336"/>
                <a:gd name="connsiteX97" fmla="*/ 3844637 w 4655128"/>
                <a:gd name="connsiteY97" fmla="*/ 1111827 h 1444336"/>
                <a:gd name="connsiteX98" fmla="*/ 3865418 w 4655128"/>
                <a:gd name="connsiteY98" fmla="*/ 1080654 h 1444336"/>
                <a:gd name="connsiteX99" fmla="*/ 3896591 w 4655128"/>
                <a:gd name="connsiteY99" fmla="*/ 1007918 h 1444336"/>
                <a:gd name="connsiteX100" fmla="*/ 3927764 w 4655128"/>
                <a:gd name="connsiteY100" fmla="*/ 924790 h 1444336"/>
                <a:gd name="connsiteX101" fmla="*/ 3958937 w 4655128"/>
                <a:gd name="connsiteY101" fmla="*/ 904009 h 1444336"/>
                <a:gd name="connsiteX102" fmla="*/ 3969328 w 4655128"/>
                <a:gd name="connsiteY102" fmla="*/ 872836 h 1444336"/>
                <a:gd name="connsiteX103" fmla="*/ 4031673 w 4655128"/>
                <a:gd name="connsiteY103" fmla="*/ 820881 h 1444336"/>
                <a:gd name="connsiteX104" fmla="*/ 4062846 w 4655128"/>
                <a:gd name="connsiteY104" fmla="*/ 810490 h 1444336"/>
                <a:gd name="connsiteX105" fmla="*/ 4125191 w 4655128"/>
                <a:gd name="connsiteY105" fmla="*/ 893618 h 1444336"/>
                <a:gd name="connsiteX106" fmla="*/ 4156364 w 4655128"/>
                <a:gd name="connsiteY106" fmla="*/ 924790 h 1444336"/>
                <a:gd name="connsiteX107" fmla="*/ 4177146 w 4655128"/>
                <a:gd name="connsiteY107" fmla="*/ 955963 h 1444336"/>
                <a:gd name="connsiteX108" fmla="*/ 4208318 w 4655128"/>
                <a:gd name="connsiteY108" fmla="*/ 997527 h 1444336"/>
                <a:gd name="connsiteX109" fmla="*/ 4229100 w 4655128"/>
                <a:gd name="connsiteY109" fmla="*/ 1028700 h 1444336"/>
                <a:gd name="connsiteX110" fmla="*/ 4260273 w 4655128"/>
                <a:gd name="connsiteY110" fmla="*/ 1059872 h 1444336"/>
                <a:gd name="connsiteX111" fmla="*/ 4270664 w 4655128"/>
                <a:gd name="connsiteY111" fmla="*/ 1091045 h 1444336"/>
                <a:gd name="connsiteX112" fmla="*/ 4301837 w 4655128"/>
                <a:gd name="connsiteY112" fmla="*/ 1122218 h 1444336"/>
                <a:gd name="connsiteX113" fmla="*/ 4322618 w 4655128"/>
                <a:gd name="connsiteY113" fmla="*/ 1153390 h 1444336"/>
                <a:gd name="connsiteX114" fmla="*/ 4353791 w 4655128"/>
                <a:gd name="connsiteY114" fmla="*/ 1184563 h 1444336"/>
                <a:gd name="connsiteX115" fmla="*/ 4416137 w 4655128"/>
                <a:gd name="connsiteY115" fmla="*/ 1267690 h 1444336"/>
                <a:gd name="connsiteX116" fmla="*/ 4488873 w 4655128"/>
                <a:gd name="connsiteY116" fmla="*/ 1309254 h 1444336"/>
                <a:gd name="connsiteX117" fmla="*/ 4551218 w 4655128"/>
                <a:gd name="connsiteY117" fmla="*/ 1361209 h 1444336"/>
                <a:gd name="connsiteX118" fmla="*/ 4572000 w 4655128"/>
                <a:gd name="connsiteY118" fmla="*/ 1392381 h 1444336"/>
                <a:gd name="connsiteX119" fmla="*/ 4603173 w 4655128"/>
                <a:gd name="connsiteY119" fmla="*/ 1402772 h 1444336"/>
                <a:gd name="connsiteX120" fmla="*/ 4655128 w 4655128"/>
                <a:gd name="connsiteY120" fmla="*/ 1444336 h 144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4655128" h="1444336">
                  <a:moveTo>
                    <a:pt x="0" y="1236518"/>
                  </a:moveTo>
                  <a:cubicBezTo>
                    <a:pt x="104866" y="1223410"/>
                    <a:pt x="56635" y="1234958"/>
                    <a:pt x="145473" y="1205345"/>
                  </a:cubicBezTo>
                  <a:lnTo>
                    <a:pt x="176646" y="1194954"/>
                  </a:lnTo>
                  <a:cubicBezTo>
                    <a:pt x="225480" y="1146119"/>
                    <a:pt x="195590" y="1171933"/>
                    <a:pt x="270164" y="1122218"/>
                  </a:cubicBezTo>
                  <a:lnTo>
                    <a:pt x="301337" y="1101436"/>
                  </a:lnTo>
                  <a:cubicBezTo>
                    <a:pt x="322119" y="1073727"/>
                    <a:pt x="344469" y="1047128"/>
                    <a:pt x="363682" y="1018309"/>
                  </a:cubicBezTo>
                  <a:cubicBezTo>
                    <a:pt x="370609" y="1007918"/>
                    <a:pt x="376469" y="996730"/>
                    <a:pt x="384464" y="987136"/>
                  </a:cubicBezTo>
                  <a:cubicBezTo>
                    <a:pt x="393872" y="975847"/>
                    <a:pt x="406615" y="967563"/>
                    <a:pt x="415637" y="955963"/>
                  </a:cubicBezTo>
                  <a:cubicBezTo>
                    <a:pt x="430971" y="936248"/>
                    <a:pt x="442214" y="913599"/>
                    <a:pt x="457200" y="893618"/>
                  </a:cubicBezTo>
                  <a:cubicBezTo>
                    <a:pt x="467591" y="879763"/>
                    <a:pt x="478307" y="866147"/>
                    <a:pt x="488373" y="852054"/>
                  </a:cubicBezTo>
                  <a:cubicBezTo>
                    <a:pt x="495632" y="841892"/>
                    <a:pt x="504083" y="832293"/>
                    <a:pt x="509155" y="820881"/>
                  </a:cubicBezTo>
                  <a:cubicBezTo>
                    <a:pt x="518052" y="800863"/>
                    <a:pt x="514447" y="774026"/>
                    <a:pt x="529937" y="758536"/>
                  </a:cubicBezTo>
                  <a:cubicBezTo>
                    <a:pt x="540328" y="748145"/>
                    <a:pt x="549820" y="736771"/>
                    <a:pt x="561109" y="727363"/>
                  </a:cubicBezTo>
                  <a:cubicBezTo>
                    <a:pt x="570703" y="719368"/>
                    <a:pt x="583451" y="715412"/>
                    <a:pt x="592282" y="706581"/>
                  </a:cubicBezTo>
                  <a:cubicBezTo>
                    <a:pt x="604528" y="694335"/>
                    <a:pt x="609045" y="674624"/>
                    <a:pt x="623455" y="665018"/>
                  </a:cubicBezTo>
                  <a:cubicBezTo>
                    <a:pt x="641682" y="652867"/>
                    <a:pt x="685800" y="644236"/>
                    <a:pt x="685800" y="644236"/>
                  </a:cubicBezTo>
                  <a:cubicBezTo>
                    <a:pt x="709747" y="648227"/>
                    <a:pt x="753737" y="652227"/>
                    <a:pt x="779318" y="665018"/>
                  </a:cubicBezTo>
                  <a:cubicBezTo>
                    <a:pt x="790488" y="670603"/>
                    <a:pt x="800100" y="678873"/>
                    <a:pt x="810491" y="685800"/>
                  </a:cubicBezTo>
                  <a:cubicBezTo>
                    <a:pt x="813955" y="696191"/>
                    <a:pt x="815984" y="707176"/>
                    <a:pt x="820882" y="716972"/>
                  </a:cubicBezTo>
                  <a:cubicBezTo>
                    <a:pt x="826467" y="728142"/>
                    <a:pt x="836592" y="736733"/>
                    <a:pt x="841664" y="748145"/>
                  </a:cubicBezTo>
                  <a:cubicBezTo>
                    <a:pt x="891126" y="859434"/>
                    <a:pt x="836196" y="771114"/>
                    <a:pt x="883228" y="841663"/>
                  </a:cubicBezTo>
                  <a:cubicBezTo>
                    <a:pt x="886691" y="852054"/>
                    <a:pt x="889304" y="862769"/>
                    <a:pt x="893618" y="872836"/>
                  </a:cubicBezTo>
                  <a:cubicBezTo>
                    <a:pt x="901405" y="891005"/>
                    <a:pt x="920787" y="929378"/>
                    <a:pt x="935182" y="945572"/>
                  </a:cubicBezTo>
                  <a:cubicBezTo>
                    <a:pt x="954708" y="967538"/>
                    <a:pt x="973074" y="991615"/>
                    <a:pt x="997528" y="1007918"/>
                  </a:cubicBezTo>
                  <a:cubicBezTo>
                    <a:pt x="1018310" y="1021772"/>
                    <a:pt x="1036178" y="1041583"/>
                    <a:pt x="1059873" y="1049481"/>
                  </a:cubicBezTo>
                  <a:lnTo>
                    <a:pt x="1091046" y="1059872"/>
                  </a:lnTo>
                  <a:cubicBezTo>
                    <a:pt x="1180375" y="1119426"/>
                    <a:pt x="1067356" y="1048027"/>
                    <a:pt x="1153391" y="1091045"/>
                  </a:cubicBezTo>
                  <a:cubicBezTo>
                    <a:pt x="1164561" y="1096630"/>
                    <a:pt x="1173152" y="1106755"/>
                    <a:pt x="1184564" y="1111827"/>
                  </a:cubicBezTo>
                  <a:cubicBezTo>
                    <a:pt x="1204582" y="1120724"/>
                    <a:pt x="1246909" y="1132609"/>
                    <a:pt x="1246909" y="1132609"/>
                  </a:cubicBezTo>
                  <a:cubicBezTo>
                    <a:pt x="1270853" y="1128618"/>
                    <a:pt x="1314848" y="1124617"/>
                    <a:pt x="1340428" y="1111827"/>
                  </a:cubicBezTo>
                  <a:cubicBezTo>
                    <a:pt x="1351598" y="1106242"/>
                    <a:pt x="1361209" y="1097972"/>
                    <a:pt x="1371600" y="1091045"/>
                  </a:cubicBezTo>
                  <a:cubicBezTo>
                    <a:pt x="1385455" y="1070263"/>
                    <a:pt x="1405266" y="1052395"/>
                    <a:pt x="1413164" y="1028700"/>
                  </a:cubicBezTo>
                  <a:cubicBezTo>
                    <a:pt x="1416628" y="1018309"/>
                    <a:pt x="1417479" y="1006641"/>
                    <a:pt x="1423555" y="997527"/>
                  </a:cubicBezTo>
                  <a:cubicBezTo>
                    <a:pt x="1431706" y="985300"/>
                    <a:pt x="1445706" y="977954"/>
                    <a:pt x="1454728" y="966354"/>
                  </a:cubicBezTo>
                  <a:cubicBezTo>
                    <a:pt x="1541729" y="854495"/>
                    <a:pt x="1456692" y="943608"/>
                    <a:pt x="1527464" y="872836"/>
                  </a:cubicBezTo>
                  <a:cubicBezTo>
                    <a:pt x="1534922" y="843003"/>
                    <a:pt x="1545987" y="794227"/>
                    <a:pt x="1558637" y="768927"/>
                  </a:cubicBezTo>
                  <a:lnTo>
                    <a:pt x="1600200" y="685800"/>
                  </a:lnTo>
                  <a:cubicBezTo>
                    <a:pt x="1607127" y="671945"/>
                    <a:pt x="1617225" y="659263"/>
                    <a:pt x="1620982" y="644236"/>
                  </a:cubicBezTo>
                  <a:cubicBezTo>
                    <a:pt x="1624446" y="630381"/>
                    <a:pt x="1626359" y="616044"/>
                    <a:pt x="1631373" y="602672"/>
                  </a:cubicBezTo>
                  <a:cubicBezTo>
                    <a:pt x="1685690" y="457828"/>
                    <a:pt x="1616065" y="679770"/>
                    <a:pt x="1672937" y="509154"/>
                  </a:cubicBezTo>
                  <a:cubicBezTo>
                    <a:pt x="1708746" y="401728"/>
                    <a:pt x="1638102" y="558040"/>
                    <a:pt x="1724891" y="384463"/>
                  </a:cubicBezTo>
                  <a:lnTo>
                    <a:pt x="1745673" y="342900"/>
                  </a:lnTo>
                  <a:cubicBezTo>
                    <a:pt x="1748119" y="333116"/>
                    <a:pt x="1759679" y="282360"/>
                    <a:pt x="1766455" y="270163"/>
                  </a:cubicBezTo>
                  <a:cubicBezTo>
                    <a:pt x="1778585" y="248330"/>
                    <a:pt x="1800120" y="231513"/>
                    <a:pt x="1808018" y="207818"/>
                  </a:cubicBezTo>
                  <a:cubicBezTo>
                    <a:pt x="1826307" y="152950"/>
                    <a:pt x="1812333" y="185759"/>
                    <a:pt x="1859973" y="114300"/>
                  </a:cubicBezTo>
                  <a:cubicBezTo>
                    <a:pt x="1866900" y="103909"/>
                    <a:pt x="1870764" y="90620"/>
                    <a:pt x="1880755" y="83127"/>
                  </a:cubicBezTo>
                  <a:cubicBezTo>
                    <a:pt x="1894609" y="72736"/>
                    <a:pt x="1908131" y="61885"/>
                    <a:pt x="1922318" y="51954"/>
                  </a:cubicBezTo>
                  <a:cubicBezTo>
                    <a:pt x="1987280" y="6480"/>
                    <a:pt x="1963818" y="17338"/>
                    <a:pt x="2015837" y="0"/>
                  </a:cubicBezTo>
                  <a:cubicBezTo>
                    <a:pt x="2081196" y="49019"/>
                    <a:pt x="2039582" y="9641"/>
                    <a:pt x="2088573" y="83127"/>
                  </a:cubicBezTo>
                  <a:cubicBezTo>
                    <a:pt x="2110875" y="116580"/>
                    <a:pt x="2121940" y="123333"/>
                    <a:pt x="2140528" y="155863"/>
                  </a:cubicBezTo>
                  <a:cubicBezTo>
                    <a:pt x="2227032" y="307248"/>
                    <a:pt x="2113401" y="112003"/>
                    <a:pt x="2171700" y="228600"/>
                  </a:cubicBezTo>
                  <a:cubicBezTo>
                    <a:pt x="2177285" y="239770"/>
                    <a:pt x="2185555" y="249381"/>
                    <a:pt x="2192482" y="259772"/>
                  </a:cubicBezTo>
                  <a:cubicBezTo>
                    <a:pt x="2199409" y="280554"/>
                    <a:pt x="2201113" y="303891"/>
                    <a:pt x="2213264" y="322118"/>
                  </a:cubicBezTo>
                  <a:cubicBezTo>
                    <a:pt x="2243671" y="367727"/>
                    <a:pt x="2278812" y="414853"/>
                    <a:pt x="2296391" y="467590"/>
                  </a:cubicBezTo>
                  <a:cubicBezTo>
                    <a:pt x="2299855" y="477981"/>
                    <a:pt x="2303773" y="488231"/>
                    <a:pt x="2306782" y="498763"/>
                  </a:cubicBezTo>
                  <a:cubicBezTo>
                    <a:pt x="2314314" y="525126"/>
                    <a:pt x="2316887" y="546587"/>
                    <a:pt x="2327564" y="571500"/>
                  </a:cubicBezTo>
                  <a:cubicBezTo>
                    <a:pt x="2333666" y="585737"/>
                    <a:pt x="2342244" y="598826"/>
                    <a:pt x="2348346" y="613063"/>
                  </a:cubicBezTo>
                  <a:cubicBezTo>
                    <a:pt x="2352661" y="623130"/>
                    <a:pt x="2354422" y="634168"/>
                    <a:pt x="2358737" y="644236"/>
                  </a:cubicBezTo>
                  <a:cubicBezTo>
                    <a:pt x="2364839" y="658473"/>
                    <a:pt x="2373416" y="671563"/>
                    <a:pt x="2379518" y="685800"/>
                  </a:cubicBezTo>
                  <a:cubicBezTo>
                    <a:pt x="2383832" y="695867"/>
                    <a:pt x="2385011" y="707176"/>
                    <a:pt x="2389909" y="716972"/>
                  </a:cubicBezTo>
                  <a:cubicBezTo>
                    <a:pt x="2427399" y="791951"/>
                    <a:pt x="2395040" y="698627"/>
                    <a:pt x="2431473" y="789709"/>
                  </a:cubicBezTo>
                  <a:cubicBezTo>
                    <a:pt x="2439609" y="810048"/>
                    <a:pt x="2440104" y="833827"/>
                    <a:pt x="2452255" y="852054"/>
                  </a:cubicBezTo>
                  <a:cubicBezTo>
                    <a:pt x="2500403" y="924277"/>
                    <a:pt x="2442979" y="833501"/>
                    <a:pt x="2493818" y="935181"/>
                  </a:cubicBezTo>
                  <a:cubicBezTo>
                    <a:pt x="2499403" y="946351"/>
                    <a:pt x="2509015" y="955184"/>
                    <a:pt x="2514600" y="966354"/>
                  </a:cubicBezTo>
                  <a:cubicBezTo>
                    <a:pt x="2519498" y="976151"/>
                    <a:pt x="2520093" y="987730"/>
                    <a:pt x="2524991" y="997527"/>
                  </a:cubicBezTo>
                  <a:cubicBezTo>
                    <a:pt x="2530576" y="1008697"/>
                    <a:pt x="2540701" y="1017288"/>
                    <a:pt x="2545773" y="1028700"/>
                  </a:cubicBezTo>
                  <a:cubicBezTo>
                    <a:pt x="2554670" y="1048718"/>
                    <a:pt x="2559628" y="1070263"/>
                    <a:pt x="2566555" y="1091045"/>
                  </a:cubicBezTo>
                  <a:cubicBezTo>
                    <a:pt x="2570019" y="1101436"/>
                    <a:pt x="2572048" y="1112421"/>
                    <a:pt x="2576946" y="1122218"/>
                  </a:cubicBezTo>
                  <a:cubicBezTo>
                    <a:pt x="2608897" y="1186119"/>
                    <a:pt x="2589137" y="1150895"/>
                    <a:pt x="2639291" y="1226127"/>
                  </a:cubicBezTo>
                  <a:cubicBezTo>
                    <a:pt x="2666148" y="1266413"/>
                    <a:pt x="2648226" y="1253351"/>
                    <a:pt x="2691246" y="1267690"/>
                  </a:cubicBezTo>
                  <a:cubicBezTo>
                    <a:pt x="2723043" y="1259741"/>
                    <a:pt x="2740062" y="1260438"/>
                    <a:pt x="2763982" y="1236518"/>
                  </a:cubicBezTo>
                  <a:cubicBezTo>
                    <a:pt x="2772813" y="1227687"/>
                    <a:pt x="2777505" y="1215507"/>
                    <a:pt x="2784764" y="1205345"/>
                  </a:cubicBezTo>
                  <a:cubicBezTo>
                    <a:pt x="2794830" y="1191252"/>
                    <a:pt x="2805871" y="1177874"/>
                    <a:pt x="2815937" y="1163781"/>
                  </a:cubicBezTo>
                  <a:cubicBezTo>
                    <a:pt x="2823195" y="1153619"/>
                    <a:pt x="2828723" y="1142203"/>
                    <a:pt x="2836718" y="1132609"/>
                  </a:cubicBezTo>
                  <a:cubicBezTo>
                    <a:pt x="2846126" y="1121320"/>
                    <a:pt x="2858483" y="1112725"/>
                    <a:pt x="2867891" y="1101436"/>
                  </a:cubicBezTo>
                  <a:cubicBezTo>
                    <a:pt x="2875886" y="1091842"/>
                    <a:pt x="2881328" y="1080363"/>
                    <a:pt x="2888673" y="1070263"/>
                  </a:cubicBezTo>
                  <a:cubicBezTo>
                    <a:pt x="2909045" y="1042251"/>
                    <a:pt x="2931805" y="1015955"/>
                    <a:pt x="2951018" y="987136"/>
                  </a:cubicBezTo>
                  <a:cubicBezTo>
                    <a:pt x="2957945" y="976745"/>
                    <a:pt x="2962969" y="964794"/>
                    <a:pt x="2971800" y="955963"/>
                  </a:cubicBezTo>
                  <a:cubicBezTo>
                    <a:pt x="2980631" y="947132"/>
                    <a:pt x="2992582" y="942108"/>
                    <a:pt x="3002973" y="935181"/>
                  </a:cubicBezTo>
                  <a:cubicBezTo>
                    <a:pt x="3009900" y="921327"/>
                    <a:pt x="3013839" y="905517"/>
                    <a:pt x="3023755" y="893618"/>
                  </a:cubicBezTo>
                  <a:cubicBezTo>
                    <a:pt x="3042639" y="870957"/>
                    <a:pt x="3070453" y="868955"/>
                    <a:pt x="3096491" y="862445"/>
                  </a:cubicBezTo>
                  <a:cubicBezTo>
                    <a:pt x="3198744" y="998782"/>
                    <a:pt x="3081390" y="833183"/>
                    <a:pt x="3138055" y="935181"/>
                  </a:cubicBezTo>
                  <a:cubicBezTo>
                    <a:pt x="3150185" y="957015"/>
                    <a:pt x="3165764" y="976745"/>
                    <a:pt x="3179618" y="997527"/>
                  </a:cubicBezTo>
                  <a:cubicBezTo>
                    <a:pt x="3179619" y="997528"/>
                    <a:pt x="3221180" y="1059871"/>
                    <a:pt x="3221182" y="1059872"/>
                  </a:cubicBezTo>
                  <a:lnTo>
                    <a:pt x="3252355" y="1080654"/>
                  </a:lnTo>
                  <a:cubicBezTo>
                    <a:pt x="3269673" y="1077190"/>
                    <a:pt x="3287175" y="1074546"/>
                    <a:pt x="3304309" y="1070263"/>
                  </a:cubicBezTo>
                  <a:cubicBezTo>
                    <a:pt x="3314935" y="1067606"/>
                    <a:pt x="3324678" y="1058071"/>
                    <a:pt x="3335482" y="1059872"/>
                  </a:cubicBezTo>
                  <a:cubicBezTo>
                    <a:pt x="3362920" y="1064445"/>
                    <a:pt x="3384324" y="1106463"/>
                    <a:pt x="3397828" y="1122218"/>
                  </a:cubicBezTo>
                  <a:cubicBezTo>
                    <a:pt x="3471079" y="1207677"/>
                    <a:pt x="3379346" y="1078909"/>
                    <a:pt x="3470564" y="1215736"/>
                  </a:cubicBezTo>
                  <a:cubicBezTo>
                    <a:pt x="3477491" y="1226127"/>
                    <a:pt x="3480955" y="1239982"/>
                    <a:pt x="3491346" y="1246909"/>
                  </a:cubicBezTo>
                  <a:cubicBezTo>
                    <a:pt x="3501737" y="1253836"/>
                    <a:pt x="3511348" y="1262105"/>
                    <a:pt x="3522518" y="1267690"/>
                  </a:cubicBezTo>
                  <a:cubicBezTo>
                    <a:pt x="3532315" y="1272588"/>
                    <a:pt x="3543435" y="1274235"/>
                    <a:pt x="3553691" y="1278081"/>
                  </a:cubicBezTo>
                  <a:cubicBezTo>
                    <a:pt x="3631949" y="1307428"/>
                    <a:pt x="3577564" y="1291842"/>
                    <a:pt x="3647209" y="1309254"/>
                  </a:cubicBezTo>
                  <a:cubicBezTo>
                    <a:pt x="3661064" y="1305790"/>
                    <a:pt x="3676374" y="1305948"/>
                    <a:pt x="3688773" y="1298863"/>
                  </a:cubicBezTo>
                  <a:cubicBezTo>
                    <a:pt x="3701532" y="1291572"/>
                    <a:pt x="3708789" y="1277253"/>
                    <a:pt x="3719946" y="1267690"/>
                  </a:cubicBezTo>
                  <a:cubicBezTo>
                    <a:pt x="3733095" y="1256420"/>
                    <a:pt x="3747655" y="1246909"/>
                    <a:pt x="3761509" y="1236518"/>
                  </a:cubicBezTo>
                  <a:cubicBezTo>
                    <a:pt x="3811224" y="1161945"/>
                    <a:pt x="3785411" y="1191833"/>
                    <a:pt x="3834246" y="1143000"/>
                  </a:cubicBezTo>
                  <a:cubicBezTo>
                    <a:pt x="3837710" y="1132609"/>
                    <a:pt x="3839739" y="1121624"/>
                    <a:pt x="3844637" y="1111827"/>
                  </a:cubicBezTo>
                  <a:cubicBezTo>
                    <a:pt x="3850222" y="1100657"/>
                    <a:pt x="3860499" y="1092133"/>
                    <a:pt x="3865418" y="1080654"/>
                  </a:cubicBezTo>
                  <a:cubicBezTo>
                    <a:pt x="3905672" y="986724"/>
                    <a:pt x="3844422" y="1086170"/>
                    <a:pt x="3896591" y="1007918"/>
                  </a:cubicBezTo>
                  <a:cubicBezTo>
                    <a:pt x="3903582" y="979954"/>
                    <a:pt x="3908358" y="948077"/>
                    <a:pt x="3927764" y="924790"/>
                  </a:cubicBezTo>
                  <a:cubicBezTo>
                    <a:pt x="3935759" y="915196"/>
                    <a:pt x="3948546" y="910936"/>
                    <a:pt x="3958937" y="904009"/>
                  </a:cubicBezTo>
                  <a:cubicBezTo>
                    <a:pt x="3962401" y="893618"/>
                    <a:pt x="3963252" y="881950"/>
                    <a:pt x="3969328" y="872836"/>
                  </a:cubicBezTo>
                  <a:cubicBezTo>
                    <a:pt x="3980819" y="855599"/>
                    <a:pt x="4012504" y="830466"/>
                    <a:pt x="4031673" y="820881"/>
                  </a:cubicBezTo>
                  <a:cubicBezTo>
                    <a:pt x="4041470" y="815983"/>
                    <a:pt x="4052455" y="813954"/>
                    <a:pt x="4062846" y="810490"/>
                  </a:cubicBezTo>
                  <a:cubicBezTo>
                    <a:pt x="4171426" y="919072"/>
                    <a:pt x="4051324" y="790205"/>
                    <a:pt x="4125191" y="893618"/>
                  </a:cubicBezTo>
                  <a:cubicBezTo>
                    <a:pt x="4133732" y="905576"/>
                    <a:pt x="4146956" y="913501"/>
                    <a:pt x="4156364" y="924790"/>
                  </a:cubicBezTo>
                  <a:cubicBezTo>
                    <a:pt x="4164359" y="934384"/>
                    <a:pt x="4169887" y="945801"/>
                    <a:pt x="4177146" y="955963"/>
                  </a:cubicBezTo>
                  <a:cubicBezTo>
                    <a:pt x="4187212" y="970055"/>
                    <a:pt x="4198252" y="983435"/>
                    <a:pt x="4208318" y="997527"/>
                  </a:cubicBezTo>
                  <a:cubicBezTo>
                    <a:pt x="4215577" y="1007689"/>
                    <a:pt x="4221105" y="1019106"/>
                    <a:pt x="4229100" y="1028700"/>
                  </a:cubicBezTo>
                  <a:cubicBezTo>
                    <a:pt x="4238508" y="1039989"/>
                    <a:pt x="4249882" y="1049481"/>
                    <a:pt x="4260273" y="1059872"/>
                  </a:cubicBezTo>
                  <a:cubicBezTo>
                    <a:pt x="4263737" y="1070263"/>
                    <a:pt x="4264588" y="1081931"/>
                    <a:pt x="4270664" y="1091045"/>
                  </a:cubicBezTo>
                  <a:cubicBezTo>
                    <a:pt x="4278815" y="1103272"/>
                    <a:pt x="4292429" y="1110929"/>
                    <a:pt x="4301837" y="1122218"/>
                  </a:cubicBezTo>
                  <a:cubicBezTo>
                    <a:pt x="4309832" y="1131812"/>
                    <a:pt x="4314623" y="1143796"/>
                    <a:pt x="4322618" y="1153390"/>
                  </a:cubicBezTo>
                  <a:cubicBezTo>
                    <a:pt x="4332026" y="1164679"/>
                    <a:pt x="4344485" y="1173190"/>
                    <a:pt x="4353791" y="1184563"/>
                  </a:cubicBezTo>
                  <a:cubicBezTo>
                    <a:pt x="4375724" y="1211370"/>
                    <a:pt x="4385157" y="1252200"/>
                    <a:pt x="4416137" y="1267690"/>
                  </a:cubicBezTo>
                  <a:cubicBezTo>
                    <a:pt x="4441544" y="1280394"/>
                    <a:pt x="4466843" y="1290896"/>
                    <a:pt x="4488873" y="1309254"/>
                  </a:cubicBezTo>
                  <a:cubicBezTo>
                    <a:pt x="4568885" y="1375931"/>
                    <a:pt x="4473819" y="1309608"/>
                    <a:pt x="4551218" y="1361209"/>
                  </a:cubicBezTo>
                  <a:cubicBezTo>
                    <a:pt x="4558145" y="1371600"/>
                    <a:pt x="4562248" y="1384580"/>
                    <a:pt x="4572000" y="1392381"/>
                  </a:cubicBezTo>
                  <a:cubicBezTo>
                    <a:pt x="4580553" y="1399223"/>
                    <a:pt x="4593376" y="1397874"/>
                    <a:pt x="4603173" y="1402772"/>
                  </a:cubicBezTo>
                  <a:cubicBezTo>
                    <a:pt x="4629389" y="1415880"/>
                    <a:pt x="4635798" y="1425006"/>
                    <a:pt x="4655128" y="1444336"/>
                  </a:cubicBez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sk-SK"/>
            </a:p>
          </p:txBody>
        </p:sp>
        <p:grpSp>
          <p:nvGrpSpPr>
            <p:cNvPr id="50179" name="Group 5"/>
            <p:cNvGrpSpPr>
              <a:grpSpLocks/>
            </p:cNvGrpSpPr>
            <p:nvPr/>
          </p:nvGrpSpPr>
          <p:grpSpPr bwMode="auto">
            <a:xfrm>
              <a:off x="3143250" y="2420939"/>
              <a:ext cx="5113338" cy="3640137"/>
              <a:chOff x="1619672" y="2420888"/>
              <a:chExt cx="5112568" cy="3640470"/>
            </a:xfrm>
          </p:grpSpPr>
          <p:grpSp>
            <p:nvGrpSpPr>
              <p:cNvPr id="50192" name="Group 7"/>
              <p:cNvGrpSpPr>
                <a:grpSpLocks/>
              </p:cNvGrpSpPr>
              <p:nvPr/>
            </p:nvGrpSpPr>
            <p:grpSpPr bwMode="auto">
              <a:xfrm>
                <a:off x="1619672" y="2420888"/>
                <a:ext cx="5112568" cy="3024336"/>
                <a:chOff x="1619672" y="2420888"/>
                <a:chExt cx="4536504" cy="2448272"/>
              </a:xfrm>
            </p:grpSpPr>
            <p:cxnSp>
              <p:nvCxnSpPr>
                <p:cNvPr id="23" name="Straight Arrow Connector 22"/>
                <p:cNvCxnSpPr/>
                <p:nvPr/>
              </p:nvCxnSpPr>
              <p:spPr>
                <a:xfrm flipV="1">
                  <a:off x="1619672" y="2420888"/>
                  <a:ext cx="0" cy="24483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1619672" y="4869264"/>
                  <a:ext cx="4536504"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cxnSp>
            <p:nvCxnSpPr>
              <p:cNvPr id="8" name="Straight Connector 7"/>
              <p:cNvCxnSpPr/>
              <p:nvPr/>
            </p:nvCxnSpPr>
            <p:spPr>
              <a:xfrm>
                <a:off x="1979981" y="5373908"/>
                <a:ext cx="0" cy="71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483142" y="5373908"/>
                <a:ext cx="0" cy="71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916465" y="5373908"/>
                <a:ext cx="0" cy="71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348200" y="5373908"/>
                <a:ext cx="0" cy="71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708507" y="5373908"/>
                <a:ext cx="0" cy="71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067228" y="5373908"/>
                <a:ext cx="0" cy="71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500551" y="5373908"/>
                <a:ext cx="0" cy="71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932286" y="5373908"/>
                <a:ext cx="0" cy="71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292594" y="5373908"/>
                <a:ext cx="0" cy="71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724329" y="5373908"/>
                <a:ext cx="0" cy="71444"/>
              </a:xfrm>
              <a:prstGeom prst="line">
                <a:avLst/>
              </a:prstGeom>
            </p:spPr>
            <p:style>
              <a:lnRef idx="1">
                <a:schemeClr val="accent1"/>
              </a:lnRef>
              <a:fillRef idx="0">
                <a:schemeClr val="accent1"/>
              </a:fillRef>
              <a:effectRef idx="0">
                <a:schemeClr val="accent1"/>
              </a:effectRef>
              <a:fontRef idx="minor">
                <a:schemeClr val="tx1"/>
              </a:fontRef>
            </p:style>
          </p:cxnSp>
          <p:sp>
            <p:nvSpPr>
              <p:cNvPr id="50203" name="TextBox 17"/>
              <p:cNvSpPr txBox="1">
                <a:spLocks noChangeArrowheads="1"/>
              </p:cNvSpPr>
              <p:nvPr/>
            </p:nvSpPr>
            <p:spPr bwMode="auto">
              <a:xfrm>
                <a:off x="1763688" y="5733256"/>
                <a:ext cx="5040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0"/>
                  </a:spcBef>
                  <a:buClrTx/>
                  <a:buSzTx/>
                  <a:buFontTx/>
                  <a:buNone/>
                </a:pPr>
                <a:r>
                  <a:rPr lang="sk-SK" altLang="sk-SK" sz="1400">
                    <a:latin typeface="Arial" panose="020B0604020202020204" pitchFamily="34" charset="0"/>
                  </a:rPr>
                  <a:t>V1</a:t>
                </a:r>
              </a:p>
            </p:txBody>
          </p:sp>
          <p:sp>
            <p:nvSpPr>
              <p:cNvPr id="50204" name="TextBox 18"/>
              <p:cNvSpPr txBox="1">
                <a:spLocks noChangeArrowheads="1"/>
              </p:cNvSpPr>
              <p:nvPr/>
            </p:nvSpPr>
            <p:spPr bwMode="auto">
              <a:xfrm>
                <a:off x="2627784" y="5733256"/>
                <a:ext cx="5040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0"/>
                  </a:spcBef>
                  <a:buClrTx/>
                  <a:buSzTx/>
                  <a:buFontTx/>
                  <a:buNone/>
                </a:pPr>
                <a:r>
                  <a:rPr lang="sk-SK" altLang="sk-SK" sz="1400">
                    <a:latin typeface="Arial" panose="020B0604020202020204" pitchFamily="34" charset="0"/>
                  </a:rPr>
                  <a:t>V3</a:t>
                </a:r>
              </a:p>
            </p:txBody>
          </p:sp>
          <p:sp>
            <p:nvSpPr>
              <p:cNvPr id="50205" name="TextBox 19"/>
              <p:cNvSpPr txBox="1">
                <a:spLocks noChangeArrowheads="1"/>
              </p:cNvSpPr>
              <p:nvPr/>
            </p:nvSpPr>
            <p:spPr bwMode="auto">
              <a:xfrm>
                <a:off x="2195736" y="5733256"/>
                <a:ext cx="5040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0"/>
                  </a:spcBef>
                  <a:buClrTx/>
                  <a:buSzTx/>
                  <a:buFontTx/>
                  <a:buNone/>
                </a:pPr>
                <a:r>
                  <a:rPr lang="sk-SK" altLang="sk-SK" sz="1400">
                    <a:latin typeface="Arial" panose="020B0604020202020204" pitchFamily="34" charset="0"/>
                  </a:rPr>
                  <a:t>V2</a:t>
                </a:r>
              </a:p>
            </p:txBody>
          </p:sp>
          <p:sp>
            <p:nvSpPr>
              <p:cNvPr id="50206" name="TextBox 20"/>
              <p:cNvSpPr txBox="1">
                <a:spLocks noChangeArrowheads="1"/>
              </p:cNvSpPr>
              <p:nvPr/>
            </p:nvSpPr>
            <p:spPr bwMode="auto">
              <a:xfrm>
                <a:off x="3491880" y="5661248"/>
                <a:ext cx="93610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0"/>
                  </a:spcBef>
                  <a:buClrTx/>
                  <a:buSzTx/>
                  <a:buFontTx/>
                  <a:buNone/>
                </a:pPr>
                <a:r>
                  <a:rPr lang="sk-SK" altLang="sk-SK" sz="1400">
                    <a:latin typeface="Arial" panose="020B0604020202020204" pitchFamily="34" charset="0"/>
                  </a:rPr>
                  <a:t>V5   </a:t>
                </a:r>
                <a:r>
                  <a:rPr lang="sk-SK" altLang="sk-SK" sz="2000">
                    <a:latin typeface="Arial" panose="020B0604020202020204" pitchFamily="34" charset="0"/>
                  </a:rPr>
                  <a:t>...</a:t>
                </a:r>
              </a:p>
            </p:txBody>
          </p:sp>
          <p:sp>
            <p:nvSpPr>
              <p:cNvPr id="50207" name="TextBox 21"/>
              <p:cNvSpPr txBox="1">
                <a:spLocks noChangeArrowheads="1"/>
              </p:cNvSpPr>
              <p:nvPr/>
            </p:nvSpPr>
            <p:spPr bwMode="auto">
              <a:xfrm>
                <a:off x="3131840" y="5733256"/>
                <a:ext cx="5040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0"/>
                  </a:spcBef>
                  <a:buClrTx/>
                  <a:buSzTx/>
                  <a:buFontTx/>
                  <a:buNone/>
                </a:pPr>
                <a:r>
                  <a:rPr lang="sk-SK" altLang="sk-SK" sz="1400">
                    <a:latin typeface="Arial" panose="020B0604020202020204" pitchFamily="34" charset="0"/>
                  </a:rPr>
                  <a:t>V4</a:t>
                </a:r>
              </a:p>
            </p:txBody>
          </p:sp>
        </p:grpSp>
        <p:sp>
          <p:nvSpPr>
            <p:cNvPr id="50180" name="TextBox 24"/>
            <p:cNvSpPr txBox="1">
              <a:spLocks noChangeArrowheads="1"/>
            </p:cNvSpPr>
            <p:nvPr/>
          </p:nvSpPr>
          <p:spPr bwMode="auto">
            <a:xfrm>
              <a:off x="2711451" y="260350"/>
              <a:ext cx="6048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0"/>
                </a:spcBef>
                <a:buClrTx/>
                <a:buSzTx/>
                <a:buFontTx/>
                <a:buNone/>
              </a:pPr>
              <a:r>
                <a:rPr lang="en-US" altLang="sk-SK" sz="1800" dirty="0" smtClean="0">
                  <a:latin typeface="Arial" panose="020B0604020202020204" pitchFamily="34" charset="0"/>
                </a:rPr>
                <a:t>How to sample</a:t>
              </a:r>
              <a:r>
                <a:rPr lang="sk-SK" altLang="sk-SK" sz="1800" dirty="0" smtClean="0">
                  <a:latin typeface="Arial" panose="020B0604020202020204" pitchFamily="34" charset="0"/>
                </a:rPr>
                <a:t>?</a:t>
              </a:r>
              <a:endParaRPr lang="sk-SK" altLang="sk-SK" sz="1800" dirty="0">
                <a:latin typeface="Arial" panose="020B0604020202020204" pitchFamily="34" charset="0"/>
              </a:endParaRPr>
            </a:p>
          </p:txBody>
        </p:sp>
        <p:sp>
          <p:nvSpPr>
            <p:cNvPr id="26" name="Rectangle 25"/>
            <p:cNvSpPr/>
            <p:nvPr/>
          </p:nvSpPr>
          <p:spPr>
            <a:xfrm>
              <a:off x="3143250" y="3284539"/>
              <a:ext cx="4897438" cy="2160587"/>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sk-SK"/>
            </a:p>
          </p:txBody>
        </p:sp>
        <p:sp>
          <p:nvSpPr>
            <p:cNvPr id="50182" name="TextBox 26"/>
            <p:cNvSpPr txBox="1">
              <a:spLocks noChangeArrowheads="1"/>
            </p:cNvSpPr>
            <p:nvPr/>
          </p:nvSpPr>
          <p:spPr bwMode="auto">
            <a:xfrm>
              <a:off x="6732639" y="167482"/>
              <a:ext cx="5166135"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0"/>
                </a:spcBef>
                <a:buClrTx/>
                <a:buSzTx/>
                <a:buFontTx/>
                <a:buAutoNum type="arabicPeriod"/>
              </a:pPr>
              <a:r>
                <a:rPr lang="en-US" altLang="sk-SK" sz="1400" dirty="0" smtClean="0">
                  <a:latin typeface="Arial" panose="020B0604020202020204" pitchFamily="34" charset="0"/>
                </a:rPr>
                <a:t>Find a distribution from which to sample is easy. For example the uniform distribution. Give each result the same probability. </a:t>
              </a:r>
              <a:endParaRPr lang="sk-SK" altLang="sk-SK" sz="1400" dirty="0">
                <a:latin typeface="Arial" panose="020B0604020202020204" pitchFamily="34" charset="0"/>
              </a:endParaRPr>
            </a:p>
            <a:p>
              <a:pPr eaLnBrk="1" hangingPunct="1">
                <a:spcBef>
                  <a:spcPct val="0"/>
                </a:spcBef>
                <a:buClrTx/>
                <a:buSzTx/>
                <a:buFontTx/>
                <a:buAutoNum type="arabicPeriod"/>
              </a:pPr>
              <a:r>
                <a:rPr lang="en-US" altLang="sk-SK" sz="1400" dirty="0" smtClean="0">
                  <a:latin typeface="Arial" panose="020B0604020202020204" pitchFamily="34" charset="0"/>
                </a:rPr>
                <a:t>Enclose a complex distribution into a rectangular area. </a:t>
              </a:r>
              <a:endParaRPr lang="sk-SK" altLang="sk-SK" sz="1400" dirty="0">
                <a:latin typeface="Arial" panose="020B0604020202020204" pitchFamily="34" charset="0"/>
              </a:endParaRPr>
            </a:p>
            <a:p>
              <a:pPr eaLnBrk="1" hangingPunct="1">
                <a:spcBef>
                  <a:spcPct val="0"/>
                </a:spcBef>
                <a:buClrTx/>
                <a:buSzTx/>
                <a:buFontTx/>
                <a:buAutoNum type="arabicPeriod"/>
              </a:pPr>
              <a:r>
                <a:rPr lang="en-US" altLang="sk-SK" sz="1400" dirty="0" smtClean="0">
                  <a:latin typeface="Arial" panose="020B0604020202020204" pitchFamily="34" charset="0"/>
                </a:rPr>
                <a:t> For each result draw a line. </a:t>
              </a:r>
              <a:endParaRPr lang="sk-SK" altLang="sk-SK" sz="1400" dirty="0">
                <a:latin typeface="Arial" panose="020B0604020202020204" pitchFamily="34" charset="0"/>
              </a:endParaRPr>
            </a:p>
            <a:p>
              <a:pPr>
                <a:spcBef>
                  <a:spcPct val="0"/>
                </a:spcBef>
                <a:buClrTx/>
                <a:buSzTx/>
                <a:buFontTx/>
                <a:buAutoNum type="arabicPeriod"/>
              </a:pPr>
              <a:r>
                <a:rPr lang="en-US" altLang="sk-SK" sz="1400" dirty="0" smtClean="0">
                  <a:latin typeface="Arial" panose="020B0604020202020204" pitchFamily="34" charset="0"/>
                </a:rPr>
                <a:t>With a help of random generator generate points with coordinates </a:t>
              </a:r>
              <a:r>
                <a:rPr lang="sk-SK" altLang="sk-SK" sz="1400" dirty="0">
                  <a:latin typeface="Arial" panose="020B0604020202020204" pitchFamily="34" charset="0"/>
                </a:rPr>
                <a:t>(</a:t>
              </a:r>
              <a:r>
                <a:rPr lang="sk-SK" altLang="sk-SK" sz="1400" dirty="0" err="1">
                  <a:latin typeface="Arial" panose="020B0604020202020204" pitchFamily="34" charset="0"/>
                </a:rPr>
                <a:t>v,y</a:t>
              </a:r>
              <a:r>
                <a:rPr lang="sk-SK" altLang="sk-SK" sz="1400" dirty="0">
                  <a:latin typeface="Arial" panose="020B0604020202020204" pitchFamily="34" charset="0"/>
                </a:rPr>
                <a:t>).</a:t>
              </a:r>
              <a:r>
                <a:rPr lang="en-US" altLang="sk-SK" sz="1400" dirty="0">
                  <a:latin typeface="Arial" panose="020B0604020202020204" pitchFamily="34" charset="0"/>
                </a:rPr>
                <a:t> </a:t>
              </a:r>
              <a:endParaRPr lang="sk-SK" altLang="sk-SK" sz="1400" dirty="0">
                <a:latin typeface="Arial" panose="020B0604020202020204" pitchFamily="34" charset="0"/>
              </a:endParaRPr>
            </a:p>
            <a:p>
              <a:pPr eaLnBrk="1" hangingPunct="1">
                <a:spcBef>
                  <a:spcPct val="0"/>
                </a:spcBef>
                <a:buClrTx/>
                <a:buSzTx/>
                <a:buFontTx/>
                <a:buAutoNum type="arabicPeriod"/>
              </a:pPr>
              <a:r>
                <a:rPr lang="en-US" altLang="sk-SK" sz="1400" b="1" dirty="0" smtClean="0">
                  <a:latin typeface="Arial" panose="020B0604020202020204" pitchFamily="34" charset="0"/>
                </a:rPr>
                <a:t>Accept only the points under the curve</a:t>
              </a:r>
              <a:r>
                <a:rPr lang="sk-SK" altLang="sk-SK" sz="1400" dirty="0" smtClean="0">
                  <a:latin typeface="Arial" panose="020B0604020202020204" pitchFamily="34" charset="0"/>
                </a:rPr>
                <a:t> . </a:t>
              </a:r>
              <a:r>
                <a:rPr lang="en-US" altLang="sk-SK" sz="1400" dirty="0" smtClean="0">
                  <a:latin typeface="Arial" panose="020B0604020202020204" pitchFamily="34" charset="0"/>
                </a:rPr>
                <a:t>Reject other points.</a:t>
              </a:r>
              <a:endParaRPr lang="sk-SK" altLang="sk-SK" sz="1800" dirty="0">
                <a:latin typeface="Arial" panose="020B0604020202020204" pitchFamily="34" charset="0"/>
              </a:endParaRPr>
            </a:p>
          </p:txBody>
        </p:sp>
        <p:cxnSp>
          <p:nvCxnSpPr>
            <p:cNvPr id="29" name="Straight Connector 28"/>
            <p:cNvCxnSpPr/>
            <p:nvPr/>
          </p:nvCxnSpPr>
          <p:spPr>
            <a:xfrm flipV="1">
              <a:off x="4008438" y="3284539"/>
              <a:ext cx="0" cy="2160587"/>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3935414" y="3860801"/>
              <a:ext cx="73025" cy="73025"/>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sk-SK"/>
            </a:p>
          </p:txBody>
        </p:sp>
        <p:sp>
          <p:nvSpPr>
            <p:cNvPr id="32" name="Oval 31"/>
            <p:cNvSpPr/>
            <p:nvPr/>
          </p:nvSpPr>
          <p:spPr>
            <a:xfrm>
              <a:off x="3935414" y="3429000"/>
              <a:ext cx="73025" cy="71438"/>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sk-SK"/>
            </a:p>
          </p:txBody>
        </p:sp>
        <p:sp>
          <p:nvSpPr>
            <p:cNvPr id="33" name="Oval 32"/>
            <p:cNvSpPr/>
            <p:nvPr/>
          </p:nvSpPr>
          <p:spPr>
            <a:xfrm>
              <a:off x="3935414" y="4149725"/>
              <a:ext cx="73025" cy="71438"/>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sk-SK"/>
            </a:p>
          </p:txBody>
        </p:sp>
        <p:sp>
          <p:nvSpPr>
            <p:cNvPr id="34" name="Oval 33"/>
            <p:cNvSpPr/>
            <p:nvPr/>
          </p:nvSpPr>
          <p:spPr>
            <a:xfrm>
              <a:off x="3935414" y="4868864"/>
              <a:ext cx="73025" cy="73025"/>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sk-SK"/>
            </a:p>
          </p:txBody>
        </p:sp>
        <p:sp>
          <p:nvSpPr>
            <p:cNvPr id="35" name="Oval 34"/>
            <p:cNvSpPr/>
            <p:nvPr/>
          </p:nvSpPr>
          <p:spPr>
            <a:xfrm>
              <a:off x="3935414" y="5229225"/>
              <a:ext cx="73025" cy="71438"/>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sk-SK"/>
            </a:p>
          </p:txBody>
        </p:sp>
        <p:sp>
          <p:nvSpPr>
            <p:cNvPr id="36" name="Oval 35"/>
            <p:cNvSpPr/>
            <p:nvPr/>
          </p:nvSpPr>
          <p:spPr>
            <a:xfrm>
              <a:off x="3935414" y="4652964"/>
              <a:ext cx="73025" cy="71437"/>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sk-SK"/>
            </a:p>
          </p:txBody>
        </p:sp>
        <p:sp>
          <p:nvSpPr>
            <p:cNvPr id="37" name="Oval 36"/>
            <p:cNvSpPr/>
            <p:nvPr/>
          </p:nvSpPr>
          <p:spPr>
            <a:xfrm>
              <a:off x="3935414" y="3644900"/>
              <a:ext cx="73025" cy="71438"/>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sk-SK"/>
            </a:p>
          </p:txBody>
        </p:sp>
        <p:sp>
          <p:nvSpPr>
            <p:cNvPr id="50191" name="TextBox 21"/>
            <p:cNvSpPr txBox="1">
              <a:spLocks noChangeArrowheads="1"/>
            </p:cNvSpPr>
            <p:nvPr/>
          </p:nvSpPr>
          <p:spPr bwMode="auto">
            <a:xfrm>
              <a:off x="2566989" y="2708276"/>
              <a:ext cx="6492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0"/>
                </a:spcBef>
                <a:buClrTx/>
                <a:buSzTx/>
                <a:buFontTx/>
                <a:buNone/>
              </a:pPr>
              <a:r>
                <a:rPr lang="sk-SK" altLang="sk-SK" sz="1400">
                  <a:latin typeface="Arial" panose="020B0604020202020204" pitchFamily="34" charset="0"/>
                </a:rPr>
                <a:t>P(v)</a:t>
              </a:r>
            </a:p>
          </p:txBody>
        </p:sp>
      </p:grpSp>
    </p:spTree>
    <p:extLst>
      <p:ext uri="{BB962C8B-B14F-4D97-AF65-F5344CB8AC3E}">
        <p14:creationId xmlns:p14="http://schemas.microsoft.com/office/powerpoint/2010/main" val="172150247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094448" y="248290"/>
            <a:ext cx="7632700" cy="5872163"/>
            <a:chOff x="2566989" y="188913"/>
            <a:chExt cx="7632700" cy="5872163"/>
          </a:xfrm>
        </p:grpSpPr>
        <p:sp>
          <p:nvSpPr>
            <p:cNvPr id="24" name="Freeform 23"/>
            <p:cNvSpPr/>
            <p:nvPr/>
          </p:nvSpPr>
          <p:spPr>
            <a:xfrm>
              <a:off x="2882900" y="3048000"/>
              <a:ext cx="5297488" cy="2376488"/>
            </a:xfrm>
            <a:custGeom>
              <a:avLst/>
              <a:gdLst>
                <a:gd name="connsiteX0" fmla="*/ 271895 w 5297631"/>
                <a:gd name="connsiteY0" fmla="*/ 2334491 h 2376055"/>
                <a:gd name="connsiteX1" fmla="*/ 261504 w 5297631"/>
                <a:gd name="connsiteY1" fmla="*/ 1066800 h 2376055"/>
                <a:gd name="connsiteX2" fmla="*/ 261504 w 5297631"/>
                <a:gd name="connsiteY2" fmla="*/ 900545 h 2376055"/>
                <a:gd name="connsiteX3" fmla="*/ 1830531 w 5297631"/>
                <a:gd name="connsiteY3" fmla="*/ 162791 h 2376055"/>
                <a:gd name="connsiteX4" fmla="*/ 2682586 w 5297631"/>
                <a:gd name="connsiteY4" fmla="*/ 6927 h 2376055"/>
                <a:gd name="connsiteX5" fmla="*/ 3700895 w 5297631"/>
                <a:gd name="connsiteY5" fmla="*/ 204355 h 2376055"/>
                <a:gd name="connsiteX6" fmla="*/ 4760767 w 5297631"/>
                <a:gd name="connsiteY6" fmla="*/ 838200 h 2376055"/>
                <a:gd name="connsiteX7" fmla="*/ 5217967 w 5297631"/>
                <a:gd name="connsiteY7" fmla="*/ 1201882 h 2376055"/>
                <a:gd name="connsiteX8" fmla="*/ 5238749 w 5297631"/>
                <a:gd name="connsiteY8" fmla="*/ 1233055 h 2376055"/>
                <a:gd name="connsiteX9" fmla="*/ 5259531 w 5297631"/>
                <a:gd name="connsiteY9" fmla="*/ 2376055 h 2376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97631" h="2376055">
                  <a:moveTo>
                    <a:pt x="271895" y="2334491"/>
                  </a:moveTo>
                  <a:cubicBezTo>
                    <a:pt x="267565" y="1820141"/>
                    <a:pt x="263236" y="1305791"/>
                    <a:pt x="261504" y="1066800"/>
                  </a:cubicBezTo>
                  <a:cubicBezTo>
                    <a:pt x="259772" y="827809"/>
                    <a:pt x="0" y="1051213"/>
                    <a:pt x="261504" y="900545"/>
                  </a:cubicBezTo>
                  <a:cubicBezTo>
                    <a:pt x="523009" y="749877"/>
                    <a:pt x="1427017" y="311727"/>
                    <a:pt x="1830531" y="162791"/>
                  </a:cubicBezTo>
                  <a:cubicBezTo>
                    <a:pt x="2234045" y="13855"/>
                    <a:pt x="2370859" y="0"/>
                    <a:pt x="2682586" y="6927"/>
                  </a:cubicBezTo>
                  <a:cubicBezTo>
                    <a:pt x="2994313" y="13854"/>
                    <a:pt x="3354532" y="65810"/>
                    <a:pt x="3700895" y="204355"/>
                  </a:cubicBezTo>
                  <a:cubicBezTo>
                    <a:pt x="4047258" y="342900"/>
                    <a:pt x="4507922" y="671946"/>
                    <a:pt x="4760767" y="838200"/>
                  </a:cubicBezTo>
                  <a:cubicBezTo>
                    <a:pt x="5013612" y="1004455"/>
                    <a:pt x="5138303" y="1136073"/>
                    <a:pt x="5217967" y="1201882"/>
                  </a:cubicBezTo>
                  <a:cubicBezTo>
                    <a:pt x="5297631" y="1267691"/>
                    <a:pt x="5231822" y="1037360"/>
                    <a:pt x="5238749" y="1233055"/>
                  </a:cubicBezTo>
                  <a:cubicBezTo>
                    <a:pt x="5245676" y="1428750"/>
                    <a:pt x="5252603" y="1902402"/>
                    <a:pt x="5259531" y="2376055"/>
                  </a:cubicBezTo>
                </a:path>
              </a:pathLst>
            </a:custGeom>
            <a:solidFill>
              <a:schemeClr val="accent4">
                <a:lumMod val="60000"/>
                <a:lumOff val="40000"/>
              </a:schemeClr>
            </a:solidFill>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sk-SK"/>
            </a:p>
          </p:txBody>
        </p:sp>
        <p:grpSp>
          <p:nvGrpSpPr>
            <p:cNvPr id="51203" name="Group 1"/>
            <p:cNvGrpSpPr>
              <a:grpSpLocks/>
            </p:cNvGrpSpPr>
            <p:nvPr/>
          </p:nvGrpSpPr>
          <p:grpSpPr bwMode="auto">
            <a:xfrm>
              <a:off x="3143250" y="2420939"/>
              <a:ext cx="5113338" cy="3640137"/>
              <a:chOff x="1619672" y="2420888"/>
              <a:chExt cx="5112568" cy="3640470"/>
            </a:xfrm>
          </p:grpSpPr>
          <p:grpSp>
            <p:nvGrpSpPr>
              <p:cNvPr id="51208" name="Group 7"/>
              <p:cNvGrpSpPr>
                <a:grpSpLocks/>
              </p:cNvGrpSpPr>
              <p:nvPr/>
            </p:nvGrpSpPr>
            <p:grpSpPr bwMode="auto">
              <a:xfrm>
                <a:off x="1619672" y="2420888"/>
                <a:ext cx="5112568" cy="3024336"/>
                <a:chOff x="1619672" y="2420888"/>
                <a:chExt cx="4536504" cy="2448272"/>
              </a:xfrm>
            </p:grpSpPr>
            <p:cxnSp>
              <p:nvCxnSpPr>
                <p:cNvPr id="19" name="Straight Arrow Connector 18"/>
                <p:cNvCxnSpPr/>
                <p:nvPr/>
              </p:nvCxnSpPr>
              <p:spPr>
                <a:xfrm flipV="1">
                  <a:off x="1619672" y="2420888"/>
                  <a:ext cx="0" cy="24483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619672" y="4869264"/>
                  <a:ext cx="4536504"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cxnSp>
            <p:nvCxnSpPr>
              <p:cNvPr id="4" name="Straight Connector 3"/>
              <p:cNvCxnSpPr/>
              <p:nvPr/>
            </p:nvCxnSpPr>
            <p:spPr>
              <a:xfrm>
                <a:off x="1979981" y="5373908"/>
                <a:ext cx="0" cy="71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2483142" y="5373908"/>
                <a:ext cx="0" cy="71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916465" y="5373908"/>
                <a:ext cx="0" cy="71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348200" y="5373908"/>
                <a:ext cx="0" cy="71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708507" y="5373908"/>
                <a:ext cx="0" cy="71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067228" y="5373908"/>
                <a:ext cx="0" cy="71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500551" y="5373908"/>
                <a:ext cx="0" cy="71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932286" y="5373908"/>
                <a:ext cx="0" cy="71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292594" y="5373908"/>
                <a:ext cx="0" cy="71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724329" y="5373908"/>
                <a:ext cx="0" cy="71444"/>
              </a:xfrm>
              <a:prstGeom prst="line">
                <a:avLst/>
              </a:prstGeom>
            </p:spPr>
            <p:style>
              <a:lnRef idx="1">
                <a:schemeClr val="accent1"/>
              </a:lnRef>
              <a:fillRef idx="0">
                <a:schemeClr val="accent1"/>
              </a:fillRef>
              <a:effectRef idx="0">
                <a:schemeClr val="accent1"/>
              </a:effectRef>
              <a:fontRef idx="minor">
                <a:schemeClr val="tx1"/>
              </a:fontRef>
            </p:style>
          </p:cxnSp>
          <p:sp>
            <p:nvSpPr>
              <p:cNvPr id="51219" name="TextBox 13"/>
              <p:cNvSpPr txBox="1">
                <a:spLocks noChangeArrowheads="1"/>
              </p:cNvSpPr>
              <p:nvPr/>
            </p:nvSpPr>
            <p:spPr bwMode="auto">
              <a:xfrm>
                <a:off x="1763688" y="5733256"/>
                <a:ext cx="5040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0"/>
                  </a:spcBef>
                  <a:buClrTx/>
                  <a:buSzTx/>
                  <a:buFontTx/>
                  <a:buNone/>
                </a:pPr>
                <a:r>
                  <a:rPr lang="sk-SK" altLang="sk-SK" sz="1400">
                    <a:latin typeface="Arial" panose="020B0604020202020204" pitchFamily="34" charset="0"/>
                  </a:rPr>
                  <a:t>V1</a:t>
                </a:r>
              </a:p>
            </p:txBody>
          </p:sp>
          <p:sp>
            <p:nvSpPr>
              <p:cNvPr id="51220" name="TextBox 14"/>
              <p:cNvSpPr txBox="1">
                <a:spLocks noChangeArrowheads="1"/>
              </p:cNvSpPr>
              <p:nvPr/>
            </p:nvSpPr>
            <p:spPr bwMode="auto">
              <a:xfrm>
                <a:off x="2627784" y="5733256"/>
                <a:ext cx="5040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0"/>
                  </a:spcBef>
                  <a:buClrTx/>
                  <a:buSzTx/>
                  <a:buFontTx/>
                  <a:buNone/>
                </a:pPr>
                <a:r>
                  <a:rPr lang="sk-SK" altLang="sk-SK" sz="1400">
                    <a:latin typeface="Arial" panose="020B0604020202020204" pitchFamily="34" charset="0"/>
                  </a:rPr>
                  <a:t>V3</a:t>
                </a:r>
              </a:p>
            </p:txBody>
          </p:sp>
          <p:sp>
            <p:nvSpPr>
              <p:cNvPr id="51221" name="TextBox 15"/>
              <p:cNvSpPr txBox="1">
                <a:spLocks noChangeArrowheads="1"/>
              </p:cNvSpPr>
              <p:nvPr/>
            </p:nvSpPr>
            <p:spPr bwMode="auto">
              <a:xfrm>
                <a:off x="2195736" y="5733256"/>
                <a:ext cx="5040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0"/>
                  </a:spcBef>
                  <a:buClrTx/>
                  <a:buSzTx/>
                  <a:buFontTx/>
                  <a:buNone/>
                </a:pPr>
                <a:r>
                  <a:rPr lang="sk-SK" altLang="sk-SK" sz="1400">
                    <a:latin typeface="Arial" panose="020B0604020202020204" pitchFamily="34" charset="0"/>
                  </a:rPr>
                  <a:t>V2</a:t>
                </a:r>
              </a:p>
            </p:txBody>
          </p:sp>
          <p:sp>
            <p:nvSpPr>
              <p:cNvPr id="51222" name="TextBox 16"/>
              <p:cNvSpPr txBox="1">
                <a:spLocks noChangeArrowheads="1"/>
              </p:cNvSpPr>
              <p:nvPr/>
            </p:nvSpPr>
            <p:spPr bwMode="auto">
              <a:xfrm>
                <a:off x="3491880" y="5661248"/>
                <a:ext cx="93610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0"/>
                  </a:spcBef>
                  <a:buClrTx/>
                  <a:buSzTx/>
                  <a:buFontTx/>
                  <a:buNone/>
                </a:pPr>
                <a:r>
                  <a:rPr lang="sk-SK" altLang="sk-SK" sz="1400">
                    <a:latin typeface="Arial" panose="020B0604020202020204" pitchFamily="34" charset="0"/>
                  </a:rPr>
                  <a:t>V5   </a:t>
                </a:r>
                <a:r>
                  <a:rPr lang="sk-SK" altLang="sk-SK" sz="2000">
                    <a:latin typeface="Arial" panose="020B0604020202020204" pitchFamily="34" charset="0"/>
                  </a:rPr>
                  <a:t>...</a:t>
                </a:r>
              </a:p>
            </p:txBody>
          </p:sp>
          <p:sp>
            <p:nvSpPr>
              <p:cNvPr id="51223" name="TextBox 17"/>
              <p:cNvSpPr txBox="1">
                <a:spLocks noChangeArrowheads="1"/>
              </p:cNvSpPr>
              <p:nvPr/>
            </p:nvSpPr>
            <p:spPr bwMode="auto">
              <a:xfrm>
                <a:off x="3131840" y="5733256"/>
                <a:ext cx="5040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0"/>
                  </a:spcBef>
                  <a:buClrTx/>
                  <a:buSzTx/>
                  <a:buFontTx/>
                  <a:buNone/>
                </a:pPr>
                <a:r>
                  <a:rPr lang="sk-SK" altLang="sk-SK" sz="1400">
                    <a:latin typeface="Arial" panose="020B0604020202020204" pitchFamily="34" charset="0"/>
                  </a:rPr>
                  <a:t>V4</a:t>
                </a:r>
              </a:p>
            </p:txBody>
          </p:sp>
        </p:grpSp>
        <p:sp>
          <p:nvSpPr>
            <p:cNvPr id="51204" name="TextBox 20"/>
            <p:cNvSpPr txBox="1">
              <a:spLocks noChangeArrowheads="1"/>
            </p:cNvSpPr>
            <p:nvPr/>
          </p:nvSpPr>
          <p:spPr bwMode="auto">
            <a:xfrm>
              <a:off x="2640014" y="188913"/>
              <a:ext cx="755967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0"/>
                </a:spcBef>
                <a:buClrTx/>
                <a:buSzTx/>
                <a:buFontTx/>
                <a:buNone/>
              </a:pPr>
              <a:r>
                <a:rPr lang="en-US" altLang="sk-SK" sz="1800" dirty="0" smtClean="0">
                  <a:latin typeface="Arial" panose="020B0604020202020204" pitchFamily="34" charset="0"/>
                </a:rPr>
                <a:t>Generalization</a:t>
              </a:r>
              <a:r>
                <a:rPr lang="sk-SK" altLang="sk-SK" sz="1800" dirty="0" smtClean="0">
                  <a:latin typeface="Arial" panose="020B0604020202020204" pitchFamily="34" charset="0"/>
                </a:rPr>
                <a:t> </a:t>
              </a:r>
              <a:r>
                <a:rPr lang="sk-SK" altLang="sk-SK" sz="1800" dirty="0">
                  <a:latin typeface="Arial" panose="020B0604020202020204" pitchFamily="34" charset="0"/>
                </a:rPr>
                <a:t>– </a:t>
              </a:r>
              <a:r>
                <a:rPr lang="en-US" altLang="sk-SK" sz="1800" dirty="0" smtClean="0">
                  <a:latin typeface="Arial" panose="020B0604020202020204" pitchFamily="34" charset="0"/>
                </a:rPr>
                <a:t> to create the artificial data, we can use whatever other distribution from which it is easy generate samples (for example Gaussian distribution)</a:t>
              </a:r>
              <a:r>
                <a:rPr lang="sk-SK" altLang="sk-SK" sz="1800" dirty="0" smtClean="0">
                  <a:latin typeface="Arial" panose="020B0604020202020204" pitchFamily="34" charset="0"/>
                </a:rPr>
                <a:t>.</a:t>
              </a:r>
              <a:endParaRPr lang="sk-SK" altLang="sk-SK" sz="1800" dirty="0">
                <a:latin typeface="Arial" panose="020B0604020202020204" pitchFamily="34" charset="0"/>
              </a:endParaRPr>
            </a:p>
          </p:txBody>
        </p:sp>
        <p:sp>
          <p:nvSpPr>
            <p:cNvPr id="22" name="Freeform 21"/>
            <p:cNvSpPr/>
            <p:nvPr/>
          </p:nvSpPr>
          <p:spPr>
            <a:xfrm>
              <a:off x="3206750" y="3709989"/>
              <a:ext cx="4656138" cy="1444625"/>
            </a:xfrm>
            <a:custGeom>
              <a:avLst/>
              <a:gdLst>
                <a:gd name="connsiteX0" fmla="*/ 0 w 4655128"/>
                <a:gd name="connsiteY0" fmla="*/ 1236518 h 1444336"/>
                <a:gd name="connsiteX1" fmla="*/ 145473 w 4655128"/>
                <a:gd name="connsiteY1" fmla="*/ 1205345 h 1444336"/>
                <a:gd name="connsiteX2" fmla="*/ 176646 w 4655128"/>
                <a:gd name="connsiteY2" fmla="*/ 1194954 h 1444336"/>
                <a:gd name="connsiteX3" fmla="*/ 270164 w 4655128"/>
                <a:gd name="connsiteY3" fmla="*/ 1122218 h 1444336"/>
                <a:gd name="connsiteX4" fmla="*/ 301337 w 4655128"/>
                <a:gd name="connsiteY4" fmla="*/ 1101436 h 1444336"/>
                <a:gd name="connsiteX5" fmla="*/ 363682 w 4655128"/>
                <a:gd name="connsiteY5" fmla="*/ 1018309 h 1444336"/>
                <a:gd name="connsiteX6" fmla="*/ 384464 w 4655128"/>
                <a:gd name="connsiteY6" fmla="*/ 987136 h 1444336"/>
                <a:gd name="connsiteX7" fmla="*/ 415637 w 4655128"/>
                <a:gd name="connsiteY7" fmla="*/ 955963 h 1444336"/>
                <a:gd name="connsiteX8" fmla="*/ 457200 w 4655128"/>
                <a:gd name="connsiteY8" fmla="*/ 893618 h 1444336"/>
                <a:gd name="connsiteX9" fmla="*/ 488373 w 4655128"/>
                <a:gd name="connsiteY9" fmla="*/ 852054 h 1444336"/>
                <a:gd name="connsiteX10" fmla="*/ 509155 w 4655128"/>
                <a:gd name="connsiteY10" fmla="*/ 820881 h 1444336"/>
                <a:gd name="connsiteX11" fmla="*/ 529937 w 4655128"/>
                <a:gd name="connsiteY11" fmla="*/ 758536 h 1444336"/>
                <a:gd name="connsiteX12" fmla="*/ 561109 w 4655128"/>
                <a:gd name="connsiteY12" fmla="*/ 727363 h 1444336"/>
                <a:gd name="connsiteX13" fmla="*/ 592282 w 4655128"/>
                <a:gd name="connsiteY13" fmla="*/ 706581 h 1444336"/>
                <a:gd name="connsiteX14" fmla="*/ 623455 w 4655128"/>
                <a:gd name="connsiteY14" fmla="*/ 665018 h 1444336"/>
                <a:gd name="connsiteX15" fmla="*/ 685800 w 4655128"/>
                <a:gd name="connsiteY15" fmla="*/ 644236 h 1444336"/>
                <a:gd name="connsiteX16" fmla="*/ 779318 w 4655128"/>
                <a:gd name="connsiteY16" fmla="*/ 665018 h 1444336"/>
                <a:gd name="connsiteX17" fmla="*/ 810491 w 4655128"/>
                <a:gd name="connsiteY17" fmla="*/ 685800 h 1444336"/>
                <a:gd name="connsiteX18" fmla="*/ 820882 w 4655128"/>
                <a:gd name="connsiteY18" fmla="*/ 716972 h 1444336"/>
                <a:gd name="connsiteX19" fmla="*/ 841664 w 4655128"/>
                <a:gd name="connsiteY19" fmla="*/ 748145 h 1444336"/>
                <a:gd name="connsiteX20" fmla="*/ 883228 w 4655128"/>
                <a:gd name="connsiteY20" fmla="*/ 841663 h 1444336"/>
                <a:gd name="connsiteX21" fmla="*/ 893618 w 4655128"/>
                <a:gd name="connsiteY21" fmla="*/ 872836 h 1444336"/>
                <a:gd name="connsiteX22" fmla="*/ 935182 w 4655128"/>
                <a:gd name="connsiteY22" fmla="*/ 945572 h 1444336"/>
                <a:gd name="connsiteX23" fmla="*/ 997528 w 4655128"/>
                <a:gd name="connsiteY23" fmla="*/ 1007918 h 1444336"/>
                <a:gd name="connsiteX24" fmla="*/ 1059873 w 4655128"/>
                <a:gd name="connsiteY24" fmla="*/ 1049481 h 1444336"/>
                <a:gd name="connsiteX25" fmla="*/ 1091046 w 4655128"/>
                <a:gd name="connsiteY25" fmla="*/ 1059872 h 1444336"/>
                <a:gd name="connsiteX26" fmla="*/ 1153391 w 4655128"/>
                <a:gd name="connsiteY26" fmla="*/ 1091045 h 1444336"/>
                <a:gd name="connsiteX27" fmla="*/ 1184564 w 4655128"/>
                <a:gd name="connsiteY27" fmla="*/ 1111827 h 1444336"/>
                <a:gd name="connsiteX28" fmla="*/ 1246909 w 4655128"/>
                <a:gd name="connsiteY28" fmla="*/ 1132609 h 1444336"/>
                <a:gd name="connsiteX29" fmla="*/ 1340428 w 4655128"/>
                <a:gd name="connsiteY29" fmla="*/ 1111827 h 1444336"/>
                <a:gd name="connsiteX30" fmla="*/ 1371600 w 4655128"/>
                <a:gd name="connsiteY30" fmla="*/ 1091045 h 1444336"/>
                <a:gd name="connsiteX31" fmla="*/ 1413164 w 4655128"/>
                <a:gd name="connsiteY31" fmla="*/ 1028700 h 1444336"/>
                <a:gd name="connsiteX32" fmla="*/ 1423555 w 4655128"/>
                <a:gd name="connsiteY32" fmla="*/ 997527 h 1444336"/>
                <a:gd name="connsiteX33" fmla="*/ 1454728 w 4655128"/>
                <a:gd name="connsiteY33" fmla="*/ 966354 h 1444336"/>
                <a:gd name="connsiteX34" fmla="*/ 1527464 w 4655128"/>
                <a:gd name="connsiteY34" fmla="*/ 872836 h 1444336"/>
                <a:gd name="connsiteX35" fmla="*/ 1558637 w 4655128"/>
                <a:gd name="connsiteY35" fmla="*/ 768927 h 1444336"/>
                <a:gd name="connsiteX36" fmla="*/ 1600200 w 4655128"/>
                <a:gd name="connsiteY36" fmla="*/ 685800 h 1444336"/>
                <a:gd name="connsiteX37" fmla="*/ 1620982 w 4655128"/>
                <a:gd name="connsiteY37" fmla="*/ 644236 h 1444336"/>
                <a:gd name="connsiteX38" fmla="*/ 1631373 w 4655128"/>
                <a:gd name="connsiteY38" fmla="*/ 602672 h 1444336"/>
                <a:gd name="connsiteX39" fmla="*/ 1672937 w 4655128"/>
                <a:gd name="connsiteY39" fmla="*/ 509154 h 1444336"/>
                <a:gd name="connsiteX40" fmla="*/ 1724891 w 4655128"/>
                <a:gd name="connsiteY40" fmla="*/ 384463 h 1444336"/>
                <a:gd name="connsiteX41" fmla="*/ 1745673 w 4655128"/>
                <a:gd name="connsiteY41" fmla="*/ 342900 h 1444336"/>
                <a:gd name="connsiteX42" fmla="*/ 1766455 w 4655128"/>
                <a:gd name="connsiteY42" fmla="*/ 270163 h 1444336"/>
                <a:gd name="connsiteX43" fmla="*/ 1808018 w 4655128"/>
                <a:gd name="connsiteY43" fmla="*/ 207818 h 1444336"/>
                <a:gd name="connsiteX44" fmla="*/ 1859973 w 4655128"/>
                <a:gd name="connsiteY44" fmla="*/ 114300 h 1444336"/>
                <a:gd name="connsiteX45" fmla="*/ 1880755 w 4655128"/>
                <a:gd name="connsiteY45" fmla="*/ 83127 h 1444336"/>
                <a:gd name="connsiteX46" fmla="*/ 1922318 w 4655128"/>
                <a:gd name="connsiteY46" fmla="*/ 51954 h 1444336"/>
                <a:gd name="connsiteX47" fmla="*/ 2015837 w 4655128"/>
                <a:gd name="connsiteY47" fmla="*/ 0 h 1444336"/>
                <a:gd name="connsiteX48" fmla="*/ 2088573 w 4655128"/>
                <a:gd name="connsiteY48" fmla="*/ 83127 h 1444336"/>
                <a:gd name="connsiteX49" fmla="*/ 2140528 w 4655128"/>
                <a:gd name="connsiteY49" fmla="*/ 155863 h 1444336"/>
                <a:gd name="connsiteX50" fmla="*/ 2171700 w 4655128"/>
                <a:gd name="connsiteY50" fmla="*/ 228600 h 1444336"/>
                <a:gd name="connsiteX51" fmla="*/ 2192482 w 4655128"/>
                <a:gd name="connsiteY51" fmla="*/ 259772 h 1444336"/>
                <a:gd name="connsiteX52" fmla="*/ 2213264 w 4655128"/>
                <a:gd name="connsiteY52" fmla="*/ 322118 h 1444336"/>
                <a:gd name="connsiteX53" fmla="*/ 2296391 w 4655128"/>
                <a:gd name="connsiteY53" fmla="*/ 467590 h 1444336"/>
                <a:gd name="connsiteX54" fmla="*/ 2306782 w 4655128"/>
                <a:gd name="connsiteY54" fmla="*/ 498763 h 1444336"/>
                <a:gd name="connsiteX55" fmla="*/ 2327564 w 4655128"/>
                <a:gd name="connsiteY55" fmla="*/ 571500 h 1444336"/>
                <a:gd name="connsiteX56" fmla="*/ 2348346 w 4655128"/>
                <a:gd name="connsiteY56" fmla="*/ 613063 h 1444336"/>
                <a:gd name="connsiteX57" fmla="*/ 2358737 w 4655128"/>
                <a:gd name="connsiteY57" fmla="*/ 644236 h 1444336"/>
                <a:gd name="connsiteX58" fmla="*/ 2379518 w 4655128"/>
                <a:gd name="connsiteY58" fmla="*/ 685800 h 1444336"/>
                <a:gd name="connsiteX59" fmla="*/ 2389909 w 4655128"/>
                <a:gd name="connsiteY59" fmla="*/ 716972 h 1444336"/>
                <a:gd name="connsiteX60" fmla="*/ 2431473 w 4655128"/>
                <a:gd name="connsiteY60" fmla="*/ 789709 h 1444336"/>
                <a:gd name="connsiteX61" fmla="*/ 2452255 w 4655128"/>
                <a:gd name="connsiteY61" fmla="*/ 852054 h 1444336"/>
                <a:gd name="connsiteX62" fmla="*/ 2493818 w 4655128"/>
                <a:gd name="connsiteY62" fmla="*/ 935181 h 1444336"/>
                <a:gd name="connsiteX63" fmla="*/ 2514600 w 4655128"/>
                <a:gd name="connsiteY63" fmla="*/ 966354 h 1444336"/>
                <a:gd name="connsiteX64" fmla="*/ 2524991 w 4655128"/>
                <a:gd name="connsiteY64" fmla="*/ 997527 h 1444336"/>
                <a:gd name="connsiteX65" fmla="*/ 2545773 w 4655128"/>
                <a:gd name="connsiteY65" fmla="*/ 1028700 h 1444336"/>
                <a:gd name="connsiteX66" fmla="*/ 2566555 w 4655128"/>
                <a:gd name="connsiteY66" fmla="*/ 1091045 h 1444336"/>
                <a:gd name="connsiteX67" fmla="*/ 2576946 w 4655128"/>
                <a:gd name="connsiteY67" fmla="*/ 1122218 h 1444336"/>
                <a:gd name="connsiteX68" fmla="*/ 2639291 w 4655128"/>
                <a:gd name="connsiteY68" fmla="*/ 1226127 h 1444336"/>
                <a:gd name="connsiteX69" fmla="*/ 2691246 w 4655128"/>
                <a:gd name="connsiteY69" fmla="*/ 1267690 h 1444336"/>
                <a:gd name="connsiteX70" fmla="*/ 2763982 w 4655128"/>
                <a:gd name="connsiteY70" fmla="*/ 1236518 h 1444336"/>
                <a:gd name="connsiteX71" fmla="*/ 2784764 w 4655128"/>
                <a:gd name="connsiteY71" fmla="*/ 1205345 h 1444336"/>
                <a:gd name="connsiteX72" fmla="*/ 2815937 w 4655128"/>
                <a:gd name="connsiteY72" fmla="*/ 1163781 h 1444336"/>
                <a:gd name="connsiteX73" fmla="*/ 2836718 w 4655128"/>
                <a:gd name="connsiteY73" fmla="*/ 1132609 h 1444336"/>
                <a:gd name="connsiteX74" fmla="*/ 2867891 w 4655128"/>
                <a:gd name="connsiteY74" fmla="*/ 1101436 h 1444336"/>
                <a:gd name="connsiteX75" fmla="*/ 2888673 w 4655128"/>
                <a:gd name="connsiteY75" fmla="*/ 1070263 h 1444336"/>
                <a:gd name="connsiteX76" fmla="*/ 2951018 w 4655128"/>
                <a:gd name="connsiteY76" fmla="*/ 987136 h 1444336"/>
                <a:gd name="connsiteX77" fmla="*/ 2971800 w 4655128"/>
                <a:gd name="connsiteY77" fmla="*/ 955963 h 1444336"/>
                <a:gd name="connsiteX78" fmla="*/ 3002973 w 4655128"/>
                <a:gd name="connsiteY78" fmla="*/ 935181 h 1444336"/>
                <a:gd name="connsiteX79" fmla="*/ 3023755 w 4655128"/>
                <a:gd name="connsiteY79" fmla="*/ 893618 h 1444336"/>
                <a:gd name="connsiteX80" fmla="*/ 3096491 w 4655128"/>
                <a:gd name="connsiteY80" fmla="*/ 862445 h 1444336"/>
                <a:gd name="connsiteX81" fmla="*/ 3138055 w 4655128"/>
                <a:gd name="connsiteY81" fmla="*/ 935181 h 1444336"/>
                <a:gd name="connsiteX82" fmla="*/ 3179618 w 4655128"/>
                <a:gd name="connsiteY82" fmla="*/ 997527 h 1444336"/>
                <a:gd name="connsiteX83" fmla="*/ 3221182 w 4655128"/>
                <a:gd name="connsiteY83" fmla="*/ 1059872 h 1444336"/>
                <a:gd name="connsiteX84" fmla="*/ 3252355 w 4655128"/>
                <a:gd name="connsiteY84" fmla="*/ 1080654 h 1444336"/>
                <a:gd name="connsiteX85" fmla="*/ 3304309 w 4655128"/>
                <a:gd name="connsiteY85" fmla="*/ 1070263 h 1444336"/>
                <a:gd name="connsiteX86" fmla="*/ 3335482 w 4655128"/>
                <a:gd name="connsiteY86" fmla="*/ 1059872 h 1444336"/>
                <a:gd name="connsiteX87" fmla="*/ 3397828 w 4655128"/>
                <a:gd name="connsiteY87" fmla="*/ 1122218 h 1444336"/>
                <a:gd name="connsiteX88" fmla="*/ 3470564 w 4655128"/>
                <a:gd name="connsiteY88" fmla="*/ 1215736 h 1444336"/>
                <a:gd name="connsiteX89" fmla="*/ 3491346 w 4655128"/>
                <a:gd name="connsiteY89" fmla="*/ 1246909 h 1444336"/>
                <a:gd name="connsiteX90" fmla="*/ 3522518 w 4655128"/>
                <a:gd name="connsiteY90" fmla="*/ 1267690 h 1444336"/>
                <a:gd name="connsiteX91" fmla="*/ 3553691 w 4655128"/>
                <a:gd name="connsiteY91" fmla="*/ 1278081 h 1444336"/>
                <a:gd name="connsiteX92" fmla="*/ 3647209 w 4655128"/>
                <a:gd name="connsiteY92" fmla="*/ 1309254 h 1444336"/>
                <a:gd name="connsiteX93" fmla="*/ 3688773 w 4655128"/>
                <a:gd name="connsiteY93" fmla="*/ 1298863 h 1444336"/>
                <a:gd name="connsiteX94" fmla="*/ 3719946 w 4655128"/>
                <a:gd name="connsiteY94" fmla="*/ 1267690 h 1444336"/>
                <a:gd name="connsiteX95" fmla="*/ 3761509 w 4655128"/>
                <a:gd name="connsiteY95" fmla="*/ 1236518 h 1444336"/>
                <a:gd name="connsiteX96" fmla="*/ 3834246 w 4655128"/>
                <a:gd name="connsiteY96" fmla="*/ 1143000 h 1444336"/>
                <a:gd name="connsiteX97" fmla="*/ 3844637 w 4655128"/>
                <a:gd name="connsiteY97" fmla="*/ 1111827 h 1444336"/>
                <a:gd name="connsiteX98" fmla="*/ 3865418 w 4655128"/>
                <a:gd name="connsiteY98" fmla="*/ 1080654 h 1444336"/>
                <a:gd name="connsiteX99" fmla="*/ 3896591 w 4655128"/>
                <a:gd name="connsiteY99" fmla="*/ 1007918 h 1444336"/>
                <a:gd name="connsiteX100" fmla="*/ 3927764 w 4655128"/>
                <a:gd name="connsiteY100" fmla="*/ 924790 h 1444336"/>
                <a:gd name="connsiteX101" fmla="*/ 3958937 w 4655128"/>
                <a:gd name="connsiteY101" fmla="*/ 904009 h 1444336"/>
                <a:gd name="connsiteX102" fmla="*/ 3969328 w 4655128"/>
                <a:gd name="connsiteY102" fmla="*/ 872836 h 1444336"/>
                <a:gd name="connsiteX103" fmla="*/ 4031673 w 4655128"/>
                <a:gd name="connsiteY103" fmla="*/ 820881 h 1444336"/>
                <a:gd name="connsiteX104" fmla="*/ 4062846 w 4655128"/>
                <a:gd name="connsiteY104" fmla="*/ 810490 h 1444336"/>
                <a:gd name="connsiteX105" fmla="*/ 4125191 w 4655128"/>
                <a:gd name="connsiteY105" fmla="*/ 893618 h 1444336"/>
                <a:gd name="connsiteX106" fmla="*/ 4156364 w 4655128"/>
                <a:gd name="connsiteY106" fmla="*/ 924790 h 1444336"/>
                <a:gd name="connsiteX107" fmla="*/ 4177146 w 4655128"/>
                <a:gd name="connsiteY107" fmla="*/ 955963 h 1444336"/>
                <a:gd name="connsiteX108" fmla="*/ 4208318 w 4655128"/>
                <a:gd name="connsiteY108" fmla="*/ 997527 h 1444336"/>
                <a:gd name="connsiteX109" fmla="*/ 4229100 w 4655128"/>
                <a:gd name="connsiteY109" fmla="*/ 1028700 h 1444336"/>
                <a:gd name="connsiteX110" fmla="*/ 4260273 w 4655128"/>
                <a:gd name="connsiteY110" fmla="*/ 1059872 h 1444336"/>
                <a:gd name="connsiteX111" fmla="*/ 4270664 w 4655128"/>
                <a:gd name="connsiteY111" fmla="*/ 1091045 h 1444336"/>
                <a:gd name="connsiteX112" fmla="*/ 4301837 w 4655128"/>
                <a:gd name="connsiteY112" fmla="*/ 1122218 h 1444336"/>
                <a:gd name="connsiteX113" fmla="*/ 4322618 w 4655128"/>
                <a:gd name="connsiteY113" fmla="*/ 1153390 h 1444336"/>
                <a:gd name="connsiteX114" fmla="*/ 4353791 w 4655128"/>
                <a:gd name="connsiteY114" fmla="*/ 1184563 h 1444336"/>
                <a:gd name="connsiteX115" fmla="*/ 4416137 w 4655128"/>
                <a:gd name="connsiteY115" fmla="*/ 1267690 h 1444336"/>
                <a:gd name="connsiteX116" fmla="*/ 4488873 w 4655128"/>
                <a:gd name="connsiteY116" fmla="*/ 1309254 h 1444336"/>
                <a:gd name="connsiteX117" fmla="*/ 4551218 w 4655128"/>
                <a:gd name="connsiteY117" fmla="*/ 1361209 h 1444336"/>
                <a:gd name="connsiteX118" fmla="*/ 4572000 w 4655128"/>
                <a:gd name="connsiteY118" fmla="*/ 1392381 h 1444336"/>
                <a:gd name="connsiteX119" fmla="*/ 4603173 w 4655128"/>
                <a:gd name="connsiteY119" fmla="*/ 1402772 h 1444336"/>
                <a:gd name="connsiteX120" fmla="*/ 4655128 w 4655128"/>
                <a:gd name="connsiteY120" fmla="*/ 1444336 h 144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4655128" h="1444336">
                  <a:moveTo>
                    <a:pt x="0" y="1236518"/>
                  </a:moveTo>
                  <a:cubicBezTo>
                    <a:pt x="104866" y="1223410"/>
                    <a:pt x="56635" y="1234958"/>
                    <a:pt x="145473" y="1205345"/>
                  </a:cubicBezTo>
                  <a:lnTo>
                    <a:pt x="176646" y="1194954"/>
                  </a:lnTo>
                  <a:cubicBezTo>
                    <a:pt x="225480" y="1146119"/>
                    <a:pt x="195590" y="1171933"/>
                    <a:pt x="270164" y="1122218"/>
                  </a:cubicBezTo>
                  <a:lnTo>
                    <a:pt x="301337" y="1101436"/>
                  </a:lnTo>
                  <a:cubicBezTo>
                    <a:pt x="322119" y="1073727"/>
                    <a:pt x="344469" y="1047128"/>
                    <a:pt x="363682" y="1018309"/>
                  </a:cubicBezTo>
                  <a:cubicBezTo>
                    <a:pt x="370609" y="1007918"/>
                    <a:pt x="376469" y="996730"/>
                    <a:pt x="384464" y="987136"/>
                  </a:cubicBezTo>
                  <a:cubicBezTo>
                    <a:pt x="393872" y="975847"/>
                    <a:pt x="406615" y="967563"/>
                    <a:pt x="415637" y="955963"/>
                  </a:cubicBezTo>
                  <a:cubicBezTo>
                    <a:pt x="430971" y="936248"/>
                    <a:pt x="442214" y="913599"/>
                    <a:pt x="457200" y="893618"/>
                  </a:cubicBezTo>
                  <a:cubicBezTo>
                    <a:pt x="467591" y="879763"/>
                    <a:pt x="478307" y="866147"/>
                    <a:pt x="488373" y="852054"/>
                  </a:cubicBezTo>
                  <a:cubicBezTo>
                    <a:pt x="495632" y="841892"/>
                    <a:pt x="504083" y="832293"/>
                    <a:pt x="509155" y="820881"/>
                  </a:cubicBezTo>
                  <a:cubicBezTo>
                    <a:pt x="518052" y="800863"/>
                    <a:pt x="514447" y="774026"/>
                    <a:pt x="529937" y="758536"/>
                  </a:cubicBezTo>
                  <a:cubicBezTo>
                    <a:pt x="540328" y="748145"/>
                    <a:pt x="549820" y="736771"/>
                    <a:pt x="561109" y="727363"/>
                  </a:cubicBezTo>
                  <a:cubicBezTo>
                    <a:pt x="570703" y="719368"/>
                    <a:pt x="583451" y="715412"/>
                    <a:pt x="592282" y="706581"/>
                  </a:cubicBezTo>
                  <a:cubicBezTo>
                    <a:pt x="604528" y="694335"/>
                    <a:pt x="609045" y="674624"/>
                    <a:pt x="623455" y="665018"/>
                  </a:cubicBezTo>
                  <a:cubicBezTo>
                    <a:pt x="641682" y="652867"/>
                    <a:pt x="685800" y="644236"/>
                    <a:pt x="685800" y="644236"/>
                  </a:cubicBezTo>
                  <a:cubicBezTo>
                    <a:pt x="709747" y="648227"/>
                    <a:pt x="753737" y="652227"/>
                    <a:pt x="779318" y="665018"/>
                  </a:cubicBezTo>
                  <a:cubicBezTo>
                    <a:pt x="790488" y="670603"/>
                    <a:pt x="800100" y="678873"/>
                    <a:pt x="810491" y="685800"/>
                  </a:cubicBezTo>
                  <a:cubicBezTo>
                    <a:pt x="813955" y="696191"/>
                    <a:pt x="815984" y="707176"/>
                    <a:pt x="820882" y="716972"/>
                  </a:cubicBezTo>
                  <a:cubicBezTo>
                    <a:pt x="826467" y="728142"/>
                    <a:pt x="836592" y="736733"/>
                    <a:pt x="841664" y="748145"/>
                  </a:cubicBezTo>
                  <a:cubicBezTo>
                    <a:pt x="891126" y="859434"/>
                    <a:pt x="836196" y="771114"/>
                    <a:pt x="883228" y="841663"/>
                  </a:cubicBezTo>
                  <a:cubicBezTo>
                    <a:pt x="886691" y="852054"/>
                    <a:pt x="889304" y="862769"/>
                    <a:pt x="893618" y="872836"/>
                  </a:cubicBezTo>
                  <a:cubicBezTo>
                    <a:pt x="901405" y="891005"/>
                    <a:pt x="920787" y="929378"/>
                    <a:pt x="935182" y="945572"/>
                  </a:cubicBezTo>
                  <a:cubicBezTo>
                    <a:pt x="954708" y="967538"/>
                    <a:pt x="973074" y="991615"/>
                    <a:pt x="997528" y="1007918"/>
                  </a:cubicBezTo>
                  <a:cubicBezTo>
                    <a:pt x="1018310" y="1021772"/>
                    <a:pt x="1036178" y="1041583"/>
                    <a:pt x="1059873" y="1049481"/>
                  </a:cubicBezTo>
                  <a:lnTo>
                    <a:pt x="1091046" y="1059872"/>
                  </a:lnTo>
                  <a:cubicBezTo>
                    <a:pt x="1180375" y="1119426"/>
                    <a:pt x="1067356" y="1048027"/>
                    <a:pt x="1153391" y="1091045"/>
                  </a:cubicBezTo>
                  <a:cubicBezTo>
                    <a:pt x="1164561" y="1096630"/>
                    <a:pt x="1173152" y="1106755"/>
                    <a:pt x="1184564" y="1111827"/>
                  </a:cubicBezTo>
                  <a:cubicBezTo>
                    <a:pt x="1204582" y="1120724"/>
                    <a:pt x="1246909" y="1132609"/>
                    <a:pt x="1246909" y="1132609"/>
                  </a:cubicBezTo>
                  <a:cubicBezTo>
                    <a:pt x="1270853" y="1128618"/>
                    <a:pt x="1314848" y="1124617"/>
                    <a:pt x="1340428" y="1111827"/>
                  </a:cubicBezTo>
                  <a:cubicBezTo>
                    <a:pt x="1351598" y="1106242"/>
                    <a:pt x="1361209" y="1097972"/>
                    <a:pt x="1371600" y="1091045"/>
                  </a:cubicBezTo>
                  <a:cubicBezTo>
                    <a:pt x="1385455" y="1070263"/>
                    <a:pt x="1405266" y="1052395"/>
                    <a:pt x="1413164" y="1028700"/>
                  </a:cubicBezTo>
                  <a:cubicBezTo>
                    <a:pt x="1416628" y="1018309"/>
                    <a:pt x="1417479" y="1006641"/>
                    <a:pt x="1423555" y="997527"/>
                  </a:cubicBezTo>
                  <a:cubicBezTo>
                    <a:pt x="1431706" y="985300"/>
                    <a:pt x="1445706" y="977954"/>
                    <a:pt x="1454728" y="966354"/>
                  </a:cubicBezTo>
                  <a:cubicBezTo>
                    <a:pt x="1541729" y="854495"/>
                    <a:pt x="1456692" y="943608"/>
                    <a:pt x="1527464" y="872836"/>
                  </a:cubicBezTo>
                  <a:cubicBezTo>
                    <a:pt x="1534922" y="843003"/>
                    <a:pt x="1545987" y="794227"/>
                    <a:pt x="1558637" y="768927"/>
                  </a:cubicBezTo>
                  <a:lnTo>
                    <a:pt x="1600200" y="685800"/>
                  </a:lnTo>
                  <a:cubicBezTo>
                    <a:pt x="1607127" y="671945"/>
                    <a:pt x="1617225" y="659263"/>
                    <a:pt x="1620982" y="644236"/>
                  </a:cubicBezTo>
                  <a:cubicBezTo>
                    <a:pt x="1624446" y="630381"/>
                    <a:pt x="1626359" y="616044"/>
                    <a:pt x="1631373" y="602672"/>
                  </a:cubicBezTo>
                  <a:cubicBezTo>
                    <a:pt x="1685690" y="457828"/>
                    <a:pt x="1616065" y="679770"/>
                    <a:pt x="1672937" y="509154"/>
                  </a:cubicBezTo>
                  <a:cubicBezTo>
                    <a:pt x="1708746" y="401728"/>
                    <a:pt x="1638102" y="558040"/>
                    <a:pt x="1724891" y="384463"/>
                  </a:cubicBezTo>
                  <a:lnTo>
                    <a:pt x="1745673" y="342900"/>
                  </a:lnTo>
                  <a:cubicBezTo>
                    <a:pt x="1748119" y="333116"/>
                    <a:pt x="1759679" y="282360"/>
                    <a:pt x="1766455" y="270163"/>
                  </a:cubicBezTo>
                  <a:cubicBezTo>
                    <a:pt x="1778585" y="248330"/>
                    <a:pt x="1800120" y="231513"/>
                    <a:pt x="1808018" y="207818"/>
                  </a:cubicBezTo>
                  <a:cubicBezTo>
                    <a:pt x="1826307" y="152950"/>
                    <a:pt x="1812333" y="185759"/>
                    <a:pt x="1859973" y="114300"/>
                  </a:cubicBezTo>
                  <a:cubicBezTo>
                    <a:pt x="1866900" y="103909"/>
                    <a:pt x="1870764" y="90620"/>
                    <a:pt x="1880755" y="83127"/>
                  </a:cubicBezTo>
                  <a:cubicBezTo>
                    <a:pt x="1894609" y="72736"/>
                    <a:pt x="1908131" y="61885"/>
                    <a:pt x="1922318" y="51954"/>
                  </a:cubicBezTo>
                  <a:cubicBezTo>
                    <a:pt x="1987280" y="6480"/>
                    <a:pt x="1963818" y="17338"/>
                    <a:pt x="2015837" y="0"/>
                  </a:cubicBezTo>
                  <a:cubicBezTo>
                    <a:pt x="2081196" y="49019"/>
                    <a:pt x="2039582" y="9641"/>
                    <a:pt x="2088573" y="83127"/>
                  </a:cubicBezTo>
                  <a:cubicBezTo>
                    <a:pt x="2110875" y="116580"/>
                    <a:pt x="2121940" y="123333"/>
                    <a:pt x="2140528" y="155863"/>
                  </a:cubicBezTo>
                  <a:cubicBezTo>
                    <a:pt x="2227032" y="307248"/>
                    <a:pt x="2113401" y="112003"/>
                    <a:pt x="2171700" y="228600"/>
                  </a:cubicBezTo>
                  <a:cubicBezTo>
                    <a:pt x="2177285" y="239770"/>
                    <a:pt x="2185555" y="249381"/>
                    <a:pt x="2192482" y="259772"/>
                  </a:cubicBezTo>
                  <a:cubicBezTo>
                    <a:pt x="2199409" y="280554"/>
                    <a:pt x="2201113" y="303891"/>
                    <a:pt x="2213264" y="322118"/>
                  </a:cubicBezTo>
                  <a:cubicBezTo>
                    <a:pt x="2243671" y="367727"/>
                    <a:pt x="2278812" y="414853"/>
                    <a:pt x="2296391" y="467590"/>
                  </a:cubicBezTo>
                  <a:cubicBezTo>
                    <a:pt x="2299855" y="477981"/>
                    <a:pt x="2303773" y="488231"/>
                    <a:pt x="2306782" y="498763"/>
                  </a:cubicBezTo>
                  <a:cubicBezTo>
                    <a:pt x="2314314" y="525126"/>
                    <a:pt x="2316887" y="546587"/>
                    <a:pt x="2327564" y="571500"/>
                  </a:cubicBezTo>
                  <a:cubicBezTo>
                    <a:pt x="2333666" y="585737"/>
                    <a:pt x="2342244" y="598826"/>
                    <a:pt x="2348346" y="613063"/>
                  </a:cubicBezTo>
                  <a:cubicBezTo>
                    <a:pt x="2352661" y="623130"/>
                    <a:pt x="2354422" y="634168"/>
                    <a:pt x="2358737" y="644236"/>
                  </a:cubicBezTo>
                  <a:cubicBezTo>
                    <a:pt x="2364839" y="658473"/>
                    <a:pt x="2373416" y="671563"/>
                    <a:pt x="2379518" y="685800"/>
                  </a:cubicBezTo>
                  <a:cubicBezTo>
                    <a:pt x="2383832" y="695867"/>
                    <a:pt x="2385011" y="707176"/>
                    <a:pt x="2389909" y="716972"/>
                  </a:cubicBezTo>
                  <a:cubicBezTo>
                    <a:pt x="2427399" y="791951"/>
                    <a:pt x="2395040" y="698627"/>
                    <a:pt x="2431473" y="789709"/>
                  </a:cubicBezTo>
                  <a:cubicBezTo>
                    <a:pt x="2439609" y="810048"/>
                    <a:pt x="2440104" y="833827"/>
                    <a:pt x="2452255" y="852054"/>
                  </a:cubicBezTo>
                  <a:cubicBezTo>
                    <a:pt x="2500403" y="924277"/>
                    <a:pt x="2442979" y="833501"/>
                    <a:pt x="2493818" y="935181"/>
                  </a:cubicBezTo>
                  <a:cubicBezTo>
                    <a:pt x="2499403" y="946351"/>
                    <a:pt x="2509015" y="955184"/>
                    <a:pt x="2514600" y="966354"/>
                  </a:cubicBezTo>
                  <a:cubicBezTo>
                    <a:pt x="2519498" y="976151"/>
                    <a:pt x="2520093" y="987730"/>
                    <a:pt x="2524991" y="997527"/>
                  </a:cubicBezTo>
                  <a:cubicBezTo>
                    <a:pt x="2530576" y="1008697"/>
                    <a:pt x="2540701" y="1017288"/>
                    <a:pt x="2545773" y="1028700"/>
                  </a:cubicBezTo>
                  <a:cubicBezTo>
                    <a:pt x="2554670" y="1048718"/>
                    <a:pt x="2559628" y="1070263"/>
                    <a:pt x="2566555" y="1091045"/>
                  </a:cubicBezTo>
                  <a:cubicBezTo>
                    <a:pt x="2570019" y="1101436"/>
                    <a:pt x="2572048" y="1112421"/>
                    <a:pt x="2576946" y="1122218"/>
                  </a:cubicBezTo>
                  <a:cubicBezTo>
                    <a:pt x="2608897" y="1186119"/>
                    <a:pt x="2589137" y="1150895"/>
                    <a:pt x="2639291" y="1226127"/>
                  </a:cubicBezTo>
                  <a:cubicBezTo>
                    <a:pt x="2666148" y="1266413"/>
                    <a:pt x="2648226" y="1253351"/>
                    <a:pt x="2691246" y="1267690"/>
                  </a:cubicBezTo>
                  <a:cubicBezTo>
                    <a:pt x="2723043" y="1259741"/>
                    <a:pt x="2740062" y="1260438"/>
                    <a:pt x="2763982" y="1236518"/>
                  </a:cubicBezTo>
                  <a:cubicBezTo>
                    <a:pt x="2772813" y="1227687"/>
                    <a:pt x="2777505" y="1215507"/>
                    <a:pt x="2784764" y="1205345"/>
                  </a:cubicBezTo>
                  <a:cubicBezTo>
                    <a:pt x="2794830" y="1191252"/>
                    <a:pt x="2805871" y="1177874"/>
                    <a:pt x="2815937" y="1163781"/>
                  </a:cubicBezTo>
                  <a:cubicBezTo>
                    <a:pt x="2823195" y="1153619"/>
                    <a:pt x="2828723" y="1142203"/>
                    <a:pt x="2836718" y="1132609"/>
                  </a:cubicBezTo>
                  <a:cubicBezTo>
                    <a:pt x="2846126" y="1121320"/>
                    <a:pt x="2858483" y="1112725"/>
                    <a:pt x="2867891" y="1101436"/>
                  </a:cubicBezTo>
                  <a:cubicBezTo>
                    <a:pt x="2875886" y="1091842"/>
                    <a:pt x="2881328" y="1080363"/>
                    <a:pt x="2888673" y="1070263"/>
                  </a:cubicBezTo>
                  <a:cubicBezTo>
                    <a:pt x="2909045" y="1042251"/>
                    <a:pt x="2931805" y="1015955"/>
                    <a:pt x="2951018" y="987136"/>
                  </a:cubicBezTo>
                  <a:cubicBezTo>
                    <a:pt x="2957945" y="976745"/>
                    <a:pt x="2962969" y="964794"/>
                    <a:pt x="2971800" y="955963"/>
                  </a:cubicBezTo>
                  <a:cubicBezTo>
                    <a:pt x="2980631" y="947132"/>
                    <a:pt x="2992582" y="942108"/>
                    <a:pt x="3002973" y="935181"/>
                  </a:cubicBezTo>
                  <a:cubicBezTo>
                    <a:pt x="3009900" y="921327"/>
                    <a:pt x="3013839" y="905517"/>
                    <a:pt x="3023755" y="893618"/>
                  </a:cubicBezTo>
                  <a:cubicBezTo>
                    <a:pt x="3042639" y="870957"/>
                    <a:pt x="3070453" y="868955"/>
                    <a:pt x="3096491" y="862445"/>
                  </a:cubicBezTo>
                  <a:cubicBezTo>
                    <a:pt x="3198744" y="998782"/>
                    <a:pt x="3081390" y="833183"/>
                    <a:pt x="3138055" y="935181"/>
                  </a:cubicBezTo>
                  <a:cubicBezTo>
                    <a:pt x="3150185" y="957015"/>
                    <a:pt x="3165764" y="976745"/>
                    <a:pt x="3179618" y="997527"/>
                  </a:cubicBezTo>
                  <a:cubicBezTo>
                    <a:pt x="3179619" y="997528"/>
                    <a:pt x="3221180" y="1059871"/>
                    <a:pt x="3221182" y="1059872"/>
                  </a:cubicBezTo>
                  <a:lnTo>
                    <a:pt x="3252355" y="1080654"/>
                  </a:lnTo>
                  <a:cubicBezTo>
                    <a:pt x="3269673" y="1077190"/>
                    <a:pt x="3287175" y="1074546"/>
                    <a:pt x="3304309" y="1070263"/>
                  </a:cubicBezTo>
                  <a:cubicBezTo>
                    <a:pt x="3314935" y="1067606"/>
                    <a:pt x="3324678" y="1058071"/>
                    <a:pt x="3335482" y="1059872"/>
                  </a:cubicBezTo>
                  <a:cubicBezTo>
                    <a:pt x="3362920" y="1064445"/>
                    <a:pt x="3384324" y="1106463"/>
                    <a:pt x="3397828" y="1122218"/>
                  </a:cubicBezTo>
                  <a:cubicBezTo>
                    <a:pt x="3471079" y="1207677"/>
                    <a:pt x="3379346" y="1078909"/>
                    <a:pt x="3470564" y="1215736"/>
                  </a:cubicBezTo>
                  <a:cubicBezTo>
                    <a:pt x="3477491" y="1226127"/>
                    <a:pt x="3480955" y="1239982"/>
                    <a:pt x="3491346" y="1246909"/>
                  </a:cubicBezTo>
                  <a:cubicBezTo>
                    <a:pt x="3501737" y="1253836"/>
                    <a:pt x="3511348" y="1262105"/>
                    <a:pt x="3522518" y="1267690"/>
                  </a:cubicBezTo>
                  <a:cubicBezTo>
                    <a:pt x="3532315" y="1272588"/>
                    <a:pt x="3543435" y="1274235"/>
                    <a:pt x="3553691" y="1278081"/>
                  </a:cubicBezTo>
                  <a:cubicBezTo>
                    <a:pt x="3631949" y="1307428"/>
                    <a:pt x="3577564" y="1291842"/>
                    <a:pt x="3647209" y="1309254"/>
                  </a:cubicBezTo>
                  <a:cubicBezTo>
                    <a:pt x="3661064" y="1305790"/>
                    <a:pt x="3676374" y="1305948"/>
                    <a:pt x="3688773" y="1298863"/>
                  </a:cubicBezTo>
                  <a:cubicBezTo>
                    <a:pt x="3701532" y="1291572"/>
                    <a:pt x="3708789" y="1277253"/>
                    <a:pt x="3719946" y="1267690"/>
                  </a:cubicBezTo>
                  <a:cubicBezTo>
                    <a:pt x="3733095" y="1256420"/>
                    <a:pt x="3747655" y="1246909"/>
                    <a:pt x="3761509" y="1236518"/>
                  </a:cubicBezTo>
                  <a:cubicBezTo>
                    <a:pt x="3811224" y="1161945"/>
                    <a:pt x="3785411" y="1191833"/>
                    <a:pt x="3834246" y="1143000"/>
                  </a:cubicBezTo>
                  <a:cubicBezTo>
                    <a:pt x="3837710" y="1132609"/>
                    <a:pt x="3839739" y="1121624"/>
                    <a:pt x="3844637" y="1111827"/>
                  </a:cubicBezTo>
                  <a:cubicBezTo>
                    <a:pt x="3850222" y="1100657"/>
                    <a:pt x="3860499" y="1092133"/>
                    <a:pt x="3865418" y="1080654"/>
                  </a:cubicBezTo>
                  <a:cubicBezTo>
                    <a:pt x="3905672" y="986724"/>
                    <a:pt x="3844422" y="1086170"/>
                    <a:pt x="3896591" y="1007918"/>
                  </a:cubicBezTo>
                  <a:cubicBezTo>
                    <a:pt x="3903582" y="979954"/>
                    <a:pt x="3908358" y="948077"/>
                    <a:pt x="3927764" y="924790"/>
                  </a:cubicBezTo>
                  <a:cubicBezTo>
                    <a:pt x="3935759" y="915196"/>
                    <a:pt x="3948546" y="910936"/>
                    <a:pt x="3958937" y="904009"/>
                  </a:cubicBezTo>
                  <a:cubicBezTo>
                    <a:pt x="3962401" y="893618"/>
                    <a:pt x="3963252" y="881950"/>
                    <a:pt x="3969328" y="872836"/>
                  </a:cubicBezTo>
                  <a:cubicBezTo>
                    <a:pt x="3980819" y="855599"/>
                    <a:pt x="4012504" y="830466"/>
                    <a:pt x="4031673" y="820881"/>
                  </a:cubicBezTo>
                  <a:cubicBezTo>
                    <a:pt x="4041470" y="815983"/>
                    <a:pt x="4052455" y="813954"/>
                    <a:pt x="4062846" y="810490"/>
                  </a:cubicBezTo>
                  <a:cubicBezTo>
                    <a:pt x="4171426" y="919072"/>
                    <a:pt x="4051324" y="790205"/>
                    <a:pt x="4125191" y="893618"/>
                  </a:cubicBezTo>
                  <a:cubicBezTo>
                    <a:pt x="4133732" y="905576"/>
                    <a:pt x="4146956" y="913501"/>
                    <a:pt x="4156364" y="924790"/>
                  </a:cubicBezTo>
                  <a:cubicBezTo>
                    <a:pt x="4164359" y="934384"/>
                    <a:pt x="4169887" y="945801"/>
                    <a:pt x="4177146" y="955963"/>
                  </a:cubicBezTo>
                  <a:cubicBezTo>
                    <a:pt x="4187212" y="970055"/>
                    <a:pt x="4198252" y="983435"/>
                    <a:pt x="4208318" y="997527"/>
                  </a:cubicBezTo>
                  <a:cubicBezTo>
                    <a:pt x="4215577" y="1007689"/>
                    <a:pt x="4221105" y="1019106"/>
                    <a:pt x="4229100" y="1028700"/>
                  </a:cubicBezTo>
                  <a:cubicBezTo>
                    <a:pt x="4238508" y="1039989"/>
                    <a:pt x="4249882" y="1049481"/>
                    <a:pt x="4260273" y="1059872"/>
                  </a:cubicBezTo>
                  <a:cubicBezTo>
                    <a:pt x="4263737" y="1070263"/>
                    <a:pt x="4264588" y="1081931"/>
                    <a:pt x="4270664" y="1091045"/>
                  </a:cubicBezTo>
                  <a:cubicBezTo>
                    <a:pt x="4278815" y="1103272"/>
                    <a:pt x="4292429" y="1110929"/>
                    <a:pt x="4301837" y="1122218"/>
                  </a:cubicBezTo>
                  <a:cubicBezTo>
                    <a:pt x="4309832" y="1131812"/>
                    <a:pt x="4314623" y="1143796"/>
                    <a:pt x="4322618" y="1153390"/>
                  </a:cubicBezTo>
                  <a:cubicBezTo>
                    <a:pt x="4332026" y="1164679"/>
                    <a:pt x="4344485" y="1173190"/>
                    <a:pt x="4353791" y="1184563"/>
                  </a:cubicBezTo>
                  <a:cubicBezTo>
                    <a:pt x="4375724" y="1211370"/>
                    <a:pt x="4385157" y="1252200"/>
                    <a:pt x="4416137" y="1267690"/>
                  </a:cubicBezTo>
                  <a:cubicBezTo>
                    <a:pt x="4441544" y="1280394"/>
                    <a:pt x="4466843" y="1290896"/>
                    <a:pt x="4488873" y="1309254"/>
                  </a:cubicBezTo>
                  <a:cubicBezTo>
                    <a:pt x="4568885" y="1375931"/>
                    <a:pt x="4473819" y="1309608"/>
                    <a:pt x="4551218" y="1361209"/>
                  </a:cubicBezTo>
                  <a:cubicBezTo>
                    <a:pt x="4558145" y="1371600"/>
                    <a:pt x="4562248" y="1384580"/>
                    <a:pt x="4572000" y="1392381"/>
                  </a:cubicBezTo>
                  <a:cubicBezTo>
                    <a:pt x="4580553" y="1399223"/>
                    <a:pt x="4593376" y="1397874"/>
                    <a:pt x="4603173" y="1402772"/>
                  </a:cubicBezTo>
                  <a:cubicBezTo>
                    <a:pt x="4629389" y="1415880"/>
                    <a:pt x="4635798" y="1425006"/>
                    <a:pt x="4655128" y="1444336"/>
                  </a:cubicBez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sk-SK"/>
            </a:p>
          </p:txBody>
        </p:sp>
        <p:cxnSp>
          <p:nvCxnSpPr>
            <p:cNvPr id="25" name="Straight Connector 24"/>
            <p:cNvCxnSpPr/>
            <p:nvPr/>
          </p:nvCxnSpPr>
          <p:spPr>
            <a:xfrm flipV="1">
              <a:off x="4008438" y="3500439"/>
              <a:ext cx="0" cy="1944687"/>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51207" name="TextBox 21"/>
            <p:cNvSpPr txBox="1">
              <a:spLocks noChangeArrowheads="1"/>
            </p:cNvSpPr>
            <p:nvPr/>
          </p:nvSpPr>
          <p:spPr bwMode="auto">
            <a:xfrm>
              <a:off x="2566989" y="2708276"/>
              <a:ext cx="6492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0"/>
                </a:spcBef>
                <a:buClrTx/>
                <a:buSzTx/>
                <a:buFontTx/>
                <a:buNone/>
              </a:pPr>
              <a:r>
                <a:rPr lang="sk-SK" altLang="sk-SK" sz="1400">
                  <a:latin typeface="Arial" panose="020B0604020202020204" pitchFamily="34" charset="0"/>
                </a:rPr>
                <a:t>P(v)</a:t>
              </a:r>
            </a:p>
          </p:txBody>
        </p:sp>
      </p:grpSp>
    </p:spTree>
    <p:extLst>
      <p:ext uri="{BB962C8B-B14F-4D97-AF65-F5344CB8AC3E}">
        <p14:creationId xmlns:p14="http://schemas.microsoft.com/office/powerpoint/2010/main" val="391675992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126950" y="632589"/>
            <a:ext cx="7921625" cy="5985907"/>
            <a:chOff x="2278856" y="620714"/>
            <a:chExt cx="7921625" cy="5985907"/>
          </a:xfrm>
        </p:grpSpPr>
        <p:sp>
          <p:nvSpPr>
            <p:cNvPr id="52226" name="TextBox 1"/>
            <p:cNvSpPr txBox="1">
              <a:spLocks noChangeArrowheads="1"/>
            </p:cNvSpPr>
            <p:nvPr/>
          </p:nvSpPr>
          <p:spPr bwMode="auto">
            <a:xfrm>
              <a:off x="2711451" y="620714"/>
              <a:ext cx="73453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0"/>
                </a:spcBef>
                <a:buClrTx/>
                <a:buSzTx/>
                <a:buFontTx/>
                <a:buNone/>
              </a:pPr>
              <a:r>
                <a:rPr lang="sk-SK" altLang="sk-SK" sz="1800" dirty="0" err="1" smtClean="0">
                  <a:latin typeface="Arial" panose="020B0604020202020204" pitchFamily="34" charset="0"/>
                </a:rPr>
                <a:t>Prob</a:t>
              </a:r>
              <a:r>
                <a:rPr lang="en-US" altLang="sk-SK" sz="1800" dirty="0" err="1" smtClean="0">
                  <a:latin typeface="Arial" panose="020B0604020202020204" pitchFamily="34" charset="0"/>
                </a:rPr>
                <a:t>lems</a:t>
              </a:r>
              <a:r>
                <a:rPr lang="en-US" altLang="sk-SK" sz="1800" dirty="0" smtClean="0">
                  <a:latin typeface="Arial" panose="020B0604020202020204" pitchFamily="34" charset="0"/>
                </a:rPr>
                <a:t> with the rejection sampling method</a:t>
              </a:r>
              <a:endParaRPr lang="sk-SK" altLang="sk-SK" sz="1800" dirty="0">
                <a:latin typeface="Arial" panose="020B0604020202020204" pitchFamily="34" charset="0"/>
              </a:endParaRPr>
            </a:p>
          </p:txBody>
        </p:sp>
        <p:sp>
          <p:nvSpPr>
            <p:cNvPr id="52227" name="TextBox 2"/>
            <p:cNvSpPr txBox="1">
              <a:spLocks noChangeArrowheads="1"/>
            </p:cNvSpPr>
            <p:nvPr/>
          </p:nvSpPr>
          <p:spPr bwMode="auto">
            <a:xfrm>
              <a:off x="2278856" y="1370479"/>
              <a:ext cx="79216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0"/>
                </a:spcBef>
                <a:buClrTx/>
                <a:buSzTx/>
                <a:buFontTx/>
                <a:buNone/>
              </a:pPr>
              <a:r>
                <a:rPr lang="sk-SK" altLang="sk-SK" sz="1800" dirty="0">
                  <a:latin typeface="Arial" panose="020B0604020202020204" pitchFamily="34" charset="0"/>
                </a:rPr>
                <a:t>RS </a:t>
              </a:r>
              <a:r>
                <a:rPr lang="en-US" altLang="sk-SK" sz="1800" dirty="0" smtClean="0">
                  <a:latin typeface="Arial" panose="020B0604020202020204" pitchFamily="34" charset="0"/>
                </a:rPr>
                <a:t>is not appropriate if one samples from the multidimensional distribution, because a lot of samples are rejected</a:t>
              </a:r>
              <a:r>
                <a:rPr lang="sk-SK" altLang="sk-SK" sz="1800" dirty="0" smtClean="0">
                  <a:latin typeface="Arial" panose="020B0604020202020204" pitchFamily="34" charset="0"/>
                </a:rPr>
                <a:t>.</a:t>
              </a:r>
              <a:r>
                <a:rPr lang="en-US" altLang="sk-SK" sz="1800" dirty="0" smtClean="0">
                  <a:latin typeface="Arial" panose="020B0604020202020204" pitchFamily="34" charset="0"/>
                </a:rPr>
                <a:t>  </a:t>
              </a:r>
              <a:endParaRPr lang="sk-SK" altLang="sk-SK" sz="1800" dirty="0">
                <a:latin typeface="Arial" panose="020B0604020202020204" pitchFamily="34" charset="0"/>
              </a:endParaRPr>
            </a:p>
          </p:txBody>
        </p:sp>
        <p:grpSp>
          <p:nvGrpSpPr>
            <p:cNvPr id="52228" name="Group 10"/>
            <p:cNvGrpSpPr>
              <a:grpSpLocks/>
            </p:cNvGrpSpPr>
            <p:nvPr/>
          </p:nvGrpSpPr>
          <p:grpSpPr bwMode="auto">
            <a:xfrm>
              <a:off x="3792538" y="2420938"/>
              <a:ext cx="5111750" cy="3529012"/>
              <a:chOff x="2267744" y="2420888"/>
              <a:chExt cx="4032448" cy="2736304"/>
            </a:xfrm>
          </p:grpSpPr>
          <p:cxnSp>
            <p:nvCxnSpPr>
              <p:cNvPr id="5" name="Straight Arrow Connector 4"/>
              <p:cNvCxnSpPr/>
              <p:nvPr/>
            </p:nvCxnSpPr>
            <p:spPr>
              <a:xfrm flipV="1">
                <a:off x="2267744" y="2420888"/>
                <a:ext cx="0" cy="27363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2267744" y="5157192"/>
                <a:ext cx="40324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2267744" y="4221703"/>
                <a:ext cx="1584176" cy="9354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5" name="Freeform 24"/>
            <p:cNvSpPr/>
            <p:nvPr/>
          </p:nvSpPr>
          <p:spPr>
            <a:xfrm>
              <a:off x="3798888" y="3127375"/>
              <a:ext cx="5033962" cy="1798638"/>
            </a:xfrm>
            <a:custGeom>
              <a:avLst/>
              <a:gdLst>
                <a:gd name="connsiteX0" fmla="*/ 0 w 5071315"/>
                <a:gd name="connsiteY0" fmla="*/ 1122443 h 1797852"/>
                <a:gd name="connsiteX1" fmla="*/ 62346 w 5071315"/>
                <a:gd name="connsiteY1" fmla="*/ 1112052 h 1797852"/>
                <a:gd name="connsiteX2" fmla="*/ 93518 w 5071315"/>
                <a:gd name="connsiteY2" fmla="*/ 1091270 h 1797852"/>
                <a:gd name="connsiteX3" fmla="*/ 155864 w 5071315"/>
                <a:gd name="connsiteY3" fmla="*/ 1028925 h 1797852"/>
                <a:gd name="connsiteX4" fmla="*/ 228600 w 5071315"/>
                <a:gd name="connsiteY4" fmla="*/ 935406 h 1797852"/>
                <a:gd name="connsiteX5" fmla="*/ 259773 w 5071315"/>
                <a:gd name="connsiteY5" fmla="*/ 873061 h 1797852"/>
                <a:gd name="connsiteX6" fmla="*/ 290946 w 5071315"/>
                <a:gd name="connsiteY6" fmla="*/ 852279 h 1797852"/>
                <a:gd name="connsiteX7" fmla="*/ 322118 w 5071315"/>
                <a:gd name="connsiteY7" fmla="*/ 789934 h 1797852"/>
                <a:gd name="connsiteX8" fmla="*/ 353291 w 5071315"/>
                <a:gd name="connsiteY8" fmla="*/ 758761 h 1797852"/>
                <a:gd name="connsiteX9" fmla="*/ 415636 w 5071315"/>
                <a:gd name="connsiteY9" fmla="*/ 665243 h 1797852"/>
                <a:gd name="connsiteX10" fmla="*/ 436418 w 5071315"/>
                <a:gd name="connsiteY10" fmla="*/ 634070 h 1797852"/>
                <a:gd name="connsiteX11" fmla="*/ 467591 w 5071315"/>
                <a:gd name="connsiteY11" fmla="*/ 613288 h 1797852"/>
                <a:gd name="connsiteX12" fmla="*/ 488373 w 5071315"/>
                <a:gd name="connsiteY12" fmla="*/ 582116 h 1797852"/>
                <a:gd name="connsiteX13" fmla="*/ 519546 w 5071315"/>
                <a:gd name="connsiteY13" fmla="*/ 571725 h 1797852"/>
                <a:gd name="connsiteX14" fmla="*/ 581891 w 5071315"/>
                <a:gd name="connsiteY14" fmla="*/ 540552 h 1797852"/>
                <a:gd name="connsiteX15" fmla="*/ 737755 w 5071315"/>
                <a:gd name="connsiteY15" fmla="*/ 561334 h 1797852"/>
                <a:gd name="connsiteX16" fmla="*/ 800100 w 5071315"/>
                <a:gd name="connsiteY16" fmla="*/ 602897 h 1797852"/>
                <a:gd name="connsiteX17" fmla="*/ 820882 w 5071315"/>
                <a:gd name="connsiteY17" fmla="*/ 634070 h 1797852"/>
                <a:gd name="connsiteX18" fmla="*/ 904009 w 5071315"/>
                <a:gd name="connsiteY18" fmla="*/ 654852 h 1797852"/>
                <a:gd name="connsiteX19" fmla="*/ 966355 w 5071315"/>
                <a:gd name="connsiteY19" fmla="*/ 634070 h 1797852"/>
                <a:gd name="connsiteX20" fmla="*/ 997527 w 5071315"/>
                <a:gd name="connsiteY20" fmla="*/ 602897 h 1797852"/>
                <a:gd name="connsiteX21" fmla="*/ 1059873 w 5071315"/>
                <a:gd name="connsiteY21" fmla="*/ 550943 h 1797852"/>
                <a:gd name="connsiteX22" fmla="*/ 1070264 w 5071315"/>
                <a:gd name="connsiteY22" fmla="*/ 519770 h 1797852"/>
                <a:gd name="connsiteX23" fmla="*/ 1143000 w 5071315"/>
                <a:gd name="connsiteY23" fmla="*/ 447034 h 1797852"/>
                <a:gd name="connsiteX24" fmla="*/ 1163782 w 5071315"/>
                <a:gd name="connsiteY24" fmla="*/ 384688 h 1797852"/>
                <a:gd name="connsiteX25" fmla="*/ 1174173 w 5071315"/>
                <a:gd name="connsiteY25" fmla="*/ 353516 h 1797852"/>
                <a:gd name="connsiteX26" fmla="*/ 1194955 w 5071315"/>
                <a:gd name="connsiteY26" fmla="*/ 322343 h 1797852"/>
                <a:gd name="connsiteX27" fmla="*/ 1215736 w 5071315"/>
                <a:gd name="connsiteY27" fmla="*/ 249606 h 1797852"/>
                <a:gd name="connsiteX28" fmla="*/ 1236518 w 5071315"/>
                <a:gd name="connsiteY28" fmla="*/ 218434 h 1797852"/>
                <a:gd name="connsiteX29" fmla="*/ 1257300 w 5071315"/>
                <a:gd name="connsiteY29" fmla="*/ 145697 h 1797852"/>
                <a:gd name="connsiteX30" fmla="*/ 1278082 w 5071315"/>
                <a:gd name="connsiteY30" fmla="*/ 83352 h 1797852"/>
                <a:gd name="connsiteX31" fmla="*/ 1298864 w 5071315"/>
                <a:gd name="connsiteY31" fmla="*/ 52179 h 1797852"/>
                <a:gd name="connsiteX32" fmla="*/ 1392382 w 5071315"/>
                <a:gd name="connsiteY32" fmla="*/ 225 h 1797852"/>
                <a:gd name="connsiteX33" fmla="*/ 1454727 w 5071315"/>
                <a:gd name="connsiteY33" fmla="*/ 10616 h 1797852"/>
                <a:gd name="connsiteX34" fmla="*/ 1517073 w 5071315"/>
                <a:gd name="connsiteY34" fmla="*/ 72961 h 1797852"/>
                <a:gd name="connsiteX35" fmla="*/ 1548246 w 5071315"/>
                <a:gd name="connsiteY35" fmla="*/ 93743 h 1797852"/>
                <a:gd name="connsiteX36" fmla="*/ 1569027 w 5071315"/>
                <a:gd name="connsiteY36" fmla="*/ 156088 h 1797852"/>
                <a:gd name="connsiteX37" fmla="*/ 1589809 w 5071315"/>
                <a:gd name="connsiteY37" fmla="*/ 187261 h 1797852"/>
                <a:gd name="connsiteX38" fmla="*/ 1620982 w 5071315"/>
                <a:gd name="connsiteY38" fmla="*/ 280779 h 1797852"/>
                <a:gd name="connsiteX39" fmla="*/ 1631373 w 5071315"/>
                <a:gd name="connsiteY39" fmla="*/ 311952 h 1797852"/>
                <a:gd name="connsiteX40" fmla="*/ 1652155 w 5071315"/>
                <a:gd name="connsiteY40" fmla="*/ 343125 h 1797852"/>
                <a:gd name="connsiteX41" fmla="*/ 1672936 w 5071315"/>
                <a:gd name="connsiteY41" fmla="*/ 405470 h 1797852"/>
                <a:gd name="connsiteX42" fmla="*/ 1683327 w 5071315"/>
                <a:gd name="connsiteY42" fmla="*/ 447034 h 1797852"/>
                <a:gd name="connsiteX43" fmla="*/ 1714500 w 5071315"/>
                <a:gd name="connsiteY43" fmla="*/ 457425 h 1797852"/>
                <a:gd name="connsiteX44" fmla="*/ 2088573 w 5071315"/>
                <a:gd name="connsiteY44" fmla="*/ 478206 h 1797852"/>
                <a:gd name="connsiteX45" fmla="*/ 2223655 w 5071315"/>
                <a:gd name="connsiteY45" fmla="*/ 498988 h 1797852"/>
                <a:gd name="connsiteX46" fmla="*/ 2296391 w 5071315"/>
                <a:gd name="connsiteY46" fmla="*/ 509379 h 1797852"/>
                <a:gd name="connsiteX47" fmla="*/ 2348346 w 5071315"/>
                <a:gd name="connsiteY47" fmla="*/ 519770 h 1797852"/>
                <a:gd name="connsiteX48" fmla="*/ 2483427 w 5071315"/>
                <a:gd name="connsiteY48" fmla="*/ 530161 h 1797852"/>
                <a:gd name="connsiteX49" fmla="*/ 2587336 w 5071315"/>
                <a:gd name="connsiteY49" fmla="*/ 550943 h 1797852"/>
                <a:gd name="connsiteX50" fmla="*/ 2628900 w 5071315"/>
                <a:gd name="connsiteY50" fmla="*/ 571725 h 1797852"/>
                <a:gd name="connsiteX51" fmla="*/ 2660073 w 5071315"/>
                <a:gd name="connsiteY51" fmla="*/ 582116 h 1797852"/>
                <a:gd name="connsiteX52" fmla="*/ 2691246 w 5071315"/>
                <a:gd name="connsiteY52" fmla="*/ 602897 h 1797852"/>
                <a:gd name="connsiteX53" fmla="*/ 2753591 w 5071315"/>
                <a:gd name="connsiteY53" fmla="*/ 634070 h 1797852"/>
                <a:gd name="connsiteX54" fmla="*/ 2795155 w 5071315"/>
                <a:gd name="connsiteY54" fmla="*/ 696416 h 1797852"/>
                <a:gd name="connsiteX55" fmla="*/ 2815936 w 5071315"/>
                <a:gd name="connsiteY55" fmla="*/ 758761 h 1797852"/>
                <a:gd name="connsiteX56" fmla="*/ 2847109 w 5071315"/>
                <a:gd name="connsiteY56" fmla="*/ 821106 h 1797852"/>
                <a:gd name="connsiteX57" fmla="*/ 2867891 w 5071315"/>
                <a:gd name="connsiteY57" fmla="*/ 893843 h 1797852"/>
                <a:gd name="connsiteX58" fmla="*/ 2888673 w 5071315"/>
                <a:gd name="connsiteY58" fmla="*/ 925016 h 1797852"/>
                <a:gd name="connsiteX59" fmla="*/ 2919846 w 5071315"/>
                <a:gd name="connsiteY59" fmla="*/ 987361 h 1797852"/>
                <a:gd name="connsiteX60" fmla="*/ 3044536 w 5071315"/>
                <a:gd name="connsiteY60" fmla="*/ 1049706 h 1797852"/>
                <a:gd name="connsiteX61" fmla="*/ 3106882 w 5071315"/>
                <a:gd name="connsiteY61" fmla="*/ 1070488 h 1797852"/>
                <a:gd name="connsiteX62" fmla="*/ 3138055 w 5071315"/>
                <a:gd name="connsiteY62" fmla="*/ 1080879 h 1797852"/>
                <a:gd name="connsiteX63" fmla="*/ 3262746 w 5071315"/>
                <a:gd name="connsiteY63" fmla="*/ 1101661 h 1797852"/>
                <a:gd name="connsiteX64" fmla="*/ 3429000 w 5071315"/>
                <a:gd name="connsiteY64" fmla="*/ 1091270 h 1797852"/>
                <a:gd name="connsiteX65" fmla="*/ 3460173 w 5071315"/>
                <a:gd name="connsiteY65" fmla="*/ 1080879 h 1797852"/>
                <a:gd name="connsiteX66" fmla="*/ 3522518 w 5071315"/>
                <a:gd name="connsiteY66" fmla="*/ 1008143 h 1797852"/>
                <a:gd name="connsiteX67" fmla="*/ 3553691 w 5071315"/>
                <a:gd name="connsiteY67" fmla="*/ 976970 h 1797852"/>
                <a:gd name="connsiteX68" fmla="*/ 3616036 w 5071315"/>
                <a:gd name="connsiteY68" fmla="*/ 883452 h 1797852"/>
                <a:gd name="connsiteX69" fmla="*/ 3636818 w 5071315"/>
                <a:gd name="connsiteY69" fmla="*/ 852279 h 1797852"/>
                <a:gd name="connsiteX70" fmla="*/ 3667991 w 5071315"/>
                <a:gd name="connsiteY70" fmla="*/ 789934 h 1797852"/>
                <a:gd name="connsiteX71" fmla="*/ 3699164 w 5071315"/>
                <a:gd name="connsiteY71" fmla="*/ 727588 h 1797852"/>
                <a:gd name="connsiteX72" fmla="*/ 3730336 w 5071315"/>
                <a:gd name="connsiteY72" fmla="*/ 706806 h 1797852"/>
                <a:gd name="connsiteX73" fmla="*/ 3761509 w 5071315"/>
                <a:gd name="connsiteY73" fmla="*/ 696416 h 1797852"/>
                <a:gd name="connsiteX74" fmla="*/ 3958936 w 5071315"/>
                <a:gd name="connsiteY74" fmla="*/ 706806 h 1797852"/>
                <a:gd name="connsiteX75" fmla="*/ 4353791 w 5071315"/>
                <a:gd name="connsiteY75" fmla="*/ 717197 h 1797852"/>
                <a:gd name="connsiteX76" fmla="*/ 4416136 w 5071315"/>
                <a:gd name="connsiteY76" fmla="*/ 727588 h 1797852"/>
                <a:gd name="connsiteX77" fmla="*/ 4540827 w 5071315"/>
                <a:gd name="connsiteY77" fmla="*/ 737979 h 1797852"/>
                <a:gd name="connsiteX78" fmla="*/ 5060373 w 5071315"/>
                <a:gd name="connsiteY78" fmla="*/ 758761 h 1797852"/>
                <a:gd name="connsiteX79" fmla="*/ 5029200 w 5071315"/>
                <a:gd name="connsiteY79" fmla="*/ 769152 h 1797852"/>
                <a:gd name="connsiteX80" fmla="*/ 4966855 w 5071315"/>
                <a:gd name="connsiteY80" fmla="*/ 810716 h 1797852"/>
                <a:gd name="connsiteX81" fmla="*/ 4946073 w 5071315"/>
                <a:gd name="connsiteY81" fmla="*/ 841888 h 1797852"/>
                <a:gd name="connsiteX82" fmla="*/ 4914900 w 5071315"/>
                <a:gd name="connsiteY82" fmla="*/ 862670 h 1797852"/>
                <a:gd name="connsiteX83" fmla="*/ 4842164 w 5071315"/>
                <a:gd name="connsiteY83" fmla="*/ 935406 h 1797852"/>
                <a:gd name="connsiteX84" fmla="*/ 4810991 w 5071315"/>
                <a:gd name="connsiteY84" fmla="*/ 966579 h 1797852"/>
                <a:gd name="connsiteX85" fmla="*/ 4779818 w 5071315"/>
                <a:gd name="connsiteY85" fmla="*/ 987361 h 1797852"/>
                <a:gd name="connsiteX86" fmla="*/ 4769427 w 5071315"/>
                <a:gd name="connsiteY86" fmla="*/ 1018534 h 1797852"/>
                <a:gd name="connsiteX87" fmla="*/ 4738255 w 5071315"/>
                <a:gd name="connsiteY87" fmla="*/ 1049706 h 1797852"/>
                <a:gd name="connsiteX88" fmla="*/ 4696691 w 5071315"/>
                <a:gd name="connsiteY88" fmla="*/ 1112052 h 1797852"/>
                <a:gd name="connsiteX89" fmla="*/ 4675909 w 5071315"/>
                <a:gd name="connsiteY89" fmla="*/ 1174397 h 1797852"/>
                <a:gd name="connsiteX90" fmla="*/ 4675909 w 5071315"/>
                <a:gd name="connsiteY90" fmla="*/ 1444561 h 1797852"/>
                <a:gd name="connsiteX91" fmla="*/ 4665518 w 5071315"/>
                <a:gd name="connsiteY91" fmla="*/ 1475734 h 1797852"/>
                <a:gd name="connsiteX92" fmla="*/ 4613564 w 5071315"/>
                <a:gd name="connsiteY92" fmla="*/ 1538079 h 1797852"/>
                <a:gd name="connsiteX93" fmla="*/ 4530436 w 5071315"/>
                <a:gd name="connsiteY93" fmla="*/ 1610816 h 1797852"/>
                <a:gd name="connsiteX94" fmla="*/ 4457700 w 5071315"/>
                <a:gd name="connsiteY94" fmla="*/ 1631597 h 1797852"/>
                <a:gd name="connsiteX95" fmla="*/ 4395355 w 5071315"/>
                <a:gd name="connsiteY95" fmla="*/ 1652379 h 1797852"/>
                <a:gd name="connsiteX96" fmla="*/ 4333009 w 5071315"/>
                <a:gd name="connsiteY96" fmla="*/ 1673161 h 1797852"/>
                <a:gd name="connsiteX97" fmla="*/ 4270664 w 5071315"/>
                <a:gd name="connsiteY97" fmla="*/ 1693943 h 1797852"/>
                <a:gd name="connsiteX98" fmla="*/ 4208318 w 5071315"/>
                <a:gd name="connsiteY98" fmla="*/ 1735506 h 1797852"/>
                <a:gd name="connsiteX99" fmla="*/ 4177146 w 5071315"/>
                <a:gd name="connsiteY99" fmla="*/ 1756288 h 1797852"/>
                <a:gd name="connsiteX100" fmla="*/ 4135582 w 5071315"/>
                <a:gd name="connsiteY100" fmla="*/ 1797852 h 1797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5071315" h="1797852">
                  <a:moveTo>
                    <a:pt x="0" y="1122443"/>
                  </a:moveTo>
                  <a:cubicBezTo>
                    <a:pt x="20782" y="1118979"/>
                    <a:pt x="42359" y="1118715"/>
                    <a:pt x="62346" y="1112052"/>
                  </a:cubicBezTo>
                  <a:cubicBezTo>
                    <a:pt x="74193" y="1108103"/>
                    <a:pt x="84184" y="1099567"/>
                    <a:pt x="93518" y="1091270"/>
                  </a:cubicBezTo>
                  <a:cubicBezTo>
                    <a:pt x="115484" y="1071744"/>
                    <a:pt x="139562" y="1053379"/>
                    <a:pt x="155864" y="1028925"/>
                  </a:cubicBezTo>
                  <a:cubicBezTo>
                    <a:pt x="205578" y="954352"/>
                    <a:pt x="179766" y="984240"/>
                    <a:pt x="228600" y="935406"/>
                  </a:cubicBezTo>
                  <a:cubicBezTo>
                    <a:pt x="237051" y="910053"/>
                    <a:pt x="239630" y="893204"/>
                    <a:pt x="259773" y="873061"/>
                  </a:cubicBezTo>
                  <a:cubicBezTo>
                    <a:pt x="268604" y="864230"/>
                    <a:pt x="280555" y="859206"/>
                    <a:pt x="290946" y="852279"/>
                  </a:cubicBezTo>
                  <a:cubicBezTo>
                    <a:pt x="301360" y="821035"/>
                    <a:pt x="299735" y="816793"/>
                    <a:pt x="322118" y="789934"/>
                  </a:cubicBezTo>
                  <a:cubicBezTo>
                    <a:pt x="331526" y="778645"/>
                    <a:pt x="344269" y="770361"/>
                    <a:pt x="353291" y="758761"/>
                  </a:cubicBezTo>
                  <a:cubicBezTo>
                    <a:pt x="353316" y="758729"/>
                    <a:pt x="405234" y="680847"/>
                    <a:pt x="415636" y="665243"/>
                  </a:cubicBezTo>
                  <a:cubicBezTo>
                    <a:pt x="422563" y="654852"/>
                    <a:pt x="426027" y="640997"/>
                    <a:pt x="436418" y="634070"/>
                  </a:cubicBezTo>
                  <a:lnTo>
                    <a:pt x="467591" y="613288"/>
                  </a:lnTo>
                  <a:cubicBezTo>
                    <a:pt x="474518" y="602897"/>
                    <a:pt x="478621" y="589917"/>
                    <a:pt x="488373" y="582116"/>
                  </a:cubicBezTo>
                  <a:cubicBezTo>
                    <a:pt x="496926" y="575274"/>
                    <a:pt x="509749" y="576623"/>
                    <a:pt x="519546" y="571725"/>
                  </a:cubicBezTo>
                  <a:cubicBezTo>
                    <a:pt x="600118" y="531438"/>
                    <a:pt x="503536" y="566670"/>
                    <a:pt x="581891" y="540552"/>
                  </a:cubicBezTo>
                  <a:cubicBezTo>
                    <a:pt x="590736" y="541289"/>
                    <a:pt x="700304" y="540528"/>
                    <a:pt x="737755" y="561334"/>
                  </a:cubicBezTo>
                  <a:cubicBezTo>
                    <a:pt x="759588" y="573464"/>
                    <a:pt x="800100" y="602897"/>
                    <a:pt x="800100" y="602897"/>
                  </a:cubicBezTo>
                  <a:cubicBezTo>
                    <a:pt x="807027" y="613288"/>
                    <a:pt x="811130" y="626269"/>
                    <a:pt x="820882" y="634070"/>
                  </a:cubicBezTo>
                  <a:cubicBezTo>
                    <a:pt x="831532" y="642590"/>
                    <a:pt x="901421" y="654334"/>
                    <a:pt x="904009" y="654852"/>
                  </a:cubicBezTo>
                  <a:cubicBezTo>
                    <a:pt x="924791" y="647925"/>
                    <a:pt x="950865" y="649560"/>
                    <a:pt x="966355" y="634070"/>
                  </a:cubicBezTo>
                  <a:cubicBezTo>
                    <a:pt x="976746" y="623679"/>
                    <a:pt x="986238" y="612304"/>
                    <a:pt x="997527" y="602897"/>
                  </a:cubicBezTo>
                  <a:cubicBezTo>
                    <a:pt x="1084334" y="530558"/>
                    <a:pt x="968792" y="642024"/>
                    <a:pt x="1059873" y="550943"/>
                  </a:cubicBezTo>
                  <a:cubicBezTo>
                    <a:pt x="1063337" y="540552"/>
                    <a:pt x="1063422" y="528323"/>
                    <a:pt x="1070264" y="519770"/>
                  </a:cubicBezTo>
                  <a:cubicBezTo>
                    <a:pt x="1091684" y="492995"/>
                    <a:pt x="1143000" y="447034"/>
                    <a:pt x="1143000" y="447034"/>
                  </a:cubicBezTo>
                  <a:lnTo>
                    <a:pt x="1163782" y="384688"/>
                  </a:lnTo>
                  <a:cubicBezTo>
                    <a:pt x="1167246" y="374297"/>
                    <a:pt x="1168098" y="362629"/>
                    <a:pt x="1174173" y="353516"/>
                  </a:cubicBezTo>
                  <a:lnTo>
                    <a:pt x="1194955" y="322343"/>
                  </a:lnTo>
                  <a:cubicBezTo>
                    <a:pt x="1198282" y="309033"/>
                    <a:pt x="1208285" y="264508"/>
                    <a:pt x="1215736" y="249606"/>
                  </a:cubicBezTo>
                  <a:cubicBezTo>
                    <a:pt x="1221321" y="238436"/>
                    <a:pt x="1229591" y="228825"/>
                    <a:pt x="1236518" y="218434"/>
                  </a:cubicBezTo>
                  <a:cubicBezTo>
                    <a:pt x="1271442" y="113662"/>
                    <a:pt x="1218154" y="276183"/>
                    <a:pt x="1257300" y="145697"/>
                  </a:cubicBezTo>
                  <a:cubicBezTo>
                    <a:pt x="1263595" y="124715"/>
                    <a:pt x="1265931" y="101579"/>
                    <a:pt x="1278082" y="83352"/>
                  </a:cubicBezTo>
                  <a:cubicBezTo>
                    <a:pt x="1285009" y="72961"/>
                    <a:pt x="1289465" y="60403"/>
                    <a:pt x="1298864" y="52179"/>
                  </a:cubicBezTo>
                  <a:cubicBezTo>
                    <a:pt x="1342838" y="13702"/>
                    <a:pt x="1349567" y="14497"/>
                    <a:pt x="1392382" y="225"/>
                  </a:cubicBezTo>
                  <a:cubicBezTo>
                    <a:pt x="1413164" y="3689"/>
                    <a:pt x="1436529" y="0"/>
                    <a:pt x="1454727" y="10616"/>
                  </a:cubicBezTo>
                  <a:cubicBezTo>
                    <a:pt x="1480113" y="25425"/>
                    <a:pt x="1492619" y="56658"/>
                    <a:pt x="1517073" y="72961"/>
                  </a:cubicBezTo>
                  <a:lnTo>
                    <a:pt x="1548246" y="93743"/>
                  </a:lnTo>
                  <a:cubicBezTo>
                    <a:pt x="1555173" y="114525"/>
                    <a:pt x="1556876" y="137861"/>
                    <a:pt x="1569027" y="156088"/>
                  </a:cubicBezTo>
                  <a:cubicBezTo>
                    <a:pt x="1575954" y="166479"/>
                    <a:pt x="1584737" y="175849"/>
                    <a:pt x="1589809" y="187261"/>
                  </a:cubicBezTo>
                  <a:cubicBezTo>
                    <a:pt x="1589811" y="187264"/>
                    <a:pt x="1615786" y="265191"/>
                    <a:pt x="1620982" y="280779"/>
                  </a:cubicBezTo>
                  <a:cubicBezTo>
                    <a:pt x="1624446" y="291170"/>
                    <a:pt x="1625297" y="302838"/>
                    <a:pt x="1631373" y="311952"/>
                  </a:cubicBezTo>
                  <a:cubicBezTo>
                    <a:pt x="1638300" y="322343"/>
                    <a:pt x="1647083" y="331713"/>
                    <a:pt x="1652155" y="343125"/>
                  </a:cubicBezTo>
                  <a:cubicBezTo>
                    <a:pt x="1661052" y="363143"/>
                    <a:pt x="1667623" y="384218"/>
                    <a:pt x="1672936" y="405470"/>
                  </a:cubicBezTo>
                  <a:cubicBezTo>
                    <a:pt x="1676400" y="419325"/>
                    <a:pt x="1674406" y="435882"/>
                    <a:pt x="1683327" y="447034"/>
                  </a:cubicBezTo>
                  <a:cubicBezTo>
                    <a:pt x="1690169" y="455587"/>
                    <a:pt x="1703579" y="456585"/>
                    <a:pt x="1714500" y="457425"/>
                  </a:cubicBezTo>
                  <a:cubicBezTo>
                    <a:pt x="1839015" y="467003"/>
                    <a:pt x="2088573" y="478206"/>
                    <a:pt x="2088573" y="478206"/>
                  </a:cubicBezTo>
                  <a:cubicBezTo>
                    <a:pt x="2175867" y="495665"/>
                    <a:pt x="2110420" y="483890"/>
                    <a:pt x="2223655" y="498988"/>
                  </a:cubicBezTo>
                  <a:cubicBezTo>
                    <a:pt x="2247932" y="502225"/>
                    <a:pt x="2272233" y="505353"/>
                    <a:pt x="2296391" y="509379"/>
                  </a:cubicBezTo>
                  <a:cubicBezTo>
                    <a:pt x="2313812" y="512283"/>
                    <a:pt x="2330793" y="517820"/>
                    <a:pt x="2348346" y="519770"/>
                  </a:cubicBezTo>
                  <a:cubicBezTo>
                    <a:pt x="2393230" y="524757"/>
                    <a:pt x="2438400" y="526697"/>
                    <a:pt x="2483427" y="530161"/>
                  </a:cubicBezTo>
                  <a:cubicBezTo>
                    <a:pt x="2504977" y="533753"/>
                    <a:pt x="2562534" y="541642"/>
                    <a:pt x="2587336" y="550943"/>
                  </a:cubicBezTo>
                  <a:cubicBezTo>
                    <a:pt x="2601840" y="556382"/>
                    <a:pt x="2614662" y="565623"/>
                    <a:pt x="2628900" y="571725"/>
                  </a:cubicBezTo>
                  <a:cubicBezTo>
                    <a:pt x="2638967" y="576040"/>
                    <a:pt x="2650276" y="577218"/>
                    <a:pt x="2660073" y="582116"/>
                  </a:cubicBezTo>
                  <a:cubicBezTo>
                    <a:pt x="2671243" y="587701"/>
                    <a:pt x="2680076" y="597312"/>
                    <a:pt x="2691246" y="602897"/>
                  </a:cubicBezTo>
                  <a:cubicBezTo>
                    <a:pt x="2777278" y="645912"/>
                    <a:pt x="2664261" y="574517"/>
                    <a:pt x="2753591" y="634070"/>
                  </a:cubicBezTo>
                  <a:cubicBezTo>
                    <a:pt x="2767446" y="654852"/>
                    <a:pt x="2787257" y="672721"/>
                    <a:pt x="2795155" y="696416"/>
                  </a:cubicBezTo>
                  <a:cubicBezTo>
                    <a:pt x="2802082" y="717198"/>
                    <a:pt x="2803785" y="740534"/>
                    <a:pt x="2815936" y="758761"/>
                  </a:cubicBezTo>
                  <a:cubicBezTo>
                    <a:pt x="2838705" y="792915"/>
                    <a:pt x="2836354" y="783465"/>
                    <a:pt x="2847109" y="821106"/>
                  </a:cubicBezTo>
                  <a:cubicBezTo>
                    <a:pt x="2851548" y="836643"/>
                    <a:pt x="2859586" y="877233"/>
                    <a:pt x="2867891" y="893843"/>
                  </a:cubicBezTo>
                  <a:cubicBezTo>
                    <a:pt x="2873476" y="905013"/>
                    <a:pt x="2883088" y="913846"/>
                    <a:pt x="2888673" y="925016"/>
                  </a:cubicBezTo>
                  <a:cubicBezTo>
                    <a:pt x="2902674" y="953017"/>
                    <a:pt x="2893376" y="964199"/>
                    <a:pt x="2919846" y="987361"/>
                  </a:cubicBezTo>
                  <a:cubicBezTo>
                    <a:pt x="2969430" y="1030748"/>
                    <a:pt x="2985674" y="1030086"/>
                    <a:pt x="3044536" y="1049706"/>
                  </a:cubicBezTo>
                  <a:lnTo>
                    <a:pt x="3106882" y="1070488"/>
                  </a:lnTo>
                  <a:cubicBezTo>
                    <a:pt x="3117273" y="1073952"/>
                    <a:pt x="3127212" y="1079330"/>
                    <a:pt x="3138055" y="1080879"/>
                  </a:cubicBezTo>
                  <a:cubicBezTo>
                    <a:pt x="3228275" y="1093768"/>
                    <a:pt x="3186775" y="1086467"/>
                    <a:pt x="3262746" y="1101661"/>
                  </a:cubicBezTo>
                  <a:cubicBezTo>
                    <a:pt x="3318164" y="1098197"/>
                    <a:pt x="3373779" y="1097083"/>
                    <a:pt x="3429000" y="1091270"/>
                  </a:cubicBezTo>
                  <a:cubicBezTo>
                    <a:pt x="3439893" y="1090123"/>
                    <a:pt x="3451059" y="1086955"/>
                    <a:pt x="3460173" y="1080879"/>
                  </a:cubicBezTo>
                  <a:cubicBezTo>
                    <a:pt x="3485957" y="1063689"/>
                    <a:pt x="3503311" y="1030552"/>
                    <a:pt x="3522518" y="1008143"/>
                  </a:cubicBezTo>
                  <a:cubicBezTo>
                    <a:pt x="3532081" y="996986"/>
                    <a:pt x="3544669" y="988570"/>
                    <a:pt x="3553691" y="976970"/>
                  </a:cubicBezTo>
                  <a:cubicBezTo>
                    <a:pt x="3553716" y="976938"/>
                    <a:pt x="3605634" y="899056"/>
                    <a:pt x="3616036" y="883452"/>
                  </a:cubicBezTo>
                  <a:cubicBezTo>
                    <a:pt x="3622963" y="873061"/>
                    <a:pt x="3632869" y="864127"/>
                    <a:pt x="3636818" y="852279"/>
                  </a:cubicBezTo>
                  <a:cubicBezTo>
                    <a:pt x="3651158" y="809259"/>
                    <a:pt x="3641133" y="830219"/>
                    <a:pt x="3667991" y="789934"/>
                  </a:cubicBezTo>
                  <a:cubicBezTo>
                    <a:pt x="3676442" y="764580"/>
                    <a:pt x="3679021" y="747732"/>
                    <a:pt x="3699164" y="727588"/>
                  </a:cubicBezTo>
                  <a:cubicBezTo>
                    <a:pt x="3707994" y="718757"/>
                    <a:pt x="3719166" y="712391"/>
                    <a:pt x="3730336" y="706806"/>
                  </a:cubicBezTo>
                  <a:cubicBezTo>
                    <a:pt x="3740133" y="701908"/>
                    <a:pt x="3751118" y="699879"/>
                    <a:pt x="3761509" y="696416"/>
                  </a:cubicBezTo>
                  <a:lnTo>
                    <a:pt x="3958936" y="706806"/>
                  </a:lnTo>
                  <a:lnTo>
                    <a:pt x="4353791" y="717197"/>
                  </a:lnTo>
                  <a:cubicBezTo>
                    <a:pt x="4374838" y="718154"/>
                    <a:pt x="4395197" y="725261"/>
                    <a:pt x="4416136" y="727588"/>
                  </a:cubicBezTo>
                  <a:cubicBezTo>
                    <a:pt x="4457589" y="732194"/>
                    <a:pt x="4499263" y="734515"/>
                    <a:pt x="4540827" y="737979"/>
                  </a:cubicBezTo>
                  <a:cubicBezTo>
                    <a:pt x="4729293" y="800801"/>
                    <a:pt x="4519112" y="734158"/>
                    <a:pt x="5060373" y="758761"/>
                  </a:cubicBezTo>
                  <a:cubicBezTo>
                    <a:pt x="5071315" y="759258"/>
                    <a:pt x="5038775" y="763833"/>
                    <a:pt x="5029200" y="769152"/>
                  </a:cubicBezTo>
                  <a:cubicBezTo>
                    <a:pt x="5007367" y="781282"/>
                    <a:pt x="4966855" y="810716"/>
                    <a:pt x="4966855" y="810716"/>
                  </a:cubicBezTo>
                  <a:cubicBezTo>
                    <a:pt x="4959928" y="821107"/>
                    <a:pt x="4954904" y="833058"/>
                    <a:pt x="4946073" y="841888"/>
                  </a:cubicBezTo>
                  <a:cubicBezTo>
                    <a:pt x="4937242" y="850719"/>
                    <a:pt x="4923124" y="853272"/>
                    <a:pt x="4914900" y="862670"/>
                  </a:cubicBezTo>
                  <a:cubicBezTo>
                    <a:pt x="4846244" y="941134"/>
                    <a:pt x="4906247" y="914046"/>
                    <a:pt x="4842164" y="935406"/>
                  </a:cubicBezTo>
                  <a:cubicBezTo>
                    <a:pt x="4831773" y="945797"/>
                    <a:pt x="4822280" y="957171"/>
                    <a:pt x="4810991" y="966579"/>
                  </a:cubicBezTo>
                  <a:cubicBezTo>
                    <a:pt x="4801397" y="974574"/>
                    <a:pt x="4787619" y="977609"/>
                    <a:pt x="4779818" y="987361"/>
                  </a:cubicBezTo>
                  <a:cubicBezTo>
                    <a:pt x="4772976" y="995914"/>
                    <a:pt x="4775503" y="1009420"/>
                    <a:pt x="4769427" y="1018534"/>
                  </a:cubicBezTo>
                  <a:cubicBezTo>
                    <a:pt x="4761276" y="1030761"/>
                    <a:pt x="4747277" y="1038107"/>
                    <a:pt x="4738255" y="1049706"/>
                  </a:cubicBezTo>
                  <a:cubicBezTo>
                    <a:pt x="4722921" y="1069422"/>
                    <a:pt x="4704589" y="1088357"/>
                    <a:pt x="4696691" y="1112052"/>
                  </a:cubicBezTo>
                  <a:lnTo>
                    <a:pt x="4675909" y="1174397"/>
                  </a:lnTo>
                  <a:cubicBezTo>
                    <a:pt x="4685107" y="1312364"/>
                    <a:pt x="4693761" y="1319600"/>
                    <a:pt x="4675909" y="1444561"/>
                  </a:cubicBezTo>
                  <a:cubicBezTo>
                    <a:pt x="4674360" y="1455404"/>
                    <a:pt x="4670416" y="1465937"/>
                    <a:pt x="4665518" y="1475734"/>
                  </a:cubicBezTo>
                  <a:cubicBezTo>
                    <a:pt x="4646171" y="1514428"/>
                    <a:pt x="4642286" y="1503612"/>
                    <a:pt x="4613564" y="1538079"/>
                  </a:cubicBezTo>
                  <a:cubicBezTo>
                    <a:pt x="4580927" y="1577244"/>
                    <a:pt x="4599173" y="1587905"/>
                    <a:pt x="4530436" y="1610816"/>
                  </a:cubicBezTo>
                  <a:cubicBezTo>
                    <a:pt x="4425629" y="1645749"/>
                    <a:pt x="4588236" y="1592436"/>
                    <a:pt x="4457700" y="1631597"/>
                  </a:cubicBezTo>
                  <a:cubicBezTo>
                    <a:pt x="4436718" y="1637892"/>
                    <a:pt x="4416137" y="1645452"/>
                    <a:pt x="4395355" y="1652379"/>
                  </a:cubicBezTo>
                  <a:lnTo>
                    <a:pt x="4333009" y="1673161"/>
                  </a:lnTo>
                  <a:cubicBezTo>
                    <a:pt x="4333008" y="1673161"/>
                    <a:pt x="4270665" y="1693942"/>
                    <a:pt x="4270664" y="1693943"/>
                  </a:cubicBezTo>
                  <a:lnTo>
                    <a:pt x="4208318" y="1735506"/>
                  </a:lnTo>
                  <a:lnTo>
                    <a:pt x="4177146" y="1756288"/>
                  </a:lnTo>
                  <a:cubicBezTo>
                    <a:pt x="4152068" y="1793905"/>
                    <a:pt x="4167534" y="1781876"/>
                    <a:pt x="4135582" y="1797852"/>
                  </a:cubicBezTo>
                </a:path>
              </a:pathLst>
            </a:custGeom>
            <a:ln w="28575">
              <a:solidFill>
                <a:srgbClr val="00B050"/>
              </a:solidFill>
              <a:prstDash val="sysDash"/>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sk-SK"/>
            </a:p>
          </p:txBody>
        </p:sp>
        <p:sp>
          <p:nvSpPr>
            <p:cNvPr id="26" name="Freeform 25"/>
            <p:cNvSpPr/>
            <p:nvPr/>
          </p:nvSpPr>
          <p:spPr>
            <a:xfrm>
              <a:off x="3821114" y="4311650"/>
              <a:ext cx="4135437" cy="706438"/>
            </a:xfrm>
            <a:custGeom>
              <a:avLst/>
              <a:gdLst>
                <a:gd name="connsiteX0" fmla="*/ 0 w 4135582"/>
                <a:gd name="connsiteY0" fmla="*/ 0 h 706582"/>
                <a:gd name="connsiteX1" fmla="*/ 114300 w 4135582"/>
                <a:gd name="connsiteY1" fmla="*/ 20782 h 706582"/>
                <a:gd name="connsiteX2" fmla="*/ 550718 w 4135582"/>
                <a:gd name="connsiteY2" fmla="*/ 31173 h 706582"/>
                <a:gd name="connsiteX3" fmla="*/ 623454 w 4135582"/>
                <a:gd name="connsiteY3" fmla="*/ 41564 h 706582"/>
                <a:gd name="connsiteX4" fmla="*/ 727364 w 4135582"/>
                <a:gd name="connsiteY4" fmla="*/ 62346 h 706582"/>
                <a:gd name="connsiteX5" fmla="*/ 831273 w 4135582"/>
                <a:gd name="connsiteY5" fmla="*/ 72737 h 706582"/>
                <a:gd name="connsiteX6" fmla="*/ 862445 w 4135582"/>
                <a:gd name="connsiteY6" fmla="*/ 83128 h 706582"/>
                <a:gd name="connsiteX7" fmla="*/ 924791 w 4135582"/>
                <a:gd name="connsiteY7" fmla="*/ 176646 h 706582"/>
                <a:gd name="connsiteX8" fmla="*/ 945573 w 4135582"/>
                <a:gd name="connsiteY8" fmla="*/ 207818 h 706582"/>
                <a:gd name="connsiteX9" fmla="*/ 966354 w 4135582"/>
                <a:gd name="connsiteY9" fmla="*/ 238991 h 706582"/>
                <a:gd name="connsiteX10" fmla="*/ 1028700 w 4135582"/>
                <a:gd name="connsiteY10" fmla="*/ 259773 h 706582"/>
                <a:gd name="connsiteX11" fmla="*/ 1059873 w 4135582"/>
                <a:gd name="connsiteY11" fmla="*/ 270164 h 706582"/>
                <a:gd name="connsiteX12" fmla="*/ 1174173 w 4135582"/>
                <a:gd name="connsiteY12" fmla="*/ 249382 h 706582"/>
                <a:gd name="connsiteX13" fmla="*/ 1236518 w 4135582"/>
                <a:gd name="connsiteY13" fmla="*/ 238991 h 706582"/>
                <a:gd name="connsiteX14" fmla="*/ 1298864 w 4135582"/>
                <a:gd name="connsiteY14" fmla="*/ 218209 h 706582"/>
                <a:gd name="connsiteX15" fmla="*/ 1361209 w 4135582"/>
                <a:gd name="connsiteY15" fmla="*/ 187037 h 706582"/>
                <a:gd name="connsiteX16" fmla="*/ 1423554 w 4135582"/>
                <a:gd name="connsiteY16" fmla="*/ 176646 h 706582"/>
                <a:gd name="connsiteX17" fmla="*/ 1465118 w 4135582"/>
                <a:gd name="connsiteY17" fmla="*/ 166255 h 706582"/>
                <a:gd name="connsiteX18" fmla="*/ 1579418 w 4135582"/>
                <a:gd name="connsiteY18" fmla="*/ 176646 h 706582"/>
                <a:gd name="connsiteX19" fmla="*/ 1652154 w 4135582"/>
                <a:gd name="connsiteY19" fmla="*/ 207818 h 706582"/>
                <a:gd name="connsiteX20" fmla="*/ 1724891 w 4135582"/>
                <a:gd name="connsiteY20" fmla="*/ 228600 h 706582"/>
                <a:gd name="connsiteX21" fmla="*/ 1849582 w 4135582"/>
                <a:gd name="connsiteY21" fmla="*/ 249382 h 706582"/>
                <a:gd name="connsiteX22" fmla="*/ 2067791 w 4135582"/>
                <a:gd name="connsiteY22" fmla="*/ 270164 h 706582"/>
                <a:gd name="connsiteX23" fmla="*/ 2223654 w 4135582"/>
                <a:gd name="connsiteY23" fmla="*/ 290946 h 706582"/>
                <a:gd name="connsiteX24" fmla="*/ 2286000 w 4135582"/>
                <a:gd name="connsiteY24" fmla="*/ 322118 h 706582"/>
                <a:gd name="connsiteX25" fmla="*/ 2327564 w 4135582"/>
                <a:gd name="connsiteY25" fmla="*/ 332509 h 706582"/>
                <a:gd name="connsiteX26" fmla="*/ 2473036 w 4135582"/>
                <a:gd name="connsiteY26" fmla="*/ 394855 h 706582"/>
                <a:gd name="connsiteX27" fmla="*/ 2524991 w 4135582"/>
                <a:gd name="connsiteY27" fmla="*/ 467591 h 706582"/>
                <a:gd name="connsiteX28" fmla="*/ 2535382 w 4135582"/>
                <a:gd name="connsiteY28" fmla="*/ 498764 h 706582"/>
                <a:gd name="connsiteX29" fmla="*/ 2597727 w 4135582"/>
                <a:gd name="connsiteY29" fmla="*/ 561109 h 706582"/>
                <a:gd name="connsiteX30" fmla="*/ 2639291 w 4135582"/>
                <a:gd name="connsiteY30" fmla="*/ 623455 h 706582"/>
                <a:gd name="connsiteX31" fmla="*/ 2732809 w 4135582"/>
                <a:gd name="connsiteY31" fmla="*/ 696191 h 706582"/>
                <a:gd name="connsiteX32" fmla="*/ 2763982 w 4135582"/>
                <a:gd name="connsiteY32" fmla="*/ 706582 h 706582"/>
                <a:gd name="connsiteX33" fmla="*/ 2899064 w 4135582"/>
                <a:gd name="connsiteY33" fmla="*/ 696191 h 706582"/>
                <a:gd name="connsiteX34" fmla="*/ 3044536 w 4135582"/>
                <a:gd name="connsiteY34" fmla="*/ 654628 h 706582"/>
                <a:gd name="connsiteX35" fmla="*/ 3106882 w 4135582"/>
                <a:gd name="connsiteY35" fmla="*/ 633846 h 706582"/>
                <a:gd name="connsiteX36" fmla="*/ 3138054 w 4135582"/>
                <a:gd name="connsiteY36" fmla="*/ 623455 h 706582"/>
                <a:gd name="connsiteX37" fmla="*/ 3231573 w 4135582"/>
                <a:gd name="connsiteY37" fmla="*/ 581891 h 706582"/>
                <a:gd name="connsiteX38" fmla="*/ 3262745 w 4135582"/>
                <a:gd name="connsiteY38" fmla="*/ 571500 h 706582"/>
                <a:gd name="connsiteX39" fmla="*/ 3293918 w 4135582"/>
                <a:gd name="connsiteY39" fmla="*/ 561109 h 706582"/>
                <a:gd name="connsiteX40" fmla="*/ 3356264 w 4135582"/>
                <a:gd name="connsiteY40" fmla="*/ 529937 h 706582"/>
                <a:gd name="connsiteX41" fmla="*/ 3595254 w 4135582"/>
                <a:gd name="connsiteY41" fmla="*/ 550718 h 706582"/>
                <a:gd name="connsiteX42" fmla="*/ 3626427 w 4135582"/>
                <a:gd name="connsiteY42" fmla="*/ 561109 h 706582"/>
                <a:gd name="connsiteX43" fmla="*/ 3667991 w 4135582"/>
                <a:gd name="connsiteY43" fmla="*/ 571500 h 706582"/>
                <a:gd name="connsiteX44" fmla="*/ 3699164 w 4135582"/>
                <a:gd name="connsiteY44" fmla="*/ 581891 h 706582"/>
                <a:gd name="connsiteX45" fmla="*/ 3740727 w 4135582"/>
                <a:gd name="connsiteY45" fmla="*/ 592282 h 706582"/>
                <a:gd name="connsiteX46" fmla="*/ 3803073 w 4135582"/>
                <a:gd name="connsiteY46" fmla="*/ 613064 h 706582"/>
                <a:gd name="connsiteX47" fmla="*/ 3834245 w 4135582"/>
                <a:gd name="connsiteY47" fmla="*/ 623455 h 706582"/>
                <a:gd name="connsiteX48" fmla="*/ 3917373 w 4135582"/>
                <a:gd name="connsiteY48" fmla="*/ 633846 h 706582"/>
                <a:gd name="connsiteX49" fmla="*/ 4135582 w 4135582"/>
                <a:gd name="connsiteY49" fmla="*/ 644237 h 706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135582" h="706582">
                  <a:moveTo>
                    <a:pt x="0" y="0"/>
                  </a:moveTo>
                  <a:cubicBezTo>
                    <a:pt x="19827" y="3965"/>
                    <a:pt x="97505" y="20082"/>
                    <a:pt x="114300" y="20782"/>
                  </a:cubicBezTo>
                  <a:cubicBezTo>
                    <a:pt x="259688" y="26840"/>
                    <a:pt x="405245" y="27709"/>
                    <a:pt x="550718" y="31173"/>
                  </a:cubicBezTo>
                  <a:cubicBezTo>
                    <a:pt x="574963" y="34637"/>
                    <a:pt x="599358" y="37183"/>
                    <a:pt x="623454" y="41564"/>
                  </a:cubicBezTo>
                  <a:cubicBezTo>
                    <a:pt x="721867" y="59457"/>
                    <a:pt x="597217" y="46077"/>
                    <a:pt x="727364" y="62346"/>
                  </a:cubicBezTo>
                  <a:cubicBezTo>
                    <a:pt x="761904" y="66664"/>
                    <a:pt x="796637" y="69273"/>
                    <a:pt x="831273" y="72737"/>
                  </a:cubicBezTo>
                  <a:cubicBezTo>
                    <a:pt x="841664" y="76201"/>
                    <a:pt x="854700" y="75383"/>
                    <a:pt x="862445" y="83128"/>
                  </a:cubicBezTo>
                  <a:cubicBezTo>
                    <a:pt x="862448" y="83131"/>
                    <a:pt x="914399" y="161058"/>
                    <a:pt x="924791" y="176646"/>
                  </a:cubicBezTo>
                  <a:lnTo>
                    <a:pt x="945573" y="207818"/>
                  </a:lnTo>
                  <a:cubicBezTo>
                    <a:pt x="952500" y="218209"/>
                    <a:pt x="954507" y="235042"/>
                    <a:pt x="966354" y="238991"/>
                  </a:cubicBezTo>
                  <a:lnTo>
                    <a:pt x="1028700" y="259773"/>
                  </a:lnTo>
                  <a:lnTo>
                    <a:pt x="1059873" y="270164"/>
                  </a:lnTo>
                  <a:cubicBezTo>
                    <a:pt x="1244768" y="243750"/>
                    <a:pt x="1051692" y="273878"/>
                    <a:pt x="1174173" y="249382"/>
                  </a:cubicBezTo>
                  <a:cubicBezTo>
                    <a:pt x="1194832" y="245250"/>
                    <a:pt x="1216079" y="244101"/>
                    <a:pt x="1236518" y="238991"/>
                  </a:cubicBezTo>
                  <a:cubicBezTo>
                    <a:pt x="1257770" y="233678"/>
                    <a:pt x="1280637" y="230360"/>
                    <a:pt x="1298864" y="218209"/>
                  </a:cubicBezTo>
                  <a:cubicBezTo>
                    <a:pt x="1326887" y="199527"/>
                    <a:pt x="1328944" y="194207"/>
                    <a:pt x="1361209" y="187037"/>
                  </a:cubicBezTo>
                  <a:cubicBezTo>
                    <a:pt x="1381776" y="182467"/>
                    <a:pt x="1402895" y="180778"/>
                    <a:pt x="1423554" y="176646"/>
                  </a:cubicBezTo>
                  <a:cubicBezTo>
                    <a:pt x="1437558" y="173845"/>
                    <a:pt x="1451263" y="169719"/>
                    <a:pt x="1465118" y="166255"/>
                  </a:cubicBezTo>
                  <a:cubicBezTo>
                    <a:pt x="1503218" y="169719"/>
                    <a:pt x="1541545" y="171236"/>
                    <a:pt x="1579418" y="176646"/>
                  </a:cubicBezTo>
                  <a:cubicBezTo>
                    <a:pt x="1603786" y="180127"/>
                    <a:pt x="1631199" y="198837"/>
                    <a:pt x="1652154" y="207818"/>
                  </a:cubicBezTo>
                  <a:cubicBezTo>
                    <a:pt x="1668831" y="214965"/>
                    <a:pt x="1709267" y="225670"/>
                    <a:pt x="1724891" y="228600"/>
                  </a:cubicBezTo>
                  <a:cubicBezTo>
                    <a:pt x="1766306" y="236365"/>
                    <a:pt x="1807703" y="244729"/>
                    <a:pt x="1849582" y="249382"/>
                  </a:cubicBezTo>
                  <a:cubicBezTo>
                    <a:pt x="1984553" y="264379"/>
                    <a:pt x="1911844" y="257168"/>
                    <a:pt x="2067791" y="270164"/>
                  </a:cubicBezTo>
                  <a:cubicBezTo>
                    <a:pt x="2169728" y="295649"/>
                    <a:pt x="2032821" y="263684"/>
                    <a:pt x="2223654" y="290946"/>
                  </a:cubicBezTo>
                  <a:cubicBezTo>
                    <a:pt x="2267437" y="297201"/>
                    <a:pt x="2244844" y="304480"/>
                    <a:pt x="2286000" y="322118"/>
                  </a:cubicBezTo>
                  <a:cubicBezTo>
                    <a:pt x="2299126" y="327743"/>
                    <a:pt x="2314115" y="327706"/>
                    <a:pt x="2327564" y="332509"/>
                  </a:cubicBezTo>
                  <a:cubicBezTo>
                    <a:pt x="2410369" y="362082"/>
                    <a:pt x="2412842" y="364757"/>
                    <a:pt x="2473036" y="394855"/>
                  </a:cubicBezTo>
                  <a:cubicBezTo>
                    <a:pt x="2544798" y="538375"/>
                    <a:pt x="2440735" y="341207"/>
                    <a:pt x="2524991" y="467591"/>
                  </a:cubicBezTo>
                  <a:cubicBezTo>
                    <a:pt x="2531067" y="476705"/>
                    <a:pt x="2530484" y="488967"/>
                    <a:pt x="2535382" y="498764"/>
                  </a:cubicBezTo>
                  <a:cubicBezTo>
                    <a:pt x="2553615" y="535230"/>
                    <a:pt x="2563029" y="535086"/>
                    <a:pt x="2597727" y="561109"/>
                  </a:cubicBezTo>
                  <a:cubicBezTo>
                    <a:pt x="2611582" y="581891"/>
                    <a:pt x="2621630" y="605794"/>
                    <a:pt x="2639291" y="623455"/>
                  </a:cubicBezTo>
                  <a:cubicBezTo>
                    <a:pt x="2666188" y="650352"/>
                    <a:pt x="2695522" y="683762"/>
                    <a:pt x="2732809" y="696191"/>
                  </a:cubicBezTo>
                  <a:lnTo>
                    <a:pt x="2763982" y="706582"/>
                  </a:lnTo>
                  <a:cubicBezTo>
                    <a:pt x="2809009" y="703118"/>
                    <a:pt x="2854358" y="702578"/>
                    <a:pt x="2899064" y="696191"/>
                  </a:cubicBezTo>
                  <a:cubicBezTo>
                    <a:pt x="2944724" y="689668"/>
                    <a:pt x="3000130" y="669430"/>
                    <a:pt x="3044536" y="654628"/>
                  </a:cubicBezTo>
                  <a:lnTo>
                    <a:pt x="3106882" y="633846"/>
                  </a:lnTo>
                  <a:cubicBezTo>
                    <a:pt x="3117273" y="630382"/>
                    <a:pt x="3128941" y="629530"/>
                    <a:pt x="3138054" y="623455"/>
                  </a:cubicBezTo>
                  <a:cubicBezTo>
                    <a:pt x="3187454" y="590521"/>
                    <a:pt x="3157379" y="606623"/>
                    <a:pt x="3231573" y="581891"/>
                  </a:cubicBezTo>
                  <a:lnTo>
                    <a:pt x="3262745" y="571500"/>
                  </a:lnTo>
                  <a:cubicBezTo>
                    <a:pt x="3273136" y="568036"/>
                    <a:pt x="3284804" y="567184"/>
                    <a:pt x="3293918" y="561109"/>
                  </a:cubicBezTo>
                  <a:cubicBezTo>
                    <a:pt x="3334205" y="534253"/>
                    <a:pt x="3313244" y="544277"/>
                    <a:pt x="3356264" y="529937"/>
                  </a:cubicBezTo>
                  <a:cubicBezTo>
                    <a:pt x="3439198" y="534816"/>
                    <a:pt x="3515713" y="533043"/>
                    <a:pt x="3595254" y="550718"/>
                  </a:cubicBezTo>
                  <a:cubicBezTo>
                    <a:pt x="3605946" y="553094"/>
                    <a:pt x="3615895" y="558100"/>
                    <a:pt x="3626427" y="561109"/>
                  </a:cubicBezTo>
                  <a:cubicBezTo>
                    <a:pt x="3640159" y="565032"/>
                    <a:pt x="3654259" y="567577"/>
                    <a:pt x="3667991" y="571500"/>
                  </a:cubicBezTo>
                  <a:cubicBezTo>
                    <a:pt x="3678523" y="574509"/>
                    <a:pt x="3688632" y="578882"/>
                    <a:pt x="3699164" y="581891"/>
                  </a:cubicBezTo>
                  <a:cubicBezTo>
                    <a:pt x="3712895" y="585814"/>
                    <a:pt x="3727049" y="588178"/>
                    <a:pt x="3740727" y="592282"/>
                  </a:cubicBezTo>
                  <a:cubicBezTo>
                    <a:pt x="3761709" y="598577"/>
                    <a:pt x="3782291" y="606137"/>
                    <a:pt x="3803073" y="613064"/>
                  </a:cubicBezTo>
                  <a:cubicBezTo>
                    <a:pt x="3813464" y="616528"/>
                    <a:pt x="3823377" y="622096"/>
                    <a:pt x="3834245" y="623455"/>
                  </a:cubicBezTo>
                  <a:cubicBezTo>
                    <a:pt x="3861954" y="626919"/>
                    <a:pt x="3889553" y="631427"/>
                    <a:pt x="3917373" y="633846"/>
                  </a:cubicBezTo>
                  <a:cubicBezTo>
                    <a:pt x="4052766" y="645619"/>
                    <a:pt x="4037612" y="644237"/>
                    <a:pt x="4135582" y="644237"/>
                  </a:cubicBezTo>
                </a:path>
              </a:pathLst>
            </a:custGeom>
            <a:ln w="381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sk-SK"/>
            </a:p>
          </p:txBody>
        </p:sp>
        <p:sp>
          <p:nvSpPr>
            <p:cNvPr id="27" name="Rectangle 26"/>
            <p:cNvSpPr/>
            <p:nvPr/>
          </p:nvSpPr>
          <p:spPr>
            <a:xfrm>
              <a:off x="3792539" y="2997200"/>
              <a:ext cx="4175125" cy="29527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sk-SK"/>
            </a:p>
          </p:txBody>
        </p:sp>
        <p:cxnSp>
          <p:nvCxnSpPr>
            <p:cNvPr id="29" name="Straight Connector 28"/>
            <p:cNvCxnSpPr/>
            <p:nvPr/>
          </p:nvCxnSpPr>
          <p:spPr>
            <a:xfrm flipV="1">
              <a:off x="3792539" y="2349500"/>
              <a:ext cx="1150937" cy="647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7967664" y="2420938"/>
              <a:ext cx="865187" cy="5762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4943476" y="2349500"/>
              <a:ext cx="3889375" cy="7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7967664" y="5084764"/>
              <a:ext cx="865187" cy="865187"/>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8832850" y="2420939"/>
              <a:ext cx="0" cy="2592387"/>
            </a:xfrm>
            <a:prstGeom prst="line">
              <a:avLst/>
            </a:prstGeom>
          </p:spPr>
          <p:style>
            <a:lnRef idx="1">
              <a:schemeClr val="accent1"/>
            </a:lnRef>
            <a:fillRef idx="0">
              <a:schemeClr val="accent1"/>
            </a:fillRef>
            <a:effectRef idx="0">
              <a:schemeClr val="accent1"/>
            </a:effectRef>
            <a:fontRef idx="minor">
              <a:schemeClr val="tx1"/>
            </a:fontRef>
          </p:style>
        </p:cxnSp>
        <p:sp>
          <p:nvSpPr>
            <p:cNvPr id="43" name="Freeform 42"/>
            <p:cNvSpPr/>
            <p:nvPr/>
          </p:nvSpPr>
          <p:spPr>
            <a:xfrm>
              <a:off x="7935913" y="3897314"/>
              <a:ext cx="882650" cy="1049337"/>
            </a:xfrm>
            <a:custGeom>
              <a:avLst/>
              <a:gdLst>
                <a:gd name="connsiteX0" fmla="*/ 0 w 883227"/>
                <a:gd name="connsiteY0" fmla="*/ 1049482 h 1049482"/>
                <a:gd name="connsiteX1" fmla="*/ 31173 w 883227"/>
                <a:gd name="connsiteY1" fmla="*/ 987136 h 1049482"/>
                <a:gd name="connsiteX2" fmla="*/ 93518 w 883227"/>
                <a:gd name="connsiteY2" fmla="*/ 966354 h 1049482"/>
                <a:gd name="connsiteX3" fmla="*/ 187036 w 883227"/>
                <a:gd name="connsiteY3" fmla="*/ 935182 h 1049482"/>
                <a:gd name="connsiteX4" fmla="*/ 218209 w 883227"/>
                <a:gd name="connsiteY4" fmla="*/ 924791 h 1049482"/>
                <a:gd name="connsiteX5" fmla="*/ 280554 w 883227"/>
                <a:gd name="connsiteY5" fmla="*/ 883227 h 1049482"/>
                <a:gd name="connsiteX6" fmla="*/ 311727 w 883227"/>
                <a:gd name="connsiteY6" fmla="*/ 862445 h 1049482"/>
                <a:gd name="connsiteX7" fmla="*/ 374073 w 883227"/>
                <a:gd name="connsiteY7" fmla="*/ 841664 h 1049482"/>
                <a:gd name="connsiteX8" fmla="*/ 405245 w 883227"/>
                <a:gd name="connsiteY8" fmla="*/ 820882 h 1049482"/>
                <a:gd name="connsiteX9" fmla="*/ 467591 w 883227"/>
                <a:gd name="connsiteY9" fmla="*/ 789709 h 1049482"/>
                <a:gd name="connsiteX10" fmla="*/ 488373 w 883227"/>
                <a:gd name="connsiteY10" fmla="*/ 758536 h 1049482"/>
                <a:gd name="connsiteX11" fmla="*/ 519545 w 883227"/>
                <a:gd name="connsiteY11" fmla="*/ 654627 h 1049482"/>
                <a:gd name="connsiteX12" fmla="*/ 540327 w 883227"/>
                <a:gd name="connsiteY12" fmla="*/ 550718 h 1049482"/>
                <a:gd name="connsiteX13" fmla="*/ 550718 w 883227"/>
                <a:gd name="connsiteY13" fmla="*/ 457200 h 1049482"/>
                <a:gd name="connsiteX14" fmla="*/ 561109 w 883227"/>
                <a:gd name="connsiteY14" fmla="*/ 332509 h 1049482"/>
                <a:gd name="connsiteX15" fmla="*/ 602673 w 883227"/>
                <a:gd name="connsiteY15" fmla="*/ 270164 h 1049482"/>
                <a:gd name="connsiteX16" fmla="*/ 623454 w 883227"/>
                <a:gd name="connsiteY16" fmla="*/ 238991 h 1049482"/>
                <a:gd name="connsiteX17" fmla="*/ 685800 w 883227"/>
                <a:gd name="connsiteY17" fmla="*/ 207818 h 1049482"/>
                <a:gd name="connsiteX18" fmla="*/ 748145 w 883227"/>
                <a:gd name="connsiteY18" fmla="*/ 166254 h 1049482"/>
                <a:gd name="connsiteX19" fmla="*/ 758536 w 883227"/>
                <a:gd name="connsiteY19" fmla="*/ 135082 h 1049482"/>
                <a:gd name="connsiteX20" fmla="*/ 789709 w 883227"/>
                <a:gd name="connsiteY20" fmla="*/ 124691 h 1049482"/>
                <a:gd name="connsiteX21" fmla="*/ 820882 w 883227"/>
                <a:gd name="connsiteY21" fmla="*/ 103909 h 1049482"/>
                <a:gd name="connsiteX22" fmla="*/ 862445 w 883227"/>
                <a:gd name="connsiteY22" fmla="*/ 41564 h 1049482"/>
                <a:gd name="connsiteX23" fmla="*/ 883227 w 883227"/>
                <a:gd name="connsiteY23" fmla="*/ 0 h 1049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83227" h="1049482">
                  <a:moveTo>
                    <a:pt x="0" y="1049482"/>
                  </a:moveTo>
                  <a:cubicBezTo>
                    <a:pt x="5662" y="1032497"/>
                    <a:pt x="14210" y="997738"/>
                    <a:pt x="31173" y="987136"/>
                  </a:cubicBezTo>
                  <a:cubicBezTo>
                    <a:pt x="49749" y="975526"/>
                    <a:pt x="72736" y="973281"/>
                    <a:pt x="93518" y="966354"/>
                  </a:cubicBezTo>
                  <a:lnTo>
                    <a:pt x="187036" y="935182"/>
                  </a:lnTo>
                  <a:cubicBezTo>
                    <a:pt x="197427" y="931718"/>
                    <a:pt x="209096" y="930867"/>
                    <a:pt x="218209" y="924791"/>
                  </a:cubicBezTo>
                  <a:lnTo>
                    <a:pt x="280554" y="883227"/>
                  </a:lnTo>
                  <a:cubicBezTo>
                    <a:pt x="290945" y="876300"/>
                    <a:pt x="299879" y="866394"/>
                    <a:pt x="311727" y="862445"/>
                  </a:cubicBezTo>
                  <a:lnTo>
                    <a:pt x="374073" y="841664"/>
                  </a:lnTo>
                  <a:cubicBezTo>
                    <a:pt x="384464" y="834737"/>
                    <a:pt x="394075" y="826467"/>
                    <a:pt x="405245" y="820882"/>
                  </a:cubicBezTo>
                  <a:cubicBezTo>
                    <a:pt x="491290" y="777859"/>
                    <a:pt x="378249" y="849270"/>
                    <a:pt x="467591" y="789709"/>
                  </a:cubicBezTo>
                  <a:cubicBezTo>
                    <a:pt x="474518" y="779318"/>
                    <a:pt x="483301" y="769948"/>
                    <a:pt x="488373" y="758536"/>
                  </a:cubicBezTo>
                  <a:cubicBezTo>
                    <a:pt x="496714" y="739769"/>
                    <a:pt x="514895" y="680200"/>
                    <a:pt x="519545" y="654627"/>
                  </a:cubicBezTo>
                  <a:cubicBezTo>
                    <a:pt x="538649" y="549556"/>
                    <a:pt x="518987" y="614737"/>
                    <a:pt x="540327" y="550718"/>
                  </a:cubicBezTo>
                  <a:cubicBezTo>
                    <a:pt x="543791" y="519545"/>
                    <a:pt x="547744" y="488423"/>
                    <a:pt x="550718" y="457200"/>
                  </a:cubicBezTo>
                  <a:cubicBezTo>
                    <a:pt x="554672" y="415680"/>
                    <a:pt x="549946" y="372695"/>
                    <a:pt x="561109" y="332509"/>
                  </a:cubicBezTo>
                  <a:cubicBezTo>
                    <a:pt x="567794" y="308444"/>
                    <a:pt x="588819" y="290946"/>
                    <a:pt x="602673" y="270164"/>
                  </a:cubicBezTo>
                  <a:cubicBezTo>
                    <a:pt x="609600" y="259773"/>
                    <a:pt x="611607" y="242940"/>
                    <a:pt x="623454" y="238991"/>
                  </a:cubicBezTo>
                  <a:cubicBezTo>
                    <a:pt x="654697" y="228577"/>
                    <a:pt x="658942" y="230199"/>
                    <a:pt x="685800" y="207818"/>
                  </a:cubicBezTo>
                  <a:cubicBezTo>
                    <a:pt x="737691" y="164576"/>
                    <a:pt x="693363" y="184515"/>
                    <a:pt x="748145" y="166254"/>
                  </a:cubicBezTo>
                  <a:cubicBezTo>
                    <a:pt x="751609" y="155863"/>
                    <a:pt x="750791" y="142827"/>
                    <a:pt x="758536" y="135082"/>
                  </a:cubicBezTo>
                  <a:cubicBezTo>
                    <a:pt x="766281" y="127337"/>
                    <a:pt x="779912" y="129589"/>
                    <a:pt x="789709" y="124691"/>
                  </a:cubicBezTo>
                  <a:cubicBezTo>
                    <a:pt x="800879" y="119106"/>
                    <a:pt x="810491" y="110836"/>
                    <a:pt x="820882" y="103909"/>
                  </a:cubicBezTo>
                  <a:cubicBezTo>
                    <a:pt x="834736" y="83127"/>
                    <a:pt x="854547" y="65259"/>
                    <a:pt x="862445" y="41564"/>
                  </a:cubicBezTo>
                  <a:cubicBezTo>
                    <a:pt x="874385" y="5744"/>
                    <a:pt x="865091" y="18136"/>
                    <a:pt x="883227" y="0"/>
                  </a:cubicBezTo>
                </a:path>
              </a:pathLst>
            </a:custGeom>
            <a:ln w="381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sk-SK"/>
            </a:p>
          </p:txBody>
        </p:sp>
        <p:sp>
          <p:nvSpPr>
            <p:cNvPr id="44" name="TextBox 43"/>
            <p:cNvSpPr txBox="1">
              <a:spLocks noChangeArrowheads="1"/>
            </p:cNvSpPr>
            <p:nvPr/>
          </p:nvSpPr>
          <p:spPr bwMode="auto">
            <a:xfrm>
              <a:off x="2794463" y="6237289"/>
              <a:ext cx="69135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0"/>
                </a:spcBef>
                <a:buClrTx/>
                <a:buSzTx/>
                <a:buFontTx/>
                <a:buNone/>
              </a:pPr>
              <a:r>
                <a:rPr lang="en-US" altLang="sk-SK" sz="1800" dirty="0" smtClean="0">
                  <a:latin typeface="Arial" panose="020B0604020202020204" pitchFamily="34" charset="0"/>
                </a:rPr>
                <a:t>A lot of samples are from the inappropriate areas </a:t>
              </a:r>
              <a:r>
                <a:rPr lang="en-US" altLang="sk-SK" sz="1800" dirty="0">
                  <a:latin typeface="Arial" panose="020B0604020202020204" pitchFamily="34" charset="0"/>
                </a:rPr>
                <a:t>.</a:t>
              </a:r>
              <a:r>
                <a:rPr lang="en-US" altLang="sk-SK" sz="1800" dirty="0" smtClean="0">
                  <a:latin typeface="Arial" panose="020B0604020202020204" pitchFamily="34" charset="0"/>
                </a:rPr>
                <a:t> </a:t>
              </a:r>
              <a:endParaRPr lang="sk-SK" altLang="sk-SK" sz="1800" dirty="0">
                <a:latin typeface="Arial" panose="020B0604020202020204" pitchFamily="34" charset="0"/>
              </a:endParaRPr>
            </a:p>
          </p:txBody>
        </p:sp>
        <p:sp>
          <p:nvSpPr>
            <p:cNvPr id="52239" name="TextBox 21"/>
            <p:cNvSpPr txBox="1">
              <a:spLocks noChangeArrowheads="1"/>
            </p:cNvSpPr>
            <p:nvPr/>
          </p:nvSpPr>
          <p:spPr bwMode="auto">
            <a:xfrm>
              <a:off x="3000375" y="2708276"/>
              <a:ext cx="6492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0"/>
                </a:spcBef>
                <a:buClrTx/>
                <a:buSzTx/>
                <a:buFontTx/>
                <a:buNone/>
              </a:pPr>
              <a:r>
                <a:rPr lang="sk-SK" altLang="sk-SK" sz="1400">
                  <a:latin typeface="Arial" panose="020B0604020202020204" pitchFamily="34" charset="0"/>
                </a:rPr>
                <a:t>P(v)</a:t>
              </a:r>
            </a:p>
          </p:txBody>
        </p:sp>
        <p:sp>
          <p:nvSpPr>
            <p:cNvPr id="52240" name="TextBox 21"/>
            <p:cNvSpPr txBox="1">
              <a:spLocks noChangeArrowheads="1"/>
            </p:cNvSpPr>
            <p:nvPr/>
          </p:nvSpPr>
          <p:spPr bwMode="auto">
            <a:xfrm>
              <a:off x="8399464" y="5589589"/>
              <a:ext cx="6492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0"/>
                </a:spcBef>
                <a:buClrTx/>
                <a:buSzTx/>
                <a:buFontTx/>
                <a:buNone/>
              </a:pPr>
              <a:r>
                <a:rPr lang="sk-SK" altLang="sk-SK" sz="1400">
                  <a:latin typeface="Arial" panose="020B0604020202020204" pitchFamily="34" charset="0"/>
                </a:rPr>
                <a:t>x</a:t>
              </a:r>
            </a:p>
          </p:txBody>
        </p:sp>
        <p:sp>
          <p:nvSpPr>
            <p:cNvPr id="52241" name="TextBox 21"/>
            <p:cNvSpPr txBox="1">
              <a:spLocks noChangeArrowheads="1"/>
            </p:cNvSpPr>
            <p:nvPr/>
          </p:nvSpPr>
          <p:spPr bwMode="auto">
            <a:xfrm>
              <a:off x="4656139" y="5445126"/>
              <a:ext cx="6492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0"/>
                </a:spcBef>
                <a:buClrTx/>
                <a:buSzTx/>
                <a:buFontTx/>
                <a:buNone/>
              </a:pPr>
              <a:r>
                <a:rPr lang="sk-SK" altLang="sk-SK" sz="1400">
                  <a:latin typeface="Arial" panose="020B0604020202020204" pitchFamily="34" charset="0"/>
                </a:rPr>
                <a:t>y</a:t>
              </a:r>
            </a:p>
          </p:txBody>
        </p:sp>
        <p:cxnSp>
          <p:nvCxnSpPr>
            <p:cNvPr id="22" name="Straight Arrow Connector 21"/>
            <p:cNvCxnSpPr/>
            <p:nvPr/>
          </p:nvCxnSpPr>
          <p:spPr>
            <a:xfrm flipV="1">
              <a:off x="4079875" y="3213100"/>
              <a:ext cx="0" cy="3024188"/>
            </a:xfrm>
            <a:prstGeom prst="straightConnector1">
              <a:avLst/>
            </a:prstGeom>
            <a:ln w="571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7319963" y="3213100"/>
              <a:ext cx="0" cy="3024188"/>
            </a:xfrm>
            <a:prstGeom prst="straightConnector1">
              <a:avLst/>
            </a:prstGeom>
            <a:ln w="57150">
              <a:solidFill>
                <a:srgbClr val="FFC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0518229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sk-SK" dirty="0" err="1" smtClean="0"/>
              <a:t>ummary</a:t>
            </a:r>
            <a:endParaRPr lang="en-US" dirty="0"/>
          </a:p>
        </p:txBody>
      </p:sp>
      <p:sp>
        <p:nvSpPr>
          <p:cNvPr id="3" name="TextBox 2"/>
          <p:cNvSpPr txBox="1"/>
          <p:nvPr/>
        </p:nvSpPr>
        <p:spPr>
          <a:xfrm>
            <a:off x="2558005" y="2604304"/>
            <a:ext cx="8993529" cy="1569660"/>
          </a:xfrm>
          <a:prstGeom prst="rect">
            <a:avLst/>
          </a:prstGeom>
          <a:noFill/>
        </p:spPr>
        <p:txBody>
          <a:bodyPr wrap="square" rtlCol="0">
            <a:spAutoFit/>
          </a:bodyPr>
          <a:lstStyle/>
          <a:p>
            <a:pPr marL="342900" indent="-342900">
              <a:buAutoNum type="arabicPeriod"/>
            </a:pPr>
            <a:r>
              <a:rPr lang="en-US" sz="2400" dirty="0" smtClean="0"/>
              <a:t>Basic probability concepts</a:t>
            </a:r>
            <a:endParaRPr lang="sk-SK" sz="2400" dirty="0" smtClean="0"/>
          </a:p>
          <a:p>
            <a:pPr marL="342900" indent="-342900">
              <a:buAutoNum type="arabicPeriod"/>
            </a:pPr>
            <a:r>
              <a:rPr lang="en-US" sz="2400" dirty="0" smtClean="0"/>
              <a:t>Principle of the Monte Carlo simulations</a:t>
            </a:r>
            <a:endParaRPr lang="sk-SK" sz="2400" dirty="0" smtClean="0"/>
          </a:p>
          <a:p>
            <a:pPr marL="342900" indent="-342900">
              <a:buAutoNum type="arabicPeriod"/>
            </a:pPr>
            <a:r>
              <a:rPr lang="en-US" sz="2400" dirty="0" smtClean="0"/>
              <a:t>Direct sampling and Metropolis sampling</a:t>
            </a:r>
            <a:r>
              <a:rPr lang="sk-SK" sz="2400" dirty="0" smtClean="0"/>
              <a:t>.</a:t>
            </a:r>
          </a:p>
          <a:p>
            <a:pPr marL="342900" indent="-342900">
              <a:buAutoNum type="arabicPeriod"/>
            </a:pPr>
            <a:r>
              <a:rPr lang="sk-SK" sz="2400" dirty="0" err="1" smtClean="0"/>
              <a:t>Rejection</a:t>
            </a:r>
            <a:r>
              <a:rPr lang="sk-SK" sz="2400" dirty="0" smtClean="0"/>
              <a:t> </a:t>
            </a:r>
            <a:r>
              <a:rPr lang="sk-SK" sz="2400" dirty="0" err="1" smtClean="0"/>
              <a:t>sampling</a:t>
            </a:r>
            <a:r>
              <a:rPr lang="sk-SK" sz="2400" dirty="0" smtClean="0"/>
              <a:t>.</a:t>
            </a:r>
            <a:endParaRPr lang="en-US" sz="2400" dirty="0"/>
          </a:p>
        </p:txBody>
      </p:sp>
    </p:spTree>
    <p:extLst>
      <p:ext uri="{BB962C8B-B14F-4D97-AF65-F5344CB8AC3E}">
        <p14:creationId xmlns:p14="http://schemas.microsoft.com/office/powerpoint/2010/main" val="18405390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85602" y="1060911"/>
            <a:ext cx="9933710" cy="5755422"/>
          </a:xfrm>
          <a:prstGeom prst="rect">
            <a:avLst/>
          </a:prstGeom>
          <a:noFill/>
        </p:spPr>
        <p:txBody>
          <a:bodyPr wrap="square" rtlCol="0">
            <a:spAutoFit/>
          </a:bodyPr>
          <a:lstStyle/>
          <a:p>
            <a:r>
              <a:rPr lang="en-US" dirty="0" smtClean="0"/>
              <a:t>If the probability of all atomic events in the domain are specified, we have </a:t>
            </a:r>
            <a:r>
              <a:rPr lang="en-US" dirty="0" smtClean="0">
                <a:solidFill>
                  <a:srgbClr val="FF0000"/>
                </a:solidFill>
              </a:rPr>
              <a:t>full joint probability distribution</a:t>
            </a:r>
            <a:r>
              <a:rPr lang="en-US" dirty="0" smtClean="0">
                <a:solidFill>
                  <a:schemeClr val="accent5"/>
                </a:solidFill>
              </a:rPr>
              <a:t> </a:t>
            </a:r>
            <a:r>
              <a:rPr lang="en-US" dirty="0" smtClean="0">
                <a:solidFill>
                  <a:schemeClr val="accent5"/>
                </a:solidFill>
              </a:rPr>
              <a:t>(</a:t>
            </a:r>
            <a:r>
              <a:rPr lang="en-US" dirty="0" err="1" smtClean="0">
                <a:solidFill>
                  <a:schemeClr val="accent5"/>
                </a:solidFill>
              </a:rPr>
              <a:t>distrib</a:t>
            </a:r>
            <a:r>
              <a:rPr lang="sk-SK" dirty="0">
                <a:solidFill>
                  <a:schemeClr val="accent5"/>
                </a:solidFill>
              </a:rPr>
              <a:t>ú</a:t>
            </a:r>
            <a:r>
              <a:rPr lang="en-US" dirty="0" err="1" smtClean="0">
                <a:solidFill>
                  <a:schemeClr val="accent5"/>
                </a:solidFill>
              </a:rPr>
              <a:t>cia</a:t>
            </a:r>
            <a:r>
              <a:rPr lang="en-US" dirty="0" smtClean="0">
                <a:solidFill>
                  <a:schemeClr val="accent5"/>
                </a:solidFill>
              </a:rPr>
              <a:t> </a:t>
            </a:r>
            <a:r>
              <a:rPr lang="sk-SK" dirty="0" smtClean="0">
                <a:solidFill>
                  <a:schemeClr val="accent5"/>
                </a:solidFill>
              </a:rPr>
              <a:t>ú</a:t>
            </a:r>
            <a:r>
              <a:rPr lang="en-US" dirty="0" err="1" smtClean="0">
                <a:solidFill>
                  <a:schemeClr val="accent5"/>
                </a:solidFill>
              </a:rPr>
              <a:t>plnej</a:t>
            </a:r>
            <a:r>
              <a:rPr lang="en-US" dirty="0" smtClean="0">
                <a:solidFill>
                  <a:schemeClr val="accent5"/>
                </a:solidFill>
              </a:rPr>
              <a:t> </a:t>
            </a:r>
            <a:r>
              <a:rPr lang="en-US" dirty="0" err="1" smtClean="0">
                <a:solidFill>
                  <a:schemeClr val="accent5"/>
                </a:solidFill>
              </a:rPr>
              <a:t>vz</a:t>
            </a:r>
            <a:r>
              <a:rPr lang="sk-SK" dirty="0" smtClean="0">
                <a:solidFill>
                  <a:schemeClr val="accent5"/>
                </a:solidFill>
              </a:rPr>
              <a:t>á</a:t>
            </a:r>
            <a:r>
              <a:rPr lang="en-US" dirty="0" err="1" smtClean="0">
                <a:solidFill>
                  <a:schemeClr val="accent5"/>
                </a:solidFill>
              </a:rPr>
              <a:t>jomnej</a:t>
            </a:r>
            <a:r>
              <a:rPr lang="en-US" dirty="0" smtClean="0">
                <a:solidFill>
                  <a:schemeClr val="accent5"/>
                </a:solidFill>
              </a:rPr>
              <a:t> </a:t>
            </a:r>
            <a:r>
              <a:rPr lang="en-US" dirty="0" err="1" smtClean="0">
                <a:solidFill>
                  <a:schemeClr val="accent5"/>
                </a:solidFill>
              </a:rPr>
              <a:t>pravdepodobnosti</a:t>
            </a:r>
            <a:r>
              <a:rPr lang="en-US" dirty="0" smtClean="0">
                <a:solidFill>
                  <a:schemeClr val="accent5"/>
                </a:solidFill>
              </a:rPr>
              <a:t>) </a:t>
            </a:r>
            <a:r>
              <a:rPr lang="en-US" dirty="0" smtClean="0"/>
              <a:t>specified</a:t>
            </a:r>
            <a:r>
              <a:rPr lang="en-US" dirty="0" smtClean="0"/>
              <a:t>. This is good, because in such case we know all about the domain and can make whatever inference we need. </a:t>
            </a:r>
          </a:p>
          <a:p>
            <a:r>
              <a:rPr lang="en-US" dirty="0" smtClean="0"/>
              <a:t> </a:t>
            </a:r>
          </a:p>
          <a:p>
            <a:r>
              <a:rPr lang="en-US" dirty="0" smtClean="0"/>
              <a:t>              </a:t>
            </a:r>
            <a:r>
              <a:rPr lang="en-US" b="1" dirty="0" smtClean="0"/>
              <a:t>All atomic events in the domain Health</a:t>
            </a:r>
            <a:endParaRPr lang="en-US" b="1" dirty="0"/>
          </a:p>
          <a:p>
            <a:endParaRPr lang="en-US" dirty="0" smtClean="0"/>
          </a:p>
          <a:p>
            <a:pPr lvl="2">
              <a:lnSpc>
                <a:spcPct val="80000"/>
              </a:lnSpc>
            </a:pPr>
            <a:r>
              <a:rPr lang="en-US" altLang="sk-SK" sz="2000" i="1" dirty="0"/>
              <a:t>Cavity = false </a:t>
            </a:r>
            <a:r>
              <a:rPr lang="en-US" altLang="sk-SK" sz="2000" dirty="0">
                <a:sym typeface="Symbol" panose="05050102010706020507" pitchFamily="18" charset="2"/>
              </a:rPr>
              <a:t></a:t>
            </a:r>
            <a:r>
              <a:rPr lang="en-US" altLang="sk-SK" sz="2000" i="1" dirty="0" err="1">
                <a:sym typeface="Symbol" panose="05050102010706020507" pitchFamily="18" charset="2"/>
              </a:rPr>
              <a:t>Toot</a:t>
            </a:r>
            <a:r>
              <a:rPr lang="en-US" altLang="sk-SK" sz="2000" i="1" dirty="0" err="1"/>
              <a:t>ache</a:t>
            </a:r>
            <a:r>
              <a:rPr lang="en-US" altLang="sk-SK" sz="2000" i="1" dirty="0"/>
              <a:t> = false</a:t>
            </a:r>
          </a:p>
          <a:p>
            <a:pPr lvl="2">
              <a:lnSpc>
                <a:spcPct val="80000"/>
              </a:lnSpc>
            </a:pPr>
            <a:r>
              <a:rPr lang="en-US" altLang="sk-SK" sz="2000" i="1" dirty="0"/>
              <a:t>Cavity = false </a:t>
            </a:r>
            <a:r>
              <a:rPr lang="en-US" altLang="sk-SK" sz="2000" dirty="0">
                <a:sym typeface="Symbol" panose="05050102010706020507" pitchFamily="18" charset="2"/>
              </a:rPr>
              <a:t></a:t>
            </a:r>
            <a:r>
              <a:rPr lang="en-US" altLang="sk-SK" sz="2000" i="1" dirty="0"/>
              <a:t> </a:t>
            </a:r>
            <a:r>
              <a:rPr lang="en-US" altLang="sk-SK" sz="2000" i="1" dirty="0" err="1"/>
              <a:t>Tootache</a:t>
            </a:r>
            <a:r>
              <a:rPr lang="en-US" altLang="sk-SK" sz="2000" i="1" dirty="0"/>
              <a:t> = true</a:t>
            </a:r>
          </a:p>
          <a:p>
            <a:pPr lvl="2">
              <a:lnSpc>
                <a:spcPct val="80000"/>
              </a:lnSpc>
            </a:pPr>
            <a:r>
              <a:rPr lang="en-US" altLang="sk-SK" sz="2000" i="1" dirty="0"/>
              <a:t>Cavity = true </a:t>
            </a:r>
            <a:r>
              <a:rPr lang="en-US" altLang="sk-SK" sz="2000" dirty="0">
                <a:sym typeface="Symbol" panose="05050102010706020507" pitchFamily="18" charset="2"/>
              </a:rPr>
              <a:t></a:t>
            </a:r>
            <a:r>
              <a:rPr lang="en-US" altLang="sk-SK" sz="2000" i="1" dirty="0"/>
              <a:t> </a:t>
            </a:r>
            <a:r>
              <a:rPr lang="en-US" altLang="sk-SK" sz="2000" i="1" dirty="0" err="1"/>
              <a:t>Tootache</a:t>
            </a:r>
            <a:r>
              <a:rPr lang="en-US" altLang="sk-SK" sz="2000" i="1" dirty="0"/>
              <a:t> = false</a:t>
            </a:r>
          </a:p>
          <a:p>
            <a:pPr lvl="2">
              <a:lnSpc>
                <a:spcPct val="80000"/>
              </a:lnSpc>
            </a:pPr>
            <a:r>
              <a:rPr lang="en-US" altLang="sk-SK" sz="2000" i="1" dirty="0"/>
              <a:t>Cavity = true </a:t>
            </a:r>
            <a:r>
              <a:rPr lang="en-US" altLang="sk-SK" sz="2000" dirty="0">
                <a:sym typeface="Symbol" panose="05050102010706020507" pitchFamily="18" charset="2"/>
              </a:rPr>
              <a:t></a:t>
            </a:r>
            <a:r>
              <a:rPr lang="en-US" altLang="sk-SK" sz="2000" i="1" dirty="0"/>
              <a:t> </a:t>
            </a:r>
            <a:r>
              <a:rPr lang="en-US" altLang="sk-SK" sz="2000" i="1" dirty="0" err="1"/>
              <a:t>Tootache</a:t>
            </a:r>
            <a:r>
              <a:rPr lang="en-US" altLang="sk-SK" sz="2000" i="1" dirty="0"/>
              <a:t> = </a:t>
            </a:r>
            <a:r>
              <a:rPr lang="en-US" altLang="sk-SK" sz="2000" i="1" dirty="0" smtClean="0"/>
              <a:t>true</a:t>
            </a:r>
          </a:p>
          <a:p>
            <a:pPr lvl="2">
              <a:lnSpc>
                <a:spcPct val="80000"/>
              </a:lnSpc>
            </a:pPr>
            <a:endParaRPr lang="en-US" altLang="sk-SK" sz="2000" i="1" dirty="0"/>
          </a:p>
          <a:p>
            <a:pPr lvl="2">
              <a:lnSpc>
                <a:spcPct val="80000"/>
              </a:lnSpc>
            </a:pPr>
            <a:r>
              <a:rPr lang="en-US" altLang="sk-SK" sz="2000" b="1" dirty="0" smtClean="0"/>
              <a:t>Joint probability distribution in the domain Health</a:t>
            </a:r>
          </a:p>
          <a:p>
            <a:pPr lvl="2">
              <a:lnSpc>
                <a:spcPct val="80000"/>
              </a:lnSpc>
            </a:pPr>
            <a:endParaRPr lang="en-US" altLang="sk-SK" sz="2000" b="1" dirty="0"/>
          </a:p>
          <a:p>
            <a:pPr lvl="2">
              <a:lnSpc>
                <a:spcPct val="80000"/>
              </a:lnSpc>
            </a:pPr>
            <a:r>
              <a:rPr lang="en-US" altLang="sk-SK" sz="2000" i="1" dirty="0" smtClean="0"/>
              <a:t>P(Cavity </a:t>
            </a:r>
            <a:r>
              <a:rPr lang="en-US" altLang="sk-SK" sz="2000" i="1" dirty="0"/>
              <a:t>= false </a:t>
            </a:r>
            <a:r>
              <a:rPr lang="en-US" altLang="sk-SK" sz="2000" dirty="0">
                <a:sym typeface="Symbol" panose="05050102010706020507" pitchFamily="18" charset="2"/>
              </a:rPr>
              <a:t></a:t>
            </a:r>
            <a:r>
              <a:rPr lang="en-US" altLang="sk-SK" sz="2000" i="1" dirty="0" err="1">
                <a:sym typeface="Symbol" panose="05050102010706020507" pitchFamily="18" charset="2"/>
              </a:rPr>
              <a:t>Toot</a:t>
            </a:r>
            <a:r>
              <a:rPr lang="en-US" altLang="sk-SK" sz="2000" i="1" dirty="0" err="1"/>
              <a:t>ache</a:t>
            </a:r>
            <a:r>
              <a:rPr lang="en-US" altLang="sk-SK" sz="2000" i="1" dirty="0"/>
              <a:t> = </a:t>
            </a:r>
            <a:r>
              <a:rPr lang="en-US" altLang="sk-SK" sz="2000" i="1" dirty="0" smtClean="0"/>
              <a:t>false)=0.7</a:t>
            </a:r>
            <a:endParaRPr lang="en-US" altLang="sk-SK" sz="2000" i="1" dirty="0"/>
          </a:p>
          <a:p>
            <a:pPr lvl="2">
              <a:lnSpc>
                <a:spcPct val="80000"/>
              </a:lnSpc>
            </a:pPr>
            <a:r>
              <a:rPr lang="en-US" altLang="sk-SK" sz="2000" i="1" dirty="0" smtClean="0"/>
              <a:t>P(Cavity </a:t>
            </a:r>
            <a:r>
              <a:rPr lang="en-US" altLang="sk-SK" sz="2000" i="1" dirty="0"/>
              <a:t>= false </a:t>
            </a:r>
            <a:r>
              <a:rPr lang="en-US" altLang="sk-SK" sz="2000" dirty="0">
                <a:sym typeface="Symbol" panose="05050102010706020507" pitchFamily="18" charset="2"/>
              </a:rPr>
              <a:t></a:t>
            </a:r>
            <a:r>
              <a:rPr lang="en-US" altLang="sk-SK" sz="2000" i="1" dirty="0"/>
              <a:t> </a:t>
            </a:r>
            <a:r>
              <a:rPr lang="en-US" altLang="sk-SK" sz="2000" i="1" dirty="0" err="1"/>
              <a:t>Tootache</a:t>
            </a:r>
            <a:r>
              <a:rPr lang="en-US" altLang="sk-SK" sz="2000" i="1" dirty="0"/>
              <a:t> = </a:t>
            </a:r>
            <a:r>
              <a:rPr lang="en-US" altLang="sk-SK" sz="2000" i="1" dirty="0" smtClean="0"/>
              <a:t>true)=0.05</a:t>
            </a:r>
            <a:endParaRPr lang="en-US" altLang="sk-SK" sz="2000" i="1" dirty="0"/>
          </a:p>
          <a:p>
            <a:pPr lvl="2">
              <a:lnSpc>
                <a:spcPct val="80000"/>
              </a:lnSpc>
            </a:pPr>
            <a:r>
              <a:rPr lang="en-US" altLang="sk-SK" sz="2000" i="1" dirty="0" smtClean="0"/>
              <a:t>P(Cavity </a:t>
            </a:r>
            <a:r>
              <a:rPr lang="en-US" altLang="sk-SK" sz="2000" i="1" dirty="0"/>
              <a:t>= true </a:t>
            </a:r>
            <a:r>
              <a:rPr lang="en-US" altLang="sk-SK" sz="2000" dirty="0">
                <a:sym typeface="Symbol" panose="05050102010706020507" pitchFamily="18" charset="2"/>
              </a:rPr>
              <a:t></a:t>
            </a:r>
            <a:r>
              <a:rPr lang="en-US" altLang="sk-SK" sz="2000" i="1" dirty="0"/>
              <a:t> </a:t>
            </a:r>
            <a:r>
              <a:rPr lang="en-US" altLang="sk-SK" sz="2000" i="1" dirty="0" err="1"/>
              <a:t>Tootache</a:t>
            </a:r>
            <a:r>
              <a:rPr lang="en-US" altLang="sk-SK" sz="2000" i="1" dirty="0"/>
              <a:t> = </a:t>
            </a:r>
            <a:r>
              <a:rPr lang="en-US" altLang="sk-SK" sz="2000" i="1" dirty="0" smtClean="0"/>
              <a:t>false)=0.05</a:t>
            </a:r>
            <a:endParaRPr lang="en-US" altLang="sk-SK" sz="2000" i="1" dirty="0"/>
          </a:p>
          <a:p>
            <a:pPr lvl="2">
              <a:lnSpc>
                <a:spcPct val="80000"/>
              </a:lnSpc>
            </a:pPr>
            <a:r>
              <a:rPr lang="en-US" altLang="sk-SK" sz="2000" i="1" dirty="0" smtClean="0"/>
              <a:t>P(Cavity </a:t>
            </a:r>
            <a:r>
              <a:rPr lang="en-US" altLang="sk-SK" sz="2000" i="1" dirty="0"/>
              <a:t>= true </a:t>
            </a:r>
            <a:r>
              <a:rPr lang="en-US" altLang="sk-SK" sz="2000" dirty="0">
                <a:sym typeface="Symbol" panose="05050102010706020507" pitchFamily="18" charset="2"/>
              </a:rPr>
              <a:t></a:t>
            </a:r>
            <a:r>
              <a:rPr lang="en-US" altLang="sk-SK" sz="2000" i="1" dirty="0"/>
              <a:t> </a:t>
            </a:r>
            <a:r>
              <a:rPr lang="en-US" altLang="sk-SK" sz="2000" i="1" dirty="0" err="1"/>
              <a:t>Tootache</a:t>
            </a:r>
            <a:r>
              <a:rPr lang="en-US" altLang="sk-SK" sz="2000" i="1" dirty="0"/>
              <a:t> = </a:t>
            </a:r>
            <a:r>
              <a:rPr lang="en-US" altLang="sk-SK" sz="2000" i="1" dirty="0" smtClean="0"/>
              <a:t>true)=0.2</a:t>
            </a:r>
            <a:endParaRPr lang="en-US" altLang="sk-SK" sz="2000" i="1" dirty="0"/>
          </a:p>
          <a:p>
            <a:pPr lvl="2">
              <a:lnSpc>
                <a:spcPct val="80000"/>
              </a:lnSpc>
            </a:pPr>
            <a:endParaRPr lang="en-US" altLang="sk-SK" sz="2000" b="1" dirty="0" smtClean="0"/>
          </a:p>
          <a:p>
            <a:pPr lvl="2">
              <a:lnSpc>
                <a:spcPct val="80000"/>
              </a:lnSpc>
            </a:pPr>
            <a:endParaRPr lang="en-US" altLang="sk-SK" sz="2000" dirty="0"/>
          </a:p>
          <a:p>
            <a:pPr lvl="2">
              <a:lnSpc>
                <a:spcPct val="80000"/>
              </a:lnSpc>
            </a:pPr>
            <a:endParaRPr lang="en-US" altLang="sk-SK" sz="2000" dirty="0"/>
          </a:p>
          <a:p>
            <a:endParaRPr lang="en-US" dirty="0"/>
          </a:p>
        </p:txBody>
      </p:sp>
    </p:spTree>
    <p:extLst>
      <p:ext uri="{BB962C8B-B14F-4D97-AF65-F5344CB8AC3E}">
        <p14:creationId xmlns:p14="http://schemas.microsoft.com/office/powerpoint/2010/main" val="18903986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0385" y="1198944"/>
            <a:ext cx="10479655" cy="4924425"/>
          </a:xfrm>
          <a:prstGeom prst="rect">
            <a:avLst/>
          </a:prstGeom>
          <a:noFill/>
        </p:spPr>
        <p:txBody>
          <a:bodyPr wrap="square" rtlCol="0">
            <a:spAutoFit/>
          </a:bodyPr>
          <a:lstStyle/>
          <a:p>
            <a:r>
              <a:rPr lang="en-US" sz="2000" b="1" dirty="0">
                <a:solidFill>
                  <a:schemeClr val="accent5"/>
                </a:solidFill>
              </a:rPr>
              <a:t>U</a:t>
            </a:r>
            <a:r>
              <a:rPr lang="en-US" sz="2000" b="1" dirty="0" smtClean="0">
                <a:solidFill>
                  <a:schemeClr val="accent5"/>
                </a:solidFill>
              </a:rPr>
              <a:t>nconditional probability </a:t>
            </a:r>
            <a:r>
              <a:rPr lang="en-US" sz="2000" dirty="0" smtClean="0"/>
              <a:t>: It is a probability, that a </a:t>
            </a:r>
            <a:r>
              <a:rPr lang="en-US" sz="2000" dirty="0"/>
              <a:t>given event will </a:t>
            </a:r>
            <a:r>
              <a:rPr lang="en-US" sz="2000" dirty="0" smtClean="0"/>
              <a:t>take place</a:t>
            </a:r>
            <a:r>
              <a:rPr lang="en-US" sz="2000" dirty="0"/>
              <a:t>, regardless of other </a:t>
            </a:r>
            <a:r>
              <a:rPr lang="en-US" sz="2000" dirty="0" smtClean="0"/>
              <a:t>occurrences </a:t>
            </a:r>
            <a:r>
              <a:rPr lang="en-US" sz="2000" dirty="0"/>
              <a:t>or other events</a:t>
            </a:r>
            <a:r>
              <a:rPr lang="en-US" sz="2000" dirty="0" smtClean="0"/>
              <a:t>. For example probability of the Cavity=true, regardless of the fact, whether a patient has or has not a toothache. </a:t>
            </a:r>
          </a:p>
          <a:p>
            <a:endParaRPr lang="en-US" sz="2000" dirty="0"/>
          </a:p>
          <a:p>
            <a:endParaRPr lang="en-US" sz="2000" dirty="0" smtClean="0"/>
          </a:p>
          <a:p>
            <a:r>
              <a:rPr lang="en-US" sz="2000" dirty="0" smtClean="0"/>
              <a:t>It is our believe about the probability of the event. For example if I say a name of the student at this faculty, what is the probability his weight is 90 kg. This can be estimated from the sample of the students as  </a:t>
            </a:r>
          </a:p>
          <a:p>
            <a:endParaRPr lang="en-US" sz="2000" dirty="0" smtClean="0"/>
          </a:p>
          <a:p>
            <a:r>
              <a:rPr lang="en-US" sz="2000" i="1" dirty="0" smtClean="0"/>
              <a:t>P=N(90 kg students)/N(all students) </a:t>
            </a:r>
          </a:p>
          <a:p>
            <a:endParaRPr lang="en-US" sz="2000" i="1" dirty="0"/>
          </a:p>
          <a:p>
            <a:r>
              <a:rPr lang="en-US" sz="2000" dirty="0" smtClean="0"/>
              <a:t>where </a:t>
            </a:r>
            <a:r>
              <a:rPr lang="en-US" sz="2000" i="1" dirty="0" smtClean="0"/>
              <a:t>N(90 kg students) </a:t>
            </a:r>
            <a:r>
              <a:rPr lang="en-US" sz="2000" dirty="0" smtClean="0"/>
              <a:t>is a number of students having 90 kg and </a:t>
            </a:r>
            <a:r>
              <a:rPr lang="en-US" sz="2000" i="1" dirty="0" smtClean="0"/>
              <a:t>N(all students) </a:t>
            </a:r>
            <a:r>
              <a:rPr lang="en-US" sz="2000" dirty="0" smtClean="0"/>
              <a:t>is a number of all students in the sample. </a:t>
            </a:r>
          </a:p>
          <a:p>
            <a:endParaRPr lang="en-US" dirty="0"/>
          </a:p>
          <a:p>
            <a:r>
              <a:rPr lang="en-US" dirty="0"/>
              <a:t/>
            </a:r>
            <a:br>
              <a:rPr lang="en-US" dirty="0"/>
            </a:br>
            <a:endParaRPr lang="en-US" dirty="0"/>
          </a:p>
        </p:txBody>
      </p:sp>
    </p:spTree>
    <p:extLst>
      <p:ext uri="{BB962C8B-B14F-4D97-AF65-F5344CB8AC3E}">
        <p14:creationId xmlns:p14="http://schemas.microsoft.com/office/powerpoint/2010/main" val="30307653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58" name="Group 8"/>
          <p:cNvGrpSpPr>
            <a:grpSpLocks/>
          </p:cNvGrpSpPr>
          <p:nvPr/>
        </p:nvGrpSpPr>
        <p:grpSpPr bwMode="auto">
          <a:xfrm>
            <a:off x="3359151" y="981076"/>
            <a:ext cx="4391025" cy="3382963"/>
            <a:chOff x="930" y="845"/>
            <a:chExt cx="2766" cy="2131"/>
          </a:xfrm>
        </p:grpSpPr>
        <p:sp>
          <p:nvSpPr>
            <p:cNvPr id="45080" name="Oval 4"/>
            <p:cNvSpPr>
              <a:spLocks noChangeArrowheads="1"/>
            </p:cNvSpPr>
            <p:nvPr/>
          </p:nvSpPr>
          <p:spPr bwMode="auto">
            <a:xfrm>
              <a:off x="930" y="1298"/>
              <a:ext cx="1723" cy="1678"/>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eaLnBrk="0" hangingPunct="0">
                <a:spcBef>
                  <a:spcPct val="20000"/>
                </a:spcBef>
                <a:buClr>
                  <a:schemeClr val="tx2"/>
                </a:buClr>
                <a:buChar char="•"/>
                <a:defRPr sz="2400">
                  <a:solidFill>
                    <a:schemeClr val="tx1"/>
                  </a:solidFill>
                  <a:latin typeface="Verdana" panose="020B0604030504040204" pitchFamily="34" charset="0"/>
                </a:defRPr>
              </a:lvl3pPr>
              <a:lvl4pPr marL="1600200" indent="-228600" eaLnBrk="0" hangingPunct="0">
                <a:spcBef>
                  <a:spcPct val="20000"/>
                </a:spcBef>
                <a:buClr>
                  <a:schemeClr val="hlink"/>
                </a:buClr>
                <a:buChar char="•"/>
                <a:defRPr sz="2000">
                  <a:solidFill>
                    <a:schemeClr val="tx1"/>
                  </a:solidFill>
                  <a:latin typeface="Verdana" panose="020B0604030504040204" pitchFamily="34" charset="0"/>
                </a:defRPr>
              </a:lvl4pPr>
              <a:lvl5pPr marL="2057400" indent="-228600" eaLnBrk="0" hangingPunct="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sk-SK" altLang="sk-SK" sz="2400"/>
            </a:p>
          </p:txBody>
        </p:sp>
        <p:sp>
          <p:nvSpPr>
            <p:cNvPr id="45081" name="Oval 5"/>
            <p:cNvSpPr>
              <a:spLocks noChangeArrowheads="1"/>
            </p:cNvSpPr>
            <p:nvPr/>
          </p:nvSpPr>
          <p:spPr bwMode="auto">
            <a:xfrm>
              <a:off x="1973" y="1298"/>
              <a:ext cx="1723" cy="1678"/>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eaLnBrk="0" hangingPunct="0">
                <a:spcBef>
                  <a:spcPct val="20000"/>
                </a:spcBef>
                <a:buClr>
                  <a:schemeClr val="tx2"/>
                </a:buClr>
                <a:buChar char="•"/>
                <a:defRPr sz="2400">
                  <a:solidFill>
                    <a:schemeClr val="tx1"/>
                  </a:solidFill>
                  <a:latin typeface="Verdana" panose="020B0604030504040204" pitchFamily="34" charset="0"/>
                </a:defRPr>
              </a:lvl3pPr>
              <a:lvl4pPr marL="1600200" indent="-228600" eaLnBrk="0" hangingPunct="0">
                <a:spcBef>
                  <a:spcPct val="20000"/>
                </a:spcBef>
                <a:buClr>
                  <a:schemeClr val="hlink"/>
                </a:buClr>
                <a:buChar char="•"/>
                <a:defRPr sz="2000">
                  <a:solidFill>
                    <a:schemeClr val="tx1"/>
                  </a:solidFill>
                  <a:latin typeface="Verdana" panose="020B0604030504040204" pitchFamily="34" charset="0"/>
                </a:defRPr>
              </a:lvl4pPr>
              <a:lvl5pPr marL="2057400" indent="-228600" eaLnBrk="0" hangingPunct="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sk-SK" altLang="sk-SK" sz="2400"/>
            </a:p>
          </p:txBody>
        </p:sp>
        <p:sp>
          <p:nvSpPr>
            <p:cNvPr id="45082" name="Text Box 6"/>
            <p:cNvSpPr txBox="1">
              <a:spLocks noChangeArrowheads="1"/>
            </p:cNvSpPr>
            <p:nvPr/>
          </p:nvSpPr>
          <p:spPr bwMode="auto">
            <a:xfrm>
              <a:off x="1021" y="845"/>
              <a:ext cx="113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eaLnBrk="0" hangingPunct="0">
                <a:spcBef>
                  <a:spcPct val="20000"/>
                </a:spcBef>
                <a:buClr>
                  <a:schemeClr val="tx2"/>
                </a:buClr>
                <a:buChar char="•"/>
                <a:defRPr sz="2400">
                  <a:solidFill>
                    <a:schemeClr val="tx1"/>
                  </a:solidFill>
                  <a:latin typeface="Verdana" panose="020B0604030504040204" pitchFamily="34" charset="0"/>
                </a:defRPr>
              </a:lvl3pPr>
              <a:lvl4pPr marL="1600200" indent="-228600" eaLnBrk="0" hangingPunct="0">
                <a:spcBef>
                  <a:spcPct val="20000"/>
                </a:spcBef>
                <a:buClr>
                  <a:schemeClr val="hlink"/>
                </a:buClr>
                <a:buChar char="•"/>
                <a:defRPr sz="2000">
                  <a:solidFill>
                    <a:schemeClr val="tx1"/>
                  </a:solidFill>
                  <a:latin typeface="Verdana" panose="020B0604030504040204" pitchFamily="34" charset="0"/>
                </a:defRPr>
              </a:lvl4pPr>
              <a:lvl5pPr marL="2057400" indent="-228600" eaLnBrk="0" hangingPunct="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50000"/>
                </a:spcBef>
                <a:buClrTx/>
                <a:buSzTx/>
                <a:buFontTx/>
                <a:buNone/>
              </a:pPr>
              <a:r>
                <a:rPr lang="sk-SK" altLang="sk-SK" sz="2000" dirty="0">
                  <a:solidFill>
                    <a:srgbClr val="008000"/>
                  </a:solidFill>
                </a:rPr>
                <a:t>A=</a:t>
              </a:r>
              <a:r>
                <a:rPr lang="sk-SK" altLang="sk-SK" sz="2000" dirty="0" err="1">
                  <a:solidFill>
                    <a:srgbClr val="008000"/>
                  </a:solidFill>
                </a:rPr>
                <a:t>Cavity</a:t>
              </a:r>
              <a:endParaRPr lang="en-US" altLang="sk-SK" sz="2000" dirty="0">
                <a:solidFill>
                  <a:srgbClr val="008000"/>
                </a:solidFill>
              </a:endParaRPr>
            </a:p>
          </p:txBody>
        </p:sp>
        <p:sp>
          <p:nvSpPr>
            <p:cNvPr id="45083" name="Text Box 7"/>
            <p:cNvSpPr txBox="1">
              <a:spLocks noChangeArrowheads="1"/>
            </p:cNvSpPr>
            <p:nvPr/>
          </p:nvSpPr>
          <p:spPr bwMode="auto">
            <a:xfrm>
              <a:off x="2155" y="845"/>
              <a:ext cx="127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eaLnBrk="0" hangingPunct="0">
                <a:spcBef>
                  <a:spcPct val="20000"/>
                </a:spcBef>
                <a:buClr>
                  <a:schemeClr val="tx2"/>
                </a:buClr>
                <a:buChar char="•"/>
                <a:defRPr sz="2400">
                  <a:solidFill>
                    <a:schemeClr val="tx1"/>
                  </a:solidFill>
                  <a:latin typeface="Verdana" panose="020B0604030504040204" pitchFamily="34" charset="0"/>
                </a:defRPr>
              </a:lvl3pPr>
              <a:lvl4pPr marL="1600200" indent="-228600" eaLnBrk="0" hangingPunct="0">
                <a:spcBef>
                  <a:spcPct val="20000"/>
                </a:spcBef>
                <a:buClr>
                  <a:schemeClr val="hlink"/>
                </a:buClr>
                <a:buChar char="•"/>
                <a:defRPr sz="2000">
                  <a:solidFill>
                    <a:schemeClr val="tx1"/>
                  </a:solidFill>
                  <a:latin typeface="Verdana" panose="020B0604030504040204" pitchFamily="34" charset="0"/>
                </a:defRPr>
              </a:lvl4pPr>
              <a:lvl5pPr marL="2057400" indent="-228600" eaLnBrk="0" hangingPunct="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50000"/>
                </a:spcBef>
                <a:buClrTx/>
                <a:buSzTx/>
                <a:buFontTx/>
                <a:buNone/>
              </a:pPr>
              <a:r>
                <a:rPr lang="sk-SK" altLang="sk-SK" sz="2000" dirty="0" smtClean="0">
                  <a:solidFill>
                    <a:schemeClr val="accent2"/>
                  </a:solidFill>
                </a:rPr>
                <a:t>B=</a:t>
              </a:r>
              <a:r>
                <a:rPr lang="sk-SK" altLang="sk-SK" sz="2000" dirty="0" err="1" smtClean="0">
                  <a:solidFill>
                    <a:schemeClr val="accent2"/>
                  </a:solidFill>
                </a:rPr>
                <a:t>Toot</a:t>
              </a:r>
              <a:r>
                <a:rPr lang="en-US" altLang="sk-SK" sz="2000" dirty="0" smtClean="0">
                  <a:solidFill>
                    <a:schemeClr val="accent2"/>
                  </a:solidFill>
                </a:rPr>
                <a:t>h</a:t>
              </a:r>
              <a:r>
                <a:rPr lang="sk-SK" altLang="sk-SK" sz="2000" dirty="0" err="1" smtClean="0">
                  <a:solidFill>
                    <a:schemeClr val="accent2"/>
                  </a:solidFill>
                </a:rPr>
                <a:t>ache</a:t>
              </a:r>
              <a:endParaRPr lang="en-US" altLang="sk-SK" sz="2000" dirty="0">
                <a:solidFill>
                  <a:schemeClr val="accent2"/>
                </a:solidFill>
              </a:endParaRPr>
            </a:p>
          </p:txBody>
        </p:sp>
      </p:grpSp>
      <p:sp>
        <p:nvSpPr>
          <p:cNvPr id="319497" name="Text Box 9"/>
          <p:cNvSpPr txBox="1">
            <a:spLocks noChangeArrowheads="1"/>
          </p:cNvSpPr>
          <p:nvPr/>
        </p:nvSpPr>
        <p:spPr bwMode="auto">
          <a:xfrm>
            <a:off x="1524000" y="2205038"/>
            <a:ext cx="19446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eaLnBrk="0" hangingPunct="0">
              <a:spcBef>
                <a:spcPct val="20000"/>
              </a:spcBef>
              <a:buClr>
                <a:schemeClr val="tx2"/>
              </a:buClr>
              <a:buChar char="•"/>
              <a:defRPr sz="2400">
                <a:solidFill>
                  <a:schemeClr val="tx1"/>
                </a:solidFill>
                <a:latin typeface="Verdana" panose="020B0604030504040204" pitchFamily="34" charset="0"/>
              </a:defRPr>
            </a:lvl3pPr>
            <a:lvl4pPr marL="1600200" indent="-228600" eaLnBrk="0" hangingPunct="0">
              <a:spcBef>
                <a:spcPct val="20000"/>
              </a:spcBef>
              <a:buClr>
                <a:schemeClr val="hlink"/>
              </a:buClr>
              <a:buChar char="•"/>
              <a:defRPr sz="2000">
                <a:solidFill>
                  <a:schemeClr val="tx1"/>
                </a:solidFill>
                <a:latin typeface="Verdana" panose="020B0604030504040204" pitchFamily="34" charset="0"/>
              </a:defRPr>
            </a:lvl4pPr>
            <a:lvl5pPr marL="2057400" indent="-228600" eaLnBrk="0" hangingPunct="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50000"/>
              </a:spcBef>
              <a:buClrTx/>
              <a:buSzTx/>
              <a:buFontTx/>
              <a:buNone/>
            </a:pPr>
            <a:r>
              <a:rPr lang="sk-SK" altLang="sk-SK" sz="2000" dirty="0" smtClean="0"/>
              <a:t>M</a:t>
            </a:r>
            <a:r>
              <a:rPr lang="en-US" altLang="sk-SK" sz="2000" dirty="0" err="1" smtClean="0"/>
              <a:t>asurement</a:t>
            </a:r>
            <a:endParaRPr lang="en-US" altLang="sk-SK" sz="2000" dirty="0"/>
          </a:p>
        </p:txBody>
      </p:sp>
      <p:sp>
        <p:nvSpPr>
          <p:cNvPr id="319498" name="Oval 10"/>
          <p:cNvSpPr>
            <a:spLocks noChangeArrowheads="1"/>
          </p:cNvSpPr>
          <p:nvPr/>
        </p:nvSpPr>
        <p:spPr bwMode="auto">
          <a:xfrm>
            <a:off x="4943476" y="2349501"/>
            <a:ext cx="144463" cy="142875"/>
          </a:xfrm>
          <a:prstGeom prst="ellipse">
            <a:avLst/>
          </a:prstGeom>
          <a:solidFill>
            <a:srgbClr val="008000"/>
          </a:solidFill>
          <a:ln w="9525">
            <a:solidFill>
              <a:srgbClr val="008000"/>
            </a:solidFill>
            <a:miter lim="800000"/>
            <a:headEnd/>
            <a:tailEnd/>
          </a:ln>
        </p:spPr>
        <p:txBody>
          <a:bodyPr wrap="none" anchor="ctr"/>
          <a:lstStyle>
            <a:lvl1pPr eaLnBrk="0" hangingPunct="0">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eaLnBrk="0" hangingPunct="0">
              <a:spcBef>
                <a:spcPct val="20000"/>
              </a:spcBef>
              <a:buClr>
                <a:schemeClr val="tx2"/>
              </a:buClr>
              <a:buChar char="•"/>
              <a:defRPr sz="2400">
                <a:solidFill>
                  <a:schemeClr val="tx1"/>
                </a:solidFill>
                <a:latin typeface="Verdana" panose="020B0604030504040204" pitchFamily="34" charset="0"/>
              </a:defRPr>
            </a:lvl3pPr>
            <a:lvl4pPr marL="1600200" indent="-228600" eaLnBrk="0" hangingPunct="0">
              <a:spcBef>
                <a:spcPct val="20000"/>
              </a:spcBef>
              <a:buClr>
                <a:schemeClr val="hlink"/>
              </a:buClr>
              <a:buChar char="•"/>
              <a:defRPr sz="2000">
                <a:solidFill>
                  <a:schemeClr val="tx1"/>
                </a:solidFill>
                <a:latin typeface="Verdana" panose="020B0604030504040204" pitchFamily="34" charset="0"/>
              </a:defRPr>
            </a:lvl4pPr>
            <a:lvl5pPr marL="2057400" indent="-228600" eaLnBrk="0" hangingPunct="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sk-SK" altLang="sk-SK" sz="2400"/>
          </a:p>
        </p:txBody>
      </p:sp>
      <p:sp>
        <p:nvSpPr>
          <p:cNvPr id="319500" name="Oval 12"/>
          <p:cNvSpPr>
            <a:spLocks noChangeArrowheads="1"/>
          </p:cNvSpPr>
          <p:nvPr/>
        </p:nvSpPr>
        <p:spPr bwMode="auto">
          <a:xfrm>
            <a:off x="4151313" y="2636839"/>
            <a:ext cx="144462" cy="142875"/>
          </a:xfrm>
          <a:prstGeom prst="ellipse">
            <a:avLst/>
          </a:prstGeom>
          <a:solidFill>
            <a:srgbClr val="008000"/>
          </a:solidFill>
          <a:ln w="9525">
            <a:solidFill>
              <a:srgbClr val="008000"/>
            </a:solidFill>
            <a:miter lim="800000"/>
            <a:headEnd/>
            <a:tailEnd/>
          </a:ln>
        </p:spPr>
        <p:txBody>
          <a:bodyPr wrap="none" anchor="ctr"/>
          <a:lstStyle>
            <a:lvl1pPr eaLnBrk="0" hangingPunct="0">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eaLnBrk="0" hangingPunct="0">
              <a:spcBef>
                <a:spcPct val="20000"/>
              </a:spcBef>
              <a:buClr>
                <a:schemeClr val="tx2"/>
              </a:buClr>
              <a:buChar char="•"/>
              <a:defRPr sz="2400">
                <a:solidFill>
                  <a:schemeClr val="tx1"/>
                </a:solidFill>
                <a:latin typeface="Verdana" panose="020B0604030504040204" pitchFamily="34" charset="0"/>
              </a:defRPr>
            </a:lvl3pPr>
            <a:lvl4pPr marL="1600200" indent="-228600" eaLnBrk="0" hangingPunct="0">
              <a:spcBef>
                <a:spcPct val="20000"/>
              </a:spcBef>
              <a:buClr>
                <a:schemeClr val="hlink"/>
              </a:buClr>
              <a:buChar char="•"/>
              <a:defRPr sz="2000">
                <a:solidFill>
                  <a:schemeClr val="tx1"/>
                </a:solidFill>
                <a:latin typeface="Verdana" panose="020B0604030504040204" pitchFamily="34" charset="0"/>
              </a:defRPr>
            </a:lvl4pPr>
            <a:lvl5pPr marL="2057400" indent="-228600" eaLnBrk="0" hangingPunct="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sk-SK" altLang="sk-SK" sz="2400"/>
          </a:p>
        </p:txBody>
      </p:sp>
      <p:sp>
        <p:nvSpPr>
          <p:cNvPr id="319501" name="Oval 13"/>
          <p:cNvSpPr>
            <a:spLocks noChangeArrowheads="1"/>
          </p:cNvSpPr>
          <p:nvPr/>
        </p:nvSpPr>
        <p:spPr bwMode="auto">
          <a:xfrm>
            <a:off x="4800601" y="2997201"/>
            <a:ext cx="144463" cy="142875"/>
          </a:xfrm>
          <a:prstGeom prst="ellipse">
            <a:avLst/>
          </a:prstGeom>
          <a:solidFill>
            <a:srgbClr val="008000"/>
          </a:solidFill>
          <a:ln w="9525">
            <a:solidFill>
              <a:srgbClr val="008000"/>
            </a:solidFill>
            <a:miter lim="800000"/>
            <a:headEnd/>
            <a:tailEnd/>
          </a:ln>
        </p:spPr>
        <p:txBody>
          <a:bodyPr wrap="none" anchor="ctr"/>
          <a:lstStyle>
            <a:lvl1pPr eaLnBrk="0" hangingPunct="0">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eaLnBrk="0" hangingPunct="0">
              <a:spcBef>
                <a:spcPct val="20000"/>
              </a:spcBef>
              <a:buClr>
                <a:schemeClr val="tx2"/>
              </a:buClr>
              <a:buChar char="•"/>
              <a:defRPr sz="2400">
                <a:solidFill>
                  <a:schemeClr val="tx1"/>
                </a:solidFill>
                <a:latin typeface="Verdana" panose="020B0604030504040204" pitchFamily="34" charset="0"/>
              </a:defRPr>
            </a:lvl3pPr>
            <a:lvl4pPr marL="1600200" indent="-228600" eaLnBrk="0" hangingPunct="0">
              <a:spcBef>
                <a:spcPct val="20000"/>
              </a:spcBef>
              <a:buClr>
                <a:schemeClr val="hlink"/>
              </a:buClr>
              <a:buChar char="•"/>
              <a:defRPr sz="2000">
                <a:solidFill>
                  <a:schemeClr val="tx1"/>
                </a:solidFill>
                <a:latin typeface="Verdana" panose="020B0604030504040204" pitchFamily="34" charset="0"/>
              </a:defRPr>
            </a:lvl4pPr>
            <a:lvl5pPr marL="2057400" indent="-228600" eaLnBrk="0" hangingPunct="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sk-SK" altLang="sk-SK" sz="2400"/>
          </a:p>
        </p:txBody>
      </p:sp>
      <p:sp>
        <p:nvSpPr>
          <p:cNvPr id="319502" name="Oval 14"/>
          <p:cNvSpPr>
            <a:spLocks noChangeArrowheads="1"/>
          </p:cNvSpPr>
          <p:nvPr/>
        </p:nvSpPr>
        <p:spPr bwMode="auto">
          <a:xfrm>
            <a:off x="4079876" y="3429001"/>
            <a:ext cx="144463" cy="142875"/>
          </a:xfrm>
          <a:prstGeom prst="ellipse">
            <a:avLst/>
          </a:prstGeom>
          <a:solidFill>
            <a:srgbClr val="008000"/>
          </a:solidFill>
          <a:ln w="9525">
            <a:solidFill>
              <a:srgbClr val="008000"/>
            </a:solidFill>
            <a:miter lim="800000"/>
            <a:headEnd/>
            <a:tailEnd/>
          </a:ln>
        </p:spPr>
        <p:txBody>
          <a:bodyPr wrap="none" anchor="ctr"/>
          <a:lstStyle>
            <a:lvl1pPr eaLnBrk="0" hangingPunct="0">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eaLnBrk="0" hangingPunct="0">
              <a:spcBef>
                <a:spcPct val="20000"/>
              </a:spcBef>
              <a:buClr>
                <a:schemeClr val="tx2"/>
              </a:buClr>
              <a:buChar char="•"/>
              <a:defRPr sz="2400">
                <a:solidFill>
                  <a:schemeClr val="tx1"/>
                </a:solidFill>
                <a:latin typeface="Verdana" panose="020B0604030504040204" pitchFamily="34" charset="0"/>
              </a:defRPr>
            </a:lvl3pPr>
            <a:lvl4pPr marL="1600200" indent="-228600" eaLnBrk="0" hangingPunct="0">
              <a:spcBef>
                <a:spcPct val="20000"/>
              </a:spcBef>
              <a:buClr>
                <a:schemeClr val="hlink"/>
              </a:buClr>
              <a:buChar char="•"/>
              <a:defRPr sz="2000">
                <a:solidFill>
                  <a:schemeClr val="tx1"/>
                </a:solidFill>
                <a:latin typeface="Verdana" panose="020B0604030504040204" pitchFamily="34" charset="0"/>
              </a:defRPr>
            </a:lvl4pPr>
            <a:lvl5pPr marL="2057400" indent="-228600" eaLnBrk="0" hangingPunct="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sk-SK" altLang="sk-SK" sz="2400"/>
          </a:p>
        </p:txBody>
      </p:sp>
      <p:sp>
        <p:nvSpPr>
          <p:cNvPr id="319503" name="Oval 15"/>
          <p:cNvSpPr>
            <a:spLocks noChangeArrowheads="1"/>
          </p:cNvSpPr>
          <p:nvPr/>
        </p:nvSpPr>
        <p:spPr bwMode="auto">
          <a:xfrm>
            <a:off x="4727576" y="3573464"/>
            <a:ext cx="144463" cy="142875"/>
          </a:xfrm>
          <a:prstGeom prst="ellipse">
            <a:avLst/>
          </a:prstGeom>
          <a:solidFill>
            <a:srgbClr val="008000"/>
          </a:solidFill>
          <a:ln w="9525">
            <a:solidFill>
              <a:srgbClr val="008000"/>
            </a:solidFill>
            <a:miter lim="800000"/>
            <a:headEnd/>
            <a:tailEnd/>
          </a:ln>
        </p:spPr>
        <p:txBody>
          <a:bodyPr wrap="none" anchor="ctr"/>
          <a:lstStyle>
            <a:lvl1pPr eaLnBrk="0" hangingPunct="0">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eaLnBrk="0" hangingPunct="0">
              <a:spcBef>
                <a:spcPct val="20000"/>
              </a:spcBef>
              <a:buClr>
                <a:schemeClr val="tx2"/>
              </a:buClr>
              <a:buChar char="•"/>
              <a:defRPr sz="2400">
                <a:solidFill>
                  <a:schemeClr val="tx1"/>
                </a:solidFill>
                <a:latin typeface="Verdana" panose="020B0604030504040204" pitchFamily="34" charset="0"/>
              </a:defRPr>
            </a:lvl3pPr>
            <a:lvl4pPr marL="1600200" indent="-228600" eaLnBrk="0" hangingPunct="0">
              <a:spcBef>
                <a:spcPct val="20000"/>
              </a:spcBef>
              <a:buClr>
                <a:schemeClr val="hlink"/>
              </a:buClr>
              <a:buChar char="•"/>
              <a:defRPr sz="2000">
                <a:solidFill>
                  <a:schemeClr val="tx1"/>
                </a:solidFill>
                <a:latin typeface="Verdana" panose="020B0604030504040204" pitchFamily="34" charset="0"/>
              </a:defRPr>
            </a:lvl4pPr>
            <a:lvl5pPr marL="2057400" indent="-228600" eaLnBrk="0" hangingPunct="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sk-SK" altLang="sk-SK" sz="2400"/>
          </a:p>
        </p:txBody>
      </p:sp>
      <p:sp>
        <p:nvSpPr>
          <p:cNvPr id="319504" name="Oval 16"/>
          <p:cNvSpPr>
            <a:spLocks noChangeArrowheads="1"/>
          </p:cNvSpPr>
          <p:nvPr/>
        </p:nvSpPr>
        <p:spPr bwMode="auto">
          <a:xfrm>
            <a:off x="6888163" y="2060576"/>
            <a:ext cx="144462" cy="142875"/>
          </a:xfrm>
          <a:prstGeom prst="ellipse">
            <a:avLst/>
          </a:prstGeom>
          <a:solidFill>
            <a:schemeClr val="folHlink"/>
          </a:solidFill>
          <a:ln w="9525">
            <a:solidFill>
              <a:schemeClr val="folHlink"/>
            </a:solidFill>
            <a:miter lim="800000"/>
            <a:headEnd/>
            <a:tailEnd/>
          </a:ln>
        </p:spPr>
        <p:txBody>
          <a:bodyPr wrap="none" anchor="ctr"/>
          <a:lstStyle>
            <a:lvl1pPr eaLnBrk="0" hangingPunct="0">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eaLnBrk="0" hangingPunct="0">
              <a:spcBef>
                <a:spcPct val="20000"/>
              </a:spcBef>
              <a:buClr>
                <a:schemeClr val="tx2"/>
              </a:buClr>
              <a:buChar char="•"/>
              <a:defRPr sz="2400">
                <a:solidFill>
                  <a:schemeClr val="tx1"/>
                </a:solidFill>
                <a:latin typeface="Verdana" panose="020B0604030504040204" pitchFamily="34" charset="0"/>
              </a:defRPr>
            </a:lvl3pPr>
            <a:lvl4pPr marL="1600200" indent="-228600" eaLnBrk="0" hangingPunct="0">
              <a:spcBef>
                <a:spcPct val="20000"/>
              </a:spcBef>
              <a:buClr>
                <a:schemeClr val="hlink"/>
              </a:buClr>
              <a:buChar char="•"/>
              <a:defRPr sz="2000">
                <a:solidFill>
                  <a:schemeClr val="tx1"/>
                </a:solidFill>
                <a:latin typeface="Verdana" panose="020B0604030504040204" pitchFamily="34" charset="0"/>
              </a:defRPr>
            </a:lvl4pPr>
            <a:lvl5pPr marL="2057400" indent="-228600" eaLnBrk="0" hangingPunct="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sk-SK" altLang="sk-SK" sz="2400"/>
          </a:p>
        </p:txBody>
      </p:sp>
      <p:sp>
        <p:nvSpPr>
          <p:cNvPr id="319505" name="Oval 17"/>
          <p:cNvSpPr>
            <a:spLocks noChangeArrowheads="1"/>
          </p:cNvSpPr>
          <p:nvPr/>
        </p:nvSpPr>
        <p:spPr bwMode="auto">
          <a:xfrm>
            <a:off x="4800601" y="4005264"/>
            <a:ext cx="144463" cy="142875"/>
          </a:xfrm>
          <a:prstGeom prst="ellipse">
            <a:avLst/>
          </a:prstGeom>
          <a:solidFill>
            <a:srgbClr val="008000"/>
          </a:solidFill>
          <a:ln w="9525">
            <a:solidFill>
              <a:srgbClr val="008000"/>
            </a:solidFill>
            <a:miter lim="800000"/>
            <a:headEnd/>
            <a:tailEnd/>
          </a:ln>
        </p:spPr>
        <p:txBody>
          <a:bodyPr wrap="none" anchor="ctr"/>
          <a:lstStyle>
            <a:lvl1pPr eaLnBrk="0" hangingPunct="0">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eaLnBrk="0" hangingPunct="0">
              <a:spcBef>
                <a:spcPct val="20000"/>
              </a:spcBef>
              <a:buClr>
                <a:schemeClr val="tx2"/>
              </a:buClr>
              <a:buChar char="•"/>
              <a:defRPr sz="2400">
                <a:solidFill>
                  <a:schemeClr val="tx1"/>
                </a:solidFill>
                <a:latin typeface="Verdana" panose="020B0604030504040204" pitchFamily="34" charset="0"/>
              </a:defRPr>
            </a:lvl3pPr>
            <a:lvl4pPr marL="1600200" indent="-228600" eaLnBrk="0" hangingPunct="0">
              <a:spcBef>
                <a:spcPct val="20000"/>
              </a:spcBef>
              <a:buClr>
                <a:schemeClr val="hlink"/>
              </a:buClr>
              <a:buChar char="•"/>
              <a:defRPr sz="2000">
                <a:solidFill>
                  <a:schemeClr val="tx1"/>
                </a:solidFill>
                <a:latin typeface="Verdana" panose="020B0604030504040204" pitchFamily="34" charset="0"/>
              </a:defRPr>
            </a:lvl4pPr>
            <a:lvl5pPr marL="2057400" indent="-228600" eaLnBrk="0" hangingPunct="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sk-SK" altLang="sk-SK" sz="2400"/>
          </a:p>
        </p:txBody>
      </p:sp>
      <p:sp>
        <p:nvSpPr>
          <p:cNvPr id="319506" name="Oval 18"/>
          <p:cNvSpPr>
            <a:spLocks noChangeArrowheads="1"/>
          </p:cNvSpPr>
          <p:nvPr/>
        </p:nvSpPr>
        <p:spPr bwMode="auto">
          <a:xfrm>
            <a:off x="4656138" y="2060576"/>
            <a:ext cx="144462" cy="142875"/>
          </a:xfrm>
          <a:prstGeom prst="ellipse">
            <a:avLst/>
          </a:prstGeom>
          <a:solidFill>
            <a:srgbClr val="008000"/>
          </a:solidFill>
          <a:ln w="9525">
            <a:solidFill>
              <a:srgbClr val="008000"/>
            </a:solidFill>
            <a:miter lim="800000"/>
            <a:headEnd/>
            <a:tailEnd/>
          </a:ln>
        </p:spPr>
        <p:txBody>
          <a:bodyPr wrap="none" anchor="ctr"/>
          <a:lstStyle>
            <a:lvl1pPr eaLnBrk="0" hangingPunct="0">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eaLnBrk="0" hangingPunct="0">
              <a:spcBef>
                <a:spcPct val="20000"/>
              </a:spcBef>
              <a:buClr>
                <a:schemeClr val="tx2"/>
              </a:buClr>
              <a:buChar char="•"/>
              <a:defRPr sz="2400">
                <a:solidFill>
                  <a:schemeClr val="tx1"/>
                </a:solidFill>
                <a:latin typeface="Verdana" panose="020B0604030504040204" pitchFamily="34" charset="0"/>
              </a:defRPr>
            </a:lvl3pPr>
            <a:lvl4pPr marL="1600200" indent="-228600" eaLnBrk="0" hangingPunct="0">
              <a:spcBef>
                <a:spcPct val="20000"/>
              </a:spcBef>
              <a:buClr>
                <a:schemeClr val="hlink"/>
              </a:buClr>
              <a:buChar char="•"/>
              <a:defRPr sz="2000">
                <a:solidFill>
                  <a:schemeClr val="tx1"/>
                </a:solidFill>
                <a:latin typeface="Verdana" panose="020B0604030504040204" pitchFamily="34" charset="0"/>
              </a:defRPr>
            </a:lvl4pPr>
            <a:lvl5pPr marL="2057400" indent="-228600" eaLnBrk="0" hangingPunct="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sk-SK" altLang="sk-SK" sz="2400"/>
          </a:p>
        </p:txBody>
      </p:sp>
      <p:sp>
        <p:nvSpPr>
          <p:cNvPr id="319507" name="Oval 19"/>
          <p:cNvSpPr>
            <a:spLocks noChangeArrowheads="1"/>
          </p:cNvSpPr>
          <p:nvPr/>
        </p:nvSpPr>
        <p:spPr bwMode="auto">
          <a:xfrm>
            <a:off x="6383338" y="3644901"/>
            <a:ext cx="144462" cy="142875"/>
          </a:xfrm>
          <a:prstGeom prst="ellipse">
            <a:avLst/>
          </a:prstGeom>
          <a:solidFill>
            <a:schemeClr val="folHlink"/>
          </a:solidFill>
          <a:ln w="9525">
            <a:solidFill>
              <a:schemeClr val="folHlink"/>
            </a:solidFill>
            <a:miter lim="800000"/>
            <a:headEnd/>
            <a:tailEnd/>
          </a:ln>
        </p:spPr>
        <p:txBody>
          <a:bodyPr wrap="none" anchor="ctr"/>
          <a:lstStyle>
            <a:lvl1pPr eaLnBrk="0" hangingPunct="0">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eaLnBrk="0" hangingPunct="0">
              <a:spcBef>
                <a:spcPct val="20000"/>
              </a:spcBef>
              <a:buClr>
                <a:schemeClr val="tx2"/>
              </a:buClr>
              <a:buChar char="•"/>
              <a:defRPr sz="2400">
                <a:solidFill>
                  <a:schemeClr val="tx1"/>
                </a:solidFill>
                <a:latin typeface="Verdana" panose="020B0604030504040204" pitchFamily="34" charset="0"/>
              </a:defRPr>
            </a:lvl3pPr>
            <a:lvl4pPr marL="1600200" indent="-228600" eaLnBrk="0" hangingPunct="0">
              <a:spcBef>
                <a:spcPct val="20000"/>
              </a:spcBef>
              <a:buClr>
                <a:schemeClr val="hlink"/>
              </a:buClr>
              <a:buChar char="•"/>
              <a:defRPr sz="2000">
                <a:solidFill>
                  <a:schemeClr val="tx1"/>
                </a:solidFill>
                <a:latin typeface="Verdana" panose="020B0604030504040204" pitchFamily="34" charset="0"/>
              </a:defRPr>
            </a:lvl4pPr>
            <a:lvl5pPr marL="2057400" indent="-228600" eaLnBrk="0" hangingPunct="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sk-SK" altLang="sk-SK" sz="2400"/>
          </a:p>
        </p:txBody>
      </p:sp>
      <p:sp>
        <p:nvSpPr>
          <p:cNvPr id="319508" name="Oval 20"/>
          <p:cNvSpPr>
            <a:spLocks noChangeArrowheads="1"/>
          </p:cNvSpPr>
          <p:nvPr/>
        </p:nvSpPr>
        <p:spPr bwMode="auto">
          <a:xfrm>
            <a:off x="7104063" y="2636839"/>
            <a:ext cx="144462" cy="142875"/>
          </a:xfrm>
          <a:prstGeom prst="ellipse">
            <a:avLst/>
          </a:prstGeom>
          <a:solidFill>
            <a:schemeClr val="folHlink"/>
          </a:solidFill>
          <a:ln w="9525">
            <a:solidFill>
              <a:schemeClr val="folHlink"/>
            </a:solidFill>
            <a:miter lim="800000"/>
            <a:headEnd/>
            <a:tailEnd/>
          </a:ln>
        </p:spPr>
        <p:txBody>
          <a:bodyPr wrap="none" anchor="ctr"/>
          <a:lstStyle>
            <a:lvl1pPr eaLnBrk="0" hangingPunct="0">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eaLnBrk="0" hangingPunct="0">
              <a:spcBef>
                <a:spcPct val="20000"/>
              </a:spcBef>
              <a:buClr>
                <a:schemeClr val="tx2"/>
              </a:buClr>
              <a:buChar char="•"/>
              <a:defRPr sz="2400">
                <a:solidFill>
                  <a:schemeClr val="tx1"/>
                </a:solidFill>
                <a:latin typeface="Verdana" panose="020B0604030504040204" pitchFamily="34" charset="0"/>
              </a:defRPr>
            </a:lvl3pPr>
            <a:lvl4pPr marL="1600200" indent="-228600" eaLnBrk="0" hangingPunct="0">
              <a:spcBef>
                <a:spcPct val="20000"/>
              </a:spcBef>
              <a:buClr>
                <a:schemeClr val="hlink"/>
              </a:buClr>
              <a:buChar char="•"/>
              <a:defRPr sz="2000">
                <a:solidFill>
                  <a:schemeClr val="tx1"/>
                </a:solidFill>
                <a:latin typeface="Verdana" panose="020B0604030504040204" pitchFamily="34" charset="0"/>
              </a:defRPr>
            </a:lvl4pPr>
            <a:lvl5pPr marL="2057400" indent="-228600" eaLnBrk="0" hangingPunct="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sk-SK" altLang="sk-SK" sz="2400"/>
          </a:p>
        </p:txBody>
      </p:sp>
      <p:sp>
        <p:nvSpPr>
          <p:cNvPr id="319509" name="Oval 21"/>
          <p:cNvSpPr>
            <a:spLocks noChangeArrowheads="1"/>
          </p:cNvSpPr>
          <p:nvPr/>
        </p:nvSpPr>
        <p:spPr bwMode="auto">
          <a:xfrm>
            <a:off x="6959601" y="2997201"/>
            <a:ext cx="144463" cy="142875"/>
          </a:xfrm>
          <a:prstGeom prst="ellipse">
            <a:avLst/>
          </a:prstGeom>
          <a:solidFill>
            <a:schemeClr val="folHlink"/>
          </a:solidFill>
          <a:ln w="9525">
            <a:solidFill>
              <a:schemeClr val="folHlink"/>
            </a:solidFill>
            <a:miter lim="800000"/>
            <a:headEnd/>
            <a:tailEnd/>
          </a:ln>
        </p:spPr>
        <p:txBody>
          <a:bodyPr wrap="none" anchor="ctr"/>
          <a:lstStyle>
            <a:lvl1pPr eaLnBrk="0" hangingPunct="0">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eaLnBrk="0" hangingPunct="0">
              <a:spcBef>
                <a:spcPct val="20000"/>
              </a:spcBef>
              <a:buClr>
                <a:schemeClr val="tx2"/>
              </a:buClr>
              <a:buChar char="•"/>
              <a:defRPr sz="2400">
                <a:solidFill>
                  <a:schemeClr val="tx1"/>
                </a:solidFill>
                <a:latin typeface="Verdana" panose="020B0604030504040204" pitchFamily="34" charset="0"/>
              </a:defRPr>
            </a:lvl3pPr>
            <a:lvl4pPr marL="1600200" indent="-228600" eaLnBrk="0" hangingPunct="0">
              <a:spcBef>
                <a:spcPct val="20000"/>
              </a:spcBef>
              <a:buClr>
                <a:schemeClr val="hlink"/>
              </a:buClr>
              <a:buChar char="•"/>
              <a:defRPr sz="2000">
                <a:solidFill>
                  <a:schemeClr val="tx1"/>
                </a:solidFill>
                <a:latin typeface="Verdana" panose="020B0604030504040204" pitchFamily="34" charset="0"/>
              </a:defRPr>
            </a:lvl4pPr>
            <a:lvl5pPr marL="2057400" indent="-228600" eaLnBrk="0" hangingPunct="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sk-SK" altLang="sk-SK" sz="2400"/>
          </a:p>
        </p:txBody>
      </p:sp>
      <p:sp>
        <p:nvSpPr>
          <p:cNvPr id="319510" name="Oval 22"/>
          <p:cNvSpPr>
            <a:spLocks noChangeArrowheads="1"/>
          </p:cNvSpPr>
          <p:nvPr/>
        </p:nvSpPr>
        <p:spPr bwMode="auto">
          <a:xfrm>
            <a:off x="7248526" y="3644901"/>
            <a:ext cx="142875" cy="142875"/>
          </a:xfrm>
          <a:prstGeom prst="ellipse">
            <a:avLst/>
          </a:prstGeom>
          <a:solidFill>
            <a:schemeClr val="folHlink"/>
          </a:solidFill>
          <a:ln w="9525">
            <a:solidFill>
              <a:schemeClr val="folHlink"/>
            </a:solidFill>
            <a:miter lim="800000"/>
            <a:headEnd/>
            <a:tailEnd/>
          </a:ln>
        </p:spPr>
        <p:txBody>
          <a:bodyPr wrap="none" anchor="ctr"/>
          <a:lstStyle>
            <a:lvl1pPr eaLnBrk="0" hangingPunct="0">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eaLnBrk="0" hangingPunct="0">
              <a:spcBef>
                <a:spcPct val="20000"/>
              </a:spcBef>
              <a:buClr>
                <a:schemeClr val="tx2"/>
              </a:buClr>
              <a:buChar char="•"/>
              <a:defRPr sz="2400">
                <a:solidFill>
                  <a:schemeClr val="tx1"/>
                </a:solidFill>
                <a:latin typeface="Verdana" panose="020B0604030504040204" pitchFamily="34" charset="0"/>
              </a:defRPr>
            </a:lvl3pPr>
            <a:lvl4pPr marL="1600200" indent="-228600" eaLnBrk="0" hangingPunct="0">
              <a:spcBef>
                <a:spcPct val="20000"/>
              </a:spcBef>
              <a:buClr>
                <a:schemeClr val="hlink"/>
              </a:buClr>
              <a:buChar char="•"/>
              <a:defRPr sz="2000">
                <a:solidFill>
                  <a:schemeClr val="tx1"/>
                </a:solidFill>
                <a:latin typeface="Verdana" panose="020B0604030504040204" pitchFamily="34" charset="0"/>
              </a:defRPr>
            </a:lvl4pPr>
            <a:lvl5pPr marL="2057400" indent="-228600" eaLnBrk="0" hangingPunct="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sk-SK" altLang="sk-SK" sz="2400"/>
          </a:p>
        </p:txBody>
      </p:sp>
      <p:sp>
        <p:nvSpPr>
          <p:cNvPr id="319511" name="Oval 23"/>
          <p:cNvSpPr>
            <a:spLocks noChangeArrowheads="1"/>
          </p:cNvSpPr>
          <p:nvPr/>
        </p:nvSpPr>
        <p:spPr bwMode="auto">
          <a:xfrm>
            <a:off x="5664201" y="2420939"/>
            <a:ext cx="144463" cy="142875"/>
          </a:xfrm>
          <a:prstGeom prst="ellipse">
            <a:avLst/>
          </a:prstGeom>
          <a:solidFill>
            <a:schemeClr val="folHlink"/>
          </a:solidFill>
          <a:ln w="57150">
            <a:solidFill>
              <a:srgbClr val="008000"/>
            </a:solidFill>
            <a:miter lim="800000"/>
            <a:headEnd/>
            <a:tailEnd/>
          </a:ln>
        </p:spPr>
        <p:txBody>
          <a:bodyPr wrap="none" anchor="ctr"/>
          <a:lstStyle>
            <a:lvl1pPr eaLnBrk="0" hangingPunct="0">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eaLnBrk="0" hangingPunct="0">
              <a:spcBef>
                <a:spcPct val="20000"/>
              </a:spcBef>
              <a:buClr>
                <a:schemeClr val="tx2"/>
              </a:buClr>
              <a:buChar char="•"/>
              <a:defRPr sz="2400">
                <a:solidFill>
                  <a:schemeClr val="tx1"/>
                </a:solidFill>
                <a:latin typeface="Verdana" panose="020B0604030504040204" pitchFamily="34" charset="0"/>
              </a:defRPr>
            </a:lvl3pPr>
            <a:lvl4pPr marL="1600200" indent="-228600" eaLnBrk="0" hangingPunct="0">
              <a:spcBef>
                <a:spcPct val="20000"/>
              </a:spcBef>
              <a:buClr>
                <a:schemeClr val="hlink"/>
              </a:buClr>
              <a:buChar char="•"/>
              <a:defRPr sz="2000">
                <a:solidFill>
                  <a:schemeClr val="tx1"/>
                </a:solidFill>
                <a:latin typeface="Verdana" panose="020B0604030504040204" pitchFamily="34" charset="0"/>
              </a:defRPr>
            </a:lvl4pPr>
            <a:lvl5pPr marL="2057400" indent="-228600" eaLnBrk="0" hangingPunct="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sk-SK" altLang="sk-SK" sz="2400"/>
          </a:p>
        </p:txBody>
      </p:sp>
      <p:sp>
        <p:nvSpPr>
          <p:cNvPr id="319512" name="Oval 24"/>
          <p:cNvSpPr>
            <a:spLocks noChangeArrowheads="1"/>
          </p:cNvSpPr>
          <p:nvPr/>
        </p:nvSpPr>
        <p:spPr bwMode="auto">
          <a:xfrm>
            <a:off x="5808663" y="2852739"/>
            <a:ext cx="144462" cy="142875"/>
          </a:xfrm>
          <a:prstGeom prst="ellipse">
            <a:avLst/>
          </a:prstGeom>
          <a:solidFill>
            <a:schemeClr val="folHlink"/>
          </a:solidFill>
          <a:ln w="57150">
            <a:solidFill>
              <a:srgbClr val="008000"/>
            </a:solidFill>
            <a:miter lim="800000"/>
            <a:headEnd/>
            <a:tailEnd/>
          </a:ln>
        </p:spPr>
        <p:txBody>
          <a:bodyPr wrap="none" anchor="ctr"/>
          <a:lstStyle>
            <a:lvl1pPr eaLnBrk="0" hangingPunct="0">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eaLnBrk="0" hangingPunct="0">
              <a:spcBef>
                <a:spcPct val="20000"/>
              </a:spcBef>
              <a:buClr>
                <a:schemeClr val="tx2"/>
              </a:buClr>
              <a:buChar char="•"/>
              <a:defRPr sz="2400">
                <a:solidFill>
                  <a:schemeClr val="tx1"/>
                </a:solidFill>
                <a:latin typeface="Verdana" panose="020B0604030504040204" pitchFamily="34" charset="0"/>
              </a:defRPr>
            </a:lvl3pPr>
            <a:lvl4pPr marL="1600200" indent="-228600" eaLnBrk="0" hangingPunct="0">
              <a:spcBef>
                <a:spcPct val="20000"/>
              </a:spcBef>
              <a:buClr>
                <a:schemeClr val="hlink"/>
              </a:buClr>
              <a:buChar char="•"/>
              <a:defRPr sz="2000">
                <a:solidFill>
                  <a:schemeClr val="tx1"/>
                </a:solidFill>
                <a:latin typeface="Verdana" panose="020B0604030504040204" pitchFamily="34" charset="0"/>
              </a:defRPr>
            </a:lvl4pPr>
            <a:lvl5pPr marL="2057400" indent="-228600" eaLnBrk="0" hangingPunct="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sk-SK" altLang="sk-SK" sz="2400"/>
          </a:p>
        </p:txBody>
      </p:sp>
      <p:sp>
        <p:nvSpPr>
          <p:cNvPr id="319513" name="Oval 25"/>
          <p:cNvSpPr>
            <a:spLocks noChangeArrowheads="1"/>
          </p:cNvSpPr>
          <p:nvPr/>
        </p:nvSpPr>
        <p:spPr bwMode="auto">
          <a:xfrm>
            <a:off x="5591176" y="3213101"/>
            <a:ext cx="144463" cy="142875"/>
          </a:xfrm>
          <a:prstGeom prst="ellipse">
            <a:avLst/>
          </a:prstGeom>
          <a:solidFill>
            <a:schemeClr val="folHlink"/>
          </a:solidFill>
          <a:ln w="57150">
            <a:solidFill>
              <a:srgbClr val="008000"/>
            </a:solidFill>
            <a:miter lim="800000"/>
            <a:headEnd/>
            <a:tailEnd/>
          </a:ln>
        </p:spPr>
        <p:txBody>
          <a:bodyPr wrap="none" anchor="ctr"/>
          <a:lstStyle>
            <a:lvl1pPr eaLnBrk="0" hangingPunct="0">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eaLnBrk="0" hangingPunct="0">
              <a:spcBef>
                <a:spcPct val="20000"/>
              </a:spcBef>
              <a:buClr>
                <a:schemeClr val="tx2"/>
              </a:buClr>
              <a:buChar char="•"/>
              <a:defRPr sz="2400">
                <a:solidFill>
                  <a:schemeClr val="tx1"/>
                </a:solidFill>
                <a:latin typeface="Verdana" panose="020B0604030504040204" pitchFamily="34" charset="0"/>
              </a:defRPr>
            </a:lvl3pPr>
            <a:lvl4pPr marL="1600200" indent="-228600" eaLnBrk="0" hangingPunct="0">
              <a:spcBef>
                <a:spcPct val="20000"/>
              </a:spcBef>
              <a:buClr>
                <a:schemeClr val="hlink"/>
              </a:buClr>
              <a:buChar char="•"/>
              <a:defRPr sz="2000">
                <a:solidFill>
                  <a:schemeClr val="tx1"/>
                </a:solidFill>
                <a:latin typeface="Verdana" panose="020B0604030504040204" pitchFamily="34" charset="0"/>
              </a:defRPr>
            </a:lvl4pPr>
            <a:lvl5pPr marL="2057400" indent="-228600" eaLnBrk="0" hangingPunct="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sk-SK" altLang="sk-SK" sz="2400"/>
          </a:p>
        </p:txBody>
      </p:sp>
      <p:sp>
        <p:nvSpPr>
          <p:cNvPr id="319514" name="Text Box 26"/>
          <p:cNvSpPr txBox="1">
            <a:spLocks noChangeArrowheads="1"/>
          </p:cNvSpPr>
          <p:nvPr/>
        </p:nvSpPr>
        <p:spPr bwMode="auto">
          <a:xfrm>
            <a:off x="1569894" y="4478398"/>
            <a:ext cx="926811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eaLnBrk="0" hangingPunct="0">
              <a:spcBef>
                <a:spcPct val="20000"/>
              </a:spcBef>
              <a:buClr>
                <a:schemeClr val="tx2"/>
              </a:buClr>
              <a:buChar char="•"/>
              <a:defRPr sz="2400">
                <a:solidFill>
                  <a:schemeClr val="tx1"/>
                </a:solidFill>
                <a:latin typeface="Verdana" panose="020B0604030504040204" pitchFamily="34" charset="0"/>
              </a:defRPr>
            </a:lvl3pPr>
            <a:lvl4pPr marL="1600200" indent="-228600" eaLnBrk="0" hangingPunct="0">
              <a:spcBef>
                <a:spcPct val="20000"/>
              </a:spcBef>
              <a:buClr>
                <a:schemeClr val="hlink"/>
              </a:buClr>
              <a:buChar char="•"/>
              <a:defRPr sz="2000">
                <a:solidFill>
                  <a:schemeClr val="tx1"/>
                </a:solidFill>
                <a:latin typeface="Verdana" panose="020B0604030504040204" pitchFamily="34" charset="0"/>
              </a:defRPr>
            </a:lvl4pPr>
            <a:lvl5pPr marL="2057400" indent="-228600" eaLnBrk="0" hangingPunct="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50000"/>
              </a:spcBef>
              <a:buClrTx/>
              <a:buSzTx/>
              <a:buFontTx/>
              <a:buNone/>
            </a:pPr>
            <a:r>
              <a:rPr lang="en-US" altLang="sk-SK" sz="2000" dirty="0" smtClean="0"/>
              <a:t>Let us measure </a:t>
            </a:r>
            <a:r>
              <a:rPr lang="sk-SK" altLang="sk-SK" sz="2000" dirty="0" smtClean="0"/>
              <a:t>100 </a:t>
            </a:r>
            <a:r>
              <a:rPr lang="sk-SK" altLang="sk-SK" sz="2000" dirty="0" err="1" smtClean="0"/>
              <a:t>pa</a:t>
            </a:r>
            <a:r>
              <a:rPr lang="en-US" altLang="sk-SK" sz="2000" dirty="0" err="1" smtClean="0"/>
              <a:t>tients</a:t>
            </a:r>
            <a:r>
              <a:rPr lang="sk-SK" altLang="sk-SK" sz="2000" dirty="0" smtClean="0"/>
              <a:t>: </a:t>
            </a:r>
            <a:r>
              <a:rPr lang="sk-SK" altLang="sk-SK" sz="2000" i="1" dirty="0"/>
              <a:t>N=100</a:t>
            </a:r>
          </a:p>
          <a:p>
            <a:pPr eaLnBrk="1" hangingPunct="1">
              <a:spcBef>
                <a:spcPct val="50000"/>
              </a:spcBef>
              <a:buClrTx/>
              <a:buSzTx/>
              <a:buFontTx/>
              <a:buNone/>
            </a:pPr>
            <a:r>
              <a:rPr lang="sk-SK" altLang="sk-SK" sz="2000" i="1" dirty="0" smtClean="0"/>
              <a:t>N(</a:t>
            </a:r>
            <a:r>
              <a:rPr lang="en-US" altLang="sk-SK" sz="2000" i="1" dirty="0" smtClean="0"/>
              <a:t>A=1</a:t>
            </a:r>
            <a:r>
              <a:rPr lang="sk-SK" altLang="sk-SK" sz="2000" i="1" dirty="0" smtClean="0"/>
              <a:t>,</a:t>
            </a:r>
            <a:r>
              <a:rPr lang="en-US" altLang="sk-SK" sz="2000" i="1" dirty="0" smtClean="0"/>
              <a:t>B=1</a:t>
            </a:r>
            <a:r>
              <a:rPr lang="sk-SK" altLang="sk-SK" sz="2000" i="1" dirty="0" smtClean="0"/>
              <a:t>)</a:t>
            </a:r>
            <a:r>
              <a:rPr lang="sk-SK" altLang="sk-SK" sz="2000" dirty="0" smtClean="0"/>
              <a:t> </a:t>
            </a:r>
            <a:r>
              <a:rPr lang="en-US" altLang="sk-SK" sz="2000" dirty="0" smtClean="0"/>
              <a:t>number of patient having cavity and toothache together</a:t>
            </a:r>
            <a:endParaRPr lang="sk-SK" altLang="sk-SK" sz="2000" dirty="0"/>
          </a:p>
          <a:p>
            <a:pPr eaLnBrk="1" hangingPunct="1">
              <a:spcBef>
                <a:spcPct val="50000"/>
              </a:spcBef>
              <a:buClrTx/>
              <a:buSzTx/>
              <a:buFontTx/>
              <a:buNone/>
            </a:pPr>
            <a:r>
              <a:rPr lang="en-US" altLang="sk-SK" sz="2000" dirty="0" smtClean="0"/>
              <a:t>Cavity have </a:t>
            </a:r>
            <a:r>
              <a:rPr lang="sk-SK" altLang="sk-SK" sz="2000" i="1" dirty="0" smtClean="0"/>
              <a:t>N(A</a:t>
            </a:r>
            <a:r>
              <a:rPr lang="en-US" altLang="sk-SK" sz="2000" i="1" dirty="0" smtClean="0"/>
              <a:t>=1</a:t>
            </a:r>
            <a:r>
              <a:rPr lang="sk-SK" altLang="sk-SK" sz="2000" i="1" dirty="0" smtClean="0"/>
              <a:t>) </a:t>
            </a:r>
            <a:r>
              <a:rPr lang="sk-SK" altLang="sk-SK" sz="2000" dirty="0" err="1" smtClean="0"/>
              <a:t>pa</a:t>
            </a:r>
            <a:r>
              <a:rPr lang="en-US" altLang="sk-SK" sz="2000" dirty="0" err="1" smtClean="0"/>
              <a:t>tients</a:t>
            </a:r>
            <a:r>
              <a:rPr lang="sk-SK" altLang="sk-SK" sz="2000" dirty="0" smtClean="0"/>
              <a:t>. </a:t>
            </a:r>
            <a:r>
              <a:rPr lang="en-US" altLang="sk-SK" sz="2000" dirty="0" smtClean="0"/>
              <a:t>Toothache has </a:t>
            </a:r>
            <a:r>
              <a:rPr lang="sk-SK" altLang="sk-SK" sz="2000" dirty="0" smtClean="0"/>
              <a:t> </a:t>
            </a:r>
            <a:r>
              <a:rPr lang="sk-SK" altLang="sk-SK" sz="2000" i="1" dirty="0" smtClean="0"/>
              <a:t>N(B</a:t>
            </a:r>
            <a:r>
              <a:rPr lang="en-US" altLang="sk-SK" sz="2000" i="1" dirty="0" smtClean="0"/>
              <a:t>=1</a:t>
            </a:r>
            <a:r>
              <a:rPr lang="sk-SK" altLang="sk-SK" sz="2000" i="1" dirty="0" smtClean="0"/>
              <a:t>) </a:t>
            </a:r>
            <a:r>
              <a:rPr lang="sk-SK" altLang="sk-SK" sz="2000" dirty="0" err="1" smtClean="0"/>
              <a:t>pa</a:t>
            </a:r>
            <a:r>
              <a:rPr lang="en-US" altLang="sk-SK" sz="2000" dirty="0" err="1" smtClean="0"/>
              <a:t>tients</a:t>
            </a:r>
            <a:r>
              <a:rPr lang="sk-SK" altLang="sk-SK" sz="2000" dirty="0" smtClean="0"/>
              <a:t>.</a:t>
            </a:r>
            <a:endParaRPr lang="en-US" altLang="sk-SK" sz="2000" dirty="0"/>
          </a:p>
        </p:txBody>
      </p:sp>
      <p:sp>
        <p:nvSpPr>
          <p:cNvPr id="319515" name="Text Box 27"/>
          <p:cNvSpPr txBox="1">
            <a:spLocks noChangeArrowheads="1"/>
          </p:cNvSpPr>
          <p:nvPr/>
        </p:nvSpPr>
        <p:spPr bwMode="auto">
          <a:xfrm>
            <a:off x="3670445" y="278905"/>
            <a:ext cx="36495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eaLnBrk="0" hangingPunct="0">
              <a:spcBef>
                <a:spcPct val="20000"/>
              </a:spcBef>
              <a:buClr>
                <a:schemeClr val="tx2"/>
              </a:buClr>
              <a:buChar char="•"/>
              <a:defRPr sz="2400">
                <a:solidFill>
                  <a:schemeClr val="tx1"/>
                </a:solidFill>
                <a:latin typeface="Verdana" panose="020B0604030504040204" pitchFamily="34" charset="0"/>
              </a:defRPr>
            </a:lvl3pPr>
            <a:lvl4pPr marL="1600200" indent="-228600" eaLnBrk="0" hangingPunct="0">
              <a:spcBef>
                <a:spcPct val="20000"/>
              </a:spcBef>
              <a:buClr>
                <a:schemeClr val="hlink"/>
              </a:buClr>
              <a:buChar char="•"/>
              <a:defRPr sz="2000">
                <a:solidFill>
                  <a:schemeClr val="tx1"/>
                </a:solidFill>
                <a:latin typeface="Verdana" panose="020B0604030504040204" pitchFamily="34" charset="0"/>
              </a:defRPr>
            </a:lvl4pPr>
            <a:lvl5pPr marL="2057400" indent="-228600" eaLnBrk="0" hangingPunct="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50000"/>
              </a:spcBef>
              <a:buClrTx/>
              <a:buSzTx/>
              <a:buFontTx/>
              <a:buNone/>
            </a:pPr>
            <a:r>
              <a:rPr lang="sk-SK" altLang="sk-SK" sz="2400" b="1" dirty="0"/>
              <a:t>P</a:t>
            </a:r>
            <a:r>
              <a:rPr lang="sk-SK" altLang="sk-SK" sz="2400" dirty="0"/>
              <a:t>(A/B)=</a:t>
            </a:r>
            <a:r>
              <a:rPr lang="sk-SK" altLang="sk-SK" sz="2400" b="1" dirty="0"/>
              <a:t>P</a:t>
            </a:r>
            <a:r>
              <a:rPr lang="sk-SK" altLang="sk-SK" sz="2400" dirty="0"/>
              <a:t>(A,B)/</a:t>
            </a:r>
            <a:r>
              <a:rPr lang="sk-SK" altLang="sk-SK" sz="2400" b="1" dirty="0"/>
              <a:t>P</a:t>
            </a:r>
            <a:r>
              <a:rPr lang="sk-SK" altLang="sk-SK" sz="2400" dirty="0"/>
              <a:t>(B)</a:t>
            </a:r>
            <a:endParaRPr lang="en-US" altLang="sk-SK" sz="2400" dirty="0"/>
          </a:p>
        </p:txBody>
      </p:sp>
      <p:graphicFrame>
        <p:nvGraphicFramePr>
          <p:cNvPr id="319516" name="Object 28"/>
          <p:cNvGraphicFramePr>
            <a:graphicFrameLocks noChangeAspect="1"/>
          </p:cNvGraphicFramePr>
          <p:nvPr/>
        </p:nvGraphicFramePr>
        <p:xfrm>
          <a:off x="7031038" y="981076"/>
          <a:ext cx="3460750" cy="1152525"/>
        </p:xfrm>
        <a:graphic>
          <a:graphicData uri="http://schemas.openxmlformats.org/presentationml/2006/ole">
            <mc:AlternateContent xmlns:mc="http://schemas.openxmlformats.org/markup-compatibility/2006">
              <mc:Choice xmlns:v="urn:schemas-microsoft-com:vml" Requires="v">
                <p:oleObj spid="_x0000_s33823" name="Equation" r:id="rId4" imgW="2286000" imgH="762000" progId="Equation.3">
                  <p:embed/>
                </p:oleObj>
              </mc:Choice>
              <mc:Fallback>
                <p:oleObj name="Equation" r:id="rId4" imgW="2286000" imgH="762000" progId="Equation.3">
                  <p:embed/>
                  <p:pic>
                    <p:nvPicPr>
                      <p:cNvPr id="319516" name="Object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31038" y="981076"/>
                        <a:ext cx="3460750" cy="1152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 name="Freeform 26"/>
          <p:cNvSpPr>
            <a:spLocks/>
          </p:cNvSpPr>
          <p:nvPr/>
        </p:nvSpPr>
        <p:spPr bwMode="auto">
          <a:xfrm>
            <a:off x="5022850" y="1901826"/>
            <a:ext cx="1087438" cy="2225675"/>
          </a:xfrm>
          <a:custGeom>
            <a:avLst/>
            <a:gdLst>
              <a:gd name="T0" fmla="*/ 547329 w 1087820"/>
              <a:gd name="T1" fmla="*/ 63202 h 2224689"/>
              <a:gd name="T2" fmla="*/ 127651 w 1087820"/>
              <a:gd name="T3" fmla="*/ 537218 h 2224689"/>
              <a:gd name="T4" fmla="*/ 1747 w 1087820"/>
              <a:gd name="T5" fmla="*/ 1190305 h 2224689"/>
              <a:gd name="T6" fmla="*/ 138141 w 1087820"/>
              <a:gd name="T7" fmla="*/ 1716989 h 2224689"/>
              <a:gd name="T8" fmla="*/ 400440 w 1087820"/>
              <a:gd name="T9" fmla="*/ 2075133 h 2224689"/>
              <a:gd name="T10" fmla="*/ 536834 w 1087820"/>
              <a:gd name="T11" fmla="*/ 2201535 h 2224689"/>
              <a:gd name="T12" fmla="*/ 841100 w 1087820"/>
              <a:gd name="T13" fmla="*/ 1906595 h 2224689"/>
              <a:gd name="T14" fmla="*/ 1050939 w 1087820"/>
              <a:gd name="T15" fmla="*/ 1464181 h 2224689"/>
              <a:gd name="T16" fmla="*/ 1050939 w 1087820"/>
              <a:gd name="T17" fmla="*/ 916430 h 2224689"/>
              <a:gd name="T18" fmla="*/ 862085 w 1087820"/>
              <a:gd name="T19" fmla="*/ 421348 h 2224689"/>
              <a:gd name="T20" fmla="*/ 652248 w 1087820"/>
              <a:gd name="T21" fmla="*/ 158006 h 2224689"/>
              <a:gd name="T22" fmla="*/ 547329 w 1087820"/>
              <a:gd name="T23" fmla="*/ 63202 h 222468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87820"/>
              <a:gd name="T37" fmla="*/ 0 h 2224689"/>
              <a:gd name="T38" fmla="*/ 1087820 w 1087820"/>
              <a:gd name="T39" fmla="*/ 2224689 h 222468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87820" h="2224689">
                <a:moveTo>
                  <a:pt x="548290" y="63062"/>
                </a:moveTo>
                <a:cubicBezTo>
                  <a:pt x="460704" y="126124"/>
                  <a:pt x="218966" y="348594"/>
                  <a:pt x="127876" y="536028"/>
                </a:cubicBezTo>
                <a:cubicBezTo>
                  <a:pt x="36786" y="723462"/>
                  <a:pt x="0" y="991476"/>
                  <a:pt x="1752" y="1187669"/>
                </a:cubicBezTo>
                <a:cubicBezTo>
                  <a:pt x="3504" y="1383862"/>
                  <a:pt x="71821" y="1566042"/>
                  <a:pt x="138386" y="1713187"/>
                </a:cubicBezTo>
                <a:cubicBezTo>
                  <a:pt x="204951" y="1860332"/>
                  <a:pt x="334580" y="1989959"/>
                  <a:pt x="401145" y="2070538"/>
                </a:cubicBezTo>
                <a:cubicBezTo>
                  <a:pt x="467710" y="2151117"/>
                  <a:pt x="464207" y="2224689"/>
                  <a:pt x="537779" y="2196662"/>
                </a:cubicBezTo>
                <a:cubicBezTo>
                  <a:pt x="611351" y="2168635"/>
                  <a:pt x="756745" y="2024994"/>
                  <a:pt x="842579" y="1902373"/>
                </a:cubicBezTo>
                <a:cubicBezTo>
                  <a:pt x="928413" y="1779752"/>
                  <a:pt x="1017752" y="1625600"/>
                  <a:pt x="1052786" y="1460938"/>
                </a:cubicBezTo>
                <a:cubicBezTo>
                  <a:pt x="1087820" y="1296276"/>
                  <a:pt x="1084317" y="1087821"/>
                  <a:pt x="1052786" y="914400"/>
                </a:cubicBezTo>
                <a:cubicBezTo>
                  <a:pt x="1021255" y="740979"/>
                  <a:pt x="930165" y="546538"/>
                  <a:pt x="863600" y="420414"/>
                </a:cubicBezTo>
                <a:cubicBezTo>
                  <a:pt x="797035" y="294290"/>
                  <a:pt x="707696" y="215463"/>
                  <a:pt x="653393" y="157656"/>
                </a:cubicBezTo>
                <a:cubicBezTo>
                  <a:pt x="599090" y="99849"/>
                  <a:pt x="635876" y="0"/>
                  <a:pt x="548290" y="63062"/>
                </a:cubicBezTo>
                <a:close/>
              </a:path>
            </a:pathLst>
          </a:custGeom>
          <a:noFill/>
          <a:ln w="28575" cap="flat" cmpd="sng" algn="ctr">
            <a:solidFill>
              <a:srgbClr val="C0000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28" name="Freeform 27"/>
          <p:cNvSpPr/>
          <p:nvPr/>
        </p:nvSpPr>
        <p:spPr bwMode="auto">
          <a:xfrm>
            <a:off x="4989514" y="1693864"/>
            <a:ext cx="2771775" cy="2681287"/>
          </a:xfrm>
          <a:custGeom>
            <a:avLst/>
            <a:gdLst>
              <a:gd name="connsiteX0" fmla="*/ 676166 w 2772979"/>
              <a:gd name="connsiteY0" fmla="*/ 229476 h 2681890"/>
              <a:gd name="connsiteX1" fmla="*/ 1201683 w 2772979"/>
              <a:gd name="connsiteY1" fmla="*/ 19269 h 2681890"/>
              <a:gd name="connsiteX2" fmla="*/ 1895366 w 2772979"/>
              <a:gd name="connsiteY2" fmla="*/ 113862 h 2681890"/>
              <a:gd name="connsiteX3" fmla="*/ 2399862 w 2772979"/>
              <a:gd name="connsiteY3" fmla="*/ 450193 h 2681890"/>
              <a:gd name="connsiteX4" fmla="*/ 2662621 w 2772979"/>
              <a:gd name="connsiteY4" fmla="*/ 839076 h 2681890"/>
              <a:gd name="connsiteX5" fmla="*/ 2767724 w 2772979"/>
              <a:gd name="connsiteY5" fmla="*/ 1417145 h 2681890"/>
              <a:gd name="connsiteX6" fmla="*/ 2631090 w 2772979"/>
              <a:gd name="connsiteY6" fmla="*/ 1932152 h 2681890"/>
              <a:gd name="connsiteX7" fmla="*/ 2210676 w 2772979"/>
              <a:gd name="connsiteY7" fmla="*/ 2415628 h 2681890"/>
              <a:gd name="connsiteX8" fmla="*/ 1811283 w 2772979"/>
              <a:gd name="connsiteY8" fmla="*/ 2594304 h 2681890"/>
              <a:gd name="connsiteX9" fmla="*/ 1180662 w 2772979"/>
              <a:gd name="connsiteY9" fmla="*/ 2667876 h 2681890"/>
              <a:gd name="connsiteX10" fmla="*/ 718207 w 2772979"/>
              <a:gd name="connsiteY10" fmla="*/ 2510221 h 2681890"/>
              <a:gd name="connsiteX11" fmla="*/ 444938 w 2772979"/>
              <a:gd name="connsiteY11" fmla="*/ 2331545 h 2681890"/>
              <a:gd name="connsiteX12" fmla="*/ 87587 w 2772979"/>
              <a:gd name="connsiteY12" fmla="*/ 1732455 h 2681890"/>
              <a:gd name="connsiteX13" fmla="*/ 24524 w 2772979"/>
              <a:gd name="connsiteY13" fmla="*/ 1133366 h 2681890"/>
              <a:gd name="connsiteX14" fmla="*/ 234731 w 2772979"/>
              <a:gd name="connsiteY14" fmla="*/ 628869 h 2681890"/>
              <a:gd name="connsiteX15" fmla="*/ 676166 w 2772979"/>
              <a:gd name="connsiteY15" fmla="*/ 229476 h 2681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2979" h="2681890">
                <a:moveTo>
                  <a:pt x="676166" y="229476"/>
                </a:moveTo>
                <a:cubicBezTo>
                  <a:pt x="837325" y="127876"/>
                  <a:pt x="998483" y="38538"/>
                  <a:pt x="1201683" y="19269"/>
                </a:cubicBezTo>
                <a:cubicBezTo>
                  <a:pt x="1404883" y="0"/>
                  <a:pt x="1695670" y="42041"/>
                  <a:pt x="1895366" y="113862"/>
                </a:cubicBezTo>
                <a:cubicBezTo>
                  <a:pt x="2095062" y="185683"/>
                  <a:pt x="2271986" y="329324"/>
                  <a:pt x="2399862" y="450193"/>
                </a:cubicBezTo>
                <a:cubicBezTo>
                  <a:pt x="2527738" y="571062"/>
                  <a:pt x="2601311" y="677917"/>
                  <a:pt x="2662621" y="839076"/>
                </a:cubicBezTo>
                <a:cubicBezTo>
                  <a:pt x="2723931" y="1000235"/>
                  <a:pt x="2772979" y="1234966"/>
                  <a:pt x="2767724" y="1417145"/>
                </a:cubicBezTo>
                <a:cubicBezTo>
                  <a:pt x="2762469" y="1599324"/>
                  <a:pt x="2723931" y="1765738"/>
                  <a:pt x="2631090" y="1932152"/>
                </a:cubicBezTo>
                <a:cubicBezTo>
                  <a:pt x="2538249" y="2098566"/>
                  <a:pt x="2347310" y="2305269"/>
                  <a:pt x="2210676" y="2415628"/>
                </a:cubicBezTo>
                <a:cubicBezTo>
                  <a:pt x="2074042" y="2525987"/>
                  <a:pt x="1982952" y="2552263"/>
                  <a:pt x="1811283" y="2594304"/>
                </a:cubicBezTo>
                <a:cubicBezTo>
                  <a:pt x="1639614" y="2636345"/>
                  <a:pt x="1362841" y="2681890"/>
                  <a:pt x="1180662" y="2667876"/>
                </a:cubicBezTo>
                <a:cubicBezTo>
                  <a:pt x="998483" y="2653862"/>
                  <a:pt x="840828" y="2566276"/>
                  <a:pt x="718207" y="2510221"/>
                </a:cubicBezTo>
                <a:cubicBezTo>
                  <a:pt x="595586" y="2454166"/>
                  <a:pt x="550041" y="2461173"/>
                  <a:pt x="444938" y="2331545"/>
                </a:cubicBezTo>
                <a:cubicBezTo>
                  <a:pt x="339835" y="2201917"/>
                  <a:pt x="157656" y="1932151"/>
                  <a:pt x="87587" y="1732455"/>
                </a:cubicBezTo>
                <a:cubicBezTo>
                  <a:pt x="17518" y="1532759"/>
                  <a:pt x="0" y="1317297"/>
                  <a:pt x="24524" y="1133366"/>
                </a:cubicBezTo>
                <a:cubicBezTo>
                  <a:pt x="49048" y="949435"/>
                  <a:pt x="131379" y="776014"/>
                  <a:pt x="234731" y="628869"/>
                </a:cubicBezTo>
                <a:cubicBezTo>
                  <a:pt x="338083" y="481724"/>
                  <a:pt x="515007" y="331076"/>
                  <a:pt x="676166" y="229476"/>
                </a:cubicBezTo>
                <a:close/>
              </a:path>
            </a:pathLst>
          </a:custGeom>
          <a:noFill/>
          <a:ln w="28575" cap="flat" cmpd="sng" algn="ctr">
            <a:solidFill>
              <a:schemeClr val="tx2">
                <a:lumMod val="60000"/>
                <a:lumOff val="40000"/>
              </a:schemeClr>
            </a:solidFill>
            <a:prstDash val="solid"/>
            <a:miter lim="800000"/>
            <a:headEnd type="none" w="med" len="med"/>
            <a:tailEnd type="none" w="med" len="med"/>
          </a:ln>
          <a:effectLst/>
        </p:spPr>
        <p:txBody>
          <a:bodyPr wrap="none"/>
          <a:lstStyle/>
          <a:p>
            <a:pPr>
              <a:defRPr/>
            </a:pPr>
            <a:endParaRPr lang="sk-SK"/>
          </a:p>
        </p:txBody>
      </p:sp>
      <p:sp>
        <p:nvSpPr>
          <p:cNvPr id="2" name="TextBox 1"/>
          <p:cNvSpPr txBox="1"/>
          <p:nvPr/>
        </p:nvSpPr>
        <p:spPr>
          <a:xfrm>
            <a:off x="473508" y="332473"/>
            <a:ext cx="4614431" cy="400110"/>
          </a:xfrm>
          <a:prstGeom prst="rect">
            <a:avLst/>
          </a:prstGeom>
          <a:noFill/>
        </p:spPr>
        <p:txBody>
          <a:bodyPr wrap="square" rtlCol="0">
            <a:spAutoFit/>
          </a:bodyPr>
          <a:lstStyle/>
          <a:p>
            <a:r>
              <a:rPr lang="en-US" sz="2000" b="1" dirty="0" smtClean="0">
                <a:solidFill>
                  <a:schemeClr val="accent1"/>
                </a:solidFill>
              </a:rPr>
              <a:t>Conditional probability</a:t>
            </a:r>
            <a:endParaRPr lang="en-US" sz="2000" b="1" dirty="0">
              <a:solidFill>
                <a:schemeClr val="accent1"/>
              </a:solidFill>
            </a:endParaRPr>
          </a:p>
        </p:txBody>
      </p:sp>
      <p:sp>
        <p:nvSpPr>
          <p:cNvPr id="3" name="TextBox 2"/>
          <p:cNvSpPr txBox="1"/>
          <p:nvPr/>
        </p:nvSpPr>
        <p:spPr>
          <a:xfrm>
            <a:off x="1523999" y="6103938"/>
            <a:ext cx="9687791" cy="646331"/>
          </a:xfrm>
          <a:prstGeom prst="rect">
            <a:avLst/>
          </a:prstGeom>
          <a:solidFill>
            <a:srgbClr val="FFFF00"/>
          </a:solidFill>
        </p:spPr>
        <p:txBody>
          <a:bodyPr wrap="square" rtlCol="0">
            <a:spAutoFit/>
          </a:bodyPr>
          <a:lstStyle/>
          <a:p>
            <a:r>
              <a:rPr lang="sk-SK" altLang="sk-SK" i="1" dirty="0"/>
              <a:t>P(</a:t>
            </a:r>
            <a:r>
              <a:rPr lang="sk-SK" altLang="sk-SK" i="1" dirty="0" err="1"/>
              <a:t>cavity</a:t>
            </a:r>
            <a:r>
              <a:rPr lang="sk-SK" altLang="sk-SK" i="1" dirty="0"/>
              <a:t>/</a:t>
            </a:r>
            <a:r>
              <a:rPr lang="sk-SK" altLang="sk-SK" i="1" dirty="0" err="1"/>
              <a:t>tootache</a:t>
            </a:r>
            <a:r>
              <a:rPr lang="sk-SK" altLang="sk-SK" i="1" dirty="0" smtClean="0"/>
              <a:t>)=</a:t>
            </a:r>
            <a:r>
              <a:rPr lang="en-US" altLang="sk-SK" i="1" dirty="0" smtClean="0"/>
              <a:t>P(Cavity=1/</a:t>
            </a:r>
            <a:r>
              <a:rPr lang="en-US" altLang="sk-SK" i="1" dirty="0" err="1" smtClean="0"/>
              <a:t>Tootache</a:t>
            </a:r>
            <a:r>
              <a:rPr lang="en-US" altLang="sk-SK" i="1" dirty="0" smtClean="0"/>
              <a:t>=1)=P(Cavity=true/ </a:t>
            </a:r>
            <a:r>
              <a:rPr lang="en-US" altLang="sk-SK" i="1" dirty="0" err="1" smtClean="0"/>
              <a:t>Tootache</a:t>
            </a:r>
            <a:r>
              <a:rPr lang="en-US" altLang="sk-SK" i="1" dirty="0" smtClean="0"/>
              <a:t>=true)=</a:t>
            </a:r>
            <a:r>
              <a:rPr lang="sk-SK" altLang="sk-SK" i="1" dirty="0" smtClean="0"/>
              <a:t>0.8</a:t>
            </a:r>
            <a:endParaRPr lang="en-US" altLang="sk-SK" i="1" dirty="0" smtClean="0"/>
          </a:p>
          <a:p>
            <a:r>
              <a:rPr lang="en-US" i="1" dirty="0" smtClean="0"/>
              <a:t>All possibilities for the Boolean variables denotes the same. </a:t>
            </a:r>
            <a:endParaRPr lang="en-US" dirty="0"/>
          </a:p>
        </p:txBody>
      </p:sp>
    </p:spTree>
    <p:extLst>
      <p:ext uri="{BB962C8B-B14F-4D97-AF65-F5344CB8AC3E}">
        <p14:creationId xmlns:p14="http://schemas.microsoft.com/office/powerpoint/2010/main" val="31761240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949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949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951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951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950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950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1950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19505"/>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19501"/>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19506"/>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19508"/>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19509"/>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19510"/>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19500"/>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19512"/>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19504"/>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19514"/>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19515"/>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0"/>
                                          </p:stCondLst>
                                        </p:cTn>
                                        <p:tgtEl>
                                          <p:spTgt spid="319516"/>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0"/>
                                          </p:stCondLst>
                                        </p:cTn>
                                        <p:tgtEl>
                                          <p:spTgt spid="27"/>
                                        </p:tgtEl>
                                        <p:attrNameLst>
                                          <p:attrName>style.visibility</p:attrName>
                                        </p:attrNameLst>
                                      </p:cBhvr>
                                      <p:to>
                                        <p:strVal val="visible"/>
                                      </p:to>
                                    </p:set>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7" grpId="0"/>
      <p:bldP spid="319498" grpId="0" animBg="1"/>
      <p:bldP spid="319500" grpId="0" animBg="1"/>
      <p:bldP spid="319501" grpId="0" animBg="1"/>
      <p:bldP spid="319502" grpId="0" animBg="1"/>
      <p:bldP spid="319503" grpId="0" animBg="1"/>
      <p:bldP spid="319504" grpId="0" animBg="1"/>
      <p:bldP spid="319505" grpId="0" animBg="1"/>
      <p:bldP spid="319506" grpId="0" animBg="1"/>
      <p:bldP spid="319507" grpId="0" animBg="1"/>
      <p:bldP spid="319508" grpId="0" animBg="1"/>
      <p:bldP spid="319509" grpId="0" animBg="1"/>
      <p:bldP spid="319510" grpId="0" animBg="1"/>
      <p:bldP spid="319511" grpId="0" animBg="1"/>
      <p:bldP spid="319512" grpId="0" animBg="1"/>
      <p:bldP spid="319513" grpId="0" animBg="1"/>
      <p:bldP spid="319514" grpId="0"/>
      <p:bldP spid="319515" grpId="0"/>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363682" y="840014"/>
            <a:ext cx="9478818" cy="3154987"/>
            <a:chOff x="259773" y="154214"/>
            <a:chExt cx="9478818" cy="3154987"/>
          </a:xfrm>
        </p:grpSpPr>
        <mc:AlternateContent xmlns:mc="http://schemas.openxmlformats.org/markup-compatibility/2006" xmlns:a14="http://schemas.microsoft.com/office/drawing/2010/main">
          <mc:Choice Requires="a14">
            <p:sp>
              <p:nvSpPr>
                <p:cNvPr id="2" name="TextBox 1"/>
                <p:cNvSpPr txBox="1"/>
                <p:nvPr/>
              </p:nvSpPr>
              <p:spPr>
                <a:xfrm>
                  <a:off x="259773" y="238991"/>
                  <a:ext cx="8905009" cy="2616101"/>
                </a:xfrm>
                <a:prstGeom prst="rect">
                  <a:avLst/>
                </a:prstGeom>
                <a:noFill/>
              </p:spPr>
              <p:txBody>
                <a:bodyPr wrap="square" rtlCol="0">
                  <a:spAutoFit/>
                </a:bodyPr>
                <a:lstStyle/>
                <a:p>
                  <a:r>
                    <a:rPr lang="sk-SK" dirty="0" smtClean="0"/>
                    <a:t>What </a:t>
                  </a:r>
                  <a:r>
                    <a:rPr lang="sk-SK" dirty="0" err="1" smtClean="0"/>
                    <a:t>we</a:t>
                  </a:r>
                  <a:r>
                    <a:rPr lang="sk-SK" dirty="0" smtClean="0"/>
                    <a:t> </a:t>
                  </a:r>
                  <a:r>
                    <a:rPr lang="sk-SK" dirty="0" err="1" smtClean="0"/>
                    <a:t>can</a:t>
                  </a:r>
                  <a:r>
                    <a:rPr lang="sk-SK" dirty="0" smtClean="0"/>
                    <a:t> </a:t>
                  </a:r>
                  <a:r>
                    <a:rPr lang="sk-SK" dirty="0" err="1" smtClean="0"/>
                    <a:t>derive</a:t>
                  </a:r>
                  <a:r>
                    <a:rPr lang="sk-SK" dirty="0" smtClean="0"/>
                    <a:t> </a:t>
                  </a:r>
                  <a:r>
                    <a:rPr lang="sk-SK" dirty="0" err="1" smtClean="0"/>
                    <a:t>from</a:t>
                  </a:r>
                  <a:r>
                    <a:rPr lang="sk-SK" dirty="0" smtClean="0"/>
                    <a:t> </a:t>
                  </a:r>
                  <a:r>
                    <a:rPr lang="sk-SK" dirty="0" err="1" smtClean="0"/>
                    <a:t>the</a:t>
                  </a:r>
                  <a:r>
                    <a:rPr lang="sk-SK" dirty="0" smtClean="0"/>
                    <a:t> </a:t>
                  </a:r>
                  <a:r>
                    <a:rPr lang="sk-SK" dirty="0" err="1" smtClean="0"/>
                    <a:t>conditional</a:t>
                  </a:r>
                  <a:r>
                    <a:rPr lang="sk-SK" dirty="0" smtClean="0"/>
                    <a:t> </a:t>
                  </a:r>
                  <a:r>
                    <a:rPr lang="sk-SK" dirty="0" err="1" smtClean="0"/>
                    <a:t>probability</a:t>
                  </a:r>
                  <a:r>
                    <a:rPr lang="en-US" dirty="0"/>
                    <a:t>?</a:t>
                  </a:r>
                  <a:endParaRPr lang="sk-SK" dirty="0" smtClean="0"/>
                </a:p>
                <a:p>
                  <a:endParaRPr lang="sk-SK" dirty="0" smtClean="0"/>
                </a:p>
                <a:p>
                  <a:pPr algn="just"/>
                  <a14:m>
                    <m:oMathPara xmlns:m="http://schemas.openxmlformats.org/officeDocument/2006/math">
                      <m:oMathParaPr>
                        <m:jc m:val="left"/>
                      </m:oMathParaPr>
                      <m:oMath xmlns:m="http://schemas.openxmlformats.org/officeDocument/2006/math">
                        <m:r>
                          <a:rPr lang="sk-SK" b="1" i="1" smtClean="0">
                            <a:latin typeface="Cambria Math" panose="02040503050406030204" pitchFamily="18" charset="0"/>
                          </a:rPr>
                          <m:t>𝑷</m:t>
                        </m:r>
                        <m:d>
                          <m:dPr>
                            <m:ctrlPr>
                              <a:rPr lang="sk-SK" b="0" i="1" smtClean="0">
                                <a:latin typeface="Cambria Math" panose="02040503050406030204" pitchFamily="18" charset="0"/>
                              </a:rPr>
                            </m:ctrlPr>
                          </m:dPr>
                          <m:e>
                            <m:r>
                              <a:rPr lang="sk-SK" b="0" i="1" smtClean="0">
                                <a:latin typeface="Cambria Math" panose="02040503050406030204" pitchFamily="18" charset="0"/>
                              </a:rPr>
                              <m:t>𝐵</m:t>
                            </m:r>
                            <m:r>
                              <a:rPr lang="sk-SK" b="0" i="1" smtClean="0">
                                <a:latin typeface="Cambria Math" panose="02040503050406030204" pitchFamily="18" charset="0"/>
                              </a:rPr>
                              <m:t>/</m:t>
                            </m:r>
                            <m:r>
                              <a:rPr lang="sk-SK" b="0" i="1" smtClean="0">
                                <a:latin typeface="Cambria Math" panose="02040503050406030204" pitchFamily="18" charset="0"/>
                              </a:rPr>
                              <m:t>𝐴</m:t>
                            </m:r>
                          </m:e>
                        </m:d>
                        <m:r>
                          <a:rPr lang="sk-SK" b="0" i="1" smtClean="0">
                            <a:latin typeface="Cambria Math" panose="02040503050406030204" pitchFamily="18" charset="0"/>
                          </a:rPr>
                          <m:t>=</m:t>
                        </m:r>
                        <m:r>
                          <a:rPr lang="sk-SK" b="1" i="1" smtClean="0">
                            <a:latin typeface="Cambria Math" panose="02040503050406030204" pitchFamily="18" charset="0"/>
                          </a:rPr>
                          <m:t>𝑷</m:t>
                        </m:r>
                        <m:d>
                          <m:dPr>
                            <m:ctrlPr>
                              <a:rPr lang="sk-SK" b="0" i="1" smtClean="0">
                                <a:latin typeface="Cambria Math" panose="02040503050406030204" pitchFamily="18" charset="0"/>
                              </a:rPr>
                            </m:ctrlPr>
                          </m:dPr>
                          <m:e>
                            <m:r>
                              <a:rPr lang="sk-SK" b="0" i="1" smtClean="0">
                                <a:latin typeface="Cambria Math" panose="02040503050406030204" pitchFamily="18" charset="0"/>
                              </a:rPr>
                              <m:t>𝐴</m:t>
                            </m:r>
                            <m:r>
                              <a:rPr lang="sk-SK" b="0" i="1" smtClean="0">
                                <a:latin typeface="Cambria Math" panose="02040503050406030204" pitchFamily="18" charset="0"/>
                              </a:rPr>
                              <m:t>,</m:t>
                            </m:r>
                            <m:r>
                              <a:rPr lang="sk-SK" b="0" i="1" smtClean="0">
                                <a:latin typeface="Cambria Math" panose="02040503050406030204" pitchFamily="18" charset="0"/>
                              </a:rPr>
                              <m:t>𝐵</m:t>
                            </m:r>
                          </m:e>
                        </m:d>
                        <m:r>
                          <a:rPr lang="sk-SK" b="0" i="1" smtClean="0">
                            <a:latin typeface="Cambria Math" panose="02040503050406030204" pitchFamily="18" charset="0"/>
                          </a:rPr>
                          <m:t>/</m:t>
                        </m:r>
                        <m:r>
                          <a:rPr lang="sk-SK" b="1" i="1" smtClean="0">
                            <a:latin typeface="Cambria Math" panose="02040503050406030204" pitchFamily="18" charset="0"/>
                          </a:rPr>
                          <m:t>𝑷</m:t>
                        </m:r>
                        <m:d>
                          <m:dPr>
                            <m:ctrlPr>
                              <a:rPr lang="sk-SK" b="0" i="1" smtClean="0">
                                <a:latin typeface="Cambria Math" panose="02040503050406030204" pitchFamily="18" charset="0"/>
                              </a:rPr>
                            </m:ctrlPr>
                          </m:dPr>
                          <m:e>
                            <m:r>
                              <a:rPr lang="sk-SK" b="0" i="1" smtClean="0">
                                <a:latin typeface="Cambria Math" panose="02040503050406030204" pitchFamily="18" charset="0"/>
                              </a:rPr>
                              <m:t>𝐴</m:t>
                            </m:r>
                          </m:e>
                        </m:d>
                      </m:oMath>
                    </m:oMathPara>
                  </a14:m>
                  <a:endParaRPr lang="sk-SK" dirty="0" smtClean="0"/>
                </a:p>
                <a:p>
                  <a:pPr algn="just"/>
                  <a:endParaRPr lang="sk-SK" dirty="0"/>
                </a:p>
                <a:p>
                  <a:pPr algn="just"/>
                  <a:r>
                    <a:rPr lang="sk-SK" sz="2000" b="1" i="1" dirty="0" smtClean="0"/>
                    <a:t>P</a:t>
                  </a:r>
                  <a:r>
                    <a:rPr lang="sk-SK" sz="2000" i="1" dirty="0" smtClean="0"/>
                    <a:t>(A,B</a:t>
                  </a:r>
                  <a:r>
                    <a:rPr lang="en-US" sz="2000" i="1" dirty="0" smtClean="0"/>
                    <a:t>)=</a:t>
                  </a:r>
                  <a:r>
                    <a:rPr lang="en-US" sz="2000" b="1" i="1" dirty="0" smtClean="0"/>
                    <a:t>P</a:t>
                  </a:r>
                  <a:r>
                    <a:rPr lang="en-US" sz="2000" i="1" dirty="0" smtClean="0"/>
                    <a:t>(A </a:t>
                  </a:r>
                  <a:r>
                    <a:rPr lang="en-US" sz="2000" i="1" dirty="0" smtClean="0">
                      <a:solidFill>
                        <a:schemeClr val="tx2"/>
                      </a:solidFill>
                    </a:rPr>
                    <a:t>   </a:t>
                  </a:r>
                  <a:r>
                    <a:rPr lang="en-US" sz="2000" i="1" dirty="0" smtClean="0"/>
                    <a:t> B)=</a:t>
                  </a:r>
                  <a:r>
                    <a:rPr lang="en-US" sz="2000" b="1" i="1" dirty="0" smtClean="0"/>
                    <a:t>P</a:t>
                  </a:r>
                  <a:r>
                    <a:rPr lang="en-US" sz="2000" i="1" dirty="0" smtClean="0"/>
                    <a:t>(B/A)</a:t>
                  </a:r>
                  <a:r>
                    <a:rPr lang="en-US" sz="2000" b="1" i="1" dirty="0" smtClean="0"/>
                    <a:t>P</a:t>
                  </a:r>
                  <a:r>
                    <a:rPr lang="en-US" sz="2000" i="1" dirty="0" smtClean="0"/>
                    <a:t>(A)=</a:t>
                  </a:r>
                  <a:r>
                    <a:rPr lang="en-US" sz="2000" b="1" i="1" dirty="0" smtClean="0"/>
                    <a:t>P</a:t>
                  </a:r>
                  <a:r>
                    <a:rPr lang="en-US" sz="2000" i="1" dirty="0" smtClean="0"/>
                    <a:t>(A/B)</a:t>
                  </a:r>
                  <a:r>
                    <a:rPr lang="en-US" sz="2000" b="1" i="1" dirty="0" smtClean="0"/>
                    <a:t>P</a:t>
                  </a:r>
                  <a:r>
                    <a:rPr lang="en-US" sz="2000" i="1" dirty="0" smtClean="0"/>
                    <a:t>(B)</a:t>
                  </a:r>
                  <a:endParaRPr lang="sk-SK" sz="2000" i="1" dirty="0" smtClean="0"/>
                </a:p>
                <a:p>
                  <a:endParaRPr lang="sk-SK" dirty="0"/>
                </a:p>
                <a:p>
                  <a:endParaRPr lang="sk-SK" dirty="0" smtClean="0"/>
                </a:p>
                <a:p>
                  <a:endParaRPr lang="sk-SK" dirty="0"/>
                </a:p>
                <a:p>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259773" y="238991"/>
                  <a:ext cx="8905009" cy="2616101"/>
                </a:xfrm>
                <a:prstGeom prst="rect">
                  <a:avLst/>
                </a:prstGeom>
                <a:blipFill>
                  <a:blip r:embed="rId2"/>
                  <a:stretch>
                    <a:fillRect l="-753" t="-1632"/>
                  </a:stretch>
                </a:blipFill>
              </p:spPr>
              <p:txBody>
                <a:bodyPr/>
                <a:lstStyle/>
                <a:p>
                  <a:r>
                    <a:rPr lang="en-US">
                      <a:noFill/>
                    </a:rPr>
                    <a:t> </a:t>
                  </a:r>
                </a:p>
              </p:txBody>
            </p:sp>
          </mc:Fallback>
        </mc:AlternateContent>
        <p:sp>
          <p:nvSpPr>
            <p:cNvPr id="3" name="Text Box 27"/>
            <p:cNvSpPr txBox="1">
              <a:spLocks noChangeArrowheads="1"/>
            </p:cNvSpPr>
            <p:nvPr/>
          </p:nvSpPr>
          <p:spPr bwMode="auto">
            <a:xfrm>
              <a:off x="6089073" y="154214"/>
              <a:ext cx="36495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eaLnBrk="0" hangingPunct="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eaLnBrk="0" hangingPunct="0">
                <a:spcBef>
                  <a:spcPct val="20000"/>
                </a:spcBef>
                <a:buClr>
                  <a:schemeClr val="tx2"/>
                </a:buClr>
                <a:buChar char="•"/>
                <a:defRPr sz="2400">
                  <a:solidFill>
                    <a:schemeClr val="tx1"/>
                  </a:solidFill>
                  <a:latin typeface="Verdana" panose="020B0604030504040204" pitchFamily="34" charset="0"/>
                </a:defRPr>
              </a:lvl3pPr>
              <a:lvl4pPr marL="1600200" indent="-228600" eaLnBrk="0" hangingPunct="0">
                <a:spcBef>
                  <a:spcPct val="20000"/>
                </a:spcBef>
                <a:buClr>
                  <a:schemeClr val="hlink"/>
                </a:buClr>
                <a:buChar char="•"/>
                <a:defRPr sz="2000">
                  <a:solidFill>
                    <a:schemeClr val="tx1"/>
                  </a:solidFill>
                  <a:latin typeface="Verdana" panose="020B0604030504040204" pitchFamily="34" charset="0"/>
                </a:defRPr>
              </a:lvl4pPr>
              <a:lvl5pPr marL="2057400" indent="-228600" eaLnBrk="0" hangingPunct="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50000"/>
                </a:spcBef>
                <a:buClrTx/>
                <a:buSzTx/>
                <a:buFontTx/>
                <a:buNone/>
              </a:pPr>
              <a:r>
                <a:rPr lang="sk-SK" altLang="sk-SK" sz="2400" b="1" dirty="0"/>
                <a:t>P</a:t>
              </a:r>
              <a:r>
                <a:rPr lang="sk-SK" altLang="sk-SK" sz="2400" dirty="0"/>
                <a:t>(A/B)=</a:t>
              </a:r>
              <a:r>
                <a:rPr lang="sk-SK" altLang="sk-SK" sz="2400" b="1" dirty="0"/>
                <a:t>P</a:t>
              </a:r>
              <a:r>
                <a:rPr lang="sk-SK" altLang="sk-SK" sz="2400" dirty="0"/>
                <a:t>(A,B)/</a:t>
              </a:r>
              <a:r>
                <a:rPr lang="sk-SK" altLang="sk-SK" sz="2400" b="1" dirty="0"/>
                <a:t>P</a:t>
              </a:r>
              <a:r>
                <a:rPr lang="sk-SK" altLang="sk-SK" sz="2400" dirty="0"/>
                <a:t>(B)</a:t>
              </a:r>
              <a:endParaRPr lang="en-US" altLang="sk-SK" sz="2400" dirty="0"/>
            </a:p>
          </p:txBody>
        </p:sp>
        <p:sp>
          <p:nvSpPr>
            <p:cNvPr id="4" name="Freeform 3"/>
            <p:cNvSpPr/>
            <p:nvPr/>
          </p:nvSpPr>
          <p:spPr>
            <a:xfrm>
              <a:off x="1724891" y="1470894"/>
              <a:ext cx="167227" cy="152294"/>
            </a:xfrm>
            <a:custGeom>
              <a:avLst/>
              <a:gdLst>
                <a:gd name="connsiteX0" fmla="*/ 0 w 167227"/>
                <a:gd name="connsiteY0" fmla="*/ 152294 h 152294"/>
                <a:gd name="connsiteX1" fmla="*/ 20781 w 167227"/>
                <a:gd name="connsiteY1" fmla="*/ 100339 h 152294"/>
                <a:gd name="connsiteX2" fmla="*/ 72736 w 167227"/>
                <a:gd name="connsiteY2" fmla="*/ 37994 h 152294"/>
                <a:gd name="connsiteX3" fmla="*/ 124691 w 167227"/>
                <a:gd name="connsiteY3" fmla="*/ 27603 h 152294"/>
                <a:gd name="connsiteX4" fmla="*/ 145472 w 167227"/>
                <a:gd name="connsiteY4" fmla="*/ 89948 h 152294"/>
                <a:gd name="connsiteX5" fmla="*/ 166254 w 167227"/>
                <a:gd name="connsiteY5" fmla="*/ 131512 h 152294"/>
                <a:gd name="connsiteX6" fmla="*/ 166254 w 167227"/>
                <a:gd name="connsiteY6" fmla="*/ 152294 h 152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227" h="152294">
                  <a:moveTo>
                    <a:pt x="0" y="152294"/>
                  </a:moveTo>
                  <a:cubicBezTo>
                    <a:pt x="6927" y="134976"/>
                    <a:pt x="12440" y="117022"/>
                    <a:pt x="20781" y="100339"/>
                  </a:cubicBezTo>
                  <a:cubicBezTo>
                    <a:pt x="35246" y="71409"/>
                    <a:pt x="49758" y="60972"/>
                    <a:pt x="72736" y="37994"/>
                  </a:cubicBezTo>
                  <a:cubicBezTo>
                    <a:pt x="81041" y="13078"/>
                    <a:pt x="83207" y="-27709"/>
                    <a:pt x="124691" y="27603"/>
                  </a:cubicBezTo>
                  <a:cubicBezTo>
                    <a:pt x="137834" y="45128"/>
                    <a:pt x="135675" y="70355"/>
                    <a:pt x="145472" y="89948"/>
                  </a:cubicBezTo>
                  <a:cubicBezTo>
                    <a:pt x="152399" y="103803"/>
                    <a:pt x="161356" y="116817"/>
                    <a:pt x="166254" y="131512"/>
                  </a:cubicBezTo>
                  <a:cubicBezTo>
                    <a:pt x="168445" y="138084"/>
                    <a:pt x="166254" y="145367"/>
                    <a:pt x="166254" y="152294"/>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Brace 4"/>
            <p:cNvSpPr/>
            <p:nvPr/>
          </p:nvSpPr>
          <p:spPr>
            <a:xfrm rot="5400000">
              <a:off x="3243167" y="1110623"/>
              <a:ext cx="1062660" cy="2426277"/>
            </a:xfrm>
            <a:prstGeom prst="rightBrace">
              <a:avLst/>
            </a:prstGeom>
            <a:ln w="190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3117271" y="2939869"/>
              <a:ext cx="1595006" cy="369332"/>
            </a:xfrm>
            <a:prstGeom prst="rect">
              <a:avLst/>
            </a:prstGeom>
            <a:noFill/>
          </p:spPr>
          <p:txBody>
            <a:bodyPr wrap="square" rtlCol="0">
              <a:spAutoFit/>
            </a:bodyPr>
            <a:lstStyle/>
            <a:p>
              <a:r>
                <a:rPr lang="en-US" dirty="0" smtClean="0"/>
                <a:t>Bayes rule</a:t>
              </a:r>
              <a:endParaRPr lang="en-US" dirty="0"/>
            </a:p>
          </p:txBody>
        </p:sp>
      </p:grpSp>
      <p:sp>
        <p:nvSpPr>
          <p:cNvPr id="8" name="TextBox 7"/>
          <p:cNvSpPr txBox="1"/>
          <p:nvPr/>
        </p:nvSpPr>
        <p:spPr>
          <a:xfrm>
            <a:off x="259773" y="4977246"/>
            <a:ext cx="9923319" cy="830997"/>
          </a:xfrm>
          <a:prstGeom prst="rect">
            <a:avLst/>
          </a:prstGeom>
          <a:noFill/>
        </p:spPr>
        <p:txBody>
          <a:bodyPr wrap="square" rtlCol="0">
            <a:spAutoFit/>
          </a:bodyPr>
          <a:lstStyle/>
          <a:p>
            <a:r>
              <a:rPr lang="en-US" sz="2400" dirty="0" smtClean="0"/>
              <a:t>If I denote </a:t>
            </a:r>
            <a:r>
              <a:rPr lang="en-US" sz="2400" b="1" i="1" dirty="0" smtClean="0"/>
              <a:t>P</a:t>
            </a:r>
            <a:r>
              <a:rPr lang="en-US" sz="2400" dirty="0" smtClean="0"/>
              <a:t>(A) and </a:t>
            </a:r>
            <a:r>
              <a:rPr lang="en-US" sz="2400" i="1" dirty="0" smtClean="0"/>
              <a:t>A</a:t>
            </a:r>
            <a:r>
              <a:rPr lang="en-US" sz="2400" dirty="0" smtClean="0"/>
              <a:t> is a Boolean variable, this represents all values of </a:t>
            </a:r>
            <a:r>
              <a:rPr lang="en-US" sz="2400" i="1" dirty="0" smtClean="0"/>
              <a:t>A</a:t>
            </a:r>
            <a:r>
              <a:rPr lang="en-US" sz="2400" dirty="0" smtClean="0"/>
              <a:t>.  If I denote </a:t>
            </a:r>
            <a:r>
              <a:rPr lang="en-US" sz="2400" i="1" dirty="0" smtClean="0"/>
              <a:t>P(A=1), </a:t>
            </a:r>
            <a:r>
              <a:rPr lang="en-US" sz="2400" dirty="0" smtClean="0"/>
              <a:t>then it is a value, number.   </a:t>
            </a:r>
            <a:endParaRPr lang="en-US" sz="2400" dirty="0"/>
          </a:p>
        </p:txBody>
      </p:sp>
      <p:sp>
        <p:nvSpPr>
          <p:cNvPr id="9" name="Rectangle 8"/>
          <p:cNvSpPr/>
          <p:nvPr/>
        </p:nvSpPr>
        <p:spPr>
          <a:xfrm>
            <a:off x="2430049" y="1853852"/>
            <a:ext cx="2805830" cy="764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8404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9D944E4D21CE94AA6A0E3FCAB1DC0A2" ma:contentTypeVersion="4" ma:contentTypeDescription="Create a new document." ma:contentTypeScope="" ma:versionID="fd01a5bfa69a91d5a74847fc5198caab">
  <xsd:schema xmlns:xsd="http://www.w3.org/2001/XMLSchema" xmlns:xs="http://www.w3.org/2001/XMLSchema" xmlns:p="http://schemas.microsoft.com/office/2006/metadata/properties" xmlns:ns2="480d4896-0893-47d3-a177-b0679fd529ef" targetNamespace="http://schemas.microsoft.com/office/2006/metadata/properties" ma:root="true" ma:fieldsID="216579cecd7a4cb0312b7f18696a1fbe" ns2:_="">
    <xsd:import namespace="480d4896-0893-47d3-a177-b0679fd529ef"/>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0d4896-0893-47d3-a177-b0679fd529e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63CDA66-0535-46DC-9650-7C50BB56DA20}"/>
</file>

<file path=customXml/itemProps2.xml><?xml version="1.0" encoding="utf-8"?>
<ds:datastoreItem xmlns:ds="http://schemas.openxmlformats.org/officeDocument/2006/customXml" ds:itemID="{5AB38D96-EC93-4CC5-BF0A-FAEC67322FCB}"/>
</file>

<file path=customXml/itemProps3.xml><?xml version="1.0" encoding="utf-8"?>
<ds:datastoreItem xmlns:ds="http://schemas.openxmlformats.org/officeDocument/2006/customXml" ds:itemID="{3ED3BA30-0A2A-4C0D-87DC-34F2078BE304}"/>
</file>

<file path=docProps/app.xml><?xml version="1.0" encoding="utf-8"?>
<Properties xmlns="http://schemas.openxmlformats.org/officeDocument/2006/extended-properties" xmlns:vt="http://schemas.openxmlformats.org/officeDocument/2006/docPropsVTypes">
  <Template>Facet</Template>
  <TotalTime>10788</TotalTime>
  <Words>4075</Words>
  <Application>Microsoft Office PowerPoint</Application>
  <PresentationFormat>Widescreen</PresentationFormat>
  <Paragraphs>428</Paragraphs>
  <Slides>53</Slides>
  <Notes>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53</vt:i4>
      </vt:variant>
    </vt:vector>
  </HeadingPairs>
  <TitlesOfParts>
    <vt:vector size="65" baseType="lpstr">
      <vt:lpstr>Arial</vt:lpstr>
      <vt:lpstr>Calibri</vt:lpstr>
      <vt:lpstr>Cambria Math</vt:lpstr>
      <vt:lpstr>Gill Sans MT</vt:lpstr>
      <vt:lpstr>Symbol</vt:lpstr>
      <vt:lpstr>Trebuchet MS</vt:lpstr>
      <vt:lpstr>Verdana</vt:lpstr>
      <vt:lpstr>Wingdings</vt:lpstr>
      <vt:lpstr>Wingdings 3</vt:lpstr>
      <vt:lpstr>Facet</vt:lpstr>
      <vt:lpstr>Equation</vt:lpstr>
      <vt:lpstr>Rovnica</vt:lpstr>
      <vt:lpstr>Artificial Intelligence III</vt:lpstr>
      <vt:lpstr>Previous lecture</vt:lpstr>
      <vt:lpstr>Outline</vt:lpstr>
      <vt:lpstr>Probability - short repetition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Probability theory in AI I. To repeat the basic concepts, let us solve some tasks </vt:lpstr>
      <vt:lpstr>PowerPoint Presentation</vt:lpstr>
      <vt:lpstr>Interval and point estimation (according Shubham Mehta, https://www.slideshare.net/ShubhamMehta5/point-and-interval-estimation-56832707)</vt:lpstr>
      <vt:lpstr>Estimators</vt:lpstr>
      <vt:lpstr>Estimation</vt:lpstr>
      <vt:lpstr>Point estimators</vt:lpstr>
      <vt:lpstr>Confidence interval and the level of significance</vt:lpstr>
      <vt:lpstr>PowerPoint Presentation</vt:lpstr>
      <vt:lpstr>PowerPoint Presentation</vt:lpstr>
      <vt:lpstr>PowerPoint Presentation</vt:lpstr>
      <vt:lpstr>PowerPoint Presentation</vt:lpstr>
      <vt:lpstr>How to construct a confidence interval</vt:lpstr>
      <vt:lpstr>PowerPoint Presentation</vt:lpstr>
      <vt:lpstr>PowerPoint Presentation</vt:lpstr>
      <vt:lpstr>Monte Carlo method</vt:lpstr>
      <vt:lpstr>A bit of  history</vt:lpstr>
      <vt:lpstr>PowerPoint Presentation</vt:lpstr>
      <vt:lpstr>PowerPoint Presentation</vt:lpstr>
      <vt:lpstr>Some simple direct sampling examples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Metropolis sampling in general</vt:lpstr>
      <vt:lpstr>Artificial data and rejection sampling</vt:lpstr>
      <vt:lpstr>PowerPoint Presentation</vt:lpstr>
      <vt:lpstr>PowerPoint Presentation</vt:lpstr>
      <vt:lpstr>PowerPoint Presentation</vt:lpstr>
      <vt:lpstr>PowerPoint Presentation</vt:lpstr>
      <vt:lpstr>PowerPoint Presentation</vt:lpstr>
      <vt:lpstr>Summary</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III</dc:title>
  <dc:creator>Maria Markosova</dc:creator>
  <cp:lastModifiedBy>Maria Markosova</cp:lastModifiedBy>
  <cp:revision>272</cp:revision>
  <dcterms:created xsi:type="dcterms:W3CDTF">2019-01-15T15:11:57Z</dcterms:created>
  <dcterms:modified xsi:type="dcterms:W3CDTF">2024-02-28T13:09:33Z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0x01010009D944E4D21CE94AA6A0E3FCAB1DC0A2</vt:lpwstr>
  </property>
</Properties>
</file>