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s/slide51.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35.xml" ContentType="application/vnd.openxmlformats-officedocument.presentationml.slide+xml"/>
  <Override PartName="/ppt/slides/slide22.xml" ContentType="application/vnd.openxmlformats-officedocument.presentationml.slide+xml"/>
  <Override PartName="/ppt/slides/slide37.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46.xml" ContentType="application/vnd.openxmlformats-officedocument.presentationml.slide+xml"/>
  <Override PartName="/ppt/slides/slide36.xml" ContentType="application/vnd.openxmlformats-officedocument.presentationml.slide+xml"/>
  <Override PartName="/ppt/slides/slide44.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5.xml" ContentType="application/vnd.openxmlformats-officedocument.presentationml.slide+xml"/>
  <Override PartName="/ppt/slides/slide43.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9.xml" ContentType="application/vnd.openxmlformats-officedocument.presentationml.slideLayout+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6"/>
  </p:notesMasterIdLst>
  <p:sldIdLst>
    <p:sldId id="256" r:id="rId2"/>
    <p:sldId id="362" r:id="rId3"/>
    <p:sldId id="364" r:id="rId4"/>
    <p:sldId id="390" r:id="rId5"/>
    <p:sldId id="391" r:id="rId6"/>
    <p:sldId id="354" r:id="rId7"/>
    <p:sldId id="382" r:id="rId8"/>
    <p:sldId id="389" r:id="rId9"/>
    <p:sldId id="355" r:id="rId10"/>
    <p:sldId id="356" r:id="rId11"/>
    <p:sldId id="357" r:id="rId12"/>
    <p:sldId id="358" r:id="rId13"/>
    <p:sldId id="359" r:id="rId14"/>
    <p:sldId id="383" r:id="rId15"/>
    <p:sldId id="360" r:id="rId16"/>
    <p:sldId id="384" r:id="rId17"/>
    <p:sldId id="361" r:id="rId18"/>
    <p:sldId id="332" r:id="rId19"/>
    <p:sldId id="333" r:id="rId20"/>
    <p:sldId id="334" r:id="rId21"/>
    <p:sldId id="335" r:id="rId22"/>
    <p:sldId id="336" r:id="rId23"/>
    <p:sldId id="337" r:id="rId24"/>
    <p:sldId id="338" r:id="rId25"/>
    <p:sldId id="339" r:id="rId26"/>
    <p:sldId id="340" r:id="rId27"/>
    <p:sldId id="341" r:id="rId28"/>
    <p:sldId id="342" r:id="rId29"/>
    <p:sldId id="343" r:id="rId30"/>
    <p:sldId id="344" r:id="rId31"/>
    <p:sldId id="345" r:id="rId32"/>
    <p:sldId id="388" r:id="rId33"/>
    <p:sldId id="303" r:id="rId34"/>
    <p:sldId id="304" r:id="rId35"/>
    <p:sldId id="387" r:id="rId36"/>
    <p:sldId id="307" r:id="rId37"/>
    <p:sldId id="308" r:id="rId38"/>
    <p:sldId id="366" r:id="rId39"/>
    <p:sldId id="367" r:id="rId40"/>
    <p:sldId id="368" r:id="rId41"/>
    <p:sldId id="369" r:id="rId42"/>
    <p:sldId id="385" r:id="rId43"/>
    <p:sldId id="370" r:id="rId44"/>
    <p:sldId id="371" r:id="rId45"/>
    <p:sldId id="372" r:id="rId46"/>
    <p:sldId id="386" r:id="rId47"/>
    <p:sldId id="373" r:id="rId48"/>
    <p:sldId id="374" r:id="rId49"/>
    <p:sldId id="375" r:id="rId50"/>
    <p:sldId id="376" r:id="rId51"/>
    <p:sldId id="377" r:id="rId52"/>
    <p:sldId id="378" r:id="rId53"/>
    <p:sldId id="379" r:id="rId54"/>
    <p:sldId id="365" r:id="rId55"/>
  </p:sldIdLst>
  <p:sldSz cx="12192000" cy="6858000"/>
  <p:notesSz cx="6858000" cy="987266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0" autoAdjust="0"/>
    <p:restoredTop sz="94660"/>
  </p:normalViewPr>
  <p:slideViewPr>
    <p:cSldViewPr snapToGrid="0">
      <p:cViewPr varScale="1">
        <p:scale>
          <a:sx n="79" d="100"/>
          <a:sy n="79" d="100"/>
        </p:scale>
        <p:origin x="126" y="606"/>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customXml" Target="../customXml/item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5.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4" Type="http://schemas.openxmlformats.org/officeDocument/2006/relationships/image" Target="../media/image22.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534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95348"/>
          </a:xfrm>
          <a:prstGeom prst="rect">
            <a:avLst/>
          </a:prstGeom>
        </p:spPr>
        <p:txBody>
          <a:bodyPr vert="horz" lIns="91440" tIns="45720" rIns="91440" bIns="45720" rtlCol="0"/>
          <a:lstStyle>
            <a:lvl1pPr algn="r">
              <a:defRPr sz="1200"/>
            </a:lvl1pPr>
          </a:lstStyle>
          <a:p>
            <a:fld id="{6065417B-EAFE-4EBA-85C1-794E8AB38BEF}" type="datetimeFigureOut">
              <a:rPr lang="en-US" smtClean="0"/>
              <a:t>3/14/2024</a:t>
            </a:fld>
            <a:endParaRPr lang="en-US"/>
          </a:p>
        </p:txBody>
      </p:sp>
      <p:sp>
        <p:nvSpPr>
          <p:cNvPr id="4" name="Slide Image Placeholder 3"/>
          <p:cNvSpPr>
            <a:spLocks noGrp="1" noRot="1" noChangeAspect="1"/>
          </p:cNvSpPr>
          <p:nvPr>
            <p:ph type="sldImg" idx="2"/>
          </p:nvPr>
        </p:nvSpPr>
        <p:spPr>
          <a:xfrm>
            <a:off x="468313" y="1233488"/>
            <a:ext cx="5921375" cy="33321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751219"/>
            <a:ext cx="5486400" cy="3887361"/>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7317"/>
            <a:ext cx="2971800" cy="49534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9377317"/>
            <a:ext cx="2971800" cy="495347"/>
          </a:xfrm>
          <a:prstGeom prst="rect">
            <a:avLst/>
          </a:prstGeom>
        </p:spPr>
        <p:txBody>
          <a:bodyPr vert="horz" lIns="91440" tIns="45720" rIns="91440" bIns="45720" rtlCol="0" anchor="b"/>
          <a:lstStyle>
            <a:lvl1pPr algn="r">
              <a:defRPr sz="1200"/>
            </a:lvl1pPr>
          </a:lstStyle>
          <a:p>
            <a:fld id="{3E0B5CBF-62DE-42F8-B3FA-D31066C7C680}" type="slidenum">
              <a:rPr lang="en-US" smtClean="0"/>
              <a:t>‹#›</a:t>
            </a:fld>
            <a:endParaRPr lang="en-US"/>
          </a:p>
        </p:txBody>
      </p:sp>
    </p:spTree>
    <p:extLst>
      <p:ext uri="{BB962C8B-B14F-4D97-AF65-F5344CB8AC3E}">
        <p14:creationId xmlns:p14="http://schemas.microsoft.com/office/powerpoint/2010/main" val="4042483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138113" y="739775"/>
            <a:ext cx="6583362" cy="3703638"/>
          </a:xfrm>
          <a:solidFill>
            <a:srgbClr val="FFFFFF"/>
          </a:solidFill>
          <a:ln/>
        </p:spPr>
      </p:sp>
      <p:sp>
        <p:nvSpPr>
          <p:cNvPr id="40963" name="Rectangle 3"/>
          <p:cNvSpPr>
            <a:spLocks noGrp="1" noChangeArrowheads="1"/>
          </p:cNvSpPr>
          <p:nvPr>
            <p:ph type="body" idx="1"/>
          </p:nvPr>
        </p:nvSpPr>
        <p:spPr>
          <a:solidFill>
            <a:srgbClr val="FFFFFF"/>
          </a:solidFill>
          <a:ln>
            <a:solidFill>
              <a:srgbClr val="000000"/>
            </a:solidFill>
          </a:ln>
        </p:spPr>
        <p:txBody>
          <a:bodyPr/>
          <a:lstStyle/>
          <a:p>
            <a:endParaRPr lang="sk-SK" altLang="sk-SK" smtClean="0">
              <a:latin typeface="Arial" panose="020B0604020202020204" pitchFamily="34" charset="0"/>
            </a:endParaRPr>
          </a:p>
        </p:txBody>
      </p:sp>
    </p:spTree>
    <p:extLst>
      <p:ext uri="{BB962C8B-B14F-4D97-AF65-F5344CB8AC3E}">
        <p14:creationId xmlns:p14="http://schemas.microsoft.com/office/powerpoint/2010/main" val="2705038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138113" y="739775"/>
            <a:ext cx="6583362" cy="3703638"/>
          </a:xfrm>
          <a:ln/>
        </p:spPr>
      </p:sp>
      <p:sp>
        <p:nvSpPr>
          <p:cNvPr id="44035" name="Rectangle 3"/>
          <p:cNvSpPr>
            <a:spLocks noGrp="1" noChangeArrowheads="1"/>
          </p:cNvSpPr>
          <p:nvPr>
            <p:ph type="body" idx="1"/>
          </p:nvPr>
        </p:nvSpPr>
        <p:spPr>
          <a:xfrm>
            <a:off x="685800" y="4689515"/>
            <a:ext cx="5486400" cy="444269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sk-SK" smtClean="0">
              <a:latin typeface="Arial" panose="020B0604020202020204" pitchFamily="34" charset="0"/>
            </a:endParaRPr>
          </a:p>
        </p:txBody>
      </p:sp>
    </p:spTree>
    <p:extLst>
      <p:ext uri="{BB962C8B-B14F-4D97-AF65-F5344CB8AC3E}">
        <p14:creationId xmlns:p14="http://schemas.microsoft.com/office/powerpoint/2010/main" val="36216442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138113" y="739775"/>
            <a:ext cx="6583362" cy="3703638"/>
          </a:xfrm>
          <a:solidFill>
            <a:srgbClr val="FFFFFF"/>
          </a:solidFill>
          <a:ln/>
        </p:spPr>
      </p:sp>
      <p:sp>
        <p:nvSpPr>
          <p:cNvPr id="50179" name="Rectangle 3"/>
          <p:cNvSpPr>
            <a:spLocks noGrp="1" noChangeArrowheads="1"/>
          </p:cNvSpPr>
          <p:nvPr>
            <p:ph type="body" idx="1"/>
          </p:nvPr>
        </p:nvSpPr>
        <p:spPr>
          <a:solidFill>
            <a:srgbClr val="FFFFFF"/>
          </a:solidFill>
          <a:ln>
            <a:solidFill>
              <a:srgbClr val="000000"/>
            </a:solidFill>
          </a:ln>
        </p:spPr>
        <p:txBody>
          <a:bodyPr/>
          <a:lstStyle/>
          <a:p>
            <a:endParaRPr lang="sk-SK" altLang="sk-SK" smtClean="0">
              <a:latin typeface="Arial" panose="020B0604020202020204" pitchFamily="34" charset="0"/>
            </a:endParaRPr>
          </a:p>
        </p:txBody>
      </p:sp>
    </p:spTree>
    <p:extLst>
      <p:ext uri="{BB962C8B-B14F-4D97-AF65-F5344CB8AC3E}">
        <p14:creationId xmlns:p14="http://schemas.microsoft.com/office/powerpoint/2010/main" val="60249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3/14/2024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8.png"/><Relationship Id="rId7" Type="http://schemas.openxmlformats.org/officeDocument/2006/relationships/image" Target="../media/image4.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4.wmf"/><Relationship Id="rId10" Type="http://schemas.openxmlformats.org/officeDocument/2006/relationships/image" Target="../media/image7.png"/><Relationship Id="rId4" Type="http://schemas.openxmlformats.org/officeDocument/2006/relationships/oleObject" Target="../embeddings/oleObject1.bin"/><Relationship Id="rId9" Type="http://schemas.openxmlformats.org/officeDocument/2006/relationships/image" Target="../media/image10.png"/></Relationships>
</file>

<file path=ppt/slides/_rels/slide25.xml.rels><?xml version="1.0" encoding="UTF-8" standalone="yes"?>
<Relationships xmlns="http://schemas.openxmlformats.org/package/2006/relationships"><Relationship Id="rId8" Type="http://schemas.openxmlformats.org/officeDocument/2006/relationships/image" Target="../media/image130.png"/><Relationship Id="rId13" Type="http://schemas.openxmlformats.org/officeDocument/2006/relationships/image" Target="../media/image180.png"/><Relationship Id="rId3" Type="http://schemas.openxmlformats.org/officeDocument/2006/relationships/oleObject" Target="../embeddings/oleObject2.bin"/><Relationship Id="rId7" Type="http://schemas.openxmlformats.org/officeDocument/2006/relationships/image" Target="../media/image12.png"/><Relationship Id="rId12" Type="http://schemas.openxmlformats.org/officeDocument/2006/relationships/image" Target="../media/image170.png"/><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4.wmf"/><Relationship Id="rId11" Type="http://schemas.openxmlformats.org/officeDocument/2006/relationships/image" Target="../media/image160.png"/><Relationship Id="rId5" Type="http://schemas.openxmlformats.org/officeDocument/2006/relationships/oleObject" Target="../embeddings/oleObject2.bin"/><Relationship Id="rId15" Type="http://schemas.openxmlformats.org/officeDocument/2006/relationships/image" Target="../media/image28.png"/><Relationship Id="rId10" Type="http://schemas.openxmlformats.org/officeDocument/2006/relationships/image" Target="../media/image150.png"/><Relationship Id="rId4" Type="http://schemas.openxmlformats.org/officeDocument/2006/relationships/image" Target="../media/image4.wmf"/><Relationship Id="rId9" Type="http://schemas.openxmlformats.org/officeDocument/2006/relationships/image" Target="../media/image140.png"/><Relationship Id="rId14" Type="http://schemas.openxmlformats.org/officeDocument/2006/relationships/image" Target="../media/image26.png"/></Relationships>
</file>

<file path=ppt/slides/_rels/slide26.xml.rels><?xml version="1.0" encoding="UTF-8" standalone="yes"?>
<Relationships xmlns="http://schemas.openxmlformats.org/package/2006/relationships"><Relationship Id="rId8" Type="http://schemas.openxmlformats.org/officeDocument/2006/relationships/image" Target="../media/image240.png"/><Relationship Id="rId18" Type="http://schemas.openxmlformats.org/officeDocument/2006/relationships/image" Target="../media/image251.png"/><Relationship Id="rId3" Type="http://schemas.openxmlformats.org/officeDocument/2006/relationships/image" Target="../media/image190.png"/><Relationship Id="rId21" Type="http://schemas.openxmlformats.org/officeDocument/2006/relationships/oleObject" Target="../embeddings/oleObject3.bin"/><Relationship Id="rId7" Type="http://schemas.openxmlformats.org/officeDocument/2006/relationships/image" Target="../media/image230.png"/><Relationship Id="rId12" Type="http://schemas.openxmlformats.org/officeDocument/2006/relationships/image" Target="../media/image280.png"/><Relationship Id="rId17" Type="http://schemas.openxmlformats.org/officeDocument/2006/relationships/image" Target="../media/image290.png"/><Relationship Id="rId2" Type="http://schemas.openxmlformats.org/officeDocument/2006/relationships/slideLayout" Target="../slideLayouts/slideLayout7.xml"/><Relationship Id="rId20" Type="http://schemas.openxmlformats.org/officeDocument/2006/relationships/image" Target="../media/image30.png"/><Relationship Id="rId16" Type="http://schemas.openxmlformats.org/officeDocument/2006/relationships/image" Target="../media/image4.wmf"/><Relationship Id="rId1" Type="http://schemas.openxmlformats.org/officeDocument/2006/relationships/vmlDrawing" Target="../drawings/vmlDrawing3.vml"/><Relationship Id="rId6" Type="http://schemas.openxmlformats.org/officeDocument/2006/relationships/image" Target="../media/image221.png"/><Relationship Id="rId5" Type="http://schemas.openxmlformats.org/officeDocument/2006/relationships/image" Target="../media/image210.png"/><Relationship Id="rId15" Type="http://schemas.openxmlformats.org/officeDocument/2006/relationships/oleObject" Target="../embeddings/oleObject3.bin"/><Relationship Id="rId10" Type="http://schemas.openxmlformats.org/officeDocument/2006/relationships/image" Target="../media/image261.png"/><Relationship Id="rId4" Type="http://schemas.openxmlformats.org/officeDocument/2006/relationships/image" Target="../media/image200.png"/><Relationship Id="rId9" Type="http://schemas.openxmlformats.org/officeDocument/2006/relationships/image" Target="../media/image76.png"/><Relationship Id="rId22" Type="http://schemas.openxmlformats.org/officeDocument/2006/relationships/image" Target="../media/image4.wmf"/></Relationships>
</file>

<file path=ppt/slides/_rels/slide27.xml.rels><?xml version="1.0" encoding="UTF-8" standalone="yes"?>
<Relationships xmlns="http://schemas.openxmlformats.org/package/2006/relationships"><Relationship Id="rId8" Type="http://schemas.openxmlformats.org/officeDocument/2006/relationships/image" Target="../media/image190.png"/><Relationship Id="rId13" Type="http://schemas.openxmlformats.org/officeDocument/2006/relationships/image" Target="../media/image240.png"/><Relationship Id="rId3" Type="http://schemas.openxmlformats.org/officeDocument/2006/relationships/oleObject" Target="../embeddings/oleObject4.bin"/><Relationship Id="rId21" Type="http://schemas.openxmlformats.org/officeDocument/2006/relationships/image" Target="../media/image32.png"/><Relationship Id="rId7" Type="http://schemas.openxmlformats.org/officeDocument/2006/relationships/image" Target="../media/image290.png"/><Relationship Id="rId12" Type="http://schemas.openxmlformats.org/officeDocument/2006/relationships/image" Target="../media/image230.png"/><Relationship Id="rId17" Type="http://schemas.openxmlformats.org/officeDocument/2006/relationships/image" Target="../media/image310.png"/><Relationship Id="rId2" Type="http://schemas.openxmlformats.org/officeDocument/2006/relationships/slideLayout" Target="../slideLayouts/slideLayout7.xml"/><Relationship Id="rId20" Type="http://schemas.openxmlformats.org/officeDocument/2006/relationships/image" Target="../media/image31.png"/><Relationship Id="rId16" Type="http://schemas.openxmlformats.org/officeDocument/2006/relationships/image" Target="../media/image300.png"/><Relationship Id="rId1" Type="http://schemas.openxmlformats.org/officeDocument/2006/relationships/vmlDrawing" Target="../drawings/vmlDrawing4.vml"/><Relationship Id="rId6" Type="http://schemas.openxmlformats.org/officeDocument/2006/relationships/image" Target="../media/image4.wmf"/><Relationship Id="rId11" Type="http://schemas.openxmlformats.org/officeDocument/2006/relationships/image" Target="../media/image221.png"/><Relationship Id="rId5" Type="http://schemas.openxmlformats.org/officeDocument/2006/relationships/oleObject" Target="../embeddings/oleObject4.bin"/><Relationship Id="rId15" Type="http://schemas.openxmlformats.org/officeDocument/2006/relationships/image" Target="../media/image280.png"/><Relationship Id="rId10" Type="http://schemas.openxmlformats.org/officeDocument/2006/relationships/image" Target="../media/image210.png"/><Relationship Id="rId19" Type="http://schemas.openxmlformats.org/officeDocument/2006/relationships/image" Target="../media/image330.png"/><Relationship Id="rId4" Type="http://schemas.openxmlformats.org/officeDocument/2006/relationships/image" Target="../media/image4.wmf"/><Relationship Id="rId9" Type="http://schemas.openxmlformats.org/officeDocument/2006/relationships/image" Target="../media/image200.png"/></Relationships>
</file>

<file path=ppt/slides/_rels/slide28.xml.rels><?xml version="1.0" encoding="UTF-8" standalone="yes"?>
<Relationships xmlns="http://schemas.openxmlformats.org/package/2006/relationships"><Relationship Id="rId8" Type="http://schemas.openxmlformats.org/officeDocument/2006/relationships/image" Target="../media/image190.png"/><Relationship Id="rId13" Type="http://schemas.openxmlformats.org/officeDocument/2006/relationships/image" Target="../media/image240.png"/><Relationship Id="rId26" Type="http://schemas.openxmlformats.org/officeDocument/2006/relationships/image" Target="../media/image33.png"/><Relationship Id="rId18" Type="http://schemas.openxmlformats.org/officeDocument/2006/relationships/image" Target="../media/image13.png"/><Relationship Id="rId3" Type="http://schemas.openxmlformats.org/officeDocument/2006/relationships/oleObject" Target="../embeddings/oleObject5.bin"/><Relationship Id="rId21" Type="http://schemas.openxmlformats.org/officeDocument/2006/relationships/image" Target="../media/image370.png"/><Relationship Id="rId7" Type="http://schemas.openxmlformats.org/officeDocument/2006/relationships/image" Target="../media/image290.png"/><Relationship Id="rId12" Type="http://schemas.openxmlformats.org/officeDocument/2006/relationships/image" Target="../media/image230.png"/><Relationship Id="rId17" Type="http://schemas.openxmlformats.org/officeDocument/2006/relationships/image" Target="../media/image330.png"/><Relationship Id="rId2" Type="http://schemas.openxmlformats.org/officeDocument/2006/relationships/slideLayout" Target="../slideLayouts/slideLayout7.xml"/><Relationship Id="rId20" Type="http://schemas.openxmlformats.org/officeDocument/2006/relationships/image" Target="../media/image360.png"/><Relationship Id="rId29" Type="http://schemas.openxmlformats.org/officeDocument/2006/relationships/image" Target="../media/image36.png"/><Relationship Id="rId1" Type="http://schemas.openxmlformats.org/officeDocument/2006/relationships/vmlDrawing" Target="../drawings/vmlDrawing5.vml"/><Relationship Id="rId6" Type="http://schemas.openxmlformats.org/officeDocument/2006/relationships/image" Target="../media/image4.wmf"/><Relationship Id="rId11" Type="http://schemas.openxmlformats.org/officeDocument/2006/relationships/image" Target="../media/image221.png"/><Relationship Id="rId32" Type="http://schemas.openxmlformats.org/officeDocument/2006/relationships/image" Target="../media/image39.png"/><Relationship Id="rId5" Type="http://schemas.openxmlformats.org/officeDocument/2006/relationships/oleObject" Target="../embeddings/oleObject5.bin"/><Relationship Id="rId15" Type="http://schemas.openxmlformats.org/officeDocument/2006/relationships/image" Target="../media/image280.png"/><Relationship Id="rId23" Type="http://schemas.openxmlformats.org/officeDocument/2006/relationships/image" Target="../media/image391.png"/><Relationship Id="rId28" Type="http://schemas.openxmlformats.org/officeDocument/2006/relationships/image" Target="../media/image34.png"/><Relationship Id="rId10" Type="http://schemas.openxmlformats.org/officeDocument/2006/relationships/image" Target="../media/image210.png"/><Relationship Id="rId19" Type="http://schemas.openxmlformats.org/officeDocument/2006/relationships/image" Target="../media/image350.png"/><Relationship Id="rId31" Type="http://schemas.openxmlformats.org/officeDocument/2006/relationships/image" Target="../media/image38.png"/><Relationship Id="rId4" Type="http://schemas.openxmlformats.org/officeDocument/2006/relationships/image" Target="../media/image4.wmf"/><Relationship Id="rId9" Type="http://schemas.openxmlformats.org/officeDocument/2006/relationships/image" Target="../media/image200.png"/><Relationship Id="rId27" Type="http://schemas.openxmlformats.org/officeDocument/2006/relationships/image" Target="../media/image32.png"/><Relationship Id="rId22" Type="http://schemas.openxmlformats.org/officeDocument/2006/relationships/image" Target="../media/image380.png"/><Relationship Id="rId30" Type="http://schemas.openxmlformats.org/officeDocument/2006/relationships/image" Target="../media/image37.png"/></Relationships>
</file>

<file path=ppt/slides/_rels/slide29.xml.rels><?xml version="1.0" encoding="UTF-8" standalone="yes"?>
<Relationships xmlns="http://schemas.openxmlformats.org/package/2006/relationships"><Relationship Id="rId8" Type="http://schemas.openxmlformats.org/officeDocument/2006/relationships/image" Target="../media/image190.png"/><Relationship Id="rId13" Type="http://schemas.openxmlformats.org/officeDocument/2006/relationships/image" Target="../media/image240.png"/><Relationship Id="rId18" Type="http://schemas.openxmlformats.org/officeDocument/2006/relationships/image" Target="../media/image360.png"/><Relationship Id="rId3" Type="http://schemas.openxmlformats.org/officeDocument/2006/relationships/oleObject" Target="../embeddings/oleObject5.bin"/><Relationship Id="rId21" Type="http://schemas.openxmlformats.org/officeDocument/2006/relationships/image" Target="../media/image391.png"/><Relationship Id="rId34" Type="http://schemas.openxmlformats.org/officeDocument/2006/relationships/image" Target="../media/image63.png"/><Relationship Id="rId7" Type="http://schemas.openxmlformats.org/officeDocument/2006/relationships/image" Target="../media/image290.png"/><Relationship Id="rId12" Type="http://schemas.openxmlformats.org/officeDocument/2006/relationships/image" Target="../media/image230.png"/><Relationship Id="rId17" Type="http://schemas.openxmlformats.org/officeDocument/2006/relationships/image" Target="../media/image330.png"/><Relationship Id="rId33" Type="http://schemas.openxmlformats.org/officeDocument/2006/relationships/image" Target="../media/image62.png"/><Relationship Id="rId2" Type="http://schemas.openxmlformats.org/officeDocument/2006/relationships/slideLayout" Target="../slideLayouts/slideLayout7.xml"/><Relationship Id="rId20" Type="http://schemas.openxmlformats.org/officeDocument/2006/relationships/image" Target="../media/image380.png"/><Relationship Id="rId29" Type="http://schemas.openxmlformats.org/officeDocument/2006/relationships/image" Target="../media/image36.png"/><Relationship Id="rId1" Type="http://schemas.openxmlformats.org/officeDocument/2006/relationships/vmlDrawing" Target="../drawings/vmlDrawing6.vml"/><Relationship Id="rId6" Type="http://schemas.openxmlformats.org/officeDocument/2006/relationships/image" Target="../media/image4.wmf"/><Relationship Id="rId11" Type="http://schemas.openxmlformats.org/officeDocument/2006/relationships/image" Target="../media/image221.png"/><Relationship Id="rId24" Type="http://schemas.openxmlformats.org/officeDocument/2006/relationships/image" Target="../media/image70.png"/><Relationship Id="rId32" Type="http://schemas.openxmlformats.org/officeDocument/2006/relationships/image" Target="../media/image61.png"/><Relationship Id="rId5" Type="http://schemas.openxmlformats.org/officeDocument/2006/relationships/oleObject" Target="../embeddings/oleObject5.bin"/><Relationship Id="rId15" Type="http://schemas.openxmlformats.org/officeDocument/2006/relationships/image" Target="../media/image280.png"/><Relationship Id="rId28" Type="http://schemas.openxmlformats.org/officeDocument/2006/relationships/image" Target="../media/image32.png"/><Relationship Id="rId10" Type="http://schemas.openxmlformats.org/officeDocument/2006/relationships/image" Target="../media/image210.png"/><Relationship Id="rId19" Type="http://schemas.openxmlformats.org/officeDocument/2006/relationships/image" Target="../media/image370.png"/><Relationship Id="rId31" Type="http://schemas.openxmlformats.org/officeDocument/2006/relationships/image" Target="../media/image60.png"/><Relationship Id="rId4" Type="http://schemas.openxmlformats.org/officeDocument/2006/relationships/image" Target="../media/image4.wmf"/><Relationship Id="rId9" Type="http://schemas.openxmlformats.org/officeDocument/2006/relationships/image" Target="../media/image200.png"/><Relationship Id="rId14" Type="http://schemas.openxmlformats.org/officeDocument/2006/relationships/image" Target="../media/image271.png"/><Relationship Id="rId22" Type="http://schemas.openxmlformats.org/officeDocument/2006/relationships/image" Target="../media/image4000.png"/><Relationship Id="rId30" Type="http://schemas.openxmlformats.org/officeDocument/2006/relationships/image" Target="../media/image40.png"/><Relationship Id="rId35" Type="http://schemas.openxmlformats.org/officeDocument/2006/relationships/image" Target="../media/image6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8" Type="http://schemas.openxmlformats.org/officeDocument/2006/relationships/image" Target="../media/image190.png"/><Relationship Id="rId13" Type="http://schemas.openxmlformats.org/officeDocument/2006/relationships/image" Target="../media/image240.png"/><Relationship Id="rId18" Type="http://schemas.openxmlformats.org/officeDocument/2006/relationships/image" Target="../media/image360.png"/><Relationship Id="rId26" Type="http://schemas.openxmlformats.org/officeDocument/2006/relationships/image" Target="../media/image51.png"/><Relationship Id="rId39" Type="http://schemas.openxmlformats.org/officeDocument/2006/relationships/image" Target="../media/image69.png"/><Relationship Id="rId3" Type="http://schemas.openxmlformats.org/officeDocument/2006/relationships/oleObject" Target="../embeddings/oleObject5.bin"/><Relationship Id="rId34" Type="http://schemas.openxmlformats.org/officeDocument/2006/relationships/image" Target="../media/image65.png"/><Relationship Id="rId21" Type="http://schemas.openxmlformats.org/officeDocument/2006/relationships/image" Target="../media/image391.png"/><Relationship Id="rId42" Type="http://schemas.openxmlformats.org/officeDocument/2006/relationships/image" Target="../media/image73.png"/><Relationship Id="rId7" Type="http://schemas.openxmlformats.org/officeDocument/2006/relationships/image" Target="../media/image290.png"/><Relationship Id="rId12" Type="http://schemas.openxmlformats.org/officeDocument/2006/relationships/image" Target="../media/image230.png"/><Relationship Id="rId17" Type="http://schemas.openxmlformats.org/officeDocument/2006/relationships/image" Target="../media/image47.png"/><Relationship Id="rId25" Type="http://schemas.openxmlformats.org/officeDocument/2006/relationships/image" Target="../media/image50.png"/><Relationship Id="rId38" Type="http://schemas.openxmlformats.org/officeDocument/2006/relationships/image" Target="../media/image68.png"/><Relationship Id="rId2" Type="http://schemas.openxmlformats.org/officeDocument/2006/relationships/slideLayout" Target="../slideLayouts/slideLayout7.xml"/><Relationship Id="rId16" Type="http://schemas.openxmlformats.org/officeDocument/2006/relationships/image" Target="../media/image46.png"/><Relationship Id="rId20" Type="http://schemas.openxmlformats.org/officeDocument/2006/relationships/image" Target="../media/image380.png"/><Relationship Id="rId41" Type="http://schemas.openxmlformats.org/officeDocument/2006/relationships/image" Target="../media/image72.png"/><Relationship Id="rId1" Type="http://schemas.openxmlformats.org/officeDocument/2006/relationships/vmlDrawing" Target="../drawings/vmlDrawing7.vml"/><Relationship Id="rId6" Type="http://schemas.openxmlformats.org/officeDocument/2006/relationships/image" Target="../media/image4.wmf"/><Relationship Id="rId11" Type="http://schemas.openxmlformats.org/officeDocument/2006/relationships/image" Target="../media/image221.png"/><Relationship Id="rId24" Type="http://schemas.openxmlformats.org/officeDocument/2006/relationships/image" Target="../media/image49.png"/><Relationship Id="rId37" Type="http://schemas.openxmlformats.org/officeDocument/2006/relationships/image" Target="../media/image67.png"/><Relationship Id="rId40" Type="http://schemas.openxmlformats.org/officeDocument/2006/relationships/image" Target="../media/image71.png"/><Relationship Id="rId5" Type="http://schemas.openxmlformats.org/officeDocument/2006/relationships/oleObject" Target="../embeddings/oleObject5.bin"/><Relationship Id="rId15" Type="http://schemas.openxmlformats.org/officeDocument/2006/relationships/image" Target="../media/image280.png"/><Relationship Id="rId36" Type="http://schemas.openxmlformats.org/officeDocument/2006/relationships/image" Target="../media/image36.png"/><Relationship Id="rId28" Type="http://schemas.openxmlformats.org/officeDocument/2006/relationships/image" Target="../media/image53.png"/><Relationship Id="rId10" Type="http://schemas.openxmlformats.org/officeDocument/2006/relationships/image" Target="../media/image210.png"/><Relationship Id="rId19" Type="http://schemas.openxmlformats.org/officeDocument/2006/relationships/image" Target="../media/image370.png"/><Relationship Id="rId4" Type="http://schemas.openxmlformats.org/officeDocument/2006/relationships/image" Target="../media/image4.wmf"/><Relationship Id="rId9" Type="http://schemas.openxmlformats.org/officeDocument/2006/relationships/image" Target="../media/image200.png"/><Relationship Id="rId35" Type="http://schemas.openxmlformats.org/officeDocument/2006/relationships/image" Target="../media/image66.png"/><Relationship Id="rId27" Type="http://schemas.openxmlformats.org/officeDocument/2006/relationships/image" Target="../media/image52.png"/><Relationship Id="rId30" Type="http://schemas.openxmlformats.org/officeDocument/2006/relationships/image" Target="../media/image55.png"/><Relationship Id="rId43" Type="http://schemas.openxmlformats.org/officeDocument/2006/relationships/image" Target="../media/image74.png"/></Relationships>
</file>

<file path=ppt/slides/_rels/slide31.xml.rels><?xml version="1.0" encoding="UTF-8" standalone="yes"?>
<Relationships xmlns="http://schemas.openxmlformats.org/package/2006/relationships"><Relationship Id="rId18" Type="http://schemas.openxmlformats.org/officeDocument/2006/relationships/image" Target="../media/image360.png"/><Relationship Id="rId8" Type="http://schemas.openxmlformats.org/officeDocument/2006/relationships/image" Target="../media/image190.png"/><Relationship Id="rId13" Type="http://schemas.openxmlformats.org/officeDocument/2006/relationships/image" Target="../media/image240.png"/><Relationship Id="rId26" Type="http://schemas.openxmlformats.org/officeDocument/2006/relationships/image" Target="../media/image51.png"/><Relationship Id="rId39" Type="http://schemas.openxmlformats.org/officeDocument/2006/relationships/image" Target="../media/image69.png"/><Relationship Id="rId21" Type="http://schemas.openxmlformats.org/officeDocument/2006/relationships/image" Target="../media/image391.png"/><Relationship Id="rId34" Type="http://schemas.openxmlformats.org/officeDocument/2006/relationships/image" Target="../media/image75.png"/><Relationship Id="rId7" Type="http://schemas.openxmlformats.org/officeDocument/2006/relationships/image" Target="../media/image290.png"/><Relationship Id="rId12" Type="http://schemas.openxmlformats.org/officeDocument/2006/relationships/image" Target="../media/image230.png"/><Relationship Id="rId17" Type="http://schemas.openxmlformats.org/officeDocument/2006/relationships/image" Target="../media/image47.png"/><Relationship Id="rId25" Type="http://schemas.openxmlformats.org/officeDocument/2006/relationships/image" Target="../media/image50.png"/><Relationship Id="rId38" Type="http://schemas.openxmlformats.org/officeDocument/2006/relationships/image" Target="../media/image68.png"/><Relationship Id="rId33" Type="http://schemas.openxmlformats.org/officeDocument/2006/relationships/image" Target="../media/image59.png"/><Relationship Id="rId2" Type="http://schemas.openxmlformats.org/officeDocument/2006/relationships/slideLayout" Target="../slideLayouts/slideLayout7.xml"/><Relationship Id="rId20" Type="http://schemas.openxmlformats.org/officeDocument/2006/relationships/image" Target="../media/image380.png"/><Relationship Id="rId16" Type="http://schemas.openxmlformats.org/officeDocument/2006/relationships/image" Target="../media/image46.png"/><Relationship Id="rId1" Type="http://schemas.openxmlformats.org/officeDocument/2006/relationships/vmlDrawing" Target="../drawings/vmlDrawing8.vml"/><Relationship Id="rId6" Type="http://schemas.openxmlformats.org/officeDocument/2006/relationships/image" Target="../media/image4.wmf"/><Relationship Id="rId11" Type="http://schemas.openxmlformats.org/officeDocument/2006/relationships/image" Target="../media/image221.png"/><Relationship Id="rId24" Type="http://schemas.openxmlformats.org/officeDocument/2006/relationships/image" Target="../media/image49.png"/><Relationship Id="rId37" Type="http://schemas.openxmlformats.org/officeDocument/2006/relationships/image" Target="../media/image67.png"/><Relationship Id="rId40" Type="http://schemas.openxmlformats.org/officeDocument/2006/relationships/image" Target="../media/image71.png"/><Relationship Id="rId23" Type="http://schemas.openxmlformats.org/officeDocument/2006/relationships/image" Target="../media/image4.wmf"/><Relationship Id="rId5" Type="http://schemas.openxmlformats.org/officeDocument/2006/relationships/oleObject" Target="../embeddings/oleObject5.bin"/><Relationship Id="rId15" Type="http://schemas.openxmlformats.org/officeDocument/2006/relationships/image" Target="../media/image280.png"/><Relationship Id="rId36" Type="http://schemas.openxmlformats.org/officeDocument/2006/relationships/image" Target="../media/image36.png"/><Relationship Id="rId28" Type="http://schemas.openxmlformats.org/officeDocument/2006/relationships/image" Target="../media/image53.png"/><Relationship Id="rId19" Type="http://schemas.openxmlformats.org/officeDocument/2006/relationships/image" Target="../media/image370.png"/><Relationship Id="rId10" Type="http://schemas.openxmlformats.org/officeDocument/2006/relationships/image" Target="../media/image210.png"/><Relationship Id="rId22" Type="http://schemas.openxmlformats.org/officeDocument/2006/relationships/oleObject" Target="../embeddings/oleObject5.bin"/><Relationship Id="rId9" Type="http://schemas.openxmlformats.org/officeDocument/2006/relationships/image" Target="../media/image200.png"/><Relationship Id="rId35" Type="http://schemas.openxmlformats.org/officeDocument/2006/relationships/image" Target="../media/image66.png"/><Relationship Id="rId27" Type="http://schemas.openxmlformats.org/officeDocument/2006/relationships/image" Target="../media/image5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6.wmf"/><Relationship Id="rId5" Type="http://schemas.openxmlformats.org/officeDocument/2006/relationships/oleObject" Target="../embeddings/oleObject7.bin"/><Relationship Id="rId4" Type="http://schemas.openxmlformats.org/officeDocument/2006/relationships/image" Target="../media/image5.wmf"/></Relationships>
</file>

<file path=ppt/slides/_rels/slide37.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6.xml"/><Relationship Id="rId1" Type="http://schemas.openxmlformats.org/officeDocument/2006/relationships/vmlDrawing" Target="../drawings/vmlDrawing10.vml"/><Relationship Id="rId6" Type="http://schemas.openxmlformats.org/officeDocument/2006/relationships/image" Target="../media/image8.wmf"/><Relationship Id="rId5" Type="http://schemas.openxmlformats.org/officeDocument/2006/relationships/oleObject" Target="../embeddings/oleObject9.bin"/><Relationship Id="rId4" Type="http://schemas.openxmlformats.org/officeDocument/2006/relationships/image" Target="../media/image7.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11.wmf"/><Relationship Id="rId5" Type="http://schemas.openxmlformats.org/officeDocument/2006/relationships/oleObject" Target="../embeddings/oleObject12.bin"/><Relationship Id="rId4" Type="http://schemas.openxmlformats.org/officeDocument/2006/relationships/image" Target="../media/image10.wmf"/></Relationships>
</file>

<file path=ppt/slides/_rels/slide39.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13.wmf"/><Relationship Id="rId5" Type="http://schemas.openxmlformats.org/officeDocument/2006/relationships/oleObject" Target="../embeddings/oleObject14.bin"/><Relationship Id="rId4" Type="http://schemas.openxmlformats.org/officeDocument/2006/relationships/image" Target="../media/image12.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16.wmf"/><Relationship Id="rId5" Type="http://schemas.openxmlformats.org/officeDocument/2006/relationships/oleObject" Target="../embeddings/oleObject17.bin"/><Relationship Id="rId4" Type="http://schemas.openxmlformats.org/officeDocument/2006/relationships/image" Target="../media/image15.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17.wmf"/><Relationship Id="rId5" Type="http://schemas.openxmlformats.org/officeDocument/2006/relationships/oleObject" Target="../embeddings/oleObject19.bin"/><Relationship Id="rId4" Type="http://schemas.openxmlformats.org/officeDocument/2006/relationships/image" Target="../media/image15.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notesSlide" Target="../notesSlides/notesSlide2.xml"/><Relationship Id="rId7" Type="http://schemas.openxmlformats.org/officeDocument/2006/relationships/image" Target="../media/image20.wmf"/><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21.bin"/><Relationship Id="rId11" Type="http://schemas.openxmlformats.org/officeDocument/2006/relationships/image" Target="../media/image22.wmf"/><Relationship Id="rId5" Type="http://schemas.openxmlformats.org/officeDocument/2006/relationships/image" Target="../media/image19.wmf"/><Relationship Id="rId10" Type="http://schemas.openxmlformats.org/officeDocument/2006/relationships/oleObject" Target="../embeddings/oleObject23.bin"/><Relationship Id="rId4" Type="http://schemas.openxmlformats.org/officeDocument/2006/relationships/oleObject" Target="../embeddings/oleObject20.bin"/><Relationship Id="rId9" Type="http://schemas.openxmlformats.org/officeDocument/2006/relationships/image" Target="../media/image21.wmf"/></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6.xml"/><Relationship Id="rId1" Type="http://schemas.openxmlformats.org/officeDocument/2006/relationships/vmlDrawing" Target="../drawings/vmlDrawing16.vml"/><Relationship Id="rId6" Type="http://schemas.openxmlformats.org/officeDocument/2006/relationships/image" Target="../media/image24.wmf"/><Relationship Id="rId5" Type="http://schemas.openxmlformats.org/officeDocument/2006/relationships/oleObject" Target="../embeddings/oleObject25.bin"/><Relationship Id="rId4" Type="http://schemas.openxmlformats.org/officeDocument/2006/relationships/image" Target="../media/image23.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8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k-SK" dirty="0" err="1" smtClean="0"/>
              <a:t>Artificial</a:t>
            </a:r>
            <a:r>
              <a:rPr lang="sk-SK" dirty="0" smtClean="0"/>
              <a:t> </a:t>
            </a:r>
            <a:r>
              <a:rPr lang="sk-SK" dirty="0" err="1" smtClean="0"/>
              <a:t>intelligence</a:t>
            </a:r>
            <a:r>
              <a:rPr lang="sk-SK" dirty="0" smtClean="0"/>
              <a:t> IV</a:t>
            </a:r>
            <a:endParaRPr lang="en-US" dirty="0"/>
          </a:p>
        </p:txBody>
      </p:sp>
      <p:sp>
        <p:nvSpPr>
          <p:cNvPr id="3" name="Subtitle 2"/>
          <p:cNvSpPr>
            <a:spLocks noGrp="1"/>
          </p:cNvSpPr>
          <p:nvPr>
            <p:ph type="subTitle" idx="1"/>
          </p:nvPr>
        </p:nvSpPr>
        <p:spPr/>
        <p:txBody>
          <a:bodyPr/>
          <a:lstStyle/>
          <a:p>
            <a:r>
              <a:rPr lang="en-GB" dirty="0" smtClean="0"/>
              <a:t>Maria Markosova</a:t>
            </a:r>
            <a:endParaRPr lang="en-US" dirty="0"/>
          </a:p>
        </p:txBody>
      </p:sp>
    </p:spTree>
    <p:extLst>
      <p:ext uri="{BB962C8B-B14F-4D97-AF65-F5344CB8AC3E}">
        <p14:creationId xmlns:p14="http://schemas.microsoft.com/office/powerpoint/2010/main" val="10392503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Group 2"/>
          <p:cNvGrpSpPr>
            <a:grpSpLocks/>
          </p:cNvGrpSpPr>
          <p:nvPr/>
        </p:nvGrpSpPr>
        <p:grpSpPr bwMode="auto">
          <a:xfrm>
            <a:off x="2135188" y="692151"/>
            <a:ext cx="6750050" cy="3694113"/>
            <a:chOff x="522277" y="908720"/>
            <a:chExt cx="6750018" cy="3693131"/>
          </a:xfrm>
        </p:grpSpPr>
        <p:sp>
          <p:nvSpPr>
            <p:cNvPr id="4" name="Oval 3"/>
            <p:cNvSpPr/>
            <p:nvPr/>
          </p:nvSpPr>
          <p:spPr>
            <a:xfrm>
              <a:off x="3924273" y="908720"/>
              <a:ext cx="576260" cy="576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5" name="Straight Arrow Connector 4"/>
            <p:cNvCxnSpPr>
              <a:stCxn id="4" idx="4"/>
            </p:cNvCxnSpPr>
            <p:nvPr/>
          </p:nvCxnSpPr>
          <p:spPr>
            <a:xfrm flipH="1">
              <a:off x="2195494" y="1484830"/>
              <a:ext cx="2016115" cy="86337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stCxn id="4" idx="4"/>
            </p:cNvCxnSpPr>
            <p:nvPr/>
          </p:nvCxnSpPr>
          <p:spPr>
            <a:xfrm flipH="1">
              <a:off x="4140172" y="1484830"/>
              <a:ext cx="71438" cy="100779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4" idx="4"/>
            </p:cNvCxnSpPr>
            <p:nvPr/>
          </p:nvCxnSpPr>
          <p:spPr>
            <a:xfrm>
              <a:off x="4211610" y="1484830"/>
              <a:ext cx="1584317" cy="100779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1763696" y="2329155"/>
              <a:ext cx="576259" cy="57610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p:cNvSpPr/>
            <p:nvPr/>
          </p:nvSpPr>
          <p:spPr>
            <a:xfrm>
              <a:off x="3894111" y="2492624"/>
              <a:ext cx="576259" cy="5761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5673690" y="2459296"/>
              <a:ext cx="576260" cy="57610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1" name="Straight Arrow Connector 10"/>
            <p:cNvCxnSpPr>
              <a:stCxn id="8" idx="3"/>
            </p:cNvCxnSpPr>
            <p:nvPr/>
          </p:nvCxnSpPr>
          <p:spPr>
            <a:xfrm flipH="1">
              <a:off x="827076" y="2821149"/>
              <a:ext cx="1020757" cy="96811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8" idx="5"/>
            </p:cNvCxnSpPr>
            <p:nvPr/>
          </p:nvCxnSpPr>
          <p:spPr>
            <a:xfrm>
              <a:off x="2255819" y="2821149"/>
              <a:ext cx="396873" cy="118396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9" idx="3"/>
            </p:cNvCxnSpPr>
            <p:nvPr/>
          </p:nvCxnSpPr>
          <p:spPr>
            <a:xfrm flipH="1">
              <a:off x="3401988" y="2984618"/>
              <a:ext cx="576259" cy="94907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5"/>
            </p:cNvCxnSpPr>
            <p:nvPr/>
          </p:nvCxnSpPr>
          <p:spPr>
            <a:xfrm>
              <a:off x="4386234" y="2984618"/>
              <a:ext cx="833433" cy="109191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0" idx="5"/>
            </p:cNvCxnSpPr>
            <p:nvPr/>
          </p:nvCxnSpPr>
          <p:spPr>
            <a:xfrm>
              <a:off x="6165812" y="2951290"/>
              <a:ext cx="782634" cy="98240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522277" y="3789267"/>
              <a:ext cx="576259" cy="57610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Oval 16"/>
            <p:cNvSpPr/>
            <p:nvPr/>
          </p:nvSpPr>
          <p:spPr>
            <a:xfrm>
              <a:off x="2303444" y="3933691"/>
              <a:ext cx="576259" cy="576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Oval 17"/>
            <p:cNvSpPr/>
            <p:nvPr/>
          </p:nvSpPr>
          <p:spPr>
            <a:xfrm>
              <a:off x="3144815" y="3933691"/>
              <a:ext cx="576259" cy="576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Oval 18"/>
            <p:cNvSpPr/>
            <p:nvPr/>
          </p:nvSpPr>
          <p:spPr>
            <a:xfrm>
              <a:off x="4932331" y="4025741"/>
              <a:ext cx="576259" cy="576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Oval 19"/>
            <p:cNvSpPr/>
            <p:nvPr/>
          </p:nvSpPr>
          <p:spPr>
            <a:xfrm>
              <a:off x="6696035" y="3906711"/>
              <a:ext cx="576260" cy="57610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1" name="Straight Arrow Connector 20"/>
            <p:cNvCxnSpPr/>
            <p:nvPr/>
          </p:nvCxnSpPr>
          <p:spPr>
            <a:xfrm>
              <a:off x="5857839" y="2948116"/>
              <a:ext cx="163512" cy="120300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5749889" y="3957497"/>
              <a:ext cx="576260" cy="57610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20483" name="TextBox 22"/>
          <p:cNvSpPr txBox="1">
            <a:spLocks noChangeArrowheads="1"/>
          </p:cNvSpPr>
          <p:nvPr/>
        </p:nvSpPr>
        <p:spPr bwMode="auto">
          <a:xfrm>
            <a:off x="9415464" y="638176"/>
            <a:ext cx="720725" cy="369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MAX</a:t>
            </a:r>
          </a:p>
          <a:p>
            <a:endParaRPr lang="sk-SK" altLang="en-US"/>
          </a:p>
          <a:p>
            <a:endParaRPr lang="sk-SK" altLang="en-US"/>
          </a:p>
          <a:p>
            <a:endParaRPr lang="sk-SK" altLang="en-US"/>
          </a:p>
          <a:p>
            <a:endParaRPr lang="sk-SK" altLang="en-US"/>
          </a:p>
          <a:p>
            <a:endParaRPr lang="sk-SK" altLang="en-US"/>
          </a:p>
          <a:p>
            <a:r>
              <a:rPr lang="sk-SK" altLang="en-US"/>
              <a:t>MIN</a:t>
            </a:r>
          </a:p>
          <a:p>
            <a:endParaRPr lang="sk-SK" altLang="en-US"/>
          </a:p>
          <a:p>
            <a:endParaRPr lang="sk-SK" altLang="en-US"/>
          </a:p>
          <a:p>
            <a:endParaRPr lang="sk-SK" altLang="en-US"/>
          </a:p>
          <a:p>
            <a:endParaRPr lang="sk-SK" altLang="en-US"/>
          </a:p>
          <a:p>
            <a:endParaRPr lang="sk-SK" altLang="en-US"/>
          </a:p>
          <a:p>
            <a:r>
              <a:rPr lang="sk-SK" altLang="en-US"/>
              <a:t>MAX</a:t>
            </a:r>
            <a:endParaRPr lang="en-US" altLang="en-US"/>
          </a:p>
        </p:txBody>
      </p:sp>
      <p:sp>
        <p:nvSpPr>
          <p:cNvPr id="20492" name="TextBox 24"/>
          <p:cNvSpPr txBox="1">
            <a:spLocks noChangeArrowheads="1"/>
          </p:cNvSpPr>
          <p:nvPr/>
        </p:nvSpPr>
        <p:spPr bwMode="auto">
          <a:xfrm>
            <a:off x="1819276" y="4602162"/>
            <a:ext cx="7445375" cy="369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dirty="0"/>
              <a:t>(</a:t>
            </a:r>
            <a:r>
              <a:rPr lang="sk-SK" altLang="en-US" b="1" dirty="0"/>
              <a:t>3</a:t>
            </a:r>
            <a:r>
              <a:rPr lang="sk-SK" altLang="en-US" dirty="0"/>
              <a:t>,</a:t>
            </a:r>
            <a:r>
              <a:rPr lang="sk-SK" altLang="en-US" dirty="0">
                <a:solidFill>
                  <a:srgbClr val="FF0000"/>
                </a:solidFill>
              </a:rPr>
              <a:t>-3</a:t>
            </a:r>
            <a:r>
              <a:rPr lang="sk-SK" altLang="en-US" dirty="0"/>
              <a:t>)                       (</a:t>
            </a:r>
            <a:r>
              <a:rPr lang="sk-SK" altLang="en-US" b="1" dirty="0"/>
              <a:t>-2 </a:t>
            </a:r>
            <a:r>
              <a:rPr lang="sk-SK" altLang="en-US" dirty="0"/>
              <a:t>,</a:t>
            </a:r>
            <a:r>
              <a:rPr lang="sk-SK" altLang="en-US" dirty="0">
                <a:solidFill>
                  <a:srgbClr val="FF0000"/>
                </a:solidFill>
              </a:rPr>
              <a:t>2</a:t>
            </a:r>
            <a:r>
              <a:rPr lang="sk-SK" altLang="en-US" dirty="0"/>
              <a:t>)            (</a:t>
            </a:r>
            <a:r>
              <a:rPr lang="sk-SK" altLang="en-US" b="1" dirty="0"/>
              <a:t>-1 </a:t>
            </a:r>
            <a:r>
              <a:rPr lang="sk-SK" altLang="en-US" dirty="0"/>
              <a:t>,</a:t>
            </a:r>
            <a:r>
              <a:rPr lang="sk-SK" altLang="en-US" dirty="0">
                <a:solidFill>
                  <a:srgbClr val="FF0000"/>
                </a:solidFill>
              </a:rPr>
              <a:t>1</a:t>
            </a:r>
            <a:r>
              <a:rPr lang="sk-SK" altLang="en-US" dirty="0"/>
              <a:t>)                        (</a:t>
            </a:r>
            <a:r>
              <a:rPr lang="sk-SK" altLang="en-US" b="1" dirty="0"/>
              <a:t>4</a:t>
            </a:r>
            <a:r>
              <a:rPr lang="sk-SK" altLang="en-US" dirty="0"/>
              <a:t> ,</a:t>
            </a:r>
            <a:r>
              <a:rPr lang="sk-SK" altLang="en-US" dirty="0">
                <a:solidFill>
                  <a:srgbClr val="FF0000"/>
                </a:solidFill>
              </a:rPr>
              <a:t>-4</a:t>
            </a:r>
            <a:r>
              <a:rPr lang="sk-SK" altLang="en-US" dirty="0"/>
              <a:t>)         (</a:t>
            </a:r>
            <a:r>
              <a:rPr lang="sk-SK" altLang="en-US" b="1" dirty="0"/>
              <a:t>2</a:t>
            </a:r>
            <a:r>
              <a:rPr lang="sk-SK" altLang="en-US" dirty="0"/>
              <a:t>,</a:t>
            </a:r>
            <a:r>
              <a:rPr lang="sk-SK" altLang="en-US" dirty="0">
                <a:solidFill>
                  <a:srgbClr val="FF0000"/>
                </a:solidFill>
              </a:rPr>
              <a:t>-2</a:t>
            </a:r>
            <a:r>
              <a:rPr lang="sk-SK" altLang="en-US" dirty="0"/>
              <a:t>)         (</a:t>
            </a:r>
            <a:r>
              <a:rPr lang="sk-SK" altLang="en-US" b="1" dirty="0"/>
              <a:t>5</a:t>
            </a:r>
            <a:r>
              <a:rPr lang="sk-SK" altLang="en-US" b="1" dirty="0">
                <a:solidFill>
                  <a:srgbClr val="C00000"/>
                </a:solidFill>
              </a:rPr>
              <a:t> </a:t>
            </a:r>
            <a:r>
              <a:rPr lang="sk-SK" altLang="en-US" dirty="0"/>
              <a:t>,</a:t>
            </a:r>
            <a:r>
              <a:rPr lang="sk-SK" altLang="en-US" dirty="0">
                <a:solidFill>
                  <a:srgbClr val="FF0000"/>
                </a:solidFill>
              </a:rPr>
              <a:t>-5</a:t>
            </a:r>
            <a:r>
              <a:rPr lang="sk-SK" altLang="en-US" dirty="0"/>
              <a:t>)</a:t>
            </a:r>
            <a:endParaRPr lang="en-US" altLang="en-US" dirty="0"/>
          </a:p>
        </p:txBody>
      </p:sp>
      <p:sp>
        <p:nvSpPr>
          <p:cNvPr id="27" name="TextBox 26"/>
          <p:cNvSpPr txBox="1">
            <a:spLocks noChangeArrowheads="1"/>
          </p:cNvSpPr>
          <p:nvPr/>
        </p:nvSpPr>
        <p:spPr bwMode="auto">
          <a:xfrm>
            <a:off x="2439988" y="2243139"/>
            <a:ext cx="8953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dirty="0"/>
              <a:t>(</a:t>
            </a:r>
            <a:r>
              <a:rPr lang="sk-SK" altLang="en-US" b="1" dirty="0"/>
              <a:t>-2</a:t>
            </a:r>
            <a:r>
              <a:rPr lang="sk-SK" altLang="en-US" dirty="0"/>
              <a:t>, </a:t>
            </a:r>
            <a:r>
              <a:rPr lang="sk-SK" altLang="en-US" dirty="0">
                <a:solidFill>
                  <a:srgbClr val="FF0000"/>
                </a:solidFill>
              </a:rPr>
              <a:t>2</a:t>
            </a:r>
            <a:r>
              <a:rPr lang="sk-SK" altLang="en-US" dirty="0"/>
              <a:t>)</a:t>
            </a:r>
            <a:endParaRPr lang="en-US" altLang="en-US" dirty="0"/>
          </a:p>
        </p:txBody>
      </p:sp>
      <p:sp>
        <p:nvSpPr>
          <p:cNvPr id="28" name="TextBox 27"/>
          <p:cNvSpPr txBox="1">
            <a:spLocks noChangeArrowheads="1"/>
          </p:cNvSpPr>
          <p:nvPr/>
        </p:nvSpPr>
        <p:spPr bwMode="auto">
          <a:xfrm>
            <a:off x="4710113" y="2297114"/>
            <a:ext cx="7667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dirty="0"/>
              <a:t>(</a:t>
            </a:r>
            <a:r>
              <a:rPr lang="sk-SK" altLang="en-US" b="1" dirty="0"/>
              <a:t>-1</a:t>
            </a:r>
            <a:r>
              <a:rPr lang="sk-SK" altLang="en-US" dirty="0"/>
              <a:t>, </a:t>
            </a:r>
            <a:r>
              <a:rPr lang="sk-SK" altLang="en-US" dirty="0">
                <a:solidFill>
                  <a:srgbClr val="FF0000"/>
                </a:solidFill>
              </a:rPr>
              <a:t>1</a:t>
            </a:r>
            <a:r>
              <a:rPr lang="sk-SK" altLang="en-US" dirty="0"/>
              <a:t>)</a:t>
            </a:r>
            <a:endParaRPr lang="en-US" altLang="en-US" dirty="0"/>
          </a:p>
        </p:txBody>
      </p:sp>
      <p:sp>
        <p:nvSpPr>
          <p:cNvPr id="29" name="TextBox 28"/>
          <p:cNvSpPr txBox="1">
            <a:spLocks noChangeArrowheads="1"/>
          </p:cNvSpPr>
          <p:nvPr/>
        </p:nvSpPr>
        <p:spPr bwMode="auto">
          <a:xfrm>
            <a:off x="6604000" y="2297114"/>
            <a:ext cx="8461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dirty="0"/>
              <a:t>(</a:t>
            </a:r>
            <a:r>
              <a:rPr lang="sk-SK" altLang="en-US" b="1" dirty="0"/>
              <a:t>2</a:t>
            </a:r>
            <a:r>
              <a:rPr lang="sk-SK" altLang="en-US" dirty="0"/>
              <a:t>, </a:t>
            </a:r>
            <a:r>
              <a:rPr lang="sk-SK" altLang="en-US" dirty="0">
                <a:solidFill>
                  <a:srgbClr val="FF0000"/>
                </a:solidFill>
              </a:rPr>
              <a:t>-2</a:t>
            </a:r>
            <a:r>
              <a:rPr lang="sk-SK" altLang="en-US" dirty="0"/>
              <a:t>)</a:t>
            </a:r>
            <a:endParaRPr lang="en-US" altLang="en-US" dirty="0"/>
          </a:p>
        </p:txBody>
      </p:sp>
      <p:cxnSp>
        <p:nvCxnSpPr>
          <p:cNvPr id="30" name="Straight Arrow Connector 29"/>
          <p:cNvCxnSpPr>
            <a:endCxn id="10" idx="1"/>
          </p:cNvCxnSpPr>
          <p:nvPr/>
        </p:nvCxnSpPr>
        <p:spPr>
          <a:xfrm>
            <a:off x="5889625" y="1262063"/>
            <a:ext cx="1481138" cy="1065212"/>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7526338" y="2816225"/>
            <a:ext cx="101600" cy="1106488"/>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0490" name="TextBox 1"/>
          <p:cNvSpPr txBox="1">
            <a:spLocks noChangeArrowheads="1"/>
          </p:cNvSpPr>
          <p:nvPr/>
        </p:nvSpPr>
        <p:spPr bwMode="auto">
          <a:xfrm>
            <a:off x="1631950" y="115889"/>
            <a:ext cx="36004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dirty="0" smtClean="0"/>
              <a:t>Final values as a vectors.</a:t>
            </a:r>
            <a:endParaRPr lang="en-US" altLang="en-US" dirty="0"/>
          </a:p>
        </p:txBody>
      </p:sp>
      <p:sp>
        <p:nvSpPr>
          <p:cNvPr id="33" name="TextBox 32"/>
          <p:cNvSpPr txBox="1">
            <a:spLocks noChangeArrowheads="1"/>
          </p:cNvSpPr>
          <p:nvPr/>
        </p:nvSpPr>
        <p:spPr bwMode="auto">
          <a:xfrm>
            <a:off x="6069013" y="731839"/>
            <a:ext cx="7667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dirty="0"/>
              <a:t>(</a:t>
            </a:r>
            <a:r>
              <a:rPr lang="sk-SK" altLang="en-US" b="1" dirty="0"/>
              <a:t>2</a:t>
            </a:r>
            <a:r>
              <a:rPr lang="sk-SK" altLang="en-US" dirty="0"/>
              <a:t>, </a:t>
            </a:r>
            <a:r>
              <a:rPr lang="sk-SK" altLang="en-US" dirty="0">
                <a:solidFill>
                  <a:srgbClr val="FF0000"/>
                </a:solidFill>
              </a:rPr>
              <a:t>-2</a:t>
            </a:r>
            <a:r>
              <a:rPr lang="sk-SK" altLang="en-US" dirty="0"/>
              <a:t>)</a:t>
            </a:r>
            <a:endParaRPr lang="en-US" altLang="en-US" dirty="0"/>
          </a:p>
        </p:txBody>
      </p:sp>
      <p:sp>
        <p:nvSpPr>
          <p:cNvPr id="2" name="TextBox 1"/>
          <p:cNvSpPr txBox="1"/>
          <p:nvPr/>
        </p:nvSpPr>
        <p:spPr>
          <a:xfrm>
            <a:off x="2711450" y="5554133"/>
            <a:ext cx="7200194" cy="646331"/>
          </a:xfrm>
          <a:prstGeom prst="rect">
            <a:avLst/>
          </a:prstGeom>
          <a:noFill/>
        </p:spPr>
        <p:txBody>
          <a:bodyPr wrap="square" rtlCol="0">
            <a:spAutoFit/>
          </a:bodyPr>
          <a:lstStyle/>
          <a:p>
            <a:r>
              <a:rPr lang="en-GB" dirty="0" smtClean="0"/>
              <a:t>We can have a game, which has different evaluation of final states, but is still zero sum. </a:t>
            </a:r>
            <a:endParaRPr lang="en-GB" dirty="0"/>
          </a:p>
        </p:txBody>
      </p:sp>
    </p:spTree>
    <p:extLst>
      <p:ext uri="{BB962C8B-B14F-4D97-AF65-F5344CB8AC3E}">
        <p14:creationId xmlns:p14="http://schemas.microsoft.com/office/powerpoint/2010/main" val="40284608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P spid="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Minimax properties</a:t>
            </a:r>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1041722" y="1407288"/>
                <a:ext cx="10462889" cy="5113964"/>
              </a:xfrm>
              <a:prstGeom prst="rect">
                <a:avLst/>
              </a:prstGeom>
              <a:solidFill>
                <a:schemeClr val="bg1"/>
              </a:solidFill>
            </p:spPr>
            <p:txBody>
              <a:bodyPr wrap="square" rtlCol="0">
                <a:spAutoFit/>
              </a:bodyPr>
              <a:lstStyle/>
              <a:p>
                <a:r>
                  <a:rPr lang="en-US" dirty="0" smtClean="0"/>
                  <a:t>Minimax gives the best ply from the point of view of Max, if both players play optimally. That means both players maximize their utility, gain. </a:t>
                </a:r>
              </a:p>
              <a:p>
                <a:endParaRPr lang="en-US" dirty="0"/>
              </a:p>
              <a:p>
                <a:r>
                  <a:rPr lang="en-US" dirty="0" smtClean="0"/>
                  <a:t>Time complexity: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𝑑</m:t>
                            </m:r>
                          </m:sup>
                        </m:sSup>
                      </m:e>
                    </m:d>
                  </m:oMath>
                </a14:m>
                <a:r>
                  <a:rPr lang="en-US" dirty="0" smtClean="0"/>
                  <a:t>,  where </a:t>
                </a:r>
                <a:r>
                  <a:rPr lang="en-US" i="1" dirty="0" smtClean="0"/>
                  <a:t>b</a:t>
                </a:r>
                <a:r>
                  <a:rPr lang="en-US" dirty="0" smtClean="0"/>
                  <a:t> is a branching factor and </a:t>
                </a:r>
                <a:r>
                  <a:rPr lang="en-US" i="1" dirty="0" smtClean="0"/>
                  <a:t>d</a:t>
                </a:r>
                <a:r>
                  <a:rPr lang="en-US" dirty="0" smtClean="0"/>
                  <a:t> is a depth of the minimax tree.</a:t>
                </a:r>
              </a:p>
              <a:p>
                <a:endParaRPr lang="en-US" dirty="0"/>
              </a:p>
              <a:p>
                <a:r>
                  <a:rPr lang="en-US" dirty="0" smtClean="0"/>
                  <a:t>Memory complexity:  </a:t>
                </a:r>
                <a14:m>
                  <m:oMath xmlns:m="http://schemas.openxmlformats.org/officeDocument/2006/math">
                    <m:r>
                      <a:rPr lang="en-US" i="1">
                        <a:latin typeface="Cambria Math" panose="02040503050406030204" pitchFamily="18" charset="0"/>
                      </a:rPr>
                      <m:t>𝑂</m:t>
                    </m:r>
                    <m:d>
                      <m:dPr>
                        <m:ctrlPr>
                          <a:rPr lang="en-US" i="1">
                            <a:latin typeface="Cambria Math" panose="02040503050406030204" pitchFamily="18" charset="0"/>
                          </a:rPr>
                        </m:ctrlPr>
                      </m:dPr>
                      <m:e>
                        <m:r>
                          <a:rPr lang="en-US" b="0" i="1" smtClean="0">
                            <a:latin typeface="Cambria Math" panose="02040503050406030204" pitchFamily="18" charset="0"/>
                          </a:rPr>
                          <m:t>𝑏𝑑</m:t>
                        </m:r>
                      </m:e>
                    </m:d>
                  </m:oMath>
                </a14:m>
                <a:endParaRPr lang="en-US" dirty="0" smtClean="0"/>
              </a:p>
              <a:p>
                <a:endParaRPr lang="en-US" dirty="0"/>
              </a:p>
              <a:p>
                <a:r>
                  <a:rPr lang="en-US" dirty="0" smtClean="0"/>
                  <a:t>Example:  chess  </a:t>
                </a:r>
                <a14:m>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≈35,    </m:t>
                    </m:r>
                    <m:r>
                      <a:rPr lang="en-US" b="0" i="1" smtClean="0">
                        <a:latin typeface="Cambria Math" panose="02040503050406030204" pitchFamily="18" charset="0"/>
                        <a:ea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≈100.</m:t>
                    </m:r>
                  </m:oMath>
                </a14:m>
                <a:endParaRPr lang="en-US" b="0" dirty="0" smtClean="0">
                  <a:ea typeface="Cambria Math" panose="02040503050406030204" pitchFamily="18" charset="0"/>
                </a:endParaRPr>
              </a:p>
              <a:p>
                <a:endParaRPr lang="en-US" dirty="0" smtClean="0"/>
              </a:p>
              <a:p>
                <a:r>
                  <a:rPr lang="en-US" dirty="0" smtClean="0"/>
                  <a:t>That is why it is not easy to come to the bottom of the game tree and games are interesting.  Several technique are used:  </a:t>
                </a:r>
              </a:p>
              <a:p>
                <a:endParaRPr lang="en-US" dirty="0"/>
              </a:p>
              <a:p>
                <a:r>
                  <a:rPr lang="en-US" b="1" dirty="0" smtClean="0">
                    <a:solidFill>
                      <a:srgbClr val="C00000"/>
                    </a:solidFill>
                  </a:rPr>
                  <a:t>Alpha- beta pruning </a:t>
                </a:r>
                <a:r>
                  <a:rPr lang="en-US" dirty="0" smtClean="0"/>
                  <a:t>– exact technique which reduces searched parts of the tree</a:t>
                </a:r>
              </a:p>
              <a:p>
                <a:endParaRPr lang="en-US" dirty="0"/>
              </a:p>
              <a:p>
                <a:r>
                  <a:rPr lang="en-US" b="1" dirty="0" smtClean="0">
                    <a:solidFill>
                      <a:srgbClr val="C00000"/>
                    </a:solidFill>
                  </a:rPr>
                  <a:t>Cut off technique </a:t>
                </a:r>
                <a:r>
                  <a:rPr lang="en-US" dirty="0" smtClean="0"/>
                  <a:t>– the tree is cut in certain depth, nodes are evaluated with a help of the heuristic evaluation function. The values are used as previous minimax values. </a:t>
                </a:r>
              </a:p>
              <a:p>
                <a:endParaRPr lang="en-US" dirty="0"/>
              </a:p>
              <a:p>
                <a:r>
                  <a:rPr lang="en-US" b="1" dirty="0" smtClean="0">
                    <a:solidFill>
                      <a:srgbClr val="C00000"/>
                    </a:solidFill>
                  </a:rPr>
                  <a:t>MC tree search - using MC methods</a:t>
                </a:r>
                <a:endParaRPr lang="en-US" b="1" dirty="0">
                  <a:solidFill>
                    <a:srgbClr val="C00000"/>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1041722" y="1407288"/>
                <a:ext cx="10462889" cy="5113964"/>
              </a:xfrm>
              <a:prstGeom prst="rect">
                <a:avLst/>
              </a:prstGeom>
              <a:blipFill>
                <a:blip r:embed="rId2"/>
                <a:stretch>
                  <a:fillRect l="-524" t="-715" r="-991" b="-954"/>
                </a:stretch>
              </a:blipFill>
            </p:spPr>
            <p:txBody>
              <a:bodyPr/>
              <a:lstStyle/>
              <a:p>
                <a:r>
                  <a:rPr lang="en-US">
                    <a:noFill/>
                  </a:rPr>
                  <a:t> </a:t>
                </a:r>
              </a:p>
            </p:txBody>
          </p:sp>
        </mc:Fallback>
      </mc:AlternateContent>
    </p:spTree>
    <p:extLst>
      <p:ext uri="{BB962C8B-B14F-4D97-AF65-F5344CB8AC3E}">
        <p14:creationId xmlns:p14="http://schemas.microsoft.com/office/powerpoint/2010/main" val="15434753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6325" y="287338"/>
            <a:ext cx="7543800" cy="836612"/>
          </a:xfrm>
        </p:spPr>
        <p:txBody>
          <a:bodyPr/>
          <a:lstStyle/>
          <a:p>
            <a:pPr>
              <a:defRPr/>
            </a:pPr>
            <a:r>
              <a:rPr lang="sk-SK" dirty="0" smtClean="0"/>
              <a:t>Alfa beta </a:t>
            </a:r>
            <a:r>
              <a:rPr lang="sk-SK" dirty="0" err="1" smtClean="0"/>
              <a:t>prunning</a:t>
            </a:r>
            <a:endParaRPr lang="en-US" dirty="0"/>
          </a:p>
        </p:txBody>
      </p:sp>
      <p:grpSp>
        <p:nvGrpSpPr>
          <p:cNvPr id="22531" name="Group 56"/>
          <p:cNvGrpSpPr>
            <a:grpSpLocks/>
          </p:cNvGrpSpPr>
          <p:nvPr/>
        </p:nvGrpSpPr>
        <p:grpSpPr bwMode="auto">
          <a:xfrm>
            <a:off x="2566988" y="1989139"/>
            <a:ext cx="7993062" cy="3673475"/>
            <a:chOff x="1043608" y="1988840"/>
            <a:chExt cx="7992888" cy="3673477"/>
          </a:xfrm>
        </p:grpSpPr>
        <p:grpSp>
          <p:nvGrpSpPr>
            <p:cNvPr id="22540" name="Group 2"/>
            <p:cNvGrpSpPr>
              <a:grpSpLocks/>
            </p:cNvGrpSpPr>
            <p:nvPr/>
          </p:nvGrpSpPr>
          <p:grpSpPr bwMode="auto">
            <a:xfrm>
              <a:off x="1043608" y="1988840"/>
              <a:ext cx="6750050" cy="3673477"/>
              <a:chOff x="522277" y="908720"/>
              <a:chExt cx="6750018" cy="3672500"/>
            </a:xfrm>
          </p:grpSpPr>
          <p:sp>
            <p:nvSpPr>
              <p:cNvPr id="4" name="Oval 3"/>
              <p:cNvSpPr/>
              <p:nvPr/>
            </p:nvSpPr>
            <p:spPr>
              <a:xfrm>
                <a:off x="3924199" y="908720"/>
                <a:ext cx="576248" cy="57610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5" name="Straight Arrow Connector 4"/>
              <p:cNvCxnSpPr>
                <a:stCxn id="4" idx="4"/>
              </p:cNvCxnSpPr>
              <p:nvPr/>
            </p:nvCxnSpPr>
            <p:spPr>
              <a:xfrm flipH="1">
                <a:off x="2195458" y="1484829"/>
                <a:ext cx="2016072" cy="86337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stCxn id="4" idx="4"/>
              </p:cNvCxnSpPr>
              <p:nvPr/>
            </p:nvCxnSpPr>
            <p:spPr>
              <a:xfrm flipH="1">
                <a:off x="4140093" y="1484829"/>
                <a:ext cx="71436" cy="100779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4" idx="4"/>
              </p:cNvCxnSpPr>
              <p:nvPr/>
            </p:nvCxnSpPr>
            <p:spPr>
              <a:xfrm>
                <a:off x="4211529" y="1484829"/>
                <a:ext cx="1584283" cy="100779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1763669" y="2329155"/>
                <a:ext cx="576247" cy="5761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p:cNvSpPr/>
              <p:nvPr/>
            </p:nvSpPr>
            <p:spPr>
              <a:xfrm>
                <a:off x="3894038" y="2492624"/>
                <a:ext cx="576247" cy="57610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5673577" y="2459295"/>
                <a:ext cx="576248" cy="5761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1" name="Straight Arrow Connector 10"/>
              <p:cNvCxnSpPr>
                <a:stCxn id="8" idx="3"/>
              </p:cNvCxnSpPr>
              <p:nvPr/>
            </p:nvCxnSpPr>
            <p:spPr>
              <a:xfrm flipH="1">
                <a:off x="827069" y="2821149"/>
                <a:ext cx="1020735" cy="96811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8" idx="5"/>
              </p:cNvCxnSpPr>
              <p:nvPr/>
            </p:nvCxnSpPr>
            <p:spPr>
              <a:xfrm>
                <a:off x="2255781" y="2821149"/>
                <a:ext cx="396864" cy="118396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9" idx="3"/>
              </p:cNvCxnSpPr>
              <p:nvPr/>
            </p:nvCxnSpPr>
            <p:spPr>
              <a:xfrm flipH="1">
                <a:off x="3401926" y="2984619"/>
                <a:ext cx="576247" cy="94907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5"/>
                <a:endCxn id="19" idx="1"/>
              </p:cNvCxnSpPr>
              <p:nvPr/>
            </p:nvCxnSpPr>
            <p:spPr>
              <a:xfrm>
                <a:off x="4386150" y="2984619"/>
                <a:ext cx="304792" cy="110460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0" idx="5"/>
              </p:cNvCxnSpPr>
              <p:nvPr/>
            </p:nvCxnSpPr>
            <p:spPr>
              <a:xfrm>
                <a:off x="6165689" y="2951290"/>
                <a:ext cx="782617" cy="98240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522277" y="3789267"/>
                <a:ext cx="576247" cy="576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Oval 16"/>
              <p:cNvSpPr/>
              <p:nvPr/>
            </p:nvSpPr>
            <p:spPr>
              <a:xfrm>
                <a:off x="2303405" y="3933692"/>
                <a:ext cx="576247" cy="57610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Oval 17"/>
              <p:cNvSpPr/>
              <p:nvPr/>
            </p:nvSpPr>
            <p:spPr>
              <a:xfrm>
                <a:off x="3144757" y="3933692"/>
                <a:ext cx="576247" cy="57610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Oval 18"/>
              <p:cNvSpPr/>
              <p:nvPr/>
            </p:nvSpPr>
            <p:spPr>
              <a:xfrm>
                <a:off x="4606806" y="4005110"/>
                <a:ext cx="576248" cy="576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Oval 19"/>
              <p:cNvSpPr/>
              <p:nvPr/>
            </p:nvSpPr>
            <p:spPr>
              <a:xfrm>
                <a:off x="6695900" y="3906711"/>
                <a:ext cx="576248" cy="576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1" name="Straight Arrow Connector 20"/>
              <p:cNvCxnSpPr>
                <a:endCxn id="22" idx="0"/>
              </p:cNvCxnSpPr>
              <p:nvPr/>
            </p:nvCxnSpPr>
            <p:spPr>
              <a:xfrm flipH="1">
                <a:off x="5581505" y="2948116"/>
                <a:ext cx="276218" cy="104905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5294175" y="3997175"/>
                <a:ext cx="576247" cy="57610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22541" name="TextBox 24"/>
            <p:cNvSpPr txBox="1">
              <a:spLocks noChangeArrowheads="1"/>
            </p:cNvSpPr>
            <p:nvPr/>
          </p:nvSpPr>
          <p:spPr bwMode="auto">
            <a:xfrm>
              <a:off x="7793658" y="2085678"/>
              <a:ext cx="1242838"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MAX</a:t>
              </a:r>
            </a:p>
            <a:p>
              <a:endParaRPr lang="sk-SK" altLang="en-US"/>
            </a:p>
            <a:p>
              <a:endParaRPr lang="sk-SK" altLang="en-US"/>
            </a:p>
            <a:p>
              <a:endParaRPr lang="sk-SK" altLang="en-US"/>
            </a:p>
            <a:p>
              <a:endParaRPr lang="sk-SK" altLang="en-US"/>
            </a:p>
            <a:p>
              <a:endParaRPr lang="sk-SK" altLang="en-US"/>
            </a:p>
            <a:p>
              <a:r>
                <a:rPr lang="sk-SK" altLang="en-US"/>
                <a:t>MIN</a:t>
              </a:r>
            </a:p>
            <a:p>
              <a:endParaRPr lang="sk-SK" altLang="en-US"/>
            </a:p>
            <a:p>
              <a:endParaRPr lang="sk-SK" altLang="en-US"/>
            </a:p>
            <a:p>
              <a:endParaRPr lang="sk-SK" altLang="en-US"/>
            </a:p>
            <a:p>
              <a:endParaRPr lang="sk-SK" altLang="en-US"/>
            </a:p>
            <a:p>
              <a:r>
                <a:rPr lang="sk-SK" altLang="en-US"/>
                <a:t>MAX</a:t>
              </a:r>
              <a:endParaRPr lang="en-US" altLang="en-US"/>
            </a:p>
          </p:txBody>
        </p:sp>
        <p:cxnSp>
          <p:nvCxnSpPr>
            <p:cNvPr id="46" name="Straight Arrow Connector 45"/>
            <p:cNvCxnSpPr/>
            <p:nvPr/>
          </p:nvCxnSpPr>
          <p:spPr bwMode="auto">
            <a:xfrm flipH="1">
              <a:off x="2380254" y="3981153"/>
              <a:ext cx="122234" cy="100171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9" name="Oval 48"/>
            <p:cNvSpPr/>
            <p:nvPr/>
          </p:nvSpPr>
          <p:spPr bwMode="auto">
            <a:xfrm>
              <a:off x="2045298" y="4943179"/>
              <a:ext cx="576250" cy="57626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50" name="Straight Arrow Connector 49"/>
            <p:cNvCxnSpPr/>
            <p:nvPr/>
          </p:nvCxnSpPr>
          <p:spPr bwMode="auto">
            <a:xfrm flipH="1">
              <a:off x="4604292" y="4149428"/>
              <a:ext cx="122235" cy="100012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1" name="Oval 50"/>
            <p:cNvSpPr/>
            <p:nvPr/>
          </p:nvSpPr>
          <p:spPr bwMode="auto">
            <a:xfrm>
              <a:off x="4385222" y="5071767"/>
              <a:ext cx="576250" cy="57626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4" name="Oval 53"/>
            <p:cNvSpPr/>
            <p:nvPr/>
          </p:nvSpPr>
          <p:spPr bwMode="auto">
            <a:xfrm>
              <a:off x="6487027" y="5014617"/>
              <a:ext cx="576250" cy="57626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55" name="Straight Arrow Connector 54"/>
            <p:cNvCxnSpPr>
              <a:endCxn id="54" idx="0"/>
            </p:cNvCxnSpPr>
            <p:nvPr/>
          </p:nvCxnSpPr>
          <p:spPr bwMode="auto">
            <a:xfrm>
              <a:off x="6541000" y="4108153"/>
              <a:ext cx="234945" cy="90646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
        <p:nvSpPr>
          <p:cNvPr id="58" name="TextBox 57"/>
          <p:cNvSpPr txBox="1">
            <a:spLocks noChangeArrowheads="1"/>
          </p:cNvSpPr>
          <p:nvPr/>
        </p:nvSpPr>
        <p:spPr bwMode="auto">
          <a:xfrm>
            <a:off x="2566988" y="5632450"/>
            <a:ext cx="7423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dirty="0"/>
              <a:t>6                  8             3              </a:t>
            </a:r>
            <a:r>
              <a:rPr lang="en-US" altLang="en-US" dirty="0" smtClean="0"/>
              <a:t>1</a:t>
            </a:r>
            <a:r>
              <a:rPr lang="sk-SK" altLang="en-US" dirty="0" smtClean="0"/>
              <a:t>            </a:t>
            </a:r>
            <a:r>
              <a:rPr lang="sk-SK" altLang="en-US" dirty="0"/>
              <a:t>9         </a:t>
            </a:r>
            <a:r>
              <a:rPr lang="en-US" altLang="en-US" dirty="0" smtClean="0"/>
              <a:t>2</a:t>
            </a:r>
            <a:r>
              <a:rPr lang="sk-SK" altLang="en-US" dirty="0" smtClean="0"/>
              <a:t>              </a:t>
            </a:r>
            <a:r>
              <a:rPr lang="sk-SK" altLang="en-US" dirty="0"/>
              <a:t>4           2          7            </a:t>
            </a:r>
            <a:endParaRPr lang="en-US" altLang="en-US" dirty="0"/>
          </a:p>
        </p:txBody>
      </p:sp>
      <p:sp>
        <p:nvSpPr>
          <p:cNvPr id="59" name="TextBox 58"/>
          <p:cNvSpPr txBox="1">
            <a:spLocks noChangeArrowheads="1"/>
          </p:cNvSpPr>
          <p:nvPr/>
        </p:nvSpPr>
        <p:spPr bwMode="auto">
          <a:xfrm>
            <a:off x="3568701" y="3203575"/>
            <a:ext cx="3587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3</a:t>
            </a:r>
            <a:endParaRPr lang="en-US" altLang="en-US"/>
          </a:p>
        </p:txBody>
      </p:sp>
      <p:sp>
        <p:nvSpPr>
          <p:cNvPr id="60" name="TextBox 59"/>
          <p:cNvSpPr txBox="1">
            <a:spLocks noChangeArrowheads="1"/>
          </p:cNvSpPr>
          <p:nvPr/>
        </p:nvSpPr>
        <p:spPr bwMode="auto">
          <a:xfrm>
            <a:off x="5767388" y="3354389"/>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1</a:t>
            </a:r>
            <a:endParaRPr lang="en-US" altLang="en-US"/>
          </a:p>
        </p:txBody>
      </p:sp>
      <p:sp>
        <p:nvSpPr>
          <p:cNvPr id="61" name="TextBox 60"/>
          <p:cNvSpPr txBox="1">
            <a:spLocks noChangeArrowheads="1"/>
          </p:cNvSpPr>
          <p:nvPr/>
        </p:nvSpPr>
        <p:spPr bwMode="auto">
          <a:xfrm>
            <a:off x="8007351" y="3233738"/>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2</a:t>
            </a:r>
            <a:endParaRPr lang="en-US" altLang="en-US"/>
          </a:p>
        </p:txBody>
      </p:sp>
      <p:sp>
        <p:nvSpPr>
          <p:cNvPr id="62" name="TextBox 61"/>
          <p:cNvSpPr txBox="1">
            <a:spLocks noChangeArrowheads="1"/>
          </p:cNvSpPr>
          <p:nvPr/>
        </p:nvSpPr>
        <p:spPr bwMode="auto">
          <a:xfrm>
            <a:off x="5689601" y="2216150"/>
            <a:ext cx="3603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3</a:t>
            </a:r>
            <a:endParaRPr lang="en-US" altLang="en-US"/>
          </a:p>
        </p:txBody>
      </p:sp>
      <p:cxnSp>
        <p:nvCxnSpPr>
          <p:cNvPr id="64" name="Straight Arrow Connector 63"/>
          <p:cNvCxnSpPr>
            <a:stCxn id="4" idx="4"/>
          </p:cNvCxnSpPr>
          <p:nvPr/>
        </p:nvCxnSpPr>
        <p:spPr>
          <a:xfrm flipH="1">
            <a:off x="4216401" y="2565400"/>
            <a:ext cx="2041525" cy="83820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17" idx="0"/>
          </p:cNvCxnSpPr>
          <p:nvPr/>
        </p:nvCxnSpPr>
        <p:spPr>
          <a:xfrm>
            <a:off x="4300538" y="3902075"/>
            <a:ext cx="336550" cy="1112838"/>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2539" name="TextBox 68"/>
          <p:cNvSpPr txBox="1">
            <a:spLocks noChangeArrowheads="1"/>
          </p:cNvSpPr>
          <p:nvPr/>
        </p:nvSpPr>
        <p:spPr bwMode="auto">
          <a:xfrm>
            <a:off x="2346326" y="1268413"/>
            <a:ext cx="38385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2400" dirty="0" err="1" smtClean="0"/>
              <a:t>Classical</a:t>
            </a:r>
            <a:r>
              <a:rPr lang="sk-SK" altLang="en-US" sz="2400" dirty="0" smtClean="0"/>
              <a:t>  </a:t>
            </a:r>
            <a:r>
              <a:rPr lang="sk-SK" altLang="en-US" sz="2400" dirty="0"/>
              <a:t>MINIMAX</a:t>
            </a:r>
            <a:endParaRPr lang="en-US" altLang="en-US" sz="2400" dirty="0"/>
          </a:p>
        </p:txBody>
      </p:sp>
    </p:spTree>
    <p:extLst>
      <p:ext uri="{BB962C8B-B14F-4D97-AF65-F5344CB8AC3E}">
        <p14:creationId xmlns:p14="http://schemas.microsoft.com/office/powerpoint/2010/main" val="8665276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9" grpId="0"/>
      <p:bldP spid="60" grpId="0"/>
      <p:bldP spid="61" grpId="0"/>
      <p:bldP spid="6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54" name="Group 2"/>
          <p:cNvGrpSpPr>
            <a:grpSpLocks/>
          </p:cNvGrpSpPr>
          <p:nvPr/>
        </p:nvGrpSpPr>
        <p:grpSpPr bwMode="auto">
          <a:xfrm>
            <a:off x="2566988" y="1989139"/>
            <a:ext cx="7993062" cy="3673475"/>
            <a:chOff x="1043608" y="1988840"/>
            <a:chExt cx="7992888" cy="3673477"/>
          </a:xfrm>
        </p:grpSpPr>
        <p:grpSp>
          <p:nvGrpSpPr>
            <p:cNvPr id="23565" name="Group 3"/>
            <p:cNvGrpSpPr>
              <a:grpSpLocks/>
            </p:cNvGrpSpPr>
            <p:nvPr/>
          </p:nvGrpSpPr>
          <p:grpSpPr bwMode="auto">
            <a:xfrm>
              <a:off x="1043608" y="1988840"/>
              <a:ext cx="6750050" cy="3673477"/>
              <a:chOff x="522277" y="908720"/>
              <a:chExt cx="6750018" cy="3672500"/>
            </a:xfrm>
          </p:grpSpPr>
          <p:sp>
            <p:nvSpPr>
              <p:cNvPr id="12" name="Oval 11"/>
              <p:cNvSpPr/>
              <p:nvPr/>
            </p:nvSpPr>
            <p:spPr>
              <a:xfrm>
                <a:off x="3924199" y="908720"/>
                <a:ext cx="576248" cy="57610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3" name="Straight Arrow Connector 12"/>
              <p:cNvCxnSpPr>
                <a:stCxn id="12" idx="4"/>
              </p:cNvCxnSpPr>
              <p:nvPr/>
            </p:nvCxnSpPr>
            <p:spPr>
              <a:xfrm flipH="1">
                <a:off x="2195458" y="1484829"/>
                <a:ext cx="2016072" cy="86337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2" idx="4"/>
              </p:cNvCxnSpPr>
              <p:nvPr/>
            </p:nvCxnSpPr>
            <p:spPr>
              <a:xfrm flipH="1">
                <a:off x="4140093" y="1484829"/>
                <a:ext cx="71436" cy="100779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2" idx="4"/>
              </p:cNvCxnSpPr>
              <p:nvPr/>
            </p:nvCxnSpPr>
            <p:spPr>
              <a:xfrm>
                <a:off x="4211529" y="1484829"/>
                <a:ext cx="1584283" cy="100779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1763669" y="2329155"/>
                <a:ext cx="576247" cy="5761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Oval 16"/>
              <p:cNvSpPr/>
              <p:nvPr/>
            </p:nvSpPr>
            <p:spPr>
              <a:xfrm>
                <a:off x="3894038" y="2492624"/>
                <a:ext cx="576247" cy="57610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Oval 17"/>
              <p:cNvSpPr/>
              <p:nvPr/>
            </p:nvSpPr>
            <p:spPr>
              <a:xfrm>
                <a:off x="5673577" y="2459295"/>
                <a:ext cx="576248" cy="5761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9" name="Straight Arrow Connector 18"/>
              <p:cNvCxnSpPr>
                <a:stCxn id="16" idx="3"/>
              </p:cNvCxnSpPr>
              <p:nvPr/>
            </p:nvCxnSpPr>
            <p:spPr>
              <a:xfrm flipH="1">
                <a:off x="827069" y="2821149"/>
                <a:ext cx="1020735" cy="96811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6" idx="5"/>
              </p:cNvCxnSpPr>
              <p:nvPr/>
            </p:nvCxnSpPr>
            <p:spPr>
              <a:xfrm>
                <a:off x="2255781" y="2821149"/>
                <a:ext cx="396864" cy="118396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7" idx="3"/>
              </p:cNvCxnSpPr>
              <p:nvPr/>
            </p:nvCxnSpPr>
            <p:spPr>
              <a:xfrm flipH="1">
                <a:off x="3401926" y="2984619"/>
                <a:ext cx="576247" cy="94907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7" idx="5"/>
                <a:endCxn id="27" idx="0"/>
              </p:cNvCxnSpPr>
              <p:nvPr/>
            </p:nvCxnSpPr>
            <p:spPr>
              <a:xfrm>
                <a:off x="4386150" y="2984619"/>
                <a:ext cx="509573" cy="102049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8" idx="5"/>
              </p:cNvCxnSpPr>
              <p:nvPr/>
            </p:nvCxnSpPr>
            <p:spPr>
              <a:xfrm>
                <a:off x="6165689" y="2951290"/>
                <a:ext cx="782617" cy="98240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522277" y="3789267"/>
                <a:ext cx="576247" cy="576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Oval 24"/>
              <p:cNvSpPr/>
              <p:nvPr/>
            </p:nvSpPr>
            <p:spPr>
              <a:xfrm>
                <a:off x="2303405" y="3933692"/>
                <a:ext cx="576247" cy="57610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 name="Oval 25"/>
              <p:cNvSpPr/>
              <p:nvPr/>
            </p:nvSpPr>
            <p:spPr>
              <a:xfrm>
                <a:off x="3144757" y="3933692"/>
                <a:ext cx="576247" cy="57610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 name="Oval 26"/>
              <p:cNvSpPr/>
              <p:nvPr/>
            </p:nvSpPr>
            <p:spPr>
              <a:xfrm>
                <a:off x="4606806" y="4005110"/>
                <a:ext cx="576248" cy="576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 name="Oval 27"/>
              <p:cNvSpPr/>
              <p:nvPr/>
            </p:nvSpPr>
            <p:spPr>
              <a:xfrm>
                <a:off x="6695900" y="3906711"/>
                <a:ext cx="576248" cy="576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9" name="Straight Arrow Connector 28"/>
              <p:cNvCxnSpPr>
                <a:endCxn id="30" idx="0"/>
              </p:cNvCxnSpPr>
              <p:nvPr/>
            </p:nvCxnSpPr>
            <p:spPr>
              <a:xfrm flipH="1">
                <a:off x="5581505" y="2948116"/>
                <a:ext cx="276218" cy="104905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5294175" y="3997175"/>
                <a:ext cx="576247" cy="57610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23566" name="TextBox 4"/>
            <p:cNvSpPr txBox="1">
              <a:spLocks noChangeArrowheads="1"/>
            </p:cNvSpPr>
            <p:nvPr/>
          </p:nvSpPr>
          <p:spPr bwMode="auto">
            <a:xfrm>
              <a:off x="7793658" y="2085678"/>
              <a:ext cx="1242838"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MAX</a:t>
              </a:r>
            </a:p>
            <a:p>
              <a:endParaRPr lang="sk-SK" altLang="en-US"/>
            </a:p>
            <a:p>
              <a:endParaRPr lang="sk-SK" altLang="en-US"/>
            </a:p>
            <a:p>
              <a:endParaRPr lang="sk-SK" altLang="en-US"/>
            </a:p>
            <a:p>
              <a:endParaRPr lang="sk-SK" altLang="en-US"/>
            </a:p>
            <a:p>
              <a:endParaRPr lang="sk-SK" altLang="en-US"/>
            </a:p>
            <a:p>
              <a:r>
                <a:rPr lang="sk-SK" altLang="en-US"/>
                <a:t>MIN</a:t>
              </a:r>
            </a:p>
            <a:p>
              <a:endParaRPr lang="sk-SK" altLang="en-US"/>
            </a:p>
            <a:p>
              <a:endParaRPr lang="sk-SK" altLang="en-US"/>
            </a:p>
            <a:p>
              <a:endParaRPr lang="sk-SK" altLang="en-US"/>
            </a:p>
            <a:p>
              <a:endParaRPr lang="sk-SK" altLang="en-US"/>
            </a:p>
            <a:p>
              <a:r>
                <a:rPr lang="sk-SK" altLang="en-US"/>
                <a:t>MAX</a:t>
              </a:r>
              <a:endParaRPr lang="en-US" altLang="en-US"/>
            </a:p>
          </p:txBody>
        </p:sp>
        <p:cxnSp>
          <p:nvCxnSpPr>
            <p:cNvPr id="6" name="Straight Arrow Connector 5"/>
            <p:cNvCxnSpPr/>
            <p:nvPr/>
          </p:nvCxnSpPr>
          <p:spPr bwMode="auto">
            <a:xfrm flipH="1">
              <a:off x="2380254" y="3981153"/>
              <a:ext cx="122234" cy="100171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 name="Oval 6"/>
            <p:cNvSpPr/>
            <p:nvPr/>
          </p:nvSpPr>
          <p:spPr bwMode="auto">
            <a:xfrm>
              <a:off x="2045298" y="4943179"/>
              <a:ext cx="576250" cy="57626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8" name="Straight Arrow Connector 7"/>
            <p:cNvCxnSpPr/>
            <p:nvPr/>
          </p:nvCxnSpPr>
          <p:spPr bwMode="auto">
            <a:xfrm flipH="1">
              <a:off x="4604292" y="4149428"/>
              <a:ext cx="122235" cy="100012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 name="Oval 8"/>
            <p:cNvSpPr/>
            <p:nvPr/>
          </p:nvSpPr>
          <p:spPr bwMode="auto">
            <a:xfrm>
              <a:off x="4385222" y="5071767"/>
              <a:ext cx="576250" cy="57626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bwMode="auto">
            <a:xfrm>
              <a:off x="6487027" y="5014617"/>
              <a:ext cx="576250" cy="57626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1" name="Straight Arrow Connector 10"/>
            <p:cNvCxnSpPr>
              <a:endCxn id="10" idx="0"/>
            </p:cNvCxnSpPr>
            <p:nvPr/>
          </p:nvCxnSpPr>
          <p:spPr bwMode="auto">
            <a:xfrm>
              <a:off x="6541000" y="4108153"/>
              <a:ext cx="234945" cy="90646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
        <p:nvSpPr>
          <p:cNvPr id="32" name="TextBox 31"/>
          <p:cNvSpPr txBox="1">
            <a:spLocks noChangeArrowheads="1"/>
          </p:cNvSpPr>
          <p:nvPr/>
        </p:nvSpPr>
        <p:spPr bwMode="auto">
          <a:xfrm>
            <a:off x="2566988" y="5632450"/>
            <a:ext cx="7423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dirty="0"/>
              <a:t>6                  8             3              </a:t>
            </a:r>
            <a:r>
              <a:rPr lang="en-US" altLang="en-US" dirty="0" smtClean="0"/>
              <a:t>1</a:t>
            </a:r>
            <a:r>
              <a:rPr lang="sk-SK" altLang="en-US" dirty="0" smtClean="0"/>
              <a:t>            </a:t>
            </a:r>
            <a:r>
              <a:rPr lang="sk-SK" altLang="en-US" dirty="0"/>
              <a:t>9         </a:t>
            </a:r>
            <a:r>
              <a:rPr lang="en-US" altLang="en-US" dirty="0" smtClean="0"/>
              <a:t>2</a:t>
            </a:r>
            <a:r>
              <a:rPr lang="sk-SK" altLang="en-US" dirty="0" smtClean="0"/>
              <a:t>              </a:t>
            </a:r>
            <a:r>
              <a:rPr lang="sk-SK" altLang="en-US" dirty="0"/>
              <a:t>4           2          7            </a:t>
            </a:r>
            <a:endParaRPr lang="en-US" altLang="en-US" dirty="0"/>
          </a:p>
        </p:txBody>
      </p:sp>
      <p:sp>
        <p:nvSpPr>
          <p:cNvPr id="33" name="TextBox 32"/>
          <p:cNvSpPr txBox="1">
            <a:spLocks noChangeArrowheads="1"/>
          </p:cNvSpPr>
          <p:nvPr/>
        </p:nvSpPr>
        <p:spPr bwMode="auto">
          <a:xfrm>
            <a:off x="3600450" y="2992439"/>
            <a:ext cx="4587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3</a:t>
            </a:r>
            <a:endParaRPr lang="en-US" altLang="en-US"/>
          </a:p>
        </p:txBody>
      </p:sp>
      <p:sp>
        <p:nvSpPr>
          <p:cNvPr id="34" name="TextBox 33"/>
          <p:cNvSpPr txBox="1">
            <a:spLocks noChangeArrowheads="1"/>
          </p:cNvSpPr>
          <p:nvPr/>
        </p:nvSpPr>
        <p:spPr bwMode="auto">
          <a:xfrm>
            <a:off x="5667375" y="3135313"/>
            <a:ext cx="4587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dirty="0"/>
              <a:t>1</a:t>
            </a:r>
          </a:p>
        </p:txBody>
      </p:sp>
      <p:cxnSp>
        <p:nvCxnSpPr>
          <p:cNvPr id="37" name="Straight Connector 36"/>
          <p:cNvCxnSpPr/>
          <p:nvPr/>
        </p:nvCxnSpPr>
        <p:spPr>
          <a:xfrm flipV="1">
            <a:off x="5908676" y="4532313"/>
            <a:ext cx="542925" cy="18415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6451601" y="4573588"/>
            <a:ext cx="542925" cy="18415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39" name="TextBox 38"/>
          <p:cNvSpPr txBox="1">
            <a:spLocks noChangeArrowheads="1"/>
          </p:cNvSpPr>
          <p:nvPr/>
        </p:nvSpPr>
        <p:spPr bwMode="auto">
          <a:xfrm>
            <a:off x="8064500" y="3114675"/>
            <a:ext cx="4587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2</a:t>
            </a:r>
            <a:endParaRPr lang="en-US" altLang="en-US"/>
          </a:p>
        </p:txBody>
      </p:sp>
      <p:cxnSp>
        <p:nvCxnSpPr>
          <p:cNvPr id="40" name="Straight Connector 39"/>
          <p:cNvCxnSpPr/>
          <p:nvPr/>
        </p:nvCxnSpPr>
        <p:spPr>
          <a:xfrm flipV="1">
            <a:off x="8369301" y="4319588"/>
            <a:ext cx="542925" cy="18415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4216401" y="2565400"/>
            <a:ext cx="2041525" cy="83820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4300538" y="3902075"/>
            <a:ext cx="336550" cy="1112838"/>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a:spLocks noChangeArrowheads="1"/>
          </p:cNvSpPr>
          <p:nvPr/>
        </p:nvSpPr>
        <p:spPr bwMode="auto">
          <a:xfrm>
            <a:off x="2782888" y="333376"/>
            <a:ext cx="65341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a:t>Alpha – beta pruning returns the same plies as Minimax, but does not search the whole tree. </a:t>
            </a:r>
          </a:p>
        </p:txBody>
      </p:sp>
    </p:spTree>
    <p:extLst>
      <p:ext uri="{BB962C8B-B14F-4D97-AF65-F5344CB8AC3E}">
        <p14:creationId xmlns:p14="http://schemas.microsoft.com/office/powerpoint/2010/main" val="9921753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39" grpId="0"/>
      <p:bldP spid="4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08069" y="509451"/>
            <a:ext cx="7393577" cy="369332"/>
          </a:xfrm>
          <a:prstGeom prst="rect">
            <a:avLst/>
          </a:prstGeom>
          <a:noFill/>
        </p:spPr>
        <p:txBody>
          <a:bodyPr wrap="square" rtlCol="0">
            <a:spAutoFit/>
          </a:bodyPr>
          <a:lstStyle/>
          <a:p>
            <a:r>
              <a:rPr lang="en-GB" dirty="0" smtClean="0"/>
              <a:t>Comment</a:t>
            </a:r>
            <a:endParaRPr lang="en-GB" dirty="0"/>
          </a:p>
        </p:txBody>
      </p:sp>
      <p:sp>
        <p:nvSpPr>
          <p:cNvPr id="3" name="TextBox 2"/>
          <p:cNvSpPr txBox="1"/>
          <p:nvPr/>
        </p:nvSpPr>
        <p:spPr>
          <a:xfrm>
            <a:off x="1152395" y="1750423"/>
            <a:ext cx="10342919" cy="1200329"/>
          </a:xfrm>
          <a:prstGeom prst="rect">
            <a:avLst/>
          </a:prstGeom>
          <a:noFill/>
        </p:spPr>
        <p:txBody>
          <a:bodyPr wrap="square" rtlCol="0">
            <a:spAutoFit/>
          </a:bodyPr>
          <a:lstStyle/>
          <a:p>
            <a:r>
              <a:rPr lang="en-GB" dirty="0" smtClean="0"/>
              <a:t>Part of the tree should be searched  as in depth first search. If you look at the situation  at the middle branches, Max finds he can gain one. It is not necessary to search further, because if there is a better value for Max there, Min will never go there. If there is a better value for  MIN there, Max won’t choose it, because he has a better option.</a:t>
            </a:r>
            <a:endParaRPr lang="en-GB" dirty="0"/>
          </a:p>
        </p:txBody>
      </p:sp>
    </p:spTree>
    <p:extLst>
      <p:ext uri="{BB962C8B-B14F-4D97-AF65-F5344CB8AC3E}">
        <p14:creationId xmlns:p14="http://schemas.microsoft.com/office/powerpoint/2010/main" val="17465015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6" name="Group 52"/>
          <p:cNvGrpSpPr>
            <a:grpSpLocks/>
          </p:cNvGrpSpPr>
          <p:nvPr/>
        </p:nvGrpSpPr>
        <p:grpSpPr bwMode="auto">
          <a:xfrm>
            <a:off x="1703388" y="188913"/>
            <a:ext cx="8896350" cy="5238750"/>
            <a:chOff x="179512" y="188640"/>
            <a:chExt cx="8895848" cy="5238572"/>
          </a:xfrm>
        </p:grpSpPr>
        <p:sp>
          <p:nvSpPr>
            <p:cNvPr id="26642" name="TextBox 1"/>
            <p:cNvSpPr txBox="1">
              <a:spLocks noChangeArrowheads="1"/>
            </p:cNvSpPr>
            <p:nvPr/>
          </p:nvSpPr>
          <p:spPr bwMode="auto">
            <a:xfrm>
              <a:off x="179512" y="188640"/>
              <a:ext cx="86409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2400" dirty="0" smtClean="0"/>
                <a:t>Game </a:t>
              </a:r>
              <a:r>
                <a:rPr lang="sk-SK" altLang="en-US" sz="2400" dirty="0" err="1" smtClean="0"/>
                <a:t>tree</a:t>
              </a:r>
              <a:r>
                <a:rPr lang="sk-SK" altLang="en-US" sz="2400" dirty="0" smtClean="0"/>
                <a:t> </a:t>
              </a:r>
              <a:r>
                <a:rPr lang="sk-SK" altLang="en-US" sz="2400" dirty="0" err="1" smtClean="0"/>
                <a:t>for</a:t>
              </a:r>
              <a:r>
                <a:rPr lang="sk-SK" altLang="en-US" sz="2400" dirty="0" smtClean="0"/>
                <a:t> more </a:t>
              </a:r>
              <a:r>
                <a:rPr lang="sk-SK" altLang="en-US" sz="2400" dirty="0" err="1" smtClean="0"/>
                <a:t>players</a:t>
              </a:r>
              <a:r>
                <a:rPr lang="sk-SK" altLang="en-US" sz="2400" dirty="0" smtClean="0"/>
                <a:t>:</a:t>
              </a:r>
              <a:endParaRPr lang="en-US" altLang="en-US" sz="2400" dirty="0"/>
            </a:p>
          </p:txBody>
        </p:sp>
        <p:sp>
          <p:nvSpPr>
            <p:cNvPr id="3" name="Oval 2"/>
            <p:cNvSpPr/>
            <p:nvPr/>
          </p:nvSpPr>
          <p:spPr>
            <a:xfrm>
              <a:off x="3924213" y="650586"/>
              <a:ext cx="719097" cy="7191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 name="Oval 3"/>
            <p:cNvSpPr/>
            <p:nvPr/>
          </p:nvSpPr>
          <p:spPr>
            <a:xfrm>
              <a:off x="900196" y="1772911"/>
              <a:ext cx="719096" cy="72070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Oval 4"/>
            <p:cNvSpPr/>
            <p:nvPr/>
          </p:nvSpPr>
          <p:spPr>
            <a:xfrm>
              <a:off x="3924213" y="1628453"/>
              <a:ext cx="719097" cy="72070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Oval 5"/>
            <p:cNvSpPr/>
            <p:nvPr/>
          </p:nvSpPr>
          <p:spPr>
            <a:xfrm>
              <a:off x="6803775" y="1630041"/>
              <a:ext cx="720684" cy="72070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Oval 6"/>
            <p:cNvSpPr/>
            <p:nvPr/>
          </p:nvSpPr>
          <p:spPr>
            <a:xfrm>
              <a:off x="179512" y="3357182"/>
              <a:ext cx="720684" cy="719113"/>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Oval 7"/>
            <p:cNvSpPr/>
            <p:nvPr/>
          </p:nvSpPr>
          <p:spPr>
            <a:xfrm>
              <a:off x="2051068" y="3357182"/>
              <a:ext cx="720684" cy="719113"/>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p:cNvSpPr/>
            <p:nvPr/>
          </p:nvSpPr>
          <p:spPr>
            <a:xfrm>
              <a:off x="3925801" y="3357182"/>
              <a:ext cx="720684" cy="719113"/>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5800532" y="3358769"/>
              <a:ext cx="720684" cy="719114"/>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Oval 10"/>
            <p:cNvSpPr/>
            <p:nvPr/>
          </p:nvSpPr>
          <p:spPr>
            <a:xfrm>
              <a:off x="7380006" y="3357182"/>
              <a:ext cx="720684" cy="719113"/>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Oval 11"/>
            <p:cNvSpPr/>
            <p:nvPr/>
          </p:nvSpPr>
          <p:spPr>
            <a:xfrm>
              <a:off x="179512" y="4652538"/>
              <a:ext cx="720684" cy="72070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Oval 12"/>
            <p:cNvSpPr/>
            <p:nvPr/>
          </p:nvSpPr>
          <p:spPr>
            <a:xfrm>
              <a:off x="1619293" y="4698574"/>
              <a:ext cx="720684" cy="7191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Oval 13"/>
            <p:cNvSpPr/>
            <p:nvPr/>
          </p:nvSpPr>
          <p:spPr>
            <a:xfrm>
              <a:off x="2771753" y="4706511"/>
              <a:ext cx="720684" cy="72070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Oval 14"/>
            <p:cNvSpPr/>
            <p:nvPr/>
          </p:nvSpPr>
          <p:spPr>
            <a:xfrm>
              <a:off x="3924213" y="4695399"/>
              <a:ext cx="719097" cy="72070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Oval 15"/>
            <p:cNvSpPr/>
            <p:nvPr/>
          </p:nvSpPr>
          <p:spPr>
            <a:xfrm>
              <a:off x="5795770" y="4593802"/>
              <a:ext cx="720684" cy="72070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Oval 16"/>
            <p:cNvSpPr/>
            <p:nvPr/>
          </p:nvSpPr>
          <p:spPr>
            <a:xfrm>
              <a:off x="7019663" y="4593802"/>
              <a:ext cx="720684" cy="72070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Oval 17"/>
            <p:cNvSpPr/>
            <p:nvPr/>
          </p:nvSpPr>
          <p:spPr>
            <a:xfrm>
              <a:off x="8354676" y="4593802"/>
              <a:ext cx="720684" cy="72070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0" name="Straight Arrow Connector 19"/>
            <p:cNvCxnSpPr>
              <a:stCxn id="3" idx="4"/>
              <a:endCxn id="5" idx="0"/>
            </p:cNvCxnSpPr>
            <p:nvPr/>
          </p:nvCxnSpPr>
          <p:spPr>
            <a:xfrm>
              <a:off x="4284555" y="1369700"/>
              <a:ext cx="0" cy="2587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4" idx="7"/>
            </p:cNvCxnSpPr>
            <p:nvPr/>
          </p:nvCxnSpPr>
          <p:spPr>
            <a:xfrm flipH="1">
              <a:off x="1514524" y="1241116"/>
              <a:ext cx="2554144" cy="6365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500443" y="1241116"/>
              <a:ext cx="2303332" cy="6365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4" idx="3"/>
              <a:endCxn id="7" idx="0"/>
            </p:cNvCxnSpPr>
            <p:nvPr/>
          </p:nvCxnSpPr>
          <p:spPr>
            <a:xfrm flipH="1">
              <a:off x="539854" y="2387252"/>
              <a:ext cx="465112" cy="96993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1514524" y="2387252"/>
              <a:ext cx="752433" cy="96993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9" idx="0"/>
            </p:cNvCxnSpPr>
            <p:nvPr/>
          </p:nvCxnSpPr>
          <p:spPr>
            <a:xfrm>
              <a:off x="4284555" y="2349154"/>
              <a:ext cx="1587" cy="100802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10" idx="0"/>
            </p:cNvCxnSpPr>
            <p:nvPr/>
          </p:nvCxnSpPr>
          <p:spPr>
            <a:xfrm flipH="1">
              <a:off x="6160874" y="2218983"/>
              <a:ext cx="787356" cy="113978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11" idx="0"/>
            </p:cNvCxnSpPr>
            <p:nvPr/>
          </p:nvCxnSpPr>
          <p:spPr>
            <a:xfrm>
              <a:off x="7380006" y="2258670"/>
              <a:ext cx="360342" cy="109851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7" idx="4"/>
            </p:cNvCxnSpPr>
            <p:nvPr/>
          </p:nvCxnSpPr>
          <p:spPr>
            <a:xfrm>
              <a:off x="539854" y="4076295"/>
              <a:ext cx="0" cy="6191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55" idx="1"/>
              <a:endCxn id="13" idx="0"/>
            </p:cNvCxnSpPr>
            <p:nvPr/>
          </p:nvCxnSpPr>
          <p:spPr>
            <a:xfrm>
              <a:off x="841462" y="3869927"/>
              <a:ext cx="1138174" cy="82864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endCxn id="14" idx="0"/>
            </p:cNvCxnSpPr>
            <p:nvPr/>
          </p:nvCxnSpPr>
          <p:spPr>
            <a:xfrm>
              <a:off x="2627299" y="3947712"/>
              <a:ext cx="504797" cy="75879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endCxn id="15" idx="0"/>
            </p:cNvCxnSpPr>
            <p:nvPr/>
          </p:nvCxnSpPr>
          <p:spPr>
            <a:xfrm>
              <a:off x="4284555" y="4068358"/>
              <a:ext cx="0" cy="62704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16" idx="0"/>
            </p:cNvCxnSpPr>
            <p:nvPr/>
          </p:nvCxnSpPr>
          <p:spPr>
            <a:xfrm>
              <a:off x="6156112" y="4068358"/>
              <a:ext cx="0" cy="52544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17" idx="0"/>
            </p:cNvCxnSpPr>
            <p:nvPr/>
          </p:nvCxnSpPr>
          <p:spPr>
            <a:xfrm flipH="1">
              <a:off x="7380006" y="3985811"/>
              <a:ext cx="141279" cy="60799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18" idx="0"/>
            </p:cNvCxnSpPr>
            <p:nvPr/>
          </p:nvCxnSpPr>
          <p:spPr>
            <a:xfrm>
              <a:off x="8086403" y="3860402"/>
              <a:ext cx="628615" cy="7334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54" name="TextBox 53"/>
          <p:cNvSpPr txBox="1">
            <a:spLocks noChangeArrowheads="1"/>
          </p:cNvSpPr>
          <p:nvPr/>
        </p:nvSpPr>
        <p:spPr bwMode="auto">
          <a:xfrm>
            <a:off x="1524000" y="5732464"/>
            <a:ext cx="9144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dirty="0"/>
              <a:t>(-4</a:t>
            </a:r>
            <a:r>
              <a:rPr lang="sk-SK" altLang="en-US" dirty="0">
                <a:solidFill>
                  <a:srgbClr val="FF0000"/>
                </a:solidFill>
              </a:rPr>
              <a:t>,-2</a:t>
            </a:r>
            <a:r>
              <a:rPr lang="sk-SK" altLang="en-US" dirty="0"/>
              <a:t>,</a:t>
            </a:r>
            <a:r>
              <a:rPr lang="sk-SK" altLang="en-US" dirty="0">
                <a:solidFill>
                  <a:schemeClr val="bg2">
                    <a:lumMod val="50000"/>
                  </a:schemeClr>
                </a:solidFill>
              </a:rPr>
              <a:t>6</a:t>
            </a:r>
            <a:r>
              <a:rPr lang="sk-SK" altLang="en-US" dirty="0"/>
              <a:t>)          (-5,</a:t>
            </a:r>
            <a:r>
              <a:rPr lang="sk-SK" altLang="en-US" dirty="0">
                <a:solidFill>
                  <a:srgbClr val="FF0000"/>
                </a:solidFill>
              </a:rPr>
              <a:t>6</a:t>
            </a:r>
            <a:r>
              <a:rPr lang="sk-SK" altLang="en-US" dirty="0">
                <a:solidFill>
                  <a:schemeClr val="bg2">
                    <a:lumMod val="50000"/>
                  </a:schemeClr>
                </a:solidFill>
              </a:rPr>
              <a:t>,-1</a:t>
            </a:r>
            <a:r>
              <a:rPr lang="sk-SK" altLang="en-US" dirty="0"/>
              <a:t>)          (-3</a:t>
            </a:r>
            <a:r>
              <a:rPr lang="sk-SK" altLang="en-US" dirty="0">
                <a:solidFill>
                  <a:srgbClr val="FF0000"/>
                </a:solidFill>
              </a:rPr>
              <a:t>,-4</a:t>
            </a:r>
            <a:r>
              <a:rPr lang="sk-SK" altLang="en-US" dirty="0"/>
              <a:t>,</a:t>
            </a:r>
            <a:r>
              <a:rPr lang="sk-SK" altLang="en-US" dirty="0">
                <a:solidFill>
                  <a:schemeClr val="bg2">
                    <a:lumMod val="50000"/>
                  </a:schemeClr>
                </a:solidFill>
              </a:rPr>
              <a:t>7</a:t>
            </a:r>
            <a:r>
              <a:rPr lang="sk-SK" altLang="en-US" dirty="0"/>
              <a:t>)        (3,</a:t>
            </a:r>
            <a:r>
              <a:rPr lang="sk-SK" altLang="en-US" dirty="0">
                <a:solidFill>
                  <a:srgbClr val="FF0000"/>
                </a:solidFill>
              </a:rPr>
              <a:t>2</a:t>
            </a:r>
            <a:r>
              <a:rPr lang="sk-SK" altLang="en-US" dirty="0">
                <a:solidFill>
                  <a:schemeClr val="bg2">
                    <a:lumMod val="50000"/>
                  </a:schemeClr>
                </a:solidFill>
              </a:rPr>
              <a:t>,-5</a:t>
            </a:r>
            <a:r>
              <a:rPr lang="sk-SK" altLang="en-US" dirty="0"/>
              <a:t>)  (-4</a:t>
            </a:r>
            <a:r>
              <a:rPr lang="sk-SK" altLang="en-US" dirty="0">
                <a:solidFill>
                  <a:srgbClr val="FF0000"/>
                </a:solidFill>
              </a:rPr>
              <a:t>,-2</a:t>
            </a:r>
            <a:r>
              <a:rPr lang="sk-SK" altLang="en-US" dirty="0"/>
              <a:t>,</a:t>
            </a:r>
            <a:r>
              <a:rPr lang="sk-SK" altLang="en-US" dirty="0">
                <a:solidFill>
                  <a:schemeClr val="bg2">
                    <a:lumMod val="50000"/>
                  </a:schemeClr>
                </a:solidFill>
              </a:rPr>
              <a:t>6</a:t>
            </a:r>
            <a:r>
              <a:rPr lang="sk-SK" altLang="en-US" dirty="0"/>
              <a:t>)       (3</a:t>
            </a:r>
            <a:r>
              <a:rPr lang="sk-SK" altLang="en-US" dirty="0">
                <a:solidFill>
                  <a:srgbClr val="FF0000"/>
                </a:solidFill>
              </a:rPr>
              <a:t>,-8</a:t>
            </a:r>
            <a:r>
              <a:rPr lang="sk-SK" altLang="en-US" dirty="0"/>
              <a:t>,</a:t>
            </a:r>
            <a:r>
              <a:rPr lang="sk-SK" altLang="en-US" dirty="0">
                <a:solidFill>
                  <a:schemeClr val="bg2">
                    <a:lumMod val="50000"/>
                  </a:schemeClr>
                </a:solidFill>
              </a:rPr>
              <a:t>5</a:t>
            </a:r>
            <a:r>
              <a:rPr lang="sk-SK" altLang="en-US" dirty="0"/>
              <a:t>)         (6</a:t>
            </a:r>
            <a:r>
              <a:rPr lang="sk-SK" altLang="en-US" dirty="0">
                <a:solidFill>
                  <a:srgbClr val="FF0000"/>
                </a:solidFill>
              </a:rPr>
              <a:t>,-5</a:t>
            </a:r>
            <a:r>
              <a:rPr lang="sk-SK" altLang="en-US" dirty="0">
                <a:solidFill>
                  <a:schemeClr val="bg2">
                    <a:lumMod val="50000"/>
                  </a:schemeClr>
                </a:solidFill>
              </a:rPr>
              <a:t>,-1</a:t>
            </a:r>
            <a:r>
              <a:rPr lang="sk-SK" altLang="en-US" dirty="0"/>
              <a:t>)              (2,</a:t>
            </a:r>
            <a:r>
              <a:rPr lang="sk-SK" altLang="en-US" dirty="0">
                <a:solidFill>
                  <a:srgbClr val="FF0000"/>
                </a:solidFill>
              </a:rPr>
              <a:t>5</a:t>
            </a:r>
            <a:r>
              <a:rPr lang="sk-SK" altLang="en-US" dirty="0">
                <a:solidFill>
                  <a:schemeClr val="bg2">
                    <a:lumMod val="50000"/>
                  </a:schemeClr>
                </a:solidFill>
              </a:rPr>
              <a:t>,-7</a:t>
            </a:r>
            <a:r>
              <a:rPr lang="sk-SK" altLang="en-US" dirty="0"/>
              <a:t>)</a:t>
            </a:r>
            <a:endParaRPr lang="en-US" altLang="en-US" dirty="0"/>
          </a:p>
        </p:txBody>
      </p:sp>
      <p:sp>
        <p:nvSpPr>
          <p:cNvPr id="55" name="TextBox 54"/>
          <p:cNvSpPr txBox="1">
            <a:spLocks noChangeArrowheads="1"/>
          </p:cNvSpPr>
          <p:nvPr/>
        </p:nvSpPr>
        <p:spPr bwMode="auto">
          <a:xfrm>
            <a:off x="2365375" y="3686175"/>
            <a:ext cx="11049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dirty="0"/>
              <a:t>(-4</a:t>
            </a:r>
            <a:r>
              <a:rPr lang="sk-SK" altLang="en-US" dirty="0">
                <a:solidFill>
                  <a:srgbClr val="FF0000"/>
                </a:solidFill>
              </a:rPr>
              <a:t>,-2</a:t>
            </a:r>
            <a:r>
              <a:rPr lang="sk-SK" altLang="en-US" dirty="0"/>
              <a:t>,</a:t>
            </a:r>
            <a:r>
              <a:rPr lang="sk-SK" altLang="en-US" dirty="0">
                <a:solidFill>
                  <a:schemeClr val="bg2">
                    <a:lumMod val="50000"/>
                  </a:schemeClr>
                </a:solidFill>
              </a:rPr>
              <a:t>6</a:t>
            </a:r>
            <a:r>
              <a:rPr lang="sk-SK" altLang="en-US" dirty="0"/>
              <a:t>)</a:t>
            </a:r>
            <a:endParaRPr lang="en-US" altLang="en-US" dirty="0"/>
          </a:p>
        </p:txBody>
      </p:sp>
      <p:sp>
        <p:nvSpPr>
          <p:cNvPr id="56" name="TextBox 55"/>
          <p:cNvSpPr txBox="1">
            <a:spLocks noChangeArrowheads="1"/>
          </p:cNvSpPr>
          <p:nvPr/>
        </p:nvSpPr>
        <p:spPr bwMode="auto">
          <a:xfrm>
            <a:off x="4183063" y="3722689"/>
            <a:ext cx="10604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dirty="0"/>
              <a:t>(-3</a:t>
            </a:r>
            <a:r>
              <a:rPr lang="sk-SK" altLang="en-US" dirty="0">
                <a:solidFill>
                  <a:srgbClr val="FF0000"/>
                </a:solidFill>
              </a:rPr>
              <a:t>,-4</a:t>
            </a:r>
            <a:r>
              <a:rPr lang="sk-SK" altLang="en-US" dirty="0"/>
              <a:t>,</a:t>
            </a:r>
            <a:r>
              <a:rPr lang="sk-SK" altLang="en-US" dirty="0">
                <a:solidFill>
                  <a:schemeClr val="bg2">
                    <a:lumMod val="50000"/>
                  </a:schemeClr>
                </a:solidFill>
              </a:rPr>
              <a:t>7</a:t>
            </a:r>
            <a:r>
              <a:rPr lang="sk-SK" altLang="en-US" dirty="0"/>
              <a:t>)</a:t>
            </a:r>
            <a:endParaRPr lang="en-US" altLang="en-US" dirty="0"/>
          </a:p>
        </p:txBody>
      </p:sp>
      <p:sp>
        <p:nvSpPr>
          <p:cNvPr id="57" name="TextBox 56"/>
          <p:cNvSpPr txBox="1">
            <a:spLocks noChangeArrowheads="1"/>
          </p:cNvSpPr>
          <p:nvPr/>
        </p:nvSpPr>
        <p:spPr bwMode="auto">
          <a:xfrm>
            <a:off x="6148389" y="3676650"/>
            <a:ext cx="11255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dirty="0"/>
              <a:t>(-4</a:t>
            </a:r>
            <a:r>
              <a:rPr lang="sk-SK" altLang="en-US" dirty="0">
                <a:solidFill>
                  <a:srgbClr val="FF0000"/>
                </a:solidFill>
              </a:rPr>
              <a:t>,-2</a:t>
            </a:r>
            <a:r>
              <a:rPr lang="sk-SK" altLang="en-US" dirty="0"/>
              <a:t>,</a:t>
            </a:r>
            <a:r>
              <a:rPr lang="sk-SK" altLang="en-US" dirty="0">
                <a:solidFill>
                  <a:schemeClr val="bg2">
                    <a:lumMod val="50000"/>
                  </a:schemeClr>
                </a:solidFill>
              </a:rPr>
              <a:t>6</a:t>
            </a:r>
            <a:r>
              <a:rPr lang="sk-SK" altLang="en-US" dirty="0"/>
              <a:t>)</a:t>
            </a:r>
            <a:endParaRPr lang="en-US" altLang="en-US" dirty="0"/>
          </a:p>
        </p:txBody>
      </p:sp>
      <p:sp>
        <p:nvSpPr>
          <p:cNvPr id="58" name="TextBox 57"/>
          <p:cNvSpPr txBox="1">
            <a:spLocks noChangeArrowheads="1"/>
          </p:cNvSpPr>
          <p:nvPr/>
        </p:nvSpPr>
        <p:spPr bwMode="auto">
          <a:xfrm>
            <a:off x="7981950" y="3646489"/>
            <a:ext cx="9017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dirty="0"/>
              <a:t>(3</a:t>
            </a:r>
            <a:r>
              <a:rPr lang="sk-SK" altLang="en-US" dirty="0">
                <a:solidFill>
                  <a:srgbClr val="FF0000"/>
                </a:solidFill>
              </a:rPr>
              <a:t>,-8</a:t>
            </a:r>
            <a:r>
              <a:rPr lang="sk-SK" altLang="en-US" dirty="0"/>
              <a:t>,</a:t>
            </a:r>
            <a:r>
              <a:rPr lang="sk-SK" altLang="en-US" dirty="0">
                <a:solidFill>
                  <a:schemeClr val="bg2">
                    <a:lumMod val="50000"/>
                  </a:schemeClr>
                </a:solidFill>
              </a:rPr>
              <a:t>5</a:t>
            </a:r>
            <a:r>
              <a:rPr lang="sk-SK" altLang="en-US" dirty="0"/>
              <a:t>)</a:t>
            </a:r>
            <a:endParaRPr lang="en-US" altLang="en-US" dirty="0"/>
          </a:p>
        </p:txBody>
      </p:sp>
      <p:sp>
        <p:nvSpPr>
          <p:cNvPr id="59" name="TextBox 58"/>
          <p:cNvSpPr txBox="1">
            <a:spLocks noChangeArrowheads="1"/>
          </p:cNvSpPr>
          <p:nvPr/>
        </p:nvSpPr>
        <p:spPr bwMode="auto">
          <a:xfrm>
            <a:off x="9585326" y="3441700"/>
            <a:ext cx="10144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dirty="0"/>
              <a:t>(6</a:t>
            </a:r>
            <a:r>
              <a:rPr lang="sk-SK" altLang="en-US" dirty="0">
                <a:solidFill>
                  <a:srgbClr val="FF0000"/>
                </a:solidFill>
              </a:rPr>
              <a:t>,-5</a:t>
            </a:r>
            <a:r>
              <a:rPr lang="sk-SK" altLang="en-US" dirty="0">
                <a:solidFill>
                  <a:schemeClr val="bg2">
                    <a:lumMod val="50000"/>
                  </a:schemeClr>
                </a:solidFill>
              </a:rPr>
              <a:t>,-1</a:t>
            </a:r>
            <a:r>
              <a:rPr lang="sk-SK" altLang="en-US" dirty="0"/>
              <a:t>)</a:t>
            </a:r>
            <a:endParaRPr lang="en-US" altLang="en-US" dirty="0"/>
          </a:p>
        </p:txBody>
      </p:sp>
      <p:sp>
        <p:nvSpPr>
          <p:cNvPr id="60" name="TextBox 59"/>
          <p:cNvSpPr txBox="1">
            <a:spLocks noChangeArrowheads="1"/>
          </p:cNvSpPr>
          <p:nvPr/>
        </p:nvSpPr>
        <p:spPr bwMode="auto">
          <a:xfrm>
            <a:off x="3195638" y="2092325"/>
            <a:ext cx="10461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dirty="0"/>
              <a:t>(-4</a:t>
            </a:r>
            <a:r>
              <a:rPr lang="sk-SK" altLang="en-US" dirty="0">
                <a:solidFill>
                  <a:srgbClr val="FF0000"/>
                </a:solidFill>
              </a:rPr>
              <a:t>,-2</a:t>
            </a:r>
            <a:r>
              <a:rPr lang="sk-SK" altLang="en-US" dirty="0"/>
              <a:t>,</a:t>
            </a:r>
            <a:r>
              <a:rPr lang="sk-SK" altLang="en-US" dirty="0">
                <a:solidFill>
                  <a:schemeClr val="bg2">
                    <a:lumMod val="50000"/>
                  </a:schemeClr>
                </a:solidFill>
              </a:rPr>
              <a:t>6</a:t>
            </a:r>
            <a:r>
              <a:rPr lang="sk-SK" altLang="en-US" dirty="0"/>
              <a:t>)</a:t>
            </a:r>
            <a:endParaRPr lang="en-US" altLang="en-US" dirty="0"/>
          </a:p>
        </p:txBody>
      </p:sp>
      <p:sp>
        <p:nvSpPr>
          <p:cNvPr id="61" name="TextBox 60"/>
          <p:cNvSpPr txBox="1">
            <a:spLocks noChangeArrowheads="1"/>
          </p:cNvSpPr>
          <p:nvPr/>
        </p:nvSpPr>
        <p:spPr bwMode="auto">
          <a:xfrm>
            <a:off x="6261101" y="2035175"/>
            <a:ext cx="10588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dirty="0"/>
              <a:t>(-4</a:t>
            </a:r>
            <a:r>
              <a:rPr lang="sk-SK" altLang="en-US" dirty="0">
                <a:solidFill>
                  <a:srgbClr val="FF0000"/>
                </a:solidFill>
              </a:rPr>
              <a:t>,-2</a:t>
            </a:r>
            <a:r>
              <a:rPr lang="sk-SK" altLang="en-US" dirty="0"/>
              <a:t>,</a:t>
            </a:r>
            <a:r>
              <a:rPr lang="sk-SK" altLang="en-US" dirty="0">
                <a:solidFill>
                  <a:schemeClr val="bg2">
                    <a:lumMod val="50000"/>
                  </a:schemeClr>
                </a:solidFill>
              </a:rPr>
              <a:t>6</a:t>
            </a:r>
            <a:r>
              <a:rPr lang="sk-SK" altLang="en-US" dirty="0"/>
              <a:t>)</a:t>
            </a:r>
            <a:endParaRPr lang="en-US" altLang="en-US" dirty="0"/>
          </a:p>
        </p:txBody>
      </p:sp>
      <p:sp>
        <p:nvSpPr>
          <p:cNvPr id="62" name="TextBox 61"/>
          <p:cNvSpPr txBox="1">
            <a:spLocks noChangeArrowheads="1"/>
          </p:cNvSpPr>
          <p:nvPr/>
        </p:nvSpPr>
        <p:spPr bwMode="auto">
          <a:xfrm>
            <a:off x="9090025" y="2084389"/>
            <a:ext cx="11239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dirty="0"/>
              <a:t>(6</a:t>
            </a:r>
            <a:r>
              <a:rPr lang="sk-SK" altLang="en-US" dirty="0">
                <a:solidFill>
                  <a:srgbClr val="FF0000"/>
                </a:solidFill>
              </a:rPr>
              <a:t>,-5</a:t>
            </a:r>
            <a:r>
              <a:rPr lang="sk-SK" altLang="en-US" dirty="0">
                <a:solidFill>
                  <a:schemeClr val="bg2">
                    <a:lumMod val="50000"/>
                  </a:schemeClr>
                </a:solidFill>
              </a:rPr>
              <a:t>,-1</a:t>
            </a:r>
            <a:r>
              <a:rPr lang="sk-SK" altLang="en-US" dirty="0"/>
              <a:t>)</a:t>
            </a:r>
            <a:endParaRPr lang="en-US" altLang="en-US" dirty="0"/>
          </a:p>
        </p:txBody>
      </p:sp>
      <p:sp>
        <p:nvSpPr>
          <p:cNvPr id="63" name="TextBox 62"/>
          <p:cNvSpPr txBox="1">
            <a:spLocks noChangeArrowheads="1"/>
          </p:cNvSpPr>
          <p:nvPr/>
        </p:nvSpPr>
        <p:spPr bwMode="auto">
          <a:xfrm>
            <a:off x="6273801" y="735014"/>
            <a:ext cx="10001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dirty="0"/>
              <a:t>(6,</a:t>
            </a:r>
            <a:r>
              <a:rPr lang="sk-SK" altLang="en-US" dirty="0">
                <a:solidFill>
                  <a:srgbClr val="FF0000"/>
                </a:solidFill>
              </a:rPr>
              <a:t>-5</a:t>
            </a:r>
            <a:r>
              <a:rPr lang="sk-SK" altLang="en-US" dirty="0">
                <a:solidFill>
                  <a:schemeClr val="bg2">
                    <a:lumMod val="50000"/>
                  </a:schemeClr>
                </a:solidFill>
              </a:rPr>
              <a:t>,-1</a:t>
            </a:r>
            <a:r>
              <a:rPr lang="sk-SK" altLang="en-US" dirty="0"/>
              <a:t>)</a:t>
            </a:r>
            <a:endParaRPr lang="en-US" altLang="en-US" dirty="0"/>
          </a:p>
        </p:txBody>
      </p:sp>
      <p:cxnSp>
        <p:nvCxnSpPr>
          <p:cNvPr id="65" name="Straight Arrow Connector 64"/>
          <p:cNvCxnSpPr>
            <a:stCxn id="3" idx="5"/>
            <a:endCxn id="6" idx="2"/>
          </p:cNvCxnSpPr>
          <p:nvPr/>
        </p:nvCxnSpPr>
        <p:spPr>
          <a:xfrm>
            <a:off x="6062663" y="1265239"/>
            <a:ext cx="2265362" cy="725487"/>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11" idx="0"/>
          </p:cNvCxnSpPr>
          <p:nvPr/>
        </p:nvCxnSpPr>
        <p:spPr>
          <a:xfrm>
            <a:off x="8905876" y="2227263"/>
            <a:ext cx="358775" cy="113030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17" idx="0"/>
          </p:cNvCxnSpPr>
          <p:nvPr/>
        </p:nvCxnSpPr>
        <p:spPr>
          <a:xfrm flipH="1">
            <a:off x="8904289" y="4016375"/>
            <a:ext cx="141287" cy="57785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0" name="Oval 49"/>
          <p:cNvSpPr/>
          <p:nvPr/>
        </p:nvSpPr>
        <p:spPr bwMode="auto">
          <a:xfrm>
            <a:off x="6308725" y="4672014"/>
            <a:ext cx="719138" cy="72072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97" name="Straight Arrow Connector 96"/>
          <p:cNvCxnSpPr>
            <a:endCxn id="50" idx="1"/>
          </p:cNvCxnSpPr>
          <p:nvPr/>
        </p:nvCxnSpPr>
        <p:spPr bwMode="auto">
          <a:xfrm>
            <a:off x="6024564" y="4021138"/>
            <a:ext cx="390525" cy="75565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16399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1"/>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2"/>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65"/>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66"/>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p:bldP spid="56" grpId="0"/>
      <p:bldP spid="57" grpId="0"/>
      <p:bldP spid="58" grpId="0"/>
      <p:bldP spid="59" grpId="0"/>
      <p:bldP spid="60" grpId="0"/>
      <p:bldP spid="61" grpId="0"/>
      <p:bldP spid="62" grpId="0"/>
      <p:bldP spid="6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Comment</a:t>
            </a:r>
            <a:endParaRPr lang="en-GB" dirty="0"/>
          </a:p>
        </p:txBody>
      </p:sp>
      <p:sp>
        <p:nvSpPr>
          <p:cNvPr id="3" name="TextBox 2"/>
          <p:cNvSpPr txBox="1"/>
          <p:nvPr/>
        </p:nvSpPr>
        <p:spPr>
          <a:xfrm>
            <a:off x="2299063" y="2860766"/>
            <a:ext cx="9248503" cy="1200329"/>
          </a:xfrm>
          <a:prstGeom prst="rect">
            <a:avLst/>
          </a:prstGeom>
          <a:noFill/>
        </p:spPr>
        <p:txBody>
          <a:bodyPr wrap="square" rtlCol="0">
            <a:spAutoFit/>
          </a:bodyPr>
          <a:lstStyle/>
          <a:p>
            <a:r>
              <a:rPr lang="en-GB" dirty="0" smtClean="0"/>
              <a:t>Whatever is the number of players, each of them wants to maximize his gain. So when the player in question is at ply, he looks at his gain (his position in the vector) and chooses the best possibility. First player looks at the first vector position, second at the second one etc.</a:t>
            </a:r>
            <a:endParaRPr lang="en-GB" dirty="0"/>
          </a:p>
        </p:txBody>
      </p:sp>
    </p:spTree>
    <p:extLst>
      <p:ext uri="{BB962C8B-B14F-4D97-AF65-F5344CB8AC3E}">
        <p14:creationId xmlns:p14="http://schemas.microsoft.com/office/powerpoint/2010/main" val="35524731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err="1" smtClean="0"/>
              <a:t>Preliminary</a:t>
            </a:r>
            <a:r>
              <a:rPr lang="sk-SK" dirty="0" smtClean="0"/>
              <a:t> </a:t>
            </a:r>
            <a:r>
              <a:rPr lang="sk-SK" dirty="0" err="1" smtClean="0"/>
              <a:t>summary</a:t>
            </a:r>
            <a:endParaRPr lang="en-US" dirty="0"/>
          </a:p>
        </p:txBody>
      </p:sp>
      <p:sp>
        <p:nvSpPr>
          <p:cNvPr id="3" name="TextBox 2"/>
          <p:cNvSpPr txBox="1"/>
          <p:nvPr/>
        </p:nvSpPr>
        <p:spPr>
          <a:xfrm>
            <a:off x="2558005" y="2604304"/>
            <a:ext cx="8993529" cy="1200329"/>
          </a:xfrm>
          <a:prstGeom prst="rect">
            <a:avLst/>
          </a:prstGeom>
          <a:noFill/>
        </p:spPr>
        <p:txBody>
          <a:bodyPr wrap="square" rtlCol="0">
            <a:spAutoFit/>
          </a:bodyPr>
          <a:lstStyle/>
          <a:p>
            <a:pPr marL="342900" indent="-342900">
              <a:buAutoNum type="arabicPeriod"/>
            </a:pPr>
            <a:r>
              <a:rPr lang="sk-SK" sz="2400" dirty="0" err="1" smtClean="0"/>
              <a:t>Two</a:t>
            </a:r>
            <a:r>
              <a:rPr lang="sk-SK" sz="2400" dirty="0" smtClean="0"/>
              <a:t> </a:t>
            </a:r>
            <a:r>
              <a:rPr lang="sk-SK" sz="2400" dirty="0" err="1" smtClean="0"/>
              <a:t>player</a:t>
            </a:r>
            <a:r>
              <a:rPr lang="sk-SK" sz="2400" dirty="0" smtClean="0"/>
              <a:t> game</a:t>
            </a:r>
          </a:p>
          <a:p>
            <a:pPr marL="342900" indent="-342900">
              <a:buAutoNum type="arabicPeriod"/>
            </a:pPr>
            <a:r>
              <a:rPr lang="sk-SK" sz="2400" dirty="0" err="1" smtClean="0"/>
              <a:t>Minimax</a:t>
            </a:r>
            <a:r>
              <a:rPr lang="sk-SK" sz="2400" dirty="0" smtClean="0"/>
              <a:t> and </a:t>
            </a:r>
            <a:r>
              <a:rPr lang="sk-SK" sz="2400" dirty="0" err="1" smtClean="0"/>
              <a:t>Alpha</a:t>
            </a:r>
            <a:r>
              <a:rPr lang="sk-SK" sz="2400" dirty="0" smtClean="0"/>
              <a:t> beta </a:t>
            </a:r>
            <a:r>
              <a:rPr lang="sk-SK" sz="2400" dirty="0" err="1" smtClean="0"/>
              <a:t>prunning</a:t>
            </a:r>
            <a:endParaRPr lang="sk-SK" sz="2400" dirty="0" smtClean="0"/>
          </a:p>
          <a:p>
            <a:pPr marL="342900" indent="-342900">
              <a:buAutoNum type="arabicPeriod"/>
            </a:pPr>
            <a:r>
              <a:rPr lang="sk-SK" sz="2400" dirty="0" smtClean="0"/>
              <a:t>More </a:t>
            </a:r>
            <a:r>
              <a:rPr lang="sk-SK" sz="2400" dirty="0" err="1" smtClean="0"/>
              <a:t>player</a:t>
            </a:r>
            <a:r>
              <a:rPr lang="sk-SK" sz="2400" dirty="0" smtClean="0"/>
              <a:t> </a:t>
            </a:r>
            <a:r>
              <a:rPr lang="sk-SK" sz="2400" dirty="0" err="1" smtClean="0"/>
              <a:t>games</a:t>
            </a:r>
            <a:r>
              <a:rPr lang="sk-SK" sz="2400" dirty="0" smtClean="0"/>
              <a:t>.</a:t>
            </a:r>
            <a:endParaRPr lang="en-US" sz="2400" dirty="0"/>
          </a:p>
        </p:txBody>
      </p:sp>
    </p:spTree>
    <p:extLst>
      <p:ext uri="{BB962C8B-B14F-4D97-AF65-F5344CB8AC3E}">
        <p14:creationId xmlns:p14="http://schemas.microsoft.com/office/powerpoint/2010/main" val="24263513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9100" y="274638"/>
            <a:ext cx="7499350" cy="1143000"/>
          </a:xfrm>
        </p:spPr>
        <p:txBody>
          <a:bodyPr/>
          <a:lstStyle/>
          <a:p>
            <a:pPr>
              <a:defRPr/>
            </a:pPr>
            <a:r>
              <a:rPr lang="en-US" dirty="0" smtClean="0">
                <a:solidFill>
                  <a:srgbClr val="C00000"/>
                </a:solidFill>
              </a:rPr>
              <a:t>Monte Carlo Tree </a:t>
            </a:r>
            <a:r>
              <a:rPr lang="sk-SK" dirty="0" smtClean="0">
                <a:solidFill>
                  <a:srgbClr val="C00000"/>
                </a:solidFill>
              </a:rPr>
              <a:t>S</a:t>
            </a:r>
            <a:r>
              <a:rPr lang="en-US" dirty="0" err="1" smtClean="0">
                <a:solidFill>
                  <a:srgbClr val="C00000"/>
                </a:solidFill>
              </a:rPr>
              <a:t>earch</a:t>
            </a:r>
            <a:endParaRPr lang="sk-SK" dirty="0">
              <a:solidFill>
                <a:srgbClr val="C00000"/>
              </a:solidFill>
            </a:endParaRPr>
          </a:p>
        </p:txBody>
      </p:sp>
      <p:sp>
        <p:nvSpPr>
          <p:cNvPr id="49155" name="TextBox 2"/>
          <p:cNvSpPr txBox="1">
            <a:spLocks noChangeArrowheads="1"/>
          </p:cNvSpPr>
          <p:nvPr/>
        </p:nvSpPr>
        <p:spPr bwMode="auto">
          <a:xfrm>
            <a:off x="1504950" y="1677353"/>
            <a:ext cx="10134600" cy="4985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sk-SK" altLang="en-US" sz="2400" dirty="0" err="1" smtClean="0">
                <a:latin typeface="Arial" panose="020B0604020202020204" pitchFamily="34" charset="0"/>
              </a:rPr>
              <a:t>Minimax</a:t>
            </a:r>
            <a:r>
              <a:rPr lang="en-US" altLang="en-US" sz="2400" dirty="0" smtClean="0">
                <a:latin typeface="Arial" panose="020B0604020202020204" pitchFamily="34" charset="0"/>
              </a:rPr>
              <a:t> and </a:t>
            </a:r>
            <a:r>
              <a:rPr lang="sk-SK" altLang="en-US" sz="2400" dirty="0" smtClean="0">
                <a:latin typeface="Arial" panose="020B0604020202020204" pitchFamily="34" charset="0"/>
              </a:rPr>
              <a:t>alfa </a:t>
            </a:r>
            <a:r>
              <a:rPr lang="sk-SK" altLang="en-US" sz="2400" dirty="0">
                <a:latin typeface="Arial" panose="020B0604020202020204" pitchFamily="34" charset="0"/>
              </a:rPr>
              <a:t>beta </a:t>
            </a:r>
            <a:r>
              <a:rPr lang="en-US" altLang="en-US" sz="2400" dirty="0" smtClean="0">
                <a:latin typeface="Arial" panose="020B0604020202020204" pitchFamily="34" charset="0"/>
              </a:rPr>
              <a:t>pruning need to know the evaluation function giving the values of the final game states. Or at least we need to know how to estimate these values. </a:t>
            </a:r>
            <a:endParaRPr lang="sk-SK" altLang="en-US" sz="2400" dirty="0">
              <a:latin typeface="Arial" panose="020B0604020202020204" pitchFamily="34" charset="0"/>
            </a:endParaRPr>
          </a:p>
          <a:p>
            <a:pPr eaLnBrk="1" hangingPunct="1"/>
            <a:endParaRPr lang="sk-SK" altLang="en-US" sz="2400" dirty="0">
              <a:latin typeface="Arial" panose="020B0604020202020204" pitchFamily="34" charset="0"/>
            </a:endParaRPr>
          </a:p>
          <a:p>
            <a:pPr eaLnBrk="1" hangingPunct="1"/>
            <a:r>
              <a:rPr lang="sk-SK" altLang="en-US" sz="2400" dirty="0">
                <a:latin typeface="Arial" panose="020B0604020202020204" pitchFamily="34" charset="0"/>
              </a:rPr>
              <a:t>MCTS </a:t>
            </a:r>
            <a:r>
              <a:rPr lang="en-US" altLang="en-US" sz="2400" dirty="0" smtClean="0">
                <a:latin typeface="Arial" panose="020B0604020202020204" pitchFamily="34" charset="0"/>
              </a:rPr>
              <a:t>does not need to evaluate the final game states. Algorithm is based upon random search in a game space and the previous results of this search are used to build up the game tree successively</a:t>
            </a:r>
          </a:p>
          <a:p>
            <a:pPr eaLnBrk="1" hangingPunct="1"/>
            <a:endParaRPr lang="sk-SK" altLang="en-US" sz="2400" dirty="0">
              <a:latin typeface="Arial" panose="020B0604020202020204" pitchFamily="34" charset="0"/>
            </a:endParaRPr>
          </a:p>
          <a:p>
            <a:pPr eaLnBrk="1" hangingPunct="1"/>
            <a:r>
              <a:rPr lang="sk-SK" altLang="en-US" sz="2400" dirty="0">
                <a:latin typeface="Arial" panose="020B0604020202020204" pitchFamily="34" charset="0"/>
              </a:rPr>
              <a:t>MCTS </a:t>
            </a:r>
            <a:r>
              <a:rPr lang="en-US" altLang="en-US" sz="2400" dirty="0" smtClean="0">
                <a:latin typeface="Arial" panose="020B0604020202020204" pitchFamily="34" charset="0"/>
              </a:rPr>
              <a:t>is applicable if</a:t>
            </a:r>
            <a:r>
              <a:rPr lang="sk-SK" altLang="en-US" sz="2400" dirty="0" smtClean="0">
                <a:latin typeface="Arial" panose="020B0604020202020204" pitchFamily="34" charset="0"/>
              </a:rPr>
              <a:t>:</a:t>
            </a:r>
            <a:endParaRPr lang="sk-SK" altLang="en-US" sz="2400" dirty="0">
              <a:latin typeface="Arial" panose="020B0604020202020204" pitchFamily="34" charset="0"/>
            </a:endParaRPr>
          </a:p>
          <a:p>
            <a:pPr eaLnBrk="1" hangingPunct="1"/>
            <a:endParaRPr lang="sk-SK" altLang="en-US" sz="2400" dirty="0">
              <a:latin typeface="Arial" panose="020B0604020202020204" pitchFamily="34" charset="0"/>
            </a:endParaRPr>
          </a:p>
          <a:p>
            <a:pPr eaLnBrk="1" hangingPunct="1"/>
            <a:r>
              <a:rPr lang="en-US" altLang="en-US" dirty="0" smtClean="0">
                <a:latin typeface="Arial" panose="020B0604020202020204" pitchFamily="34" charset="0"/>
              </a:rPr>
              <a:t>1. </a:t>
            </a:r>
            <a:r>
              <a:rPr lang="sk-SK" altLang="en-US" dirty="0" smtClean="0">
                <a:latin typeface="Arial" panose="020B0604020202020204" pitchFamily="34" charset="0"/>
              </a:rPr>
              <a:t> </a:t>
            </a:r>
            <a:r>
              <a:rPr lang="en-US" altLang="en-US" dirty="0" smtClean="0">
                <a:latin typeface="Arial" panose="020B0604020202020204" pitchFamily="34" charset="0"/>
              </a:rPr>
              <a:t>Game results (final state values) are in certain boundaries from – to. </a:t>
            </a:r>
            <a:endParaRPr lang="sk-SK" altLang="en-US" dirty="0">
              <a:latin typeface="Arial" panose="020B0604020202020204" pitchFamily="34" charset="0"/>
            </a:endParaRPr>
          </a:p>
          <a:p>
            <a:pPr eaLnBrk="1" hangingPunct="1"/>
            <a:r>
              <a:rPr lang="en-US" altLang="en-US" dirty="0" smtClean="0">
                <a:latin typeface="Arial" panose="020B0604020202020204" pitchFamily="34" charset="0"/>
              </a:rPr>
              <a:t>2.  We have a complete information about the game rules</a:t>
            </a:r>
            <a:r>
              <a:rPr lang="sk-SK" altLang="en-US" dirty="0" smtClean="0">
                <a:latin typeface="Arial" panose="020B0604020202020204" pitchFamily="34" charset="0"/>
              </a:rPr>
              <a:t>.</a:t>
            </a:r>
            <a:endParaRPr lang="sk-SK" altLang="en-US" dirty="0">
              <a:latin typeface="Arial" panose="020B0604020202020204" pitchFamily="34" charset="0"/>
            </a:endParaRPr>
          </a:p>
          <a:p>
            <a:pPr eaLnBrk="1" hangingPunct="1"/>
            <a:r>
              <a:rPr lang="en-US" altLang="en-US" dirty="0" smtClean="0">
                <a:latin typeface="Arial" panose="020B0604020202020204" pitchFamily="34" charset="0"/>
              </a:rPr>
              <a:t>3.  Game duration is limited,</a:t>
            </a:r>
            <a:endParaRPr lang="sk-SK" altLang="en-US" dirty="0">
              <a:latin typeface="Arial" panose="020B0604020202020204" pitchFamily="34" charset="0"/>
            </a:endParaRPr>
          </a:p>
          <a:p>
            <a:pPr eaLnBrk="1" hangingPunct="1">
              <a:buFontTx/>
              <a:buAutoNum type="arabicPeriod"/>
            </a:pPr>
            <a:endParaRPr lang="sk-SK" altLang="en-US" sz="2400" dirty="0">
              <a:latin typeface="Arial" panose="020B0604020202020204" pitchFamily="34" charset="0"/>
            </a:endParaRPr>
          </a:p>
        </p:txBody>
      </p:sp>
    </p:spTree>
    <p:extLst>
      <p:ext uri="{BB962C8B-B14F-4D97-AF65-F5344CB8AC3E}">
        <p14:creationId xmlns:p14="http://schemas.microsoft.com/office/powerpoint/2010/main" val="26330526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63135" y="996"/>
            <a:ext cx="10837403" cy="954107"/>
          </a:xfrm>
          <a:prstGeom prst="rect">
            <a:avLst/>
          </a:prstGeom>
          <a:noFill/>
        </p:spPr>
        <p:txBody>
          <a:bodyPr wrap="square" rtlCol="0">
            <a:spAutoFit/>
          </a:bodyPr>
          <a:lstStyle/>
          <a:p>
            <a:r>
              <a:rPr lang="en-US" sz="2800" dirty="0" smtClean="0">
                <a:solidFill>
                  <a:schemeClr val="accent2">
                    <a:lumMod val="75000"/>
                  </a:schemeClr>
                </a:solidFill>
              </a:rPr>
              <a:t>Illustration of the  problem (</a:t>
            </a:r>
            <a:r>
              <a:rPr lang="en-US" sz="2800" dirty="0" err="1" smtClean="0">
                <a:solidFill>
                  <a:schemeClr val="accent2">
                    <a:lumMod val="75000"/>
                  </a:schemeClr>
                </a:solidFill>
              </a:rPr>
              <a:t>multiarmed</a:t>
            </a:r>
            <a:r>
              <a:rPr lang="en-US" sz="2800" dirty="0" smtClean="0">
                <a:solidFill>
                  <a:schemeClr val="accent2">
                    <a:lumMod val="75000"/>
                  </a:schemeClr>
                </a:solidFill>
              </a:rPr>
              <a:t> bandit problem example / </a:t>
            </a:r>
            <a:r>
              <a:rPr lang="en-US" sz="2800" dirty="0" err="1" smtClean="0">
                <a:solidFill>
                  <a:schemeClr val="accent2">
                    <a:lumMod val="75000"/>
                  </a:schemeClr>
                </a:solidFill>
              </a:rPr>
              <a:t>probl</a:t>
            </a:r>
            <a:r>
              <a:rPr lang="sk-SK" sz="2800" dirty="0" smtClean="0">
                <a:solidFill>
                  <a:schemeClr val="accent2">
                    <a:lumMod val="75000"/>
                  </a:schemeClr>
                </a:solidFill>
              </a:rPr>
              <a:t>é</a:t>
            </a:r>
            <a:r>
              <a:rPr lang="en-US" sz="2800" dirty="0" smtClean="0">
                <a:solidFill>
                  <a:schemeClr val="accent2">
                    <a:lumMod val="75000"/>
                  </a:schemeClr>
                </a:solidFill>
              </a:rPr>
              <a:t>m </a:t>
            </a:r>
            <a:r>
              <a:rPr lang="en-US" sz="2800" dirty="0" err="1" smtClean="0">
                <a:solidFill>
                  <a:schemeClr val="accent2">
                    <a:lumMod val="75000"/>
                  </a:schemeClr>
                </a:solidFill>
              </a:rPr>
              <a:t>mnohoruk</a:t>
            </a:r>
            <a:r>
              <a:rPr lang="sk-SK" sz="2800" dirty="0" err="1" smtClean="0">
                <a:solidFill>
                  <a:schemeClr val="accent2">
                    <a:lumMod val="75000"/>
                  </a:schemeClr>
                </a:solidFill>
              </a:rPr>
              <a:t>ého</a:t>
            </a:r>
            <a:r>
              <a:rPr lang="sk-SK" sz="2800" dirty="0" smtClean="0">
                <a:solidFill>
                  <a:schemeClr val="accent2">
                    <a:lumMod val="75000"/>
                  </a:schemeClr>
                </a:solidFill>
              </a:rPr>
              <a:t> hráča</a:t>
            </a:r>
            <a:r>
              <a:rPr lang="en-US" sz="2800" dirty="0" smtClean="0">
                <a:solidFill>
                  <a:schemeClr val="accent2">
                    <a:lumMod val="75000"/>
                  </a:schemeClr>
                </a:solidFill>
              </a:rPr>
              <a:t>) </a:t>
            </a:r>
            <a:endParaRPr lang="en-US" sz="2800" dirty="0">
              <a:solidFill>
                <a:schemeClr val="accent2">
                  <a:lumMod val="75000"/>
                </a:schemeClr>
              </a:solidFill>
            </a:endParaRPr>
          </a:p>
        </p:txBody>
      </p:sp>
      <p:sp>
        <p:nvSpPr>
          <p:cNvPr id="3" name="TextBox 2"/>
          <p:cNvSpPr txBox="1">
            <a:spLocks noChangeArrowheads="1"/>
          </p:cNvSpPr>
          <p:nvPr/>
        </p:nvSpPr>
        <p:spPr bwMode="auto">
          <a:xfrm>
            <a:off x="678166" y="1201165"/>
            <a:ext cx="11117594" cy="2963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Arial" charset="0"/>
                <a:ea typeface="+mn-ea"/>
                <a:cs typeface="Arial" charset="0"/>
              </a:defRPr>
            </a:lvl1pPr>
            <a:lvl2pPr marL="457200" algn="l" rtl="0" fontAlgn="base">
              <a:spcBef>
                <a:spcPct val="0"/>
              </a:spcBef>
              <a:spcAft>
                <a:spcPct val="0"/>
              </a:spcAft>
              <a:defRPr sz="2400" kern="1200">
                <a:solidFill>
                  <a:schemeClr val="tx1"/>
                </a:solidFill>
                <a:latin typeface="Arial" charset="0"/>
                <a:ea typeface="+mn-ea"/>
                <a:cs typeface="Arial" charset="0"/>
              </a:defRPr>
            </a:lvl2pPr>
            <a:lvl3pPr marL="914400" algn="l" rtl="0" fontAlgn="base">
              <a:spcBef>
                <a:spcPct val="0"/>
              </a:spcBef>
              <a:spcAft>
                <a:spcPct val="0"/>
              </a:spcAft>
              <a:defRPr sz="2400" kern="1200">
                <a:solidFill>
                  <a:schemeClr val="tx1"/>
                </a:solidFill>
                <a:latin typeface="Arial" charset="0"/>
                <a:ea typeface="+mn-ea"/>
                <a:cs typeface="Arial" charset="0"/>
              </a:defRPr>
            </a:lvl3pPr>
            <a:lvl4pPr marL="1371600" algn="l" rtl="0" fontAlgn="base">
              <a:spcBef>
                <a:spcPct val="0"/>
              </a:spcBef>
              <a:spcAft>
                <a:spcPct val="0"/>
              </a:spcAft>
              <a:defRPr sz="2400" kern="1200">
                <a:solidFill>
                  <a:schemeClr val="tx1"/>
                </a:solidFill>
                <a:latin typeface="Arial" charset="0"/>
                <a:ea typeface="+mn-ea"/>
                <a:cs typeface="Arial" charset="0"/>
              </a:defRPr>
            </a:lvl4pPr>
            <a:lvl5pPr marL="1828800" algn="l" rtl="0" fontAlgn="base">
              <a:spcBef>
                <a:spcPct val="0"/>
              </a:spcBef>
              <a:spcAft>
                <a:spcPct val="0"/>
              </a:spcAft>
              <a:defRPr sz="2400" kern="1200">
                <a:solidFill>
                  <a:schemeClr val="tx1"/>
                </a:solidFill>
                <a:latin typeface="Arial" charset="0"/>
                <a:ea typeface="+mn-ea"/>
                <a:cs typeface="Arial" charset="0"/>
              </a:defRPr>
            </a:lvl5pPr>
            <a:lvl6pPr marL="2286000" algn="l" defTabSz="914400" rtl="0" eaLnBrk="1" latinLnBrk="0" hangingPunct="1">
              <a:defRPr sz="2400" kern="1200">
                <a:solidFill>
                  <a:schemeClr val="tx1"/>
                </a:solidFill>
                <a:latin typeface="Arial" charset="0"/>
                <a:ea typeface="+mn-ea"/>
                <a:cs typeface="Arial" charset="0"/>
              </a:defRPr>
            </a:lvl6pPr>
            <a:lvl7pPr marL="2743200" algn="l" defTabSz="914400" rtl="0" eaLnBrk="1" latinLnBrk="0" hangingPunct="1">
              <a:defRPr sz="2400" kern="1200">
                <a:solidFill>
                  <a:schemeClr val="tx1"/>
                </a:solidFill>
                <a:latin typeface="Arial" charset="0"/>
                <a:ea typeface="+mn-ea"/>
                <a:cs typeface="Arial" charset="0"/>
              </a:defRPr>
            </a:lvl7pPr>
            <a:lvl8pPr marL="3200400" algn="l" defTabSz="914400" rtl="0" eaLnBrk="1" latinLnBrk="0" hangingPunct="1">
              <a:defRPr sz="2400" kern="1200">
                <a:solidFill>
                  <a:schemeClr val="tx1"/>
                </a:solidFill>
                <a:latin typeface="Arial" charset="0"/>
                <a:ea typeface="+mn-ea"/>
                <a:cs typeface="Arial" charset="0"/>
              </a:defRPr>
            </a:lvl8pPr>
            <a:lvl9pPr marL="3657600" algn="l" defTabSz="914400" rtl="0" eaLnBrk="1" latinLnBrk="0" hangingPunct="1">
              <a:defRPr sz="2400" kern="1200">
                <a:solidFill>
                  <a:schemeClr val="tx1"/>
                </a:solidFill>
                <a:latin typeface="Arial" charset="0"/>
                <a:ea typeface="+mn-ea"/>
                <a:cs typeface="Arial" charset="0"/>
              </a:defRPr>
            </a:lvl9pPr>
          </a:lstStyle>
          <a:p>
            <a:pPr algn="l">
              <a:lnSpc>
                <a:spcPct val="90000"/>
              </a:lnSpc>
              <a:buClr>
                <a:srgbClr val="FF3300"/>
              </a:buClr>
              <a:buSzPct val="85000"/>
              <a:buFont typeface="Marlett" pitchFamily="2" charset="2"/>
              <a:buChar char="h"/>
            </a:pPr>
            <a:r>
              <a:rPr kumimoji="1" lang="en-US" b="1" dirty="0">
                <a:cs typeface="Arial" charset="0"/>
              </a:rPr>
              <a:t>Problem: </a:t>
            </a:r>
            <a:r>
              <a:rPr kumimoji="1" lang="en-US" dirty="0" smtClean="0">
                <a:cs typeface="Arial" charset="0"/>
              </a:rPr>
              <a:t>We have a lot of winning machines</a:t>
            </a:r>
            <a:r>
              <a:rPr kumimoji="1" lang="en-US" b="1" dirty="0" smtClean="0">
                <a:cs typeface="Arial" charset="0"/>
              </a:rPr>
              <a:t>. </a:t>
            </a:r>
            <a:r>
              <a:rPr kumimoji="1" lang="en-US" dirty="0" smtClean="0">
                <a:cs typeface="Arial" charset="0"/>
              </a:rPr>
              <a:t>If one pulls the  arm, he wins or loose</a:t>
            </a:r>
            <a:r>
              <a:rPr kumimoji="1" lang="en-US" b="1" dirty="0" smtClean="0">
                <a:cs typeface="Arial" charset="0"/>
              </a:rPr>
              <a:t>.  </a:t>
            </a:r>
            <a:r>
              <a:rPr kumimoji="1" lang="en-US" dirty="0" smtClean="0">
                <a:cs typeface="Arial" charset="0"/>
              </a:rPr>
              <a:t>We need to find </a:t>
            </a:r>
            <a:r>
              <a:rPr kumimoji="1" lang="en-US" dirty="0">
                <a:cs typeface="Arial" charset="0"/>
              </a:rPr>
              <a:t>arm-pulling strategy </a:t>
            </a:r>
            <a:r>
              <a:rPr kumimoji="1" lang="en-US" dirty="0" smtClean="0">
                <a:cs typeface="Arial" charset="0"/>
              </a:rPr>
              <a:t>(sequence of pulls, actions) such </a:t>
            </a:r>
            <a:r>
              <a:rPr kumimoji="1" lang="en-US" dirty="0">
                <a:cs typeface="Arial" charset="0"/>
              </a:rPr>
              <a:t>that the expected total reward at time </a:t>
            </a:r>
            <a:r>
              <a:rPr kumimoji="1" lang="en-US" i="1" dirty="0">
                <a:cs typeface="Arial" charset="0"/>
              </a:rPr>
              <a:t>n</a:t>
            </a:r>
            <a:r>
              <a:rPr kumimoji="1" lang="en-US" dirty="0">
                <a:cs typeface="Arial" charset="0"/>
              </a:rPr>
              <a:t> is close to the best possible (one pull per time step)</a:t>
            </a:r>
          </a:p>
          <a:p>
            <a:pPr lvl="1" algn="l">
              <a:lnSpc>
                <a:spcPct val="90000"/>
              </a:lnSpc>
              <a:spcBef>
                <a:spcPct val="20000"/>
              </a:spcBef>
              <a:buClr>
                <a:srgbClr val="339933"/>
              </a:buClr>
              <a:buSzPct val="85000"/>
              <a:buFont typeface="Marlett" pitchFamily="2" charset="2"/>
              <a:buChar char="5"/>
            </a:pPr>
            <a:r>
              <a:rPr kumimoji="1" lang="en-US" dirty="0">
                <a:cs typeface="Arial" charset="0"/>
              </a:rPr>
              <a:t>Optimal (in expectation) is to pull optimal arm </a:t>
            </a:r>
            <a:r>
              <a:rPr kumimoji="1" lang="en-US" i="1" dirty="0">
                <a:cs typeface="Arial" charset="0"/>
              </a:rPr>
              <a:t>n </a:t>
            </a:r>
            <a:r>
              <a:rPr kumimoji="1" lang="en-US" dirty="0">
                <a:cs typeface="Arial" charset="0"/>
              </a:rPr>
              <a:t>times</a:t>
            </a:r>
          </a:p>
          <a:p>
            <a:pPr lvl="1" algn="l">
              <a:lnSpc>
                <a:spcPct val="90000"/>
              </a:lnSpc>
              <a:spcBef>
                <a:spcPct val="20000"/>
              </a:spcBef>
              <a:buClr>
                <a:srgbClr val="339933"/>
              </a:buClr>
              <a:buSzPct val="85000"/>
              <a:buFont typeface="Marlett" pitchFamily="2" charset="2"/>
              <a:buChar char="5"/>
            </a:pPr>
            <a:r>
              <a:rPr kumimoji="1" lang="en-US" dirty="0" smtClean="0">
                <a:cs typeface="Arial" charset="0"/>
              </a:rPr>
              <a:t>Uniform Bandit </a:t>
            </a:r>
            <a:r>
              <a:rPr kumimoji="1" lang="en-US" dirty="0">
                <a:cs typeface="Arial" charset="0"/>
              </a:rPr>
              <a:t>is poor choice --- waste time on bad arms</a:t>
            </a:r>
          </a:p>
          <a:p>
            <a:pPr lvl="1" algn="l">
              <a:lnSpc>
                <a:spcPct val="90000"/>
              </a:lnSpc>
              <a:spcBef>
                <a:spcPct val="20000"/>
              </a:spcBef>
              <a:buClr>
                <a:srgbClr val="339933"/>
              </a:buClr>
              <a:buSzPct val="85000"/>
              <a:buFont typeface="Marlett" pitchFamily="2" charset="2"/>
              <a:buChar char="5"/>
            </a:pPr>
            <a:r>
              <a:rPr kumimoji="1" lang="en-US" dirty="0">
                <a:cs typeface="Arial" charset="0"/>
              </a:rPr>
              <a:t>Must balance </a:t>
            </a:r>
            <a:r>
              <a:rPr kumimoji="1" lang="en-US" b="1" dirty="0">
                <a:cs typeface="Arial" charset="0"/>
              </a:rPr>
              <a:t>exploring</a:t>
            </a:r>
            <a:r>
              <a:rPr kumimoji="1" lang="en-US" dirty="0">
                <a:cs typeface="Arial" charset="0"/>
              </a:rPr>
              <a:t> machines to find good payoffs and </a:t>
            </a:r>
            <a:endParaRPr kumimoji="1" lang="en-US" dirty="0" smtClean="0">
              <a:cs typeface="Arial" charset="0"/>
            </a:endParaRPr>
          </a:p>
          <a:p>
            <a:pPr lvl="1" algn="l">
              <a:lnSpc>
                <a:spcPct val="90000"/>
              </a:lnSpc>
              <a:spcBef>
                <a:spcPct val="20000"/>
              </a:spcBef>
              <a:buClr>
                <a:srgbClr val="339933"/>
              </a:buClr>
              <a:buSzPct val="85000"/>
            </a:pPr>
            <a:r>
              <a:rPr kumimoji="1" lang="en-US" b="1" dirty="0"/>
              <a:t> </a:t>
            </a:r>
            <a:r>
              <a:rPr kumimoji="1" lang="en-US" b="1" dirty="0" smtClean="0"/>
              <a:t>  </a:t>
            </a:r>
            <a:r>
              <a:rPr kumimoji="1" lang="en-US" b="1" dirty="0" smtClean="0">
                <a:cs typeface="Arial" charset="0"/>
              </a:rPr>
              <a:t>exploiting</a:t>
            </a:r>
            <a:r>
              <a:rPr kumimoji="1" lang="en-US" dirty="0" smtClean="0">
                <a:cs typeface="Arial" charset="0"/>
              </a:rPr>
              <a:t> </a:t>
            </a:r>
            <a:r>
              <a:rPr kumimoji="1" lang="en-US" dirty="0">
                <a:cs typeface="Arial" charset="0"/>
              </a:rPr>
              <a:t>current knowledge</a:t>
            </a:r>
          </a:p>
        </p:txBody>
      </p:sp>
      <p:grpSp>
        <p:nvGrpSpPr>
          <p:cNvPr id="16" name="Group 15"/>
          <p:cNvGrpSpPr/>
          <p:nvPr/>
        </p:nvGrpSpPr>
        <p:grpSpPr>
          <a:xfrm>
            <a:off x="4033837" y="4331629"/>
            <a:ext cx="4124325" cy="2390775"/>
            <a:chOff x="4033837" y="4112173"/>
            <a:chExt cx="4124325" cy="2390775"/>
          </a:xfrm>
        </p:grpSpPr>
        <p:sp>
          <p:nvSpPr>
            <p:cNvPr id="4" name="Oval 3"/>
            <p:cNvSpPr>
              <a:spLocks noChangeArrowheads="1"/>
            </p:cNvSpPr>
            <p:nvPr/>
          </p:nvSpPr>
          <p:spPr bwMode="auto">
            <a:xfrm>
              <a:off x="5375275" y="4545560"/>
              <a:ext cx="125412" cy="123825"/>
            </a:xfrm>
            <a:prstGeom prst="ellipse">
              <a:avLst/>
            </a:prstGeom>
            <a:solidFill>
              <a:schemeClr val="tx1"/>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defPPr>
                <a:defRPr lang="en-US"/>
              </a:defPPr>
              <a:lvl1pPr algn="l" rtl="0" fontAlgn="base">
                <a:spcBef>
                  <a:spcPct val="0"/>
                </a:spcBef>
                <a:spcAft>
                  <a:spcPct val="0"/>
                </a:spcAft>
                <a:defRPr sz="2400" kern="1200">
                  <a:solidFill>
                    <a:schemeClr val="tx1"/>
                  </a:solidFill>
                  <a:latin typeface="Arial" charset="0"/>
                  <a:ea typeface="+mn-ea"/>
                  <a:cs typeface="Arial" charset="0"/>
                </a:defRPr>
              </a:lvl1pPr>
              <a:lvl2pPr marL="457200" algn="l" rtl="0" fontAlgn="base">
                <a:spcBef>
                  <a:spcPct val="0"/>
                </a:spcBef>
                <a:spcAft>
                  <a:spcPct val="0"/>
                </a:spcAft>
                <a:defRPr sz="2400" kern="1200">
                  <a:solidFill>
                    <a:schemeClr val="tx1"/>
                  </a:solidFill>
                  <a:latin typeface="Arial" charset="0"/>
                  <a:ea typeface="+mn-ea"/>
                  <a:cs typeface="Arial" charset="0"/>
                </a:defRPr>
              </a:lvl2pPr>
              <a:lvl3pPr marL="914400" algn="l" rtl="0" fontAlgn="base">
                <a:spcBef>
                  <a:spcPct val="0"/>
                </a:spcBef>
                <a:spcAft>
                  <a:spcPct val="0"/>
                </a:spcAft>
                <a:defRPr sz="2400" kern="1200">
                  <a:solidFill>
                    <a:schemeClr val="tx1"/>
                  </a:solidFill>
                  <a:latin typeface="Arial" charset="0"/>
                  <a:ea typeface="+mn-ea"/>
                  <a:cs typeface="Arial" charset="0"/>
                </a:defRPr>
              </a:lvl3pPr>
              <a:lvl4pPr marL="1371600" algn="l" rtl="0" fontAlgn="base">
                <a:spcBef>
                  <a:spcPct val="0"/>
                </a:spcBef>
                <a:spcAft>
                  <a:spcPct val="0"/>
                </a:spcAft>
                <a:defRPr sz="2400" kern="1200">
                  <a:solidFill>
                    <a:schemeClr val="tx1"/>
                  </a:solidFill>
                  <a:latin typeface="Arial" charset="0"/>
                  <a:ea typeface="+mn-ea"/>
                  <a:cs typeface="Arial" charset="0"/>
                </a:defRPr>
              </a:lvl4pPr>
              <a:lvl5pPr marL="1828800" algn="l" rtl="0" fontAlgn="base">
                <a:spcBef>
                  <a:spcPct val="0"/>
                </a:spcBef>
                <a:spcAft>
                  <a:spcPct val="0"/>
                </a:spcAft>
                <a:defRPr sz="2400" kern="1200">
                  <a:solidFill>
                    <a:schemeClr val="tx1"/>
                  </a:solidFill>
                  <a:latin typeface="Arial" charset="0"/>
                  <a:ea typeface="+mn-ea"/>
                  <a:cs typeface="Arial" charset="0"/>
                </a:defRPr>
              </a:lvl5pPr>
              <a:lvl6pPr marL="2286000" algn="l" defTabSz="914400" rtl="0" eaLnBrk="1" latinLnBrk="0" hangingPunct="1">
                <a:defRPr sz="2400" kern="1200">
                  <a:solidFill>
                    <a:schemeClr val="tx1"/>
                  </a:solidFill>
                  <a:latin typeface="Arial" charset="0"/>
                  <a:ea typeface="+mn-ea"/>
                  <a:cs typeface="Arial" charset="0"/>
                </a:defRPr>
              </a:lvl6pPr>
              <a:lvl7pPr marL="2743200" algn="l" defTabSz="914400" rtl="0" eaLnBrk="1" latinLnBrk="0" hangingPunct="1">
                <a:defRPr sz="2400" kern="1200">
                  <a:solidFill>
                    <a:schemeClr val="tx1"/>
                  </a:solidFill>
                  <a:latin typeface="Arial" charset="0"/>
                  <a:ea typeface="+mn-ea"/>
                  <a:cs typeface="Arial" charset="0"/>
                </a:defRPr>
              </a:lvl7pPr>
              <a:lvl8pPr marL="3200400" algn="l" defTabSz="914400" rtl="0" eaLnBrk="1" latinLnBrk="0" hangingPunct="1">
                <a:defRPr sz="2400" kern="1200">
                  <a:solidFill>
                    <a:schemeClr val="tx1"/>
                  </a:solidFill>
                  <a:latin typeface="Arial" charset="0"/>
                  <a:ea typeface="+mn-ea"/>
                  <a:cs typeface="Arial" charset="0"/>
                </a:defRPr>
              </a:lvl8pPr>
              <a:lvl9pPr marL="3657600" algn="l" defTabSz="914400" rtl="0" eaLnBrk="1" latinLnBrk="0" hangingPunct="1">
                <a:defRPr sz="2400" kern="1200">
                  <a:solidFill>
                    <a:schemeClr val="tx1"/>
                  </a:solidFill>
                  <a:latin typeface="Arial" charset="0"/>
                  <a:ea typeface="+mn-ea"/>
                  <a:cs typeface="Arial" charset="0"/>
                </a:defRPr>
              </a:lvl9pPr>
            </a:lstStyle>
            <a:p>
              <a:endParaRPr lang="en-US"/>
            </a:p>
          </p:txBody>
        </p:sp>
        <p:cxnSp>
          <p:nvCxnSpPr>
            <p:cNvPr id="5" name="AutoShape 31"/>
            <p:cNvCxnSpPr>
              <a:cxnSpLocks noChangeShapeType="1"/>
            </p:cNvCxnSpPr>
            <p:nvPr/>
          </p:nvCxnSpPr>
          <p:spPr bwMode="auto">
            <a:xfrm rot="10800000" flipV="1">
              <a:off x="4627562" y="4648748"/>
              <a:ext cx="763588" cy="709612"/>
            </a:xfrm>
            <a:prstGeom prst="straightConnector1">
              <a:avLst/>
            </a:prstGeom>
            <a:noFill/>
            <a:ln w="9525">
              <a:solidFill>
                <a:srgbClr val="FF6600"/>
              </a:solidFill>
              <a:round/>
              <a:headEnd/>
              <a:tailEnd type="triangle" w="med" len="med"/>
            </a:ln>
            <a:extLst>
              <a:ext uri="{909E8E84-426E-40DD-AFC4-6F175D3DCCD1}">
                <a14:hiddenFill xmlns:a14="http://schemas.microsoft.com/office/drawing/2010/main">
                  <a:noFill/>
                </a14:hiddenFill>
              </a:ext>
            </a:extLst>
          </p:spPr>
        </p:cxnSp>
        <p:cxnSp>
          <p:nvCxnSpPr>
            <p:cNvPr id="6" name="AutoShape 32"/>
            <p:cNvCxnSpPr>
              <a:cxnSpLocks noChangeShapeType="1"/>
              <a:stCxn id="4" idx="6"/>
            </p:cNvCxnSpPr>
            <p:nvPr/>
          </p:nvCxnSpPr>
          <p:spPr bwMode="auto">
            <a:xfrm>
              <a:off x="5500687" y="4607473"/>
              <a:ext cx="2141538" cy="833437"/>
            </a:xfrm>
            <a:prstGeom prst="straightConnector1">
              <a:avLst/>
            </a:prstGeom>
            <a:noFill/>
            <a:ln w="9525">
              <a:solidFill>
                <a:srgbClr val="FF6600"/>
              </a:solidFill>
              <a:round/>
              <a:headEnd/>
              <a:tailEnd type="triangle" w="med" len="med"/>
            </a:ln>
            <a:extLst>
              <a:ext uri="{909E8E84-426E-40DD-AFC4-6F175D3DCCD1}">
                <a14:hiddenFill xmlns:a14="http://schemas.microsoft.com/office/drawing/2010/main">
                  <a:noFill/>
                </a14:hiddenFill>
              </a:ext>
            </a:extLst>
          </p:spPr>
        </p:cxnSp>
        <p:sp>
          <p:nvSpPr>
            <p:cNvPr id="7" name="Text Box 33"/>
            <p:cNvSpPr txBox="1">
              <a:spLocks noChangeArrowheads="1"/>
            </p:cNvSpPr>
            <p:nvPr/>
          </p:nvSpPr>
          <p:spPr bwMode="auto">
            <a:xfrm>
              <a:off x="5034782" y="4112173"/>
              <a:ext cx="7825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sz="2400" kern="1200">
                  <a:solidFill>
                    <a:schemeClr val="tx1"/>
                  </a:solidFill>
                  <a:latin typeface="Arial" charset="0"/>
                  <a:ea typeface="+mn-ea"/>
                  <a:cs typeface="Arial" charset="0"/>
                </a:defRPr>
              </a:lvl1pPr>
              <a:lvl2pPr marL="457200" algn="l" rtl="0" fontAlgn="base">
                <a:spcBef>
                  <a:spcPct val="0"/>
                </a:spcBef>
                <a:spcAft>
                  <a:spcPct val="0"/>
                </a:spcAft>
                <a:defRPr sz="2400" kern="1200">
                  <a:solidFill>
                    <a:schemeClr val="tx1"/>
                  </a:solidFill>
                  <a:latin typeface="Arial" charset="0"/>
                  <a:ea typeface="+mn-ea"/>
                  <a:cs typeface="Arial" charset="0"/>
                </a:defRPr>
              </a:lvl2pPr>
              <a:lvl3pPr marL="914400" algn="l" rtl="0" fontAlgn="base">
                <a:spcBef>
                  <a:spcPct val="0"/>
                </a:spcBef>
                <a:spcAft>
                  <a:spcPct val="0"/>
                </a:spcAft>
                <a:defRPr sz="2400" kern="1200">
                  <a:solidFill>
                    <a:schemeClr val="tx1"/>
                  </a:solidFill>
                  <a:latin typeface="Arial" charset="0"/>
                  <a:ea typeface="+mn-ea"/>
                  <a:cs typeface="Arial" charset="0"/>
                </a:defRPr>
              </a:lvl3pPr>
              <a:lvl4pPr marL="1371600" algn="l" rtl="0" fontAlgn="base">
                <a:spcBef>
                  <a:spcPct val="0"/>
                </a:spcBef>
                <a:spcAft>
                  <a:spcPct val="0"/>
                </a:spcAft>
                <a:defRPr sz="2400" kern="1200">
                  <a:solidFill>
                    <a:schemeClr val="tx1"/>
                  </a:solidFill>
                  <a:latin typeface="Arial" charset="0"/>
                  <a:ea typeface="+mn-ea"/>
                  <a:cs typeface="Arial" charset="0"/>
                </a:defRPr>
              </a:lvl4pPr>
              <a:lvl5pPr marL="1828800" algn="l" rtl="0" fontAlgn="base">
                <a:spcBef>
                  <a:spcPct val="0"/>
                </a:spcBef>
                <a:spcAft>
                  <a:spcPct val="0"/>
                </a:spcAft>
                <a:defRPr sz="2400" kern="1200">
                  <a:solidFill>
                    <a:schemeClr val="tx1"/>
                  </a:solidFill>
                  <a:latin typeface="Arial" charset="0"/>
                  <a:ea typeface="+mn-ea"/>
                  <a:cs typeface="Arial" charset="0"/>
                </a:defRPr>
              </a:lvl5pPr>
              <a:lvl6pPr marL="2286000" algn="l" defTabSz="914400" rtl="0" eaLnBrk="1" latinLnBrk="0" hangingPunct="1">
                <a:defRPr sz="2400" kern="1200">
                  <a:solidFill>
                    <a:schemeClr val="tx1"/>
                  </a:solidFill>
                  <a:latin typeface="Arial" charset="0"/>
                  <a:ea typeface="+mn-ea"/>
                  <a:cs typeface="Arial" charset="0"/>
                </a:defRPr>
              </a:lvl6pPr>
              <a:lvl7pPr marL="2743200" algn="l" defTabSz="914400" rtl="0" eaLnBrk="1" latinLnBrk="0" hangingPunct="1">
                <a:defRPr sz="2400" kern="1200">
                  <a:solidFill>
                    <a:schemeClr val="tx1"/>
                  </a:solidFill>
                  <a:latin typeface="Arial" charset="0"/>
                  <a:ea typeface="+mn-ea"/>
                  <a:cs typeface="Arial" charset="0"/>
                </a:defRPr>
              </a:lvl7pPr>
              <a:lvl8pPr marL="3200400" algn="l" defTabSz="914400" rtl="0" eaLnBrk="1" latinLnBrk="0" hangingPunct="1">
                <a:defRPr sz="2400" kern="1200">
                  <a:solidFill>
                    <a:schemeClr val="tx1"/>
                  </a:solidFill>
                  <a:latin typeface="Arial" charset="0"/>
                  <a:ea typeface="+mn-ea"/>
                  <a:cs typeface="Arial" charset="0"/>
                </a:defRPr>
              </a:lvl8pPr>
              <a:lvl9pPr marL="3657600" algn="l" defTabSz="914400" rtl="0" eaLnBrk="1" latinLnBrk="0" hangingPunct="1">
                <a:defRPr sz="2400" kern="1200">
                  <a:solidFill>
                    <a:schemeClr val="tx1"/>
                  </a:solidFill>
                  <a:latin typeface="Arial" charset="0"/>
                  <a:ea typeface="+mn-ea"/>
                  <a:cs typeface="Arial" charset="0"/>
                </a:defRPr>
              </a:lvl9pPr>
            </a:lstStyle>
            <a:p>
              <a:pPr algn="ctr"/>
              <a:r>
                <a:rPr lang="en-US" dirty="0" smtClean="0">
                  <a:cs typeface="Arial" charset="0"/>
                </a:rPr>
                <a:t>start</a:t>
              </a:r>
              <a:endParaRPr lang="en-US" dirty="0">
                <a:cs typeface="Arial" charset="0"/>
              </a:endParaRPr>
            </a:p>
          </p:txBody>
        </p:sp>
        <p:cxnSp>
          <p:nvCxnSpPr>
            <p:cNvPr id="8" name="AutoShape 72"/>
            <p:cNvCxnSpPr>
              <a:cxnSpLocks noChangeShapeType="1"/>
              <a:stCxn id="4" idx="5"/>
            </p:cNvCxnSpPr>
            <p:nvPr/>
          </p:nvCxnSpPr>
          <p:spPr bwMode="auto">
            <a:xfrm rot="16200000" flipH="1">
              <a:off x="5322093" y="4811467"/>
              <a:ext cx="733425" cy="414338"/>
            </a:xfrm>
            <a:prstGeom prst="straightConnector1">
              <a:avLst/>
            </a:prstGeom>
            <a:noFill/>
            <a:ln w="9525">
              <a:solidFill>
                <a:srgbClr val="FF6600"/>
              </a:solidFill>
              <a:round/>
              <a:headEnd/>
              <a:tailEnd type="triangle" w="med" len="med"/>
            </a:ln>
            <a:extLst>
              <a:ext uri="{909E8E84-426E-40DD-AFC4-6F175D3DCCD1}">
                <a14:hiddenFill xmlns:a14="http://schemas.microsoft.com/office/drawing/2010/main">
                  <a:noFill/>
                </a14:hiddenFill>
              </a:ext>
            </a:extLst>
          </p:spPr>
        </p:cxnSp>
        <p:sp>
          <p:nvSpPr>
            <p:cNvPr id="9" name="Text Box 75"/>
            <p:cNvSpPr txBox="1">
              <a:spLocks noChangeArrowheads="1"/>
            </p:cNvSpPr>
            <p:nvPr/>
          </p:nvSpPr>
          <p:spPr bwMode="auto">
            <a:xfrm>
              <a:off x="4427537" y="4743998"/>
              <a:ext cx="4699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sz="2400" kern="1200">
                  <a:solidFill>
                    <a:schemeClr val="tx1"/>
                  </a:solidFill>
                  <a:latin typeface="Arial" charset="0"/>
                  <a:ea typeface="+mn-ea"/>
                  <a:cs typeface="Arial" charset="0"/>
                </a:defRPr>
              </a:lvl1pPr>
              <a:lvl2pPr marL="457200" algn="l" rtl="0" fontAlgn="base">
                <a:spcBef>
                  <a:spcPct val="0"/>
                </a:spcBef>
                <a:spcAft>
                  <a:spcPct val="0"/>
                </a:spcAft>
                <a:defRPr sz="2400" kern="1200">
                  <a:solidFill>
                    <a:schemeClr val="tx1"/>
                  </a:solidFill>
                  <a:latin typeface="Arial" charset="0"/>
                  <a:ea typeface="+mn-ea"/>
                  <a:cs typeface="Arial" charset="0"/>
                </a:defRPr>
              </a:lvl2pPr>
              <a:lvl3pPr marL="914400" algn="l" rtl="0" fontAlgn="base">
                <a:spcBef>
                  <a:spcPct val="0"/>
                </a:spcBef>
                <a:spcAft>
                  <a:spcPct val="0"/>
                </a:spcAft>
                <a:defRPr sz="2400" kern="1200">
                  <a:solidFill>
                    <a:schemeClr val="tx1"/>
                  </a:solidFill>
                  <a:latin typeface="Arial" charset="0"/>
                  <a:ea typeface="+mn-ea"/>
                  <a:cs typeface="Arial" charset="0"/>
                </a:defRPr>
              </a:lvl3pPr>
              <a:lvl4pPr marL="1371600" algn="l" rtl="0" fontAlgn="base">
                <a:spcBef>
                  <a:spcPct val="0"/>
                </a:spcBef>
                <a:spcAft>
                  <a:spcPct val="0"/>
                </a:spcAft>
                <a:defRPr sz="2400" kern="1200">
                  <a:solidFill>
                    <a:schemeClr val="tx1"/>
                  </a:solidFill>
                  <a:latin typeface="Arial" charset="0"/>
                  <a:ea typeface="+mn-ea"/>
                  <a:cs typeface="Arial" charset="0"/>
                </a:defRPr>
              </a:lvl4pPr>
              <a:lvl5pPr marL="1828800" algn="l" rtl="0" fontAlgn="base">
                <a:spcBef>
                  <a:spcPct val="0"/>
                </a:spcBef>
                <a:spcAft>
                  <a:spcPct val="0"/>
                </a:spcAft>
                <a:defRPr sz="2400" kern="1200">
                  <a:solidFill>
                    <a:schemeClr val="tx1"/>
                  </a:solidFill>
                  <a:latin typeface="Arial" charset="0"/>
                  <a:ea typeface="+mn-ea"/>
                  <a:cs typeface="Arial" charset="0"/>
                </a:defRPr>
              </a:lvl5pPr>
              <a:lvl6pPr marL="2286000" algn="l" defTabSz="914400" rtl="0" eaLnBrk="1" latinLnBrk="0" hangingPunct="1">
                <a:defRPr sz="2400" kern="1200">
                  <a:solidFill>
                    <a:schemeClr val="tx1"/>
                  </a:solidFill>
                  <a:latin typeface="Arial" charset="0"/>
                  <a:ea typeface="+mn-ea"/>
                  <a:cs typeface="Arial" charset="0"/>
                </a:defRPr>
              </a:lvl6pPr>
              <a:lvl7pPr marL="2743200" algn="l" defTabSz="914400" rtl="0" eaLnBrk="1" latinLnBrk="0" hangingPunct="1">
                <a:defRPr sz="2400" kern="1200">
                  <a:solidFill>
                    <a:schemeClr val="tx1"/>
                  </a:solidFill>
                  <a:latin typeface="Arial" charset="0"/>
                  <a:ea typeface="+mn-ea"/>
                  <a:cs typeface="Arial" charset="0"/>
                </a:defRPr>
              </a:lvl7pPr>
              <a:lvl8pPr marL="3200400" algn="l" defTabSz="914400" rtl="0" eaLnBrk="1" latinLnBrk="0" hangingPunct="1">
                <a:defRPr sz="2400" kern="1200">
                  <a:solidFill>
                    <a:schemeClr val="tx1"/>
                  </a:solidFill>
                  <a:latin typeface="Arial" charset="0"/>
                  <a:ea typeface="+mn-ea"/>
                  <a:cs typeface="Arial" charset="0"/>
                </a:defRPr>
              </a:lvl8pPr>
              <a:lvl9pPr marL="3657600" algn="l" defTabSz="914400" rtl="0" eaLnBrk="1" latinLnBrk="0" hangingPunct="1">
                <a:defRPr sz="2400" kern="1200">
                  <a:solidFill>
                    <a:schemeClr val="tx1"/>
                  </a:solidFill>
                  <a:latin typeface="Arial" charset="0"/>
                  <a:ea typeface="+mn-ea"/>
                  <a:cs typeface="Arial" charset="0"/>
                </a:defRPr>
              </a:lvl9pPr>
            </a:lstStyle>
            <a:p>
              <a:pPr algn="ctr"/>
              <a:r>
                <a:rPr lang="en-US">
                  <a:cs typeface="Arial" charset="0"/>
                </a:rPr>
                <a:t>a</a:t>
              </a:r>
              <a:r>
                <a:rPr lang="en-US" baseline="-25000">
                  <a:cs typeface="Arial" charset="0"/>
                </a:rPr>
                <a:t>1</a:t>
              </a:r>
            </a:p>
          </p:txBody>
        </p:sp>
        <p:sp>
          <p:nvSpPr>
            <p:cNvPr id="10" name="Text Box 75"/>
            <p:cNvSpPr txBox="1">
              <a:spLocks noChangeArrowheads="1"/>
            </p:cNvSpPr>
            <p:nvPr/>
          </p:nvSpPr>
          <p:spPr bwMode="auto">
            <a:xfrm>
              <a:off x="5302250" y="4745585"/>
              <a:ext cx="469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sz="2400" kern="1200">
                  <a:solidFill>
                    <a:schemeClr val="tx1"/>
                  </a:solidFill>
                  <a:latin typeface="Arial" charset="0"/>
                  <a:ea typeface="+mn-ea"/>
                  <a:cs typeface="Arial" charset="0"/>
                </a:defRPr>
              </a:lvl1pPr>
              <a:lvl2pPr marL="457200" algn="l" rtl="0" fontAlgn="base">
                <a:spcBef>
                  <a:spcPct val="0"/>
                </a:spcBef>
                <a:spcAft>
                  <a:spcPct val="0"/>
                </a:spcAft>
                <a:defRPr sz="2400" kern="1200">
                  <a:solidFill>
                    <a:schemeClr val="tx1"/>
                  </a:solidFill>
                  <a:latin typeface="Arial" charset="0"/>
                  <a:ea typeface="+mn-ea"/>
                  <a:cs typeface="Arial" charset="0"/>
                </a:defRPr>
              </a:lvl2pPr>
              <a:lvl3pPr marL="914400" algn="l" rtl="0" fontAlgn="base">
                <a:spcBef>
                  <a:spcPct val="0"/>
                </a:spcBef>
                <a:spcAft>
                  <a:spcPct val="0"/>
                </a:spcAft>
                <a:defRPr sz="2400" kern="1200">
                  <a:solidFill>
                    <a:schemeClr val="tx1"/>
                  </a:solidFill>
                  <a:latin typeface="Arial" charset="0"/>
                  <a:ea typeface="+mn-ea"/>
                  <a:cs typeface="Arial" charset="0"/>
                </a:defRPr>
              </a:lvl3pPr>
              <a:lvl4pPr marL="1371600" algn="l" rtl="0" fontAlgn="base">
                <a:spcBef>
                  <a:spcPct val="0"/>
                </a:spcBef>
                <a:spcAft>
                  <a:spcPct val="0"/>
                </a:spcAft>
                <a:defRPr sz="2400" kern="1200">
                  <a:solidFill>
                    <a:schemeClr val="tx1"/>
                  </a:solidFill>
                  <a:latin typeface="Arial" charset="0"/>
                  <a:ea typeface="+mn-ea"/>
                  <a:cs typeface="Arial" charset="0"/>
                </a:defRPr>
              </a:lvl4pPr>
              <a:lvl5pPr marL="1828800" algn="l" rtl="0" fontAlgn="base">
                <a:spcBef>
                  <a:spcPct val="0"/>
                </a:spcBef>
                <a:spcAft>
                  <a:spcPct val="0"/>
                </a:spcAft>
                <a:defRPr sz="2400" kern="1200">
                  <a:solidFill>
                    <a:schemeClr val="tx1"/>
                  </a:solidFill>
                  <a:latin typeface="Arial" charset="0"/>
                  <a:ea typeface="+mn-ea"/>
                  <a:cs typeface="Arial" charset="0"/>
                </a:defRPr>
              </a:lvl5pPr>
              <a:lvl6pPr marL="2286000" algn="l" defTabSz="914400" rtl="0" eaLnBrk="1" latinLnBrk="0" hangingPunct="1">
                <a:defRPr sz="2400" kern="1200">
                  <a:solidFill>
                    <a:schemeClr val="tx1"/>
                  </a:solidFill>
                  <a:latin typeface="Arial" charset="0"/>
                  <a:ea typeface="+mn-ea"/>
                  <a:cs typeface="Arial" charset="0"/>
                </a:defRPr>
              </a:lvl6pPr>
              <a:lvl7pPr marL="2743200" algn="l" defTabSz="914400" rtl="0" eaLnBrk="1" latinLnBrk="0" hangingPunct="1">
                <a:defRPr sz="2400" kern="1200">
                  <a:solidFill>
                    <a:schemeClr val="tx1"/>
                  </a:solidFill>
                  <a:latin typeface="Arial" charset="0"/>
                  <a:ea typeface="+mn-ea"/>
                  <a:cs typeface="Arial" charset="0"/>
                </a:defRPr>
              </a:lvl7pPr>
              <a:lvl8pPr marL="3200400" algn="l" defTabSz="914400" rtl="0" eaLnBrk="1" latinLnBrk="0" hangingPunct="1">
                <a:defRPr sz="2400" kern="1200">
                  <a:solidFill>
                    <a:schemeClr val="tx1"/>
                  </a:solidFill>
                  <a:latin typeface="Arial" charset="0"/>
                  <a:ea typeface="+mn-ea"/>
                  <a:cs typeface="Arial" charset="0"/>
                </a:defRPr>
              </a:lvl8pPr>
              <a:lvl9pPr marL="3657600" algn="l" defTabSz="914400" rtl="0" eaLnBrk="1" latinLnBrk="0" hangingPunct="1">
                <a:defRPr sz="2400" kern="1200">
                  <a:solidFill>
                    <a:schemeClr val="tx1"/>
                  </a:solidFill>
                  <a:latin typeface="Arial" charset="0"/>
                  <a:ea typeface="+mn-ea"/>
                  <a:cs typeface="Arial" charset="0"/>
                </a:defRPr>
              </a:lvl9pPr>
            </a:lstStyle>
            <a:p>
              <a:pPr algn="ctr"/>
              <a:r>
                <a:rPr lang="en-US">
                  <a:cs typeface="Arial" charset="0"/>
                </a:rPr>
                <a:t>a</a:t>
              </a:r>
              <a:r>
                <a:rPr lang="en-US" baseline="-25000">
                  <a:cs typeface="Arial" charset="0"/>
                </a:rPr>
                <a:t>2</a:t>
              </a:r>
            </a:p>
          </p:txBody>
        </p:sp>
        <p:sp>
          <p:nvSpPr>
            <p:cNvPr id="11" name="Text Box 75"/>
            <p:cNvSpPr txBox="1">
              <a:spLocks noChangeArrowheads="1"/>
            </p:cNvSpPr>
            <p:nvPr/>
          </p:nvSpPr>
          <p:spPr bwMode="auto">
            <a:xfrm>
              <a:off x="6846887" y="4734473"/>
              <a:ext cx="4699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sz="2400" kern="1200">
                  <a:solidFill>
                    <a:schemeClr val="tx1"/>
                  </a:solidFill>
                  <a:latin typeface="Arial" charset="0"/>
                  <a:ea typeface="+mn-ea"/>
                  <a:cs typeface="Arial" charset="0"/>
                </a:defRPr>
              </a:lvl1pPr>
              <a:lvl2pPr marL="457200" algn="l" rtl="0" fontAlgn="base">
                <a:spcBef>
                  <a:spcPct val="0"/>
                </a:spcBef>
                <a:spcAft>
                  <a:spcPct val="0"/>
                </a:spcAft>
                <a:defRPr sz="2400" kern="1200">
                  <a:solidFill>
                    <a:schemeClr val="tx1"/>
                  </a:solidFill>
                  <a:latin typeface="Arial" charset="0"/>
                  <a:ea typeface="+mn-ea"/>
                  <a:cs typeface="Arial" charset="0"/>
                </a:defRPr>
              </a:lvl2pPr>
              <a:lvl3pPr marL="914400" algn="l" rtl="0" fontAlgn="base">
                <a:spcBef>
                  <a:spcPct val="0"/>
                </a:spcBef>
                <a:spcAft>
                  <a:spcPct val="0"/>
                </a:spcAft>
                <a:defRPr sz="2400" kern="1200">
                  <a:solidFill>
                    <a:schemeClr val="tx1"/>
                  </a:solidFill>
                  <a:latin typeface="Arial" charset="0"/>
                  <a:ea typeface="+mn-ea"/>
                  <a:cs typeface="Arial" charset="0"/>
                </a:defRPr>
              </a:lvl3pPr>
              <a:lvl4pPr marL="1371600" algn="l" rtl="0" fontAlgn="base">
                <a:spcBef>
                  <a:spcPct val="0"/>
                </a:spcBef>
                <a:spcAft>
                  <a:spcPct val="0"/>
                </a:spcAft>
                <a:defRPr sz="2400" kern="1200">
                  <a:solidFill>
                    <a:schemeClr val="tx1"/>
                  </a:solidFill>
                  <a:latin typeface="Arial" charset="0"/>
                  <a:ea typeface="+mn-ea"/>
                  <a:cs typeface="Arial" charset="0"/>
                </a:defRPr>
              </a:lvl4pPr>
              <a:lvl5pPr marL="1828800" algn="l" rtl="0" fontAlgn="base">
                <a:spcBef>
                  <a:spcPct val="0"/>
                </a:spcBef>
                <a:spcAft>
                  <a:spcPct val="0"/>
                </a:spcAft>
                <a:defRPr sz="2400" kern="1200">
                  <a:solidFill>
                    <a:schemeClr val="tx1"/>
                  </a:solidFill>
                  <a:latin typeface="Arial" charset="0"/>
                  <a:ea typeface="+mn-ea"/>
                  <a:cs typeface="Arial" charset="0"/>
                </a:defRPr>
              </a:lvl5pPr>
              <a:lvl6pPr marL="2286000" algn="l" defTabSz="914400" rtl="0" eaLnBrk="1" latinLnBrk="0" hangingPunct="1">
                <a:defRPr sz="2400" kern="1200">
                  <a:solidFill>
                    <a:schemeClr val="tx1"/>
                  </a:solidFill>
                  <a:latin typeface="Arial" charset="0"/>
                  <a:ea typeface="+mn-ea"/>
                  <a:cs typeface="Arial" charset="0"/>
                </a:defRPr>
              </a:lvl6pPr>
              <a:lvl7pPr marL="2743200" algn="l" defTabSz="914400" rtl="0" eaLnBrk="1" latinLnBrk="0" hangingPunct="1">
                <a:defRPr sz="2400" kern="1200">
                  <a:solidFill>
                    <a:schemeClr val="tx1"/>
                  </a:solidFill>
                  <a:latin typeface="Arial" charset="0"/>
                  <a:ea typeface="+mn-ea"/>
                  <a:cs typeface="Arial" charset="0"/>
                </a:defRPr>
              </a:lvl7pPr>
              <a:lvl8pPr marL="3200400" algn="l" defTabSz="914400" rtl="0" eaLnBrk="1" latinLnBrk="0" hangingPunct="1">
                <a:defRPr sz="2400" kern="1200">
                  <a:solidFill>
                    <a:schemeClr val="tx1"/>
                  </a:solidFill>
                  <a:latin typeface="Arial" charset="0"/>
                  <a:ea typeface="+mn-ea"/>
                  <a:cs typeface="Arial" charset="0"/>
                </a:defRPr>
              </a:lvl8pPr>
              <a:lvl9pPr marL="3657600" algn="l" defTabSz="914400" rtl="0" eaLnBrk="1" latinLnBrk="0" hangingPunct="1">
                <a:defRPr sz="2400" kern="1200">
                  <a:solidFill>
                    <a:schemeClr val="tx1"/>
                  </a:solidFill>
                  <a:latin typeface="Arial" charset="0"/>
                  <a:ea typeface="+mn-ea"/>
                  <a:cs typeface="Arial" charset="0"/>
                </a:defRPr>
              </a:lvl9pPr>
            </a:lstStyle>
            <a:p>
              <a:pPr algn="ctr"/>
              <a:r>
                <a:rPr lang="en-US">
                  <a:cs typeface="Arial" charset="0"/>
                </a:rPr>
                <a:t>a</a:t>
              </a:r>
              <a:r>
                <a:rPr lang="en-US" baseline="-25000">
                  <a:cs typeface="Arial" charset="0"/>
                </a:rPr>
                <a:t>k</a:t>
              </a:r>
            </a:p>
          </p:txBody>
        </p:sp>
        <p:pic>
          <p:nvPicPr>
            <p:cNvPr id="12"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3837" y="5437735"/>
              <a:ext cx="1049338" cy="104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pic>
          <p:nvPicPr>
            <p:cNvPr id="13"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5112" y="5453610"/>
              <a:ext cx="1050925" cy="104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pic>
          <p:nvPicPr>
            <p:cNvPr id="14"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8825" y="5442498"/>
              <a:ext cx="1049337" cy="1049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15" name="TextBox 19"/>
            <p:cNvSpPr txBox="1">
              <a:spLocks noChangeArrowheads="1"/>
            </p:cNvSpPr>
            <p:nvPr/>
          </p:nvSpPr>
          <p:spPr bwMode="auto">
            <a:xfrm>
              <a:off x="6597650" y="5877473"/>
              <a:ext cx="4937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sz="2400" kern="1200">
                  <a:solidFill>
                    <a:schemeClr val="tx1"/>
                  </a:solidFill>
                  <a:latin typeface="Arial" charset="0"/>
                  <a:ea typeface="+mn-ea"/>
                  <a:cs typeface="Arial" charset="0"/>
                </a:defRPr>
              </a:lvl1pPr>
              <a:lvl2pPr marL="457200" algn="l" rtl="0" fontAlgn="base">
                <a:spcBef>
                  <a:spcPct val="0"/>
                </a:spcBef>
                <a:spcAft>
                  <a:spcPct val="0"/>
                </a:spcAft>
                <a:defRPr sz="2400" kern="1200">
                  <a:solidFill>
                    <a:schemeClr val="tx1"/>
                  </a:solidFill>
                  <a:latin typeface="Arial" charset="0"/>
                  <a:ea typeface="+mn-ea"/>
                  <a:cs typeface="Arial" charset="0"/>
                </a:defRPr>
              </a:lvl2pPr>
              <a:lvl3pPr marL="914400" algn="l" rtl="0" fontAlgn="base">
                <a:spcBef>
                  <a:spcPct val="0"/>
                </a:spcBef>
                <a:spcAft>
                  <a:spcPct val="0"/>
                </a:spcAft>
                <a:defRPr sz="2400" kern="1200">
                  <a:solidFill>
                    <a:schemeClr val="tx1"/>
                  </a:solidFill>
                  <a:latin typeface="Arial" charset="0"/>
                  <a:ea typeface="+mn-ea"/>
                  <a:cs typeface="Arial" charset="0"/>
                </a:defRPr>
              </a:lvl3pPr>
              <a:lvl4pPr marL="1371600" algn="l" rtl="0" fontAlgn="base">
                <a:spcBef>
                  <a:spcPct val="0"/>
                </a:spcBef>
                <a:spcAft>
                  <a:spcPct val="0"/>
                </a:spcAft>
                <a:defRPr sz="2400" kern="1200">
                  <a:solidFill>
                    <a:schemeClr val="tx1"/>
                  </a:solidFill>
                  <a:latin typeface="Arial" charset="0"/>
                  <a:ea typeface="+mn-ea"/>
                  <a:cs typeface="Arial" charset="0"/>
                </a:defRPr>
              </a:lvl4pPr>
              <a:lvl5pPr marL="1828800" algn="l" rtl="0" fontAlgn="base">
                <a:spcBef>
                  <a:spcPct val="0"/>
                </a:spcBef>
                <a:spcAft>
                  <a:spcPct val="0"/>
                </a:spcAft>
                <a:defRPr sz="2400" kern="1200">
                  <a:solidFill>
                    <a:schemeClr val="tx1"/>
                  </a:solidFill>
                  <a:latin typeface="Arial" charset="0"/>
                  <a:ea typeface="+mn-ea"/>
                  <a:cs typeface="Arial" charset="0"/>
                </a:defRPr>
              </a:lvl5pPr>
              <a:lvl6pPr marL="2286000" algn="l" defTabSz="914400" rtl="0" eaLnBrk="1" latinLnBrk="0" hangingPunct="1">
                <a:defRPr sz="2400" kern="1200">
                  <a:solidFill>
                    <a:schemeClr val="tx1"/>
                  </a:solidFill>
                  <a:latin typeface="Arial" charset="0"/>
                  <a:ea typeface="+mn-ea"/>
                  <a:cs typeface="Arial" charset="0"/>
                </a:defRPr>
              </a:lvl6pPr>
              <a:lvl7pPr marL="2743200" algn="l" defTabSz="914400" rtl="0" eaLnBrk="1" latinLnBrk="0" hangingPunct="1">
                <a:defRPr sz="2400" kern="1200">
                  <a:solidFill>
                    <a:schemeClr val="tx1"/>
                  </a:solidFill>
                  <a:latin typeface="Arial" charset="0"/>
                  <a:ea typeface="+mn-ea"/>
                  <a:cs typeface="Arial" charset="0"/>
                </a:defRPr>
              </a:lvl7pPr>
              <a:lvl8pPr marL="3200400" algn="l" defTabSz="914400" rtl="0" eaLnBrk="1" latinLnBrk="0" hangingPunct="1">
                <a:defRPr sz="2400" kern="1200">
                  <a:solidFill>
                    <a:schemeClr val="tx1"/>
                  </a:solidFill>
                  <a:latin typeface="Arial" charset="0"/>
                  <a:ea typeface="+mn-ea"/>
                  <a:cs typeface="Arial" charset="0"/>
                </a:defRPr>
              </a:lvl8pPr>
              <a:lvl9pPr marL="3657600" algn="l" defTabSz="914400" rtl="0" eaLnBrk="1" latinLnBrk="0" hangingPunct="1">
                <a:defRPr sz="2400" kern="1200">
                  <a:solidFill>
                    <a:schemeClr val="tx1"/>
                  </a:solidFill>
                  <a:latin typeface="Arial" charset="0"/>
                  <a:ea typeface="+mn-ea"/>
                  <a:cs typeface="Arial" charset="0"/>
                </a:defRPr>
              </a:lvl9pPr>
            </a:lstStyle>
            <a:p>
              <a:r>
                <a:rPr lang="en-US">
                  <a:cs typeface="Arial" charset="0"/>
                </a:rPr>
                <a:t>…</a:t>
              </a:r>
            </a:p>
          </p:txBody>
        </p:sp>
      </p:grpSp>
    </p:spTree>
    <p:extLst>
      <p:ext uri="{BB962C8B-B14F-4D97-AF65-F5344CB8AC3E}">
        <p14:creationId xmlns:p14="http://schemas.microsoft.com/office/powerpoint/2010/main" val="19292360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Last lecture</a:t>
            </a:r>
            <a:endParaRPr lang="en-US" dirty="0"/>
          </a:p>
        </p:txBody>
      </p:sp>
      <p:sp>
        <p:nvSpPr>
          <p:cNvPr id="3" name="Content Placeholder 2"/>
          <p:cNvSpPr>
            <a:spLocks noGrp="1"/>
          </p:cNvSpPr>
          <p:nvPr>
            <p:ph idx="1"/>
          </p:nvPr>
        </p:nvSpPr>
        <p:spPr>
          <a:xfrm>
            <a:off x="2068004" y="2654808"/>
            <a:ext cx="8915400" cy="2200656"/>
          </a:xfrm>
        </p:spPr>
        <p:txBody>
          <a:bodyPr>
            <a:normAutofit fontScale="92500" lnSpcReduction="20000"/>
          </a:bodyPr>
          <a:lstStyle/>
          <a:p>
            <a:r>
              <a:rPr lang="en-US" dirty="0" smtClean="0"/>
              <a:t>Basic probability theory concepts, repetition. </a:t>
            </a:r>
          </a:p>
          <a:p>
            <a:r>
              <a:rPr lang="en-US" dirty="0" smtClean="0"/>
              <a:t>Point and interval estimate</a:t>
            </a:r>
            <a:endParaRPr lang="en-US" dirty="0"/>
          </a:p>
          <a:p>
            <a:r>
              <a:rPr lang="en-US" dirty="0" smtClean="0"/>
              <a:t>Monte Carlo simulations – principle, examples</a:t>
            </a:r>
          </a:p>
          <a:p>
            <a:r>
              <a:rPr lang="en-US" dirty="0" smtClean="0"/>
              <a:t>MC sampling – direct and </a:t>
            </a:r>
            <a:r>
              <a:rPr lang="en-US" dirty="0"/>
              <a:t>M</a:t>
            </a:r>
            <a:r>
              <a:rPr lang="en-US" dirty="0" smtClean="0"/>
              <a:t>etropolis sampling.</a:t>
            </a:r>
          </a:p>
          <a:p>
            <a:r>
              <a:rPr lang="en-US" dirty="0" smtClean="0"/>
              <a:t>Metropolis sampling – mathematical arguments for sampling from the uniform distribution. </a:t>
            </a:r>
          </a:p>
          <a:p>
            <a:r>
              <a:rPr lang="en-US" dirty="0" smtClean="0"/>
              <a:t>Rejection sampling</a:t>
            </a:r>
          </a:p>
          <a:p>
            <a:pPr marL="0" indent="0">
              <a:buNone/>
            </a:pPr>
            <a:endParaRPr lang="en-US" dirty="0"/>
          </a:p>
        </p:txBody>
      </p:sp>
    </p:spTree>
    <p:extLst>
      <p:ext uri="{BB962C8B-B14F-4D97-AF65-F5344CB8AC3E}">
        <p14:creationId xmlns:p14="http://schemas.microsoft.com/office/powerpoint/2010/main" val="136945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a:spLocks noChangeArrowheads="1"/>
              </p:cNvSpPr>
              <p:nvPr/>
            </p:nvSpPr>
            <p:spPr bwMode="auto">
              <a:xfrm>
                <a:off x="993938" y="901261"/>
                <a:ext cx="9127524" cy="538917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Arial" charset="0"/>
                    <a:ea typeface="+mn-ea"/>
                    <a:cs typeface="Arial" charset="0"/>
                  </a:defRPr>
                </a:lvl1pPr>
                <a:lvl2pPr marL="457200" algn="l" rtl="0" fontAlgn="base">
                  <a:spcBef>
                    <a:spcPct val="0"/>
                  </a:spcBef>
                  <a:spcAft>
                    <a:spcPct val="0"/>
                  </a:spcAft>
                  <a:defRPr sz="2400" kern="1200">
                    <a:solidFill>
                      <a:schemeClr val="tx1"/>
                    </a:solidFill>
                    <a:latin typeface="Arial" charset="0"/>
                    <a:ea typeface="+mn-ea"/>
                    <a:cs typeface="Arial" charset="0"/>
                  </a:defRPr>
                </a:lvl2pPr>
                <a:lvl3pPr marL="914400" algn="l" rtl="0" fontAlgn="base">
                  <a:spcBef>
                    <a:spcPct val="0"/>
                  </a:spcBef>
                  <a:spcAft>
                    <a:spcPct val="0"/>
                  </a:spcAft>
                  <a:defRPr sz="2400" kern="1200">
                    <a:solidFill>
                      <a:schemeClr val="tx1"/>
                    </a:solidFill>
                    <a:latin typeface="Arial" charset="0"/>
                    <a:ea typeface="+mn-ea"/>
                    <a:cs typeface="Arial" charset="0"/>
                  </a:defRPr>
                </a:lvl3pPr>
                <a:lvl4pPr marL="1371600" algn="l" rtl="0" fontAlgn="base">
                  <a:spcBef>
                    <a:spcPct val="0"/>
                  </a:spcBef>
                  <a:spcAft>
                    <a:spcPct val="0"/>
                  </a:spcAft>
                  <a:defRPr sz="2400" kern="1200">
                    <a:solidFill>
                      <a:schemeClr val="tx1"/>
                    </a:solidFill>
                    <a:latin typeface="Arial" charset="0"/>
                    <a:ea typeface="+mn-ea"/>
                    <a:cs typeface="Arial" charset="0"/>
                  </a:defRPr>
                </a:lvl4pPr>
                <a:lvl5pPr marL="1828800" algn="l" rtl="0" fontAlgn="base">
                  <a:spcBef>
                    <a:spcPct val="0"/>
                  </a:spcBef>
                  <a:spcAft>
                    <a:spcPct val="0"/>
                  </a:spcAft>
                  <a:defRPr sz="2400" kern="1200">
                    <a:solidFill>
                      <a:schemeClr val="tx1"/>
                    </a:solidFill>
                    <a:latin typeface="Arial" charset="0"/>
                    <a:ea typeface="+mn-ea"/>
                    <a:cs typeface="Arial" charset="0"/>
                  </a:defRPr>
                </a:lvl5pPr>
                <a:lvl6pPr marL="2286000" algn="l" defTabSz="914400" rtl="0" eaLnBrk="1" latinLnBrk="0" hangingPunct="1">
                  <a:defRPr sz="2400" kern="1200">
                    <a:solidFill>
                      <a:schemeClr val="tx1"/>
                    </a:solidFill>
                    <a:latin typeface="Arial" charset="0"/>
                    <a:ea typeface="+mn-ea"/>
                    <a:cs typeface="Arial" charset="0"/>
                  </a:defRPr>
                </a:lvl6pPr>
                <a:lvl7pPr marL="2743200" algn="l" defTabSz="914400" rtl="0" eaLnBrk="1" latinLnBrk="0" hangingPunct="1">
                  <a:defRPr sz="2400" kern="1200">
                    <a:solidFill>
                      <a:schemeClr val="tx1"/>
                    </a:solidFill>
                    <a:latin typeface="Arial" charset="0"/>
                    <a:ea typeface="+mn-ea"/>
                    <a:cs typeface="Arial" charset="0"/>
                  </a:defRPr>
                </a:lvl7pPr>
                <a:lvl8pPr marL="3200400" algn="l" defTabSz="914400" rtl="0" eaLnBrk="1" latinLnBrk="0" hangingPunct="1">
                  <a:defRPr sz="2400" kern="1200">
                    <a:solidFill>
                      <a:schemeClr val="tx1"/>
                    </a:solidFill>
                    <a:latin typeface="Arial" charset="0"/>
                    <a:ea typeface="+mn-ea"/>
                    <a:cs typeface="Arial" charset="0"/>
                  </a:defRPr>
                </a:lvl8pPr>
                <a:lvl9pPr marL="3657600" algn="l" defTabSz="914400" rtl="0" eaLnBrk="1" latinLnBrk="0" hangingPunct="1">
                  <a:defRPr sz="2400" kern="1200">
                    <a:solidFill>
                      <a:schemeClr val="tx1"/>
                    </a:solidFill>
                    <a:latin typeface="Arial" charset="0"/>
                    <a:ea typeface="+mn-ea"/>
                    <a:cs typeface="Arial" charset="0"/>
                  </a:defRPr>
                </a:lvl9pPr>
              </a:lstStyle>
              <a:p>
                <a:pPr algn="l">
                  <a:lnSpc>
                    <a:spcPct val="90000"/>
                  </a:lnSpc>
                  <a:buClr>
                    <a:srgbClr val="FF3300"/>
                  </a:buClr>
                  <a:buSzPct val="85000"/>
                  <a:buFont typeface="Marlett" pitchFamily="2" charset="2"/>
                  <a:buChar char="h"/>
                </a:pPr>
                <a:endParaRPr kumimoji="1" lang="en-US" sz="2800" b="1" dirty="0" smtClean="0">
                  <a:cs typeface="Arial" charset="0"/>
                </a:endParaRPr>
              </a:p>
              <a:p>
                <a:pPr algn="l">
                  <a:lnSpc>
                    <a:spcPct val="90000"/>
                  </a:lnSpc>
                  <a:buClr>
                    <a:srgbClr val="FF3300"/>
                  </a:buClr>
                  <a:buSzPct val="85000"/>
                  <a:buFont typeface="Marlett" pitchFamily="2" charset="2"/>
                  <a:buChar char="h"/>
                </a:pPr>
                <a:r>
                  <a:rPr kumimoji="1" lang="en-US" sz="2800" b="1" dirty="0" smtClean="0"/>
                  <a:t>How it works</a:t>
                </a:r>
                <a:r>
                  <a:rPr kumimoji="1" lang="en-US" sz="2800" b="1" dirty="0" smtClean="0">
                    <a:cs typeface="Arial" charset="0"/>
                  </a:rPr>
                  <a:t>:</a:t>
                </a:r>
                <a:r>
                  <a:rPr kumimoji="1" lang="en-US" sz="2800" dirty="0" smtClean="0">
                    <a:cs typeface="Arial" charset="0"/>
                  </a:rPr>
                  <a:t> At time step</a:t>
                </a:r>
                <a:r>
                  <a:rPr kumimoji="1" lang="en-US" sz="2800" i="1" dirty="0" smtClean="0">
                    <a:cs typeface="Arial" charset="0"/>
                  </a:rPr>
                  <a:t> n </a:t>
                </a:r>
                <a:r>
                  <a:rPr kumimoji="1" lang="en-US" sz="2800" dirty="0" smtClean="0">
                    <a:cs typeface="Arial" charset="0"/>
                  </a:rPr>
                  <a:t>the </a:t>
                </a:r>
                <a:r>
                  <a:rPr kumimoji="1" lang="en-US" sz="2800" dirty="0" smtClean="0"/>
                  <a:t>strategy</a:t>
                </a:r>
                <a:r>
                  <a:rPr kumimoji="1" lang="en-US" sz="2800" dirty="0" smtClean="0">
                    <a:cs typeface="Arial" charset="0"/>
                  </a:rPr>
                  <a:t> picks an arm</a:t>
                </a:r>
                <a:r>
                  <a:rPr kumimoji="1" lang="en-US" dirty="0">
                    <a:cs typeface="Arial" charset="0"/>
                  </a:rPr>
                  <a:t> </a:t>
                </a:r>
                <a14:m>
                  <m:oMath xmlns:m="http://schemas.openxmlformats.org/officeDocument/2006/math">
                    <m:sSub>
                      <m:sSubPr>
                        <m:ctrlPr>
                          <a:rPr kumimoji="1" lang="en-US" sz="2800" b="0" i="1" smtClean="0">
                            <a:latin typeface="Cambria Math" panose="02040503050406030204" pitchFamily="18" charset="0"/>
                            <a:cs typeface="Arial" charset="0"/>
                          </a:rPr>
                        </m:ctrlPr>
                      </m:sSubPr>
                      <m:e>
                        <m:r>
                          <a:rPr kumimoji="1" lang="en-US" sz="2800" b="0" i="1" smtClean="0">
                            <a:latin typeface="Cambria Math"/>
                            <a:cs typeface="Arial" charset="0"/>
                          </a:rPr>
                          <m:t>𝑎</m:t>
                        </m:r>
                      </m:e>
                      <m:sub>
                        <m:r>
                          <a:rPr kumimoji="1" lang="en-US" sz="2800" b="0" i="1" smtClean="0">
                            <a:latin typeface="Cambria Math"/>
                            <a:cs typeface="Arial" charset="0"/>
                          </a:rPr>
                          <m:t>𝑛</m:t>
                        </m:r>
                      </m:sub>
                    </m:sSub>
                  </m:oMath>
                </a14:m>
                <a:r>
                  <a:rPr kumimoji="1" lang="en-US" sz="2800" dirty="0" smtClean="0">
                    <a:cs typeface="Arial" charset="0"/>
                  </a:rPr>
                  <a:t> based on what it has seen so far and receives reward </a:t>
                </a:r>
                <a14:m>
                  <m:oMath xmlns:m="http://schemas.openxmlformats.org/officeDocument/2006/math">
                    <m:sSub>
                      <m:sSubPr>
                        <m:ctrlPr>
                          <a:rPr kumimoji="1" lang="en-US" sz="2800" b="0" i="1" smtClean="0">
                            <a:latin typeface="Cambria Math" panose="02040503050406030204" pitchFamily="18" charset="0"/>
                            <a:cs typeface="Arial" charset="0"/>
                          </a:rPr>
                        </m:ctrlPr>
                      </m:sSubPr>
                      <m:e>
                        <m:r>
                          <a:rPr kumimoji="1" lang="en-US" sz="2800" b="0" i="1" smtClean="0">
                            <a:latin typeface="Cambria Math"/>
                            <a:cs typeface="Arial" charset="0"/>
                          </a:rPr>
                          <m:t>𝑟</m:t>
                        </m:r>
                      </m:e>
                      <m:sub>
                        <m:r>
                          <a:rPr kumimoji="1" lang="en-US" sz="2800" b="0" i="1" smtClean="0">
                            <a:latin typeface="Cambria Math"/>
                            <a:cs typeface="Arial" charset="0"/>
                          </a:rPr>
                          <m:t>𝑛</m:t>
                        </m:r>
                      </m:sub>
                    </m:sSub>
                  </m:oMath>
                </a14:m>
                <a:r>
                  <a:rPr kumimoji="1" lang="en-US" sz="2800" b="0" dirty="0" smtClean="0">
                    <a:cs typeface="Arial" charset="0"/>
                  </a:rPr>
                  <a:t>  </a:t>
                </a:r>
                <a:r>
                  <a:rPr kumimoji="1" lang="en-US" sz="2800" b="0" i="1" dirty="0" smtClean="0">
                    <a:cs typeface="Arial" charset="0"/>
                  </a:rPr>
                  <a:t> (</a:t>
                </a:r>
                <a14:m>
                  <m:oMath xmlns:m="http://schemas.openxmlformats.org/officeDocument/2006/math">
                    <m:sSub>
                      <m:sSubPr>
                        <m:ctrlPr>
                          <a:rPr kumimoji="1" lang="en-US" b="0" i="1" smtClean="0">
                            <a:latin typeface="Cambria Math" panose="02040503050406030204" pitchFamily="18" charset="0"/>
                            <a:cs typeface="Arial" charset="0"/>
                          </a:rPr>
                        </m:ctrlPr>
                      </m:sSubPr>
                      <m:e>
                        <m:r>
                          <a:rPr kumimoji="1" lang="en-US" b="0" i="1" smtClean="0">
                            <a:latin typeface="Cambria Math"/>
                            <a:cs typeface="Arial" charset="0"/>
                          </a:rPr>
                          <m:t>𝑎</m:t>
                        </m:r>
                      </m:e>
                      <m:sub>
                        <m:r>
                          <a:rPr kumimoji="1" lang="en-US" b="0" i="1" smtClean="0">
                            <a:latin typeface="Cambria Math"/>
                            <a:cs typeface="Arial" charset="0"/>
                          </a:rPr>
                          <m:t>𝑛</m:t>
                        </m:r>
                      </m:sub>
                    </m:sSub>
                    <m:r>
                      <a:rPr kumimoji="1" lang="en-US" b="0" i="1" smtClean="0">
                        <a:latin typeface="Cambria Math"/>
                        <a:cs typeface="Arial" charset="0"/>
                      </a:rPr>
                      <m:t> </m:t>
                    </m:r>
                    <m:r>
                      <m:rPr>
                        <m:nor/>
                      </m:rPr>
                      <a:rPr kumimoji="1" lang="en-US" b="0" i="1" smtClean="0">
                        <a:latin typeface="Cambria Math"/>
                        <a:cs typeface="Arial" charset="0"/>
                      </a:rPr>
                      <m:t>and</m:t>
                    </m:r>
                    <m:r>
                      <a:rPr kumimoji="1" lang="en-US" b="0" i="1" smtClean="0">
                        <a:latin typeface="Cambria Math"/>
                        <a:cs typeface="Arial" charset="0"/>
                      </a:rPr>
                      <m:t> </m:t>
                    </m:r>
                    <m:sSub>
                      <m:sSubPr>
                        <m:ctrlPr>
                          <a:rPr kumimoji="1" lang="en-US" b="0" i="1" smtClean="0">
                            <a:latin typeface="Cambria Math" panose="02040503050406030204" pitchFamily="18" charset="0"/>
                            <a:cs typeface="Arial" charset="0"/>
                          </a:rPr>
                        </m:ctrlPr>
                      </m:sSubPr>
                      <m:e>
                        <m:r>
                          <a:rPr kumimoji="1" lang="en-US" b="0" i="1" smtClean="0">
                            <a:latin typeface="Cambria Math"/>
                            <a:cs typeface="Arial" charset="0"/>
                          </a:rPr>
                          <m:t>𝑟</m:t>
                        </m:r>
                      </m:e>
                      <m:sub>
                        <m:r>
                          <a:rPr kumimoji="1" lang="en-US" b="0" i="1" smtClean="0">
                            <a:latin typeface="Cambria Math"/>
                            <a:cs typeface="Arial" charset="0"/>
                          </a:rPr>
                          <m:t>𝑛</m:t>
                        </m:r>
                      </m:sub>
                    </m:sSub>
                    <m:r>
                      <a:rPr kumimoji="1" lang="en-US" b="0" i="1" smtClean="0">
                        <a:latin typeface="Cambria Math"/>
                        <a:cs typeface="Arial" charset="0"/>
                      </a:rPr>
                      <m:t> </m:t>
                    </m:r>
                  </m:oMath>
                </a14:m>
                <a:r>
                  <a:rPr kumimoji="1" lang="en-US" i="1" dirty="0" smtClean="0">
                    <a:cs typeface="Arial" charset="0"/>
                  </a:rPr>
                  <a:t> are random variables)</a:t>
                </a:r>
                <a:r>
                  <a:rPr kumimoji="1" lang="en-US" dirty="0" smtClean="0">
                    <a:cs typeface="Arial" charset="0"/>
                  </a:rPr>
                  <a:t>.</a:t>
                </a:r>
              </a:p>
              <a:p>
                <a:pPr lvl="1" algn="l">
                  <a:lnSpc>
                    <a:spcPct val="90000"/>
                  </a:lnSpc>
                  <a:spcBef>
                    <a:spcPct val="20000"/>
                  </a:spcBef>
                  <a:buClr>
                    <a:srgbClr val="339933"/>
                  </a:buClr>
                  <a:buSzPct val="85000"/>
                  <a:buFont typeface="Marlett" pitchFamily="2" charset="2"/>
                  <a:buChar char="5"/>
                </a:pPr>
                <a:endParaRPr kumimoji="1" lang="en-US" sz="2800" dirty="0">
                  <a:cs typeface="Arial" charset="0"/>
                </a:endParaRPr>
              </a:p>
              <a:p>
                <a:pPr algn="l">
                  <a:lnSpc>
                    <a:spcPct val="90000"/>
                  </a:lnSpc>
                  <a:buClr>
                    <a:srgbClr val="FF3300"/>
                  </a:buClr>
                  <a:buSzPct val="85000"/>
                  <a:buFont typeface="Marlett" pitchFamily="2" charset="2"/>
                  <a:buChar char="h"/>
                </a:pPr>
                <a:r>
                  <a:rPr kumimoji="1" lang="en-US" sz="2800" b="1" dirty="0" smtClean="0">
                    <a:cs typeface="Arial" charset="0"/>
                  </a:rPr>
                  <a:t>Expected Cumulative Regret (</a:t>
                </a:r>
                <a14:m>
                  <m:oMath xmlns:m="http://schemas.openxmlformats.org/officeDocument/2006/math">
                    <m:sSub>
                      <m:sSubPr>
                        <m:ctrlPr>
                          <a:rPr kumimoji="1" lang="en-US" sz="2800" b="1" i="1" smtClean="0">
                            <a:latin typeface="Cambria Math" panose="02040503050406030204" pitchFamily="18" charset="0"/>
                            <a:cs typeface="Arial" charset="0"/>
                          </a:rPr>
                        </m:ctrlPr>
                      </m:sSubPr>
                      <m:e>
                        <m:r>
                          <a:rPr kumimoji="1" lang="en-US" sz="2800" b="1" i="1" smtClean="0">
                            <a:latin typeface="Cambria Math"/>
                            <a:cs typeface="Arial" charset="0"/>
                          </a:rPr>
                          <m:t>𝑬</m:t>
                        </m:r>
                        <m:r>
                          <a:rPr kumimoji="1" lang="en-US" sz="2800" b="1" i="1" smtClean="0">
                            <a:latin typeface="Cambria Math"/>
                            <a:cs typeface="Arial" charset="0"/>
                          </a:rPr>
                          <m:t>[</m:t>
                        </m:r>
                        <m:r>
                          <a:rPr kumimoji="1" lang="en-US" sz="2800" b="1" i="1" smtClean="0">
                            <a:latin typeface="Cambria Math"/>
                            <a:cs typeface="Arial" charset="0"/>
                          </a:rPr>
                          <m:t>𝑹𝒆𝒈</m:t>
                        </m:r>
                      </m:e>
                      <m:sub>
                        <m:r>
                          <a:rPr kumimoji="1" lang="en-US" sz="2800" b="1" i="1" smtClean="0">
                            <a:latin typeface="Cambria Math"/>
                            <a:cs typeface="Arial" charset="0"/>
                          </a:rPr>
                          <m:t>𝒏</m:t>
                        </m:r>
                      </m:sub>
                    </m:sSub>
                    <m:r>
                      <a:rPr kumimoji="1" lang="en-US" sz="2800" b="1" i="1" smtClean="0">
                        <a:latin typeface="Cambria Math"/>
                        <a:cs typeface="Arial" charset="0"/>
                      </a:rPr>
                      <m:t>])</m:t>
                    </m:r>
                  </m:oMath>
                </a14:m>
                <a:r>
                  <a:rPr kumimoji="1" lang="en-US" sz="2800" b="1" dirty="0" smtClean="0">
                    <a:cs typeface="Arial" charset="0"/>
                  </a:rPr>
                  <a:t>:  </a:t>
                </a:r>
                <a:r>
                  <a:rPr kumimoji="1" lang="en-US" sz="2800" dirty="0" smtClean="0">
                    <a:cs typeface="Arial" charset="0"/>
                  </a:rPr>
                  <a:t>difference between optimal expected cumulative reward and expected cumulative reward of our strategy at time n</a:t>
                </a:r>
                <a:endParaRPr kumimoji="1" lang="en-US" sz="2800" b="0" i="1" dirty="0" smtClean="0">
                  <a:latin typeface="Cambria Math"/>
                  <a:cs typeface="Arial" charset="0"/>
                </a:endParaRPr>
              </a:p>
              <a:p>
                <a:pPr marL="0" indent="0" algn="l">
                  <a:lnSpc>
                    <a:spcPct val="90000"/>
                  </a:lnSpc>
                  <a:buClr>
                    <a:srgbClr val="FF3300"/>
                  </a:buClr>
                  <a:buSzPct val="85000"/>
                </a:pPr>
                <a14:m>
                  <m:oMathPara xmlns:m="http://schemas.openxmlformats.org/officeDocument/2006/math">
                    <m:oMathParaPr>
                      <m:jc m:val="centerGroup"/>
                    </m:oMathParaPr>
                    <m:oMath xmlns:m="http://schemas.openxmlformats.org/officeDocument/2006/math">
                      <m:r>
                        <a:rPr kumimoji="1" lang="en-US" sz="2800" i="1">
                          <a:latin typeface="Cambria Math"/>
                          <a:cs typeface="Arial" charset="0"/>
                        </a:rPr>
                        <m:t> </m:t>
                      </m:r>
                      <m:sSub>
                        <m:sSubPr>
                          <m:ctrlPr>
                            <a:rPr kumimoji="1" lang="en-US" sz="2800" b="0" i="1" smtClean="0">
                              <a:latin typeface="Cambria Math" panose="02040503050406030204" pitchFamily="18" charset="0"/>
                              <a:cs typeface="Arial" charset="0"/>
                            </a:rPr>
                          </m:ctrlPr>
                        </m:sSubPr>
                        <m:e>
                          <m:r>
                            <a:rPr kumimoji="1" lang="en-US" sz="2800" b="0" i="1" smtClean="0">
                              <a:latin typeface="Cambria Math"/>
                              <a:cs typeface="Arial" charset="0"/>
                            </a:rPr>
                            <m:t>𝐸</m:t>
                          </m:r>
                          <m:r>
                            <a:rPr kumimoji="1" lang="en-US" sz="2800" b="0" i="1" smtClean="0">
                              <a:latin typeface="Cambria Math"/>
                              <a:cs typeface="Arial" charset="0"/>
                            </a:rPr>
                            <m:t>[</m:t>
                          </m:r>
                          <m:r>
                            <a:rPr kumimoji="1" lang="en-US" sz="2800" b="0" i="1" smtClean="0">
                              <a:latin typeface="Cambria Math"/>
                              <a:cs typeface="Arial" charset="0"/>
                            </a:rPr>
                            <m:t>𝑅𝑒𝑔</m:t>
                          </m:r>
                        </m:e>
                        <m:sub>
                          <m:r>
                            <a:rPr kumimoji="1" lang="en-US" sz="2800" b="0" i="1" smtClean="0">
                              <a:latin typeface="Cambria Math"/>
                              <a:cs typeface="Arial" charset="0"/>
                            </a:rPr>
                            <m:t>𝑛</m:t>
                          </m:r>
                        </m:sub>
                      </m:sSub>
                      <m:r>
                        <a:rPr kumimoji="1" lang="en-US" sz="2800" b="0" i="1" smtClean="0">
                          <a:latin typeface="Cambria Math"/>
                          <a:cs typeface="Arial" charset="0"/>
                        </a:rPr>
                        <m:t>]=</m:t>
                      </m:r>
                      <m:r>
                        <a:rPr kumimoji="1" lang="en-US" sz="2800" b="0" i="1" smtClean="0">
                          <a:latin typeface="Cambria Math"/>
                          <a:cs typeface="Arial" charset="0"/>
                        </a:rPr>
                        <m:t>𝑛</m:t>
                      </m:r>
                      <m:r>
                        <a:rPr kumimoji="1" lang="en-US" sz="2800" b="0" i="1" smtClean="0">
                          <a:latin typeface="Cambria Math"/>
                          <a:cs typeface="Arial" charset="0"/>
                        </a:rPr>
                        <m:t>⋅</m:t>
                      </m:r>
                      <m:sSup>
                        <m:sSupPr>
                          <m:ctrlPr>
                            <a:rPr kumimoji="1" lang="en-US" sz="2800" b="0" i="1" smtClean="0">
                              <a:latin typeface="Cambria Math" panose="02040503050406030204" pitchFamily="18" charset="0"/>
                              <a:cs typeface="Arial" charset="0"/>
                            </a:rPr>
                          </m:ctrlPr>
                        </m:sSupPr>
                        <m:e>
                          <m:r>
                            <a:rPr kumimoji="1" lang="en-US" sz="2800" b="0" i="1" smtClean="0">
                              <a:latin typeface="Cambria Math"/>
                              <a:cs typeface="Arial" charset="0"/>
                            </a:rPr>
                            <m:t>𝑅</m:t>
                          </m:r>
                        </m:e>
                        <m:sup>
                          <m:r>
                            <a:rPr kumimoji="1" lang="en-US" sz="2800" b="0" i="1" smtClean="0">
                              <a:latin typeface="Cambria Math"/>
                              <a:cs typeface="Arial" charset="0"/>
                            </a:rPr>
                            <m:t>∗</m:t>
                          </m:r>
                        </m:sup>
                      </m:sSup>
                      <m:r>
                        <a:rPr kumimoji="1" lang="en-US" sz="2800" b="0" i="1" smtClean="0">
                          <a:latin typeface="Cambria Math"/>
                          <a:cs typeface="Arial" charset="0"/>
                        </a:rPr>
                        <m:t>−</m:t>
                      </m:r>
                      <m:nary>
                        <m:naryPr>
                          <m:chr m:val="∑"/>
                          <m:ctrlPr>
                            <a:rPr kumimoji="1" lang="en-US" sz="2800" i="1">
                              <a:latin typeface="Cambria Math" panose="02040503050406030204" pitchFamily="18" charset="0"/>
                              <a:cs typeface="Arial" charset="0"/>
                            </a:rPr>
                          </m:ctrlPr>
                        </m:naryPr>
                        <m:sub>
                          <m:r>
                            <a:rPr kumimoji="1" lang="en-US" sz="2800" i="1">
                              <a:latin typeface="Cambria Math"/>
                              <a:cs typeface="Arial" charset="0"/>
                            </a:rPr>
                            <m:t>𝑖</m:t>
                          </m:r>
                          <m:r>
                            <a:rPr kumimoji="1" lang="en-US" sz="2800" i="1">
                              <a:latin typeface="Cambria Math"/>
                              <a:cs typeface="Arial" charset="0"/>
                            </a:rPr>
                            <m:t>=1</m:t>
                          </m:r>
                        </m:sub>
                        <m:sup>
                          <m:r>
                            <a:rPr kumimoji="1" lang="en-US" sz="2800" i="1">
                              <a:latin typeface="Cambria Math"/>
                              <a:cs typeface="Arial" charset="0"/>
                            </a:rPr>
                            <m:t>𝑛</m:t>
                          </m:r>
                        </m:sup>
                        <m:e>
                          <m:sSub>
                            <m:sSubPr>
                              <m:ctrlPr>
                                <a:rPr kumimoji="1" lang="en-US" sz="2800" i="1">
                                  <a:latin typeface="Cambria Math" panose="02040503050406030204" pitchFamily="18" charset="0"/>
                                  <a:cs typeface="Arial" charset="0"/>
                                </a:rPr>
                              </m:ctrlPr>
                            </m:sSubPr>
                            <m:e>
                              <m:r>
                                <a:rPr kumimoji="1" lang="en-US" sz="2800" i="1">
                                  <a:latin typeface="Cambria Math"/>
                                  <a:cs typeface="Arial" charset="0"/>
                                </a:rPr>
                                <m:t>𝐸</m:t>
                              </m:r>
                              <m:r>
                                <a:rPr kumimoji="1" lang="en-US" sz="2800" i="1">
                                  <a:latin typeface="Cambria Math"/>
                                  <a:cs typeface="Arial" charset="0"/>
                                </a:rPr>
                                <m:t>[</m:t>
                              </m:r>
                              <m:r>
                                <a:rPr kumimoji="1" lang="en-US" sz="2800" i="1">
                                  <a:latin typeface="Cambria Math"/>
                                  <a:cs typeface="Arial" charset="0"/>
                                </a:rPr>
                                <m:t>𝑟</m:t>
                              </m:r>
                            </m:e>
                            <m:sub>
                              <m:r>
                                <a:rPr kumimoji="1" lang="en-US" sz="2800" i="1">
                                  <a:latin typeface="Cambria Math"/>
                                  <a:cs typeface="Arial" charset="0"/>
                                </a:rPr>
                                <m:t>𝑛</m:t>
                              </m:r>
                            </m:sub>
                          </m:sSub>
                          <m:r>
                            <a:rPr kumimoji="1" lang="en-US" sz="2800" i="1">
                              <a:latin typeface="Cambria Math"/>
                              <a:cs typeface="Arial" charset="0"/>
                            </a:rPr>
                            <m:t>]</m:t>
                          </m:r>
                        </m:e>
                      </m:nary>
                    </m:oMath>
                  </m:oMathPara>
                </a14:m>
                <a:endParaRPr kumimoji="1" lang="en-US" sz="2800" dirty="0" smtClean="0">
                  <a:cs typeface="Arial" charset="0"/>
                </a:endParaRPr>
              </a:p>
            </p:txBody>
          </p:sp>
        </mc:Choice>
        <mc:Fallback xmlns="">
          <p:sp>
            <p:nvSpPr>
              <p:cNvPr id="2" name="TextBox 1"/>
              <p:cNvSpPr txBox="1">
                <a:spLocks noRot="1" noChangeAspect="1" noMove="1" noResize="1" noEditPoints="1" noAdjustHandles="1" noChangeArrowheads="1" noChangeShapeType="1" noTextEdit="1"/>
              </p:cNvSpPr>
              <p:nvPr/>
            </p:nvSpPr>
            <p:spPr bwMode="auto">
              <a:xfrm>
                <a:off x="993938" y="901261"/>
                <a:ext cx="9127524" cy="5389179"/>
              </a:xfrm>
              <a:prstGeom prst="rect">
                <a:avLst/>
              </a:prstGeom>
              <a:blipFill>
                <a:blip r:embed="rId2"/>
                <a:stretch>
                  <a:fillRect l="-133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3" name="TextBox 2"/>
          <p:cNvSpPr txBox="1"/>
          <p:nvPr/>
        </p:nvSpPr>
        <p:spPr>
          <a:xfrm>
            <a:off x="993937" y="6059607"/>
            <a:ext cx="9947331" cy="461665"/>
          </a:xfrm>
          <a:prstGeom prst="rect">
            <a:avLst/>
          </a:prstGeom>
          <a:solidFill>
            <a:schemeClr val="accent1">
              <a:lumMod val="60000"/>
              <a:lumOff val="40000"/>
            </a:schemeClr>
          </a:solidFill>
        </p:spPr>
        <p:txBody>
          <a:bodyPr wrap="square" rtlCol="0">
            <a:spAutoFit/>
          </a:bodyPr>
          <a:lstStyle/>
          <a:p>
            <a:r>
              <a:rPr lang="en-US" sz="2400" dirty="0" smtClean="0"/>
              <a:t>We need to find a strategy that minimizes this cumulative regret. </a:t>
            </a:r>
            <a:endParaRPr lang="en-US" sz="2400" dirty="0"/>
          </a:p>
        </p:txBody>
      </p:sp>
      <p:sp>
        <p:nvSpPr>
          <p:cNvPr id="4" name="TextBox 3"/>
          <p:cNvSpPr txBox="1"/>
          <p:nvPr/>
        </p:nvSpPr>
        <p:spPr>
          <a:xfrm>
            <a:off x="1090190" y="5350256"/>
            <a:ext cx="5322641" cy="369332"/>
          </a:xfrm>
          <a:prstGeom prst="rect">
            <a:avLst/>
          </a:prstGeom>
          <a:noFill/>
        </p:spPr>
        <p:txBody>
          <a:bodyPr wrap="square" rtlCol="0">
            <a:spAutoFit/>
          </a:bodyPr>
          <a:lstStyle/>
          <a:p>
            <a:r>
              <a:rPr lang="en-US" dirty="0" smtClean="0"/>
              <a:t>R* - average reward given by optimal strategy  </a:t>
            </a:r>
            <a:endParaRPr lang="en-US" dirty="0"/>
          </a:p>
        </p:txBody>
      </p:sp>
    </p:spTree>
    <p:extLst>
      <p:ext uri="{BB962C8B-B14F-4D97-AF65-F5344CB8AC3E}">
        <p14:creationId xmlns:p14="http://schemas.microsoft.com/office/powerpoint/2010/main" val="6976230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ChangeArrowheads="1"/>
          </p:cNvSpPr>
          <p:nvPr/>
        </p:nvSpPr>
        <p:spPr bwMode="auto">
          <a:xfrm>
            <a:off x="1553919" y="630650"/>
            <a:ext cx="8490605"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3600" b="1">
                <a:solidFill>
                  <a:srgbClr val="0066FF"/>
                </a:solidFill>
                <a:latin typeface="+mj-lt"/>
                <a:ea typeface="+mj-ea"/>
                <a:cs typeface="+mj-cs"/>
              </a:defRPr>
            </a:lvl1pPr>
            <a:lvl2pPr algn="l" rtl="0" eaLnBrk="0" fontAlgn="base" hangingPunct="0">
              <a:spcBef>
                <a:spcPct val="0"/>
              </a:spcBef>
              <a:spcAft>
                <a:spcPct val="0"/>
              </a:spcAft>
              <a:defRPr kumimoji="1" sz="3600" b="1">
                <a:solidFill>
                  <a:srgbClr val="0066FF"/>
                </a:solidFill>
                <a:latin typeface="Arial" charset="0"/>
              </a:defRPr>
            </a:lvl2pPr>
            <a:lvl3pPr algn="l" rtl="0" eaLnBrk="0" fontAlgn="base" hangingPunct="0">
              <a:spcBef>
                <a:spcPct val="0"/>
              </a:spcBef>
              <a:spcAft>
                <a:spcPct val="0"/>
              </a:spcAft>
              <a:defRPr kumimoji="1" sz="3600" b="1">
                <a:solidFill>
                  <a:srgbClr val="0066FF"/>
                </a:solidFill>
                <a:latin typeface="Arial" charset="0"/>
              </a:defRPr>
            </a:lvl3pPr>
            <a:lvl4pPr algn="l" rtl="0" eaLnBrk="0" fontAlgn="base" hangingPunct="0">
              <a:spcBef>
                <a:spcPct val="0"/>
              </a:spcBef>
              <a:spcAft>
                <a:spcPct val="0"/>
              </a:spcAft>
              <a:defRPr kumimoji="1" sz="3600" b="1">
                <a:solidFill>
                  <a:srgbClr val="0066FF"/>
                </a:solidFill>
                <a:latin typeface="Arial" charset="0"/>
              </a:defRPr>
            </a:lvl4pPr>
            <a:lvl5pPr algn="l" rtl="0" eaLnBrk="0" fontAlgn="base" hangingPunct="0">
              <a:spcBef>
                <a:spcPct val="0"/>
              </a:spcBef>
              <a:spcAft>
                <a:spcPct val="0"/>
              </a:spcAft>
              <a:defRPr kumimoji="1" sz="3600" b="1">
                <a:solidFill>
                  <a:srgbClr val="0066FF"/>
                </a:solidFill>
                <a:latin typeface="Arial" charset="0"/>
              </a:defRPr>
            </a:lvl5pPr>
            <a:lvl6pPr marL="457200" algn="l" rtl="0" eaLnBrk="0" fontAlgn="base" hangingPunct="0">
              <a:spcBef>
                <a:spcPct val="0"/>
              </a:spcBef>
              <a:spcAft>
                <a:spcPct val="0"/>
              </a:spcAft>
              <a:defRPr kumimoji="1" sz="3600" b="1">
                <a:solidFill>
                  <a:srgbClr val="0066FF"/>
                </a:solidFill>
                <a:latin typeface="Arial" charset="0"/>
              </a:defRPr>
            </a:lvl6pPr>
            <a:lvl7pPr marL="914400" algn="l" rtl="0" eaLnBrk="0" fontAlgn="base" hangingPunct="0">
              <a:spcBef>
                <a:spcPct val="0"/>
              </a:spcBef>
              <a:spcAft>
                <a:spcPct val="0"/>
              </a:spcAft>
              <a:defRPr kumimoji="1" sz="3600" b="1">
                <a:solidFill>
                  <a:srgbClr val="0066FF"/>
                </a:solidFill>
                <a:latin typeface="Arial" charset="0"/>
              </a:defRPr>
            </a:lvl7pPr>
            <a:lvl8pPr marL="1371600" algn="l" rtl="0" eaLnBrk="0" fontAlgn="base" hangingPunct="0">
              <a:spcBef>
                <a:spcPct val="0"/>
              </a:spcBef>
              <a:spcAft>
                <a:spcPct val="0"/>
              </a:spcAft>
              <a:defRPr kumimoji="1" sz="3600" b="1">
                <a:solidFill>
                  <a:srgbClr val="0066FF"/>
                </a:solidFill>
                <a:latin typeface="Arial" charset="0"/>
              </a:defRPr>
            </a:lvl8pPr>
            <a:lvl9pPr marL="1828800" algn="l" rtl="0" eaLnBrk="0" fontAlgn="base" hangingPunct="0">
              <a:spcBef>
                <a:spcPct val="0"/>
              </a:spcBef>
              <a:spcAft>
                <a:spcPct val="0"/>
              </a:spcAft>
              <a:defRPr kumimoji="1" sz="3600" b="1">
                <a:solidFill>
                  <a:srgbClr val="0066FF"/>
                </a:solidFill>
                <a:latin typeface="Arial" charset="0"/>
              </a:defRPr>
            </a:lvl9pPr>
          </a:lstStyle>
          <a:p>
            <a:r>
              <a:rPr lang="en-US" sz="2800" dirty="0" smtClean="0"/>
              <a:t>Algorithm for Minimizing Cumulative Regret</a:t>
            </a:r>
            <a:endParaRPr lang="en-US" dirty="0" smtClean="0"/>
          </a:p>
        </p:txBody>
      </p:sp>
      <p:sp>
        <p:nvSpPr>
          <p:cNvPr id="3" name="Rectangle 2"/>
          <p:cNvSpPr/>
          <p:nvPr/>
        </p:nvSpPr>
        <p:spPr>
          <a:xfrm>
            <a:off x="1469341" y="1557033"/>
            <a:ext cx="9800020" cy="646331"/>
          </a:xfrm>
          <a:prstGeom prst="rect">
            <a:avLst/>
          </a:prstGeom>
          <a:solidFill>
            <a:schemeClr val="accent1">
              <a:lumMod val="40000"/>
              <a:lumOff val="60000"/>
            </a:schemeClr>
          </a:solidFill>
        </p:spPr>
        <p:txBody>
          <a:bodyPr wrap="square">
            <a:spAutoFit/>
          </a:bodyPr>
          <a:lstStyle>
            <a:defPPr>
              <a:defRPr lang="en-US"/>
            </a:defPPr>
            <a:lvl1pPr algn="l" rtl="0" fontAlgn="base">
              <a:spcBef>
                <a:spcPct val="0"/>
              </a:spcBef>
              <a:spcAft>
                <a:spcPct val="0"/>
              </a:spcAft>
              <a:defRPr sz="2400" kern="1200">
                <a:solidFill>
                  <a:schemeClr val="tx1"/>
                </a:solidFill>
                <a:latin typeface="Arial" charset="0"/>
                <a:ea typeface="+mn-ea"/>
                <a:cs typeface="Arial" charset="0"/>
              </a:defRPr>
            </a:lvl1pPr>
            <a:lvl2pPr marL="457200" algn="l" rtl="0" fontAlgn="base">
              <a:spcBef>
                <a:spcPct val="0"/>
              </a:spcBef>
              <a:spcAft>
                <a:spcPct val="0"/>
              </a:spcAft>
              <a:defRPr sz="2400" kern="1200">
                <a:solidFill>
                  <a:schemeClr val="tx1"/>
                </a:solidFill>
                <a:latin typeface="Arial" charset="0"/>
                <a:ea typeface="+mn-ea"/>
                <a:cs typeface="Arial" charset="0"/>
              </a:defRPr>
            </a:lvl2pPr>
            <a:lvl3pPr marL="914400" algn="l" rtl="0" fontAlgn="base">
              <a:spcBef>
                <a:spcPct val="0"/>
              </a:spcBef>
              <a:spcAft>
                <a:spcPct val="0"/>
              </a:spcAft>
              <a:defRPr sz="2400" kern="1200">
                <a:solidFill>
                  <a:schemeClr val="tx1"/>
                </a:solidFill>
                <a:latin typeface="Arial" charset="0"/>
                <a:ea typeface="+mn-ea"/>
                <a:cs typeface="Arial" charset="0"/>
              </a:defRPr>
            </a:lvl3pPr>
            <a:lvl4pPr marL="1371600" algn="l" rtl="0" fontAlgn="base">
              <a:spcBef>
                <a:spcPct val="0"/>
              </a:spcBef>
              <a:spcAft>
                <a:spcPct val="0"/>
              </a:spcAft>
              <a:defRPr sz="2400" kern="1200">
                <a:solidFill>
                  <a:schemeClr val="tx1"/>
                </a:solidFill>
                <a:latin typeface="Arial" charset="0"/>
                <a:ea typeface="+mn-ea"/>
                <a:cs typeface="Arial" charset="0"/>
              </a:defRPr>
            </a:lvl4pPr>
            <a:lvl5pPr marL="1828800" algn="l" rtl="0" fontAlgn="base">
              <a:spcBef>
                <a:spcPct val="0"/>
              </a:spcBef>
              <a:spcAft>
                <a:spcPct val="0"/>
              </a:spcAft>
              <a:defRPr sz="2400" kern="1200">
                <a:solidFill>
                  <a:schemeClr val="tx1"/>
                </a:solidFill>
                <a:latin typeface="Arial" charset="0"/>
                <a:ea typeface="+mn-ea"/>
                <a:cs typeface="Arial" charset="0"/>
              </a:defRPr>
            </a:lvl5pPr>
            <a:lvl6pPr marL="2286000" algn="l" defTabSz="914400" rtl="0" eaLnBrk="1" latinLnBrk="0" hangingPunct="1">
              <a:defRPr sz="2400" kern="1200">
                <a:solidFill>
                  <a:schemeClr val="tx1"/>
                </a:solidFill>
                <a:latin typeface="Arial" charset="0"/>
                <a:ea typeface="+mn-ea"/>
                <a:cs typeface="Arial" charset="0"/>
              </a:defRPr>
            </a:lvl6pPr>
            <a:lvl7pPr marL="2743200" algn="l" defTabSz="914400" rtl="0" eaLnBrk="1" latinLnBrk="0" hangingPunct="1">
              <a:defRPr sz="2400" kern="1200">
                <a:solidFill>
                  <a:schemeClr val="tx1"/>
                </a:solidFill>
                <a:latin typeface="Arial" charset="0"/>
                <a:ea typeface="+mn-ea"/>
                <a:cs typeface="Arial" charset="0"/>
              </a:defRPr>
            </a:lvl7pPr>
            <a:lvl8pPr marL="3200400" algn="l" defTabSz="914400" rtl="0" eaLnBrk="1" latinLnBrk="0" hangingPunct="1">
              <a:defRPr sz="2400" kern="1200">
                <a:solidFill>
                  <a:schemeClr val="tx1"/>
                </a:solidFill>
                <a:latin typeface="Arial" charset="0"/>
                <a:ea typeface="+mn-ea"/>
                <a:cs typeface="Arial" charset="0"/>
              </a:defRPr>
            </a:lvl8pPr>
            <a:lvl9pPr marL="3657600" algn="l" defTabSz="914400" rtl="0" eaLnBrk="1" latinLnBrk="0" hangingPunct="1">
              <a:defRPr sz="2400" kern="1200">
                <a:solidFill>
                  <a:schemeClr val="tx1"/>
                </a:solidFill>
                <a:latin typeface="Arial" charset="0"/>
                <a:ea typeface="+mn-ea"/>
                <a:cs typeface="Arial" charset="0"/>
              </a:defRPr>
            </a:lvl9pPr>
          </a:lstStyle>
          <a:p>
            <a:pPr algn="l"/>
            <a:r>
              <a:rPr lang="en-US" sz="1800" dirty="0"/>
              <a:t>Auer, P., </a:t>
            </a:r>
            <a:r>
              <a:rPr lang="en-US" sz="1800" dirty="0" err="1"/>
              <a:t>Cesa</a:t>
            </a:r>
            <a:r>
              <a:rPr lang="en-US" sz="1800" dirty="0"/>
              <a:t>-Bianchi, N., &amp; Fischer, P. (2002). Finite-time analysis of the </a:t>
            </a:r>
            <a:r>
              <a:rPr lang="en-US" sz="1800" dirty="0" err="1"/>
              <a:t>multiarmed</a:t>
            </a:r>
            <a:r>
              <a:rPr lang="en-US" sz="1800" dirty="0"/>
              <a:t> bandit problem. </a:t>
            </a:r>
            <a:r>
              <a:rPr lang="en-US" sz="1800" i="1" dirty="0"/>
              <a:t>Machine learning</a:t>
            </a:r>
            <a:r>
              <a:rPr lang="en-US" sz="1800" dirty="0"/>
              <a:t>, </a:t>
            </a:r>
            <a:r>
              <a:rPr lang="en-US" sz="1800" i="1" dirty="0"/>
              <a:t>47</a:t>
            </a:r>
            <a:r>
              <a:rPr lang="en-US" sz="1800" dirty="0"/>
              <a:t>(2), 235-256</a:t>
            </a:r>
            <a:r>
              <a:rPr lang="en-US" sz="1800" dirty="0" smtClean="0"/>
              <a:t>.</a:t>
            </a:r>
            <a:endParaRPr lang="en-US" sz="1800" dirty="0"/>
          </a:p>
        </p:txBody>
      </p:sp>
      <p:sp>
        <p:nvSpPr>
          <p:cNvPr id="4" name="Rectangle 3"/>
          <p:cNvSpPr>
            <a:spLocks noGrp="1" noChangeArrowheads="1"/>
          </p:cNvSpPr>
          <p:nvPr/>
        </p:nvSpPr>
        <p:spPr bwMode="auto">
          <a:xfrm>
            <a:off x="1078187" y="1846260"/>
            <a:ext cx="9800020" cy="4769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50000"/>
              </a:spcBef>
              <a:spcAft>
                <a:spcPct val="0"/>
              </a:spcAft>
              <a:buClr>
                <a:srgbClr val="FF3300"/>
              </a:buClr>
              <a:buSzPct val="85000"/>
              <a:buFont typeface="Marlett" pitchFamily="2" charset="2"/>
              <a:buChar char="h"/>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339933"/>
              </a:buClr>
              <a:buSzPct val="85000"/>
              <a:buFont typeface="Marlett" pitchFamily="2" charset="2"/>
              <a:buChar char="5"/>
              <a:defRPr kumimoji="1" sz="2400">
                <a:solidFill>
                  <a:schemeClr val="tx1"/>
                </a:solidFill>
                <a:latin typeface="+mn-lt"/>
              </a:defRPr>
            </a:lvl2pPr>
            <a:lvl3pPr marL="1143000" indent="-228600" algn="l" rtl="0" eaLnBrk="0" fontAlgn="base" hangingPunct="0">
              <a:spcBef>
                <a:spcPct val="20000"/>
              </a:spcBef>
              <a:spcAft>
                <a:spcPct val="0"/>
              </a:spcAft>
              <a:buClr>
                <a:srgbClr val="0000FF"/>
              </a:buClr>
              <a:buSzPct val="50000"/>
              <a:buFont typeface="Marlett" pitchFamily="2" charset="2"/>
              <a:buChar char="g"/>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Font typeface="Marlett" pitchFamily="2" charset="2"/>
              <a:buChar char="6"/>
              <a:defRPr kumimoji="1" sz="2000">
                <a:solidFill>
                  <a:schemeClr val="tx1"/>
                </a:solidFill>
                <a:latin typeface="+mn-lt"/>
              </a:defRPr>
            </a:lvl4pPr>
            <a:lvl5pPr marL="2057400" indent="-228600" algn="l" rtl="0" eaLnBrk="0" fontAlgn="base" hangingPunct="0">
              <a:spcBef>
                <a:spcPct val="20000"/>
              </a:spcBef>
              <a:spcAft>
                <a:spcPct val="0"/>
              </a:spcAft>
              <a:buClr>
                <a:schemeClr val="tx1"/>
              </a:buClr>
              <a:buSzPct val="120000"/>
              <a:buChar char="»"/>
              <a:defRPr kumimoji="1" sz="2000">
                <a:solidFill>
                  <a:schemeClr val="tx1"/>
                </a:solidFill>
                <a:latin typeface="+mn-lt"/>
              </a:defRPr>
            </a:lvl5pPr>
            <a:lvl6pPr marL="2514600" indent="-228600" algn="l" rtl="0" eaLnBrk="0" fontAlgn="base" hangingPunct="0">
              <a:spcBef>
                <a:spcPct val="20000"/>
              </a:spcBef>
              <a:spcAft>
                <a:spcPct val="0"/>
              </a:spcAft>
              <a:buClr>
                <a:schemeClr val="tx1"/>
              </a:buClr>
              <a:buSzPct val="120000"/>
              <a:buChar char="»"/>
              <a:defRPr kumimoji="1" sz="2000">
                <a:solidFill>
                  <a:schemeClr val="tx1"/>
                </a:solidFill>
                <a:latin typeface="+mn-lt"/>
              </a:defRPr>
            </a:lvl6pPr>
            <a:lvl7pPr marL="2971800" indent="-228600" algn="l" rtl="0" eaLnBrk="0" fontAlgn="base" hangingPunct="0">
              <a:spcBef>
                <a:spcPct val="20000"/>
              </a:spcBef>
              <a:spcAft>
                <a:spcPct val="0"/>
              </a:spcAft>
              <a:buClr>
                <a:schemeClr val="tx1"/>
              </a:buClr>
              <a:buSzPct val="120000"/>
              <a:buChar char="»"/>
              <a:defRPr kumimoji="1" sz="2000">
                <a:solidFill>
                  <a:schemeClr val="tx1"/>
                </a:solidFill>
                <a:latin typeface="+mn-lt"/>
              </a:defRPr>
            </a:lvl7pPr>
            <a:lvl8pPr marL="3429000" indent="-228600" algn="l" rtl="0" eaLnBrk="0" fontAlgn="base" hangingPunct="0">
              <a:spcBef>
                <a:spcPct val="20000"/>
              </a:spcBef>
              <a:spcAft>
                <a:spcPct val="0"/>
              </a:spcAft>
              <a:buClr>
                <a:schemeClr val="tx1"/>
              </a:buClr>
              <a:buSzPct val="120000"/>
              <a:buChar char="»"/>
              <a:defRPr kumimoji="1" sz="2000">
                <a:solidFill>
                  <a:schemeClr val="tx1"/>
                </a:solidFill>
                <a:latin typeface="+mn-lt"/>
              </a:defRPr>
            </a:lvl8pPr>
            <a:lvl9pPr marL="3886200" indent="-228600" algn="l" rtl="0" eaLnBrk="0" fontAlgn="base" hangingPunct="0">
              <a:spcBef>
                <a:spcPct val="20000"/>
              </a:spcBef>
              <a:spcAft>
                <a:spcPct val="0"/>
              </a:spcAft>
              <a:buClr>
                <a:schemeClr val="tx1"/>
              </a:buClr>
              <a:buSzPct val="120000"/>
              <a:buChar char="»"/>
              <a:defRPr kumimoji="1" sz="2000">
                <a:solidFill>
                  <a:schemeClr val="tx1"/>
                </a:solidFill>
                <a:latin typeface="+mn-lt"/>
              </a:defRPr>
            </a:lvl9pPr>
          </a:lstStyle>
          <a:p>
            <a:pPr>
              <a:lnSpc>
                <a:spcPct val="90000"/>
              </a:lnSpc>
            </a:pPr>
            <a:endParaRPr lang="en-US" dirty="0" smtClean="0">
              <a:solidFill>
                <a:srgbClr val="0000FF"/>
              </a:solidFill>
            </a:endParaRPr>
          </a:p>
          <a:p>
            <a:pPr marL="0" indent="0">
              <a:lnSpc>
                <a:spcPct val="90000"/>
              </a:lnSpc>
              <a:buNone/>
            </a:pPr>
            <a:endParaRPr lang="en-US" dirty="0" smtClean="0">
              <a:solidFill>
                <a:srgbClr val="0000FF"/>
              </a:solidFill>
            </a:endParaRPr>
          </a:p>
          <a:p>
            <a:pPr>
              <a:lnSpc>
                <a:spcPct val="90000"/>
              </a:lnSpc>
            </a:pPr>
            <a:r>
              <a:rPr lang="en-US" sz="2000" dirty="0" smtClean="0">
                <a:solidFill>
                  <a:srgbClr val="0000FF"/>
                </a:solidFill>
              </a:rPr>
              <a:t>Q(a) </a:t>
            </a:r>
            <a:r>
              <a:rPr lang="en-US" sz="2000" dirty="0" smtClean="0"/>
              <a:t>: average reward for trying action </a:t>
            </a:r>
            <a:r>
              <a:rPr lang="en-US" sz="2000" dirty="0" smtClean="0">
                <a:solidFill>
                  <a:srgbClr val="0000FF"/>
                </a:solidFill>
              </a:rPr>
              <a:t>a </a:t>
            </a:r>
            <a:r>
              <a:rPr lang="en-US" sz="2000" dirty="0" smtClean="0"/>
              <a:t>(in our single state </a:t>
            </a:r>
            <a:r>
              <a:rPr lang="en-US" sz="2000" i="1" dirty="0" smtClean="0"/>
              <a:t>s</a:t>
            </a:r>
            <a:r>
              <a:rPr lang="en-US" sz="2000" dirty="0" smtClean="0"/>
              <a:t>) so far </a:t>
            </a:r>
          </a:p>
          <a:p>
            <a:pPr>
              <a:lnSpc>
                <a:spcPct val="90000"/>
              </a:lnSpc>
            </a:pPr>
            <a:r>
              <a:rPr lang="en-US" sz="2000" dirty="0" smtClean="0">
                <a:solidFill>
                  <a:srgbClr val="0000FF"/>
                </a:solidFill>
              </a:rPr>
              <a:t>n(a) </a:t>
            </a:r>
            <a:r>
              <a:rPr lang="en-US" sz="2000" dirty="0" smtClean="0"/>
              <a:t>: number of pulls of arm </a:t>
            </a:r>
            <a:r>
              <a:rPr lang="en-US" sz="2000" dirty="0" smtClean="0">
                <a:solidFill>
                  <a:srgbClr val="0000FF"/>
                </a:solidFill>
              </a:rPr>
              <a:t>a </a:t>
            </a:r>
            <a:r>
              <a:rPr lang="en-US" sz="2000" dirty="0" smtClean="0"/>
              <a:t>so far</a:t>
            </a:r>
          </a:p>
          <a:p>
            <a:pPr>
              <a:lnSpc>
                <a:spcPct val="90000"/>
              </a:lnSpc>
            </a:pPr>
            <a:r>
              <a:rPr lang="en-US" sz="2000" dirty="0" smtClean="0"/>
              <a:t>Action choice after </a:t>
            </a:r>
            <a:r>
              <a:rPr lang="en-US" sz="2000" i="1" dirty="0" smtClean="0"/>
              <a:t>n</a:t>
            </a:r>
            <a:r>
              <a:rPr lang="en-US" sz="2000" dirty="0" smtClean="0"/>
              <a:t> pulls:</a:t>
            </a:r>
          </a:p>
          <a:p>
            <a:pPr marL="0" indent="0">
              <a:lnSpc>
                <a:spcPct val="90000"/>
              </a:lnSpc>
              <a:buNone/>
            </a:pPr>
            <a:endParaRPr lang="en-US" sz="2000" dirty="0" smtClean="0"/>
          </a:p>
          <a:p>
            <a:pPr>
              <a:lnSpc>
                <a:spcPct val="90000"/>
              </a:lnSpc>
            </a:pPr>
            <a:endParaRPr lang="en-US" sz="2000" dirty="0"/>
          </a:p>
          <a:p>
            <a:pPr marL="0" indent="0">
              <a:lnSpc>
                <a:spcPct val="90000"/>
              </a:lnSpc>
              <a:buNone/>
            </a:pPr>
            <a:r>
              <a:rPr lang="en-US" sz="2000" dirty="0"/>
              <a:t/>
            </a:r>
            <a:br>
              <a:rPr lang="en-US" sz="2000" dirty="0"/>
            </a:br>
            <a:endParaRPr lang="en-US" sz="2000" dirty="0"/>
          </a:p>
          <a:p>
            <a:pPr>
              <a:lnSpc>
                <a:spcPct val="90000"/>
              </a:lnSpc>
            </a:pPr>
            <a:r>
              <a:rPr lang="en-US" sz="2000" dirty="0" smtClean="0"/>
              <a:t>Each time step </a:t>
            </a:r>
            <a:r>
              <a:rPr lang="en-US" sz="2000" i="1" dirty="0" smtClean="0"/>
              <a:t>n</a:t>
            </a:r>
            <a:r>
              <a:rPr lang="en-US" sz="2000" dirty="0" smtClean="0"/>
              <a:t> the arm of that machine is pulled which gives the maximum value of </a:t>
            </a:r>
            <a:r>
              <a:rPr lang="en-US" sz="2000" dirty="0" smtClean="0">
                <a:solidFill>
                  <a:srgbClr val="C00000"/>
                </a:solidFill>
              </a:rPr>
              <a:t>UCB</a:t>
            </a:r>
            <a:r>
              <a:rPr lang="en-US" sz="2400" dirty="0" smtClean="0"/>
              <a:t>.</a:t>
            </a:r>
          </a:p>
        </p:txBody>
      </p:sp>
      <p:sp>
        <p:nvSpPr>
          <p:cNvPr id="6" name="TextBox 9"/>
          <p:cNvSpPr txBox="1">
            <a:spLocks noChangeArrowheads="1"/>
          </p:cNvSpPr>
          <p:nvPr/>
        </p:nvSpPr>
        <p:spPr bwMode="auto">
          <a:xfrm>
            <a:off x="5687812" y="4572302"/>
            <a:ext cx="253074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sz="2400" kern="1200">
                <a:solidFill>
                  <a:schemeClr val="tx1"/>
                </a:solidFill>
                <a:latin typeface="Arial" charset="0"/>
                <a:ea typeface="+mn-ea"/>
                <a:cs typeface="Arial" charset="0"/>
              </a:defRPr>
            </a:lvl1pPr>
            <a:lvl2pPr marL="457200" algn="l" rtl="0" fontAlgn="base">
              <a:spcBef>
                <a:spcPct val="0"/>
              </a:spcBef>
              <a:spcAft>
                <a:spcPct val="0"/>
              </a:spcAft>
              <a:defRPr sz="2400" kern="1200">
                <a:solidFill>
                  <a:schemeClr val="tx1"/>
                </a:solidFill>
                <a:latin typeface="Arial" charset="0"/>
                <a:ea typeface="+mn-ea"/>
                <a:cs typeface="Arial" charset="0"/>
              </a:defRPr>
            </a:lvl2pPr>
            <a:lvl3pPr marL="914400" algn="l" rtl="0" fontAlgn="base">
              <a:spcBef>
                <a:spcPct val="0"/>
              </a:spcBef>
              <a:spcAft>
                <a:spcPct val="0"/>
              </a:spcAft>
              <a:defRPr sz="2400" kern="1200">
                <a:solidFill>
                  <a:schemeClr val="tx1"/>
                </a:solidFill>
                <a:latin typeface="Arial" charset="0"/>
                <a:ea typeface="+mn-ea"/>
                <a:cs typeface="Arial" charset="0"/>
              </a:defRPr>
            </a:lvl3pPr>
            <a:lvl4pPr marL="1371600" algn="l" rtl="0" fontAlgn="base">
              <a:spcBef>
                <a:spcPct val="0"/>
              </a:spcBef>
              <a:spcAft>
                <a:spcPct val="0"/>
              </a:spcAft>
              <a:defRPr sz="2400" kern="1200">
                <a:solidFill>
                  <a:schemeClr val="tx1"/>
                </a:solidFill>
                <a:latin typeface="Arial" charset="0"/>
                <a:ea typeface="+mn-ea"/>
                <a:cs typeface="Arial" charset="0"/>
              </a:defRPr>
            </a:lvl4pPr>
            <a:lvl5pPr marL="1828800" algn="l" rtl="0" fontAlgn="base">
              <a:spcBef>
                <a:spcPct val="0"/>
              </a:spcBef>
              <a:spcAft>
                <a:spcPct val="0"/>
              </a:spcAft>
              <a:defRPr sz="2400" kern="1200">
                <a:solidFill>
                  <a:schemeClr val="tx1"/>
                </a:solidFill>
                <a:latin typeface="Arial" charset="0"/>
                <a:ea typeface="+mn-ea"/>
                <a:cs typeface="Arial" charset="0"/>
              </a:defRPr>
            </a:lvl5pPr>
            <a:lvl6pPr marL="2286000" algn="l" defTabSz="914400" rtl="0" eaLnBrk="1" latinLnBrk="0" hangingPunct="1">
              <a:defRPr sz="2400" kern="1200">
                <a:solidFill>
                  <a:schemeClr val="tx1"/>
                </a:solidFill>
                <a:latin typeface="Arial" charset="0"/>
                <a:ea typeface="+mn-ea"/>
                <a:cs typeface="Arial" charset="0"/>
              </a:defRPr>
            </a:lvl6pPr>
            <a:lvl7pPr marL="2743200" algn="l" defTabSz="914400" rtl="0" eaLnBrk="1" latinLnBrk="0" hangingPunct="1">
              <a:defRPr sz="2400" kern="1200">
                <a:solidFill>
                  <a:schemeClr val="tx1"/>
                </a:solidFill>
                <a:latin typeface="Arial" charset="0"/>
                <a:ea typeface="+mn-ea"/>
                <a:cs typeface="Arial" charset="0"/>
              </a:defRPr>
            </a:lvl7pPr>
            <a:lvl8pPr marL="3200400" algn="l" defTabSz="914400" rtl="0" eaLnBrk="1" latinLnBrk="0" hangingPunct="1">
              <a:defRPr sz="2400" kern="1200">
                <a:solidFill>
                  <a:schemeClr val="tx1"/>
                </a:solidFill>
                <a:latin typeface="Arial" charset="0"/>
                <a:ea typeface="+mn-ea"/>
                <a:cs typeface="Arial" charset="0"/>
              </a:defRPr>
            </a:lvl8pPr>
            <a:lvl9pPr marL="3657600" algn="l" defTabSz="914400" rtl="0" eaLnBrk="1" latinLnBrk="0" hangingPunct="1">
              <a:defRPr sz="2400" kern="1200">
                <a:solidFill>
                  <a:schemeClr val="tx1"/>
                </a:solidFill>
                <a:latin typeface="Arial" charset="0"/>
                <a:ea typeface="+mn-ea"/>
                <a:cs typeface="Arial" charset="0"/>
              </a:defRPr>
            </a:lvl9pPr>
          </a:lstStyle>
          <a:p>
            <a:r>
              <a:rPr lang="en-US" sz="1800" b="1" dirty="0">
                <a:cs typeface="Arial" charset="0"/>
              </a:rPr>
              <a:t>Value Term:</a:t>
            </a:r>
            <a:r>
              <a:rPr lang="en-US" sz="1800" dirty="0">
                <a:cs typeface="Arial" charset="0"/>
              </a:rPr>
              <a:t> </a:t>
            </a:r>
            <a:br>
              <a:rPr lang="en-US" sz="1800" dirty="0">
                <a:cs typeface="Arial" charset="0"/>
              </a:rPr>
            </a:br>
            <a:r>
              <a:rPr lang="en-US" sz="1800" dirty="0">
                <a:cs typeface="Arial" charset="0"/>
              </a:rPr>
              <a:t>favors actions that looked </a:t>
            </a:r>
            <a:br>
              <a:rPr lang="en-US" sz="1800" dirty="0">
                <a:cs typeface="Arial" charset="0"/>
              </a:rPr>
            </a:br>
            <a:r>
              <a:rPr lang="en-US" sz="1800" dirty="0">
                <a:cs typeface="Arial" charset="0"/>
              </a:rPr>
              <a:t>good historically</a:t>
            </a:r>
          </a:p>
        </p:txBody>
      </p:sp>
      <p:sp>
        <p:nvSpPr>
          <p:cNvPr id="7" name="TextBox 11"/>
          <p:cNvSpPr txBox="1">
            <a:spLocks noChangeArrowheads="1"/>
          </p:cNvSpPr>
          <p:nvPr/>
        </p:nvSpPr>
        <p:spPr bwMode="auto">
          <a:xfrm>
            <a:off x="7685466" y="4691600"/>
            <a:ext cx="2941831"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sz="2400" kern="1200">
                <a:solidFill>
                  <a:schemeClr val="tx1"/>
                </a:solidFill>
                <a:latin typeface="Arial" charset="0"/>
                <a:ea typeface="+mn-ea"/>
                <a:cs typeface="Arial" charset="0"/>
              </a:defRPr>
            </a:lvl1pPr>
            <a:lvl2pPr marL="457200" algn="l" rtl="0" fontAlgn="base">
              <a:spcBef>
                <a:spcPct val="0"/>
              </a:spcBef>
              <a:spcAft>
                <a:spcPct val="0"/>
              </a:spcAft>
              <a:defRPr sz="2400" kern="1200">
                <a:solidFill>
                  <a:schemeClr val="tx1"/>
                </a:solidFill>
                <a:latin typeface="Arial" charset="0"/>
                <a:ea typeface="+mn-ea"/>
                <a:cs typeface="Arial" charset="0"/>
              </a:defRPr>
            </a:lvl2pPr>
            <a:lvl3pPr marL="914400" algn="l" rtl="0" fontAlgn="base">
              <a:spcBef>
                <a:spcPct val="0"/>
              </a:spcBef>
              <a:spcAft>
                <a:spcPct val="0"/>
              </a:spcAft>
              <a:defRPr sz="2400" kern="1200">
                <a:solidFill>
                  <a:schemeClr val="tx1"/>
                </a:solidFill>
                <a:latin typeface="Arial" charset="0"/>
                <a:ea typeface="+mn-ea"/>
                <a:cs typeface="Arial" charset="0"/>
              </a:defRPr>
            </a:lvl3pPr>
            <a:lvl4pPr marL="1371600" algn="l" rtl="0" fontAlgn="base">
              <a:spcBef>
                <a:spcPct val="0"/>
              </a:spcBef>
              <a:spcAft>
                <a:spcPct val="0"/>
              </a:spcAft>
              <a:defRPr sz="2400" kern="1200">
                <a:solidFill>
                  <a:schemeClr val="tx1"/>
                </a:solidFill>
                <a:latin typeface="Arial" charset="0"/>
                <a:ea typeface="+mn-ea"/>
                <a:cs typeface="Arial" charset="0"/>
              </a:defRPr>
            </a:lvl4pPr>
            <a:lvl5pPr marL="1828800" algn="l" rtl="0" fontAlgn="base">
              <a:spcBef>
                <a:spcPct val="0"/>
              </a:spcBef>
              <a:spcAft>
                <a:spcPct val="0"/>
              </a:spcAft>
              <a:defRPr sz="2400" kern="1200">
                <a:solidFill>
                  <a:schemeClr val="tx1"/>
                </a:solidFill>
                <a:latin typeface="Arial" charset="0"/>
                <a:ea typeface="+mn-ea"/>
                <a:cs typeface="Arial" charset="0"/>
              </a:defRPr>
            </a:lvl5pPr>
            <a:lvl6pPr marL="2286000" algn="l" defTabSz="914400" rtl="0" eaLnBrk="1" latinLnBrk="0" hangingPunct="1">
              <a:defRPr sz="2400" kern="1200">
                <a:solidFill>
                  <a:schemeClr val="tx1"/>
                </a:solidFill>
                <a:latin typeface="Arial" charset="0"/>
                <a:ea typeface="+mn-ea"/>
                <a:cs typeface="Arial" charset="0"/>
              </a:defRPr>
            </a:lvl6pPr>
            <a:lvl7pPr marL="2743200" algn="l" defTabSz="914400" rtl="0" eaLnBrk="1" latinLnBrk="0" hangingPunct="1">
              <a:defRPr sz="2400" kern="1200">
                <a:solidFill>
                  <a:schemeClr val="tx1"/>
                </a:solidFill>
                <a:latin typeface="Arial" charset="0"/>
                <a:ea typeface="+mn-ea"/>
                <a:cs typeface="Arial" charset="0"/>
              </a:defRPr>
            </a:lvl7pPr>
            <a:lvl8pPr marL="3200400" algn="l" defTabSz="914400" rtl="0" eaLnBrk="1" latinLnBrk="0" hangingPunct="1">
              <a:defRPr sz="2400" kern="1200">
                <a:solidFill>
                  <a:schemeClr val="tx1"/>
                </a:solidFill>
                <a:latin typeface="Arial" charset="0"/>
                <a:ea typeface="+mn-ea"/>
                <a:cs typeface="Arial" charset="0"/>
              </a:defRPr>
            </a:lvl8pPr>
            <a:lvl9pPr marL="3657600" algn="l" defTabSz="914400" rtl="0" eaLnBrk="1" latinLnBrk="0" hangingPunct="1">
              <a:defRPr sz="2400" kern="1200">
                <a:solidFill>
                  <a:schemeClr val="tx1"/>
                </a:solidFill>
                <a:latin typeface="Arial" charset="0"/>
                <a:ea typeface="+mn-ea"/>
                <a:cs typeface="Arial" charset="0"/>
              </a:defRPr>
            </a:lvl9pPr>
          </a:lstStyle>
          <a:p>
            <a:r>
              <a:rPr lang="en-US" sz="1800" b="1" dirty="0">
                <a:cs typeface="Arial" charset="0"/>
              </a:rPr>
              <a:t>Exploration Term:</a:t>
            </a:r>
            <a:br>
              <a:rPr lang="en-US" sz="1800" b="1" dirty="0">
                <a:cs typeface="Arial" charset="0"/>
              </a:rPr>
            </a:br>
            <a:r>
              <a:rPr lang="en-US" sz="1800" dirty="0">
                <a:cs typeface="Arial" charset="0"/>
              </a:rPr>
              <a:t>actions get an exploration </a:t>
            </a:r>
            <a:br>
              <a:rPr lang="en-US" sz="1800" dirty="0">
                <a:cs typeface="Arial" charset="0"/>
              </a:rPr>
            </a:br>
            <a:r>
              <a:rPr lang="en-US" sz="1800" dirty="0">
                <a:cs typeface="Arial" charset="0"/>
              </a:rPr>
              <a:t>bonus that grows with ln(n)</a:t>
            </a:r>
          </a:p>
        </p:txBody>
      </p:sp>
      <p:cxnSp>
        <p:nvCxnSpPr>
          <p:cNvPr id="9" name="Straight Arrow Connector 8"/>
          <p:cNvCxnSpPr/>
          <p:nvPr/>
        </p:nvCxnSpPr>
        <p:spPr>
          <a:xfrm flipV="1">
            <a:off x="2921000" y="4254500"/>
            <a:ext cx="1258523" cy="362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625599" y="4617214"/>
            <a:ext cx="2054861" cy="923330"/>
          </a:xfrm>
          <a:prstGeom prst="rect">
            <a:avLst/>
          </a:prstGeom>
          <a:noFill/>
        </p:spPr>
        <p:txBody>
          <a:bodyPr wrap="square" rtlCol="0">
            <a:spAutoFit/>
          </a:bodyPr>
          <a:lstStyle/>
          <a:p>
            <a:r>
              <a:rPr lang="en-US" dirty="0" smtClean="0">
                <a:solidFill>
                  <a:srgbClr val="C00000"/>
                </a:solidFill>
              </a:rPr>
              <a:t>U</a:t>
            </a:r>
            <a:r>
              <a:rPr lang="en-US" dirty="0" smtClean="0"/>
              <a:t>pper </a:t>
            </a:r>
            <a:r>
              <a:rPr lang="en-US" dirty="0" smtClean="0">
                <a:solidFill>
                  <a:srgbClr val="C00000"/>
                </a:solidFill>
              </a:rPr>
              <a:t>C</a:t>
            </a:r>
            <a:r>
              <a:rPr lang="en-US" dirty="0" smtClean="0"/>
              <a:t>onfidence </a:t>
            </a:r>
            <a:r>
              <a:rPr lang="en-US" dirty="0" smtClean="0">
                <a:solidFill>
                  <a:srgbClr val="C00000"/>
                </a:solidFill>
              </a:rPr>
              <a:t>B</a:t>
            </a:r>
            <a:r>
              <a:rPr lang="en-US" dirty="0" smtClean="0"/>
              <a:t>ound </a:t>
            </a:r>
            <a:endParaRPr lang="en-US" dirty="0"/>
          </a:p>
        </p:txBody>
      </p:sp>
      <p:grpSp>
        <p:nvGrpSpPr>
          <p:cNvPr id="17" name="Group 16"/>
          <p:cNvGrpSpPr/>
          <p:nvPr/>
        </p:nvGrpSpPr>
        <p:grpSpPr>
          <a:xfrm>
            <a:off x="5032450" y="3477886"/>
            <a:ext cx="6602087" cy="1583046"/>
            <a:chOff x="5032450" y="3477886"/>
            <a:chExt cx="6602087" cy="1583046"/>
          </a:xfrm>
        </p:grpSpPr>
        <p:sp>
          <p:nvSpPr>
            <p:cNvPr id="13" name="TextBox 12"/>
            <p:cNvSpPr txBox="1"/>
            <p:nvPr/>
          </p:nvSpPr>
          <p:spPr>
            <a:xfrm>
              <a:off x="10371221" y="4691600"/>
              <a:ext cx="1263316" cy="369332"/>
            </a:xfrm>
            <a:prstGeom prst="rect">
              <a:avLst/>
            </a:prstGeom>
            <a:noFill/>
          </p:spPr>
          <p:txBody>
            <a:bodyPr wrap="square" rtlCol="0">
              <a:spAutoFit/>
            </a:bodyPr>
            <a:lstStyle/>
            <a:p>
              <a:r>
                <a:rPr lang="en-US" dirty="0" smtClean="0"/>
                <a:t>constant</a:t>
              </a:r>
              <a:endParaRPr lang="en-US" dirty="0"/>
            </a:p>
          </p:txBody>
        </p:sp>
        <p:grpSp>
          <p:nvGrpSpPr>
            <p:cNvPr id="16" name="Group 15"/>
            <p:cNvGrpSpPr/>
            <p:nvPr/>
          </p:nvGrpSpPr>
          <p:grpSpPr>
            <a:xfrm>
              <a:off x="5032450" y="3477886"/>
              <a:ext cx="5845757" cy="1213714"/>
              <a:chOff x="5032450" y="3477886"/>
              <a:chExt cx="5845757" cy="1213714"/>
            </a:xfrm>
          </p:grpSpPr>
          <p:grpSp>
            <p:nvGrpSpPr>
              <p:cNvPr id="11" name="Group 10"/>
              <p:cNvGrpSpPr/>
              <p:nvPr/>
            </p:nvGrpSpPr>
            <p:grpSpPr>
              <a:xfrm>
                <a:off x="5032450" y="3477886"/>
                <a:ext cx="4242857" cy="1213714"/>
                <a:chOff x="5032450" y="3477886"/>
                <a:chExt cx="4242857" cy="1213714"/>
              </a:xfrm>
            </p:grpSpPr>
            <p:pic>
              <p:nvPicPr>
                <p:cNvPr id="5" name="Picture 4"/>
                <p:cNvPicPr>
                  <a:picLocks noChangeAspect="1"/>
                </p:cNvPicPr>
                <p:nvPr/>
              </p:nvPicPr>
              <p:blipFill>
                <a:blip r:embed="rId2"/>
                <a:stretch>
                  <a:fillRect/>
                </a:stretch>
              </p:blipFill>
              <p:spPr>
                <a:xfrm>
                  <a:off x="5032450" y="3477886"/>
                  <a:ext cx="4242857" cy="1213714"/>
                </a:xfrm>
                <a:prstGeom prst="rect">
                  <a:avLst/>
                </a:prstGeom>
              </p:spPr>
            </p:pic>
            <p:sp>
              <p:nvSpPr>
                <p:cNvPr id="8" name="TextBox 7"/>
                <p:cNvSpPr txBox="1"/>
                <p:nvPr/>
              </p:nvSpPr>
              <p:spPr>
                <a:xfrm>
                  <a:off x="5474924" y="3900077"/>
                  <a:ext cx="324298" cy="369332"/>
                </a:xfrm>
                <a:prstGeom prst="rect">
                  <a:avLst/>
                </a:prstGeom>
                <a:solidFill>
                  <a:schemeClr val="bg1"/>
                </a:solidFill>
                <a:ln>
                  <a:solidFill>
                    <a:schemeClr val="bg1"/>
                  </a:solidFill>
                </a:ln>
              </p:spPr>
              <p:txBody>
                <a:bodyPr wrap="square" rtlCol="0">
                  <a:spAutoFit/>
                </a:bodyPr>
                <a:lstStyle/>
                <a:p>
                  <a:r>
                    <a:rPr lang="en-US" dirty="0" smtClean="0"/>
                    <a:t>:</a:t>
                  </a:r>
                  <a:endParaRPr lang="en-US" dirty="0"/>
                </a:p>
              </p:txBody>
            </p:sp>
          </p:grpSp>
          <p:sp>
            <p:nvSpPr>
              <p:cNvPr id="12" name="TextBox 11"/>
              <p:cNvSpPr txBox="1"/>
              <p:nvPr/>
            </p:nvSpPr>
            <p:spPr>
              <a:xfrm>
                <a:off x="9227133" y="3878938"/>
                <a:ext cx="410114" cy="461665"/>
              </a:xfrm>
              <a:prstGeom prst="rect">
                <a:avLst/>
              </a:prstGeom>
              <a:noFill/>
            </p:spPr>
            <p:txBody>
              <a:bodyPr wrap="square" rtlCol="0">
                <a:spAutoFit/>
              </a:bodyPr>
              <a:lstStyle/>
              <a:p>
                <a:r>
                  <a:rPr lang="en-US" sz="2400" i="1" dirty="0" smtClean="0"/>
                  <a:t>c</a:t>
                </a:r>
                <a:endParaRPr lang="en-US" sz="2400" i="1" dirty="0"/>
              </a:p>
            </p:txBody>
          </p:sp>
          <p:cxnSp>
            <p:nvCxnSpPr>
              <p:cNvPr id="15" name="Straight Arrow Connector 14"/>
              <p:cNvCxnSpPr/>
              <p:nvPr/>
            </p:nvCxnSpPr>
            <p:spPr>
              <a:xfrm flipH="1" flipV="1">
                <a:off x="9656823" y="4254500"/>
                <a:ext cx="1221384" cy="437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437389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sk-SK" dirty="0" smtClean="0"/>
              <a:t>MCTS</a:t>
            </a:r>
            <a:endParaRPr lang="en-US" dirty="0"/>
          </a:p>
        </p:txBody>
      </p:sp>
      <p:sp>
        <p:nvSpPr>
          <p:cNvPr id="50179" name="TextBox 2"/>
          <p:cNvSpPr txBox="1">
            <a:spLocks noChangeArrowheads="1"/>
          </p:cNvSpPr>
          <p:nvPr/>
        </p:nvSpPr>
        <p:spPr bwMode="auto">
          <a:xfrm>
            <a:off x="677334" y="1964353"/>
            <a:ext cx="11514666"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buFontTx/>
              <a:buAutoNum type="arabicPeriod"/>
            </a:pPr>
            <a:r>
              <a:rPr lang="en-US" altLang="en-US" sz="2400" dirty="0" smtClean="0"/>
              <a:t>Differently from the </a:t>
            </a:r>
            <a:r>
              <a:rPr lang="sk-SK" altLang="en-US" sz="2400" dirty="0" smtClean="0"/>
              <a:t> MINIMAX</a:t>
            </a:r>
            <a:r>
              <a:rPr lang="en-US" altLang="en-US" sz="2400" dirty="0" smtClean="0"/>
              <a:t>, MCTS builds a statistical game tree, which is only a part of the real game tree. </a:t>
            </a:r>
            <a:endParaRPr lang="sk-SK" altLang="en-US" sz="2400" dirty="0"/>
          </a:p>
          <a:p>
            <a:pPr>
              <a:buFontTx/>
              <a:buAutoNum type="arabicPeriod"/>
            </a:pPr>
            <a:endParaRPr lang="sk-SK" altLang="en-US" sz="2400" dirty="0"/>
          </a:p>
          <a:p>
            <a:pPr>
              <a:buFontTx/>
              <a:buAutoNum type="arabicPeriod"/>
            </a:pPr>
            <a:r>
              <a:rPr lang="en-US" altLang="en-US" sz="2400" dirty="0" smtClean="0"/>
              <a:t>On the basis of this tree only the most promising nodes are searched, but leaving simultaneously some space to randomness and chance for the other nodes. </a:t>
            </a:r>
            <a:endParaRPr lang="sk-SK" altLang="en-US" sz="2400" dirty="0"/>
          </a:p>
          <a:p>
            <a:pPr>
              <a:buFontTx/>
              <a:buAutoNum type="arabicPeriod"/>
            </a:pPr>
            <a:endParaRPr lang="sk-SK" altLang="en-US" sz="2400" dirty="0"/>
          </a:p>
          <a:p>
            <a:pPr>
              <a:buFontTx/>
              <a:buAutoNum type="arabicPeriod"/>
            </a:pPr>
            <a:r>
              <a:rPr lang="en-US" altLang="en-US" sz="2400" dirty="0" smtClean="0"/>
              <a:t>If there are two players value of the nodes is defined similarly to the Minimax. </a:t>
            </a:r>
            <a:r>
              <a:rPr lang="en-US" altLang="en-US" sz="2400" dirty="0"/>
              <a:t> </a:t>
            </a:r>
            <a:r>
              <a:rPr lang="en-US" altLang="en-US" sz="2400" dirty="0" smtClean="0"/>
              <a:t>But it is gained by sampling, simulating the game. </a:t>
            </a:r>
            <a:endParaRPr lang="sk-SK" altLang="en-US" sz="2400" dirty="0"/>
          </a:p>
          <a:p>
            <a:pPr>
              <a:buFontTx/>
              <a:buAutoNum type="arabicPeriod"/>
            </a:pPr>
            <a:endParaRPr lang="sk-SK" altLang="en-US" sz="2400" dirty="0"/>
          </a:p>
          <a:p>
            <a:pPr>
              <a:buFontTx/>
              <a:buAutoNum type="arabicPeriod"/>
            </a:pPr>
            <a:r>
              <a:rPr lang="en-US" altLang="en-US" sz="2400" dirty="0" smtClean="0"/>
              <a:t>Steps in the game tree creation</a:t>
            </a:r>
            <a:r>
              <a:rPr lang="sk-SK" altLang="en-US" sz="2400" dirty="0" smtClean="0"/>
              <a:t>: </a:t>
            </a:r>
            <a:r>
              <a:rPr lang="sk-SK" altLang="en-US" sz="2400" dirty="0" err="1" smtClean="0">
                <a:solidFill>
                  <a:srgbClr val="C00000"/>
                </a:solidFill>
              </a:rPr>
              <a:t>sele</a:t>
            </a:r>
            <a:r>
              <a:rPr lang="en-US" altLang="en-US" sz="2400" dirty="0" err="1" smtClean="0">
                <a:solidFill>
                  <a:srgbClr val="C00000"/>
                </a:solidFill>
              </a:rPr>
              <a:t>ction</a:t>
            </a:r>
            <a:r>
              <a:rPr lang="sk-SK" altLang="en-US" sz="2400" dirty="0" smtClean="0">
                <a:solidFill>
                  <a:srgbClr val="C00000"/>
                </a:solidFill>
              </a:rPr>
              <a:t>, </a:t>
            </a:r>
            <a:r>
              <a:rPr lang="sk-SK" altLang="en-US" sz="2400" dirty="0" err="1" smtClean="0">
                <a:solidFill>
                  <a:srgbClr val="C00000"/>
                </a:solidFill>
              </a:rPr>
              <a:t>expansi</a:t>
            </a:r>
            <a:r>
              <a:rPr lang="en-US" altLang="en-US" sz="2400" dirty="0" smtClean="0">
                <a:solidFill>
                  <a:srgbClr val="C00000"/>
                </a:solidFill>
              </a:rPr>
              <a:t>on, </a:t>
            </a:r>
            <a:r>
              <a:rPr lang="sk-SK" altLang="en-US" sz="2400" dirty="0" smtClean="0">
                <a:solidFill>
                  <a:srgbClr val="C00000"/>
                </a:solidFill>
              </a:rPr>
              <a:t> </a:t>
            </a:r>
            <a:r>
              <a:rPr lang="sk-SK" altLang="en-US" sz="2400" dirty="0" err="1" smtClean="0">
                <a:solidFill>
                  <a:srgbClr val="C00000"/>
                </a:solidFill>
              </a:rPr>
              <a:t>simu</a:t>
            </a:r>
            <a:r>
              <a:rPr lang="en-US" altLang="en-US" sz="2400" dirty="0" err="1" smtClean="0">
                <a:solidFill>
                  <a:srgbClr val="C00000"/>
                </a:solidFill>
              </a:rPr>
              <a:t>lation</a:t>
            </a:r>
            <a:r>
              <a:rPr lang="sk-SK" altLang="en-US" sz="2400" dirty="0" smtClean="0">
                <a:solidFill>
                  <a:srgbClr val="C00000"/>
                </a:solidFill>
              </a:rPr>
              <a:t>, </a:t>
            </a:r>
            <a:r>
              <a:rPr lang="sk-SK" altLang="en-US" sz="2400" dirty="0" err="1" smtClean="0">
                <a:solidFill>
                  <a:srgbClr val="C00000"/>
                </a:solidFill>
              </a:rPr>
              <a:t>backpropa</a:t>
            </a:r>
            <a:r>
              <a:rPr lang="en-US" altLang="en-US" sz="2400" dirty="0" err="1" smtClean="0">
                <a:solidFill>
                  <a:srgbClr val="C00000"/>
                </a:solidFill>
              </a:rPr>
              <a:t>gation</a:t>
            </a:r>
            <a:endParaRPr lang="sk-SK" altLang="en-US" sz="2400" dirty="0">
              <a:solidFill>
                <a:srgbClr val="C00000"/>
              </a:solidFill>
            </a:endParaRPr>
          </a:p>
          <a:p>
            <a:pPr>
              <a:buFontTx/>
              <a:buAutoNum type="arabicPeriod"/>
            </a:pPr>
            <a:endParaRPr lang="en-US" altLang="en-US" sz="2400" dirty="0"/>
          </a:p>
        </p:txBody>
      </p:sp>
      <p:sp>
        <p:nvSpPr>
          <p:cNvPr id="3" name="TextBox 2"/>
          <p:cNvSpPr txBox="1"/>
          <p:nvPr/>
        </p:nvSpPr>
        <p:spPr>
          <a:xfrm>
            <a:off x="4380931" y="624110"/>
            <a:ext cx="7356143" cy="369332"/>
          </a:xfrm>
          <a:prstGeom prst="rect">
            <a:avLst/>
          </a:prstGeom>
          <a:noFill/>
        </p:spPr>
        <p:txBody>
          <a:bodyPr wrap="square" rtlCol="0">
            <a:spAutoFit/>
          </a:bodyPr>
          <a:lstStyle/>
          <a:p>
            <a:r>
              <a:rPr lang="en-US" dirty="0"/>
              <a:t>https://www.youtube.com/watch?v=UXW2yZndl7U</a:t>
            </a:r>
          </a:p>
        </p:txBody>
      </p:sp>
    </p:spTree>
    <p:extLst>
      <p:ext uri="{BB962C8B-B14F-4D97-AF65-F5344CB8AC3E}">
        <p14:creationId xmlns:p14="http://schemas.microsoft.com/office/powerpoint/2010/main" val="24696250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966" y="151824"/>
            <a:ext cx="11304185" cy="647836"/>
          </a:xfrm>
        </p:spPr>
        <p:txBody>
          <a:bodyPr>
            <a:normAutofit fontScale="90000"/>
          </a:bodyPr>
          <a:lstStyle/>
          <a:p>
            <a:r>
              <a:rPr lang="en-US" sz="2800" dirty="0" smtClean="0">
                <a:solidFill>
                  <a:schemeClr val="tx1"/>
                </a:solidFill>
              </a:rPr>
              <a:t>MCTS algorithm – tree traversal and node expansion (John Levin)</a:t>
            </a:r>
            <a:endParaRPr lang="en-US" sz="2800" dirty="0">
              <a:solidFill>
                <a:schemeClr val="tx1"/>
              </a:solidFill>
            </a:endParaRPr>
          </a:p>
        </p:txBody>
      </p:sp>
      <p:grpSp>
        <p:nvGrpSpPr>
          <p:cNvPr id="55" name="Group 54"/>
          <p:cNvGrpSpPr/>
          <p:nvPr/>
        </p:nvGrpSpPr>
        <p:grpSpPr>
          <a:xfrm>
            <a:off x="1998223" y="1130300"/>
            <a:ext cx="8361929" cy="5142657"/>
            <a:chOff x="1998223" y="1130300"/>
            <a:chExt cx="8361929" cy="5142657"/>
          </a:xfrm>
        </p:grpSpPr>
        <p:grpSp>
          <p:nvGrpSpPr>
            <p:cNvPr id="21" name="Group 20"/>
            <p:cNvGrpSpPr/>
            <p:nvPr/>
          </p:nvGrpSpPr>
          <p:grpSpPr>
            <a:xfrm>
              <a:off x="2768600" y="1130300"/>
              <a:ext cx="2705100" cy="4178029"/>
              <a:chOff x="2768600" y="1130300"/>
              <a:chExt cx="2705100" cy="4178029"/>
            </a:xfrm>
          </p:grpSpPr>
          <p:grpSp>
            <p:nvGrpSpPr>
              <p:cNvPr id="14" name="Group 13"/>
              <p:cNvGrpSpPr/>
              <p:nvPr/>
            </p:nvGrpSpPr>
            <p:grpSpPr>
              <a:xfrm>
                <a:off x="2768600" y="1130300"/>
                <a:ext cx="2273300" cy="3317176"/>
                <a:chOff x="3594100" y="2374900"/>
                <a:chExt cx="2273300" cy="3317176"/>
              </a:xfrm>
            </p:grpSpPr>
            <p:sp>
              <p:nvSpPr>
                <p:cNvPr id="3" name="Oval 2"/>
                <p:cNvSpPr/>
                <p:nvPr/>
              </p:nvSpPr>
              <p:spPr>
                <a:xfrm>
                  <a:off x="4089400" y="2374900"/>
                  <a:ext cx="1155700" cy="508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292600" y="2489200"/>
                  <a:ext cx="736600" cy="369332"/>
                </a:xfrm>
                <a:prstGeom prst="rect">
                  <a:avLst/>
                </a:prstGeom>
                <a:noFill/>
              </p:spPr>
              <p:txBody>
                <a:bodyPr wrap="square" rtlCol="0">
                  <a:spAutoFit/>
                </a:bodyPr>
                <a:lstStyle/>
                <a:p>
                  <a:r>
                    <a:rPr lang="en-US" dirty="0" smtClean="0"/>
                    <a:t>start</a:t>
                  </a:r>
                  <a:endParaRPr lang="en-US" dirty="0"/>
                </a:p>
              </p:txBody>
            </p:sp>
            <p:sp>
              <p:nvSpPr>
                <p:cNvPr id="5" name="Rectangle 4"/>
                <p:cNvSpPr/>
                <p:nvPr/>
              </p:nvSpPr>
              <p:spPr>
                <a:xfrm>
                  <a:off x="3594100" y="3416300"/>
                  <a:ext cx="2222500" cy="4953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p:cNvSpPr txBox="1"/>
                    <p:nvPr/>
                  </p:nvSpPr>
                  <p:spPr>
                    <a:xfrm>
                      <a:off x="3702050" y="3542268"/>
                      <a:ext cx="2165350" cy="400110"/>
                    </a:xfrm>
                    <a:prstGeom prst="rect">
                      <a:avLst/>
                    </a:prstGeom>
                    <a:noFill/>
                  </p:spPr>
                  <p:txBody>
                    <a:bodyPr wrap="square" rtlCol="0">
                      <a:spAutoFit/>
                    </a:bodyPr>
                    <a:lstStyle/>
                    <a:p>
                      <a:r>
                        <a:rPr lang="en-US" dirty="0" smtClean="0"/>
                        <a:t>Current node=</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𝑆</m:t>
                              </m:r>
                            </m:e>
                            <m:sub>
                              <m:r>
                                <a:rPr lang="en-US" sz="2000" b="0" i="1" smtClean="0">
                                  <a:latin typeface="Cambria Math" panose="02040503050406030204" pitchFamily="18" charset="0"/>
                                </a:rPr>
                                <m:t>0</m:t>
                              </m:r>
                            </m:sub>
                          </m:sSub>
                        </m:oMath>
                      </a14:m>
                      <a:r>
                        <a:rPr lang="en-US" sz="2000" dirty="0" smtClean="0"/>
                        <a:t> </a:t>
                      </a:r>
                      <a:endParaRPr lang="en-US" sz="2000" dirty="0"/>
                    </a:p>
                  </p:txBody>
                </p:sp>
              </mc:Choice>
              <mc:Fallback xmlns="">
                <p:sp>
                  <p:nvSpPr>
                    <p:cNvPr id="6" name="TextBox 5"/>
                    <p:cNvSpPr txBox="1">
                      <a:spLocks noRot="1" noChangeAspect="1" noMove="1" noResize="1" noEditPoints="1" noAdjustHandles="1" noChangeArrowheads="1" noChangeShapeType="1" noTextEdit="1"/>
                    </p:cNvSpPr>
                    <p:nvPr/>
                  </p:nvSpPr>
                  <p:spPr>
                    <a:xfrm>
                      <a:off x="3702050" y="3542268"/>
                      <a:ext cx="2165350" cy="400110"/>
                    </a:xfrm>
                    <a:prstGeom prst="rect">
                      <a:avLst/>
                    </a:prstGeom>
                    <a:blipFill>
                      <a:blip r:embed="rId2"/>
                      <a:stretch>
                        <a:fillRect l="-2535" t="-3030" b="-21212"/>
                      </a:stretch>
                    </a:blipFill>
                  </p:spPr>
                  <p:txBody>
                    <a:bodyPr/>
                    <a:lstStyle/>
                    <a:p>
                      <a:r>
                        <a:rPr lang="en-US">
                          <a:noFill/>
                        </a:rPr>
                        <a:t> </a:t>
                      </a:r>
                    </a:p>
                  </p:txBody>
                </p:sp>
              </mc:Fallback>
            </mc:AlternateContent>
            <p:sp>
              <p:nvSpPr>
                <p:cNvPr id="11" name="Rectangle 10"/>
                <p:cNvSpPr/>
                <p:nvPr/>
              </p:nvSpPr>
              <p:spPr>
                <a:xfrm rot="18886353">
                  <a:off x="4170370" y="4577069"/>
                  <a:ext cx="1069959" cy="116005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H="1">
                  <a:off x="4648200" y="2882900"/>
                  <a:ext cx="6350" cy="60753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4641850" y="3851821"/>
                  <a:ext cx="6350" cy="60753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
            <p:nvSpPr>
              <p:cNvPr id="15" name="TextBox 14"/>
              <p:cNvSpPr txBox="1"/>
              <p:nvPr/>
            </p:nvSpPr>
            <p:spPr>
              <a:xfrm>
                <a:off x="3195199" y="3468469"/>
                <a:ext cx="1739898" cy="646331"/>
              </a:xfrm>
              <a:prstGeom prst="rect">
                <a:avLst/>
              </a:prstGeom>
              <a:noFill/>
            </p:spPr>
            <p:txBody>
              <a:bodyPr wrap="square" rtlCol="0">
                <a:spAutoFit/>
              </a:bodyPr>
              <a:lstStyle/>
              <a:p>
                <a:r>
                  <a:rPr lang="en-US" dirty="0" smtClean="0"/>
                  <a:t>Is current node a leaf </a:t>
                </a:r>
                <a:endParaRPr lang="en-US" dirty="0"/>
              </a:p>
            </p:txBody>
          </p:sp>
          <p:cxnSp>
            <p:nvCxnSpPr>
              <p:cNvPr id="16" name="Straight Arrow Connector 15"/>
              <p:cNvCxnSpPr/>
              <p:nvPr/>
            </p:nvCxnSpPr>
            <p:spPr>
              <a:xfrm flipH="1">
                <a:off x="3912749" y="4700793"/>
                <a:ext cx="6350" cy="60753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644148" y="3912496"/>
                <a:ext cx="82955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775200" y="3468469"/>
                <a:ext cx="558800" cy="369332"/>
              </a:xfrm>
              <a:prstGeom prst="rect">
                <a:avLst/>
              </a:prstGeom>
              <a:noFill/>
            </p:spPr>
            <p:txBody>
              <a:bodyPr wrap="square" rtlCol="0">
                <a:spAutoFit/>
              </a:bodyPr>
              <a:lstStyle/>
              <a:p>
                <a:r>
                  <a:rPr lang="en-US" dirty="0" smtClean="0"/>
                  <a:t>yes</a:t>
                </a:r>
                <a:endParaRPr lang="en-US" dirty="0"/>
              </a:p>
            </p:txBody>
          </p:sp>
          <p:sp>
            <p:nvSpPr>
              <p:cNvPr id="20" name="TextBox 19"/>
              <p:cNvSpPr txBox="1"/>
              <p:nvPr/>
            </p:nvSpPr>
            <p:spPr>
              <a:xfrm>
                <a:off x="3887349" y="4700793"/>
                <a:ext cx="558800" cy="369332"/>
              </a:xfrm>
              <a:prstGeom prst="rect">
                <a:avLst/>
              </a:prstGeom>
              <a:noFill/>
            </p:spPr>
            <p:txBody>
              <a:bodyPr wrap="square" rtlCol="0">
                <a:spAutoFit/>
              </a:bodyPr>
              <a:lstStyle/>
              <a:p>
                <a:r>
                  <a:rPr lang="en-US" dirty="0" smtClean="0"/>
                  <a:t>no</a:t>
                </a:r>
                <a:endParaRPr lang="en-US" dirty="0"/>
              </a:p>
            </p:txBody>
          </p:sp>
        </p:grpSp>
        <p:sp>
          <p:nvSpPr>
            <p:cNvPr id="22" name="Rectangle 21"/>
            <p:cNvSpPr/>
            <p:nvPr/>
          </p:nvSpPr>
          <p:spPr>
            <a:xfrm>
              <a:off x="2768600" y="5308329"/>
              <a:ext cx="2565400" cy="94096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3" name="TextBox 22"/>
                <p:cNvSpPr txBox="1"/>
                <p:nvPr/>
              </p:nvSpPr>
              <p:spPr>
                <a:xfrm>
                  <a:off x="2803524" y="5325966"/>
                  <a:ext cx="2863411" cy="946991"/>
                </a:xfrm>
                <a:prstGeom prst="rect">
                  <a:avLst/>
                </a:prstGeom>
                <a:noFill/>
              </p:spPr>
              <p:txBody>
                <a:bodyPr wrap="square" rtlCol="0">
                  <a:spAutoFit/>
                </a:bodyPr>
                <a:lstStyle/>
                <a:p>
                  <a:r>
                    <a:rPr lang="en-US" dirty="0" smtClean="0"/>
                    <a:t>Current=child node of current node  which maximizes  UCB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𝑖</m:t>
                          </m:r>
                        </m:sub>
                      </m:sSub>
                    </m:oMath>
                  </a14:m>
                  <a:r>
                    <a:rPr lang="en-US" dirty="0" smtClean="0"/>
                    <a:t>) </a:t>
                  </a:r>
                  <a:endParaRPr lang="en-US" dirty="0"/>
                </a:p>
              </p:txBody>
            </p:sp>
          </mc:Choice>
          <mc:Fallback xmlns="">
            <p:sp>
              <p:nvSpPr>
                <p:cNvPr id="23" name="TextBox 22"/>
                <p:cNvSpPr txBox="1">
                  <a:spLocks noRot="1" noChangeAspect="1" noMove="1" noResize="1" noEditPoints="1" noAdjustHandles="1" noChangeArrowheads="1" noChangeShapeType="1" noTextEdit="1"/>
                </p:cNvSpPr>
                <p:nvPr/>
              </p:nvSpPr>
              <p:spPr>
                <a:xfrm>
                  <a:off x="2803524" y="5325966"/>
                  <a:ext cx="2863411" cy="946991"/>
                </a:xfrm>
                <a:prstGeom prst="rect">
                  <a:avLst/>
                </a:prstGeom>
                <a:blipFill>
                  <a:blip r:embed="rId3"/>
                  <a:stretch>
                    <a:fillRect l="-1915" t="-3871" b="-7097"/>
                  </a:stretch>
                </a:blipFill>
              </p:spPr>
              <p:txBody>
                <a:bodyPr/>
                <a:lstStyle/>
                <a:p>
                  <a:r>
                    <a:rPr lang="en-US">
                      <a:noFill/>
                    </a:rPr>
                    <a:t> </a:t>
                  </a:r>
                </a:p>
              </p:txBody>
            </p:sp>
          </mc:Fallback>
        </mc:AlternateContent>
        <p:cxnSp>
          <p:nvCxnSpPr>
            <p:cNvPr id="24" name="Straight Arrow Connector 23"/>
            <p:cNvCxnSpPr/>
            <p:nvPr/>
          </p:nvCxnSpPr>
          <p:spPr>
            <a:xfrm flipH="1">
              <a:off x="1998223" y="5733845"/>
              <a:ext cx="752915" cy="4496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flipV="1">
              <a:off x="1998223" y="3837801"/>
              <a:ext cx="21078" cy="189604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1998223" y="3887992"/>
              <a:ext cx="1220077" cy="2450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rot="18886353">
              <a:off x="5727270" y="3333838"/>
              <a:ext cx="1069959" cy="116005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6" name="TextBox 35"/>
                <p:cNvSpPr txBox="1"/>
                <p:nvPr/>
              </p:nvSpPr>
              <p:spPr>
                <a:xfrm>
                  <a:off x="5602860" y="3498297"/>
                  <a:ext cx="1986541" cy="923330"/>
                </a:xfrm>
                <a:prstGeom prst="rect">
                  <a:avLst/>
                </a:prstGeom>
                <a:noFill/>
              </p:spPr>
              <p:txBody>
                <a:bodyPr wrap="square" rtlCol="0">
                  <a:spAutoFit/>
                </a:bodyPr>
                <a:lstStyle/>
                <a:p>
                  <a:r>
                    <a:rPr lang="en-US" dirty="0" smtClean="0"/>
                    <a:t>Is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oMath>
                  </a14:m>
                  <a:r>
                    <a:rPr lang="en-US" dirty="0" smtClean="0"/>
                    <a:t> value for current node zero?  </a:t>
                  </a:r>
                  <a:endParaRPr lang="en-US" dirty="0"/>
                </a:p>
              </p:txBody>
            </p:sp>
          </mc:Choice>
          <mc:Fallback xmlns="">
            <p:sp>
              <p:nvSpPr>
                <p:cNvPr id="36" name="TextBox 35"/>
                <p:cNvSpPr txBox="1">
                  <a:spLocks noRot="1" noChangeAspect="1" noMove="1" noResize="1" noEditPoints="1" noAdjustHandles="1" noChangeArrowheads="1" noChangeShapeType="1" noTextEdit="1"/>
                </p:cNvSpPr>
                <p:nvPr/>
              </p:nvSpPr>
              <p:spPr>
                <a:xfrm>
                  <a:off x="5602860" y="3498297"/>
                  <a:ext cx="1986541" cy="923330"/>
                </a:xfrm>
                <a:prstGeom prst="rect">
                  <a:avLst/>
                </a:prstGeom>
                <a:blipFill>
                  <a:blip r:embed="rId4"/>
                  <a:stretch>
                    <a:fillRect l="-2454" t="-3974" b="-9934"/>
                  </a:stretch>
                </a:blipFill>
              </p:spPr>
              <p:txBody>
                <a:bodyPr/>
                <a:lstStyle/>
                <a:p>
                  <a:r>
                    <a:rPr lang="en-US">
                      <a:noFill/>
                    </a:rPr>
                    <a:t> </a:t>
                  </a:r>
                </a:p>
              </p:txBody>
            </p:sp>
          </mc:Fallback>
        </mc:AlternateContent>
        <p:cxnSp>
          <p:nvCxnSpPr>
            <p:cNvPr id="37" name="Straight Arrow Connector 36"/>
            <p:cNvCxnSpPr/>
            <p:nvPr/>
          </p:nvCxnSpPr>
          <p:spPr>
            <a:xfrm flipV="1">
              <a:off x="6258197" y="1942068"/>
              <a:ext cx="4052" cy="123263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5473700" y="1341562"/>
              <a:ext cx="1640599" cy="646331"/>
              <a:chOff x="5473700" y="1341562"/>
              <a:chExt cx="1640599" cy="646331"/>
            </a:xfrm>
          </p:grpSpPr>
          <p:sp>
            <p:nvSpPr>
              <p:cNvPr id="39" name="Rectangle 38"/>
              <p:cNvSpPr/>
              <p:nvPr/>
            </p:nvSpPr>
            <p:spPr>
              <a:xfrm>
                <a:off x="5473700" y="1366842"/>
                <a:ext cx="1640599" cy="59577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5575300" y="1341562"/>
                <a:ext cx="1475499" cy="646331"/>
              </a:xfrm>
              <a:prstGeom prst="rect">
                <a:avLst/>
              </a:prstGeom>
              <a:noFill/>
            </p:spPr>
            <p:txBody>
              <a:bodyPr wrap="square" rtlCol="0">
                <a:spAutoFit/>
              </a:bodyPr>
              <a:lstStyle/>
              <a:p>
                <a:r>
                  <a:rPr lang="en-US" dirty="0" smtClean="0"/>
                  <a:t>Rollout simulation</a:t>
                </a:r>
                <a:endParaRPr lang="en-US" dirty="0"/>
              </a:p>
            </p:txBody>
          </p:sp>
        </p:grpSp>
        <p:sp>
          <p:nvSpPr>
            <p:cNvPr id="41" name="TextBox 40"/>
            <p:cNvSpPr txBox="1"/>
            <p:nvPr/>
          </p:nvSpPr>
          <p:spPr>
            <a:xfrm>
              <a:off x="6313049" y="2364548"/>
              <a:ext cx="558800" cy="369332"/>
            </a:xfrm>
            <a:prstGeom prst="rect">
              <a:avLst/>
            </a:prstGeom>
            <a:noFill/>
          </p:spPr>
          <p:txBody>
            <a:bodyPr wrap="square" rtlCol="0">
              <a:spAutoFit/>
            </a:bodyPr>
            <a:lstStyle/>
            <a:p>
              <a:r>
                <a:rPr lang="en-US" dirty="0" smtClean="0"/>
                <a:t>yes</a:t>
              </a:r>
              <a:endParaRPr lang="en-US" dirty="0"/>
            </a:p>
          </p:txBody>
        </p:sp>
        <p:sp>
          <p:nvSpPr>
            <p:cNvPr id="42" name="TextBox 41"/>
            <p:cNvSpPr txBox="1"/>
            <p:nvPr/>
          </p:nvSpPr>
          <p:spPr>
            <a:xfrm>
              <a:off x="6771399" y="4785823"/>
              <a:ext cx="558800" cy="369332"/>
            </a:xfrm>
            <a:prstGeom prst="rect">
              <a:avLst/>
            </a:prstGeom>
            <a:noFill/>
          </p:spPr>
          <p:txBody>
            <a:bodyPr wrap="square" rtlCol="0">
              <a:spAutoFit/>
            </a:bodyPr>
            <a:lstStyle/>
            <a:p>
              <a:r>
                <a:rPr lang="en-US" dirty="0" smtClean="0"/>
                <a:t>no</a:t>
              </a:r>
              <a:endParaRPr lang="en-US" dirty="0"/>
            </a:p>
          </p:txBody>
        </p:sp>
        <p:cxnSp>
          <p:nvCxnSpPr>
            <p:cNvPr id="43" name="Straight Arrow Connector 42"/>
            <p:cNvCxnSpPr/>
            <p:nvPr/>
          </p:nvCxnSpPr>
          <p:spPr>
            <a:xfrm flipH="1">
              <a:off x="6317810" y="4733529"/>
              <a:ext cx="6350" cy="60753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5848350" y="5325966"/>
              <a:ext cx="3257550" cy="88205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5984875" y="5325966"/>
              <a:ext cx="2984500" cy="923330"/>
            </a:xfrm>
            <a:prstGeom prst="rect">
              <a:avLst/>
            </a:prstGeom>
            <a:noFill/>
          </p:spPr>
          <p:txBody>
            <a:bodyPr wrap="square" rtlCol="0">
              <a:spAutoFit/>
            </a:bodyPr>
            <a:lstStyle/>
            <a:p>
              <a:r>
                <a:rPr lang="en-US" dirty="0" smtClean="0"/>
                <a:t>For each available action from current add a new state to the tree</a:t>
              </a:r>
              <a:endParaRPr lang="en-US" dirty="0"/>
            </a:p>
          </p:txBody>
        </p:sp>
        <p:cxnSp>
          <p:nvCxnSpPr>
            <p:cNvPr id="46" name="Straight Arrow Connector 45"/>
            <p:cNvCxnSpPr/>
            <p:nvPr/>
          </p:nvCxnSpPr>
          <p:spPr>
            <a:xfrm flipV="1">
              <a:off x="8969375" y="4700793"/>
              <a:ext cx="29452" cy="60753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8195821" y="4003561"/>
              <a:ext cx="1748279" cy="77066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8172450" y="4007374"/>
              <a:ext cx="2187702" cy="646331"/>
            </a:xfrm>
            <a:prstGeom prst="rect">
              <a:avLst/>
            </a:prstGeom>
            <a:noFill/>
          </p:spPr>
          <p:txBody>
            <a:bodyPr wrap="square" rtlCol="0">
              <a:spAutoFit/>
            </a:bodyPr>
            <a:lstStyle/>
            <a:p>
              <a:r>
                <a:rPr lang="en-US" dirty="0" smtClean="0"/>
                <a:t>Current = first new child node</a:t>
              </a:r>
              <a:endParaRPr lang="en-US" dirty="0"/>
            </a:p>
          </p:txBody>
        </p:sp>
        <p:cxnSp>
          <p:nvCxnSpPr>
            <p:cNvPr id="50" name="Straight Arrow Connector 49"/>
            <p:cNvCxnSpPr/>
            <p:nvPr/>
          </p:nvCxnSpPr>
          <p:spPr>
            <a:xfrm flipV="1">
              <a:off x="8914523" y="3384776"/>
              <a:ext cx="29452" cy="60753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8163801" y="2765392"/>
              <a:ext cx="1640599" cy="646331"/>
              <a:chOff x="5473700" y="1341562"/>
              <a:chExt cx="1640599" cy="646331"/>
            </a:xfrm>
          </p:grpSpPr>
          <p:sp>
            <p:nvSpPr>
              <p:cNvPr id="53" name="Rectangle 52"/>
              <p:cNvSpPr/>
              <p:nvPr/>
            </p:nvSpPr>
            <p:spPr>
              <a:xfrm>
                <a:off x="5473700" y="1366842"/>
                <a:ext cx="1640599" cy="59577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5575300" y="1341562"/>
                <a:ext cx="1475499" cy="646331"/>
              </a:xfrm>
              <a:prstGeom prst="rect">
                <a:avLst/>
              </a:prstGeom>
              <a:noFill/>
            </p:spPr>
            <p:txBody>
              <a:bodyPr wrap="square" rtlCol="0">
                <a:spAutoFit/>
              </a:bodyPr>
              <a:lstStyle/>
              <a:p>
                <a:r>
                  <a:rPr lang="en-US" dirty="0" smtClean="0"/>
                  <a:t>Rollout simulation</a:t>
                </a:r>
                <a:endParaRPr lang="en-US" dirty="0"/>
              </a:p>
            </p:txBody>
          </p:sp>
        </p:grpSp>
      </p:grpSp>
      <mc:AlternateContent xmlns:mc="http://schemas.openxmlformats.org/markup-compatibility/2006" xmlns:a14="http://schemas.microsoft.com/office/drawing/2010/main">
        <mc:Choice Requires="a14">
          <p:sp>
            <p:nvSpPr>
              <p:cNvPr id="7" name="TextBox 6"/>
              <p:cNvSpPr txBox="1"/>
              <p:nvPr/>
            </p:nvSpPr>
            <p:spPr>
              <a:xfrm>
                <a:off x="1065637" y="2214154"/>
                <a:ext cx="1922930" cy="369332"/>
              </a:xfrm>
              <a:prstGeom prst="rect">
                <a:avLst/>
              </a:prstGeom>
              <a:noFill/>
            </p:spPr>
            <p:txBody>
              <a:bodyPr wrap="square" rtlCol="0">
                <a:spAutoFit/>
              </a:bodyPr>
              <a:lstStyle/>
              <a:p>
                <a:r>
                  <a:rPr lang="en-US" dirty="0" smtClean="0"/>
                  <a:t>Root node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1065637" y="2214154"/>
                <a:ext cx="1922930" cy="369332"/>
              </a:xfrm>
              <a:prstGeom prst="rect">
                <a:avLst/>
              </a:prstGeom>
              <a:blipFill>
                <a:blip r:embed="rId5"/>
                <a:stretch>
                  <a:fillRect l="-2857" t="-9836" b="-22951"/>
                </a:stretch>
              </a:blipFill>
            </p:spPr>
            <p:txBody>
              <a:bodyPr/>
              <a:lstStyle/>
              <a:p>
                <a:r>
                  <a:rPr lang="en-US">
                    <a:noFill/>
                  </a:rPr>
                  <a:t> </a:t>
                </a:r>
              </a:p>
            </p:txBody>
          </p:sp>
        </mc:Fallback>
      </mc:AlternateContent>
    </p:spTree>
    <p:extLst>
      <p:ext uri="{BB962C8B-B14F-4D97-AF65-F5344CB8AC3E}">
        <p14:creationId xmlns:p14="http://schemas.microsoft.com/office/powerpoint/2010/main" val="23677817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Box 1"/>
          <p:cNvSpPr txBox="1">
            <a:spLocks noChangeArrowheads="1"/>
          </p:cNvSpPr>
          <p:nvPr/>
        </p:nvSpPr>
        <p:spPr bwMode="auto">
          <a:xfrm>
            <a:off x="842568" y="272534"/>
            <a:ext cx="75612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sk-SK" sz="2400" dirty="0" smtClean="0">
                <a:latin typeface="Arial" panose="020B0604020202020204" pitchFamily="34" charset="0"/>
              </a:rPr>
              <a:t>UCB (upper confidence bound)  strategy</a:t>
            </a:r>
            <a:r>
              <a:rPr lang="sk-SK" altLang="sk-SK" sz="2400" dirty="0" smtClean="0">
                <a:latin typeface="Arial" panose="020B0604020202020204" pitchFamily="34" charset="0"/>
              </a:rPr>
              <a:t>?</a:t>
            </a:r>
            <a:endParaRPr lang="sk-SK" altLang="sk-SK" sz="2400" dirty="0">
              <a:latin typeface="Arial" panose="020B0604020202020204" pitchFamily="34" charset="0"/>
            </a:endParaRPr>
          </a:p>
        </p:txBody>
      </p:sp>
      <p:sp>
        <p:nvSpPr>
          <p:cNvPr id="58371" name="TextBox 2"/>
          <p:cNvSpPr txBox="1">
            <a:spLocks noChangeArrowheads="1"/>
          </p:cNvSpPr>
          <p:nvPr/>
        </p:nvSpPr>
        <p:spPr bwMode="auto">
          <a:xfrm>
            <a:off x="622300" y="1105218"/>
            <a:ext cx="11569700"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sk-SK" altLang="sk-SK" dirty="0" err="1" smtClean="0">
                <a:solidFill>
                  <a:srgbClr val="00B050"/>
                </a:solidFill>
                <a:latin typeface="Arial" panose="020B0604020202020204" pitchFamily="34" charset="0"/>
              </a:rPr>
              <a:t>Sele</a:t>
            </a:r>
            <a:r>
              <a:rPr lang="en-US" altLang="sk-SK" dirty="0" err="1" smtClean="0">
                <a:solidFill>
                  <a:srgbClr val="00B050"/>
                </a:solidFill>
                <a:latin typeface="Arial" panose="020B0604020202020204" pitchFamily="34" charset="0"/>
              </a:rPr>
              <a:t>ction</a:t>
            </a:r>
            <a:r>
              <a:rPr lang="en-US" altLang="sk-SK" dirty="0" smtClean="0">
                <a:solidFill>
                  <a:srgbClr val="00B050"/>
                </a:solidFill>
                <a:latin typeface="Arial" panose="020B0604020202020204" pitchFamily="34" charset="0"/>
              </a:rPr>
              <a:t> step </a:t>
            </a:r>
            <a:r>
              <a:rPr lang="sk-SK" altLang="sk-SK" dirty="0" smtClean="0">
                <a:latin typeface="Arial" panose="020B0604020202020204" pitchFamily="34" charset="0"/>
              </a:rPr>
              <a:t>:   </a:t>
            </a:r>
            <a:r>
              <a:rPr lang="en-US" altLang="sk-SK" dirty="0" smtClean="0">
                <a:latin typeface="Arial" panose="020B0604020202020204" pitchFamily="34" charset="0"/>
              </a:rPr>
              <a:t>In this step we balance our knowledge about the game gained up to now by the simulation, and the searching the unknown promising parts of the tree</a:t>
            </a:r>
            <a:r>
              <a:rPr lang="sk-SK" altLang="sk-SK" dirty="0" smtClean="0">
                <a:latin typeface="Arial" panose="020B0604020202020204" pitchFamily="34" charset="0"/>
              </a:rPr>
              <a:t>.</a:t>
            </a:r>
            <a:r>
              <a:rPr lang="en-US" altLang="sk-SK" dirty="0" smtClean="0">
                <a:latin typeface="Arial" panose="020B0604020202020204" pitchFamily="34" charset="0"/>
              </a:rPr>
              <a:t> We want to do the best possible draws, sometimes probing the worse draws</a:t>
            </a:r>
            <a:r>
              <a:rPr lang="sk-SK" altLang="sk-SK" dirty="0" smtClean="0">
                <a:latin typeface="Arial" panose="020B0604020202020204" pitchFamily="34" charset="0"/>
              </a:rPr>
              <a:t>.</a:t>
            </a:r>
            <a:r>
              <a:rPr lang="en-US" altLang="sk-SK" dirty="0" smtClean="0">
                <a:latin typeface="Arial" panose="020B0604020202020204" pitchFamily="34" charset="0"/>
              </a:rPr>
              <a:t> Selection includes all depths of the tree. </a:t>
            </a:r>
            <a:r>
              <a:rPr lang="sk-SK" altLang="sk-SK" dirty="0" smtClean="0">
                <a:latin typeface="Arial" panose="020B0604020202020204" pitchFamily="34" charset="0"/>
              </a:rPr>
              <a:t> </a:t>
            </a:r>
            <a:endParaRPr lang="en-US" altLang="sk-SK" dirty="0" smtClean="0">
              <a:latin typeface="Arial" panose="020B0604020202020204" pitchFamily="34" charset="0"/>
            </a:endParaRPr>
          </a:p>
          <a:p>
            <a:pPr eaLnBrk="1" hangingPunct="1"/>
            <a:endParaRPr lang="en-US" altLang="sk-SK" dirty="0">
              <a:latin typeface="Arial" panose="020B0604020202020204" pitchFamily="34" charset="0"/>
            </a:endParaRPr>
          </a:p>
          <a:p>
            <a:pPr eaLnBrk="1" hangingPunct="1"/>
            <a:r>
              <a:rPr lang="en-US" altLang="sk-SK" dirty="0" err="1">
                <a:solidFill>
                  <a:srgbClr val="00B050"/>
                </a:solidFill>
                <a:latin typeface="Arial" panose="020B0604020202020204" pitchFamily="34" charset="0"/>
              </a:rPr>
              <a:t>U</a:t>
            </a:r>
            <a:r>
              <a:rPr lang="sk-SK" altLang="sk-SK" dirty="0" err="1" smtClean="0">
                <a:latin typeface="Arial" panose="020B0604020202020204" pitchFamily="34" charset="0"/>
              </a:rPr>
              <a:t>pper</a:t>
            </a:r>
            <a:r>
              <a:rPr lang="sk-SK" altLang="sk-SK" dirty="0" smtClean="0">
                <a:latin typeface="Arial" panose="020B0604020202020204" pitchFamily="34" charset="0"/>
              </a:rPr>
              <a:t> </a:t>
            </a:r>
            <a:r>
              <a:rPr lang="sk-SK" altLang="sk-SK" dirty="0" err="1">
                <a:solidFill>
                  <a:srgbClr val="00B050"/>
                </a:solidFill>
                <a:latin typeface="Arial" panose="020B0604020202020204" pitchFamily="34" charset="0"/>
              </a:rPr>
              <a:t>c</a:t>
            </a:r>
            <a:r>
              <a:rPr lang="sk-SK" altLang="sk-SK" dirty="0" err="1">
                <a:latin typeface="Arial" panose="020B0604020202020204" pitchFamily="34" charset="0"/>
              </a:rPr>
              <a:t>onfidence</a:t>
            </a:r>
            <a:r>
              <a:rPr lang="sk-SK" altLang="sk-SK" dirty="0">
                <a:latin typeface="Arial" panose="020B0604020202020204" pitchFamily="34" charset="0"/>
              </a:rPr>
              <a:t> </a:t>
            </a:r>
            <a:r>
              <a:rPr lang="sk-SK" altLang="sk-SK" dirty="0" err="1">
                <a:solidFill>
                  <a:srgbClr val="00B050"/>
                </a:solidFill>
                <a:latin typeface="Arial" panose="020B0604020202020204" pitchFamily="34" charset="0"/>
              </a:rPr>
              <a:t>b</a:t>
            </a:r>
            <a:r>
              <a:rPr lang="sk-SK" altLang="sk-SK" dirty="0" err="1">
                <a:latin typeface="Arial" panose="020B0604020202020204" pitchFamily="34" charset="0"/>
              </a:rPr>
              <a:t>ound</a:t>
            </a:r>
            <a:r>
              <a:rPr lang="sk-SK" altLang="sk-SK" dirty="0">
                <a:latin typeface="Arial" panose="020B0604020202020204" pitchFamily="34" charset="0"/>
              </a:rPr>
              <a:t> </a:t>
            </a:r>
            <a:r>
              <a:rPr lang="sk-SK" altLang="sk-SK" dirty="0" err="1">
                <a:latin typeface="Arial" panose="020B0604020202020204" pitchFamily="34" charset="0"/>
              </a:rPr>
              <a:t>for</a:t>
            </a:r>
            <a:r>
              <a:rPr lang="sk-SK" altLang="sk-SK" dirty="0">
                <a:latin typeface="Arial" panose="020B0604020202020204" pitchFamily="34" charset="0"/>
              </a:rPr>
              <a:t> </a:t>
            </a:r>
            <a:r>
              <a:rPr lang="sk-SK" altLang="sk-SK" dirty="0" err="1" smtClean="0">
                <a:latin typeface="Arial" panose="020B0604020202020204" pitchFamily="34" charset="0"/>
              </a:rPr>
              <a:t>tree</a:t>
            </a:r>
            <a:r>
              <a:rPr lang="en-US" altLang="sk-SK" dirty="0">
                <a:latin typeface="Arial" panose="020B0604020202020204" pitchFamily="34" charset="0"/>
              </a:rPr>
              <a:t> </a:t>
            </a:r>
            <a:r>
              <a:rPr lang="sk-SK" altLang="sk-SK" dirty="0" smtClean="0">
                <a:latin typeface="Arial" panose="020B0604020202020204" pitchFamily="34" charset="0"/>
              </a:rPr>
              <a:t>  </a:t>
            </a:r>
            <a:r>
              <a:rPr lang="sk-SK" altLang="sk-SK" dirty="0" err="1" smtClean="0">
                <a:latin typeface="Arial" panose="020B0604020202020204" pitchFamily="34" charset="0"/>
              </a:rPr>
              <a:t>strat</a:t>
            </a:r>
            <a:r>
              <a:rPr lang="en-US" altLang="sk-SK" dirty="0" err="1" smtClean="0">
                <a:latin typeface="Arial" panose="020B0604020202020204" pitchFamily="34" charset="0"/>
              </a:rPr>
              <a:t>egy</a:t>
            </a:r>
            <a:r>
              <a:rPr lang="en-US" altLang="sk-SK" dirty="0" smtClean="0">
                <a:latin typeface="Arial" panose="020B0604020202020204" pitchFamily="34" charset="0"/>
              </a:rPr>
              <a:t> (UCB)</a:t>
            </a:r>
            <a:r>
              <a:rPr lang="sk-SK" altLang="sk-SK" dirty="0" smtClean="0">
                <a:latin typeface="Arial" panose="020B0604020202020204" pitchFamily="34" charset="0"/>
              </a:rPr>
              <a:t>:</a:t>
            </a:r>
            <a:r>
              <a:rPr lang="en-US" altLang="sk-SK" dirty="0" smtClean="0">
                <a:latin typeface="Arial" panose="020B0604020202020204" pitchFamily="34" charset="0"/>
              </a:rPr>
              <a:t>  Let </a:t>
            </a:r>
            <a:r>
              <a:rPr lang="sk-SK" altLang="sk-SK" i="1" dirty="0" smtClean="0">
                <a:latin typeface="Arial" panose="020B0604020202020204" pitchFamily="34" charset="0"/>
              </a:rPr>
              <a:t>I </a:t>
            </a:r>
            <a:r>
              <a:rPr lang="en-US" altLang="sk-SK" dirty="0" smtClean="0">
                <a:latin typeface="Arial" panose="020B0604020202020204" pitchFamily="34" charset="0"/>
              </a:rPr>
              <a:t>is a set of nodes which can be reached from the actual node </a:t>
            </a:r>
            <a:r>
              <a:rPr lang="sk-SK" altLang="sk-SK" dirty="0" smtClean="0">
                <a:latin typeface="Arial" panose="020B0604020202020204" pitchFamily="34" charset="0"/>
              </a:rPr>
              <a:t> </a:t>
            </a:r>
            <a:r>
              <a:rPr lang="en-US" altLang="sk-SK" dirty="0" smtClean="0">
                <a:latin typeface="Arial" panose="020B0604020202020204" pitchFamily="34" charset="0"/>
              </a:rPr>
              <a:t>p</a:t>
            </a:r>
            <a:r>
              <a:rPr lang="sk-SK" altLang="sk-SK" dirty="0" smtClean="0">
                <a:latin typeface="Arial" panose="020B0604020202020204" pitchFamily="34" charset="0"/>
              </a:rPr>
              <a:t>. </a:t>
            </a:r>
            <a:r>
              <a:rPr lang="en-US" altLang="sk-SK" dirty="0" smtClean="0">
                <a:latin typeface="Arial" panose="020B0604020202020204" pitchFamily="34" charset="0"/>
              </a:rPr>
              <a:t> We select a successor of </a:t>
            </a:r>
            <a:r>
              <a:rPr lang="sk-SK" altLang="sk-SK" dirty="0" smtClean="0">
                <a:latin typeface="Arial" panose="020B0604020202020204" pitchFamily="34" charset="0"/>
              </a:rPr>
              <a:t> </a:t>
            </a:r>
            <a:r>
              <a:rPr lang="sk-SK" altLang="sk-SK" i="1" dirty="0">
                <a:latin typeface="Arial" panose="020B0604020202020204" pitchFamily="34" charset="0"/>
              </a:rPr>
              <a:t>p</a:t>
            </a:r>
            <a:r>
              <a:rPr lang="sk-SK" altLang="sk-SK" dirty="0">
                <a:latin typeface="Arial" panose="020B0604020202020204" pitchFamily="34" charset="0"/>
              </a:rPr>
              <a:t>, </a:t>
            </a:r>
            <a:r>
              <a:rPr lang="en-US" altLang="sk-SK" dirty="0">
                <a:latin typeface="Arial" panose="020B0604020202020204" pitchFamily="34" charset="0"/>
              </a:rPr>
              <a:t> </a:t>
            </a:r>
            <a:r>
              <a:rPr lang="en-US" altLang="sk-SK" dirty="0" smtClean="0">
                <a:latin typeface="Arial" panose="020B0604020202020204" pitchFamily="34" charset="0"/>
              </a:rPr>
              <a:t>which fulfills the condition</a:t>
            </a:r>
            <a:endParaRPr lang="sk-SK" altLang="sk-SK" dirty="0">
              <a:latin typeface="Arial" panose="020B0604020202020204" pitchFamily="34" charset="0"/>
            </a:endParaRPr>
          </a:p>
          <a:p>
            <a:pPr eaLnBrk="1" hangingPunct="1"/>
            <a:endParaRPr lang="sk-SK" altLang="sk-SK" dirty="0">
              <a:latin typeface="Arial" panose="020B0604020202020204" pitchFamily="34" charset="0"/>
            </a:endParaRPr>
          </a:p>
          <a:p>
            <a:pPr eaLnBrk="1" hangingPunct="1"/>
            <a:endParaRPr lang="sk-SK" altLang="sk-SK" dirty="0">
              <a:latin typeface="Arial" panose="020B0604020202020204" pitchFamily="34" charset="0"/>
            </a:endParaRPr>
          </a:p>
          <a:p>
            <a:pPr eaLnBrk="1" hangingPunct="1"/>
            <a:endParaRPr lang="sk-SK" altLang="sk-SK" dirty="0">
              <a:latin typeface="Arial" panose="020B0604020202020204" pitchFamily="34" charset="0"/>
            </a:endParaRPr>
          </a:p>
          <a:p>
            <a:endParaRPr lang="sk-SK" altLang="sk-SK" dirty="0">
              <a:latin typeface="Arial" panose="020B0604020202020204" pitchFamily="34" charset="0"/>
            </a:endParaRPr>
          </a:p>
          <a:p>
            <a:pPr eaLnBrk="1" hangingPunct="1"/>
            <a:endParaRPr lang="sk-SK" altLang="sk-SK" dirty="0">
              <a:latin typeface="Arial" panose="020B0604020202020204" pitchFamily="34" charset="0"/>
            </a:endParaRPr>
          </a:p>
          <a:p>
            <a:pPr eaLnBrk="1" hangingPunct="1"/>
            <a:endParaRPr lang="sk-SK" altLang="sk-SK" dirty="0">
              <a:latin typeface="Arial" panose="020B0604020202020204" pitchFamily="34" charset="0"/>
            </a:endParaRPr>
          </a:p>
          <a:p>
            <a:pPr eaLnBrk="1" hangingPunct="1"/>
            <a:endParaRPr lang="sk-SK" altLang="sk-SK" dirty="0">
              <a:latin typeface="Arial" panose="020B0604020202020204" pitchFamily="34" charset="0"/>
            </a:endParaRPr>
          </a:p>
          <a:p>
            <a:pPr eaLnBrk="1" hangingPunct="1"/>
            <a:endParaRPr lang="sk-SK" altLang="sk-SK" dirty="0">
              <a:latin typeface="Arial" panose="020B0604020202020204" pitchFamily="34" charset="0"/>
            </a:endParaRPr>
          </a:p>
          <a:p>
            <a:pPr eaLnBrk="1" hangingPunct="1"/>
            <a:endParaRPr lang="sk-SK" altLang="sk-SK" dirty="0" smtClean="0">
              <a:latin typeface="Arial" panose="020B0604020202020204" pitchFamily="34" charset="0"/>
            </a:endParaRPr>
          </a:p>
          <a:p>
            <a:pPr eaLnBrk="1" hangingPunct="1"/>
            <a:endParaRPr lang="sk-SK" altLang="sk-SK" dirty="0">
              <a:latin typeface="Arial" panose="020B0604020202020204" pitchFamily="34" charset="0"/>
            </a:endParaRPr>
          </a:p>
          <a:p>
            <a:pPr eaLnBrk="1" hangingPunct="1"/>
            <a:endParaRPr lang="sk-SK" altLang="sk-SK" dirty="0" smtClean="0">
              <a:latin typeface="Arial" panose="020B0604020202020204" pitchFamily="34" charset="0"/>
            </a:endParaRPr>
          </a:p>
          <a:p>
            <a:pPr eaLnBrk="1" hangingPunct="1"/>
            <a:endParaRPr lang="sk-SK" altLang="sk-SK" dirty="0">
              <a:latin typeface="Arial" panose="020B0604020202020204" pitchFamily="34" charset="0"/>
            </a:endParaRPr>
          </a:p>
          <a:p>
            <a:pPr eaLnBrk="1" hangingPunct="1"/>
            <a:r>
              <a:rPr lang="sk-SK" altLang="sk-SK" dirty="0" smtClean="0">
                <a:latin typeface="Arial" panose="020B0604020202020204" pitchFamily="34" charset="0"/>
              </a:rPr>
              <a:t> </a:t>
            </a:r>
            <a:r>
              <a:rPr lang="sk-SK" altLang="sk-SK" i="1" dirty="0">
                <a:latin typeface="Arial" panose="020B0604020202020204" pitchFamily="34" charset="0"/>
              </a:rPr>
              <a:t>C</a:t>
            </a:r>
            <a:r>
              <a:rPr lang="sk-SK" altLang="sk-SK" dirty="0">
                <a:latin typeface="Arial" panose="020B0604020202020204" pitchFamily="34" charset="0"/>
              </a:rPr>
              <a:t> </a:t>
            </a:r>
            <a:r>
              <a:rPr lang="en-US" altLang="sk-SK" dirty="0" smtClean="0">
                <a:latin typeface="Arial" panose="020B0604020202020204" pitchFamily="34" charset="0"/>
              </a:rPr>
              <a:t>is fitted experimentally, </a:t>
            </a:r>
            <a:r>
              <a:rPr lang="en-US" altLang="sk-SK" b="1" dirty="0" smtClean="0">
                <a:solidFill>
                  <a:srgbClr val="FF0000"/>
                </a:solidFill>
                <a:latin typeface="Arial" panose="020B0604020202020204" pitchFamily="34" charset="0"/>
              </a:rPr>
              <a:t>often </a:t>
            </a:r>
            <a:r>
              <a:rPr lang="en-US" altLang="sk-SK" b="1" i="1" dirty="0" smtClean="0">
                <a:solidFill>
                  <a:srgbClr val="FF0000"/>
                </a:solidFill>
                <a:latin typeface="Arial" panose="020B0604020202020204" pitchFamily="34" charset="0"/>
              </a:rPr>
              <a:t>C=2 </a:t>
            </a:r>
            <a:r>
              <a:rPr lang="en-US" altLang="sk-SK" dirty="0" smtClean="0">
                <a:latin typeface="Arial" panose="020B0604020202020204" pitchFamily="34" charset="0"/>
              </a:rPr>
              <a:t>is taken</a:t>
            </a:r>
            <a:r>
              <a:rPr lang="sk-SK" altLang="sk-SK" dirty="0" smtClean="0">
                <a:latin typeface="Arial" panose="020B0604020202020204" pitchFamily="34" charset="0"/>
              </a:rPr>
              <a:t>.</a:t>
            </a:r>
            <a:endParaRPr lang="sk-SK" altLang="sk-SK" dirty="0">
              <a:latin typeface="Arial" panose="020B0604020202020204" pitchFamily="34" charset="0"/>
            </a:endParaRPr>
          </a:p>
          <a:p>
            <a:pPr eaLnBrk="1" hangingPunct="1"/>
            <a:endParaRPr lang="sk-SK" altLang="sk-SK" dirty="0">
              <a:latin typeface="Arial" panose="020B0604020202020204" pitchFamily="34" charset="0"/>
            </a:endParaRPr>
          </a:p>
        </p:txBody>
      </p:sp>
      <p:cxnSp>
        <p:nvCxnSpPr>
          <p:cNvPr id="3" name="Straight Arrow Connector 2"/>
          <p:cNvCxnSpPr/>
          <p:nvPr/>
        </p:nvCxnSpPr>
        <p:spPr>
          <a:xfrm flipH="1">
            <a:off x="6981826" y="3960080"/>
            <a:ext cx="6492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375" name="TextBox 7"/>
              <p:cNvSpPr txBox="1">
                <a:spLocks noChangeArrowheads="1"/>
              </p:cNvSpPr>
              <p:nvPr/>
            </p:nvSpPr>
            <p:spPr bwMode="auto">
              <a:xfrm>
                <a:off x="7986714" y="5245101"/>
                <a:ext cx="2016125" cy="64633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sk-SK" dirty="0" smtClean="0">
                    <a:latin typeface="Arial" panose="020B0604020202020204" pitchFamily="34" charset="0"/>
                  </a:rPr>
                  <a:t>Number of games going through </a:t>
                </a:r>
                <a14:m>
                  <m:oMath xmlns:m="http://schemas.openxmlformats.org/officeDocument/2006/math">
                    <m:sSub>
                      <m:sSubPr>
                        <m:ctrlPr>
                          <a:rPr lang="en-US" altLang="sk-SK" i="1" smtClean="0">
                            <a:latin typeface="Cambria Math" panose="02040503050406030204" pitchFamily="18" charset="0"/>
                          </a:rPr>
                        </m:ctrlPr>
                      </m:sSubPr>
                      <m:e>
                        <m:r>
                          <a:rPr lang="en-US" altLang="sk-SK" b="0" i="1" smtClean="0">
                            <a:latin typeface="Cambria Math" panose="02040503050406030204" pitchFamily="18" charset="0"/>
                          </a:rPr>
                          <m:t>𝑆</m:t>
                        </m:r>
                      </m:e>
                      <m:sub>
                        <m:r>
                          <a:rPr lang="en-US" altLang="sk-SK" b="0" i="1" smtClean="0">
                            <a:latin typeface="Cambria Math" panose="02040503050406030204" pitchFamily="18" charset="0"/>
                          </a:rPr>
                          <m:t>𝑖</m:t>
                        </m:r>
                      </m:sub>
                    </m:sSub>
                  </m:oMath>
                </a14:m>
                <a:endParaRPr lang="sk-SK" altLang="sk-SK" dirty="0">
                  <a:latin typeface="Arial" panose="020B0604020202020204" pitchFamily="34" charset="0"/>
                </a:endParaRPr>
              </a:p>
            </p:txBody>
          </p:sp>
        </mc:Choice>
        <mc:Fallback xmlns="">
          <p:sp>
            <p:nvSpPr>
              <p:cNvPr id="58375" name="TextBox 7"/>
              <p:cNvSpPr txBox="1">
                <a:spLocks noRot="1" noChangeAspect="1" noMove="1" noResize="1" noEditPoints="1" noAdjustHandles="1" noChangeArrowheads="1" noChangeShapeType="1" noTextEdit="1"/>
              </p:cNvSpPr>
              <p:nvPr/>
            </p:nvSpPr>
            <p:spPr bwMode="auto">
              <a:xfrm>
                <a:off x="7986714" y="5245101"/>
                <a:ext cx="2016125" cy="646331"/>
              </a:xfrm>
              <a:prstGeom prst="rect">
                <a:avLst/>
              </a:prstGeom>
              <a:blipFill>
                <a:blip r:embed="rId3"/>
                <a:stretch>
                  <a:fillRect l="-2417" t="-4717" r="-4834" b="-1415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cxnSp>
        <p:nvCxnSpPr>
          <p:cNvPr id="9" name="Straight Arrow Connector 8"/>
          <p:cNvCxnSpPr/>
          <p:nvPr/>
        </p:nvCxnSpPr>
        <p:spPr>
          <a:xfrm flipH="1" flipV="1">
            <a:off x="6832600" y="4856967"/>
            <a:ext cx="1074738" cy="5881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2773365" y="3800238"/>
            <a:ext cx="4518025" cy="1223963"/>
            <a:chOff x="2309813" y="4412220"/>
            <a:chExt cx="4518025" cy="1223963"/>
          </a:xfrm>
        </p:grpSpPr>
        <mc:AlternateContent xmlns:mc="http://schemas.openxmlformats.org/markup-compatibility/2006" xmlns:a14="http://schemas.microsoft.com/office/drawing/2010/main">
          <mc:Choice Requires="a14">
            <p:graphicFrame>
              <p:nvGraphicFramePr>
                <p:cNvPr id="58372" name="Object 2"/>
                <p:cNvGraphicFramePr>
                  <a:graphicFrameLocks noChangeAspect="1"/>
                </p:cNvGraphicFramePr>
                <p:nvPr>
                  <p:extLst/>
                </p:nvPr>
              </p:nvGraphicFramePr>
              <p:xfrm>
                <a:off x="2309813" y="4412220"/>
                <a:ext cx="4518025" cy="1223963"/>
              </p:xfrm>
              <a:graphic>
                <a:graphicData uri="http://schemas.openxmlformats.org/presentationml/2006/ole">
                  <mc:AlternateContent>
                    <mc:Choice xmlns:v="urn:schemas-microsoft-com:vml" Requires="v">
                      <p:oleObj spid="_x0000_s26769" name="Equation" r:id="rId4" imgW="1968500" imgH="533400" progId="Equation.3">
                        <p:embed/>
                      </p:oleObj>
                    </mc:Choice>
                    <mc:Fallback>
                      <p:oleObj name="Equation" r:id="rId4" imgW="1968500" imgH="533400" progId="Equation.3">
                        <p:embed/>
                        <p:pic>
                          <p:nvPicPr>
                            <p:cNvPr id="58372" name="Object 2"/>
                            <p:cNvPicPr>
                              <a:picLocks noChangeAspect="1" noChangeArrowheads="1"/>
                            </p:cNvPicPr>
                            <p:nvPr/>
                          </p:nvPicPr>
                          <p:blipFill>
                            <a:blip r:embed="rId5">
                              <a:extLst>
                                <a:ext uri="{28A0092B-C50C-407E-A947-70E740481C1C}">
                                  <a14:useLocalDpi val="0"/>
                                </a:ext>
                              </a:extLst>
                            </a:blip>
                            <a:srcRect/>
                            <a:stretch>
                              <a:fillRect/>
                            </a:stretch>
                          </p:blipFill>
                          <p:spPr bwMode="auto">
                            <a:xfrm>
                              <a:off x="2309813" y="4412220"/>
                              <a:ext cx="4518025" cy="1223963"/>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rgbClr val="808080"/>
                                    </a:outerShdw>
                                  </a:effectLst>
                                </a14:hiddenEffects>
                              </a:ext>
                            </a:extLst>
                          </p:spPr>
                        </p:pic>
                      </p:oleObj>
                    </mc:Fallback>
                  </mc:AlternateContent>
                </a:graphicData>
              </a:graphic>
            </p:graphicFrame>
          </mc:Choice>
          <mc:Fallback xmlns="">
            <p:graphicFrame>
              <p:nvGraphicFramePr>
                <p:cNvPr id="58372" name="Object 2"/>
                <p:cNvGraphicFramePr>
                  <a:graphicFrameLocks noChangeAspect="1"/>
                </p:cNvGraphicFramePr>
                <p:nvPr>
                  <p:extLst>
                    <p:ext uri="{D42A27DB-BD31-4B8C-83A1-F6EECF244321}">
                      <p14:modId xmlns:p14="http://schemas.microsoft.com/office/powerpoint/2010/main" val="1604426610"/>
                    </p:ext>
                  </p:extLst>
                </p:nvPr>
              </p:nvGraphicFramePr>
              <p:xfrm>
                <a:off x="2309813" y="4412220"/>
                <a:ext cx="4518025" cy="1223963"/>
              </p:xfrm>
              <a:graphic>
                <a:graphicData uri="http://schemas.openxmlformats.org/presentationml/2006/ole">
                  <mc:AlternateContent>
                    <mc:Choice xmlns:v="urn:schemas-microsoft-com:vml" Requires="v">
                      <p:oleObj spid="_x0000_s3089" name="Equation" r:id="rId6" imgW="1968500" imgH="533400" progId="Equation.3">
                        <p:embed/>
                      </p:oleObj>
                    </mc:Choice>
                    <mc:Fallback>
                      <p:oleObj name="Equation" r:id="rId6" imgW="1968500" imgH="533400" progId="Equation.3">
                        <p:embed/>
                        <p:pic>
                          <p:nvPicPr>
                            <p:cNvPr id="58372"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09813" y="4412220"/>
                              <a:ext cx="4518025" cy="1223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Fallback>
        </mc:AlternateContent>
        <mc:AlternateContent xmlns:mc="http://schemas.openxmlformats.org/markup-compatibility/2006" xmlns:a14="http://schemas.microsoft.com/office/drawing/2010/main">
          <mc:Choice Requires="a14">
            <p:sp>
              <p:nvSpPr>
                <p:cNvPr id="2" name="TextBox 1"/>
                <p:cNvSpPr txBox="1"/>
                <p:nvPr/>
              </p:nvSpPr>
              <p:spPr>
                <a:xfrm>
                  <a:off x="4014789" y="4844991"/>
                  <a:ext cx="289718" cy="400110"/>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sk-SK" sz="2000" i="1">
                                <a:latin typeface="Cambria Math" panose="02040503050406030204" pitchFamily="18" charset="0"/>
                              </a:rPr>
                            </m:ctrlPr>
                          </m:sSubPr>
                          <m:e>
                            <m:r>
                              <a:rPr lang="en-US" altLang="sk-SK" sz="2000" i="1">
                                <a:latin typeface="Cambria Math" panose="02040503050406030204" pitchFamily="18" charset="0"/>
                              </a:rPr>
                              <m:t>𝑆</m:t>
                            </m:r>
                          </m:e>
                          <m:sub>
                            <m:r>
                              <a:rPr lang="en-US" altLang="sk-SK" sz="2000" i="1">
                                <a:latin typeface="Cambria Math" panose="02040503050406030204" pitchFamily="18" charset="0"/>
                              </a:rPr>
                              <m:t>𝑖</m:t>
                            </m:r>
                          </m:sub>
                        </m:sSub>
                      </m:oMath>
                    </m:oMathPara>
                  </a14:m>
                  <a:endParaRPr lang="en-US" sz="2000" dirty="0"/>
                </a:p>
              </p:txBody>
            </p:sp>
          </mc:Choice>
          <mc:Fallback xmlns="">
            <p:sp>
              <p:nvSpPr>
                <p:cNvPr id="2" name="TextBox 1"/>
                <p:cNvSpPr txBox="1">
                  <a:spLocks noRot="1" noChangeAspect="1" noMove="1" noResize="1" noEditPoints="1" noAdjustHandles="1" noChangeArrowheads="1" noChangeShapeType="1" noTextEdit="1"/>
                </p:cNvSpPr>
                <p:nvPr/>
              </p:nvSpPr>
              <p:spPr>
                <a:xfrm>
                  <a:off x="4014789" y="4844991"/>
                  <a:ext cx="289718" cy="400110"/>
                </a:xfrm>
                <a:prstGeom prst="rect">
                  <a:avLst/>
                </a:prstGeom>
                <a:blipFill>
                  <a:blip r:embed="rId8"/>
                  <a:stretch>
                    <a:fillRect r="-21277" b="-3030"/>
                  </a:stretch>
                </a:blipFill>
              </p:spPr>
              <p:txBody>
                <a:bodyPr/>
                <a:lstStyle/>
                <a:p>
                  <a:r>
                    <a:rPr lang="en-US">
                      <a:noFill/>
                    </a:rPr>
                    <a:t> </a:t>
                  </a:r>
                </a:p>
              </p:txBody>
            </p:sp>
          </mc:Fallback>
        </mc:AlternateContent>
      </p:grpSp>
      <p:grpSp>
        <p:nvGrpSpPr>
          <p:cNvPr id="6" name="Group 5"/>
          <p:cNvGrpSpPr/>
          <p:nvPr/>
        </p:nvGrpSpPr>
        <p:grpSpPr>
          <a:xfrm>
            <a:off x="7631114" y="3488890"/>
            <a:ext cx="2016125" cy="941348"/>
            <a:chOff x="7631114" y="3488890"/>
            <a:chExt cx="2016125" cy="941348"/>
          </a:xfrm>
        </p:grpSpPr>
        <p:sp>
          <p:nvSpPr>
            <p:cNvPr id="58374" name="TextBox 3"/>
            <p:cNvSpPr txBox="1">
              <a:spLocks noChangeArrowheads="1"/>
            </p:cNvSpPr>
            <p:nvPr/>
          </p:nvSpPr>
          <p:spPr bwMode="auto">
            <a:xfrm>
              <a:off x="7631114" y="3488890"/>
              <a:ext cx="201612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sk-SK" dirty="0" smtClean="0">
                  <a:latin typeface="Arial" panose="020B0604020202020204" pitchFamily="34" charset="0"/>
                </a:rPr>
                <a:t>Number of games going through the parent of </a:t>
              </a:r>
              <a:r>
                <a:rPr lang="en-US" altLang="sk-SK" i="1" dirty="0" err="1">
                  <a:latin typeface="Arial" panose="020B0604020202020204" pitchFamily="34" charset="0"/>
                </a:rPr>
                <a:t>i</a:t>
              </a:r>
              <a:r>
                <a:rPr lang="en-US" altLang="sk-SK" dirty="0" smtClean="0">
                  <a:latin typeface="Arial" panose="020B0604020202020204" pitchFamily="34" charset="0"/>
                </a:rPr>
                <a:t> </a:t>
              </a:r>
              <a:endParaRPr lang="sk-SK" altLang="sk-SK" dirty="0">
                <a:latin typeface="Arial" panose="020B0604020202020204" pitchFamily="34" charset="0"/>
              </a:endParaRPr>
            </a:p>
          </p:txBody>
        </p:sp>
        <mc:AlternateContent xmlns:mc="http://schemas.openxmlformats.org/markup-compatibility/2006" xmlns:a14="http://schemas.microsoft.com/office/drawing/2010/main">
          <mc:Choice Requires="a14">
            <p:sp>
              <p:nvSpPr>
                <p:cNvPr id="12" name="TextBox 11"/>
                <p:cNvSpPr txBox="1"/>
                <p:nvPr/>
              </p:nvSpPr>
              <p:spPr>
                <a:xfrm>
                  <a:off x="8639176" y="4030128"/>
                  <a:ext cx="289718" cy="400110"/>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sk-SK" sz="2000" i="1">
                                <a:latin typeface="Cambria Math" panose="02040503050406030204" pitchFamily="18" charset="0"/>
                              </a:rPr>
                            </m:ctrlPr>
                          </m:sSubPr>
                          <m:e>
                            <m:r>
                              <a:rPr lang="en-US" altLang="sk-SK" sz="2000" i="1">
                                <a:latin typeface="Cambria Math" panose="02040503050406030204" pitchFamily="18" charset="0"/>
                              </a:rPr>
                              <m:t>𝑆</m:t>
                            </m:r>
                          </m:e>
                          <m:sub>
                            <m:r>
                              <a:rPr lang="en-US" altLang="sk-SK" sz="2000" i="1">
                                <a:latin typeface="Cambria Math" panose="02040503050406030204" pitchFamily="18" charset="0"/>
                              </a:rPr>
                              <m:t>𝑖</m:t>
                            </m:r>
                          </m:sub>
                        </m:sSub>
                      </m:oMath>
                    </m:oMathPara>
                  </a14:m>
                  <a:endParaRPr lang="en-US" sz="2000" dirty="0"/>
                </a:p>
              </p:txBody>
            </p:sp>
          </mc:Choice>
          <mc:Fallback xmlns="">
            <p:sp>
              <p:nvSpPr>
                <p:cNvPr id="12" name="TextBox 11"/>
                <p:cNvSpPr txBox="1">
                  <a:spLocks noRot="1" noChangeAspect="1" noMove="1" noResize="1" noEditPoints="1" noAdjustHandles="1" noChangeArrowheads="1" noChangeShapeType="1" noTextEdit="1"/>
                </p:cNvSpPr>
                <p:nvPr/>
              </p:nvSpPr>
              <p:spPr>
                <a:xfrm>
                  <a:off x="8639176" y="4030128"/>
                  <a:ext cx="289718" cy="400110"/>
                </a:xfrm>
                <a:prstGeom prst="rect">
                  <a:avLst/>
                </a:prstGeom>
                <a:blipFill>
                  <a:blip r:embed="rId9"/>
                  <a:stretch>
                    <a:fillRect r="-18750" b="-3030"/>
                  </a:stretch>
                </a:blipFill>
              </p:spPr>
              <p:txBody>
                <a:bodyPr/>
                <a:lstStyle/>
                <a:p>
                  <a:r>
                    <a:rPr lang="en-US">
                      <a:noFill/>
                    </a:rPr>
                    <a:t> </a:t>
                  </a:r>
                </a:p>
              </p:txBody>
            </p:sp>
          </mc:Fallback>
        </mc:AlternateContent>
      </p:grpSp>
      <p:cxnSp>
        <p:nvCxnSpPr>
          <p:cNvPr id="8" name="Straight Arrow Connector 7"/>
          <p:cNvCxnSpPr/>
          <p:nvPr/>
        </p:nvCxnSpPr>
        <p:spPr>
          <a:xfrm flipH="1" flipV="1">
            <a:off x="5461000" y="4724400"/>
            <a:ext cx="368300" cy="843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5441248" y="5640994"/>
            <a:ext cx="1641940" cy="646331"/>
            <a:chOff x="5365841" y="5706766"/>
            <a:chExt cx="1641940" cy="646331"/>
          </a:xfrm>
        </p:grpSpPr>
        <p:sp>
          <p:nvSpPr>
            <p:cNvPr id="10" name="TextBox 9"/>
            <p:cNvSpPr txBox="1"/>
            <p:nvPr/>
          </p:nvSpPr>
          <p:spPr>
            <a:xfrm>
              <a:off x="5365841" y="5706766"/>
              <a:ext cx="1641940" cy="646331"/>
            </a:xfrm>
            <a:prstGeom prst="rect">
              <a:avLst/>
            </a:prstGeom>
            <a:noFill/>
          </p:spPr>
          <p:txBody>
            <a:bodyPr wrap="square" rtlCol="0">
              <a:spAutoFit/>
            </a:bodyPr>
            <a:lstStyle/>
            <a:p>
              <a:r>
                <a:rPr lang="en-US" dirty="0" smtClean="0"/>
                <a:t>Average value of </a:t>
              </a:r>
              <a:endParaRPr lang="en-US" dirty="0"/>
            </a:p>
          </p:txBody>
        </p:sp>
        <mc:AlternateContent xmlns:mc="http://schemas.openxmlformats.org/markup-compatibility/2006" xmlns:a14="http://schemas.microsoft.com/office/drawing/2010/main">
          <mc:Choice Requires="a14">
            <p:sp>
              <p:nvSpPr>
                <p:cNvPr id="17" name="TextBox 16"/>
                <p:cNvSpPr txBox="1"/>
                <p:nvPr/>
              </p:nvSpPr>
              <p:spPr>
                <a:xfrm>
                  <a:off x="6398023" y="5952987"/>
                  <a:ext cx="289718" cy="400110"/>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sk-SK" sz="2000" i="1">
                                <a:latin typeface="Cambria Math" panose="02040503050406030204" pitchFamily="18" charset="0"/>
                              </a:rPr>
                            </m:ctrlPr>
                          </m:sSubPr>
                          <m:e>
                            <m:r>
                              <a:rPr lang="en-US" altLang="sk-SK" sz="2000" i="1">
                                <a:latin typeface="Cambria Math" panose="02040503050406030204" pitchFamily="18" charset="0"/>
                              </a:rPr>
                              <m:t>𝑆</m:t>
                            </m:r>
                          </m:e>
                          <m:sub>
                            <m:r>
                              <a:rPr lang="en-US" altLang="sk-SK" sz="2000" i="1">
                                <a:latin typeface="Cambria Math" panose="02040503050406030204" pitchFamily="18" charset="0"/>
                              </a:rPr>
                              <m:t>𝑖</m:t>
                            </m:r>
                          </m:sub>
                        </m:sSub>
                      </m:oMath>
                    </m:oMathPara>
                  </a14:m>
                  <a:endParaRPr lang="en-US" sz="2000" dirty="0"/>
                </a:p>
              </p:txBody>
            </p:sp>
          </mc:Choice>
          <mc:Fallback xmlns="">
            <p:sp>
              <p:nvSpPr>
                <p:cNvPr id="17" name="TextBox 16"/>
                <p:cNvSpPr txBox="1">
                  <a:spLocks noRot="1" noChangeAspect="1" noMove="1" noResize="1" noEditPoints="1" noAdjustHandles="1" noChangeArrowheads="1" noChangeShapeType="1" noTextEdit="1"/>
                </p:cNvSpPr>
                <p:nvPr/>
              </p:nvSpPr>
              <p:spPr>
                <a:xfrm>
                  <a:off x="6398023" y="5952987"/>
                  <a:ext cx="289718" cy="400110"/>
                </a:xfrm>
                <a:prstGeom prst="rect">
                  <a:avLst/>
                </a:prstGeom>
                <a:blipFill>
                  <a:blip r:embed="rId10"/>
                  <a:stretch>
                    <a:fillRect r="-21277" b="-4615"/>
                  </a:stretch>
                </a:blipFill>
              </p:spPr>
              <p:txBody>
                <a:bodyPr/>
                <a:lstStyle/>
                <a:p>
                  <a:r>
                    <a:rPr lang="en-US">
                      <a:noFill/>
                    </a:rPr>
                    <a:t> </a:t>
                  </a:r>
                </a:p>
              </p:txBody>
            </p:sp>
          </mc:Fallback>
        </mc:AlternateContent>
      </p:grpSp>
    </p:spTree>
    <p:extLst>
      <p:ext uri="{BB962C8B-B14F-4D97-AF65-F5344CB8AC3E}">
        <p14:creationId xmlns:p14="http://schemas.microsoft.com/office/powerpoint/2010/main" val="31425438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MCTS example</a:t>
            </a:r>
            <a:endParaRPr lang="en-US" dirty="0"/>
          </a:p>
        </p:txBody>
      </p:sp>
      <p:grpSp>
        <p:nvGrpSpPr>
          <p:cNvPr id="18" name="Group 17"/>
          <p:cNvGrpSpPr/>
          <p:nvPr/>
        </p:nvGrpSpPr>
        <p:grpSpPr>
          <a:xfrm>
            <a:off x="6681048" y="279712"/>
            <a:ext cx="4518025" cy="1223963"/>
            <a:chOff x="2309813" y="4412220"/>
            <a:chExt cx="4518025" cy="1223963"/>
          </a:xfrm>
        </p:grpSpPr>
        <mc:AlternateContent xmlns:mc="http://schemas.openxmlformats.org/markup-compatibility/2006" xmlns:a14="http://schemas.microsoft.com/office/drawing/2010/main">
          <mc:Choice Requires="a14">
            <p:graphicFrame>
              <p:nvGraphicFramePr>
                <p:cNvPr id="19" name="Object 2"/>
                <p:cNvGraphicFramePr>
                  <a:graphicFrameLocks noChangeAspect="1"/>
                </p:cNvGraphicFramePr>
                <p:nvPr>
                  <p:extLst/>
                </p:nvPr>
              </p:nvGraphicFramePr>
              <p:xfrm>
                <a:off x="2309813" y="4412220"/>
                <a:ext cx="4518025" cy="1223963"/>
              </p:xfrm>
              <a:graphic>
                <a:graphicData uri="http://schemas.openxmlformats.org/presentationml/2006/ole">
                  <mc:AlternateContent>
                    <mc:Choice xmlns:v="urn:schemas-microsoft-com:vml" Requires="v">
                      <p:oleObj spid="_x0000_s27793" name="Equation" r:id="rId3" imgW="1968500" imgH="533400" progId="Equation.3">
                        <p:embed/>
                      </p:oleObj>
                    </mc:Choice>
                    <mc:Fallback>
                      <p:oleObj name="Equation" r:id="rId3" imgW="1968500" imgH="533400" progId="Equation.3">
                        <p:embed/>
                        <p:pic>
                          <p:nvPicPr>
                            <p:cNvPr id="19" name="Object 2"/>
                            <p:cNvPicPr>
                              <a:picLocks noChangeAspect="1" noChangeArrowheads="1"/>
                            </p:cNvPicPr>
                            <p:nvPr/>
                          </p:nvPicPr>
                          <p:blipFill>
                            <a:blip r:embed="rId4">
                              <a:extLst>
                                <a:ext uri="{28A0092B-C50C-407E-A947-70E740481C1C}">
                                  <a14:useLocalDpi val="0"/>
                                </a:ext>
                              </a:extLst>
                            </a:blip>
                            <a:srcRect/>
                            <a:stretch>
                              <a:fillRect/>
                            </a:stretch>
                          </p:blipFill>
                          <p:spPr bwMode="auto">
                            <a:xfrm>
                              <a:off x="2309813" y="4412220"/>
                              <a:ext cx="4518025" cy="1223963"/>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rgbClr val="808080"/>
                                    </a:outerShdw>
                                  </a:effectLst>
                                </a14:hiddenEffects>
                              </a:ext>
                            </a:extLst>
                          </p:spPr>
                        </p:pic>
                      </p:oleObj>
                    </mc:Fallback>
                  </mc:AlternateContent>
                </a:graphicData>
              </a:graphic>
            </p:graphicFrame>
          </mc:Choice>
          <mc:Fallback xmlns="">
            <p:graphicFrame>
              <p:nvGraphicFramePr>
                <p:cNvPr id="19" name="Object 2"/>
                <p:cNvGraphicFramePr>
                  <a:graphicFrameLocks noChangeAspect="1"/>
                </p:cNvGraphicFramePr>
                <p:nvPr>
                  <p:extLst>
                    <p:ext uri="{D42A27DB-BD31-4B8C-83A1-F6EECF244321}">
                      <p14:modId xmlns:p14="http://schemas.microsoft.com/office/powerpoint/2010/main" val="2570412155"/>
                    </p:ext>
                  </p:extLst>
                </p:nvPr>
              </p:nvGraphicFramePr>
              <p:xfrm>
                <a:off x="2309813" y="4412220"/>
                <a:ext cx="4518025" cy="1223963"/>
              </p:xfrm>
              <a:graphic>
                <a:graphicData uri="http://schemas.openxmlformats.org/presentationml/2006/ole">
                  <mc:AlternateContent>
                    <mc:Choice xmlns:v="urn:schemas-microsoft-com:vml" Requires="v">
                      <p:oleObj spid="_x0000_s4109" name="Equation" r:id="rId5" imgW="1968500" imgH="533400" progId="Equation.3">
                        <p:embed/>
                      </p:oleObj>
                    </mc:Choice>
                    <mc:Fallback>
                      <p:oleObj name="Equation" r:id="rId5" imgW="1968500" imgH="533400" progId="Equation.3">
                        <p:embed/>
                        <p:pic>
                          <p:nvPicPr>
                            <p:cNvPr id="58372"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09813" y="4412220"/>
                              <a:ext cx="4518025" cy="1223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Fallback>
        </mc:AlternateContent>
        <mc:AlternateContent xmlns:mc="http://schemas.openxmlformats.org/markup-compatibility/2006" xmlns:a14="http://schemas.microsoft.com/office/drawing/2010/main">
          <mc:Choice Requires="a14">
            <p:sp>
              <p:nvSpPr>
                <p:cNvPr id="20" name="TextBox 19"/>
                <p:cNvSpPr txBox="1"/>
                <p:nvPr/>
              </p:nvSpPr>
              <p:spPr>
                <a:xfrm>
                  <a:off x="4014789" y="4844991"/>
                  <a:ext cx="289718" cy="400110"/>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sk-SK" sz="2000" i="1">
                                <a:latin typeface="Cambria Math" panose="02040503050406030204" pitchFamily="18" charset="0"/>
                              </a:rPr>
                            </m:ctrlPr>
                          </m:sSubPr>
                          <m:e>
                            <m:r>
                              <a:rPr lang="en-US" altLang="sk-SK" sz="2000" i="1">
                                <a:latin typeface="Cambria Math" panose="02040503050406030204" pitchFamily="18" charset="0"/>
                              </a:rPr>
                              <m:t>𝑆</m:t>
                            </m:r>
                          </m:e>
                          <m:sub>
                            <m:r>
                              <a:rPr lang="en-US" altLang="sk-SK" sz="2000" i="1">
                                <a:latin typeface="Cambria Math" panose="02040503050406030204" pitchFamily="18" charset="0"/>
                              </a:rPr>
                              <m:t>𝑖</m:t>
                            </m:r>
                          </m:sub>
                        </m:sSub>
                      </m:oMath>
                    </m:oMathPara>
                  </a14:m>
                  <a:endParaRPr lang="en-US" sz="2000" dirty="0"/>
                </a:p>
              </p:txBody>
            </p:sp>
          </mc:Choice>
          <mc:Fallback xmlns="">
            <p:sp>
              <p:nvSpPr>
                <p:cNvPr id="20" name="TextBox 19"/>
                <p:cNvSpPr txBox="1">
                  <a:spLocks noRot="1" noChangeAspect="1" noMove="1" noResize="1" noEditPoints="1" noAdjustHandles="1" noChangeArrowheads="1" noChangeShapeType="1" noTextEdit="1"/>
                </p:cNvSpPr>
                <p:nvPr/>
              </p:nvSpPr>
              <p:spPr>
                <a:xfrm>
                  <a:off x="4014789" y="4844991"/>
                  <a:ext cx="289718" cy="400110"/>
                </a:xfrm>
                <a:prstGeom prst="rect">
                  <a:avLst/>
                </a:prstGeom>
                <a:blipFill>
                  <a:blip r:embed="rId7"/>
                  <a:stretch>
                    <a:fillRect r="-18750" b="-3077"/>
                  </a:stretch>
                </a:blipFill>
              </p:spPr>
              <p:txBody>
                <a:bodyPr/>
                <a:lstStyle/>
                <a:p>
                  <a:r>
                    <a:rPr lang="en-US">
                      <a:noFill/>
                    </a:rPr>
                    <a:t> </a:t>
                  </a:r>
                </a:p>
              </p:txBody>
            </p:sp>
          </mc:Fallback>
        </mc:AlternateContent>
      </p:grpSp>
      <p:grpSp>
        <p:nvGrpSpPr>
          <p:cNvPr id="23" name="Group 22"/>
          <p:cNvGrpSpPr/>
          <p:nvPr/>
        </p:nvGrpSpPr>
        <p:grpSpPr>
          <a:xfrm>
            <a:off x="2921000" y="2633663"/>
            <a:ext cx="5573295" cy="2325087"/>
            <a:chOff x="3073400" y="1731963"/>
            <a:chExt cx="5573295" cy="2325087"/>
          </a:xfrm>
        </p:grpSpPr>
        <p:sp>
          <p:nvSpPr>
            <p:cNvPr id="3" name="Oval 2"/>
            <p:cNvSpPr/>
            <p:nvPr/>
          </p:nvSpPr>
          <p:spPr>
            <a:xfrm>
              <a:off x="4356100" y="1752600"/>
              <a:ext cx="774700" cy="698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3073400" y="2971800"/>
              <a:ext cx="774700" cy="698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5486400" y="3073400"/>
              <a:ext cx="774700" cy="698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3" idx="2"/>
              <a:endCxn id="4" idx="0"/>
            </p:cNvCxnSpPr>
            <p:nvPr/>
          </p:nvCxnSpPr>
          <p:spPr>
            <a:xfrm flipH="1">
              <a:off x="3460750" y="2101850"/>
              <a:ext cx="895350" cy="869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3" idx="6"/>
              <a:endCxn id="5" idx="0"/>
            </p:cNvCxnSpPr>
            <p:nvPr/>
          </p:nvCxnSpPr>
          <p:spPr>
            <a:xfrm>
              <a:off x="5130800" y="2101850"/>
              <a:ext cx="742950" cy="971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4495800" y="1930400"/>
                  <a:ext cx="47986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0</m:t>
                            </m:r>
                          </m:sub>
                        </m:sSub>
                      </m:oMath>
                    </m:oMathPara>
                  </a14:m>
                  <a:endParaRPr lang="en-US" sz="2400" dirty="0"/>
                </a:p>
              </p:txBody>
            </p:sp>
          </mc:Choice>
          <mc:Fallback xmlns="">
            <p:sp>
              <p:nvSpPr>
                <p:cNvPr id="11" name="TextBox 10"/>
                <p:cNvSpPr txBox="1">
                  <a:spLocks noRot="1" noChangeAspect="1" noMove="1" noResize="1" noEditPoints="1" noAdjustHandles="1" noChangeArrowheads="1" noChangeShapeType="1" noTextEdit="1"/>
                </p:cNvSpPr>
                <p:nvPr/>
              </p:nvSpPr>
              <p:spPr>
                <a:xfrm>
                  <a:off x="4495800" y="1930400"/>
                  <a:ext cx="479868" cy="461665"/>
                </a:xfrm>
                <a:prstGeom prst="rect">
                  <a:avLst/>
                </a:prstGeom>
                <a:blipFill>
                  <a:blip r:embed="rId8"/>
                  <a:stretch>
                    <a:fillRect l="-2564" b="-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3220816" y="3109267"/>
                  <a:ext cx="47986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1</m:t>
                            </m:r>
                          </m:sub>
                        </m:sSub>
                      </m:oMath>
                    </m:oMathPara>
                  </a14:m>
                  <a:endParaRPr lang="en-US" sz="2400" dirty="0"/>
                </a:p>
              </p:txBody>
            </p:sp>
          </mc:Choice>
          <mc:Fallback xmlns="">
            <p:sp>
              <p:nvSpPr>
                <p:cNvPr id="12" name="TextBox 11"/>
                <p:cNvSpPr txBox="1">
                  <a:spLocks noRot="1" noChangeAspect="1" noMove="1" noResize="1" noEditPoints="1" noAdjustHandles="1" noChangeArrowheads="1" noChangeShapeType="1" noTextEdit="1"/>
                </p:cNvSpPr>
                <p:nvPr/>
              </p:nvSpPr>
              <p:spPr>
                <a:xfrm>
                  <a:off x="3220816" y="3109267"/>
                  <a:ext cx="479868" cy="461665"/>
                </a:xfrm>
                <a:prstGeom prst="rect">
                  <a:avLst/>
                </a:prstGeom>
                <a:blipFill>
                  <a:blip r:embed="rId9"/>
                  <a:stretch>
                    <a:fillRect l="-1266"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5633816" y="3109267"/>
                  <a:ext cx="47986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2</m:t>
                            </m:r>
                          </m:sub>
                        </m:sSub>
                      </m:oMath>
                    </m:oMathPara>
                  </a14:m>
                  <a:endParaRPr lang="en-US" sz="2400" dirty="0"/>
                </a:p>
              </p:txBody>
            </p:sp>
          </mc:Choice>
          <mc:Fallback xmlns="">
            <p:sp>
              <p:nvSpPr>
                <p:cNvPr id="13" name="TextBox 12"/>
                <p:cNvSpPr txBox="1">
                  <a:spLocks noRot="1" noChangeAspect="1" noMove="1" noResize="1" noEditPoints="1" noAdjustHandles="1" noChangeArrowheads="1" noChangeShapeType="1" noTextEdit="1"/>
                </p:cNvSpPr>
                <p:nvPr/>
              </p:nvSpPr>
              <p:spPr>
                <a:xfrm>
                  <a:off x="5633816" y="3109267"/>
                  <a:ext cx="479868" cy="461665"/>
                </a:xfrm>
                <a:prstGeom prst="rect">
                  <a:avLst/>
                </a:prstGeom>
                <a:blipFill>
                  <a:blip r:embed="rId10"/>
                  <a:stretch>
                    <a:fillRect l="-1266"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3323782" y="2305993"/>
                  <a:ext cx="47986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1</m:t>
                            </m:r>
                          </m:sub>
                        </m:sSub>
                      </m:oMath>
                    </m:oMathPara>
                  </a14:m>
                  <a:endParaRPr lang="en-US" sz="2400" dirty="0"/>
                </a:p>
              </p:txBody>
            </p:sp>
          </mc:Choice>
          <mc:Fallback xmlns="">
            <p:sp>
              <p:nvSpPr>
                <p:cNvPr id="14" name="TextBox 13"/>
                <p:cNvSpPr txBox="1">
                  <a:spLocks noRot="1" noChangeAspect="1" noMove="1" noResize="1" noEditPoints="1" noAdjustHandles="1" noChangeArrowheads="1" noChangeShapeType="1" noTextEdit="1"/>
                </p:cNvSpPr>
                <p:nvPr/>
              </p:nvSpPr>
              <p:spPr>
                <a:xfrm>
                  <a:off x="3323782" y="2305993"/>
                  <a:ext cx="479868" cy="461665"/>
                </a:xfrm>
                <a:prstGeom prst="rect">
                  <a:avLst/>
                </a:prstGeom>
                <a:blipFill>
                  <a:blip r:embed="rId11"/>
                  <a:stretch>
                    <a:fillRect b="-3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5665566" y="2349500"/>
                  <a:ext cx="47986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2</m:t>
                            </m:r>
                          </m:sub>
                        </m:sSub>
                      </m:oMath>
                    </m:oMathPara>
                  </a14:m>
                  <a:endParaRPr lang="en-US" sz="2400" dirty="0"/>
                </a:p>
              </p:txBody>
            </p:sp>
          </mc:Choice>
          <mc:Fallback xmlns="">
            <p:sp>
              <p:nvSpPr>
                <p:cNvPr id="15" name="TextBox 14"/>
                <p:cNvSpPr txBox="1">
                  <a:spLocks noRot="1" noChangeAspect="1" noMove="1" noResize="1" noEditPoints="1" noAdjustHandles="1" noChangeArrowheads="1" noChangeShapeType="1" noTextEdit="1"/>
                </p:cNvSpPr>
                <p:nvPr/>
              </p:nvSpPr>
              <p:spPr>
                <a:xfrm>
                  <a:off x="5665566" y="2349500"/>
                  <a:ext cx="479868" cy="461665"/>
                </a:xfrm>
                <a:prstGeom prst="rect">
                  <a:avLst/>
                </a:prstGeom>
                <a:blipFill>
                  <a:blip r:embed="rId12"/>
                  <a:stretch>
                    <a:fillRect b="-3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5599334" y="3687718"/>
                  <a:ext cx="10287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=0</m:t>
                        </m:r>
                      </m:oMath>
                    </m:oMathPara>
                  </a14:m>
                  <a:endParaRPr lang="en-US" i="1" dirty="0"/>
                </a:p>
              </p:txBody>
            </p:sp>
          </mc:Choice>
          <mc:Fallback xmlns="">
            <p:sp>
              <p:nvSpPr>
                <p:cNvPr id="17" name="TextBox 16"/>
                <p:cNvSpPr txBox="1">
                  <a:spLocks noRot="1" noChangeAspect="1" noMove="1" noResize="1" noEditPoints="1" noAdjustHandles="1" noChangeArrowheads="1" noChangeShapeType="1" noTextEdit="1"/>
                </p:cNvSpPr>
                <p:nvPr/>
              </p:nvSpPr>
              <p:spPr>
                <a:xfrm>
                  <a:off x="5599334" y="3687718"/>
                  <a:ext cx="1028700" cy="369332"/>
                </a:xfrm>
                <a:prstGeom prst="rect">
                  <a:avLst/>
                </a:prstGeom>
                <a:blipFill>
                  <a:blip r:embed="rId14"/>
                  <a:stretch>
                    <a:fillRect b="-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5149850" y="1731963"/>
                  <a:ext cx="1447800" cy="369332"/>
                </a:xfrm>
                <a:prstGeom prst="rect">
                  <a:avLst/>
                </a:prstGeom>
                <a:noFill/>
              </p:spPr>
              <p:txBody>
                <a:bodyPr wrap="square"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0</m:t>
                          </m:r>
                        </m:sub>
                      </m:sSub>
                    </m:oMath>
                  </a14:m>
                  <a:r>
                    <a:rPr lang="en-US" dirty="0" smtClean="0"/>
                    <a:t>=0</a:t>
                  </a:r>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5149850" y="1731963"/>
                  <a:ext cx="1447800" cy="369332"/>
                </a:xfrm>
                <a:prstGeom prst="rect">
                  <a:avLst/>
                </a:prstGeom>
                <a:blipFill>
                  <a:blip r:embed="rId13"/>
                  <a:stretch>
                    <a:fillRect t="-9836" b="-22951"/>
                  </a:stretch>
                </a:blipFill>
              </p:spPr>
              <p:txBody>
                <a:bodyPr/>
                <a:lstStyle/>
                <a:p>
                  <a:r>
                    <a:rPr lang="en-US">
                      <a:noFill/>
                    </a:rPr>
                    <a:t> </a:t>
                  </a:r>
                </a:p>
              </p:txBody>
            </p:sp>
          </mc:Fallback>
        </mc:AlternateContent>
        <p:sp>
          <p:nvSpPr>
            <p:cNvPr id="22" name="TextBox 21"/>
            <p:cNvSpPr txBox="1"/>
            <p:nvPr/>
          </p:nvSpPr>
          <p:spPr>
            <a:xfrm>
              <a:off x="7035800" y="3527381"/>
              <a:ext cx="1610895" cy="369332"/>
            </a:xfrm>
            <a:prstGeom prst="rect">
              <a:avLst/>
            </a:prstGeom>
            <a:solidFill>
              <a:srgbClr val="FFC000"/>
            </a:solidFill>
          </p:spPr>
          <p:txBody>
            <a:bodyPr wrap="square" rtlCol="0">
              <a:spAutoFit/>
            </a:bodyPr>
            <a:lstStyle/>
            <a:p>
              <a:r>
                <a:rPr lang="en-US" dirty="0" smtClean="0"/>
                <a:t>Initial state</a:t>
              </a:r>
              <a:endParaRPr lang="en-US" dirty="0"/>
            </a:p>
          </p:txBody>
        </p:sp>
      </p:grpSp>
      <mc:AlternateContent xmlns:mc="http://schemas.openxmlformats.org/markup-compatibility/2006" xmlns:a14="http://schemas.microsoft.com/office/drawing/2010/main">
        <mc:Choice Requires="a14">
          <p:sp>
            <p:nvSpPr>
              <p:cNvPr id="24" name="TextBox 23"/>
              <p:cNvSpPr txBox="1"/>
              <p:nvPr/>
            </p:nvSpPr>
            <p:spPr>
              <a:xfrm>
                <a:off x="2667000" y="4581845"/>
                <a:ext cx="10287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=0</m:t>
                      </m:r>
                    </m:oMath>
                  </m:oMathPara>
                </a14:m>
                <a:endParaRPr lang="en-US" i="1" dirty="0"/>
              </a:p>
            </p:txBody>
          </p:sp>
        </mc:Choice>
        <mc:Fallback xmlns="">
          <p:sp>
            <p:nvSpPr>
              <p:cNvPr id="24" name="TextBox 23"/>
              <p:cNvSpPr txBox="1">
                <a:spLocks noRot="1" noChangeAspect="1" noMove="1" noResize="1" noEditPoints="1" noAdjustHandles="1" noChangeArrowheads="1" noChangeShapeType="1" noTextEdit="1"/>
              </p:cNvSpPr>
              <p:nvPr/>
            </p:nvSpPr>
            <p:spPr>
              <a:xfrm>
                <a:off x="2667000" y="4581845"/>
                <a:ext cx="1028700" cy="369332"/>
              </a:xfrm>
              <a:prstGeom prst="rect">
                <a:avLst/>
              </a:prstGeom>
              <a:blipFill>
                <a:blip r:embed="rId15"/>
                <a:stretch>
                  <a:fillRect b="-3333"/>
                </a:stretch>
              </a:blipFill>
            </p:spPr>
            <p:txBody>
              <a:bodyPr/>
              <a:lstStyle/>
              <a:p>
                <a:r>
                  <a:rPr lang="en-US">
                    <a:noFill/>
                  </a:rPr>
                  <a:t> </a:t>
                </a:r>
              </a:p>
            </p:txBody>
          </p:sp>
        </mc:Fallback>
      </mc:AlternateContent>
      <p:sp>
        <p:nvSpPr>
          <p:cNvPr id="10" name="TextBox 9"/>
          <p:cNvSpPr txBox="1"/>
          <p:nvPr/>
        </p:nvSpPr>
        <p:spPr>
          <a:xfrm>
            <a:off x="6871382" y="4960489"/>
            <a:ext cx="4196694" cy="646331"/>
          </a:xfrm>
          <a:prstGeom prst="rect">
            <a:avLst/>
          </a:prstGeom>
          <a:noFill/>
        </p:spPr>
        <p:txBody>
          <a:bodyPr wrap="square" rtlCol="0">
            <a:spAutoFit/>
          </a:bodyPr>
          <a:lstStyle/>
          <a:p>
            <a:r>
              <a:rPr lang="en-US" dirty="0" smtClean="0"/>
              <a:t>For both  nodes and zero </a:t>
            </a:r>
            <a:r>
              <a:rPr lang="en-US" i="1" dirty="0" err="1" smtClean="0"/>
              <a:t>n</a:t>
            </a:r>
            <a:r>
              <a:rPr lang="en-US" i="1" baseline="-25000" dirty="0" err="1" smtClean="0"/>
              <a:t>i</a:t>
            </a:r>
            <a:r>
              <a:rPr lang="en-US" i="1" dirty="0" smtClean="0"/>
              <a:t> </a:t>
            </a:r>
            <a:r>
              <a:rPr lang="en-US" dirty="0" smtClean="0"/>
              <a:t>we set </a:t>
            </a:r>
            <a:r>
              <a:rPr lang="en-US" i="1" dirty="0" smtClean="0"/>
              <a:t>k</a:t>
            </a:r>
            <a:r>
              <a:rPr lang="en-US" dirty="0" smtClean="0"/>
              <a:t> to infinity. </a:t>
            </a:r>
            <a:endParaRPr lang="en-US" baseline="-25000" dirty="0"/>
          </a:p>
        </p:txBody>
      </p:sp>
    </p:spTree>
    <p:extLst>
      <p:ext uri="{BB962C8B-B14F-4D97-AF65-F5344CB8AC3E}">
        <p14:creationId xmlns:p14="http://schemas.microsoft.com/office/powerpoint/2010/main" val="41165626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p:cNvGrpSpPr/>
          <p:nvPr/>
        </p:nvGrpSpPr>
        <p:grpSpPr>
          <a:xfrm>
            <a:off x="1531381" y="1121386"/>
            <a:ext cx="7564441" cy="3928189"/>
            <a:chOff x="1531381" y="1121386"/>
            <a:chExt cx="7564441" cy="3928189"/>
          </a:xfrm>
        </p:grpSpPr>
        <p:grpSp>
          <p:nvGrpSpPr>
            <p:cNvPr id="5" name="Group 4"/>
            <p:cNvGrpSpPr/>
            <p:nvPr/>
          </p:nvGrpSpPr>
          <p:grpSpPr>
            <a:xfrm>
              <a:off x="1531381" y="1121386"/>
              <a:ext cx="3554634" cy="2455169"/>
              <a:chOff x="3073400" y="1731963"/>
              <a:chExt cx="3554634" cy="2455169"/>
            </a:xfrm>
          </p:grpSpPr>
          <p:sp>
            <p:nvSpPr>
              <p:cNvPr id="6" name="Oval 5"/>
              <p:cNvSpPr/>
              <p:nvPr/>
            </p:nvSpPr>
            <p:spPr>
              <a:xfrm>
                <a:off x="4356100" y="1752600"/>
                <a:ext cx="774700" cy="698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073400" y="2971800"/>
                <a:ext cx="774700" cy="698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486400" y="3073400"/>
                <a:ext cx="774700" cy="698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a:stCxn id="6" idx="2"/>
                <a:endCxn id="7" idx="0"/>
              </p:cNvCxnSpPr>
              <p:nvPr/>
            </p:nvCxnSpPr>
            <p:spPr>
              <a:xfrm flipH="1">
                <a:off x="3460750" y="2101850"/>
                <a:ext cx="895350" cy="869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6"/>
                <a:endCxn id="8" idx="0"/>
              </p:cNvCxnSpPr>
              <p:nvPr/>
            </p:nvCxnSpPr>
            <p:spPr>
              <a:xfrm>
                <a:off x="5130800" y="2101850"/>
                <a:ext cx="742950" cy="971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4495800" y="1930400"/>
                    <a:ext cx="47986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0</m:t>
                              </m:r>
                            </m:sub>
                          </m:sSub>
                        </m:oMath>
                      </m:oMathPara>
                    </a14:m>
                    <a:endParaRPr lang="en-US" sz="2400" dirty="0"/>
                  </a:p>
                </p:txBody>
              </p:sp>
            </mc:Choice>
            <mc:Fallback xmlns="">
              <p:sp>
                <p:nvSpPr>
                  <p:cNvPr id="11" name="TextBox 10"/>
                  <p:cNvSpPr txBox="1">
                    <a:spLocks noRot="1" noChangeAspect="1" noMove="1" noResize="1" noEditPoints="1" noAdjustHandles="1" noChangeArrowheads="1" noChangeShapeType="1" noTextEdit="1"/>
                  </p:cNvSpPr>
                  <p:nvPr/>
                </p:nvSpPr>
                <p:spPr>
                  <a:xfrm>
                    <a:off x="4495800" y="1930400"/>
                    <a:ext cx="479868" cy="461665"/>
                  </a:xfrm>
                  <a:prstGeom prst="rect">
                    <a:avLst/>
                  </a:prstGeom>
                  <a:blipFill>
                    <a:blip r:embed="rId3"/>
                    <a:stretch>
                      <a:fillRect l="-2564" b="-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3220816" y="3109267"/>
                    <a:ext cx="47986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1</m:t>
                              </m:r>
                            </m:sub>
                          </m:sSub>
                        </m:oMath>
                      </m:oMathPara>
                    </a14:m>
                    <a:endParaRPr lang="en-US" sz="2400" dirty="0"/>
                  </a:p>
                </p:txBody>
              </p:sp>
            </mc:Choice>
            <mc:Fallback xmlns="">
              <p:sp>
                <p:nvSpPr>
                  <p:cNvPr id="12" name="TextBox 11"/>
                  <p:cNvSpPr txBox="1">
                    <a:spLocks noRot="1" noChangeAspect="1" noMove="1" noResize="1" noEditPoints="1" noAdjustHandles="1" noChangeArrowheads="1" noChangeShapeType="1" noTextEdit="1"/>
                  </p:cNvSpPr>
                  <p:nvPr/>
                </p:nvSpPr>
                <p:spPr>
                  <a:xfrm>
                    <a:off x="3220816" y="3109267"/>
                    <a:ext cx="479868" cy="461665"/>
                  </a:xfrm>
                  <a:prstGeom prst="rect">
                    <a:avLst/>
                  </a:prstGeom>
                  <a:blipFill>
                    <a:blip r:embed="rId4"/>
                    <a:stretch>
                      <a:fillRect l="-1266"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5633816" y="3109267"/>
                    <a:ext cx="47986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2</m:t>
                              </m:r>
                            </m:sub>
                          </m:sSub>
                        </m:oMath>
                      </m:oMathPara>
                    </a14:m>
                    <a:endParaRPr lang="en-US" sz="2400" dirty="0"/>
                  </a:p>
                </p:txBody>
              </p:sp>
            </mc:Choice>
            <mc:Fallback xmlns="">
              <p:sp>
                <p:nvSpPr>
                  <p:cNvPr id="13" name="TextBox 12"/>
                  <p:cNvSpPr txBox="1">
                    <a:spLocks noRot="1" noChangeAspect="1" noMove="1" noResize="1" noEditPoints="1" noAdjustHandles="1" noChangeArrowheads="1" noChangeShapeType="1" noTextEdit="1"/>
                  </p:cNvSpPr>
                  <p:nvPr/>
                </p:nvSpPr>
                <p:spPr>
                  <a:xfrm>
                    <a:off x="5633816" y="3109267"/>
                    <a:ext cx="479868" cy="461665"/>
                  </a:xfrm>
                  <a:prstGeom prst="rect">
                    <a:avLst/>
                  </a:prstGeom>
                  <a:blipFill>
                    <a:blip r:embed="rId5"/>
                    <a:stretch>
                      <a:fillRect l="-1266"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3323782" y="2305993"/>
                    <a:ext cx="47986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1</m:t>
                              </m:r>
                            </m:sub>
                          </m:sSub>
                        </m:oMath>
                      </m:oMathPara>
                    </a14:m>
                    <a:endParaRPr lang="en-US" sz="2400" dirty="0"/>
                  </a:p>
                </p:txBody>
              </p:sp>
            </mc:Choice>
            <mc:Fallback xmlns="">
              <p:sp>
                <p:nvSpPr>
                  <p:cNvPr id="14" name="TextBox 13"/>
                  <p:cNvSpPr txBox="1">
                    <a:spLocks noRot="1" noChangeAspect="1" noMove="1" noResize="1" noEditPoints="1" noAdjustHandles="1" noChangeArrowheads="1" noChangeShapeType="1" noTextEdit="1"/>
                  </p:cNvSpPr>
                  <p:nvPr/>
                </p:nvSpPr>
                <p:spPr>
                  <a:xfrm>
                    <a:off x="3323782" y="2305993"/>
                    <a:ext cx="479868" cy="461665"/>
                  </a:xfrm>
                  <a:prstGeom prst="rect">
                    <a:avLst/>
                  </a:prstGeom>
                  <a:blipFill>
                    <a:blip r:embed="rId6"/>
                    <a:stretch>
                      <a:fillRect b="-3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5665566" y="2349500"/>
                    <a:ext cx="47986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2</m:t>
                              </m:r>
                            </m:sub>
                          </m:sSub>
                        </m:oMath>
                      </m:oMathPara>
                    </a14:m>
                    <a:endParaRPr lang="en-US" sz="2400" dirty="0"/>
                  </a:p>
                </p:txBody>
              </p:sp>
            </mc:Choice>
            <mc:Fallback xmlns="">
              <p:sp>
                <p:nvSpPr>
                  <p:cNvPr id="15" name="TextBox 14"/>
                  <p:cNvSpPr txBox="1">
                    <a:spLocks noRot="1" noChangeAspect="1" noMove="1" noResize="1" noEditPoints="1" noAdjustHandles="1" noChangeArrowheads="1" noChangeShapeType="1" noTextEdit="1"/>
                  </p:cNvSpPr>
                  <p:nvPr/>
                </p:nvSpPr>
                <p:spPr>
                  <a:xfrm>
                    <a:off x="5665566" y="2349500"/>
                    <a:ext cx="479868" cy="461665"/>
                  </a:xfrm>
                  <a:prstGeom prst="rect">
                    <a:avLst/>
                  </a:prstGeom>
                  <a:blipFill>
                    <a:blip r:embed="rId7"/>
                    <a:stretch>
                      <a:fillRect b="-3947"/>
                    </a:stretch>
                  </a:blipFill>
                </p:spPr>
                <p:txBody>
                  <a:bodyPr/>
                  <a:lstStyle/>
                  <a:p>
                    <a:r>
                      <a:rPr lang="en-US">
                        <a:noFill/>
                      </a:rPr>
                      <a:t> </a:t>
                    </a:r>
                  </a:p>
                </p:txBody>
              </p:sp>
            </mc:Fallback>
          </mc:AlternateContent>
          <p:sp>
            <p:nvSpPr>
              <p:cNvPr id="16" name="TextBox 15"/>
              <p:cNvSpPr txBox="1"/>
              <p:nvPr/>
            </p:nvSpPr>
            <p:spPr>
              <a:xfrm>
                <a:off x="3447354" y="3817800"/>
                <a:ext cx="1028700" cy="369332"/>
              </a:xfrm>
              <a:prstGeom prst="rect">
                <a:avLst/>
              </a:prstGeom>
              <a:noFill/>
            </p:spPr>
            <p:txBody>
              <a:bodyPr wrap="square" rtlCol="0">
                <a:spAutoFit/>
              </a:bodyPr>
              <a:lstStyle/>
              <a:p>
                <a:r>
                  <a:rPr lang="en-US" i="1" dirty="0"/>
                  <a:t>n</a:t>
                </a:r>
                <a:r>
                  <a:rPr lang="en-US" i="1" dirty="0" smtClean="0"/>
                  <a:t>=0</a:t>
                </a:r>
                <a:endParaRPr lang="en-US" i="1" dirty="0"/>
              </a:p>
            </p:txBody>
          </p:sp>
          <p:sp>
            <p:nvSpPr>
              <p:cNvPr id="17" name="TextBox 16"/>
              <p:cNvSpPr txBox="1"/>
              <p:nvPr/>
            </p:nvSpPr>
            <p:spPr>
              <a:xfrm>
                <a:off x="5599334" y="3687718"/>
                <a:ext cx="1028700" cy="369332"/>
              </a:xfrm>
              <a:prstGeom prst="rect">
                <a:avLst/>
              </a:prstGeom>
              <a:noFill/>
            </p:spPr>
            <p:txBody>
              <a:bodyPr wrap="square" rtlCol="0">
                <a:spAutoFit/>
              </a:bodyPr>
              <a:lstStyle/>
              <a:p>
                <a:r>
                  <a:rPr lang="en-US" i="1" dirty="0" smtClean="0"/>
                  <a:t>n</a:t>
                </a:r>
                <a:r>
                  <a:rPr lang="en-US" i="1" baseline="-25000" dirty="0" smtClean="0"/>
                  <a:t>2</a:t>
                </a:r>
                <a:r>
                  <a:rPr lang="en-US" i="1" dirty="0" smtClean="0"/>
                  <a:t>=0</a:t>
                </a:r>
                <a:endParaRPr lang="en-US" i="1" dirty="0"/>
              </a:p>
            </p:txBody>
          </p:sp>
          <mc:AlternateContent xmlns:mc="http://schemas.openxmlformats.org/markup-compatibility/2006" xmlns:a14="http://schemas.microsoft.com/office/drawing/2010/main">
            <mc:Choice Requires="a14">
              <p:sp>
                <p:nvSpPr>
                  <p:cNvPr id="18" name="TextBox 17"/>
                  <p:cNvSpPr txBox="1"/>
                  <p:nvPr/>
                </p:nvSpPr>
                <p:spPr>
                  <a:xfrm>
                    <a:off x="5149850" y="1731963"/>
                    <a:ext cx="1447800" cy="369332"/>
                  </a:xfrm>
                  <a:prstGeom prst="rect">
                    <a:avLst/>
                  </a:prstGeom>
                  <a:noFill/>
                </p:spPr>
                <p:txBody>
                  <a:bodyPr wrap="square"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0</m:t>
                            </m:r>
                          </m:sub>
                        </m:sSub>
                      </m:oMath>
                    </a14:m>
                    <a:r>
                      <a:rPr lang="en-US" dirty="0" smtClean="0"/>
                      <a:t>=0</a:t>
                    </a:r>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5149850" y="1731963"/>
                    <a:ext cx="1447800" cy="369332"/>
                  </a:xfrm>
                  <a:prstGeom prst="rect">
                    <a:avLst/>
                  </a:prstGeom>
                  <a:blipFill>
                    <a:blip r:embed="rId8"/>
                    <a:stretch>
                      <a:fillRect t="-11475" b="-22951"/>
                    </a:stretch>
                  </a:blipFill>
                </p:spPr>
                <p:txBody>
                  <a:bodyPr/>
                  <a:lstStyle/>
                  <a:p>
                    <a:r>
                      <a:rPr lang="en-US">
                        <a:noFill/>
                      </a:rPr>
                      <a:t> </a:t>
                    </a:r>
                  </a:p>
                </p:txBody>
              </p:sp>
            </mc:Fallback>
          </mc:AlternateContent>
        </p:grpSp>
        <p:cxnSp>
          <p:nvCxnSpPr>
            <p:cNvPr id="24" name="Straight Arrow Connector 23"/>
            <p:cNvCxnSpPr/>
            <p:nvPr/>
          </p:nvCxnSpPr>
          <p:spPr>
            <a:xfrm flipH="1">
              <a:off x="4908215" y="2899863"/>
              <a:ext cx="563565"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25" name="TextBox 24"/>
                <p:cNvSpPr txBox="1"/>
                <p:nvPr/>
              </p:nvSpPr>
              <p:spPr>
                <a:xfrm>
                  <a:off x="5793822" y="2710473"/>
                  <a:ext cx="3302000" cy="2339102"/>
                </a:xfrm>
                <a:prstGeom prst="rect">
                  <a:avLst/>
                </a:prstGeom>
                <a:noFill/>
              </p:spPr>
              <p:txBody>
                <a:bodyPr wrap="square" rtlCol="0">
                  <a:spAutoFit/>
                </a:bodyPr>
                <a:lstStyle/>
                <a:p>
                  <a:r>
                    <a:rPr lang="en-US" dirty="0" smtClean="0"/>
                    <a:t>We have to choose,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oMath>
                  </a14:m>
                  <a:r>
                    <a:rPr lang="en-US" dirty="0" smtClean="0"/>
                    <a:t> or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𝑆</m:t>
                          </m:r>
                        </m:e>
                        <m:sub>
                          <m:r>
                            <a:rPr lang="en-US" sz="2000" b="0" i="1" smtClean="0">
                              <a:latin typeface="Cambria Math" panose="02040503050406030204" pitchFamily="18" charset="0"/>
                            </a:rPr>
                            <m:t>2</m:t>
                          </m:r>
                        </m:sub>
                      </m:sSub>
                      <m:r>
                        <a:rPr lang="en-US" sz="2000" b="0" i="1">
                          <a:latin typeface="Cambria Math" panose="02040503050406030204" pitchFamily="18" charset="0"/>
                        </a:rPr>
                        <m:t> </m:t>
                      </m:r>
                      <m:r>
                        <m:rPr>
                          <m:sty m:val="p"/>
                        </m:rPr>
                        <a:rPr lang="en-US" sz="2000" b="0" i="0" smtClean="0">
                          <a:latin typeface="Cambria Math" panose="02040503050406030204" pitchFamily="18" charset="0"/>
                        </a:rPr>
                        <m:t>on</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the</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basis</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of</m:t>
                      </m:r>
                      <m:r>
                        <a:rPr lang="en-US" sz="2000" b="0" i="0" smtClean="0">
                          <a:latin typeface="Cambria Math" panose="02040503050406030204" pitchFamily="18" charset="0"/>
                        </a:rPr>
                        <m:t> </m:t>
                      </m:r>
                    </m:oMath>
                  </a14:m>
                  <a:r>
                    <a:rPr lang="en-US" sz="2000" dirty="0" smtClean="0"/>
                    <a:t> </a:t>
                  </a:r>
                  <a:r>
                    <a:rPr lang="en-US" dirty="0" smtClean="0"/>
                    <a:t>UCB value </a:t>
                  </a:r>
                  <a:r>
                    <a:rPr lang="en-US" i="1" dirty="0" smtClean="0"/>
                    <a:t>k</a:t>
                  </a:r>
                  <a:r>
                    <a:rPr lang="en-US" dirty="0" smtClean="0"/>
                    <a:t>. For both child nodes this value is </a:t>
                  </a:r>
                  <a:r>
                    <a:rPr lang="sk-SK" dirty="0" err="1" smtClean="0"/>
                    <a:t>put</a:t>
                  </a:r>
                  <a:r>
                    <a:rPr lang="sk-SK" dirty="0" smtClean="0"/>
                    <a:t> to </a:t>
                  </a:r>
                  <a:r>
                    <a:rPr lang="en-US" dirty="0" smtClean="0"/>
                    <a:t>infinite. So we choose the left node for example.  It is a leaf node and the algorithm says to simulate. </a:t>
                  </a:r>
                  <a:endParaRPr lang="en-US" dirty="0"/>
                </a:p>
              </p:txBody>
            </p:sp>
          </mc:Choice>
          <mc:Fallback xmlns="">
            <p:sp>
              <p:nvSpPr>
                <p:cNvPr id="25" name="TextBox 24"/>
                <p:cNvSpPr txBox="1">
                  <a:spLocks noRot="1" noChangeAspect="1" noMove="1" noResize="1" noEditPoints="1" noAdjustHandles="1" noChangeArrowheads="1" noChangeShapeType="1" noTextEdit="1"/>
                </p:cNvSpPr>
                <p:nvPr/>
              </p:nvSpPr>
              <p:spPr>
                <a:xfrm>
                  <a:off x="5793822" y="2710473"/>
                  <a:ext cx="3302000" cy="2339102"/>
                </a:xfrm>
                <a:prstGeom prst="rect">
                  <a:avLst/>
                </a:prstGeom>
                <a:blipFill>
                  <a:blip r:embed="rId9"/>
                  <a:stretch>
                    <a:fillRect l="-1476" t="-1567" b="-3394"/>
                  </a:stretch>
                </a:blipFill>
              </p:spPr>
              <p:txBody>
                <a:bodyPr/>
                <a:lstStyle/>
                <a:p>
                  <a:r>
                    <a:rPr lang="en-US">
                      <a:noFill/>
                    </a:rPr>
                    <a:t> </a:t>
                  </a:r>
                </a:p>
              </p:txBody>
            </p:sp>
          </mc:Fallback>
        </mc:AlternateContent>
      </p:grpSp>
      <p:grpSp>
        <p:nvGrpSpPr>
          <p:cNvPr id="35" name="Group 34"/>
          <p:cNvGrpSpPr/>
          <p:nvPr/>
        </p:nvGrpSpPr>
        <p:grpSpPr>
          <a:xfrm>
            <a:off x="1121061" y="2960355"/>
            <a:ext cx="3210670" cy="3277773"/>
            <a:chOff x="1121061" y="2960355"/>
            <a:chExt cx="3210670" cy="3277773"/>
          </a:xfrm>
        </p:grpSpPr>
        <p:grpSp>
          <p:nvGrpSpPr>
            <p:cNvPr id="32" name="Group 31"/>
            <p:cNvGrpSpPr/>
            <p:nvPr/>
          </p:nvGrpSpPr>
          <p:grpSpPr>
            <a:xfrm>
              <a:off x="1121061" y="2960355"/>
              <a:ext cx="1002539" cy="3277773"/>
              <a:chOff x="293653" y="3049991"/>
              <a:chExt cx="1002539" cy="3277773"/>
            </a:xfrm>
          </p:grpSpPr>
          <p:sp>
            <p:nvSpPr>
              <p:cNvPr id="26" name="Freeform 25"/>
              <p:cNvSpPr/>
              <p:nvPr/>
            </p:nvSpPr>
            <p:spPr>
              <a:xfrm>
                <a:off x="663305" y="3049991"/>
                <a:ext cx="263236" cy="2349305"/>
              </a:xfrm>
              <a:custGeom>
                <a:avLst/>
                <a:gdLst>
                  <a:gd name="connsiteX0" fmla="*/ 58820 w 263236"/>
                  <a:gd name="connsiteY0" fmla="*/ 0 h 2349305"/>
                  <a:gd name="connsiteX1" fmla="*/ 72888 w 263236"/>
                  <a:gd name="connsiteY1" fmla="*/ 154745 h 2349305"/>
                  <a:gd name="connsiteX2" fmla="*/ 115091 w 263236"/>
                  <a:gd name="connsiteY2" fmla="*/ 196948 h 2349305"/>
                  <a:gd name="connsiteX3" fmla="*/ 171362 w 263236"/>
                  <a:gd name="connsiteY3" fmla="*/ 267287 h 2349305"/>
                  <a:gd name="connsiteX4" fmla="*/ 157294 w 263236"/>
                  <a:gd name="connsiteY4" fmla="*/ 323557 h 2349305"/>
                  <a:gd name="connsiteX5" fmla="*/ 115091 w 263236"/>
                  <a:gd name="connsiteY5" fmla="*/ 365760 h 2349305"/>
                  <a:gd name="connsiteX6" fmla="*/ 2549 w 263236"/>
                  <a:gd name="connsiteY6" fmla="*/ 450167 h 2349305"/>
                  <a:gd name="connsiteX7" fmla="*/ 72888 w 263236"/>
                  <a:gd name="connsiteY7" fmla="*/ 661182 h 2349305"/>
                  <a:gd name="connsiteX8" fmla="*/ 157294 w 263236"/>
                  <a:gd name="connsiteY8" fmla="*/ 689317 h 2349305"/>
                  <a:gd name="connsiteX9" fmla="*/ 199497 w 263236"/>
                  <a:gd name="connsiteY9" fmla="*/ 703385 h 2349305"/>
                  <a:gd name="connsiteX10" fmla="*/ 157294 w 263236"/>
                  <a:gd name="connsiteY10" fmla="*/ 900333 h 2349305"/>
                  <a:gd name="connsiteX11" fmla="*/ 115091 w 263236"/>
                  <a:gd name="connsiteY11" fmla="*/ 928468 h 2349305"/>
                  <a:gd name="connsiteX12" fmla="*/ 44752 w 263236"/>
                  <a:gd name="connsiteY12" fmla="*/ 942536 h 2349305"/>
                  <a:gd name="connsiteX13" fmla="*/ 2549 w 263236"/>
                  <a:gd name="connsiteY13" fmla="*/ 998807 h 2349305"/>
                  <a:gd name="connsiteX14" fmla="*/ 16617 w 263236"/>
                  <a:gd name="connsiteY14" fmla="*/ 1209822 h 2349305"/>
                  <a:gd name="connsiteX15" fmla="*/ 44752 w 263236"/>
                  <a:gd name="connsiteY15" fmla="*/ 1252025 h 2349305"/>
                  <a:gd name="connsiteX16" fmla="*/ 72888 w 263236"/>
                  <a:gd name="connsiteY16" fmla="*/ 1280160 h 2349305"/>
                  <a:gd name="connsiteX17" fmla="*/ 115091 w 263236"/>
                  <a:gd name="connsiteY17" fmla="*/ 1294228 h 2349305"/>
                  <a:gd name="connsiteX18" fmla="*/ 213565 w 263236"/>
                  <a:gd name="connsiteY18" fmla="*/ 1322363 h 2349305"/>
                  <a:gd name="connsiteX19" fmla="*/ 241700 w 263236"/>
                  <a:gd name="connsiteY19" fmla="*/ 1434905 h 2349305"/>
                  <a:gd name="connsiteX20" fmla="*/ 143226 w 263236"/>
                  <a:gd name="connsiteY20" fmla="*/ 1533379 h 2349305"/>
                  <a:gd name="connsiteX21" fmla="*/ 101023 w 263236"/>
                  <a:gd name="connsiteY21" fmla="*/ 1561514 h 2349305"/>
                  <a:gd name="connsiteX22" fmla="*/ 44752 w 263236"/>
                  <a:gd name="connsiteY22" fmla="*/ 1589650 h 2349305"/>
                  <a:gd name="connsiteX23" fmla="*/ 16617 w 263236"/>
                  <a:gd name="connsiteY23" fmla="*/ 1674056 h 2349305"/>
                  <a:gd name="connsiteX24" fmla="*/ 2549 w 263236"/>
                  <a:gd name="connsiteY24" fmla="*/ 1716259 h 2349305"/>
                  <a:gd name="connsiteX25" fmla="*/ 16617 w 263236"/>
                  <a:gd name="connsiteY25" fmla="*/ 1786597 h 2349305"/>
                  <a:gd name="connsiteX26" fmla="*/ 72888 w 263236"/>
                  <a:gd name="connsiteY26" fmla="*/ 1842868 h 2349305"/>
                  <a:gd name="connsiteX27" fmla="*/ 129158 w 263236"/>
                  <a:gd name="connsiteY27" fmla="*/ 1913207 h 2349305"/>
                  <a:gd name="connsiteX28" fmla="*/ 115091 w 263236"/>
                  <a:gd name="connsiteY28" fmla="*/ 2208628 h 2349305"/>
                  <a:gd name="connsiteX29" fmla="*/ 101023 w 263236"/>
                  <a:gd name="connsiteY29" fmla="*/ 2250831 h 2349305"/>
                  <a:gd name="connsiteX30" fmla="*/ 86955 w 263236"/>
                  <a:gd name="connsiteY30" fmla="*/ 2180493 h 2349305"/>
                  <a:gd name="connsiteX31" fmla="*/ 44752 w 263236"/>
                  <a:gd name="connsiteY31" fmla="*/ 2124222 h 2349305"/>
                  <a:gd name="connsiteX32" fmla="*/ 86955 w 263236"/>
                  <a:gd name="connsiteY32" fmla="*/ 2264899 h 2349305"/>
                  <a:gd name="connsiteX33" fmla="*/ 143226 w 263236"/>
                  <a:gd name="connsiteY33" fmla="*/ 2349305 h 2349305"/>
                  <a:gd name="connsiteX34" fmla="*/ 171362 w 263236"/>
                  <a:gd name="connsiteY34" fmla="*/ 2110154 h 2349305"/>
                  <a:gd name="connsiteX35" fmla="*/ 199497 w 263236"/>
                  <a:gd name="connsiteY35" fmla="*/ 2053883 h 2349305"/>
                  <a:gd name="connsiteX36" fmla="*/ 227632 w 263236"/>
                  <a:gd name="connsiteY36" fmla="*/ 2011680 h 2349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63236" h="2349305">
                    <a:moveTo>
                      <a:pt x="58820" y="0"/>
                    </a:moveTo>
                    <a:cubicBezTo>
                      <a:pt x="63509" y="51582"/>
                      <a:pt x="58659" y="104943"/>
                      <a:pt x="72888" y="154745"/>
                    </a:cubicBezTo>
                    <a:cubicBezTo>
                      <a:pt x="78354" y="173874"/>
                      <a:pt x="102355" y="181664"/>
                      <a:pt x="115091" y="196948"/>
                    </a:cubicBezTo>
                    <a:cubicBezTo>
                      <a:pt x="203822" y="303426"/>
                      <a:pt x="89506" y="185431"/>
                      <a:pt x="171362" y="267287"/>
                    </a:cubicBezTo>
                    <a:cubicBezTo>
                      <a:pt x="166673" y="286044"/>
                      <a:pt x="166886" y="306770"/>
                      <a:pt x="157294" y="323557"/>
                    </a:cubicBezTo>
                    <a:cubicBezTo>
                      <a:pt x="147423" y="340830"/>
                      <a:pt x="130795" y="353546"/>
                      <a:pt x="115091" y="365760"/>
                    </a:cubicBezTo>
                    <a:cubicBezTo>
                      <a:pt x="-28072" y="477109"/>
                      <a:pt x="73314" y="379402"/>
                      <a:pt x="2549" y="450167"/>
                    </a:cubicBezTo>
                    <a:cubicBezTo>
                      <a:pt x="7682" y="506628"/>
                      <a:pt x="-14201" y="632153"/>
                      <a:pt x="72888" y="661182"/>
                    </a:cubicBezTo>
                    <a:lnTo>
                      <a:pt x="157294" y="689317"/>
                    </a:lnTo>
                    <a:lnTo>
                      <a:pt x="199497" y="703385"/>
                    </a:lnTo>
                    <a:cubicBezTo>
                      <a:pt x="189503" y="823314"/>
                      <a:pt x="224140" y="846856"/>
                      <a:pt x="157294" y="900333"/>
                    </a:cubicBezTo>
                    <a:cubicBezTo>
                      <a:pt x="144092" y="910895"/>
                      <a:pt x="130922" y="922532"/>
                      <a:pt x="115091" y="928468"/>
                    </a:cubicBezTo>
                    <a:cubicBezTo>
                      <a:pt x="92703" y="936864"/>
                      <a:pt x="68198" y="937847"/>
                      <a:pt x="44752" y="942536"/>
                    </a:cubicBezTo>
                    <a:cubicBezTo>
                      <a:pt x="30684" y="961293"/>
                      <a:pt x="5003" y="975490"/>
                      <a:pt x="2549" y="998807"/>
                    </a:cubicBezTo>
                    <a:cubicBezTo>
                      <a:pt x="-4831" y="1068914"/>
                      <a:pt x="5028" y="1140287"/>
                      <a:pt x="16617" y="1209822"/>
                    </a:cubicBezTo>
                    <a:cubicBezTo>
                      <a:pt x="19397" y="1226499"/>
                      <a:pt x="34190" y="1238823"/>
                      <a:pt x="44752" y="1252025"/>
                    </a:cubicBezTo>
                    <a:cubicBezTo>
                      <a:pt x="53038" y="1262382"/>
                      <a:pt x="61515" y="1273336"/>
                      <a:pt x="72888" y="1280160"/>
                    </a:cubicBezTo>
                    <a:cubicBezTo>
                      <a:pt x="85604" y="1287789"/>
                      <a:pt x="100833" y="1290154"/>
                      <a:pt x="115091" y="1294228"/>
                    </a:cubicBezTo>
                    <a:cubicBezTo>
                      <a:pt x="238766" y="1329565"/>
                      <a:pt x="112357" y="1288629"/>
                      <a:pt x="213565" y="1322363"/>
                    </a:cubicBezTo>
                    <a:cubicBezTo>
                      <a:pt x="267778" y="1358506"/>
                      <a:pt x="278325" y="1347007"/>
                      <a:pt x="241700" y="1434905"/>
                    </a:cubicBezTo>
                    <a:cubicBezTo>
                      <a:pt x="192896" y="1552033"/>
                      <a:pt x="210627" y="1499679"/>
                      <a:pt x="143226" y="1533379"/>
                    </a:cubicBezTo>
                    <a:cubicBezTo>
                      <a:pt x="128104" y="1540940"/>
                      <a:pt x="115703" y="1553126"/>
                      <a:pt x="101023" y="1561514"/>
                    </a:cubicBezTo>
                    <a:cubicBezTo>
                      <a:pt x="82815" y="1571919"/>
                      <a:pt x="63509" y="1580271"/>
                      <a:pt x="44752" y="1589650"/>
                    </a:cubicBezTo>
                    <a:lnTo>
                      <a:pt x="16617" y="1674056"/>
                    </a:lnTo>
                    <a:lnTo>
                      <a:pt x="2549" y="1716259"/>
                    </a:lnTo>
                    <a:cubicBezTo>
                      <a:pt x="7238" y="1739705"/>
                      <a:pt x="5005" y="1765696"/>
                      <a:pt x="16617" y="1786597"/>
                    </a:cubicBezTo>
                    <a:cubicBezTo>
                      <a:pt x="29499" y="1809785"/>
                      <a:pt x="58174" y="1820797"/>
                      <a:pt x="72888" y="1842868"/>
                    </a:cubicBezTo>
                    <a:cubicBezTo>
                      <a:pt x="108380" y="1896107"/>
                      <a:pt x="89068" y="1873116"/>
                      <a:pt x="129158" y="1913207"/>
                    </a:cubicBezTo>
                    <a:cubicBezTo>
                      <a:pt x="124469" y="2011681"/>
                      <a:pt x="123278" y="2110383"/>
                      <a:pt x="115091" y="2208628"/>
                    </a:cubicBezTo>
                    <a:cubicBezTo>
                      <a:pt x="113860" y="2223405"/>
                      <a:pt x="111509" y="2261316"/>
                      <a:pt x="101023" y="2250831"/>
                    </a:cubicBezTo>
                    <a:cubicBezTo>
                      <a:pt x="84116" y="2233924"/>
                      <a:pt x="96666" y="2202343"/>
                      <a:pt x="86955" y="2180493"/>
                    </a:cubicBezTo>
                    <a:cubicBezTo>
                      <a:pt x="77433" y="2159068"/>
                      <a:pt x="58820" y="2142979"/>
                      <a:pt x="44752" y="2124222"/>
                    </a:cubicBezTo>
                    <a:cubicBezTo>
                      <a:pt x="52616" y="2155676"/>
                      <a:pt x="73257" y="2244351"/>
                      <a:pt x="86955" y="2264899"/>
                    </a:cubicBezTo>
                    <a:lnTo>
                      <a:pt x="143226" y="2349305"/>
                    </a:lnTo>
                    <a:cubicBezTo>
                      <a:pt x="149504" y="2261408"/>
                      <a:pt x="138474" y="2186894"/>
                      <a:pt x="171362" y="2110154"/>
                    </a:cubicBezTo>
                    <a:cubicBezTo>
                      <a:pt x="179623" y="2090879"/>
                      <a:pt x="189093" y="2072091"/>
                      <a:pt x="199497" y="2053883"/>
                    </a:cubicBezTo>
                    <a:cubicBezTo>
                      <a:pt x="207885" y="2039203"/>
                      <a:pt x="227632" y="2011680"/>
                      <a:pt x="227632" y="2011680"/>
                    </a:cubicBez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p:cNvGrpSpPr/>
              <p:nvPr/>
            </p:nvGrpSpPr>
            <p:grpSpPr>
              <a:xfrm>
                <a:off x="293653" y="5399296"/>
                <a:ext cx="1002539" cy="928468"/>
                <a:chOff x="1280160" y="5345723"/>
                <a:chExt cx="1002539" cy="928468"/>
              </a:xfrm>
            </p:grpSpPr>
            <p:sp>
              <p:nvSpPr>
                <p:cNvPr id="28" name="Oval 27"/>
                <p:cNvSpPr/>
                <p:nvPr/>
              </p:nvSpPr>
              <p:spPr>
                <a:xfrm>
                  <a:off x="1280160" y="5345723"/>
                  <a:ext cx="984738" cy="92846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523361" y="5553529"/>
                  <a:ext cx="498336" cy="497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0" name="TextBox 29"/>
                    <p:cNvSpPr txBox="1"/>
                    <p:nvPr/>
                  </p:nvSpPr>
                  <p:spPr>
                    <a:xfrm>
                      <a:off x="1507999" y="5667856"/>
                      <a:ext cx="774700" cy="369332"/>
                    </a:xfrm>
                    <a:prstGeom prst="rect">
                      <a:avLst/>
                    </a:prstGeom>
                    <a:noFill/>
                  </p:spPr>
                  <p:txBody>
                    <a:bodyPr wrap="squar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𝜗</m:t>
                          </m:r>
                        </m:oMath>
                      </a14:m>
                      <a:r>
                        <a:rPr lang="en-US" dirty="0" smtClean="0"/>
                        <a:t>=20</a:t>
                      </a:r>
                      <a:endParaRPr lang="en-US" dirty="0"/>
                    </a:p>
                  </p:txBody>
                </p:sp>
              </mc:Choice>
              <mc:Fallback xmlns="">
                <p:sp>
                  <p:nvSpPr>
                    <p:cNvPr id="30" name="TextBox 29"/>
                    <p:cNvSpPr txBox="1">
                      <a:spLocks noRot="1" noChangeAspect="1" noMove="1" noResize="1" noEditPoints="1" noAdjustHandles="1" noChangeArrowheads="1" noChangeShapeType="1" noTextEdit="1"/>
                    </p:cNvSpPr>
                    <p:nvPr/>
                  </p:nvSpPr>
                  <p:spPr>
                    <a:xfrm>
                      <a:off x="1507999" y="5667856"/>
                      <a:ext cx="774700" cy="369332"/>
                    </a:xfrm>
                    <a:prstGeom prst="rect">
                      <a:avLst/>
                    </a:prstGeom>
                    <a:blipFill>
                      <a:blip r:embed="rId10"/>
                      <a:stretch>
                        <a:fillRect t="-11667" b="-25000"/>
                      </a:stretch>
                    </a:blipFill>
                  </p:spPr>
                  <p:txBody>
                    <a:bodyPr/>
                    <a:lstStyle/>
                    <a:p>
                      <a:r>
                        <a:rPr lang="en-US">
                          <a:noFill/>
                        </a:rPr>
                        <a:t> </a:t>
                      </a:r>
                    </a:p>
                  </p:txBody>
                </p:sp>
              </mc:Fallback>
            </mc:AlternateContent>
          </p:grpSp>
        </p:grpSp>
        <p:sp>
          <p:nvSpPr>
            <p:cNvPr id="34" name="TextBox 33"/>
            <p:cNvSpPr txBox="1"/>
            <p:nvPr/>
          </p:nvSpPr>
          <p:spPr>
            <a:xfrm>
              <a:off x="1918731" y="3953022"/>
              <a:ext cx="2413000" cy="646331"/>
            </a:xfrm>
            <a:prstGeom prst="rect">
              <a:avLst/>
            </a:prstGeom>
            <a:noFill/>
          </p:spPr>
          <p:txBody>
            <a:bodyPr wrap="square" rtlCol="0">
              <a:spAutoFit/>
            </a:bodyPr>
            <a:lstStyle/>
            <a:p>
              <a:r>
                <a:rPr lang="en-US" dirty="0" smtClean="0"/>
                <a:t>Random moves to the end of the game</a:t>
              </a:r>
              <a:endParaRPr lang="en-US" dirty="0"/>
            </a:p>
          </p:txBody>
        </p:sp>
      </p:grpSp>
      <mc:AlternateContent xmlns:mc="http://schemas.openxmlformats.org/markup-compatibility/2006" xmlns:a14="http://schemas.microsoft.com/office/drawing/2010/main">
        <mc:Choice Requires="a14">
          <p:sp>
            <p:nvSpPr>
              <p:cNvPr id="36" name="TextBox 35"/>
              <p:cNvSpPr txBox="1"/>
              <p:nvPr/>
            </p:nvSpPr>
            <p:spPr>
              <a:xfrm>
                <a:off x="1901365" y="2948780"/>
                <a:ext cx="1067243" cy="646331"/>
              </a:xfrm>
              <a:prstGeom prst="rect">
                <a:avLst/>
              </a:prstGeom>
              <a:solidFill>
                <a:schemeClr val="bg1"/>
              </a:solidFill>
            </p:spPr>
            <p:txBody>
              <a:bodyPr wrap="squar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𝜗</m:t>
                    </m:r>
                  </m:oMath>
                </a14:m>
                <a:r>
                  <a:rPr lang="en-US" i="1" dirty="0" smtClean="0"/>
                  <a:t>=20</a:t>
                </a:r>
              </a:p>
              <a:p>
                <a:r>
                  <a:rPr lang="en-US" i="1" dirty="0" smtClean="0"/>
                  <a:t>n</a:t>
                </a:r>
                <a:r>
                  <a:rPr lang="en-US" i="1" baseline="-25000" dirty="0" smtClean="0"/>
                  <a:t>1</a:t>
                </a:r>
                <a:r>
                  <a:rPr lang="en-US" i="1" dirty="0" smtClean="0"/>
                  <a:t>=0</a:t>
                </a:r>
              </a:p>
            </p:txBody>
          </p:sp>
        </mc:Choice>
        <mc:Fallback xmlns="">
          <p:sp>
            <p:nvSpPr>
              <p:cNvPr id="36" name="TextBox 35"/>
              <p:cNvSpPr txBox="1">
                <a:spLocks noRot="1" noChangeAspect="1" noMove="1" noResize="1" noEditPoints="1" noAdjustHandles="1" noChangeArrowheads="1" noChangeShapeType="1" noTextEdit="1"/>
              </p:cNvSpPr>
              <p:nvPr/>
            </p:nvSpPr>
            <p:spPr>
              <a:xfrm>
                <a:off x="1901365" y="2948780"/>
                <a:ext cx="1067243" cy="646331"/>
              </a:xfrm>
              <a:prstGeom prst="rect">
                <a:avLst/>
              </a:prstGeom>
              <a:blipFill>
                <a:blip r:embed="rId20"/>
                <a:stretch>
                  <a:fillRect l="-5143" t="-5660"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3674727" y="1034199"/>
                <a:ext cx="1067243" cy="646331"/>
              </a:xfrm>
              <a:prstGeom prst="rect">
                <a:avLst/>
              </a:prstGeom>
              <a:solidFill>
                <a:schemeClr val="bg1"/>
              </a:solidFill>
            </p:spPr>
            <p:txBody>
              <a:bodyPr wrap="square" rtlCol="0">
                <a:spAutoFi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𝜗</m:t>
                        </m:r>
                      </m:e>
                      <m:sub>
                        <m:r>
                          <a:rPr lang="en-US" b="0" i="1" smtClean="0">
                            <a:latin typeface="Cambria Math" panose="02040503050406030204" pitchFamily="18" charset="0"/>
                          </a:rPr>
                          <m:t>0</m:t>
                        </m:r>
                      </m:sub>
                    </m:sSub>
                  </m:oMath>
                </a14:m>
                <a:r>
                  <a:rPr lang="en-US" i="1" dirty="0" smtClean="0"/>
                  <a:t>=20</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0</m:t>
                        </m:r>
                      </m:sub>
                    </m:sSub>
                  </m:oMath>
                </a14:m>
                <a:r>
                  <a:rPr lang="en-US" i="1" dirty="0" smtClean="0"/>
                  <a:t>=1</a:t>
                </a:r>
                <a:endParaRPr lang="en-US" i="1" dirty="0"/>
              </a:p>
            </p:txBody>
          </p:sp>
        </mc:Choice>
        <mc:Fallback xmlns="">
          <p:sp>
            <p:nvSpPr>
              <p:cNvPr id="37" name="TextBox 36"/>
              <p:cNvSpPr txBox="1">
                <a:spLocks noRot="1" noChangeAspect="1" noMove="1" noResize="1" noEditPoints="1" noAdjustHandles="1" noChangeArrowheads="1" noChangeShapeType="1" noTextEdit="1"/>
              </p:cNvSpPr>
              <p:nvPr/>
            </p:nvSpPr>
            <p:spPr>
              <a:xfrm>
                <a:off x="3674727" y="1034199"/>
                <a:ext cx="1067243" cy="646331"/>
              </a:xfrm>
              <a:prstGeom prst="rect">
                <a:avLst/>
              </a:prstGeom>
              <a:blipFill>
                <a:blip r:embed="rId12"/>
                <a:stretch>
                  <a:fillRect t="-6604" b="-13208"/>
                </a:stretch>
              </a:blipFill>
            </p:spPr>
            <p:txBody>
              <a:bodyPr/>
              <a:lstStyle/>
              <a:p>
                <a:r>
                  <a:rPr lang="en-US">
                    <a:noFill/>
                  </a:rPr>
                  <a:t> </a:t>
                </a:r>
              </a:p>
            </p:txBody>
          </p:sp>
        </mc:Fallback>
      </mc:AlternateContent>
      <p:grpSp>
        <p:nvGrpSpPr>
          <p:cNvPr id="39" name="Group 38"/>
          <p:cNvGrpSpPr/>
          <p:nvPr/>
        </p:nvGrpSpPr>
        <p:grpSpPr>
          <a:xfrm>
            <a:off x="6900865" y="193438"/>
            <a:ext cx="4518025" cy="1667514"/>
            <a:chOff x="6900865" y="193438"/>
            <a:chExt cx="4518025" cy="1667514"/>
          </a:xfrm>
        </p:grpSpPr>
        <p:grpSp>
          <p:nvGrpSpPr>
            <p:cNvPr id="2" name="Group 1"/>
            <p:cNvGrpSpPr/>
            <p:nvPr/>
          </p:nvGrpSpPr>
          <p:grpSpPr>
            <a:xfrm>
              <a:off x="6900865" y="193438"/>
              <a:ext cx="4518025" cy="1223963"/>
              <a:chOff x="2309813" y="4412220"/>
              <a:chExt cx="4518025" cy="1223963"/>
            </a:xfrm>
          </p:grpSpPr>
          <mc:AlternateContent xmlns:mc="http://schemas.openxmlformats.org/markup-compatibility/2006" xmlns:a14="http://schemas.microsoft.com/office/drawing/2010/main">
            <mc:Choice Requires="a14">
              <p:graphicFrame>
                <p:nvGraphicFramePr>
                  <p:cNvPr id="3" name="Object 2"/>
                  <p:cNvGraphicFramePr>
                    <a:graphicFrameLocks noChangeAspect="1"/>
                  </p:cNvGraphicFramePr>
                  <p:nvPr>
                    <p:extLst/>
                  </p:nvPr>
                </p:nvGraphicFramePr>
                <p:xfrm>
                  <a:off x="2309813" y="4412220"/>
                  <a:ext cx="4518025" cy="1223963"/>
                </p:xfrm>
                <a:graphic>
                  <a:graphicData uri="http://schemas.openxmlformats.org/presentationml/2006/ole">
                    <mc:AlternateContent>
                      <mc:Choice xmlns:v="urn:schemas-microsoft-com:vml" Requires="v">
                        <p:oleObj spid="_x0000_s28817" name="Equation" r:id="rId21" imgW="1968500" imgH="533400" progId="Equation.3">
                          <p:embed/>
                        </p:oleObj>
                      </mc:Choice>
                      <mc:Fallback>
                        <p:oleObj name="Equation" r:id="rId21" imgW="1968500" imgH="533400" progId="Equation.3">
                          <p:embed/>
                          <p:pic>
                            <p:nvPicPr>
                              <p:cNvPr id="3" name="Object 2"/>
                              <p:cNvPicPr>
                                <a:picLocks noChangeAspect="1" noChangeArrowheads="1"/>
                              </p:cNvPicPr>
                              <p:nvPr/>
                            </p:nvPicPr>
                            <p:blipFill>
                              <a:blip r:embed="rId22">
                                <a:extLst>
                                  <a:ext uri="{28A0092B-C50C-407E-A947-70E740481C1C}">
                                    <a14:useLocalDpi val="0"/>
                                  </a:ext>
                                </a:extLst>
                              </a:blip>
                              <a:srcRect/>
                              <a:stretch>
                                <a:fillRect/>
                              </a:stretch>
                            </p:blipFill>
                            <p:spPr bwMode="auto">
                              <a:xfrm>
                                <a:off x="2309813" y="4412220"/>
                                <a:ext cx="4518025" cy="1223963"/>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rgbClr val="808080"/>
                                      </a:outerShdw>
                                    </a:effectLst>
                                  </a14:hiddenEffects>
                                </a:ext>
                              </a:extLst>
                            </p:spPr>
                          </p:pic>
                        </p:oleObj>
                      </mc:Fallback>
                    </mc:AlternateContent>
                  </a:graphicData>
                </a:graphic>
              </p:graphicFrame>
            </mc:Choice>
            <mc:Fallback xmlns="">
              <p:graphicFrame>
                <p:nvGraphicFramePr>
                  <p:cNvPr id="3" name="Object 2"/>
                  <p:cNvGraphicFramePr>
                    <a:graphicFrameLocks noChangeAspect="1"/>
                  </p:cNvGraphicFramePr>
                  <p:nvPr>
                    <p:extLst>
                      <p:ext uri="{D42A27DB-BD31-4B8C-83A1-F6EECF244321}">
                        <p14:modId xmlns:p14="http://schemas.microsoft.com/office/powerpoint/2010/main" val="915821053"/>
                      </p:ext>
                    </p:extLst>
                  </p:nvPr>
                </p:nvGraphicFramePr>
                <p:xfrm>
                  <a:off x="2309813" y="4412220"/>
                  <a:ext cx="4518025" cy="1223963"/>
                </p:xfrm>
                <a:graphic>
                  <a:graphicData uri="http://schemas.openxmlformats.org/presentationml/2006/ole">
                    <mc:AlternateContent>
                      <mc:Choice xmlns:v="urn:schemas-microsoft-com:vml" Requires="v">
                        <p:oleObj spid="_x0000_s5134" name="Equation" r:id="rId15" imgW="1968500" imgH="533400" progId="Equation.3">
                          <p:embed/>
                        </p:oleObj>
                      </mc:Choice>
                      <mc:Fallback>
                        <p:oleObj name="Equation" r:id="rId15" imgW="1968500" imgH="533400" progId="Equation.3">
                          <p:embed/>
                          <p:pic>
                            <p:nvPicPr>
                              <p:cNvPr id="58372" name="Object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09813" y="4412220"/>
                                <a:ext cx="4518025" cy="1223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Fallback>
          </mc:AlternateContent>
          <mc:AlternateContent xmlns:mc="http://schemas.openxmlformats.org/markup-compatibility/2006" xmlns:a14="http://schemas.microsoft.com/office/drawing/2010/main">
            <mc:Choice Requires="a14">
              <p:sp>
                <p:nvSpPr>
                  <p:cNvPr id="4" name="TextBox 3"/>
                  <p:cNvSpPr txBox="1"/>
                  <p:nvPr/>
                </p:nvSpPr>
                <p:spPr>
                  <a:xfrm>
                    <a:off x="4014789" y="4844991"/>
                    <a:ext cx="289718" cy="400110"/>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sk-SK" sz="2000" i="1">
                                  <a:latin typeface="Cambria Math" panose="02040503050406030204" pitchFamily="18" charset="0"/>
                                </a:rPr>
                              </m:ctrlPr>
                            </m:sSubPr>
                            <m:e>
                              <m:r>
                                <a:rPr lang="en-US" altLang="sk-SK" sz="2000" i="1">
                                  <a:latin typeface="Cambria Math" panose="02040503050406030204" pitchFamily="18" charset="0"/>
                                </a:rPr>
                                <m:t>𝑆</m:t>
                              </m:r>
                            </m:e>
                            <m:sub>
                              <m:r>
                                <a:rPr lang="en-US" altLang="sk-SK" sz="2000" i="1">
                                  <a:latin typeface="Cambria Math" panose="02040503050406030204" pitchFamily="18" charset="0"/>
                                </a:rPr>
                                <m:t>𝑖</m:t>
                              </m:r>
                            </m:sub>
                          </m:sSub>
                        </m:oMath>
                      </m:oMathPara>
                    </a14:m>
                    <a:endParaRPr lang="en-US" sz="2000" dirty="0"/>
                  </a:p>
                </p:txBody>
              </p:sp>
            </mc:Choice>
            <mc:Fallback xmlns="">
              <p:sp>
                <p:nvSpPr>
                  <p:cNvPr id="4" name="TextBox 3"/>
                  <p:cNvSpPr txBox="1">
                    <a:spLocks noRot="1" noChangeAspect="1" noMove="1" noResize="1" noEditPoints="1" noAdjustHandles="1" noChangeArrowheads="1" noChangeShapeType="1" noTextEdit="1"/>
                  </p:cNvSpPr>
                  <p:nvPr/>
                </p:nvSpPr>
                <p:spPr>
                  <a:xfrm>
                    <a:off x="4014789" y="4844991"/>
                    <a:ext cx="289718" cy="400110"/>
                  </a:xfrm>
                  <a:prstGeom prst="rect">
                    <a:avLst/>
                  </a:prstGeom>
                  <a:blipFill>
                    <a:blip r:embed="rId17"/>
                    <a:stretch>
                      <a:fillRect r="-21277" b="-3077"/>
                    </a:stretch>
                  </a:blipFill>
                </p:spPr>
                <p:txBody>
                  <a:bodyPr/>
                  <a:lstStyle/>
                  <a:p>
                    <a:r>
                      <a:rPr lang="en-US">
                        <a:noFill/>
                      </a:rPr>
                      <a:t> </a:t>
                    </a:r>
                  </a:p>
                </p:txBody>
              </p:sp>
            </mc:Fallback>
          </mc:AlternateContent>
        </p:grpSp>
        <p:sp>
          <p:nvSpPr>
            <p:cNvPr id="38" name="TextBox 37"/>
            <p:cNvSpPr txBox="1"/>
            <p:nvPr/>
          </p:nvSpPr>
          <p:spPr>
            <a:xfrm>
              <a:off x="6900865" y="1491620"/>
              <a:ext cx="4445391" cy="369332"/>
            </a:xfrm>
            <a:prstGeom prst="rect">
              <a:avLst/>
            </a:prstGeom>
            <a:noFill/>
          </p:spPr>
          <p:txBody>
            <a:bodyPr wrap="square" rtlCol="0">
              <a:spAutoFit/>
            </a:bodyPr>
            <a:lstStyle/>
            <a:p>
              <a:r>
                <a:rPr lang="en-US" dirty="0" smtClean="0"/>
                <a:t>C=2</a:t>
              </a:r>
              <a:endParaRPr lang="en-US" dirty="0"/>
            </a:p>
          </p:txBody>
        </p:sp>
      </p:grpSp>
      <mc:AlternateContent xmlns:mc="http://schemas.openxmlformats.org/markup-compatibility/2006" xmlns:a14="http://schemas.microsoft.com/office/drawing/2010/main">
        <mc:Choice Requires="a14">
          <p:sp>
            <p:nvSpPr>
              <p:cNvPr id="40" name="TextBox 39"/>
              <p:cNvSpPr txBox="1"/>
              <p:nvPr/>
            </p:nvSpPr>
            <p:spPr>
              <a:xfrm>
                <a:off x="2366406" y="5517466"/>
                <a:ext cx="3612363" cy="970650"/>
              </a:xfrm>
              <a:prstGeom prst="rect">
                <a:avLst/>
              </a:prstGeom>
              <a:noFill/>
            </p:spPr>
            <p:txBody>
              <a:bodyPr wrap="square" rtlCol="0">
                <a:spAutoFit/>
              </a:bodyPr>
              <a:lstStyle/>
              <a:p>
                <a:r>
                  <a:rPr lang="en-US" dirty="0" smtClean="0"/>
                  <a:t>The player gains a value </a:t>
                </a:r>
                <a14:m>
                  <m:oMath xmlns:m="http://schemas.openxmlformats.org/officeDocument/2006/math">
                    <m:r>
                      <a:rPr lang="en-US" sz="2000" i="1" smtClean="0">
                        <a:latin typeface="Cambria Math" panose="02040503050406030204" pitchFamily="18" charset="0"/>
                        <a:ea typeface="Cambria Math" panose="02040503050406030204" pitchFamily="18" charset="0"/>
                      </a:rPr>
                      <m:t>𝜗</m:t>
                    </m:r>
                    <m:r>
                      <a:rPr lang="en-US" sz="2000" b="0" i="1" smtClean="0">
                        <a:latin typeface="Cambria Math" panose="02040503050406030204" pitchFamily="18" charset="0"/>
                        <a:ea typeface="Cambria Math" panose="02040503050406030204" pitchFamily="18" charset="0"/>
                      </a:rPr>
                      <m:t>=20. </m:t>
                    </m:r>
                  </m:oMath>
                </a14:m>
                <a:r>
                  <a:rPr lang="en-US" dirty="0" smtClean="0"/>
                  <a:t>Backpropagation of value follows. </a:t>
                </a:r>
                <a:endParaRPr lang="en-US" dirty="0"/>
              </a:p>
            </p:txBody>
          </p:sp>
        </mc:Choice>
        <mc:Fallback xmlns="">
          <p:sp>
            <p:nvSpPr>
              <p:cNvPr id="40" name="TextBox 39"/>
              <p:cNvSpPr txBox="1">
                <a:spLocks noRot="1" noChangeAspect="1" noMove="1" noResize="1" noEditPoints="1" noAdjustHandles="1" noChangeArrowheads="1" noChangeShapeType="1" noTextEdit="1"/>
              </p:cNvSpPr>
              <p:nvPr/>
            </p:nvSpPr>
            <p:spPr>
              <a:xfrm>
                <a:off x="2366406" y="5517466"/>
                <a:ext cx="3612363" cy="970650"/>
              </a:xfrm>
              <a:prstGeom prst="rect">
                <a:avLst/>
              </a:prstGeom>
              <a:blipFill>
                <a:blip r:embed="rId18"/>
                <a:stretch>
                  <a:fillRect l="-1349" t="-1258" b="-8805"/>
                </a:stretch>
              </a:blipFill>
            </p:spPr>
            <p:txBody>
              <a:bodyPr/>
              <a:lstStyle/>
              <a:p>
                <a:r>
                  <a:rPr lang="en-US">
                    <a:noFill/>
                  </a:rPr>
                  <a:t> </a:t>
                </a:r>
              </a:p>
            </p:txBody>
          </p:sp>
        </mc:Fallback>
      </mc:AlternateContent>
    </p:spTree>
    <p:extLst>
      <p:ext uri="{BB962C8B-B14F-4D97-AF65-F5344CB8AC3E}">
        <p14:creationId xmlns:p14="http://schemas.microsoft.com/office/powerpoint/2010/main" val="2343221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4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6900865" y="193438"/>
            <a:ext cx="4518025" cy="1223963"/>
            <a:chOff x="6900865" y="193438"/>
            <a:chExt cx="4518025" cy="1223963"/>
          </a:xfrm>
        </p:grpSpPr>
        <p:grpSp>
          <p:nvGrpSpPr>
            <p:cNvPr id="2" name="Group 1"/>
            <p:cNvGrpSpPr/>
            <p:nvPr/>
          </p:nvGrpSpPr>
          <p:grpSpPr>
            <a:xfrm>
              <a:off x="6900865" y="193438"/>
              <a:ext cx="4518025" cy="1223963"/>
              <a:chOff x="2309813" y="4412220"/>
              <a:chExt cx="4518025" cy="1223963"/>
            </a:xfrm>
          </p:grpSpPr>
          <mc:AlternateContent xmlns:mc="http://schemas.openxmlformats.org/markup-compatibility/2006" xmlns:a14="http://schemas.microsoft.com/office/drawing/2010/main">
            <mc:Choice Requires="a14">
              <p:graphicFrame>
                <p:nvGraphicFramePr>
                  <p:cNvPr id="3" name="Object 2"/>
                  <p:cNvGraphicFramePr>
                    <a:graphicFrameLocks noChangeAspect="1"/>
                  </p:cNvGraphicFramePr>
                  <p:nvPr>
                    <p:extLst/>
                  </p:nvPr>
                </p:nvGraphicFramePr>
                <p:xfrm>
                  <a:off x="2309813" y="4412220"/>
                  <a:ext cx="4518025" cy="1223963"/>
                </p:xfrm>
                <a:graphic>
                  <a:graphicData uri="http://schemas.openxmlformats.org/presentationml/2006/ole">
                    <mc:AlternateContent>
                      <mc:Choice xmlns:v="urn:schemas-microsoft-com:vml" Requires="v">
                        <p:oleObj spid="_x0000_s29841" name="Equation" r:id="rId3" imgW="1968500" imgH="533400" progId="Equation.3">
                          <p:embed/>
                        </p:oleObj>
                      </mc:Choice>
                      <mc:Fallback>
                        <p:oleObj name="Equation" r:id="rId3" imgW="1968500" imgH="533400" progId="Equation.3">
                          <p:embed/>
                          <p:pic>
                            <p:nvPicPr>
                              <p:cNvPr id="3" name="Object 2"/>
                              <p:cNvPicPr>
                                <a:picLocks noChangeAspect="1" noChangeArrowheads="1"/>
                              </p:cNvPicPr>
                              <p:nvPr/>
                            </p:nvPicPr>
                            <p:blipFill>
                              <a:blip r:embed="rId4">
                                <a:extLst>
                                  <a:ext uri="{28A0092B-C50C-407E-A947-70E740481C1C}">
                                    <a14:useLocalDpi val="0"/>
                                  </a:ext>
                                </a:extLst>
                              </a:blip>
                              <a:srcRect/>
                              <a:stretch>
                                <a:fillRect/>
                              </a:stretch>
                            </p:blipFill>
                            <p:spPr bwMode="auto">
                              <a:xfrm>
                                <a:off x="2309813" y="4412220"/>
                                <a:ext cx="4518025" cy="1223963"/>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rgbClr val="808080"/>
                                      </a:outerShdw>
                                    </a:effectLst>
                                  </a14:hiddenEffects>
                                </a:ext>
                              </a:extLst>
                            </p:spPr>
                          </p:pic>
                        </p:oleObj>
                      </mc:Fallback>
                    </mc:AlternateContent>
                  </a:graphicData>
                </a:graphic>
              </p:graphicFrame>
            </mc:Choice>
            <mc:Fallback xmlns="">
              <p:graphicFrame>
                <p:nvGraphicFramePr>
                  <p:cNvPr id="3" name="Object 2"/>
                  <p:cNvGraphicFramePr>
                    <a:graphicFrameLocks noChangeAspect="1"/>
                  </p:cNvGraphicFramePr>
                  <p:nvPr>
                    <p:extLst/>
                  </p:nvPr>
                </p:nvGraphicFramePr>
                <p:xfrm>
                  <a:off x="2309813" y="4412220"/>
                  <a:ext cx="4518025" cy="1223963"/>
                </p:xfrm>
                <a:graphic>
                  <a:graphicData uri="http://schemas.openxmlformats.org/presentationml/2006/ole">
                    <mc:AlternateContent>
                      <mc:Choice xmlns:v="urn:schemas-microsoft-com:vml" Requires="v">
                        <p:oleObj spid="_x0000_s6156" name="Equation" r:id="rId5" imgW="1968500" imgH="533400" progId="Equation.3">
                          <p:embed/>
                        </p:oleObj>
                      </mc:Choice>
                      <mc:Fallback>
                        <p:oleObj name="Equation" r:id="rId5" imgW="1968500" imgH="533400" progId="Equation.3">
                          <p:embed/>
                          <p:pic>
                            <p:nvPicPr>
                              <p:cNvPr id="3"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09813" y="4412220"/>
                                <a:ext cx="4518025" cy="1223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Fallback>
          </mc:AlternateContent>
          <mc:AlternateContent xmlns:mc="http://schemas.openxmlformats.org/markup-compatibility/2006" xmlns:a14="http://schemas.microsoft.com/office/drawing/2010/main">
            <mc:Choice Requires="a14">
              <p:sp>
                <p:nvSpPr>
                  <p:cNvPr id="4" name="TextBox 3"/>
                  <p:cNvSpPr txBox="1"/>
                  <p:nvPr/>
                </p:nvSpPr>
                <p:spPr>
                  <a:xfrm>
                    <a:off x="4014789" y="4844991"/>
                    <a:ext cx="289718" cy="400110"/>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sk-SK" sz="2000" i="1">
                                  <a:latin typeface="Cambria Math" panose="02040503050406030204" pitchFamily="18" charset="0"/>
                                </a:rPr>
                              </m:ctrlPr>
                            </m:sSubPr>
                            <m:e>
                              <m:r>
                                <a:rPr lang="en-US" altLang="sk-SK" sz="2000" i="1">
                                  <a:latin typeface="Cambria Math" panose="02040503050406030204" pitchFamily="18" charset="0"/>
                                </a:rPr>
                                <m:t>𝑆</m:t>
                              </m:r>
                            </m:e>
                            <m:sub>
                              <m:r>
                                <a:rPr lang="en-US" altLang="sk-SK" sz="2000" i="1">
                                  <a:latin typeface="Cambria Math" panose="02040503050406030204" pitchFamily="18" charset="0"/>
                                </a:rPr>
                                <m:t>𝑖</m:t>
                              </m:r>
                            </m:sub>
                          </m:sSub>
                        </m:oMath>
                      </m:oMathPara>
                    </a14:m>
                    <a:endParaRPr lang="en-US" sz="2000" dirty="0"/>
                  </a:p>
                </p:txBody>
              </p:sp>
            </mc:Choice>
            <mc:Fallback xmlns="">
              <p:sp>
                <p:nvSpPr>
                  <p:cNvPr id="4" name="TextBox 3"/>
                  <p:cNvSpPr txBox="1">
                    <a:spLocks noRot="1" noChangeAspect="1" noMove="1" noResize="1" noEditPoints="1" noAdjustHandles="1" noChangeArrowheads="1" noChangeShapeType="1" noTextEdit="1"/>
                  </p:cNvSpPr>
                  <p:nvPr/>
                </p:nvSpPr>
                <p:spPr>
                  <a:xfrm>
                    <a:off x="4014789" y="4844991"/>
                    <a:ext cx="289718" cy="400110"/>
                  </a:xfrm>
                  <a:prstGeom prst="rect">
                    <a:avLst/>
                  </a:prstGeom>
                  <a:blipFill>
                    <a:blip r:embed="rId7"/>
                    <a:stretch>
                      <a:fillRect r="-21277" b="-3077"/>
                    </a:stretch>
                  </a:blipFill>
                </p:spPr>
                <p:txBody>
                  <a:bodyPr/>
                  <a:lstStyle/>
                  <a:p>
                    <a:r>
                      <a:rPr lang="en-US">
                        <a:noFill/>
                      </a:rPr>
                      <a:t> </a:t>
                    </a:r>
                  </a:p>
                </p:txBody>
              </p:sp>
            </mc:Fallback>
          </mc:AlternateContent>
        </p:grpSp>
        <p:sp>
          <p:nvSpPr>
            <p:cNvPr id="38" name="TextBox 37"/>
            <p:cNvSpPr txBox="1"/>
            <p:nvPr/>
          </p:nvSpPr>
          <p:spPr>
            <a:xfrm>
              <a:off x="6900865" y="1001642"/>
              <a:ext cx="4445391" cy="369332"/>
            </a:xfrm>
            <a:prstGeom prst="rect">
              <a:avLst/>
            </a:prstGeom>
            <a:noFill/>
          </p:spPr>
          <p:txBody>
            <a:bodyPr wrap="square" rtlCol="0">
              <a:spAutoFit/>
            </a:bodyPr>
            <a:lstStyle/>
            <a:p>
              <a:r>
                <a:rPr lang="en-US" dirty="0" smtClean="0"/>
                <a:t>C=2</a:t>
              </a:r>
              <a:endParaRPr lang="en-US" dirty="0"/>
            </a:p>
          </p:txBody>
        </p:sp>
      </p:grpSp>
      <p:grpSp>
        <p:nvGrpSpPr>
          <p:cNvPr id="19" name="Group 18"/>
          <p:cNvGrpSpPr/>
          <p:nvPr/>
        </p:nvGrpSpPr>
        <p:grpSpPr>
          <a:xfrm>
            <a:off x="1531381" y="1034199"/>
            <a:ext cx="3554634" cy="2560912"/>
            <a:chOff x="1531381" y="1034199"/>
            <a:chExt cx="3554634" cy="2560912"/>
          </a:xfrm>
        </p:grpSpPr>
        <p:grpSp>
          <p:nvGrpSpPr>
            <p:cNvPr id="5" name="Group 4"/>
            <p:cNvGrpSpPr/>
            <p:nvPr/>
          </p:nvGrpSpPr>
          <p:grpSpPr>
            <a:xfrm>
              <a:off x="1531381" y="1121386"/>
              <a:ext cx="3554634" cy="2455169"/>
              <a:chOff x="3073400" y="1731963"/>
              <a:chExt cx="3554634" cy="2455169"/>
            </a:xfrm>
          </p:grpSpPr>
          <p:sp>
            <p:nvSpPr>
              <p:cNvPr id="6" name="Oval 5"/>
              <p:cNvSpPr/>
              <p:nvPr/>
            </p:nvSpPr>
            <p:spPr>
              <a:xfrm>
                <a:off x="4356100" y="1752600"/>
                <a:ext cx="774700" cy="698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073400" y="2971800"/>
                <a:ext cx="774700" cy="698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486400" y="3073400"/>
                <a:ext cx="774700" cy="698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a:stCxn id="6" idx="2"/>
                <a:endCxn id="7" idx="0"/>
              </p:cNvCxnSpPr>
              <p:nvPr/>
            </p:nvCxnSpPr>
            <p:spPr>
              <a:xfrm flipH="1">
                <a:off x="3460750" y="2101850"/>
                <a:ext cx="895350" cy="869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6"/>
                <a:endCxn id="8" idx="0"/>
              </p:cNvCxnSpPr>
              <p:nvPr/>
            </p:nvCxnSpPr>
            <p:spPr>
              <a:xfrm>
                <a:off x="5130800" y="2101850"/>
                <a:ext cx="742950" cy="971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4495800" y="1930400"/>
                    <a:ext cx="47986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0</m:t>
                              </m:r>
                            </m:sub>
                          </m:sSub>
                        </m:oMath>
                      </m:oMathPara>
                    </a14:m>
                    <a:endParaRPr lang="en-US" sz="2400" dirty="0"/>
                  </a:p>
                </p:txBody>
              </p:sp>
            </mc:Choice>
            <mc:Fallback xmlns="">
              <p:sp>
                <p:nvSpPr>
                  <p:cNvPr id="11" name="TextBox 10"/>
                  <p:cNvSpPr txBox="1">
                    <a:spLocks noRot="1" noChangeAspect="1" noMove="1" noResize="1" noEditPoints="1" noAdjustHandles="1" noChangeArrowheads="1" noChangeShapeType="1" noTextEdit="1"/>
                  </p:cNvSpPr>
                  <p:nvPr/>
                </p:nvSpPr>
                <p:spPr>
                  <a:xfrm>
                    <a:off x="4495800" y="1930400"/>
                    <a:ext cx="479868" cy="461665"/>
                  </a:xfrm>
                  <a:prstGeom prst="rect">
                    <a:avLst/>
                  </a:prstGeom>
                  <a:blipFill>
                    <a:blip r:embed="rId8"/>
                    <a:stretch>
                      <a:fillRect l="-2564" b="-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3220816" y="3109267"/>
                    <a:ext cx="47986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1</m:t>
                              </m:r>
                            </m:sub>
                          </m:sSub>
                        </m:oMath>
                      </m:oMathPara>
                    </a14:m>
                    <a:endParaRPr lang="en-US" sz="2400" dirty="0"/>
                  </a:p>
                </p:txBody>
              </p:sp>
            </mc:Choice>
            <mc:Fallback xmlns="">
              <p:sp>
                <p:nvSpPr>
                  <p:cNvPr id="12" name="TextBox 11"/>
                  <p:cNvSpPr txBox="1">
                    <a:spLocks noRot="1" noChangeAspect="1" noMove="1" noResize="1" noEditPoints="1" noAdjustHandles="1" noChangeArrowheads="1" noChangeShapeType="1" noTextEdit="1"/>
                  </p:cNvSpPr>
                  <p:nvPr/>
                </p:nvSpPr>
                <p:spPr>
                  <a:xfrm>
                    <a:off x="3220816" y="3109267"/>
                    <a:ext cx="479868" cy="461665"/>
                  </a:xfrm>
                  <a:prstGeom prst="rect">
                    <a:avLst/>
                  </a:prstGeom>
                  <a:blipFill>
                    <a:blip r:embed="rId9"/>
                    <a:stretch>
                      <a:fillRect l="-1266"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5633816" y="3109267"/>
                    <a:ext cx="47986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2</m:t>
                              </m:r>
                            </m:sub>
                          </m:sSub>
                        </m:oMath>
                      </m:oMathPara>
                    </a14:m>
                    <a:endParaRPr lang="en-US" sz="2400" dirty="0"/>
                  </a:p>
                </p:txBody>
              </p:sp>
            </mc:Choice>
            <mc:Fallback xmlns="">
              <p:sp>
                <p:nvSpPr>
                  <p:cNvPr id="13" name="TextBox 12"/>
                  <p:cNvSpPr txBox="1">
                    <a:spLocks noRot="1" noChangeAspect="1" noMove="1" noResize="1" noEditPoints="1" noAdjustHandles="1" noChangeArrowheads="1" noChangeShapeType="1" noTextEdit="1"/>
                  </p:cNvSpPr>
                  <p:nvPr/>
                </p:nvSpPr>
                <p:spPr>
                  <a:xfrm>
                    <a:off x="5633816" y="3109267"/>
                    <a:ext cx="479868" cy="461665"/>
                  </a:xfrm>
                  <a:prstGeom prst="rect">
                    <a:avLst/>
                  </a:prstGeom>
                  <a:blipFill>
                    <a:blip r:embed="rId10"/>
                    <a:stretch>
                      <a:fillRect l="-1266"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3323782" y="2305993"/>
                    <a:ext cx="47986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1</m:t>
                              </m:r>
                            </m:sub>
                          </m:sSub>
                        </m:oMath>
                      </m:oMathPara>
                    </a14:m>
                    <a:endParaRPr lang="en-US" sz="2400" dirty="0"/>
                  </a:p>
                </p:txBody>
              </p:sp>
            </mc:Choice>
            <mc:Fallback xmlns="">
              <p:sp>
                <p:nvSpPr>
                  <p:cNvPr id="14" name="TextBox 13"/>
                  <p:cNvSpPr txBox="1">
                    <a:spLocks noRot="1" noChangeAspect="1" noMove="1" noResize="1" noEditPoints="1" noAdjustHandles="1" noChangeArrowheads="1" noChangeShapeType="1" noTextEdit="1"/>
                  </p:cNvSpPr>
                  <p:nvPr/>
                </p:nvSpPr>
                <p:spPr>
                  <a:xfrm>
                    <a:off x="3323782" y="2305993"/>
                    <a:ext cx="479868" cy="461665"/>
                  </a:xfrm>
                  <a:prstGeom prst="rect">
                    <a:avLst/>
                  </a:prstGeom>
                  <a:blipFill>
                    <a:blip r:embed="rId11"/>
                    <a:stretch>
                      <a:fillRect b="-3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5665566" y="2349500"/>
                    <a:ext cx="47986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2</m:t>
                              </m:r>
                            </m:sub>
                          </m:sSub>
                        </m:oMath>
                      </m:oMathPara>
                    </a14:m>
                    <a:endParaRPr lang="en-US" sz="2400" dirty="0"/>
                  </a:p>
                </p:txBody>
              </p:sp>
            </mc:Choice>
            <mc:Fallback xmlns="">
              <p:sp>
                <p:nvSpPr>
                  <p:cNvPr id="15" name="TextBox 14"/>
                  <p:cNvSpPr txBox="1">
                    <a:spLocks noRot="1" noChangeAspect="1" noMove="1" noResize="1" noEditPoints="1" noAdjustHandles="1" noChangeArrowheads="1" noChangeShapeType="1" noTextEdit="1"/>
                  </p:cNvSpPr>
                  <p:nvPr/>
                </p:nvSpPr>
                <p:spPr>
                  <a:xfrm>
                    <a:off x="5665566" y="2349500"/>
                    <a:ext cx="479868" cy="461665"/>
                  </a:xfrm>
                  <a:prstGeom prst="rect">
                    <a:avLst/>
                  </a:prstGeom>
                  <a:blipFill>
                    <a:blip r:embed="rId12"/>
                    <a:stretch>
                      <a:fillRect b="-3947"/>
                    </a:stretch>
                  </a:blipFill>
                </p:spPr>
                <p:txBody>
                  <a:bodyPr/>
                  <a:lstStyle/>
                  <a:p>
                    <a:r>
                      <a:rPr lang="en-US">
                        <a:noFill/>
                      </a:rPr>
                      <a:t> </a:t>
                    </a:r>
                  </a:p>
                </p:txBody>
              </p:sp>
            </mc:Fallback>
          </mc:AlternateContent>
          <p:sp>
            <p:nvSpPr>
              <p:cNvPr id="16" name="TextBox 15"/>
              <p:cNvSpPr txBox="1"/>
              <p:nvPr/>
            </p:nvSpPr>
            <p:spPr>
              <a:xfrm>
                <a:off x="3447354" y="3817800"/>
                <a:ext cx="1028700" cy="369332"/>
              </a:xfrm>
              <a:prstGeom prst="rect">
                <a:avLst/>
              </a:prstGeom>
              <a:noFill/>
            </p:spPr>
            <p:txBody>
              <a:bodyPr wrap="square" rtlCol="0">
                <a:spAutoFit/>
              </a:bodyPr>
              <a:lstStyle/>
              <a:p>
                <a:r>
                  <a:rPr lang="en-US" i="1" dirty="0"/>
                  <a:t>n</a:t>
                </a:r>
                <a:r>
                  <a:rPr lang="en-US" i="1" dirty="0" smtClean="0"/>
                  <a:t>=0</a:t>
                </a:r>
                <a:endParaRPr lang="en-US" i="1" dirty="0"/>
              </a:p>
            </p:txBody>
          </p:sp>
          <p:sp>
            <p:nvSpPr>
              <p:cNvPr id="17" name="TextBox 16"/>
              <p:cNvSpPr txBox="1"/>
              <p:nvPr/>
            </p:nvSpPr>
            <p:spPr>
              <a:xfrm>
                <a:off x="5599334" y="3687718"/>
                <a:ext cx="1028700" cy="369332"/>
              </a:xfrm>
              <a:prstGeom prst="rect">
                <a:avLst/>
              </a:prstGeom>
              <a:noFill/>
            </p:spPr>
            <p:txBody>
              <a:bodyPr wrap="square" rtlCol="0">
                <a:spAutoFit/>
              </a:bodyPr>
              <a:lstStyle/>
              <a:p>
                <a:r>
                  <a:rPr lang="en-US" i="1" dirty="0"/>
                  <a:t>n</a:t>
                </a:r>
                <a:r>
                  <a:rPr lang="en-US" i="1" dirty="0" smtClean="0"/>
                  <a:t>=0</a:t>
                </a:r>
                <a:endParaRPr lang="en-US" i="1" dirty="0"/>
              </a:p>
            </p:txBody>
          </p:sp>
          <mc:AlternateContent xmlns:mc="http://schemas.openxmlformats.org/markup-compatibility/2006" xmlns:a14="http://schemas.microsoft.com/office/drawing/2010/main">
            <mc:Choice Requires="a14">
              <p:sp>
                <p:nvSpPr>
                  <p:cNvPr id="18" name="TextBox 17"/>
                  <p:cNvSpPr txBox="1"/>
                  <p:nvPr/>
                </p:nvSpPr>
                <p:spPr>
                  <a:xfrm>
                    <a:off x="5149850" y="1731963"/>
                    <a:ext cx="1447800" cy="369332"/>
                  </a:xfrm>
                  <a:prstGeom prst="rect">
                    <a:avLst/>
                  </a:prstGeom>
                  <a:noFill/>
                </p:spPr>
                <p:txBody>
                  <a:bodyPr wrap="square"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0</m:t>
                            </m:r>
                          </m:sub>
                        </m:sSub>
                      </m:oMath>
                    </a14:m>
                    <a:r>
                      <a:rPr lang="en-US" dirty="0" smtClean="0"/>
                      <a:t>=0</a:t>
                    </a:r>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5149850" y="1731963"/>
                    <a:ext cx="1447800" cy="369332"/>
                  </a:xfrm>
                  <a:prstGeom prst="rect">
                    <a:avLst/>
                  </a:prstGeom>
                  <a:blipFill>
                    <a:blip r:embed="rId13"/>
                    <a:stretch>
                      <a:fillRect t="-11475" b="-22951"/>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6" name="TextBox 35"/>
                <p:cNvSpPr txBox="1"/>
                <p:nvPr/>
              </p:nvSpPr>
              <p:spPr>
                <a:xfrm>
                  <a:off x="1901365" y="2948780"/>
                  <a:ext cx="1067243" cy="646331"/>
                </a:xfrm>
                <a:prstGeom prst="rect">
                  <a:avLst/>
                </a:prstGeom>
                <a:solidFill>
                  <a:schemeClr val="bg1"/>
                </a:solidFill>
              </p:spPr>
              <p:txBody>
                <a:bodyPr wrap="squar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𝜗</m:t>
                      </m:r>
                    </m:oMath>
                  </a14:m>
                  <a:r>
                    <a:rPr lang="en-US" i="1" dirty="0" smtClean="0"/>
                    <a:t>=20</a:t>
                  </a:r>
                </a:p>
                <a:p>
                  <a:r>
                    <a:rPr lang="en-US" i="1" dirty="0" smtClean="0"/>
                    <a:t>n</a:t>
                  </a:r>
                  <a:r>
                    <a:rPr lang="en-US" i="1" baseline="-25000" dirty="0" smtClean="0"/>
                    <a:t>1</a:t>
                  </a:r>
                  <a:r>
                    <a:rPr lang="en-US" i="1" dirty="0" smtClean="0"/>
                    <a:t>=1</a:t>
                  </a:r>
                  <a:endParaRPr lang="en-US" i="1" dirty="0"/>
                </a:p>
              </p:txBody>
            </p:sp>
          </mc:Choice>
          <mc:Fallback xmlns="">
            <p:sp>
              <p:nvSpPr>
                <p:cNvPr id="36" name="TextBox 35"/>
                <p:cNvSpPr txBox="1">
                  <a:spLocks noRot="1" noChangeAspect="1" noMove="1" noResize="1" noEditPoints="1" noAdjustHandles="1" noChangeArrowheads="1" noChangeShapeType="1" noTextEdit="1"/>
                </p:cNvSpPr>
                <p:nvPr/>
              </p:nvSpPr>
              <p:spPr>
                <a:xfrm>
                  <a:off x="1901365" y="2948780"/>
                  <a:ext cx="1067243" cy="646331"/>
                </a:xfrm>
                <a:prstGeom prst="rect">
                  <a:avLst/>
                </a:prstGeom>
                <a:blipFill>
                  <a:blip r:embed="rId20"/>
                  <a:stretch>
                    <a:fillRect l="-5143" t="-5660"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3674727" y="1034199"/>
                  <a:ext cx="1067243" cy="646331"/>
                </a:xfrm>
                <a:prstGeom prst="rect">
                  <a:avLst/>
                </a:prstGeom>
                <a:solidFill>
                  <a:schemeClr val="bg1"/>
                </a:solidFill>
              </p:spPr>
              <p:txBody>
                <a:bodyPr wrap="square" rtlCol="0">
                  <a:spAutoFi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𝜗</m:t>
                          </m:r>
                        </m:e>
                        <m:sub>
                          <m:r>
                            <a:rPr lang="en-US" b="0" i="1" smtClean="0">
                              <a:latin typeface="Cambria Math" panose="02040503050406030204" pitchFamily="18" charset="0"/>
                            </a:rPr>
                            <m:t>0</m:t>
                          </m:r>
                        </m:sub>
                      </m:sSub>
                    </m:oMath>
                  </a14:m>
                  <a:r>
                    <a:rPr lang="en-US" i="1" dirty="0" smtClean="0"/>
                    <a:t>=20</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0</m:t>
                          </m:r>
                        </m:sub>
                      </m:sSub>
                    </m:oMath>
                  </a14:m>
                  <a:r>
                    <a:rPr lang="en-US" i="1" dirty="0" smtClean="0"/>
                    <a:t>=1</a:t>
                  </a:r>
                  <a:endParaRPr lang="en-US" i="1" dirty="0"/>
                </a:p>
              </p:txBody>
            </p:sp>
          </mc:Choice>
          <mc:Fallback xmlns="">
            <p:sp>
              <p:nvSpPr>
                <p:cNvPr id="37" name="TextBox 36"/>
                <p:cNvSpPr txBox="1">
                  <a:spLocks noRot="1" noChangeAspect="1" noMove="1" noResize="1" noEditPoints="1" noAdjustHandles="1" noChangeArrowheads="1" noChangeShapeType="1" noTextEdit="1"/>
                </p:cNvSpPr>
                <p:nvPr/>
              </p:nvSpPr>
              <p:spPr>
                <a:xfrm>
                  <a:off x="3674727" y="1034199"/>
                  <a:ext cx="1067243" cy="646331"/>
                </a:xfrm>
                <a:prstGeom prst="rect">
                  <a:avLst/>
                </a:prstGeom>
                <a:blipFill>
                  <a:blip r:embed="rId15"/>
                  <a:stretch>
                    <a:fillRect t="-6604" b="-13208"/>
                  </a:stretch>
                </a:blipFill>
              </p:spPr>
              <p:txBody>
                <a:bodyPr/>
                <a:lstStyle/>
                <a:p>
                  <a:r>
                    <a:rPr lang="en-US">
                      <a:noFill/>
                    </a:rPr>
                    <a:t> </a:t>
                  </a:r>
                </a:p>
              </p:txBody>
            </p:sp>
          </mc:Fallback>
        </mc:AlternateContent>
      </p:grpSp>
      <p:sp>
        <p:nvSpPr>
          <p:cNvPr id="20" name="TextBox 19"/>
          <p:cNvSpPr txBox="1"/>
          <p:nvPr/>
        </p:nvSpPr>
        <p:spPr>
          <a:xfrm>
            <a:off x="584352" y="111833"/>
            <a:ext cx="4459458" cy="646331"/>
          </a:xfrm>
          <a:prstGeom prst="rect">
            <a:avLst/>
          </a:prstGeom>
          <a:noFill/>
        </p:spPr>
        <p:txBody>
          <a:bodyPr wrap="square" rtlCol="0">
            <a:spAutoFit/>
          </a:bodyPr>
          <a:lstStyle/>
          <a:p>
            <a:r>
              <a:rPr lang="en-US" dirty="0" smtClean="0"/>
              <a:t>Situation after the first iteration of the algorithm. </a:t>
            </a:r>
            <a:endParaRPr lang="en-US" dirty="0"/>
          </a:p>
        </p:txBody>
      </p:sp>
      <mc:AlternateContent xmlns:mc="http://schemas.openxmlformats.org/markup-compatibility/2006" xmlns:a14="http://schemas.microsoft.com/office/drawing/2010/main">
        <mc:Choice Requires="a14">
          <p:sp>
            <p:nvSpPr>
              <p:cNvPr id="21" name="TextBox 20"/>
              <p:cNvSpPr txBox="1"/>
              <p:nvPr/>
            </p:nvSpPr>
            <p:spPr>
              <a:xfrm>
                <a:off x="1073886" y="3498344"/>
                <a:ext cx="2960035" cy="718658"/>
              </a:xfrm>
              <a:prstGeom prst="rect">
                <a:avLst/>
              </a:prstGeom>
              <a:noFill/>
            </p:spPr>
            <p:txBody>
              <a:bodyPr wrap="square" rtlCol="0">
                <a:spAutoFit/>
              </a:bodyPr>
              <a:lstStyle/>
              <a:p>
                <a:r>
                  <a:rPr lang="en-US" sz="2000" i="1" dirty="0" smtClean="0"/>
                  <a:t> k=20+2</a:t>
                </a:r>
                <a14:m>
                  <m:oMath xmlns:m="http://schemas.openxmlformats.org/officeDocument/2006/math">
                    <m:rad>
                      <m:radPr>
                        <m:degHide m:val="on"/>
                        <m:ctrlPr>
                          <a:rPr lang="en-US" sz="2000" i="1" smtClean="0">
                            <a:latin typeface="Cambria Math" panose="02040503050406030204" pitchFamily="18" charset="0"/>
                          </a:rPr>
                        </m:ctrlPr>
                      </m:radPr>
                      <m:deg/>
                      <m:e>
                        <m:f>
                          <m:fPr>
                            <m:ctrlPr>
                              <a:rPr lang="en-US" sz="2000" i="1" smtClean="0">
                                <a:latin typeface="Cambria Math" panose="02040503050406030204" pitchFamily="18" charset="0"/>
                              </a:rPr>
                            </m:ctrlPr>
                          </m:fPr>
                          <m:num>
                            <m:func>
                              <m:funcPr>
                                <m:ctrlPr>
                                  <a:rPr lang="en-US" sz="2000" b="0" i="1" smtClean="0">
                                    <a:latin typeface="Cambria Math" panose="02040503050406030204" pitchFamily="18" charset="0"/>
                                  </a:rPr>
                                </m:ctrlPr>
                              </m:funcPr>
                              <m:fName>
                                <m:r>
                                  <a:rPr lang="en-US" sz="2000" b="0" i="1" smtClean="0">
                                    <a:latin typeface="Cambria Math" panose="02040503050406030204" pitchFamily="18" charset="0"/>
                                  </a:rPr>
                                  <m:t>𝑙𝑛</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m:t>
                                    </m:r>
                                  </m:e>
                                  <m:sub/>
                                </m:sSub>
                              </m:e>
                            </m:func>
                          </m:num>
                          <m:den>
                            <m:r>
                              <a:rPr lang="en-US" sz="2000" b="0" i="1" smtClean="0">
                                <a:latin typeface="Cambria Math" panose="02040503050406030204" pitchFamily="18" charset="0"/>
                              </a:rPr>
                              <m:t>1</m:t>
                            </m:r>
                          </m:den>
                        </m:f>
                      </m:e>
                    </m:rad>
                  </m:oMath>
                </a14:m>
                <a:endParaRPr lang="en-US" sz="2000" i="1" dirty="0"/>
              </a:p>
            </p:txBody>
          </p:sp>
        </mc:Choice>
        <mc:Fallback xmlns="">
          <p:sp>
            <p:nvSpPr>
              <p:cNvPr id="21" name="TextBox 20"/>
              <p:cNvSpPr txBox="1">
                <a:spLocks noRot="1" noChangeAspect="1" noMove="1" noResize="1" noEditPoints="1" noAdjustHandles="1" noChangeArrowheads="1" noChangeShapeType="1" noTextEdit="1"/>
              </p:cNvSpPr>
              <p:nvPr/>
            </p:nvSpPr>
            <p:spPr>
              <a:xfrm>
                <a:off x="1073886" y="3498344"/>
                <a:ext cx="2960035" cy="718658"/>
              </a:xfrm>
              <a:prstGeom prst="rect">
                <a:avLst/>
              </a:prstGeom>
              <a:blipFill>
                <a:blip r:embed="rId16"/>
                <a:stretch>
                  <a:fillRect/>
                </a:stretch>
              </a:blipFill>
            </p:spPr>
            <p:txBody>
              <a:bodyPr/>
              <a:lstStyle/>
              <a:p>
                <a:r>
                  <a:rPr lang="en-US">
                    <a:noFill/>
                  </a:rPr>
                  <a:t> </a:t>
                </a:r>
              </a:p>
            </p:txBody>
          </p:sp>
        </mc:Fallback>
      </mc:AlternateContent>
      <p:sp>
        <p:nvSpPr>
          <p:cNvPr id="41" name="TextBox 40"/>
          <p:cNvSpPr txBox="1"/>
          <p:nvPr/>
        </p:nvSpPr>
        <p:spPr>
          <a:xfrm>
            <a:off x="4884828" y="3450408"/>
            <a:ext cx="2960035" cy="400110"/>
          </a:xfrm>
          <a:prstGeom prst="rect">
            <a:avLst/>
          </a:prstGeom>
          <a:noFill/>
        </p:spPr>
        <p:txBody>
          <a:bodyPr wrap="square" rtlCol="0">
            <a:spAutoFit/>
          </a:bodyPr>
          <a:lstStyle/>
          <a:p>
            <a:r>
              <a:rPr lang="en-US" sz="2000" i="1" dirty="0" smtClean="0"/>
              <a:t> k=infinity</a:t>
            </a:r>
            <a:endParaRPr lang="en-US" sz="2000" i="1" dirty="0"/>
          </a:p>
        </p:txBody>
      </p:sp>
      <p:grpSp>
        <p:nvGrpSpPr>
          <p:cNvPr id="42" name="Group 41"/>
          <p:cNvGrpSpPr/>
          <p:nvPr/>
        </p:nvGrpSpPr>
        <p:grpSpPr>
          <a:xfrm>
            <a:off x="4256489" y="3077141"/>
            <a:ext cx="3210670" cy="3277773"/>
            <a:chOff x="1121061" y="2960355"/>
            <a:chExt cx="3210670" cy="3277773"/>
          </a:xfrm>
        </p:grpSpPr>
        <p:grpSp>
          <p:nvGrpSpPr>
            <p:cNvPr id="43" name="Group 42"/>
            <p:cNvGrpSpPr/>
            <p:nvPr/>
          </p:nvGrpSpPr>
          <p:grpSpPr>
            <a:xfrm>
              <a:off x="1121061" y="2960355"/>
              <a:ext cx="1002539" cy="3277773"/>
              <a:chOff x="293653" y="3049991"/>
              <a:chExt cx="1002539" cy="3277773"/>
            </a:xfrm>
          </p:grpSpPr>
          <p:sp>
            <p:nvSpPr>
              <p:cNvPr id="45" name="Freeform 44"/>
              <p:cNvSpPr/>
              <p:nvPr/>
            </p:nvSpPr>
            <p:spPr>
              <a:xfrm>
                <a:off x="663305" y="3049991"/>
                <a:ext cx="263236" cy="2349305"/>
              </a:xfrm>
              <a:custGeom>
                <a:avLst/>
                <a:gdLst>
                  <a:gd name="connsiteX0" fmla="*/ 58820 w 263236"/>
                  <a:gd name="connsiteY0" fmla="*/ 0 h 2349305"/>
                  <a:gd name="connsiteX1" fmla="*/ 72888 w 263236"/>
                  <a:gd name="connsiteY1" fmla="*/ 154745 h 2349305"/>
                  <a:gd name="connsiteX2" fmla="*/ 115091 w 263236"/>
                  <a:gd name="connsiteY2" fmla="*/ 196948 h 2349305"/>
                  <a:gd name="connsiteX3" fmla="*/ 171362 w 263236"/>
                  <a:gd name="connsiteY3" fmla="*/ 267287 h 2349305"/>
                  <a:gd name="connsiteX4" fmla="*/ 157294 w 263236"/>
                  <a:gd name="connsiteY4" fmla="*/ 323557 h 2349305"/>
                  <a:gd name="connsiteX5" fmla="*/ 115091 w 263236"/>
                  <a:gd name="connsiteY5" fmla="*/ 365760 h 2349305"/>
                  <a:gd name="connsiteX6" fmla="*/ 2549 w 263236"/>
                  <a:gd name="connsiteY6" fmla="*/ 450167 h 2349305"/>
                  <a:gd name="connsiteX7" fmla="*/ 72888 w 263236"/>
                  <a:gd name="connsiteY7" fmla="*/ 661182 h 2349305"/>
                  <a:gd name="connsiteX8" fmla="*/ 157294 w 263236"/>
                  <a:gd name="connsiteY8" fmla="*/ 689317 h 2349305"/>
                  <a:gd name="connsiteX9" fmla="*/ 199497 w 263236"/>
                  <a:gd name="connsiteY9" fmla="*/ 703385 h 2349305"/>
                  <a:gd name="connsiteX10" fmla="*/ 157294 w 263236"/>
                  <a:gd name="connsiteY10" fmla="*/ 900333 h 2349305"/>
                  <a:gd name="connsiteX11" fmla="*/ 115091 w 263236"/>
                  <a:gd name="connsiteY11" fmla="*/ 928468 h 2349305"/>
                  <a:gd name="connsiteX12" fmla="*/ 44752 w 263236"/>
                  <a:gd name="connsiteY12" fmla="*/ 942536 h 2349305"/>
                  <a:gd name="connsiteX13" fmla="*/ 2549 w 263236"/>
                  <a:gd name="connsiteY13" fmla="*/ 998807 h 2349305"/>
                  <a:gd name="connsiteX14" fmla="*/ 16617 w 263236"/>
                  <a:gd name="connsiteY14" fmla="*/ 1209822 h 2349305"/>
                  <a:gd name="connsiteX15" fmla="*/ 44752 w 263236"/>
                  <a:gd name="connsiteY15" fmla="*/ 1252025 h 2349305"/>
                  <a:gd name="connsiteX16" fmla="*/ 72888 w 263236"/>
                  <a:gd name="connsiteY16" fmla="*/ 1280160 h 2349305"/>
                  <a:gd name="connsiteX17" fmla="*/ 115091 w 263236"/>
                  <a:gd name="connsiteY17" fmla="*/ 1294228 h 2349305"/>
                  <a:gd name="connsiteX18" fmla="*/ 213565 w 263236"/>
                  <a:gd name="connsiteY18" fmla="*/ 1322363 h 2349305"/>
                  <a:gd name="connsiteX19" fmla="*/ 241700 w 263236"/>
                  <a:gd name="connsiteY19" fmla="*/ 1434905 h 2349305"/>
                  <a:gd name="connsiteX20" fmla="*/ 143226 w 263236"/>
                  <a:gd name="connsiteY20" fmla="*/ 1533379 h 2349305"/>
                  <a:gd name="connsiteX21" fmla="*/ 101023 w 263236"/>
                  <a:gd name="connsiteY21" fmla="*/ 1561514 h 2349305"/>
                  <a:gd name="connsiteX22" fmla="*/ 44752 w 263236"/>
                  <a:gd name="connsiteY22" fmla="*/ 1589650 h 2349305"/>
                  <a:gd name="connsiteX23" fmla="*/ 16617 w 263236"/>
                  <a:gd name="connsiteY23" fmla="*/ 1674056 h 2349305"/>
                  <a:gd name="connsiteX24" fmla="*/ 2549 w 263236"/>
                  <a:gd name="connsiteY24" fmla="*/ 1716259 h 2349305"/>
                  <a:gd name="connsiteX25" fmla="*/ 16617 w 263236"/>
                  <a:gd name="connsiteY25" fmla="*/ 1786597 h 2349305"/>
                  <a:gd name="connsiteX26" fmla="*/ 72888 w 263236"/>
                  <a:gd name="connsiteY26" fmla="*/ 1842868 h 2349305"/>
                  <a:gd name="connsiteX27" fmla="*/ 129158 w 263236"/>
                  <a:gd name="connsiteY27" fmla="*/ 1913207 h 2349305"/>
                  <a:gd name="connsiteX28" fmla="*/ 115091 w 263236"/>
                  <a:gd name="connsiteY28" fmla="*/ 2208628 h 2349305"/>
                  <a:gd name="connsiteX29" fmla="*/ 101023 w 263236"/>
                  <a:gd name="connsiteY29" fmla="*/ 2250831 h 2349305"/>
                  <a:gd name="connsiteX30" fmla="*/ 86955 w 263236"/>
                  <a:gd name="connsiteY30" fmla="*/ 2180493 h 2349305"/>
                  <a:gd name="connsiteX31" fmla="*/ 44752 w 263236"/>
                  <a:gd name="connsiteY31" fmla="*/ 2124222 h 2349305"/>
                  <a:gd name="connsiteX32" fmla="*/ 86955 w 263236"/>
                  <a:gd name="connsiteY32" fmla="*/ 2264899 h 2349305"/>
                  <a:gd name="connsiteX33" fmla="*/ 143226 w 263236"/>
                  <a:gd name="connsiteY33" fmla="*/ 2349305 h 2349305"/>
                  <a:gd name="connsiteX34" fmla="*/ 171362 w 263236"/>
                  <a:gd name="connsiteY34" fmla="*/ 2110154 h 2349305"/>
                  <a:gd name="connsiteX35" fmla="*/ 199497 w 263236"/>
                  <a:gd name="connsiteY35" fmla="*/ 2053883 h 2349305"/>
                  <a:gd name="connsiteX36" fmla="*/ 227632 w 263236"/>
                  <a:gd name="connsiteY36" fmla="*/ 2011680 h 2349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63236" h="2349305">
                    <a:moveTo>
                      <a:pt x="58820" y="0"/>
                    </a:moveTo>
                    <a:cubicBezTo>
                      <a:pt x="63509" y="51582"/>
                      <a:pt x="58659" y="104943"/>
                      <a:pt x="72888" y="154745"/>
                    </a:cubicBezTo>
                    <a:cubicBezTo>
                      <a:pt x="78354" y="173874"/>
                      <a:pt x="102355" y="181664"/>
                      <a:pt x="115091" y="196948"/>
                    </a:cubicBezTo>
                    <a:cubicBezTo>
                      <a:pt x="203822" y="303426"/>
                      <a:pt x="89506" y="185431"/>
                      <a:pt x="171362" y="267287"/>
                    </a:cubicBezTo>
                    <a:cubicBezTo>
                      <a:pt x="166673" y="286044"/>
                      <a:pt x="166886" y="306770"/>
                      <a:pt x="157294" y="323557"/>
                    </a:cubicBezTo>
                    <a:cubicBezTo>
                      <a:pt x="147423" y="340830"/>
                      <a:pt x="130795" y="353546"/>
                      <a:pt x="115091" y="365760"/>
                    </a:cubicBezTo>
                    <a:cubicBezTo>
                      <a:pt x="-28072" y="477109"/>
                      <a:pt x="73314" y="379402"/>
                      <a:pt x="2549" y="450167"/>
                    </a:cubicBezTo>
                    <a:cubicBezTo>
                      <a:pt x="7682" y="506628"/>
                      <a:pt x="-14201" y="632153"/>
                      <a:pt x="72888" y="661182"/>
                    </a:cubicBezTo>
                    <a:lnTo>
                      <a:pt x="157294" y="689317"/>
                    </a:lnTo>
                    <a:lnTo>
                      <a:pt x="199497" y="703385"/>
                    </a:lnTo>
                    <a:cubicBezTo>
                      <a:pt x="189503" y="823314"/>
                      <a:pt x="224140" y="846856"/>
                      <a:pt x="157294" y="900333"/>
                    </a:cubicBezTo>
                    <a:cubicBezTo>
                      <a:pt x="144092" y="910895"/>
                      <a:pt x="130922" y="922532"/>
                      <a:pt x="115091" y="928468"/>
                    </a:cubicBezTo>
                    <a:cubicBezTo>
                      <a:pt x="92703" y="936864"/>
                      <a:pt x="68198" y="937847"/>
                      <a:pt x="44752" y="942536"/>
                    </a:cubicBezTo>
                    <a:cubicBezTo>
                      <a:pt x="30684" y="961293"/>
                      <a:pt x="5003" y="975490"/>
                      <a:pt x="2549" y="998807"/>
                    </a:cubicBezTo>
                    <a:cubicBezTo>
                      <a:pt x="-4831" y="1068914"/>
                      <a:pt x="5028" y="1140287"/>
                      <a:pt x="16617" y="1209822"/>
                    </a:cubicBezTo>
                    <a:cubicBezTo>
                      <a:pt x="19397" y="1226499"/>
                      <a:pt x="34190" y="1238823"/>
                      <a:pt x="44752" y="1252025"/>
                    </a:cubicBezTo>
                    <a:cubicBezTo>
                      <a:pt x="53038" y="1262382"/>
                      <a:pt x="61515" y="1273336"/>
                      <a:pt x="72888" y="1280160"/>
                    </a:cubicBezTo>
                    <a:cubicBezTo>
                      <a:pt x="85604" y="1287789"/>
                      <a:pt x="100833" y="1290154"/>
                      <a:pt x="115091" y="1294228"/>
                    </a:cubicBezTo>
                    <a:cubicBezTo>
                      <a:pt x="238766" y="1329565"/>
                      <a:pt x="112357" y="1288629"/>
                      <a:pt x="213565" y="1322363"/>
                    </a:cubicBezTo>
                    <a:cubicBezTo>
                      <a:pt x="267778" y="1358506"/>
                      <a:pt x="278325" y="1347007"/>
                      <a:pt x="241700" y="1434905"/>
                    </a:cubicBezTo>
                    <a:cubicBezTo>
                      <a:pt x="192896" y="1552033"/>
                      <a:pt x="210627" y="1499679"/>
                      <a:pt x="143226" y="1533379"/>
                    </a:cubicBezTo>
                    <a:cubicBezTo>
                      <a:pt x="128104" y="1540940"/>
                      <a:pt x="115703" y="1553126"/>
                      <a:pt x="101023" y="1561514"/>
                    </a:cubicBezTo>
                    <a:cubicBezTo>
                      <a:pt x="82815" y="1571919"/>
                      <a:pt x="63509" y="1580271"/>
                      <a:pt x="44752" y="1589650"/>
                    </a:cubicBezTo>
                    <a:lnTo>
                      <a:pt x="16617" y="1674056"/>
                    </a:lnTo>
                    <a:lnTo>
                      <a:pt x="2549" y="1716259"/>
                    </a:lnTo>
                    <a:cubicBezTo>
                      <a:pt x="7238" y="1739705"/>
                      <a:pt x="5005" y="1765696"/>
                      <a:pt x="16617" y="1786597"/>
                    </a:cubicBezTo>
                    <a:cubicBezTo>
                      <a:pt x="29499" y="1809785"/>
                      <a:pt x="58174" y="1820797"/>
                      <a:pt x="72888" y="1842868"/>
                    </a:cubicBezTo>
                    <a:cubicBezTo>
                      <a:pt x="108380" y="1896107"/>
                      <a:pt x="89068" y="1873116"/>
                      <a:pt x="129158" y="1913207"/>
                    </a:cubicBezTo>
                    <a:cubicBezTo>
                      <a:pt x="124469" y="2011681"/>
                      <a:pt x="123278" y="2110383"/>
                      <a:pt x="115091" y="2208628"/>
                    </a:cubicBezTo>
                    <a:cubicBezTo>
                      <a:pt x="113860" y="2223405"/>
                      <a:pt x="111509" y="2261316"/>
                      <a:pt x="101023" y="2250831"/>
                    </a:cubicBezTo>
                    <a:cubicBezTo>
                      <a:pt x="84116" y="2233924"/>
                      <a:pt x="96666" y="2202343"/>
                      <a:pt x="86955" y="2180493"/>
                    </a:cubicBezTo>
                    <a:cubicBezTo>
                      <a:pt x="77433" y="2159068"/>
                      <a:pt x="58820" y="2142979"/>
                      <a:pt x="44752" y="2124222"/>
                    </a:cubicBezTo>
                    <a:cubicBezTo>
                      <a:pt x="52616" y="2155676"/>
                      <a:pt x="73257" y="2244351"/>
                      <a:pt x="86955" y="2264899"/>
                    </a:cubicBezTo>
                    <a:lnTo>
                      <a:pt x="143226" y="2349305"/>
                    </a:lnTo>
                    <a:cubicBezTo>
                      <a:pt x="149504" y="2261408"/>
                      <a:pt x="138474" y="2186894"/>
                      <a:pt x="171362" y="2110154"/>
                    </a:cubicBezTo>
                    <a:cubicBezTo>
                      <a:pt x="179623" y="2090879"/>
                      <a:pt x="189093" y="2072091"/>
                      <a:pt x="199497" y="2053883"/>
                    </a:cubicBezTo>
                    <a:cubicBezTo>
                      <a:pt x="207885" y="2039203"/>
                      <a:pt x="227632" y="2011680"/>
                      <a:pt x="227632" y="2011680"/>
                    </a:cubicBez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p:cNvGrpSpPr/>
              <p:nvPr/>
            </p:nvGrpSpPr>
            <p:grpSpPr>
              <a:xfrm>
                <a:off x="293653" y="5399296"/>
                <a:ext cx="1002539" cy="928468"/>
                <a:chOff x="1280160" y="5345723"/>
                <a:chExt cx="1002539" cy="928468"/>
              </a:xfrm>
            </p:grpSpPr>
            <p:sp>
              <p:nvSpPr>
                <p:cNvPr id="47" name="Oval 46"/>
                <p:cNvSpPr/>
                <p:nvPr/>
              </p:nvSpPr>
              <p:spPr>
                <a:xfrm>
                  <a:off x="1280160" y="5345723"/>
                  <a:ext cx="984738" cy="92846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1523361" y="5553529"/>
                  <a:ext cx="498336" cy="497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9" name="TextBox 48"/>
                    <p:cNvSpPr txBox="1"/>
                    <p:nvPr/>
                  </p:nvSpPr>
                  <p:spPr>
                    <a:xfrm>
                      <a:off x="1507999" y="5667856"/>
                      <a:ext cx="774700" cy="369332"/>
                    </a:xfrm>
                    <a:prstGeom prst="rect">
                      <a:avLst/>
                    </a:prstGeom>
                    <a:noFill/>
                  </p:spPr>
                  <p:txBody>
                    <a:bodyPr wrap="squar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𝜗</m:t>
                          </m:r>
                        </m:oMath>
                      </a14:m>
                      <a:r>
                        <a:rPr lang="en-US" dirty="0" smtClean="0"/>
                        <a:t>=10</a:t>
                      </a:r>
                      <a:endParaRPr lang="en-US" dirty="0"/>
                    </a:p>
                  </p:txBody>
                </p:sp>
              </mc:Choice>
              <mc:Fallback xmlns="">
                <p:sp>
                  <p:nvSpPr>
                    <p:cNvPr id="49" name="TextBox 48"/>
                    <p:cNvSpPr txBox="1">
                      <a:spLocks noRot="1" noChangeAspect="1" noMove="1" noResize="1" noEditPoints="1" noAdjustHandles="1" noChangeArrowheads="1" noChangeShapeType="1" noTextEdit="1"/>
                    </p:cNvSpPr>
                    <p:nvPr/>
                  </p:nvSpPr>
                  <p:spPr>
                    <a:xfrm>
                      <a:off x="1507999" y="5667856"/>
                      <a:ext cx="774700" cy="369332"/>
                    </a:xfrm>
                    <a:prstGeom prst="rect">
                      <a:avLst/>
                    </a:prstGeom>
                    <a:blipFill>
                      <a:blip r:embed="rId17"/>
                      <a:stretch>
                        <a:fillRect t="-9836" b="-22951"/>
                      </a:stretch>
                    </a:blipFill>
                  </p:spPr>
                  <p:txBody>
                    <a:bodyPr/>
                    <a:lstStyle/>
                    <a:p>
                      <a:r>
                        <a:rPr lang="en-US">
                          <a:noFill/>
                        </a:rPr>
                        <a:t> </a:t>
                      </a:r>
                    </a:p>
                  </p:txBody>
                </p:sp>
              </mc:Fallback>
            </mc:AlternateContent>
          </p:grpSp>
        </p:grpSp>
        <p:sp>
          <p:nvSpPr>
            <p:cNvPr id="44" name="TextBox 43"/>
            <p:cNvSpPr txBox="1"/>
            <p:nvPr/>
          </p:nvSpPr>
          <p:spPr>
            <a:xfrm>
              <a:off x="1918731" y="3953022"/>
              <a:ext cx="2413000" cy="646331"/>
            </a:xfrm>
            <a:prstGeom prst="rect">
              <a:avLst/>
            </a:prstGeom>
            <a:noFill/>
          </p:spPr>
          <p:txBody>
            <a:bodyPr wrap="square" rtlCol="0">
              <a:spAutoFit/>
            </a:bodyPr>
            <a:lstStyle/>
            <a:p>
              <a:r>
                <a:rPr lang="en-US" dirty="0" smtClean="0"/>
                <a:t>Random moves to the end of the game</a:t>
              </a:r>
              <a:endParaRPr lang="en-US" dirty="0"/>
            </a:p>
          </p:txBody>
        </p:sp>
      </p:grpSp>
      <mc:AlternateContent xmlns:mc="http://schemas.openxmlformats.org/markup-compatibility/2006" xmlns:a14="http://schemas.microsoft.com/office/drawing/2010/main">
        <mc:Choice Requires="a14">
          <p:sp>
            <p:nvSpPr>
              <p:cNvPr id="22" name="TextBox 21"/>
              <p:cNvSpPr txBox="1"/>
              <p:nvPr/>
            </p:nvSpPr>
            <p:spPr>
              <a:xfrm>
                <a:off x="4035251" y="3161569"/>
                <a:ext cx="736643" cy="646331"/>
              </a:xfrm>
              <a:prstGeom prst="rect">
                <a:avLst/>
              </a:prstGeom>
              <a:solidFill>
                <a:schemeClr val="bg1"/>
              </a:solidFill>
            </p:spPr>
            <p:txBody>
              <a:bodyPr wrap="square" rtlCol="0">
                <a:spAutoFit/>
              </a:bodyPr>
              <a:lstStyle/>
              <a:p>
                <a:r>
                  <a:rPr lang="en-US" i="1" dirty="0" smtClean="0"/>
                  <a:t>n</a:t>
                </a:r>
                <a:r>
                  <a:rPr lang="en-US" i="1" baseline="-25000" dirty="0" smtClean="0"/>
                  <a:t>2</a:t>
                </a:r>
                <a:r>
                  <a:rPr lang="en-US" i="1" dirty="0" smtClean="0"/>
                  <a:t>=1</a:t>
                </a:r>
              </a:p>
              <a:p>
                <a14:m>
                  <m:oMath xmlns:m="http://schemas.openxmlformats.org/officeDocument/2006/math">
                    <m:r>
                      <a:rPr lang="en-US" i="1">
                        <a:latin typeface="Cambria Math" panose="02040503050406030204" pitchFamily="18" charset="0"/>
                        <a:ea typeface="Cambria Math" panose="02040503050406030204" pitchFamily="18" charset="0"/>
                      </a:rPr>
                      <m:t>𝜗</m:t>
                    </m:r>
                  </m:oMath>
                </a14:m>
                <a:r>
                  <a:rPr lang="en-US" i="1" dirty="0" smtClean="0"/>
                  <a:t>=10</a:t>
                </a:r>
                <a:endParaRPr lang="en-US" i="1" dirty="0"/>
              </a:p>
            </p:txBody>
          </p:sp>
        </mc:Choice>
        <mc:Fallback xmlns="">
          <p:sp>
            <p:nvSpPr>
              <p:cNvPr id="22" name="TextBox 21"/>
              <p:cNvSpPr txBox="1">
                <a:spLocks noRot="1" noChangeAspect="1" noMove="1" noResize="1" noEditPoints="1" noAdjustHandles="1" noChangeArrowheads="1" noChangeShapeType="1" noTextEdit="1"/>
              </p:cNvSpPr>
              <p:nvPr/>
            </p:nvSpPr>
            <p:spPr>
              <a:xfrm>
                <a:off x="4035251" y="3161569"/>
                <a:ext cx="736643" cy="646331"/>
              </a:xfrm>
              <a:prstGeom prst="rect">
                <a:avLst/>
              </a:prstGeom>
              <a:blipFill>
                <a:blip r:embed="rId21"/>
                <a:stretch>
                  <a:fillRect l="-7438" t="-5660" r="-4132"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3704651" y="1074492"/>
                <a:ext cx="1067243" cy="646331"/>
              </a:xfrm>
              <a:prstGeom prst="rect">
                <a:avLst/>
              </a:prstGeom>
              <a:solidFill>
                <a:schemeClr val="bg1"/>
              </a:solidFill>
            </p:spPr>
            <p:txBody>
              <a:bodyPr wrap="square" rtlCol="0">
                <a:spAutoFi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𝜗</m:t>
                        </m:r>
                      </m:e>
                      <m:sub>
                        <m:r>
                          <a:rPr lang="en-US" b="0" i="1" smtClean="0">
                            <a:latin typeface="Cambria Math" panose="02040503050406030204" pitchFamily="18" charset="0"/>
                          </a:rPr>
                          <m:t>0</m:t>
                        </m:r>
                      </m:sub>
                    </m:sSub>
                  </m:oMath>
                </a14:m>
                <a:r>
                  <a:rPr lang="en-US" i="1" dirty="0" smtClean="0"/>
                  <a:t>=30</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0</m:t>
                        </m:r>
                      </m:sub>
                    </m:sSub>
                  </m:oMath>
                </a14:m>
                <a:r>
                  <a:rPr lang="en-US" i="1" dirty="0" smtClean="0"/>
                  <a:t>=2</a:t>
                </a:r>
                <a:endParaRPr lang="en-US" i="1" dirty="0"/>
              </a:p>
            </p:txBody>
          </p:sp>
        </mc:Choice>
        <mc:Fallback xmlns="">
          <p:sp>
            <p:nvSpPr>
              <p:cNvPr id="50" name="TextBox 49"/>
              <p:cNvSpPr txBox="1">
                <a:spLocks noRot="1" noChangeAspect="1" noMove="1" noResize="1" noEditPoints="1" noAdjustHandles="1" noChangeArrowheads="1" noChangeShapeType="1" noTextEdit="1"/>
              </p:cNvSpPr>
              <p:nvPr/>
            </p:nvSpPr>
            <p:spPr>
              <a:xfrm>
                <a:off x="3704651" y="1074492"/>
                <a:ext cx="1067243" cy="646331"/>
              </a:xfrm>
              <a:prstGeom prst="rect">
                <a:avLst/>
              </a:prstGeom>
              <a:blipFill>
                <a:blip r:embed="rId19"/>
                <a:stretch>
                  <a:fillRect t="-5660" b="-13208"/>
                </a:stretch>
              </a:blipFill>
            </p:spPr>
            <p:txBody>
              <a:bodyPr/>
              <a:lstStyle/>
              <a:p>
                <a:r>
                  <a:rPr lang="en-US">
                    <a:noFill/>
                  </a:rPr>
                  <a:t> </a:t>
                </a:r>
              </a:p>
            </p:txBody>
          </p:sp>
        </mc:Fallback>
      </mc:AlternateContent>
      <p:sp>
        <p:nvSpPr>
          <p:cNvPr id="23" name="TextBox 22"/>
          <p:cNvSpPr txBox="1"/>
          <p:nvPr/>
        </p:nvSpPr>
        <p:spPr>
          <a:xfrm>
            <a:off x="5592544" y="5288693"/>
            <a:ext cx="4015690" cy="369332"/>
          </a:xfrm>
          <a:prstGeom prst="rect">
            <a:avLst/>
          </a:prstGeom>
          <a:noFill/>
        </p:spPr>
        <p:txBody>
          <a:bodyPr wrap="square" rtlCol="0">
            <a:spAutoFit/>
          </a:bodyPr>
          <a:lstStyle/>
          <a:p>
            <a:r>
              <a:rPr lang="en-US" dirty="0" smtClean="0"/>
              <a:t>Backpropagation of the value</a:t>
            </a:r>
            <a:endParaRPr lang="en-US" dirty="0"/>
          </a:p>
        </p:txBody>
      </p:sp>
    </p:spTree>
    <p:extLst>
      <p:ext uri="{BB962C8B-B14F-4D97-AF65-F5344CB8AC3E}">
        <p14:creationId xmlns:p14="http://schemas.microsoft.com/office/powerpoint/2010/main" val="953638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subTnLst>
                                    <p:set>
                                      <p:cBhvr override="childStyle">
                                        <p:cTn dur="1" fill="hold" display="0" masterRel="nextClick" afterEffect="1"/>
                                        <p:tgtEl>
                                          <p:spTgt spid="41"/>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41" grpId="0"/>
      <p:bldP spid="22" grpId="0" animBg="1"/>
      <p:bldP spid="50" grpId="0" animBg="1"/>
      <p:bldP spid="2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6900865" y="193438"/>
            <a:ext cx="4518025" cy="1223963"/>
            <a:chOff x="6900865" y="193438"/>
            <a:chExt cx="4518025" cy="1223963"/>
          </a:xfrm>
        </p:grpSpPr>
        <p:grpSp>
          <p:nvGrpSpPr>
            <p:cNvPr id="2" name="Group 1"/>
            <p:cNvGrpSpPr/>
            <p:nvPr/>
          </p:nvGrpSpPr>
          <p:grpSpPr>
            <a:xfrm>
              <a:off x="6900865" y="193438"/>
              <a:ext cx="4518025" cy="1223963"/>
              <a:chOff x="2309813" y="4412220"/>
              <a:chExt cx="4518025" cy="1223963"/>
            </a:xfrm>
          </p:grpSpPr>
          <mc:AlternateContent xmlns:mc="http://schemas.openxmlformats.org/markup-compatibility/2006" xmlns:a14="http://schemas.microsoft.com/office/drawing/2010/main">
            <mc:Choice Requires="a14">
              <p:graphicFrame>
                <p:nvGraphicFramePr>
                  <p:cNvPr id="3" name="Object 2"/>
                  <p:cNvGraphicFramePr>
                    <a:graphicFrameLocks noChangeAspect="1"/>
                  </p:cNvGraphicFramePr>
                  <p:nvPr>
                    <p:extLst/>
                  </p:nvPr>
                </p:nvGraphicFramePr>
                <p:xfrm>
                  <a:off x="2309813" y="4412220"/>
                  <a:ext cx="4518025" cy="1223963"/>
                </p:xfrm>
                <a:graphic>
                  <a:graphicData uri="http://schemas.openxmlformats.org/presentationml/2006/ole">
                    <mc:AlternateContent>
                      <mc:Choice xmlns:v="urn:schemas-microsoft-com:vml" Requires="v">
                        <p:oleObj spid="_x0000_s30865" name="Equation" r:id="rId3" imgW="1968500" imgH="533400" progId="Equation.3">
                          <p:embed/>
                        </p:oleObj>
                      </mc:Choice>
                      <mc:Fallback>
                        <p:oleObj name="Equation" r:id="rId3" imgW="1968500" imgH="533400" progId="Equation.3">
                          <p:embed/>
                          <p:pic>
                            <p:nvPicPr>
                              <p:cNvPr id="3" name="Object 2"/>
                              <p:cNvPicPr>
                                <a:picLocks noChangeAspect="1" noChangeArrowheads="1"/>
                              </p:cNvPicPr>
                              <p:nvPr/>
                            </p:nvPicPr>
                            <p:blipFill>
                              <a:blip r:embed="rId4">
                                <a:extLst>
                                  <a:ext uri="{28A0092B-C50C-407E-A947-70E740481C1C}">
                                    <a14:useLocalDpi val="0"/>
                                  </a:ext>
                                </a:extLst>
                              </a:blip>
                              <a:srcRect/>
                              <a:stretch>
                                <a:fillRect/>
                              </a:stretch>
                            </p:blipFill>
                            <p:spPr bwMode="auto">
                              <a:xfrm>
                                <a:off x="2309813" y="4412220"/>
                                <a:ext cx="4518025" cy="1223963"/>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rgbClr val="808080"/>
                                      </a:outerShdw>
                                    </a:effectLst>
                                  </a14:hiddenEffects>
                                </a:ext>
                              </a:extLst>
                            </p:spPr>
                          </p:pic>
                        </p:oleObj>
                      </mc:Fallback>
                    </mc:AlternateContent>
                  </a:graphicData>
                </a:graphic>
              </p:graphicFrame>
            </mc:Choice>
            <mc:Fallback xmlns="">
              <p:graphicFrame>
                <p:nvGraphicFramePr>
                  <p:cNvPr id="3" name="Object 2"/>
                  <p:cNvGraphicFramePr>
                    <a:graphicFrameLocks noChangeAspect="1"/>
                  </p:cNvGraphicFramePr>
                  <p:nvPr>
                    <p:extLst/>
                  </p:nvPr>
                </p:nvGraphicFramePr>
                <p:xfrm>
                  <a:off x="2309813" y="4412220"/>
                  <a:ext cx="4518025" cy="1223963"/>
                </p:xfrm>
                <a:graphic>
                  <a:graphicData uri="http://schemas.openxmlformats.org/presentationml/2006/ole">
                    <mc:AlternateContent>
                      <mc:Choice xmlns:v="urn:schemas-microsoft-com:vml" Requires="v">
                        <p:oleObj spid="_x0000_s7174" name="Equation" r:id="rId5" imgW="1968500" imgH="533400" progId="Equation.3">
                          <p:embed/>
                        </p:oleObj>
                      </mc:Choice>
                      <mc:Fallback>
                        <p:oleObj name="Equation" r:id="rId5" imgW="1968500" imgH="533400" progId="Equation.3">
                          <p:embed/>
                          <p:pic>
                            <p:nvPicPr>
                              <p:cNvPr id="3"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09813" y="4412220"/>
                                <a:ext cx="4518025" cy="1223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Fallback>
          </mc:AlternateContent>
          <mc:AlternateContent xmlns:mc="http://schemas.openxmlformats.org/markup-compatibility/2006" xmlns:a14="http://schemas.microsoft.com/office/drawing/2010/main">
            <mc:Choice Requires="a14">
              <p:sp>
                <p:nvSpPr>
                  <p:cNvPr id="4" name="TextBox 3"/>
                  <p:cNvSpPr txBox="1"/>
                  <p:nvPr/>
                </p:nvSpPr>
                <p:spPr>
                  <a:xfrm>
                    <a:off x="4014789" y="4844991"/>
                    <a:ext cx="289718" cy="400110"/>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sk-SK" sz="2000" i="1">
                                  <a:latin typeface="Cambria Math" panose="02040503050406030204" pitchFamily="18" charset="0"/>
                                </a:rPr>
                              </m:ctrlPr>
                            </m:sSubPr>
                            <m:e>
                              <m:r>
                                <a:rPr lang="en-US" altLang="sk-SK" sz="2000" i="1">
                                  <a:latin typeface="Cambria Math" panose="02040503050406030204" pitchFamily="18" charset="0"/>
                                </a:rPr>
                                <m:t>𝑆</m:t>
                              </m:r>
                            </m:e>
                            <m:sub>
                              <m:r>
                                <a:rPr lang="en-US" altLang="sk-SK" sz="2000" i="1">
                                  <a:latin typeface="Cambria Math" panose="02040503050406030204" pitchFamily="18" charset="0"/>
                                </a:rPr>
                                <m:t>𝑖</m:t>
                              </m:r>
                            </m:sub>
                          </m:sSub>
                        </m:oMath>
                      </m:oMathPara>
                    </a14:m>
                    <a:endParaRPr lang="en-US" sz="2000" dirty="0"/>
                  </a:p>
                </p:txBody>
              </p:sp>
            </mc:Choice>
            <mc:Fallback xmlns="">
              <p:sp>
                <p:nvSpPr>
                  <p:cNvPr id="4" name="TextBox 3"/>
                  <p:cNvSpPr txBox="1">
                    <a:spLocks noRot="1" noChangeAspect="1" noMove="1" noResize="1" noEditPoints="1" noAdjustHandles="1" noChangeArrowheads="1" noChangeShapeType="1" noTextEdit="1"/>
                  </p:cNvSpPr>
                  <p:nvPr/>
                </p:nvSpPr>
                <p:spPr>
                  <a:xfrm>
                    <a:off x="4014789" y="4844991"/>
                    <a:ext cx="289718" cy="400110"/>
                  </a:xfrm>
                  <a:prstGeom prst="rect">
                    <a:avLst/>
                  </a:prstGeom>
                  <a:blipFill>
                    <a:blip r:embed="rId7"/>
                    <a:stretch>
                      <a:fillRect r="-21277" b="-3077"/>
                    </a:stretch>
                  </a:blipFill>
                </p:spPr>
                <p:txBody>
                  <a:bodyPr/>
                  <a:lstStyle/>
                  <a:p>
                    <a:r>
                      <a:rPr lang="en-US">
                        <a:noFill/>
                      </a:rPr>
                      <a:t> </a:t>
                    </a:r>
                  </a:p>
                </p:txBody>
              </p:sp>
            </mc:Fallback>
          </mc:AlternateContent>
        </p:grpSp>
        <p:sp>
          <p:nvSpPr>
            <p:cNvPr id="38" name="TextBox 37"/>
            <p:cNvSpPr txBox="1"/>
            <p:nvPr/>
          </p:nvSpPr>
          <p:spPr>
            <a:xfrm>
              <a:off x="6900865" y="1001642"/>
              <a:ext cx="4445391" cy="369332"/>
            </a:xfrm>
            <a:prstGeom prst="rect">
              <a:avLst/>
            </a:prstGeom>
            <a:noFill/>
          </p:spPr>
          <p:txBody>
            <a:bodyPr wrap="square" rtlCol="0">
              <a:spAutoFit/>
            </a:bodyPr>
            <a:lstStyle/>
            <a:p>
              <a:r>
                <a:rPr lang="en-US" dirty="0" smtClean="0"/>
                <a:t>C=2</a:t>
              </a:r>
              <a:endParaRPr lang="en-US" dirty="0"/>
            </a:p>
          </p:txBody>
        </p:sp>
      </p:grpSp>
      <p:sp>
        <p:nvSpPr>
          <p:cNvPr id="20" name="TextBox 19"/>
          <p:cNvSpPr txBox="1"/>
          <p:nvPr/>
        </p:nvSpPr>
        <p:spPr>
          <a:xfrm>
            <a:off x="584352" y="111833"/>
            <a:ext cx="4459458" cy="646331"/>
          </a:xfrm>
          <a:prstGeom prst="rect">
            <a:avLst/>
          </a:prstGeom>
          <a:noFill/>
        </p:spPr>
        <p:txBody>
          <a:bodyPr wrap="square" rtlCol="0">
            <a:spAutoFit/>
          </a:bodyPr>
          <a:lstStyle/>
          <a:p>
            <a:r>
              <a:rPr lang="en-US" dirty="0" smtClean="0"/>
              <a:t>Situation after the second iteration of the algorithm. </a:t>
            </a:r>
            <a:endParaRPr lang="en-US" dirty="0"/>
          </a:p>
        </p:txBody>
      </p:sp>
      <p:grpSp>
        <p:nvGrpSpPr>
          <p:cNvPr id="24" name="Group 23"/>
          <p:cNvGrpSpPr/>
          <p:nvPr/>
        </p:nvGrpSpPr>
        <p:grpSpPr>
          <a:xfrm>
            <a:off x="1531381" y="1034199"/>
            <a:ext cx="3554634" cy="2773701"/>
            <a:chOff x="1531381" y="1034199"/>
            <a:chExt cx="3554634" cy="2773701"/>
          </a:xfrm>
        </p:grpSpPr>
        <p:grpSp>
          <p:nvGrpSpPr>
            <p:cNvPr id="19" name="Group 18"/>
            <p:cNvGrpSpPr/>
            <p:nvPr/>
          </p:nvGrpSpPr>
          <p:grpSpPr>
            <a:xfrm>
              <a:off x="1531381" y="1034199"/>
              <a:ext cx="3554634" cy="2542356"/>
              <a:chOff x="1531381" y="1034199"/>
              <a:chExt cx="3554634" cy="2542356"/>
            </a:xfrm>
          </p:grpSpPr>
          <p:grpSp>
            <p:nvGrpSpPr>
              <p:cNvPr id="5" name="Group 4"/>
              <p:cNvGrpSpPr/>
              <p:nvPr/>
            </p:nvGrpSpPr>
            <p:grpSpPr>
              <a:xfrm>
                <a:off x="1531381" y="1121386"/>
                <a:ext cx="3554634" cy="2455169"/>
                <a:chOff x="3073400" y="1731963"/>
                <a:chExt cx="3554634" cy="2455169"/>
              </a:xfrm>
            </p:grpSpPr>
            <p:sp>
              <p:nvSpPr>
                <p:cNvPr id="6" name="Oval 5"/>
                <p:cNvSpPr/>
                <p:nvPr/>
              </p:nvSpPr>
              <p:spPr>
                <a:xfrm>
                  <a:off x="4356100" y="1752600"/>
                  <a:ext cx="774700" cy="698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073400" y="2971800"/>
                  <a:ext cx="774700" cy="698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486400" y="3073400"/>
                  <a:ext cx="774700" cy="698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a:stCxn id="6" idx="2"/>
                  <a:endCxn id="7" idx="0"/>
                </p:cNvCxnSpPr>
                <p:nvPr/>
              </p:nvCxnSpPr>
              <p:spPr>
                <a:xfrm flipH="1">
                  <a:off x="3460750" y="2101850"/>
                  <a:ext cx="895350" cy="869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6"/>
                  <a:endCxn id="8" idx="0"/>
                </p:cNvCxnSpPr>
                <p:nvPr/>
              </p:nvCxnSpPr>
              <p:spPr>
                <a:xfrm>
                  <a:off x="5130800" y="2101850"/>
                  <a:ext cx="742950" cy="971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4495800" y="1930400"/>
                      <a:ext cx="47986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0</m:t>
                                </m:r>
                              </m:sub>
                            </m:sSub>
                          </m:oMath>
                        </m:oMathPara>
                      </a14:m>
                      <a:endParaRPr lang="en-US" sz="2400" dirty="0"/>
                    </a:p>
                  </p:txBody>
                </p:sp>
              </mc:Choice>
              <mc:Fallback xmlns="">
                <p:sp>
                  <p:nvSpPr>
                    <p:cNvPr id="11" name="TextBox 10"/>
                    <p:cNvSpPr txBox="1">
                      <a:spLocks noRot="1" noChangeAspect="1" noMove="1" noResize="1" noEditPoints="1" noAdjustHandles="1" noChangeArrowheads="1" noChangeShapeType="1" noTextEdit="1"/>
                    </p:cNvSpPr>
                    <p:nvPr/>
                  </p:nvSpPr>
                  <p:spPr>
                    <a:xfrm>
                      <a:off x="4495800" y="1930400"/>
                      <a:ext cx="479868" cy="461665"/>
                    </a:xfrm>
                    <a:prstGeom prst="rect">
                      <a:avLst/>
                    </a:prstGeom>
                    <a:blipFill>
                      <a:blip r:embed="rId8"/>
                      <a:stretch>
                        <a:fillRect l="-2564" b="-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3220816" y="3109267"/>
                      <a:ext cx="47986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1</m:t>
                                </m:r>
                              </m:sub>
                            </m:sSub>
                          </m:oMath>
                        </m:oMathPara>
                      </a14:m>
                      <a:endParaRPr lang="en-US" sz="2400" dirty="0"/>
                    </a:p>
                  </p:txBody>
                </p:sp>
              </mc:Choice>
              <mc:Fallback xmlns="">
                <p:sp>
                  <p:nvSpPr>
                    <p:cNvPr id="12" name="TextBox 11"/>
                    <p:cNvSpPr txBox="1">
                      <a:spLocks noRot="1" noChangeAspect="1" noMove="1" noResize="1" noEditPoints="1" noAdjustHandles="1" noChangeArrowheads="1" noChangeShapeType="1" noTextEdit="1"/>
                    </p:cNvSpPr>
                    <p:nvPr/>
                  </p:nvSpPr>
                  <p:spPr>
                    <a:xfrm>
                      <a:off x="3220816" y="3109267"/>
                      <a:ext cx="479868" cy="461665"/>
                    </a:xfrm>
                    <a:prstGeom prst="rect">
                      <a:avLst/>
                    </a:prstGeom>
                    <a:blipFill>
                      <a:blip r:embed="rId9"/>
                      <a:stretch>
                        <a:fillRect l="-1266"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5633816" y="3109267"/>
                      <a:ext cx="47986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2</m:t>
                                </m:r>
                              </m:sub>
                            </m:sSub>
                          </m:oMath>
                        </m:oMathPara>
                      </a14:m>
                      <a:endParaRPr lang="en-US" sz="2400" dirty="0"/>
                    </a:p>
                  </p:txBody>
                </p:sp>
              </mc:Choice>
              <mc:Fallback xmlns="">
                <p:sp>
                  <p:nvSpPr>
                    <p:cNvPr id="13" name="TextBox 12"/>
                    <p:cNvSpPr txBox="1">
                      <a:spLocks noRot="1" noChangeAspect="1" noMove="1" noResize="1" noEditPoints="1" noAdjustHandles="1" noChangeArrowheads="1" noChangeShapeType="1" noTextEdit="1"/>
                    </p:cNvSpPr>
                    <p:nvPr/>
                  </p:nvSpPr>
                  <p:spPr>
                    <a:xfrm>
                      <a:off x="5633816" y="3109267"/>
                      <a:ext cx="479868" cy="461665"/>
                    </a:xfrm>
                    <a:prstGeom prst="rect">
                      <a:avLst/>
                    </a:prstGeom>
                    <a:blipFill>
                      <a:blip r:embed="rId10"/>
                      <a:stretch>
                        <a:fillRect l="-1266"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3323782" y="2305993"/>
                      <a:ext cx="47986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1</m:t>
                                </m:r>
                              </m:sub>
                            </m:sSub>
                          </m:oMath>
                        </m:oMathPara>
                      </a14:m>
                      <a:endParaRPr lang="en-US" sz="2400" dirty="0"/>
                    </a:p>
                  </p:txBody>
                </p:sp>
              </mc:Choice>
              <mc:Fallback xmlns="">
                <p:sp>
                  <p:nvSpPr>
                    <p:cNvPr id="14" name="TextBox 13"/>
                    <p:cNvSpPr txBox="1">
                      <a:spLocks noRot="1" noChangeAspect="1" noMove="1" noResize="1" noEditPoints="1" noAdjustHandles="1" noChangeArrowheads="1" noChangeShapeType="1" noTextEdit="1"/>
                    </p:cNvSpPr>
                    <p:nvPr/>
                  </p:nvSpPr>
                  <p:spPr>
                    <a:xfrm>
                      <a:off x="3323782" y="2305993"/>
                      <a:ext cx="479868" cy="461665"/>
                    </a:xfrm>
                    <a:prstGeom prst="rect">
                      <a:avLst/>
                    </a:prstGeom>
                    <a:blipFill>
                      <a:blip r:embed="rId11"/>
                      <a:stretch>
                        <a:fillRect b="-3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5665566" y="2349500"/>
                      <a:ext cx="47986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2</m:t>
                                </m:r>
                              </m:sub>
                            </m:sSub>
                          </m:oMath>
                        </m:oMathPara>
                      </a14:m>
                      <a:endParaRPr lang="en-US" sz="2400" dirty="0"/>
                    </a:p>
                  </p:txBody>
                </p:sp>
              </mc:Choice>
              <mc:Fallback xmlns="">
                <p:sp>
                  <p:nvSpPr>
                    <p:cNvPr id="15" name="TextBox 14"/>
                    <p:cNvSpPr txBox="1">
                      <a:spLocks noRot="1" noChangeAspect="1" noMove="1" noResize="1" noEditPoints="1" noAdjustHandles="1" noChangeArrowheads="1" noChangeShapeType="1" noTextEdit="1"/>
                    </p:cNvSpPr>
                    <p:nvPr/>
                  </p:nvSpPr>
                  <p:spPr>
                    <a:xfrm>
                      <a:off x="5665566" y="2349500"/>
                      <a:ext cx="479868" cy="461665"/>
                    </a:xfrm>
                    <a:prstGeom prst="rect">
                      <a:avLst/>
                    </a:prstGeom>
                    <a:blipFill>
                      <a:blip r:embed="rId12"/>
                      <a:stretch>
                        <a:fillRect b="-3947"/>
                      </a:stretch>
                    </a:blipFill>
                  </p:spPr>
                  <p:txBody>
                    <a:bodyPr/>
                    <a:lstStyle/>
                    <a:p>
                      <a:r>
                        <a:rPr lang="en-US">
                          <a:noFill/>
                        </a:rPr>
                        <a:t> </a:t>
                      </a:r>
                    </a:p>
                  </p:txBody>
                </p:sp>
              </mc:Fallback>
            </mc:AlternateContent>
            <p:sp>
              <p:nvSpPr>
                <p:cNvPr id="16" name="TextBox 15"/>
                <p:cNvSpPr txBox="1"/>
                <p:nvPr/>
              </p:nvSpPr>
              <p:spPr>
                <a:xfrm>
                  <a:off x="3447354" y="3817800"/>
                  <a:ext cx="1028700" cy="369332"/>
                </a:xfrm>
                <a:prstGeom prst="rect">
                  <a:avLst/>
                </a:prstGeom>
                <a:noFill/>
              </p:spPr>
              <p:txBody>
                <a:bodyPr wrap="square" rtlCol="0">
                  <a:spAutoFit/>
                </a:bodyPr>
                <a:lstStyle/>
                <a:p>
                  <a:r>
                    <a:rPr lang="en-US" i="1" dirty="0"/>
                    <a:t>n</a:t>
                  </a:r>
                  <a:r>
                    <a:rPr lang="en-US" i="1" dirty="0" smtClean="0"/>
                    <a:t>=0</a:t>
                  </a:r>
                  <a:endParaRPr lang="en-US" i="1" dirty="0"/>
                </a:p>
              </p:txBody>
            </p:sp>
            <p:sp>
              <p:nvSpPr>
                <p:cNvPr id="17" name="TextBox 16"/>
                <p:cNvSpPr txBox="1"/>
                <p:nvPr/>
              </p:nvSpPr>
              <p:spPr>
                <a:xfrm>
                  <a:off x="5599334" y="3687718"/>
                  <a:ext cx="1028700" cy="369332"/>
                </a:xfrm>
                <a:prstGeom prst="rect">
                  <a:avLst/>
                </a:prstGeom>
                <a:noFill/>
              </p:spPr>
              <p:txBody>
                <a:bodyPr wrap="square" rtlCol="0">
                  <a:spAutoFit/>
                </a:bodyPr>
                <a:lstStyle/>
                <a:p>
                  <a:r>
                    <a:rPr lang="en-US" i="1" dirty="0"/>
                    <a:t>n</a:t>
                  </a:r>
                  <a:r>
                    <a:rPr lang="en-US" i="1" dirty="0" smtClean="0"/>
                    <a:t>=0</a:t>
                  </a:r>
                  <a:endParaRPr lang="en-US" i="1" dirty="0"/>
                </a:p>
              </p:txBody>
            </p:sp>
            <mc:AlternateContent xmlns:mc="http://schemas.openxmlformats.org/markup-compatibility/2006" xmlns:a14="http://schemas.microsoft.com/office/drawing/2010/main">
              <mc:Choice Requires="a14">
                <p:sp>
                  <p:nvSpPr>
                    <p:cNvPr id="18" name="TextBox 17"/>
                    <p:cNvSpPr txBox="1"/>
                    <p:nvPr/>
                  </p:nvSpPr>
                  <p:spPr>
                    <a:xfrm>
                      <a:off x="5149850" y="1731963"/>
                      <a:ext cx="1447800" cy="369332"/>
                    </a:xfrm>
                    <a:prstGeom prst="rect">
                      <a:avLst/>
                    </a:prstGeom>
                    <a:noFill/>
                  </p:spPr>
                  <p:txBody>
                    <a:bodyPr wrap="square"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0</m:t>
                              </m:r>
                            </m:sub>
                          </m:sSub>
                        </m:oMath>
                      </a14:m>
                      <a:r>
                        <a:rPr lang="en-US" dirty="0" smtClean="0"/>
                        <a:t>=0</a:t>
                      </a:r>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5149850" y="1731963"/>
                      <a:ext cx="1447800" cy="369332"/>
                    </a:xfrm>
                    <a:prstGeom prst="rect">
                      <a:avLst/>
                    </a:prstGeom>
                    <a:blipFill>
                      <a:blip r:embed="rId13"/>
                      <a:stretch>
                        <a:fillRect t="-11475" b="-22951"/>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6" name="TextBox 35"/>
                  <p:cNvSpPr txBox="1"/>
                  <p:nvPr/>
                </p:nvSpPr>
                <p:spPr>
                  <a:xfrm>
                    <a:off x="1895904" y="2887369"/>
                    <a:ext cx="1067243" cy="646331"/>
                  </a:xfrm>
                  <a:prstGeom prst="rect">
                    <a:avLst/>
                  </a:prstGeom>
                  <a:solidFill>
                    <a:schemeClr val="bg1"/>
                  </a:solidFill>
                </p:spPr>
                <p:txBody>
                  <a:bodyPr wrap="squar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𝜗</m:t>
                        </m:r>
                      </m:oMath>
                    </a14:m>
                    <a:r>
                      <a:rPr lang="en-US" i="1" dirty="0" smtClean="0"/>
                      <a:t>=20</a:t>
                    </a:r>
                  </a:p>
                  <a:p>
                    <a:r>
                      <a:rPr lang="en-US" i="1" dirty="0" smtClean="0"/>
                      <a:t>n</a:t>
                    </a:r>
                    <a:r>
                      <a:rPr lang="en-US" i="1" baseline="-25000" dirty="0" smtClean="0"/>
                      <a:t>1</a:t>
                    </a:r>
                    <a:r>
                      <a:rPr lang="en-US" i="1" dirty="0" smtClean="0"/>
                      <a:t>=1</a:t>
                    </a:r>
                    <a:endParaRPr lang="en-US" i="1" dirty="0"/>
                  </a:p>
                </p:txBody>
              </p:sp>
            </mc:Choice>
            <mc:Fallback xmlns="">
              <p:sp>
                <p:nvSpPr>
                  <p:cNvPr id="36" name="TextBox 35"/>
                  <p:cNvSpPr txBox="1">
                    <a:spLocks noRot="1" noChangeAspect="1" noMove="1" noResize="1" noEditPoints="1" noAdjustHandles="1" noChangeArrowheads="1" noChangeShapeType="1" noTextEdit="1"/>
                  </p:cNvSpPr>
                  <p:nvPr/>
                </p:nvSpPr>
                <p:spPr>
                  <a:xfrm>
                    <a:off x="1895904" y="2887369"/>
                    <a:ext cx="1067243" cy="646331"/>
                  </a:xfrm>
                  <a:prstGeom prst="rect">
                    <a:avLst/>
                  </a:prstGeom>
                  <a:blipFill>
                    <a:blip r:embed="rId26"/>
                    <a:stretch>
                      <a:fillRect l="-4571" t="-5660"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3674727" y="1034199"/>
                    <a:ext cx="1067243" cy="646331"/>
                  </a:xfrm>
                  <a:prstGeom prst="rect">
                    <a:avLst/>
                  </a:prstGeom>
                  <a:solidFill>
                    <a:schemeClr val="bg1"/>
                  </a:solidFill>
                </p:spPr>
                <p:txBody>
                  <a:bodyPr wrap="square" rtlCol="0">
                    <a:spAutoFi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𝜗</m:t>
                            </m:r>
                          </m:e>
                          <m:sub>
                            <m:r>
                              <a:rPr lang="en-US" b="0" i="1" smtClean="0">
                                <a:latin typeface="Cambria Math" panose="02040503050406030204" pitchFamily="18" charset="0"/>
                              </a:rPr>
                              <m:t>0</m:t>
                            </m:r>
                          </m:sub>
                        </m:sSub>
                      </m:oMath>
                    </a14:m>
                    <a:r>
                      <a:rPr lang="en-US" i="1" dirty="0" smtClean="0"/>
                      <a:t>=20</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0</m:t>
                            </m:r>
                          </m:sub>
                        </m:sSub>
                      </m:oMath>
                    </a14:m>
                    <a:r>
                      <a:rPr lang="en-US" i="1" dirty="0" smtClean="0"/>
                      <a:t>=1</a:t>
                    </a:r>
                    <a:endParaRPr lang="en-US" i="1" dirty="0"/>
                  </a:p>
                </p:txBody>
              </p:sp>
            </mc:Choice>
            <mc:Fallback xmlns="">
              <p:sp>
                <p:nvSpPr>
                  <p:cNvPr id="37" name="TextBox 36"/>
                  <p:cNvSpPr txBox="1">
                    <a:spLocks noRot="1" noChangeAspect="1" noMove="1" noResize="1" noEditPoints="1" noAdjustHandles="1" noChangeArrowheads="1" noChangeShapeType="1" noTextEdit="1"/>
                  </p:cNvSpPr>
                  <p:nvPr/>
                </p:nvSpPr>
                <p:spPr>
                  <a:xfrm>
                    <a:off x="3674727" y="1034199"/>
                    <a:ext cx="1067243" cy="646331"/>
                  </a:xfrm>
                  <a:prstGeom prst="rect">
                    <a:avLst/>
                  </a:prstGeom>
                  <a:blipFill>
                    <a:blip r:embed="rId15"/>
                    <a:stretch>
                      <a:fillRect t="-6604" b="-13208"/>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2" name="TextBox 21"/>
                <p:cNvSpPr txBox="1"/>
                <p:nvPr/>
              </p:nvSpPr>
              <p:spPr>
                <a:xfrm>
                  <a:off x="4035251" y="3161569"/>
                  <a:ext cx="736643" cy="646331"/>
                </a:xfrm>
                <a:prstGeom prst="rect">
                  <a:avLst/>
                </a:prstGeom>
                <a:solidFill>
                  <a:schemeClr val="bg1"/>
                </a:solidFill>
              </p:spPr>
              <p:txBody>
                <a:bodyPr wrap="square" rtlCol="0">
                  <a:spAutoFit/>
                </a:bodyPr>
                <a:lstStyle/>
                <a:p>
                  <a:r>
                    <a:rPr lang="en-US" i="1" dirty="0" smtClean="0"/>
                    <a:t>n</a:t>
                  </a:r>
                  <a:r>
                    <a:rPr lang="en-US" i="1" baseline="-25000" dirty="0" smtClean="0"/>
                    <a:t>2</a:t>
                  </a:r>
                  <a:r>
                    <a:rPr lang="en-US" i="1" dirty="0" smtClean="0"/>
                    <a:t>=1</a:t>
                  </a:r>
                </a:p>
                <a:p>
                  <a14:m>
                    <m:oMath xmlns:m="http://schemas.openxmlformats.org/officeDocument/2006/math">
                      <m:r>
                        <a:rPr lang="en-US" i="1">
                          <a:latin typeface="Cambria Math" panose="02040503050406030204" pitchFamily="18" charset="0"/>
                          <a:ea typeface="Cambria Math" panose="02040503050406030204" pitchFamily="18" charset="0"/>
                        </a:rPr>
                        <m:t>𝜗</m:t>
                      </m:r>
                    </m:oMath>
                  </a14:m>
                  <a:r>
                    <a:rPr lang="en-US" i="1" dirty="0" smtClean="0"/>
                    <a:t>=10</a:t>
                  </a:r>
                  <a:endParaRPr lang="en-US" i="1" dirty="0"/>
                </a:p>
              </p:txBody>
            </p:sp>
          </mc:Choice>
          <mc:Fallback xmlns="">
            <p:sp>
              <p:nvSpPr>
                <p:cNvPr id="22" name="TextBox 21"/>
                <p:cNvSpPr txBox="1">
                  <a:spLocks noRot="1" noChangeAspect="1" noMove="1" noResize="1" noEditPoints="1" noAdjustHandles="1" noChangeArrowheads="1" noChangeShapeType="1" noTextEdit="1"/>
                </p:cNvSpPr>
                <p:nvPr/>
              </p:nvSpPr>
              <p:spPr>
                <a:xfrm>
                  <a:off x="4035251" y="3161569"/>
                  <a:ext cx="736643" cy="646331"/>
                </a:xfrm>
                <a:prstGeom prst="rect">
                  <a:avLst/>
                </a:prstGeom>
                <a:blipFill>
                  <a:blip r:embed="rId27"/>
                  <a:stretch>
                    <a:fillRect l="-7438" t="-5660" r="-4132"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3704651" y="1074492"/>
                  <a:ext cx="1067243" cy="646331"/>
                </a:xfrm>
                <a:prstGeom prst="rect">
                  <a:avLst/>
                </a:prstGeom>
                <a:solidFill>
                  <a:schemeClr val="bg1"/>
                </a:solidFill>
              </p:spPr>
              <p:txBody>
                <a:bodyPr wrap="square" rtlCol="0">
                  <a:spAutoFi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𝜗</m:t>
                          </m:r>
                        </m:e>
                        <m:sub>
                          <m:r>
                            <a:rPr lang="en-US" b="0" i="1" smtClean="0">
                              <a:latin typeface="Cambria Math" panose="02040503050406030204" pitchFamily="18" charset="0"/>
                            </a:rPr>
                            <m:t>0</m:t>
                          </m:r>
                        </m:sub>
                      </m:sSub>
                    </m:oMath>
                  </a14:m>
                  <a:r>
                    <a:rPr lang="en-US" i="1" dirty="0" smtClean="0"/>
                    <a:t>=30</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0</m:t>
                          </m:r>
                        </m:sub>
                      </m:sSub>
                    </m:oMath>
                  </a14:m>
                  <a:r>
                    <a:rPr lang="en-US" i="1" dirty="0" smtClean="0"/>
                    <a:t>=2</a:t>
                  </a:r>
                  <a:endParaRPr lang="en-US" i="1" dirty="0"/>
                </a:p>
              </p:txBody>
            </p:sp>
          </mc:Choice>
          <mc:Fallback xmlns="">
            <p:sp>
              <p:nvSpPr>
                <p:cNvPr id="50" name="TextBox 49"/>
                <p:cNvSpPr txBox="1">
                  <a:spLocks noRot="1" noChangeAspect="1" noMove="1" noResize="1" noEditPoints="1" noAdjustHandles="1" noChangeArrowheads="1" noChangeShapeType="1" noTextEdit="1"/>
                </p:cNvSpPr>
                <p:nvPr/>
              </p:nvSpPr>
              <p:spPr>
                <a:xfrm>
                  <a:off x="3704651" y="1074492"/>
                  <a:ext cx="1067243" cy="646331"/>
                </a:xfrm>
                <a:prstGeom prst="rect">
                  <a:avLst/>
                </a:prstGeom>
                <a:blipFill>
                  <a:blip r:embed="rId17"/>
                  <a:stretch>
                    <a:fillRect t="-5660" b="-13208"/>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0" name="TextBox 39"/>
              <p:cNvSpPr txBox="1"/>
              <p:nvPr/>
            </p:nvSpPr>
            <p:spPr>
              <a:xfrm>
                <a:off x="368437" y="5368424"/>
                <a:ext cx="2960035" cy="718658"/>
              </a:xfrm>
              <a:prstGeom prst="rect">
                <a:avLst/>
              </a:prstGeom>
              <a:noFill/>
            </p:spPr>
            <p:txBody>
              <a:bodyPr wrap="square" rtlCol="0">
                <a:spAutoFit/>
              </a:bodyPr>
              <a:lstStyle/>
              <a:p>
                <a:r>
                  <a:rPr lang="en-US" sz="2000" i="1" dirty="0" smtClean="0"/>
                  <a:t> k=20+2</a:t>
                </a:r>
                <a14:m>
                  <m:oMath xmlns:m="http://schemas.openxmlformats.org/officeDocument/2006/math">
                    <m:rad>
                      <m:radPr>
                        <m:degHide m:val="on"/>
                        <m:ctrlPr>
                          <a:rPr lang="en-US" sz="2000" i="1" smtClean="0">
                            <a:latin typeface="Cambria Math" panose="02040503050406030204" pitchFamily="18" charset="0"/>
                          </a:rPr>
                        </m:ctrlPr>
                      </m:radPr>
                      <m:deg/>
                      <m:e>
                        <m:f>
                          <m:fPr>
                            <m:ctrlPr>
                              <a:rPr lang="en-US" sz="2000" i="1" smtClean="0">
                                <a:latin typeface="Cambria Math" panose="02040503050406030204" pitchFamily="18" charset="0"/>
                              </a:rPr>
                            </m:ctrlPr>
                          </m:fPr>
                          <m:num>
                            <m:func>
                              <m:funcPr>
                                <m:ctrlPr>
                                  <a:rPr lang="en-US" sz="2000" b="0" i="1" smtClean="0">
                                    <a:latin typeface="Cambria Math" panose="02040503050406030204" pitchFamily="18" charset="0"/>
                                  </a:rPr>
                                </m:ctrlPr>
                              </m:funcPr>
                              <m:fName>
                                <m:r>
                                  <a:rPr lang="en-US" sz="2000" b="0" i="1" smtClean="0">
                                    <a:latin typeface="Cambria Math" panose="02040503050406030204" pitchFamily="18" charset="0"/>
                                  </a:rPr>
                                  <m:t>𝑙𝑛</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2</m:t>
                                    </m:r>
                                  </m:e>
                                  <m:sub/>
                                </m:sSub>
                              </m:e>
                            </m:func>
                          </m:num>
                          <m:den>
                            <m:r>
                              <a:rPr lang="en-US" sz="2000" b="0" i="1" smtClean="0">
                                <a:latin typeface="Cambria Math" panose="02040503050406030204" pitchFamily="18" charset="0"/>
                              </a:rPr>
                              <m:t>1</m:t>
                            </m:r>
                          </m:den>
                        </m:f>
                      </m:e>
                    </m:rad>
                  </m:oMath>
                </a14:m>
                <a:endParaRPr lang="en-US" sz="2000" i="1" dirty="0"/>
              </a:p>
            </p:txBody>
          </p:sp>
        </mc:Choice>
        <mc:Fallback xmlns="">
          <p:sp>
            <p:nvSpPr>
              <p:cNvPr id="40" name="TextBox 39"/>
              <p:cNvSpPr txBox="1">
                <a:spLocks noRot="1" noChangeAspect="1" noMove="1" noResize="1" noEditPoints="1" noAdjustHandles="1" noChangeArrowheads="1" noChangeShapeType="1" noTextEdit="1"/>
              </p:cNvSpPr>
              <p:nvPr/>
            </p:nvSpPr>
            <p:spPr>
              <a:xfrm>
                <a:off x="368437" y="5368424"/>
                <a:ext cx="2960035" cy="718658"/>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3704651" y="3636547"/>
                <a:ext cx="2960035" cy="718658"/>
              </a:xfrm>
              <a:prstGeom prst="rect">
                <a:avLst/>
              </a:prstGeom>
              <a:noFill/>
            </p:spPr>
            <p:txBody>
              <a:bodyPr wrap="square" rtlCol="0">
                <a:spAutoFit/>
              </a:bodyPr>
              <a:lstStyle/>
              <a:p>
                <a:r>
                  <a:rPr lang="en-US" sz="2000" i="1" dirty="0" smtClean="0"/>
                  <a:t> k=10+2</a:t>
                </a:r>
                <a14:m>
                  <m:oMath xmlns:m="http://schemas.openxmlformats.org/officeDocument/2006/math">
                    <m:rad>
                      <m:radPr>
                        <m:degHide m:val="on"/>
                        <m:ctrlPr>
                          <a:rPr lang="en-US" sz="2000" i="1" smtClean="0">
                            <a:latin typeface="Cambria Math" panose="02040503050406030204" pitchFamily="18" charset="0"/>
                          </a:rPr>
                        </m:ctrlPr>
                      </m:radPr>
                      <m:deg/>
                      <m:e>
                        <m:f>
                          <m:fPr>
                            <m:ctrlPr>
                              <a:rPr lang="en-US" sz="2000" i="1" smtClean="0">
                                <a:latin typeface="Cambria Math" panose="02040503050406030204" pitchFamily="18" charset="0"/>
                              </a:rPr>
                            </m:ctrlPr>
                          </m:fPr>
                          <m:num>
                            <m:func>
                              <m:funcPr>
                                <m:ctrlPr>
                                  <a:rPr lang="en-US" sz="2000" b="0" i="1" smtClean="0">
                                    <a:latin typeface="Cambria Math" panose="02040503050406030204" pitchFamily="18" charset="0"/>
                                  </a:rPr>
                                </m:ctrlPr>
                              </m:funcPr>
                              <m:fName>
                                <m:r>
                                  <a:rPr lang="en-US" sz="2000" b="0" i="1" smtClean="0">
                                    <a:latin typeface="Cambria Math" panose="02040503050406030204" pitchFamily="18" charset="0"/>
                                  </a:rPr>
                                  <m:t>𝑙𝑛</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2</m:t>
                                    </m:r>
                                  </m:e>
                                  <m:sub/>
                                </m:sSub>
                              </m:e>
                            </m:func>
                          </m:num>
                          <m:den>
                            <m:r>
                              <a:rPr lang="en-US" sz="2000" b="0" i="1" smtClean="0">
                                <a:latin typeface="Cambria Math" panose="02040503050406030204" pitchFamily="18" charset="0"/>
                              </a:rPr>
                              <m:t>1</m:t>
                            </m:r>
                          </m:den>
                        </m:f>
                      </m:e>
                    </m:rad>
                  </m:oMath>
                </a14:m>
                <a:endParaRPr lang="en-US" sz="2000" i="1" dirty="0"/>
              </a:p>
            </p:txBody>
          </p:sp>
        </mc:Choice>
        <mc:Fallback xmlns="">
          <p:sp>
            <p:nvSpPr>
              <p:cNvPr id="51" name="TextBox 50"/>
              <p:cNvSpPr txBox="1">
                <a:spLocks noRot="1" noChangeAspect="1" noMove="1" noResize="1" noEditPoints="1" noAdjustHandles="1" noChangeArrowheads="1" noChangeShapeType="1" noTextEdit="1"/>
              </p:cNvSpPr>
              <p:nvPr/>
            </p:nvSpPr>
            <p:spPr>
              <a:xfrm>
                <a:off x="3704651" y="3636547"/>
                <a:ext cx="2960035" cy="718658"/>
              </a:xfrm>
              <a:prstGeom prst="rect">
                <a:avLst/>
              </a:prstGeom>
              <a:blipFill>
                <a:blip r:embed="rId19"/>
                <a:stretch>
                  <a:fillRect/>
                </a:stretch>
              </a:blipFill>
            </p:spPr>
            <p:txBody>
              <a:bodyPr/>
              <a:lstStyle/>
              <a:p>
                <a:r>
                  <a:rPr lang="en-US">
                    <a:noFill/>
                  </a:rPr>
                  <a:t> </a:t>
                </a:r>
              </a:p>
            </p:txBody>
          </p:sp>
        </mc:Fallback>
      </mc:AlternateContent>
      <p:grpSp>
        <p:nvGrpSpPr>
          <p:cNvPr id="29" name="Group 28"/>
          <p:cNvGrpSpPr/>
          <p:nvPr/>
        </p:nvGrpSpPr>
        <p:grpSpPr>
          <a:xfrm>
            <a:off x="345743" y="1510144"/>
            <a:ext cx="1288604" cy="1219378"/>
            <a:chOff x="345743" y="1510144"/>
            <a:chExt cx="1288604" cy="1219378"/>
          </a:xfrm>
        </p:grpSpPr>
        <p:cxnSp>
          <p:nvCxnSpPr>
            <p:cNvPr id="26" name="Straight Arrow Connector 25"/>
            <p:cNvCxnSpPr/>
            <p:nvPr/>
          </p:nvCxnSpPr>
          <p:spPr>
            <a:xfrm>
              <a:off x="584352" y="2729522"/>
              <a:ext cx="72751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45743" y="1510144"/>
              <a:ext cx="1288604" cy="1200329"/>
            </a:xfrm>
            <a:prstGeom prst="rect">
              <a:avLst/>
            </a:prstGeom>
            <a:noFill/>
          </p:spPr>
          <p:txBody>
            <a:bodyPr wrap="square" rtlCol="0">
              <a:spAutoFit/>
            </a:bodyPr>
            <a:lstStyle/>
            <a:p>
              <a:r>
                <a:rPr lang="en-US" dirty="0" smtClean="0"/>
                <a:t>Maximizes </a:t>
              </a:r>
              <a:r>
                <a:rPr lang="en-US" smtClean="0"/>
                <a:t>UPC value k</a:t>
              </a:r>
            </a:p>
            <a:p>
              <a:endParaRPr lang="en-US" dirty="0"/>
            </a:p>
          </p:txBody>
        </p:sp>
      </p:grpSp>
      <p:grpSp>
        <p:nvGrpSpPr>
          <p:cNvPr id="59" name="Group 58"/>
          <p:cNvGrpSpPr/>
          <p:nvPr/>
        </p:nvGrpSpPr>
        <p:grpSpPr>
          <a:xfrm>
            <a:off x="676925" y="3066865"/>
            <a:ext cx="2303266" cy="1631852"/>
            <a:chOff x="4033035" y="4766566"/>
            <a:chExt cx="2303266" cy="1631852"/>
          </a:xfrm>
        </p:grpSpPr>
        <p:grpSp>
          <p:nvGrpSpPr>
            <p:cNvPr id="54" name="Group 53"/>
            <p:cNvGrpSpPr/>
            <p:nvPr/>
          </p:nvGrpSpPr>
          <p:grpSpPr>
            <a:xfrm>
              <a:off x="4033035" y="4766566"/>
              <a:ext cx="2303266" cy="1631852"/>
              <a:chOff x="3588781" y="4754880"/>
              <a:chExt cx="2303266" cy="1631852"/>
            </a:xfrm>
          </p:grpSpPr>
          <p:cxnSp>
            <p:nvCxnSpPr>
              <p:cNvPr id="31" name="Straight Arrow Connector 30"/>
              <p:cNvCxnSpPr/>
              <p:nvPr/>
            </p:nvCxnSpPr>
            <p:spPr>
              <a:xfrm flipH="1">
                <a:off x="3944381" y="4754880"/>
                <a:ext cx="827514" cy="945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4771894" y="4830183"/>
                <a:ext cx="770778" cy="870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3588781" y="5700535"/>
                <a:ext cx="649491" cy="6861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5242556" y="5700534"/>
                <a:ext cx="649491" cy="6861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55" name="TextBox 54"/>
                <p:cNvSpPr txBox="1"/>
                <p:nvPr/>
              </p:nvSpPr>
              <p:spPr>
                <a:xfrm>
                  <a:off x="4330710" y="4934083"/>
                  <a:ext cx="47986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3</m:t>
                            </m:r>
                          </m:sub>
                        </m:sSub>
                      </m:oMath>
                    </m:oMathPara>
                  </a14:m>
                  <a:endParaRPr lang="en-US" sz="2400" dirty="0"/>
                </a:p>
              </p:txBody>
            </p:sp>
          </mc:Choice>
          <mc:Fallback xmlns="">
            <p:sp>
              <p:nvSpPr>
                <p:cNvPr id="55" name="TextBox 54"/>
                <p:cNvSpPr txBox="1">
                  <a:spLocks noRot="1" noChangeAspect="1" noMove="1" noResize="1" noEditPoints="1" noAdjustHandles="1" noChangeArrowheads="1" noChangeShapeType="1" noTextEdit="1"/>
                </p:cNvSpPr>
                <p:nvPr/>
              </p:nvSpPr>
              <p:spPr>
                <a:xfrm>
                  <a:off x="4330710" y="4934083"/>
                  <a:ext cx="479868" cy="461665"/>
                </a:xfrm>
                <a:prstGeom prst="rect">
                  <a:avLst/>
                </a:prstGeom>
                <a:blipFill>
                  <a:blip r:embed="rId20"/>
                  <a:stretch>
                    <a:fillRect b="-3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p:cNvSpPr txBox="1"/>
                <p:nvPr/>
              </p:nvSpPr>
              <p:spPr>
                <a:xfrm>
                  <a:off x="5681746" y="4928974"/>
                  <a:ext cx="47986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4</m:t>
                            </m:r>
                          </m:sub>
                        </m:sSub>
                      </m:oMath>
                    </m:oMathPara>
                  </a14:m>
                  <a:endParaRPr lang="en-US" sz="2400" dirty="0"/>
                </a:p>
              </p:txBody>
            </p:sp>
          </mc:Choice>
          <mc:Fallback xmlns="">
            <p:sp>
              <p:nvSpPr>
                <p:cNvPr id="56" name="TextBox 55"/>
                <p:cNvSpPr txBox="1">
                  <a:spLocks noRot="1" noChangeAspect="1" noMove="1" noResize="1" noEditPoints="1" noAdjustHandles="1" noChangeArrowheads="1" noChangeShapeType="1" noTextEdit="1"/>
                </p:cNvSpPr>
                <p:nvPr/>
              </p:nvSpPr>
              <p:spPr>
                <a:xfrm>
                  <a:off x="5681746" y="4928974"/>
                  <a:ext cx="479868" cy="461665"/>
                </a:xfrm>
                <a:prstGeom prst="rect">
                  <a:avLst/>
                </a:prstGeom>
                <a:blipFill>
                  <a:blip r:embed="rId21"/>
                  <a:stretch>
                    <a:fillRect b="-3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p:cNvSpPr txBox="1"/>
                <p:nvPr/>
              </p:nvSpPr>
              <p:spPr>
                <a:xfrm>
                  <a:off x="4123547" y="5797861"/>
                  <a:ext cx="47986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3</m:t>
                            </m:r>
                          </m:sub>
                        </m:sSub>
                      </m:oMath>
                    </m:oMathPara>
                  </a14:m>
                  <a:endParaRPr lang="en-US" sz="2400" dirty="0"/>
                </a:p>
              </p:txBody>
            </p:sp>
          </mc:Choice>
          <mc:Fallback xmlns="">
            <p:sp>
              <p:nvSpPr>
                <p:cNvPr id="57" name="TextBox 56"/>
                <p:cNvSpPr txBox="1">
                  <a:spLocks noRot="1" noChangeAspect="1" noMove="1" noResize="1" noEditPoints="1" noAdjustHandles="1" noChangeArrowheads="1" noChangeShapeType="1" noTextEdit="1"/>
                </p:cNvSpPr>
                <p:nvPr/>
              </p:nvSpPr>
              <p:spPr>
                <a:xfrm>
                  <a:off x="4123547" y="5797861"/>
                  <a:ext cx="479868" cy="461665"/>
                </a:xfrm>
                <a:prstGeom prst="rect">
                  <a:avLst/>
                </a:prstGeom>
                <a:blipFill>
                  <a:blip r:embed="rId22"/>
                  <a:stretch>
                    <a:fillRect l="-2532"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p:cNvSpPr txBox="1"/>
                <p:nvPr/>
              </p:nvSpPr>
              <p:spPr>
                <a:xfrm>
                  <a:off x="5771621" y="5824486"/>
                  <a:ext cx="47986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4</m:t>
                            </m:r>
                          </m:sub>
                        </m:sSub>
                      </m:oMath>
                    </m:oMathPara>
                  </a14:m>
                  <a:endParaRPr lang="en-US" sz="2400" dirty="0"/>
                </a:p>
              </p:txBody>
            </p:sp>
          </mc:Choice>
          <mc:Fallback xmlns="">
            <p:sp>
              <p:nvSpPr>
                <p:cNvPr id="58" name="TextBox 57"/>
                <p:cNvSpPr txBox="1">
                  <a:spLocks noRot="1" noChangeAspect="1" noMove="1" noResize="1" noEditPoints="1" noAdjustHandles="1" noChangeArrowheads="1" noChangeShapeType="1" noTextEdit="1"/>
                </p:cNvSpPr>
                <p:nvPr/>
              </p:nvSpPr>
              <p:spPr>
                <a:xfrm>
                  <a:off x="5771621" y="5824486"/>
                  <a:ext cx="479868" cy="461665"/>
                </a:xfrm>
                <a:prstGeom prst="rect">
                  <a:avLst/>
                </a:prstGeom>
                <a:blipFill>
                  <a:blip r:embed="rId23"/>
                  <a:stretch>
                    <a:fillRect l="-1266" b="-394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60" name="TextBox 59"/>
              <p:cNvSpPr txBox="1"/>
              <p:nvPr/>
            </p:nvSpPr>
            <p:spPr>
              <a:xfrm>
                <a:off x="501225" y="4766566"/>
                <a:ext cx="1028700" cy="646331"/>
              </a:xfrm>
              <a:prstGeom prst="rect">
                <a:avLst/>
              </a:prstGeom>
              <a:noFill/>
            </p:spPr>
            <p:txBody>
              <a:bodyPr wrap="square" rtlCol="0">
                <a:spAutoFit/>
              </a:bodyPr>
              <a:lstStyle/>
              <a:p>
                <a:r>
                  <a:rPr lang="en-US" i="1" dirty="0" smtClean="0"/>
                  <a:t>   n</a:t>
                </a:r>
                <a:r>
                  <a:rPr lang="en-US" i="1" baseline="-25000" dirty="0" smtClean="0"/>
                  <a:t>3</a:t>
                </a:r>
                <a:r>
                  <a:rPr lang="en-US" i="1" dirty="0" smtClean="0"/>
                  <a:t>=0</a:t>
                </a:r>
              </a:p>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𝜗</m:t>
                      </m:r>
                      <m:r>
                        <a:rPr lang="en-US" b="0" i="1" smtClean="0">
                          <a:latin typeface="Cambria Math" panose="02040503050406030204" pitchFamily="18" charset="0"/>
                          <a:ea typeface="Cambria Math" panose="02040503050406030204" pitchFamily="18" charset="0"/>
                        </a:rPr>
                        <m:t>=0</m:t>
                      </m:r>
                    </m:oMath>
                  </m:oMathPara>
                </a14:m>
                <a:endParaRPr lang="en-US" i="1" dirty="0"/>
              </a:p>
            </p:txBody>
          </p:sp>
        </mc:Choice>
        <mc:Fallback xmlns="">
          <p:sp>
            <p:nvSpPr>
              <p:cNvPr id="60" name="TextBox 59"/>
              <p:cNvSpPr txBox="1">
                <a:spLocks noRot="1" noChangeAspect="1" noMove="1" noResize="1" noEditPoints="1" noAdjustHandles="1" noChangeArrowheads="1" noChangeShapeType="1" noTextEdit="1"/>
              </p:cNvSpPr>
              <p:nvPr/>
            </p:nvSpPr>
            <p:spPr>
              <a:xfrm>
                <a:off x="501225" y="4766566"/>
                <a:ext cx="1028700" cy="646331"/>
              </a:xfrm>
              <a:prstGeom prst="rect">
                <a:avLst/>
              </a:prstGeom>
              <a:blipFill>
                <a:blip r:embed="rId28"/>
                <a:stretch>
                  <a:fillRect t="-5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p:cNvSpPr txBox="1"/>
              <p:nvPr/>
            </p:nvSpPr>
            <p:spPr>
              <a:xfrm>
                <a:off x="2214730" y="4684870"/>
                <a:ext cx="1028700" cy="646331"/>
              </a:xfrm>
              <a:prstGeom prst="rect">
                <a:avLst/>
              </a:prstGeom>
              <a:noFill/>
            </p:spPr>
            <p:txBody>
              <a:bodyPr wrap="square" rtlCol="0">
                <a:spAutoFit/>
              </a:bodyPr>
              <a:lstStyle/>
              <a:p>
                <a:r>
                  <a:rPr lang="en-US" i="1" dirty="0" smtClean="0"/>
                  <a:t>   n</a:t>
                </a:r>
                <a:r>
                  <a:rPr lang="en-US" i="1" baseline="-25000" dirty="0" smtClean="0"/>
                  <a:t>4</a:t>
                </a:r>
                <a:r>
                  <a:rPr lang="en-US" i="1" dirty="0" smtClean="0"/>
                  <a:t>=0</a:t>
                </a:r>
              </a:p>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𝜗</m:t>
                      </m:r>
                      <m:r>
                        <a:rPr lang="en-US" b="0" i="1" smtClean="0">
                          <a:latin typeface="Cambria Math" panose="02040503050406030204" pitchFamily="18" charset="0"/>
                          <a:ea typeface="Cambria Math" panose="02040503050406030204" pitchFamily="18" charset="0"/>
                        </a:rPr>
                        <m:t>=0</m:t>
                      </m:r>
                    </m:oMath>
                  </m:oMathPara>
                </a14:m>
                <a:endParaRPr lang="en-US" i="1" dirty="0"/>
              </a:p>
            </p:txBody>
          </p:sp>
        </mc:Choice>
        <mc:Fallback xmlns="">
          <p:sp>
            <p:nvSpPr>
              <p:cNvPr id="61" name="TextBox 60"/>
              <p:cNvSpPr txBox="1">
                <a:spLocks noRot="1" noChangeAspect="1" noMove="1" noResize="1" noEditPoints="1" noAdjustHandles="1" noChangeArrowheads="1" noChangeShapeType="1" noTextEdit="1"/>
              </p:cNvSpPr>
              <p:nvPr/>
            </p:nvSpPr>
            <p:spPr>
              <a:xfrm>
                <a:off x="2214730" y="4684870"/>
                <a:ext cx="1028700" cy="646331"/>
              </a:xfrm>
              <a:prstGeom prst="rect">
                <a:avLst/>
              </a:prstGeom>
              <a:blipFill>
                <a:blip r:embed="rId29"/>
                <a:stretch>
                  <a:fillRect t="-5660"/>
                </a:stretch>
              </a:blipFill>
            </p:spPr>
            <p:txBody>
              <a:bodyPr/>
              <a:lstStyle/>
              <a:p>
                <a:r>
                  <a:rPr lang="en-US">
                    <a:noFill/>
                  </a:rPr>
                  <a:t> </a:t>
                </a:r>
              </a:p>
            </p:txBody>
          </p:sp>
        </mc:Fallback>
      </mc:AlternateContent>
      <p:grpSp>
        <p:nvGrpSpPr>
          <p:cNvPr id="45" name="Group 44"/>
          <p:cNvGrpSpPr/>
          <p:nvPr/>
        </p:nvGrpSpPr>
        <p:grpSpPr>
          <a:xfrm>
            <a:off x="5700315" y="2066847"/>
            <a:ext cx="6222980" cy="4115876"/>
            <a:chOff x="1998223" y="1130300"/>
            <a:chExt cx="8361929" cy="5142657"/>
          </a:xfrm>
        </p:grpSpPr>
        <p:grpSp>
          <p:nvGrpSpPr>
            <p:cNvPr id="46" name="Group 45"/>
            <p:cNvGrpSpPr/>
            <p:nvPr/>
          </p:nvGrpSpPr>
          <p:grpSpPr>
            <a:xfrm>
              <a:off x="2768600" y="1130300"/>
              <a:ext cx="3079749" cy="4178029"/>
              <a:chOff x="2768600" y="1130300"/>
              <a:chExt cx="3079749" cy="4178029"/>
            </a:xfrm>
          </p:grpSpPr>
          <p:grpSp>
            <p:nvGrpSpPr>
              <p:cNvPr id="82" name="Group 81"/>
              <p:cNvGrpSpPr/>
              <p:nvPr/>
            </p:nvGrpSpPr>
            <p:grpSpPr>
              <a:xfrm>
                <a:off x="2768600" y="1130300"/>
                <a:ext cx="3079749" cy="3317176"/>
                <a:chOff x="3594100" y="2374900"/>
                <a:chExt cx="3079749" cy="3317176"/>
              </a:xfrm>
            </p:grpSpPr>
            <p:sp>
              <p:nvSpPr>
                <p:cNvPr id="88" name="Oval 87"/>
                <p:cNvSpPr/>
                <p:nvPr/>
              </p:nvSpPr>
              <p:spPr>
                <a:xfrm>
                  <a:off x="4089400" y="2374900"/>
                  <a:ext cx="1155700" cy="508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p:cNvSpPr txBox="1"/>
                <p:nvPr/>
              </p:nvSpPr>
              <p:spPr>
                <a:xfrm>
                  <a:off x="4292601" y="2489200"/>
                  <a:ext cx="1308100" cy="461469"/>
                </a:xfrm>
                <a:prstGeom prst="rect">
                  <a:avLst/>
                </a:prstGeom>
                <a:noFill/>
              </p:spPr>
              <p:txBody>
                <a:bodyPr wrap="square" rtlCol="0">
                  <a:spAutoFit/>
                </a:bodyPr>
                <a:lstStyle/>
                <a:p>
                  <a:r>
                    <a:rPr lang="en-US" dirty="0" smtClean="0"/>
                    <a:t>start</a:t>
                  </a:r>
                  <a:endParaRPr lang="en-US" dirty="0"/>
                </a:p>
              </p:txBody>
            </p:sp>
            <p:sp>
              <p:nvSpPr>
                <p:cNvPr id="90" name="Rectangle 89"/>
                <p:cNvSpPr/>
                <p:nvPr/>
              </p:nvSpPr>
              <p:spPr>
                <a:xfrm>
                  <a:off x="3594100" y="3416300"/>
                  <a:ext cx="2222500" cy="4953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1" name="TextBox 90"/>
                    <p:cNvSpPr txBox="1"/>
                    <p:nvPr/>
                  </p:nvSpPr>
                  <p:spPr>
                    <a:xfrm>
                      <a:off x="3702050" y="3392639"/>
                      <a:ext cx="2971799" cy="499925"/>
                    </a:xfrm>
                    <a:prstGeom prst="rect">
                      <a:avLst/>
                    </a:prstGeom>
                    <a:noFill/>
                  </p:spPr>
                  <p:txBody>
                    <a:bodyPr wrap="square" rtlCol="0">
                      <a:spAutoFit/>
                    </a:bodyPr>
                    <a:lstStyle/>
                    <a:p>
                      <a:r>
                        <a:rPr lang="en-US" sz="1200" dirty="0" smtClean="0"/>
                        <a:t>Current node=</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𝑆</m:t>
                              </m:r>
                            </m:e>
                            <m:sub>
                              <m:r>
                                <a:rPr lang="en-US" sz="1200" b="0" i="1" smtClean="0">
                                  <a:latin typeface="Cambria Math" panose="02040503050406030204" pitchFamily="18" charset="0"/>
                                </a:rPr>
                                <m:t>0</m:t>
                              </m:r>
                            </m:sub>
                          </m:sSub>
                        </m:oMath>
                      </a14:m>
                      <a:r>
                        <a:rPr lang="en-US" sz="2000" dirty="0" smtClean="0"/>
                        <a:t> </a:t>
                      </a:r>
                      <a:endParaRPr lang="en-US" sz="2000" dirty="0"/>
                    </a:p>
                  </p:txBody>
                </p:sp>
              </mc:Choice>
              <mc:Fallback xmlns="">
                <p:sp>
                  <p:nvSpPr>
                    <p:cNvPr id="91" name="TextBox 90"/>
                    <p:cNvSpPr txBox="1">
                      <a:spLocks noRot="1" noChangeAspect="1" noMove="1" noResize="1" noEditPoints="1" noAdjustHandles="1" noChangeArrowheads="1" noChangeShapeType="1" noTextEdit="1"/>
                    </p:cNvSpPr>
                    <p:nvPr/>
                  </p:nvSpPr>
                  <p:spPr>
                    <a:xfrm>
                      <a:off x="3702050" y="3392639"/>
                      <a:ext cx="2971799" cy="499925"/>
                    </a:xfrm>
                    <a:prstGeom prst="rect">
                      <a:avLst/>
                    </a:prstGeom>
                    <a:blipFill>
                      <a:blip r:embed="rId30"/>
                      <a:stretch>
                        <a:fillRect b="-7692"/>
                      </a:stretch>
                    </a:blipFill>
                  </p:spPr>
                  <p:txBody>
                    <a:bodyPr/>
                    <a:lstStyle/>
                    <a:p>
                      <a:r>
                        <a:rPr lang="en-US">
                          <a:noFill/>
                        </a:rPr>
                        <a:t> </a:t>
                      </a:r>
                    </a:p>
                  </p:txBody>
                </p:sp>
              </mc:Fallback>
            </mc:AlternateContent>
            <p:sp>
              <p:nvSpPr>
                <p:cNvPr id="92" name="Rectangle 91"/>
                <p:cNvSpPr/>
                <p:nvPr/>
              </p:nvSpPr>
              <p:spPr>
                <a:xfrm rot="18886353">
                  <a:off x="4170370" y="4577069"/>
                  <a:ext cx="1069959" cy="116005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Arrow Connector 92"/>
                <p:cNvCxnSpPr/>
                <p:nvPr/>
              </p:nvCxnSpPr>
              <p:spPr>
                <a:xfrm flipH="1">
                  <a:off x="4648200" y="2882900"/>
                  <a:ext cx="6350" cy="60753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H="1">
                  <a:off x="4641850" y="3851821"/>
                  <a:ext cx="6350" cy="60753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
            <p:nvSpPr>
              <p:cNvPr id="83" name="TextBox 82"/>
              <p:cNvSpPr txBox="1"/>
              <p:nvPr/>
            </p:nvSpPr>
            <p:spPr>
              <a:xfrm>
                <a:off x="3195200" y="3468469"/>
                <a:ext cx="1739898" cy="576836"/>
              </a:xfrm>
              <a:prstGeom prst="rect">
                <a:avLst/>
              </a:prstGeom>
              <a:noFill/>
            </p:spPr>
            <p:txBody>
              <a:bodyPr wrap="square" rtlCol="0">
                <a:spAutoFit/>
              </a:bodyPr>
              <a:lstStyle/>
              <a:p>
                <a:r>
                  <a:rPr lang="en-US" sz="1200" dirty="0" smtClean="0"/>
                  <a:t>Is current node a leaf </a:t>
                </a:r>
                <a:endParaRPr lang="en-US" sz="1200" dirty="0"/>
              </a:p>
            </p:txBody>
          </p:sp>
          <p:cxnSp>
            <p:nvCxnSpPr>
              <p:cNvPr id="84" name="Straight Arrow Connector 83"/>
              <p:cNvCxnSpPr/>
              <p:nvPr/>
            </p:nvCxnSpPr>
            <p:spPr>
              <a:xfrm flipH="1">
                <a:off x="3912749" y="4700793"/>
                <a:ext cx="6350" cy="60753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4644148" y="3912496"/>
                <a:ext cx="82955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4775199" y="3468469"/>
                <a:ext cx="990366" cy="461469"/>
              </a:xfrm>
              <a:prstGeom prst="rect">
                <a:avLst/>
              </a:prstGeom>
              <a:noFill/>
            </p:spPr>
            <p:txBody>
              <a:bodyPr wrap="square" rtlCol="0">
                <a:spAutoFit/>
              </a:bodyPr>
              <a:lstStyle/>
              <a:p>
                <a:r>
                  <a:rPr lang="en-US" dirty="0" smtClean="0"/>
                  <a:t>yes</a:t>
                </a:r>
                <a:endParaRPr lang="en-US" dirty="0"/>
              </a:p>
            </p:txBody>
          </p:sp>
          <p:sp>
            <p:nvSpPr>
              <p:cNvPr id="87" name="TextBox 86"/>
              <p:cNvSpPr txBox="1"/>
              <p:nvPr/>
            </p:nvSpPr>
            <p:spPr>
              <a:xfrm>
                <a:off x="3887349" y="4700792"/>
                <a:ext cx="1319039" cy="461469"/>
              </a:xfrm>
              <a:prstGeom prst="rect">
                <a:avLst/>
              </a:prstGeom>
              <a:noFill/>
            </p:spPr>
            <p:txBody>
              <a:bodyPr wrap="square" rtlCol="0">
                <a:spAutoFit/>
              </a:bodyPr>
              <a:lstStyle/>
              <a:p>
                <a:r>
                  <a:rPr lang="en-US" dirty="0" smtClean="0"/>
                  <a:t>no</a:t>
                </a:r>
                <a:endParaRPr lang="en-US" dirty="0"/>
              </a:p>
            </p:txBody>
          </p:sp>
        </p:grpSp>
        <p:sp>
          <p:nvSpPr>
            <p:cNvPr id="47" name="Rectangle 46"/>
            <p:cNvSpPr/>
            <p:nvPr/>
          </p:nvSpPr>
          <p:spPr>
            <a:xfrm>
              <a:off x="2768600" y="5308329"/>
              <a:ext cx="2565400" cy="94096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8" name="TextBox 47"/>
                <p:cNvSpPr txBox="1"/>
                <p:nvPr/>
              </p:nvSpPr>
              <p:spPr>
                <a:xfrm>
                  <a:off x="2803524" y="5325966"/>
                  <a:ext cx="2863411" cy="946991"/>
                </a:xfrm>
                <a:prstGeom prst="rect">
                  <a:avLst/>
                </a:prstGeom>
                <a:noFill/>
              </p:spPr>
              <p:txBody>
                <a:bodyPr wrap="square" rtlCol="0">
                  <a:spAutoFit/>
                </a:bodyPr>
                <a:lstStyle/>
                <a:p>
                  <a:r>
                    <a:rPr lang="en-US" sz="1200" dirty="0" smtClean="0"/>
                    <a:t>Current=child node of current node  which maximizes  UCB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𝑆</m:t>
                          </m:r>
                        </m:e>
                        <m:sub>
                          <m:r>
                            <a:rPr lang="en-US" sz="1200" b="0" i="1" smtClean="0">
                              <a:latin typeface="Cambria Math" panose="02040503050406030204" pitchFamily="18" charset="0"/>
                            </a:rPr>
                            <m:t>𝑖</m:t>
                          </m:r>
                        </m:sub>
                      </m:sSub>
                    </m:oMath>
                  </a14:m>
                  <a:r>
                    <a:rPr lang="en-US" dirty="0" smtClean="0"/>
                    <a:t>) </a:t>
                  </a:r>
                  <a:endParaRPr lang="en-US" dirty="0"/>
                </a:p>
              </p:txBody>
            </p:sp>
          </mc:Choice>
          <mc:Fallback xmlns="">
            <p:sp>
              <p:nvSpPr>
                <p:cNvPr id="48" name="TextBox 47"/>
                <p:cNvSpPr txBox="1">
                  <a:spLocks noRot="1" noChangeAspect="1" noMove="1" noResize="1" noEditPoints="1" noAdjustHandles="1" noChangeArrowheads="1" noChangeShapeType="1" noTextEdit="1"/>
                </p:cNvSpPr>
                <p:nvPr/>
              </p:nvSpPr>
              <p:spPr>
                <a:xfrm>
                  <a:off x="2803524" y="5325966"/>
                  <a:ext cx="2863411" cy="946991"/>
                </a:xfrm>
                <a:prstGeom prst="rect">
                  <a:avLst/>
                </a:prstGeom>
                <a:blipFill>
                  <a:blip r:embed="rId31"/>
                  <a:stretch>
                    <a:fillRect t="-806" b="-9677"/>
                  </a:stretch>
                </a:blipFill>
              </p:spPr>
              <p:txBody>
                <a:bodyPr/>
                <a:lstStyle/>
                <a:p>
                  <a:r>
                    <a:rPr lang="en-US">
                      <a:noFill/>
                    </a:rPr>
                    <a:t> </a:t>
                  </a:r>
                </a:p>
              </p:txBody>
            </p:sp>
          </mc:Fallback>
        </mc:AlternateContent>
        <p:cxnSp>
          <p:nvCxnSpPr>
            <p:cNvPr id="49" name="Straight Arrow Connector 48"/>
            <p:cNvCxnSpPr/>
            <p:nvPr/>
          </p:nvCxnSpPr>
          <p:spPr>
            <a:xfrm flipH="1">
              <a:off x="1998223" y="5733845"/>
              <a:ext cx="752915" cy="4496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H="1" flipV="1">
              <a:off x="1998223" y="3837801"/>
              <a:ext cx="21078" cy="189604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V="1">
              <a:off x="1998223" y="3887992"/>
              <a:ext cx="1220077" cy="2450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rot="18886353">
              <a:off x="5727270" y="3333838"/>
              <a:ext cx="1069959" cy="116005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5" name="TextBox 64"/>
                <p:cNvSpPr txBox="1"/>
                <p:nvPr/>
              </p:nvSpPr>
              <p:spPr>
                <a:xfrm>
                  <a:off x="5602860" y="3498298"/>
                  <a:ext cx="1706145" cy="807570"/>
                </a:xfrm>
                <a:prstGeom prst="rect">
                  <a:avLst/>
                </a:prstGeom>
                <a:noFill/>
              </p:spPr>
              <p:txBody>
                <a:bodyPr wrap="square" rtlCol="0">
                  <a:spAutoFit/>
                </a:bodyPr>
                <a:lstStyle/>
                <a:p>
                  <a:r>
                    <a:rPr lang="en-US" sz="1200" dirty="0" smtClean="0"/>
                    <a:t>Is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𝑛</m:t>
                          </m:r>
                        </m:e>
                        <m:sub>
                          <m:r>
                            <a:rPr lang="en-US" sz="1200" b="0" i="1" smtClean="0">
                              <a:latin typeface="Cambria Math" panose="02040503050406030204" pitchFamily="18" charset="0"/>
                            </a:rPr>
                            <m:t>𝑖</m:t>
                          </m:r>
                        </m:sub>
                      </m:sSub>
                    </m:oMath>
                  </a14:m>
                  <a:r>
                    <a:rPr lang="en-US" sz="1200" dirty="0" smtClean="0"/>
                    <a:t> value for </a:t>
                  </a:r>
                </a:p>
                <a:p>
                  <a:r>
                    <a:rPr lang="en-US" sz="1200" dirty="0" smtClean="0"/>
                    <a:t>current node </a:t>
                  </a:r>
                </a:p>
                <a:p>
                  <a:r>
                    <a:rPr lang="en-US" sz="1200" dirty="0" smtClean="0"/>
                    <a:t>zero?  </a:t>
                  </a:r>
                  <a:endParaRPr lang="en-US" sz="1200" dirty="0"/>
                </a:p>
              </p:txBody>
            </p:sp>
          </mc:Choice>
          <mc:Fallback xmlns="">
            <p:sp>
              <p:nvSpPr>
                <p:cNvPr id="65" name="TextBox 64"/>
                <p:cNvSpPr txBox="1">
                  <a:spLocks noRot="1" noChangeAspect="1" noMove="1" noResize="1" noEditPoints="1" noAdjustHandles="1" noChangeArrowheads="1" noChangeShapeType="1" noTextEdit="1"/>
                </p:cNvSpPr>
                <p:nvPr/>
              </p:nvSpPr>
              <p:spPr>
                <a:xfrm>
                  <a:off x="5602860" y="3498298"/>
                  <a:ext cx="1706145" cy="807570"/>
                </a:xfrm>
                <a:prstGeom prst="rect">
                  <a:avLst/>
                </a:prstGeom>
                <a:blipFill>
                  <a:blip r:embed="rId32"/>
                  <a:stretch>
                    <a:fillRect t="-943" b="-6604"/>
                  </a:stretch>
                </a:blipFill>
              </p:spPr>
              <p:txBody>
                <a:bodyPr/>
                <a:lstStyle/>
                <a:p>
                  <a:r>
                    <a:rPr lang="en-US">
                      <a:noFill/>
                    </a:rPr>
                    <a:t> </a:t>
                  </a:r>
                </a:p>
              </p:txBody>
            </p:sp>
          </mc:Fallback>
        </mc:AlternateContent>
        <p:cxnSp>
          <p:nvCxnSpPr>
            <p:cNvPr id="66" name="Straight Arrow Connector 65"/>
            <p:cNvCxnSpPr/>
            <p:nvPr/>
          </p:nvCxnSpPr>
          <p:spPr>
            <a:xfrm flipV="1">
              <a:off x="6258197" y="1942068"/>
              <a:ext cx="4052" cy="123263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67" name="Group 66"/>
            <p:cNvGrpSpPr/>
            <p:nvPr/>
          </p:nvGrpSpPr>
          <p:grpSpPr>
            <a:xfrm>
              <a:off x="5473700" y="1341562"/>
              <a:ext cx="2690101" cy="621052"/>
              <a:chOff x="5473700" y="1341562"/>
              <a:chExt cx="2690101" cy="621052"/>
            </a:xfrm>
          </p:grpSpPr>
          <p:sp>
            <p:nvSpPr>
              <p:cNvPr id="80" name="Rectangle 79"/>
              <p:cNvSpPr/>
              <p:nvPr/>
            </p:nvSpPr>
            <p:spPr>
              <a:xfrm>
                <a:off x="5473700" y="1366842"/>
                <a:ext cx="1640599" cy="59577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p:cNvSpPr txBox="1"/>
              <p:nvPr/>
            </p:nvSpPr>
            <p:spPr>
              <a:xfrm>
                <a:off x="5575298" y="1341562"/>
                <a:ext cx="2588503" cy="576836"/>
              </a:xfrm>
              <a:prstGeom prst="rect">
                <a:avLst/>
              </a:prstGeom>
              <a:noFill/>
            </p:spPr>
            <p:txBody>
              <a:bodyPr wrap="square" rtlCol="0">
                <a:spAutoFit/>
              </a:bodyPr>
              <a:lstStyle/>
              <a:p>
                <a:r>
                  <a:rPr lang="en-US" sz="1200" dirty="0" smtClean="0"/>
                  <a:t>Rollout </a:t>
                </a:r>
              </a:p>
              <a:p>
                <a:r>
                  <a:rPr lang="en-US" sz="1200" dirty="0" smtClean="0"/>
                  <a:t>simulation</a:t>
                </a:r>
                <a:endParaRPr lang="en-US" sz="1200" dirty="0"/>
              </a:p>
            </p:txBody>
          </p:sp>
        </p:grpSp>
        <p:sp>
          <p:nvSpPr>
            <p:cNvPr id="68" name="TextBox 67"/>
            <p:cNvSpPr txBox="1"/>
            <p:nvPr/>
          </p:nvSpPr>
          <p:spPr>
            <a:xfrm>
              <a:off x="6313049" y="2364547"/>
              <a:ext cx="1107198" cy="461469"/>
            </a:xfrm>
            <a:prstGeom prst="rect">
              <a:avLst/>
            </a:prstGeom>
            <a:noFill/>
          </p:spPr>
          <p:txBody>
            <a:bodyPr wrap="square" rtlCol="0">
              <a:spAutoFit/>
            </a:bodyPr>
            <a:lstStyle/>
            <a:p>
              <a:r>
                <a:rPr lang="en-US" dirty="0" smtClean="0"/>
                <a:t>yes</a:t>
              </a:r>
              <a:endParaRPr lang="en-US" dirty="0"/>
            </a:p>
          </p:txBody>
        </p:sp>
        <p:sp>
          <p:nvSpPr>
            <p:cNvPr id="69" name="TextBox 68"/>
            <p:cNvSpPr txBox="1"/>
            <p:nvPr/>
          </p:nvSpPr>
          <p:spPr>
            <a:xfrm>
              <a:off x="6771399" y="4785823"/>
              <a:ext cx="851729" cy="461469"/>
            </a:xfrm>
            <a:prstGeom prst="rect">
              <a:avLst/>
            </a:prstGeom>
            <a:noFill/>
          </p:spPr>
          <p:txBody>
            <a:bodyPr wrap="square" rtlCol="0">
              <a:spAutoFit/>
            </a:bodyPr>
            <a:lstStyle/>
            <a:p>
              <a:r>
                <a:rPr lang="en-US" dirty="0" smtClean="0"/>
                <a:t>no</a:t>
              </a:r>
              <a:endParaRPr lang="en-US" dirty="0"/>
            </a:p>
          </p:txBody>
        </p:sp>
        <p:cxnSp>
          <p:nvCxnSpPr>
            <p:cNvPr id="70" name="Straight Arrow Connector 69"/>
            <p:cNvCxnSpPr/>
            <p:nvPr/>
          </p:nvCxnSpPr>
          <p:spPr>
            <a:xfrm flipH="1">
              <a:off x="6317810" y="4733529"/>
              <a:ext cx="6350" cy="60753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5848350" y="5325966"/>
              <a:ext cx="3257550" cy="88205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p:cNvSpPr txBox="1"/>
            <p:nvPr/>
          </p:nvSpPr>
          <p:spPr>
            <a:xfrm>
              <a:off x="5984875" y="5325966"/>
              <a:ext cx="2984499" cy="807570"/>
            </a:xfrm>
            <a:prstGeom prst="rect">
              <a:avLst/>
            </a:prstGeom>
            <a:noFill/>
          </p:spPr>
          <p:txBody>
            <a:bodyPr wrap="square" rtlCol="0">
              <a:spAutoFit/>
            </a:bodyPr>
            <a:lstStyle/>
            <a:p>
              <a:r>
                <a:rPr lang="en-US" sz="1200" dirty="0" smtClean="0"/>
                <a:t>For each available action from current add a new state to the tree</a:t>
              </a:r>
              <a:endParaRPr lang="en-US" sz="1200" dirty="0"/>
            </a:p>
          </p:txBody>
        </p:sp>
        <p:cxnSp>
          <p:nvCxnSpPr>
            <p:cNvPr id="73" name="Straight Arrow Connector 72"/>
            <p:cNvCxnSpPr/>
            <p:nvPr/>
          </p:nvCxnSpPr>
          <p:spPr>
            <a:xfrm flipV="1">
              <a:off x="8969375" y="4700793"/>
              <a:ext cx="29452" cy="60753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8195821" y="4003561"/>
              <a:ext cx="1748279" cy="77066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8172450" y="4007373"/>
              <a:ext cx="2187702" cy="576836"/>
            </a:xfrm>
            <a:prstGeom prst="rect">
              <a:avLst/>
            </a:prstGeom>
            <a:noFill/>
          </p:spPr>
          <p:txBody>
            <a:bodyPr wrap="square" rtlCol="0">
              <a:spAutoFit/>
            </a:bodyPr>
            <a:lstStyle/>
            <a:p>
              <a:r>
                <a:rPr lang="en-US" sz="1200" dirty="0" smtClean="0"/>
                <a:t>Current = first new child node</a:t>
              </a:r>
              <a:endParaRPr lang="en-US" sz="1200" dirty="0"/>
            </a:p>
          </p:txBody>
        </p:sp>
        <p:cxnSp>
          <p:nvCxnSpPr>
            <p:cNvPr id="76" name="Straight Arrow Connector 75"/>
            <p:cNvCxnSpPr/>
            <p:nvPr/>
          </p:nvCxnSpPr>
          <p:spPr>
            <a:xfrm flipV="1">
              <a:off x="8914523" y="3384776"/>
              <a:ext cx="29452" cy="60753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77" name="Group 76"/>
            <p:cNvGrpSpPr/>
            <p:nvPr/>
          </p:nvGrpSpPr>
          <p:grpSpPr>
            <a:xfrm>
              <a:off x="8163801" y="2765392"/>
              <a:ext cx="1640599" cy="621052"/>
              <a:chOff x="5473700" y="1341562"/>
              <a:chExt cx="1640599" cy="621052"/>
            </a:xfrm>
          </p:grpSpPr>
          <p:sp>
            <p:nvSpPr>
              <p:cNvPr id="78" name="Rectangle 77"/>
              <p:cNvSpPr/>
              <p:nvPr/>
            </p:nvSpPr>
            <p:spPr>
              <a:xfrm>
                <a:off x="5473700" y="1366842"/>
                <a:ext cx="1640599" cy="59577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a:off x="5575300" y="1341562"/>
                <a:ext cx="1475499" cy="576836"/>
              </a:xfrm>
              <a:prstGeom prst="rect">
                <a:avLst/>
              </a:prstGeom>
              <a:noFill/>
            </p:spPr>
            <p:txBody>
              <a:bodyPr wrap="square" rtlCol="0">
                <a:spAutoFit/>
              </a:bodyPr>
              <a:lstStyle/>
              <a:p>
                <a:r>
                  <a:rPr lang="en-US" sz="1200" dirty="0" smtClean="0"/>
                  <a:t>Rollout simulation</a:t>
                </a:r>
                <a:endParaRPr lang="en-US" sz="1200" dirty="0"/>
              </a:p>
            </p:txBody>
          </p:sp>
        </p:grpSp>
      </p:grpSp>
    </p:spTree>
    <p:extLst>
      <p:ext uri="{BB962C8B-B14F-4D97-AF65-F5344CB8AC3E}">
        <p14:creationId xmlns:p14="http://schemas.microsoft.com/office/powerpoint/2010/main" val="1086729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subTnLst>
                                    <p:set>
                                      <p:cBhvr override="childStyle">
                                        <p:cTn dur="1" fill="hold" display="0" masterRel="nextClick" afterEffect="1"/>
                                        <p:tgtEl>
                                          <p:spTgt spid="40"/>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
                                        </p:tgtEl>
                                        <p:attrNameLst>
                                          <p:attrName>style.visibility</p:attrName>
                                        </p:attrNameLst>
                                      </p:cBhvr>
                                      <p:to>
                                        <p:strVal val="visible"/>
                                      </p:to>
                                    </p:set>
                                  </p:childTnLst>
                                  <p:subTnLst>
                                    <p:set>
                                      <p:cBhvr override="childStyle">
                                        <p:cTn dur="1" fill="hold" display="0" masterRel="nextClick" afterEffect="1"/>
                                        <p:tgtEl>
                                          <p:spTgt spid="51"/>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40" grpId="0"/>
      <p:bldP spid="51" grpId="0"/>
      <p:bldP spid="60" grpId="0"/>
      <p:bldP spid="6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6900865" y="193438"/>
            <a:ext cx="4518025" cy="1223963"/>
            <a:chOff x="6900865" y="193438"/>
            <a:chExt cx="4518025" cy="1223963"/>
          </a:xfrm>
        </p:grpSpPr>
        <p:grpSp>
          <p:nvGrpSpPr>
            <p:cNvPr id="2" name="Group 1"/>
            <p:cNvGrpSpPr/>
            <p:nvPr/>
          </p:nvGrpSpPr>
          <p:grpSpPr>
            <a:xfrm>
              <a:off x="6900865" y="193438"/>
              <a:ext cx="4518025" cy="1223963"/>
              <a:chOff x="2309813" y="4412220"/>
              <a:chExt cx="4518025" cy="1223963"/>
            </a:xfrm>
          </p:grpSpPr>
          <mc:AlternateContent xmlns:mc="http://schemas.openxmlformats.org/markup-compatibility/2006" xmlns:a14="http://schemas.microsoft.com/office/drawing/2010/main">
            <mc:Choice Requires="a14">
              <p:graphicFrame>
                <p:nvGraphicFramePr>
                  <p:cNvPr id="3" name="Object 2"/>
                  <p:cNvGraphicFramePr>
                    <a:graphicFrameLocks noChangeAspect="1"/>
                  </p:cNvGraphicFramePr>
                  <p:nvPr>
                    <p:extLst/>
                  </p:nvPr>
                </p:nvGraphicFramePr>
                <p:xfrm>
                  <a:off x="2309813" y="4412220"/>
                  <a:ext cx="4518025" cy="1223963"/>
                </p:xfrm>
                <a:graphic>
                  <a:graphicData uri="http://schemas.openxmlformats.org/presentationml/2006/ole">
                    <mc:AlternateContent>
                      <mc:Choice xmlns:v="urn:schemas-microsoft-com:vml" Requires="v">
                        <p:oleObj spid="_x0000_s31888" name="Equation" r:id="rId3" imgW="1968500" imgH="533400" progId="Equation.3">
                          <p:embed/>
                        </p:oleObj>
                      </mc:Choice>
                      <mc:Fallback>
                        <p:oleObj name="Equation" r:id="rId3" imgW="1968500" imgH="533400" progId="Equation.3">
                          <p:embed/>
                          <p:pic>
                            <p:nvPicPr>
                              <p:cNvPr id="3" name="Object 2"/>
                              <p:cNvPicPr>
                                <a:picLocks noChangeAspect="1" noChangeArrowheads="1"/>
                              </p:cNvPicPr>
                              <p:nvPr/>
                            </p:nvPicPr>
                            <p:blipFill>
                              <a:blip r:embed="rId4">
                                <a:extLst>
                                  <a:ext uri="{28A0092B-C50C-407E-A947-70E740481C1C}">
                                    <a14:useLocalDpi val="0"/>
                                  </a:ext>
                                </a:extLst>
                              </a:blip>
                              <a:srcRect/>
                              <a:stretch>
                                <a:fillRect/>
                              </a:stretch>
                            </p:blipFill>
                            <p:spPr bwMode="auto">
                              <a:xfrm>
                                <a:off x="2309813" y="4412220"/>
                                <a:ext cx="4518025" cy="1223963"/>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rgbClr val="808080"/>
                                      </a:outerShdw>
                                    </a:effectLst>
                                  </a14:hiddenEffects>
                                </a:ext>
                              </a:extLst>
                            </p:spPr>
                          </p:pic>
                        </p:oleObj>
                      </mc:Fallback>
                    </mc:AlternateContent>
                  </a:graphicData>
                </a:graphic>
              </p:graphicFrame>
            </mc:Choice>
            <mc:Fallback xmlns="">
              <p:graphicFrame>
                <p:nvGraphicFramePr>
                  <p:cNvPr id="3" name="Object 2"/>
                  <p:cNvGraphicFramePr>
                    <a:graphicFrameLocks noChangeAspect="1"/>
                  </p:cNvGraphicFramePr>
                  <p:nvPr>
                    <p:extLst/>
                  </p:nvPr>
                </p:nvGraphicFramePr>
                <p:xfrm>
                  <a:off x="2309813" y="4412220"/>
                  <a:ext cx="4518025" cy="1223963"/>
                </p:xfrm>
                <a:graphic>
                  <a:graphicData uri="http://schemas.openxmlformats.org/presentationml/2006/ole">
                    <mc:AlternateContent>
                      <mc:Choice xmlns:v="urn:schemas-microsoft-com:vml" Requires="v">
                        <p:oleObj spid="_x0000_s7174" name="Equation" r:id="rId5" imgW="1968500" imgH="533400" progId="Equation.3">
                          <p:embed/>
                        </p:oleObj>
                      </mc:Choice>
                      <mc:Fallback>
                        <p:oleObj name="Equation" r:id="rId5" imgW="1968500" imgH="533400" progId="Equation.3">
                          <p:embed/>
                          <p:pic>
                            <p:nvPicPr>
                              <p:cNvPr id="3"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09813" y="4412220"/>
                                <a:ext cx="4518025" cy="1223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Fallback>
          </mc:AlternateContent>
          <mc:AlternateContent xmlns:mc="http://schemas.openxmlformats.org/markup-compatibility/2006" xmlns:a14="http://schemas.microsoft.com/office/drawing/2010/main">
            <mc:Choice Requires="a14">
              <p:sp>
                <p:nvSpPr>
                  <p:cNvPr id="4" name="TextBox 3"/>
                  <p:cNvSpPr txBox="1"/>
                  <p:nvPr/>
                </p:nvSpPr>
                <p:spPr>
                  <a:xfrm>
                    <a:off x="4014789" y="4844991"/>
                    <a:ext cx="289718" cy="400110"/>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sk-SK" sz="2000" i="1">
                                  <a:latin typeface="Cambria Math" panose="02040503050406030204" pitchFamily="18" charset="0"/>
                                </a:rPr>
                              </m:ctrlPr>
                            </m:sSubPr>
                            <m:e>
                              <m:r>
                                <a:rPr lang="en-US" altLang="sk-SK" sz="2000" i="1">
                                  <a:latin typeface="Cambria Math" panose="02040503050406030204" pitchFamily="18" charset="0"/>
                                </a:rPr>
                                <m:t>𝑆</m:t>
                              </m:r>
                            </m:e>
                            <m:sub>
                              <m:r>
                                <a:rPr lang="en-US" altLang="sk-SK" sz="2000" i="1">
                                  <a:latin typeface="Cambria Math" panose="02040503050406030204" pitchFamily="18" charset="0"/>
                                </a:rPr>
                                <m:t>𝑖</m:t>
                              </m:r>
                            </m:sub>
                          </m:sSub>
                        </m:oMath>
                      </m:oMathPara>
                    </a14:m>
                    <a:endParaRPr lang="en-US" sz="2000" dirty="0"/>
                  </a:p>
                </p:txBody>
              </p:sp>
            </mc:Choice>
            <mc:Fallback xmlns="">
              <p:sp>
                <p:nvSpPr>
                  <p:cNvPr id="4" name="TextBox 3"/>
                  <p:cNvSpPr txBox="1">
                    <a:spLocks noRot="1" noChangeAspect="1" noMove="1" noResize="1" noEditPoints="1" noAdjustHandles="1" noChangeArrowheads="1" noChangeShapeType="1" noTextEdit="1"/>
                  </p:cNvSpPr>
                  <p:nvPr/>
                </p:nvSpPr>
                <p:spPr>
                  <a:xfrm>
                    <a:off x="4014789" y="4844991"/>
                    <a:ext cx="289718" cy="400110"/>
                  </a:xfrm>
                  <a:prstGeom prst="rect">
                    <a:avLst/>
                  </a:prstGeom>
                  <a:blipFill>
                    <a:blip r:embed="rId7"/>
                    <a:stretch>
                      <a:fillRect r="-21277" b="-3077"/>
                    </a:stretch>
                  </a:blipFill>
                </p:spPr>
                <p:txBody>
                  <a:bodyPr/>
                  <a:lstStyle/>
                  <a:p>
                    <a:r>
                      <a:rPr lang="en-US">
                        <a:noFill/>
                      </a:rPr>
                      <a:t> </a:t>
                    </a:r>
                  </a:p>
                </p:txBody>
              </p:sp>
            </mc:Fallback>
          </mc:AlternateContent>
        </p:grpSp>
        <p:sp>
          <p:nvSpPr>
            <p:cNvPr id="38" name="TextBox 37"/>
            <p:cNvSpPr txBox="1"/>
            <p:nvPr/>
          </p:nvSpPr>
          <p:spPr>
            <a:xfrm>
              <a:off x="6900865" y="1001642"/>
              <a:ext cx="4445391" cy="369332"/>
            </a:xfrm>
            <a:prstGeom prst="rect">
              <a:avLst/>
            </a:prstGeom>
            <a:noFill/>
          </p:spPr>
          <p:txBody>
            <a:bodyPr wrap="square" rtlCol="0">
              <a:spAutoFit/>
            </a:bodyPr>
            <a:lstStyle/>
            <a:p>
              <a:r>
                <a:rPr lang="en-US" dirty="0" smtClean="0"/>
                <a:t>C=2</a:t>
              </a:r>
              <a:endParaRPr lang="en-US" dirty="0"/>
            </a:p>
          </p:txBody>
        </p:sp>
      </p:grpSp>
      <p:grpSp>
        <p:nvGrpSpPr>
          <p:cNvPr id="24" name="Group 23"/>
          <p:cNvGrpSpPr/>
          <p:nvPr/>
        </p:nvGrpSpPr>
        <p:grpSpPr>
          <a:xfrm>
            <a:off x="1531381" y="1034199"/>
            <a:ext cx="3554634" cy="2773701"/>
            <a:chOff x="1531381" y="1034199"/>
            <a:chExt cx="3554634" cy="2773701"/>
          </a:xfrm>
        </p:grpSpPr>
        <p:grpSp>
          <p:nvGrpSpPr>
            <p:cNvPr id="19" name="Group 18"/>
            <p:cNvGrpSpPr/>
            <p:nvPr/>
          </p:nvGrpSpPr>
          <p:grpSpPr>
            <a:xfrm>
              <a:off x="1531381" y="1034199"/>
              <a:ext cx="3554634" cy="2560912"/>
              <a:chOff x="1531381" y="1034199"/>
              <a:chExt cx="3554634" cy="2560912"/>
            </a:xfrm>
          </p:grpSpPr>
          <p:grpSp>
            <p:nvGrpSpPr>
              <p:cNvPr id="5" name="Group 4"/>
              <p:cNvGrpSpPr/>
              <p:nvPr/>
            </p:nvGrpSpPr>
            <p:grpSpPr>
              <a:xfrm>
                <a:off x="1531381" y="1121386"/>
                <a:ext cx="3554634" cy="2455169"/>
                <a:chOff x="3073400" y="1731963"/>
                <a:chExt cx="3554634" cy="2455169"/>
              </a:xfrm>
            </p:grpSpPr>
            <p:sp>
              <p:nvSpPr>
                <p:cNvPr id="6" name="Oval 5"/>
                <p:cNvSpPr/>
                <p:nvPr/>
              </p:nvSpPr>
              <p:spPr>
                <a:xfrm>
                  <a:off x="4356100" y="1752600"/>
                  <a:ext cx="774700" cy="698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073400" y="2971800"/>
                  <a:ext cx="774700" cy="698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486400" y="3073400"/>
                  <a:ext cx="774700" cy="698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a:stCxn id="6" idx="2"/>
                  <a:endCxn id="7" idx="0"/>
                </p:cNvCxnSpPr>
                <p:nvPr/>
              </p:nvCxnSpPr>
              <p:spPr>
                <a:xfrm flipH="1">
                  <a:off x="3460750" y="2101850"/>
                  <a:ext cx="895350" cy="869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6"/>
                  <a:endCxn id="8" idx="0"/>
                </p:cNvCxnSpPr>
                <p:nvPr/>
              </p:nvCxnSpPr>
              <p:spPr>
                <a:xfrm>
                  <a:off x="5130800" y="2101850"/>
                  <a:ext cx="742950" cy="971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4495800" y="1930400"/>
                      <a:ext cx="47986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0</m:t>
                                </m:r>
                              </m:sub>
                            </m:sSub>
                          </m:oMath>
                        </m:oMathPara>
                      </a14:m>
                      <a:endParaRPr lang="en-US" sz="2400" dirty="0"/>
                    </a:p>
                  </p:txBody>
                </p:sp>
              </mc:Choice>
              <mc:Fallback xmlns="">
                <p:sp>
                  <p:nvSpPr>
                    <p:cNvPr id="11" name="TextBox 10"/>
                    <p:cNvSpPr txBox="1">
                      <a:spLocks noRot="1" noChangeAspect="1" noMove="1" noResize="1" noEditPoints="1" noAdjustHandles="1" noChangeArrowheads="1" noChangeShapeType="1" noTextEdit="1"/>
                    </p:cNvSpPr>
                    <p:nvPr/>
                  </p:nvSpPr>
                  <p:spPr>
                    <a:xfrm>
                      <a:off x="4495800" y="1930400"/>
                      <a:ext cx="479868" cy="461665"/>
                    </a:xfrm>
                    <a:prstGeom prst="rect">
                      <a:avLst/>
                    </a:prstGeom>
                    <a:blipFill>
                      <a:blip r:embed="rId8"/>
                      <a:stretch>
                        <a:fillRect l="-2564" b="-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3220816" y="3109267"/>
                      <a:ext cx="47986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1</m:t>
                                </m:r>
                              </m:sub>
                            </m:sSub>
                          </m:oMath>
                        </m:oMathPara>
                      </a14:m>
                      <a:endParaRPr lang="en-US" sz="2400" dirty="0"/>
                    </a:p>
                  </p:txBody>
                </p:sp>
              </mc:Choice>
              <mc:Fallback xmlns="">
                <p:sp>
                  <p:nvSpPr>
                    <p:cNvPr id="12" name="TextBox 11"/>
                    <p:cNvSpPr txBox="1">
                      <a:spLocks noRot="1" noChangeAspect="1" noMove="1" noResize="1" noEditPoints="1" noAdjustHandles="1" noChangeArrowheads="1" noChangeShapeType="1" noTextEdit="1"/>
                    </p:cNvSpPr>
                    <p:nvPr/>
                  </p:nvSpPr>
                  <p:spPr>
                    <a:xfrm>
                      <a:off x="3220816" y="3109267"/>
                      <a:ext cx="479868" cy="461665"/>
                    </a:xfrm>
                    <a:prstGeom prst="rect">
                      <a:avLst/>
                    </a:prstGeom>
                    <a:blipFill>
                      <a:blip r:embed="rId9"/>
                      <a:stretch>
                        <a:fillRect l="-1266"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5633816" y="3109267"/>
                      <a:ext cx="47986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2</m:t>
                                </m:r>
                              </m:sub>
                            </m:sSub>
                          </m:oMath>
                        </m:oMathPara>
                      </a14:m>
                      <a:endParaRPr lang="en-US" sz="2400" dirty="0"/>
                    </a:p>
                  </p:txBody>
                </p:sp>
              </mc:Choice>
              <mc:Fallback xmlns="">
                <p:sp>
                  <p:nvSpPr>
                    <p:cNvPr id="13" name="TextBox 12"/>
                    <p:cNvSpPr txBox="1">
                      <a:spLocks noRot="1" noChangeAspect="1" noMove="1" noResize="1" noEditPoints="1" noAdjustHandles="1" noChangeArrowheads="1" noChangeShapeType="1" noTextEdit="1"/>
                    </p:cNvSpPr>
                    <p:nvPr/>
                  </p:nvSpPr>
                  <p:spPr>
                    <a:xfrm>
                      <a:off x="5633816" y="3109267"/>
                      <a:ext cx="479868" cy="461665"/>
                    </a:xfrm>
                    <a:prstGeom prst="rect">
                      <a:avLst/>
                    </a:prstGeom>
                    <a:blipFill>
                      <a:blip r:embed="rId10"/>
                      <a:stretch>
                        <a:fillRect l="-1266"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3323782" y="2305993"/>
                      <a:ext cx="47986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1</m:t>
                                </m:r>
                              </m:sub>
                            </m:sSub>
                          </m:oMath>
                        </m:oMathPara>
                      </a14:m>
                      <a:endParaRPr lang="en-US" sz="2400" dirty="0"/>
                    </a:p>
                  </p:txBody>
                </p:sp>
              </mc:Choice>
              <mc:Fallback xmlns="">
                <p:sp>
                  <p:nvSpPr>
                    <p:cNvPr id="14" name="TextBox 13"/>
                    <p:cNvSpPr txBox="1">
                      <a:spLocks noRot="1" noChangeAspect="1" noMove="1" noResize="1" noEditPoints="1" noAdjustHandles="1" noChangeArrowheads="1" noChangeShapeType="1" noTextEdit="1"/>
                    </p:cNvSpPr>
                    <p:nvPr/>
                  </p:nvSpPr>
                  <p:spPr>
                    <a:xfrm>
                      <a:off x="3323782" y="2305993"/>
                      <a:ext cx="479868" cy="461665"/>
                    </a:xfrm>
                    <a:prstGeom prst="rect">
                      <a:avLst/>
                    </a:prstGeom>
                    <a:blipFill>
                      <a:blip r:embed="rId11"/>
                      <a:stretch>
                        <a:fillRect b="-3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5665566" y="2349500"/>
                      <a:ext cx="47986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2</m:t>
                                </m:r>
                              </m:sub>
                            </m:sSub>
                          </m:oMath>
                        </m:oMathPara>
                      </a14:m>
                      <a:endParaRPr lang="en-US" sz="2400" dirty="0"/>
                    </a:p>
                  </p:txBody>
                </p:sp>
              </mc:Choice>
              <mc:Fallback xmlns="">
                <p:sp>
                  <p:nvSpPr>
                    <p:cNvPr id="15" name="TextBox 14"/>
                    <p:cNvSpPr txBox="1">
                      <a:spLocks noRot="1" noChangeAspect="1" noMove="1" noResize="1" noEditPoints="1" noAdjustHandles="1" noChangeArrowheads="1" noChangeShapeType="1" noTextEdit="1"/>
                    </p:cNvSpPr>
                    <p:nvPr/>
                  </p:nvSpPr>
                  <p:spPr>
                    <a:xfrm>
                      <a:off x="5665566" y="2349500"/>
                      <a:ext cx="479868" cy="461665"/>
                    </a:xfrm>
                    <a:prstGeom prst="rect">
                      <a:avLst/>
                    </a:prstGeom>
                    <a:blipFill>
                      <a:blip r:embed="rId12"/>
                      <a:stretch>
                        <a:fillRect b="-3947"/>
                      </a:stretch>
                    </a:blipFill>
                  </p:spPr>
                  <p:txBody>
                    <a:bodyPr/>
                    <a:lstStyle/>
                    <a:p>
                      <a:r>
                        <a:rPr lang="en-US">
                          <a:noFill/>
                        </a:rPr>
                        <a:t> </a:t>
                      </a:r>
                    </a:p>
                  </p:txBody>
                </p:sp>
              </mc:Fallback>
            </mc:AlternateContent>
            <p:sp>
              <p:nvSpPr>
                <p:cNvPr id="16" name="TextBox 15"/>
                <p:cNvSpPr txBox="1"/>
                <p:nvPr/>
              </p:nvSpPr>
              <p:spPr>
                <a:xfrm>
                  <a:off x="3447354" y="3817800"/>
                  <a:ext cx="1028700" cy="369332"/>
                </a:xfrm>
                <a:prstGeom prst="rect">
                  <a:avLst/>
                </a:prstGeom>
                <a:noFill/>
              </p:spPr>
              <p:txBody>
                <a:bodyPr wrap="square" rtlCol="0">
                  <a:spAutoFit/>
                </a:bodyPr>
                <a:lstStyle/>
                <a:p>
                  <a:r>
                    <a:rPr lang="en-US" i="1" dirty="0"/>
                    <a:t>n</a:t>
                  </a:r>
                  <a:r>
                    <a:rPr lang="en-US" i="1" dirty="0" smtClean="0"/>
                    <a:t>=0</a:t>
                  </a:r>
                  <a:endParaRPr lang="en-US" i="1" dirty="0"/>
                </a:p>
              </p:txBody>
            </p:sp>
            <p:sp>
              <p:nvSpPr>
                <p:cNvPr id="17" name="TextBox 16"/>
                <p:cNvSpPr txBox="1"/>
                <p:nvPr/>
              </p:nvSpPr>
              <p:spPr>
                <a:xfrm>
                  <a:off x="5599334" y="3687718"/>
                  <a:ext cx="1028700" cy="369332"/>
                </a:xfrm>
                <a:prstGeom prst="rect">
                  <a:avLst/>
                </a:prstGeom>
                <a:noFill/>
              </p:spPr>
              <p:txBody>
                <a:bodyPr wrap="square" rtlCol="0">
                  <a:spAutoFit/>
                </a:bodyPr>
                <a:lstStyle/>
                <a:p>
                  <a:r>
                    <a:rPr lang="en-US" i="1" dirty="0"/>
                    <a:t>n</a:t>
                  </a:r>
                  <a:r>
                    <a:rPr lang="en-US" i="1" dirty="0" smtClean="0"/>
                    <a:t>=0</a:t>
                  </a:r>
                  <a:endParaRPr lang="en-US" i="1" dirty="0"/>
                </a:p>
              </p:txBody>
            </p:sp>
            <mc:AlternateContent xmlns:mc="http://schemas.openxmlformats.org/markup-compatibility/2006" xmlns:a14="http://schemas.microsoft.com/office/drawing/2010/main">
              <mc:Choice Requires="a14">
                <p:sp>
                  <p:nvSpPr>
                    <p:cNvPr id="18" name="TextBox 17"/>
                    <p:cNvSpPr txBox="1"/>
                    <p:nvPr/>
                  </p:nvSpPr>
                  <p:spPr>
                    <a:xfrm>
                      <a:off x="5149850" y="1731963"/>
                      <a:ext cx="1447800" cy="369332"/>
                    </a:xfrm>
                    <a:prstGeom prst="rect">
                      <a:avLst/>
                    </a:prstGeom>
                    <a:noFill/>
                  </p:spPr>
                  <p:txBody>
                    <a:bodyPr wrap="square"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0</m:t>
                              </m:r>
                            </m:sub>
                          </m:sSub>
                        </m:oMath>
                      </a14:m>
                      <a:r>
                        <a:rPr lang="en-US" dirty="0" smtClean="0"/>
                        <a:t>=0</a:t>
                      </a:r>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5149850" y="1731963"/>
                      <a:ext cx="1447800" cy="369332"/>
                    </a:xfrm>
                    <a:prstGeom prst="rect">
                      <a:avLst/>
                    </a:prstGeom>
                    <a:blipFill>
                      <a:blip r:embed="rId13"/>
                      <a:stretch>
                        <a:fillRect t="-11475" b="-22951"/>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6" name="TextBox 35"/>
                  <p:cNvSpPr txBox="1"/>
                  <p:nvPr/>
                </p:nvSpPr>
                <p:spPr>
                  <a:xfrm>
                    <a:off x="1901365" y="2948780"/>
                    <a:ext cx="1067243" cy="646331"/>
                  </a:xfrm>
                  <a:prstGeom prst="rect">
                    <a:avLst/>
                  </a:prstGeom>
                  <a:solidFill>
                    <a:schemeClr val="bg1"/>
                  </a:solidFill>
                </p:spPr>
                <p:txBody>
                  <a:bodyPr wrap="squar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𝜗</m:t>
                        </m:r>
                      </m:oMath>
                    </a14:m>
                    <a:r>
                      <a:rPr lang="en-US" i="1" dirty="0" smtClean="0"/>
                      <a:t>=20</a:t>
                    </a:r>
                  </a:p>
                  <a:p>
                    <a:r>
                      <a:rPr lang="en-US" i="1" dirty="0" smtClean="0"/>
                      <a:t>n=1</a:t>
                    </a:r>
                    <a:endParaRPr lang="en-US" i="1" dirty="0"/>
                  </a:p>
                </p:txBody>
              </p:sp>
            </mc:Choice>
            <mc:Fallback xmlns="">
              <p:sp>
                <p:nvSpPr>
                  <p:cNvPr id="36" name="TextBox 35"/>
                  <p:cNvSpPr txBox="1">
                    <a:spLocks noRot="1" noChangeAspect="1" noMove="1" noResize="1" noEditPoints="1" noAdjustHandles="1" noChangeArrowheads="1" noChangeShapeType="1" noTextEdit="1"/>
                  </p:cNvSpPr>
                  <p:nvPr/>
                </p:nvSpPr>
                <p:spPr>
                  <a:xfrm>
                    <a:off x="1901365" y="2948780"/>
                    <a:ext cx="1067243" cy="646331"/>
                  </a:xfrm>
                  <a:prstGeom prst="rect">
                    <a:avLst/>
                  </a:prstGeom>
                  <a:blipFill>
                    <a:blip r:embed="rId14"/>
                    <a:stretch>
                      <a:fillRect l="-5143" t="-6604" b="-13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3674727" y="1034199"/>
                    <a:ext cx="1067243" cy="646331"/>
                  </a:xfrm>
                  <a:prstGeom prst="rect">
                    <a:avLst/>
                  </a:prstGeom>
                  <a:solidFill>
                    <a:schemeClr val="bg1"/>
                  </a:solidFill>
                </p:spPr>
                <p:txBody>
                  <a:bodyPr wrap="square" rtlCol="0">
                    <a:spAutoFi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𝜗</m:t>
                            </m:r>
                          </m:e>
                          <m:sub>
                            <m:r>
                              <a:rPr lang="en-US" b="0" i="1" smtClean="0">
                                <a:latin typeface="Cambria Math" panose="02040503050406030204" pitchFamily="18" charset="0"/>
                              </a:rPr>
                              <m:t>0</m:t>
                            </m:r>
                          </m:sub>
                        </m:sSub>
                      </m:oMath>
                    </a14:m>
                    <a:r>
                      <a:rPr lang="en-US" i="1" dirty="0" smtClean="0"/>
                      <a:t>=20</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0</m:t>
                            </m:r>
                          </m:sub>
                        </m:sSub>
                      </m:oMath>
                    </a14:m>
                    <a:r>
                      <a:rPr lang="en-US" i="1" dirty="0" smtClean="0"/>
                      <a:t>=1</a:t>
                    </a:r>
                    <a:endParaRPr lang="en-US" i="1" dirty="0"/>
                  </a:p>
                </p:txBody>
              </p:sp>
            </mc:Choice>
            <mc:Fallback xmlns="">
              <p:sp>
                <p:nvSpPr>
                  <p:cNvPr id="37" name="TextBox 36"/>
                  <p:cNvSpPr txBox="1">
                    <a:spLocks noRot="1" noChangeAspect="1" noMove="1" noResize="1" noEditPoints="1" noAdjustHandles="1" noChangeArrowheads="1" noChangeShapeType="1" noTextEdit="1"/>
                  </p:cNvSpPr>
                  <p:nvPr/>
                </p:nvSpPr>
                <p:spPr>
                  <a:xfrm>
                    <a:off x="3674727" y="1034199"/>
                    <a:ext cx="1067243" cy="646331"/>
                  </a:xfrm>
                  <a:prstGeom prst="rect">
                    <a:avLst/>
                  </a:prstGeom>
                  <a:blipFill>
                    <a:blip r:embed="rId15"/>
                    <a:stretch>
                      <a:fillRect t="-6604" b="-13208"/>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2" name="TextBox 21"/>
                <p:cNvSpPr txBox="1"/>
                <p:nvPr/>
              </p:nvSpPr>
              <p:spPr>
                <a:xfrm>
                  <a:off x="4035251" y="3161569"/>
                  <a:ext cx="736643" cy="646331"/>
                </a:xfrm>
                <a:prstGeom prst="rect">
                  <a:avLst/>
                </a:prstGeom>
                <a:solidFill>
                  <a:schemeClr val="bg1"/>
                </a:solidFill>
              </p:spPr>
              <p:txBody>
                <a:bodyPr wrap="square" rtlCol="0">
                  <a:spAutoFit/>
                </a:bodyPr>
                <a:lstStyle/>
                <a:p>
                  <a:r>
                    <a:rPr lang="en-US" i="1" dirty="0" smtClean="0"/>
                    <a:t>n</a:t>
                  </a:r>
                  <a:r>
                    <a:rPr lang="en-US" i="1" baseline="-25000" dirty="0" smtClean="0"/>
                    <a:t>2</a:t>
                  </a:r>
                  <a:r>
                    <a:rPr lang="en-US" i="1" dirty="0" smtClean="0"/>
                    <a:t>=1</a:t>
                  </a:r>
                </a:p>
                <a:p>
                  <a14:m>
                    <m:oMath xmlns:m="http://schemas.openxmlformats.org/officeDocument/2006/math">
                      <m:r>
                        <a:rPr lang="en-US" i="1">
                          <a:latin typeface="Cambria Math" panose="02040503050406030204" pitchFamily="18" charset="0"/>
                          <a:ea typeface="Cambria Math" panose="02040503050406030204" pitchFamily="18" charset="0"/>
                        </a:rPr>
                        <m:t>𝜗</m:t>
                      </m:r>
                    </m:oMath>
                  </a14:m>
                  <a:r>
                    <a:rPr lang="en-US" i="1" dirty="0" smtClean="0"/>
                    <a:t>=10</a:t>
                  </a:r>
                  <a:endParaRPr lang="en-US" i="1" dirty="0"/>
                </a:p>
              </p:txBody>
            </p:sp>
          </mc:Choice>
          <mc:Fallback xmlns="">
            <p:sp>
              <p:nvSpPr>
                <p:cNvPr id="22" name="TextBox 21"/>
                <p:cNvSpPr txBox="1">
                  <a:spLocks noRot="1" noChangeAspect="1" noMove="1" noResize="1" noEditPoints="1" noAdjustHandles="1" noChangeArrowheads="1" noChangeShapeType="1" noTextEdit="1"/>
                </p:cNvSpPr>
                <p:nvPr/>
              </p:nvSpPr>
              <p:spPr>
                <a:xfrm>
                  <a:off x="4035251" y="3161569"/>
                  <a:ext cx="736643" cy="646331"/>
                </a:xfrm>
                <a:prstGeom prst="rect">
                  <a:avLst/>
                </a:prstGeom>
                <a:blipFill>
                  <a:blip r:embed="rId28"/>
                  <a:stretch>
                    <a:fillRect l="-7438" t="-5660" r="-4132"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3704651" y="1074492"/>
                  <a:ext cx="1067243" cy="646331"/>
                </a:xfrm>
                <a:prstGeom prst="rect">
                  <a:avLst/>
                </a:prstGeom>
                <a:solidFill>
                  <a:schemeClr val="bg1"/>
                </a:solidFill>
              </p:spPr>
              <p:txBody>
                <a:bodyPr wrap="square" rtlCol="0">
                  <a:spAutoFi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𝜗</m:t>
                          </m:r>
                        </m:e>
                        <m:sub>
                          <m:r>
                            <a:rPr lang="en-US" b="0" i="1" smtClean="0">
                              <a:latin typeface="Cambria Math" panose="02040503050406030204" pitchFamily="18" charset="0"/>
                            </a:rPr>
                            <m:t>0</m:t>
                          </m:r>
                        </m:sub>
                      </m:sSub>
                    </m:oMath>
                  </a14:m>
                  <a:r>
                    <a:rPr lang="en-US" i="1" dirty="0" smtClean="0"/>
                    <a:t>=30</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0</m:t>
                          </m:r>
                        </m:sub>
                      </m:sSub>
                    </m:oMath>
                  </a14:m>
                  <a:r>
                    <a:rPr lang="en-US" i="1" dirty="0" smtClean="0"/>
                    <a:t>=2</a:t>
                  </a:r>
                  <a:endParaRPr lang="en-US" i="1" dirty="0"/>
                </a:p>
              </p:txBody>
            </p:sp>
          </mc:Choice>
          <mc:Fallback xmlns="">
            <p:sp>
              <p:nvSpPr>
                <p:cNvPr id="50" name="TextBox 49"/>
                <p:cNvSpPr txBox="1">
                  <a:spLocks noRot="1" noChangeAspect="1" noMove="1" noResize="1" noEditPoints="1" noAdjustHandles="1" noChangeArrowheads="1" noChangeShapeType="1" noTextEdit="1"/>
                </p:cNvSpPr>
                <p:nvPr/>
              </p:nvSpPr>
              <p:spPr>
                <a:xfrm>
                  <a:off x="3704651" y="1074492"/>
                  <a:ext cx="1067243" cy="646331"/>
                </a:xfrm>
                <a:prstGeom prst="rect">
                  <a:avLst/>
                </a:prstGeom>
                <a:blipFill>
                  <a:blip r:embed="rId17"/>
                  <a:stretch>
                    <a:fillRect t="-5660" b="-13208"/>
                  </a:stretch>
                </a:blipFill>
              </p:spPr>
              <p:txBody>
                <a:bodyPr/>
                <a:lstStyle/>
                <a:p>
                  <a:r>
                    <a:rPr lang="en-US">
                      <a:noFill/>
                    </a:rPr>
                    <a:t> </a:t>
                  </a:r>
                </a:p>
              </p:txBody>
            </p:sp>
          </mc:Fallback>
        </mc:AlternateContent>
      </p:grpSp>
      <p:grpSp>
        <p:nvGrpSpPr>
          <p:cNvPr id="29" name="Group 28"/>
          <p:cNvGrpSpPr/>
          <p:nvPr/>
        </p:nvGrpSpPr>
        <p:grpSpPr>
          <a:xfrm>
            <a:off x="345743" y="1510144"/>
            <a:ext cx="1288604" cy="1219378"/>
            <a:chOff x="345743" y="1510144"/>
            <a:chExt cx="1288604" cy="1219378"/>
          </a:xfrm>
        </p:grpSpPr>
        <p:cxnSp>
          <p:nvCxnSpPr>
            <p:cNvPr id="26" name="Straight Arrow Connector 25"/>
            <p:cNvCxnSpPr/>
            <p:nvPr/>
          </p:nvCxnSpPr>
          <p:spPr>
            <a:xfrm>
              <a:off x="584352" y="2729522"/>
              <a:ext cx="72751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45743" y="1510144"/>
              <a:ext cx="1288604" cy="1200329"/>
            </a:xfrm>
            <a:prstGeom prst="rect">
              <a:avLst/>
            </a:prstGeom>
            <a:noFill/>
          </p:spPr>
          <p:txBody>
            <a:bodyPr wrap="square" rtlCol="0">
              <a:spAutoFit/>
            </a:bodyPr>
            <a:lstStyle/>
            <a:p>
              <a:r>
                <a:rPr lang="en-US" dirty="0" smtClean="0"/>
                <a:t>Maximizes </a:t>
              </a:r>
              <a:r>
                <a:rPr lang="en-US" smtClean="0"/>
                <a:t>UPC value k</a:t>
              </a:r>
            </a:p>
            <a:p>
              <a:endParaRPr lang="en-US" dirty="0"/>
            </a:p>
          </p:txBody>
        </p:sp>
      </p:grpSp>
      <p:grpSp>
        <p:nvGrpSpPr>
          <p:cNvPr id="59" name="Group 58"/>
          <p:cNvGrpSpPr/>
          <p:nvPr/>
        </p:nvGrpSpPr>
        <p:grpSpPr>
          <a:xfrm>
            <a:off x="665342" y="3077141"/>
            <a:ext cx="2303266" cy="1631852"/>
            <a:chOff x="4033035" y="4766566"/>
            <a:chExt cx="2303266" cy="1631852"/>
          </a:xfrm>
        </p:grpSpPr>
        <p:grpSp>
          <p:nvGrpSpPr>
            <p:cNvPr id="54" name="Group 53"/>
            <p:cNvGrpSpPr/>
            <p:nvPr/>
          </p:nvGrpSpPr>
          <p:grpSpPr>
            <a:xfrm>
              <a:off x="4033035" y="4766566"/>
              <a:ext cx="2303266" cy="1631852"/>
              <a:chOff x="3588781" y="4754880"/>
              <a:chExt cx="2303266" cy="1631852"/>
            </a:xfrm>
          </p:grpSpPr>
          <p:cxnSp>
            <p:nvCxnSpPr>
              <p:cNvPr id="31" name="Straight Arrow Connector 30"/>
              <p:cNvCxnSpPr/>
              <p:nvPr/>
            </p:nvCxnSpPr>
            <p:spPr>
              <a:xfrm flipH="1">
                <a:off x="3944381" y="4754880"/>
                <a:ext cx="827514" cy="945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4771894" y="4830183"/>
                <a:ext cx="770778" cy="870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3588781" y="5700535"/>
                <a:ext cx="649491" cy="6861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5242556" y="5700534"/>
                <a:ext cx="649491" cy="6861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55" name="TextBox 54"/>
                <p:cNvSpPr txBox="1"/>
                <p:nvPr/>
              </p:nvSpPr>
              <p:spPr>
                <a:xfrm>
                  <a:off x="4330710" y="4934083"/>
                  <a:ext cx="47986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3</m:t>
                            </m:r>
                          </m:sub>
                        </m:sSub>
                      </m:oMath>
                    </m:oMathPara>
                  </a14:m>
                  <a:endParaRPr lang="en-US" sz="2400" dirty="0"/>
                </a:p>
              </p:txBody>
            </p:sp>
          </mc:Choice>
          <mc:Fallback xmlns="">
            <p:sp>
              <p:nvSpPr>
                <p:cNvPr id="55" name="TextBox 54"/>
                <p:cNvSpPr txBox="1">
                  <a:spLocks noRot="1" noChangeAspect="1" noMove="1" noResize="1" noEditPoints="1" noAdjustHandles="1" noChangeArrowheads="1" noChangeShapeType="1" noTextEdit="1"/>
                </p:cNvSpPr>
                <p:nvPr/>
              </p:nvSpPr>
              <p:spPr>
                <a:xfrm>
                  <a:off x="4330710" y="4934083"/>
                  <a:ext cx="479868" cy="461665"/>
                </a:xfrm>
                <a:prstGeom prst="rect">
                  <a:avLst/>
                </a:prstGeom>
                <a:blipFill>
                  <a:blip r:embed="rId18"/>
                  <a:stretch>
                    <a:fillRect b="-3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p:cNvSpPr txBox="1"/>
                <p:nvPr/>
              </p:nvSpPr>
              <p:spPr>
                <a:xfrm>
                  <a:off x="5681746" y="4928974"/>
                  <a:ext cx="47986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4</m:t>
                            </m:r>
                          </m:sub>
                        </m:sSub>
                      </m:oMath>
                    </m:oMathPara>
                  </a14:m>
                  <a:endParaRPr lang="en-US" sz="2400" dirty="0"/>
                </a:p>
              </p:txBody>
            </p:sp>
          </mc:Choice>
          <mc:Fallback xmlns="">
            <p:sp>
              <p:nvSpPr>
                <p:cNvPr id="56" name="TextBox 55"/>
                <p:cNvSpPr txBox="1">
                  <a:spLocks noRot="1" noChangeAspect="1" noMove="1" noResize="1" noEditPoints="1" noAdjustHandles="1" noChangeArrowheads="1" noChangeShapeType="1" noTextEdit="1"/>
                </p:cNvSpPr>
                <p:nvPr/>
              </p:nvSpPr>
              <p:spPr>
                <a:xfrm>
                  <a:off x="5681746" y="4928974"/>
                  <a:ext cx="479868" cy="461665"/>
                </a:xfrm>
                <a:prstGeom prst="rect">
                  <a:avLst/>
                </a:prstGeom>
                <a:blipFill>
                  <a:blip r:embed="rId19"/>
                  <a:stretch>
                    <a:fillRect b="-3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p:cNvSpPr txBox="1"/>
                <p:nvPr/>
              </p:nvSpPr>
              <p:spPr>
                <a:xfrm>
                  <a:off x="4123547" y="5797861"/>
                  <a:ext cx="47986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3</m:t>
                            </m:r>
                          </m:sub>
                        </m:sSub>
                      </m:oMath>
                    </m:oMathPara>
                  </a14:m>
                  <a:endParaRPr lang="en-US" sz="2400" dirty="0"/>
                </a:p>
              </p:txBody>
            </p:sp>
          </mc:Choice>
          <mc:Fallback xmlns="">
            <p:sp>
              <p:nvSpPr>
                <p:cNvPr id="57" name="TextBox 56"/>
                <p:cNvSpPr txBox="1">
                  <a:spLocks noRot="1" noChangeAspect="1" noMove="1" noResize="1" noEditPoints="1" noAdjustHandles="1" noChangeArrowheads="1" noChangeShapeType="1" noTextEdit="1"/>
                </p:cNvSpPr>
                <p:nvPr/>
              </p:nvSpPr>
              <p:spPr>
                <a:xfrm>
                  <a:off x="4123547" y="5797861"/>
                  <a:ext cx="479868" cy="461665"/>
                </a:xfrm>
                <a:prstGeom prst="rect">
                  <a:avLst/>
                </a:prstGeom>
                <a:blipFill>
                  <a:blip r:embed="rId20"/>
                  <a:stretch>
                    <a:fillRect l="-2532"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p:cNvSpPr txBox="1"/>
                <p:nvPr/>
              </p:nvSpPr>
              <p:spPr>
                <a:xfrm>
                  <a:off x="5771621" y="5824486"/>
                  <a:ext cx="47986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4</m:t>
                            </m:r>
                          </m:sub>
                        </m:sSub>
                      </m:oMath>
                    </m:oMathPara>
                  </a14:m>
                  <a:endParaRPr lang="en-US" sz="2400" dirty="0"/>
                </a:p>
              </p:txBody>
            </p:sp>
          </mc:Choice>
          <mc:Fallback xmlns="">
            <p:sp>
              <p:nvSpPr>
                <p:cNvPr id="58" name="TextBox 57"/>
                <p:cNvSpPr txBox="1">
                  <a:spLocks noRot="1" noChangeAspect="1" noMove="1" noResize="1" noEditPoints="1" noAdjustHandles="1" noChangeArrowheads="1" noChangeShapeType="1" noTextEdit="1"/>
                </p:cNvSpPr>
                <p:nvPr/>
              </p:nvSpPr>
              <p:spPr>
                <a:xfrm>
                  <a:off x="5771621" y="5824486"/>
                  <a:ext cx="479868" cy="461665"/>
                </a:xfrm>
                <a:prstGeom prst="rect">
                  <a:avLst/>
                </a:prstGeom>
                <a:blipFill>
                  <a:blip r:embed="rId21"/>
                  <a:stretch>
                    <a:fillRect l="-1266" b="-394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60" name="TextBox 59"/>
              <p:cNvSpPr txBox="1"/>
              <p:nvPr/>
            </p:nvSpPr>
            <p:spPr>
              <a:xfrm>
                <a:off x="501225" y="4766566"/>
                <a:ext cx="1028700" cy="646331"/>
              </a:xfrm>
              <a:prstGeom prst="rect">
                <a:avLst/>
              </a:prstGeom>
              <a:noFill/>
            </p:spPr>
            <p:txBody>
              <a:bodyPr wrap="square" rtlCol="0">
                <a:spAutoFit/>
              </a:bodyPr>
              <a:lstStyle/>
              <a:p>
                <a:r>
                  <a:rPr lang="en-US" i="1" dirty="0" smtClean="0"/>
                  <a:t>   n=0</a:t>
                </a:r>
              </a:p>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𝜗</m:t>
                      </m:r>
                      <m:r>
                        <a:rPr lang="en-US" b="0" i="1" smtClean="0">
                          <a:latin typeface="Cambria Math" panose="02040503050406030204" pitchFamily="18" charset="0"/>
                          <a:ea typeface="Cambria Math" panose="02040503050406030204" pitchFamily="18" charset="0"/>
                        </a:rPr>
                        <m:t>=0</m:t>
                      </m:r>
                    </m:oMath>
                  </m:oMathPara>
                </a14:m>
                <a:endParaRPr lang="en-US" i="1" dirty="0"/>
              </a:p>
            </p:txBody>
          </p:sp>
        </mc:Choice>
        <mc:Fallback xmlns="">
          <p:sp>
            <p:nvSpPr>
              <p:cNvPr id="60" name="TextBox 59"/>
              <p:cNvSpPr txBox="1">
                <a:spLocks noRot="1" noChangeAspect="1" noMove="1" noResize="1" noEditPoints="1" noAdjustHandles="1" noChangeArrowheads="1" noChangeShapeType="1" noTextEdit="1"/>
              </p:cNvSpPr>
              <p:nvPr/>
            </p:nvSpPr>
            <p:spPr>
              <a:xfrm>
                <a:off x="501225" y="4766566"/>
                <a:ext cx="1028700" cy="646331"/>
              </a:xfrm>
              <a:prstGeom prst="rect">
                <a:avLst/>
              </a:prstGeom>
              <a:blipFill>
                <a:blip r:embed="rId22"/>
                <a:stretch>
                  <a:fillRect t="-66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p:cNvSpPr txBox="1"/>
              <p:nvPr/>
            </p:nvSpPr>
            <p:spPr>
              <a:xfrm>
                <a:off x="2214730" y="4684870"/>
                <a:ext cx="1028700" cy="646331"/>
              </a:xfrm>
              <a:prstGeom prst="rect">
                <a:avLst/>
              </a:prstGeom>
              <a:noFill/>
            </p:spPr>
            <p:txBody>
              <a:bodyPr wrap="square" rtlCol="0">
                <a:spAutoFit/>
              </a:bodyPr>
              <a:lstStyle/>
              <a:p>
                <a:r>
                  <a:rPr lang="en-US" i="1" dirty="0" smtClean="0"/>
                  <a:t>   n</a:t>
                </a:r>
                <a:r>
                  <a:rPr lang="en-US" i="1" baseline="-25000" dirty="0" smtClean="0"/>
                  <a:t>4</a:t>
                </a:r>
                <a:r>
                  <a:rPr lang="en-US" i="1" dirty="0" smtClean="0"/>
                  <a:t>=0</a:t>
                </a:r>
              </a:p>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𝜗</m:t>
                      </m:r>
                      <m:r>
                        <a:rPr lang="en-US" b="0" i="1" smtClean="0">
                          <a:latin typeface="Cambria Math" panose="02040503050406030204" pitchFamily="18" charset="0"/>
                          <a:ea typeface="Cambria Math" panose="02040503050406030204" pitchFamily="18" charset="0"/>
                        </a:rPr>
                        <m:t>=0</m:t>
                      </m:r>
                    </m:oMath>
                  </m:oMathPara>
                </a14:m>
                <a:endParaRPr lang="en-US" i="1" dirty="0"/>
              </a:p>
            </p:txBody>
          </p:sp>
        </mc:Choice>
        <mc:Fallback xmlns="">
          <p:sp>
            <p:nvSpPr>
              <p:cNvPr id="61" name="TextBox 60"/>
              <p:cNvSpPr txBox="1">
                <a:spLocks noRot="1" noChangeAspect="1" noMove="1" noResize="1" noEditPoints="1" noAdjustHandles="1" noChangeArrowheads="1" noChangeShapeType="1" noTextEdit="1"/>
              </p:cNvSpPr>
              <p:nvPr/>
            </p:nvSpPr>
            <p:spPr>
              <a:xfrm>
                <a:off x="2214730" y="4684870"/>
                <a:ext cx="1028700" cy="646331"/>
              </a:xfrm>
              <a:prstGeom prst="rect">
                <a:avLst/>
              </a:prstGeom>
              <a:blipFill>
                <a:blip r:embed="rId29"/>
                <a:stretch>
                  <a:fillRect t="-5660"/>
                </a:stretch>
              </a:blipFill>
            </p:spPr>
            <p:txBody>
              <a:bodyPr/>
              <a:lstStyle/>
              <a:p>
                <a:r>
                  <a:rPr lang="en-US">
                    <a:noFill/>
                  </a:rPr>
                  <a:t> </a:t>
                </a:r>
              </a:p>
            </p:txBody>
          </p:sp>
        </mc:Fallback>
      </mc:AlternateContent>
      <p:grpSp>
        <p:nvGrpSpPr>
          <p:cNvPr id="32" name="Group 31"/>
          <p:cNvGrpSpPr/>
          <p:nvPr/>
        </p:nvGrpSpPr>
        <p:grpSpPr>
          <a:xfrm>
            <a:off x="1020942" y="4622800"/>
            <a:ext cx="1000755" cy="2095500"/>
            <a:chOff x="1020942" y="4622800"/>
            <a:chExt cx="1000755" cy="2095500"/>
          </a:xfrm>
        </p:grpSpPr>
        <p:sp>
          <p:nvSpPr>
            <p:cNvPr id="21" name="Freeform 20"/>
            <p:cNvSpPr/>
            <p:nvPr/>
          </p:nvSpPr>
          <p:spPr>
            <a:xfrm>
              <a:off x="1244600" y="4622800"/>
              <a:ext cx="292100" cy="1333500"/>
            </a:xfrm>
            <a:custGeom>
              <a:avLst/>
              <a:gdLst>
                <a:gd name="connsiteX0" fmla="*/ 0 w 292100"/>
                <a:gd name="connsiteY0" fmla="*/ 0 h 1333500"/>
                <a:gd name="connsiteX1" fmla="*/ 63500 w 292100"/>
                <a:gd name="connsiteY1" fmla="*/ 12700 h 1333500"/>
                <a:gd name="connsiteX2" fmla="*/ 101600 w 292100"/>
                <a:gd name="connsiteY2" fmla="*/ 50800 h 1333500"/>
                <a:gd name="connsiteX3" fmla="*/ 139700 w 292100"/>
                <a:gd name="connsiteY3" fmla="*/ 76200 h 1333500"/>
                <a:gd name="connsiteX4" fmla="*/ 165100 w 292100"/>
                <a:gd name="connsiteY4" fmla="*/ 152400 h 1333500"/>
                <a:gd name="connsiteX5" fmla="*/ 177800 w 292100"/>
                <a:gd name="connsiteY5" fmla="*/ 190500 h 1333500"/>
                <a:gd name="connsiteX6" fmla="*/ 165100 w 292100"/>
                <a:gd name="connsiteY6" fmla="*/ 330200 h 1333500"/>
                <a:gd name="connsiteX7" fmla="*/ 127000 w 292100"/>
                <a:gd name="connsiteY7" fmla="*/ 419100 h 1333500"/>
                <a:gd name="connsiteX8" fmla="*/ 114300 w 292100"/>
                <a:gd name="connsiteY8" fmla="*/ 457200 h 1333500"/>
                <a:gd name="connsiteX9" fmla="*/ 127000 w 292100"/>
                <a:gd name="connsiteY9" fmla="*/ 558800 h 1333500"/>
                <a:gd name="connsiteX10" fmla="*/ 165100 w 292100"/>
                <a:gd name="connsiteY10" fmla="*/ 596900 h 1333500"/>
                <a:gd name="connsiteX11" fmla="*/ 254000 w 292100"/>
                <a:gd name="connsiteY11" fmla="*/ 622300 h 1333500"/>
                <a:gd name="connsiteX12" fmla="*/ 279400 w 292100"/>
                <a:gd name="connsiteY12" fmla="*/ 660400 h 1333500"/>
                <a:gd name="connsiteX13" fmla="*/ 266700 w 292100"/>
                <a:gd name="connsiteY13" fmla="*/ 723900 h 1333500"/>
                <a:gd name="connsiteX14" fmla="*/ 241300 w 292100"/>
                <a:gd name="connsiteY14" fmla="*/ 774700 h 1333500"/>
                <a:gd name="connsiteX15" fmla="*/ 165100 w 292100"/>
                <a:gd name="connsiteY15" fmla="*/ 812800 h 1333500"/>
                <a:gd name="connsiteX16" fmla="*/ 114300 w 292100"/>
                <a:gd name="connsiteY16" fmla="*/ 838200 h 1333500"/>
                <a:gd name="connsiteX17" fmla="*/ 12700 w 292100"/>
                <a:gd name="connsiteY17" fmla="*/ 952500 h 1333500"/>
                <a:gd name="connsiteX18" fmla="*/ 25400 w 292100"/>
                <a:gd name="connsiteY18" fmla="*/ 1092200 h 1333500"/>
                <a:gd name="connsiteX19" fmla="*/ 63500 w 292100"/>
                <a:gd name="connsiteY19" fmla="*/ 1130300 h 1333500"/>
                <a:gd name="connsiteX20" fmla="*/ 152400 w 292100"/>
                <a:gd name="connsiteY20" fmla="*/ 1168400 h 1333500"/>
                <a:gd name="connsiteX21" fmla="*/ 190500 w 292100"/>
                <a:gd name="connsiteY21" fmla="*/ 1244600 h 1333500"/>
                <a:gd name="connsiteX22" fmla="*/ 177800 w 292100"/>
                <a:gd name="connsiteY22" fmla="*/ 1295400 h 1333500"/>
                <a:gd name="connsiteX23" fmla="*/ 139700 w 292100"/>
                <a:gd name="connsiteY23" fmla="*/ 1257300 h 1333500"/>
                <a:gd name="connsiteX24" fmla="*/ 127000 w 292100"/>
                <a:gd name="connsiteY24" fmla="*/ 1219200 h 1333500"/>
                <a:gd name="connsiteX25" fmla="*/ 190500 w 292100"/>
                <a:gd name="connsiteY25" fmla="*/ 1333500 h 1333500"/>
                <a:gd name="connsiteX26" fmla="*/ 203200 w 292100"/>
                <a:gd name="connsiteY26" fmla="*/ 1282700 h 1333500"/>
                <a:gd name="connsiteX27" fmla="*/ 254000 w 292100"/>
                <a:gd name="connsiteY27" fmla="*/ 1206500 h 1333500"/>
                <a:gd name="connsiteX28" fmla="*/ 292100 w 292100"/>
                <a:gd name="connsiteY28" fmla="*/ 1143000 h 133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92100" h="1333500">
                  <a:moveTo>
                    <a:pt x="0" y="0"/>
                  </a:moveTo>
                  <a:cubicBezTo>
                    <a:pt x="21167" y="4233"/>
                    <a:pt x="44193" y="3047"/>
                    <a:pt x="63500" y="12700"/>
                  </a:cubicBezTo>
                  <a:cubicBezTo>
                    <a:pt x="79564" y="20732"/>
                    <a:pt x="87802" y="39302"/>
                    <a:pt x="101600" y="50800"/>
                  </a:cubicBezTo>
                  <a:cubicBezTo>
                    <a:pt x="113326" y="60571"/>
                    <a:pt x="127000" y="67733"/>
                    <a:pt x="139700" y="76200"/>
                  </a:cubicBezTo>
                  <a:lnTo>
                    <a:pt x="165100" y="152400"/>
                  </a:lnTo>
                  <a:lnTo>
                    <a:pt x="177800" y="190500"/>
                  </a:lnTo>
                  <a:cubicBezTo>
                    <a:pt x="173567" y="237067"/>
                    <a:pt x="171713" y="283911"/>
                    <a:pt x="165100" y="330200"/>
                  </a:cubicBezTo>
                  <a:cubicBezTo>
                    <a:pt x="160845" y="359984"/>
                    <a:pt x="137977" y="393487"/>
                    <a:pt x="127000" y="419100"/>
                  </a:cubicBezTo>
                  <a:cubicBezTo>
                    <a:pt x="121727" y="431405"/>
                    <a:pt x="118533" y="444500"/>
                    <a:pt x="114300" y="457200"/>
                  </a:cubicBezTo>
                  <a:cubicBezTo>
                    <a:pt x="118533" y="491067"/>
                    <a:pt x="115336" y="526725"/>
                    <a:pt x="127000" y="558800"/>
                  </a:cubicBezTo>
                  <a:cubicBezTo>
                    <a:pt x="133138" y="575679"/>
                    <a:pt x="150156" y="586937"/>
                    <a:pt x="165100" y="596900"/>
                  </a:cubicBezTo>
                  <a:cubicBezTo>
                    <a:pt x="176032" y="604188"/>
                    <a:pt x="247226" y="620606"/>
                    <a:pt x="254000" y="622300"/>
                  </a:cubicBezTo>
                  <a:cubicBezTo>
                    <a:pt x="262467" y="635000"/>
                    <a:pt x="277507" y="645254"/>
                    <a:pt x="279400" y="660400"/>
                  </a:cubicBezTo>
                  <a:cubicBezTo>
                    <a:pt x="282077" y="681819"/>
                    <a:pt x="273526" y="703422"/>
                    <a:pt x="266700" y="723900"/>
                  </a:cubicBezTo>
                  <a:cubicBezTo>
                    <a:pt x="260713" y="741861"/>
                    <a:pt x="253420" y="760156"/>
                    <a:pt x="241300" y="774700"/>
                  </a:cubicBezTo>
                  <a:cubicBezTo>
                    <a:pt x="218702" y="801818"/>
                    <a:pt x="194315" y="800279"/>
                    <a:pt x="165100" y="812800"/>
                  </a:cubicBezTo>
                  <a:cubicBezTo>
                    <a:pt x="147699" y="820258"/>
                    <a:pt x="129083" y="826373"/>
                    <a:pt x="114300" y="838200"/>
                  </a:cubicBezTo>
                  <a:cubicBezTo>
                    <a:pt x="52162" y="887910"/>
                    <a:pt x="47464" y="900354"/>
                    <a:pt x="12700" y="952500"/>
                  </a:cubicBezTo>
                  <a:cubicBezTo>
                    <a:pt x="16933" y="999067"/>
                    <a:pt x="12554" y="1047240"/>
                    <a:pt x="25400" y="1092200"/>
                  </a:cubicBezTo>
                  <a:cubicBezTo>
                    <a:pt x="30334" y="1109469"/>
                    <a:pt x="48885" y="1119861"/>
                    <a:pt x="63500" y="1130300"/>
                  </a:cubicBezTo>
                  <a:cubicBezTo>
                    <a:pt x="90963" y="1149917"/>
                    <a:pt x="121308" y="1158036"/>
                    <a:pt x="152400" y="1168400"/>
                  </a:cubicBezTo>
                  <a:cubicBezTo>
                    <a:pt x="165242" y="1187663"/>
                    <a:pt x="190500" y="1218310"/>
                    <a:pt x="190500" y="1244600"/>
                  </a:cubicBezTo>
                  <a:cubicBezTo>
                    <a:pt x="190500" y="1262054"/>
                    <a:pt x="182033" y="1278467"/>
                    <a:pt x="177800" y="1295400"/>
                  </a:cubicBezTo>
                  <a:cubicBezTo>
                    <a:pt x="165100" y="1282700"/>
                    <a:pt x="149663" y="1272244"/>
                    <a:pt x="139700" y="1257300"/>
                  </a:cubicBezTo>
                  <a:cubicBezTo>
                    <a:pt x="132274" y="1246161"/>
                    <a:pt x="117534" y="1209734"/>
                    <a:pt x="127000" y="1219200"/>
                  </a:cubicBezTo>
                  <a:cubicBezTo>
                    <a:pt x="170669" y="1262869"/>
                    <a:pt x="174530" y="1285590"/>
                    <a:pt x="190500" y="1333500"/>
                  </a:cubicBezTo>
                  <a:cubicBezTo>
                    <a:pt x="194733" y="1316567"/>
                    <a:pt x="195394" y="1298312"/>
                    <a:pt x="203200" y="1282700"/>
                  </a:cubicBezTo>
                  <a:cubicBezTo>
                    <a:pt x="216852" y="1255396"/>
                    <a:pt x="237067" y="1231900"/>
                    <a:pt x="254000" y="1206500"/>
                  </a:cubicBezTo>
                  <a:cubicBezTo>
                    <a:pt x="284651" y="1160524"/>
                    <a:pt x="272574" y="1182052"/>
                    <a:pt x="292100" y="11430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1020942" y="5943600"/>
              <a:ext cx="880423" cy="7747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192571" y="6057900"/>
              <a:ext cx="537163" cy="546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0" name="TextBox 29"/>
                <p:cNvSpPr txBox="1"/>
                <p:nvPr/>
              </p:nvSpPr>
              <p:spPr>
                <a:xfrm>
                  <a:off x="1065983" y="6186972"/>
                  <a:ext cx="955714"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𝜗</m:t>
                        </m:r>
                        <m:r>
                          <a:rPr lang="en-US" sz="2000" b="0" i="1" smtClean="0">
                            <a:latin typeface="Cambria Math" panose="02040503050406030204" pitchFamily="18" charset="0"/>
                            <a:ea typeface="Cambria Math" panose="02040503050406030204" pitchFamily="18" charset="0"/>
                          </a:rPr>
                          <m:t>=0</m:t>
                        </m:r>
                      </m:oMath>
                    </m:oMathPara>
                  </a14:m>
                  <a:endParaRPr lang="en-US" sz="2000" dirty="0"/>
                </a:p>
              </p:txBody>
            </p:sp>
          </mc:Choice>
          <mc:Fallback xmlns="">
            <p:sp>
              <p:nvSpPr>
                <p:cNvPr id="30" name="TextBox 29"/>
                <p:cNvSpPr txBox="1">
                  <a:spLocks noRot="1" noChangeAspect="1" noMove="1" noResize="1" noEditPoints="1" noAdjustHandles="1" noChangeArrowheads="1" noChangeShapeType="1" noTextEdit="1"/>
                </p:cNvSpPr>
                <p:nvPr/>
              </p:nvSpPr>
              <p:spPr>
                <a:xfrm>
                  <a:off x="1065983" y="6186972"/>
                  <a:ext cx="955714" cy="400110"/>
                </a:xfrm>
                <a:prstGeom prst="rect">
                  <a:avLst/>
                </a:prstGeom>
                <a:blipFill>
                  <a:blip r:embed="rId24"/>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62" name="TextBox 61"/>
              <p:cNvSpPr txBox="1"/>
              <p:nvPr/>
            </p:nvSpPr>
            <p:spPr>
              <a:xfrm>
                <a:off x="358563" y="4766565"/>
                <a:ext cx="1028700" cy="646331"/>
              </a:xfrm>
              <a:prstGeom prst="rect">
                <a:avLst/>
              </a:prstGeom>
              <a:solidFill>
                <a:schemeClr val="bg1"/>
              </a:solidFill>
            </p:spPr>
            <p:txBody>
              <a:bodyPr wrap="square" rtlCol="0">
                <a:spAutoFit/>
              </a:bodyPr>
              <a:lstStyle/>
              <a:p>
                <a:r>
                  <a:rPr lang="en-US" i="1" dirty="0" smtClean="0"/>
                  <a:t>   n</a:t>
                </a:r>
                <a:r>
                  <a:rPr lang="en-US" i="1" baseline="-25000" dirty="0" smtClean="0"/>
                  <a:t>3</a:t>
                </a:r>
                <a:r>
                  <a:rPr lang="en-US" i="1" dirty="0" smtClean="0"/>
                  <a:t>=1</a:t>
                </a:r>
              </a:p>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𝜗</m:t>
                      </m:r>
                      <m:r>
                        <a:rPr lang="en-US" b="0" i="1" smtClean="0">
                          <a:latin typeface="Cambria Math" panose="02040503050406030204" pitchFamily="18" charset="0"/>
                          <a:ea typeface="Cambria Math" panose="02040503050406030204" pitchFamily="18" charset="0"/>
                        </a:rPr>
                        <m:t>=0</m:t>
                      </m:r>
                    </m:oMath>
                  </m:oMathPara>
                </a14:m>
                <a:endParaRPr lang="en-US" i="1" dirty="0"/>
              </a:p>
            </p:txBody>
          </p:sp>
        </mc:Choice>
        <mc:Fallback xmlns="">
          <p:sp>
            <p:nvSpPr>
              <p:cNvPr id="62" name="TextBox 61"/>
              <p:cNvSpPr txBox="1">
                <a:spLocks noRot="1" noChangeAspect="1" noMove="1" noResize="1" noEditPoints="1" noAdjustHandles="1" noChangeArrowheads="1" noChangeShapeType="1" noTextEdit="1"/>
              </p:cNvSpPr>
              <p:nvPr/>
            </p:nvSpPr>
            <p:spPr>
              <a:xfrm>
                <a:off x="358563" y="4766565"/>
                <a:ext cx="1028700" cy="646331"/>
              </a:xfrm>
              <a:prstGeom prst="rect">
                <a:avLst/>
              </a:prstGeom>
              <a:blipFill>
                <a:blip r:embed="rId30"/>
                <a:stretch>
                  <a:fillRect t="-5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p:cNvSpPr txBox="1"/>
              <p:nvPr/>
            </p:nvSpPr>
            <p:spPr>
              <a:xfrm>
                <a:off x="1985390" y="2993360"/>
                <a:ext cx="1028700" cy="646331"/>
              </a:xfrm>
              <a:prstGeom prst="rect">
                <a:avLst/>
              </a:prstGeom>
              <a:solidFill>
                <a:schemeClr val="bg1"/>
              </a:solidFill>
            </p:spPr>
            <p:txBody>
              <a:bodyPr wrap="square" rtlCol="0">
                <a:spAutoFit/>
              </a:bodyPr>
              <a:lstStyle/>
              <a:p>
                <a:r>
                  <a:rPr lang="en-US" i="1" dirty="0" smtClean="0"/>
                  <a:t>   n</a:t>
                </a:r>
                <a:r>
                  <a:rPr lang="en-US" i="1" baseline="-25000" dirty="0" smtClean="0"/>
                  <a:t>1</a:t>
                </a:r>
                <a:r>
                  <a:rPr lang="en-US" i="1" dirty="0" smtClean="0"/>
                  <a:t>=2</a:t>
                </a:r>
              </a:p>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𝜗</m:t>
                      </m:r>
                      <m:r>
                        <a:rPr lang="en-US" b="0" i="1" smtClean="0">
                          <a:latin typeface="Cambria Math" panose="02040503050406030204" pitchFamily="18" charset="0"/>
                          <a:ea typeface="Cambria Math" panose="02040503050406030204" pitchFamily="18" charset="0"/>
                        </a:rPr>
                        <m:t>=20</m:t>
                      </m:r>
                    </m:oMath>
                  </m:oMathPara>
                </a14:m>
                <a:endParaRPr lang="en-US" i="1" dirty="0"/>
              </a:p>
            </p:txBody>
          </p:sp>
        </mc:Choice>
        <mc:Fallback xmlns="">
          <p:sp>
            <p:nvSpPr>
              <p:cNvPr id="63" name="TextBox 62"/>
              <p:cNvSpPr txBox="1">
                <a:spLocks noRot="1" noChangeAspect="1" noMove="1" noResize="1" noEditPoints="1" noAdjustHandles="1" noChangeArrowheads="1" noChangeShapeType="1" noTextEdit="1"/>
              </p:cNvSpPr>
              <p:nvPr/>
            </p:nvSpPr>
            <p:spPr>
              <a:xfrm>
                <a:off x="1985390" y="2993360"/>
                <a:ext cx="1028700" cy="646331"/>
              </a:xfrm>
              <a:prstGeom prst="rect">
                <a:avLst/>
              </a:prstGeom>
              <a:blipFill>
                <a:blip r:embed="rId31"/>
                <a:stretch>
                  <a:fillRect t="-47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p:cNvSpPr txBox="1"/>
              <p:nvPr/>
            </p:nvSpPr>
            <p:spPr>
              <a:xfrm>
                <a:off x="3632017" y="1146560"/>
                <a:ext cx="1028700" cy="646331"/>
              </a:xfrm>
              <a:prstGeom prst="rect">
                <a:avLst/>
              </a:prstGeom>
              <a:solidFill>
                <a:schemeClr val="bg1"/>
              </a:solidFill>
            </p:spPr>
            <p:txBody>
              <a:bodyPr wrap="square" rtlCol="0">
                <a:spAutoFit/>
              </a:bodyPr>
              <a:lstStyle/>
              <a:p>
                <a:r>
                  <a:rPr lang="en-US" i="1" dirty="0" smtClean="0"/>
                  <a:t>   n</a:t>
                </a:r>
                <a:r>
                  <a:rPr lang="en-US" i="1" baseline="-25000" dirty="0" smtClean="0"/>
                  <a:t>0</a:t>
                </a:r>
                <a:r>
                  <a:rPr lang="en-US" i="1" dirty="0" smtClean="0"/>
                  <a:t>=3</a:t>
                </a:r>
              </a:p>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𝜗</m:t>
                      </m:r>
                      <m:r>
                        <a:rPr lang="en-US" b="0" i="1" smtClean="0">
                          <a:latin typeface="Cambria Math" panose="02040503050406030204" pitchFamily="18" charset="0"/>
                          <a:ea typeface="Cambria Math" panose="02040503050406030204" pitchFamily="18" charset="0"/>
                        </a:rPr>
                        <m:t>=30</m:t>
                      </m:r>
                    </m:oMath>
                  </m:oMathPara>
                </a14:m>
                <a:endParaRPr lang="en-US" i="1" dirty="0"/>
              </a:p>
            </p:txBody>
          </p:sp>
        </mc:Choice>
        <mc:Fallback xmlns="">
          <p:sp>
            <p:nvSpPr>
              <p:cNvPr id="64" name="TextBox 63"/>
              <p:cNvSpPr txBox="1">
                <a:spLocks noRot="1" noChangeAspect="1" noMove="1" noResize="1" noEditPoints="1" noAdjustHandles="1" noChangeArrowheads="1" noChangeShapeType="1" noTextEdit="1"/>
              </p:cNvSpPr>
              <p:nvPr/>
            </p:nvSpPr>
            <p:spPr>
              <a:xfrm>
                <a:off x="3632017" y="1146560"/>
                <a:ext cx="1028700" cy="646331"/>
              </a:xfrm>
              <a:prstGeom prst="rect">
                <a:avLst/>
              </a:prstGeom>
              <a:blipFill>
                <a:blip r:embed="rId32"/>
                <a:stretch>
                  <a:fillRect t="-4717"/>
                </a:stretch>
              </a:blipFill>
            </p:spPr>
            <p:txBody>
              <a:bodyPr/>
              <a:lstStyle/>
              <a:p>
                <a:r>
                  <a:rPr lang="en-US">
                    <a:noFill/>
                  </a:rPr>
                  <a:t> </a:t>
                </a:r>
              </a:p>
            </p:txBody>
          </p:sp>
        </mc:Fallback>
      </mc:AlternateContent>
      <p:sp>
        <p:nvSpPr>
          <p:cNvPr id="34" name="TextBox 33"/>
          <p:cNvSpPr txBox="1"/>
          <p:nvPr/>
        </p:nvSpPr>
        <p:spPr>
          <a:xfrm>
            <a:off x="6135131" y="6146284"/>
            <a:ext cx="3783569" cy="369332"/>
          </a:xfrm>
          <a:prstGeom prst="rect">
            <a:avLst/>
          </a:prstGeom>
          <a:noFill/>
        </p:spPr>
        <p:txBody>
          <a:bodyPr wrap="square" rtlCol="0">
            <a:spAutoFit/>
          </a:bodyPr>
          <a:lstStyle/>
          <a:p>
            <a:r>
              <a:rPr lang="en-US" dirty="0" smtClean="0"/>
              <a:t>Value backpropagation</a:t>
            </a:r>
            <a:endParaRPr lang="en-US" dirty="0"/>
          </a:p>
        </p:txBody>
      </p:sp>
      <p:grpSp>
        <p:nvGrpSpPr>
          <p:cNvPr id="51" name="Group 50"/>
          <p:cNvGrpSpPr/>
          <p:nvPr/>
        </p:nvGrpSpPr>
        <p:grpSpPr>
          <a:xfrm>
            <a:off x="5702185" y="1643276"/>
            <a:ext cx="6222980" cy="4115876"/>
            <a:chOff x="1998223" y="1130300"/>
            <a:chExt cx="8361929" cy="5142657"/>
          </a:xfrm>
        </p:grpSpPr>
        <p:grpSp>
          <p:nvGrpSpPr>
            <p:cNvPr id="65" name="Group 64"/>
            <p:cNvGrpSpPr/>
            <p:nvPr/>
          </p:nvGrpSpPr>
          <p:grpSpPr>
            <a:xfrm>
              <a:off x="2768600" y="1130300"/>
              <a:ext cx="3079749" cy="4178029"/>
              <a:chOff x="2768600" y="1130300"/>
              <a:chExt cx="3079749" cy="4178029"/>
            </a:xfrm>
          </p:grpSpPr>
          <p:grpSp>
            <p:nvGrpSpPr>
              <p:cNvPr id="89" name="Group 88"/>
              <p:cNvGrpSpPr/>
              <p:nvPr/>
            </p:nvGrpSpPr>
            <p:grpSpPr>
              <a:xfrm>
                <a:off x="2768600" y="1130300"/>
                <a:ext cx="3079749" cy="3317176"/>
                <a:chOff x="3594100" y="2374900"/>
                <a:chExt cx="3079749" cy="3317176"/>
              </a:xfrm>
            </p:grpSpPr>
            <p:sp>
              <p:nvSpPr>
                <p:cNvPr id="95" name="Oval 94"/>
                <p:cNvSpPr/>
                <p:nvPr/>
              </p:nvSpPr>
              <p:spPr>
                <a:xfrm>
                  <a:off x="4089400" y="2374900"/>
                  <a:ext cx="1155700" cy="508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4292601" y="2489200"/>
                  <a:ext cx="1308100" cy="461469"/>
                </a:xfrm>
                <a:prstGeom prst="rect">
                  <a:avLst/>
                </a:prstGeom>
                <a:noFill/>
              </p:spPr>
              <p:txBody>
                <a:bodyPr wrap="square" rtlCol="0">
                  <a:spAutoFit/>
                </a:bodyPr>
                <a:lstStyle/>
                <a:p>
                  <a:r>
                    <a:rPr lang="en-US" dirty="0" smtClean="0"/>
                    <a:t>start</a:t>
                  </a:r>
                  <a:endParaRPr lang="en-US" dirty="0"/>
                </a:p>
              </p:txBody>
            </p:sp>
            <p:sp>
              <p:nvSpPr>
                <p:cNvPr id="97" name="Rectangle 96"/>
                <p:cNvSpPr/>
                <p:nvPr/>
              </p:nvSpPr>
              <p:spPr>
                <a:xfrm>
                  <a:off x="3594100" y="3416300"/>
                  <a:ext cx="2222500" cy="4953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8" name="TextBox 97"/>
                    <p:cNvSpPr txBox="1"/>
                    <p:nvPr/>
                  </p:nvSpPr>
                  <p:spPr>
                    <a:xfrm>
                      <a:off x="3702050" y="3392639"/>
                      <a:ext cx="2971799" cy="499925"/>
                    </a:xfrm>
                    <a:prstGeom prst="rect">
                      <a:avLst/>
                    </a:prstGeom>
                    <a:noFill/>
                  </p:spPr>
                  <p:txBody>
                    <a:bodyPr wrap="square" rtlCol="0">
                      <a:spAutoFit/>
                    </a:bodyPr>
                    <a:lstStyle/>
                    <a:p>
                      <a:r>
                        <a:rPr lang="en-US" sz="1200" dirty="0" smtClean="0"/>
                        <a:t>Current node=</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𝑆</m:t>
                              </m:r>
                            </m:e>
                            <m:sub>
                              <m:r>
                                <a:rPr lang="en-US" sz="1200" b="0" i="1" smtClean="0">
                                  <a:latin typeface="Cambria Math" panose="02040503050406030204" pitchFamily="18" charset="0"/>
                                </a:rPr>
                                <m:t>0</m:t>
                              </m:r>
                            </m:sub>
                          </m:sSub>
                        </m:oMath>
                      </a14:m>
                      <a:r>
                        <a:rPr lang="en-US" sz="2000" dirty="0" smtClean="0"/>
                        <a:t> </a:t>
                      </a:r>
                      <a:endParaRPr lang="en-US" sz="2000" dirty="0"/>
                    </a:p>
                  </p:txBody>
                </p:sp>
              </mc:Choice>
              <mc:Fallback xmlns="">
                <p:sp>
                  <p:nvSpPr>
                    <p:cNvPr id="98" name="TextBox 97"/>
                    <p:cNvSpPr txBox="1">
                      <a:spLocks noRot="1" noChangeAspect="1" noMove="1" noResize="1" noEditPoints="1" noAdjustHandles="1" noChangeArrowheads="1" noChangeShapeType="1" noTextEdit="1"/>
                    </p:cNvSpPr>
                    <p:nvPr/>
                  </p:nvSpPr>
                  <p:spPr>
                    <a:xfrm>
                      <a:off x="3702050" y="3392639"/>
                      <a:ext cx="2971799" cy="499925"/>
                    </a:xfrm>
                    <a:prstGeom prst="rect">
                      <a:avLst/>
                    </a:prstGeom>
                    <a:blipFill>
                      <a:blip r:embed="rId33"/>
                      <a:stretch>
                        <a:fillRect l="-276" b="-6061"/>
                      </a:stretch>
                    </a:blipFill>
                  </p:spPr>
                  <p:txBody>
                    <a:bodyPr/>
                    <a:lstStyle/>
                    <a:p>
                      <a:r>
                        <a:rPr lang="en-US">
                          <a:noFill/>
                        </a:rPr>
                        <a:t> </a:t>
                      </a:r>
                    </a:p>
                  </p:txBody>
                </p:sp>
              </mc:Fallback>
            </mc:AlternateContent>
            <p:sp>
              <p:nvSpPr>
                <p:cNvPr id="99" name="Rectangle 98"/>
                <p:cNvSpPr/>
                <p:nvPr/>
              </p:nvSpPr>
              <p:spPr>
                <a:xfrm rot="18886353">
                  <a:off x="4170370" y="4577069"/>
                  <a:ext cx="1069959" cy="116005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0" name="Straight Arrow Connector 99"/>
                <p:cNvCxnSpPr/>
                <p:nvPr/>
              </p:nvCxnSpPr>
              <p:spPr>
                <a:xfrm flipH="1">
                  <a:off x="4648200" y="2882900"/>
                  <a:ext cx="6350" cy="60753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flipH="1">
                  <a:off x="4641850" y="3851821"/>
                  <a:ext cx="6350" cy="60753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
            <p:nvSpPr>
              <p:cNvPr id="90" name="TextBox 89"/>
              <p:cNvSpPr txBox="1"/>
              <p:nvPr/>
            </p:nvSpPr>
            <p:spPr>
              <a:xfrm>
                <a:off x="3195200" y="3468469"/>
                <a:ext cx="1739898" cy="576836"/>
              </a:xfrm>
              <a:prstGeom prst="rect">
                <a:avLst/>
              </a:prstGeom>
              <a:noFill/>
            </p:spPr>
            <p:txBody>
              <a:bodyPr wrap="square" rtlCol="0">
                <a:spAutoFit/>
              </a:bodyPr>
              <a:lstStyle/>
              <a:p>
                <a:r>
                  <a:rPr lang="en-US" sz="1200" dirty="0" smtClean="0"/>
                  <a:t>Is current node a leaf </a:t>
                </a:r>
                <a:endParaRPr lang="en-US" sz="1200" dirty="0"/>
              </a:p>
            </p:txBody>
          </p:sp>
          <p:cxnSp>
            <p:nvCxnSpPr>
              <p:cNvPr id="91" name="Straight Arrow Connector 90"/>
              <p:cNvCxnSpPr/>
              <p:nvPr/>
            </p:nvCxnSpPr>
            <p:spPr>
              <a:xfrm flipH="1">
                <a:off x="3912749" y="4700793"/>
                <a:ext cx="6350" cy="60753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4644148" y="3912496"/>
                <a:ext cx="82955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4775199" y="3468469"/>
                <a:ext cx="990366" cy="461469"/>
              </a:xfrm>
              <a:prstGeom prst="rect">
                <a:avLst/>
              </a:prstGeom>
              <a:noFill/>
            </p:spPr>
            <p:txBody>
              <a:bodyPr wrap="square" rtlCol="0">
                <a:spAutoFit/>
              </a:bodyPr>
              <a:lstStyle/>
              <a:p>
                <a:r>
                  <a:rPr lang="en-US" dirty="0" smtClean="0"/>
                  <a:t>yes</a:t>
                </a:r>
                <a:endParaRPr lang="en-US" dirty="0"/>
              </a:p>
            </p:txBody>
          </p:sp>
          <p:sp>
            <p:nvSpPr>
              <p:cNvPr id="94" name="TextBox 93"/>
              <p:cNvSpPr txBox="1"/>
              <p:nvPr/>
            </p:nvSpPr>
            <p:spPr>
              <a:xfrm>
                <a:off x="3887349" y="4700792"/>
                <a:ext cx="1319039" cy="461469"/>
              </a:xfrm>
              <a:prstGeom prst="rect">
                <a:avLst/>
              </a:prstGeom>
              <a:noFill/>
            </p:spPr>
            <p:txBody>
              <a:bodyPr wrap="square" rtlCol="0">
                <a:spAutoFit/>
              </a:bodyPr>
              <a:lstStyle/>
              <a:p>
                <a:r>
                  <a:rPr lang="en-US" dirty="0" smtClean="0"/>
                  <a:t>no</a:t>
                </a:r>
                <a:endParaRPr lang="en-US" dirty="0"/>
              </a:p>
            </p:txBody>
          </p:sp>
        </p:grpSp>
        <p:sp>
          <p:nvSpPr>
            <p:cNvPr id="66" name="Rectangle 65"/>
            <p:cNvSpPr/>
            <p:nvPr/>
          </p:nvSpPr>
          <p:spPr>
            <a:xfrm>
              <a:off x="2768600" y="5308329"/>
              <a:ext cx="2565400" cy="94096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7" name="TextBox 66"/>
                <p:cNvSpPr txBox="1"/>
                <p:nvPr/>
              </p:nvSpPr>
              <p:spPr>
                <a:xfrm>
                  <a:off x="2803524" y="5325966"/>
                  <a:ext cx="2863411" cy="946991"/>
                </a:xfrm>
                <a:prstGeom prst="rect">
                  <a:avLst/>
                </a:prstGeom>
                <a:noFill/>
              </p:spPr>
              <p:txBody>
                <a:bodyPr wrap="square" rtlCol="0">
                  <a:spAutoFit/>
                </a:bodyPr>
                <a:lstStyle/>
                <a:p>
                  <a:r>
                    <a:rPr lang="en-US" sz="1200" dirty="0" smtClean="0"/>
                    <a:t>Current=child node of current node  which maximizes  UCB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𝑆</m:t>
                          </m:r>
                        </m:e>
                        <m:sub>
                          <m:r>
                            <a:rPr lang="en-US" sz="1200" b="0" i="1" smtClean="0">
                              <a:latin typeface="Cambria Math" panose="02040503050406030204" pitchFamily="18" charset="0"/>
                            </a:rPr>
                            <m:t>𝑖</m:t>
                          </m:r>
                        </m:sub>
                      </m:sSub>
                    </m:oMath>
                  </a14:m>
                  <a:r>
                    <a:rPr lang="en-US" dirty="0" smtClean="0"/>
                    <a:t>) </a:t>
                  </a:r>
                  <a:endParaRPr lang="en-US" dirty="0"/>
                </a:p>
              </p:txBody>
            </p:sp>
          </mc:Choice>
          <mc:Fallback xmlns="">
            <p:sp>
              <p:nvSpPr>
                <p:cNvPr id="67" name="TextBox 66"/>
                <p:cNvSpPr txBox="1">
                  <a:spLocks noRot="1" noChangeAspect="1" noMove="1" noResize="1" noEditPoints="1" noAdjustHandles="1" noChangeArrowheads="1" noChangeShapeType="1" noTextEdit="1"/>
                </p:cNvSpPr>
                <p:nvPr/>
              </p:nvSpPr>
              <p:spPr>
                <a:xfrm>
                  <a:off x="2803524" y="5325966"/>
                  <a:ext cx="2863411" cy="946991"/>
                </a:xfrm>
                <a:prstGeom prst="rect">
                  <a:avLst/>
                </a:prstGeom>
                <a:blipFill>
                  <a:blip r:embed="rId34"/>
                  <a:stretch>
                    <a:fillRect l="-287" b="-8800"/>
                  </a:stretch>
                </a:blipFill>
              </p:spPr>
              <p:txBody>
                <a:bodyPr/>
                <a:lstStyle/>
                <a:p>
                  <a:r>
                    <a:rPr lang="en-US">
                      <a:noFill/>
                    </a:rPr>
                    <a:t> </a:t>
                  </a:r>
                </a:p>
              </p:txBody>
            </p:sp>
          </mc:Fallback>
        </mc:AlternateContent>
        <p:cxnSp>
          <p:nvCxnSpPr>
            <p:cNvPr id="68" name="Straight Arrow Connector 67"/>
            <p:cNvCxnSpPr/>
            <p:nvPr/>
          </p:nvCxnSpPr>
          <p:spPr>
            <a:xfrm flipH="1">
              <a:off x="1998223" y="5733845"/>
              <a:ext cx="752915" cy="4496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H="1" flipV="1">
              <a:off x="1998223" y="3837801"/>
              <a:ext cx="21078" cy="189604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V="1">
              <a:off x="1998223" y="3887992"/>
              <a:ext cx="1220077" cy="2450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rot="18886353">
              <a:off x="5727270" y="3333838"/>
              <a:ext cx="1069959" cy="116005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2" name="TextBox 71"/>
                <p:cNvSpPr txBox="1"/>
                <p:nvPr/>
              </p:nvSpPr>
              <p:spPr>
                <a:xfrm>
                  <a:off x="5602860" y="3498298"/>
                  <a:ext cx="1706145" cy="807570"/>
                </a:xfrm>
                <a:prstGeom prst="rect">
                  <a:avLst/>
                </a:prstGeom>
                <a:noFill/>
              </p:spPr>
              <p:txBody>
                <a:bodyPr wrap="square" rtlCol="0">
                  <a:spAutoFit/>
                </a:bodyPr>
                <a:lstStyle/>
                <a:p>
                  <a:r>
                    <a:rPr lang="en-US" sz="1200" dirty="0" smtClean="0"/>
                    <a:t>Is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𝑛</m:t>
                          </m:r>
                        </m:e>
                        <m:sub>
                          <m:r>
                            <a:rPr lang="en-US" sz="1200" b="0" i="1" smtClean="0">
                              <a:latin typeface="Cambria Math" panose="02040503050406030204" pitchFamily="18" charset="0"/>
                            </a:rPr>
                            <m:t>𝑖</m:t>
                          </m:r>
                        </m:sub>
                      </m:sSub>
                    </m:oMath>
                  </a14:m>
                  <a:r>
                    <a:rPr lang="en-US" sz="1200" dirty="0" smtClean="0"/>
                    <a:t> value for </a:t>
                  </a:r>
                </a:p>
                <a:p>
                  <a:r>
                    <a:rPr lang="en-US" sz="1200" dirty="0" smtClean="0"/>
                    <a:t>current node </a:t>
                  </a:r>
                </a:p>
                <a:p>
                  <a:r>
                    <a:rPr lang="en-US" sz="1200" dirty="0" smtClean="0"/>
                    <a:t>zero?  </a:t>
                  </a:r>
                  <a:endParaRPr lang="en-US" sz="1200" dirty="0"/>
                </a:p>
              </p:txBody>
            </p:sp>
          </mc:Choice>
          <mc:Fallback xmlns="">
            <p:sp>
              <p:nvSpPr>
                <p:cNvPr id="72" name="TextBox 71"/>
                <p:cNvSpPr txBox="1">
                  <a:spLocks noRot="1" noChangeAspect="1" noMove="1" noResize="1" noEditPoints="1" noAdjustHandles="1" noChangeArrowheads="1" noChangeShapeType="1" noTextEdit="1"/>
                </p:cNvSpPr>
                <p:nvPr/>
              </p:nvSpPr>
              <p:spPr>
                <a:xfrm>
                  <a:off x="5602860" y="3498298"/>
                  <a:ext cx="1706145" cy="807570"/>
                </a:xfrm>
                <a:prstGeom prst="rect">
                  <a:avLst/>
                </a:prstGeom>
                <a:blipFill>
                  <a:blip r:embed="rId35"/>
                  <a:stretch>
                    <a:fillRect b="-6604"/>
                  </a:stretch>
                </a:blipFill>
              </p:spPr>
              <p:txBody>
                <a:bodyPr/>
                <a:lstStyle/>
                <a:p>
                  <a:r>
                    <a:rPr lang="en-US">
                      <a:noFill/>
                    </a:rPr>
                    <a:t> </a:t>
                  </a:r>
                </a:p>
              </p:txBody>
            </p:sp>
          </mc:Fallback>
        </mc:AlternateContent>
        <p:cxnSp>
          <p:nvCxnSpPr>
            <p:cNvPr id="73" name="Straight Arrow Connector 72"/>
            <p:cNvCxnSpPr/>
            <p:nvPr/>
          </p:nvCxnSpPr>
          <p:spPr>
            <a:xfrm flipV="1">
              <a:off x="6258197" y="1942068"/>
              <a:ext cx="4052" cy="123263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74" name="Group 73"/>
            <p:cNvGrpSpPr/>
            <p:nvPr/>
          </p:nvGrpSpPr>
          <p:grpSpPr>
            <a:xfrm>
              <a:off x="5473700" y="1341562"/>
              <a:ext cx="2690101" cy="621052"/>
              <a:chOff x="5473700" y="1341562"/>
              <a:chExt cx="2690101" cy="621052"/>
            </a:xfrm>
          </p:grpSpPr>
          <p:sp>
            <p:nvSpPr>
              <p:cNvPr id="87" name="Rectangle 86"/>
              <p:cNvSpPr/>
              <p:nvPr/>
            </p:nvSpPr>
            <p:spPr>
              <a:xfrm>
                <a:off x="5473700" y="1366842"/>
                <a:ext cx="1640599" cy="59577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5575298" y="1341562"/>
                <a:ext cx="2588503" cy="576836"/>
              </a:xfrm>
              <a:prstGeom prst="rect">
                <a:avLst/>
              </a:prstGeom>
              <a:noFill/>
            </p:spPr>
            <p:txBody>
              <a:bodyPr wrap="square" rtlCol="0">
                <a:spAutoFit/>
              </a:bodyPr>
              <a:lstStyle/>
              <a:p>
                <a:r>
                  <a:rPr lang="en-US" sz="1200" dirty="0" smtClean="0"/>
                  <a:t>Rollout </a:t>
                </a:r>
              </a:p>
              <a:p>
                <a:r>
                  <a:rPr lang="en-US" sz="1200" dirty="0" smtClean="0"/>
                  <a:t>simulation</a:t>
                </a:r>
                <a:endParaRPr lang="en-US" sz="1200" dirty="0"/>
              </a:p>
            </p:txBody>
          </p:sp>
        </p:grpSp>
        <p:sp>
          <p:nvSpPr>
            <p:cNvPr id="75" name="TextBox 74"/>
            <p:cNvSpPr txBox="1"/>
            <p:nvPr/>
          </p:nvSpPr>
          <p:spPr>
            <a:xfrm>
              <a:off x="6313049" y="2364547"/>
              <a:ext cx="1107198" cy="461469"/>
            </a:xfrm>
            <a:prstGeom prst="rect">
              <a:avLst/>
            </a:prstGeom>
            <a:noFill/>
          </p:spPr>
          <p:txBody>
            <a:bodyPr wrap="square" rtlCol="0">
              <a:spAutoFit/>
            </a:bodyPr>
            <a:lstStyle/>
            <a:p>
              <a:r>
                <a:rPr lang="en-US" dirty="0" smtClean="0"/>
                <a:t>yes</a:t>
              </a:r>
              <a:endParaRPr lang="en-US" dirty="0"/>
            </a:p>
          </p:txBody>
        </p:sp>
        <p:sp>
          <p:nvSpPr>
            <p:cNvPr id="76" name="TextBox 75"/>
            <p:cNvSpPr txBox="1"/>
            <p:nvPr/>
          </p:nvSpPr>
          <p:spPr>
            <a:xfrm>
              <a:off x="6771399" y="4785823"/>
              <a:ext cx="851729" cy="461469"/>
            </a:xfrm>
            <a:prstGeom prst="rect">
              <a:avLst/>
            </a:prstGeom>
            <a:noFill/>
          </p:spPr>
          <p:txBody>
            <a:bodyPr wrap="square" rtlCol="0">
              <a:spAutoFit/>
            </a:bodyPr>
            <a:lstStyle/>
            <a:p>
              <a:r>
                <a:rPr lang="en-US" dirty="0" smtClean="0"/>
                <a:t>no</a:t>
              </a:r>
              <a:endParaRPr lang="en-US" dirty="0"/>
            </a:p>
          </p:txBody>
        </p:sp>
        <p:cxnSp>
          <p:nvCxnSpPr>
            <p:cNvPr id="77" name="Straight Arrow Connector 76"/>
            <p:cNvCxnSpPr/>
            <p:nvPr/>
          </p:nvCxnSpPr>
          <p:spPr>
            <a:xfrm flipH="1">
              <a:off x="6317810" y="4733529"/>
              <a:ext cx="6350" cy="60753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5848350" y="5325966"/>
              <a:ext cx="3257550" cy="88205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a:off x="5984875" y="5325966"/>
              <a:ext cx="2984499" cy="807570"/>
            </a:xfrm>
            <a:prstGeom prst="rect">
              <a:avLst/>
            </a:prstGeom>
            <a:noFill/>
          </p:spPr>
          <p:txBody>
            <a:bodyPr wrap="square" rtlCol="0">
              <a:spAutoFit/>
            </a:bodyPr>
            <a:lstStyle/>
            <a:p>
              <a:r>
                <a:rPr lang="en-US" sz="1200" dirty="0" smtClean="0"/>
                <a:t>For each available action from current add a new state to the tree</a:t>
              </a:r>
              <a:endParaRPr lang="en-US" sz="1200" dirty="0"/>
            </a:p>
          </p:txBody>
        </p:sp>
        <p:cxnSp>
          <p:nvCxnSpPr>
            <p:cNvPr id="80" name="Straight Arrow Connector 79"/>
            <p:cNvCxnSpPr/>
            <p:nvPr/>
          </p:nvCxnSpPr>
          <p:spPr>
            <a:xfrm flipV="1">
              <a:off x="8969375" y="4700793"/>
              <a:ext cx="29452" cy="60753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8195821" y="4003561"/>
              <a:ext cx="1748279" cy="77066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p:cNvSpPr txBox="1"/>
            <p:nvPr/>
          </p:nvSpPr>
          <p:spPr>
            <a:xfrm>
              <a:off x="8172450" y="4007373"/>
              <a:ext cx="2187702" cy="576836"/>
            </a:xfrm>
            <a:prstGeom prst="rect">
              <a:avLst/>
            </a:prstGeom>
            <a:noFill/>
          </p:spPr>
          <p:txBody>
            <a:bodyPr wrap="square" rtlCol="0">
              <a:spAutoFit/>
            </a:bodyPr>
            <a:lstStyle/>
            <a:p>
              <a:r>
                <a:rPr lang="en-US" sz="1200" dirty="0" smtClean="0"/>
                <a:t>Current = first new child node</a:t>
              </a:r>
              <a:endParaRPr lang="en-US" sz="1200" dirty="0"/>
            </a:p>
          </p:txBody>
        </p:sp>
        <p:cxnSp>
          <p:nvCxnSpPr>
            <p:cNvPr id="83" name="Straight Arrow Connector 82"/>
            <p:cNvCxnSpPr/>
            <p:nvPr/>
          </p:nvCxnSpPr>
          <p:spPr>
            <a:xfrm flipV="1">
              <a:off x="8914523" y="3384776"/>
              <a:ext cx="29452" cy="60753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84" name="Group 83"/>
            <p:cNvGrpSpPr/>
            <p:nvPr/>
          </p:nvGrpSpPr>
          <p:grpSpPr>
            <a:xfrm>
              <a:off x="8163801" y="2765392"/>
              <a:ext cx="1640599" cy="621052"/>
              <a:chOff x="5473700" y="1341562"/>
              <a:chExt cx="1640599" cy="621052"/>
            </a:xfrm>
          </p:grpSpPr>
          <p:sp>
            <p:nvSpPr>
              <p:cNvPr id="85" name="Rectangle 84"/>
              <p:cNvSpPr/>
              <p:nvPr/>
            </p:nvSpPr>
            <p:spPr>
              <a:xfrm>
                <a:off x="5473700" y="1366842"/>
                <a:ext cx="1640599" cy="59577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p:cNvSpPr txBox="1"/>
              <p:nvPr/>
            </p:nvSpPr>
            <p:spPr>
              <a:xfrm>
                <a:off x="5575300" y="1341562"/>
                <a:ext cx="1475499" cy="576836"/>
              </a:xfrm>
              <a:prstGeom prst="rect">
                <a:avLst/>
              </a:prstGeom>
              <a:noFill/>
            </p:spPr>
            <p:txBody>
              <a:bodyPr wrap="square" rtlCol="0">
                <a:spAutoFit/>
              </a:bodyPr>
              <a:lstStyle/>
              <a:p>
                <a:r>
                  <a:rPr lang="en-US" sz="1200" dirty="0" smtClean="0"/>
                  <a:t>Rollout simulation</a:t>
                </a:r>
                <a:endParaRPr lang="en-US" sz="1200" dirty="0"/>
              </a:p>
            </p:txBody>
          </p:sp>
        </p:grpSp>
      </p:grpSp>
    </p:spTree>
    <p:extLst>
      <p:ext uri="{BB962C8B-B14F-4D97-AF65-F5344CB8AC3E}">
        <p14:creationId xmlns:p14="http://schemas.microsoft.com/office/powerpoint/2010/main" val="3602295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3" grpId="0" animBg="1"/>
      <p:bldP spid="64" grpId="0" animBg="1"/>
      <p:bldP spid="3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TextBox 2"/>
          <p:cNvSpPr txBox="1"/>
          <p:nvPr/>
        </p:nvSpPr>
        <p:spPr>
          <a:xfrm>
            <a:off x="1485900" y="2571750"/>
            <a:ext cx="10607040" cy="2554545"/>
          </a:xfrm>
          <a:prstGeom prst="rect">
            <a:avLst/>
          </a:prstGeom>
          <a:noFill/>
        </p:spPr>
        <p:txBody>
          <a:bodyPr wrap="square" rtlCol="0">
            <a:spAutoFit/>
          </a:bodyPr>
          <a:lstStyle/>
          <a:p>
            <a:endParaRPr lang="en-US" sz="2000" dirty="0" smtClean="0"/>
          </a:p>
          <a:p>
            <a:pPr marL="342900" indent="-342900">
              <a:buAutoNum type="arabicPeriod"/>
            </a:pPr>
            <a:r>
              <a:rPr lang="en-US" sz="2000" dirty="0" smtClean="0"/>
              <a:t>Minimax, alpha beta pruning in games – short recapitulation.</a:t>
            </a:r>
          </a:p>
          <a:p>
            <a:pPr marL="342900" indent="-342900">
              <a:buAutoNum type="arabicPeriod"/>
            </a:pPr>
            <a:r>
              <a:rPr lang="en-US" sz="2000" dirty="0" smtClean="0"/>
              <a:t>Monte Carlo tree search. </a:t>
            </a:r>
          </a:p>
          <a:p>
            <a:pPr marL="342900" indent="-342900">
              <a:buAutoNum type="arabicPeriod"/>
            </a:pPr>
            <a:r>
              <a:rPr lang="en-US" sz="2000" dirty="0" smtClean="0"/>
              <a:t>Probability theory in AI II  - Bayesian nets and Bayesian inference.</a:t>
            </a:r>
          </a:p>
          <a:p>
            <a:pPr marL="342900" indent="-342900">
              <a:buAutoNum type="arabicPeriod"/>
            </a:pPr>
            <a:r>
              <a:rPr lang="en-US" sz="2000" dirty="0" smtClean="0"/>
              <a:t>Chain rule and Bayes net rule.</a:t>
            </a:r>
          </a:p>
          <a:p>
            <a:pPr marL="342900" indent="-342900">
              <a:buAutoNum type="arabicPeriod"/>
            </a:pPr>
            <a:r>
              <a:rPr lang="en-US" sz="2000" dirty="0" smtClean="0"/>
              <a:t>Examples of Bayesian networks. </a:t>
            </a:r>
          </a:p>
          <a:p>
            <a:pPr marL="342900" indent="-342900">
              <a:buAutoNum type="arabicPeriod"/>
            </a:pPr>
            <a:r>
              <a:rPr lang="en-US" sz="2000" dirty="0" smtClean="0"/>
              <a:t>What represents Bayesian network and how it models the real probabilistic domain. </a:t>
            </a:r>
            <a:endParaRPr lang="en-US" sz="2000" dirty="0"/>
          </a:p>
        </p:txBody>
      </p:sp>
    </p:spTree>
    <p:extLst>
      <p:ext uri="{BB962C8B-B14F-4D97-AF65-F5344CB8AC3E}">
        <p14:creationId xmlns:p14="http://schemas.microsoft.com/office/powerpoint/2010/main" val="5296113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6900865" y="193438"/>
            <a:ext cx="4518025" cy="1223963"/>
            <a:chOff x="6900865" y="193438"/>
            <a:chExt cx="4518025" cy="1223963"/>
          </a:xfrm>
        </p:grpSpPr>
        <p:grpSp>
          <p:nvGrpSpPr>
            <p:cNvPr id="2" name="Group 1"/>
            <p:cNvGrpSpPr/>
            <p:nvPr/>
          </p:nvGrpSpPr>
          <p:grpSpPr>
            <a:xfrm>
              <a:off x="6900865" y="193438"/>
              <a:ext cx="4518025" cy="1223963"/>
              <a:chOff x="2309813" y="4412220"/>
              <a:chExt cx="4518025" cy="1223963"/>
            </a:xfrm>
          </p:grpSpPr>
          <mc:AlternateContent xmlns:mc="http://schemas.openxmlformats.org/markup-compatibility/2006" xmlns:a14="http://schemas.microsoft.com/office/drawing/2010/main">
            <mc:Choice Requires="a14">
              <p:graphicFrame>
                <p:nvGraphicFramePr>
                  <p:cNvPr id="3" name="Object 2"/>
                  <p:cNvGraphicFramePr>
                    <a:graphicFrameLocks noChangeAspect="1"/>
                  </p:cNvGraphicFramePr>
                  <p:nvPr>
                    <p:extLst/>
                  </p:nvPr>
                </p:nvGraphicFramePr>
                <p:xfrm>
                  <a:off x="2309813" y="4412220"/>
                  <a:ext cx="4518025" cy="1223963"/>
                </p:xfrm>
                <a:graphic>
                  <a:graphicData uri="http://schemas.openxmlformats.org/presentationml/2006/ole">
                    <mc:AlternateContent>
                      <mc:Choice xmlns:v="urn:schemas-microsoft-com:vml" Requires="v">
                        <p:oleObj spid="_x0000_s32912" name="Equation" r:id="rId3" imgW="1968500" imgH="533400" progId="Equation.3">
                          <p:embed/>
                        </p:oleObj>
                      </mc:Choice>
                      <mc:Fallback>
                        <p:oleObj name="Equation" r:id="rId3" imgW="1968500" imgH="533400" progId="Equation.3">
                          <p:embed/>
                          <p:pic>
                            <p:nvPicPr>
                              <p:cNvPr id="3" name="Object 2"/>
                              <p:cNvPicPr>
                                <a:picLocks noChangeAspect="1" noChangeArrowheads="1"/>
                              </p:cNvPicPr>
                              <p:nvPr/>
                            </p:nvPicPr>
                            <p:blipFill>
                              <a:blip r:embed="rId4">
                                <a:extLst>
                                  <a:ext uri="{28A0092B-C50C-407E-A947-70E740481C1C}">
                                    <a14:useLocalDpi val="0"/>
                                  </a:ext>
                                </a:extLst>
                              </a:blip>
                              <a:srcRect/>
                              <a:stretch>
                                <a:fillRect/>
                              </a:stretch>
                            </p:blipFill>
                            <p:spPr bwMode="auto">
                              <a:xfrm>
                                <a:off x="2309813" y="4412220"/>
                                <a:ext cx="4518025" cy="1223963"/>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rgbClr val="808080"/>
                                      </a:outerShdw>
                                    </a:effectLst>
                                  </a14:hiddenEffects>
                                </a:ext>
                              </a:extLst>
                            </p:spPr>
                          </p:pic>
                        </p:oleObj>
                      </mc:Fallback>
                    </mc:AlternateContent>
                  </a:graphicData>
                </a:graphic>
              </p:graphicFrame>
            </mc:Choice>
            <mc:Fallback xmlns="">
              <p:graphicFrame>
                <p:nvGraphicFramePr>
                  <p:cNvPr id="3" name="Object 2"/>
                  <p:cNvGraphicFramePr>
                    <a:graphicFrameLocks noChangeAspect="1"/>
                  </p:cNvGraphicFramePr>
                  <p:nvPr>
                    <p:extLst/>
                  </p:nvPr>
                </p:nvGraphicFramePr>
                <p:xfrm>
                  <a:off x="2309813" y="4412220"/>
                  <a:ext cx="4518025" cy="1223963"/>
                </p:xfrm>
                <a:graphic>
                  <a:graphicData uri="http://schemas.openxmlformats.org/presentationml/2006/ole">
                    <mc:AlternateContent>
                      <mc:Choice xmlns:v="urn:schemas-microsoft-com:vml" Requires="v">
                        <p:oleObj spid="_x0000_s7174" name="Equation" r:id="rId5" imgW="1968500" imgH="533400" progId="Equation.3">
                          <p:embed/>
                        </p:oleObj>
                      </mc:Choice>
                      <mc:Fallback>
                        <p:oleObj name="Equation" r:id="rId5" imgW="1968500" imgH="533400" progId="Equation.3">
                          <p:embed/>
                          <p:pic>
                            <p:nvPicPr>
                              <p:cNvPr id="3"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09813" y="4412220"/>
                                <a:ext cx="4518025" cy="1223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Fallback>
          </mc:AlternateContent>
          <mc:AlternateContent xmlns:mc="http://schemas.openxmlformats.org/markup-compatibility/2006" xmlns:a14="http://schemas.microsoft.com/office/drawing/2010/main">
            <mc:Choice Requires="a14">
              <p:sp>
                <p:nvSpPr>
                  <p:cNvPr id="4" name="TextBox 3"/>
                  <p:cNvSpPr txBox="1"/>
                  <p:nvPr/>
                </p:nvSpPr>
                <p:spPr>
                  <a:xfrm>
                    <a:off x="4014789" y="4844991"/>
                    <a:ext cx="289718" cy="400110"/>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sk-SK" sz="2000" i="1">
                                  <a:latin typeface="Cambria Math" panose="02040503050406030204" pitchFamily="18" charset="0"/>
                                </a:rPr>
                              </m:ctrlPr>
                            </m:sSubPr>
                            <m:e>
                              <m:r>
                                <a:rPr lang="en-US" altLang="sk-SK" sz="2000" i="1">
                                  <a:latin typeface="Cambria Math" panose="02040503050406030204" pitchFamily="18" charset="0"/>
                                </a:rPr>
                                <m:t>𝑆</m:t>
                              </m:r>
                            </m:e>
                            <m:sub>
                              <m:r>
                                <a:rPr lang="en-US" altLang="sk-SK" sz="2000" i="1">
                                  <a:latin typeface="Cambria Math" panose="02040503050406030204" pitchFamily="18" charset="0"/>
                                </a:rPr>
                                <m:t>𝑖</m:t>
                              </m:r>
                            </m:sub>
                          </m:sSub>
                        </m:oMath>
                      </m:oMathPara>
                    </a14:m>
                    <a:endParaRPr lang="en-US" sz="2000" dirty="0"/>
                  </a:p>
                </p:txBody>
              </p:sp>
            </mc:Choice>
            <mc:Fallback xmlns="">
              <p:sp>
                <p:nvSpPr>
                  <p:cNvPr id="4" name="TextBox 3"/>
                  <p:cNvSpPr txBox="1">
                    <a:spLocks noRot="1" noChangeAspect="1" noMove="1" noResize="1" noEditPoints="1" noAdjustHandles="1" noChangeArrowheads="1" noChangeShapeType="1" noTextEdit="1"/>
                  </p:cNvSpPr>
                  <p:nvPr/>
                </p:nvSpPr>
                <p:spPr>
                  <a:xfrm>
                    <a:off x="4014789" y="4844991"/>
                    <a:ext cx="289718" cy="400110"/>
                  </a:xfrm>
                  <a:prstGeom prst="rect">
                    <a:avLst/>
                  </a:prstGeom>
                  <a:blipFill>
                    <a:blip r:embed="rId7"/>
                    <a:stretch>
                      <a:fillRect r="-21277" b="-3077"/>
                    </a:stretch>
                  </a:blipFill>
                </p:spPr>
                <p:txBody>
                  <a:bodyPr/>
                  <a:lstStyle/>
                  <a:p>
                    <a:r>
                      <a:rPr lang="en-US">
                        <a:noFill/>
                      </a:rPr>
                      <a:t> </a:t>
                    </a:r>
                  </a:p>
                </p:txBody>
              </p:sp>
            </mc:Fallback>
          </mc:AlternateContent>
        </p:grpSp>
        <p:sp>
          <p:nvSpPr>
            <p:cNvPr id="38" name="TextBox 37"/>
            <p:cNvSpPr txBox="1"/>
            <p:nvPr/>
          </p:nvSpPr>
          <p:spPr>
            <a:xfrm>
              <a:off x="6900865" y="1001642"/>
              <a:ext cx="4445391" cy="369332"/>
            </a:xfrm>
            <a:prstGeom prst="rect">
              <a:avLst/>
            </a:prstGeom>
            <a:noFill/>
          </p:spPr>
          <p:txBody>
            <a:bodyPr wrap="square" rtlCol="0">
              <a:spAutoFit/>
            </a:bodyPr>
            <a:lstStyle/>
            <a:p>
              <a:r>
                <a:rPr lang="en-US" dirty="0" smtClean="0"/>
                <a:t>C=2</a:t>
              </a:r>
              <a:endParaRPr lang="en-US" dirty="0"/>
            </a:p>
          </p:txBody>
        </p:sp>
      </p:grpSp>
      <p:sp>
        <p:nvSpPr>
          <p:cNvPr id="20" name="TextBox 19"/>
          <p:cNvSpPr txBox="1"/>
          <p:nvPr/>
        </p:nvSpPr>
        <p:spPr>
          <a:xfrm>
            <a:off x="584352" y="111833"/>
            <a:ext cx="4459458" cy="646331"/>
          </a:xfrm>
          <a:prstGeom prst="rect">
            <a:avLst/>
          </a:prstGeom>
          <a:noFill/>
        </p:spPr>
        <p:txBody>
          <a:bodyPr wrap="square" rtlCol="0">
            <a:spAutoFit/>
          </a:bodyPr>
          <a:lstStyle/>
          <a:p>
            <a:r>
              <a:rPr lang="en-US" dirty="0" smtClean="0"/>
              <a:t>Situation after the third iteration of the algorithm. </a:t>
            </a:r>
            <a:endParaRPr lang="en-US" dirty="0"/>
          </a:p>
        </p:txBody>
      </p:sp>
      <p:grpSp>
        <p:nvGrpSpPr>
          <p:cNvPr id="24" name="Group 23"/>
          <p:cNvGrpSpPr/>
          <p:nvPr/>
        </p:nvGrpSpPr>
        <p:grpSpPr>
          <a:xfrm>
            <a:off x="1531381" y="1034199"/>
            <a:ext cx="3554634" cy="2741942"/>
            <a:chOff x="1531381" y="1034199"/>
            <a:chExt cx="3554634" cy="2741942"/>
          </a:xfrm>
        </p:grpSpPr>
        <p:grpSp>
          <p:nvGrpSpPr>
            <p:cNvPr id="19" name="Group 18"/>
            <p:cNvGrpSpPr/>
            <p:nvPr/>
          </p:nvGrpSpPr>
          <p:grpSpPr>
            <a:xfrm>
              <a:off x="1531381" y="1034199"/>
              <a:ext cx="3554634" cy="2613166"/>
              <a:chOff x="1531381" y="1034199"/>
              <a:chExt cx="3554634" cy="2613166"/>
            </a:xfrm>
          </p:grpSpPr>
          <p:grpSp>
            <p:nvGrpSpPr>
              <p:cNvPr id="5" name="Group 4"/>
              <p:cNvGrpSpPr/>
              <p:nvPr/>
            </p:nvGrpSpPr>
            <p:grpSpPr>
              <a:xfrm>
                <a:off x="1531381" y="1121386"/>
                <a:ext cx="3554634" cy="2455169"/>
                <a:chOff x="3073400" y="1731963"/>
                <a:chExt cx="3554634" cy="2455169"/>
              </a:xfrm>
            </p:grpSpPr>
            <p:sp>
              <p:nvSpPr>
                <p:cNvPr id="6" name="Oval 5"/>
                <p:cNvSpPr/>
                <p:nvPr/>
              </p:nvSpPr>
              <p:spPr>
                <a:xfrm>
                  <a:off x="4356100" y="1752600"/>
                  <a:ext cx="774700" cy="698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073400" y="2971800"/>
                  <a:ext cx="774700" cy="698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486400" y="3073400"/>
                  <a:ext cx="774700" cy="698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a:stCxn id="6" idx="2"/>
                  <a:endCxn id="7" idx="0"/>
                </p:cNvCxnSpPr>
                <p:nvPr/>
              </p:nvCxnSpPr>
              <p:spPr>
                <a:xfrm flipH="1">
                  <a:off x="3460750" y="2101850"/>
                  <a:ext cx="895350" cy="869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6"/>
                  <a:endCxn id="8" idx="0"/>
                </p:cNvCxnSpPr>
                <p:nvPr/>
              </p:nvCxnSpPr>
              <p:spPr>
                <a:xfrm>
                  <a:off x="5130800" y="2101850"/>
                  <a:ext cx="742950" cy="971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4495800" y="1930400"/>
                      <a:ext cx="47986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0</m:t>
                                </m:r>
                              </m:sub>
                            </m:sSub>
                          </m:oMath>
                        </m:oMathPara>
                      </a14:m>
                      <a:endParaRPr lang="en-US" sz="2400" dirty="0"/>
                    </a:p>
                  </p:txBody>
                </p:sp>
              </mc:Choice>
              <mc:Fallback xmlns="">
                <p:sp>
                  <p:nvSpPr>
                    <p:cNvPr id="11" name="TextBox 10"/>
                    <p:cNvSpPr txBox="1">
                      <a:spLocks noRot="1" noChangeAspect="1" noMove="1" noResize="1" noEditPoints="1" noAdjustHandles="1" noChangeArrowheads="1" noChangeShapeType="1" noTextEdit="1"/>
                    </p:cNvSpPr>
                    <p:nvPr/>
                  </p:nvSpPr>
                  <p:spPr>
                    <a:xfrm>
                      <a:off x="4495800" y="1930400"/>
                      <a:ext cx="479868" cy="461665"/>
                    </a:xfrm>
                    <a:prstGeom prst="rect">
                      <a:avLst/>
                    </a:prstGeom>
                    <a:blipFill>
                      <a:blip r:embed="rId8"/>
                      <a:stretch>
                        <a:fillRect l="-2564" b="-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3220816" y="3109267"/>
                      <a:ext cx="47986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1</m:t>
                                </m:r>
                              </m:sub>
                            </m:sSub>
                          </m:oMath>
                        </m:oMathPara>
                      </a14:m>
                      <a:endParaRPr lang="en-US" sz="2400" dirty="0"/>
                    </a:p>
                  </p:txBody>
                </p:sp>
              </mc:Choice>
              <mc:Fallback xmlns="">
                <p:sp>
                  <p:nvSpPr>
                    <p:cNvPr id="12" name="TextBox 11"/>
                    <p:cNvSpPr txBox="1">
                      <a:spLocks noRot="1" noChangeAspect="1" noMove="1" noResize="1" noEditPoints="1" noAdjustHandles="1" noChangeArrowheads="1" noChangeShapeType="1" noTextEdit="1"/>
                    </p:cNvSpPr>
                    <p:nvPr/>
                  </p:nvSpPr>
                  <p:spPr>
                    <a:xfrm>
                      <a:off x="3220816" y="3109267"/>
                      <a:ext cx="479868" cy="461665"/>
                    </a:xfrm>
                    <a:prstGeom prst="rect">
                      <a:avLst/>
                    </a:prstGeom>
                    <a:blipFill>
                      <a:blip r:embed="rId9"/>
                      <a:stretch>
                        <a:fillRect l="-1266"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5633816" y="3109267"/>
                      <a:ext cx="47986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2</m:t>
                                </m:r>
                              </m:sub>
                            </m:sSub>
                          </m:oMath>
                        </m:oMathPara>
                      </a14:m>
                      <a:endParaRPr lang="en-US" sz="2400" dirty="0"/>
                    </a:p>
                  </p:txBody>
                </p:sp>
              </mc:Choice>
              <mc:Fallback xmlns="">
                <p:sp>
                  <p:nvSpPr>
                    <p:cNvPr id="13" name="TextBox 12"/>
                    <p:cNvSpPr txBox="1">
                      <a:spLocks noRot="1" noChangeAspect="1" noMove="1" noResize="1" noEditPoints="1" noAdjustHandles="1" noChangeArrowheads="1" noChangeShapeType="1" noTextEdit="1"/>
                    </p:cNvSpPr>
                    <p:nvPr/>
                  </p:nvSpPr>
                  <p:spPr>
                    <a:xfrm>
                      <a:off x="5633816" y="3109267"/>
                      <a:ext cx="479868" cy="461665"/>
                    </a:xfrm>
                    <a:prstGeom prst="rect">
                      <a:avLst/>
                    </a:prstGeom>
                    <a:blipFill>
                      <a:blip r:embed="rId10"/>
                      <a:stretch>
                        <a:fillRect l="-1266"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3323782" y="2305993"/>
                      <a:ext cx="47986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1</m:t>
                                </m:r>
                              </m:sub>
                            </m:sSub>
                          </m:oMath>
                        </m:oMathPara>
                      </a14:m>
                      <a:endParaRPr lang="en-US" sz="2400" dirty="0"/>
                    </a:p>
                  </p:txBody>
                </p:sp>
              </mc:Choice>
              <mc:Fallback xmlns="">
                <p:sp>
                  <p:nvSpPr>
                    <p:cNvPr id="14" name="TextBox 13"/>
                    <p:cNvSpPr txBox="1">
                      <a:spLocks noRot="1" noChangeAspect="1" noMove="1" noResize="1" noEditPoints="1" noAdjustHandles="1" noChangeArrowheads="1" noChangeShapeType="1" noTextEdit="1"/>
                    </p:cNvSpPr>
                    <p:nvPr/>
                  </p:nvSpPr>
                  <p:spPr>
                    <a:xfrm>
                      <a:off x="3323782" y="2305993"/>
                      <a:ext cx="479868" cy="461665"/>
                    </a:xfrm>
                    <a:prstGeom prst="rect">
                      <a:avLst/>
                    </a:prstGeom>
                    <a:blipFill>
                      <a:blip r:embed="rId11"/>
                      <a:stretch>
                        <a:fillRect b="-3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5665566" y="2349500"/>
                      <a:ext cx="47986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2</m:t>
                                </m:r>
                              </m:sub>
                            </m:sSub>
                          </m:oMath>
                        </m:oMathPara>
                      </a14:m>
                      <a:endParaRPr lang="en-US" sz="2400" dirty="0"/>
                    </a:p>
                  </p:txBody>
                </p:sp>
              </mc:Choice>
              <mc:Fallback xmlns="">
                <p:sp>
                  <p:nvSpPr>
                    <p:cNvPr id="15" name="TextBox 14"/>
                    <p:cNvSpPr txBox="1">
                      <a:spLocks noRot="1" noChangeAspect="1" noMove="1" noResize="1" noEditPoints="1" noAdjustHandles="1" noChangeArrowheads="1" noChangeShapeType="1" noTextEdit="1"/>
                    </p:cNvSpPr>
                    <p:nvPr/>
                  </p:nvSpPr>
                  <p:spPr>
                    <a:xfrm>
                      <a:off x="5665566" y="2349500"/>
                      <a:ext cx="479868" cy="461665"/>
                    </a:xfrm>
                    <a:prstGeom prst="rect">
                      <a:avLst/>
                    </a:prstGeom>
                    <a:blipFill>
                      <a:blip r:embed="rId12"/>
                      <a:stretch>
                        <a:fillRect b="-3947"/>
                      </a:stretch>
                    </a:blipFill>
                  </p:spPr>
                  <p:txBody>
                    <a:bodyPr/>
                    <a:lstStyle/>
                    <a:p>
                      <a:r>
                        <a:rPr lang="en-US">
                          <a:noFill/>
                        </a:rPr>
                        <a:t> </a:t>
                      </a:r>
                    </a:p>
                  </p:txBody>
                </p:sp>
              </mc:Fallback>
            </mc:AlternateContent>
            <p:sp>
              <p:nvSpPr>
                <p:cNvPr id="16" name="TextBox 15"/>
                <p:cNvSpPr txBox="1"/>
                <p:nvPr/>
              </p:nvSpPr>
              <p:spPr>
                <a:xfrm>
                  <a:off x="3447354" y="3817800"/>
                  <a:ext cx="1028700" cy="369332"/>
                </a:xfrm>
                <a:prstGeom prst="rect">
                  <a:avLst/>
                </a:prstGeom>
                <a:noFill/>
              </p:spPr>
              <p:txBody>
                <a:bodyPr wrap="square" rtlCol="0">
                  <a:spAutoFit/>
                </a:bodyPr>
                <a:lstStyle/>
                <a:p>
                  <a:r>
                    <a:rPr lang="sk-SK" i="1" dirty="0" smtClean="0"/>
                    <a:t>n</a:t>
                  </a:r>
                  <a:r>
                    <a:rPr lang="en-US" i="1" baseline="-25000" dirty="0" smtClean="0"/>
                    <a:t>1</a:t>
                  </a:r>
                  <a:r>
                    <a:rPr lang="en-US" i="1" dirty="0" smtClean="0"/>
                    <a:t>=0</a:t>
                  </a:r>
                  <a:endParaRPr lang="en-US" i="1" dirty="0"/>
                </a:p>
              </p:txBody>
            </p:sp>
            <p:sp>
              <p:nvSpPr>
                <p:cNvPr id="17" name="TextBox 16"/>
                <p:cNvSpPr txBox="1"/>
                <p:nvPr/>
              </p:nvSpPr>
              <p:spPr>
                <a:xfrm>
                  <a:off x="5599334" y="3687718"/>
                  <a:ext cx="1028700" cy="369332"/>
                </a:xfrm>
                <a:prstGeom prst="rect">
                  <a:avLst/>
                </a:prstGeom>
                <a:noFill/>
              </p:spPr>
              <p:txBody>
                <a:bodyPr wrap="square" rtlCol="0">
                  <a:spAutoFit/>
                </a:bodyPr>
                <a:lstStyle/>
                <a:p>
                  <a:r>
                    <a:rPr lang="en-US" i="1" dirty="0"/>
                    <a:t>n</a:t>
                  </a:r>
                  <a:r>
                    <a:rPr lang="en-US" i="1" dirty="0" smtClean="0"/>
                    <a:t>=0</a:t>
                  </a:r>
                  <a:endParaRPr lang="en-US" i="1" dirty="0"/>
                </a:p>
              </p:txBody>
            </p:sp>
            <mc:AlternateContent xmlns:mc="http://schemas.openxmlformats.org/markup-compatibility/2006" xmlns:a14="http://schemas.microsoft.com/office/drawing/2010/main">
              <mc:Choice Requires="a14">
                <p:sp>
                  <p:nvSpPr>
                    <p:cNvPr id="18" name="TextBox 17"/>
                    <p:cNvSpPr txBox="1"/>
                    <p:nvPr/>
                  </p:nvSpPr>
                  <p:spPr>
                    <a:xfrm>
                      <a:off x="5149850" y="1731963"/>
                      <a:ext cx="1447800" cy="369332"/>
                    </a:xfrm>
                    <a:prstGeom prst="rect">
                      <a:avLst/>
                    </a:prstGeom>
                    <a:noFill/>
                  </p:spPr>
                  <p:txBody>
                    <a:bodyPr wrap="square"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0</m:t>
                              </m:r>
                            </m:sub>
                          </m:sSub>
                        </m:oMath>
                      </a14:m>
                      <a:r>
                        <a:rPr lang="en-US" dirty="0" smtClean="0"/>
                        <a:t>=0</a:t>
                      </a:r>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5149850" y="1731963"/>
                      <a:ext cx="1447800" cy="369332"/>
                    </a:xfrm>
                    <a:prstGeom prst="rect">
                      <a:avLst/>
                    </a:prstGeom>
                    <a:blipFill>
                      <a:blip r:embed="rId13"/>
                      <a:stretch>
                        <a:fillRect t="-11475" b="-22951"/>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6" name="TextBox 35"/>
                  <p:cNvSpPr txBox="1"/>
                  <p:nvPr/>
                </p:nvSpPr>
                <p:spPr>
                  <a:xfrm>
                    <a:off x="1784350" y="3001034"/>
                    <a:ext cx="1067243" cy="646331"/>
                  </a:xfrm>
                  <a:prstGeom prst="rect">
                    <a:avLst/>
                  </a:prstGeom>
                  <a:solidFill>
                    <a:schemeClr val="bg1"/>
                  </a:solidFill>
                </p:spPr>
                <p:txBody>
                  <a:bodyPr wrap="squar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𝜗</m:t>
                        </m:r>
                      </m:oMath>
                    </a14:m>
                    <a:r>
                      <a:rPr lang="en-US" i="1" dirty="0" smtClean="0"/>
                      <a:t>=20</a:t>
                    </a:r>
                  </a:p>
                  <a:p>
                    <a:r>
                      <a:rPr lang="en-US" i="1" dirty="0" smtClean="0"/>
                      <a:t>n</a:t>
                    </a:r>
                    <a:r>
                      <a:rPr lang="en-US" i="1" baseline="-25000" dirty="0" smtClean="0"/>
                      <a:t>1</a:t>
                    </a:r>
                    <a:r>
                      <a:rPr lang="en-US" i="1" dirty="0" smtClean="0"/>
                      <a:t>=2</a:t>
                    </a:r>
                    <a:endParaRPr lang="en-US" i="1" dirty="0"/>
                  </a:p>
                </p:txBody>
              </p:sp>
            </mc:Choice>
            <mc:Fallback xmlns="">
              <p:sp>
                <p:nvSpPr>
                  <p:cNvPr id="36" name="TextBox 35"/>
                  <p:cNvSpPr txBox="1">
                    <a:spLocks noRot="1" noChangeAspect="1" noMove="1" noResize="1" noEditPoints="1" noAdjustHandles="1" noChangeArrowheads="1" noChangeShapeType="1" noTextEdit="1"/>
                  </p:cNvSpPr>
                  <p:nvPr/>
                </p:nvSpPr>
                <p:spPr>
                  <a:xfrm>
                    <a:off x="1784350" y="3001034"/>
                    <a:ext cx="1067243" cy="646331"/>
                  </a:xfrm>
                  <a:prstGeom prst="rect">
                    <a:avLst/>
                  </a:prstGeom>
                  <a:blipFill>
                    <a:blip r:embed="rId34"/>
                    <a:stretch>
                      <a:fillRect l="-5143" t="-4717"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3674727" y="1034199"/>
                    <a:ext cx="1067243" cy="646331"/>
                  </a:xfrm>
                  <a:prstGeom prst="rect">
                    <a:avLst/>
                  </a:prstGeom>
                  <a:solidFill>
                    <a:schemeClr val="bg1"/>
                  </a:solidFill>
                </p:spPr>
                <p:txBody>
                  <a:bodyPr wrap="square" rtlCol="0">
                    <a:spAutoFi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𝜗</m:t>
                            </m:r>
                          </m:e>
                          <m:sub>
                            <m:r>
                              <a:rPr lang="en-US" b="0" i="1" smtClean="0">
                                <a:latin typeface="Cambria Math" panose="02040503050406030204" pitchFamily="18" charset="0"/>
                              </a:rPr>
                              <m:t>0</m:t>
                            </m:r>
                          </m:sub>
                        </m:sSub>
                      </m:oMath>
                    </a14:m>
                    <a:r>
                      <a:rPr lang="en-US" i="1" dirty="0" smtClean="0"/>
                      <a:t>=20</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0</m:t>
                            </m:r>
                          </m:sub>
                        </m:sSub>
                      </m:oMath>
                    </a14:m>
                    <a:r>
                      <a:rPr lang="en-US" i="1" dirty="0" smtClean="0"/>
                      <a:t>=1</a:t>
                    </a:r>
                    <a:endParaRPr lang="en-US" i="1" dirty="0"/>
                  </a:p>
                </p:txBody>
              </p:sp>
            </mc:Choice>
            <mc:Fallback xmlns="">
              <p:sp>
                <p:nvSpPr>
                  <p:cNvPr id="37" name="TextBox 36"/>
                  <p:cNvSpPr txBox="1">
                    <a:spLocks noRot="1" noChangeAspect="1" noMove="1" noResize="1" noEditPoints="1" noAdjustHandles="1" noChangeArrowheads="1" noChangeShapeType="1" noTextEdit="1"/>
                  </p:cNvSpPr>
                  <p:nvPr/>
                </p:nvSpPr>
                <p:spPr>
                  <a:xfrm>
                    <a:off x="3674727" y="1034199"/>
                    <a:ext cx="1067243" cy="646331"/>
                  </a:xfrm>
                  <a:prstGeom prst="rect">
                    <a:avLst/>
                  </a:prstGeom>
                  <a:blipFill>
                    <a:blip r:embed="rId15"/>
                    <a:stretch>
                      <a:fillRect t="-6604" b="-13208"/>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2" name="TextBox 21"/>
                <p:cNvSpPr txBox="1"/>
                <p:nvPr/>
              </p:nvSpPr>
              <p:spPr>
                <a:xfrm>
                  <a:off x="4044192" y="3129810"/>
                  <a:ext cx="736643" cy="646331"/>
                </a:xfrm>
                <a:prstGeom prst="rect">
                  <a:avLst/>
                </a:prstGeom>
                <a:solidFill>
                  <a:schemeClr val="bg1"/>
                </a:solidFill>
              </p:spPr>
              <p:txBody>
                <a:bodyPr wrap="square" rtlCol="0">
                  <a:spAutoFit/>
                </a:bodyPr>
                <a:lstStyle/>
                <a:p>
                  <a:r>
                    <a:rPr lang="en-US" i="1" dirty="0"/>
                    <a:t>n</a:t>
                  </a:r>
                  <a:r>
                    <a:rPr lang="en-US" i="1" dirty="0" smtClean="0"/>
                    <a:t>=1</a:t>
                  </a:r>
                </a:p>
                <a:p>
                  <a14:m>
                    <m:oMath xmlns:m="http://schemas.openxmlformats.org/officeDocument/2006/math">
                      <m:r>
                        <a:rPr lang="en-US" i="1">
                          <a:latin typeface="Cambria Math" panose="02040503050406030204" pitchFamily="18" charset="0"/>
                          <a:ea typeface="Cambria Math" panose="02040503050406030204" pitchFamily="18" charset="0"/>
                        </a:rPr>
                        <m:t>𝜗</m:t>
                      </m:r>
                    </m:oMath>
                  </a14:m>
                  <a:r>
                    <a:rPr lang="en-US" i="1" dirty="0" smtClean="0"/>
                    <a:t>=10</a:t>
                  </a:r>
                  <a:endParaRPr lang="en-US" i="1" dirty="0"/>
                </a:p>
              </p:txBody>
            </p:sp>
          </mc:Choice>
          <mc:Fallback xmlns="">
            <p:sp>
              <p:nvSpPr>
                <p:cNvPr id="22" name="TextBox 21"/>
                <p:cNvSpPr txBox="1">
                  <a:spLocks noRot="1" noChangeAspect="1" noMove="1" noResize="1" noEditPoints="1" noAdjustHandles="1" noChangeArrowheads="1" noChangeShapeType="1" noTextEdit="1"/>
                </p:cNvSpPr>
                <p:nvPr/>
              </p:nvSpPr>
              <p:spPr>
                <a:xfrm>
                  <a:off x="4044192" y="3129810"/>
                  <a:ext cx="736643" cy="646331"/>
                </a:xfrm>
                <a:prstGeom prst="rect">
                  <a:avLst/>
                </a:prstGeom>
                <a:blipFill>
                  <a:blip r:embed="rId16"/>
                  <a:stretch>
                    <a:fillRect l="-6612" t="-5660" r="-826" b="-13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3704651" y="1074492"/>
                  <a:ext cx="1067243" cy="646331"/>
                </a:xfrm>
                <a:prstGeom prst="rect">
                  <a:avLst/>
                </a:prstGeom>
                <a:solidFill>
                  <a:schemeClr val="bg1"/>
                </a:solidFill>
              </p:spPr>
              <p:txBody>
                <a:bodyPr wrap="square" rtlCol="0">
                  <a:spAutoFi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𝜗</m:t>
                          </m:r>
                        </m:e>
                        <m:sub>
                          <m:r>
                            <a:rPr lang="en-US" b="0" i="1" smtClean="0">
                              <a:latin typeface="Cambria Math" panose="02040503050406030204" pitchFamily="18" charset="0"/>
                            </a:rPr>
                            <m:t>0</m:t>
                          </m:r>
                        </m:sub>
                      </m:sSub>
                    </m:oMath>
                  </a14:m>
                  <a:r>
                    <a:rPr lang="en-US" i="1" dirty="0" smtClean="0"/>
                    <a:t>=30</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0</m:t>
                          </m:r>
                        </m:sub>
                      </m:sSub>
                    </m:oMath>
                  </a14:m>
                  <a:r>
                    <a:rPr lang="en-US" i="1" dirty="0" smtClean="0"/>
                    <a:t>=3</a:t>
                  </a:r>
                  <a:endParaRPr lang="en-US" i="1" dirty="0"/>
                </a:p>
              </p:txBody>
            </p:sp>
          </mc:Choice>
          <mc:Fallback xmlns="">
            <p:sp>
              <p:nvSpPr>
                <p:cNvPr id="50" name="TextBox 49"/>
                <p:cNvSpPr txBox="1">
                  <a:spLocks noRot="1" noChangeAspect="1" noMove="1" noResize="1" noEditPoints="1" noAdjustHandles="1" noChangeArrowheads="1" noChangeShapeType="1" noTextEdit="1"/>
                </p:cNvSpPr>
                <p:nvPr/>
              </p:nvSpPr>
              <p:spPr>
                <a:xfrm>
                  <a:off x="3704651" y="1074492"/>
                  <a:ext cx="1067243" cy="646331"/>
                </a:xfrm>
                <a:prstGeom prst="rect">
                  <a:avLst/>
                </a:prstGeom>
                <a:blipFill>
                  <a:blip r:embed="rId17"/>
                  <a:stretch>
                    <a:fillRect t="-5660" b="-13208"/>
                  </a:stretch>
                </a:blipFill>
              </p:spPr>
              <p:txBody>
                <a:bodyPr/>
                <a:lstStyle/>
                <a:p>
                  <a:r>
                    <a:rPr lang="en-US">
                      <a:noFill/>
                    </a:rPr>
                    <a:t> </a:t>
                  </a:r>
                </a:p>
              </p:txBody>
            </p:sp>
          </mc:Fallback>
        </mc:AlternateContent>
      </p:grpSp>
      <p:grpSp>
        <p:nvGrpSpPr>
          <p:cNvPr id="59" name="Group 58"/>
          <p:cNvGrpSpPr/>
          <p:nvPr/>
        </p:nvGrpSpPr>
        <p:grpSpPr>
          <a:xfrm>
            <a:off x="666248" y="3027031"/>
            <a:ext cx="2303266" cy="1631852"/>
            <a:chOff x="4033035" y="4766566"/>
            <a:chExt cx="2303266" cy="1631852"/>
          </a:xfrm>
        </p:grpSpPr>
        <p:grpSp>
          <p:nvGrpSpPr>
            <p:cNvPr id="54" name="Group 53"/>
            <p:cNvGrpSpPr/>
            <p:nvPr/>
          </p:nvGrpSpPr>
          <p:grpSpPr>
            <a:xfrm>
              <a:off x="4033035" y="4766566"/>
              <a:ext cx="2303266" cy="1631852"/>
              <a:chOff x="3588781" y="4754880"/>
              <a:chExt cx="2303266" cy="1631852"/>
            </a:xfrm>
          </p:grpSpPr>
          <p:cxnSp>
            <p:nvCxnSpPr>
              <p:cNvPr id="31" name="Straight Arrow Connector 30"/>
              <p:cNvCxnSpPr/>
              <p:nvPr/>
            </p:nvCxnSpPr>
            <p:spPr>
              <a:xfrm flipH="1">
                <a:off x="3944381" y="4754880"/>
                <a:ext cx="827514" cy="945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4771894" y="4830183"/>
                <a:ext cx="770778" cy="870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3588781" y="5700535"/>
                <a:ext cx="649491" cy="6861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5242556" y="5700534"/>
                <a:ext cx="649491" cy="6861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55" name="TextBox 54"/>
                <p:cNvSpPr txBox="1"/>
                <p:nvPr/>
              </p:nvSpPr>
              <p:spPr>
                <a:xfrm>
                  <a:off x="4330710" y="4934083"/>
                  <a:ext cx="47986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3</m:t>
                            </m:r>
                          </m:sub>
                        </m:sSub>
                      </m:oMath>
                    </m:oMathPara>
                  </a14:m>
                  <a:endParaRPr lang="en-US" sz="2400" dirty="0"/>
                </a:p>
              </p:txBody>
            </p:sp>
          </mc:Choice>
          <mc:Fallback xmlns="">
            <p:sp>
              <p:nvSpPr>
                <p:cNvPr id="55" name="TextBox 54"/>
                <p:cNvSpPr txBox="1">
                  <a:spLocks noRot="1" noChangeAspect="1" noMove="1" noResize="1" noEditPoints="1" noAdjustHandles="1" noChangeArrowheads="1" noChangeShapeType="1" noTextEdit="1"/>
                </p:cNvSpPr>
                <p:nvPr/>
              </p:nvSpPr>
              <p:spPr>
                <a:xfrm>
                  <a:off x="4330710" y="4934083"/>
                  <a:ext cx="479868" cy="461665"/>
                </a:xfrm>
                <a:prstGeom prst="rect">
                  <a:avLst/>
                </a:prstGeom>
                <a:blipFill>
                  <a:blip r:embed="rId18"/>
                  <a:stretch>
                    <a:fillRect b="-3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p:cNvSpPr txBox="1"/>
                <p:nvPr/>
              </p:nvSpPr>
              <p:spPr>
                <a:xfrm>
                  <a:off x="5681746" y="4928974"/>
                  <a:ext cx="47986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4</m:t>
                            </m:r>
                          </m:sub>
                        </m:sSub>
                      </m:oMath>
                    </m:oMathPara>
                  </a14:m>
                  <a:endParaRPr lang="en-US" sz="2400" dirty="0"/>
                </a:p>
              </p:txBody>
            </p:sp>
          </mc:Choice>
          <mc:Fallback xmlns="">
            <p:sp>
              <p:nvSpPr>
                <p:cNvPr id="56" name="TextBox 55"/>
                <p:cNvSpPr txBox="1">
                  <a:spLocks noRot="1" noChangeAspect="1" noMove="1" noResize="1" noEditPoints="1" noAdjustHandles="1" noChangeArrowheads="1" noChangeShapeType="1" noTextEdit="1"/>
                </p:cNvSpPr>
                <p:nvPr/>
              </p:nvSpPr>
              <p:spPr>
                <a:xfrm>
                  <a:off x="5681746" y="4928974"/>
                  <a:ext cx="479868" cy="461665"/>
                </a:xfrm>
                <a:prstGeom prst="rect">
                  <a:avLst/>
                </a:prstGeom>
                <a:blipFill>
                  <a:blip r:embed="rId19"/>
                  <a:stretch>
                    <a:fillRect b="-3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p:cNvSpPr txBox="1"/>
                <p:nvPr/>
              </p:nvSpPr>
              <p:spPr>
                <a:xfrm>
                  <a:off x="4123547" y="5797861"/>
                  <a:ext cx="47986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3</m:t>
                            </m:r>
                          </m:sub>
                        </m:sSub>
                      </m:oMath>
                    </m:oMathPara>
                  </a14:m>
                  <a:endParaRPr lang="en-US" sz="2400" dirty="0"/>
                </a:p>
              </p:txBody>
            </p:sp>
          </mc:Choice>
          <mc:Fallback xmlns="">
            <p:sp>
              <p:nvSpPr>
                <p:cNvPr id="57" name="TextBox 56"/>
                <p:cNvSpPr txBox="1">
                  <a:spLocks noRot="1" noChangeAspect="1" noMove="1" noResize="1" noEditPoints="1" noAdjustHandles="1" noChangeArrowheads="1" noChangeShapeType="1" noTextEdit="1"/>
                </p:cNvSpPr>
                <p:nvPr/>
              </p:nvSpPr>
              <p:spPr>
                <a:xfrm>
                  <a:off x="4123547" y="5797861"/>
                  <a:ext cx="479868" cy="461665"/>
                </a:xfrm>
                <a:prstGeom prst="rect">
                  <a:avLst/>
                </a:prstGeom>
                <a:blipFill>
                  <a:blip r:embed="rId20"/>
                  <a:stretch>
                    <a:fillRect l="-2532"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p:cNvSpPr txBox="1"/>
                <p:nvPr/>
              </p:nvSpPr>
              <p:spPr>
                <a:xfrm>
                  <a:off x="5771621" y="5824486"/>
                  <a:ext cx="47986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4</m:t>
                            </m:r>
                          </m:sub>
                        </m:sSub>
                      </m:oMath>
                    </m:oMathPara>
                  </a14:m>
                  <a:endParaRPr lang="en-US" sz="2400" dirty="0"/>
                </a:p>
              </p:txBody>
            </p:sp>
          </mc:Choice>
          <mc:Fallback xmlns="">
            <p:sp>
              <p:nvSpPr>
                <p:cNvPr id="58" name="TextBox 57"/>
                <p:cNvSpPr txBox="1">
                  <a:spLocks noRot="1" noChangeAspect="1" noMove="1" noResize="1" noEditPoints="1" noAdjustHandles="1" noChangeArrowheads="1" noChangeShapeType="1" noTextEdit="1"/>
                </p:cNvSpPr>
                <p:nvPr/>
              </p:nvSpPr>
              <p:spPr>
                <a:xfrm>
                  <a:off x="5771621" y="5824486"/>
                  <a:ext cx="479868" cy="461665"/>
                </a:xfrm>
                <a:prstGeom prst="rect">
                  <a:avLst/>
                </a:prstGeom>
                <a:blipFill>
                  <a:blip r:embed="rId21"/>
                  <a:stretch>
                    <a:fillRect l="-1266" b="-394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60" name="TextBox 59"/>
              <p:cNvSpPr txBox="1"/>
              <p:nvPr/>
            </p:nvSpPr>
            <p:spPr>
              <a:xfrm>
                <a:off x="501225" y="4766566"/>
                <a:ext cx="1028700" cy="646331"/>
              </a:xfrm>
              <a:prstGeom prst="rect">
                <a:avLst/>
              </a:prstGeom>
              <a:noFill/>
            </p:spPr>
            <p:txBody>
              <a:bodyPr wrap="square" rtlCol="0">
                <a:spAutoFit/>
              </a:bodyPr>
              <a:lstStyle/>
              <a:p>
                <a:r>
                  <a:rPr lang="en-US" i="1" dirty="0" smtClean="0"/>
                  <a:t>   n</a:t>
                </a:r>
                <a:r>
                  <a:rPr lang="en-US" i="1" baseline="-25000" dirty="0" smtClean="0"/>
                  <a:t>3</a:t>
                </a:r>
                <a:r>
                  <a:rPr lang="en-US" i="1" dirty="0" smtClean="0"/>
                  <a:t>=1</a:t>
                </a:r>
              </a:p>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𝜗</m:t>
                      </m:r>
                      <m:r>
                        <a:rPr lang="en-US" b="0" i="1" smtClean="0">
                          <a:latin typeface="Cambria Math" panose="02040503050406030204" pitchFamily="18" charset="0"/>
                          <a:ea typeface="Cambria Math" panose="02040503050406030204" pitchFamily="18" charset="0"/>
                        </a:rPr>
                        <m:t>=0</m:t>
                      </m:r>
                    </m:oMath>
                  </m:oMathPara>
                </a14:m>
                <a:endParaRPr lang="en-US" i="1" dirty="0"/>
              </a:p>
            </p:txBody>
          </p:sp>
        </mc:Choice>
        <mc:Fallback xmlns="">
          <p:sp>
            <p:nvSpPr>
              <p:cNvPr id="60" name="TextBox 59"/>
              <p:cNvSpPr txBox="1">
                <a:spLocks noRot="1" noChangeAspect="1" noMove="1" noResize="1" noEditPoints="1" noAdjustHandles="1" noChangeArrowheads="1" noChangeShapeType="1" noTextEdit="1"/>
              </p:cNvSpPr>
              <p:nvPr/>
            </p:nvSpPr>
            <p:spPr>
              <a:xfrm>
                <a:off x="501225" y="4766566"/>
                <a:ext cx="1028700" cy="646331"/>
              </a:xfrm>
              <a:prstGeom prst="rect">
                <a:avLst/>
              </a:prstGeom>
              <a:blipFill>
                <a:blip r:embed="rId35"/>
                <a:stretch>
                  <a:fillRect t="-5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p:cNvSpPr txBox="1"/>
              <p:nvPr/>
            </p:nvSpPr>
            <p:spPr>
              <a:xfrm>
                <a:off x="2214730" y="4684870"/>
                <a:ext cx="1028700" cy="646331"/>
              </a:xfrm>
              <a:prstGeom prst="rect">
                <a:avLst/>
              </a:prstGeom>
              <a:noFill/>
            </p:spPr>
            <p:txBody>
              <a:bodyPr wrap="square" rtlCol="0">
                <a:spAutoFit/>
              </a:bodyPr>
              <a:lstStyle/>
              <a:p>
                <a:r>
                  <a:rPr lang="en-US" i="1" dirty="0" smtClean="0"/>
                  <a:t>   n</a:t>
                </a:r>
                <a:r>
                  <a:rPr lang="en-US" i="1" baseline="-25000" dirty="0" smtClean="0"/>
                  <a:t>4</a:t>
                </a:r>
                <a:r>
                  <a:rPr lang="en-US" i="1" dirty="0" smtClean="0"/>
                  <a:t>=0</a:t>
                </a:r>
              </a:p>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𝜗</m:t>
                      </m:r>
                      <m:r>
                        <a:rPr lang="en-US" b="0" i="1" smtClean="0">
                          <a:latin typeface="Cambria Math" panose="02040503050406030204" pitchFamily="18" charset="0"/>
                          <a:ea typeface="Cambria Math" panose="02040503050406030204" pitchFamily="18" charset="0"/>
                        </a:rPr>
                        <m:t>=0</m:t>
                      </m:r>
                    </m:oMath>
                  </m:oMathPara>
                </a14:m>
                <a:endParaRPr lang="en-US" i="1" dirty="0"/>
              </a:p>
            </p:txBody>
          </p:sp>
        </mc:Choice>
        <mc:Fallback xmlns="">
          <p:sp>
            <p:nvSpPr>
              <p:cNvPr id="61" name="TextBox 60"/>
              <p:cNvSpPr txBox="1">
                <a:spLocks noRot="1" noChangeAspect="1" noMove="1" noResize="1" noEditPoints="1" noAdjustHandles="1" noChangeArrowheads="1" noChangeShapeType="1" noTextEdit="1"/>
              </p:cNvSpPr>
              <p:nvPr/>
            </p:nvSpPr>
            <p:spPr>
              <a:xfrm>
                <a:off x="2214730" y="4684870"/>
                <a:ext cx="1028700" cy="646331"/>
              </a:xfrm>
              <a:prstGeom prst="rect">
                <a:avLst/>
              </a:prstGeom>
              <a:blipFill>
                <a:blip r:embed="rId36"/>
                <a:stretch>
                  <a:fillRect t="-5660"/>
                </a:stretch>
              </a:blipFill>
            </p:spPr>
            <p:txBody>
              <a:bodyPr/>
              <a:lstStyle/>
              <a:p>
                <a:r>
                  <a:rPr lang="en-US">
                    <a:noFill/>
                  </a:rPr>
                  <a:t> </a:t>
                </a:r>
              </a:p>
            </p:txBody>
          </p:sp>
        </mc:Fallback>
      </mc:AlternateContent>
      <p:sp>
        <p:nvSpPr>
          <p:cNvPr id="34" name="TextBox 33"/>
          <p:cNvSpPr txBox="1"/>
          <p:nvPr/>
        </p:nvSpPr>
        <p:spPr>
          <a:xfrm>
            <a:off x="6135131" y="6146284"/>
            <a:ext cx="3783569" cy="369332"/>
          </a:xfrm>
          <a:prstGeom prst="rect">
            <a:avLst/>
          </a:prstGeom>
          <a:noFill/>
        </p:spPr>
        <p:txBody>
          <a:bodyPr wrap="square" rtlCol="0">
            <a:spAutoFit/>
          </a:bodyPr>
          <a:lstStyle/>
          <a:p>
            <a:r>
              <a:rPr lang="en-US" dirty="0" smtClean="0"/>
              <a:t>Value backpropagation</a:t>
            </a:r>
            <a:endParaRPr lang="en-US" dirty="0"/>
          </a:p>
        </p:txBody>
      </p:sp>
      <p:sp>
        <p:nvSpPr>
          <p:cNvPr id="25" name="TextBox 24"/>
          <p:cNvSpPr txBox="1"/>
          <p:nvPr/>
        </p:nvSpPr>
        <p:spPr>
          <a:xfrm>
            <a:off x="148281" y="2462823"/>
            <a:ext cx="1250186" cy="369332"/>
          </a:xfrm>
          <a:prstGeom prst="rect">
            <a:avLst/>
          </a:prstGeom>
          <a:noFill/>
        </p:spPr>
        <p:txBody>
          <a:bodyPr wrap="square" rtlCol="0">
            <a:spAutoFit/>
          </a:bodyPr>
          <a:lstStyle/>
          <a:p>
            <a:r>
              <a:rPr lang="en-US" i="1" dirty="0" smtClean="0"/>
              <a:t>k=11.48</a:t>
            </a:r>
            <a:endParaRPr lang="en-US" i="1" dirty="0"/>
          </a:p>
        </p:txBody>
      </p:sp>
      <p:sp>
        <p:nvSpPr>
          <p:cNvPr id="65" name="TextBox 64"/>
          <p:cNvSpPr txBox="1"/>
          <p:nvPr/>
        </p:nvSpPr>
        <p:spPr>
          <a:xfrm>
            <a:off x="5055631" y="2671675"/>
            <a:ext cx="1250186" cy="369332"/>
          </a:xfrm>
          <a:prstGeom prst="rect">
            <a:avLst/>
          </a:prstGeom>
          <a:noFill/>
        </p:spPr>
        <p:txBody>
          <a:bodyPr wrap="square" rtlCol="0">
            <a:spAutoFit/>
          </a:bodyPr>
          <a:lstStyle/>
          <a:p>
            <a:r>
              <a:rPr lang="en-US" i="1" dirty="0" smtClean="0"/>
              <a:t>k=12.10</a:t>
            </a:r>
            <a:endParaRPr lang="en-US" i="1" dirty="0"/>
          </a:p>
        </p:txBody>
      </p:sp>
      <p:grpSp>
        <p:nvGrpSpPr>
          <p:cNvPr id="66" name="Group 65"/>
          <p:cNvGrpSpPr/>
          <p:nvPr/>
        </p:nvGrpSpPr>
        <p:grpSpPr>
          <a:xfrm>
            <a:off x="3263655" y="3115894"/>
            <a:ext cx="2303266" cy="1631852"/>
            <a:chOff x="4033035" y="4766566"/>
            <a:chExt cx="2303266" cy="1631852"/>
          </a:xfrm>
        </p:grpSpPr>
        <p:grpSp>
          <p:nvGrpSpPr>
            <p:cNvPr id="67" name="Group 66"/>
            <p:cNvGrpSpPr/>
            <p:nvPr/>
          </p:nvGrpSpPr>
          <p:grpSpPr>
            <a:xfrm>
              <a:off x="4033035" y="4766566"/>
              <a:ext cx="2303266" cy="1631852"/>
              <a:chOff x="3588781" y="4754880"/>
              <a:chExt cx="2303266" cy="1631852"/>
            </a:xfrm>
          </p:grpSpPr>
          <p:cxnSp>
            <p:nvCxnSpPr>
              <p:cNvPr id="72" name="Straight Arrow Connector 71"/>
              <p:cNvCxnSpPr/>
              <p:nvPr/>
            </p:nvCxnSpPr>
            <p:spPr>
              <a:xfrm flipH="1">
                <a:off x="3944381" y="4754880"/>
                <a:ext cx="827514" cy="945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4771894" y="4830183"/>
                <a:ext cx="770778" cy="870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3588781" y="5700535"/>
                <a:ext cx="649491" cy="6861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5242556" y="5700534"/>
                <a:ext cx="649491" cy="6861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68" name="TextBox 67"/>
                <p:cNvSpPr txBox="1"/>
                <p:nvPr/>
              </p:nvSpPr>
              <p:spPr>
                <a:xfrm>
                  <a:off x="4330710" y="4934083"/>
                  <a:ext cx="47986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5</m:t>
                            </m:r>
                          </m:sub>
                        </m:sSub>
                      </m:oMath>
                    </m:oMathPara>
                  </a14:m>
                  <a:endParaRPr lang="en-US" sz="2400" dirty="0"/>
                </a:p>
              </p:txBody>
            </p:sp>
          </mc:Choice>
          <mc:Fallback xmlns="">
            <p:sp>
              <p:nvSpPr>
                <p:cNvPr id="68" name="TextBox 67"/>
                <p:cNvSpPr txBox="1">
                  <a:spLocks noRot="1" noChangeAspect="1" noMove="1" noResize="1" noEditPoints="1" noAdjustHandles="1" noChangeArrowheads="1" noChangeShapeType="1" noTextEdit="1"/>
                </p:cNvSpPr>
                <p:nvPr/>
              </p:nvSpPr>
              <p:spPr>
                <a:xfrm>
                  <a:off x="4330710" y="4934083"/>
                  <a:ext cx="479868" cy="461665"/>
                </a:xfrm>
                <a:prstGeom prst="rect">
                  <a:avLst/>
                </a:prstGeom>
                <a:blipFill>
                  <a:blip r:embed="rId24"/>
                  <a:stretch>
                    <a:fillRect b="-5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TextBox 68"/>
                <p:cNvSpPr txBox="1"/>
                <p:nvPr/>
              </p:nvSpPr>
              <p:spPr>
                <a:xfrm>
                  <a:off x="5681746" y="4928974"/>
                  <a:ext cx="47986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6</m:t>
                            </m:r>
                          </m:sub>
                        </m:sSub>
                      </m:oMath>
                    </m:oMathPara>
                  </a14:m>
                  <a:endParaRPr lang="en-US" sz="2400" dirty="0"/>
                </a:p>
              </p:txBody>
            </p:sp>
          </mc:Choice>
          <mc:Fallback xmlns="">
            <p:sp>
              <p:nvSpPr>
                <p:cNvPr id="69" name="TextBox 68"/>
                <p:cNvSpPr txBox="1">
                  <a:spLocks noRot="1" noChangeAspect="1" noMove="1" noResize="1" noEditPoints="1" noAdjustHandles="1" noChangeArrowheads="1" noChangeShapeType="1" noTextEdit="1"/>
                </p:cNvSpPr>
                <p:nvPr/>
              </p:nvSpPr>
              <p:spPr>
                <a:xfrm>
                  <a:off x="5681746" y="4928974"/>
                  <a:ext cx="479868" cy="461665"/>
                </a:xfrm>
                <a:prstGeom prst="rect">
                  <a:avLst/>
                </a:prstGeom>
                <a:blipFill>
                  <a:blip r:embed="rId25"/>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TextBox 69"/>
                <p:cNvSpPr txBox="1"/>
                <p:nvPr/>
              </p:nvSpPr>
              <p:spPr>
                <a:xfrm>
                  <a:off x="4123547" y="5797861"/>
                  <a:ext cx="47986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5</m:t>
                            </m:r>
                          </m:sub>
                        </m:sSub>
                      </m:oMath>
                    </m:oMathPara>
                  </a14:m>
                  <a:endParaRPr lang="en-US" sz="2400" dirty="0"/>
                </a:p>
              </p:txBody>
            </p:sp>
          </mc:Choice>
          <mc:Fallback xmlns="">
            <p:sp>
              <p:nvSpPr>
                <p:cNvPr id="70" name="TextBox 69"/>
                <p:cNvSpPr txBox="1">
                  <a:spLocks noRot="1" noChangeAspect="1" noMove="1" noResize="1" noEditPoints="1" noAdjustHandles="1" noChangeArrowheads="1" noChangeShapeType="1" noTextEdit="1"/>
                </p:cNvSpPr>
                <p:nvPr/>
              </p:nvSpPr>
              <p:spPr>
                <a:xfrm>
                  <a:off x="4123547" y="5797861"/>
                  <a:ext cx="479868" cy="461665"/>
                </a:xfrm>
                <a:prstGeom prst="rect">
                  <a:avLst/>
                </a:prstGeom>
                <a:blipFill>
                  <a:blip r:embed="rId26"/>
                  <a:stretch>
                    <a:fillRect l="-1266" b="-3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p:cNvSpPr txBox="1"/>
                <p:nvPr/>
              </p:nvSpPr>
              <p:spPr>
                <a:xfrm>
                  <a:off x="5771621" y="5824486"/>
                  <a:ext cx="47986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6</m:t>
                            </m:r>
                          </m:sub>
                        </m:sSub>
                      </m:oMath>
                    </m:oMathPara>
                  </a14:m>
                  <a:endParaRPr lang="en-US" sz="2400" dirty="0"/>
                </a:p>
              </p:txBody>
            </p:sp>
          </mc:Choice>
          <mc:Fallback xmlns="">
            <p:sp>
              <p:nvSpPr>
                <p:cNvPr id="71" name="TextBox 70"/>
                <p:cNvSpPr txBox="1">
                  <a:spLocks noRot="1" noChangeAspect="1" noMove="1" noResize="1" noEditPoints="1" noAdjustHandles="1" noChangeArrowheads="1" noChangeShapeType="1" noTextEdit="1"/>
                </p:cNvSpPr>
                <p:nvPr/>
              </p:nvSpPr>
              <p:spPr>
                <a:xfrm>
                  <a:off x="5771621" y="5824486"/>
                  <a:ext cx="479868" cy="461665"/>
                </a:xfrm>
                <a:prstGeom prst="rect">
                  <a:avLst/>
                </a:prstGeom>
                <a:blipFill>
                  <a:blip r:embed="rId27"/>
                  <a:stretch>
                    <a:fillRect l="-2564" b="-4000"/>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76" name="TextBox 75"/>
              <p:cNvSpPr txBox="1"/>
              <p:nvPr/>
            </p:nvSpPr>
            <p:spPr>
              <a:xfrm>
                <a:off x="3219460" y="4723623"/>
                <a:ext cx="1028700" cy="646331"/>
              </a:xfrm>
              <a:prstGeom prst="rect">
                <a:avLst/>
              </a:prstGeom>
              <a:noFill/>
            </p:spPr>
            <p:txBody>
              <a:bodyPr wrap="square" rtlCol="0">
                <a:spAutoFit/>
              </a:bodyPr>
              <a:lstStyle/>
              <a:p>
                <a:r>
                  <a:rPr lang="en-US" i="1" dirty="0" smtClean="0"/>
                  <a:t>   n=0</a:t>
                </a:r>
              </a:p>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𝜗</m:t>
                      </m:r>
                      <m:r>
                        <a:rPr lang="en-US" b="0" i="1" smtClean="0">
                          <a:latin typeface="Cambria Math" panose="02040503050406030204" pitchFamily="18" charset="0"/>
                          <a:ea typeface="Cambria Math" panose="02040503050406030204" pitchFamily="18" charset="0"/>
                        </a:rPr>
                        <m:t>=0</m:t>
                      </m:r>
                    </m:oMath>
                  </m:oMathPara>
                </a14:m>
                <a:endParaRPr lang="en-US" i="1" dirty="0"/>
              </a:p>
            </p:txBody>
          </p:sp>
        </mc:Choice>
        <mc:Fallback xmlns="">
          <p:sp>
            <p:nvSpPr>
              <p:cNvPr id="76" name="TextBox 75"/>
              <p:cNvSpPr txBox="1">
                <a:spLocks noRot="1" noChangeAspect="1" noMove="1" noResize="1" noEditPoints="1" noAdjustHandles="1" noChangeArrowheads="1" noChangeShapeType="1" noTextEdit="1"/>
              </p:cNvSpPr>
              <p:nvPr/>
            </p:nvSpPr>
            <p:spPr>
              <a:xfrm>
                <a:off x="3219460" y="4723623"/>
                <a:ext cx="1028700" cy="646331"/>
              </a:xfrm>
              <a:prstGeom prst="rect">
                <a:avLst/>
              </a:prstGeom>
              <a:blipFill>
                <a:blip r:embed="rId28"/>
                <a:stretch>
                  <a:fillRect t="-66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p:cNvSpPr txBox="1"/>
              <p:nvPr/>
            </p:nvSpPr>
            <p:spPr>
              <a:xfrm>
                <a:off x="4814636" y="4804913"/>
                <a:ext cx="1028700" cy="646331"/>
              </a:xfrm>
              <a:prstGeom prst="rect">
                <a:avLst/>
              </a:prstGeom>
              <a:noFill/>
            </p:spPr>
            <p:txBody>
              <a:bodyPr wrap="square" rtlCol="0">
                <a:spAutoFit/>
              </a:bodyPr>
              <a:lstStyle/>
              <a:p>
                <a:r>
                  <a:rPr lang="en-US" i="1" dirty="0" smtClean="0"/>
                  <a:t>   n</a:t>
                </a:r>
                <a:r>
                  <a:rPr lang="en-US" i="1" baseline="-25000" dirty="0" smtClean="0"/>
                  <a:t>6</a:t>
                </a:r>
                <a:r>
                  <a:rPr lang="en-US" i="1" dirty="0" smtClean="0"/>
                  <a:t>=0</a:t>
                </a:r>
              </a:p>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𝜗</m:t>
                      </m:r>
                      <m:r>
                        <a:rPr lang="en-US" b="0" i="1" smtClean="0">
                          <a:latin typeface="Cambria Math" panose="02040503050406030204" pitchFamily="18" charset="0"/>
                          <a:ea typeface="Cambria Math" panose="02040503050406030204" pitchFamily="18" charset="0"/>
                        </a:rPr>
                        <m:t>=0</m:t>
                      </m:r>
                    </m:oMath>
                  </m:oMathPara>
                </a14:m>
                <a:endParaRPr lang="en-US" i="1" dirty="0"/>
              </a:p>
            </p:txBody>
          </p:sp>
        </mc:Choice>
        <mc:Fallback xmlns="">
          <p:sp>
            <p:nvSpPr>
              <p:cNvPr id="77" name="TextBox 76"/>
              <p:cNvSpPr txBox="1">
                <a:spLocks noRot="1" noChangeAspect="1" noMove="1" noResize="1" noEditPoints="1" noAdjustHandles="1" noChangeArrowheads="1" noChangeShapeType="1" noTextEdit="1"/>
              </p:cNvSpPr>
              <p:nvPr/>
            </p:nvSpPr>
            <p:spPr>
              <a:xfrm>
                <a:off x="4814636" y="4804913"/>
                <a:ext cx="1028700" cy="646331"/>
              </a:xfrm>
              <a:prstGeom prst="rect">
                <a:avLst/>
              </a:prstGeom>
              <a:blipFill>
                <a:blip r:embed="rId37"/>
                <a:stretch>
                  <a:fillRect t="-4717"/>
                </a:stretch>
              </a:blipFill>
            </p:spPr>
            <p:txBody>
              <a:bodyPr/>
              <a:lstStyle/>
              <a:p>
                <a:r>
                  <a:rPr lang="en-US">
                    <a:noFill/>
                  </a:rPr>
                  <a:t> </a:t>
                </a:r>
              </a:p>
            </p:txBody>
          </p:sp>
        </mc:Fallback>
      </mc:AlternateContent>
      <p:grpSp>
        <p:nvGrpSpPr>
          <p:cNvPr id="78" name="Group 77"/>
          <p:cNvGrpSpPr/>
          <p:nvPr/>
        </p:nvGrpSpPr>
        <p:grpSpPr>
          <a:xfrm>
            <a:off x="3095231" y="4639382"/>
            <a:ext cx="1000755" cy="2095500"/>
            <a:chOff x="1020942" y="4622800"/>
            <a:chExt cx="1000755" cy="2095500"/>
          </a:xfrm>
        </p:grpSpPr>
        <p:sp>
          <p:nvSpPr>
            <p:cNvPr id="79" name="Freeform 78"/>
            <p:cNvSpPr/>
            <p:nvPr/>
          </p:nvSpPr>
          <p:spPr>
            <a:xfrm>
              <a:off x="1244600" y="4622800"/>
              <a:ext cx="292100" cy="1333500"/>
            </a:xfrm>
            <a:custGeom>
              <a:avLst/>
              <a:gdLst>
                <a:gd name="connsiteX0" fmla="*/ 0 w 292100"/>
                <a:gd name="connsiteY0" fmla="*/ 0 h 1333500"/>
                <a:gd name="connsiteX1" fmla="*/ 63500 w 292100"/>
                <a:gd name="connsiteY1" fmla="*/ 12700 h 1333500"/>
                <a:gd name="connsiteX2" fmla="*/ 101600 w 292100"/>
                <a:gd name="connsiteY2" fmla="*/ 50800 h 1333500"/>
                <a:gd name="connsiteX3" fmla="*/ 139700 w 292100"/>
                <a:gd name="connsiteY3" fmla="*/ 76200 h 1333500"/>
                <a:gd name="connsiteX4" fmla="*/ 165100 w 292100"/>
                <a:gd name="connsiteY4" fmla="*/ 152400 h 1333500"/>
                <a:gd name="connsiteX5" fmla="*/ 177800 w 292100"/>
                <a:gd name="connsiteY5" fmla="*/ 190500 h 1333500"/>
                <a:gd name="connsiteX6" fmla="*/ 165100 w 292100"/>
                <a:gd name="connsiteY6" fmla="*/ 330200 h 1333500"/>
                <a:gd name="connsiteX7" fmla="*/ 127000 w 292100"/>
                <a:gd name="connsiteY7" fmla="*/ 419100 h 1333500"/>
                <a:gd name="connsiteX8" fmla="*/ 114300 w 292100"/>
                <a:gd name="connsiteY8" fmla="*/ 457200 h 1333500"/>
                <a:gd name="connsiteX9" fmla="*/ 127000 w 292100"/>
                <a:gd name="connsiteY9" fmla="*/ 558800 h 1333500"/>
                <a:gd name="connsiteX10" fmla="*/ 165100 w 292100"/>
                <a:gd name="connsiteY10" fmla="*/ 596900 h 1333500"/>
                <a:gd name="connsiteX11" fmla="*/ 254000 w 292100"/>
                <a:gd name="connsiteY11" fmla="*/ 622300 h 1333500"/>
                <a:gd name="connsiteX12" fmla="*/ 279400 w 292100"/>
                <a:gd name="connsiteY12" fmla="*/ 660400 h 1333500"/>
                <a:gd name="connsiteX13" fmla="*/ 266700 w 292100"/>
                <a:gd name="connsiteY13" fmla="*/ 723900 h 1333500"/>
                <a:gd name="connsiteX14" fmla="*/ 241300 w 292100"/>
                <a:gd name="connsiteY14" fmla="*/ 774700 h 1333500"/>
                <a:gd name="connsiteX15" fmla="*/ 165100 w 292100"/>
                <a:gd name="connsiteY15" fmla="*/ 812800 h 1333500"/>
                <a:gd name="connsiteX16" fmla="*/ 114300 w 292100"/>
                <a:gd name="connsiteY16" fmla="*/ 838200 h 1333500"/>
                <a:gd name="connsiteX17" fmla="*/ 12700 w 292100"/>
                <a:gd name="connsiteY17" fmla="*/ 952500 h 1333500"/>
                <a:gd name="connsiteX18" fmla="*/ 25400 w 292100"/>
                <a:gd name="connsiteY18" fmla="*/ 1092200 h 1333500"/>
                <a:gd name="connsiteX19" fmla="*/ 63500 w 292100"/>
                <a:gd name="connsiteY19" fmla="*/ 1130300 h 1333500"/>
                <a:gd name="connsiteX20" fmla="*/ 152400 w 292100"/>
                <a:gd name="connsiteY20" fmla="*/ 1168400 h 1333500"/>
                <a:gd name="connsiteX21" fmla="*/ 190500 w 292100"/>
                <a:gd name="connsiteY21" fmla="*/ 1244600 h 1333500"/>
                <a:gd name="connsiteX22" fmla="*/ 177800 w 292100"/>
                <a:gd name="connsiteY22" fmla="*/ 1295400 h 1333500"/>
                <a:gd name="connsiteX23" fmla="*/ 139700 w 292100"/>
                <a:gd name="connsiteY23" fmla="*/ 1257300 h 1333500"/>
                <a:gd name="connsiteX24" fmla="*/ 127000 w 292100"/>
                <a:gd name="connsiteY24" fmla="*/ 1219200 h 1333500"/>
                <a:gd name="connsiteX25" fmla="*/ 190500 w 292100"/>
                <a:gd name="connsiteY25" fmla="*/ 1333500 h 1333500"/>
                <a:gd name="connsiteX26" fmla="*/ 203200 w 292100"/>
                <a:gd name="connsiteY26" fmla="*/ 1282700 h 1333500"/>
                <a:gd name="connsiteX27" fmla="*/ 254000 w 292100"/>
                <a:gd name="connsiteY27" fmla="*/ 1206500 h 1333500"/>
                <a:gd name="connsiteX28" fmla="*/ 292100 w 292100"/>
                <a:gd name="connsiteY28" fmla="*/ 1143000 h 133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92100" h="1333500">
                  <a:moveTo>
                    <a:pt x="0" y="0"/>
                  </a:moveTo>
                  <a:cubicBezTo>
                    <a:pt x="21167" y="4233"/>
                    <a:pt x="44193" y="3047"/>
                    <a:pt x="63500" y="12700"/>
                  </a:cubicBezTo>
                  <a:cubicBezTo>
                    <a:pt x="79564" y="20732"/>
                    <a:pt x="87802" y="39302"/>
                    <a:pt x="101600" y="50800"/>
                  </a:cubicBezTo>
                  <a:cubicBezTo>
                    <a:pt x="113326" y="60571"/>
                    <a:pt x="127000" y="67733"/>
                    <a:pt x="139700" y="76200"/>
                  </a:cubicBezTo>
                  <a:lnTo>
                    <a:pt x="165100" y="152400"/>
                  </a:lnTo>
                  <a:lnTo>
                    <a:pt x="177800" y="190500"/>
                  </a:lnTo>
                  <a:cubicBezTo>
                    <a:pt x="173567" y="237067"/>
                    <a:pt x="171713" y="283911"/>
                    <a:pt x="165100" y="330200"/>
                  </a:cubicBezTo>
                  <a:cubicBezTo>
                    <a:pt x="160845" y="359984"/>
                    <a:pt x="137977" y="393487"/>
                    <a:pt x="127000" y="419100"/>
                  </a:cubicBezTo>
                  <a:cubicBezTo>
                    <a:pt x="121727" y="431405"/>
                    <a:pt x="118533" y="444500"/>
                    <a:pt x="114300" y="457200"/>
                  </a:cubicBezTo>
                  <a:cubicBezTo>
                    <a:pt x="118533" y="491067"/>
                    <a:pt x="115336" y="526725"/>
                    <a:pt x="127000" y="558800"/>
                  </a:cubicBezTo>
                  <a:cubicBezTo>
                    <a:pt x="133138" y="575679"/>
                    <a:pt x="150156" y="586937"/>
                    <a:pt x="165100" y="596900"/>
                  </a:cubicBezTo>
                  <a:cubicBezTo>
                    <a:pt x="176032" y="604188"/>
                    <a:pt x="247226" y="620606"/>
                    <a:pt x="254000" y="622300"/>
                  </a:cubicBezTo>
                  <a:cubicBezTo>
                    <a:pt x="262467" y="635000"/>
                    <a:pt x="277507" y="645254"/>
                    <a:pt x="279400" y="660400"/>
                  </a:cubicBezTo>
                  <a:cubicBezTo>
                    <a:pt x="282077" y="681819"/>
                    <a:pt x="273526" y="703422"/>
                    <a:pt x="266700" y="723900"/>
                  </a:cubicBezTo>
                  <a:cubicBezTo>
                    <a:pt x="260713" y="741861"/>
                    <a:pt x="253420" y="760156"/>
                    <a:pt x="241300" y="774700"/>
                  </a:cubicBezTo>
                  <a:cubicBezTo>
                    <a:pt x="218702" y="801818"/>
                    <a:pt x="194315" y="800279"/>
                    <a:pt x="165100" y="812800"/>
                  </a:cubicBezTo>
                  <a:cubicBezTo>
                    <a:pt x="147699" y="820258"/>
                    <a:pt x="129083" y="826373"/>
                    <a:pt x="114300" y="838200"/>
                  </a:cubicBezTo>
                  <a:cubicBezTo>
                    <a:pt x="52162" y="887910"/>
                    <a:pt x="47464" y="900354"/>
                    <a:pt x="12700" y="952500"/>
                  </a:cubicBezTo>
                  <a:cubicBezTo>
                    <a:pt x="16933" y="999067"/>
                    <a:pt x="12554" y="1047240"/>
                    <a:pt x="25400" y="1092200"/>
                  </a:cubicBezTo>
                  <a:cubicBezTo>
                    <a:pt x="30334" y="1109469"/>
                    <a:pt x="48885" y="1119861"/>
                    <a:pt x="63500" y="1130300"/>
                  </a:cubicBezTo>
                  <a:cubicBezTo>
                    <a:pt x="90963" y="1149917"/>
                    <a:pt x="121308" y="1158036"/>
                    <a:pt x="152400" y="1168400"/>
                  </a:cubicBezTo>
                  <a:cubicBezTo>
                    <a:pt x="165242" y="1187663"/>
                    <a:pt x="190500" y="1218310"/>
                    <a:pt x="190500" y="1244600"/>
                  </a:cubicBezTo>
                  <a:cubicBezTo>
                    <a:pt x="190500" y="1262054"/>
                    <a:pt x="182033" y="1278467"/>
                    <a:pt x="177800" y="1295400"/>
                  </a:cubicBezTo>
                  <a:cubicBezTo>
                    <a:pt x="165100" y="1282700"/>
                    <a:pt x="149663" y="1272244"/>
                    <a:pt x="139700" y="1257300"/>
                  </a:cubicBezTo>
                  <a:cubicBezTo>
                    <a:pt x="132274" y="1246161"/>
                    <a:pt x="117534" y="1209734"/>
                    <a:pt x="127000" y="1219200"/>
                  </a:cubicBezTo>
                  <a:cubicBezTo>
                    <a:pt x="170669" y="1262869"/>
                    <a:pt x="174530" y="1285590"/>
                    <a:pt x="190500" y="1333500"/>
                  </a:cubicBezTo>
                  <a:cubicBezTo>
                    <a:pt x="194733" y="1316567"/>
                    <a:pt x="195394" y="1298312"/>
                    <a:pt x="203200" y="1282700"/>
                  </a:cubicBezTo>
                  <a:cubicBezTo>
                    <a:pt x="216852" y="1255396"/>
                    <a:pt x="237067" y="1231900"/>
                    <a:pt x="254000" y="1206500"/>
                  </a:cubicBezTo>
                  <a:cubicBezTo>
                    <a:pt x="284651" y="1160524"/>
                    <a:pt x="272574" y="1182052"/>
                    <a:pt x="292100" y="11430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1020942" y="5943600"/>
              <a:ext cx="880423" cy="7747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1192571" y="6057900"/>
              <a:ext cx="537163" cy="546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2" name="TextBox 81"/>
                <p:cNvSpPr txBox="1"/>
                <p:nvPr/>
              </p:nvSpPr>
              <p:spPr>
                <a:xfrm>
                  <a:off x="1065983" y="6186972"/>
                  <a:ext cx="955714"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𝜗</m:t>
                        </m:r>
                        <m:r>
                          <a:rPr lang="en-US" sz="2000" b="0" i="1" smtClean="0">
                            <a:latin typeface="Cambria Math" panose="02040503050406030204" pitchFamily="18" charset="0"/>
                            <a:ea typeface="Cambria Math" panose="02040503050406030204" pitchFamily="18" charset="0"/>
                          </a:rPr>
                          <m:t>=14</m:t>
                        </m:r>
                      </m:oMath>
                    </m:oMathPara>
                  </a14:m>
                  <a:endParaRPr lang="en-US" sz="2000" dirty="0"/>
                </a:p>
              </p:txBody>
            </p:sp>
          </mc:Choice>
          <mc:Fallback xmlns="">
            <p:sp>
              <p:nvSpPr>
                <p:cNvPr id="82" name="TextBox 81"/>
                <p:cNvSpPr txBox="1">
                  <a:spLocks noRot="1" noChangeAspect="1" noMove="1" noResize="1" noEditPoints="1" noAdjustHandles="1" noChangeArrowheads="1" noChangeShapeType="1" noTextEdit="1"/>
                </p:cNvSpPr>
                <p:nvPr/>
              </p:nvSpPr>
              <p:spPr>
                <a:xfrm>
                  <a:off x="1065983" y="6186972"/>
                  <a:ext cx="955714" cy="400110"/>
                </a:xfrm>
                <a:prstGeom prst="rect">
                  <a:avLst/>
                </a:prstGeom>
                <a:blipFill>
                  <a:blip r:embed="rId30"/>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83" name="TextBox 82"/>
              <p:cNvSpPr txBox="1"/>
              <p:nvPr/>
            </p:nvSpPr>
            <p:spPr>
              <a:xfrm>
                <a:off x="3418068" y="4780773"/>
                <a:ext cx="1028700" cy="646331"/>
              </a:xfrm>
              <a:prstGeom prst="rect">
                <a:avLst/>
              </a:prstGeom>
              <a:solidFill>
                <a:schemeClr val="bg1"/>
              </a:solidFill>
            </p:spPr>
            <p:txBody>
              <a:bodyPr wrap="square" rtlCol="0">
                <a:spAutoFit/>
              </a:bodyPr>
              <a:lstStyle/>
              <a:p>
                <a:r>
                  <a:rPr lang="en-US" i="1" dirty="0" smtClean="0"/>
                  <a:t>   n</a:t>
                </a:r>
                <a:r>
                  <a:rPr lang="en-US" i="1" baseline="-25000" dirty="0" smtClean="0"/>
                  <a:t>5</a:t>
                </a:r>
                <a:r>
                  <a:rPr lang="en-US" i="1" dirty="0" smtClean="0"/>
                  <a:t>=1</a:t>
                </a:r>
              </a:p>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𝜗</m:t>
                      </m:r>
                      <m:r>
                        <a:rPr lang="en-US" b="0" i="1" smtClean="0">
                          <a:latin typeface="Cambria Math" panose="02040503050406030204" pitchFamily="18" charset="0"/>
                          <a:ea typeface="Cambria Math" panose="02040503050406030204" pitchFamily="18" charset="0"/>
                        </a:rPr>
                        <m:t>=14</m:t>
                      </m:r>
                    </m:oMath>
                  </m:oMathPara>
                </a14:m>
                <a:endParaRPr lang="en-US" i="1" dirty="0"/>
              </a:p>
            </p:txBody>
          </p:sp>
        </mc:Choice>
        <mc:Fallback xmlns="">
          <p:sp>
            <p:nvSpPr>
              <p:cNvPr id="83" name="TextBox 82"/>
              <p:cNvSpPr txBox="1">
                <a:spLocks noRot="1" noChangeAspect="1" noMove="1" noResize="1" noEditPoints="1" noAdjustHandles="1" noChangeArrowheads="1" noChangeShapeType="1" noTextEdit="1"/>
              </p:cNvSpPr>
              <p:nvPr/>
            </p:nvSpPr>
            <p:spPr>
              <a:xfrm>
                <a:off x="3418068" y="4780773"/>
                <a:ext cx="1028700" cy="646331"/>
              </a:xfrm>
              <a:prstGeom prst="rect">
                <a:avLst/>
              </a:prstGeom>
              <a:blipFill>
                <a:blip r:embed="rId38"/>
                <a:stretch>
                  <a:fillRect t="-47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TextBox 83"/>
              <p:cNvSpPr txBox="1"/>
              <p:nvPr/>
            </p:nvSpPr>
            <p:spPr>
              <a:xfrm>
                <a:off x="3932418" y="3156334"/>
                <a:ext cx="1028700" cy="646331"/>
              </a:xfrm>
              <a:prstGeom prst="rect">
                <a:avLst/>
              </a:prstGeom>
              <a:solidFill>
                <a:schemeClr val="bg1"/>
              </a:solidFill>
            </p:spPr>
            <p:txBody>
              <a:bodyPr wrap="square" rtlCol="0">
                <a:spAutoFit/>
              </a:bodyPr>
              <a:lstStyle/>
              <a:p>
                <a:r>
                  <a:rPr lang="en-US" i="1" dirty="0" smtClean="0"/>
                  <a:t>   n</a:t>
                </a:r>
                <a:r>
                  <a:rPr lang="en-US" i="1" baseline="-25000" dirty="0" smtClean="0"/>
                  <a:t>2</a:t>
                </a:r>
                <a:r>
                  <a:rPr lang="en-US" i="1" dirty="0" smtClean="0"/>
                  <a:t>=2</a:t>
                </a:r>
              </a:p>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𝜗</m:t>
                      </m:r>
                      <m:r>
                        <a:rPr lang="en-US" b="0" i="1" smtClean="0">
                          <a:latin typeface="Cambria Math" panose="02040503050406030204" pitchFamily="18" charset="0"/>
                          <a:ea typeface="Cambria Math" panose="02040503050406030204" pitchFamily="18" charset="0"/>
                        </a:rPr>
                        <m:t>=24</m:t>
                      </m:r>
                    </m:oMath>
                  </m:oMathPara>
                </a14:m>
                <a:endParaRPr lang="en-US" i="1" dirty="0"/>
              </a:p>
            </p:txBody>
          </p:sp>
        </mc:Choice>
        <mc:Fallback xmlns="">
          <p:sp>
            <p:nvSpPr>
              <p:cNvPr id="84" name="TextBox 83"/>
              <p:cNvSpPr txBox="1">
                <a:spLocks noRot="1" noChangeAspect="1" noMove="1" noResize="1" noEditPoints="1" noAdjustHandles="1" noChangeArrowheads="1" noChangeShapeType="1" noTextEdit="1"/>
              </p:cNvSpPr>
              <p:nvPr/>
            </p:nvSpPr>
            <p:spPr>
              <a:xfrm>
                <a:off x="3932418" y="3156334"/>
                <a:ext cx="1028700" cy="646331"/>
              </a:xfrm>
              <a:prstGeom prst="rect">
                <a:avLst/>
              </a:prstGeom>
              <a:blipFill>
                <a:blip r:embed="rId39"/>
                <a:stretch>
                  <a:fillRect t="-5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TextBox 84"/>
              <p:cNvSpPr txBox="1"/>
              <p:nvPr/>
            </p:nvSpPr>
            <p:spPr>
              <a:xfrm>
                <a:off x="3618129" y="1025226"/>
                <a:ext cx="1028700" cy="646331"/>
              </a:xfrm>
              <a:prstGeom prst="rect">
                <a:avLst/>
              </a:prstGeom>
              <a:solidFill>
                <a:schemeClr val="bg1"/>
              </a:solidFill>
            </p:spPr>
            <p:txBody>
              <a:bodyPr wrap="square" rtlCol="0">
                <a:spAutoFit/>
              </a:bodyPr>
              <a:lstStyle/>
              <a:p>
                <a:r>
                  <a:rPr lang="en-US" i="1" dirty="0" smtClean="0"/>
                  <a:t>   n</a:t>
                </a:r>
                <a:r>
                  <a:rPr lang="en-US" i="1" baseline="-25000" dirty="0" smtClean="0"/>
                  <a:t>0</a:t>
                </a:r>
                <a:r>
                  <a:rPr lang="en-US" i="1" dirty="0" smtClean="0"/>
                  <a:t>=4</a:t>
                </a:r>
              </a:p>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𝜗</m:t>
                      </m:r>
                      <m:r>
                        <a:rPr lang="en-US" b="0" i="1" smtClean="0">
                          <a:latin typeface="Cambria Math" panose="02040503050406030204" pitchFamily="18" charset="0"/>
                          <a:ea typeface="Cambria Math" panose="02040503050406030204" pitchFamily="18" charset="0"/>
                        </a:rPr>
                        <m:t>=44</m:t>
                      </m:r>
                    </m:oMath>
                  </m:oMathPara>
                </a14:m>
                <a:endParaRPr lang="en-US" i="1" dirty="0"/>
              </a:p>
            </p:txBody>
          </p:sp>
        </mc:Choice>
        <mc:Fallback xmlns="">
          <p:sp>
            <p:nvSpPr>
              <p:cNvPr id="85" name="TextBox 84"/>
              <p:cNvSpPr txBox="1">
                <a:spLocks noRot="1" noChangeAspect="1" noMove="1" noResize="1" noEditPoints="1" noAdjustHandles="1" noChangeArrowheads="1" noChangeShapeType="1" noTextEdit="1"/>
              </p:cNvSpPr>
              <p:nvPr/>
            </p:nvSpPr>
            <p:spPr>
              <a:xfrm>
                <a:off x="3618129" y="1025226"/>
                <a:ext cx="1028700" cy="646331"/>
              </a:xfrm>
              <a:prstGeom prst="rect">
                <a:avLst/>
              </a:prstGeom>
              <a:blipFill>
                <a:blip r:embed="rId40"/>
                <a:stretch>
                  <a:fillRect t="-4717"/>
                </a:stretch>
              </a:blipFill>
            </p:spPr>
            <p:txBody>
              <a:bodyPr/>
              <a:lstStyle/>
              <a:p>
                <a:r>
                  <a:rPr lang="en-US">
                    <a:noFill/>
                  </a:rPr>
                  <a:t> </a:t>
                </a:r>
              </a:p>
            </p:txBody>
          </p:sp>
        </mc:Fallback>
      </mc:AlternateContent>
      <p:grpSp>
        <p:nvGrpSpPr>
          <p:cNvPr id="63" name="Group 62"/>
          <p:cNvGrpSpPr/>
          <p:nvPr/>
        </p:nvGrpSpPr>
        <p:grpSpPr>
          <a:xfrm>
            <a:off x="5818659" y="1762154"/>
            <a:ext cx="6222980" cy="4115876"/>
            <a:chOff x="1998223" y="1130300"/>
            <a:chExt cx="8361929" cy="5142657"/>
          </a:xfrm>
        </p:grpSpPr>
        <p:grpSp>
          <p:nvGrpSpPr>
            <p:cNvPr id="64" name="Group 63"/>
            <p:cNvGrpSpPr/>
            <p:nvPr/>
          </p:nvGrpSpPr>
          <p:grpSpPr>
            <a:xfrm>
              <a:off x="2768600" y="1130300"/>
              <a:ext cx="3079749" cy="4178029"/>
              <a:chOff x="2768600" y="1130300"/>
              <a:chExt cx="3079749" cy="4178029"/>
            </a:xfrm>
          </p:grpSpPr>
          <p:grpSp>
            <p:nvGrpSpPr>
              <p:cNvPr id="109" name="Group 108"/>
              <p:cNvGrpSpPr/>
              <p:nvPr/>
            </p:nvGrpSpPr>
            <p:grpSpPr>
              <a:xfrm>
                <a:off x="2768600" y="1130300"/>
                <a:ext cx="3079749" cy="3317176"/>
                <a:chOff x="3594100" y="2374900"/>
                <a:chExt cx="3079749" cy="3317176"/>
              </a:xfrm>
            </p:grpSpPr>
            <p:sp>
              <p:nvSpPr>
                <p:cNvPr id="115" name="Oval 114"/>
                <p:cNvSpPr/>
                <p:nvPr/>
              </p:nvSpPr>
              <p:spPr>
                <a:xfrm>
                  <a:off x="4089400" y="2374900"/>
                  <a:ext cx="1155700" cy="508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p:cNvSpPr txBox="1"/>
                <p:nvPr/>
              </p:nvSpPr>
              <p:spPr>
                <a:xfrm>
                  <a:off x="4292601" y="2489200"/>
                  <a:ext cx="1308100" cy="461469"/>
                </a:xfrm>
                <a:prstGeom prst="rect">
                  <a:avLst/>
                </a:prstGeom>
                <a:noFill/>
              </p:spPr>
              <p:txBody>
                <a:bodyPr wrap="square" rtlCol="0">
                  <a:spAutoFit/>
                </a:bodyPr>
                <a:lstStyle/>
                <a:p>
                  <a:r>
                    <a:rPr lang="en-US" dirty="0" smtClean="0"/>
                    <a:t>start</a:t>
                  </a:r>
                  <a:endParaRPr lang="en-US" dirty="0"/>
                </a:p>
              </p:txBody>
            </p:sp>
            <p:sp>
              <p:nvSpPr>
                <p:cNvPr id="117" name="Rectangle 116"/>
                <p:cNvSpPr/>
                <p:nvPr/>
              </p:nvSpPr>
              <p:spPr>
                <a:xfrm>
                  <a:off x="3594100" y="3416300"/>
                  <a:ext cx="2222500" cy="4953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8" name="TextBox 117"/>
                    <p:cNvSpPr txBox="1"/>
                    <p:nvPr/>
                  </p:nvSpPr>
                  <p:spPr>
                    <a:xfrm>
                      <a:off x="3702050" y="3392639"/>
                      <a:ext cx="2971799" cy="499925"/>
                    </a:xfrm>
                    <a:prstGeom prst="rect">
                      <a:avLst/>
                    </a:prstGeom>
                    <a:noFill/>
                  </p:spPr>
                  <p:txBody>
                    <a:bodyPr wrap="square" rtlCol="0">
                      <a:spAutoFit/>
                    </a:bodyPr>
                    <a:lstStyle/>
                    <a:p>
                      <a:r>
                        <a:rPr lang="en-US" sz="1200" dirty="0" smtClean="0"/>
                        <a:t>Current node=</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𝑆</m:t>
                              </m:r>
                            </m:e>
                            <m:sub>
                              <m:r>
                                <a:rPr lang="en-US" sz="1200" b="0" i="1" smtClean="0">
                                  <a:latin typeface="Cambria Math" panose="02040503050406030204" pitchFamily="18" charset="0"/>
                                </a:rPr>
                                <m:t>0</m:t>
                              </m:r>
                            </m:sub>
                          </m:sSub>
                        </m:oMath>
                      </a14:m>
                      <a:r>
                        <a:rPr lang="en-US" sz="2000" dirty="0" smtClean="0"/>
                        <a:t> </a:t>
                      </a:r>
                      <a:endParaRPr lang="en-US" sz="2000" dirty="0"/>
                    </a:p>
                  </p:txBody>
                </p:sp>
              </mc:Choice>
              <mc:Fallback xmlns="">
                <p:sp>
                  <p:nvSpPr>
                    <p:cNvPr id="118" name="TextBox 117"/>
                    <p:cNvSpPr txBox="1">
                      <a:spLocks noRot="1" noChangeAspect="1" noMove="1" noResize="1" noEditPoints="1" noAdjustHandles="1" noChangeArrowheads="1" noChangeShapeType="1" noTextEdit="1"/>
                    </p:cNvSpPr>
                    <p:nvPr/>
                  </p:nvSpPr>
                  <p:spPr>
                    <a:xfrm>
                      <a:off x="3702050" y="3392639"/>
                      <a:ext cx="2971799" cy="499925"/>
                    </a:xfrm>
                    <a:prstGeom prst="rect">
                      <a:avLst/>
                    </a:prstGeom>
                    <a:blipFill>
                      <a:blip r:embed="rId41"/>
                      <a:stretch>
                        <a:fillRect l="-275" b="-7692"/>
                      </a:stretch>
                    </a:blipFill>
                  </p:spPr>
                  <p:txBody>
                    <a:bodyPr/>
                    <a:lstStyle/>
                    <a:p>
                      <a:r>
                        <a:rPr lang="en-US">
                          <a:noFill/>
                        </a:rPr>
                        <a:t> </a:t>
                      </a:r>
                    </a:p>
                  </p:txBody>
                </p:sp>
              </mc:Fallback>
            </mc:AlternateContent>
            <p:sp>
              <p:nvSpPr>
                <p:cNvPr id="119" name="Rectangle 118"/>
                <p:cNvSpPr/>
                <p:nvPr/>
              </p:nvSpPr>
              <p:spPr>
                <a:xfrm rot="18886353">
                  <a:off x="4170370" y="4577069"/>
                  <a:ext cx="1069959" cy="116005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0" name="Straight Arrow Connector 119"/>
                <p:cNvCxnSpPr/>
                <p:nvPr/>
              </p:nvCxnSpPr>
              <p:spPr>
                <a:xfrm flipH="1">
                  <a:off x="4648200" y="2882900"/>
                  <a:ext cx="6350" cy="60753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flipH="1">
                  <a:off x="4641850" y="3851821"/>
                  <a:ext cx="6350" cy="60753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
            <p:nvSpPr>
              <p:cNvPr id="110" name="TextBox 109"/>
              <p:cNvSpPr txBox="1"/>
              <p:nvPr/>
            </p:nvSpPr>
            <p:spPr>
              <a:xfrm>
                <a:off x="3195200" y="3468469"/>
                <a:ext cx="1739898" cy="576836"/>
              </a:xfrm>
              <a:prstGeom prst="rect">
                <a:avLst/>
              </a:prstGeom>
              <a:noFill/>
            </p:spPr>
            <p:txBody>
              <a:bodyPr wrap="square" rtlCol="0">
                <a:spAutoFit/>
              </a:bodyPr>
              <a:lstStyle/>
              <a:p>
                <a:r>
                  <a:rPr lang="en-US" sz="1200" dirty="0" smtClean="0"/>
                  <a:t>Is current node a leaf </a:t>
                </a:r>
                <a:endParaRPr lang="en-US" sz="1200" dirty="0"/>
              </a:p>
            </p:txBody>
          </p:sp>
          <p:cxnSp>
            <p:nvCxnSpPr>
              <p:cNvPr id="111" name="Straight Arrow Connector 110"/>
              <p:cNvCxnSpPr/>
              <p:nvPr/>
            </p:nvCxnSpPr>
            <p:spPr>
              <a:xfrm flipH="1">
                <a:off x="3912749" y="4700793"/>
                <a:ext cx="6350" cy="60753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a:off x="4644148" y="3912496"/>
                <a:ext cx="82955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4775199" y="3468469"/>
                <a:ext cx="990366" cy="461469"/>
              </a:xfrm>
              <a:prstGeom prst="rect">
                <a:avLst/>
              </a:prstGeom>
              <a:noFill/>
            </p:spPr>
            <p:txBody>
              <a:bodyPr wrap="square" rtlCol="0">
                <a:spAutoFit/>
              </a:bodyPr>
              <a:lstStyle/>
              <a:p>
                <a:r>
                  <a:rPr lang="en-US" dirty="0" smtClean="0"/>
                  <a:t>yes</a:t>
                </a:r>
                <a:endParaRPr lang="en-US" dirty="0"/>
              </a:p>
            </p:txBody>
          </p:sp>
          <p:sp>
            <p:nvSpPr>
              <p:cNvPr id="114" name="TextBox 113"/>
              <p:cNvSpPr txBox="1"/>
              <p:nvPr/>
            </p:nvSpPr>
            <p:spPr>
              <a:xfrm>
                <a:off x="3887349" y="4700792"/>
                <a:ext cx="1319039" cy="461469"/>
              </a:xfrm>
              <a:prstGeom prst="rect">
                <a:avLst/>
              </a:prstGeom>
              <a:noFill/>
            </p:spPr>
            <p:txBody>
              <a:bodyPr wrap="square" rtlCol="0">
                <a:spAutoFit/>
              </a:bodyPr>
              <a:lstStyle/>
              <a:p>
                <a:r>
                  <a:rPr lang="en-US" dirty="0" smtClean="0"/>
                  <a:t>no</a:t>
                </a:r>
                <a:endParaRPr lang="en-US" dirty="0"/>
              </a:p>
            </p:txBody>
          </p:sp>
        </p:grpSp>
        <p:sp>
          <p:nvSpPr>
            <p:cNvPr id="86" name="Rectangle 85"/>
            <p:cNvSpPr/>
            <p:nvPr/>
          </p:nvSpPr>
          <p:spPr>
            <a:xfrm>
              <a:off x="2768600" y="5308329"/>
              <a:ext cx="2565400" cy="94096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7" name="TextBox 86"/>
                <p:cNvSpPr txBox="1"/>
                <p:nvPr/>
              </p:nvSpPr>
              <p:spPr>
                <a:xfrm>
                  <a:off x="2803524" y="5325966"/>
                  <a:ext cx="2863411" cy="946991"/>
                </a:xfrm>
                <a:prstGeom prst="rect">
                  <a:avLst/>
                </a:prstGeom>
                <a:noFill/>
              </p:spPr>
              <p:txBody>
                <a:bodyPr wrap="square" rtlCol="0">
                  <a:spAutoFit/>
                </a:bodyPr>
                <a:lstStyle/>
                <a:p>
                  <a:r>
                    <a:rPr lang="en-US" sz="1200" dirty="0" smtClean="0"/>
                    <a:t>Current=child node of current node  which maximizes  UCB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𝑆</m:t>
                          </m:r>
                        </m:e>
                        <m:sub>
                          <m:r>
                            <a:rPr lang="en-US" sz="1200" b="0" i="1" smtClean="0">
                              <a:latin typeface="Cambria Math" panose="02040503050406030204" pitchFamily="18" charset="0"/>
                            </a:rPr>
                            <m:t>𝑖</m:t>
                          </m:r>
                        </m:sub>
                      </m:sSub>
                    </m:oMath>
                  </a14:m>
                  <a:r>
                    <a:rPr lang="en-US" dirty="0" smtClean="0"/>
                    <a:t>) </a:t>
                  </a:r>
                  <a:endParaRPr lang="en-US" dirty="0"/>
                </a:p>
              </p:txBody>
            </p:sp>
          </mc:Choice>
          <mc:Fallback xmlns="">
            <p:sp>
              <p:nvSpPr>
                <p:cNvPr id="87" name="TextBox 86"/>
                <p:cNvSpPr txBox="1">
                  <a:spLocks noRot="1" noChangeAspect="1" noMove="1" noResize="1" noEditPoints="1" noAdjustHandles="1" noChangeArrowheads="1" noChangeShapeType="1" noTextEdit="1"/>
                </p:cNvSpPr>
                <p:nvPr/>
              </p:nvSpPr>
              <p:spPr>
                <a:xfrm>
                  <a:off x="2803524" y="5325966"/>
                  <a:ext cx="2863411" cy="946991"/>
                </a:xfrm>
                <a:prstGeom prst="rect">
                  <a:avLst/>
                </a:prstGeom>
                <a:blipFill>
                  <a:blip r:embed="rId42"/>
                  <a:stretch>
                    <a:fillRect l="-287" t="-806" b="-9677"/>
                  </a:stretch>
                </a:blipFill>
              </p:spPr>
              <p:txBody>
                <a:bodyPr/>
                <a:lstStyle/>
                <a:p>
                  <a:r>
                    <a:rPr lang="en-US">
                      <a:noFill/>
                    </a:rPr>
                    <a:t> </a:t>
                  </a:r>
                </a:p>
              </p:txBody>
            </p:sp>
          </mc:Fallback>
        </mc:AlternateContent>
        <p:cxnSp>
          <p:nvCxnSpPr>
            <p:cNvPr id="88" name="Straight Arrow Connector 87"/>
            <p:cNvCxnSpPr/>
            <p:nvPr/>
          </p:nvCxnSpPr>
          <p:spPr>
            <a:xfrm flipH="1">
              <a:off x="1998223" y="5733845"/>
              <a:ext cx="752915" cy="4496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H="1" flipV="1">
              <a:off x="1998223" y="3837801"/>
              <a:ext cx="21078" cy="189604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V="1">
              <a:off x="1998223" y="3887992"/>
              <a:ext cx="1220077" cy="2450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1" name="Rectangle 90"/>
            <p:cNvSpPr/>
            <p:nvPr/>
          </p:nvSpPr>
          <p:spPr>
            <a:xfrm rot="18886353">
              <a:off x="5727270" y="3333838"/>
              <a:ext cx="1069959" cy="116005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2" name="TextBox 91"/>
                <p:cNvSpPr txBox="1"/>
                <p:nvPr/>
              </p:nvSpPr>
              <p:spPr>
                <a:xfrm>
                  <a:off x="5602860" y="3498298"/>
                  <a:ext cx="1706145" cy="807570"/>
                </a:xfrm>
                <a:prstGeom prst="rect">
                  <a:avLst/>
                </a:prstGeom>
                <a:noFill/>
              </p:spPr>
              <p:txBody>
                <a:bodyPr wrap="square" rtlCol="0">
                  <a:spAutoFit/>
                </a:bodyPr>
                <a:lstStyle/>
                <a:p>
                  <a:r>
                    <a:rPr lang="en-US" sz="1200" dirty="0" smtClean="0"/>
                    <a:t>Is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𝑛</m:t>
                          </m:r>
                        </m:e>
                        <m:sub>
                          <m:r>
                            <a:rPr lang="en-US" sz="1200" b="0" i="1" smtClean="0">
                              <a:latin typeface="Cambria Math" panose="02040503050406030204" pitchFamily="18" charset="0"/>
                            </a:rPr>
                            <m:t>𝑖</m:t>
                          </m:r>
                        </m:sub>
                      </m:sSub>
                    </m:oMath>
                  </a14:m>
                  <a:r>
                    <a:rPr lang="en-US" sz="1200" dirty="0" smtClean="0"/>
                    <a:t> value for </a:t>
                  </a:r>
                </a:p>
                <a:p>
                  <a:r>
                    <a:rPr lang="en-US" sz="1200" dirty="0" smtClean="0"/>
                    <a:t>current node </a:t>
                  </a:r>
                </a:p>
                <a:p>
                  <a:r>
                    <a:rPr lang="en-US" sz="1200" dirty="0" smtClean="0"/>
                    <a:t>zero?  </a:t>
                  </a:r>
                  <a:endParaRPr lang="en-US" sz="1200" dirty="0"/>
                </a:p>
              </p:txBody>
            </p:sp>
          </mc:Choice>
          <mc:Fallback xmlns="">
            <p:sp>
              <p:nvSpPr>
                <p:cNvPr id="92" name="TextBox 91"/>
                <p:cNvSpPr txBox="1">
                  <a:spLocks noRot="1" noChangeAspect="1" noMove="1" noResize="1" noEditPoints="1" noAdjustHandles="1" noChangeArrowheads="1" noChangeShapeType="1" noTextEdit="1"/>
                </p:cNvSpPr>
                <p:nvPr/>
              </p:nvSpPr>
              <p:spPr>
                <a:xfrm>
                  <a:off x="5602860" y="3498298"/>
                  <a:ext cx="1706145" cy="807570"/>
                </a:xfrm>
                <a:prstGeom prst="rect">
                  <a:avLst/>
                </a:prstGeom>
                <a:blipFill>
                  <a:blip r:embed="rId43"/>
                  <a:stretch>
                    <a:fillRect l="-481" t="-943" b="-6604"/>
                  </a:stretch>
                </a:blipFill>
              </p:spPr>
              <p:txBody>
                <a:bodyPr/>
                <a:lstStyle/>
                <a:p>
                  <a:r>
                    <a:rPr lang="en-US">
                      <a:noFill/>
                    </a:rPr>
                    <a:t> </a:t>
                  </a:r>
                </a:p>
              </p:txBody>
            </p:sp>
          </mc:Fallback>
        </mc:AlternateContent>
        <p:cxnSp>
          <p:nvCxnSpPr>
            <p:cNvPr id="93" name="Straight Arrow Connector 92"/>
            <p:cNvCxnSpPr/>
            <p:nvPr/>
          </p:nvCxnSpPr>
          <p:spPr>
            <a:xfrm flipV="1">
              <a:off x="6258197" y="1942068"/>
              <a:ext cx="4052" cy="123263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94" name="Group 93"/>
            <p:cNvGrpSpPr/>
            <p:nvPr/>
          </p:nvGrpSpPr>
          <p:grpSpPr>
            <a:xfrm>
              <a:off x="5473700" y="1341562"/>
              <a:ext cx="2690101" cy="621052"/>
              <a:chOff x="5473700" y="1341562"/>
              <a:chExt cx="2690101" cy="621052"/>
            </a:xfrm>
          </p:grpSpPr>
          <p:sp>
            <p:nvSpPr>
              <p:cNvPr id="107" name="Rectangle 106"/>
              <p:cNvSpPr/>
              <p:nvPr/>
            </p:nvSpPr>
            <p:spPr>
              <a:xfrm>
                <a:off x="5473700" y="1366842"/>
                <a:ext cx="1640599" cy="59577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TextBox 107"/>
              <p:cNvSpPr txBox="1"/>
              <p:nvPr/>
            </p:nvSpPr>
            <p:spPr>
              <a:xfrm>
                <a:off x="5575298" y="1341562"/>
                <a:ext cx="2588503" cy="576836"/>
              </a:xfrm>
              <a:prstGeom prst="rect">
                <a:avLst/>
              </a:prstGeom>
              <a:noFill/>
            </p:spPr>
            <p:txBody>
              <a:bodyPr wrap="square" rtlCol="0">
                <a:spAutoFit/>
              </a:bodyPr>
              <a:lstStyle/>
              <a:p>
                <a:r>
                  <a:rPr lang="en-US" sz="1200" dirty="0" smtClean="0"/>
                  <a:t>Rollout </a:t>
                </a:r>
              </a:p>
              <a:p>
                <a:r>
                  <a:rPr lang="en-US" sz="1200" dirty="0" smtClean="0"/>
                  <a:t>simulation</a:t>
                </a:r>
                <a:endParaRPr lang="en-US" sz="1200" dirty="0"/>
              </a:p>
            </p:txBody>
          </p:sp>
        </p:grpSp>
        <p:sp>
          <p:nvSpPr>
            <p:cNvPr id="95" name="TextBox 94"/>
            <p:cNvSpPr txBox="1"/>
            <p:nvPr/>
          </p:nvSpPr>
          <p:spPr>
            <a:xfrm>
              <a:off x="6313049" y="2364547"/>
              <a:ext cx="1107198" cy="461469"/>
            </a:xfrm>
            <a:prstGeom prst="rect">
              <a:avLst/>
            </a:prstGeom>
            <a:noFill/>
          </p:spPr>
          <p:txBody>
            <a:bodyPr wrap="square" rtlCol="0">
              <a:spAutoFit/>
            </a:bodyPr>
            <a:lstStyle/>
            <a:p>
              <a:r>
                <a:rPr lang="en-US" dirty="0" smtClean="0"/>
                <a:t>yes</a:t>
              </a:r>
              <a:endParaRPr lang="en-US" dirty="0"/>
            </a:p>
          </p:txBody>
        </p:sp>
        <p:sp>
          <p:nvSpPr>
            <p:cNvPr id="96" name="TextBox 95"/>
            <p:cNvSpPr txBox="1"/>
            <p:nvPr/>
          </p:nvSpPr>
          <p:spPr>
            <a:xfrm>
              <a:off x="6771399" y="4785823"/>
              <a:ext cx="851729" cy="461469"/>
            </a:xfrm>
            <a:prstGeom prst="rect">
              <a:avLst/>
            </a:prstGeom>
            <a:noFill/>
          </p:spPr>
          <p:txBody>
            <a:bodyPr wrap="square" rtlCol="0">
              <a:spAutoFit/>
            </a:bodyPr>
            <a:lstStyle/>
            <a:p>
              <a:r>
                <a:rPr lang="en-US" dirty="0" smtClean="0"/>
                <a:t>no</a:t>
              </a:r>
              <a:endParaRPr lang="en-US" dirty="0"/>
            </a:p>
          </p:txBody>
        </p:sp>
        <p:cxnSp>
          <p:nvCxnSpPr>
            <p:cNvPr id="97" name="Straight Arrow Connector 96"/>
            <p:cNvCxnSpPr/>
            <p:nvPr/>
          </p:nvCxnSpPr>
          <p:spPr>
            <a:xfrm flipH="1">
              <a:off x="6317810" y="4733529"/>
              <a:ext cx="6350" cy="60753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8" name="Rectangle 97"/>
            <p:cNvSpPr/>
            <p:nvPr/>
          </p:nvSpPr>
          <p:spPr>
            <a:xfrm>
              <a:off x="5848350" y="5325966"/>
              <a:ext cx="3257550" cy="88205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p:cNvSpPr txBox="1"/>
            <p:nvPr/>
          </p:nvSpPr>
          <p:spPr>
            <a:xfrm>
              <a:off x="5984875" y="5325966"/>
              <a:ext cx="2984499" cy="807570"/>
            </a:xfrm>
            <a:prstGeom prst="rect">
              <a:avLst/>
            </a:prstGeom>
            <a:noFill/>
          </p:spPr>
          <p:txBody>
            <a:bodyPr wrap="square" rtlCol="0">
              <a:spAutoFit/>
            </a:bodyPr>
            <a:lstStyle/>
            <a:p>
              <a:r>
                <a:rPr lang="en-US" sz="1200" dirty="0" smtClean="0"/>
                <a:t>For each available action from current add a new state to the tree</a:t>
              </a:r>
              <a:endParaRPr lang="en-US" sz="1200" dirty="0"/>
            </a:p>
          </p:txBody>
        </p:sp>
        <p:cxnSp>
          <p:nvCxnSpPr>
            <p:cNvPr id="100" name="Straight Arrow Connector 99"/>
            <p:cNvCxnSpPr/>
            <p:nvPr/>
          </p:nvCxnSpPr>
          <p:spPr>
            <a:xfrm flipV="1">
              <a:off x="8969375" y="4700793"/>
              <a:ext cx="29452" cy="60753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01" name="Rectangle 100"/>
            <p:cNvSpPr/>
            <p:nvPr/>
          </p:nvSpPr>
          <p:spPr>
            <a:xfrm>
              <a:off x="8195821" y="4003561"/>
              <a:ext cx="1748279" cy="77066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p:cNvSpPr txBox="1"/>
            <p:nvPr/>
          </p:nvSpPr>
          <p:spPr>
            <a:xfrm>
              <a:off x="8172450" y="4007373"/>
              <a:ext cx="2187702" cy="576836"/>
            </a:xfrm>
            <a:prstGeom prst="rect">
              <a:avLst/>
            </a:prstGeom>
            <a:noFill/>
          </p:spPr>
          <p:txBody>
            <a:bodyPr wrap="square" rtlCol="0">
              <a:spAutoFit/>
            </a:bodyPr>
            <a:lstStyle/>
            <a:p>
              <a:r>
                <a:rPr lang="en-US" sz="1200" dirty="0" smtClean="0"/>
                <a:t>Current = first new child node</a:t>
              </a:r>
              <a:endParaRPr lang="en-US" sz="1200" dirty="0"/>
            </a:p>
          </p:txBody>
        </p:sp>
        <p:cxnSp>
          <p:nvCxnSpPr>
            <p:cNvPr id="103" name="Straight Arrow Connector 102"/>
            <p:cNvCxnSpPr/>
            <p:nvPr/>
          </p:nvCxnSpPr>
          <p:spPr>
            <a:xfrm flipV="1">
              <a:off x="8914523" y="3384776"/>
              <a:ext cx="29452" cy="60753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104" name="Group 103"/>
            <p:cNvGrpSpPr/>
            <p:nvPr/>
          </p:nvGrpSpPr>
          <p:grpSpPr>
            <a:xfrm>
              <a:off x="8163801" y="2765392"/>
              <a:ext cx="1640599" cy="621052"/>
              <a:chOff x="5473700" y="1341562"/>
              <a:chExt cx="1640599" cy="621052"/>
            </a:xfrm>
          </p:grpSpPr>
          <p:sp>
            <p:nvSpPr>
              <p:cNvPr id="105" name="Rectangle 104"/>
              <p:cNvSpPr/>
              <p:nvPr/>
            </p:nvSpPr>
            <p:spPr>
              <a:xfrm>
                <a:off x="5473700" y="1366842"/>
                <a:ext cx="1640599" cy="59577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5575300" y="1341562"/>
                <a:ext cx="1475499" cy="576836"/>
              </a:xfrm>
              <a:prstGeom prst="rect">
                <a:avLst/>
              </a:prstGeom>
              <a:noFill/>
            </p:spPr>
            <p:txBody>
              <a:bodyPr wrap="square" rtlCol="0">
                <a:spAutoFit/>
              </a:bodyPr>
              <a:lstStyle/>
              <a:p>
                <a:r>
                  <a:rPr lang="en-US" sz="1200" dirty="0" smtClean="0"/>
                  <a:t>Rollout simulation</a:t>
                </a:r>
                <a:endParaRPr lang="en-US" sz="1200" dirty="0"/>
              </a:p>
            </p:txBody>
          </p:sp>
        </p:grpSp>
      </p:grpSp>
    </p:spTree>
    <p:extLst>
      <p:ext uri="{BB962C8B-B14F-4D97-AF65-F5344CB8AC3E}">
        <p14:creationId xmlns:p14="http://schemas.microsoft.com/office/powerpoint/2010/main" val="3526835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7" grpId="0"/>
      <p:bldP spid="83" grpId="0" animBg="1"/>
      <p:bldP spid="84" grpId="0" animBg="1"/>
      <p:bldP spid="8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Group 58"/>
          <p:cNvGrpSpPr/>
          <p:nvPr/>
        </p:nvGrpSpPr>
        <p:grpSpPr>
          <a:xfrm>
            <a:off x="753332" y="3053018"/>
            <a:ext cx="2303266" cy="1631852"/>
            <a:chOff x="4033035" y="4766566"/>
            <a:chExt cx="2303266" cy="1631852"/>
          </a:xfrm>
        </p:grpSpPr>
        <p:grpSp>
          <p:nvGrpSpPr>
            <p:cNvPr id="54" name="Group 53"/>
            <p:cNvGrpSpPr/>
            <p:nvPr/>
          </p:nvGrpSpPr>
          <p:grpSpPr>
            <a:xfrm>
              <a:off x="4033035" y="4766566"/>
              <a:ext cx="2303266" cy="1631852"/>
              <a:chOff x="3588781" y="4754880"/>
              <a:chExt cx="2303266" cy="1631852"/>
            </a:xfrm>
          </p:grpSpPr>
          <p:cxnSp>
            <p:nvCxnSpPr>
              <p:cNvPr id="31" name="Straight Arrow Connector 30"/>
              <p:cNvCxnSpPr/>
              <p:nvPr/>
            </p:nvCxnSpPr>
            <p:spPr>
              <a:xfrm flipH="1">
                <a:off x="3944381" y="4754880"/>
                <a:ext cx="827514" cy="945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4771894" y="4830183"/>
                <a:ext cx="770778" cy="870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3588781" y="5700535"/>
                <a:ext cx="649491" cy="6861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5242556" y="5700534"/>
                <a:ext cx="649491" cy="6861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55" name="TextBox 54"/>
                <p:cNvSpPr txBox="1"/>
                <p:nvPr/>
              </p:nvSpPr>
              <p:spPr>
                <a:xfrm>
                  <a:off x="4330710" y="4934083"/>
                  <a:ext cx="47986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3</m:t>
                            </m:r>
                          </m:sub>
                        </m:sSub>
                      </m:oMath>
                    </m:oMathPara>
                  </a14:m>
                  <a:endParaRPr lang="en-US" sz="2400" dirty="0"/>
                </a:p>
              </p:txBody>
            </p:sp>
          </mc:Choice>
          <mc:Fallback xmlns="">
            <p:sp>
              <p:nvSpPr>
                <p:cNvPr id="55" name="TextBox 54"/>
                <p:cNvSpPr txBox="1">
                  <a:spLocks noRot="1" noChangeAspect="1" noMove="1" noResize="1" noEditPoints="1" noAdjustHandles="1" noChangeArrowheads="1" noChangeShapeType="1" noTextEdit="1"/>
                </p:cNvSpPr>
                <p:nvPr/>
              </p:nvSpPr>
              <p:spPr>
                <a:xfrm>
                  <a:off x="4330710" y="4934083"/>
                  <a:ext cx="479868" cy="461665"/>
                </a:xfrm>
                <a:prstGeom prst="rect">
                  <a:avLst/>
                </a:prstGeom>
                <a:blipFill>
                  <a:blip r:embed="rId18"/>
                  <a:stretch>
                    <a:fillRect b="-3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p:cNvSpPr txBox="1"/>
                <p:nvPr/>
              </p:nvSpPr>
              <p:spPr>
                <a:xfrm>
                  <a:off x="5681746" y="4928974"/>
                  <a:ext cx="47986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4</m:t>
                            </m:r>
                          </m:sub>
                        </m:sSub>
                      </m:oMath>
                    </m:oMathPara>
                  </a14:m>
                  <a:endParaRPr lang="en-US" sz="2400" dirty="0"/>
                </a:p>
              </p:txBody>
            </p:sp>
          </mc:Choice>
          <mc:Fallback xmlns="">
            <p:sp>
              <p:nvSpPr>
                <p:cNvPr id="56" name="TextBox 55"/>
                <p:cNvSpPr txBox="1">
                  <a:spLocks noRot="1" noChangeAspect="1" noMove="1" noResize="1" noEditPoints="1" noAdjustHandles="1" noChangeArrowheads="1" noChangeShapeType="1" noTextEdit="1"/>
                </p:cNvSpPr>
                <p:nvPr/>
              </p:nvSpPr>
              <p:spPr>
                <a:xfrm>
                  <a:off x="5681746" y="4928974"/>
                  <a:ext cx="479868" cy="461665"/>
                </a:xfrm>
                <a:prstGeom prst="rect">
                  <a:avLst/>
                </a:prstGeom>
                <a:blipFill>
                  <a:blip r:embed="rId19"/>
                  <a:stretch>
                    <a:fillRect b="-3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p:cNvSpPr txBox="1"/>
                <p:nvPr/>
              </p:nvSpPr>
              <p:spPr>
                <a:xfrm>
                  <a:off x="4123547" y="5797861"/>
                  <a:ext cx="47986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3</m:t>
                            </m:r>
                          </m:sub>
                        </m:sSub>
                      </m:oMath>
                    </m:oMathPara>
                  </a14:m>
                  <a:endParaRPr lang="en-US" sz="2400" dirty="0"/>
                </a:p>
              </p:txBody>
            </p:sp>
          </mc:Choice>
          <mc:Fallback xmlns="">
            <p:sp>
              <p:nvSpPr>
                <p:cNvPr id="57" name="TextBox 56"/>
                <p:cNvSpPr txBox="1">
                  <a:spLocks noRot="1" noChangeAspect="1" noMove="1" noResize="1" noEditPoints="1" noAdjustHandles="1" noChangeArrowheads="1" noChangeShapeType="1" noTextEdit="1"/>
                </p:cNvSpPr>
                <p:nvPr/>
              </p:nvSpPr>
              <p:spPr>
                <a:xfrm>
                  <a:off x="4123547" y="5797861"/>
                  <a:ext cx="479868" cy="461665"/>
                </a:xfrm>
                <a:prstGeom prst="rect">
                  <a:avLst/>
                </a:prstGeom>
                <a:blipFill>
                  <a:blip r:embed="rId20"/>
                  <a:stretch>
                    <a:fillRect l="-2532"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p:cNvSpPr txBox="1"/>
                <p:nvPr/>
              </p:nvSpPr>
              <p:spPr>
                <a:xfrm>
                  <a:off x="5771621" y="5824486"/>
                  <a:ext cx="47986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4</m:t>
                            </m:r>
                          </m:sub>
                        </m:sSub>
                      </m:oMath>
                    </m:oMathPara>
                  </a14:m>
                  <a:endParaRPr lang="en-US" sz="2400" dirty="0"/>
                </a:p>
              </p:txBody>
            </p:sp>
          </mc:Choice>
          <mc:Fallback xmlns="">
            <p:sp>
              <p:nvSpPr>
                <p:cNvPr id="58" name="TextBox 57"/>
                <p:cNvSpPr txBox="1">
                  <a:spLocks noRot="1" noChangeAspect="1" noMove="1" noResize="1" noEditPoints="1" noAdjustHandles="1" noChangeArrowheads="1" noChangeShapeType="1" noTextEdit="1"/>
                </p:cNvSpPr>
                <p:nvPr/>
              </p:nvSpPr>
              <p:spPr>
                <a:xfrm>
                  <a:off x="5771621" y="5824486"/>
                  <a:ext cx="479868" cy="461665"/>
                </a:xfrm>
                <a:prstGeom prst="rect">
                  <a:avLst/>
                </a:prstGeom>
                <a:blipFill>
                  <a:blip r:embed="rId21"/>
                  <a:stretch>
                    <a:fillRect l="-1266" b="-3947"/>
                  </a:stretch>
                </a:blipFill>
              </p:spPr>
              <p:txBody>
                <a:bodyPr/>
                <a:lstStyle/>
                <a:p>
                  <a:r>
                    <a:rPr lang="en-US">
                      <a:noFill/>
                    </a:rPr>
                    <a:t> </a:t>
                  </a:r>
                </a:p>
              </p:txBody>
            </p:sp>
          </mc:Fallback>
        </mc:AlternateContent>
      </p:grpSp>
      <p:grpSp>
        <p:nvGrpSpPr>
          <p:cNvPr id="39" name="Group 38"/>
          <p:cNvGrpSpPr/>
          <p:nvPr/>
        </p:nvGrpSpPr>
        <p:grpSpPr>
          <a:xfrm>
            <a:off x="6900865" y="193438"/>
            <a:ext cx="4518025" cy="1223963"/>
            <a:chOff x="6900865" y="193438"/>
            <a:chExt cx="4518025" cy="1223963"/>
          </a:xfrm>
        </p:grpSpPr>
        <p:grpSp>
          <p:nvGrpSpPr>
            <p:cNvPr id="2" name="Group 1"/>
            <p:cNvGrpSpPr/>
            <p:nvPr/>
          </p:nvGrpSpPr>
          <p:grpSpPr>
            <a:xfrm>
              <a:off x="6900865" y="193438"/>
              <a:ext cx="4518025" cy="1223963"/>
              <a:chOff x="2309813" y="4412220"/>
              <a:chExt cx="4518025" cy="1223963"/>
            </a:xfrm>
          </p:grpSpPr>
          <mc:AlternateContent xmlns:mc="http://schemas.openxmlformats.org/markup-compatibility/2006" xmlns:a14="http://schemas.microsoft.com/office/drawing/2010/main">
            <mc:Choice Requires="a14">
              <p:graphicFrame>
                <p:nvGraphicFramePr>
                  <p:cNvPr id="3" name="Object 2"/>
                  <p:cNvGraphicFramePr>
                    <a:graphicFrameLocks noChangeAspect="1"/>
                  </p:cNvGraphicFramePr>
                  <p:nvPr>
                    <p:extLst/>
                  </p:nvPr>
                </p:nvGraphicFramePr>
                <p:xfrm>
                  <a:off x="2309813" y="4412220"/>
                  <a:ext cx="4518025" cy="1223963"/>
                </p:xfrm>
                <a:graphic>
                  <a:graphicData uri="http://schemas.openxmlformats.org/presentationml/2006/ole">
                    <mc:AlternateContent>
                      <mc:Choice xmlns:v="urn:schemas-microsoft-com:vml" Requires="v">
                        <p:oleObj spid="_x0000_s33937" name="Equation" r:id="rId22" imgW="1968500" imgH="533400" progId="Equation.3">
                          <p:embed/>
                        </p:oleObj>
                      </mc:Choice>
                      <mc:Fallback>
                        <p:oleObj name="Equation" r:id="rId22" imgW="1968500" imgH="533400" progId="Equation.3">
                          <p:embed/>
                          <p:pic>
                            <p:nvPicPr>
                              <p:cNvPr id="3" name="Object 2"/>
                              <p:cNvPicPr>
                                <a:picLocks noChangeAspect="1" noChangeArrowheads="1"/>
                              </p:cNvPicPr>
                              <p:nvPr/>
                            </p:nvPicPr>
                            <p:blipFill>
                              <a:blip r:embed="rId23">
                                <a:extLst>
                                  <a:ext uri="{28A0092B-C50C-407E-A947-70E740481C1C}">
                                    <a14:useLocalDpi val="0"/>
                                  </a:ext>
                                </a:extLst>
                              </a:blip>
                              <a:srcRect/>
                              <a:stretch>
                                <a:fillRect/>
                              </a:stretch>
                            </p:blipFill>
                            <p:spPr bwMode="auto">
                              <a:xfrm>
                                <a:off x="2309813" y="4412220"/>
                                <a:ext cx="4518025" cy="1223963"/>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rgbClr val="808080"/>
                                      </a:outerShdw>
                                    </a:effectLst>
                                  </a14:hiddenEffects>
                                </a:ext>
                              </a:extLst>
                            </p:spPr>
                          </p:pic>
                        </p:oleObj>
                      </mc:Fallback>
                    </mc:AlternateContent>
                  </a:graphicData>
                </a:graphic>
              </p:graphicFrame>
            </mc:Choice>
            <mc:Fallback xmlns="">
              <p:graphicFrame>
                <p:nvGraphicFramePr>
                  <p:cNvPr id="3" name="Object 2"/>
                  <p:cNvGraphicFramePr>
                    <a:graphicFrameLocks noChangeAspect="1"/>
                  </p:cNvGraphicFramePr>
                  <p:nvPr>
                    <p:extLst/>
                  </p:nvPr>
                </p:nvGraphicFramePr>
                <p:xfrm>
                  <a:off x="2309813" y="4412220"/>
                  <a:ext cx="4518025" cy="1223963"/>
                </p:xfrm>
                <a:graphic>
                  <a:graphicData uri="http://schemas.openxmlformats.org/presentationml/2006/ole">
                    <mc:AlternateContent>
                      <mc:Choice xmlns:v="urn:schemas-microsoft-com:vml" Requires="v">
                        <p:oleObj spid="_x0000_s7174" name="Equation" r:id="rId5" imgW="1968500" imgH="533400" progId="Equation.3">
                          <p:embed/>
                        </p:oleObj>
                      </mc:Choice>
                      <mc:Fallback>
                        <p:oleObj name="Equation" r:id="rId5" imgW="1968500" imgH="533400" progId="Equation.3">
                          <p:embed/>
                          <p:pic>
                            <p:nvPicPr>
                              <p:cNvPr id="3"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09813" y="4412220"/>
                                <a:ext cx="4518025" cy="1223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Fallback>
          </mc:AlternateContent>
          <mc:AlternateContent xmlns:mc="http://schemas.openxmlformats.org/markup-compatibility/2006" xmlns:a14="http://schemas.microsoft.com/office/drawing/2010/main">
            <mc:Choice Requires="a14">
              <p:sp>
                <p:nvSpPr>
                  <p:cNvPr id="4" name="TextBox 3"/>
                  <p:cNvSpPr txBox="1"/>
                  <p:nvPr/>
                </p:nvSpPr>
                <p:spPr>
                  <a:xfrm>
                    <a:off x="4014789" y="4844991"/>
                    <a:ext cx="289718" cy="400110"/>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sk-SK" sz="2000" i="1">
                                  <a:latin typeface="Cambria Math" panose="02040503050406030204" pitchFamily="18" charset="0"/>
                                </a:rPr>
                              </m:ctrlPr>
                            </m:sSubPr>
                            <m:e>
                              <m:r>
                                <a:rPr lang="en-US" altLang="sk-SK" sz="2000" i="1">
                                  <a:latin typeface="Cambria Math" panose="02040503050406030204" pitchFamily="18" charset="0"/>
                                </a:rPr>
                                <m:t>𝑆</m:t>
                              </m:r>
                            </m:e>
                            <m:sub>
                              <m:r>
                                <a:rPr lang="en-US" altLang="sk-SK" sz="2000" i="1">
                                  <a:latin typeface="Cambria Math" panose="02040503050406030204" pitchFamily="18" charset="0"/>
                                </a:rPr>
                                <m:t>𝑖</m:t>
                              </m:r>
                            </m:sub>
                          </m:sSub>
                        </m:oMath>
                      </m:oMathPara>
                    </a14:m>
                    <a:endParaRPr lang="en-US" sz="2000" dirty="0"/>
                  </a:p>
                </p:txBody>
              </p:sp>
            </mc:Choice>
            <mc:Fallback xmlns="">
              <p:sp>
                <p:nvSpPr>
                  <p:cNvPr id="4" name="TextBox 3"/>
                  <p:cNvSpPr txBox="1">
                    <a:spLocks noRot="1" noChangeAspect="1" noMove="1" noResize="1" noEditPoints="1" noAdjustHandles="1" noChangeArrowheads="1" noChangeShapeType="1" noTextEdit="1"/>
                  </p:cNvSpPr>
                  <p:nvPr/>
                </p:nvSpPr>
                <p:spPr>
                  <a:xfrm>
                    <a:off x="4014789" y="4844991"/>
                    <a:ext cx="289718" cy="400110"/>
                  </a:xfrm>
                  <a:prstGeom prst="rect">
                    <a:avLst/>
                  </a:prstGeom>
                  <a:blipFill>
                    <a:blip r:embed="rId7"/>
                    <a:stretch>
                      <a:fillRect r="-21277" b="-3077"/>
                    </a:stretch>
                  </a:blipFill>
                </p:spPr>
                <p:txBody>
                  <a:bodyPr/>
                  <a:lstStyle/>
                  <a:p>
                    <a:r>
                      <a:rPr lang="en-US">
                        <a:noFill/>
                      </a:rPr>
                      <a:t> </a:t>
                    </a:r>
                  </a:p>
                </p:txBody>
              </p:sp>
            </mc:Fallback>
          </mc:AlternateContent>
        </p:grpSp>
        <p:sp>
          <p:nvSpPr>
            <p:cNvPr id="38" name="TextBox 37"/>
            <p:cNvSpPr txBox="1"/>
            <p:nvPr/>
          </p:nvSpPr>
          <p:spPr>
            <a:xfrm>
              <a:off x="6900865" y="1001642"/>
              <a:ext cx="4445391" cy="369332"/>
            </a:xfrm>
            <a:prstGeom prst="rect">
              <a:avLst/>
            </a:prstGeom>
            <a:noFill/>
          </p:spPr>
          <p:txBody>
            <a:bodyPr wrap="square" rtlCol="0">
              <a:spAutoFit/>
            </a:bodyPr>
            <a:lstStyle/>
            <a:p>
              <a:r>
                <a:rPr lang="en-US" dirty="0" smtClean="0"/>
                <a:t>C=2</a:t>
              </a:r>
              <a:endParaRPr lang="en-US" dirty="0"/>
            </a:p>
          </p:txBody>
        </p:sp>
      </p:grpSp>
      <p:sp>
        <p:nvSpPr>
          <p:cNvPr id="20" name="TextBox 19"/>
          <p:cNvSpPr txBox="1"/>
          <p:nvPr/>
        </p:nvSpPr>
        <p:spPr>
          <a:xfrm>
            <a:off x="584352" y="111833"/>
            <a:ext cx="4459458" cy="646331"/>
          </a:xfrm>
          <a:prstGeom prst="rect">
            <a:avLst/>
          </a:prstGeom>
          <a:noFill/>
        </p:spPr>
        <p:txBody>
          <a:bodyPr wrap="square" rtlCol="0">
            <a:spAutoFit/>
          </a:bodyPr>
          <a:lstStyle/>
          <a:p>
            <a:r>
              <a:rPr lang="en-US" dirty="0" smtClean="0"/>
              <a:t>Situation after the forth iteration of the algorithm. </a:t>
            </a:r>
            <a:endParaRPr lang="en-US" dirty="0"/>
          </a:p>
        </p:txBody>
      </p:sp>
      <p:grpSp>
        <p:nvGrpSpPr>
          <p:cNvPr id="24" name="Group 23"/>
          <p:cNvGrpSpPr/>
          <p:nvPr/>
        </p:nvGrpSpPr>
        <p:grpSpPr>
          <a:xfrm>
            <a:off x="1531381" y="1034199"/>
            <a:ext cx="3554634" cy="2741942"/>
            <a:chOff x="1531381" y="1034199"/>
            <a:chExt cx="3554634" cy="2741942"/>
          </a:xfrm>
        </p:grpSpPr>
        <p:grpSp>
          <p:nvGrpSpPr>
            <p:cNvPr id="19" name="Group 18"/>
            <p:cNvGrpSpPr/>
            <p:nvPr/>
          </p:nvGrpSpPr>
          <p:grpSpPr>
            <a:xfrm>
              <a:off x="1531381" y="1034199"/>
              <a:ext cx="3554634" cy="2660685"/>
              <a:chOff x="1531381" y="1034199"/>
              <a:chExt cx="3554634" cy="2660685"/>
            </a:xfrm>
          </p:grpSpPr>
          <p:grpSp>
            <p:nvGrpSpPr>
              <p:cNvPr id="5" name="Group 4"/>
              <p:cNvGrpSpPr/>
              <p:nvPr/>
            </p:nvGrpSpPr>
            <p:grpSpPr>
              <a:xfrm>
                <a:off x="1531381" y="1121386"/>
                <a:ext cx="3554634" cy="2455169"/>
                <a:chOff x="3073400" y="1731963"/>
                <a:chExt cx="3554634" cy="2455169"/>
              </a:xfrm>
            </p:grpSpPr>
            <p:sp>
              <p:nvSpPr>
                <p:cNvPr id="6" name="Oval 5"/>
                <p:cNvSpPr/>
                <p:nvPr/>
              </p:nvSpPr>
              <p:spPr>
                <a:xfrm>
                  <a:off x="4356100" y="1752600"/>
                  <a:ext cx="774700" cy="698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073400" y="2971800"/>
                  <a:ext cx="774700" cy="698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486400" y="3073400"/>
                  <a:ext cx="774700" cy="698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a:stCxn id="6" idx="2"/>
                  <a:endCxn id="7" idx="0"/>
                </p:cNvCxnSpPr>
                <p:nvPr/>
              </p:nvCxnSpPr>
              <p:spPr>
                <a:xfrm flipH="1">
                  <a:off x="3460750" y="2101850"/>
                  <a:ext cx="895350" cy="869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6"/>
                  <a:endCxn id="8" idx="0"/>
                </p:cNvCxnSpPr>
                <p:nvPr/>
              </p:nvCxnSpPr>
              <p:spPr>
                <a:xfrm>
                  <a:off x="5130800" y="2101850"/>
                  <a:ext cx="742950" cy="971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4495800" y="1930400"/>
                      <a:ext cx="47986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0</m:t>
                                </m:r>
                              </m:sub>
                            </m:sSub>
                          </m:oMath>
                        </m:oMathPara>
                      </a14:m>
                      <a:endParaRPr lang="en-US" sz="2400" dirty="0"/>
                    </a:p>
                  </p:txBody>
                </p:sp>
              </mc:Choice>
              <mc:Fallback xmlns="">
                <p:sp>
                  <p:nvSpPr>
                    <p:cNvPr id="11" name="TextBox 10"/>
                    <p:cNvSpPr txBox="1">
                      <a:spLocks noRot="1" noChangeAspect="1" noMove="1" noResize="1" noEditPoints="1" noAdjustHandles="1" noChangeArrowheads="1" noChangeShapeType="1" noTextEdit="1"/>
                    </p:cNvSpPr>
                    <p:nvPr/>
                  </p:nvSpPr>
                  <p:spPr>
                    <a:xfrm>
                      <a:off x="4495800" y="1930400"/>
                      <a:ext cx="479868" cy="461665"/>
                    </a:xfrm>
                    <a:prstGeom prst="rect">
                      <a:avLst/>
                    </a:prstGeom>
                    <a:blipFill>
                      <a:blip r:embed="rId8"/>
                      <a:stretch>
                        <a:fillRect l="-2564" b="-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3220816" y="3109267"/>
                      <a:ext cx="47986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1</m:t>
                                </m:r>
                              </m:sub>
                            </m:sSub>
                          </m:oMath>
                        </m:oMathPara>
                      </a14:m>
                      <a:endParaRPr lang="en-US" sz="2400" dirty="0"/>
                    </a:p>
                  </p:txBody>
                </p:sp>
              </mc:Choice>
              <mc:Fallback xmlns="">
                <p:sp>
                  <p:nvSpPr>
                    <p:cNvPr id="12" name="TextBox 11"/>
                    <p:cNvSpPr txBox="1">
                      <a:spLocks noRot="1" noChangeAspect="1" noMove="1" noResize="1" noEditPoints="1" noAdjustHandles="1" noChangeArrowheads="1" noChangeShapeType="1" noTextEdit="1"/>
                    </p:cNvSpPr>
                    <p:nvPr/>
                  </p:nvSpPr>
                  <p:spPr>
                    <a:xfrm>
                      <a:off x="3220816" y="3109267"/>
                      <a:ext cx="479868" cy="461665"/>
                    </a:xfrm>
                    <a:prstGeom prst="rect">
                      <a:avLst/>
                    </a:prstGeom>
                    <a:blipFill>
                      <a:blip r:embed="rId9"/>
                      <a:stretch>
                        <a:fillRect l="-1266"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5633816" y="3109267"/>
                      <a:ext cx="47986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2</m:t>
                                </m:r>
                              </m:sub>
                            </m:sSub>
                          </m:oMath>
                        </m:oMathPara>
                      </a14:m>
                      <a:endParaRPr lang="en-US" sz="2400" dirty="0"/>
                    </a:p>
                  </p:txBody>
                </p:sp>
              </mc:Choice>
              <mc:Fallback xmlns="">
                <p:sp>
                  <p:nvSpPr>
                    <p:cNvPr id="13" name="TextBox 12"/>
                    <p:cNvSpPr txBox="1">
                      <a:spLocks noRot="1" noChangeAspect="1" noMove="1" noResize="1" noEditPoints="1" noAdjustHandles="1" noChangeArrowheads="1" noChangeShapeType="1" noTextEdit="1"/>
                    </p:cNvSpPr>
                    <p:nvPr/>
                  </p:nvSpPr>
                  <p:spPr>
                    <a:xfrm>
                      <a:off x="5633816" y="3109267"/>
                      <a:ext cx="479868" cy="461665"/>
                    </a:xfrm>
                    <a:prstGeom prst="rect">
                      <a:avLst/>
                    </a:prstGeom>
                    <a:blipFill>
                      <a:blip r:embed="rId10"/>
                      <a:stretch>
                        <a:fillRect l="-1266"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3323782" y="2305993"/>
                      <a:ext cx="47986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1</m:t>
                                </m:r>
                              </m:sub>
                            </m:sSub>
                          </m:oMath>
                        </m:oMathPara>
                      </a14:m>
                      <a:endParaRPr lang="en-US" sz="2400" dirty="0"/>
                    </a:p>
                  </p:txBody>
                </p:sp>
              </mc:Choice>
              <mc:Fallback xmlns="">
                <p:sp>
                  <p:nvSpPr>
                    <p:cNvPr id="14" name="TextBox 13"/>
                    <p:cNvSpPr txBox="1">
                      <a:spLocks noRot="1" noChangeAspect="1" noMove="1" noResize="1" noEditPoints="1" noAdjustHandles="1" noChangeArrowheads="1" noChangeShapeType="1" noTextEdit="1"/>
                    </p:cNvSpPr>
                    <p:nvPr/>
                  </p:nvSpPr>
                  <p:spPr>
                    <a:xfrm>
                      <a:off x="3323782" y="2305993"/>
                      <a:ext cx="479868" cy="461665"/>
                    </a:xfrm>
                    <a:prstGeom prst="rect">
                      <a:avLst/>
                    </a:prstGeom>
                    <a:blipFill>
                      <a:blip r:embed="rId11"/>
                      <a:stretch>
                        <a:fillRect b="-3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5665566" y="2349500"/>
                      <a:ext cx="47986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2</m:t>
                                </m:r>
                              </m:sub>
                            </m:sSub>
                          </m:oMath>
                        </m:oMathPara>
                      </a14:m>
                      <a:endParaRPr lang="en-US" sz="2400" dirty="0"/>
                    </a:p>
                  </p:txBody>
                </p:sp>
              </mc:Choice>
              <mc:Fallback xmlns="">
                <p:sp>
                  <p:nvSpPr>
                    <p:cNvPr id="15" name="TextBox 14"/>
                    <p:cNvSpPr txBox="1">
                      <a:spLocks noRot="1" noChangeAspect="1" noMove="1" noResize="1" noEditPoints="1" noAdjustHandles="1" noChangeArrowheads="1" noChangeShapeType="1" noTextEdit="1"/>
                    </p:cNvSpPr>
                    <p:nvPr/>
                  </p:nvSpPr>
                  <p:spPr>
                    <a:xfrm>
                      <a:off x="5665566" y="2349500"/>
                      <a:ext cx="479868" cy="461665"/>
                    </a:xfrm>
                    <a:prstGeom prst="rect">
                      <a:avLst/>
                    </a:prstGeom>
                    <a:blipFill>
                      <a:blip r:embed="rId12"/>
                      <a:stretch>
                        <a:fillRect b="-3947"/>
                      </a:stretch>
                    </a:blipFill>
                  </p:spPr>
                  <p:txBody>
                    <a:bodyPr/>
                    <a:lstStyle/>
                    <a:p>
                      <a:r>
                        <a:rPr lang="en-US">
                          <a:noFill/>
                        </a:rPr>
                        <a:t> </a:t>
                      </a:r>
                    </a:p>
                  </p:txBody>
                </p:sp>
              </mc:Fallback>
            </mc:AlternateContent>
            <p:sp>
              <p:nvSpPr>
                <p:cNvPr id="16" name="TextBox 15"/>
                <p:cNvSpPr txBox="1"/>
                <p:nvPr/>
              </p:nvSpPr>
              <p:spPr>
                <a:xfrm>
                  <a:off x="3447354" y="3817800"/>
                  <a:ext cx="1028700" cy="369332"/>
                </a:xfrm>
                <a:prstGeom prst="rect">
                  <a:avLst/>
                </a:prstGeom>
                <a:noFill/>
              </p:spPr>
              <p:txBody>
                <a:bodyPr wrap="square" rtlCol="0">
                  <a:spAutoFit/>
                </a:bodyPr>
                <a:lstStyle/>
                <a:p>
                  <a:r>
                    <a:rPr lang="en-US" i="1" dirty="0" smtClean="0"/>
                    <a:t>n1=0</a:t>
                  </a:r>
                  <a:endParaRPr lang="en-US" i="1" dirty="0"/>
                </a:p>
              </p:txBody>
            </p:sp>
            <p:sp>
              <p:nvSpPr>
                <p:cNvPr id="17" name="TextBox 16"/>
                <p:cNvSpPr txBox="1"/>
                <p:nvPr/>
              </p:nvSpPr>
              <p:spPr>
                <a:xfrm>
                  <a:off x="5599334" y="3687718"/>
                  <a:ext cx="1028700" cy="369332"/>
                </a:xfrm>
                <a:prstGeom prst="rect">
                  <a:avLst/>
                </a:prstGeom>
                <a:noFill/>
              </p:spPr>
              <p:txBody>
                <a:bodyPr wrap="square" rtlCol="0">
                  <a:spAutoFit/>
                </a:bodyPr>
                <a:lstStyle/>
                <a:p>
                  <a:r>
                    <a:rPr lang="en-US" i="1" dirty="0"/>
                    <a:t>n</a:t>
                  </a:r>
                  <a:r>
                    <a:rPr lang="en-US" i="1" dirty="0" smtClean="0"/>
                    <a:t>=0</a:t>
                  </a:r>
                  <a:endParaRPr lang="en-US" i="1" dirty="0"/>
                </a:p>
              </p:txBody>
            </p:sp>
            <mc:AlternateContent xmlns:mc="http://schemas.openxmlformats.org/markup-compatibility/2006" xmlns:a14="http://schemas.microsoft.com/office/drawing/2010/main">
              <mc:Choice Requires="a14">
                <p:sp>
                  <p:nvSpPr>
                    <p:cNvPr id="18" name="TextBox 17"/>
                    <p:cNvSpPr txBox="1"/>
                    <p:nvPr/>
                  </p:nvSpPr>
                  <p:spPr>
                    <a:xfrm>
                      <a:off x="5149850" y="1731963"/>
                      <a:ext cx="1447800" cy="369332"/>
                    </a:xfrm>
                    <a:prstGeom prst="rect">
                      <a:avLst/>
                    </a:prstGeom>
                    <a:noFill/>
                  </p:spPr>
                  <p:txBody>
                    <a:bodyPr wrap="square"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0</m:t>
                              </m:r>
                            </m:sub>
                          </m:sSub>
                        </m:oMath>
                      </a14:m>
                      <a:r>
                        <a:rPr lang="en-US" dirty="0" smtClean="0"/>
                        <a:t>=0</a:t>
                      </a:r>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5149850" y="1731963"/>
                      <a:ext cx="1447800" cy="369332"/>
                    </a:xfrm>
                    <a:prstGeom prst="rect">
                      <a:avLst/>
                    </a:prstGeom>
                    <a:blipFill>
                      <a:blip r:embed="rId13"/>
                      <a:stretch>
                        <a:fillRect t="-11475" b="-22951"/>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6" name="TextBox 35"/>
                  <p:cNvSpPr txBox="1"/>
                  <p:nvPr/>
                </p:nvSpPr>
                <p:spPr>
                  <a:xfrm>
                    <a:off x="1881477" y="3048553"/>
                    <a:ext cx="1067243" cy="646331"/>
                  </a:xfrm>
                  <a:prstGeom prst="rect">
                    <a:avLst/>
                  </a:prstGeom>
                  <a:solidFill>
                    <a:schemeClr val="bg1"/>
                  </a:solidFill>
                </p:spPr>
                <p:txBody>
                  <a:bodyPr wrap="squar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𝜗</m:t>
                        </m:r>
                      </m:oMath>
                    </a14:m>
                    <a:r>
                      <a:rPr lang="en-US" i="1" dirty="0" smtClean="0"/>
                      <a:t>=20</a:t>
                    </a:r>
                  </a:p>
                  <a:p>
                    <a:r>
                      <a:rPr lang="en-US" i="1" dirty="0" smtClean="0"/>
                      <a:t>n</a:t>
                    </a:r>
                    <a:r>
                      <a:rPr lang="en-US" i="1" baseline="-25000" dirty="0" smtClean="0"/>
                      <a:t>1</a:t>
                    </a:r>
                    <a:r>
                      <a:rPr lang="en-US" i="1" dirty="0" smtClean="0"/>
                      <a:t>=2</a:t>
                    </a:r>
                    <a:endParaRPr lang="en-US" i="1" dirty="0"/>
                  </a:p>
                </p:txBody>
              </p:sp>
            </mc:Choice>
            <mc:Fallback xmlns="">
              <p:sp>
                <p:nvSpPr>
                  <p:cNvPr id="36" name="TextBox 35"/>
                  <p:cNvSpPr txBox="1">
                    <a:spLocks noRot="1" noChangeAspect="1" noMove="1" noResize="1" noEditPoints="1" noAdjustHandles="1" noChangeArrowheads="1" noChangeShapeType="1" noTextEdit="1"/>
                  </p:cNvSpPr>
                  <p:nvPr/>
                </p:nvSpPr>
                <p:spPr>
                  <a:xfrm>
                    <a:off x="1881477" y="3048553"/>
                    <a:ext cx="1067243" cy="646331"/>
                  </a:xfrm>
                  <a:prstGeom prst="rect">
                    <a:avLst/>
                  </a:prstGeom>
                  <a:blipFill>
                    <a:blip r:embed="rId34"/>
                    <a:stretch>
                      <a:fillRect l="-5143" t="-4717"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3674727" y="1034199"/>
                    <a:ext cx="1067243" cy="646331"/>
                  </a:xfrm>
                  <a:prstGeom prst="rect">
                    <a:avLst/>
                  </a:prstGeom>
                  <a:solidFill>
                    <a:schemeClr val="bg1"/>
                  </a:solidFill>
                </p:spPr>
                <p:txBody>
                  <a:bodyPr wrap="square" rtlCol="0">
                    <a:spAutoFi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𝜗</m:t>
                            </m:r>
                          </m:e>
                          <m:sub>
                            <m:r>
                              <a:rPr lang="en-US" b="0" i="1" smtClean="0">
                                <a:latin typeface="Cambria Math" panose="02040503050406030204" pitchFamily="18" charset="0"/>
                              </a:rPr>
                              <m:t>0</m:t>
                            </m:r>
                          </m:sub>
                        </m:sSub>
                      </m:oMath>
                    </a14:m>
                    <a:r>
                      <a:rPr lang="en-US" i="1" dirty="0" smtClean="0"/>
                      <a:t>=20</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0</m:t>
                            </m:r>
                          </m:sub>
                        </m:sSub>
                      </m:oMath>
                    </a14:m>
                    <a:r>
                      <a:rPr lang="en-US" i="1" dirty="0" smtClean="0"/>
                      <a:t>=1</a:t>
                    </a:r>
                    <a:endParaRPr lang="en-US" i="1" dirty="0"/>
                  </a:p>
                </p:txBody>
              </p:sp>
            </mc:Choice>
            <mc:Fallback xmlns="">
              <p:sp>
                <p:nvSpPr>
                  <p:cNvPr id="37" name="TextBox 36"/>
                  <p:cNvSpPr txBox="1">
                    <a:spLocks noRot="1" noChangeAspect="1" noMove="1" noResize="1" noEditPoints="1" noAdjustHandles="1" noChangeArrowheads="1" noChangeShapeType="1" noTextEdit="1"/>
                  </p:cNvSpPr>
                  <p:nvPr/>
                </p:nvSpPr>
                <p:spPr>
                  <a:xfrm>
                    <a:off x="3674727" y="1034199"/>
                    <a:ext cx="1067243" cy="646331"/>
                  </a:xfrm>
                  <a:prstGeom prst="rect">
                    <a:avLst/>
                  </a:prstGeom>
                  <a:blipFill>
                    <a:blip r:embed="rId15"/>
                    <a:stretch>
                      <a:fillRect t="-6604" b="-13208"/>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2" name="TextBox 21"/>
                <p:cNvSpPr txBox="1"/>
                <p:nvPr/>
              </p:nvSpPr>
              <p:spPr>
                <a:xfrm>
                  <a:off x="4044192" y="3129810"/>
                  <a:ext cx="736643" cy="646331"/>
                </a:xfrm>
                <a:prstGeom prst="rect">
                  <a:avLst/>
                </a:prstGeom>
                <a:solidFill>
                  <a:schemeClr val="bg1"/>
                </a:solidFill>
              </p:spPr>
              <p:txBody>
                <a:bodyPr wrap="square" rtlCol="0">
                  <a:spAutoFit/>
                </a:bodyPr>
                <a:lstStyle/>
                <a:p>
                  <a:r>
                    <a:rPr lang="en-US" i="1" dirty="0"/>
                    <a:t>n</a:t>
                  </a:r>
                  <a:r>
                    <a:rPr lang="en-US" i="1" dirty="0" smtClean="0"/>
                    <a:t>=1</a:t>
                  </a:r>
                </a:p>
                <a:p>
                  <a14:m>
                    <m:oMath xmlns:m="http://schemas.openxmlformats.org/officeDocument/2006/math">
                      <m:r>
                        <a:rPr lang="en-US" i="1">
                          <a:latin typeface="Cambria Math" panose="02040503050406030204" pitchFamily="18" charset="0"/>
                          <a:ea typeface="Cambria Math" panose="02040503050406030204" pitchFamily="18" charset="0"/>
                        </a:rPr>
                        <m:t>𝜗</m:t>
                      </m:r>
                    </m:oMath>
                  </a14:m>
                  <a:r>
                    <a:rPr lang="en-US" i="1" dirty="0" smtClean="0"/>
                    <a:t>=10</a:t>
                  </a:r>
                  <a:endParaRPr lang="en-US" i="1" dirty="0"/>
                </a:p>
              </p:txBody>
            </p:sp>
          </mc:Choice>
          <mc:Fallback xmlns="">
            <p:sp>
              <p:nvSpPr>
                <p:cNvPr id="22" name="TextBox 21"/>
                <p:cNvSpPr txBox="1">
                  <a:spLocks noRot="1" noChangeAspect="1" noMove="1" noResize="1" noEditPoints="1" noAdjustHandles="1" noChangeArrowheads="1" noChangeShapeType="1" noTextEdit="1"/>
                </p:cNvSpPr>
                <p:nvPr/>
              </p:nvSpPr>
              <p:spPr>
                <a:xfrm>
                  <a:off x="4044192" y="3129810"/>
                  <a:ext cx="736643" cy="646331"/>
                </a:xfrm>
                <a:prstGeom prst="rect">
                  <a:avLst/>
                </a:prstGeom>
                <a:blipFill>
                  <a:blip r:embed="rId16"/>
                  <a:stretch>
                    <a:fillRect l="-6612" t="-5660" r="-826" b="-13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3704651" y="1074492"/>
                  <a:ext cx="1067243" cy="646331"/>
                </a:xfrm>
                <a:prstGeom prst="rect">
                  <a:avLst/>
                </a:prstGeom>
                <a:solidFill>
                  <a:schemeClr val="bg1"/>
                </a:solidFill>
              </p:spPr>
              <p:txBody>
                <a:bodyPr wrap="square" rtlCol="0">
                  <a:spAutoFi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𝜗</m:t>
                          </m:r>
                        </m:e>
                        <m:sub>
                          <m:r>
                            <a:rPr lang="en-US" b="0" i="1" smtClean="0">
                              <a:latin typeface="Cambria Math" panose="02040503050406030204" pitchFamily="18" charset="0"/>
                            </a:rPr>
                            <m:t>0</m:t>
                          </m:r>
                        </m:sub>
                      </m:sSub>
                    </m:oMath>
                  </a14:m>
                  <a:r>
                    <a:rPr lang="en-US" i="1" dirty="0" smtClean="0"/>
                    <a:t>=30</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0</m:t>
                          </m:r>
                        </m:sub>
                      </m:sSub>
                    </m:oMath>
                  </a14:m>
                  <a:r>
                    <a:rPr lang="en-US" i="1" dirty="0" smtClean="0"/>
                    <a:t>=3</a:t>
                  </a:r>
                  <a:endParaRPr lang="en-US" i="1" dirty="0"/>
                </a:p>
              </p:txBody>
            </p:sp>
          </mc:Choice>
          <mc:Fallback xmlns="">
            <p:sp>
              <p:nvSpPr>
                <p:cNvPr id="50" name="TextBox 49"/>
                <p:cNvSpPr txBox="1">
                  <a:spLocks noRot="1" noChangeAspect="1" noMove="1" noResize="1" noEditPoints="1" noAdjustHandles="1" noChangeArrowheads="1" noChangeShapeType="1" noTextEdit="1"/>
                </p:cNvSpPr>
                <p:nvPr/>
              </p:nvSpPr>
              <p:spPr>
                <a:xfrm>
                  <a:off x="3704651" y="1074492"/>
                  <a:ext cx="1067243" cy="646331"/>
                </a:xfrm>
                <a:prstGeom prst="rect">
                  <a:avLst/>
                </a:prstGeom>
                <a:blipFill>
                  <a:blip r:embed="rId17"/>
                  <a:stretch>
                    <a:fillRect t="-5660" b="-13208"/>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60" name="TextBox 59"/>
              <p:cNvSpPr txBox="1"/>
              <p:nvPr/>
            </p:nvSpPr>
            <p:spPr>
              <a:xfrm>
                <a:off x="501225" y="4766566"/>
                <a:ext cx="1028700" cy="646331"/>
              </a:xfrm>
              <a:prstGeom prst="rect">
                <a:avLst/>
              </a:prstGeom>
              <a:noFill/>
            </p:spPr>
            <p:txBody>
              <a:bodyPr wrap="square" rtlCol="0">
                <a:spAutoFit/>
              </a:bodyPr>
              <a:lstStyle/>
              <a:p>
                <a:r>
                  <a:rPr lang="en-US" i="1" dirty="0" smtClean="0"/>
                  <a:t>   n</a:t>
                </a:r>
                <a:r>
                  <a:rPr lang="en-US" i="1" baseline="-25000" dirty="0" smtClean="0"/>
                  <a:t>3</a:t>
                </a:r>
                <a:r>
                  <a:rPr lang="en-US" i="1" dirty="0" smtClean="0"/>
                  <a:t>=1</a:t>
                </a:r>
              </a:p>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𝜗</m:t>
                      </m:r>
                      <m:r>
                        <a:rPr lang="en-US" b="0" i="1" smtClean="0">
                          <a:latin typeface="Cambria Math" panose="02040503050406030204" pitchFamily="18" charset="0"/>
                          <a:ea typeface="Cambria Math" panose="02040503050406030204" pitchFamily="18" charset="0"/>
                        </a:rPr>
                        <m:t>=0</m:t>
                      </m:r>
                    </m:oMath>
                  </m:oMathPara>
                </a14:m>
                <a:endParaRPr lang="en-US" i="1" dirty="0"/>
              </a:p>
            </p:txBody>
          </p:sp>
        </mc:Choice>
        <mc:Fallback xmlns="">
          <p:sp>
            <p:nvSpPr>
              <p:cNvPr id="60" name="TextBox 59"/>
              <p:cNvSpPr txBox="1">
                <a:spLocks noRot="1" noChangeAspect="1" noMove="1" noResize="1" noEditPoints="1" noAdjustHandles="1" noChangeArrowheads="1" noChangeShapeType="1" noTextEdit="1"/>
              </p:cNvSpPr>
              <p:nvPr/>
            </p:nvSpPr>
            <p:spPr>
              <a:xfrm>
                <a:off x="501225" y="4766566"/>
                <a:ext cx="1028700" cy="646331"/>
              </a:xfrm>
              <a:prstGeom prst="rect">
                <a:avLst/>
              </a:prstGeom>
              <a:blipFill>
                <a:blip r:embed="rId35"/>
                <a:stretch>
                  <a:fillRect t="-5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p:cNvSpPr txBox="1"/>
              <p:nvPr/>
            </p:nvSpPr>
            <p:spPr>
              <a:xfrm>
                <a:off x="2214730" y="4684870"/>
                <a:ext cx="1028700" cy="646331"/>
              </a:xfrm>
              <a:prstGeom prst="rect">
                <a:avLst/>
              </a:prstGeom>
              <a:noFill/>
            </p:spPr>
            <p:txBody>
              <a:bodyPr wrap="square" rtlCol="0">
                <a:spAutoFit/>
              </a:bodyPr>
              <a:lstStyle/>
              <a:p>
                <a:r>
                  <a:rPr lang="en-US" i="1" dirty="0" smtClean="0"/>
                  <a:t>   n</a:t>
                </a:r>
                <a:r>
                  <a:rPr lang="en-US" i="1" baseline="-25000" dirty="0" smtClean="0"/>
                  <a:t>4</a:t>
                </a:r>
                <a:r>
                  <a:rPr lang="en-US" i="1" dirty="0" smtClean="0"/>
                  <a:t>=0</a:t>
                </a:r>
              </a:p>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𝜗</m:t>
                      </m:r>
                      <m:r>
                        <a:rPr lang="en-US" b="0" i="1" smtClean="0">
                          <a:latin typeface="Cambria Math" panose="02040503050406030204" pitchFamily="18" charset="0"/>
                          <a:ea typeface="Cambria Math" panose="02040503050406030204" pitchFamily="18" charset="0"/>
                        </a:rPr>
                        <m:t>=0</m:t>
                      </m:r>
                    </m:oMath>
                  </m:oMathPara>
                </a14:m>
                <a:endParaRPr lang="en-US" i="1" dirty="0"/>
              </a:p>
            </p:txBody>
          </p:sp>
        </mc:Choice>
        <mc:Fallback xmlns="">
          <p:sp>
            <p:nvSpPr>
              <p:cNvPr id="61" name="TextBox 60"/>
              <p:cNvSpPr txBox="1">
                <a:spLocks noRot="1" noChangeAspect="1" noMove="1" noResize="1" noEditPoints="1" noAdjustHandles="1" noChangeArrowheads="1" noChangeShapeType="1" noTextEdit="1"/>
              </p:cNvSpPr>
              <p:nvPr/>
            </p:nvSpPr>
            <p:spPr>
              <a:xfrm>
                <a:off x="2214730" y="4684870"/>
                <a:ext cx="1028700" cy="646331"/>
              </a:xfrm>
              <a:prstGeom prst="rect">
                <a:avLst/>
              </a:prstGeom>
              <a:blipFill>
                <a:blip r:embed="rId36"/>
                <a:stretch>
                  <a:fillRect t="-5660"/>
                </a:stretch>
              </a:blipFill>
            </p:spPr>
            <p:txBody>
              <a:bodyPr/>
              <a:lstStyle/>
              <a:p>
                <a:r>
                  <a:rPr lang="en-US">
                    <a:noFill/>
                  </a:rPr>
                  <a:t> </a:t>
                </a:r>
              </a:p>
            </p:txBody>
          </p:sp>
        </mc:Fallback>
      </mc:AlternateContent>
      <p:grpSp>
        <p:nvGrpSpPr>
          <p:cNvPr id="66" name="Group 65"/>
          <p:cNvGrpSpPr/>
          <p:nvPr/>
        </p:nvGrpSpPr>
        <p:grpSpPr>
          <a:xfrm>
            <a:off x="3263655" y="3115894"/>
            <a:ext cx="2303266" cy="1631852"/>
            <a:chOff x="4033035" y="4766566"/>
            <a:chExt cx="2303266" cy="1631852"/>
          </a:xfrm>
        </p:grpSpPr>
        <p:grpSp>
          <p:nvGrpSpPr>
            <p:cNvPr id="67" name="Group 66"/>
            <p:cNvGrpSpPr/>
            <p:nvPr/>
          </p:nvGrpSpPr>
          <p:grpSpPr>
            <a:xfrm>
              <a:off x="4033035" y="4766566"/>
              <a:ext cx="2303266" cy="1631852"/>
              <a:chOff x="3588781" y="4754880"/>
              <a:chExt cx="2303266" cy="1631852"/>
            </a:xfrm>
          </p:grpSpPr>
          <p:cxnSp>
            <p:nvCxnSpPr>
              <p:cNvPr id="72" name="Straight Arrow Connector 71"/>
              <p:cNvCxnSpPr/>
              <p:nvPr/>
            </p:nvCxnSpPr>
            <p:spPr>
              <a:xfrm flipH="1">
                <a:off x="3944381" y="4754880"/>
                <a:ext cx="827514" cy="945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4771894" y="4830183"/>
                <a:ext cx="770778" cy="870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3588781" y="5700535"/>
                <a:ext cx="649491" cy="6861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5242556" y="5700534"/>
                <a:ext cx="649491" cy="6861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68" name="TextBox 67"/>
                <p:cNvSpPr txBox="1"/>
                <p:nvPr/>
              </p:nvSpPr>
              <p:spPr>
                <a:xfrm>
                  <a:off x="4330710" y="4934083"/>
                  <a:ext cx="47986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5</m:t>
                            </m:r>
                          </m:sub>
                        </m:sSub>
                      </m:oMath>
                    </m:oMathPara>
                  </a14:m>
                  <a:endParaRPr lang="en-US" sz="2400" dirty="0"/>
                </a:p>
              </p:txBody>
            </p:sp>
          </mc:Choice>
          <mc:Fallback xmlns="">
            <p:sp>
              <p:nvSpPr>
                <p:cNvPr id="68" name="TextBox 67"/>
                <p:cNvSpPr txBox="1">
                  <a:spLocks noRot="1" noChangeAspect="1" noMove="1" noResize="1" noEditPoints="1" noAdjustHandles="1" noChangeArrowheads="1" noChangeShapeType="1" noTextEdit="1"/>
                </p:cNvSpPr>
                <p:nvPr/>
              </p:nvSpPr>
              <p:spPr>
                <a:xfrm>
                  <a:off x="4330710" y="4934083"/>
                  <a:ext cx="479868" cy="461665"/>
                </a:xfrm>
                <a:prstGeom prst="rect">
                  <a:avLst/>
                </a:prstGeom>
                <a:blipFill>
                  <a:blip r:embed="rId24"/>
                  <a:stretch>
                    <a:fillRect b="-5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TextBox 68"/>
                <p:cNvSpPr txBox="1"/>
                <p:nvPr/>
              </p:nvSpPr>
              <p:spPr>
                <a:xfrm>
                  <a:off x="5681746" y="4928974"/>
                  <a:ext cx="47986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6</m:t>
                            </m:r>
                          </m:sub>
                        </m:sSub>
                      </m:oMath>
                    </m:oMathPara>
                  </a14:m>
                  <a:endParaRPr lang="en-US" sz="2400" dirty="0"/>
                </a:p>
              </p:txBody>
            </p:sp>
          </mc:Choice>
          <mc:Fallback xmlns="">
            <p:sp>
              <p:nvSpPr>
                <p:cNvPr id="69" name="TextBox 68"/>
                <p:cNvSpPr txBox="1">
                  <a:spLocks noRot="1" noChangeAspect="1" noMove="1" noResize="1" noEditPoints="1" noAdjustHandles="1" noChangeArrowheads="1" noChangeShapeType="1" noTextEdit="1"/>
                </p:cNvSpPr>
                <p:nvPr/>
              </p:nvSpPr>
              <p:spPr>
                <a:xfrm>
                  <a:off x="5681746" y="4928974"/>
                  <a:ext cx="479868" cy="461665"/>
                </a:xfrm>
                <a:prstGeom prst="rect">
                  <a:avLst/>
                </a:prstGeom>
                <a:blipFill>
                  <a:blip r:embed="rId25"/>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TextBox 69"/>
                <p:cNvSpPr txBox="1"/>
                <p:nvPr/>
              </p:nvSpPr>
              <p:spPr>
                <a:xfrm>
                  <a:off x="4123547" y="5797861"/>
                  <a:ext cx="47986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5</m:t>
                            </m:r>
                          </m:sub>
                        </m:sSub>
                      </m:oMath>
                    </m:oMathPara>
                  </a14:m>
                  <a:endParaRPr lang="en-US" sz="2400" dirty="0"/>
                </a:p>
              </p:txBody>
            </p:sp>
          </mc:Choice>
          <mc:Fallback xmlns="">
            <p:sp>
              <p:nvSpPr>
                <p:cNvPr id="70" name="TextBox 69"/>
                <p:cNvSpPr txBox="1">
                  <a:spLocks noRot="1" noChangeAspect="1" noMove="1" noResize="1" noEditPoints="1" noAdjustHandles="1" noChangeArrowheads="1" noChangeShapeType="1" noTextEdit="1"/>
                </p:cNvSpPr>
                <p:nvPr/>
              </p:nvSpPr>
              <p:spPr>
                <a:xfrm>
                  <a:off x="4123547" y="5797861"/>
                  <a:ext cx="479868" cy="461665"/>
                </a:xfrm>
                <a:prstGeom prst="rect">
                  <a:avLst/>
                </a:prstGeom>
                <a:blipFill>
                  <a:blip r:embed="rId26"/>
                  <a:stretch>
                    <a:fillRect l="-1266" b="-3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p:cNvSpPr txBox="1"/>
                <p:nvPr/>
              </p:nvSpPr>
              <p:spPr>
                <a:xfrm>
                  <a:off x="5771621" y="5824486"/>
                  <a:ext cx="47986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6</m:t>
                            </m:r>
                          </m:sub>
                        </m:sSub>
                      </m:oMath>
                    </m:oMathPara>
                  </a14:m>
                  <a:endParaRPr lang="en-US" sz="2400" dirty="0"/>
                </a:p>
              </p:txBody>
            </p:sp>
          </mc:Choice>
          <mc:Fallback xmlns="">
            <p:sp>
              <p:nvSpPr>
                <p:cNvPr id="71" name="TextBox 70"/>
                <p:cNvSpPr txBox="1">
                  <a:spLocks noRot="1" noChangeAspect="1" noMove="1" noResize="1" noEditPoints="1" noAdjustHandles="1" noChangeArrowheads="1" noChangeShapeType="1" noTextEdit="1"/>
                </p:cNvSpPr>
                <p:nvPr/>
              </p:nvSpPr>
              <p:spPr>
                <a:xfrm>
                  <a:off x="5771621" y="5824486"/>
                  <a:ext cx="479868" cy="461665"/>
                </a:xfrm>
                <a:prstGeom prst="rect">
                  <a:avLst/>
                </a:prstGeom>
                <a:blipFill>
                  <a:blip r:embed="rId27"/>
                  <a:stretch>
                    <a:fillRect l="-2564" b="-4000"/>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76" name="TextBox 75"/>
              <p:cNvSpPr txBox="1"/>
              <p:nvPr/>
            </p:nvSpPr>
            <p:spPr>
              <a:xfrm>
                <a:off x="3219460" y="4723623"/>
                <a:ext cx="1028700" cy="646331"/>
              </a:xfrm>
              <a:prstGeom prst="rect">
                <a:avLst/>
              </a:prstGeom>
              <a:noFill/>
            </p:spPr>
            <p:txBody>
              <a:bodyPr wrap="square" rtlCol="0">
                <a:spAutoFit/>
              </a:bodyPr>
              <a:lstStyle/>
              <a:p>
                <a:r>
                  <a:rPr lang="en-US" i="1" dirty="0" smtClean="0"/>
                  <a:t>   n=0</a:t>
                </a:r>
              </a:p>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𝜗</m:t>
                      </m:r>
                      <m:r>
                        <a:rPr lang="en-US" b="0" i="1" smtClean="0">
                          <a:latin typeface="Cambria Math" panose="02040503050406030204" pitchFamily="18" charset="0"/>
                          <a:ea typeface="Cambria Math" panose="02040503050406030204" pitchFamily="18" charset="0"/>
                        </a:rPr>
                        <m:t>=0</m:t>
                      </m:r>
                    </m:oMath>
                  </m:oMathPara>
                </a14:m>
                <a:endParaRPr lang="en-US" i="1" dirty="0"/>
              </a:p>
            </p:txBody>
          </p:sp>
        </mc:Choice>
        <mc:Fallback xmlns="">
          <p:sp>
            <p:nvSpPr>
              <p:cNvPr id="76" name="TextBox 75"/>
              <p:cNvSpPr txBox="1">
                <a:spLocks noRot="1" noChangeAspect="1" noMove="1" noResize="1" noEditPoints="1" noAdjustHandles="1" noChangeArrowheads="1" noChangeShapeType="1" noTextEdit="1"/>
              </p:cNvSpPr>
              <p:nvPr/>
            </p:nvSpPr>
            <p:spPr>
              <a:xfrm>
                <a:off x="3219460" y="4723623"/>
                <a:ext cx="1028700" cy="646331"/>
              </a:xfrm>
              <a:prstGeom prst="rect">
                <a:avLst/>
              </a:prstGeom>
              <a:blipFill>
                <a:blip r:embed="rId28"/>
                <a:stretch>
                  <a:fillRect t="-66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p:cNvSpPr txBox="1"/>
              <p:nvPr/>
            </p:nvSpPr>
            <p:spPr>
              <a:xfrm>
                <a:off x="4814636" y="4804913"/>
                <a:ext cx="1028700" cy="646331"/>
              </a:xfrm>
              <a:prstGeom prst="rect">
                <a:avLst/>
              </a:prstGeom>
              <a:noFill/>
            </p:spPr>
            <p:txBody>
              <a:bodyPr wrap="square" rtlCol="0">
                <a:spAutoFit/>
              </a:bodyPr>
              <a:lstStyle/>
              <a:p>
                <a:r>
                  <a:rPr lang="en-US" i="1" dirty="0" smtClean="0"/>
                  <a:t>   n</a:t>
                </a:r>
                <a:r>
                  <a:rPr lang="en-US" i="1" baseline="-25000" dirty="0" smtClean="0"/>
                  <a:t>6</a:t>
                </a:r>
                <a:r>
                  <a:rPr lang="en-US" i="1" dirty="0" smtClean="0"/>
                  <a:t>=0</a:t>
                </a:r>
              </a:p>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𝜗</m:t>
                      </m:r>
                      <m:r>
                        <a:rPr lang="en-US" b="0" i="1" smtClean="0">
                          <a:latin typeface="Cambria Math" panose="02040503050406030204" pitchFamily="18" charset="0"/>
                          <a:ea typeface="Cambria Math" panose="02040503050406030204" pitchFamily="18" charset="0"/>
                        </a:rPr>
                        <m:t>=0</m:t>
                      </m:r>
                    </m:oMath>
                  </m:oMathPara>
                </a14:m>
                <a:endParaRPr lang="en-US" i="1" dirty="0"/>
              </a:p>
            </p:txBody>
          </p:sp>
        </mc:Choice>
        <mc:Fallback xmlns="">
          <p:sp>
            <p:nvSpPr>
              <p:cNvPr id="77" name="TextBox 76"/>
              <p:cNvSpPr txBox="1">
                <a:spLocks noRot="1" noChangeAspect="1" noMove="1" noResize="1" noEditPoints="1" noAdjustHandles="1" noChangeArrowheads="1" noChangeShapeType="1" noTextEdit="1"/>
              </p:cNvSpPr>
              <p:nvPr/>
            </p:nvSpPr>
            <p:spPr>
              <a:xfrm>
                <a:off x="4814636" y="4804913"/>
                <a:ext cx="1028700" cy="646331"/>
              </a:xfrm>
              <a:prstGeom prst="rect">
                <a:avLst/>
              </a:prstGeom>
              <a:blipFill>
                <a:blip r:embed="rId37"/>
                <a:stretch>
                  <a:fillRect t="-47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p:cNvSpPr txBox="1"/>
              <p:nvPr/>
            </p:nvSpPr>
            <p:spPr>
              <a:xfrm>
                <a:off x="3418068" y="4780773"/>
                <a:ext cx="1028700" cy="646331"/>
              </a:xfrm>
              <a:prstGeom prst="rect">
                <a:avLst/>
              </a:prstGeom>
              <a:solidFill>
                <a:schemeClr val="bg1"/>
              </a:solidFill>
            </p:spPr>
            <p:txBody>
              <a:bodyPr wrap="square" rtlCol="0">
                <a:spAutoFit/>
              </a:bodyPr>
              <a:lstStyle/>
              <a:p>
                <a:r>
                  <a:rPr lang="en-US" i="1" dirty="0" smtClean="0"/>
                  <a:t>   n</a:t>
                </a:r>
                <a:r>
                  <a:rPr lang="en-US" i="1" baseline="-25000" dirty="0" smtClean="0"/>
                  <a:t>5</a:t>
                </a:r>
                <a:r>
                  <a:rPr lang="en-US" i="1" dirty="0" smtClean="0"/>
                  <a:t>=1</a:t>
                </a:r>
              </a:p>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𝜗</m:t>
                      </m:r>
                      <m:r>
                        <a:rPr lang="en-US" b="0" i="1" smtClean="0">
                          <a:latin typeface="Cambria Math" panose="02040503050406030204" pitchFamily="18" charset="0"/>
                          <a:ea typeface="Cambria Math" panose="02040503050406030204" pitchFamily="18" charset="0"/>
                        </a:rPr>
                        <m:t>=14</m:t>
                      </m:r>
                    </m:oMath>
                  </m:oMathPara>
                </a14:m>
                <a:endParaRPr lang="en-US" i="1" dirty="0"/>
              </a:p>
            </p:txBody>
          </p:sp>
        </mc:Choice>
        <mc:Fallback xmlns="">
          <p:sp>
            <p:nvSpPr>
              <p:cNvPr id="83" name="TextBox 82"/>
              <p:cNvSpPr txBox="1">
                <a:spLocks noRot="1" noChangeAspect="1" noMove="1" noResize="1" noEditPoints="1" noAdjustHandles="1" noChangeArrowheads="1" noChangeShapeType="1" noTextEdit="1"/>
              </p:cNvSpPr>
              <p:nvPr/>
            </p:nvSpPr>
            <p:spPr>
              <a:xfrm>
                <a:off x="3418068" y="4780773"/>
                <a:ext cx="1028700" cy="646331"/>
              </a:xfrm>
              <a:prstGeom prst="rect">
                <a:avLst/>
              </a:prstGeom>
              <a:blipFill>
                <a:blip r:embed="rId38"/>
                <a:stretch>
                  <a:fillRect t="-47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TextBox 83"/>
              <p:cNvSpPr txBox="1"/>
              <p:nvPr/>
            </p:nvSpPr>
            <p:spPr>
              <a:xfrm>
                <a:off x="3932418" y="3156334"/>
                <a:ext cx="1028700" cy="646331"/>
              </a:xfrm>
              <a:prstGeom prst="rect">
                <a:avLst/>
              </a:prstGeom>
              <a:solidFill>
                <a:schemeClr val="bg1"/>
              </a:solidFill>
            </p:spPr>
            <p:txBody>
              <a:bodyPr wrap="square" rtlCol="0">
                <a:spAutoFit/>
              </a:bodyPr>
              <a:lstStyle/>
              <a:p>
                <a:r>
                  <a:rPr lang="en-US" i="1" dirty="0" smtClean="0"/>
                  <a:t>   n</a:t>
                </a:r>
                <a:r>
                  <a:rPr lang="en-US" i="1" baseline="-25000" dirty="0" smtClean="0"/>
                  <a:t>2</a:t>
                </a:r>
                <a:r>
                  <a:rPr lang="en-US" i="1" dirty="0" smtClean="0"/>
                  <a:t>=2</a:t>
                </a:r>
              </a:p>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𝜗</m:t>
                      </m:r>
                      <m:r>
                        <a:rPr lang="en-US" b="0" i="1" smtClean="0">
                          <a:latin typeface="Cambria Math" panose="02040503050406030204" pitchFamily="18" charset="0"/>
                          <a:ea typeface="Cambria Math" panose="02040503050406030204" pitchFamily="18" charset="0"/>
                        </a:rPr>
                        <m:t>=24</m:t>
                      </m:r>
                    </m:oMath>
                  </m:oMathPara>
                </a14:m>
                <a:endParaRPr lang="en-US" i="1" dirty="0"/>
              </a:p>
            </p:txBody>
          </p:sp>
        </mc:Choice>
        <mc:Fallback xmlns="">
          <p:sp>
            <p:nvSpPr>
              <p:cNvPr id="84" name="TextBox 83"/>
              <p:cNvSpPr txBox="1">
                <a:spLocks noRot="1" noChangeAspect="1" noMove="1" noResize="1" noEditPoints="1" noAdjustHandles="1" noChangeArrowheads="1" noChangeShapeType="1" noTextEdit="1"/>
              </p:cNvSpPr>
              <p:nvPr/>
            </p:nvSpPr>
            <p:spPr>
              <a:xfrm>
                <a:off x="3932418" y="3156334"/>
                <a:ext cx="1028700" cy="646331"/>
              </a:xfrm>
              <a:prstGeom prst="rect">
                <a:avLst/>
              </a:prstGeom>
              <a:blipFill>
                <a:blip r:embed="rId39"/>
                <a:stretch>
                  <a:fillRect t="-5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TextBox 84"/>
              <p:cNvSpPr txBox="1"/>
              <p:nvPr/>
            </p:nvSpPr>
            <p:spPr>
              <a:xfrm>
                <a:off x="3618129" y="1025226"/>
                <a:ext cx="1028700" cy="646331"/>
              </a:xfrm>
              <a:prstGeom prst="rect">
                <a:avLst/>
              </a:prstGeom>
              <a:solidFill>
                <a:schemeClr val="bg1"/>
              </a:solidFill>
            </p:spPr>
            <p:txBody>
              <a:bodyPr wrap="square" rtlCol="0">
                <a:spAutoFit/>
              </a:bodyPr>
              <a:lstStyle/>
              <a:p>
                <a:r>
                  <a:rPr lang="en-US" i="1" dirty="0" smtClean="0"/>
                  <a:t>   n</a:t>
                </a:r>
                <a:r>
                  <a:rPr lang="en-US" i="1" baseline="-25000" dirty="0" smtClean="0"/>
                  <a:t>0</a:t>
                </a:r>
                <a:r>
                  <a:rPr lang="en-US" i="1" dirty="0" smtClean="0"/>
                  <a:t>=4</a:t>
                </a:r>
              </a:p>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𝜗</m:t>
                      </m:r>
                      <m:r>
                        <a:rPr lang="en-US" b="0" i="1" smtClean="0">
                          <a:latin typeface="Cambria Math" panose="02040503050406030204" pitchFamily="18" charset="0"/>
                          <a:ea typeface="Cambria Math" panose="02040503050406030204" pitchFamily="18" charset="0"/>
                        </a:rPr>
                        <m:t>=44</m:t>
                      </m:r>
                    </m:oMath>
                  </m:oMathPara>
                </a14:m>
                <a:endParaRPr lang="en-US" i="1" dirty="0"/>
              </a:p>
            </p:txBody>
          </p:sp>
        </mc:Choice>
        <mc:Fallback xmlns="">
          <p:sp>
            <p:nvSpPr>
              <p:cNvPr id="85" name="TextBox 84"/>
              <p:cNvSpPr txBox="1">
                <a:spLocks noRot="1" noChangeAspect="1" noMove="1" noResize="1" noEditPoints="1" noAdjustHandles="1" noChangeArrowheads="1" noChangeShapeType="1" noTextEdit="1"/>
              </p:cNvSpPr>
              <p:nvPr/>
            </p:nvSpPr>
            <p:spPr>
              <a:xfrm>
                <a:off x="3618129" y="1025226"/>
                <a:ext cx="1028700" cy="646331"/>
              </a:xfrm>
              <a:prstGeom prst="rect">
                <a:avLst/>
              </a:prstGeom>
              <a:blipFill>
                <a:blip r:embed="rId40"/>
                <a:stretch>
                  <a:fillRect t="-47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6647935" y="2960355"/>
                <a:ext cx="3620530" cy="646331"/>
              </a:xfrm>
              <a:prstGeom prst="rect">
                <a:avLst/>
              </a:prstGeom>
              <a:noFill/>
            </p:spPr>
            <p:txBody>
              <a:bodyPr wrap="square" rtlCol="0">
                <a:spAutoFit/>
              </a:bodyPr>
              <a:lstStyle/>
              <a:p>
                <a:r>
                  <a:rPr lang="en-US" dirty="0" smtClean="0"/>
                  <a:t>If we do not have more time,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  </m:t>
                    </m:r>
                    <m:r>
                      <m:rPr>
                        <m:sty m:val="p"/>
                      </m:rPr>
                      <a:rPr lang="en-US" b="0" i="0" smtClean="0">
                        <a:latin typeface="Cambria Math" panose="02040503050406030204" pitchFamily="18" charset="0"/>
                      </a:rPr>
                      <m:t>is</m:t>
                    </m:r>
                    <m:r>
                      <a:rPr lang="en-US" b="0" i="0" smtClean="0">
                        <a:latin typeface="Cambria Math" panose="02040503050406030204" pitchFamily="18" charset="0"/>
                      </a:rPr>
                      <m:t> </m:t>
                    </m:r>
                    <m:r>
                      <m:rPr>
                        <m:sty m:val="p"/>
                      </m:rPr>
                      <a:rPr lang="en-US" b="0" i="0" smtClean="0">
                        <a:latin typeface="Cambria Math" panose="02040503050406030204" pitchFamily="18" charset="0"/>
                      </a:rPr>
                      <m:t>the</m:t>
                    </m:r>
                    <m:r>
                      <a:rPr lang="en-US" b="0" i="0" smtClean="0">
                        <a:latin typeface="Cambria Math" panose="02040503050406030204" pitchFamily="18" charset="0"/>
                      </a:rPr>
                      <m:t> </m:t>
                    </m:r>
                    <m:r>
                      <m:rPr>
                        <m:sty m:val="p"/>
                      </m:rPr>
                      <a:rPr lang="en-US" b="0" i="0" smtClean="0">
                        <a:latin typeface="Cambria Math" panose="02040503050406030204" pitchFamily="18" charset="0"/>
                      </a:rPr>
                      <m:t>best</m:t>
                    </m:r>
                    <m:r>
                      <a:rPr lang="en-US" b="0" i="0" smtClean="0">
                        <a:latin typeface="Cambria Math" panose="02040503050406030204" pitchFamily="18" charset="0"/>
                      </a:rPr>
                      <m:t> </m:t>
                    </m:r>
                    <m:r>
                      <m:rPr>
                        <m:sty m:val="p"/>
                      </m:rPr>
                      <a:rPr lang="en-US" b="0" i="0" smtClean="0">
                        <a:latin typeface="Cambria Math" panose="02040503050406030204" pitchFamily="18" charset="0"/>
                      </a:rPr>
                      <m:t>action</m:t>
                    </m:r>
                    <m:r>
                      <a:rPr lang="en-US" b="0" i="0" smtClean="0">
                        <a:latin typeface="Cambria Math" panose="02040503050406030204" pitchFamily="18" charset="0"/>
                      </a:rPr>
                      <m:t> </m:t>
                    </m:r>
                    <m:r>
                      <m:rPr>
                        <m:sty m:val="p"/>
                      </m:rPr>
                      <a:rPr lang="en-US" b="0" i="0" smtClean="0">
                        <a:latin typeface="Cambria Math" panose="02040503050406030204" pitchFamily="18" charset="0"/>
                      </a:rPr>
                      <m:t>to</m:t>
                    </m:r>
                    <m:r>
                      <a:rPr lang="en-US" b="0" i="0" smtClean="0">
                        <a:latin typeface="Cambria Math" panose="02040503050406030204" pitchFamily="18" charset="0"/>
                      </a:rPr>
                      <m:t> </m:t>
                    </m:r>
                    <m:r>
                      <m:rPr>
                        <m:sty m:val="p"/>
                      </m:rPr>
                      <a:rPr lang="en-US" b="0" i="0" smtClean="0">
                        <a:latin typeface="Cambria Math" panose="02040503050406030204" pitchFamily="18" charset="0"/>
                      </a:rPr>
                      <m:t>perform</m:t>
                    </m:r>
                    <m:r>
                      <a:rPr lang="en-US" b="0" i="1" smtClean="0">
                        <a:latin typeface="Cambria Math" panose="02040503050406030204" pitchFamily="18" charset="0"/>
                      </a:rPr>
                      <m:t>.  </m:t>
                    </m:r>
                  </m:oMath>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6647935" y="2960355"/>
                <a:ext cx="3620530" cy="646331"/>
              </a:xfrm>
              <a:prstGeom prst="rect">
                <a:avLst/>
              </a:prstGeom>
              <a:blipFill>
                <a:blip r:embed="rId33"/>
                <a:stretch>
                  <a:fillRect l="-1518" t="-6604" b="-7547"/>
                </a:stretch>
              </a:blipFill>
            </p:spPr>
            <p:txBody>
              <a:bodyPr/>
              <a:lstStyle/>
              <a:p>
                <a:r>
                  <a:rPr lang="en-US">
                    <a:noFill/>
                  </a:rPr>
                  <a:t> </a:t>
                </a:r>
              </a:p>
            </p:txBody>
          </p:sp>
        </mc:Fallback>
      </mc:AlternateContent>
      <p:sp>
        <p:nvSpPr>
          <p:cNvPr id="23" name="TextBox 22"/>
          <p:cNvSpPr txBox="1"/>
          <p:nvPr/>
        </p:nvSpPr>
        <p:spPr>
          <a:xfrm>
            <a:off x="6635578" y="3802665"/>
            <a:ext cx="4538390" cy="2308324"/>
          </a:xfrm>
          <a:prstGeom prst="rect">
            <a:avLst/>
          </a:prstGeom>
          <a:noFill/>
        </p:spPr>
        <p:txBody>
          <a:bodyPr wrap="square" rtlCol="0">
            <a:spAutoFit/>
          </a:bodyPr>
          <a:lstStyle/>
          <a:p>
            <a:r>
              <a:rPr lang="en-US" dirty="0" smtClean="0"/>
              <a:t>To continue, build the tree according the algorithm, starting at the root and recalculating  </a:t>
            </a:r>
            <a:r>
              <a:rPr lang="en-US" i="1" dirty="0" smtClean="0"/>
              <a:t>k-s</a:t>
            </a:r>
            <a:r>
              <a:rPr lang="en-US" dirty="0" smtClean="0"/>
              <a:t>, performing rollouts or adding a new nodes. </a:t>
            </a:r>
          </a:p>
          <a:p>
            <a:r>
              <a:rPr lang="en-US" dirty="0" smtClean="0"/>
              <a:t>If we have one player game (bandit problem) next moves maximize values. If we have a two player game, take values as the Minimax values. </a:t>
            </a:r>
            <a:endParaRPr lang="en-US" dirty="0"/>
          </a:p>
        </p:txBody>
      </p:sp>
    </p:spTree>
    <p:extLst>
      <p:ext uri="{BB962C8B-B14F-4D97-AF65-F5344CB8AC3E}">
        <p14:creationId xmlns:p14="http://schemas.microsoft.com/office/powerpoint/2010/main" val="971246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11022" y="767644"/>
            <a:ext cx="9098845" cy="646331"/>
          </a:xfrm>
          <a:prstGeom prst="rect">
            <a:avLst/>
          </a:prstGeom>
          <a:noFill/>
        </p:spPr>
        <p:txBody>
          <a:bodyPr wrap="square" rtlCol="0">
            <a:spAutoFit/>
          </a:bodyPr>
          <a:lstStyle/>
          <a:p>
            <a:r>
              <a:rPr lang="en-GB" sz="3600" dirty="0" smtClean="0"/>
              <a:t>Preliminary summary </a:t>
            </a:r>
            <a:endParaRPr lang="en-GB" sz="3600" dirty="0"/>
          </a:p>
        </p:txBody>
      </p:sp>
      <p:sp>
        <p:nvSpPr>
          <p:cNvPr id="3" name="TextBox 2"/>
          <p:cNvSpPr txBox="1"/>
          <p:nvPr/>
        </p:nvSpPr>
        <p:spPr>
          <a:xfrm>
            <a:off x="2099733" y="2314222"/>
            <a:ext cx="9290756" cy="923330"/>
          </a:xfrm>
          <a:prstGeom prst="rect">
            <a:avLst/>
          </a:prstGeom>
          <a:noFill/>
        </p:spPr>
        <p:txBody>
          <a:bodyPr wrap="square" rtlCol="0">
            <a:spAutoFit/>
          </a:bodyPr>
          <a:lstStyle/>
          <a:p>
            <a:pPr marL="342900" indent="-342900">
              <a:buAutoNum type="arabicPeriod"/>
            </a:pPr>
            <a:r>
              <a:rPr lang="en-GB" dirty="0" smtClean="0"/>
              <a:t>Repetition of minimax, alpha beta pruning, for two and more players</a:t>
            </a:r>
          </a:p>
          <a:p>
            <a:pPr marL="342900" indent="-342900">
              <a:buAutoNum type="arabicPeriod"/>
            </a:pPr>
            <a:r>
              <a:rPr lang="en-GB" dirty="0" err="1" smtClean="0"/>
              <a:t>Multibandit</a:t>
            </a:r>
            <a:r>
              <a:rPr lang="en-GB" dirty="0" smtClean="0"/>
              <a:t> problem</a:t>
            </a:r>
          </a:p>
          <a:p>
            <a:pPr marL="342900" indent="-342900">
              <a:buAutoNum type="arabicPeriod"/>
            </a:pPr>
            <a:r>
              <a:rPr lang="en-GB" dirty="0" smtClean="0"/>
              <a:t>Monte Carlo tree search</a:t>
            </a:r>
            <a:endParaRPr lang="en-GB" dirty="0"/>
          </a:p>
        </p:txBody>
      </p:sp>
    </p:spTree>
    <p:extLst>
      <p:ext uri="{BB962C8B-B14F-4D97-AF65-F5344CB8AC3E}">
        <p14:creationId xmlns:p14="http://schemas.microsoft.com/office/powerpoint/2010/main" val="1546627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theory in </a:t>
            </a:r>
            <a:r>
              <a:rPr lang="en-US" smtClean="0"/>
              <a:t>Artificial intelligence II</a:t>
            </a:r>
            <a:endParaRPr lang="en-US" dirty="0"/>
          </a:p>
        </p:txBody>
      </p:sp>
      <p:sp>
        <p:nvSpPr>
          <p:cNvPr id="3" name="TextBox 2"/>
          <p:cNvSpPr txBox="1"/>
          <p:nvPr/>
        </p:nvSpPr>
        <p:spPr>
          <a:xfrm>
            <a:off x="2197031" y="2880978"/>
            <a:ext cx="9069860" cy="2492990"/>
          </a:xfrm>
          <a:prstGeom prst="rect">
            <a:avLst/>
          </a:prstGeom>
          <a:noFill/>
        </p:spPr>
        <p:txBody>
          <a:bodyPr wrap="square" rtlCol="0">
            <a:spAutoFit/>
          </a:bodyPr>
          <a:lstStyle/>
          <a:p>
            <a:pPr marL="342900" indent="-342900">
              <a:buAutoNum type="arabicPeriod"/>
            </a:pPr>
            <a:r>
              <a:rPr lang="en-US" sz="2400" dirty="0" smtClean="0"/>
              <a:t>Chain rule for the full joint probability calculation</a:t>
            </a:r>
          </a:p>
          <a:p>
            <a:pPr marL="342900" indent="-342900">
              <a:buAutoNum type="arabicPeriod"/>
            </a:pPr>
            <a:r>
              <a:rPr lang="en-US" sz="2400" dirty="0" smtClean="0"/>
              <a:t>Independency, conditional independency – basic relations</a:t>
            </a:r>
          </a:p>
          <a:p>
            <a:pPr marL="342900" indent="-342900">
              <a:buAutoNum type="arabicPeriod"/>
            </a:pPr>
            <a:r>
              <a:rPr lang="en-US" sz="2400" dirty="0" smtClean="0"/>
              <a:t>Bayesian network – example</a:t>
            </a:r>
          </a:p>
          <a:p>
            <a:pPr marL="342900" indent="-342900">
              <a:buAutoNum type="arabicPeriod"/>
            </a:pPr>
            <a:r>
              <a:rPr lang="en-US" sz="2400" dirty="0" smtClean="0"/>
              <a:t>Bayes net rule and chain rule.</a:t>
            </a:r>
          </a:p>
          <a:p>
            <a:pPr marL="342900" indent="-342900">
              <a:buAutoNum type="arabicPeriod"/>
            </a:pPr>
            <a:r>
              <a:rPr lang="en-US" sz="2400" dirty="0" smtClean="0"/>
              <a:t>Bayesian network as a model of the probabilistic domain. </a:t>
            </a:r>
          </a:p>
          <a:p>
            <a:pPr marL="342900" indent="-342900">
              <a:buAutoNum type="arabicPeriod"/>
            </a:pPr>
            <a:endParaRPr lang="en-US" dirty="0" smtClean="0"/>
          </a:p>
          <a:p>
            <a:endParaRPr lang="en-US" dirty="0"/>
          </a:p>
        </p:txBody>
      </p:sp>
    </p:spTree>
    <p:extLst>
      <p:ext uri="{BB962C8B-B14F-4D97-AF65-F5344CB8AC3E}">
        <p14:creationId xmlns:p14="http://schemas.microsoft.com/office/powerpoint/2010/main" val="41670568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05673" y="4680921"/>
            <a:ext cx="9892054" cy="147917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p:cNvSpPr txBox="1"/>
              <p:nvPr/>
            </p:nvSpPr>
            <p:spPr>
              <a:xfrm>
                <a:off x="1055593" y="1052232"/>
                <a:ext cx="10461812" cy="5706177"/>
              </a:xfrm>
              <a:prstGeom prst="rect">
                <a:avLst/>
              </a:prstGeom>
              <a:noFill/>
            </p:spPr>
            <p:txBody>
              <a:bodyPr wrap="square" rtlCol="0">
                <a:spAutoFit/>
              </a:bodyPr>
              <a:lstStyle/>
              <a:p>
                <a:pPr lvl="1">
                  <a:lnSpc>
                    <a:spcPct val="80000"/>
                  </a:lnSpc>
                </a:pPr>
                <a:r>
                  <a:rPr lang="en-US" altLang="sk-SK" sz="2400" dirty="0" smtClean="0"/>
                  <a:t>Conditional probability is in general defined as </a:t>
                </a:r>
              </a:p>
              <a:p>
                <a:pPr lvl="1">
                  <a:lnSpc>
                    <a:spcPct val="80000"/>
                  </a:lnSpc>
                </a:pPr>
                <a:endParaRPr lang="en-US" altLang="sk-SK" sz="2400" b="1" i="1" dirty="0"/>
              </a:p>
              <a:p>
                <a:pPr lvl="1">
                  <a:lnSpc>
                    <a:spcPct val="80000"/>
                  </a:lnSpc>
                </a:pPr>
                <a:r>
                  <a:rPr lang="en-US" altLang="sk-SK" sz="2400" b="1" i="1" dirty="0" smtClean="0"/>
                  <a:t>P</a:t>
                </a:r>
                <a:r>
                  <a:rPr lang="en-US" altLang="sk-SK" sz="2400" i="1" dirty="0" smtClean="0"/>
                  <a:t>(</a:t>
                </a:r>
                <a:r>
                  <a:rPr lang="sk-SK" altLang="sk-SK" sz="2400" i="1" dirty="0"/>
                  <a:t>A</a:t>
                </a:r>
                <a:r>
                  <a:rPr lang="en-US" altLang="sk-SK" sz="2400" i="1" dirty="0"/>
                  <a:t> | </a:t>
                </a:r>
                <a:r>
                  <a:rPr lang="sk-SK" altLang="sk-SK" sz="2400" i="1" dirty="0"/>
                  <a:t>B</a:t>
                </a:r>
                <a:r>
                  <a:rPr lang="en-US" altLang="sk-SK" sz="2400" i="1" dirty="0"/>
                  <a:t>) = </a:t>
                </a:r>
                <a:r>
                  <a:rPr lang="en-US" altLang="sk-SK" sz="2400" b="1" i="1" dirty="0"/>
                  <a:t>P</a:t>
                </a:r>
                <a:r>
                  <a:rPr lang="en-US" altLang="sk-SK" sz="2400" i="1" dirty="0"/>
                  <a:t>(</a:t>
                </a:r>
                <a:r>
                  <a:rPr lang="sk-SK" altLang="sk-SK" sz="2400" i="1" dirty="0"/>
                  <a:t>A</a:t>
                </a:r>
                <a:r>
                  <a:rPr lang="en-US" altLang="sk-SK" sz="2400" i="1" dirty="0"/>
                  <a:t> </a:t>
                </a:r>
                <a:r>
                  <a:rPr lang="en-US" altLang="sk-SK" sz="2400" i="1" dirty="0">
                    <a:sym typeface="Symbol" panose="05050102010706020507" pitchFamily="18" charset="2"/>
                  </a:rPr>
                  <a:t></a:t>
                </a:r>
                <a:r>
                  <a:rPr lang="en-US" altLang="sk-SK" sz="2400" i="1" dirty="0"/>
                  <a:t> </a:t>
                </a:r>
                <a:r>
                  <a:rPr lang="sk-SK" altLang="sk-SK" sz="2400" i="1" dirty="0"/>
                  <a:t>B</a:t>
                </a:r>
                <a:r>
                  <a:rPr lang="en-US" altLang="sk-SK" sz="2400" i="1" dirty="0"/>
                  <a:t>) / </a:t>
                </a:r>
                <a:r>
                  <a:rPr lang="sk-SK" altLang="sk-SK" sz="2400" b="1" i="1" dirty="0"/>
                  <a:t>P</a:t>
                </a:r>
                <a:r>
                  <a:rPr lang="en-US" altLang="sk-SK" sz="2400" i="1" dirty="0"/>
                  <a:t>(</a:t>
                </a:r>
                <a:r>
                  <a:rPr lang="sk-SK" altLang="sk-SK" sz="2400" i="1" dirty="0"/>
                  <a:t>B</a:t>
                </a:r>
                <a:r>
                  <a:rPr lang="en-US" altLang="sk-SK" sz="2400" i="1" dirty="0"/>
                  <a:t>) </a:t>
                </a:r>
                <a:r>
                  <a:rPr lang="en-US" altLang="sk-SK" sz="2400" dirty="0" smtClean="0"/>
                  <a:t>if  </a:t>
                </a:r>
                <a:r>
                  <a:rPr lang="en-US" altLang="sk-SK" sz="2400" b="1" i="1" dirty="0"/>
                  <a:t>P</a:t>
                </a:r>
                <a:r>
                  <a:rPr lang="en-US" altLang="sk-SK" sz="2400" i="1" dirty="0"/>
                  <a:t>(</a:t>
                </a:r>
                <a:r>
                  <a:rPr lang="sk-SK" altLang="sk-SK" sz="2400" i="1" dirty="0"/>
                  <a:t>B</a:t>
                </a:r>
                <a:r>
                  <a:rPr lang="en-US" altLang="sk-SK" sz="2400" i="1" dirty="0"/>
                  <a:t>) &gt; </a:t>
                </a:r>
                <a:r>
                  <a:rPr lang="en-US" altLang="sk-SK" sz="2400" i="1" dirty="0" smtClean="0"/>
                  <a:t>0, </a:t>
                </a:r>
              </a:p>
              <a:p>
                <a:pPr lvl="1">
                  <a:lnSpc>
                    <a:spcPct val="80000"/>
                  </a:lnSpc>
                </a:pPr>
                <a:endParaRPr lang="en-US" altLang="sk-SK" sz="2400" i="1" dirty="0"/>
              </a:p>
              <a:p>
                <a:pPr lvl="1">
                  <a:lnSpc>
                    <a:spcPct val="80000"/>
                  </a:lnSpc>
                </a:pPr>
                <a:r>
                  <a:rPr lang="en-US" altLang="sk-SK" sz="2400" dirty="0" smtClean="0"/>
                  <a:t>where the fat letters represent that no values were assigned to the variables </a:t>
                </a:r>
                <a:r>
                  <a:rPr lang="en-US" altLang="sk-SK" sz="2400" i="1" dirty="0" smtClean="0"/>
                  <a:t>A, B.</a:t>
                </a:r>
              </a:p>
              <a:p>
                <a:pPr lvl="1">
                  <a:lnSpc>
                    <a:spcPct val="80000"/>
                  </a:lnSpc>
                </a:pPr>
                <a:endParaRPr lang="en-US" altLang="sk-SK" sz="2400" i="1" dirty="0"/>
              </a:p>
              <a:p>
                <a:pPr lvl="1">
                  <a:lnSpc>
                    <a:spcPct val="80000"/>
                  </a:lnSpc>
                </a:pPr>
                <a:r>
                  <a:rPr lang="en-US" altLang="sk-SK" sz="2400" dirty="0" smtClean="0">
                    <a:solidFill>
                      <a:srgbClr val="C00000"/>
                    </a:solidFill>
                  </a:rPr>
                  <a:t>Product rule </a:t>
                </a:r>
                <a:r>
                  <a:rPr lang="en-US" altLang="sk-SK" sz="2400" dirty="0" smtClean="0"/>
                  <a:t>says, that  </a:t>
                </a:r>
                <a14:m>
                  <m:oMath xmlns:m="http://schemas.openxmlformats.org/officeDocument/2006/math">
                    <m:r>
                      <a:rPr lang="en-US" altLang="sk-SK" sz="2400" b="1" i="1" smtClean="0">
                        <a:latin typeface="Cambria Math" panose="02040503050406030204" pitchFamily="18" charset="0"/>
                      </a:rPr>
                      <m:t>𝑷</m:t>
                    </m:r>
                    <m:d>
                      <m:dPr>
                        <m:ctrlPr>
                          <a:rPr lang="en-US" altLang="sk-SK" sz="2400" b="0" i="1" smtClean="0">
                            <a:latin typeface="Cambria Math" panose="02040503050406030204" pitchFamily="18" charset="0"/>
                          </a:rPr>
                        </m:ctrlPr>
                      </m:dPr>
                      <m:e>
                        <m:r>
                          <a:rPr lang="en-US" altLang="sk-SK" sz="2400" b="0" i="1" smtClean="0">
                            <a:latin typeface="Cambria Math" panose="02040503050406030204" pitchFamily="18" charset="0"/>
                          </a:rPr>
                          <m:t>𝐴</m:t>
                        </m:r>
                        <m:r>
                          <a:rPr lang="en-US" altLang="sk-SK" sz="2400" b="0" i="1" smtClean="0">
                            <a:latin typeface="Cambria Math" panose="02040503050406030204" pitchFamily="18" charset="0"/>
                          </a:rPr>
                          <m:t>,</m:t>
                        </m:r>
                        <m:r>
                          <a:rPr lang="en-US" altLang="sk-SK" sz="2400" b="0" i="1" smtClean="0">
                            <a:latin typeface="Cambria Math" panose="02040503050406030204" pitchFamily="18" charset="0"/>
                          </a:rPr>
                          <m:t>𝐵</m:t>
                        </m:r>
                      </m:e>
                    </m:d>
                    <m:r>
                      <a:rPr lang="en-US" altLang="sk-SK" sz="2400" b="0" i="0" smtClean="0">
                        <a:latin typeface="Cambria Math" panose="02040503050406030204" pitchFamily="18" charset="0"/>
                      </a:rPr>
                      <m:t>=</m:t>
                    </m:r>
                    <m:r>
                      <a:rPr lang="en-US" altLang="sk-SK" sz="2400" b="1" i="1" smtClean="0">
                        <a:latin typeface="Cambria Math" panose="02040503050406030204" pitchFamily="18" charset="0"/>
                      </a:rPr>
                      <m:t>𝑷</m:t>
                    </m:r>
                    <m:d>
                      <m:dPr>
                        <m:ctrlPr>
                          <a:rPr lang="en-US" altLang="sk-SK" sz="2400" b="0" i="1" smtClean="0">
                            <a:latin typeface="Cambria Math" panose="02040503050406030204" pitchFamily="18" charset="0"/>
                          </a:rPr>
                        </m:ctrlPr>
                      </m:dPr>
                      <m:e>
                        <m:r>
                          <a:rPr lang="en-US" altLang="sk-SK" sz="2400" b="0" i="1" smtClean="0">
                            <a:latin typeface="Cambria Math" panose="02040503050406030204" pitchFamily="18" charset="0"/>
                          </a:rPr>
                          <m:t>𝐴</m:t>
                        </m:r>
                        <m:r>
                          <a:rPr lang="en-US" altLang="sk-SK" sz="2400" b="0" i="1" smtClean="0">
                            <a:latin typeface="Cambria Math" panose="02040503050406030204" pitchFamily="18" charset="0"/>
                          </a:rPr>
                          <m:t>/</m:t>
                        </m:r>
                        <m:r>
                          <a:rPr lang="en-US" altLang="sk-SK" sz="2400" b="0" i="1" smtClean="0">
                            <a:latin typeface="Cambria Math" panose="02040503050406030204" pitchFamily="18" charset="0"/>
                          </a:rPr>
                          <m:t>𝐵</m:t>
                        </m:r>
                      </m:e>
                    </m:d>
                    <m:r>
                      <a:rPr lang="en-US" altLang="sk-SK" sz="2400" b="1" i="1" smtClean="0">
                        <a:latin typeface="Cambria Math" panose="02040503050406030204" pitchFamily="18" charset="0"/>
                      </a:rPr>
                      <m:t>𝑷</m:t>
                    </m:r>
                    <m:d>
                      <m:dPr>
                        <m:ctrlPr>
                          <a:rPr lang="en-US" altLang="sk-SK" sz="2400" b="0" i="1" smtClean="0">
                            <a:latin typeface="Cambria Math" panose="02040503050406030204" pitchFamily="18" charset="0"/>
                          </a:rPr>
                        </m:ctrlPr>
                      </m:dPr>
                      <m:e>
                        <m:r>
                          <a:rPr lang="en-US" altLang="sk-SK" sz="2400" b="0" i="1" smtClean="0">
                            <a:latin typeface="Cambria Math" panose="02040503050406030204" pitchFamily="18" charset="0"/>
                          </a:rPr>
                          <m:t>𝐵</m:t>
                        </m:r>
                      </m:e>
                    </m:d>
                  </m:oMath>
                </a14:m>
                <a:r>
                  <a:rPr lang="en-US" altLang="sk-SK" sz="2400" dirty="0" smtClean="0"/>
                  <a:t>.</a:t>
                </a:r>
              </a:p>
              <a:p>
                <a:pPr lvl="1">
                  <a:lnSpc>
                    <a:spcPct val="80000"/>
                  </a:lnSpc>
                </a:pPr>
                <a:endParaRPr lang="en-US" altLang="sk-SK" sz="2400" dirty="0"/>
              </a:p>
              <a:p>
                <a:pPr lvl="1">
                  <a:lnSpc>
                    <a:spcPct val="80000"/>
                  </a:lnSpc>
                </a:pPr>
                <a:r>
                  <a:rPr lang="en-US" altLang="sk-SK" sz="2400" dirty="0" smtClean="0"/>
                  <a:t>If the probabilistic domain is described by many random variables  </a:t>
                </a:r>
                <a14:m>
                  <m:oMath xmlns:m="http://schemas.openxmlformats.org/officeDocument/2006/math">
                    <m:sSub>
                      <m:sSubPr>
                        <m:ctrlPr>
                          <a:rPr lang="en-US" altLang="sk-SK" sz="2400" i="1" smtClean="0">
                            <a:latin typeface="Cambria Math" panose="02040503050406030204" pitchFamily="18" charset="0"/>
                          </a:rPr>
                        </m:ctrlPr>
                      </m:sSubPr>
                      <m:e>
                        <m:r>
                          <a:rPr lang="en-US" altLang="sk-SK" sz="2400" b="0" i="1" smtClean="0">
                            <a:latin typeface="Cambria Math" panose="02040503050406030204" pitchFamily="18" charset="0"/>
                          </a:rPr>
                          <m:t>𝑋</m:t>
                        </m:r>
                      </m:e>
                      <m:sub>
                        <m:r>
                          <a:rPr lang="en-US" altLang="sk-SK" sz="2400" b="0" i="1" smtClean="0">
                            <a:latin typeface="Cambria Math" panose="02040503050406030204" pitchFamily="18" charset="0"/>
                          </a:rPr>
                          <m:t>1</m:t>
                        </m:r>
                      </m:sub>
                    </m:sSub>
                  </m:oMath>
                </a14:m>
                <a:r>
                  <a:rPr lang="en-US" altLang="sk-SK" sz="2400" dirty="0" smtClean="0"/>
                  <a:t>, </a:t>
                </a:r>
                <a14:m>
                  <m:oMath xmlns:m="http://schemas.openxmlformats.org/officeDocument/2006/math">
                    <m:sSub>
                      <m:sSubPr>
                        <m:ctrlPr>
                          <a:rPr lang="en-US" altLang="sk-SK" sz="2400" i="1">
                            <a:latin typeface="Cambria Math" panose="02040503050406030204" pitchFamily="18" charset="0"/>
                          </a:rPr>
                        </m:ctrlPr>
                      </m:sSubPr>
                      <m:e>
                        <m:r>
                          <a:rPr lang="en-US" altLang="sk-SK" sz="2400" i="1">
                            <a:latin typeface="Cambria Math" panose="02040503050406030204" pitchFamily="18" charset="0"/>
                          </a:rPr>
                          <m:t>𝑋</m:t>
                        </m:r>
                      </m:e>
                      <m:sub>
                        <m:r>
                          <a:rPr lang="en-US" altLang="sk-SK" sz="2400" b="0" i="1" smtClean="0">
                            <a:latin typeface="Cambria Math" panose="02040503050406030204" pitchFamily="18" charset="0"/>
                          </a:rPr>
                          <m:t>2</m:t>
                        </m:r>
                      </m:sub>
                    </m:sSub>
                  </m:oMath>
                </a14:m>
                <a:r>
                  <a:rPr lang="en-US" altLang="sk-SK" sz="2400" dirty="0"/>
                  <a:t>, </a:t>
                </a:r>
                <a:r>
                  <a:rPr lang="en-US" altLang="sk-SK" sz="2400" dirty="0" smtClean="0"/>
                  <a:t>….. </a:t>
                </a:r>
                <a14:m>
                  <m:oMath xmlns:m="http://schemas.openxmlformats.org/officeDocument/2006/math">
                    <m:sSub>
                      <m:sSubPr>
                        <m:ctrlPr>
                          <a:rPr lang="en-US" altLang="sk-SK" sz="2400" i="1">
                            <a:latin typeface="Cambria Math" panose="02040503050406030204" pitchFamily="18" charset="0"/>
                          </a:rPr>
                        </m:ctrlPr>
                      </m:sSubPr>
                      <m:e>
                        <m:r>
                          <a:rPr lang="en-US" altLang="sk-SK" sz="2400" i="1">
                            <a:latin typeface="Cambria Math" panose="02040503050406030204" pitchFamily="18" charset="0"/>
                          </a:rPr>
                          <m:t>𝑋</m:t>
                        </m:r>
                      </m:e>
                      <m:sub>
                        <m:r>
                          <a:rPr lang="en-US" altLang="sk-SK" sz="2400" b="0" i="1" smtClean="0">
                            <a:latin typeface="Cambria Math" panose="02040503050406030204" pitchFamily="18" charset="0"/>
                          </a:rPr>
                          <m:t>𝑛</m:t>
                        </m:r>
                      </m:sub>
                    </m:sSub>
                  </m:oMath>
                </a14:m>
                <a:r>
                  <a:rPr lang="en-US" altLang="sk-SK" sz="2400" dirty="0" smtClean="0"/>
                  <a:t>, joint probability can be rewritten by multiple application of the product rule as: </a:t>
                </a:r>
              </a:p>
              <a:p>
                <a:pPr lvl="1">
                  <a:lnSpc>
                    <a:spcPct val="80000"/>
                  </a:lnSpc>
                </a:pPr>
                <a:endParaRPr lang="en-US" altLang="sk-SK" sz="2400" i="1" dirty="0"/>
              </a:p>
              <a:p>
                <a:pPr lvl="1">
                  <a:lnSpc>
                    <a:spcPct val="80000"/>
                  </a:lnSpc>
                </a:pPr>
                <a:r>
                  <a:rPr lang="en-US" altLang="sk-SK" sz="2400" b="1" i="1" dirty="0"/>
                  <a:t>P</a:t>
                </a:r>
                <a:r>
                  <a:rPr lang="en-US" altLang="sk-SK" sz="2400" i="1" dirty="0"/>
                  <a:t>(X</a:t>
                </a:r>
                <a:r>
                  <a:rPr lang="en-US" altLang="sk-SK" sz="2400" i="1" baseline="-25000" dirty="0"/>
                  <a:t>1</a:t>
                </a:r>
                <a:r>
                  <a:rPr lang="en-US" altLang="sk-SK" sz="2400" i="1" dirty="0"/>
                  <a:t>, …,</a:t>
                </a:r>
                <a:r>
                  <a:rPr lang="en-US" altLang="sk-SK" sz="2400" i="1" dirty="0" err="1"/>
                  <a:t>X</a:t>
                </a:r>
                <a:r>
                  <a:rPr lang="en-US" altLang="sk-SK" sz="2400" i="1" baseline="-25000" dirty="0" err="1"/>
                  <a:t>n</a:t>
                </a:r>
                <a:r>
                  <a:rPr lang="en-US" altLang="sk-SK" sz="2400" i="1" dirty="0"/>
                  <a:t>) 	= </a:t>
                </a:r>
                <a:r>
                  <a:rPr lang="en-US" altLang="sk-SK" sz="2400" b="1" i="1" dirty="0"/>
                  <a:t>P</a:t>
                </a:r>
                <a:r>
                  <a:rPr lang="en-US" altLang="sk-SK" sz="2400" i="1" dirty="0"/>
                  <a:t>(X</a:t>
                </a:r>
                <a:r>
                  <a:rPr lang="en-US" altLang="sk-SK" sz="2400" i="1" baseline="-25000" dirty="0"/>
                  <a:t>1</a:t>
                </a:r>
                <a:r>
                  <a:rPr lang="en-US" altLang="sk-SK" sz="2400" i="1" dirty="0"/>
                  <a:t>,...,X</a:t>
                </a:r>
                <a:r>
                  <a:rPr lang="en-US" altLang="sk-SK" sz="2400" i="1" baseline="-25000" dirty="0"/>
                  <a:t>n-1</a:t>
                </a:r>
                <a:r>
                  <a:rPr lang="en-US" altLang="sk-SK" sz="2400" i="1" dirty="0"/>
                  <a:t>) </a:t>
                </a:r>
                <a:r>
                  <a:rPr lang="en-US" altLang="sk-SK" sz="2400" b="1" i="1" dirty="0"/>
                  <a:t>P</a:t>
                </a:r>
                <a:r>
                  <a:rPr lang="en-US" altLang="sk-SK" sz="2400" i="1" dirty="0"/>
                  <a:t>(</a:t>
                </a:r>
                <a:r>
                  <a:rPr lang="en-US" altLang="sk-SK" sz="2400" i="1" dirty="0" err="1"/>
                  <a:t>X</a:t>
                </a:r>
                <a:r>
                  <a:rPr lang="en-US" altLang="sk-SK" sz="2400" i="1" baseline="-25000" dirty="0" err="1"/>
                  <a:t>n</a:t>
                </a:r>
                <a:r>
                  <a:rPr lang="en-US" altLang="sk-SK" sz="2400" i="1" dirty="0"/>
                  <a:t> | X</a:t>
                </a:r>
                <a:r>
                  <a:rPr lang="en-US" altLang="sk-SK" sz="2400" i="1" baseline="-25000" dirty="0"/>
                  <a:t>1</a:t>
                </a:r>
                <a:r>
                  <a:rPr lang="en-US" altLang="sk-SK" sz="2400" i="1" dirty="0"/>
                  <a:t>,...,X</a:t>
                </a:r>
                <a:r>
                  <a:rPr lang="en-US" altLang="sk-SK" sz="2400" i="1" baseline="-25000" dirty="0"/>
                  <a:t>n-1</a:t>
                </a:r>
                <a:r>
                  <a:rPr lang="en-US" altLang="sk-SK" sz="2400" i="1" dirty="0"/>
                  <a:t>)</a:t>
                </a:r>
              </a:p>
              <a:p>
                <a:pPr lvl="1">
                  <a:lnSpc>
                    <a:spcPct val="80000"/>
                  </a:lnSpc>
                </a:pPr>
                <a:r>
                  <a:rPr lang="en-US" altLang="sk-SK" sz="2400" i="1" dirty="0"/>
                  <a:t>                 	= </a:t>
                </a:r>
                <a:r>
                  <a:rPr lang="en-US" altLang="sk-SK" sz="2400" b="1" i="1" dirty="0"/>
                  <a:t>P</a:t>
                </a:r>
                <a:r>
                  <a:rPr lang="en-US" altLang="sk-SK" sz="2400" i="1" dirty="0"/>
                  <a:t>(X</a:t>
                </a:r>
                <a:r>
                  <a:rPr lang="en-US" altLang="sk-SK" sz="2400" i="1" baseline="-25000" dirty="0"/>
                  <a:t>1</a:t>
                </a:r>
                <a:r>
                  <a:rPr lang="en-US" altLang="sk-SK" sz="2400" i="1" dirty="0"/>
                  <a:t>,...,X</a:t>
                </a:r>
                <a:r>
                  <a:rPr lang="en-US" altLang="sk-SK" sz="2400" i="1" baseline="-25000" dirty="0"/>
                  <a:t>n-2</a:t>
                </a:r>
                <a:r>
                  <a:rPr lang="en-US" altLang="sk-SK" sz="2400" i="1" dirty="0"/>
                  <a:t>) </a:t>
                </a:r>
                <a:r>
                  <a:rPr lang="en-US" altLang="sk-SK" sz="2400" b="1" i="1" dirty="0"/>
                  <a:t>P</a:t>
                </a:r>
                <a:r>
                  <a:rPr lang="en-US" altLang="sk-SK" sz="2400" i="1" dirty="0"/>
                  <a:t>(X</a:t>
                </a:r>
                <a:r>
                  <a:rPr lang="en-US" altLang="sk-SK" sz="2400" i="1" baseline="-25000" dirty="0"/>
                  <a:t>n-1</a:t>
                </a:r>
                <a:r>
                  <a:rPr lang="en-US" altLang="sk-SK" sz="2400" i="1" dirty="0"/>
                  <a:t> | X</a:t>
                </a:r>
                <a:r>
                  <a:rPr lang="en-US" altLang="sk-SK" sz="2400" i="1" baseline="-25000" dirty="0"/>
                  <a:t>1</a:t>
                </a:r>
                <a:r>
                  <a:rPr lang="en-US" altLang="sk-SK" sz="2400" i="1" dirty="0"/>
                  <a:t>,...,X</a:t>
                </a:r>
                <a:r>
                  <a:rPr lang="en-US" altLang="sk-SK" sz="2400" i="1" baseline="-25000" dirty="0"/>
                  <a:t>n-2</a:t>
                </a:r>
                <a:r>
                  <a:rPr lang="en-US" altLang="sk-SK" sz="2400" i="1" dirty="0"/>
                  <a:t>) </a:t>
                </a:r>
                <a:r>
                  <a:rPr lang="en-US" altLang="sk-SK" sz="2400" b="1" i="1" dirty="0"/>
                  <a:t>P</a:t>
                </a:r>
                <a:r>
                  <a:rPr lang="en-US" altLang="sk-SK" sz="2400" i="1" dirty="0"/>
                  <a:t>(</a:t>
                </a:r>
                <a:r>
                  <a:rPr lang="en-US" altLang="sk-SK" sz="2400" i="1" dirty="0" err="1"/>
                  <a:t>X</a:t>
                </a:r>
                <a:r>
                  <a:rPr lang="en-US" altLang="sk-SK" sz="2400" i="1" baseline="-25000" dirty="0" err="1"/>
                  <a:t>n</a:t>
                </a:r>
                <a:r>
                  <a:rPr lang="en-US" altLang="sk-SK" sz="2400" i="1" dirty="0"/>
                  <a:t> | X</a:t>
                </a:r>
                <a:r>
                  <a:rPr lang="en-US" altLang="sk-SK" sz="2400" i="1" baseline="-25000" dirty="0"/>
                  <a:t>1</a:t>
                </a:r>
                <a:r>
                  <a:rPr lang="en-US" altLang="sk-SK" sz="2400" i="1" dirty="0"/>
                  <a:t>,...,X</a:t>
                </a:r>
                <a:r>
                  <a:rPr lang="en-US" altLang="sk-SK" sz="2400" i="1" baseline="-25000" dirty="0"/>
                  <a:t>n-1</a:t>
                </a:r>
                <a:r>
                  <a:rPr lang="en-US" altLang="sk-SK" sz="2400" i="1" dirty="0"/>
                  <a:t>)</a:t>
                </a:r>
              </a:p>
              <a:p>
                <a:pPr lvl="1">
                  <a:lnSpc>
                    <a:spcPct val="80000"/>
                  </a:lnSpc>
                </a:pPr>
                <a:r>
                  <a:rPr lang="en-US" altLang="sk-SK" sz="2400" i="1" dirty="0"/>
                  <a:t>                  	= …</a:t>
                </a:r>
              </a:p>
              <a:p>
                <a:pPr lvl="1">
                  <a:lnSpc>
                    <a:spcPct val="80000"/>
                  </a:lnSpc>
                </a:pPr>
                <a:r>
                  <a:rPr lang="en-US" altLang="sk-SK" sz="2400" i="1" dirty="0"/>
                  <a:t>     </a:t>
                </a:r>
                <a:r>
                  <a:rPr lang="en-US" altLang="sk-SK" sz="2400" i="1" dirty="0" smtClean="0"/>
                  <a:t>             </a:t>
                </a:r>
                <a:r>
                  <a:rPr lang="en-US" altLang="sk-SK" sz="2400" i="1" dirty="0"/>
                  <a:t>	= </a:t>
                </a:r>
                <a:r>
                  <a:rPr lang="el-GR" altLang="sk-SK" sz="2400" i="1" dirty="0">
                    <a:cs typeface="Arial" panose="020B0604020202020204" pitchFamily="34" charset="0"/>
                  </a:rPr>
                  <a:t>π</a:t>
                </a:r>
                <a:r>
                  <a:rPr lang="en-US" altLang="sk-SK" sz="2400" i="1" baseline="-25000" dirty="0" err="1"/>
                  <a:t>i</a:t>
                </a:r>
                <a:r>
                  <a:rPr lang="en-US" altLang="sk-SK" sz="2400" i="1" baseline="-25000" dirty="0"/>
                  <a:t>= 1</a:t>
                </a:r>
                <a:r>
                  <a:rPr lang="en-US" altLang="sk-SK" sz="2400" i="1" dirty="0"/>
                  <a:t>^n </a:t>
                </a:r>
                <a:r>
                  <a:rPr lang="en-US" altLang="sk-SK" sz="2400" b="1" i="1" dirty="0"/>
                  <a:t>P</a:t>
                </a:r>
                <a:r>
                  <a:rPr lang="en-US" altLang="sk-SK" sz="2400" i="1" dirty="0"/>
                  <a:t>(X</a:t>
                </a:r>
                <a:r>
                  <a:rPr lang="en-US" altLang="sk-SK" sz="2400" i="1" baseline="-25000" dirty="0"/>
                  <a:t>i</a:t>
                </a:r>
                <a:r>
                  <a:rPr lang="en-US" altLang="sk-SK" sz="2400" i="1" dirty="0"/>
                  <a:t> | X</a:t>
                </a:r>
                <a:r>
                  <a:rPr lang="en-US" altLang="sk-SK" sz="2400" i="1" baseline="-25000" dirty="0"/>
                  <a:t>1</a:t>
                </a:r>
                <a:r>
                  <a:rPr lang="en-US" altLang="sk-SK" sz="2400" i="1" dirty="0"/>
                  <a:t>, … ,X</a:t>
                </a:r>
                <a:r>
                  <a:rPr lang="en-US" altLang="sk-SK" sz="2400" i="1" baseline="-25000" dirty="0"/>
                  <a:t>i-1</a:t>
                </a:r>
                <a:r>
                  <a:rPr lang="en-US" altLang="sk-SK" sz="2400" i="1" dirty="0" smtClean="0"/>
                  <a:t>)</a:t>
                </a:r>
              </a:p>
              <a:p>
                <a:pPr lvl="1">
                  <a:lnSpc>
                    <a:spcPct val="80000"/>
                  </a:lnSpc>
                </a:pPr>
                <a:endParaRPr lang="en-US" altLang="sk-SK" sz="2400" i="1" dirty="0"/>
              </a:p>
              <a:p>
                <a:pPr lvl="1">
                  <a:lnSpc>
                    <a:spcPct val="80000"/>
                  </a:lnSpc>
                </a:pPr>
                <a:r>
                  <a:rPr lang="en-US" altLang="sk-SK" sz="2400" b="1" dirty="0" smtClean="0"/>
                  <a:t>We get the </a:t>
                </a:r>
                <a:r>
                  <a:rPr lang="en-US" altLang="sk-SK" sz="2400" b="1" dirty="0" smtClean="0">
                    <a:solidFill>
                      <a:srgbClr val="C00000"/>
                    </a:solidFill>
                  </a:rPr>
                  <a:t>chain rule</a:t>
                </a:r>
                <a:r>
                  <a:rPr lang="en-US" altLang="sk-SK" sz="2400" i="1" dirty="0" smtClean="0"/>
                  <a:t>. </a:t>
                </a:r>
                <a:endParaRPr lang="en-US" altLang="sk-SK" sz="2400" i="1" dirty="0"/>
              </a:p>
            </p:txBody>
          </p:sp>
        </mc:Choice>
        <mc:Fallback xmlns="">
          <p:sp>
            <p:nvSpPr>
              <p:cNvPr id="5" name="TextBox 4"/>
              <p:cNvSpPr txBox="1">
                <a:spLocks noRot="1" noChangeAspect="1" noMove="1" noResize="1" noEditPoints="1" noAdjustHandles="1" noChangeArrowheads="1" noChangeShapeType="1" noTextEdit="1"/>
              </p:cNvSpPr>
              <p:nvPr/>
            </p:nvSpPr>
            <p:spPr>
              <a:xfrm>
                <a:off x="1055593" y="1052232"/>
                <a:ext cx="10461812" cy="5706177"/>
              </a:xfrm>
              <a:prstGeom prst="rect">
                <a:avLst/>
              </a:prstGeom>
              <a:blipFill>
                <a:blip r:embed="rId2"/>
                <a:stretch>
                  <a:fillRect t="-2137" r="-1690" b="-1496"/>
                </a:stretch>
              </a:blipFill>
            </p:spPr>
            <p:txBody>
              <a:bodyPr/>
              <a:lstStyle/>
              <a:p>
                <a:r>
                  <a:rPr lang="en-US">
                    <a:noFill/>
                  </a:rPr>
                  <a:t> </a:t>
                </a:r>
              </a:p>
            </p:txBody>
          </p:sp>
        </mc:Fallback>
      </mc:AlternateContent>
      <p:sp>
        <p:nvSpPr>
          <p:cNvPr id="2" name="Title 1"/>
          <p:cNvSpPr>
            <a:spLocks noGrp="1"/>
          </p:cNvSpPr>
          <p:nvPr>
            <p:ph type="title"/>
          </p:nvPr>
        </p:nvSpPr>
        <p:spPr>
          <a:xfrm>
            <a:off x="636993" y="77694"/>
            <a:ext cx="8596668" cy="1320800"/>
          </a:xfrm>
        </p:spPr>
        <p:txBody>
          <a:bodyPr/>
          <a:lstStyle/>
          <a:p>
            <a:r>
              <a:rPr lang="en-US" dirty="0" smtClean="0"/>
              <a:t>Chain rule</a:t>
            </a:r>
            <a:endParaRPr lang="en-US" dirty="0"/>
          </a:p>
        </p:txBody>
      </p:sp>
      <p:sp>
        <p:nvSpPr>
          <p:cNvPr id="3" name="TextBox 2"/>
          <p:cNvSpPr txBox="1"/>
          <p:nvPr/>
        </p:nvSpPr>
        <p:spPr>
          <a:xfrm>
            <a:off x="7599978" y="1612900"/>
            <a:ext cx="3917427" cy="369332"/>
          </a:xfrm>
          <a:prstGeom prst="rect">
            <a:avLst/>
          </a:prstGeom>
          <a:solidFill>
            <a:schemeClr val="bg1">
              <a:lumMod val="85000"/>
            </a:schemeClr>
          </a:solidFill>
        </p:spPr>
        <p:txBody>
          <a:bodyPr wrap="square" rtlCol="0">
            <a:spAutoFit/>
          </a:bodyPr>
          <a:lstStyle/>
          <a:p>
            <a:r>
              <a:rPr lang="en-US" b="1" i="1" dirty="0" smtClean="0"/>
              <a:t>P</a:t>
            </a:r>
            <a:r>
              <a:rPr lang="en-US" i="1" dirty="0" smtClean="0"/>
              <a:t>(A,B) </a:t>
            </a:r>
            <a:r>
              <a:rPr lang="en-US" dirty="0" smtClean="0"/>
              <a:t>is the same as </a:t>
            </a:r>
            <a:r>
              <a:rPr lang="en-US" b="1" i="1" dirty="0" smtClean="0"/>
              <a:t>P</a:t>
            </a:r>
            <a:r>
              <a:rPr lang="en-US" i="1" dirty="0" smtClean="0"/>
              <a:t>(A^B)</a:t>
            </a:r>
            <a:endParaRPr lang="en-US" i="1" dirty="0"/>
          </a:p>
        </p:txBody>
      </p:sp>
    </p:spTree>
    <p:extLst>
      <p:ext uri="{BB962C8B-B14F-4D97-AF65-F5344CB8AC3E}">
        <p14:creationId xmlns:p14="http://schemas.microsoft.com/office/powerpoint/2010/main" val="39700286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p:cNvGrpSpPr/>
          <p:nvPr/>
        </p:nvGrpSpPr>
        <p:grpSpPr>
          <a:xfrm>
            <a:off x="1117600" y="381000"/>
            <a:ext cx="10464800" cy="2577329"/>
            <a:chOff x="1117600" y="381000"/>
            <a:chExt cx="10464800" cy="2577329"/>
          </a:xfrm>
        </p:grpSpPr>
        <p:sp>
          <p:nvSpPr>
            <p:cNvPr id="2" name="TextBox 1"/>
            <p:cNvSpPr txBox="1"/>
            <p:nvPr/>
          </p:nvSpPr>
          <p:spPr>
            <a:xfrm>
              <a:off x="1308100" y="381000"/>
              <a:ext cx="9842500" cy="369332"/>
            </a:xfrm>
            <a:prstGeom prst="rect">
              <a:avLst/>
            </a:prstGeom>
            <a:noFill/>
          </p:spPr>
          <p:txBody>
            <a:bodyPr wrap="square" rtlCol="0">
              <a:spAutoFit/>
            </a:bodyPr>
            <a:lstStyle/>
            <a:p>
              <a:r>
                <a:rPr lang="en-US" dirty="0" smtClean="0"/>
                <a:t>Derivation of chain rule:</a:t>
              </a:r>
              <a:endParaRPr lang="en-US" dirty="0"/>
            </a:p>
          </p:txBody>
        </p:sp>
        <mc:AlternateContent xmlns:mc="http://schemas.openxmlformats.org/markup-compatibility/2006" xmlns:a14="http://schemas.microsoft.com/office/drawing/2010/main">
          <mc:Choice Requires="a14">
            <p:sp>
              <p:nvSpPr>
                <p:cNvPr id="3" name="TextBox 2"/>
                <p:cNvSpPr txBox="1"/>
                <p:nvPr/>
              </p:nvSpPr>
              <p:spPr>
                <a:xfrm>
                  <a:off x="1117600" y="1574800"/>
                  <a:ext cx="10464800" cy="404983"/>
                </a:xfrm>
                <a:prstGeom prst="rect">
                  <a:avLst/>
                </a:prstGeom>
                <a:noFill/>
              </p:spPr>
              <p:txBody>
                <a:bodyPr wrap="square" rtlCol="0">
                  <a:spAutoFit/>
                </a:bodyPr>
                <a:lstStyle/>
                <a:p>
                  <a14:m>
                    <m:oMath xmlns:m="http://schemas.openxmlformats.org/officeDocument/2006/math">
                      <m:r>
                        <a:rPr lang="en-US" b="1" i="1" smtClean="0">
                          <a:latin typeface="Cambria Math" panose="02040503050406030204" pitchFamily="18" charset="0"/>
                        </a:rPr>
                        <m:t>𝑷</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2, </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r>
                        <a:rPr lang="en-US" i="1">
                          <a:latin typeface="Cambria Math" panose="02040503050406030204" pitchFamily="18" charset="0"/>
                        </a:rPr>
                        <m:t>)</m:t>
                      </m:r>
                    </m:oMath>
                  </a14:m>
                  <a:r>
                    <a:rPr lang="en-US" dirty="0" smtClean="0"/>
                    <a:t>=</a:t>
                  </a:r>
                  <a14:m>
                    <m:oMath xmlns:m="http://schemas.openxmlformats.org/officeDocument/2006/math">
                      <m:r>
                        <a:rPr lang="en-US" b="1" i="1">
                          <a:latin typeface="Cambria Math" panose="02040503050406030204" pitchFamily="18" charset="0"/>
                        </a:rPr>
                        <m:t>𝑷</m:t>
                      </m:r>
                      <m:d>
                        <m:dPr>
                          <m:ctrlPr>
                            <a:rPr lang="en-US" b="1"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2, </m:t>
                              </m:r>
                            </m:sub>
                          </m:sSub>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𝑛</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𝑛</m:t>
                              </m:r>
                            </m:sub>
                          </m:sSub>
                        </m:e>
                      </m:d>
                      <m:r>
                        <a:rPr lang="en-US" b="0" i="1" smtClean="0">
                          <a:latin typeface="Cambria Math" panose="02040503050406030204" pitchFamily="18" charset="0"/>
                        </a:rPr>
                        <m:t>=  </m:t>
                      </m:r>
                      <m:r>
                        <a:rPr lang="en-US" b="1" i="1" smtClean="0">
                          <a:latin typeface="Cambria Math" panose="02040503050406030204" pitchFamily="18" charset="0"/>
                        </a:rPr>
                        <m:t>𝑷</m:t>
                      </m:r>
                      <m:d>
                        <m:dPr>
                          <m:ctrlPr>
                            <a:rPr lang="en-US" b="0" i="1" smtClean="0">
                              <a:latin typeface="Cambria Math" panose="02040503050406030204" pitchFamily="18" charset="0"/>
                            </a:rPr>
                          </m:ctrlPr>
                        </m:dPr>
                        <m:e>
                          <m:f>
                            <m:fPr>
                              <m:type m:val="lin"/>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𝑛</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𝑛</m:t>
                              </m:r>
                              <m:r>
                                <a:rPr lang="en-US" b="0" i="1" smtClean="0">
                                  <a:latin typeface="Cambria Math" panose="02040503050406030204" pitchFamily="18" charset="0"/>
                                </a:rPr>
                                <m:t>−1</m:t>
                              </m:r>
                            </m:sub>
                          </m:sSub>
                        </m:e>
                      </m:d>
                      <m:r>
                        <a:rPr lang="en-US" b="1" i="1" smtClean="0">
                          <a:latin typeface="Cambria Math" panose="02040503050406030204" pitchFamily="18" charset="0"/>
                        </a:rPr>
                        <m:t>𝑷</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𝑛</m:t>
                          </m:r>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𝑛</m:t>
                          </m:r>
                          <m:r>
                            <a:rPr lang="en-US" b="0" i="1" smtClean="0">
                              <a:latin typeface="Cambria Math" panose="02040503050406030204" pitchFamily="18" charset="0"/>
                            </a:rPr>
                            <m:t>−1</m:t>
                          </m:r>
                        </m:sub>
                      </m:sSub>
                      <m:r>
                        <a:rPr lang="en-US" b="0" i="1" smtClean="0">
                          <a:latin typeface="Cambria Math" panose="02040503050406030204" pitchFamily="18" charset="0"/>
                        </a:rPr>
                        <m:t>)</m:t>
                      </m:r>
                    </m:oMath>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1117600" y="1574800"/>
                  <a:ext cx="10464800" cy="404983"/>
                </a:xfrm>
                <a:prstGeom prst="rect">
                  <a:avLst/>
                </a:prstGeom>
                <a:blipFill>
                  <a:blip r:embed="rId2"/>
                  <a:stretch>
                    <a:fillRect t="-100000" b="-156716"/>
                  </a:stretch>
                </a:blipFill>
              </p:spPr>
              <p:txBody>
                <a:bodyPr/>
                <a:lstStyle/>
                <a:p>
                  <a:r>
                    <a:rPr lang="en-GB">
                      <a:noFill/>
                    </a:rPr>
                    <a:t> </a:t>
                  </a:r>
                </a:p>
              </p:txBody>
            </p:sp>
          </mc:Fallback>
        </mc:AlternateContent>
        <p:grpSp>
          <p:nvGrpSpPr>
            <p:cNvPr id="6" name="Group 5"/>
            <p:cNvGrpSpPr/>
            <p:nvPr/>
          </p:nvGrpSpPr>
          <p:grpSpPr>
            <a:xfrm>
              <a:off x="3187700" y="1979783"/>
              <a:ext cx="1308100" cy="928132"/>
              <a:chOff x="3200400" y="2838099"/>
              <a:chExt cx="1308100" cy="928132"/>
            </a:xfrm>
          </p:grpSpPr>
          <p:sp>
            <p:nvSpPr>
              <p:cNvPr id="4" name="Left Brace 3"/>
              <p:cNvSpPr/>
              <p:nvPr/>
            </p:nvSpPr>
            <p:spPr>
              <a:xfrm rot="16200000">
                <a:off x="3575050" y="2463449"/>
                <a:ext cx="558800" cy="13081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3695700" y="3396899"/>
                <a:ext cx="812800" cy="369332"/>
              </a:xfrm>
              <a:prstGeom prst="rect">
                <a:avLst/>
              </a:prstGeom>
              <a:noFill/>
            </p:spPr>
            <p:txBody>
              <a:bodyPr wrap="square" rtlCol="0">
                <a:spAutoFit/>
              </a:bodyPr>
              <a:lstStyle/>
              <a:p>
                <a:r>
                  <a:rPr lang="en-US" dirty="0" smtClean="0"/>
                  <a:t>B</a:t>
                </a:r>
                <a:endParaRPr lang="en-US" dirty="0"/>
              </a:p>
            </p:txBody>
          </p:sp>
        </p:grpSp>
        <p:grpSp>
          <p:nvGrpSpPr>
            <p:cNvPr id="9" name="Group 8"/>
            <p:cNvGrpSpPr/>
            <p:nvPr/>
          </p:nvGrpSpPr>
          <p:grpSpPr>
            <a:xfrm>
              <a:off x="9090894" y="1908578"/>
              <a:ext cx="624605" cy="895673"/>
              <a:chOff x="4962865" y="2541080"/>
              <a:chExt cx="624605" cy="895673"/>
            </a:xfrm>
          </p:grpSpPr>
          <p:sp>
            <p:nvSpPr>
              <p:cNvPr id="7" name="Left Brace 6"/>
              <p:cNvSpPr/>
              <p:nvPr/>
            </p:nvSpPr>
            <p:spPr>
              <a:xfrm rot="16200000">
                <a:off x="4892321" y="2639859"/>
                <a:ext cx="526341" cy="32878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4962865" y="3067421"/>
                <a:ext cx="624605" cy="369332"/>
              </a:xfrm>
              <a:prstGeom prst="rect">
                <a:avLst/>
              </a:prstGeom>
              <a:noFill/>
            </p:spPr>
            <p:txBody>
              <a:bodyPr wrap="square" rtlCol="0">
                <a:spAutoFit/>
              </a:bodyPr>
              <a:lstStyle/>
              <a:p>
                <a:r>
                  <a:rPr lang="en-US" dirty="0" smtClean="0"/>
                  <a:t>A’</a:t>
                </a:r>
                <a:endParaRPr lang="en-US" dirty="0"/>
              </a:p>
            </p:txBody>
          </p:sp>
        </p:grpSp>
        <p:grpSp>
          <p:nvGrpSpPr>
            <p:cNvPr id="10" name="Group 9"/>
            <p:cNvGrpSpPr/>
            <p:nvPr/>
          </p:nvGrpSpPr>
          <p:grpSpPr>
            <a:xfrm>
              <a:off x="7654583" y="2030197"/>
              <a:ext cx="1184617" cy="928132"/>
              <a:chOff x="3200400" y="2838099"/>
              <a:chExt cx="1308100" cy="928132"/>
            </a:xfrm>
          </p:grpSpPr>
          <p:sp>
            <p:nvSpPr>
              <p:cNvPr id="11" name="Left Brace 10"/>
              <p:cNvSpPr/>
              <p:nvPr/>
            </p:nvSpPr>
            <p:spPr>
              <a:xfrm rot="16200000">
                <a:off x="3575050" y="2463449"/>
                <a:ext cx="558800" cy="13081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3695700" y="3396899"/>
                <a:ext cx="812800" cy="369332"/>
              </a:xfrm>
              <a:prstGeom prst="rect">
                <a:avLst/>
              </a:prstGeom>
              <a:noFill/>
            </p:spPr>
            <p:txBody>
              <a:bodyPr wrap="square" rtlCol="0">
                <a:spAutoFit/>
              </a:bodyPr>
              <a:lstStyle/>
              <a:p>
                <a:r>
                  <a:rPr lang="en-US" dirty="0" smtClean="0"/>
                  <a:t>B’</a:t>
                </a:r>
                <a:endParaRPr lang="en-US" dirty="0"/>
              </a:p>
            </p:txBody>
          </p:sp>
        </p:grpSp>
        <p:grpSp>
          <p:nvGrpSpPr>
            <p:cNvPr id="25" name="Group 24"/>
            <p:cNvGrpSpPr/>
            <p:nvPr/>
          </p:nvGrpSpPr>
          <p:grpSpPr>
            <a:xfrm>
              <a:off x="4537263" y="1919860"/>
              <a:ext cx="624605" cy="895673"/>
              <a:chOff x="4962865" y="2541080"/>
              <a:chExt cx="624605" cy="895673"/>
            </a:xfrm>
          </p:grpSpPr>
          <p:sp>
            <p:nvSpPr>
              <p:cNvPr id="26" name="Left Brace 25"/>
              <p:cNvSpPr/>
              <p:nvPr/>
            </p:nvSpPr>
            <p:spPr>
              <a:xfrm rot="16200000">
                <a:off x="4892321" y="2639859"/>
                <a:ext cx="526341" cy="32878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p:cNvSpPr txBox="1"/>
              <p:nvPr/>
            </p:nvSpPr>
            <p:spPr>
              <a:xfrm>
                <a:off x="4962865" y="3067421"/>
                <a:ext cx="624605" cy="369332"/>
              </a:xfrm>
              <a:prstGeom prst="rect">
                <a:avLst/>
              </a:prstGeom>
              <a:noFill/>
            </p:spPr>
            <p:txBody>
              <a:bodyPr wrap="square" rtlCol="0">
                <a:spAutoFit/>
              </a:bodyPr>
              <a:lstStyle/>
              <a:p>
                <a:r>
                  <a:rPr lang="en-US" dirty="0" smtClean="0"/>
                  <a:t>A</a:t>
                </a:r>
                <a:endParaRPr lang="en-US" dirty="0"/>
              </a:p>
            </p:txBody>
          </p:sp>
        </p:grpSp>
      </p:grpSp>
      <p:sp>
        <p:nvSpPr>
          <p:cNvPr id="29" name="TextBox 28"/>
          <p:cNvSpPr txBox="1"/>
          <p:nvPr/>
        </p:nvSpPr>
        <p:spPr>
          <a:xfrm>
            <a:off x="3187700" y="3238500"/>
            <a:ext cx="2374900" cy="369332"/>
          </a:xfrm>
          <a:prstGeom prst="rect">
            <a:avLst/>
          </a:prstGeom>
          <a:noFill/>
        </p:spPr>
        <p:txBody>
          <a:bodyPr wrap="square" rtlCol="0">
            <a:spAutoFit/>
          </a:bodyPr>
          <a:lstStyle/>
          <a:p>
            <a:r>
              <a:rPr lang="en-US" dirty="0" smtClean="0"/>
              <a:t>Apply product rule </a:t>
            </a:r>
            <a:endParaRPr lang="en-US" dirty="0"/>
          </a:p>
        </p:txBody>
      </p:sp>
      <p:sp>
        <p:nvSpPr>
          <p:cNvPr id="30" name="TextBox 29"/>
          <p:cNvSpPr txBox="1"/>
          <p:nvPr/>
        </p:nvSpPr>
        <p:spPr>
          <a:xfrm>
            <a:off x="7416799" y="3044134"/>
            <a:ext cx="2374900" cy="369332"/>
          </a:xfrm>
          <a:prstGeom prst="rect">
            <a:avLst/>
          </a:prstGeom>
          <a:noFill/>
        </p:spPr>
        <p:txBody>
          <a:bodyPr wrap="square" rtlCol="0">
            <a:spAutoFit/>
          </a:bodyPr>
          <a:lstStyle/>
          <a:p>
            <a:r>
              <a:rPr lang="en-US" dirty="0" smtClean="0"/>
              <a:t>Apply product rule </a:t>
            </a:r>
            <a:endParaRPr lang="en-US" dirty="0"/>
          </a:p>
        </p:txBody>
      </p:sp>
      <p:sp>
        <p:nvSpPr>
          <p:cNvPr id="31" name="TextBox 30"/>
          <p:cNvSpPr txBox="1"/>
          <p:nvPr/>
        </p:nvSpPr>
        <p:spPr>
          <a:xfrm>
            <a:off x="1536700" y="4548011"/>
            <a:ext cx="9918700" cy="369332"/>
          </a:xfrm>
          <a:prstGeom prst="rect">
            <a:avLst/>
          </a:prstGeom>
          <a:noFill/>
        </p:spPr>
        <p:txBody>
          <a:bodyPr wrap="square" rtlCol="0">
            <a:spAutoFit/>
          </a:bodyPr>
          <a:lstStyle/>
          <a:p>
            <a:r>
              <a:rPr lang="en-US" dirty="0" smtClean="0"/>
              <a:t>Product rule is applied subsequently until we get the final formula, chain rule. </a:t>
            </a:r>
            <a:endParaRPr lang="en-US" dirty="0"/>
          </a:p>
        </p:txBody>
      </p:sp>
    </p:spTree>
    <p:extLst>
      <p:ext uri="{BB962C8B-B14F-4D97-AF65-F5344CB8AC3E}">
        <p14:creationId xmlns:p14="http://schemas.microsoft.com/office/powerpoint/2010/main" val="2930826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Box 1"/>
          <p:cNvSpPr txBox="1">
            <a:spLocks noChangeArrowheads="1"/>
          </p:cNvSpPr>
          <p:nvPr/>
        </p:nvSpPr>
        <p:spPr bwMode="auto">
          <a:xfrm>
            <a:off x="677209" y="403286"/>
            <a:ext cx="6840538" cy="46196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dirty="0" smtClean="0"/>
              <a:t>Cancer testing example</a:t>
            </a:r>
            <a:endParaRPr lang="en-US" altLang="en-US" sz="2400" dirty="0"/>
          </a:p>
        </p:txBody>
      </p:sp>
      <p:grpSp>
        <p:nvGrpSpPr>
          <p:cNvPr id="31747" name="Group 4"/>
          <p:cNvGrpSpPr>
            <a:grpSpLocks/>
          </p:cNvGrpSpPr>
          <p:nvPr/>
        </p:nvGrpSpPr>
        <p:grpSpPr bwMode="auto">
          <a:xfrm>
            <a:off x="800886" y="1385231"/>
            <a:ext cx="10077666" cy="1652588"/>
            <a:chOff x="-1113542" y="980728"/>
            <a:chExt cx="10078031" cy="1651410"/>
          </a:xfrm>
        </p:grpSpPr>
        <p:sp>
          <p:nvSpPr>
            <p:cNvPr id="31750" name="TextBox 2"/>
            <p:cNvSpPr txBox="1">
              <a:spLocks noChangeArrowheads="1"/>
            </p:cNvSpPr>
            <p:nvPr/>
          </p:nvSpPr>
          <p:spPr bwMode="auto">
            <a:xfrm>
              <a:off x="-1113542" y="980728"/>
              <a:ext cx="10078031" cy="922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dirty="0" smtClean="0"/>
                <a:t>Cancer example</a:t>
              </a:r>
              <a:r>
                <a:rPr lang="sk-SK" altLang="en-US" dirty="0" smtClean="0"/>
                <a:t>. </a:t>
              </a:r>
              <a:r>
                <a:rPr lang="en-US" altLang="en-US" dirty="0" smtClean="0"/>
                <a:t>Let </a:t>
              </a:r>
              <a:r>
                <a:rPr lang="sk-SK" altLang="en-US" i="1" dirty="0" smtClean="0"/>
                <a:t>C </a:t>
              </a:r>
              <a:r>
                <a:rPr lang="en-US" altLang="en-US" dirty="0"/>
                <a:t> </a:t>
              </a:r>
              <a:r>
                <a:rPr lang="en-US" altLang="en-US" dirty="0" smtClean="0"/>
                <a:t>is a binary  (Boolean)</a:t>
              </a:r>
              <a:r>
                <a:rPr lang="sk-SK" altLang="en-US" dirty="0" smtClean="0"/>
                <a:t> </a:t>
              </a:r>
              <a:r>
                <a:rPr lang="en-US" altLang="en-US" dirty="0" smtClean="0"/>
                <a:t>random variable </a:t>
              </a:r>
              <a:r>
                <a:rPr lang="sk-SK" altLang="en-US" dirty="0" smtClean="0"/>
                <a:t>, </a:t>
              </a:r>
              <a:r>
                <a:rPr lang="en-US" altLang="en-US" dirty="0" smtClean="0"/>
                <a:t>there are two possibilities, the person has a cancer or has no cancer. </a:t>
              </a:r>
              <a:r>
                <a:rPr lang="sk-SK" altLang="en-US" dirty="0" smtClean="0"/>
                <a:t>  </a:t>
              </a:r>
              <a:r>
                <a:rPr lang="sk-SK" altLang="en-US" i="1" dirty="0" smtClean="0"/>
                <a:t>P(</a:t>
              </a:r>
              <a:r>
                <a:rPr lang="en-US" altLang="en-US" i="1" dirty="0" smtClean="0"/>
                <a:t>C=t=c</a:t>
              </a:r>
              <a:r>
                <a:rPr lang="sk-SK" altLang="en-US" i="1" dirty="0" smtClean="0"/>
                <a:t>)=</a:t>
              </a:r>
              <a:r>
                <a:rPr lang="sk-SK" altLang="en-US" i="1" dirty="0"/>
                <a:t>0.01</a:t>
              </a:r>
              <a:r>
                <a:rPr lang="sk-SK" altLang="en-US" dirty="0"/>
                <a:t>. </a:t>
              </a:r>
              <a:r>
                <a:rPr lang="en-US" altLang="en-US" dirty="0" smtClean="0"/>
                <a:t>Let us have another binary random variable test </a:t>
              </a:r>
              <a:r>
                <a:rPr lang="sk-SK" altLang="en-US" dirty="0" smtClean="0"/>
                <a:t>(</a:t>
              </a:r>
              <a:r>
                <a:rPr lang="sk-SK" altLang="en-US" i="1" dirty="0" smtClean="0"/>
                <a:t>T</a:t>
              </a:r>
              <a:r>
                <a:rPr lang="sk-SK" altLang="en-US" dirty="0" smtClean="0"/>
                <a:t>)</a:t>
              </a:r>
              <a:r>
                <a:rPr lang="en-US" altLang="en-US" dirty="0" smtClean="0"/>
                <a:t>. </a:t>
              </a:r>
              <a:r>
                <a:rPr lang="sk-SK" altLang="en-US" dirty="0" smtClean="0"/>
                <a:t> </a:t>
              </a:r>
              <a:r>
                <a:rPr lang="en-US" altLang="en-US" dirty="0"/>
                <a:t>T</a:t>
              </a:r>
              <a:r>
                <a:rPr lang="sk-SK" altLang="en-US" dirty="0" err="1" smtClean="0"/>
                <a:t>est</a:t>
              </a:r>
              <a:r>
                <a:rPr lang="sk-SK" altLang="en-US" dirty="0" smtClean="0"/>
                <a:t> </a:t>
              </a:r>
              <a:r>
                <a:rPr lang="en-US" altLang="en-US" dirty="0" smtClean="0"/>
                <a:t>can be positive or negative </a:t>
              </a:r>
              <a:r>
                <a:rPr lang="sk-SK" altLang="en-US" dirty="0" smtClean="0"/>
                <a:t>  </a:t>
              </a:r>
              <a:r>
                <a:rPr lang="sk-SK" altLang="en-US" i="1" dirty="0"/>
                <a:t>T=+=t, T=-= </a:t>
              </a:r>
              <a:r>
                <a:rPr lang="he-IL" altLang="en-US" i="1" dirty="0"/>
                <a:t>ר</a:t>
              </a:r>
              <a:r>
                <a:rPr lang="sk-SK" altLang="en-US" i="1" dirty="0"/>
                <a:t>t</a:t>
              </a:r>
              <a:r>
                <a:rPr lang="sk-SK" altLang="en-US" dirty="0"/>
                <a:t>. </a:t>
              </a:r>
              <a:r>
                <a:rPr lang="en-US" altLang="en-US" dirty="0" smtClean="0"/>
                <a:t> There are some conditional probabilities we know:</a:t>
              </a:r>
              <a:endParaRPr lang="en-US" altLang="en-US" dirty="0"/>
            </a:p>
          </p:txBody>
        </p:sp>
        <p:graphicFrame>
          <p:nvGraphicFramePr>
            <p:cNvPr id="31751" name="Object 3"/>
            <p:cNvGraphicFramePr>
              <a:graphicFrameLocks noChangeAspect="1"/>
            </p:cNvGraphicFramePr>
            <p:nvPr/>
          </p:nvGraphicFramePr>
          <p:xfrm>
            <a:off x="107504" y="1982850"/>
            <a:ext cx="2811462" cy="649288"/>
          </p:xfrm>
          <a:graphic>
            <a:graphicData uri="http://schemas.openxmlformats.org/presentationml/2006/ole">
              <mc:AlternateContent xmlns:mc="http://schemas.openxmlformats.org/markup-compatibility/2006">
                <mc:Choice xmlns:v="urn:schemas-microsoft-com:vml" Requires="v">
                  <p:oleObj spid="_x0000_s13566" name="Rovnica" r:id="rId3" imgW="1866900" imgH="431800" progId="Equation.3">
                    <p:embed/>
                  </p:oleObj>
                </mc:Choice>
                <mc:Fallback>
                  <p:oleObj name="Rovnica" r:id="rId3" imgW="1866900" imgH="431800" progId="Equation.3">
                    <p:embed/>
                    <p:pic>
                      <p:nvPicPr>
                        <p:cNvPr id="3175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1982850"/>
                          <a:ext cx="2811462"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6" name="TextBox 5"/>
          <p:cNvSpPr txBox="1"/>
          <p:nvPr/>
        </p:nvSpPr>
        <p:spPr>
          <a:xfrm>
            <a:off x="1018056" y="3848251"/>
            <a:ext cx="4467139" cy="369332"/>
          </a:xfrm>
          <a:prstGeom prst="rect">
            <a:avLst/>
          </a:prstGeom>
          <a:solidFill>
            <a:schemeClr val="accent1">
              <a:lumMod val="40000"/>
              <a:lumOff val="60000"/>
            </a:schemeClr>
          </a:solidFill>
        </p:spPr>
        <p:txBody>
          <a:bodyPr wrap="square">
            <a:spAutoFit/>
          </a:bodyPr>
          <a:lstStyle/>
          <a:p>
            <a:pPr>
              <a:defRPr/>
            </a:pPr>
            <a:r>
              <a:rPr lang="en-US" dirty="0" smtClean="0"/>
              <a:t>What is the probability </a:t>
            </a:r>
            <a:r>
              <a:rPr lang="sk-SK" i="1" dirty="0" smtClean="0"/>
              <a:t>P(c</a:t>
            </a:r>
            <a:r>
              <a:rPr lang="sk-SK" i="1" dirty="0"/>
              <a:t>/+)?</a:t>
            </a:r>
            <a:endParaRPr lang="en-US" i="1" dirty="0"/>
          </a:p>
        </p:txBody>
      </p:sp>
      <p:graphicFrame>
        <p:nvGraphicFramePr>
          <p:cNvPr id="7" name="Object 6"/>
          <p:cNvGraphicFramePr>
            <a:graphicFrameLocks noChangeAspect="1"/>
          </p:cNvGraphicFramePr>
          <p:nvPr>
            <p:extLst>
              <p:ext uri="{D42A27DB-BD31-4B8C-83A1-F6EECF244321}">
                <p14:modId xmlns:p14="http://schemas.microsoft.com/office/powerpoint/2010/main" val="3859651679"/>
              </p:ext>
            </p:extLst>
          </p:nvPr>
        </p:nvGraphicFramePr>
        <p:xfrm>
          <a:off x="1094257" y="5116864"/>
          <a:ext cx="8291513" cy="736600"/>
        </p:xfrm>
        <a:graphic>
          <a:graphicData uri="http://schemas.openxmlformats.org/presentationml/2006/ole">
            <mc:AlternateContent xmlns:mc="http://schemas.openxmlformats.org/markup-compatibility/2006">
              <mc:Choice xmlns:v="urn:schemas-microsoft-com:vml" Requires="v">
                <p:oleObj spid="_x0000_s13567" name="Rovnica" r:id="rId5" imgW="4724400" imgH="419100" progId="Equation.3">
                  <p:embed/>
                </p:oleObj>
              </mc:Choice>
              <mc:Fallback>
                <p:oleObj name="Rovnica" r:id="rId5" imgW="4724400" imgH="419100" progId="Equation.3">
                  <p:embed/>
                  <p:pic>
                    <p:nvPicPr>
                      <p:cNvPr id="7"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4257" y="5116864"/>
                        <a:ext cx="8291513" cy="7366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 name="Group 4"/>
          <p:cNvGrpSpPr/>
          <p:nvPr/>
        </p:nvGrpSpPr>
        <p:grpSpPr>
          <a:xfrm>
            <a:off x="2021888" y="4481398"/>
            <a:ext cx="1356312" cy="694702"/>
            <a:chOff x="2021888" y="4481398"/>
            <a:chExt cx="1356312" cy="694702"/>
          </a:xfrm>
        </p:grpSpPr>
        <p:sp>
          <p:nvSpPr>
            <p:cNvPr id="2" name="TextBox 1"/>
            <p:cNvSpPr txBox="1"/>
            <p:nvPr/>
          </p:nvSpPr>
          <p:spPr>
            <a:xfrm>
              <a:off x="2021888" y="4481398"/>
              <a:ext cx="1356312" cy="430887"/>
            </a:xfrm>
            <a:prstGeom prst="rect">
              <a:avLst/>
            </a:prstGeom>
            <a:noFill/>
          </p:spPr>
          <p:txBody>
            <a:bodyPr wrap="square" rtlCol="0">
              <a:spAutoFit/>
            </a:bodyPr>
            <a:lstStyle/>
            <a:p>
              <a:r>
                <a:rPr lang="en-US" sz="1100" dirty="0" smtClean="0"/>
                <a:t>Rewrite by the product rule</a:t>
              </a:r>
              <a:endParaRPr lang="en-US" sz="1100" dirty="0"/>
            </a:p>
          </p:txBody>
        </p:sp>
        <p:cxnSp>
          <p:nvCxnSpPr>
            <p:cNvPr id="4" name="Straight Arrow Connector 3"/>
            <p:cNvCxnSpPr>
              <a:stCxn id="2" idx="2"/>
            </p:cNvCxnSpPr>
            <p:nvPr/>
          </p:nvCxnSpPr>
          <p:spPr>
            <a:xfrm flipH="1">
              <a:off x="2603500" y="4912285"/>
              <a:ext cx="96544" cy="263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3251625" y="5912700"/>
            <a:ext cx="1356312" cy="681485"/>
            <a:chOff x="3251625" y="5912700"/>
            <a:chExt cx="1356312" cy="681485"/>
          </a:xfrm>
        </p:grpSpPr>
        <p:grpSp>
          <p:nvGrpSpPr>
            <p:cNvPr id="12" name="Group 11"/>
            <p:cNvGrpSpPr/>
            <p:nvPr/>
          </p:nvGrpSpPr>
          <p:grpSpPr>
            <a:xfrm>
              <a:off x="3251625" y="5912701"/>
              <a:ext cx="1356312" cy="681484"/>
              <a:chOff x="2021888" y="4230801"/>
              <a:chExt cx="1356312" cy="681484"/>
            </a:xfrm>
          </p:grpSpPr>
          <p:sp>
            <p:nvSpPr>
              <p:cNvPr id="13" name="TextBox 12"/>
              <p:cNvSpPr txBox="1"/>
              <p:nvPr/>
            </p:nvSpPr>
            <p:spPr>
              <a:xfrm>
                <a:off x="2021888" y="4481398"/>
                <a:ext cx="1356312" cy="430887"/>
              </a:xfrm>
              <a:prstGeom prst="rect">
                <a:avLst/>
              </a:prstGeom>
              <a:noFill/>
            </p:spPr>
            <p:txBody>
              <a:bodyPr wrap="square" rtlCol="0">
                <a:spAutoFit/>
              </a:bodyPr>
              <a:lstStyle/>
              <a:p>
                <a:r>
                  <a:rPr lang="en-US" sz="1100" dirty="0" smtClean="0"/>
                  <a:t>Rewrite by the product rule</a:t>
                </a:r>
                <a:endParaRPr lang="en-US" sz="1100" dirty="0"/>
              </a:p>
            </p:txBody>
          </p:sp>
          <p:cxnSp>
            <p:nvCxnSpPr>
              <p:cNvPr id="14" name="Straight Arrow Connector 13"/>
              <p:cNvCxnSpPr/>
              <p:nvPr/>
            </p:nvCxnSpPr>
            <p:spPr>
              <a:xfrm flipH="1" flipV="1">
                <a:off x="2377064" y="4230801"/>
                <a:ext cx="76199" cy="2638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1" name="Straight Arrow Connector 10"/>
            <p:cNvCxnSpPr/>
            <p:nvPr/>
          </p:nvCxnSpPr>
          <p:spPr>
            <a:xfrm flipV="1">
              <a:off x="4097478" y="5912700"/>
              <a:ext cx="347522" cy="263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a:off x="6261100" y="4622364"/>
            <a:ext cx="1524000" cy="369332"/>
          </a:xfrm>
          <a:prstGeom prst="rect">
            <a:avLst/>
          </a:prstGeom>
          <a:noFill/>
        </p:spPr>
        <p:txBody>
          <a:bodyPr wrap="square" rtlCol="0">
            <a:spAutoFit/>
          </a:bodyPr>
          <a:lstStyle/>
          <a:p>
            <a:r>
              <a:rPr lang="en-US" dirty="0" smtClean="0"/>
              <a:t>0.9 x 0.01</a:t>
            </a:r>
            <a:endParaRPr lang="en-US" dirty="0"/>
          </a:p>
        </p:txBody>
      </p:sp>
      <p:sp>
        <p:nvSpPr>
          <p:cNvPr id="21" name="TextBox 20"/>
          <p:cNvSpPr txBox="1"/>
          <p:nvPr/>
        </p:nvSpPr>
        <p:spPr>
          <a:xfrm>
            <a:off x="5346700" y="5885141"/>
            <a:ext cx="1524000" cy="369332"/>
          </a:xfrm>
          <a:prstGeom prst="rect">
            <a:avLst/>
          </a:prstGeom>
          <a:noFill/>
        </p:spPr>
        <p:txBody>
          <a:bodyPr wrap="square" rtlCol="0">
            <a:spAutoFit/>
          </a:bodyPr>
          <a:lstStyle/>
          <a:p>
            <a:r>
              <a:rPr lang="en-US" dirty="0" smtClean="0"/>
              <a:t>0.9 x 0.01</a:t>
            </a:r>
            <a:endParaRPr lang="en-US" dirty="0"/>
          </a:p>
        </p:txBody>
      </p:sp>
      <p:sp>
        <p:nvSpPr>
          <p:cNvPr id="22" name="TextBox 21"/>
          <p:cNvSpPr txBox="1"/>
          <p:nvPr/>
        </p:nvSpPr>
        <p:spPr>
          <a:xfrm>
            <a:off x="6870700" y="5885141"/>
            <a:ext cx="1524000" cy="369332"/>
          </a:xfrm>
          <a:prstGeom prst="rect">
            <a:avLst/>
          </a:prstGeom>
          <a:noFill/>
        </p:spPr>
        <p:txBody>
          <a:bodyPr wrap="square" rtlCol="0">
            <a:spAutoFit/>
          </a:bodyPr>
          <a:lstStyle/>
          <a:p>
            <a:r>
              <a:rPr lang="en-US" dirty="0" smtClean="0"/>
              <a:t>0.2 x 0.99</a:t>
            </a:r>
            <a:endParaRPr lang="en-US" dirty="0"/>
          </a:p>
        </p:txBody>
      </p:sp>
    </p:spTree>
    <p:extLst>
      <p:ext uri="{BB962C8B-B14F-4D97-AF65-F5344CB8AC3E}">
        <p14:creationId xmlns:p14="http://schemas.microsoft.com/office/powerpoint/2010/main" val="38249245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6" grpId="0"/>
      <p:bldP spid="21" grpId="0"/>
      <p:bldP spid="2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4113" y="188913"/>
            <a:ext cx="7543800" cy="836612"/>
          </a:xfrm>
        </p:spPr>
        <p:txBody>
          <a:bodyPr/>
          <a:lstStyle/>
          <a:p>
            <a:pPr>
              <a:defRPr/>
            </a:pPr>
            <a:r>
              <a:rPr lang="en-US" dirty="0" smtClean="0"/>
              <a:t>Basic </a:t>
            </a:r>
            <a:r>
              <a:rPr lang="sk-SK" dirty="0" err="1" smtClean="0"/>
              <a:t>Bayes</a:t>
            </a:r>
            <a:r>
              <a:rPr lang="en-US" dirty="0" err="1" smtClean="0"/>
              <a:t>ian</a:t>
            </a:r>
            <a:r>
              <a:rPr lang="en-US" dirty="0" smtClean="0"/>
              <a:t> network</a:t>
            </a:r>
            <a:endParaRPr lang="en-US" dirty="0"/>
          </a:p>
        </p:txBody>
      </p:sp>
      <p:grpSp>
        <p:nvGrpSpPr>
          <p:cNvPr id="32771" name="Group 5"/>
          <p:cNvGrpSpPr>
            <a:grpSpLocks/>
          </p:cNvGrpSpPr>
          <p:nvPr/>
        </p:nvGrpSpPr>
        <p:grpSpPr bwMode="auto">
          <a:xfrm>
            <a:off x="751903" y="1977666"/>
            <a:ext cx="7467559" cy="1938992"/>
            <a:chOff x="179512" y="1988840"/>
            <a:chExt cx="6048672" cy="1939387"/>
          </a:xfrm>
        </p:grpSpPr>
        <p:sp>
          <p:nvSpPr>
            <p:cNvPr id="32785" name="TextBox 3"/>
            <p:cNvSpPr txBox="1">
              <a:spLocks noChangeArrowheads="1"/>
            </p:cNvSpPr>
            <p:nvPr/>
          </p:nvSpPr>
          <p:spPr bwMode="auto">
            <a:xfrm>
              <a:off x="179512" y="1988840"/>
              <a:ext cx="6048672" cy="193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000" dirty="0" smtClean="0"/>
                <a:t>In the cancer example we have two Boolean random variables  </a:t>
              </a:r>
              <a:r>
                <a:rPr lang="sk-SK" altLang="en-US" sz="2000" i="1" dirty="0" smtClean="0"/>
                <a:t>C</a:t>
              </a:r>
              <a:r>
                <a:rPr lang="sk-SK" altLang="en-US" sz="2000" dirty="0" smtClean="0"/>
                <a:t> a</a:t>
              </a:r>
              <a:r>
                <a:rPr lang="en-US" altLang="en-US" sz="2000" dirty="0" err="1" smtClean="0"/>
                <a:t>nd</a:t>
              </a:r>
              <a:r>
                <a:rPr lang="en-US" altLang="en-US" sz="2000" dirty="0" smtClean="0"/>
                <a:t> </a:t>
              </a:r>
              <a:r>
                <a:rPr lang="sk-SK" altLang="en-US" sz="2000" dirty="0" smtClean="0"/>
                <a:t> </a:t>
              </a:r>
              <a:r>
                <a:rPr lang="sk-SK" altLang="en-US" sz="2000" i="1" dirty="0"/>
                <a:t>T . C </a:t>
              </a:r>
              <a:r>
                <a:rPr lang="sk-SK" altLang="en-US" sz="2000" dirty="0"/>
                <a:t> </a:t>
              </a:r>
              <a:r>
                <a:rPr lang="en-US" altLang="en-US" sz="2000" dirty="0" smtClean="0"/>
                <a:t>has a value   </a:t>
              </a:r>
              <a:r>
                <a:rPr lang="sk-SK" altLang="en-US" sz="2000" dirty="0" smtClean="0"/>
                <a:t>    </a:t>
              </a:r>
              <a:r>
                <a:rPr lang="sk-SK" altLang="en-US" sz="2000" dirty="0"/>
                <a:t>a </a:t>
              </a:r>
              <a:r>
                <a:rPr lang="en-US" altLang="en-US" sz="2000" dirty="0" smtClean="0"/>
                <a:t>    </a:t>
              </a:r>
              <a:r>
                <a:rPr lang="sk-SK" altLang="en-US" sz="2000" dirty="0" smtClean="0"/>
                <a:t>         </a:t>
              </a:r>
              <a:r>
                <a:rPr lang="sk-SK" altLang="en-US" sz="2000" dirty="0"/>
                <a:t>. </a:t>
              </a:r>
              <a:r>
                <a:rPr lang="sk-SK" altLang="en-US" sz="2000" i="1" dirty="0" smtClean="0"/>
                <a:t>T</a:t>
              </a:r>
              <a:r>
                <a:rPr lang="en-US" altLang="en-US" sz="2000" dirty="0"/>
                <a:t> </a:t>
              </a:r>
              <a:r>
                <a:rPr lang="en-US" altLang="en-US" sz="2000" dirty="0" smtClean="0"/>
                <a:t>has a value </a:t>
              </a:r>
              <a:r>
                <a:rPr lang="sk-SK" altLang="en-US" sz="2000" dirty="0" smtClean="0"/>
                <a:t> </a:t>
              </a:r>
              <a:r>
                <a:rPr lang="sk-SK" altLang="en-US" sz="2000" dirty="0"/>
                <a:t>+ a –</a:t>
              </a:r>
              <a:r>
                <a:rPr lang="en-US" altLang="en-US" sz="2000" dirty="0"/>
                <a:t> </a:t>
              </a:r>
              <a:r>
                <a:rPr lang="en-US" altLang="en-US" sz="2000" dirty="0" smtClean="0"/>
                <a:t>(or    </a:t>
              </a:r>
              <a:r>
                <a:rPr lang="en-US" altLang="en-US" sz="2000" i="1" dirty="0"/>
                <a:t>t</a:t>
              </a:r>
              <a:r>
                <a:rPr lang="en-US" altLang="en-US" sz="2000" dirty="0"/>
                <a:t> </a:t>
              </a:r>
              <a:r>
                <a:rPr lang="en-US" altLang="en-US" sz="2000" dirty="0" smtClean="0"/>
                <a:t>and </a:t>
              </a:r>
              <a:r>
                <a:rPr lang="en-US" altLang="en-US" sz="2000" i="1" dirty="0"/>
                <a:t>¬ t</a:t>
              </a:r>
              <a:r>
                <a:rPr lang="en-US" altLang="en-US" sz="2000" dirty="0"/>
                <a:t> )</a:t>
              </a:r>
              <a:r>
                <a:rPr lang="sk-SK" altLang="en-US" sz="2000" dirty="0"/>
                <a:t>. </a:t>
              </a:r>
            </a:p>
            <a:p>
              <a:endParaRPr lang="sk-SK" altLang="en-US" sz="2000" i="1" dirty="0"/>
            </a:p>
            <a:p>
              <a:r>
                <a:rPr lang="sk-SK" altLang="en-US" sz="2000" i="1" dirty="0"/>
                <a:t>C </a:t>
              </a:r>
              <a:r>
                <a:rPr lang="en-US" altLang="en-US" sz="2000" dirty="0" smtClean="0"/>
                <a:t>is an </a:t>
              </a:r>
              <a:r>
                <a:rPr lang="en-US" altLang="en-US" sz="2000" dirty="0" err="1" smtClean="0"/>
                <a:t>obsetrvable</a:t>
              </a:r>
              <a:r>
                <a:rPr lang="en-US" altLang="en-US" sz="2000" dirty="0" smtClean="0"/>
                <a:t> random variable</a:t>
              </a:r>
              <a:r>
                <a:rPr lang="sk-SK" altLang="en-US" sz="2000" dirty="0" smtClean="0"/>
                <a:t>, </a:t>
              </a:r>
              <a:r>
                <a:rPr lang="sk-SK" altLang="en-US" sz="2000" i="1" dirty="0"/>
                <a:t>T</a:t>
              </a:r>
              <a:r>
                <a:rPr lang="sk-SK" altLang="en-US" sz="2000" dirty="0"/>
                <a:t> </a:t>
              </a:r>
              <a:r>
                <a:rPr lang="en-US" altLang="en-US" sz="2000" dirty="0" smtClean="0"/>
                <a:t>is a measurable random variable</a:t>
              </a:r>
              <a:r>
                <a:rPr lang="sk-SK" altLang="en-US" sz="2000" dirty="0" smtClean="0"/>
                <a:t> . </a:t>
              </a:r>
              <a:r>
                <a:rPr lang="en-US" altLang="en-US" sz="2000" dirty="0" smtClean="0"/>
                <a:t>The fact, that a person has a cancer influences the test result. </a:t>
              </a:r>
              <a:endParaRPr lang="en-US" altLang="en-US" sz="2000" dirty="0"/>
            </a:p>
          </p:txBody>
        </p:sp>
        <p:graphicFrame>
          <p:nvGraphicFramePr>
            <p:cNvPr id="32786" name="Object 4"/>
            <p:cNvGraphicFramePr>
              <a:graphicFrameLocks noChangeAspect="1"/>
            </p:cNvGraphicFramePr>
            <p:nvPr>
              <p:extLst/>
            </p:nvPr>
          </p:nvGraphicFramePr>
          <p:xfrm>
            <a:off x="1708421" y="2389492"/>
            <a:ext cx="969214" cy="370582"/>
          </p:xfrm>
          <a:graphic>
            <a:graphicData uri="http://schemas.openxmlformats.org/presentationml/2006/ole">
              <mc:AlternateContent xmlns:mc="http://schemas.openxmlformats.org/markup-compatibility/2006">
                <mc:Choice xmlns:v="urn:schemas-microsoft-com:vml" Requires="v">
                  <p:oleObj spid="_x0000_s14713" name="Rovnica" r:id="rId3" imgW="431613" imgH="165028" progId="Equation.3">
                    <p:embed/>
                  </p:oleObj>
                </mc:Choice>
                <mc:Fallback>
                  <p:oleObj name="Rovnica" r:id="rId3" imgW="431613" imgH="165028" progId="Equation.3">
                    <p:embed/>
                    <p:pic>
                      <p:nvPicPr>
                        <p:cNvPr id="3278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8421" y="2389492"/>
                          <a:ext cx="969214" cy="370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8" name="Group 7"/>
          <p:cNvGrpSpPr>
            <a:grpSpLocks/>
          </p:cNvGrpSpPr>
          <p:nvPr/>
        </p:nvGrpSpPr>
        <p:grpSpPr bwMode="auto">
          <a:xfrm>
            <a:off x="8399463" y="2178051"/>
            <a:ext cx="1009650" cy="1008063"/>
            <a:chOff x="6660232" y="2420888"/>
            <a:chExt cx="1008112" cy="1008112"/>
          </a:xfrm>
        </p:grpSpPr>
        <p:sp>
          <p:nvSpPr>
            <p:cNvPr id="3" name="Oval 2"/>
            <p:cNvSpPr/>
            <p:nvPr/>
          </p:nvSpPr>
          <p:spPr>
            <a:xfrm>
              <a:off x="6660232" y="2420888"/>
              <a:ext cx="1008112"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784" name="TextBox 6"/>
            <p:cNvSpPr txBox="1">
              <a:spLocks noChangeArrowheads="1"/>
            </p:cNvSpPr>
            <p:nvPr/>
          </p:nvSpPr>
          <p:spPr bwMode="auto">
            <a:xfrm>
              <a:off x="6948264" y="2632556"/>
              <a:ext cx="43204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3200" i="1"/>
                <a:t>C</a:t>
              </a:r>
              <a:endParaRPr lang="en-US" altLang="en-US" sz="3200" i="1"/>
            </a:p>
          </p:txBody>
        </p:sp>
      </p:grpSp>
      <p:cxnSp>
        <p:nvCxnSpPr>
          <p:cNvPr id="10" name="Straight Arrow Connector 9"/>
          <p:cNvCxnSpPr/>
          <p:nvPr/>
        </p:nvCxnSpPr>
        <p:spPr>
          <a:xfrm>
            <a:off x="8913813" y="3113089"/>
            <a:ext cx="0" cy="96202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11" name="Group 10"/>
          <p:cNvGrpSpPr>
            <a:grpSpLocks/>
          </p:cNvGrpSpPr>
          <p:nvPr/>
        </p:nvGrpSpPr>
        <p:grpSpPr bwMode="auto">
          <a:xfrm>
            <a:off x="8399463" y="4076701"/>
            <a:ext cx="1009650" cy="1008063"/>
            <a:chOff x="6660232" y="2420888"/>
            <a:chExt cx="1008112" cy="1008112"/>
          </a:xfrm>
        </p:grpSpPr>
        <p:sp>
          <p:nvSpPr>
            <p:cNvPr id="12" name="Oval 11"/>
            <p:cNvSpPr/>
            <p:nvPr/>
          </p:nvSpPr>
          <p:spPr>
            <a:xfrm>
              <a:off x="6660232" y="2420888"/>
              <a:ext cx="1008112"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782" name="TextBox 12"/>
            <p:cNvSpPr txBox="1">
              <a:spLocks noChangeArrowheads="1"/>
            </p:cNvSpPr>
            <p:nvPr/>
          </p:nvSpPr>
          <p:spPr bwMode="auto">
            <a:xfrm>
              <a:off x="6948264" y="2632556"/>
              <a:ext cx="43204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3200" i="1"/>
                <a:t>T</a:t>
              </a:r>
              <a:endParaRPr lang="en-US" altLang="en-US" sz="3200" i="1"/>
            </a:p>
          </p:txBody>
        </p:sp>
      </p:grpSp>
      <p:sp>
        <p:nvSpPr>
          <p:cNvPr id="14" name="TextBox 13"/>
          <p:cNvSpPr txBox="1">
            <a:spLocks noChangeArrowheads="1"/>
          </p:cNvSpPr>
          <p:nvPr/>
        </p:nvSpPr>
        <p:spPr bwMode="auto">
          <a:xfrm>
            <a:off x="9625013" y="2311401"/>
            <a:ext cx="863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2400" b="1" i="1"/>
              <a:t>P</a:t>
            </a:r>
            <a:r>
              <a:rPr lang="sk-SK" altLang="en-US" sz="2400" i="1"/>
              <a:t>(C)</a:t>
            </a:r>
            <a:endParaRPr lang="en-US" altLang="en-US" sz="2400" i="1"/>
          </a:p>
        </p:txBody>
      </p:sp>
      <p:sp>
        <p:nvSpPr>
          <p:cNvPr id="15" name="TextBox 14"/>
          <p:cNvSpPr txBox="1">
            <a:spLocks noChangeArrowheads="1"/>
          </p:cNvSpPr>
          <p:nvPr/>
        </p:nvSpPr>
        <p:spPr bwMode="auto">
          <a:xfrm>
            <a:off x="9536114" y="3597276"/>
            <a:ext cx="10239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2400" b="1" i="1" dirty="0"/>
              <a:t>P</a:t>
            </a:r>
            <a:r>
              <a:rPr lang="sk-SK" altLang="en-US" sz="2400" i="1" dirty="0"/>
              <a:t>(T/C)</a:t>
            </a:r>
            <a:endParaRPr lang="en-US" altLang="en-US" sz="2400" i="1" dirty="0"/>
          </a:p>
        </p:txBody>
      </p:sp>
      <p:grpSp>
        <p:nvGrpSpPr>
          <p:cNvPr id="18" name="Group 17"/>
          <p:cNvGrpSpPr/>
          <p:nvPr/>
        </p:nvGrpSpPr>
        <p:grpSpPr>
          <a:xfrm>
            <a:off x="614740" y="4868799"/>
            <a:ext cx="7831832" cy="523220"/>
            <a:chOff x="179512" y="5157192"/>
            <a:chExt cx="7831832" cy="523220"/>
          </a:xfrm>
          <a:solidFill>
            <a:schemeClr val="bg2"/>
          </a:solidFill>
        </p:grpSpPr>
        <p:sp>
          <p:nvSpPr>
            <p:cNvPr id="16" name="TextBox 15"/>
            <p:cNvSpPr txBox="1"/>
            <p:nvPr/>
          </p:nvSpPr>
          <p:spPr>
            <a:xfrm>
              <a:off x="179512" y="5157192"/>
              <a:ext cx="7831832" cy="523220"/>
            </a:xfrm>
            <a:prstGeom prst="rect">
              <a:avLst/>
            </a:prstGeom>
            <a:grpFill/>
          </p:spPr>
          <p:txBody>
            <a:bodyPr>
              <a:spAutoFit/>
            </a:bodyPr>
            <a:lstStyle/>
            <a:p>
              <a:pPr>
                <a:defRPr/>
              </a:pPr>
              <a:r>
                <a:rPr lang="en-US" sz="2800" dirty="0" smtClean="0"/>
                <a:t>How to calculate</a:t>
              </a:r>
              <a:r>
                <a:rPr lang="sk-SK" sz="2800" dirty="0" smtClean="0"/>
                <a:t> </a:t>
              </a:r>
              <a:r>
                <a:rPr lang="sk-SK" sz="2800" b="1" i="1" dirty="0"/>
                <a:t>P</a:t>
              </a:r>
              <a:r>
                <a:rPr lang="sk-SK" sz="2800" i="1" dirty="0"/>
                <a:t>(C,T)?</a:t>
              </a:r>
              <a:endParaRPr lang="en-US" sz="2800" i="1" dirty="0"/>
            </a:p>
          </p:txBody>
        </p:sp>
        <p:graphicFrame>
          <p:nvGraphicFramePr>
            <p:cNvPr id="17" name="Object 16"/>
            <p:cNvGraphicFramePr>
              <a:graphicFrameLocks noChangeAspect="1"/>
            </p:cNvGraphicFramePr>
            <p:nvPr>
              <p:extLst>
                <p:ext uri="{D42A27DB-BD31-4B8C-83A1-F6EECF244321}">
                  <p14:modId xmlns:p14="http://schemas.microsoft.com/office/powerpoint/2010/main" val="3897464089"/>
                </p:ext>
              </p:extLst>
            </p:nvPr>
          </p:nvGraphicFramePr>
          <p:xfrm>
            <a:off x="4659968" y="5196166"/>
            <a:ext cx="3304267" cy="484246"/>
          </p:xfrm>
          <a:graphic>
            <a:graphicData uri="http://schemas.openxmlformats.org/presentationml/2006/ole">
              <mc:AlternateContent xmlns:mc="http://schemas.openxmlformats.org/markup-compatibility/2006">
                <mc:Choice xmlns:v="urn:schemas-microsoft-com:vml" Requires="v">
                  <p:oleObj spid="_x0000_s14714" name="Rovnica" r:id="rId5" imgW="1473120" imgH="215640" progId="Equation.3">
                    <p:embed/>
                  </p:oleObj>
                </mc:Choice>
                <mc:Fallback>
                  <p:oleObj name="Rovnica" r:id="rId5" imgW="1473120" imgH="215640" progId="Equation.3">
                    <p:embed/>
                    <p:pic>
                      <p:nvPicPr>
                        <p:cNvPr id="17" name="Object 16"/>
                        <p:cNvPicPr/>
                        <p:nvPr/>
                      </p:nvPicPr>
                      <p:blipFill>
                        <a:blip r:embed="rId6"/>
                        <a:stretch>
                          <a:fillRect/>
                        </a:stretch>
                      </p:blipFill>
                      <p:spPr>
                        <a:xfrm>
                          <a:off x="4659968" y="5196166"/>
                          <a:ext cx="3304267" cy="484246"/>
                        </a:xfrm>
                        <a:prstGeom prst="rect">
                          <a:avLst/>
                        </a:prstGeom>
                      </p:spPr>
                    </p:pic>
                  </p:oleObj>
                </mc:Fallback>
              </mc:AlternateContent>
            </a:graphicData>
          </a:graphic>
        </p:graphicFrame>
      </p:grpSp>
      <p:graphicFrame>
        <p:nvGraphicFramePr>
          <p:cNvPr id="32778" name="Object 20"/>
          <p:cNvGraphicFramePr>
            <a:graphicFrameLocks noChangeAspect="1"/>
          </p:cNvGraphicFramePr>
          <p:nvPr/>
        </p:nvGraphicFramePr>
        <p:xfrm>
          <a:off x="7115175" y="5759450"/>
          <a:ext cx="255588" cy="484188"/>
        </p:xfrm>
        <a:graphic>
          <a:graphicData uri="http://schemas.openxmlformats.org/presentationml/2006/ole">
            <mc:AlternateContent xmlns:mc="http://schemas.openxmlformats.org/markup-compatibility/2006">
              <mc:Choice xmlns:v="urn:schemas-microsoft-com:vml" Requires="v">
                <p:oleObj spid="_x0000_s14715" name="Rovnica" r:id="rId7" imgW="114151" imgH="215619" progId="Equation.3">
                  <p:embed/>
                </p:oleObj>
              </mc:Choice>
              <mc:Fallback>
                <p:oleObj name="Rovnica" r:id="rId7" imgW="114151" imgH="215619" progId="Equation.3">
                  <p:embed/>
                  <p:pic>
                    <p:nvPicPr>
                      <p:cNvPr id="32778"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15175" y="5759450"/>
                        <a:ext cx="255588"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 name="TextBox 21"/>
          <p:cNvSpPr txBox="1">
            <a:spLocks noChangeArrowheads="1"/>
          </p:cNvSpPr>
          <p:nvPr/>
        </p:nvSpPr>
        <p:spPr bwMode="auto">
          <a:xfrm>
            <a:off x="522030" y="5686157"/>
            <a:ext cx="4033838" cy="52387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800" dirty="0"/>
              <a:t>C</a:t>
            </a:r>
            <a:r>
              <a:rPr lang="sk-SK" altLang="en-US" sz="2800" dirty="0" err="1" smtClean="0"/>
              <a:t>hain</a:t>
            </a:r>
            <a:r>
              <a:rPr lang="sk-SK" altLang="en-US" sz="2800" dirty="0" smtClean="0"/>
              <a:t> rule</a:t>
            </a:r>
            <a:r>
              <a:rPr lang="en-US" altLang="en-US" sz="2800" dirty="0" smtClean="0"/>
              <a:t> for this case</a:t>
            </a:r>
            <a:r>
              <a:rPr lang="sk-SK" altLang="en-US" sz="2800" i="1" dirty="0" smtClean="0"/>
              <a:t>?</a:t>
            </a:r>
            <a:r>
              <a:rPr lang="en-US" altLang="en-US" sz="2800" i="1" dirty="0" smtClean="0"/>
              <a:t> </a:t>
            </a:r>
            <a:endParaRPr lang="en-US" altLang="en-US" sz="2800" i="1" dirty="0"/>
          </a:p>
        </p:txBody>
      </p:sp>
      <p:sp>
        <p:nvSpPr>
          <p:cNvPr id="4" name="TextBox 3"/>
          <p:cNvSpPr txBox="1">
            <a:spLocks noChangeArrowheads="1"/>
          </p:cNvSpPr>
          <p:nvPr/>
        </p:nvSpPr>
        <p:spPr bwMode="auto">
          <a:xfrm>
            <a:off x="4640048" y="5660242"/>
            <a:ext cx="3095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800" dirty="0" smtClean="0"/>
              <a:t>The same</a:t>
            </a:r>
            <a:endParaRPr lang="en-US" altLang="en-US" sz="2800" dirty="0"/>
          </a:p>
        </p:txBody>
      </p:sp>
    </p:spTree>
    <p:extLst>
      <p:ext uri="{BB962C8B-B14F-4D97-AF65-F5344CB8AC3E}">
        <p14:creationId xmlns:p14="http://schemas.microsoft.com/office/powerpoint/2010/main" val="36166054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2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1"/>
          <p:cNvSpPr txBox="1">
            <a:spLocks noChangeArrowheads="1"/>
          </p:cNvSpPr>
          <p:nvPr/>
        </p:nvSpPr>
        <p:spPr bwMode="auto">
          <a:xfrm>
            <a:off x="790576" y="196850"/>
            <a:ext cx="594858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2800" dirty="0"/>
              <a:t> </a:t>
            </a:r>
            <a:r>
              <a:rPr lang="en-US" altLang="en-US" sz="2800" b="1" dirty="0" smtClean="0"/>
              <a:t>More complex Bayesian network</a:t>
            </a:r>
            <a:endParaRPr lang="en-US" altLang="en-US" sz="2800" b="1" dirty="0"/>
          </a:p>
        </p:txBody>
      </p:sp>
      <p:sp>
        <p:nvSpPr>
          <p:cNvPr id="16" name="TextBox 15"/>
          <p:cNvSpPr txBox="1">
            <a:spLocks noChangeArrowheads="1"/>
          </p:cNvSpPr>
          <p:nvPr/>
        </p:nvSpPr>
        <p:spPr bwMode="auto">
          <a:xfrm>
            <a:off x="914765" y="1209283"/>
            <a:ext cx="6401745" cy="52322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800" dirty="0" smtClean="0"/>
              <a:t>How the </a:t>
            </a:r>
            <a:r>
              <a:rPr lang="sk-SK" altLang="en-US" sz="2800" dirty="0" smtClean="0"/>
              <a:t> </a:t>
            </a:r>
            <a:r>
              <a:rPr lang="sk-SK" altLang="en-US" sz="2800" dirty="0" err="1"/>
              <a:t>chain</a:t>
            </a:r>
            <a:r>
              <a:rPr lang="sk-SK" altLang="en-US" sz="2800" dirty="0"/>
              <a:t> </a:t>
            </a:r>
            <a:r>
              <a:rPr lang="sk-SK" altLang="en-US" sz="2800" dirty="0" smtClean="0"/>
              <a:t>rule</a:t>
            </a:r>
            <a:r>
              <a:rPr lang="en-US" altLang="en-US" sz="2800" dirty="0" smtClean="0"/>
              <a:t> for this case looks like</a:t>
            </a:r>
            <a:r>
              <a:rPr lang="sk-SK" altLang="en-US" sz="2800" i="1" dirty="0" smtClean="0"/>
              <a:t>?</a:t>
            </a:r>
            <a:endParaRPr lang="en-US" altLang="en-US" sz="2800" i="1" dirty="0"/>
          </a:p>
        </p:txBody>
      </p:sp>
      <p:graphicFrame>
        <p:nvGraphicFramePr>
          <p:cNvPr id="18" name="Object 17"/>
          <p:cNvGraphicFramePr>
            <a:graphicFrameLocks noChangeAspect="1"/>
          </p:cNvGraphicFramePr>
          <p:nvPr>
            <p:extLst/>
          </p:nvPr>
        </p:nvGraphicFramePr>
        <p:xfrm>
          <a:off x="1027116" y="1822652"/>
          <a:ext cx="6434137" cy="341313"/>
        </p:xfrm>
        <a:graphic>
          <a:graphicData uri="http://schemas.openxmlformats.org/presentationml/2006/ole">
            <mc:AlternateContent xmlns:mc="http://schemas.openxmlformats.org/markup-compatibility/2006">
              <mc:Choice xmlns:v="urn:schemas-microsoft-com:vml" Requires="v">
                <p:oleObj spid="_x0000_s34956" name="Rovnica" r:id="rId3" imgW="4076700" imgH="215900" progId="Equation.3">
                  <p:embed/>
                </p:oleObj>
              </mc:Choice>
              <mc:Fallback>
                <p:oleObj name="Rovnica" r:id="rId3" imgW="4076700" imgH="215900" progId="Equation.3">
                  <p:embed/>
                  <p:pic>
                    <p:nvPicPr>
                      <p:cNvPr id="18"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7116" y="1822652"/>
                        <a:ext cx="6434137" cy="34131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3797" name="Group 29"/>
          <p:cNvGrpSpPr>
            <a:grpSpLocks/>
          </p:cNvGrpSpPr>
          <p:nvPr/>
        </p:nvGrpSpPr>
        <p:grpSpPr bwMode="auto">
          <a:xfrm>
            <a:off x="8026413" y="423750"/>
            <a:ext cx="2787651" cy="2062163"/>
            <a:chOff x="6382601" y="53848"/>
            <a:chExt cx="2788776" cy="2061821"/>
          </a:xfrm>
        </p:grpSpPr>
        <p:grpSp>
          <p:nvGrpSpPr>
            <p:cNvPr id="33807" name="Group 16"/>
            <p:cNvGrpSpPr>
              <a:grpSpLocks/>
            </p:cNvGrpSpPr>
            <p:nvPr/>
          </p:nvGrpSpPr>
          <p:grpSpPr bwMode="auto">
            <a:xfrm>
              <a:off x="6793930" y="82418"/>
              <a:ext cx="2377447" cy="2033251"/>
              <a:chOff x="5148045" y="908282"/>
              <a:chExt cx="3067966" cy="2529024"/>
            </a:xfrm>
          </p:grpSpPr>
          <p:grpSp>
            <p:nvGrpSpPr>
              <p:cNvPr id="33811" name="Group 9"/>
              <p:cNvGrpSpPr>
                <a:grpSpLocks/>
              </p:cNvGrpSpPr>
              <p:nvPr/>
            </p:nvGrpSpPr>
            <p:grpSpPr bwMode="auto">
              <a:xfrm>
                <a:off x="5148045" y="908282"/>
                <a:ext cx="2016619" cy="2495461"/>
                <a:chOff x="5868125" y="2177468"/>
                <a:chExt cx="2016619" cy="2495461"/>
              </a:xfrm>
            </p:grpSpPr>
            <p:grpSp>
              <p:nvGrpSpPr>
                <p:cNvPr id="33815" name="Group 2"/>
                <p:cNvGrpSpPr>
                  <a:grpSpLocks/>
                </p:cNvGrpSpPr>
                <p:nvPr/>
              </p:nvGrpSpPr>
              <p:grpSpPr bwMode="auto">
                <a:xfrm>
                  <a:off x="6876434" y="2177468"/>
                  <a:ext cx="1008310" cy="1008846"/>
                  <a:chOff x="6660410" y="2420450"/>
                  <a:chExt cx="1008310" cy="1008846"/>
                </a:xfrm>
              </p:grpSpPr>
              <p:sp>
                <p:nvSpPr>
                  <p:cNvPr id="4" name="Oval 3"/>
                  <p:cNvSpPr/>
                  <p:nvPr/>
                </p:nvSpPr>
                <p:spPr>
                  <a:xfrm>
                    <a:off x="6660410" y="2420450"/>
                    <a:ext cx="1008310" cy="10088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821" name="TextBox 4"/>
                  <p:cNvSpPr txBox="1">
                    <a:spLocks noChangeArrowheads="1"/>
                  </p:cNvSpPr>
                  <p:nvPr/>
                </p:nvSpPr>
                <p:spPr bwMode="auto">
                  <a:xfrm>
                    <a:off x="6948263" y="2632556"/>
                    <a:ext cx="432048" cy="727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3200" i="1" dirty="0"/>
                      <a:t>C</a:t>
                    </a:r>
                    <a:endParaRPr lang="en-US" altLang="en-US" sz="3200" i="1" dirty="0"/>
                  </a:p>
                </p:txBody>
              </p:sp>
            </p:grpSp>
            <p:cxnSp>
              <p:nvCxnSpPr>
                <p:cNvPr id="6" name="Straight Arrow Connector 5"/>
                <p:cNvCxnSpPr>
                  <a:endCxn id="8" idx="0"/>
                </p:cNvCxnSpPr>
                <p:nvPr/>
              </p:nvCxnSpPr>
              <p:spPr>
                <a:xfrm flipH="1">
                  <a:off x="6372279" y="2753951"/>
                  <a:ext cx="504155" cy="9101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33817" name="Group 6"/>
                <p:cNvGrpSpPr>
                  <a:grpSpLocks/>
                </p:cNvGrpSpPr>
                <p:nvPr/>
              </p:nvGrpSpPr>
              <p:grpSpPr bwMode="auto">
                <a:xfrm>
                  <a:off x="5868125" y="3636445"/>
                  <a:ext cx="1060565" cy="1036484"/>
                  <a:chOff x="5652101" y="1980261"/>
                  <a:chExt cx="1060565" cy="1036484"/>
                </a:xfrm>
              </p:grpSpPr>
              <p:sp>
                <p:nvSpPr>
                  <p:cNvPr id="8" name="Oval 7"/>
                  <p:cNvSpPr/>
                  <p:nvPr/>
                </p:nvSpPr>
                <p:spPr>
                  <a:xfrm>
                    <a:off x="5652101" y="1980261"/>
                    <a:ext cx="1008310" cy="10364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819" name="TextBox 8"/>
                  <p:cNvSpPr txBox="1">
                    <a:spLocks noChangeArrowheads="1"/>
                  </p:cNvSpPr>
                  <p:nvPr/>
                </p:nvSpPr>
                <p:spPr bwMode="auto">
                  <a:xfrm>
                    <a:off x="5868144" y="2249914"/>
                    <a:ext cx="844522" cy="727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3200" i="1"/>
                      <a:t>T1</a:t>
                    </a:r>
                    <a:endParaRPr lang="en-US" altLang="en-US" sz="3200" i="1"/>
                  </a:p>
                </p:txBody>
              </p:sp>
            </p:grpSp>
          </p:grpSp>
          <p:sp>
            <p:nvSpPr>
              <p:cNvPr id="12" name="Oval 11"/>
              <p:cNvSpPr/>
              <p:nvPr/>
            </p:nvSpPr>
            <p:spPr>
              <a:xfrm>
                <a:off x="7164663" y="2428460"/>
                <a:ext cx="1008309" cy="10088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3" name="Straight Arrow Connector 12"/>
              <p:cNvCxnSpPr>
                <a:endCxn id="12" idx="0"/>
              </p:cNvCxnSpPr>
              <p:nvPr/>
            </p:nvCxnSpPr>
            <p:spPr>
              <a:xfrm>
                <a:off x="7164663" y="1423564"/>
                <a:ext cx="504155" cy="100489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814" name="TextBox 14"/>
              <p:cNvSpPr txBox="1">
                <a:spLocks noChangeArrowheads="1"/>
              </p:cNvSpPr>
              <p:nvPr/>
            </p:nvSpPr>
            <p:spPr bwMode="auto">
              <a:xfrm>
                <a:off x="7371489" y="2704564"/>
                <a:ext cx="844522" cy="727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3200" i="1"/>
                  <a:t>T2</a:t>
                </a:r>
                <a:endParaRPr lang="en-US" altLang="en-US" sz="3200" i="1"/>
              </a:p>
            </p:txBody>
          </p:sp>
        </p:grpSp>
        <p:sp>
          <p:nvSpPr>
            <p:cNvPr id="33808" name="TextBox 18"/>
            <p:cNvSpPr txBox="1">
              <a:spLocks noChangeArrowheads="1"/>
            </p:cNvSpPr>
            <p:nvPr/>
          </p:nvSpPr>
          <p:spPr bwMode="auto">
            <a:xfrm>
              <a:off x="6907361" y="53848"/>
              <a:ext cx="8640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b="1" i="1"/>
                <a:t>P</a:t>
              </a:r>
              <a:r>
                <a:rPr lang="sk-SK" altLang="en-US" i="1"/>
                <a:t>(C)</a:t>
              </a:r>
              <a:endParaRPr lang="en-US" altLang="en-US" i="1"/>
            </a:p>
          </p:txBody>
        </p:sp>
        <p:sp>
          <p:nvSpPr>
            <p:cNvPr id="33809" name="TextBox 19"/>
            <p:cNvSpPr txBox="1">
              <a:spLocks noChangeArrowheads="1"/>
            </p:cNvSpPr>
            <p:nvPr/>
          </p:nvSpPr>
          <p:spPr bwMode="auto">
            <a:xfrm>
              <a:off x="6382601" y="648567"/>
              <a:ext cx="10251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b="1" i="1"/>
                <a:t>P</a:t>
              </a:r>
              <a:r>
                <a:rPr lang="sk-SK" altLang="en-US" i="1"/>
                <a:t>(T1/C</a:t>
              </a:r>
              <a:r>
                <a:rPr lang="sk-SK" altLang="en-US" sz="2400" i="1"/>
                <a:t>)</a:t>
              </a:r>
              <a:endParaRPr lang="en-US" altLang="en-US" sz="2400" i="1"/>
            </a:p>
          </p:txBody>
        </p:sp>
        <p:sp>
          <p:nvSpPr>
            <p:cNvPr id="33810" name="TextBox 20"/>
            <p:cNvSpPr txBox="1">
              <a:spLocks noChangeArrowheads="1"/>
            </p:cNvSpPr>
            <p:nvPr/>
          </p:nvSpPr>
          <p:spPr bwMode="auto">
            <a:xfrm>
              <a:off x="7697126" y="901322"/>
              <a:ext cx="10251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b="1" i="1"/>
                <a:t>P</a:t>
              </a:r>
              <a:r>
                <a:rPr lang="sk-SK" altLang="en-US" i="1"/>
                <a:t>(T2/C</a:t>
              </a:r>
              <a:r>
                <a:rPr lang="sk-SK" altLang="en-US" sz="2400" i="1"/>
                <a:t>)</a:t>
              </a:r>
              <a:endParaRPr lang="en-US" altLang="en-US" sz="2400" i="1"/>
            </a:p>
          </p:txBody>
        </p:sp>
      </p:grpSp>
      <p:grpSp>
        <p:nvGrpSpPr>
          <p:cNvPr id="24" name="Group 23"/>
          <p:cNvGrpSpPr>
            <a:grpSpLocks/>
          </p:cNvGrpSpPr>
          <p:nvPr/>
        </p:nvGrpSpPr>
        <p:grpSpPr bwMode="auto">
          <a:xfrm>
            <a:off x="979488" y="2410973"/>
            <a:ext cx="6632575" cy="1049338"/>
            <a:chOff x="261490" y="2463720"/>
            <a:chExt cx="6633687" cy="1048782"/>
          </a:xfrm>
        </p:grpSpPr>
        <p:sp>
          <p:nvSpPr>
            <p:cNvPr id="33805" name="TextBox 21"/>
            <p:cNvSpPr txBox="1">
              <a:spLocks noChangeArrowheads="1"/>
            </p:cNvSpPr>
            <p:nvPr/>
          </p:nvSpPr>
          <p:spPr bwMode="auto">
            <a:xfrm>
              <a:off x="261490" y="2463720"/>
              <a:ext cx="5760640" cy="36933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dirty="0" smtClean="0"/>
                <a:t>We utilize the fact</a:t>
              </a:r>
              <a:r>
                <a:rPr lang="sk-SK" altLang="en-US" dirty="0" smtClean="0"/>
                <a:t>, </a:t>
              </a:r>
              <a:r>
                <a:rPr lang="en-US" altLang="en-US" dirty="0" smtClean="0"/>
                <a:t>that the tests are independent</a:t>
              </a:r>
              <a:r>
                <a:rPr lang="sk-SK" altLang="en-US" dirty="0" smtClean="0"/>
                <a:t> </a:t>
              </a:r>
              <a:endParaRPr lang="en-US" altLang="en-US" dirty="0"/>
            </a:p>
          </p:txBody>
        </p:sp>
        <p:graphicFrame>
          <p:nvGraphicFramePr>
            <p:cNvPr id="33806" name="Object 22"/>
            <p:cNvGraphicFramePr>
              <a:graphicFrameLocks noChangeAspect="1"/>
            </p:cNvGraphicFramePr>
            <p:nvPr/>
          </p:nvGraphicFramePr>
          <p:xfrm>
            <a:off x="281652" y="2833052"/>
            <a:ext cx="6613525" cy="679450"/>
          </p:xfrm>
          <a:graphic>
            <a:graphicData uri="http://schemas.openxmlformats.org/presentationml/2006/ole">
              <mc:AlternateContent xmlns:mc="http://schemas.openxmlformats.org/markup-compatibility/2006">
                <mc:Choice xmlns:v="urn:schemas-microsoft-com:vml" Requires="v">
                  <p:oleObj spid="_x0000_s34957" name="Rovnica" r:id="rId5" imgW="4191000" imgH="431800" progId="Equation.3">
                    <p:embed/>
                  </p:oleObj>
                </mc:Choice>
                <mc:Fallback>
                  <p:oleObj name="Rovnica" r:id="rId5" imgW="4191000" imgH="431800" progId="Equation.3">
                    <p:embed/>
                    <p:pic>
                      <p:nvPicPr>
                        <p:cNvPr id="33806" name="Object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652" y="2833052"/>
                          <a:ext cx="6613525" cy="6794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5" name="TextBox 24"/>
          <p:cNvSpPr txBox="1">
            <a:spLocks noChangeArrowheads="1"/>
          </p:cNvSpPr>
          <p:nvPr/>
        </p:nvSpPr>
        <p:spPr bwMode="auto">
          <a:xfrm>
            <a:off x="1402398" y="4756705"/>
            <a:ext cx="8664575" cy="1015663"/>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000" dirty="0" smtClean="0"/>
              <a:t>The real world situation is usually not that ideal. One can imagine, that after the test </a:t>
            </a:r>
            <a:r>
              <a:rPr lang="sk-SK" altLang="en-US" sz="2000" i="1" dirty="0" smtClean="0"/>
              <a:t>T1</a:t>
            </a:r>
            <a:r>
              <a:rPr lang="en-US" altLang="en-US" sz="2000" i="1" dirty="0" smtClean="0"/>
              <a:t> </a:t>
            </a:r>
            <a:r>
              <a:rPr lang="en-US" altLang="en-US" sz="2000" dirty="0" smtClean="0"/>
              <a:t>there are residuals of some chemical which influences the result of </a:t>
            </a:r>
            <a:r>
              <a:rPr lang="sk-SK" altLang="en-US" sz="2000" i="1" dirty="0"/>
              <a:t>T2</a:t>
            </a:r>
            <a:r>
              <a:rPr lang="sk-SK" altLang="en-US" sz="2000" dirty="0" smtClean="0"/>
              <a:t>.</a:t>
            </a:r>
            <a:r>
              <a:rPr lang="en-US" altLang="en-US" sz="2000" dirty="0" smtClean="0"/>
              <a:t> Conditional independency is thus violated, which in reality often is. </a:t>
            </a:r>
            <a:endParaRPr lang="en-US" altLang="en-US" sz="2000" dirty="0"/>
          </a:p>
        </p:txBody>
      </p:sp>
      <p:sp>
        <p:nvSpPr>
          <p:cNvPr id="29" name="TextBox 28"/>
          <p:cNvSpPr txBox="1">
            <a:spLocks noChangeArrowheads="1"/>
          </p:cNvSpPr>
          <p:nvPr/>
        </p:nvSpPr>
        <p:spPr bwMode="auto">
          <a:xfrm>
            <a:off x="1276653" y="6124399"/>
            <a:ext cx="8664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2800" b="1" dirty="0">
                <a:solidFill>
                  <a:srgbClr val="C00000"/>
                </a:solidFill>
              </a:rPr>
              <a:t>B. </a:t>
            </a:r>
            <a:r>
              <a:rPr lang="en-US" altLang="en-US" sz="2800" b="1" dirty="0">
                <a:solidFill>
                  <a:srgbClr val="C00000"/>
                </a:solidFill>
              </a:rPr>
              <a:t>n</a:t>
            </a:r>
            <a:r>
              <a:rPr lang="en-US" altLang="en-US" sz="2800" b="1" dirty="0" smtClean="0">
                <a:solidFill>
                  <a:srgbClr val="C00000"/>
                </a:solidFill>
              </a:rPr>
              <a:t>etwork is thus a </a:t>
            </a:r>
            <a:r>
              <a:rPr lang="sk-SK" altLang="en-US" sz="2800" b="1" dirty="0" smtClean="0">
                <a:solidFill>
                  <a:srgbClr val="C00000"/>
                </a:solidFill>
              </a:rPr>
              <a:t> MODE</a:t>
            </a:r>
            <a:r>
              <a:rPr lang="en-US" altLang="en-US" sz="2800" b="1" dirty="0" smtClean="0">
                <a:solidFill>
                  <a:srgbClr val="C00000"/>
                </a:solidFill>
              </a:rPr>
              <a:t>L of the </a:t>
            </a:r>
            <a:r>
              <a:rPr lang="sk-SK" altLang="en-US" sz="2800" b="1" dirty="0" smtClean="0">
                <a:solidFill>
                  <a:srgbClr val="C00000"/>
                </a:solidFill>
              </a:rPr>
              <a:t> </a:t>
            </a:r>
            <a:r>
              <a:rPr lang="en-US" altLang="en-US" sz="2800" b="1" dirty="0" smtClean="0">
                <a:solidFill>
                  <a:srgbClr val="C00000"/>
                </a:solidFill>
              </a:rPr>
              <a:t>real situation</a:t>
            </a:r>
            <a:r>
              <a:rPr lang="sk-SK" altLang="en-US" sz="2800" b="1" dirty="0" smtClean="0">
                <a:solidFill>
                  <a:srgbClr val="C00000"/>
                </a:solidFill>
              </a:rPr>
              <a:t>.  </a:t>
            </a:r>
            <a:endParaRPr lang="en-US" altLang="en-US" sz="2800" b="1" dirty="0">
              <a:solidFill>
                <a:srgbClr val="C00000"/>
              </a:solidFill>
            </a:endParaRPr>
          </a:p>
        </p:txBody>
      </p:sp>
      <p:sp>
        <p:nvSpPr>
          <p:cNvPr id="33801" name="TextBox 1"/>
          <p:cNvSpPr txBox="1">
            <a:spLocks noChangeArrowheads="1"/>
          </p:cNvSpPr>
          <p:nvPr/>
        </p:nvSpPr>
        <p:spPr bwMode="auto">
          <a:xfrm>
            <a:off x="864281" y="793752"/>
            <a:ext cx="50403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dirty="0"/>
              <a:t> </a:t>
            </a:r>
            <a:r>
              <a:rPr lang="en-US" altLang="en-US" sz="2400" dirty="0" smtClean="0"/>
              <a:t>We make two independent tests</a:t>
            </a:r>
            <a:r>
              <a:rPr lang="sk-SK" altLang="en-US" sz="2400" dirty="0" smtClean="0"/>
              <a:t>.</a:t>
            </a:r>
            <a:endParaRPr lang="en-US" altLang="en-US" sz="2400" dirty="0"/>
          </a:p>
        </p:txBody>
      </p:sp>
      <p:sp>
        <p:nvSpPr>
          <p:cNvPr id="2" name="TextBox 1"/>
          <p:cNvSpPr txBox="1">
            <a:spLocks noChangeArrowheads="1"/>
          </p:cNvSpPr>
          <p:nvPr/>
        </p:nvSpPr>
        <p:spPr bwMode="auto">
          <a:xfrm>
            <a:off x="979488" y="3573677"/>
            <a:ext cx="1121251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dirty="0"/>
              <a:t>Chain rule </a:t>
            </a:r>
            <a:r>
              <a:rPr lang="en-US" altLang="en-US" sz="2400" dirty="0" smtClean="0"/>
              <a:t>in which we incorporate the relations of the conditional independency is called </a:t>
            </a:r>
            <a:r>
              <a:rPr lang="sk-SK" altLang="en-US" sz="2400" dirty="0" smtClean="0"/>
              <a:t> </a:t>
            </a:r>
            <a:r>
              <a:rPr lang="sk-SK" altLang="en-US" sz="2400" dirty="0" err="1">
                <a:solidFill>
                  <a:srgbClr val="FF0000"/>
                </a:solidFill>
              </a:rPr>
              <a:t>Bayes</a:t>
            </a:r>
            <a:r>
              <a:rPr lang="sk-SK" altLang="en-US" sz="2400" dirty="0">
                <a:solidFill>
                  <a:srgbClr val="FF0000"/>
                </a:solidFill>
              </a:rPr>
              <a:t> net rule</a:t>
            </a:r>
            <a:r>
              <a:rPr lang="sk-SK" altLang="en-US" sz="2400" dirty="0" smtClean="0">
                <a:solidFill>
                  <a:srgbClr val="FF0000"/>
                </a:solidFill>
              </a:rPr>
              <a:t>.</a:t>
            </a:r>
            <a:r>
              <a:rPr lang="en-US" altLang="en-US" sz="2400" dirty="0" smtClean="0">
                <a:solidFill>
                  <a:srgbClr val="FF0000"/>
                </a:solidFill>
              </a:rPr>
              <a:t> </a:t>
            </a:r>
            <a:r>
              <a:rPr lang="en-US" altLang="en-US" sz="2400" dirty="0" smtClean="0"/>
              <a:t>All variables are Boolean. </a:t>
            </a:r>
            <a:endParaRPr lang="en-US" altLang="en-US" sz="2400" dirty="0"/>
          </a:p>
        </p:txBody>
      </p:sp>
      <p:cxnSp>
        <p:nvCxnSpPr>
          <p:cNvPr id="5" name="Straight Connector 4"/>
          <p:cNvCxnSpPr/>
          <p:nvPr/>
        </p:nvCxnSpPr>
        <p:spPr>
          <a:xfrm>
            <a:off x="4733019" y="3087875"/>
            <a:ext cx="117157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128713" y="3550239"/>
            <a:ext cx="925865" cy="2343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08702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5" grpId="0" animBg="1"/>
      <p:bldP spid="29" grpId="0"/>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8" name="Group 1"/>
          <p:cNvGrpSpPr>
            <a:grpSpLocks/>
          </p:cNvGrpSpPr>
          <p:nvPr/>
        </p:nvGrpSpPr>
        <p:grpSpPr bwMode="auto">
          <a:xfrm>
            <a:off x="7391400" y="404813"/>
            <a:ext cx="2789238" cy="2062162"/>
            <a:chOff x="6382601" y="53848"/>
            <a:chExt cx="2788775" cy="2061821"/>
          </a:xfrm>
        </p:grpSpPr>
        <p:grpSp>
          <p:nvGrpSpPr>
            <p:cNvPr id="34831" name="Group 2"/>
            <p:cNvGrpSpPr>
              <a:grpSpLocks/>
            </p:cNvGrpSpPr>
            <p:nvPr/>
          </p:nvGrpSpPr>
          <p:grpSpPr bwMode="auto">
            <a:xfrm>
              <a:off x="6793696" y="82418"/>
              <a:ext cx="2377680" cy="2033251"/>
              <a:chOff x="5147744" y="908282"/>
              <a:chExt cx="3068267" cy="2529024"/>
            </a:xfrm>
          </p:grpSpPr>
          <p:grpSp>
            <p:nvGrpSpPr>
              <p:cNvPr id="34835" name="Group 6"/>
              <p:cNvGrpSpPr>
                <a:grpSpLocks/>
              </p:cNvGrpSpPr>
              <p:nvPr/>
            </p:nvGrpSpPr>
            <p:grpSpPr bwMode="auto">
              <a:xfrm>
                <a:off x="5147744" y="908282"/>
                <a:ext cx="1986795" cy="2495463"/>
                <a:chOff x="5867824" y="2177468"/>
                <a:chExt cx="1986795" cy="2495463"/>
              </a:xfrm>
            </p:grpSpPr>
            <p:grpSp>
              <p:nvGrpSpPr>
                <p:cNvPr id="34839" name="Group 10"/>
                <p:cNvGrpSpPr>
                  <a:grpSpLocks/>
                </p:cNvGrpSpPr>
                <p:nvPr/>
              </p:nvGrpSpPr>
              <p:grpSpPr bwMode="auto">
                <a:xfrm>
                  <a:off x="6875559" y="2177468"/>
                  <a:ext cx="979060" cy="1008846"/>
                  <a:chOff x="6659535" y="2420450"/>
                  <a:chExt cx="979060" cy="1008846"/>
                </a:xfrm>
              </p:grpSpPr>
              <p:sp>
                <p:nvSpPr>
                  <p:cNvPr id="16" name="Oval 15"/>
                  <p:cNvSpPr/>
                  <p:nvPr/>
                </p:nvSpPr>
                <p:spPr>
                  <a:xfrm>
                    <a:off x="6659535" y="2420450"/>
                    <a:ext cx="979060" cy="10088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845" name="TextBox 16"/>
                  <p:cNvSpPr txBox="1">
                    <a:spLocks noChangeArrowheads="1"/>
                  </p:cNvSpPr>
                  <p:nvPr/>
                </p:nvSpPr>
                <p:spPr bwMode="auto">
                  <a:xfrm>
                    <a:off x="6948265" y="2632556"/>
                    <a:ext cx="432048" cy="727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3200" i="1"/>
                      <a:t>C</a:t>
                    </a:r>
                    <a:endParaRPr lang="en-US" altLang="en-US" sz="3200" i="1"/>
                  </a:p>
                </p:txBody>
              </p:sp>
            </p:grpSp>
            <p:cxnSp>
              <p:nvCxnSpPr>
                <p:cNvPr id="12" name="Straight Arrow Connector 11"/>
                <p:cNvCxnSpPr>
                  <a:endCxn id="14" idx="0"/>
                </p:cNvCxnSpPr>
                <p:nvPr/>
              </p:nvCxnSpPr>
              <p:spPr>
                <a:xfrm flipH="1">
                  <a:off x="6371692" y="2753952"/>
                  <a:ext cx="503868" cy="9101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34841" name="Group 12"/>
                <p:cNvGrpSpPr>
                  <a:grpSpLocks/>
                </p:cNvGrpSpPr>
                <p:nvPr/>
              </p:nvGrpSpPr>
              <p:grpSpPr bwMode="auto">
                <a:xfrm>
                  <a:off x="5867824" y="3636444"/>
                  <a:ext cx="1060866" cy="1036487"/>
                  <a:chOff x="5651800" y="1980260"/>
                  <a:chExt cx="1060866" cy="1036487"/>
                </a:xfrm>
              </p:grpSpPr>
              <p:sp>
                <p:nvSpPr>
                  <p:cNvPr id="14" name="Oval 13"/>
                  <p:cNvSpPr/>
                  <p:nvPr/>
                </p:nvSpPr>
                <p:spPr>
                  <a:xfrm>
                    <a:off x="5651800" y="1980260"/>
                    <a:ext cx="1007736" cy="10364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843" name="TextBox 14"/>
                  <p:cNvSpPr txBox="1">
                    <a:spLocks noChangeArrowheads="1"/>
                  </p:cNvSpPr>
                  <p:nvPr/>
                </p:nvSpPr>
                <p:spPr bwMode="auto">
                  <a:xfrm>
                    <a:off x="5868144" y="2249915"/>
                    <a:ext cx="844522" cy="727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3200" i="1"/>
                      <a:t>T1</a:t>
                    </a:r>
                    <a:endParaRPr lang="en-US" altLang="en-US" sz="3200" i="1"/>
                  </a:p>
                </p:txBody>
              </p:sp>
            </p:grpSp>
          </p:grpSp>
          <p:sp>
            <p:nvSpPr>
              <p:cNvPr id="8" name="Oval 7"/>
              <p:cNvSpPr/>
              <p:nvPr/>
            </p:nvSpPr>
            <p:spPr>
              <a:xfrm>
                <a:off x="7163214" y="2428461"/>
                <a:ext cx="1009783" cy="10088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9" name="Straight Arrow Connector 8"/>
              <p:cNvCxnSpPr>
                <a:endCxn id="8" idx="0"/>
              </p:cNvCxnSpPr>
              <p:nvPr/>
            </p:nvCxnSpPr>
            <p:spPr>
              <a:xfrm>
                <a:off x="7163214" y="1423563"/>
                <a:ext cx="505915" cy="100489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4838" name="TextBox 9"/>
              <p:cNvSpPr txBox="1">
                <a:spLocks noChangeArrowheads="1"/>
              </p:cNvSpPr>
              <p:nvPr/>
            </p:nvSpPr>
            <p:spPr bwMode="auto">
              <a:xfrm>
                <a:off x="7371489" y="2704565"/>
                <a:ext cx="844522" cy="727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3200" i="1"/>
                  <a:t>T2</a:t>
                </a:r>
                <a:endParaRPr lang="en-US" altLang="en-US" sz="3200" i="1"/>
              </a:p>
            </p:txBody>
          </p:sp>
        </p:grpSp>
        <p:sp>
          <p:nvSpPr>
            <p:cNvPr id="34832" name="TextBox 3"/>
            <p:cNvSpPr txBox="1">
              <a:spLocks noChangeArrowheads="1"/>
            </p:cNvSpPr>
            <p:nvPr/>
          </p:nvSpPr>
          <p:spPr bwMode="auto">
            <a:xfrm>
              <a:off x="6907361" y="53848"/>
              <a:ext cx="8640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b="1" i="1"/>
                <a:t>P</a:t>
              </a:r>
              <a:r>
                <a:rPr lang="sk-SK" altLang="en-US" i="1"/>
                <a:t>(C)</a:t>
              </a:r>
              <a:endParaRPr lang="en-US" altLang="en-US" i="1"/>
            </a:p>
          </p:txBody>
        </p:sp>
        <p:sp>
          <p:nvSpPr>
            <p:cNvPr id="34833" name="TextBox 4"/>
            <p:cNvSpPr txBox="1">
              <a:spLocks noChangeArrowheads="1"/>
            </p:cNvSpPr>
            <p:nvPr/>
          </p:nvSpPr>
          <p:spPr bwMode="auto">
            <a:xfrm>
              <a:off x="6382601" y="648567"/>
              <a:ext cx="10251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b="1" i="1"/>
                <a:t>P</a:t>
              </a:r>
              <a:r>
                <a:rPr lang="sk-SK" altLang="en-US" i="1"/>
                <a:t>(T1/C</a:t>
              </a:r>
              <a:r>
                <a:rPr lang="sk-SK" altLang="en-US" sz="2400" i="1"/>
                <a:t>)</a:t>
              </a:r>
              <a:endParaRPr lang="en-US" altLang="en-US" sz="2400" i="1"/>
            </a:p>
          </p:txBody>
        </p:sp>
        <p:sp>
          <p:nvSpPr>
            <p:cNvPr id="34834" name="TextBox 5"/>
            <p:cNvSpPr txBox="1">
              <a:spLocks noChangeArrowheads="1"/>
            </p:cNvSpPr>
            <p:nvPr/>
          </p:nvSpPr>
          <p:spPr bwMode="auto">
            <a:xfrm>
              <a:off x="7697126" y="901322"/>
              <a:ext cx="10251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b="1" i="1"/>
                <a:t>P</a:t>
              </a:r>
              <a:r>
                <a:rPr lang="sk-SK" altLang="en-US" i="1"/>
                <a:t>(T2/C</a:t>
              </a:r>
              <a:r>
                <a:rPr lang="sk-SK" altLang="en-US" sz="2400" i="1"/>
                <a:t>)</a:t>
              </a:r>
              <a:endParaRPr lang="en-US" altLang="en-US" sz="2400" i="1"/>
            </a:p>
          </p:txBody>
        </p:sp>
      </p:grpSp>
      <p:grpSp>
        <p:nvGrpSpPr>
          <p:cNvPr id="22" name="Group 21"/>
          <p:cNvGrpSpPr>
            <a:grpSpLocks/>
          </p:cNvGrpSpPr>
          <p:nvPr/>
        </p:nvGrpSpPr>
        <p:grpSpPr bwMode="auto">
          <a:xfrm>
            <a:off x="1408670" y="550863"/>
            <a:ext cx="5978057" cy="2425700"/>
            <a:chOff x="219231" y="550680"/>
            <a:chExt cx="5643399" cy="2426431"/>
          </a:xfrm>
        </p:grpSpPr>
        <p:grpSp>
          <p:nvGrpSpPr>
            <p:cNvPr id="34827" name="Group 19"/>
            <p:cNvGrpSpPr>
              <a:grpSpLocks/>
            </p:cNvGrpSpPr>
            <p:nvPr/>
          </p:nvGrpSpPr>
          <p:grpSpPr bwMode="auto">
            <a:xfrm>
              <a:off x="219231" y="550680"/>
              <a:ext cx="5643399" cy="954394"/>
              <a:chOff x="219231" y="550680"/>
              <a:chExt cx="5643399" cy="954394"/>
            </a:xfrm>
          </p:grpSpPr>
          <p:sp>
            <p:nvSpPr>
              <p:cNvPr id="34829" name="TextBox 17"/>
              <p:cNvSpPr txBox="1">
                <a:spLocks noChangeArrowheads="1"/>
              </p:cNvSpPr>
              <p:nvPr/>
            </p:nvSpPr>
            <p:spPr bwMode="auto">
              <a:xfrm>
                <a:off x="219231" y="550680"/>
                <a:ext cx="5643399" cy="95439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800" dirty="0" smtClean="0"/>
                  <a:t>How would you calculate </a:t>
                </a:r>
                <a:r>
                  <a:rPr lang="sk-SK" altLang="en-US" sz="2800" dirty="0" smtClean="0"/>
                  <a:t>                      </a:t>
                </a:r>
                <a:r>
                  <a:rPr lang="sk-SK" altLang="en-US" sz="2800" dirty="0"/>
                  <a:t>?</a:t>
                </a:r>
              </a:p>
              <a:p>
                <a:r>
                  <a:rPr lang="en-US" altLang="en-US" sz="2800" dirty="0" smtClean="0"/>
                  <a:t>Let us know that:</a:t>
                </a:r>
                <a:r>
                  <a:rPr lang="sk-SK" altLang="en-US" sz="2800" dirty="0" smtClean="0"/>
                  <a:t>               </a:t>
                </a:r>
                <a:endParaRPr lang="en-US" altLang="en-US" sz="2800" i="1" dirty="0"/>
              </a:p>
            </p:txBody>
          </p:sp>
          <p:graphicFrame>
            <p:nvGraphicFramePr>
              <p:cNvPr id="34830" name="Object 18"/>
              <p:cNvGraphicFramePr>
                <a:graphicFrameLocks noChangeAspect="1"/>
              </p:cNvGraphicFramePr>
              <p:nvPr>
                <p:extLst/>
              </p:nvPr>
            </p:nvGraphicFramePr>
            <p:xfrm>
              <a:off x="3888299" y="578005"/>
              <a:ext cx="1524700" cy="539998"/>
            </p:xfrm>
            <a:graphic>
              <a:graphicData uri="http://schemas.openxmlformats.org/presentationml/2006/ole">
                <mc:AlternateContent xmlns:mc="http://schemas.openxmlformats.org/markup-compatibility/2006">
                  <mc:Choice xmlns:v="urn:schemas-microsoft-com:vml" Requires="v">
                    <p:oleObj spid="_x0000_s36052" name="Rovnica" r:id="rId3" imgW="609336" imgH="215806" progId="Equation.3">
                      <p:embed/>
                    </p:oleObj>
                  </mc:Choice>
                  <mc:Fallback>
                    <p:oleObj name="Rovnica" r:id="rId3" imgW="609336" imgH="215806" progId="Equation.3">
                      <p:embed/>
                      <p:pic>
                        <p:nvPicPr>
                          <p:cNvPr id="3483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8299" y="578005"/>
                            <a:ext cx="1524700" cy="539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34828" name="Object 20"/>
            <p:cNvGraphicFramePr>
              <a:graphicFrameLocks noChangeAspect="1"/>
            </p:cNvGraphicFramePr>
            <p:nvPr/>
          </p:nvGraphicFramePr>
          <p:xfrm>
            <a:off x="250899" y="1461048"/>
            <a:ext cx="4316412" cy="1516063"/>
          </p:xfrm>
          <a:graphic>
            <a:graphicData uri="http://schemas.openxmlformats.org/presentationml/2006/ole">
              <mc:AlternateContent xmlns:mc="http://schemas.openxmlformats.org/markup-compatibility/2006">
                <mc:Choice xmlns:v="urn:schemas-microsoft-com:vml" Requires="v">
                  <p:oleObj spid="_x0000_s36053" name="Rovnica" r:id="rId5" imgW="1916868" imgH="672808" progId="Equation.3">
                    <p:embed/>
                  </p:oleObj>
                </mc:Choice>
                <mc:Fallback>
                  <p:oleObj name="Rovnica" r:id="rId5" imgW="1916868" imgH="672808" progId="Equation.3">
                    <p:embed/>
                    <p:pic>
                      <p:nvPicPr>
                        <p:cNvPr id="34828"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0899" y="1461048"/>
                          <a:ext cx="4316412" cy="15160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23" name="Object 22"/>
          <p:cNvGraphicFramePr>
            <a:graphicFrameLocks noChangeAspect="1"/>
          </p:cNvGraphicFramePr>
          <p:nvPr>
            <p:extLst/>
          </p:nvPr>
        </p:nvGraphicFramePr>
        <p:xfrm>
          <a:off x="1336675" y="3275013"/>
          <a:ext cx="8670925" cy="2062163"/>
        </p:xfrm>
        <a:graphic>
          <a:graphicData uri="http://schemas.openxmlformats.org/presentationml/2006/ole">
            <mc:AlternateContent xmlns:mc="http://schemas.openxmlformats.org/markup-compatibility/2006">
              <mc:Choice xmlns:v="urn:schemas-microsoft-com:vml" Requires="v">
                <p:oleObj spid="_x0000_s36054" name="Rovnica" r:id="rId7" imgW="3632200" imgH="863600" progId="Equation.3">
                  <p:embed/>
                </p:oleObj>
              </mc:Choice>
              <mc:Fallback>
                <p:oleObj name="Rovnica" r:id="rId7" imgW="3632200" imgH="863600" progId="Equation.3">
                  <p:embed/>
                  <p:pic>
                    <p:nvPicPr>
                      <p:cNvPr id="23" name="Object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6675" y="3275013"/>
                        <a:ext cx="8670925" cy="20621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3" name="Group 32"/>
          <p:cNvGrpSpPr>
            <a:grpSpLocks/>
          </p:cNvGrpSpPr>
          <p:nvPr/>
        </p:nvGrpSpPr>
        <p:grpSpPr bwMode="auto">
          <a:xfrm>
            <a:off x="2398327" y="4670756"/>
            <a:ext cx="6966336" cy="1929524"/>
            <a:chOff x="1403648" y="4725144"/>
            <a:chExt cx="6966334" cy="1928875"/>
          </a:xfrm>
        </p:grpSpPr>
        <p:cxnSp>
          <p:nvCxnSpPr>
            <p:cNvPr id="27" name="Straight Arrow Connector 26"/>
            <p:cNvCxnSpPr/>
            <p:nvPr/>
          </p:nvCxnSpPr>
          <p:spPr>
            <a:xfrm flipV="1">
              <a:off x="2195811" y="4725144"/>
              <a:ext cx="1008062" cy="136796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1403648" y="5423409"/>
              <a:ext cx="792163" cy="6697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23" idx="2"/>
            </p:cNvCxnSpPr>
            <p:nvPr/>
          </p:nvCxnSpPr>
          <p:spPr>
            <a:xfrm flipV="1">
              <a:off x="2195811" y="5423409"/>
              <a:ext cx="2359024" cy="6697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826" name="TextBox 31"/>
            <p:cNvSpPr txBox="1">
              <a:spLocks noChangeArrowheads="1"/>
            </p:cNvSpPr>
            <p:nvPr/>
          </p:nvSpPr>
          <p:spPr bwMode="auto">
            <a:xfrm>
              <a:off x="2692970" y="6007905"/>
              <a:ext cx="5677012" cy="646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dirty="0"/>
                <a:t>Využili sme vzťahy podmienenej </a:t>
              </a:r>
              <a:r>
                <a:rPr lang="sk-SK" altLang="en-US" dirty="0" smtClean="0"/>
                <a:t>nezávislosti</a:t>
              </a:r>
              <a:r>
                <a:rPr lang="en-US" altLang="en-US" dirty="0" smtClean="0"/>
                <a:t>. We utilized the relations holding for the conditional independency</a:t>
              </a:r>
              <a:endParaRPr lang="en-US" altLang="en-US" dirty="0"/>
            </a:p>
          </p:txBody>
        </p:sp>
      </p:grpSp>
      <p:sp>
        <p:nvSpPr>
          <p:cNvPr id="2" name="Rectangle 1"/>
          <p:cNvSpPr/>
          <p:nvPr/>
        </p:nvSpPr>
        <p:spPr>
          <a:xfrm>
            <a:off x="5340875" y="396876"/>
            <a:ext cx="1524000" cy="8477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TextBox 2"/>
          <p:cNvSpPr txBox="1"/>
          <p:nvPr/>
        </p:nvSpPr>
        <p:spPr>
          <a:xfrm>
            <a:off x="10147300" y="3275013"/>
            <a:ext cx="1892300" cy="646331"/>
          </a:xfrm>
          <a:prstGeom prst="rect">
            <a:avLst/>
          </a:prstGeom>
          <a:noFill/>
        </p:spPr>
        <p:txBody>
          <a:bodyPr wrap="square" rtlCol="0">
            <a:spAutoFit/>
          </a:bodyPr>
          <a:lstStyle/>
          <a:p>
            <a:r>
              <a:rPr lang="en-US" dirty="0" smtClean="0"/>
              <a:t>P(+,+)=P(+,+,c)+P(+,+,¬c)</a:t>
            </a:r>
            <a:endParaRPr lang="en-US" dirty="0"/>
          </a:p>
        </p:txBody>
      </p:sp>
    </p:spTree>
    <p:extLst>
      <p:ext uri="{BB962C8B-B14F-4D97-AF65-F5344CB8AC3E}">
        <p14:creationId xmlns:p14="http://schemas.microsoft.com/office/powerpoint/2010/main" val="37758223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934993" y="236415"/>
            <a:ext cx="9198618" cy="5931539"/>
            <a:chOff x="1469382" y="188913"/>
            <a:chExt cx="9198618" cy="5931539"/>
          </a:xfrm>
        </p:grpSpPr>
        <p:sp>
          <p:nvSpPr>
            <p:cNvPr id="49154" name="TextBox 1"/>
            <p:cNvSpPr txBox="1">
              <a:spLocks noChangeArrowheads="1"/>
            </p:cNvSpPr>
            <p:nvPr/>
          </p:nvSpPr>
          <p:spPr bwMode="auto">
            <a:xfrm>
              <a:off x="2566988" y="188913"/>
              <a:ext cx="81010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0"/>
                </a:spcBef>
                <a:buClrTx/>
                <a:buSzTx/>
                <a:buFontTx/>
                <a:buNone/>
              </a:pPr>
              <a:r>
                <a:rPr lang="en-US" altLang="sk-SK" sz="2400" dirty="0" smtClean="0">
                  <a:latin typeface="Arial" panose="020B0604020202020204" pitchFamily="34" charset="0"/>
                </a:rPr>
                <a:t>Rejection sampling</a:t>
              </a:r>
              <a:endParaRPr lang="sk-SK" altLang="sk-SK" sz="2400" dirty="0">
                <a:latin typeface="Arial" panose="020B0604020202020204" pitchFamily="34" charset="0"/>
              </a:endParaRPr>
            </a:p>
          </p:txBody>
        </p:sp>
        <p:sp>
          <p:nvSpPr>
            <p:cNvPr id="49155" name="TextBox 2"/>
            <p:cNvSpPr txBox="1">
              <a:spLocks noChangeArrowheads="1"/>
            </p:cNvSpPr>
            <p:nvPr/>
          </p:nvSpPr>
          <p:spPr bwMode="auto">
            <a:xfrm>
              <a:off x="1469382" y="1030985"/>
              <a:ext cx="9198618"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0"/>
                </a:spcBef>
                <a:buClrTx/>
                <a:buSzTx/>
                <a:buFontTx/>
                <a:buNone/>
              </a:pPr>
              <a:r>
                <a:rPr lang="en-US" altLang="sk-SK" sz="1600" dirty="0" smtClean="0">
                  <a:latin typeface="Arial" panose="020B0604020202020204" pitchFamily="34" charset="0"/>
                </a:rPr>
                <a:t>We have a game with outcomes V1, V2 … Vn. </a:t>
              </a:r>
              <a:r>
                <a:rPr lang="sk-SK" altLang="sk-SK" sz="1600" dirty="0" smtClean="0">
                  <a:latin typeface="Arial" panose="020B0604020202020204" pitchFamily="34" charset="0"/>
                </a:rPr>
                <a:t> </a:t>
              </a:r>
              <a:r>
                <a:rPr lang="en-US" altLang="sk-SK" sz="1600" dirty="0" smtClean="0">
                  <a:latin typeface="Arial" panose="020B0604020202020204" pitchFamily="34" charset="0"/>
                </a:rPr>
                <a:t>Creator of the game gives us probabilities of each outcome.  We want to train a game agent to guess these probabilities. Therefore we need a lot of training data. Therefore we need to simulate a game results from the known distribution, which is very complex.  To generate the results from this distribution is difficult. </a:t>
              </a:r>
              <a:endParaRPr lang="sk-SK" altLang="sk-SK" sz="1600" dirty="0">
                <a:latin typeface="Arial" panose="020B0604020202020204" pitchFamily="34" charset="0"/>
              </a:endParaRPr>
            </a:p>
          </p:txBody>
        </p:sp>
        <p:sp>
          <p:nvSpPr>
            <p:cNvPr id="29" name="Freeform 28"/>
            <p:cNvSpPr/>
            <p:nvPr/>
          </p:nvSpPr>
          <p:spPr>
            <a:xfrm>
              <a:off x="2757856" y="3409503"/>
              <a:ext cx="4656138" cy="1444625"/>
            </a:xfrm>
            <a:custGeom>
              <a:avLst/>
              <a:gdLst>
                <a:gd name="connsiteX0" fmla="*/ 0 w 4655128"/>
                <a:gd name="connsiteY0" fmla="*/ 1236518 h 1444336"/>
                <a:gd name="connsiteX1" fmla="*/ 145473 w 4655128"/>
                <a:gd name="connsiteY1" fmla="*/ 1205345 h 1444336"/>
                <a:gd name="connsiteX2" fmla="*/ 176646 w 4655128"/>
                <a:gd name="connsiteY2" fmla="*/ 1194954 h 1444336"/>
                <a:gd name="connsiteX3" fmla="*/ 270164 w 4655128"/>
                <a:gd name="connsiteY3" fmla="*/ 1122218 h 1444336"/>
                <a:gd name="connsiteX4" fmla="*/ 301337 w 4655128"/>
                <a:gd name="connsiteY4" fmla="*/ 1101436 h 1444336"/>
                <a:gd name="connsiteX5" fmla="*/ 363682 w 4655128"/>
                <a:gd name="connsiteY5" fmla="*/ 1018309 h 1444336"/>
                <a:gd name="connsiteX6" fmla="*/ 384464 w 4655128"/>
                <a:gd name="connsiteY6" fmla="*/ 987136 h 1444336"/>
                <a:gd name="connsiteX7" fmla="*/ 415637 w 4655128"/>
                <a:gd name="connsiteY7" fmla="*/ 955963 h 1444336"/>
                <a:gd name="connsiteX8" fmla="*/ 457200 w 4655128"/>
                <a:gd name="connsiteY8" fmla="*/ 893618 h 1444336"/>
                <a:gd name="connsiteX9" fmla="*/ 488373 w 4655128"/>
                <a:gd name="connsiteY9" fmla="*/ 852054 h 1444336"/>
                <a:gd name="connsiteX10" fmla="*/ 509155 w 4655128"/>
                <a:gd name="connsiteY10" fmla="*/ 820881 h 1444336"/>
                <a:gd name="connsiteX11" fmla="*/ 529937 w 4655128"/>
                <a:gd name="connsiteY11" fmla="*/ 758536 h 1444336"/>
                <a:gd name="connsiteX12" fmla="*/ 561109 w 4655128"/>
                <a:gd name="connsiteY12" fmla="*/ 727363 h 1444336"/>
                <a:gd name="connsiteX13" fmla="*/ 592282 w 4655128"/>
                <a:gd name="connsiteY13" fmla="*/ 706581 h 1444336"/>
                <a:gd name="connsiteX14" fmla="*/ 623455 w 4655128"/>
                <a:gd name="connsiteY14" fmla="*/ 665018 h 1444336"/>
                <a:gd name="connsiteX15" fmla="*/ 685800 w 4655128"/>
                <a:gd name="connsiteY15" fmla="*/ 644236 h 1444336"/>
                <a:gd name="connsiteX16" fmla="*/ 779318 w 4655128"/>
                <a:gd name="connsiteY16" fmla="*/ 665018 h 1444336"/>
                <a:gd name="connsiteX17" fmla="*/ 810491 w 4655128"/>
                <a:gd name="connsiteY17" fmla="*/ 685800 h 1444336"/>
                <a:gd name="connsiteX18" fmla="*/ 820882 w 4655128"/>
                <a:gd name="connsiteY18" fmla="*/ 716972 h 1444336"/>
                <a:gd name="connsiteX19" fmla="*/ 841664 w 4655128"/>
                <a:gd name="connsiteY19" fmla="*/ 748145 h 1444336"/>
                <a:gd name="connsiteX20" fmla="*/ 883228 w 4655128"/>
                <a:gd name="connsiteY20" fmla="*/ 841663 h 1444336"/>
                <a:gd name="connsiteX21" fmla="*/ 893618 w 4655128"/>
                <a:gd name="connsiteY21" fmla="*/ 872836 h 1444336"/>
                <a:gd name="connsiteX22" fmla="*/ 935182 w 4655128"/>
                <a:gd name="connsiteY22" fmla="*/ 945572 h 1444336"/>
                <a:gd name="connsiteX23" fmla="*/ 997528 w 4655128"/>
                <a:gd name="connsiteY23" fmla="*/ 1007918 h 1444336"/>
                <a:gd name="connsiteX24" fmla="*/ 1059873 w 4655128"/>
                <a:gd name="connsiteY24" fmla="*/ 1049481 h 1444336"/>
                <a:gd name="connsiteX25" fmla="*/ 1091046 w 4655128"/>
                <a:gd name="connsiteY25" fmla="*/ 1059872 h 1444336"/>
                <a:gd name="connsiteX26" fmla="*/ 1153391 w 4655128"/>
                <a:gd name="connsiteY26" fmla="*/ 1091045 h 1444336"/>
                <a:gd name="connsiteX27" fmla="*/ 1184564 w 4655128"/>
                <a:gd name="connsiteY27" fmla="*/ 1111827 h 1444336"/>
                <a:gd name="connsiteX28" fmla="*/ 1246909 w 4655128"/>
                <a:gd name="connsiteY28" fmla="*/ 1132609 h 1444336"/>
                <a:gd name="connsiteX29" fmla="*/ 1340428 w 4655128"/>
                <a:gd name="connsiteY29" fmla="*/ 1111827 h 1444336"/>
                <a:gd name="connsiteX30" fmla="*/ 1371600 w 4655128"/>
                <a:gd name="connsiteY30" fmla="*/ 1091045 h 1444336"/>
                <a:gd name="connsiteX31" fmla="*/ 1413164 w 4655128"/>
                <a:gd name="connsiteY31" fmla="*/ 1028700 h 1444336"/>
                <a:gd name="connsiteX32" fmla="*/ 1423555 w 4655128"/>
                <a:gd name="connsiteY32" fmla="*/ 997527 h 1444336"/>
                <a:gd name="connsiteX33" fmla="*/ 1454728 w 4655128"/>
                <a:gd name="connsiteY33" fmla="*/ 966354 h 1444336"/>
                <a:gd name="connsiteX34" fmla="*/ 1527464 w 4655128"/>
                <a:gd name="connsiteY34" fmla="*/ 872836 h 1444336"/>
                <a:gd name="connsiteX35" fmla="*/ 1558637 w 4655128"/>
                <a:gd name="connsiteY35" fmla="*/ 768927 h 1444336"/>
                <a:gd name="connsiteX36" fmla="*/ 1600200 w 4655128"/>
                <a:gd name="connsiteY36" fmla="*/ 685800 h 1444336"/>
                <a:gd name="connsiteX37" fmla="*/ 1620982 w 4655128"/>
                <a:gd name="connsiteY37" fmla="*/ 644236 h 1444336"/>
                <a:gd name="connsiteX38" fmla="*/ 1631373 w 4655128"/>
                <a:gd name="connsiteY38" fmla="*/ 602672 h 1444336"/>
                <a:gd name="connsiteX39" fmla="*/ 1672937 w 4655128"/>
                <a:gd name="connsiteY39" fmla="*/ 509154 h 1444336"/>
                <a:gd name="connsiteX40" fmla="*/ 1724891 w 4655128"/>
                <a:gd name="connsiteY40" fmla="*/ 384463 h 1444336"/>
                <a:gd name="connsiteX41" fmla="*/ 1745673 w 4655128"/>
                <a:gd name="connsiteY41" fmla="*/ 342900 h 1444336"/>
                <a:gd name="connsiteX42" fmla="*/ 1766455 w 4655128"/>
                <a:gd name="connsiteY42" fmla="*/ 270163 h 1444336"/>
                <a:gd name="connsiteX43" fmla="*/ 1808018 w 4655128"/>
                <a:gd name="connsiteY43" fmla="*/ 207818 h 1444336"/>
                <a:gd name="connsiteX44" fmla="*/ 1859973 w 4655128"/>
                <a:gd name="connsiteY44" fmla="*/ 114300 h 1444336"/>
                <a:gd name="connsiteX45" fmla="*/ 1880755 w 4655128"/>
                <a:gd name="connsiteY45" fmla="*/ 83127 h 1444336"/>
                <a:gd name="connsiteX46" fmla="*/ 1922318 w 4655128"/>
                <a:gd name="connsiteY46" fmla="*/ 51954 h 1444336"/>
                <a:gd name="connsiteX47" fmla="*/ 2015837 w 4655128"/>
                <a:gd name="connsiteY47" fmla="*/ 0 h 1444336"/>
                <a:gd name="connsiteX48" fmla="*/ 2088573 w 4655128"/>
                <a:gd name="connsiteY48" fmla="*/ 83127 h 1444336"/>
                <a:gd name="connsiteX49" fmla="*/ 2140528 w 4655128"/>
                <a:gd name="connsiteY49" fmla="*/ 155863 h 1444336"/>
                <a:gd name="connsiteX50" fmla="*/ 2171700 w 4655128"/>
                <a:gd name="connsiteY50" fmla="*/ 228600 h 1444336"/>
                <a:gd name="connsiteX51" fmla="*/ 2192482 w 4655128"/>
                <a:gd name="connsiteY51" fmla="*/ 259772 h 1444336"/>
                <a:gd name="connsiteX52" fmla="*/ 2213264 w 4655128"/>
                <a:gd name="connsiteY52" fmla="*/ 322118 h 1444336"/>
                <a:gd name="connsiteX53" fmla="*/ 2296391 w 4655128"/>
                <a:gd name="connsiteY53" fmla="*/ 467590 h 1444336"/>
                <a:gd name="connsiteX54" fmla="*/ 2306782 w 4655128"/>
                <a:gd name="connsiteY54" fmla="*/ 498763 h 1444336"/>
                <a:gd name="connsiteX55" fmla="*/ 2327564 w 4655128"/>
                <a:gd name="connsiteY55" fmla="*/ 571500 h 1444336"/>
                <a:gd name="connsiteX56" fmla="*/ 2348346 w 4655128"/>
                <a:gd name="connsiteY56" fmla="*/ 613063 h 1444336"/>
                <a:gd name="connsiteX57" fmla="*/ 2358737 w 4655128"/>
                <a:gd name="connsiteY57" fmla="*/ 644236 h 1444336"/>
                <a:gd name="connsiteX58" fmla="*/ 2379518 w 4655128"/>
                <a:gd name="connsiteY58" fmla="*/ 685800 h 1444336"/>
                <a:gd name="connsiteX59" fmla="*/ 2389909 w 4655128"/>
                <a:gd name="connsiteY59" fmla="*/ 716972 h 1444336"/>
                <a:gd name="connsiteX60" fmla="*/ 2431473 w 4655128"/>
                <a:gd name="connsiteY60" fmla="*/ 789709 h 1444336"/>
                <a:gd name="connsiteX61" fmla="*/ 2452255 w 4655128"/>
                <a:gd name="connsiteY61" fmla="*/ 852054 h 1444336"/>
                <a:gd name="connsiteX62" fmla="*/ 2493818 w 4655128"/>
                <a:gd name="connsiteY62" fmla="*/ 935181 h 1444336"/>
                <a:gd name="connsiteX63" fmla="*/ 2514600 w 4655128"/>
                <a:gd name="connsiteY63" fmla="*/ 966354 h 1444336"/>
                <a:gd name="connsiteX64" fmla="*/ 2524991 w 4655128"/>
                <a:gd name="connsiteY64" fmla="*/ 997527 h 1444336"/>
                <a:gd name="connsiteX65" fmla="*/ 2545773 w 4655128"/>
                <a:gd name="connsiteY65" fmla="*/ 1028700 h 1444336"/>
                <a:gd name="connsiteX66" fmla="*/ 2566555 w 4655128"/>
                <a:gd name="connsiteY66" fmla="*/ 1091045 h 1444336"/>
                <a:gd name="connsiteX67" fmla="*/ 2576946 w 4655128"/>
                <a:gd name="connsiteY67" fmla="*/ 1122218 h 1444336"/>
                <a:gd name="connsiteX68" fmla="*/ 2639291 w 4655128"/>
                <a:gd name="connsiteY68" fmla="*/ 1226127 h 1444336"/>
                <a:gd name="connsiteX69" fmla="*/ 2691246 w 4655128"/>
                <a:gd name="connsiteY69" fmla="*/ 1267690 h 1444336"/>
                <a:gd name="connsiteX70" fmla="*/ 2763982 w 4655128"/>
                <a:gd name="connsiteY70" fmla="*/ 1236518 h 1444336"/>
                <a:gd name="connsiteX71" fmla="*/ 2784764 w 4655128"/>
                <a:gd name="connsiteY71" fmla="*/ 1205345 h 1444336"/>
                <a:gd name="connsiteX72" fmla="*/ 2815937 w 4655128"/>
                <a:gd name="connsiteY72" fmla="*/ 1163781 h 1444336"/>
                <a:gd name="connsiteX73" fmla="*/ 2836718 w 4655128"/>
                <a:gd name="connsiteY73" fmla="*/ 1132609 h 1444336"/>
                <a:gd name="connsiteX74" fmla="*/ 2867891 w 4655128"/>
                <a:gd name="connsiteY74" fmla="*/ 1101436 h 1444336"/>
                <a:gd name="connsiteX75" fmla="*/ 2888673 w 4655128"/>
                <a:gd name="connsiteY75" fmla="*/ 1070263 h 1444336"/>
                <a:gd name="connsiteX76" fmla="*/ 2951018 w 4655128"/>
                <a:gd name="connsiteY76" fmla="*/ 987136 h 1444336"/>
                <a:gd name="connsiteX77" fmla="*/ 2971800 w 4655128"/>
                <a:gd name="connsiteY77" fmla="*/ 955963 h 1444336"/>
                <a:gd name="connsiteX78" fmla="*/ 3002973 w 4655128"/>
                <a:gd name="connsiteY78" fmla="*/ 935181 h 1444336"/>
                <a:gd name="connsiteX79" fmla="*/ 3023755 w 4655128"/>
                <a:gd name="connsiteY79" fmla="*/ 893618 h 1444336"/>
                <a:gd name="connsiteX80" fmla="*/ 3096491 w 4655128"/>
                <a:gd name="connsiteY80" fmla="*/ 862445 h 1444336"/>
                <a:gd name="connsiteX81" fmla="*/ 3138055 w 4655128"/>
                <a:gd name="connsiteY81" fmla="*/ 935181 h 1444336"/>
                <a:gd name="connsiteX82" fmla="*/ 3179618 w 4655128"/>
                <a:gd name="connsiteY82" fmla="*/ 997527 h 1444336"/>
                <a:gd name="connsiteX83" fmla="*/ 3221182 w 4655128"/>
                <a:gd name="connsiteY83" fmla="*/ 1059872 h 1444336"/>
                <a:gd name="connsiteX84" fmla="*/ 3252355 w 4655128"/>
                <a:gd name="connsiteY84" fmla="*/ 1080654 h 1444336"/>
                <a:gd name="connsiteX85" fmla="*/ 3304309 w 4655128"/>
                <a:gd name="connsiteY85" fmla="*/ 1070263 h 1444336"/>
                <a:gd name="connsiteX86" fmla="*/ 3335482 w 4655128"/>
                <a:gd name="connsiteY86" fmla="*/ 1059872 h 1444336"/>
                <a:gd name="connsiteX87" fmla="*/ 3397828 w 4655128"/>
                <a:gd name="connsiteY87" fmla="*/ 1122218 h 1444336"/>
                <a:gd name="connsiteX88" fmla="*/ 3470564 w 4655128"/>
                <a:gd name="connsiteY88" fmla="*/ 1215736 h 1444336"/>
                <a:gd name="connsiteX89" fmla="*/ 3491346 w 4655128"/>
                <a:gd name="connsiteY89" fmla="*/ 1246909 h 1444336"/>
                <a:gd name="connsiteX90" fmla="*/ 3522518 w 4655128"/>
                <a:gd name="connsiteY90" fmla="*/ 1267690 h 1444336"/>
                <a:gd name="connsiteX91" fmla="*/ 3553691 w 4655128"/>
                <a:gd name="connsiteY91" fmla="*/ 1278081 h 1444336"/>
                <a:gd name="connsiteX92" fmla="*/ 3647209 w 4655128"/>
                <a:gd name="connsiteY92" fmla="*/ 1309254 h 1444336"/>
                <a:gd name="connsiteX93" fmla="*/ 3688773 w 4655128"/>
                <a:gd name="connsiteY93" fmla="*/ 1298863 h 1444336"/>
                <a:gd name="connsiteX94" fmla="*/ 3719946 w 4655128"/>
                <a:gd name="connsiteY94" fmla="*/ 1267690 h 1444336"/>
                <a:gd name="connsiteX95" fmla="*/ 3761509 w 4655128"/>
                <a:gd name="connsiteY95" fmla="*/ 1236518 h 1444336"/>
                <a:gd name="connsiteX96" fmla="*/ 3834246 w 4655128"/>
                <a:gd name="connsiteY96" fmla="*/ 1143000 h 1444336"/>
                <a:gd name="connsiteX97" fmla="*/ 3844637 w 4655128"/>
                <a:gd name="connsiteY97" fmla="*/ 1111827 h 1444336"/>
                <a:gd name="connsiteX98" fmla="*/ 3865418 w 4655128"/>
                <a:gd name="connsiteY98" fmla="*/ 1080654 h 1444336"/>
                <a:gd name="connsiteX99" fmla="*/ 3896591 w 4655128"/>
                <a:gd name="connsiteY99" fmla="*/ 1007918 h 1444336"/>
                <a:gd name="connsiteX100" fmla="*/ 3927764 w 4655128"/>
                <a:gd name="connsiteY100" fmla="*/ 924790 h 1444336"/>
                <a:gd name="connsiteX101" fmla="*/ 3958937 w 4655128"/>
                <a:gd name="connsiteY101" fmla="*/ 904009 h 1444336"/>
                <a:gd name="connsiteX102" fmla="*/ 3969328 w 4655128"/>
                <a:gd name="connsiteY102" fmla="*/ 872836 h 1444336"/>
                <a:gd name="connsiteX103" fmla="*/ 4031673 w 4655128"/>
                <a:gd name="connsiteY103" fmla="*/ 820881 h 1444336"/>
                <a:gd name="connsiteX104" fmla="*/ 4062846 w 4655128"/>
                <a:gd name="connsiteY104" fmla="*/ 810490 h 1444336"/>
                <a:gd name="connsiteX105" fmla="*/ 4125191 w 4655128"/>
                <a:gd name="connsiteY105" fmla="*/ 893618 h 1444336"/>
                <a:gd name="connsiteX106" fmla="*/ 4156364 w 4655128"/>
                <a:gd name="connsiteY106" fmla="*/ 924790 h 1444336"/>
                <a:gd name="connsiteX107" fmla="*/ 4177146 w 4655128"/>
                <a:gd name="connsiteY107" fmla="*/ 955963 h 1444336"/>
                <a:gd name="connsiteX108" fmla="*/ 4208318 w 4655128"/>
                <a:gd name="connsiteY108" fmla="*/ 997527 h 1444336"/>
                <a:gd name="connsiteX109" fmla="*/ 4229100 w 4655128"/>
                <a:gd name="connsiteY109" fmla="*/ 1028700 h 1444336"/>
                <a:gd name="connsiteX110" fmla="*/ 4260273 w 4655128"/>
                <a:gd name="connsiteY110" fmla="*/ 1059872 h 1444336"/>
                <a:gd name="connsiteX111" fmla="*/ 4270664 w 4655128"/>
                <a:gd name="connsiteY111" fmla="*/ 1091045 h 1444336"/>
                <a:gd name="connsiteX112" fmla="*/ 4301837 w 4655128"/>
                <a:gd name="connsiteY112" fmla="*/ 1122218 h 1444336"/>
                <a:gd name="connsiteX113" fmla="*/ 4322618 w 4655128"/>
                <a:gd name="connsiteY113" fmla="*/ 1153390 h 1444336"/>
                <a:gd name="connsiteX114" fmla="*/ 4353791 w 4655128"/>
                <a:gd name="connsiteY114" fmla="*/ 1184563 h 1444336"/>
                <a:gd name="connsiteX115" fmla="*/ 4416137 w 4655128"/>
                <a:gd name="connsiteY115" fmla="*/ 1267690 h 1444336"/>
                <a:gd name="connsiteX116" fmla="*/ 4488873 w 4655128"/>
                <a:gd name="connsiteY116" fmla="*/ 1309254 h 1444336"/>
                <a:gd name="connsiteX117" fmla="*/ 4551218 w 4655128"/>
                <a:gd name="connsiteY117" fmla="*/ 1361209 h 1444336"/>
                <a:gd name="connsiteX118" fmla="*/ 4572000 w 4655128"/>
                <a:gd name="connsiteY118" fmla="*/ 1392381 h 1444336"/>
                <a:gd name="connsiteX119" fmla="*/ 4603173 w 4655128"/>
                <a:gd name="connsiteY119" fmla="*/ 1402772 h 1444336"/>
                <a:gd name="connsiteX120" fmla="*/ 4655128 w 4655128"/>
                <a:gd name="connsiteY120" fmla="*/ 1444336 h 144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4655128" h="1444336">
                  <a:moveTo>
                    <a:pt x="0" y="1236518"/>
                  </a:moveTo>
                  <a:cubicBezTo>
                    <a:pt x="104866" y="1223410"/>
                    <a:pt x="56635" y="1234958"/>
                    <a:pt x="145473" y="1205345"/>
                  </a:cubicBezTo>
                  <a:lnTo>
                    <a:pt x="176646" y="1194954"/>
                  </a:lnTo>
                  <a:cubicBezTo>
                    <a:pt x="225480" y="1146119"/>
                    <a:pt x="195590" y="1171933"/>
                    <a:pt x="270164" y="1122218"/>
                  </a:cubicBezTo>
                  <a:lnTo>
                    <a:pt x="301337" y="1101436"/>
                  </a:lnTo>
                  <a:cubicBezTo>
                    <a:pt x="322119" y="1073727"/>
                    <a:pt x="344469" y="1047128"/>
                    <a:pt x="363682" y="1018309"/>
                  </a:cubicBezTo>
                  <a:cubicBezTo>
                    <a:pt x="370609" y="1007918"/>
                    <a:pt x="376469" y="996730"/>
                    <a:pt x="384464" y="987136"/>
                  </a:cubicBezTo>
                  <a:cubicBezTo>
                    <a:pt x="393872" y="975847"/>
                    <a:pt x="406615" y="967563"/>
                    <a:pt x="415637" y="955963"/>
                  </a:cubicBezTo>
                  <a:cubicBezTo>
                    <a:pt x="430971" y="936248"/>
                    <a:pt x="442214" y="913599"/>
                    <a:pt x="457200" y="893618"/>
                  </a:cubicBezTo>
                  <a:cubicBezTo>
                    <a:pt x="467591" y="879763"/>
                    <a:pt x="478307" y="866147"/>
                    <a:pt x="488373" y="852054"/>
                  </a:cubicBezTo>
                  <a:cubicBezTo>
                    <a:pt x="495632" y="841892"/>
                    <a:pt x="504083" y="832293"/>
                    <a:pt x="509155" y="820881"/>
                  </a:cubicBezTo>
                  <a:cubicBezTo>
                    <a:pt x="518052" y="800863"/>
                    <a:pt x="514447" y="774026"/>
                    <a:pt x="529937" y="758536"/>
                  </a:cubicBezTo>
                  <a:cubicBezTo>
                    <a:pt x="540328" y="748145"/>
                    <a:pt x="549820" y="736771"/>
                    <a:pt x="561109" y="727363"/>
                  </a:cubicBezTo>
                  <a:cubicBezTo>
                    <a:pt x="570703" y="719368"/>
                    <a:pt x="583451" y="715412"/>
                    <a:pt x="592282" y="706581"/>
                  </a:cubicBezTo>
                  <a:cubicBezTo>
                    <a:pt x="604528" y="694335"/>
                    <a:pt x="609045" y="674624"/>
                    <a:pt x="623455" y="665018"/>
                  </a:cubicBezTo>
                  <a:cubicBezTo>
                    <a:pt x="641682" y="652867"/>
                    <a:pt x="685800" y="644236"/>
                    <a:pt x="685800" y="644236"/>
                  </a:cubicBezTo>
                  <a:cubicBezTo>
                    <a:pt x="709747" y="648227"/>
                    <a:pt x="753737" y="652227"/>
                    <a:pt x="779318" y="665018"/>
                  </a:cubicBezTo>
                  <a:cubicBezTo>
                    <a:pt x="790488" y="670603"/>
                    <a:pt x="800100" y="678873"/>
                    <a:pt x="810491" y="685800"/>
                  </a:cubicBezTo>
                  <a:cubicBezTo>
                    <a:pt x="813955" y="696191"/>
                    <a:pt x="815984" y="707176"/>
                    <a:pt x="820882" y="716972"/>
                  </a:cubicBezTo>
                  <a:cubicBezTo>
                    <a:pt x="826467" y="728142"/>
                    <a:pt x="836592" y="736733"/>
                    <a:pt x="841664" y="748145"/>
                  </a:cubicBezTo>
                  <a:cubicBezTo>
                    <a:pt x="891126" y="859434"/>
                    <a:pt x="836196" y="771114"/>
                    <a:pt x="883228" y="841663"/>
                  </a:cubicBezTo>
                  <a:cubicBezTo>
                    <a:pt x="886691" y="852054"/>
                    <a:pt x="889304" y="862769"/>
                    <a:pt x="893618" y="872836"/>
                  </a:cubicBezTo>
                  <a:cubicBezTo>
                    <a:pt x="901405" y="891005"/>
                    <a:pt x="920787" y="929378"/>
                    <a:pt x="935182" y="945572"/>
                  </a:cubicBezTo>
                  <a:cubicBezTo>
                    <a:pt x="954708" y="967538"/>
                    <a:pt x="973074" y="991615"/>
                    <a:pt x="997528" y="1007918"/>
                  </a:cubicBezTo>
                  <a:cubicBezTo>
                    <a:pt x="1018310" y="1021772"/>
                    <a:pt x="1036178" y="1041583"/>
                    <a:pt x="1059873" y="1049481"/>
                  </a:cubicBezTo>
                  <a:lnTo>
                    <a:pt x="1091046" y="1059872"/>
                  </a:lnTo>
                  <a:cubicBezTo>
                    <a:pt x="1180375" y="1119426"/>
                    <a:pt x="1067356" y="1048027"/>
                    <a:pt x="1153391" y="1091045"/>
                  </a:cubicBezTo>
                  <a:cubicBezTo>
                    <a:pt x="1164561" y="1096630"/>
                    <a:pt x="1173152" y="1106755"/>
                    <a:pt x="1184564" y="1111827"/>
                  </a:cubicBezTo>
                  <a:cubicBezTo>
                    <a:pt x="1204582" y="1120724"/>
                    <a:pt x="1246909" y="1132609"/>
                    <a:pt x="1246909" y="1132609"/>
                  </a:cubicBezTo>
                  <a:cubicBezTo>
                    <a:pt x="1270853" y="1128618"/>
                    <a:pt x="1314848" y="1124617"/>
                    <a:pt x="1340428" y="1111827"/>
                  </a:cubicBezTo>
                  <a:cubicBezTo>
                    <a:pt x="1351598" y="1106242"/>
                    <a:pt x="1361209" y="1097972"/>
                    <a:pt x="1371600" y="1091045"/>
                  </a:cubicBezTo>
                  <a:cubicBezTo>
                    <a:pt x="1385455" y="1070263"/>
                    <a:pt x="1405266" y="1052395"/>
                    <a:pt x="1413164" y="1028700"/>
                  </a:cubicBezTo>
                  <a:cubicBezTo>
                    <a:pt x="1416628" y="1018309"/>
                    <a:pt x="1417479" y="1006641"/>
                    <a:pt x="1423555" y="997527"/>
                  </a:cubicBezTo>
                  <a:cubicBezTo>
                    <a:pt x="1431706" y="985300"/>
                    <a:pt x="1445706" y="977954"/>
                    <a:pt x="1454728" y="966354"/>
                  </a:cubicBezTo>
                  <a:cubicBezTo>
                    <a:pt x="1541729" y="854495"/>
                    <a:pt x="1456692" y="943608"/>
                    <a:pt x="1527464" y="872836"/>
                  </a:cubicBezTo>
                  <a:cubicBezTo>
                    <a:pt x="1534922" y="843003"/>
                    <a:pt x="1545987" y="794227"/>
                    <a:pt x="1558637" y="768927"/>
                  </a:cubicBezTo>
                  <a:lnTo>
                    <a:pt x="1600200" y="685800"/>
                  </a:lnTo>
                  <a:cubicBezTo>
                    <a:pt x="1607127" y="671945"/>
                    <a:pt x="1617225" y="659263"/>
                    <a:pt x="1620982" y="644236"/>
                  </a:cubicBezTo>
                  <a:cubicBezTo>
                    <a:pt x="1624446" y="630381"/>
                    <a:pt x="1626359" y="616044"/>
                    <a:pt x="1631373" y="602672"/>
                  </a:cubicBezTo>
                  <a:cubicBezTo>
                    <a:pt x="1685690" y="457828"/>
                    <a:pt x="1616065" y="679770"/>
                    <a:pt x="1672937" y="509154"/>
                  </a:cubicBezTo>
                  <a:cubicBezTo>
                    <a:pt x="1708746" y="401728"/>
                    <a:pt x="1638102" y="558040"/>
                    <a:pt x="1724891" y="384463"/>
                  </a:cubicBezTo>
                  <a:lnTo>
                    <a:pt x="1745673" y="342900"/>
                  </a:lnTo>
                  <a:cubicBezTo>
                    <a:pt x="1748119" y="333116"/>
                    <a:pt x="1759679" y="282360"/>
                    <a:pt x="1766455" y="270163"/>
                  </a:cubicBezTo>
                  <a:cubicBezTo>
                    <a:pt x="1778585" y="248330"/>
                    <a:pt x="1800120" y="231513"/>
                    <a:pt x="1808018" y="207818"/>
                  </a:cubicBezTo>
                  <a:cubicBezTo>
                    <a:pt x="1826307" y="152950"/>
                    <a:pt x="1812333" y="185759"/>
                    <a:pt x="1859973" y="114300"/>
                  </a:cubicBezTo>
                  <a:cubicBezTo>
                    <a:pt x="1866900" y="103909"/>
                    <a:pt x="1870764" y="90620"/>
                    <a:pt x="1880755" y="83127"/>
                  </a:cubicBezTo>
                  <a:cubicBezTo>
                    <a:pt x="1894609" y="72736"/>
                    <a:pt x="1908131" y="61885"/>
                    <a:pt x="1922318" y="51954"/>
                  </a:cubicBezTo>
                  <a:cubicBezTo>
                    <a:pt x="1987280" y="6480"/>
                    <a:pt x="1963818" y="17338"/>
                    <a:pt x="2015837" y="0"/>
                  </a:cubicBezTo>
                  <a:cubicBezTo>
                    <a:pt x="2081196" y="49019"/>
                    <a:pt x="2039582" y="9641"/>
                    <a:pt x="2088573" y="83127"/>
                  </a:cubicBezTo>
                  <a:cubicBezTo>
                    <a:pt x="2110875" y="116580"/>
                    <a:pt x="2121940" y="123333"/>
                    <a:pt x="2140528" y="155863"/>
                  </a:cubicBezTo>
                  <a:cubicBezTo>
                    <a:pt x="2227032" y="307248"/>
                    <a:pt x="2113401" y="112003"/>
                    <a:pt x="2171700" y="228600"/>
                  </a:cubicBezTo>
                  <a:cubicBezTo>
                    <a:pt x="2177285" y="239770"/>
                    <a:pt x="2185555" y="249381"/>
                    <a:pt x="2192482" y="259772"/>
                  </a:cubicBezTo>
                  <a:cubicBezTo>
                    <a:pt x="2199409" y="280554"/>
                    <a:pt x="2201113" y="303891"/>
                    <a:pt x="2213264" y="322118"/>
                  </a:cubicBezTo>
                  <a:cubicBezTo>
                    <a:pt x="2243671" y="367727"/>
                    <a:pt x="2278812" y="414853"/>
                    <a:pt x="2296391" y="467590"/>
                  </a:cubicBezTo>
                  <a:cubicBezTo>
                    <a:pt x="2299855" y="477981"/>
                    <a:pt x="2303773" y="488231"/>
                    <a:pt x="2306782" y="498763"/>
                  </a:cubicBezTo>
                  <a:cubicBezTo>
                    <a:pt x="2314314" y="525126"/>
                    <a:pt x="2316887" y="546587"/>
                    <a:pt x="2327564" y="571500"/>
                  </a:cubicBezTo>
                  <a:cubicBezTo>
                    <a:pt x="2333666" y="585737"/>
                    <a:pt x="2342244" y="598826"/>
                    <a:pt x="2348346" y="613063"/>
                  </a:cubicBezTo>
                  <a:cubicBezTo>
                    <a:pt x="2352661" y="623130"/>
                    <a:pt x="2354422" y="634168"/>
                    <a:pt x="2358737" y="644236"/>
                  </a:cubicBezTo>
                  <a:cubicBezTo>
                    <a:pt x="2364839" y="658473"/>
                    <a:pt x="2373416" y="671563"/>
                    <a:pt x="2379518" y="685800"/>
                  </a:cubicBezTo>
                  <a:cubicBezTo>
                    <a:pt x="2383832" y="695867"/>
                    <a:pt x="2385011" y="707176"/>
                    <a:pt x="2389909" y="716972"/>
                  </a:cubicBezTo>
                  <a:cubicBezTo>
                    <a:pt x="2427399" y="791951"/>
                    <a:pt x="2395040" y="698627"/>
                    <a:pt x="2431473" y="789709"/>
                  </a:cubicBezTo>
                  <a:cubicBezTo>
                    <a:pt x="2439609" y="810048"/>
                    <a:pt x="2440104" y="833827"/>
                    <a:pt x="2452255" y="852054"/>
                  </a:cubicBezTo>
                  <a:cubicBezTo>
                    <a:pt x="2500403" y="924277"/>
                    <a:pt x="2442979" y="833501"/>
                    <a:pt x="2493818" y="935181"/>
                  </a:cubicBezTo>
                  <a:cubicBezTo>
                    <a:pt x="2499403" y="946351"/>
                    <a:pt x="2509015" y="955184"/>
                    <a:pt x="2514600" y="966354"/>
                  </a:cubicBezTo>
                  <a:cubicBezTo>
                    <a:pt x="2519498" y="976151"/>
                    <a:pt x="2520093" y="987730"/>
                    <a:pt x="2524991" y="997527"/>
                  </a:cubicBezTo>
                  <a:cubicBezTo>
                    <a:pt x="2530576" y="1008697"/>
                    <a:pt x="2540701" y="1017288"/>
                    <a:pt x="2545773" y="1028700"/>
                  </a:cubicBezTo>
                  <a:cubicBezTo>
                    <a:pt x="2554670" y="1048718"/>
                    <a:pt x="2559628" y="1070263"/>
                    <a:pt x="2566555" y="1091045"/>
                  </a:cubicBezTo>
                  <a:cubicBezTo>
                    <a:pt x="2570019" y="1101436"/>
                    <a:pt x="2572048" y="1112421"/>
                    <a:pt x="2576946" y="1122218"/>
                  </a:cubicBezTo>
                  <a:cubicBezTo>
                    <a:pt x="2608897" y="1186119"/>
                    <a:pt x="2589137" y="1150895"/>
                    <a:pt x="2639291" y="1226127"/>
                  </a:cubicBezTo>
                  <a:cubicBezTo>
                    <a:pt x="2666148" y="1266413"/>
                    <a:pt x="2648226" y="1253351"/>
                    <a:pt x="2691246" y="1267690"/>
                  </a:cubicBezTo>
                  <a:cubicBezTo>
                    <a:pt x="2723043" y="1259741"/>
                    <a:pt x="2740062" y="1260438"/>
                    <a:pt x="2763982" y="1236518"/>
                  </a:cubicBezTo>
                  <a:cubicBezTo>
                    <a:pt x="2772813" y="1227687"/>
                    <a:pt x="2777505" y="1215507"/>
                    <a:pt x="2784764" y="1205345"/>
                  </a:cubicBezTo>
                  <a:cubicBezTo>
                    <a:pt x="2794830" y="1191252"/>
                    <a:pt x="2805871" y="1177874"/>
                    <a:pt x="2815937" y="1163781"/>
                  </a:cubicBezTo>
                  <a:cubicBezTo>
                    <a:pt x="2823195" y="1153619"/>
                    <a:pt x="2828723" y="1142203"/>
                    <a:pt x="2836718" y="1132609"/>
                  </a:cubicBezTo>
                  <a:cubicBezTo>
                    <a:pt x="2846126" y="1121320"/>
                    <a:pt x="2858483" y="1112725"/>
                    <a:pt x="2867891" y="1101436"/>
                  </a:cubicBezTo>
                  <a:cubicBezTo>
                    <a:pt x="2875886" y="1091842"/>
                    <a:pt x="2881328" y="1080363"/>
                    <a:pt x="2888673" y="1070263"/>
                  </a:cubicBezTo>
                  <a:cubicBezTo>
                    <a:pt x="2909045" y="1042251"/>
                    <a:pt x="2931805" y="1015955"/>
                    <a:pt x="2951018" y="987136"/>
                  </a:cubicBezTo>
                  <a:cubicBezTo>
                    <a:pt x="2957945" y="976745"/>
                    <a:pt x="2962969" y="964794"/>
                    <a:pt x="2971800" y="955963"/>
                  </a:cubicBezTo>
                  <a:cubicBezTo>
                    <a:pt x="2980631" y="947132"/>
                    <a:pt x="2992582" y="942108"/>
                    <a:pt x="3002973" y="935181"/>
                  </a:cubicBezTo>
                  <a:cubicBezTo>
                    <a:pt x="3009900" y="921327"/>
                    <a:pt x="3013839" y="905517"/>
                    <a:pt x="3023755" y="893618"/>
                  </a:cubicBezTo>
                  <a:cubicBezTo>
                    <a:pt x="3042639" y="870957"/>
                    <a:pt x="3070453" y="868955"/>
                    <a:pt x="3096491" y="862445"/>
                  </a:cubicBezTo>
                  <a:cubicBezTo>
                    <a:pt x="3198744" y="998782"/>
                    <a:pt x="3081390" y="833183"/>
                    <a:pt x="3138055" y="935181"/>
                  </a:cubicBezTo>
                  <a:cubicBezTo>
                    <a:pt x="3150185" y="957015"/>
                    <a:pt x="3165764" y="976745"/>
                    <a:pt x="3179618" y="997527"/>
                  </a:cubicBezTo>
                  <a:cubicBezTo>
                    <a:pt x="3179619" y="997528"/>
                    <a:pt x="3221180" y="1059871"/>
                    <a:pt x="3221182" y="1059872"/>
                  </a:cubicBezTo>
                  <a:lnTo>
                    <a:pt x="3252355" y="1080654"/>
                  </a:lnTo>
                  <a:cubicBezTo>
                    <a:pt x="3269673" y="1077190"/>
                    <a:pt x="3287175" y="1074546"/>
                    <a:pt x="3304309" y="1070263"/>
                  </a:cubicBezTo>
                  <a:cubicBezTo>
                    <a:pt x="3314935" y="1067606"/>
                    <a:pt x="3324678" y="1058071"/>
                    <a:pt x="3335482" y="1059872"/>
                  </a:cubicBezTo>
                  <a:cubicBezTo>
                    <a:pt x="3362920" y="1064445"/>
                    <a:pt x="3384324" y="1106463"/>
                    <a:pt x="3397828" y="1122218"/>
                  </a:cubicBezTo>
                  <a:cubicBezTo>
                    <a:pt x="3471079" y="1207677"/>
                    <a:pt x="3379346" y="1078909"/>
                    <a:pt x="3470564" y="1215736"/>
                  </a:cubicBezTo>
                  <a:cubicBezTo>
                    <a:pt x="3477491" y="1226127"/>
                    <a:pt x="3480955" y="1239982"/>
                    <a:pt x="3491346" y="1246909"/>
                  </a:cubicBezTo>
                  <a:cubicBezTo>
                    <a:pt x="3501737" y="1253836"/>
                    <a:pt x="3511348" y="1262105"/>
                    <a:pt x="3522518" y="1267690"/>
                  </a:cubicBezTo>
                  <a:cubicBezTo>
                    <a:pt x="3532315" y="1272588"/>
                    <a:pt x="3543435" y="1274235"/>
                    <a:pt x="3553691" y="1278081"/>
                  </a:cubicBezTo>
                  <a:cubicBezTo>
                    <a:pt x="3631949" y="1307428"/>
                    <a:pt x="3577564" y="1291842"/>
                    <a:pt x="3647209" y="1309254"/>
                  </a:cubicBezTo>
                  <a:cubicBezTo>
                    <a:pt x="3661064" y="1305790"/>
                    <a:pt x="3676374" y="1305948"/>
                    <a:pt x="3688773" y="1298863"/>
                  </a:cubicBezTo>
                  <a:cubicBezTo>
                    <a:pt x="3701532" y="1291572"/>
                    <a:pt x="3708789" y="1277253"/>
                    <a:pt x="3719946" y="1267690"/>
                  </a:cubicBezTo>
                  <a:cubicBezTo>
                    <a:pt x="3733095" y="1256420"/>
                    <a:pt x="3747655" y="1246909"/>
                    <a:pt x="3761509" y="1236518"/>
                  </a:cubicBezTo>
                  <a:cubicBezTo>
                    <a:pt x="3811224" y="1161945"/>
                    <a:pt x="3785411" y="1191833"/>
                    <a:pt x="3834246" y="1143000"/>
                  </a:cubicBezTo>
                  <a:cubicBezTo>
                    <a:pt x="3837710" y="1132609"/>
                    <a:pt x="3839739" y="1121624"/>
                    <a:pt x="3844637" y="1111827"/>
                  </a:cubicBezTo>
                  <a:cubicBezTo>
                    <a:pt x="3850222" y="1100657"/>
                    <a:pt x="3860499" y="1092133"/>
                    <a:pt x="3865418" y="1080654"/>
                  </a:cubicBezTo>
                  <a:cubicBezTo>
                    <a:pt x="3905672" y="986724"/>
                    <a:pt x="3844422" y="1086170"/>
                    <a:pt x="3896591" y="1007918"/>
                  </a:cubicBezTo>
                  <a:cubicBezTo>
                    <a:pt x="3903582" y="979954"/>
                    <a:pt x="3908358" y="948077"/>
                    <a:pt x="3927764" y="924790"/>
                  </a:cubicBezTo>
                  <a:cubicBezTo>
                    <a:pt x="3935759" y="915196"/>
                    <a:pt x="3948546" y="910936"/>
                    <a:pt x="3958937" y="904009"/>
                  </a:cubicBezTo>
                  <a:cubicBezTo>
                    <a:pt x="3962401" y="893618"/>
                    <a:pt x="3963252" y="881950"/>
                    <a:pt x="3969328" y="872836"/>
                  </a:cubicBezTo>
                  <a:cubicBezTo>
                    <a:pt x="3980819" y="855599"/>
                    <a:pt x="4012504" y="830466"/>
                    <a:pt x="4031673" y="820881"/>
                  </a:cubicBezTo>
                  <a:cubicBezTo>
                    <a:pt x="4041470" y="815983"/>
                    <a:pt x="4052455" y="813954"/>
                    <a:pt x="4062846" y="810490"/>
                  </a:cubicBezTo>
                  <a:cubicBezTo>
                    <a:pt x="4171426" y="919072"/>
                    <a:pt x="4051324" y="790205"/>
                    <a:pt x="4125191" y="893618"/>
                  </a:cubicBezTo>
                  <a:cubicBezTo>
                    <a:pt x="4133732" y="905576"/>
                    <a:pt x="4146956" y="913501"/>
                    <a:pt x="4156364" y="924790"/>
                  </a:cubicBezTo>
                  <a:cubicBezTo>
                    <a:pt x="4164359" y="934384"/>
                    <a:pt x="4169887" y="945801"/>
                    <a:pt x="4177146" y="955963"/>
                  </a:cubicBezTo>
                  <a:cubicBezTo>
                    <a:pt x="4187212" y="970055"/>
                    <a:pt x="4198252" y="983435"/>
                    <a:pt x="4208318" y="997527"/>
                  </a:cubicBezTo>
                  <a:cubicBezTo>
                    <a:pt x="4215577" y="1007689"/>
                    <a:pt x="4221105" y="1019106"/>
                    <a:pt x="4229100" y="1028700"/>
                  </a:cubicBezTo>
                  <a:cubicBezTo>
                    <a:pt x="4238508" y="1039989"/>
                    <a:pt x="4249882" y="1049481"/>
                    <a:pt x="4260273" y="1059872"/>
                  </a:cubicBezTo>
                  <a:cubicBezTo>
                    <a:pt x="4263737" y="1070263"/>
                    <a:pt x="4264588" y="1081931"/>
                    <a:pt x="4270664" y="1091045"/>
                  </a:cubicBezTo>
                  <a:cubicBezTo>
                    <a:pt x="4278815" y="1103272"/>
                    <a:pt x="4292429" y="1110929"/>
                    <a:pt x="4301837" y="1122218"/>
                  </a:cubicBezTo>
                  <a:cubicBezTo>
                    <a:pt x="4309832" y="1131812"/>
                    <a:pt x="4314623" y="1143796"/>
                    <a:pt x="4322618" y="1153390"/>
                  </a:cubicBezTo>
                  <a:cubicBezTo>
                    <a:pt x="4332026" y="1164679"/>
                    <a:pt x="4344485" y="1173190"/>
                    <a:pt x="4353791" y="1184563"/>
                  </a:cubicBezTo>
                  <a:cubicBezTo>
                    <a:pt x="4375724" y="1211370"/>
                    <a:pt x="4385157" y="1252200"/>
                    <a:pt x="4416137" y="1267690"/>
                  </a:cubicBezTo>
                  <a:cubicBezTo>
                    <a:pt x="4441544" y="1280394"/>
                    <a:pt x="4466843" y="1290896"/>
                    <a:pt x="4488873" y="1309254"/>
                  </a:cubicBezTo>
                  <a:cubicBezTo>
                    <a:pt x="4568885" y="1375931"/>
                    <a:pt x="4473819" y="1309608"/>
                    <a:pt x="4551218" y="1361209"/>
                  </a:cubicBezTo>
                  <a:cubicBezTo>
                    <a:pt x="4558145" y="1371600"/>
                    <a:pt x="4562248" y="1384580"/>
                    <a:pt x="4572000" y="1392381"/>
                  </a:cubicBezTo>
                  <a:cubicBezTo>
                    <a:pt x="4580553" y="1399223"/>
                    <a:pt x="4593376" y="1397874"/>
                    <a:pt x="4603173" y="1402772"/>
                  </a:cubicBezTo>
                  <a:cubicBezTo>
                    <a:pt x="4629389" y="1415880"/>
                    <a:pt x="4635798" y="1425006"/>
                    <a:pt x="4655128" y="1444336"/>
                  </a:cubicBez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sk-SK"/>
            </a:p>
          </p:txBody>
        </p:sp>
        <p:sp>
          <p:nvSpPr>
            <p:cNvPr id="49157" name="TextBox 29"/>
            <p:cNvSpPr txBox="1">
              <a:spLocks noChangeArrowheads="1"/>
            </p:cNvSpPr>
            <p:nvPr/>
          </p:nvSpPr>
          <p:spPr bwMode="auto">
            <a:xfrm>
              <a:off x="7727156" y="2708276"/>
              <a:ext cx="25923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0"/>
                </a:spcBef>
                <a:buClrTx/>
                <a:buSzTx/>
                <a:buFontTx/>
                <a:buNone/>
              </a:pPr>
              <a:r>
                <a:rPr lang="en-US" altLang="sk-SK" sz="1800" dirty="0" smtClean="0">
                  <a:latin typeface="Arial" panose="020B0604020202020204" pitchFamily="34" charset="0"/>
                </a:rPr>
                <a:t>Difficult sampling from this distribution. </a:t>
              </a:r>
              <a:endParaRPr lang="sk-SK" altLang="sk-SK" sz="1800" dirty="0">
                <a:latin typeface="Arial" panose="020B0604020202020204" pitchFamily="34" charset="0"/>
              </a:endParaRPr>
            </a:p>
          </p:txBody>
        </p:sp>
        <p:grpSp>
          <p:nvGrpSpPr>
            <p:cNvPr id="49158" name="Group 25"/>
            <p:cNvGrpSpPr>
              <a:grpSpLocks/>
            </p:cNvGrpSpPr>
            <p:nvPr/>
          </p:nvGrpSpPr>
          <p:grpSpPr bwMode="auto">
            <a:xfrm>
              <a:off x="2037556" y="2480315"/>
              <a:ext cx="5689600" cy="3640137"/>
              <a:chOff x="1042988" y="2420938"/>
              <a:chExt cx="5689600" cy="3640137"/>
            </a:xfrm>
          </p:grpSpPr>
          <p:grpSp>
            <p:nvGrpSpPr>
              <p:cNvPr id="49159" name="Group 30"/>
              <p:cNvGrpSpPr>
                <a:grpSpLocks/>
              </p:cNvGrpSpPr>
              <p:nvPr/>
            </p:nvGrpSpPr>
            <p:grpSpPr bwMode="auto">
              <a:xfrm>
                <a:off x="1619250" y="2420938"/>
                <a:ext cx="5113338" cy="3640137"/>
                <a:chOff x="1619672" y="2420888"/>
                <a:chExt cx="5112568" cy="3640470"/>
              </a:xfrm>
            </p:grpSpPr>
            <p:grpSp>
              <p:nvGrpSpPr>
                <p:cNvPr id="49161" name="Group 7"/>
                <p:cNvGrpSpPr>
                  <a:grpSpLocks/>
                </p:cNvGrpSpPr>
                <p:nvPr/>
              </p:nvGrpSpPr>
              <p:grpSpPr bwMode="auto">
                <a:xfrm>
                  <a:off x="1619672" y="2420888"/>
                  <a:ext cx="5112568" cy="3024336"/>
                  <a:chOff x="1619672" y="2420888"/>
                  <a:chExt cx="4536504" cy="2448272"/>
                </a:xfrm>
              </p:grpSpPr>
              <p:cxnSp>
                <p:nvCxnSpPr>
                  <p:cNvPr id="5" name="Straight Arrow Connector 4"/>
                  <p:cNvCxnSpPr/>
                  <p:nvPr/>
                </p:nvCxnSpPr>
                <p:spPr>
                  <a:xfrm flipV="1">
                    <a:off x="1619672" y="2420888"/>
                    <a:ext cx="0" cy="24483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1619672" y="4869264"/>
                    <a:ext cx="4536504"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cxnSp>
              <p:nvCxnSpPr>
                <p:cNvPr id="10" name="Straight Connector 9"/>
                <p:cNvCxnSpPr/>
                <p:nvPr/>
              </p:nvCxnSpPr>
              <p:spPr>
                <a:xfrm>
                  <a:off x="1979981" y="5373908"/>
                  <a:ext cx="0" cy="71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483142" y="5373908"/>
                  <a:ext cx="0" cy="71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916465" y="5373908"/>
                  <a:ext cx="0" cy="71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48200" y="5373908"/>
                  <a:ext cx="0" cy="71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708507" y="5373908"/>
                  <a:ext cx="0" cy="71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067228" y="5373908"/>
                  <a:ext cx="0" cy="71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500551" y="5373908"/>
                  <a:ext cx="0" cy="71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932286" y="5373908"/>
                  <a:ext cx="0" cy="71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92594" y="5373908"/>
                  <a:ext cx="0" cy="71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724329" y="5373908"/>
                  <a:ext cx="0" cy="71444"/>
                </a:xfrm>
                <a:prstGeom prst="line">
                  <a:avLst/>
                </a:prstGeom>
              </p:spPr>
              <p:style>
                <a:lnRef idx="1">
                  <a:schemeClr val="accent1"/>
                </a:lnRef>
                <a:fillRef idx="0">
                  <a:schemeClr val="accent1"/>
                </a:fillRef>
                <a:effectRef idx="0">
                  <a:schemeClr val="accent1"/>
                </a:effectRef>
                <a:fontRef idx="minor">
                  <a:schemeClr val="tx1"/>
                </a:fontRef>
              </p:style>
            </p:cxnSp>
            <p:sp>
              <p:nvSpPr>
                <p:cNvPr id="49172" name="TextBox 21"/>
                <p:cNvSpPr txBox="1">
                  <a:spLocks noChangeArrowheads="1"/>
                </p:cNvSpPr>
                <p:nvPr/>
              </p:nvSpPr>
              <p:spPr bwMode="auto">
                <a:xfrm>
                  <a:off x="1763688" y="5733256"/>
                  <a:ext cx="5040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0"/>
                    </a:spcBef>
                    <a:buClrTx/>
                    <a:buSzTx/>
                    <a:buFontTx/>
                    <a:buNone/>
                  </a:pPr>
                  <a:r>
                    <a:rPr lang="sk-SK" altLang="sk-SK" sz="1400">
                      <a:latin typeface="Arial" panose="020B0604020202020204" pitchFamily="34" charset="0"/>
                    </a:rPr>
                    <a:t>V1</a:t>
                  </a:r>
                </a:p>
              </p:txBody>
            </p:sp>
            <p:sp>
              <p:nvSpPr>
                <p:cNvPr id="49173" name="TextBox 22"/>
                <p:cNvSpPr txBox="1">
                  <a:spLocks noChangeArrowheads="1"/>
                </p:cNvSpPr>
                <p:nvPr/>
              </p:nvSpPr>
              <p:spPr bwMode="auto">
                <a:xfrm>
                  <a:off x="2627784" y="5733256"/>
                  <a:ext cx="5040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0"/>
                    </a:spcBef>
                    <a:buClrTx/>
                    <a:buSzTx/>
                    <a:buFontTx/>
                    <a:buNone/>
                  </a:pPr>
                  <a:r>
                    <a:rPr lang="sk-SK" altLang="sk-SK" sz="1400">
                      <a:latin typeface="Arial" panose="020B0604020202020204" pitchFamily="34" charset="0"/>
                    </a:rPr>
                    <a:t>V3</a:t>
                  </a:r>
                </a:p>
              </p:txBody>
            </p:sp>
            <p:sp>
              <p:nvSpPr>
                <p:cNvPr id="49174" name="TextBox 23"/>
                <p:cNvSpPr txBox="1">
                  <a:spLocks noChangeArrowheads="1"/>
                </p:cNvSpPr>
                <p:nvPr/>
              </p:nvSpPr>
              <p:spPr bwMode="auto">
                <a:xfrm>
                  <a:off x="2195736" y="5733256"/>
                  <a:ext cx="5040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0"/>
                    </a:spcBef>
                    <a:buClrTx/>
                    <a:buSzTx/>
                    <a:buFontTx/>
                    <a:buNone/>
                  </a:pPr>
                  <a:r>
                    <a:rPr lang="sk-SK" altLang="sk-SK" sz="1400">
                      <a:latin typeface="Arial" panose="020B0604020202020204" pitchFamily="34" charset="0"/>
                    </a:rPr>
                    <a:t>V2</a:t>
                  </a:r>
                </a:p>
              </p:txBody>
            </p:sp>
            <p:sp>
              <p:nvSpPr>
                <p:cNvPr id="49175" name="TextBox 24"/>
                <p:cNvSpPr txBox="1">
                  <a:spLocks noChangeArrowheads="1"/>
                </p:cNvSpPr>
                <p:nvPr/>
              </p:nvSpPr>
              <p:spPr bwMode="auto">
                <a:xfrm>
                  <a:off x="3491880" y="5661248"/>
                  <a:ext cx="93610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0"/>
                    </a:spcBef>
                    <a:buClrTx/>
                    <a:buSzTx/>
                    <a:buFontTx/>
                    <a:buNone/>
                  </a:pPr>
                  <a:r>
                    <a:rPr lang="sk-SK" altLang="sk-SK" sz="1400">
                      <a:latin typeface="Arial" panose="020B0604020202020204" pitchFamily="34" charset="0"/>
                    </a:rPr>
                    <a:t>V5   </a:t>
                  </a:r>
                  <a:r>
                    <a:rPr lang="sk-SK" altLang="sk-SK" sz="2000">
                      <a:latin typeface="Arial" panose="020B0604020202020204" pitchFamily="34" charset="0"/>
                    </a:rPr>
                    <a:t>...</a:t>
                  </a:r>
                </a:p>
              </p:txBody>
            </p:sp>
            <p:sp>
              <p:nvSpPr>
                <p:cNvPr id="49176" name="TextBox 25"/>
                <p:cNvSpPr txBox="1">
                  <a:spLocks noChangeArrowheads="1"/>
                </p:cNvSpPr>
                <p:nvPr/>
              </p:nvSpPr>
              <p:spPr bwMode="auto">
                <a:xfrm>
                  <a:off x="3131840" y="5733256"/>
                  <a:ext cx="5040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0"/>
                    </a:spcBef>
                    <a:buClrTx/>
                    <a:buSzTx/>
                    <a:buFontTx/>
                    <a:buNone/>
                  </a:pPr>
                  <a:r>
                    <a:rPr lang="sk-SK" altLang="sk-SK" sz="1400">
                      <a:latin typeface="Arial" panose="020B0604020202020204" pitchFamily="34" charset="0"/>
                    </a:rPr>
                    <a:t>V4</a:t>
                  </a:r>
                </a:p>
              </p:txBody>
            </p:sp>
          </p:grpSp>
          <p:sp>
            <p:nvSpPr>
              <p:cNvPr id="49160" name="TextBox 21"/>
              <p:cNvSpPr txBox="1">
                <a:spLocks noChangeArrowheads="1"/>
              </p:cNvSpPr>
              <p:nvPr/>
            </p:nvSpPr>
            <p:spPr bwMode="auto">
              <a:xfrm>
                <a:off x="1042988" y="2708275"/>
                <a:ext cx="6492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0"/>
                  </a:spcBef>
                  <a:buClrTx/>
                  <a:buSzTx/>
                  <a:buFontTx/>
                  <a:buNone/>
                </a:pPr>
                <a:r>
                  <a:rPr lang="sk-SK" altLang="sk-SK" sz="1400">
                    <a:latin typeface="Arial" panose="020B0604020202020204" pitchFamily="34" charset="0"/>
                  </a:rPr>
                  <a:t>P(v)</a:t>
                </a:r>
              </a:p>
            </p:txBody>
          </p:sp>
        </p:grpSp>
      </p:grpSp>
    </p:spTree>
    <p:extLst>
      <p:ext uri="{BB962C8B-B14F-4D97-AF65-F5344CB8AC3E}">
        <p14:creationId xmlns:p14="http://schemas.microsoft.com/office/powerpoint/2010/main" val="27630837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Box 1"/>
          <p:cNvSpPr txBox="1">
            <a:spLocks noChangeArrowheads="1"/>
          </p:cNvSpPr>
          <p:nvPr/>
        </p:nvSpPr>
        <p:spPr bwMode="auto">
          <a:xfrm>
            <a:off x="1703388" y="188914"/>
            <a:ext cx="72009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2800" dirty="0"/>
              <a:t> </a:t>
            </a:r>
            <a:r>
              <a:rPr lang="en-US" altLang="en-US" sz="2800" b="1" dirty="0" smtClean="0"/>
              <a:t>Another more complex Bayesian network</a:t>
            </a:r>
            <a:endParaRPr lang="en-US" altLang="en-US" sz="2800" b="1" dirty="0"/>
          </a:p>
        </p:txBody>
      </p:sp>
      <p:grpSp>
        <p:nvGrpSpPr>
          <p:cNvPr id="35843" name="Group 12"/>
          <p:cNvGrpSpPr>
            <a:grpSpLocks/>
          </p:cNvGrpSpPr>
          <p:nvPr/>
        </p:nvGrpSpPr>
        <p:grpSpPr bwMode="auto">
          <a:xfrm>
            <a:off x="7788833" y="908051"/>
            <a:ext cx="2736850" cy="2525712"/>
            <a:chOff x="1187624" y="1340768"/>
            <a:chExt cx="2736304" cy="2525504"/>
          </a:xfrm>
        </p:grpSpPr>
        <p:sp>
          <p:nvSpPr>
            <p:cNvPr id="3" name="Oval 2"/>
            <p:cNvSpPr/>
            <p:nvPr/>
          </p:nvSpPr>
          <p:spPr>
            <a:xfrm>
              <a:off x="1187624" y="1340768"/>
              <a:ext cx="936438" cy="9365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 name="Oval 3"/>
            <p:cNvSpPr/>
            <p:nvPr/>
          </p:nvSpPr>
          <p:spPr>
            <a:xfrm>
              <a:off x="2987490" y="1353467"/>
              <a:ext cx="936438" cy="934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Oval 4"/>
            <p:cNvSpPr/>
            <p:nvPr/>
          </p:nvSpPr>
          <p:spPr>
            <a:xfrm>
              <a:off x="2066924" y="2929724"/>
              <a:ext cx="936438" cy="9365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5851" name="TextBox 5"/>
            <p:cNvSpPr txBox="1">
              <a:spLocks noChangeArrowheads="1"/>
            </p:cNvSpPr>
            <p:nvPr/>
          </p:nvSpPr>
          <p:spPr bwMode="auto">
            <a:xfrm>
              <a:off x="2211578" y="3136610"/>
              <a:ext cx="64807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r>
                <a:rPr lang="sk-SK" altLang="en-US" sz="2800"/>
                <a:t>H</a:t>
              </a:r>
              <a:endParaRPr lang="en-US" altLang="en-US" sz="2800"/>
            </a:p>
          </p:txBody>
        </p:sp>
        <p:sp>
          <p:nvSpPr>
            <p:cNvPr id="35852" name="TextBox 6"/>
            <p:cNvSpPr txBox="1">
              <a:spLocks noChangeArrowheads="1"/>
            </p:cNvSpPr>
            <p:nvPr/>
          </p:nvSpPr>
          <p:spPr bwMode="auto">
            <a:xfrm>
              <a:off x="1331640" y="1547210"/>
              <a:ext cx="64807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r>
                <a:rPr lang="sk-SK" altLang="en-US" sz="2800"/>
                <a:t>S</a:t>
              </a:r>
              <a:endParaRPr lang="en-US" altLang="en-US" sz="2800"/>
            </a:p>
          </p:txBody>
        </p:sp>
        <p:sp>
          <p:nvSpPr>
            <p:cNvPr id="35853" name="TextBox 7"/>
            <p:cNvSpPr txBox="1">
              <a:spLocks noChangeArrowheads="1"/>
            </p:cNvSpPr>
            <p:nvPr/>
          </p:nvSpPr>
          <p:spPr bwMode="auto">
            <a:xfrm>
              <a:off x="3131840" y="1547210"/>
              <a:ext cx="64807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r>
                <a:rPr lang="sk-SK" altLang="en-US" sz="2800"/>
                <a:t>FT</a:t>
              </a:r>
              <a:endParaRPr lang="en-US" altLang="en-US" sz="2800"/>
            </a:p>
          </p:txBody>
        </p:sp>
        <p:cxnSp>
          <p:nvCxnSpPr>
            <p:cNvPr id="10" name="Straight Arrow Connector 9"/>
            <p:cNvCxnSpPr>
              <a:stCxn id="3" idx="4"/>
              <a:endCxn id="5" idx="1"/>
            </p:cNvCxnSpPr>
            <p:nvPr/>
          </p:nvCxnSpPr>
          <p:spPr>
            <a:xfrm>
              <a:off x="1655843" y="2277316"/>
              <a:ext cx="549165" cy="79051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5" idx="7"/>
            </p:cNvCxnSpPr>
            <p:nvPr/>
          </p:nvCxnSpPr>
          <p:spPr>
            <a:xfrm flipH="1">
              <a:off x="2866864" y="2288427"/>
              <a:ext cx="503137" cy="77781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
        <p:nvSpPr>
          <p:cNvPr id="35844" name="TextBox 13"/>
          <p:cNvSpPr txBox="1">
            <a:spLocks noChangeArrowheads="1"/>
          </p:cNvSpPr>
          <p:nvPr/>
        </p:nvSpPr>
        <p:spPr bwMode="auto">
          <a:xfrm>
            <a:off x="830821" y="1145381"/>
            <a:ext cx="644006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dirty="0" smtClean="0"/>
              <a:t>Whether I am feeling happy </a:t>
            </a:r>
            <a:r>
              <a:rPr lang="sk-SK" altLang="en-US" sz="2400" dirty="0" smtClean="0"/>
              <a:t> </a:t>
            </a:r>
            <a:r>
              <a:rPr lang="sk-SK" altLang="en-US" sz="2400" dirty="0"/>
              <a:t>(</a:t>
            </a:r>
            <a:r>
              <a:rPr lang="sk-SK" altLang="en-US" sz="2400" i="1" dirty="0"/>
              <a:t>H</a:t>
            </a:r>
            <a:r>
              <a:rPr lang="sk-SK" altLang="en-US" sz="2400" dirty="0"/>
              <a:t>) </a:t>
            </a:r>
            <a:r>
              <a:rPr lang="en-US" altLang="en-US" sz="2400" dirty="0" smtClean="0"/>
              <a:t>is influenced whether it is sunny </a:t>
            </a:r>
            <a:r>
              <a:rPr lang="sk-SK" altLang="en-US" sz="2400" dirty="0" smtClean="0"/>
              <a:t> </a:t>
            </a:r>
            <a:r>
              <a:rPr lang="sk-SK" altLang="en-US" sz="2400" dirty="0"/>
              <a:t>(</a:t>
            </a:r>
            <a:r>
              <a:rPr lang="sk-SK" altLang="en-US" sz="2400" i="1" dirty="0"/>
              <a:t>S</a:t>
            </a:r>
            <a:r>
              <a:rPr lang="sk-SK" altLang="en-US" sz="2400" dirty="0"/>
              <a:t>) </a:t>
            </a:r>
            <a:r>
              <a:rPr lang="en-US" altLang="en-US" sz="2400" dirty="0" smtClean="0"/>
              <a:t>or whether I have a free time</a:t>
            </a:r>
            <a:r>
              <a:rPr lang="sk-SK" altLang="en-US" sz="2400" dirty="0" smtClean="0"/>
              <a:t> </a:t>
            </a:r>
            <a:r>
              <a:rPr lang="sk-SK" altLang="en-US" sz="2400" dirty="0"/>
              <a:t>(</a:t>
            </a:r>
            <a:r>
              <a:rPr lang="sk-SK" altLang="en-US" sz="2400" i="1" dirty="0"/>
              <a:t>FT</a:t>
            </a:r>
            <a:r>
              <a:rPr lang="sk-SK" altLang="en-US" sz="2400" dirty="0"/>
              <a:t>). </a:t>
            </a:r>
            <a:r>
              <a:rPr lang="en-US" altLang="en-US" sz="2400" dirty="0" smtClean="0"/>
              <a:t> All random variables are Boolean. </a:t>
            </a:r>
            <a:endParaRPr lang="en-US" altLang="en-US" sz="2400" dirty="0"/>
          </a:p>
        </p:txBody>
      </p:sp>
      <p:graphicFrame>
        <p:nvGraphicFramePr>
          <p:cNvPr id="35845" name="Object 14"/>
          <p:cNvGraphicFramePr>
            <a:graphicFrameLocks noChangeAspect="1"/>
          </p:cNvGraphicFramePr>
          <p:nvPr>
            <p:extLst/>
          </p:nvPr>
        </p:nvGraphicFramePr>
        <p:xfrm>
          <a:off x="1154113" y="2886121"/>
          <a:ext cx="4918075" cy="1416050"/>
        </p:xfrm>
        <a:graphic>
          <a:graphicData uri="http://schemas.openxmlformats.org/presentationml/2006/ole">
            <mc:AlternateContent xmlns:mc="http://schemas.openxmlformats.org/markup-compatibility/2006">
              <mc:Choice xmlns:v="urn:schemas-microsoft-com:vml" Requires="v">
                <p:oleObj spid="_x0000_s37004" name="Rovnica" r:id="rId3" imgW="2336800" imgH="673100" progId="Equation.3">
                  <p:embed/>
                </p:oleObj>
              </mc:Choice>
              <mc:Fallback>
                <p:oleObj name="Rovnica" r:id="rId3" imgW="2336800" imgH="673100" progId="Equation.3">
                  <p:embed/>
                  <p:pic>
                    <p:nvPicPr>
                      <p:cNvPr id="35845"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4113" y="2886121"/>
                        <a:ext cx="4918075"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TextBox 15"/>
          <p:cNvSpPr txBox="1">
            <a:spLocks noChangeArrowheads="1"/>
          </p:cNvSpPr>
          <p:nvPr/>
        </p:nvSpPr>
        <p:spPr bwMode="auto">
          <a:xfrm>
            <a:off x="1154113" y="4580823"/>
            <a:ext cx="4033838" cy="52387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800" dirty="0"/>
              <a:t>C</a:t>
            </a:r>
            <a:r>
              <a:rPr lang="sk-SK" altLang="en-US" sz="2800" dirty="0" err="1" smtClean="0"/>
              <a:t>hain</a:t>
            </a:r>
            <a:r>
              <a:rPr lang="sk-SK" altLang="en-US" sz="2800" dirty="0" smtClean="0"/>
              <a:t> rule</a:t>
            </a:r>
            <a:r>
              <a:rPr lang="en-US" altLang="en-US" sz="2800" dirty="0" smtClean="0"/>
              <a:t> for this case</a:t>
            </a:r>
            <a:r>
              <a:rPr lang="sk-SK" altLang="en-US" sz="2800" i="1" dirty="0" smtClean="0"/>
              <a:t>?</a:t>
            </a:r>
            <a:endParaRPr lang="en-US" altLang="en-US" sz="2800" i="1" dirty="0"/>
          </a:p>
        </p:txBody>
      </p:sp>
      <p:graphicFrame>
        <p:nvGraphicFramePr>
          <p:cNvPr id="17" name="Object 16"/>
          <p:cNvGraphicFramePr>
            <a:graphicFrameLocks noChangeAspect="1"/>
          </p:cNvGraphicFramePr>
          <p:nvPr>
            <p:extLst/>
          </p:nvPr>
        </p:nvGraphicFramePr>
        <p:xfrm>
          <a:off x="1154113" y="5559041"/>
          <a:ext cx="8620125" cy="441325"/>
        </p:xfrm>
        <a:graphic>
          <a:graphicData uri="http://schemas.openxmlformats.org/presentationml/2006/ole">
            <mc:AlternateContent xmlns:mc="http://schemas.openxmlformats.org/markup-compatibility/2006">
              <mc:Choice xmlns:v="urn:schemas-microsoft-com:vml" Requires="v">
                <p:oleObj spid="_x0000_s37005" name="Rovnica" r:id="rId5" imgW="4216400" imgH="215900" progId="Equation.3">
                  <p:embed/>
                </p:oleObj>
              </mc:Choice>
              <mc:Fallback>
                <p:oleObj name="Rovnica" r:id="rId5" imgW="4216400" imgH="215900" progId="Equation.3">
                  <p:embed/>
                  <p:pic>
                    <p:nvPicPr>
                      <p:cNvPr id="17"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4113" y="5559041"/>
                        <a:ext cx="8620125" cy="4413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8321042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866" name="Group 1"/>
          <p:cNvGrpSpPr>
            <a:grpSpLocks/>
          </p:cNvGrpSpPr>
          <p:nvPr/>
        </p:nvGrpSpPr>
        <p:grpSpPr bwMode="auto">
          <a:xfrm>
            <a:off x="7104063" y="263526"/>
            <a:ext cx="2736850" cy="2525713"/>
            <a:chOff x="1187624" y="1340768"/>
            <a:chExt cx="2736304" cy="2525504"/>
          </a:xfrm>
        </p:grpSpPr>
        <p:sp>
          <p:nvSpPr>
            <p:cNvPr id="3" name="Oval 2"/>
            <p:cNvSpPr/>
            <p:nvPr/>
          </p:nvSpPr>
          <p:spPr>
            <a:xfrm>
              <a:off x="1187624" y="1340768"/>
              <a:ext cx="936438" cy="9365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 name="Oval 3"/>
            <p:cNvSpPr/>
            <p:nvPr/>
          </p:nvSpPr>
          <p:spPr>
            <a:xfrm>
              <a:off x="2987490" y="1353467"/>
              <a:ext cx="936438" cy="9349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Oval 4"/>
            <p:cNvSpPr/>
            <p:nvPr/>
          </p:nvSpPr>
          <p:spPr>
            <a:xfrm>
              <a:off x="2066924" y="2929725"/>
              <a:ext cx="936438" cy="9365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875" name="TextBox 5"/>
            <p:cNvSpPr txBox="1">
              <a:spLocks noChangeArrowheads="1"/>
            </p:cNvSpPr>
            <p:nvPr/>
          </p:nvSpPr>
          <p:spPr bwMode="auto">
            <a:xfrm>
              <a:off x="2211578" y="3136610"/>
              <a:ext cx="64807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r>
                <a:rPr lang="sk-SK" altLang="en-US" sz="2800"/>
                <a:t>H</a:t>
              </a:r>
              <a:endParaRPr lang="en-US" altLang="en-US" sz="2800"/>
            </a:p>
          </p:txBody>
        </p:sp>
        <p:sp>
          <p:nvSpPr>
            <p:cNvPr id="36876" name="TextBox 6"/>
            <p:cNvSpPr txBox="1">
              <a:spLocks noChangeArrowheads="1"/>
            </p:cNvSpPr>
            <p:nvPr/>
          </p:nvSpPr>
          <p:spPr bwMode="auto">
            <a:xfrm>
              <a:off x="1331640" y="1547210"/>
              <a:ext cx="64807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r>
                <a:rPr lang="sk-SK" altLang="en-US" sz="2800"/>
                <a:t>S</a:t>
              </a:r>
              <a:endParaRPr lang="en-US" altLang="en-US" sz="2800"/>
            </a:p>
          </p:txBody>
        </p:sp>
        <p:sp>
          <p:nvSpPr>
            <p:cNvPr id="36877" name="TextBox 7"/>
            <p:cNvSpPr txBox="1">
              <a:spLocks noChangeArrowheads="1"/>
            </p:cNvSpPr>
            <p:nvPr/>
          </p:nvSpPr>
          <p:spPr bwMode="auto">
            <a:xfrm>
              <a:off x="3131840" y="1547210"/>
              <a:ext cx="64807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r>
                <a:rPr lang="sk-SK" altLang="en-US" sz="2800"/>
                <a:t>FT</a:t>
              </a:r>
              <a:endParaRPr lang="en-US" altLang="en-US" sz="2800"/>
            </a:p>
          </p:txBody>
        </p:sp>
        <p:cxnSp>
          <p:nvCxnSpPr>
            <p:cNvPr id="9" name="Straight Arrow Connector 8"/>
            <p:cNvCxnSpPr>
              <a:stCxn id="3" idx="4"/>
              <a:endCxn id="5" idx="1"/>
            </p:cNvCxnSpPr>
            <p:nvPr/>
          </p:nvCxnSpPr>
          <p:spPr>
            <a:xfrm>
              <a:off x="1655843" y="2277315"/>
              <a:ext cx="549165" cy="79051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2758935" y="2213821"/>
              <a:ext cx="696773" cy="77939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36867" name="Object 10"/>
          <p:cNvGraphicFramePr>
            <a:graphicFrameLocks noChangeAspect="1"/>
          </p:cNvGraphicFramePr>
          <p:nvPr/>
        </p:nvGraphicFramePr>
        <p:xfrm>
          <a:off x="1782763" y="176213"/>
          <a:ext cx="4919662" cy="1416050"/>
        </p:xfrm>
        <a:graphic>
          <a:graphicData uri="http://schemas.openxmlformats.org/presentationml/2006/ole">
            <mc:AlternateContent xmlns:mc="http://schemas.openxmlformats.org/markup-compatibility/2006">
              <mc:Choice xmlns:v="urn:schemas-microsoft-com:vml" Requires="v">
                <p:oleObj spid="_x0000_s38028" name="Rovnica" r:id="rId3" imgW="2336800" imgH="673100" progId="Equation.3">
                  <p:embed/>
                </p:oleObj>
              </mc:Choice>
              <mc:Fallback>
                <p:oleObj name="Rovnica" r:id="rId3" imgW="2336800" imgH="673100" progId="Equation.3">
                  <p:embed/>
                  <p:pic>
                    <p:nvPicPr>
                      <p:cNvPr id="36867"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2763" y="176213"/>
                        <a:ext cx="4919662"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TextBox 11"/>
          <p:cNvSpPr txBox="1">
            <a:spLocks noChangeArrowheads="1"/>
          </p:cNvSpPr>
          <p:nvPr/>
        </p:nvSpPr>
        <p:spPr bwMode="auto">
          <a:xfrm>
            <a:off x="1475397" y="2880143"/>
            <a:ext cx="9561857" cy="95410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800" dirty="0" smtClean="0"/>
              <a:t>How to rewrite the chain rule utilizing independencies as given on the picture? We believe that </a:t>
            </a:r>
            <a:r>
              <a:rPr lang="en-US" altLang="en-US" sz="2800" i="1" dirty="0" smtClean="0"/>
              <a:t>S</a:t>
            </a:r>
            <a:r>
              <a:rPr lang="en-US" altLang="en-US" sz="2800" dirty="0" smtClean="0"/>
              <a:t> and </a:t>
            </a:r>
            <a:r>
              <a:rPr lang="en-US" altLang="en-US" sz="2800" i="1" dirty="0" smtClean="0"/>
              <a:t>FT</a:t>
            </a:r>
            <a:r>
              <a:rPr lang="en-US" altLang="en-US" sz="2800" dirty="0" smtClean="0"/>
              <a:t> are independent. </a:t>
            </a:r>
            <a:endParaRPr lang="en-US" altLang="en-US" sz="2800" dirty="0"/>
          </a:p>
        </p:txBody>
      </p:sp>
      <p:graphicFrame>
        <p:nvGraphicFramePr>
          <p:cNvPr id="13" name="Object 12"/>
          <p:cNvGraphicFramePr>
            <a:graphicFrameLocks noChangeAspect="1"/>
          </p:cNvGraphicFramePr>
          <p:nvPr>
            <p:extLst/>
          </p:nvPr>
        </p:nvGraphicFramePr>
        <p:xfrm>
          <a:off x="1475397" y="4016793"/>
          <a:ext cx="8023225" cy="441325"/>
        </p:xfrm>
        <a:graphic>
          <a:graphicData uri="http://schemas.openxmlformats.org/presentationml/2006/ole">
            <mc:AlternateContent xmlns:mc="http://schemas.openxmlformats.org/markup-compatibility/2006">
              <mc:Choice xmlns:v="urn:schemas-microsoft-com:vml" Requires="v">
                <p:oleObj spid="_x0000_s38029" name="Rovnica" r:id="rId5" imgW="3924300" imgH="215900" progId="Equation.3">
                  <p:embed/>
                </p:oleObj>
              </mc:Choice>
              <mc:Fallback>
                <p:oleObj name="Rovnica" r:id="rId5" imgW="3924300" imgH="215900" progId="Equation.3">
                  <p:embed/>
                  <p:pic>
                    <p:nvPicPr>
                      <p:cNvPr id="13"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5397" y="4016793"/>
                        <a:ext cx="8023225" cy="441325"/>
                      </a:xfrm>
                      <a:prstGeom prst="rect">
                        <a:avLst/>
                      </a:prstGeom>
                      <a:solidFill>
                        <a:srgbClr val="FFFF00"/>
                      </a:solidFill>
                      <a:ln>
                        <a:noFill/>
                      </a:ln>
                      <a:extLst/>
                    </p:spPr>
                  </p:pic>
                </p:oleObj>
              </mc:Fallback>
            </mc:AlternateContent>
          </a:graphicData>
        </a:graphic>
      </p:graphicFrame>
      <p:sp>
        <p:nvSpPr>
          <p:cNvPr id="14" name="TextBox 13"/>
          <p:cNvSpPr txBox="1">
            <a:spLocks noChangeArrowheads="1"/>
          </p:cNvSpPr>
          <p:nvPr/>
        </p:nvSpPr>
        <p:spPr bwMode="auto">
          <a:xfrm>
            <a:off x="1475397" y="4510595"/>
            <a:ext cx="9424684"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dirty="0" smtClean="0"/>
              <a:t>We used the fact, that </a:t>
            </a:r>
            <a:r>
              <a:rPr lang="sk-SK" altLang="en-US" sz="2400" dirty="0" smtClean="0"/>
              <a:t> </a:t>
            </a:r>
            <a:r>
              <a:rPr lang="sk-SK" altLang="en-US" sz="2400" i="1" dirty="0"/>
              <a:t>S</a:t>
            </a:r>
            <a:r>
              <a:rPr lang="sk-SK" altLang="en-US" sz="2400" dirty="0"/>
              <a:t> </a:t>
            </a:r>
            <a:r>
              <a:rPr lang="sk-SK" altLang="en-US" sz="2400" dirty="0" smtClean="0"/>
              <a:t>a</a:t>
            </a:r>
            <a:r>
              <a:rPr lang="en-US" altLang="en-US" sz="2400" dirty="0" err="1" smtClean="0"/>
              <a:t>nd</a:t>
            </a:r>
            <a:r>
              <a:rPr lang="sk-SK" altLang="en-US" sz="2400" dirty="0" smtClean="0"/>
              <a:t> </a:t>
            </a:r>
            <a:r>
              <a:rPr lang="sk-SK" altLang="en-US" sz="2400" i="1" dirty="0"/>
              <a:t>FT</a:t>
            </a:r>
            <a:r>
              <a:rPr lang="sk-SK" altLang="en-US" sz="2400" dirty="0"/>
              <a:t> </a:t>
            </a:r>
            <a:r>
              <a:rPr lang="en-US" altLang="en-US" sz="2400" dirty="0" smtClean="0"/>
              <a:t>are independent</a:t>
            </a:r>
            <a:r>
              <a:rPr lang="sk-SK" altLang="en-US" sz="2400" dirty="0" smtClean="0"/>
              <a:t> </a:t>
            </a:r>
            <a:r>
              <a:rPr lang="sk-SK" altLang="en-US" sz="2400" dirty="0"/>
              <a:t>– </a:t>
            </a:r>
            <a:r>
              <a:rPr lang="en-US" altLang="en-US" sz="2400" dirty="0" smtClean="0"/>
              <a:t>whether there is a sun is independent from the fact I have a free time (not necessarily in reality, because I am more prone to have a free time if the weather forecast is good).</a:t>
            </a:r>
            <a:endParaRPr lang="en-US" altLang="en-US" sz="2400" dirty="0"/>
          </a:p>
        </p:txBody>
      </p:sp>
      <p:sp>
        <p:nvSpPr>
          <p:cNvPr id="15" name="TextBox 14"/>
          <p:cNvSpPr txBox="1">
            <a:spLocks noChangeArrowheads="1"/>
          </p:cNvSpPr>
          <p:nvPr/>
        </p:nvSpPr>
        <p:spPr bwMode="auto">
          <a:xfrm>
            <a:off x="1475397" y="6183414"/>
            <a:ext cx="8964612" cy="522288"/>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800" dirty="0" smtClean="0"/>
              <a:t>Calculate </a:t>
            </a:r>
            <a:r>
              <a:rPr lang="sk-SK" altLang="en-US" sz="2800" i="1" dirty="0" smtClean="0"/>
              <a:t>P(</a:t>
            </a:r>
            <a:r>
              <a:rPr lang="sk-SK" altLang="en-US" sz="2800" i="1" dirty="0" err="1" smtClean="0"/>
              <a:t>ft</a:t>
            </a:r>
            <a:r>
              <a:rPr lang="sk-SK" altLang="en-US" sz="2800" i="1" dirty="0" smtClean="0"/>
              <a:t>/</a:t>
            </a:r>
            <a:r>
              <a:rPr lang="en-GB" altLang="en-US" sz="2800" i="1" dirty="0" smtClean="0"/>
              <a:t>h</a:t>
            </a:r>
            <a:r>
              <a:rPr lang="sk-SK" altLang="en-US" sz="2800" i="1" dirty="0" smtClean="0"/>
              <a:t>)</a:t>
            </a:r>
            <a:r>
              <a:rPr lang="en-US" altLang="en-US" sz="2800" i="1" dirty="0" smtClean="0"/>
              <a:t> </a:t>
            </a:r>
            <a:r>
              <a:rPr lang="en-US" altLang="en-US" sz="2800" dirty="0" smtClean="0"/>
              <a:t>at home </a:t>
            </a:r>
            <a:r>
              <a:rPr lang="en-GB" altLang="en-US" sz="2800" dirty="0"/>
              <a:t>.</a:t>
            </a:r>
            <a:r>
              <a:rPr lang="sk-SK" altLang="en-US" sz="2800" dirty="0" smtClean="0"/>
              <a:t>     </a:t>
            </a:r>
            <a:endParaRPr lang="en-US" altLang="en-US" sz="2800" dirty="0"/>
          </a:p>
        </p:txBody>
      </p:sp>
    </p:spTree>
    <p:extLst>
      <p:ext uri="{BB962C8B-B14F-4D97-AF65-F5344CB8AC3E}">
        <p14:creationId xmlns:p14="http://schemas.microsoft.com/office/powerpoint/2010/main" val="25334228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Comment</a:t>
            </a:r>
            <a:endParaRPr lang="en-GB" dirty="0"/>
          </a:p>
        </p:txBody>
      </p:sp>
      <p:sp>
        <p:nvSpPr>
          <p:cNvPr id="3" name="TextBox 2"/>
          <p:cNvSpPr txBox="1"/>
          <p:nvPr/>
        </p:nvSpPr>
        <p:spPr>
          <a:xfrm>
            <a:off x="2325189" y="2468880"/>
            <a:ext cx="9222377" cy="923330"/>
          </a:xfrm>
          <a:prstGeom prst="rect">
            <a:avLst/>
          </a:prstGeom>
          <a:noFill/>
        </p:spPr>
        <p:txBody>
          <a:bodyPr wrap="square" rtlCol="0">
            <a:spAutoFit/>
          </a:bodyPr>
          <a:lstStyle/>
          <a:p>
            <a:r>
              <a:rPr lang="en-GB" dirty="0" smtClean="0"/>
              <a:t>Whenever you are told to utilize the fact that some variables are conditionally independent , you are asked to utilize the formulas for the conditional independency and incorporate them into a chain rule.</a:t>
            </a:r>
            <a:endParaRPr lang="en-GB" dirty="0"/>
          </a:p>
        </p:txBody>
      </p:sp>
    </p:spTree>
    <p:extLst>
      <p:ext uri="{BB962C8B-B14F-4D97-AF65-F5344CB8AC3E}">
        <p14:creationId xmlns:p14="http://schemas.microsoft.com/office/powerpoint/2010/main" val="130731076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4464" y="266701"/>
            <a:ext cx="8569325" cy="765175"/>
          </a:xfrm>
        </p:spPr>
        <p:txBody>
          <a:bodyPr>
            <a:normAutofit fontScale="90000"/>
          </a:bodyPr>
          <a:lstStyle/>
          <a:p>
            <a:pPr>
              <a:defRPr/>
            </a:pPr>
            <a:r>
              <a:rPr lang="en-US" dirty="0" smtClean="0"/>
              <a:t>Even more complex </a:t>
            </a:r>
            <a:r>
              <a:rPr lang="sk-SK" dirty="0" err="1" smtClean="0"/>
              <a:t>Bayes</a:t>
            </a:r>
            <a:r>
              <a:rPr lang="en-US" dirty="0" err="1" smtClean="0"/>
              <a:t>ian</a:t>
            </a:r>
            <a:r>
              <a:rPr lang="sk-SK" dirty="0" smtClean="0"/>
              <a:t> </a:t>
            </a:r>
            <a:r>
              <a:rPr lang="en-US" dirty="0" smtClean="0"/>
              <a:t>network.</a:t>
            </a:r>
            <a:r>
              <a:rPr lang="sk-SK" dirty="0" smtClean="0"/>
              <a:t> </a:t>
            </a:r>
            <a:endParaRPr lang="en-US" dirty="0"/>
          </a:p>
        </p:txBody>
      </p:sp>
      <p:pic>
        <p:nvPicPr>
          <p:cNvPr id="37892" name="Picture 3" descr="burglary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6511" y="2199203"/>
            <a:ext cx="7312025" cy="398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3063036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Box 1"/>
          <p:cNvSpPr txBox="1">
            <a:spLocks noChangeArrowheads="1"/>
          </p:cNvSpPr>
          <p:nvPr/>
        </p:nvSpPr>
        <p:spPr bwMode="auto">
          <a:xfrm>
            <a:off x="2158147" y="350249"/>
            <a:ext cx="84963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2400" dirty="0" smtClean="0"/>
              <a:t> </a:t>
            </a:r>
            <a:r>
              <a:rPr lang="sk-SK" altLang="en-US" sz="2400" dirty="0" err="1" smtClean="0"/>
              <a:t>Russel</a:t>
            </a:r>
            <a:r>
              <a:rPr lang="sk-SK" altLang="en-US" sz="2400" dirty="0" smtClean="0"/>
              <a:t> a</a:t>
            </a:r>
            <a:r>
              <a:rPr lang="en-US" altLang="en-US" sz="2400" dirty="0" err="1" smtClean="0"/>
              <a:t>nd</a:t>
            </a:r>
            <a:r>
              <a:rPr lang="en-US" altLang="en-US" sz="2400" dirty="0" smtClean="0"/>
              <a:t> </a:t>
            </a:r>
            <a:r>
              <a:rPr lang="sk-SK" altLang="en-US" sz="2400" dirty="0" smtClean="0"/>
              <a:t> </a:t>
            </a:r>
            <a:r>
              <a:rPr lang="sk-SK" altLang="en-US" sz="2400" dirty="0" err="1" smtClean="0"/>
              <a:t>Norwig</a:t>
            </a:r>
            <a:r>
              <a:rPr lang="sk-SK" altLang="en-US" sz="2400" dirty="0" smtClean="0"/>
              <a:t> </a:t>
            </a:r>
            <a:r>
              <a:rPr lang="en-US" altLang="en-US" sz="2400" dirty="0" smtClean="0"/>
              <a:t>example of Bayesian network describes the following situation</a:t>
            </a:r>
            <a:r>
              <a:rPr lang="sk-SK" altLang="en-US" sz="2400" dirty="0" smtClean="0"/>
              <a:t>.</a:t>
            </a:r>
            <a:endParaRPr lang="en-US" altLang="en-US" sz="2400" dirty="0"/>
          </a:p>
        </p:txBody>
      </p:sp>
      <p:sp>
        <p:nvSpPr>
          <p:cNvPr id="38915" name="Rectangle 3"/>
          <p:cNvSpPr txBox="1">
            <a:spLocks noChangeArrowheads="1"/>
          </p:cNvSpPr>
          <p:nvPr/>
        </p:nvSpPr>
        <p:spPr bwMode="auto">
          <a:xfrm>
            <a:off x="687432" y="1657308"/>
            <a:ext cx="10696848" cy="446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90488" indent="-90488">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382588" indent="-182563">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566738" indent="-18256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749300" indent="-18256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931863" indent="-18256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1389063" indent="-182563"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1846263" indent="-182563"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2303463" indent="-182563"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2760663" indent="-182563"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defTabSz="914400"/>
            <a:r>
              <a:rPr lang="en-US" altLang="sk-SK" sz="1800" dirty="0"/>
              <a:t>I'm at work, neighbor John calls to say my alarm is ringing, but neighbor Mary doesn't call. Sometimes it's set off by minor earthquakes. Is there a burglar?</a:t>
            </a:r>
          </a:p>
          <a:p>
            <a:pPr defTabSz="914400"/>
            <a:endParaRPr lang="en-US" altLang="sk-SK" sz="1800" dirty="0"/>
          </a:p>
          <a:p>
            <a:pPr defTabSz="914400"/>
            <a:r>
              <a:rPr lang="en-US" altLang="sk-SK" sz="1800" dirty="0"/>
              <a:t>Variables: </a:t>
            </a:r>
            <a:r>
              <a:rPr lang="en-US" altLang="sk-SK" sz="1800" i="1" dirty="0"/>
              <a:t>Burglary</a:t>
            </a:r>
            <a:r>
              <a:rPr lang="sk-SK" altLang="sk-SK" sz="1800" i="1" dirty="0"/>
              <a:t> </a:t>
            </a:r>
            <a:r>
              <a:rPr lang="sk-SK" altLang="sk-SK" sz="1800" i="1" dirty="0" smtClean="0"/>
              <a:t>(</a:t>
            </a:r>
            <a:r>
              <a:rPr lang="en-US" altLang="sk-SK" sz="1800" i="1" dirty="0" smtClean="0"/>
              <a:t>V</a:t>
            </a:r>
            <a:r>
              <a:rPr lang="sk-SK" altLang="sk-SK" sz="1800" i="1" dirty="0" smtClean="0"/>
              <a:t>lámanie</a:t>
            </a:r>
            <a:r>
              <a:rPr lang="sk-SK" altLang="sk-SK" sz="1800" i="1" dirty="0"/>
              <a:t>)</a:t>
            </a:r>
            <a:r>
              <a:rPr lang="en-US" altLang="sk-SK" sz="1800" dirty="0"/>
              <a:t>, </a:t>
            </a:r>
            <a:r>
              <a:rPr lang="en-US" altLang="sk-SK" sz="1800" i="1" dirty="0"/>
              <a:t>Earthquake</a:t>
            </a:r>
            <a:r>
              <a:rPr lang="sk-SK" altLang="sk-SK" sz="1800" i="1" dirty="0"/>
              <a:t> </a:t>
            </a:r>
            <a:r>
              <a:rPr lang="en-US" altLang="sk-SK" sz="1800" i="1" dirty="0" smtClean="0"/>
              <a:t>(</a:t>
            </a:r>
            <a:r>
              <a:rPr lang="en-US" altLang="sk-SK" sz="1800" i="1" dirty="0" err="1"/>
              <a:t>Z</a:t>
            </a:r>
            <a:r>
              <a:rPr lang="en-US" altLang="sk-SK" sz="1800" i="1" dirty="0" err="1" smtClean="0"/>
              <a:t>emetrasenie</a:t>
            </a:r>
            <a:r>
              <a:rPr lang="en-US" altLang="sk-SK" sz="1800" i="1" dirty="0"/>
              <a:t>)</a:t>
            </a:r>
            <a:r>
              <a:rPr lang="en-US" altLang="sk-SK" sz="1800" dirty="0"/>
              <a:t>, </a:t>
            </a:r>
            <a:r>
              <a:rPr lang="en-US" altLang="sk-SK" sz="1800" i="1" dirty="0"/>
              <a:t>Alarm</a:t>
            </a:r>
            <a:r>
              <a:rPr lang="en-US" altLang="sk-SK" sz="1800" dirty="0"/>
              <a:t>, </a:t>
            </a:r>
            <a:r>
              <a:rPr lang="en-US" altLang="sk-SK" sz="1800" i="1" dirty="0" err="1"/>
              <a:t>JohnCalls</a:t>
            </a:r>
            <a:r>
              <a:rPr lang="sk-SK" altLang="sk-SK" sz="1800" i="1" dirty="0"/>
              <a:t> </a:t>
            </a:r>
            <a:r>
              <a:rPr lang="en-US" altLang="sk-SK" sz="1800" i="1" dirty="0"/>
              <a:t>(</a:t>
            </a:r>
            <a:r>
              <a:rPr lang="en-US" altLang="sk-SK" sz="1800" i="1" dirty="0" err="1"/>
              <a:t>Johnov</a:t>
            </a:r>
            <a:r>
              <a:rPr lang="en-US" altLang="sk-SK" sz="1800" i="1" dirty="0"/>
              <a:t> </a:t>
            </a:r>
            <a:r>
              <a:rPr lang="en-US" altLang="sk-SK" sz="1800" i="1" dirty="0" err="1"/>
              <a:t>telefon</a:t>
            </a:r>
            <a:r>
              <a:rPr lang="sk-SK" altLang="sk-SK" sz="1800" i="1" dirty="0" err="1"/>
              <a:t>át</a:t>
            </a:r>
            <a:r>
              <a:rPr lang="sk-SK" altLang="sk-SK" sz="1800" i="1" dirty="0"/>
              <a:t>)</a:t>
            </a:r>
            <a:r>
              <a:rPr lang="en-US" altLang="sk-SK" sz="1800" dirty="0"/>
              <a:t>, </a:t>
            </a:r>
            <a:r>
              <a:rPr lang="en-US" altLang="sk-SK" sz="1800" i="1" dirty="0" err="1"/>
              <a:t>MaryCalls</a:t>
            </a:r>
            <a:r>
              <a:rPr lang="sk-SK" altLang="sk-SK" sz="1800" i="1" dirty="0"/>
              <a:t> (Máriin telefonát)</a:t>
            </a:r>
            <a:endParaRPr lang="en-US" altLang="sk-SK" sz="1800" dirty="0"/>
          </a:p>
          <a:p>
            <a:pPr defTabSz="914400"/>
            <a:endParaRPr lang="en-US" altLang="sk-SK" sz="1800" dirty="0"/>
          </a:p>
          <a:p>
            <a:pPr defTabSz="914400"/>
            <a:r>
              <a:rPr lang="en-US" altLang="sk-SK" sz="1800" dirty="0"/>
              <a:t>Network topology reflects "causal" knowledge:</a:t>
            </a:r>
          </a:p>
          <a:p>
            <a:pPr lvl="1" defTabSz="914400"/>
            <a:r>
              <a:rPr lang="en-US" altLang="sk-SK" sz="1600" dirty="0"/>
              <a:t>A burglar can set the alarm </a:t>
            </a:r>
            <a:r>
              <a:rPr lang="en-US" altLang="sk-SK" sz="1600" dirty="0" smtClean="0"/>
              <a:t>on</a:t>
            </a:r>
            <a:endParaRPr lang="en-US" altLang="sk-SK" sz="1600" dirty="0"/>
          </a:p>
          <a:p>
            <a:pPr lvl="1" defTabSz="914400"/>
            <a:r>
              <a:rPr lang="en-US" altLang="sk-SK" sz="1600" dirty="0"/>
              <a:t>An earthquake can set the </a:t>
            </a:r>
            <a:r>
              <a:rPr lang="en-US" altLang="sk-SK" sz="1600"/>
              <a:t>alarm </a:t>
            </a:r>
            <a:r>
              <a:rPr lang="en-US" altLang="sk-SK" sz="1600" smtClean="0"/>
              <a:t>on</a:t>
            </a:r>
            <a:endParaRPr lang="en-US" altLang="sk-SK" sz="1600" dirty="0"/>
          </a:p>
          <a:p>
            <a:pPr lvl="1" defTabSz="914400"/>
            <a:r>
              <a:rPr lang="en-US" altLang="sk-SK" sz="1600" dirty="0"/>
              <a:t>The alarm can cause Mary to call</a:t>
            </a:r>
          </a:p>
          <a:p>
            <a:pPr lvl="1" defTabSz="914400"/>
            <a:r>
              <a:rPr lang="en-US" altLang="sk-SK" sz="1600" dirty="0"/>
              <a:t>The alarm can cause John to call</a:t>
            </a:r>
          </a:p>
        </p:txBody>
      </p:sp>
      <p:pic>
        <p:nvPicPr>
          <p:cNvPr id="4" name="Picture 3" descr="burglary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8231" y="3440429"/>
            <a:ext cx="4406215" cy="2402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1521199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1402492" y="1143000"/>
            <a:ext cx="784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dirty="0" smtClean="0">
                <a:solidFill>
                  <a:schemeClr val="tx1"/>
                </a:solidFill>
                <a:latin typeface="Verdana" panose="020B0604030504040204" pitchFamily="34" charset="0"/>
              </a:rPr>
              <a:t>What Bayesian network represents</a:t>
            </a:r>
            <a:r>
              <a:rPr lang="sk-SK" altLang="sk-SK" sz="2400" dirty="0" smtClean="0">
                <a:solidFill>
                  <a:schemeClr val="tx1"/>
                </a:solidFill>
                <a:latin typeface="Verdana" panose="020B0604030504040204" pitchFamily="34" charset="0"/>
              </a:rPr>
              <a:t>?</a:t>
            </a:r>
            <a:endParaRPr lang="en-US" altLang="sk-SK" sz="2400" dirty="0">
              <a:solidFill>
                <a:schemeClr val="tx1"/>
              </a:solidFill>
              <a:latin typeface="Verdana" panose="020B0604030504040204" pitchFamily="34" charset="0"/>
            </a:endParaRPr>
          </a:p>
        </p:txBody>
      </p:sp>
      <p:sp>
        <p:nvSpPr>
          <p:cNvPr id="39939" name="Text Box 3"/>
          <p:cNvSpPr txBox="1">
            <a:spLocks noChangeArrowheads="1"/>
          </p:cNvSpPr>
          <p:nvPr/>
        </p:nvSpPr>
        <p:spPr bwMode="auto">
          <a:xfrm>
            <a:off x="1402492" y="2930611"/>
            <a:ext cx="10393268"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dirty="0" smtClean="0">
                <a:solidFill>
                  <a:schemeClr val="tx1"/>
                </a:solidFill>
                <a:latin typeface="Verdana" panose="020B0604030504040204" pitchFamily="34" charset="0"/>
              </a:rPr>
              <a:t>Two views</a:t>
            </a:r>
            <a:r>
              <a:rPr lang="sk-SK" altLang="sk-SK" sz="2400" dirty="0" smtClean="0">
                <a:solidFill>
                  <a:schemeClr val="tx1"/>
                </a:solidFill>
                <a:latin typeface="Verdana" panose="020B0604030504040204" pitchFamily="34" charset="0"/>
              </a:rPr>
              <a:t>:</a:t>
            </a:r>
            <a:endParaRPr lang="sk-SK" altLang="sk-SK" sz="2400" dirty="0">
              <a:solidFill>
                <a:schemeClr val="tx1"/>
              </a:solidFill>
              <a:latin typeface="Verdana" panose="020B0604030504040204" pitchFamily="34" charset="0"/>
            </a:endParaRPr>
          </a:p>
          <a:p>
            <a:pPr eaLnBrk="1" hangingPunct="1">
              <a:lnSpc>
                <a:spcPct val="100000"/>
              </a:lnSpc>
              <a:spcBef>
                <a:spcPct val="50000"/>
              </a:spcBef>
              <a:spcAft>
                <a:spcPct val="0"/>
              </a:spcAft>
              <a:buClrTx/>
              <a:buSzTx/>
              <a:buFontTx/>
              <a:buAutoNum type="arabicPeriod"/>
            </a:pPr>
            <a:r>
              <a:rPr lang="en-US" altLang="sk-SK" sz="2400" dirty="0" smtClean="0">
                <a:solidFill>
                  <a:schemeClr val="tx1"/>
                </a:solidFill>
                <a:latin typeface="Verdana" panose="020B0604030504040204" pitchFamily="34" charset="0"/>
              </a:rPr>
              <a:t>It represents full joint probability of the probabilistic domain in question. </a:t>
            </a:r>
            <a:endParaRPr lang="sk-SK" altLang="sk-SK" sz="2400" dirty="0">
              <a:solidFill>
                <a:schemeClr val="tx1"/>
              </a:solidFill>
              <a:latin typeface="Verdana" panose="020B0604030504040204" pitchFamily="34" charset="0"/>
            </a:endParaRPr>
          </a:p>
          <a:p>
            <a:pPr eaLnBrk="1" hangingPunct="1">
              <a:lnSpc>
                <a:spcPct val="100000"/>
              </a:lnSpc>
              <a:spcBef>
                <a:spcPct val="50000"/>
              </a:spcBef>
              <a:spcAft>
                <a:spcPct val="0"/>
              </a:spcAft>
              <a:buClrTx/>
              <a:buSzTx/>
              <a:buFontTx/>
              <a:buAutoNum type="arabicPeriod"/>
            </a:pPr>
            <a:r>
              <a:rPr lang="en-US" altLang="sk-SK" sz="2400" dirty="0" smtClean="0">
                <a:solidFill>
                  <a:schemeClr val="tx1"/>
                </a:solidFill>
                <a:latin typeface="Verdana" panose="020B0604030504040204" pitchFamily="34" charset="0"/>
              </a:rPr>
              <a:t>It codes the relations of independency and conditional independency. </a:t>
            </a:r>
            <a:endParaRPr lang="en-US" altLang="sk-SK" sz="2400" dirty="0">
              <a:solidFill>
                <a:schemeClr val="tx1"/>
              </a:solidFill>
              <a:latin typeface="Verdana" panose="020B0604030504040204" pitchFamily="34" charset="0"/>
            </a:endParaRPr>
          </a:p>
        </p:txBody>
      </p:sp>
    </p:spTree>
    <p:extLst>
      <p:ext uri="{BB962C8B-B14F-4D97-AF65-F5344CB8AC3E}">
        <p14:creationId xmlns:p14="http://schemas.microsoft.com/office/powerpoint/2010/main" val="244291632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Comment</a:t>
            </a:r>
            <a:endParaRPr lang="en-GB" dirty="0"/>
          </a:p>
        </p:txBody>
      </p:sp>
      <p:sp>
        <p:nvSpPr>
          <p:cNvPr id="3" name="TextBox 2"/>
          <p:cNvSpPr txBox="1"/>
          <p:nvPr/>
        </p:nvSpPr>
        <p:spPr>
          <a:xfrm>
            <a:off x="1854926" y="2442754"/>
            <a:ext cx="9993085" cy="1754326"/>
          </a:xfrm>
          <a:prstGeom prst="rect">
            <a:avLst/>
          </a:prstGeom>
          <a:noFill/>
        </p:spPr>
        <p:txBody>
          <a:bodyPr wrap="square" rtlCol="0">
            <a:spAutoFit/>
          </a:bodyPr>
          <a:lstStyle/>
          <a:p>
            <a:r>
              <a:rPr lang="en-GB" dirty="0" smtClean="0"/>
              <a:t>I told several times, that whenever we know full joint probability distribution in a probabilistic domain (e.g. we know the probability of each atomic event), we know all about the domain. But this is often not the case. Therefore, to estimate the full joint probability distribution, we use a MODEL of the domain, represented by a Bayesian network. In a model we omit some dependencies (as in the cancer examples), in order to be able to do the calculations in a </a:t>
            </a:r>
            <a:r>
              <a:rPr lang="en-GB" smtClean="0"/>
              <a:t>simpler way.</a:t>
            </a:r>
            <a:endParaRPr lang="en-GB" dirty="0"/>
          </a:p>
        </p:txBody>
      </p:sp>
    </p:spTree>
    <p:extLst>
      <p:ext uri="{BB962C8B-B14F-4D97-AF65-F5344CB8AC3E}">
        <p14:creationId xmlns:p14="http://schemas.microsoft.com/office/powerpoint/2010/main" val="35525990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986" name="Group 18"/>
          <p:cNvGrpSpPr>
            <a:grpSpLocks/>
          </p:cNvGrpSpPr>
          <p:nvPr/>
        </p:nvGrpSpPr>
        <p:grpSpPr bwMode="auto">
          <a:xfrm>
            <a:off x="3868738" y="981076"/>
            <a:ext cx="4203700" cy="4538663"/>
            <a:chOff x="2345099" y="980728"/>
            <a:chExt cx="4202711" cy="4538886"/>
          </a:xfrm>
        </p:grpSpPr>
        <p:sp>
          <p:nvSpPr>
            <p:cNvPr id="2" name="Oval 1"/>
            <p:cNvSpPr/>
            <p:nvPr/>
          </p:nvSpPr>
          <p:spPr>
            <a:xfrm>
              <a:off x="2411758" y="980728"/>
              <a:ext cx="1152254" cy="100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Oval 2"/>
            <p:cNvSpPr/>
            <p:nvPr/>
          </p:nvSpPr>
          <p:spPr>
            <a:xfrm>
              <a:off x="4932115" y="980728"/>
              <a:ext cx="1152254" cy="100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 name="Oval 3"/>
            <p:cNvSpPr/>
            <p:nvPr/>
          </p:nvSpPr>
          <p:spPr>
            <a:xfrm>
              <a:off x="3708440" y="2925512"/>
              <a:ext cx="1152254"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Oval 4"/>
            <p:cNvSpPr/>
            <p:nvPr/>
          </p:nvSpPr>
          <p:spPr>
            <a:xfrm>
              <a:off x="2345099" y="4508326"/>
              <a:ext cx="1152254" cy="100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Oval 5"/>
            <p:cNvSpPr/>
            <p:nvPr/>
          </p:nvSpPr>
          <p:spPr>
            <a:xfrm>
              <a:off x="5292392" y="4511501"/>
              <a:ext cx="1152254" cy="100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8" name="Straight Arrow Connector 7"/>
            <p:cNvCxnSpPr>
              <a:endCxn id="4" idx="1"/>
            </p:cNvCxnSpPr>
            <p:nvPr/>
          </p:nvCxnSpPr>
          <p:spPr>
            <a:xfrm>
              <a:off x="3203734" y="1988841"/>
              <a:ext cx="672942" cy="108431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endCxn id="4" idx="7"/>
            </p:cNvCxnSpPr>
            <p:nvPr/>
          </p:nvCxnSpPr>
          <p:spPr>
            <a:xfrm flipH="1">
              <a:off x="4690872" y="1988841"/>
              <a:ext cx="888791" cy="108431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5" idx="0"/>
            </p:cNvCxnSpPr>
            <p:nvPr/>
          </p:nvCxnSpPr>
          <p:spPr>
            <a:xfrm flipH="1">
              <a:off x="2921225" y="3785979"/>
              <a:ext cx="955450" cy="72234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670239" y="3782804"/>
              <a:ext cx="672942" cy="108431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002" name="TextBox 13"/>
            <p:cNvSpPr txBox="1">
              <a:spLocks noChangeArrowheads="1"/>
            </p:cNvSpPr>
            <p:nvPr/>
          </p:nvSpPr>
          <p:spPr bwMode="auto">
            <a:xfrm>
              <a:off x="2507417" y="1243151"/>
              <a:ext cx="10801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Bulglary</a:t>
              </a:r>
              <a:endParaRPr lang="en-US" altLang="en-US"/>
            </a:p>
          </p:txBody>
        </p:sp>
        <p:sp>
          <p:nvSpPr>
            <p:cNvPr id="42003" name="TextBox 14"/>
            <p:cNvSpPr txBox="1">
              <a:spLocks noChangeArrowheads="1"/>
            </p:cNvSpPr>
            <p:nvPr/>
          </p:nvSpPr>
          <p:spPr bwMode="auto">
            <a:xfrm>
              <a:off x="4932040" y="1270345"/>
              <a:ext cx="13208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dirty="0" err="1"/>
                <a:t>Earthquake</a:t>
              </a:r>
              <a:endParaRPr lang="en-US" altLang="en-US" dirty="0"/>
            </a:p>
          </p:txBody>
        </p:sp>
        <p:sp>
          <p:nvSpPr>
            <p:cNvPr id="42004" name="TextBox 15"/>
            <p:cNvSpPr txBox="1">
              <a:spLocks noChangeArrowheads="1"/>
            </p:cNvSpPr>
            <p:nvPr/>
          </p:nvSpPr>
          <p:spPr bwMode="auto">
            <a:xfrm>
              <a:off x="3779912" y="3175945"/>
              <a:ext cx="10801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Alarm</a:t>
              </a:r>
              <a:endParaRPr lang="en-US" altLang="en-US"/>
            </a:p>
          </p:txBody>
        </p:sp>
        <p:sp>
          <p:nvSpPr>
            <p:cNvPr id="42005" name="TextBox 16"/>
            <p:cNvSpPr txBox="1">
              <a:spLocks noChangeArrowheads="1"/>
            </p:cNvSpPr>
            <p:nvPr/>
          </p:nvSpPr>
          <p:spPr bwMode="auto">
            <a:xfrm>
              <a:off x="2345099" y="4793032"/>
              <a:ext cx="1242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MaryCalls</a:t>
              </a:r>
              <a:endParaRPr lang="en-US" altLang="en-US"/>
            </a:p>
          </p:txBody>
        </p:sp>
        <p:sp>
          <p:nvSpPr>
            <p:cNvPr id="42006" name="TextBox 17"/>
            <p:cNvSpPr txBox="1">
              <a:spLocks noChangeArrowheads="1"/>
            </p:cNvSpPr>
            <p:nvPr/>
          </p:nvSpPr>
          <p:spPr bwMode="auto">
            <a:xfrm>
              <a:off x="5305372" y="4792549"/>
              <a:ext cx="1242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JohnCalls</a:t>
              </a:r>
              <a:endParaRPr lang="en-US" altLang="en-US"/>
            </a:p>
          </p:txBody>
        </p:sp>
      </p:grpSp>
      <p:sp>
        <p:nvSpPr>
          <p:cNvPr id="20" name="TextBox 19"/>
          <p:cNvSpPr txBox="1">
            <a:spLocks noChangeArrowheads="1"/>
          </p:cNvSpPr>
          <p:nvPr/>
        </p:nvSpPr>
        <p:spPr bwMode="auto">
          <a:xfrm>
            <a:off x="3719514" y="404814"/>
            <a:ext cx="18002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i="1"/>
              <a:t>P(bulgl)=0.001</a:t>
            </a:r>
            <a:endParaRPr lang="en-US" altLang="en-US" i="1"/>
          </a:p>
        </p:txBody>
      </p:sp>
      <p:sp>
        <p:nvSpPr>
          <p:cNvPr id="21" name="TextBox 20"/>
          <p:cNvSpPr txBox="1">
            <a:spLocks noChangeArrowheads="1"/>
          </p:cNvSpPr>
          <p:nvPr/>
        </p:nvSpPr>
        <p:spPr bwMode="auto">
          <a:xfrm>
            <a:off x="6383339" y="431800"/>
            <a:ext cx="18002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i="1"/>
              <a:t>P(earthq)=0.002</a:t>
            </a:r>
            <a:endParaRPr lang="en-US" altLang="en-US" i="1"/>
          </a:p>
        </p:txBody>
      </p:sp>
      <p:sp>
        <p:nvSpPr>
          <p:cNvPr id="22" name="TextBox 21"/>
          <p:cNvSpPr txBox="1">
            <a:spLocks noChangeArrowheads="1"/>
          </p:cNvSpPr>
          <p:nvPr/>
        </p:nvSpPr>
        <p:spPr bwMode="auto">
          <a:xfrm>
            <a:off x="6659564" y="2935289"/>
            <a:ext cx="25860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b="1" i="1"/>
              <a:t>P</a:t>
            </a:r>
            <a:r>
              <a:rPr lang="sk-SK" altLang="en-US" i="1"/>
              <a:t>(Alarm/Bulg, Earthq)</a:t>
            </a:r>
            <a:endParaRPr lang="en-US" altLang="en-US" i="1"/>
          </a:p>
        </p:txBody>
      </p:sp>
      <p:sp>
        <p:nvSpPr>
          <p:cNvPr id="24" name="TextBox 23"/>
          <p:cNvSpPr txBox="1">
            <a:spLocks noChangeArrowheads="1"/>
          </p:cNvSpPr>
          <p:nvPr/>
        </p:nvSpPr>
        <p:spPr bwMode="auto">
          <a:xfrm>
            <a:off x="2141539" y="4583113"/>
            <a:ext cx="21986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b="1" i="1"/>
              <a:t>P</a:t>
            </a:r>
            <a:r>
              <a:rPr lang="sk-SK" altLang="en-US" i="1"/>
              <a:t>(MC/Alarm)</a:t>
            </a:r>
            <a:endParaRPr lang="en-US" altLang="en-US" i="1"/>
          </a:p>
        </p:txBody>
      </p:sp>
      <p:sp>
        <p:nvSpPr>
          <p:cNvPr id="25" name="TextBox 24"/>
          <p:cNvSpPr txBox="1">
            <a:spLocks noChangeArrowheads="1"/>
          </p:cNvSpPr>
          <p:nvPr/>
        </p:nvSpPr>
        <p:spPr bwMode="auto">
          <a:xfrm>
            <a:off x="7915275" y="4335463"/>
            <a:ext cx="21986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b="1" i="1"/>
              <a:t>P</a:t>
            </a:r>
            <a:r>
              <a:rPr lang="sk-SK" altLang="en-US" i="1"/>
              <a:t>(JC/Alarm)</a:t>
            </a:r>
            <a:endParaRPr lang="en-US" altLang="en-US" i="1"/>
          </a:p>
        </p:txBody>
      </p:sp>
      <p:sp>
        <p:nvSpPr>
          <p:cNvPr id="7" name="Freeform 6"/>
          <p:cNvSpPr/>
          <p:nvPr/>
        </p:nvSpPr>
        <p:spPr>
          <a:xfrm>
            <a:off x="6308725" y="2606676"/>
            <a:ext cx="2705100" cy="855663"/>
          </a:xfrm>
          <a:custGeom>
            <a:avLst/>
            <a:gdLst>
              <a:gd name="connsiteX0" fmla="*/ 2540214 w 2705584"/>
              <a:gd name="connsiteY0" fmla="*/ 58366 h 856090"/>
              <a:gd name="connsiteX1" fmla="*/ 2413754 w 2705584"/>
              <a:gd name="connsiteY1" fmla="*/ 38910 h 856090"/>
              <a:gd name="connsiteX2" fmla="*/ 2209473 w 2705584"/>
              <a:gd name="connsiteY2" fmla="*/ 9727 h 856090"/>
              <a:gd name="connsiteX3" fmla="*/ 2180290 w 2705584"/>
              <a:gd name="connsiteY3" fmla="*/ 0 h 856090"/>
              <a:gd name="connsiteX4" fmla="*/ 2073286 w 2705584"/>
              <a:gd name="connsiteY4" fmla="*/ 19455 h 856090"/>
              <a:gd name="connsiteX5" fmla="*/ 886512 w 2705584"/>
              <a:gd name="connsiteY5" fmla="*/ 9727 h 856090"/>
              <a:gd name="connsiteX6" fmla="*/ 623865 w 2705584"/>
              <a:gd name="connsiteY6" fmla="*/ 19455 h 856090"/>
              <a:gd name="connsiteX7" fmla="*/ 546043 w 2705584"/>
              <a:gd name="connsiteY7" fmla="*/ 58366 h 856090"/>
              <a:gd name="connsiteX8" fmla="*/ 468222 w 2705584"/>
              <a:gd name="connsiteY8" fmla="*/ 77821 h 856090"/>
              <a:gd name="connsiteX9" fmla="*/ 390401 w 2705584"/>
              <a:gd name="connsiteY9" fmla="*/ 107004 h 856090"/>
              <a:gd name="connsiteX10" fmla="*/ 322307 w 2705584"/>
              <a:gd name="connsiteY10" fmla="*/ 145915 h 856090"/>
              <a:gd name="connsiteX11" fmla="*/ 293124 w 2705584"/>
              <a:gd name="connsiteY11" fmla="*/ 155642 h 856090"/>
              <a:gd name="connsiteX12" fmla="*/ 234758 w 2705584"/>
              <a:gd name="connsiteY12" fmla="*/ 184825 h 856090"/>
              <a:gd name="connsiteX13" fmla="*/ 176392 w 2705584"/>
              <a:gd name="connsiteY13" fmla="*/ 214008 h 856090"/>
              <a:gd name="connsiteX14" fmla="*/ 147209 w 2705584"/>
              <a:gd name="connsiteY14" fmla="*/ 233464 h 856090"/>
              <a:gd name="connsiteX15" fmla="*/ 49933 w 2705584"/>
              <a:gd name="connsiteY15" fmla="*/ 291830 h 856090"/>
              <a:gd name="connsiteX16" fmla="*/ 11022 w 2705584"/>
              <a:gd name="connsiteY16" fmla="*/ 340468 h 856090"/>
              <a:gd name="connsiteX17" fmla="*/ 11022 w 2705584"/>
              <a:gd name="connsiteY17" fmla="*/ 515566 h 856090"/>
              <a:gd name="connsiteX18" fmla="*/ 20750 w 2705584"/>
              <a:gd name="connsiteY18" fmla="*/ 544749 h 856090"/>
              <a:gd name="connsiteX19" fmla="*/ 59660 w 2705584"/>
              <a:gd name="connsiteY19" fmla="*/ 622570 h 856090"/>
              <a:gd name="connsiteX20" fmla="*/ 108299 w 2705584"/>
              <a:gd name="connsiteY20" fmla="*/ 719847 h 856090"/>
              <a:gd name="connsiteX21" fmla="*/ 127754 w 2705584"/>
              <a:gd name="connsiteY21" fmla="*/ 758757 h 856090"/>
              <a:gd name="connsiteX22" fmla="*/ 156937 w 2705584"/>
              <a:gd name="connsiteY22" fmla="*/ 778213 h 856090"/>
              <a:gd name="connsiteX23" fmla="*/ 186120 w 2705584"/>
              <a:gd name="connsiteY23" fmla="*/ 807396 h 856090"/>
              <a:gd name="connsiteX24" fmla="*/ 312580 w 2705584"/>
              <a:gd name="connsiteY24" fmla="*/ 836578 h 856090"/>
              <a:gd name="connsiteX25" fmla="*/ 341763 w 2705584"/>
              <a:gd name="connsiteY25" fmla="*/ 846306 h 856090"/>
              <a:gd name="connsiteX26" fmla="*/ 1265890 w 2705584"/>
              <a:gd name="connsiteY26" fmla="*/ 846306 h 856090"/>
              <a:gd name="connsiteX27" fmla="*/ 1333984 w 2705584"/>
              <a:gd name="connsiteY27" fmla="*/ 836578 h 856090"/>
              <a:gd name="connsiteX28" fmla="*/ 1509082 w 2705584"/>
              <a:gd name="connsiteY28" fmla="*/ 817123 h 856090"/>
              <a:gd name="connsiteX29" fmla="*/ 1567448 w 2705584"/>
              <a:gd name="connsiteY29" fmla="*/ 807396 h 856090"/>
              <a:gd name="connsiteX30" fmla="*/ 1635541 w 2705584"/>
              <a:gd name="connsiteY30" fmla="*/ 797668 h 856090"/>
              <a:gd name="connsiteX31" fmla="*/ 1684180 w 2705584"/>
              <a:gd name="connsiteY31" fmla="*/ 787940 h 856090"/>
              <a:gd name="connsiteX32" fmla="*/ 1820367 w 2705584"/>
              <a:gd name="connsiteY32" fmla="*/ 768485 h 856090"/>
              <a:gd name="connsiteX33" fmla="*/ 1859277 w 2705584"/>
              <a:gd name="connsiteY33" fmla="*/ 758757 h 856090"/>
              <a:gd name="connsiteX34" fmla="*/ 1937099 w 2705584"/>
              <a:gd name="connsiteY34" fmla="*/ 749030 h 856090"/>
              <a:gd name="connsiteX35" fmla="*/ 2228929 w 2705584"/>
              <a:gd name="connsiteY35" fmla="*/ 710119 h 856090"/>
              <a:gd name="connsiteX36" fmla="*/ 2345660 w 2705584"/>
              <a:gd name="connsiteY36" fmla="*/ 700391 h 856090"/>
              <a:gd name="connsiteX37" fmla="*/ 2472120 w 2705584"/>
              <a:gd name="connsiteY37" fmla="*/ 661481 h 856090"/>
              <a:gd name="connsiteX38" fmla="*/ 2608307 w 2705584"/>
              <a:gd name="connsiteY38" fmla="*/ 583659 h 856090"/>
              <a:gd name="connsiteX39" fmla="*/ 2637490 w 2705584"/>
              <a:gd name="connsiteY39" fmla="*/ 564204 h 856090"/>
              <a:gd name="connsiteX40" fmla="*/ 2676401 w 2705584"/>
              <a:gd name="connsiteY40" fmla="*/ 515566 h 856090"/>
              <a:gd name="connsiteX41" fmla="*/ 2705584 w 2705584"/>
              <a:gd name="connsiteY41" fmla="*/ 398834 h 856090"/>
              <a:gd name="connsiteX42" fmla="*/ 2695856 w 2705584"/>
              <a:gd name="connsiteY42" fmla="*/ 291830 h 856090"/>
              <a:gd name="connsiteX43" fmla="*/ 2676401 w 2705584"/>
              <a:gd name="connsiteY43" fmla="*/ 252919 h 856090"/>
              <a:gd name="connsiteX44" fmla="*/ 2656946 w 2705584"/>
              <a:gd name="connsiteY44" fmla="*/ 204281 h 856090"/>
              <a:gd name="connsiteX45" fmla="*/ 2608307 w 2705584"/>
              <a:gd name="connsiteY45" fmla="*/ 116732 h 856090"/>
              <a:gd name="connsiteX46" fmla="*/ 2569397 w 2705584"/>
              <a:gd name="connsiteY46" fmla="*/ 68093 h 856090"/>
              <a:gd name="connsiteX47" fmla="*/ 2540214 w 2705584"/>
              <a:gd name="connsiteY47" fmla="*/ 58366 h 856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705584" h="856090">
                <a:moveTo>
                  <a:pt x="2540214" y="58366"/>
                </a:moveTo>
                <a:cubicBezTo>
                  <a:pt x="2514274" y="53502"/>
                  <a:pt x="2456003" y="44738"/>
                  <a:pt x="2413754" y="38910"/>
                </a:cubicBezTo>
                <a:cubicBezTo>
                  <a:pt x="2362782" y="31879"/>
                  <a:pt x="2271093" y="25132"/>
                  <a:pt x="2209473" y="9727"/>
                </a:cubicBezTo>
                <a:cubicBezTo>
                  <a:pt x="2199525" y="7240"/>
                  <a:pt x="2190018" y="3242"/>
                  <a:pt x="2180290" y="0"/>
                </a:cubicBezTo>
                <a:cubicBezTo>
                  <a:pt x="2139251" y="13679"/>
                  <a:pt x="2128280" y="19455"/>
                  <a:pt x="2073286" y="19455"/>
                </a:cubicBezTo>
                <a:lnTo>
                  <a:pt x="886512" y="9727"/>
                </a:lnTo>
                <a:cubicBezTo>
                  <a:pt x="798963" y="12970"/>
                  <a:pt x="711092" y="11278"/>
                  <a:pt x="623865" y="19455"/>
                </a:cubicBezTo>
                <a:cubicBezTo>
                  <a:pt x="558569" y="25576"/>
                  <a:pt x="593639" y="41058"/>
                  <a:pt x="546043" y="58366"/>
                </a:cubicBezTo>
                <a:cubicBezTo>
                  <a:pt x="520914" y="67504"/>
                  <a:pt x="492138" y="65863"/>
                  <a:pt x="468222" y="77821"/>
                </a:cubicBezTo>
                <a:cubicBezTo>
                  <a:pt x="359898" y="131983"/>
                  <a:pt x="496353" y="67272"/>
                  <a:pt x="390401" y="107004"/>
                </a:cubicBezTo>
                <a:cubicBezTo>
                  <a:pt x="322172" y="132590"/>
                  <a:pt x="378762" y="117688"/>
                  <a:pt x="322307" y="145915"/>
                </a:cubicBezTo>
                <a:cubicBezTo>
                  <a:pt x="313136" y="150501"/>
                  <a:pt x="302852" y="152400"/>
                  <a:pt x="293124" y="155642"/>
                </a:cubicBezTo>
                <a:cubicBezTo>
                  <a:pt x="209489" y="211401"/>
                  <a:pt x="315307" y="144551"/>
                  <a:pt x="234758" y="184825"/>
                </a:cubicBezTo>
                <a:cubicBezTo>
                  <a:pt x="159329" y="222540"/>
                  <a:pt x="249744" y="189559"/>
                  <a:pt x="176392" y="214008"/>
                </a:cubicBezTo>
                <a:cubicBezTo>
                  <a:pt x="166664" y="220493"/>
                  <a:pt x="157360" y="227663"/>
                  <a:pt x="147209" y="233464"/>
                </a:cubicBezTo>
                <a:cubicBezTo>
                  <a:pt x="111383" y="253936"/>
                  <a:pt x="81668" y="260097"/>
                  <a:pt x="49933" y="291830"/>
                </a:cubicBezTo>
                <a:cubicBezTo>
                  <a:pt x="22210" y="319552"/>
                  <a:pt x="35564" y="303654"/>
                  <a:pt x="11022" y="340468"/>
                </a:cubicBezTo>
                <a:cubicBezTo>
                  <a:pt x="-3210" y="425864"/>
                  <a:pt x="-4132" y="401912"/>
                  <a:pt x="11022" y="515566"/>
                </a:cubicBezTo>
                <a:cubicBezTo>
                  <a:pt x="12377" y="525730"/>
                  <a:pt x="16507" y="535414"/>
                  <a:pt x="20750" y="544749"/>
                </a:cubicBezTo>
                <a:cubicBezTo>
                  <a:pt x="32751" y="571152"/>
                  <a:pt x="48236" y="595913"/>
                  <a:pt x="59660" y="622570"/>
                </a:cubicBezTo>
                <a:cubicBezTo>
                  <a:pt x="123461" y="771440"/>
                  <a:pt x="60935" y="636962"/>
                  <a:pt x="108299" y="719847"/>
                </a:cubicBezTo>
                <a:cubicBezTo>
                  <a:pt x="115494" y="732437"/>
                  <a:pt x="118471" y="747617"/>
                  <a:pt x="127754" y="758757"/>
                </a:cubicBezTo>
                <a:cubicBezTo>
                  <a:pt x="135239" y="767739"/>
                  <a:pt x="147956" y="770728"/>
                  <a:pt x="156937" y="778213"/>
                </a:cubicBezTo>
                <a:cubicBezTo>
                  <a:pt x="167505" y="787020"/>
                  <a:pt x="174925" y="799400"/>
                  <a:pt x="186120" y="807396"/>
                </a:cubicBezTo>
                <a:cubicBezTo>
                  <a:pt x="228139" y="837410"/>
                  <a:pt x="257502" y="830459"/>
                  <a:pt x="312580" y="836578"/>
                </a:cubicBezTo>
                <a:cubicBezTo>
                  <a:pt x="322308" y="839821"/>
                  <a:pt x="331524" y="845753"/>
                  <a:pt x="341763" y="846306"/>
                </a:cubicBezTo>
                <a:cubicBezTo>
                  <a:pt x="685380" y="864881"/>
                  <a:pt x="893784" y="852406"/>
                  <a:pt x="1265890" y="846306"/>
                </a:cubicBezTo>
                <a:cubicBezTo>
                  <a:pt x="1288588" y="843063"/>
                  <a:pt x="1311196" y="839110"/>
                  <a:pt x="1333984" y="836578"/>
                </a:cubicBezTo>
                <a:cubicBezTo>
                  <a:pt x="1483648" y="819949"/>
                  <a:pt x="1392840" y="835006"/>
                  <a:pt x="1509082" y="817123"/>
                </a:cubicBezTo>
                <a:cubicBezTo>
                  <a:pt x="1528576" y="814124"/>
                  <a:pt x="1547954" y="810395"/>
                  <a:pt x="1567448" y="807396"/>
                </a:cubicBezTo>
                <a:cubicBezTo>
                  <a:pt x="1590110" y="803910"/>
                  <a:pt x="1612925" y="801437"/>
                  <a:pt x="1635541" y="797668"/>
                </a:cubicBezTo>
                <a:cubicBezTo>
                  <a:pt x="1651850" y="794950"/>
                  <a:pt x="1667838" y="790454"/>
                  <a:pt x="1684180" y="787940"/>
                </a:cubicBezTo>
                <a:cubicBezTo>
                  <a:pt x="1761897" y="775984"/>
                  <a:pt x="1751059" y="782347"/>
                  <a:pt x="1820367" y="768485"/>
                </a:cubicBezTo>
                <a:cubicBezTo>
                  <a:pt x="1833477" y="765863"/>
                  <a:pt x="1846090" y="760955"/>
                  <a:pt x="1859277" y="758757"/>
                </a:cubicBezTo>
                <a:cubicBezTo>
                  <a:pt x="1885064" y="754459"/>
                  <a:pt x="1911196" y="752562"/>
                  <a:pt x="1937099" y="749030"/>
                </a:cubicBezTo>
                <a:cubicBezTo>
                  <a:pt x="2059052" y="732400"/>
                  <a:pt x="2103028" y="723608"/>
                  <a:pt x="2228929" y="710119"/>
                </a:cubicBezTo>
                <a:cubicBezTo>
                  <a:pt x="2267752" y="705959"/>
                  <a:pt x="2306750" y="703634"/>
                  <a:pt x="2345660" y="700391"/>
                </a:cubicBezTo>
                <a:cubicBezTo>
                  <a:pt x="2445892" y="666980"/>
                  <a:pt x="2403366" y="678668"/>
                  <a:pt x="2472120" y="661481"/>
                </a:cubicBezTo>
                <a:cubicBezTo>
                  <a:pt x="2570858" y="612111"/>
                  <a:pt x="2525807" y="638659"/>
                  <a:pt x="2608307" y="583659"/>
                </a:cubicBezTo>
                <a:cubicBezTo>
                  <a:pt x="2618035" y="577174"/>
                  <a:pt x="2629223" y="572471"/>
                  <a:pt x="2637490" y="564204"/>
                </a:cubicBezTo>
                <a:cubicBezTo>
                  <a:pt x="2653662" y="548033"/>
                  <a:pt x="2666583" y="537656"/>
                  <a:pt x="2676401" y="515566"/>
                </a:cubicBezTo>
                <a:cubicBezTo>
                  <a:pt x="2696954" y="469320"/>
                  <a:pt x="2697427" y="447775"/>
                  <a:pt x="2705584" y="398834"/>
                </a:cubicBezTo>
                <a:cubicBezTo>
                  <a:pt x="2702341" y="363166"/>
                  <a:pt x="2702880" y="326950"/>
                  <a:pt x="2695856" y="291830"/>
                </a:cubicBezTo>
                <a:cubicBezTo>
                  <a:pt x="2693012" y="277610"/>
                  <a:pt x="2682290" y="266170"/>
                  <a:pt x="2676401" y="252919"/>
                </a:cubicBezTo>
                <a:cubicBezTo>
                  <a:pt x="2669309" y="236962"/>
                  <a:pt x="2662913" y="220691"/>
                  <a:pt x="2656946" y="204281"/>
                </a:cubicBezTo>
                <a:cubicBezTo>
                  <a:pt x="2620898" y="105149"/>
                  <a:pt x="2660203" y="179008"/>
                  <a:pt x="2608307" y="116732"/>
                </a:cubicBezTo>
                <a:cubicBezTo>
                  <a:pt x="2602453" y="109708"/>
                  <a:pt x="2582458" y="72447"/>
                  <a:pt x="2569397" y="68093"/>
                </a:cubicBezTo>
                <a:cubicBezTo>
                  <a:pt x="2557092" y="63991"/>
                  <a:pt x="2566154" y="63230"/>
                  <a:pt x="2540214" y="58366"/>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38271669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4" grpId="0"/>
      <p:bldP spid="2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4"/>
          <p:cNvSpPr txBox="1">
            <a:spLocks noChangeArrowheads="1"/>
          </p:cNvSpPr>
          <p:nvPr/>
        </p:nvSpPr>
        <p:spPr bwMode="auto">
          <a:xfrm>
            <a:off x="1579563" y="188914"/>
            <a:ext cx="90360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dirty="0">
                <a:solidFill>
                  <a:schemeClr val="tx1"/>
                </a:solidFill>
                <a:latin typeface="Verdana" panose="020B0604030504040204" pitchFamily="34" charset="0"/>
              </a:rPr>
              <a:t>Full and shortened</a:t>
            </a:r>
            <a:r>
              <a:rPr lang="sk-SK" altLang="sk-SK" sz="2400" dirty="0">
                <a:solidFill>
                  <a:schemeClr val="tx1"/>
                </a:solidFill>
                <a:latin typeface="Verdana" panose="020B0604030504040204" pitchFamily="34" charset="0"/>
              </a:rPr>
              <a:t> </a:t>
            </a:r>
            <a:r>
              <a:rPr lang="sk-SK" altLang="sk-SK" sz="2400" dirty="0" err="1">
                <a:solidFill>
                  <a:schemeClr val="tx1"/>
                </a:solidFill>
                <a:latin typeface="Verdana" panose="020B0604030504040204" pitchFamily="34" charset="0"/>
              </a:rPr>
              <a:t>tab</a:t>
            </a:r>
            <a:r>
              <a:rPr lang="en-US" altLang="sk-SK" sz="2400" dirty="0">
                <a:solidFill>
                  <a:schemeClr val="tx1"/>
                </a:solidFill>
                <a:latin typeface="Verdana" panose="020B0604030504040204" pitchFamily="34" charset="0"/>
              </a:rPr>
              <a:t>le</a:t>
            </a:r>
            <a:r>
              <a:rPr lang="sk-SK" altLang="sk-SK" sz="2400" dirty="0">
                <a:solidFill>
                  <a:schemeClr val="tx1"/>
                </a:solidFill>
                <a:latin typeface="Verdana" panose="020B0604030504040204" pitchFamily="34" charset="0"/>
              </a:rPr>
              <a:t> </a:t>
            </a:r>
            <a:r>
              <a:rPr lang="en-US" altLang="sk-SK" sz="2400" dirty="0">
                <a:solidFill>
                  <a:schemeClr val="tx1"/>
                </a:solidFill>
                <a:latin typeface="Verdana" panose="020B0604030504040204" pitchFamily="34" charset="0"/>
              </a:rPr>
              <a:t> for the </a:t>
            </a:r>
            <a:r>
              <a:rPr lang="sk-SK" altLang="sk-SK" sz="2400" b="1" dirty="0" err="1">
                <a:solidFill>
                  <a:srgbClr val="008000"/>
                </a:solidFill>
                <a:latin typeface="Verdana" panose="020B0604030504040204" pitchFamily="34" charset="0"/>
              </a:rPr>
              <a:t>Boole</a:t>
            </a:r>
            <a:r>
              <a:rPr lang="en-US" altLang="sk-SK" sz="2400" b="1" dirty="0">
                <a:solidFill>
                  <a:srgbClr val="008000"/>
                </a:solidFill>
                <a:latin typeface="Verdana" panose="020B0604030504040204" pitchFamily="34" charset="0"/>
              </a:rPr>
              <a:t>an </a:t>
            </a:r>
            <a:r>
              <a:rPr lang="sk-SK" altLang="sk-SK" sz="2400" dirty="0">
                <a:solidFill>
                  <a:schemeClr val="tx1"/>
                </a:solidFill>
                <a:latin typeface="Verdana" panose="020B0604030504040204" pitchFamily="34" charset="0"/>
              </a:rPr>
              <a:t> </a:t>
            </a:r>
            <a:r>
              <a:rPr lang="en-US" altLang="sk-SK" sz="2400" dirty="0">
                <a:solidFill>
                  <a:schemeClr val="tx1"/>
                </a:solidFill>
                <a:latin typeface="Verdana" panose="020B0604030504040204" pitchFamily="34" charset="0"/>
              </a:rPr>
              <a:t>random </a:t>
            </a:r>
            <a:r>
              <a:rPr lang="sk-SK" altLang="sk-SK" sz="2400" dirty="0">
                <a:solidFill>
                  <a:schemeClr val="tx1"/>
                </a:solidFill>
                <a:latin typeface="Verdana" panose="020B0604030504040204" pitchFamily="34" charset="0"/>
              </a:rPr>
              <a:t> </a:t>
            </a:r>
            <a:r>
              <a:rPr lang="en-US" altLang="sk-SK" sz="2400" dirty="0">
                <a:solidFill>
                  <a:schemeClr val="tx1"/>
                </a:solidFill>
                <a:latin typeface="Verdana" panose="020B0604030504040204" pitchFamily="34" charset="0"/>
              </a:rPr>
              <a:t>variables</a:t>
            </a:r>
          </a:p>
        </p:txBody>
      </p:sp>
      <p:graphicFrame>
        <p:nvGraphicFramePr>
          <p:cNvPr id="368725" name="Group 85"/>
          <p:cNvGraphicFramePr>
            <a:graphicFrameLocks noGrp="1"/>
          </p:cNvGraphicFramePr>
          <p:nvPr/>
        </p:nvGraphicFramePr>
        <p:xfrm>
          <a:off x="3265489" y="1838325"/>
          <a:ext cx="6797675" cy="3276600"/>
        </p:xfrm>
        <a:graphic>
          <a:graphicData uri="http://schemas.openxmlformats.org/drawingml/2006/table">
            <a:tbl>
              <a:tblPr/>
              <a:tblGrid>
                <a:gridCol w="1700212">
                  <a:extLst>
                    <a:ext uri="{9D8B030D-6E8A-4147-A177-3AD203B41FA5}">
                      <a16:colId xmlns:a16="http://schemas.microsoft.com/office/drawing/2014/main" val="20000"/>
                    </a:ext>
                  </a:extLst>
                </a:gridCol>
                <a:gridCol w="1698625">
                  <a:extLst>
                    <a:ext uri="{9D8B030D-6E8A-4147-A177-3AD203B41FA5}">
                      <a16:colId xmlns:a16="http://schemas.microsoft.com/office/drawing/2014/main" val="20001"/>
                    </a:ext>
                  </a:extLst>
                </a:gridCol>
                <a:gridCol w="1700213">
                  <a:extLst>
                    <a:ext uri="{9D8B030D-6E8A-4147-A177-3AD203B41FA5}">
                      <a16:colId xmlns:a16="http://schemas.microsoft.com/office/drawing/2014/main" val="20002"/>
                    </a:ext>
                  </a:extLst>
                </a:gridCol>
                <a:gridCol w="1698625">
                  <a:extLst>
                    <a:ext uri="{9D8B030D-6E8A-4147-A177-3AD203B41FA5}">
                      <a16:colId xmlns:a16="http://schemas.microsoft.com/office/drawing/2014/main" val="20003"/>
                    </a:ext>
                  </a:extLst>
                </a:gridCol>
              </a:tblGrid>
              <a:tr h="819150">
                <a:tc>
                  <a:txBody>
                    <a:body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0" lang="sk-SK" sz="2800" b="0" i="0" u="none" strike="noStrike" cap="none" normalizeH="0" baseline="0" smtClean="0">
                          <a:ln>
                            <a:noFill/>
                          </a:ln>
                          <a:solidFill>
                            <a:schemeClr val="tx1"/>
                          </a:solidFill>
                          <a:effectLst/>
                          <a:latin typeface="Times New Roman" pitchFamily="18" charset="0"/>
                        </a:rPr>
                        <a:t>      T</a:t>
                      </a:r>
                      <a:endParaRPr kumimoji="0" lang="en-US" sz="28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0" lang="sk-SK" sz="2800" b="0" i="0" u="none" strike="noStrike" cap="none" normalizeH="0" baseline="0" smtClean="0">
                          <a:ln>
                            <a:noFill/>
                          </a:ln>
                          <a:solidFill>
                            <a:schemeClr val="tx1"/>
                          </a:solidFill>
                          <a:effectLst/>
                          <a:latin typeface="Times New Roman" pitchFamily="18" charset="0"/>
                        </a:rPr>
                        <a:t>    T</a:t>
                      </a:r>
                      <a:endParaRPr kumimoji="0" lang="en-US" sz="2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0" lang="sk-SK" sz="2800" b="0" i="0" u="none" strike="noStrike" cap="none" normalizeH="0" baseline="0" smtClean="0">
                          <a:ln>
                            <a:noFill/>
                          </a:ln>
                          <a:solidFill>
                            <a:schemeClr val="tx1"/>
                          </a:solidFill>
                          <a:effectLst/>
                          <a:latin typeface="Times New Roman" pitchFamily="18" charset="0"/>
                        </a:rPr>
                        <a:t>     0.95</a:t>
                      </a:r>
                      <a:endParaRPr kumimoji="0" lang="en-US" sz="2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0" lang="sk-SK" sz="2800" b="0" i="0" u="none" strike="noStrike" cap="none" normalizeH="0" baseline="0" dirty="0" smtClean="0">
                          <a:ln>
                            <a:noFill/>
                          </a:ln>
                          <a:solidFill>
                            <a:schemeClr val="tx1"/>
                          </a:solidFill>
                          <a:effectLst/>
                          <a:latin typeface="Times New Roman" pitchFamily="18" charset="0"/>
                        </a:rPr>
                        <a:t>     0.05</a:t>
                      </a:r>
                      <a:endParaRPr kumimoji="0" lang="en-US" sz="28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819150">
                <a:tc>
                  <a:txBody>
                    <a:body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0" lang="sk-SK" sz="2800" b="0" i="0" u="none" strike="noStrike" cap="none" normalizeH="0" baseline="0" smtClean="0">
                          <a:ln>
                            <a:noFill/>
                          </a:ln>
                          <a:solidFill>
                            <a:schemeClr val="tx1"/>
                          </a:solidFill>
                          <a:effectLst/>
                          <a:latin typeface="Times New Roman" pitchFamily="18" charset="0"/>
                        </a:rPr>
                        <a:t>      T</a:t>
                      </a:r>
                      <a:endParaRPr kumimoji="0" lang="en-US" sz="28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0" lang="sk-SK" sz="2800" b="0" i="0" u="none" strike="noStrike" cap="none" normalizeH="0" baseline="0" dirty="0" smtClean="0">
                          <a:ln>
                            <a:noFill/>
                          </a:ln>
                          <a:solidFill>
                            <a:schemeClr val="tx1"/>
                          </a:solidFill>
                          <a:effectLst/>
                          <a:latin typeface="Times New Roman" pitchFamily="18" charset="0"/>
                        </a:rPr>
                        <a:t>    F</a:t>
                      </a:r>
                      <a:endParaRPr kumimoji="0" lang="en-US" sz="28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0" lang="sk-SK" sz="2800" b="0" i="0" u="none" strike="noStrike" cap="none" normalizeH="0" baseline="0" smtClean="0">
                          <a:ln>
                            <a:noFill/>
                          </a:ln>
                          <a:solidFill>
                            <a:schemeClr val="tx1"/>
                          </a:solidFill>
                          <a:effectLst/>
                          <a:latin typeface="Times New Roman" pitchFamily="18" charset="0"/>
                        </a:rPr>
                        <a:t>     0.94</a:t>
                      </a:r>
                      <a:endParaRPr kumimoji="0" lang="en-US" sz="2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0" lang="sk-SK" sz="2800" b="0" i="0" u="none" strike="noStrike" cap="none" normalizeH="0" baseline="0" dirty="0" smtClean="0">
                          <a:ln>
                            <a:noFill/>
                          </a:ln>
                          <a:solidFill>
                            <a:schemeClr val="tx1"/>
                          </a:solidFill>
                          <a:effectLst/>
                          <a:latin typeface="Times New Roman" pitchFamily="18" charset="0"/>
                        </a:rPr>
                        <a:t>     0.06</a:t>
                      </a:r>
                      <a:endParaRPr kumimoji="0" lang="en-US" sz="28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819150">
                <a:tc>
                  <a:txBody>
                    <a:body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0" lang="sk-SK" sz="2800" b="0" i="0" u="none" strike="noStrike" cap="none" normalizeH="0" baseline="0" smtClean="0">
                          <a:ln>
                            <a:noFill/>
                          </a:ln>
                          <a:solidFill>
                            <a:schemeClr val="tx1"/>
                          </a:solidFill>
                          <a:effectLst/>
                          <a:latin typeface="Times New Roman" pitchFamily="18" charset="0"/>
                        </a:rPr>
                        <a:t>      F</a:t>
                      </a:r>
                      <a:endParaRPr kumimoji="0" lang="en-US" sz="28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0" lang="sk-SK" sz="2800" b="0" i="0" u="none" strike="noStrike" cap="none" normalizeH="0" baseline="0" smtClean="0">
                          <a:ln>
                            <a:noFill/>
                          </a:ln>
                          <a:solidFill>
                            <a:schemeClr val="tx1"/>
                          </a:solidFill>
                          <a:effectLst/>
                          <a:latin typeface="Times New Roman" pitchFamily="18" charset="0"/>
                        </a:rPr>
                        <a:t>    T</a:t>
                      </a:r>
                      <a:endParaRPr kumimoji="0" lang="en-US" sz="2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0" lang="sk-SK" sz="2800" b="0" i="0" u="none" strike="noStrike" cap="none" normalizeH="0" baseline="0" smtClean="0">
                          <a:ln>
                            <a:noFill/>
                          </a:ln>
                          <a:solidFill>
                            <a:schemeClr val="tx1"/>
                          </a:solidFill>
                          <a:effectLst/>
                          <a:latin typeface="Times New Roman" pitchFamily="18" charset="0"/>
                        </a:rPr>
                        <a:t>     0.29</a:t>
                      </a:r>
                      <a:endParaRPr kumimoji="0" lang="en-US" sz="2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0" lang="sk-SK" sz="2800" b="0" i="0" u="none" strike="noStrike" cap="none" normalizeH="0" baseline="0" smtClean="0">
                          <a:ln>
                            <a:noFill/>
                          </a:ln>
                          <a:solidFill>
                            <a:schemeClr val="tx1"/>
                          </a:solidFill>
                          <a:effectLst/>
                          <a:latin typeface="Times New Roman" pitchFamily="18" charset="0"/>
                        </a:rPr>
                        <a:t>     0.71</a:t>
                      </a:r>
                      <a:endParaRPr kumimoji="0" lang="en-US" sz="2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819150">
                <a:tc>
                  <a:txBody>
                    <a:body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0" lang="sk-SK" sz="2800" b="0" i="0" u="none" strike="noStrike" cap="none" normalizeH="0" baseline="0" smtClean="0">
                          <a:ln>
                            <a:noFill/>
                          </a:ln>
                          <a:solidFill>
                            <a:schemeClr val="tx1"/>
                          </a:solidFill>
                          <a:effectLst/>
                          <a:latin typeface="Times New Roman" pitchFamily="18" charset="0"/>
                        </a:rPr>
                        <a:t>      F</a:t>
                      </a:r>
                      <a:endParaRPr kumimoji="0" lang="en-US" sz="28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0" lang="sk-SK" sz="2800" b="0" i="0" u="none" strike="noStrike" cap="none" normalizeH="0" baseline="0" smtClean="0">
                          <a:ln>
                            <a:noFill/>
                          </a:ln>
                          <a:solidFill>
                            <a:schemeClr val="tx1"/>
                          </a:solidFill>
                          <a:effectLst/>
                          <a:latin typeface="Times New Roman" pitchFamily="18" charset="0"/>
                        </a:rPr>
                        <a:t>     F</a:t>
                      </a:r>
                      <a:endParaRPr kumimoji="0" lang="en-US" sz="2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0" lang="sk-SK" sz="2800" b="0" i="0" u="none" strike="noStrike" cap="none" normalizeH="0" baseline="0" smtClean="0">
                          <a:ln>
                            <a:noFill/>
                          </a:ln>
                          <a:solidFill>
                            <a:schemeClr val="tx1"/>
                          </a:solidFill>
                          <a:effectLst/>
                          <a:latin typeface="Times New Roman" pitchFamily="18" charset="0"/>
                        </a:rPr>
                        <a:t>     0.001</a:t>
                      </a:r>
                      <a:endParaRPr kumimoji="0" lang="en-US" sz="2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0" lang="sk-SK" sz="2800" b="0" i="0" u="none" strike="noStrike" cap="none" normalizeH="0" baseline="0" dirty="0" smtClean="0">
                          <a:ln>
                            <a:noFill/>
                          </a:ln>
                          <a:solidFill>
                            <a:schemeClr val="tx1"/>
                          </a:solidFill>
                          <a:effectLst/>
                          <a:latin typeface="Times New Roman" pitchFamily="18" charset="0"/>
                        </a:rPr>
                        <a:t>     0.999</a:t>
                      </a:r>
                      <a:endParaRPr kumimoji="0" lang="en-US" sz="28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43038" name="Object 2"/>
          <p:cNvGraphicFramePr>
            <a:graphicFrameLocks noChangeAspect="1"/>
          </p:cNvGraphicFramePr>
          <p:nvPr/>
        </p:nvGraphicFramePr>
        <p:xfrm>
          <a:off x="3811589" y="1268413"/>
          <a:ext cx="403225" cy="436562"/>
        </p:xfrm>
        <a:graphic>
          <a:graphicData uri="http://schemas.openxmlformats.org/presentationml/2006/ole">
            <mc:AlternateContent xmlns:mc="http://schemas.openxmlformats.org/markup-compatibility/2006">
              <mc:Choice xmlns:v="urn:schemas-microsoft-com:vml" Requires="v">
                <p:oleObj spid="_x0000_s39190" name="Rovnice" r:id="rId4" imgW="152268" imgH="164957" progId="Equation.3">
                  <p:embed/>
                </p:oleObj>
              </mc:Choice>
              <mc:Fallback>
                <p:oleObj name="Rovnice" r:id="rId4" imgW="152268" imgH="164957" progId="Equation.3">
                  <p:embed/>
                  <p:pic>
                    <p:nvPicPr>
                      <p:cNvPr id="43038"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1589" y="1268413"/>
                        <a:ext cx="403225" cy="436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39" name="Object 3"/>
          <p:cNvGraphicFramePr>
            <a:graphicFrameLocks noChangeAspect="1"/>
          </p:cNvGraphicFramePr>
          <p:nvPr/>
        </p:nvGraphicFramePr>
        <p:xfrm>
          <a:off x="5430839" y="1282700"/>
          <a:ext cx="415925" cy="450850"/>
        </p:xfrm>
        <a:graphic>
          <a:graphicData uri="http://schemas.openxmlformats.org/presentationml/2006/ole">
            <mc:AlternateContent xmlns:mc="http://schemas.openxmlformats.org/markup-compatibility/2006">
              <mc:Choice xmlns:v="urn:schemas-microsoft-com:vml" Requires="v">
                <p:oleObj spid="_x0000_s39191" name="Rovnice" r:id="rId6" imgW="152268" imgH="164957" progId="Equation.3">
                  <p:embed/>
                </p:oleObj>
              </mc:Choice>
              <mc:Fallback>
                <p:oleObj name="Rovnice" r:id="rId6" imgW="152268" imgH="164957" progId="Equation.3">
                  <p:embed/>
                  <p:pic>
                    <p:nvPicPr>
                      <p:cNvPr id="43039"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30839" y="1282700"/>
                        <a:ext cx="415925"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40" name="Object 4"/>
          <p:cNvGraphicFramePr>
            <a:graphicFrameLocks noChangeAspect="1"/>
          </p:cNvGraphicFramePr>
          <p:nvPr/>
        </p:nvGraphicFramePr>
        <p:xfrm>
          <a:off x="6753225" y="1250950"/>
          <a:ext cx="1423988" cy="457200"/>
        </p:xfrm>
        <a:graphic>
          <a:graphicData uri="http://schemas.openxmlformats.org/presentationml/2006/ole">
            <mc:AlternateContent xmlns:mc="http://schemas.openxmlformats.org/markup-compatibility/2006">
              <mc:Choice xmlns:v="urn:schemas-microsoft-com:vml" Requires="v">
                <p:oleObj spid="_x0000_s39192" name="Rovnice" r:id="rId8" imgW="672808" imgH="215806" progId="Equation.3">
                  <p:embed/>
                </p:oleObj>
              </mc:Choice>
              <mc:Fallback>
                <p:oleObj name="Rovnice" r:id="rId8" imgW="672808" imgH="215806" progId="Equation.3">
                  <p:embed/>
                  <p:pic>
                    <p:nvPicPr>
                      <p:cNvPr id="4304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53225" y="1250950"/>
                        <a:ext cx="14239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41" name="Object 5"/>
          <p:cNvGraphicFramePr>
            <a:graphicFrameLocks noChangeAspect="1"/>
          </p:cNvGraphicFramePr>
          <p:nvPr/>
        </p:nvGraphicFramePr>
        <p:xfrm>
          <a:off x="8564564" y="1216025"/>
          <a:ext cx="1673225" cy="458788"/>
        </p:xfrm>
        <a:graphic>
          <a:graphicData uri="http://schemas.openxmlformats.org/presentationml/2006/ole">
            <mc:AlternateContent xmlns:mc="http://schemas.openxmlformats.org/markup-compatibility/2006">
              <mc:Choice xmlns:v="urn:schemas-microsoft-com:vml" Requires="v">
                <p:oleObj spid="_x0000_s39193" name="Rovnice" r:id="rId10" imgW="787058" imgH="215806" progId="Equation.3">
                  <p:embed/>
                </p:oleObj>
              </mc:Choice>
              <mc:Fallback>
                <p:oleObj name="Rovnice" r:id="rId10" imgW="787058" imgH="215806" progId="Equation.3">
                  <p:embed/>
                  <p:pic>
                    <p:nvPicPr>
                      <p:cNvPr id="43041"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564564" y="1216025"/>
                        <a:ext cx="1673225" cy="458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Rectangle 7"/>
          <p:cNvSpPr>
            <a:spLocks noChangeArrowheads="1"/>
          </p:cNvSpPr>
          <p:nvPr/>
        </p:nvSpPr>
        <p:spPr bwMode="auto">
          <a:xfrm>
            <a:off x="3236913" y="1831976"/>
            <a:ext cx="5111750" cy="3313113"/>
          </a:xfrm>
          <a:prstGeom prst="rect">
            <a:avLst/>
          </a:prstGeom>
          <a:noFill/>
          <a:ln w="571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2400">
              <a:solidFill>
                <a:schemeClr val="tx1"/>
              </a:solidFill>
              <a:latin typeface="Verdana" panose="020B0604030504040204" pitchFamily="34" charset="0"/>
            </a:endParaRPr>
          </a:p>
        </p:txBody>
      </p:sp>
      <p:sp>
        <p:nvSpPr>
          <p:cNvPr id="9" name="TextBox 8"/>
          <p:cNvSpPr txBox="1">
            <a:spLocks noChangeArrowheads="1"/>
          </p:cNvSpPr>
          <p:nvPr/>
        </p:nvSpPr>
        <p:spPr bwMode="auto">
          <a:xfrm>
            <a:off x="1544638" y="2336800"/>
            <a:ext cx="161925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en-US" altLang="sk-SK" sz="1600" dirty="0">
                <a:solidFill>
                  <a:schemeClr val="tx1"/>
                </a:solidFill>
                <a:latin typeface="Verdana" panose="020B0604030504040204" pitchFamily="34" charset="0"/>
              </a:rPr>
              <a:t>In the shortened version only the table in the red frame is used. </a:t>
            </a:r>
            <a:endParaRPr lang="sk-SK" altLang="sk-SK" sz="1600" dirty="0">
              <a:solidFill>
                <a:schemeClr val="tx1"/>
              </a:solidFill>
              <a:latin typeface="Verdana" panose="020B0604030504040204" pitchFamily="34" charset="0"/>
            </a:endParaRPr>
          </a:p>
        </p:txBody>
      </p:sp>
      <p:sp>
        <p:nvSpPr>
          <p:cNvPr id="2" name="TextBox 1"/>
          <p:cNvSpPr txBox="1">
            <a:spLocks noChangeArrowheads="1"/>
          </p:cNvSpPr>
          <p:nvPr/>
        </p:nvSpPr>
        <p:spPr bwMode="auto">
          <a:xfrm>
            <a:off x="1631951" y="5445126"/>
            <a:ext cx="8856663" cy="83099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dirty="0"/>
              <a:t>Generalization for the discrete random variables; the full table has so many columns as is the number of the discrete variable values. </a:t>
            </a:r>
          </a:p>
        </p:txBody>
      </p:sp>
    </p:spTree>
    <p:extLst>
      <p:ext uri="{BB962C8B-B14F-4D97-AF65-F5344CB8AC3E}">
        <p14:creationId xmlns:p14="http://schemas.microsoft.com/office/powerpoint/2010/main" val="32447889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3" descr="burglary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551" y="1196976"/>
            <a:ext cx="7312025" cy="398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83325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714439" y="452490"/>
            <a:ext cx="9331785" cy="5893594"/>
            <a:chOff x="2566989" y="167482"/>
            <a:chExt cx="9331785" cy="5893594"/>
          </a:xfrm>
        </p:grpSpPr>
        <p:sp>
          <p:nvSpPr>
            <p:cNvPr id="5" name="Freeform 4"/>
            <p:cNvSpPr/>
            <p:nvPr/>
          </p:nvSpPr>
          <p:spPr>
            <a:xfrm>
              <a:off x="3206750" y="3709989"/>
              <a:ext cx="4656138" cy="1444625"/>
            </a:xfrm>
            <a:custGeom>
              <a:avLst/>
              <a:gdLst>
                <a:gd name="connsiteX0" fmla="*/ 0 w 4655128"/>
                <a:gd name="connsiteY0" fmla="*/ 1236518 h 1444336"/>
                <a:gd name="connsiteX1" fmla="*/ 145473 w 4655128"/>
                <a:gd name="connsiteY1" fmla="*/ 1205345 h 1444336"/>
                <a:gd name="connsiteX2" fmla="*/ 176646 w 4655128"/>
                <a:gd name="connsiteY2" fmla="*/ 1194954 h 1444336"/>
                <a:gd name="connsiteX3" fmla="*/ 270164 w 4655128"/>
                <a:gd name="connsiteY3" fmla="*/ 1122218 h 1444336"/>
                <a:gd name="connsiteX4" fmla="*/ 301337 w 4655128"/>
                <a:gd name="connsiteY4" fmla="*/ 1101436 h 1444336"/>
                <a:gd name="connsiteX5" fmla="*/ 363682 w 4655128"/>
                <a:gd name="connsiteY5" fmla="*/ 1018309 h 1444336"/>
                <a:gd name="connsiteX6" fmla="*/ 384464 w 4655128"/>
                <a:gd name="connsiteY6" fmla="*/ 987136 h 1444336"/>
                <a:gd name="connsiteX7" fmla="*/ 415637 w 4655128"/>
                <a:gd name="connsiteY7" fmla="*/ 955963 h 1444336"/>
                <a:gd name="connsiteX8" fmla="*/ 457200 w 4655128"/>
                <a:gd name="connsiteY8" fmla="*/ 893618 h 1444336"/>
                <a:gd name="connsiteX9" fmla="*/ 488373 w 4655128"/>
                <a:gd name="connsiteY9" fmla="*/ 852054 h 1444336"/>
                <a:gd name="connsiteX10" fmla="*/ 509155 w 4655128"/>
                <a:gd name="connsiteY10" fmla="*/ 820881 h 1444336"/>
                <a:gd name="connsiteX11" fmla="*/ 529937 w 4655128"/>
                <a:gd name="connsiteY11" fmla="*/ 758536 h 1444336"/>
                <a:gd name="connsiteX12" fmla="*/ 561109 w 4655128"/>
                <a:gd name="connsiteY12" fmla="*/ 727363 h 1444336"/>
                <a:gd name="connsiteX13" fmla="*/ 592282 w 4655128"/>
                <a:gd name="connsiteY13" fmla="*/ 706581 h 1444336"/>
                <a:gd name="connsiteX14" fmla="*/ 623455 w 4655128"/>
                <a:gd name="connsiteY14" fmla="*/ 665018 h 1444336"/>
                <a:gd name="connsiteX15" fmla="*/ 685800 w 4655128"/>
                <a:gd name="connsiteY15" fmla="*/ 644236 h 1444336"/>
                <a:gd name="connsiteX16" fmla="*/ 779318 w 4655128"/>
                <a:gd name="connsiteY16" fmla="*/ 665018 h 1444336"/>
                <a:gd name="connsiteX17" fmla="*/ 810491 w 4655128"/>
                <a:gd name="connsiteY17" fmla="*/ 685800 h 1444336"/>
                <a:gd name="connsiteX18" fmla="*/ 820882 w 4655128"/>
                <a:gd name="connsiteY18" fmla="*/ 716972 h 1444336"/>
                <a:gd name="connsiteX19" fmla="*/ 841664 w 4655128"/>
                <a:gd name="connsiteY19" fmla="*/ 748145 h 1444336"/>
                <a:gd name="connsiteX20" fmla="*/ 883228 w 4655128"/>
                <a:gd name="connsiteY20" fmla="*/ 841663 h 1444336"/>
                <a:gd name="connsiteX21" fmla="*/ 893618 w 4655128"/>
                <a:gd name="connsiteY21" fmla="*/ 872836 h 1444336"/>
                <a:gd name="connsiteX22" fmla="*/ 935182 w 4655128"/>
                <a:gd name="connsiteY22" fmla="*/ 945572 h 1444336"/>
                <a:gd name="connsiteX23" fmla="*/ 997528 w 4655128"/>
                <a:gd name="connsiteY23" fmla="*/ 1007918 h 1444336"/>
                <a:gd name="connsiteX24" fmla="*/ 1059873 w 4655128"/>
                <a:gd name="connsiteY24" fmla="*/ 1049481 h 1444336"/>
                <a:gd name="connsiteX25" fmla="*/ 1091046 w 4655128"/>
                <a:gd name="connsiteY25" fmla="*/ 1059872 h 1444336"/>
                <a:gd name="connsiteX26" fmla="*/ 1153391 w 4655128"/>
                <a:gd name="connsiteY26" fmla="*/ 1091045 h 1444336"/>
                <a:gd name="connsiteX27" fmla="*/ 1184564 w 4655128"/>
                <a:gd name="connsiteY27" fmla="*/ 1111827 h 1444336"/>
                <a:gd name="connsiteX28" fmla="*/ 1246909 w 4655128"/>
                <a:gd name="connsiteY28" fmla="*/ 1132609 h 1444336"/>
                <a:gd name="connsiteX29" fmla="*/ 1340428 w 4655128"/>
                <a:gd name="connsiteY29" fmla="*/ 1111827 h 1444336"/>
                <a:gd name="connsiteX30" fmla="*/ 1371600 w 4655128"/>
                <a:gd name="connsiteY30" fmla="*/ 1091045 h 1444336"/>
                <a:gd name="connsiteX31" fmla="*/ 1413164 w 4655128"/>
                <a:gd name="connsiteY31" fmla="*/ 1028700 h 1444336"/>
                <a:gd name="connsiteX32" fmla="*/ 1423555 w 4655128"/>
                <a:gd name="connsiteY32" fmla="*/ 997527 h 1444336"/>
                <a:gd name="connsiteX33" fmla="*/ 1454728 w 4655128"/>
                <a:gd name="connsiteY33" fmla="*/ 966354 h 1444336"/>
                <a:gd name="connsiteX34" fmla="*/ 1527464 w 4655128"/>
                <a:gd name="connsiteY34" fmla="*/ 872836 h 1444336"/>
                <a:gd name="connsiteX35" fmla="*/ 1558637 w 4655128"/>
                <a:gd name="connsiteY35" fmla="*/ 768927 h 1444336"/>
                <a:gd name="connsiteX36" fmla="*/ 1600200 w 4655128"/>
                <a:gd name="connsiteY36" fmla="*/ 685800 h 1444336"/>
                <a:gd name="connsiteX37" fmla="*/ 1620982 w 4655128"/>
                <a:gd name="connsiteY37" fmla="*/ 644236 h 1444336"/>
                <a:gd name="connsiteX38" fmla="*/ 1631373 w 4655128"/>
                <a:gd name="connsiteY38" fmla="*/ 602672 h 1444336"/>
                <a:gd name="connsiteX39" fmla="*/ 1672937 w 4655128"/>
                <a:gd name="connsiteY39" fmla="*/ 509154 h 1444336"/>
                <a:gd name="connsiteX40" fmla="*/ 1724891 w 4655128"/>
                <a:gd name="connsiteY40" fmla="*/ 384463 h 1444336"/>
                <a:gd name="connsiteX41" fmla="*/ 1745673 w 4655128"/>
                <a:gd name="connsiteY41" fmla="*/ 342900 h 1444336"/>
                <a:gd name="connsiteX42" fmla="*/ 1766455 w 4655128"/>
                <a:gd name="connsiteY42" fmla="*/ 270163 h 1444336"/>
                <a:gd name="connsiteX43" fmla="*/ 1808018 w 4655128"/>
                <a:gd name="connsiteY43" fmla="*/ 207818 h 1444336"/>
                <a:gd name="connsiteX44" fmla="*/ 1859973 w 4655128"/>
                <a:gd name="connsiteY44" fmla="*/ 114300 h 1444336"/>
                <a:gd name="connsiteX45" fmla="*/ 1880755 w 4655128"/>
                <a:gd name="connsiteY45" fmla="*/ 83127 h 1444336"/>
                <a:gd name="connsiteX46" fmla="*/ 1922318 w 4655128"/>
                <a:gd name="connsiteY46" fmla="*/ 51954 h 1444336"/>
                <a:gd name="connsiteX47" fmla="*/ 2015837 w 4655128"/>
                <a:gd name="connsiteY47" fmla="*/ 0 h 1444336"/>
                <a:gd name="connsiteX48" fmla="*/ 2088573 w 4655128"/>
                <a:gd name="connsiteY48" fmla="*/ 83127 h 1444336"/>
                <a:gd name="connsiteX49" fmla="*/ 2140528 w 4655128"/>
                <a:gd name="connsiteY49" fmla="*/ 155863 h 1444336"/>
                <a:gd name="connsiteX50" fmla="*/ 2171700 w 4655128"/>
                <a:gd name="connsiteY50" fmla="*/ 228600 h 1444336"/>
                <a:gd name="connsiteX51" fmla="*/ 2192482 w 4655128"/>
                <a:gd name="connsiteY51" fmla="*/ 259772 h 1444336"/>
                <a:gd name="connsiteX52" fmla="*/ 2213264 w 4655128"/>
                <a:gd name="connsiteY52" fmla="*/ 322118 h 1444336"/>
                <a:gd name="connsiteX53" fmla="*/ 2296391 w 4655128"/>
                <a:gd name="connsiteY53" fmla="*/ 467590 h 1444336"/>
                <a:gd name="connsiteX54" fmla="*/ 2306782 w 4655128"/>
                <a:gd name="connsiteY54" fmla="*/ 498763 h 1444336"/>
                <a:gd name="connsiteX55" fmla="*/ 2327564 w 4655128"/>
                <a:gd name="connsiteY55" fmla="*/ 571500 h 1444336"/>
                <a:gd name="connsiteX56" fmla="*/ 2348346 w 4655128"/>
                <a:gd name="connsiteY56" fmla="*/ 613063 h 1444336"/>
                <a:gd name="connsiteX57" fmla="*/ 2358737 w 4655128"/>
                <a:gd name="connsiteY57" fmla="*/ 644236 h 1444336"/>
                <a:gd name="connsiteX58" fmla="*/ 2379518 w 4655128"/>
                <a:gd name="connsiteY58" fmla="*/ 685800 h 1444336"/>
                <a:gd name="connsiteX59" fmla="*/ 2389909 w 4655128"/>
                <a:gd name="connsiteY59" fmla="*/ 716972 h 1444336"/>
                <a:gd name="connsiteX60" fmla="*/ 2431473 w 4655128"/>
                <a:gd name="connsiteY60" fmla="*/ 789709 h 1444336"/>
                <a:gd name="connsiteX61" fmla="*/ 2452255 w 4655128"/>
                <a:gd name="connsiteY61" fmla="*/ 852054 h 1444336"/>
                <a:gd name="connsiteX62" fmla="*/ 2493818 w 4655128"/>
                <a:gd name="connsiteY62" fmla="*/ 935181 h 1444336"/>
                <a:gd name="connsiteX63" fmla="*/ 2514600 w 4655128"/>
                <a:gd name="connsiteY63" fmla="*/ 966354 h 1444336"/>
                <a:gd name="connsiteX64" fmla="*/ 2524991 w 4655128"/>
                <a:gd name="connsiteY64" fmla="*/ 997527 h 1444336"/>
                <a:gd name="connsiteX65" fmla="*/ 2545773 w 4655128"/>
                <a:gd name="connsiteY65" fmla="*/ 1028700 h 1444336"/>
                <a:gd name="connsiteX66" fmla="*/ 2566555 w 4655128"/>
                <a:gd name="connsiteY66" fmla="*/ 1091045 h 1444336"/>
                <a:gd name="connsiteX67" fmla="*/ 2576946 w 4655128"/>
                <a:gd name="connsiteY67" fmla="*/ 1122218 h 1444336"/>
                <a:gd name="connsiteX68" fmla="*/ 2639291 w 4655128"/>
                <a:gd name="connsiteY68" fmla="*/ 1226127 h 1444336"/>
                <a:gd name="connsiteX69" fmla="*/ 2691246 w 4655128"/>
                <a:gd name="connsiteY69" fmla="*/ 1267690 h 1444336"/>
                <a:gd name="connsiteX70" fmla="*/ 2763982 w 4655128"/>
                <a:gd name="connsiteY70" fmla="*/ 1236518 h 1444336"/>
                <a:gd name="connsiteX71" fmla="*/ 2784764 w 4655128"/>
                <a:gd name="connsiteY71" fmla="*/ 1205345 h 1444336"/>
                <a:gd name="connsiteX72" fmla="*/ 2815937 w 4655128"/>
                <a:gd name="connsiteY72" fmla="*/ 1163781 h 1444336"/>
                <a:gd name="connsiteX73" fmla="*/ 2836718 w 4655128"/>
                <a:gd name="connsiteY73" fmla="*/ 1132609 h 1444336"/>
                <a:gd name="connsiteX74" fmla="*/ 2867891 w 4655128"/>
                <a:gd name="connsiteY74" fmla="*/ 1101436 h 1444336"/>
                <a:gd name="connsiteX75" fmla="*/ 2888673 w 4655128"/>
                <a:gd name="connsiteY75" fmla="*/ 1070263 h 1444336"/>
                <a:gd name="connsiteX76" fmla="*/ 2951018 w 4655128"/>
                <a:gd name="connsiteY76" fmla="*/ 987136 h 1444336"/>
                <a:gd name="connsiteX77" fmla="*/ 2971800 w 4655128"/>
                <a:gd name="connsiteY77" fmla="*/ 955963 h 1444336"/>
                <a:gd name="connsiteX78" fmla="*/ 3002973 w 4655128"/>
                <a:gd name="connsiteY78" fmla="*/ 935181 h 1444336"/>
                <a:gd name="connsiteX79" fmla="*/ 3023755 w 4655128"/>
                <a:gd name="connsiteY79" fmla="*/ 893618 h 1444336"/>
                <a:gd name="connsiteX80" fmla="*/ 3096491 w 4655128"/>
                <a:gd name="connsiteY80" fmla="*/ 862445 h 1444336"/>
                <a:gd name="connsiteX81" fmla="*/ 3138055 w 4655128"/>
                <a:gd name="connsiteY81" fmla="*/ 935181 h 1444336"/>
                <a:gd name="connsiteX82" fmla="*/ 3179618 w 4655128"/>
                <a:gd name="connsiteY82" fmla="*/ 997527 h 1444336"/>
                <a:gd name="connsiteX83" fmla="*/ 3221182 w 4655128"/>
                <a:gd name="connsiteY83" fmla="*/ 1059872 h 1444336"/>
                <a:gd name="connsiteX84" fmla="*/ 3252355 w 4655128"/>
                <a:gd name="connsiteY84" fmla="*/ 1080654 h 1444336"/>
                <a:gd name="connsiteX85" fmla="*/ 3304309 w 4655128"/>
                <a:gd name="connsiteY85" fmla="*/ 1070263 h 1444336"/>
                <a:gd name="connsiteX86" fmla="*/ 3335482 w 4655128"/>
                <a:gd name="connsiteY86" fmla="*/ 1059872 h 1444336"/>
                <a:gd name="connsiteX87" fmla="*/ 3397828 w 4655128"/>
                <a:gd name="connsiteY87" fmla="*/ 1122218 h 1444336"/>
                <a:gd name="connsiteX88" fmla="*/ 3470564 w 4655128"/>
                <a:gd name="connsiteY88" fmla="*/ 1215736 h 1444336"/>
                <a:gd name="connsiteX89" fmla="*/ 3491346 w 4655128"/>
                <a:gd name="connsiteY89" fmla="*/ 1246909 h 1444336"/>
                <a:gd name="connsiteX90" fmla="*/ 3522518 w 4655128"/>
                <a:gd name="connsiteY90" fmla="*/ 1267690 h 1444336"/>
                <a:gd name="connsiteX91" fmla="*/ 3553691 w 4655128"/>
                <a:gd name="connsiteY91" fmla="*/ 1278081 h 1444336"/>
                <a:gd name="connsiteX92" fmla="*/ 3647209 w 4655128"/>
                <a:gd name="connsiteY92" fmla="*/ 1309254 h 1444336"/>
                <a:gd name="connsiteX93" fmla="*/ 3688773 w 4655128"/>
                <a:gd name="connsiteY93" fmla="*/ 1298863 h 1444336"/>
                <a:gd name="connsiteX94" fmla="*/ 3719946 w 4655128"/>
                <a:gd name="connsiteY94" fmla="*/ 1267690 h 1444336"/>
                <a:gd name="connsiteX95" fmla="*/ 3761509 w 4655128"/>
                <a:gd name="connsiteY95" fmla="*/ 1236518 h 1444336"/>
                <a:gd name="connsiteX96" fmla="*/ 3834246 w 4655128"/>
                <a:gd name="connsiteY96" fmla="*/ 1143000 h 1444336"/>
                <a:gd name="connsiteX97" fmla="*/ 3844637 w 4655128"/>
                <a:gd name="connsiteY97" fmla="*/ 1111827 h 1444336"/>
                <a:gd name="connsiteX98" fmla="*/ 3865418 w 4655128"/>
                <a:gd name="connsiteY98" fmla="*/ 1080654 h 1444336"/>
                <a:gd name="connsiteX99" fmla="*/ 3896591 w 4655128"/>
                <a:gd name="connsiteY99" fmla="*/ 1007918 h 1444336"/>
                <a:gd name="connsiteX100" fmla="*/ 3927764 w 4655128"/>
                <a:gd name="connsiteY100" fmla="*/ 924790 h 1444336"/>
                <a:gd name="connsiteX101" fmla="*/ 3958937 w 4655128"/>
                <a:gd name="connsiteY101" fmla="*/ 904009 h 1444336"/>
                <a:gd name="connsiteX102" fmla="*/ 3969328 w 4655128"/>
                <a:gd name="connsiteY102" fmla="*/ 872836 h 1444336"/>
                <a:gd name="connsiteX103" fmla="*/ 4031673 w 4655128"/>
                <a:gd name="connsiteY103" fmla="*/ 820881 h 1444336"/>
                <a:gd name="connsiteX104" fmla="*/ 4062846 w 4655128"/>
                <a:gd name="connsiteY104" fmla="*/ 810490 h 1444336"/>
                <a:gd name="connsiteX105" fmla="*/ 4125191 w 4655128"/>
                <a:gd name="connsiteY105" fmla="*/ 893618 h 1444336"/>
                <a:gd name="connsiteX106" fmla="*/ 4156364 w 4655128"/>
                <a:gd name="connsiteY106" fmla="*/ 924790 h 1444336"/>
                <a:gd name="connsiteX107" fmla="*/ 4177146 w 4655128"/>
                <a:gd name="connsiteY107" fmla="*/ 955963 h 1444336"/>
                <a:gd name="connsiteX108" fmla="*/ 4208318 w 4655128"/>
                <a:gd name="connsiteY108" fmla="*/ 997527 h 1444336"/>
                <a:gd name="connsiteX109" fmla="*/ 4229100 w 4655128"/>
                <a:gd name="connsiteY109" fmla="*/ 1028700 h 1444336"/>
                <a:gd name="connsiteX110" fmla="*/ 4260273 w 4655128"/>
                <a:gd name="connsiteY110" fmla="*/ 1059872 h 1444336"/>
                <a:gd name="connsiteX111" fmla="*/ 4270664 w 4655128"/>
                <a:gd name="connsiteY111" fmla="*/ 1091045 h 1444336"/>
                <a:gd name="connsiteX112" fmla="*/ 4301837 w 4655128"/>
                <a:gd name="connsiteY112" fmla="*/ 1122218 h 1444336"/>
                <a:gd name="connsiteX113" fmla="*/ 4322618 w 4655128"/>
                <a:gd name="connsiteY113" fmla="*/ 1153390 h 1444336"/>
                <a:gd name="connsiteX114" fmla="*/ 4353791 w 4655128"/>
                <a:gd name="connsiteY114" fmla="*/ 1184563 h 1444336"/>
                <a:gd name="connsiteX115" fmla="*/ 4416137 w 4655128"/>
                <a:gd name="connsiteY115" fmla="*/ 1267690 h 1444336"/>
                <a:gd name="connsiteX116" fmla="*/ 4488873 w 4655128"/>
                <a:gd name="connsiteY116" fmla="*/ 1309254 h 1444336"/>
                <a:gd name="connsiteX117" fmla="*/ 4551218 w 4655128"/>
                <a:gd name="connsiteY117" fmla="*/ 1361209 h 1444336"/>
                <a:gd name="connsiteX118" fmla="*/ 4572000 w 4655128"/>
                <a:gd name="connsiteY118" fmla="*/ 1392381 h 1444336"/>
                <a:gd name="connsiteX119" fmla="*/ 4603173 w 4655128"/>
                <a:gd name="connsiteY119" fmla="*/ 1402772 h 1444336"/>
                <a:gd name="connsiteX120" fmla="*/ 4655128 w 4655128"/>
                <a:gd name="connsiteY120" fmla="*/ 1444336 h 144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4655128" h="1444336">
                  <a:moveTo>
                    <a:pt x="0" y="1236518"/>
                  </a:moveTo>
                  <a:cubicBezTo>
                    <a:pt x="104866" y="1223410"/>
                    <a:pt x="56635" y="1234958"/>
                    <a:pt x="145473" y="1205345"/>
                  </a:cubicBezTo>
                  <a:lnTo>
                    <a:pt x="176646" y="1194954"/>
                  </a:lnTo>
                  <a:cubicBezTo>
                    <a:pt x="225480" y="1146119"/>
                    <a:pt x="195590" y="1171933"/>
                    <a:pt x="270164" y="1122218"/>
                  </a:cubicBezTo>
                  <a:lnTo>
                    <a:pt x="301337" y="1101436"/>
                  </a:lnTo>
                  <a:cubicBezTo>
                    <a:pt x="322119" y="1073727"/>
                    <a:pt x="344469" y="1047128"/>
                    <a:pt x="363682" y="1018309"/>
                  </a:cubicBezTo>
                  <a:cubicBezTo>
                    <a:pt x="370609" y="1007918"/>
                    <a:pt x="376469" y="996730"/>
                    <a:pt x="384464" y="987136"/>
                  </a:cubicBezTo>
                  <a:cubicBezTo>
                    <a:pt x="393872" y="975847"/>
                    <a:pt x="406615" y="967563"/>
                    <a:pt x="415637" y="955963"/>
                  </a:cubicBezTo>
                  <a:cubicBezTo>
                    <a:pt x="430971" y="936248"/>
                    <a:pt x="442214" y="913599"/>
                    <a:pt x="457200" y="893618"/>
                  </a:cubicBezTo>
                  <a:cubicBezTo>
                    <a:pt x="467591" y="879763"/>
                    <a:pt x="478307" y="866147"/>
                    <a:pt x="488373" y="852054"/>
                  </a:cubicBezTo>
                  <a:cubicBezTo>
                    <a:pt x="495632" y="841892"/>
                    <a:pt x="504083" y="832293"/>
                    <a:pt x="509155" y="820881"/>
                  </a:cubicBezTo>
                  <a:cubicBezTo>
                    <a:pt x="518052" y="800863"/>
                    <a:pt x="514447" y="774026"/>
                    <a:pt x="529937" y="758536"/>
                  </a:cubicBezTo>
                  <a:cubicBezTo>
                    <a:pt x="540328" y="748145"/>
                    <a:pt x="549820" y="736771"/>
                    <a:pt x="561109" y="727363"/>
                  </a:cubicBezTo>
                  <a:cubicBezTo>
                    <a:pt x="570703" y="719368"/>
                    <a:pt x="583451" y="715412"/>
                    <a:pt x="592282" y="706581"/>
                  </a:cubicBezTo>
                  <a:cubicBezTo>
                    <a:pt x="604528" y="694335"/>
                    <a:pt x="609045" y="674624"/>
                    <a:pt x="623455" y="665018"/>
                  </a:cubicBezTo>
                  <a:cubicBezTo>
                    <a:pt x="641682" y="652867"/>
                    <a:pt x="685800" y="644236"/>
                    <a:pt x="685800" y="644236"/>
                  </a:cubicBezTo>
                  <a:cubicBezTo>
                    <a:pt x="709747" y="648227"/>
                    <a:pt x="753737" y="652227"/>
                    <a:pt x="779318" y="665018"/>
                  </a:cubicBezTo>
                  <a:cubicBezTo>
                    <a:pt x="790488" y="670603"/>
                    <a:pt x="800100" y="678873"/>
                    <a:pt x="810491" y="685800"/>
                  </a:cubicBezTo>
                  <a:cubicBezTo>
                    <a:pt x="813955" y="696191"/>
                    <a:pt x="815984" y="707176"/>
                    <a:pt x="820882" y="716972"/>
                  </a:cubicBezTo>
                  <a:cubicBezTo>
                    <a:pt x="826467" y="728142"/>
                    <a:pt x="836592" y="736733"/>
                    <a:pt x="841664" y="748145"/>
                  </a:cubicBezTo>
                  <a:cubicBezTo>
                    <a:pt x="891126" y="859434"/>
                    <a:pt x="836196" y="771114"/>
                    <a:pt x="883228" y="841663"/>
                  </a:cubicBezTo>
                  <a:cubicBezTo>
                    <a:pt x="886691" y="852054"/>
                    <a:pt x="889304" y="862769"/>
                    <a:pt x="893618" y="872836"/>
                  </a:cubicBezTo>
                  <a:cubicBezTo>
                    <a:pt x="901405" y="891005"/>
                    <a:pt x="920787" y="929378"/>
                    <a:pt x="935182" y="945572"/>
                  </a:cubicBezTo>
                  <a:cubicBezTo>
                    <a:pt x="954708" y="967538"/>
                    <a:pt x="973074" y="991615"/>
                    <a:pt x="997528" y="1007918"/>
                  </a:cubicBezTo>
                  <a:cubicBezTo>
                    <a:pt x="1018310" y="1021772"/>
                    <a:pt x="1036178" y="1041583"/>
                    <a:pt x="1059873" y="1049481"/>
                  </a:cubicBezTo>
                  <a:lnTo>
                    <a:pt x="1091046" y="1059872"/>
                  </a:lnTo>
                  <a:cubicBezTo>
                    <a:pt x="1180375" y="1119426"/>
                    <a:pt x="1067356" y="1048027"/>
                    <a:pt x="1153391" y="1091045"/>
                  </a:cubicBezTo>
                  <a:cubicBezTo>
                    <a:pt x="1164561" y="1096630"/>
                    <a:pt x="1173152" y="1106755"/>
                    <a:pt x="1184564" y="1111827"/>
                  </a:cubicBezTo>
                  <a:cubicBezTo>
                    <a:pt x="1204582" y="1120724"/>
                    <a:pt x="1246909" y="1132609"/>
                    <a:pt x="1246909" y="1132609"/>
                  </a:cubicBezTo>
                  <a:cubicBezTo>
                    <a:pt x="1270853" y="1128618"/>
                    <a:pt x="1314848" y="1124617"/>
                    <a:pt x="1340428" y="1111827"/>
                  </a:cubicBezTo>
                  <a:cubicBezTo>
                    <a:pt x="1351598" y="1106242"/>
                    <a:pt x="1361209" y="1097972"/>
                    <a:pt x="1371600" y="1091045"/>
                  </a:cubicBezTo>
                  <a:cubicBezTo>
                    <a:pt x="1385455" y="1070263"/>
                    <a:pt x="1405266" y="1052395"/>
                    <a:pt x="1413164" y="1028700"/>
                  </a:cubicBezTo>
                  <a:cubicBezTo>
                    <a:pt x="1416628" y="1018309"/>
                    <a:pt x="1417479" y="1006641"/>
                    <a:pt x="1423555" y="997527"/>
                  </a:cubicBezTo>
                  <a:cubicBezTo>
                    <a:pt x="1431706" y="985300"/>
                    <a:pt x="1445706" y="977954"/>
                    <a:pt x="1454728" y="966354"/>
                  </a:cubicBezTo>
                  <a:cubicBezTo>
                    <a:pt x="1541729" y="854495"/>
                    <a:pt x="1456692" y="943608"/>
                    <a:pt x="1527464" y="872836"/>
                  </a:cubicBezTo>
                  <a:cubicBezTo>
                    <a:pt x="1534922" y="843003"/>
                    <a:pt x="1545987" y="794227"/>
                    <a:pt x="1558637" y="768927"/>
                  </a:cubicBezTo>
                  <a:lnTo>
                    <a:pt x="1600200" y="685800"/>
                  </a:lnTo>
                  <a:cubicBezTo>
                    <a:pt x="1607127" y="671945"/>
                    <a:pt x="1617225" y="659263"/>
                    <a:pt x="1620982" y="644236"/>
                  </a:cubicBezTo>
                  <a:cubicBezTo>
                    <a:pt x="1624446" y="630381"/>
                    <a:pt x="1626359" y="616044"/>
                    <a:pt x="1631373" y="602672"/>
                  </a:cubicBezTo>
                  <a:cubicBezTo>
                    <a:pt x="1685690" y="457828"/>
                    <a:pt x="1616065" y="679770"/>
                    <a:pt x="1672937" y="509154"/>
                  </a:cubicBezTo>
                  <a:cubicBezTo>
                    <a:pt x="1708746" y="401728"/>
                    <a:pt x="1638102" y="558040"/>
                    <a:pt x="1724891" y="384463"/>
                  </a:cubicBezTo>
                  <a:lnTo>
                    <a:pt x="1745673" y="342900"/>
                  </a:lnTo>
                  <a:cubicBezTo>
                    <a:pt x="1748119" y="333116"/>
                    <a:pt x="1759679" y="282360"/>
                    <a:pt x="1766455" y="270163"/>
                  </a:cubicBezTo>
                  <a:cubicBezTo>
                    <a:pt x="1778585" y="248330"/>
                    <a:pt x="1800120" y="231513"/>
                    <a:pt x="1808018" y="207818"/>
                  </a:cubicBezTo>
                  <a:cubicBezTo>
                    <a:pt x="1826307" y="152950"/>
                    <a:pt x="1812333" y="185759"/>
                    <a:pt x="1859973" y="114300"/>
                  </a:cubicBezTo>
                  <a:cubicBezTo>
                    <a:pt x="1866900" y="103909"/>
                    <a:pt x="1870764" y="90620"/>
                    <a:pt x="1880755" y="83127"/>
                  </a:cubicBezTo>
                  <a:cubicBezTo>
                    <a:pt x="1894609" y="72736"/>
                    <a:pt x="1908131" y="61885"/>
                    <a:pt x="1922318" y="51954"/>
                  </a:cubicBezTo>
                  <a:cubicBezTo>
                    <a:pt x="1987280" y="6480"/>
                    <a:pt x="1963818" y="17338"/>
                    <a:pt x="2015837" y="0"/>
                  </a:cubicBezTo>
                  <a:cubicBezTo>
                    <a:pt x="2081196" y="49019"/>
                    <a:pt x="2039582" y="9641"/>
                    <a:pt x="2088573" y="83127"/>
                  </a:cubicBezTo>
                  <a:cubicBezTo>
                    <a:pt x="2110875" y="116580"/>
                    <a:pt x="2121940" y="123333"/>
                    <a:pt x="2140528" y="155863"/>
                  </a:cubicBezTo>
                  <a:cubicBezTo>
                    <a:pt x="2227032" y="307248"/>
                    <a:pt x="2113401" y="112003"/>
                    <a:pt x="2171700" y="228600"/>
                  </a:cubicBezTo>
                  <a:cubicBezTo>
                    <a:pt x="2177285" y="239770"/>
                    <a:pt x="2185555" y="249381"/>
                    <a:pt x="2192482" y="259772"/>
                  </a:cubicBezTo>
                  <a:cubicBezTo>
                    <a:pt x="2199409" y="280554"/>
                    <a:pt x="2201113" y="303891"/>
                    <a:pt x="2213264" y="322118"/>
                  </a:cubicBezTo>
                  <a:cubicBezTo>
                    <a:pt x="2243671" y="367727"/>
                    <a:pt x="2278812" y="414853"/>
                    <a:pt x="2296391" y="467590"/>
                  </a:cubicBezTo>
                  <a:cubicBezTo>
                    <a:pt x="2299855" y="477981"/>
                    <a:pt x="2303773" y="488231"/>
                    <a:pt x="2306782" y="498763"/>
                  </a:cubicBezTo>
                  <a:cubicBezTo>
                    <a:pt x="2314314" y="525126"/>
                    <a:pt x="2316887" y="546587"/>
                    <a:pt x="2327564" y="571500"/>
                  </a:cubicBezTo>
                  <a:cubicBezTo>
                    <a:pt x="2333666" y="585737"/>
                    <a:pt x="2342244" y="598826"/>
                    <a:pt x="2348346" y="613063"/>
                  </a:cubicBezTo>
                  <a:cubicBezTo>
                    <a:pt x="2352661" y="623130"/>
                    <a:pt x="2354422" y="634168"/>
                    <a:pt x="2358737" y="644236"/>
                  </a:cubicBezTo>
                  <a:cubicBezTo>
                    <a:pt x="2364839" y="658473"/>
                    <a:pt x="2373416" y="671563"/>
                    <a:pt x="2379518" y="685800"/>
                  </a:cubicBezTo>
                  <a:cubicBezTo>
                    <a:pt x="2383832" y="695867"/>
                    <a:pt x="2385011" y="707176"/>
                    <a:pt x="2389909" y="716972"/>
                  </a:cubicBezTo>
                  <a:cubicBezTo>
                    <a:pt x="2427399" y="791951"/>
                    <a:pt x="2395040" y="698627"/>
                    <a:pt x="2431473" y="789709"/>
                  </a:cubicBezTo>
                  <a:cubicBezTo>
                    <a:pt x="2439609" y="810048"/>
                    <a:pt x="2440104" y="833827"/>
                    <a:pt x="2452255" y="852054"/>
                  </a:cubicBezTo>
                  <a:cubicBezTo>
                    <a:pt x="2500403" y="924277"/>
                    <a:pt x="2442979" y="833501"/>
                    <a:pt x="2493818" y="935181"/>
                  </a:cubicBezTo>
                  <a:cubicBezTo>
                    <a:pt x="2499403" y="946351"/>
                    <a:pt x="2509015" y="955184"/>
                    <a:pt x="2514600" y="966354"/>
                  </a:cubicBezTo>
                  <a:cubicBezTo>
                    <a:pt x="2519498" y="976151"/>
                    <a:pt x="2520093" y="987730"/>
                    <a:pt x="2524991" y="997527"/>
                  </a:cubicBezTo>
                  <a:cubicBezTo>
                    <a:pt x="2530576" y="1008697"/>
                    <a:pt x="2540701" y="1017288"/>
                    <a:pt x="2545773" y="1028700"/>
                  </a:cubicBezTo>
                  <a:cubicBezTo>
                    <a:pt x="2554670" y="1048718"/>
                    <a:pt x="2559628" y="1070263"/>
                    <a:pt x="2566555" y="1091045"/>
                  </a:cubicBezTo>
                  <a:cubicBezTo>
                    <a:pt x="2570019" y="1101436"/>
                    <a:pt x="2572048" y="1112421"/>
                    <a:pt x="2576946" y="1122218"/>
                  </a:cubicBezTo>
                  <a:cubicBezTo>
                    <a:pt x="2608897" y="1186119"/>
                    <a:pt x="2589137" y="1150895"/>
                    <a:pt x="2639291" y="1226127"/>
                  </a:cubicBezTo>
                  <a:cubicBezTo>
                    <a:pt x="2666148" y="1266413"/>
                    <a:pt x="2648226" y="1253351"/>
                    <a:pt x="2691246" y="1267690"/>
                  </a:cubicBezTo>
                  <a:cubicBezTo>
                    <a:pt x="2723043" y="1259741"/>
                    <a:pt x="2740062" y="1260438"/>
                    <a:pt x="2763982" y="1236518"/>
                  </a:cubicBezTo>
                  <a:cubicBezTo>
                    <a:pt x="2772813" y="1227687"/>
                    <a:pt x="2777505" y="1215507"/>
                    <a:pt x="2784764" y="1205345"/>
                  </a:cubicBezTo>
                  <a:cubicBezTo>
                    <a:pt x="2794830" y="1191252"/>
                    <a:pt x="2805871" y="1177874"/>
                    <a:pt x="2815937" y="1163781"/>
                  </a:cubicBezTo>
                  <a:cubicBezTo>
                    <a:pt x="2823195" y="1153619"/>
                    <a:pt x="2828723" y="1142203"/>
                    <a:pt x="2836718" y="1132609"/>
                  </a:cubicBezTo>
                  <a:cubicBezTo>
                    <a:pt x="2846126" y="1121320"/>
                    <a:pt x="2858483" y="1112725"/>
                    <a:pt x="2867891" y="1101436"/>
                  </a:cubicBezTo>
                  <a:cubicBezTo>
                    <a:pt x="2875886" y="1091842"/>
                    <a:pt x="2881328" y="1080363"/>
                    <a:pt x="2888673" y="1070263"/>
                  </a:cubicBezTo>
                  <a:cubicBezTo>
                    <a:pt x="2909045" y="1042251"/>
                    <a:pt x="2931805" y="1015955"/>
                    <a:pt x="2951018" y="987136"/>
                  </a:cubicBezTo>
                  <a:cubicBezTo>
                    <a:pt x="2957945" y="976745"/>
                    <a:pt x="2962969" y="964794"/>
                    <a:pt x="2971800" y="955963"/>
                  </a:cubicBezTo>
                  <a:cubicBezTo>
                    <a:pt x="2980631" y="947132"/>
                    <a:pt x="2992582" y="942108"/>
                    <a:pt x="3002973" y="935181"/>
                  </a:cubicBezTo>
                  <a:cubicBezTo>
                    <a:pt x="3009900" y="921327"/>
                    <a:pt x="3013839" y="905517"/>
                    <a:pt x="3023755" y="893618"/>
                  </a:cubicBezTo>
                  <a:cubicBezTo>
                    <a:pt x="3042639" y="870957"/>
                    <a:pt x="3070453" y="868955"/>
                    <a:pt x="3096491" y="862445"/>
                  </a:cubicBezTo>
                  <a:cubicBezTo>
                    <a:pt x="3198744" y="998782"/>
                    <a:pt x="3081390" y="833183"/>
                    <a:pt x="3138055" y="935181"/>
                  </a:cubicBezTo>
                  <a:cubicBezTo>
                    <a:pt x="3150185" y="957015"/>
                    <a:pt x="3165764" y="976745"/>
                    <a:pt x="3179618" y="997527"/>
                  </a:cubicBezTo>
                  <a:cubicBezTo>
                    <a:pt x="3179619" y="997528"/>
                    <a:pt x="3221180" y="1059871"/>
                    <a:pt x="3221182" y="1059872"/>
                  </a:cubicBezTo>
                  <a:lnTo>
                    <a:pt x="3252355" y="1080654"/>
                  </a:lnTo>
                  <a:cubicBezTo>
                    <a:pt x="3269673" y="1077190"/>
                    <a:pt x="3287175" y="1074546"/>
                    <a:pt x="3304309" y="1070263"/>
                  </a:cubicBezTo>
                  <a:cubicBezTo>
                    <a:pt x="3314935" y="1067606"/>
                    <a:pt x="3324678" y="1058071"/>
                    <a:pt x="3335482" y="1059872"/>
                  </a:cubicBezTo>
                  <a:cubicBezTo>
                    <a:pt x="3362920" y="1064445"/>
                    <a:pt x="3384324" y="1106463"/>
                    <a:pt x="3397828" y="1122218"/>
                  </a:cubicBezTo>
                  <a:cubicBezTo>
                    <a:pt x="3471079" y="1207677"/>
                    <a:pt x="3379346" y="1078909"/>
                    <a:pt x="3470564" y="1215736"/>
                  </a:cubicBezTo>
                  <a:cubicBezTo>
                    <a:pt x="3477491" y="1226127"/>
                    <a:pt x="3480955" y="1239982"/>
                    <a:pt x="3491346" y="1246909"/>
                  </a:cubicBezTo>
                  <a:cubicBezTo>
                    <a:pt x="3501737" y="1253836"/>
                    <a:pt x="3511348" y="1262105"/>
                    <a:pt x="3522518" y="1267690"/>
                  </a:cubicBezTo>
                  <a:cubicBezTo>
                    <a:pt x="3532315" y="1272588"/>
                    <a:pt x="3543435" y="1274235"/>
                    <a:pt x="3553691" y="1278081"/>
                  </a:cubicBezTo>
                  <a:cubicBezTo>
                    <a:pt x="3631949" y="1307428"/>
                    <a:pt x="3577564" y="1291842"/>
                    <a:pt x="3647209" y="1309254"/>
                  </a:cubicBezTo>
                  <a:cubicBezTo>
                    <a:pt x="3661064" y="1305790"/>
                    <a:pt x="3676374" y="1305948"/>
                    <a:pt x="3688773" y="1298863"/>
                  </a:cubicBezTo>
                  <a:cubicBezTo>
                    <a:pt x="3701532" y="1291572"/>
                    <a:pt x="3708789" y="1277253"/>
                    <a:pt x="3719946" y="1267690"/>
                  </a:cubicBezTo>
                  <a:cubicBezTo>
                    <a:pt x="3733095" y="1256420"/>
                    <a:pt x="3747655" y="1246909"/>
                    <a:pt x="3761509" y="1236518"/>
                  </a:cubicBezTo>
                  <a:cubicBezTo>
                    <a:pt x="3811224" y="1161945"/>
                    <a:pt x="3785411" y="1191833"/>
                    <a:pt x="3834246" y="1143000"/>
                  </a:cubicBezTo>
                  <a:cubicBezTo>
                    <a:pt x="3837710" y="1132609"/>
                    <a:pt x="3839739" y="1121624"/>
                    <a:pt x="3844637" y="1111827"/>
                  </a:cubicBezTo>
                  <a:cubicBezTo>
                    <a:pt x="3850222" y="1100657"/>
                    <a:pt x="3860499" y="1092133"/>
                    <a:pt x="3865418" y="1080654"/>
                  </a:cubicBezTo>
                  <a:cubicBezTo>
                    <a:pt x="3905672" y="986724"/>
                    <a:pt x="3844422" y="1086170"/>
                    <a:pt x="3896591" y="1007918"/>
                  </a:cubicBezTo>
                  <a:cubicBezTo>
                    <a:pt x="3903582" y="979954"/>
                    <a:pt x="3908358" y="948077"/>
                    <a:pt x="3927764" y="924790"/>
                  </a:cubicBezTo>
                  <a:cubicBezTo>
                    <a:pt x="3935759" y="915196"/>
                    <a:pt x="3948546" y="910936"/>
                    <a:pt x="3958937" y="904009"/>
                  </a:cubicBezTo>
                  <a:cubicBezTo>
                    <a:pt x="3962401" y="893618"/>
                    <a:pt x="3963252" y="881950"/>
                    <a:pt x="3969328" y="872836"/>
                  </a:cubicBezTo>
                  <a:cubicBezTo>
                    <a:pt x="3980819" y="855599"/>
                    <a:pt x="4012504" y="830466"/>
                    <a:pt x="4031673" y="820881"/>
                  </a:cubicBezTo>
                  <a:cubicBezTo>
                    <a:pt x="4041470" y="815983"/>
                    <a:pt x="4052455" y="813954"/>
                    <a:pt x="4062846" y="810490"/>
                  </a:cubicBezTo>
                  <a:cubicBezTo>
                    <a:pt x="4171426" y="919072"/>
                    <a:pt x="4051324" y="790205"/>
                    <a:pt x="4125191" y="893618"/>
                  </a:cubicBezTo>
                  <a:cubicBezTo>
                    <a:pt x="4133732" y="905576"/>
                    <a:pt x="4146956" y="913501"/>
                    <a:pt x="4156364" y="924790"/>
                  </a:cubicBezTo>
                  <a:cubicBezTo>
                    <a:pt x="4164359" y="934384"/>
                    <a:pt x="4169887" y="945801"/>
                    <a:pt x="4177146" y="955963"/>
                  </a:cubicBezTo>
                  <a:cubicBezTo>
                    <a:pt x="4187212" y="970055"/>
                    <a:pt x="4198252" y="983435"/>
                    <a:pt x="4208318" y="997527"/>
                  </a:cubicBezTo>
                  <a:cubicBezTo>
                    <a:pt x="4215577" y="1007689"/>
                    <a:pt x="4221105" y="1019106"/>
                    <a:pt x="4229100" y="1028700"/>
                  </a:cubicBezTo>
                  <a:cubicBezTo>
                    <a:pt x="4238508" y="1039989"/>
                    <a:pt x="4249882" y="1049481"/>
                    <a:pt x="4260273" y="1059872"/>
                  </a:cubicBezTo>
                  <a:cubicBezTo>
                    <a:pt x="4263737" y="1070263"/>
                    <a:pt x="4264588" y="1081931"/>
                    <a:pt x="4270664" y="1091045"/>
                  </a:cubicBezTo>
                  <a:cubicBezTo>
                    <a:pt x="4278815" y="1103272"/>
                    <a:pt x="4292429" y="1110929"/>
                    <a:pt x="4301837" y="1122218"/>
                  </a:cubicBezTo>
                  <a:cubicBezTo>
                    <a:pt x="4309832" y="1131812"/>
                    <a:pt x="4314623" y="1143796"/>
                    <a:pt x="4322618" y="1153390"/>
                  </a:cubicBezTo>
                  <a:cubicBezTo>
                    <a:pt x="4332026" y="1164679"/>
                    <a:pt x="4344485" y="1173190"/>
                    <a:pt x="4353791" y="1184563"/>
                  </a:cubicBezTo>
                  <a:cubicBezTo>
                    <a:pt x="4375724" y="1211370"/>
                    <a:pt x="4385157" y="1252200"/>
                    <a:pt x="4416137" y="1267690"/>
                  </a:cubicBezTo>
                  <a:cubicBezTo>
                    <a:pt x="4441544" y="1280394"/>
                    <a:pt x="4466843" y="1290896"/>
                    <a:pt x="4488873" y="1309254"/>
                  </a:cubicBezTo>
                  <a:cubicBezTo>
                    <a:pt x="4568885" y="1375931"/>
                    <a:pt x="4473819" y="1309608"/>
                    <a:pt x="4551218" y="1361209"/>
                  </a:cubicBezTo>
                  <a:cubicBezTo>
                    <a:pt x="4558145" y="1371600"/>
                    <a:pt x="4562248" y="1384580"/>
                    <a:pt x="4572000" y="1392381"/>
                  </a:cubicBezTo>
                  <a:cubicBezTo>
                    <a:pt x="4580553" y="1399223"/>
                    <a:pt x="4593376" y="1397874"/>
                    <a:pt x="4603173" y="1402772"/>
                  </a:cubicBezTo>
                  <a:cubicBezTo>
                    <a:pt x="4629389" y="1415880"/>
                    <a:pt x="4635798" y="1425006"/>
                    <a:pt x="4655128" y="1444336"/>
                  </a:cubicBez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sk-SK"/>
            </a:p>
          </p:txBody>
        </p:sp>
        <p:grpSp>
          <p:nvGrpSpPr>
            <p:cNvPr id="50179" name="Group 5"/>
            <p:cNvGrpSpPr>
              <a:grpSpLocks/>
            </p:cNvGrpSpPr>
            <p:nvPr/>
          </p:nvGrpSpPr>
          <p:grpSpPr bwMode="auto">
            <a:xfrm>
              <a:off x="3143250" y="2420939"/>
              <a:ext cx="5113338" cy="3640137"/>
              <a:chOff x="1619672" y="2420888"/>
              <a:chExt cx="5112568" cy="3640470"/>
            </a:xfrm>
          </p:grpSpPr>
          <p:grpSp>
            <p:nvGrpSpPr>
              <p:cNvPr id="50192" name="Group 7"/>
              <p:cNvGrpSpPr>
                <a:grpSpLocks/>
              </p:cNvGrpSpPr>
              <p:nvPr/>
            </p:nvGrpSpPr>
            <p:grpSpPr bwMode="auto">
              <a:xfrm>
                <a:off x="1619672" y="2420888"/>
                <a:ext cx="5112568" cy="3024336"/>
                <a:chOff x="1619672" y="2420888"/>
                <a:chExt cx="4536504" cy="2448272"/>
              </a:xfrm>
            </p:grpSpPr>
            <p:cxnSp>
              <p:nvCxnSpPr>
                <p:cNvPr id="23" name="Straight Arrow Connector 22"/>
                <p:cNvCxnSpPr/>
                <p:nvPr/>
              </p:nvCxnSpPr>
              <p:spPr>
                <a:xfrm flipV="1">
                  <a:off x="1619672" y="2420888"/>
                  <a:ext cx="0" cy="24483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1619672" y="4869264"/>
                  <a:ext cx="4536504"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cxnSp>
            <p:nvCxnSpPr>
              <p:cNvPr id="8" name="Straight Connector 7"/>
              <p:cNvCxnSpPr/>
              <p:nvPr/>
            </p:nvCxnSpPr>
            <p:spPr>
              <a:xfrm>
                <a:off x="1979981" y="5373908"/>
                <a:ext cx="0" cy="71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483142" y="5373908"/>
                <a:ext cx="0" cy="71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916465" y="5373908"/>
                <a:ext cx="0" cy="71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348200" y="5373908"/>
                <a:ext cx="0" cy="71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708507" y="5373908"/>
                <a:ext cx="0" cy="71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067228" y="5373908"/>
                <a:ext cx="0" cy="71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500551" y="5373908"/>
                <a:ext cx="0" cy="71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932286" y="5373908"/>
                <a:ext cx="0" cy="71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292594" y="5373908"/>
                <a:ext cx="0" cy="71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724329" y="5373908"/>
                <a:ext cx="0" cy="71444"/>
              </a:xfrm>
              <a:prstGeom prst="line">
                <a:avLst/>
              </a:prstGeom>
            </p:spPr>
            <p:style>
              <a:lnRef idx="1">
                <a:schemeClr val="accent1"/>
              </a:lnRef>
              <a:fillRef idx="0">
                <a:schemeClr val="accent1"/>
              </a:fillRef>
              <a:effectRef idx="0">
                <a:schemeClr val="accent1"/>
              </a:effectRef>
              <a:fontRef idx="minor">
                <a:schemeClr val="tx1"/>
              </a:fontRef>
            </p:style>
          </p:cxnSp>
          <p:sp>
            <p:nvSpPr>
              <p:cNvPr id="50203" name="TextBox 17"/>
              <p:cNvSpPr txBox="1">
                <a:spLocks noChangeArrowheads="1"/>
              </p:cNvSpPr>
              <p:nvPr/>
            </p:nvSpPr>
            <p:spPr bwMode="auto">
              <a:xfrm>
                <a:off x="1763688" y="5733256"/>
                <a:ext cx="5040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0"/>
                  </a:spcBef>
                  <a:buClrTx/>
                  <a:buSzTx/>
                  <a:buFontTx/>
                  <a:buNone/>
                </a:pPr>
                <a:r>
                  <a:rPr lang="sk-SK" altLang="sk-SK" sz="1400">
                    <a:latin typeface="Arial" panose="020B0604020202020204" pitchFamily="34" charset="0"/>
                  </a:rPr>
                  <a:t>V1</a:t>
                </a:r>
              </a:p>
            </p:txBody>
          </p:sp>
          <p:sp>
            <p:nvSpPr>
              <p:cNvPr id="50204" name="TextBox 18"/>
              <p:cNvSpPr txBox="1">
                <a:spLocks noChangeArrowheads="1"/>
              </p:cNvSpPr>
              <p:nvPr/>
            </p:nvSpPr>
            <p:spPr bwMode="auto">
              <a:xfrm>
                <a:off x="2627784" y="5733256"/>
                <a:ext cx="5040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0"/>
                  </a:spcBef>
                  <a:buClrTx/>
                  <a:buSzTx/>
                  <a:buFontTx/>
                  <a:buNone/>
                </a:pPr>
                <a:r>
                  <a:rPr lang="sk-SK" altLang="sk-SK" sz="1400">
                    <a:latin typeface="Arial" panose="020B0604020202020204" pitchFamily="34" charset="0"/>
                  </a:rPr>
                  <a:t>V3</a:t>
                </a:r>
              </a:p>
            </p:txBody>
          </p:sp>
          <p:sp>
            <p:nvSpPr>
              <p:cNvPr id="50205" name="TextBox 19"/>
              <p:cNvSpPr txBox="1">
                <a:spLocks noChangeArrowheads="1"/>
              </p:cNvSpPr>
              <p:nvPr/>
            </p:nvSpPr>
            <p:spPr bwMode="auto">
              <a:xfrm>
                <a:off x="2195736" y="5733256"/>
                <a:ext cx="5040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0"/>
                  </a:spcBef>
                  <a:buClrTx/>
                  <a:buSzTx/>
                  <a:buFontTx/>
                  <a:buNone/>
                </a:pPr>
                <a:r>
                  <a:rPr lang="sk-SK" altLang="sk-SK" sz="1400">
                    <a:latin typeface="Arial" panose="020B0604020202020204" pitchFamily="34" charset="0"/>
                  </a:rPr>
                  <a:t>V2</a:t>
                </a:r>
              </a:p>
            </p:txBody>
          </p:sp>
          <p:sp>
            <p:nvSpPr>
              <p:cNvPr id="50206" name="TextBox 20"/>
              <p:cNvSpPr txBox="1">
                <a:spLocks noChangeArrowheads="1"/>
              </p:cNvSpPr>
              <p:nvPr/>
            </p:nvSpPr>
            <p:spPr bwMode="auto">
              <a:xfrm>
                <a:off x="3491880" y="5661248"/>
                <a:ext cx="93610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0"/>
                  </a:spcBef>
                  <a:buClrTx/>
                  <a:buSzTx/>
                  <a:buFontTx/>
                  <a:buNone/>
                </a:pPr>
                <a:r>
                  <a:rPr lang="sk-SK" altLang="sk-SK" sz="1400">
                    <a:latin typeface="Arial" panose="020B0604020202020204" pitchFamily="34" charset="0"/>
                  </a:rPr>
                  <a:t>V5   </a:t>
                </a:r>
                <a:r>
                  <a:rPr lang="sk-SK" altLang="sk-SK" sz="2000">
                    <a:latin typeface="Arial" panose="020B0604020202020204" pitchFamily="34" charset="0"/>
                  </a:rPr>
                  <a:t>...</a:t>
                </a:r>
              </a:p>
            </p:txBody>
          </p:sp>
          <p:sp>
            <p:nvSpPr>
              <p:cNvPr id="50207" name="TextBox 21"/>
              <p:cNvSpPr txBox="1">
                <a:spLocks noChangeArrowheads="1"/>
              </p:cNvSpPr>
              <p:nvPr/>
            </p:nvSpPr>
            <p:spPr bwMode="auto">
              <a:xfrm>
                <a:off x="3131840" y="5733256"/>
                <a:ext cx="5040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0"/>
                  </a:spcBef>
                  <a:buClrTx/>
                  <a:buSzTx/>
                  <a:buFontTx/>
                  <a:buNone/>
                </a:pPr>
                <a:r>
                  <a:rPr lang="sk-SK" altLang="sk-SK" sz="1400">
                    <a:latin typeface="Arial" panose="020B0604020202020204" pitchFamily="34" charset="0"/>
                  </a:rPr>
                  <a:t>V4</a:t>
                </a:r>
              </a:p>
            </p:txBody>
          </p:sp>
        </p:grpSp>
        <p:sp>
          <p:nvSpPr>
            <p:cNvPr id="50180" name="TextBox 24"/>
            <p:cNvSpPr txBox="1">
              <a:spLocks noChangeArrowheads="1"/>
            </p:cNvSpPr>
            <p:nvPr/>
          </p:nvSpPr>
          <p:spPr bwMode="auto">
            <a:xfrm>
              <a:off x="2711451" y="260350"/>
              <a:ext cx="6048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0"/>
                </a:spcBef>
                <a:buClrTx/>
                <a:buSzTx/>
                <a:buFontTx/>
                <a:buNone/>
              </a:pPr>
              <a:r>
                <a:rPr lang="en-US" altLang="sk-SK" sz="1800" dirty="0" smtClean="0">
                  <a:latin typeface="Arial" panose="020B0604020202020204" pitchFamily="34" charset="0"/>
                </a:rPr>
                <a:t>How to sample</a:t>
              </a:r>
              <a:r>
                <a:rPr lang="sk-SK" altLang="sk-SK" sz="1800" dirty="0" smtClean="0">
                  <a:latin typeface="Arial" panose="020B0604020202020204" pitchFamily="34" charset="0"/>
                </a:rPr>
                <a:t>?</a:t>
              </a:r>
              <a:endParaRPr lang="sk-SK" altLang="sk-SK" sz="1800" dirty="0">
                <a:latin typeface="Arial" panose="020B0604020202020204" pitchFamily="34" charset="0"/>
              </a:endParaRPr>
            </a:p>
          </p:txBody>
        </p:sp>
        <p:sp>
          <p:nvSpPr>
            <p:cNvPr id="26" name="Rectangle 25"/>
            <p:cNvSpPr/>
            <p:nvPr/>
          </p:nvSpPr>
          <p:spPr>
            <a:xfrm>
              <a:off x="3143250" y="3284539"/>
              <a:ext cx="4897438" cy="2160587"/>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sk-SK"/>
            </a:p>
          </p:txBody>
        </p:sp>
        <p:sp>
          <p:nvSpPr>
            <p:cNvPr id="50182" name="TextBox 26"/>
            <p:cNvSpPr txBox="1">
              <a:spLocks noChangeArrowheads="1"/>
            </p:cNvSpPr>
            <p:nvPr/>
          </p:nvSpPr>
          <p:spPr bwMode="auto">
            <a:xfrm>
              <a:off x="6732639" y="167482"/>
              <a:ext cx="5166135"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0"/>
                </a:spcBef>
                <a:buClrTx/>
                <a:buSzTx/>
                <a:buFontTx/>
                <a:buAutoNum type="arabicPeriod"/>
              </a:pPr>
              <a:r>
                <a:rPr lang="en-US" altLang="sk-SK" sz="1400" dirty="0" smtClean="0">
                  <a:latin typeface="Arial" panose="020B0604020202020204" pitchFamily="34" charset="0"/>
                </a:rPr>
                <a:t>Find a distribution from which to sample is easy. For example the uniform distribution. Give each result the same probability. </a:t>
              </a:r>
              <a:endParaRPr lang="sk-SK" altLang="sk-SK" sz="1400" dirty="0">
                <a:latin typeface="Arial" panose="020B0604020202020204" pitchFamily="34" charset="0"/>
              </a:endParaRPr>
            </a:p>
            <a:p>
              <a:pPr eaLnBrk="1" hangingPunct="1">
                <a:spcBef>
                  <a:spcPct val="0"/>
                </a:spcBef>
                <a:buClrTx/>
                <a:buSzTx/>
                <a:buFontTx/>
                <a:buAutoNum type="arabicPeriod"/>
              </a:pPr>
              <a:r>
                <a:rPr lang="en-US" altLang="sk-SK" sz="1400" dirty="0" smtClean="0">
                  <a:latin typeface="Arial" panose="020B0604020202020204" pitchFamily="34" charset="0"/>
                </a:rPr>
                <a:t>Enclose a complex distribution into a rectangular area. </a:t>
              </a:r>
              <a:endParaRPr lang="sk-SK" altLang="sk-SK" sz="1400" dirty="0">
                <a:latin typeface="Arial" panose="020B0604020202020204" pitchFamily="34" charset="0"/>
              </a:endParaRPr>
            </a:p>
            <a:p>
              <a:pPr eaLnBrk="1" hangingPunct="1">
                <a:spcBef>
                  <a:spcPct val="0"/>
                </a:spcBef>
                <a:buClrTx/>
                <a:buSzTx/>
                <a:buFontTx/>
                <a:buAutoNum type="arabicPeriod"/>
              </a:pPr>
              <a:r>
                <a:rPr lang="en-US" altLang="sk-SK" sz="1400" dirty="0" smtClean="0">
                  <a:latin typeface="Arial" panose="020B0604020202020204" pitchFamily="34" charset="0"/>
                </a:rPr>
                <a:t> For each result draw a line. </a:t>
              </a:r>
              <a:endParaRPr lang="sk-SK" altLang="sk-SK" sz="1400" dirty="0">
                <a:latin typeface="Arial" panose="020B0604020202020204" pitchFamily="34" charset="0"/>
              </a:endParaRPr>
            </a:p>
            <a:p>
              <a:pPr>
                <a:spcBef>
                  <a:spcPct val="0"/>
                </a:spcBef>
                <a:buClrTx/>
                <a:buSzTx/>
                <a:buFontTx/>
                <a:buAutoNum type="arabicPeriod"/>
              </a:pPr>
              <a:r>
                <a:rPr lang="en-US" altLang="sk-SK" sz="1400" dirty="0" smtClean="0">
                  <a:latin typeface="Arial" panose="020B0604020202020204" pitchFamily="34" charset="0"/>
                </a:rPr>
                <a:t>With a help of random generator generate points with coordinates </a:t>
              </a:r>
              <a:r>
                <a:rPr lang="sk-SK" altLang="sk-SK" sz="1400" dirty="0">
                  <a:latin typeface="Arial" panose="020B0604020202020204" pitchFamily="34" charset="0"/>
                </a:rPr>
                <a:t>(</a:t>
              </a:r>
              <a:r>
                <a:rPr lang="sk-SK" altLang="sk-SK" sz="1400" dirty="0" err="1">
                  <a:latin typeface="Arial" panose="020B0604020202020204" pitchFamily="34" charset="0"/>
                </a:rPr>
                <a:t>v,y</a:t>
              </a:r>
              <a:r>
                <a:rPr lang="sk-SK" altLang="sk-SK" sz="1400" dirty="0">
                  <a:latin typeface="Arial" panose="020B0604020202020204" pitchFamily="34" charset="0"/>
                </a:rPr>
                <a:t>).</a:t>
              </a:r>
              <a:r>
                <a:rPr lang="en-US" altLang="sk-SK" sz="1400" dirty="0">
                  <a:latin typeface="Arial" panose="020B0604020202020204" pitchFamily="34" charset="0"/>
                </a:rPr>
                <a:t> </a:t>
              </a:r>
              <a:endParaRPr lang="sk-SK" altLang="sk-SK" sz="1400" dirty="0">
                <a:latin typeface="Arial" panose="020B0604020202020204" pitchFamily="34" charset="0"/>
              </a:endParaRPr>
            </a:p>
            <a:p>
              <a:pPr eaLnBrk="1" hangingPunct="1">
                <a:spcBef>
                  <a:spcPct val="0"/>
                </a:spcBef>
                <a:buClrTx/>
                <a:buSzTx/>
                <a:buFontTx/>
                <a:buAutoNum type="arabicPeriod"/>
              </a:pPr>
              <a:r>
                <a:rPr lang="en-US" altLang="sk-SK" sz="1400" b="1" dirty="0" smtClean="0">
                  <a:latin typeface="Arial" panose="020B0604020202020204" pitchFamily="34" charset="0"/>
                </a:rPr>
                <a:t>Accept only the points under the curve</a:t>
              </a:r>
              <a:r>
                <a:rPr lang="sk-SK" altLang="sk-SK" sz="1400" dirty="0" smtClean="0">
                  <a:latin typeface="Arial" panose="020B0604020202020204" pitchFamily="34" charset="0"/>
                </a:rPr>
                <a:t> . </a:t>
              </a:r>
              <a:r>
                <a:rPr lang="en-US" altLang="sk-SK" sz="1400" dirty="0" smtClean="0">
                  <a:latin typeface="Arial" panose="020B0604020202020204" pitchFamily="34" charset="0"/>
                </a:rPr>
                <a:t>Reject other points.</a:t>
              </a:r>
              <a:endParaRPr lang="sk-SK" altLang="sk-SK" sz="1800" dirty="0">
                <a:latin typeface="Arial" panose="020B0604020202020204" pitchFamily="34" charset="0"/>
              </a:endParaRPr>
            </a:p>
          </p:txBody>
        </p:sp>
        <p:cxnSp>
          <p:nvCxnSpPr>
            <p:cNvPr id="29" name="Straight Connector 28"/>
            <p:cNvCxnSpPr/>
            <p:nvPr/>
          </p:nvCxnSpPr>
          <p:spPr>
            <a:xfrm flipV="1">
              <a:off x="4008438" y="3284539"/>
              <a:ext cx="0" cy="2160587"/>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3935414" y="3860801"/>
              <a:ext cx="73025" cy="73025"/>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sk-SK"/>
            </a:p>
          </p:txBody>
        </p:sp>
        <p:sp>
          <p:nvSpPr>
            <p:cNvPr id="32" name="Oval 31"/>
            <p:cNvSpPr/>
            <p:nvPr/>
          </p:nvSpPr>
          <p:spPr>
            <a:xfrm>
              <a:off x="3935414" y="3429000"/>
              <a:ext cx="73025" cy="71438"/>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sk-SK"/>
            </a:p>
          </p:txBody>
        </p:sp>
        <p:sp>
          <p:nvSpPr>
            <p:cNvPr id="33" name="Oval 32"/>
            <p:cNvSpPr/>
            <p:nvPr/>
          </p:nvSpPr>
          <p:spPr>
            <a:xfrm>
              <a:off x="3935414" y="4149725"/>
              <a:ext cx="73025" cy="71438"/>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sk-SK"/>
            </a:p>
          </p:txBody>
        </p:sp>
        <p:sp>
          <p:nvSpPr>
            <p:cNvPr id="34" name="Oval 33"/>
            <p:cNvSpPr/>
            <p:nvPr/>
          </p:nvSpPr>
          <p:spPr>
            <a:xfrm>
              <a:off x="3935414" y="4868864"/>
              <a:ext cx="73025" cy="73025"/>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sk-SK"/>
            </a:p>
          </p:txBody>
        </p:sp>
        <p:sp>
          <p:nvSpPr>
            <p:cNvPr id="35" name="Oval 34"/>
            <p:cNvSpPr/>
            <p:nvPr/>
          </p:nvSpPr>
          <p:spPr>
            <a:xfrm>
              <a:off x="3935414" y="5229225"/>
              <a:ext cx="73025" cy="71438"/>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sk-SK"/>
            </a:p>
          </p:txBody>
        </p:sp>
        <p:sp>
          <p:nvSpPr>
            <p:cNvPr id="36" name="Oval 35"/>
            <p:cNvSpPr/>
            <p:nvPr/>
          </p:nvSpPr>
          <p:spPr>
            <a:xfrm>
              <a:off x="3935414" y="4652964"/>
              <a:ext cx="73025" cy="71437"/>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sk-SK"/>
            </a:p>
          </p:txBody>
        </p:sp>
        <p:sp>
          <p:nvSpPr>
            <p:cNvPr id="37" name="Oval 36"/>
            <p:cNvSpPr/>
            <p:nvPr/>
          </p:nvSpPr>
          <p:spPr>
            <a:xfrm>
              <a:off x="3935414" y="3644900"/>
              <a:ext cx="73025" cy="71438"/>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sk-SK"/>
            </a:p>
          </p:txBody>
        </p:sp>
        <p:sp>
          <p:nvSpPr>
            <p:cNvPr id="50191" name="TextBox 21"/>
            <p:cNvSpPr txBox="1">
              <a:spLocks noChangeArrowheads="1"/>
            </p:cNvSpPr>
            <p:nvPr/>
          </p:nvSpPr>
          <p:spPr bwMode="auto">
            <a:xfrm>
              <a:off x="2566989" y="2708276"/>
              <a:ext cx="6492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0"/>
                </a:spcBef>
                <a:buClrTx/>
                <a:buSzTx/>
                <a:buFontTx/>
                <a:buNone/>
              </a:pPr>
              <a:r>
                <a:rPr lang="sk-SK" altLang="sk-SK" sz="1400">
                  <a:latin typeface="Arial" panose="020B0604020202020204" pitchFamily="34" charset="0"/>
                </a:rPr>
                <a:t>P(v)</a:t>
              </a:r>
            </a:p>
          </p:txBody>
        </p:sp>
      </p:grpSp>
    </p:spTree>
    <p:extLst>
      <p:ext uri="{BB962C8B-B14F-4D97-AF65-F5344CB8AC3E}">
        <p14:creationId xmlns:p14="http://schemas.microsoft.com/office/powerpoint/2010/main" val="958222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4165" y="266317"/>
            <a:ext cx="10241479" cy="1125537"/>
          </a:xfrm>
        </p:spPr>
        <p:txBody>
          <a:bodyPr>
            <a:noAutofit/>
          </a:bodyPr>
          <a:lstStyle/>
          <a:p>
            <a:pPr>
              <a:defRPr/>
            </a:pPr>
            <a:r>
              <a:rPr lang="sk-SK" dirty="0" err="1" smtClean="0"/>
              <a:t>Bayes</a:t>
            </a:r>
            <a:r>
              <a:rPr lang="en-US" dirty="0" err="1" smtClean="0"/>
              <a:t>ian</a:t>
            </a:r>
            <a:r>
              <a:rPr lang="en-US" dirty="0" smtClean="0"/>
              <a:t> network and the full joint probability representation / Bayes net rule </a:t>
            </a:r>
            <a:r>
              <a:rPr lang="sk-SK" dirty="0" smtClean="0"/>
              <a:t> </a:t>
            </a:r>
            <a:endParaRPr lang="en-US" dirty="0"/>
          </a:p>
        </p:txBody>
      </p:sp>
      <p:graphicFrame>
        <p:nvGraphicFramePr>
          <p:cNvPr id="25604" name="Object 9"/>
          <p:cNvGraphicFramePr>
            <a:graphicFrameLocks noChangeAspect="1"/>
          </p:cNvGraphicFramePr>
          <p:nvPr>
            <p:extLst/>
          </p:nvPr>
        </p:nvGraphicFramePr>
        <p:xfrm>
          <a:off x="1608579" y="2623247"/>
          <a:ext cx="3384550" cy="495300"/>
        </p:xfrm>
        <a:graphic>
          <a:graphicData uri="http://schemas.openxmlformats.org/presentationml/2006/ole">
            <mc:AlternateContent xmlns:mc="http://schemas.openxmlformats.org/markup-compatibility/2006">
              <mc:Choice xmlns:v="urn:schemas-microsoft-com:vml" Requires="v">
                <p:oleObj spid="_x0000_s40145" name="Rovnica" r:id="rId3" imgW="1473200" imgH="215900" progId="Equation.3">
                  <p:embed/>
                </p:oleObj>
              </mc:Choice>
              <mc:Fallback>
                <p:oleObj name="Rovnica" r:id="rId3" imgW="1473200" imgH="215900" progId="Equation.3">
                  <p:embed/>
                  <p:pic>
                    <p:nvPicPr>
                      <p:cNvPr id="25604"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8579" y="2623247"/>
                        <a:ext cx="3384550" cy="4953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6085" name="Group 10"/>
          <p:cNvGrpSpPr>
            <a:grpSpLocks/>
          </p:cNvGrpSpPr>
          <p:nvPr/>
        </p:nvGrpSpPr>
        <p:grpSpPr bwMode="auto">
          <a:xfrm>
            <a:off x="8054774" y="3282146"/>
            <a:ext cx="2216150" cy="1466850"/>
            <a:chOff x="6382601" y="53848"/>
            <a:chExt cx="2860048" cy="2156261"/>
          </a:xfrm>
        </p:grpSpPr>
        <p:grpSp>
          <p:nvGrpSpPr>
            <p:cNvPr id="46104" name="Group 11"/>
            <p:cNvGrpSpPr>
              <a:grpSpLocks/>
            </p:cNvGrpSpPr>
            <p:nvPr/>
          </p:nvGrpSpPr>
          <p:grpSpPr bwMode="auto">
            <a:xfrm>
              <a:off x="6793945" y="82770"/>
              <a:ext cx="2448704" cy="2127339"/>
              <a:chOff x="5148064" y="908720"/>
              <a:chExt cx="3159919" cy="2646054"/>
            </a:xfrm>
          </p:grpSpPr>
          <p:grpSp>
            <p:nvGrpSpPr>
              <p:cNvPr id="46108" name="Group 15"/>
              <p:cNvGrpSpPr>
                <a:grpSpLocks/>
              </p:cNvGrpSpPr>
              <p:nvPr/>
            </p:nvGrpSpPr>
            <p:grpSpPr bwMode="auto">
              <a:xfrm>
                <a:off x="5148064" y="908720"/>
                <a:ext cx="2016224" cy="2544526"/>
                <a:chOff x="5868144" y="2177906"/>
                <a:chExt cx="2016224" cy="2544526"/>
              </a:xfrm>
            </p:grpSpPr>
            <p:grpSp>
              <p:nvGrpSpPr>
                <p:cNvPr id="46112" name="Group 19"/>
                <p:cNvGrpSpPr>
                  <a:grpSpLocks/>
                </p:cNvGrpSpPr>
                <p:nvPr/>
              </p:nvGrpSpPr>
              <p:grpSpPr bwMode="auto">
                <a:xfrm>
                  <a:off x="6876256" y="2177906"/>
                  <a:ext cx="1008112" cy="1085584"/>
                  <a:chOff x="6660232" y="2420888"/>
                  <a:chExt cx="1008112" cy="1085584"/>
                </a:xfrm>
              </p:grpSpPr>
              <p:sp>
                <p:nvSpPr>
                  <p:cNvPr id="25" name="Oval 24"/>
                  <p:cNvSpPr/>
                  <p:nvPr/>
                </p:nvSpPr>
                <p:spPr>
                  <a:xfrm>
                    <a:off x="6659991" y="2419745"/>
                    <a:ext cx="1007286" cy="1007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6118" name="TextBox 25"/>
                  <p:cNvSpPr txBox="1">
                    <a:spLocks noChangeArrowheads="1"/>
                  </p:cNvSpPr>
                  <p:nvPr/>
                </p:nvSpPr>
                <p:spPr bwMode="auto">
                  <a:xfrm>
                    <a:off x="6790869" y="2437513"/>
                    <a:ext cx="720077" cy="1068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3200" i="1"/>
                      <a:t>C</a:t>
                    </a:r>
                    <a:endParaRPr lang="en-US" altLang="en-US" sz="3200" i="1"/>
                  </a:p>
                </p:txBody>
              </p:sp>
            </p:grpSp>
            <p:cxnSp>
              <p:nvCxnSpPr>
                <p:cNvPr id="21" name="Straight Arrow Connector 20"/>
                <p:cNvCxnSpPr>
                  <a:endCxn id="23" idx="0"/>
                </p:cNvCxnSpPr>
                <p:nvPr/>
              </p:nvCxnSpPr>
              <p:spPr>
                <a:xfrm flipH="1">
                  <a:off x="6384269" y="2754386"/>
                  <a:ext cx="491746" cy="9114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46114" name="Group 21"/>
                <p:cNvGrpSpPr>
                  <a:grpSpLocks/>
                </p:cNvGrpSpPr>
                <p:nvPr/>
              </p:nvGrpSpPr>
              <p:grpSpPr bwMode="auto">
                <a:xfrm>
                  <a:off x="5868144" y="3653475"/>
                  <a:ext cx="1187316" cy="1068957"/>
                  <a:chOff x="5652120" y="1997291"/>
                  <a:chExt cx="1187316" cy="1068957"/>
                </a:xfrm>
              </p:grpSpPr>
              <p:sp>
                <p:nvSpPr>
                  <p:cNvPr id="23" name="Oval 22"/>
                  <p:cNvSpPr/>
                  <p:nvPr/>
                </p:nvSpPr>
                <p:spPr>
                  <a:xfrm>
                    <a:off x="5652706" y="2009627"/>
                    <a:ext cx="1028435" cy="10072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6116" name="TextBox 23"/>
                  <p:cNvSpPr txBox="1">
                    <a:spLocks noChangeArrowheads="1"/>
                  </p:cNvSpPr>
                  <p:nvPr/>
                </p:nvSpPr>
                <p:spPr bwMode="auto">
                  <a:xfrm>
                    <a:off x="5837516" y="1997291"/>
                    <a:ext cx="1001920" cy="1068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3200" i="1"/>
                      <a:t>T1</a:t>
                    </a:r>
                    <a:endParaRPr lang="en-US" altLang="en-US" sz="3200" i="1"/>
                  </a:p>
                </p:txBody>
              </p:sp>
            </p:grpSp>
          </p:grpSp>
          <p:sp>
            <p:nvSpPr>
              <p:cNvPr id="17" name="Oval 16"/>
              <p:cNvSpPr/>
              <p:nvPr/>
            </p:nvSpPr>
            <p:spPr>
              <a:xfrm>
                <a:off x="7163221" y="2428554"/>
                <a:ext cx="1009929" cy="10101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8" name="Straight Arrow Connector 17"/>
              <p:cNvCxnSpPr>
                <a:endCxn id="17" idx="0"/>
              </p:cNvCxnSpPr>
              <p:nvPr/>
            </p:nvCxnSpPr>
            <p:spPr>
              <a:xfrm>
                <a:off x="7163221" y="1424245"/>
                <a:ext cx="504964" cy="10043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6111" name="TextBox 18"/>
              <p:cNvSpPr txBox="1">
                <a:spLocks noChangeArrowheads="1"/>
              </p:cNvSpPr>
              <p:nvPr/>
            </p:nvSpPr>
            <p:spPr bwMode="auto">
              <a:xfrm>
                <a:off x="7327876" y="2485816"/>
                <a:ext cx="980107" cy="106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3200" i="1"/>
                  <a:t>T2</a:t>
                </a:r>
                <a:endParaRPr lang="en-US" altLang="en-US" sz="3200" i="1"/>
              </a:p>
            </p:txBody>
          </p:sp>
        </p:grpSp>
        <p:sp>
          <p:nvSpPr>
            <p:cNvPr id="46105" name="TextBox 12"/>
            <p:cNvSpPr txBox="1">
              <a:spLocks noChangeArrowheads="1"/>
            </p:cNvSpPr>
            <p:nvPr/>
          </p:nvSpPr>
          <p:spPr bwMode="auto">
            <a:xfrm>
              <a:off x="6907361" y="53848"/>
              <a:ext cx="864095" cy="542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b="1" i="1"/>
                <a:t>P</a:t>
              </a:r>
              <a:r>
                <a:rPr lang="sk-SK" altLang="en-US" i="1"/>
                <a:t>(C)</a:t>
              </a:r>
              <a:endParaRPr lang="en-US" altLang="en-US" i="1"/>
            </a:p>
          </p:txBody>
        </p:sp>
        <p:sp>
          <p:nvSpPr>
            <p:cNvPr id="46106" name="TextBox 13"/>
            <p:cNvSpPr txBox="1">
              <a:spLocks noChangeArrowheads="1"/>
            </p:cNvSpPr>
            <p:nvPr/>
          </p:nvSpPr>
          <p:spPr bwMode="auto">
            <a:xfrm>
              <a:off x="6382601" y="648567"/>
              <a:ext cx="1314524" cy="678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b="1" i="1"/>
                <a:t>P</a:t>
              </a:r>
              <a:r>
                <a:rPr lang="sk-SK" altLang="en-US" i="1"/>
                <a:t>(T1/C</a:t>
              </a:r>
              <a:r>
                <a:rPr lang="sk-SK" altLang="en-US" sz="2400" i="1"/>
                <a:t>)</a:t>
              </a:r>
              <a:endParaRPr lang="en-US" altLang="en-US" sz="2400" i="1"/>
            </a:p>
          </p:txBody>
        </p:sp>
        <p:sp>
          <p:nvSpPr>
            <p:cNvPr id="46107" name="TextBox 14"/>
            <p:cNvSpPr txBox="1">
              <a:spLocks noChangeArrowheads="1"/>
            </p:cNvSpPr>
            <p:nvPr/>
          </p:nvSpPr>
          <p:spPr bwMode="auto">
            <a:xfrm>
              <a:off x="7697126" y="901322"/>
              <a:ext cx="1440454" cy="678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b="1" i="1"/>
                <a:t>P</a:t>
              </a:r>
              <a:r>
                <a:rPr lang="sk-SK" altLang="en-US" i="1"/>
                <a:t>(T2/C</a:t>
              </a:r>
              <a:r>
                <a:rPr lang="sk-SK" altLang="en-US" sz="2400" i="1"/>
                <a:t>)</a:t>
              </a:r>
              <a:endParaRPr lang="en-US" altLang="en-US" sz="2400" i="1"/>
            </a:p>
          </p:txBody>
        </p:sp>
      </p:grpSp>
      <p:grpSp>
        <p:nvGrpSpPr>
          <p:cNvPr id="5" name="Group 4"/>
          <p:cNvGrpSpPr/>
          <p:nvPr/>
        </p:nvGrpSpPr>
        <p:grpSpPr>
          <a:xfrm>
            <a:off x="6604902" y="2407204"/>
            <a:ext cx="1497934" cy="1098550"/>
            <a:chOff x="7274591" y="1651794"/>
            <a:chExt cx="1497934" cy="1098550"/>
          </a:xfrm>
        </p:grpSpPr>
        <p:grpSp>
          <p:nvGrpSpPr>
            <p:cNvPr id="46083" name="Group 8"/>
            <p:cNvGrpSpPr>
              <a:grpSpLocks/>
            </p:cNvGrpSpPr>
            <p:nvPr/>
          </p:nvGrpSpPr>
          <p:grpSpPr bwMode="auto">
            <a:xfrm>
              <a:off x="7274591" y="1651794"/>
              <a:ext cx="360363" cy="1098550"/>
              <a:chOff x="7380312" y="2060848"/>
              <a:chExt cx="360040" cy="1098704"/>
            </a:xfrm>
          </p:grpSpPr>
          <p:sp>
            <p:nvSpPr>
              <p:cNvPr id="3" name="Oval 2"/>
              <p:cNvSpPr/>
              <p:nvPr/>
            </p:nvSpPr>
            <p:spPr>
              <a:xfrm>
                <a:off x="7380312" y="2060848"/>
                <a:ext cx="360040" cy="360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 name="Oval 3"/>
              <p:cNvSpPr/>
              <p:nvPr/>
            </p:nvSpPr>
            <p:spPr>
              <a:xfrm>
                <a:off x="7380312" y="2729279"/>
                <a:ext cx="360040" cy="3604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6" name="Straight Arrow Connector 5"/>
              <p:cNvCxnSpPr>
                <a:stCxn id="3" idx="4"/>
                <a:endCxn id="4" idx="0"/>
              </p:cNvCxnSpPr>
              <p:nvPr/>
            </p:nvCxnSpPr>
            <p:spPr>
              <a:xfrm>
                <a:off x="7561125" y="2421261"/>
                <a:ext cx="0" cy="30801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6122" name="TextBox 6"/>
              <p:cNvSpPr txBox="1">
                <a:spLocks noChangeArrowheads="1"/>
              </p:cNvSpPr>
              <p:nvPr/>
            </p:nvSpPr>
            <p:spPr bwMode="auto">
              <a:xfrm>
                <a:off x="7380312" y="2092255"/>
                <a:ext cx="3600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A</a:t>
                </a:r>
                <a:endParaRPr lang="en-US" altLang="en-US"/>
              </a:p>
            </p:txBody>
          </p:sp>
          <p:sp>
            <p:nvSpPr>
              <p:cNvPr id="46123" name="Rectangle 7"/>
              <p:cNvSpPr>
                <a:spLocks noChangeArrowheads="1"/>
              </p:cNvSpPr>
              <p:nvPr/>
            </p:nvSpPr>
            <p:spPr bwMode="auto">
              <a:xfrm>
                <a:off x="7422636" y="2790220"/>
                <a:ext cx="3097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B</a:t>
                </a:r>
                <a:endParaRPr lang="en-US" altLang="en-US"/>
              </a:p>
            </p:txBody>
          </p:sp>
        </p:grpSp>
        <p:sp>
          <p:nvSpPr>
            <p:cNvPr id="46087" name="TextBox 38"/>
            <p:cNvSpPr txBox="1">
              <a:spLocks noChangeArrowheads="1"/>
            </p:cNvSpPr>
            <p:nvPr/>
          </p:nvSpPr>
          <p:spPr bwMode="auto">
            <a:xfrm>
              <a:off x="7642226" y="2082801"/>
              <a:ext cx="11160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b="1" i="1"/>
                <a:t>P</a:t>
              </a:r>
              <a:r>
                <a:rPr lang="sk-SK" altLang="en-US" i="1"/>
                <a:t>(B/A</a:t>
              </a:r>
              <a:r>
                <a:rPr lang="sk-SK" altLang="en-US" sz="2400" i="1"/>
                <a:t>)</a:t>
              </a:r>
              <a:endParaRPr lang="en-US" altLang="en-US" sz="2400" i="1"/>
            </a:p>
          </p:txBody>
        </p:sp>
        <p:sp>
          <p:nvSpPr>
            <p:cNvPr id="46088" name="TextBox 39"/>
            <p:cNvSpPr txBox="1">
              <a:spLocks noChangeArrowheads="1"/>
            </p:cNvSpPr>
            <p:nvPr/>
          </p:nvSpPr>
          <p:spPr bwMode="auto">
            <a:xfrm>
              <a:off x="7656513" y="1660526"/>
              <a:ext cx="11160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b="1" i="1" dirty="0"/>
                <a:t>P</a:t>
              </a:r>
              <a:r>
                <a:rPr lang="sk-SK" altLang="en-US" i="1" dirty="0"/>
                <a:t>(A</a:t>
              </a:r>
              <a:r>
                <a:rPr lang="sk-SK" altLang="en-US" sz="2400" i="1" dirty="0"/>
                <a:t>)</a:t>
              </a:r>
              <a:endParaRPr lang="en-US" altLang="en-US" sz="2400" i="1" dirty="0"/>
            </a:p>
          </p:txBody>
        </p:sp>
      </p:grpSp>
      <p:graphicFrame>
        <p:nvGraphicFramePr>
          <p:cNvPr id="43" name="Object 42"/>
          <p:cNvGraphicFramePr>
            <a:graphicFrameLocks noChangeAspect="1"/>
          </p:cNvGraphicFramePr>
          <p:nvPr>
            <p:extLst/>
          </p:nvPr>
        </p:nvGraphicFramePr>
        <p:xfrm>
          <a:off x="1499193" y="5225377"/>
          <a:ext cx="4959350" cy="441325"/>
        </p:xfrm>
        <a:graphic>
          <a:graphicData uri="http://schemas.openxmlformats.org/presentationml/2006/ole">
            <mc:AlternateContent xmlns:mc="http://schemas.openxmlformats.org/markup-compatibility/2006">
              <mc:Choice xmlns:v="urn:schemas-microsoft-com:vml" Requires="v">
                <p:oleObj spid="_x0000_s40146" name="Rovnica" r:id="rId5" imgW="2425700" imgH="215900" progId="Equation.3">
                  <p:embed/>
                </p:oleObj>
              </mc:Choice>
              <mc:Fallback>
                <p:oleObj name="Rovnica" r:id="rId5" imgW="2425700" imgH="215900" progId="Equation.3">
                  <p:embed/>
                  <p:pic>
                    <p:nvPicPr>
                      <p:cNvPr id="43" name="Object 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99193" y="5225377"/>
                        <a:ext cx="4959350" cy="4413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8" name="Group 7"/>
          <p:cNvGrpSpPr/>
          <p:nvPr/>
        </p:nvGrpSpPr>
        <p:grpSpPr>
          <a:xfrm>
            <a:off x="7238800" y="5034878"/>
            <a:ext cx="3378199" cy="1743647"/>
            <a:chOff x="7302501" y="4343401"/>
            <a:chExt cx="3378199" cy="1743647"/>
          </a:xfrm>
        </p:grpSpPr>
        <p:grpSp>
          <p:nvGrpSpPr>
            <p:cNvPr id="46086" name="Group 29"/>
            <p:cNvGrpSpPr>
              <a:grpSpLocks/>
            </p:cNvGrpSpPr>
            <p:nvPr/>
          </p:nvGrpSpPr>
          <p:grpSpPr bwMode="auto">
            <a:xfrm>
              <a:off x="7848600" y="4527550"/>
              <a:ext cx="1879600" cy="1559498"/>
              <a:chOff x="1187624" y="1340768"/>
              <a:chExt cx="2975840" cy="2702567"/>
            </a:xfrm>
          </p:grpSpPr>
          <p:sp>
            <p:nvSpPr>
              <p:cNvPr id="31" name="Oval 30"/>
              <p:cNvSpPr/>
              <p:nvPr/>
            </p:nvSpPr>
            <p:spPr>
              <a:xfrm>
                <a:off x="1187624" y="1340768"/>
                <a:ext cx="934977" cy="9353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Oval 31"/>
              <p:cNvSpPr/>
              <p:nvPr/>
            </p:nvSpPr>
            <p:spPr>
              <a:xfrm>
                <a:off x="2987203" y="1351772"/>
                <a:ext cx="937491" cy="9381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Oval 32"/>
              <p:cNvSpPr/>
              <p:nvPr/>
            </p:nvSpPr>
            <p:spPr>
              <a:xfrm>
                <a:off x="2067306" y="2930900"/>
                <a:ext cx="937491" cy="9353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6099" name="TextBox 33"/>
              <p:cNvSpPr txBox="1">
                <a:spLocks noChangeArrowheads="1"/>
              </p:cNvSpPr>
              <p:nvPr/>
            </p:nvSpPr>
            <p:spPr bwMode="auto">
              <a:xfrm>
                <a:off x="2211578" y="3136609"/>
                <a:ext cx="648072" cy="906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r>
                  <a:rPr lang="sk-SK" altLang="en-US" sz="2800"/>
                  <a:t>H</a:t>
                </a:r>
                <a:endParaRPr lang="en-US" altLang="en-US" sz="2800"/>
              </a:p>
            </p:txBody>
          </p:sp>
          <p:sp>
            <p:nvSpPr>
              <p:cNvPr id="46100" name="TextBox 34"/>
              <p:cNvSpPr txBox="1">
                <a:spLocks noChangeArrowheads="1"/>
              </p:cNvSpPr>
              <p:nvPr/>
            </p:nvSpPr>
            <p:spPr bwMode="auto">
              <a:xfrm>
                <a:off x="1331639" y="1547210"/>
                <a:ext cx="648072" cy="906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r>
                  <a:rPr lang="sk-SK" altLang="en-US" sz="2800"/>
                  <a:t>S</a:t>
                </a:r>
                <a:endParaRPr lang="en-US" altLang="en-US" sz="2800"/>
              </a:p>
            </p:txBody>
          </p:sp>
          <p:sp>
            <p:nvSpPr>
              <p:cNvPr id="46101" name="TextBox 35"/>
              <p:cNvSpPr txBox="1">
                <a:spLocks noChangeArrowheads="1"/>
              </p:cNvSpPr>
              <p:nvPr/>
            </p:nvSpPr>
            <p:spPr bwMode="auto">
              <a:xfrm>
                <a:off x="3131840" y="1547209"/>
                <a:ext cx="1031624" cy="906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r>
                  <a:rPr lang="sk-SK" altLang="en-US" sz="2800"/>
                  <a:t>FT</a:t>
                </a:r>
                <a:endParaRPr lang="en-US" altLang="en-US" sz="2800"/>
              </a:p>
            </p:txBody>
          </p:sp>
          <p:cxnSp>
            <p:nvCxnSpPr>
              <p:cNvPr id="37" name="Straight Arrow Connector 36"/>
              <p:cNvCxnSpPr>
                <a:stCxn id="31" idx="4"/>
                <a:endCxn id="33" idx="1"/>
              </p:cNvCxnSpPr>
              <p:nvPr/>
            </p:nvCxnSpPr>
            <p:spPr>
              <a:xfrm>
                <a:off x="1655112" y="2276140"/>
                <a:ext cx="550431" cy="79231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2673031" y="2289896"/>
                <a:ext cx="696205" cy="77855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
          <p:nvSpPr>
            <p:cNvPr id="46089" name="TextBox 40"/>
            <p:cNvSpPr txBox="1">
              <a:spLocks noChangeArrowheads="1"/>
            </p:cNvSpPr>
            <p:nvPr/>
          </p:nvSpPr>
          <p:spPr bwMode="auto">
            <a:xfrm>
              <a:off x="7302501" y="4343401"/>
              <a:ext cx="11160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b="1" i="1"/>
                <a:t>P</a:t>
              </a:r>
              <a:r>
                <a:rPr lang="sk-SK" altLang="en-US" i="1"/>
                <a:t>(S</a:t>
              </a:r>
              <a:r>
                <a:rPr lang="sk-SK" altLang="en-US" sz="2400" i="1"/>
                <a:t>)</a:t>
              </a:r>
              <a:endParaRPr lang="en-US" altLang="en-US" sz="2400" i="1"/>
            </a:p>
          </p:txBody>
        </p:sp>
        <p:sp>
          <p:nvSpPr>
            <p:cNvPr id="46090" name="TextBox 41"/>
            <p:cNvSpPr txBox="1">
              <a:spLocks noChangeArrowheads="1"/>
            </p:cNvSpPr>
            <p:nvPr/>
          </p:nvSpPr>
          <p:spPr bwMode="auto">
            <a:xfrm>
              <a:off x="9564688" y="4414838"/>
              <a:ext cx="11160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b="1" i="1"/>
                <a:t>P</a:t>
              </a:r>
              <a:r>
                <a:rPr lang="sk-SK" altLang="en-US" i="1"/>
                <a:t>(FT</a:t>
              </a:r>
              <a:r>
                <a:rPr lang="sk-SK" altLang="en-US" sz="2400" i="1"/>
                <a:t>)</a:t>
              </a:r>
              <a:endParaRPr lang="en-US" altLang="en-US" sz="2400" i="1"/>
            </a:p>
          </p:txBody>
        </p:sp>
        <p:sp>
          <p:nvSpPr>
            <p:cNvPr id="46092" name="TextBox 43"/>
            <p:cNvSpPr txBox="1">
              <a:spLocks noChangeArrowheads="1"/>
            </p:cNvSpPr>
            <p:nvPr/>
          </p:nvSpPr>
          <p:spPr bwMode="auto">
            <a:xfrm>
              <a:off x="7458076" y="5146676"/>
              <a:ext cx="11160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b="1" i="1"/>
                <a:t>P</a:t>
              </a:r>
              <a:r>
                <a:rPr lang="sk-SK" altLang="en-US" i="1"/>
                <a:t>(H/S,FT</a:t>
              </a:r>
              <a:r>
                <a:rPr lang="sk-SK" altLang="en-US" sz="2400" i="1"/>
                <a:t>)</a:t>
              </a:r>
              <a:endParaRPr lang="en-US" altLang="en-US" sz="2400" i="1"/>
            </a:p>
          </p:txBody>
        </p:sp>
      </p:grpSp>
      <p:grpSp>
        <p:nvGrpSpPr>
          <p:cNvPr id="7" name="Group 6"/>
          <p:cNvGrpSpPr>
            <a:grpSpLocks/>
          </p:cNvGrpSpPr>
          <p:nvPr/>
        </p:nvGrpSpPr>
        <p:grpSpPr bwMode="auto">
          <a:xfrm>
            <a:off x="1503364" y="3926843"/>
            <a:ext cx="5226050" cy="584200"/>
            <a:chOff x="539750" y="2769900"/>
            <a:chExt cx="5226050" cy="584775"/>
          </a:xfrm>
        </p:grpSpPr>
        <p:graphicFrame>
          <p:nvGraphicFramePr>
            <p:cNvPr id="46094" name="Object 28"/>
            <p:cNvGraphicFramePr>
              <a:graphicFrameLocks noChangeAspect="1"/>
            </p:cNvGraphicFramePr>
            <p:nvPr/>
          </p:nvGraphicFramePr>
          <p:xfrm>
            <a:off x="539750" y="2824163"/>
            <a:ext cx="5226050" cy="476250"/>
          </p:xfrm>
          <a:graphic>
            <a:graphicData uri="http://schemas.openxmlformats.org/presentationml/2006/ole">
              <mc:AlternateContent xmlns:mc="http://schemas.openxmlformats.org/markup-compatibility/2006">
                <mc:Choice xmlns:v="urn:schemas-microsoft-com:vml" Requires="v">
                  <p:oleObj spid="_x0000_s40147" name="Rovnica" r:id="rId7" imgW="2362200" imgH="215900" progId="Equation.3">
                    <p:embed/>
                  </p:oleObj>
                </mc:Choice>
                <mc:Fallback>
                  <p:oleObj name="Rovnica" r:id="rId7" imgW="2362200" imgH="215900" progId="Equation.3">
                    <p:embed/>
                    <p:pic>
                      <p:nvPicPr>
                        <p:cNvPr id="46094"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750" y="2824163"/>
                          <a:ext cx="5226050" cy="4762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095" name="TextBox 4"/>
            <p:cNvSpPr txBox="1">
              <a:spLocks noChangeArrowheads="1"/>
            </p:cNvSpPr>
            <p:nvPr/>
          </p:nvSpPr>
          <p:spPr bwMode="auto">
            <a:xfrm>
              <a:off x="2483768" y="2769900"/>
              <a:ext cx="36004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3200" b="1" i="1"/>
                <a:t>P</a:t>
              </a:r>
            </a:p>
          </p:txBody>
        </p:sp>
      </p:grpSp>
    </p:spTree>
    <p:extLst>
      <p:ext uri="{BB962C8B-B14F-4D97-AF65-F5344CB8AC3E}">
        <p14:creationId xmlns:p14="http://schemas.microsoft.com/office/powerpoint/2010/main" val="20938914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0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106" name="Group 2"/>
          <p:cNvGrpSpPr>
            <a:grpSpLocks/>
          </p:cNvGrpSpPr>
          <p:nvPr/>
        </p:nvGrpSpPr>
        <p:grpSpPr bwMode="auto">
          <a:xfrm>
            <a:off x="5432555" y="1266396"/>
            <a:ext cx="4203700" cy="4540250"/>
            <a:chOff x="2345099" y="980728"/>
            <a:chExt cx="4202711" cy="4538886"/>
          </a:xfrm>
        </p:grpSpPr>
        <p:sp>
          <p:nvSpPr>
            <p:cNvPr id="4" name="Oval 3"/>
            <p:cNvSpPr/>
            <p:nvPr/>
          </p:nvSpPr>
          <p:spPr>
            <a:xfrm>
              <a:off x="2411758" y="980728"/>
              <a:ext cx="1152254" cy="1007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Oval 4"/>
            <p:cNvSpPr/>
            <p:nvPr/>
          </p:nvSpPr>
          <p:spPr>
            <a:xfrm>
              <a:off x="4932115" y="980728"/>
              <a:ext cx="1152254" cy="1007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Oval 5"/>
            <p:cNvSpPr/>
            <p:nvPr/>
          </p:nvSpPr>
          <p:spPr>
            <a:xfrm>
              <a:off x="3708440" y="2924832"/>
              <a:ext cx="1152254" cy="10077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Oval 6"/>
            <p:cNvSpPr/>
            <p:nvPr/>
          </p:nvSpPr>
          <p:spPr>
            <a:xfrm>
              <a:off x="2345099" y="4508681"/>
              <a:ext cx="1152254" cy="10077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Oval 7"/>
            <p:cNvSpPr/>
            <p:nvPr/>
          </p:nvSpPr>
          <p:spPr>
            <a:xfrm>
              <a:off x="5292392" y="4511855"/>
              <a:ext cx="1152254" cy="10077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9" name="Straight Arrow Connector 8"/>
            <p:cNvCxnSpPr>
              <a:endCxn id="6" idx="1"/>
            </p:cNvCxnSpPr>
            <p:nvPr/>
          </p:nvCxnSpPr>
          <p:spPr>
            <a:xfrm>
              <a:off x="3203734" y="1988488"/>
              <a:ext cx="672942" cy="108393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6" idx="7"/>
            </p:cNvCxnSpPr>
            <p:nvPr/>
          </p:nvCxnSpPr>
          <p:spPr>
            <a:xfrm flipH="1">
              <a:off x="4690872" y="1988488"/>
              <a:ext cx="888791" cy="108393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7" idx="0"/>
            </p:cNvCxnSpPr>
            <p:nvPr/>
          </p:nvCxnSpPr>
          <p:spPr>
            <a:xfrm flipH="1">
              <a:off x="2921225" y="3784998"/>
              <a:ext cx="955450" cy="72368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670239" y="3783411"/>
              <a:ext cx="672942" cy="108393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117" name="TextBox 12"/>
            <p:cNvSpPr txBox="1">
              <a:spLocks noChangeArrowheads="1"/>
            </p:cNvSpPr>
            <p:nvPr/>
          </p:nvSpPr>
          <p:spPr bwMode="auto">
            <a:xfrm>
              <a:off x="2507417" y="1243151"/>
              <a:ext cx="10801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Bulglary</a:t>
              </a:r>
              <a:endParaRPr lang="en-US" altLang="en-US"/>
            </a:p>
          </p:txBody>
        </p:sp>
        <p:sp>
          <p:nvSpPr>
            <p:cNvPr id="47118" name="TextBox 13"/>
            <p:cNvSpPr txBox="1">
              <a:spLocks noChangeArrowheads="1"/>
            </p:cNvSpPr>
            <p:nvPr/>
          </p:nvSpPr>
          <p:spPr bwMode="auto">
            <a:xfrm>
              <a:off x="4932040" y="1270345"/>
              <a:ext cx="13208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Earthquake</a:t>
              </a:r>
              <a:endParaRPr lang="en-US" altLang="en-US"/>
            </a:p>
          </p:txBody>
        </p:sp>
        <p:sp>
          <p:nvSpPr>
            <p:cNvPr id="47119" name="TextBox 14"/>
            <p:cNvSpPr txBox="1">
              <a:spLocks noChangeArrowheads="1"/>
            </p:cNvSpPr>
            <p:nvPr/>
          </p:nvSpPr>
          <p:spPr bwMode="auto">
            <a:xfrm>
              <a:off x="3779912" y="3175945"/>
              <a:ext cx="10801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dirty="0"/>
                <a:t>Alarm</a:t>
              </a:r>
              <a:endParaRPr lang="en-US" altLang="en-US" dirty="0"/>
            </a:p>
          </p:txBody>
        </p:sp>
        <p:sp>
          <p:nvSpPr>
            <p:cNvPr id="47120" name="TextBox 15"/>
            <p:cNvSpPr txBox="1">
              <a:spLocks noChangeArrowheads="1"/>
            </p:cNvSpPr>
            <p:nvPr/>
          </p:nvSpPr>
          <p:spPr bwMode="auto">
            <a:xfrm>
              <a:off x="2345099" y="4793032"/>
              <a:ext cx="1242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MaryCalls</a:t>
              </a:r>
              <a:endParaRPr lang="en-US" altLang="en-US"/>
            </a:p>
          </p:txBody>
        </p:sp>
        <p:sp>
          <p:nvSpPr>
            <p:cNvPr id="47121" name="TextBox 16"/>
            <p:cNvSpPr txBox="1">
              <a:spLocks noChangeArrowheads="1"/>
            </p:cNvSpPr>
            <p:nvPr/>
          </p:nvSpPr>
          <p:spPr bwMode="auto">
            <a:xfrm>
              <a:off x="5305372" y="4792549"/>
              <a:ext cx="1242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JohnCalls</a:t>
              </a:r>
              <a:endParaRPr lang="en-US" altLang="en-US"/>
            </a:p>
          </p:txBody>
        </p:sp>
      </p:grpSp>
      <p:sp>
        <p:nvSpPr>
          <p:cNvPr id="47107" name="TextBox 17"/>
          <p:cNvSpPr txBox="1">
            <a:spLocks noChangeArrowheads="1"/>
          </p:cNvSpPr>
          <p:nvPr/>
        </p:nvSpPr>
        <p:spPr bwMode="auto">
          <a:xfrm>
            <a:off x="363869" y="2584450"/>
            <a:ext cx="4746625" cy="8318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2400" b="1" i="1" dirty="0"/>
              <a:t>P</a:t>
            </a:r>
            <a:r>
              <a:rPr lang="sk-SK" altLang="en-US" sz="2400" i="1" dirty="0"/>
              <a:t>(A,B,EA,MC,JC) =</a:t>
            </a:r>
            <a:r>
              <a:rPr lang="sk-SK" altLang="en-US" sz="2400" b="1" i="1" dirty="0"/>
              <a:t>P</a:t>
            </a:r>
            <a:r>
              <a:rPr lang="sk-SK" altLang="en-US" sz="2400" i="1" dirty="0"/>
              <a:t>(B)</a:t>
            </a:r>
            <a:r>
              <a:rPr lang="sk-SK" altLang="en-US" sz="2400" b="1" i="1" dirty="0"/>
              <a:t>P</a:t>
            </a:r>
            <a:r>
              <a:rPr lang="sk-SK" altLang="en-US" sz="2400" i="1" dirty="0"/>
              <a:t>(EA)</a:t>
            </a:r>
            <a:r>
              <a:rPr lang="sk-SK" altLang="en-US" sz="2400" b="1" i="1" dirty="0"/>
              <a:t>P</a:t>
            </a:r>
            <a:r>
              <a:rPr lang="sk-SK" altLang="en-US" sz="2400" i="1" dirty="0"/>
              <a:t>(A/B,EA)</a:t>
            </a:r>
            <a:r>
              <a:rPr lang="sk-SK" altLang="en-US" sz="2400" b="1" i="1" dirty="0"/>
              <a:t>P</a:t>
            </a:r>
            <a:r>
              <a:rPr lang="sk-SK" altLang="en-US" sz="2400" i="1" dirty="0"/>
              <a:t>(MC/A)</a:t>
            </a:r>
            <a:r>
              <a:rPr lang="sk-SK" altLang="en-US" sz="2400" b="1" i="1" dirty="0"/>
              <a:t>P</a:t>
            </a:r>
            <a:r>
              <a:rPr lang="sk-SK" altLang="en-US" sz="2400" i="1" dirty="0"/>
              <a:t>(JC/A)</a:t>
            </a:r>
            <a:endParaRPr lang="en-US" altLang="en-US" sz="2400" i="1" dirty="0"/>
          </a:p>
        </p:txBody>
      </p:sp>
    </p:spTree>
    <p:extLst>
      <p:ext uri="{BB962C8B-B14F-4D97-AF65-F5344CB8AC3E}">
        <p14:creationId xmlns:p14="http://schemas.microsoft.com/office/powerpoint/2010/main" val="336505339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Box 1"/>
          <p:cNvSpPr txBox="1">
            <a:spLocks noChangeArrowheads="1"/>
          </p:cNvSpPr>
          <p:nvPr/>
        </p:nvSpPr>
        <p:spPr bwMode="auto">
          <a:xfrm>
            <a:off x="1218771" y="277159"/>
            <a:ext cx="53292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3600" dirty="0" smtClean="0"/>
              <a:t>Generalization</a:t>
            </a:r>
            <a:r>
              <a:rPr lang="sk-SK" altLang="en-US" sz="3600" dirty="0" smtClean="0"/>
              <a:t>: </a:t>
            </a:r>
            <a:endParaRPr lang="en-US" altLang="en-US" sz="3600" dirty="0"/>
          </a:p>
        </p:txBody>
      </p:sp>
      <p:sp>
        <p:nvSpPr>
          <p:cNvPr id="48131" name="Text Box 4"/>
          <p:cNvSpPr txBox="1">
            <a:spLocks noChangeArrowheads="1"/>
          </p:cNvSpPr>
          <p:nvPr/>
        </p:nvSpPr>
        <p:spPr bwMode="auto">
          <a:xfrm>
            <a:off x="1197425" y="1117428"/>
            <a:ext cx="809846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dirty="0" smtClean="0">
                <a:solidFill>
                  <a:schemeClr val="tx1"/>
                </a:solidFill>
                <a:latin typeface="Verdana" panose="020B0604030504040204" pitchFamily="34" charset="0"/>
              </a:rPr>
              <a:t>In all Bayesian networks Bayes net rule holds</a:t>
            </a:r>
            <a:r>
              <a:rPr lang="sk-SK" altLang="sk-SK" sz="2400" dirty="0" smtClean="0">
                <a:solidFill>
                  <a:schemeClr val="tx1"/>
                </a:solidFill>
                <a:latin typeface="Verdana" panose="020B0604030504040204" pitchFamily="34" charset="0"/>
              </a:rPr>
              <a:t>:</a:t>
            </a:r>
            <a:endParaRPr lang="en-US" altLang="sk-SK" sz="2400" dirty="0">
              <a:solidFill>
                <a:schemeClr val="tx1"/>
              </a:solidFill>
              <a:latin typeface="Verdana" panose="020B0604030504040204" pitchFamily="34" charset="0"/>
            </a:endParaRPr>
          </a:p>
        </p:txBody>
      </p:sp>
      <p:sp>
        <p:nvSpPr>
          <p:cNvPr id="48133" name="Text Box 7"/>
          <p:cNvSpPr txBox="1">
            <a:spLocks noChangeArrowheads="1"/>
          </p:cNvSpPr>
          <p:nvPr/>
        </p:nvSpPr>
        <p:spPr bwMode="auto">
          <a:xfrm>
            <a:off x="1038381" y="4856605"/>
            <a:ext cx="10105869" cy="1200329"/>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dirty="0" smtClean="0">
                <a:solidFill>
                  <a:schemeClr val="tx1"/>
                </a:solidFill>
                <a:latin typeface="Verdana" panose="020B0604030504040204" pitchFamily="34" charset="0"/>
              </a:rPr>
              <a:t>How to construct such Bayesian network, that the Bayes net rule is good enough? Remember, Bayesian network is a MODEL of a real situation. </a:t>
            </a:r>
            <a:endParaRPr lang="en-US" altLang="sk-SK" sz="2400" dirty="0">
              <a:solidFill>
                <a:schemeClr val="tx1"/>
              </a:solidFill>
              <a:latin typeface="Verdana" panose="020B0604030504040204" pitchFamily="34" charset="0"/>
            </a:endParaRPr>
          </a:p>
        </p:txBody>
      </p:sp>
      <mc:AlternateContent xmlns:mc="http://schemas.openxmlformats.org/markup-compatibility/2006" xmlns:a14="http://schemas.microsoft.com/office/drawing/2010/main">
        <mc:Choice Requires="a14">
          <p:sp>
            <p:nvSpPr>
              <p:cNvPr id="2" name="TextBox 1"/>
              <p:cNvSpPr txBox="1"/>
              <p:nvPr/>
            </p:nvSpPr>
            <p:spPr>
              <a:xfrm>
                <a:off x="331404" y="1834223"/>
                <a:ext cx="10515665" cy="11005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a:solidFill>
                            <a:srgbClr val="C00000"/>
                          </a:solidFill>
                          <a:latin typeface="Cambria Math" panose="02040503050406030204" pitchFamily="18" charset="0"/>
                        </a:rPr>
                        <m:t>𝑃</m:t>
                      </m:r>
                      <m:d>
                        <m:dPr>
                          <m:ctrlPr>
                            <a:rPr lang="en-US" sz="2400" i="1">
                              <a:solidFill>
                                <a:srgbClr val="C00000"/>
                              </a:solidFill>
                              <a:latin typeface="Cambria Math" panose="02040503050406030204" pitchFamily="18" charset="0"/>
                            </a:rPr>
                          </m:ctrlPr>
                        </m:dPr>
                        <m:e>
                          <m:sSub>
                            <m:sSubPr>
                              <m:ctrlPr>
                                <a:rPr lang="en-US" sz="2400" i="1">
                                  <a:solidFill>
                                    <a:srgbClr val="C00000"/>
                                  </a:solidFill>
                                  <a:latin typeface="Cambria Math" panose="02040503050406030204" pitchFamily="18" charset="0"/>
                                </a:rPr>
                              </m:ctrlPr>
                            </m:sSubPr>
                            <m:e>
                              <m:r>
                                <a:rPr lang="en-US" sz="2400" i="1">
                                  <a:solidFill>
                                    <a:srgbClr val="C00000"/>
                                  </a:solidFill>
                                  <a:latin typeface="Cambria Math" panose="02040503050406030204" pitchFamily="18" charset="0"/>
                                </a:rPr>
                                <m:t>𝑋</m:t>
                              </m:r>
                            </m:e>
                            <m:sub>
                              <m:r>
                                <a:rPr lang="en-US" sz="2400" i="1">
                                  <a:solidFill>
                                    <a:srgbClr val="C00000"/>
                                  </a:solidFill>
                                  <a:latin typeface="Cambria Math" panose="02040503050406030204" pitchFamily="18" charset="0"/>
                                </a:rPr>
                                <m:t>1</m:t>
                              </m:r>
                            </m:sub>
                          </m:sSub>
                          <m:r>
                            <a:rPr lang="en-US" sz="2400" i="1">
                              <a:solidFill>
                                <a:srgbClr val="C00000"/>
                              </a:solidFill>
                              <a:latin typeface="Cambria Math" panose="02040503050406030204" pitchFamily="18" charset="0"/>
                            </a:rPr>
                            <m:t>=</m:t>
                          </m:r>
                          <m:sSub>
                            <m:sSubPr>
                              <m:ctrlPr>
                                <a:rPr lang="en-US" sz="2400" i="1">
                                  <a:solidFill>
                                    <a:srgbClr val="C00000"/>
                                  </a:solidFill>
                                  <a:latin typeface="Cambria Math" panose="02040503050406030204" pitchFamily="18" charset="0"/>
                                </a:rPr>
                              </m:ctrlPr>
                            </m:sSubPr>
                            <m:e>
                              <m:r>
                                <a:rPr lang="en-US" sz="2400" i="1">
                                  <a:solidFill>
                                    <a:srgbClr val="C00000"/>
                                  </a:solidFill>
                                  <a:latin typeface="Cambria Math" panose="02040503050406030204" pitchFamily="18" charset="0"/>
                                </a:rPr>
                                <m:t>𝑥</m:t>
                              </m:r>
                            </m:e>
                            <m:sub>
                              <m:r>
                                <a:rPr lang="en-US" sz="2400" i="1">
                                  <a:solidFill>
                                    <a:srgbClr val="C00000"/>
                                  </a:solidFill>
                                  <a:latin typeface="Cambria Math" panose="02040503050406030204" pitchFamily="18" charset="0"/>
                                </a:rPr>
                                <m:t>1</m:t>
                              </m:r>
                            </m:sub>
                          </m:sSub>
                          <m:r>
                            <m:rPr>
                              <m:lit/>
                            </m:rPr>
                            <a:rPr lang="en-US" sz="2400" i="1">
                              <a:solidFill>
                                <a:srgbClr val="C00000"/>
                              </a:solidFill>
                              <a:latin typeface="Cambria Math" panose="02040503050406030204" pitchFamily="18" charset="0"/>
                            </a:rPr>
                            <m:t>˄</m:t>
                          </m:r>
                          <m:sSub>
                            <m:sSubPr>
                              <m:ctrlPr>
                                <a:rPr lang="en-US" sz="2400" i="1">
                                  <a:solidFill>
                                    <a:srgbClr val="C00000"/>
                                  </a:solidFill>
                                  <a:latin typeface="Cambria Math" panose="02040503050406030204" pitchFamily="18" charset="0"/>
                                </a:rPr>
                              </m:ctrlPr>
                            </m:sSubPr>
                            <m:e>
                              <m:r>
                                <a:rPr lang="en-US" sz="2400" i="1">
                                  <a:solidFill>
                                    <a:srgbClr val="C00000"/>
                                  </a:solidFill>
                                  <a:latin typeface="Cambria Math" panose="02040503050406030204" pitchFamily="18" charset="0"/>
                                </a:rPr>
                                <m:t>𝑋</m:t>
                              </m:r>
                            </m:e>
                            <m:sub>
                              <m:r>
                                <a:rPr lang="en-US" sz="2400" i="1">
                                  <a:solidFill>
                                    <a:srgbClr val="C00000"/>
                                  </a:solidFill>
                                  <a:latin typeface="Cambria Math" panose="02040503050406030204" pitchFamily="18" charset="0"/>
                                </a:rPr>
                                <m:t>2</m:t>
                              </m:r>
                            </m:sub>
                          </m:sSub>
                          <m:r>
                            <a:rPr lang="en-US" sz="2400" i="1">
                              <a:solidFill>
                                <a:srgbClr val="C00000"/>
                              </a:solidFill>
                              <a:latin typeface="Cambria Math" panose="02040503050406030204" pitchFamily="18" charset="0"/>
                            </a:rPr>
                            <m:t>=</m:t>
                          </m:r>
                          <m:sSub>
                            <m:sSubPr>
                              <m:ctrlPr>
                                <a:rPr lang="en-US" sz="2400" i="1">
                                  <a:solidFill>
                                    <a:srgbClr val="C00000"/>
                                  </a:solidFill>
                                  <a:latin typeface="Cambria Math" panose="02040503050406030204" pitchFamily="18" charset="0"/>
                                </a:rPr>
                              </m:ctrlPr>
                            </m:sSubPr>
                            <m:e>
                              <m:r>
                                <a:rPr lang="en-US" sz="2400" i="1">
                                  <a:solidFill>
                                    <a:srgbClr val="C00000"/>
                                  </a:solidFill>
                                  <a:latin typeface="Cambria Math" panose="02040503050406030204" pitchFamily="18" charset="0"/>
                                </a:rPr>
                                <m:t>𝑥</m:t>
                              </m:r>
                            </m:e>
                            <m:sub>
                              <m:r>
                                <a:rPr lang="en-US" sz="2400" i="1">
                                  <a:solidFill>
                                    <a:srgbClr val="C00000"/>
                                  </a:solidFill>
                                  <a:latin typeface="Cambria Math" panose="02040503050406030204" pitchFamily="18" charset="0"/>
                                </a:rPr>
                                <m:t>2</m:t>
                              </m:r>
                            </m:sub>
                          </m:sSub>
                          <m:r>
                            <m:rPr>
                              <m:lit/>
                            </m:rPr>
                            <a:rPr lang="en-US" sz="2400" i="1">
                              <a:solidFill>
                                <a:srgbClr val="C00000"/>
                              </a:solidFill>
                              <a:latin typeface="Cambria Math" panose="02040503050406030204" pitchFamily="18" charset="0"/>
                            </a:rPr>
                            <m:t>˄</m:t>
                          </m:r>
                          <m:r>
                            <a:rPr lang="en-US" sz="2400" i="1">
                              <a:solidFill>
                                <a:srgbClr val="C00000"/>
                              </a:solidFill>
                              <a:latin typeface="Cambria Math" panose="02040503050406030204" pitchFamily="18" charset="0"/>
                            </a:rPr>
                            <m:t>…</m:t>
                          </m:r>
                          <m:r>
                            <m:rPr>
                              <m:lit/>
                            </m:rPr>
                            <a:rPr lang="en-US" sz="2400" i="1">
                              <a:solidFill>
                                <a:srgbClr val="C00000"/>
                              </a:solidFill>
                              <a:latin typeface="Cambria Math" panose="02040503050406030204" pitchFamily="18" charset="0"/>
                            </a:rPr>
                            <m:t>˄</m:t>
                          </m:r>
                          <m:sSub>
                            <m:sSubPr>
                              <m:ctrlPr>
                                <a:rPr lang="en-US" sz="2400" i="1">
                                  <a:solidFill>
                                    <a:srgbClr val="C00000"/>
                                  </a:solidFill>
                                  <a:latin typeface="Cambria Math" panose="02040503050406030204" pitchFamily="18" charset="0"/>
                                </a:rPr>
                              </m:ctrlPr>
                            </m:sSubPr>
                            <m:e>
                              <m:r>
                                <a:rPr lang="en-US" sz="2400" i="1">
                                  <a:solidFill>
                                    <a:srgbClr val="C00000"/>
                                  </a:solidFill>
                                  <a:latin typeface="Cambria Math" panose="02040503050406030204" pitchFamily="18" charset="0"/>
                                </a:rPr>
                                <m:t>𝑋</m:t>
                              </m:r>
                            </m:e>
                            <m:sub>
                              <m:r>
                                <a:rPr lang="en-US" sz="2400" i="1">
                                  <a:solidFill>
                                    <a:srgbClr val="C00000"/>
                                  </a:solidFill>
                                  <a:latin typeface="Cambria Math" panose="02040503050406030204" pitchFamily="18" charset="0"/>
                                </a:rPr>
                                <m:t>𝑛</m:t>
                              </m:r>
                            </m:sub>
                          </m:sSub>
                          <m:r>
                            <a:rPr lang="en-US" sz="2400" i="1">
                              <a:solidFill>
                                <a:srgbClr val="C00000"/>
                              </a:solidFill>
                              <a:latin typeface="Cambria Math" panose="02040503050406030204" pitchFamily="18" charset="0"/>
                            </a:rPr>
                            <m:t>=</m:t>
                          </m:r>
                          <m:sSub>
                            <m:sSubPr>
                              <m:ctrlPr>
                                <a:rPr lang="en-US" sz="2400" i="1">
                                  <a:solidFill>
                                    <a:srgbClr val="C00000"/>
                                  </a:solidFill>
                                  <a:latin typeface="Cambria Math" panose="02040503050406030204" pitchFamily="18" charset="0"/>
                                </a:rPr>
                              </m:ctrlPr>
                            </m:sSubPr>
                            <m:e>
                              <m:r>
                                <a:rPr lang="en-US" sz="2400" i="1">
                                  <a:solidFill>
                                    <a:srgbClr val="C00000"/>
                                  </a:solidFill>
                                  <a:latin typeface="Cambria Math" panose="02040503050406030204" pitchFamily="18" charset="0"/>
                                </a:rPr>
                                <m:t>𝑥</m:t>
                              </m:r>
                            </m:e>
                            <m:sub>
                              <m:r>
                                <a:rPr lang="en-US" sz="2400" i="1">
                                  <a:solidFill>
                                    <a:srgbClr val="C00000"/>
                                  </a:solidFill>
                                  <a:latin typeface="Cambria Math" panose="02040503050406030204" pitchFamily="18" charset="0"/>
                                </a:rPr>
                                <m:t>𝑛</m:t>
                              </m:r>
                            </m:sub>
                          </m:sSub>
                        </m:e>
                      </m:d>
                      <m:r>
                        <a:rPr lang="en-US" sz="2400">
                          <a:solidFill>
                            <a:srgbClr val="C00000"/>
                          </a:solidFill>
                          <a:latin typeface="Cambria Math" panose="02040503050406030204" pitchFamily="18" charset="0"/>
                        </a:rPr>
                        <m:t>=</m:t>
                      </m:r>
                      <m:r>
                        <a:rPr lang="en-US" sz="2400" i="1">
                          <a:solidFill>
                            <a:srgbClr val="C00000"/>
                          </a:solidFill>
                          <a:latin typeface="Cambria Math" panose="02040503050406030204" pitchFamily="18" charset="0"/>
                        </a:rPr>
                        <m:t>𝑃</m:t>
                      </m:r>
                      <m:d>
                        <m:dPr>
                          <m:ctrlPr>
                            <a:rPr lang="en-US" sz="2400" i="1">
                              <a:solidFill>
                                <a:srgbClr val="C00000"/>
                              </a:solidFill>
                              <a:latin typeface="Cambria Math" panose="02040503050406030204" pitchFamily="18" charset="0"/>
                            </a:rPr>
                          </m:ctrlPr>
                        </m:dPr>
                        <m:e>
                          <m:sSub>
                            <m:sSubPr>
                              <m:ctrlPr>
                                <a:rPr lang="en-US" sz="2400" i="1">
                                  <a:solidFill>
                                    <a:srgbClr val="C00000"/>
                                  </a:solidFill>
                                  <a:latin typeface="Cambria Math" panose="02040503050406030204" pitchFamily="18" charset="0"/>
                                </a:rPr>
                              </m:ctrlPr>
                            </m:sSubPr>
                            <m:e>
                              <m:r>
                                <a:rPr lang="en-US" sz="2400" i="1">
                                  <a:solidFill>
                                    <a:srgbClr val="C00000"/>
                                  </a:solidFill>
                                  <a:latin typeface="Cambria Math" panose="02040503050406030204" pitchFamily="18" charset="0"/>
                                </a:rPr>
                                <m:t>𝑥</m:t>
                              </m:r>
                            </m:e>
                            <m:sub>
                              <m:r>
                                <a:rPr lang="en-US" sz="2400" i="1">
                                  <a:solidFill>
                                    <a:srgbClr val="C00000"/>
                                  </a:solidFill>
                                  <a:latin typeface="Cambria Math" panose="02040503050406030204" pitchFamily="18" charset="0"/>
                                </a:rPr>
                                <m:t>1</m:t>
                              </m:r>
                            </m:sub>
                          </m:sSub>
                          <m:r>
                            <a:rPr lang="en-US" sz="2400" i="1">
                              <a:solidFill>
                                <a:srgbClr val="C00000"/>
                              </a:solidFill>
                              <a:latin typeface="Cambria Math" panose="02040503050406030204" pitchFamily="18" charset="0"/>
                            </a:rPr>
                            <m:t>,</m:t>
                          </m:r>
                          <m:sSub>
                            <m:sSubPr>
                              <m:ctrlPr>
                                <a:rPr lang="en-US" sz="2400" i="1">
                                  <a:solidFill>
                                    <a:srgbClr val="C00000"/>
                                  </a:solidFill>
                                  <a:latin typeface="Cambria Math" panose="02040503050406030204" pitchFamily="18" charset="0"/>
                                </a:rPr>
                              </m:ctrlPr>
                            </m:sSubPr>
                            <m:e>
                              <m:r>
                                <a:rPr lang="en-US" sz="2400" i="1">
                                  <a:solidFill>
                                    <a:srgbClr val="C00000"/>
                                  </a:solidFill>
                                  <a:latin typeface="Cambria Math" panose="02040503050406030204" pitchFamily="18" charset="0"/>
                                </a:rPr>
                                <m:t>…,</m:t>
                              </m:r>
                              <m:r>
                                <a:rPr lang="en-US" sz="2400" i="1">
                                  <a:solidFill>
                                    <a:srgbClr val="C00000"/>
                                  </a:solidFill>
                                  <a:latin typeface="Cambria Math" panose="02040503050406030204" pitchFamily="18" charset="0"/>
                                </a:rPr>
                                <m:t>𝑥</m:t>
                              </m:r>
                            </m:e>
                            <m:sub>
                              <m:r>
                                <a:rPr lang="en-US" sz="2400" i="1">
                                  <a:solidFill>
                                    <a:srgbClr val="C00000"/>
                                  </a:solidFill>
                                  <a:latin typeface="Cambria Math" panose="02040503050406030204" pitchFamily="18" charset="0"/>
                                </a:rPr>
                                <m:t>𝑛</m:t>
                              </m:r>
                            </m:sub>
                          </m:sSub>
                        </m:e>
                      </m:d>
                      <m:r>
                        <a:rPr lang="en-US" sz="2400">
                          <a:solidFill>
                            <a:srgbClr val="C00000"/>
                          </a:solidFill>
                          <a:latin typeface="Cambria Math" panose="02040503050406030204" pitchFamily="18" charset="0"/>
                        </a:rPr>
                        <m:t>=</m:t>
                      </m:r>
                      <m:nary>
                        <m:naryPr>
                          <m:chr m:val="∏"/>
                          <m:ctrlPr>
                            <a:rPr lang="en-US" sz="2400" i="1">
                              <a:solidFill>
                                <a:srgbClr val="C00000"/>
                              </a:solidFill>
                              <a:latin typeface="Cambria Math" panose="02040503050406030204" pitchFamily="18" charset="0"/>
                            </a:rPr>
                          </m:ctrlPr>
                        </m:naryPr>
                        <m:sub>
                          <m:r>
                            <m:rPr>
                              <m:brk m:alnAt="23"/>
                            </m:rPr>
                            <a:rPr lang="en-US" sz="2400" i="1">
                              <a:solidFill>
                                <a:srgbClr val="C00000"/>
                              </a:solidFill>
                              <a:latin typeface="Cambria Math" panose="02040503050406030204" pitchFamily="18" charset="0"/>
                            </a:rPr>
                            <m:t>𝑖</m:t>
                          </m:r>
                          <m:r>
                            <a:rPr lang="en-US" sz="2400" i="1">
                              <a:solidFill>
                                <a:srgbClr val="C00000"/>
                              </a:solidFill>
                              <a:latin typeface="Cambria Math" panose="02040503050406030204" pitchFamily="18" charset="0"/>
                            </a:rPr>
                            <m:t>=1</m:t>
                          </m:r>
                        </m:sub>
                        <m:sup>
                          <m:r>
                            <a:rPr lang="en-US" sz="2400" i="1">
                              <a:solidFill>
                                <a:srgbClr val="C00000"/>
                              </a:solidFill>
                              <a:latin typeface="Cambria Math" panose="02040503050406030204" pitchFamily="18" charset="0"/>
                            </a:rPr>
                            <m:t>𝑛</m:t>
                          </m:r>
                        </m:sup>
                        <m:e>
                          <m:r>
                            <a:rPr lang="en-US" sz="2400" i="1">
                              <a:solidFill>
                                <a:srgbClr val="C00000"/>
                              </a:solidFill>
                              <a:latin typeface="Cambria Math" panose="02040503050406030204" pitchFamily="18" charset="0"/>
                            </a:rPr>
                            <m:t>𝑃</m:t>
                          </m:r>
                          <m:d>
                            <m:dPr>
                              <m:ctrlPr>
                                <a:rPr lang="en-US" sz="2400" i="1">
                                  <a:solidFill>
                                    <a:srgbClr val="C00000"/>
                                  </a:solidFill>
                                  <a:latin typeface="Cambria Math" panose="02040503050406030204" pitchFamily="18" charset="0"/>
                                </a:rPr>
                              </m:ctrlPr>
                            </m:dPr>
                            <m:e>
                              <m:sSub>
                                <m:sSubPr>
                                  <m:ctrlPr>
                                    <a:rPr lang="en-US" sz="2400" i="1">
                                      <a:solidFill>
                                        <a:srgbClr val="C00000"/>
                                      </a:solidFill>
                                      <a:latin typeface="Cambria Math" panose="02040503050406030204" pitchFamily="18" charset="0"/>
                                    </a:rPr>
                                  </m:ctrlPr>
                                </m:sSubPr>
                                <m:e>
                                  <m:r>
                                    <a:rPr lang="en-US" sz="2400" i="1">
                                      <a:solidFill>
                                        <a:srgbClr val="C00000"/>
                                      </a:solidFill>
                                      <a:latin typeface="Cambria Math" panose="02040503050406030204" pitchFamily="18" charset="0"/>
                                    </a:rPr>
                                    <m:t>𝑥</m:t>
                                  </m:r>
                                </m:e>
                                <m:sub>
                                  <m:r>
                                    <a:rPr lang="en-US" sz="2400" i="1">
                                      <a:solidFill>
                                        <a:srgbClr val="C00000"/>
                                      </a:solidFill>
                                      <a:latin typeface="Cambria Math" panose="02040503050406030204" pitchFamily="18" charset="0"/>
                                    </a:rPr>
                                    <m:t>𝑖</m:t>
                                  </m:r>
                                </m:sub>
                              </m:sSub>
                              <m:r>
                                <a:rPr lang="en-US" sz="2400" i="1">
                                  <a:solidFill>
                                    <a:srgbClr val="C00000"/>
                                  </a:solidFill>
                                  <a:latin typeface="Cambria Math" panose="02040503050406030204" pitchFamily="18" charset="0"/>
                                </a:rPr>
                                <m:t>/</m:t>
                              </m:r>
                              <m:r>
                                <a:rPr lang="en-US" sz="2400" i="1">
                                  <a:solidFill>
                                    <a:srgbClr val="C00000"/>
                                  </a:solidFill>
                                  <a:latin typeface="Cambria Math" panose="02040503050406030204" pitchFamily="18" charset="0"/>
                                </a:rPr>
                                <m:t>𝑝𝑎𝑟𝑒𝑛𝑡𝑠</m:t>
                              </m:r>
                              <m:d>
                                <m:dPr>
                                  <m:ctrlPr>
                                    <a:rPr lang="en-US" sz="2400" i="1">
                                      <a:solidFill>
                                        <a:srgbClr val="C00000"/>
                                      </a:solidFill>
                                      <a:latin typeface="Cambria Math" panose="02040503050406030204" pitchFamily="18" charset="0"/>
                                    </a:rPr>
                                  </m:ctrlPr>
                                </m:dPr>
                                <m:e>
                                  <m:sSub>
                                    <m:sSubPr>
                                      <m:ctrlPr>
                                        <a:rPr lang="en-US" sz="2400" i="1">
                                          <a:solidFill>
                                            <a:srgbClr val="C00000"/>
                                          </a:solidFill>
                                          <a:latin typeface="Cambria Math" panose="02040503050406030204" pitchFamily="18" charset="0"/>
                                        </a:rPr>
                                      </m:ctrlPr>
                                    </m:sSubPr>
                                    <m:e>
                                      <m:r>
                                        <a:rPr lang="sk-SK" sz="2400" i="1">
                                          <a:solidFill>
                                            <a:srgbClr val="C00000"/>
                                          </a:solidFill>
                                          <a:latin typeface="Cambria Math" panose="02040503050406030204" pitchFamily="18" charset="0"/>
                                        </a:rPr>
                                        <m:t>𝑋</m:t>
                                      </m:r>
                                    </m:e>
                                    <m:sub>
                                      <m:r>
                                        <a:rPr lang="en-US" sz="2400" i="1">
                                          <a:solidFill>
                                            <a:srgbClr val="C00000"/>
                                          </a:solidFill>
                                          <a:latin typeface="Cambria Math" panose="02040503050406030204" pitchFamily="18" charset="0"/>
                                        </a:rPr>
                                        <m:t>𝑖</m:t>
                                      </m:r>
                                    </m:sub>
                                  </m:sSub>
                                </m:e>
                              </m:d>
                            </m:e>
                          </m:d>
                        </m:e>
                      </m:nary>
                    </m:oMath>
                  </m:oMathPara>
                </a14:m>
                <a:endParaRPr lang="en-US" sz="2400" dirty="0"/>
              </a:p>
            </p:txBody>
          </p:sp>
        </mc:Choice>
        <mc:Fallback xmlns="">
          <p:sp>
            <p:nvSpPr>
              <p:cNvPr id="2" name="TextBox 1"/>
              <p:cNvSpPr txBox="1">
                <a:spLocks noRot="1" noChangeAspect="1" noMove="1" noResize="1" noEditPoints="1" noAdjustHandles="1" noChangeArrowheads="1" noChangeShapeType="1" noTextEdit="1"/>
              </p:cNvSpPr>
              <p:nvPr/>
            </p:nvSpPr>
            <p:spPr>
              <a:xfrm>
                <a:off x="331404" y="1834223"/>
                <a:ext cx="10515665" cy="1100558"/>
              </a:xfrm>
              <a:prstGeom prst="rect">
                <a:avLst/>
              </a:prstGeom>
              <a:blipFill>
                <a:blip r:embed="rId2"/>
                <a:stretch>
                  <a:fillRect/>
                </a:stretch>
              </a:blipFill>
            </p:spPr>
            <p:txBody>
              <a:bodyPr/>
              <a:lstStyle/>
              <a:p>
                <a:r>
                  <a:rPr lang="en-US">
                    <a:noFill/>
                  </a:rPr>
                  <a:t> </a:t>
                </a:r>
              </a:p>
            </p:txBody>
          </p:sp>
        </mc:Fallback>
      </mc:AlternateContent>
      <p:cxnSp>
        <p:nvCxnSpPr>
          <p:cNvPr id="5" name="Straight Arrow Connector 4"/>
          <p:cNvCxnSpPr/>
          <p:nvPr/>
        </p:nvCxnSpPr>
        <p:spPr>
          <a:xfrm>
            <a:off x="3856019" y="2899541"/>
            <a:ext cx="0" cy="792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p:cNvSpPr txBox="1"/>
              <p:nvPr/>
            </p:nvSpPr>
            <p:spPr>
              <a:xfrm>
                <a:off x="2047186" y="3891429"/>
                <a:ext cx="3672408" cy="369332"/>
              </a:xfrm>
              <a:prstGeom prst="rect">
                <a:avLst/>
              </a:prstGeom>
              <a:noFill/>
            </p:spPr>
            <p:txBody>
              <a:bodyPr wrap="square" rtlCol="0">
                <a:spAutoFit/>
              </a:bodyPr>
              <a:lstStyle/>
              <a:p>
                <a:r>
                  <a:rPr lang="en-US" dirty="0" smtClean="0"/>
                  <a:t>Specific value of </a:t>
                </a:r>
                <a:r>
                  <a:rPr lang="sk-SK" dirty="0" smtClean="0"/>
                  <a:t> </a:t>
                </a:r>
                <a:r>
                  <a:rPr lang="sk-SK" i="1" dirty="0" err="1"/>
                  <a:t>Parents</a:t>
                </a:r>
                <a:r>
                  <a:rPr lang="sk-SK" dirty="0"/>
                  <a:t>(</a:t>
                </a:r>
                <a14:m>
                  <m:oMath xmlns:m="http://schemas.openxmlformats.org/officeDocument/2006/math">
                    <m:sSub>
                      <m:sSubPr>
                        <m:ctrlPr>
                          <a:rPr lang="sk-SK" i="1">
                            <a:latin typeface="Cambria Math" panose="02040503050406030204" pitchFamily="18" charset="0"/>
                          </a:rPr>
                        </m:ctrlPr>
                      </m:sSubPr>
                      <m:e>
                        <m:r>
                          <a:rPr lang="sk-SK" i="1">
                            <a:latin typeface="Cambria Math" panose="02040503050406030204" pitchFamily="18" charset="0"/>
                          </a:rPr>
                          <m:t>𝑋</m:t>
                        </m:r>
                      </m:e>
                      <m:sub>
                        <m:r>
                          <a:rPr lang="sk-SK" i="1">
                            <a:latin typeface="Cambria Math" panose="02040503050406030204" pitchFamily="18" charset="0"/>
                          </a:rPr>
                          <m:t>𝑖</m:t>
                        </m:r>
                      </m:sub>
                    </m:sSub>
                  </m:oMath>
                </a14:m>
                <a:r>
                  <a:rPr lang="sk-SK" dirty="0"/>
                  <a:t>)</a:t>
                </a:r>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2047186" y="3891429"/>
                <a:ext cx="3672408" cy="369332"/>
              </a:xfrm>
              <a:prstGeom prst="rect">
                <a:avLst/>
              </a:prstGeom>
              <a:blipFill>
                <a:blip r:embed="rId3"/>
                <a:stretch>
                  <a:fillRect l="-1495" t="-9836" b="-22951"/>
                </a:stretch>
              </a:blipFill>
            </p:spPr>
            <p:txBody>
              <a:bodyPr/>
              <a:lstStyle/>
              <a:p>
                <a:r>
                  <a:rPr lang="en-US">
                    <a:noFill/>
                  </a:rPr>
                  <a:t> </a:t>
                </a:r>
              </a:p>
            </p:txBody>
          </p:sp>
        </mc:Fallback>
      </mc:AlternateContent>
    </p:spTree>
    <p:extLst>
      <p:ext uri="{BB962C8B-B14F-4D97-AF65-F5344CB8AC3E}">
        <p14:creationId xmlns:p14="http://schemas.microsoft.com/office/powerpoint/2010/main" val="371980378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1428043" y="631796"/>
            <a:ext cx="10166216"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dirty="0" smtClean="0">
                <a:solidFill>
                  <a:schemeClr val="tx1"/>
                </a:solidFill>
                <a:latin typeface="Verdana" panose="020B0604030504040204" pitchFamily="34" charset="0"/>
              </a:rPr>
              <a:t>Let us compare</a:t>
            </a:r>
            <a:r>
              <a:rPr lang="sk-SK" altLang="sk-SK" sz="2400" dirty="0" smtClean="0">
                <a:solidFill>
                  <a:schemeClr val="tx1"/>
                </a:solidFill>
                <a:latin typeface="Verdana" panose="020B0604030504040204" pitchFamily="34" charset="0"/>
              </a:rPr>
              <a:t> </a:t>
            </a:r>
            <a:r>
              <a:rPr lang="sk-SK" altLang="sk-SK" sz="2400" dirty="0">
                <a:solidFill>
                  <a:srgbClr val="0070C0"/>
                </a:solidFill>
                <a:latin typeface="Verdana" panose="020B0604030504040204" pitchFamily="34" charset="0"/>
              </a:rPr>
              <a:t>b. net rule</a:t>
            </a:r>
            <a:r>
              <a:rPr lang="sk-SK" altLang="sk-SK" sz="2400" dirty="0">
                <a:solidFill>
                  <a:schemeClr val="tx1"/>
                </a:solidFill>
                <a:latin typeface="Verdana" panose="020B0604030504040204" pitchFamily="34" charset="0"/>
              </a:rPr>
              <a:t>:</a:t>
            </a:r>
          </a:p>
          <a:p>
            <a:pPr eaLnBrk="1" hangingPunct="1">
              <a:lnSpc>
                <a:spcPct val="100000"/>
              </a:lnSpc>
              <a:spcBef>
                <a:spcPct val="50000"/>
              </a:spcBef>
              <a:spcAft>
                <a:spcPct val="0"/>
              </a:spcAft>
              <a:buClrTx/>
              <a:buSzTx/>
              <a:buFontTx/>
              <a:buNone/>
            </a:pPr>
            <a:r>
              <a:rPr lang="en-US" altLang="sk-SK" sz="2400" dirty="0" smtClean="0">
                <a:solidFill>
                  <a:schemeClr val="tx1"/>
                </a:solidFill>
                <a:latin typeface="Verdana" panose="020B0604030504040204" pitchFamily="34" charset="0"/>
              </a:rPr>
              <a:t>and the exact </a:t>
            </a:r>
            <a:r>
              <a:rPr lang="sk-SK" altLang="sk-SK" sz="2400" dirty="0" smtClean="0">
                <a:solidFill>
                  <a:schemeClr val="tx1"/>
                </a:solidFill>
                <a:latin typeface="Verdana" panose="020B0604030504040204" pitchFamily="34" charset="0"/>
              </a:rPr>
              <a:t> </a:t>
            </a:r>
            <a:r>
              <a:rPr lang="sk-SK" altLang="sk-SK" sz="2400" dirty="0" err="1">
                <a:solidFill>
                  <a:srgbClr val="0070C0"/>
                </a:solidFill>
                <a:latin typeface="Verdana" panose="020B0604030504040204" pitchFamily="34" charset="0"/>
              </a:rPr>
              <a:t>chain</a:t>
            </a:r>
            <a:r>
              <a:rPr lang="sk-SK" altLang="sk-SK" sz="2400" dirty="0">
                <a:solidFill>
                  <a:srgbClr val="0070C0"/>
                </a:solidFill>
                <a:latin typeface="Verdana" panose="020B0604030504040204" pitchFamily="34" charset="0"/>
              </a:rPr>
              <a:t> rule</a:t>
            </a:r>
            <a:r>
              <a:rPr lang="sk-SK" altLang="sk-SK" sz="2400" dirty="0">
                <a:solidFill>
                  <a:schemeClr val="tx1"/>
                </a:solidFill>
                <a:latin typeface="Verdana" panose="020B0604030504040204" pitchFamily="34" charset="0"/>
              </a:rPr>
              <a:t>:</a:t>
            </a:r>
          </a:p>
          <a:p>
            <a:pPr eaLnBrk="1" hangingPunct="1">
              <a:lnSpc>
                <a:spcPct val="100000"/>
              </a:lnSpc>
              <a:spcBef>
                <a:spcPct val="50000"/>
              </a:spcBef>
              <a:spcAft>
                <a:spcPct val="0"/>
              </a:spcAft>
              <a:buClrTx/>
              <a:buSzTx/>
              <a:buFontTx/>
              <a:buNone/>
            </a:pPr>
            <a:endParaRPr lang="sk-SK" altLang="sk-SK" sz="2400" dirty="0">
              <a:solidFill>
                <a:schemeClr val="tx1"/>
              </a:solidFill>
              <a:latin typeface="Verdana" panose="020B0604030504040204" pitchFamily="34" charset="0"/>
            </a:endParaRPr>
          </a:p>
          <a:p>
            <a:pPr eaLnBrk="1" hangingPunct="1">
              <a:lnSpc>
                <a:spcPct val="100000"/>
              </a:lnSpc>
              <a:spcBef>
                <a:spcPct val="50000"/>
              </a:spcBef>
              <a:spcAft>
                <a:spcPct val="0"/>
              </a:spcAft>
              <a:buClrTx/>
              <a:buSzTx/>
              <a:buFontTx/>
              <a:buNone/>
            </a:pPr>
            <a:endParaRPr lang="sk-SK" altLang="sk-SK" sz="2400" dirty="0">
              <a:solidFill>
                <a:schemeClr val="tx1"/>
              </a:solidFill>
              <a:latin typeface="Verdana" panose="020B0604030504040204" pitchFamily="34" charset="0"/>
            </a:endParaRPr>
          </a:p>
          <a:p>
            <a:pPr eaLnBrk="1" hangingPunct="1">
              <a:lnSpc>
                <a:spcPct val="100000"/>
              </a:lnSpc>
              <a:spcBef>
                <a:spcPct val="50000"/>
              </a:spcBef>
              <a:spcAft>
                <a:spcPct val="0"/>
              </a:spcAft>
              <a:buClrTx/>
              <a:buSzTx/>
              <a:buFontTx/>
              <a:buNone/>
            </a:pPr>
            <a:r>
              <a:rPr lang="en-US" altLang="sk-SK" sz="2400" dirty="0" smtClean="0">
                <a:solidFill>
                  <a:srgbClr val="C00000"/>
                </a:solidFill>
                <a:latin typeface="Verdana" panose="020B0604030504040204" pitchFamily="34" charset="0"/>
              </a:rPr>
              <a:t>Bayesian network is a good domain representation if and only if every node is </a:t>
            </a:r>
            <a:r>
              <a:rPr lang="en-US" altLang="sk-SK" sz="2400" b="1" dirty="0" smtClean="0">
                <a:solidFill>
                  <a:srgbClr val="C00000"/>
                </a:solidFill>
                <a:latin typeface="Verdana" panose="020B0604030504040204" pitchFamily="34" charset="0"/>
              </a:rPr>
              <a:t>conditionally independent </a:t>
            </a:r>
            <a:r>
              <a:rPr lang="en-US" altLang="sk-SK" sz="2400" dirty="0" smtClean="0">
                <a:solidFill>
                  <a:srgbClr val="C00000"/>
                </a:solidFill>
                <a:latin typeface="Verdana" panose="020B0604030504040204" pitchFamily="34" charset="0"/>
              </a:rPr>
              <a:t>on its predecessors except of the parents. </a:t>
            </a:r>
            <a:endParaRPr lang="en-US" altLang="sk-SK" sz="2400" dirty="0">
              <a:solidFill>
                <a:srgbClr val="C00000"/>
              </a:solidFill>
              <a:latin typeface="Verdana" panose="020B0604030504040204" pitchFamily="34" charset="0"/>
            </a:endParaRPr>
          </a:p>
        </p:txBody>
      </p:sp>
      <p:sp>
        <p:nvSpPr>
          <p:cNvPr id="49157" name="Line 5"/>
          <p:cNvSpPr>
            <a:spLocks noChangeShapeType="1"/>
          </p:cNvSpPr>
          <p:nvPr/>
        </p:nvSpPr>
        <p:spPr bwMode="auto">
          <a:xfrm>
            <a:off x="5562600" y="1984375"/>
            <a:ext cx="0" cy="609600"/>
          </a:xfrm>
          <a:prstGeom prst="line">
            <a:avLst/>
          </a:prstGeom>
          <a:noFill/>
          <a:ln w="571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nvGrpSpPr>
          <p:cNvPr id="49158" name="Group 23"/>
          <p:cNvGrpSpPr>
            <a:grpSpLocks/>
          </p:cNvGrpSpPr>
          <p:nvPr/>
        </p:nvGrpSpPr>
        <p:grpSpPr bwMode="auto">
          <a:xfrm>
            <a:off x="4135307" y="5160223"/>
            <a:ext cx="2663825" cy="1460500"/>
            <a:chOff x="4716016" y="5085184"/>
            <a:chExt cx="2664296" cy="1459905"/>
          </a:xfrm>
        </p:grpSpPr>
        <p:sp>
          <p:nvSpPr>
            <p:cNvPr id="49159" name="Oval 5"/>
            <p:cNvSpPr>
              <a:spLocks noChangeArrowheads="1"/>
            </p:cNvSpPr>
            <p:nvPr/>
          </p:nvSpPr>
          <p:spPr bwMode="auto">
            <a:xfrm>
              <a:off x="4716016" y="5085184"/>
              <a:ext cx="720080" cy="288032"/>
            </a:xfrm>
            <a:prstGeom prst="ellipse">
              <a:avLst/>
            </a:prstGeom>
            <a:solidFill>
              <a:schemeClr val="accent1"/>
            </a:solidFill>
            <a:ln w="9525" algn="ctr">
              <a:solidFill>
                <a:schemeClr val="tx1"/>
              </a:solidFill>
              <a:miter lim="800000"/>
              <a:headEnd/>
              <a:tailEnd/>
            </a:ln>
          </p:spPr>
          <p:txBody>
            <a:bodyPr wrap="none"/>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2400">
                <a:solidFill>
                  <a:schemeClr val="tx1"/>
                </a:solidFill>
                <a:latin typeface="Verdana" panose="020B0604030504040204" pitchFamily="34" charset="0"/>
              </a:endParaRPr>
            </a:p>
          </p:txBody>
        </p:sp>
        <p:sp>
          <p:nvSpPr>
            <p:cNvPr id="49160" name="Oval 6"/>
            <p:cNvSpPr>
              <a:spLocks noChangeArrowheads="1"/>
            </p:cNvSpPr>
            <p:nvPr/>
          </p:nvSpPr>
          <p:spPr bwMode="auto">
            <a:xfrm>
              <a:off x="6372200" y="5085184"/>
              <a:ext cx="720080" cy="288032"/>
            </a:xfrm>
            <a:prstGeom prst="ellipse">
              <a:avLst/>
            </a:prstGeom>
            <a:solidFill>
              <a:schemeClr val="accent1"/>
            </a:solidFill>
            <a:ln w="9525" algn="ctr">
              <a:solidFill>
                <a:schemeClr val="tx1"/>
              </a:solidFill>
              <a:miter lim="800000"/>
              <a:headEnd/>
              <a:tailEnd/>
            </a:ln>
          </p:spPr>
          <p:txBody>
            <a:bodyPr wrap="none"/>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2400">
                <a:solidFill>
                  <a:schemeClr val="tx1"/>
                </a:solidFill>
                <a:latin typeface="Verdana" panose="020B0604030504040204" pitchFamily="34" charset="0"/>
              </a:endParaRPr>
            </a:p>
          </p:txBody>
        </p:sp>
        <p:sp>
          <p:nvSpPr>
            <p:cNvPr id="49161" name="Oval 7"/>
            <p:cNvSpPr>
              <a:spLocks noChangeArrowheads="1"/>
            </p:cNvSpPr>
            <p:nvPr/>
          </p:nvSpPr>
          <p:spPr bwMode="auto">
            <a:xfrm>
              <a:off x="5580112" y="5661248"/>
              <a:ext cx="720080" cy="288032"/>
            </a:xfrm>
            <a:prstGeom prst="ellipse">
              <a:avLst/>
            </a:prstGeom>
            <a:solidFill>
              <a:schemeClr val="accent1"/>
            </a:solidFill>
            <a:ln w="9525" algn="ctr">
              <a:solidFill>
                <a:schemeClr val="tx1"/>
              </a:solidFill>
              <a:miter lim="800000"/>
              <a:headEnd/>
              <a:tailEnd/>
            </a:ln>
          </p:spPr>
          <p:txBody>
            <a:bodyPr wrap="none"/>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2400">
                <a:solidFill>
                  <a:schemeClr val="tx1"/>
                </a:solidFill>
                <a:latin typeface="Verdana" panose="020B0604030504040204" pitchFamily="34" charset="0"/>
              </a:endParaRPr>
            </a:p>
          </p:txBody>
        </p:sp>
        <p:sp>
          <p:nvSpPr>
            <p:cNvPr id="49162" name="Oval 8"/>
            <p:cNvSpPr>
              <a:spLocks noChangeArrowheads="1"/>
            </p:cNvSpPr>
            <p:nvPr/>
          </p:nvSpPr>
          <p:spPr bwMode="auto">
            <a:xfrm>
              <a:off x="4788024" y="6237312"/>
              <a:ext cx="720080" cy="288032"/>
            </a:xfrm>
            <a:prstGeom prst="ellipse">
              <a:avLst/>
            </a:prstGeom>
            <a:solidFill>
              <a:schemeClr val="accent1"/>
            </a:solidFill>
            <a:ln w="9525" algn="ctr">
              <a:solidFill>
                <a:schemeClr val="tx1"/>
              </a:solidFill>
              <a:miter lim="800000"/>
              <a:headEnd/>
              <a:tailEnd/>
            </a:ln>
          </p:spPr>
          <p:txBody>
            <a:bodyPr wrap="none"/>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2400">
                <a:solidFill>
                  <a:schemeClr val="tx1"/>
                </a:solidFill>
                <a:latin typeface="Verdana" panose="020B0604030504040204" pitchFamily="34" charset="0"/>
              </a:endParaRPr>
            </a:p>
          </p:txBody>
        </p:sp>
        <p:sp>
          <p:nvSpPr>
            <p:cNvPr id="49163" name="Oval 9"/>
            <p:cNvSpPr>
              <a:spLocks noChangeArrowheads="1"/>
            </p:cNvSpPr>
            <p:nvPr/>
          </p:nvSpPr>
          <p:spPr bwMode="auto">
            <a:xfrm>
              <a:off x="6516216" y="6237312"/>
              <a:ext cx="720080" cy="288032"/>
            </a:xfrm>
            <a:prstGeom prst="ellipse">
              <a:avLst/>
            </a:prstGeom>
            <a:solidFill>
              <a:schemeClr val="accent1"/>
            </a:solidFill>
            <a:ln w="9525" algn="ctr">
              <a:solidFill>
                <a:schemeClr val="tx1"/>
              </a:solidFill>
              <a:miter lim="800000"/>
              <a:headEnd/>
              <a:tailEnd/>
            </a:ln>
          </p:spPr>
          <p:txBody>
            <a:bodyPr wrap="none"/>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2400">
                <a:solidFill>
                  <a:schemeClr val="tx1"/>
                </a:solidFill>
                <a:latin typeface="Verdana" panose="020B0604030504040204" pitchFamily="34" charset="0"/>
              </a:endParaRPr>
            </a:p>
          </p:txBody>
        </p:sp>
        <p:sp>
          <p:nvSpPr>
            <p:cNvPr id="49164" name="TextBox 10"/>
            <p:cNvSpPr txBox="1">
              <a:spLocks noChangeArrowheads="1"/>
            </p:cNvSpPr>
            <p:nvPr/>
          </p:nvSpPr>
          <p:spPr bwMode="auto">
            <a:xfrm>
              <a:off x="4716016" y="5085184"/>
              <a:ext cx="79208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sk-SK" altLang="sk-SK" sz="1400">
                  <a:solidFill>
                    <a:schemeClr val="tx1"/>
                  </a:solidFill>
                  <a:latin typeface="Verdana" panose="020B0604030504040204" pitchFamily="34" charset="0"/>
                </a:rPr>
                <a:t>Bulg.</a:t>
              </a:r>
            </a:p>
          </p:txBody>
        </p:sp>
        <p:sp>
          <p:nvSpPr>
            <p:cNvPr id="49165" name="TextBox 11"/>
            <p:cNvSpPr txBox="1">
              <a:spLocks noChangeArrowheads="1"/>
            </p:cNvSpPr>
            <p:nvPr/>
          </p:nvSpPr>
          <p:spPr bwMode="auto">
            <a:xfrm>
              <a:off x="6372200" y="5085184"/>
              <a:ext cx="79208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sk-SK" altLang="sk-SK" sz="1400">
                  <a:solidFill>
                    <a:schemeClr val="tx1"/>
                  </a:solidFill>
                  <a:latin typeface="Verdana" panose="020B0604030504040204" pitchFamily="34" charset="0"/>
                </a:rPr>
                <a:t>Equa.</a:t>
              </a:r>
            </a:p>
          </p:txBody>
        </p:sp>
        <p:sp>
          <p:nvSpPr>
            <p:cNvPr id="49166" name="TextBox 12"/>
            <p:cNvSpPr txBox="1">
              <a:spLocks noChangeArrowheads="1"/>
            </p:cNvSpPr>
            <p:nvPr/>
          </p:nvSpPr>
          <p:spPr bwMode="auto">
            <a:xfrm>
              <a:off x="5652120" y="5661248"/>
              <a:ext cx="79208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sk-SK" altLang="sk-SK" sz="1400">
                  <a:solidFill>
                    <a:schemeClr val="tx1"/>
                  </a:solidFill>
                  <a:latin typeface="Verdana" panose="020B0604030504040204" pitchFamily="34" charset="0"/>
                </a:rPr>
                <a:t>Alarm</a:t>
              </a:r>
            </a:p>
          </p:txBody>
        </p:sp>
        <p:sp>
          <p:nvSpPr>
            <p:cNvPr id="49167" name="TextBox 13"/>
            <p:cNvSpPr txBox="1">
              <a:spLocks noChangeArrowheads="1"/>
            </p:cNvSpPr>
            <p:nvPr/>
          </p:nvSpPr>
          <p:spPr bwMode="auto">
            <a:xfrm>
              <a:off x="4788024" y="6237312"/>
              <a:ext cx="93610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sk-SK" altLang="sk-SK" sz="1400">
                  <a:solidFill>
                    <a:schemeClr val="tx1"/>
                  </a:solidFill>
                  <a:latin typeface="Verdana" panose="020B0604030504040204" pitchFamily="34" charset="0"/>
                </a:rPr>
                <a:t>M.Calls</a:t>
              </a:r>
            </a:p>
          </p:txBody>
        </p:sp>
        <p:sp>
          <p:nvSpPr>
            <p:cNvPr id="49168" name="TextBox 14"/>
            <p:cNvSpPr txBox="1">
              <a:spLocks noChangeArrowheads="1"/>
            </p:cNvSpPr>
            <p:nvPr/>
          </p:nvSpPr>
          <p:spPr bwMode="auto">
            <a:xfrm>
              <a:off x="6444208" y="6237312"/>
              <a:ext cx="93610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sk-SK" altLang="sk-SK" sz="1400">
                  <a:solidFill>
                    <a:schemeClr val="tx1"/>
                  </a:solidFill>
                  <a:latin typeface="Verdana" panose="020B0604030504040204" pitchFamily="34" charset="0"/>
                </a:rPr>
                <a:t>J.Calls</a:t>
              </a:r>
            </a:p>
          </p:txBody>
        </p:sp>
        <p:cxnSp>
          <p:nvCxnSpPr>
            <p:cNvPr id="49169" name="Straight Arrow Connector 16"/>
            <p:cNvCxnSpPr>
              <a:cxnSpLocks noChangeShapeType="1"/>
              <a:stCxn id="49164" idx="2"/>
              <a:endCxn id="49166" idx="1"/>
            </p:cNvCxnSpPr>
            <p:nvPr/>
          </p:nvCxnSpPr>
          <p:spPr bwMode="auto">
            <a:xfrm>
              <a:off x="5112060" y="5392961"/>
              <a:ext cx="540060" cy="422176"/>
            </a:xfrm>
            <a:prstGeom prst="straightConnector1">
              <a:avLst/>
            </a:prstGeom>
            <a:noFill/>
            <a:ln w="9525" algn="ctr">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49170" name="Straight Arrow Connector 18"/>
            <p:cNvCxnSpPr>
              <a:cxnSpLocks noChangeShapeType="1"/>
              <a:stCxn id="49165" idx="2"/>
            </p:cNvCxnSpPr>
            <p:nvPr/>
          </p:nvCxnSpPr>
          <p:spPr bwMode="auto">
            <a:xfrm flipH="1">
              <a:off x="6228184" y="5392961"/>
              <a:ext cx="540060" cy="340295"/>
            </a:xfrm>
            <a:prstGeom prst="straightConnector1">
              <a:avLst/>
            </a:prstGeom>
            <a:noFill/>
            <a:ln w="9525" algn="ctr">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49171" name="Straight Arrow Connector 20"/>
            <p:cNvCxnSpPr>
              <a:cxnSpLocks noChangeShapeType="1"/>
              <a:stCxn id="49166" idx="1"/>
              <a:endCxn id="49167" idx="0"/>
            </p:cNvCxnSpPr>
            <p:nvPr/>
          </p:nvCxnSpPr>
          <p:spPr bwMode="auto">
            <a:xfrm flipH="1">
              <a:off x="5256076" y="5815137"/>
              <a:ext cx="396044" cy="422175"/>
            </a:xfrm>
            <a:prstGeom prst="straightConnector1">
              <a:avLst/>
            </a:prstGeom>
            <a:noFill/>
            <a:ln w="9525" algn="ctr">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49172" name="Straight Arrow Connector 22"/>
            <p:cNvCxnSpPr>
              <a:cxnSpLocks noChangeShapeType="1"/>
            </p:cNvCxnSpPr>
            <p:nvPr/>
          </p:nvCxnSpPr>
          <p:spPr bwMode="auto">
            <a:xfrm>
              <a:off x="6300192" y="5805264"/>
              <a:ext cx="432048" cy="432048"/>
            </a:xfrm>
            <a:prstGeom prst="straightConnector1">
              <a:avLst/>
            </a:prstGeom>
            <a:noFill/>
            <a:ln w="9525" algn="ctr">
              <a:solidFill>
                <a:schemeClr val="tx1"/>
              </a:solidFill>
              <a:miter lim="800000"/>
              <a:headEnd/>
              <a:tailEnd type="arrow" w="med" len="med"/>
            </a:ln>
            <a:extLst>
              <a:ext uri="{909E8E84-426E-40DD-AFC4-6F175D3DCCD1}">
                <a14:hiddenFill xmlns:a14="http://schemas.microsoft.com/office/drawing/2010/main">
                  <a:noFill/>
                </a14:hiddenFill>
              </a:ext>
            </a:extLst>
          </p:spPr>
        </p:cxnSp>
      </p:grpSp>
      <mc:AlternateContent xmlns:mc="http://schemas.openxmlformats.org/markup-compatibility/2006" xmlns:a14="http://schemas.microsoft.com/office/drawing/2010/main">
        <mc:Choice Requires="a14">
          <p:sp>
            <p:nvSpPr>
              <p:cNvPr id="21" name="TextBox 20"/>
              <p:cNvSpPr txBox="1"/>
              <p:nvPr/>
            </p:nvSpPr>
            <p:spPr>
              <a:xfrm>
                <a:off x="5863193" y="255342"/>
                <a:ext cx="5634168" cy="11005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𝑃</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m:t>
                              </m:r>
                              <m:r>
                                <a:rPr lang="en-US" sz="2400" i="1">
                                  <a:latin typeface="Cambria Math" panose="02040503050406030204" pitchFamily="18" charset="0"/>
                                </a:rPr>
                                <m:t>𝑥</m:t>
                              </m:r>
                            </m:e>
                            <m:sub>
                              <m:r>
                                <a:rPr lang="en-US" sz="2400" i="1">
                                  <a:latin typeface="Cambria Math" panose="02040503050406030204" pitchFamily="18" charset="0"/>
                                </a:rPr>
                                <m:t>𝑛</m:t>
                              </m:r>
                            </m:sub>
                          </m:sSub>
                        </m:e>
                      </m:d>
                      <m:r>
                        <a:rPr lang="en-US" sz="2400">
                          <a:latin typeface="Cambria Math" panose="02040503050406030204" pitchFamily="18" charset="0"/>
                        </a:rPr>
                        <m:t>=</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r>
                            <a:rPr lang="en-US" sz="2400" i="1">
                              <a:latin typeface="Cambria Math" panose="02040503050406030204" pitchFamily="18" charset="0"/>
                            </a:rPr>
                            <m:t>𝑃</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rPr>
                                <m:t>𝑝𝑎𝑟𝑒𝑛𝑡𝑠</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sk-SK" sz="2400" i="1">
                                          <a:latin typeface="Cambria Math" panose="02040503050406030204" pitchFamily="18" charset="0"/>
                                        </a:rPr>
                                        <m:t>𝑋</m:t>
                                      </m:r>
                                    </m:e>
                                    <m:sub>
                                      <m:r>
                                        <a:rPr lang="en-US" sz="2400" i="1">
                                          <a:latin typeface="Cambria Math" panose="02040503050406030204" pitchFamily="18" charset="0"/>
                                        </a:rPr>
                                        <m:t>𝑖</m:t>
                                      </m:r>
                                    </m:sub>
                                  </m:sSub>
                                </m:e>
                              </m:d>
                            </m:e>
                          </m:d>
                        </m:e>
                      </m:nary>
                    </m:oMath>
                  </m:oMathPara>
                </a14:m>
                <a:endParaRPr lang="en-US" sz="2400" dirty="0"/>
              </a:p>
            </p:txBody>
          </p:sp>
        </mc:Choice>
        <mc:Fallback xmlns="">
          <p:sp>
            <p:nvSpPr>
              <p:cNvPr id="21" name="TextBox 20"/>
              <p:cNvSpPr txBox="1">
                <a:spLocks noRot="1" noChangeAspect="1" noMove="1" noResize="1" noEditPoints="1" noAdjustHandles="1" noChangeArrowheads="1" noChangeShapeType="1" noTextEdit="1"/>
              </p:cNvSpPr>
              <p:nvPr/>
            </p:nvSpPr>
            <p:spPr>
              <a:xfrm>
                <a:off x="5863193" y="255342"/>
                <a:ext cx="5634168" cy="110055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6151174" y="1258625"/>
                <a:ext cx="5634168" cy="462947"/>
              </a:xfrm>
              <a:prstGeom prst="rect">
                <a:avLst/>
              </a:prstGeom>
              <a:noFill/>
            </p:spPr>
            <p:txBody>
              <a:bodyPr wrap="square" rtlCol="0">
                <a:spAutoFit/>
              </a:bodyPr>
              <a:lstStyle/>
              <a:p>
                <a14:m>
                  <m:oMath xmlns:m="http://schemas.openxmlformats.org/officeDocument/2006/math">
                    <m:r>
                      <a:rPr lang="en-US" sz="2400" i="1">
                        <a:latin typeface="Cambria Math" panose="02040503050406030204" pitchFamily="18" charset="0"/>
                      </a:rPr>
                      <m:t>𝑃</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m:t>
                            </m:r>
                            <m:r>
                              <a:rPr lang="en-US" sz="2400" i="1">
                                <a:latin typeface="Cambria Math" panose="02040503050406030204" pitchFamily="18" charset="0"/>
                              </a:rPr>
                              <m:t>𝑥</m:t>
                            </m:r>
                          </m:e>
                          <m:sub>
                            <m:r>
                              <a:rPr lang="en-US" sz="2400" i="1">
                                <a:latin typeface="Cambria Math" panose="02040503050406030204" pitchFamily="18" charset="0"/>
                              </a:rPr>
                              <m:t>𝑛</m:t>
                            </m:r>
                          </m:sub>
                        </m:sSub>
                      </m:e>
                    </m:d>
                    <m:r>
                      <a:rPr lang="en-US" sz="2400">
                        <a:latin typeface="Cambria Math" panose="02040503050406030204" pitchFamily="18" charset="0"/>
                      </a:rPr>
                      <m:t>=</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r>
                          <a:rPr lang="en-US" sz="2400" i="1">
                            <a:latin typeface="Cambria Math" panose="02040503050406030204" pitchFamily="18" charset="0"/>
                          </a:rPr>
                          <m:t>𝑃</m:t>
                        </m:r>
                      </m:e>
                    </m:nary>
                  </m:oMath>
                </a14:m>
                <a:r>
                  <a:rPr lang="sk-SK" sz="2400" dirty="0"/>
                  <a:t>(</a:t>
                </a:r>
                <a14:m>
                  <m:oMath xmlns:m="http://schemas.openxmlformats.org/officeDocument/2006/math">
                    <m:sSub>
                      <m:sSubPr>
                        <m:ctrlPr>
                          <a:rPr lang="sk-SK" sz="2400" i="1" dirty="0">
                            <a:latin typeface="Cambria Math" panose="02040503050406030204" pitchFamily="18" charset="0"/>
                          </a:rPr>
                        </m:ctrlPr>
                      </m:sSubPr>
                      <m:e>
                        <m:r>
                          <a:rPr lang="sk-SK" sz="2400" i="1" dirty="0">
                            <a:latin typeface="Cambria Math" panose="02040503050406030204" pitchFamily="18" charset="0"/>
                          </a:rPr>
                          <m:t>𝑥</m:t>
                        </m:r>
                      </m:e>
                      <m:sub>
                        <m:r>
                          <a:rPr lang="sk-SK" sz="2400" i="1" dirty="0">
                            <a:latin typeface="Cambria Math" panose="02040503050406030204" pitchFamily="18" charset="0"/>
                          </a:rPr>
                          <m:t>𝑖</m:t>
                        </m:r>
                      </m:sub>
                    </m:sSub>
                  </m:oMath>
                </a14:m>
                <a:r>
                  <a:rPr lang="sk-SK" sz="2400" dirty="0"/>
                  <a:t>/</a:t>
                </a:r>
                <a14:m>
                  <m:oMath xmlns:m="http://schemas.openxmlformats.org/officeDocument/2006/math">
                    <m:sSub>
                      <m:sSubPr>
                        <m:ctrlPr>
                          <a:rPr lang="sk-SK" sz="2400" i="1" dirty="0">
                            <a:latin typeface="Cambria Math" panose="02040503050406030204" pitchFamily="18" charset="0"/>
                          </a:rPr>
                        </m:ctrlPr>
                      </m:sSubPr>
                      <m:e>
                        <m:r>
                          <a:rPr lang="sk-SK" sz="2400" i="1" dirty="0">
                            <a:latin typeface="Cambria Math" panose="02040503050406030204" pitchFamily="18" charset="0"/>
                          </a:rPr>
                          <m:t>𝑥</m:t>
                        </m:r>
                      </m:e>
                      <m:sub>
                        <m:r>
                          <a:rPr lang="sk-SK" sz="2400" i="1" dirty="0">
                            <a:latin typeface="Cambria Math" panose="02040503050406030204" pitchFamily="18" charset="0"/>
                          </a:rPr>
                          <m:t>𝑖</m:t>
                        </m:r>
                        <m:r>
                          <a:rPr lang="sk-SK" sz="2400" i="1" dirty="0">
                            <a:latin typeface="Cambria Math" panose="02040503050406030204" pitchFamily="18" charset="0"/>
                          </a:rPr>
                          <m:t>−1</m:t>
                        </m:r>
                      </m:sub>
                    </m:sSub>
                  </m:oMath>
                </a14:m>
                <a:r>
                  <a:rPr lang="sk-SK" sz="2400" dirty="0"/>
                  <a:t>,..., </a:t>
                </a:r>
                <a14:m>
                  <m:oMath xmlns:m="http://schemas.openxmlformats.org/officeDocument/2006/math">
                    <m:sSub>
                      <m:sSubPr>
                        <m:ctrlPr>
                          <a:rPr lang="sk-SK" sz="2400" i="1" dirty="0">
                            <a:latin typeface="Cambria Math" panose="02040503050406030204" pitchFamily="18" charset="0"/>
                          </a:rPr>
                        </m:ctrlPr>
                      </m:sSubPr>
                      <m:e>
                        <m:r>
                          <a:rPr lang="sk-SK" sz="2400" i="1" dirty="0">
                            <a:latin typeface="Cambria Math" panose="02040503050406030204" pitchFamily="18" charset="0"/>
                          </a:rPr>
                          <m:t>𝑥</m:t>
                        </m:r>
                      </m:e>
                      <m:sub>
                        <m:r>
                          <a:rPr lang="sk-SK" sz="2400" i="1" dirty="0">
                            <a:latin typeface="Cambria Math" panose="02040503050406030204" pitchFamily="18" charset="0"/>
                          </a:rPr>
                          <m:t>1</m:t>
                        </m:r>
                      </m:sub>
                    </m:sSub>
                  </m:oMath>
                </a14:m>
                <a:r>
                  <a:rPr lang="sk-SK" sz="2400" dirty="0"/>
                  <a:t>)</a:t>
                </a:r>
                <a:endParaRPr lang="en-US" sz="2400" dirty="0"/>
              </a:p>
            </p:txBody>
          </p:sp>
        </mc:Choice>
        <mc:Fallback xmlns="">
          <p:sp>
            <p:nvSpPr>
              <p:cNvPr id="22" name="TextBox 21"/>
              <p:cNvSpPr txBox="1">
                <a:spLocks noRot="1" noChangeAspect="1" noMove="1" noResize="1" noEditPoints="1" noAdjustHandles="1" noChangeArrowheads="1" noChangeShapeType="1" noTextEdit="1"/>
              </p:cNvSpPr>
              <p:nvPr/>
            </p:nvSpPr>
            <p:spPr>
              <a:xfrm>
                <a:off x="6151174" y="1258625"/>
                <a:ext cx="5634168" cy="462947"/>
              </a:xfrm>
              <a:prstGeom prst="rect">
                <a:avLst/>
              </a:prstGeom>
              <a:blipFill>
                <a:blip r:embed="rId4"/>
                <a:stretch>
                  <a:fillRect l="-216" t="-128947" b="-196053"/>
                </a:stretch>
              </a:blipFill>
            </p:spPr>
            <p:txBody>
              <a:bodyPr/>
              <a:lstStyle/>
              <a:p>
                <a:r>
                  <a:rPr lang="en-US">
                    <a:noFill/>
                  </a:rPr>
                  <a:t> </a:t>
                </a:r>
              </a:p>
            </p:txBody>
          </p:sp>
        </mc:Fallback>
      </mc:AlternateContent>
    </p:spTree>
    <p:extLst>
      <p:ext uri="{BB962C8B-B14F-4D97-AF65-F5344CB8AC3E}">
        <p14:creationId xmlns:p14="http://schemas.microsoft.com/office/powerpoint/2010/main" val="106131371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TextBox 2"/>
          <p:cNvSpPr txBox="1"/>
          <p:nvPr/>
        </p:nvSpPr>
        <p:spPr>
          <a:xfrm>
            <a:off x="1490133" y="2912534"/>
            <a:ext cx="10284178" cy="1200329"/>
          </a:xfrm>
          <a:prstGeom prst="rect">
            <a:avLst/>
          </a:prstGeom>
          <a:noFill/>
        </p:spPr>
        <p:txBody>
          <a:bodyPr wrap="square" rtlCol="0">
            <a:spAutoFit/>
          </a:bodyPr>
          <a:lstStyle/>
          <a:p>
            <a:endParaRPr lang="en-US" sz="2400" dirty="0" smtClean="0"/>
          </a:p>
          <a:p>
            <a:pPr marL="342900" indent="-342900">
              <a:buAutoNum type="arabicPeriod"/>
            </a:pPr>
            <a:r>
              <a:rPr lang="en-US" sz="2400" dirty="0" smtClean="0"/>
              <a:t>Monte Carlo tree search</a:t>
            </a:r>
          </a:p>
          <a:p>
            <a:pPr marL="342900" indent="-342900">
              <a:buAutoNum type="arabicPeriod"/>
            </a:pPr>
            <a:r>
              <a:rPr lang="en-US" sz="2400" dirty="0" smtClean="0"/>
              <a:t>Bayesian networks introduction / chain rule, Bayes net rule</a:t>
            </a:r>
            <a:endParaRPr lang="en-US" sz="2400" dirty="0"/>
          </a:p>
        </p:txBody>
      </p:sp>
    </p:spTree>
    <p:extLst>
      <p:ext uri="{BB962C8B-B14F-4D97-AF65-F5344CB8AC3E}">
        <p14:creationId xmlns:p14="http://schemas.microsoft.com/office/powerpoint/2010/main" val="27887853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Minimax and Monte </a:t>
            </a:r>
            <a:r>
              <a:rPr lang="en-US" smtClean="0"/>
              <a:t>Carlo tree search</a:t>
            </a:r>
            <a:endParaRPr lang="en-US"/>
          </a:p>
        </p:txBody>
      </p:sp>
      <p:sp>
        <p:nvSpPr>
          <p:cNvPr id="3" name="TextBox 2"/>
          <p:cNvSpPr txBox="1"/>
          <p:nvPr/>
        </p:nvSpPr>
        <p:spPr>
          <a:xfrm>
            <a:off x="1365812" y="2233914"/>
            <a:ext cx="10509813" cy="4524315"/>
          </a:xfrm>
          <a:prstGeom prst="rect">
            <a:avLst/>
          </a:prstGeom>
          <a:noFill/>
        </p:spPr>
        <p:txBody>
          <a:bodyPr wrap="square" rtlCol="0">
            <a:spAutoFit/>
          </a:bodyPr>
          <a:lstStyle/>
          <a:p>
            <a:r>
              <a:rPr lang="en-US" sz="2400" b="1" dirty="0" smtClean="0"/>
              <a:t>Minimax</a:t>
            </a:r>
            <a:r>
              <a:rPr lang="en-US" sz="2400" dirty="0" smtClean="0"/>
              <a:t>:  Zero sum g</a:t>
            </a:r>
            <a:r>
              <a:rPr lang="sk-SK" sz="2400" dirty="0" err="1" smtClean="0"/>
              <a:t>ame</a:t>
            </a:r>
            <a:r>
              <a:rPr lang="sk-SK" sz="2400" dirty="0" smtClean="0"/>
              <a:t> of </a:t>
            </a:r>
            <a:r>
              <a:rPr lang="en-US" sz="2400" dirty="0" smtClean="0"/>
              <a:t>the </a:t>
            </a:r>
            <a:r>
              <a:rPr lang="sk-SK" sz="2400" dirty="0" err="1" smtClean="0"/>
              <a:t>two</a:t>
            </a:r>
            <a:r>
              <a:rPr lang="sk-SK" sz="2400" dirty="0" smtClean="0"/>
              <a:t> </a:t>
            </a:r>
            <a:r>
              <a:rPr lang="sk-SK" sz="2400" dirty="0" err="1" smtClean="0"/>
              <a:t>op</a:t>
            </a:r>
            <a:r>
              <a:rPr lang="en-US" sz="2400" dirty="0" err="1" smtClean="0"/>
              <a:t>timaly</a:t>
            </a:r>
            <a:r>
              <a:rPr lang="en-US" sz="2400" dirty="0" smtClean="0"/>
              <a:t> </a:t>
            </a:r>
            <a:r>
              <a:rPr lang="sk-SK" sz="2400" dirty="0" smtClean="0"/>
              <a:t> </a:t>
            </a:r>
            <a:r>
              <a:rPr lang="sk-SK" sz="2400" dirty="0" err="1" smtClean="0"/>
              <a:t>playing</a:t>
            </a:r>
            <a:r>
              <a:rPr lang="sk-SK" sz="2400" dirty="0" smtClean="0"/>
              <a:t> </a:t>
            </a:r>
            <a:r>
              <a:rPr lang="sk-SK" sz="2400" dirty="0" err="1" smtClean="0"/>
              <a:t>pl</a:t>
            </a:r>
            <a:r>
              <a:rPr lang="en-US" sz="2400" dirty="0" err="1" smtClean="0"/>
              <a:t>ayers</a:t>
            </a:r>
            <a:r>
              <a:rPr lang="en-US" sz="2400" dirty="0" smtClean="0"/>
              <a:t>. The game is started by the player Max, the player called Min answers. We are able to evaluate finishing positions of the players from the Max point of view.  Usually </a:t>
            </a:r>
            <a:r>
              <a:rPr lang="en-US" sz="2400" dirty="0" smtClean="0">
                <a:solidFill>
                  <a:srgbClr val="002060"/>
                </a:solidFill>
              </a:rPr>
              <a:t>implemented as alpha – beta pruning</a:t>
            </a:r>
            <a:r>
              <a:rPr lang="en-US" sz="2400" dirty="0" smtClean="0"/>
              <a:t>. Can be generalized to </a:t>
            </a:r>
            <a:r>
              <a:rPr lang="en-US" sz="2400" i="1" dirty="0" smtClean="0"/>
              <a:t>n</a:t>
            </a:r>
            <a:r>
              <a:rPr lang="en-US" sz="2400" dirty="0" smtClean="0"/>
              <a:t> players.</a:t>
            </a:r>
          </a:p>
          <a:p>
            <a:endParaRPr lang="en-US" sz="2400" dirty="0"/>
          </a:p>
          <a:p>
            <a:r>
              <a:rPr lang="en-US" sz="2400" dirty="0" smtClean="0"/>
              <a:t>Example: tic - tac – toe (</a:t>
            </a:r>
            <a:r>
              <a:rPr lang="en-US" sz="2400" dirty="0" err="1" smtClean="0"/>
              <a:t>piskvorky</a:t>
            </a:r>
            <a:r>
              <a:rPr lang="en-US" sz="2400" dirty="0" smtClean="0"/>
              <a:t>)</a:t>
            </a:r>
            <a:endParaRPr lang="sk-SK" sz="2400" dirty="0" smtClean="0"/>
          </a:p>
          <a:p>
            <a:endParaRPr lang="sk-SK" sz="2400" dirty="0"/>
          </a:p>
          <a:p>
            <a:endParaRPr lang="sk-SK" sz="2400" dirty="0" smtClean="0"/>
          </a:p>
          <a:p>
            <a:r>
              <a:rPr lang="sk-SK" sz="2400" b="1" dirty="0" smtClean="0"/>
              <a:t>MC </a:t>
            </a:r>
            <a:r>
              <a:rPr lang="sk-SK" sz="2400" b="1" dirty="0" err="1" smtClean="0"/>
              <a:t>tree</a:t>
            </a:r>
            <a:r>
              <a:rPr lang="sk-SK" sz="2400" b="1" dirty="0" smtClean="0"/>
              <a:t> </a:t>
            </a:r>
            <a:r>
              <a:rPr lang="sk-SK" sz="2400" b="1" dirty="0" err="1" smtClean="0"/>
              <a:t>search</a:t>
            </a:r>
            <a:r>
              <a:rPr lang="sk-SK" sz="2400" b="1" dirty="0" smtClean="0"/>
              <a:t>-</a:t>
            </a:r>
            <a:r>
              <a:rPr lang="sk-SK" sz="2400" dirty="0" smtClean="0"/>
              <a:t>  </a:t>
            </a:r>
            <a:r>
              <a:rPr lang="en-US" sz="2400" dirty="0" smtClean="0"/>
              <a:t>MC method used to solve the two player game.</a:t>
            </a:r>
            <a:endParaRPr lang="sk-SK" sz="2400" dirty="0" smtClean="0"/>
          </a:p>
          <a:p>
            <a:endParaRPr lang="sk-SK" sz="2400" dirty="0"/>
          </a:p>
          <a:p>
            <a:endParaRPr lang="en-US" sz="2400" dirty="0"/>
          </a:p>
        </p:txBody>
      </p:sp>
    </p:spTree>
    <p:extLst>
      <p:ext uri="{BB962C8B-B14F-4D97-AF65-F5344CB8AC3E}">
        <p14:creationId xmlns:p14="http://schemas.microsoft.com/office/powerpoint/2010/main" val="16669307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76559" y="346252"/>
            <a:ext cx="9614264" cy="1200329"/>
          </a:xfrm>
          <a:prstGeom prst="rect">
            <a:avLst/>
          </a:prstGeom>
          <a:noFill/>
        </p:spPr>
        <p:txBody>
          <a:bodyPr wrap="square" rtlCol="0">
            <a:spAutoFit/>
          </a:bodyPr>
          <a:lstStyle/>
          <a:p>
            <a:r>
              <a:rPr lang="en-GB" dirty="0" smtClean="0"/>
              <a:t>In each game, the player tries to maximize his gain and to minimize opponents gain. In Minimax the players play one by one , not simultaneously, and the algorithm works, because each player takes for granted, that the opponent is a rational agent, who wants to maximize his gain.</a:t>
            </a:r>
            <a:endParaRPr lang="en-GB" dirty="0"/>
          </a:p>
        </p:txBody>
      </p:sp>
      <p:grpSp>
        <p:nvGrpSpPr>
          <p:cNvPr id="87" name="Group 86"/>
          <p:cNvGrpSpPr/>
          <p:nvPr/>
        </p:nvGrpSpPr>
        <p:grpSpPr>
          <a:xfrm>
            <a:off x="1004711" y="2311388"/>
            <a:ext cx="9923923" cy="3963390"/>
            <a:chOff x="1004711" y="2311388"/>
            <a:chExt cx="9923923" cy="3963390"/>
          </a:xfrm>
        </p:grpSpPr>
        <p:sp>
          <p:nvSpPr>
            <p:cNvPr id="4" name="TextBox 3"/>
            <p:cNvSpPr txBox="1"/>
            <p:nvPr/>
          </p:nvSpPr>
          <p:spPr>
            <a:xfrm>
              <a:off x="1004711" y="2833511"/>
              <a:ext cx="2065867" cy="369332"/>
            </a:xfrm>
            <a:prstGeom prst="rect">
              <a:avLst/>
            </a:prstGeom>
            <a:noFill/>
          </p:spPr>
          <p:txBody>
            <a:bodyPr wrap="square" rtlCol="0">
              <a:spAutoFit/>
            </a:bodyPr>
            <a:lstStyle/>
            <a:p>
              <a:r>
                <a:rPr lang="en-GB" dirty="0" smtClean="0"/>
                <a:t>Tic tac toe</a:t>
              </a:r>
              <a:endParaRPr lang="en-GB" dirty="0"/>
            </a:p>
          </p:txBody>
        </p:sp>
        <p:grpSp>
          <p:nvGrpSpPr>
            <p:cNvPr id="16" name="Group 15"/>
            <p:cNvGrpSpPr/>
            <p:nvPr/>
          </p:nvGrpSpPr>
          <p:grpSpPr>
            <a:xfrm>
              <a:off x="5412700" y="2578802"/>
              <a:ext cx="1128888" cy="922623"/>
              <a:chOff x="5170312" y="3115733"/>
              <a:chExt cx="1371276" cy="1196623"/>
            </a:xfrm>
          </p:grpSpPr>
          <p:sp>
            <p:nvSpPr>
              <p:cNvPr id="5" name="Rectangle 4"/>
              <p:cNvSpPr/>
              <p:nvPr/>
            </p:nvSpPr>
            <p:spPr>
              <a:xfrm>
                <a:off x="5226756" y="3115733"/>
                <a:ext cx="1314832" cy="119662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Connector 6"/>
              <p:cNvCxnSpPr/>
              <p:nvPr/>
            </p:nvCxnSpPr>
            <p:spPr>
              <a:xfrm flipH="1">
                <a:off x="5592152" y="3115733"/>
                <a:ext cx="7137" cy="1196623"/>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6059149" y="3115733"/>
                <a:ext cx="11289" cy="11966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5247517" y="3536490"/>
                <a:ext cx="12940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5170312" y="3951111"/>
                <a:ext cx="1371276" cy="2257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a:off x="9223022" y="2311388"/>
              <a:ext cx="1503475" cy="646331"/>
              <a:chOff x="9223022" y="2311388"/>
              <a:chExt cx="1503475" cy="646331"/>
            </a:xfrm>
          </p:grpSpPr>
          <p:sp>
            <p:nvSpPr>
              <p:cNvPr id="17" name="Oval 16"/>
              <p:cNvSpPr/>
              <p:nvPr/>
            </p:nvSpPr>
            <p:spPr>
              <a:xfrm>
                <a:off x="9223022" y="2387632"/>
                <a:ext cx="191911" cy="1846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p:cNvSpPr txBox="1"/>
              <p:nvPr/>
            </p:nvSpPr>
            <p:spPr>
              <a:xfrm>
                <a:off x="9629422" y="2311388"/>
                <a:ext cx="1097075" cy="646331"/>
              </a:xfrm>
              <a:prstGeom prst="rect">
                <a:avLst/>
              </a:prstGeom>
              <a:noFill/>
            </p:spPr>
            <p:txBody>
              <a:bodyPr wrap="square" rtlCol="0">
                <a:spAutoFit/>
              </a:bodyPr>
              <a:lstStyle/>
              <a:p>
                <a:r>
                  <a:rPr lang="en-GB" dirty="0" smtClean="0"/>
                  <a:t>Max</a:t>
                </a:r>
              </a:p>
              <a:p>
                <a:r>
                  <a:rPr lang="en-GB" dirty="0" smtClean="0"/>
                  <a:t>Min</a:t>
                </a:r>
                <a:endParaRPr lang="en-GB" dirty="0"/>
              </a:p>
            </p:txBody>
          </p:sp>
          <p:sp>
            <p:nvSpPr>
              <p:cNvPr id="19" name="5-Point Star 18"/>
              <p:cNvSpPr/>
              <p:nvPr/>
            </p:nvSpPr>
            <p:spPr>
              <a:xfrm>
                <a:off x="9223022" y="2736189"/>
                <a:ext cx="191911" cy="17755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8" name="TextBox 37"/>
            <p:cNvSpPr txBox="1"/>
            <p:nvPr/>
          </p:nvSpPr>
          <p:spPr>
            <a:xfrm>
              <a:off x="4316844" y="5635622"/>
              <a:ext cx="1217925" cy="369332"/>
            </a:xfrm>
            <a:prstGeom prst="rect">
              <a:avLst/>
            </a:prstGeom>
            <a:noFill/>
          </p:spPr>
          <p:txBody>
            <a:bodyPr wrap="square" rtlCol="0">
              <a:spAutoFit/>
            </a:bodyPr>
            <a:lstStyle/>
            <a:p>
              <a:r>
                <a:rPr lang="en-GB" dirty="0" smtClean="0"/>
                <a:t>…</a:t>
              </a:r>
              <a:endParaRPr lang="en-GB" dirty="0"/>
            </a:p>
          </p:txBody>
        </p:sp>
        <p:grpSp>
          <p:nvGrpSpPr>
            <p:cNvPr id="50" name="Group 49"/>
            <p:cNvGrpSpPr/>
            <p:nvPr/>
          </p:nvGrpSpPr>
          <p:grpSpPr>
            <a:xfrm>
              <a:off x="1613001" y="5352155"/>
              <a:ext cx="1128888" cy="922623"/>
              <a:chOff x="3070578" y="3753911"/>
              <a:chExt cx="1128888" cy="922623"/>
            </a:xfrm>
          </p:grpSpPr>
          <p:grpSp>
            <p:nvGrpSpPr>
              <p:cNvPr id="26" name="Group 25"/>
              <p:cNvGrpSpPr/>
              <p:nvPr/>
            </p:nvGrpSpPr>
            <p:grpSpPr>
              <a:xfrm>
                <a:off x="3070578" y="3753911"/>
                <a:ext cx="1128888" cy="922623"/>
                <a:chOff x="5170312" y="3115733"/>
                <a:chExt cx="1371276" cy="1196623"/>
              </a:xfrm>
            </p:grpSpPr>
            <p:sp>
              <p:nvSpPr>
                <p:cNvPr id="27" name="Rectangle 26"/>
                <p:cNvSpPr/>
                <p:nvPr/>
              </p:nvSpPr>
              <p:spPr>
                <a:xfrm>
                  <a:off x="5226756" y="3115733"/>
                  <a:ext cx="1314832" cy="119662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8" name="Straight Connector 27"/>
                <p:cNvCxnSpPr/>
                <p:nvPr/>
              </p:nvCxnSpPr>
              <p:spPr>
                <a:xfrm flipH="1">
                  <a:off x="5592152" y="3115733"/>
                  <a:ext cx="7137" cy="119662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6059149" y="3115733"/>
                  <a:ext cx="11289" cy="11966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5247517" y="3536490"/>
                  <a:ext cx="12940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5170312" y="3951111"/>
                  <a:ext cx="1371276" cy="22578"/>
                </a:xfrm>
                <a:prstGeom prst="line">
                  <a:avLst/>
                </a:prstGeom>
              </p:spPr>
              <p:style>
                <a:lnRef idx="1">
                  <a:schemeClr val="accent1"/>
                </a:lnRef>
                <a:fillRef idx="0">
                  <a:schemeClr val="accent1"/>
                </a:fillRef>
                <a:effectRef idx="0">
                  <a:schemeClr val="accent1"/>
                </a:effectRef>
                <a:fontRef idx="minor">
                  <a:schemeClr val="tx1"/>
                </a:fontRef>
              </p:style>
            </p:cxnSp>
          </p:grpSp>
          <p:sp>
            <p:nvSpPr>
              <p:cNvPr id="40" name="Oval 39"/>
              <p:cNvSpPr/>
              <p:nvPr/>
            </p:nvSpPr>
            <p:spPr>
              <a:xfrm>
                <a:off x="3191328" y="3846689"/>
                <a:ext cx="191911" cy="1846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2" name="Group 51"/>
            <p:cNvGrpSpPr/>
            <p:nvPr/>
          </p:nvGrpSpPr>
          <p:grpSpPr>
            <a:xfrm>
              <a:off x="7709989" y="3747820"/>
              <a:ext cx="1128888" cy="922623"/>
              <a:chOff x="7709989" y="3747820"/>
              <a:chExt cx="1128888" cy="922623"/>
            </a:xfrm>
          </p:grpSpPr>
          <p:grpSp>
            <p:nvGrpSpPr>
              <p:cNvPr id="32" name="Group 31"/>
              <p:cNvGrpSpPr/>
              <p:nvPr/>
            </p:nvGrpSpPr>
            <p:grpSpPr>
              <a:xfrm>
                <a:off x="7709989" y="3747820"/>
                <a:ext cx="1128888" cy="922623"/>
                <a:chOff x="5170312" y="3115733"/>
                <a:chExt cx="1371276" cy="1196623"/>
              </a:xfrm>
            </p:grpSpPr>
            <p:sp>
              <p:nvSpPr>
                <p:cNvPr id="33" name="Rectangle 32"/>
                <p:cNvSpPr/>
                <p:nvPr/>
              </p:nvSpPr>
              <p:spPr>
                <a:xfrm>
                  <a:off x="5226756" y="3115733"/>
                  <a:ext cx="1314832" cy="119662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4" name="Straight Connector 33"/>
                <p:cNvCxnSpPr/>
                <p:nvPr/>
              </p:nvCxnSpPr>
              <p:spPr>
                <a:xfrm flipH="1">
                  <a:off x="5592152" y="3115733"/>
                  <a:ext cx="7137" cy="11966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6059149" y="3115733"/>
                  <a:ext cx="11289" cy="11966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247517" y="3536490"/>
                  <a:ext cx="12940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170312" y="3951111"/>
                  <a:ext cx="1371276" cy="22578"/>
                </a:xfrm>
                <a:prstGeom prst="line">
                  <a:avLst/>
                </a:prstGeom>
              </p:spPr>
              <p:style>
                <a:lnRef idx="1">
                  <a:schemeClr val="accent1"/>
                </a:lnRef>
                <a:fillRef idx="0">
                  <a:schemeClr val="accent1"/>
                </a:fillRef>
                <a:effectRef idx="0">
                  <a:schemeClr val="accent1"/>
                </a:effectRef>
                <a:fontRef idx="minor">
                  <a:schemeClr val="tx1"/>
                </a:fontRef>
              </p:style>
            </p:cxnSp>
          </p:grpSp>
          <p:sp>
            <p:nvSpPr>
              <p:cNvPr id="41" name="Oval 40"/>
              <p:cNvSpPr/>
              <p:nvPr/>
            </p:nvSpPr>
            <p:spPr>
              <a:xfrm>
                <a:off x="8601810" y="4485777"/>
                <a:ext cx="191911" cy="1846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44" name="Straight Arrow Connector 43"/>
            <p:cNvCxnSpPr>
              <a:stCxn id="5" idx="1"/>
            </p:cNvCxnSpPr>
            <p:nvPr/>
          </p:nvCxnSpPr>
          <p:spPr>
            <a:xfrm flipH="1">
              <a:off x="3939822" y="3040114"/>
              <a:ext cx="1519345" cy="6607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4678884" y="3619346"/>
              <a:ext cx="1298260" cy="1057187"/>
              <a:chOff x="4678884" y="3619346"/>
              <a:chExt cx="1298260" cy="1057187"/>
            </a:xfrm>
          </p:grpSpPr>
          <p:grpSp>
            <p:nvGrpSpPr>
              <p:cNvPr id="20" name="Group 19"/>
              <p:cNvGrpSpPr/>
              <p:nvPr/>
            </p:nvGrpSpPr>
            <p:grpSpPr>
              <a:xfrm>
                <a:off x="4678884" y="3753910"/>
                <a:ext cx="1128888" cy="922623"/>
                <a:chOff x="5170312" y="3115733"/>
                <a:chExt cx="1371276" cy="1196623"/>
              </a:xfrm>
            </p:grpSpPr>
            <p:sp>
              <p:nvSpPr>
                <p:cNvPr id="21" name="Rectangle 20"/>
                <p:cNvSpPr/>
                <p:nvPr/>
              </p:nvSpPr>
              <p:spPr>
                <a:xfrm>
                  <a:off x="5226756" y="3115733"/>
                  <a:ext cx="1314832" cy="119662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 name="Straight Connector 21"/>
                <p:cNvCxnSpPr/>
                <p:nvPr/>
              </p:nvCxnSpPr>
              <p:spPr>
                <a:xfrm flipH="1">
                  <a:off x="5592152" y="3115733"/>
                  <a:ext cx="7137" cy="119662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6059149" y="3115733"/>
                  <a:ext cx="11289" cy="119662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5247517" y="3536490"/>
                  <a:ext cx="12940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5170312" y="3951111"/>
                  <a:ext cx="1371276" cy="22578"/>
                </a:xfrm>
                <a:prstGeom prst="line">
                  <a:avLst/>
                </a:prstGeom>
              </p:spPr>
              <p:style>
                <a:lnRef idx="1">
                  <a:schemeClr val="accent1"/>
                </a:lnRef>
                <a:fillRef idx="0">
                  <a:schemeClr val="accent1"/>
                </a:fillRef>
                <a:effectRef idx="0">
                  <a:schemeClr val="accent1"/>
                </a:effectRef>
                <a:fontRef idx="minor">
                  <a:schemeClr val="tx1"/>
                </a:fontRef>
              </p:style>
            </p:cxnSp>
          </p:grpSp>
          <p:sp>
            <p:nvSpPr>
              <p:cNvPr id="39" name="Oval 38"/>
              <p:cNvSpPr/>
              <p:nvPr/>
            </p:nvSpPr>
            <p:spPr>
              <a:xfrm>
                <a:off x="5195464" y="3860089"/>
                <a:ext cx="191911" cy="1846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6" name="Straight Arrow Connector 45"/>
              <p:cNvCxnSpPr/>
              <p:nvPr/>
            </p:nvCxnSpPr>
            <p:spPr>
              <a:xfrm flipH="1">
                <a:off x="5807772" y="3619346"/>
                <a:ext cx="169372" cy="995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48" name="Straight Arrow Connector 47"/>
            <p:cNvCxnSpPr/>
            <p:nvPr/>
          </p:nvCxnSpPr>
          <p:spPr>
            <a:xfrm>
              <a:off x="6649156" y="3040113"/>
              <a:ext cx="1264355" cy="5602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9322567" y="3957181"/>
              <a:ext cx="1606067" cy="369332"/>
            </a:xfrm>
            <a:prstGeom prst="rect">
              <a:avLst/>
            </a:prstGeom>
            <a:noFill/>
          </p:spPr>
          <p:txBody>
            <a:bodyPr wrap="square" rtlCol="0">
              <a:spAutoFit/>
            </a:bodyPr>
            <a:lstStyle/>
            <a:p>
              <a:r>
                <a:rPr lang="en-GB" dirty="0" smtClean="0"/>
                <a:t>9 possibilities</a:t>
              </a:r>
              <a:endParaRPr lang="en-GB" dirty="0"/>
            </a:p>
          </p:txBody>
        </p:sp>
        <p:grpSp>
          <p:nvGrpSpPr>
            <p:cNvPr id="53" name="Group 52"/>
            <p:cNvGrpSpPr/>
            <p:nvPr/>
          </p:nvGrpSpPr>
          <p:grpSpPr>
            <a:xfrm>
              <a:off x="3222978" y="3906311"/>
              <a:ext cx="1128888" cy="922623"/>
              <a:chOff x="3070578" y="3753911"/>
              <a:chExt cx="1128888" cy="922623"/>
            </a:xfrm>
          </p:grpSpPr>
          <p:grpSp>
            <p:nvGrpSpPr>
              <p:cNvPr id="54" name="Group 53"/>
              <p:cNvGrpSpPr/>
              <p:nvPr/>
            </p:nvGrpSpPr>
            <p:grpSpPr>
              <a:xfrm>
                <a:off x="3070578" y="3753911"/>
                <a:ext cx="1128888" cy="922623"/>
                <a:chOff x="5170312" y="3115733"/>
                <a:chExt cx="1371276" cy="1196623"/>
              </a:xfrm>
            </p:grpSpPr>
            <p:sp>
              <p:nvSpPr>
                <p:cNvPr id="56" name="Rectangle 55"/>
                <p:cNvSpPr/>
                <p:nvPr/>
              </p:nvSpPr>
              <p:spPr>
                <a:xfrm>
                  <a:off x="5226756" y="3115733"/>
                  <a:ext cx="1314832" cy="119662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7" name="Straight Connector 56"/>
                <p:cNvCxnSpPr/>
                <p:nvPr/>
              </p:nvCxnSpPr>
              <p:spPr>
                <a:xfrm flipH="1">
                  <a:off x="5592152" y="3115733"/>
                  <a:ext cx="7137" cy="119662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6059149" y="3115733"/>
                  <a:ext cx="11289" cy="1196623"/>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247517" y="3536490"/>
                  <a:ext cx="12940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170312" y="3951111"/>
                  <a:ext cx="1371276" cy="22578"/>
                </a:xfrm>
                <a:prstGeom prst="line">
                  <a:avLst/>
                </a:prstGeom>
              </p:spPr>
              <p:style>
                <a:lnRef idx="1">
                  <a:schemeClr val="accent1"/>
                </a:lnRef>
                <a:fillRef idx="0">
                  <a:schemeClr val="accent1"/>
                </a:fillRef>
                <a:effectRef idx="0">
                  <a:schemeClr val="accent1"/>
                </a:effectRef>
                <a:fontRef idx="minor">
                  <a:schemeClr val="tx1"/>
                </a:fontRef>
              </p:style>
            </p:cxnSp>
          </p:grpSp>
          <p:sp>
            <p:nvSpPr>
              <p:cNvPr id="55" name="Oval 54"/>
              <p:cNvSpPr/>
              <p:nvPr/>
            </p:nvSpPr>
            <p:spPr>
              <a:xfrm>
                <a:off x="3191328" y="3846689"/>
                <a:ext cx="191911" cy="1846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1" name="Group 60"/>
            <p:cNvGrpSpPr/>
            <p:nvPr/>
          </p:nvGrpSpPr>
          <p:grpSpPr>
            <a:xfrm>
              <a:off x="3005809" y="5352155"/>
              <a:ext cx="1128888" cy="922623"/>
              <a:chOff x="3070578" y="3753911"/>
              <a:chExt cx="1128888" cy="922623"/>
            </a:xfrm>
          </p:grpSpPr>
          <p:grpSp>
            <p:nvGrpSpPr>
              <p:cNvPr id="62" name="Group 61"/>
              <p:cNvGrpSpPr/>
              <p:nvPr/>
            </p:nvGrpSpPr>
            <p:grpSpPr>
              <a:xfrm>
                <a:off x="3070578" y="3753911"/>
                <a:ext cx="1128888" cy="922623"/>
                <a:chOff x="5170312" y="3115733"/>
                <a:chExt cx="1371276" cy="1196623"/>
              </a:xfrm>
            </p:grpSpPr>
            <p:sp>
              <p:nvSpPr>
                <p:cNvPr id="64" name="Rectangle 63"/>
                <p:cNvSpPr/>
                <p:nvPr/>
              </p:nvSpPr>
              <p:spPr>
                <a:xfrm>
                  <a:off x="5226756" y="3115733"/>
                  <a:ext cx="1314832" cy="119662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5" name="Straight Connector 64"/>
                <p:cNvCxnSpPr/>
                <p:nvPr/>
              </p:nvCxnSpPr>
              <p:spPr>
                <a:xfrm flipH="1">
                  <a:off x="5592152" y="3115733"/>
                  <a:ext cx="7137" cy="1196623"/>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059149" y="3115733"/>
                  <a:ext cx="11289" cy="1196623"/>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H="1">
                  <a:off x="5247517" y="3536490"/>
                  <a:ext cx="12940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a:off x="5170312" y="3951111"/>
                  <a:ext cx="1371276" cy="22578"/>
                </a:xfrm>
                <a:prstGeom prst="line">
                  <a:avLst/>
                </a:prstGeom>
              </p:spPr>
              <p:style>
                <a:lnRef idx="1">
                  <a:schemeClr val="accent1"/>
                </a:lnRef>
                <a:fillRef idx="0">
                  <a:schemeClr val="accent1"/>
                </a:fillRef>
                <a:effectRef idx="0">
                  <a:schemeClr val="accent1"/>
                </a:effectRef>
                <a:fontRef idx="minor">
                  <a:schemeClr val="tx1"/>
                </a:fontRef>
              </p:style>
            </p:cxnSp>
          </p:grpSp>
          <p:sp>
            <p:nvSpPr>
              <p:cNvPr id="63" name="Oval 62"/>
              <p:cNvSpPr/>
              <p:nvPr/>
            </p:nvSpPr>
            <p:spPr>
              <a:xfrm>
                <a:off x="3191328" y="3846689"/>
                <a:ext cx="191911" cy="1846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77" name="TextBox 76"/>
            <p:cNvSpPr txBox="1"/>
            <p:nvPr/>
          </p:nvSpPr>
          <p:spPr>
            <a:xfrm>
              <a:off x="6306119" y="4230723"/>
              <a:ext cx="1217925" cy="369332"/>
            </a:xfrm>
            <a:prstGeom prst="rect">
              <a:avLst/>
            </a:prstGeom>
            <a:noFill/>
          </p:spPr>
          <p:txBody>
            <a:bodyPr wrap="square" rtlCol="0">
              <a:spAutoFit/>
            </a:bodyPr>
            <a:lstStyle/>
            <a:p>
              <a:r>
                <a:rPr lang="en-GB" dirty="0" smtClean="0"/>
                <a:t>…</a:t>
              </a:r>
              <a:endParaRPr lang="en-GB" dirty="0"/>
            </a:p>
          </p:txBody>
        </p:sp>
        <p:cxnSp>
          <p:nvCxnSpPr>
            <p:cNvPr id="79" name="Straight Arrow Connector 78"/>
            <p:cNvCxnSpPr/>
            <p:nvPr/>
          </p:nvCxnSpPr>
          <p:spPr>
            <a:xfrm flipH="1">
              <a:off x="2354020" y="4567814"/>
              <a:ext cx="868494" cy="7568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flipH="1">
              <a:off x="3628501" y="4976096"/>
              <a:ext cx="17455" cy="298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5-Point Star 83"/>
            <p:cNvSpPr/>
            <p:nvPr/>
          </p:nvSpPr>
          <p:spPr>
            <a:xfrm>
              <a:off x="2116953" y="5451514"/>
              <a:ext cx="191911" cy="17755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5-Point Star 84"/>
            <p:cNvSpPr/>
            <p:nvPr/>
          </p:nvSpPr>
          <p:spPr>
            <a:xfrm>
              <a:off x="3504656" y="5435721"/>
              <a:ext cx="191911" cy="17755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0381584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88356" y="1016000"/>
            <a:ext cx="7168444" cy="369332"/>
          </a:xfrm>
          <a:prstGeom prst="rect">
            <a:avLst/>
          </a:prstGeom>
          <a:noFill/>
        </p:spPr>
        <p:txBody>
          <a:bodyPr wrap="square" rtlCol="0">
            <a:spAutoFit/>
          </a:bodyPr>
          <a:lstStyle/>
          <a:p>
            <a:r>
              <a:rPr lang="en-GB" dirty="0" smtClean="0"/>
              <a:t>Examples of possible final states of tic tac toe</a:t>
            </a:r>
            <a:endParaRPr lang="en-GB" dirty="0"/>
          </a:p>
        </p:txBody>
      </p:sp>
      <p:grpSp>
        <p:nvGrpSpPr>
          <p:cNvPr id="25" name="Group 24"/>
          <p:cNvGrpSpPr/>
          <p:nvPr/>
        </p:nvGrpSpPr>
        <p:grpSpPr>
          <a:xfrm>
            <a:off x="2788356" y="1700137"/>
            <a:ext cx="1082421" cy="964041"/>
            <a:chOff x="2788356" y="1700137"/>
            <a:chExt cx="1082421" cy="964041"/>
          </a:xfrm>
        </p:grpSpPr>
        <p:grpSp>
          <p:nvGrpSpPr>
            <p:cNvPr id="14" name="Group 13"/>
            <p:cNvGrpSpPr/>
            <p:nvPr/>
          </p:nvGrpSpPr>
          <p:grpSpPr>
            <a:xfrm>
              <a:off x="2788356" y="1700137"/>
              <a:ext cx="1082421" cy="964041"/>
              <a:chOff x="2788356" y="1700137"/>
              <a:chExt cx="1082421" cy="964041"/>
            </a:xfrm>
          </p:grpSpPr>
          <p:sp>
            <p:nvSpPr>
              <p:cNvPr id="4" name="Rectangle 3"/>
              <p:cNvSpPr/>
              <p:nvPr/>
            </p:nvSpPr>
            <p:spPr>
              <a:xfrm>
                <a:off x="2788356" y="1720846"/>
                <a:ext cx="1082421" cy="92262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Straight Connector 5"/>
              <p:cNvCxnSpPr/>
              <p:nvPr/>
            </p:nvCxnSpPr>
            <p:spPr>
              <a:xfrm flipH="1">
                <a:off x="3149600" y="1720846"/>
                <a:ext cx="10633" cy="943332"/>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491613" y="1700137"/>
                <a:ext cx="23891" cy="9226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794986" y="2043289"/>
                <a:ext cx="10525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818220" y="2319867"/>
                <a:ext cx="1052557"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5" name="Oval 14"/>
            <p:cNvSpPr/>
            <p:nvPr/>
          </p:nvSpPr>
          <p:spPr>
            <a:xfrm>
              <a:off x="2912533" y="1851378"/>
              <a:ext cx="169334" cy="1580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p:cNvSpPr/>
            <p:nvPr/>
          </p:nvSpPr>
          <p:spPr>
            <a:xfrm>
              <a:off x="2912533" y="2115714"/>
              <a:ext cx="169334" cy="1580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p:cNvSpPr/>
            <p:nvPr/>
          </p:nvSpPr>
          <p:spPr>
            <a:xfrm>
              <a:off x="2912533" y="2420514"/>
              <a:ext cx="169334" cy="1580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5-Point Star 17"/>
            <p:cNvSpPr/>
            <p:nvPr/>
          </p:nvSpPr>
          <p:spPr>
            <a:xfrm>
              <a:off x="3240748" y="2146403"/>
              <a:ext cx="177636" cy="12735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5-Point Star 18"/>
            <p:cNvSpPr/>
            <p:nvPr/>
          </p:nvSpPr>
          <p:spPr>
            <a:xfrm>
              <a:off x="3588733" y="2417991"/>
              <a:ext cx="177636" cy="12735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5-Point Star 19"/>
            <p:cNvSpPr/>
            <p:nvPr/>
          </p:nvSpPr>
          <p:spPr>
            <a:xfrm>
              <a:off x="3611490" y="1868911"/>
              <a:ext cx="177636" cy="12735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5-Point Star 20"/>
            <p:cNvSpPr/>
            <p:nvPr/>
          </p:nvSpPr>
          <p:spPr>
            <a:xfrm>
              <a:off x="3244094" y="1827462"/>
              <a:ext cx="177636" cy="12735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p:cNvSpPr/>
            <p:nvPr/>
          </p:nvSpPr>
          <p:spPr>
            <a:xfrm>
              <a:off x="3615790" y="2112762"/>
              <a:ext cx="169334" cy="1580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p:cNvSpPr/>
            <p:nvPr/>
          </p:nvSpPr>
          <p:spPr>
            <a:xfrm>
              <a:off x="3259831" y="2438401"/>
              <a:ext cx="169334" cy="1580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4" name="TextBox 23"/>
          <p:cNvSpPr txBox="1"/>
          <p:nvPr/>
        </p:nvSpPr>
        <p:spPr>
          <a:xfrm>
            <a:off x="5362222" y="1930400"/>
            <a:ext cx="3194756" cy="369332"/>
          </a:xfrm>
          <a:prstGeom prst="rect">
            <a:avLst/>
          </a:prstGeom>
          <a:noFill/>
        </p:spPr>
        <p:txBody>
          <a:bodyPr wrap="square" rtlCol="0">
            <a:spAutoFit/>
          </a:bodyPr>
          <a:lstStyle/>
          <a:p>
            <a:r>
              <a:rPr lang="en-GB" dirty="0" smtClean="0"/>
              <a:t>Max win +1</a:t>
            </a:r>
            <a:endParaRPr lang="en-GB" dirty="0"/>
          </a:p>
        </p:txBody>
      </p:sp>
      <p:grpSp>
        <p:nvGrpSpPr>
          <p:cNvPr id="26" name="Group 25"/>
          <p:cNvGrpSpPr/>
          <p:nvPr/>
        </p:nvGrpSpPr>
        <p:grpSpPr>
          <a:xfrm>
            <a:off x="2850118" y="3020931"/>
            <a:ext cx="1082421" cy="964041"/>
            <a:chOff x="2788356" y="1700137"/>
            <a:chExt cx="1082421" cy="964041"/>
          </a:xfrm>
        </p:grpSpPr>
        <p:grpSp>
          <p:nvGrpSpPr>
            <p:cNvPr id="27" name="Group 26"/>
            <p:cNvGrpSpPr/>
            <p:nvPr/>
          </p:nvGrpSpPr>
          <p:grpSpPr>
            <a:xfrm>
              <a:off x="2788356" y="1700137"/>
              <a:ext cx="1082421" cy="964041"/>
              <a:chOff x="2788356" y="1700137"/>
              <a:chExt cx="1082421" cy="964041"/>
            </a:xfrm>
          </p:grpSpPr>
          <p:sp>
            <p:nvSpPr>
              <p:cNvPr id="37" name="Rectangle 36"/>
              <p:cNvSpPr/>
              <p:nvPr/>
            </p:nvSpPr>
            <p:spPr>
              <a:xfrm>
                <a:off x="2788356" y="1720846"/>
                <a:ext cx="1082421" cy="92262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8" name="Straight Connector 37"/>
              <p:cNvCxnSpPr/>
              <p:nvPr/>
            </p:nvCxnSpPr>
            <p:spPr>
              <a:xfrm flipH="1">
                <a:off x="3149600" y="1720846"/>
                <a:ext cx="10633" cy="9433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491613" y="1700137"/>
                <a:ext cx="23891" cy="9226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794986" y="2043289"/>
                <a:ext cx="10525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818220" y="2319867"/>
                <a:ext cx="1052557"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9" name="Oval 28"/>
            <p:cNvSpPr/>
            <p:nvPr/>
          </p:nvSpPr>
          <p:spPr>
            <a:xfrm>
              <a:off x="2912533" y="2115714"/>
              <a:ext cx="169334" cy="1580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p:cNvSpPr/>
            <p:nvPr/>
          </p:nvSpPr>
          <p:spPr>
            <a:xfrm>
              <a:off x="2912533" y="2420514"/>
              <a:ext cx="169334" cy="1580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5-Point Star 30"/>
            <p:cNvSpPr/>
            <p:nvPr/>
          </p:nvSpPr>
          <p:spPr>
            <a:xfrm>
              <a:off x="3240748" y="2146403"/>
              <a:ext cx="177636" cy="12735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5-Point Star 31"/>
            <p:cNvSpPr/>
            <p:nvPr/>
          </p:nvSpPr>
          <p:spPr>
            <a:xfrm>
              <a:off x="3588733" y="2417991"/>
              <a:ext cx="177636" cy="12735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5-Point Star 33"/>
            <p:cNvSpPr/>
            <p:nvPr/>
          </p:nvSpPr>
          <p:spPr>
            <a:xfrm>
              <a:off x="3244094" y="1827462"/>
              <a:ext cx="177636" cy="12735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p:cNvSpPr/>
            <p:nvPr/>
          </p:nvSpPr>
          <p:spPr>
            <a:xfrm>
              <a:off x="3615790" y="2112762"/>
              <a:ext cx="169334" cy="1580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p:cNvSpPr/>
            <p:nvPr/>
          </p:nvSpPr>
          <p:spPr>
            <a:xfrm>
              <a:off x="3259831" y="2438401"/>
              <a:ext cx="169334" cy="1580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3" name="5-Point Star 42"/>
          <p:cNvSpPr/>
          <p:nvPr/>
        </p:nvSpPr>
        <p:spPr>
          <a:xfrm>
            <a:off x="2941922" y="3110031"/>
            <a:ext cx="177636" cy="12735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p:cNvSpPr/>
          <p:nvPr/>
        </p:nvSpPr>
        <p:spPr>
          <a:xfrm>
            <a:off x="3677552" y="3144367"/>
            <a:ext cx="169334" cy="1580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TextBox 44"/>
          <p:cNvSpPr txBox="1"/>
          <p:nvPr/>
        </p:nvSpPr>
        <p:spPr>
          <a:xfrm>
            <a:off x="5362222" y="3248890"/>
            <a:ext cx="3194756" cy="369332"/>
          </a:xfrm>
          <a:prstGeom prst="rect">
            <a:avLst/>
          </a:prstGeom>
          <a:noFill/>
        </p:spPr>
        <p:txBody>
          <a:bodyPr wrap="square" rtlCol="0">
            <a:spAutoFit/>
          </a:bodyPr>
          <a:lstStyle/>
          <a:p>
            <a:r>
              <a:rPr lang="en-GB" dirty="0" smtClean="0"/>
              <a:t>Min win -1</a:t>
            </a:r>
            <a:endParaRPr lang="en-GB" dirty="0"/>
          </a:p>
        </p:txBody>
      </p:sp>
      <p:grpSp>
        <p:nvGrpSpPr>
          <p:cNvPr id="46" name="Group 45"/>
          <p:cNvGrpSpPr/>
          <p:nvPr/>
        </p:nvGrpSpPr>
        <p:grpSpPr>
          <a:xfrm>
            <a:off x="2826884" y="4555010"/>
            <a:ext cx="1082421" cy="964041"/>
            <a:chOff x="2788356" y="1700137"/>
            <a:chExt cx="1082421" cy="964041"/>
          </a:xfrm>
        </p:grpSpPr>
        <p:grpSp>
          <p:nvGrpSpPr>
            <p:cNvPr id="47" name="Group 46"/>
            <p:cNvGrpSpPr/>
            <p:nvPr/>
          </p:nvGrpSpPr>
          <p:grpSpPr>
            <a:xfrm>
              <a:off x="2788356" y="1700137"/>
              <a:ext cx="1082421" cy="964041"/>
              <a:chOff x="2788356" y="1700137"/>
              <a:chExt cx="1082421" cy="964041"/>
            </a:xfrm>
          </p:grpSpPr>
          <p:sp>
            <p:nvSpPr>
              <p:cNvPr id="57" name="Rectangle 56"/>
              <p:cNvSpPr/>
              <p:nvPr/>
            </p:nvSpPr>
            <p:spPr>
              <a:xfrm>
                <a:off x="2788356" y="1720846"/>
                <a:ext cx="1082421" cy="92262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8" name="Straight Connector 57"/>
              <p:cNvCxnSpPr/>
              <p:nvPr/>
            </p:nvCxnSpPr>
            <p:spPr>
              <a:xfrm flipH="1">
                <a:off x="3149600" y="1720846"/>
                <a:ext cx="10633" cy="943332"/>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3491613" y="1700137"/>
                <a:ext cx="23891" cy="92262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794986" y="2043289"/>
                <a:ext cx="10525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2818220" y="2319867"/>
                <a:ext cx="1052557"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8" name="Oval 47"/>
            <p:cNvSpPr/>
            <p:nvPr/>
          </p:nvSpPr>
          <p:spPr>
            <a:xfrm>
              <a:off x="2912533" y="1851378"/>
              <a:ext cx="169334" cy="1580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p:cNvSpPr/>
            <p:nvPr/>
          </p:nvSpPr>
          <p:spPr>
            <a:xfrm>
              <a:off x="2912533" y="2115714"/>
              <a:ext cx="169334" cy="1580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Oval 49"/>
            <p:cNvSpPr/>
            <p:nvPr/>
          </p:nvSpPr>
          <p:spPr>
            <a:xfrm>
              <a:off x="3650488" y="1844477"/>
              <a:ext cx="169334" cy="1580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5-Point Star 50"/>
            <p:cNvSpPr/>
            <p:nvPr/>
          </p:nvSpPr>
          <p:spPr>
            <a:xfrm>
              <a:off x="3240748" y="2146403"/>
              <a:ext cx="177636" cy="12735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5-Point Star 51"/>
            <p:cNvSpPr/>
            <p:nvPr/>
          </p:nvSpPr>
          <p:spPr>
            <a:xfrm>
              <a:off x="3588733" y="2417991"/>
              <a:ext cx="177636" cy="12735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5-Point Star 52"/>
            <p:cNvSpPr/>
            <p:nvPr/>
          </p:nvSpPr>
          <p:spPr>
            <a:xfrm>
              <a:off x="2872335" y="2427970"/>
              <a:ext cx="267649" cy="19479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5-Point Star 53"/>
            <p:cNvSpPr/>
            <p:nvPr/>
          </p:nvSpPr>
          <p:spPr>
            <a:xfrm>
              <a:off x="3244094" y="1827462"/>
              <a:ext cx="177636" cy="12735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Oval 54"/>
            <p:cNvSpPr/>
            <p:nvPr/>
          </p:nvSpPr>
          <p:spPr>
            <a:xfrm>
              <a:off x="3615790" y="2112762"/>
              <a:ext cx="169334" cy="1580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Oval 55"/>
            <p:cNvSpPr/>
            <p:nvPr/>
          </p:nvSpPr>
          <p:spPr>
            <a:xfrm>
              <a:off x="3259831" y="2438401"/>
              <a:ext cx="169334" cy="1580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62" name="TextBox 61"/>
          <p:cNvSpPr txBox="1"/>
          <p:nvPr/>
        </p:nvSpPr>
        <p:spPr>
          <a:xfrm>
            <a:off x="5362222" y="4831655"/>
            <a:ext cx="3194756" cy="369332"/>
          </a:xfrm>
          <a:prstGeom prst="rect">
            <a:avLst/>
          </a:prstGeom>
          <a:noFill/>
        </p:spPr>
        <p:txBody>
          <a:bodyPr wrap="square" rtlCol="0">
            <a:spAutoFit/>
          </a:bodyPr>
          <a:lstStyle/>
          <a:p>
            <a:r>
              <a:rPr lang="en-GB" dirty="0" smtClean="0"/>
              <a:t>Nobody wins  0</a:t>
            </a:r>
            <a:endParaRPr lang="en-GB" dirty="0"/>
          </a:p>
        </p:txBody>
      </p:sp>
    </p:spTree>
    <p:extLst>
      <p:ext uri="{BB962C8B-B14F-4D97-AF65-F5344CB8AC3E}">
        <p14:creationId xmlns:p14="http://schemas.microsoft.com/office/powerpoint/2010/main" val="28688129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7" name="TextBox 27"/>
          <p:cNvSpPr txBox="1">
            <a:spLocks noChangeArrowheads="1"/>
          </p:cNvSpPr>
          <p:nvPr/>
        </p:nvSpPr>
        <p:spPr bwMode="auto">
          <a:xfrm>
            <a:off x="1779587" y="4490013"/>
            <a:ext cx="74453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dirty="0"/>
              <a:t>0                                   1               -1                               0               0                 -</a:t>
            </a:r>
            <a:r>
              <a:rPr lang="sk-SK" altLang="en-US" dirty="0" smtClean="0"/>
              <a:t>1</a:t>
            </a:r>
            <a:endParaRPr lang="en-US" altLang="en-US" dirty="0" smtClean="0"/>
          </a:p>
        </p:txBody>
      </p:sp>
      <p:sp>
        <p:nvSpPr>
          <p:cNvPr id="19459" name="TextBox 29"/>
          <p:cNvSpPr txBox="1">
            <a:spLocks noChangeArrowheads="1"/>
          </p:cNvSpPr>
          <p:nvPr/>
        </p:nvSpPr>
        <p:spPr bwMode="auto">
          <a:xfrm>
            <a:off x="9551989" y="908051"/>
            <a:ext cx="720725" cy="369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MAX</a:t>
            </a:r>
          </a:p>
          <a:p>
            <a:endParaRPr lang="sk-SK" altLang="en-US"/>
          </a:p>
          <a:p>
            <a:endParaRPr lang="sk-SK" altLang="en-US"/>
          </a:p>
          <a:p>
            <a:endParaRPr lang="sk-SK" altLang="en-US"/>
          </a:p>
          <a:p>
            <a:endParaRPr lang="sk-SK" altLang="en-US"/>
          </a:p>
          <a:p>
            <a:endParaRPr lang="sk-SK" altLang="en-US"/>
          </a:p>
          <a:p>
            <a:r>
              <a:rPr lang="sk-SK" altLang="en-US"/>
              <a:t>MIN</a:t>
            </a:r>
          </a:p>
          <a:p>
            <a:endParaRPr lang="sk-SK" altLang="en-US"/>
          </a:p>
          <a:p>
            <a:endParaRPr lang="sk-SK" altLang="en-US"/>
          </a:p>
          <a:p>
            <a:endParaRPr lang="sk-SK" altLang="en-US"/>
          </a:p>
          <a:p>
            <a:endParaRPr lang="sk-SK" altLang="en-US"/>
          </a:p>
          <a:p>
            <a:endParaRPr lang="sk-SK" altLang="en-US"/>
          </a:p>
          <a:p>
            <a:r>
              <a:rPr lang="sk-SK" altLang="en-US"/>
              <a:t>MAX</a:t>
            </a:r>
            <a:endParaRPr lang="en-US" altLang="en-US"/>
          </a:p>
        </p:txBody>
      </p:sp>
      <p:sp>
        <p:nvSpPr>
          <p:cNvPr id="32" name="TextBox 31"/>
          <p:cNvSpPr txBox="1">
            <a:spLocks noChangeArrowheads="1"/>
          </p:cNvSpPr>
          <p:nvPr/>
        </p:nvSpPr>
        <p:spPr bwMode="auto">
          <a:xfrm>
            <a:off x="2603500" y="2427289"/>
            <a:ext cx="576263" cy="379412"/>
          </a:xfrm>
          <a:prstGeom prst="rect">
            <a:avLst/>
          </a:prstGeom>
          <a:noFill/>
          <a:ln>
            <a:noFill/>
          </a:ln>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dirty="0"/>
              <a:t>0</a:t>
            </a:r>
            <a:endParaRPr lang="en-US" altLang="en-US" dirty="0"/>
          </a:p>
        </p:txBody>
      </p:sp>
      <p:sp>
        <p:nvSpPr>
          <p:cNvPr id="33" name="TextBox 32"/>
          <p:cNvSpPr txBox="1">
            <a:spLocks noChangeArrowheads="1"/>
          </p:cNvSpPr>
          <p:nvPr/>
        </p:nvSpPr>
        <p:spPr bwMode="auto">
          <a:xfrm>
            <a:off x="4747135" y="2496343"/>
            <a:ext cx="576263" cy="379413"/>
          </a:xfrm>
          <a:prstGeom prst="rect">
            <a:avLst/>
          </a:prstGeom>
          <a:noFill/>
          <a:ln>
            <a:noFill/>
          </a:ln>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dirty="0"/>
              <a:t>-1</a:t>
            </a:r>
            <a:endParaRPr lang="en-US" altLang="en-US" dirty="0"/>
          </a:p>
        </p:txBody>
      </p:sp>
      <p:sp>
        <p:nvSpPr>
          <p:cNvPr id="34" name="TextBox 33"/>
          <p:cNvSpPr txBox="1">
            <a:spLocks noChangeArrowheads="1"/>
          </p:cNvSpPr>
          <p:nvPr/>
        </p:nvSpPr>
        <p:spPr bwMode="auto">
          <a:xfrm>
            <a:off x="7824789" y="2459038"/>
            <a:ext cx="574675"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-1</a:t>
            </a:r>
            <a:endParaRPr lang="en-US" altLang="en-US"/>
          </a:p>
        </p:txBody>
      </p:sp>
      <p:grpSp>
        <p:nvGrpSpPr>
          <p:cNvPr id="19463" name="Group 43"/>
          <p:cNvGrpSpPr>
            <a:grpSpLocks/>
          </p:cNvGrpSpPr>
          <p:nvPr/>
        </p:nvGrpSpPr>
        <p:grpSpPr bwMode="auto">
          <a:xfrm>
            <a:off x="2046288" y="908051"/>
            <a:ext cx="6750050" cy="3694113"/>
            <a:chOff x="522277" y="908720"/>
            <a:chExt cx="6750018" cy="3693131"/>
          </a:xfrm>
        </p:grpSpPr>
        <p:sp>
          <p:nvSpPr>
            <p:cNvPr id="3" name="Oval 2"/>
            <p:cNvSpPr/>
            <p:nvPr/>
          </p:nvSpPr>
          <p:spPr>
            <a:xfrm>
              <a:off x="3924273" y="908720"/>
              <a:ext cx="576260" cy="576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5" name="Straight Arrow Connector 4"/>
            <p:cNvCxnSpPr>
              <a:stCxn id="3" idx="4"/>
            </p:cNvCxnSpPr>
            <p:nvPr/>
          </p:nvCxnSpPr>
          <p:spPr>
            <a:xfrm flipH="1">
              <a:off x="2195494" y="1484830"/>
              <a:ext cx="2016115" cy="86337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3" idx="4"/>
            </p:cNvCxnSpPr>
            <p:nvPr/>
          </p:nvCxnSpPr>
          <p:spPr>
            <a:xfrm flipH="1">
              <a:off x="4140172" y="1484830"/>
              <a:ext cx="71438" cy="100779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3" idx="4"/>
            </p:cNvCxnSpPr>
            <p:nvPr/>
          </p:nvCxnSpPr>
          <p:spPr>
            <a:xfrm>
              <a:off x="4211610" y="1484830"/>
              <a:ext cx="1584317" cy="100779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1763696" y="2329155"/>
              <a:ext cx="576259" cy="57610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Oval 10"/>
            <p:cNvSpPr/>
            <p:nvPr/>
          </p:nvSpPr>
          <p:spPr>
            <a:xfrm>
              <a:off x="3894111" y="2492624"/>
              <a:ext cx="576259" cy="5761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Oval 11"/>
            <p:cNvSpPr/>
            <p:nvPr/>
          </p:nvSpPr>
          <p:spPr>
            <a:xfrm>
              <a:off x="5673690" y="2459296"/>
              <a:ext cx="576260" cy="57610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4" name="Straight Arrow Connector 13"/>
            <p:cNvCxnSpPr>
              <a:stCxn id="10" idx="3"/>
            </p:cNvCxnSpPr>
            <p:nvPr/>
          </p:nvCxnSpPr>
          <p:spPr>
            <a:xfrm flipH="1">
              <a:off x="827076" y="2821149"/>
              <a:ext cx="1020757" cy="96811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0" idx="5"/>
            </p:cNvCxnSpPr>
            <p:nvPr/>
          </p:nvCxnSpPr>
          <p:spPr>
            <a:xfrm>
              <a:off x="2255819" y="2821149"/>
              <a:ext cx="396873" cy="118396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1" idx="3"/>
            </p:cNvCxnSpPr>
            <p:nvPr/>
          </p:nvCxnSpPr>
          <p:spPr>
            <a:xfrm flipH="1">
              <a:off x="3401988" y="2984618"/>
              <a:ext cx="576259" cy="94907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1" idx="5"/>
            </p:cNvCxnSpPr>
            <p:nvPr/>
          </p:nvCxnSpPr>
          <p:spPr>
            <a:xfrm>
              <a:off x="4386234" y="2984618"/>
              <a:ext cx="833433" cy="109191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2" idx="5"/>
            </p:cNvCxnSpPr>
            <p:nvPr/>
          </p:nvCxnSpPr>
          <p:spPr>
            <a:xfrm>
              <a:off x="6165812" y="2951290"/>
              <a:ext cx="782634" cy="98240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522277" y="3789267"/>
              <a:ext cx="576259" cy="57610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Oval 23"/>
            <p:cNvSpPr/>
            <p:nvPr/>
          </p:nvSpPr>
          <p:spPr>
            <a:xfrm>
              <a:off x="2303444" y="3933691"/>
              <a:ext cx="576259" cy="576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Oval 24"/>
            <p:cNvSpPr/>
            <p:nvPr/>
          </p:nvSpPr>
          <p:spPr>
            <a:xfrm>
              <a:off x="3144815" y="3933691"/>
              <a:ext cx="576259" cy="576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 name="Oval 25"/>
            <p:cNvSpPr/>
            <p:nvPr/>
          </p:nvSpPr>
          <p:spPr>
            <a:xfrm>
              <a:off x="4932331" y="4025741"/>
              <a:ext cx="576259" cy="576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 name="Oval 26"/>
            <p:cNvSpPr/>
            <p:nvPr/>
          </p:nvSpPr>
          <p:spPr>
            <a:xfrm>
              <a:off x="6696035" y="3906711"/>
              <a:ext cx="576260" cy="57610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35" name="Straight Arrow Connector 34"/>
            <p:cNvCxnSpPr>
              <a:stCxn id="12" idx="3"/>
              <a:endCxn id="37" idx="0"/>
            </p:cNvCxnSpPr>
            <p:nvPr/>
          </p:nvCxnSpPr>
          <p:spPr>
            <a:xfrm>
              <a:off x="5758081" y="2951035"/>
              <a:ext cx="279939" cy="100646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5749889" y="3957497"/>
              <a:ext cx="576260" cy="57610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38" name="TextBox 37"/>
          <p:cNvSpPr txBox="1">
            <a:spLocks noChangeArrowheads="1"/>
          </p:cNvSpPr>
          <p:nvPr/>
        </p:nvSpPr>
        <p:spPr bwMode="auto">
          <a:xfrm>
            <a:off x="6137122" y="881061"/>
            <a:ext cx="576262"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dirty="0"/>
              <a:t>0</a:t>
            </a:r>
            <a:endParaRPr lang="en-US" altLang="en-US" dirty="0"/>
          </a:p>
        </p:txBody>
      </p:sp>
      <p:cxnSp>
        <p:nvCxnSpPr>
          <p:cNvPr id="42" name="Straight Arrow Connector 41"/>
          <p:cNvCxnSpPr>
            <a:endCxn id="23" idx="0"/>
          </p:cNvCxnSpPr>
          <p:nvPr/>
        </p:nvCxnSpPr>
        <p:spPr>
          <a:xfrm flipH="1">
            <a:off x="2335214" y="2827339"/>
            <a:ext cx="1030287" cy="962025"/>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a:spLocks noChangeArrowheads="1"/>
          </p:cNvSpPr>
          <p:nvPr/>
        </p:nvSpPr>
        <p:spPr bwMode="auto">
          <a:xfrm>
            <a:off x="8213013" y="5258788"/>
            <a:ext cx="339867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1600" dirty="0" smtClean="0"/>
              <a:t>Because it is a </a:t>
            </a:r>
            <a:r>
              <a:rPr lang="en-US" altLang="en-US" sz="1600" dirty="0" smtClean="0">
                <a:solidFill>
                  <a:srgbClr val="0070C0"/>
                </a:solidFill>
              </a:rPr>
              <a:t>zero sum game </a:t>
            </a:r>
            <a:r>
              <a:rPr lang="en-US" altLang="en-US" sz="1600" dirty="0" smtClean="0"/>
              <a:t>(final results sum to zero), one can look on the final results as on a vector</a:t>
            </a:r>
            <a:r>
              <a:rPr lang="sk-SK" altLang="en-US" sz="1600" dirty="0" smtClean="0"/>
              <a:t> </a:t>
            </a:r>
            <a:r>
              <a:rPr lang="sk-SK" altLang="en-US" sz="1600" dirty="0"/>
              <a:t>(-1,1). </a:t>
            </a:r>
            <a:r>
              <a:rPr lang="en-US" altLang="en-US" sz="1600" dirty="0" smtClean="0"/>
              <a:t>First value is a Max gain, the second Min gain. Both players try to maximize their gain. </a:t>
            </a:r>
            <a:endParaRPr lang="en-US" altLang="en-US" sz="1600" dirty="0"/>
          </a:p>
        </p:txBody>
      </p:sp>
      <p:cxnSp>
        <p:nvCxnSpPr>
          <p:cNvPr id="13" name="Straight Arrow Connector 12"/>
          <p:cNvCxnSpPr>
            <a:endCxn id="10" idx="0"/>
          </p:cNvCxnSpPr>
          <p:nvPr/>
        </p:nvCxnSpPr>
        <p:spPr>
          <a:xfrm flipH="1">
            <a:off x="3575844" y="1484314"/>
            <a:ext cx="1842294" cy="84455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1653436" y="275573"/>
            <a:ext cx="5379189" cy="369332"/>
          </a:xfrm>
          <a:prstGeom prst="rect">
            <a:avLst/>
          </a:prstGeom>
          <a:solidFill>
            <a:srgbClr val="FFFF00"/>
          </a:solidFill>
        </p:spPr>
        <p:txBody>
          <a:bodyPr wrap="square" rtlCol="0">
            <a:spAutoFit/>
          </a:bodyPr>
          <a:lstStyle/>
          <a:p>
            <a:r>
              <a:rPr lang="en-US" dirty="0" smtClean="0"/>
              <a:t>One move zero sum game MINMAX</a:t>
            </a:r>
            <a:endParaRPr lang="en-US" dirty="0"/>
          </a:p>
        </p:txBody>
      </p:sp>
      <p:sp>
        <p:nvSpPr>
          <p:cNvPr id="6" name="TextBox 5"/>
          <p:cNvSpPr txBox="1"/>
          <p:nvPr/>
        </p:nvSpPr>
        <p:spPr>
          <a:xfrm>
            <a:off x="1779587" y="4971881"/>
            <a:ext cx="7553194" cy="369332"/>
          </a:xfrm>
          <a:prstGeom prst="rect">
            <a:avLst/>
          </a:prstGeom>
          <a:noFill/>
        </p:spPr>
        <p:txBody>
          <a:bodyPr wrap="square" rtlCol="0">
            <a:spAutoFit/>
          </a:bodyPr>
          <a:lstStyle/>
          <a:p>
            <a:r>
              <a:rPr lang="en-US" dirty="0" smtClean="0"/>
              <a:t>(0,</a:t>
            </a:r>
            <a:r>
              <a:rPr lang="en-US" dirty="0" smtClean="0">
                <a:solidFill>
                  <a:srgbClr val="FF0000"/>
                </a:solidFill>
              </a:rPr>
              <a:t>0</a:t>
            </a:r>
            <a:r>
              <a:rPr lang="en-US" dirty="0" smtClean="0"/>
              <a:t>)                      (1</a:t>
            </a:r>
            <a:r>
              <a:rPr lang="en-US" dirty="0" smtClean="0">
                <a:solidFill>
                  <a:srgbClr val="FF0000"/>
                </a:solidFill>
              </a:rPr>
              <a:t>,-1</a:t>
            </a:r>
            <a:r>
              <a:rPr lang="en-US" dirty="0" smtClean="0"/>
              <a:t>)     (-1,</a:t>
            </a:r>
            <a:r>
              <a:rPr lang="en-US" dirty="0" smtClean="0">
                <a:solidFill>
                  <a:srgbClr val="FF0000"/>
                </a:solidFill>
              </a:rPr>
              <a:t>1</a:t>
            </a:r>
            <a:r>
              <a:rPr lang="en-US" dirty="0" smtClean="0"/>
              <a:t>)                  (0,</a:t>
            </a:r>
            <a:r>
              <a:rPr lang="en-US" dirty="0" smtClean="0">
                <a:solidFill>
                  <a:srgbClr val="FF0000"/>
                </a:solidFill>
              </a:rPr>
              <a:t>0</a:t>
            </a:r>
            <a:r>
              <a:rPr lang="en-US" dirty="0" smtClean="0"/>
              <a:t>)       (0,</a:t>
            </a:r>
            <a:r>
              <a:rPr lang="en-US" dirty="0" smtClean="0">
                <a:solidFill>
                  <a:srgbClr val="FF0000"/>
                </a:solidFill>
              </a:rPr>
              <a:t>0</a:t>
            </a:r>
            <a:r>
              <a:rPr lang="en-US" dirty="0" smtClean="0"/>
              <a:t>)         (-1,</a:t>
            </a:r>
            <a:r>
              <a:rPr lang="en-US" dirty="0" smtClean="0">
                <a:solidFill>
                  <a:srgbClr val="FF0000"/>
                </a:solidFill>
              </a:rPr>
              <a:t>1</a:t>
            </a:r>
            <a:r>
              <a:rPr lang="en-US" dirty="0" smtClean="0"/>
              <a:t>)</a:t>
            </a:r>
            <a:endParaRPr lang="en-US" dirty="0"/>
          </a:p>
        </p:txBody>
      </p:sp>
    </p:spTree>
    <p:extLst>
      <p:ext uri="{BB962C8B-B14F-4D97-AF65-F5344CB8AC3E}">
        <p14:creationId xmlns:p14="http://schemas.microsoft.com/office/powerpoint/2010/main" val="42731388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38" grpId="0"/>
      <p:bldP spid="2" grpId="0"/>
      <p:bldP spid="6" grpId="0"/>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9D944E4D21CE94AA6A0E3FCAB1DC0A2" ma:contentTypeVersion="4" ma:contentTypeDescription="Create a new document." ma:contentTypeScope="" ma:versionID="fd01a5bfa69a91d5a74847fc5198caab">
  <xsd:schema xmlns:xsd="http://www.w3.org/2001/XMLSchema" xmlns:xs="http://www.w3.org/2001/XMLSchema" xmlns:p="http://schemas.microsoft.com/office/2006/metadata/properties" xmlns:ns2="480d4896-0893-47d3-a177-b0679fd529ef" targetNamespace="http://schemas.microsoft.com/office/2006/metadata/properties" ma:root="true" ma:fieldsID="216579cecd7a4cb0312b7f18696a1fbe" ns2:_="">
    <xsd:import namespace="480d4896-0893-47d3-a177-b0679fd529ef"/>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0d4896-0893-47d3-a177-b0679fd529e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380C869-5BAB-4241-B0BF-6F4759AF4C65}"/>
</file>

<file path=customXml/itemProps2.xml><?xml version="1.0" encoding="utf-8"?>
<ds:datastoreItem xmlns:ds="http://schemas.openxmlformats.org/officeDocument/2006/customXml" ds:itemID="{E6A22567-A891-43C8-AF1D-4F309F287AFA}"/>
</file>

<file path=customXml/itemProps3.xml><?xml version="1.0" encoding="utf-8"?>
<ds:datastoreItem xmlns:ds="http://schemas.openxmlformats.org/officeDocument/2006/customXml" ds:itemID="{1E536EAB-41C9-4E84-AED5-C90D1DF3D077}"/>
</file>

<file path=docProps/app.xml><?xml version="1.0" encoding="utf-8"?>
<Properties xmlns="http://schemas.openxmlformats.org/officeDocument/2006/extended-properties" xmlns:vt="http://schemas.openxmlformats.org/officeDocument/2006/docPropsVTypes">
  <Template>Wisp</Template>
  <TotalTime>5327</TotalTime>
  <Words>4707</Words>
  <Application>Microsoft Office PowerPoint</Application>
  <PresentationFormat>Widescreen</PresentationFormat>
  <Paragraphs>700</Paragraphs>
  <Slides>54</Slides>
  <Notes>3</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3</vt:i4>
      </vt:variant>
      <vt:variant>
        <vt:lpstr>Slide Titles</vt:lpstr>
      </vt:variant>
      <vt:variant>
        <vt:i4>54</vt:i4>
      </vt:variant>
    </vt:vector>
  </HeadingPairs>
  <TitlesOfParts>
    <vt:vector size="68" baseType="lpstr">
      <vt:lpstr>Arial</vt:lpstr>
      <vt:lpstr>Calibri</vt:lpstr>
      <vt:lpstr>Cambria Math</vt:lpstr>
      <vt:lpstr>Century Gothic</vt:lpstr>
      <vt:lpstr>Gisha</vt:lpstr>
      <vt:lpstr>Marlett</vt:lpstr>
      <vt:lpstr>Symbol</vt:lpstr>
      <vt:lpstr>Times New Roman</vt:lpstr>
      <vt:lpstr>Verdana</vt:lpstr>
      <vt:lpstr>Wingdings 3</vt:lpstr>
      <vt:lpstr>Wisp</vt:lpstr>
      <vt:lpstr>Equation</vt:lpstr>
      <vt:lpstr>Rovnica</vt:lpstr>
      <vt:lpstr>Rovnice</vt:lpstr>
      <vt:lpstr>Artificial intelligence IV</vt:lpstr>
      <vt:lpstr>Last lecture</vt:lpstr>
      <vt:lpstr>Outline</vt:lpstr>
      <vt:lpstr>PowerPoint Presentation</vt:lpstr>
      <vt:lpstr>PowerPoint Presentation</vt:lpstr>
      <vt:lpstr>Minimax and Monte Carlo tree search</vt:lpstr>
      <vt:lpstr>PowerPoint Presentation</vt:lpstr>
      <vt:lpstr>PowerPoint Presentation</vt:lpstr>
      <vt:lpstr>PowerPoint Presentation</vt:lpstr>
      <vt:lpstr>PowerPoint Presentation</vt:lpstr>
      <vt:lpstr>Minimax properties</vt:lpstr>
      <vt:lpstr>Alfa beta prunning</vt:lpstr>
      <vt:lpstr>PowerPoint Presentation</vt:lpstr>
      <vt:lpstr>PowerPoint Presentation</vt:lpstr>
      <vt:lpstr>PowerPoint Presentation</vt:lpstr>
      <vt:lpstr>Comment</vt:lpstr>
      <vt:lpstr>Preliminary summary</vt:lpstr>
      <vt:lpstr>Monte Carlo Tree Search</vt:lpstr>
      <vt:lpstr>PowerPoint Presentation</vt:lpstr>
      <vt:lpstr>PowerPoint Presentation</vt:lpstr>
      <vt:lpstr>PowerPoint Presentation</vt:lpstr>
      <vt:lpstr>MCTS</vt:lpstr>
      <vt:lpstr>MCTS algorithm – tree traversal and node expansion (John Levin)</vt:lpstr>
      <vt:lpstr>PowerPoint Presentation</vt:lpstr>
      <vt:lpstr>MCTS 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Probability theory in Artificial intelligence II</vt:lpstr>
      <vt:lpstr>Chain rule</vt:lpstr>
      <vt:lpstr>PowerPoint Presentation</vt:lpstr>
      <vt:lpstr>PowerPoint Presentation</vt:lpstr>
      <vt:lpstr>Basic Bayesian network</vt:lpstr>
      <vt:lpstr>PowerPoint Presentation</vt:lpstr>
      <vt:lpstr>PowerPoint Presentation</vt:lpstr>
      <vt:lpstr>PowerPoint Presentation</vt:lpstr>
      <vt:lpstr>PowerPoint Presentation</vt:lpstr>
      <vt:lpstr>Comment</vt:lpstr>
      <vt:lpstr>Even more complex Bayesian network. </vt:lpstr>
      <vt:lpstr>PowerPoint Presentation</vt:lpstr>
      <vt:lpstr>PowerPoint Presentation</vt:lpstr>
      <vt:lpstr>Comment</vt:lpstr>
      <vt:lpstr>PowerPoint Presentation</vt:lpstr>
      <vt:lpstr>PowerPoint Presentation</vt:lpstr>
      <vt:lpstr>PowerPoint Presentation</vt:lpstr>
      <vt:lpstr>Bayesian network and the full joint probability representation / Bayes net rule  </vt:lpstr>
      <vt:lpstr>PowerPoint Presentation</vt:lpstr>
      <vt:lpstr>PowerPoint Presentation</vt:lpstr>
      <vt:lpstr>PowerPoint Presentation</vt:lpstr>
      <vt:lpstr>Summary</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IV</dc:title>
  <dc:creator>Maria Markosova</dc:creator>
  <cp:lastModifiedBy>Maria Markosova</cp:lastModifiedBy>
  <cp:revision>207</cp:revision>
  <cp:lastPrinted>2019-03-11T08:36:55Z</cp:lastPrinted>
  <dcterms:created xsi:type="dcterms:W3CDTF">2019-01-23T14:51:12Z</dcterms:created>
  <dcterms:modified xsi:type="dcterms:W3CDTF">2024-03-14T15:53:47Z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0x01010009D944E4D21CE94AA6A0E3FCAB1DC0A2</vt:lpwstr>
  </property>
</Properties>
</file>