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s/slide47.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5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50.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48.xml" ContentType="application/vnd.openxmlformats-officedocument.presentationml.slide+xml"/>
  <Override PartName="/ppt/slides/slide6.xml" ContentType="application/vnd.openxmlformats-officedocument.presentationml.slide+xml"/>
  <Override PartName="/ppt/slides/slide4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46.xml" ContentType="application/vnd.openxmlformats-officedocument.presentationml.slide+xml"/>
  <Override PartName="/ppt/slides/slide27.xml" ContentType="application/vnd.openxmlformats-officedocument.presentationml.slide+xml"/>
  <Override PartName="/ppt/slides/slide29.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8.xml" ContentType="application/vnd.openxmlformats-officedocument.presentationml.slide+xml"/>
  <Override PartName="/ppt/notesSlides/notesSlide6.xml" ContentType="application/vnd.openxmlformats-officedocument.presentationml.notesSlid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2.xml" ContentType="application/vnd.openxmlformats-officedocument.presentationml.tags+xml"/>
  <Override PartName="/ppt/tags/tag1.xml" ContentType="application/vnd.openxmlformats-officedocument.presentationml.tags+xml"/>
  <Override PartName="/docProps/app.xml" ContentType="application/vnd.openxmlformats-officedocument.extended-properties+xml"/>
  <Override PartName="/ppt/tags/tag4.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3"/>
  </p:notesMasterIdLst>
  <p:sldIdLst>
    <p:sldId id="256" r:id="rId2"/>
    <p:sldId id="364" r:id="rId3"/>
    <p:sldId id="405" r:id="rId4"/>
    <p:sldId id="365" r:id="rId5"/>
    <p:sldId id="355" r:id="rId6"/>
    <p:sldId id="356" r:id="rId7"/>
    <p:sldId id="357" r:id="rId8"/>
    <p:sldId id="358" r:id="rId9"/>
    <p:sldId id="359" r:id="rId10"/>
    <p:sldId id="361" r:id="rId11"/>
    <p:sldId id="362" r:id="rId12"/>
    <p:sldId id="367" r:id="rId13"/>
    <p:sldId id="403" r:id="rId14"/>
    <p:sldId id="368" r:id="rId15"/>
    <p:sldId id="369" r:id="rId16"/>
    <p:sldId id="325" r:id="rId17"/>
    <p:sldId id="326" r:id="rId18"/>
    <p:sldId id="327" r:id="rId19"/>
    <p:sldId id="328" r:id="rId20"/>
    <p:sldId id="329" r:id="rId21"/>
    <p:sldId id="370" r:id="rId22"/>
    <p:sldId id="371" r:id="rId23"/>
    <p:sldId id="372" r:id="rId24"/>
    <p:sldId id="373" r:id="rId25"/>
    <p:sldId id="404" r:id="rId26"/>
    <p:sldId id="374" r:id="rId27"/>
    <p:sldId id="375" r:id="rId28"/>
    <p:sldId id="412" r:id="rId29"/>
    <p:sldId id="411" r:id="rId30"/>
    <p:sldId id="376" r:id="rId31"/>
    <p:sldId id="377" r:id="rId32"/>
    <p:sldId id="378" r:id="rId33"/>
    <p:sldId id="379" r:id="rId34"/>
    <p:sldId id="380" r:id="rId35"/>
    <p:sldId id="381" r:id="rId36"/>
    <p:sldId id="406" r:id="rId37"/>
    <p:sldId id="410" r:id="rId38"/>
    <p:sldId id="407" r:id="rId39"/>
    <p:sldId id="382" r:id="rId40"/>
    <p:sldId id="383" r:id="rId41"/>
    <p:sldId id="384" r:id="rId42"/>
    <p:sldId id="385" r:id="rId43"/>
    <p:sldId id="386" r:id="rId44"/>
    <p:sldId id="387" r:id="rId45"/>
    <p:sldId id="388" r:id="rId46"/>
    <p:sldId id="389" r:id="rId47"/>
    <p:sldId id="413" r:id="rId48"/>
    <p:sldId id="414" r:id="rId49"/>
    <p:sldId id="415" r:id="rId50"/>
    <p:sldId id="416" r:id="rId51"/>
    <p:sldId id="399"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2" autoAdjust="0"/>
    <p:restoredTop sz="94660"/>
  </p:normalViewPr>
  <p:slideViewPr>
    <p:cSldViewPr snapToGrid="0">
      <p:cViewPr varScale="1">
        <p:scale>
          <a:sx n="94" d="100"/>
          <a:sy n="94" d="100"/>
        </p:scale>
        <p:origin x="96" y="270"/>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72" d="100"/>
          <a:sy n="72" d="100"/>
        </p:scale>
        <p:origin x="2688"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customXml" Target="../customXml/item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image" Target="../media/image54.wmf"/><Relationship Id="rId7" Type="http://schemas.openxmlformats.org/officeDocument/2006/relationships/image" Target="../media/image58.wmf"/><Relationship Id="rId2" Type="http://schemas.openxmlformats.org/officeDocument/2006/relationships/image" Target="../media/image53.wmf"/><Relationship Id="rId1" Type="http://schemas.openxmlformats.org/officeDocument/2006/relationships/image" Target="../media/image52.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5" Type="http://schemas.openxmlformats.org/officeDocument/2006/relationships/image" Target="../media/image16.wmf"/><Relationship Id="rId4"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65417B-EAFE-4EBA-85C1-794E8AB38BEF}" type="datetimeFigureOut">
              <a:rPr lang="en-US" smtClean="0"/>
              <a:t>3/9/2023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0B5CBF-62DE-42F8-B3FA-D31066C7C680}" type="slidenum">
              <a:rPr lang="en-US" smtClean="0"/>
              <a:t>‹#›</a:t>
            </a:fld>
            <a:endParaRPr lang="en-US"/>
          </a:p>
        </p:txBody>
      </p:sp>
    </p:spTree>
    <p:extLst>
      <p:ext uri="{BB962C8B-B14F-4D97-AF65-F5344CB8AC3E}">
        <p14:creationId xmlns:p14="http://schemas.microsoft.com/office/powerpoint/2010/main" val="4042483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138113" y="739775"/>
            <a:ext cx="6583362" cy="3703638"/>
          </a:xfrm>
          <a:solidFill>
            <a:srgbClr val="FFFFFF"/>
          </a:solidFill>
          <a:ln/>
        </p:spPr>
      </p:sp>
      <p:sp>
        <p:nvSpPr>
          <p:cNvPr id="50179" name="Rectangle 3"/>
          <p:cNvSpPr>
            <a:spLocks noGrp="1" noChangeArrowheads="1"/>
          </p:cNvSpPr>
          <p:nvPr>
            <p:ph type="body" idx="1"/>
          </p:nvPr>
        </p:nvSpPr>
        <p:spPr>
          <a:solidFill>
            <a:srgbClr val="FFFFFF"/>
          </a:solidFill>
          <a:ln>
            <a:solidFill>
              <a:srgbClr val="000000"/>
            </a:solidFill>
          </a:ln>
        </p:spPr>
        <p:txBody>
          <a:bodyPr/>
          <a:lstStyle/>
          <a:p>
            <a:endParaRPr lang="sk-SK" altLang="sk-SK" smtClean="0">
              <a:latin typeface="Arial" panose="020B0604020202020204" pitchFamily="34" charset="0"/>
            </a:endParaRPr>
          </a:p>
        </p:txBody>
      </p:sp>
    </p:spTree>
    <p:extLst>
      <p:ext uri="{BB962C8B-B14F-4D97-AF65-F5344CB8AC3E}">
        <p14:creationId xmlns:p14="http://schemas.microsoft.com/office/powerpoint/2010/main" val="2664599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138113" y="739775"/>
            <a:ext cx="6583362" cy="3703638"/>
          </a:xfrm>
          <a:solidFill>
            <a:srgbClr val="FFFFFF"/>
          </a:solidFill>
          <a:ln/>
        </p:spPr>
      </p:sp>
      <p:sp>
        <p:nvSpPr>
          <p:cNvPr id="52227" name="Rectangle 3"/>
          <p:cNvSpPr>
            <a:spLocks noGrp="1" noChangeArrowheads="1"/>
          </p:cNvSpPr>
          <p:nvPr>
            <p:ph type="body" idx="1"/>
          </p:nvPr>
        </p:nvSpPr>
        <p:spPr>
          <a:solidFill>
            <a:srgbClr val="FFFFFF"/>
          </a:solidFill>
          <a:ln>
            <a:solidFill>
              <a:srgbClr val="000000"/>
            </a:solidFill>
          </a:ln>
        </p:spPr>
        <p:txBody>
          <a:bodyPr/>
          <a:lstStyle/>
          <a:p>
            <a:endParaRPr lang="sk-SK" altLang="sk-SK" smtClean="0">
              <a:latin typeface="Arial" panose="020B0604020202020204" pitchFamily="34" charset="0"/>
            </a:endParaRPr>
          </a:p>
        </p:txBody>
      </p:sp>
    </p:spTree>
    <p:extLst>
      <p:ext uri="{BB962C8B-B14F-4D97-AF65-F5344CB8AC3E}">
        <p14:creationId xmlns:p14="http://schemas.microsoft.com/office/powerpoint/2010/main" val="2956869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138113" y="739775"/>
            <a:ext cx="6583362" cy="3703638"/>
          </a:xfrm>
          <a:solidFill>
            <a:srgbClr val="FFFFFF"/>
          </a:solidFill>
          <a:ln/>
        </p:spPr>
      </p:sp>
      <p:sp>
        <p:nvSpPr>
          <p:cNvPr id="55299" name="Rectangle 3"/>
          <p:cNvSpPr>
            <a:spLocks noGrp="1" noChangeArrowheads="1"/>
          </p:cNvSpPr>
          <p:nvPr>
            <p:ph type="body" idx="1"/>
          </p:nvPr>
        </p:nvSpPr>
        <p:spPr>
          <a:solidFill>
            <a:srgbClr val="FFFFFF"/>
          </a:solidFill>
          <a:ln>
            <a:solidFill>
              <a:srgbClr val="000000"/>
            </a:solidFill>
          </a:ln>
        </p:spPr>
        <p:txBody>
          <a:bodyPr/>
          <a:lstStyle/>
          <a:p>
            <a:endParaRPr lang="sk-SK" altLang="sk-SK" smtClean="0">
              <a:latin typeface="Arial" panose="020B0604020202020204" pitchFamily="34" charset="0"/>
            </a:endParaRPr>
          </a:p>
        </p:txBody>
      </p:sp>
    </p:spTree>
    <p:extLst>
      <p:ext uri="{BB962C8B-B14F-4D97-AF65-F5344CB8AC3E}">
        <p14:creationId xmlns:p14="http://schemas.microsoft.com/office/powerpoint/2010/main" val="1759978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38113" y="739775"/>
            <a:ext cx="6583362" cy="3703638"/>
          </a:xfrm>
          <a:solidFill>
            <a:srgbClr val="FFFFFF"/>
          </a:solidFill>
          <a:ln/>
        </p:spPr>
      </p:sp>
      <p:sp>
        <p:nvSpPr>
          <p:cNvPr id="57347" name="Rectangle 3"/>
          <p:cNvSpPr>
            <a:spLocks noGrp="1" noChangeArrowheads="1"/>
          </p:cNvSpPr>
          <p:nvPr>
            <p:ph type="body" idx="1"/>
          </p:nvPr>
        </p:nvSpPr>
        <p:spPr>
          <a:solidFill>
            <a:srgbClr val="FFFFFF"/>
          </a:solidFill>
          <a:ln>
            <a:solidFill>
              <a:srgbClr val="000000"/>
            </a:solidFill>
          </a:ln>
        </p:spPr>
        <p:txBody>
          <a:bodyPr/>
          <a:lstStyle/>
          <a:p>
            <a:endParaRPr lang="sk-SK" altLang="sk-SK" smtClean="0">
              <a:latin typeface="Arial" panose="020B0604020202020204" pitchFamily="34" charset="0"/>
            </a:endParaRPr>
          </a:p>
        </p:txBody>
      </p:sp>
    </p:spTree>
    <p:extLst>
      <p:ext uri="{BB962C8B-B14F-4D97-AF65-F5344CB8AC3E}">
        <p14:creationId xmlns:p14="http://schemas.microsoft.com/office/powerpoint/2010/main" val="3475090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382588" y="685800"/>
            <a:ext cx="6094412" cy="3429000"/>
          </a:xfrm>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p>
        </p:txBody>
      </p:sp>
    </p:spTree>
    <p:extLst>
      <p:ext uri="{BB962C8B-B14F-4D97-AF65-F5344CB8AC3E}">
        <p14:creationId xmlns:p14="http://schemas.microsoft.com/office/powerpoint/2010/main" val="1173515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382588" y="685800"/>
            <a:ext cx="6094412" cy="3429000"/>
          </a:xfrm>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p>
        </p:txBody>
      </p:sp>
    </p:spTree>
    <p:extLst>
      <p:ext uri="{BB962C8B-B14F-4D97-AF65-F5344CB8AC3E}">
        <p14:creationId xmlns:p14="http://schemas.microsoft.com/office/powerpoint/2010/main" val="3772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428625" y="708025"/>
            <a:ext cx="6045200" cy="3402013"/>
          </a:xfrm>
          <a:ln/>
        </p:spPr>
      </p:sp>
      <p:sp>
        <p:nvSpPr>
          <p:cNvPr id="23555" name="Rectangle 3"/>
          <p:cNvSpPr>
            <a:spLocks noGrp="1" noChangeArrowheads="1"/>
          </p:cNvSpPr>
          <p:nvPr>
            <p:ph type="body" idx="1"/>
          </p:nvPr>
        </p:nvSpPr>
        <p:spPr>
          <a:xfrm>
            <a:off x="941388" y="4322763"/>
            <a:ext cx="5019675"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sk-SK" smtClean="0"/>
          </a:p>
        </p:txBody>
      </p:sp>
    </p:spTree>
    <p:extLst>
      <p:ext uri="{BB962C8B-B14F-4D97-AF65-F5344CB8AC3E}">
        <p14:creationId xmlns:p14="http://schemas.microsoft.com/office/powerpoint/2010/main" val="3582395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914400" y="1981200"/>
            <a:ext cx="508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6197600" y="1981200"/>
            <a:ext cx="5080000" cy="1981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6197600" y="4114800"/>
            <a:ext cx="5080000" cy="1981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Date Placeholder 5"/>
          <p:cNvSpPr>
            <a:spLocks noGrp="1"/>
          </p:cNvSpPr>
          <p:nvPr>
            <p:ph type="dt" sz="half" idx="10"/>
          </p:nvPr>
        </p:nvSpPr>
        <p:spPr>
          <a:xfrm>
            <a:off x="914400" y="6248400"/>
            <a:ext cx="2540000" cy="457200"/>
          </a:xfrm>
        </p:spPr>
        <p:txBody>
          <a:bodyPr/>
          <a:lstStyle>
            <a:lvl1pPr>
              <a:defRPr/>
            </a:lvl1pPr>
          </a:lstStyle>
          <a:p>
            <a:endParaRPr lang="en-US" altLang="en-US"/>
          </a:p>
        </p:txBody>
      </p:sp>
      <p:sp>
        <p:nvSpPr>
          <p:cNvPr id="7" name="Footer Placeholder 6"/>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8" name="Slide Number Placeholder 7"/>
          <p:cNvSpPr>
            <a:spLocks noGrp="1"/>
          </p:cNvSpPr>
          <p:nvPr>
            <p:ph type="sldNum" sz="quarter" idx="12"/>
          </p:nvPr>
        </p:nvSpPr>
        <p:spPr>
          <a:xfrm>
            <a:off x="8737600" y="6248400"/>
            <a:ext cx="2540000" cy="457200"/>
          </a:xfrm>
        </p:spPr>
        <p:txBody>
          <a:bodyPr/>
          <a:lstStyle>
            <a:lvl1pPr>
              <a:defRPr/>
            </a:lvl1pPr>
          </a:lstStyle>
          <a:p>
            <a:fld id="{845C3C7C-4AEC-423D-9AA8-8EBAE01C632B}" type="slidenum">
              <a:rPr lang="en-US" altLang="en-US"/>
              <a:pPr/>
              <a:t>‹#›</a:t>
            </a:fld>
            <a:endParaRPr lang="en-US" altLang="en-US"/>
          </a:p>
        </p:txBody>
      </p:sp>
    </p:spTree>
    <p:extLst>
      <p:ext uri="{BB962C8B-B14F-4D97-AF65-F5344CB8AC3E}">
        <p14:creationId xmlns:p14="http://schemas.microsoft.com/office/powerpoint/2010/main" val="729879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3/9/2023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 id="2147483665"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6.wmf"/><Relationship Id="rId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9.wmf"/><Relationship Id="rId5" Type="http://schemas.openxmlformats.org/officeDocument/2006/relationships/oleObject" Target="../embeddings/oleObject9.bin"/><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13.png"/><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1.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image" Target="../media/image16.wmf"/><Relationship Id="rId3" Type="http://schemas.openxmlformats.org/officeDocument/2006/relationships/notesSlide" Target="../notesSlides/notesSlide6.xml"/><Relationship Id="rId7" Type="http://schemas.openxmlformats.org/officeDocument/2006/relationships/image" Target="../media/image13.wmf"/><Relationship Id="rId12"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13.bin"/><Relationship Id="rId11" Type="http://schemas.openxmlformats.org/officeDocument/2006/relationships/image" Target="../media/image15.wmf"/><Relationship Id="rId5" Type="http://schemas.openxmlformats.org/officeDocument/2006/relationships/image" Target="../media/image12.w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14.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image" Target="../media/image18.wmf"/><Relationship Id="rId5" Type="http://schemas.openxmlformats.org/officeDocument/2006/relationships/oleObject" Target="../embeddings/oleObject18.bin"/><Relationship Id="rId4" Type="http://schemas.openxmlformats.org/officeDocument/2006/relationships/image" Target="../media/image17.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1.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32.wmf"/><Relationship Id="rId4" Type="http://schemas.openxmlformats.org/officeDocument/2006/relationships/oleObject" Target="../embeddings/oleObject19.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34.wmf"/><Relationship Id="rId5" Type="http://schemas.openxmlformats.org/officeDocument/2006/relationships/oleObject" Target="../embeddings/oleObject21.bin"/><Relationship Id="rId4" Type="http://schemas.openxmlformats.org/officeDocument/2006/relationships/image" Target="../media/image33.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36.wmf"/><Relationship Id="rId5" Type="http://schemas.openxmlformats.org/officeDocument/2006/relationships/oleObject" Target="../embeddings/oleObject23.bin"/><Relationship Id="rId4" Type="http://schemas.openxmlformats.org/officeDocument/2006/relationships/image" Target="../media/image35.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38.wmf"/><Relationship Id="rId5" Type="http://schemas.openxmlformats.org/officeDocument/2006/relationships/oleObject" Target="../embeddings/oleObject25.bin"/><Relationship Id="rId4" Type="http://schemas.openxmlformats.org/officeDocument/2006/relationships/image" Target="../media/image37.wmf"/></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7.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tags" Target="../tags/tag3.xml"/><Relationship Id="rId7" Type="http://schemas.openxmlformats.org/officeDocument/2006/relationships/image" Target="../media/image41.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40.png"/><Relationship Id="rId5" Type="http://schemas.openxmlformats.org/officeDocument/2006/relationships/slideLayout" Target="../slideLayouts/slideLayout2.xml"/><Relationship Id="rId4" Type="http://schemas.openxmlformats.org/officeDocument/2006/relationships/tags" Target="../tags/tag4.xml"/><Relationship Id="rId9" Type="http://schemas.openxmlformats.org/officeDocument/2006/relationships/image" Target="../media/image48.png"/></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7.xml"/><Relationship Id="rId5" Type="http://schemas.openxmlformats.org/officeDocument/2006/relationships/image" Target="../media/image55.png"/><Relationship Id="rId4" Type="http://schemas.openxmlformats.org/officeDocument/2006/relationships/image" Target="../media/image5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50.wmf"/><Relationship Id="rId5" Type="http://schemas.openxmlformats.org/officeDocument/2006/relationships/oleObject" Target="../embeddings/oleObject27.bin"/><Relationship Id="rId4" Type="http://schemas.openxmlformats.org/officeDocument/2006/relationships/image" Target="../media/image49.wmf"/></Relationships>
</file>

<file path=ppt/slides/_rels/slide42.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220.png"/><Relationship Id="rId7" Type="http://schemas.openxmlformats.org/officeDocument/2006/relationships/image" Target="../media/image51.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28.bin"/><Relationship Id="rId5" Type="http://schemas.openxmlformats.org/officeDocument/2006/relationships/image" Target="../media/image51.wmf"/><Relationship Id="rId10" Type="http://schemas.openxmlformats.org/officeDocument/2006/relationships/image" Target="../media/image60.png"/><Relationship Id="rId4" Type="http://schemas.openxmlformats.org/officeDocument/2006/relationships/oleObject" Target="../embeddings/oleObject28.bin"/><Relationship Id="rId9" Type="http://schemas.openxmlformats.org/officeDocument/2006/relationships/image" Target="../media/image5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oleObject" Target="../embeddings/oleObject34.bin"/><Relationship Id="rId18" Type="http://schemas.openxmlformats.org/officeDocument/2006/relationships/image" Target="../media/image59.wmf"/><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56.wmf"/><Relationship Id="rId17" Type="http://schemas.openxmlformats.org/officeDocument/2006/relationships/oleObject" Target="../embeddings/oleObject36.bin"/><Relationship Id="rId2" Type="http://schemas.openxmlformats.org/officeDocument/2006/relationships/slideLayout" Target="../slideLayouts/slideLayout6.xml"/><Relationship Id="rId16" Type="http://schemas.openxmlformats.org/officeDocument/2006/relationships/image" Target="../media/image58.wmf"/><Relationship Id="rId1" Type="http://schemas.openxmlformats.org/officeDocument/2006/relationships/vmlDrawing" Target="../drawings/vmlDrawing16.vml"/><Relationship Id="rId6" Type="http://schemas.openxmlformats.org/officeDocument/2006/relationships/image" Target="../media/image53.wmf"/><Relationship Id="rId11" Type="http://schemas.openxmlformats.org/officeDocument/2006/relationships/oleObject" Target="../embeddings/oleObject33.bin"/><Relationship Id="rId5" Type="http://schemas.openxmlformats.org/officeDocument/2006/relationships/oleObject" Target="../embeddings/oleObject30.bin"/><Relationship Id="rId15" Type="http://schemas.openxmlformats.org/officeDocument/2006/relationships/oleObject" Target="../embeddings/oleObject35.bin"/><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32.bin"/><Relationship Id="rId14" Type="http://schemas.openxmlformats.org/officeDocument/2006/relationships/image" Target="../media/image57.wmf"/></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image" Target="../media/image380.png"/><Relationship Id="rId7" Type="http://schemas.openxmlformats.org/officeDocument/2006/relationships/image" Target="../media/image61.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38.bin"/><Relationship Id="rId5" Type="http://schemas.openxmlformats.org/officeDocument/2006/relationships/image" Target="../media/image60.wmf"/><Relationship Id="rId4" Type="http://schemas.openxmlformats.org/officeDocument/2006/relationships/oleObject" Target="../embeddings/oleObject37.bin"/><Relationship Id="rId9" Type="http://schemas.openxmlformats.org/officeDocument/2006/relationships/image" Target="../media/image62.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5.e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4.w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k-SK" dirty="0" err="1" smtClean="0"/>
              <a:t>Artificial</a:t>
            </a:r>
            <a:r>
              <a:rPr lang="sk-SK" dirty="0" smtClean="0"/>
              <a:t> </a:t>
            </a:r>
            <a:r>
              <a:rPr lang="sk-SK" dirty="0" err="1" smtClean="0"/>
              <a:t>intelligence</a:t>
            </a:r>
            <a:r>
              <a:rPr lang="sk-SK" dirty="0" smtClean="0"/>
              <a:t> V</a:t>
            </a:r>
            <a:endParaRPr lang="en-US" dirty="0"/>
          </a:p>
        </p:txBody>
      </p:sp>
      <p:sp>
        <p:nvSpPr>
          <p:cNvPr id="3" name="Subtitle 2"/>
          <p:cNvSpPr>
            <a:spLocks noGrp="1"/>
          </p:cNvSpPr>
          <p:nvPr>
            <p:ph type="subTitle" idx="1"/>
          </p:nvPr>
        </p:nvSpPr>
        <p:spPr/>
        <p:txBody>
          <a:bodyPr/>
          <a:lstStyle/>
          <a:p>
            <a:r>
              <a:rPr lang="en-GB" dirty="0" smtClean="0"/>
              <a:t>Maria Markosova</a:t>
            </a:r>
            <a:endParaRPr lang="en-US" dirty="0"/>
          </a:p>
        </p:txBody>
      </p:sp>
    </p:spTree>
    <p:extLst>
      <p:ext uri="{BB962C8B-B14F-4D97-AF65-F5344CB8AC3E}">
        <p14:creationId xmlns:p14="http://schemas.microsoft.com/office/powerpoint/2010/main" val="10392503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1084728" y="792164"/>
            <a:ext cx="10733891"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smtClean="0">
                <a:solidFill>
                  <a:schemeClr val="tx1"/>
                </a:solidFill>
                <a:latin typeface="Verdana" panose="020B0604030504040204" pitchFamily="34" charset="0"/>
              </a:rPr>
              <a:t>Due to the model, the Bayesian network of the domain, we believe that there are some conditional independences so we believe that:</a:t>
            </a:r>
          </a:p>
          <a:p>
            <a:pPr eaLnBrk="1" hangingPunct="1">
              <a:lnSpc>
                <a:spcPct val="100000"/>
              </a:lnSpc>
              <a:spcBef>
                <a:spcPct val="50000"/>
              </a:spcBef>
              <a:spcAft>
                <a:spcPct val="0"/>
              </a:spcAft>
              <a:buClrTx/>
              <a:buSzTx/>
              <a:buFontTx/>
              <a:buNone/>
            </a:pPr>
            <a:endParaRPr lang="en-US" altLang="sk-SK" sz="2400" dirty="0">
              <a:solidFill>
                <a:schemeClr val="tx1"/>
              </a:solidFill>
              <a:latin typeface="Verdana" panose="020B0604030504040204" pitchFamily="34" charset="0"/>
            </a:endParaRPr>
          </a:p>
          <a:p>
            <a:pPr eaLnBrk="1" hangingPunct="1">
              <a:lnSpc>
                <a:spcPct val="100000"/>
              </a:lnSpc>
              <a:spcBef>
                <a:spcPct val="50000"/>
              </a:spcBef>
              <a:spcAft>
                <a:spcPct val="0"/>
              </a:spcAft>
              <a:buClrTx/>
              <a:buSzTx/>
              <a:buFontTx/>
              <a:buNone/>
            </a:pPr>
            <a:endParaRPr lang="sk-SK" altLang="sk-SK" sz="2400" dirty="0">
              <a:solidFill>
                <a:schemeClr val="tx1"/>
              </a:solidFill>
              <a:latin typeface="Verdana" panose="020B0604030504040204" pitchFamily="34" charset="0"/>
            </a:endParaRPr>
          </a:p>
          <a:p>
            <a:pPr eaLnBrk="1" hangingPunct="1">
              <a:lnSpc>
                <a:spcPct val="100000"/>
              </a:lnSpc>
              <a:spcBef>
                <a:spcPct val="50000"/>
              </a:spcBef>
              <a:spcAft>
                <a:spcPct val="0"/>
              </a:spcAft>
              <a:buClrTx/>
              <a:buSzTx/>
              <a:buFontTx/>
              <a:buNone/>
            </a:pPr>
            <a:endParaRPr lang="sk-SK" altLang="sk-SK" sz="2400" dirty="0">
              <a:solidFill>
                <a:schemeClr val="tx1"/>
              </a:solidFill>
              <a:latin typeface="Verdana" panose="020B0604030504040204" pitchFamily="34" charset="0"/>
            </a:endParaRPr>
          </a:p>
          <a:p>
            <a:pPr eaLnBrk="1" hangingPunct="1">
              <a:lnSpc>
                <a:spcPct val="100000"/>
              </a:lnSpc>
              <a:spcBef>
                <a:spcPct val="50000"/>
              </a:spcBef>
              <a:spcAft>
                <a:spcPct val="0"/>
              </a:spcAft>
              <a:buClrTx/>
              <a:buSzTx/>
              <a:buFontTx/>
              <a:buNone/>
            </a:pPr>
            <a:endParaRPr lang="sk-SK" altLang="sk-SK" sz="2400" dirty="0">
              <a:solidFill>
                <a:schemeClr val="tx1"/>
              </a:solidFill>
              <a:latin typeface="Verdana" panose="020B0604030504040204" pitchFamily="34" charset="0"/>
            </a:endParaRPr>
          </a:p>
          <a:p>
            <a:pPr eaLnBrk="1" hangingPunct="1">
              <a:lnSpc>
                <a:spcPct val="100000"/>
              </a:lnSpc>
              <a:spcBef>
                <a:spcPct val="50000"/>
              </a:spcBef>
              <a:spcAft>
                <a:spcPct val="0"/>
              </a:spcAft>
              <a:buClrTx/>
              <a:buSzTx/>
              <a:buFontTx/>
              <a:buNone/>
            </a:pPr>
            <a:r>
              <a:rPr lang="en-US" altLang="sk-SK" sz="2400" dirty="0" err="1" smtClean="0">
                <a:solidFill>
                  <a:schemeClr val="tx1"/>
                </a:solidFill>
                <a:latin typeface="Verdana" panose="020B0604030504040204" pitchFamily="34" charset="0"/>
              </a:rPr>
              <a:t>etc</a:t>
            </a:r>
            <a:r>
              <a:rPr lang="sk-SK" altLang="sk-SK" sz="2400" dirty="0" smtClean="0">
                <a:solidFill>
                  <a:schemeClr val="tx1"/>
                </a:solidFill>
                <a:latin typeface="Verdana" panose="020B0604030504040204" pitchFamily="34" charset="0"/>
              </a:rPr>
              <a:t>.</a:t>
            </a:r>
            <a:endParaRPr lang="en-GB" altLang="sk-SK" sz="2400" dirty="0">
              <a:solidFill>
                <a:schemeClr val="tx1"/>
              </a:solidFill>
              <a:latin typeface="Verdana" panose="020B0604030504040204" pitchFamily="34" charset="0"/>
            </a:endParaRPr>
          </a:p>
        </p:txBody>
      </p:sp>
      <p:graphicFrame>
        <p:nvGraphicFramePr>
          <p:cNvPr id="54275" name="Object 2"/>
          <p:cNvGraphicFramePr>
            <a:graphicFrameLocks noChangeAspect="1"/>
          </p:cNvGraphicFramePr>
          <p:nvPr>
            <p:extLst/>
          </p:nvPr>
        </p:nvGraphicFramePr>
        <p:xfrm>
          <a:off x="1084729" y="2196354"/>
          <a:ext cx="9213702" cy="1190625"/>
        </p:xfrm>
        <a:graphic>
          <a:graphicData uri="http://schemas.openxmlformats.org/presentationml/2006/ole">
            <mc:AlternateContent xmlns:mc="http://schemas.openxmlformats.org/markup-compatibility/2006">
              <mc:Choice xmlns:v="urn:schemas-microsoft-com:vml" Requires="v">
                <p:oleObj spid="_x0000_s34927" name="Equation" r:id="rId4" imgW="2870200" imgH="457200" progId="Equation.3">
                  <p:embed/>
                </p:oleObj>
              </mc:Choice>
              <mc:Fallback>
                <p:oleObj name="Equation" r:id="rId4" imgW="2870200" imgH="457200" progId="Equation.3">
                  <p:embed/>
                  <p:pic>
                    <p:nvPicPr>
                      <p:cNvPr id="54275"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4729" y="2196354"/>
                        <a:ext cx="9213702" cy="1190625"/>
                      </a:xfrm>
                      <a:prstGeom prst="rect">
                        <a:avLst/>
                      </a:prstGeom>
                      <a:noFill/>
                      <a:ln>
                        <a:noFill/>
                      </a:ln>
                      <a:effectLst/>
                      <a:extLst/>
                    </p:spPr>
                  </p:pic>
                </p:oleObj>
              </mc:Fallback>
            </mc:AlternateContent>
          </a:graphicData>
        </a:graphic>
      </p:graphicFrame>
      <p:sp>
        <p:nvSpPr>
          <p:cNvPr id="325636" name="Text Box 4"/>
          <p:cNvSpPr txBox="1">
            <a:spLocks noChangeArrowheads="1"/>
          </p:cNvSpPr>
          <p:nvPr/>
        </p:nvSpPr>
        <p:spPr bwMode="auto">
          <a:xfrm>
            <a:off x="977153" y="5026452"/>
            <a:ext cx="1084146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smtClean="0">
                <a:solidFill>
                  <a:schemeClr val="tx1"/>
                </a:solidFill>
                <a:latin typeface="Verdana" panose="020B0604030504040204" pitchFamily="34" charset="0"/>
              </a:rPr>
              <a:t>What is the mistake we make, if we suppose some conditional independencies?</a:t>
            </a:r>
            <a:endParaRPr lang="en-GB" altLang="sk-SK" sz="2400" dirty="0">
              <a:solidFill>
                <a:schemeClr val="tx1"/>
              </a:solidFill>
              <a:latin typeface="Verdana" panose="020B0604030504040204" pitchFamily="34" charset="0"/>
            </a:endParaRPr>
          </a:p>
        </p:txBody>
      </p:sp>
    </p:spTree>
    <p:extLst>
      <p:ext uri="{BB962C8B-B14F-4D97-AF65-F5344CB8AC3E}">
        <p14:creationId xmlns:p14="http://schemas.microsoft.com/office/powerpoint/2010/main" val="31293411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5636"/>
                                        </p:tgtEl>
                                        <p:attrNameLst>
                                          <p:attrName>style.visibility</p:attrName>
                                        </p:attrNameLst>
                                      </p:cBhvr>
                                      <p:to>
                                        <p:strVal val="visible"/>
                                      </p:to>
                                    </p:set>
                                    <p:anim calcmode="lin" valueType="num">
                                      <p:cBhvr additive="base">
                                        <p:cTn id="7" dur="500" fill="hold"/>
                                        <p:tgtEl>
                                          <p:spTgt spid="325636"/>
                                        </p:tgtEl>
                                        <p:attrNameLst>
                                          <p:attrName>ppt_x</p:attrName>
                                        </p:attrNameLst>
                                      </p:cBhvr>
                                      <p:tavLst>
                                        <p:tav tm="0">
                                          <p:val>
                                            <p:strVal val="#ppt_x"/>
                                          </p:val>
                                        </p:tav>
                                        <p:tav tm="100000">
                                          <p:val>
                                            <p:strVal val="#ppt_x"/>
                                          </p:val>
                                        </p:tav>
                                      </p:tavLst>
                                    </p:anim>
                                    <p:anim calcmode="lin" valueType="num">
                                      <p:cBhvr additive="base">
                                        <p:cTn id="8" dur="500" fill="hold"/>
                                        <p:tgtEl>
                                          <p:spTgt spid="3256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6"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1127629" y="103185"/>
            <a:ext cx="108378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smtClean="0">
                <a:solidFill>
                  <a:schemeClr val="tx1"/>
                </a:solidFill>
                <a:latin typeface="Verdana" panose="020B0604030504040204" pitchFamily="34" charset="0"/>
              </a:rPr>
              <a:t>Let in reality </a:t>
            </a:r>
            <a:r>
              <a:rPr lang="sk-SK" altLang="sk-SK" sz="2400" dirty="0" smtClean="0">
                <a:solidFill>
                  <a:schemeClr val="tx1"/>
                </a:solidFill>
                <a:latin typeface="Verdana" panose="020B0604030504040204" pitchFamily="34" charset="0"/>
              </a:rPr>
              <a:t>Mary </a:t>
            </a:r>
            <a:r>
              <a:rPr lang="en-US" altLang="sk-SK" sz="2400" dirty="0" smtClean="0">
                <a:solidFill>
                  <a:schemeClr val="tx1"/>
                </a:solidFill>
                <a:latin typeface="Verdana" panose="020B0604030504040204" pitchFamily="34" charset="0"/>
              </a:rPr>
              <a:t>calls also when she sees the burglar. </a:t>
            </a:r>
            <a:endParaRPr lang="en-GB" altLang="sk-SK" sz="2400" dirty="0">
              <a:solidFill>
                <a:schemeClr val="tx1"/>
              </a:solidFill>
              <a:latin typeface="Verdana" panose="020B0604030504040204" pitchFamily="34" charset="0"/>
            </a:endParaRPr>
          </a:p>
        </p:txBody>
      </p:sp>
      <p:sp>
        <p:nvSpPr>
          <p:cNvPr id="56323" name="Oval 3"/>
          <p:cNvSpPr>
            <a:spLocks noChangeArrowheads="1"/>
          </p:cNvSpPr>
          <p:nvPr/>
        </p:nvSpPr>
        <p:spPr bwMode="auto">
          <a:xfrm>
            <a:off x="5594350" y="2300288"/>
            <a:ext cx="2133600" cy="2133600"/>
          </a:xfrm>
          <a:prstGeom prst="ellipse">
            <a:avLst/>
          </a:prstGeom>
          <a:solidFill>
            <a:srgbClr val="C0C0C0"/>
          </a:solidFill>
          <a:ln w="9525">
            <a:solidFill>
              <a:schemeClr val="tx1"/>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Verdana" panose="020B0604030504040204" pitchFamily="34" charset="0"/>
            </a:endParaRPr>
          </a:p>
        </p:txBody>
      </p:sp>
      <p:sp>
        <p:nvSpPr>
          <p:cNvPr id="56324" name="Oval 4"/>
          <p:cNvSpPr>
            <a:spLocks noChangeArrowheads="1"/>
          </p:cNvSpPr>
          <p:nvPr/>
        </p:nvSpPr>
        <p:spPr bwMode="auto">
          <a:xfrm>
            <a:off x="5159375" y="2276475"/>
            <a:ext cx="2286000" cy="20574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Verdana" panose="020B0604030504040204" pitchFamily="34" charset="0"/>
            </a:endParaRPr>
          </a:p>
        </p:txBody>
      </p:sp>
      <p:sp>
        <p:nvSpPr>
          <p:cNvPr id="56325" name="Text Box 5"/>
          <p:cNvSpPr txBox="1">
            <a:spLocks noChangeArrowheads="1"/>
          </p:cNvSpPr>
          <p:nvPr/>
        </p:nvSpPr>
        <p:spPr bwMode="auto">
          <a:xfrm>
            <a:off x="4648200" y="19050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2400">
                <a:solidFill>
                  <a:schemeClr val="tx1"/>
                </a:solidFill>
                <a:latin typeface="Verdana" panose="020B0604030504040204" pitchFamily="34" charset="0"/>
              </a:rPr>
              <a:t>Bulglary</a:t>
            </a:r>
            <a:endParaRPr lang="en-GB" altLang="sk-SK" sz="2400">
              <a:solidFill>
                <a:schemeClr val="tx1"/>
              </a:solidFill>
              <a:latin typeface="Verdana" panose="020B0604030504040204" pitchFamily="34" charset="0"/>
            </a:endParaRPr>
          </a:p>
        </p:txBody>
      </p:sp>
      <p:sp>
        <p:nvSpPr>
          <p:cNvPr id="56326" name="Text Box 6"/>
          <p:cNvSpPr txBox="1">
            <a:spLocks noChangeArrowheads="1"/>
          </p:cNvSpPr>
          <p:nvPr/>
        </p:nvSpPr>
        <p:spPr bwMode="auto">
          <a:xfrm>
            <a:off x="7010400" y="19812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smtClean="0">
                <a:solidFill>
                  <a:schemeClr val="tx1"/>
                </a:solidFill>
                <a:latin typeface="Verdana" panose="020B0604030504040204" pitchFamily="34" charset="0"/>
              </a:rPr>
              <a:t>Alarm</a:t>
            </a:r>
            <a:endParaRPr lang="en-GB" altLang="sk-SK" sz="2400" dirty="0">
              <a:solidFill>
                <a:schemeClr val="tx1"/>
              </a:solidFill>
              <a:latin typeface="Verdana" panose="020B0604030504040204" pitchFamily="34" charset="0"/>
            </a:endParaRPr>
          </a:p>
        </p:txBody>
      </p:sp>
      <p:grpSp>
        <p:nvGrpSpPr>
          <p:cNvPr id="2" name="Group 7"/>
          <p:cNvGrpSpPr>
            <a:grpSpLocks/>
          </p:cNvGrpSpPr>
          <p:nvPr/>
        </p:nvGrpSpPr>
        <p:grpSpPr bwMode="auto">
          <a:xfrm>
            <a:off x="1676400" y="2209803"/>
            <a:ext cx="3886200" cy="1477964"/>
            <a:chOff x="288" y="1392"/>
            <a:chExt cx="2256" cy="931"/>
          </a:xfrm>
        </p:grpSpPr>
        <p:sp>
          <p:nvSpPr>
            <p:cNvPr id="56339" name="Line 8"/>
            <p:cNvSpPr>
              <a:spLocks noChangeShapeType="1"/>
            </p:cNvSpPr>
            <p:nvPr/>
          </p:nvSpPr>
          <p:spPr bwMode="auto">
            <a:xfrm>
              <a:off x="1536" y="1776"/>
              <a:ext cx="1008"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6340" name="Text Box 9"/>
            <p:cNvSpPr txBox="1">
              <a:spLocks noChangeArrowheads="1"/>
            </p:cNvSpPr>
            <p:nvPr/>
          </p:nvSpPr>
          <p:spPr bwMode="auto">
            <a:xfrm>
              <a:off x="288" y="1392"/>
              <a:ext cx="1200" cy="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1800" dirty="0" smtClean="0">
                  <a:solidFill>
                    <a:schemeClr val="tx1"/>
                  </a:solidFill>
                  <a:latin typeface="Verdana" panose="020B0604030504040204" pitchFamily="34" charset="0"/>
                </a:rPr>
                <a:t>Burglar comes but alarm is silent</a:t>
              </a:r>
              <a:r>
                <a:rPr lang="sk-SK" altLang="sk-SK" sz="1800" dirty="0" smtClean="0">
                  <a:solidFill>
                    <a:schemeClr val="tx1"/>
                  </a:solidFill>
                  <a:latin typeface="Verdana" panose="020B0604030504040204" pitchFamily="34" charset="0"/>
                </a:rPr>
                <a:t> (</a:t>
              </a:r>
              <a:r>
                <a:rPr lang="en-US" altLang="sk-SK" sz="1800" dirty="0" smtClean="0">
                  <a:solidFill>
                    <a:schemeClr val="tx1"/>
                  </a:solidFill>
                  <a:latin typeface="Verdana" panose="020B0604030504040204" pitchFamily="34" charset="0"/>
                </a:rPr>
                <a:t>low probability, very few cases</a:t>
              </a:r>
              <a:r>
                <a:rPr lang="sk-SK" altLang="sk-SK" sz="1800" dirty="0" smtClean="0">
                  <a:solidFill>
                    <a:schemeClr val="tx1"/>
                  </a:solidFill>
                  <a:latin typeface="Verdana" panose="020B0604030504040204" pitchFamily="34" charset="0"/>
                </a:rPr>
                <a:t>)</a:t>
              </a:r>
              <a:endParaRPr lang="en-GB" altLang="sk-SK" sz="1800" dirty="0">
                <a:solidFill>
                  <a:schemeClr val="tx1"/>
                </a:solidFill>
                <a:latin typeface="Verdana" panose="020B0604030504040204" pitchFamily="34" charset="0"/>
              </a:endParaRPr>
            </a:p>
          </p:txBody>
        </p:sp>
      </p:grpSp>
      <p:grpSp>
        <p:nvGrpSpPr>
          <p:cNvPr id="3" name="Group 10"/>
          <p:cNvGrpSpPr>
            <a:grpSpLocks/>
          </p:cNvGrpSpPr>
          <p:nvPr/>
        </p:nvGrpSpPr>
        <p:grpSpPr bwMode="auto">
          <a:xfrm>
            <a:off x="7619999" y="2514603"/>
            <a:ext cx="3988368" cy="2308226"/>
            <a:chOff x="3840" y="1584"/>
            <a:chExt cx="1920" cy="1454"/>
          </a:xfrm>
        </p:grpSpPr>
        <p:sp>
          <p:nvSpPr>
            <p:cNvPr id="56337" name="Line 11"/>
            <p:cNvSpPr>
              <a:spLocks noChangeShapeType="1"/>
            </p:cNvSpPr>
            <p:nvPr/>
          </p:nvSpPr>
          <p:spPr bwMode="auto">
            <a:xfrm flipH="1">
              <a:off x="3840" y="1872"/>
              <a:ext cx="768" cy="33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6338" name="Text Box 12"/>
            <p:cNvSpPr txBox="1">
              <a:spLocks noChangeArrowheads="1"/>
            </p:cNvSpPr>
            <p:nvPr/>
          </p:nvSpPr>
          <p:spPr bwMode="auto">
            <a:xfrm>
              <a:off x="4656" y="1584"/>
              <a:ext cx="1104" cy="1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1800" dirty="0" smtClean="0">
                  <a:solidFill>
                    <a:schemeClr val="tx1"/>
                  </a:solidFill>
                  <a:latin typeface="Verdana" panose="020B0604030504040204" pitchFamily="34" charset="0"/>
                </a:rPr>
                <a:t>A</a:t>
              </a:r>
              <a:r>
                <a:rPr lang="en-US" altLang="sk-SK" sz="1800" dirty="0" err="1" smtClean="0">
                  <a:solidFill>
                    <a:schemeClr val="tx1"/>
                  </a:solidFill>
                  <a:latin typeface="Verdana" panose="020B0604030504040204" pitchFamily="34" charset="0"/>
                </a:rPr>
                <a:t>larm</a:t>
              </a:r>
              <a:r>
                <a:rPr lang="en-US" altLang="sk-SK" sz="1800" dirty="0" smtClean="0">
                  <a:solidFill>
                    <a:schemeClr val="tx1"/>
                  </a:solidFill>
                  <a:latin typeface="Verdana" panose="020B0604030504040204" pitchFamily="34" charset="0"/>
                </a:rPr>
                <a:t> rings without a cause, spontaneously</a:t>
              </a:r>
              <a:r>
                <a:rPr lang="sk-SK" altLang="sk-SK" sz="1800" dirty="0" smtClean="0">
                  <a:solidFill>
                    <a:schemeClr val="tx1"/>
                  </a:solidFill>
                  <a:latin typeface="Verdana" panose="020B0604030504040204" pitchFamily="34" charset="0"/>
                </a:rPr>
                <a:t> (</a:t>
              </a:r>
              <a:r>
                <a:rPr lang="en-US" altLang="sk-SK" sz="1800" dirty="0" smtClean="0">
                  <a:solidFill>
                    <a:schemeClr val="tx1"/>
                  </a:solidFill>
                  <a:latin typeface="Verdana" panose="020B0604030504040204" pitchFamily="34" charset="0"/>
                </a:rPr>
                <a:t>low probability, very few cases </a:t>
              </a:r>
              <a:r>
                <a:rPr lang="sk-SK" altLang="sk-SK" sz="1800" dirty="0" smtClean="0">
                  <a:solidFill>
                    <a:schemeClr val="tx1"/>
                  </a:solidFill>
                  <a:latin typeface="Verdana" panose="020B0604030504040204" pitchFamily="34" charset="0"/>
                </a:rPr>
                <a:t>)</a:t>
              </a:r>
              <a:endParaRPr lang="en-GB" altLang="sk-SK" sz="1800" dirty="0">
                <a:solidFill>
                  <a:schemeClr val="tx1"/>
                </a:solidFill>
                <a:latin typeface="Verdana" panose="020B0604030504040204" pitchFamily="34" charset="0"/>
              </a:endParaRPr>
            </a:p>
          </p:txBody>
        </p:sp>
      </p:grpSp>
      <p:grpSp>
        <p:nvGrpSpPr>
          <p:cNvPr id="4" name="Group 13"/>
          <p:cNvGrpSpPr>
            <a:grpSpLocks/>
          </p:cNvGrpSpPr>
          <p:nvPr/>
        </p:nvGrpSpPr>
        <p:grpSpPr bwMode="auto">
          <a:xfrm>
            <a:off x="5486400" y="2667000"/>
            <a:ext cx="4038600" cy="1981200"/>
            <a:chOff x="1824" y="2736"/>
            <a:chExt cx="2544" cy="1248"/>
          </a:xfrm>
        </p:grpSpPr>
        <p:sp>
          <p:nvSpPr>
            <p:cNvPr id="56335" name="Oval 14"/>
            <p:cNvSpPr>
              <a:spLocks noChangeArrowheads="1"/>
            </p:cNvSpPr>
            <p:nvPr/>
          </p:nvSpPr>
          <p:spPr bwMode="auto">
            <a:xfrm>
              <a:off x="1824" y="2736"/>
              <a:ext cx="1392" cy="1248"/>
            </a:xfrm>
            <a:prstGeom prst="ellipse">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Verdana" panose="020B0604030504040204" pitchFamily="34" charset="0"/>
              </a:endParaRPr>
            </a:p>
          </p:txBody>
        </p:sp>
        <p:sp>
          <p:nvSpPr>
            <p:cNvPr id="56336" name="Text Box 15"/>
            <p:cNvSpPr txBox="1">
              <a:spLocks noChangeArrowheads="1"/>
            </p:cNvSpPr>
            <p:nvPr/>
          </p:nvSpPr>
          <p:spPr bwMode="auto">
            <a:xfrm>
              <a:off x="3264" y="3600"/>
              <a:ext cx="11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2400">
                  <a:solidFill>
                    <a:schemeClr val="tx1"/>
                  </a:solidFill>
                  <a:latin typeface="Verdana" panose="020B0604030504040204" pitchFamily="34" charset="0"/>
                </a:rPr>
                <a:t>MaryCals</a:t>
              </a:r>
              <a:endParaRPr lang="en-GB" altLang="sk-SK" sz="2400">
                <a:solidFill>
                  <a:schemeClr val="tx1"/>
                </a:solidFill>
                <a:latin typeface="Verdana" panose="020B0604030504040204" pitchFamily="34" charset="0"/>
              </a:endParaRPr>
            </a:p>
          </p:txBody>
        </p:sp>
      </p:grpSp>
      <p:sp>
        <p:nvSpPr>
          <p:cNvPr id="364561" name="Freeform 17"/>
          <p:cNvSpPr>
            <a:spLocks/>
          </p:cNvSpPr>
          <p:nvPr/>
        </p:nvSpPr>
        <p:spPr bwMode="auto">
          <a:xfrm>
            <a:off x="5586215" y="2248014"/>
            <a:ext cx="1933575" cy="2109788"/>
          </a:xfrm>
          <a:custGeom>
            <a:avLst/>
            <a:gdLst>
              <a:gd name="T0" fmla="*/ 2147483646 w 1218"/>
              <a:gd name="T1" fmla="*/ 2147483646 h 1329"/>
              <a:gd name="T2" fmla="*/ 2147483646 w 1218"/>
              <a:gd name="T3" fmla="*/ 2147483646 h 1329"/>
              <a:gd name="T4" fmla="*/ 2147483646 w 1218"/>
              <a:gd name="T5" fmla="*/ 2147483646 h 1329"/>
              <a:gd name="T6" fmla="*/ 2147483646 w 1218"/>
              <a:gd name="T7" fmla="*/ 2147483646 h 1329"/>
              <a:gd name="T8" fmla="*/ 2147483646 w 1218"/>
              <a:gd name="T9" fmla="*/ 2147483646 h 1329"/>
              <a:gd name="T10" fmla="*/ 2147483646 w 1218"/>
              <a:gd name="T11" fmla="*/ 2147483646 h 1329"/>
              <a:gd name="T12" fmla="*/ 2147483646 w 1218"/>
              <a:gd name="T13" fmla="*/ 2147483646 h 1329"/>
              <a:gd name="T14" fmla="*/ 2147483646 w 1218"/>
              <a:gd name="T15" fmla="*/ 2147483646 h 1329"/>
              <a:gd name="T16" fmla="*/ 0 w 1218"/>
              <a:gd name="T17" fmla="*/ 2147483646 h 1329"/>
              <a:gd name="T18" fmla="*/ 2147483646 w 1218"/>
              <a:gd name="T19" fmla="*/ 2147483646 h 1329"/>
              <a:gd name="T20" fmla="*/ 2147483646 w 1218"/>
              <a:gd name="T21" fmla="*/ 2147483646 h 1329"/>
              <a:gd name="T22" fmla="*/ 2147483646 w 1218"/>
              <a:gd name="T23" fmla="*/ 2147483646 h 1329"/>
              <a:gd name="T24" fmla="*/ 2147483646 w 1218"/>
              <a:gd name="T25" fmla="*/ 2147483646 h 1329"/>
              <a:gd name="T26" fmla="*/ 2147483646 w 1218"/>
              <a:gd name="T27" fmla="*/ 2147483646 h 1329"/>
              <a:gd name="T28" fmla="*/ 2147483646 w 1218"/>
              <a:gd name="T29" fmla="*/ 2147483646 h 1329"/>
              <a:gd name="T30" fmla="*/ 2147483646 w 1218"/>
              <a:gd name="T31" fmla="*/ 2147483646 h 1329"/>
              <a:gd name="T32" fmla="*/ 2147483646 w 1218"/>
              <a:gd name="T33" fmla="*/ 2147483646 h 1329"/>
              <a:gd name="T34" fmla="*/ 2147483646 w 1218"/>
              <a:gd name="T35" fmla="*/ 2147483646 h 1329"/>
              <a:gd name="T36" fmla="*/ 2147483646 w 1218"/>
              <a:gd name="T37" fmla="*/ 2147483646 h 1329"/>
              <a:gd name="T38" fmla="*/ 2147483646 w 1218"/>
              <a:gd name="T39" fmla="*/ 2147483646 h 1329"/>
              <a:gd name="T40" fmla="*/ 2147483646 w 1218"/>
              <a:gd name="T41" fmla="*/ 2147483646 h 1329"/>
              <a:gd name="T42" fmla="*/ 2147483646 w 1218"/>
              <a:gd name="T43" fmla="*/ 2147483646 h 1329"/>
              <a:gd name="T44" fmla="*/ 2147483646 w 1218"/>
              <a:gd name="T45" fmla="*/ 2147483646 h 1329"/>
              <a:gd name="T46" fmla="*/ 2147483646 w 1218"/>
              <a:gd name="T47" fmla="*/ 2147483646 h 1329"/>
              <a:gd name="T48" fmla="*/ 2147483646 w 1218"/>
              <a:gd name="T49" fmla="*/ 2147483646 h 1329"/>
              <a:gd name="T50" fmla="*/ 2147483646 w 1218"/>
              <a:gd name="T51" fmla="*/ 2147483646 h 1329"/>
              <a:gd name="T52" fmla="*/ 2147483646 w 1218"/>
              <a:gd name="T53" fmla="*/ 2147483646 h 1329"/>
              <a:gd name="T54" fmla="*/ 2147483646 w 1218"/>
              <a:gd name="T55" fmla="*/ 2147483646 h 1329"/>
              <a:gd name="T56" fmla="*/ 2147483646 w 1218"/>
              <a:gd name="T57" fmla="*/ 2147483646 h 1329"/>
              <a:gd name="T58" fmla="*/ 2147483646 w 1218"/>
              <a:gd name="T59" fmla="*/ 0 h 1329"/>
              <a:gd name="T60" fmla="*/ 2147483646 w 1218"/>
              <a:gd name="T61" fmla="*/ 2147483646 h 1329"/>
              <a:gd name="T62" fmla="*/ 2147483646 w 1218"/>
              <a:gd name="T63" fmla="*/ 2147483646 h 132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18"/>
              <a:gd name="T97" fmla="*/ 0 h 1329"/>
              <a:gd name="T98" fmla="*/ 1218 w 1218"/>
              <a:gd name="T99" fmla="*/ 1329 h 132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18" h="1329">
                <a:moveTo>
                  <a:pt x="569" y="44"/>
                </a:moveTo>
                <a:cubicBezTo>
                  <a:pt x="530" y="56"/>
                  <a:pt x="496" y="69"/>
                  <a:pt x="460" y="87"/>
                </a:cubicBezTo>
                <a:cubicBezTo>
                  <a:pt x="432" y="101"/>
                  <a:pt x="400" y="103"/>
                  <a:pt x="372" y="117"/>
                </a:cubicBezTo>
                <a:cubicBezTo>
                  <a:pt x="322" y="142"/>
                  <a:pt x="377" y="122"/>
                  <a:pt x="328" y="138"/>
                </a:cubicBezTo>
                <a:cubicBezTo>
                  <a:pt x="262" y="186"/>
                  <a:pt x="241" y="226"/>
                  <a:pt x="190" y="284"/>
                </a:cubicBezTo>
                <a:cubicBezTo>
                  <a:pt x="169" y="307"/>
                  <a:pt x="141" y="324"/>
                  <a:pt x="124" y="350"/>
                </a:cubicBezTo>
                <a:cubicBezTo>
                  <a:pt x="115" y="363"/>
                  <a:pt x="93" y="397"/>
                  <a:pt x="81" y="415"/>
                </a:cubicBezTo>
                <a:cubicBezTo>
                  <a:pt x="71" y="430"/>
                  <a:pt x="51" y="459"/>
                  <a:pt x="51" y="459"/>
                </a:cubicBezTo>
                <a:cubicBezTo>
                  <a:pt x="23" y="546"/>
                  <a:pt x="11" y="631"/>
                  <a:pt x="0" y="722"/>
                </a:cubicBezTo>
                <a:cubicBezTo>
                  <a:pt x="7" y="848"/>
                  <a:pt x="26" y="1085"/>
                  <a:pt x="132" y="1181"/>
                </a:cubicBezTo>
                <a:cubicBezTo>
                  <a:pt x="150" y="1197"/>
                  <a:pt x="171" y="1210"/>
                  <a:pt x="190" y="1225"/>
                </a:cubicBezTo>
                <a:cubicBezTo>
                  <a:pt x="197" y="1230"/>
                  <a:pt x="199" y="1241"/>
                  <a:pt x="205" y="1247"/>
                </a:cubicBezTo>
                <a:cubicBezTo>
                  <a:pt x="235" y="1277"/>
                  <a:pt x="287" y="1295"/>
                  <a:pt x="328" y="1305"/>
                </a:cubicBezTo>
                <a:cubicBezTo>
                  <a:pt x="376" y="1329"/>
                  <a:pt x="378" y="1327"/>
                  <a:pt x="438" y="1320"/>
                </a:cubicBezTo>
                <a:cubicBezTo>
                  <a:pt x="494" y="1300"/>
                  <a:pt x="554" y="1277"/>
                  <a:pt x="613" y="1269"/>
                </a:cubicBezTo>
                <a:cubicBezTo>
                  <a:pt x="629" y="1267"/>
                  <a:pt x="687" y="1260"/>
                  <a:pt x="708" y="1254"/>
                </a:cubicBezTo>
                <a:cubicBezTo>
                  <a:pt x="723" y="1250"/>
                  <a:pt x="736" y="1242"/>
                  <a:pt x="751" y="1239"/>
                </a:cubicBezTo>
                <a:cubicBezTo>
                  <a:pt x="761" y="1237"/>
                  <a:pt x="771" y="1234"/>
                  <a:pt x="781" y="1232"/>
                </a:cubicBezTo>
                <a:cubicBezTo>
                  <a:pt x="803" y="1217"/>
                  <a:pt x="823" y="1214"/>
                  <a:pt x="846" y="1203"/>
                </a:cubicBezTo>
                <a:cubicBezTo>
                  <a:pt x="890" y="1183"/>
                  <a:pt x="932" y="1153"/>
                  <a:pt x="977" y="1137"/>
                </a:cubicBezTo>
                <a:cubicBezTo>
                  <a:pt x="1009" y="1090"/>
                  <a:pt x="1070" y="1048"/>
                  <a:pt x="1116" y="1013"/>
                </a:cubicBezTo>
                <a:cubicBezTo>
                  <a:pt x="1184" y="907"/>
                  <a:pt x="1205" y="787"/>
                  <a:pt x="1218" y="663"/>
                </a:cubicBezTo>
                <a:cubicBezTo>
                  <a:pt x="1211" y="585"/>
                  <a:pt x="1195" y="424"/>
                  <a:pt x="1101" y="394"/>
                </a:cubicBezTo>
                <a:cubicBezTo>
                  <a:pt x="1073" y="375"/>
                  <a:pt x="1061" y="350"/>
                  <a:pt x="1036" y="328"/>
                </a:cubicBezTo>
                <a:cubicBezTo>
                  <a:pt x="1016" y="311"/>
                  <a:pt x="992" y="299"/>
                  <a:pt x="970" y="284"/>
                </a:cubicBezTo>
                <a:cubicBezTo>
                  <a:pt x="960" y="277"/>
                  <a:pt x="956" y="264"/>
                  <a:pt x="948" y="255"/>
                </a:cubicBezTo>
                <a:cubicBezTo>
                  <a:pt x="905" y="208"/>
                  <a:pt x="864" y="158"/>
                  <a:pt x="810" y="124"/>
                </a:cubicBezTo>
                <a:cubicBezTo>
                  <a:pt x="796" y="87"/>
                  <a:pt x="774" y="63"/>
                  <a:pt x="737" y="51"/>
                </a:cubicBezTo>
                <a:cubicBezTo>
                  <a:pt x="724" y="32"/>
                  <a:pt x="723" y="24"/>
                  <a:pt x="700" y="14"/>
                </a:cubicBezTo>
                <a:cubicBezTo>
                  <a:pt x="686" y="8"/>
                  <a:pt x="657" y="0"/>
                  <a:pt x="657" y="0"/>
                </a:cubicBezTo>
                <a:cubicBezTo>
                  <a:pt x="642" y="10"/>
                  <a:pt x="630" y="25"/>
                  <a:pt x="613" y="29"/>
                </a:cubicBezTo>
                <a:cubicBezTo>
                  <a:pt x="583" y="36"/>
                  <a:pt x="532" y="42"/>
                  <a:pt x="511" y="66"/>
                </a:cubicBezTo>
              </a:path>
            </a:pathLst>
          </a:custGeom>
          <a:noFill/>
          <a:ln w="38100" cap="flat" cmpd="sng">
            <a:solidFill>
              <a:srgbClr val="FF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64562" name="Freeform 18"/>
          <p:cNvSpPr>
            <a:spLocks/>
          </p:cNvSpPr>
          <p:nvPr/>
        </p:nvSpPr>
        <p:spPr bwMode="auto">
          <a:xfrm>
            <a:off x="5595938" y="2719388"/>
            <a:ext cx="2120900" cy="1725612"/>
          </a:xfrm>
          <a:custGeom>
            <a:avLst/>
            <a:gdLst>
              <a:gd name="T0" fmla="*/ 2147483646 w 1336"/>
              <a:gd name="T1" fmla="*/ 2147483646 h 1087"/>
              <a:gd name="T2" fmla="*/ 2147483646 w 1336"/>
              <a:gd name="T3" fmla="*/ 2147483646 h 1087"/>
              <a:gd name="T4" fmla="*/ 2147483646 w 1336"/>
              <a:gd name="T5" fmla="*/ 2147483646 h 1087"/>
              <a:gd name="T6" fmla="*/ 2147483646 w 1336"/>
              <a:gd name="T7" fmla="*/ 2147483646 h 1087"/>
              <a:gd name="T8" fmla="*/ 2147483646 w 1336"/>
              <a:gd name="T9" fmla="*/ 2147483646 h 1087"/>
              <a:gd name="T10" fmla="*/ 2147483646 w 1336"/>
              <a:gd name="T11" fmla="*/ 0 h 1087"/>
              <a:gd name="T12" fmla="*/ 2147483646 w 1336"/>
              <a:gd name="T13" fmla="*/ 2147483646 h 1087"/>
              <a:gd name="T14" fmla="*/ 2147483646 w 1336"/>
              <a:gd name="T15" fmla="*/ 2147483646 h 1087"/>
              <a:gd name="T16" fmla="*/ 2147483646 w 1336"/>
              <a:gd name="T17" fmla="*/ 2147483646 h 1087"/>
              <a:gd name="T18" fmla="*/ 2147483646 w 1336"/>
              <a:gd name="T19" fmla="*/ 2147483646 h 1087"/>
              <a:gd name="T20" fmla="*/ 2147483646 w 1336"/>
              <a:gd name="T21" fmla="*/ 2147483646 h 1087"/>
              <a:gd name="T22" fmla="*/ 2147483646 w 1336"/>
              <a:gd name="T23" fmla="*/ 2147483646 h 1087"/>
              <a:gd name="T24" fmla="*/ 2147483646 w 1336"/>
              <a:gd name="T25" fmla="*/ 2147483646 h 1087"/>
              <a:gd name="T26" fmla="*/ 2147483646 w 1336"/>
              <a:gd name="T27" fmla="*/ 2147483646 h 1087"/>
              <a:gd name="T28" fmla="*/ 2147483646 w 1336"/>
              <a:gd name="T29" fmla="*/ 2147483646 h 1087"/>
              <a:gd name="T30" fmla="*/ 2147483646 w 1336"/>
              <a:gd name="T31" fmla="*/ 2147483646 h 1087"/>
              <a:gd name="T32" fmla="*/ 2147483646 w 1336"/>
              <a:gd name="T33" fmla="*/ 2147483646 h 1087"/>
              <a:gd name="T34" fmla="*/ 2147483646 w 1336"/>
              <a:gd name="T35" fmla="*/ 2147483646 h 1087"/>
              <a:gd name="T36" fmla="*/ 2147483646 w 1336"/>
              <a:gd name="T37" fmla="*/ 2147483646 h 1087"/>
              <a:gd name="T38" fmla="*/ 2147483646 w 1336"/>
              <a:gd name="T39" fmla="*/ 2147483646 h 1087"/>
              <a:gd name="T40" fmla="*/ 2147483646 w 1336"/>
              <a:gd name="T41" fmla="*/ 2147483646 h 1087"/>
              <a:gd name="T42" fmla="*/ 2147483646 w 1336"/>
              <a:gd name="T43" fmla="*/ 2147483646 h 1087"/>
              <a:gd name="T44" fmla="*/ 2147483646 w 1336"/>
              <a:gd name="T45" fmla="*/ 2147483646 h 1087"/>
              <a:gd name="T46" fmla="*/ 2147483646 w 1336"/>
              <a:gd name="T47" fmla="*/ 2147483646 h 1087"/>
              <a:gd name="T48" fmla="*/ 2147483646 w 1336"/>
              <a:gd name="T49" fmla="*/ 2147483646 h 1087"/>
              <a:gd name="T50" fmla="*/ 2147483646 w 1336"/>
              <a:gd name="T51" fmla="*/ 2147483646 h 1087"/>
              <a:gd name="T52" fmla="*/ 2147483646 w 1336"/>
              <a:gd name="T53" fmla="*/ 2147483646 h 1087"/>
              <a:gd name="T54" fmla="*/ 2147483646 w 1336"/>
              <a:gd name="T55" fmla="*/ 2147483646 h 1087"/>
              <a:gd name="T56" fmla="*/ 2147483646 w 1336"/>
              <a:gd name="T57" fmla="*/ 2147483646 h 1087"/>
              <a:gd name="T58" fmla="*/ 2147483646 w 1336"/>
              <a:gd name="T59" fmla="*/ 2147483646 h 1087"/>
              <a:gd name="T60" fmla="*/ 2147483646 w 1336"/>
              <a:gd name="T61" fmla="*/ 2147483646 h 10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336"/>
              <a:gd name="T94" fmla="*/ 0 h 1087"/>
              <a:gd name="T95" fmla="*/ 1336 w 1336"/>
              <a:gd name="T96" fmla="*/ 1087 h 10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336" h="1087">
                <a:moveTo>
                  <a:pt x="1328" y="598"/>
                </a:moveTo>
                <a:cubicBezTo>
                  <a:pt x="1327" y="589"/>
                  <a:pt x="1324" y="519"/>
                  <a:pt x="1314" y="496"/>
                </a:cubicBezTo>
                <a:cubicBezTo>
                  <a:pt x="1303" y="471"/>
                  <a:pt x="1286" y="450"/>
                  <a:pt x="1277" y="423"/>
                </a:cubicBezTo>
                <a:cubicBezTo>
                  <a:pt x="1272" y="409"/>
                  <a:pt x="1271" y="393"/>
                  <a:pt x="1263" y="380"/>
                </a:cubicBezTo>
                <a:cubicBezTo>
                  <a:pt x="1253" y="365"/>
                  <a:pt x="1234" y="336"/>
                  <a:pt x="1234" y="336"/>
                </a:cubicBezTo>
                <a:cubicBezTo>
                  <a:pt x="1154" y="46"/>
                  <a:pt x="801" y="30"/>
                  <a:pt x="556" y="0"/>
                </a:cubicBezTo>
                <a:cubicBezTo>
                  <a:pt x="498" y="5"/>
                  <a:pt x="449" y="5"/>
                  <a:pt x="395" y="22"/>
                </a:cubicBezTo>
                <a:cubicBezTo>
                  <a:pt x="336" y="61"/>
                  <a:pt x="281" y="117"/>
                  <a:pt x="213" y="139"/>
                </a:cubicBezTo>
                <a:cubicBezTo>
                  <a:pt x="138" y="190"/>
                  <a:pt x="250" y="118"/>
                  <a:pt x="162" y="161"/>
                </a:cubicBezTo>
                <a:cubicBezTo>
                  <a:pt x="64" y="209"/>
                  <a:pt x="156" y="178"/>
                  <a:pt x="96" y="197"/>
                </a:cubicBezTo>
                <a:cubicBezTo>
                  <a:pt x="89" y="204"/>
                  <a:pt x="82" y="212"/>
                  <a:pt x="74" y="219"/>
                </a:cubicBezTo>
                <a:cubicBezTo>
                  <a:pt x="67" y="225"/>
                  <a:pt x="59" y="228"/>
                  <a:pt x="53" y="234"/>
                </a:cubicBezTo>
                <a:cubicBezTo>
                  <a:pt x="38" y="248"/>
                  <a:pt x="9" y="277"/>
                  <a:pt x="9" y="277"/>
                </a:cubicBezTo>
                <a:cubicBezTo>
                  <a:pt x="6" y="284"/>
                  <a:pt x="0" y="291"/>
                  <a:pt x="1" y="299"/>
                </a:cubicBezTo>
                <a:cubicBezTo>
                  <a:pt x="2" y="308"/>
                  <a:pt x="12" y="313"/>
                  <a:pt x="16" y="321"/>
                </a:cubicBezTo>
                <a:cubicBezTo>
                  <a:pt x="23" y="337"/>
                  <a:pt x="26" y="355"/>
                  <a:pt x="31" y="372"/>
                </a:cubicBezTo>
                <a:cubicBezTo>
                  <a:pt x="48" y="429"/>
                  <a:pt x="63" y="489"/>
                  <a:pt x="74" y="547"/>
                </a:cubicBezTo>
                <a:cubicBezTo>
                  <a:pt x="68" y="639"/>
                  <a:pt x="62" y="649"/>
                  <a:pt x="74" y="737"/>
                </a:cubicBezTo>
                <a:cubicBezTo>
                  <a:pt x="78" y="767"/>
                  <a:pt x="93" y="780"/>
                  <a:pt x="111" y="802"/>
                </a:cubicBezTo>
                <a:cubicBezTo>
                  <a:pt x="176" y="882"/>
                  <a:pt x="235" y="978"/>
                  <a:pt x="344" y="999"/>
                </a:cubicBezTo>
                <a:cubicBezTo>
                  <a:pt x="381" y="1014"/>
                  <a:pt x="416" y="1017"/>
                  <a:pt x="454" y="1028"/>
                </a:cubicBezTo>
                <a:cubicBezTo>
                  <a:pt x="538" y="1053"/>
                  <a:pt x="613" y="1078"/>
                  <a:pt x="701" y="1087"/>
                </a:cubicBezTo>
                <a:cubicBezTo>
                  <a:pt x="752" y="1085"/>
                  <a:pt x="804" y="1084"/>
                  <a:pt x="855" y="1080"/>
                </a:cubicBezTo>
                <a:cubicBezTo>
                  <a:pt x="928" y="1074"/>
                  <a:pt x="976" y="1014"/>
                  <a:pt x="1037" y="985"/>
                </a:cubicBezTo>
                <a:cubicBezTo>
                  <a:pt x="1111" y="911"/>
                  <a:pt x="1014" y="1001"/>
                  <a:pt x="1081" y="956"/>
                </a:cubicBezTo>
                <a:cubicBezTo>
                  <a:pt x="1089" y="950"/>
                  <a:pt x="1094" y="940"/>
                  <a:pt x="1102" y="934"/>
                </a:cubicBezTo>
                <a:cubicBezTo>
                  <a:pt x="1131" y="911"/>
                  <a:pt x="1164" y="894"/>
                  <a:pt x="1190" y="868"/>
                </a:cubicBezTo>
                <a:cubicBezTo>
                  <a:pt x="1235" y="823"/>
                  <a:pt x="1269" y="767"/>
                  <a:pt x="1314" y="722"/>
                </a:cubicBezTo>
                <a:cubicBezTo>
                  <a:pt x="1330" y="671"/>
                  <a:pt x="1323" y="692"/>
                  <a:pt x="1336" y="657"/>
                </a:cubicBezTo>
                <a:cubicBezTo>
                  <a:pt x="1333" y="606"/>
                  <a:pt x="1334" y="555"/>
                  <a:pt x="1328" y="504"/>
                </a:cubicBezTo>
                <a:cubicBezTo>
                  <a:pt x="1326" y="489"/>
                  <a:pt x="1314" y="460"/>
                  <a:pt x="1314" y="460"/>
                </a:cubicBezTo>
              </a:path>
            </a:pathLst>
          </a:custGeom>
          <a:noFill/>
          <a:ln w="38100" cap="flat" cmpd="sng">
            <a:solidFill>
              <a:srgbClr val="33CC3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64563" name="Freeform 19"/>
          <p:cNvSpPr>
            <a:spLocks/>
          </p:cNvSpPr>
          <p:nvPr/>
        </p:nvSpPr>
        <p:spPr bwMode="auto">
          <a:xfrm>
            <a:off x="5597526" y="2305051"/>
            <a:ext cx="2200275" cy="2093913"/>
          </a:xfrm>
          <a:custGeom>
            <a:avLst/>
            <a:gdLst>
              <a:gd name="T0" fmla="*/ 2147483646 w 1386"/>
              <a:gd name="T1" fmla="*/ 2147483646 h 1319"/>
              <a:gd name="T2" fmla="*/ 2147483646 w 1386"/>
              <a:gd name="T3" fmla="*/ 2147483646 h 1319"/>
              <a:gd name="T4" fmla="*/ 2147483646 w 1386"/>
              <a:gd name="T5" fmla="*/ 2147483646 h 1319"/>
              <a:gd name="T6" fmla="*/ 2147483646 w 1386"/>
              <a:gd name="T7" fmla="*/ 2147483646 h 1319"/>
              <a:gd name="T8" fmla="*/ 2147483646 w 1386"/>
              <a:gd name="T9" fmla="*/ 2147483646 h 1319"/>
              <a:gd name="T10" fmla="*/ 2147483646 w 1386"/>
              <a:gd name="T11" fmla="*/ 2147483646 h 1319"/>
              <a:gd name="T12" fmla="*/ 2147483646 w 1386"/>
              <a:gd name="T13" fmla="*/ 2147483646 h 1319"/>
              <a:gd name="T14" fmla="*/ 2147483646 w 1386"/>
              <a:gd name="T15" fmla="*/ 2147483646 h 1319"/>
              <a:gd name="T16" fmla="*/ 2147483646 w 1386"/>
              <a:gd name="T17" fmla="*/ 2147483646 h 1319"/>
              <a:gd name="T18" fmla="*/ 2147483646 w 1386"/>
              <a:gd name="T19" fmla="*/ 2147483646 h 1319"/>
              <a:gd name="T20" fmla="*/ 2147483646 w 1386"/>
              <a:gd name="T21" fmla="*/ 2147483646 h 1319"/>
              <a:gd name="T22" fmla="*/ 2147483646 w 1386"/>
              <a:gd name="T23" fmla="*/ 2147483646 h 1319"/>
              <a:gd name="T24" fmla="*/ 2147483646 w 1386"/>
              <a:gd name="T25" fmla="*/ 2147483646 h 1319"/>
              <a:gd name="T26" fmla="*/ 2147483646 w 1386"/>
              <a:gd name="T27" fmla="*/ 2147483646 h 1319"/>
              <a:gd name="T28" fmla="*/ 2147483646 w 1386"/>
              <a:gd name="T29" fmla="*/ 2147483646 h 1319"/>
              <a:gd name="T30" fmla="*/ 2147483646 w 1386"/>
              <a:gd name="T31" fmla="*/ 2147483646 h 1319"/>
              <a:gd name="T32" fmla="*/ 2147483646 w 1386"/>
              <a:gd name="T33" fmla="*/ 2147483646 h 1319"/>
              <a:gd name="T34" fmla="*/ 2147483646 w 1386"/>
              <a:gd name="T35" fmla="*/ 2147483646 h 1319"/>
              <a:gd name="T36" fmla="*/ 2147483646 w 1386"/>
              <a:gd name="T37" fmla="*/ 2147483646 h 1319"/>
              <a:gd name="T38" fmla="*/ 2147483646 w 1386"/>
              <a:gd name="T39" fmla="*/ 2147483646 h 1319"/>
              <a:gd name="T40" fmla="*/ 2147483646 w 1386"/>
              <a:gd name="T41" fmla="*/ 2147483646 h 1319"/>
              <a:gd name="T42" fmla="*/ 2147483646 w 1386"/>
              <a:gd name="T43" fmla="*/ 2147483646 h 1319"/>
              <a:gd name="T44" fmla="*/ 2147483646 w 1386"/>
              <a:gd name="T45" fmla="*/ 2147483646 h 1319"/>
              <a:gd name="T46" fmla="*/ 2147483646 w 1386"/>
              <a:gd name="T47" fmla="*/ 2147483646 h 1319"/>
              <a:gd name="T48" fmla="*/ 2147483646 w 1386"/>
              <a:gd name="T49" fmla="*/ 2147483646 h 1319"/>
              <a:gd name="T50" fmla="*/ 2147483646 w 1386"/>
              <a:gd name="T51" fmla="*/ 2147483646 h 1319"/>
              <a:gd name="T52" fmla="*/ 2147483646 w 1386"/>
              <a:gd name="T53" fmla="*/ 2147483646 h 1319"/>
              <a:gd name="T54" fmla="*/ 2147483646 w 1386"/>
              <a:gd name="T55" fmla="*/ 2147483646 h 1319"/>
              <a:gd name="T56" fmla="*/ 2147483646 w 1386"/>
              <a:gd name="T57" fmla="*/ 2147483646 h 1319"/>
              <a:gd name="T58" fmla="*/ 2147483646 w 1386"/>
              <a:gd name="T59" fmla="*/ 2147483646 h 1319"/>
              <a:gd name="T60" fmla="*/ 2147483646 w 1386"/>
              <a:gd name="T61" fmla="*/ 2147483646 h 1319"/>
              <a:gd name="T62" fmla="*/ 2147483646 w 1386"/>
              <a:gd name="T63" fmla="*/ 2147483646 h 1319"/>
              <a:gd name="T64" fmla="*/ 2147483646 w 1386"/>
              <a:gd name="T65" fmla="*/ 2147483646 h 1319"/>
              <a:gd name="T66" fmla="*/ 2147483646 w 1386"/>
              <a:gd name="T67" fmla="*/ 2147483646 h 13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386"/>
              <a:gd name="T103" fmla="*/ 0 h 1319"/>
              <a:gd name="T104" fmla="*/ 1386 w 1386"/>
              <a:gd name="T105" fmla="*/ 1319 h 13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386" h="1319">
                <a:moveTo>
                  <a:pt x="1123" y="130"/>
                </a:moveTo>
                <a:cubicBezTo>
                  <a:pt x="1102" y="97"/>
                  <a:pt x="1089" y="94"/>
                  <a:pt x="1050" y="86"/>
                </a:cubicBezTo>
                <a:cubicBezTo>
                  <a:pt x="996" y="60"/>
                  <a:pt x="940" y="39"/>
                  <a:pt x="883" y="21"/>
                </a:cubicBezTo>
                <a:cubicBezTo>
                  <a:pt x="818" y="0"/>
                  <a:pt x="747" y="13"/>
                  <a:pt x="679" y="6"/>
                </a:cubicBezTo>
                <a:cubicBezTo>
                  <a:pt x="582" y="19"/>
                  <a:pt x="492" y="59"/>
                  <a:pt x="394" y="72"/>
                </a:cubicBezTo>
                <a:cubicBezTo>
                  <a:pt x="344" y="105"/>
                  <a:pt x="367" y="95"/>
                  <a:pt x="329" y="108"/>
                </a:cubicBezTo>
                <a:cubicBezTo>
                  <a:pt x="283" y="141"/>
                  <a:pt x="222" y="202"/>
                  <a:pt x="197" y="254"/>
                </a:cubicBezTo>
                <a:cubicBezTo>
                  <a:pt x="189" y="271"/>
                  <a:pt x="184" y="289"/>
                  <a:pt x="175" y="305"/>
                </a:cubicBezTo>
                <a:cubicBezTo>
                  <a:pt x="155" y="340"/>
                  <a:pt x="117" y="360"/>
                  <a:pt x="103" y="400"/>
                </a:cubicBezTo>
                <a:cubicBezTo>
                  <a:pt x="93" y="429"/>
                  <a:pt x="84" y="458"/>
                  <a:pt x="73" y="487"/>
                </a:cubicBezTo>
                <a:cubicBezTo>
                  <a:pt x="59" y="560"/>
                  <a:pt x="27" y="625"/>
                  <a:pt x="15" y="699"/>
                </a:cubicBezTo>
                <a:cubicBezTo>
                  <a:pt x="15" y="710"/>
                  <a:pt x="0" y="889"/>
                  <a:pt x="37" y="954"/>
                </a:cubicBezTo>
                <a:cubicBezTo>
                  <a:pt x="70" y="1011"/>
                  <a:pt x="132" y="1041"/>
                  <a:pt x="183" y="1078"/>
                </a:cubicBezTo>
                <a:cubicBezTo>
                  <a:pt x="198" y="1089"/>
                  <a:pt x="204" y="1111"/>
                  <a:pt x="219" y="1122"/>
                </a:cubicBezTo>
                <a:cubicBezTo>
                  <a:pt x="239" y="1136"/>
                  <a:pt x="264" y="1139"/>
                  <a:pt x="285" y="1151"/>
                </a:cubicBezTo>
                <a:cubicBezTo>
                  <a:pt x="293" y="1156"/>
                  <a:pt x="300" y="1160"/>
                  <a:pt x="307" y="1166"/>
                </a:cubicBezTo>
                <a:cubicBezTo>
                  <a:pt x="317" y="1175"/>
                  <a:pt x="325" y="1187"/>
                  <a:pt x="336" y="1195"/>
                </a:cubicBezTo>
                <a:cubicBezTo>
                  <a:pt x="452" y="1272"/>
                  <a:pt x="688" y="1309"/>
                  <a:pt x="824" y="1319"/>
                </a:cubicBezTo>
                <a:cubicBezTo>
                  <a:pt x="861" y="1311"/>
                  <a:pt x="898" y="1306"/>
                  <a:pt x="934" y="1297"/>
                </a:cubicBezTo>
                <a:cubicBezTo>
                  <a:pt x="961" y="1283"/>
                  <a:pt x="986" y="1277"/>
                  <a:pt x="1014" y="1268"/>
                </a:cubicBezTo>
                <a:cubicBezTo>
                  <a:pt x="1050" y="1243"/>
                  <a:pt x="1089" y="1215"/>
                  <a:pt x="1131" y="1202"/>
                </a:cubicBezTo>
                <a:cubicBezTo>
                  <a:pt x="1152" y="1187"/>
                  <a:pt x="1196" y="1158"/>
                  <a:pt x="1196" y="1158"/>
                </a:cubicBezTo>
                <a:cubicBezTo>
                  <a:pt x="1214" y="1131"/>
                  <a:pt x="1262" y="1085"/>
                  <a:pt x="1262" y="1085"/>
                </a:cubicBezTo>
                <a:cubicBezTo>
                  <a:pt x="1279" y="1032"/>
                  <a:pt x="1255" y="1096"/>
                  <a:pt x="1291" y="1042"/>
                </a:cubicBezTo>
                <a:cubicBezTo>
                  <a:pt x="1295" y="1036"/>
                  <a:pt x="1294" y="1027"/>
                  <a:pt x="1298" y="1020"/>
                </a:cubicBezTo>
                <a:cubicBezTo>
                  <a:pt x="1314" y="991"/>
                  <a:pt x="1337" y="981"/>
                  <a:pt x="1349" y="947"/>
                </a:cubicBezTo>
                <a:cubicBezTo>
                  <a:pt x="1360" y="917"/>
                  <a:pt x="1353" y="932"/>
                  <a:pt x="1371" y="903"/>
                </a:cubicBezTo>
                <a:cubicBezTo>
                  <a:pt x="1377" y="878"/>
                  <a:pt x="1386" y="840"/>
                  <a:pt x="1386" y="816"/>
                </a:cubicBezTo>
                <a:cubicBezTo>
                  <a:pt x="1386" y="651"/>
                  <a:pt x="1377" y="520"/>
                  <a:pt x="1306" y="378"/>
                </a:cubicBezTo>
                <a:cubicBezTo>
                  <a:pt x="1284" y="334"/>
                  <a:pt x="1283" y="284"/>
                  <a:pt x="1240" y="254"/>
                </a:cubicBezTo>
                <a:cubicBezTo>
                  <a:pt x="1224" y="230"/>
                  <a:pt x="1174" y="196"/>
                  <a:pt x="1174" y="196"/>
                </a:cubicBezTo>
                <a:cubicBezTo>
                  <a:pt x="1156" y="168"/>
                  <a:pt x="1134" y="157"/>
                  <a:pt x="1109" y="137"/>
                </a:cubicBezTo>
                <a:cubicBezTo>
                  <a:pt x="1095" y="126"/>
                  <a:pt x="1086" y="108"/>
                  <a:pt x="1065" y="108"/>
                </a:cubicBezTo>
                <a:cubicBezTo>
                  <a:pt x="1059" y="108"/>
                  <a:pt x="1055" y="113"/>
                  <a:pt x="1050" y="116"/>
                </a:cubicBezTo>
              </a:path>
            </a:pathLst>
          </a:custGeom>
          <a:noFill/>
          <a:ln w="38100" cap="flat" cmpd="sng">
            <a:solidFill>
              <a:srgbClr val="CC00CC"/>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64564" name="Freeform 20"/>
          <p:cNvSpPr>
            <a:spLocks/>
          </p:cNvSpPr>
          <p:nvPr/>
        </p:nvSpPr>
        <p:spPr bwMode="auto">
          <a:xfrm>
            <a:off x="5664201" y="2708275"/>
            <a:ext cx="1870075" cy="1627188"/>
          </a:xfrm>
          <a:custGeom>
            <a:avLst/>
            <a:gdLst>
              <a:gd name="T0" fmla="*/ 2147483646 w 1139"/>
              <a:gd name="T1" fmla="*/ 0 h 1025"/>
              <a:gd name="T2" fmla="*/ 2147483646 w 1139"/>
              <a:gd name="T3" fmla="*/ 2147483646 h 1025"/>
              <a:gd name="T4" fmla="*/ 2147483646 w 1139"/>
              <a:gd name="T5" fmla="*/ 2147483646 h 1025"/>
              <a:gd name="T6" fmla="*/ 2147483646 w 1139"/>
              <a:gd name="T7" fmla="*/ 2147483646 h 1025"/>
              <a:gd name="T8" fmla="*/ 2147483646 w 1139"/>
              <a:gd name="T9" fmla="*/ 2147483646 h 1025"/>
              <a:gd name="T10" fmla="*/ 0 w 1139"/>
              <a:gd name="T11" fmla="*/ 2147483646 h 1025"/>
              <a:gd name="T12" fmla="*/ 2147483646 w 1139"/>
              <a:gd name="T13" fmla="*/ 2147483646 h 1025"/>
              <a:gd name="T14" fmla="*/ 2147483646 w 1139"/>
              <a:gd name="T15" fmla="*/ 2147483646 h 1025"/>
              <a:gd name="T16" fmla="*/ 2147483646 w 1139"/>
              <a:gd name="T17" fmla="*/ 2147483646 h 1025"/>
              <a:gd name="T18" fmla="*/ 2147483646 w 1139"/>
              <a:gd name="T19" fmla="*/ 2147483646 h 1025"/>
              <a:gd name="T20" fmla="*/ 2147483646 w 1139"/>
              <a:gd name="T21" fmla="*/ 2147483646 h 1025"/>
              <a:gd name="T22" fmla="*/ 2147483646 w 1139"/>
              <a:gd name="T23" fmla="*/ 2147483646 h 1025"/>
              <a:gd name="T24" fmla="*/ 2147483646 w 1139"/>
              <a:gd name="T25" fmla="*/ 2147483646 h 1025"/>
              <a:gd name="T26" fmla="*/ 2147483646 w 1139"/>
              <a:gd name="T27" fmla="*/ 2147483646 h 1025"/>
              <a:gd name="T28" fmla="*/ 2147483646 w 1139"/>
              <a:gd name="T29" fmla="*/ 2147483646 h 1025"/>
              <a:gd name="T30" fmla="*/ 2147483646 w 1139"/>
              <a:gd name="T31" fmla="*/ 2147483646 h 1025"/>
              <a:gd name="T32" fmla="*/ 2147483646 w 1139"/>
              <a:gd name="T33" fmla="*/ 2147483646 h 1025"/>
              <a:gd name="T34" fmla="*/ 2147483646 w 1139"/>
              <a:gd name="T35" fmla="*/ 2147483646 h 1025"/>
              <a:gd name="T36" fmla="*/ 2147483646 w 1139"/>
              <a:gd name="T37" fmla="*/ 2147483646 h 1025"/>
              <a:gd name="T38" fmla="*/ 2147483646 w 1139"/>
              <a:gd name="T39" fmla="*/ 2147483646 h 1025"/>
              <a:gd name="T40" fmla="*/ 2147483646 w 1139"/>
              <a:gd name="T41" fmla="*/ 2147483646 h 1025"/>
              <a:gd name="T42" fmla="*/ 2147483646 w 1139"/>
              <a:gd name="T43" fmla="*/ 2147483646 h 1025"/>
              <a:gd name="T44" fmla="*/ 2147483646 w 1139"/>
              <a:gd name="T45" fmla="*/ 2147483646 h 1025"/>
              <a:gd name="T46" fmla="*/ 2147483646 w 1139"/>
              <a:gd name="T47" fmla="*/ 2147483646 h 1025"/>
              <a:gd name="T48" fmla="*/ 2147483646 w 1139"/>
              <a:gd name="T49" fmla="*/ 2147483646 h 1025"/>
              <a:gd name="T50" fmla="*/ 2147483646 w 1139"/>
              <a:gd name="T51" fmla="*/ 2147483646 h 1025"/>
              <a:gd name="T52" fmla="*/ 2147483646 w 1139"/>
              <a:gd name="T53" fmla="*/ 2147483646 h 1025"/>
              <a:gd name="T54" fmla="*/ 2147483646 w 1139"/>
              <a:gd name="T55" fmla="*/ 2147483646 h 1025"/>
              <a:gd name="T56" fmla="*/ 2147483646 w 1139"/>
              <a:gd name="T57" fmla="*/ 2147483646 h 1025"/>
              <a:gd name="T58" fmla="*/ 2147483646 w 1139"/>
              <a:gd name="T59" fmla="*/ 2147483646 h 1025"/>
              <a:gd name="T60" fmla="*/ 2147483646 w 1139"/>
              <a:gd name="T61" fmla="*/ 0 h 102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139"/>
              <a:gd name="T94" fmla="*/ 0 h 1025"/>
              <a:gd name="T95" fmla="*/ 1139 w 1139"/>
              <a:gd name="T96" fmla="*/ 1025 h 102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139" h="1025">
                <a:moveTo>
                  <a:pt x="734" y="0"/>
                </a:moveTo>
                <a:cubicBezTo>
                  <a:pt x="544" y="5"/>
                  <a:pt x="415" y="21"/>
                  <a:pt x="236" y="31"/>
                </a:cubicBezTo>
                <a:cubicBezTo>
                  <a:pt x="210" y="40"/>
                  <a:pt x="165" y="71"/>
                  <a:pt x="165" y="71"/>
                </a:cubicBezTo>
                <a:cubicBezTo>
                  <a:pt x="143" y="104"/>
                  <a:pt x="115" y="137"/>
                  <a:pt x="87" y="165"/>
                </a:cubicBezTo>
                <a:cubicBezTo>
                  <a:pt x="78" y="191"/>
                  <a:pt x="62" y="210"/>
                  <a:pt x="55" y="236"/>
                </a:cubicBezTo>
                <a:cubicBezTo>
                  <a:pt x="43" y="284"/>
                  <a:pt x="42" y="334"/>
                  <a:pt x="0" y="363"/>
                </a:cubicBezTo>
                <a:cubicBezTo>
                  <a:pt x="7" y="570"/>
                  <a:pt x="2" y="555"/>
                  <a:pt x="31" y="686"/>
                </a:cubicBezTo>
                <a:cubicBezTo>
                  <a:pt x="37" y="713"/>
                  <a:pt x="40" y="753"/>
                  <a:pt x="63" y="773"/>
                </a:cubicBezTo>
                <a:cubicBezTo>
                  <a:pt x="77" y="785"/>
                  <a:pt x="110" y="804"/>
                  <a:pt x="110" y="804"/>
                </a:cubicBezTo>
                <a:cubicBezTo>
                  <a:pt x="125" y="827"/>
                  <a:pt x="154" y="895"/>
                  <a:pt x="173" y="907"/>
                </a:cubicBezTo>
                <a:cubicBezTo>
                  <a:pt x="187" y="916"/>
                  <a:pt x="221" y="923"/>
                  <a:pt x="221" y="923"/>
                </a:cubicBezTo>
                <a:cubicBezTo>
                  <a:pt x="226" y="931"/>
                  <a:pt x="230" y="939"/>
                  <a:pt x="236" y="946"/>
                </a:cubicBezTo>
                <a:cubicBezTo>
                  <a:pt x="243" y="955"/>
                  <a:pt x="254" y="961"/>
                  <a:pt x="260" y="970"/>
                </a:cubicBezTo>
                <a:cubicBezTo>
                  <a:pt x="265" y="977"/>
                  <a:pt x="261" y="989"/>
                  <a:pt x="268" y="994"/>
                </a:cubicBezTo>
                <a:cubicBezTo>
                  <a:pt x="291" y="1012"/>
                  <a:pt x="326" y="1007"/>
                  <a:pt x="355" y="1010"/>
                </a:cubicBezTo>
                <a:cubicBezTo>
                  <a:pt x="389" y="1013"/>
                  <a:pt x="423" y="1014"/>
                  <a:pt x="457" y="1017"/>
                </a:cubicBezTo>
                <a:cubicBezTo>
                  <a:pt x="481" y="1019"/>
                  <a:pt x="504" y="1022"/>
                  <a:pt x="528" y="1025"/>
                </a:cubicBezTo>
                <a:cubicBezTo>
                  <a:pt x="594" y="1021"/>
                  <a:pt x="662" y="1023"/>
                  <a:pt x="726" y="1002"/>
                </a:cubicBezTo>
                <a:cubicBezTo>
                  <a:pt x="750" y="976"/>
                  <a:pt x="767" y="950"/>
                  <a:pt x="797" y="931"/>
                </a:cubicBezTo>
                <a:cubicBezTo>
                  <a:pt x="842" y="861"/>
                  <a:pt x="815" y="898"/>
                  <a:pt x="876" y="860"/>
                </a:cubicBezTo>
                <a:cubicBezTo>
                  <a:pt x="890" y="811"/>
                  <a:pt x="920" y="835"/>
                  <a:pt x="962" y="820"/>
                </a:cubicBezTo>
                <a:cubicBezTo>
                  <a:pt x="999" y="764"/>
                  <a:pt x="967" y="721"/>
                  <a:pt x="1018" y="670"/>
                </a:cubicBezTo>
                <a:cubicBezTo>
                  <a:pt x="1028" y="637"/>
                  <a:pt x="1045" y="610"/>
                  <a:pt x="1057" y="576"/>
                </a:cubicBezTo>
                <a:cubicBezTo>
                  <a:pt x="1062" y="560"/>
                  <a:pt x="1073" y="528"/>
                  <a:pt x="1073" y="528"/>
                </a:cubicBezTo>
                <a:cubicBezTo>
                  <a:pt x="1065" y="516"/>
                  <a:pt x="1043" y="491"/>
                  <a:pt x="1049" y="473"/>
                </a:cubicBezTo>
                <a:cubicBezTo>
                  <a:pt x="1062" y="433"/>
                  <a:pt x="1098" y="404"/>
                  <a:pt x="1112" y="363"/>
                </a:cubicBezTo>
                <a:cubicBezTo>
                  <a:pt x="1107" y="257"/>
                  <a:pt x="1139" y="206"/>
                  <a:pt x="1065" y="157"/>
                </a:cubicBezTo>
                <a:cubicBezTo>
                  <a:pt x="1026" y="101"/>
                  <a:pt x="1081" y="171"/>
                  <a:pt x="1002" y="118"/>
                </a:cubicBezTo>
                <a:cubicBezTo>
                  <a:pt x="946" y="81"/>
                  <a:pt x="886" y="77"/>
                  <a:pt x="820" y="71"/>
                </a:cubicBezTo>
                <a:cubicBezTo>
                  <a:pt x="795" y="53"/>
                  <a:pt x="785" y="29"/>
                  <a:pt x="757" y="15"/>
                </a:cubicBezTo>
                <a:cubicBezTo>
                  <a:pt x="732" y="2"/>
                  <a:pt x="734" y="16"/>
                  <a:pt x="734" y="0"/>
                </a:cubicBezTo>
                <a:close/>
              </a:path>
            </a:pathLst>
          </a:custGeom>
          <a:noFill/>
          <a:ln w="38100" cap="flat" cmpd="sng">
            <a:solidFill>
              <a:srgbClr val="6633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10" name="Group 9"/>
          <p:cNvGrpSpPr/>
          <p:nvPr/>
        </p:nvGrpSpPr>
        <p:grpSpPr>
          <a:xfrm>
            <a:off x="1550504" y="5078419"/>
            <a:ext cx="10057863" cy="1318137"/>
            <a:chOff x="1550504" y="5078419"/>
            <a:chExt cx="10057863" cy="1318137"/>
          </a:xfrm>
        </p:grpSpPr>
        <p:graphicFrame>
          <p:nvGraphicFramePr>
            <p:cNvPr id="56330" name="Object 2"/>
            <p:cNvGraphicFramePr>
              <a:graphicFrameLocks noChangeAspect="1"/>
            </p:cNvGraphicFramePr>
            <p:nvPr>
              <p:extLst>
                <p:ext uri="{D42A27DB-BD31-4B8C-83A1-F6EECF244321}">
                  <p14:modId xmlns:p14="http://schemas.microsoft.com/office/powerpoint/2010/main" val="2185048988"/>
                </p:ext>
              </p:extLst>
            </p:nvPr>
          </p:nvGraphicFramePr>
          <p:xfrm>
            <a:off x="2911791" y="5078419"/>
            <a:ext cx="6138863" cy="544513"/>
          </p:xfrm>
          <a:graphic>
            <a:graphicData uri="http://schemas.openxmlformats.org/presentationml/2006/ole">
              <mc:AlternateContent xmlns:mc="http://schemas.openxmlformats.org/markup-compatibility/2006">
                <mc:Choice xmlns:v="urn:schemas-microsoft-com:vml" Requires="v">
                  <p:oleObj spid="_x0000_s35951" name="Rovnica" r:id="rId4" imgW="2438400" imgH="215900" progId="Equation.3">
                    <p:embed/>
                  </p:oleObj>
                </mc:Choice>
                <mc:Fallback>
                  <p:oleObj name="Rovnica" r:id="rId4" imgW="2438400" imgH="215900" progId="Equation.3">
                    <p:embed/>
                    <p:pic>
                      <p:nvPicPr>
                        <p:cNvPr id="5633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1791" y="5078419"/>
                          <a:ext cx="6138863" cy="54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 name="Group 7"/>
            <p:cNvGrpSpPr/>
            <p:nvPr/>
          </p:nvGrpSpPr>
          <p:grpSpPr>
            <a:xfrm>
              <a:off x="1550504" y="5622932"/>
              <a:ext cx="4996070" cy="766198"/>
              <a:chOff x="1550504" y="5622932"/>
              <a:chExt cx="4996070" cy="766198"/>
            </a:xfrm>
          </p:grpSpPr>
          <p:sp>
            <p:nvSpPr>
              <p:cNvPr id="5" name="TextBox 4"/>
              <p:cNvSpPr txBox="1"/>
              <p:nvPr/>
            </p:nvSpPr>
            <p:spPr>
              <a:xfrm>
                <a:off x="1550504" y="6019798"/>
                <a:ext cx="4996070" cy="369332"/>
              </a:xfrm>
              <a:prstGeom prst="rect">
                <a:avLst/>
              </a:prstGeom>
              <a:noFill/>
            </p:spPr>
            <p:txBody>
              <a:bodyPr wrap="square" rtlCol="0">
                <a:spAutoFit/>
              </a:bodyPr>
              <a:lstStyle/>
              <a:p>
                <a:r>
                  <a:rPr lang="en-GB" i="1" dirty="0" smtClean="0"/>
                  <a:t>P(mc/</a:t>
                </a:r>
                <a:r>
                  <a:rPr lang="en-GB" i="1" dirty="0" err="1" smtClean="0"/>
                  <a:t>al,bulg</a:t>
                </a:r>
                <a:r>
                  <a:rPr lang="en-GB" i="1" dirty="0" smtClean="0"/>
                  <a:t>)=P(</a:t>
                </a:r>
                <a:r>
                  <a:rPr lang="en-GB" i="1" dirty="0" err="1" smtClean="0"/>
                  <a:t>mc,al,bulg</a:t>
                </a:r>
                <a:r>
                  <a:rPr lang="en-GB" i="1" dirty="0" smtClean="0"/>
                  <a:t>)/P(</a:t>
                </a:r>
                <a:r>
                  <a:rPr lang="en-GB" i="1" dirty="0" err="1" smtClean="0"/>
                  <a:t>al,bulg</a:t>
                </a:r>
                <a:r>
                  <a:rPr lang="en-GB" i="1" dirty="0" smtClean="0"/>
                  <a:t>)</a:t>
                </a:r>
                <a:endParaRPr lang="en-GB" i="1" dirty="0"/>
              </a:p>
            </p:txBody>
          </p:sp>
          <p:cxnSp>
            <p:nvCxnSpPr>
              <p:cNvPr id="7" name="Straight Arrow Connector 6"/>
              <p:cNvCxnSpPr/>
              <p:nvPr/>
            </p:nvCxnSpPr>
            <p:spPr>
              <a:xfrm flipV="1">
                <a:off x="3048000" y="5622932"/>
                <a:ext cx="371061" cy="208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6612297" y="5622932"/>
              <a:ext cx="4996070" cy="773624"/>
              <a:chOff x="1838201" y="5562047"/>
              <a:chExt cx="4996070" cy="773624"/>
            </a:xfrm>
          </p:grpSpPr>
          <p:sp>
            <p:nvSpPr>
              <p:cNvPr id="26" name="TextBox 25"/>
              <p:cNvSpPr txBox="1"/>
              <p:nvPr/>
            </p:nvSpPr>
            <p:spPr>
              <a:xfrm>
                <a:off x="1838201" y="5966339"/>
                <a:ext cx="4996070" cy="369332"/>
              </a:xfrm>
              <a:prstGeom prst="rect">
                <a:avLst/>
              </a:prstGeom>
              <a:noFill/>
            </p:spPr>
            <p:txBody>
              <a:bodyPr wrap="square" rtlCol="0">
                <a:spAutoFit/>
              </a:bodyPr>
              <a:lstStyle/>
              <a:p>
                <a:r>
                  <a:rPr lang="en-GB" i="1" dirty="0" smtClean="0"/>
                  <a:t>P(mc/al)=P(</a:t>
                </a:r>
                <a:r>
                  <a:rPr lang="en-GB" i="1" dirty="0" err="1" smtClean="0"/>
                  <a:t>mc,al</a:t>
                </a:r>
                <a:r>
                  <a:rPr lang="en-GB" i="1" dirty="0" smtClean="0"/>
                  <a:t>)/P(al)</a:t>
                </a:r>
                <a:endParaRPr lang="en-GB" i="1" dirty="0"/>
              </a:p>
            </p:txBody>
          </p:sp>
          <p:cxnSp>
            <p:nvCxnSpPr>
              <p:cNvPr id="27" name="Straight Arrow Connector 26"/>
              <p:cNvCxnSpPr/>
              <p:nvPr/>
            </p:nvCxnSpPr>
            <p:spPr>
              <a:xfrm flipH="1" flipV="1">
                <a:off x="2791930" y="5562047"/>
                <a:ext cx="256070" cy="268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11" name="TextBox 10"/>
          <p:cNvSpPr txBox="1"/>
          <p:nvPr/>
        </p:nvSpPr>
        <p:spPr>
          <a:xfrm>
            <a:off x="1783830" y="916135"/>
            <a:ext cx="9824537" cy="369332"/>
          </a:xfrm>
          <a:prstGeom prst="rect">
            <a:avLst/>
          </a:prstGeom>
          <a:noFill/>
        </p:spPr>
        <p:txBody>
          <a:bodyPr wrap="square" rtlCol="0">
            <a:spAutoFit/>
          </a:bodyPr>
          <a:lstStyle/>
          <a:p>
            <a:r>
              <a:rPr lang="en-GB" dirty="0" smtClean="0"/>
              <a:t>Let us say, that the area is proportional to the number of cases falling into it.</a:t>
            </a:r>
            <a:endParaRPr lang="en-GB" dirty="0"/>
          </a:p>
        </p:txBody>
      </p:sp>
    </p:spTree>
    <p:extLst>
      <p:ext uri="{BB962C8B-B14F-4D97-AF65-F5344CB8AC3E}">
        <p14:creationId xmlns:p14="http://schemas.microsoft.com/office/powerpoint/2010/main" val="17607248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4564"/>
                                        </p:tgtEl>
                                        <p:attrNameLst>
                                          <p:attrName>style.visibility</p:attrName>
                                        </p:attrNameLst>
                                      </p:cBhvr>
                                      <p:to>
                                        <p:strVal val="visible"/>
                                      </p:to>
                                    </p:set>
                                  </p:childTnLst>
                                  <p:subTnLst>
                                    <p:set>
                                      <p:cBhvr override="childStyle">
                                        <p:cTn dur="1" fill="hold" display="0" masterRel="nextClick" afterEffect="1"/>
                                        <p:tgtEl>
                                          <p:spTgt spid="364564"/>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64561"/>
                                        </p:tgtEl>
                                        <p:attrNameLst>
                                          <p:attrName>style.visibility</p:attrName>
                                        </p:attrNameLst>
                                      </p:cBhvr>
                                      <p:to>
                                        <p:strVal val="visible"/>
                                      </p:to>
                                    </p:set>
                                  </p:childTnLst>
                                  <p:subTnLst>
                                    <p:set>
                                      <p:cBhvr override="childStyle">
                                        <p:cTn dur="1" fill="hold" display="0" masterRel="nextClick" afterEffect="1"/>
                                        <p:tgtEl>
                                          <p:spTgt spid="364561"/>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364562"/>
                                        </p:tgtEl>
                                        <p:attrNameLst>
                                          <p:attrName>style.visibility</p:attrName>
                                        </p:attrNameLst>
                                      </p:cBhvr>
                                      <p:to>
                                        <p:strVal val="visible"/>
                                      </p:to>
                                    </p:set>
                                  </p:childTnLst>
                                  <p:subTnLst>
                                    <p:set>
                                      <p:cBhvr override="childStyle">
                                        <p:cTn dur="1" fill="hold" display="0" masterRel="nextClick" afterEffect="1"/>
                                        <p:tgtEl>
                                          <p:spTgt spid="364562"/>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64563"/>
                                        </p:tgtEl>
                                        <p:attrNameLst>
                                          <p:attrName>style.visibility</p:attrName>
                                        </p:attrNameLst>
                                      </p:cBhvr>
                                      <p:to>
                                        <p:strVal val="visible"/>
                                      </p:to>
                                    </p:set>
                                  </p:childTnLst>
                                  <p:subTnLst>
                                    <p:set>
                                      <p:cBhvr override="childStyle">
                                        <p:cTn dur="1" fill="hold" display="0" masterRel="nextClick" afterEffect="1"/>
                                        <p:tgtEl>
                                          <p:spTgt spid="36456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0992" y="348475"/>
            <a:ext cx="7543800" cy="836613"/>
          </a:xfrm>
        </p:spPr>
        <p:txBody>
          <a:bodyPr>
            <a:normAutofit fontScale="90000"/>
          </a:bodyPr>
          <a:lstStyle/>
          <a:p>
            <a:pPr>
              <a:defRPr/>
            </a:pPr>
            <a:r>
              <a:rPr lang="en-US" dirty="0" smtClean="0"/>
              <a:t>Exact inference in Bayesian network</a:t>
            </a:r>
            <a:endParaRPr lang="en-US" dirty="0"/>
          </a:p>
        </p:txBody>
      </p:sp>
      <p:sp>
        <p:nvSpPr>
          <p:cNvPr id="3" name="TextBox 2"/>
          <p:cNvSpPr txBox="1"/>
          <p:nvPr/>
        </p:nvSpPr>
        <p:spPr>
          <a:xfrm>
            <a:off x="453891" y="1522837"/>
            <a:ext cx="8928100" cy="1200329"/>
          </a:xfrm>
          <a:prstGeom prst="rect">
            <a:avLst/>
          </a:prstGeom>
          <a:solidFill>
            <a:schemeClr val="accent1">
              <a:lumMod val="40000"/>
              <a:lumOff val="60000"/>
            </a:schemeClr>
          </a:solidFill>
        </p:spPr>
        <p:txBody>
          <a:bodyPr>
            <a:spAutoFit/>
          </a:bodyPr>
          <a:lstStyle/>
          <a:p>
            <a:pPr>
              <a:defRPr/>
            </a:pPr>
            <a:r>
              <a:rPr lang="sk-SK" dirty="0"/>
              <a:t>B. </a:t>
            </a:r>
            <a:r>
              <a:rPr lang="en-US" dirty="0"/>
              <a:t>n</a:t>
            </a:r>
            <a:r>
              <a:rPr lang="en-US" dirty="0" smtClean="0"/>
              <a:t>et is a </a:t>
            </a:r>
            <a:r>
              <a:rPr lang="sk-SK" dirty="0" smtClean="0"/>
              <a:t>model</a:t>
            </a:r>
            <a:r>
              <a:rPr lang="sk-SK" dirty="0"/>
              <a:t>, </a:t>
            </a:r>
            <a:r>
              <a:rPr lang="en-US" dirty="0" smtClean="0"/>
              <a:t>and so exact calculations are exact in a framework of the model only. If the model is bad and does not capture the relations of independences and conditional independences and also cause effect relations well, inference will not function well. </a:t>
            </a:r>
            <a:endParaRPr lang="en-US" dirty="0"/>
          </a:p>
        </p:txBody>
      </p:sp>
      <p:grpSp>
        <p:nvGrpSpPr>
          <p:cNvPr id="13316" name="Group 5"/>
          <p:cNvGrpSpPr>
            <a:grpSpLocks/>
          </p:cNvGrpSpPr>
          <p:nvPr/>
        </p:nvGrpSpPr>
        <p:grpSpPr bwMode="auto">
          <a:xfrm>
            <a:off x="453891" y="3030649"/>
            <a:ext cx="4197206" cy="498475"/>
            <a:chOff x="62980" y="2671792"/>
            <a:chExt cx="3047808" cy="498793"/>
          </a:xfrm>
        </p:grpSpPr>
        <p:sp>
          <p:nvSpPr>
            <p:cNvPr id="5" name="TextBox 4"/>
            <p:cNvSpPr txBox="1"/>
            <p:nvPr/>
          </p:nvSpPr>
          <p:spPr>
            <a:xfrm>
              <a:off x="62980" y="2708327"/>
              <a:ext cx="1628672" cy="462258"/>
            </a:xfrm>
            <a:prstGeom prst="rect">
              <a:avLst/>
            </a:prstGeom>
            <a:solidFill>
              <a:schemeClr val="accent1">
                <a:lumMod val="40000"/>
                <a:lumOff val="60000"/>
              </a:schemeClr>
            </a:solidFill>
          </p:spPr>
          <p:txBody>
            <a:bodyPr>
              <a:spAutoFit/>
            </a:bodyPr>
            <a:lstStyle/>
            <a:p>
              <a:pPr>
                <a:defRPr/>
              </a:pPr>
              <a:r>
                <a:rPr lang="en-US" sz="2400" dirty="0" smtClean="0"/>
                <a:t>Example</a:t>
              </a:r>
              <a:endParaRPr lang="en-US" sz="2400" dirty="0"/>
            </a:p>
          </p:txBody>
        </p:sp>
        <p:graphicFrame>
          <p:nvGraphicFramePr>
            <p:cNvPr id="13335" name="Object 3"/>
            <p:cNvGraphicFramePr>
              <a:graphicFrameLocks noChangeAspect="1"/>
            </p:cNvGraphicFramePr>
            <p:nvPr/>
          </p:nvGraphicFramePr>
          <p:xfrm>
            <a:off x="1115616" y="2671792"/>
            <a:ext cx="1995172" cy="498793"/>
          </p:xfrm>
          <a:graphic>
            <a:graphicData uri="http://schemas.openxmlformats.org/presentationml/2006/ole">
              <mc:AlternateContent xmlns:mc="http://schemas.openxmlformats.org/markup-compatibility/2006">
                <mc:Choice xmlns:v="urn:schemas-microsoft-com:vml" Requires="v">
                  <p:oleObj spid="_x0000_s38086" name="Rovnica" r:id="rId3" imgW="863225" imgH="215806" progId="Equation.3">
                    <p:embed/>
                  </p:oleObj>
                </mc:Choice>
                <mc:Fallback>
                  <p:oleObj name="Rovnica" r:id="rId3" imgW="863225" imgH="215806" progId="Equation.3">
                    <p:embed/>
                    <p:pic>
                      <p:nvPicPr>
                        <p:cNvPr id="1333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2671792"/>
                          <a:ext cx="1995172" cy="498793"/>
                        </a:xfrm>
                        <a:prstGeom prst="rect">
                          <a:avLst/>
                        </a:prstGeom>
                        <a:solidFill>
                          <a:srgbClr val="F7CE9D"/>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3317" name="Group 23"/>
          <p:cNvGrpSpPr>
            <a:grpSpLocks/>
          </p:cNvGrpSpPr>
          <p:nvPr/>
        </p:nvGrpSpPr>
        <p:grpSpPr bwMode="auto">
          <a:xfrm>
            <a:off x="9022015" y="312738"/>
            <a:ext cx="2663825" cy="1460500"/>
            <a:chOff x="4716016" y="5085184"/>
            <a:chExt cx="2664296" cy="1459905"/>
          </a:xfrm>
        </p:grpSpPr>
        <p:sp>
          <p:nvSpPr>
            <p:cNvPr id="13320" name="Oval 5"/>
            <p:cNvSpPr>
              <a:spLocks noChangeArrowheads="1"/>
            </p:cNvSpPr>
            <p:nvPr/>
          </p:nvSpPr>
          <p:spPr bwMode="auto">
            <a:xfrm>
              <a:off x="4716016" y="5085184"/>
              <a:ext cx="720080" cy="288032"/>
            </a:xfrm>
            <a:prstGeom prst="ellipse">
              <a:avLst/>
            </a:prstGeom>
            <a:solidFill>
              <a:schemeClr val="accent1"/>
            </a:solidFill>
            <a:ln w="9525" algn="ctr">
              <a:solidFill>
                <a:schemeClr val="tx1"/>
              </a:solidFill>
              <a:miter lim="800000"/>
              <a:headEnd/>
              <a:tailEnd/>
            </a:ln>
          </p:spPr>
          <p:txBody>
            <a:bodyPr wrap="none"/>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Verdana" panose="020B0604030504040204" pitchFamily="34" charset="0"/>
              </a:endParaRPr>
            </a:p>
          </p:txBody>
        </p:sp>
        <p:sp>
          <p:nvSpPr>
            <p:cNvPr id="13321" name="Oval 6"/>
            <p:cNvSpPr>
              <a:spLocks noChangeArrowheads="1"/>
            </p:cNvSpPr>
            <p:nvPr/>
          </p:nvSpPr>
          <p:spPr bwMode="auto">
            <a:xfrm>
              <a:off x="6372200" y="5085184"/>
              <a:ext cx="720080" cy="288032"/>
            </a:xfrm>
            <a:prstGeom prst="ellipse">
              <a:avLst/>
            </a:prstGeom>
            <a:solidFill>
              <a:schemeClr val="accent1"/>
            </a:solidFill>
            <a:ln w="9525" algn="ctr">
              <a:solidFill>
                <a:schemeClr val="tx1"/>
              </a:solidFill>
              <a:miter lim="800000"/>
              <a:headEnd/>
              <a:tailEnd/>
            </a:ln>
          </p:spPr>
          <p:txBody>
            <a:bodyPr wrap="none"/>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Verdana" panose="020B0604030504040204" pitchFamily="34" charset="0"/>
              </a:endParaRPr>
            </a:p>
          </p:txBody>
        </p:sp>
        <p:sp>
          <p:nvSpPr>
            <p:cNvPr id="13322" name="Oval 7"/>
            <p:cNvSpPr>
              <a:spLocks noChangeArrowheads="1"/>
            </p:cNvSpPr>
            <p:nvPr/>
          </p:nvSpPr>
          <p:spPr bwMode="auto">
            <a:xfrm>
              <a:off x="5580112" y="5661248"/>
              <a:ext cx="720080" cy="288032"/>
            </a:xfrm>
            <a:prstGeom prst="ellipse">
              <a:avLst/>
            </a:prstGeom>
            <a:solidFill>
              <a:schemeClr val="accent1"/>
            </a:solidFill>
            <a:ln w="9525" algn="ctr">
              <a:solidFill>
                <a:schemeClr val="tx1"/>
              </a:solidFill>
              <a:miter lim="800000"/>
              <a:headEnd/>
              <a:tailEnd/>
            </a:ln>
          </p:spPr>
          <p:txBody>
            <a:bodyPr wrap="none"/>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Verdana" panose="020B0604030504040204" pitchFamily="34" charset="0"/>
              </a:endParaRPr>
            </a:p>
          </p:txBody>
        </p:sp>
        <p:sp>
          <p:nvSpPr>
            <p:cNvPr id="13323" name="Oval 8"/>
            <p:cNvSpPr>
              <a:spLocks noChangeArrowheads="1"/>
            </p:cNvSpPr>
            <p:nvPr/>
          </p:nvSpPr>
          <p:spPr bwMode="auto">
            <a:xfrm>
              <a:off x="4788024" y="6237312"/>
              <a:ext cx="720080" cy="288032"/>
            </a:xfrm>
            <a:prstGeom prst="ellipse">
              <a:avLst/>
            </a:prstGeom>
            <a:solidFill>
              <a:schemeClr val="accent1"/>
            </a:solidFill>
            <a:ln w="9525" algn="ctr">
              <a:solidFill>
                <a:schemeClr val="tx1"/>
              </a:solidFill>
              <a:miter lim="800000"/>
              <a:headEnd/>
              <a:tailEnd/>
            </a:ln>
          </p:spPr>
          <p:txBody>
            <a:bodyPr wrap="none"/>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Verdana" panose="020B0604030504040204" pitchFamily="34" charset="0"/>
              </a:endParaRPr>
            </a:p>
          </p:txBody>
        </p:sp>
        <p:sp>
          <p:nvSpPr>
            <p:cNvPr id="13324" name="Oval 9"/>
            <p:cNvSpPr>
              <a:spLocks noChangeArrowheads="1"/>
            </p:cNvSpPr>
            <p:nvPr/>
          </p:nvSpPr>
          <p:spPr bwMode="auto">
            <a:xfrm>
              <a:off x="6516216" y="6237312"/>
              <a:ext cx="720080" cy="288032"/>
            </a:xfrm>
            <a:prstGeom prst="ellipse">
              <a:avLst/>
            </a:prstGeom>
            <a:solidFill>
              <a:schemeClr val="accent1"/>
            </a:solidFill>
            <a:ln w="9525" algn="ctr">
              <a:solidFill>
                <a:schemeClr val="tx1"/>
              </a:solidFill>
              <a:miter lim="800000"/>
              <a:headEnd/>
              <a:tailEnd/>
            </a:ln>
          </p:spPr>
          <p:txBody>
            <a:bodyPr wrap="none"/>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Verdana" panose="020B0604030504040204" pitchFamily="34" charset="0"/>
              </a:endParaRPr>
            </a:p>
          </p:txBody>
        </p:sp>
        <p:sp>
          <p:nvSpPr>
            <p:cNvPr id="13325" name="TextBox 10"/>
            <p:cNvSpPr txBox="1">
              <a:spLocks noChangeArrowheads="1"/>
            </p:cNvSpPr>
            <p:nvPr/>
          </p:nvSpPr>
          <p:spPr bwMode="auto">
            <a:xfrm>
              <a:off x="4716016" y="5085184"/>
              <a:ext cx="7920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sk-SK" sz="1400">
                  <a:solidFill>
                    <a:schemeClr val="tx1"/>
                  </a:solidFill>
                  <a:latin typeface="Verdana" panose="020B0604030504040204" pitchFamily="34" charset="0"/>
                </a:rPr>
                <a:t>Bulg.</a:t>
              </a:r>
            </a:p>
          </p:txBody>
        </p:sp>
        <p:sp>
          <p:nvSpPr>
            <p:cNvPr id="13326" name="TextBox 11"/>
            <p:cNvSpPr txBox="1">
              <a:spLocks noChangeArrowheads="1"/>
            </p:cNvSpPr>
            <p:nvPr/>
          </p:nvSpPr>
          <p:spPr bwMode="auto">
            <a:xfrm>
              <a:off x="6372200" y="5085184"/>
              <a:ext cx="7920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sk-SK" sz="1400" dirty="0" err="1">
                  <a:solidFill>
                    <a:schemeClr val="tx1"/>
                  </a:solidFill>
                  <a:latin typeface="Verdana" panose="020B0604030504040204" pitchFamily="34" charset="0"/>
                </a:rPr>
                <a:t>Equa</a:t>
              </a:r>
              <a:r>
                <a:rPr lang="sk-SK" altLang="sk-SK" sz="1400" dirty="0">
                  <a:solidFill>
                    <a:schemeClr val="tx1"/>
                  </a:solidFill>
                  <a:latin typeface="Verdana" panose="020B0604030504040204" pitchFamily="34" charset="0"/>
                </a:rPr>
                <a:t>.</a:t>
              </a:r>
            </a:p>
          </p:txBody>
        </p:sp>
        <p:sp>
          <p:nvSpPr>
            <p:cNvPr id="13327" name="TextBox 12"/>
            <p:cNvSpPr txBox="1">
              <a:spLocks noChangeArrowheads="1"/>
            </p:cNvSpPr>
            <p:nvPr/>
          </p:nvSpPr>
          <p:spPr bwMode="auto">
            <a:xfrm>
              <a:off x="5652120" y="5661248"/>
              <a:ext cx="7920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sk-SK" sz="1400">
                  <a:solidFill>
                    <a:schemeClr val="tx1"/>
                  </a:solidFill>
                  <a:latin typeface="Verdana" panose="020B0604030504040204" pitchFamily="34" charset="0"/>
                </a:rPr>
                <a:t>Alarm</a:t>
              </a:r>
            </a:p>
          </p:txBody>
        </p:sp>
        <p:sp>
          <p:nvSpPr>
            <p:cNvPr id="13328" name="TextBox 13"/>
            <p:cNvSpPr txBox="1">
              <a:spLocks noChangeArrowheads="1"/>
            </p:cNvSpPr>
            <p:nvPr/>
          </p:nvSpPr>
          <p:spPr bwMode="auto">
            <a:xfrm>
              <a:off x="4788024" y="6237312"/>
              <a:ext cx="9361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sk-SK" sz="1400">
                  <a:solidFill>
                    <a:schemeClr val="tx1"/>
                  </a:solidFill>
                  <a:latin typeface="Verdana" panose="020B0604030504040204" pitchFamily="34" charset="0"/>
                </a:rPr>
                <a:t>M.Calls</a:t>
              </a:r>
            </a:p>
          </p:txBody>
        </p:sp>
        <p:sp>
          <p:nvSpPr>
            <p:cNvPr id="13329" name="TextBox 14"/>
            <p:cNvSpPr txBox="1">
              <a:spLocks noChangeArrowheads="1"/>
            </p:cNvSpPr>
            <p:nvPr/>
          </p:nvSpPr>
          <p:spPr bwMode="auto">
            <a:xfrm>
              <a:off x="6444208" y="6237312"/>
              <a:ext cx="9361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sk-SK" sz="1400">
                  <a:solidFill>
                    <a:schemeClr val="tx1"/>
                  </a:solidFill>
                  <a:latin typeface="Verdana" panose="020B0604030504040204" pitchFamily="34" charset="0"/>
                </a:rPr>
                <a:t>J.Calls</a:t>
              </a:r>
            </a:p>
          </p:txBody>
        </p:sp>
        <p:cxnSp>
          <p:nvCxnSpPr>
            <p:cNvPr id="13330" name="Straight Arrow Connector 16"/>
            <p:cNvCxnSpPr>
              <a:cxnSpLocks noChangeShapeType="1"/>
              <a:stCxn id="13325" idx="2"/>
              <a:endCxn id="13327" idx="1"/>
            </p:cNvCxnSpPr>
            <p:nvPr/>
          </p:nvCxnSpPr>
          <p:spPr bwMode="auto">
            <a:xfrm>
              <a:off x="5112060" y="5392961"/>
              <a:ext cx="540060" cy="422176"/>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13331" name="Straight Arrow Connector 18"/>
            <p:cNvCxnSpPr>
              <a:cxnSpLocks noChangeShapeType="1"/>
              <a:stCxn id="13326" idx="2"/>
            </p:cNvCxnSpPr>
            <p:nvPr/>
          </p:nvCxnSpPr>
          <p:spPr bwMode="auto">
            <a:xfrm flipH="1">
              <a:off x="6228184" y="5392961"/>
              <a:ext cx="540060" cy="340295"/>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13332" name="Straight Arrow Connector 20"/>
            <p:cNvCxnSpPr>
              <a:cxnSpLocks noChangeShapeType="1"/>
              <a:stCxn id="13327" idx="1"/>
              <a:endCxn id="13328" idx="0"/>
            </p:cNvCxnSpPr>
            <p:nvPr/>
          </p:nvCxnSpPr>
          <p:spPr bwMode="auto">
            <a:xfrm flipH="1">
              <a:off x="5256076" y="5815137"/>
              <a:ext cx="396044" cy="422175"/>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13333" name="Straight Arrow Connector 22"/>
            <p:cNvCxnSpPr>
              <a:cxnSpLocks noChangeShapeType="1"/>
            </p:cNvCxnSpPr>
            <p:nvPr/>
          </p:nvCxnSpPr>
          <p:spPr bwMode="auto">
            <a:xfrm>
              <a:off x="6300192" y="5805264"/>
              <a:ext cx="432048" cy="432048"/>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grpSp>
      <p:sp>
        <p:nvSpPr>
          <p:cNvPr id="13319" name="TextBox 3"/>
          <p:cNvSpPr txBox="1">
            <a:spLocks noChangeArrowheads="1"/>
          </p:cNvSpPr>
          <p:nvPr/>
        </p:nvSpPr>
        <p:spPr bwMode="auto">
          <a:xfrm>
            <a:off x="1384733" y="3736308"/>
            <a:ext cx="273685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a:t>A – alarm</a:t>
            </a:r>
          </a:p>
          <a:p>
            <a:r>
              <a:rPr lang="en-US" altLang="en-US" dirty="0"/>
              <a:t>B- </a:t>
            </a:r>
            <a:r>
              <a:rPr lang="en-US" altLang="en-US" dirty="0" err="1"/>
              <a:t>bulglary</a:t>
            </a:r>
            <a:endParaRPr lang="en-US" altLang="en-US" dirty="0"/>
          </a:p>
          <a:p>
            <a:r>
              <a:rPr lang="en-US" altLang="en-US" dirty="0" err="1"/>
              <a:t>Eu</a:t>
            </a:r>
            <a:r>
              <a:rPr lang="en-US" altLang="en-US" dirty="0"/>
              <a:t> – earthquake</a:t>
            </a:r>
          </a:p>
          <a:p>
            <a:r>
              <a:rPr lang="en-US" altLang="en-US" dirty="0"/>
              <a:t>MC – Mary calls</a:t>
            </a:r>
          </a:p>
          <a:p>
            <a:r>
              <a:rPr lang="en-US" altLang="en-US" dirty="0"/>
              <a:t>JC – John calls</a:t>
            </a:r>
          </a:p>
        </p:txBody>
      </p:sp>
      <p:grpSp>
        <p:nvGrpSpPr>
          <p:cNvPr id="7" name="Group 6"/>
          <p:cNvGrpSpPr/>
          <p:nvPr/>
        </p:nvGrpSpPr>
        <p:grpSpPr>
          <a:xfrm>
            <a:off x="5825734" y="3057679"/>
            <a:ext cx="5644122" cy="2421620"/>
            <a:chOff x="5825734" y="3057679"/>
            <a:chExt cx="5644122" cy="2421620"/>
          </a:xfrm>
        </p:grpSpPr>
        <p:grpSp>
          <p:nvGrpSpPr>
            <p:cNvPr id="6" name="Group 5"/>
            <p:cNvGrpSpPr/>
            <p:nvPr/>
          </p:nvGrpSpPr>
          <p:grpSpPr>
            <a:xfrm>
              <a:off x="5825734" y="3057679"/>
              <a:ext cx="5644122" cy="2416237"/>
              <a:chOff x="5825734" y="3057679"/>
              <a:chExt cx="5644122" cy="2416237"/>
            </a:xfrm>
          </p:grpSpPr>
          <p:graphicFrame>
            <p:nvGraphicFramePr>
              <p:cNvPr id="13318" name="Object 21"/>
              <p:cNvGraphicFramePr>
                <a:graphicFrameLocks noChangeAspect="1"/>
              </p:cNvGraphicFramePr>
              <p:nvPr>
                <p:extLst>
                  <p:ext uri="{D42A27DB-BD31-4B8C-83A1-F6EECF244321}">
                    <p14:modId xmlns:p14="http://schemas.microsoft.com/office/powerpoint/2010/main" val="678335547"/>
                  </p:ext>
                </p:extLst>
              </p:nvPr>
            </p:nvGraphicFramePr>
            <p:xfrm>
              <a:off x="5825734" y="3060916"/>
              <a:ext cx="5572125" cy="2413000"/>
            </p:xfrm>
            <a:graphic>
              <a:graphicData uri="http://schemas.openxmlformats.org/presentationml/2006/ole">
                <mc:AlternateContent xmlns:mc="http://schemas.openxmlformats.org/markup-compatibility/2006">
                  <mc:Choice xmlns:v="urn:schemas-microsoft-com:vml" Requires="v">
                    <p:oleObj spid="_x0000_s38087" name="Rovnica" r:id="rId5" imgW="3225800" imgH="1397000" progId="Equation.3">
                      <p:embed/>
                    </p:oleObj>
                  </mc:Choice>
                  <mc:Fallback>
                    <p:oleObj name="Rovnica" r:id="rId5" imgW="3225800" imgH="1397000" progId="Equation.3">
                      <p:embed/>
                      <p:pic>
                        <p:nvPicPr>
                          <p:cNvPr id="13318"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25734" y="3060916"/>
                            <a:ext cx="5572125" cy="2413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Box 3"/>
              <p:cNvSpPr txBox="1"/>
              <p:nvPr/>
            </p:nvSpPr>
            <p:spPr>
              <a:xfrm>
                <a:off x="10497917" y="3057679"/>
                <a:ext cx="899942" cy="369332"/>
              </a:xfrm>
              <a:prstGeom prst="rect">
                <a:avLst/>
              </a:prstGeom>
              <a:solidFill>
                <a:srgbClr val="FFFF00"/>
              </a:solidFill>
            </p:spPr>
            <p:txBody>
              <a:bodyPr wrap="square" rtlCol="0">
                <a:spAutoFit/>
              </a:bodyPr>
              <a:lstStyle/>
              <a:p>
                <a:r>
                  <a:rPr lang="en-US" dirty="0" smtClean="0"/>
                  <a:t>A, </a:t>
                </a:r>
                <a:r>
                  <a:rPr lang="en-US" dirty="0" err="1" smtClean="0"/>
                  <a:t>Eu</a:t>
                </a:r>
                <a:r>
                  <a:rPr lang="en-US" dirty="0" smtClean="0"/>
                  <a:t>)</a:t>
                </a:r>
                <a:endParaRPr lang="en-US" dirty="0"/>
              </a:p>
            </p:txBody>
          </p:sp>
          <p:sp>
            <p:nvSpPr>
              <p:cNvPr id="25" name="TextBox 24"/>
              <p:cNvSpPr txBox="1"/>
              <p:nvPr/>
            </p:nvSpPr>
            <p:spPr>
              <a:xfrm>
                <a:off x="10353928" y="3682640"/>
                <a:ext cx="1115928" cy="369332"/>
              </a:xfrm>
              <a:prstGeom prst="rect">
                <a:avLst/>
              </a:prstGeom>
              <a:solidFill>
                <a:srgbClr val="FFFF00"/>
              </a:solidFill>
            </p:spPr>
            <p:txBody>
              <a:bodyPr wrap="square" rtlCol="0">
                <a:spAutoFit/>
              </a:bodyPr>
              <a:lstStyle/>
              <a:p>
                <a:r>
                  <a:rPr lang="en-US" dirty="0" smtClean="0"/>
                  <a:t>B, A, </a:t>
                </a:r>
                <a:r>
                  <a:rPr lang="en-US" dirty="0" err="1" smtClean="0"/>
                  <a:t>Eu</a:t>
                </a:r>
                <a:r>
                  <a:rPr lang="en-US" dirty="0" smtClean="0"/>
                  <a:t>)</a:t>
                </a:r>
                <a:endParaRPr lang="en-US" dirty="0"/>
              </a:p>
            </p:txBody>
          </p:sp>
        </p:grpSp>
        <p:sp>
          <p:nvSpPr>
            <p:cNvPr id="27" name="TextBox 26"/>
            <p:cNvSpPr txBox="1"/>
            <p:nvPr/>
          </p:nvSpPr>
          <p:spPr>
            <a:xfrm>
              <a:off x="8915898" y="3409919"/>
              <a:ext cx="486629" cy="215444"/>
            </a:xfrm>
            <a:prstGeom prst="rect">
              <a:avLst/>
            </a:prstGeom>
            <a:solidFill>
              <a:srgbClr val="FFFF00"/>
            </a:solidFill>
          </p:spPr>
          <p:txBody>
            <a:bodyPr wrap="square" rtlCol="0">
              <a:spAutoFit/>
            </a:bodyPr>
            <a:lstStyle/>
            <a:p>
              <a:r>
                <a:rPr lang="en-US" sz="800" dirty="0" smtClean="0"/>
                <a:t>A, </a:t>
              </a:r>
              <a:r>
                <a:rPr lang="en-US" sz="800" dirty="0" err="1" smtClean="0"/>
                <a:t>Eu</a:t>
              </a:r>
              <a:endParaRPr lang="en-US" sz="800" dirty="0"/>
            </a:p>
          </p:txBody>
        </p:sp>
        <p:sp>
          <p:nvSpPr>
            <p:cNvPr id="28" name="TextBox 27"/>
            <p:cNvSpPr txBox="1"/>
            <p:nvPr/>
          </p:nvSpPr>
          <p:spPr>
            <a:xfrm>
              <a:off x="8829329" y="4051972"/>
              <a:ext cx="732650" cy="215444"/>
            </a:xfrm>
            <a:prstGeom prst="rect">
              <a:avLst/>
            </a:prstGeom>
            <a:solidFill>
              <a:srgbClr val="FFFF00"/>
            </a:solidFill>
          </p:spPr>
          <p:txBody>
            <a:bodyPr wrap="square" rtlCol="0">
              <a:spAutoFit/>
            </a:bodyPr>
            <a:lstStyle/>
            <a:p>
              <a:r>
                <a:rPr lang="en-US" sz="800" dirty="0" smtClean="0"/>
                <a:t>A, </a:t>
              </a:r>
              <a:r>
                <a:rPr lang="en-US" sz="800" dirty="0" err="1" smtClean="0"/>
                <a:t>Eu</a:t>
              </a:r>
              <a:r>
                <a:rPr lang="en-US" sz="800" dirty="0" smtClean="0"/>
                <a:t>, B</a:t>
              </a:r>
              <a:endParaRPr lang="en-US" sz="800" dirty="0"/>
            </a:p>
          </p:txBody>
        </p:sp>
        <p:sp>
          <p:nvSpPr>
            <p:cNvPr id="29" name="TextBox 28"/>
            <p:cNvSpPr txBox="1"/>
            <p:nvPr/>
          </p:nvSpPr>
          <p:spPr>
            <a:xfrm>
              <a:off x="6110609" y="4668630"/>
              <a:ext cx="486629" cy="215444"/>
            </a:xfrm>
            <a:prstGeom prst="rect">
              <a:avLst/>
            </a:prstGeom>
            <a:solidFill>
              <a:srgbClr val="FFFF00"/>
            </a:solidFill>
          </p:spPr>
          <p:txBody>
            <a:bodyPr wrap="square" rtlCol="0">
              <a:spAutoFit/>
            </a:bodyPr>
            <a:lstStyle/>
            <a:p>
              <a:r>
                <a:rPr lang="en-US" sz="800" dirty="0" smtClean="0"/>
                <a:t>A, </a:t>
              </a:r>
              <a:r>
                <a:rPr lang="en-US" sz="800" dirty="0" err="1" smtClean="0"/>
                <a:t>Eu</a:t>
              </a:r>
              <a:endParaRPr lang="en-US" sz="800" dirty="0"/>
            </a:p>
          </p:txBody>
        </p:sp>
        <p:sp>
          <p:nvSpPr>
            <p:cNvPr id="30" name="TextBox 29"/>
            <p:cNvSpPr txBox="1"/>
            <p:nvPr/>
          </p:nvSpPr>
          <p:spPr>
            <a:xfrm>
              <a:off x="5987598" y="5263855"/>
              <a:ext cx="732650" cy="215444"/>
            </a:xfrm>
            <a:prstGeom prst="rect">
              <a:avLst/>
            </a:prstGeom>
            <a:solidFill>
              <a:srgbClr val="FFFF00"/>
            </a:solidFill>
          </p:spPr>
          <p:txBody>
            <a:bodyPr wrap="square" rtlCol="0">
              <a:spAutoFit/>
            </a:bodyPr>
            <a:lstStyle/>
            <a:p>
              <a:r>
                <a:rPr lang="en-US" sz="800" dirty="0" smtClean="0"/>
                <a:t>A, </a:t>
              </a:r>
              <a:r>
                <a:rPr lang="en-US" sz="800" dirty="0" err="1" smtClean="0"/>
                <a:t>Eu</a:t>
              </a:r>
              <a:r>
                <a:rPr lang="en-US" sz="800" dirty="0" smtClean="0"/>
                <a:t>, B</a:t>
              </a:r>
              <a:endParaRPr lang="en-US" sz="800" dirty="0"/>
            </a:p>
          </p:txBody>
        </p:sp>
      </p:grpSp>
    </p:spTree>
    <p:extLst>
      <p:ext uri="{BB962C8B-B14F-4D97-AF65-F5344CB8AC3E}">
        <p14:creationId xmlns:p14="http://schemas.microsoft.com/office/powerpoint/2010/main" val="8693293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Comment</a:t>
            </a:r>
            <a:endParaRPr lang="en-GB" dirty="0"/>
          </a:p>
        </p:txBody>
      </p:sp>
      <p:sp>
        <p:nvSpPr>
          <p:cNvPr id="3" name="TextBox 2"/>
          <p:cNvSpPr txBox="1"/>
          <p:nvPr/>
        </p:nvSpPr>
        <p:spPr>
          <a:xfrm>
            <a:off x="2468880" y="2821577"/>
            <a:ext cx="9104811" cy="1200329"/>
          </a:xfrm>
          <a:prstGeom prst="rect">
            <a:avLst/>
          </a:prstGeom>
          <a:noFill/>
        </p:spPr>
        <p:txBody>
          <a:bodyPr wrap="square" rtlCol="0">
            <a:spAutoFit/>
          </a:bodyPr>
          <a:lstStyle/>
          <a:p>
            <a:r>
              <a:rPr lang="en-GB" dirty="0" smtClean="0"/>
              <a:t>You can always use Bayes formula for the conditional probability and then find the parts of the fractions  with a help of the </a:t>
            </a:r>
            <a:r>
              <a:rPr lang="en-GB" dirty="0"/>
              <a:t>B</a:t>
            </a:r>
            <a:r>
              <a:rPr lang="en-GB" dirty="0" smtClean="0"/>
              <a:t>ayes net rule which gives the joint probability. We use joint probability for that and sum out the variables we do not need. </a:t>
            </a:r>
            <a:endParaRPr lang="en-GB" dirty="0"/>
          </a:p>
        </p:txBody>
      </p:sp>
    </p:spTree>
    <p:extLst>
      <p:ext uri="{BB962C8B-B14F-4D97-AF65-F5344CB8AC3E}">
        <p14:creationId xmlns:p14="http://schemas.microsoft.com/office/powerpoint/2010/main" val="10048194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Box 2"/>
          <p:cNvSpPr txBox="1">
            <a:spLocks noChangeArrowheads="1"/>
          </p:cNvSpPr>
          <p:nvPr/>
        </p:nvSpPr>
        <p:spPr bwMode="auto">
          <a:xfrm>
            <a:off x="1631951" y="404814"/>
            <a:ext cx="4436340" cy="46166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smtClean="0"/>
              <a:t>Numerator calculation</a:t>
            </a:r>
            <a:endParaRPr lang="en-US" altLang="en-US" sz="2400" dirty="0"/>
          </a:p>
        </p:txBody>
      </p:sp>
      <p:sp>
        <p:nvSpPr>
          <p:cNvPr id="14340" name="TextBox 3"/>
          <p:cNvSpPr txBox="1">
            <a:spLocks noChangeArrowheads="1"/>
          </p:cNvSpPr>
          <p:nvPr/>
        </p:nvSpPr>
        <p:spPr bwMode="auto">
          <a:xfrm>
            <a:off x="1601357" y="3935845"/>
            <a:ext cx="10230425"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000" dirty="0" smtClean="0"/>
              <a:t>Denominator calculation is similar, only the summation goes also through the variable </a:t>
            </a:r>
            <a:r>
              <a:rPr lang="en-US" altLang="en-US" sz="2000" i="1" dirty="0" smtClean="0"/>
              <a:t>B</a:t>
            </a:r>
            <a:r>
              <a:rPr lang="en-US" altLang="en-US" sz="2000" dirty="0" smtClean="0"/>
              <a:t>. </a:t>
            </a:r>
            <a:endParaRPr lang="sk-SK" altLang="en-US" sz="2000" dirty="0"/>
          </a:p>
          <a:p>
            <a:endParaRPr lang="sk-SK" altLang="en-US" dirty="0"/>
          </a:p>
          <a:p>
            <a:endParaRPr lang="sk-SK" altLang="en-US" dirty="0"/>
          </a:p>
          <a:p>
            <a:r>
              <a:rPr lang="en-US" altLang="en-US" sz="2800" dirty="0" smtClean="0"/>
              <a:t>The conditional probabilities are gained from the Bayesian network tabs. </a:t>
            </a:r>
            <a:r>
              <a:rPr lang="sk-SK" altLang="en-US" sz="2800" dirty="0" smtClean="0"/>
              <a:t>   </a:t>
            </a:r>
            <a:endParaRPr lang="en-US" altLang="en-US" sz="2800" dirty="0"/>
          </a:p>
        </p:txBody>
      </p:sp>
      <p:grpSp>
        <p:nvGrpSpPr>
          <p:cNvPr id="3" name="Group 2"/>
          <p:cNvGrpSpPr/>
          <p:nvPr/>
        </p:nvGrpSpPr>
        <p:grpSpPr>
          <a:xfrm>
            <a:off x="1600152" y="1613151"/>
            <a:ext cx="10030154" cy="2051340"/>
            <a:chOff x="1601357" y="1136073"/>
            <a:chExt cx="10030154" cy="2051340"/>
          </a:xfrm>
        </p:grpSpPr>
        <p:grpSp>
          <p:nvGrpSpPr>
            <p:cNvPr id="2" name="Group 1"/>
            <p:cNvGrpSpPr/>
            <p:nvPr/>
          </p:nvGrpSpPr>
          <p:grpSpPr>
            <a:xfrm>
              <a:off x="1601357" y="1136073"/>
              <a:ext cx="10030154" cy="2051340"/>
              <a:chOff x="1601357" y="1136073"/>
              <a:chExt cx="10030154" cy="2051340"/>
            </a:xfrm>
          </p:grpSpPr>
          <p:graphicFrame>
            <p:nvGraphicFramePr>
              <p:cNvPr id="14338" name="Object 1"/>
              <p:cNvGraphicFramePr>
                <a:graphicFrameLocks noChangeAspect="1"/>
              </p:cNvGraphicFramePr>
              <p:nvPr>
                <p:extLst>
                  <p:ext uri="{D42A27DB-BD31-4B8C-83A1-F6EECF244321}">
                    <p14:modId xmlns:p14="http://schemas.microsoft.com/office/powerpoint/2010/main" val="1371610575"/>
                  </p:ext>
                </p:extLst>
              </p:nvPr>
            </p:nvGraphicFramePr>
            <p:xfrm>
              <a:off x="1631951" y="1136073"/>
              <a:ext cx="9999560" cy="2051340"/>
            </p:xfrm>
            <a:graphic>
              <a:graphicData uri="http://schemas.openxmlformats.org/presentationml/2006/ole">
                <mc:AlternateContent xmlns:mc="http://schemas.openxmlformats.org/markup-compatibility/2006">
                  <mc:Choice xmlns:v="urn:schemas-microsoft-com:vml" Requires="v">
                    <p:oleObj spid="_x0000_s39012" name="Rovnica" r:id="rId3" imgW="5664200" imgH="1168400" progId="Equation.3">
                      <p:embed/>
                    </p:oleObj>
                  </mc:Choice>
                  <mc:Fallback>
                    <p:oleObj name="Rovnica" r:id="rId3" imgW="5664200" imgH="1168400" progId="Equation.3">
                      <p:embed/>
                      <p:pic>
                        <p:nvPicPr>
                          <p:cNvPr id="14338"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1951" y="1136073"/>
                            <a:ext cx="9999560" cy="2051340"/>
                          </a:xfrm>
                          <a:prstGeom prst="rect">
                            <a:avLst/>
                          </a:prstGeom>
                          <a:solidFill>
                            <a:srgbClr val="FFFF00"/>
                          </a:solidFill>
                          <a:ln>
                            <a:noFill/>
                          </a:ln>
                        </p:spPr>
                      </p:pic>
                    </p:oleObj>
                  </mc:Fallback>
                </mc:AlternateContent>
              </a:graphicData>
            </a:graphic>
          </p:graphicFrame>
          <p:sp>
            <p:nvSpPr>
              <p:cNvPr id="5" name="TextBox 4"/>
              <p:cNvSpPr txBox="1"/>
              <p:nvPr/>
            </p:nvSpPr>
            <p:spPr>
              <a:xfrm>
                <a:off x="1601357" y="1507189"/>
                <a:ext cx="484004" cy="215444"/>
              </a:xfrm>
              <a:prstGeom prst="rect">
                <a:avLst/>
              </a:prstGeom>
              <a:solidFill>
                <a:srgbClr val="FFFF00"/>
              </a:solidFill>
            </p:spPr>
            <p:txBody>
              <a:bodyPr wrap="square" rtlCol="0">
                <a:spAutoFit/>
              </a:bodyPr>
              <a:lstStyle/>
              <a:p>
                <a:r>
                  <a:rPr lang="en-US" sz="800" dirty="0" smtClean="0"/>
                  <a:t>A, </a:t>
                </a:r>
                <a:r>
                  <a:rPr lang="en-US" sz="800" dirty="0" err="1" smtClean="0"/>
                  <a:t>Eu</a:t>
                </a:r>
                <a:r>
                  <a:rPr lang="en-US" sz="800" dirty="0" smtClean="0"/>
                  <a:t>, </a:t>
                </a:r>
                <a:endParaRPr lang="en-US" sz="800" dirty="0"/>
              </a:p>
            </p:txBody>
          </p:sp>
        </p:grpSp>
        <p:sp>
          <p:nvSpPr>
            <p:cNvPr id="7" name="TextBox 6"/>
            <p:cNvSpPr txBox="1"/>
            <p:nvPr/>
          </p:nvSpPr>
          <p:spPr>
            <a:xfrm>
              <a:off x="2360795" y="2161743"/>
              <a:ext cx="732650" cy="215444"/>
            </a:xfrm>
            <a:prstGeom prst="rect">
              <a:avLst/>
            </a:prstGeom>
            <a:solidFill>
              <a:srgbClr val="FFFF00"/>
            </a:solidFill>
          </p:spPr>
          <p:txBody>
            <a:bodyPr wrap="square" rtlCol="0">
              <a:spAutoFit/>
            </a:bodyPr>
            <a:lstStyle/>
            <a:p>
              <a:r>
                <a:rPr lang="en-US" sz="800" dirty="0" smtClean="0"/>
                <a:t>A, </a:t>
              </a:r>
              <a:endParaRPr lang="en-US" sz="800" dirty="0"/>
            </a:p>
          </p:txBody>
        </p:sp>
      </p:grpSp>
      <mc:AlternateContent xmlns:mc="http://schemas.openxmlformats.org/markup-compatibility/2006" xmlns:a14="http://schemas.microsoft.com/office/drawing/2010/main">
        <mc:Choice Requires="a14">
          <p:sp>
            <p:nvSpPr>
              <p:cNvPr id="4" name="TextBox 3"/>
              <p:cNvSpPr txBox="1"/>
              <p:nvPr/>
            </p:nvSpPr>
            <p:spPr>
              <a:xfrm>
                <a:off x="1598411" y="5751727"/>
                <a:ext cx="10031895" cy="974369"/>
              </a:xfrm>
              <a:prstGeom prst="rect">
                <a:avLst/>
              </a:prstGeom>
              <a:solidFill>
                <a:schemeClr val="bg2">
                  <a:lumMod val="75000"/>
                </a:schemeClr>
              </a:solidFill>
            </p:spPr>
            <p:txBody>
              <a:bodyPr wrap="square" rtlCol="0">
                <a:spAutoFit/>
              </a:bodyPr>
              <a:lstStyle/>
              <a:p>
                <a:r>
                  <a:rPr lang="en-GB" dirty="0" smtClean="0"/>
                  <a:t>The formula is used above </a:t>
                </a:r>
                <a14:m>
                  <m:oMath xmlns:m="http://schemas.openxmlformats.org/officeDocument/2006/math">
                    <m:nary>
                      <m:naryPr>
                        <m:chr m:val="∑"/>
                        <m:ctrlPr>
                          <a:rPr lang="en-GB" i="1" smtClean="0">
                            <a:latin typeface="Cambria Math" panose="02040503050406030204" pitchFamily="18" charset="0"/>
                          </a:rPr>
                        </m:ctrlPr>
                      </m:naryPr>
                      <m:sub>
                        <m:r>
                          <m:rPr>
                            <m:brk m:alnAt="23"/>
                          </m:rPr>
                          <a:rPr lang="en-GB" b="0" i="1" smtClean="0">
                            <a:latin typeface="Cambria Math" panose="02040503050406030204" pitchFamily="18" charset="0"/>
                          </a:rPr>
                          <m:t>𝑋</m:t>
                        </m:r>
                        <m:r>
                          <a:rPr lang="en-GB" b="0" i="1" smtClean="0">
                            <a:latin typeface="Cambria Math" panose="02040503050406030204" pitchFamily="18" charset="0"/>
                          </a:rPr>
                          <m:t>,</m:t>
                        </m:r>
                        <m:r>
                          <a:rPr lang="en-GB" b="0" i="1" smtClean="0">
                            <a:latin typeface="Cambria Math" panose="02040503050406030204" pitchFamily="18" charset="0"/>
                          </a:rPr>
                          <m:t>𝑌</m:t>
                        </m:r>
                      </m:sub>
                      <m:sup/>
                      <m:e>
                        <m:r>
                          <a:rPr lang="en-GB" b="1" i="1" smtClean="0">
                            <a:latin typeface="Cambria Math" panose="02040503050406030204" pitchFamily="18" charset="0"/>
                          </a:rPr>
                          <m:t>𝑷</m:t>
                        </m:r>
                        <m:d>
                          <m:dPr>
                            <m:ctrlPr>
                              <a:rPr lang="en-GB" b="0" i="1" smtClean="0">
                                <a:latin typeface="Cambria Math" panose="02040503050406030204" pitchFamily="18" charset="0"/>
                              </a:rPr>
                            </m:ctrlPr>
                          </m:dPr>
                          <m:e>
                            <m:r>
                              <a:rPr lang="en-GB" b="0" i="1" smtClean="0">
                                <a:latin typeface="Cambria Math" panose="02040503050406030204" pitchFamily="18" charset="0"/>
                              </a:rPr>
                              <m:t>𝑋</m:t>
                            </m:r>
                            <m:r>
                              <a:rPr lang="en-GB" b="0" i="1" smtClean="0">
                                <a:latin typeface="Cambria Math" panose="02040503050406030204" pitchFamily="18" charset="0"/>
                              </a:rPr>
                              <m:t>,</m:t>
                            </m:r>
                            <m:r>
                              <a:rPr lang="en-GB" b="0" i="1" smtClean="0">
                                <a:latin typeface="Cambria Math" panose="02040503050406030204" pitchFamily="18" charset="0"/>
                              </a:rPr>
                              <m:t>𝑌</m:t>
                            </m:r>
                            <m:r>
                              <a:rPr lang="en-GB" b="0" i="1" smtClean="0">
                                <a:latin typeface="Cambria Math" panose="02040503050406030204" pitchFamily="18" charset="0"/>
                              </a:rPr>
                              <m:t>,</m:t>
                            </m:r>
                            <m:r>
                              <a:rPr lang="en-GB" b="0" i="1" smtClean="0">
                                <a:latin typeface="Cambria Math" panose="02040503050406030204" pitchFamily="18" charset="0"/>
                              </a:rPr>
                              <m:t>𝑍</m:t>
                            </m:r>
                          </m:e>
                        </m:d>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m:rPr>
                                <m:brk m:alnAt="7"/>
                              </m:rPr>
                              <a:rPr lang="en-GB" b="0" i="1" smtClean="0">
                                <a:latin typeface="Cambria Math" panose="02040503050406030204" pitchFamily="18" charset="0"/>
                              </a:rPr>
                              <m:t>𝑋</m:t>
                            </m:r>
                          </m:sub>
                          <m:sup/>
                          <m:e>
                            <m:nary>
                              <m:naryPr>
                                <m:chr m:val="∑"/>
                                <m:supHide m:val="on"/>
                                <m:ctrlPr>
                                  <a:rPr lang="en-GB" b="0" i="1" smtClean="0">
                                    <a:latin typeface="Cambria Math" panose="02040503050406030204" pitchFamily="18" charset="0"/>
                                  </a:rPr>
                                </m:ctrlPr>
                              </m:naryPr>
                              <m:sub>
                                <m:r>
                                  <m:rPr>
                                    <m:brk m:alnAt="7"/>
                                  </m:rPr>
                                  <a:rPr lang="en-GB" b="0" i="1" smtClean="0">
                                    <a:latin typeface="Cambria Math" panose="02040503050406030204" pitchFamily="18" charset="0"/>
                                  </a:rPr>
                                  <m:t>𝑌</m:t>
                                </m:r>
                              </m:sub>
                              <m:sup/>
                              <m:e>
                                <m:r>
                                  <a:rPr lang="en-GB" b="1" i="1" smtClean="0">
                                    <a:latin typeface="Cambria Math" panose="02040503050406030204" pitchFamily="18" charset="0"/>
                                  </a:rPr>
                                  <m:t>𝑷</m:t>
                                </m:r>
                                <m:r>
                                  <a:rPr lang="en-GB" b="0" i="1" smtClean="0">
                                    <a:latin typeface="Cambria Math" panose="02040503050406030204" pitchFamily="18" charset="0"/>
                                  </a:rPr>
                                  <m:t>(</m:t>
                                </m:r>
                                <m:r>
                                  <a:rPr lang="en-GB" b="0" i="1" smtClean="0">
                                    <a:latin typeface="Cambria Math" panose="02040503050406030204" pitchFamily="18" charset="0"/>
                                  </a:rPr>
                                  <m:t>𝑋</m:t>
                                </m:r>
                                <m:r>
                                  <a:rPr lang="en-GB" b="0" i="1" smtClean="0">
                                    <a:latin typeface="Cambria Math" panose="02040503050406030204" pitchFamily="18" charset="0"/>
                                  </a:rPr>
                                  <m:t>,</m:t>
                                </m:r>
                                <m:r>
                                  <a:rPr lang="en-GB" b="0" i="1" smtClean="0">
                                    <a:latin typeface="Cambria Math" panose="02040503050406030204" pitchFamily="18" charset="0"/>
                                  </a:rPr>
                                  <m:t>𝑌</m:t>
                                </m:r>
                                <m:r>
                                  <a:rPr lang="en-GB" b="0" i="1" smtClean="0">
                                    <a:latin typeface="Cambria Math" panose="02040503050406030204" pitchFamily="18" charset="0"/>
                                  </a:rPr>
                                  <m:t>,</m:t>
                                </m:r>
                                <m:r>
                                  <a:rPr lang="en-GB" b="0" i="1" smtClean="0">
                                    <a:latin typeface="Cambria Math" panose="02040503050406030204" pitchFamily="18" charset="0"/>
                                  </a:rPr>
                                  <m:t>𝑍</m:t>
                                </m:r>
                                <m:r>
                                  <a:rPr lang="en-GB" b="0" i="1" smtClean="0">
                                    <a:latin typeface="Cambria Math" panose="02040503050406030204" pitchFamily="18" charset="0"/>
                                  </a:rPr>
                                  <m:t>)</m:t>
                                </m:r>
                              </m:e>
                            </m:nary>
                          </m:e>
                        </m:nary>
                      </m:e>
                    </m:nary>
                  </m:oMath>
                </a14:m>
                <a:r>
                  <a:rPr lang="en-GB" dirty="0" smtClean="0"/>
                  <a:t>=</a:t>
                </a:r>
                <a14:m>
                  <m:oMath xmlns:m="http://schemas.openxmlformats.org/officeDocument/2006/math">
                    <m:nary>
                      <m:naryPr>
                        <m:chr m:val="∑"/>
                        <m:supHide m:val="on"/>
                        <m:ctrlPr>
                          <a:rPr lang="en-GB" i="1" dirty="0" smtClean="0">
                            <a:latin typeface="Cambria Math" panose="02040503050406030204" pitchFamily="18" charset="0"/>
                          </a:rPr>
                        </m:ctrlPr>
                      </m:naryPr>
                      <m:sub>
                        <m:r>
                          <m:rPr>
                            <m:brk m:alnAt="7"/>
                          </m:rPr>
                          <a:rPr lang="en-GB" b="0" i="1" dirty="0" smtClean="0">
                            <a:latin typeface="Cambria Math" panose="02040503050406030204" pitchFamily="18" charset="0"/>
                          </a:rPr>
                          <m:t>𝑋</m:t>
                        </m:r>
                      </m:sub>
                      <m:sup/>
                      <m:e>
                        <m:r>
                          <a:rPr lang="en-GB" b="1" i="1" dirty="0" smtClean="0">
                            <a:latin typeface="Cambria Math" panose="02040503050406030204" pitchFamily="18" charset="0"/>
                          </a:rPr>
                          <m:t>𝑷</m:t>
                        </m:r>
                        <m:d>
                          <m:dPr>
                            <m:ctrlPr>
                              <a:rPr lang="en-GB" b="0" i="1" dirty="0" smtClean="0">
                                <a:latin typeface="Cambria Math" panose="02040503050406030204" pitchFamily="18" charset="0"/>
                              </a:rPr>
                            </m:ctrlPr>
                          </m:dPr>
                          <m:e>
                            <m:r>
                              <a:rPr lang="en-GB" b="0" i="1" dirty="0" smtClean="0">
                                <a:latin typeface="Cambria Math" panose="02040503050406030204" pitchFamily="18" charset="0"/>
                              </a:rPr>
                              <m:t>𝑋</m:t>
                            </m:r>
                            <m:r>
                              <a:rPr lang="en-GB" b="0" i="1" dirty="0" smtClean="0">
                                <a:latin typeface="Cambria Math" panose="02040503050406030204" pitchFamily="18" charset="0"/>
                              </a:rPr>
                              <m:t>,</m:t>
                            </m:r>
                            <m:r>
                              <a:rPr lang="en-GB" b="0" i="1" dirty="0" smtClean="0">
                                <a:latin typeface="Cambria Math" panose="02040503050406030204" pitchFamily="18" charset="0"/>
                              </a:rPr>
                              <m:t>𝑦</m:t>
                            </m:r>
                            <m:r>
                              <a:rPr lang="en-GB" b="0" i="1" dirty="0" smtClean="0">
                                <a:latin typeface="Cambria Math" panose="02040503050406030204" pitchFamily="18" charset="0"/>
                              </a:rPr>
                              <m:t>,</m:t>
                            </m:r>
                            <m:r>
                              <a:rPr lang="en-GB" b="0" i="1" dirty="0" smtClean="0">
                                <a:latin typeface="Cambria Math" panose="02040503050406030204" pitchFamily="18" charset="0"/>
                              </a:rPr>
                              <m:t>𝑍</m:t>
                            </m:r>
                          </m:e>
                        </m:d>
                        <m:r>
                          <a:rPr lang="en-GB" b="0" i="1" dirty="0" smtClean="0">
                            <a:latin typeface="Cambria Math" panose="02040503050406030204" pitchFamily="18" charset="0"/>
                          </a:rPr>
                          <m:t>+</m:t>
                        </m:r>
                        <m:r>
                          <a:rPr lang="en-GB" b="1" i="1" dirty="0" smtClean="0">
                            <a:latin typeface="Cambria Math" panose="02040503050406030204" pitchFamily="18" charset="0"/>
                          </a:rPr>
                          <m:t>𝑷</m:t>
                        </m:r>
                        <m:d>
                          <m:dPr>
                            <m:ctrlPr>
                              <a:rPr lang="en-GB" b="0" i="1" dirty="0" smtClean="0">
                                <a:latin typeface="Cambria Math" panose="02040503050406030204" pitchFamily="18" charset="0"/>
                              </a:rPr>
                            </m:ctrlPr>
                          </m:dPr>
                          <m:e>
                            <m:r>
                              <a:rPr lang="en-GB" b="0" i="1" dirty="0" smtClean="0">
                                <a:latin typeface="Cambria Math" panose="02040503050406030204" pitchFamily="18" charset="0"/>
                              </a:rPr>
                              <m:t>𝑋</m:t>
                            </m:r>
                            <m:r>
                              <a:rPr lang="en-GB" b="0" i="1" dirty="0" smtClean="0">
                                <a:latin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𝑦</m:t>
                            </m:r>
                            <m:r>
                              <a:rPr lang="en-GB" b="0"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𝑍</m:t>
                            </m:r>
                          </m:e>
                        </m:d>
                        <m:r>
                          <a:rPr lang="en-GB" b="0" i="1" dirty="0" smtClean="0">
                            <a:latin typeface="Cambria Math" panose="02040503050406030204" pitchFamily="18" charset="0"/>
                            <a:ea typeface="Cambria Math" panose="02040503050406030204" pitchFamily="18" charset="0"/>
                          </a:rPr>
                          <m:t>=</m:t>
                        </m:r>
                        <m:r>
                          <a:rPr lang="en-GB" b="1" i="1" dirty="0" smtClean="0">
                            <a:latin typeface="Cambria Math" panose="02040503050406030204" pitchFamily="18" charset="0"/>
                            <a:ea typeface="Cambria Math" panose="02040503050406030204" pitchFamily="18" charset="0"/>
                          </a:rPr>
                          <m:t>𝑷</m:t>
                        </m:r>
                        <m:d>
                          <m:dPr>
                            <m:ctrlPr>
                              <a:rPr lang="en-GB" b="0" i="1" dirty="0" smtClean="0">
                                <a:latin typeface="Cambria Math" panose="02040503050406030204" pitchFamily="18" charset="0"/>
                                <a:ea typeface="Cambria Math" panose="02040503050406030204" pitchFamily="18" charset="0"/>
                              </a:rPr>
                            </m:ctrlPr>
                          </m:dPr>
                          <m:e>
                            <m:r>
                              <a:rPr lang="en-GB" b="0" i="1" dirty="0" smtClean="0">
                                <a:latin typeface="Cambria Math" panose="02040503050406030204" pitchFamily="18" charset="0"/>
                                <a:ea typeface="Cambria Math" panose="02040503050406030204" pitchFamily="18" charset="0"/>
                              </a:rPr>
                              <m:t>𝑥</m:t>
                            </m:r>
                            <m:r>
                              <a:rPr lang="en-GB" b="0"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𝑦</m:t>
                            </m:r>
                            <m:r>
                              <a:rPr lang="en-GB" b="0"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𝑍</m:t>
                            </m:r>
                          </m:e>
                        </m:d>
                        <m:r>
                          <a:rPr lang="en-GB" b="0" i="1" dirty="0" smtClean="0">
                            <a:latin typeface="Cambria Math" panose="02040503050406030204" pitchFamily="18" charset="0"/>
                            <a:ea typeface="Cambria Math" panose="02040503050406030204" pitchFamily="18" charset="0"/>
                          </a:rPr>
                          <m:t>+</m:t>
                        </m:r>
                        <m:r>
                          <a:rPr lang="en-GB" b="1" i="1" dirty="0" smtClean="0">
                            <a:latin typeface="Cambria Math" panose="02040503050406030204" pitchFamily="18" charset="0"/>
                            <a:ea typeface="Cambria Math" panose="02040503050406030204" pitchFamily="18" charset="0"/>
                          </a:rPr>
                          <m:t>𝑷</m:t>
                        </m:r>
                        <m:d>
                          <m:dPr>
                            <m:ctrlPr>
                              <a:rPr lang="en-GB" b="0" i="1" dirty="0" smtClean="0">
                                <a:latin typeface="Cambria Math" panose="02040503050406030204" pitchFamily="18" charset="0"/>
                                <a:ea typeface="Cambria Math" panose="02040503050406030204" pitchFamily="18" charset="0"/>
                              </a:rPr>
                            </m:ctrlPr>
                          </m:dPr>
                          <m:e>
                            <m:r>
                              <a:rPr lang="en-GB" b="0"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𝑥</m:t>
                            </m:r>
                            <m:r>
                              <a:rPr lang="en-GB" b="0"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𝑦</m:t>
                            </m:r>
                            <m:r>
                              <a:rPr lang="en-GB" b="0"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𝑍</m:t>
                            </m:r>
                          </m:e>
                        </m:d>
                        <m:r>
                          <a:rPr lang="en-GB" b="0" i="1" dirty="0" smtClean="0">
                            <a:latin typeface="Cambria Math" panose="02040503050406030204" pitchFamily="18" charset="0"/>
                            <a:ea typeface="Cambria Math" panose="02040503050406030204" pitchFamily="18" charset="0"/>
                          </a:rPr>
                          <m:t>+</m:t>
                        </m:r>
                        <m:r>
                          <a:rPr lang="en-GB" b="1" i="1" dirty="0" smtClean="0">
                            <a:latin typeface="Cambria Math" panose="02040503050406030204" pitchFamily="18" charset="0"/>
                            <a:ea typeface="Cambria Math" panose="02040503050406030204" pitchFamily="18" charset="0"/>
                          </a:rPr>
                          <m:t>𝑷</m:t>
                        </m:r>
                        <m:d>
                          <m:dPr>
                            <m:ctrlPr>
                              <a:rPr lang="en-GB" b="0" i="1" dirty="0" smtClean="0">
                                <a:latin typeface="Cambria Math" panose="02040503050406030204" pitchFamily="18" charset="0"/>
                                <a:ea typeface="Cambria Math" panose="02040503050406030204" pitchFamily="18" charset="0"/>
                              </a:rPr>
                            </m:ctrlPr>
                          </m:dPr>
                          <m:e>
                            <m:r>
                              <a:rPr lang="en-GB" b="0" i="1" dirty="0" smtClean="0">
                                <a:latin typeface="Cambria Math" panose="02040503050406030204" pitchFamily="18" charset="0"/>
                                <a:ea typeface="Cambria Math" panose="02040503050406030204" pitchFamily="18" charset="0"/>
                              </a:rPr>
                              <m:t>𝑥</m:t>
                            </m:r>
                            <m:r>
                              <a:rPr lang="en-GB" b="0"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𝑦</m:t>
                            </m:r>
                            <m:r>
                              <a:rPr lang="en-GB" b="0"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𝑍</m:t>
                            </m:r>
                          </m:e>
                        </m:d>
                        <m:r>
                          <a:rPr lang="en-GB" b="0" i="1" dirty="0" smtClean="0">
                            <a:latin typeface="Cambria Math" panose="02040503050406030204" pitchFamily="18" charset="0"/>
                            <a:ea typeface="Cambria Math" panose="02040503050406030204" pitchFamily="18" charset="0"/>
                          </a:rPr>
                          <m:t>+</m:t>
                        </m:r>
                        <m:r>
                          <a:rPr lang="en-GB" b="1" i="1" dirty="0" smtClean="0">
                            <a:latin typeface="Cambria Math" panose="02040503050406030204" pitchFamily="18" charset="0"/>
                            <a:ea typeface="Cambria Math" panose="02040503050406030204" pitchFamily="18" charset="0"/>
                          </a:rPr>
                          <m:t>𝑷</m:t>
                        </m:r>
                        <m:r>
                          <a:rPr lang="en-GB" b="0"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𝑥</m:t>
                        </m:r>
                        <m:r>
                          <a:rPr lang="en-GB" b="0"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𝑦</m:t>
                        </m:r>
                        <m:r>
                          <a:rPr lang="en-GB" b="0"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𝑍</m:t>
                        </m:r>
                        <m:r>
                          <a:rPr lang="en-GB" b="0" i="1" dirty="0" smtClean="0">
                            <a:latin typeface="Cambria Math" panose="02040503050406030204" pitchFamily="18" charset="0"/>
                            <a:ea typeface="Cambria Math" panose="02040503050406030204" pitchFamily="18" charset="0"/>
                          </a:rPr>
                          <m:t>)</m:t>
                        </m:r>
                      </m:e>
                    </m:nary>
                  </m:oMath>
                </a14:m>
                <a:endParaRPr lang="en-GB" dirty="0"/>
              </a:p>
            </p:txBody>
          </p:sp>
        </mc:Choice>
        <mc:Fallback xmlns="">
          <p:sp>
            <p:nvSpPr>
              <p:cNvPr id="4" name="TextBox 3"/>
              <p:cNvSpPr txBox="1">
                <a:spLocks noRot="1" noChangeAspect="1" noMove="1" noResize="1" noEditPoints="1" noAdjustHandles="1" noChangeArrowheads="1" noChangeShapeType="1" noTextEdit="1"/>
              </p:cNvSpPr>
              <p:nvPr/>
            </p:nvSpPr>
            <p:spPr>
              <a:xfrm>
                <a:off x="1598411" y="5751727"/>
                <a:ext cx="10031895" cy="974369"/>
              </a:xfrm>
              <a:prstGeom prst="rect">
                <a:avLst/>
              </a:prstGeom>
              <a:blipFill>
                <a:blip r:embed="rId5"/>
                <a:stretch>
                  <a:fillRect l="-3341" t="-13836" b="-71698"/>
                </a:stretch>
              </a:blipFill>
            </p:spPr>
            <p:txBody>
              <a:bodyPr/>
              <a:lstStyle/>
              <a:p>
                <a:r>
                  <a:rPr lang="en-GB">
                    <a:noFill/>
                  </a:rPr>
                  <a:t> </a:t>
                </a:r>
              </a:p>
            </p:txBody>
          </p:sp>
        </mc:Fallback>
      </mc:AlternateContent>
    </p:spTree>
    <p:extLst>
      <p:ext uri="{BB962C8B-B14F-4D97-AF65-F5344CB8AC3E}">
        <p14:creationId xmlns:p14="http://schemas.microsoft.com/office/powerpoint/2010/main" val="22879946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1"/>
          <p:cNvSpPr txBox="1">
            <a:spLocks noChangeArrowheads="1"/>
          </p:cNvSpPr>
          <p:nvPr/>
        </p:nvSpPr>
        <p:spPr bwMode="auto">
          <a:xfrm>
            <a:off x="1524001" y="188913"/>
            <a:ext cx="90027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smtClean="0"/>
              <a:t>The calculation can be speeded by a correct ordering of variables (for example if we want to program a Bayes net rule) </a:t>
            </a:r>
            <a:endParaRPr lang="en-US" altLang="en-US" sz="2400" dirty="0"/>
          </a:p>
        </p:txBody>
      </p:sp>
      <p:grpSp>
        <p:nvGrpSpPr>
          <p:cNvPr id="2" name="Group 1"/>
          <p:cNvGrpSpPr/>
          <p:nvPr/>
        </p:nvGrpSpPr>
        <p:grpSpPr>
          <a:xfrm>
            <a:off x="1630364" y="1314741"/>
            <a:ext cx="10175890" cy="4201822"/>
            <a:chOff x="1630364" y="1314741"/>
            <a:chExt cx="10175890" cy="4201822"/>
          </a:xfrm>
        </p:grpSpPr>
        <p:graphicFrame>
          <p:nvGraphicFramePr>
            <p:cNvPr id="15363" name="Object 2"/>
            <p:cNvGraphicFramePr>
              <a:graphicFrameLocks noChangeAspect="1"/>
            </p:cNvGraphicFramePr>
            <p:nvPr>
              <p:extLst>
                <p:ext uri="{D42A27DB-BD31-4B8C-83A1-F6EECF244321}">
                  <p14:modId xmlns:p14="http://schemas.microsoft.com/office/powerpoint/2010/main" val="2050919525"/>
                </p:ext>
              </p:extLst>
            </p:nvPr>
          </p:nvGraphicFramePr>
          <p:xfrm>
            <a:off x="1630364" y="1314741"/>
            <a:ext cx="10175890" cy="4201822"/>
          </p:xfrm>
          <a:graphic>
            <a:graphicData uri="http://schemas.openxmlformats.org/presentationml/2006/ole">
              <mc:AlternateContent xmlns:mc="http://schemas.openxmlformats.org/markup-compatibility/2006">
                <mc:Choice xmlns:v="urn:schemas-microsoft-com:vml" Requires="v">
                  <p:oleObj spid="_x0000_s40036" name="Rovnica" r:id="rId3" imgW="5664200" imgH="2349500" progId="Equation.3">
                    <p:embed/>
                  </p:oleObj>
                </mc:Choice>
                <mc:Fallback>
                  <p:oleObj name="Rovnica" r:id="rId3" imgW="5664200" imgH="2349500" progId="Equation.3">
                    <p:embed/>
                    <p:pic>
                      <p:nvPicPr>
                        <p:cNvPr id="1536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0364" y="1314741"/>
                          <a:ext cx="10175890" cy="4201822"/>
                        </a:xfrm>
                        <a:prstGeom prst="rect">
                          <a:avLst/>
                        </a:prstGeom>
                        <a:solidFill>
                          <a:srgbClr val="FFFF00"/>
                        </a:solidFill>
                        <a:ln>
                          <a:noFill/>
                        </a:ln>
                      </p:spPr>
                    </p:pic>
                  </p:oleObj>
                </mc:Fallback>
              </mc:AlternateContent>
            </a:graphicData>
          </a:graphic>
        </p:graphicFrame>
        <p:sp>
          <p:nvSpPr>
            <p:cNvPr id="4" name="Rectangle 3"/>
            <p:cNvSpPr/>
            <p:nvPr/>
          </p:nvSpPr>
          <p:spPr>
            <a:xfrm>
              <a:off x="1630364" y="3789363"/>
              <a:ext cx="7418387" cy="172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TextBox 4"/>
            <p:cNvSpPr txBox="1"/>
            <p:nvPr/>
          </p:nvSpPr>
          <p:spPr>
            <a:xfrm>
              <a:off x="1630364" y="1726461"/>
              <a:ext cx="732650" cy="215444"/>
            </a:xfrm>
            <a:prstGeom prst="rect">
              <a:avLst/>
            </a:prstGeom>
            <a:solidFill>
              <a:srgbClr val="FFFF00"/>
            </a:solidFill>
          </p:spPr>
          <p:txBody>
            <a:bodyPr wrap="square" rtlCol="0">
              <a:spAutoFit/>
            </a:bodyPr>
            <a:lstStyle/>
            <a:p>
              <a:r>
                <a:rPr lang="en-US" sz="800" dirty="0" smtClean="0"/>
                <a:t>A, </a:t>
              </a:r>
              <a:r>
                <a:rPr lang="en-US" sz="800" dirty="0" err="1" smtClean="0"/>
                <a:t>Eu</a:t>
              </a:r>
              <a:r>
                <a:rPr lang="en-US" sz="800" dirty="0" smtClean="0"/>
                <a:t>, </a:t>
              </a:r>
              <a:endParaRPr lang="en-US" sz="800" dirty="0"/>
            </a:p>
          </p:txBody>
        </p:sp>
      </p:grpSp>
    </p:spTree>
    <p:extLst>
      <p:ext uri="{BB962C8B-B14F-4D97-AF65-F5344CB8AC3E}">
        <p14:creationId xmlns:p14="http://schemas.microsoft.com/office/powerpoint/2010/main" val="21250798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4093" y="401817"/>
            <a:ext cx="9435272" cy="765175"/>
          </a:xfrm>
        </p:spPr>
        <p:txBody>
          <a:bodyPr>
            <a:normAutofit fontScale="90000"/>
          </a:bodyPr>
          <a:lstStyle/>
          <a:p>
            <a:pPr>
              <a:defRPr/>
            </a:pPr>
            <a:r>
              <a:rPr lang="en-GB" dirty="0" smtClean="0"/>
              <a:t>Approximate calculations in Bayesian networks</a:t>
            </a:r>
            <a:endParaRPr lang="en-US" dirty="0"/>
          </a:p>
        </p:txBody>
      </p:sp>
      <p:sp>
        <p:nvSpPr>
          <p:cNvPr id="24579" name="TextBox 2"/>
          <p:cNvSpPr txBox="1">
            <a:spLocks noChangeArrowheads="1"/>
          </p:cNvSpPr>
          <p:nvPr/>
        </p:nvSpPr>
        <p:spPr bwMode="auto">
          <a:xfrm>
            <a:off x="1546345" y="1761417"/>
            <a:ext cx="933950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GB" altLang="en-US" sz="2000" dirty="0" smtClean="0"/>
              <a:t>Sometimes we do not want to calculate the full joint probability exactly (as we have seen it might be a taught process for many random variables, even more if they are not Boolean), but we just want a numerical estimate of the joint probability. </a:t>
            </a:r>
            <a:endParaRPr lang="en-US" altLang="en-US" sz="2000" dirty="0"/>
          </a:p>
        </p:txBody>
      </p:sp>
      <p:grpSp>
        <p:nvGrpSpPr>
          <p:cNvPr id="3" name="Group 2"/>
          <p:cNvGrpSpPr/>
          <p:nvPr/>
        </p:nvGrpSpPr>
        <p:grpSpPr>
          <a:xfrm>
            <a:off x="3579261" y="3514380"/>
            <a:ext cx="4825999" cy="3062287"/>
            <a:chOff x="3287714" y="3103563"/>
            <a:chExt cx="4825999" cy="3062287"/>
          </a:xfrm>
        </p:grpSpPr>
        <p:sp>
          <p:nvSpPr>
            <p:cNvPr id="36" name="Oval 35"/>
            <p:cNvSpPr/>
            <p:nvPr/>
          </p:nvSpPr>
          <p:spPr>
            <a:xfrm>
              <a:off x="4922839" y="3103563"/>
              <a:ext cx="1152525" cy="1008062"/>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Oval 36"/>
            <p:cNvSpPr/>
            <p:nvPr/>
          </p:nvSpPr>
          <p:spPr>
            <a:xfrm>
              <a:off x="3287714" y="3933826"/>
              <a:ext cx="1152525" cy="1008063"/>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Oval 37"/>
            <p:cNvSpPr/>
            <p:nvPr/>
          </p:nvSpPr>
          <p:spPr>
            <a:xfrm>
              <a:off x="6816725" y="3924301"/>
              <a:ext cx="1150938" cy="1008063"/>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Oval 38"/>
            <p:cNvSpPr/>
            <p:nvPr/>
          </p:nvSpPr>
          <p:spPr>
            <a:xfrm>
              <a:off x="4941889" y="5157788"/>
              <a:ext cx="1152525" cy="1008062"/>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1" name="Straight Arrow Connector 40"/>
            <p:cNvCxnSpPr>
              <a:stCxn id="36" idx="2"/>
              <a:endCxn id="37" idx="7"/>
            </p:cNvCxnSpPr>
            <p:nvPr/>
          </p:nvCxnSpPr>
          <p:spPr>
            <a:xfrm flipH="1">
              <a:off x="4270376" y="3606801"/>
              <a:ext cx="652463" cy="4746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6" idx="6"/>
              <a:endCxn id="38" idx="1"/>
            </p:cNvCxnSpPr>
            <p:nvPr/>
          </p:nvCxnSpPr>
          <p:spPr>
            <a:xfrm>
              <a:off x="6075364" y="3606800"/>
              <a:ext cx="909637" cy="4651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4235450" y="4827588"/>
              <a:ext cx="909638" cy="4635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39" idx="7"/>
            </p:cNvCxnSpPr>
            <p:nvPr/>
          </p:nvCxnSpPr>
          <p:spPr>
            <a:xfrm flipH="1">
              <a:off x="5924550" y="4770439"/>
              <a:ext cx="1060450" cy="5349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588" name="TextBox 47"/>
            <p:cNvSpPr txBox="1">
              <a:spLocks noChangeArrowheads="1"/>
            </p:cNvSpPr>
            <p:nvPr/>
          </p:nvSpPr>
          <p:spPr bwMode="auto">
            <a:xfrm>
              <a:off x="4941889" y="3375025"/>
              <a:ext cx="1298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err="1"/>
                <a:t>Cloudy</a:t>
              </a:r>
              <a:r>
                <a:rPr lang="sk-SK" altLang="en-US" dirty="0"/>
                <a:t> (C)</a:t>
              </a:r>
              <a:endParaRPr lang="en-US" altLang="en-US" dirty="0"/>
            </a:p>
          </p:txBody>
        </p:sp>
        <p:sp>
          <p:nvSpPr>
            <p:cNvPr id="24589" name="TextBox 48"/>
            <p:cNvSpPr txBox="1">
              <a:spLocks noChangeArrowheads="1"/>
            </p:cNvSpPr>
            <p:nvPr/>
          </p:nvSpPr>
          <p:spPr bwMode="auto">
            <a:xfrm>
              <a:off x="6816725" y="4252913"/>
              <a:ext cx="12969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Rain (R)</a:t>
              </a:r>
              <a:endParaRPr lang="en-US" altLang="en-US"/>
            </a:p>
          </p:txBody>
        </p:sp>
        <p:sp>
          <p:nvSpPr>
            <p:cNvPr id="24590" name="TextBox 49"/>
            <p:cNvSpPr txBox="1">
              <a:spLocks noChangeArrowheads="1"/>
            </p:cNvSpPr>
            <p:nvPr/>
          </p:nvSpPr>
          <p:spPr bwMode="auto">
            <a:xfrm>
              <a:off x="3314701" y="4195763"/>
              <a:ext cx="12985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Sprinkler (S)</a:t>
              </a:r>
              <a:endParaRPr lang="en-US" altLang="en-US"/>
            </a:p>
          </p:txBody>
        </p:sp>
        <p:sp>
          <p:nvSpPr>
            <p:cNvPr id="24591" name="TextBox 50"/>
            <p:cNvSpPr txBox="1">
              <a:spLocks noChangeArrowheads="1"/>
            </p:cNvSpPr>
            <p:nvPr/>
          </p:nvSpPr>
          <p:spPr bwMode="auto">
            <a:xfrm>
              <a:off x="4922839" y="5365751"/>
              <a:ext cx="12985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err="1"/>
                <a:t>Wet</a:t>
              </a:r>
              <a:r>
                <a:rPr lang="sk-SK" altLang="en-US" dirty="0"/>
                <a:t> </a:t>
              </a:r>
              <a:r>
                <a:rPr lang="sk-SK" altLang="en-US" dirty="0" err="1"/>
                <a:t>grass</a:t>
              </a:r>
              <a:r>
                <a:rPr lang="sk-SK" altLang="en-US" dirty="0"/>
                <a:t> (WG)</a:t>
              </a:r>
              <a:endParaRPr lang="en-US" altLang="en-US" dirty="0"/>
            </a:p>
          </p:txBody>
        </p:sp>
      </p:grpSp>
    </p:spTree>
    <p:extLst>
      <p:ext uri="{BB962C8B-B14F-4D97-AF65-F5344CB8AC3E}">
        <p14:creationId xmlns:p14="http://schemas.microsoft.com/office/powerpoint/2010/main" val="32470420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524000" y="147638"/>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gn="ctr" eaLnBrk="1" hangingPunct="1">
              <a:lnSpc>
                <a:spcPct val="100000"/>
              </a:lnSpc>
              <a:spcBef>
                <a:spcPct val="50000"/>
              </a:spcBef>
              <a:spcAft>
                <a:spcPct val="0"/>
              </a:spcAft>
              <a:buClrTx/>
              <a:buSzTx/>
              <a:buFontTx/>
              <a:buNone/>
            </a:pPr>
            <a:r>
              <a:rPr lang="sk-SK" altLang="sk-SK" sz="2400">
                <a:solidFill>
                  <a:schemeClr val="tx2"/>
                </a:solidFill>
                <a:latin typeface="Verdana" panose="020B0604030504040204" pitchFamily="34" charset="0"/>
              </a:rPr>
              <a:t>Direct sampling (prior) sampling</a:t>
            </a:r>
            <a:endParaRPr lang="en-US" altLang="sk-SK" sz="2400">
              <a:solidFill>
                <a:schemeClr val="tx2"/>
              </a:solidFill>
              <a:latin typeface="Verdana" panose="020B0604030504040204" pitchFamily="34" charset="0"/>
            </a:endParaRPr>
          </a:p>
        </p:txBody>
      </p:sp>
      <p:grpSp>
        <p:nvGrpSpPr>
          <p:cNvPr id="25603" name="Group 3"/>
          <p:cNvGrpSpPr>
            <a:grpSpLocks/>
          </p:cNvGrpSpPr>
          <p:nvPr/>
        </p:nvGrpSpPr>
        <p:grpSpPr bwMode="auto">
          <a:xfrm>
            <a:off x="1905000" y="914400"/>
            <a:ext cx="9144000" cy="5343525"/>
            <a:chOff x="240" y="576"/>
            <a:chExt cx="5760" cy="3366"/>
          </a:xfrm>
        </p:grpSpPr>
        <p:grpSp>
          <p:nvGrpSpPr>
            <p:cNvPr id="25604" name="Group 4"/>
            <p:cNvGrpSpPr>
              <a:grpSpLocks/>
            </p:cNvGrpSpPr>
            <p:nvPr/>
          </p:nvGrpSpPr>
          <p:grpSpPr bwMode="auto">
            <a:xfrm>
              <a:off x="1680" y="1008"/>
              <a:ext cx="1968" cy="1584"/>
              <a:chOff x="2976" y="288"/>
              <a:chExt cx="1968" cy="1584"/>
            </a:xfrm>
          </p:grpSpPr>
          <p:sp>
            <p:nvSpPr>
              <p:cNvPr id="25622" name="Oval 5"/>
              <p:cNvSpPr>
                <a:spLocks noChangeArrowheads="1"/>
              </p:cNvSpPr>
              <p:nvPr/>
            </p:nvSpPr>
            <p:spPr bwMode="auto">
              <a:xfrm>
                <a:off x="3504" y="288"/>
                <a:ext cx="768" cy="432"/>
              </a:xfrm>
              <a:prstGeom prst="ellipse">
                <a:avLst/>
              </a:prstGeom>
              <a:solidFill>
                <a:schemeClr val="accent1">
                  <a:lumMod val="40000"/>
                  <a:lumOff val="60000"/>
                </a:schemeClr>
              </a:solidFill>
              <a:ln w="9525">
                <a:solidFill>
                  <a:schemeClr val="tx1"/>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Verdana" panose="020B0604030504040204" pitchFamily="34" charset="0"/>
                </a:endParaRPr>
              </a:p>
            </p:txBody>
          </p:sp>
          <p:sp>
            <p:nvSpPr>
              <p:cNvPr id="25623" name="Oval 6"/>
              <p:cNvSpPr>
                <a:spLocks noChangeArrowheads="1"/>
              </p:cNvSpPr>
              <p:nvPr/>
            </p:nvSpPr>
            <p:spPr bwMode="auto">
              <a:xfrm>
                <a:off x="2976" y="912"/>
                <a:ext cx="768" cy="432"/>
              </a:xfrm>
              <a:prstGeom prst="ellipse">
                <a:avLst/>
              </a:prstGeom>
              <a:solidFill>
                <a:schemeClr val="accent1">
                  <a:lumMod val="40000"/>
                  <a:lumOff val="60000"/>
                </a:schemeClr>
              </a:solidFill>
              <a:ln w="9525">
                <a:solidFill>
                  <a:schemeClr val="tx1"/>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Verdana" panose="020B0604030504040204" pitchFamily="34" charset="0"/>
                </a:endParaRPr>
              </a:p>
            </p:txBody>
          </p:sp>
          <p:sp>
            <p:nvSpPr>
              <p:cNvPr id="25624" name="Oval 7"/>
              <p:cNvSpPr>
                <a:spLocks noChangeArrowheads="1"/>
              </p:cNvSpPr>
              <p:nvPr/>
            </p:nvSpPr>
            <p:spPr bwMode="auto">
              <a:xfrm>
                <a:off x="4176" y="864"/>
                <a:ext cx="768" cy="432"/>
              </a:xfrm>
              <a:prstGeom prst="ellipse">
                <a:avLst/>
              </a:prstGeom>
              <a:solidFill>
                <a:schemeClr val="accent1">
                  <a:lumMod val="40000"/>
                  <a:lumOff val="60000"/>
                </a:schemeClr>
              </a:solidFill>
              <a:ln w="9525">
                <a:solidFill>
                  <a:schemeClr val="tx1"/>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Verdana" panose="020B0604030504040204" pitchFamily="34" charset="0"/>
                </a:endParaRPr>
              </a:p>
            </p:txBody>
          </p:sp>
          <p:sp>
            <p:nvSpPr>
              <p:cNvPr id="25625" name="Oval 8"/>
              <p:cNvSpPr>
                <a:spLocks noChangeArrowheads="1"/>
              </p:cNvSpPr>
              <p:nvPr/>
            </p:nvSpPr>
            <p:spPr bwMode="auto">
              <a:xfrm>
                <a:off x="3648" y="1440"/>
                <a:ext cx="768" cy="432"/>
              </a:xfrm>
              <a:prstGeom prst="ellipse">
                <a:avLst/>
              </a:prstGeom>
              <a:solidFill>
                <a:schemeClr val="accent1">
                  <a:lumMod val="40000"/>
                  <a:lumOff val="60000"/>
                </a:schemeClr>
              </a:solidFill>
              <a:ln w="9525">
                <a:solidFill>
                  <a:schemeClr val="tx1"/>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Verdana" panose="020B0604030504040204" pitchFamily="34" charset="0"/>
                </a:endParaRPr>
              </a:p>
            </p:txBody>
          </p:sp>
          <p:sp>
            <p:nvSpPr>
              <p:cNvPr id="25626" name="Line 9"/>
              <p:cNvSpPr>
                <a:spLocks noChangeShapeType="1"/>
              </p:cNvSpPr>
              <p:nvPr/>
            </p:nvSpPr>
            <p:spPr bwMode="auto">
              <a:xfrm flipH="1">
                <a:off x="3456" y="672"/>
                <a:ext cx="192" cy="24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5627" name="Line 10"/>
              <p:cNvSpPr>
                <a:spLocks noChangeShapeType="1"/>
              </p:cNvSpPr>
              <p:nvPr/>
            </p:nvSpPr>
            <p:spPr bwMode="auto">
              <a:xfrm rot="-1046529">
                <a:off x="4224" y="624"/>
                <a:ext cx="192" cy="288"/>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5628" name="Line 11"/>
              <p:cNvSpPr>
                <a:spLocks noChangeShapeType="1"/>
              </p:cNvSpPr>
              <p:nvPr/>
            </p:nvSpPr>
            <p:spPr bwMode="auto">
              <a:xfrm>
                <a:off x="3504" y="1344"/>
                <a:ext cx="240" cy="192"/>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5629" name="Line 12"/>
              <p:cNvSpPr>
                <a:spLocks noChangeShapeType="1"/>
              </p:cNvSpPr>
              <p:nvPr/>
            </p:nvSpPr>
            <p:spPr bwMode="auto">
              <a:xfrm flipH="1">
                <a:off x="4320" y="1296"/>
                <a:ext cx="144" cy="24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5630" name="Text Box 13"/>
              <p:cNvSpPr txBox="1">
                <a:spLocks noChangeArrowheads="1"/>
              </p:cNvSpPr>
              <p:nvPr/>
            </p:nvSpPr>
            <p:spPr bwMode="auto">
              <a:xfrm>
                <a:off x="3552" y="336"/>
                <a:ext cx="6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1800">
                    <a:solidFill>
                      <a:schemeClr val="tx1"/>
                    </a:solidFill>
                    <a:latin typeface="Verdana" panose="020B0604030504040204" pitchFamily="34" charset="0"/>
                  </a:rPr>
                  <a:t>Cloudy</a:t>
                </a:r>
                <a:endParaRPr lang="en-US" altLang="sk-SK" sz="1800">
                  <a:solidFill>
                    <a:schemeClr val="tx1"/>
                  </a:solidFill>
                  <a:latin typeface="Verdana" panose="020B0604030504040204" pitchFamily="34" charset="0"/>
                </a:endParaRPr>
              </a:p>
            </p:txBody>
          </p:sp>
          <p:sp>
            <p:nvSpPr>
              <p:cNvPr id="25631" name="Text Box 14"/>
              <p:cNvSpPr txBox="1">
                <a:spLocks noChangeArrowheads="1"/>
              </p:cNvSpPr>
              <p:nvPr/>
            </p:nvSpPr>
            <p:spPr bwMode="auto">
              <a:xfrm>
                <a:off x="3024" y="1008"/>
                <a:ext cx="7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1800">
                    <a:solidFill>
                      <a:schemeClr val="tx1"/>
                    </a:solidFill>
                    <a:latin typeface="Verdana" panose="020B0604030504040204" pitchFamily="34" charset="0"/>
                  </a:rPr>
                  <a:t>Sprinkler</a:t>
                </a:r>
                <a:endParaRPr lang="en-US" altLang="sk-SK" sz="1800">
                  <a:solidFill>
                    <a:schemeClr val="tx1"/>
                  </a:solidFill>
                  <a:latin typeface="Verdana" panose="020B0604030504040204" pitchFamily="34" charset="0"/>
                </a:endParaRPr>
              </a:p>
            </p:txBody>
          </p:sp>
          <p:sp>
            <p:nvSpPr>
              <p:cNvPr id="25632" name="Text Box 15"/>
              <p:cNvSpPr txBox="1">
                <a:spLocks noChangeArrowheads="1"/>
              </p:cNvSpPr>
              <p:nvPr/>
            </p:nvSpPr>
            <p:spPr bwMode="auto">
              <a:xfrm>
                <a:off x="4224" y="960"/>
                <a:ext cx="6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1800">
                    <a:solidFill>
                      <a:schemeClr val="tx1"/>
                    </a:solidFill>
                    <a:latin typeface="Verdana" panose="020B0604030504040204" pitchFamily="34" charset="0"/>
                  </a:rPr>
                  <a:t>Rain</a:t>
                </a:r>
                <a:endParaRPr lang="en-US" altLang="sk-SK" sz="1800">
                  <a:solidFill>
                    <a:schemeClr val="tx1"/>
                  </a:solidFill>
                  <a:latin typeface="Verdana" panose="020B0604030504040204" pitchFamily="34" charset="0"/>
                </a:endParaRPr>
              </a:p>
            </p:txBody>
          </p:sp>
          <p:sp>
            <p:nvSpPr>
              <p:cNvPr id="25633" name="Text Box 16"/>
              <p:cNvSpPr txBox="1">
                <a:spLocks noChangeArrowheads="1"/>
              </p:cNvSpPr>
              <p:nvPr/>
            </p:nvSpPr>
            <p:spPr bwMode="auto">
              <a:xfrm>
                <a:off x="3600" y="1536"/>
                <a:ext cx="9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1800">
                    <a:solidFill>
                      <a:schemeClr val="tx1"/>
                    </a:solidFill>
                    <a:latin typeface="Verdana" panose="020B0604030504040204" pitchFamily="34" charset="0"/>
                  </a:rPr>
                  <a:t>Wet grass</a:t>
                </a:r>
                <a:endParaRPr lang="en-US" altLang="sk-SK" sz="1800">
                  <a:solidFill>
                    <a:schemeClr val="tx1"/>
                  </a:solidFill>
                  <a:latin typeface="Verdana" panose="020B0604030504040204" pitchFamily="34" charset="0"/>
                </a:endParaRPr>
              </a:p>
            </p:txBody>
          </p:sp>
        </p:grpSp>
        <p:sp>
          <p:nvSpPr>
            <p:cNvPr id="25605" name="Text Box 17"/>
            <p:cNvSpPr txBox="1">
              <a:spLocks noChangeArrowheads="1"/>
            </p:cNvSpPr>
            <p:nvPr/>
          </p:nvSpPr>
          <p:spPr bwMode="auto">
            <a:xfrm>
              <a:off x="2208" y="576"/>
              <a:ext cx="912" cy="213"/>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1600" i="1" dirty="0" smtClean="0">
                  <a:solidFill>
                    <a:schemeClr val="tx1"/>
                  </a:solidFill>
                  <a:latin typeface="Verdana" panose="020B0604030504040204" pitchFamily="34" charset="0"/>
                </a:rPr>
                <a:t>P(</a:t>
              </a:r>
              <a:r>
                <a:rPr lang="en-GB" altLang="sk-SK" sz="1600" i="1" dirty="0" smtClean="0">
                  <a:solidFill>
                    <a:schemeClr val="tx1"/>
                  </a:solidFill>
                  <a:latin typeface="Verdana" panose="020B0604030504040204" pitchFamily="34" charset="0"/>
                </a:rPr>
                <a:t>c</a:t>
              </a:r>
              <a:r>
                <a:rPr lang="sk-SK" altLang="sk-SK" sz="1600" i="1" dirty="0" smtClean="0">
                  <a:solidFill>
                    <a:schemeClr val="tx1"/>
                  </a:solidFill>
                  <a:latin typeface="Verdana" panose="020B0604030504040204" pitchFamily="34" charset="0"/>
                </a:rPr>
                <a:t>)=</a:t>
              </a:r>
              <a:r>
                <a:rPr lang="sk-SK" altLang="sk-SK" sz="1600" i="1" dirty="0">
                  <a:solidFill>
                    <a:schemeClr val="tx1"/>
                  </a:solidFill>
                  <a:latin typeface="Verdana" panose="020B0604030504040204" pitchFamily="34" charset="0"/>
                </a:rPr>
                <a:t>0.5</a:t>
              </a:r>
              <a:endParaRPr lang="en-US" altLang="sk-SK" sz="1600" i="1" dirty="0">
                <a:solidFill>
                  <a:schemeClr val="tx1"/>
                </a:solidFill>
                <a:latin typeface="Verdana" panose="020B0604030504040204" pitchFamily="34" charset="0"/>
              </a:endParaRPr>
            </a:p>
          </p:txBody>
        </p:sp>
        <p:grpSp>
          <p:nvGrpSpPr>
            <p:cNvPr id="25606" name="Group 18"/>
            <p:cNvGrpSpPr>
              <a:grpSpLocks/>
            </p:cNvGrpSpPr>
            <p:nvPr/>
          </p:nvGrpSpPr>
          <p:grpSpPr bwMode="auto">
            <a:xfrm>
              <a:off x="3840" y="1440"/>
              <a:ext cx="912" cy="720"/>
              <a:chOff x="4464" y="912"/>
              <a:chExt cx="912" cy="720"/>
            </a:xfrm>
          </p:grpSpPr>
          <p:sp>
            <p:nvSpPr>
              <p:cNvPr id="25619" name="Text Box 19"/>
              <p:cNvSpPr txBox="1">
                <a:spLocks noChangeArrowheads="1"/>
              </p:cNvSpPr>
              <p:nvPr/>
            </p:nvSpPr>
            <p:spPr bwMode="auto">
              <a:xfrm>
                <a:off x="4464" y="912"/>
                <a:ext cx="912" cy="692"/>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1600" i="1" dirty="0">
                    <a:solidFill>
                      <a:schemeClr val="tx1"/>
                    </a:solidFill>
                    <a:latin typeface="Verdana" panose="020B0604030504040204" pitchFamily="34" charset="0"/>
                  </a:rPr>
                  <a:t>C      </a:t>
                </a:r>
                <a:r>
                  <a:rPr lang="sk-SK" altLang="sk-SK" sz="1600" b="1" i="1" dirty="0" smtClean="0">
                    <a:solidFill>
                      <a:schemeClr val="tx1"/>
                    </a:solidFill>
                    <a:latin typeface="Verdana" panose="020B0604030504040204" pitchFamily="34" charset="0"/>
                  </a:rPr>
                  <a:t>P</a:t>
                </a:r>
                <a:r>
                  <a:rPr lang="sk-SK" altLang="sk-SK" sz="1600" i="1" dirty="0" smtClean="0">
                    <a:solidFill>
                      <a:schemeClr val="tx1"/>
                    </a:solidFill>
                    <a:latin typeface="Verdana" panose="020B0604030504040204" pitchFamily="34" charset="0"/>
                  </a:rPr>
                  <a:t>(</a:t>
                </a:r>
                <a:r>
                  <a:rPr lang="en-GB" altLang="sk-SK" sz="1600" i="1" dirty="0" smtClean="0">
                    <a:solidFill>
                      <a:schemeClr val="tx1"/>
                    </a:solidFill>
                    <a:latin typeface="Verdana" panose="020B0604030504040204" pitchFamily="34" charset="0"/>
                  </a:rPr>
                  <a:t>r</a:t>
                </a:r>
                <a:r>
                  <a:rPr lang="en-US" altLang="sk-SK" sz="1600" i="1" dirty="0" smtClean="0">
                    <a:solidFill>
                      <a:schemeClr val="tx1"/>
                    </a:solidFill>
                    <a:latin typeface="Verdana" panose="020B0604030504040204" pitchFamily="34" charset="0"/>
                  </a:rPr>
                  <a:t>/C</a:t>
                </a:r>
                <a:r>
                  <a:rPr lang="sk-SK" altLang="sk-SK" sz="1600" i="1" dirty="0">
                    <a:solidFill>
                      <a:schemeClr val="tx1"/>
                    </a:solidFill>
                    <a:latin typeface="Verdana" panose="020B0604030504040204" pitchFamily="34" charset="0"/>
                  </a:rPr>
                  <a:t>)</a:t>
                </a:r>
              </a:p>
              <a:p>
                <a:pPr eaLnBrk="1" hangingPunct="1">
                  <a:lnSpc>
                    <a:spcPct val="100000"/>
                  </a:lnSpc>
                  <a:spcBef>
                    <a:spcPct val="50000"/>
                  </a:spcBef>
                  <a:spcAft>
                    <a:spcPct val="0"/>
                  </a:spcAft>
                  <a:buClrTx/>
                  <a:buSzTx/>
                  <a:buFontTx/>
                  <a:buNone/>
                </a:pPr>
                <a:r>
                  <a:rPr lang="sk-SK" altLang="sk-SK" sz="1600" i="1" dirty="0">
                    <a:solidFill>
                      <a:schemeClr val="tx1"/>
                    </a:solidFill>
                    <a:latin typeface="Verdana" panose="020B0604030504040204" pitchFamily="34" charset="0"/>
                  </a:rPr>
                  <a:t>t         0.80</a:t>
                </a:r>
              </a:p>
              <a:p>
                <a:pPr eaLnBrk="1" hangingPunct="1">
                  <a:lnSpc>
                    <a:spcPct val="100000"/>
                  </a:lnSpc>
                  <a:spcBef>
                    <a:spcPct val="50000"/>
                  </a:spcBef>
                  <a:spcAft>
                    <a:spcPct val="0"/>
                  </a:spcAft>
                  <a:buClrTx/>
                  <a:buSzTx/>
                  <a:buFontTx/>
                  <a:buNone/>
                </a:pPr>
                <a:r>
                  <a:rPr lang="sk-SK" altLang="sk-SK" sz="1600" i="1" dirty="0">
                    <a:solidFill>
                      <a:schemeClr val="tx1"/>
                    </a:solidFill>
                    <a:latin typeface="Verdana" panose="020B0604030504040204" pitchFamily="34" charset="0"/>
                  </a:rPr>
                  <a:t>f         0.2</a:t>
                </a:r>
                <a:endParaRPr lang="en-US" altLang="sk-SK" sz="1600" i="1" dirty="0">
                  <a:solidFill>
                    <a:schemeClr val="tx1"/>
                  </a:solidFill>
                  <a:latin typeface="Verdana" panose="020B0604030504040204" pitchFamily="34" charset="0"/>
                </a:endParaRPr>
              </a:p>
            </p:txBody>
          </p:sp>
          <p:sp>
            <p:nvSpPr>
              <p:cNvPr id="25620" name="Line 20"/>
              <p:cNvSpPr>
                <a:spLocks noChangeShapeType="1"/>
              </p:cNvSpPr>
              <p:nvPr/>
            </p:nvSpPr>
            <p:spPr bwMode="auto">
              <a:xfrm>
                <a:off x="4464" y="1152"/>
                <a:ext cx="912" cy="0"/>
              </a:xfrm>
              <a:prstGeom prst="line">
                <a:avLst/>
              </a:prstGeom>
              <a:noFill/>
              <a:ln w="28575">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621" name="Line 21"/>
              <p:cNvSpPr>
                <a:spLocks noChangeShapeType="1"/>
              </p:cNvSpPr>
              <p:nvPr/>
            </p:nvSpPr>
            <p:spPr bwMode="auto">
              <a:xfrm>
                <a:off x="4752" y="912"/>
                <a:ext cx="0" cy="720"/>
              </a:xfrm>
              <a:prstGeom prst="line">
                <a:avLst/>
              </a:prstGeom>
              <a:noFill/>
              <a:ln w="28575">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25607" name="Group 22"/>
            <p:cNvGrpSpPr>
              <a:grpSpLocks/>
            </p:cNvGrpSpPr>
            <p:nvPr/>
          </p:nvGrpSpPr>
          <p:grpSpPr bwMode="auto">
            <a:xfrm>
              <a:off x="2208" y="2784"/>
              <a:ext cx="1104" cy="1158"/>
              <a:chOff x="3024" y="2064"/>
              <a:chExt cx="1104" cy="1158"/>
            </a:xfrm>
          </p:grpSpPr>
          <p:sp>
            <p:nvSpPr>
              <p:cNvPr id="25616" name="Text Box 23"/>
              <p:cNvSpPr txBox="1">
                <a:spLocks noChangeArrowheads="1"/>
              </p:cNvSpPr>
              <p:nvPr/>
            </p:nvSpPr>
            <p:spPr bwMode="auto">
              <a:xfrm>
                <a:off x="3024" y="2064"/>
                <a:ext cx="1104" cy="1144"/>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1600" i="1" dirty="0">
                    <a:solidFill>
                      <a:schemeClr val="tx1"/>
                    </a:solidFill>
                    <a:latin typeface="Verdana" panose="020B0604030504040204" pitchFamily="34" charset="0"/>
                  </a:rPr>
                  <a:t>S    R  </a:t>
                </a:r>
                <a:r>
                  <a:rPr lang="en-US" altLang="sk-SK" sz="1600" i="1" dirty="0">
                    <a:solidFill>
                      <a:schemeClr val="tx1"/>
                    </a:solidFill>
                    <a:latin typeface="Verdana" panose="020B0604030504040204" pitchFamily="34" charset="0"/>
                  </a:rPr>
                  <a:t> </a:t>
                </a:r>
                <a:r>
                  <a:rPr lang="sk-SK" altLang="sk-SK" sz="1600" i="1" dirty="0">
                    <a:solidFill>
                      <a:schemeClr val="tx1"/>
                    </a:solidFill>
                    <a:latin typeface="Verdana" panose="020B0604030504040204" pitchFamily="34" charset="0"/>
                  </a:rPr>
                  <a:t> </a:t>
                </a:r>
                <a:r>
                  <a:rPr lang="sk-SK" altLang="sk-SK" sz="1100" b="1" i="1" dirty="0" smtClean="0">
                    <a:solidFill>
                      <a:schemeClr val="tx1"/>
                    </a:solidFill>
                    <a:latin typeface="Verdana" panose="020B0604030504040204" pitchFamily="34" charset="0"/>
                  </a:rPr>
                  <a:t>P</a:t>
                </a:r>
                <a:r>
                  <a:rPr lang="sk-SK" altLang="sk-SK" sz="1100" i="1" dirty="0" smtClean="0">
                    <a:solidFill>
                      <a:schemeClr val="tx1"/>
                    </a:solidFill>
                    <a:latin typeface="Verdana" panose="020B0604030504040204" pitchFamily="34" charset="0"/>
                  </a:rPr>
                  <a:t>(</a:t>
                </a:r>
                <a:r>
                  <a:rPr lang="en-GB" altLang="sk-SK" sz="1100" i="1" dirty="0" smtClean="0">
                    <a:solidFill>
                      <a:schemeClr val="tx1"/>
                    </a:solidFill>
                    <a:latin typeface="Verdana" panose="020B0604030504040204" pitchFamily="34" charset="0"/>
                  </a:rPr>
                  <a:t>w</a:t>
                </a:r>
                <a:r>
                  <a:rPr lang="en-US" altLang="sk-SK" sz="1100" i="1" dirty="0" smtClean="0">
                    <a:solidFill>
                      <a:schemeClr val="tx1"/>
                    </a:solidFill>
                    <a:latin typeface="Verdana" panose="020B0604030504040204" pitchFamily="34" charset="0"/>
                  </a:rPr>
                  <a:t>/S,R</a:t>
                </a:r>
                <a:r>
                  <a:rPr lang="sk-SK" altLang="sk-SK" sz="1100" i="1" dirty="0">
                    <a:solidFill>
                      <a:schemeClr val="tx1"/>
                    </a:solidFill>
                    <a:latin typeface="Verdana" panose="020B0604030504040204" pitchFamily="34" charset="0"/>
                  </a:rPr>
                  <a:t>)</a:t>
                </a:r>
              </a:p>
              <a:p>
                <a:pPr eaLnBrk="1" hangingPunct="1">
                  <a:lnSpc>
                    <a:spcPct val="100000"/>
                  </a:lnSpc>
                  <a:spcBef>
                    <a:spcPct val="50000"/>
                  </a:spcBef>
                  <a:spcAft>
                    <a:spcPct val="0"/>
                  </a:spcAft>
                  <a:buClrTx/>
                  <a:buSzTx/>
                  <a:buFontTx/>
                  <a:buNone/>
                </a:pPr>
                <a:r>
                  <a:rPr lang="sk-SK" altLang="sk-SK" sz="1600" i="1" dirty="0">
                    <a:solidFill>
                      <a:schemeClr val="tx1"/>
                    </a:solidFill>
                    <a:latin typeface="Verdana" panose="020B0604030504040204" pitchFamily="34" charset="0"/>
                  </a:rPr>
                  <a:t>t       </a:t>
                </a:r>
                <a:r>
                  <a:rPr lang="sk-SK" altLang="sk-SK" sz="1600" i="1" dirty="0" err="1">
                    <a:solidFill>
                      <a:schemeClr val="tx1"/>
                    </a:solidFill>
                    <a:latin typeface="Verdana" panose="020B0604030504040204" pitchFamily="34" charset="0"/>
                  </a:rPr>
                  <a:t>t</a:t>
                </a:r>
                <a:r>
                  <a:rPr lang="sk-SK" altLang="sk-SK" sz="1600" i="1" dirty="0">
                    <a:solidFill>
                      <a:schemeClr val="tx1"/>
                    </a:solidFill>
                    <a:latin typeface="Verdana" panose="020B0604030504040204" pitchFamily="34" charset="0"/>
                  </a:rPr>
                  <a:t>     0.99</a:t>
                </a:r>
              </a:p>
              <a:p>
                <a:pPr eaLnBrk="1" hangingPunct="1">
                  <a:lnSpc>
                    <a:spcPct val="100000"/>
                  </a:lnSpc>
                  <a:spcBef>
                    <a:spcPct val="50000"/>
                  </a:spcBef>
                  <a:spcAft>
                    <a:spcPct val="0"/>
                  </a:spcAft>
                  <a:buClrTx/>
                  <a:buSzTx/>
                  <a:buFontTx/>
                  <a:buNone/>
                </a:pPr>
                <a:r>
                  <a:rPr lang="sk-SK" altLang="sk-SK" sz="1600" i="1" dirty="0">
                    <a:solidFill>
                      <a:schemeClr val="tx1"/>
                    </a:solidFill>
                    <a:latin typeface="Verdana" panose="020B0604030504040204" pitchFamily="34" charset="0"/>
                  </a:rPr>
                  <a:t>t       f     0.90</a:t>
                </a:r>
              </a:p>
              <a:p>
                <a:pPr eaLnBrk="1" hangingPunct="1">
                  <a:lnSpc>
                    <a:spcPct val="100000"/>
                  </a:lnSpc>
                  <a:spcBef>
                    <a:spcPct val="50000"/>
                  </a:spcBef>
                  <a:spcAft>
                    <a:spcPct val="0"/>
                  </a:spcAft>
                  <a:buClrTx/>
                  <a:buSzTx/>
                  <a:buFontTx/>
                  <a:buNone/>
                </a:pPr>
                <a:r>
                  <a:rPr lang="sk-SK" altLang="sk-SK" sz="1600" i="1" dirty="0">
                    <a:solidFill>
                      <a:schemeClr val="tx1"/>
                    </a:solidFill>
                    <a:latin typeface="Verdana" panose="020B0604030504040204" pitchFamily="34" charset="0"/>
                  </a:rPr>
                  <a:t>f       t     0.90</a:t>
                </a:r>
              </a:p>
              <a:p>
                <a:pPr eaLnBrk="1" hangingPunct="1">
                  <a:lnSpc>
                    <a:spcPct val="100000"/>
                  </a:lnSpc>
                  <a:spcBef>
                    <a:spcPct val="50000"/>
                  </a:spcBef>
                  <a:spcAft>
                    <a:spcPct val="0"/>
                  </a:spcAft>
                  <a:buClrTx/>
                  <a:buSzTx/>
                  <a:buFontTx/>
                  <a:buNone/>
                </a:pPr>
                <a:r>
                  <a:rPr lang="sk-SK" altLang="sk-SK" sz="1600" i="1" dirty="0">
                    <a:solidFill>
                      <a:schemeClr val="tx1"/>
                    </a:solidFill>
                    <a:latin typeface="Verdana" panose="020B0604030504040204" pitchFamily="34" charset="0"/>
                  </a:rPr>
                  <a:t>f       </a:t>
                </a:r>
                <a:r>
                  <a:rPr lang="sk-SK" altLang="sk-SK" sz="1600" i="1" dirty="0" err="1">
                    <a:solidFill>
                      <a:schemeClr val="tx1"/>
                    </a:solidFill>
                    <a:latin typeface="Verdana" panose="020B0604030504040204" pitchFamily="34" charset="0"/>
                  </a:rPr>
                  <a:t>f</a:t>
                </a:r>
                <a:r>
                  <a:rPr lang="sk-SK" altLang="sk-SK" sz="1600" i="1" dirty="0">
                    <a:solidFill>
                      <a:schemeClr val="tx1"/>
                    </a:solidFill>
                    <a:latin typeface="Verdana" panose="020B0604030504040204" pitchFamily="34" charset="0"/>
                  </a:rPr>
                  <a:t>     0.00</a:t>
                </a:r>
                <a:endParaRPr lang="en-US" altLang="sk-SK" sz="1600" i="1" dirty="0">
                  <a:solidFill>
                    <a:schemeClr val="tx1"/>
                  </a:solidFill>
                  <a:latin typeface="Verdana" panose="020B0604030504040204" pitchFamily="34" charset="0"/>
                </a:endParaRPr>
              </a:p>
            </p:txBody>
          </p:sp>
          <p:sp>
            <p:nvSpPr>
              <p:cNvPr id="25617" name="Line 24"/>
              <p:cNvSpPr>
                <a:spLocks noChangeShapeType="1"/>
              </p:cNvSpPr>
              <p:nvPr/>
            </p:nvSpPr>
            <p:spPr bwMode="auto">
              <a:xfrm>
                <a:off x="3024" y="2304"/>
                <a:ext cx="1104" cy="0"/>
              </a:xfrm>
              <a:prstGeom prst="line">
                <a:avLst/>
              </a:prstGeom>
              <a:noFill/>
              <a:ln w="28575">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618" name="Line 25"/>
              <p:cNvSpPr>
                <a:spLocks noChangeShapeType="1"/>
              </p:cNvSpPr>
              <p:nvPr/>
            </p:nvSpPr>
            <p:spPr bwMode="auto">
              <a:xfrm>
                <a:off x="3584" y="2070"/>
                <a:ext cx="0" cy="1152"/>
              </a:xfrm>
              <a:prstGeom prst="line">
                <a:avLst/>
              </a:prstGeom>
              <a:noFill/>
              <a:ln w="28575">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25608" name="Group 26"/>
            <p:cNvGrpSpPr>
              <a:grpSpLocks/>
            </p:cNvGrpSpPr>
            <p:nvPr/>
          </p:nvGrpSpPr>
          <p:grpSpPr bwMode="auto">
            <a:xfrm>
              <a:off x="240" y="1344"/>
              <a:ext cx="912" cy="720"/>
              <a:chOff x="1392" y="864"/>
              <a:chExt cx="912" cy="720"/>
            </a:xfrm>
          </p:grpSpPr>
          <p:sp>
            <p:nvSpPr>
              <p:cNvPr id="25613" name="Text Box 27"/>
              <p:cNvSpPr txBox="1">
                <a:spLocks noChangeArrowheads="1"/>
              </p:cNvSpPr>
              <p:nvPr/>
            </p:nvSpPr>
            <p:spPr bwMode="auto">
              <a:xfrm>
                <a:off x="1392" y="864"/>
                <a:ext cx="912" cy="692"/>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1600" i="1" dirty="0">
                    <a:solidFill>
                      <a:schemeClr val="tx1"/>
                    </a:solidFill>
                    <a:latin typeface="Verdana" panose="020B0604030504040204" pitchFamily="34" charset="0"/>
                  </a:rPr>
                  <a:t>C      </a:t>
                </a:r>
                <a:r>
                  <a:rPr lang="sk-SK" altLang="sk-SK" sz="1600" b="1" i="1" dirty="0" smtClean="0">
                    <a:solidFill>
                      <a:schemeClr val="tx1"/>
                    </a:solidFill>
                    <a:latin typeface="Verdana" panose="020B0604030504040204" pitchFamily="34" charset="0"/>
                  </a:rPr>
                  <a:t>P</a:t>
                </a:r>
                <a:r>
                  <a:rPr lang="sk-SK" altLang="sk-SK" sz="1600" i="1" dirty="0" smtClean="0">
                    <a:solidFill>
                      <a:schemeClr val="tx1"/>
                    </a:solidFill>
                    <a:latin typeface="Verdana" panose="020B0604030504040204" pitchFamily="34" charset="0"/>
                  </a:rPr>
                  <a:t>(</a:t>
                </a:r>
                <a:r>
                  <a:rPr lang="en-GB" altLang="sk-SK" sz="1600" i="1" dirty="0" smtClean="0">
                    <a:solidFill>
                      <a:schemeClr val="tx1"/>
                    </a:solidFill>
                    <a:latin typeface="Verdana" panose="020B0604030504040204" pitchFamily="34" charset="0"/>
                  </a:rPr>
                  <a:t>s</a:t>
                </a:r>
                <a:r>
                  <a:rPr lang="en-US" altLang="sk-SK" sz="1600" i="1" dirty="0" smtClean="0">
                    <a:solidFill>
                      <a:schemeClr val="tx1"/>
                    </a:solidFill>
                    <a:latin typeface="Verdana" panose="020B0604030504040204" pitchFamily="34" charset="0"/>
                  </a:rPr>
                  <a:t>/C</a:t>
                </a:r>
                <a:r>
                  <a:rPr lang="sk-SK" altLang="sk-SK" sz="1600" i="1" dirty="0">
                    <a:solidFill>
                      <a:schemeClr val="tx1"/>
                    </a:solidFill>
                    <a:latin typeface="Verdana" panose="020B0604030504040204" pitchFamily="34" charset="0"/>
                  </a:rPr>
                  <a:t>)</a:t>
                </a:r>
              </a:p>
              <a:p>
                <a:pPr eaLnBrk="1" hangingPunct="1">
                  <a:lnSpc>
                    <a:spcPct val="100000"/>
                  </a:lnSpc>
                  <a:spcBef>
                    <a:spcPct val="50000"/>
                  </a:spcBef>
                  <a:spcAft>
                    <a:spcPct val="0"/>
                  </a:spcAft>
                  <a:buClrTx/>
                  <a:buSzTx/>
                  <a:buFontTx/>
                  <a:buNone/>
                </a:pPr>
                <a:r>
                  <a:rPr lang="sk-SK" altLang="sk-SK" sz="1600" i="1" dirty="0">
                    <a:solidFill>
                      <a:schemeClr val="tx1"/>
                    </a:solidFill>
                    <a:latin typeface="Verdana" panose="020B0604030504040204" pitchFamily="34" charset="0"/>
                  </a:rPr>
                  <a:t>t         0.10</a:t>
                </a:r>
              </a:p>
              <a:p>
                <a:pPr eaLnBrk="1" hangingPunct="1">
                  <a:lnSpc>
                    <a:spcPct val="100000"/>
                  </a:lnSpc>
                  <a:spcBef>
                    <a:spcPct val="50000"/>
                  </a:spcBef>
                  <a:spcAft>
                    <a:spcPct val="0"/>
                  </a:spcAft>
                  <a:buClrTx/>
                  <a:buSzTx/>
                  <a:buFontTx/>
                  <a:buNone/>
                </a:pPr>
                <a:r>
                  <a:rPr lang="sk-SK" altLang="sk-SK" sz="1600" i="1" dirty="0">
                    <a:solidFill>
                      <a:schemeClr val="tx1"/>
                    </a:solidFill>
                    <a:latin typeface="Verdana" panose="020B0604030504040204" pitchFamily="34" charset="0"/>
                  </a:rPr>
                  <a:t>f         0.5</a:t>
                </a:r>
                <a:endParaRPr lang="en-US" altLang="sk-SK" sz="1600" i="1" dirty="0">
                  <a:solidFill>
                    <a:schemeClr val="tx1"/>
                  </a:solidFill>
                  <a:latin typeface="Verdana" panose="020B0604030504040204" pitchFamily="34" charset="0"/>
                </a:endParaRPr>
              </a:p>
            </p:txBody>
          </p:sp>
          <p:sp>
            <p:nvSpPr>
              <p:cNvPr id="25614" name="Line 28"/>
              <p:cNvSpPr>
                <a:spLocks noChangeShapeType="1"/>
              </p:cNvSpPr>
              <p:nvPr/>
            </p:nvSpPr>
            <p:spPr bwMode="auto">
              <a:xfrm>
                <a:off x="1392" y="1104"/>
                <a:ext cx="912" cy="0"/>
              </a:xfrm>
              <a:prstGeom prst="line">
                <a:avLst/>
              </a:prstGeom>
              <a:noFill/>
              <a:ln w="28575">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615" name="Line 29"/>
              <p:cNvSpPr>
                <a:spLocks noChangeShapeType="1"/>
              </p:cNvSpPr>
              <p:nvPr/>
            </p:nvSpPr>
            <p:spPr bwMode="auto">
              <a:xfrm>
                <a:off x="1632" y="864"/>
                <a:ext cx="0" cy="720"/>
              </a:xfrm>
              <a:prstGeom prst="line">
                <a:avLst/>
              </a:prstGeom>
              <a:noFill/>
              <a:ln w="28575">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11273" name="Text Box 30"/>
            <p:cNvSpPr txBox="1">
              <a:spLocks noChangeArrowheads="1"/>
            </p:cNvSpPr>
            <p:nvPr/>
          </p:nvSpPr>
          <p:spPr bwMode="auto">
            <a:xfrm>
              <a:off x="3600" y="2404"/>
              <a:ext cx="2400" cy="756"/>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defRPr/>
              </a:pPr>
              <a:r>
                <a:rPr lang="en-GB" altLang="sk-SK" sz="1800" dirty="0" smtClean="0">
                  <a:latin typeface="Verdana" panose="020B0604030504040204" pitchFamily="34" charset="0"/>
                </a:rPr>
                <a:t>All the variables in this network are Boolean. We want to estimate </a:t>
              </a:r>
              <a:r>
                <a:rPr lang="sk-SK" altLang="sk-SK" sz="1800" b="1" i="1" dirty="0" smtClean="0">
                  <a:latin typeface="Verdana" panose="020B0604030504040204" pitchFamily="34" charset="0"/>
                </a:rPr>
                <a:t>P</a:t>
              </a:r>
              <a:r>
                <a:rPr lang="sk-SK" altLang="sk-SK" sz="1800" i="1" dirty="0" smtClean="0">
                  <a:latin typeface="Verdana" panose="020B0604030504040204" pitchFamily="34" charset="0"/>
                </a:rPr>
                <a:t>(C,R,S,WG)</a:t>
              </a:r>
              <a:r>
                <a:rPr lang="en-GB" altLang="sk-SK" sz="1800" i="1" dirty="0" smtClean="0">
                  <a:latin typeface="Verdana" panose="020B0604030504040204" pitchFamily="34" charset="0"/>
                </a:rPr>
                <a:t> </a:t>
              </a:r>
              <a:r>
                <a:rPr lang="en-GB" altLang="sk-SK" sz="1800" dirty="0" smtClean="0">
                  <a:latin typeface="Verdana" panose="020B0604030504040204" pitchFamily="34" charset="0"/>
                </a:rPr>
                <a:t>distribution by sampling</a:t>
              </a:r>
              <a:r>
                <a:rPr lang="sk-SK" altLang="sk-SK" sz="1800" i="1" dirty="0" smtClean="0">
                  <a:latin typeface="Verdana" panose="020B0604030504040204" pitchFamily="34" charset="0"/>
                </a:rPr>
                <a:t>. </a:t>
              </a:r>
              <a:endParaRPr lang="sk-SK" altLang="sk-SK" sz="1800" dirty="0">
                <a:latin typeface="Verdana" panose="020B0604030504040204" pitchFamily="34" charset="0"/>
              </a:endParaRPr>
            </a:p>
          </p:txBody>
        </p:sp>
        <p:sp>
          <p:nvSpPr>
            <p:cNvPr id="25610" name="Freeform 32"/>
            <p:cNvSpPr>
              <a:spLocks/>
            </p:cNvSpPr>
            <p:nvPr/>
          </p:nvSpPr>
          <p:spPr bwMode="auto">
            <a:xfrm>
              <a:off x="672" y="1200"/>
              <a:ext cx="768" cy="2160"/>
            </a:xfrm>
            <a:custGeom>
              <a:avLst/>
              <a:gdLst>
                <a:gd name="T0" fmla="*/ 0 w 768"/>
                <a:gd name="T1" fmla="*/ 2160 h 2160"/>
                <a:gd name="T2" fmla="*/ 0 w 768"/>
                <a:gd name="T3" fmla="*/ 1536 h 2160"/>
                <a:gd name="T4" fmla="*/ 768 w 768"/>
                <a:gd name="T5" fmla="*/ 1344 h 2160"/>
                <a:gd name="T6" fmla="*/ 768 w 768"/>
                <a:gd name="T7" fmla="*/ 0 h 2160"/>
                <a:gd name="T8" fmla="*/ 288 w 768"/>
                <a:gd name="T9" fmla="*/ 0 h 2160"/>
                <a:gd name="T10" fmla="*/ 0 60000 65536"/>
                <a:gd name="T11" fmla="*/ 0 60000 65536"/>
                <a:gd name="T12" fmla="*/ 0 60000 65536"/>
                <a:gd name="T13" fmla="*/ 0 60000 65536"/>
                <a:gd name="T14" fmla="*/ 0 60000 65536"/>
                <a:gd name="T15" fmla="*/ 0 w 768"/>
                <a:gd name="T16" fmla="*/ 0 h 2160"/>
                <a:gd name="T17" fmla="*/ 768 w 768"/>
                <a:gd name="T18" fmla="*/ 2160 h 2160"/>
              </a:gdLst>
              <a:ahLst/>
              <a:cxnLst>
                <a:cxn ang="T10">
                  <a:pos x="T0" y="T1"/>
                </a:cxn>
                <a:cxn ang="T11">
                  <a:pos x="T2" y="T3"/>
                </a:cxn>
                <a:cxn ang="T12">
                  <a:pos x="T4" y="T5"/>
                </a:cxn>
                <a:cxn ang="T13">
                  <a:pos x="T6" y="T7"/>
                </a:cxn>
                <a:cxn ang="T14">
                  <a:pos x="T8" y="T9"/>
                </a:cxn>
              </a:cxnLst>
              <a:rect l="T15" t="T16" r="T17" b="T18"/>
              <a:pathLst>
                <a:path w="768" h="2160">
                  <a:moveTo>
                    <a:pt x="0" y="2160"/>
                  </a:moveTo>
                  <a:lnTo>
                    <a:pt x="0" y="1536"/>
                  </a:lnTo>
                  <a:lnTo>
                    <a:pt x="768" y="1344"/>
                  </a:lnTo>
                  <a:lnTo>
                    <a:pt x="768" y="0"/>
                  </a:lnTo>
                  <a:lnTo>
                    <a:pt x="288" y="0"/>
                  </a:lnTo>
                </a:path>
              </a:pathLst>
            </a:custGeom>
            <a:noFill/>
            <a:ln w="19050"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25611" name="Text Box 33"/>
            <p:cNvSpPr txBox="1">
              <a:spLocks noChangeArrowheads="1"/>
            </p:cNvSpPr>
            <p:nvPr/>
          </p:nvSpPr>
          <p:spPr bwMode="auto">
            <a:xfrm>
              <a:off x="288" y="3360"/>
              <a:ext cx="1392"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GB" altLang="sk-SK" sz="1800" dirty="0" smtClean="0">
                  <a:solidFill>
                    <a:schemeClr val="tx1"/>
                  </a:solidFill>
                  <a:latin typeface="Verdana" panose="020B0604030504040204" pitchFamily="34" charset="0"/>
                </a:rPr>
                <a:t>This is an abbreviation of</a:t>
              </a:r>
              <a:r>
                <a:rPr lang="sk-SK" altLang="sk-SK" sz="1800" dirty="0" smtClean="0">
                  <a:solidFill>
                    <a:schemeClr val="tx1"/>
                  </a:solidFill>
                  <a:latin typeface="Verdana" panose="020B0604030504040204" pitchFamily="34" charset="0"/>
                </a:rPr>
                <a:t> </a:t>
              </a:r>
              <a:r>
                <a:rPr lang="sk-SK" altLang="sk-SK" sz="1800" b="1" i="1" dirty="0">
                  <a:solidFill>
                    <a:schemeClr val="tx1"/>
                  </a:solidFill>
                  <a:latin typeface="Verdana" panose="020B0604030504040204" pitchFamily="34" charset="0"/>
                </a:rPr>
                <a:t>P</a:t>
              </a:r>
              <a:r>
                <a:rPr lang="sk-SK" altLang="sk-SK" sz="1800" i="1" dirty="0">
                  <a:solidFill>
                    <a:schemeClr val="tx1"/>
                  </a:solidFill>
                  <a:latin typeface="Verdana" panose="020B0604030504040204" pitchFamily="34" charset="0"/>
                </a:rPr>
                <a:t>(X/</a:t>
              </a:r>
              <a:r>
                <a:rPr lang="sk-SK" altLang="sk-SK" sz="1800" i="1" dirty="0" err="1">
                  <a:solidFill>
                    <a:schemeClr val="tx1"/>
                  </a:solidFill>
                  <a:latin typeface="Verdana" panose="020B0604030504040204" pitchFamily="34" charset="0"/>
                </a:rPr>
                <a:t>Parents</a:t>
              </a:r>
              <a:r>
                <a:rPr lang="sk-SK" altLang="sk-SK" sz="1800" i="1" dirty="0">
                  <a:solidFill>
                    <a:schemeClr val="tx1"/>
                  </a:solidFill>
                  <a:latin typeface="Verdana" panose="020B0604030504040204" pitchFamily="34" charset="0"/>
                </a:rPr>
                <a:t>(X))</a:t>
              </a:r>
              <a:endParaRPr lang="en-GB" altLang="sk-SK" sz="1800" i="1" dirty="0">
                <a:solidFill>
                  <a:schemeClr val="tx1"/>
                </a:solidFill>
                <a:latin typeface="Verdana" panose="020B0604030504040204" pitchFamily="34" charset="0"/>
              </a:endParaRPr>
            </a:p>
          </p:txBody>
        </p:sp>
        <p:sp>
          <p:nvSpPr>
            <p:cNvPr id="25612" name="Line 34"/>
            <p:cNvSpPr>
              <a:spLocks noChangeShapeType="1"/>
            </p:cNvSpPr>
            <p:nvPr/>
          </p:nvSpPr>
          <p:spPr bwMode="auto">
            <a:xfrm>
              <a:off x="960" y="1200"/>
              <a:ext cx="0" cy="9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Tree>
    <p:extLst>
      <p:ext uri="{BB962C8B-B14F-4D97-AF65-F5344CB8AC3E}">
        <p14:creationId xmlns:p14="http://schemas.microsoft.com/office/powerpoint/2010/main" val="23467546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a:grpSpLocks/>
          </p:cNvGrpSpPr>
          <p:nvPr/>
        </p:nvGrpSpPr>
        <p:grpSpPr bwMode="auto">
          <a:xfrm>
            <a:off x="6815139" y="5117932"/>
            <a:ext cx="4327478" cy="986003"/>
            <a:chOff x="5248278" y="4732864"/>
            <a:chExt cx="3734539" cy="985749"/>
          </a:xfrm>
        </p:grpSpPr>
        <p:sp>
          <p:nvSpPr>
            <p:cNvPr id="27693" name="TextBox 10"/>
            <p:cNvSpPr txBox="1">
              <a:spLocks noChangeArrowheads="1"/>
            </p:cNvSpPr>
            <p:nvPr/>
          </p:nvSpPr>
          <p:spPr bwMode="auto">
            <a:xfrm>
              <a:off x="5248278" y="4732864"/>
              <a:ext cx="3734539" cy="923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a:t>4. </a:t>
              </a:r>
              <a:r>
                <a:rPr lang="en-US" altLang="en-US" dirty="0" smtClean="0"/>
                <a:t>From the distribution</a:t>
              </a:r>
              <a:r>
                <a:rPr lang="sk-SK" altLang="en-US" dirty="0" smtClean="0"/>
                <a:t> </a:t>
              </a:r>
              <a:r>
                <a:rPr lang="sk-SK" altLang="en-US" dirty="0"/>
                <a:t>(0.9, 0.1) </a:t>
              </a:r>
              <a:r>
                <a:rPr lang="en-US" altLang="en-US" dirty="0" smtClean="0"/>
                <a:t>we sample </a:t>
              </a:r>
              <a:r>
                <a:rPr lang="sk-SK" altLang="en-US" dirty="0" smtClean="0"/>
                <a:t> </a:t>
              </a:r>
              <a:r>
                <a:rPr lang="sk-SK" altLang="en-US" i="1" dirty="0"/>
                <a:t>WG</a:t>
              </a:r>
              <a:r>
                <a:rPr lang="sk-SK" altLang="en-US" dirty="0"/>
                <a:t> </a:t>
              </a:r>
              <a:r>
                <a:rPr lang="sk-SK" altLang="en-US" dirty="0" smtClean="0"/>
                <a:t> </a:t>
              </a:r>
              <a:r>
                <a:rPr lang="en-US" altLang="en-US" dirty="0" smtClean="0"/>
                <a:t>with the assumption of negative </a:t>
              </a:r>
              <a:r>
                <a:rPr lang="sk-SK" altLang="en-US" dirty="0" smtClean="0"/>
                <a:t> </a:t>
              </a:r>
              <a:r>
                <a:rPr lang="sk-SK" altLang="en-US" i="1" dirty="0"/>
                <a:t>S</a:t>
              </a:r>
              <a:r>
                <a:rPr lang="sk-SK" altLang="en-US" dirty="0"/>
                <a:t> </a:t>
              </a:r>
              <a:r>
                <a:rPr lang="sk-SK" altLang="en-US" dirty="0" smtClean="0"/>
                <a:t>a</a:t>
              </a:r>
              <a:r>
                <a:rPr lang="en-US" altLang="en-US" dirty="0" err="1" smtClean="0"/>
                <a:t>nd</a:t>
              </a:r>
              <a:r>
                <a:rPr lang="en-US" altLang="en-US" dirty="0" smtClean="0"/>
                <a:t> </a:t>
              </a:r>
              <a:r>
                <a:rPr lang="sk-SK" altLang="en-US" dirty="0" smtClean="0"/>
                <a:t> </a:t>
              </a:r>
              <a:r>
                <a:rPr lang="en-US" altLang="en-US" dirty="0" smtClean="0"/>
                <a:t>positive </a:t>
              </a:r>
              <a:r>
                <a:rPr lang="sk-SK" altLang="en-US" dirty="0" smtClean="0"/>
                <a:t> </a:t>
              </a:r>
              <a:r>
                <a:rPr lang="sk-SK" altLang="en-US" i="1" dirty="0"/>
                <a:t>R</a:t>
              </a:r>
              <a:r>
                <a:rPr lang="sk-SK" altLang="en-US" dirty="0"/>
                <a:t>. </a:t>
              </a:r>
              <a:r>
                <a:rPr lang="en-US" altLang="en-US" dirty="0" smtClean="0"/>
                <a:t>We get                         </a:t>
              </a:r>
              <a:r>
                <a:rPr lang="sk-SK" altLang="en-US" dirty="0" smtClean="0"/>
                <a:t>.  </a:t>
              </a:r>
              <a:endParaRPr lang="en-US" altLang="en-US" dirty="0"/>
            </a:p>
          </p:txBody>
        </p:sp>
        <p:graphicFrame>
          <p:nvGraphicFramePr>
            <p:cNvPr id="27694" name="Object 48"/>
            <p:cNvGraphicFramePr>
              <a:graphicFrameLocks noChangeAspect="1"/>
            </p:cNvGraphicFramePr>
            <p:nvPr>
              <p:extLst/>
            </p:nvPr>
          </p:nvGraphicFramePr>
          <p:xfrm>
            <a:off x="7023063" y="5331263"/>
            <a:ext cx="804863" cy="387350"/>
          </p:xfrm>
          <a:graphic>
            <a:graphicData uri="http://schemas.openxmlformats.org/presentationml/2006/ole">
              <mc:AlternateContent xmlns:mc="http://schemas.openxmlformats.org/markup-compatibility/2006">
                <mc:Choice xmlns:v="urn:schemas-microsoft-com:vml" Requires="v">
                  <p:oleObj spid="_x0000_s21037" name="Rovnica" r:id="rId4" imgW="342603" imgH="164957" progId="Equation.3">
                    <p:embed/>
                  </p:oleObj>
                </mc:Choice>
                <mc:Fallback>
                  <p:oleObj name="Rovnica" r:id="rId4" imgW="342603" imgH="164957" progId="Equation.3">
                    <p:embed/>
                    <p:pic>
                      <p:nvPicPr>
                        <p:cNvPr id="27694" name="Object 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23063" y="5331263"/>
                          <a:ext cx="8048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7651" name="Text Box 2"/>
          <p:cNvSpPr txBox="1">
            <a:spLocks noChangeArrowheads="1"/>
          </p:cNvSpPr>
          <p:nvPr/>
        </p:nvSpPr>
        <p:spPr bwMode="auto">
          <a:xfrm>
            <a:off x="1524000" y="147638"/>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gn="ctr" eaLnBrk="1" hangingPunct="1">
              <a:lnSpc>
                <a:spcPct val="100000"/>
              </a:lnSpc>
              <a:spcBef>
                <a:spcPct val="50000"/>
              </a:spcBef>
              <a:spcAft>
                <a:spcPct val="0"/>
              </a:spcAft>
              <a:buClrTx/>
              <a:buSzTx/>
              <a:buFontTx/>
              <a:buNone/>
            </a:pPr>
            <a:r>
              <a:rPr lang="sk-SK" altLang="sk-SK" sz="2400">
                <a:solidFill>
                  <a:schemeClr val="tx2"/>
                </a:solidFill>
                <a:latin typeface="Verdana" panose="020B0604030504040204" pitchFamily="34" charset="0"/>
              </a:rPr>
              <a:t>Direct sampling (prior) sampling</a:t>
            </a:r>
            <a:endParaRPr lang="en-US" altLang="sk-SK" sz="2400">
              <a:solidFill>
                <a:schemeClr val="tx2"/>
              </a:solidFill>
              <a:latin typeface="Verdana" panose="020B0604030504040204" pitchFamily="34" charset="0"/>
            </a:endParaRPr>
          </a:p>
        </p:txBody>
      </p:sp>
      <p:grpSp>
        <p:nvGrpSpPr>
          <p:cNvPr id="27652" name="Group 3"/>
          <p:cNvGrpSpPr>
            <a:grpSpLocks/>
          </p:cNvGrpSpPr>
          <p:nvPr/>
        </p:nvGrpSpPr>
        <p:grpSpPr bwMode="auto">
          <a:xfrm>
            <a:off x="1987551" y="954088"/>
            <a:ext cx="6615113" cy="5033962"/>
            <a:chOff x="240" y="576"/>
            <a:chExt cx="4167" cy="3171"/>
          </a:xfrm>
        </p:grpSpPr>
        <p:grpSp>
          <p:nvGrpSpPr>
            <p:cNvPr id="27667" name="Group 4"/>
            <p:cNvGrpSpPr>
              <a:grpSpLocks/>
            </p:cNvGrpSpPr>
            <p:nvPr/>
          </p:nvGrpSpPr>
          <p:grpSpPr bwMode="auto">
            <a:xfrm>
              <a:off x="1428" y="1022"/>
              <a:ext cx="1735" cy="1552"/>
              <a:chOff x="2724" y="302"/>
              <a:chExt cx="1735" cy="1552"/>
            </a:xfrm>
          </p:grpSpPr>
          <p:sp>
            <p:nvSpPr>
              <p:cNvPr id="27681" name="Oval 5"/>
              <p:cNvSpPr>
                <a:spLocks noChangeArrowheads="1"/>
              </p:cNvSpPr>
              <p:nvPr/>
            </p:nvSpPr>
            <p:spPr bwMode="auto">
              <a:xfrm>
                <a:off x="3127" y="302"/>
                <a:ext cx="768" cy="432"/>
              </a:xfrm>
              <a:prstGeom prst="ellipse">
                <a:avLst/>
              </a:prstGeom>
              <a:solidFill>
                <a:schemeClr val="accent1">
                  <a:lumMod val="40000"/>
                  <a:lumOff val="60000"/>
                </a:schemeClr>
              </a:solidFill>
              <a:ln w="9525">
                <a:solidFill>
                  <a:schemeClr val="tx1"/>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Verdana" panose="020B0604030504040204" pitchFamily="34" charset="0"/>
                </a:endParaRPr>
              </a:p>
            </p:txBody>
          </p:sp>
          <p:sp>
            <p:nvSpPr>
              <p:cNvPr id="27682" name="Oval 6"/>
              <p:cNvSpPr>
                <a:spLocks noChangeArrowheads="1"/>
              </p:cNvSpPr>
              <p:nvPr/>
            </p:nvSpPr>
            <p:spPr bwMode="auto">
              <a:xfrm>
                <a:off x="2724" y="912"/>
                <a:ext cx="768" cy="432"/>
              </a:xfrm>
              <a:prstGeom prst="ellipse">
                <a:avLst/>
              </a:prstGeom>
              <a:solidFill>
                <a:schemeClr val="accent1">
                  <a:lumMod val="40000"/>
                  <a:lumOff val="60000"/>
                </a:schemeClr>
              </a:solidFill>
              <a:ln w="9525">
                <a:solidFill>
                  <a:schemeClr val="tx1"/>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Verdana" panose="020B0604030504040204" pitchFamily="34" charset="0"/>
                </a:endParaRPr>
              </a:p>
            </p:txBody>
          </p:sp>
          <p:sp>
            <p:nvSpPr>
              <p:cNvPr id="27683" name="Oval 7"/>
              <p:cNvSpPr>
                <a:spLocks noChangeArrowheads="1"/>
              </p:cNvSpPr>
              <p:nvPr/>
            </p:nvSpPr>
            <p:spPr bwMode="auto">
              <a:xfrm>
                <a:off x="3691" y="870"/>
                <a:ext cx="768" cy="432"/>
              </a:xfrm>
              <a:prstGeom prst="ellipse">
                <a:avLst/>
              </a:prstGeom>
              <a:solidFill>
                <a:schemeClr val="accent1">
                  <a:lumMod val="40000"/>
                  <a:lumOff val="60000"/>
                </a:schemeClr>
              </a:solidFill>
              <a:ln w="9525">
                <a:solidFill>
                  <a:schemeClr val="tx1"/>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Verdana" panose="020B0604030504040204" pitchFamily="34" charset="0"/>
                </a:endParaRPr>
              </a:p>
            </p:txBody>
          </p:sp>
          <p:sp>
            <p:nvSpPr>
              <p:cNvPr id="27684" name="Oval 8"/>
              <p:cNvSpPr>
                <a:spLocks noChangeArrowheads="1"/>
              </p:cNvSpPr>
              <p:nvPr/>
            </p:nvSpPr>
            <p:spPr bwMode="auto">
              <a:xfrm>
                <a:off x="3463" y="1422"/>
                <a:ext cx="768" cy="432"/>
              </a:xfrm>
              <a:prstGeom prst="ellipse">
                <a:avLst/>
              </a:prstGeom>
              <a:solidFill>
                <a:schemeClr val="accent1">
                  <a:lumMod val="40000"/>
                  <a:lumOff val="60000"/>
                </a:schemeClr>
              </a:solidFill>
              <a:ln w="9525">
                <a:solidFill>
                  <a:schemeClr val="tx1"/>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Verdana" panose="020B0604030504040204" pitchFamily="34" charset="0"/>
                </a:endParaRPr>
              </a:p>
            </p:txBody>
          </p:sp>
          <p:sp>
            <p:nvSpPr>
              <p:cNvPr id="27685" name="Line 9"/>
              <p:cNvSpPr>
                <a:spLocks noChangeShapeType="1"/>
              </p:cNvSpPr>
              <p:nvPr/>
            </p:nvSpPr>
            <p:spPr bwMode="auto">
              <a:xfrm flipH="1">
                <a:off x="3031" y="692"/>
                <a:ext cx="192" cy="24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7686" name="Line 10"/>
              <p:cNvSpPr>
                <a:spLocks noChangeShapeType="1"/>
              </p:cNvSpPr>
              <p:nvPr/>
            </p:nvSpPr>
            <p:spPr bwMode="auto">
              <a:xfrm rot="-1046529">
                <a:off x="3916" y="576"/>
                <a:ext cx="86" cy="307"/>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7687" name="Line 11"/>
              <p:cNvSpPr>
                <a:spLocks noChangeShapeType="1"/>
              </p:cNvSpPr>
              <p:nvPr/>
            </p:nvSpPr>
            <p:spPr bwMode="auto">
              <a:xfrm>
                <a:off x="3260" y="1313"/>
                <a:ext cx="240" cy="192"/>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7688" name="Line 12"/>
              <p:cNvSpPr>
                <a:spLocks noChangeShapeType="1"/>
              </p:cNvSpPr>
              <p:nvPr/>
            </p:nvSpPr>
            <p:spPr bwMode="auto">
              <a:xfrm flipH="1">
                <a:off x="4084" y="1250"/>
                <a:ext cx="144" cy="24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7689" name="Text Box 13"/>
              <p:cNvSpPr txBox="1">
                <a:spLocks noChangeArrowheads="1"/>
              </p:cNvSpPr>
              <p:nvPr/>
            </p:nvSpPr>
            <p:spPr bwMode="auto">
              <a:xfrm>
                <a:off x="3175" y="393"/>
                <a:ext cx="6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1800">
                    <a:solidFill>
                      <a:schemeClr val="tx1"/>
                    </a:solidFill>
                    <a:latin typeface="Verdana" panose="020B0604030504040204" pitchFamily="34" charset="0"/>
                  </a:rPr>
                  <a:t>Cloudy</a:t>
                </a:r>
                <a:endParaRPr lang="en-US" altLang="sk-SK" sz="1800">
                  <a:solidFill>
                    <a:schemeClr val="tx1"/>
                  </a:solidFill>
                  <a:latin typeface="Verdana" panose="020B0604030504040204" pitchFamily="34" charset="0"/>
                </a:endParaRPr>
              </a:p>
            </p:txBody>
          </p:sp>
          <p:sp>
            <p:nvSpPr>
              <p:cNvPr id="27690" name="Text Box 14"/>
              <p:cNvSpPr txBox="1">
                <a:spLocks noChangeArrowheads="1"/>
              </p:cNvSpPr>
              <p:nvPr/>
            </p:nvSpPr>
            <p:spPr bwMode="auto">
              <a:xfrm>
                <a:off x="2832" y="1015"/>
                <a:ext cx="7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1800">
                    <a:solidFill>
                      <a:schemeClr val="tx1"/>
                    </a:solidFill>
                    <a:latin typeface="Verdana" panose="020B0604030504040204" pitchFamily="34" charset="0"/>
                  </a:rPr>
                  <a:t>Sprinkler</a:t>
                </a:r>
                <a:endParaRPr lang="en-US" altLang="sk-SK" sz="1800">
                  <a:solidFill>
                    <a:schemeClr val="tx1"/>
                  </a:solidFill>
                  <a:latin typeface="Verdana" panose="020B0604030504040204" pitchFamily="34" charset="0"/>
                </a:endParaRPr>
              </a:p>
            </p:txBody>
          </p:sp>
          <p:sp>
            <p:nvSpPr>
              <p:cNvPr id="27691" name="Text Box 15"/>
              <p:cNvSpPr txBox="1">
                <a:spLocks noChangeArrowheads="1"/>
              </p:cNvSpPr>
              <p:nvPr/>
            </p:nvSpPr>
            <p:spPr bwMode="auto">
              <a:xfrm>
                <a:off x="3739" y="979"/>
                <a:ext cx="6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1800">
                    <a:solidFill>
                      <a:schemeClr val="tx1"/>
                    </a:solidFill>
                    <a:latin typeface="Verdana" panose="020B0604030504040204" pitchFamily="34" charset="0"/>
                  </a:rPr>
                  <a:t>Rain</a:t>
                </a:r>
                <a:endParaRPr lang="en-US" altLang="sk-SK" sz="1800">
                  <a:solidFill>
                    <a:schemeClr val="tx1"/>
                  </a:solidFill>
                  <a:latin typeface="Verdana" panose="020B0604030504040204" pitchFamily="34" charset="0"/>
                </a:endParaRPr>
              </a:p>
            </p:txBody>
          </p:sp>
          <p:sp>
            <p:nvSpPr>
              <p:cNvPr id="27692" name="Text Box 16"/>
              <p:cNvSpPr txBox="1">
                <a:spLocks noChangeArrowheads="1"/>
              </p:cNvSpPr>
              <p:nvPr/>
            </p:nvSpPr>
            <p:spPr bwMode="auto">
              <a:xfrm>
                <a:off x="3457" y="1517"/>
                <a:ext cx="9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1800">
                    <a:solidFill>
                      <a:schemeClr val="tx1"/>
                    </a:solidFill>
                    <a:latin typeface="Verdana" panose="020B0604030504040204" pitchFamily="34" charset="0"/>
                  </a:rPr>
                  <a:t>Wet grass</a:t>
                </a:r>
                <a:endParaRPr lang="en-US" altLang="sk-SK" sz="1800">
                  <a:solidFill>
                    <a:schemeClr val="tx1"/>
                  </a:solidFill>
                  <a:latin typeface="Verdana" panose="020B0604030504040204" pitchFamily="34" charset="0"/>
                </a:endParaRPr>
              </a:p>
            </p:txBody>
          </p:sp>
        </p:grpSp>
        <p:sp>
          <p:nvSpPr>
            <p:cNvPr id="27668" name="Text Box 17"/>
            <p:cNvSpPr txBox="1">
              <a:spLocks noChangeArrowheads="1"/>
            </p:cNvSpPr>
            <p:nvPr/>
          </p:nvSpPr>
          <p:spPr bwMode="auto">
            <a:xfrm>
              <a:off x="2208" y="576"/>
              <a:ext cx="912" cy="213"/>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1600" i="1" dirty="0">
                  <a:solidFill>
                    <a:schemeClr val="tx1"/>
                  </a:solidFill>
                  <a:latin typeface="Verdana" panose="020B0604030504040204" pitchFamily="34" charset="0"/>
                </a:rPr>
                <a:t>P(C)=0.5</a:t>
              </a:r>
              <a:endParaRPr lang="en-US" altLang="sk-SK" sz="1600" i="1" dirty="0">
                <a:solidFill>
                  <a:schemeClr val="tx1"/>
                </a:solidFill>
                <a:latin typeface="Verdana" panose="020B0604030504040204" pitchFamily="34" charset="0"/>
              </a:endParaRPr>
            </a:p>
          </p:txBody>
        </p:sp>
        <p:grpSp>
          <p:nvGrpSpPr>
            <p:cNvPr id="27669" name="Group 18"/>
            <p:cNvGrpSpPr>
              <a:grpSpLocks/>
            </p:cNvGrpSpPr>
            <p:nvPr/>
          </p:nvGrpSpPr>
          <p:grpSpPr bwMode="auto">
            <a:xfrm>
              <a:off x="3495" y="691"/>
              <a:ext cx="912" cy="720"/>
              <a:chOff x="4119" y="163"/>
              <a:chExt cx="912" cy="720"/>
            </a:xfrm>
          </p:grpSpPr>
          <p:sp>
            <p:nvSpPr>
              <p:cNvPr id="27678" name="Text Box 19"/>
              <p:cNvSpPr txBox="1">
                <a:spLocks noChangeArrowheads="1"/>
              </p:cNvSpPr>
              <p:nvPr/>
            </p:nvSpPr>
            <p:spPr bwMode="auto">
              <a:xfrm>
                <a:off x="4119" y="163"/>
                <a:ext cx="912" cy="692"/>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1600" i="1" dirty="0">
                    <a:solidFill>
                      <a:schemeClr val="tx1"/>
                    </a:solidFill>
                    <a:latin typeface="Verdana" panose="020B0604030504040204" pitchFamily="34" charset="0"/>
                  </a:rPr>
                  <a:t>C      </a:t>
                </a:r>
                <a:r>
                  <a:rPr lang="sk-SK" altLang="sk-SK" sz="1600" b="1" i="1" dirty="0" smtClean="0">
                    <a:solidFill>
                      <a:schemeClr val="tx1"/>
                    </a:solidFill>
                    <a:latin typeface="Verdana" panose="020B0604030504040204" pitchFamily="34" charset="0"/>
                  </a:rPr>
                  <a:t>P</a:t>
                </a:r>
                <a:r>
                  <a:rPr lang="sk-SK" altLang="sk-SK" sz="1600" i="1" dirty="0" smtClean="0">
                    <a:solidFill>
                      <a:schemeClr val="tx1"/>
                    </a:solidFill>
                    <a:latin typeface="Verdana" panose="020B0604030504040204" pitchFamily="34" charset="0"/>
                  </a:rPr>
                  <a:t>(</a:t>
                </a:r>
                <a:r>
                  <a:rPr lang="en-GB" altLang="sk-SK" sz="1600" i="1" dirty="0" smtClean="0">
                    <a:solidFill>
                      <a:schemeClr val="tx1"/>
                    </a:solidFill>
                    <a:latin typeface="Verdana" panose="020B0604030504040204" pitchFamily="34" charset="0"/>
                  </a:rPr>
                  <a:t>r</a:t>
                </a:r>
                <a:r>
                  <a:rPr lang="en-US" altLang="sk-SK" sz="1600" i="1" dirty="0" smtClean="0">
                    <a:solidFill>
                      <a:schemeClr val="tx1"/>
                    </a:solidFill>
                    <a:latin typeface="Verdana" panose="020B0604030504040204" pitchFamily="34" charset="0"/>
                  </a:rPr>
                  <a:t>/C</a:t>
                </a:r>
                <a:r>
                  <a:rPr lang="sk-SK" altLang="sk-SK" sz="1600" i="1" dirty="0">
                    <a:solidFill>
                      <a:schemeClr val="tx1"/>
                    </a:solidFill>
                    <a:latin typeface="Verdana" panose="020B0604030504040204" pitchFamily="34" charset="0"/>
                  </a:rPr>
                  <a:t>)</a:t>
                </a:r>
              </a:p>
              <a:p>
                <a:pPr eaLnBrk="1" hangingPunct="1">
                  <a:lnSpc>
                    <a:spcPct val="100000"/>
                  </a:lnSpc>
                  <a:spcBef>
                    <a:spcPct val="50000"/>
                  </a:spcBef>
                  <a:spcAft>
                    <a:spcPct val="0"/>
                  </a:spcAft>
                  <a:buClrTx/>
                  <a:buSzTx/>
                  <a:buFontTx/>
                  <a:buNone/>
                </a:pPr>
                <a:r>
                  <a:rPr lang="sk-SK" altLang="sk-SK" sz="1600" i="1" dirty="0">
                    <a:solidFill>
                      <a:schemeClr val="tx1"/>
                    </a:solidFill>
                    <a:latin typeface="Verdana" panose="020B0604030504040204" pitchFamily="34" charset="0"/>
                  </a:rPr>
                  <a:t>t         0.80</a:t>
                </a:r>
              </a:p>
              <a:p>
                <a:pPr eaLnBrk="1" hangingPunct="1">
                  <a:lnSpc>
                    <a:spcPct val="100000"/>
                  </a:lnSpc>
                  <a:spcBef>
                    <a:spcPct val="50000"/>
                  </a:spcBef>
                  <a:spcAft>
                    <a:spcPct val="0"/>
                  </a:spcAft>
                  <a:buClrTx/>
                  <a:buSzTx/>
                  <a:buFontTx/>
                  <a:buNone/>
                </a:pPr>
                <a:r>
                  <a:rPr lang="sk-SK" altLang="sk-SK" sz="1600" i="1" dirty="0">
                    <a:solidFill>
                      <a:schemeClr val="tx1"/>
                    </a:solidFill>
                    <a:latin typeface="Verdana" panose="020B0604030504040204" pitchFamily="34" charset="0"/>
                  </a:rPr>
                  <a:t>f         0.2</a:t>
                </a:r>
                <a:endParaRPr lang="en-US" altLang="sk-SK" sz="1600" i="1" dirty="0">
                  <a:solidFill>
                    <a:schemeClr val="tx1"/>
                  </a:solidFill>
                  <a:latin typeface="Verdana" panose="020B0604030504040204" pitchFamily="34" charset="0"/>
                </a:endParaRPr>
              </a:p>
            </p:txBody>
          </p:sp>
          <p:sp>
            <p:nvSpPr>
              <p:cNvPr id="27679" name="Line 20"/>
              <p:cNvSpPr>
                <a:spLocks noChangeShapeType="1"/>
              </p:cNvSpPr>
              <p:nvPr/>
            </p:nvSpPr>
            <p:spPr bwMode="auto">
              <a:xfrm>
                <a:off x="4119" y="383"/>
                <a:ext cx="912" cy="0"/>
              </a:xfrm>
              <a:prstGeom prst="line">
                <a:avLst/>
              </a:prstGeom>
              <a:noFill/>
              <a:ln w="28575">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7680" name="Line 21"/>
              <p:cNvSpPr>
                <a:spLocks noChangeShapeType="1"/>
              </p:cNvSpPr>
              <p:nvPr/>
            </p:nvSpPr>
            <p:spPr bwMode="auto">
              <a:xfrm>
                <a:off x="4359" y="163"/>
                <a:ext cx="0" cy="720"/>
              </a:xfrm>
              <a:prstGeom prst="line">
                <a:avLst/>
              </a:prstGeom>
              <a:noFill/>
              <a:ln w="28575">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27670" name="Group 22"/>
            <p:cNvGrpSpPr>
              <a:grpSpLocks/>
            </p:cNvGrpSpPr>
            <p:nvPr/>
          </p:nvGrpSpPr>
          <p:grpSpPr bwMode="auto">
            <a:xfrm>
              <a:off x="1416" y="2592"/>
              <a:ext cx="1126" cy="1155"/>
              <a:chOff x="2232" y="1872"/>
              <a:chExt cx="1126" cy="1155"/>
            </a:xfrm>
          </p:grpSpPr>
          <p:sp>
            <p:nvSpPr>
              <p:cNvPr id="27675" name="Text Box 23"/>
              <p:cNvSpPr txBox="1">
                <a:spLocks noChangeArrowheads="1"/>
              </p:cNvSpPr>
              <p:nvPr/>
            </p:nvSpPr>
            <p:spPr bwMode="auto">
              <a:xfrm>
                <a:off x="2232" y="1883"/>
                <a:ext cx="1104" cy="1144"/>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1600" i="1" dirty="0">
                    <a:solidFill>
                      <a:schemeClr val="tx1"/>
                    </a:solidFill>
                    <a:latin typeface="Verdana" panose="020B0604030504040204" pitchFamily="34" charset="0"/>
                  </a:rPr>
                  <a:t>S    R  </a:t>
                </a:r>
                <a:r>
                  <a:rPr lang="en-US" altLang="sk-SK" sz="1600" i="1" dirty="0">
                    <a:solidFill>
                      <a:schemeClr val="tx1"/>
                    </a:solidFill>
                    <a:latin typeface="Verdana" panose="020B0604030504040204" pitchFamily="34" charset="0"/>
                  </a:rPr>
                  <a:t> </a:t>
                </a:r>
                <a:r>
                  <a:rPr lang="sk-SK" altLang="sk-SK" sz="1600" i="1" dirty="0">
                    <a:solidFill>
                      <a:schemeClr val="tx1"/>
                    </a:solidFill>
                    <a:latin typeface="Verdana" panose="020B0604030504040204" pitchFamily="34" charset="0"/>
                  </a:rPr>
                  <a:t> </a:t>
                </a:r>
                <a:r>
                  <a:rPr lang="sk-SK" altLang="sk-SK" sz="1100" b="1" i="1" dirty="0" smtClean="0">
                    <a:solidFill>
                      <a:schemeClr val="tx1"/>
                    </a:solidFill>
                    <a:latin typeface="Verdana" panose="020B0604030504040204" pitchFamily="34" charset="0"/>
                  </a:rPr>
                  <a:t>P</a:t>
                </a:r>
                <a:r>
                  <a:rPr lang="sk-SK" altLang="sk-SK" sz="1100" i="1" dirty="0" smtClean="0">
                    <a:solidFill>
                      <a:schemeClr val="tx1"/>
                    </a:solidFill>
                    <a:latin typeface="Verdana" panose="020B0604030504040204" pitchFamily="34" charset="0"/>
                  </a:rPr>
                  <a:t>(</a:t>
                </a:r>
                <a:r>
                  <a:rPr lang="en-GB" altLang="sk-SK" sz="1100" i="1" dirty="0" smtClean="0">
                    <a:solidFill>
                      <a:schemeClr val="tx1"/>
                    </a:solidFill>
                    <a:latin typeface="Verdana" panose="020B0604030504040204" pitchFamily="34" charset="0"/>
                  </a:rPr>
                  <a:t>w</a:t>
                </a:r>
                <a:r>
                  <a:rPr lang="en-US" altLang="sk-SK" sz="1100" i="1" dirty="0" smtClean="0">
                    <a:solidFill>
                      <a:schemeClr val="tx1"/>
                    </a:solidFill>
                    <a:latin typeface="Verdana" panose="020B0604030504040204" pitchFamily="34" charset="0"/>
                  </a:rPr>
                  <a:t>/S,R</a:t>
                </a:r>
                <a:r>
                  <a:rPr lang="sk-SK" altLang="sk-SK" sz="1100" i="1" dirty="0">
                    <a:solidFill>
                      <a:schemeClr val="tx1"/>
                    </a:solidFill>
                    <a:latin typeface="Verdana" panose="020B0604030504040204" pitchFamily="34" charset="0"/>
                  </a:rPr>
                  <a:t>)</a:t>
                </a:r>
              </a:p>
              <a:p>
                <a:pPr eaLnBrk="1" hangingPunct="1">
                  <a:lnSpc>
                    <a:spcPct val="100000"/>
                  </a:lnSpc>
                  <a:spcBef>
                    <a:spcPct val="50000"/>
                  </a:spcBef>
                  <a:spcAft>
                    <a:spcPct val="0"/>
                  </a:spcAft>
                  <a:buClrTx/>
                  <a:buSzTx/>
                  <a:buFontTx/>
                  <a:buNone/>
                </a:pPr>
                <a:r>
                  <a:rPr lang="sk-SK" altLang="sk-SK" sz="1600" i="1" dirty="0">
                    <a:solidFill>
                      <a:schemeClr val="tx1"/>
                    </a:solidFill>
                    <a:latin typeface="Verdana" panose="020B0604030504040204" pitchFamily="34" charset="0"/>
                  </a:rPr>
                  <a:t>t       </a:t>
                </a:r>
                <a:r>
                  <a:rPr lang="sk-SK" altLang="sk-SK" sz="1600" i="1" dirty="0" err="1">
                    <a:solidFill>
                      <a:schemeClr val="tx1"/>
                    </a:solidFill>
                    <a:latin typeface="Verdana" panose="020B0604030504040204" pitchFamily="34" charset="0"/>
                  </a:rPr>
                  <a:t>t</a:t>
                </a:r>
                <a:r>
                  <a:rPr lang="sk-SK" altLang="sk-SK" sz="1600" i="1" dirty="0">
                    <a:solidFill>
                      <a:schemeClr val="tx1"/>
                    </a:solidFill>
                    <a:latin typeface="Verdana" panose="020B0604030504040204" pitchFamily="34" charset="0"/>
                  </a:rPr>
                  <a:t>     0.99</a:t>
                </a:r>
              </a:p>
              <a:p>
                <a:pPr eaLnBrk="1" hangingPunct="1">
                  <a:lnSpc>
                    <a:spcPct val="100000"/>
                  </a:lnSpc>
                  <a:spcBef>
                    <a:spcPct val="50000"/>
                  </a:spcBef>
                  <a:spcAft>
                    <a:spcPct val="0"/>
                  </a:spcAft>
                  <a:buClrTx/>
                  <a:buSzTx/>
                  <a:buFontTx/>
                  <a:buNone/>
                </a:pPr>
                <a:r>
                  <a:rPr lang="sk-SK" altLang="sk-SK" sz="1600" i="1" dirty="0">
                    <a:solidFill>
                      <a:schemeClr val="tx1"/>
                    </a:solidFill>
                    <a:latin typeface="Verdana" panose="020B0604030504040204" pitchFamily="34" charset="0"/>
                  </a:rPr>
                  <a:t>t       f     0.90</a:t>
                </a:r>
              </a:p>
              <a:p>
                <a:pPr eaLnBrk="1" hangingPunct="1">
                  <a:lnSpc>
                    <a:spcPct val="100000"/>
                  </a:lnSpc>
                  <a:spcBef>
                    <a:spcPct val="50000"/>
                  </a:spcBef>
                  <a:spcAft>
                    <a:spcPct val="0"/>
                  </a:spcAft>
                  <a:buClrTx/>
                  <a:buSzTx/>
                  <a:buFontTx/>
                  <a:buNone/>
                </a:pPr>
                <a:r>
                  <a:rPr lang="sk-SK" altLang="sk-SK" sz="1600" i="1" dirty="0">
                    <a:solidFill>
                      <a:schemeClr val="tx1"/>
                    </a:solidFill>
                    <a:latin typeface="Verdana" panose="020B0604030504040204" pitchFamily="34" charset="0"/>
                  </a:rPr>
                  <a:t>f       t     0.90</a:t>
                </a:r>
              </a:p>
              <a:p>
                <a:pPr eaLnBrk="1" hangingPunct="1">
                  <a:lnSpc>
                    <a:spcPct val="100000"/>
                  </a:lnSpc>
                  <a:spcBef>
                    <a:spcPct val="50000"/>
                  </a:spcBef>
                  <a:spcAft>
                    <a:spcPct val="0"/>
                  </a:spcAft>
                  <a:buClrTx/>
                  <a:buSzTx/>
                  <a:buFontTx/>
                  <a:buNone/>
                </a:pPr>
                <a:r>
                  <a:rPr lang="sk-SK" altLang="sk-SK" sz="1600" i="1" dirty="0">
                    <a:solidFill>
                      <a:schemeClr val="tx1"/>
                    </a:solidFill>
                    <a:latin typeface="Verdana" panose="020B0604030504040204" pitchFamily="34" charset="0"/>
                  </a:rPr>
                  <a:t>f       </a:t>
                </a:r>
                <a:r>
                  <a:rPr lang="sk-SK" altLang="sk-SK" sz="1600" i="1" dirty="0" err="1">
                    <a:solidFill>
                      <a:schemeClr val="tx1"/>
                    </a:solidFill>
                    <a:latin typeface="Verdana" panose="020B0604030504040204" pitchFamily="34" charset="0"/>
                  </a:rPr>
                  <a:t>f</a:t>
                </a:r>
                <a:r>
                  <a:rPr lang="sk-SK" altLang="sk-SK" sz="1600" i="1" dirty="0">
                    <a:solidFill>
                      <a:schemeClr val="tx1"/>
                    </a:solidFill>
                    <a:latin typeface="Verdana" panose="020B0604030504040204" pitchFamily="34" charset="0"/>
                  </a:rPr>
                  <a:t>     0.00</a:t>
                </a:r>
                <a:endParaRPr lang="en-US" altLang="sk-SK" sz="1600" i="1" dirty="0">
                  <a:solidFill>
                    <a:schemeClr val="tx1"/>
                  </a:solidFill>
                  <a:latin typeface="Verdana" panose="020B0604030504040204" pitchFamily="34" charset="0"/>
                </a:endParaRPr>
              </a:p>
            </p:txBody>
          </p:sp>
          <p:sp>
            <p:nvSpPr>
              <p:cNvPr id="27676" name="Line 24"/>
              <p:cNvSpPr>
                <a:spLocks noChangeShapeType="1"/>
              </p:cNvSpPr>
              <p:nvPr/>
            </p:nvSpPr>
            <p:spPr bwMode="auto">
              <a:xfrm>
                <a:off x="2254" y="2124"/>
                <a:ext cx="1104" cy="0"/>
              </a:xfrm>
              <a:prstGeom prst="line">
                <a:avLst/>
              </a:prstGeom>
              <a:noFill/>
              <a:ln w="28575">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7677" name="Line 25"/>
              <p:cNvSpPr>
                <a:spLocks noChangeShapeType="1"/>
              </p:cNvSpPr>
              <p:nvPr/>
            </p:nvSpPr>
            <p:spPr bwMode="auto">
              <a:xfrm>
                <a:off x="2784" y="1872"/>
                <a:ext cx="0" cy="1152"/>
              </a:xfrm>
              <a:prstGeom prst="line">
                <a:avLst/>
              </a:prstGeom>
              <a:noFill/>
              <a:ln w="28575">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27671" name="Group 26"/>
            <p:cNvGrpSpPr>
              <a:grpSpLocks/>
            </p:cNvGrpSpPr>
            <p:nvPr/>
          </p:nvGrpSpPr>
          <p:grpSpPr bwMode="auto">
            <a:xfrm>
              <a:off x="240" y="1344"/>
              <a:ext cx="912" cy="720"/>
              <a:chOff x="1392" y="864"/>
              <a:chExt cx="912" cy="720"/>
            </a:xfrm>
          </p:grpSpPr>
          <p:sp>
            <p:nvSpPr>
              <p:cNvPr id="27672" name="Text Box 27"/>
              <p:cNvSpPr txBox="1">
                <a:spLocks noChangeArrowheads="1"/>
              </p:cNvSpPr>
              <p:nvPr/>
            </p:nvSpPr>
            <p:spPr bwMode="auto">
              <a:xfrm>
                <a:off x="1392" y="864"/>
                <a:ext cx="912" cy="692"/>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1600" i="1" dirty="0">
                    <a:solidFill>
                      <a:schemeClr val="tx1"/>
                    </a:solidFill>
                    <a:latin typeface="Verdana" panose="020B0604030504040204" pitchFamily="34" charset="0"/>
                  </a:rPr>
                  <a:t>C      </a:t>
                </a:r>
                <a:r>
                  <a:rPr lang="sk-SK" altLang="sk-SK" sz="1600" b="1" i="1" dirty="0" smtClean="0">
                    <a:solidFill>
                      <a:schemeClr val="tx1"/>
                    </a:solidFill>
                    <a:latin typeface="Verdana" panose="020B0604030504040204" pitchFamily="34" charset="0"/>
                  </a:rPr>
                  <a:t>P</a:t>
                </a:r>
                <a:r>
                  <a:rPr lang="sk-SK" altLang="sk-SK" sz="1600" i="1" dirty="0" smtClean="0">
                    <a:solidFill>
                      <a:schemeClr val="tx1"/>
                    </a:solidFill>
                    <a:latin typeface="Verdana" panose="020B0604030504040204" pitchFamily="34" charset="0"/>
                  </a:rPr>
                  <a:t>(</a:t>
                </a:r>
                <a:r>
                  <a:rPr lang="en-GB" altLang="sk-SK" sz="1600" i="1" dirty="0" smtClean="0">
                    <a:solidFill>
                      <a:schemeClr val="tx1"/>
                    </a:solidFill>
                    <a:latin typeface="Verdana" panose="020B0604030504040204" pitchFamily="34" charset="0"/>
                  </a:rPr>
                  <a:t>s</a:t>
                </a:r>
                <a:r>
                  <a:rPr lang="en-US" altLang="sk-SK" sz="1600" i="1" dirty="0" smtClean="0">
                    <a:solidFill>
                      <a:schemeClr val="tx1"/>
                    </a:solidFill>
                    <a:latin typeface="Verdana" panose="020B0604030504040204" pitchFamily="34" charset="0"/>
                  </a:rPr>
                  <a:t>/C</a:t>
                </a:r>
                <a:r>
                  <a:rPr lang="sk-SK" altLang="sk-SK" sz="1600" i="1" dirty="0">
                    <a:solidFill>
                      <a:schemeClr val="tx1"/>
                    </a:solidFill>
                    <a:latin typeface="Verdana" panose="020B0604030504040204" pitchFamily="34" charset="0"/>
                  </a:rPr>
                  <a:t>)</a:t>
                </a:r>
              </a:p>
              <a:p>
                <a:pPr eaLnBrk="1" hangingPunct="1">
                  <a:lnSpc>
                    <a:spcPct val="100000"/>
                  </a:lnSpc>
                  <a:spcBef>
                    <a:spcPct val="50000"/>
                  </a:spcBef>
                  <a:spcAft>
                    <a:spcPct val="0"/>
                  </a:spcAft>
                  <a:buClrTx/>
                  <a:buSzTx/>
                  <a:buFontTx/>
                  <a:buNone/>
                </a:pPr>
                <a:r>
                  <a:rPr lang="sk-SK" altLang="sk-SK" sz="1600" i="1" dirty="0">
                    <a:solidFill>
                      <a:schemeClr val="tx1"/>
                    </a:solidFill>
                    <a:latin typeface="Verdana" panose="020B0604030504040204" pitchFamily="34" charset="0"/>
                  </a:rPr>
                  <a:t>t         0.10</a:t>
                </a:r>
              </a:p>
              <a:p>
                <a:pPr eaLnBrk="1" hangingPunct="1">
                  <a:lnSpc>
                    <a:spcPct val="100000"/>
                  </a:lnSpc>
                  <a:spcBef>
                    <a:spcPct val="50000"/>
                  </a:spcBef>
                  <a:spcAft>
                    <a:spcPct val="0"/>
                  </a:spcAft>
                  <a:buClrTx/>
                  <a:buSzTx/>
                  <a:buFontTx/>
                  <a:buNone/>
                </a:pPr>
                <a:r>
                  <a:rPr lang="sk-SK" altLang="sk-SK" sz="1600" i="1" dirty="0">
                    <a:solidFill>
                      <a:schemeClr val="tx1"/>
                    </a:solidFill>
                    <a:latin typeface="Verdana" panose="020B0604030504040204" pitchFamily="34" charset="0"/>
                  </a:rPr>
                  <a:t>f         0.5</a:t>
                </a:r>
                <a:endParaRPr lang="en-US" altLang="sk-SK" sz="1600" i="1" dirty="0">
                  <a:solidFill>
                    <a:schemeClr val="tx1"/>
                  </a:solidFill>
                  <a:latin typeface="Verdana" panose="020B0604030504040204" pitchFamily="34" charset="0"/>
                </a:endParaRPr>
              </a:p>
            </p:txBody>
          </p:sp>
          <p:sp>
            <p:nvSpPr>
              <p:cNvPr id="27673" name="Line 28"/>
              <p:cNvSpPr>
                <a:spLocks noChangeShapeType="1"/>
              </p:cNvSpPr>
              <p:nvPr/>
            </p:nvSpPr>
            <p:spPr bwMode="auto">
              <a:xfrm>
                <a:off x="1392" y="1104"/>
                <a:ext cx="912" cy="0"/>
              </a:xfrm>
              <a:prstGeom prst="line">
                <a:avLst/>
              </a:prstGeom>
              <a:noFill/>
              <a:ln w="28575">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7674" name="Line 29"/>
              <p:cNvSpPr>
                <a:spLocks noChangeShapeType="1"/>
              </p:cNvSpPr>
              <p:nvPr/>
            </p:nvSpPr>
            <p:spPr bwMode="auto">
              <a:xfrm>
                <a:off x="1632" y="864"/>
                <a:ext cx="0" cy="720"/>
              </a:xfrm>
              <a:prstGeom prst="line">
                <a:avLst/>
              </a:prstGeom>
              <a:noFill/>
              <a:ln w="28575">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grpSp>
      <p:cxnSp>
        <p:nvCxnSpPr>
          <p:cNvPr id="3" name="Straight Arrow Connector 2"/>
          <p:cNvCxnSpPr/>
          <p:nvPr/>
        </p:nvCxnSpPr>
        <p:spPr>
          <a:xfrm>
            <a:off x="4724400" y="1119188"/>
            <a:ext cx="228600" cy="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a:grpSpLocks/>
          </p:cNvGrpSpPr>
          <p:nvPr/>
        </p:nvGrpSpPr>
        <p:grpSpPr bwMode="auto">
          <a:xfrm>
            <a:off x="6844140" y="2296036"/>
            <a:ext cx="3871913" cy="1200329"/>
            <a:chOff x="5272336" y="3338454"/>
            <a:chExt cx="3871664" cy="1199735"/>
          </a:xfrm>
        </p:grpSpPr>
        <p:sp>
          <p:nvSpPr>
            <p:cNvPr id="27665" name="TextBox 3"/>
            <p:cNvSpPr txBox="1">
              <a:spLocks noChangeArrowheads="1"/>
            </p:cNvSpPr>
            <p:nvPr/>
          </p:nvSpPr>
          <p:spPr bwMode="auto">
            <a:xfrm>
              <a:off x="5272336" y="3338454"/>
              <a:ext cx="3871664" cy="1199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a:t>1. </a:t>
              </a:r>
              <a:r>
                <a:rPr lang="en-GB" altLang="en-US" dirty="0" smtClean="0"/>
                <a:t>With a help of the random number generator we sample from the distribution</a:t>
              </a:r>
              <a:r>
                <a:rPr lang="sk-SK" altLang="en-US" dirty="0" smtClean="0"/>
                <a:t>   </a:t>
              </a:r>
              <a:r>
                <a:rPr lang="sk-SK" altLang="en-US" dirty="0"/>
                <a:t>(0.5, 0.5). </a:t>
              </a:r>
              <a:r>
                <a:rPr lang="en-GB" altLang="en-US" dirty="0" smtClean="0"/>
                <a:t>Let us have  </a:t>
              </a:r>
              <a:r>
                <a:rPr lang="sk-SK" altLang="en-US" dirty="0" smtClean="0"/>
                <a:t>    </a:t>
              </a:r>
              <a:r>
                <a:rPr lang="sk-SK" altLang="en-US" dirty="0"/>
                <a:t>, </a:t>
              </a:r>
              <a:r>
                <a:rPr lang="sk-SK" altLang="en-US" dirty="0" err="1"/>
                <a:t>cloudy</a:t>
              </a:r>
              <a:r>
                <a:rPr lang="sk-SK" altLang="en-US" dirty="0"/>
                <a:t>.</a:t>
              </a:r>
              <a:endParaRPr lang="en-US" altLang="en-US" dirty="0"/>
            </a:p>
          </p:txBody>
        </p:sp>
        <p:graphicFrame>
          <p:nvGraphicFramePr>
            <p:cNvPr id="27666" name="Object 4"/>
            <p:cNvGraphicFramePr>
              <a:graphicFrameLocks noChangeAspect="1"/>
            </p:cNvGraphicFramePr>
            <p:nvPr>
              <p:extLst>
                <p:ext uri="{D42A27DB-BD31-4B8C-83A1-F6EECF244321}">
                  <p14:modId xmlns:p14="http://schemas.microsoft.com/office/powerpoint/2010/main" val="1596924659"/>
                </p:ext>
              </p:extLst>
            </p:nvPr>
          </p:nvGraphicFramePr>
          <p:xfrm>
            <a:off x="8629657" y="3963861"/>
            <a:ext cx="243841" cy="299201"/>
          </p:xfrm>
          <a:graphic>
            <a:graphicData uri="http://schemas.openxmlformats.org/presentationml/2006/ole">
              <mc:AlternateContent xmlns:mc="http://schemas.openxmlformats.org/markup-compatibility/2006">
                <mc:Choice xmlns:v="urn:schemas-microsoft-com:vml" Requires="v">
                  <p:oleObj spid="_x0000_s21038" name="Rovnica" r:id="rId6" imgW="114201" imgH="139579" progId="Equation.3">
                    <p:embed/>
                  </p:oleObj>
                </mc:Choice>
                <mc:Fallback>
                  <p:oleObj name="Rovnica" r:id="rId6" imgW="114201" imgH="139579" progId="Equation.3">
                    <p:embed/>
                    <p:pic>
                      <p:nvPicPr>
                        <p:cNvPr id="27666"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29657" y="3963861"/>
                          <a:ext cx="243841" cy="299201"/>
                        </a:xfrm>
                        <a:prstGeom prst="rect">
                          <a:avLst/>
                        </a:prstGeom>
                        <a:noFill/>
                        <a:ln>
                          <a:noFill/>
                        </a:ln>
                        <a:extLst/>
                      </p:spPr>
                    </p:pic>
                  </p:oleObj>
                </mc:Fallback>
              </mc:AlternateContent>
            </a:graphicData>
          </a:graphic>
        </p:graphicFrame>
      </p:grpSp>
      <p:cxnSp>
        <p:nvCxnSpPr>
          <p:cNvPr id="39" name="Straight Arrow Connector 38"/>
          <p:cNvCxnSpPr/>
          <p:nvPr/>
        </p:nvCxnSpPr>
        <p:spPr>
          <a:xfrm>
            <a:off x="2482850" y="2720975"/>
            <a:ext cx="228600" cy="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8" name="Group 7"/>
          <p:cNvGrpSpPr>
            <a:grpSpLocks/>
          </p:cNvGrpSpPr>
          <p:nvPr/>
        </p:nvGrpSpPr>
        <p:grpSpPr bwMode="auto">
          <a:xfrm>
            <a:off x="6848903" y="3415428"/>
            <a:ext cx="3819525" cy="658755"/>
            <a:chOff x="5342783" y="4639112"/>
            <a:chExt cx="3818012" cy="658977"/>
          </a:xfrm>
        </p:grpSpPr>
        <p:sp>
          <p:nvSpPr>
            <p:cNvPr id="27663" name="TextBox 6"/>
            <p:cNvSpPr txBox="1">
              <a:spLocks noChangeArrowheads="1"/>
            </p:cNvSpPr>
            <p:nvPr/>
          </p:nvSpPr>
          <p:spPr bwMode="auto">
            <a:xfrm>
              <a:off x="5342783" y="4639112"/>
              <a:ext cx="3818012" cy="64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a:t>2.  </a:t>
              </a:r>
              <a:r>
                <a:rPr lang="en-GB" altLang="en-US" dirty="0" smtClean="0"/>
                <a:t>From the distribution </a:t>
              </a:r>
              <a:r>
                <a:rPr lang="sk-SK" altLang="en-US" dirty="0" smtClean="0"/>
                <a:t> </a:t>
              </a:r>
              <a:r>
                <a:rPr lang="sk-SK" altLang="en-US" dirty="0"/>
                <a:t>(0.1,0.9</a:t>
              </a:r>
              <a:r>
                <a:rPr lang="sk-SK" altLang="en-US" dirty="0" smtClean="0"/>
                <a:t>)</a:t>
              </a:r>
              <a:r>
                <a:rPr lang="en-GB" altLang="en-US" dirty="0" smtClean="0"/>
                <a:t> we sample </a:t>
              </a:r>
              <a:r>
                <a:rPr lang="sk-SK" altLang="en-US" i="1" dirty="0" smtClean="0"/>
                <a:t> </a:t>
              </a:r>
              <a:r>
                <a:rPr lang="en-GB" altLang="en-US" i="1" dirty="0"/>
                <a:t>S</a:t>
              </a:r>
              <a:r>
                <a:rPr lang="sk-SK" altLang="en-US" i="1" dirty="0" smtClean="0"/>
                <a:t> </a:t>
              </a:r>
              <a:r>
                <a:rPr lang="en-GB" altLang="en-US" dirty="0" smtClean="0"/>
                <a:t>and we get </a:t>
              </a:r>
              <a:r>
                <a:rPr lang="sk-SK" altLang="en-US" dirty="0" smtClean="0"/>
                <a:t>          </a:t>
              </a:r>
              <a:r>
                <a:rPr lang="sk-SK" altLang="en-US" dirty="0"/>
                <a:t>. </a:t>
              </a:r>
              <a:endParaRPr lang="en-US" altLang="en-US" dirty="0"/>
            </a:p>
          </p:txBody>
        </p:sp>
        <p:graphicFrame>
          <p:nvGraphicFramePr>
            <p:cNvPr id="27664" name="Object 40"/>
            <p:cNvGraphicFramePr>
              <a:graphicFrameLocks noChangeAspect="1"/>
            </p:cNvGraphicFramePr>
            <p:nvPr>
              <p:extLst>
                <p:ext uri="{D42A27DB-BD31-4B8C-83A1-F6EECF244321}">
                  <p14:modId xmlns:p14="http://schemas.microsoft.com/office/powerpoint/2010/main" val="887091436"/>
                </p:ext>
              </p:extLst>
            </p:nvPr>
          </p:nvGraphicFramePr>
          <p:xfrm>
            <a:off x="7392310" y="4998829"/>
            <a:ext cx="458962" cy="299260"/>
          </p:xfrm>
          <a:graphic>
            <a:graphicData uri="http://schemas.openxmlformats.org/presentationml/2006/ole">
              <mc:AlternateContent xmlns:mc="http://schemas.openxmlformats.org/markup-compatibility/2006">
                <mc:Choice xmlns:v="urn:schemas-microsoft-com:vml" Requires="v">
                  <p:oleObj spid="_x0000_s21039" name="Rovnica" r:id="rId8" imgW="215713" imgH="139579" progId="Equation.3">
                    <p:embed/>
                  </p:oleObj>
                </mc:Choice>
                <mc:Fallback>
                  <p:oleObj name="Rovnica" r:id="rId8" imgW="215713" imgH="139579" progId="Equation.3">
                    <p:embed/>
                    <p:pic>
                      <p:nvPicPr>
                        <p:cNvPr id="27664" name="Object 4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92310" y="4998829"/>
                          <a:ext cx="458962" cy="299260"/>
                        </a:xfrm>
                        <a:prstGeom prst="rect">
                          <a:avLst/>
                        </a:prstGeom>
                        <a:noFill/>
                        <a:ln>
                          <a:noFill/>
                        </a:ln>
                        <a:extLst/>
                      </p:spPr>
                    </p:pic>
                  </p:oleObj>
                </mc:Fallback>
              </mc:AlternateContent>
            </a:graphicData>
          </a:graphic>
        </p:graphicFrame>
      </p:grpSp>
      <p:cxnSp>
        <p:nvCxnSpPr>
          <p:cNvPr id="43" name="Straight Arrow Connector 42"/>
          <p:cNvCxnSpPr/>
          <p:nvPr/>
        </p:nvCxnSpPr>
        <p:spPr>
          <a:xfrm>
            <a:off x="7040563" y="1685925"/>
            <a:ext cx="228600" cy="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a:grpSpLocks/>
          </p:cNvGrpSpPr>
          <p:nvPr/>
        </p:nvGrpSpPr>
        <p:grpSpPr bwMode="auto">
          <a:xfrm>
            <a:off x="6766720" y="4154481"/>
            <a:ext cx="3671888" cy="923330"/>
            <a:chOff x="5364943" y="4642077"/>
            <a:chExt cx="3672408" cy="923226"/>
          </a:xfrm>
        </p:grpSpPr>
        <p:sp>
          <p:nvSpPr>
            <p:cNvPr id="27661" name="TextBox 8"/>
            <p:cNvSpPr txBox="1">
              <a:spLocks noChangeArrowheads="1"/>
            </p:cNvSpPr>
            <p:nvPr/>
          </p:nvSpPr>
          <p:spPr bwMode="auto">
            <a:xfrm>
              <a:off x="5364943" y="4642077"/>
              <a:ext cx="3672408" cy="923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a:t>3. </a:t>
              </a:r>
              <a:r>
                <a:rPr lang="en-GB" altLang="en-US" dirty="0" smtClean="0"/>
                <a:t>From the distribution </a:t>
              </a:r>
              <a:r>
                <a:rPr lang="sk-SK" altLang="en-US" dirty="0" smtClean="0"/>
                <a:t> </a:t>
              </a:r>
              <a:r>
                <a:rPr lang="sk-SK" altLang="en-US" dirty="0"/>
                <a:t>(</a:t>
              </a:r>
              <a:r>
                <a:rPr lang="sk-SK" altLang="en-US" dirty="0" smtClean="0"/>
                <a:t>0.8,0.2)</a:t>
              </a:r>
              <a:r>
                <a:rPr lang="en-GB" altLang="en-US" dirty="0" smtClean="0"/>
                <a:t>we sample </a:t>
              </a:r>
              <a:r>
                <a:rPr lang="sk-SK" altLang="en-US" dirty="0" smtClean="0"/>
                <a:t> </a:t>
              </a:r>
              <a:r>
                <a:rPr lang="en-GB" altLang="en-US" dirty="0" smtClean="0"/>
                <a:t>for the positive </a:t>
              </a:r>
              <a:r>
                <a:rPr lang="sk-SK" altLang="en-US" dirty="0" smtClean="0"/>
                <a:t> </a:t>
              </a:r>
              <a:r>
                <a:rPr lang="sk-SK" altLang="en-US" i="1" dirty="0"/>
                <a:t>C</a:t>
              </a:r>
              <a:r>
                <a:rPr lang="sk-SK" altLang="en-US" dirty="0"/>
                <a:t> </a:t>
              </a:r>
              <a:r>
                <a:rPr lang="en-GB" altLang="en-US" dirty="0" smtClean="0"/>
                <a:t>the result for</a:t>
              </a:r>
              <a:r>
                <a:rPr lang="sk-SK" altLang="en-US" dirty="0" smtClean="0"/>
                <a:t>  </a:t>
              </a:r>
              <a:r>
                <a:rPr lang="sk-SK" altLang="en-US" i="1" dirty="0"/>
                <a:t>R</a:t>
              </a:r>
              <a:r>
                <a:rPr lang="sk-SK" altLang="en-US" dirty="0"/>
                <a:t>. </a:t>
              </a:r>
              <a:r>
                <a:rPr lang="en-GB" altLang="en-US" dirty="0" smtClean="0"/>
                <a:t>We have </a:t>
              </a:r>
              <a:r>
                <a:rPr lang="sk-SK" altLang="en-US" dirty="0" smtClean="0"/>
                <a:t>       </a:t>
              </a:r>
              <a:r>
                <a:rPr lang="sk-SK" altLang="en-US" dirty="0"/>
                <a:t>. </a:t>
              </a:r>
              <a:endParaRPr lang="en-US" altLang="en-US" dirty="0"/>
            </a:p>
          </p:txBody>
        </p:sp>
        <p:graphicFrame>
          <p:nvGraphicFramePr>
            <p:cNvPr id="27662" name="Object 44"/>
            <p:cNvGraphicFramePr>
              <a:graphicFrameLocks noChangeAspect="1"/>
            </p:cNvGraphicFramePr>
            <p:nvPr>
              <p:extLst/>
            </p:nvPr>
          </p:nvGraphicFramePr>
          <p:xfrm>
            <a:off x="6944236" y="5224590"/>
            <a:ext cx="268288" cy="298450"/>
          </p:xfrm>
          <a:graphic>
            <a:graphicData uri="http://schemas.openxmlformats.org/presentationml/2006/ole">
              <mc:AlternateContent xmlns:mc="http://schemas.openxmlformats.org/markup-compatibility/2006">
                <mc:Choice xmlns:v="urn:schemas-microsoft-com:vml" Requires="v">
                  <p:oleObj spid="_x0000_s21040" name="Rovnica" r:id="rId10" imgW="114102" imgH="126780" progId="Equation.3">
                    <p:embed/>
                  </p:oleObj>
                </mc:Choice>
                <mc:Fallback>
                  <p:oleObj name="Rovnica" r:id="rId10" imgW="114102" imgH="126780" progId="Equation.3">
                    <p:embed/>
                    <p:pic>
                      <p:nvPicPr>
                        <p:cNvPr id="27662" name="Object 4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44236" y="5224590"/>
                          <a:ext cx="268288"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cxnSp>
        <p:nvCxnSpPr>
          <p:cNvPr id="47" name="Straight Arrow Connector 46"/>
          <p:cNvCxnSpPr/>
          <p:nvPr/>
        </p:nvCxnSpPr>
        <p:spPr>
          <a:xfrm>
            <a:off x="3503613" y="5448300"/>
            <a:ext cx="228600" cy="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5408614" y="6310539"/>
            <a:ext cx="6173786" cy="406307"/>
            <a:chOff x="3441934" y="5805264"/>
            <a:chExt cx="5922150" cy="406307"/>
          </a:xfrm>
          <a:solidFill>
            <a:srgbClr val="FFFF00"/>
          </a:solidFill>
        </p:grpSpPr>
        <p:sp>
          <p:nvSpPr>
            <p:cNvPr id="13" name="TextBox 12"/>
            <p:cNvSpPr txBox="1"/>
            <p:nvPr/>
          </p:nvSpPr>
          <p:spPr>
            <a:xfrm>
              <a:off x="3441934" y="5805264"/>
              <a:ext cx="5922150" cy="369332"/>
            </a:xfrm>
            <a:prstGeom prst="rect">
              <a:avLst/>
            </a:prstGeom>
            <a:grpFill/>
          </p:spPr>
          <p:txBody>
            <a:bodyPr wrap="square">
              <a:spAutoFit/>
            </a:bodyPr>
            <a:lstStyle/>
            <a:p>
              <a:pPr>
                <a:defRPr/>
              </a:pPr>
              <a:r>
                <a:rPr lang="en-US" dirty="0" smtClean="0"/>
                <a:t>We have a sample</a:t>
              </a:r>
              <a:r>
                <a:rPr lang="sk-SK" dirty="0" smtClean="0"/>
                <a:t> </a:t>
              </a:r>
              <a:r>
                <a:rPr lang="sk-SK" dirty="0"/>
                <a:t>: </a:t>
              </a:r>
              <a:endParaRPr lang="en-US" dirty="0"/>
            </a:p>
          </p:txBody>
        </p:sp>
        <p:graphicFrame>
          <p:nvGraphicFramePr>
            <p:cNvPr id="14" name="Object 13"/>
            <p:cNvGraphicFramePr>
              <a:graphicFrameLocks noChangeAspect="1"/>
            </p:cNvGraphicFramePr>
            <p:nvPr/>
          </p:nvGraphicFramePr>
          <p:xfrm>
            <a:off x="6116975" y="5821030"/>
            <a:ext cx="1922663" cy="390541"/>
          </p:xfrm>
          <a:graphic>
            <a:graphicData uri="http://schemas.openxmlformats.org/presentationml/2006/ole">
              <mc:AlternateContent xmlns:mc="http://schemas.openxmlformats.org/markup-compatibility/2006">
                <mc:Choice xmlns:v="urn:schemas-microsoft-com:vml" Requires="v">
                  <p:oleObj spid="_x0000_s21041" name="Rovnica" r:id="rId12" imgW="812520" imgH="164880" progId="Equation.3">
                    <p:embed/>
                  </p:oleObj>
                </mc:Choice>
                <mc:Fallback>
                  <p:oleObj name="Rovnica" r:id="rId12" imgW="812520" imgH="164880" progId="Equation.3">
                    <p:embed/>
                    <p:pic>
                      <p:nvPicPr>
                        <p:cNvPr id="14" name="Object 13"/>
                        <p:cNvPicPr/>
                        <p:nvPr/>
                      </p:nvPicPr>
                      <p:blipFill>
                        <a:blip r:embed="rId13"/>
                        <a:stretch>
                          <a:fillRect/>
                        </a:stretch>
                      </p:blipFill>
                      <p:spPr>
                        <a:xfrm>
                          <a:off x="6116975" y="5821030"/>
                          <a:ext cx="1922663" cy="390541"/>
                        </a:xfrm>
                        <a:prstGeom prst="rect">
                          <a:avLst/>
                        </a:prstGeom>
                      </p:spPr>
                    </p:pic>
                  </p:oleObj>
                </mc:Fallback>
              </mc:AlternateContent>
            </a:graphicData>
          </a:graphic>
        </p:graphicFrame>
      </p:grpSp>
    </p:spTree>
    <p:extLst>
      <p:ext uri="{BB962C8B-B14F-4D97-AF65-F5344CB8AC3E}">
        <p14:creationId xmlns:p14="http://schemas.microsoft.com/office/powerpoint/2010/main" val="37625544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subTnLst>
                                    <p:set>
                                      <p:cBhvr override="childStyle">
                                        <p:cTn dur="1" fill="hold" display="0" masterRel="nextClick" afterEffect="1"/>
                                        <p:tgtEl>
                                          <p:spTgt spid="39"/>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3"/>
                                        </p:tgtEl>
                                        <p:attrNameLst>
                                          <p:attrName>style.visibility</p:attrName>
                                        </p:attrNameLst>
                                      </p:cBhvr>
                                      <p:to>
                                        <p:strVal val="visible"/>
                                      </p:to>
                                    </p:set>
                                  </p:childTnLst>
                                  <p:subTnLst>
                                    <p:set>
                                      <p:cBhvr override="childStyle">
                                        <p:cTn dur="1" fill="hold" display="0" masterRel="nextClick" afterEffect="1"/>
                                        <p:tgtEl>
                                          <p:spTgt spid="43"/>
                                        </p:tgtEl>
                                        <p:attrNameLst>
                                          <p:attrName>style.visibility</p:attrName>
                                        </p:attrNameLst>
                                      </p:cBhvr>
                                      <p:to>
                                        <p:strVal val="hidden"/>
                                      </p:to>
                                    </p:set>
                                  </p:sub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7"/>
                                        </p:tgtEl>
                                        <p:attrNameLst>
                                          <p:attrName>style.visibility</p:attrName>
                                        </p:attrNameLst>
                                      </p:cBhvr>
                                      <p:to>
                                        <p:strVal val="visible"/>
                                      </p:to>
                                    </p:set>
                                  </p:childTnLst>
                                  <p:subTnLst>
                                    <p:set>
                                      <p:cBhvr override="childStyle">
                                        <p:cTn dur="1" fill="hold" display="0" masterRel="nextClick" afterEffect="1"/>
                                        <p:tgtEl>
                                          <p:spTgt spid="47"/>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1"/>
          <p:cNvSpPr txBox="1">
            <a:spLocks noChangeArrowheads="1"/>
          </p:cNvSpPr>
          <p:nvPr/>
        </p:nvSpPr>
        <p:spPr bwMode="auto">
          <a:xfrm>
            <a:off x="1523999" y="33338"/>
            <a:ext cx="10324011"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000" dirty="0" smtClean="0"/>
              <a:t>To sample correctly, one needs a lot of samples, to sample the required probability distribution with the desired accuracy. </a:t>
            </a:r>
            <a:endParaRPr lang="sk-SK" altLang="en-US" sz="2000" dirty="0"/>
          </a:p>
          <a:p>
            <a:endParaRPr lang="sk-SK" altLang="en-US" sz="2000" dirty="0"/>
          </a:p>
          <a:p>
            <a:r>
              <a:rPr lang="en-US" altLang="en-US" sz="2000" dirty="0" smtClean="0"/>
              <a:t>A lot of  samples  means, that each atomic event should appear about 100 times and more, for example. </a:t>
            </a:r>
            <a:endParaRPr lang="sk-SK" altLang="en-US" sz="2000" dirty="0"/>
          </a:p>
          <a:p>
            <a:endParaRPr lang="sk-SK" altLang="en-US" sz="2000" dirty="0"/>
          </a:p>
          <a:p>
            <a:r>
              <a:rPr lang="en-US" altLang="en-US" sz="2000" dirty="0" smtClean="0"/>
              <a:t>What we did before was, that we have sampled with a help of the Bayes net rule:</a:t>
            </a:r>
            <a:endParaRPr lang="en-US" altLang="en-US" sz="2000" dirty="0"/>
          </a:p>
        </p:txBody>
      </p:sp>
      <p:grpSp>
        <p:nvGrpSpPr>
          <p:cNvPr id="29699" name="Group 141"/>
          <p:cNvGrpSpPr>
            <a:grpSpLocks/>
          </p:cNvGrpSpPr>
          <p:nvPr/>
        </p:nvGrpSpPr>
        <p:grpSpPr bwMode="auto">
          <a:xfrm>
            <a:off x="1774826" y="2420939"/>
            <a:ext cx="9918410" cy="3741955"/>
            <a:chOff x="251520" y="2420888"/>
            <a:chExt cx="9918410" cy="3741956"/>
          </a:xfrm>
        </p:grpSpPr>
        <p:grpSp>
          <p:nvGrpSpPr>
            <p:cNvPr id="29700" name="Group 61"/>
            <p:cNvGrpSpPr>
              <a:grpSpLocks/>
            </p:cNvGrpSpPr>
            <p:nvPr/>
          </p:nvGrpSpPr>
          <p:grpSpPr bwMode="auto">
            <a:xfrm>
              <a:off x="251520" y="2420888"/>
              <a:ext cx="9918410" cy="3741956"/>
              <a:chOff x="1042988" y="549275"/>
              <a:chExt cx="9918410" cy="3741956"/>
            </a:xfrm>
          </p:grpSpPr>
          <p:grpSp>
            <p:nvGrpSpPr>
              <p:cNvPr id="29705" name="Group 21"/>
              <p:cNvGrpSpPr>
                <a:grpSpLocks/>
              </p:cNvGrpSpPr>
              <p:nvPr/>
            </p:nvGrpSpPr>
            <p:grpSpPr bwMode="auto">
              <a:xfrm>
                <a:off x="1042988" y="549275"/>
                <a:ext cx="5449056" cy="369332"/>
                <a:chOff x="1043608" y="548680"/>
                <a:chExt cx="5448611" cy="370367"/>
              </a:xfrm>
            </p:grpSpPr>
            <p:grpSp>
              <p:nvGrpSpPr>
                <p:cNvPr id="29730" name="Group 6"/>
                <p:cNvGrpSpPr>
                  <a:grpSpLocks/>
                </p:cNvGrpSpPr>
                <p:nvPr/>
              </p:nvGrpSpPr>
              <p:grpSpPr bwMode="auto">
                <a:xfrm>
                  <a:off x="1043608" y="548680"/>
                  <a:ext cx="5448611" cy="370367"/>
                  <a:chOff x="1043608" y="548680"/>
                  <a:chExt cx="5448611" cy="370367"/>
                </a:xfrm>
              </p:grpSpPr>
              <p:sp>
                <p:nvSpPr>
                  <p:cNvPr id="29737" name="Rectangle 1"/>
                  <p:cNvSpPr>
                    <a:spLocks noChangeArrowheads="1"/>
                  </p:cNvSpPr>
                  <p:nvPr/>
                </p:nvSpPr>
                <p:spPr bwMode="auto">
                  <a:xfrm>
                    <a:off x="1043608" y="548680"/>
                    <a:ext cx="5448611" cy="370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1800" i="1">
                        <a:solidFill>
                          <a:schemeClr val="tx1"/>
                        </a:solidFill>
                        <a:latin typeface="Arial" panose="020B0604020202020204" pitchFamily="34" charset="0"/>
                      </a:rPr>
                      <a:t>P(c,    s,r,    wg)= P(c) P(    s/c) P(r/c)P(   wg/r,     s) </a:t>
                    </a:r>
                    <a:endParaRPr lang="en-US" altLang="sk-SK" sz="1800" i="1">
                      <a:solidFill>
                        <a:schemeClr val="tx1"/>
                      </a:solidFill>
                      <a:latin typeface="Arial" panose="020B0604020202020204" pitchFamily="34" charset="0"/>
                    </a:endParaRPr>
                  </a:p>
                </p:txBody>
              </p:sp>
              <p:cxnSp>
                <p:nvCxnSpPr>
                  <p:cNvPr id="96" name="Straight Connector 95"/>
                  <p:cNvCxnSpPr/>
                  <p:nvPr/>
                </p:nvCxnSpPr>
                <p:spPr>
                  <a:xfrm>
                    <a:off x="1619824" y="733346"/>
                    <a:ext cx="18889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800784" y="733346"/>
                    <a:ext cx="0" cy="143275"/>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29731" name="Group 17"/>
                <p:cNvGrpSpPr>
                  <a:grpSpLocks/>
                </p:cNvGrpSpPr>
                <p:nvPr/>
              </p:nvGrpSpPr>
              <p:grpSpPr bwMode="auto">
                <a:xfrm>
                  <a:off x="3694517" y="711646"/>
                  <a:ext cx="157150" cy="143274"/>
                  <a:chOff x="2249833" y="2903244"/>
                  <a:chExt cx="250846" cy="143274"/>
                </a:xfrm>
              </p:grpSpPr>
              <p:cxnSp>
                <p:nvCxnSpPr>
                  <p:cNvPr id="93" name="Straight Connector 92"/>
                  <p:cNvCxnSpPr/>
                  <p:nvPr/>
                </p:nvCxnSpPr>
                <p:spPr>
                  <a:xfrm>
                    <a:off x="2249831" y="2921760"/>
                    <a:ext cx="25084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500677" y="2915392"/>
                    <a:ext cx="0" cy="1432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732" name="Group 18"/>
                <p:cNvGrpSpPr>
                  <a:grpSpLocks/>
                </p:cNvGrpSpPr>
                <p:nvPr/>
              </p:nvGrpSpPr>
              <p:grpSpPr bwMode="auto">
                <a:xfrm>
                  <a:off x="5787922" y="711646"/>
                  <a:ext cx="157149" cy="143275"/>
                  <a:chOff x="2462050" y="2919952"/>
                  <a:chExt cx="250845" cy="143275"/>
                </a:xfrm>
              </p:grpSpPr>
              <p:cxnSp>
                <p:nvCxnSpPr>
                  <p:cNvPr id="91" name="Straight Connector 90"/>
                  <p:cNvCxnSpPr/>
                  <p:nvPr/>
                </p:nvCxnSpPr>
                <p:spPr>
                  <a:xfrm>
                    <a:off x="2442318" y="2944835"/>
                    <a:ext cx="25084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2693163" y="2932100"/>
                    <a:ext cx="0" cy="1432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64" name="Straight Arrow Connector 63"/>
              <p:cNvCxnSpPr/>
              <p:nvPr/>
            </p:nvCxnSpPr>
            <p:spPr>
              <a:xfrm flipH="1">
                <a:off x="2051051" y="917575"/>
                <a:ext cx="792162" cy="1216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9707" name="Group 28"/>
              <p:cNvGrpSpPr>
                <a:grpSpLocks/>
              </p:cNvGrpSpPr>
              <p:nvPr/>
            </p:nvGrpSpPr>
            <p:grpSpPr bwMode="auto">
              <a:xfrm>
                <a:off x="1133475" y="2598738"/>
                <a:ext cx="1404938" cy="144462"/>
                <a:chOff x="1043608" y="2564904"/>
                <a:chExt cx="1404156" cy="144016"/>
              </a:xfrm>
            </p:grpSpPr>
            <p:cxnSp>
              <p:nvCxnSpPr>
                <p:cNvPr id="86" name="Straight Connector 85"/>
                <p:cNvCxnSpPr/>
                <p:nvPr/>
              </p:nvCxnSpPr>
              <p:spPr>
                <a:xfrm>
                  <a:off x="1043609" y="2708921"/>
                  <a:ext cx="140415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714747" y="2564904"/>
                  <a:ext cx="0" cy="144017"/>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29708" name="TextBox 29"/>
              <p:cNvSpPr txBox="1">
                <a:spLocks noChangeArrowheads="1"/>
              </p:cNvSpPr>
              <p:nvPr/>
            </p:nvSpPr>
            <p:spPr bwMode="auto">
              <a:xfrm>
                <a:off x="1046163" y="2728913"/>
                <a:ext cx="158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sk-SK" sz="1800">
                    <a:solidFill>
                      <a:schemeClr val="tx1"/>
                    </a:solidFill>
                    <a:latin typeface="Arial" panose="020B0604020202020204" pitchFamily="34" charset="0"/>
                  </a:rPr>
                  <a:t>0                 1</a:t>
                </a:r>
              </a:p>
            </p:txBody>
          </p:sp>
          <p:sp>
            <p:nvSpPr>
              <p:cNvPr id="67" name="Oval 66"/>
              <p:cNvSpPr/>
              <p:nvPr/>
            </p:nvSpPr>
            <p:spPr>
              <a:xfrm>
                <a:off x="1331913" y="2576513"/>
                <a:ext cx="63500" cy="10636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68" name="Oval 67"/>
              <p:cNvSpPr/>
              <p:nvPr/>
            </p:nvSpPr>
            <p:spPr>
              <a:xfrm>
                <a:off x="2051051" y="2570163"/>
                <a:ext cx="63500" cy="10636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69" name="Oval 68"/>
              <p:cNvSpPr/>
              <p:nvPr/>
            </p:nvSpPr>
            <p:spPr>
              <a:xfrm>
                <a:off x="1557338" y="2576513"/>
                <a:ext cx="61913" cy="10636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70" name="Oval 69"/>
              <p:cNvSpPr/>
              <p:nvPr/>
            </p:nvSpPr>
            <p:spPr>
              <a:xfrm>
                <a:off x="1165226" y="2584451"/>
                <a:ext cx="63500" cy="8413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71" name="Oval 70"/>
              <p:cNvSpPr/>
              <p:nvPr/>
            </p:nvSpPr>
            <p:spPr>
              <a:xfrm>
                <a:off x="2357438" y="2570163"/>
                <a:ext cx="73025" cy="968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grpSp>
            <p:nvGrpSpPr>
              <p:cNvPr id="29714" name="Group 42"/>
              <p:cNvGrpSpPr>
                <a:grpSpLocks/>
              </p:cNvGrpSpPr>
              <p:nvPr/>
            </p:nvGrpSpPr>
            <p:grpSpPr bwMode="auto">
              <a:xfrm>
                <a:off x="3336925" y="2649538"/>
                <a:ext cx="1404938" cy="144462"/>
                <a:chOff x="3337704" y="2649300"/>
                <a:chExt cx="1404156" cy="144016"/>
              </a:xfrm>
            </p:grpSpPr>
            <p:cxnSp>
              <p:nvCxnSpPr>
                <p:cNvPr id="84" name="Straight Connector 83"/>
                <p:cNvCxnSpPr/>
                <p:nvPr/>
              </p:nvCxnSpPr>
              <p:spPr>
                <a:xfrm>
                  <a:off x="3337705" y="2783821"/>
                  <a:ext cx="140415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572093" y="2649300"/>
                  <a:ext cx="0" cy="144017"/>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29715" name="TextBox 38"/>
              <p:cNvSpPr txBox="1">
                <a:spLocks noChangeArrowheads="1"/>
              </p:cNvSpPr>
              <p:nvPr/>
            </p:nvSpPr>
            <p:spPr bwMode="auto">
              <a:xfrm>
                <a:off x="3248025" y="2890838"/>
                <a:ext cx="158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sk-SK" sz="1800">
                    <a:solidFill>
                      <a:schemeClr val="tx1"/>
                    </a:solidFill>
                    <a:latin typeface="Arial" panose="020B0604020202020204" pitchFamily="34" charset="0"/>
                  </a:rPr>
                  <a:t>0                 1</a:t>
                </a:r>
              </a:p>
            </p:txBody>
          </p:sp>
          <p:cxnSp>
            <p:nvCxnSpPr>
              <p:cNvPr id="74" name="Straight Arrow Connector 73"/>
              <p:cNvCxnSpPr/>
              <p:nvPr/>
            </p:nvCxnSpPr>
            <p:spPr>
              <a:xfrm>
                <a:off x="3733801" y="860425"/>
                <a:ext cx="477837" cy="1416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4670426" y="2649538"/>
                <a:ext cx="79375" cy="1158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76" name="Oval 75"/>
              <p:cNvSpPr/>
              <p:nvPr/>
            </p:nvSpPr>
            <p:spPr>
              <a:xfrm>
                <a:off x="4149726" y="2654301"/>
                <a:ext cx="61912" cy="10636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77" name="Oval 76"/>
              <p:cNvSpPr/>
              <p:nvPr/>
            </p:nvSpPr>
            <p:spPr>
              <a:xfrm>
                <a:off x="4356101" y="2676526"/>
                <a:ext cx="63500" cy="10636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78" name="Oval 77"/>
              <p:cNvSpPr/>
              <p:nvPr/>
            </p:nvSpPr>
            <p:spPr>
              <a:xfrm>
                <a:off x="3378201" y="2676526"/>
                <a:ext cx="61912" cy="10636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79" name="Oval 78"/>
              <p:cNvSpPr/>
              <p:nvPr/>
            </p:nvSpPr>
            <p:spPr>
              <a:xfrm>
                <a:off x="3662363" y="2654301"/>
                <a:ext cx="63500" cy="10636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29722" name="TextBox 49"/>
              <p:cNvSpPr txBox="1">
                <a:spLocks noChangeArrowheads="1"/>
              </p:cNvSpPr>
              <p:nvPr/>
            </p:nvSpPr>
            <p:spPr bwMode="auto">
              <a:xfrm>
                <a:off x="5219700" y="2420938"/>
                <a:ext cx="28813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sk-SK" sz="1800" dirty="0">
                    <a:solidFill>
                      <a:schemeClr val="tx1"/>
                    </a:solidFill>
                    <a:latin typeface="Arial" panose="020B0604020202020204" pitchFamily="34" charset="0"/>
                  </a:rPr>
                  <a:t>...... </a:t>
                </a:r>
                <a:r>
                  <a:rPr lang="en-GB" altLang="sk-SK" sz="1800" dirty="0" err="1" smtClean="0">
                    <a:solidFill>
                      <a:schemeClr val="tx1"/>
                    </a:solidFill>
                    <a:latin typeface="Arial" panose="020B0604020202020204" pitchFamily="34" charset="0"/>
                  </a:rPr>
                  <a:t>etc</a:t>
                </a:r>
                <a:endParaRPr lang="sk-SK" altLang="sk-SK" sz="1800" dirty="0">
                  <a:solidFill>
                    <a:schemeClr val="tx1"/>
                  </a:solidFill>
                  <a:latin typeface="Arial" panose="020B0604020202020204" pitchFamily="34" charset="0"/>
                </a:endParaRPr>
              </a:p>
            </p:txBody>
          </p:sp>
          <p:cxnSp>
            <p:nvCxnSpPr>
              <p:cNvPr id="81" name="Straight Arrow Connector 80"/>
              <p:cNvCxnSpPr/>
              <p:nvPr/>
            </p:nvCxnSpPr>
            <p:spPr>
              <a:xfrm>
                <a:off x="4419601" y="804862"/>
                <a:ext cx="1031875" cy="16160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5291138" y="877887"/>
                <a:ext cx="479425" cy="1416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725" name="TextBox 82"/>
              <p:cNvSpPr txBox="1">
                <a:spLocks noChangeArrowheads="1"/>
              </p:cNvSpPr>
              <p:nvPr/>
            </p:nvSpPr>
            <p:spPr bwMode="auto">
              <a:xfrm>
                <a:off x="1133474" y="3644900"/>
                <a:ext cx="982792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en-US" altLang="sk-SK" sz="1800" dirty="0" smtClean="0">
                    <a:solidFill>
                      <a:schemeClr val="tx1"/>
                    </a:solidFill>
                    <a:latin typeface="Arial" panose="020B0604020202020204" pitchFamily="34" charset="0"/>
                  </a:rPr>
                  <a:t>The generated data are used to estimate the probabilities of the atomic events on the left hand side of the equation. </a:t>
                </a:r>
                <a:endParaRPr lang="sk-SK" altLang="sk-SK" sz="1800" dirty="0">
                  <a:solidFill>
                    <a:schemeClr val="tx1"/>
                  </a:solidFill>
                  <a:latin typeface="Arial" panose="020B0604020202020204" pitchFamily="34" charset="0"/>
                </a:endParaRPr>
              </a:p>
            </p:txBody>
          </p:sp>
        </p:grpSp>
        <p:cxnSp>
          <p:nvCxnSpPr>
            <p:cNvPr id="99" name="Straight Connector 98"/>
            <p:cNvCxnSpPr/>
            <p:nvPr/>
          </p:nvCxnSpPr>
          <p:spPr>
            <a:xfrm>
              <a:off x="1404045" y="2614563"/>
              <a:ext cx="1619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1565970" y="2605038"/>
              <a:ext cx="0" cy="127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4355208" y="2605038"/>
              <a:ext cx="163512" cy="95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4518720" y="2581225"/>
              <a:ext cx="0" cy="166688"/>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813318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lecture</a:t>
            </a:r>
            <a:endParaRPr lang="en-US" dirty="0"/>
          </a:p>
        </p:txBody>
      </p:sp>
      <p:sp>
        <p:nvSpPr>
          <p:cNvPr id="3" name="TextBox 2"/>
          <p:cNvSpPr txBox="1"/>
          <p:nvPr/>
        </p:nvSpPr>
        <p:spPr>
          <a:xfrm>
            <a:off x="2359378" y="2698045"/>
            <a:ext cx="8850489" cy="1477328"/>
          </a:xfrm>
          <a:prstGeom prst="rect">
            <a:avLst/>
          </a:prstGeom>
          <a:noFill/>
        </p:spPr>
        <p:txBody>
          <a:bodyPr wrap="square" rtlCol="0">
            <a:spAutoFit/>
          </a:bodyPr>
          <a:lstStyle/>
          <a:p>
            <a:r>
              <a:rPr lang="en-US" dirty="0" smtClean="0"/>
              <a:t>1.   Minimax , </a:t>
            </a:r>
            <a:r>
              <a:rPr lang="en-US" dirty="0" err="1" smtClean="0"/>
              <a:t>alfa</a:t>
            </a:r>
            <a:r>
              <a:rPr lang="en-US" dirty="0" smtClean="0"/>
              <a:t> beta pruning, short repetition</a:t>
            </a:r>
          </a:p>
          <a:p>
            <a:r>
              <a:rPr lang="en-US" dirty="0" smtClean="0"/>
              <a:t>2.  Monte Carlo tree search</a:t>
            </a:r>
          </a:p>
          <a:p>
            <a:r>
              <a:rPr lang="en-US" dirty="0" smtClean="0"/>
              <a:t>3.  Chain rule</a:t>
            </a:r>
          </a:p>
          <a:p>
            <a:r>
              <a:rPr lang="en-US" dirty="0" smtClean="0"/>
              <a:t>4.  Bayesian network, Bayes net rule, chain rule relations.</a:t>
            </a:r>
          </a:p>
          <a:p>
            <a:r>
              <a:rPr lang="en-US" dirty="0" smtClean="0"/>
              <a:t>5.  Cancer world and other simple example of B. network </a:t>
            </a:r>
            <a:endParaRPr lang="en-US" dirty="0"/>
          </a:p>
        </p:txBody>
      </p:sp>
    </p:spTree>
    <p:extLst>
      <p:ext uri="{BB962C8B-B14F-4D97-AF65-F5344CB8AC3E}">
        <p14:creationId xmlns:p14="http://schemas.microsoft.com/office/powerpoint/2010/main" val="1150155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1524000" y="147638"/>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gn="ctr" eaLnBrk="1" hangingPunct="1">
              <a:lnSpc>
                <a:spcPct val="100000"/>
              </a:lnSpc>
              <a:spcBef>
                <a:spcPct val="50000"/>
              </a:spcBef>
              <a:spcAft>
                <a:spcPct val="0"/>
              </a:spcAft>
              <a:buClrTx/>
              <a:buSzTx/>
              <a:buFontTx/>
              <a:buNone/>
            </a:pPr>
            <a:r>
              <a:rPr lang="sk-SK" altLang="sk-SK" sz="2400">
                <a:solidFill>
                  <a:schemeClr val="tx2"/>
                </a:solidFill>
                <a:latin typeface="Verdana" panose="020B0604030504040204" pitchFamily="34" charset="0"/>
              </a:rPr>
              <a:t>Rejection sampling</a:t>
            </a:r>
            <a:endParaRPr lang="en-US" altLang="sk-SK" sz="2400">
              <a:solidFill>
                <a:schemeClr val="tx2"/>
              </a:solidFill>
              <a:latin typeface="Verdana" panose="020B0604030504040204" pitchFamily="34" charset="0"/>
            </a:endParaRPr>
          </a:p>
        </p:txBody>
      </p:sp>
      <p:grpSp>
        <p:nvGrpSpPr>
          <p:cNvPr id="7" name="Group 6"/>
          <p:cNvGrpSpPr/>
          <p:nvPr/>
        </p:nvGrpSpPr>
        <p:grpSpPr>
          <a:xfrm>
            <a:off x="1631504" y="1481903"/>
            <a:ext cx="9367422" cy="1360035"/>
            <a:chOff x="107504" y="1984341"/>
            <a:chExt cx="8503096" cy="1360035"/>
          </a:xfrm>
          <a:solidFill>
            <a:schemeClr val="accent1">
              <a:lumMod val="40000"/>
              <a:lumOff val="60000"/>
            </a:schemeClr>
          </a:solidFill>
        </p:grpSpPr>
        <p:sp>
          <p:nvSpPr>
            <p:cNvPr id="5" name="TextBox 4"/>
            <p:cNvSpPr txBox="1"/>
            <p:nvPr/>
          </p:nvSpPr>
          <p:spPr>
            <a:xfrm>
              <a:off x="107504" y="1984341"/>
              <a:ext cx="8503096" cy="707886"/>
            </a:xfrm>
            <a:prstGeom prst="rect">
              <a:avLst/>
            </a:prstGeom>
            <a:grpFill/>
          </p:spPr>
          <p:txBody>
            <a:bodyPr>
              <a:spAutoFit/>
            </a:bodyPr>
            <a:lstStyle/>
            <a:p>
              <a:pPr>
                <a:defRPr/>
              </a:pPr>
              <a:r>
                <a:rPr lang="en-US" sz="2000" dirty="0" smtClean="0"/>
                <a:t>With a help of the rejection sampling we are able to estimate </a:t>
              </a:r>
              <a:r>
                <a:rPr lang="en-US" sz="2000" b="1" dirty="0" smtClean="0"/>
                <a:t>conditional probabilities </a:t>
              </a:r>
              <a:r>
                <a:rPr lang="en-US" sz="2000" dirty="0" smtClean="0"/>
                <a:t>by sampling. For example </a:t>
              </a:r>
              <a:r>
                <a:rPr lang="sk-SK" sz="2000" dirty="0" smtClean="0"/>
                <a:t> :</a:t>
              </a:r>
              <a:endParaRPr lang="en-US" sz="2000" dirty="0"/>
            </a:p>
          </p:txBody>
        </p:sp>
        <p:graphicFrame>
          <p:nvGraphicFramePr>
            <p:cNvPr id="6" name="Object 5"/>
            <p:cNvGraphicFramePr>
              <a:graphicFrameLocks noChangeAspect="1"/>
            </p:cNvGraphicFramePr>
            <p:nvPr>
              <p:extLst/>
            </p:nvPr>
          </p:nvGraphicFramePr>
          <p:xfrm>
            <a:off x="160339" y="2860188"/>
            <a:ext cx="1565275" cy="484188"/>
          </p:xfrm>
          <a:graphic>
            <a:graphicData uri="http://schemas.openxmlformats.org/presentationml/2006/ole">
              <mc:AlternateContent xmlns:mc="http://schemas.openxmlformats.org/markup-compatibility/2006">
                <mc:Choice xmlns:v="urn:schemas-microsoft-com:vml" Requires="v">
                  <p:oleObj spid="_x0000_s21728" name="Rovnica" r:id="rId3" imgW="698400" imgH="215640" progId="Equation.3">
                    <p:embed/>
                  </p:oleObj>
                </mc:Choice>
                <mc:Fallback>
                  <p:oleObj name="Rovnica" r:id="rId3" imgW="698400" imgH="215640" progId="Equation.3">
                    <p:embed/>
                    <p:pic>
                      <p:nvPicPr>
                        <p:cNvPr id="6" name="Object 5"/>
                        <p:cNvPicPr/>
                        <p:nvPr/>
                      </p:nvPicPr>
                      <p:blipFill>
                        <a:blip r:embed="rId4"/>
                        <a:stretch>
                          <a:fillRect/>
                        </a:stretch>
                      </p:blipFill>
                      <p:spPr>
                        <a:xfrm>
                          <a:off x="160339" y="2860188"/>
                          <a:ext cx="1565275" cy="484188"/>
                        </a:xfrm>
                        <a:prstGeom prst="rect">
                          <a:avLst/>
                        </a:prstGeom>
                        <a:solidFill>
                          <a:schemeClr val="accent1">
                            <a:lumMod val="40000"/>
                            <a:lumOff val="60000"/>
                          </a:schemeClr>
                        </a:solidFill>
                      </p:spPr>
                    </p:pic>
                  </p:oleObj>
                </mc:Fallback>
              </mc:AlternateContent>
            </a:graphicData>
          </a:graphic>
        </p:graphicFrame>
      </p:grpSp>
      <p:grpSp>
        <p:nvGrpSpPr>
          <p:cNvPr id="30726" name="Group 12"/>
          <p:cNvGrpSpPr>
            <a:grpSpLocks/>
          </p:cNvGrpSpPr>
          <p:nvPr/>
        </p:nvGrpSpPr>
        <p:grpSpPr bwMode="auto">
          <a:xfrm>
            <a:off x="8042276" y="3149599"/>
            <a:ext cx="2778125" cy="1477328"/>
            <a:chOff x="6366347" y="2996952"/>
            <a:chExt cx="2777653" cy="1477445"/>
          </a:xfrm>
        </p:grpSpPr>
        <p:sp>
          <p:nvSpPr>
            <p:cNvPr id="30727" name="TextBox 13"/>
            <p:cNvSpPr txBox="1">
              <a:spLocks noChangeArrowheads="1"/>
            </p:cNvSpPr>
            <p:nvPr/>
          </p:nvSpPr>
          <p:spPr bwMode="auto">
            <a:xfrm>
              <a:off x="6804248" y="2996952"/>
              <a:ext cx="2339752" cy="1477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t>From the previously generated samples we reject all not having positive </a:t>
              </a:r>
              <a:r>
                <a:rPr lang="en-US" altLang="en-US" i="1" dirty="0" smtClean="0"/>
                <a:t>WG</a:t>
              </a:r>
              <a:r>
                <a:rPr lang="en-US" altLang="en-US" dirty="0" smtClean="0"/>
                <a:t> and negative </a:t>
              </a:r>
              <a:r>
                <a:rPr lang="en-US" altLang="en-US" i="1" dirty="0" smtClean="0"/>
                <a:t>C</a:t>
              </a:r>
              <a:r>
                <a:rPr lang="en-US" altLang="en-US" dirty="0" smtClean="0"/>
                <a:t>.</a:t>
              </a:r>
              <a:endParaRPr lang="en-US" altLang="en-US" dirty="0"/>
            </a:p>
          </p:txBody>
        </p:sp>
        <p:cxnSp>
          <p:nvCxnSpPr>
            <p:cNvPr id="15" name="Straight Arrow Connector 14"/>
            <p:cNvCxnSpPr/>
            <p:nvPr/>
          </p:nvCxnSpPr>
          <p:spPr>
            <a:xfrm flipH="1">
              <a:off x="6366347" y="3341467"/>
              <a:ext cx="4380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1684339" y="2997201"/>
            <a:ext cx="6205537" cy="1566863"/>
            <a:chOff x="1684339" y="2997201"/>
            <a:chExt cx="6205537" cy="1566863"/>
          </a:xfrm>
        </p:grpSpPr>
        <p:grpSp>
          <p:nvGrpSpPr>
            <p:cNvPr id="3" name="Group 2"/>
            <p:cNvGrpSpPr/>
            <p:nvPr/>
          </p:nvGrpSpPr>
          <p:grpSpPr>
            <a:xfrm>
              <a:off x="1684339" y="2997201"/>
              <a:ext cx="6205537" cy="1566863"/>
              <a:chOff x="1684339" y="2997201"/>
              <a:chExt cx="6205537" cy="1566863"/>
            </a:xfrm>
          </p:grpSpPr>
          <p:grpSp>
            <p:nvGrpSpPr>
              <p:cNvPr id="2" name="Group 1"/>
              <p:cNvGrpSpPr/>
              <p:nvPr/>
            </p:nvGrpSpPr>
            <p:grpSpPr>
              <a:xfrm>
                <a:off x="1684339" y="2997201"/>
                <a:ext cx="6205537" cy="1566863"/>
                <a:chOff x="1684339" y="2997201"/>
                <a:chExt cx="6205537" cy="1566863"/>
              </a:xfrm>
            </p:grpSpPr>
            <p:graphicFrame>
              <p:nvGraphicFramePr>
                <p:cNvPr id="30724" name="Object 7"/>
                <p:cNvGraphicFramePr>
                  <a:graphicFrameLocks noChangeAspect="1"/>
                </p:cNvGraphicFramePr>
                <p:nvPr>
                  <p:extLst>
                    <p:ext uri="{D42A27DB-BD31-4B8C-83A1-F6EECF244321}">
                      <p14:modId xmlns:p14="http://schemas.microsoft.com/office/powerpoint/2010/main" val="1376961042"/>
                    </p:ext>
                  </p:extLst>
                </p:nvPr>
              </p:nvGraphicFramePr>
              <p:xfrm>
                <a:off x="1684339" y="2997201"/>
                <a:ext cx="6205537" cy="1566863"/>
              </p:xfrm>
              <a:graphic>
                <a:graphicData uri="http://schemas.openxmlformats.org/presentationml/2006/ole">
                  <mc:AlternateContent xmlns:mc="http://schemas.openxmlformats.org/markup-compatibility/2006">
                    <mc:Choice xmlns:v="urn:schemas-microsoft-com:vml" Requires="v">
                      <p:oleObj spid="_x0000_s21729" name="Rovnica" r:id="rId5" imgW="2768600" imgH="698500" progId="Equation.3">
                        <p:embed/>
                      </p:oleObj>
                    </mc:Choice>
                    <mc:Fallback>
                      <p:oleObj name="Rovnica" r:id="rId5" imgW="2768600" imgH="698500" progId="Equation.3">
                        <p:embed/>
                        <p:pic>
                          <p:nvPicPr>
                            <p:cNvPr id="30724"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4339" y="2997201"/>
                              <a:ext cx="6205537" cy="15668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Box 12"/>
                <p:cNvSpPr txBox="1"/>
                <p:nvPr/>
              </p:nvSpPr>
              <p:spPr>
                <a:xfrm>
                  <a:off x="5335975" y="3494087"/>
                  <a:ext cx="732650" cy="215444"/>
                </a:xfrm>
                <a:prstGeom prst="rect">
                  <a:avLst/>
                </a:prstGeom>
                <a:solidFill>
                  <a:srgbClr val="FFFF00"/>
                </a:solidFill>
              </p:spPr>
              <p:txBody>
                <a:bodyPr wrap="square" rtlCol="0">
                  <a:spAutoFit/>
                </a:bodyPr>
                <a:lstStyle/>
                <a:p>
                  <a:r>
                    <a:rPr lang="en-US" sz="800" dirty="0" smtClean="0"/>
                    <a:t>R,S</a:t>
                  </a:r>
                  <a:endParaRPr lang="en-US" sz="1000" dirty="0"/>
                </a:p>
              </p:txBody>
            </p:sp>
            <p:sp>
              <p:nvSpPr>
                <p:cNvPr id="14" name="TextBox 13"/>
                <p:cNvSpPr txBox="1"/>
                <p:nvPr/>
              </p:nvSpPr>
              <p:spPr>
                <a:xfrm>
                  <a:off x="5345888" y="4301499"/>
                  <a:ext cx="732650" cy="215444"/>
                </a:xfrm>
                <a:prstGeom prst="rect">
                  <a:avLst/>
                </a:prstGeom>
                <a:solidFill>
                  <a:srgbClr val="FFFF00"/>
                </a:solidFill>
              </p:spPr>
              <p:txBody>
                <a:bodyPr wrap="square" rtlCol="0">
                  <a:spAutoFit/>
                </a:bodyPr>
                <a:lstStyle/>
                <a:p>
                  <a:r>
                    <a:rPr lang="en-US" sz="800" dirty="0" smtClean="0"/>
                    <a:t>R,S, WG</a:t>
                  </a:r>
                  <a:endParaRPr lang="en-US" sz="1000" dirty="0"/>
                </a:p>
              </p:txBody>
            </p:sp>
          </p:grpSp>
          <p:sp>
            <p:nvSpPr>
              <p:cNvPr id="16" name="TextBox 15"/>
              <p:cNvSpPr txBox="1"/>
              <p:nvPr/>
            </p:nvSpPr>
            <p:spPr>
              <a:xfrm>
                <a:off x="6129760" y="3108970"/>
                <a:ext cx="448132" cy="307777"/>
              </a:xfrm>
              <a:prstGeom prst="rect">
                <a:avLst/>
              </a:prstGeom>
              <a:solidFill>
                <a:srgbClr val="FFFF00"/>
              </a:solidFill>
            </p:spPr>
            <p:txBody>
              <a:bodyPr wrap="square" rtlCol="0">
                <a:spAutoFit/>
              </a:bodyPr>
              <a:lstStyle/>
              <a:p>
                <a:r>
                  <a:rPr lang="en-US" sz="1400" i="1" dirty="0" smtClean="0"/>
                  <a:t>R,S</a:t>
                </a:r>
                <a:endParaRPr lang="en-US" sz="1400" i="1" dirty="0"/>
              </a:p>
            </p:txBody>
          </p:sp>
          <p:sp>
            <p:nvSpPr>
              <p:cNvPr id="18" name="TextBox 17"/>
              <p:cNvSpPr txBox="1"/>
              <p:nvPr/>
            </p:nvSpPr>
            <p:spPr>
              <a:xfrm>
                <a:off x="6231467" y="3888263"/>
                <a:ext cx="986966" cy="307777"/>
              </a:xfrm>
              <a:prstGeom prst="rect">
                <a:avLst/>
              </a:prstGeom>
              <a:solidFill>
                <a:srgbClr val="FFFF00"/>
              </a:solidFill>
            </p:spPr>
            <p:txBody>
              <a:bodyPr wrap="square" rtlCol="0">
                <a:spAutoFit/>
              </a:bodyPr>
              <a:lstStyle/>
              <a:p>
                <a:r>
                  <a:rPr lang="en-US" sz="1400" i="1" dirty="0" smtClean="0"/>
                  <a:t>R,S, WG</a:t>
                </a:r>
                <a:endParaRPr lang="en-US" sz="1400" i="1" dirty="0"/>
              </a:p>
            </p:txBody>
          </p:sp>
        </p:grpSp>
        <p:sp>
          <p:nvSpPr>
            <p:cNvPr id="4" name="TextBox 3"/>
            <p:cNvSpPr txBox="1"/>
            <p:nvPr/>
          </p:nvSpPr>
          <p:spPr>
            <a:xfrm>
              <a:off x="5804676" y="3023299"/>
              <a:ext cx="263949" cy="461665"/>
            </a:xfrm>
            <a:prstGeom prst="rect">
              <a:avLst/>
            </a:prstGeom>
            <a:solidFill>
              <a:srgbClr val="FFFF00"/>
            </a:solidFill>
          </p:spPr>
          <p:txBody>
            <a:bodyPr wrap="square" rtlCol="0">
              <a:spAutoFit/>
            </a:bodyPr>
            <a:lstStyle/>
            <a:p>
              <a:r>
                <a:rPr lang="en-US" sz="2400" b="1" i="1" dirty="0" smtClean="0"/>
                <a:t>P</a:t>
              </a:r>
              <a:endParaRPr lang="en-US" sz="2400" b="1" i="1" dirty="0"/>
            </a:p>
          </p:txBody>
        </p:sp>
        <p:sp>
          <p:nvSpPr>
            <p:cNvPr id="22" name="TextBox 21"/>
            <p:cNvSpPr txBox="1"/>
            <p:nvPr/>
          </p:nvSpPr>
          <p:spPr>
            <a:xfrm>
              <a:off x="5829300" y="3762202"/>
              <a:ext cx="263949" cy="461665"/>
            </a:xfrm>
            <a:prstGeom prst="rect">
              <a:avLst/>
            </a:prstGeom>
            <a:solidFill>
              <a:srgbClr val="FFFF00"/>
            </a:solidFill>
          </p:spPr>
          <p:txBody>
            <a:bodyPr wrap="square" rtlCol="0">
              <a:spAutoFit/>
            </a:bodyPr>
            <a:lstStyle/>
            <a:p>
              <a:r>
                <a:rPr lang="en-US" sz="2400" b="1" i="1" dirty="0" smtClean="0"/>
                <a:t>P</a:t>
              </a:r>
              <a:endParaRPr lang="en-US" sz="2400" b="1" i="1" dirty="0"/>
            </a:p>
          </p:txBody>
        </p:sp>
      </p:grpSp>
      <p:grpSp>
        <p:nvGrpSpPr>
          <p:cNvPr id="30725" name="Group 11"/>
          <p:cNvGrpSpPr>
            <a:grpSpLocks/>
          </p:cNvGrpSpPr>
          <p:nvPr/>
        </p:nvGrpSpPr>
        <p:grpSpPr bwMode="auto">
          <a:xfrm>
            <a:off x="4384975" y="4319745"/>
            <a:ext cx="2339975" cy="1815555"/>
            <a:chOff x="5487048" y="2753382"/>
            <a:chExt cx="2339752" cy="1815771"/>
          </a:xfrm>
        </p:grpSpPr>
        <p:sp>
          <p:nvSpPr>
            <p:cNvPr id="30729" name="TextBox 8"/>
            <p:cNvSpPr txBox="1">
              <a:spLocks noChangeArrowheads="1"/>
            </p:cNvSpPr>
            <p:nvPr/>
          </p:nvSpPr>
          <p:spPr bwMode="auto">
            <a:xfrm>
              <a:off x="5487048" y="3368681"/>
              <a:ext cx="2339752" cy="1200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smtClean="0"/>
                <a:t> </a:t>
              </a:r>
              <a:r>
                <a:rPr lang="sk-SK" altLang="en-US" dirty="0" err="1" smtClean="0"/>
                <a:t>From</a:t>
              </a:r>
              <a:r>
                <a:rPr lang="sk-SK" altLang="en-US" dirty="0" smtClean="0"/>
                <a:t> </a:t>
              </a:r>
              <a:r>
                <a:rPr lang="sk-SK" altLang="en-US" dirty="0" err="1" smtClean="0"/>
                <a:t>the</a:t>
              </a:r>
              <a:r>
                <a:rPr lang="sk-SK" altLang="en-US" dirty="0" smtClean="0"/>
                <a:t> </a:t>
              </a:r>
              <a:r>
                <a:rPr lang="sk-SK" altLang="en-US" dirty="0" err="1" smtClean="0"/>
                <a:t>previously</a:t>
              </a:r>
              <a:r>
                <a:rPr lang="sk-SK" altLang="en-US" dirty="0" smtClean="0"/>
                <a:t> </a:t>
              </a:r>
              <a:r>
                <a:rPr lang="sk-SK" altLang="en-US" dirty="0" err="1" smtClean="0"/>
                <a:t>generated</a:t>
              </a:r>
              <a:r>
                <a:rPr lang="sk-SK" altLang="en-US" dirty="0" smtClean="0"/>
                <a:t> </a:t>
              </a:r>
              <a:r>
                <a:rPr lang="sk-SK" altLang="en-US" dirty="0" err="1" smtClean="0"/>
                <a:t>samples</a:t>
              </a:r>
              <a:r>
                <a:rPr lang="sk-SK" altLang="en-US" dirty="0" smtClean="0"/>
                <a:t> </a:t>
              </a:r>
              <a:r>
                <a:rPr lang="sk-SK" altLang="en-US" dirty="0" err="1" smtClean="0"/>
                <a:t>we</a:t>
              </a:r>
              <a:r>
                <a:rPr lang="sk-SK" altLang="en-US" dirty="0" smtClean="0"/>
                <a:t> </a:t>
              </a:r>
              <a:r>
                <a:rPr lang="sk-SK" altLang="en-US" dirty="0" err="1" smtClean="0"/>
                <a:t>reject</a:t>
              </a:r>
              <a:r>
                <a:rPr lang="sk-SK" altLang="en-US" dirty="0" smtClean="0"/>
                <a:t> </a:t>
              </a:r>
              <a:r>
                <a:rPr lang="sk-SK" altLang="en-US" dirty="0" err="1" smtClean="0"/>
                <a:t>all</a:t>
              </a:r>
              <a:r>
                <a:rPr lang="sk-SK" altLang="en-US" dirty="0" smtClean="0"/>
                <a:t> no</a:t>
              </a:r>
              <a:r>
                <a:rPr lang="en-US" altLang="en-US" dirty="0"/>
                <a:t>t</a:t>
              </a:r>
              <a:r>
                <a:rPr lang="sk-SK" altLang="en-US" dirty="0" smtClean="0"/>
                <a:t> </a:t>
              </a:r>
              <a:r>
                <a:rPr lang="sk-SK" altLang="en-US" dirty="0" err="1" smtClean="0"/>
                <a:t>having</a:t>
              </a:r>
              <a:r>
                <a:rPr lang="sk-SK" altLang="en-US" dirty="0" smtClean="0"/>
                <a:t> </a:t>
              </a:r>
              <a:r>
                <a:rPr lang="sk-SK" altLang="en-US" dirty="0" err="1" smtClean="0"/>
                <a:t>negative</a:t>
              </a:r>
              <a:r>
                <a:rPr lang="sk-SK" altLang="en-US" dirty="0" smtClean="0"/>
                <a:t> </a:t>
              </a:r>
              <a:r>
                <a:rPr lang="sk-SK" altLang="en-US" i="1" dirty="0" smtClean="0"/>
                <a:t>C.</a:t>
              </a:r>
              <a:r>
                <a:rPr lang="sk-SK" altLang="en-US" dirty="0" smtClean="0"/>
                <a:t> </a:t>
              </a:r>
              <a:endParaRPr lang="en-US" altLang="en-US" dirty="0"/>
            </a:p>
          </p:txBody>
        </p:sp>
        <p:cxnSp>
          <p:nvCxnSpPr>
            <p:cNvPr id="11" name="Straight Arrow Connector 10"/>
            <p:cNvCxnSpPr/>
            <p:nvPr/>
          </p:nvCxnSpPr>
          <p:spPr>
            <a:xfrm flipV="1">
              <a:off x="6814160" y="2753382"/>
              <a:ext cx="752403" cy="61443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405673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1524000" y="147638"/>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gn="ctr" eaLnBrk="1" hangingPunct="1">
              <a:lnSpc>
                <a:spcPct val="100000"/>
              </a:lnSpc>
              <a:spcBef>
                <a:spcPct val="50000"/>
              </a:spcBef>
              <a:spcAft>
                <a:spcPct val="0"/>
              </a:spcAft>
              <a:buClrTx/>
              <a:buSzTx/>
              <a:buFontTx/>
              <a:buNone/>
            </a:pPr>
            <a:r>
              <a:rPr lang="sk-SK" altLang="sk-SK" sz="2400">
                <a:solidFill>
                  <a:schemeClr val="tx2"/>
                </a:solidFill>
                <a:latin typeface="Verdana" panose="020B0604030504040204" pitchFamily="34" charset="0"/>
              </a:rPr>
              <a:t>Likelihood weighting</a:t>
            </a:r>
            <a:endParaRPr lang="en-US" altLang="sk-SK" sz="2400">
              <a:solidFill>
                <a:schemeClr val="tx2"/>
              </a:solidFill>
              <a:latin typeface="Verdana" panose="020B0604030504040204" pitchFamily="34" charset="0"/>
            </a:endParaRPr>
          </a:p>
        </p:txBody>
      </p:sp>
      <p:sp>
        <p:nvSpPr>
          <p:cNvPr id="31747" name="TextBox 2"/>
          <p:cNvSpPr txBox="1">
            <a:spLocks noChangeArrowheads="1"/>
          </p:cNvSpPr>
          <p:nvPr/>
        </p:nvSpPr>
        <p:spPr bwMode="auto">
          <a:xfrm>
            <a:off x="1503363" y="836614"/>
            <a:ext cx="896461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400" dirty="0" err="1" smtClean="0"/>
              <a:t>Problem</a:t>
            </a:r>
            <a:r>
              <a:rPr lang="sk-SK" altLang="en-US" sz="2400" dirty="0" smtClean="0"/>
              <a:t> of </a:t>
            </a:r>
            <a:r>
              <a:rPr lang="sk-SK" altLang="en-US" sz="2400" dirty="0" err="1" smtClean="0"/>
              <a:t>the</a:t>
            </a:r>
            <a:r>
              <a:rPr lang="sk-SK" altLang="en-US" sz="2400" dirty="0" smtClean="0"/>
              <a:t> </a:t>
            </a:r>
            <a:r>
              <a:rPr lang="sk-SK" altLang="en-US" sz="2400" dirty="0" err="1" smtClean="0"/>
              <a:t>rejection</a:t>
            </a:r>
            <a:r>
              <a:rPr lang="sk-SK" altLang="en-US" sz="2400" dirty="0" smtClean="0"/>
              <a:t> </a:t>
            </a:r>
            <a:r>
              <a:rPr lang="sk-SK" altLang="en-US" sz="2400" dirty="0" err="1" smtClean="0"/>
              <a:t>sampling</a:t>
            </a:r>
            <a:r>
              <a:rPr lang="sk-SK" altLang="en-US" sz="2400" dirty="0" smtClean="0"/>
              <a:t> </a:t>
            </a:r>
            <a:r>
              <a:rPr lang="sk-SK" altLang="en-US" sz="2400" dirty="0" err="1" smtClean="0"/>
              <a:t>is</a:t>
            </a:r>
            <a:r>
              <a:rPr lang="sk-SK" altLang="en-US" sz="2400" dirty="0" smtClean="0"/>
              <a:t> </a:t>
            </a:r>
            <a:r>
              <a:rPr lang="sk-SK" altLang="en-US" sz="2400" dirty="0" err="1" smtClean="0"/>
              <a:t>that</a:t>
            </a:r>
            <a:r>
              <a:rPr lang="sk-SK" altLang="en-US" sz="2400" dirty="0" smtClean="0"/>
              <a:t> </a:t>
            </a:r>
            <a:r>
              <a:rPr lang="sk-SK" altLang="en-US" sz="2400" dirty="0" err="1" smtClean="0"/>
              <a:t>typicaly</a:t>
            </a:r>
            <a:r>
              <a:rPr lang="sk-SK" altLang="en-US" sz="2400" dirty="0" smtClean="0"/>
              <a:t>  a </a:t>
            </a:r>
            <a:r>
              <a:rPr lang="sk-SK" altLang="en-US" sz="2400" dirty="0" err="1" smtClean="0"/>
              <a:t>lot</a:t>
            </a:r>
            <a:r>
              <a:rPr lang="sk-SK" altLang="en-US" sz="2400" dirty="0" smtClean="0"/>
              <a:t> of </a:t>
            </a:r>
            <a:r>
              <a:rPr lang="sk-SK" altLang="en-US" sz="2400" dirty="0" err="1" smtClean="0"/>
              <a:t>samples</a:t>
            </a:r>
            <a:r>
              <a:rPr lang="sk-SK" altLang="en-US" sz="2400" dirty="0" smtClean="0"/>
              <a:t> are </a:t>
            </a:r>
            <a:r>
              <a:rPr lang="sk-SK" altLang="en-US" sz="2400" dirty="0" err="1" smtClean="0"/>
              <a:t>rejected</a:t>
            </a:r>
            <a:r>
              <a:rPr lang="sk-SK" altLang="en-US" sz="2400" dirty="0" smtClean="0"/>
              <a:t>. </a:t>
            </a:r>
            <a:r>
              <a:rPr lang="sk-SK" altLang="en-US" sz="2400" dirty="0" err="1" smtClean="0"/>
              <a:t>Thus</a:t>
            </a:r>
            <a:r>
              <a:rPr lang="sk-SK" altLang="en-US" sz="2400" dirty="0" smtClean="0"/>
              <a:t>, to </a:t>
            </a:r>
            <a:r>
              <a:rPr lang="sk-SK" altLang="en-US" sz="2400" dirty="0" err="1" smtClean="0"/>
              <a:t>generate</a:t>
            </a:r>
            <a:r>
              <a:rPr lang="sk-SK" altLang="en-US" sz="2400" dirty="0" smtClean="0"/>
              <a:t> </a:t>
            </a:r>
            <a:r>
              <a:rPr lang="sk-SK" altLang="en-US" sz="2400" dirty="0" err="1" smtClean="0"/>
              <a:t>an</a:t>
            </a:r>
            <a:r>
              <a:rPr lang="sk-SK" altLang="en-US" sz="2400" dirty="0" smtClean="0"/>
              <a:t> </a:t>
            </a:r>
            <a:r>
              <a:rPr lang="sk-SK" altLang="en-US" sz="2400" dirty="0" err="1" smtClean="0"/>
              <a:t>appropriate</a:t>
            </a:r>
            <a:r>
              <a:rPr lang="sk-SK" altLang="en-US" sz="2400" dirty="0" smtClean="0"/>
              <a:t> </a:t>
            </a:r>
            <a:r>
              <a:rPr lang="sk-SK" altLang="en-US" sz="2400" dirty="0" err="1" smtClean="0"/>
              <a:t>amount</a:t>
            </a:r>
            <a:r>
              <a:rPr lang="sk-SK" altLang="en-US" sz="2400" dirty="0" smtClean="0"/>
              <a:t> of </a:t>
            </a:r>
            <a:r>
              <a:rPr lang="sk-SK" altLang="en-US" sz="2400" dirty="0" err="1" smtClean="0"/>
              <a:t>samples</a:t>
            </a:r>
            <a:r>
              <a:rPr lang="sk-SK" altLang="en-US" sz="2400" dirty="0" smtClean="0"/>
              <a:t> </a:t>
            </a:r>
            <a:r>
              <a:rPr lang="sk-SK" altLang="en-US" sz="2400" dirty="0" err="1" smtClean="0"/>
              <a:t>is</a:t>
            </a:r>
            <a:r>
              <a:rPr lang="sk-SK" altLang="en-US" sz="2400" dirty="0" smtClean="0"/>
              <a:t> </a:t>
            </a:r>
            <a:r>
              <a:rPr lang="sk-SK" altLang="en-US" sz="2400" dirty="0" err="1" smtClean="0"/>
              <a:t>sometimes</a:t>
            </a:r>
            <a:r>
              <a:rPr lang="sk-SK" altLang="en-US" sz="2400" dirty="0" smtClean="0"/>
              <a:t> </a:t>
            </a:r>
            <a:r>
              <a:rPr lang="sk-SK" altLang="en-US" sz="2400" dirty="0" err="1" smtClean="0"/>
              <a:t>very</a:t>
            </a:r>
            <a:r>
              <a:rPr lang="sk-SK" altLang="en-US" sz="2400" dirty="0" smtClean="0"/>
              <a:t> </a:t>
            </a:r>
            <a:r>
              <a:rPr lang="sk-SK" altLang="en-US" sz="2400" dirty="0" err="1" smtClean="0"/>
              <a:t>time</a:t>
            </a:r>
            <a:r>
              <a:rPr lang="sk-SK" altLang="en-US" sz="2400" dirty="0" smtClean="0"/>
              <a:t> </a:t>
            </a:r>
            <a:r>
              <a:rPr lang="sk-SK" altLang="en-US" sz="2400" dirty="0" err="1" smtClean="0"/>
              <a:t>consuming</a:t>
            </a:r>
            <a:r>
              <a:rPr lang="sk-SK" altLang="en-US" sz="2400" dirty="0" smtClean="0"/>
              <a:t>. </a:t>
            </a:r>
            <a:r>
              <a:rPr lang="sk-SK" altLang="en-US" sz="2400" dirty="0" err="1" smtClean="0"/>
              <a:t>Likelihood</a:t>
            </a:r>
            <a:r>
              <a:rPr lang="sk-SK" altLang="en-US" sz="2400" dirty="0" smtClean="0"/>
              <a:t> </a:t>
            </a:r>
            <a:r>
              <a:rPr lang="sk-SK" altLang="en-US" sz="2400" dirty="0" err="1"/>
              <a:t>weighting</a:t>
            </a:r>
            <a:r>
              <a:rPr lang="sk-SK" altLang="en-US" sz="2400" dirty="0"/>
              <a:t> </a:t>
            </a:r>
            <a:r>
              <a:rPr lang="sk-SK" altLang="en-US" sz="2400" dirty="0" err="1" smtClean="0"/>
              <a:t>method</a:t>
            </a:r>
            <a:r>
              <a:rPr lang="sk-SK" altLang="en-US" sz="2400" dirty="0" smtClean="0"/>
              <a:t> </a:t>
            </a:r>
            <a:r>
              <a:rPr lang="sk-SK" altLang="en-US" sz="2400" dirty="0" err="1" smtClean="0"/>
              <a:t>chalenges</a:t>
            </a:r>
            <a:r>
              <a:rPr lang="sk-SK" altLang="en-US" sz="2400" dirty="0" smtClean="0"/>
              <a:t> </a:t>
            </a:r>
            <a:r>
              <a:rPr lang="sk-SK" altLang="en-US" sz="2400" dirty="0" err="1" smtClean="0"/>
              <a:t>this</a:t>
            </a:r>
            <a:r>
              <a:rPr lang="sk-SK" altLang="en-US" sz="2400" dirty="0" smtClean="0"/>
              <a:t> </a:t>
            </a:r>
            <a:r>
              <a:rPr lang="sk-SK" altLang="en-US" sz="2400" dirty="0" err="1" smtClean="0"/>
              <a:t>problem</a:t>
            </a:r>
            <a:r>
              <a:rPr lang="sk-SK" altLang="en-US" sz="2400" dirty="0" smtClean="0"/>
              <a:t>. </a:t>
            </a:r>
            <a:endParaRPr lang="en-US" altLang="en-US" sz="2400" dirty="0"/>
          </a:p>
        </p:txBody>
      </p:sp>
      <p:sp>
        <p:nvSpPr>
          <p:cNvPr id="47" name="TextBox 1"/>
          <p:cNvSpPr txBox="1">
            <a:spLocks noChangeArrowheads="1"/>
          </p:cNvSpPr>
          <p:nvPr/>
        </p:nvSpPr>
        <p:spPr bwMode="auto">
          <a:xfrm>
            <a:off x="1503363" y="3201035"/>
            <a:ext cx="896461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400" dirty="0" smtClean="0"/>
              <a:t>In </a:t>
            </a:r>
            <a:r>
              <a:rPr lang="sk-SK" altLang="en-US" sz="2400" dirty="0" err="1" smtClean="0"/>
              <a:t>this</a:t>
            </a:r>
            <a:r>
              <a:rPr lang="sk-SK" altLang="en-US" sz="2400" dirty="0" smtClean="0"/>
              <a:t> </a:t>
            </a:r>
            <a:r>
              <a:rPr lang="sk-SK" altLang="en-US" sz="2400" dirty="0" err="1" smtClean="0"/>
              <a:t>method</a:t>
            </a:r>
            <a:r>
              <a:rPr lang="sk-SK" altLang="en-US" sz="2400" dirty="0" smtClean="0"/>
              <a:t> </a:t>
            </a:r>
            <a:r>
              <a:rPr lang="sk-SK" altLang="en-US" sz="2400" b="1" dirty="0" err="1" smtClean="0"/>
              <a:t>each</a:t>
            </a:r>
            <a:r>
              <a:rPr lang="sk-SK" altLang="en-US" sz="2400" b="1" dirty="0" smtClean="0"/>
              <a:t> </a:t>
            </a:r>
            <a:r>
              <a:rPr lang="sk-SK" altLang="en-US" sz="2400" b="1" dirty="0" err="1" smtClean="0"/>
              <a:t>sample</a:t>
            </a:r>
            <a:r>
              <a:rPr lang="sk-SK" altLang="en-US" sz="2400" b="1" dirty="0" smtClean="0"/>
              <a:t> </a:t>
            </a:r>
            <a:r>
              <a:rPr lang="sk-SK" altLang="en-US" sz="2400" b="1" dirty="0" err="1" smtClean="0"/>
              <a:t>is</a:t>
            </a:r>
            <a:r>
              <a:rPr lang="sk-SK" altLang="en-US" sz="2400" b="1" dirty="0" smtClean="0"/>
              <a:t> </a:t>
            </a:r>
            <a:r>
              <a:rPr lang="sk-SK" altLang="en-US" sz="2400" b="1" dirty="0" err="1" smtClean="0"/>
              <a:t>accepted</a:t>
            </a:r>
            <a:r>
              <a:rPr lang="sk-SK" altLang="en-US" sz="2400" dirty="0" smtClean="0"/>
              <a:t>, </a:t>
            </a:r>
            <a:r>
              <a:rPr lang="sk-SK" altLang="en-US" sz="2400" dirty="0" err="1" smtClean="0"/>
              <a:t>but</a:t>
            </a:r>
            <a:r>
              <a:rPr lang="sk-SK" altLang="en-US" sz="2400" dirty="0" smtClean="0"/>
              <a:t> </a:t>
            </a:r>
            <a:r>
              <a:rPr lang="sk-SK" altLang="en-US" sz="2400" b="1" dirty="0" err="1" smtClean="0"/>
              <a:t>with</a:t>
            </a:r>
            <a:r>
              <a:rPr lang="sk-SK" altLang="en-US" sz="2400" b="1" dirty="0" smtClean="0"/>
              <a:t> </a:t>
            </a:r>
            <a:r>
              <a:rPr lang="sk-SK" altLang="en-US" sz="2400" b="1" dirty="0" err="1" smtClean="0"/>
              <a:t>certain</a:t>
            </a:r>
            <a:r>
              <a:rPr lang="sk-SK" altLang="en-US" sz="2400" b="1" dirty="0" smtClean="0"/>
              <a:t> </a:t>
            </a:r>
            <a:r>
              <a:rPr lang="sk-SK" altLang="en-US" sz="2400" b="1" dirty="0" err="1" smtClean="0"/>
              <a:t>weight</a:t>
            </a:r>
            <a:r>
              <a:rPr lang="sk-SK" altLang="en-US" sz="2400" dirty="0" smtClean="0"/>
              <a:t>. </a:t>
            </a:r>
            <a:r>
              <a:rPr lang="sk-SK" altLang="en-US" sz="2400" dirty="0" err="1" smtClean="0"/>
              <a:t>Then</a:t>
            </a:r>
            <a:r>
              <a:rPr lang="sk-SK" altLang="en-US" sz="2400" dirty="0" smtClean="0"/>
              <a:t> </a:t>
            </a:r>
            <a:r>
              <a:rPr lang="sk-SK" altLang="en-US" sz="2400" dirty="0" err="1" smtClean="0"/>
              <a:t>the</a:t>
            </a:r>
            <a:r>
              <a:rPr lang="sk-SK" altLang="en-US" sz="2400" dirty="0" smtClean="0"/>
              <a:t> </a:t>
            </a:r>
            <a:r>
              <a:rPr lang="sk-SK" altLang="en-US" sz="2400" dirty="0" err="1" smtClean="0"/>
              <a:t>conditional</a:t>
            </a:r>
            <a:r>
              <a:rPr lang="sk-SK" altLang="en-US" sz="2400" dirty="0" smtClean="0"/>
              <a:t> </a:t>
            </a:r>
            <a:r>
              <a:rPr lang="sk-SK" altLang="en-US" sz="2400" dirty="0" err="1" smtClean="0"/>
              <a:t>probabilities</a:t>
            </a:r>
            <a:r>
              <a:rPr lang="sk-SK" altLang="en-US" sz="2400" dirty="0" smtClean="0"/>
              <a:t> are </a:t>
            </a:r>
            <a:r>
              <a:rPr lang="sk-SK" altLang="en-US" sz="2400" dirty="0" err="1" smtClean="0"/>
              <a:t>calculated</a:t>
            </a:r>
            <a:r>
              <a:rPr lang="sk-SK" altLang="en-US" sz="2400" dirty="0" smtClean="0"/>
              <a:t> as in </a:t>
            </a:r>
            <a:r>
              <a:rPr lang="sk-SK" altLang="en-US" sz="2400" dirty="0" err="1" smtClean="0"/>
              <a:t>the</a:t>
            </a:r>
            <a:r>
              <a:rPr lang="sk-SK" altLang="en-US" sz="2400" dirty="0" smtClean="0"/>
              <a:t> </a:t>
            </a:r>
            <a:r>
              <a:rPr lang="sk-SK" altLang="en-US" sz="2400" dirty="0" err="1" smtClean="0"/>
              <a:t>rejection</a:t>
            </a:r>
            <a:r>
              <a:rPr lang="sk-SK" altLang="en-US" sz="2400" dirty="0" smtClean="0"/>
              <a:t> </a:t>
            </a:r>
            <a:r>
              <a:rPr lang="sk-SK" altLang="en-US" sz="2400" dirty="0" err="1" smtClean="0"/>
              <a:t>sampling</a:t>
            </a:r>
            <a:r>
              <a:rPr lang="sk-SK" altLang="en-US" sz="2400" dirty="0" smtClean="0"/>
              <a:t> </a:t>
            </a:r>
            <a:r>
              <a:rPr lang="sk-SK" altLang="en-US" sz="2400" dirty="0" err="1" smtClean="0"/>
              <a:t>method</a:t>
            </a:r>
            <a:r>
              <a:rPr lang="sk-SK" altLang="en-US" sz="2400" dirty="0" smtClean="0"/>
              <a:t>. </a:t>
            </a:r>
            <a:endParaRPr lang="sk-SK" altLang="en-US" sz="2400" dirty="0"/>
          </a:p>
          <a:p>
            <a:endParaRPr lang="sk-SK" altLang="en-US" sz="2400" dirty="0"/>
          </a:p>
          <a:p>
            <a:r>
              <a:rPr lang="sk-SK" altLang="en-US" sz="2400" dirty="0" err="1" smtClean="0"/>
              <a:t>Sampling</a:t>
            </a:r>
            <a:r>
              <a:rPr lang="sk-SK" altLang="en-US" sz="2400" dirty="0" smtClean="0"/>
              <a:t> </a:t>
            </a:r>
            <a:r>
              <a:rPr lang="sk-SK" altLang="en-US" sz="2400" dirty="0" err="1" smtClean="0"/>
              <a:t>enables</a:t>
            </a:r>
            <a:r>
              <a:rPr lang="sk-SK" altLang="en-US" sz="2400" dirty="0" smtClean="0"/>
              <a:t> </a:t>
            </a:r>
            <a:r>
              <a:rPr lang="sk-SK" altLang="en-US" sz="2400" dirty="0" err="1" smtClean="0"/>
              <a:t>one</a:t>
            </a:r>
            <a:r>
              <a:rPr lang="sk-SK" altLang="en-US" sz="2400" dirty="0" smtClean="0"/>
              <a:t> to </a:t>
            </a:r>
            <a:r>
              <a:rPr lang="sk-SK" altLang="en-US" sz="2400" dirty="0" err="1" smtClean="0"/>
              <a:t>estimate</a:t>
            </a:r>
            <a:r>
              <a:rPr lang="sk-SK" altLang="en-US" sz="2400" dirty="0" smtClean="0"/>
              <a:t> </a:t>
            </a:r>
            <a:r>
              <a:rPr lang="sk-SK" altLang="en-US" sz="2400" dirty="0" err="1" smtClean="0"/>
              <a:t>probabilities</a:t>
            </a:r>
            <a:r>
              <a:rPr lang="sk-SK" altLang="en-US" sz="2400" dirty="0" smtClean="0"/>
              <a:t> </a:t>
            </a:r>
            <a:r>
              <a:rPr lang="sk-SK" altLang="en-US" sz="2400" dirty="0" err="1" smtClean="0"/>
              <a:t>numerically</a:t>
            </a:r>
            <a:r>
              <a:rPr lang="sk-SK" altLang="en-US" sz="2400" dirty="0" smtClean="0"/>
              <a:t> </a:t>
            </a:r>
            <a:r>
              <a:rPr lang="sk-SK" altLang="en-US" sz="2400" dirty="0" err="1" smtClean="0"/>
              <a:t>without</a:t>
            </a:r>
            <a:r>
              <a:rPr lang="sk-SK" altLang="en-US" sz="2400" dirty="0" smtClean="0"/>
              <a:t> </a:t>
            </a:r>
            <a:r>
              <a:rPr lang="sk-SK" altLang="en-US" sz="2400" dirty="0" err="1" smtClean="0"/>
              <a:t>difficult</a:t>
            </a:r>
            <a:r>
              <a:rPr lang="sk-SK" altLang="en-US" sz="2400" dirty="0" smtClean="0"/>
              <a:t> and </a:t>
            </a:r>
            <a:r>
              <a:rPr lang="sk-SK" altLang="en-US" sz="2400" dirty="0" err="1" smtClean="0"/>
              <a:t>time</a:t>
            </a:r>
            <a:r>
              <a:rPr lang="sk-SK" altLang="en-US" sz="2400" dirty="0" smtClean="0"/>
              <a:t> </a:t>
            </a:r>
            <a:r>
              <a:rPr lang="sk-SK" altLang="en-US" sz="2400" dirty="0" err="1" smtClean="0"/>
              <a:t>consuming</a:t>
            </a:r>
            <a:r>
              <a:rPr lang="sk-SK" altLang="en-US" sz="2400" dirty="0" smtClean="0"/>
              <a:t> </a:t>
            </a:r>
            <a:r>
              <a:rPr lang="sk-SK" altLang="en-US" sz="2400" dirty="0" err="1" smtClean="0"/>
              <a:t>calculations</a:t>
            </a:r>
            <a:r>
              <a:rPr lang="sk-SK" altLang="en-US" sz="2400" dirty="0" smtClean="0"/>
              <a:t>. </a:t>
            </a:r>
            <a:endParaRPr lang="en-US" altLang="en-US" sz="2400" dirty="0"/>
          </a:p>
        </p:txBody>
      </p:sp>
    </p:spTree>
    <p:extLst>
      <p:ext uri="{BB962C8B-B14F-4D97-AF65-F5344CB8AC3E}">
        <p14:creationId xmlns:p14="http://schemas.microsoft.com/office/powerpoint/2010/main" val="4400296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
          <p:cNvSpPr txBox="1">
            <a:spLocks noChangeArrowheads="1"/>
          </p:cNvSpPr>
          <p:nvPr/>
        </p:nvSpPr>
        <p:spPr bwMode="auto">
          <a:xfrm>
            <a:off x="3071814" y="404814"/>
            <a:ext cx="69119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800" dirty="0" err="1"/>
              <a:t>Likelihood</a:t>
            </a:r>
            <a:r>
              <a:rPr lang="sk-SK" altLang="en-US" sz="2800" dirty="0"/>
              <a:t> </a:t>
            </a:r>
            <a:r>
              <a:rPr lang="sk-SK" altLang="en-US" sz="2800" dirty="0" err="1"/>
              <a:t>weighting</a:t>
            </a:r>
            <a:r>
              <a:rPr lang="en-US" altLang="en-US" sz="2800" dirty="0"/>
              <a:t> </a:t>
            </a:r>
            <a:r>
              <a:rPr lang="sk-SK" altLang="en-US" sz="2800" dirty="0"/>
              <a:t> </a:t>
            </a:r>
            <a:r>
              <a:rPr lang="sk-SK" altLang="en-US" sz="2800" dirty="0" smtClean="0"/>
              <a:t>- </a:t>
            </a:r>
            <a:r>
              <a:rPr lang="sk-SK" altLang="en-US" sz="2800" dirty="0" err="1" smtClean="0"/>
              <a:t>simple</a:t>
            </a:r>
            <a:r>
              <a:rPr lang="sk-SK" altLang="en-US" sz="2800" dirty="0" smtClean="0"/>
              <a:t> </a:t>
            </a:r>
            <a:r>
              <a:rPr lang="sk-SK" altLang="en-US" sz="2800" dirty="0" err="1" smtClean="0"/>
              <a:t>example</a:t>
            </a:r>
            <a:r>
              <a:rPr lang="en-US" altLang="en-US" sz="2800" dirty="0" smtClean="0"/>
              <a:t> </a:t>
            </a:r>
            <a:r>
              <a:rPr lang="sk-SK" altLang="en-US" sz="2800" dirty="0" smtClean="0"/>
              <a:t> </a:t>
            </a:r>
            <a:endParaRPr lang="en-US" altLang="en-US" sz="2800" dirty="0"/>
          </a:p>
        </p:txBody>
      </p:sp>
      <p:grpSp>
        <p:nvGrpSpPr>
          <p:cNvPr id="13315" name="Group 62"/>
          <p:cNvGrpSpPr>
            <a:grpSpLocks/>
          </p:cNvGrpSpPr>
          <p:nvPr/>
        </p:nvGrpSpPr>
        <p:grpSpPr bwMode="auto">
          <a:xfrm>
            <a:off x="1584470" y="1464693"/>
            <a:ext cx="3776662" cy="4140200"/>
            <a:chOff x="262154" y="1916832"/>
            <a:chExt cx="3775704" cy="4139159"/>
          </a:xfrm>
        </p:grpSpPr>
        <p:sp>
          <p:nvSpPr>
            <p:cNvPr id="3" name="Oval 2"/>
            <p:cNvSpPr/>
            <p:nvPr/>
          </p:nvSpPr>
          <p:spPr>
            <a:xfrm>
              <a:off x="1619122" y="1916832"/>
              <a:ext cx="649123" cy="6475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Oval 3"/>
            <p:cNvSpPr/>
            <p:nvPr/>
          </p:nvSpPr>
          <p:spPr>
            <a:xfrm>
              <a:off x="1619122" y="3023041"/>
              <a:ext cx="649123" cy="649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827161" y="4148296"/>
              <a:ext cx="649122" cy="6491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p:nvSpPr>
          <p:spPr>
            <a:xfrm>
              <a:off x="2266657" y="4187973"/>
              <a:ext cx="649123" cy="649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8" name="Straight Arrow Connector 7"/>
            <p:cNvCxnSpPr>
              <a:stCxn id="3" idx="4"/>
              <a:endCxn id="4" idx="0"/>
            </p:cNvCxnSpPr>
            <p:nvPr/>
          </p:nvCxnSpPr>
          <p:spPr>
            <a:xfrm>
              <a:off x="1944477" y="2564369"/>
              <a:ext cx="0" cy="4586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3"/>
              <a:endCxn id="5" idx="7"/>
            </p:cNvCxnSpPr>
            <p:nvPr/>
          </p:nvCxnSpPr>
          <p:spPr>
            <a:xfrm flipH="1">
              <a:off x="1381057" y="3576939"/>
              <a:ext cx="333290" cy="6665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6" idx="0"/>
            </p:cNvCxnSpPr>
            <p:nvPr/>
          </p:nvCxnSpPr>
          <p:spPr>
            <a:xfrm>
              <a:off x="2195239" y="3500759"/>
              <a:ext cx="395187" cy="6872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328" name="TextBox 13"/>
            <p:cNvSpPr txBox="1">
              <a:spLocks noChangeArrowheads="1"/>
            </p:cNvSpPr>
            <p:nvPr/>
          </p:nvSpPr>
          <p:spPr bwMode="auto">
            <a:xfrm>
              <a:off x="1740788" y="2060848"/>
              <a:ext cx="3236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a:t>A</a:t>
              </a:r>
            </a:p>
          </p:txBody>
        </p:sp>
        <p:sp>
          <p:nvSpPr>
            <p:cNvPr id="13329" name="TextBox 14"/>
            <p:cNvSpPr txBox="1">
              <a:spLocks noChangeArrowheads="1"/>
            </p:cNvSpPr>
            <p:nvPr/>
          </p:nvSpPr>
          <p:spPr bwMode="auto">
            <a:xfrm>
              <a:off x="1793344" y="3165867"/>
              <a:ext cx="3236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a:t>B</a:t>
              </a:r>
            </a:p>
          </p:txBody>
        </p:sp>
        <p:sp>
          <p:nvSpPr>
            <p:cNvPr id="13330" name="TextBox 15"/>
            <p:cNvSpPr txBox="1">
              <a:spLocks noChangeArrowheads="1"/>
            </p:cNvSpPr>
            <p:nvPr/>
          </p:nvSpPr>
          <p:spPr bwMode="auto">
            <a:xfrm>
              <a:off x="989806" y="4327799"/>
              <a:ext cx="3236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a:t>
              </a:r>
            </a:p>
          </p:txBody>
        </p:sp>
        <p:sp>
          <p:nvSpPr>
            <p:cNvPr id="13331" name="TextBox 16"/>
            <p:cNvSpPr txBox="1">
              <a:spLocks noChangeArrowheads="1"/>
            </p:cNvSpPr>
            <p:nvPr/>
          </p:nvSpPr>
          <p:spPr bwMode="auto">
            <a:xfrm>
              <a:off x="2429150" y="4288450"/>
              <a:ext cx="3236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a:t>D</a:t>
              </a:r>
            </a:p>
          </p:txBody>
        </p:sp>
        <p:sp>
          <p:nvSpPr>
            <p:cNvPr id="13332" name="TextBox 17"/>
            <p:cNvSpPr txBox="1">
              <a:spLocks noChangeArrowheads="1"/>
            </p:cNvSpPr>
            <p:nvPr/>
          </p:nvSpPr>
          <p:spPr bwMode="auto">
            <a:xfrm>
              <a:off x="2393350" y="1916832"/>
              <a:ext cx="10265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a:t>P(a)=1/5</a:t>
              </a:r>
            </a:p>
          </p:txBody>
        </p:sp>
        <p:grpSp>
          <p:nvGrpSpPr>
            <p:cNvPr id="13333" name="Group 39"/>
            <p:cNvGrpSpPr>
              <a:grpSpLocks/>
            </p:cNvGrpSpPr>
            <p:nvPr/>
          </p:nvGrpSpPr>
          <p:grpSpPr bwMode="auto">
            <a:xfrm>
              <a:off x="2506668" y="2582024"/>
              <a:ext cx="1531190" cy="1080120"/>
              <a:chOff x="2752778" y="2852936"/>
              <a:chExt cx="1531190" cy="1080120"/>
            </a:xfrm>
          </p:grpSpPr>
          <p:sp>
            <p:nvSpPr>
              <p:cNvPr id="19" name="Rectangle 18"/>
              <p:cNvSpPr/>
              <p:nvPr/>
            </p:nvSpPr>
            <p:spPr>
              <a:xfrm>
                <a:off x="2752420" y="2852739"/>
                <a:ext cx="1531548" cy="10808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1" name="Straight Connector 20"/>
              <p:cNvCxnSpPr/>
              <p:nvPr/>
            </p:nvCxnSpPr>
            <p:spPr>
              <a:xfrm>
                <a:off x="3203156" y="2852739"/>
                <a:ext cx="0" cy="108081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752420" y="3284430"/>
                <a:ext cx="153154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752420" y="3584393"/>
                <a:ext cx="1531548" cy="0"/>
              </a:xfrm>
              <a:prstGeom prst="line">
                <a:avLst/>
              </a:prstGeom>
            </p:spPr>
            <p:style>
              <a:lnRef idx="1">
                <a:schemeClr val="accent1"/>
              </a:lnRef>
              <a:fillRef idx="0">
                <a:schemeClr val="accent1"/>
              </a:fillRef>
              <a:effectRef idx="0">
                <a:schemeClr val="accent1"/>
              </a:effectRef>
              <a:fontRef idx="minor">
                <a:schemeClr val="tx1"/>
              </a:fontRef>
            </p:style>
          </p:cxnSp>
          <p:sp>
            <p:nvSpPr>
              <p:cNvPr id="13360" name="TextBox 33"/>
              <p:cNvSpPr txBox="1">
                <a:spLocks noChangeArrowheads="1"/>
              </p:cNvSpPr>
              <p:nvPr/>
            </p:nvSpPr>
            <p:spPr bwMode="auto">
              <a:xfrm>
                <a:off x="2771800" y="2896224"/>
                <a:ext cx="3790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a:t>A</a:t>
                </a:r>
              </a:p>
            </p:txBody>
          </p:sp>
          <p:sp>
            <p:nvSpPr>
              <p:cNvPr id="13361" name="TextBox 34"/>
              <p:cNvSpPr txBox="1">
                <a:spLocks noChangeArrowheads="1"/>
              </p:cNvSpPr>
              <p:nvPr/>
            </p:nvSpPr>
            <p:spPr bwMode="auto">
              <a:xfrm>
                <a:off x="3312676" y="2905938"/>
                <a:ext cx="8992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b="1"/>
                  <a:t>P</a:t>
                </a:r>
                <a:r>
                  <a:rPr lang="en-US" altLang="en-US"/>
                  <a:t>(b/A)</a:t>
                </a:r>
              </a:p>
            </p:txBody>
          </p:sp>
          <p:sp>
            <p:nvSpPr>
              <p:cNvPr id="13362" name="TextBox 35"/>
              <p:cNvSpPr txBox="1">
                <a:spLocks noChangeArrowheads="1"/>
              </p:cNvSpPr>
              <p:nvPr/>
            </p:nvSpPr>
            <p:spPr bwMode="auto">
              <a:xfrm>
                <a:off x="2787966" y="3265556"/>
                <a:ext cx="3790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a:t>t</a:t>
                </a:r>
              </a:p>
            </p:txBody>
          </p:sp>
          <p:sp>
            <p:nvSpPr>
              <p:cNvPr id="13363" name="TextBox 36"/>
              <p:cNvSpPr txBox="1">
                <a:spLocks noChangeArrowheads="1"/>
              </p:cNvSpPr>
              <p:nvPr/>
            </p:nvSpPr>
            <p:spPr bwMode="auto">
              <a:xfrm>
                <a:off x="2782885" y="3556814"/>
                <a:ext cx="3790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a:t>f</a:t>
                </a:r>
              </a:p>
            </p:txBody>
          </p:sp>
          <p:sp>
            <p:nvSpPr>
              <p:cNvPr id="13364" name="TextBox 37"/>
              <p:cNvSpPr txBox="1">
                <a:spLocks noChangeArrowheads="1"/>
              </p:cNvSpPr>
              <p:nvPr/>
            </p:nvSpPr>
            <p:spPr bwMode="auto">
              <a:xfrm>
                <a:off x="3512474" y="3263701"/>
                <a:ext cx="6994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a:t>1/4</a:t>
                </a:r>
              </a:p>
            </p:txBody>
          </p:sp>
          <p:sp>
            <p:nvSpPr>
              <p:cNvPr id="13365" name="TextBox 38"/>
              <p:cNvSpPr txBox="1">
                <a:spLocks noChangeArrowheads="1"/>
              </p:cNvSpPr>
              <p:nvPr/>
            </p:nvSpPr>
            <p:spPr bwMode="auto">
              <a:xfrm>
                <a:off x="3502628" y="3561678"/>
                <a:ext cx="6994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a:t>1/3</a:t>
                </a:r>
              </a:p>
            </p:txBody>
          </p:sp>
        </p:grpSp>
        <p:grpSp>
          <p:nvGrpSpPr>
            <p:cNvPr id="13334" name="Group 40"/>
            <p:cNvGrpSpPr>
              <a:grpSpLocks/>
            </p:cNvGrpSpPr>
            <p:nvPr/>
          </p:nvGrpSpPr>
          <p:grpSpPr bwMode="auto">
            <a:xfrm>
              <a:off x="262154" y="4975871"/>
              <a:ext cx="1531190" cy="1080120"/>
              <a:chOff x="2752778" y="2852936"/>
              <a:chExt cx="1531190" cy="1080120"/>
            </a:xfrm>
          </p:grpSpPr>
          <p:sp>
            <p:nvSpPr>
              <p:cNvPr id="42" name="Rectangle 41"/>
              <p:cNvSpPr/>
              <p:nvPr/>
            </p:nvSpPr>
            <p:spPr>
              <a:xfrm>
                <a:off x="2752778" y="2852240"/>
                <a:ext cx="1531548" cy="10808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3" name="Straight Connector 42"/>
              <p:cNvCxnSpPr/>
              <p:nvPr/>
            </p:nvCxnSpPr>
            <p:spPr>
              <a:xfrm>
                <a:off x="3203513" y="2852240"/>
                <a:ext cx="0" cy="108081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752778" y="3283931"/>
                <a:ext cx="153154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752778" y="3583894"/>
                <a:ext cx="1531548" cy="0"/>
              </a:xfrm>
              <a:prstGeom prst="line">
                <a:avLst/>
              </a:prstGeom>
            </p:spPr>
            <p:style>
              <a:lnRef idx="1">
                <a:schemeClr val="accent1"/>
              </a:lnRef>
              <a:fillRef idx="0">
                <a:schemeClr val="accent1"/>
              </a:fillRef>
              <a:effectRef idx="0">
                <a:schemeClr val="accent1"/>
              </a:effectRef>
              <a:fontRef idx="minor">
                <a:schemeClr val="tx1"/>
              </a:fontRef>
            </p:style>
          </p:cxnSp>
          <p:sp>
            <p:nvSpPr>
              <p:cNvPr id="13350" name="TextBox 45"/>
              <p:cNvSpPr txBox="1">
                <a:spLocks noChangeArrowheads="1"/>
              </p:cNvSpPr>
              <p:nvPr/>
            </p:nvSpPr>
            <p:spPr bwMode="auto">
              <a:xfrm>
                <a:off x="2771800" y="2896224"/>
                <a:ext cx="3790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a:t>B</a:t>
                </a:r>
              </a:p>
            </p:txBody>
          </p:sp>
          <p:sp>
            <p:nvSpPr>
              <p:cNvPr id="13351" name="TextBox 46"/>
              <p:cNvSpPr txBox="1">
                <a:spLocks noChangeArrowheads="1"/>
              </p:cNvSpPr>
              <p:nvPr/>
            </p:nvSpPr>
            <p:spPr bwMode="auto">
              <a:xfrm>
                <a:off x="3312676" y="2905938"/>
                <a:ext cx="8992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b="1"/>
                  <a:t>P</a:t>
                </a:r>
                <a:r>
                  <a:rPr lang="en-US" altLang="en-US"/>
                  <a:t>(c/B)</a:t>
                </a:r>
              </a:p>
            </p:txBody>
          </p:sp>
          <p:sp>
            <p:nvSpPr>
              <p:cNvPr id="13352" name="TextBox 47"/>
              <p:cNvSpPr txBox="1">
                <a:spLocks noChangeArrowheads="1"/>
              </p:cNvSpPr>
              <p:nvPr/>
            </p:nvSpPr>
            <p:spPr bwMode="auto">
              <a:xfrm>
                <a:off x="2787966" y="3265556"/>
                <a:ext cx="3790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a:t>t</a:t>
                </a:r>
              </a:p>
            </p:txBody>
          </p:sp>
          <p:sp>
            <p:nvSpPr>
              <p:cNvPr id="13353" name="TextBox 48"/>
              <p:cNvSpPr txBox="1">
                <a:spLocks noChangeArrowheads="1"/>
              </p:cNvSpPr>
              <p:nvPr/>
            </p:nvSpPr>
            <p:spPr bwMode="auto">
              <a:xfrm>
                <a:off x="2782885" y="3556814"/>
                <a:ext cx="3790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a:t>f</a:t>
                </a:r>
              </a:p>
            </p:txBody>
          </p:sp>
          <p:sp>
            <p:nvSpPr>
              <p:cNvPr id="13354" name="TextBox 49"/>
              <p:cNvSpPr txBox="1">
                <a:spLocks noChangeArrowheads="1"/>
              </p:cNvSpPr>
              <p:nvPr/>
            </p:nvSpPr>
            <p:spPr bwMode="auto">
              <a:xfrm>
                <a:off x="3512474" y="3263701"/>
                <a:ext cx="6994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a:t>1/5</a:t>
                </a:r>
              </a:p>
            </p:txBody>
          </p:sp>
          <p:sp>
            <p:nvSpPr>
              <p:cNvPr id="13355" name="TextBox 50"/>
              <p:cNvSpPr txBox="1">
                <a:spLocks noChangeArrowheads="1"/>
              </p:cNvSpPr>
              <p:nvPr/>
            </p:nvSpPr>
            <p:spPr bwMode="auto">
              <a:xfrm>
                <a:off x="3502628" y="3561678"/>
                <a:ext cx="6994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a:t>3/5</a:t>
                </a:r>
              </a:p>
            </p:txBody>
          </p:sp>
        </p:grpSp>
        <p:grpSp>
          <p:nvGrpSpPr>
            <p:cNvPr id="13335" name="Group 51"/>
            <p:cNvGrpSpPr>
              <a:grpSpLocks/>
            </p:cNvGrpSpPr>
            <p:nvPr/>
          </p:nvGrpSpPr>
          <p:grpSpPr bwMode="auto">
            <a:xfrm>
              <a:off x="2195736" y="4975871"/>
              <a:ext cx="1531190" cy="1080120"/>
              <a:chOff x="2752778" y="2852936"/>
              <a:chExt cx="1531190" cy="1080120"/>
            </a:xfrm>
          </p:grpSpPr>
          <p:sp>
            <p:nvSpPr>
              <p:cNvPr id="53" name="Rectangle 52"/>
              <p:cNvSpPr/>
              <p:nvPr/>
            </p:nvSpPr>
            <p:spPr>
              <a:xfrm>
                <a:off x="2752280" y="2852240"/>
                <a:ext cx="1531548" cy="10808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4" name="Straight Connector 53"/>
              <p:cNvCxnSpPr/>
              <p:nvPr/>
            </p:nvCxnSpPr>
            <p:spPr>
              <a:xfrm>
                <a:off x="3203016" y="2852240"/>
                <a:ext cx="0" cy="108081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752280" y="3283931"/>
                <a:ext cx="153154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752280" y="3583894"/>
                <a:ext cx="1531548" cy="0"/>
              </a:xfrm>
              <a:prstGeom prst="line">
                <a:avLst/>
              </a:prstGeom>
            </p:spPr>
            <p:style>
              <a:lnRef idx="1">
                <a:schemeClr val="accent1"/>
              </a:lnRef>
              <a:fillRef idx="0">
                <a:schemeClr val="accent1"/>
              </a:fillRef>
              <a:effectRef idx="0">
                <a:schemeClr val="accent1"/>
              </a:effectRef>
              <a:fontRef idx="minor">
                <a:schemeClr val="tx1"/>
              </a:fontRef>
            </p:style>
          </p:cxnSp>
          <p:sp>
            <p:nvSpPr>
              <p:cNvPr id="13340" name="TextBox 56"/>
              <p:cNvSpPr txBox="1">
                <a:spLocks noChangeArrowheads="1"/>
              </p:cNvSpPr>
              <p:nvPr/>
            </p:nvSpPr>
            <p:spPr bwMode="auto">
              <a:xfrm>
                <a:off x="2771800" y="2896224"/>
                <a:ext cx="3790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a:t>D</a:t>
                </a:r>
              </a:p>
            </p:txBody>
          </p:sp>
          <p:sp>
            <p:nvSpPr>
              <p:cNvPr id="13341" name="TextBox 57"/>
              <p:cNvSpPr txBox="1">
                <a:spLocks noChangeArrowheads="1"/>
              </p:cNvSpPr>
              <p:nvPr/>
            </p:nvSpPr>
            <p:spPr bwMode="auto">
              <a:xfrm>
                <a:off x="3312676" y="2905938"/>
                <a:ext cx="8992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b="1"/>
                  <a:t>P</a:t>
                </a:r>
                <a:r>
                  <a:rPr lang="en-US" altLang="en-US"/>
                  <a:t>(d/B)</a:t>
                </a:r>
              </a:p>
            </p:txBody>
          </p:sp>
          <p:sp>
            <p:nvSpPr>
              <p:cNvPr id="13342" name="TextBox 58"/>
              <p:cNvSpPr txBox="1">
                <a:spLocks noChangeArrowheads="1"/>
              </p:cNvSpPr>
              <p:nvPr/>
            </p:nvSpPr>
            <p:spPr bwMode="auto">
              <a:xfrm>
                <a:off x="2787966" y="3265556"/>
                <a:ext cx="3790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a:t>t</a:t>
                </a:r>
              </a:p>
            </p:txBody>
          </p:sp>
          <p:sp>
            <p:nvSpPr>
              <p:cNvPr id="13343" name="TextBox 59"/>
              <p:cNvSpPr txBox="1">
                <a:spLocks noChangeArrowheads="1"/>
              </p:cNvSpPr>
              <p:nvPr/>
            </p:nvSpPr>
            <p:spPr bwMode="auto">
              <a:xfrm>
                <a:off x="2782885" y="3556814"/>
                <a:ext cx="3790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a:t>f</a:t>
                </a:r>
              </a:p>
            </p:txBody>
          </p:sp>
          <p:sp>
            <p:nvSpPr>
              <p:cNvPr id="13344" name="TextBox 60"/>
              <p:cNvSpPr txBox="1">
                <a:spLocks noChangeArrowheads="1"/>
              </p:cNvSpPr>
              <p:nvPr/>
            </p:nvSpPr>
            <p:spPr bwMode="auto">
              <a:xfrm>
                <a:off x="3512474" y="3263701"/>
                <a:ext cx="6994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a:t>3/4</a:t>
                </a:r>
              </a:p>
            </p:txBody>
          </p:sp>
          <p:sp>
            <p:nvSpPr>
              <p:cNvPr id="13345" name="TextBox 61"/>
              <p:cNvSpPr txBox="1">
                <a:spLocks noChangeArrowheads="1"/>
              </p:cNvSpPr>
              <p:nvPr/>
            </p:nvSpPr>
            <p:spPr bwMode="auto">
              <a:xfrm>
                <a:off x="3502628" y="3561678"/>
                <a:ext cx="6994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a:t>1/3</a:t>
                </a:r>
              </a:p>
            </p:txBody>
          </p:sp>
        </p:grpSp>
      </p:grpSp>
      <p:grpSp>
        <p:nvGrpSpPr>
          <p:cNvPr id="7" name="Group 6"/>
          <p:cNvGrpSpPr/>
          <p:nvPr/>
        </p:nvGrpSpPr>
        <p:grpSpPr>
          <a:xfrm>
            <a:off x="6187287" y="1310764"/>
            <a:ext cx="4569440" cy="3819408"/>
            <a:chOff x="6389505" y="2213758"/>
            <a:chExt cx="3819525" cy="3819408"/>
          </a:xfrm>
        </p:grpSpPr>
        <p:grpSp>
          <p:nvGrpSpPr>
            <p:cNvPr id="13316" name="Group 67"/>
            <p:cNvGrpSpPr>
              <a:grpSpLocks/>
            </p:cNvGrpSpPr>
            <p:nvPr/>
          </p:nvGrpSpPr>
          <p:grpSpPr bwMode="auto">
            <a:xfrm>
              <a:off x="6389505" y="2239963"/>
              <a:ext cx="3819525" cy="3793203"/>
              <a:chOff x="4788024" y="2240868"/>
              <a:chExt cx="3819507" cy="3793288"/>
            </a:xfrm>
          </p:grpSpPr>
          <p:sp>
            <p:nvSpPr>
              <p:cNvPr id="64" name="TextBox 63"/>
              <p:cNvSpPr txBox="1">
                <a:spLocks noRot="1" noChangeAspect="1" noMove="1" noResize="1" noEditPoints="1" noAdjustHandles="1" noChangeArrowheads="1" noChangeShapeType="1" noTextEdit="1"/>
              </p:cNvSpPr>
              <p:nvPr/>
            </p:nvSpPr>
            <p:spPr>
              <a:xfrm>
                <a:off x="4788024" y="2240868"/>
                <a:ext cx="3819507" cy="553998"/>
              </a:xfrm>
              <a:prstGeom prst="rect">
                <a:avLst/>
              </a:prstGeom>
              <a:blipFill>
                <a:blip r:embed="rId2"/>
                <a:stretch>
                  <a:fillRect l="-3668" t="-86667" r="-319" b="-78889"/>
                </a:stretch>
              </a:blipFill>
            </p:spPr>
            <p:txBody>
              <a:bodyPr/>
              <a:lstStyle/>
              <a:p>
                <a:pPr>
                  <a:defRPr/>
                </a:pPr>
                <a:r>
                  <a:rPr lang="en-US">
                    <a:noFill/>
                  </a:rPr>
                  <a:t> </a:t>
                </a:r>
              </a:p>
            </p:txBody>
          </p:sp>
          <p:sp>
            <p:nvSpPr>
              <p:cNvPr id="65" name="Rectangle 64"/>
              <p:cNvSpPr>
                <a:spLocks noRot="1" noChangeAspect="1" noMove="1" noResize="1" noEditPoints="1" noAdjustHandles="1" noChangeArrowheads="1" noChangeShapeType="1" noTextEdit="1"/>
              </p:cNvSpPr>
              <p:nvPr/>
            </p:nvSpPr>
            <p:spPr>
              <a:xfrm>
                <a:off x="4788024" y="3501008"/>
                <a:ext cx="1721625" cy="369332"/>
              </a:xfrm>
              <a:prstGeom prst="rect">
                <a:avLst/>
              </a:prstGeom>
              <a:blipFill>
                <a:blip r:embed="rId3"/>
                <a:stretch>
                  <a:fillRect t="-116393" b="-175410"/>
                </a:stretch>
              </a:blipFill>
            </p:spPr>
            <p:txBody>
              <a:bodyPr/>
              <a:lstStyle/>
              <a:p>
                <a:pPr>
                  <a:defRPr/>
                </a:pPr>
                <a:r>
                  <a:rPr lang="en-US">
                    <a:noFill/>
                  </a:rPr>
                  <a:t> </a:t>
                </a:r>
              </a:p>
            </p:txBody>
          </p:sp>
          <p:sp>
            <p:nvSpPr>
              <p:cNvPr id="66" name="Right Brace 65"/>
              <p:cNvSpPr/>
              <p:nvPr/>
            </p:nvSpPr>
            <p:spPr>
              <a:xfrm rot="5400000">
                <a:off x="5364271" y="4004632"/>
                <a:ext cx="936646" cy="83184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3320" name="TextBox 66"/>
              <p:cNvSpPr txBox="1">
                <a:spLocks noChangeArrowheads="1"/>
              </p:cNvSpPr>
              <p:nvPr/>
            </p:nvSpPr>
            <p:spPr bwMode="auto">
              <a:xfrm>
                <a:off x="5095947" y="5110805"/>
                <a:ext cx="2633823" cy="923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a:t>Evidence variables, </a:t>
                </a:r>
                <a:r>
                  <a:rPr lang="sk-SK" altLang="en-US" dirty="0" err="1" smtClean="0"/>
                  <a:t>they</a:t>
                </a:r>
                <a:r>
                  <a:rPr lang="sk-SK" altLang="en-US" dirty="0" smtClean="0"/>
                  <a:t> are </a:t>
                </a:r>
                <a:r>
                  <a:rPr lang="sk-SK" altLang="en-US" dirty="0" err="1" smtClean="0"/>
                  <a:t>not</a:t>
                </a:r>
                <a:r>
                  <a:rPr lang="sk-SK" altLang="en-US" dirty="0" smtClean="0"/>
                  <a:t> </a:t>
                </a:r>
                <a:r>
                  <a:rPr lang="sk-SK" altLang="en-US" dirty="0" err="1" smtClean="0"/>
                  <a:t>sampled</a:t>
                </a:r>
                <a:r>
                  <a:rPr lang="sk-SK" altLang="en-US" dirty="0" smtClean="0"/>
                  <a:t> </a:t>
                </a:r>
                <a:r>
                  <a:rPr lang="en-US" altLang="en-US" dirty="0" smtClean="0"/>
                  <a:t>, </a:t>
                </a:r>
                <a:r>
                  <a:rPr lang="sk-SK" altLang="en-US" dirty="0" err="1" smtClean="0"/>
                  <a:t>but</a:t>
                </a:r>
                <a:r>
                  <a:rPr lang="sk-SK" altLang="en-US" dirty="0" smtClean="0"/>
                  <a:t> </a:t>
                </a:r>
                <a:r>
                  <a:rPr lang="sk-SK" altLang="en-US" dirty="0" err="1" smtClean="0"/>
                  <a:t>fixed</a:t>
                </a:r>
                <a:r>
                  <a:rPr lang="en-US" altLang="en-US" dirty="0" smtClean="0"/>
                  <a:t>, </a:t>
                </a:r>
                <a:r>
                  <a:rPr lang="sk-SK" altLang="en-US" dirty="0" err="1" smtClean="0"/>
                  <a:t>the</a:t>
                </a:r>
                <a:r>
                  <a:rPr lang="sk-SK" altLang="en-US" dirty="0" smtClean="0"/>
                  <a:t> </a:t>
                </a:r>
                <a:r>
                  <a:rPr lang="sk-SK" altLang="en-US" dirty="0" err="1" smtClean="0"/>
                  <a:t>others</a:t>
                </a:r>
                <a:r>
                  <a:rPr lang="sk-SK" altLang="en-US" dirty="0" smtClean="0"/>
                  <a:t> are </a:t>
                </a:r>
                <a:r>
                  <a:rPr lang="sk-SK" altLang="en-US" dirty="0" err="1" smtClean="0"/>
                  <a:t>sampled</a:t>
                </a:r>
                <a:endParaRPr lang="en-US" altLang="en-US" dirty="0"/>
              </a:p>
            </p:txBody>
          </p:sp>
        </p:grpSp>
        <p:sp>
          <p:nvSpPr>
            <p:cNvPr id="2" name="TextBox 1"/>
            <p:cNvSpPr txBox="1"/>
            <p:nvPr/>
          </p:nvSpPr>
          <p:spPr>
            <a:xfrm>
              <a:off x="8014347" y="2213758"/>
              <a:ext cx="2194683" cy="369332"/>
            </a:xfrm>
            <a:prstGeom prst="rect">
              <a:avLst/>
            </a:prstGeom>
            <a:solidFill>
              <a:schemeClr val="bg1"/>
            </a:solidFill>
          </p:spPr>
          <p:txBody>
            <a:bodyPr wrap="square" rtlCol="0">
              <a:spAutoFit/>
            </a:bodyPr>
            <a:lstStyle/>
            <a:p>
              <a:r>
                <a:rPr lang="sk-SK" dirty="0" smtClean="0"/>
                <a:t>-</a:t>
              </a:r>
              <a:r>
                <a:rPr lang="sk-SK" sz="1600" dirty="0" err="1" smtClean="0"/>
                <a:t>sample</a:t>
              </a:r>
              <a:r>
                <a:rPr lang="sk-SK" sz="1600" dirty="0" smtClean="0"/>
                <a:t> </a:t>
              </a:r>
              <a:r>
                <a:rPr lang="sk-SK" sz="1600" dirty="0" err="1" smtClean="0"/>
                <a:t>with</a:t>
              </a:r>
              <a:r>
                <a:rPr lang="sk-SK" sz="1600" dirty="0" smtClean="0"/>
                <a:t> </a:t>
              </a:r>
              <a:endParaRPr lang="en-US" sz="1600" dirty="0"/>
            </a:p>
          </p:txBody>
        </p:sp>
      </p:grpSp>
      <p:sp>
        <p:nvSpPr>
          <p:cNvPr id="10" name="TextBox 9"/>
          <p:cNvSpPr txBox="1"/>
          <p:nvPr/>
        </p:nvSpPr>
        <p:spPr>
          <a:xfrm>
            <a:off x="6039248" y="5413268"/>
            <a:ext cx="4717479" cy="369332"/>
          </a:xfrm>
          <a:prstGeom prst="rect">
            <a:avLst/>
          </a:prstGeom>
          <a:solidFill>
            <a:srgbClr val="FFFF00"/>
          </a:solidFill>
        </p:spPr>
        <p:txBody>
          <a:bodyPr wrap="square" rtlCol="0">
            <a:spAutoFit/>
          </a:bodyPr>
          <a:lstStyle/>
          <a:p>
            <a:r>
              <a:rPr lang="en-GB" dirty="0" smtClean="0"/>
              <a:t>What is Bayes net rule in this case?</a:t>
            </a:r>
            <a:endParaRPr lang="en-GB" dirty="0"/>
          </a:p>
        </p:txBody>
      </p:sp>
      <p:sp>
        <p:nvSpPr>
          <p:cNvPr id="12" name="TextBox 11"/>
          <p:cNvSpPr txBox="1"/>
          <p:nvPr/>
        </p:nvSpPr>
        <p:spPr>
          <a:xfrm>
            <a:off x="6039248" y="6119386"/>
            <a:ext cx="5420139" cy="369332"/>
          </a:xfrm>
          <a:prstGeom prst="rect">
            <a:avLst/>
          </a:prstGeom>
          <a:noFill/>
        </p:spPr>
        <p:txBody>
          <a:bodyPr wrap="square" rtlCol="0">
            <a:spAutoFit/>
          </a:bodyPr>
          <a:lstStyle/>
          <a:p>
            <a:r>
              <a:rPr lang="en-GB" b="1" dirty="0" smtClean="0"/>
              <a:t>P</a:t>
            </a:r>
            <a:r>
              <a:rPr lang="en-GB" dirty="0" smtClean="0"/>
              <a:t>(A,B,C,D)=</a:t>
            </a:r>
            <a:r>
              <a:rPr lang="en-GB" b="1" dirty="0" smtClean="0"/>
              <a:t>P</a:t>
            </a:r>
            <a:r>
              <a:rPr lang="en-GB" dirty="0" smtClean="0"/>
              <a:t>(A) </a:t>
            </a:r>
            <a:r>
              <a:rPr lang="en-GB" b="1" dirty="0" smtClean="0"/>
              <a:t>P</a:t>
            </a:r>
            <a:r>
              <a:rPr lang="en-GB" dirty="0" smtClean="0"/>
              <a:t>(B/A) </a:t>
            </a:r>
            <a:r>
              <a:rPr lang="en-GB" b="1" dirty="0" smtClean="0"/>
              <a:t>P</a:t>
            </a:r>
            <a:r>
              <a:rPr lang="en-GB" dirty="0" smtClean="0"/>
              <a:t>(C/B) </a:t>
            </a:r>
            <a:r>
              <a:rPr lang="en-GB" b="1" dirty="0" smtClean="0"/>
              <a:t>P</a:t>
            </a:r>
            <a:r>
              <a:rPr lang="en-GB" dirty="0" smtClean="0"/>
              <a:t>(D/B)</a:t>
            </a:r>
            <a:endParaRPr lang="en-GB" dirty="0"/>
          </a:p>
        </p:txBody>
      </p:sp>
    </p:spTree>
    <p:extLst>
      <p:ext uri="{BB962C8B-B14F-4D97-AF65-F5344CB8AC3E}">
        <p14:creationId xmlns:p14="http://schemas.microsoft.com/office/powerpoint/2010/main" val="1437391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Rot="1" noChangeAspect="1" noMove="1" noResize="1" noEditPoints="1" noAdjustHandles="1" noChangeArrowheads="1" noChangeShapeType="1" noTextEdit="1"/>
          </p:cNvSpPr>
          <p:nvPr/>
        </p:nvSpPr>
        <p:spPr>
          <a:xfrm>
            <a:off x="1775520" y="332656"/>
            <a:ext cx="7776864" cy="573362"/>
          </a:xfrm>
          <a:prstGeom prst="rect">
            <a:avLst/>
          </a:prstGeom>
          <a:blipFill>
            <a:blip r:embed="rId2"/>
            <a:stretch>
              <a:fillRect t="-61702" b="-92553"/>
            </a:stretch>
          </a:blipFill>
        </p:spPr>
        <p:txBody>
          <a:bodyPr/>
          <a:lstStyle/>
          <a:p>
            <a:pPr>
              <a:defRPr/>
            </a:pPr>
            <a:r>
              <a:rPr lang="en-US">
                <a:noFill/>
              </a:rPr>
              <a:t> </a:t>
            </a:r>
          </a:p>
        </p:txBody>
      </p:sp>
      <p:sp>
        <p:nvSpPr>
          <p:cNvPr id="8" name="Rectangle 7"/>
          <p:cNvSpPr>
            <a:spLocks noRot="1" noChangeAspect="1" noMove="1" noResize="1" noEditPoints="1" noAdjustHandles="1" noChangeArrowheads="1" noChangeShapeType="1" noTextEdit="1"/>
          </p:cNvSpPr>
          <p:nvPr/>
        </p:nvSpPr>
        <p:spPr>
          <a:xfrm>
            <a:off x="1953852" y="1528317"/>
            <a:ext cx="5776133" cy="369332"/>
          </a:xfrm>
          <a:prstGeom prst="rect">
            <a:avLst/>
          </a:prstGeom>
          <a:blipFill>
            <a:blip r:embed="rId3"/>
            <a:stretch>
              <a:fillRect l="-950" t="-121667" r="-1690" b="-188333"/>
            </a:stretch>
          </a:blipFill>
        </p:spPr>
        <p:txBody>
          <a:bodyPr/>
          <a:lstStyle/>
          <a:p>
            <a:pPr>
              <a:defRPr/>
            </a:pPr>
            <a:r>
              <a:rPr lang="en-US">
                <a:noFill/>
              </a:rPr>
              <a:t> </a:t>
            </a:r>
          </a:p>
        </p:txBody>
      </p:sp>
      <p:sp>
        <p:nvSpPr>
          <p:cNvPr id="9" name="Rectangle 8"/>
          <p:cNvSpPr>
            <a:spLocks noRot="1" noChangeAspect="1" noMove="1" noResize="1" noEditPoints="1" noAdjustHandles="1" noChangeArrowheads="1" noChangeShapeType="1" noTextEdit="1"/>
          </p:cNvSpPr>
          <p:nvPr/>
        </p:nvSpPr>
        <p:spPr>
          <a:xfrm>
            <a:off x="1849204" y="2365093"/>
            <a:ext cx="7327519" cy="1062535"/>
          </a:xfrm>
          <a:prstGeom prst="rect">
            <a:avLst/>
          </a:prstGeom>
          <a:blipFill>
            <a:blip r:embed="rId4"/>
            <a:stretch>
              <a:fillRect l="-666" t="-40805" r="-915" b="-2874"/>
            </a:stretch>
          </a:blipFill>
        </p:spPr>
        <p:txBody>
          <a:bodyPr/>
          <a:lstStyle/>
          <a:p>
            <a:pPr>
              <a:defRPr/>
            </a:pPr>
            <a:r>
              <a:rPr lang="en-US">
                <a:noFill/>
              </a:rPr>
              <a:t> </a:t>
            </a:r>
          </a:p>
        </p:txBody>
      </p:sp>
      <p:sp>
        <p:nvSpPr>
          <p:cNvPr id="14341" name="TextBox 9"/>
          <p:cNvSpPr txBox="1">
            <a:spLocks noChangeArrowheads="1"/>
          </p:cNvSpPr>
          <p:nvPr/>
        </p:nvSpPr>
        <p:spPr bwMode="auto">
          <a:xfrm>
            <a:off x="1954214" y="3946525"/>
            <a:ext cx="7794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t>Denominator</a:t>
            </a:r>
            <a:r>
              <a:rPr lang="sk-SK" altLang="en-US" dirty="0" smtClean="0"/>
              <a:t> </a:t>
            </a:r>
            <a:r>
              <a:rPr lang="sk-SK" altLang="en-US" dirty="0" err="1" smtClean="0"/>
              <a:t>is</a:t>
            </a:r>
            <a:r>
              <a:rPr lang="sk-SK" altLang="en-US" dirty="0" smtClean="0"/>
              <a:t> </a:t>
            </a:r>
            <a:r>
              <a:rPr lang="sk-SK" altLang="en-US" dirty="0" err="1" smtClean="0"/>
              <a:t>calculated</a:t>
            </a:r>
            <a:r>
              <a:rPr lang="sk-SK" altLang="en-US" dirty="0" smtClean="0"/>
              <a:t> </a:t>
            </a:r>
            <a:r>
              <a:rPr lang="sk-SK" altLang="en-US" dirty="0" err="1" smtClean="0"/>
              <a:t>similarly</a:t>
            </a:r>
            <a:r>
              <a:rPr lang="sk-SK" altLang="en-US" dirty="0" smtClean="0"/>
              <a:t>. </a:t>
            </a:r>
            <a:r>
              <a:rPr lang="sk-SK" altLang="en-US" dirty="0"/>
              <a:t> </a:t>
            </a:r>
            <a:r>
              <a:rPr lang="sk-SK" altLang="en-US" dirty="0" err="1" smtClean="0"/>
              <a:t>The</a:t>
            </a:r>
            <a:r>
              <a:rPr lang="sk-SK" altLang="en-US" dirty="0" smtClean="0"/>
              <a:t> </a:t>
            </a:r>
            <a:r>
              <a:rPr lang="sk-SK" altLang="en-US" dirty="0" err="1" smtClean="0"/>
              <a:t>result</a:t>
            </a:r>
            <a:r>
              <a:rPr lang="sk-SK" altLang="en-US" dirty="0" smtClean="0"/>
              <a:t> </a:t>
            </a:r>
            <a:r>
              <a:rPr lang="sk-SK" altLang="en-US" dirty="0" err="1" smtClean="0"/>
              <a:t>will</a:t>
            </a:r>
            <a:r>
              <a:rPr lang="sk-SK" altLang="en-US" dirty="0" smtClean="0"/>
              <a:t> </a:t>
            </a:r>
            <a:r>
              <a:rPr lang="sk-SK" altLang="en-US" dirty="0" err="1" smtClean="0"/>
              <a:t>be</a:t>
            </a:r>
            <a:r>
              <a:rPr lang="sk-SK" altLang="en-US" dirty="0" smtClean="0"/>
              <a:t>: </a:t>
            </a:r>
            <a:endParaRPr lang="en-US" altLang="en-US" dirty="0"/>
          </a:p>
        </p:txBody>
      </p:sp>
      <p:sp>
        <p:nvSpPr>
          <p:cNvPr id="11" name="Rectangle 10"/>
          <p:cNvSpPr>
            <a:spLocks noRot="1" noChangeAspect="1" noMove="1" noResize="1" noEditPoints="1" noAdjustHandles="1" noChangeArrowheads="1" noChangeShapeType="1" noTextEdit="1"/>
          </p:cNvSpPr>
          <p:nvPr/>
        </p:nvSpPr>
        <p:spPr>
          <a:xfrm>
            <a:off x="1849204" y="4843273"/>
            <a:ext cx="8003601" cy="669094"/>
          </a:xfrm>
          <a:prstGeom prst="rect">
            <a:avLst/>
          </a:prstGeom>
          <a:blipFill>
            <a:blip r:embed="rId5"/>
            <a:stretch>
              <a:fillRect/>
            </a:stretch>
          </a:blipFill>
        </p:spPr>
        <p:txBody>
          <a:bodyPr/>
          <a:lstStyle/>
          <a:p>
            <a:pPr>
              <a:defRPr/>
            </a:pPr>
            <a:r>
              <a:rPr lang="en-US">
                <a:noFill/>
              </a:rPr>
              <a:t> </a:t>
            </a:r>
          </a:p>
        </p:txBody>
      </p:sp>
      <p:grpSp>
        <p:nvGrpSpPr>
          <p:cNvPr id="16" name="Group 15"/>
          <p:cNvGrpSpPr>
            <a:grpSpLocks/>
          </p:cNvGrpSpPr>
          <p:nvPr/>
        </p:nvGrpSpPr>
        <p:grpSpPr bwMode="auto">
          <a:xfrm>
            <a:off x="3322638" y="2208213"/>
            <a:ext cx="1955800" cy="825500"/>
            <a:chOff x="1798853" y="2208179"/>
            <a:chExt cx="1956024" cy="824901"/>
          </a:xfrm>
        </p:grpSpPr>
        <p:sp>
          <p:nvSpPr>
            <p:cNvPr id="4" name="Freeform 3"/>
            <p:cNvSpPr/>
            <p:nvPr/>
          </p:nvSpPr>
          <p:spPr>
            <a:xfrm>
              <a:off x="1798853" y="2208179"/>
              <a:ext cx="1956024" cy="651989"/>
            </a:xfrm>
            <a:custGeom>
              <a:avLst/>
              <a:gdLst>
                <a:gd name="connsiteX0" fmla="*/ 1878202 w 1956024"/>
                <a:gd name="connsiteY0" fmla="*/ 165370 h 651753"/>
                <a:gd name="connsiteX1" fmla="*/ 1858747 w 1956024"/>
                <a:gd name="connsiteY1" fmla="*/ 116732 h 651753"/>
                <a:gd name="connsiteX2" fmla="*/ 1800381 w 1956024"/>
                <a:gd name="connsiteY2" fmla="*/ 77821 h 651753"/>
                <a:gd name="connsiteX3" fmla="*/ 1722560 w 1956024"/>
                <a:gd name="connsiteY3" fmla="*/ 58366 h 651753"/>
                <a:gd name="connsiteX4" fmla="*/ 1586373 w 1956024"/>
                <a:gd name="connsiteY4" fmla="*/ 38910 h 651753"/>
                <a:gd name="connsiteX5" fmla="*/ 1450185 w 1956024"/>
                <a:gd name="connsiteY5" fmla="*/ 19455 h 651753"/>
                <a:gd name="connsiteX6" fmla="*/ 1382092 w 1956024"/>
                <a:gd name="connsiteY6" fmla="*/ 9727 h 651753"/>
                <a:gd name="connsiteX7" fmla="*/ 1275087 w 1956024"/>
                <a:gd name="connsiteY7" fmla="*/ 0 h 651753"/>
                <a:gd name="connsiteX8" fmla="*/ 448236 w 1956024"/>
                <a:gd name="connsiteY8" fmla="*/ 9727 h 651753"/>
                <a:gd name="connsiteX9" fmla="*/ 350960 w 1956024"/>
                <a:gd name="connsiteY9" fmla="*/ 29183 h 651753"/>
                <a:gd name="connsiteX10" fmla="*/ 292594 w 1956024"/>
                <a:gd name="connsiteY10" fmla="*/ 38910 h 651753"/>
                <a:gd name="connsiteX11" fmla="*/ 263411 w 1956024"/>
                <a:gd name="connsiteY11" fmla="*/ 58366 h 651753"/>
                <a:gd name="connsiteX12" fmla="*/ 234228 w 1956024"/>
                <a:gd name="connsiteY12" fmla="*/ 68093 h 651753"/>
                <a:gd name="connsiteX13" fmla="*/ 214773 w 1956024"/>
                <a:gd name="connsiteY13" fmla="*/ 87549 h 651753"/>
                <a:gd name="connsiteX14" fmla="*/ 166134 w 1956024"/>
                <a:gd name="connsiteY14" fmla="*/ 97276 h 651753"/>
                <a:gd name="connsiteX15" fmla="*/ 136951 w 1956024"/>
                <a:gd name="connsiteY15" fmla="*/ 107004 h 651753"/>
                <a:gd name="connsiteX16" fmla="*/ 98041 w 1956024"/>
                <a:gd name="connsiteY16" fmla="*/ 116732 h 651753"/>
                <a:gd name="connsiteX17" fmla="*/ 29947 w 1956024"/>
                <a:gd name="connsiteY17" fmla="*/ 136187 h 651753"/>
                <a:gd name="connsiteX18" fmla="*/ 764 w 1956024"/>
                <a:gd name="connsiteY18" fmla="*/ 155642 h 651753"/>
                <a:gd name="connsiteX19" fmla="*/ 20219 w 1956024"/>
                <a:gd name="connsiteY19" fmla="*/ 282102 h 651753"/>
                <a:gd name="connsiteX20" fmla="*/ 39675 w 1956024"/>
                <a:gd name="connsiteY20" fmla="*/ 428017 h 651753"/>
                <a:gd name="connsiteX21" fmla="*/ 59130 w 1956024"/>
                <a:gd name="connsiteY21" fmla="*/ 457200 h 651753"/>
                <a:gd name="connsiteX22" fmla="*/ 98041 w 1956024"/>
                <a:gd name="connsiteY22" fmla="*/ 544749 h 651753"/>
                <a:gd name="connsiteX23" fmla="*/ 136951 w 1956024"/>
                <a:gd name="connsiteY23" fmla="*/ 573932 h 651753"/>
                <a:gd name="connsiteX24" fmla="*/ 156407 w 1956024"/>
                <a:gd name="connsiteY24" fmla="*/ 593387 h 651753"/>
                <a:gd name="connsiteX25" fmla="*/ 224500 w 1956024"/>
                <a:gd name="connsiteY25" fmla="*/ 612842 h 651753"/>
                <a:gd name="connsiteX26" fmla="*/ 273138 w 1956024"/>
                <a:gd name="connsiteY26" fmla="*/ 632298 h 651753"/>
                <a:gd name="connsiteX27" fmla="*/ 399598 w 1956024"/>
                <a:gd name="connsiteY27" fmla="*/ 651753 h 651753"/>
                <a:gd name="connsiteX28" fmla="*/ 1236177 w 1956024"/>
                <a:gd name="connsiteY28" fmla="*/ 642025 h 651753"/>
                <a:gd name="connsiteX29" fmla="*/ 1333453 w 1956024"/>
                <a:gd name="connsiteY29" fmla="*/ 622570 h 651753"/>
                <a:gd name="connsiteX30" fmla="*/ 1440458 w 1956024"/>
                <a:gd name="connsiteY30" fmla="*/ 612842 h 651753"/>
                <a:gd name="connsiteX31" fmla="*/ 1479368 w 1956024"/>
                <a:gd name="connsiteY31" fmla="*/ 603115 h 651753"/>
                <a:gd name="connsiteX32" fmla="*/ 1742015 w 1956024"/>
                <a:gd name="connsiteY32" fmla="*/ 583659 h 651753"/>
                <a:gd name="connsiteX33" fmla="*/ 1780926 w 1956024"/>
                <a:gd name="connsiteY33" fmla="*/ 573932 h 651753"/>
                <a:gd name="connsiteX34" fmla="*/ 1897658 w 1956024"/>
                <a:gd name="connsiteY34" fmla="*/ 554476 h 651753"/>
                <a:gd name="connsiteX35" fmla="*/ 1926841 w 1956024"/>
                <a:gd name="connsiteY35" fmla="*/ 525293 h 651753"/>
                <a:gd name="connsiteX36" fmla="*/ 1956024 w 1956024"/>
                <a:gd name="connsiteY36" fmla="*/ 408561 h 651753"/>
                <a:gd name="connsiteX37" fmla="*/ 1936568 w 1956024"/>
                <a:gd name="connsiteY37" fmla="*/ 282102 h 651753"/>
                <a:gd name="connsiteX38" fmla="*/ 1917113 w 1956024"/>
                <a:gd name="connsiteY38" fmla="*/ 252919 h 651753"/>
                <a:gd name="connsiteX39" fmla="*/ 1878202 w 1956024"/>
                <a:gd name="connsiteY39" fmla="*/ 175098 h 651753"/>
                <a:gd name="connsiteX40" fmla="*/ 1878202 w 1956024"/>
                <a:gd name="connsiteY40" fmla="*/ 165370 h 651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956024" h="651753">
                  <a:moveTo>
                    <a:pt x="1878202" y="165370"/>
                  </a:moveTo>
                  <a:cubicBezTo>
                    <a:pt x="1871717" y="149157"/>
                    <a:pt x="1867410" y="131893"/>
                    <a:pt x="1858747" y="116732"/>
                  </a:cubicBezTo>
                  <a:cubicBezTo>
                    <a:pt x="1847510" y="97066"/>
                    <a:pt x="1818290" y="85496"/>
                    <a:pt x="1800381" y="77821"/>
                  </a:cubicBezTo>
                  <a:cubicBezTo>
                    <a:pt x="1772297" y="65785"/>
                    <a:pt x="1754190" y="65395"/>
                    <a:pt x="1722560" y="58366"/>
                  </a:cubicBezTo>
                  <a:cubicBezTo>
                    <a:pt x="1620212" y="35622"/>
                    <a:pt x="1774517" y="62428"/>
                    <a:pt x="1586373" y="38910"/>
                  </a:cubicBezTo>
                  <a:cubicBezTo>
                    <a:pt x="1540870" y="33222"/>
                    <a:pt x="1495581" y="25940"/>
                    <a:pt x="1450185" y="19455"/>
                  </a:cubicBezTo>
                  <a:cubicBezTo>
                    <a:pt x="1427487" y="16212"/>
                    <a:pt x="1404926" y="11803"/>
                    <a:pt x="1382092" y="9727"/>
                  </a:cubicBezTo>
                  <a:lnTo>
                    <a:pt x="1275087" y="0"/>
                  </a:lnTo>
                  <a:lnTo>
                    <a:pt x="448236" y="9727"/>
                  </a:lnTo>
                  <a:cubicBezTo>
                    <a:pt x="410782" y="10550"/>
                    <a:pt x="385891" y="22197"/>
                    <a:pt x="350960" y="29183"/>
                  </a:cubicBezTo>
                  <a:cubicBezTo>
                    <a:pt x="331619" y="33051"/>
                    <a:pt x="312049" y="35668"/>
                    <a:pt x="292594" y="38910"/>
                  </a:cubicBezTo>
                  <a:cubicBezTo>
                    <a:pt x="282866" y="45395"/>
                    <a:pt x="273868" y="53137"/>
                    <a:pt x="263411" y="58366"/>
                  </a:cubicBezTo>
                  <a:cubicBezTo>
                    <a:pt x="254240" y="62952"/>
                    <a:pt x="243021" y="62817"/>
                    <a:pt x="234228" y="68093"/>
                  </a:cubicBezTo>
                  <a:cubicBezTo>
                    <a:pt x="226364" y="72812"/>
                    <a:pt x="223203" y="83936"/>
                    <a:pt x="214773" y="87549"/>
                  </a:cubicBezTo>
                  <a:cubicBezTo>
                    <a:pt x="199576" y="94062"/>
                    <a:pt x="182174" y="93266"/>
                    <a:pt x="166134" y="97276"/>
                  </a:cubicBezTo>
                  <a:cubicBezTo>
                    <a:pt x="156186" y="99763"/>
                    <a:pt x="146810" y="104187"/>
                    <a:pt x="136951" y="107004"/>
                  </a:cubicBezTo>
                  <a:cubicBezTo>
                    <a:pt x="124096" y="110677"/>
                    <a:pt x="110896" y="113059"/>
                    <a:pt x="98041" y="116732"/>
                  </a:cubicBezTo>
                  <a:cubicBezTo>
                    <a:pt x="363" y="144640"/>
                    <a:pt x="151576" y="105779"/>
                    <a:pt x="29947" y="136187"/>
                  </a:cubicBezTo>
                  <a:cubicBezTo>
                    <a:pt x="20219" y="142672"/>
                    <a:pt x="3057" y="144178"/>
                    <a:pt x="764" y="155642"/>
                  </a:cubicBezTo>
                  <a:cubicBezTo>
                    <a:pt x="-4131" y="180118"/>
                    <a:pt x="15911" y="251943"/>
                    <a:pt x="20219" y="282102"/>
                  </a:cubicBezTo>
                  <a:cubicBezTo>
                    <a:pt x="21827" y="293359"/>
                    <a:pt x="32037" y="405104"/>
                    <a:pt x="39675" y="428017"/>
                  </a:cubicBezTo>
                  <a:cubicBezTo>
                    <a:pt x="43372" y="439108"/>
                    <a:pt x="54382" y="446516"/>
                    <a:pt x="59130" y="457200"/>
                  </a:cubicBezTo>
                  <a:cubicBezTo>
                    <a:pt x="74543" y="491880"/>
                    <a:pt x="71621" y="518329"/>
                    <a:pt x="98041" y="544749"/>
                  </a:cubicBezTo>
                  <a:cubicBezTo>
                    <a:pt x="109505" y="556213"/>
                    <a:pt x="124496" y="563553"/>
                    <a:pt x="136951" y="573932"/>
                  </a:cubicBezTo>
                  <a:cubicBezTo>
                    <a:pt x="143997" y="579803"/>
                    <a:pt x="148543" y="588668"/>
                    <a:pt x="156407" y="593387"/>
                  </a:cubicBezTo>
                  <a:cubicBezTo>
                    <a:pt x="168121" y="600416"/>
                    <a:pt x="214954" y="609660"/>
                    <a:pt x="224500" y="612842"/>
                  </a:cubicBezTo>
                  <a:cubicBezTo>
                    <a:pt x="241066" y="618364"/>
                    <a:pt x="256572" y="626776"/>
                    <a:pt x="273138" y="632298"/>
                  </a:cubicBezTo>
                  <a:cubicBezTo>
                    <a:pt x="315255" y="646337"/>
                    <a:pt x="354283" y="646718"/>
                    <a:pt x="399598" y="651753"/>
                  </a:cubicBezTo>
                  <a:lnTo>
                    <a:pt x="1236177" y="642025"/>
                  </a:lnTo>
                  <a:cubicBezTo>
                    <a:pt x="1414951" y="638180"/>
                    <a:pt x="1237559" y="636269"/>
                    <a:pt x="1333453" y="622570"/>
                  </a:cubicBezTo>
                  <a:cubicBezTo>
                    <a:pt x="1368908" y="617505"/>
                    <a:pt x="1404790" y="616085"/>
                    <a:pt x="1440458" y="612842"/>
                  </a:cubicBezTo>
                  <a:cubicBezTo>
                    <a:pt x="1453428" y="609600"/>
                    <a:pt x="1466154" y="605148"/>
                    <a:pt x="1479368" y="603115"/>
                  </a:cubicBezTo>
                  <a:cubicBezTo>
                    <a:pt x="1561696" y="590449"/>
                    <a:pt x="1663657" y="588012"/>
                    <a:pt x="1742015" y="583659"/>
                  </a:cubicBezTo>
                  <a:cubicBezTo>
                    <a:pt x="1754985" y="580417"/>
                    <a:pt x="1767786" y="576396"/>
                    <a:pt x="1780926" y="573932"/>
                  </a:cubicBezTo>
                  <a:cubicBezTo>
                    <a:pt x="1819698" y="566662"/>
                    <a:pt x="1897658" y="554476"/>
                    <a:pt x="1897658" y="554476"/>
                  </a:cubicBezTo>
                  <a:cubicBezTo>
                    <a:pt x="1907386" y="544748"/>
                    <a:pt x="1920160" y="537319"/>
                    <a:pt x="1926841" y="525293"/>
                  </a:cubicBezTo>
                  <a:cubicBezTo>
                    <a:pt x="1945192" y="492261"/>
                    <a:pt x="1949985" y="444794"/>
                    <a:pt x="1956024" y="408561"/>
                  </a:cubicBezTo>
                  <a:cubicBezTo>
                    <a:pt x="1953234" y="380657"/>
                    <a:pt x="1954097" y="317160"/>
                    <a:pt x="1936568" y="282102"/>
                  </a:cubicBezTo>
                  <a:cubicBezTo>
                    <a:pt x="1931340" y="271645"/>
                    <a:pt x="1921861" y="263603"/>
                    <a:pt x="1917113" y="252919"/>
                  </a:cubicBezTo>
                  <a:cubicBezTo>
                    <a:pt x="1881345" y="172441"/>
                    <a:pt x="1918158" y="215052"/>
                    <a:pt x="1878202" y="175098"/>
                  </a:cubicBezTo>
                  <a:lnTo>
                    <a:pt x="1878202" y="165370"/>
                  </a:ln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 name="Straight Arrow Connector 5"/>
            <p:cNvCxnSpPr>
              <a:stCxn id="4" idx="28"/>
            </p:cNvCxnSpPr>
            <p:nvPr/>
          </p:nvCxnSpPr>
          <p:spPr>
            <a:xfrm>
              <a:off x="3035657" y="2850649"/>
              <a:ext cx="384219" cy="1824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a:grpSpLocks/>
          </p:cNvGrpSpPr>
          <p:nvPr/>
        </p:nvGrpSpPr>
        <p:grpSpPr bwMode="auto">
          <a:xfrm>
            <a:off x="6180139" y="2222500"/>
            <a:ext cx="2663825" cy="793750"/>
            <a:chOff x="4656049" y="2222892"/>
            <a:chExt cx="2664063" cy="793953"/>
          </a:xfrm>
        </p:grpSpPr>
        <p:sp>
          <p:nvSpPr>
            <p:cNvPr id="13" name="Freeform 12"/>
            <p:cNvSpPr/>
            <p:nvPr/>
          </p:nvSpPr>
          <p:spPr>
            <a:xfrm>
              <a:off x="5229187" y="2222892"/>
              <a:ext cx="2090925" cy="651041"/>
            </a:xfrm>
            <a:custGeom>
              <a:avLst/>
              <a:gdLst>
                <a:gd name="connsiteX0" fmla="*/ 1878202 w 1956024"/>
                <a:gd name="connsiteY0" fmla="*/ 165370 h 651753"/>
                <a:gd name="connsiteX1" fmla="*/ 1858747 w 1956024"/>
                <a:gd name="connsiteY1" fmla="*/ 116732 h 651753"/>
                <a:gd name="connsiteX2" fmla="*/ 1800381 w 1956024"/>
                <a:gd name="connsiteY2" fmla="*/ 77821 h 651753"/>
                <a:gd name="connsiteX3" fmla="*/ 1722560 w 1956024"/>
                <a:gd name="connsiteY3" fmla="*/ 58366 h 651753"/>
                <a:gd name="connsiteX4" fmla="*/ 1586373 w 1956024"/>
                <a:gd name="connsiteY4" fmla="*/ 38910 h 651753"/>
                <a:gd name="connsiteX5" fmla="*/ 1450185 w 1956024"/>
                <a:gd name="connsiteY5" fmla="*/ 19455 h 651753"/>
                <a:gd name="connsiteX6" fmla="*/ 1382092 w 1956024"/>
                <a:gd name="connsiteY6" fmla="*/ 9727 h 651753"/>
                <a:gd name="connsiteX7" fmla="*/ 1275087 w 1956024"/>
                <a:gd name="connsiteY7" fmla="*/ 0 h 651753"/>
                <a:gd name="connsiteX8" fmla="*/ 448236 w 1956024"/>
                <a:gd name="connsiteY8" fmla="*/ 9727 h 651753"/>
                <a:gd name="connsiteX9" fmla="*/ 350960 w 1956024"/>
                <a:gd name="connsiteY9" fmla="*/ 29183 h 651753"/>
                <a:gd name="connsiteX10" fmla="*/ 292594 w 1956024"/>
                <a:gd name="connsiteY10" fmla="*/ 38910 h 651753"/>
                <a:gd name="connsiteX11" fmla="*/ 263411 w 1956024"/>
                <a:gd name="connsiteY11" fmla="*/ 58366 h 651753"/>
                <a:gd name="connsiteX12" fmla="*/ 234228 w 1956024"/>
                <a:gd name="connsiteY12" fmla="*/ 68093 h 651753"/>
                <a:gd name="connsiteX13" fmla="*/ 214773 w 1956024"/>
                <a:gd name="connsiteY13" fmla="*/ 87549 h 651753"/>
                <a:gd name="connsiteX14" fmla="*/ 166134 w 1956024"/>
                <a:gd name="connsiteY14" fmla="*/ 97276 h 651753"/>
                <a:gd name="connsiteX15" fmla="*/ 136951 w 1956024"/>
                <a:gd name="connsiteY15" fmla="*/ 107004 h 651753"/>
                <a:gd name="connsiteX16" fmla="*/ 98041 w 1956024"/>
                <a:gd name="connsiteY16" fmla="*/ 116732 h 651753"/>
                <a:gd name="connsiteX17" fmla="*/ 29947 w 1956024"/>
                <a:gd name="connsiteY17" fmla="*/ 136187 h 651753"/>
                <a:gd name="connsiteX18" fmla="*/ 764 w 1956024"/>
                <a:gd name="connsiteY18" fmla="*/ 155642 h 651753"/>
                <a:gd name="connsiteX19" fmla="*/ 20219 w 1956024"/>
                <a:gd name="connsiteY19" fmla="*/ 282102 h 651753"/>
                <a:gd name="connsiteX20" fmla="*/ 39675 w 1956024"/>
                <a:gd name="connsiteY20" fmla="*/ 428017 h 651753"/>
                <a:gd name="connsiteX21" fmla="*/ 59130 w 1956024"/>
                <a:gd name="connsiteY21" fmla="*/ 457200 h 651753"/>
                <a:gd name="connsiteX22" fmla="*/ 98041 w 1956024"/>
                <a:gd name="connsiteY22" fmla="*/ 544749 h 651753"/>
                <a:gd name="connsiteX23" fmla="*/ 136951 w 1956024"/>
                <a:gd name="connsiteY23" fmla="*/ 573932 h 651753"/>
                <a:gd name="connsiteX24" fmla="*/ 156407 w 1956024"/>
                <a:gd name="connsiteY24" fmla="*/ 593387 h 651753"/>
                <a:gd name="connsiteX25" fmla="*/ 224500 w 1956024"/>
                <a:gd name="connsiteY25" fmla="*/ 612842 h 651753"/>
                <a:gd name="connsiteX26" fmla="*/ 273138 w 1956024"/>
                <a:gd name="connsiteY26" fmla="*/ 632298 h 651753"/>
                <a:gd name="connsiteX27" fmla="*/ 399598 w 1956024"/>
                <a:gd name="connsiteY27" fmla="*/ 651753 h 651753"/>
                <a:gd name="connsiteX28" fmla="*/ 1236177 w 1956024"/>
                <a:gd name="connsiteY28" fmla="*/ 642025 h 651753"/>
                <a:gd name="connsiteX29" fmla="*/ 1333453 w 1956024"/>
                <a:gd name="connsiteY29" fmla="*/ 622570 h 651753"/>
                <a:gd name="connsiteX30" fmla="*/ 1440458 w 1956024"/>
                <a:gd name="connsiteY30" fmla="*/ 612842 h 651753"/>
                <a:gd name="connsiteX31" fmla="*/ 1479368 w 1956024"/>
                <a:gd name="connsiteY31" fmla="*/ 603115 h 651753"/>
                <a:gd name="connsiteX32" fmla="*/ 1742015 w 1956024"/>
                <a:gd name="connsiteY32" fmla="*/ 583659 h 651753"/>
                <a:gd name="connsiteX33" fmla="*/ 1780926 w 1956024"/>
                <a:gd name="connsiteY33" fmla="*/ 573932 h 651753"/>
                <a:gd name="connsiteX34" fmla="*/ 1897658 w 1956024"/>
                <a:gd name="connsiteY34" fmla="*/ 554476 h 651753"/>
                <a:gd name="connsiteX35" fmla="*/ 1926841 w 1956024"/>
                <a:gd name="connsiteY35" fmla="*/ 525293 h 651753"/>
                <a:gd name="connsiteX36" fmla="*/ 1956024 w 1956024"/>
                <a:gd name="connsiteY36" fmla="*/ 408561 h 651753"/>
                <a:gd name="connsiteX37" fmla="*/ 1936568 w 1956024"/>
                <a:gd name="connsiteY37" fmla="*/ 282102 h 651753"/>
                <a:gd name="connsiteX38" fmla="*/ 1917113 w 1956024"/>
                <a:gd name="connsiteY38" fmla="*/ 252919 h 651753"/>
                <a:gd name="connsiteX39" fmla="*/ 1878202 w 1956024"/>
                <a:gd name="connsiteY39" fmla="*/ 175098 h 651753"/>
                <a:gd name="connsiteX40" fmla="*/ 1878202 w 1956024"/>
                <a:gd name="connsiteY40" fmla="*/ 165370 h 651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956024" h="651753">
                  <a:moveTo>
                    <a:pt x="1878202" y="165370"/>
                  </a:moveTo>
                  <a:cubicBezTo>
                    <a:pt x="1871717" y="149157"/>
                    <a:pt x="1867410" y="131893"/>
                    <a:pt x="1858747" y="116732"/>
                  </a:cubicBezTo>
                  <a:cubicBezTo>
                    <a:pt x="1847510" y="97066"/>
                    <a:pt x="1818290" y="85496"/>
                    <a:pt x="1800381" y="77821"/>
                  </a:cubicBezTo>
                  <a:cubicBezTo>
                    <a:pt x="1772297" y="65785"/>
                    <a:pt x="1754190" y="65395"/>
                    <a:pt x="1722560" y="58366"/>
                  </a:cubicBezTo>
                  <a:cubicBezTo>
                    <a:pt x="1620212" y="35622"/>
                    <a:pt x="1774517" y="62428"/>
                    <a:pt x="1586373" y="38910"/>
                  </a:cubicBezTo>
                  <a:cubicBezTo>
                    <a:pt x="1540870" y="33222"/>
                    <a:pt x="1495581" y="25940"/>
                    <a:pt x="1450185" y="19455"/>
                  </a:cubicBezTo>
                  <a:cubicBezTo>
                    <a:pt x="1427487" y="16212"/>
                    <a:pt x="1404926" y="11803"/>
                    <a:pt x="1382092" y="9727"/>
                  </a:cubicBezTo>
                  <a:lnTo>
                    <a:pt x="1275087" y="0"/>
                  </a:lnTo>
                  <a:lnTo>
                    <a:pt x="448236" y="9727"/>
                  </a:lnTo>
                  <a:cubicBezTo>
                    <a:pt x="410782" y="10550"/>
                    <a:pt x="385891" y="22197"/>
                    <a:pt x="350960" y="29183"/>
                  </a:cubicBezTo>
                  <a:cubicBezTo>
                    <a:pt x="331619" y="33051"/>
                    <a:pt x="312049" y="35668"/>
                    <a:pt x="292594" y="38910"/>
                  </a:cubicBezTo>
                  <a:cubicBezTo>
                    <a:pt x="282866" y="45395"/>
                    <a:pt x="273868" y="53137"/>
                    <a:pt x="263411" y="58366"/>
                  </a:cubicBezTo>
                  <a:cubicBezTo>
                    <a:pt x="254240" y="62952"/>
                    <a:pt x="243021" y="62817"/>
                    <a:pt x="234228" y="68093"/>
                  </a:cubicBezTo>
                  <a:cubicBezTo>
                    <a:pt x="226364" y="72812"/>
                    <a:pt x="223203" y="83936"/>
                    <a:pt x="214773" y="87549"/>
                  </a:cubicBezTo>
                  <a:cubicBezTo>
                    <a:pt x="199576" y="94062"/>
                    <a:pt x="182174" y="93266"/>
                    <a:pt x="166134" y="97276"/>
                  </a:cubicBezTo>
                  <a:cubicBezTo>
                    <a:pt x="156186" y="99763"/>
                    <a:pt x="146810" y="104187"/>
                    <a:pt x="136951" y="107004"/>
                  </a:cubicBezTo>
                  <a:cubicBezTo>
                    <a:pt x="124096" y="110677"/>
                    <a:pt x="110896" y="113059"/>
                    <a:pt x="98041" y="116732"/>
                  </a:cubicBezTo>
                  <a:cubicBezTo>
                    <a:pt x="363" y="144640"/>
                    <a:pt x="151576" y="105779"/>
                    <a:pt x="29947" y="136187"/>
                  </a:cubicBezTo>
                  <a:cubicBezTo>
                    <a:pt x="20219" y="142672"/>
                    <a:pt x="3057" y="144178"/>
                    <a:pt x="764" y="155642"/>
                  </a:cubicBezTo>
                  <a:cubicBezTo>
                    <a:pt x="-4131" y="180118"/>
                    <a:pt x="15911" y="251943"/>
                    <a:pt x="20219" y="282102"/>
                  </a:cubicBezTo>
                  <a:cubicBezTo>
                    <a:pt x="21827" y="293359"/>
                    <a:pt x="32037" y="405104"/>
                    <a:pt x="39675" y="428017"/>
                  </a:cubicBezTo>
                  <a:cubicBezTo>
                    <a:pt x="43372" y="439108"/>
                    <a:pt x="54382" y="446516"/>
                    <a:pt x="59130" y="457200"/>
                  </a:cubicBezTo>
                  <a:cubicBezTo>
                    <a:pt x="74543" y="491880"/>
                    <a:pt x="71621" y="518329"/>
                    <a:pt x="98041" y="544749"/>
                  </a:cubicBezTo>
                  <a:cubicBezTo>
                    <a:pt x="109505" y="556213"/>
                    <a:pt x="124496" y="563553"/>
                    <a:pt x="136951" y="573932"/>
                  </a:cubicBezTo>
                  <a:cubicBezTo>
                    <a:pt x="143997" y="579803"/>
                    <a:pt x="148543" y="588668"/>
                    <a:pt x="156407" y="593387"/>
                  </a:cubicBezTo>
                  <a:cubicBezTo>
                    <a:pt x="168121" y="600416"/>
                    <a:pt x="214954" y="609660"/>
                    <a:pt x="224500" y="612842"/>
                  </a:cubicBezTo>
                  <a:cubicBezTo>
                    <a:pt x="241066" y="618364"/>
                    <a:pt x="256572" y="626776"/>
                    <a:pt x="273138" y="632298"/>
                  </a:cubicBezTo>
                  <a:cubicBezTo>
                    <a:pt x="315255" y="646337"/>
                    <a:pt x="354283" y="646718"/>
                    <a:pt x="399598" y="651753"/>
                  </a:cubicBezTo>
                  <a:lnTo>
                    <a:pt x="1236177" y="642025"/>
                  </a:lnTo>
                  <a:cubicBezTo>
                    <a:pt x="1414951" y="638180"/>
                    <a:pt x="1237559" y="636269"/>
                    <a:pt x="1333453" y="622570"/>
                  </a:cubicBezTo>
                  <a:cubicBezTo>
                    <a:pt x="1368908" y="617505"/>
                    <a:pt x="1404790" y="616085"/>
                    <a:pt x="1440458" y="612842"/>
                  </a:cubicBezTo>
                  <a:cubicBezTo>
                    <a:pt x="1453428" y="609600"/>
                    <a:pt x="1466154" y="605148"/>
                    <a:pt x="1479368" y="603115"/>
                  </a:cubicBezTo>
                  <a:cubicBezTo>
                    <a:pt x="1561696" y="590449"/>
                    <a:pt x="1663657" y="588012"/>
                    <a:pt x="1742015" y="583659"/>
                  </a:cubicBezTo>
                  <a:cubicBezTo>
                    <a:pt x="1754985" y="580417"/>
                    <a:pt x="1767786" y="576396"/>
                    <a:pt x="1780926" y="573932"/>
                  </a:cubicBezTo>
                  <a:cubicBezTo>
                    <a:pt x="1819698" y="566662"/>
                    <a:pt x="1897658" y="554476"/>
                    <a:pt x="1897658" y="554476"/>
                  </a:cubicBezTo>
                  <a:cubicBezTo>
                    <a:pt x="1907386" y="544748"/>
                    <a:pt x="1920160" y="537319"/>
                    <a:pt x="1926841" y="525293"/>
                  </a:cubicBezTo>
                  <a:cubicBezTo>
                    <a:pt x="1945192" y="492261"/>
                    <a:pt x="1949985" y="444794"/>
                    <a:pt x="1956024" y="408561"/>
                  </a:cubicBezTo>
                  <a:cubicBezTo>
                    <a:pt x="1953234" y="380657"/>
                    <a:pt x="1954097" y="317160"/>
                    <a:pt x="1936568" y="282102"/>
                  </a:cubicBezTo>
                  <a:cubicBezTo>
                    <a:pt x="1931340" y="271645"/>
                    <a:pt x="1921861" y="263603"/>
                    <a:pt x="1917113" y="252919"/>
                  </a:cubicBezTo>
                  <a:cubicBezTo>
                    <a:pt x="1881345" y="172441"/>
                    <a:pt x="1918158" y="215052"/>
                    <a:pt x="1878202" y="175098"/>
                  </a:cubicBezTo>
                  <a:lnTo>
                    <a:pt x="1878202" y="165370"/>
                  </a:ln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4" name="Straight Arrow Connector 13"/>
            <p:cNvCxnSpPr/>
            <p:nvPr/>
          </p:nvCxnSpPr>
          <p:spPr>
            <a:xfrm flipH="1">
              <a:off x="4656049" y="2713555"/>
              <a:ext cx="1528899" cy="30329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1775520" y="1528317"/>
            <a:ext cx="1908206" cy="369332"/>
          </a:xfrm>
          <a:prstGeom prst="rect">
            <a:avLst/>
          </a:prstGeom>
          <a:solidFill>
            <a:schemeClr val="bg1"/>
          </a:solidFill>
        </p:spPr>
        <p:txBody>
          <a:bodyPr wrap="square" rtlCol="0">
            <a:spAutoFit/>
          </a:bodyPr>
          <a:lstStyle/>
          <a:p>
            <a:r>
              <a:rPr lang="en-US" dirty="0" smtClean="0"/>
              <a:t>Numerator</a:t>
            </a:r>
            <a:endParaRPr lang="en-US" dirty="0"/>
          </a:p>
        </p:txBody>
      </p:sp>
    </p:spTree>
    <p:extLst>
      <p:ext uri="{BB962C8B-B14F-4D97-AF65-F5344CB8AC3E}">
        <p14:creationId xmlns:p14="http://schemas.microsoft.com/office/powerpoint/2010/main" val="24647103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5"/>
          <p:cNvGrpSpPr>
            <a:grpSpLocks/>
          </p:cNvGrpSpPr>
          <p:nvPr/>
        </p:nvGrpSpPr>
        <p:grpSpPr bwMode="auto">
          <a:xfrm>
            <a:off x="900545" y="260351"/>
            <a:ext cx="10584873" cy="1400175"/>
            <a:chOff x="-623455" y="260648"/>
            <a:chExt cx="10584873" cy="1400177"/>
          </a:xfrm>
        </p:grpSpPr>
        <p:sp>
          <p:nvSpPr>
            <p:cNvPr id="2" name="TextBox 1"/>
            <p:cNvSpPr txBox="1">
              <a:spLocks noRot="1" noChangeAspect="1" noMove="1" noResize="1" noEditPoints="1" noAdjustHandles="1" noChangeArrowheads="1" noChangeShapeType="1" noTextEdit="1"/>
            </p:cNvSpPr>
            <p:nvPr/>
          </p:nvSpPr>
          <p:spPr>
            <a:xfrm>
              <a:off x="152400" y="588876"/>
              <a:ext cx="2160240" cy="369332"/>
            </a:xfrm>
            <a:prstGeom prst="rect">
              <a:avLst/>
            </a:prstGeom>
            <a:blipFill>
              <a:blip r:embed="rId2"/>
              <a:stretch>
                <a:fillRect/>
              </a:stretch>
            </a:blipFill>
          </p:spPr>
          <p:txBody>
            <a:bodyPr/>
            <a:lstStyle/>
            <a:p>
              <a:pPr>
                <a:defRPr/>
              </a:pPr>
              <a:r>
                <a:rPr lang="en-US">
                  <a:noFill/>
                </a:rPr>
                <a:t> </a:t>
              </a:r>
            </a:p>
          </p:txBody>
        </p:sp>
        <p:sp>
          <p:nvSpPr>
            <p:cNvPr id="15411" name="TextBox 2"/>
            <p:cNvSpPr txBox="1">
              <a:spLocks noChangeArrowheads="1"/>
            </p:cNvSpPr>
            <p:nvPr/>
          </p:nvSpPr>
          <p:spPr bwMode="auto">
            <a:xfrm>
              <a:off x="-623455" y="260648"/>
              <a:ext cx="10584873" cy="3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err="1" smtClean="0"/>
                <a:t>Imagin</a:t>
              </a:r>
              <a:r>
                <a:rPr lang="en-US" altLang="en-US" dirty="0" smtClean="0"/>
                <a:t> we sample this samples</a:t>
              </a:r>
              <a:r>
                <a:rPr lang="sk-SK" altLang="en-US" dirty="0" smtClean="0"/>
                <a:t>.    </a:t>
              </a:r>
              <a:r>
                <a:rPr lang="en-US" altLang="en-US" dirty="0" smtClean="0"/>
                <a:t>The first and the third one has a weight </a:t>
              </a:r>
              <a:r>
                <a:rPr lang="sk-SK" altLang="en-US" dirty="0" smtClean="0"/>
                <a:t> </a:t>
              </a:r>
              <a:r>
                <a:rPr lang="sk-SK" altLang="en-US" dirty="0"/>
                <a:t>2/5 x 2/3,  </a:t>
              </a:r>
              <a:r>
                <a:rPr lang="en-US" altLang="en-US" dirty="0" smtClean="0"/>
                <a:t>the second one </a:t>
              </a:r>
              <a:r>
                <a:rPr lang="sk-SK" altLang="en-US" dirty="0" smtClean="0"/>
                <a:t> </a:t>
              </a:r>
              <a:r>
                <a:rPr lang="sk-SK" altLang="en-US" dirty="0"/>
                <a:t>4/5 x 1/4 </a:t>
              </a:r>
              <a:endParaRPr lang="en-US" altLang="en-US" dirty="0"/>
            </a:p>
          </p:txBody>
        </p:sp>
        <p:sp>
          <p:nvSpPr>
            <p:cNvPr id="4" name="TextBox 3"/>
            <p:cNvSpPr txBox="1">
              <a:spLocks noRot="1" noChangeAspect="1" noMove="1" noResize="1" noEditPoints="1" noAdjustHandles="1" noChangeArrowheads="1" noChangeShapeType="1" noTextEdit="1"/>
            </p:cNvSpPr>
            <p:nvPr/>
          </p:nvSpPr>
          <p:spPr>
            <a:xfrm>
              <a:off x="152400" y="917104"/>
              <a:ext cx="2160240" cy="369332"/>
            </a:xfrm>
            <a:prstGeom prst="rect">
              <a:avLst/>
            </a:prstGeom>
            <a:blipFill>
              <a:blip r:embed="rId3"/>
              <a:stretch>
                <a:fillRect/>
              </a:stretch>
            </a:blipFill>
          </p:spPr>
          <p:txBody>
            <a:bodyPr/>
            <a:lstStyle/>
            <a:p>
              <a:pPr>
                <a:defRPr/>
              </a:pPr>
              <a:r>
                <a:rPr lang="en-US">
                  <a:noFill/>
                </a:rPr>
                <a:t> </a:t>
              </a:r>
            </a:p>
          </p:txBody>
        </p:sp>
        <p:sp>
          <p:nvSpPr>
            <p:cNvPr id="5" name="TextBox 4"/>
            <p:cNvSpPr txBox="1">
              <a:spLocks noRot="1" noChangeAspect="1" noMove="1" noResize="1" noEditPoints="1" noAdjustHandles="1" noChangeArrowheads="1" noChangeShapeType="1" noTextEdit="1"/>
            </p:cNvSpPr>
            <p:nvPr/>
          </p:nvSpPr>
          <p:spPr>
            <a:xfrm>
              <a:off x="152400" y="1291493"/>
              <a:ext cx="2160240" cy="369332"/>
            </a:xfrm>
            <a:prstGeom prst="rect">
              <a:avLst/>
            </a:prstGeom>
            <a:blipFill>
              <a:blip r:embed="rId4"/>
              <a:stretch>
                <a:fillRect/>
              </a:stretch>
            </a:blipFill>
          </p:spPr>
          <p:txBody>
            <a:bodyPr/>
            <a:lstStyle/>
            <a:p>
              <a:pPr>
                <a:defRPr/>
              </a:pPr>
              <a:r>
                <a:rPr lang="en-US">
                  <a:noFill/>
                </a:rPr>
                <a:t> </a:t>
              </a:r>
            </a:p>
          </p:txBody>
        </p:sp>
      </p:grpSp>
      <p:grpSp>
        <p:nvGrpSpPr>
          <p:cNvPr id="15364" name="Group 62"/>
          <p:cNvGrpSpPr>
            <a:grpSpLocks/>
          </p:cNvGrpSpPr>
          <p:nvPr/>
        </p:nvGrpSpPr>
        <p:grpSpPr bwMode="auto">
          <a:xfrm>
            <a:off x="1785939" y="3284539"/>
            <a:ext cx="4022725" cy="3057153"/>
            <a:chOff x="262154" y="1916832"/>
            <a:chExt cx="3775704" cy="4285510"/>
          </a:xfrm>
        </p:grpSpPr>
        <p:sp>
          <p:nvSpPr>
            <p:cNvPr id="9" name="Oval 8"/>
            <p:cNvSpPr/>
            <p:nvPr/>
          </p:nvSpPr>
          <p:spPr>
            <a:xfrm>
              <a:off x="1619559" y="1916832"/>
              <a:ext cx="648158" cy="647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1619559" y="3022832"/>
              <a:ext cx="648158" cy="6498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826870" y="4148862"/>
              <a:ext cx="649648" cy="6475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p:cNvSpPr/>
            <p:nvPr/>
          </p:nvSpPr>
          <p:spPr>
            <a:xfrm>
              <a:off x="2266227" y="4188918"/>
              <a:ext cx="649648" cy="6475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3" name="Straight Arrow Connector 12"/>
            <p:cNvCxnSpPr>
              <a:stCxn id="9" idx="4"/>
              <a:endCxn id="10" idx="0"/>
            </p:cNvCxnSpPr>
            <p:nvPr/>
          </p:nvCxnSpPr>
          <p:spPr>
            <a:xfrm>
              <a:off x="1944383" y="2564409"/>
              <a:ext cx="0" cy="45842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3"/>
              <a:endCxn id="11" idx="7"/>
            </p:cNvCxnSpPr>
            <p:nvPr/>
          </p:nvCxnSpPr>
          <p:spPr>
            <a:xfrm flipH="1">
              <a:off x="1381157" y="3576946"/>
              <a:ext cx="333764" cy="66760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2" idx="0"/>
            </p:cNvCxnSpPr>
            <p:nvPr/>
          </p:nvCxnSpPr>
          <p:spPr>
            <a:xfrm>
              <a:off x="2194706" y="3501284"/>
              <a:ext cx="396345" cy="68763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372" name="TextBox 13"/>
            <p:cNvSpPr txBox="1">
              <a:spLocks noChangeArrowheads="1"/>
            </p:cNvSpPr>
            <p:nvPr/>
          </p:nvSpPr>
          <p:spPr bwMode="auto">
            <a:xfrm>
              <a:off x="1740788" y="2060849"/>
              <a:ext cx="323628" cy="517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a:t>A</a:t>
              </a:r>
            </a:p>
          </p:txBody>
        </p:sp>
        <p:sp>
          <p:nvSpPr>
            <p:cNvPr id="15373" name="TextBox 14"/>
            <p:cNvSpPr txBox="1">
              <a:spLocks noChangeArrowheads="1"/>
            </p:cNvSpPr>
            <p:nvPr/>
          </p:nvSpPr>
          <p:spPr bwMode="auto">
            <a:xfrm>
              <a:off x="1793344" y="3165868"/>
              <a:ext cx="323628" cy="517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a:t>B</a:t>
              </a:r>
            </a:p>
          </p:txBody>
        </p:sp>
        <p:sp>
          <p:nvSpPr>
            <p:cNvPr id="15374" name="TextBox 15"/>
            <p:cNvSpPr txBox="1">
              <a:spLocks noChangeArrowheads="1"/>
            </p:cNvSpPr>
            <p:nvPr/>
          </p:nvSpPr>
          <p:spPr bwMode="auto">
            <a:xfrm>
              <a:off x="989806" y="4327798"/>
              <a:ext cx="323628" cy="517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a:t>
              </a:r>
            </a:p>
          </p:txBody>
        </p:sp>
        <p:sp>
          <p:nvSpPr>
            <p:cNvPr id="15375" name="TextBox 16"/>
            <p:cNvSpPr txBox="1">
              <a:spLocks noChangeArrowheads="1"/>
            </p:cNvSpPr>
            <p:nvPr/>
          </p:nvSpPr>
          <p:spPr bwMode="auto">
            <a:xfrm>
              <a:off x="2429150" y="4288450"/>
              <a:ext cx="323628" cy="517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a:t>D</a:t>
              </a:r>
            </a:p>
          </p:txBody>
        </p:sp>
        <p:sp>
          <p:nvSpPr>
            <p:cNvPr id="15376" name="TextBox 17"/>
            <p:cNvSpPr txBox="1">
              <a:spLocks noChangeArrowheads="1"/>
            </p:cNvSpPr>
            <p:nvPr/>
          </p:nvSpPr>
          <p:spPr bwMode="auto">
            <a:xfrm>
              <a:off x="2393350" y="1916832"/>
              <a:ext cx="1026522" cy="517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a:t>P(a)=1/5</a:t>
              </a:r>
            </a:p>
          </p:txBody>
        </p:sp>
        <p:grpSp>
          <p:nvGrpSpPr>
            <p:cNvPr id="15377" name="Group 39"/>
            <p:cNvGrpSpPr>
              <a:grpSpLocks/>
            </p:cNvGrpSpPr>
            <p:nvPr/>
          </p:nvGrpSpPr>
          <p:grpSpPr bwMode="auto">
            <a:xfrm>
              <a:off x="2506120" y="2582212"/>
              <a:ext cx="1531738" cy="1226283"/>
              <a:chOff x="2752230" y="2853124"/>
              <a:chExt cx="1531738" cy="1226283"/>
            </a:xfrm>
          </p:grpSpPr>
          <p:sp>
            <p:nvSpPr>
              <p:cNvPr id="44" name="Rectangle 43"/>
              <p:cNvSpPr/>
              <p:nvPr/>
            </p:nvSpPr>
            <p:spPr>
              <a:xfrm>
                <a:off x="2752230" y="2853124"/>
                <a:ext cx="1531738" cy="10792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5" name="Straight Connector 44"/>
              <p:cNvCxnSpPr/>
              <p:nvPr/>
            </p:nvCxnSpPr>
            <p:spPr>
              <a:xfrm>
                <a:off x="3202215" y="2853124"/>
                <a:ext cx="0" cy="107929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752230" y="3284842"/>
                <a:ext cx="153173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752230" y="3583040"/>
                <a:ext cx="1531738" cy="0"/>
              </a:xfrm>
              <a:prstGeom prst="line">
                <a:avLst/>
              </a:prstGeom>
            </p:spPr>
            <p:style>
              <a:lnRef idx="1">
                <a:schemeClr val="accent1"/>
              </a:lnRef>
              <a:fillRef idx="0">
                <a:schemeClr val="accent1"/>
              </a:fillRef>
              <a:effectRef idx="0">
                <a:schemeClr val="accent1"/>
              </a:effectRef>
              <a:fontRef idx="minor">
                <a:schemeClr val="tx1"/>
              </a:fontRef>
            </p:style>
          </p:cxnSp>
          <p:sp>
            <p:nvSpPr>
              <p:cNvPr id="15404" name="TextBox 33"/>
              <p:cNvSpPr txBox="1">
                <a:spLocks noChangeArrowheads="1"/>
              </p:cNvSpPr>
              <p:nvPr/>
            </p:nvSpPr>
            <p:spPr bwMode="auto">
              <a:xfrm>
                <a:off x="2771800" y="2896224"/>
                <a:ext cx="379062" cy="517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a:t>A</a:t>
                </a:r>
              </a:p>
            </p:txBody>
          </p:sp>
          <p:sp>
            <p:nvSpPr>
              <p:cNvPr id="15405" name="TextBox 34"/>
              <p:cNvSpPr txBox="1">
                <a:spLocks noChangeArrowheads="1"/>
              </p:cNvSpPr>
              <p:nvPr/>
            </p:nvSpPr>
            <p:spPr bwMode="auto">
              <a:xfrm>
                <a:off x="3312676" y="2905938"/>
                <a:ext cx="899284" cy="517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b="1"/>
                  <a:t>P</a:t>
                </a:r>
                <a:r>
                  <a:rPr lang="en-US" altLang="en-US"/>
                  <a:t>(b/A)</a:t>
                </a:r>
              </a:p>
            </p:txBody>
          </p:sp>
          <p:sp>
            <p:nvSpPr>
              <p:cNvPr id="15406" name="TextBox 35"/>
              <p:cNvSpPr txBox="1">
                <a:spLocks noChangeArrowheads="1"/>
              </p:cNvSpPr>
              <p:nvPr/>
            </p:nvSpPr>
            <p:spPr bwMode="auto">
              <a:xfrm>
                <a:off x="2787966" y="3265557"/>
                <a:ext cx="379062" cy="517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a:t>t</a:t>
                </a:r>
              </a:p>
            </p:txBody>
          </p:sp>
          <p:sp>
            <p:nvSpPr>
              <p:cNvPr id="15407" name="TextBox 36"/>
              <p:cNvSpPr txBox="1">
                <a:spLocks noChangeArrowheads="1"/>
              </p:cNvSpPr>
              <p:nvPr/>
            </p:nvSpPr>
            <p:spPr bwMode="auto">
              <a:xfrm>
                <a:off x="2782885" y="3556814"/>
                <a:ext cx="379062" cy="517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a:t>f</a:t>
                </a:r>
              </a:p>
            </p:txBody>
          </p:sp>
          <p:sp>
            <p:nvSpPr>
              <p:cNvPr id="15408" name="TextBox 37"/>
              <p:cNvSpPr txBox="1">
                <a:spLocks noChangeArrowheads="1"/>
              </p:cNvSpPr>
              <p:nvPr/>
            </p:nvSpPr>
            <p:spPr bwMode="auto">
              <a:xfrm>
                <a:off x="3512474" y="3263701"/>
                <a:ext cx="699485" cy="517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a:t>1/4</a:t>
                </a:r>
              </a:p>
            </p:txBody>
          </p:sp>
          <p:sp>
            <p:nvSpPr>
              <p:cNvPr id="15409" name="TextBox 38"/>
              <p:cNvSpPr txBox="1">
                <a:spLocks noChangeArrowheads="1"/>
              </p:cNvSpPr>
              <p:nvPr/>
            </p:nvSpPr>
            <p:spPr bwMode="auto">
              <a:xfrm>
                <a:off x="3502628" y="3561678"/>
                <a:ext cx="699485" cy="517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a:t>1/3</a:t>
                </a:r>
              </a:p>
            </p:txBody>
          </p:sp>
        </p:grpSp>
        <p:grpSp>
          <p:nvGrpSpPr>
            <p:cNvPr id="15378" name="Group 40"/>
            <p:cNvGrpSpPr>
              <a:grpSpLocks/>
            </p:cNvGrpSpPr>
            <p:nvPr/>
          </p:nvGrpSpPr>
          <p:grpSpPr bwMode="auto">
            <a:xfrm>
              <a:off x="262154" y="4976694"/>
              <a:ext cx="1531738" cy="1225648"/>
              <a:chOff x="2752778" y="2853759"/>
              <a:chExt cx="1531738" cy="1225648"/>
            </a:xfrm>
          </p:grpSpPr>
          <p:sp>
            <p:nvSpPr>
              <p:cNvPr id="34" name="Rectangle 33"/>
              <p:cNvSpPr/>
              <p:nvPr/>
            </p:nvSpPr>
            <p:spPr>
              <a:xfrm>
                <a:off x="2752778" y="2853759"/>
                <a:ext cx="1531738" cy="10792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5" name="Straight Connector 34"/>
              <p:cNvCxnSpPr/>
              <p:nvPr/>
            </p:nvCxnSpPr>
            <p:spPr>
              <a:xfrm>
                <a:off x="3204253" y="2853759"/>
                <a:ext cx="0" cy="107929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52778" y="3285477"/>
                <a:ext cx="153173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752778" y="3583675"/>
                <a:ext cx="1531738" cy="0"/>
              </a:xfrm>
              <a:prstGeom prst="line">
                <a:avLst/>
              </a:prstGeom>
            </p:spPr>
            <p:style>
              <a:lnRef idx="1">
                <a:schemeClr val="accent1"/>
              </a:lnRef>
              <a:fillRef idx="0">
                <a:schemeClr val="accent1"/>
              </a:fillRef>
              <a:effectRef idx="0">
                <a:schemeClr val="accent1"/>
              </a:effectRef>
              <a:fontRef idx="minor">
                <a:schemeClr val="tx1"/>
              </a:fontRef>
            </p:style>
          </p:cxnSp>
          <p:sp>
            <p:nvSpPr>
              <p:cNvPr id="15394" name="TextBox 45"/>
              <p:cNvSpPr txBox="1">
                <a:spLocks noChangeArrowheads="1"/>
              </p:cNvSpPr>
              <p:nvPr/>
            </p:nvSpPr>
            <p:spPr bwMode="auto">
              <a:xfrm>
                <a:off x="2771800" y="2896224"/>
                <a:ext cx="379062" cy="517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a:t>B</a:t>
                </a:r>
              </a:p>
            </p:txBody>
          </p:sp>
          <p:sp>
            <p:nvSpPr>
              <p:cNvPr id="15395" name="TextBox 46"/>
              <p:cNvSpPr txBox="1">
                <a:spLocks noChangeArrowheads="1"/>
              </p:cNvSpPr>
              <p:nvPr/>
            </p:nvSpPr>
            <p:spPr bwMode="auto">
              <a:xfrm>
                <a:off x="3312676" y="2905938"/>
                <a:ext cx="899284" cy="517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b="1"/>
                  <a:t>P</a:t>
                </a:r>
                <a:r>
                  <a:rPr lang="en-US" altLang="en-US"/>
                  <a:t>(c/B)</a:t>
                </a:r>
              </a:p>
            </p:txBody>
          </p:sp>
          <p:sp>
            <p:nvSpPr>
              <p:cNvPr id="15396" name="TextBox 47"/>
              <p:cNvSpPr txBox="1">
                <a:spLocks noChangeArrowheads="1"/>
              </p:cNvSpPr>
              <p:nvPr/>
            </p:nvSpPr>
            <p:spPr bwMode="auto">
              <a:xfrm>
                <a:off x="2787966" y="3265557"/>
                <a:ext cx="379062" cy="517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a:t>t</a:t>
                </a:r>
              </a:p>
            </p:txBody>
          </p:sp>
          <p:sp>
            <p:nvSpPr>
              <p:cNvPr id="15397" name="TextBox 48"/>
              <p:cNvSpPr txBox="1">
                <a:spLocks noChangeArrowheads="1"/>
              </p:cNvSpPr>
              <p:nvPr/>
            </p:nvSpPr>
            <p:spPr bwMode="auto">
              <a:xfrm>
                <a:off x="2782885" y="3556814"/>
                <a:ext cx="379062" cy="517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a:t>f</a:t>
                </a:r>
              </a:p>
            </p:txBody>
          </p:sp>
          <p:sp>
            <p:nvSpPr>
              <p:cNvPr id="15398" name="TextBox 49"/>
              <p:cNvSpPr txBox="1">
                <a:spLocks noChangeArrowheads="1"/>
              </p:cNvSpPr>
              <p:nvPr/>
            </p:nvSpPr>
            <p:spPr bwMode="auto">
              <a:xfrm>
                <a:off x="3512474" y="3263701"/>
                <a:ext cx="699485" cy="517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a:t>1/5</a:t>
                </a:r>
              </a:p>
            </p:txBody>
          </p:sp>
          <p:sp>
            <p:nvSpPr>
              <p:cNvPr id="15399" name="TextBox 50"/>
              <p:cNvSpPr txBox="1">
                <a:spLocks noChangeArrowheads="1"/>
              </p:cNvSpPr>
              <p:nvPr/>
            </p:nvSpPr>
            <p:spPr bwMode="auto">
              <a:xfrm>
                <a:off x="3502628" y="3561678"/>
                <a:ext cx="699485" cy="517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a:t>3/5</a:t>
                </a:r>
              </a:p>
            </p:txBody>
          </p:sp>
        </p:grpSp>
        <p:grpSp>
          <p:nvGrpSpPr>
            <p:cNvPr id="15379" name="Group 51"/>
            <p:cNvGrpSpPr>
              <a:grpSpLocks/>
            </p:cNvGrpSpPr>
            <p:nvPr/>
          </p:nvGrpSpPr>
          <p:grpSpPr bwMode="auto">
            <a:xfrm>
              <a:off x="2194706" y="4974468"/>
              <a:ext cx="1531738" cy="1227874"/>
              <a:chOff x="2751748" y="2851533"/>
              <a:chExt cx="1531738" cy="1227874"/>
            </a:xfrm>
          </p:grpSpPr>
          <p:sp>
            <p:nvSpPr>
              <p:cNvPr id="24" name="Rectangle 23"/>
              <p:cNvSpPr/>
              <p:nvPr/>
            </p:nvSpPr>
            <p:spPr>
              <a:xfrm>
                <a:off x="2751748" y="2851533"/>
                <a:ext cx="1531738" cy="1074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5" name="Straight Connector 24"/>
              <p:cNvCxnSpPr/>
              <p:nvPr/>
            </p:nvCxnSpPr>
            <p:spPr>
              <a:xfrm>
                <a:off x="3203223" y="2851533"/>
                <a:ext cx="0" cy="10815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751748" y="3283252"/>
                <a:ext cx="153173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751748" y="3583675"/>
                <a:ext cx="1531738" cy="0"/>
              </a:xfrm>
              <a:prstGeom prst="line">
                <a:avLst/>
              </a:prstGeom>
            </p:spPr>
            <p:style>
              <a:lnRef idx="1">
                <a:schemeClr val="accent1"/>
              </a:lnRef>
              <a:fillRef idx="0">
                <a:schemeClr val="accent1"/>
              </a:fillRef>
              <a:effectRef idx="0">
                <a:schemeClr val="accent1"/>
              </a:effectRef>
              <a:fontRef idx="minor">
                <a:schemeClr val="tx1"/>
              </a:fontRef>
            </p:style>
          </p:cxnSp>
          <p:sp>
            <p:nvSpPr>
              <p:cNvPr id="15384" name="TextBox 56"/>
              <p:cNvSpPr txBox="1">
                <a:spLocks noChangeArrowheads="1"/>
              </p:cNvSpPr>
              <p:nvPr/>
            </p:nvSpPr>
            <p:spPr bwMode="auto">
              <a:xfrm>
                <a:off x="2771800" y="2896224"/>
                <a:ext cx="379062" cy="517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a:t>B</a:t>
                </a:r>
              </a:p>
            </p:txBody>
          </p:sp>
          <p:sp>
            <p:nvSpPr>
              <p:cNvPr id="15385" name="TextBox 57"/>
              <p:cNvSpPr txBox="1">
                <a:spLocks noChangeArrowheads="1"/>
              </p:cNvSpPr>
              <p:nvPr/>
            </p:nvSpPr>
            <p:spPr bwMode="auto">
              <a:xfrm>
                <a:off x="3312676" y="2905938"/>
                <a:ext cx="899284" cy="517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b="1"/>
                  <a:t>P</a:t>
                </a:r>
                <a:r>
                  <a:rPr lang="en-US" altLang="en-US"/>
                  <a:t>(d/B)</a:t>
                </a:r>
              </a:p>
            </p:txBody>
          </p:sp>
          <p:sp>
            <p:nvSpPr>
              <p:cNvPr id="15386" name="TextBox 58"/>
              <p:cNvSpPr txBox="1">
                <a:spLocks noChangeArrowheads="1"/>
              </p:cNvSpPr>
              <p:nvPr/>
            </p:nvSpPr>
            <p:spPr bwMode="auto">
              <a:xfrm>
                <a:off x="2787966" y="3265557"/>
                <a:ext cx="379062" cy="517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a:t>t</a:t>
                </a:r>
              </a:p>
            </p:txBody>
          </p:sp>
          <p:sp>
            <p:nvSpPr>
              <p:cNvPr id="15387" name="TextBox 59"/>
              <p:cNvSpPr txBox="1">
                <a:spLocks noChangeArrowheads="1"/>
              </p:cNvSpPr>
              <p:nvPr/>
            </p:nvSpPr>
            <p:spPr bwMode="auto">
              <a:xfrm>
                <a:off x="2782885" y="3556814"/>
                <a:ext cx="379062" cy="517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a:t>f</a:t>
                </a:r>
              </a:p>
            </p:txBody>
          </p:sp>
          <p:sp>
            <p:nvSpPr>
              <p:cNvPr id="15388" name="TextBox 60"/>
              <p:cNvSpPr txBox="1">
                <a:spLocks noChangeArrowheads="1"/>
              </p:cNvSpPr>
              <p:nvPr/>
            </p:nvSpPr>
            <p:spPr bwMode="auto">
              <a:xfrm>
                <a:off x="3512474" y="3263701"/>
                <a:ext cx="699485" cy="517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a:t>3/4</a:t>
                </a:r>
              </a:p>
            </p:txBody>
          </p:sp>
          <p:sp>
            <p:nvSpPr>
              <p:cNvPr id="15389" name="TextBox 61"/>
              <p:cNvSpPr txBox="1">
                <a:spLocks noChangeArrowheads="1"/>
              </p:cNvSpPr>
              <p:nvPr/>
            </p:nvSpPr>
            <p:spPr bwMode="auto">
              <a:xfrm>
                <a:off x="3502628" y="3561678"/>
                <a:ext cx="699485" cy="517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a:t>1/3</a:t>
                </a:r>
              </a:p>
            </p:txBody>
          </p:sp>
        </p:grpSp>
      </p:grpSp>
      <p:grpSp>
        <p:nvGrpSpPr>
          <p:cNvPr id="16" name="Group 15"/>
          <p:cNvGrpSpPr/>
          <p:nvPr/>
        </p:nvGrpSpPr>
        <p:grpSpPr>
          <a:xfrm>
            <a:off x="980843" y="2420889"/>
            <a:ext cx="9687157" cy="697234"/>
            <a:chOff x="980843" y="2420889"/>
            <a:chExt cx="9687157" cy="697234"/>
          </a:xfrm>
        </p:grpSpPr>
        <p:grpSp>
          <p:nvGrpSpPr>
            <p:cNvPr id="6" name="Group 5"/>
            <p:cNvGrpSpPr/>
            <p:nvPr/>
          </p:nvGrpSpPr>
          <p:grpSpPr>
            <a:xfrm>
              <a:off x="1676400" y="2420889"/>
              <a:ext cx="8991600" cy="697234"/>
              <a:chOff x="1676400" y="2420889"/>
              <a:chExt cx="8991600" cy="697234"/>
            </a:xfrm>
          </p:grpSpPr>
          <p:sp>
            <p:nvSpPr>
              <p:cNvPr id="7" name="TextBox 6"/>
              <p:cNvSpPr txBox="1">
                <a:spLocks noRot="1" noChangeAspect="1" noMove="1" noResize="1" noEditPoints="1" noAdjustHandles="1" noChangeArrowheads="1" noChangeShapeType="1" noTextEdit="1"/>
              </p:cNvSpPr>
              <p:nvPr/>
            </p:nvSpPr>
            <p:spPr>
              <a:xfrm>
                <a:off x="1676400" y="2420889"/>
                <a:ext cx="8991600" cy="684611"/>
              </a:xfrm>
              <a:prstGeom prst="rect">
                <a:avLst/>
              </a:prstGeom>
              <a:blipFill>
                <a:blip r:embed="rId5"/>
                <a:stretch>
                  <a:fillRect l="-1017" b="-2679"/>
                </a:stretch>
              </a:blipFill>
            </p:spPr>
            <p:txBody>
              <a:bodyPr/>
              <a:lstStyle/>
              <a:p>
                <a:pPr>
                  <a:defRPr/>
                </a:pPr>
                <a:r>
                  <a:rPr lang="en-US">
                    <a:noFill/>
                  </a:rPr>
                  <a:t> </a:t>
                </a:r>
              </a:p>
            </p:txBody>
          </p:sp>
          <p:sp>
            <p:nvSpPr>
              <p:cNvPr id="3" name="TextBox 2"/>
              <p:cNvSpPr txBox="1"/>
              <p:nvPr/>
            </p:nvSpPr>
            <p:spPr>
              <a:xfrm>
                <a:off x="5028046" y="2420977"/>
                <a:ext cx="1623277" cy="307777"/>
              </a:xfrm>
              <a:prstGeom prst="rect">
                <a:avLst/>
              </a:prstGeom>
              <a:solidFill>
                <a:schemeClr val="bg1"/>
              </a:solidFill>
            </p:spPr>
            <p:txBody>
              <a:bodyPr wrap="square" rtlCol="0">
                <a:spAutoFit/>
              </a:bodyPr>
              <a:lstStyle/>
              <a:p>
                <a:r>
                  <a:rPr lang="en-US" sz="1400" dirty="0" smtClean="0"/>
                  <a:t>Sample weight</a:t>
                </a:r>
                <a:endParaRPr lang="en-US" sz="1400" dirty="0"/>
              </a:p>
            </p:txBody>
          </p:sp>
          <p:sp>
            <p:nvSpPr>
              <p:cNvPr id="55" name="TextBox 54"/>
              <p:cNvSpPr txBox="1"/>
              <p:nvPr/>
            </p:nvSpPr>
            <p:spPr>
              <a:xfrm>
                <a:off x="5150247" y="2810346"/>
                <a:ext cx="1623277" cy="307777"/>
              </a:xfrm>
              <a:prstGeom prst="rect">
                <a:avLst/>
              </a:prstGeom>
              <a:solidFill>
                <a:schemeClr val="bg1"/>
              </a:solidFill>
            </p:spPr>
            <p:txBody>
              <a:bodyPr wrap="square" rtlCol="0">
                <a:spAutoFit/>
              </a:bodyPr>
              <a:lstStyle/>
              <a:p>
                <a:r>
                  <a:rPr lang="en-US" sz="1400" dirty="0" smtClean="0"/>
                  <a:t>Sample weight</a:t>
                </a:r>
                <a:endParaRPr lang="en-US" sz="1400" dirty="0"/>
              </a:p>
            </p:txBody>
          </p:sp>
        </p:grpSp>
        <p:sp>
          <p:nvSpPr>
            <p:cNvPr id="8" name="TextBox 7"/>
            <p:cNvSpPr txBox="1"/>
            <p:nvPr/>
          </p:nvSpPr>
          <p:spPr>
            <a:xfrm>
              <a:off x="980843" y="2557814"/>
              <a:ext cx="1481923" cy="369332"/>
            </a:xfrm>
            <a:prstGeom prst="rect">
              <a:avLst/>
            </a:prstGeom>
            <a:solidFill>
              <a:schemeClr val="bg1"/>
            </a:solidFill>
          </p:spPr>
          <p:txBody>
            <a:bodyPr wrap="square" rtlCol="0">
              <a:spAutoFit/>
            </a:bodyPr>
            <a:lstStyle/>
            <a:p>
              <a:r>
                <a:rPr lang="en-US" dirty="0" smtClean="0"/>
                <a:t>That is why </a:t>
              </a:r>
              <a:endParaRPr lang="en-US" dirty="0"/>
            </a:p>
          </p:txBody>
        </p:sp>
      </p:grpSp>
    </p:spTree>
    <p:extLst>
      <p:ext uri="{BB962C8B-B14F-4D97-AF65-F5344CB8AC3E}">
        <p14:creationId xmlns:p14="http://schemas.microsoft.com/office/powerpoint/2010/main" val="30758948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Comment</a:t>
            </a:r>
            <a:endParaRPr lang="en-GB" dirty="0"/>
          </a:p>
        </p:txBody>
      </p:sp>
      <p:sp>
        <p:nvSpPr>
          <p:cNvPr id="3" name="TextBox 2"/>
          <p:cNvSpPr txBox="1"/>
          <p:nvPr/>
        </p:nvSpPr>
        <p:spPr>
          <a:xfrm>
            <a:off x="2651760" y="2455817"/>
            <a:ext cx="8752114" cy="923330"/>
          </a:xfrm>
          <a:prstGeom prst="rect">
            <a:avLst/>
          </a:prstGeom>
          <a:noFill/>
        </p:spPr>
        <p:txBody>
          <a:bodyPr wrap="square" rtlCol="0">
            <a:spAutoFit/>
          </a:bodyPr>
          <a:lstStyle/>
          <a:p>
            <a:r>
              <a:rPr lang="en-GB" dirty="0" smtClean="0"/>
              <a:t>This method is in between sampling and exact calculations. Some numbers, which are easily to measure, are taken from the Bayes net tables and create the weights, some of them are sampled. </a:t>
            </a:r>
            <a:endParaRPr lang="en-GB" dirty="0"/>
          </a:p>
        </p:txBody>
      </p:sp>
    </p:spTree>
    <p:extLst>
      <p:ext uri="{BB962C8B-B14F-4D97-AF65-F5344CB8AC3E}">
        <p14:creationId xmlns:p14="http://schemas.microsoft.com/office/powerpoint/2010/main" val="39366161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989" y="470263"/>
            <a:ext cx="9836331" cy="584775"/>
          </a:xfrm>
          <a:prstGeom prst="rect">
            <a:avLst/>
          </a:prstGeom>
          <a:noFill/>
        </p:spPr>
        <p:txBody>
          <a:bodyPr wrap="square" rtlCol="0">
            <a:spAutoFit/>
          </a:bodyPr>
          <a:lstStyle/>
          <a:p>
            <a:r>
              <a:rPr lang="sk-SK" b="1" dirty="0" smtClean="0"/>
              <a:t>More </a:t>
            </a:r>
            <a:r>
              <a:rPr lang="sk-SK" b="1" dirty="0" err="1" smtClean="0"/>
              <a:t>complex</a:t>
            </a:r>
            <a:r>
              <a:rPr lang="sk-SK" b="1" dirty="0" smtClean="0"/>
              <a:t> </a:t>
            </a:r>
            <a:r>
              <a:rPr lang="sk-SK" b="1" dirty="0" err="1" smtClean="0"/>
              <a:t>example</a:t>
            </a:r>
            <a:r>
              <a:rPr lang="sk-SK" b="1" dirty="0" smtClean="0"/>
              <a:t> – </a:t>
            </a:r>
            <a:r>
              <a:rPr lang="sk-SK" b="1" dirty="0" err="1" smtClean="0"/>
              <a:t>generating</a:t>
            </a:r>
            <a:r>
              <a:rPr lang="sk-SK" b="1" dirty="0" smtClean="0"/>
              <a:t> </a:t>
            </a:r>
            <a:r>
              <a:rPr lang="sk-SK" b="1" dirty="0" err="1" smtClean="0"/>
              <a:t>samples</a:t>
            </a:r>
            <a:r>
              <a:rPr lang="sk-SK" b="1" dirty="0" smtClean="0"/>
              <a:t> </a:t>
            </a:r>
            <a:r>
              <a:rPr lang="sk-SK" b="1" dirty="0" err="1" smtClean="0"/>
              <a:t>with</a:t>
            </a:r>
            <a:r>
              <a:rPr lang="sk-SK" b="1" dirty="0" smtClean="0"/>
              <a:t> </a:t>
            </a:r>
            <a:r>
              <a:rPr lang="sk-SK" b="1" dirty="0" err="1" smtClean="0"/>
              <a:t>weights</a:t>
            </a:r>
            <a:endParaRPr lang="sk-SK" b="1" dirty="0" smtClean="0"/>
          </a:p>
          <a:p>
            <a:r>
              <a:rPr lang="en-US" sz="1400" dirty="0"/>
              <a:t>https://pubweb.eng.utah.edu/~mccully/cs5300lw/</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829" y="1657588"/>
            <a:ext cx="4693920" cy="2732926"/>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5281749" y="1278765"/>
                <a:ext cx="6683828" cy="5355312"/>
              </a:xfrm>
              <a:prstGeom prst="rect">
                <a:avLst/>
              </a:prstGeom>
              <a:noFill/>
            </p:spPr>
            <p:txBody>
              <a:bodyPr wrap="square" rtlCol="0">
                <a:spAutoFit/>
              </a:bodyPr>
              <a:lstStyle/>
              <a:p>
                <a:r>
                  <a:rPr lang="sk-SK" dirty="0" smtClean="0"/>
                  <a:t>1 </a:t>
                </a:r>
                <a:r>
                  <a:rPr lang="sk-SK" dirty="0" err="1" smtClean="0"/>
                  <a:t>sample</a:t>
                </a:r>
                <a:r>
                  <a:rPr lang="sk-SK" dirty="0" smtClean="0"/>
                  <a:t>:   Let </a:t>
                </a:r>
                <a:r>
                  <a:rPr lang="sk-SK" dirty="0" err="1" smtClean="0"/>
                  <a:t>we</a:t>
                </a:r>
                <a:r>
                  <a:rPr lang="sk-SK" dirty="0" smtClean="0"/>
                  <a:t> </a:t>
                </a:r>
                <a:r>
                  <a:rPr lang="sk-SK" dirty="0" err="1" smtClean="0"/>
                  <a:t>have</a:t>
                </a:r>
                <a:r>
                  <a:rPr lang="sk-SK" dirty="0" smtClean="0"/>
                  <a:t> </a:t>
                </a:r>
                <a:r>
                  <a:rPr lang="sk-SK" b="1" dirty="0" err="1" smtClean="0"/>
                  <a:t>evidence</a:t>
                </a:r>
                <a:r>
                  <a:rPr lang="sk-SK" dirty="0" smtClean="0"/>
                  <a:t>, </a:t>
                </a:r>
                <a:r>
                  <a:rPr lang="sk-SK" dirty="0" err="1" smtClean="0"/>
                  <a:t>that</a:t>
                </a:r>
                <a:r>
                  <a:rPr lang="sk-SK" dirty="0" smtClean="0"/>
                  <a:t> </a:t>
                </a:r>
                <a:r>
                  <a:rPr lang="sk-SK" b="1" i="1" dirty="0" err="1" smtClean="0"/>
                  <a:t>Bulglary</a:t>
                </a:r>
                <a:r>
                  <a:rPr lang="sk-SK" b="1" i="1" dirty="0" smtClean="0"/>
                  <a:t>=</a:t>
                </a:r>
                <a:r>
                  <a:rPr lang="sk-SK" b="1" i="1" dirty="0" err="1" smtClean="0"/>
                  <a:t>false</a:t>
                </a:r>
                <a:r>
                  <a:rPr lang="sk-SK" b="1" i="1" dirty="0" smtClean="0"/>
                  <a:t> </a:t>
                </a:r>
                <a:r>
                  <a:rPr lang="sk-SK" dirty="0" smtClean="0"/>
                  <a:t>and </a:t>
                </a:r>
                <a:r>
                  <a:rPr lang="sk-SK" b="1" i="1" dirty="0" err="1" smtClean="0"/>
                  <a:t>Earthquake</a:t>
                </a:r>
                <a:r>
                  <a:rPr lang="sk-SK" b="1" i="1" dirty="0" smtClean="0"/>
                  <a:t> =</a:t>
                </a:r>
                <a:r>
                  <a:rPr lang="sk-SK" b="1" i="1" dirty="0" err="1" smtClean="0"/>
                  <a:t>false</a:t>
                </a:r>
                <a:r>
                  <a:rPr lang="sk-SK" dirty="0" smtClean="0"/>
                  <a:t>.</a:t>
                </a:r>
              </a:p>
              <a:p>
                <a:endParaRPr lang="sk-SK" dirty="0"/>
              </a:p>
              <a:p>
                <a:r>
                  <a:rPr lang="sk-SK" dirty="0" smtClean="0"/>
                  <a:t>So </a:t>
                </a:r>
                <a:r>
                  <a:rPr lang="sk-SK" dirty="0" err="1" smtClean="0"/>
                  <a:t>we</a:t>
                </a:r>
                <a:r>
                  <a:rPr lang="sk-SK" dirty="0" smtClean="0"/>
                  <a:t> </a:t>
                </a:r>
                <a:r>
                  <a:rPr lang="sk-SK" dirty="0" err="1" smtClean="0"/>
                  <a:t>put</a:t>
                </a:r>
                <a:r>
                  <a:rPr lang="sk-SK" dirty="0" smtClean="0"/>
                  <a:t> 0.999 x 0.998 </a:t>
                </a:r>
                <a:r>
                  <a:rPr lang="sk-SK" dirty="0" err="1" smtClean="0"/>
                  <a:t>for</a:t>
                </a:r>
                <a:r>
                  <a:rPr lang="sk-SK" dirty="0" smtClean="0"/>
                  <a:t> </a:t>
                </a:r>
                <a:r>
                  <a:rPr lang="sk-SK" dirty="0" err="1" smtClean="0"/>
                  <a:t>the</a:t>
                </a:r>
                <a:r>
                  <a:rPr lang="sk-SK" dirty="0" smtClean="0"/>
                  <a:t> </a:t>
                </a:r>
                <a:r>
                  <a:rPr lang="sk-SK" dirty="0" err="1" smtClean="0"/>
                  <a:t>first</a:t>
                </a:r>
                <a:r>
                  <a:rPr lang="sk-SK" dirty="0" smtClean="0"/>
                  <a:t> </a:t>
                </a:r>
                <a:r>
                  <a:rPr lang="sk-SK" dirty="0" err="1" smtClean="0"/>
                  <a:t>two</a:t>
                </a:r>
                <a:r>
                  <a:rPr lang="sk-SK" dirty="0" smtClean="0"/>
                  <a:t> </a:t>
                </a:r>
                <a:r>
                  <a:rPr lang="sk-SK" dirty="0" err="1" smtClean="0"/>
                  <a:t>probabilities</a:t>
                </a:r>
                <a:r>
                  <a:rPr lang="sk-SK" dirty="0" smtClean="0"/>
                  <a:t> in </a:t>
                </a:r>
                <a:r>
                  <a:rPr lang="sk-SK" dirty="0" err="1" smtClean="0"/>
                  <a:t>the</a:t>
                </a:r>
                <a:r>
                  <a:rPr lang="sk-SK" dirty="0" smtClean="0"/>
                  <a:t> </a:t>
                </a:r>
                <a:r>
                  <a:rPr lang="sk-SK" dirty="0" err="1" smtClean="0"/>
                  <a:t>Bayes</a:t>
                </a:r>
                <a:r>
                  <a:rPr lang="sk-SK" dirty="0" smtClean="0"/>
                  <a:t> </a:t>
                </a:r>
                <a:r>
                  <a:rPr lang="sk-SK" dirty="0" err="1" smtClean="0"/>
                  <a:t>nat</a:t>
                </a:r>
                <a:r>
                  <a:rPr lang="sk-SK" dirty="0" smtClean="0"/>
                  <a:t> rule: </a:t>
                </a:r>
              </a:p>
              <a:p>
                <a:endParaRPr lang="sk-SK" dirty="0"/>
              </a:p>
              <a:p>
                <a:endParaRPr lang="sk-SK" dirty="0" smtClean="0"/>
              </a:p>
              <a:p>
                <a:endParaRPr lang="sk-SK" dirty="0"/>
              </a:p>
              <a:p>
                <a:endParaRPr lang="sk-SK" dirty="0" smtClean="0"/>
              </a:p>
              <a:p>
                <a:r>
                  <a:rPr lang="sk-SK" dirty="0" err="1" smtClean="0"/>
                  <a:t>Then</a:t>
                </a:r>
                <a:r>
                  <a:rPr lang="sk-SK" dirty="0" smtClean="0"/>
                  <a:t> </a:t>
                </a:r>
                <a:r>
                  <a:rPr lang="sk-SK" dirty="0" err="1" smtClean="0"/>
                  <a:t>we</a:t>
                </a:r>
                <a:r>
                  <a:rPr lang="sk-SK" dirty="0" smtClean="0"/>
                  <a:t> </a:t>
                </a:r>
                <a:r>
                  <a:rPr lang="sk-SK" dirty="0" err="1" smtClean="0"/>
                  <a:t>sample</a:t>
                </a:r>
                <a:r>
                  <a:rPr lang="sk-SK" dirty="0" smtClean="0"/>
                  <a:t> </a:t>
                </a:r>
                <a:r>
                  <a:rPr lang="sk-SK" dirty="0" err="1" smtClean="0"/>
                  <a:t>from</a:t>
                </a:r>
                <a:r>
                  <a:rPr lang="sk-SK" dirty="0" smtClean="0"/>
                  <a:t> </a:t>
                </a:r>
                <a:r>
                  <a:rPr lang="sk-SK" i="1" dirty="0" smtClean="0"/>
                  <a:t>P(Alarm/B=</a:t>
                </a:r>
                <a:r>
                  <a:rPr lang="sk-SK" i="1" dirty="0" err="1" smtClean="0"/>
                  <a:t>false,EA</a:t>
                </a:r>
                <a:r>
                  <a:rPr lang="sk-SK" i="1" dirty="0" smtClean="0"/>
                  <a:t>=</a:t>
                </a:r>
                <a:r>
                  <a:rPr lang="sk-SK" i="1" dirty="0" err="1" smtClean="0"/>
                  <a:t>false</a:t>
                </a:r>
                <a:r>
                  <a:rPr lang="sk-SK" i="1" dirty="0" smtClean="0"/>
                  <a:t>)=</a:t>
                </a:r>
                <a14:m>
                  <m:oMath xmlns:m="http://schemas.openxmlformats.org/officeDocument/2006/math">
                    <m:d>
                      <m:dPr>
                        <m:begChr m:val="⟨"/>
                        <m:endChr m:val="⟩"/>
                        <m:ctrlPr>
                          <a:rPr lang="sk-SK" i="1" smtClean="0">
                            <a:latin typeface="Cambria Math" panose="02040503050406030204" pitchFamily="18" charset="0"/>
                          </a:rPr>
                        </m:ctrlPr>
                      </m:dPr>
                      <m:e>
                        <m:r>
                          <a:rPr lang="sk-SK" b="0" i="1" smtClean="0">
                            <a:latin typeface="Cambria Math" panose="02040503050406030204" pitchFamily="18" charset="0"/>
                          </a:rPr>
                          <m:t>0.001, 0.999</m:t>
                        </m:r>
                      </m:e>
                    </m:d>
                  </m:oMath>
                </a14:m>
                <a:r>
                  <a:rPr lang="sk-SK" dirty="0" smtClean="0"/>
                  <a:t>, </a:t>
                </a:r>
                <a:r>
                  <a:rPr lang="sk-SK" dirty="0" err="1" smtClean="0"/>
                  <a:t>suppose</a:t>
                </a:r>
                <a:r>
                  <a:rPr lang="sk-SK" dirty="0" smtClean="0"/>
                  <a:t> </a:t>
                </a:r>
                <a:r>
                  <a:rPr lang="sk-SK" dirty="0" err="1" smtClean="0"/>
                  <a:t>this</a:t>
                </a:r>
                <a:r>
                  <a:rPr lang="sk-SK" dirty="0" smtClean="0"/>
                  <a:t> </a:t>
                </a:r>
                <a:r>
                  <a:rPr lang="sk-SK" dirty="0" err="1" smtClean="0"/>
                  <a:t>return</a:t>
                </a:r>
                <a:r>
                  <a:rPr lang="sk-SK" dirty="0" smtClean="0"/>
                  <a:t> </a:t>
                </a:r>
                <a:r>
                  <a:rPr lang="sk-SK" dirty="0" err="1" smtClean="0"/>
                  <a:t>false</a:t>
                </a:r>
                <a:r>
                  <a:rPr lang="sk-SK" dirty="0" smtClean="0"/>
                  <a:t>: </a:t>
                </a:r>
                <a:r>
                  <a:rPr lang="sk-SK" i="1" dirty="0" smtClean="0"/>
                  <a:t>Alarm=</a:t>
                </a:r>
                <a:r>
                  <a:rPr lang="sk-SK" i="1" dirty="0" err="1" smtClean="0"/>
                  <a:t>false</a:t>
                </a:r>
                <a:r>
                  <a:rPr lang="sk-SK" i="1" dirty="0" smtClean="0"/>
                  <a:t> .</a:t>
                </a:r>
              </a:p>
              <a:p>
                <a:endParaRPr lang="sk-SK" i="1" dirty="0"/>
              </a:p>
              <a:p>
                <a:r>
                  <a:rPr lang="sk-SK" dirty="0" err="1" smtClean="0"/>
                  <a:t>We</a:t>
                </a:r>
                <a:r>
                  <a:rPr lang="sk-SK" dirty="0" smtClean="0"/>
                  <a:t> </a:t>
                </a:r>
                <a:r>
                  <a:rPr lang="sk-SK" dirty="0" err="1" smtClean="0"/>
                  <a:t>sample</a:t>
                </a:r>
                <a:r>
                  <a:rPr lang="sk-SK" dirty="0" smtClean="0"/>
                  <a:t> </a:t>
                </a:r>
                <a:r>
                  <a:rPr lang="sk-SK" dirty="0" err="1" smtClean="0"/>
                  <a:t>from</a:t>
                </a:r>
                <a:r>
                  <a:rPr lang="sk-SK" dirty="0" smtClean="0"/>
                  <a:t> </a:t>
                </a:r>
                <a:r>
                  <a:rPr lang="sk-SK" i="1" dirty="0" smtClean="0"/>
                  <a:t>P(JC/Alarm=</a:t>
                </a:r>
                <a:r>
                  <a:rPr lang="sk-SK" i="1" dirty="0" err="1" smtClean="0"/>
                  <a:t>false</a:t>
                </a:r>
                <a:r>
                  <a:rPr lang="sk-SK" i="1" dirty="0" smtClean="0"/>
                  <a:t>)=</a:t>
                </a:r>
                <a14:m>
                  <m:oMath xmlns:m="http://schemas.openxmlformats.org/officeDocument/2006/math">
                    <m:d>
                      <m:dPr>
                        <m:begChr m:val="⟨"/>
                        <m:endChr m:val="⟩"/>
                        <m:ctrlPr>
                          <a:rPr lang="sk-SK" i="1">
                            <a:latin typeface="Cambria Math" panose="02040503050406030204" pitchFamily="18" charset="0"/>
                          </a:rPr>
                        </m:ctrlPr>
                      </m:dPr>
                      <m:e>
                        <m:r>
                          <a:rPr lang="sk-SK" i="1">
                            <a:latin typeface="Cambria Math" panose="02040503050406030204" pitchFamily="18" charset="0"/>
                          </a:rPr>
                          <m:t>0.05, 0.95</m:t>
                        </m:r>
                      </m:e>
                    </m:d>
                  </m:oMath>
                </a14:m>
                <a:r>
                  <a:rPr lang="sk-SK" i="1" dirty="0" smtClean="0"/>
                  <a:t>, </a:t>
                </a:r>
                <a:r>
                  <a:rPr lang="sk-SK" dirty="0" err="1" smtClean="0"/>
                  <a:t>suppose</a:t>
                </a:r>
                <a:r>
                  <a:rPr lang="sk-SK" dirty="0" smtClean="0"/>
                  <a:t> </a:t>
                </a:r>
                <a:r>
                  <a:rPr lang="sk-SK" dirty="0" err="1" smtClean="0"/>
                  <a:t>this</a:t>
                </a:r>
                <a:r>
                  <a:rPr lang="sk-SK" dirty="0" smtClean="0"/>
                  <a:t> </a:t>
                </a:r>
                <a:r>
                  <a:rPr lang="sk-SK" dirty="0" err="1" smtClean="0"/>
                  <a:t>return</a:t>
                </a:r>
                <a:r>
                  <a:rPr lang="sk-SK" dirty="0" smtClean="0"/>
                  <a:t> </a:t>
                </a:r>
                <a:r>
                  <a:rPr lang="sk-SK" dirty="0" err="1" smtClean="0"/>
                  <a:t>false</a:t>
                </a:r>
                <a:r>
                  <a:rPr lang="sk-SK" i="1" dirty="0" smtClean="0"/>
                  <a:t>: JC=</a:t>
                </a:r>
                <a:r>
                  <a:rPr lang="sk-SK" i="1" dirty="0" err="1" smtClean="0"/>
                  <a:t>false</a:t>
                </a:r>
                <a:r>
                  <a:rPr lang="sk-SK" i="1" dirty="0" smtClean="0"/>
                  <a:t>.</a:t>
                </a:r>
              </a:p>
              <a:p>
                <a:endParaRPr lang="sk-SK" i="1" dirty="0"/>
              </a:p>
              <a:p>
                <a:r>
                  <a:rPr lang="sk-SK" dirty="0" err="1" smtClean="0"/>
                  <a:t>Last</a:t>
                </a:r>
                <a:r>
                  <a:rPr lang="sk-SK" dirty="0" smtClean="0"/>
                  <a:t> </a:t>
                </a:r>
                <a:r>
                  <a:rPr lang="sk-SK" dirty="0" err="1" smtClean="0"/>
                  <a:t>we</a:t>
                </a:r>
                <a:r>
                  <a:rPr lang="sk-SK" dirty="0" smtClean="0"/>
                  <a:t> </a:t>
                </a:r>
                <a:r>
                  <a:rPr lang="sk-SK" dirty="0" err="1" smtClean="0"/>
                  <a:t>sample</a:t>
                </a:r>
                <a:r>
                  <a:rPr lang="sk-SK" dirty="0" smtClean="0"/>
                  <a:t> </a:t>
                </a:r>
                <a:r>
                  <a:rPr lang="sk-SK" dirty="0" err="1" smtClean="0"/>
                  <a:t>from</a:t>
                </a:r>
                <a:r>
                  <a:rPr lang="sk-SK" dirty="0" smtClean="0"/>
                  <a:t>  </a:t>
                </a:r>
                <a:r>
                  <a:rPr lang="sk-SK" i="1" dirty="0" smtClean="0"/>
                  <a:t>P(MC/Alarm=</a:t>
                </a:r>
                <a:r>
                  <a:rPr lang="sk-SK" i="1" dirty="0" err="1" smtClean="0"/>
                  <a:t>false</a:t>
                </a:r>
                <a:r>
                  <a:rPr lang="sk-SK" i="1" dirty="0" smtClean="0"/>
                  <a:t>)=</a:t>
                </a:r>
                <a14:m>
                  <m:oMath xmlns:m="http://schemas.openxmlformats.org/officeDocument/2006/math">
                    <m:d>
                      <m:dPr>
                        <m:begChr m:val="⟨"/>
                        <m:endChr m:val="⟩"/>
                        <m:ctrlPr>
                          <a:rPr lang="sk-SK" i="1">
                            <a:latin typeface="Cambria Math" panose="02040503050406030204" pitchFamily="18" charset="0"/>
                          </a:rPr>
                        </m:ctrlPr>
                      </m:dPr>
                      <m:e>
                        <m:r>
                          <a:rPr lang="sk-SK" i="1">
                            <a:latin typeface="Cambria Math" panose="02040503050406030204" pitchFamily="18" charset="0"/>
                          </a:rPr>
                          <m:t>0.01, 0.</m:t>
                        </m:r>
                        <m:r>
                          <a:rPr lang="sk-SK" b="0" i="1" smtClean="0">
                            <a:latin typeface="Cambria Math" panose="02040503050406030204" pitchFamily="18" charset="0"/>
                          </a:rPr>
                          <m:t>9</m:t>
                        </m:r>
                        <m:r>
                          <a:rPr lang="sk-SK" i="1">
                            <a:latin typeface="Cambria Math" panose="02040503050406030204" pitchFamily="18" charset="0"/>
                          </a:rPr>
                          <m:t>9</m:t>
                        </m:r>
                      </m:e>
                    </m:d>
                    <m:r>
                      <a:rPr lang="sk-SK" b="0" i="1" smtClean="0">
                        <a:latin typeface="Cambria Math" panose="02040503050406030204" pitchFamily="18" charset="0"/>
                      </a:rPr>
                      <m:t> , </m:t>
                    </m:r>
                    <m:r>
                      <m:rPr>
                        <m:sty m:val="p"/>
                      </m:rPr>
                      <a:rPr lang="sk-SK" b="0" i="0" smtClean="0">
                        <a:latin typeface="Cambria Math" panose="02040503050406030204" pitchFamily="18" charset="0"/>
                      </a:rPr>
                      <m:t>suppose</m:t>
                    </m:r>
                    <m:r>
                      <a:rPr lang="sk-SK" b="0" i="0" smtClean="0">
                        <a:latin typeface="Cambria Math" panose="02040503050406030204" pitchFamily="18" charset="0"/>
                      </a:rPr>
                      <m:t> </m:t>
                    </m:r>
                    <m:r>
                      <m:rPr>
                        <m:sty m:val="p"/>
                      </m:rPr>
                      <a:rPr lang="sk-SK" b="0" i="0" smtClean="0">
                        <a:latin typeface="Cambria Math" panose="02040503050406030204" pitchFamily="18" charset="0"/>
                      </a:rPr>
                      <m:t>this</m:t>
                    </m:r>
                    <m:r>
                      <a:rPr lang="sk-SK" b="0" i="0" smtClean="0">
                        <a:latin typeface="Cambria Math" panose="02040503050406030204" pitchFamily="18" charset="0"/>
                      </a:rPr>
                      <m:t> </m:t>
                    </m:r>
                    <m:r>
                      <m:rPr>
                        <m:sty m:val="p"/>
                      </m:rPr>
                      <a:rPr lang="sk-SK" b="0" i="0" smtClean="0">
                        <a:latin typeface="Cambria Math" panose="02040503050406030204" pitchFamily="18" charset="0"/>
                      </a:rPr>
                      <m:t>return</m:t>
                    </m:r>
                    <m:r>
                      <a:rPr lang="sk-SK" b="0" i="0" smtClean="0">
                        <a:latin typeface="Cambria Math" panose="02040503050406030204" pitchFamily="18" charset="0"/>
                      </a:rPr>
                      <m:t> </m:t>
                    </m:r>
                    <m:r>
                      <m:rPr>
                        <m:sty m:val="p"/>
                      </m:rPr>
                      <a:rPr lang="sk-SK" b="0" i="0" smtClean="0">
                        <a:latin typeface="Cambria Math" panose="02040503050406030204" pitchFamily="18" charset="0"/>
                      </a:rPr>
                      <m:t>false</m:t>
                    </m:r>
                  </m:oMath>
                </a14:m>
                <a:r>
                  <a:rPr lang="sk-SK" dirty="0" smtClean="0"/>
                  <a:t>, </a:t>
                </a:r>
                <a:r>
                  <a:rPr lang="sk-SK" i="1" dirty="0" smtClean="0"/>
                  <a:t>MC=</a:t>
                </a:r>
                <a:r>
                  <a:rPr lang="sk-SK" i="1" dirty="0" err="1" smtClean="0"/>
                  <a:t>false</a:t>
                </a:r>
                <a:r>
                  <a:rPr lang="sk-SK" i="1" dirty="0" smtClean="0"/>
                  <a:t>. </a:t>
                </a:r>
              </a:p>
            </p:txBody>
          </p:sp>
        </mc:Choice>
        <mc:Fallback xmlns="">
          <p:sp>
            <p:nvSpPr>
              <p:cNvPr id="4" name="TextBox 3"/>
              <p:cNvSpPr txBox="1">
                <a:spLocks noRot="1" noChangeAspect="1" noMove="1" noResize="1" noEditPoints="1" noAdjustHandles="1" noChangeArrowheads="1" noChangeShapeType="1" noTextEdit="1"/>
              </p:cNvSpPr>
              <p:nvPr/>
            </p:nvSpPr>
            <p:spPr>
              <a:xfrm>
                <a:off x="5281749" y="1278765"/>
                <a:ext cx="6683828" cy="5355312"/>
              </a:xfrm>
              <a:prstGeom prst="rect">
                <a:avLst/>
              </a:prstGeom>
              <a:blipFill>
                <a:blip r:embed="rId3"/>
                <a:stretch>
                  <a:fillRect l="-729" t="-683" r="-820" b="-911"/>
                </a:stretch>
              </a:blipFill>
            </p:spPr>
            <p:txBody>
              <a:bodyPr/>
              <a:lstStyle/>
              <a:p>
                <a:r>
                  <a:rPr lang="en-GB">
                    <a:noFill/>
                  </a:rPr>
                  <a:t> </a:t>
                </a:r>
              </a:p>
            </p:txBody>
          </p:sp>
        </mc:Fallback>
      </mc:AlternateContent>
      <p:sp>
        <p:nvSpPr>
          <p:cNvPr id="5" name="TextBox 17"/>
          <p:cNvSpPr txBox="1">
            <a:spLocks noChangeArrowheads="1"/>
          </p:cNvSpPr>
          <p:nvPr/>
        </p:nvSpPr>
        <p:spPr bwMode="auto">
          <a:xfrm>
            <a:off x="5606028" y="2892893"/>
            <a:ext cx="4746625" cy="8318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400" b="1" i="1" dirty="0"/>
              <a:t>P</a:t>
            </a:r>
            <a:r>
              <a:rPr lang="sk-SK" altLang="en-US" sz="2400" i="1" dirty="0"/>
              <a:t>(A,B,EA,MC,JC) =</a:t>
            </a:r>
            <a:r>
              <a:rPr lang="sk-SK" altLang="en-US" sz="2400" b="1" i="1" dirty="0"/>
              <a:t>P</a:t>
            </a:r>
            <a:r>
              <a:rPr lang="sk-SK" altLang="en-US" sz="2400" i="1" dirty="0"/>
              <a:t>(B)</a:t>
            </a:r>
            <a:r>
              <a:rPr lang="sk-SK" altLang="en-US" sz="2400" b="1" i="1" dirty="0"/>
              <a:t>P</a:t>
            </a:r>
            <a:r>
              <a:rPr lang="sk-SK" altLang="en-US" sz="2400" i="1" dirty="0"/>
              <a:t>(EA)</a:t>
            </a:r>
            <a:r>
              <a:rPr lang="sk-SK" altLang="en-US" sz="2400" b="1" i="1" dirty="0"/>
              <a:t>P</a:t>
            </a:r>
            <a:r>
              <a:rPr lang="sk-SK" altLang="en-US" sz="2400" i="1" dirty="0"/>
              <a:t>(A/B,EA)</a:t>
            </a:r>
            <a:r>
              <a:rPr lang="sk-SK" altLang="en-US" sz="2400" b="1" i="1" dirty="0"/>
              <a:t>P</a:t>
            </a:r>
            <a:r>
              <a:rPr lang="sk-SK" altLang="en-US" sz="2400" i="1" dirty="0"/>
              <a:t>(MC/A)</a:t>
            </a:r>
            <a:r>
              <a:rPr lang="sk-SK" altLang="en-US" sz="2400" b="1" i="1" dirty="0"/>
              <a:t>P</a:t>
            </a:r>
            <a:r>
              <a:rPr lang="sk-SK" altLang="en-US" sz="2400" i="1" dirty="0"/>
              <a:t>(JC/A)</a:t>
            </a:r>
            <a:endParaRPr lang="en-US" altLang="en-US" sz="2400" i="1" dirty="0"/>
          </a:p>
        </p:txBody>
      </p:sp>
      <p:cxnSp>
        <p:nvCxnSpPr>
          <p:cNvPr id="7" name="Straight Arrow Connector 6"/>
          <p:cNvCxnSpPr/>
          <p:nvPr/>
        </p:nvCxnSpPr>
        <p:spPr>
          <a:xfrm flipH="1">
            <a:off x="6160258" y="2344049"/>
            <a:ext cx="712670" cy="1156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6935841" y="2222227"/>
            <a:ext cx="904256" cy="1166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397726" y="4990011"/>
            <a:ext cx="3513908" cy="1477328"/>
          </a:xfrm>
          <a:prstGeom prst="rect">
            <a:avLst/>
          </a:prstGeom>
          <a:solidFill>
            <a:srgbClr val="FFFF00"/>
          </a:solidFill>
        </p:spPr>
        <p:txBody>
          <a:bodyPr wrap="square" rtlCol="0">
            <a:spAutoFit/>
          </a:bodyPr>
          <a:lstStyle/>
          <a:p>
            <a:r>
              <a:rPr lang="sk-SK" dirty="0" smtClean="0"/>
              <a:t>At </a:t>
            </a:r>
            <a:r>
              <a:rPr lang="sk-SK" dirty="0" err="1" smtClean="0"/>
              <a:t>last</a:t>
            </a:r>
            <a:r>
              <a:rPr lang="sk-SK" dirty="0" smtClean="0"/>
              <a:t> </a:t>
            </a:r>
            <a:r>
              <a:rPr lang="sk-SK" dirty="0" err="1" smtClean="0"/>
              <a:t>we</a:t>
            </a:r>
            <a:r>
              <a:rPr lang="sk-SK" dirty="0" smtClean="0"/>
              <a:t> </a:t>
            </a:r>
            <a:r>
              <a:rPr lang="sk-SK" dirty="0" err="1" smtClean="0"/>
              <a:t>have</a:t>
            </a:r>
            <a:r>
              <a:rPr lang="sk-SK" dirty="0" smtClean="0"/>
              <a:t> a </a:t>
            </a:r>
            <a:r>
              <a:rPr lang="sk-SK" dirty="0" err="1" smtClean="0"/>
              <a:t>sample</a:t>
            </a:r>
            <a:r>
              <a:rPr lang="sk-SK" dirty="0" smtClean="0"/>
              <a:t> </a:t>
            </a:r>
            <a:r>
              <a:rPr lang="sk-SK" i="1" dirty="0" err="1" smtClean="0"/>
              <a:t>Bulg</a:t>
            </a:r>
            <a:r>
              <a:rPr lang="sk-SK" i="1" dirty="0" smtClean="0"/>
              <a:t>=</a:t>
            </a:r>
            <a:r>
              <a:rPr lang="sk-SK" i="1" dirty="0" err="1" smtClean="0"/>
              <a:t>false</a:t>
            </a:r>
            <a:r>
              <a:rPr lang="sk-SK" i="1" dirty="0" smtClean="0"/>
              <a:t>, </a:t>
            </a:r>
            <a:r>
              <a:rPr lang="sk-SK" i="1" dirty="0" err="1" smtClean="0"/>
              <a:t>Ea</a:t>
            </a:r>
            <a:r>
              <a:rPr lang="sk-SK" i="1" dirty="0" smtClean="0"/>
              <a:t>  = </a:t>
            </a:r>
            <a:r>
              <a:rPr lang="sk-SK" i="1" dirty="0" err="1" smtClean="0"/>
              <a:t>false</a:t>
            </a:r>
            <a:r>
              <a:rPr lang="sk-SK" i="1" dirty="0" smtClean="0"/>
              <a:t>, Alarm=</a:t>
            </a:r>
            <a:r>
              <a:rPr lang="sk-SK" i="1" dirty="0" err="1" smtClean="0"/>
              <a:t>false</a:t>
            </a:r>
            <a:r>
              <a:rPr lang="sk-SK" i="1" dirty="0" smtClean="0"/>
              <a:t>, JC=</a:t>
            </a:r>
            <a:r>
              <a:rPr lang="sk-SK" i="1" dirty="0" err="1" smtClean="0"/>
              <a:t>false</a:t>
            </a:r>
            <a:r>
              <a:rPr lang="sk-SK" i="1" dirty="0" smtClean="0"/>
              <a:t>, MC=</a:t>
            </a:r>
            <a:r>
              <a:rPr lang="sk-SK" i="1" dirty="0" err="1" smtClean="0"/>
              <a:t>false</a:t>
            </a:r>
            <a:r>
              <a:rPr lang="sk-SK" i="1" dirty="0" smtClean="0"/>
              <a:t> </a:t>
            </a:r>
            <a:r>
              <a:rPr lang="sk-SK" dirty="0" err="1" smtClean="0"/>
              <a:t>with</a:t>
            </a:r>
            <a:r>
              <a:rPr lang="sk-SK" dirty="0" smtClean="0"/>
              <a:t> </a:t>
            </a:r>
            <a:r>
              <a:rPr lang="sk-SK" dirty="0" err="1" smtClean="0"/>
              <a:t>the</a:t>
            </a:r>
            <a:r>
              <a:rPr lang="sk-SK" dirty="0" smtClean="0"/>
              <a:t> </a:t>
            </a:r>
            <a:r>
              <a:rPr lang="sk-SK" dirty="0" err="1" smtClean="0"/>
              <a:t>weight</a:t>
            </a:r>
            <a:r>
              <a:rPr lang="sk-SK" dirty="0" smtClean="0"/>
              <a:t> 0.999 x 0.998 = 0.997</a:t>
            </a:r>
            <a:endParaRPr lang="en-US" dirty="0"/>
          </a:p>
        </p:txBody>
      </p:sp>
    </p:spTree>
    <p:extLst>
      <p:ext uri="{BB962C8B-B14F-4D97-AF65-F5344CB8AC3E}">
        <p14:creationId xmlns:p14="http://schemas.microsoft.com/office/powerpoint/2010/main" val="233177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58983" y="1933303"/>
            <a:ext cx="9614262" cy="3416320"/>
          </a:xfrm>
          <a:prstGeom prst="rect">
            <a:avLst/>
          </a:prstGeom>
          <a:noFill/>
        </p:spPr>
        <p:txBody>
          <a:bodyPr wrap="square" rtlCol="0">
            <a:spAutoFit/>
          </a:bodyPr>
          <a:lstStyle/>
          <a:p>
            <a:r>
              <a:rPr lang="sk-SK" sz="2400" dirty="0" err="1" smtClean="0"/>
              <a:t>Homework</a:t>
            </a:r>
            <a:r>
              <a:rPr lang="sk-SK" sz="2400" dirty="0" smtClean="0"/>
              <a:t>:</a:t>
            </a:r>
          </a:p>
          <a:p>
            <a:endParaRPr lang="sk-SK" sz="2400" dirty="0"/>
          </a:p>
          <a:p>
            <a:endParaRPr lang="sk-SK" sz="2400" dirty="0" smtClean="0"/>
          </a:p>
          <a:p>
            <a:pPr marL="342900" indent="-342900">
              <a:buAutoNum type="alphaLcParenR"/>
            </a:pPr>
            <a:r>
              <a:rPr lang="sk-SK" sz="2400" dirty="0" err="1" smtClean="0"/>
              <a:t>Suppose</a:t>
            </a:r>
            <a:r>
              <a:rPr lang="sk-SK" sz="2400" dirty="0" smtClean="0"/>
              <a:t> </a:t>
            </a:r>
            <a:r>
              <a:rPr lang="sk-SK" sz="2400" dirty="0" err="1" smtClean="0"/>
              <a:t>we</a:t>
            </a:r>
            <a:r>
              <a:rPr lang="sk-SK" sz="2400" dirty="0" smtClean="0"/>
              <a:t> </a:t>
            </a:r>
            <a:r>
              <a:rPr lang="sk-SK" sz="2400" dirty="0" err="1" smtClean="0"/>
              <a:t>have</a:t>
            </a:r>
            <a:r>
              <a:rPr lang="sk-SK" sz="2400" dirty="0" smtClean="0"/>
              <a:t> </a:t>
            </a:r>
            <a:r>
              <a:rPr lang="sk-SK" sz="2400" dirty="0" err="1" smtClean="0"/>
              <a:t>an</a:t>
            </a:r>
            <a:r>
              <a:rPr lang="sk-SK" sz="2400" dirty="0" smtClean="0"/>
              <a:t> </a:t>
            </a:r>
            <a:r>
              <a:rPr lang="sk-SK" sz="2400" dirty="0" err="1" smtClean="0"/>
              <a:t>evidence</a:t>
            </a:r>
            <a:r>
              <a:rPr lang="sk-SK" sz="2400" dirty="0" smtClean="0"/>
              <a:t> </a:t>
            </a:r>
            <a:r>
              <a:rPr lang="sk-SK" sz="2400" i="1" dirty="0" smtClean="0"/>
              <a:t>Alarm=</a:t>
            </a:r>
            <a:r>
              <a:rPr lang="sk-SK" sz="2400" i="1" dirty="0" err="1" smtClean="0"/>
              <a:t>false</a:t>
            </a:r>
            <a:r>
              <a:rPr lang="sk-SK" sz="2400" i="1" dirty="0" smtClean="0"/>
              <a:t>, JC=</a:t>
            </a:r>
            <a:r>
              <a:rPr lang="sk-SK" sz="2400" i="1" dirty="0" err="1" smtClean="0"/>
              <a:t>true</a:t>
            </a:r>
            <a:r>
              <a:rPr lang="sk-SK" sz="2400" i="1" dirty="0" smtClean="0"/>
              <a:t>. </a:t>
            </a:r>
            <a:r>
              <a:rPr lang="sk-SK" sz="2400" dirty="0" err="1" smtClean="0"/>
              <a:t>Find</a:t>
            </a:r>
            <a:r>
              <a:rPr lang="sk-SK" sz="2400" dirty="0" smtClean="0"/>
              <a:t> a </a:t>
            </a:r>
            <a:r>
              <a:rPr lang="sk-SK" sz="2400" dirty="0" err="1" smtClean="0"/>
              <a:t>weight</a:t>
            </a:r>
            <a:r>
              <a:rPr lang="sk-SK" sz="2400" dirty="0" smtClean="0"/>
              <a:t> of </a:t>
            </a:r>
            <a:r>
              <a:rPr lang="sk-SK" sz="2400" dirty="0" err="1" smtClean="0"/>
              <a:t>the</a:t>
            </a:r>
            <a:r>
              <a:rPr lang="sk-SK" sz="2400" dirty="0" smtClean="0"/>
              <a:t> </a:t>
            </a:r>
            <a:r>
              <a:rPr lang="sk-SK" sz="2400" dirty="0" err="1" smtClean="0"/>
              <a:t>sample</a:t>
            </a:r>
            <a:endParaRPr lang="sk-SK" sz="2400" dirty="0" smtClean="0"/>
          </a:p>
          <a:p>
            <a:r>
              <a:rPr lang="sk-SK" sz="2400" dirty="0"/>
              <a:t> </a:t>
            </a:r>
            <a:r>
              <a:rPr lang="sk-SK" sz="2400" dirty="0" smtClean="0"/>
              <a:t>     1.  </a:t>
            </a:r>
            <a:r>
              <a:rPr lang="sk-SK" sz="2400" i="1" dirty="0" err="1" smtClean="0"/>
              <a:t>Bulg</a:t>
            </a:r>
            <a:r>
              <a:rPr lang="sk-SK" sz="2400" i="1" dirty="0" smtClean="0"/>
              <a:t>=</a:t>
            </a:r>
            <a:r>
              <a:rPr lang="sk-SK" sz="2400" i="1" dirty="0" err="1" smtClean="0"/>
              <a:t>false</a:t>
            </a:r>
            <a:r>
              <a:rPr lang="sk-SK" sz="2400" i="1" dirty="0" smtClean="0"/>
              <a:t>, </a:t>
            </a:r>
            <a:r>
              <a:rPr lang="sk-SK" sz="2400" i="1" dirty="0" err="1" smtClean="0"/>
              <a:t>Ea</a:t>
            </a:r>
            <a:r>
              <a:rPr lang="sk-SK" sz="2400" i="1" dirty="0" smtClean="0"/>
              <a:t>=</a:t>
            </a:r>
            <a:r>
              <a:rPr lang="sk-SK" sz="2400" i="1" dirty="0" err="1" smtClean="0"/>
              <a:t>false</a:t>
            </a:r>
            <a:r>
              <a:rPr lang="sk-SK" sz="2400" i="1" dirty="0" smtClean="0"/>
              <a:t>, Alarm=</a:t>
            </a:r>
            <a:r>
              <a:rPr lang="sk-SK" sz="2400" i="1" dirty="0" err="1" smtClean="0"/>
              <a:t>false</a:t>
            </a:r>
            <a:r>
              <a:rPr lang="sk-SK" sz="2400" i="1" dirty="0" smtClean="0"/>
              <a:t>, JC=</a:t>
            </a:r>
            <a:r>
              <a:rPr lang="sk-SK" sz="2400" i="1" dirty="0" err="1" smtClean="0"/>
              <a:t>true</a:t>
            </a:r>
            <a:r>
              <a:rPr lang="sk-SK" sz="2400" i="1" dirty="0" smtClean="0"/>
              <a:t>, MC=</a:t>
            </a:r>
            <a:r>
              <a:rPr lang="sk-SK" sz="2400" i="1" dirty="0" err="1" smtClean="0"/>
              <a:t>false</a:t>
            </a:r>
            <a:endParaRPr lang="sk-SK" sz="2400" i="1" dirty="0" smtClean="0"/>
          </a:p>
          <a:p>
            <a:r>
              <a:rPr lang="sk-SK" sz="2400" i="1" dirty="0"/>
              <a:t> </a:t>
            </a:r>
            <a:r>
              <a:rPr lang="sk-SK" sz="2400" i="1" dirty="0" smtClean="0"/>
              <a:t>     2.  </a:t>
            </a:r>
            <a:r>
              <a:rPr lang="sk-SK" sz="2400" i="1" dirty="0" err="1" smtClean="0"/>
              <a:t>The</a:t>
            </a:r>
            <a:r>
              <a:rPr lang="sk-SK" sz="2400" i="1" dirty="0" smtClean="0"/>
              <a:t> </a:t>
            </a:r>
            <a:r>
              <a:rPr lang="sk-SK" sz="2400" i="1" dirty="0" err="1" smtClean="0"/>
              <a:t>same</a:t>
            </a:r>
            <a:r>
              <a:rPr lang="sk-SK" sz="2400" i="1" dirty="0" smtClean="0"/>
              <a:t> as </a:t>
            </a:r>
            <a:r>
              <a:rPr lang="sk-SK" sz="2400" i="1" dirty="0" err="1" smtClean="0"/>
              <a:t>above</a:t>
            </a:r>
            <a:r>
              <a:rPr lang="sk-SK" sz="2400" i="1" dirty="0" smtClean="0"/>
              <a:t>, </a:t>
            </a:r>
            <a:r>
              <a:rPr lang="sk-SK" sz="2400" dirty="0" err="1" smtClean="0"/>
              <a:t>but</a:t>
            </a:r>
            <a:r>
              <a:rPr lang="sk-SK" sz="2400" dirty="0" smtClean="0"/>
              <a:t> </a:t>
            </a:r>
            <a:r>
              <a:rPr lang="sk-SK" sz="2400" dirty="0" err="1" smtClean="0"/>
              <a:t>the</a:t>
            </a:r>
            <a:r>
              <a:rPr lang="sk-SK" sz="2400" dirty="0" smtClean="0"/>
              <a:t> </a:t>
            </a:r>
            <a:r>
              <a:rPr lang="sk-SK" sz="2400" dirty="0" err="1" smtClean="0"/>
              <a:t>evidence</a:t>
            </a:r>
            <a:r>
              <a:rPr lang="sk-SK" sz="2400" dirty="0" smtClean="0"/>
              <a:t> </a:t>
            </a:r>
            <a:r>
              <a:rPr lang="sk-SK" sz="2400" dirty="0" err="1" smtClean="0"/>
              <a:t>is</a:t>
            </a:r>
            <a:r>
              <a:rPr lang="sk-SK" sz="2400" dirty="0" smtClean="0"/>
              <a:t> </a:t>
            </a:r>
            <a:r>
              <a:rPr lang="sk-SK" sz="2400" i="1" dirty="0" smtClean="0"/>
              <a:t>Alarm=</a:t>
            </a:r>
            <a:r>
              <a:rPr lang="sk-SK" sz="2400" i="1" dirty="0" err="1" smtClean="0"/>
              <a:t>true</a:t>
            </a:r>
            <a:r>
              <a:rPr lang="sk-SK" sz="2400" i="1" dirty="0" smtClean="0"/>
              <a:t>, JC </a:t>
            </a:r>
          </a:p>
          <a:p>
            <a:r>
              <a:rPr lang="sk-SK" sz="2400" i="1" dirty="0"/>
              <a:t> </a:t>
            </a:r>
            <a:r>
              <a:rPr lang="sk-SK" sz="2400" i="1" dirty="0" smtClean="0"/>
              <a:t>          =</a:t>
            </a:r>
            <a:r>
              <a:rPr lang="sk-SK" sz="2400" i="1" dirty="0" err="1" smtClean="0"/>
              <a:t>true</a:t>
            </a:r>
            <a:r>
              <a:rPr lang="sk-SK" sz="2400" i="1" dirty="0" smtClean="0"/>
              <a:t> . </a:t>
            </a:r>
            <a:r>
              <a:rPr lang="sk-SK" sz="2400" dirty="0" err="1" smtClean="0"/>
              <a:t>All</a:t>
            </a:r>
            <a:r>
              <a:rPr lang="sk-SK" sz="2400" dirty="0" smtClean="0"/>
              <a:t> </a:t>
            </a:r>
            <a:r>
              <a:rPr lang="sk-SK" sz="2400" dirty="0" err="1" smtClean="0"/>
              <a:t>the</a:t>
            </a:r>
            <a:r>
              <a:rPr lang="sk-SK" sz="2400" dirty="0" smtClean="0"/>
              <a:t> </a:t>
            </a:r>
            <a:r>
              <a:rPr lang="sk-SK" sz="2400" dirty="0" err="1" smtClean="0"/>
              <a:t>other</a:t>
            </a:r>
            <a:r>
              <a:rPr lang="sk-SK" sz="2400" dirty="0" smtClean="0"/>
              <a:t> </a:t>
            </a:r>
            <a:r>
              <a:rPr lang="sk-SK" sz="2400" dirty="0" err="1" smtClean="0"/>
              <a:t>variables</a:t>
            </a:r>
            <a:r>
              <a:rPr lang="sk-SK" sz="2400" dirty="0" smtClean="0"/>
              <a:t> are </a:t>
            </a:r>
            <a:r>
              <a:rPr lang="sk-SK" sz="2400" dirty="0" err="1" smtClean="0"/>
              <a:t>the</a:t>
            </a:r>
            <a:r>
              <a:rPr lang="sk-SK" sz="2400" dirty="0" smtClean="0"/>
              <a:t> </a:t>
            </a:r>
            <a:r>
              <a:rPr lang="sk-SK" sz="2400" dirty="0" err="1" smtClean="0"/>
              <a:t>same</a:t>
            </a:r>
            <a:r>
              <a:rPr lang="sk-SK" sz="2400" dirty="0" smtClean="0"/>
              <a:t>. </a:t>
            </a:r>
          </a:p>
          <a:p>
            <a:r>
              <a:rPr lang="sk-SK" sz="2400" dirty="0"/>
              <a:t> </a:t>
            </a:r>
            <a:r>
              <a:rPr lang="sk-SK" sz="2400" dirty="0" smtClean="0"/>
              <a:t>     </a:t>
            </a:r>
            <a:endParaRPr lang="en-US" sz="2400" dirty="0"/>
          </a:p>
        </p:txBody>
      </p:sp>
    </p:spTree>
    <p:extLst>
      <p:ext uri="{BB962C8B-B14F-4D97-AF65-F5344CB8AC3E}">
        <p14:creationId xmlns:p14="http://schemas.microsoft.com/office/powerpoint/2010/main" val="4228969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2098" y="793630"/>
            <a:ext cx="9057736" cy="646331"/>
          </a:xfrm>
          <a:prstGeom prst="rect">
            <a:avLst/>
          </a:prstGeom>
          <a:noFill/>
        </p:spPr>
        <p:txBody>
          <a:bodyPr wrap="square" rtlCol="0">
            <a:spAutoFit/>
          </a:bodyPr>
          <a:lstStyle/>
          <a:p>
            <a:r>
              <a:rPr lang="en-GB" sz="3600" dirty="0" smtClean="0"/>
              <a:t>Using Bayesian networks in AI</a:t>
            </a:r>
            <a:endParaRPr lang="en-GB" sz="3600" dirty="0"/>
          </a:p>
        </p:txBody>
      </p:sp>
      <p:sp>
        <p:nvSpPr>
          <p:cNvPr id="3" name="TextBox 2"/>
          <p:cNvSpPr txBox="1"/>
          <p:nvPr/>
        </p:nvSpPr>
        <p:spPr>
          <a:xfrm>
            <a:off x="1449238" y="2398143"/>
            <a:ext cx="9730596" cy="1200329"/>
          </a:xfrm>
          <a:prstGeom prst="rect">
            <a:avLst/>
          </a:prstGeom>
          <a:noFill/>
        </p:spPr>
        <p:txBody>
          <a:bodyPr wrap="square" rtlCol="0">
            <a:spAutoFit/>
          </a:bodyPr>
          <a:lstStyle/>
          <a:p>
            <a:pPr marL="342900" indent="-342900">
              <a:buAutoNum type="arabicPeriod"/>
            </a:pPr>
            <a:r>
              <a:rPr lang="en-GB" dirty="0" smtClean="0"/>
              <a:t>Naïve Bayes classifier</a:t>
            </a:r>
          </a:p>
          <a:p>
            <a:pPr marL="342900" indent="-342900">
              <a:buAutoNum type="arabicPeriod"/>
            </a:pPr>
            <a:r>
              <a:rPr lang="en-GB" dirty="0" smtClean="0"/>
              <a:t>More complex classifier</a:t>
            </a:r>
          </a:p>
          <a:p>
            <a:pPr marL="342900" indent="-342900">
              <a:buAutoNum type="arabicPeriod"/>
            </a:pPr>
            <a:r>
              <a:rPr lang="en-GB" dirty="0" smtClean="0"/>
              <a:t>Diagnostics using Bayes networks</a:t>
            </a:r>
          </a:p>
          <a:p>
            <a:pPr marL="342900" indent="-342900">
              <a:buAutoNum type="arabicPeriod"/>
            </a:pPr>
            <a:r>
              <a:rPr lang="en-GB" dirty="0" smtClean="0"/>
              <a:t>Recommendation systems</a:t>
            </a:r>
            <a:endParaRPr lang="en-GB" dirty="0"/>
          </a:p>
        </p:txBody>
      </p:sp>
    </p:spTree>
    <p:extLst>
      <p:ext uri="{BB962C8B-B14F-4D97-AF65-F5344CB8AC3E}">
        <p14:creationId xmlns:p14="http://schemas.microsoft.com/office/powerpoint/2010/main" val="8071783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Naive Bayes classifier</a:t>
            </a:r>
            <a:endParaRPr lang="en-GB" dirty="0"/>
          </a:p>
        </p:txBody>
      </p:sp>
      <p:grpSp>
        <p:nvGrpSpPr>
          <p:cNvPr id="17" name="Group 16"/>
          <p:cNvGrpSpPr/>
          <p:nvPr/>
        </p:nvGrpSpPr>
        <p:grpSpPr>
          <a:xfrm>
            <a:off x="1501514" y="2218545"/>
            <a:ext cx="6250898" cy="3699448"/>
            <a:chOff x="2805659" y="2278506"/>
            <a:chExt cx="6250898" cy="3699448"/>
          </a:xfrm>
        </p:grpSpPr>
        <p:sp>
          <p:nvSpPr>
            <p:cNvPr id="3" name="Oval 2"/>
            <p:cNvSpPr/>
            <p:nvPr/>
          </p:nvSpPr>
          <p:spPr>
            <a:xfrm>
              <a:off x="4601980" y="2278506"/>
              <a:ext cx="1469036" cy="1439055"/>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4886792" y="2653259"/>
              <a:ext cx="1184223" cy="369332"/>
            </a:xfrm>
            <a:prstGeom prst="rect">
              <a:avLst/>
            </a:prstGeom>
            <a:noFill/>
          </p:spPr>
          <p:txBody>
            <a:bodyPr wrap="square" rtlCol="0">
              <a:spAutoFit/>
            </a:bodyPr>
            <a:lstStyle/>
            <a:p>
              <a:r>
                <a:rPr lang="en-GB" dirty="0" smtClean="0"/>
                <a:t>Cause</a:t>
              </a:r>
              <a:endParaRPr lang="en-GB" dirty="0"/>
            </a:p>
          </p:txBody>
        </p:sp>
        <p:sp>
          <p:nvSpPr>
            <p:cNvPr id="5" name="Oval 4"/>
            <p:cNvSpPr/>
            <p:nvPr/>
          </p:nvSpPr>
          <p:spPr>
            <a:xfrm>
              <a:off x="2805659" y="4499549"/>
              <a:ext cx="1469036" cy="1439055"/>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4931761" y="4538899"/>
              <a:ext cx="1469036" cy="1439055"/>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7587521" y="4538899"/>
              <a:ext cx="1469036" cy="1439055"/>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p:cNvCxnSpPr>
              <a:endCxn id="7" idx="1"/>
            </p:cNvCxnSpPr>
            <p:nvPr/>
          </p:nvCxnSpPr>
          <p:spPr>
            <a:xfrm>
              <a:off x="5943597" y="3421308"/>
              <a:ext cx="1859059" cy="1328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338717" y="3717561"/>
              <a:ext cx="140186" cy="821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5" idx="0"/>
            </p:cNvCxnSpPr>
            <p:nvPr/>
          </p:nvCxnSpPr>
          <p:spPr>
            <a:xfrm flipH="1">
              <a:off x="3540177" y="3397344"/>
              <a:ext cx="1122039" cy="1102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68053" y="5034410"/>
              <a:ext cx="6088504" cy="369332"/>
            </a:xfrm>
            <a:prstGeom prst="rect">
              <a:avLst/>
            </a:prstGeom>
            <a:noFill/>
          </p:spPr>
          <p:txBody>
            <a:bodyPr wrap="square" rtlCol="0">
              <a:spAutoFit/>
            </a:bodyPr>
            <a:lstStyle/>
            <a:p>
              <a:r>
                <a:rPr lang="en-GB" dirty="0" smtClean="0"/>
                <a:t>Effect_1                  Effect_2           …              Effect _n</a:t>
              </a:r>
              <a:endParaRPr lang="en-GB" dirty="0"/>
            </a:p>
          </p:txBody>
        </p:sp>
      </p:grpSp>
      <p:sp>
        <p:nvSpPr>
          <p:cNvPr id="18" name="TextBox 17"/>
          <p:cNvSpPr txBox="1"/>
          <p:nvPr/>
        </p:nvSpPr>
        <p:spPr>
          <a:xfrm>
            <a:off x="7974767" y="2038662"/>
            <a:ext cx="3657600" cy="923330"/>
          </a:xfrm>
          <a:prstGeom prst="rect">
            <a:avLst/>
          </a:prstGeom>
          <a:noFill/>
        </p:spPr>
        <p:txBody>
          <a:bodyPr wrap="square" rtlCol="0">
            <a:spAutoFit/>
          </a:bodyPr>
          <a:lstStyle/>
          <a:p>
            <a:r>
              <a:rPr lang="en-GB" dirty="0" smtClean="0"/>
              <a:t>One Cause causes several conditionally independent effects </a:t>
            </a:r>
            <a:endParaRPr lang="en-GB" dirty="0"/>
          </a:p>
        </p:txBody>
      </p:sp>
      <p:sp>
        <p:nvSpPr>
          <p:cNvPr id="19" name="TextBox 18"/>
          <p:cNvSpPr txBox="1"/>
          <p:nvPr/>
        </p:nvSpPr>
        <p:spPr>
          <a:xfrm>
            <a:off x="8334531" y="3972393"/>
            <a:ext cx="3297836" cy="646331"/>
          </a:xfrm>
          <a:prstGeom prst="rect">
            <a:avLst/>
          </a:prstGeom>
          <a:noFill/>
        </p:spPr>
        <p:txBody>
          <a:bodyPr wrap="square" rtlCol="0">
            <a:spAutoFit/>
          </a:bodyPr>
          <a:lstStyle/>
          <a:p>
            <a:r>
              <a:rPr lang="en-GB" dirty="0" smtClean="0"/>
              <a:t>Can you determine Bayes net rule?</a:t>
            </a:r>
            <a:endParaRPr lang="en-GB" dirty="0"/>
          </a:p>
        </p:txBody>
      </p:sp>
      <mc:AlternateContent xmlns:mc="http://schemas.openxmlformats.org/markup-compatibility/2006" xmlns:a14="http://schemas.microsoft.com/office/drawing/2010/main">
        <mc:Choice Requires="a14">
          <p:sp>
            <p:nvSpPr>
              <p:cNvPr id="8" name="TextBox 7"/>
              <p:cNvSpPr txBox="1"/>
              <p:nvPr/>
            </p:nvSpPr>
            <p:spPr>
              <a:xfrm>
                <a:off x="1929441" y="6244657"/>
                <a:ext cx="9702926" cy="369332"/>
              </a:xfrm>
              <a:prstGeom prst="rect">
                <a:avLst/>
              </a:prstGeom>
              <a:solidFill>
                <a:srgbClr val="FFFF00"/>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𝑷</m:t>
                      </m:r>
                      <m:d>
                        <m:dPr>
                          <m:ctrlPr>
                            <a:rPr lang="en-GB" b="0" i="1" smtClean="0">
                              <a:latin typeface="Cambria Math" panose="02040503050406030204" pitchFamily="18" charset="0"/>
                            </a:rPr>
                          </m:ctrlPr>
                        </m:dPr>
                        <m:e>
                          <m:r>
                            <a:rPr lang="en-GB" b="0" i="1" smtClean="0">
                              <a:latin typeface="Cambria Math" panose="02040503050406030204" pitchFamily="18" charset="0"/>
                            </a:rPr>
                            <m:t>𝐶𝑎𝑢𝑠𝑒</m:t>
                          </m:r>
                          <m:r>
                            <a:rPr lang="en-GB" b="0" i="1" smtClean="0">
                              <a:latin typeface="Cambria Math" panose="02040503050406030204" pitchFamily="18" charset="0"/>
                            </a:rPr>
                            <m:t>, </m:t>
                          </m:r>
                          <m:r>
                            <a:rPr lang="en-GB" b="0" i="1" smtClean="0">
                              <a:latin typeface="Cambria Math" panose="02040503050406030204" pitchFamily="18" charset="0"/>
                            </a:rPr>
                            <m:t>𝐸𝑓</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1</m:t>
                              </m:r>
                            </m:sub>
                          </m:sSub>
                          <m:r>
                            <a:rPr lang="en-GB" b="0" i="1" smtClean="0">
                              <a:latin typeface="Cambria Math" panose="02040503050406030204" pitchFamily="18" charset="0"/>
                            </a:rPr>
                            <m:t>,</m:t>
                          </m:r>
                          <m:r>
                            <a:rPr lang="en-GB" b="0" i="1" smtClean="0">
                              <a:latin typeface="Cambria Math" panose="02040503050406030204" pitchFamily="18" charset="0"/>
                            </a:rPr>
                            <m:t>𝐸𝑓</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2</m:t>
                              </m:r>
                            </m:sub>
                          </m:sSub>
                          <m:r>
                            <a:rPr lang="en-GB" b="0" i="1" smtClean="0">
                              <a:latin typeface="Cambria Math" panose="02040503050406030204" pitchFamily="18" charset="0"/>
                            </a:rPr>
                            <m:t>,      …</m:t>
                          </m:r>
                          <m:r>
                            <a:rPr lang="en-GB" b="0" i="1" smtClean="0">
                              <a:latin typeface="Cambria Math" panose="02040503050406030204" pitchFamily="18" charset="0"/>
                            </a:rPr>
                            <m:t>𝐸𝑓𝑓</m:t>
                          </m:r>
                          <m:r>
                            <a:rPr lang="en-GB" b="0" i="1" smtClean="0">
                              <a:latin typeface="Cambria Math" panose="02040503050406030204" pitchFamily="18" charset="0"/>
                            </a:rPr>
                            <m:t>_</m:t>
                          </m:r>
                          <m:r>
                            <a:rPr lang="en-GB" b="0" i="1" smtClean="0">
                              <a:latin typeface="Cambria Math" panose="02040503050406030204" pitchFamily="18" charset="0"/>
                            </a:rPr>
                            <m:t>𝑛</m:t>
                          </m:r>
                        </m:e>
                      </m:d>
                      <m:r>
                        <a:rPr lang="en-GB" b="0" i="1" smtClean="0">
                          <a:latin typeface="Cambria Math" panose="02040503050406030204" pitchFamily="18" charset="0"/>
                        </a:rPr>
                        <m:t>=</m:t>
                      </m:r>
                      <m:r>
                        <a:rPr lang="en-GB" b="1" i="1" smtClean="0">
                          <a:latin typeface="Cambria Math" panose="02040503050406030204" pitchFamily="18" charset="0"/>
                        </a:rPr>
                        <m:t>𝑷</m:t>
                      </m:r>
                      <m:d>
                        <m:dPr>
                          <m:ctrlPr>
                            <a:rPr lang="en-GB" b="0" i="1" smtClean="0">
                              <a:latin typeface="Cambria Math" panose="02040503050406030204" pitchFamily="18" charset="0"/>
                            </a:rPr>
                          </m:ctrlPr>
                        </m:dPr>
                        <m:e>
                          <m:r>
                            <m:rPr>
                              <m:sty m:val="p"/>
                            </m:rPr>
                            <a:rPr lang="en-GB" b="0" i="0" smtClean="0">
                              <a:latin typeface="Cambria Math" panose="02040503050406030204" pitchFamily="18" charset="0"/>
                            </a:rPr>
                            <m:t>Cause</m:t>
                          </m:r>
                        </m:e>
                      </m:d>
                      <m:r>
                        <m:rPr>
                          <m:sty m:val="p"/>
                        </m:rPr>
                        <a:rPr lang="en-GB" b="0" i="0" smtClean="0">
                          <a:latin typeface="Cambria Math" panose="02040503050406030204" pitchFamily="18" charset="0"/>
                        </a:rPr>
                        <m:t>P</m:t>
                      </m:r>
                      <m:d>
                        <m:dPr>
                          <m:ctrlPr>
                            <a:rPr lang="en-GB" b="0" i="1" smtClean="0">
                              <a:latin typeface="Cambria Math" panose="02040503050406030204" pitchFamily="18" charset="0"/>
                            </a:rPr>
                          </m:ctrlPr>
                        </m:dPr>
                        <m:e>
                          <m:f>
                            <m:fPr>
                              <m:type m:val="lin"/>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𝐸𝑓𝑓</m:t>
                                  </m:r>
                                </m:e>
                                <m:sub>
                                  <m:r>
                                    <a:rPr lang="en-GB" b="0" i="1" smtClean="0">
                                      <a:latin typeface="Cambria Math" panose="02040503050406030204" pitchFamily="18" charset="0"/>
                                    </a:rPr>
                                    <m:t>1</m:t>
                                  </m:r>
                                </m:sub>
                              </m:sSub>
                            </m:num>
                            <m:den>
                              <m:r>
                                <a:rPr lang="en-GB" b="0" i="1" smtClean="0">
                                  <a:latin typeface="Cambria Math" panose="02040503050406030204" pitchFamily="18" charset="0"/>
                                </a:rPr>
                                <m:t>𝐶𝑎𝑢𝑠𝑒</m:t>
                              </m:r>
                            </m:den>
                          </m:f>
                        </m:e>
                      </m:d>
                      <m:r>
                        <a:rPr lang="en-GB" b="0" i="1" smtClean="0">
                          <a:latin typeface="Cambria Math" panose="02040503050406030204" pitchFamily="18" charset="0"/>
                        </a:rPr>
                        <m:t>…</m:t>
                      </m:r>
                      <m:r>
                        <a:rPr lang="en-GB" b="1" i="1" smtClean="0">
                          <a:latin typeface="Cambria Math" panose="02040503050406030204" pitchFamily="18" charset="0"/>
                        </a:rPr>
                        <m:t> </m:t>
                      </m:r>
                      <m:r>
                        <a:rPr lang="en-GB" b="1" i="1" smtClean="0">
                          <a:latin typeface="Cambria Math" panose="02040503050406030204" pitchFamily="18" charset="0"/>
                        </a:rPr>
                        <m:t>𝑷</m:t>
                      </m:r>
                      <m:d>
                        <m:dPr>
                          <m:ctrlPr>
                            <a:rPr lang="en-GB" b="0" i="1" smtClean="0">
                              <a:latin typeface="Cambria Math" panose="02040503050406030204" pitchFamily="18" charset="0"/>
                            </a:rPr>
                          </m:ctrlPr>
                        </m:dPr>
                        <m:e>
                          <m:f>
                            <m:fPr>
                              <m:type m:val="lin"/>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𝐸𝑓𝑓</m:t>
                                  </m:r>
                                </m:e>
                                <m:sub>
                                  <m:r>
                                    <a:rPr lang="en-GB" b="0" i="1" smtClean="0">
                                      <a:latin typeface="Cambria Math" panose="02040503050406030204" pitchFamily="18" charset="0"/>
                                    </a:rPr>
                                    <m:t>𝑛</m:t>
                                  </m:r>
                                </m:sub>
                              </m:sSub>
                            </m:num>
                            <m:den>
                              <m:r>
                                <a:rPr lang="en-GB" b="0" i="1" smtClean="0">
                                  <a:latin typeface="Cambria Math" panose="02040503050406030204" pitchFamily="18" charset="0"/>
                                </a:rPr>
                                <m:t>𝐶𝑎𝑢𝑠𝑒</m:t>
                              </m:r>
                            </m:den>
                          </m:f>
                        </m:e>
                      </m:d>
                    </m:oMath>
                  </m:oMathPara>
                </a14:m>
                <a:endParaRPr lang="en-GB" dirty="0"/>
              </a:p>
            </p:txBody>
          </p:sp>
        </mc:Choice>
        <mc:Fallback xmlns="">
          <p:sp>
            <p:nvSpPr>
              <p:cNvPr id="8" name="TextBox 7"/>
              <p:cNvSpPr txBox="1">
                <a:spLocks noRot="1" noChangeAspect="1" noMove="1" noResize="1" noEditPoints="1" noAdjustHandles="1" noChangeArrowheads="1" noChangeShapeType="1" noTextEdit="1"/>
              </p:cNvSpPr>
              <p:nvPr/>
            </p:nvSpPr>
            <p:spPr>
              <a:xfrm>
                <a:off x="1929441" y="6244657"/>
                <a:ext cx="9702926" cy="369332"/>
              </a:xfrm>
              <a:prstGeom prst="rect">
                <a:avLst/>
              </a:prstGeom>
              <a:blipFill>
                <a:blip r:embed="rId2"/>
                <a:stretch>
                  <a:fillRect t="-113115" b="-178689"/>
                </a:stretch>
              </a:blipFill>
            </p:spPr>
            <p:txBody>
              <a:bodyPr/>
              <a:lstStyle/>
              <a:p>
                <a:r>
                  <a:rPr lang="en-GB">
                    <a:noFill/>
                  </a:rPr>
                  <a:t> </a:t>
                </a:r>
              </a:p>
            </p:txBody>
          </p:sp>
        </mc:Fallback>
      </mc:AlternateContent>
    </p:spTree>
    <p:extLst>
      <p:ext uri="{BB962C8B-B14F-4D97-AF65-F5344CB8AC3E}">
        <p14:creationId xmlns:p14="http://schemas.microsoft.com/office/powerpoint/2010/main" val="2744372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Outline</a:t>
            </a:r>
            <a:endParaRPr lang="en-GB" dirty="0"/>
          </a:p>
        </p:txBody>
      </p:sp>
      <p:sp>
        <p:nvSpPr>
          <p:cNvPr id="3" name="TextBox 2"/>
          <p:cNvSpPr txBox="1"/>
          <p:nvPr/>
        </p:nvSpPr>
        <p:spPr>
          <a:xfrm>
            <a:off x="1241778" y="2754490"/>
            <a:ext cx="10363200" cy="1477328"/>
          </a:xfrm>
          <a:prstGeom prst="rect">
            <a:avLst/>
          </a:prstGeom>
          <a:noFill/>
        </p:spPr>
        <p:txBody>
          <a:bodyPr wrap="square" rtlCol="0">
            <a:spAutoFit/>
          </a:bodyPr>
          <a:lstStyle/>
          <a:p>
            <a:pPr marL="342900" indent="-342900">
              <a:buAutoNum type="arabicPeriod"/>
            </a:pPr>
            <a:r>
              <a:rPr lang="en-GB" dirty="0" smtClean="0"/>
              <a:t>Exact inference in Bayesian networks</a:t>
            </a:r>
          </a:p>
          <a:p>
            <a:pPr marL="342900" indent="-342900">
              <a:buAutoNum type="arabicPeriod"/>
            </a:pPr>
            <a:r>
              <a:rPr lang="en-GB" dirty="0" smtClean="0"/>
              <a:t>Approximate inference in Bayesian networks, direct sampling, rejection sampling , </a:t>
            </a:r>
            <a:r>
              <a:rPr lang="en-GB" dirty="0" err="1" smtClean="0"/>
              <a:t>likelyhood</a:t>
            </a:r>
            <a:r>
              <a:rPr lang="en-GB" dirty="0" smtClean="0"/>
              <a:t> weighting</a:t>
            </a:r>
          </a:p>
          <a:p>
            <a:pPr marL="342900" indent="-342900">
              <a:buAutoNum type="arabicPeriod"/>
            </a:pPr>
            <a:r>
              <a:rPr lang="en-GB" dirty="0" smtClean="0"/>
              <a:t>How to use Bayesian networks in AI. Naïve Bayes classifier and other examples how to use B. nets in AI.</a:t>
            </a:r>
            <a:endParaRPr lang="en-GB" dirty="0"/>
          </a:p>
        </p:txBody>
      </p:sp>
    </p:spTree>
    <p:extLst>
      <p:ext uri="{BB962C8B-B14F-4D97-AF65-F5344CB8AC3E}">
        <p14:creationId xmlns:p14="http://schemas.microsoft.com/office/powerpoint/2010/main" val="2600480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9100" y="274638"/>
            <a:ext cx="7499350" cy="1143000"/>
          </a:xfrm>
        </p:spPr>
        <p:txBody>
          <a:bodyPr/>
          <a:lstStyle/>
          <a:p>
            <a:pPr>
              <a:defRPr/>
            </a:pPr>
            <a:r>
              <a:rPr lang="en-US" dirty="0" smtClean="0"/>
              <a:t>Using Bayesian networks</a:t>
            </a:r>
            <a:endParaRPr lang="sk-SK" dirty="0"/>
          </a:p>
        </p:txBody>
      </p:sp>
      <p:sp>
        <p:nvSpPr>
          <p:cNvPr id="26627" name="TextBox 2"/>
          <p:cNvSpPr txBox="1">
            <a:spLocks noChangeArrowheads="1"/>
          </p:cNvSpPr>
          <p:nvPr/>
        </p:nvSpPr>
        <p:spPr bwMode="auto">
          <a:xfrm>
            <a:off x="2566987" y="1563688"/>
            <a:ext cx="82954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en-US" sz="2400" dirty="0" err="1" smtClean="0">
                <a:solidFill>
                  <a:srgbClr val="C00000"/>
                </a:solidFill>
                <a:latin typeface="Arial" panose="020B0604020202020204" pitchFamily="34" charset="0"/>
                <a:cs typeface="Arial" panose="020B0604020202020204" pitchFamily="34" charset="0"/>
              </a:rPr>
              <a:t>Naiv</a:t>
            </a:r>
            <a:r>
              <a:rPr lang="en-US" altLang="en-US" sz="2400" dirty="0" smtClean="0">
                <a:solidFill>
                  <a:srgbClr val="C00000"/>
                </a:solidFill>
                <a:latin typeface="Arial" panose="020B0604020202020204" pitchFamily="34" charset="0"/>
                <a:cs typeface="Arial" panose="020B0604020202020204" pitchFamily="34" charset="0"/>
              </a:rPr>
              <a:t>e </a:t>
            </a:r>
            <a:r>
              <a:rPr lang="en-US" altLang="en-US" sz="2400" dirty="0" err="1" smtClean="0">
                <a:solidFill>
                  <a:srgbClr val="C00000"/>
                </a:solidFill>
                <a:latin typeface="Arial" panose="020B0604020202020204" pitchFamily="34" charset="0"/>
                <a:cs typeface="Arial" panose="020B0604020202020204" pitchFamily="34" charset="0"/>
              </a:rPr>
              <a:t>bayes</a:t>
            </a:r>
            <a:r>
              <a:rPr lang="en-US" altLang="en-US" sz="2400" dirty="0" smtClean="0">
                <a:solidFill>
                  <a:srgbClr val="C00000"/>
                </a:solidFill>
                <a:latin typeface="Arial" panose="020B0604020202020204" pitchFamily="34" charset="0"/>
                <a:cs typeface="Arial" panose="020B0604020202020204" pitchFamily="34" charset="0"/>
              </a:rPr>
              <a:t> classifier</a:t>
            </a:r>
            <a:r>
              <a:rPr lang="sk-SK" altLang="en-US" sz="2400" dirty="0" smtClean="0">
                <a:solidFill>
                  <a:srgbClr val="C00000"/>
                </a:solidFill>
                <a:latin typeface="Arial" panose="020B0604020202020204" pitchFamily="34" charset="0"/>
                <a:cs typeface="Arial" panose="020B0604020202020204" pitchFamily="34" charset="0"/>
              </a:rPr>
              <a:t>.   </a:t>
            </a:r>
            <a:r>
              <a:rPr lang="sk-SK" altLang="en-US" sz="2400" dirty="0" err="1" smtClean="0">
                <a:solidFill>
                  <a:schemeClr val="tx1"/>
                </a:solidFill>
                <a:latin typeface="Arial" panose="020B0604020202020204" pitchFamily="34" charset="0"/>
                <a:cs typeface="Arial" panose="020B0604020202020204" pitchFamily="34" charset="0"/>
              </a:rPr>
              <a:t>Tr</a:t>
            </a:r>
            <a:r>
              <a:rPr lang="en-US" altLang="en-US" sz="2400" dirty="0" err="1" smtClean="0">
                <a:solidFill>
                  <a:schemeClr val="tx1"/>
                </a:solidFill>
                <a:latin typeface="Arial" panose="020B0604020202020204" pitchFamily="34" charset="0"/>
                <a:cs typeface="Arial" panose="020B0604020202020204" pitchFamily="34" charset="0"/>
              </a:rPr>
              <a:t>aining</a:t>
            </a:r>
            <a:r>
              <a:rPr lang="en-US" altLang="en-US" sz="2400" dirty="0" smtClean="0">
                <a:solidFill>
                  <a:schemeClr val="tx1"/>
                </a:solidFill>
                <a:latin typeface="Arial" panose="020B0604020202020204" pitchFamily="34" charset="0"/>
                <a:cs typeface="Arial" panose="020B0604020202020204" pitchFamily="34" charset="0"/>
              </a:rPr>
              <a:t> data (measurements) </a:t>
            </a:r>
            <a:endParaRPr lang="sk-SK" altLang="en-US" sz="2400" dirty="0">
              <a:solidFill>
                <a:schemeClr val="tx1"/>
              </a:solidFill>
              <a:latin typeface="Arial" panose="020B0604020202020204" pitchFamily="34" charset="0"/>
              <a:cs typeface="Arial" panose="020B0604020202020204" pitchFamily="34" charset="0"/>
            </a:endParaRPr>
          </a:p>
        </p:txBody>
      </p:sp>
      <p:grpSp>
        <p:nvGrpSpPr>
          <p:cNvPr id="26628" name="Group 30"/>
          <p:cNvGrpSpPr>
            <a:grpSpLocks/>
          </p:cNvGrpSpPr>
          <p:nvPr/>
        </p:nvGrpSpPr>
        <p:grpSpPr bwMode="auto">
          <a:xfrm>
            <a:off x="2495550" y="2171700"/>
            <a:ext cx="7488238" cy="4210050"/>
            <a:chOff x="1043608" y="2339588"/>
            <a:chExt cx="7416824" cy="4041740"/>
          </a:xfrm>
        </p:grpSpPr>
        <p:grpSp>
          <p:nvGrpSpPr>
            <p:cNvPr id="26629" name="Group 20"/>
            <p:cNvGrpSpPr>
              <a:grpSpLocks/>
            </p:cNvGrpSpPr>
            <p:nvPr/>
          </p:nvGrpSpPr>
          <p:grpSpPr bwMode="auto">
            <a:xfrm>
              <a:off x="1043608" y="2339588"/>
              <a:ext cx="7416824" cy="4041740"/>
              <a:chOff x="1043608" y="2339588"/>
              <a:chExt cx="7416824" cy="4041740"/>
            </a:xfrm>
          </p:grpSpPr>
          <p:sp>
            <p:nvSpPr>
              <p:cNvPr id="4" name="Rectangle 3"/>
              <p:cNvSpPr/>
              <p:nvPr/>
            </p:nvSpPr>
            <p:spPr>
              <a:xfrm>
                <a:off x="1043608" y="2709929"/>
                <a:ext cx="7416824" cy="367139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cxnSp>
            <p:nvCxnSpPr>
              <p:cNvPr id="6" name="Straight Connector 5"/>
              <p:cNvCxnSpPr/>
              <p:nvPr/>
            </p:nvCxnSpPr>
            <p:spPr>
              <a:xfrm>
                <a:off x="4067257" y="2709929"/>
                <a:ext cx="0" cy="3671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628547" y="2709929"/>
                <a:ext cx="0" cy="3671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581440" y="2709929"/>
                <a:ext cx="0" cy="3671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020150" y="2709929"/>
                <a:ext cx="0" cy="367139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6643" name="TextBox 11"/>
              <p:cNvSpPr txBox="1">
                <a:spLocks noChangeArrowheads="1"/>
              </p:cNvSpPr>
              <p:nvPr/>
            </p:nvSpPr>
            <p:spPr bwMode="auto">
              <a:xfrm>
                <a:off x="1043608" y="2339588"/>
                <a:ext cx="7416824" cy="35456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en-US" sz="1800">
                    <a:solidFill>
                      <a:schemeClr val="tx1"/>
                    </a:solidFill>
                    <a:latin typeface="Arial" panose="020B0604020202020204" pitchFamily="34" charset="0"/>
                    <a:cs typeface="Arial" panose="020B0604020202020204" pitchFamily="34" charset="0"/>
                  </a:rPr>
                  <a:t>Chills                RunnyNose    Headache         Fever                Flu</a:t>
                </a:r>
              </a:p>
            </p:txBody>
          </p:sp>
          <p:cxnSp>
            <p:nvCxnSpPr>
              <p:cNvPr id="14" name="Straight Connector 13"/>
              <p:cNvCxnSpPr>
                <a:stCxn id="4" idx="1"/>
                <a:endCxn id="4" idx="3"/>
              </p:cNvCxnSpPr>
              <p:nvPr/>
            </p:nvCxnSpPr>
            <p:spPr>
              <a:xfrm>
                <a:off x="1043608" y="4544867"/>
                <a:ext cx="74168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043608" y="3644162"/>
                <a:ext cx="74168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043608" y="3203716"/>
                <a:ext cx="74168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43608" y="4076988"/>
                <a:ext cx="74168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43608" y="5444047"/>
                <a:ext cx="74168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043608" y="5876873"/>
                <a:ext cx="74168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43608" y="5012745"/>
                <a:ext cx="741682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6630" name="TextBox 22"/>
            <p:cNvSpPr txBox="1">
              <a:spLocks noChangeArrowheads="1"/>
            </p:cNvSpPr>
            <p:nvPr/>
          </p:nvSpPr>
          <p:spPr bwMode="auto">
            <a:xfrm>
              <a:off x="1043608" y="2852936"/>
              <a:ext cx="7272808" cy="354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en-US" sz="1800">
                  <a:solidFill>
                    <a:schemeClr val="tx1"/>
                  </a:solidFill>
                  <a:latin typeface="Arial" panose="020B0604020202020204" pitchFamily="34" charset="0"/>
                  <a:cs typeface="Arial" panose="020B0604020202020204" pitchFamily="34" charset="0"/>
                </a:rPr>
                <a:t>    Y                         N                 Mild                    Y                   N</a:t>
              </a:r>
            </a:p>
          </p:txBody>
        </p:sp>
        <p:sp>
          <p:nvSpPr>
            <p:cNvPr id="26631" name="TextBox 23"/>
            <p:cNvSpPr txBox="1">
              <a:spLocks noChangeArrowheads="1"/>
            </p:cNvSpPr>
            <p:nvPr/>
          </p:nvSpPr>
          <p:spPr bwMode="auto">
            <a:xfrm>
              <a:off x="1043608" y="3222268"/>
              <a:ext cx="7272808" cy="354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en-US" sz="1800">
                  <a:solidFill>
                    <a:schemeClr val="tx1"/>
                  </a:solidFill>
                  <a:latin typeface="Arial" panose="020B0604020202020204" pitchFamily="34" charset="0"/>
                  <a:cs typeface="Arial" panose="020B0604020202020204" pitchFamily="34" charset="0"/>
                </a:rPr>
                <a:t>    Y                         Y                  No                     N                   Y</a:t>
              </a:r>
            </a:p>
          </p:txBody>
        </p:sp>
        <p:sp>
          <p:nvSpPr>
            <p:cNvPr id="26632" name="TextBox 24"/>
            <p:cNvSpPr txBox="1">
              <a:spLocks noChangeArrowheads="1"/>
            </p:cNvSpPr>
            <p:nvPr/>
          </p:nvSpPr>
          <p:spPr bwMode="auto">
            <a:xfrm>
              <a:off x="1043608" y="3661710"/>
              <a:ext cx="7272808" cy="354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en-US" sz="1800">
                  <a:solidFill>
                    <a:schemeClr val="tx1"/>
                  </a:solidFill>
                  <a:latin typeface="Arial" panose="020B0604020202020204" pitchFamily="34" charset="0"/>
                  <a:cs typeface="Arial" panose="020B0604020202020204" pitchFamily="34" charset="0"/>
                </a:rPr>
                <a:t>    Y                         N                 Strong               Y                   Y</a:t>
              </a:r>
            </a:p>
          </p:txBody>
        </p:sp>
        <p:sp>
          <p:nvSpPr>
            <p:cNvPr id="26633" name="TextBox 25"/>
            <p:cNvSpPr txBox="1">
              <a:spLocks noChangeArrowheads="1"/>
            </p:cNvSpPr>
            <p:nvPr/>
          </p:nvSpPr>
          <p:spPr bwMode="auto">
            <a:xfrm>
              <a:off x="1043608" y="4160489"/>
              <a:ext cx="7272808" cy="354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en-US" sz="1800">
                  <a:solidFill>
                    <a:schemeClr val="tx1"/>
                  </a:solidFill>
                  <a:latin typeface="Arial" panose="020B0604020202020204" pitchFamily="34" charset="0"/>
                  <a:cs typeface="Arial" panose="020B0604020202020204" pitchFamily="34" charset="0"/>
                </a:rPr>
                <a:t>    N                         Y                 Mild                    Y                   Y</a:t>
              </a:r>
            </a:p>
          </p:txBody>
        </p:sp>
        <p:sp>
          <p:nvSpPr>
            <p:cNvPr id="26634" name="TextBox 26"/>
            <p:cNvSpPr txBox="1">
              <a:spLocks noChangeArrowheads="1"/>
            </p:cNvSpPr>
            <p:nvPr/>
          </p:nvSpPr>
          <p:spPr bwMode="auto">
            <a:xfrm>
              <a:off x="1043608" y="4639692"/>
              <a:ext cx="7272808" cy="354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en-US" sz="1800">
                  <a:solidFill>
                    <a:schemeClr val="tx1"/>
                  </a:solidFill>
                  <a:latin typeface="Arial" panose="020B0604020202020204" pitchFamily="34" charset="0"/>
                  <a:cs typeface="Arial" panose="020B0604020202020204" pitchFamily="34" charset="0"/>
                </a:rPr>
                <a:t>    N                         N                 No                      N                   N</a:t>
              </a:r>
            </a:p>
          </p:txBody>
        </p:sp>
        <p:sp>
          <p:nvSpPr>
            <p:cNvPr id="26635" name="TextBox 27"/>
            <p:cNvSpPr txBox="1">
              <a:spLocks noChangeArrowheads="1"/>
            </p:cNvSpPr>
            <p:nvPr/>
          </p:nvSpPr>
          <p:spPr bwMode="auto">
            <a:xfrm>
              <a:off x="1043608" y="5071740"/>
              <a:ext cx="7272808" cy="354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en-US" sz="1800">
                  <a:solidFill>
                    <a:schemeClr val="tx1"/>
                  </a:solidFill>
                  <a:latin typeface="Arial" panose="020B0604020202020204" pitchFamily="34" charset="0"/>
                  <a:cs typeface="Arial" panose="020B0604020202020204" pitchFamily="34" charset="0"/>
                </a:rPr>
                <a:t>    N                         Y                Strong                 Y                   Y</a:t>
              </a:r>
            </a:p>
          </p:txBody>
        </p:sp>
        <p:sp>
          <p:nvSpPr>
            <p:cNvPr id="26636" name="TextBox 28"/>
            <p:cNvSpPr txBox="1">
              <a:spLocks noChangeArrowheads="1"/>
            </p:cNvSpPr>
            <p:nvPr/>
          </p:nvSpPr>
          <p:spPr bwMode="auto">
            <a:xfrm>
              <a:off x="1066756" y="5507940"/>
              <a:ext cx="7272808" cy="354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en-US" sz="1800">
                  <a:solidFill>
                    <a:schemeClr val="tx1"/>
                  </a:solidFill>
                  <a:latin typeface="Arial" panose="020B0604020202020204" pitchFamily="34" charset="0"/>
                  <a:cs typeface="Arial" panose="020B0604020202020204" pitchFamily="34" charset="0"/>
                </a:rPr>
                <a:t>    N                         Y                Strong                 N                   N</a:t>
              </a:r>
            </a:p>
          </p:txBody>
        </p:sp>
        <p:sp>
          <p:nvSpPr>
            <p:cNvPr id="26637" name="TextBox 29"/>
            <p:cNvSpPr txBox="1">
              <a:spLocks noChangeArrowheads="1"/>
            </p:cNvSpPr>
            <p:nvPr/>
          </p:nvSpPr>
          <p:spPr bwMode="auto">
            <a:xfrm>
              <a:off x="1066756" y="6011996"/>
              <a:ext cx="7272808" cy="354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en-US" sz="1800">
                  <a:solidFill>
                    <a:schemeClr val="tx1"/>
                  </a:solidFill>
                  <a:latin typeface="Arial" panose="020B0604020202020204" pitchFamily="34" charset="0"/>
                  <a:cs typeface="Arial" panose="020B0604020202020204" pitchFamily="34" charset="0"/>
                </a:rPr>
                <a:t>    Y                         Y                 Mild                    Y                   Y</a:t>
              </a:r>
            </a:p>
          </p:txBody>
        </p:sp>
      </p:grpSp>
    </p:spTree>
    <p:extLst>
      <p:ext uri="{BB962C8B-B14F-4D97-AF65-F5344CB8AC3E}">
        <p14:creationId xmlns:p14="http://schemas.microsoft.com/office/powerpoint/2010/main" val="2346815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Box 1"/>
          <p:cNvSpPr txBox="1">
            <a:spLocks noChangeArrowheads="1"/>
          </p:cNvSpPr>
          <p:nvPr/>
        </p:nvSpPr>
        <p:spPr bwMode="auto">
          <a:xfrm>
            <a:off x="2002221" y="188913"/>
            <a:ext cx="938048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en-US" sz="2400" dirty="0" err="1" smtClean="0">
                <a:solidFill>
                  <a:schemeClr val="tx1"/>
                </a:solidFill>
                <a:latin typeface="Arial" panose="020B0604020202020204" pitchFamily="34" charset="0"/>
                <a:cs typeface="Arial" panose="020B0604020202020204" pitchFamily="34" charset="0"/>
              </a:rPr>
              <a:t>Flu</a:t>
            </a:r>
            <a:r>
              <a:rPr lang="en-US" altLang="en-US" sz="2400" dirty="0">
                <a:solidFill>
                  <a:schemeClr val="tx1"/>
                </a:solidFill>
                <a:latin typeface="Arial" panose="020B0604020202020204" pitchFamily="34" charset="0"/>
                <a:cs typeface="Arial" panose="020B0604020202020204" pitchFamily="34" charset="0"/>
              </a:rPr>
              <a:t> </a:t>
            </a:r>
            <a:r>
              <a:rPr lang="en-US" altLang="en-US" sz="2400" dirty="0" smtClean="0">
                <a:solidFill>
                  <a:schemeClr val="tx1"/>
                </a:solidFill>
                <a:latin typeface="Arial" panose="020B0604020202020204" pitchFamily="34" charset="0"/>
                <a:cs typeface="Arial" panose="020B0604020202020204" pitchFamily="34" charset="0"/>
              </a:rPr>
              <a:t>is a reason of all effects</a:t>
            </a:r>
            <a:r>
              <a:rPr lang="sk-SK" altLang="en-US" sz="2400" dirty="0" smtClean="0">
                <a:solidFill>
                  <a:schemeClr val="tx1"/>
                </a:solidFill>
                <a:latin typeface="Arial" panose="020B0604020202020204" pitchFamily="34" charset="0"/>
                <a:cs typeface="Arial" panose="020B0604020202020204" pitchFamily="34" charset="0"/>
              </a:rPr>
              <a:t>.</a:t>
            </a:r>
            <a:endParaRPr lang="sk-SK" altLang="en-US" sz="2400" dirty="0">
              <a:solidFill>
                <a:schemeClr val="tx1"/>
              </a:solidFill>
              <a:latin typeface="Arial" panose="020B0604020202020204" pitchFamily="34" charset="0"/>
              <a:cs typeface="Arial" panose="020B0604020202020204" pitchFamily="34" charset="0"/>
            </a:endParaRPr>
          </a:p>
          <a:p>
            <a:pPr eaLnBrk="1" hangingPunct="1">
              <a:lnSpc>
                <a:spcPct val="100000"/>
              </a:lnSpc>
              <a:spcBef>
                <a:spcPct val="0"/>
              </a:spcBef>
              <a:spcAft>
                <a:spcPct val="0"/>
              </a:spcAft>
              <a:buClrTx/>
              <a:buSzTx/>
              <a:buFontTx/>
              <a:buNone/>
            </a:pPr>
            <a:r>
              <a:rPr lang="sk-SK" altLang="en-US" sz="2400" dirty="0">
                <a:solidFill>
                  <a:schemeClr val="tx1"/>
                </a:solidFill>
                <a:latin typeface="Arial" panose="020B0604020202020204" pitchFamily="34" charset="0"/>
                <a:cs typeface="Arial" panose="020B0604020202020204" pitchFamily="34" charset="0"/>
              </a:rPr>
              <a:t> </a:t>
            </a:r>
          </a:p>
          <a:p>
            <a:pPr eaLnBrk="1" hangingPunct="1">
              <a:lnSpc>
                <a:spcPct val="100000"/>
              </a:lnSpc>
              <a:spcBef>
                <a:spcPct val="0"/>
              </a:spcBef>
              <a:spcAft>
                <a:spcPct val="0"/>
              </a:spcAft>
              <a:buClrTx/>
              <a:buSzTx/>
              <a:buFontTx/>
              <a:buNone/>
            </a:pPr>
            <a:r>
              <a:rPr lang="sk-SK" altLang="en-US" sz="2400" dirty="0" smtClean="0">
                <a:solidFill>
                  <a:schemeClr val="tx1"/>
                </a:solidFill>
                <a:latin typeface="Arial" panose="020B0604020202020204" pitchFamily="34" charset="0"/>
                <a:cs typeface="Arial" panose="020B0604020202020204" pitchFamily="34" charset="0"/>
              </a:rPr>
              <a:t>  </a:t>
            </a:r>
            <a:r>
              <a:rPr lang="sk-SK" altLang="en-US" sz="2400" dirty="0">
                <a:solidFill>
                  <a:schemeClr val="tx1"/>
                </a:solidFill>
                <a:latin typeface="Arial" panose="020B0604020202020204" pitchFamily="34" charset="0"/>
                <a:cs typeface="Arial" panose="020B0604020202020204" pitchFamily="34" charset="0"/>
              </a:rPr>
              <a:t>Ch= </a:t>
            </a:r>
            <a:r>
              <a:rPr lang="sk-SK" altLang="en-US" sz="2400" dirty="0" err="1">
                <a:solidFill>
                  <a:schemeClr val="tx1"/>
                </a:solidFill>
                <a:latin typeface="Arial" panose="020B0604020202020204" pitchFamily="34" charset="0"/>
                <a:cs typeface="Arial" panose="020B0604020202020204" pitchFamily="34" charset="0"/>
              </a:rPr>
              <a:t>Chills</a:t>
            </a:r>
            <a:r>
              <a:rPr lang="sk-SK" altLang="en-US" sz="2400" dirty="0">
                <a:solidFill>
                  <a:schemeClr val="tx1"/>
                </a:solidFill>
                <a:latin typeface="Arial" panose="020B0604020202020204" pitchFamily="34" charset="0"/>
                <a:cs typeface="Arial" panose="020B0604020202020204" pitchFamily="34" charset="0"/>
              </a:rPr>
              <a:t>, RN=</a:t>
            </a:r>
            <a:r>
              <a:rPr lang="sk-SK" altLang="en-US" sz="2400" dirty="0" err="1">
                <a:solidFill>
                  <a:schemeClr val="tx1"/>
                </a:solidFill>
                <a:latin typeface="Arial" panose="020B0604020202020204" pitchFamily="34" charset="0"/>
                <a:cs typeface="Arial" panose="020B0604020202020204" pitchFamily="34" charset="0"/>
              </a:rPr>
              <a:t>RunnyNose</a:t>
            </a:r>
            <a:r>
              <a:rPr lang="sk-SK" altLang="en-US" sz="2400" dirty="0">
                <a:solidFill>
                  <a:schemeClr val="tx1"/>
                </a:solidFill>
                <a:latin typeface="Arial" panose="020B0604020202020204" pitchFamily="34" charset="0"/>
                <a:cs typeface="Arial" panose="020B0604020202020204" pitchFamily="34" charset="0"/>
              </a:rPr>
              <a:t>, H=</a:t>
            </a:r>
            <a:r>
              <a:rPr lang="sk-SK" altLang="en-US" sz="2400" dirty="0" err="1">
                <a:solidFill>
                  <a:schemeClr val="tx1"/>
                </a:solidFill>
                <a:latin typeface="Arial" panose="020B0604020202020204" pitchFamily="34" charset="0"/>
                <a:cs typeface="Arial" panose="020B0604020202020204" pitchFamily="34" charset="0"/>
              </a:rPr>
              <a:t>Headache</a:t>
            </a:r>
            <a:r>
              <a:rPr lang="sk-SK" altLang="en-US" sz="2400" dirty="0">
                <a:solidFill>
                  <a:schemeClr val="tx1"/>
                </a:solidFill>
                <a:latin typeface="Arial" panose="020B0604020202020204" pitchFamily="34" charset="0"/>
                <a:cs typeface="Arial" panose="020B0604020202020204" pitchFamily="34" charset="0"/>
              </a:rPr>
              <a:t>, Fe=</a:t>
            </a:r>
            <a:r>
              <a:rPr lang="sk-SK" altLang="en-US" sz="2400" dirty="0" err="1">
                <a:solidFill>
                  <a:schemeClr val="tx1"/>
                </a:solidFill>
                <a:latin typeface="Arial" panose="020B0604020202020204" pitchFamily="34" charset="0"/>
                <a:cs typeface="Arial" panose="020B0604020202020204" pitchFamily="34" charset="0"/>
              </a:rPr>
              <a:t>Fever</a:t>
            </a:r>
            <a:r>
              <a:rPr lang="sk-SK" altLang="en-US" sz="2400" dirty="0">
                <a:solidFill>
                  <a:schemeClr val="tx1"/>
                </a:solidFill>
                <a:latin typeface="Arial" panose="020B0604020202020204" pitchFamily="34" charset="0"/>
                <a:cs typeface="Arial" panose="020B0604020202020204" pitchFamily="34" charset="0"/>
              </a:rPr>
              <a:t>, </a:t>
            </a:r>
            <a:r>
              <a:rPr lang="sk-SK" altLang="en-US" sz="2400" dirty="0" err="1">
                <a:solidFill>
                  <a:schemeClr val="tx1"/>
                </a:solidFill>
                <a:latin typeface="Arial" panose="020B0604020202020204" pitchFamily="34" charset="0"/>
                <a:cs typeface="Arial" panose="020B0604020202020204" pitchFamily="34" charset="0"/>
              </a:rPr>
              <a:t>Fl</a:t>
            </a:r>
            <a:r>
              <a:rPr lang="sk-SK" altLang="en-US" sz="2400" dirty="0">
                <a:solidFill>
                  <a:schemeClr val="tx1"/>
                </a:solidFill>
                <a:latin typeface="Arial" panose="020B0604020202020204" pitchFamily="34" charset="0"/>
                <a:cs typeface="Arial" panose="020B0604020202020204" pitchFamily="34" charset="0"/>
              </a:rPr>
              <a:t>=</a:t>
            </a:r>
            <a:r>
              <a:rPr lang="sk-SK" altLang="en-US" sz="2400" dirty="0" err="1">
                <a:solidFill>
                  <a:schemeClr val="tx1"/>
                </a:solidFill>
                <a:latin typeface="Arial" panose="020B0604020202020204" pitchFamily="34" charset="0"/>
                <a:cs typeface="Arial" panose="020B0604020202020204" pitchFamily="34" charset="0"/>
              </a:rPr>
              <a:t>Flu</a:t>
            </a:r>
            <a:r>
              <a:rPr lang="sk-SK" altLang="en-US" sz="2400" dirty="0">
                <a:solidFill>
                  <a:schemeClr val="tx1"/>
                </a:solidFill>
                <a:latin typeface="Arial" panose="020B0604020202020204" pitchFamily="34" charset="0"/>
                <a:cs typeface="Arial" panose="020B0604020202020204" pitchFamily="34" charset="0"/>
              </a:rPr>
              <a:t>.  </a:t>
            </a:r>
            <a:endParaRPr lang="en-US" altLang="en-US" sz="2400" dirty="0">
              <a:solidFill>
                <a:schemeClr val="tx1"/>
              </a:solidFill>
              <a:latin typeface="Arial" panose="020B0604020202020204" pitchFamily="34" charset="0"/>
              <a:cs typeface="Arial" panose="020B0604020202020204" pitchFamily="34" charset="0"/>
            </a:endParaRPr>
          </a:p>
          <a:p>
            <a:pPr eaLnBrk="1" hangingPunct="1">
              <a:lnSpc>
                <a:spcPct val="100000"/>
              </a:lnSpc>
              <a:spcBef>
                <a:spcPct val="0"/>
              </a:spcBef>
              <a:spcAft>
                <a:spcPct val="0"/>
              </a:spcAft>
              <a:buClrTx/>
              <a:buSzTx/>
              <a:buFontTx/>
              <a:buNone/>
            </a:pPr>
            <a:r>
              <a:rPr lang="en-US" altLang="en-US" sz="2400" dirty="0" smtClean="0">
                <a:solidFill>
                  <a:schemeClr val="tx1"/>
                </a:solidFill>
                <a:latin typeface="Arial" panose="020B0604020202020204" pitchFamily="34" charset="0"/>
                <a:cs typeface="Arial" panose="020B0604020202020204" pitchFamily="34" charset="0"/>
              </a:rPr>
              <a:t>All variables except of </a:t>
            </a:r>
            <a:r>
              <a:rPr lang="sk-SK" altLang="en-US" sz="2400" i="1" dirty="0" smtClean="0">
                <a:solidFill>
                  <a:schemeClr val="tx1"/>
                </a:solidFill>
                <a:latin typeface="Arial" panose="020B0604020202020204" pitchFamily="34" charset="0"/>
                <a:cs typeface="Arial" panose="020B0604020202020204" pitchFamily="34" charset="0"/>
              </a:rPr>
              <a:t>H</a:t>
            </a:r>
            <a:r>
              <a:rPr lang="sk-SK" altLang="en-US" sz="2400" dirty="0" smtClean="0">
                <a:solidFill>
                  <a:schemeClr val="tx1"/>
                </a:solidFill>
                <a:latin typeface="Arial" panose="020B0604020202020204" pitchFamily="34" charset="0"/>
                <a:cs typeface="Arial" panose="020B0604020202020204" pitchFamily="34" charset="0"/>
              </a:rPr>
              <a:t> </a:t>
            </a:r>
            <a:r>
              <a:rPr lang="en-US" altLang="en-US" sz="2400" dirty="0" smtClean="0">
                <a:solidFill>
                  <a:schemeClr val="tx1"/>
                </a:solidFill>
                <a:latin typeface="Arial" panose="020B0604020202020204" pitchFamily="34" charset="0"/>
                <a:cs typeface="Arial" panose="020B0604020202020204" pitchFamily="34" charset="0"/>
              </a:rPr>
              <a:t>are </a:t>
            </a:r>
            <a:r>
              <a:rPr lang="en-US" altLang="en-US" sz="2400" dirty="0" err="1" smtClean="0">
                <a:solidFill>
                  <a:schemeClr val="tx1"/>
                </a:solidFill>
                <a:latin typeface="Arial" panose="020B0604020202020204" pitchFamily="34" charset="0"/>
                <a:cs typeface="Arial" panose="020B0604020202020204" pitchFamily="34" charset="0"/>
              </a:rPr>
              <a:t>boolean</a:t>
            </a:r>
            <a:endParaRPr lang="sk-SK" altLang="en-US" sz="2400" dirty="0">
              <a:solidFill>
                <a:schemeClr val="tx1"/>
              </a:solidFill>
              <a:latin typeface="Arial" panose="020B0604020202020204" pitchFamily="34" charset="0"/>
              <a:cs typeface="Arial" panose="020B0604020202020204" pitchFamily="34" charset="0"/>
            </a:endParaRPr>
          </a:p>
        </p:txBody>
      </p:sp>
      <p:grpSp>
        <p:nvGrpSpPr>
          <p:cNvPr id="27" name="Group 26"/>
          <p:cNvGrpSpPr>
            <a:grpSpLocks/>
          </p:cNvGrpSpPr>
          <p:nvPr/>
        </p:nvGrpSpPr>
        <p:grpSpPr bwMode="auto">
          <a:xfrm>
            <a:off x="2909889" y="2092326"/>
            <a:ext cx="7038975" cy="4441825"/>
            <a:chOff x="1385646" y="2092206"/>
            <a:chExt cx="7038782" cy="4442431"/>
          </a:xfrm>
        </p:grpSpPr>
        <p:sp>
          <p:nvSpPr>
            <p:cNvPr id="3" name="Oval 2"/>
            <p:cNvSpPr/>
            <p:nvPr/>
          </p:nvSpPr>
          <p:spPr>
            <a:xfrm>
              <a:off x="3852553" y="2276381"/>
              <a:ext cx="1331875" cy="1224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4" name="Oval 3"/>
            <p:cNvSpPr/>
            <p:nvPr/>
          </p:nvSpPr>
          <p:spPr>
            <a:xfrm>
              <a:off x="1385646" y="4149887"/>
              <a:ext cx="1331875" cy="122413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5" name="Oval 4"/>
            <p:cNvSpPr/>
            <p:nvPr/>
          </p:nvSpPr>
          <p:spPr>
            <a:xfrm>
              <a:off x="3185822" y="4153062"/>
              <a:ext cx="1331875" cy="122413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6" name="Oval 5"/>
            <p:cNvSpPr/>
            <p:nvPr/>
          </p:nvSpPr>
          <p:spPr>
            <a:xfrm>
              <a:off x="4951073" y="4132422"/>
              <a:ext cx="1331875" cy="122412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7" name="Oval 6"/>
            <p:cNvSpPr/>
            <p:nvPr/>
          </p:nvSpPr>
          <p:spPr>
            <a:xfrm>
              <a:off x="6732199" y="4124483"/>
              <a:ext cx="1331875" cy="122413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27657" name="TextBox 7"/>
            <p:cNvSpPr txBox="1">
              <a:spLocks noChangeArrowheads="1"/>
            </p:cNvSpPr>
            <p:nvPr/>
          </p:nvSpPr>
          <p:spPr bwMode="auto">
            <a:xfrm>
              <a:off x="4148201" y="2564904"/>
              <a:ext cx="7395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gn="ctr" eaLnBrk="1" hangingPunct="1">
                <a:lnSpc>
                  <a:spcPct val="100000"/>
                </a:lnSpc>
                <a:spcBef>
                  <a:spcPct val="0"/>
                </a:spcBef>
                <a:spcAft>
                  <a:spcPct val="0"/>
                </a:spcAft>
                <a:buClrTx/>
                <a:buSzTx/>
                <a:buFontTx/>
                <a:buNone/>
              </a:pPr>
              <a:r>
                <a:rPr lang="sk-SK" altLang="en-US" sz="2400">
                  <a:solidFill>
                    <a:schemeClr val="tx1"/>
                  </a:solidFill>
                  <a:latin typeface="Arial" panose="020B0604020202020204" pitchFamily="34" charset="0"/>
                  <a:cs typeface="Arial" panose="020B0604020202020204" pitchFamily="34" charset="0"/>
                </a:rPr>
                <a:t>Fl</a:t>
              </a:r>
            </a:p>
          </p:txBody>
        </p:sp>
        <p:sp>
          <p:nvSpPr>
            <p:cNvPr id="27658" name="TextBox 8"/>
            <p:cNvSpPr txBox="1">
              <a:spLocks noChangeArrowheads="1"/>
            </p:cNvSpPr>
            <p:nvPr/>
          </p:nvSpPr>
          <p:spPr bwMode="auto">
            <a:xfrm>
              <a:off x="1681927" y="4505597"/>
              <a:ext cx="7395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en-US" sz="2400">
                  <a:solidFill>
                    <a:schemeClr val="tx1"/>
                  </a:solidFill>
                  <a:latin typeface="Arial" panose="020B0604020202020204" pitchFamily="34" charset="0"/>
                  <a:cs typeface="Arial" panose="020B0604020202020204" pitchFamily="34" charset="0"/>
                </a:rPr>
                <a:t>Ch</a:t>
              </a:r>
            </a:p>
          </p:txBody>
        </p:sp>
        <p:sp>
          <p:nvSpPr>
            <p:cNvPr id="27659" name="TextBox 9"/>
            <p:cNvSpPr txBox="1">
              <a:spLocks noChangeArrowheads="1"/>
            </p:cNvSpPr>
            <p:nvPr/>
          </p:nvSpPr>
          <p:spPr bwMode="auto">
            <a:xfrm>
              <a:off x="3482127" y="4505596"/>
              <a:ext cx="7395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gn="ctr" eaLnBrk="1" hangingPunct="1">
                <a:lnSpc>
                  <a:spcPct val="100000"/>
                </a:lnSpc>
                <a:spcBef>
                  <a:spcPct val="0"/>
                </a:spcBef>
                <a:spcAft>
                  <a:spcPct val="0"/>
                </a:spcAft>
                <a:buClrTx/>
                <a:buSzTx/>
                <a:buFontTx/>
                <a:buNone/>
              </a:pPr>
              <a:r>
                <a:rPr lang="sk-SK" altLang="en-US" sz="2400">
                  <a:solidFill>
                    <a:schemeClr val="tx1"/>
                  </a:solidFill>
                  <a:latin typeface="Arial" panose="020B0604020202020204" pitchFamily="34" charset="0"/>
                  <a:cs typeface="Arial" panose="020B0604020202020204" pitchFamily="34" charset="0"/>
                </a:rPr>
                <a:t>RN</a:t>
              </a:r>
            </a:p>
          </p:txBody>
        </p:sp>
        <p:sp>
          <p:nvSpPr>
            <p:cNvPr id="27660" name="TextBox 10"/>
            <p:cNvSpPr txBox="1">
              <a:spLocks noChangeArrowheads="1"/>
            </p:cNvSpPr>
            <p:nvPr/>
          </p:nvSpPr>
          <p:spPr bwMode="auto">
            <a:xfrm>
              <a:off x="5247826" y="4505595"/>
              <a:ext cx="7395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gn="ctr" eaLnBrk="1" hangingPunct="1">
                <a:lnSpc>
                  <a:spcPct val="100000"/>
                </a:lnSpc>
                <a:spcBef>
                  <a:spcPct val="0"/>
                </a:spcBef>
                <a:spcAft>
                  <a:spcPct val="0"/>
                </a:spcAft>
                <a:buClrTx/>
                <a:buSzTx/>
                <a:buFontTx/>
                <a:buNone/>
              </a:pPr>
              <a:r>
                <a:rPr lang="sk-SK" altLang="en-US" sz="2400">
                  <a:solidFill>
                    <a:schemeClr val="tx1"/>
                  </a:solidFill>
                  <a:latin typeface="Arial" panose="020B0604020202020204" pitchFamily="34" charset="0"/>
                  <a:cs typeface="Arial" panose="020B0604020202020204" pitchFamily="34" charset="0"/>
                </a:rPr>
                <a:t>H</a:t>
              </a:r>
            </a:p>
          </p:txBody>
        </p:sp>
        <p:sp>
          <p:nvSpPr>
            <p:cNvPr id="27661" name="TextBox 11"/>
            <p:cNvSpPr txBox="1">
              <a:spLocks noChangeArrowheads="1"/>
            </p:cNvSpPr>
            <p:nvPr/>
          </p:nvSpPr>
          <p:spPr bwMode="auto">
            <a:xfrm>
              <a:off x="7028521" y="4505594"/>
              <a:ext cx="7395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gn="ctr" eaLnBrk="1" hangingPunct="1">
                <a:lnSpc>
                  <a:spcPct val="100000"/>
                </a:lnSpc>
                <a:spcBef>
                  <a:spcPct val="0"/>
                </a:spcBef>
                <a:spcAft>
                  <a:spcPct val="0"/>
                </a:spcAft>
                <a:buClrTx/>
                <a:buSzTx/>
                <a:buFontTx/>
                <a:buNone/>
              </a:pPr>
              <a:r>
                <a:rPr lang="sk-SK" altLang="en-US" sz="2400">
                  <a:solidFill>
                    <a:schemeClr val="tx1"/>
                  </a:solidFill>
                  <a:latin typeface="Arial" panose="020B0604020202020204" pitchFamily="34" charset="0"/>
                  <a:cs typeface="Arial" panose="020B0604020202020204" pitchFamily="34" charset="0"/>
                </a:rPr>
                <a:t>Fe</a:t>
              </a:r>
            </a:p>
          </p:txBody>
        </p:sp>
        <p:sp>
          <p:nvSpPr>
            <p:cNvPr id="13" name="Left Brace 12"/>
            <p:cNvSpPr/>
            <p:nvPr/>
          </p:nvSpPr>
          <p:spPr>
            <a:xfrm rot="16200000">
              <a:off x="4257287" y="2624605"/>
              <a:ext cx="816086" cy="6264103"/>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sk-SK"/>
            </a:p>
          </p:txBody>
        </p:sp>
        <p:sp>
          <p:nvSpPr>
            <p:cNvPr id="27663" name="TextBox 13"/>
            <p:cNvSpPr txBox="1">
              <a:spLocks noChangeArrowheads="1"/>
            </p:cNvSpPr>
            <p:nvPr/>
          </p:nvSpPr>
          <p:spPr bwMode="auto">
            <a:xfrm>
              <a:off x="3131840" y="6165305"/>
              <a:ext cx="32403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gn="ctr" eaLnBrk="1" hangingPunct="1">
                <a:lnSpc>
                  <a:spcPct val="100000"/>
                </a:lnSpc>
                <a:spcBef>
                  <a:spcPct val="0"/>
                </a:spcBef>
                <a:spcAft>
                  <a:spcPct val="0"/>
                </a:spcAft>
                <a:buClrTx/>
                <a:buSzTx/>
                <a:buFontTx/>
                <a:buNone/>
              </a:pPr>
              <a:r>
                <a:rPr lang="en-US" altLang="en-US" sz="1800" dirty="0" smtClean="0">
                  <a:solidFill>
                    <a:schemeClr val="tx1"/>
                  </a:solidFill>
                  <a:latin typeface="Arial" panose="020B0604020202020204" pitchFamily="34" charset="0"/>
                  <a:cs typeface="Arial" panose="020B0604020202020204" pitchFamily="34" charset="0"/>
                </a:rPr>
                <a:t>effects</a:t>
              </a:r>
              <a:endParaRPr lang="sk-SK" altLang="en-US" sz="1800" dirty="0">
                <a:solidFill>
                  <a:schemeClr val="tx1"/>
                </a:solidFill>
                <a:latin typeface="Arial" panose="020B0604020202020204" pitchFamily="34" charset="0"/>
                <a:cs typeface="Arial" panose="020B0604020202020204" pitchFamily="34" charset="0"/>
              </a:endParaRPr>
            </a:p>
          </p:txBody>
        </p:sp>
        <p:sp>
          <p:nvSpPr>
            <p:cNvPr id="27664" name="TextBox 14"/>
            <p:cNvSpPr txBox="1">
              <a:spLocks noChangeArrowheads="1"/>
            </p:cNvSpPr>
            <p:nvPr/>
          </p:nvSpPr>
          <p:spPr bwMode="auto">
            <a:xfrm>
              <a:off x="5184068" y="2092206"/>
              <a:ext cx="32403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gn="ctr" eaLnBrk="1" hangingPunct="1">
                <a:lnSpc>
                  <a:spcPct val="100000"/>
                </a:lnSpc>
                <a:spcBef>
                  <a:spcPct val="0"/>
                </a:spcBef>
                <a:spcAft>
                  <a:spcPct val="0"/>
                </a:spcAft>
                <a:buClrTx/>
                <a:buSzTx/>
                <a:buFontTx/>
                <a:buNone/>
              </a:pPr>
              <a:r>
                <a:rPr lang="en-US" altLang="en-US" sz="1800" dirty="0" smtClean="0">
                  <a:solidFill>
                    <a:schemeClr val="tx1"/>
                  </a:solidFill>
                  <a:latin typeface="Arial" panose="020B0604020202020204" pitchFamily="34" charset="0"/>
                  <a:cs typeface="Arial" panose="020B0604020202020204" pitchFamily="34" charset="0"/>
                </a:rPr>
                <a:t>cause</a:t>
              </a:r>
              <a:endParaRPr lang="sk-SK" altLang="en-US" sz="1800" dirty="0">
                <a:solidFill>
                  <a:schemeClr val="tx1"/>
                </a:solidFill>
                <a:latin typeface="Arial" panose="020B0604020202020204" pitchFamily="34" charset="0"/>
                <a:cs typeface="Arial" panose="020B0604020202020204" pitchFamily="34" charset="0"/>
              </a:endParaRPr>
            </a:p>
          </p:txBody>
        </p:sp>
        <p:cxnSp>
          <p:nvCxnSpPr>
            <p:cNvPr id="17" name="Straight Arrow Connector 16"/>
            <p:cNvCxnSpPr>
              <a:endCxn id="4" idx="7"/>
            </p:cNvCxnSpPr>
            <p:nvPr/>
          </p:nvCxnSpPr>
          <p:spPr>
            <a:xfrm flipH="1">
              <a:off x="2522265" y="3025783"/>
              <a:ext cx="1330289" cy="130351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5" idx="0"/>
            </p:cNvCxnSpPr>
            <p:nvPr/>
          </p:nvCxnSpPr>
          <p:spPr>
            <a:xfrm flipH="1">
              <a:off x="3852553" y="3367143"/>
              <a:ext cx="295267" cy="78591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951073" y="3367143"/>
              <a:ext cx="412739" cy="78591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7" idx="1"/>
            </p:cNvCxnSpPr>
            <p:nvPr/>
          </p:nvCxnSpPr>
          <p:spPr>
            <a:xfrm>
              <a:off x="5181254" y="2795565"/>
              <a:ext cx="1746202" cy="150833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68670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8674" name="TextBox 1"/>
              <p:cNvSpPr txBox="1">
                <a:spLocks noChangeArrowheads="1"/>
              </p:cNvSpPr>
              <p:nvPr/>
            </p:nvSpPr>
            <p:spPr bwMode="auto">
              <a:xfrm>
                <a:off x="1558977" y="-44823"/>
                <a:ext cx="9762419" cy="83099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en-US" altLang="en-US" sz="2400" dirty="0" smtClean="0">
                    <a:solidFill>
                      <a:schemeClr val="tx1"/>
                    </a:solidFill>
                    <a:latin typeface="Arial" panose="020B0604020202020204" pitchFamily="34" charset="0"/>
                    <a:cs typeface="Arial" panose="020B0604020202020204" pitchFamily="34" charset="0"/>
                  </a:rPr>
                  <a:t>New patient has this attributes </a:t>
                </a:r>
                <a:r>
                  <a:rPr lang="sk-SK" altLang="en-US" sz="2400" dirty="0" smtClean="0">
                    <a:solidFill>
                      <a:schemeClr val="tx1"/>
                    </a:solidFill>
                    <a:latin typeface="Arial" panose="020B0604020202020204" pitchFamily="34" charset="0"/>
                    <a:cs typeface="Arial" panose="020B0604020202020204" pitchFamily="34" charset="0"/>
                  </a:rPr>
                  <a:t>: </a:t>
                </a:r>
                <a:r>
                  <a:rPr lang="sk-SK" altLang="en-US" sz="2400" i="1" dirty="0" smtClean="0">
                    <a:solidFill>
                      <a:schemeClr val="tx1"/>
                    </a:solidFill>
                    <a:latin typeface="Arial" panose="020B0604020202020204" pitchFamily="34" charset="0"/>
                    <a:cs typeface="Arial" panose="020B0604020202020204" pitchFamily="34" charset="0"/>
                  </a:rPr>
                  <a:t>Ch=t</a:t>
                </a:r>
                <a:r>
                  <a:rPr lang="en-US" altLang="en-US" sz="2400" i="1" dirty="0" smtClean="0">
                    <a:solidFill>
                      <a:schemeClr val="tx1"/>
                    </a:solidFill>
                    <a:latin typeface="Arial" panose="020B0604020202020204" pitchFamily="34" charset="0"/>
                    <a:cs typeface="Arial" panose="020B0604020202020204" pitchFamily="34" charset="0"/>
                  </a:rPr>
                  <a:t>=</a:t>
                </a:r>
                <a:r>
                  <a:rPr lang="en-US" altLang="en-US" sz="2400" i="1" dirty="0" err="1" smtClean="0">
                    <a:solidFill>
                      <a:schemeClr val="tx1"/>
                    </a:solidFill>
                    <a:latin typeface="Arial" panose="020B0604020202020204" pitchFamily="34" charset="0"/>
                    <a:cs typeface="Arial" panose="020B0604020202020204" pitchFamily="34" charset="0"/>
                  </a:rPr>
                  <a:t>ch</a:t>
                </a:r>
                <a:r>
                  <a:rPr lang="sk-SK" altLang="en-US" sz="2400" i="1" dirty="0" smtClean="0">
                    <a:solidFill>
                      <a:schemeClr val="tx1"/>
                    </a:solidFill>
                    <a:latin typeface="Arial" panose="020B0604020202020204" pitchFamily="34" charset="0"/>
                    <a:cs typeface="Arial" panose="020B0604020202020204" pitchFamily="34" charset="0"/>
                  </a:rPr>
                  <a:t>, RN=f</a:t>
                </a:r>
                <a:r>
                  <a:rPr lang="en-US" altLang="en-US" sz="2400" i="1" dirty="0" smtClean="0">
                    <a:solidFill>
                      <a:schemeClr val="tx1"/>
                    </a:solidFill>
                    <a:latin typeface="Arial" panose="020B0604020202020204" pitchFamily="34" charset="0"/>
                    <a:cs typeface="Arial" panose="020B0604020202020204" pitchFamily="34" charset="0"/>
                  </a:rPr>
                  <a:t>=</a:t>
                </a:r>
                <a14:m>
                  <m:oMath xmlns:m="http://schemas.openxmlformats.org/officeDocument/2006/math">
                    <m:r>
                      <a:rPr lang="en-US" altLang="en-US" sz="240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r>
                      <a:rPr lang="en-US" alt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𝑟𝑛</m:t>
                    </m:r>
                  </m:oMath>
                </a14:m>
                <a:r>
                  <a:rPr lang="sk-SK" altLang="en-US" sz="2400" i="1" dirty="0" smtClean="0">
                    <a:solidFill>
                      <a:schemeClr val="tx1"/>
                    </a:solidFill>
                    <a:latin typeface="Arial" panose="020B0604020202020204" pitchFamily="34" charset="0"/>
                    <a:cs typeface="Arial" panose="020B0604020202020204" pitchFamily="34" charset="0"/>
                  </a:rPr>
                  <a:t>, H=</a:t>
                </a:r>
                <a:r>
                  <a:rPr lang="en-US" altLang="en-US" sz="2400" i="1" dirty="0" err="1">
                    <a:solidFill>
                      <a:schemeClr val="tx1"/>
                    </a:solidFill>
                    <a:latin typeface="Arial" panose="020B0604020202020204" pitchFamily="34" charset="0"/>
                    <a:cs typeface="Arial" panose="020B0604020202020204" pitchFamily="34" charset="0"/>
                  </a:rPr>
                  <a:t>m</a:t>
                </a:r>
                <a:r>
                  <a:rPr lang="sk-SK" altLang="en-US" sz="2400" i="1" dirty="0" err="1" smtClean="0">
                    <a:solidFill>
                      <a:schemeClr val="tx1"/>
                    </a:solidFill>
                    <a:latin typeface="Arial" panose="020B0604020202020204" pitchFamily="34" charset="0"/>
                    <a:cs typeface="Arial" panose="020B0604020202020204" pitchFamily="34" charset="0"/>
                  </a:rPr>
                  <a:t>ild</a:t>
                </a:r>
                <a:r>
                  <a:rPr lang="sk-SK" altLang="en-US" sz="2400" i="1" dirty="0">
                    <a:solidFill>
                      <a:schemeClr val="tx1"/>
                    </a:solidFill>
                    <a:latin typeface="Arial" panose="020B0604020202020204" pitchFamily="34" charset="0"/>
                    <a:cs typeface="Arial" panose="020B0604020202020204" pitchFamily="34" charset="0"/>
                  </a:rPr>
                  <a:t>, </a:t>
                </a:r>
                <a:r>
                  <a:rPr lang="sk-SK" altLang="en-US" sz="2400" i="1" dirty="0" smtClean="0">
                    <a:solidFill>
                      <a:schemeClr val="tx1"/>
                    </a:solidFill>
                    <a:latin typeface="Arial" panose="020B0604020202020204" pitchFamily="34" charset="0"/>
                    <a:cs typeface="Arial" panose="020B0604020202020204" pitchFamily="34" charset="0"/>
                  </a:rPr>
                  <a:t>Fe=</a:t>
                </a:r>
                <a:r>
                  <a:rPr lang="en-US" altLang="en-US" sz="2400" i="1" dirty="0" smtClean="0">
                    <a:solidFill>
                      <a:schemeClr val="tx1"/>
                    </a:solidFill>
                    <a:latin typeface="Arial" panose="020B0604020202020204" pitchFamily="34" charset="0"/>
                    <a:cs typeface="Arial" panose="020B0604020202020204" pitchFamily="34" charset="0"/>
                  </a:rPr>
                  <a:t>y=</a:t>
                </a:r>
                <a:r>
                  <a:rPr lang="en-US" altLang="en-US" sz="2400" i="1" dirty="0" err="1" smtClean="0">
                    <a:solidFill>
                      <a:schemeClr val="tx1"/>
                    </a:solidFill>
                    <a:latin typeface="Arial" panose="020B0604020202020204" pitchFamily="34" charset="0"/>
                    <a:cs typeface="Arial" panose="020B0604020202020204" pitchFamily="34" charset="0"/>
                  </a:rPr>
                  <a:t>fe</a:t>
                </a:r>
                <a:endParaRPr lang="sk-SK" altLang="en-US" sz="2400" i="1" dirty="0">
                  <a:solidFill>
                    <a:schemeClr val="tx1"/>
                  </a:solidFill>
                  <a:latin typeface="Arial" panose="020B0604020202020204" pitchFamily="34" charset="0"/>
                  <a:cs typeface="Arial" panose="020B0604020202020204" pitchFamily="34" charset="0"/>
                </a:endParaRPr>
              </a:p>
              <a:p>
                <a:pPr eaLnBrk="1" hangingPunct="1">
                  <a:lnSpc>
                    <a:spcPct val="100000"/>
                  </a:lnSpc>
                  <a:spcBef>
                    <a:spcPct val="0"/>
                  </a:spcBef>
                  <a:spcAft>
                    <a:spcPct val="0"/>
                  </a:spcAft>
                  <a:buClrTx/>
                  <a:buSzTx/>
                  <a:buFontTx/>
                  <a:buNone/>
                </a:pPr>
                <a:r>
                  <a:rPr lang="en-US" altLang="en-US" sz="2400" b="1" i="1" dirty="0" smtClean="0">
                    <a:solidFill>
                      <a:schemeClr val="tx1"/>
                    </a:solidFill>
                    <a:latin typeface="Arial" panose="020B0604020202020204" pitchFamily="34" charset="0"/>
                    <a:cs typeface="Arial" panose="020B0604020202020204" pitchFamily="34" charset="0"/>
                  </a:rPr>
                  <a:t>What classifier will say</a:t>
                </a:r>
                <a:r>
                  <a:rPr lang="sk-SK" altLang="en-US" sz="2400" b="1" i="1" dirty="0" smtClean="0">
                    <a:solidFill>
                      <a:schemeClr val="tx1"/>
                    </a:solidFill>
                    <a:latin typeface="Arial" panose="020B0604020202020204" pitchFamily="34" charset="0"/>
                    <a:cs typeface="Arial" panose="020B0604020202020204" pitchFamily="34" charset="0"/>
                  </a:rPr>
                  <a:t>? </a:t>
                </a:r>
                <a:r>
                  <a:rPr lang="en-US" altLang="en-US" sz="2400" b="1" i="1" dirty="0" smtClean="0">
                    <a:solidFill>
                      <a:schemeClr val="tx1"/>
                    </a:solidFill>
                    <a:latin typeface="Arial" panose="020B0604020202020204" pitchFamily="34" charset="0"/>
                    <a:cs typeface="Arial" panose="020B0604020202020204" pitchFamily="34" charset="0"/>
                  </a:rPr>
                  <a:t>Does he have a flue or not</a:t>
                </a:r>
                <a:r>
                  <a:rPr lang="sk-SK" altLang="en-US" sz="2400" b="1" i="1" dirty="0" smtClean="0">
                    <a:solidFill>
                      <a:schemeClr val="tx1"/>
                    </a:solidFill>
                    <a:latin typeface="Arial" panose="020B0604020202020204" pitchFamily="34" charset="0"/>
                    <a:cs typeface="Arial" panose="020B0604020202020204" pitchFamily="34" charset="0"/>
                  </a:rPr>
                  <a:t>?</a:t>
                </a:r>
                <a:endParaRPr lang="sk-SK" altLang="en-US" sz="2400" b="1" i="1" dirty="0">
                  <a:solidFill>
                    <a:schemeClr val="tx1"/>
                  </a:solidFill>
                  <a:latin typeface="Arial" panose="020B0604020202020204" pitchFamily="34" charset="0"/>
                  <a:cs typeface="Arial" panose="020B0604020202020204" pitchFamily="34" charset="0"/>
                </a:endParaRPr>
              </a:p>
            </p:txBody>
          </p:sp>
        </mc:Choice>
        <mc:Fallback xmlns="">
          <p:sp>
            <p:nvSpPr>
              <p:cNvPr id="28674" name="TextBox 1"/>
              <p:cNvSpPr txBox="1">
                <a:spLocks noRot="1" noChangeAspect="1" noMove="1" noResize="1" noEditPoints="1" noAdjustHandles="1" noChangeArrowheads="1" noChangeShapeType="1" noTextEdit="1"/>
              </p:cNvSpPr>
              <p:nvPr/>
            </p:nvSpPr>
            <p:spPr bwMode="auto">
              <a:xfrm>
                <a:off x="1558977" y="-44823"/>
                <a:ext cx="9762419" cy="830997"/>
              </a:xfrm>
              <a:prstGeom prst="rect">
                <a:avLst/>
              </a:prstGeom>
              <a:blipFill>
                <a:blip r:embed="rId3"/>
                <a:stretch>
                  <a:fillRect l="-999" t="-5147" r="-187" b="-1691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noFill/>
                  </a:rPr>
                  <a:t> </a:t>
                </a:r>
              </a:p>
            </p:txBody>
          </p:sp>
        </mc:Fallback>
      </mc:AlternateContent>
      <p:grpSp>
        <p:nvGrpSpPr>
          <p:cNvPr id="3" name="Group 2"/>
          <p:cNvGrpSpPr/>
          <p:nvPr/>
        </p:nvGrpSpPr>
        <p:grpSpPr>
          <a:xfrm>
            <a:off x="1977324" y="2494796"/>
            <a:ext cx="8135937" cy="2362200"/>
            <a:chOff x="1977324" y="2494796"/>
            <a:chExt cx="8135937" cy="2362200"/>
          </a:xfrm>
        </p:grpSpPr>
        <p:grpSp>
          <p:nvGrpSpPr>
            <p:cNvPr id="28675" name="Group 6"/>
            <p:cNvGrpSpPr>
              <a:grpSpLocks/>
            </p:cNvGrpSpPr>
            <p:nvPr/>
          </p:nvGrpSpPr>
          <p:grpSpPr bwMode="auto">
            <a:xfrm>
              <a:off x="1977324" y="2494796"/>
              <a:ext cx="8135937" cy="2362200"/>
              <a:chOff x="467544" y="3154324"/>
              <a:chExt cx="8136904" cy="2362908"/>
            </a:xfrm>
          </p:grpSpPr>
          <p:sp>
            <p:nvSpPr>
              <p:cNvPr id="6" name="Rectangle 5"/>
              <p:cNvSpPr/>
              <p:nvPr/>
            </p:nvSpPr>
            <p:spPr>
              <a:xfrm>
                <a:off x="683470" y="3287714"/>
                <a:ext cx="3853320" cy="86385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5" name="Rectangle 4"/>
              <p:cNvSpPr/>
              <p:nvPr/>
            </p:nvSpPr>
            <p:spPr>
              <a:xfrm>
                <a:off x="467544" y="4797878"/>
                <a:ext cx="8136904" cy="71935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graphicFrame>
            <p:nvGraphicFramePr>
              <p:cNvPr id="28678" name="Object 2"/>
              <p:cNvGraphicFramePr>
                <a:graphicFrameLocks noChangeAspect="1"/>
              </p:cNvGraphicFramePr>
              <p:nvPr>
                <p:extLst>
                  <p:ext uri="{D42A27DB-BD31-4B8C-83A1-F6EECF244321}">
                    <p14:modId xmlns:p14="http://schemas.microsoft.com/office/powerpoint/2010/main" val="3859490491"/>
                  </p:ext>
                </p:extLst>
              </p:nvPr>
            </p:nvGraphicFramePr>
            <p:xfrm>
              <a:off x="827584" y="3154324"/>
              <a:ext cx="7644327" cy="2133528"/>
            </p:xfrm>
            <a:graphic>
              <a:graphicData uri="http://schemas.openxmlformats.org/presentationml/2006/ole">
                <mc:AlternateContent xmlns:mc="http://schemas.openxmlformats.org/markup-compatibility/2006">
                  <mc:Choice xmlns:v="urn:schemas-microsoft-com:vml" Requires="v">
                    <p:oleObj spid="_x0000_s41020" name="Rovnica" r:id="rId4" imgW="3721100" imgH="876300" progId="Equation.3">
                      <p:embed/>
                    </p:oleObj>
                  </mc:Choice>
                  <mc:Fallback>
                    <p:oleObj name="Rovnica" r:id="rId4" imgW="3721100" imgH="876300" progId="Equation.3">
                      <p:embed/>
                      <p:pic>
                        <p:nvPicPr>
                          <p:cNvPr id="2867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584" y="3154324"/>
                            <a:ext cx="7644327" cy="213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 name="TextBox 1"/>
            <p:cNvSpPr txBox="1"/>
            <p:nvPr/>
          </p:nvSpPr>
          <p:spPr>
            <a:xfrm>
              <a:off x="8274570" y="2575083"/>
              <a:ext cx="254833" cy="369332"/>
            </a:xfrm>
            <a:prstGeom prst="rect">
              <a:avLst/>
            </a:prstGeom>
            <a:solidFill>
              <a:schemeClr val="bg1">
                <a:lumMod val="95000"/>
              </a:schemeClr>
            </a:solidFill>
          </p:spPr>
          <p:txBody>
            <a:bodyPr wrap="square" rtlCol="0">
              <a:spAutoFit/>
            </a:bodyPr>
            <a:lstStyle/>
            <a:p>
              <a:r>
                <a:rPr lang="en-GB" dirty="0"/>
                <a:t>=</a:t>
              </a:r>
            </a:p>
          </p:txBody>
        </p:sp>
        <p:sp>
          <p:nvSpPr>
            <p:cNvPr id="8" name="TextBox 7"/>
            <p:cNvSpPr txBox="1"/>
            <p:nvPr/>
          </p:nvSpPr>
          <p:spPr>
            <a:xfrm>
              <a:off x="4874301" y="3561240"/>
              <a:ext cx="254833" cy="369332"/>
            </a:xfrm>
            <a:prstGeom prst="rect">
              <a:avLst/>
            </a:prstGeom>
            <a:solidFill>
              <a:schemeClr val="bg1">
                <a:lumMod val="95000"/>
              </a:schemeClr>
            </a:solidFill>
          </p:spPr>
          <p:txBody>
            <a:bodyPr wrap="square" rtlCol="0">
              <a:spAutoFit/>
            </a:bodyPr>
            <a:lstStyle/>
            <a:p>
              <a:r>
                <a:rPr lang="en-GB" dirty="0"/>
                <a:t>=</a:t>
              </a:r>
            </a:p>
          </p:txBody>
        </p:sp>
      </p:grpSp>
      <p:sp>
        <p:nvSpPr>
          <p:cNvPr id="4" name="TextBox 3"/>
          <p:cNvSpPr txBox="1"/>
          <p:nvPr/>
        </p:nvSpPr>
        <p:spPr>
          <a:xfrm>
            <a:off x="1558977" y="5711252"/>
            <a:ext cx="9978266" cy="369332"/>
          </a:xfrm>
          <a:prstGeom prst="rect">
            <a:avLst/>
          </a:prstGeom>
          <a:noFill/>
        </p:spPr>
        <p:txBody>
          <a:bodyPr wrap="square" rtlCol="0">
            <a:spAutoFit/>
          </a:bodyPr>
          <a:lstStyle/>
          <a:p>
            <a:r>
              <a:rPr lang="en-GB" dirty="0" smtClean="0"/>
              <a:t>Alpha trick: We use the fact, that P(a/b)+P(¬a/b)=1</a:t>
            </a:r>
            <a:endParaRPr lang="en-GB" dirty="0"/>
          </a:p>
        </p:txBody>
      </p:sp>
      <p:grpSp>
        <p:nvGrpSpPr>
          <p:cNvPr id="11" name="Group 10"/>
          <p:cNvGrpSpPr/>
          <p:nvPr/>
        </p:nvGrpSpPr>
        <p:grpSpPr>
          <a:xfrm>
            <a:off x="3836894" y="1541929"/>
            <a:ext cx="3173506" cy="952867"/>
            <a:chOff x="3836894" y="1541929"/>
            <a:chExt cx="3173506" cy="952867"/>
          </a:xfrm>
        </p:grpSpPr>
        <p:sp>
          <p:nvSpPr>
            <p:cNvPr id="7" name="TextBox 6"/>
            <p:cNvSpPr txBox="1"/>
            <p:nvPr/>
          </p:nvSpPr>
          <p:spPr>
            <a:xfrm>
              <a:off x="3836894" y="1541929"/>
              <a:ext cx="3173506" cy="369332"/>
            </a:xfrm>
            <a:prstGeom prst="rect">
              <a:avLst/>
            </a:prstGeom>
            <a:noFill/>
          </p:spPr>
          <p:txBody>
            <a:bodyPr wrap="square" rtlCol="0">
              <a:spAutoFit/>
            </a:bodyPr>
            <a:lstStyle/>
            <a:p>
              <a:r>
                <a:rPr lang="en-GB" dirty="0" err="1"/>
                <a:t>p</a:t>
              </a:r>
              <a:r>
                <a:rPr lang="en-GB" dirty="0" err="1" smtClean="0"/>
                <a:t>acient</a:t>
              </a:r>
              <a:r>
                <a:rPr lang="en-GB" dirty="0" smtClean="0"/>
                <a:t> attributes</a:t>
              </a:r>
              <a:endParaRPr lang="en-GB" dirty="0"/>
            </a:p>
          </p:txBody>
        </p:sp>
        <p:cxnSp>
          <p:nvCxnSpPr>
            <p:cNvPr id="10" name="Straight Arrow Connector 9"/>
            <p:cNvCxnSpPr/>
            <p:nvPr/>
          </p:nvCxnSpPr>
          <p:spPr>
            <a:xfrm flipH="1">
              <a:off x="4572000" y="1864659"/>
              <a:ext cx="302301" cy="630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2117620" y="1604506"/>
            <a:ext cx="3173506" cy="952867"/>
            <a:chOff x="3836894" y="1541929"/>
            <a:chExt cx="3173506" cy="952867"/>
          </a:xfrm>
        </p:grpSpPr>
        <p:sp>
          <p:nvSpPr>
            <p:cNvPr id="16" name="TextBox 15"/>
            <p:cNvSpPr txBox="1"/>
            <p:nvPr/>
          </p:nvSpPr>
          <p:spPr>
            <a:xfrm>
              <a:off x="3836894" y="1541929"/>
              <a:ext cx="3173506" cy="369332"/>
            </a:xfrm>
            <a:prstGeom prst="rect">
              <a:avLst/>
            </a:prstGeom>
            <a:noFill/>
          </p:spPr>
          <p:txBody>
            <a:bodyPr wrap="square" rtlCol="0">
              <a:spAutoFit/>
            </a:bodyPr>
            <a:lstStyle/>
            <a:p>
              <a:r>
                <a:rPr lang="en-GB" dirty="0" err="1" smtClean="0"/>
                <a:t>cathegory</a:t>
              </a:r>
              <a:endParaRPr lang="en-GB" dirty="0"/>
            </a:p>
          </p:txBody>
        </p:sp>
        <p:cxnSp>
          <p:nvCxnSpPr>
            <p:cNvPr id="17" name="Straight Arrow Connector 16"/>
            <p:cNvCxnSpPr/>
            <p:nvPr/>
          </p:nvCxnSpPr>
          <p:spPr>
            <a:xfrm flipH="1">
              <a:off x="4572000" y="1864659"/>
              <a:ext cx="302301" cy="630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16419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1"/>
          <p:cNvSpPr txBox="1">
            <a:spLocks noChangeArrowheads="1"/>
          </p:cNvSpPr>
          <p:nvPr/>
        </p:nvSpPr>
        <p:spPr bwMode="auto">
          <a:xfrm>
            <a:off x="2495551" y="476251"/>
            <a:ext cx="79930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en-US" sz="2400" dirty="0" smtClean="0">
                <a:solidFill>
                  <a:schemeClr val="tx1"/>
                </a:solidFill>
                <a:latin typeface="Arial" panose="020B0604020202020204" pitchFamily="34" charset="0"/>
                <a:cs typeface="Arial" panose="020B0604020202020204" pitchFamily="34" charset="0"/>
              </a:rPr>
              <a:t>P</a:t>
            </a:r>
            <a:r>
              <a:rPr lang="en-US" altLang="en-US" sz="2400" dirty="0" err="1" smtClean="0">
                <a:solidFill>
                  <a:schemeClr val="tx1"/>
                </a:solidFill>
                <a:latin typeface="Arial" panose="020B0604020202020204" pitchFamily="34" charset="0"/>
                <a:cs typeface="Arial" panose="020B0604020202020204" pitchFamily="34" charset="0"/>
              </a:rPr>
              <a:t>robabilities</a:t>
            </a:r>
            <a:r>
              <a:rPr lang="en-US" altLang="en-US" sz="2400" dirty="0" smtClean="0">
                <a:solidFill>
                  <a:schemeClr val="tx1"/>
                </a:solidFill>
                <a:latin typeface="Arial" panose="020B0604020202020204" pitchFamily="34" charset="0"/>
                <a:cs typeface="Arial" panose="020B0604020202020204" pitchFamily="34" charset="0"/>
              </a:rPr>
              <a:t> are gained from the training set</a:t>
            </a:r>
            <a:r>
              <a:rPr lang="sk-SK" altLang="en-US" sz="2400" dirty="0" smtClean="0">
                <a:solidFill>
                  <a:schemeClr val="tx1"/>
                </a:solidFill>
                <a:latin typeface="Arial" panose="020B0604020202020204" pitchFamily="34" charset="0"/>
                <a:cs typeface="Arial" panose="020B0604020202020204" pitchFamily="34" charset="0"/>
              </a:rPr>
              <a:t>:</a:t>
            </a:r>
            <a:endParaRPr lang="sk-SK" altLang="en-US" sz="2400" dirty="0">
              <a:solidFill>
                <a:schemeClr val="tx1"/>
              </a:solidFill>
              <a:latin typeface="Arial" panose="020B0604020202020204" pitchFamily="34" charset="0"/>
              <a:cs typeface="Arial" panose="020B0604020202020204" pitchFamily="34" charset="0"/>
            </a:endParaRPr>
          </a:p>
        </p:txBody>
      </p:sp>
      <p:graphicFrame>
        <p:nvGraphicFramePr>
          <p:cNvPr id="29699" name="Object 2"/>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42104" name="Rovnica" r:id="rId3" imgW="391303" imgH="739129" progId="Equation.3">
                  <p:embed/>
                </p:oleObj>
              </mc:Choice>
              <mc:Fallback>
                <p:oleObj name="Rovnica" r:id="rId3" imgW="391303" imgH="739129" progId="Equation.3">
                  <p:embed/>
                  <p:pic>
                    <p:nvPicPr>
                      <p:cNvPr id="29699"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0" name="Object 3"/>
          <p:cNvGraphicFramePr>
            <a:graphicFrameLocks noChangeAspect="1"/>
          </p:cNvGraphicFramePr>
          <p:nvPr>
            <p:extLst>
              <p:ext uri="{D42A27DB-BD31-4B8C-83A1-F6EECF244321}">
                <p14:modId xmlns:p14="http://schemas.microsoft.com/office/powerpoint/2010/main" val="2907182481"/>
              </p:ext>
            </p:extLst>
          </p:nvPr>
        </p:nvGraphicFramePr>
        <p:xfrm>
          <a:off x="2495551" y="1464545"/>
          <a:ext cx="5472113" cy="4522787"/>
        </p:xfrm>
        <a:graphic>
          <a:graphicData uri="http://schemas.openxmlformats.org/presentationml/2006/ole">
            <mc:AlternateContent xmlns:mc="http://schemas.openxmlformats.org/markup-compatibility/2006">
              <mc:Choice xmlns:v="urn:schemas-microsoft-com:vml" Requires="v">
                <p:oleObj spid="_x0000_s42105" name="Rovnica" r:id="rId5" imgW="2743200" imgH="2501900" progId="Equation.3">
                  <p:embed/>
                </p:oleObj>
              </mc:Choice>
              <mc:Fallback>
                <p:oleObj name="Rovnica" r:id="rId5" imgW="2743200" imgH="2501900" progId="Equation.3">
                  <p:embed/>
                  <p:pic>
                    <p:nvPicPr>
                      <p:cNvPr id="2970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5551" y="1464545"/>
                        <a:ext cx="5472113" cy="452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p:cNvSpPr txBox="1"/>
          <p:nvPr/>
        </p:nvSpPr>
        <p:spPr>
          <a:xfrm>
            <a:off x="2476009" y="5970679"/>
            <a:ext cx="5491655" cy="646331"/>
          </a:xfrm>
          <a:prstGeom prst="rect">
            <a:avLst/>
          </a:prstGeom>
          <a:noFill/>
        </p:spPr>
        <p:txBody>
          <a:bodyPr wrap="square" rtlCol="0">
            <a:spAutoFit/>
          </a:bodyPr>
          <a:lstStyle/>
          <a:p>
            <a:r>
              <a:rPr lang="en-US" dirty="0" smtClean="0"/>
              <a:t>Check at home whether the </a:t>
            </a:r>
            <a:r>
              <a:rPr lang="en-US" dirty="0"/>
              <a:t>n</a:t>
            </a:r>
            <a:r>
              <a:rPr lang="en-US" dirty="0" smtClean="0"/>
              <a:t>umbers are correct. </a:t>
            </a:r>
            <a:endParaRPr lang="en-US" dirty="0"/>
          </a:p>
        </p:txBody>
      </p:sp>
      <p:sp>
        <p:nvSpPr>
          <p:cNvPr id="3" name="Freeform 2"/>
          <p:cNvSpPr/>
          <p:nvPr/>
        </p:nvSpPr>
        <p:spPr>
          <a:xfrm>
            <a:off x="2551760" y="1380226"/>
            <a:ext cx="1278368" cy="1106348"/>
          </a:xfrm>
          <a:custGeom>
            <a:avLst/>
            <a:gdLst>
              <a:gd name="connsiteX0" fmla="*/ 1261115 w 1278368"/>
              <a:gd name="connsiteY0" fmla="*/ 120770 h 1106348"/>
              <a:gd name="connsiteX1" fmla="*/ 1174851 w 1278368"/>
              <a:gd name="connsiteY1" fmla="*/ 86265 h 1106348"/>
              <a:gd name="connsiteX2" fmla="*/ 985070 w 1278368"/>
              <a:gd name="connsiteY2" fmla="*/ 34506 h 1106348"/>
              <a:gd name="connsiteX3" fmla="*/ 709025 w 1278368"/>
              <a:gd name="connsiteY3" fmla="*/ 0 h 1106348"/>
              <a:gd name="connsiteX4" fmla="*/ 398474 w 1278368"/>
              <a:gd name="connsiteY4" fmla="*/ 17253 h 1106348"/>
              <a:gd name="connsiteX5" fmla="*/ 346715 w 1278368"/>
              <a:gd name="connsiteY5" fmla="*/ 51759 h 1106348"/>
              <a:gd name="connsiteX6" fmla="*/ 243198 w 1278368"/>
              <a:gd name="connsiteY6" fmla="*/ 138023 h 1106348"/>
              <a:gd name="connsiteX7" fmla="*/ 174187 w 1278368"/>
              <a:gd name="connsiteY7" fmla="*/ 241540 h 1106348"/>
              <a:gd name="connsiteX8" fmla="*/ 139682 w 1278368"/>
              <a:gd name="connsiteY8" fmla="*/ 293299 h 1106348"/>
              <a:gd name="connsiteX9" fmla="*/ 105176 w 1278368"/>
              <a:gd name="connsiteY9" fmla="*/ 396816 h 1106348"/>
              <a:gd name="connsiteX10" fmla="*/ 36165 w 1278368"/>
              <a:gd name="connsiteY10" fmla="*/ 500332 h 1106348"/>
              <a:gd name="connsiteX11" fmla="*/ 1659 w 1278368"/>
              <a:gd name="connsiteY11" fmla="*/ 638355 h 1106348"/>
              <a:gd name="connsiteX12" fmla="*/ 36165 w 1278368"/>
              <a:gd name="connsiteY12" fmla="*/ 776378 h 1106348"/>
              <a:gd name="connsiteX13" fmla="*/ 53417 w 1278368"/>
              <a:gd name="connsiteY13" fmla="*/ 845389 h 1106348"/>
              <a:gd name="connsiteX14" fmla="*/ 122429 w 1278368"/>
              <a:gd name="connsiteY14" fmla="*/ 983412 h 1106348"/>
              <a:gd name="connsiteX15" fmla="*/ 208693 w 1278368"/>
              <a:gd name="connsiteY15" fmla="*/ 1069676 h 1106348"/>
              <a:gd name="connsiteX16" fmla="*/ 260451 w 1278368"/>
              <a:gd name="connsiteY16" fmla="*/ 1104182 h 1106348"/>
              <a:gd name="connsiteX17" fmla="*/ 640014 w 1278368"/>
              <a:gd name="connsiteY17" fmla="*/ 1086929 h 1106348"/>
              <a:gd name="connsiteX18" fmla="*/ 778036 w 1278368"/>
              <a:gd name="connsiteY18" fmla="*/ 931653 h 1106348"/>
              <a:gd name="connsiteX19" fmla="*/ 933312 w 1278368"/>
              <a:gd name="connsiteY19" fmla="*/ 845389 h 1106348"/>
              <a:gd name="connsiteX20" fmla="*/ 985070 w 1278368"/>
              <a:gd name="connsiteY20" fmla="*/ 810883 h 1106348"/>
              <a:gd name="connsiteX21" fmla="*/ 1105840 w 1278368"/>
              <a:gd name="connsiteY21" fmla="*/ 776378 h 1106348"/>
              <a:gd name="connsiteX22" fmla="*/ 1209357 w 1278368"/>
              <a:gd name="connsiteY22" fmla="*/ 707366 h 1106348"/>
              <a:gd name="connsiteX23" fmla="*/ 1226610 w 1278368"/>
              <a:gd name="connsiteY23" fmla="*/ 655608 h 1106348"/>
              <a:gd name="connsiteX24" fmla="*/ 1278368 w 1278368"/>
              <a:gd name="connsiteY24" fmla="*/ 552091 h 1106348"/>
              <a:gd name="connsiteX25" fmla="*/ 1261115 w 1278368"/>
              <a:gd name="connsiteY25" fmla="*/ 241540 h 1106348"/>
              <a:gd name="connsiteX26" fmla="*/ 1226610 w 1278368"/>
              <a:gd name="connsiteY26" fmla="*/ 189782 h 1106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78368" h="1106348">
                <a:moveTo>
                  <a:pt x="1261115" y="120770"/>
                </a:moveTo>
                <a:cubicBezTo>
                  <a:pt x="1232360" y="109268"/>
                  <a:pt x="1203849" y="97139"/>
                  <a:pt x="1174851" y="86265"/>
                </a:cubicBezTo>
                <a:cubicBezTo>
                  <a:pt x="1121327" y="66194"/>
                  <a:pt x="1028019" y="41664"/>
                  <a:pt x="985070" y="34506"/>
                </a:cubicBezTo>
                <a:cubicBezTo>
                  <a:pt x="824543" y="7751"/>
                  <a:pt x="916361" y="20734"/>
                  <a:pt x="709025" y="0"/>
                </a:cubicBezTo>
                <a:cubicBezTo>
                  <a:pt x="605508" y="5751"/>
                  <a:pt x="501109" y="2591"/>
                  <a:pt x="398474" y="17253"/>
                </a:cubicBezTo>
                <a:cubicBezTo>
                  <a:pt x="377947" y="20185"/>
                  <a:pt x="362644" y="38484"/>
                  <a:pt x="346715" y="51759"/>
                </a:cubicBezTo>
                <a:cubicBezTo>
                  <a:pt x="213873" y="162460"/>
                  <a:pt x="371707" y="52351"/>
                  <a:pt x="243198" y="138023"/>
                </a:cubicBezTo>
                <a:lnTo>
                  <a:pt x="174187" y="241540"/>
                </a:lnTo>
                <a:cubicBezTo>
                  <a:pt x="162685" y="258793"/>
                  <a:pt x="146239" y="273628"/>
                  <a:pt x="139682" y="293299"/>
                </a:cubicBezTo>
                <a:cubicBezTo>
                  <a:pt x="128180" y="327805"/>
                  <a:pt x="125352" y="366553"/>
                  <a:pt x="105176" y="396816"/>
                </a:cubicBezTo>
                <a:lnTo>
                  <a:pt x="36165" y="500332"/>
                </a:lnTo>
                <a:cubicBezTo>
                  <a:pt x="24663" y="546340"/>
                  <a:pt x="-7642" y="591852"/>
                  <a:pt x="1659" y="638355"/>
                </a:cubicBezTo>
                <a:cubicBezTo>
                  <a:pt x="36739" y="813754"/>
                  <a:pt x="795" y="652580"/>
                  <a:pt x="36165" y="776378"/>
                </a:cubicBezTo>
                <a:cubicBezTo>
                  <a:pt x="42679" y="799177"/>
                  <a:pt x="44297" y="823501"/>
                  <a:pt x="53417" y="845389"/>
                </a:cubicBezTo>
                <a:cubicBezTo>
                  <a:pt x="73201" y="892870"/>
                  <a:pt x="99425" y="937404"/>
                  <a:pt x="122429" y="983412"/>
                </a:cubicBezTo>
                <a:cubicBezTo>
                  <a:pt x="165068" y="1068690"/>
                  <a:pt x="132534" y="1044290"/>
                  <a:pt x="208693" y="1069676"/>
                </a:cubicBezTo>
                <a:cubicBezTo>
                  <a:pt x="225946" y="1081178"/>
                  <a:pt x="239732" y="1103353"/>
                  <a:pt x="260451" y="1104182"/>
                </a:cubicBezTo>
                <a:cubicBezTo>
                  <a:pt x="387001" y="1109244"/>
                  <a:pt x="514835" y="1106187"/>
                  <a:pt x="640014" y="1086929"/>
                </a:cubicBezTo>
                <a:cubicBezTo>
                  <a:pt x="719137" y="1074756"/>
                  <a:pt x="726339" y="966117"/>
                  <a:pt x="778036" y="931653"/>
                </a:cubicBezTo>
                <a:cubicBezTo>
                  <a:pt x="896685" y="852554"/>
                  <a:pt x="842211" y="875756"/>
                  <a:pt x="933312" y="845389"/>
                </a:cubicBezTo>
                <a:cubicBezTo>
                  <a:pt x="950565" y="833887"/>
                  <a:pt x="966011" y="819051"/>
                  <a:pt x="985070" y="810883"/>
                </a:cubicBezTo>
                <a:cubicBezTo>
                  <a:pt x="1024167" y="794127"/>
                  <a:pt x="1068062" y="797366"/>
                  <a:pt x="1105840" y="776378"/>
                </a:cubicBezTo>
                <a:cubicBezTo>
                  <a:pt x="1142092" y="756238"/>
                  <a:pt x="1209357" y="707366"/>
                  <a:pt x="1209357" y="707366"/>
                </a:cubicBezTo>
                <a:cubicBezTo>
                  <a:pt x="1215108" y="690113"/>
                  <a:pt x="1218477" y="671874"/>
                  <a:pt x="1226610" y="655608"/>
                </a:cubicBezTo>
                <a:cubicBezTo>
                  <a:pt x="1293499" y="521828"/>
                  <a:pt x="1235002" y="682186"/>
                  <a:pt x="1278368" y="552091"/>
                </a:cubicBezTo>
                <a:cubicBezTo>
                  <a:pt x="1272617" y="448574"/>
                  <a:pt x="1275777" y="344175"/>
                  <a:pt x="1261115" y="241540"/>
                </a:cubicBezTo>
                <a:cubicBezTo>
                  <a:pt x="1258183" y="221013"/>
                  <a:pt x="1226610" y="189782"/>
                  <a:pt x="1226610" y="18978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Freeform 29"/>
          <p:cNvSpPr/>
          <p:nvPr/>
        </p:nvSpPr>
        <p:spPr>
          <a:xfrm>
            <a:off x="2476008" y="2460029"/>
            <a:ext cx="1748327" cy="1106348"/>
          </a:xfrm>
          <a:custGeom>
            <a:avLst/>
            <a:gdLst>
              <a:gd name="connsiteX0" fmla="*/ 1261115 w 1278368"/>
              <a:gd name="connsiteY0" fmla="*/ 120770 h 1106348"/>
              <a:gd name="connsiteX1" fmla="*/ 1174851 w 1278368"/>
              <a:gd name="connsiteY1" fmla="*/ 86265 h 1106348"/>
              <a:gd name="connsiteX2" fmla="*/ 985070 w 1278368"/>
              <a:gd name="connsiteY2" fmla="*/ 34506 h 1106348"/>
              <a:gd name="connsiteX3" fmla="*/ 709025 w 1278368"/>
              <a:gd name="connsiteY3" fmla="*/ 0 h 1106348"/>
              <a:gd name="connsiteX4" fmla="*/ 398474 w 1278368"/>
              <a:gd name="connsiteY4" fmla="*/ 17253 h 1106348"/>
              <a:gd name="connsiteX5" fmla="*/ 346715 w 1278368"/>
              <a:gd name="connsiteY5" fmla="*/ 51759 h 1106348"/>
              <a:gd name="connsiteX6" fmla="*/ 243198 w 1278368"/>
              <a:gd name="connsiteY6" fmla="*/ 138023 h 1106348"/>
              <a:gd name="connsiteX7" fmla="*/ 174187 w 1278368"/>
              <a:gd name="connsiteY7" fmla="*/ 241540 h 1106348"/>
              <a:gd name="connsiteX8" fmla="*/ 139682 w 1278368"/>
              <a:gd name="connsiteY8" fmla="*/ 293299 h 1106348"/>
              <a:gd name="connsiteX9" fmla="*/ 105176 w 1278368"/>
              <a:gd name="connsiteY9" fmla="*/ 396816 h 1106348"/>
              <a:gd name="connsiteX10" fmla="*/ 36165 w 1278368"/>
              <a:gd name="connsiteY10" fmla="*/ 500332 h 1106348"/>
              <a:gd name="connsiteX11" fmla="*/ 1659 w 1278368"/>
              <a:gd name="connsiteY11" fmla="*/ 638355 h 1106348"/>
              <a:gd name="connsiteX12" fmla="*/ 36165 w 1278368"/>
              <a:gd name="connsiteY12" fmla="*/ 776378 h 1106348"/>
              <a:gd name="connsiteX13" fmla="*/ 53417 w 1278368"/>
              <a:gd name="connsiteY13" fmla="*/ 845389 h 1106348"/>
              <a:gd name="connsiteX14" fmla="*/ 122429 w 1278368"/>
              <a:gd name="connsiteY14" fmla="*/ 983412 h 1106348"/>
              <a:gd name="connsiteX15" fmla="*/ 208693 w 1278368"/>
              <a:gd name="connsiteY15" fmla="*/ 1069676 h 1106348"/>
              <a:gd name="connsiteX16" fmla="*/ 260451 w 1278368"/>
              <a:gd name="connsiteY16" fmla="*/ 1104182 h 1106348"/>
              <a:gd name="connsiteX17" fmla="*/ 640014 w 1278368"/>
              <a:gd name="connsiteY17" fmla="*/ 1086929 h 1106348"/>
              <a:gd name="connsiteX18" fmla="*/ 778036 w 1278368"/>
              <a:gd name="connsiteY18" fmla="*/ 931653 h 1106348"/>
              <a:gd name="connsiteX19" fmla="*/ 933312 w 1278368"/>
              <a:gd name="connsiteY19" fmla="*/ 845389 h 1106348"/>
              <a:gd name="connsiteX20" fmla="*/ 985070 w 1278368"/>
              <a:gd name="connsiteY20" fmla="*/ 810883 h 1106348"/>
              <a:gd name="connsiteX21" fmla="*/ 1105840 w 1278368"/>
              <a:gd name="connsiteY21" fmla="*/ 776378 h 1106348"/>
              <a:gd name="connsiteX22" fmla="*/ 1209357 w 1278368"/>
              <a:gd name="connsiteY22" fmla="*/ 707366 h 1106348"/>
              <a:gd name="connsiteX23" fmla="*/ 1226610 w 1278368"/>
              <a:gd name="connsiteY23" fmla="*/ 655608 h 1106348"/>
              <a:gd name="connsiteX24" fmla="*/ 1278368 w 1278368"/>
              <a:gd name="connsiteY24" fmla="*/ 552091 h 1106348"/>
              <a:gd name="connsiteX25" fmla="*/ 1261115 w 1278368"/>
              <a:gd name="connsiteY25" fmla="*/ 241540 h 1106348"/>
              <a:gd name="connsiteX26" fmla="*/ 1226610 w 1278368"/>
              <a:gd name="connsiteY26" fmla="*/ 189782 h 1106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78368" h="1106348">
                <a:moveTo>
                  <a:pt x="1261115" y="120770"/>
                </a:moveTo>
                <a:cubicBezTo>
                  <a:pt x="1232360" y="109268"/>
                  <a:pt x="1203849" y="97139"/>
                  <a:pt x="1174851" y="86265"/>
                </a:cubicBezTo>
                <a:cubicBezTo>
                  <a:pt x="1121327" y="66194"/>
                  <a:pt x="1028019" y="41664"/>
                  <a:pt x="985070" y="34506"/>
                </a:cubicBezTo>
                <a:cubicBezTo>
                  <a:pt x="824543" y="7751"/>
                  <a:pt x="916361" y="20734"/>
                  <a:pt x="709025" y="0"/>
                </a:cubicBezTo>
                <a:cubicBezTo>
                  <a:pt x="605508" y="5751"/>
                  <a:pt x="501109" y="2591"/>
                  <a:pt x="398474" y="17253"/>
                </a:cubicBezTo>
                <a:cubicBezTo>
                  <a:pt x="377947" y="20185"/>
                  <a:pt x="362644" y="38484"/>
                  <a:pt x="346715" y="51759"/>
                </a:cubicBezTo>
                <a:cubicBezTo>
                  <a:pt x="213873" y="162460"/>
                  <a:pt x="371707" y="52351"/>
                  <a:pt x="243198" y="138023"/>
                </a:cubicBezTo>
                <a:lnTo>
                  <a:pt x="174187" y="241540"/>
                </a:lnTo>
                <a:cubicBezTo>
                  <a:pt x="162685" y="258793"/>
                  <a:pt x="146239" y="273628"/>
                  <a:pt x="139682" y="293299"/>
                </a:cubicBezTo>
                <a:cubicBezTo>
                  <a:pt x="128180" y="327805"/>
                  <a:pt x="125352" y="366553"/>
                  <a:pt x="105176" y="396816"/>
                </a:cubicBezTo>
                <a:lnTo>
                  <a:pt x="36165" y="500332"/>
                </a:lnTo>
                <a:cubicBezTo>
                  <a:pt x="24663" y="546340"/>
                  <a:pt x="-7642" y="591852"/>
                  <a:pt x="1659" y="638355"/>
                </a:cubicBezTo>
                <a:cubicBezTo>
                  <a:pt x="36739" y="813754"/>
                  <a:pt x="795" y="652580"/>
                  <a:pt x="36165" y="776378"/>
                </a:cubicBezTo>
                <a:cubicBezTo>
                  <a:pt x="42679" y="799177"/>
                  <a:pt x="44297" y="823501"/>
                  <a:pt x="53417" y="845389"/>
                </a:cubicBezTo>
                <a:cubicBezTo>
                  <a:pt x="73201" y="892870"/>
                  <a:pt x="99425" y="937404"/>
                  <a:pt x="122429" y="983412"/>
                </a:cubicBezTo>
                <a:cubicBezTo>
                  <a:pt x="165068" y="1068690"/>
                  <a:pt x="132534" y="1044290"/>
                  <a:pt x="208693" y="1069676"/>
                </a:cubicBezTo>
                <a:cubicBezTo>
                  <a:pt x="225946" y="1081178"/>
                  <a:pt x="239732" y="1103353"/>
                  <a:pt x="260451" y="1104182"/>
                </a:cubicBezTo>
                <a:cubicBezTo>
                  <a:pt x="387001" y="1109244"/>
                  <a:pt x="514835" y="1106187"/>
                  <a:pt x="640014" y="1086929"/>
                </a:cubicBezTo>
                <a:cubicBezTo>
                  <a:pt x="719137" y="1074756"/>
                  <a:pt x="726339" y="966117"/>
                  <a:pt x="778036" y="931653"/>
                </a:cubicBezTo>
                <a:cubicBezTo>
                  <a:pt x="896685" y="852554"/>
                  <a:pt x="842211" y="875756"/>
                  <a:pt x="933312" y="845389"/>
                </a:cubicBezTo>
                <a:cubicBezTo>
                  <a:pt x="950565" y="833887"/>
                  <a:pt x="966011" y="819051"/>
                  <a:pt x="985070" y="810883"/>
                </a:cubicBezTo>
                <a:cubicBezTo>
                  <a:pt x="1024167" y="794127"/>
                  <a:pt x="1068062" y="797366"/>
                  <a:pt x="1105840" y="776378"/>
                </a:cubicBezTo>
                <a:cubicBezTo>
                  <a:pt x="1142092" y="756238"/>
                  <a:pt x="1209357" y="707366"/>
                  <a:pt x="1209357" y="707366"/>
                </a:cubicBezTo>
                <a:cubicBezTo>
                  <a:pt x="1215108" y="690113"/>
                  <a:pt x="1218477" y="671874"/>
                  <a:pt x="1226610" y="655608"/>
                </a:cubicBezTo>
                <a:cubicBezTo>
                  <a:pt x="1293499" y="521828"/>
                  <a:pt x="1235002" y="682186"/>
                  <a:pt x="1278368" y="552091"/>
                </a:cubicBezTo>
                <a:cubicBezTo>
                  <a:pt x="1272617" y="448574"/>
                  <a:pt x="1275777" y="344175"/>
                  <a:pt x="1261115" y="241540"/>
                </a:cubicBezTo>
                <a:cubicBezTo>
                  <a:pt x="1258183" y="221013"/>
                  <a:pt x="1226610" y="189782"/>
                  <a:pt x="1226610" y="18978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8422785" y="1333235"/>
            <a:ext cx="3227294" cy="1200329"/>
          </a:xfrm>
          <a:prstGeom prst="rect">
            <a:avLst/>
          </a:prstGeom>
          <a:noFill/>
        </p:spPr>
        <p:txBody>
          <a:bodyPr wrap="square" rtlCol="0">
            <a:spAutoFit/>
          </a:bodyPr>
          <a:lstStyle/>
          <a:p>
            <a:r>
              <a:rPr lang="en-GB" dirty="0" smtClean="0"/>
              <a:t>We have 5 cases form 8 where</a:t>
            </a:r>
            <a:r>
              <a:rPr lang="en-GB" i="1" dirty="0" smtClean="0"/>
              <a:t> </a:t>
            </a:r>
            <a:r>
              <a:rPr lang="en-GB" i="1" dirty="0" err="1" smtClean="0"/>
              <a:t>Fl</a:t>
            </a:r>
            <a:r>
              <a:rPr lang="en-GB" i="1" dirty="0" smtClean="0"/>
              <a:t>=</a:t>
            </a:r>
            <a:r>
              <a:rPr lang="en-GB" i="1" dirty="0" err="1" smtClean="0"/>
              <a:t>fl</a:t>
            </a:r>
            <a:r>
              <a:rPr lang="en-GB" i="1" dirty="0" smtClean="0"/>
              <a:t> </a:t>
            </a:r>
            <a:r>
              <a:rPr lang="en-GB" dirty="0" smtClean="0"/>
              <a:t>= yes, and 3 cases out of 8 for</a:t>
            </a:r>
            <a:r>
              <a:rPr lang="en-GB" i="1" dirty="0" smtClean="0"/>
              <a:t> </a:t>
            </a:r>
            <a:r>
              <a:rPr lang="en-GB" i="1" dirty="0" err="1" smtClean="0"/>
              <a:t>Fl</a:t>
            </a:r>
            <a:r>
              <a:rPr lang="en-GB" i="1" dirty="0" smtClean="0"/>
              <a:t>=¬</a:t>
            </a:r>
            <a:r>
              <a:rPr lang="en-GB" i="1" dirty="0" err="1" smtClean="0"/>
              <a:t>fl</a:t>
            </a:r>
            <a:r>
              <a:rPr lang="en-GB" i="1" dirty="0" smtClean="0"/>
              <a:t> </a:t>
            </a:r>
            <a:r>
              <a:rPr lang="en-GB" dirty="0" smtClean="0"/>
              <a:t>=no.</a:t>
            </a:r>
            <a:endParaRPr lang="en-GB" dirty="0"/>
          </a:p>
        </p:txBody>
      </p:sp>
      <p:sp>
        <p:nvSpPr>
          <p:cNvPr id="5" name="TextBox 4"/>
          <p:cNvSpPr txBox="1"/>
          <p:nvPr/>
        </p:nvSpPr>
        <p:spPr>
          <a:xfrm>
            <a:off x="8422785" y="3013203"/>
            <a:ext cx="3769215" cy="923330"/>
          </a:xfrm>
          <a:prstGeom prst="rect">
            <a:avLst/>
          </a:prstGeom>
          <a:noFill/>
        </p:spPr>
        <p:txBody>
          <a:bodyPr wrap="square" rtlCol="0">
            <a:spAutoFit/>
          </a:bodyPr>
          <a:lstStyle/>
          <a:p>
            <a:r>
              <a:rPr lang="en-GB" dirty="0" smtClean="0"/>
              <a:t>There are 3 cases out of 5 </a:t>
            </a:r>
            <a:r>
              <a:rPr lang="en-GB" i="1" dirty="0" smtClean="0"/>
              <a:t>(</a:t>
            </a:r>
            <a:r>
              <a:rPr lang="en-GB" i="1" dirty="0" err="1" smtClean="0"/>
              <a:t>Fl</a:t>
            </a:r>
            <a:r>
              <a:rPr lang="en-GB" i="1" dirty="0" smtClean="0"/>
              <a:t>=</a:t>
            </a:r>
            <a:r>
              <a:rPr lang="en-GB" i="1" dirty="0" err="1" smtClean="0"/>
              <a:t>fl</a:t>
            </a:r>
            <a:r>
              <a:rPr lang="en-GB" i="1" dirty="0" smtClean="0"/>
              <a:t>) </a:t>
            </a:r>
            <a:r>
              <a:rPr lang="en-GB" dirty="0" smtClean="0"/>
              <a:t>for </a:t>
            </a:r>
            <a:r>
              <a:rPr lang="en-GB" i="1" dirty="0" err="1" smtClean="0"/>
              <a:t>Ch</a:t>
            </a:r>
            <a:r>
              <a:rPr lang="en-GB" i="1" dirty="0" smtClean="0"/>
              <a:t>=</a:t>
            </a:r>
            <a:r>
              <a:rPr lang="en-GB" i="1" dirty="0" err="1" smtClean="0"/>
              <a:t>ch</a:t>
            </a:r>
            <a:r>
              <a:rPr lang="en-GB" dirty="0" err="1" smtClean="0"/>
              <a:t>.</a:t>
            </a:r>
            <a:r>
              <a:rPr lang="en-GB" dirty="0" smtClean="0"/>
              <a:t>  There are 2 cases out of 3 (FL=</a:t>
            </a:r>
            <a:r>
              <a:rPr lang="en-GB" dirty="0" err="1" smtClean="0"/>
              <a:t>fl</a:t>
            </a:r>
            <a:r>
              <a:rPr lang="en-GB" dirty="0" smtClean="0"/>
              <a:t>) for </a:t>
            </a:r>
            <a:r>
              <a:rPr lang="en-GB" i="1" dirty="0" err="1" smtClean="0"/>
              <a:t>Ch</a:t>
            </a:r>
            <a:r>
              <a:rPr lang="en-GB" i="1" dirty="0" smtClean="0"/>
              <a:t> =¬</a:t>
            </a:r>
            <a:r>
              <a:rPr lang="en-GB" i="1" dirty="0" err="1" smtClean="0"/>
              <a:t>ch.</a:t>
            </a:r>
            <a:r>
              <a:rPr lang="en-GB" dirty="0" smtClean="0"/>
              <a:t> </a:t>
            </a:r>
            <a:endParaRPr lang="en-GB" dirty="0"/>
          </a:p>
        </p:txBody>
      </p:sp>
    </p:spTree>
    <p:extLst>
      <p:ext uri="{BB962C8B-B14F-4D97-AF65-F5344CB8AC3E}">
        <p14:creationId xmlns:p14="http://schemas.microsoft.com/office/powerpoint/2010/main" val="1560863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0" grpId="0" animBg="1"/>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Box 1"/>
          <p:cNvSpPr txBox="1">
            <a:spLocks noChangeArrowheads="1"/>
          </p:cNvSpPr>
          <p:nvPr/>
        </p:nvSpPr>
        <p:spPr bwMode="auto">
          <a:xfrm>
            <a:off x="2566989" y="260351"/>
            <a:ext cx="7921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en-US" sz="2400" dirty="0" smtClean="0">
                <a:solidFill>
                  <a:schemeClr val="tx1"/>
                </a:solidFill>
                <a:latin typeface="Arial" panose="020B0604020202020204" pitchFamily="34" charset="0"/>
                <a:cs typeface="Arial" panose="020B0604020202020204" pitchFamily="34" charset="0"/>
              </a:rPr>
              <a:t> </a:t>
            </a:r>
            <a:r>
              <a:rPr lang="sk-SK" altLang="en-US" sz="2400" i="1" dirty="0" err="1" smtClean="0">
                <a:solidFill>
                  <a:schemeClr val="tx1"/>
                </a:solidFill>
                <a:latin typeface="Arial" panose="020B0604020202020204" pitchFamily="34" charset="0"/>
                <a:cs typeface="Arial" panose="020B0604020202020204" pitchFamily="34" charset="0"/>
              </a:rPr>
              <a:t>Fl</a:t>
            </a:r>
            <a:r>
              <a:rPr lang="sk-SK" altLang="en-US" sz="2400" i="1" dirty="0" smtClean="0">
                <a:solidFill>
                  <a:schemeClr val="tx1"/>
                </a:solidFill>
                <a:latin typeface="Arial" panose="020B0604020202020204" pitchFamily="34" charset="0"/>
                <a:cs typeface="Arial" panose="020B0604020202020204" pitchFamily="34" charset="0"/>
              </a:rPr>
              <a:t>=</a:t>
            </a:r>
            <a:r>
              <a:rPr lang="sk-SK" altLang="en-US" sz="2400" i="1" dirty="0" err="1" smtClean="0">
                <a:solidFill>
                  <a:schemeClr val="tx1"/>
                </a:solidFill>
                <a:latin typeface="Arial" panose="020B0604020202020204" pitchFamily="34" charset="0"/>
                <a:cs typeface="Arial" panose="020B0604020202020204" pitchFamily="34" charset="0"/>
              </a:rPr>
              <a:t>true</a:t>
            </a:r>
            <a:r>
              <a:rPr lang="en-US" altLang="en-US" sz="2400" i="1" dirty="0" smtClean="0">
                <a:solidFill>
                  <a:schemeClr val="tx1"/>
                </a:solidFill>
                <a:latin typeface="Arial" panose="020B0604020202020204" pitchFamily="34" charset="0"/>
                <a:cs typeface="Arial" panose="020B0604020202020204" pitchFamily="34" charset="0"/>
              </a:rPr>
              <a:t> case</a:t>
            </a:r>
            <a:endParaRPr lang="sk-SK" altLang="en-US" sz="2400" i="1" dirty="0">
              <a:solidFill>
                <a:schemeClr val="tx1"/>
              </a:solidFill>
              <a:latin typeface="Arial" panose="020B0604020202020204" pitchFamily="34" charset="0"/>
              <a:cs typeface="Arial" panose="020B0604020202020204" pitchFamily="34" charset="0"/>
            </a:endParaRPr>
          </a:p>
        </p:txBody>
      </p:sp>
      <p:graphicFrame>
        <p:nvGraphicFramePr>
          <p:cNvPr id="30723" name="Object 7"/>
          <p:cNvGraphicFramePr>
            <a:graphicFrameLocks noChangeAspect="1"/>
          </p:cNvGraphicFramePr>
          <p:nvPr/>
        </p:nvGraphicFramePr>
        <p:xfrm>
          <a:off x="2566988" y="908050"/>
          <a:ext cx="7123112" cy="2101850"/>
        </p:xfrm>
        <a:graphic>
          <a:graphicData uri="http://schemas.openxmlformats.org/presentationml/2006/ole">
            <mc:AlternateContent xmlns:mc="http://schemas.openxmlformats.org/markup-compatibility/2006">
              <mc:Choice xmlns:v="urn:schemas-microsoft-com:vml" Requires="v">
                <p:oleObj spid="_x0000_s43124" name="Rovnica" r:id="rId3" imgW="3467100" imgH="863600" progId="Equation.3">
                  <p:embed/>
                </p:oleObj>
              </mc:Choice>
              <mc:Fallback>
                <p:oleObj name="Rovnica" r:id="rId3" imgW="3467100" imgH="863600" progId="Equation.3">
                  <p:embed/>
                  <p:pic>
                    <p:nvPicPr>
                      <p:cNvPr id="30723"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6988" y="908050"/>
                        <a:ext cx="7123112"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4" name="TextBox 8"/>
          <p:cNvSpPr txBox="1">
            <a:spLocks noChangeArrowheads="1"/>
          </p:cNvSpPr>
          <p:nvPr/>
        </p:nvSpPr>
        <p:spPr bwMode="auto">
          <a:xfrm>
            <a:off x="2495551" y="3500438"/>
            <a:ext cx="7921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en-US" sz="2400" dirty="0" smtClean="0">
                <a:solidFill>
                  <a:schemeClr val="tx1"/>
                </a:solidFill>
                <a:latin typeface="Arial" panose="020B0604020202020204" pitchFamily="34" charset="0"/>
                <a:cs typeface="Arial" panose="020B0604020202020204" pitchFamily="34" charset="0"/>
              </a:rPr>
              <a:t> </a:t>
            </a:r>
            <a:r>
              <a:rPr lang="sk-SK" altLang="en-US" sz="2400" i="1" dirty="0" err="1" smtClean="0">
                <a:solidFill>
                  <a:schemeClr val="tx1"/>
                </a:solidFill>
                <a:latin typeface="Arial" panose="020B0604020202020204" pitchFamily="34" charset="0"/>
                <a:cs typeface="Arial" panose="020B0604020202020204" pitchFamily="34" charset="0"/>
              </a:rPr>
              <a:t>Fl</a:t>
            </a:r>
            <a:r>
              <a:rPr lang="sk-SK" altLang="en-US" sz="2400" i="1" dirty="0" smtClean="0">
                <a:solidFill>
                  <a:schemeClr val="tx1"/>
                </a:solidFill>
                <a:latin typeface="Arial" panose="020B0604020202020204" pitchFamily="34" charset="0"/>
                <a:cs typeface="Arial" panose="020B0604020202020204" pitchFamily="34" charset="0"/>
              </a:rPr>
              <a:t>=</a:t>
            </a:r>
            <a:r>
              <a:rPr lang="sk-SK" altLang="en-US" sz="2400" i="1" dirty="0" err="1" smtClean="0">
                <a:solidFill>
                  <a:schemeClr val="tx1"/>
                </a:solidFill>
                <a:latin typeface="Arial" panose="020B0604020202020204" pitchFamily="34" charset="0"/>
                <a:cs typeface="Arial" panose="020B0604020202020204" pitchFamily="34" charset="0"/>
              </a:rPr>
              <a:t>false</a:t>
            </a:r>
            <a:r>
              <a:rPr lang="en-US" altLang="en-US" sz="2400" i="1" dirty="0" smtClean="0">
                <a:solidFill>
                  <a:schemeClr val="tx1"/>
                </a:solidFill>
                <a:latin typeface="Arial" panose="020B0604020202020204" pitchFamily="34" charset="0"/>
                <a:cs typeface="Arial" panose="020B0604020202020204" pitchFamily="34" charset="0"/>
              </a:rPr>
              <a:t> case</a:t>
            </a:r>
            <a:endParaRPr lang="sk-SK" altLang="en-US" sz="2400" i="1" dirty="0">
              <a:solidFill>
                <a:schemeClr val="tx1"/>
              </a:solidFill>
              <a:latin typeface="Arial" panose="020B0604020202020204" pitchFamily="34" charset="0"/>
              <a:cs typeface="Arial" panose="020B0604020202020204" pitchFamily="34" charset="0"/>
            </a:endParaRPr>
          </a:p>
        </p:txBody>
      </p:sp>
      <p:graphicFrame>
        <p:nvGraphicFramePr>
          <p:cNvPr id="30725" name="Object 9"/>
          <p:cNvGraphicFramePr>
            <a:graphicFrameLocks noChangeAspect="1"/>
          </p:cNvGraphicFramePr>
          <p:nvPr/>
        </p:nvGraphicFramePr>
        <p:xfrm>
          <a:off x="2716213" y="4221163"/>
          <a:ext cx="7931150" cy="2101850"/>
        </p:xfrm>
        <a:graphic>
          <a:graphicData uri="http://schemas.openxmlformats.org/presentationml/2006/ole">
            <mc:AlternateContent xmlns:mc="http://schemas.openxmlformats.org/markup-compatibility/2006">
              <mc:Choice xmlns:v="urn:schemas-microsoft-com:vml" Requires="v">
                <p:oleObj spid="_x0000_s43125" name="Rovnica" r:id="rId5" imgW="3860800" imgH="863600" progId="Equation.3">
                  <p:embed/>
                </p:oleObj>
              </mc:Choice>
              <mc:Fallback>
                <p:oleObj name="Rovnica" r:id="rId5" imgW="3860800" imgH="863600" progId="Equation.3">
                  <p:embed/>
                  <p:pic>
                    <p:nvPicPr>
                      <p:cNvPr id="30725"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6213" y="4221163"/>
                        <a:ext cx="7931150"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551980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6" name="Group 6"/>
          <p:cNvGrpSpPr>
            <a:grpSpLocks/>
          </p:cNvGrpSpPr>
          <p:nvPr/>
        </p:nvGrpSpPr>
        <p:grpSpPr bwMode="auto">
          <a:xfrm>
            <a:off x="2628901" y="1241426"/>
            <a:ext cx="9116409" cy="4086328"/>
            <a:chOff x="1115616" y="398737"/>
            <a:chExt cx="7686600" cy="4086679"/>
          </a:xfrm>
        </p:grpSpPr>
        <p:sp>
          <p:nvSpPr>
            <p:cNvPr id="31747" name="TextBox 1"/>
            <p:cNvSpPr txBox="1">
              <a:spLocks noChangeArrowheads="1"/>
            </p:cNvSpPr>
            <p:nvPr/>
          </p:nvSpPr>
          <p:spPr bwMode="auto">
            <a:xfrm>
              <a:off x="1115616" y="404664"/>
              <a:ext cx="63367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en-US" sz="2400" dirty="0" smtClean="0">
                  <a:solidFill>
                    <a:schemeClr val="tx1"/>
                  </a:solidFill>
                  <a:latin typeface="Arial" panose="020B0604020202020204" pitchFamily="34" charset="0"/>
                  <a:cs typeface="Arial" panose="020B0604020202020204" pitchFamily="34" charset="0"/>
                </a:rPr>
                <a:t> </a:t>
              </a:r>
              <a:r>
                <a:rPr lang="en-US" altLang="en-US" sz="2400" dirty="0" smtClean="0">
                  <a:solidFill>
                    <a:schemeClr val="tx1"/>
                  </a:solidFill>
                  <a:latin typeface="Arial" panose="020B0604020202020204" pitchFamily="34" charset="0"/>
                  <a:cs typeface="Arial" panose="020B0604020202020204" pitchFamily="34" charset="0"/>
                </a:rPr>
                <a:t>A</a:t>
              </a:r>
              <a:r>
                <a:rPr lang="sk-SK" altLang="en-US" sz="2400" dirty="0" smtClean="0">
                  <a:solidFill>
                    <a:schemeClr val="tx1"/>
                  </a:solidFill>
                  <a:latin typeface="Arial" panose="020B0604020202020204" pitchFamily="34" charset="0"/>
                  <a:cs typeface="Arial" panose="020B0604020202020204" pitchFamily="34" charset="0"/>
                </a:rPr>
                <a:t>l</a:t>
              </a:r>
              <a:r>
                <a:rPr lang="en-US" altLang="en-US" sz="2400" dirty="0" err="1" smtClean="0">
                  <a:solidFill>
                    <a:schemeClr val="tx1"/>
                  </a:solidFill>
                  <a:latin typeface="Arial" panose="020B0604020202020204" pitchFamily="34" charset="0"/>
                  <a:cs typeface="Arial" panose="020B0604020202020204" pitchFamily="34" charset="0"/>
                </a:rPr>
                <a:t>pha</a:t>
              </a:r>
              <a:r>
                <a:rPr lang="en-US" altLang="en-US" sz="2400" dirty="0" smtClean="0">
                  <a:solidFill>
                    <a:schemeClr val="tx1"/>
                  </a:solidFill>
                  <a:latin typeface="Arial" panose="020B0604020202020204" pitchFamily="34" charset="0"/>
                  <a:cs typeface="Arial" panose="020B0604020202020204" pitchFamily="34" charset="0"/>
                </a:rPr>
                <a:t> calculation</a:t>
              </a:r>
              <a:endParaRPr lang="sk-SK" altLang="en-US" sz="2400" dirty="0">
                <a:solidFill>
                  <a:schemeClr val="tx1"/>
                </a:solidFill>
                <a:latin typeface="Arial" panose="020B0604020202020204" pitchFamily="34" charset="0"/>
                <a:cs typeface="Arial" panose="020B0604020202020204" pitchFamily="34" charset="0"/>
              </a:endParaRPr>
            </a:p>
          </p:txBody>
        </p:sp>
        <p:graphicFrame>
          <p:nvGraphicFramePr>
            <p:cNvPr id="31748" name="Object 3"/>
            <p:cNvGraphicFramePr>
              <a:graphicFrameLocks noChangeAspect="1"/>
            </p:cNvGraphicFramePr>
            <p:nvPr/>
          </p:nvGraphicFramePr>
          <p:xfrm>
            <a:off x="3923928" y="398737"/>
            <a:ext cx="4700587" cy="2222500"/>
          </p:xfrm>
          <a:graphic>
            <a:graphicData uri="http://schemas.openxmlformats.org/presentationml/2006/ole">
              <mc:AlternateContent xmlns:mc="http://schemas.openxmlformats.org/markup-compatibility/2006">
                <mc:Choice xmlns:v="urn:schemas-microsoft-com:vml" Requires="v">
                  <p:oleObj spid="_x0000_s44148" name="Rovnica" r:id="rId3" imgW="1879600" imgH="889000" progId="Equation.3">
                    <p:embed/>
                  </p:oleObj>
                </mc:Choice>
                <mc:Fallback>
                  <p:oleObj name="Rovnica" r:id="rId3" imgW="1879600" imgH="889000" progId="Equation.3">
                    <p:embed/>
                    <p:pic>
                      <p:nvPicPr>
                        <p:cNvPr id="31748"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398737"/>
                          <a:ext cx="4700587"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49" name="TextBox 4"/>
            <p:cNvSpPr txBox="1">
              <a:spLocks noChangeArrowheads="1"/>
            </p:cNvSpPr>
            <p:nvPr/>
          </p:nvSpPr>
          <p:spPr bwMode="auto">
            <a:xfrm>
              <a:off x="1115616" y="3284984"/>
              <a:ext cx="6336704" cy="1200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en-US" altLang="en-US" sz="2400" dirty="0" smtClean="0">
                  <a:solidFill>
                    <a:schemeClr val="tx1"/>
                  </a:solidFill>
                  <a:latin typeface="Arial" panose="020B0604020202020204" pitchFamily="34" charset="0"/>
                  <a:cs typeface="Arial" panose="020B0604020202020204" pitchFamily="34" charset="0"/>
                </a:rPr>
                <a:t>The resulting probability distribution will be</a:t>
              </a:r>
              <a:endParaRPr lang="sk-SK" altLang="en-US" sz="2400" dirty="0">
                <a:solidFill>
                  <a:schemeClr val="tx1"/>
                </a:solidFill>
                <a:latin typeface="Arial" panose="020B0604020202020204" pitchFamily="34" charset="0"/>
                <a:cs typeface="Arial" panose="020B0604020202020204" pitchFamily="34" charset="0"/>
              </a:endParaRPr>
            </a:p>
            <a:p>
              <a:pPr eaLnBrk="1" hangingPunct="1">
                <a:lnSpc>
                  <a:spcPct val="100000"/>
                </a:lnSpc>
                <a:spcBef>
                  <a:spcPct val="0"/>
                </a:spcBef>
                <a:spcAft>
                  <a:spcPct val="0"/>
                </a:spcAft>
                <a:buClrTx/>
                <a:buSzTx/>
                <a:buFontTx/>
                <a:buNone/>
              </a:pPr>
              <a:r>
                <a:rPr lang="en-US" altLang="en-US" sz="2400" dirty="0" smtClean="0">
                  <a:solidFill>
                    <a:schemeClr val="tx1"/>
                  </a:solidFill>
                  <a:latin typeface="Arial" panose="020B0604020202020204" pitchFamily="34" charset="0"/>
                  <a:cs typeface="Arial" panose="020B0604020202020204" pitchFamily="34" charset="0"/>
                </a:rPr>
                <a:t>The probability for flue is higher then for not flue and classifier say that the patient has flue. </a:t>
              </a:r>
              <a:endParaRPr lang="sk-SK" altLang="en-US" sz="2400" dirty="0">
                <a:solidFill>
                  <a:schemeClr val="tx1"/>
                </a:solidFill>
                <a:latin typeface="Arial" panose="020B0604020202020204" pitchFamily="34" charset="0"/>
                <a:cs typeface="Arial" panose="020B0604020202020204" pitchFamily="34" charset="0"/>
              </a:endParaRPr>
            </a:p>
          </p:txBody>
        </p:sp>
        <p:graphicFrame>
          <p:nvGraphicFramePr>
            <p:cNvPr id="31750" name="Object 5"/>
            <p:cNvGraphicFramePr>
              <a:graphicFrameLocks noChangeAspect="1"/>
            </p:cNvGraphicFramePr>
            <p:nvPr/>
          </p:nvGraphicFramePr>
          <p:xfrm>
            <a:off x="6516216" y="3198316"/>
            <a:ext cx="2286000" cy="635000"/>
          </p:xfrm>
          <a:graphic>
            <a:graphicData uri="http://schemas.openxmlformats.org/presentationml/2006/ole">
              <mc:AlternateContent xmlns:mc="http://schemas.openxmlformats.org/markup-compatibility/2006">
                <mc:Choice xmlns:v="urn:schemas-microsoft-com:vml" Requires="v">
                  <p:oleObj spid="_x0000_s44149" name="Rovnica" r:id="rId5" imgW="914400" imgH="254000" progId="Equation.3">
                    <p:embed/>
                  </p:oleObj>
                </mc:Choice>
                <mc:Fallback>
                  <p:oleObj name="Rovnica" r:id="rId5" imgW="914400" imgH="254000" progId="Equation.3">
                    <p:embed/>
                    <p:pic>
                      <p:nvPicPr>
                        <p:cNvPr id="3175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16216" y="3198316"/>
                          <a:ext cx="2286000" cy="635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9349603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0748" y="428978"/>
            <a:ext cx="10320008" cy="523220"/>
          </a:xfrm>
          <a:prstGeom prst="rect">
            <a:avLst/>
          </a:prstGeom>
          <a:noFill/>
        </p:spPr>
        <p:txBody>
          <a:bodyPr wrap="square" rtlCol="0">
            <a:spAutoFit/>
          </a:bodyPr>
          <a:lstStyle/>
          <a:p>
            <a:r>
              <a:rPr lang="en-GB" sz="2800" dirty="0" smtClean="0">
                <a:solidFill>
                  <a:srgbClr val="FF0000"/>
                </a:solidFill>
              </a:rPr>
              <a:t>Simple spam filtering using naive Bayes classifier.</a:t>
            </a:r>
            <a:endParaRPr lang="en-GB" sz="2800" dirty="0">
              <a:solidFill>
                <a:srgbClr val="FF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1298713" y="1683027"/>
                <a:ext cx="10253747" cy="1200329"/>
              </a:xfrm>
              <a:prstGeom prst="rect">
                <a:avLst/>
              </a:prstGeom>
              <a:noFill/>
            </p:spPr>
            <p:txBody>
              <a:bodyPr wrap="square" rtlCol="0">
                <a:spAutoFit/>
              </a:bodyPr>
              <a:lstStyle/>
              <a:p>
                <a:r>
                  <a:rPr lang="en-GB" dirty="0" smtClean="0"/>
                  <a:t>Incoming messages can be divided into two classes : spam, ham .   This should be classified by hand. On the basis of this training set we can calculate conditional probabilities  </a:t>
                </a:r>
                <a14:m>
                  <m:oMath xmlns:m="http://schemas.openxmlformats.org/officeDocument/2006/math">
                    <m:r>
                      <a:rPr lang="en-GB" b="1" i="1" smtClean="0">
                        <a:latin typeface="Cambria Math" panose="02040503050406030204" pitchFamily="18" charset="0"/>
                      </a:rPr>
                      <m:t>𝑷</m:t>
                    </m:r>
                    <m:r>
                      <a:rPr lang="en-GB" b="0" i="1" smtClean="0">
                        <a:latin typeface="Cambria Math" panose="02040503050406030204" pitchFamily="18" charset="0"/>
                      </a:rPr>
                      <m:t>(</m:t>
                    </m:r>
                    <m:f>
                      <m:fPr>
                        <m:type m:val="lin"/>
                        <m:ctrlPr>
                          <a:rPr lang="en-GB" b="0" i="1" smtClean="0">
                            <a:latin typeface="Cambria Math" panose="02040503050406030204" pitchFamily="18" charset="0"/>
                          </a:rPr>
                        </m:ctrlPr>
                      </m:fPr>
                      <m:num>
                        <m:r>
                          <a:rPr lang="en-GB" b="0" i="1" smtClean="0">
                            <a:latin typeface="Cambria Math" panose="02040503050406030204" pitchFamily="18" charset="0"/>
                          </a:rPr>
                          <m:t>𝑊</m:t>
                        </m:r>
                      </m:num>
                      <m:den>
                        <m:r>
                          <a:rPr lang="en-GB" b="0" i="1" smtClean="0">
                            <a:latin typeface="Cambria Math" panose="02040503050406030204" pitchFamily="18" charset="0"/>
                          </a:rPr>
                          <m:t>𝐶</m:t>
                        </m:r>
                      </m:den>
                    </m:f>
                    <m:r>
                      <a:rPr lang="en-GB" b="0" i="1" smtClean="0">
                        <a:latin typeface="Cambria Math" panose="02040503050406030204" pitchFamily="18" charset="0"/>
                      </a:rPr>
                      <m:t>)</m:t>
                    </m:r>
                  </m:oMath>
                </a14:m>
                <a:r>
                  <a:rPr lang="en-GB" dirty="0" smtClean="0"/>
                  <a:t>, C ={spam, ham} . W is word.</a:t>
                </a:r>
              </a:p>
              <a:p>
                <a:endParaRPr lang="en-GB" dirty="0"/>
              </a:p>
            </p:txBody>
          </p:sp>
        </mc:Choice>
        <mc:Fallback xmlns="">
          <p:sp>
            <p:nvSpPr>
              <p:cNvPr id="3" name="TextBox 2"/>
              <p:cNvSpPr txBox="1">
                <a:spLocks noRot="1" noChangeAspect="1" noMove="1" noResize="1" noEditPoints="1" noAdjustHandles="1" noChangeArrowheads="1" noChangeShapeType="1" noTextEdit="1"/>
              </p:cNvSpPr>
              <p:nvPr/>
            </p:nvSpPr>
            <p:spPr>
              <a:xfrm>
                <a:off x="1298713" y="1683027"/>
                <a:ext cx="10253747" cy="1200329"/>
              </a:xfrm>
              <a:prstGeom prst="rect">
                <a:avLst/>
              </a:prstGeom>
              <a:blipFill>
                <a:blip r:embed="rId2"/>
                <a:stretch>
                  <a:fillRect l="-476" t="-2538" b="-31980"/>
                </a:stretch>
              </a:blipFill>
            </p:spPr>
            <p:txBody>
              <a:bodyPr/>
              <a:lstStyle/>
              <a:p>
                <a:r>
                  <a:rPr lang="en-GB">
                    <a:noFill/>
                  </a:rPr>
                  <a:t> </a:t>
                </a:r>
              </a:p>
            </p:txBody>
          </p:sp>
        </mc:Fallback>
      </mc:AlternateContent>
      <p:grpSp>
        <p:nvGrpSpPr>
          <p:cNvPr id="20" name="Group 19"/>
          <p:cNvGrpSpPr/>
          <p:nvPr/>
        </p:nvGrpSpPr>
        <p:grpSpPr>
          <a:xfrm>
            <a:off x="1298713" y="3246783"/>
            <a:ext cx="5910470" cy="2996383"/>
            <a:chOff x="2675221" y="3246783"/>
            <a:chExt cx="5910470" cy="2996383"/>
          </a:xfrm>
        </p:grpSpPr>
        <p:grpSp>
          <p:nvGrpSpPr>
            <p:cNvPr id="16" name="Group 15"/>
            <p:cNvGrpSpPr/>
            <p:nvPr/>
          </p:nvGrpSpPr>
          <p:grpSpPr>
            <a:xfrm>
              <a:off x="2675221" y="3246783"/>
              <a:ext cx="5910470" cy="2996383"/>
              <a:chOff x="2675221" y="3246783"/>
              <a:chExt cx="5910470" cy="2996383"/>
            </a:xfrm>
          </p:grpSpPr>
          <p:sp>
            <p:nvSpPr>
              <p:cNvPr id="4" name="Oval 3"/>
              <p:cNvSpPr/>
              <p:nvPr/>
            </p:nvSpPr>
            <p:spPr>
              <a:xfrm>
                <a:off x="4982817" y="3246783"/>
                <a:ext cx="967409" cy="88789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p:cNvSpPr/>
              <p:nvPr/>
            </p:nvSpPr>
            <p:spPr>
              <a:xfrm>
                <a:off x="3260034" y="4896678"/>
                <a:ext cx="967409" cy="88789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5146752" y="4896677"/>
                <a:ext cx="967409" cy="88789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7023408" y="4896677"/>
                <a:ext cx="967409" cy="88789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p:cNvCxnSpPr>
                <a:stCxn id="4" idx="2"/>
              </p:cNvCxnSpPr>
              <p:nvPr/>
            </p:nvCxnSpPr>
            <p:spPr>
              <a:xfrm flipH="1">
                <a:off x="4015409" y="3690731"/>
                <a:ext cx="967408" cy="1205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4"/>
                <a:endCxn id="6" idx="0"/>
              </p:cNvCxnSpPr>
              <p:nvPr/>
            </p:nvCxnSpPr>
            <p:spPr>
              <a:xfrm>
                <a:off x="5466522" y="4134678"/>
                <a:ext cx="163935" cy="761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6"/>
                <a:endCxn id="7" idx="1"/>
              </p:cNvCxnSpPr>
              <p:nvPr/>
            </p:nvCxnSpPr>
            <p:spPr>
              <a:xfrm>
                <a:off x="5950226" y="3690731"/>
                <a:ext cx="1214856" cy="1335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03208" y="3432313"/>
                <a:ext cx="939714" cy="646331"/>
              </a:xfrm>
              <a:prstGeom prst="rect">
                <a:avLst/>
              </a:prstGeom>
              <a:noFill/>
            </p:spPr>
            <p:txBody>
              <a:bodyPr wrap="square" rtlCol="0">
                <a:spAutoFit/>
              </a:bodyPr>
              <a:lstStyle/>
              <a:p>
                <a:r>
                  <a:rPr lang="en-GB" dirty="0" smtClean="0"/>
                  <a:t>C =Class</a:t>
                </a:r>
                <a:endParaRPr lang="en-GB" dirty="0"/>
              </a:p>
            </p:txBody>
          </p:sp>
          <mc:AlternateContent xmlns:mc="http://schemas.openxmlformats.org/markup-compatibility/2006" xmlns:a14="http://schemas.microsoft.com/office/drawing/2010/main">
            <mc:Choice Requires="a14">
              <p:sp>
                <p:nvSpPr>
                  <p:cNvPr id="15" name="TextBox 14"/>
                  <p:cNvSpPr txBox="1"/>
                  <p:nvPr/>
                </p:nvSpPr>
                <p:spPr>
                  <a:xfrm>
                    <a:off x="2675221" y="5873834"/>
                    <a:ext cx="591047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𝑊</m:t>
                              </m:r>
                            </m:e>
                            <m:sub>
                              <m:r>
                                <a:rPr lang="en-GB" i="1">
                                  <a:latin typeface="Cambria Math" panose="02040503050406030204" pitchFamily="18" charset="0"/>
                                </a:rPr>
                                <m:t>1</m:t>
                              </m:r>
                            </m:sub>
                          </m:sSub>
                          <m:r>
                            <a:rPr lang="en-GB" b="0" i="1" smtClean="0">
                              <a:latin typeface="Cambria Math" panose="02040503050406030204" pitchFamily="18" charset="0"/>
                            </a:rPr>
                            <m:t>                                 </m:t>
                          </m:r>
                          <m:sSub>
                            <m:sSubPr>
                              <m:ctrlPr>
                                <a:rPr lang="en-GB"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2                           </m:t>
                              </m:r>
                            </m:sub>
                          </m:sSub>
                          <m:r>
                            <a:rPr lang="en-GB" b="0" i="1" smtClean="0">
                              <a:latin typeface="Cambria Math" panose="02040503050406030204" pitchFamily="18" charset="0"/>
                            </a:rPr>
                            <m:t>           …    </m:t>
                          </m:r>
                          <m:sSub>
                            <m:sSubPr>
                              <m:ctrlPr>
                                <a:rPr lang="en-GB"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𝑛</m:t>
                              </m:r>
                            </m:sub>
                          </m:sSub>
                        </m:oMath>
                      </m:oMathPara>
                    </a14:m>
                    <a:endParaRPr lang="en-GB" dirty="0"/>
                  </a:p>
                </p:txBody>
              </p:sp>
            </mc:Choice>
            <mc:Fallback xmlns="">
              <p:sp>
                <p:nvSpPr>
                  <p:cNvPr id="15" name="TextBox 14"/>
                  <p:cNvSpPr txBox="1">
                    <a:spLocks noRot="1" noChangeAspect="1" noMove="1" noResize="1" noEditPoints="1" noAdjustHandles="1" noChangeArrowheads="1" noChangeShapeType="1" noTextEdit="1"/>
                  </p:cNvSpPr>
                  <p:nvPr/>
                </p:nvSpPr>
                <p:spPr>
                  <a:xfrm>
                    <a:off x="2675221" y="5873834"/>
                    <a:ext cx="5910470" cy="369332"/>
                  </a:xfrm>
                  <a:prstGeom prst="rect">
                    <a:avLst/>
                  </a:prstGeom>
                  <a:blipFill>
                    <a:blip r:embed="rId3"/>
                    <a:stretch>
                      <a:fillRect b="-3333"/>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7" name="Rectangle 16"/>
                <p:cNvSpPr/>
                <p:nvPr/>
              </p:nvSpPr>
              <p:spPr>
                <a:xfrm>
                  <a:off x="2829896" y="4070123"/>
                  <a:ext cx="1230722" cy="369332"/>
                </a:xfrm>
                <a:prstGeom prst="rect">
                  <a:avLst/>
                </a:prstGeom>
              </p:spPr>
              <p:txBody>
                <a:bodyPr wrap="none">
                  <a:spAutoFit/>
                </a:bodyPr>
                <a:lstStyle/>
                <a:p>
                  <a14:m>
                    <m:oMath xmlns:m="http://schemas.openxmlformats.org/officeDocument/2006/math">
                      <m:r>
                        <a:rPr lang="en-GB" b="1" i="1" smtClean="0">
                          <a:latin typeface="Cambria Math" panose="02040503050406030204" pitchFamily="18" charset="0"/>
                        </a:rPr>
                        <m:t>𝑷</m:t>
                      </m:r>
                      <m:r>
                        <a:rPr lang="en-GB" i="1">
                          <a:latin typeface="Cambria Math" panose="02040503050406030204" pitchFamily="18" charset="0"/>
                        </a:rPr>
                        <m:t>(</m:t>
                      </m:r>
                      <m:f>
                        <m:fPr>
                          <m:type m:val="lin"/>
                          <m:ctrlPr>
                            <a:rPr lang="en-GB" i="1">
                              <a:latin typeface="Cambria Math" panose="02040503050406030204" pitchFamily="18" charset="0"/>
                            </a:rPr>
                          </m:ctrlPr>
                        </m:fPr>
                        <m:num>
                          <m:sSub>
                            <m:sSubPr>
                              <m:ctrlPr>
                                <a:rPr lang="en-GB"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1</m:t>
                              </m:r>
                            </m:sub>
                          </m:sSub>
                        </m:num>
                        <m:den>
                          <m:r>
                            <a:rPr lang="en-GB" b="0" i="1" smtClean="0">
                              <a:latin typeface="Cambria Math" panose="02040503050406030204" pitchFamily="18" charset="0"/>
                            </a:rPr>
                            <m:t>𝐶</m:t>
                          </m:r>
                        </m:den>
                      </m:f>
                      <m:r>
                        <a:rPr lang="en-GB" i="1">
                          <a:latin typeface="Cambria Math" panose="02040503050406030204" pitchFamily="18" charset="0"/>
                        </a:rPr>
                        <m:t>)</m:t>
                      </m:r>
                    </m:oMath>
                  </a14:m>
                  <a:r>
                    <a:rPr lang="en-GB" dirty="0"/>
                    <a:t>, </a:t>
                  </a:r>
                </a:p>
              </p:txBody>
            </p:sp>
          </mc:Choice>
          <mc:Fallback xmlns="">
            <p:sp>
              <p:nvSpPr>
                <p:cNvPr id="17" name="Rectangle 16"/>
                <p:cNvSpPr>
                  <a:spLocks noRot="1" noChangeAspect="1" noMove="1" noResize="1" noEditPoints="1" noAdjustHandles="1" noChangeArrowheads="1" noChangeShapeType="1" noTextEdit="1"/>
                </p:cNvSpPr>
                <p:nvPr/>
              </p:nvSpPr>
              <p:spPr>
                <a:xfrm>
                  <a:off x="2829896" y="4070123"/>
                  <a:ext cx="1230722" cy="369332"/>
                </a:xfrm>
                <a:prstGeom prst="rect">
                  <a:avLst/>
                </a:prstGeom>
                <a:blipFill>
                  <a:blip r:embed="rId4"/>
                  <a:stretch>
                    <a:fillRect t="-115000" r="-21287" b="-18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4339055" y="4253924"/>
                  <a:ext cx="1236044" cy="369332"/>
                </a:xfrm>
                <a:prstGeom prst="rect">
                  <a:avLst/>
                </a:prstGeom>
              </p:spPr>
              <p:txBody>
                <a:bodyPr wrap="none">
                  <a:spAutoFit/>
                </a:bodyPr>
                <a:lstStyle/>
                <a:p>
                  <a14:m>
                    <m:oMath xmlns:m="http://schemas.openxmlformats.org/officeDocument/2006/math">
                      <m:r>
                        <a:rPr lang="en-GB" b="1" i="1" smtClean="0">
                          <a:latin typeface="Cambria Math" panose="02040503050406030204" pitchFamily="18" charset="0"/>
                        </a:rPr>
                        <m:t>𝑷</m:t>
                      </m:r>
                      <m:r>
                        <a:rPr lang="en-GB" i="1">
                          <a:latin typeface="Cambria Math" panose="02040503050406030204" pitchFamily="18" charset="0"/>
                        </a:rPr>
                        <m:t>(</m:t>
                      </m:r>
                      <m:f>
                        <m:fPr>
                          <m:type m:val="lin"/>
                          <m:ctrlPr>
                            <a:rPr lang="en-GB" i="1" smtClean="0">
                              <a:latin typeface="Cambria Math" panose="02040503050406030204" pitchFamily="18" charset="0"/>
                            </a:rPr>
                          </m:ctrlPr>
                        </m:fPr>
                        <m:num>
                          <m:sSub>
                            <m:sSubPr>
                              <m:ctrlPr>
                                <a:rPr lang="en-GB"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2</m:t>
                              </m:r>
                            </m:sub>
                          </m:sSub>
                        </m:num>
                        <m:den>
                          <m:r>
                            <a:rPr lang="en-GB" b="0" i="1" smtClean="0">
                              <a:latin typeface="Cambria Math" panose="02040503050406030204" pitchFamily="18" charset="0"/>
                            </a:rPr>
                            <m:t>𝐶</m:t>
                          </m:r>
                        </m:den>
                      </m:f>
                      <m:r>
                        <a:rPr lang="en-GB" i="1">
                          <a:latin typeface="Cambria Math" panose="02040503050406030204" pitchFamily="18" charset="0"/>
                        </a:rPr>
                        <m:t>)</m:t>
                      </m:r>
                    </m:oMath>
                  </a14:m>
                  <a:r>
                    <a:rPr lang="en-GB" dirty="0"/>
                    <a:t>, </a:t>
                  </a:r>
                </a:p>
              </p:txBody>
            </p:sp>
          </mc:Choice>
          <mc:Fallback xmlns="">
            <p:sp>
              <p:nvSpPr>
                <p:cNvPr id="18" name="Rectangle 17"/>
                <p:cNvSpPr>
                  <a:spLocks noRot="1" noChangeAspect="1" noMove="1" noResize="1" noEditPoints="1" noAdjustHandles="1" noChangeArrowheads="1" noChangeShapeType="1" noTextEdit="1"/>
                </p:cNvSpPr>
                <p:nvPr/>
              </p:nvSpPr>
              <p:spPr>
                <a:xfrm>
                  <a:off x="4339055" y="4253924"/>
                  <a:ext cx="1236044" cy="369332"/>
                </a:xfrm>
                <a:prstGeom prst="rect">
                  <a:avLst/>
                </a:prstGeom>
                <a:blipFill>
                  <a:blip r:embed="rId5"/>
                  <a:stretch>
                    <a:fillRect t="-115000" r="-20690" b="-18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6757693" y="4193929"/>
                  <a:ext cx="1231234" cy="369332"/>
                </a:xfrm>
                <a:prstGeom prst="rect">
                  <a:avLst/>
                </a:prstGeom>
              </p:spPr>
              <p:txBody>
                <a:bodyPr wrap="none">
                  <a:spAutoFit/>
                </a:bodyPr>
                <a:lstStyle/>
                <a:p>
                  <a14:m>
                    <m:oMath xmlns:m="http://schemas.openxmlformats.org/officeDocument/2006/math">
                      <m:r>
                        <a:rPr lang="en-GB" b="1" i="1" smtClean="0">
                          <a:latin typeface="Cambria Math" panose="02040503050406030204" pitchFamily="18" charset="0"/>
                        </a:rPr>
                        <m:t>𝑷</m:t>
                      </m:r>
                      <m:r>
                        <a:rPr lang="en-GB" i="1">
                          <a:latin typeface="Cambria Math" panose="02040503050406030204" pitchFamily="18" charset="0"/>
                        </a:rPr>
                        <m:t>(</m:t>
                      </m:r>
                      <m:f>
                        <m:fPr>
                          <m:type m:val="lin"/>
                          <m:ctrlPr>
                            <a:rPr lang="en-GB" i="1">
                              <a:latin typeface="Cambria Math" panose="02040503050406030204" pitchFamily="18" charset="0"/>
                            </a:rPr>
                          </m:ctrlPr>
                        </m:fPr>
                        <m:num>
                          <m:sSub>
                            <m:sSubPr>
                              <m:ctrlPr>
                                <a:rPr lang="en-GB"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𝑛</m:t>
                              </m:r>
                            </m:sub>
                          </m:sSub>
                        </m:num>
                        <m:den>
                          <m:r>
                            <a:rPr lang="en-GB" i="1">
                              <a:latin typeface="Cambria Math" panose="02040503050406030204" pitchFamily="18" charset="0"/>
                            </a:rPr>
                            <m:t>𝐶</m:t>
                          </m:r>
                        </m:den>
                      </m:f>
                      <m:r>
                        <a:rPr lang="en-GB" i="1">
                          <a:latin typeface="Cambria Math" panose="02040503050406030204" pitchFamily="18" charset="0"/>
                        </a:rPr>
                        <m:t>)</m:t>
                      </m:r>
                    </m:oMath>
                  </a14:m>
                  <a:r>
                    <a:rPr lang="en-GB" dirty="0"/>
                    <a:t>, </a:t>
                  </a:r>
                </a:p>
              </p:txBody>
            </p:sp>
          </mc:Choice>
          <mc:Fallback xmlns="">
            <p:sp>
              <p:nvSpPr>
                <p:cNvPr id="19" name="Rectangle 18"/>
                <p:cNvSpPr>
                  <a:spLocks noRot="1" noChangeAspect="1" noMove="1" noResize="1" noEditPoints="1" noAdjustHandles="1" noChangeArrowheads="1" noChangeShapeType="1" noTextEdit="1"/>
                </p:cNvSpPr>
                <p:nvPr/>
              </p:nvSpPr>
              <p:spPr>
                <a:xfrm>
                  <a:off x="6757693" y="4193929"/>
                  <a:ext cx="1231234" cy="369332"/>
                </a:xfrm>
                <a:prstGeom prst="rect">
                  <a:avLst/>
                </a:prstGeom>
                <a:blipFill>
                  <a:blip r:embed="rId6"/>
                  <a:stretch>
                    <a:fillRect t="-113115" r="-20792" b="-178689"/>
                  </a:stretch>
                </a:blipFill>
              </p:spPr>
              <p:txBody>
                <a:bodyPr/>
                <a:lstStyle/>
                <a:p>
                  <a:r>
                    <a:rPr lang="en-GB">
                      <a:noFill/>
                    </a:rPr>
                    <a:t> </a:t>
                  </a:r>
                </a:p>
              </p:txBody>
            </p:sp>
          </mc:Fallback>
        </mc:AlternateContent>
      </p:grpSp>
      <p:sp>
        <p:nvSpPr>
          <p:cNvPr id="21" name="TextBox 20"/>
          <p:cNvSpPr txBox="1"/>
          <p:nvPr/>
        </p:nvSpPr>
        <p:spPr>
          <a:xfrm>
            <a:off x="7723180" y="2598522"/>
            <a:ext cx="2637181" cy="2031325"/>
          </a:xfrm>
          <a:prstGeom prst="rect">
            <a:avLst/>
          </a:prstGeom>
          <a:noFill/>
        </p:spPr>
        <p:txBody>
          <a:bodyPr wrap="square" rtlCol="0">
            <a:spAutoFit/>
          </a:bodyPr>
          <a:lstStyle/>
          <a:p>
            <a:r>
              <a:rPr lang="en-GB" dirty="0" smtClean="0"/>
              <a:t>This is our model. We suppose, that the words in message does not influence each other, that they are conditionally independent. </a:t>
            </a:r>
            <a:endParaRPr lang="en-GB" dirty="0"/>
          </a:p>
        </p:txBody>
      </p:sp>
      <mc:AlternateContent xmlns:mc="http://schemas.openxmlformats.org/markup-compatibility/2006" xmlns:a14="http://schemas.microsoft.com/office/drawing/2010/main">
        <mc:Choice Requires="a14">
          <p:sp>
            <p:nvSpPr>
              <p:cNvPr id="22" name="TextBox 21"/>
              <p:cNvSpPr txBox="1"/>
              <p:nvPr/>
            </p:nvSpPr>
            <p:spPr>
              <a:xfrm>
                <a:off x="6130604" y="6195204"/>
                <a:ext cx="5778267" cy="639983"/>
              </a:xfrm>
              <a:prstGeom prst="rect">
                <a:avLst/>
              </a:prstGeom>
              <a:solidFill>
                <a:srgbClr val="92D050"/>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𝑷</m:t>
                      </m:r>
                      <m:d>
                        <m:dPr>
                          <m:ctrlPr>
                            <a:rPr lang="en-GB" b="0" i="1" smtClean="0">
                              <a:latin typeface="Cambria Math" panose="02040503050406030204" pitchFamily="18" charset="0"/>
                            </a:rPr>
                          </m:ctrlPr>
                        </m:dPr>
                        <m:e>
                          <m:r>
                            <a:rPr lang="en-GB" b="0" i="1" smtClean="0">
                              <a:latin typeface="Cambria Math" panose="02040503050406030204" pitchFamily="18" charset="0"/>
                            </a:rPr>
                            <m:t>𝐶</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2</m:t>
                              </m:r>
                            </m:sub>
                          </m:sSub>
                          <m:r>
                            <a:rPr lang="en-GB" b="0" i="1" smtClean="0">
                              <a:latin typeface="Cambria Math" panose="02040503050406030204" pitchFamily="18" charset="0"/>
                            </a:rPr>
                            <m:t>, …,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𝑛</m:t>
                              </m:r>
                            </m:sub>
                          </m:sSub>
                        </m:e>
                      </m:d>
                      <m:r>
                        <a:rPr lang="en-GB" b="0" i="1" smtClean="0">
                          <a:latin typeface="Cambria Math" panose="02040503050406030204" pitchFamily="18" charset="0"/>
                        </a:rPr>
                        <m:t>=</m:t>
                      </m:r>
                      <m:r>
                        <a:rPr lang="en-GB" b="1" i="1" smtClean="0">
                          <a:latin typeface="Cambria Math" panose="02040503050406030204" pitchFamily="18" charset="0"/>
                        </a:rPr>
                        <m:t>𝑷</m:t>
                      </m:r>
                      <m:d>
                        <m:dPr>
                          <m:ctrlPr>
                            <a:rPr lang="en-GB" b="0" i="1" smtClean="0">
                              <a:latin typeface="Cambria Math" panose="02040503050406030204" pitchFamily="18" charset="0"/>
                            </a:rPr>
                          </m:ctrlPr>
                        </m:dPr>
                        <m:e>
                          <m:r>
                            <a:rPr lang="en-GB" b="0" i="1" smtClean="0">
                              <a:latin typeface="Cambria Math" panose="02040503050406030204" pitchFamily="18" charset="0"/>
                            </a:rPr>
                            <m:t>𝐶</m:t>
                          </m:r>
                        </m:e>
                      </m:d>
                      <m:r>
                        <a:rPr lang="en-GB" b="1" i="1" smtClean="0">
                          <a:latin typeface="Cambria Math" panose="02040503050406030204" pitchFamily="18" charset="0"/>
                        </a:rPr>
                        <m:t>𝑷</m:t>
                      </m:r>
                      <m:r>
                        <a:rPr lang="en-GB" b="0" i="1" smtClean="0">
                          <a:latin typeface="Cambria Math" panose="02040503050406030204" pitchFamily="18" charset="0"/>
                        </a:rPr>
                        <m:t>(</m:t>
                      </m:r>
                      <m:f>
                        <m:fPr>
                          <m:type m:val="lin"/>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1</m:t>
                              </m:r>
                            </m:sub>
                          </m:sSub>
                        </m:num>
                        <m:den>
                          <m:r>
                            <a:rPr lang="en-GB" b="0" i="1" smtClean="0">
                              <a:latin typeface="Cambria Math" panose="02040503050406030204" pitchFamily="18" charset="0"/>
                            </a:rPr>
                            <m:t>𝐶</m:t>
                          </m:r>
                          <m:r>
                            <a:rPr lang="en-GB" b="0" i="1" smtClean="0">
                              <a:latin typeface="Cambria Math" panose="02040503050406030204" pitchFamily="18" charset="0"/>
                            </a:rPr>
                            <m:t>) </m:t>
                          </m:r>
                          <m:r>
                            <a:rPr lang="en-GB" b="1" i="1" smtClean="0">
                              <a:latin typeface="Cambria Math" panose="02040503050406030204" pitchFamily="18" charset="0"/>
                            </a:rPr>
                            <m:t>𝑷</m:t>
                          </m:r>
                          <m:d>
                            <m:dPr>
                              <m:ctrlPr>
                                <a:rPr lang="en-GB" b="0" i="1" smtClean="0">
                                  <a:latin typeface="Cambria Math" panose="02040503050406030204" pitchFamily="18" charset="0"/>
                                </a:rPr>
                              </m:ctrlPr>
                            </m:dPr>
                            <m:e>
                              <m:f>
                                <m:fPr>
                                  <m:type m:val="lin"/>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2</m:t>
                                      </m:r>
                                    </m:sub>
                                  </m:sSub>
                                </m:num>
                                <m:den>
                                  <m:r>
                                    <a:rPr lang="en-GB" b="0" i="1" smtClean="0">
                                      <a:latin typeface="Cambria Math" panose="02040503050406030204" pitchFamily="18" charset="0"/>
                                    </a:rPr>
                                    <m:t>𝐶</m:t>
                                  </m:r>
                                </m:den>
                              </m:f>
                            </m:e>
                          </m:d>
                          <m:r>
                            <a:rPr lang="en-GB" b="0" i="1" smtClean="0">
                              <a:latin typeface="Cambria Math" panose="02040503050406030204" pitchFamily="18" charset="0"/>
                            </a:rPr>
                            <m:t>…</m:t>
                          </m:r>
                          <m:r>
                            <a:rPr lang="en-GB" b="1" i="1" smtClean="0">
                              <a:latin typeface="Cambria Math" panose="02040503050406030204" pitchFamily="18" charset="0"/>
                            </a:rPr>
                            <m:t>𝑷</m:t>
                          </m:r>
                          <m:r>
                            <a:rPr lang="en-GB" b="0" i="1" smtClean="0">
                              <a:latin typeface="Cambria Math" panose="02040503050406030204" pitchFamily="18" charset="0"/>
                            </a:rPr>
                            <m:t>(</m:t>
                          </m:r>
                          <m:f>
                            <m:fPr>
                              <m:type m:val="lin"/>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𝑛</m:t>
                                  </m:r>
                                </m:sub>
                              </m:sSub>
                            </m:num>
                            <m:den>
                              <m:r>
                                <a:rPr lang="en-GB" b="0" i="1" smtClean="0">
                                  <a:latin typeface="Cambria Math" panose="02040503050406030204" pitchFamily="18" charset="0"/>
                                </a:rPr>
                                <m:t>𝐶</m:t>
                              </m:r>
                            </m:den>
                          </m:f>
                          <m:r>
                            <a:rPr lang="en-GB" b="0" i="1" smtClean="0">
                              <a:latin typeface="Cambria Math" panose="02040503050406030204" pitchFamily="18" charset="0"/>
                            </a:rPr>
                            <m:t>) </m:t>
                          </m:r>
                        </m:den>
                      </m:f>
                    </m:oMath>
                  </m:oMathPara>
                </a14:m>
                <a:endParaRPr lang="en-GB" dirty="0"/>
              </a:p>
            </p:txBody>
          </p:sp>
        </mc:Choice>
        <mc:Fallback xmlns="">
          <p:sp>
            <p:nvSpPr>
              <p:cNvPr id="22" name="TextBox 21"/>
              <p:cNvSpPr txBox="1">
                <a:spLocks noRot="1" noChangeAspect="1" noMove="1" noResize="1" noEditPoints="1" noAdjustHandles="1" noChangeArrowheads="1" noChangeShapeType="1" noTextEdit="1"/>
              </p:cNvSpPr>
              <p:nvPr/>
            </p:nvSpPr>
            <p:spPr>
              <a:xfrm>
                <a:off x="6130604" y="6195204"/>
                <a:ext cx="5778267" cy="639983"/>
              </a:xfrm>
              <a:prstGeom prst="rect">
                <a:avLst/>
              </a:prstGeom>
              <a:blipFill>
                <a:blip r:embed="rId7"/>
                <a:stretch>
                  <a:fillRect t="-23810" b="-103810"/>
                </a:stretch>
              </a:blipFill>
            </p:spPr>
            <p:txBody>
              <a:bodyPr/>
              <a:lstStyle/>
              <a:p>
                <a:r>
                  <a:rPr lang="en-GB">
                    <a:noFill/>
                  </a:rPr>
                  <a:t> </a:t>
                </a:r>
              </a:p>
            </p:txBody>
          </p:sp>
        </mc:Fallback>
      </mc:AlternateContent>
      <p:sp>
        <p:nvSpPr>
          <p:cNvPr id="23" name="TextBox 22"/>
          <p:cNvSpPr txBox="1"/>
          <p:nvPr/>
        </p:nvSpPr>
        <p:spPr>
          <a:xfrm>
            <a:off x="7419886" y="5042838"/>
            <a:ext cx="3725192" cy="369332"/>
          </a:xfrm>
          <a:prstGeom prst="rect">
            <a:avLst/>
          </a:prstGeom>
          <a:noFill/>
        </p:spPr>
        <p:txBody>
          <a:bodyPr wrap="square" rtlCol="0">
            <a:spAutoFit/>
          </a:bodyPr>
          <a:lstStyle/>
          <a:p>
            <a:r>
              <a:rPr lang="en-GB" dirty="0" smtClean="0"/>
              <a:t>What the Bayes net rule will be?</a:t>
            </a:r>
            <a:endParaRPr lang="en-GB" dirty="0"/>
          </a:p>
        </p:txBody>
      </p:sp>
    </p:spTree>
    <p:extLst>
      <p:ext uri="{BB962C8B-B14F-4D97-AF65-F5344CB8AC3E}">
        <p14:creationId xmlns:p14="http://schemas.microsoft.com/office/powerpoint/2010/main" val="2114978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1981200" y="-76200"/>
            <a:ext cx="8229600" cy="1143000"/>
          </a:xfrm>
        </p:spPr>
        <p:txBody>
          <a:bodyPr/>
          <a:lstStyle/>
          <a:p>
            <a:pPr eaLnBrk="1" hangingPunct="1"/>
            <a:r>
              <a:rPr lang="en-US" smtClean="0">
                <a:ea typeface="ＭＳ Ｐゴシック" pitchFamily="34" charset="-128"/>
              </a:rPr>
              <a:t>Example: Spam Filtering</a:t>
            </a:r>
          </a:p>
        </p:txBody>
      </p:sp>
      <p:sp>
        <p:nvSpPr>
          <p:cNvPr id="1286147" name="Rectangle 3"/>
          <p:cNvSpPr>
            <a:spLocks noGrp="1" noChangeArrowheads="1"/>
          </p:cNvSpPr>
          <p:nvPr>
            <p:ph type="body" idx="1"/>
          </p:nvPr>
        </p:nvSpPr>
        <p:spPr>
          <a:xfrm>
            <a:off x="1981200" y="1249362"/>
            <a:ext cx="8229600" cy="5029200"/>
          </a:xfrm>
        </p:spPr>
        <p:txBody>
          <a:bodyPr>
            <a:normAutofit fontScale="92500" lnSpcReduction="10000"/>
          </a:bodyPr>
          <a:lstStyle/>
          <a:p>
            <a:pPr eaLnBrk="1" hangingPunct="1"/>
            <a:r>
              <a:rPr lang="en-US" sz="2400">
                <a:ea typeface="ＭＳ Ｐゴシック" pitchFamily="34" charset="-128"/>
              </a:rPr>
              <a:t>Model:</a:t>
            </a:r>
          </a:p>
          <a:p>
            <a:pPr eaLnBrk="1" hangingPunct="1"/>
            <a:endParaRPr lang="en-US" sz="1000">
              <a:ea typeface="ＭＳ Ｐゴシック" pitchFamily="34" charset="-128"/>
            </a:endParaRPr>
          </a:p>
          <a:p>
            <a:pPr eaLnBrk="1" hangingPunct="1"/>
            <a:r>
              <a:rPr lang="en-US" sz="2400">
                <a:ea typeface="ＭＳ Ｐゴシック" pitchFamily="34" charset="-128"/>
              </a:rPr>
              <a:t>What are the parameters?</a:t>
            </a:r>
          </a:p>
          <a:p>
            <a:pPr eaLnBrk="1" hangingPunct="1"/>
            <a:endParaRPr lang="en-US" sz="2400">
              <a:ea typeface="ＭＳ Ｐゴシック" pitchFamily="34" charset="-128"/>
            </a:endParaRPr>
          </a:p>
          <a:p>
            <a:pPr eaLnBrk="1" hangingPunct="1"/>
            <a:endParaRPr lang="en-US" sz="2400">
              <a:ea typeface="ＭＳ Ｐゴシック" pitchFamily="34" charset="-128"/>
            </a:endParaRPr>
          </a:p>
          <a:p>
            <a:pPr eaLnBrk="1" hangingPunct="1"/>
            <a:endParaRPr lang="en-US" sz="2400">
              <a:ea typeface="ＭＳ Ｐゴシック" pitchFamily="34" charset="-128"/>
            </a:endParaRPr>
          </a:p>
          <a:p>
            <a:pPr eaLnBrk="1" hangingPunct="1"/>
            <a:endParaRPr lang="en-US" sz="2400">
              <a:ea typeface="ＭＳ Ｐゴシック" pitchFamily="34" charset="-128"/>
            </a:endParaRPr>
          </a:p>
          <a:p>
            <a:pPr eaLnBrk="1" hangingPunct="1"/>
            <a:endParaRPr lang="en-US" sz="2400">
              <a:ea typeface="ＭＳ Ｐゴシック" pitchFamily="34" charset="-128"/>
            </a:endParaRPr>
          </a:p>
          <a:p>
            <a:pPr eaLnBrk="1" hangingPunct="1"/>
            <a:endParaRPr lang="en-US" sz="2400">
              <a:ea typeface="ＭＳ Ｐゴシック" pitchFamily="34" charset="-128"/>
            </a:endParaRPr>
          </a:p>
          <a:p>
            <a:pPr eaLnBrk="1" hangingPunct="1"/>
            <a:endParaRPr lang="en-US" sz="2400">
              <a:ea typeface="ＭＳ Ｐゴシック" pitchFamily="34" charset="-128"/>
            </a:endParaRPr>
          </a:p>
          <a:p>
            <a:pPr eaLnBrk="1" hangingPunct="1"/>
            <a:endParaRPr lang="en-US" sz="2400">
              <a:ea typeface="ＭＳ Ｐゴシック" pitchFamily="34" charset="-128"/>
            </a:endParaRPr>
          </a:p>
          <a:p>
            <a:pPr eaLnBrk="1" hangingPunct="1"/>
            <a:r>
              <a:rPr lang="en-US" sz="2400">
                <a:ea typeface="ＭＳ Ｐゴシック" pitchFamily="34" charset="-128"/>
              </a:rPr>
              <a:t>Where do these tables come from?</a:t>
            </a:r>
          </a:p>
          <a:p>
            <a:pPr eaLnBrk="1" hangingPunct="1"/>
            <a:endParaRPr lang="en-US" sz="2400">
              <a:ea typeface="ＭＳ Ｐゴシック" pitchFamily="34" charset="-128"/>
            </a:endParaRPr>
          </a:p>
        </p:txBody>
      </p:sp>
      <p:pic>
        <p:nvPicPr>
          <p:cNvPr id="26627" name="Picture 4" descr="txp_fig"/>
          <p:cNvPicPr>
            <a:picLocks noChangeAspect="1" noChangeArrowheads="1"/>
          </p:cNvPicPr>
          <p:nvPr>
            <p:custDataLst>
              <p:tags r:id="rId1"/>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3733801" y="1325562"/>
            <a:ext cx="484822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6149" name="Text Box 5"/>
          <p:cNvSpPr txBox="1">
            <a:spLocks noChangeArrowheads="1"/>
          </p:cNvSpPr>
          <p:nvPr/>
        </p:nvSpPr>
        <p:spPr bwMode="auto">
          <a:xfrm>
            <a:off x="4648200" y="2943226"/>
            <a:ext cx="2057400" cy="25733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ourier New" pitchFamily="49" charset="0"/>
              </a:rPr>
              <a:t>the :  0.0156</a:t>
            </a:r>
          </a:p>
          <a:p>
            <a:pPr eaLnBrk="1" hangingPunct="1"/>
            <a:r>
              <a:rPr lang="en-US" sz="1800">
                <a:latin typeface="Courier New" pitchFamily="49" charset="0"/>
              </a:rPr>
              <a:t>to  :  0.0153</a:t>
            </a:r>
          </a:p>
          <a:p>
            <a:pPr eaLnBrk="1" hangingPunct="1"/>
            <a:r>
              <a:rPr lang="en-US" sz="1800">
                <a:latin typeface="Courier New" pitchFamily="49" charset="0"/>
              </a:rPr>
              <a:t>and :  0.0115</a:t>
            </a:r>
          </a:p>
          <a:p>
            <a:pPr eaLnBrk="1" hangingPunct="1"/>
            <a:r>
              <a:rPr lang="en-US" sz="1800">
                <a:latin typeface="Courier New" pitchFamily="49" charset="0"/>
              </a:rPr>
              <a:t>of  :  0.0095</a:t>
            </a:r>
          </a:p>
          <a:p>
            <a:pPr eaLnBrk="1" hangingPunct="1"/>
            <a:r>
              <a:rPr lang="en-US" sz="1800">
                <a:latin typeface="Courier New" pitchFamily="49" charset="0"/>
              </a:rPr>
              <a:t>you :  0.0093</a:t>
            </a:r>
          </a:p>
          <a:p>
            <a:pPr eaLnBrk="1" hangingPunct="1"/>
            <a:r>
              <a:rPr lang="en-US" sz="1800">
                <a:latin typeface="Courier New" pitchFamily="49" charset="0"/>
              </a:rPr>
              <a:t>a   :  0.0086</a:t>
            </a:r>
          </a:p>
          <a:p>
            <a:pPr eaLnBrk="1" hangingPunct="1"/>
            <a:r>
              <a:rPr lang="en-US" sz="1800">
                <a:latin typeface="Courier New" pitchFamily="49" charset="0"/>
              </a:rPr>
              <a:t>with:  0.0080</a:t>
            </a:r>
          </a:p>
          <a:p>
            <a:pPr eaLnBrk="1" hangingPunct="1"/>
            <a:r>
              <a:rPr lang="en-US" sz="1800">
                <a:latin typeface="Courier New" pitchFamily="49" charset="0"/>
              </a:rPr>
              <a:t>from:  0.0075</a:t>
            </a:r>
          </a:p>
          <a:p>
            <a:pPr eaLnBrk="1" hangingPunct="1"/>
            <a:r>
              <a:rPr lang="en-US" sz="1800">
                <a:latin typeface="Courier New" pitchFamily="49" charset="0"/>
              </a:rPr>
              <a:t>...</a:t>
            </a:r>
          </a:p>
        </p:txBody>
      </p:sp>
      <p:pic>
        <p:nvPicPr>
          <p:cNvPr id="26629" name="Picture 6" descr="txp_fig"/>
          <p:cNvPicPr>
            <a:picLocks noChangeAspect="1" noChangeArrowheads="1"/>
          </p:cNvPicPr>
          <p:nvPr>
            <p:custDataLst>
              <p:tags r:id="rId2"/>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4876800" y="2544762"/>
            <a:ext cx="1606550"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7" descr="txp_fig"/>
          <p:cNvPicPr>
            <a:picLocks noChangeAspect="1" noChangeArrowheads="1"/>
          </p:cNvPicPr>
          <p:nvPr>
            <p:custDataLst>
              <p:tags r:id="rId3"/>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7848600" y="2544762"/>
            <a:ext cx="1466850"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6152" name="Text Box 8"/>
          <p:cNvSpPr txBox="1">
            <a:spLocks noChangeArrowheads="1"/>
          </p:cNvSpPr>
          <p:nvPr/>
        </p:nvSpPr>
        <p:spPr bwMode="auto">
          <a:xfrm>
            <a:off x="7543800" y="2943226"/>
            <a:ext cx="2057400" cy="25733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ourier New" pitchFamily="49" charset="0"/>
              </a:rPr>
              <a:t>the :  0.0210</a:t>
            </a:r>
          </a:p>
          <a:p>
            <a:pPr eaLnBrk="1" hangingPunct="1"/>
            <a:r>
              <a:rPr lang="en-US" sz="1800">
                <a:latin typeface="Courier New" pitchFamily="49" charset="0"/>
              </a:rPr>
              <a:t>to  :  0.0133</a:t>
            </a:r>
          </a:p>
          <a:p>
            <a:pPr eaLnBrk="1" hangingPunct="1"/>
            <a:r>
              <a:rPr lang="en-US" sz="1800">
                <a:latin typeface="Courier New" pitchFamily="49" charset="0"/>
              </a:rPr>
              <a:t>of  :  0.0119</a:t>
            </a:r>
          </a:p>
          <a:p>
            <a:pPr eaLnBrk="1" hangingPunct="1"/>
            <a:r>
              <a:rPr lang="en-US" sz="1800">
                <a:latin typeface="Courier New" pitchFamily="49" charset="0"/>
              </a:rPr>
              <a:t>2002:  0.0110</a:t>
            </a:r>
          </a:p>
          <a:p>
            <a:pPr eaLnBrk="1" hangingPunct="1"/>
            <a:r>
              <a:rPr lang="en-US" sz="1800">
                <a:latin typeface="Courier New" pitchFamily="49" charset="0"/>
              </a:rPr>
              <a:t>with:  0.0108</a:t>
            </a:r>
          </a:p>
          <a:p>
            <a:pPr eaLnBrk="1" hangingPunct="1"/>
            <a:r>
              <a:rPr lang="en-US" sz="1800">
                <a:latin typeface="Courier New" pitchFamily="49" charset="0"/>
              </a:rPr>
              <a:t>from:  0.0107</a:t>
            </a:r>
          </a:p>
          <a:p>
            <a:pPr eaLnBrk="1" hangingPunct="1"/>
            <a:r>
              <a:rPr lang="en-US" sz="1800">
                <a:latin typeface="Courier New" pitchFamily="49" charset="0"/>
              </a:rPr>
              <a:t>and :  0.0105</a:t>
            </a:r>
          </a:p>
          <a:p>
            <a:pPr eaLnBrk="1" hangingPunct="1"/>
            <a:r>
              <a:rPr lang="en-US" sz="1800">
                <a:latin typeface="Courier New" pitchFamily="49" charset="0"/>
              </a:rPr>
              <a:t>a   :  0.0100</a:t>
            </a:r>
          </a:p>
          <a:p>
            <a:pPr eaLnBrk="1" hangingPunct="1"/>
            <a:r>
              <a:rPr lang="en-US" sz="1800">
                <a:latin typeface="Courier New" pitchFamily="49" charset="0"/>
              </a:rPr>
              <a:t>...</a:t>
            </a:r>
          </a:p>
        </p:txBody>
      </p:sp>
      <p:pic>
        <p:nvPicPr>
          <p:cNvPr id="26632" name="Picture 9" descr="txp_fig"/>
          <p:cNvPicPr>
            <a:picLocks noChangeAspect="1" noChangeArrowheads="1"/>
          </p:cNvPicPr>
          <p:nvPr>
            <p:custDataLst>
              <p:tags r:id="rId4"/>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2897188" y="2544762"/>
            <a:ext cx="684212"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6154" name="Text Box 10"/>
          <p:cNvSpPr txBox="1">
            <a:spLocks noChangeArrowheads="1"/>
          </p:cNvSpPr>
          <p:nvPr/>
        </p:nvSpPr>
        <p:spPr bwMode="auto">
          <a:xfrm>
            <a:off x="2438400" y="2925763"/>
            <a:ext cx="16002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ourier New" pitchFamily="49" charset="0"/>
              </a:rPr>
              <a:t>ham : 0.66</a:t>
            </a:r>
          </a:p>
          <a:p>
            <a:pPr eaLnBrk="1" hangingPunct="1"/>
            <a:r>
              <a:rPr lang="en-US" sz="1800">
                <a:latin typeface="Courier New" pitchFamily="49" charset="0"/>
              </a:rPr>
              <a:t>spam: 0.33</a:t>
            </a:r>
          </a:p>
        </p:txBody>
      </p:sp>
      <p:sp>
        <p:nvSpPr>
          <p:cNvPr id="11" name="TextBox 10"/>
          <p:cNvSpPr txBox="1">
            <a:spLocks noChangeArrowheads="1"/>
          </p:cNvSpPr>
          <p:nvPr/>
        </p:nvSpPr>
        <p:spPr bwMode="auto">
          <a:xfrm>
            <a:off x="7537174" y="5776118"/>
            <a:ext cx="25574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dirty="0"/>
              <a:t>Counts from examples!</a:t>
            </a:r>
          </a:p>
        </p:txBody>
      </p:sp>
      <p:sp>
        <p:nvSpPr>
          <p:cNvPr id="2" name="Slide Number Placeholder 1"/>
          <p:cNvSpPr>
            <a:spLocks noGrp="1"/>
          </p:cNvSpPr>
          <p:nvPr>
            <p:ph type="sldNum" sz="quarter" idx="12"/>
          </p:nvPr>
        </p:nvSpPr>
        <p:spPr/>
        <p:txBody>
          <a:bodyPr/>
          <a:lstStyle/>
          <a:p>
            <a:fld id="{B1DB1205-1AA5-4776-9BEC-4E5ECA50DD3C}" type="slidenum">
              <a:rPr lang="en-US" smtClean="0"/>
              <a:t>37</a:t>
            </a:fld>
            <a:endParaRPr lang="en-US"/>
          </a:p>
        </p:txBody>
      </p:sp>
      <p:sp>
        <p:nvSpPr>
          <p:cNvPr id="3" name="TextBox 2"/>
          <p:cNvSpPr txBox="1"/>
          <p:nvPr/>
        </p:nvSpPr>
        <p:spPr>
          <a:xfrm>
            <a:off x="9197009" y="1484243"/>
            <a:ext cx="2266121" cy="369332"/>
          </a:xfrm>
          <a:prstGeom prst="rect">
            <a:avLst/>
          </a:prstGeom>
          <a:noFill/>
        </p:spPr>
        <p:txBody>
          <a:bodyPr wrap="square" rtlCol="0">
            <a:spAutoFit/>
          </a:bodyPr>
          <a:lstStyle/>
          <a:p>
            <a:r>
              <a:rPr lang="en-GB" dirty="0" smtClean="0"/>
              <a:t>C=Class</a:t>
            </a:r>
            <a:endParaRPr lang="en-GB" dirty="0"/>
          </a:p>
        </p:txBody>
      </p:sp>
    </p:spTree>
    <p:extLst>
      <p:ext uri="{BB962C8B-B14F-4D97-AF65-F5344CB8AC3E}">
        <p14:creationId xmlns:p14="http://schemas.microsoft.com/office/powerpoint/2010/main" val="18901222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61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8614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8615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86147">
                                            <p:txEl>
                                              <p:pRg st="11" end="1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6149" grpId="0" animBg="1"/>
      <p:bldP spid="1286152" grpId="0" animBg="1"/>
      <p:bldP spid="1286154" grpId="0" animBg="1"/>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0649BCBE-AA11-49D7-AE0E-27B4A4F7807B}" type="slidenum">
              <a:rPr lang="en-US" altLang="en-US"/>
              <a:pPr/>
              <a:t>38</a:t>
            </a:fld>
            <a:endParaRPr lang="en-US" altLang="en-US"/>
          </a:p>
        </p:txBody>
      </p:sp>
      <mc:AlternateContent xmlns:mc="http://schemas.openxmlformats.org/markup-compatibility/2006" xmlns:a14="http://schemas.microsoft.com/office/drawing/2010/main">
        <mc:Choice Requires="a14">
          <p:sp>
            <p:nvSpPr>
              <p:cNvPr id="18436" name="Rectangle 4"/>
              <p:cNvSpPr>
                <a:spLocks noGrp="1" noChangeArrowheads="1"/>
              </p:cNvSpPr>
              <p:nvPr>
                <p:ph type="body" sz="half" idx="1"/>
              </p:nvPr>
            </p:nvSpPr>
            <p:spPr>
              <a:xfrm>
                <a:off x="119271" y="1866658"/>
                <a:ext cx="12218504" cy="4114800"/>
              </a:xfrm>
            </p:spPr>
            <p:txBody>
              <a:bodyPr/>
              <a:lstStyle/>
              <a:p>
                <a:r>
                  <a:rPr lang="en-US" altLang="en-US" sz="2400" dirty="0" smtClean="0"/>
                  <a:t>Want to find the probabilities    </a:t>
                </a:r>
                <a14:m>
                  <m:oMath xmlns:m="http://schemas.openxmlformats.org/officeDocument/2006/math">
                    <m:r>
                      <a:rPr lang="en-GB" altLang="en-US" sz="2400" b="0" i="1" smtClean="0">
                        <a:latin typeface="Cambria Math" panose="02040503050406030204" pitchFamily="18" charset="0"/>
                      </a:rPr>
                      <m:t>𝑃</m:t>
                    </m:r>
                    <m:r>
                      <a:rPr lang="en-GB" altLang="en-US" sz="2400" b="0" i="1" smtClean="0">
                        <a:latin typeface="Cambria Math" panose="02040503050406030204" pitchFamily="18" charset="0"/>
                      </a:rPr>
                      <m:t>(</m:t>
                    </m:r>
                    <m:f>
                      <m:fPr>
                        <m:type m:val="lin"/>
                        <m:ctrlPr>
                          <a:rPr lang="en-GB" altLang="en-US" sz="2400" b="0" i="1" smtClean="0">
                            <a:latin typeface="Cambria Math" panose="02040503050406030204" pitchFamily="18" charset="0"/>
                          </a:rPr>
                        </m:ctrlPr>
                      </m:fPr>
                      <m:num>
                        <m:r>
                          <a:rPr lang="en-GB" altLang="en-US" sz="2400" b="0" i="1" smtClean="0">
                            <a:latin typeface="Cambria Math" panose="02040503050406030204" pitchFamily="18" charset="0"/>
                          </a:rPr>
                          <m:t>𝑠𝑝𝑎𝑚</m:t>
                        </m:r>
                      </m:num>
                      <m:den>
                        <m:sSub>
                          <m:sSubPr>
                            <m:ctrlPr>
                              <a:rPr lang="en-GB" altLang="en-US" sz="2400" b="0" i="1" smtClean="0">
                                <a:latin typeface="Cambria Math" panose="02040503050406030204" pitchFamily="18" charset="0"/>
                              </a:rPr>
                            </m:ctrlPr>
                          </m:sSubPr>
                          <m:e>
                            <m:r>
                              <a:rPr lang="en-GB" altLang="en-US" sz="2400" b="0" i="1" smtClean="0">
                                <a:latin typeface="Cambria Math" panose="02040503050406030204" pitchFamily="18" charset="0"/>
                              </a:rPr>
                              <m:t>𝑊</m:t>
                            </m:r>
                          </m:e>
                          <m:sub>
                            <m:r>
                              <a:rPr lang="en-GB" altLang="en-US" sz="2400" b="0" i="1" smtClean="0">
                                <a:latin typeface="Cambria Math" panose="02040503050406030204" pitchFamily="18" charset="0"/>
                              </a:rPr>
                              <m:t>1</m:t>
                            </m:r>
                          </m:sub>
                        </m:sSub>
                        <m:r>
                          <a:rPr lang="en-GB" altLang="en-US" sz="2400" b="0" i="1" smtClean="0">
                            <a:latin typeface="Cambria Math" panose="02040503050406030204" pitchFamily="18" charset="0"/>
                          </a:rPr>
                          <m:t>, …, </m:t>
                        </m:r>
                        <m:sSub>
                          <m:sSubPr>
                            <m:ctrlPr>
                              <a:rPr lang="en-GB" altLang="en-US" sz="2400" b="0" i="1" smtClean="0">
                                <a:latin typeface="Cambria Math" panose="02040503050406030204" pitchFamily="18" charset="0"/>
                              </a:rPr>
                            </m:ctrlPr>
                          </m:sSubPr>
                          <m:e>
                            <m:r>
                              <a:rPr lang="en-GB" altLang="en-US" sz="2400" b="0" i="1" smtClean="0">
                                <a:latin typeface="Cambria Math" panose="02040503050406030204" pitchFamily="18" charset="0"/>
                              </a:rPr>
                              <m:t>𝑊</m:t>
                            </m:r>
                          </m:e>
                          <m:sub>
                            <m:r>
                              <a:rPr lang="en-GB" altLang="en-US" sz="2400" b="0" i="1" smtClean="0">
                                <a:latin typeface="Cambria Math" panose="02040503050406030204" pitchFamily="18" charset="0"/>
                              </a:rPr>
                              <m:t>𝑛</m:t>
                            </m:r>
                          </m:sub>
                        </m:sSub>
                        <m:r>
                          <a:rPr lang="en-GB" altLang="en-US" sz="2400" b="0" i="1" smtClean="0">
                            <a:latin typeface="Cambria Math" panose="02040503050406030204" pitchFamily="18" charset="0"/>
                          </a:rPr>
                          <m:t>),    </m:t>
                        </m:r>
                      </m:den>
                    </m:f>
                  </m:oMath>
                </a14:m>
                <a:r>
                  <a:rPr lang="en-US" altLang="en-US" sz="2400" dirty="0" smtClean="0"/>
                  <a:t> </a:t>
                </a:r>
                <a14:m>
                  <m:oMath xmlns:m="http://schemas.openxmlformats.org/officeDocument/2006/math">
                    <m:r>
                      <a:rPr lang="en-GB" altLang="en-US" sz="2400" i="1">
                        <a:latin typeface="Cambria Math" panose="02040503050406030204" pitchFamily="18" charset="0"/>
                      </a:rPr>
                      <m:t>𝑃</m:t>
                    </m:r>
                    <m:r>
                      <a:rPr lang="en-GB" altLang="en-US" sz="2400" i="1">
                        <a:latin typeface="Cambria Math" panose="02040503050406030204" pitchFamily="18" charset="0"/>
                      </a:rPr>
                      <m:t>(</m:t>
                    </m:r>
                    <m:f>
                      <m:fPr>
                        <m:type m:val="lin"/>
                        <m:ctrlPr>
                          <a:rPr lang="en-GB" altLang="en-US" sz="2400" i="1">
                            <a:latin typeface="Cambria Math" panose="02040503050406030204" pitchFamily="18" charset="0"/>
                          </a:rPr>
                        </m:ctrlPr>
                      </m:fPr>
                      <m:num>
                        <m:r>
                          <a:rPr lang="en-GB" altLang="en-US" sz="2400" b="0" i="1" smtClean="0">
                            <a:latin typeface="Cambria Math" panose="02040503050406030204" pitchFamily="18" charset="0"/>
                          </a:rPr>
                          <m:t>h𝑎𝑚</m:t>
                        </m:r>
                      </m:num>
                      <m:den>
                        <m:sSub>
                          <m:sSubPr>
                            <m:ctrlPr>
                              <a:rPr lang="en-GB" altLang="en-US" sz="2400" i="1">
                                <a:latin typeface="Cambria Math" panose="02040503050406030204" pitchFamily="18" charset="0"/>
                              </a:rPr>
                            </m:ctrlPr>
                          </m:sSubPr>
                          <m:e>
                            <m:r>
                              <a:rPr lang="en-GB" altLang="en-US" sz="2400" i="1">
                                <a:latin typeface="Cambria Math" panose="02040503050406030204" pitchFamily="18" charset="0"/>
                              </a:rPr>
                              <m:t>𝑊</m:t>
                            </m:r>
                          </m:e>
                          <m:sub>
                            <m:r>
                              <a:rPr lang="en-GB" altLang="en-US" sz="2400" i="1">
                                <a:latin typeface="Cambria Math" panose="02040503050406030204" pitchFamily="18" charset="0"/>
                              </a:rPr>
                              <m:t>1</m:t>
                            </m:r>
                          </m:sub>
                        </m:sSub>
                        <m:r>
                          <a:rPr lang="en-GB" altLang="en-US" sz="2400" i="1">
                            <a:latin typeface="Cambria Math" panose="02040503050406030204" pitchFamily="18" charset="0"/>
                          </a:rPr>
                          <m:t>, …, </m:t>
                        </m:r>
                        <m:sSub>
                          <m:sSubPr>
                            <m:ctrlPr>
                              <a:rPr lang="en-GB" altLang="en-US" sz="2400" i="1">
                                <a:latin typeface="Cambria Math" panose="02040503050406030204" pitchFamily="18" charset="0"/>
                              </a:rPr>
                            </m:ctrlPr>
                          </m:sSubPr>
                          <m:e>
                            <m:r>
                              <a:rPr lang="en-GB" altLang="en-US" sz="2400" i="1">
                                <a:latin typeface="Cambria Math" panose="02040503050406030204" pitchFamily="18" charset="0"/>
                              </a:rPr>
                              <m:t>𝑊</m:t>
                            </m:r>
                          </m:e>
                          <m:sub>
                            <m:r>
                              <a:rPr lang="en-GB" altLang="en-US" sz="2400" i="1">
                                <a:latin typeface="Cambria Math" panose="02040503050406030204" pitchFamily="18" charset="0"/>
                              </a:rPr>
                              <m:t>𝑛</m:t>
                            </m:r>
                          </m:sub>
                        </m:sSub>
                        <m:r>
                          <a:rPr lang="en-GB" altLang="en-US" sz="2400" i="1">
                            <a:latin typeface="Cambria Math" panose="02040503050406030204" pitchFamily="18" charset="0"/>
                          </a:rPr>
                          <m:t>),    </m:t>
                        </m:r>
                      </m:den>
                    </m:f>
                  </m:oMath>
                </a14:m>
                <a:r>
                  <a:rPr lang="en-US" altLang="en-US" sz="2400" dirty="0" smtClean="0"/>
                  <a:t>and  compare them. This categorizes the sentence into spam or into ham category.  </a:t>
                </a:r>
                <a:endParaRPr lang="en-US" altLang="en-US" sz="2400" dirty="0"/>
              </a:p>
              <a:p>
                <a:r>
                  <a:rPr lang="en-US" altLang="en-US" sz="2400" dirty="0"/>
                  <a:t>Use</a:t>
                </a:r>
                <a14:m>
                  <m:oMath xmlns:m="http://schemas.openxmlformats.org/officeDocument/2006/math">
                    <m:r>
                      <a:rPr lang="en-GB" altLang="en-US" sz="2400" b="0" i="0" smtClean="0">
                        <a:latin typeface="Cambria Math" panose="02040503050406030204" pitchFamily="18" charset="0"/>
                      </a:rPr>
                      <m:t>    </m:t>
                    </m:r>
                    <m:r>
                      <a:rPr lang="en-GB" altLang="en-US" sz="2400" i="1">
                        <a:latin typeface="Cambria Math" panose="02040503050406030204" pitchFamily="18" charset="0"/>
                      </a:rPr>
                      <m:t>𝑃</m:t>
                    </m:r>
                    <m:r>
                      <a:rPr lang="en-GB" altLang="en-US" sz="2400" i="1">
                        <a:latin typeface="Cambria Math" panose="02040503050406030204" pitchFamily="18" charset="0"/>
                      </a:rPr>
                      <m:t>(</m:t>
                    </m:r>
                    <m:f>
                      <m:fPr>
                        <m:type m:val="lin"/>
                        <m:ctrlPr>
                          <a:rPr lang="en-GB" altLang="en-US" sz="2400" i="1">
                            <a:latin typeface="Cambria Math" panose="02040503050406030204" pitchFamily="18" charset="0"/>
                          </a:rPr>
                        </m:ctrlPr>
                      </m:fPr>
                      <m:num>
                        <m:r>
                          <a:rPr lang="en-GB" altLang="en-US" sz="2400" i="1">
                            <a:latin typeface="Cambria Math" panose="02040503050406030204" pitchFamily="18" charset="0"/>
                          </a:rPr>
                          <m:t>𝑠𝑝𝑎𝑚</m:t>
                        </m:r>
                      </m:num>
                      <m:den>
                        <m:sSub>
                          <m:sSubPr>
                            <m:ctrlPr>
                              <a:rPr lang="en-GB" altLang="en-US" sz="2400" i="1">
                                <a:latin typeface="Cambria Math" panose="02040503050406030204" pitchFamily="18" charset="0"/>
                              </a:rPr>
                            </m:ctrlPr>
                          </m:sSubPr>
                          <m:e>
                            <m:r>
                              <a:rPr lang="en-GB" altLang="en-US" sz="2400" i="1">
                                <a:latin typeface="Cambria Math" panose="02040503050406030204" pitchFamily="18" charset="0"/>
                              </a:rPr>
                              <m:t>𝑊</m:t>
                            </m:r>
                          </m:e>
                          <m:sub>
                            <m:r>
                              <a:rPr lang="en-GB" altLang="en-US" sz="2400" i="1">
                                <a:latin typeface="Cambria Math" panose="02040503050406030204" pitchFamily="18" charset="0"/>
                              </a:rPr>
                              <m:t>1</m:t>
                            </m:r>
                          </m:sub>
                        </m:sSub>
                        <m:r>
                          <a:rPr lang="en-GB" altLang="en-US" sz="2400" i="1">
                            <a:latin typeface="Cambria Math" panose="02040503050406030204" pitchFamily="18" charset="0"/>
                          </a:rPr>
                          <m:t>, …, </m:t>
                        </m:r>
                        <m:sSub>
                          <m:sSubPr>
                            <m:ctrlPr>
                              <a:rPr lang="en-GB" altLang="en-US" sz="2400" i="1">
                                <a:latin typeface="Cambria Math" panose="02040503050406030204" pitchFamily="18" charset="0"/>
                              </a:rPr>
                            </m:ctrlPr>
                          </m:sSubPr>
                          <m:e>
                            <m:r>
                              <a:rPr lang="en-GB" altLang="en-US" sz="2400" i="1">
                                <a:latin typeface="Cambria Math" panose="02040503050406030204" pitchFamily="18" charset="0"/>
                              </a:rPr>
                              <m:t>𝑊</m:t>
                            </m:r>
                          </m:e>
                          <m:sub>
                            <m:r>
                              <a:rPr lang="en-GB" altLang="en-US" sz="2400" i="1">
                                <a:latin typeface="Cambria Math" panose="02040503050406030204" pitchFamily="18" charset="0"/>
                              </a:rPr>
                              <m:t>𝑛</m:t>
                            </m:r>
                          </m:sub>
                        </m:sSub>
                        <m:r>
                          <a:rPr lang="en-GB" altLang="en-US" sz="2400" i="1">
                            <a:latin typeface="Cambria Math" panose="02040503050406030204" pitchFamily="18" charset="0"/>
                          </a:rPr>
                          <m:t>)</m:t>
                        </m:r>
                        <m:r>
                          <a:rPr lang="en-GB" altLang="en-US" sz="2400" b="0" i="1" smtClean="0">
                            <a:latin typeface="Cambria Math" panose="02040503050406030204" pitchFamily="18" charset="0"/>
                          </a:rPr>
                          <m:t>=</m:t>
                        </m:r>
                        <m:f>
                          <m:fPr>
                            <m:ctrlPr>
                              <a:rPr lang="en-GB" altLang="en-US" sz="2400" b="0" i="1" smtClean="0">
                                <a:latin typeface="Cambria Math" panose="02040503050406030204" pitchFamily="18" charset="0"/>
                              </a:rPr>
                            </m:ctrlPr>
                          </m:fPr>
                          <m:num>
                            <m:r>
                              <a:rPr lang="en-GB" altLang="en-US" sz="2400" i="1">
                                <a:latin typeface="Cambria Math" panose="02040503050406030204" pitchFamily="18" charset="0"/>
                              </a:rPr>
                              <m:t>𝑃</m:t>
                            </m:r>
                            <m:d>
                              <m:dPr>
                                <m:ctrlPr>
                                  <a:rPr lang="en-GB" altLang="en-US" sz="2400" i="1">
                                    <a:latin typeface="Cambria Math" panose="02040503050406030204" pitchFamily="18" charset="0"/>
                                  </a:rPr>
                                </m:ctrlPr>
                              </m:dPr>
                              <m:e>
                                <m:r>
                                  <a:rPr lang="en-GB" altLang="en-US" sz="2400" b="0" i="1" smtClean="0">
                                    <a:latin typeface="Cambria Math" panose="02040503050406030204" pitchFamily="18" charset="0"/>
                                  </a:rPr>
                                  <m:t>𝑠𝑝𝑎𝑚</m:t>
                                </m:r>
                                <m:r>
                                  <a:rPr lang="en-GB" altLang="en-US" sz="2400" b="0" i="1" smtClean="0">
                                    <a:latin typeface="Cambria Math" panose="02040503050406030204" pitchFamily="18" charset="0"/>
                                  </a:rPr>
                                  <m:t>,   </m:t>
                                </m:r>
                                <m:sSub>
                                  <m:sSubPr>
                                    <m:ctrlPr>
                                      <a:rPr lang="en-GB" altLang="en-US" sz="2400" b="0" i="1" smtClean="0">
                                        <a:latin typeface="Cambria Math" panose="02040503050406030204" pitchFamily="18" charset="0"/>
                                      </a:rPr>
                                    </m:ctrlPr>
                                  </m:sSubPr>
                                  <m:e>
                                    <m:r>
                                      <a:rPr lang="en-GB" altLang="en-US" sz="2400" b="0" i="1" smtClean="0">
                                        <a:latin typeface="Cambria Math" panose="02040503050406030204" pitchFamily="18" charset="0"/>
                                      </a:rPr>
                                      <m:t>𝑊</m:t>
                                    </m:r>
                                  </m:e>
                                  <m:sub>
                                    <m:r>
                                      <a:rPr lang="en-GB" altLang="en-US" sz="2400" b="0" i="1" smtClean="0">
                                        <a:latin typeface="Cambria Math" panose="02040503050406030204" pitchFamily="18" charset="0"/>
                                      </a:rPr>
                                      <m:t>1</m:t>
                                    </m:r>
                                  </m:sub>
                                </m:sSub>
                                <m:r>
                                  <a:rPr lang="en-GB" altLang="en-US" sz="2400" b="0" i="1" smtClean="0">
                                    <a:latin typeface="Cambria Math" panose="02040503050406030204" pitchFamily="18" charset="0"/>
                                  </a:rPr>
                                  <m:t>, </m:t>
                                </m:r>
                                <m:sSub>
                                  <m:sSubPr>
                                    <m:ctrlPr>
                                      <a:rPr lang="en-GB" altLang="en-US" sz="2400" b="0" i="1" smtClean="0">
                                        <a:latin typeface="Cambria Math" panose="02040503050406030204" pitchFamily="18" charset="0"/>
                                      </a:rPr>
                                    </m:ctrlPr>
                                  </m:sSubPr>
                                  <m:e>
                                    <m:r>
                                      <a:rPr lang="en-GB" altLang="en-US" sz="2400" b="0" i="1" smtClean="0">
                                        <a:latin typeface="Cambria Math" panose="02040503050406030204" pitchFamily="18" charset="0"/>
                                      </a:rPr>
                                      <m:t> ……,</m:t>
                                    </m:r>
                                    <m:r>
                                      <a:rPr lang="en-GB" altLang="en-US" sz="2400" b="0" i="1" smtClean="0">
                                        <a:latin typeface="Cambria Math" panose="02040503050406030204" pitchFamily="18" charset="0"/>
                                      </a:rPr>
                                      <m:t>𝑊</m:t>
                                    </m:r>
                                  </m:e>
                                  <m:sub>
                                    <m:r>
                                      <a:rPr lang="en-GB" altLang="en-US" sz="2400" b="0" i="1" smtClean="0">
                                        <a:latin typeface="Cambria Math" panose="02040503050406030204" pitchFamily="18" charset="0"/>
                                      </a:rPr>
                                      <m:t>𝑛</m:t>
                                    </m:r>
                                  </m:sub>
                                </m:sSub>
                              </m:e>
                            </m:d>
                          </m:num>
                          <m:den>
                            <m:r>
                              <a:rPr lang="en-GB" altLang="en-US" sz="2400" b="0" i="1" smtClean="0">
                                <a:latin typeface="Cambria Math" panose="02040503050406030204" pitchFamily="18" charset="0"/>
                              </a:rPr>
                              <m:t>𝑃</m:t>
                            </m:r>
                            <m:d>
                              <m:dPr>
                                <m:ctrlPr>
                                  <a:rPr lang="en-GB" altLang="en-US" sz="2400" b="0" i="1" smtClean="0">
                                    <a:latin typeface="Cambria Math" panose="02040503050406030204" pitchFamily="18" charset="0"/>
                                  </a:rPr>
                                </m:ctrlPr>
                              </m:dPr>
                              <m:e>
                                <m:sSub>
                                  <m:sSubPr>
                                    <m:ctrlPr>
                                      <a:rPr lang="en-GB" altLang="en-US" sz="2400" b="0" i="1" smtClean="0">
                                        <a:latin typeface="Cambria Math" panose="02040503050406030204" pitchFamily="18" charset="0"/>
                                      </a:rPr>
                                    </m:ctrlPr>
                                  </m:sSubPr>
                                  <m:e>
                                    <m:r>
                                      <a:rPr lang="en-GB" altLang="en-US" sz="2400" b="0" i="1" smtClean="0">
                                        <a:latin typeface="Cambria Math" panose="02040503050406030204" pitchFamily="18" charset="0"/>
                                      </a:rPr>
                                      <m:t>𝑊</m:t>
                                    </m:r>
                                  </m:e>
                                  <m:sub>
                                    <m:r>
                                      <a:rPr lang="en-GB" altLang="en-US" sz="2400" b="0" i="1" smtClean="0">
                                        <a:latin typeface="Cambria Math" panose="02040503050406030204" pitchFamily="18" charset="0"/>
                                      </a:rPr>
                                      <m:t>1</m:t>
                                    </m:r>
                                  </m:sub>
                                </m:sSub>
                                <m:r>
                                  <a:rPr lang="en-GB" altLang="en-US" sz="2400" b="0" i="1" smtClean="0">
                                    <a:latin typeface="Cambria Math" panose="02040503050406030204" pitchFamily="18" charset="0"/>
                                  </a:rPr>
                                  <m:t>,…,  </m:t>
                                </m:r>
                                <m:sSub>
                                  <m:sSubPr>
                                    <m:ctrlPr>
                                      <a:rPr lang="en-GB" altLang="en-US" sz="2400" b="0" i="1" smtClean="0">
                                        <a:latin typeface="Cambria Math" panose="02040503050406030204" pitchFamily="18" charset="0"/>
                                      </a:rPr>
                                    </m:ctrlPr>
                                  </m:sSubPr>
                                  <m:e>
                                    <m:r>
                                      <a:rPr lang="en-GB" altLang="en-US" sz="2400" b="0" i="1" smtClean="0">
                                        <a:latin typeface="Cambria Math" panose="02040503050406030204" pitchFamily="18" charset="0"/>
                                      </a:rPr>
                                      <m:t>𝑊</m:t>
                                    </m:r>
                                  </m:e>
                                  <m:sub>
                                    <m:r>
                                      <a:rPr lang="en-GB" altLang="en-US" sz="2400" b="0" i="1" smtClean="0">
                                        <a:latin typeface="Cambria Math" panose="02040503050406030204" pitchFamily="18" charset="0"/>
                                      </a:rPr>
                                      <m:t>𝑛</m:t>
                                    </m:r>
                                  </m:sub>
                                </m:sSub>
                              </m:e>
                            </m:d>
                          </m:den>
                        </m:f>
                        <m:r>
                          <a:rPr lang="en-GB" altLang="en-US" sz="2400" b="0" i="1" smtClean="0">
                            <a:latin typeface="Cambria Math" panose="02040503050406030204" pitchFamily="18" charset="0"/>
                          </a:rPr>
                          <m:t>=</m:t>
                        </m:r>
                        <m:f>
                          <m:fPr>
                            <m:ctrlPr>
                              <a:rPr lang="en-GB" altLang="en-US" sz="2400" b="0" i="1" smtClean="0">
                                <a:latin typeface="Cambria Math" panose="02040503050406030204" pitchFamily="18" charset="0"/>
                              </a:rPr>
                            </m:ctrlPr>
                          </m:fPr>
                          <m:num>
                            <m:r>
                              <a:rPr lang="en-GB" altLang="en-US" sz="2400" b="0" i="1" smtClean="0">
                                <a:latin typeface="Cambria Math" panose="02040503050406030204" pitchFamily="18" charset="0"/>
                              </a:rPr>
                              <m:t>𝑃</m:t>
                            </m:r>
                            <m:d>
                              <m:dPr>
                                <m:ctrlPr>
                                  <a:rPr lang="en-GB" altLang="en-US" sz="2400" b="0" i="1" smtClean="0">
                                    <a:latin typeface="Cambria Math" panose="02040503050406030204" pitchFamily="18" charset="0"/>
                                  </a:rPr>
                                </m:ctrlPr>
                              </m:dPr>
                              <m:e>
                                <m:r>
                                  <a:rPr lang="en-GB" altLang="en-US" sz="2400" b="0" i="1" smtClean="0">
                                    <a:latin typeface="Cambria Math" panose="02040503050406030204" pitchFamily="18" charset="0"/>
                                  </a:rPr>
                                  <m:t>𝑠𝑝𝑎𝑚</m:t>
                                </m:r>
                              </m:e>
                            </m:d>
                            <m:r>
                              <a:rPr lang="en-GB" altLang="en-US" sz="2400" b="0" i="1" smtClean="0">
                                <a:latin typeface="Cambria Math" panose="02040503050406030204" pitchFamily="18" charset="0"/>
                              </a:rPr>
                              <m:t> </m:t>
                            </m:r>
                            <m:r>
                              <a:rPr lang="en-GB" altLang="en-US" sz="2400" b="0" i="1" smtClean="0">
                                <a:latin typeface="Cambria Math" panose="02040503050406030204" pitchFamily="18" charset="0"/>
                              </a:rPr>
                              <m:t>𝑃</m:t>
                            </m:r>
                            <m:d>
                              <m:dPr>
                                <m:ctrlPr>
                                  <a:rPr lang="en-GB" altLang="en-US" sz="2400" b="0" i="1" smtClean="0">
                                    <a:latin typeface="Cambria Math" panose="02040503050406030204" pitchFamily="18" charset="0"/>
                                  </a:rPr>
                                </m:ctrlPr>
                              </m:dPr>
                              <m:e>
                                <m:f>
                                  <m:fPr>
                                    <m:type m:val="lin"/>
                                    <m:ctrlPr>
                                      <a:rPr lang="en-GB" altLang="en-US" sz="2400" b="0" i="1" smtClean="0">
                                        <a:latin typeface="Cambria Math" panose="02040503050406030204" pitchFamily="18" charset="0"/>
                                      </a:rPr>
                                    </m:ctrlPr>
                                  </m:fPr>
                                  <m:num>
                                    <m:sSub>
                                      <m:sSubPr>
                                        <m:ctrlPr>
                                          <a:rPr lang="en-GB" altLang="en-US" sz="2400" b="0" i="1" smtClean="0">
                                            <a:latin typeface="Cambria Math" panose="02040503050406030204" pitchFamily="18" charset="0"/>
                                          </a:rPr>
                                        </m:ctrlPr>
                                      </m:sSubPr>
                                      <m:e>
                                        <m:r>
                                          <a:rPr lang="en-GB" altLang="en-US" sz="2400" b="0" i="1" smtClean="0">
                                            <a:latin typeface="Cambria Math" panose="02040503050406030204" pitchFamily="18" charset="0"/>
                                          </a:rPr>
                                          <m:t>𝑊</m:t>
                                        </m:r>
                                      </m:e>
                                      <m:sub>
                                        <m:r>
                                          <a:rPr lang="en-GB" altLang="en-US" sz="2400" b="0" i="1" smtClean="0">
                                            <a:latin typeface="Cambria Math" panose="02040503050406030204" pitchFamily="18" charset="0"/>
                                          </a:rPr>
                                          <m:t>1</m:t>
                                        </m:r>
                                      </m:sub>
                                    </m:sSub>
                                  </m:num>
                                  <m:den>
                                    <m:r>
                                      <a:rPr lang="en-GB" altLang="en-US" sz="2400" b="0" i="1" smtClean="0">
                                        <a:latin typeface="Cambria Math" panose="02040503050406030204" pitchFamily="18" charset="0"/>
                                      </a:rPr>
                                      <m:t>𝑠𝑝𝑎𝑚</m:t>
                                    </m:r>
                                  </m:den>
                                </m:f>
                              </m:e>
                            </m:d>
                            <m:r>
                              <a:rPr lang="en-GB" altLang="en-US" sz="2400" b="0" i="1" smtClean="0">
                                <a:latin typeface="Cambria Math" panose="02040503050406030204" pitchFamily="18" charset="0"/>
                              </a:rPr>
                              <m:t> </m:t>
                            </m:r>
                            <m:r>
                              <a:rPr lang="en-GB" altLang="en-US" sz="2400" b="0" i="1" smtClean="0">
                                <a:latin typeface="Cambria Math" panose="02040503050406030204" pitchFamily="18" charset="0"/>
                              </a:rPr>
                              <m:t>𝑃</m:t>
                            </m:r>
                            <m:d>
                              <m:dPr>
                                <m:ctrlPr>
                                  <a:rPr lang="en-GB" altLang="en-US" sz="2400" b="0" i="1" smtClean="0">
                                    <a:latin typeface="Cambria Math" panose="02040503050406030204" pitchFamily="18" charset="0"/>
                                  </a:rPr>
                                </m:ctrlPr>
                              </m:dPr>
                              <m:e>
                                <m:f>
                                  <m:fPr>
                                    <m:type m:val="lin"/>
                                    <m:ctrlPr>
                                      <a:rPr lang="en-GB" altLang="en-US" sz="2400" b="0" i="1" smtClean="0">
                                        <a:latin typeface="Cambria Math" panose="02040503050406030204" pitchFamily="18" charset="0"/>
                                      </a:rPr>
                                    </m:ctrlPr>
                                  </m:fPr>
                                  <m:num>
                                    <m:sSub>
                                      <m:sSubPr>
                                        <m:ctrlPr>
                                          <a:rPr lang="en-GB" altLang="en-US" sz="2400" b="0" i="1" smtClean="0">
                                            <a:latin typeface="Cambria Math" panose="02040503050406030204" pitchFamily="18" charset="0"/>
                                          </a:rPr>
                                        </m:ctrlPr>
                                      </m:sSubPr>
                                      <m:e>
                                        <m:r>
                                          <a:rPr lang="en-GB" altLang="en-US" sz="2400" b="0" i="1" smtClean="0">
                                            <a:latin typeface="Cambria Math" panose="02040503050406030204" pitchFamily="18" charset="0"/>
                                          </a:rPr>
                                          <m:t>𝑊</m:t>
                                        </m:r>
                                      </m:e>
                                      <m:sub>
                                        <m:r>
                                          <a:rPr lang="en-GB" altLang="en-US" sz="2400" b="0" i="1" smtClean="0">
                                            <a:latin typeface="Cambria Math" panose="02040503050406030204" pitchFamily="18" charset="0"/>
                                          </a:rPr>
                                          <m:t>2</m:t>
                                        </m:r>
                                      </m:sub>
                                    </m:sSub>
                                  </m:num>
                                  <m:den>
                                    <m:r>
                                      <a:rPr lang="en-GB" altLang="en-US" sz="2400" b="0" i="1" smtClean="0">
                                        <a:latin typeface="Cambria Math" panose="02040503050406030204" pitchFamily="18" charset="0"/>
                                      </a:rPr>
                                      <m:t>𝑠𝑝𝑎𝑚</m:t>
                                    </m:r>
                                  </m:den>
                                </m:f>
                              </m:e>
                            </m:d>
                            <m:r>
                              <a:rPr lang="en-GB" altLang="en-US" sz="2400" b="0" i="1" smtClean="0">
                                <a:latin typeface="Cambria Math" panose="02040503050406030204" pitchFamily="18" charset="0"/>
                              </a:rPr>
                              <m:t>…</m:t>
                            </m:r>
                            <m:r>
                              <a:rPr lang="en-GB" altLang="en-US" sz="2400" b="0" i="1" smtClean="0">
                                <a:latin typeface="Cambria Math" panose="02040503050406030204" pitchFamily="18" charset="0"/>
                              </a:rPr>
                              <m:t>𝑃</m:t>
                            </m:r>
                            <m:r>
                              <a:rPr lang="en-GB" altLang="en-US" sz="2400" b="0" i="1" smtClean="0">
                                <a:latin typeface="Cambria Math" panose="02040503050406030204" pitchFamily="18" charset="0"/>
                              </a:rPr>
                              <m:t>(</m:t>
                            </m:r>
                            <m:sSub>
                              <m:sSubPr>
                                <m:ctrlPr>
                                  <a:rPr lang="en-GB" altLang="en-US" sz="2400" b="0" i="1" smtClean="0">
                                    <a:latin typeface="Cambria Math" panose="02040503050406030204" pitchFamily="18" charset="0"/>
                                  </a:rPr>
                                </m:ctrlPr>
                              </m:sSubPr>
                              <m:e>
                                <m:r>
                                  <a:rPr lang="en-GB" altLang="en-US" sz="2400" b="0" i="1" smtClean="0">
                                    <a:latin typeface="Cambria Math" panose="02040503050406030204" pitchFamily="18" charset="0"/>
                                  </a:rPr>
                                  <m:t>𝑊</m:t>
                                </m:r>
                              </m:e>
                              <m:sub>
                                <m:r>
                                  <a:rPr lang="en-GB" altLang="en-US" sz="2400" b="0" i="1" smtClean="0">
                                    <a:latin typeface="Cambria Math" panose="02040503050406030204" pitchFamily="18" charset="0"/>
                                  </a:rPr>
                                  <m:t>𝑛</m:t>
                                </m:r>
                              </m:sub>
                            </m:sSub>
                            <m:r>
                              <a:rPr lang="en-GB" altLang="en-US" sz="2400" b="0" i="1" smtClean="0">
                                <a:latin typeface="Cambria Math" panose="02040503050406030204" pitchFamily="18" charset="0"/>
                              </a:rPr>
                              <m:t>/</m:t>
                            </m:r>
                            <m:r>
                              <a:rPr lang="en-GB" altLang="en-US" sz="2400" b="0" i="1" smtClean="0">
                                <a:latin typeface="Cambria Math" panose="02040503050406030204" pitchFamily="18" charset="0"/>
                              </a:rPr>
                              <m:t>𝑠𝑝𝑎𝑚</m:t>
                            </m:r>
                            <m:r>
                              <a:rPr lang="en-GB" altLang="en-US" sz="2400" b="0" i="1" smtClean="0">
                                <a:latin typeface="Cambria Math" panose="02040503050406030204" pitchFamily="18" charset="0"/>
                              </a:rPr>
                              <m:t>)</m:t>
                            </m:r>
                          </m:num>
                          <m:den>
                            <m:r>
                              <a:rPr lang="en-GB" altLang="en-US" sz="2400" i="1">
                                <a:latin typeface="Cambria Math" panose="02040503050406030204" pitchFamily="18" charset="0"/>
                              </a:rPr>
                              <m:t>𝑃</m:t>
                            </m:r>
                            <m:d>
                              <m:dPr>
                                <m:ctrlPr>
                                  <a:rPr lang="en-GB" altLang="en-US" sz="2400" i="1">
                                    <a:latin typeface="Cambria Math" panose="02040503050406030204" pitchFamily="18" charset="0"/>
                                  </a:rPr>
                                </m:ctrlPr>
                              </m:dPr>
                              <m:e>
                                <m:r>
                                  <a:rPr lang="en-GB" altLang="en-US" sz="2400" b="0" i="1" smtClean="0">
                                    <a:latin typeface="Cambria Math" panose="02040503050406030204" pitchFamily="18" charset="0"/>
                                  </a:rPr>
                                  <m:t>𝑠𝑝𝑎𝑚</m:t>
                                </m:r>
                                <m:r>
                                  <a:rPr lang="en-GB" altLang="en-US" sz="2400" b="0" i="1" smtClean="0">
                                    <a:latin typeface="Cambria Math" panose="02040503050406030204" pitchFamily="18" charset="0"/>
                                  </a:rPr>
                                  <m:t>, </m:t>
                                </m:r>
                                <m:sSub>
                                  <m:sSubPr>
                                    <m:ctrlPr>
                                      <a:rPr lang="en-GB" altLang="en-US" sz="2400" i="1">
                                        <a:latin typeface="Cambria Math" panose="02040503050406030204" pitchFamily="18" charset="0"/>
                                      </a:rPr>
                                    </m:ctrlPr>
                                  </m:sSubPr>
                                  <m:e>
                                    <m:r>
                                      <a:rPr lang="en-GB" altLang="en-US" sz="2400" i="1">
                                        <a:latin typeface="Cambria Math" panose="02040503050406030204" pitchFamily="18" charset="0"/>
                                      </a:rPr>
                                      <m:t>𝑊</m:t>
                                    </m:r>
                                  </m:e>
                                  <m:sub>
                                    <m:r>
                                      <a:rPr lang="en-GB" altLang="en-US" sz="2400" i="1">
                                        <a:latin typeface="Cambria Math" panose="02040503050406030204" pitchFamily="18" charset="0"/>
                                      </a:rPr>
                                      <m:t>1</m:t>
                                    </m:r>
                                  </m:sub>
                                </m:sSub>
                                <m:r>
                                  <a:rPr lang="en-GB" altLang="en-US" sz="2400" i="1">
                                    <a:latin typeface="Cambria Math" panose="02040503050406030204" pitchFamily="18" charset="0"/>
                                  </a:rPr>
                                  <m:t>,…,  </m:t>
                                </m:r>
                                <m:sSub>
                                  <m:sSubPr>
                                    <m:ctrlPr>
                                      <a:rPr lang="en-GB" altLang="en-US" sz="2400" i="1">
                                        <a:latin typeface="Cambria Math" panose="02040503050406030204" pitchFamily="18" charset="0"/>
                                      </a:rPr>
                                    </m:ctrlPr>
                                  </m:sSubPr>
                                  <m:e>
                                    <m:r>
                                      <a:rPr lang="en-GB" altLang="en-US" sz="2400" i="1">
                                        <a:latin typeface="Cambria Math" panose="02040503050406030204" pitchFamily="18" charset="0"/>
                                      </a:rPr>
                                      <m:t>𝑊</m:t>
                                    </m:r>
                                  </m:e>
                                  <m:sub>
                                    <m:r>
                                      <a:rPr lang="en-GB" altLang="en-US" sz="2400" i="1">
                                        <a:latin typeface="Cambria Math" panose="02040503050406030204" pitchFamily="18" charset="0"/>
                                      </a:rPr>
                                      <m:t>𝑛</m:t>
                                    </m:r>
                                  </m:sub>
                                </m:sSub>
                              </m:e>
                            </m:d>
                            <m:r>
                              <a:rPr lang="en-GB" altLang="en-US" sz="2400" b="0" i="1" smtClean="0">
                                <a:latin typeface="Cambria Math" panose="02040503050406030204" pitchFamily="18" charset="0"/>
                              </a:rPr>
                              <m:t>+</m:t>
                            </m:r>
                            <m:r>
                              <a:rPr lang="en-GB" altLang="en-US" sz="2400" i="1">
                                <a:latin typeface="Cambria Math" panose="02040503050406030204" pitchFamily="18" charset="0"/>
                              </a:rPr>
                              <m:t>𝑃</m:t>
                            </m:r>
                            <m:d>
                              <m:dPr>
                                <m:ctrlPr>
                                  <a:rPr lang="en-GB" altLang="en-US" sz="2400" i="1">
                                    <a:latin typeface="Cambria Math" panose="02040503050406030204" pitchFamily="18" charset="0"/>
                                  </a:rPr>
                                </m:ctrlPr>
                              </m:dPr>
                              <m:e>
                                <m:sSub>
                                  <m:sSubPr>
                                    <m:ctrlPr>
                                      <a:rPr lang="en-GB" altLang="en-US" sz="2400" i="1">
                                        <a:latin typeface="Cambria Math" panose="02040503050406030204" pitchFamily="18" charset="0"/>
                                      </a:rPr>
                                    </m:ctrlPr>
                                  </m:sSubPr>
                                  <m:e>
                                    <m:r>
                                      <a:rPr lang="en-GB" altLang="en-US" sz="2400" b="0" i="1" smtClean="0">
                                        <a:latin typeface="Cambria Math" panose="02040503050406030204" pitchFamily="18" charset="0"/>
                                      </a:rPr>
                                      <m:t>h𝑎𝑚</m:t>
                                    </m:r>
                                    <m:r>
                                      <a:rPr lang="en-GB" altLang="en-US" sz="2400" b="0" i="1" smtClean="0">
                                        <a:latin typeface="Cambria Math" panose="02040503050406030204" pitchFamily="18" charset="0"/>
                                      </a:rPr>
                                      <m:t>, </m:t>
                                    </m:r>
                                    <m:r>
                                      <a:rPr lang="en-GB" altLang="en-US" sz="2400" i="1">
                                        <a:latin typeface="Cambria Math" panose="02040503050406030204" pitchFamily="18" charset="0"/>
                                      </a:rPr>
                                      <m:t>𝑊</m:t>
                                    </m:r>
                                  </m:e>
                                  <m:sub>
                                    <m:r>
                                      <a:rPr lang="en-GB" altLang="en-US" sz="2400" i="1">
                                        <a:latin typeface="Cambria Math" panose="02040503050406030204" pitchFamily="18" charset="0"/>
                                      </a:rPr>
                                      <m:t>1</m:t>
                                    </m:r>
                                  </m:sub>
                                </m:sSub>
                                <m:r>
                                  <a:rPr lang="en-GB" altLang="en-US" sz="2400" i="1">
                                    <a:latin typeface="Cambria Math" panose="02040503050406030204" pitchFamily="18" charset="0"/>
                                  </a:rPr>
                                  <m:t>,…,  </m:t>
                                </m:r>
                                <m:sSub>
                                  <m:sSubPr>
                                    <m:ctrlPr>
                                      <a:rPr lang="en-GB" altLang="en-US" sz="2400" i="1">
                                        <a:latin typeface="Cambria Math" panose="02040503050406030204" pitchFamily="18" charset="0"/>
                                      </a:rPr>
                                    </m:ctrlPr>
                                  </m:sSubPr>
                                  <m:e>
                                    <m:r>
                                      <a:rPr lang="en-GB" altLang="en-US" sz="2400" i="1">
                                        <a:latin typeface="Cambria Math" panose="02040503050406030204" pitchFamily="18" charset="0"/>
                                      </a:rPr>
                                      <m:t>𝑊</m:t>
                                    </m:r>
                                  </m:e>
                                  <m:sub>
                                    <m:r>
                                      <a:rPr lang="en-GB" altLang="en-US" sz="2400" i="1">
                                        <a:latin typeface="Cambria Math" panose="02040503050406030204" pitchFamily="18" charset="0"/>
                                      </a:rPr>
                                      <m:t>𝑛</m:t>
                                    </m:r>
                                  </m:sub>
                                </m:sSub>
                              </m:e>
                            </m:d>
                          </m:den>
                        </m:f>
                      </m:den>
                    </m:f>
                  </m:oMath>
                </a14:m>
                <a:endParaRPr lang="en-US" altLang="en-US" sz="2400" dirty="0"/>
              </a:p>
              <a:p>
                <a:endParaRPr lang="en-US" altLang="en-US" sz="2400" dirty="0"/>
              </a:p>
              <a:p>
                <a:pPr marL="0" indent="0">
                  <a:buNone/>
                </a:pPr>
                <a:r>
                  <a:rPr lang="en-US" altLang="en-US" sz="2400" dirty="0" smtClean="0"/>
                  <a:t>Adds in the denominator rewrite again according Bayes net rule, where Class is either spam or ham.  </a:t>
                </a:r>
                <a:endParaRPr lang="en-US" altLang="en-US" sz="2400" dirty="0"/>
              </a:p>
            </p:txBody>
          </p:sp>
        </mc:Choice>
        <mc:Fallback xmlns="">
          <p:sp>
            <p:nvSpPr>
              <p:cNvPr id="18436" name="Rectangle 4"/>
              <p:cNvSpPr>
                <a:spLocks noGrp="1" noRot="1" noChangeAspect="1" noMove="1" noResize="1" noEditPoints="1" noAdjustHandles="1" noChangeArrowheads="1" noChangeShapeType="1" noTextEdit="1"/>
              </p:cNvSpPr>
              <p:nvPr>
                <p:ph type="body" sz="half" idx="1"/>
              </p:nvPr>
            </p:nvSpPr>
            <p:spPr>
              <a:xfrm>
                <a:off x="119271" y="1866658"/>
                <a:ext cx="12218504" cy="4114800"/>
              </a:xfrm>
              <a:blipFill>
                <a:blip r:embed="rId2"/>
                <a:stretch>
                  <a:fillRect l="-798" t="-13778" r="-129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940904" y="318052"/>
                <a:ext cx="10442713" cy="954107"/>
              </a:xfrm>
              <a:prstGeom prst="rect">
                <a:avLst/>
              </a:prstGeom>
              <a:noFill/>
            </p:spPr>
            <p:txBody>
              <a:bodyPr wrap="square" rtlCol="0">
                <a:spAutoFit/>
              </a:bodyPr>
              <a:lstStyle/>
              <a:p>
                <a:r>
                  <a:rPr lang="en-GB" sz="2800" dirty="0" smtClean="0"/>
                  <a:t>We have a sentence </a:t>
                </a:r>
                <a14:m>
                  <m:oMath xmlns:m="http://schemas.openxmlformats.org/officeDocument/2006/math">
                    <m:sSub>
                      <m:sSubPr>
                        <m:ctrlPr>
                          <a:rPr lang="en-GB" sz="2800" i="1" smtClean="0">
                            <a:latin typeface="Cambria Math" panose="02040503050406030204" pitchFamily="18" charset="0"/>
                          </a:rPr>
                        </m:ctrlPr>
                      </m:sSubPr>
                      <m:e>
                        <m:r>
                          <a:rPr lang="en-GB" sz="2800" b="0" i="1" smtClean="0">
                            <a:latin typeface="Cambria Math" panose="02040503050406030204" pitchFamily="18" charset="0"/>
                          </a:rPr>
                          <m:t>𝑊</m:t>
                        </m:r>
                      </m:e>
                      <m:sub>
                        <m:r>
                          <a:rPr lang="en-GB" sz="2800" b="0" i="1" smtClean="0">
                            <a:latin typeface="Cambria Math" panose="02040503050406030204" pitchFamily="18" charset="0"/>
                          </a:rPr>
                          <m:t>1</m:t>
                        </m:r>
                      </m:sub>
                    </m:sSub>
                    <m:r>
                      <a:rPr lang="en-GB" sz="2800" b="0" i="1" smtClean="0">
                        <a:latin typeface="Cambria Math" panose="02040503050406030204" pitchFamily="18" charset="0"/>
                      </a:rPr>
                      <m:t> </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𝑊</m:t>
                        </m:r>
                      </m:e>
                      <m:sub>
                        <m:r>
                          <a:rPr lang="en-GB" sz="2800" b="0" i="1" smtClean="0">
                            <a:latin typeface="Cambria Math" panose="02040503050406030204" pitchFamily="18" charset="0"/>
                          </a:rPr>
                          <m:t>2</m:t>
                        </m:r>
                      </m:sub>
                    </m:sSub>
                    <m:r>
                      <a:rPr lang="en-GB" sz="2800" b="0" i="1" smtClean="0">
                        <a:latin typeface="Cambria Math" panose="02040503050406030204" pitchFamily="18" charset="0"/>
                      </a:rPr>
                      <m:t>…. </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𝑊</m:t>
                        </m:r>
                      </m:e>
                      <m:sub>
                        <m:r>
                          <a:rPr lang="en-GB" sz="2800" b="0" i="1" smtClean="0">
                            <a:latin typeface="Cambria Math" panose="02040503050406030204" pitchFamily="18" charset="0"/>
                          </a:rPr>
                          <m:t>𝑛</m:t>
                        </m:r>
                      </m:sub>
                    </m:sSub>
                  </m:oMath>
                </a14:m>
                <a:r>
                  <a:rPr lang="en-GB" sz="2800" dirty="0" smtClean="0"/>
                  <a:t> consisting of n words. Is this sentence spam or ham?</a:t>
                </a:r>
                <a:endParaRPr lang="en-GB" sz="2800" dirty="0"/>
              </a:p>
            </p:txBody>
          </p:sp>
        </mc:Choice>
        <mc:Fallback xmlns="">
          <p:sp>
            <p:nvSpPr>
              <p:cNvPr id="2" name="TextBox 1"/>
              <p:cNvSpPr txBox="1">
                <a:spLocks noRot="1" noChangeAspect="1" noMove="1" noResize="1" noEditPoints="1" noAdjustHandles="1" noChangeArrowheads="1" noChangeShapeType="1" noTextEdit="1"/>
              </p:cNvSpPr>
              <p:nvPr/>
            </p:nvSpPr>
            <p:spPr>
              <a:xfrm>
                <a:off x="940904" y="318052"/>
                <a:ext cx="10442713" cy="954107"/>
              </a:xfrm>
              <a:prstGeom prst="rect">
                <a:avLst/>
              </a:prstGeom>
              <a:blipFill>
                <a:blip r:embed="rId3"/>
                <a:stretch>
                  <a:fillRect l="-1168" t="-6369" b="-1656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528490" y="4838435"/>
                <a:ext cx="5778267" cy="639983"/>
              </a:xfrm>
              <a:prstGeom prst="rect">
                <a:avLst/>
              </a:prstGeom>
              <a:solidFill>
                <a:srgbClr val="92D050"/>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𝐶</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2</m:t>
                              </m:r>
                            </m:sub>
                          </m:sSub>
                          <m:r>
                            <a:rPr lang="en-GB" b="0" i="1" smtClean="0">
                              <a:latin typeface="Cambria Math" panose="02040503050406030204" pitchFamily="18" charset="0"/>
                            </a:rPr>
                            <m:t>, …,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𝑛</m:t>
                              </m:r>
                            </m:sub>
                          </m:sSub>
                        </m:e>
                      </m:d>
                      <m:r>
                        <a:rPr lang="en-GB" b="0" i="1" smtClean="0">
                          <a:latin typeface="Cambria Math" panose="02040503050406030204" pitchFamily="18" charset="0"/>
                        </a:rPr>
                        <m:t>=</m:t>
                      </m:r>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𝐶𝑙𝑎𝑠𝑠</m:t>
                          </m:r>
                        </m:e>
                      </m:d>
                      <m:r>
                        <a:rPr lang="en-GB" b="0" i="1" smtClean="0">
                          <a:latin typeface="Cambria Math" panose="02040503050406030204" pitchFamily="18" charset="0"/>
                        </a:rPr>
                        <m:t>𝑃</m:t>
                      </m:r>
                      <m:r>
                        <a:rPr lang="en-GB" b="0" i="1" smtClean="0">
                          <a:latin typeface="Cambria Math" panose="02040503050406030204" pitchFamily="18" charset="0"/>
                        </a:rPr>
                        <m:t>(</m:t>
                      </m:r>
                      <m:f>
                        <m:fPr>
                          <m:type m:val="lin"/>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1</m:t>
                              </m:r>
                            </m:sub>
                          </m:sSub>
                        </m:num>
                        <m:den>
                          <m:r>
                            <a:rPr lang="en-GB" b="0" i="1" smtClean="0">
                              <a:latin typeface="Cambria Math" panose="02040503050406030204" pitchFamily="18" charset="0"/>
                            </a:rPr>
                            <m:t>𝐶𝑙𝑎𝑠𝑠</m:t>
                          </m:r>
                          <m:r>
                            <a:rPr lang="en-GB" b="0" i="1" smtClean="0">
                              <a:latin typeface="Cambria Math" panose="02040503050406030204" pitchFamily="18" charset="0"/>
                            </a:rPr>
                            <m:t>) </m:t>
                          </m:r>
                          <m:r>
                            <a:rPr lang="en-GB" b="0" i="1" smtClean="0">
                              <a:latin typeface="Cambria Math" panose="02040503050406030204" pitchFamily="18" charset="0"/>
                            </a:rPr>
                            <m:t>𝑃</m:t>
                          </m:r>
                          <m:d>
                            <m:dPr>
                              <m:ctrlPr>
                                <a:rPr lang="en-GB" b="0" i="1" smtClean="0">
                                  <a:latin typeface="Cambria Math" panose="02040503050406030204" pitchFamily="18" charset="0"/>
                                </a:rPr>
                              </m:ctrlPr>
                            </m:dPr>
                            <m:e>
                              <m:f>
                                <m:fPr>
                                  <m:type m:val="lin"/>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2</m:t>
                                      </m:r>
                                    </m:sub>
                                  </m:sSub>
                                </m:num>
                                <m:den>
                                  <m:r>
                                    <a:rPr lang="en-GB" b="0" i="1" smtClean="0">
                                      <a:latin typeface="Cambria Math" panose="02040503050406030204" pitchFamily="18" charset="0"/>
                                    </a:rPr>
                                    <m:t>𝐶𝑙𝑎𝑠𝑠</m:t>
                                  </m:r>
                                </m:den>
                              </m:f>
                            </m:e>
                          </m:d>
                          <m:r>
                            <a:rPr lang="en-GB" b="0" i="1" smtClean="0">
                              <a:latin typeface="Cambria Math" panose="02040503050406030204" pitchFamily="18" charset="0"/>
                            </a:rPr>
                            <m:t>…</m:t>
                          </m:r>
                          <m:r>
                            <a:rPr lang="en-GB" b="0" i="1" smtClean="0">
                              <a:latin typeface="Cambria Math" panose="02040503050406030204" pitchFamily="18" charset="0"/>
                            </a:rPr>
                            <m:t>𝑃</m:t>
                          </m:r>
                          <m:r>
                            <a:rPr lang="en-GB" b="0" i="1" smtClean="0">
                              <a:latin typeface="Cambria Math" panose="02040503050406030204" pitchFamily="18" charset="0"/>
                            </a:rPr>
                            <m:t>(</m:t>
                          </m:r>
                          <m:f>
                            <m:fPr>
                              <m:type m:val="lin"/>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𝑛</m:t>
                                  </m:r>
                                </m:sub>
                              </m:sSub>
                            </m:num>
                            <m:den>
                              <m:r>
                                <a:rPr lang="en-GB" b="0" i="1" smtClean="0">
                                  <a:latin typeface="Cambria Math" panose="02040503050406030204" pitchFamily="18" charset="0"/>
                                </a:rPr>
                                <m:t>𝐶𝑙𝑎𝑠𝑠</m:t>
                              </m:r>
                            </m:den>
                          </m:f>
                          <m:r>
                            <a:rPr lang="en-GB" b="0" i="1" smtClean="0">
                              <a:latin typeface="Cambria Math" panose="02040503050406030204" pitchFamily="18" charset="0"/>
                            </a:rPr>
                            <m:t>) </m:t>
                          </m:r>
                        </m:den>
                      </m:f>
                    </m:oMath>
                  </m:oMathPara>
                </a14:m>
                <a:endParaRPr lang="en-GB" dirty="0"/>
              </a:p>
            </p:txBody>
          </p:sp>
        </mc:Choice>
        <mc:Fallback xmlns="">
          <p:sp>
            <p:nvSpPr>
              <p:cNvPr id="12" name="TextBox 11"/>
              <p:cNvSpPr txBox="1">
                <a:spLocks noRot="1" noChangeAspect="1" noMove="1" noResize="1" noEditPoints="1" noAdjustHandles="1" noChangeArrowheads="1" noChangeShapeType="1" noTextEdit="1"/>
              </p:cNvSpPr>
              <p:nvPr/>
            </p:nvSpPr>
            <p:spPr>
              <a:xfrm>
                <a:off x="4528490" y="4838435"/>
                <a:ext cx="5778267" cy="639983"/>
              </a:xfrm>
              <a:prstGeom prst="rect">
                <a:avLst/>
              </a:prstGeom>
              <a:blipFill>
                <a:blip r:embed="rId4"/>
                <a:stretch>
                  <a:fillRect t="-23810" b="-103810"/>
                </a:stretch>
              </a:blipFill>
            </p:spPr>
            <p:txBody>
              <a:bodyPr/>
              <a:lstStyle/>
              <a:p>
                <a:r>
                  <a:rPr lang="en-GB">
                    <a:noFill/>
                  </a:rPr>
                  <a:t> </a:t>
                </a:r>
              </a:p>
            </p:txBody>
          </p:sp>
        </mc:Fallback>
      </mc:AlternateContent>
      <p:cxnSp>
        <p:nvCxnSpPr>
          <p:cNvPr id="6" name="Straight Arrow Connector 5"/>
          <p:cNvCxnSpPr/>
          <p:nvPr/>
        </p:nvCxnSpPr>
        <p:spPr>
          <a:xfrm flipV="1">
            <a:off x="7805530" y="3806009"/>
            <a:ext cx="437322" cy="1216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9289774" y="3924058"/>
            <a:ext cx="1016983" cy="1079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702365" y="5986186"/>
                <a:ext cx="10681252" cy="369332"/>
              </a:xfrm>
              <a:prstGeom prst="rect">
                <a:avLst/>
              </a:prstGeom>
              <a:solidFill>
                <a:srgbClr val="FFFF00"/>
              </a:solidFill>
            </p:spPr>
            <p:txBody>
              <a:bodyPr wrap="square" rtlCol="0">
                <a:spAutoFit/>
              </a:bodyPr>
              <a:lstStyle/>
              <a:p>
                <a:r>
                  <a:rPr lang="en-GB" dirty="0" smtClean="0"/>
                  <a:t>If the probability </a:t>
                </a:r>
                <a14:m>
                  <m:oMath xmlns:m="http://schemas.openxmlformats.org/officeDocument/2006/math">
                    <m:r>
                      <a:rPr lang="en-GB" altLang="en-US" i="1">
                        <a:latin typeface="Cambria Math" panose="02040503050406030204" pitchFamily="18" charset="0"/>
                      </a:rPr>
                      <m:t>𝑃</m:t>
                    </m:r>
                    <m:r>
                      <a:rPr lang="en-GB" altLang="en-US" i="1">
                        <a:latin typeface="Cambria Math" panose="02040503050406030204" pitchFamily="18" charset="0"/>
                      </a:rPr>
                      <m:t>(</m:t>
                    </m:r>
                    <m:f>
                      <m:fPr>
                        <m:type m:val="lin"/>
                        <m:ctrlPr>
                          <a:rPr lang="en-GB" altLang="en-US" i="1">
                            <a:latin typeface="Cambria Math" panose="02040503050406030204" pitchFamily="18" charset="0"/>
                          </a:rPr>
                        </m:ctrlPr>
                      </m:fPr>
                      <m:num>
                        <m:r>
                          <a:rPr lang="en-GB" altLang="en-US" i="1">
                            <a:latin typeface="Cambria Math" panose="02040503050406030204" pitchFamily="18" charset="0"/>
                          </a:rPr>
                          <m:t>𝑠𝑝𝑎𝑚</m:t>
                        </m:r>
                      </m:num>
                      <m:den>
                        <m:sSub>
                          <m:sSubPr>
                            <m:ctrlPr>
                              <a:rPr lang="en-GB" altLang="en-US" i="1">
                                <a:latin typeface="Cambria Math" panose="02040503050406030204" pitchFamily="18" charset="0"/>
                              </a:rPr>
                            </m:ctrlPr>
                          </m:sSubPr>
                          <m:e>
                            <m:r>
                              <a:rPr lang="en-GB" altLang="en-US" i="1">
                                <a:latin typeface="Cambria Math" panose="02040503050406030204" pitchFamily="18" charset="0"/>
                              </a:rPr>
                              <m:t>𝑊</m:t>
                            </m:r>
                          </m:e>
                          <m:sub>
                            <m:r>
                              <a:rPr lang="en-GB" altLang="en-US" i="1">
                                <a:latin typeface="Cambria Math" panose="02040503050406030204" pitchFamily="18" charset="0"/>
                              </a:rPr>
                              <m:t>1</m:t>
                            </m:r>
                          </m:sub>
                        </m:sSub>
                        <m:r>
                          <a:rPr lang="en-GB" altLang="en-US" i="1">
                            <a:latin typeface="Cambria Math" panose="02040503050406030204" pitchFamily="18" charset="0"/>
                          </a:rPr>
                          <m:t>, …, </m:t>
                        </m:r>
                        <m:sSub>
                          <m:sSubPr>
                            <m:ctrlPr>
                              <a:rPr lang="en-GB" altLang="en-US" i="1">
                                <a:latin typeface="Cambria Math" panose="02040503050406030204" pitchFamily="18" charset="0"/>
                              </a:rPr>
                            </m:ctrlPr>
                          </m:sSubPr>
                          <m:e>
                            <m:r>
                              <a:rPr lang="en-GB" altLang="en-US" i="1">
                                <a:latin typeface="Cambria Math" panose="02040503050406030204" pitchFamily="18" charset="0"/>
                              </a:rPr>
                              <m:t>𝑊</m:t>
                            </m:r>
                          </m:e>
                          <m:sub>
                            <m:r>
                              <a:rPr lang="en-GB" altLang="en-US" i="1">
                                <a:latin typeface="Cambria Math" panose="02040503050406030204" pitchFamily="18" charset="0"/>
                              </a:rPr>
                              <m:t>𝑛</m:t>
                            </m:r>
                          </m:sub>
                        </m:sSub>
                        <m:r>
                          <a:rPr lang="en-GB" altLang="en-US" i="1">
                            <a:latin typeface="Cambria Math" panose="02040503050406030204" pitchFamily="18" charset="0"/>
                          </a:rPr>
                          <m:t>), </m:t>
                        </m:r>
                        <m:r>
                          <a:rPr lang="en-GB" altLang="en-US" b="0" i="1" smtClean="0">
                            <a:latin typeface="Cambria Math" panose="02040503050406030204" pitchFamily="18" charset="0"/>
                          </a:rPr>
                          <m:t>𝑖𝑠</m:t>
                        </m:r>
                        <m:r>
                          <a:rPr lang="en-GB" altLang="en-US" b="0" i="1" smtClean="0">
                            <a:latin typeface="Cambria Math" panose="02040503050406030204" pitchFamily="18" charset="0"/>
                          </a:rPr>
                          <m:t> </m:t>
                        </m:r>
                        <m:r>
                          <a:rPr lang="en-GB" altLang="en-US" b="0" i="1" smtClean="0">
                            <a:latin typeface="Cambria Math" panose="02040503050406030204" pitchFamily="18" charset="0"/>
                          </a:rPr>
                          <m:t>𝑔𝑟𝑒𝑎𝑡𝑒𝑟</m:t>
                        </m:r>
                        <m:r>
                          <a:rPr lang="en-GB" altLang="en-US" b="0" i="1" smtClean="0">
                            <a:latin typeface="Cambria Math" panose="02040503050406030204" pitchFamily="18" charset="0"/>
                          </a:rPr>
                          <m:t> </m:t>
                        </m:r>
                        <m:r>
                          <a:rPr lang="en-GB" altLang="en-US" b="0" i="1" smtClean="0">
                            <a:latin typeface="Cambria Math" panose="02040503050406030204" pitchFamily="18" charset="0"/>
                          </a:rPr>
                          <m:t>𝑡h𝑒𝑛</m:t>
                        </m:r>
                        <m:r>
                          <a:rPr lang="en-GB" altLang="en-US" b="0" i="1" smtClean="0">
                            <a:latin typeface="Cambria Math" panose="02040503050406030204" pitchFamily="18" charset="0"/>
                          </a:rPr>
                          <m:t> </m:t>
                        </m:r>
                      </m:den>
                    </m:f>
                  </m:oMath>
                </a14:m>
                <a:r>
                  <a:rPr lang="en-US" altLang="en-US" dirty="0"/>
                  <a:t> </a:t>
                </a:r>
                <a14:m>
                  <m:oMath xmlns:m="http://schemas.openxmlformats.org/officeDocument/2006/math">
                    <m:r>
                      <a:rPr lang="en-GB" altLang="en-US" i="1">
                        <a:latin typeface="Cambria Math" panose="02040503050406030204" pitchFamily="18" charset="0"/>
                      </a:rPr>
                      <m:t>𝑃</m:t>
                    </m:r>
                    <m:r>
                      <a:rPr lang="en-GB" altLang="en-US" i="1">
                        <a:latin typeface="Cambria Math" panose="02040503050406030204" pitchFamily="18" charset="0"/>
                      </a:rPr>
                      <m:t>(</m:t>
                    </m:r>
                    <m:f>
                      <m:fPr>
                        <m:type m:val="lin"/>
                        <m:ctrlPr>
                          <a:rPr lang="en-GB" altLang="en-US" i="1">
                            <a:latin typeface="Cambria Math" panose="02040503050406030204" pitchFamily="18" charset="0"/>
                          </a:rPr>
                        </m:ctrlPr>
                      </m:fPr>
                      <m:num>
                        <m:r>
                          <a:rPr lang="en-GB" altLang="en-US" i="1">
                            <a:latin typeface="Cambria Math" panose="02040503050406030204" pitchFamily="18" charset="0"/>
                          </a:rPr>
                          <m:t>h𝑎𝑚</m:t>
                        </m:r>
                      </m:num>
                      <m:den>
                        <m:sSub>
                          <m:sSubPr>
                            <m:ctrlPr>
                              <a:rPr lang="en-GB" altLang="en-US" i="1">
                                <a:latin typeface="Cambria Math" panose="02040503050406030204" pitchFamily="18" charset="0"/>
                              </a:rPr>
                            </m:ctrlPr>
                          </m:sSubPr>
                          <m:e>
                            <m:r>
                              <a:rPr lang="en-GB" altLang="en-US" i="1">
                                <a:latin typeface="Cambria Math" panose="02040503050406030204" pitchFamily="18" charset="0"/>
                              </a:rPr>
                              <m:t>𝑊</m:t>
                            </m:r>
                          </m:e>
                          <m:sub>
                            <m:r>
                              <a:rPr lang="en-GB" altLang="en-US" i="1">
                                <a:latin typeface="Cambria Math" panose="02040503050406030204" pitchFamily="18" charset="0"/>
                              </a:rPr>
                              <m:t>1</m:t>
                            </m:r>
                          </m:sub>
                        </m:sSub>
                        <m:r>
                          <a:rPr lang="en-GB" altLang="en-US" i="1">
                            <a:latin typeface="Cambria Math" panose="02040503050406030204" pitchFamily="18" charset="0"/>
                          </a:rPr>
                          <m:t>, …, </m:t>
                        </m:r>
                        <m:sSub>
                          <m:sSubPr>
                            <m:ctrlPr>
                              <a:rPr lang="en-GB" altLang="en-US" i="1">
                                <a:latin typeface="Cambria Math" panose="02040503050406030204" pitchFamily="18" charset="0"/>
                              </a:rPr>
                            </m:ctrlPr>
                          </m:sSubPr>
                          <m:e>
                            <m:r>
                              <a:rPr lang="en-GB" altLang="en-US" i="1">
                                <a:latin typeface="Cambria Math" panose="02040503050406030204" pitchFamily="18" charset="0"/>
                              </a:rPr>
                              <m:t>𝑊</m:t>
                            </m:r>
                          </m:e>
                          <m:sub>
                            <m:r>
                              <a:rPr lang="en-GB" altLang="en-US" i="1">
                                <a:latin typeface="Cambria Math" panose="02040503050406030204" pitchFamily="18" charset="0"/>
                              </a:rPr>
                              <m:t>𝑛</m:t>
                            </m:r>
                          </m:sub>
                        </m:sSub>
                        <m:r>
                          <a:rPr lang="en-GB" altLang="en-US" i="1">
                            <a:latin typeface="Cambria Math" panose="02040503050406030204" pitchFamily="18" charset="0"/>
                          </a:rPr>
                          <m:t>),   </m:t>
                        </m:r>
                        <m:r>
                          <a:rPr lang="en-GB" altLang="en-US" b="0" i="1" smtClean="0">
                            <a:latin typeface="Cambria Math" panose="02040503050406030204" pitchFamily="18" charset="0"/>
                          </a:rPr>
                          <m:t> </m:t>
                        </m:r>
                        <m:r>
                          <a:rPr lang="en-GB" altLang="en-US" b="0" i="1" smtClean="0">
                            <a:latin typeface="Cambria Math" panose="02040503050406030204" pitchFamily="18" charset="0"/>
                          </a:rPr>
                          <m:t>𝑡h𝑒𝑛</m:t>
                        </m:r>
                        <m:r>
                          <a:rPr lang="en-GB" altLang="en-US" b="0" i="1" smtClean="0">
                            <a:latin typeface="Cambria Math" panose="02040503050406030204" pitchFamily="18" charset="0"/>
                          </a:rPr>
                          <m:t> </m:t>
                        </m:r>
                        <m:r>
                          <a:rPr lang="en-GB" altLang="en-US" b="0" i="1" smtClean="0">
                            <a:latin typeface="Cambria Math" panose="02040503050406030204" pitchFamily="18" charset="0"/>
                          </a:rPr>
                          <m:t>𝑡h𝑒</m:t>
                        </m:r>
                        <m:r>
                          <a:rPr lang="en-GB" altLang="en-US" b="0" i="1" smtClean="0">
                            <a:latin typeface="Cambria Math" panose="02040503050406030204" pitchFamily="18" charset="0"/>
                          </a:rPr>
                          <m:t> </m:t>
                        </m:r>
                        <m:r>
                          <a:rPr lang="en-GB" altLang="en-US" b="0" i="1" smtClean="0">
                            <a:latin typeface="Cambria Math" panose="02040503050406030204" pitchFamily="18" charset="0"/>
                          </a:rPr>
                          <m:t>𝑠𝑒𝑛𝑡𝑒𝑛𝑐𝑒</m:t>
                        </m:r>
                        <m:r>
                          <a:rPr lang="en-GB" altLang="en-US" b="0" i="1" smtClean="0">
                            <a:latin typeface="Cambria Math" panose="02040503050406030204" pitchFamily="18" charset="0"/>
                          </a:rPr>
                          <m:t> </m:t>
                        </m:r>
                        <m:r>
                          <a:rPr lang="en-GB" altLang="en-US" b="0" i="1" smtClean="0">
                            <a:latin typeface="Cambria Math" panose="02040503050406030204" pitchFamily="18" charset="0"/>
                          </a:rPr>
                          <m:t>𝑖𝑠</m:t>
                        </m:r>
                        <m:r>
                          <a:rPr lang="en-GB" altLang="en-US" b="0" i="1" smtClean="0">
                            <a:latin typeface="Cambria Math" panose="02040503050406030204" pitchFamily="18" charset="0"/>
                          </a:rPr>
                          <m:t> </m:t>
                        </m:r>
                        <m:r>
                          <a:rPr lang="en-GB" altLang="en-US" b="0" i="1" smtClean="0">
                            <a:latin typeface="Cambria Math" panose="02040503050406030204" pitchFamily="18" charset="0"/>
                          </a:rPr>
                          <m:t>𝑠𝑝𝑎𝑚</m:t>
                        </m:r>
                        <m:r>
                          <a:rPr lang="en-GB" altLang="en-US" i="1">
                            <a:latin typeface="Cambria Math" panose="02040503050406030204" pitchFamily="18" charset="0"/>
                          </a:rPr>
                          <m:t> </m:t>
                        </m:r>
                      </m:den>
                    </m:f>
                  </m:oMath>
                </a14:m>
                <a:endParaRPr lang="en-GB" dirty="0"/>
              </a:p>
            </p:txBody>
          </p:sp>
        </mc:Choice>
        <mc:Fallback xmlns="">
          <p:sp>
            <p:nvSpPr>
              <p:cNvPr id="11" name="TextBox 10"/>
              <p:cNvSpPr txBox="1">
                <a:spLocks noRot="1" noChangeAspect="1" noMove="1" noResize="1" noEditPoints="1" noAdjustHandles="1" noChangeArrowheads="1" noChangeShapeType="1" noTextEdit="1"/>
              </p:cNvSpPr>
              <p:nvPr/>
            </p:nvSpPr>
            <p:spPr>
              <a:xfrm>
                <a:off x="702365" y="5986186"/>
                <a:ext cx="10681252" cy="369332"/>
              </a:xfrm>
              <a:prstGeom prst="rect">
                <a:avLst/>
              </a:prstGeom>
              <a:blipFill>
                <a:blip r:embed="rId5"/>
                <a:stretch>
                  <a:fillRect l="-457" t="-113115" b="-178689"/>
                </a:stretch>
              </a:blipFill>
            </p:spPr>
            <p:txBody>
              <a:bodyPr/>
              <a:lstStyle/>
              <a:p>
                <a:r>
                  <a:rPr lang="en-GB">
                    <a:noFill/>
                  </a:rPr>
                  <a:t> </a:t>
                </a:r>
              </a:p>
            </p:txBody>
          </p:sp>
        </mc:Fallback>
      </mc:AlternateContent>
    </p:spTree>
    <p:extLst>
      <p:ext uri="{BB962C8B-B14F-4D97-AF65-F5344CB8AC3E}">
        <p14:creationId xmlns:p14="http://schemas.microsoft.com/office/powerpoint/2010/main" val="25912020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2761" y="159113"/>
            <a:ext cx="9902553" cy="988171"/>
          </a:xfrm>
        </p:spPr>
        <p:txBody>
          <a:bodyPr>
            <a:normAutofit/>
          </a:bodyPr>
          <a:lstStyle/>
          <a:p>
            <a:pPr>
              <a:defRPr/>
            </a:pPr>
            <a:r>
              <a:rPr lang="en-US" dirty="0" smtClean="0"/>
              <a:t>More complex classifier</a:t>
            </a:r>
            <a:endParaRPr lang="en-US" dirty="0"/>
          </a:p>
        </p:txBody>
      </p:sp>
      <p:grpSp>
        <p:nvGrpSpPr>
          <p:cNvPr id="23" name="Group 22"/>
          <p:cNvGrpSpPr>
            <a:grpSpLocks/>
          </p:cNvGrpSpPr>
          <p:nvPr/>
        </p:nvGrpSpPr>
        <p:grpSpPr bwMode="auto">
          <a:xfrm>
            <a:off x="665164" y="2393950"/>
            <a:ext cx="7556500" cy="4464050"/>
            <a:chOff x="1331913" y="2133600"/>
            <a:chExt cx="7556500" cy="4464050"/>
          </a:xfrm>
        </p:grpSpPr>
        <p:grpSp>
          <p:nvGrpSpPr>
            <p:cNvPr id="33797" name="Group 24"/>
            <p:cNvGrpSpPr>
              <a:grpSpLocks/>
            </p:cNvGrpSpPr>
            <p:nvPr/>
          </p:nvGrpSpPr>
          <p:grpSpPr bwMode="auto">
            <a:xfrm>
              <a:off x="1331913" y="2133600"/>
              <a:ext cx="7488237" cy="4464050"/>
              <a:chOff x="1331640" y="2132856"/>
              <a:chExt cx="7488832" cy="4464496"/>
            </a:xfrm>
          </p:grpSpPr>
          <p:grpSp>
            <p:nvGrpSpPr>
              <p:cNvPr id="33813" name="Group 16"/>
              <p:cNvGrpSpPr>
                <a:grpSpLocks/>
              </p:cNvGrpSpPr>
              <p:nvPr/>
            </p:nvGrpSpPr>
            <p:grpSpPr bwMode="auto">
              <a:xfrm>
                <a:off x="1331640" y="2132856"/>
                <a:ext cx="7488832" cy="4464496"/>
                <a:chOff x="1331640" y="2132856"/>
                <a:chExt cx="7488832" cy="4464496"/>
              </a:xfrm>
            </p:grpSpPr>
            <p:sp>
              <p:nvSpPr>
                <p:cNvPr id="46" name="Rectangle 45"/>
                <p:cNvSpPr/>
                <p:nvPr/>
              </p:nvSpPr>
              <p:spPr>
                <a:xfrm>
                  <a:off x="1331640" y="2132856"/>
                  <a:ext cx="7488833" cy="44644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sk-SK"/>
                </a:p>
              </p:txBody>
            </p:sp>
            <p:cxnSp>
              <p:nvCxnSpPr>
                <p:cNvPr id="47" name="Straight Connector 46"/>
                <p:cNvCxnSpPr/>
                <p:nvPr/>
              </p:nvCxnSpPr>
              <p:spPr>
                <a:xfrm>
                  <a:off x="1331640" y="2564699"/>
                  <a:ext cx="7488833"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331640" y="4509580"/>
                  <a:ext cx="7488833"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331640" y="3572862"/>
                  <a:ext cx="7488833"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331640" y="5517744"/>
                  <a:ext cx="7488833"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331640" y="2902870"/>
                  <a:ext cx="7488833"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331640" y="3212464"/>
                  <a:ext cx="7488833"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331640" y="3861816"/>
                  <a:ext cx="7488833"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331640" y="4220627"/>
                  <a:ext cx="7488833"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331640" y="4796947"/>
                  <a:ext cx="7488833"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331640" y="5157345"/>
                  <a:ext cx="7488833"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331640" y="5876555"/>
                  <a:ext cx="7488833"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331640" y="6236953"/>
                  <a:ext cx="7488833"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41" name="Straight Connector 40"/>
              <p:cNvCxnSpPr>
                <a:stCxn id="46" idx="0"/>
                <a:endCxn id="46" idx="2"/>
              </p:cNvCxnSpPr>
              <p:nvPr/>
            </p:nvCxnSpPr>
            <p:spPr>
              <a:xfrm>
                <a:off x="5076851" y="2132856"/>
                <a:ext cx="0" cy="44644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555700" y="2132856"/>
                <a:ext cx="0" cy="44644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779760" y="2132856"/>
                <a:ext cx="0" cy="44644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300910" y="2132856"/>
                <a:ext cx="0" cy="44644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596413" y="2132856"/>
                <a:ext cx="0" cy="4464496"/>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798" name="TextBox 25"/>
            <p:cNvSpPr txBox="1">
              <a:spLocks noChangeArrowheads="1"/>
            </p:cNvSpPr>
            <p:nvPr/>
          </p:nvSpPr>
          <p:spPr bwMode="auto">
            <a:xfrm>
              <a:off x="1331913" y="2133600"/>
              <a:ext cx="74882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dirty="0">
                  <a:latin typeface="Arial" panose="020B0604020202020204" pitchFamily="34" charset="0"/>
                </a:rPr>
                <a:t>   </a:t>
              </a:r>
              <a:r>
                <a:rPr lang="en-US" altLang="en-US" dirty="0" smtClean="0">
                  <a:solidFill>
                    <a:srgbClr val="C00000"/>
                  </a:solidFill>
                  <a:latin typeface="Arial" panose="020B0604020202020204" pitchFamily="34" charset="0"/>
                </a:rPr>
                <a:t>client</a:t>
              </a:r>
              <a:r>
                <a:rPr lang="sk-SK" altLang="en-US" dirty="0" smtClean="0">
                  <a:solidFill>
                    <a:srgbClr val="C00000"/>
                  </a:solidFill>
                  <a:latin typeface="Arial" panose="020B0604020202020204" pitchFamily="34" charset="0"/>
                </a:rPr>
                <a:t>          </a:t>
              </a:r>
              <a:r>
                <a:rPr lang="en-US" altLang="en-US" dirty="0">
                  <a:solidFill>
                    <a:srgbClr val="C00000"/>
                  </a:solidFill>
                  <a:latin typeface="Arial" panose="020B0604020202020204" pitchFamily="34" charset="0"/>
                </a:rPr>
                <a:t>E</a:t>
              </a:r>
              <a:r>
                <a:rPr lang="en-US" altLang="en-US" dirty="0" smtClean="0">
                  <a:solidFill>
                    <a:srgbClr val="C00000"/>
                  </a:solidFill>
                  <a:latin typeface="Arial" panose="020B0604020202020204" pitchFamily="34" charset="0"/>
                </a:rPr>
                <a:t>arnings</a:t>
              </a:r>
              <a:r>
                <a:rPr lang="sk-SK" altLang="en-US" dirty="0" smtClean="0">
                  <a:solidFill>
                    <a:srgbClr val="C00000"/>
                  </a:solidFill>
                  <a:latin typeface="Arial" panose="020B0604020202020204" pitchFamily="34" charset="0"/>
                </a:rPr>
                <a:t>      </a:t>
              </a:r>
              <a:r>
                <a:rPr lang="en-US" altLang="en-US" dirty="0">
                  <a:solidFill>
                    <a:srgbClr val="C00000"/>
                  </a:solidFill>
                  <a:latin typeface="Arial" panose="020B0604020202020204" pitchFamily="34" charset="0"/>
                </a:rPr>
                <a:t>A</a:t>
              </a:r>
              <a:r>
                <a:rPr lang="en-US" altLang="en-US" dirty="0" smtClean="0">
                  <a:solidFill>
                    <a:srgbClr val="C00000"/>
                  </a:solidFill>
                  <a:latin typeface="Arial" panose="020B0604020202020204" pitchFamily="34" charset="0"/>
                </a:rPr>
                <a:t>ccount</a:t>
              </a:r>
              <a:r>
                <a:rPr lang="sk-SK" altLang="en-US" dirty="0" smtClean="0">
                  <a:solidFill>
                    <a:srgbClr val="C00000"/>
                  </a:solidFill>
                  <a:latin typeface="Arial" panose="020B0604020202020204" pitchFamily="34" charset="0"/>
                </a:rPr>
                <a:t>        </a:t>
              </a:r>
              <a:r>
                <a:rPr lang="en-US" altLang="en-US" dirty="0">
                  <a:solidFill>
                    <a:srgbClr val="C00000"/>
                  </a:solidFill>
                  <a:latin typeface="Arial" panose="020B0604020202020204" pitchFamily="34" charset="0"/>
                </a:rPr>
                <a:t>G</a:t>
              </a:r>
              <a:r>
                <a:rPr lang="en-US" altLang="en-US" dirty="0" smtClean="0">
                  <a:solidFill>
                    <a:srgbClr val="C00000"/>
                  </a:solidFill>
                  <a:latin typeface="Arial" panose="020B0604020202020204" pitchFamily="34" charset="0"/>
                </a:rPr>
                <a:t>ender</a:t>
              </a:r>
              <a:r>
                <a:rPr lang="sk-SK" altLang="en-US" dirty="0" smtClean="0">
                  <a:solidFill>
                    <a:srgbClr val="C00000"/>
                  </a:solidFill>
                  <a:latin typeface="Arial" panose="020B0604020202020204" pitchFamily="34" charset="0"/>
                </a:rPr>
                <a:t>   </a:t>
              </a:r>
              <a:r>
                <a:rPr lang="en-US" altLang="en-US" dirty="0" smtClean="0">
                  <a:solidFill>
                    <a:srgbClr val="C00000"/>
                  </a:solidFill>
                  <a:latin typeface="Arial" panose="020B0604020202020204" pitchFamily="34" charset="0"/>
                </a:rPr>
                <a:t>Unemployed</a:t>
              </a:r>
              <a:r>
                <a:rPr lang="sk-SK" altLang="en-US" dirty="0" smtClean="0">
                  <a:solidFill>
                    <a:srgbClr val="C00000"/>
                  </a:solidFill>
                  <a:latin typeface="Arial" panose="020B0604020202020204" pitchFamily="34" charset="0"/>
                </a:rPr>
                <a:t>    </a:t>
              </a:r>
              <a:r>
                <a:rPr lang="en-US" altLang="en-US" dirty="0">
                  <a:solidFill>
                    <a:srgbClr val="C00000"/>
                  </a:solidFill>
                  <a:latin typeface="Arial" panose="020B0604020202020204" pitchFamily="34" charset="0"/>
                </a:rPr>
                <a:t>L</a:t>
              </a:r>
              <a:r>
                <a:rPr lang="en-US" altLang="en-US" dirty="0" smtClean="0">
                  <a:solidFill>
                    <a:srgbClr val="C00000"/>
                  </a:solidFill>
                  <a:latin typeface="Arial" panose="020B0604020202020204" pitchFamily="34" charset="0"/>
                </a:rPr>
                <a:t>oan</a:t>
              </a:r>
              <a:endParaRPr lang="sk-SK" altLang="en-US" dirty="0">
                <a:solidFill>
                  <a:srgbClr val="C00000"/>
                </a:solidFill>
                <a:latin typeface="Arial" panose="020B0604020202020204" pitchFamily="34" charset="0"/>
              </a:endParaRPr>
            </a:p>
          </p:txBody>
        </p:sp>
        <p:grpSp>
          <p:nvGrpSpPr>
            <p:cNvPr id="33799" name="Group 32"/>
            <p:cNvGrpSpPr>
              <a:grpSpLocks/>
            </p:cNvGrpSpPr>
            <p:nvPr/>
          </p:nvGrpSpPr>
          <p:grpSpPr bwMode="auto">
            <a:xfrm>
              <a:off x="1362075" y="2565400"/>
              <a:ext cx="7526338" cy="2011363"/>
              <a:chOff x="1362016" y="2564904"/>
              <a:chExt cx="7526704" cy="2012588"/>
            </a:xfrm>
          </p:grpSpPr>
          <p:sp>
            <p:nvSpPr>
              <p:cNvPr id="33807" name="TextBox 26"/>
              <p:cNvSpPr txBox="1">
                <a:spLocks noChangeArrowheads="1"/>
              </p:cNvSpPr>
              <p:nvPr/>
            </p:nvSpPr>
            <p:spPr bwMode="auto">
              <a:xfrm>
                <a:off x="1392992" y="2564904"/>
                <a:ext cx="74888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dirty="0">
                    <a:latin typeface="Arial" panose="020B0604020202020204" pitchFamily="34" charset="0"/>
                  </a:rPr>
                  <a:t>   1               </a:t>
                </a:r>
                <a:r>
                  <a:rPr lang="en-US" altLang="en-US" dirty="0" smtClean="0">
                    <a:latin typeface="Arial" panose="020B0604020202020204" pitchFamily="34" charset="0"/>
                  </a:rPr>
                  <a:t>high</a:t>
                </a:r>
                <a:r>
                  <a:rPr lang="sk-SK" altLang="en-US" dirty="0" smtClean="0">
                    <a:latin typeface="Arial" panose="020B0604020202020204" pitchFamily="34" charset="0"/>
                  </a:rPr>
                  <a:t> </a:t>
                </a:r>
                <a:r>
                  <a:rPr lang="en-US" altLang="en-US" dirty="0" smtClean="0">
                    <a:latin typeface="Arial" panose="020B0604020202020204" pitchFamily="34" charset="0"/>
                  </a:rPr>
                  <a:t>              high                 f</a:t>
                </a:r>
                <a:r>
                  <a:rPr lang="sk-SK" altLang="en-US" dirty="0" smtClean="0">
                    <a:latin typeface="Arial" panose="020B0604020202020204" pitchFamily="34" charset="0"/>
                  </a:rPr>
                  <a:t>            </a:t>
                </a:r>
                <a:r>
                  <a:rPr lang="en-US" altLang="en-US" dirty="0" smtClean="0">
                    <a:latin typeface="Arial" panose="020B0604020202020204" pitchFamily="34" charset="0"/>
                  </a:rPr>
                  <a:t>   </a:t>
                </a:r>
                <a:r>
                  <a:rPr lang="sk-SK" altLang="en-US" dirty="0" smtClean="0">
                    <a:latin typeface="Arial" panose="020B0604020202020204" pitchFamily="34" charset="0"/>
                  </a:rPr>
                  <a:t>n           </a:t>
                </a:r>
                <a:r>
                  <a:rPr lang="en-US" altLang="en-US" dirty="0" smtClean="0">
                    <a:latin typeface="Arial" panose="020B0604020202020204" pitchFamily="34" charset="0"/>
                  </a:rPr>
                  <a:t>      </a:t>
                </a:r>
                <a:r>
                  <a:rPr lang="en-US" altLang="en-US" dirty="0">
                    <a:latin typeface="Arial" panose="020B0604020202020204" pitchFamily="34" charset="0"/>
                  </a:rPr>
                  <a:t> </a:t>
                </a:r>
                <a:r>
                  <a:rPr lang="en-US" altLang="en-US" dirty="0" smtClean="0">
                    <a:latin typeface="Arial" panose="020B0604020202020204" pitchFamily="34" charset="0"/>
                  </a:rPr>
                  <a:t>  y</a:t>
                </a:r>
                <a:endParaRPr lang="sk-SK" altLang="en-US" dirty="0">
                  <a:latin typeface="Arial" panose="020B0604020202020204" pitchFamily="34" charset="0"/>
                </a:endParaRPr>
              </a:p>
            </p:txBody>
          </p:sp>
          <p:sp>
            <p:nvSpPr>
              <p:cNvPr id="33808" name="TextBox 27"/>
              <p:cNvSpPr txBox="1">
                <a:spLocks noChangeArrowheads="1"/>
              </p:cNvSpPr>
              <p:nvPr/>
            </p:nvSpPr>
            <p:spPr bwMode="auto">
              <a:xfrm>
                <a:off x="1392992" y="2866380"/>
                <a:ext cx="74888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dirty="0">
                    <a:latin typeface="Arial" panose="020B0604020202020204" pitchFamily="34" charset="0"/>
                  </a:rPr>
                  <a:t>   2               </a:t>
                </a:r>
                <a:r>
                  <a:rPr lang="en-US" altLang="en-US" dirty="0" smtClean="0">
                    <a:latin typeface="Arial" panose="020B0604020202020204" pitchFamily="34" charset="0"/>
                  </a:rPr>
                  <a:t>high</a:t>
                </a:r>
                <a:r>
                  <a:rPr lang="sk-SK" altLang="en-US" dirty="0" smtClean="0">
                    <a:latin typeface="Arial" panose="020B0604020202020204" pitchFamily="34" charset="0"/>
                  </a:rPr>
                  <a:t>          </a:t>
                </a:r>
                <a:r>
                  <a:rPr lang="en-US" altLang="en-US" dirty="0" smtClean="0">
                    <a:latin typeface="Arial" panose="020B0604020202020204" pitchFamily="34" charset="0"/>
                  </a:rPr>
                  <a:t>      high</a:t>
                </a:r>
                <a:r>
                  <a:rPr lang="sk-SK" altLang="en-US" dirty="0" smtClean="0">
                    <a:latin typeface="Arial" panose="020B0604020202020204" pitchFamily="34" charset="0"/>
                  </a:rPr>
                  <a:t>         </a:t>
                </a:r>
                <a:r>
                  <a:rPr lang="en-US" altLang="en-US" dirty="0" smtClean="0">
                    <a:latin typeface="Arial" panose="020B0604020202020204" pitchFamily="34" charset="0"/>
                  </a:rPr>
                  <a:t>      </a:t>
                </a:r>
                <a:r>
                  <a:rPr lang="sk-SK" altLang="en-US" dirty="0" smtClean="0">
                    <a:latin typeface="Arial" panose="020B0604020202020204" pitchFamily="34" charset="0"/>
                  </a:rPr>
                  <a:t>m            </a:t>
                </a:r>
                <a:r>
                  <a:rPr lang="en-US" altLang="en-US" dirty="0" smtClean="0">
                    <a:latin typeface="Arial" panose="020B0604020202020204" pitchFamily="34" charset="0"/>
                  </a:rPr>
                  <a:t>  </a:t>
                </a:r>
                <a:r>
                  <a:rPr lang="sk-SK" altLang="en-US" dirty="0" smtClean="0">
                    <a:latin typeface="Arial" panose="020B0604020202020204" pitchFamily="34" charset="0"/>
                  </a:rPr>
                  <a:t>n           </a:t>
                </a:r>
                <a:r>
                  <a:rPr lang="en-US" altLang="en-US" dirty="0" smtClean="0">
                    <a:latin typeface="Arial" panose="020B0604020202020204" pitchFamily="34" charset="0"/>
                  </a:rPr>
                  <a:t>         y</a:t>
                </a:r>
                <a:endParaRPr lang="sk-SK" altLang="en-US" dirty="0">
                  <a:latin typeface="Arial" panose="020B0604020202020204" pitchFamily="34" charset="0"/>
                </a:endParaRPr>
              </a:p>
            </p:txBody>
          </p:sp>
          <p:sp>
            <p:nvSpPr>
              <p:cNvPr id="33809" name="TextBox 28"/>
              <p:cNvSpPr txBox="1">
                <a:spLocks noChangeArrowheads="1"/>
              </p:cNvSpPr>
              <p:nvPr/>
            </p:nvSpPr>
            <p:spPr bwMode="auto">
              <a:xfrm>
                <a:off x="1392992" y="3203684"/>
                <a:ext cx="74888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dirty="0">
                    <a:latin typeface="Arial" panose="020B0604020202020204" pitchFamily="34" charset="0"/>
                  </a:rPr>
                  <a:t>   3               </a:t>
                </a:r>
                <a:r>
                  <a:rPr lang="en-US" altLang="en-US" dirty="0" smtClean="0">
                    <a:latin typeface="Arial" panose="020B0604020202020204" pitchFamily="34" charset="0"/>
                  </a:rPr>
                  <a:t>small</a:t>
                </a:r>
                <a:r>
                  <a:rPr lang="sk-SK" altLang="en-US" dirty="0" smtClean="0">
                    <a:latin typeface="Arial" panose="020B0604020202020204" pitchFamily="34" charset="0"/>
                  </a:rPr>
                  <a:t>             </a:t>
                </a:r>
                <a:r>
                  <a:rPr lang="en-US" altLang="en-US" dirty="0" smtClean="0">
                    <a:latin typeface="Arial" panose="020B0604020202020204" pitchFamily="34" charset="0"/>
                  </a:rPr>
                  <a:t> small</a:t>
                </a:r>
                <a:r>
                  <a:rPr lang="sk-SK" altLang="en-US" dirty="0" smtClean="0">
                    <a:latin typeface="Arial" panose="020B0604020202020204" pitchFamily="34" charset="0"/>
                  </a:rPr>
                  <a:t>             </a:t>
                </a:r>
                <a:r>
                  <a:rPr lang="en-US" altLang="en-US" dirty="0" smtClean="0">
                    <a:latin typeface="Arial" panose="020B0604020202020204" pitchFamily="34" charset="0"/>
                  </a:rPr>
                  <a:t> </a:t>
                </a:r>
                <a:r>
                  <a:rPr lang="sk-SK" altLang="en-US" dirty="0" smtClean="0">
                    <a:latin typeface="Arial" panose="020B0604020202020204" pitchFamily="34" charset="0"/>
                  </a:rPr>
                  <a:t>m            </a:t>
                </a:r>
                <a:r>
                  <a:rPr lang="en-US" altLang="en-US" dirty="0" smtClean="0">
                    <a:latin typeface="Arial" panose="020B0604020202020204" pitchFamily="34" charset="0"/>
                  </a:rPr>
                  <a:t>  </a:t>
                </a:r>
                <a:r>
                  <a:rPr lang="sk-SK" altLang="en-US" dirty="0" smtClean="0">
                    <a:latin typeface="Arial" panose="020B0604020202020204" pitchFamily="34" charset="0"/>
                  </a:rPr>
                  <a:t>n           </a:t>
                </a:r>
                <a:r>
                  <a:rPr lang="en-US" altLang="en-US" dirty="0" smtClean="0">
                    <a:latin typeface="Arial" panose="020B0604020202020204" pitchFamily="34" charset="0"/>
                  </a:rPr>
                  <a:t>        </a:t>
                </a:r>
                <a:r>
                  <a:rPr lang="sk-SK" altLang="en-US" dirty="0" smtClean="0">
                    <a:latin typeface="Arial" panose="020B0604020202020204" pitchFamily="34" charset="0"/>
                  </a:rPr>
                  <a:t>n</a:t>
                </a:r>
                <a:endParaRPr lang="sk-SK" altLang="en-US" dirty="0">
                  <a:latin typeface="Arial" panose="020B0604020202020204" pitchFamily="34" charset="0"/>
                </a:endParaRPr>
              </a:p>
            </p:txBody>
          </p:sp>
          <p:sp>
            <p:nvSpPr>
              <p:cNvPr id="33810" name="TextBox 29"/>
              <p:cNvSpPr txBox="1">
                <a:spLocks noChangeArrowheads="1"/>
              </p:cNvSpPr>
              <p:nvPr/>
            </p:nvSpPr>
            <p:spPr bwMode="auto">
              <a:xfrm>
                <a:off x="1362016" y="3573016"/>
                <a:ext cx="74888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dirty="0">
                    <a:latin typeface="Arial" panose="020B0604020202020204" pitchFamily="34" charset="0"/>
                  </a:rPr>
                  <a:t>   4                </a:t>
                </a:r>
                <a:r>
                  <a:rPr lang="en-US" altLang="en-US" dirty="0" smtClean="0">
                    <a:latin typeface="Arial" panose="020B0604020202020204" pitchFamily="34" charset="0"/>
                  </a:rPr>
                  <a:t>middle</a:t>
                </a:r>
                <a:r>
                  <a:rPr lang="sk-SK" altLang="en-US" dirty="0" smtClean="0">
                    <a:latin typeface="Arial" panose="020B0604020202020204" pitchFamily="34" charset="0"/>
                  </a:rPr>
                  <a:t>         </a:t>
                </a:r>
                <a:r>
                  <a:rPr lang="en-US" altLang="en-US" dirty="0" smtClean="0">
                    <a:latin typeface="Arial" panose="020B0604020202020204" pitchFamily="34" charset="0"/>
                  </a:rPr>
                  <a:t>   high</a:t>
                </a:r>
                <a:r>
                  <a:rPr lang="sk-SK" altLang="en-US" dirty="0" smtClean="0">
                    <a:latin typeface="Arial" panose="020B0604020202020204" pitchFamily="34" charset="0"/>
                  </a:rPr>
                  <a:t>         </a:t>
                </a:r>
                <a:r>
                  <a:rPr lang="en-US" altLang="en-US" dirty="0" smtClean="0">
                    <a:latin typeface="Arial" panose="020B0604020202020204" pitchFamily="34" charset="0"/>
                  </a:rPr>
                  <a:t>      f</a:t>
                </a:r>
                <a:r>
                  <a:rPr lang="sk-SK" altLang="en-US" dirty="0" smtClean="0">
                    <a:latin typeface="Arial" panose="020B0604020202020204" pitchFamily="34" charset="0"/>
                  </a:rPr>
                  <a:t>           </a:t>
                </a:r>
                <a:r>
                  <a:rPr lang="en-US" altLang="en-US" dirty="0" smtClean="0">
                    <a:latin typeface="Arial" panose="020B0604020202020204" pitchFamily="34" charset="0"/>
                  </a:rPr>
                  <a:t>     y</a:t>
                </a:r>
                <a:r>
                  <a:rPr lang="sk-SK" altLang="en-US" dirty="0" smtClean="0">
                    <a:latin typeface="Arial" panose="020B0604020202020204" pitchFamily="34" charset="0"/>
                  </a:rPr>
                  <a:t>            </a:t>
                </a:r>
                <a:r>
                  <a:rPr lang="en-US" altLang="en-US" dirty="0" smtClean="0">
                    <a:latin typeface="Arial" panose="020B0604020202020204" pitchFamily="34" charset="0"/>
                  </a:rPr>
                  <a:t>        y</a:t>
                </a:r>
                <a:endParaRPr lang="sk-SK" altLang="en-US" dirty="0">
                  <a:latin typeface="Arial" panose="020B0604020202020204" pitchFamily="34" charset="0"/>
                </a:endParaRPr>
              </a:p>
            </p:txBody>
          </p:sp>
          <p:sp>
            <p:nvSpPr>
              <p:cNvPr id="33811" name="TextBox 30"/>
              <p:cNvSpPr txBox="1">
                <a:spLocks noChangeArrowheads="1"/>
              </p:cNvSpPr>
              <p:nvPr/>
            </p:nvSpPr>
            <p:spPr bwMode="auto">
              <a:xfrm>
                <a:off x="1399888" y="4208160"/>
                <a:ext cx="74888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dirty="0">
                    <a:latin typeface="Arial" panose="020B0604020202020204" pitchFamily="34" charset="0"/>
                  </a:rPr>
                  <a:t>   6               </a:t>
                </a:r>
                <a:r>
                  <a:rPr lang="en-US" altLang="en-US" dirty="0" smtClean="0">
                    <a:latin typeface="Arial" panose="020B0604020202020204" pitchFamily="34" charset="0"/>
                  </a:rPr>
                  <a:t>small</a:t>
                </a:r>
                <a:r>
                  <a:rPr lang="sk-SK" altLang="en-US" dirty="0" smtClean="0">
                    <a:latin typeface="Arial" panose="020B0604020202020204" pitchFamily="34" charset="0"/>
                  </a:rPr>
                  <a:t>          </a:t>
                </a:r>
                <a:r>
                  <a:rPr lang="en-US" altLang="en-US" dirty="0" smtClean="0">
                    <a:latin typeface="Arial" panose="020B0604020202020204" pitchFamily="34" charset="0"/>
                  </a:rPr>
                  <a:t>   </a:t>
                </a:r>
                <a:r>
                  <a:rPr lang="sk-SK" altLang="en-US" dirty="0" smtClean="0">
                    <a:latin typeface="Arial" panose="020B0604020202020204" pitchFamily="34" charset="0"/>
                  </a:rPr>
                  <a:t> </a:t>
                </a:r>
                <a:r>
                  <a:rPr lang="en-US" altLang="en-US" dirty="0" smtClean="0">
                    <a:latin typeface="Arial" panose="020B0604020202020204" pitchFamily="34" charset="0"/>
                  </a:rPr>
                  <a:t>small</a:t>
                </a:r>
                <a:r>
                  <a:rPr lang="sk-SK" altLang="en-US" dirty="0" smtClean="0">
                    <a:latin typeface="Arial" panose="020B0604020202020204" pitchFamily="34" charset="0"/>
                  </a:rPr>
                  <a:t>             </a:t>
                </a:r>
                <a:r>
                  <a:rPr lang="en-US" altLang="en-US" dirty="0" smtClean="0">
                    <a:latin typeface="Arial" panose="020B0604020202020204" pitchFamily="34" charset="0"/>
                  </a:rPr>
                  <a:t>  f</a:t>
                </a:r>
                <a:r>
                  <a:rPr lang="sk-SK" altLang="en-US" dirty="0" smtClean="0">
                    <a:latin typeface="Arial" panose="020B0604020202020204" pitchFamily="34" charset="0"/>
                  </a:rPr>
                  <a:t>           </a:t>
                </a:r>
                <a:r>
                  <a:rPr lang="en-US" altLang="en-US" dirty="0" smtClean="0">
                    <a:latin typeface="Arial" panose="020B0604020202020204" pitchFamily="34" charset="0"/>
                  </a:rPr>
                  <a:t>    y</a:t>
                </a:r>
                <a:r>
                  <a:rPr lang="sk-SK" altLang="en-US" dirty="0" smtClean="0">
                    <a:latin typeface="Arial" panose="020B0604020202020204" pitchFamily="34" charset="0"/>
                  </a:rPr>
                  <a:t>           </a:t>
                </a:r>
                <a:r>
                  <a:rPr lang="en-US" altLang="en-US" dirty="0" smtClean="0">
                    <a:latin typeface="Arial" panose="020B0604020202020204" pitchFamily="34" charset="0"/>
                  </a:rPr>
                  <a:t>         </a:t>
                </a:r>
                <a:r>
                  <a:rPr lang="sk-SK" altLang="en-US" dirty="0" smtClean="0">
                    <a:latin typeface="Arial" panose="020B0604020202020204" pitchFamily="34" charset="0"/>
                  </a:rPr>
                  <a:t>n</a:t>
                </a:r>
                <a:endParaRPr lang="sk-SK" altLang="en-US" dirty="0">
                  <a:latin typeface="Arial" panose="020B0604020202020204" pitchFamily="34" charset="0"/>
                </a:endParaRPr>
              </a:p>
            </p:txBody>
          </p:sp>
          <p:sp>
            <p:nvSpPr>
              <p:cNvPr id="33812" name="TextBox 31"/>
              <p:cNvSpPr txBox="1">
                <a:spLocks noChangeArrowheads="1"/>
              </p:cNvSpPr>
              <p:nvPr/>
            </p:nvSpPr>
            <p:spPr bwMode="auto">
              <a:xfrm>
                <a:off x="1387952" y="3861048"/>
                <a:ext cx="74888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dirty="0">
                    <a:latin typeface="Arial" panose="020B0604020202020204" pitchFamily="34" charset="0"/>
                  </a:rPr>
                  <a:t>   5               </a:t>
                </a:r>
                <a:r>
                  <a:rPr lang="en-US" altLang="en-US" dirty="0" smtClean="0">
                    <a:latin typeface="Arial" panose="020B0604020202020204" pitchFamily="34" charset="0"/>
                  </a:rPr>
                  <a:t>small</a:t>
                </a:r>
                <a:r>
                  <a:rPr lang="sk-SK" altLang="en-US" dirty="0" smtClean="0">
                    <a:latin typeface="Arial" panose="020B0604020202020204" pitchFamily="34" charset="0"/>
                  </a:rPr>
                  <a:t>            </a:t>
                </a:r>
                <a:r>
                  <a:rPr lang="en-US" altLang="en-US" dirty="0" smtClean="0">
                    <a:latin typeface="Arial" panose="020B0604020202020204" pitchFamily="34" charset="0"/>
                  </a:rPr>
                  <a:t>   high</a:t>
                </a:r>
                <a:r>
                  <a:rPr lang="sk-SK" altLang="en-US" dirty="0" smtClean="0">
                    <a:latin typeface="Arial" panose="020B0604020202020204" pitchFamily="34" charset="0"/>
                  </a:rPr>
                  <a:t>         </a:t>
                </a:r>
                <a:r>
                  <a:rPr lang="en-US" altLang="en-US" dirty="0" smtClean="0">
                    <a:latin typeface="Arial" panose="020B0604020202020204" pitchFamily="34" charset="0"/>
                  </a:rPr>
                  <a:t>      </a:t>
                </a:r>
                <a:r>
                  <a:rPr lang="sk-SK" altLang="en-US" dirty="0" smtClean="0">
                    <a:latin typeface="Arial" panose="020B0604020202020204" pitchFamily="34" charset="0"/>
                  </a:rPr>
                  <a:t>m            </a:t>
                </a:r>
                <a:r>
                  <a:rPr lang="en-US" altLang="en-US" dirty="0" smtClean="0">
                    <a:latin typeface="Arial" panose="020B0604020202020204" pitchFamily="34" charset="0"/>
                  </a:rPr>
                  <a:t> </a:t>
                </a:r>
                <a:r>
                  <a:rPr lang="sk-SK" altLang="en-US" dirty="0" smtClean="0">
                    <a:latin typeface="Arial" panose="020B0604020202020204" pitchFamily="34" charset="0"/>
                  </a:rPr>
                  <a:t> </a:t>
                </a:r>
                <a:r>
                  <a:rPr lang="en-US" altLang="en-US" dirty="0" smtClean="0">
                    <a:latin typeface="Arial" panose="020B0604020202020204" pitchFamily="34" charset="0"/>
                  </a:rPr>
                  <a:t>y</a:t>
                </a:r>
                <a:r>
                  <a:rPr lang="sk-SK" altLang="en-US" dirty="0" smtClean="0">
                    <a:latin typeface="Arial" panose="020B0604020202020204" pitchFamily="34" charset="0"/>
                  </a:rPr>
                  <a:t>            </a:t>
                </a:r>
                <a:r>
                  <a:rPr lang="en-US" altLang="en-US" dirty="0" smtClean="0">
                    <a:latin typeface="Arial" panose="020B0604020202020204" pitchFamily="34" charset="0"/>
                  </a:rPr>
                  <a:t>        y</a:t>
                </a:r>
                <a:endParaRPr lang="sk-SK" altLang="en-US" dirty="0">
                  <a:latin typeface="Arial" panose="020B0604020202020204" pitchFamily="34" charset="0"/>
                </a:endParaRPr>
              </a:p>
            </p:txBody>
          </p:sp>
        </p:grpSp>
        <p:grpSp>
          <p:nvGrpSpPr>
            <p:cNvPr id="33800" name="Group 33"/>
            <p:cNvGrpSpPr>
              <a:grpSpLocks/>
            </p:cNvGrpSpPr>
            <p:nvPr/>
          </p:nvGrpSpPr>
          <p:grpSpPr bwMode="auto">
            <a:xfrm>
              <a:off x="1362075" y="4471988"/>
              <a:ext cx="7526338" cy="2081212"/>
              <a:chOff x="1362016" y="2497048"/>
              <a:chExt cx="7526704" cy="2080444"/>
            </a:xfrm>
          </p:grpSpPr>
          <p:sp>
            <p:nvSpPr>
              <p:cNvPr id="33801" name="TextBox 34"/>
              <p:cNvSpPr txBox="1">
                <a:spLocks noChangeArrowheads="1"/>
              </p:cNvSpPr>
              <p:nvPr/>
            </p:nvSpPr>
            <p:spPr bwMode="auto">
              <a:xfrm>
                <a:off x="1380744" y="2497048"/>
                <a:ext cx="74888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dirty="0">
                    <a:latin typeface="Arial" panose="020B0604020202020204" pitchFamily="34" charset="0"/>
                  </a:rPr>
                  <a:t>   7               </a:t>
                </a:r>
                <a:r>
                  <a:rPr lang="en-US" altLang="en-US" dirty="0" smtClean="0">
                    <a:latin typeface="Arial" panose="020B0604020202020204" pitchFamily="34" charset="0"/>
                  </a:rPr>
                  <a:t>high</a:t>
                </a:r>
                <a:r>
                  <a:rPr lang="sk-SK" altLang="en-US" dirty="0" smtClean="0">
                    <a:latin typeface="Arial" panose="020B0604020202020204" pitchFamily="34" charset="0"/>
                  </a:rPr>
                  <a:t>           </a:t>
                </a:r>
                <a:r>
                  <a:rPr lang="en-US" altLang="en-US" dirty="0" smtClean="0">
                    <a:latin typeface="Arial" panose="020B0604020202020204" pitchFamily="34" charset="0"/>
                  </a:rPr>
                  <a:t>     small</a:t>
                </a:r>
                <a:r>
                  <a:rPr lang="sk-SK" altLang="en-US" dirty="0" smtClean="0">
                    <a:latin typeface="Arial" panose="020B0604020202020204" pitchFamily="34" charset="0"/>
                  </a:rPr>
                  <a:t>            </a:t>
                </a:r>
                <a:r>
                  <a:rPr lang="en-US" altLang="en-US" dirty="0" smtClean="0">
                    <a:latin typeface="Arial" panose="020B0604020202020204" pitchFamily="34" charset="0"/>
                  </a:rPr>
                  <a:t> </a:t>
                </a:r>
                <a:r>
                  <a:rPr lang="sk-SK" altLang="en-US" dirty="0" smtClean="0">
                    <a:latin typeface="Arial" panose="020B0604020202020204" pitchFamily="34" charset="0"/>
                  </a:rPr>
                  <a:t> m            </a:t>
                </a:r>
                <a:r>
                  <a:rPr lang="en-US" altLang="en-US" dirty="0" smtClean="0">
                    <a:latin typeface="Arial" panose="020B0604020202020204" pitchFamily="34" charset="0"/>
                  </a:rPr>
                  <a:t>  </a:t>
                </a:r>
                <a:r>
                  <a:rPr lang="sk-SK" altLang="en-US" dirty="0" smtClean="0">
                    <a:latin typeface="Arial" panose="020B0604020202020204" pitchFamily="34" charset="0"/>
                  </a:rPr>
                  <a:t>n             </a:t>
                </a:r>
                <a:r>
                  <a:rPr lang="en-US" altLang="en-US" dirty="0" smtClean="0">
                    <a:latin typeface="Arial" panose="020B0604020202020204" pitchFamily="34" charset="0"/>
                  </a:rPr>
                  <a:t>       y</a:t>
                </a:r>
                <a:endParaRPr lang="sk-SK" altLang="en-US" dirty="0">
                  <a:latin typeface="Arial" panose="020B0604020202020204" pitchFamily="34" charset="0"/>
                </a:endParaRPr>
              </a:p>
            </p:txBody>
          </p:sp>
          <p:sp>
            <p:nvSpPr>
              <p:cNvPr id="33802" name="TextBox 35"/>
              <p:cNvSpPr txBox="1">
                <a:spLocks noChangeArrowheads="1"/>
              </p:cNvSpPr>
              <p:nvPr/>
            </p:nvSpPr>
            <p:spPr bwMode="auto">
              <a:xfrm>
                <a:off x="1392992" y="2866380"/>
                <a:ext cx="74888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dirty="0">
                    <a:latin typeface="Arial" panose="020B0604020202020204" pitchFamily="34" charset="0"/>
                  </a:rPr>
                  <a:t>   8               </a:t>
                </a:r>
                <a:r>
                  <a:rPr lang="en-US" altLang="en-US" dirty="0" smtClean="0">
                    <a:latin typeface="Arial" panose="020B0604020202020204" pitchFamily="34" charset="0"/>
                  </a:rPr>
                  <a:t>high</a:t>
                </a:r>
                <a:r>
                  <a:rPr lang="sk-SK" altLang="en-US" dirty="0" smtClean="0">
                    <a:latin typeface="Arial" panose="020B0604020202020204" pitchFamily="34" charset="0"/>
                  </a:rPr>
                  <a:t>           </a:t>
                </a:r>
                <a:r>
                  <a:rPr lang="en-US" altLang="en-US" dirty="0" smtClean="0">
                    <a:latin typeface="Arial" panose="020B0604020202020204" pitchFamily="34" charset="0"/>
                  </a:rPr>
                  <a:t>     small</a:t>
                </a:r>
                <a:r>
                  <a:rPr lang="sk-SK" altLang="en-US" dirty="0" smtClean="0">
                    <a:latin typeface="Arial" panose="020B0604020202020204" pitchFamily="34" charset="0"/>
                  </a:rPr>
                  <a:t>            </a:t>
                </a:r>
                <a:r>
                  <a:rPr lang="en-US" altLang="en-US" dirty="0" smtClean="0">
                    <a:latin typeface="Arial" panose="020B0604020202020204" pitchFamily="34" charset="0"/>
                  </a:rPr>
                  <a:t>  f</a:t>
                </a:r>
                <a:r>
                  <a:rPr lang="sk-SK" altLang="en-US" dirty="0" smtClean="0">
                    <a:latin typeface="Arial" panose="020B0604020202020204" pitchFamily="34" charset="0"/>
                  </a:rPr>
                  <a:t>           </a:t>
                </a:r>
                <a:r>
                  <a:rPr lang="en-US" altLang="en-US" dirty="0" smtClean="0">
                    <a:latin typeface="Arial" panose="020B0604020202020204" pitchFamily="34" charset="0"/>
                  </a:rPr>
                  <a:t>     y</a:t>
                </a:r>
                <a:r>
                  <a:rPr lang="sk-SK" altLang="en-US" dirty="0" smtClean="0">
                    <a:latin typeface="Arial" panose="020B0604020202020204" pitchFamily="34" charset="0"/>
                  </a:rPr>
                  <a:t>           </a:t>
                </a:r>
                <a:r>
                  <a:rPr lang="en-US" altLang="en-US" dirty="0" smtClean="0">
                    <a:latin typeface="Arial" panose="020B0604020202020204" pitchFamily="34" charset="0"/>
                  </a:rPr>
                  <a:t>         y</a:t>
                </a:r>
                <a:endParaRPr lang="sk-SK" altLang="en-US" dirty="0">
                  <a:latin typeface="Arial" panose="020B0604020202020204" pitchFamily="34" charset="0"/>
                </a:endParaRPr>
              </a:p>
            </p:txBody>
          </p:sp>
          <p:sp>
            <p:nvSpPr>
              <p:cNvPr id="33803" name="TextBox 36"/>
              <p:cNvSpPr txBox="1">
                <a:spLocks noChangeArrowheads="1"/>
              </p:cNvSpPr>
              <p:nvPr/>
            </p:nvSpPr>
            <p:spPr bwMode="auto">
              <a:xfrm>
                <a:off x="1392992" y="3203684"/>
                <a:ext cx="74888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dirty="0">
                    <a:latin typeface="Arial" panose="020B0604020202020204" pitchFamily="34" charset="0"/>
                  </a:rPr>
                  <a:t>   9               </a:t>
                </a:r>
                <a:r>
                  <a:rPr lang="en-US" altLang="en-US" dirty="0" smtClean="0">
                    <a:latin typeface="Arial" panose="020B0604020202020204" pitchFamily="34" charset="0"/>
                  </a:rPr>
                  <a:t>small</a:t>
                </a:r>
                <a:r>
                  <a:rPr lang="sk-SK" altLang="en-US" dirty="0" smtClean="0">
                    <a:latin typeface="Arial" panose="020B0604020202020204" pitchFamily="34" charset="0"/>
                  </a:rPr>
                  <a:t>            </a:t>
                </a:r>
                <a:r>
                  <a:rPr lang="en-US" altLang="en-US" dirty="0" smtClean="0">
                    <a:latin typeface="Arial" panose="020B0604020202020204" pitchFamily="34" charset="0"/>
                  </a:rPr>
                  <a:t>  </a:t>
                </a:r>
                <a:r>
                  <a:rPr lang="sk-SK" altLang="en-US" dirty="0" smtClean="0">
                    <a:latin typeface="Arial" panose="020B0604020202020204" pitchFamily="34" charset="0"/>
                  </a:rPr>
                  <a:t> </a:t>
                </a:r>
                <a:r>
                  <a:rPr lang="en-US" altLang="en-US" dirty="0" smtClean="0">
                    <a:latin typeface="Arial" panose="020B0604020202020204" pitchFamily="34" charset="0"/>
                  </a:rPr>
                  <a:t>middle</a:t>
                </a:r>
                <a:r>
                  <a:rPr lang="sk-SK" altLang="en-US" dirty="0" smtClean="0">
                    <a:latin typeface="Arial" panose="020B0604020202020204" pitchFamily="34" charset="0"/>
                  </a:rPr>
                  <a:t>        </a:t>
                </a:r>
                <a:r>
                  <a:rPr lang="en-US" altLang="en-US" dirty="0" smtClean="0">
                    <a:latin typeface="Arial" panose="020B0604020202020204" pitchFamily="34" charset="0"/>
                  </a:rPr>
                  <a:t>  </a:t>
                </a:r>
                <a:r>
                  <a:rPr lang="sk-SK" altLang="en-US" dirty="0" smtClean="0">
                    <a:latin typeface="Arial" panose="020B0604020202020204" pitchFamily="34" charset="0"/>
                  </a:rPr>
                  <a:t> m             </a:t>
                </a:r>
                <a:r>
                  <a:rPr lang="en-US" altLang="en-US" dirty="0" smtClean="0">
                    <a:latin typeface="Arial" panose="020B0604020202020204" pitchFamily="34" charset="0"/>
                  </a:rPr>
                  <a:t> y</a:t>
                </a:r>
                <a:r>
                  <a:rPr lang="sk-SK" altLang="en-US" dirty="0" smtClean="0">
                    <a:latin typeface="Arial" panose="020B0604020202020204" pitchFamily="34" charset="0"/>
                  </a:rPr>
                  <a:t>           </a:t>
                </a:r>
                <a:r>
                  <a:rPr lang="en-US" altLang="en-US" dirty="0" smtClean="0">
                    <a:latin typeface="Arial" panose="020B0604020202020204" pitchFamily="34" charset="0"/>
                  </a:rPr>
                  <a:t>         n</a:t>
                </a:r>
                <a:endParaRPr lang="sk-SK" altLang="en-US" dirty="0">
                  <a:latin typeface="Arial" panose="020B0604020202020204" pitchFamily="34" charset="0"/>
                </a:endParaRPr>
              </a:p>
            </p:txBody>
          </p:sp>
          <p:sp>
            <p:nvSpPr>
              <p:cNvPr id="33804" name="TextBox 37"/>
              <p:cNvSpPr txBox="1">
                <a:spLocks noChangeArrowheads="1"/>
              </p:cNvSpPr>
              <p:nvPr/>
            </p:nvSpPr>
            <p:spPr bwMode="auto">
              <a:xfrm>
                <a:off x="1362016" y="3573016"/>
                <a:ext cx="74888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dirty="0">
                    <a:latin typeface="Arial" panose="020B0604020202020204" pitchFamily="34" charset="0"/>
                  </a:rPr>
                  <a:t>   10              </a:t>
                </a:r>
                <a:r>
                  <a:rPr lang="en-US" altLang="en-US" dirty="0" smtClean="0">
                    <a:latin typeface="Arial" panose="020B0604020202020204" pitchFamily="34" charset="0"/>
                  </a:rPr>
                  <a:t>high</a:t>
                </a:r>
                <a:r>
                  <a:rPr lang="sk-SK" altLang="en-US" dirty="0" smtClean="0">
                    <a:latin typeface="Arial" panose="020B0604020202020204" pitchFamily="34" charset="0"/>
                  </a:rPr>
                  <a:t>          </a:t>
                </a:r>
                <a:r>
                  <a:rPr lang="en-US" altLang="en-US" dirty="0" smtClean="0">
                    <a:latin typeface="Arial" panose="020B0604020202020204" pitchFamily="34" charset="0"/>
                  </a:rPr>
                  <a:t>      middle</a:t>
                </a:r>
                <a:r>
                  <a:rPr lang="sk-SK" altLang="en-US" dirty="0" smtClean="0">
                    <a:latin typeface="Arial" panose="020B0604020202020204" pitchFamily="34" charset="0"/>
                  </a:rPr>
                  <a:t>        </a:t>
                </a:r>
                <a:r>
                  <a:rPr lang="en-US" altLang="en-US" dirty="0" smtClean="0">
                    <a:latin typeface="Arial" panose="020B0604020202020204" pitchFamily="34" charset="0"/>
                  </a:rPr>
                  <a:t> </a:t>
                </a:r>
                <a:r>
                  <a:rPr lang="sk-SK" altLang="en-US" dirty="0" smtClean="0">
                    <a:latin typeface="Arial" panose="020B0604020202020204" pitchFamily="34" charset="0"/>
                  </a:rPr>
                  <a:t>  </a:t>
                </a:r>
                <a:r>
                  <a:rPr lang="en-US" altLang="en-US" dirty="0" smtClean="0">
                    <a:latin typeface="Arial" panose="020B0604020202020204" pitchFamily="34" charset="0"/>
                  </a:rPr>
                  <a:t>f</a:t>
                </a:r>
                <a:r>
                  <a:rPr lang="sk-SK" altLang="en-US" dirty="0" smtClean="0">
                    <a:latin typeface="Arial" panose="020B0604020202020204" pitchFamily="34" charset="0"/>
                  </a:rPr>
                  <a:t>           </a:t>
                </a:r>
                <a:r>
                  <a:rPr lang="en-US" altLang="en-US" dirty="0" smtClean="0">
                    <a:latin typeface="Arial" panose="020B0604020202020204" pitchFamily="34" charset="0"/>
                  </a:rPr>
                  <a:t>     </a:t>
                </a:r>
                <a:r>
                  <a:rPr lang="sk-SK" altLang="en-US" dirty="0" smtClean="0">
                    <a:latin typeface="Arial" panose="020B0604020202020204" pitchFamily="34" charset="0"/>
                  </a:rPr>
                  <a:t>n             </a:t>
                </a:r>
                <a:r>
                  <a:rPr lang="en-US" altLang="en-US" dirty="0" smtClean="0">
                    <a:latin typeface="Arial" panose="020B0604020202020204" pitchFamily="34" charset="0"/>
                  </a:rPr>
                  <a:t>       y</a:t>
                </a:r>
                <a:endParaRPr lang="sk-SK" altLang="en-US" dirty="0">
                  <a:latin typeface="Arial" panose="020B0604020202020204" pitchFamily="34" charset="0"/>
                </a:endParaRPr>
              </a:p>
            </p:txBody>
          </p:sp>
          <p:sp>
            <p:nvSpPr>
              <p:cNvPr id="33805" name="TextBox 38"/>
              <p:cNvSpPr txBox="1">
                <a:spLocks noChangeArrowheads="1"/>
              </p:cNvSpPr>
              <p:nvPr/>
            </p:nvSpPr>
            <p:spPr bwMode="auto">
              <a:xfrm>
                <a:off x="1399888" y="4208160"/>
                <a:ext cx="74888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dirty="0">
                    <a:latin typeface="Arial" panose="020B0604020202020204" pitchFamily="34" charset="0"/>
                  </a:rPr>
                  <a:t>   12              </a:t>
                </a:r>
                <a:r>
                  <a:rPr lang="en-US" altLang="en-US" dirty="0" smtClean="0">
                    <a:latin typeface="Arial" panose="020B0604020202020204" pitchFamily="34" charset="0"/>
                  </a:rPr>
                  <a:t>small</a:t>
                </a:r>
                <a:r>
                  <a:rPr lang="sk-SK" altLang="en-US" dirty="0" smtClean="0">
                    <a:latin typeface="Arial" panose="020B0604020202020204" pitchFamily="34" charset="0"/>
                  </a:rPr>
                  <a:t>            </a:t>
                </a:r>
                <a:r>
                  <a:rPr lang="en-US" altLang="en-US" dirty="0" smtClean="0">
                    <a:latin typeface="Arial" panose="020B0604020202020204" pitchFamily="34" charset="0"/>
                  </a:rPr>
                  <a:t>  middle</a:t>
                </a:r>
                <a:r>
                  <a:rPr lang="sk-SK" altLang="en-US" dirty="0" smtClean="0">
                    <a:latin typeface="Arial" panose="020B0604020202020204" pitchFamily="34" charset="0"/>
                  </a:rPr>
                  <a:t>         </a:t>
                </a:r>
                <a:r>
                  <a:rPr lang="en-US" altLang="en-US" dirty="0" smtClean="0">
                    <a:latin typeface="Arial" panose="020B0604020202020204" pitchFamily="34" charset="0"/>
                  </a:rPr>
                  <a:t> </a:t>
                </a:r>
                <a:r>
                  <a:rPr lang="sk-SK" altLang="en-US" dirty="0" smtClean="0">
                    <a:latin typeface="Arial" panose="020B0604020202020204" pitchFamily="34" charset="0"/>
                  </a:rPr>
                  <a:t> </a:t>
                </a:r>
                <a:r>
                  <a:rPr lang="en-US" altLang="en-US" dirty="0" smtClean="0">
                    <a:latin typeface="Arial" panose="020B0604020202020204" pitchFamily="34" charset="0"/>
                  </a:rPr>
                  <a:t>m</a:t>
                </a:r>
                <a:r>
                  <a:rPr lang="sk-SK" altLang="en-US" dirty="0" smtClean="0">
                    <a:latin typeface="Arial" panose="020B0604020202020204" pitchFamily="34" charset="0"/>
                  </a:rPr>
                  <a:t>            </a:t>
                </a:r>
                <a:r>
                  <a:rPr lang="en-US" altLang="en-US" dirty="0" smtClean="0">
                    <a:latin typeface="Arial" panose="020B0604020202020204" pitchFamily="34" charset="0"/>
                  </a:rPr>
                  <a:t> </a:t>
                </a:r>
                <a:r>
                  <a:rPr lang="sk-SK" altLang="en-US" dirty="0" smtClean="0">
                    <a:latin typeface="Arial" panose="020B0604020202020204" pitchFamily="34" charset="0"/>
                  </a:rPr>
                  <a:t>n</a:t>
                </a:r>
                <a:r>
                  <a:rPr lang="en-US" altLang="en-US" dirty="0" smtClean="0">
                    <a:latin typeface="Arial" panose="020B0604020202020204" pitchFamily="34" charset="0"/>
                  </a:rPr>
                  <a:t>   </a:t>
                </a:r>
                <a:r>
                  <a:rPr lang="sk-SK" altLang="en-US" dirty="0" smtClean="0">
                    <a:latin typeface="Arial" panose="020B0604020202020204" pitchFamily="34" charset="0"/>
                  </a:rPr>
                  <a:t>            </a:t>
                </a:r>
                <a:r>
                  <a:rPr lang="en-US" altLang="en-US" dirty="0" smtClean="0">
                    <a:latin typeface="Arial" panose="020B0604020202020204" pitchFamily="34" charset="0"/>
                  </a:rPr>
                  <a:t>      y</a:t>
                </a:r>
                <a:endParaRPr lang="sk-SK" altLang="en-US" dirty="0">
                  <a:latin typeface="Arial" panose="020B0604020202020204" pitchFamily="34" charset="0"/>
                </a:endParaRPr>
              </a:p>
            </p:txBody>
          </p:sp>
          <p:sp>
            <p:nvSpPr>
              <p:cNvPr id="33806" name="TextBox 39"/>
              <p:cNvSpPr txBox="1">
                <a:spLocks noChangeArrowheads="1"/>
              </p:cNvSpPr>
              <p:nvPr/>
            </p:nvSpPr>
            <p:spPr bwMode="auto">
              <a:xfrm>
                <a:off x="1387952" y="3861048"/>
                <a:ext cx="74888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dirty="0">
                    <a:latin typeface="Arial" panose="020B0604020202020204" pitchFamily="34" charset="0"/>
                  </a:rPr>
                  <a:t>   11              </a:t>
                </a:r>
                <a:r>
                  <a:rPr lang="en-US" altLang="en-US" dirty="0" smtClean="0">
                    <a:latin typeface="Arial" panose="020B0604020202020204" pitchFamily="34" charset="0"/>
                  </a:rPr>
                  <a:t>small</a:t>
                </a:r>
                <a:r>
                  <a:rPr lang="sk-SK" altLang="en-US" dirty="0" smtClean="0">
                    <a:latin typeface="Arial" panose="020B0604020202020204" pitchFamily="34" charset="0"/>
                  </a:rPr>
                  <a:t>            </a:t>
                </a:r>
                <a:r>
                  <a:rPr lang="en-US" altLang="en-US" dirty="0" smtClean="0">
                    <a:latin typeface="Arial" panose="020B0604020202020204" pitchFamily="34" charset="0"/>
                  </a:rPr>
                  <a:t>  middle</a:t>
                </a:r>
                <a:r>
                  <a:rPr lang="sk-SK" altLang="en-US" dirty="0" smtClean="0">
                    <a:latin typeface="Arial" panose="020B0604020202020204" pitchFamily="34" charset="0"/>
                  </a:rPr>
                  <a:t>         </a:t>
                </a:r>
                <a:r>
                  <a:rPr lang="en-US" altLang="en-US" dirty="0" smtClean="0">
                    <a:latin typeface="Arial" panose="020B0604020202020204" pitchFamily="34" charset="0"/>
                  </a:rPr>
                  <a:t> </a:t>
                </a:r>
                <a:r>
                  <a:rPr lang="sk-SK" altLang="en-US" dirty="0" smtClean="0">
                    <a:latin typeface="Arial" panose="020B0604020202020204" pitchFamily="34" charset="0"/>
                  </a:rPr>
                  <a:t> </a:t>
                </a:r>
                <a:r>
                  <a:rPr lang="en-US" altLang="en-US" dirty="0" smtClean="0">
                    <a:latin typeface="Arial" panose="020B0604020202020204" pitchFamily="34" charset="0"/>
                  </a:rPr>
                  <a:t>f</a:t>
                </a:r>
                <a:r>
                  <a:rPr lang="sk-SK" altLang="en-US" dirty="0" smtClean="0">
                    <a:latin typeface="Arial" panose="020B0604020202020204" pitchFamily="34" charset="0"/>
                  </a:rPr>
                  <a:t>            </a:t>
                </a:r>
                <a:r>
                  <a:rPr lang="en-US" altLang="en-US" dirty="0" smtClean="0">
                    <a:latin typeface="Arial" panose="020B0604020202020204" pitchFamily="34" charset="0"/>
                  </a:rPr>
                  <a:t>    y</a:t>
                </a:r>
                <a:r>
                  <a:rPr lang="sk-SK" altLang="en-US" dirty="0" smtClean="0">
                    <a:latin typeface="Arial" panose="020B0604020202020204" pitchFamily="34" charset="0"/>
                  </a:rPr>
                  <a:t>           </a:t>
                </a:r>
                <a:r>
                  <a:rPr lang="en-US" altLang="en-US" dirty="0" smtClean="0">
                    <a:latin typeface="Arial" panose="020B0604020202020204" pitchFamily="34" charset="0"/>
                  </a:rPr>
                  <a:t>          n</a:t>
                </a:r>
                <a:endParaRPr lang="sk-SK" altLang="en-US" dirty="0">
                  <a:latin typeface="Arial" panose="020B0604020202020204" pitchFamily="34" charset="0"/>
                </a:endParaRPr>
              </a:p>
            </p:txBody>
          </p:sp>
        </p:grpSp>
      </p:grpSp>
      <p:sp>
        <p:nvSpPr>
          <p:cNvPr id="33796" name="TextBox 58"/>
          <p:cNvSpPr txBox="1">
            <a:spLocks noChangeArrowheads="1"/>
          </p:cNvSpPr>
          <p:nvPr/>
        </p:nvSpPr>
        <p:spPr bwMode="auto">
          <a:xfrm>
            <a:off x="1741489" y="1444611"/>
            <a:ext cx="6480175" cy="461962"/>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400" dirty="0" err="1" smtClean="0"/>
              <a:t>Bayesian</a:t>
            </a:r>
            <a:r>
              <a:rPr lang="sk-SK" altLang="en-US" sz="2400" dirty="0" smtClean="0"/>
              <a:t> </a:t>
            </a:r>
            <a:r>
              <a:rPr lang="sk-SK" altLang="en-US" sz="2400" dirty="0" err="1" smtClean="0"/>
              <a:t>classifier</a:t>
            </a:r>
            <a:endParaRPr lang="en-US" altLang="en-US" sz="2400" dirty="0"/>
          </a:p>
        </p:txBody>
      </p:sp>
      <p:sp>
        <p:nvSpPr>
          <p:cNvPr id="3" name="TextBox 2"/>
          <p:cNvSpPr txBox="1"/>
          <p:nvPr/>
        </p:nvSpPr>
        <p:spPr>
          <a:xfrm>
            <a:off x="8275904" y="2646218"/>
            <a:ext cx="3916095" cy="2585323"/>
          </a:xfrm>
          <a:prstGeom prst="rect">
            <a:avLst/>
          </a:prstGeom>
          <a:noFill/>
        </p:spPr>
        <p:txBody>
          <a:bodyPr wrap="square" rtlCol="0">
            <a:spAutoFit/>
          </a:bodyPr>
          <a:lstStyle/>
          <a:p>
            <a:r>
              <a:rPr lang="en-US" b="1" dirty="0" smtClean="0"/>
              <a:t>Vocabulary</a:t>
            </a:r>
          </a:p>
          <a:p>
            <a:r>
              <a:rPr lang="en-US" dirty="0" err="1" smtClean="0"/>
              <a:t>klient</a:t>
            </a:r>
            <a:r>
              <a:rPr lang="en-US" dirty="0" smtClean="0"/>
              <a:t>                            client</a:t>
            </a:r>
          </a:p>
          <a:p>
            <a:r>
              <a:rPr lang="en-US" dirty="0" err="1"/>
              <a:t>p</a:t>
            </a:r>
            <a:r>
              <a:rPr lang="en-US" dirty="0" err="1" smtClean="0"/>
              <a:t>rijem</a:t>
            </a:r>
            <a:r>
              <a:rPr lang="en-US" dirty="0" smtClean="0"/>
              <a:t>                           earnings</a:t>
            </a:r>
          </a:p>
          <a:p>
            <a:r>
              <a:rPr lang="en-US" dirty="0" err="1"/>
              <a:t>k</a:t>
            </a:r>
            <a:r>
              <a:rPr lang="en-US" dirty="0" err="1" smtClean="0"/>
              <a:t>onto</a:t>
            </a:r>
            <a:r>
              <a:rPr lang="en-US" dirty="0" smtClean="0"/>
              <a:t>                           account</a:t>
            </a:r>
          </a:p>
          <a:p>
            <a:r>
              <a:rPr lang="en-US" dirty="0" err="1"/>
              <a:t>p</a:t>
            </a:r>
            <a:r>
              <a:rPr lang="en-US" dirty="0" err="1" smtClean="0"/>
              <a:t>ohlavie</a:t>
            </a:r>
            <a:r>
              <a:rPr lang="en-US" dirty="0" smtClean="0"/>
              <a:t>                      gender</a:t>
            </a:r>
          </a:p>
          <a:p>
            <a:r>
              <a:rPr lang="en-US" dirty="0" err="1"/>
              <a:t>n</a:t>
            </a:r>
            <a:r>
              <a:rPr lang="en-US" dirty="0" err="1" smtClean="0"/>
              <a:t>ezamestnanost</a:t>
            </a:r>
            <a:r>
              <a:rPr lang="en-US" dirty="0" smtClean="0"/>
              <a:t>                      </a:t>
            </a:r>
          </a:p>
          <a:p>
            <a:r>
              <a:rPr lang="en-US" dirty="0"/>
              <a:t> </a:t>
            </a:r>
            <a:r>
              <a:rPr lang="en-US" dirty="0" smtClean="0"/>
              <a:t>                            unemployment</a:t>
            </a:r>
          </a:p>
          <a:p>
            <a:endParaRPr lang="en-US" dirty="0"/>
          </a:p>
          <a:p>
            <a:r>
              <a:rPr lang="en-US" dirty="0" err="1"/>
              <a:t>u</a:t>
            </a:r>
            <a:r>
              <a:rPr lang="en-US" dirty="0" err="1" smtClean="0"/>
              <a:t>ver</a:t>
            </a:r>
            <a:r>
              <a:rPr lang="en-US" dirty="0" smtClean="0"/>
              <a:t>                              loan</a:t>
            </a:r>
            <a:endParaRPr lang="en-US" dirty="0"/>
          </a:p>
        </p:txBody>
      </p:sp>
    </p:spTree>
    <p:extLst>
      <p:ext uri="{BB962C8B-B14F-4D97-AF65-F5344CB8AC3E}">
        <p14:creationId xmlns:p14="http://schemas.microsoft.com/office/powerpoint/2010/main" val="30273034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1045029" y="157883"/>
                <a:ext cx="10880553" cy="6272551"/>
              </a:xfrm>
              <a:prstGeom prst="rect">
                <a:avLst/>
              </a:prstGeom>
              <a:noFill/>
            </p:spPr>
            <p:txBody>
              <a:bodyPr wrap="square" rtlCol="0">
                <a:spAutoFit/>
              </a:bodyPr>
              <a:lstStyle/>
              <a:p>
                <a:r>
                  <a:rPr lang="en-US" sz="2800" dirty="0" smtClean="0"/>
                  <a:t>If we know joint probability distribution in the domain, we know everything about the probabilistic domain. </a:t>
                </a:r>
              </a:p>
              <a:p>
                <a:endParaRPr lang="en-US" sz="2800" dirty="0" smtClean="0"/>
              </a:p>
              <a:p>
                <a:r>
                  <a:rPr lang="en-US" sz="2800" dirty="0" smtClean="0"/>
                  <a:t>Chain rule: </a:t>
                </a:r>
              </a:p>
              <a:p>
                <a:endParaRPr lang="en-US" sz="2800" dirty="0"/>
              </a:p>
              <a:p>
                <a:pPr marL="457200" indent="-457200">
                  <a:buFontTx/>
                  <a:buChar char="-"/>
                </a:pPr>
                <a:r>
                  <a:rPr lang="en-US" sz="2800" dirty="0" smtClean="0"/>
                  <a:t>Exact calculation of the joint probability, in a case we have conditional probabilities specified (not easy to have)</a:t>
                </a:r>
              </a:p>
              <a:p>
                <a:pPr marL="457200" indent="-457200">
                  <a:buFontTx/>
                  <a:buChar char="-"/>
                </a:pPr>
                <a:r>
                  <a:rPr lang="en-US" sz="2800" dirty="0" smtClean="0"/>
                  <a:t>Very rare case – we need a model to calculate joint probabilities more effectively (but with some error)</a:t>
                </a:r>
              </a:p>
              <a:p>
                <a:pPr marL="457200" indent="-457200">
                  <a:buFontTx/>
                  <a:buChar char="-"/>
                </a:pPr>
                <a:r>
                  <a:rPr lang="en-US" sz="2800" dirty="0" smtClean="0"/>
                  <a:t>Such model of some probabilistic domain is a Bayesian network</a:t>
                </a:r>
              </a:p>
              <a:p>
                <a:pPr marL="457200" indent="-457200">
                  <a:buFontTx/>
                  <a:buChar char="-"/>
                </a:pPr>
                <a:endParaRPr lang="en-US" sz="2800" dirty="0"/>
              </a:p>
              <a:p>
                <a:r>
                  <a:rPr lang="en-US" sz="2800" dirty="0" smtClean="0"/>
                  <a:t>Chain rule: </a:t>
                </a:r>
                <a14:m>
                  <m:oMath xmlns:m="http://schemas.openxmlformats.org/officeDocument/2006/math">
                    <m:r>
                      <a:rPr lang="en-US" sz="2800" b="1" i="1" smtClean="0">
                        <a:latin typeface="Cambria Math" panose="02040503050406030204" pitchFamily="18" charset="0"/>
                      </a:rPr>
                      <m:t>𝑷</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𝑛</m:t>
                            </m:r>
                          </m:sub>
                        </m:sSub>
                      </m:e>
                    </m:d>
                    <m:r>
                      <a:rPr lang="en-US" sz="2800" b="0" i="1" smtClean="0">
                        <a:latin typeface="Cambria Math" panose="02040503050406030204" pitchFamily="18" charset="0"/>
                      </a:rPr>
                      <m:t>=</m:t>
                    </m:r>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𝑖</m:t>
                        </m:r>
                        <m:r>
                          <a:rPr lang="en-US" sz="2800" b="0" i="1" smtClean="0">
                            <a:latin typeface="Cambria Math" panose="02040503050406030204" pitchFamily="18" charset="0"/>
                          </a:rPr>
                          <m:t>=1</m:t>
                        </m:r>
                      </m:sub>
                      <m:sup>
                        <m:r>
                          <a:rPr lang="en-US" sz="2800" b="0" i="1" smtClean="0">
                            <a:latin typeface="Cambria Math" panose="02040503050406030204" pitchFamily="18" charset="0"/>
                          </a:rPr>
                          <m:t>𝑛</m:t>
                        </m:r>
                        <m:r>
                          <a:rPr lang="en-US" sz="2800" b="0" i="1" smtClean="0">
                            <a:latin typeface="Cambria Math" panose="02040503050406030204" pitchFamily="18" charset="0"/>
                          </a:rPr>
                          <m:t>−1</m:t>
                        </m:r>
                      </m:sup>
                      <m:e>
                        <m:r>
                          <a:rPr lang="en-US" sz="2800" b="1" i="1" smtClean="0">
                            <a:latin typeface="Cambria Math" panose="02040503050406030204" pitchFamily="18" charset="0"/>
                          </a:rPr>
                          <m:t>𝑷</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𝑛</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𝑛</m:t>
                                </m:r>
                                <m:r>
                                  <a:rPr lang="en-US" sz="2800" b="0" i="1" smtClean="0">
                                    <a:latin typeface="Cambria Math" panose="02040503050406030204" pitchFamily="18" charset="0"/>
                                  </a:rPr>
                                  <m:t>−</m:t>
                                </m:r>
                                <m:r>
                                  <a:rPr lang="en-US" sz="2800" b="0" i="1" smtClean="0">
                                    <a:latin typeface="Cambria Math" panose="02040503050406030204" pitchFamily="18" charset="0"/>
                                  </a:rPr>
                                  <m:t>𝑖</m:t>
                                </m:r>
                              </m:sub>
                            </m:sSub>
                          </m:e>
                        </m:d>
                      </m:e>
                    </m:nary>
                  </m:oMath>
                </a14:m>
                <a:r>
                  <a:rPr lang="en-US" sz="2800" dirty="0" smtClean="0"/>
                  <a:t>. </a:t>
                </a:r>
              </a:p>
              <a:p>
                <a:endParaRPr lang="en-US" dirty="0" smtClean="0"/>
              </a:p>
              <a:p>
                <a:r>
                  <a:rPr lang="en-US" dirty="0" smtClean="0"/>
                  <a:t>Thick P and capital letters for random variables  represent, that the values were not assigned.</a:t>
                </a:r>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1045029" y="157883"/>
                <a:ext cx="10880553" cy="6272551"/>
              </a:xfrm>
              <a:prstGeom prst="rect">
                <a:avLst/>
              </a:prstGeom>
              <a:blipFill>
                <a:blip r:embed="rId2"/>
                <a:stretch>
                  <a:fillRect l="-1120" t="-1069" b="-583"/>
                </a:stretch>
              </a:blipFill>
            </p:spPr>
            <p:txBody>
              <a:bodyPr/>
              <a:lstStyle/>
              <a:p>
                <a:r>
                  <a:rPr lang="en-GB">
                    <a:noFill/>
                  </a:rPr>
                  <a:t> </a:t>
                </a:r>
              </a:p>
            </p:txBody>
          </p:sp>
        </mc:Fallback>
      </mc:AlternateContent>
    </p:spTree>
    <p:extLst>
      <p:ext uri="{BB962C8B-B14F-4D97-AF65-F5344CB8AC3E}">
        <p14:creationId xmlns:p14="http://schemas.microsoft.com/office/powerpoint/2010/main" val="31624189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Group 23"/>
          <p:cNvGrpSpPr>
            <a:grpSpLocks/>
          </p:cNvGrpSpPr>
          <p:nvPr/>
        </p:nvGrpSpPr>
        <p:grpSpPr bwMode="auto">
          <a:xfrm>
            <a:off x="3863976" y="1484314"/>
            <a:ext cx="5184775" cy="4537075"/>
            <a:chOff x="2411760" y="1484784"/>
            <a:chExt cx="5184576" cy="4536504"/>
          </a:xfrm>
        </p:grpSpPr>
        <p:sp>
          <p:nvSpPr>
            <p:cNvPr id="2" name="Oval 1"/>
            <p:cNvSpPr/>
            <p:nvPr/>
          </p:nvSpPr>
          <p:spPr>
            <a:xfrm>
              <a:off x="2411760" y="1484784"/>
              <a:ext cx="1368372" cy="1007935"/>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sk-SK"/>
            </a:p>
          </p:txBody>
        </p:sp>
        <p:sp>
          <p:nvSpPr>
            <p:cNvPr id="3" name="Oval 2"/>
            <p:cNvSpPr/>
            <p:nvPr/>
          </p:nvSpPr>
          <p:spPr>
            <a:xfrm>
              <a:off x="5364397" y="1495895"/>
              <a:ext cx="1368372" cy="100793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sk-SK"/>
            </a:p>
          </p:txBody>
        </p:sp>
        <p:sp>
          <p:nvSpPr>
            <p:cNvPr id="4" name="Oval 3"/>
            <p:cNvSpPr/>
            <p:nvPr/>
          </p:nvSpPr>
          <p:spPr>
            <a:xfrm>
              <a:off x="3419784" y="3573671"/>
              <a:ext cx="1368372" cy="1007935"/>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sk-SK"/>
            </a:p>
          </p:txBody>
        </p:sp>
        <p:sp>
          <p:nvSpPr>
            <p:cNvPr id="5" name="Oval 4"/>
            <p:cNvSpPr/>
            <p:nvPr/>
          </p:nvSpPr>
          <p:spPr>
            <a:xfrm>
              <a:off x="6227964" y="3356210"/>
              <a:ext cx="1368372" cy="1009523"/>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sk-SK"/>
            </a:p>
          </p:txBody>
        </p:sp>
        <p:sp>
          <p:nvSpPr>
            <p:cNvPr id="6" name="Oval 5"/>
            <p:cNvSpPr/>
            <p:nvPr/>
          </p:nvSpPr>
          <p:spPr>
            <a:xfrm>
              <a:off x="4834192" y="5013352"/>
              <a:ext cx="1368372" cy="100793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sk-SK"/>
            </a:p>
          </p:txBody>
        </p:sp>
        <p:cxnSp>
          <p:nvCxnSpPr>
            <p:cNvPr id="8" name="Straight Arrow Connector 7"/>
            <p:cNvCxnSpPr>
              <a:stCxn id="2" idx="4"/>
            </p:cNvCxnSpPr>
            <p:nvPr/>
          </p:nvCxnSpPr>
          <p:spPr>
            <a:xfrm>
              <a:off x="3095947" y="2492719"/>
              <a:ext cx="684186" cy="1152380"/>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3" idx="3"/>
            </p:cNvCxnSpPr>
            <p:nvPr/>
          </p:nvCxnSpPr>
          <p:spPr>
            <a:xfrm flipH="1">
              <a:off x="4445270" y="2356211"/>
              <a:ext cx="1119144" cy="1328571"/>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3" idx="4"/>
            </p:cNvCxnSpPr>
            <p:nvPr/>
          </p:nvCxnSpPr>
          <p:spPr>
            <a:xfrm flipH="1">
              <a:off x="5500916" y="2503831"/>
              <a:ext cx="547667" cy="2576188"/>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6048583" y="4365733"/>
              <a:ext cx="866742" cy="863491"/>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6" idx="1"/>
            </p:cNvCxnSpPr>
            <p:nvPr/>
          </p:nvCxnSpPr>
          <p:spPr>
            <a:xfrm>
              <a:off x="4492893" y="4437162"/>
              <a:ext cx="542904" cy="723809"/>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830" name="TextBox 17"/>
            <p:cNvSpPr txBox="1">
              <a:spLocks noChangeArrowheads="1"/>
            </p:cNvSpPr>
            <p:nvPr/>
          </p:nvSpPr>
          <p:spPr bwMode="auto">
            <a:xfrm>
              <a:off x="2555776" y="1768416"/>
              <a:ext cx="13681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dirty="0" smtClean="0">
                  <a:latin typeface="Arial" panose="020B0604020202020204" pitchFamily="34" charset="0"/>
                </a:rPr>
                <a:t>Gender</a:t>
              </a:r>
              <a:endParaRPr lang="sk-SK" altLang="en-US" dirty="0">
                <a:latin typeface="Arial" panose="020B0604020202020204" pitchFamily="34" charset="0"/>
              </a:endParaRPr>
            </a:p>
          </p:txBody>
        </p:sp>
        <p:sp>
          <p:nvSpPr>
            <p:cNvPr id="34831" name="TextBox 18"/>
            <p:cNvSpPr txBox="1">
              <a:spLocks noChangeArrowheads="1"/>
            </p:cNvSpPr>
            <p:nvPr/>
          </p:nvSpPr>
          <p:spPr bwMode="auto">
            <a:xfrm>
              <a:off x="5364088" y="1768416"/>
              <a:ext cx="1551237" cy="369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dirty="0" smtClean="0">
                  <a:latin typeface="Arial" panose="020B0604020202020204" pitchFamily="34" charset="0"/>
                </a:rPr>
                <a:t>Unemployed</a:t>
              </a:r>
              <a:r>
                <a:rPr lang="sk-SK" altLang="en-US" dirty="0" smtClean="0">
                  <a:latin typeface="Arial" panose="020B0604020202020204" pitchFamily="34" charset="0"/>
                </a:rPr>
                <a:t>.</a:t>
              </a:r>
              <a:endParaRPr lang="sk-SK" altLang="en-US" dirty="0">
                <a:latin typeface="Arial" panose="020B0604020202020204" pitchFamily="34" charset="0"/>
              </a:endParaRPr>
            </a:p>
          </p:txBody>
        </p:sp>
        <p:sp>
          <p:nvSpPr>
            <p:cNvPr id="34832" name="TextBox 20"/>
            <p:cNvSpPr txBox="1">
              <a:spLocks noChangeArrowheads="1"/>
            </p:cNvSpPr>
            <p:nvPr/>
          </p:nvSpPr>
          <p:spPr bwMode="auto">
            <a:xfrm>
              <a:off x="3437874" y="3861048"/>
              <a:ext cx="13260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dirty="0" smtClean="0">
                  <a:latin typeface="Arial" panose="020B0604020202020204" pitchFamily="34" charset="0"/>
                </a:rPr>
                <a:t>Earning</a:t>
              </a:r>
              <a:endParaRPr lang="sk-SK" altLang="en-US" dirty="0">
                <a:latin typeface="Arial" panose="020B0604020202020204" pitchFamily="34" charset="0"/>
              </a:endParaRPr>
            </a:p>
          </p:txBody>
        </p:sp>
        <p:sp>
          <p:nvSpPr>
            <p:cNvPr id="34833" name="TextBox 21"/>
            <p:cNvSpPr txBox="1">
              <a:spLocks noChangeArrowheads="1"/>
            </p:cNvSpPr>
            <p:nvPr/>
          </p:nvSpPr>
          <p:spPr bwMode="auto">
            <a:xfrm>
              <a:off x="6372200" y="3684176"/>
              <a:ext cx="12241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dirty="0" smtClean="0">
                  <a:latin typeface="Arial" panose="020B0604020202020204" pitchFamily="34" charset="0"/>
                </a:rPr>
                <a:t>Account</a:t>
              </a:r>
              <a:endParaRPr lang="sk-SK" altLang="en-US" dirty="0">
                <a:latin typeface="Arial" panose="020B0604020202020204" pitchFamily="34" charset="0"/>
              </a:endParaRPr>
            </a:p>
          </p:txBody>
        </p:sp>
        <p:sp>
          <p:nvSpPr>
            <p:cNvPr id="34834" name="TextBox 22"/>
            <p:cNvSpPr txBox="1">
              <a:spLocks noChangeArrowheads="1"/>
            </p:cNvSpPr>
            <p:nvPr/>
          </p:nvSpPr>
          <p:spPr bwMode="auto">
            <a:xfrm>
              <a:off x="5005217" y="5301208"/>
              <a:ext cx="12229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dirty="0" smtClean="0">
                  <a:latin typeface="Arial" panose="020B0604020202020204" pitchFamily="34" charset="0"/>
                </a:rPr>
                <a:t>Loan</a:t>
              </a:r>
              <a:endParaRPr lang="sk-SK" altLang="en-US" dirty="0">
                <a:latin typeface="Arial" panose="020B0604020202020204" pitchFamily="34" charset="0"/>
              </a:endParaRPr>
            </a:p>
          </p:txBody>
        </p:sp>
      </p:grpSp>
      <p:sp>
        <p:nvSpPr>
          <p:cNvPr id="34819" name="TextBox 24"/>
          <p:cNvSpPr txBox="1">
            <a:spLocks noChangeArrowheads="1"/>
          </p:cNvSpPr>
          <p:nvPr/>
        </p:nvSpPr>
        <p:spPr bwMode="auto">
          <a:xfrm>
            <a:off x="1867990" y="260351"/>
            <a:ext cx="84761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sz="2400" dirty="0">
                <a:latin typeface="Arial" panose="020B0604020202020204" pitchFamily="34" charset="0"/>
              </a:rPr>
              <a:t>Expert </a:t>
            </a:r>
            <a:r>
              <a:rPr lang="sk-SK" altLang="en-US" sz="2400" dirty="0" err="1" smtClean="0">
                <a:latin typeface="Arial" panose="020B0604020202020204" pitchFamily="34" charset="0"/>
              </a:rPr>
              <a:t>defined</a:t>
            </a:r>
            <a:r>
              <a:rPr lang="sk-SK" altLang="en-US" sz="2400" dirty="0" smtClean="0">
                <a:latin typeface="Arial" panose="020B0604020202020204" pitchFamily="34" charset="0"/>
              </a:rPr>
              <a:t>, </a:t>
            </a:r>
            <a:r>
              <a:rPr lang="sk-SK" altLang="en-US" sz="2400" dirty="0" err="1" smtClean="0">
                <a:latin typeface="Arial" panose="020B0604020202020204" pitchFamily="34" charset="0"/>
              </a:rPr>
              <a:t>that</a:t>
            </a:r>
            <a:r>
              <a:rPr lang="sk-SK" altLang="en-US" sz="2400" dirty="0" smtClean="0">
                <a:latin typeface="Arial" panose="020B0604020202020204" pitchFamily="34" charset="0"/>
              </a:rPr>
              <a:t> </a:t>
            </a:r>
            <a:r>
              <a:rPr lang="sk-SK" altLang="en-US" sz="2400" dirty="0" err="1" smtClean="0">
                <a:latin typeface="Arial" panose="020B0604020202020204" pitchFamily="34" charset="0"/>
              </a:rPr>
              <a:t>the</a:t>
            </a:r>
            <a:r>
              <a:rPr lang="sk-SK" altLang="en-US" sz="2400" dirty="0" smtClean="0">
                <a:latin typeface="Arial" panose="020B0604020202020204" pitchFamily="34" charset="0"/>
              </a:rPr>
              <a:t> </a:t>
            </a:r>
            <a:r>
              <a:rPr lang="sk-SK" altLang="en-US" sz="2400" dirty="0" err="1">
                <a:latin typeface="Arial" panose="020B0604020202020204" pitchFamily="34" charset="0"/>
              </a:rPr>
              <a:t>B</a:t>
            </a:r>
            <a:r>
              <a:rPr lang="sk-SK" altLang="en-US" sz="2400" dirty="0" err="1" smtClean="0">
                <a:latin typeface="Arial" panose="020B0604020202020204" pitchFamily="34" charset="0"/>
              </a:rPr>
              <a:t>ayessian</a:t>
            </a:r>
            <a:r>
              <a:rPr lang="sk-SK" altLang="en-US" sz="2400" dirty="0" smtClean="0">
                <a:latin typeface="Arial" panose="020B0604020202020204" pitchFamily="34" charset="0"/>
              </a:rPr>
              <a:t> </a:t>
            </a:r>
            <a:r>
              <a:rPr lang="sk-SK" altLang="en-US" sz="2400" dirty="0" err="1" smtClean="0">
                <a:latin typeface="Arial" panose="020B0604020202020204" pitchFamily="34" charset="0"/>
              </a:rPr>
              <a:t>classifier</a:t>
            </a:r>
            <a:r>
              <a:rPr lang="sk-SK" altLang="en-US" sz="2400" dirty="0" smtClean="0">
                <a:latin typeface="Arial" panose="020B0604020202020204" pitchFamily="34" charset="0"/>
              </a:rPr>
              <a:t> </a:t>
            </a:r>
            <a:r>
              <a:rPr lang="sk-SK" altLang="en-US" sz="2400" dirty="0" err="1" smtClean="0">
                <a:latin typeface="Arial" panose="020B0604020202020204" pitchFamily="34" charset="0"/>
              </a:rPr>
              <a:t>is</a:t>
            </a:r>
            <a:endParaRPr lang="sk-SK" altLang="en-US" sz="2400" dirty="0">
              <a:latin typeface="Arial" panose="020B0604020202020204" pitchFamily="34" charset="0"/>
            </a:endParaRPr>
          </a:p>
        </p:txBody>
      </p:sp>
    </p:spTree>
    <p:extLst>
      <p:ext uri="{BB962C8B-B14F-4D97-AF65-F5344CB8AC3E}">
        <p14:creationId xmlns:p14="http://schemas.microsoft.com/office/powerpoint/2010/main" val="34211071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Group 23"/>
          <p:cNvGrpSpPr>
            <a:grpSpLocks/>
          </p:cNvGrpSpPr>
          <p:nvPr/>
        </p:nvGrpSpPr>
        <p:grpSpPr bwMode="auto">
          <a:xfrm>
            <a:off x="3935414" y="1484314"/>
            <a:ext cx="5184775" cy="4537075"/>
            <a:chOff x="2411760" y="1484784"/>
            <a:chExt cx="5184576" cy="4536504"/>
          </a:xfrm>
        </p:grpSpPr>
        <p:sp>
          <p:nvSpPr>
            <p:cNvPr id="2" name="Oval 1"/>
            <p:cNvSpPr/>
            <p:nvPr/>
          </p:nvSpPr>
          <p:spPr>
            <a:xfrm>
              <a:off x="2411760" y="1484784"/>
              <a:ext cx="1368372" cy="1007935"/>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3" name="Oval 2"/>
            <p:cNvSpPr/>
            <p:nvPr/>
          </p:nvSpPr>
          <p:spPr>
            <a:xfrm>
              <a:off x="5364397" y="1495895"/>
              <a:ext cx="1368372" cy="100793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4" name="Oval 3"/>
            <p:cNvSpPr/>
            <p:nvPr/>
          </p:nvSpPr>
          <p:spPr>
            <a:xfrm>
              <a:off x="3419783" y="3573671"/>
              <a:ext cx="1368372" cy="1007935"/>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5" name="Oval 4"/>
            <p:cNvSpPr/>
            <p:nvPr/>
          </p:nvSpPr>
          <p:spPr>
            <a:xfrm>
              <a:off x="6227964" y="3356210"/>
              <a:ext cx="1368372" cy="1009523"/>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6" name="Oval 5"/>
            <p:cNvSpPr/>
            <p:nvPr/>
          </p:nvSpPr>
          <p:spPr>
            <a:xfrm>
              <a:off x="4834192" y="5013352"/>
              <a:ext cx="1368372" cy="100793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cxnSp>
          <p:nvCxnSpPr>
            <p:cNvPr id="8" name="Straight Arrow Connector 7"/>
            <p:cNvCxnSpPr>
              <a:stCxn id="2" idx="4"/>
            </p:cNvCxnSpPr>
            <p:nvPr/>
          </p:nvCxnSpPr>
          <p:spPr>
            <a:xfrm>
              <a:off x="3095946" y="2492719"/>
              <a:ext cx="684187" cy="1152380"/>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3" idx="3"/>
            </p:cNvCxnSpPr>
            <p:nvPr/>
          </p:nvCxnSpPr>
          <p:spPr>
            <a:xfrm flipH="1">
              <a:off x="4445269" y="2356211"/>
              <a:ext cx="1119145" cy="1328571"/>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3" idx="4"/>
            </p:cNvCxnSpPr>
            <p:nvPr/>
          </p:nvCxnSpPr>
          <p:spPr>
            <a:xfrm flipH="1">
              <a:off x="5500916" y="2503831"/>
              <a:ext cx="547666" cy="2576188"/>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6048582" y="4365733"/>
              <a:ext cx="866742" cy="863491"/>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6" idx="1"/>
            </p:cNvCxnSpPr>
            <p:nvPr/>
          </p:nvCxnSpPr>
          <p:spPr>
            <a:xfrm>
              <a:off x="4492892" y="4437162"/>
              <a:ext cx="542904" cy="723809"/>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869" name="TextBox 17"/>
            <p:cNvSpPr txBox="1">
              <a:spLocks noChangeArrowheads="1"/>
            </p:cNvSpPr>
            <p:nvPr/>
          </p:nvSpPr>
          <p:spPr bwMode="auto">
            <a:xfrm>
              <a:off x="2555776" y="1768416"/>
              <a:ext cx="13681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en-US" altLang="sk-SK" sz="1800" dirty="0">
                  <a:solidFill>
                    <a:schemeClr val="tx1"/>
                  </a:solidFill>
                  <a:latin typeface="Arial" panose="020B0604020202020204" pitchFamily="34" charset="0"/>
                </a:rPr>
                <a:t>G</a:t>
              </a:r>
              <a:r>
                <a:rPr lang="en-US" altLang="sk-SK" sz="1800" dirty="0" smtClean="0">
                  <a:solidFill>
                    <a:schemeClr val="tx1"/>
                  </a:solidFill>
                  <a:latin typeface="Arial" panose="020B0604020202020204" pitchFamily="34" charset="0"/>
                </a:rPr>
                <a:t>ender</a:t>
              </a:r>
              <a:endParaRPr lang="sk-SK" altLang="sk-SK" sz="1800" dirty="0">
                <a:solidFill>
                  <a:schemeClr val="tx1"/>
                </a:solidFill>
                <a:latin typeface="Arial" panose="020B0604020202020204" pitchFamily="34" charset="0"/>
              </a:endParaRPr>
            </a:p>
          </p:txBody>
        </p:sp>
        <p:sp>
          <p:nvSpPr>
            <p:cNvPr id="34870" name="TextBox 18"/>
            <p:cNvSpPr txBox="1">
              <a:spLocks noChangeArrowheads="1"/>
            </p:cNvSpPr>
            <p:nvPr/>
          </p:nvSpPr>
          <p:spPr bwMode="auto">
            <a:xfrm>
              <a:off x="5364088" y="1768416"/>
              <a:ext cx="13681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en-US" altLang="sk-SK" sz="1800" dirty="0" err="1" smtClean="0">
                  <a:solidFill>
                    <a:schemeClr val="tx1"/>
                  </a:solidFill>
                  <a:latin typeface="Arial" panose="020B0604020202020204" pitchFamily="34" charset="0"/>
                </a:rPr>
                <a:t>Unemp</a:t>
              </a:r>
              <a:r>
                <a:rPr lang="sk-SK" altLang="sk-SK" sz="1800" dirty="0" smtClean="0">
                  <a:solidFill>
                    <a:schemeClr val="tx1"/>
                  </a:solidFill>
                  <a:latin typeface="Arial" panose="020B0604020202020204" pitchFamily="34" charset="0"/>
                </a:rPr>
                <a:t>.</a:t>
              </a:r>
              <a:endParaRPr lang="sk-SK" altLang="sk-SK" sz="1800" dirty="0">
                <a:solidFill>
                  <a:schemeClr val="tx1"/>
                </a:solidFill>
                <a:latin typeface="Arial" panose="020B0604020202020204" pitchFamily="34" charset="0"/>
              </a:endParaRPr>
            </a:p>
          </p:txBody>
        </p:sp>
        <p:sp>
          <p:nvSpPr>
            <p:cNvPr id="34871" name="TextBox 20"/>
            <p:cNvSpPr txBox="1">
              <a:spLocks noChangeArrowheads="1"/>
            </p:cNvSpPr>
            <p:nvPr/>
          </p:nvSpPr>
          <p:spPr bwMode="auto">
            <a:xfrm>
              <a:off x="3437874" y="3861048"/>
              <a:ext cx="13260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gn="ctr" eaLnBrk="1" hangingPunct="1">
                <a:lnSpc>
                  <a:spcPct val="100000"/>
                </a:lnSpc>
                <a:spcBef>
                  <a:spcPct val="0"/>
                </a:spcBef>
                <a:spcAft>
                  <a:spcPct val="0"/>
                </a:spcAft>
                <a:buClrTx/>
                <a:buSzTx/>
                <a:buFontTx/>
                <a:buNone/>
              </a:pPr>
              <a:r>
                <a:rPr lang="en-US" altLang="sk-SK" sz="1800" dirty="0" smtClean="0">
                  <a:solidFill>
                    <a:schemeClr val="tx1"/>
                  </a:solidFill>
                  <a:latin typeface="Arial" panose="020B0604020202020204" pitchFamily="34" charset="0"/>
                </a:rPr>
                <a:t>Earning</a:t>
              </a:r>
              <a:endParaRPr lang="sk-SK" altLang="sk-SK" sz="1800" dirty="0">
                <a:solidFill>
                  <a:schemeClr val="tx1"/>
                </a:solidFill>
                <a:latin typeface="Arial" panose="020B0604020202020204" pitchFamily="34" charset="0"/>
              </a:endParaRPr>
            </a:p>
          </p:txBody>
        </p:sp>
        <p:sp>
          <p:nvSpPr>
            <p:cNvPr id="34872" name="TextBox 21"/>
            <p:cNvSpPr txBox="1">
              <a:spLocks noChangeArrowheads="1"/>
            </p:cNvSpPr>
            <p:nvPr/>
          </p:nvSpPr>
          <p:spPr bwMode="auto">
            <a:xfrm>
              <a:off x="6372200" y="3684176"/>
              <a:ext cx="12241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gn="ctr" eaLnBrk="1" hangingPunct="1">
                <a:lnSpc>
                  <a:spcPct val="100000"/>
                </a:lnSpc>
                <a:spcBef>
                  <a:spcPct val="0"/>
                </a:spcBef>
                <a:spcAft>
                  <a:spcPct val="0"/>
                </a:spcAft>
                <a:buClrTx/>
                <a:buSzTx/>
                <a:buFontTx/>
                <a:buNone/>
              </a:pPr>
              <a:r>
                <a:rPr lang="en-US" altLang="sk-SK" sz="1800" dirty="0" smtClean="0">
                  <a:solidFill>
                    <a:schemeClr val="tx1"/>
                  </a:solidFill>
                  <a:latin typeface="Arial" panose="020B0604020202020204" pitchFamily="34" charset="0"/>
                </a:rPr>
                <a:t>Account</a:t>
              </a:r>
              <a:endParaRPr lang="sk-SK" altLang="sk-SK" sz="1800" dirty="0">
                <a:solidFill>
                  <a:schemeClr val="tx1"/>
                </a:solidFill>
                <a:latin typeface="Arial" panose="020B0604020202020204" pitchFamily="34" charset="0"/>
              </a:endParaRPr>
            </a:p>
          </p:txBody>
        </p:sp>
        <p:sp>
          <p:nvSpPr>
            <p:cNvPr id="34873" name="TextBox 22"/>
            <p:cNvSpPr txBox="1">
              <a:spLocks noChangeArrowheads="1"/>
            </p:cNvSpPr>
            <p:nvPr/>
          </p:nvSpPr>
          <p:spPr bwMode="auto">
            <a:xfrm>
              <a:off x="5005217" y="5301208"/>
              <a:ext cx="12229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en-US" altLang="sk-SK" sz="1800" dirty="0" smtClean="0">
                  <a:solidFill>
                    <a:schemeClr val="tx1"/>
                  </a:solidFill>
                  <a:latin typeface="Arial" panose="020B0604020202020204" pitchFamily="34" charset="0"/>
                </a:rPr>
                <a:t>Loan</a:t>
              </a:r>
              <a:endParaRPr lang="sk-SK" altLang="sk-SK" sz="1800" dirty="0">
                <a:solidFill>
                  <a:schemeClr val="tx1"/>
                </a:solidFill>
                <a:latin typeface="Arial" panose="020B0604020202020204" pitchFamily="34" charset="0"/>
              </a:endParaRPr>
            </a:p>
          </p:txBody>
        </p:sp>
      </p:grpSp>
      <p:graphicFrame>
        <p:nvGraphicFramePr>
          <p:cNvPr id="34820" name="Object 11"/>
          <p:cNvGraphicFramePr>
            <a:graphicFrameLocks noChangeAspect="1"/>
          </p:cNvGraphicFramePr>
          <p:nvPr/>
        </p:nvGraphicFramePr>
        <p:xfrm>
          <a:off x="8193088" y="1489076"/>
          <a:ext cx="1625600" cy="500063"/>
        </p:xfrm>
        <a:graphic>
          <a:graphicData uri="http://schemas.openxmlformats.org/presentationml/2006/ole">
            <mc:AlternateContent xmlns:mc="http://schemas.openxmlformats.org/markup-compatibility/2006">
              <mc:Choice xmlns:v="urn:schemas-microsoft-com:vml" Requires="v">
                <p:oleObj spid="_x0000_s45174" name="Rovnica" r:id="rId3" imgW="1282700" imgH="393700" progId="Equation.3">
                  <p:embed/>
                </p:oleObj>
              </mc:Choice>
              <mc:Fallback>
                <p:oleObj name="Rovnica" r:id="rId3" imgW="1282700" imgH="393700" progId="Equation.3">
                  <p:embed/>
                  <p:pic>
                    <p:nvPicPr>
                      <p:cNvPr id="3482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3088" y="1489076"/>
                        <a:ext cx="16256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Table 13"/>
          <p:cNvGraphicFramePr>
            <a:graphicFrameLocks noGrp="1"/>
          </p:cNvGraphicFramePr>
          <p:nvPr/>
        </p:nvGraphicFramePr>
        <p:xfrm>
          <a:off x="8256588" y="4467225"/>
          <a:ext cx="2255838" cy="742950"/>
        </p:xfrm>
        <a:graphic>
          <a:graphicData uri="http://schemas.openxmlformats.org/drawingml/2006/table">
            <a:tbl>
              <a:tblPr firstRow="1" bandRow="1">
                <a:tableStyleId>{5C22544A-7EE6-4342-B048-85BDC9FD1C3A}</a:tableStyleId>
              </a:tblPr>
              <a:tblGrid>
                <a:gridCol w="751946">
                  <a:extLst>
                    <a:ext uri="{9D8B030D-6E8A-4147-A177-3AD203B41FA5}">
                      <a16:colId xmlns:a16="http://schemas.microsoft.com/office/drawing/2014/main" val="20000"/>
                    </a:ext>
                  </a:extLst>
                </a:gridCol>
                <a:gridCol w="751946">
                  <a:extLst>
                    <a:ext uri="{9D8B030D-6E8A-4147-A177-3AD203B41FA5}">
                      <a16:colId xmlns:a16="http://schemas.microsoft.com/office/drawing/2014/main" val="20001"/>
                    </a:ext>
                  </a:extLst>
                </a:gridCol>
                <a:gridCol w="751946">
                  <a:extLst>
                    <a:ext uri="{9D8B030D-6E8A-4147-A177-3AD203B41FA5}">
                      <a16:colId xmlns:a16="http://schemas.microsoft.com/office/drawing/2014/main" val="20002"/>
                    </a:ext>
                  </a:extLst>
                </a:gridCol>
              </a:tblGrid>
              <a:tr h="371475">
                <a:tc>
                  <a:txBody>
                    <a:bodyPr/>
                    <a:lstStyle/>
                    <a:p>
                      <a:endParaRPr lang="sk-SK" sz="1800" dirty="0"/>
                    </a:p>
                  </a:txBody>
                  <a:tcPr marT="45798" marB="45798">
                    <a:solidFill>
                      <a:schemeClr val="accent3">
                        <a:lumMod val="20000"/>
                        <a:lumOff val="80000"/>
                      </a:schemeClr>
                    </a:solidFill>
                  </a:tcPr>
                </a:tc>
                <a:tc>
                  <a:txBody>
                    <a:bodyPr/>
                    <a:lstStyle/>
                    <a:p>
                      <a:endParaRPr lang="sk-SK" sz="1800" dirty="0"/>
                    </a:p>
                  </a:txBody>
                  <a:tcPr marT="45798" marB="45798">
                    <a:solidFill>
                      <a:srgbClr val="92D050"/>
                    </a:solidFill>
                  </a:tcPr>
                </a:tc>
                <a:tc>
                  <a:txBody>
                    <a:bodyPr/>
                    <a:lstStyle/>
                    <a:p>
                      <a:endParaRPr lang="sk-SK" sz="1800" dirty="0"/>
                    </a:p>
                  </a:txBody>
                  <a:tcPr marT="45798" marB="45798">
                    <a:solidFill>
                      <a:srgbClr val="FFFF00"/>
                    </a:solidFill>
                  </a:tcPr>
                </a:tc>
                <a:extLst>
                  <a:ext uri="{0D108BD9-81ED-4DB2-BD59-A6C34878D82A}">
                    <a16:rowId xmlns:a16="http://schemas.microsoft.com/office/drawing/2014/main" val="10000"/>
                  </a:ext>
                </a:extLst>
              </a:tr>
              <a:tr h="371475">
                <a:tc>
                  <a:txBody>
                    <a:bodyPr/>
                    <a:lstStyle/>
                    <a:p>
                      <a:r>
                        <a:rPr lang="sk-SK" sz="1800" dirty="0" smtClean="0"/>
                        <a:t>4/12</a:t>
                      </a:r>
                      <a:endParaRPr lang="sk-SK" sz="1800" dirty="0"/>
                    </a:p>
                  </a:txBody>
                  <a:tcPr marT="45798" marB="45798"/>
                </a:tc>
                <a:tc>
                  <a:txBody>
                    <a:bodyPr/>
                    <a:lstStyle/>
                    <a:p>
                      <a:r>
                        <a:rPr lang="sk-SK" sz="1800" dirty="0" smtClean="0"/>
                        <a:t>4/12</a:t>
                      </a:r>
                      <a:endParaRPr lang="sk-SK" sz="1800" dirty="0"/>
                    </a:p>
                  </a:txBody>
                  <a:tcPr marT="45798" marB="45798"/>
                </a:tc>
                <a:tc>
                  <a:txBody>
                    <a:bodyPr/>
                    <a:lstStyle/>
                    <a:p>
                      <a:r>
                        <a:rPr lang="sk-SK" sz="1800" dirty="0" smtClean="0"/>
                        <a:t>4/12</a:t>
                      </a:r>
                      <a:endParaRPr lang="sk-SK" sz="1800" dirty="0"/>
                    </a:p>
                  </a:txBody>
                  <a:tcPr marT="45798" marB="45798"/>
                </a:tc>
                <a:extLst>
                  <a:ext uri="{0D108BD9-81ED-4DB2-BD59-A6C34878D82A}">
                    <a16:rowId xmlns:a16="http://schemas.microsoft.com/office/drawing/2014/main" val="10001"/>
                  </a:ext>
                </a:extLst>
              </a:tr>
            </a:tbl>
          </a:graphicData>
        </a:graphic>
      </p:graphicFrame>
      <p:sp>
        <p:nvSpPr>
          <p:cNvPr id="34835" name="TextBox 14"/>
          <p:cNvSpPr txBox="1">
            <a:spLocks noChangeArrowheads="1"/>
          </p:cNvSpPr>
          <p:nvPr/>
        </p:nvSpPr>
        <p:spPr bwMode="auto">
          <a:xfrm>
            <a:off x="8297863" y="4457700"/>
            <a:ext cx="208915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en-US" sz="1000" dirty="0" smtClean="0">
                <a:solidFill>
                  <a:schemeClr val="tx1"/>
                </a:solidFill>
                <a:latin typeface="Arial" panose="020B0604020202020204" pitchFamily="34" charset="0"/>
                <a:cs typeface="Arial" panose="020B0604020202020204" pitchFamily="34" charset="0"/>
              </a:rPr>
              <a:t>P(</a:t>
            </a:r>
            <a:r>
              <a:rPr lang="en-US" altLang="en-US" sz="1000" dirty="0" smtClean="0">
                <a:solidFill>
                  <a:schemeClr val="tx1"/>
                </a:solidFill>
                <a:latin typeface="Arial" panose="020B0604020202020204" pitchFamily="34" charset="0"/>
                <a:cs typeface="Arial" panose="020B0604020202020204" pitchFamily="34" charset="0"/>
              </a:rPr>
              <a:t>high</a:t>
            </a:r>
            <a:r>
              <a:rPr lang="sk-SK" altLang="en-US" sz="1000" dirty="0" smtClean="0">
                <a:solidFill>
                  <a:schemeClr val="tx1"/>
                </a:solidFill>
                <a:latin typeface="Arial" panose="020B0604020202020204" pitchFamily="34" charset="0"/>
                <a:cs typeface="Arial" panose="020B0604020202020204" pitchFamily="34" charset="0"/>
              </a:rPr>
              <a:t>)   </a:t>
            </a:r>
            <a:r>
              <a:rPr lang="en-US" altLang="en-US" sz="1000" dirty="0" smtClean="0">
                <a:solidFill>
                  <a:schemeClr val="tx1"/>
                </a:solidFill>
                <a:latin typeface="Arial" panose="020B0604020202020204" pitchFamily="34" charset="0"/>
                <a:cs typeface="Arial" panose="020B0604020202020204" pitchFamily="34" charset="0"/>
              </a:rPr>
              <a:t>    </a:t>
            </a:r>
            <a:r>
              <a:rPr lang="sk-SK" altLang="en-US" sz="1000" dirty="0" smtClean="0">
                <a:solidFill>
                  <a:schemeClr val="tx1"/>
                </a:solidFill>
                <a:latin typeface="Arial" panose="020B0604020202020204" pitchFamily="34" charset="0"/>
                <a:cs typeface="Arial" panose="020B0604020202020204" pitchFamily="34" charset="0"/>
              </a:rPr>
              <a:t> P(</a:t>
            </a:r>
            <a:r>
              <a:rPr lang="en-US" altLang="en-US" sz="1000" dirty="0" smtClean="0">
                <a:solidFill>
                  <a:schemeClr val="tx1"/>
                </a:solidFill>
                <a:latin typeface="Arial" panose="020B0604020202020204" pitchFamily="34" charset="0"/>
                <a:cs typeface="Arial" panose="020B0604020202020204" pitchFamily="34" charset="0"/>
              </a:rPr>
              <a:t>middle</a:t>
            </a:r>
            <a:r>
              <a:rPr lang="sk-SK" altLang="en-US" sz="1000" dirty="0" smtClean="0">
                <a:solidFill>
                  <a:schemeClr val="tx1"/>
                </a:solidFill>
                <a:latin typeface="Arial" panose="020B0604020202020204" pitchFamily="34" charset="0"/>
                <a:cs typeface="Arial" panose="020B0604020202020204" pitchFamily="34" charset="0"/>
              </a:rPr>
              <a:t>)   P(</a:t>
            </a:r>
            <a:r>
              <a:rPr lang="en-US" altLang="en-US" sz="1000" dirty="0" smtClean="0">
                <a:solidFill>
                  <a:schemeClr val="tx1"/>
                </a:solidFill>
                <a:latin typeface="Arial" panose="020B0604020202020204" pitchFamily="34" charset="0"/>
                <a:cs typeface="Arial" panose="020B0604020202020204" pitchFamily="34" charset="0"/>
              </a:rPr>
              <a:t>small</a:t>
            </a:r>
            <a:r>
              <a:rPr lang="sk-SK" altLang="en-US" sz="1000" dirty="0" smtClean="0">
                <a:solidFill>
                  <a:schemeClr val="tx1"/>
                </a:solidFill>
                <a:latin typeface="Arial" panose="020B0604020202020204" pitchFamily="34" charset="0"/>
                <a:cs typeface="Arial" panose="020B0604020202020204" pitchFamily="34" charset="0"/>
              </a:rPr>
              <a:t>)</a:t>
            </a:r>
            <a:endParaRPr lang="sk-SK" altLang="en-US" sz="1000" dirty="0">
              <a:solidFill>
                <a:schemeClr val="tx1"/>
              </a:solidFill>
              <a:latin typeface="Arial" panose="020B0604020202020204" pitchFamily="34" charset="0"/>
              <a:cs typeface="Arial" panose="020B0604020202020204" pitchFamily="34" charset="0"/>
            </a:endParaRPr>
          </a:p>
        </p:txBody>
      </p:sp>
      <p:grpSp>
        <p:nvGrpSpPr>
          <p:cNvPr id="34836" name="Group 47"/>
          <p:cNvGrpSpPr>
            <a:grpSpLocks/>
          </p:cNvGrpSpPr>
          <p:nvPr/>
        </p:nvGrpSpPr>
        <p:grpSpPr bwMode="auto">
          <a:xfrm>
            <a:off x="1671190" y="1484314"/>
            <a:ext cx="7906868" cy="5464147"/>
            <a:chOff x="590964" y="1268760"/>
            <a:chExt cx="7908233" cy="5463728"/>
          </a:xfrm>
        </p:grpSpPr>
        <p:graphicFrame>
          <p:nvGraphicFramePr>
            <p:cNvPr id="34838" name="Object 9"/>
            <p:cNvGraphicFramePr>
              <a:graphicFrameLocks noChangeAspect="1"/>
            </p:cNvGraphicFramePr>
            <p:nvPr>
              <p:extLst/>
            </p:nvPr>
          </p:nvGraphicFramePr>
          <p:xfrm>
            <a:off x="913750" y="1268760"/>
            <a:ext cx="1497663" cy="499221"/>
          </p:xfrm>
          <a:graphic>
            <a:graphicData uri="http://schemas.openxmlformats.org/presentationml/2006/ole">
              <mc:AlternateContent xmlns:mc="http://schemas.openxmlformats.org/markup-compatibility/2006">
                <mc:Choice xmlns:v="urn:schemas-microsoft-com:vml" Requires="v">
                  <p:oleObj spid="_x0000_s45175" name="Rovnica" r:id="rId5" imgW="1180588" imgH="393529" progId="Equation.3">
                    <p:embed/>
                  </p:oleObj>
                </mc:Choice>
                <mc:Fallback>
                  <p:oleObj name="Rovnica" r:id="rId5" imgW="1180588" imgH="393529" progId="Equation.3">
                    <p:embed/>
                    <p:pic>
                      <p:nvPicPr>
                        <p:cNvPr id="34838"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3750" y="1268760"/>
                          <a:ext cx="1497663" cy="499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4839" name="Group 31"/>
            <p:cNvGrpSpPr>
              <a:grpSpLocks/>
            </p:cNvGrpSpPr>
            <p:nvPr/>
          </p:nvGrpSpPr>
          <p:grpSpPr bwMode="auto">
            <a:xfrm>
              <a:off x="1043608" y="3572045"/>
              <a:ext cx="2394702" cy="1588966"/>
              <a:chOff x="1043608" y="3572045"/>
              <a:chExt cx="2394702" cy="1588966"/>
            </a:xfrm>
          </p:grpSpPr>
          <p:sp>
            <p:nvSpPr>
              <p:cNvPr id="17" name="Rectangle 16"/>
              <p:cNvSpPr/>
              <p:nvPr/>
            </p:nvSpPr>
            <p:spPr>
              <a:xfrm>
                <a:off x="1043947" y="3573633"/>
                <a:ext cx="2376898" cy="158737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cxnSp>
            <p:nvCxnSpPr>
              <p:cNvPr id="19" name="Straight Connector 18"/>
              <p:cNvCxnSpPr/>
              <p:nvPr/>
            </p:nvCxnSpPr>
            <p:spPr>
              <a:xfrm>
                <a:off x="1043947" y="3933967"/>
                <a:ext cx="237689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052184" y="3573633"/>
                <a:ext cx="0" cy="158737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547272" y="3572045"/>
                <a:ext cx="0" cy="1587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043947" y="4581617"/>
                <a:ext cx="23768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061413" y="4230807"/>
                <a:ext cx="23768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043947" y="4908617"/>
                <a:ext cx="2376898" cy="0"/>
              </a:xfrm>
              <a:prstGeom prst="line">
                <a:avLst/>
              </a:prstGeom>
            </p:spPr>
            <p:style>
              <a:lnRef idx="1">
                <a:schemeClr val="accent1"/>
              </a:lnRef>
              <a:fillRef idx="0">
                <a:schemeClr val="accent1"/>
              </a:fillRef>
              <a:effectRef idx="0">
                <a:schemeClr val="accent1"/>
              </a:effectRef>
              <a:fontRef idx="minor">
                <a:schemeClr val="tx1"/>
              </a:fontRef>
            </p:style>
          </p:cxnSp>
          <p:sp>
            <p:nvSpPr>
              <p:cNvPr id="34857" name="TextBox 29"/>
              <p:cNvSpPr txBox="1">
                <a:spLocks noChangeArrowheads="1"/>
              </p:cNvSpPr>
              <p:nvPr/>
            </p:nvSpPr>
            <p:spPr bwMode="auto">
              <a:xfrm>
                <a:off x="1043608" y="3607078"/>
                <a:ext cx="1690911" cy="246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en-US" altLang="en-US" sz="1000" dirty="0" smtClean="0">
                    <a:solidFill>
                      <a:schemeClr val="tx1"/>
                    </a:solidFill>
                    <a:latin typeface="Arial" panose="020B0604020202020204" pitchFamily="34" charset="0"/>
                    <a:cs typeface="Arial" panose="020B0604020202020204" pitchFamily="34" charset="0"/>
                  </a:rPr>
                  <a:t>Gender</a:t>
                </a:r>
                <a:r>
                  <a:rPr lang="sk-SK" altLang="en-US" sz="1000" dirty="0" smtClean="0">
                    <a:solidFill>
                      <a:schemeClr val="tx1"/>
                    </a:solidFill>
                    <a:latin typeface="Arial" panose="020B0604020202020204" pitchFamily="34" charset="0"/>
                    <a:cs typeface="Arial" panose="020B0604020202020204" pitchFamily="34" charset="0"/>
                  </a:rPr>
                  <a:t>l    </a:t>
                </a:r>
                <a:r>
                  <a:rPr lang="en-US" altLang="en-US" sz="1000" dirty="0" err="1" smtClean="0">
                    <a:solidFill>
                      <a:schemeClr val="tx1"/>
                    </a:solidFill>
                    <a:latin typeface="Arial" panose="020B0604020202020204" pitchFamily="34" charset="0"/>
                    <a:cs typeface="Arial" panose="020B0604020202020204" pitchFamily="34" charset="0"/>
                  </a:rPr>
                  <a:t>Une</a:t>
                </a:r>
                <a:endParaRPr lang="sk-SK" altLang="en-US" sz="1000" dirty="0">
                  <a:solidFill>
                    <a:schemeClr val="tx1"/>
                  </a:solidFill>
                  <a:latin typeface="Arial" panose="020B0604020202020204" pitchFamily="34" charset="0"/>
                  <a:cs typeface="Arial" panose="020B0604020202020204" pitchFamily="34" charset="0"/>
                </a:endParaRPr>
              </a:p>
            </p:txBody>
          </p:sp>
          <p:sp>
            <p:nvSpPr>
              <p:cNvPr id="31" name="TextBox 30"/>
              <p:cNvSpPr txBox="1"/>
              <p:nvPr/>
            </p:nvSpPr>
            <p:spPr>
              <a:xfrm>
                <a:off x="1043947" y="3929206"/>
                <a:ext cx="989184" cy="1169897"/>
              </a:xfrm>
              <a:prstGeom prst="rect">
                <a:avLst/>
              </a:prstGeom>
              <a:noFill/>
            </p:spPr>
            <p:txBody>
              <a:bodyPr>
                <a:spAutoFit/>
              </a:bodyPr>
              <a:lstStyle/>
              <a:p>
                <a:pPr>
                  <a:defRPr/>
                </a:pPr>
                <a:r>
                  <a:rPr lang="en-GB" sz="1000" dirty="0" smtClean="0">
                    <a:latin typeface="Arial" charset="0"/>
                    <a:cs typeface="Arial" charset="0"/>
                  </a:rPr>
                  <a:t>1=f</a:t>
                </a:r>
                <a:r>
                  <a:rPr lang="sk-SK" sz="1000" dirty="0" smtClean="0">
                    <a:latin typeface="Arial" charset="0"/>
                    <a:cs typeface="Arial" charset="0"/>
                  </a:rPr>
                  <a:t>         </a:t>
                </a:r>
                <a:r>
                  <a:rPr lang="sk-SK" sz="1000" dirty="0">
                    <a:latin typeface="Arial" charset="0"/>
                    <a:cs typeface="Arial" charset="0"/>
                  </a:rPr>
                  <a:t>1</a:t>
                </a:r>
              </a:p>
              <a:p>
                <a:pPr marL="228600" indent="-228600">
                  <a:buFontTx/>
                  <a:buAutoNum type="arabicPlain"/>
                  <a:defRPr/>
                </a:pPr>
                <a:endParaRPr lang="sk-SK" sz="1000" dirty="0">
                  <a:latin typeface="Arial" charset="0"/>
                  <a:cs typeface="Arial" charset="0"/>
                </a:endParaRPr>
              </a:p>
              <a:p>
                <a:pPr>
                  <a:defRPr/>
                </a:pPr>
                <a:r>
                  <a:rPr lang="sk-SK" sz="1000" dirty="0">
                    <a:latin typeface="Arial" charset="0"/>
                    <a:cs typeface="Arial" charset="0"/>
                  </a:rPr>
                  <a:t>1              0</a:t>
                </a:r>
              </a:p>
              <a:p>
                <a:pPr marL="228600" indent="-228600">
                  <a:buFontTx/>
                  <a:buAutoNum type="arabicPlain"/>
                  <a:defRPr/>
                </a:pPr>
                <a:endParaRPr lang="sk-SK" sz="1000" dirty="0">
                  <a:latin typeface="Arial" charset="0"/>
                  <a:cs typeface="Arial" charset="0"/>
                </a:endParaRPr>
              </a:p>
              <a:p>
                <a:pPr marL="228600" indent="-228600">
                  <a:buFontTx/>
                  <a:buAutoNum type="arabicPlain"/>
                  <a:defRPr/>
                </a:pPr>
                <a:endParaRPr lang="sk-SK" sz="1000" dirty="0">
                  <a:latin typeface="Arial" charset="0"/>
                  <a:cs typeface="Arial" charset="0"/>
                </a:endParaRPr>
              </a:p>
              <a:p>
                <a:pPr>
                  <a:defRPr/>
                </a:pPr>
                <a:r>
                  <a:rPr lang="sk-SK" sz="1000" dirty="0">
                    <a:latin typeface="Arial" charset="0"/>
                    <a:cs typeface="Arial" charset="0"/>
                  </a:rPr>
                  <a:t>0               1</a:t>
                </a:r>
              </a:p>
              <a:p>
                <a:pPr>
                  <a:defRPr/>
                </a:pPr>
                <a:r>
                  <a:rPr lang="en-GB" sz="1000" dirty="0">
                    <a:latin typeface="Arial" charset="0"/>
                    <a:cs typeface="Arial" charset="0"/>
                  </a:rPr>
                  <a:t>0</a:t>
                </a:r>
                <a:r>
                  <a:rPr lang="sk-SK" sz="1000" dirty="0" smtClean="0">
                    <a:latin typeface="Arial" charset="0"/>
                    <a:cs typeface="Arial" charset="0"/>
                  </a:rPr>
                  <a:t>               </a:t>
                </a:r>
                <a:r>
                  <a:rPr lang="en-GB" sz="1000" dirty="0" err="1">
                    <a:latin typeface="Arial" charset="0"/>
                    <a:cs typeface="Arial" charset="0"/>
                  </a:rPr>
                  <a:t>0</a:t>
                </a:r>
                <a:endParaRPr lang="sk-SK" sz="1000" dirty="0">
                  <a:latin typeface="Arial" charset="0"/>
                  <a:cs typeface="Arial" charset="0"/>
                </a:endParaRPr>
              </a:p>
            </p:txBody>
          </p:sp>
        </p:grpSp>
        <p:sp>
          <p:nvSpPr>
            <p:cNvPr id="34840" name="TextBox 32"/>
            <p:cNvSpPr txBox="1">
              <a:spLocks noChangeArrowheads="1"/>
            </p:cNvSpPr>
            <p:nvPr/>
          </p:nvSpPr>
          <p:spPr bwMode="auto">
            <a:xfrm>
              <a:off x="1061864" y="5373216"/>
              <a:ext cx="21776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en-US" sz="1800" dirty="0">
                  <a:solidFill>
                    <a:schemeClr val="tx1"/>
                  </a:solidFill>
                  <a:latin typeface="Arial" panose="020B0604020202020204" pitchFamily="34" charset="0"/>
                  <a:cs typeface="Arial" panose="020B0604020202020204" pitchFamily="34" charset="0"/>
                </a:rPr>
                <a:t>1- </a:t>
              </a:r>
              <a:r>
                <a:rPr lang="en-US" altLang="en-US" sz="1800" dirty="0">
                  <a:solidFill>
                    <a:schemeClr val="tx1"/>
                  </a:solidFill>
                  <a:latin typeface="Arial" panose="020B0604020202020204" pitchFamily="34" charset="0"/>
                  <a:cs typeface="Arial" panose="020B0604020202020204" pitchFamily="34" charset="0"/>
                </a:rPr>
                <a:t>f</a:t>
              </a:r>
              <a:r>
                <a:rPr lang="sk-SK" altLang="en-US" sz="1800" dirty="0" smtClean="0">
                  <a:solidFill>
                    <a:schemeClr val="tx1"/>
                  </a:solidFill>
                  <a:latin typeface="Arial" panose="020B0604020202020204" pitchFamily="34" charset="0"/>
                  <a:cs typeface="Arial" panose="020B0604020202020204" pitchFamily="34" charset="0"/>
                </a:rPr>
                <a:t>, </a:t>
              </a:r>
              <a:r>
                <a:rPr lang="sk-SK" altLang="en-US" sz="1800" dirty="0">
                  <a:solidFill>
                    <a:schemeClr val="tx1"/>
                  </a:solidFill>
                  <a:latin typeface="Arial" panose="020B0604020202020204" pitchFamily="34" charset="0"/>
                  <a:cs typeface="Arial" panose="020B0604020202020204" pitchFamily="34" charset="0"/>
                </a:rPr>
                <a:t>0 - </a:t>
              </a:r>
              <a:r>
                <a:rPr lang="en-US" altLang="en-US" sz="1800" dirty="0">
                  <a:solidFill>
                    <a:schemeClr val="tx1"/>
                  </a:solidFill>
                  <a:latin typeface="Arial" panose="020B0604020202020204" pitchFamily="34" charset="0"/>
                  <a:cs typeface="Arial" panose="020B0604020202020204" pitchFamily="34" charset="0"/>
                </a:rPr>
                <a:t>m</a:t>
              </a:r>
              <a:endParaRPr lang="sk-SK" altLang="en-US" sz="1800" dirty="0">
                <a:solidFill>
                  <a:schemeClr val="tx1"/>
                </a:solidFill>
                <a:latin typeface="Arial" panose="020B0604020202020204" pitchFamily="34" charset="0"/>
                <a:cs typeface="Arial" panose="020B0604020202020204" pitchFamily="34" charset="0"/>
              </a:endParaRPr>
            </a:p>
          </p:txBody>
        </p:sp>
        <p:cxnSp>
          <p:nvCxnSpPr>
            <p:cNvPr id="36" name="Straight Connector 35"/>
            <p:cNvCxnSpPr/>
            <p:nvPr/>
          </p:nvCxnSpPr>
          <p:spPr>
            <a:xfrm>
              <a:off x="2555508" y="3573633"/>
              <a:ext cx="0" cy="1585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095351" y="3572045"/>
              <a:ext cx="0" cy="15857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2150626" y="3853012"/>
              <a:ext cx="1214647" cy="22080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844" name="TextBox 39"/>
            <p:cNvSpPr txBox="1">
              <a:spLocks noChangeArrowheads="1"/>
            </p:cNvSpPr>
            <p:nvPr/>
          </p:nvSpPr>
          <p:spPr bwMode="auto">
            <a:xfrm>
              <a:off x="2033131" y="6026118"/>
              <a:ext cx="3330841" cy="369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en-US" sz="1800" dirty="0" smtClean="0">
                  <a:solidFill>
                    <a:schemeClr val="tx1"/>
                  </a:solidFill>
                  <a:latin typeface="Arial" panose="020B0604020202020204" pitchFamily="34" charset="0"/>
                  <a:cs typeface="Arial" panose="020B0604020202020204" pitchFamily="34" charset="0"/>
                </a:rPr>
                <a:t>P(</a:t>
              </a:r>
              <a:r>
                <a:rPr lang="en-US" altLang="en-US" sz="1800" dirty="0" smtClean="0">
                  <a:solidFill>
                    <a:schemeClr val="tx1"/>
                  </a:solidFill>
                  <a:latin typeface="Arial" panose="020B0604020202020204" pitchFamily="34" charset="0"/>
                  <a:cs typeface="Arial" panose="020B0604020202020204" pitchFamily="34" charset="0"/>
                </a:rPr>
                <a:t>Earn=high</a:t>
              </a:r>
              <a:r>
                <a:rPr lang="sk-SK" altLang="en-US" sz="1800" dirty="0" smtClean="0">
                  <a:solidFill>
                    <a:schemeClr val="tx1"/>
                  </a:solidFill>
                  <a:latin typeface="Arial" panose="020B0604020202020204" pitchFamily="34" charset="0"/>
                  <a:cs typeface="Arial" panose="020B0604020202020204" pitchFamily="34" charset="0"/>
                </a:rPr>
                <a:t>/</a:t>
              </a:r>
              <a:r>
                <a:rPr lang="en-US" altLang="en-US" sz="1800" dirty="0" smtClean="0">
                  <a:solidFill>
                    <a:schemeClr val="tx1"/>
                  </a:solidFill>
                  <a:latin typeface="Arial" panose="020B0604020202020204" pitchFamily="34" charset="0"/>
                  <a:cs typeface="Arial" panose="020B0604020202020204" pitchFamily="34" charset="0"/>
                </a:rPr>
                <a:t>Gender, </a:t>
              </a:r>
              <a:r>
                <a:rPr lang="en-US" altLang="en-US" sz="1800" dirty="0" err="1" smtClean="0">
                  <a:solidFill>
                    <a:schemeClr val="tx1"/>
                  </a:solidFill>
                  <a:latin typeface="Arial" panose="020B0604020202020204" pitchFamily="34" charset="0"/>
                  <a:cs typeface="Arial" panose="020B0604020202020204" pitchFamily="34" charset="0"/>
                </a:rPr>
                <a:t>Unempl</a:t>
              </a:r>
              <a:r>
                <a:rPr lang="sk-SK" altLang="en-US" sz="1800" dirty="0" smtClean="0">
                  <a:solidFill>
                    <a:schemeClr val="tx1"/>
                  </a:solidFill>
                  <a:latin typeface="Arial" panose="020B0604020202020204" pitchFamily="34" charset="0"/>
                  <a:cs typeface="Arial" panose="020B0604020202020204" pitchFamily="34" charset="0"/>
                </a:rPr>
                <a:t>)</a:t>
              </a:r>
              <a:endParaRPr lang="sk-SK" altLang="en-US" sz="1800" dirty="0">
                <a:solidFill>
                  <a:schemeClr val="tx1"/>
                </a:solidFill>
                <a:latin typeface="Arial" panose="020B0604020202020204" pitchFamily="34" charset="0"/>
                <a:cs typeface="Arial" panose="020B0604020202020204" pitchFamily="34" charset="0"/>
              </a:endParaRPr>
            </a:p>
          </p:txBody>
        </p:sp>
        <p:sp>
          <p:nvSpPr>
            <p:cNvPr id="34845" name="TextBox 49"/>
            <p:cNvSpPr txBox="1">
              <a:spLocks noChangeArrowheads="1"/>
            </p:cNvSpPr>
            <p:nvPr/>
          </p:nvSpPr>
          <p:spPr bwMode="auto">
            <a:xfrm>
              <a:off x="4167955" y="6363184"/>
              <a:ext cx="4331242" cy="369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en-US" sz="1800" dirty="0" smtClean="0">
                  <a:solidFill>
                    <a:schemeClr val="tx1"/>
                  </a:solidFill>
                  <a:latin typeface="Arial" panose="020B0604020202020204" pitchFamily="34" charset="0"/>
                  <a:cs typeface="Arial" panose="020B0604020202020204" pitchFamily="34" charset="0"/>
                </a:rPr>
                <a:t>P(</a:t>
              </a:r>
              <a:r>
                <a:rPr lang="en-US" altLang="en-US" sz="1800" dirty="0" smtClean="0">
                  <a:solidFill>
                    <a:schemeClr val="tx1"/>
                  </a:solidFill>
                  <a:latin typeface="Arial" panose="020B0604020202020204" pitchFamily="34" charset="0"/>
                  <a:cs typeface="Arial" panose="020B0604020202020204" pitchFamily="34" charset="0"/>
                </a:rPr>
                <a:t>Earn=middle</a:t>
              </a:r>
              <a:r>
                <a:rPr lang="sk-SK" altLang="en-US" sz="1800" dirty="0" smtClean="0">
                  <a:solidFill>
                    <a:schemeClr val="tx1"/>
                  </a:solidFill>
                  <a:latin typeface="Arial" panose="020B0604020202020204" pitchFamily="34" charset="0"/>
                  <a:cs typeface="Arial" panose="020B0604020202020204" pitchFamily="34" charset="0"/>
                </a:rPr>
                <a:t>/</a:t>
              </a:r>
              <a:r>
                <a:rPr lang="en-US" altLang="en-US" sz="1800" dirty="0" smtClean="0">
                  <a:solidFill>
                    <a:schemeClr val="tx1"/>
                  </a:solidFill>
                  <a:latin typeface="Arial" panose="020B0604020202020204" pitchFamily="34" charset="0"/>
                  <a:cs typeface="Arial" panose="020B0604020202020204" pitchFamily="34" charset="0"/>
                </a:rPr>
                <a:t>Gender</a:t>
              </a:r>
              <a:r>
                <a:rPr lang="sk-SK" altLang="en-US" sz="1800" dirty="0" smtClean="0">
                  <a:solidFill>
                    <a:schemeClr val="tx1"/>
                  </a:solidFill>
                  <a:latin typeface="Arial" panose="020B0604020202020204" pitchFamily="34" charset="0"/>
                  <a:cs typeface="Arial" panose="020B0604020202020204" pitchFamily="34" charset="0"/>
                </a:rPr>
                <a:t>,</a:t>
              </a:r>
              <a:r>
                <a:rPr lang="en-US" altLang="en-US" sz="1800" dirty="0" err="1" smtClean="0">
                  <a:solidFill>
                    <a:schemeClr val="tx1"/>
                  </a:solidFill>
                  <a:latin typeface="Arial" panose="020B0604020202020204" pitchFamily="34" charset="0"/>
                  <a:cs typeface="Arial" panose="020B0604020202020204" pitchFamily="34" charset="0"/>
                </a:rPr>
                <a:t>Unempl</a:t>
              </a:r>
              <a:r>
                <a:rPr lang="sk-SK" altLang="en-US" sz="1800" dirty="0" smtClean="0">
                  <a:solidFill>
                    <a:schemeClr val="tx1"/>
                  </a:solidFill>
                  <a:latin typeface="Arial" panose="020B0604020202020204" pitchFamily="34" charset="0"/>
                  <a:cs typeface="Arial" panose="020B0604020202020204" pitchFamily="34" charset="0"/>
                </a:rPr>
                <a:t>)</a:t>
              </a:r>
              <a:endParaRPr lang="sk-SK" altLang="en-US" sz="1800" dirty="0">
                <a:solidFill>
                  <a:schemeClr val="tx1"/>
                </a:solidFill>
                <a:latin typeface="Arial" panose="020B0604020202020204" pitchFamily="34" charset="0"/>
                <a:cs typeface="Arial" panose="020B0604020202020204" pitchFamily="34" charset="0"/>
              </a:endParaRPr>
            </a:p>
          </p:txBody>
        </p:sp>
        <p:cxnSp>
          <p:nvCxnSpPr>
            <p:cNvPr id="43" name="Straight Arrow Connector 42"/>
            <p:cNvCxnSpPr/>
            <p:nvPr/>
          </p:nvCxnSpPr>
          <p:spPr>
            <a:xfrm flipH="1" flipV="1">
              <a:off x="2758743" y="3868886"/>
              <a:ext cx="2005359" cy="24937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847" name="TextBox 52"/>
            <p:cNvSpPr txBox="1">
              <a:spLocks noChangeArrowheads="1"/>
            </p:cNvSpPr>
            <p:nvPr/>
          </p:nvSpPr>
          <p:spPr bwMode="auto">
            <a:xfrm>
              <a:off x="590964" y="2835553"/>
              <a:ext cx="3128383" cy="369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en-US" sz="1800" dirty="0" smtClean="0">
                  <a:solidFill>
                    <a:schemeClr val="tx1"/>
                  </a:solidFill>
                  <a:latin typeface="Arial" panose="020B0604020202020204" pitchFamily="34" charset="0"/>
                  <a:cs typeface="Arial" panose="020B0604020202020204" pitchFamily="34" charset="0"/>
                </a:rPr>
                <a:t>P(</a:t>
              </a:r>
              <a:r>
                <a:rPr lang="en-US" altLang="en-US" sz="1800" smtClean="0">
                  <a:solidFill>
                    <a:schemeClr val="tx1"/>
                  </a:solidFill>
                  <a:latin typeface="Arial" panose="020B0604020202020204" pitchFamily="34" charset="0"/>
                  <a:cs typeface="Arial" panose="020B0604020202020204" pitchFamily="34" charset="0"/>
                </a:rPr>
                <a:t>Earn=small</a:t>
              </a:r>
              <a:r>
                <a:rPr lang="sk-SK" altLang="en-US" sz="1800" smtClean="0">
                  <a:solidFill>
                    <a:schemeClr val="tx1"/>
                  </a:solidFill>
                  <a:latin typeface="Arial" panose="020B0604020202020204" pitchFamily="34" charset="0"/>
                  <a:cs typeface="Arial" panose="020B0604020202020204" pitchFamily="34" charset="0"/>
                </a:rPr>
                <a:t>/</a:t>
              </a:r>
              <a:r>
                <a:rPr lang="en-US" altLang="en-US" sz="1800" dirty="0" smtClean="0">
                  <a:solidFill>
                    <a:schemeClr val="tx1"/>
                  </a:solidFill>
                  <a:latin typeface="Arial" panose="020B0604020202020204" pitchFamily="34" charset="0"/>
                  <a:cs typeface="Arial" panose="020B0604020202020204" pitchFamily="34" charset="0"/>
                </a:rPr>
                <a:t>Gen</a:t>
              </a:r>
              <a:r>
                <a:rPr lang="sk-SK" altLang="en-US" sz="1800" dirty="0" smtClean="0">
                  <a:solidFill>
                    <a:schemeClr val="tx1"/>
                  </a:solidFill>
                  <a:latin typeface="Arial" panose="020B0604020202020204" pitchFamily="34" charset="0"/>
                  <a:cs typeface="Arial" panose="020B0604020202020204" pitchFamily="34" charset="0"/>
                </a:rPr>
                <a:t>,</a:t>
              </a:r>
              <a:r>
                <a:rPr lang="en-US" altLang="en-US" sz="1800" dirty="0" err="1" smtClean="0">
                  <a:solidFill>
                    <a:schemeClr val="tx1"/>
                  </a:solidFill>
                  <a:latin typeface="Arial" panose="020B0604020202020204" pitchFamily="34" charset="0"/>
                  <a:cs typeface="Arial" panose="020B0604020202020204" pitchFamily="34" charset="0"/>
                </a:rPr>
                <a:t>Unemp</a:t>
              </a:r>
              <a:r>
                <a:rPr lang="sk-SK" altLang="en-US" sz="1800" dirty="0" smtClean="0">
                  <a:solidFill>
                    <a:schemeClr val="tx1"/>
                  </a:solidFill>
                  <a:latin typeface="Arial" panose="020B0604020202020204" pitchFamily="34" charset="0"/>
                  <a:cs typeface="Arial" panose="020B0604020202020204" pitchFamily="34" charset="0"/>
                </a:rPr>
                <a:t>)</a:t>
              </a:r>
              <a:endParaRPr lang="sk-SK" altLang="en-US" sz="1800" dirty="0">
                <a:solidFill>
                  <a:schemeClr val="tx1"/>
                </a:solidFill>
                <a:latin typeface="Arial" panose="020B0604020202020204" pitchFamily="34" charset="0"/>
                <a:cs typeface="Arial" panose="020B0604020202020204" pitchFamily="34" charset="0"/>
              </a:endParaRPr>
            </a:p>
          </p:txBody>
        </p:sp>
        <p:cxnSp>
          <p:nvCxnSpPr>
            <p:cNvPr id="46" name="Straight Arrow Connector 45"/>
            <p:cNvCxnSpPr/>
            <p:nvPr/>
          </p:nvCxnSpPr>
          <p:spPr>
            <a:xfrm>
              <a:off x="2555508" y="3205361"/>
              <a:ext cx="684331" cy="5254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849" name="TextBox 46"/>
            <p:cNvSpPr txBox="1">
              <a:spLocks noChangeArrowheads="1"/>
            </p:cNvSpPr>
            <p:nvPr/>
          </p:nvSpPr>
          <p:spPr bwMode="auto">
            <a:xfrm>
              <a:off x="2108749" y="3933056"/>
              <a:ext cx="40473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en-US" altLang="en-US" sz="1000" dirty="0" smtClean="0">
                  <a:solidFill>
                    <a:schemeClr val="tx1"/>
                  </a:solidFill>
                  <a:latin typeface="Arial" panose="020B0604020202020204" pitchFamily="34" charset="0"/>
                  <a:cs typeface="Arial" panose="020B0604020202020204" pitchFamily="34" charset="0"/>
                </a:rPr>
                <a:t>1</a:t>
              </a:r>
              <a:r>
                <a:rPr lang="sk-SK" altLang="en-US" sz="1000" dirty="0" smtClean="0">
                  <a:solidFill>
                    <a:schemeClr val="tx1"/>
                  </a:solidFill>
                  <a:latin typeface="Arial" panose="020B0604020202020204" pitchFamily="34" charset="0"/>
                  <a:cs typeface="Arial" panose="020B0604020202020204" pitchFamily="34" charset="0"/>
                </a:rPr>
                <a:t>/4</a:t>
              </a:r>
              <a:endParaRPr lang="sk-SK" altLang="en-US" sz="1000" dirty="0">
                <a:solidFill>
                  <a:schemeClr val="tx1"/>
                </a:solidFill>
                <a:latin typeface="Arial" panose="020B0604020202020204" pitchFamily="34" charset="0"/>
                <a:cs typeface="Arial" panose="020B0604020202020204" pitchFamily="34" charset="0"/>
              </a:endParaRPr>
            </a:p>
          </p:txBody>
        </p:sp>
      </p:grpSp>
      <p:sp>
        <p:nvSpPr>
          <p:cNvPr id="34837" name="TextBox 48"/>
          <p:cNvSpPr txBox="1">
            <a:spLocks noChangeArrowheads="1"/>
          </p:cNvSpPr>
          <p:nvPr/>
        </p:nvSpPr>
        <p:spPr bwMode="auto">
          <a:xfrm>
            <a:off x="8005763" y="5741989"/>
            <a:ext cx="2482850" cy="646331"/>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en-US" altLang="en-US" sz="1800" dirty="0" smtClean="0">
                <a:solidFill>
                  <a:schemeClr val="tx1"/>
                </a:solidFill>
                <a:latin typeface="Arial" panose="020B0604020202020204" pitchFamily="34" charset="0"/>
                <a:cs typeface="Arial" panose="020B0604020202020204" pitchFamily="34" charset="0"/>
              </a:rPr>
              <a:t>Fill the tabs from the training data</a:t>
            </a:r>
            <a:r>
              <a:rPr lang="sk-SK" altLang="en-US" sz="1800" dirty="0" smtClean="0">
                <a:solidFill>
                  <a:schemeClr val="tx1"/>
                </a:solidFill>
                <a:latin typeface="Arial" panose="020B0604020202020204" pitchFamily="34" charset="0"/>
                <a:cs typeface="Arial" panose="020B0604020202020204" pitchFamily="34" charset="0"/>
              </a:rPr>
              <a:t>!</a:t>
            </a:r>
            <a:endParaRPr lang="sk-SK" altLang="en-US" sz="1800" dirty="0">
              <a:solidFill>
                <a:schemeClr val="tx1"/>
              </a:solidFill>
              <a:latin typeface="Arial" panose="020B0604020202020204" pitchFamily="34" charset="0"/>
              <a:cs typeface="Arial" panose="020B0604020202020204" pitchFamily="34" charset="0"/>
            </a:endParaRPr>
          </a:p>
        </p:txBody>
      </p:sp>
      <p:sp>
        <p:nvSpPr>
          <p:cNvPr id="10" name="TextBox 9"/>
          <p:cNvSpPr txBox="1"/>
          <p:nvPr/>
        </p:nvSpPr>
        <p:spPr>
          <a:xfrm>
            <a:off x="1914826" y="1554441"/>
            <a:ext cx="724396" cy="369332"/>
          </a:xfrm>
          <a:prstGeom prst="rect">
            <a:avLst/>
          </a:prstGeom>
          <a:solidFill>
            <a:schemeClr val="bg1"/>
          </a:solidFill>
        </p:spPr>
        <p:txBody>
          <a:bodyPr wrap="square" rtlCol="0">
            <a:spAutoFit/>
          </a:bodyPr>
          <a:lstStyle/>
          <a:p>
            <a:r>
              <a:rPr lang="en-US" dirty="0" smtClean="0"/>
              <a:t>P(f}</a:t>
            </a:r>
            <a:endParaRPr lang="en-US" dirty="0"/>
          </a:p>
        </p:txBody>
      </p:sp>
      <p:sp>
        <p:nvSpPr>
          <p:cNvPr id="47" name="TextBox 46"/>
          <p:cNvSpPr txBox="1"/>
          <p:nvPr/>
        </p:nvSpPr>
        <p:spPr>
          <a:xfrm>
            <a:off x="7615253" y="1547320"/>
            <a:ext cx="1407178" cy="369332"/>
          </a:xfrm>
          <a:prstGeom prst="rect">
            <a:avLst/>
          </a:prstGeom>
          <a:solidFill>
            <a:schemeClr val="bg1"/>
          </a:solidFill>
        </p:spPr>
        <p:txBody>
          <a:bodyPr wrap="square" rtlCol="0">
            <a:spAutoFit/>
          </a:bodyPr>
          <a:lstStyle/>
          <a:p>
            <a:r>
              <a:rPr lang="en-US" dirty="0" smtClean="0"/>
              <a:t>P(</a:t>
            </a:r>
            <a:r>
              <a:rPr lang="en-US" dirty="0" err="1" smtClean="0"/>
              <a:t>unemp</a:t>
            </a:r>
            <a:r>
              <a:rPr lang="en-US" dirty="0"/>
              <a:t>)</a:t>
            </a:r>
          </a:p>
        </p:txBody>
      </p:sp>
    </p:spTree>
    <p:extLst>
      <p:ext uri="{BB962C8B-B14F-4D97-AF65-F5344CB8AC3E}">
        <p14:creationId xmlns:p14="http://schemas.microsoft.com/office/powerpoint/2010/main" val="28270366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1992313" y="336550"/>
            <a:ext cx="7561262" cy="369888"/>
          </a:xfrm>
          <a:prstGeom prst="rect">
            <a:avLst/>
          </a:prstGeom>
          <a:solidFill>
            <a:schemeClr val="accent1">
              <a:lumMod val="40000"/>
              <a:lumOff val="60000"/>
            </a:schemeClr>
          </a:solidFill>
          <a:ln>
            <a:noFill/>
          </a:ln>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defRPr/>
            </a:pPr>
            <a:r>
              <a:rPr lang="sk-SK" altLang="en-US" sz="1800" dirty="0" err="1" smtClean="0">
                <a:latin typeface="Arial" panose="020B0604020202020204" pitchFamily="34" charset="0"/>
              </a:rPr>
              <a:t>Write</a:t>
            </a:r>
            <a:r>
              <a:rPr lang="sk-SK" altLang="en-US" sz="1800" dirty="0" smtClean="0">
                <a:latin typeface="Arial" panose="020B0604020202020204" pitchFamily="34" charset="0"/>
              </a:rPr>
              <a:t>  </a:t>
            </a:r>
            <a:r>
              <a:rPr lang="sk-SK" altLang="en-US" sz="1800" dirty="0" err="1">
                <a:latin typeface="Arial" panose="020B0604020202020204" pitchFamily="34" charset="0"/>
              </a:rPr>
              <a:t>Bayes</a:t>
            </a:r>
            <a:r>
              <a:rPr lang="sk-SK" altLang="en-US" sz="1800" dirty="0">
                <a:latin typeface="Arial" panose="020B0604020202020204" pitchFamily="34" charset="0"/>
              </a:rPr>
              <a:t> net rule </a:t>
            </a:r>
            <a:r>
              <a:rPr lang="sk-SK" altLang="en-US" sz="1800" dirty="0" err="1" smtClean="0">
                <a:latin typeface="Arial" panose="020B0604020202020204" pitchFamily="34" charset="0"/>
              </a:rPr>
              <a:t>for</a:t>
            </a:r>
            <a:r>
              <a:rPr lang="sk-SK" altLang="en-US" sz="1800" dirty="0" smtClean="0">
                <a:latin typeface="Arial" panose="020B0604020202020204" pitchFamily="34" charset="0"/>
              </a:rPr>
              <a:t> </a:t>
            </a:r>
            <a:r>
              <a:rPr lang="sk-SK" altLang="en-US" sz="1800" dirty="0" err="1" smtClean="0">
                <a:latin typeface="Arial" panose="020B0604020202020204" pitchFamily="34" charset="0"/>
              </a:rPr>
              <a:t>this</a:t>
            </a:r>
            <a:r>
              <a:rPr lang="sk-SK" altLang="en-US" sz="1800" dirty="0" smtClean="0">
                <a:latin typeface="Arial" panose="020B0604020202020204" pitchFamily="34" charset="0"/>
              </a:rPr>
              <a:t> </a:t>
            </a:r>
            <a:r>
              <a:rPr lang="sk-SK" altLang="en-US" sz="1800" dirty="0" err="1" smtClean="0">
                <a:latin typeface="Arial" panose="020B0604020202020204" pitchFamily="34" charset="0"/>
              </a:rPr>
              <a:t>network</a:t>
            </a:r>
            <a:r>
              <a:rPr lang="sk-SK" altLang="en-US" sz="1800" dirty="0" smtClean="0">
                <a:latin typeface="Arial" panose="020B0604020202020204" pitchFamily="34" charset="0"/>
              </a:rPr>
              <a:t>?</a:t>
            </a:r>
            <a:endParaRPr lang="sk-SK" altLang="en-US" sz="1800" dirty="0">
              <a:latin typeface="Arial" panose="020B0604020202020204" pitchFamily="34" charset="0"/>
            </a:endParaRPr>
          </a:p>
        </p:txBody>
      </p:sp>
      <p:sp>
        <p:nvSpPr>
          <p:cNvPr id="7" name="TextBox 6"/>
          <p:cNvSpPr txBox="1">
            <a:spLocks noChangeArrowheads="1"/>
          </p:cNvSpPr>
          <p:nvPr/>
        </p:nvSpPr>
        <p:spPr bwMode="auto">
          <a:xfrm>
            <a:off x="1978026" y="3284538"/>
            <a:ext cx="8208963" cy="36933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dirty="0" err="1" smtClean="0">
                <a:latin typeface="Arial" panose="020B0604020202020204" pitchFamily="34" charset="0"/>
              </a:rPr>
              <a:t>Using</a:t>
            </a:r>
            <a:r>
              <a:rPr lang="sk-SK" altLang="en-US" dirty="0" smtClean="0">
                <a:latin typeface="Arial" panose="020B0604020202020204" pitchFamily="34" charset="0"/>
              </a:rPr>
              <a:t> </a:t>
            </a:r>
            <a:r>
              <a:rPr lang="sk-SK" altLang="en-US" dirty="0" err="1" smtClean="0">
                <a:latin typeface="Arial" panose="020B0604020202020204" pitchFamily="34" charset="0"/>
              </a:rPr>
              <a:t>previous</a:t>
            </a:r>
            <a:r>
              <a:rPr lang="sk-SK" altLang="en-US" dirty="0" smtClean="0">
                <a:latin typeface="Arial" panose="020B0604020202020204" pitchFamily="34" charset="0"/>
              </a:rPr>
              <a:t> formula , </a:t>
            </a:r>
            <a:r>
              <a:rPr lang="sk-SK" altLang="en-US" dirty="0" err="1" smtClean="0">
                <a:latin typeface="Arial" panose="020B0604020202020204" pitchFamily="34" charset="0"/>
              </a:rPr>
              <a:t>the</a:t>
            </a:r>
            <a:r>
              <a:rPr lang="sk-SK" altLang="en-US" dirty="0" smtClean="0">
                <a:latin typeface="Arial" panose="020B0604020202020204" pitchFamily="34" charset="0"/>
              </a:rPr>
              <a:t> </a:t>
            </a:r>
            <a:r>
              <a:rPr lang="sk-SK" altLang="en-US" dirty="0" err="1" smtClean="0">
                <a:latin typeface="Arial" panose="020B0604020202020204" pitchFamily="34" charset="0"/>
              </a:rPr>
              <a:t>probabilities</a:t>
            </a:r>
            <a:r>
              <a:rPr lang="sk-SK" altLang="en-US" dirty="0" smtClean="0">
                <a:latin typeface="Arial" panose="020B0604020202020204" pitchFamily="34" charset="0"/>
              </a:rPr>
              <a:t> are </a:t>
            </a:r>
            <a:r>
              <a:rPr lang="sk-SK" altLang="en-US" dirty="0" err="1" smtClean="0">
                <a:latin typeface="Arial" panose="020B0604020202020204" pitchFamily="34" charset="0"/>
              </a:rPr>
              <a:t>estimated</a:t>
            </a:r>
            <a:r>
              <a:rPr lang="sk-SK" altLang="en-US" dirty="0" smtClean="0">
                <a:latin typeface="Arial" panose="020B0604020202020204" pitchFamily="34" charset="0"/>
              </a:rPr>
              <a:t> </a:t>
            </a:r>
            <a:r>
              <a:rPr lang="sk-SK" altLang="en-US" dirty="0" err="1" smtClean="0">
                <a:latin typeface="Arial" panose="020B0604020202020204" pitchFamily="34" charset="0"/>
              </a:rPr>
              <a:t>from</a:t>
            </a:r>
            <a:r>
              <a:rPr lang="sk-SK" altLang="en-US" dirty="0" smtClean="0">
                <a:latin typeface="Arial" panose="020B0604020202020204" pitchFamily="34" charset="0"/>
              </a:rPr>
              <a:t> </a:t>
            </a:r>
            <a:r>
              <a:rPr lang="sk-SK" altLang="en-US" dirty="0" err="1" smtClean="0">
                <a:latin typeface="Arial" panose="020B0604020202020204" pitchFamily="34" charset="0"/>
              </a:rPr>
              <a:t>the</a:t>
            </a:r>
            <a:r>
              <a:rPr lang="sk-SK" altLang="en-US" dirty="0" smtClean="0">
                <a:latin typeface="Arial" panose="020B0604020202020204" pitchFamily="34" charset="0"/>
              </a:rPr>
              <a:t> test </a:t>
            </a:r>
            <a:r>
              <a:rPr lang="sk-SK" altLang="en-US" dirty="0" err="1" smtClean="0">
                <a:latin typeface="Arial" panose="020B0604020202020204" pitchFamily="34" charset="0"/>
              </a:rPr>
              <a:t>data</a:t>
            </a:r>
            <a:r>
              <a:rPr lang="sk-SK" altLang="en-US" dirty="0" smtClean="0">
                <a:latin typeface="Arial" panose="020B0604020202020204" pitchFamily="34" charset="0"/>
              </a:rPr>
              <a:t>. </a:t>
            </a:r>
            <a:endParaRPr lang="sk-SK" altLang="en-US" dirty="0">
              <a:latin typeface="Arial" panose="020B0604020202020204" pitchFamily="34" charset="0"/>
            </a:endParaRPr>
          </a:p>
        </p:txBody>
      </p:sp>
      <p:sp>
        <p:nvSpPr>
          <p:cNvPr id="4" name="TextBox 3"/>
          <p:cNvSpPr txBox="1"/>
          <p:nvPr/>
        </p:nvSpPr>
        <p:spPr>
          <a:xfrm>
            <a:off x="2001761" y="5904411"/>
            <a:ext cx="8866536" cy="923330"/>
          </a:xfrm>
          <a:prstGeom prst="rect">
            <a:avLst/>
          </a:prstGeom>
          <a:solidFill>
            <a:schemeClr val="accent6">
              <a:lumMod val="60000"/>
              <a:lumOff val="40000"/>
            </a:schemeClr>
          </a:solidFill>
        </p:spPr>
        <p:txBody>
          <a:bodyPr wrap="square" rtlCol="0">
            <a:spAutoFit/>
          </a:bodyPr>
          <a:lstStyle/>
          <a:p>
            <a:r>
              <a:rPr lang="sk-SK" dirty="0" err="1" smtClean="0"/>
              <a:t>The</a:t>
            </a:r>
            <a:r>
              <a:rPr lang="sk-SK" dirty="0" smtClean="0"/>
              <a:t> </a:t>
            </a:r>
            <a:r>
              <a:rPr lang="sk-SK" dirty="0" err="1" smtClean="0"/>
              <a:t>second</a:t>
            </a:r>
            <a:r>
              <a:rPr lang="sk-SK" dirty="0" smtClean="0"/>
              <a:t> </a:t>
            </a:r>
            <a:r>
              <a:rPr lang="sk-SK" dirty="0" err="1" smtClean="0"/>
              <a:t>question</a:t>
            </a:r>
            <a:r>
              <a:rPr lang="sk-SK" dirty="0" smtClean="0"/>
              <a:t> </a:t>
            </a:r>
            <a:r>
              <a:rPr lang="sk-SK" dirty="0" err="1" smtClean="0"/>
              <a:t>is</a:t>
            </a:r>
            <a:r>
              <a:rPr lang="sk-SK" dirty="0" smtClean="0"/>
              <a:t> a </a:t>
            </a:r>
            <a:r>
              <a:rPr lang="sk-SK" dirty="0" err="1" smtClean="0"/>
              <a:t>classification</a:t>
            </a:r>
            <a:r>
              <a:rPr lang="sk-SK" dirty="0" smtClean="0"/>
              <a:t> </a:t>
            </a:r>
            <a:r>
              <a:rPr lang="sk-SK" dirty="0" err="1" smtClean="0"/>
              <a:t>question</a:t>
            </a:r>
            <a:r>
              <a:rPr lang="sk-SK" dirty="0" smtClean="0"/>
              <a:t>. </a:t>
            </a:r>
            <a:r>
              <a:rPr lang="sk-SK" dirty="0" err="1" smtClean="0"/>
              <a:t>Will</a:t>
            </a:r>
            <a:r>
              <a:rPr lang="sk-SK" dirty="0" smtClean="0"/>
              <a:t> </a:t>
            </a:r>
            <a:r>
              <a:rPr lang="sk-SK" dirty="0" err="1" smtClean="0"/>
              <a:t>the</a:t>
            </a:r>
            <a:r>
              <a:rPr lang="sk-SK" dirty="0" smtClean="0"/>
              <a:t> person get</a:t>
            </a:r>
            <a:r>
              <a:rPr lang="en-US" dirty="0" smtClean="0"/>
              <a:t> loan</a:t>
            </a:r>
            <a:r>
              <a:rPr lang="sk-SK" dirty="0" smtClean="0"/>
              <a:t> </a:t>
            </a:r>
            <a:r>
              <a:rPr lang="sk-SK" dirty="0" err="1" smtClean="0"/>
              <a:t>providing</a:t>
            </a:r>
            <a:r>
              <a:rPr lang="sk-SK" dirty="0" smtClean="0"/>
              <a:t> </a:t>
            </a:r>
            <a:r>
              <a:rPr lang="sk-SK" dirty="0" err="1" smtClean="0"/>
              <a:t>that</a:t>
            </a:r>
            <a:r>
              <a:rPr lang="sk-SK" dirty="0" smtClean="0"/>
              <a:t> </a:t>
            </a:r>
            <a:r>
              <a:rPr lang="en-US" dirty="0" smtClean="0"/>
              <a:t>the person</a:t>
            </a:r>
            <a:r>
              <a:rPr lang="sk-SK" dirty="0" smtClean="0"/>
              <a:t> </a:t>
            </a:r>
            <a:r>
              <a:rPr lang="sk-SK" dirty="0" err="1" smtClean="0"/>
              <a:t>is</a:t>
            </a:r>
            <a:r>
              <a:rPr lang="sk-SK" dirty="0" smtClean="0"/>
              <a:t> </a:t>
            </a:r>
            <a:r>
              <a:rPr lang="sk-SK" dirty="0" err="1" smtClean="0"/>
              <a:t>an</a:t>
            </a:r>
            <a:r>
              <a:rPr lang="sk-SK" dirty="0" smtClean="0"/>
              <a:t> </a:t>
            </a:r>
            <a:r>
              <a:rPr lang="sk-SK" dirty="0" err="1" smtClean="0"/>
              <a:t>unemployed</a:t>
            </a:r>
            <a:r>
              <a:rPr lang="sk-SK" dirty="0" smtClean="0"/>
              <a:t> </a:t>
            </a:r>
            <a:r>
              <a:rPr lang="sk-SK" dirty="0" err="1" smtClean="0"/>
              <a:t>woman</a:t>
            </a:r>
            <a:r>
              <a:rPr lang="sk-SK" dirty="0" smtClean="0"/>
              <a:t>, </a:t>
            </a:r>
            <a:r>
              <a:rPr lang="sk-SK" dirty="0" err="1" smtClean="0"/>
              <a:t>wit</a:t>
            </a:r>
            <a:r>
              <a:rPr lang="en-US" dirty="0" smtClean="0"/>
              <a:t>h</a:t>
            </a:r>
            <a:r>
              <a:rPr lang="sk-SK" dirty="0" smtClean="0"/>
              <a:t> </a:t>
            </a:r>
            <a:r>
              <a:rPr lang="sk-SK" dirty="0" err="1" smtClean="0"/>
              <a:t>low</a:t>
            </a:r>
            <a:r>
              <a:rPr lang="sk-SK" dirty="0" smtClean="0"/>
              <a:t> </a:t>
            </a:r>
            <a:r>
              <a:rPr lang="sk-SK" dirty="0" err="1" smtClean="0"/>
              <a:t>allowance</a:t>
            </a:r>
            <a:r>
              <a:rPr lang="sk-SK" dirty="0" smtClean="0"/>
              <a:t> and </a:t>
            </a:r>
            <a:r>
              <a:rPr lang="sk-SK" dirty="0" err="1" smtClean="0"/>
              <a:t>average</a:t>
            </a:r>
            <a:r>
              <a:rPr lang="sk-SK" dirty="0" smtClean="0"/>
              <a:t> </a:t>
            </a:r>
            <a:r>
              <a:rPr lang="sk-SK" dirty="0" err="1" smtClean="0"/>
              <a:t>money</a:t>
            </a:r>
            <a:r>
              <a:rPr lang="sk-SK" dirty="0" smtClean="0"/>
              <a:t> on </a:t>
            </a:r>
            <a:r>
              <a:rPr lang="sk-SK" dirty="0" err="1" smtClean="0"/>
              <a:t>the</a:t>
            </a:r>
            <a:r>
              <a:rPr lang="sk-SK" dirty="0" smtClean="0"/>
              <a:t> bank </a:t>
            </a:r>
            <a:r>
              <a:rPr lang="sk-SK" dirty="0" err="1" smtClean="0"/>
              <a:t>account</a:t>
            </a:r>
            <a:r>
              <a:rPr lang="sk-SK" dirty="0" smtClean="0"/>
              <a:t>. </a:t>
            </a: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2024064" y="934306"/>
                <a:ext cx="9732224" cy="639983"/>
              </a:xfrm>
              <a:prstGeom prst="rect">
                <a:avLst/>
              </a:prstGeom>
              <a:solidFill>
                <a:srgbClr val="FFFF00"/>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𝑷</m:t>
                      </m:r>
                      <m:d>
                        <m:dPr>
                          <m:ctrlPr>
                            <a:rPr lang="en-US" b="0" i="1" smtClean="0">
                              <a:latin typeface="Cambria Math" panose="02040503050406030204" pitchFamily="18" charset="0"/>
                            </a:rPr>
                          </m:ctrlPr>
                        </m:dPr>
                        <m:e>
                          <m:r>
                            <a:rPr lang="en-US" b="0" i="1" smtClean="0">
                              <a:latin typeface="Cambria Math" panose="02040503050406030204" pitchFamily="18" charset="0"/>
                            </a:rPr>
                            <m:t>𝐺𝑒𝑛𝑑</m:t>
                          </m:r>
                          <m:r>
                            <a:rPr lang="en-US" b="0" i="1" smtClean="0">
                              <a:latin typeface="Cambria Math" panose="02040503050406030204" pitchFamily="18" charset="0"/>
                            </a:rPr>
                            <m:t>, </m:t>
                          </m:r>
                          <m:r>
                            <a:rPr lang="en-US" b="0" i="1" smtClean="0">
                              <a:latin typeface="Cambria Math" panose="02040503050406030204" pitchFamily="18" charset="0"/>
                            </a:rPr>
                            <m:t>𝑈𝑛𝑒𝑚𝑝</m:t>
                          </m:r>
                          <m:r>
                            <a:rPr lang="en-US" b="0" i="1" smtClean="0">
                              <a:latin typeface="Cambria Math" panose="02040503050406030204" pitchFamily="18" charset="0"/>
                            </a:rPr>
                            <m:t>, </m:t>
                          </m:r>
                          <m:r>
                            <a:rPr lang="en-US" b="0" i="1" smtClean="0">
                              <a:latin typeface="Cambria Math" panose="02040503050406030204" pitchFamily="18" charset="0"/>
                            </a:rPr>
                            <m:t>𝐸𝑎𝑟𝑛</m:t>
                          </m:r>
                          <m:r>
                            <a:rPr lang="en-US" b="0" i="1" smtClean="0">
                              <a:latin typeface="Cambria Math" panose="02040503050406030204" pitchFamily="18" charset="0"/>
                            </a:rPr>
                            <m:t>, </m:t>
                          </m:r>
                          <m:r>
                            <a:rPr lang="en-US" b="0" i="1" smtClean="0">
                              <a:latin typeface="Cambria Math" panose="02040503050406030204" pitchFamily="18" charset="0"/>
                            </a:rPr>
                            <m:t>𝐴𝑐𝑐𝑜𝑢𝑛𝑡</m:t>
                          </m:r>
                          <m:r>
                            <a:rPr lang="en-US" b="0" i="1" smtClean="0">
                              <a:latin typeface="Cambria Math" panose="02040503050406030204" pitchFamily="18" charset="0"/>
                            </a:rPr>
                            <m:t>, </m:t>
                          </m:r>
                          <m:r>
                            <a:rPr lang="en-US" b="0" i="1" smtClean="0">
                              <a:latin typeface="Cambria Math" panose="02040503050406030204" pitchFamily="18" charset="0"/>
                            </a:rPr>
                            <m:t>𝐿𝑜𝑎𝑛</m:t>
                          </m:r>
                        </m:e>
                      </m:d>
                      <m:r>
                        <a:rPr lang="en-US" b="0" i="1" smtClean="0">
                          <a:latin typeface="Cambria Math" panose="02040503050406030204" pitchFamily="18" charset="0"/>
                        </a:rPr>
                        <m:t>=</m:t>
                      </m:r>
                      <m:r>
                        <a:rPr lang="en-US" b="1" i="1" smtClean="0">
                          <a:latin typeface="Cambria Math" panose="02040503050406030204" pitchFamily="18" charset="0"/>
                        </a:rPr>
                        <m:t>𝑷</m:t>
                      </m:r>
                      <m:d>
                        <m:dPr>
                          <m:ctrlPr>
                            <a:rPr lang="en-US" b="0" i="1" smtClean="0">
                              <a:latin typeface="Cambria Math" panose="02040503050406030204" pitchFamily="18" charset="0"/>
                            </a:rPr>
                          </m:ctrlPr>
                        </m:dPr>
                        <m:e>
                          <m:r>
                            <a:rPr lang="en-US" b="0" i="1" smtClean="0">
                              <a:latin typeface="Cambria Math" panose="02040503050406030204" pitchFamily="18" charset="0"/>
                            </a:rPr>
                            <m:t>𝐺𝑒𝑛𝑑</m:t>
                          </m:r>
                        </m:e>
                      </m:d>
                      <m:r>
                        <a:rPr lang="en-US" b="1" i="1" smtClean="0">
                          <a:latin typeface="Cambria Math" panose="02040503050406030204" pitchFamily="18" charset="0"/>
                        </a:rPr>
                        <m:t>𝑷</m:t>
                      </m:r>
                      <m:d>
                        <m:dPr>
                          <m:ctrlPr>
                            <a:rPr lang="en-US" b="0" i="1" smtClean="0">
                              <a:latin typeface="Cambria Math" panose="02040503050406030204" pitchFamily="18" charset="0"/>
                            </a:rPr>
                          </m:ctrlPr>
                        </m:dPr>
                        <m:e>
                          <m:r>
                            <a:rPr lang="en-US" b="0" i="1" smtClean="0">
                              <a:latin typeface="Cambria Math" panose="02040503050406030204" pitchFamily="18" charset="0"/>
                            </a:rPr>
                            <m:t>𝑈𝑛𝑒𝑚𝑝</m:t>
                          </m:r>
                        </m:e>
                      </m:d>
                      <m:r>
                        <a:rPr lang="en-US" b="1" i="1" smtClean="0">
                          <a:latin typeface="Cambria Math" panose="02040503050406030204" pitchFamily="18" charset="0"/>
                        </a:rPr>
                        <m:t>𝑷</m:t>
                      </m:r>
                      <m:d>
                        <m:dPr>
                          <m:ctrlPr>
                            <a:rPr lang="en-US" b="0" i="1" smtClean="0">
                              <a:latin typeface="Cambria Math" panose="02040503050406030204" pitchFamily="18" charset="0"/>
                            </a:rPr>
                          </m:ctrlPr>
                        </m:dPr>
                        <m:e>
                          <m:r>
                            <a:rPr lang="en-US" b="0" i="1" smtClean="0">
                              <a:latin typeface="Cambria Math" panose="02040503050406030204" pitchFamily="18" charset="0"/>
                            </a:rPr>
                            <m:t>𝐴𝑐𝑐𝑜𝑢𝑛𝑡</m:t>
                          </m:r>
                        </m:e>
                      </m:d>
                      <m:r>
                        <a:rPr lang="en-US" b="1" i="1" smtClean="0">
                          <a:latin typeface="Cambria Math" panose="02040503050406030204" pitchFamily="18" charset="0"/>
                        </a:rPr>
                        <m:t>𝑷</m:t>
                      </m:r>
                      <m:d>
                        <m:dPr>
                          <m:ctrlPr>
                            <a:rPr lang="en-US" b="0" i="1" smtClean="0">
                              <a:latin typeface="Cambria Math" panose="02040503050406030204" pitchFamily="18" charset="0"/>
                            </a:rPr>
                          </m:ctrlPr>
                        </m:dPr>
                        <m:e>
                          <m:r>
                            <a:rPr lang="en-US" b="0" i="1" smtClean="0">
                              <a:latin typeface="Cambria Math" panose="02040503050406030204" pitchFamily="18" charset="0"/>
                            </a:rPr>
                            <m:t>𝐸𝑎𝑟𝑛</m:t>
                          </m:r>
                          <m:r>
                            <a:rPr lang="en-US" b="0" i="1" smtClean="0">
                              <a:latin typeface="Cambria Math" panose="02040503050406030204" pitchFamily="18" charset="0"/>
                            </a:rPr>
                            <m:t> /</m:t>
                          </m:r>
                          <m:r>
                            <a:rPr lang="en-US" b="0" i="1" smtClean="0">
                              <a:latin typeface="Cambria Math" panose="02040503050406030204" pitchFamily="18" charset="0"/>
                            </a:rPr>
                            <m:t>𝐺𝑒𝑛</m:t>
                          </m:r>
                          <m:r>
                            <a:rPr lang="en-US" b="0" i="1" smtClean="0">
                              <a:latin typeface="Cambria Math" panose="02040503050406030204" pitchFamily="18" charset="0"/>
                            </a:rPr>
                            <m:t>, </m:t>
                          </m:r>
                          <m:r>
                            <a:rPr lang="en-US" b="0" i="1" smtClean="0">
                              <a:latin typeface="Cambria Math" panose="02040503050406030204" pitchFamily="18" charset="0"/>
                            </a:rPr>
                            <m:t>𝑈𝑛𝑒𝑚𝑝</m:t>
                          </m:r>
                        </m:e>
                      </m:d>
                      <m:r>
                        <a:rPr lang="en-US" b="0" i="1" smtClean="0">
                          <a:latin typeface="Cambria Math" panose="02040503050406030204" pitchFamily="18" charset="0"/>
                        </a:rPr>
                        <m:t> </m:t>
                      </m:r>
                      <m:r>
                        <a:rPr lang="en-US" b="1" i="1" smtClean="0">
                          <a:latin typeface="Cambria Math" panose="02040503050406030204" pitchFamily="18" charset="0"/>
                        </a:rPr>
                        <m:t>𝑷</m:t>
                      </m:r>
                      <m:d>
                        <m:dPr>
                          <m:ctrlPr>
                            <a:rPr lang="en-US" b="0" i="1" smtClean="0">
                              <a:latin typeface="Cambria Math" panose="02040503050406030204" pitchFamily="18" charset="0"/>
                            </a:rPr>
                          </m:ctrlPr>
                        </m:dPr>
                        <m:e>
                          <m:r>
                            <a:rPr lang="en-US" b="0" i="1" smtClean="0">
                              <a:latin typeface="Cambria Math" panose="02040503050406030204" pitchFamily="18" charset="0"/>
                            </a:rPr>
                            <m:t>𝐿𝑜𝑎𝑛</m:t>
                          </m:r>
                          <m:r>
                            <a:rPr lang="en-US" b="0" i="1" smtClean="0">
                              <a:latin typeface="Cambria Math" panose="02040503050406030204" pitchFamily="18" charset="0"/>
                            </a:rPr>
                            <m:t>/ </m:t>
                          </m:r>
                          <m:r>
                            <a:rPr lang="en-US" b="0" i="1" smtClean="0">
                              <a:latin typeface="Cambria Math" panose="02040503050406030204" pitchFamily="18" charset="0"/>
                            </a:rPr>
                            <m:t>𝐸𝑎𝑟𝑛</m:t>
                          </m:r>
                          <m:r>
                            <a:rPr lang="en-US" b="0" i="1" smtClean="0">
                              <a:latin typeface="Cambria Math" panose="02040503050406030204" pitchFamily="18" charset="0"/>
                            </a:rPr>
                            <m:t>,</m:t>
                          </m:r>
                          <m:r>
                            <a:rPr lang="en-US" b="0" i="1" smtClean="0">
                              <a:latin typeface="Cambria Math" panose="02040503050406030204" pitchFamily="18" charset="0"/>
                            </a:rPr>
                            <m:t>𝑈𝑛𝑒𝑚𝑝</m:t>
                          </m:r>
                          <m:r>
                            <a:rPr lang="en-US" b="0" i="1" smtClean="0">
                              <a:latin typeface="Cambria Math" panose="02040503050406030204" pitchFamily="18" charset="0"/>
                            </a:rPr>
                            <m:t>,</m:t>
                          </m:r>
                          <m:r>
                            <a:rPr lang="en-US" b="0" i="1" smtClean="0">
                              <a:latin typeface="Cambria Math" panose="02040503050406030204" pitchFamily="18" charset="0"/>
                            </a:rPr>
                            <m:t>𝐴𝑐𝑐𝑜𝑢𝑛𝑡</m:t>
                          </m:r>
                        </m:e>
                      </m:d>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2024064" y="934306"/>
                <a:ext cx="9732224" cy="639983"/>
              </a:xfrm>
              <a:prstGeom prst="rect">
                <a:avLst/>
              </a:prstGeom>
              <a:blipFill>
                <a:blip r:embed="rId3"/>
                <a:stretch>
                  <a:fillRect b="-9524"/>
                </a:stretch>
              </a:blipFill>
            </p:spPr>
            <p:txBody>
              <a:bodyPr/>
              <a:lstStyle/>
              <a:p>
                <a:r>
                  <a:rPr lang="en-US">
                    <a:noFill/>
                  </a:rPr>
                  <a:t> </a:t>
                </a:r>
              </a:p>
            </p:txBody>
          </p:sp>
        </mc:Fallback>
      </mc:AlternateContent>
      <p:grpSp>
        <p:nvGrpSpPr>
          <p:cNvPr id="13" name="Group 12"/>
          <p:cNvGrpSpPr/>
          <p:nvPr/>
        </p:nvGrpSpPr>
        <p:grpSpPr>
          <a:xfrm>
            <a:off x="1265962" y="2222002"/>
            <a:ext cx="8602372" cy="743008"/>
            <a:chOff x="1265962" y="2222002"/>
            <a:chExt cx="8602372" cy="743008"/>
          </a:xfrm>
        </p:grpSpPr>
        <p:grpSp>
          <p:nvGrpSpPr>
            <p:cNvPr id="9" name="Group 8"/>
            <p:cNvGrpSpPr/>
            <p:nvPr/>
          </p:nvGrpSpPr>
          <p:grpSpPr>
            <a:xfrm>
              <a:off x="1978026" y="2222002"/>
              <a:ext cx="7561263" cy="733426"/>
              <a:chOff x="1978026" y="2222002"/>
              <a:chExt cx="7561263" cy="733426"/>
            </a:xfrm>
          </p:grpSpPr>
          <p:sp>
            <p:nvSpPr>
              <p:cNvPr id="29705" name="TextBox 3"/>
              <p:cNvSpPr txBox="1">
                <a:spLocks noChangeArrowheads="1"/>
              </p:cNvSpPr>
              <p:nvPr/>
            </p:nvSpPr>
            <p:spPr bwMode="auto">
              <a:xfrm>
                <a:off x="1978026" y="2222002"/>
                <a:ext cx="7561263" cy="369207"/>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defRPr/>
                </a:pPr>
                <a:r>
                  <a:rPr lang="sk-SK" altLang="en-US" sz="1800" dirty="0" err="1" smtClean="0">
                    <a:latin typeface="Arial" panose="020B0604020202020204" pitchFamily="34" charset="0"/>
                  </a:rPr>
                  <a:t>What</a:t>
                </a:r>
                <a:r>
                  <a:rPr lang="sk-SK" altLang="en-US" sz="1800" dirty="0" smtClean="0">
                    <a:latin typeface="Arial" panose="020B0604020202020204" pitchFamily="34" charset="0"/>
                  </a:rPr>
                  <a:t> </a:t>
                </a:r>
                <a:r>
                  <a:rPr lang="sk-SK" altLang="en-US" sz="1800" dirty="0" err="1" smtClean="0">
                    <a:latin typeface="Arial" panose="020B0604020202020204" pitchFamily="34" charset="0"/>
                  </a:rPr>
                  <a:t>is</a:t>
                </a:r>
                <a:r>
                  <a:rPr lang="sk-SK" altLang="en-US" sz="1800" dirty="0" smtClean="0">
                    <a:latin typeface="Arial" panose="020B0604020202020204" pitchFamily="34" charset="0"/>
                  </a:rPr>
                  <a:t> </a:t>
                </a:r>
                <a:r>
                  <a:rPr lang="sk-SK" altLang="en-US" sz="1800" dirty="0" err="1" smtClean="0">
                    <a:latin typeface="Arial" panose="020B0604020202020204" pitchFamily="34" charset="0"/>
                  </a:rPr>
                  <a:t>the</a:t>
                </a:r>
                <a:r>
                  <a:rPr lang="sk-SK" altLang="en-US" sz="1800" dirty="0" smtClean="0">
                    <a:latin typeface="Arial" panose="020B0604020202020204" pitchFamily="34" charset="0"/>
                  </a:rPr>
                  <a:t> </a:t>
                </a:r>
                <a:r>
                  <a:rPr lang="sk-SK" altLang="en-US" sz="1800" dirty="0" err="1" smtClean="0">
                    <a:latin typeface="Arial" panose="020B0604020202020204" pitchFamily="34" charset="0"/>
                  </a:rPr>
                  <a:t>probability</a:t>
                </a:r>
                <a:r>
                  <a:rPr lang="sk-SK" altLang="en-US" sz="1800" dirty="0" smtClean="0">
                    <a:latin typeface="Arial" panose="020B0604020202020204" pitchFamily="34" charset="0"/>
                  </a:rPr>
                  <a:t> </a:t>
                </a:r>
                <a:r>
                  <a:rPr lang="sk-SK" altLang="en-US" sz="1800" dirty="0" err="1" smtClean="0">
                    <a:latin typeface="Arial" panose="020B0604020202020204" pitchFamily="34" charset="0"/>
                  </a:rPr>
                  <a:t>for</a:t>
                </a:r>
                <a:r>
                  <a:rPr lang="sk-SK" altLang="en-US" sz="1800" dirty="0" smtClean="0">
                    <a:latin typeface="Arial" panose="020B0604020202020204" pitchFamily="34" charset="0"/>
                  </a:rPr>
                  <a:t> </a:t>
                </a:r>
                <a:r>
                  <a:rPr lang="sk-SK" altLang="en-US" sz="1800" dirty="0" err="1" smtClean="0">
                    <a:latin typeface="Arial" panose="020B0604020202020204" pitchFamily="34" charset="0"/>
                  </a:rPr>
                  <a:t>this</a:t>
                </a:r>
                <a:r>
                  <a:rPr lang="sk-SK" altLang="en-US" sz="1800" dirty="0" smtClean="0">
                    <a:latin typeface="Arial" panose="020B0604020202020204" pitchFamily="34" charset="0"/>
                  </a:rPr>
                  <a:t> </a:t>
                </a:r>
                <a:r>
                  <a:rPr lang="sk-SK" altLang="en-US" sz="1800" dirty="0" err="1" smtClean="0">
                    <a:latin typeface="Arial" panose="020B0604020202020204" pitchFamily="34" charset="0"/>
                  </a:rPr>
                  <a:t>atomic</a:t>
                </a:r>
                <a:r>
                  <a:rPr lang="sk-SK" altLang="en-US" sz="1800" dirty="0" smtClean="0">
                    <a:latin typeface="Arial" panose="020B0604020202020204" pitchFamily="34" charset="0"/>
                  </a:rPr>
                  <a:t> </a:t>
                </a:r>
                <a:r>
                  <a:rPr lang="sk-SK" altLang="en-US" sz="1800" dirty="0" err="1" smtClean="0">
                    <a:latin typeface="Arial" panose="020B0604020202020204" pitchFamily="34" charset="0"/>
                  </a:rPr>
                  <a:t>event</a:t>
                </a:r>
                <a:r>
                  <a:rPr lang="sk-SK" altLang="en-US" sz="1800" dirty="0" smtClean="0">
                    <a:latin typeface="Arial" panose="020B0604020202020204" pitchFamily="34" charset="0"/>
                  </a:rPr>
                  <a:t> </a:t>
                </a:r>
                <a:r>
                  <a:rPr lang="sk-SK" altLang="en-US" sz="1800" dirty="0">
                    <a:latin typeface="Arial" panose="020B0604020202020204" pitchFamily="34" charset="0"/>
                  </a:rPr>
                  <a:t>?</a:t>
                </a:r>
              </a:p>
            </p:txBody>
          </p:sp>
          <mc:AlternateContent xmlns:mc="http://schemas.openxmlformats.org/markup-compatibility/2006" xmlns:a14="http://schemas.microsoft.com/office/drawing/2010/main">
            <mc:Choice Requires="a14">
              <p:graphicFrame>
                <p:nvGraphicFramePr>
                  <p:cNvPr id="14" name="Object 4"/>
                  <p:cNvGraphicFramePr>
                    <a:graphicFrameLocks noChangeAspect="1"/>
                  </p:cNvGraphicFramePr>
                  <p:nvPr>
                    <p:extLst/>
                  </p:nvPr>
                </p:nvGraphicFramePr>
                <p:xfrm>
                  <a:off x="2001507" y="2653905"/>
                  <a:ext cx="6804406" cy="301523"/>
                </p:xfrm>
                <a:graphic>
                  <a:graphicData uri="http://schemas.openxmlformats.org/presentationml/2006/ole">
                    <mc:AlternateContent>
                      <mc:Choice xmlns:v="urn:schemas-microsoft-com:vml" Requires="v">
                        <p:oleObj spid="_x0000_s46139" name="Rovnica" r:id="rId4" imgW="4876800" imgH="215900" progId="Equation.3">
                          <p:embed/>
                        </p:oleObj>
                      </mc:Choice>
                      <mc:Fallback>
                        <p:oleObj name="Rovnica" r:id="rId4" imgW="4876800" imgH="215900" progId="Equation.3">
                          <p:embed/>
                          <p:pic>
                            <p:nvPicPr>
                              <p:cNvPr id="14" name="Object 4"/>
                              <p:cNvPicPr>
                                <a:picLocks noChangeAspect="1" noChangeArrowheads="1"/>
                              </p:cNvPicPr>
                              <p:nvPr/>
                            </p:nvPicPr>
                            <p:blipFill>
                              <a:blip r:embed="rId5">
                                <a:extLst>
                                  <a:ext uri="{28A0092B-C50C-407E-A947-70E740481C1C}">
                                    <a14:useLocalDpi val="0"/>
                                  </a:ext>
                                </a:extLst>
                              </a:blip>
                              <a:srcRect/>
                              <a:stretch>
                                <a:fillRect/>
                              </a:stretch>
                            </p:blipFill>
                            <p:spPr bwMode="auto">
                              <a:xfrm>
                                <a:off x="2001507" y="2653905"/>
                                <a:ext cx="6804406" cy="30152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pic>
                        </p:oleObj>
                      </mc:Fallback>
                    </mc:AlternateContent>
                  </a:graphicData>
                </a:graphic>
              </p:graphicFrame>
            </mc:Choice>
            <mc:Fallback xmlns="">
              <p:graphicFrame>
                <p:nvGraphicFramePr>
                  <p:cNvPr id="14" name="Object 4"/>
                  <p:cNvGraphicFramePr>
                    <a:graphicFrameLocks noChangeAspect="1"/>
                  </p:cNvGraphicFramePr>
                  <p:nvPr>
                    <p:extLst>
                      <p:ext uri="{D42A27DB-BD31-4B8C-83A1-F6EECF244321}">
                        <p14:modId xmlns:p14="http://schemas.microsoft.com/office/powerpoint/2010/main" val="480700844"/>
                      </p:ext>
                    </p:extLst>
                  </p:nvPr>
                </p:nvGraphicFramePr>
                <p:xfrm>
                  <a:off x="2001507" y="2653905"/>
                  <a:ext cx="6804406" cy="301523"/>
                </p:xfrm>
                <a:graphic>
                  <a:graphicData uri="http://schemas.openxmlformats.org/presentationml/2006/ole">
                    <mc:AlternateContent>
                      <mc:Choice xmlns:v="urn:schemas-microsoft-com:vml" Requires="v">
                        <p:oleObj spid="_x0000_s22621" name="Rovnica" r:id="rId6" imgW="4876800" imgH="215900" progId="Equation.3">
                          <p:embed/>
                        </p:oleObj>
                      </mc:Choice>
                      <mc:Fallback>
                        <p:oleObj name="Rovnica" r:id="rId6" imgW="4876800" imgH="215900" progId="Equation.3">
                          <p:embed/>
                          <p:pic>
                            <p:nvPicPr>
                              <p:cNvPr id="29706"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01507" y="2653905"/>
                                <a:ext cx="6804406" cy="301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Fallback>
          </mc:AlternateContent>
        </p:grpSp>
        <mc:AlternateContent xmlns:mc="http://schemas.openxmlformats.org/markup-compatibility/2006" xmlns:a14="http://schemas.microsoft.com/office/drawing/2010/main">
          <mc:Choice Requires="a14">
            <p:sp>
              <p:nvSpPr>
                <p:cNvPr id="8" name="TextBox 7"/>
                <p:cNvSpPr txBox="1"/>
                <p:nvPr/>
              </p:nvSpPr>
              <p:spPr>
                <a:xfrm>
                  <a:off x="1265962" y="2595678"/>
                  <a:ext cx="8602372" cy="36933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𝐺𝑒𝑛</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𝑈𝑛𝑒𝑚𝑝</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𝐸𝑎𝑟𝑛𝑖𝑛𝑔</m:t>
                            </m:r>
                            <m:r>
                              <a:rPr lang="en-US" b="0" i="1" smtClean="0">
                                <a:latin typeface="Cambria Math" panose="02040503050406030204" pitchFamily="18" charset="0"/>
                              </a:rPr>
                              <m:t>=</m:t>
                            </m:r>
                            <m:r>
                              <a:rPr lang="en-US" b="0" i="1" smtClean="0">
                                <a:latin typeface="Cambria Math" panose="02040503050406030204" pitchFamily="18" charset="0"/>
                              </a:rPr>
                              <m:t>𝑚𝑖𝑑𝑑𝑙𝑒</m:t>
                            </m:r>
                            <m:r>
                              <a:rPr lang="en-US" b="0" i="1" smtClean="0">
                                <a:latin typeface="Cambria Math" panose="02040503050406030204" pitchFamily="18" charset="0"/>
                              </a:rPr>
                              <m:t>, </m:t>
                            </m:r>
                            <m:r>
                              <a:rPr lang="en-US" b="0" i="1" smtClean="0">
                                <a:latin typeface="Cambria Math" panose="02040503050406030204" pitchFamily="18" charset="0"/>
                              </a:rPr>
                              <m:t>𝐴𝑐𝑐𝑜𝑢𝑛𝑡</m:t>
                            </m:r>
                            <m:r>
                              <a:rPr lang="en-US" b="0" i="1" smtClean="0">
                                <a:latin typeface="Cambria Math" panose="02040503050406030204" pitchFamily="18" charset="0"/>
                              </a:rPr>
                              <m:t>=</m:t>
                            </m:r>
                            <m:r>
                              <a:rPr lang="en-US" b="0" i="1" smtClean="0">
                                <a:latin typeface="Cambria Math" panose="02040503050406030204" pitchFamily="18" charset="0"/>
                              </a:rPr>
                              <m:t>h𝑖𝑔h</m:t>
                            </m:r>
                            <m:r>
                              <a:rPr lang="en-US" b="0" i="1" smtClean="0">
                                <a:latin typeface="Cambria Math" panose="02040503050406030204" pitchFamily="18" charset="0"/>
                              </a:rPr>
                              <m:t>, </m:t>
                            </m:r>
                            <m:r>
                              <a:rPr lang="en-US" b="0" i="1" smtClean="0">
                                <a:latin typeface="Cambria Math" panose="02040503050406030204" pitchFamily="18" charset="0"/>
                              </a:rPr>
                              <m:t>𝐿𝑜𝑎𝑛</m:t>
                            </m:r>
                            <m:r>
                              <a:rPr lang="en-US" b="0" i="1" smtClean="0">
                                <a:latin typeface="Cambria Math" panose="02040503050406030204" pitchFamily="18" charset="0"/>
                              </a:rPr>
                              <m:t>=</m:t>
                            </m:r>
                            <m:r>
                              <a:rPr lang="en-US" b="0" i="1" smtClean="0">
                                <a:latin typeface="Cambria Math" panose="02040503050406030204" pitchFamily="18" charset="0"/>
                              </a:rPr>
                              <m:t>𝑛</m:t>
                            </m:r>
                          </m:e>
                        </m:d>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1265962" y="2595678"/>
                  <a:ext cx="8602372" cy="369332"/>
                </a:xfrm>
                <a:prstGeom prst="rect">
                  <a:avLst/>
                </a:prstGeom>
                <a:blipFill>
                  <a:blip r:embed="rId8"/>
                  <a:stretch>
                    <a:fillRect b="-16667"/>
                  </a:stretch>
                </a:blipFill>
              </p:spPr>
              <p:txBody>
                <a:bodyPr/>
                <a:lstStyle/>
                <a:p>
                  <a:r>
                    <a:rPr lang="en-US">
                      <a:noFill/>
                    </a:rPr>
                    <a:t> </a:t>
                  </a:r>
                </a:p>
              </p:txBody>
            </p:sp>
          </mc:Fallback>
        </mc:AlternateContent>
      </p:grpSp>
      <p:grpSp>
        <p:nvGrpSpPr>
          <p:cNvPr id="12" name="Group 11"/>
          <p:cNvGrpSpPr/>
          <p:nvPr/>
        </p:nvGrpSpPr>
        <p:grpSpPr>
          <a:xfrm>
            <a:off x="1450326" y="4071935"/>
            <a:ext cx="8760474" cy="1476850"/>
            <a:chOff x="1450326" y="4071935"/>
            <a:chExt cx="8760474" cy="1476850"/>
          </a:xfrm>
        </p:grpSpPr>
        <p:sp>
          <p:nvSpPr>
            <p:cNvPr id="35848" name="TextBox 7"/>
            <p:cNvSpPr txBox="1">
              <a:spLocks noChangeArrowheads="1"/>
            </p:cNvSpPr>
            <p:nvPr/>
          </p:nvSpPr>
          <p:spPr bwMode="auto">
            <a:xfrm>
              <a:off x="2001838" y="4071935"/>
              <a:ext cx="82089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dirty="0" err="1" smtClean="0">
                  <a:solidFill>
                    <a:srgbClr val="C00000"/>
                  </a:solidFill>
                  <a:latin typeface="Arial" panose="020B0604020202020204" pitchFamily="34" charset="0"/>
                </a:rPr>
                <a:t>We</a:t>
              </a:r>
              <a:r>
                <a:rPr lang="sk-SK" altLang="en-US" dirty="0" smtClean="0">
                  <a:solidFill>
                    <a:srgbClr val="C00000"/>
                  </a:solidFill>
                  <a:latin typeface="Arial" panose="020B0604020202020204" pitchFamily="34" charset="0"/>
                </a:rPr>
                <a:t> </a:t>
              </a:r>
              <a:r>
                <a:rPr lang="sk-SK" altLang="en-US" dirty="0" err="1" smtClean="0">
                  <a:solidFill>
                    <a:srgbClr val="C00000"/>
                  </a:solidFill>
                  <a:latin typeface="Arial" panose="020B0604020202020204" pitchFamily="34" charset="0"/>
                </a:rPr>
                <a:t>can</a:t>
              </a:r>
              <a:r>
                <a:rPr lang="sk-SK" altLang="en-US" dirty="0" smtClean="0">
                  <a:solidFill>
                    <a:srgbClr val="C00000"/>
                  </a:solidFill>
                  <a:latin typeface="Arial" panose="020B0604020202020204" pitchFamily="34" charset="0"/>
                </a:rPr>
                <a:t> </a:t>
              </a:r>
              <a:r>
                <a:rPr lang="sk-SK" altLang="en-US" dirty="0" err="1" smtClean="0">
                  <a:solidFill>
                    <a:srgbClr val="C00000"/>
                  </a:solidFill>
                  <a:latin typeface="Arial" panose="020B0604020202020204" pitchFamily="34" charset="0"/>
                </a:rPr>
                <a:t>ask</a:t>
              </a:r>
              <a:r>
                <a:rPr lang="sk-SK" altLang="en-US" dirty="0" smtClean="0">
                  <a:solidFill>
                    <a:srgbClr val="C00000"/>
                  </a:solidFill>
                  <a:latin typeface="Arial" panose="020B0604020202020204" pitchFamily="34" charset="0"/>
                </a:rPr>
                <a:t> </a:t>
              </a:r>
              <a:r>
                <a:rPr lang="sk-SK" altLang="en-US" dirty="0" err="1" smtClean="0">
                  <a:solidFill>
                    <a:srgbClr val="C00000"/>
                  </a:solidFill>
                  <a:latin typeface="Arial" panose="020B0604020202020204" pitchFamily="34" charset="0"/>
                </a:rPr>
                <a:t>another</a:t>
              </a:r>
              <a:r>
                <a:rPr lang="sk-SK" altLang="en-US" dirty="0" smtClean="0">
                  <a:solidFill>
                    <a:srgbClr val="C00000"/>
                  </a:solidFill>
                  <a:latin typeface="Arial" panose="020B0604020202020204" pitchFamily="34" charset="0"/>
                </a:rPr>
                <a:t> </a:t>
              </a:r>
              <a:r>
                <a:rPr lang="sk-SK" altLang="en-US" dirty="0" err="1" smtClean="0">
                  <a:solidFill>
                    <a:srgbClr val="C00000"/>
                  </a:solidFill>
                  <a:latin typeface="Arial" panose="020B0604020202020204" pitchFamily="34" charset="0"/>
                </a:rPr>
                <a:t>questions</a:t>
              </a:r>
              <a:r>
                <a:rPr lang="sk-SK" altLang="en-US" dirty="0" smtClean="0">
                  <a:solidFill>
                    <a:srgbClr val="C00000"/>
                  </a:solidFill>
                  <a:latin typeface="Arial" panose="020B0604020202020204" pitchFamily="34" charset="0"/>
                </a:rPr>
                <a:t> </a:t>
              </a:r>
              <a:r>
                <a:rPr lang="sk-SK" altLang="en-US" dirty="0" smtClean="0">
                  <a:latin typeface="Arial" panose="020B0604020202020204" pitchFamily="34" charset="0"/>
                </a:rPr>
                <a:t> </a:t>
              </a:r>
              <a:endParaRPr lang="sk-SK" altLang="en-US" dirty="0">
                <a:latin typeface="Arial" panose="020B0604020202020204" pitchFamily="34" charset="0"/>
              </a:endParaRPr>
            </a:p>
          </p:txBody>
        </p:sp>
        <mc:AlternateContent xmlns:mc="http://schemas.openxmlformats.org/markup-compatibility/2006" xmlns:a14="http://schemas.microsoft.com/office/drawing/2010/main">
          <mc:Choice Requires="a14">
            <p:sp>
              <p:nvSpPr>
                <p:cNvPr id="11" name="TextBox 10"/>
                <p:cNvSpPr txBox="1"/>
                <p:nvPr/>
              </p:nvSpPr>
              <p:spPr>
                <a:xfrm>
                  <a:off x="2058293" y="4675259"/>
                  <a:ext cx="4866112" cy="369332"/>
                </a:xfrm>
                <a:prstGeom prst="rect">
                  <a:avLst/>
                </a:prstGeom>
                <a:solidFill>
                  <a:schemeClr val="accent2">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𝑷</m:t>
                        </m:r>
                        <m:d>
                          <m:dPr>
                            <m:ctrlPr>
                              <a:rPr lang="en-US" b="0" i="1" smtClean="0">
                                <a:latin typeface="Cambria Math" panose="02040503050406030204" pitchFamily="18" charset="0"/>
                              </a:rPr>
                            </m:ctrlPr>
                          </m:dPr>
                          <m:e>
                            <m:r>
                              <a:rPr lang="en-US" b="0" i="1" smtClean="0">
                                <a:latin typeface="Cambria Math" panose="02040503050406030204" pitchFamily="18" charset="0"/>
                              </a:rPr>
                              <m:t>𝐸𝑎𝑟𝑛</m:t>
                            </m:r>
                            <m:r>
                              <a:rPr lang="en-US" b="0" i="1" smtClean="0">
                                <a:latin typeface="Cambria Math" panose="02040503050406030204" pitchFamily="18" charset="0"/>
                              </a:rPr>
                              <m:t>=</m:t>
                            </m:r>
                            <m:r>
                              <a:rPr lang="en-US" b="0" i="1" smtClean="0">
                                <a:latin typeface="Cambria Math" panose="02040503050406030204" pitchFamily="18" charset="0"/>
                              </a:rPr>
                              <m:t>h𝑖𝑔h</m:t>
                            </m:r>
                            <m:r>
                              <a:rPr lang="en-US" b="0" i="1" smtClean="0">
                                <a:latin typeface="Cambria Math" panose="02040503050406030204" pitchFamily="18" charset="0"/>
                              </a:rPr>
                              <m:t> /  </m:t>
                            </m:r>
                            <m:r>
                              <a:rPr lang="en-US" b="0" i="1" smtClean="0">
                                <a:latin typeface="Cambria Math" panose="02040503050406030204" pitchFamily="18" charset="0"/>
                              </a:rPr>
                              <m:t>𝐺𝑒𝑛𝑑𝑒𝑟</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𝑈𝑛𝑒𝑚𝑝𝑙</m:t>
                            </m:r>
                            <m:r>
                              <a:rPr lang="en-US" b="0" i="1" smtClean="0">
                                <a:latin typeface="Cambria Math" panose="02040503050406030204" pitchFamily="18" charset="0"/>
                              </a:rPr>
                              <m:t>=</m:t>
                            </m:r>
                            <m:r>
                              <a:rPr lang="en-US" b="0" i="1" smtClean="0">
                                <a:latin typeface="Cambria Math" panose="02040503050406030204" pitchFamily="18" charset="0"/>
                              </a:rPr>
                              <m:t>𝑦</m:t>
                            </m:r>
                          </m:e>
                        </m:d>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2058293" y="4675259"/>
                  <a:ext cx="4866112" cy="369332"/>
                </a:xfrm>
                <a:prstGeom prst="rect">
                  <a:avLst/>
                </a:prstGeom>
                <a:blipFill>
                  <a:blip r:embed="rId9"/>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1450326" y="5179453"/>
                  <a:ext cx="8645235" cy="369332"/>
                </a:xfrm>
                <a:prstGeom prst="rect">
                  <a:avLst/>
                </a:prstGeom>
                <a:solidFill>
                  <a:schemeClr val="accent2">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𝑷</m:t>
                        </m:r>
                        <m:d>
                          <m:dPr>
                            <m:ctrlPr>
                              <a:rPr lang="en-US" b="0" i="1" smtClean="0">
                                <a:latin typeface="Cambria Math" panose="02040503050406030204" pitchFamily="18" charset="0"/>
                              </a:rPr>
                            </m:ctrlPr>
                          </m:dPr>
                          <m:e>
                            <m:r>
                              <a:rPr lang="en-US" b="0" i="1" smtClean="0">
                                <a:latin typeface="Cambria Math" panose="02040503050406030204" pitchFamily="18" charset="0"/>
                              </a:rPr>
                              <m:t>𝐿𝑜𝑎𝑛</m:t>
                            </m:r>
                            <m:r>
                              <a:rPr lang="en-US" b="0" i="1" smtClean="0">
                                <a:latin typeface="Cambria Math" panose="02040503050406030204" pitchFamily="18" charset="0"/>
                              </a:rPr>
                              <m:t>/ </m:t>
                            </m:r>
                            <m:r>
                              <a:rPr lang="en-US" b="0" i="1" smtClean="0">
                                <a:latin typeface="Cambria Math" panose="02040503050406030204" pitchFamily="18" charset="0"/>
                              </a:rPr>
                              <m:t>𝐺𝑒𝑛𝑑𝑒𝑟</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𝑈𝑛𝑒𝑚𝑝𝑙</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𝐸𝑎𝑟𝑛</m:t>
                            </m:r>
                            <m:r>
                              <a:rPr lang="en-US" b="0" i="1" smtClean="0">
                                <a:latin typeface="Cambria Math" panose="02040503050406030204" pitchFamily="18" charset="0"/>
                              </a:rPr>
                              <m:t>=</m:t>
                            </m:r>
                            <m:r>
                              <a:rPr lang="en-US" b="0" i="1" smtClean="0">
                                <a:latin typeface="Cambria Math" panose="02040503050406030204" pitchFamily="18" charset="0"/>
                              </a:rPr>
                              <m:t>𝑠𝑚𝑎𝑙𝑙</m:t>
                            </m:r>
                            <m:r>
                              <a:rPr lang="en-US" b="0" i="1" smtClean="0">
                                <a:latin typeface="Cambria Math" panose="02040503050406030204" pitchFamily="18" charset="0"/>
                              </a:rPr>
                              <m:t>, </m:t>
                            </m:r>
                            <m:r>
                              <a:rPr lang="en-US" b="0" i="1" smtClean="0">
                                <a:latin typeface="Cambria Math" panose="02040503050406030204" pitchFamily="18" charset="0"/>
                              </a:rPr>
                              <m:t>𝐴𝑐𝑐𝑜𝑢𝑛𝑡</m:t>
                            </m:r>
                            <m:r>
                              <a:rPr lang="en-US" b="0" i="1" smtClean="0">
                                <a:latin typeface="Cambria Math" panose="02040503050406030204" pitchFamily="18" charset="0"/>
                              </a:rPr>
                              <m:t>=</m:t>
                            </m:r>
                            <m:r>
                              <a:rPr lang="en-US" b="0" i="1" smtClean="0">
                                <a:latin typeface="Cambria Math" panose="02040503050406030204" pitchFamily="18" charset="0"/>
                              </a:rPr>
                              <m:t>𝑚𝑖𝑑𝑑𝑙𝑒</m:t>
                            </m:r>
                          </m:e>
                        </m:d>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1450326" y="5179453"/>
                  <a:ext cx="8645235" cy="369332"/>
                </a:xfrm>
                <a:prstGeom prst="rect">
                  <a:avLst/>
                </a:prstGeom>
                <a:blipFill>
                  <a:blip r:embed="rId10"/>
                  <a:stretch>
                    <a:fillRect b="-16667"/>
                  </a:stretch>
                </a:blipFill>
              </p:spPr>
              <p:txBody>
                <a:bodyPr/>
                <a:lstStyle/>
                <a:p>
                  <a:r>
                    <a:rPr lang="en-US">
                      <a:noFill/>
                    </a:rPr>
                    <a:t> </a:t>
                  </a:r>
                </a:p>
              </p:txBody>
            </p:sp>
          </mc:Fallback>
        </mc:AlternateContent>
      </p:grpSp>
    </p:spTree>
    <p:extLst>
      <p:ext uri="{BB962C8B-B14F-4D97-AF65-F5344CB8AC3E}">
        <p14:creationId xmlns:p14="http://schemas.microsoft.com/office/powerpoint/2010/main" val="1005583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4" grpId="0" animBg="1"/>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68434" y="770709"/>
            <a:ext cx="7785463" cy="461665"/>
          </a:xfrm>
          <a:prstGeom prst="rect">
            <a:avLst/>
          </a:prstGeom>
          <a:noFill/>
        </p:spPr>
        <p:txBody>
          <a:bodyPr wrap="square" rtlCol="0">
            <a:spAutoFit/>
          </a:bodyPr>
          <a:lstStyle/>
          <a:p>
            <a:r>
              <a:rPr lang="sk-SK" sz="2400" dirty="0" err="1" smtClean="0"/>
              <a:t>Example</a:t>
            </a:r>
            <a:r>
              <a:rPr lang="sk-SK" sz="2400" dirty="0" smtClean="0"/>
              <a:t> </a:t>
            </a:r>
            <a:r>
              <a:rPr lang="sk-SK" sz="2400" dirty="0" err="1" smtClean="0"/>
              <a:t>calculations</a:t>
            </a:r>
            <a:r>
              <a:rPr lang="sk-SK" sz="2400" dirty="0" smtClean="0"/>
              <a:t> on </a:t>
            </a:r>
            <a:r>
              <a:rPr lang="sk-SK" sz="2400" dirty="0" err="1" smtClean="0"/>
              <a:t>Bayesian</a:t>
            </a:r>
            <a:r>
              <a:rPr lang="sk-SK" sz="2400" dirty="0" smtClean="0"/>
              <a:t> </a:t>
            </a:r>
            <a:r>
              <a:rPr lang="sk-SK" sz="2400" dirty="0" err="1" smtClean="0"/>
              <a:t>classifier</a:t>
            </a:r>
            <a:endParaRPr lang="en-US" sz="2400" dirty="0"/>
          </a:p>
        </p:txBody>
      </p:sp>
      <p:sp>
        <p:nvSpPr>
          <p:cNvPr id="15" name="TextBox 14"/>
          <p:cNvSpPr txBox="1"/>
          <p:nvPr/>
        </p:nvSpPr>
        <p:spPr>
          <a:xfrm>
            <a:off x="1949509" y="5147541"/>
            <a:ext cx="8840411" cy="1477328"/>
          </a:xfrm>
          <a:prstGeom prst="rect">
            <a:avLst/>
          </a:prstGeom>
          <a:noFill/>
        </p:spPr>
        <p:txBody>
          <a:bodyPr wrap="square" rtlCol="0">
            <a:spAutoFit/>
          </a:bodyPr>
          <a:lstStyle/>
          <a:p>
            <a:r>
              <a:rPr lang="sk-SK" i="1" dirty="0" smtClean="0"/>
              <a:t>P(</a:t>
            </a:r>
            <a:r>
              <a:rPr lang="en-US" i="1" dirty="0" smtClean="0"/>
              <a:t>Gender</a:t>
            </a:r>
            <a:r>
              <a:rPr lang="sk-SK" i="1" dirty="0" smtClean="0"/>
              <a:t>=</a:t>
            </a:r>
            <a:r>
              <a:rPr lang="en-US" i="1" dirty="0" smtClean="0"/>
              <a:t>f</a:t>
            </a:r>
            <a:r>
              <a:rPr lang="sk-SK" i="1" dirty="0" smtClean="0"/>
              <a:t>)=6/12 </a:t>
            </a:r>
            <a:r>
              <a:rPr lang="sk-SK" i="1" dirty="0"/>
              <a:t>= </a:t>
            </a:r>
            <a:r>
              <a:rPr lang="sk-SK" i="1" dirty="0" smtClean="0"/>
              <a:t>½, P(</a:t>
            </a:r>
            <a:r>
              <a:rPr lang="en-US" i="1" dirty="0" smtClean="0"/>
              <a:t>Account</a:t>
            </a:r>
            <a:r>
              <a:rPr lang="sk-SK" i="1" dirty="0" smtClean="0"/>
              <a:t>=</a:t>
            </a:r>
            <a:r>
              <a:rPr lang="en-US" i="1" dirty="0" smtClean="0"/>
              <a:t>high</a:t>
            </a:r>
            <a:r>
              <a:rPr lang="sk-SK" i="1" dirty="0" smtClean="0"/>
              <a:t>)=4/12 </a:t>
            </a:r>
            <a:r>
              <a:rPr lang="sk-SK" i="1" dirty="0"/>
              <a:t>= </a:t>
            </a:r>
            <a:r>
              <a:rPr lang="sk-SK" i="1" dirty="0" smtClean="0"/>
              <a:t>1/3, P(</a:t>
            </a:r>
            <a:r>
              <a:rPr lang="en-US" i="1" dirty="0" err="1" smtClean="0"/>
              <a:t>Unemp</a:t>
            </a:r>
            <a:r>
              <a:rPr lang="sk-SK" i="1" dirty="0" smtClean="0"/>
              <a:t>=</a:t>
            </a:r>
            <a:r>
              <a:rPr lang="en-US" i="1" dirty="0" smtClean="0"/>
              <a:t>y</a:t>
            </a:r>
            <a:r>
              <a:rPr lang="sk-SK" i="1" dirty="0" smtClean="0"/>
              <a:t>)=</a:t>
            </a:r>
            <a:r>
              <a:rPr lang="sk-SK" i="1" dirty="0"/>
              <a:t>6/12 = </a:t>
            </a:r>
            <a:r>
              <a:rPr lang="sk-SK" i="1" dirty="0" smtClean="0"/>
              <a:t>½,</a:t>
            </a:r>
          </a:p>
          <a:p>
            <a:endParaRPr lang="sk-SK" i="1" dirty="0"/>
          </a:p>
          <a:p>
            <a:r>
              <a:rPr lang="sk-SK" i="1" dirty="0" smtClean="0"/>
              <a:t> P(</a:t>
            </a:r>
            <a:r>
              <a:rPr lang="en-US" i="1" dirty="0" smtClean="0"/>
              <a:t>Earning</a:t>
            </a:r>
            <a:r>
              <a:rPr lang="sk-SK" i="1" dirty="0" smtClean="0"/>
              <a:t>=</a:t>
            </a:r>
            <a:r>
              <a:rPr lang="en-US" i="1" dirty="0" smtClean="0"/>
              <a:t>middle</a:t>
            </a:r>
            <a:r>
              <a:rPr lang="sk-SK" i="1" dirty="0" smtClean="0"/>
              <a:t>/</a:t>
            </a:r>
            <a:r>
              <a:rPr lang="en-US" i="1" dirty="0" smtClean="0"/>
              <a:t>Gender</a:t>
            </a:r>
            <a:r>
              <a:rPr lang="sk-SK" i="1" dirty="0" smtClean="0"/>
              <a:t>=</a:t>
            </a:r>
            <a:r>
              <a:rPr lang="en-US" i="1" dirty="0" smtClean="0"/>
              <a:t>f</a:t>
            </a:r>
            <a:r>
              <a:rPr lang="sk-SK" i="1" dirty="0" smtClean="0"/>
              <a:t>,</a:t>
            </a:r>
            <a:r>
              <a:rPr lang="en-US" i="1" dirty="0" err="1" smtClean="0"/>
              <a:t>Unemp</a:t>
            </a:r>
            <a:r>
              <a:rPr lang="en-US" i="1" dirty="0" smtClean="0"/>
              <a:t>=yes</a:t>
            </a:r>
            <a:r>
              <a:rPr lang="sk-SK" i="1" dirty="0" smtClean="0"/>
              <a:t>)=1/4</a:t>
            </a:r>
          </a:p>
          <a:p>
            <a:endParaRPr lang="sk-SK" i="1" dirty="0"/>
          </a:p>
          <a:p>
            <a:r>
              <a:rPr lang="sk-SK" i="1" dirty="0" smtClean="0"/>
              <a:t>P(</a:t>
            </a:r>
            <a:r>
              <a:rPr lang="en-US" i="1" dirty="0" smtClean="0"/>
              <a:t>Loan</a:t>
            </a:r>
            <a:r>
              <a:rPr lang="sk-SK" i="1" dirty="0" smtClean="0"/>
              <a:t>=</a:t>
            </a:r>
            <a:r>
              <a:rPr lang="en-US" i="1" dirty="0" smtClean="0"/>
              <a:t>y</a:t>
            </a:r>
            <a:r>
              <a:rPr lang="sk-SK" i="1" dirty="0" smtClean="0"/>
              <a:t>/</a:t>
            </a:r>
            <a:r>
              <a:rPr lang="en-US" i="1" dirty="0" smtClean="0"/>
              <a:t>Earning</a:t>
            </a:r>
            <a:r>
              <a:rPr lang="sk-SK" i="1" dirty="0" smtClean="0"/>
              <a:t>=</a:t>
            </a:r>
            <a:r>
              <a:rPr lang="en-US" i="1" dirty="0" smtClean="0"/>
              <a:t>middle</a:t>
            </a:r>
            <a:r>
              <a:rPr lang="sk-SK" i="1" dirty="0" smtClean="0"/>
              <a:t>, </a:t>
            </a:r>
            <a:r>
              <a:rPr lang="en-US" i="1" dirty="0" err="1" smtClean="0"/>
              <a:t>Unemp</a:t>
            </a:r>
            <a:r>
              <a:rPr lang="sk-SK" i="1" dirty="0" smtClean="0"/>
              <a:t>=</a:t>
            </a:r>
            <a:r>
              <a:rPr lang="en-US" i="1" dirty="0" smtClean="0"/>
              <a:t>y</a:t>
            </a:r>
            <a:r>
              <a:rPr lang="sk-SK" i="1" dirty="0" smtClean="0"/>
              <a:t>, </a:t>
            </a:r>
            <a:r>
              <a:rPr lang="en-US" i="1" dirty="0" smtClean="0"/>
              <a:t>Account</a:t>
            </a:r>
            <a:r>
              <a:rPr lang="sk-SK" i="1" dirty="0" smtClean="0"/>
              <a:t>=</a:t>
            </a:r>
            <a:r>
              <a:rPr lang="en-US" i="1" dirty="0" smtClean="0"/>
              <a:t>high</a:t>
            </a:r>
            <a:r>
              <a:rPr lang="sk-SK" i="1" dirty="0" smtClean="0"/>
              <a:t>)=1.0</a:t>
            </a:r>
            <a:endParaRPr lang="en-US" i="1" dirty="0"/>
          </a:p>
        </p:txBody>
      </p:sp>
      <p:grpSp>
        <p:nvGrpSpPr>
          <p:cNvPr id="7" name="Group 6"/>
          <p:cNvGrpSpPr/>
          <p:nvPr/>
        </p:nvGrpSpPr>
        <p:grpSpPr>
          <a:xfrm>
            <a:off x="1807389" y="2021981"/>
            <a:ext cx="9387480" cy="2896371"/>
            <a:chOff x="1807389" y="2021981"/>
            <a:chExt cx="9387480" cy="2896371"/>
          </a:xfrm>
        </p:grpSpPr>
        <p:grpSp>
          <p:nvGrpSpPr>
            <p:cNvPr id="14" name="Group 13"/>
            <p:cNvGrpSpPr/>
            <p:nvPr/>
          </p:nvGrpSpPr>
          <p:grpSpPr>
            <a:xfrm>
              <a:off x="1807389" y="2021981"/>
              <a:ext cx="9387480" cy="2896371"/>
              <a:chOff x="1807389" y="2021981"/>
              <a:chExt cx="9387480" cy="2896371"/>
            </a:xfrm>
          </p:grpSpPr>
          <p:sp>
            <p:nvSpPr>
              <p:cNvPr id="10" name="TextBox 9"/>
              <p:cNvSpPr txBox="1"/>
              <p:nvPr/>
            </p:nvSpPr>
            <p:spPr>
              <a:xfrm>
                <a:off x="1898829" y="3119502"/>
                <a:ext cx="9296040" cy="923330"/>
              </a:xfrm>
              <a:prstGeom prst="rect">
                <a:avLst/>
              </a:prstGeom>
              <a:noFill/>
            </p:spPr>
            <p:txBody>
              <a:bodyPr wrap="square" rtlCol="0">
                <a:spAutoFit/>
              </a:bodyPr>
              <a:lstStyle/>
              <a:p>
                <a:r>
                  <a:rPr lang="sk-SK" i="1" dirty="0" smtClean="0"/>
                  <a:t>P(</a:t>
                </a:r>
                <a:r>
                  <a:rPr lang="en-US" i="1" dirty="0" err="1" smtClean="0"/>
                  <a:t>Gend</a:t>
                </a:r>
                <a:r>
                  <a:rPr lang="sk-SK" i="1" dirty="0" smtClean="0"/>
                  <a:t>=</a:t>
                </a:r>
                <a:r>
                  <a:rPr lang="en-US" i="1" dirty="0" smtClean="0"/>
                  <a:t>f</a:t>
                </a:r>
                <a:r>
                  <a:rPr lang="sk-SK" i="1" dirty="0" smtClean="0"/>
                  <a:t>, </a:t>
                </a:r>
                <a:r>
                  <a:rPr lang="en-US" i="1" dirty="0" err="1" smtClean="0"/>
                  <a:t>Unemp</a:t>
                </a:r>
                <a:r>
                  <a:rPr lang="sk-SK" i="1" dirty="0" smtClean="0"/>
                  <a:t>=</a:t>
                </a:r>
                <a:r>
                  <a:rPr lang="en-US" i="1" dirty="0" smtClean="0"/>
                  <a:t>y</a:t>
                </a:r>
                <a:r>
                  <a:rPr lang="sk-SK" i="1" dirty="0" smtClean="0"/>
                  <a:t>, </a:t>
                </a:r>
                <a:r>
                  <a:rPr lang="en-US" i="1" dirty="0" smtClean="0"/>
                  <a:t>Earning</a:t>
                </a:r>
                <a:r>
                  <a:rPr lang="sk-SK" i="1" dirty="0" smtClean="0"/>
                  <a:t>=</a:t>
                </a:r>
                <a:r>
                  <a:rPr lang="en-US" i="1" dirty="0" smtClean="0"/>
                  <a:t>middle</a:t>
                </a:r>
                <a:r>
                  <a:rPr lang="sk-SK" i="1" dirty="0" smtClean="0"/>
                  <a:t>, </a:t>
                </a:r>
                <a:r>
                  <a:rPr lang="en-US" i="1" dirty="0" smtClean="0"/>
                  <a:t>Account</a:t>
                </a:r>
                <a:r>
                  <a:rPr lang="sk-SK" i="1" dirty="0" smtClean="0"/>
                  <a:t>=</a:t>
                </a:r>
                <a:r>
                  <a:rPr lang="en-US" i="1" dirty="0" smtClean="0"/>
                  <a:t>high</a:t>
                </a:r>
                <a:r>
                  <a:rPr lang="sk-SK" i="1" dirty="0" smtClean="0"/>
                  <a:t>, </a:t>
                </a:r>
                <a:r>
                  <a:rPr lang="en-US" i="1" dirty="0" smtClean="0"/>
                  <a:t>Loan</a:t>
                </a:r>
                <a:r>
                  <a:rPr lang="sk-SK" i="1" dirty="0" smtClean="0"/>
                  <a:t>=</a:t>
                </a:r>
                <a:r>
                  <a:rPr lang="en-US" i="1" dirty="0" smtClean="0"/>
                  <a:t>y</a:t>
                </a:r>
                <a:r>
                  <a:rPr lang="sk-SK" i="1" dirty="0" smtClean="0"/>
                  <a:t>)=</a:t>
                </a:r>
              </a:p>
              <a:p>
                <a:r>
                  <a:rPr lang="sk-SK" i="1" dirty="0" smtClean="0"/>
                  <a:t>=P(</a:t>
                </a:r>
                <a:r>
                  <a:rPr lang="en-US" i="1" dirty="0" smtClean="0"/>
                  <a:t>Gender</a:t>
                </a:r>
                <a:r>
                  <a:rPr lang="sk-SK" i="1" dirty="0" smtClean="0"/>
                  <a:t>=</a:t>
                </a:r>
                <a:r>
                  <a:rPr lang="en-US" i="1" dirty="0" smtClean="0"/>
                  <a:t>f</a:t>
                </a:r>
                <a:r>
                  <a:rPr lang="sk-SK" i="1" dirty="0" smtClean="0"/>
                  <a:t>)P(</a:t>
                </a:r>
                <a:r>
                  <a:rPr lang="en-US" i="1" dirty="0" err="1" smtClean="0"/>
                  <a:t>Unemp</a:t>
                </a:r>
                <a:r>
                  <a:rPr lang="sk-SK" i="1" dirty="0" smtClean="0"/>
                  <a:t>=</a:t>
                </a:r>
                <a:r>
                  <a:rPr lang="en-US" i="1" dirty="0" smtClean="0"/>
                  <a:t>y</a:t>
                </a:r>
                <a:r>
                  <a:rPr lang="sk-SK" i="1" dirty="0" smtClean="0"/>
                  <a:t>)P(</a:t>
                </a:r>
                <a:r>
                  <a:rPr lang="en-US" i="1" dirty="0" smtClean="0"/>
                  <a:t>Account</a:t>
                </a:r>
                <a:r>
                  <a:rPr lang="sk-SK" i="1" dirty="0" smtClean="0"/>
                  <a:t>=</a:t>
                </a:r>
                <a:r>
                  <a:rPr lang="en-US" i="1" dirty="0" smtClean="0"/>
                  <a:t>high</a:t>
                </a:r>
                <a:r>
                  <a:rPr lang="sk-SK" i="1" dirty="0" smtClean="0"/>
                  <a:t>)P(</a:t>
                </a:r>
                <a:r>
                  <a:rPr lang="en-US" i="1" dirty="0"/>
                  <a:t>E</a:t>
                </a:r>
                <a:r>
                  <a:rPr lang="en-US" i="1" dirty="0" smtClean="0"/>
                  <a:t>arning</a:t>
                </a:r>
                <a:r>
                  <a:rPr lang="sk-SK" i="1" dirty="0" smtClean="0"/>
                  <a:t>=</a:t>
                </a:r>
                <a:r>
                  <a:rPr lang="en-US" i="1" dirty="0" smtClean="0"/>
                  <a:t>middle</a:t>
                </a:r>
                <a:r>
                  <a:rPr lang="sk-SK" i="1" dirty="0" smtClean="0"/>
                  <a:t>/</a:t>
                </a:r>
                <a:r>
                  <a:rPr lang="en-US" i="1" dirty="0" smtClean="0"/>
                  <a:t>Gender</a:t>
                </a:r>
                <a:r>
                  <a:rPr lang="sk-SK" i="1" dirty="0" smtClean="0"/>
                  <a:t>=</a:t>
                </a:r>
                <a:r>
                  <a:rPr lang="en-US" i="1" dirty="0" smtClean="0"/>
                  <a:t>f, </a:t>
                </a:r>
                <a:r>
                  <a:rPr lang="en-US" i="1" dirty="0" err="1" smtClean="0"/>
                  <a:t>Unemp</a:t>
                </a:r>
                <a:r>
                  <a:rPr lang="sk-SK" i="1" dirty="0" smtClean="0"/>
                  <a:t>=</a:t>
                </a:r>
                <a:r>
                  <a:rPr lang="en-US" i="1" dirty="0" smtClean="0"/>
                  <a:t>y</a:t>
                </a:r>
                <a:r>
                  <a:rPr lang="sk-SK" i="1" dirty="0" smtClean="0"/>
                  <a:t>)P(</a:t>
                </a:r>
                <a:r>
                  <a:rPr lang="en-US" i="1" dirty="0" smtClean="0"/>
                  <a:t>Loan</a:t>
                </a:r>
                <a:r>
                  <a:rPr lang="sk-SK" i="1" dirty="0" smtClean="0"/>
                  <a:t>=</a:t>
                </a:r>
                <a:r>
                  <a:rPr lang="en-US" i="1" dirty="0" smtClean="0"/>
                  <a:t>y</a:t>
                </a:r>
                <a:r>
                  <a:rPr lang="sk-SK" i="1" dirty="0" smtClean="0"/>
                  <a:t>/</a:t>
                </a:r>
                <a:r>
                  <a:rPr lang="en-US" i="1" dirty="0" smtClean="0"/>
                  <a:t>Earn</a:t>
                </a:r>
                <a:r>
                  <a:rPr lang="sk-SK" i="1" dirty="0" smtClean="0"/>
                  <a:t>=</a:t>
                </a:r>
                <a:r>
                  <a:rPr lang="en-US" i="1" dirty="0" smtClean="0"/>
                  <a:t>middle</a:t>
                </a:r>
                <a:r>
                  <a:rPr lang="sk-SK" i="1" dirty="0" smtClean="0"/>
                  <a:t>, </a:t>
                </a:r>
                <a:r>
                  <a:rPr lang="en-US" i="1" dirty="0" err="1" smtClean="0"/>
                  <a:t>Unemp</a:t>
                </a:r>
                <a:r>
                  <a:rPr lang="sk-SK" i="1" dirty="0" smtClean="0"/>
                  <a:t>=</a:t>
                </a:r>
                <a:r>
                  <a:rPr lang="en-US" i="1" dirty="0" smtClean="0"/>
                  <a:t>y</a:t>
                </a:r>
                <a:r>
                  <a:rPr lang="sk-SK" i="1" dirty="0" smtClean="0"/>
                  <a:t>,</a:t>
                </a:r>
                <a:r>
                  <a:rPr lang="en-US" i="1" dirty="0" smtClean="0"/>
                  <a:t> Account</a:t>
                </a:r>
                <a:r>
                  <a:rPr lang="sk-SK" i="1" dirty="0" smtClean="0"/>
                  <a:t>=</a:t>
                </a:r>
                <a:r>
                  <a:rPr lang="en-US" i="1" dirty="0" smtClean="0"/>
                  <a:t>high</a:t>
                </a:r>
                <a:r>
                  <a:rPr lang="sk-SK" i="1" dirty="0" smtClean="0"/>
                  <a:t>)</a:t>
                </a:r>
                <a:endParaRPr lang="en-US" i="1" dirty="0"/>
              </a:p>
            </p:txBody>
          </p:sp>
          <p:grpSp>
            <p:nvGrpSpPr>
              <p:cNvPr id="12" name="Group 11"/>
              <p:cNvGrpSpPr/>
              <p:nvPr/>
            </p:nvGrpSpPr>
            <p:grpSpPr>
              <a:xfrm>
                <a:off x="1807389" y="2021981"/>
                <a:ext cx="7679902" cy="733428"/>
                <a:chOff x="1898829" y="2008919"/>
                <a:chExt cx="7679902" cy="733428"/>
              </a:xfrm>
            </p:grpSpPr>
            <p:sp>
              <p:nvSpPr>
                <p:cNvPr id="5" name="TextBox 3"/>
                <p:cNvSpPr txBox="1">
                  <a:spLocks noChangeArrowheads="1"/>
                </p:cNvSpPr>
                <p:nvPr/>
              </p:nvSpPr>
              <p:spPr bwMode="auto">
                <a:xfrm>
                  <a:off x="2017468" y="2008919"/>
                  <a:ext cx="7561263" cy="369207"/>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defRPr/>
                  </a:pPr>
                  <a:r>
                    <a:rPr lang="sk-SK" altLang="en-US" sz="1800" dirty="0" err="1" smtClean="0">
                      <a:latin typeface="Arial" panose="020B0604020202020204" pitchFamily="34" charset="0"/>
                    </a:rPr>
                    <a:t>What</a:t>
                  </a:r>
                  <a:r>
                    <a:rPr lang="sk-SK" altLang="en-US" sz="1800" dirty="0" smtClean="0">
                      <a:latin typeface="Arial" panose="020B0604020202020204" pitchFamily="34" charset="0"/>
                    </a:rPr>
                    <a:t> </a:t>
                  </a:r>
                  <a:r>
                    <a:rPr lang="sk-SK" altLang="en-US" sz="1800" dirty="0" err="1" smtClean="0">
                      <a:latin typeface="Arial" panose="020B0604020202020204" pitchFamily="34" charset="0"/>
                    </a:rPr>
                    <a:t>is</a:t>
                  </a:r>
                  <a:r>
                    <a:rPr lang="sk-SK" altLang="en-US" sz="1800" dirty="0" smtClean="0">
                      <a:latin typeface="Arial" panose="020B0604020202020204" pitchFamily="34" charset="0"/>
                    </a:rPr>
                    <a:t> </a:t>
                  </a:r>
                  <a:r>
                    <a:rPr lang="sk-SK" altLang="en-US" sz="1800" dirty="0" err="1" smtClean="0">
                      <a:latin typeface="Arial" panose="020B0604020202020204" pitchFamily="34" charset="0"/>
                    </a:rPr>
                    <a:t>the</a:t>
                  </a:r>
                  <a:r>
                    <a:rPr lang="sk-SK" altLang="en-US" sz="1800" dirty="0" smtClean="0">
                      <a:latin typeface="Arial" panose="020B0604020202020204" pitchFamily="34" charset="0"/>
                    </a:rPr>
                    <a:t> </a:t>
                  </a:r>
                  <a:r>
                    <a:rPr lang="sk-SK" altLang="en-US" sz="1800" dirty="0" err="1" smtClean="0">
                      <a:latin typeface="Arial" panose="020B0604020202020204" pitchFamily="34" charset="0"/>
                    </a:rPr>
                    <a:t>probability</a:t>
                  </a:r>
                  <a:r>
                    <a:rPr lang="sk-SK" altLang="en-US" sz="1800" dirty="0" smtClean="0">
                      <a:latin typeface="Arial" panose="020B0604020202020204" pitchFamily="34" charset="0"/>
                    </a:rPr>
                    <a:t> </a:t>
                  </a:r>
                  <a:r>
                    <a:rPr lang="sk-SK" altLang="en-US" sz="1800" dirty="0" err="1" smtClean="0">
                      <a:latin typeface="Arial" panose="020B0604020202020204" pitchFamily="34" charset="0"/>
                    </a:rPr>
                    <a:t>for</a:t>
                  </a:r>
                  <a:r>
                    <a:rPr lang="sk-SK" altLang="en-US" sz="1800" dirty="0" smtClean="0">
                      <a:latin typeface="Arial" panose="020B0604020202020204" pitchFamily="34" charset="0"/>
                    </a:rPr>
                    <a:t> </a:t>
                  </a:r>
                  <a:r>
                    <a:rPr lang="sk-SK" altLang="en-US" sz="1800" dirty="0" err="1" smtClean="0">
                      <a:latin typeface="Arial" panose="020B0604020202020204" pitchFamily="34" charset="0"/>
                    </a:rPr>
                    <a:t>this</a:t>
                  </a:r>
                  <a:r>
                    <a:rPr lang="sk-SK" altLang="en-US" sz="1800" dirty="0" smtClean="0">
                      <a:latin typeface="Arial" panose="020B0604020202020204" pitchFamily="34" charset="0"/>
                    </a:rPr>
                    <a:t> </a:t>
                  </a:r>
                  <a:r>
                    <a:rPr lang="sk-SK" altLang="en-US" sz="1800" dirty="0" err="1" smtClean="0">
                      <a:latin typeface="Arial" panose="020B0604020202020204" pitchFamily="34" charset="0"/>
                    </a:rPr>
                    <a:t>atomic</a:t>
                  </a:r>
                  <a:r>
                    <a:rPr lang="sk-SK" altLang="en-US" sz="1800" dirty="0" smtClean="0">
                      <a:latin typeface="Arial" panose="020B0604020202020204" pitchFamily="34" charset="0"/>
                    </a:rPr>
                    <a:t> </a:t>
                  </a:r>
                  <a:r>
                    <a:rPr lang="sk-SK" altLang="en-US" sz="1800" dirty="0" err="1" smtClean="0">
                      <a:latin typeface="Arial" panose="020B0604020202020204" pitchFamily="34" charset="0"/>
                    </a:rPr>
                    <a:t>event</a:t>
                  </a:r>
                  <a:r>
                    <a:rPr lang="sk-SK" altLang="en-US" sz="1800" dirty="0" smtClean="0">
                      <a:latin typeface="Arial" panose="020B0604020202020204" pitchFamily="34" charset="0"/>
                    </a:rPr>
                    <a:t> </a:t>
                  </a:r>
                  <a:r>
                    <a:rPr lang="sk-SK" altLang="en-US" sz="1800" dirty="0">
                      <a:latin typeface="Arial" panose="020B0604020202020204" pitchFamily="34" charset="0"/>
                    </a:rPr>
                    <a:t>?</a:t>
                  </a:r>
                </a:p>
              </p:txBody>
            </p:sp>
            <p:sp>
              <p:nvSpPr>
                <p:cNvPr id="11" name="TextBox 10"/>
                <p:cNvSpPr txBox="1"/>
                <p:nvPr/>
              </p:nvSpPr>
              <p:spPr>
                <a:xfrm>
                  <a:off x="1898829" y="2373015"/>
                  <a:ext cx="269606" cy="369332"/>
                </a:xfrm>
                <a:prstGeom prst="rect">
                  <a:avLst/>
                </a:prstGeom>
                <a:solidFill>
                  <a:schemeClr val="bg1"/>
                </a:solidFill>
              </p:spPr>
              <p:txBody>
                <a:bodyPr wrap="square" rtlCol="0">
                  <a:spAutoFit/>
                </a:bodyPr>
                <a:lstStyle/>
                <a:p>
                  <a:endParaRPr lang="en-US" i="1" dirty="0"/>
                </a:p>
              </p:txBody>
            </p:sp>
          </p:grpSp>
          <p:sp>
            <p:nvSpPr>
              <p:cNvPr id="13" name="TextBox 12"/>
              <p:cNvSpPr txBox="1"/>
              <p:nvPr/>
            </p:nvSpPr>
            <p:spPr>
              <a:xfrm>
                <a:off x="1898829" y="4272021"/>
                <a:ext cx="8616771" cy="646331"/>
              </a:xfrm>
              <a:prstGeom prst="rect">
                <a:avLst/>
              </a:prstGeom>
              <a:noFill/>
            </p:spPr>
            <p:txBody>
              <a:bodyPr wrap="square" rtlCol="0">
                <a:spAutoFit/>
              </a:bodyPr>
              <a:lstStyle/>
              <a:p>
                <a:r>
                  <a:rPr lang="sk-SK" dirty="0" err="1" smtClean="0"/>
                  <a:t>Above</a:t>
                </a:r>
                <a:r>
                  <a:rPr lang="sk-SK" dirty="0" smtClean="0"/>
                  <a:t> </a:t>
                </a:r>
                <a:r>
                  <a:rPr lang="sk-SK" dirty="0" err="1" smtClean="0"/>
                  <a:t>the</a:t>
                </a:r>
                <a:r>
                  <a:rPr lang="sk-SK" dirty="0" smtClean="0"/>
                  <a:t> </a:t>
                </a:r>
                <a:r>
                  <a:rPr lang="sk-SK" dirty="0" err="1" smtClean="0"/>
                  <a:t>atomic</a:t>
                </a:r>
                <a:r>
                  <a:rPr lang="sk-SK" dirty="0" smtClean="0"/>
                  <a:t> </a:t>
                </a:r>
                <a:r>
                  <a:rPr lang="sk-SK" dirty="0" err="1" smtClean="0"/>
                  <a:t>event</a:t>
                </a:r>
                <a:r>
                  <a:rPr lang="sk-SK" dirty="0" smtClean="0"/>
                  <a:t> </a:t>
                </a:r>
                <a:r>
                  <a:rPr lang="sk-SK" dirty="0" err="1" smtClean="0"/>
                  <a:t>is</a:t>
                </a:r>
                <a:r>
                  <a:rPr lang="sk-SK" dirty="0" smtClean="0"/>
                  <a:t> </a:t>
                </a:r>
                <a:r>
                  <a:rPr lang="sk-SK" dirty="0" err="1" smtClean="0"/>
                  <a:t>described</a:t>
                </a:r>
                <a:r>
                  <a:rPr lang="sk-SK" dirty="0" smtClean="0"/>
                  <a:t> </a:t>
                </a:r>
                <a:r>
                  <a:rPr lang="sk-SK" dirty="0" err="1" smtClean="0"/>
                  <a:t>with</a:t>
                </a:r>
                <a:r>
                  <a:rPr lang="sk-SK" dirty="0" smtClean="0"/>
                  <a:t> a </a:t>
                </a:r>
                <a:r>
                  <a:rPr lang="sk-SK" dirty="0" err="1" smtClean="0"/>
                  <a:t>help</a:t>
                </a:r>
                <a:r>
                  <a:rPr lang="sk-SK" dirty="0" smtClean="0"/>
                  <a:t> of </a:t>
                </a:r>
                <a:r>
                  <a:rPr lang="sk-SK" dirty="0" err="1" smtClean="0"/>
                  <a:t>the</a:t>
                </a:r>
                <a:r>
                  <a:rPr lang="sk-SK" dirty="0" smtClean="0"/>
                  <a:t> </a:t>
                </a:r>
                <a:r>
                  <a:rPr lang="sk-SK" dirty="0" err="1" smtClean="0"/>
                  <a:t>Bayes</a:t>
                </a:r>
                <a:r>
                  <a:rPr lang="sk-SK" dirty="0" smtClean="0"/>
                  <a:t> net rule.  </a:t>
                </a:r>
                <a:r>
                  <a:rPr lang="sk-SK" dirty="0" err="1" smtClean="0"/>
                  <a:t>Now</a:t>
                </a:r>
                <a:r>
                  <a:rPr lang="sk-SK" dirty="0" smtClean="0"/>
                  <a:t> </a:t>
                </a:r>
                <a:r>
                  <a:rPr lang="sk-SK" dirty="0" err="1" smtClean="0"/>
                  <a:t>we</a:t>
                </a:r>
                <a:r>
                  <a:rPr lang="sk-SK" dirty="0" smtClean="0"/>
                  <a:t> </a:t>
                </a:r>
                <a:r>
                  <a:rPr lang="sk-SK" dirty="0" err="1" smtClean="0"/>
                  <a:t>estimate</a:t>
                </a:r>
                <a:r>
                  <a:rPr lang="sk-SK" dirty="0" smtClean="0"/>
                  <a:t> </a:t>
                </a:r>
                <a:r>
                  <a:rPr lang="sk-SK" dirty="0" err="1" smtClean="0"/>
                  <a:t>probabilities</a:t>
                </a:r>
                <a:r>
                  <a:rPr lang="sk-SK" dirty="0" smtClean="0"/>
                  <a:t> </a:t>
                </a:r>
                <a:r>
                  <a:rPr lang="sk-SK" dirty="0" err="1" smtClean="0"/>
                  <a:t>with</a:t>
                </a:r>
                <a:r>
                  <a:rPr lang="sk-SK" dirty="0" smtClean="0"/>
                  <a:t> a </a:t>
                </a:r>
                <a:r>
                  <a:rPr lang="sk-SK" dirty="0" err="1" smtClean="0"/>
                  <a:t>help</a:t>
                </a:r>
                <a:r>
                  <a:rPr lang="sk-SK" dirty="0" smtClean="0"/>
                  <a:t> of </a:t>
                </a:r>
                <a:r>
                  <a:rPr lang="sk-SK" dirty="0" err="1" smtClean="0"/>
                  <a:t>the</a:t>
                </a:r>
                <a:r>
                  <a:rPr lang="sk-SK" dirty="0" smtClean="0"/>
                  <a:t> </a:t>
                </a:r>
                <a:r>
                  <a:rPr lang="sk-SK" dirty="0" err="1" smtClean="0"/>
                  <a:t>training</a:t>
                </a:r>
                <a:r>
                  <a:rPr lang="sk-SK" dirty="0" smtClean="0"/>
                  <a:t> </a:t>
                </a:r>
                <a:r>
                  <a:rPr lang="sk-SK" dirty="0" err="1" smtClean="0"/>
                  <a:t>data</a:t>
                </a:r>
                <a:r>
                  <a:rPr lang="sk-SK" dirty="0" smtClean="0"/>
                  <a:t>. </a:t>
                </a:r>
                <a:endParaRPr lang="en-US" dirty="0"/>
              </a:p>
            </p:txBody>
          </p:sp>
        </p:grpSp>
        <p:sp>
          <p:nvSpPr>
            <p:cNvPr id="3" name="Rectangle 2"/>
            <p:cNvSpPr/>
            <p:nvPr/>
          </p:nvSpPr>
          <p:spPr>
            <a:xfrm>
              <a:off x="2076995" y="2568480"/>
              <a:ext cx="7410296" cy="369332"/>
            </a:xfrm>
            <a:prstGeom prst="rect">
              <a:avLst/>
            </a:prstGeom>
            <a:solidFill>
              <a:srgbClr val="FFFF00"/>
            </a:solidFill>
          </p:spPr>
          <p:txBody>
            <a:bodyPr wrap="square">
              <a:spAutoFit/>
            </a:bodyPr>
            <a:lstStyle/>
            <a:p>
              <a:r>
                <a:rPr lang="sk-SK" i="1" dirty="0"/>
                <a:t>P(</a:t>
              </a:r>
              <a:r>
                <a:rPr lang="en-US" i="1" dirty="0" err="1"/>
                <a:t>Gend</a:t>
              </a:r>
              <a:r>
                <a:rPr lang="sk-SK" i="1" dirty="0"/>
                <a:t>=</a:t>
              </a:r>
              <a:r>
                <a:rPr lang="en-US" i="1" dirty="0"/>
                <a:t>f</a:t>
              </a:r>
              <a:r>
                <a:rPr lang="sk-SK" i="1" dirty="0"/>
                <a:t>, </a:t>
              </a:r>
              <a:r>
                <a:rPr lang="en-US" i="1" dirty="0" err="1"/>
                <a:t>Unemp</a:t>
              </a:r>
              <a:r>
                <a:rPr lang="sk-SK" i="1" dirty="0"/>
                <a:t>=</a:t>
              </a:r>
              <a:r>
                <a:rPr lang="en-US" i="1" dirty="0"/>
                <a:t>y</a:t>
              </a:r>
              <a:r>
                <a:rPr lang="sk-SK" i="1" dirty="0"/>
                <a:t>, </a:t>
              </a:r>
              <a:r>
                <a:rPr lang="en-US" i="1" dirty="0"/>
                <a:t>Earning</a:t>
              </a:r>
              <a:r>
                <a:rPr lang="sk-SK" i="1" dirty="0"/>
                <a:t>=</a:t>
              </a:r>
              <a:r>
                <a:rPr lang="en-US" i="1" dirty="0"/>
                <a:t>middle</a:t>
              </a:r>
              <a:r>
                <a:rPr lang="sk-SK" i="1" dirty="0"/>
                <a:t>, </a:t>
              </a:r>
              <a:r>
                <a:rPr lang="en-US" i="1" dirty="0"/>
                <a:t>Account</a:t>
              </a:r>
              <a:r>
                <a:rPr lang="sk-SK" i="1" dirty="0"/>
                <a:t>=</a:t>
              </a:r>
              <a:r>
                <a:rPr lang="en-US" i="1" dirty="0"/>
                <a:t>high</a:t>
              </a:r>
              <a:r>
                <a:rPr lang="sk-SK" i="1" dirty="0"/>
                <a:t>, </a:t>
              </a:r>
              <a:r>
                <a:rPr lang="en-US" i="1" dirty="0"/>
                <a:t>Loan</a:t>
              </a:r>
              <a:r>
                <a:rPr lang="sk-SK" i="1" dirty="0"/>
                <a:t>=</a:t>
              </a:r>
              <a:r>
                <a:rPr lang="en-US" i="1" dirty="0"/>
                <a:t>y</a:t>
              </a:r>
              <a:endParaRPr lang="en-US" dirty="0"/>
            </a:p>
          </p:txBody>
        </p:sp>
      </p:grpSp>
      <p:sp>
        <p:nvSpPr>
          <p:cNvPr id="4" name="TextBox 3"/>
          <p:cNvSpPr txBox="1"/>
          <p:nvPr/>
        </p:nvSpPr>
        <p:spPr>
          <a:xfrm>
            <a:off x="9953897" y="2755409"/>
            <a:ext cx="1828800" cy="923330"/>
          </a:xfrm>
          <a:prstGeom prst="rect">
            <a:avLst/>
          </a:prstGeom>
          <a:noFill/>
        </p:spPr>
        <p:txBody>
          <a:bodyPr wrap="square" rtlCol="0">
            <a:spAutoFit/>
          </a:bodyPr>
          <a:lstStyle/>
          <a:p>
            <a:r>
              <a:rPr lang="en-GB" dirty="0" smtClean="0"/>
              <a:t>Comment: use Bayes net rule here</a:t>
            </a:r>
            <a:endParaRPr lang="en-GB" dirty="0"/>
          </a:p>
        </p:txBody>
      </p:sp>
    </p:spTree>
    <p:extLst>
      <p:ext uri="{BB962C8B-B14F-4D97-AF65-F5344CB8AC3E}">
        <p14:creationId xmlns:p14="http://schemas.microsoft.com/office/powerpoint/2010/main" val="203826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9100" y="274638"/>
            <a:ext cx="7499350" cy="1143000"/>
          </a:xfrm>
        </p:spPr>
        <p:txBody>
          <a:bodyPr>
            <a:normAutofit/>
          </a:bodyPr>
          <a:lstStyle/>
          <a:p>
            <a:pPr>
              <a:defRPr/>
            </a:pPr>
            <a:r>
              <a:rPr lang="sk-SK" dirty="0" err="1" smtClean="0"/>
              <a:t>Diagnostics</a:t>
            </a:r>
            <a:r>
              <a:rPr lang="sk-SK" dirty="0" smtClean="0"/>
              <a:t> of </a:t>
            </a:r>
            <a:r>
              <a:rPr lang="sk-SK" dirty="0" err="1" smtClean="0"/>
              <a:t>the</a:t>
            </a:r>
            <a:r>
              <a:rPr lang="sk-SK" dirty="0" smtClean="0"/>
              <a:t> </a:t>
            </a:r>
            <a:r>
              <a:rPr lang="sk-SK" dirty="0" err="1" smtClean="0"/>
              <a:t>failed</a:t>
            </a:r>
            <a:r>
              <a:rPr lang="sk-SK" dirty="0" smtClean="0"/>
              <a:t> robot</a:t>
            </a:r>
            <a:endParaRPr lang="sk-SK" dirty="0"/>
          </a:p>
        </p:txBody>
      </p:sp>
      <p:sp>
        <p:nvSpPr>
          <p:cNvPr id="36867" name="TextBox 33"/>
          <p:cNvSpPr txBox="1">
            <a:spLocks noChangeArrowheads="1"/>
          </p:cNvSpPr>
          <p:nvPr/>
        </p:nvSpPr>
        <p:spPr bwMode="auto">
          <a:xfrm>
            <a:off x="1129554" y="5083176"/>
            <a:ext cx="10531736"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sk-SK" sz="2000" dirty="0">
                <a:latin typeface="Arial" panose="020B0604020202020204" pitchFamily="34" charset="0"/>
              </a:rPr>
              <a:t>NU – </a:t>
            </a:r>
            <a:r>
              <a:rPr lang="sk-SK" altLang="sk-SK" sz="2000" dirty="0" err="1" smtClean="0">
                <a:latin typeface="Arial" panose="020B0604020202020204" pitchFamily="34" charset="0"/>
              </a:rPr>
              <a:t>unexpected</a:t>
            </a:r>
            <a:r>
              <a:rPr lang="sk-SK" altLang="sk-SK" sz="2000" dirty="0" smtClean="0">
                <a:latin typeface="Arial" panose="020B0604020202020204" pitchFamily="34" charset="0"/>
              </a:rPr>
              <a:t> </a:t>
            </a:r>
            <a:r>
              <a:rPr lang="sk-SK" altLang="sk-SK" sz="2000" dirty="0" err="1" smtClean="0">
                <a:latin typeface="Arial" panose="020B0604020202020204" pitchFamily="34" charset="0"/>
              </a:rPr>
              <a:t>event</a:t>
            </a:r>
            <a:r>
              <a:rPr lang="sk-SK" altLang="sk-SK" sz="2000" dirty="0" smtClean="0">
                <a:latin typeface="Arial" panose="020B0604020202020204" pitchFamily="34" charset="0"/>
              </a:rPr>
              <a:t> (nečakaná udalosť), </a:t>
            </a:r>
            <a:r>
              <a:rPr lang="sk-SK" altLang="sk-SK" sz="2000" dirty="0">
                <a:latin typeface="Arial" panose="020B0604020202020204" pitchFamily="34" charset="0"/>
              </a:rPr>
              <a:t>SW </a:t>
            </a:r>
            <a:r>
              <a:rPr lang="sk-SK" altLang="sk-SK" sz="2000" dirty="0" smtClean="0">
                <a:latin typeface="Arial" panose="020B0604020202020204" pitchFamily="34" charset="0"/>
              </a:rPr>
              <a:t>–software </a:t>
            </a:r>
            <a:r>
              <a:rPr lang="sk-SK" altLang="sk-SK" sz="2000" dirty="0" err="1" smtClean="0">
                <a:latin typeface="Arial" panose="020B0604020202020204" pitchFamily="34" charset="0"/>
              </a:rPr>
              <a:t>problem</a:t>
            </a:r>
            <a:r>
              <a:rPr lang="sk-SK" altLang="sk-SK" sz="2000" dirty="0" smtClean="0">
                <a:latin typeface="Arial" panose="020B0604020202020204" pitchFamily="34" charset="0"/>
              </a:rPr>
              <a:t> (</a:t>
            </a:r>
            <a:r>
              <a:rPr lang="sk-SK" altLang="sk-SK" sz="2000" dirty="0" err="1" smtClean="0">
                <a:latin typeface="Arial" panose="020B0604020202020204" pitchFamily="34" charset="0"/>
              </a:rPr>
              <a:t>softwerovy</a:t>
            </a:r>
            <a:r>
              <a:rPr lang="sk-SK" altLang="sk-SK" sz="2000" dirty="0" smtClean="0">
                <a:latin typeface="Arial" panose="020B0604020202020204" pitchFamily="34" charset="0"/>
              </a:rPr>
              <a:t> problém),  </a:t>
            </a:r>
            <a:r>
              <a:rPr lang="sk-SK" altLang="sk-SK" sz="2000" dirty="0">
                <a:latin typeface="Arial" panose="020B0604020202020204" pitchFamily="34" charset="0"/>
              </a:rPr>
              <a:t>HW -</a:t>
            </a:r>
            <a:r>
              <a:rPr lang="sk-SK" altLang="sk-SK" sz="2000" dirty="0" smtClean="0">
                <a:latin typeface="Arial" panose="020B0604020202020204" pitchFamily="34" charset="0"/>
              </a:rPr>
              <a:t>hardware </a:t>
            </a:r>
            <a:r>
              <a:rPr lang="sk-SK" altLang="sk-SK" sz="2000" dirty="0" err="1" smtClean="0">
                <a:latin typeface="Arial" panose="020B0604020202020204" pitchFamily="34" charset="0"/>
              </a:rPr>
              <a:t>problem</a:t>
            </a:r>
            <a:r>
              <a:rPr lang="sk-SK" altLang="sk-SK" sz="2000" dirty="0" smtClean="0">
                <a:latin typeface="Arial" panose="020B0604020202020204" pitchFamily="34" charset="0"/>
              </a:rPr>
              <a:t> (hardvérový problém), </a:t>
            </a:r>
            <a:r>
              <a:rPr lang="sk-SK" altLang="sk-SK" sz="2000" dirty="0">
                <a:latin typeface="Arial" panose="020B0604020202020204" pitchFamily="34" charset="0"/>
              </a:rPr>
              <a:t>NS – </a:t>
            </a:r>
            <a:r>
              <a:rPr lang="sk-SK" altLang="sk-SK" sz="2000" dirty="0" smtClean="0">
                <a:latin typeface="Arial" panose="020B0604020202020204" pitchFamily="34" charset="0"/>
              </a:rPr>
              <a:t>nonsense </a:t>
            </a:r>
            <a:r>
              <a:rPr lang="sk-SK" altLang="sk-SK" sz="2000" dirty="0" err="1" smtClean="0">
                <a:latin typeface="Arial" panose="020B0604020202020204" pitchFamily="34" charset="0"/>
              </a:rPr>
              <a:t>signal</a:t>
            </a:r>
            <a:r>
              <a:rPr lang="sk-SK" altLang="sk-SK" sz="2000" dirty="0" smtClean="0">
                <a:latin typeface="Arial" panose="020B0604020202020204" pitchFamily="34" charset="0"/>
              </a:rPr>
              <a:t> (nezmyselný signál) to </a:t>
            </a:r>
            <a:r>
              <a:rPr lang="sk-SK" altLang="sk-SK" sz="2000" dirty="0" err="1" smtClean="0">
                <a:latin typeface="Arial" panose="020B0604020202020204" pitchFamily="34" charset="0"/>
              </a:rPr>
              <a:t>other</a:t>
            </a:r>
            <a:r>
              <a:rPr lang="sk-SK" altLang="sk-SK" sz="2000" dirty="0" smtClean="0">
                <a:latin typeface="Arial" panose="020B0604020202020204" pitchFamily="34" charset="0"/>
              </a:rPr>
              <a:t> </a:t>
            </a:r>
            <a:r>
              <a:rPr lang="sk-SK" altLang="sk-SK" sz="2000" dirty="0" err="1" smtClean="0">
                <a:latin typeface="Arial" panose="020B0604020202020204" pitchFamily="34" charset="0"/>
              </a:rPr>
              <a:t>robots</a:t>
            </a:r>
            <a:r>
              <a:rPr lang="sk-SK" altLang="sk-SK" sz="2000" dirty="0" smtClean="0">
                <a:latin typeface="Arial" panose="020B0604020202020204" pitchFamily="34" charset="0"/>
              </a:rPr>
              <a:t>, </a:t>
            </a:r>
            <a:r>
              <a:rPr lang="sk-SK" altLang="sk-SK" sz="2000" dirty="0">
                <a:latin typeface="Arial" panose="020B0604020202020204" pitchFamily="34" charset="0"/>
              </a:rPr>
              <a:t>U – </a:t>
            </a:r>
            <a:r>
              <a:rPr lang="sk-SK" altLang="sk-SK" sz="2000" dirty="0" err="1" smtClean="0">
                <a:latin typeface="Arial" panose="020B0604020202020204" pitchFamily="34" charset="0"/>
              </a:rPr>
              <a:t>attack</a:t>
            </a:r>
            <a:r>
              <a:rPr lang="sk-SK" altLang="sk-SK" sz="2000" dirty="0" smtClean="0">
                <a:latin typeface="Arial" panose="020B0604020202020204" pitchFamily="34" charset="0"/>
              </a:rPr>
              <a:t> (útok) on </a:t>
            </a:r>
            <a:r>
              <a:rPr lang="sk-SK" altLang="sk-SK" sz="2000" dirty="0" err="1" smtClean="0">
                <a:latin typeface="Arial" panose="020B0604020202020204" pitchFamily="34" charset="0"/>
              </a:rPr>
              <a:t>other</a:t>
            </a:r>
            <a:r>
              <a:rPr lang="sk-SK" altLang="sk-SK" sz="2000" dirty="0" smtClean="0">
                <a:latin typeface="Arial" panose="020B0604020202020204" pitchFamily="34" charset="0"/>
              </a:rPr>
              <a:t> </a:t>
            </a:r>
            <a:r>
              <a:rPr lang="sk-SK" altLang="sk-SK" sz="2000" dirty="0" err="1" smtClean="0">
                <a:latin typeface="Arial" panose="020B0604020202020204" pitchFamily="34" charset="0"/>
              </a:rPr>
              <a:t>robots</a:t>
            </a:r>
            <a:r>
              <a:rPr lang="sk-SK" altLang="sk-SK" sz="2000" dirty="0" smtClean="0">
                <a:latin typeface="Arial" panose="020B0604020202020204" pitchFamily="34" charset="0"/>
              </a:rPr>
              <a:t>, </a:t>
            </a:r>
            <a:r>
              <a:rPr lang="sk-SK" altLang="sk-SK" sz="2000" dirty="0">
                <a:latin typeface="Arial" panose="020B0604020202020204" pitchFamily="34" charset="0"/>
              </a:rPr>
              <a:t>IP – robot </a:t>
            </a:r>
            <a:r>
              <a:rPr lang="sk-SK" altLang="sk-SK" sz="2000" dirty="0" err="1" smtClean="0">
                <a:latin typeface="Arial" panose="020B0604020202020204" pitchFamily="34" charset="0"/>
              </a:rPr>
              <a:t>ignors</a:t>
            </a:r>
            <a:r>
              <a:rPr lang="sk-SK" altLang="sk-SK" sz="2000" dirty="0" smtClean="0">
                <a:latin typeface="Arial" panose="020B0604020202020204" pitchFamily="34" charset="0"/>
              </a:rPr>
              <a:t> </a:t>
            </a:r>
            <a:r>
              <a:rPr lang="sk-SK" altLang="sk-SK" sz="2000" dirty="0" err="1" smtClean="0">
                <a:latin typeface="Arial" panose="020B0604020202020204" pitchFamily="34" charset="0"/>
              </a:rPr>
              <a:t>orders</a:t>
            </a:r>
            <a:r>
              <a:rPr lang="sk-SK" altLang="sk-SK" sz="2000" dirty="0" smtClean="0">
                <a:latin typeface="Arial" panose="020B0604020202020204" pitchFamily="34" charset="0"/>
              </a:rPr>
              <a:t> (ignoruje príkazy), </a:t>
            </a:r>
            <a:r>
              <a:rPr lang="sk-SK" altLang="sk-SK" sz="2000" dirty="0">
                <a:latin typeface="Arial" panose="020B0604020202020204" pitchFamily="34" charset="0"/>
              </a:rPr>
              <a:t>MRL  </a:t>
            </a:r>
            <a:r>
              <a:rPr lang="sk-SK" altLang="sk-SK" sz="2000" dirty="0" err="1" smtClean="0">
                <a:latin typeface="Arial" panose="020B0604020202020204" pitchFamily="34" charset="0"/>
              </a:rPr>
              <a:t>language</a:t>
            </a:r>
            <a:r>
              <a:rPr lang="sk-SK" altLang="sk-SK" sz="2000" dirty="0" smtClean="0">
                <a:latin typeface="Arial" panose="020B0604020202020204" pitchFamily="34" charset="0"/>
              </a:rPr>
              <a:t> and </a:t>
            </a:r>
            <a:r>
              <a:rPr lang="sk-SK" altLang="sk-SK" sz="2000" dirty="0" err="1" smtClean="0">
                <a:latin typeface="Arial" panose="020B0604020202020204" pitchFamily="34" charset="0"/>
              </a:rPr>
              <a:t>inference</a:t>
            </a:r>
            <a:r>
              <a:rPr lang="sk-SK" altLang="sk-SK" sz="2000" dirty="0" smtClean="0">
                <a:latin typeface="Arial" panose="020B0604020202020204" pitchFamily="34" charset="0"/>
              </a:rPr>
              <a:t>  modul</a:t>
            </a:r>
            <a:r>
              <a:rPr lang="en-US" altLang="sk-SK" sz="2000" dirty="0" smtClean="0">
                <a:latin typeface="Arial" panose="020B0604020202020204" pitchFamily="34" charset="0"/>
              </a:rPr>
              <a:t> (</a:t>
            </a:r>
            <a:r>
              <a:rPr lang="en-US" altLang="sk-SK" sz="2000" dirty="0" err="1" smtClean="0">
                <a:latin typeface="Arial" panose="020B0604020202020204" pitchFamily="34" charset="0"/>
              </a:rPr>
              <a:t>modul</a:t>
            </a:r>
            <a:r>
              <a:rPr lang="en-US" altLang="sk-SK" sz="2000" dirty="0" smtClean="0">
                <a:latin typeface="Arial" panose="020B0604020202020204" pitchFamily="34" charset="0"/>
              </a:rPr>
              <a:t> </a:t>
            </a:r>
            <a:r>
              <a:rPr lang="en-US" altLang="sk-SK" sz="2000" dirty="0" err="1" smtClean="0">
                <a:latin typeface="Arial" panose="020B0604020202020204" pitchFamily="34" charset="0"/>
              </a:rPr>
              <a:t>spracujuci</a:t>
            </a:r>
            <a:r>
              <a:rPr lang="en-US" altLang="sk-SK" sz="2000" dirty="0" smtClean="0">
                <a:latin typeface="Arial" panose="020B0604020202020204" pitchFamily="34" charset="0"/>
              </a:rPr>
              <a:t> </a:t>
            </a:r>
            <a:r>
              <a:rPr lang="en-US" altLang="sk-SK" sz="2000" dirty="0" err="1" smtClean="0">
                <a:latin typeface="Arial" panose="020B0604020202020204" pitchFamily="34" charset="0"/>
              </a:rPr>
              <a:t>jazyk</a:t>
            </a:r>
            <a:r>
              <a:rPr lang="en-US" altLang="sk-SK" sz="2000" dirty="0" smtClean="0">
                <a:latin typeface="Arial" panose="020B0604020202020204" pitchFamily="34" charset="0"/>
              </a:rPr>
              <a:t>) </a:t>
            </a:r>
            <a:r>
              <a:rPr lang="sk-SK" altLang="sk-SK" sz="2000" dirty="0" smtClean="0">
                <a:latin typeface="Arial" panose="020B0604020202020204" pitchFamily="34" charset="0"/>
              </a:rPr>
              <a:t>, </a:t>
            </a:r>
            <a:r>
              <a:rPr lang="sk-SK" altLang="sk-SK" sz="2000" dirty="0">
                <a:latin typeface="Arial" panose="020B0604020202020204" pitchFamily="34" charset="0"/>
              </a:rPr>
              <a:t>MVN – </a:t>
            </a:r>
            <a:r>
              <a:rPr lang="sk-SK" altLang="sk-SK" sz="2000" dirty="0" err="1" smtClean="0">
                <a:latin typeface="Arial" panose="020B0604020202020204" pitchFamily="34" charset="0"/>
              </a:rPr>
              <a:t>perceipt</a:t>
            </a:r>
            <a:r>
              <a:rPr lang="sk-SK" altLang="sk-SK" sz="2000" dirty="0" smtClean="0">
                <a:latin typeface="Arial" panose="020B0604020202020204" pitchFamily="34" charset="0"/>
              </a:rPr>
              <a:t> </a:t>
            </a:r>
            <a:r>
              <a:rPr lang="sk-SK" altLang="sk-SK" sz="2000" dirty="0" err="1" smtClean="0">
                <a:latin typeface="Arial" panose="020B0604020202020204" pitchFamily="34" charset="0"/>
              </a:rPr>
              <a:t>elaboration</a:t>
            </a:r>
            <a:r>
              <a:rPr lang="sk-SK" altLang="sk-SK" sz="2000" dirty="0" smtClean="0">
                <a:latin typeface="Arial" panose="020B0604020202020204" pitchFamily="34" charset="0"/>
              </a:rPr>
              <a:t> modul (modul </a:t>
            </a:r>
            <a:r>
              <a:rPr lang="sk-SK" altLang="sk-SK" sz="2000" dirty="0" err="1">
                <a:latin typeface="Arial" panose="020B0604020202020204" pitchFamily="34" charset="0"/>
              </a:rPr>
              <a:t>spracujúci</a:t>
            </a:r>
            <a:r>
              <a:rPr lang="sk-SK" altLang="sk-SK" sz="2000" dirty="0">
                <a:latin typeface="Arial" panose="020B0604020202020204" pitchFamily="34" charset="0"/>
              </a:rPr>
              <a:t> </a:t>
            </a:r>
            <a:r>
              <a:rPr lang="sk-SK" altLang="sk-SK" sz="2000" dirty="0" smtClean="0">
                <a:latin typeface="Arial" panose="020B0604020202020204" pitchFamily="34" charset="0"/>
              </a:rPr>
              <a:t>vnemy)</a:t>
            </a:r>
            <a:endParaRPr lang="sk-SK" altLang="sk-SK" sz="2000" dirty="0">
              <a:latin typeface="Arial" panose="020B0604020202020204" pitchFamily="34" charset="0"/>
            </a:endParaRPr>
          </a:p>
        </p:txBody>
      </p:sp>
      <p:grpSp>
        <p:nvGrpSpPr>
          <p:cNvPr id="36868" name="Group 41"/>
          <p:cNvGrpSpPr>
            <a:grpSpLocks/>
          </p:cNvGrpSpPr>
          <p:nvPr/>
        </p:nvGrpSpPr>
        <p:grpSpPr bwMode="auto">
          <a:xfrm>
            <a:off x="3005139" y="2100264"/>
            <a:ext cx="5780087" cy="2395537"/>
            <a:chOff x="1480457" y="2100943"/>
            <a:chExt cx="5780315" cy="2394857"/>
          </a:xfrm>
        </p:grpSpPr>
        <p:grpSp>
          <p:nvGrpSpPr>
            <p:cNvPr id="36869" name="Group 31"/>
            <p:cNvGrpSpPr>
              <a:grpSpLocks/>
            </p:cNvGrpSpPr>
            <p:nvPr/>
          </p:nvGrpSpPr>
          <p:grpSpPr bwMode="auto">
            <a:xfrm>
              <a:off x="1480457" y="2100943"/>
              <a:ext cx="5693229" cy="2394857"/>
              <a:chOff x="903514" y="2133600"/>
              <a:chExt cx="6760029" cy="3810000"/>
            </a:xfrm>
          </p:grpSpPr>
          <p:sp>
            <p:nvSpPr>
              <p:cNvPr id="3" name="Oval 2"/>
              <p:cNvSpPr/>
              <p:nvPr/>
            </p:nvSpPr>
            <p:spPr bwMode="auto">
              <a:xfrm>
                <a:off x="903514" y="2143699"/>
                <a:ext cx="902934" cy="686760"/>
              </a:xfrm>
              <a:prstGeom prst="ellipse">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a:lstStyle/>
              <a:p>
                <a:pPr eaLnBrk="1" hangingPunct="1">
                  <a:defRPr/>
                </a:pPr>
                <a:endParaRPr lang="sk-SK">
                  <a:latin typeface="Arial" charset="0"/>
                  <a:cs typeface="Arial" charset="0"/>
                </a:endParaRPr>
              </a:p>
            </p:txBody>
          </p:sp>
          <p:sp>
            <p:nvSpPr>
              <p:cNvPr id="4" name="Oval 3"/>
              <p:cNvSpPr/>
              <p:nvPr/>
            </p:nvSpPr>
            <p:spPr bwMode="auto">
              <a:xfrm>
                <a:off x="3755580" y="2209346"/>
                <a:ext cx="902935" cy="686760"/>
              </a:xfrm>
              <a:prstGeom prst="ellipse">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a:lstStyle/>
              <a:p>
                <a:pPr eaLnBrk="1" hangingPunct="1">
                  <a:defRPr/>
                </a:pPr>
                <a:endParaRPr lang="sk-SK">
                  <a:latin typeface="Arial" charset="0"/>
                  <a:cs typeface="Arial" charset="0"/>
                </a:endParaRPr>
              </a:p>
            </p:txBody>
          </p:sp>
          <p:sp>
            <p:nvSpPr>
              <p:cNvPr id="5" name="Oval 4"/>
              <p:cNvSpPr/>
              <p:nvPr/>
            </p:nvSpPr>
            <p:spPr bwMode="auto">
              <a:xfrm>
                <a:off x="6716980" y="2133600"/>
                <a:ext cx="902934" cy="686760"/>
              </a:xfrm>
              <a:prstGeom prst="ellipse">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a:lstStyle/>
              <a:p>
                <a:pPr eaLnBrk="1" hangingPunct="1">
                  <a:defRPr/>
                </a:pPr>
                <a:endParaRPr lang="sk-SK">
                  <a:latin typeface="Arial" charset="0"/>
                  <a:cs typeface="Arial" charset="0"/>
                </a:endParaRPr>
              </a:p>
            </p:txBody>
          </p:sp>
          <p:sp>
            <p:nvSpPr>
              <p:cNvPr id="6" name="Oval 5"/>
              <p:cNvSpPr/>
              <p:nvPr/>
            </p:nvSpPr>
            <p:spPr bwMode="auto">
              <a:xfrm>
                <a:off x="3798937" y="3767178"/>
                <a:ext cx="902934" cy="684236"/>
              </a:xfrm>
              <a:prstGeom prst="ellipse">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a:lstStyle/>
              <a:p>
                <a:pPr eaLnBrk="1" hangingPunct="1">
                  <a:defRPr/>
                </a:pPr>
                <a:endParaRPr lang="sk-SK">
                  <a:latin typeface="Arial" charset="0"/>
                  <a:cs typeface="Arial" charset="0"/>
                </a:endParaRPr>
              </a:p>
            </p:txBody>
          </p:sp>
          <p:sp>
            <p:nvSpPr>
              <p:cNvPr id="7" name="Oval 6"/>
              <p:cNvSpPr/>
              <p:nvPr/>
            </p:nvSpPr>
            <p:spPr bwMode="auto">
              <a:xfrm>
                <a:off x="6760336" y="3744455"/>
                <a:ext cx="902935" cy="686760"/>
              </a:xfrm>
              <a:prstGeom prst="ellipse">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a:lstStyle/>
              <a:p>
                <a:pPr eaLnBrk="1" hangingPunct="1">
                  <a:defRPr/>
                </a:pPr>
                <a:endParaRPr lang="sk-SK">
                  <a:latin typeface="Arial" charset="0"/>
                  <a:cs typeface="Arial" charset="0"/>
                </a:endParaRPr>
              </a:p>
            </p:txBody>
          </p:sp>
          <p:sp>
            <p:nvSpPr>
              <p:cNvPr id="8" name="Oval 7"/>
              <p:cNvSpPr/>
              <p:nvPr/>
            </p:nvSpPr>
            <p:spPr bwMode="auto">
              <a:xfrm>
                <a:off x="1024157" y="5256840"/>
                <a:ext cx="902934" cy="686760"/>
              </a:xfrm>
              <a:prstGeom prst="ellipse">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a:lstStyle/>
              <a:p>
                <a:pPr eaLnBrk="1" hangingPunct="1">
                  <a:defRPr/>
                </a:pPr>
                <a:endParaRPr lang="sk-SK">
                  <a:latin typeface="Arial" charset="0"/>
                  <a:cs typeface="Arial" charset="0"/>
                </a:endParaRPr>
              </a:p>
            </p:txBody>
          </p:sp>
          <p:sp>
            <p:nvSpPr>
              <p:cNvPr id="9" name="Oval 8"/>
              <p:cNvSpPr/>
              <p:nvPr/>
            </p:nvSpPr>
            <p:spPr bwMode="auto">
              <a:xfrm>
                <a:off x="3798937" y="5213919"/>
                <a:ext cx="902934" cy="686760"/>
              </a:xfrm>
              <a:prstGeom prst="ellipse">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a:lstStyle/>
              <a:p>
                <a:pPr eaLnBrk="1" hangingPunct="1">
                  <a:defRPr/>
                </a:pPr>
                <a:endParaRPr lang="sk-SK">
                  <a:latin typeface="Arial" charset="0"/>
                  <a:cs typeface="Arial" charset="0"/>
                </a:endParaRPr>
              </a:p>
            </p:txBody>
          </p:sp>
          <p:sp>
            <p:nvSpPr>
              <p:cNvPr id="10" name="Oval 9"/>
              <p:cNvSpPr/>
              <p:nvPr/>
            </p:nvSpPr>
            <p:spPr bwMode="auto">
              <a:xfrm>
                <a:off x="6760336" y="5246741"/>
                <a:ext cx="902935" cy="686760"/>
              </a:xfrm>
              <a:prstGeom prst="ellipse">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a:lstStyle/>
              <a:p>
                <a:pPr eaLnBrk="1" hangingPunct="1">
                  <a:defRPr/>
                </a:pPr>
                <a:endParaRPr lang="sk-SK">
                  <a:latin typeface="Arial" charset="0"/>
                  <a:cs typeface="Arial" charset="0"/>
                </a:endParaRPr>
              </a:p>
            </p:txBody>
          </p:sp>
          <p:cxnSp>
            <p:nvCxnSpPr>
              <p:cNvPr id="36886" name="Straight Arrow Connector 11"/>
              <p:cNvCxnSpPr>
                <a:cxnSpLocks noChangeShapeType="1"/>
                <a:stCxn id="3" idx="4"/>
                <a:endCxn id="8" idx="0"/>
              </p:cNvCxnSpPr>
              <p:nvPr/>
            </p:nvCxnSpPr>
            <p:spPr bwMode="auto">
              <a:xfrm>
                <a:off x="1355271" y="2830286"/>
                <a:ext cx="119743" cy="2427514"/>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6887" name="Straight Arrow Connector 13"/>
              <p:cNvCxnSpPr>
                <a:cxnSpLocks noChangeShapeType="1"/>
                <a:stCxn id="3" idx="5"/>
                <a:endCxn id="9" idx="1"/>
              </p:cNvCxnSpPr>
              <p:nvPr/>
            </p:nvCxnSpPr>
            <p:spPr bwMode="auto">
              <a:xfrm>
                <a:off x="1674711" y="2729853"/>
                <a:ext cx="2256720" cy="2584837"/>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6888" name="Straight Arrow Connector 15"/>
              <p:cNvCxnSpPr>
                <a:cxnSpLocks noChangeShapeType="1"/>
                <a:stCxn id="4" idx="4"/>
                <a:endCxn id="6" idx="0"/>
              </p:cNvCxnSpPr>
              <p:nvPr/>
            </p:nvCxnSpPr>
            <p:spPr bwMode="auto">
              <a:xfrm>
                <a:off x="4207328" y="2895601"/>
                <a:ext cx="43544" cy="870857"/>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6889" name="Straight Arrow Connector 17"/>
              <p:cNvCxnSpPr>
                <a:cxnSpLocks noChangeShapeType="1"/>
                <a:stCxn id="6" idx="2"/>
                <a:endCxn id="8" idx="7"/>
              </p:cNvCxnSpPr>
              <p:nvPr/>
            </p:nvCxnSpPr>
            <p:spPr bwMode="auto">
              <a:xfrm flipH="1">
                <a:off x="1794454" y="4109358"/>
                <a:ext cx="2004661" cy="1248875"/>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6890" name="Straight Arrow Connector 19"/>
              <p:cNvCxnSpPr>
                <a:cxnSpLocks noChangeShapeType="1"/>
                <a:stCxn id="6" idx="4"/>
                <a:endCxn id="9" idx="0"/>
              </p:cNvCxnSpPr>
              <p:nvPr/>
            </p:nvCxnSpPr>
            <p:spPr bwMode="auto">
              <a:xfrm flipH="1">
                <a:off x="4250871" y="4452258"/>
                <a:ext cx="1" cy="761999"/>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6891" name="Straight Arrow Connector 21"/>
              <p:cNvCxnSpPr>
                <a:cxnSpLocks noChangeShapeType="1"/>
                <a:stCxn id="4" idx="6"/>
                <a:endCxn id="7" idx="1"/>
              </p:cNvCxnSpPr>
              <p:nvPr/>
            </p:nvCxnSpPr>
            <p:spPr bwMode="auto">
              <a:xfrm>
                <a:off x="4659085" y="2552701"/>
                <a:ext cx="2233260" cy="1292418"/>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6892" name="Straight Arrow Connector 23"/>
              <p:cNvCxnSpPr>
                <a:cxnSpLocks noChangeShapeType="1"/>
                <a:stCxn id="5" idx="2"/>
                <a:endCxn id="6" idx="7"/>
              </p:cNvCxnSpPr>
              <p:nvPr/>
            </p:nvCxnSpPr>
            <p:spPr bwMode="auto">
              <a:xfrm flipH="1">
                <a:off x="4570312" y="2476500"/>
                <a:ext cx="2146174" cy="1390391"/>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6893" name="Straight Arrow Connector 25"/>
              <p:cNvCxnSpPr>
                <a:cxnSpLocks noChangeShapeType="1"/>
                <a:stCxn id="5" idx="5"/>
                <a:endCxn id="7" idx="7"/>
              </p:cNvCxnSpPr>
              <p:nvPr/>
            </p:nvCxnSpPr>
            <p:spPr bwMode="auto">
              <a:xfrm>
                <a:off x="7487683" y="2718967"/>
                <a:ext cx="43542" cy="1126152"/>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6894" name="Straight Arrow Connector 27"/>
              <p:cNvCxnSpPr>
                <a:cxnSpLocks noChangeShapeType="1"/>
                <a:stCxn id="7" idx="5"/>
                <a:endCxn id="10" idx="7"/>
              </p:cNvCxnSpPr>
              <p:nvPr/>
            </p:nvCxnSpPr>
            <p:spPr bwMode="auto">
              <a:xfrm>
                <a:off x="7531225" y="4330053"/>
                <a:ext cx="1" cy="1017295"/>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6895" name="Straight Arrow Connector 29"/>
              <p:cNvCxnSpPr>
                <a:cxnSpLocks noChangeShapeType="1"/>
                <a:stCxn id="7" idx="3"/>
                <a:endCxn id="9" idx="7"/>
              </p:cNvCxnSpPr>
              <p:nvPr/>
            </p:nvCxnSpPr>
            <p:spPr bwMode="auto">
              <a:xfrm flipH="1">
                <a:off x="4570311" y="4330053"/>
                <a:ext cx="2322034" cy="984637"/>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grpSp>
        <p:sp>
          <p:nvSpPr>
            <p:cNvPr id="36870" name="TextBox 32"/>
            <p:cNvSpPr txBox="1">
              <a:spLocks noChangeArrowheads="1"/>
            </p:cNvSpPr>
            <p:nvPr/>
          </p:nvSpPr>
          <p:spPr bwMode="auto">
            <a:xfrm>
              <a:off x="1556657" y="2111828"/>
              <a:ext cx="6531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sk-SK" altLang="sk-SK">
                  <a:latin typeface="Arial" panose="020B0604020202020204" pitchFamily="34" charset="0"/>
                </a:rPr>
                <a:t>NU</a:t>
              </a:r>
            </a:p>
          </p:txBody>
        </p:sp>
        <p:sp>
          <p:nvSpPr>
            <p:cNvPr id="36871" name="TextBox 34"/>
            <p:cNvSpPr txBox="1">
              <a:spLocks noChangeArrowheads="1"/>
            </p:cNvSpPr>
            <p:nvPr/>
          </p:nvSpPr>
          <p:spPr bwMode="auto">
            <a:xfrm>
              <a:off x="3995057" y="2177142"/>
              <a:ext cx="6531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sk-SK" altLang="sk-SK">
                  <a:latin typeface="Arial" panose="020B0604020202020204" pitchFamily="34" charset="0"/>
                </a:rPr>
                <a:t>SW</a:t>
              </a:r>
            </a:p>
          </p:txBody>
        </p:sp>
        <p:sp>
          <p:nvSpPr>
            <p:cNvPr id="36872" name="TextBox 35"/>
            <p:cNvSpPr txBox="1">
              <a:spLocks noChangeArrowheads="1"/>
            </p:cNvSpPr>
            <p:nvPr/>
          </p:nvSpPr>
          <p:spPr bwMode="auto">
            <a:xfrm>
              <a:off x="6444343" y="2122714"/>
              <a:ext cx="6531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sk-SK" altLang="sk-SK">
                  <a:latin typeface="Arial" panose="020B0604020202020204" pitchFamily="34" charset="0"/>
                </a:rPr>
                <a:t>HW</a:t>
              </a:r>
            </a:p>
          </p:txBody>
        </p:sp>
        <p:sp>
          <p:nvSpPr>
            <p:cNvPr id="36873" name="TextBox 36"/>
            <p:cNvSpPr txBox="1">
              <a:spLocks noChangeArrowheads="1"/>
            </p:cNvSpPr>
            <p:nvPr/>
          </p:nvSpPr>
          <p:spPr bwMode="auto">
            <a:xfrm>
              <a:off x="1643743" y="4082143"/>
              <a:ext cx="6531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sk-SK" altLang="sk-SK">
                  <a:latin typeface="Arial" panose="020B0604020202020204" pitchFamily="34" charset="0"/>
                </a:rPr>
                <a:t>NS</a:t>
              </a:r>
            </a:p>
          </p:txBody>
        </p:sp>
        <p:sp>
          <p:nvSpPr>
            <p:cNvPr id="36874" name="TextBox 37"/>
            <p:cNvSpPr txBox="1">
              <a:spLocks noChangeArrowheads="1"/>
            </p:cNvSpPr>
            <p:nvPr/>
          </p:nvSpPr>
          <p:spPr bwMode="auto">
            <a:xfrm>
              <a:off x="4005942" y="4071256"/>
              <a:ext cx="6531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sk-SK" altLang="sk-SK">
                  <a:latin typeface="Arial" panose="020B0604020202020204" pitchFamily="34" charset="0"/>
                </a:rPr>
                <a:t>U</a:t>
              </a:r>
            </a:p>
          </p:txBody>
        </p:sp>
        <p:sp>
          <p:nvSpPr>
            <p:cNvPr id="36875" name="TextBox 38"/>
            <p:cNvSpPr txBox="1">
              <a:spLocks noChangeArrowheads="1"/>
            </p:cNvSpPr>
            <p:nvPr/>
          </p:nvSpPr>
          <p:spPr bwMode="auto">
            <a:xfrm>
              <a:off x="6498772" y="4082142"/>
              <a:ext cx="6531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sk-SK" altLang="sk-SK">
                  <a:latin typeface="Arial" panose="020B0604020202020204" pitchFamily="34" charset="0"/>
                </a:rPr>
                <a:t>IP</a:t>
              </a:r>
            </a:p>
          </p:txBody>
        </p:sp>
        <p:sp>
          <p:nvSpPr>
            <p:cNvPr id="36876" name="TextBox 39"/>
            <p:cNvSpPr txBox="1">
              <a:spLocks noChangeArrowheads="1"/>
            </p:cNvSpPr>
            <p:nvPr/>
          </p:nvSpPr>
          <p:spPr bwMode="auto">
            <a:xfrm>
              <a:off x="3962400" y="3189514"/>
              <a:ext cx="7837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sk-SK" altLang="sk-SK">
                  <a:latin typeface="Arial" panose="020B0604020202020204" pitchFamily="34" charset="0"/>
                </a:rPr>
                <a:t>MRL</a:t>
              </a:r>
            </a:p>
          </p:txBody>
        </p:sp>
        <p:sp>
          <p:nvSpPr>
            <p:cNvPr id="36877" name="TextBox 40"/>
            <p:cNvSpPr txBox="1">
              <a:spLocks noChangeArrowheads="1"/>
            </p:cNvSpPr>
            <p:nvPr/>
          </p:nvSpPr>
          <p:spPr bwMode="auto">
            <a:xfrm>
              <a:off x="6411686" y="3156856"/>
              <a:ext cx="8490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sk-SK" altLang="sk-SK">
                  <a:latin typeface="Arial" panose="020B0604020202020204" pitchFamily="34" charset="0"/>
                </a:rPr>
                <a:t>MVN</a:t>
              </a:r>
            </a:p>
          </p:txBody>
        </p:sp>
      </p:grpSp>
    </p:spTree>
    <p:extLst>
      <p:ext uri="{BB962C8B-B14F-4D97-AF65-F5344CB8AC3E}">
        <p14:creationId xmlns:p14="http://schemas.microsoft.com/office/powerpoint/2010/main" val="28495698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32"/>
          <p:cNvSpPr txBox="1">
            <a:spLocks noChangeArrowheads="1"/>
          </p:cNvSpPr>
          <p:nvPr/>
        </p:nvSpPr>
        <p:spPr bwMode="auto">
          <a:xfrm>
            <a:off x="1524000" y="26127"/>
            <a:ext cx="88280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sk-SK" sz="2400" dirty="0" err="1" smtClean="0">
                <a:latin typeface="Arial" panose="020B0604020202020204" pitchFamily="34" charset="0"/>
              </a:rPr>
              <a:t>All</a:t>
            </a:r>
            <a:r>
              <a:rPr lang="sk-SK" altLang="sk-SK" sz="2400" dirty="0" smtClean="0">
                <a:latin typeface="Arial" panose="020B0604020202020204" pitchFamily="34" charset="0"/>
              </a:rPr>
              <a:t> </a:t>
            </a:r>
            <a:r>
              <a:rPr lang="sk-SK" altLang="sk-SK" sz="2400" dirty="0" err="1" smtClean="0">
                <a:latin typeface="Arial" panose="020B0604020202020204" pitchFamily="34" charset="0"/>
              </a:rPr>
              <a:t>variables</a:t>
            </a:r>
            <a:r>
              <a:rPr lang="sk-SK" altLang="sk-SK" sz="2400" dirty="0" smtClean="0">
                <a:latin typeface="Arial" panose="020B0604020202020204" pitchFamily="34" charset="0"/>
              </a:rPr>
              <a:t> are </a:t>
            </a:r>
            <a:r>
              <a:rPr lang="sk-SK" altLang="sk-SK" sz="2400" dirty="0" err="1" smtClean="0">
                <a:latin typeface="Arial" panose="020B0604020202020204" pitchFamily="34" charset="0"/>
              </a:rPr>
              <a:t>Boolean</a:t>
            </a:r>
            <a:r>
              <a:rPr lang="sk-SK" altLang="sk-SK" dirty="0" smtClean="0">
                <a:latin typeface="Arial" panose="020B0604020202020204" pitchFamily="34" charset="0"/>
              </a:rPr>
              <a:t>.</a:t>
            </a:r>
            <a:endParaRPr lang="sk-SK" altLang="sk-SK" dirty="0">
              <a:latin typeface="Arial" panose="020B0604020202020204" pitchFamily="34" charset="0"/>
            </a:endParaRPr>
          </a:p>
        </p:txBody>
      </p:sp>
      <p:grpSp>
        <p:nvGrpSpPr>
          <p:cNvPr id="37891" name="Group 75"/>
          <p:cNvGrpSpPr>
            <a:grpSpLocks/>
          </p:cNvGrpSpPr>
          <p:nvPr/>
        </p:nvGrpSpPr>
        <p:grpSpPr bwMode="auto">
          <a:xfrm>
            <a:off x="1654175" y="1055689"/>
            <a:ext cx="8643938" cy="5654675"/>
            <a:chOff x="130629" y="1055915"/>
            <a:chExt cx="8643257" cy="5654901"/>
          </a:xfrm>
        </p:grpSpPr>
        <p:grpSp>
          <p:nvGrpSpPr>
            <p:cNvPr id="37892" name="Group 2"/>
            <p:cNvGrpSpPr>
              <a:grpSpLocks/>
            </p:cNvGrpSpPr>
            <p:nvPr/>
          </p:nvGrpSpPr>
          <p:grpSpPr bwMode="auto">
            <a:xfrm>
              <a:off x="206829" y="1970315"/>
              <a:ext cx="8567057" cy="2394857"/>
              <a:chOff x="1480457" y="2100943"/>
              <a:chExt cx="5780315" cy="2394857"/>
            </a:xfrm>
          </p:grpSpPr>
          <p:grpSp>
            <p:nvGrpSpPr>
              <p:cNvPr id="37906" name="Group 31"/>
              <p:cNvGrpSpPr>
                <a:grpSpLocks/>
              </p:cNvGrpSpPr>
              <p:nvPr/>
            </p:nvGrpSpPr>
            <p:grpSpPr bwMode="auto">
              <a:xfrm>
                <a:off x="1480457" y="2100943"/>
                <a:ext cx="5693229" cy="2394857"/>
                <a:chOff x="903514" y="2133600"/>
                <a:chExt cx="6760029" cy="3810000"/>
              </a:xfrm>
            </p:grpSpPr>
            <p:sp>
              <p:nvSpPr>
                <p:cNvPr id="13" name="Oval 2"/>
                <p:cNvSpPr/>
                <p:nvPr/>
              </p:nvSpPr>
              <p:spPr bwMode="auto">
                <a:xfrm>
                  <a:off x="903509" y="2143762"/>
                  <a:ext cx="904189" cy="686982"/>
                </a:xfrm>
                <a:prstGeom prst="ellipse">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a:lstStyle/>
                <a:p>
                  <a:pPr eaLnBrk="1" hangingPunct="1">
                    <a:defRPr/>
                  </a:pPr>
                  <a:endParaRPr lang="sk-SK">
                    <a:latin typeface="Arial" charset="0"/>
                    <a:cs typeface="Arial" charset="0"/>
                  </a:endParaRPr>
                </a:p>
              </p:txBody>
            </p:sp>
            <p:sp>
              <p:nvSpPr>
                <p:cNvPr id="14" name="Oval 13"/>
                <p:cNvSpPr/>
                <p:nvPr/>
              </p:nvSpPr>
              <p:spPr bwMode="auto">
                <a:xfrm>
                  <a:off x="3755963" y="2209429"/>
                  <a:ext cx="902917" cy="686982"/>
                </a:xfrm>
                <a:prstGeom prst="ellipse">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a:lstStyle/>
                <a:p>
                  <a:pPr eaLnBrk="1" hangingPunct="1">
                    <a:defRPr/>
                  </a:pPr>
                  <a:endParaRPr lang="sk-SK">
                    <a:latin typeface="Arial" charset="0"/>
                    <a:cs typeface="Arial" charset="0"/>
                  </a:endParaRPr>
                </a:p>
              </p:txBody>
            </p:sp>
            <p:sp>
              <p:nvSpPr>
                <p:cNvPr id="15" name="Oval 14"/>
                <p:cNvSpPr/>
                <p:nvPr/>
              </p:nvSpPr>
              <p:spPr bwMode="auto">
                <a:xfrm>
                  <a:off x="6716512" y="2133659"/>
                  <a:ext cx="904188" cy="686982"/>
                </a:xfrm>
                <a:prstGeom prst="ellipse">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a:lstStyle/>
                <a:p>
                  <a:pPr eaLnBrk="1" hangingPunct="1">
                    <a:defRPr/>
                  </a:pPr>
                  <a:endParaRPr lang="sk-SK">
                    <a:latin typeface="Arial" charset="0"/>
                    <a:cs typeface="Arial" charset="0"/>
                  </a:endParaRPr>
                </a:p>
              </p:txBody>
            </p:sp>
            <p:sp>
              <p:nvSpPr>
                <p:cNvPr id="16" name="Oval 15"/>
                <p:cNvSpPr/>
                <p:nvPr/>
              </p:nvSpPr>
              <p:spPr bwMode="auto">
                <a:xfrm>
                  <a:off x="3799201" y="3767766"/>
                  <a:ext cx="904188" cy="684457"/>
                </a:xfrm>
                <a:prstGeom prst="ellipse">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a:lstStyle/>
                <a:p>
                  <a:pPr eaLnBrk="1" hangingPunct="1">
                    <a:defRPr/>
                  </a:pPr>
                  <a:endParaRPr lang="sk-SK">
                    <a:latin typeface="Arial" charset="0"/>
                    <a:cs typeface="Arial" charset="0"/>
                  </a:endParaRPr>
                </a:p>
              </p:txBody>
            </p:sp>
            <p:sp>
              <p:nvSpPr>
                <p:cNvPr id="17" name="Oval 16"/>
                <p:cNvSpPr/>
                <p:nvPr/>
              </p:nvSpPr>
              <p:spPr bwMode="auto">
                <a:xfrm>
                  <a:off x="6759750" y="3745036"/>
                  <a:ext cx="904188" cy="686982"/>
                </a:xfrm>
                <a:prstGeom prst="ellipse">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a:lstStyle/>
                <a:p>
                  <a:pPr eaLnBrk="1" hangingPunct="1">
                    <a:defRPr/>
                  </a:pPr>
                  <a:endParaRPr lang="sk-SK">
                    <a:latin typeface="Arial" charset="0"/>
                    <a:cs typeface="Arial" charset="0"/>
                  </a:endParaRPr>
                </a:p>
              </p:txBody>
            </p:sp>
            <p:sp>
              <p:nvSpPr>
                <p:cNvPr id="18" name="Oval 17"/>
                <p:cNvSpPr/>
                <p:nvPr/>
              </p:nvSpPr>
              <p:spPr bwMode="auto">
                <a:xfrm>
                  <a:off x="1023050" y="5257911"/>
                  <a:ext cx="904189" cy="694560"/>
                </a:xfrm>
                <a:prstGeom prst="ellipse">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a:lstStyle/>
                <a:p>
                  <a:pPr eaLnBrk="1" hangingPunct="1">
                    <a:defRPr/>
                  </a:pPr>
                  <a:endParaRPr lang="sk-SK">
                    <a:latin typeface="Arial" charset="0"/>
                    <a:cs typeface="Arial" charset="0"/>
                  </a:endParaRPr>
                </a:p>
              </p:txBody>
            </p:sp>
            <p:sp>
              <p:nvSpPr>
                <p:cNvPr id="19" name="Oval 18"/>
                <p:cNvSpPr/>
                <p:nvPr/>
              </p:nvSpPr>
              <p:spPr bwMode="auto">
                <a:xfrm>
                  <a:off x="3799201" y="5214976"/>
                  <a:ext cx="904188" cy="694558"/>
                </a:xfrm>
                <a:prstGeom prst="ellipse">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a:lstStyle/>
                <a:p>
                  <a:pPr eaLnBrk="1" hangingPunct="1">
                    <a:defRPr/>
                  </a:pPr>
                  <a:endParaRPr lang="sk-SK">
                    <a:latin typeface="Arial" charset="0"/>
                    <a:cs typeface="Arial" charset="0"/>
                  </a:endParaRPr>
                </a:p>
              </p:txBody>
            </p:sp>
            <p:sp>
              <p:nvSpPr>
                <p:cNvPr id="20" name="Oval 19"/>
                <p:cNvSpPr/>
                <p:nvPr/>
              </p:nvSpPr>
              <p:spPr bwMode="auto">
                <a:xfrm>
                  <a:off x="6759750" y="5247809"/>
                  <a:ext cx="904188" cy="694560"/>
                </a:xfrm>
                <a:prstGeom prst="ellipse">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a:lstStyle/>
                <a:p>
                  <a:pPr eaLnBrk="1" hangingPunct="1">
                    <a:defRPr/>
                  </a:pPr>
                  <a:endParaRPr lang="sk-SK">
                    <a:latin typeface="Arial" charset="0"/>
                    <a:cs typeface="Arial" charset="0"/>
                  </a:endParaRPr>
                </a:p>
              </p:txBody>
            </p:sp>
            <p:cxnSp>
              <p:nvCxnSpPr>
                <p:cNvPr id="37923" name="Straight Arrow Connector 20"/>
                <p:cNvCxnSpPr>
                  <a:cxnSpLocks noChangeShapeType="1"/>
                  <a:endCxn id="18" idx="0"/>
                </p:cNvCxnSpPr>
                <p:nvPr/>
              </p:nvCxnSpPr>
              <p:spPr bwMode="auto">
                <a:xfrm>
                  <a:off x="1355271" y="2830286"/>
                  <a:ext cx="119743" cy="2427514"/>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7924" name="Straight Arrow Connector 21"/>
                <p:cNvCxnSpPr>
                  <a:cxnSpLocks noChangeShapeType="1"/>
                  <a:endCxn id="19" idx="1"/>
                </p:cNvCxnSpPr>
                <p:nvPr/>
              </p:nvCxnSpPr>
              <p:spPr bwMode="auto">
                <a:xfrm>
                  <a:off x="1674711" y="2729853"/>
                  <a:ext cx="2256720" cy="2584837"/>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7925" name="Straight Arrow Connector 22"/>
                <p:cNvCxnSpPr>
                  <a:cxnSpLocks noChangeShapeType="1"/>
                  <a:stCxn id="14" idx="4"/>
                  <a:endCxn id="16" idx="0"/>
                </p:cNvCxnSpPr>
                <p:nvPr/>
              </p:nvCxnSpPr>
              <p:spPr bwMode="auto">
                <a:xfrm>
                  <a:off x="4207328" y="2895601"/>
                  <a:ext cx="43544" cy="870857"/>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7926" name="Straight Arrow Connector 23"/>
                <p:cNvCxnSpPr>
                  <a:cxnSpLocks noChangeShapeType="1"/>
                  <a:stCxn id="16" idx="2"/>
                  <a:endCxn id="18" idx="7"/>
                </p:cNvCxnSpPr>
                <p:nvPr/>
              </p:nvCxnSpPr>
              <p:spPr bwMode="auto">
                <a:xfrm flipH="1">
                  <a:off x="1794454" y="4109358"/>
                  <a:ext cx="2004661" cy="1248875"/>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7927" name="Straight Arrow Connector 24"/>
                <p:cNvCxnSpPr>
                  <a:cxnSpLocks noChangeShapeType="1"/>
                  <a:stCxn id="16" idx="4"/>
                  <a:endCxn id="19" idx="0"/>
                </p:cNvCxnSpPr>
                <p:nvPr/>
              </p:nvCxnSpPr>
              <p:spPr bwMode="auto">
                <a:xfrm flipH="1">
                  <a:off x="4250871" y="4452258"/>
                  <a:ext cx="1" cy="761999"/>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7928" name="Straight Arrow Connector 25"/>
                <p:cNvCxnSpPr>
                  <a:cxnSpLocks noChangeShapeType="1"/>
                  <a:stCxn id="14" idx="6"/>
                  <a:endCxn id="17" idx="1"/>
                </p:cNvCxnSpPr>
                <p:nvPr/>
              </p:nvCxnSpPr>
              <p:spPr bwMode="auto">
                <a:xfrm>
                  <a:off x="4659085" y="2552701"/>
                  <a:ext cx="2233260" cy="1292418"/>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7929" name="Straight Arrow Connector 26"/>
                <p:cNvCxnSpPr>
                  <a:cxnSpLocks noChangeShapeType="1"/>
                  <a:stCxn id="15" idx="2"/>
                  <a:endCxn id="16" idx="7"/>
                </p:cNvCxnSpPr>
                <p:nvPr/>
              </p:nvCxnSpPr>
              <p:spPr bwMode="auto">
                <a:xfrm flipH="1">
                  <a:off x="4570312" y="2476500"/>
                  <a:ext cx="2146174" cy="1390391"/>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7930" name="Straight Arrow Connector 27"/>
                <p:cNvCxnSpPr>
                  <a:cxnSpLocks noChangeShapeType="1"/>
                  <a:stCxn id="15" idx="5"/>
                  <a:endCxn id="17" idx="7"/>
                </p:cNvCxnSpPr>
                <p:nvPr/>
              </p:nvCxnSpPr>
              <p:spPr bwMode="auto">
                <a:xfrm>
                  <a:off x="7487683" y="2718967"/>
                  <a:ext cx="43542" cy="1126152"/>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7931" name="Straight Arrow Connector 28"/>
                <p:cNvCxnSpPr>
                  <a:cxnSpLocks noChangeShapeType="1"/>
                  <a:stCxn id="17" idx="5"/>
                  <a:endCxn id="20" idx="7"/>
                </p:cNvCxnSpPr>
                <p:nvPr/>
              </p:nvCxnSpPr>
              <p:spPr bwMode="auto">
                <a:xfrm>
                  <a:off x="7531225" y="4330053"/>
                  <a:ext cx="1" cy="1017295"/>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7932" name="Straight Arrow Connector 29"/>
                <p:cNvCxnSpPr>
                  <a:cxnSpLocks noChangeShapeType="1"/>
                  <a:stCxn id="17" idx="3"/>
                  <a:endCxn id="19" idx="7"/>
                </p:cNvCxnSpPr>
                <p:nvPr/>
              </p:nvCxnSpPr>
              <p:spPr bwMode="auto">
                <a:xfrm flipH="1">
                  <a:off x="4570311" y="4330053"/>
                  <a:ext cx="2322034" cy="984637"/>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grpSp>
          <p:sp>
            <p:nvSpPr>
              <p:cNvPr id="37907" name="TextBox 4"/>
              <p:cNvSpPr txBox="1">
                <a:spLocks noChangeArrowheads="1"/>
              </p:cNvSpPr>
              <p:nvPr/>
            </p:nvSpPr>
            <p:spPr bwMode="auto">
              <a:xfrm>
                <a:off x="1556657" y="2111828"/>
                <a:ext cx="6531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sk-SK" altLang="sk-SK">
                    <a:latin typeface="Arial" panose="020B0604020202020204" pitchFamily="34" charset="0"/>
                  </a:rPr>
                  <a:t>NU</a:t>
                </a:r>
              </a:p>
            </p:txBody>
          </p:sp>
          <p:sp>
            <p:nvSpPr>
              <p:cNvPr id="37908" name="TextBox 5"/>
              <p:cNvSpPr txBox="1">
                <a:spLocks noChangeArrowheads="1"/>
              </p:cNvSpPr>
              <p:nvPr/>
            </p:nvSpPr>
            <p:spPr bwMode="auto">
              <a:xfrm>
                <a:off x="3995057" y="2177142"/>
                <a:ext cx="6531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sk-SK" altLang="sk-SK">
                    <a:latin typeface="Arial" panose="020B0604020202020204" pitchFamily="34" charset="0"/>
                  </a:rPr>
                  <a:t>SW</a:t>
                </a:r>
              </a:p>
            </p:txBody>
          </p:sp>
          <p:sp>
            <p:nvSpPr>
              <p:cNvPr id="37909" name="TextBox 6"/>
              <p:cNvSpPr txBox="1">
                <a:spLocks noChangeArrowheads="1"/>
              </p:cNvSpPr>
              <p:nvPr/>
            </p:nvSpPr>
            <p:spPr bwMode="auto">
              <a:xfrm>
                <a:off x="6444343" y="2122714"/>
                <a:ext cx="6531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sk-SK" altLang="sk-SK">
                    <a:latin typeface="Arial" panose="020B0604020202020204" pitchFamily="34" charset="0"/>
                  </a:rPr>
                  <a:t>HW</a:t>
                </a:r>
              </a:p>
            </p:txBody>
          </p:sp>
          <p:sp>
            <p:nvSpPr>
              <p:cNvPr id="37910" name="TextBox 7"/>
              <p:cNvSpPr txBox="1">
                <a:spLocks noChangeArrowheads="1"/>
              </p:cNvSpPr>
              <p:nvPr/>
            </p:nvSpPr>
            <p:spPr bwMode="auto">
              <a:xfrm>
                <a:off x="1643743" y="4082143"/>
                <a:ext cx="6531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sk-SK" altLang="sk-SK">
                    <a:latin typeface="Arial" panose="020B0604020202020204" pitchFamily="34" charset="0"/>
                  </a:rPr>
                  <a:t>NS</a:t>
                </a:r>
              </a:p>
            </p:txBody>
          </p:sp>
          <p:sp>
            <p:nvSpPr>
              <p:cNvPr id="37911" name="TextBox 8"/>
              <p:cNvSpPr txBox="1">
                <a:spLocks noChangeArrowheads="1"/>
              </p:cNvSpPr>
              <p:nvPr/>
            </p:nvSpPr>
            <p:spPr bwMode="auto">
              <a:xfrm>
                <a:off x="4005942" y="4071256"/>
                <a:ext cx="6531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sk-SK" altLang="sk-SK">
                    <a:latin typeface="Arial" panose="020B0604020202020204" pitchFamily="34" charset="0"/>
                  </a:rPr>
                  <a:t>U</a:t>
                </a:r>
              </a:p>
            </p:txBody>
          </p:sp>
          <p:sp>
            <p:nvSpPr>
              <p:cNvPr id="37912" name="TextBox 9"/>
              <p:cNvSpPr txBox="1">
                <a:spLocks noChangeArrowheads="1"/>
              </p:cNvSpPr>
              <p:nvPr/>
            </p:nvSpPr>
            <p:spPr bwMode="auto">
              <a:xfrm>
                <a:off x="6498772" y="4082142"/>
                <a:ext cx="6531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sk-SK" altLang="sk-SK">
                    <a:latin typeface="Arial" panose="020B0604020202020204" pitchFamily="34" charset="0"/>
                  </a:rPr>
                  <a:t>IP</a:t>
                </a:r>
              </a:p>
            </p:txBody>
          </p:sp>
          <p:sp>
            <p:nvSpPr>
              <p:cNvPr id="37913" name="TextBox 10"/>
              <p:cNvSpPr txBox="1">
                <a:spLocks noChangeArrowheads="1"/>
              </p:cNvSpPr>
              <p:nvPr/>
            </p:nvSpPr>
            <p:spPr bwMode="auto">
              <a:xfrm>
                <a:off x="3962400" y="3189514"/>
                <a:ext cx="7837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sk-SK" altLang="sk-SK">
                    <a:latin typeface="Arial" panose="020B0604020202020204" pitchFamily="34" charset="0"/>
                  </a:rPr>
                  <a:t>MRL</a:t>
                </a:r>
              </a:p>
            </p:txBody>
          </p:sp>
          <p:sp>
            <p:nvSpPr>
              <p:cNvPr id="37914" name="TextBox 11"/>
              <p:cNvSpPr txBox="1">
                <a:spLocks noChangeArrowheads="1"/>
              </p:cNvSpPr>
              <p:nvPr/>
            </p:nvSpPr>
            <p:spPr bwMode="auto">
              <a:xfrm>
                <a:off x="6411686" y="3156856"/>
                <a:ext cx="8490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sk-SK" altLang="sk-SK">
                    <a:latin typeface="Arial" panose="020B0604020202020204" pitchFamily="34" charset="0"/>
                  </a:rPr>
                  <a:t>MVN</a:t>
                </a:r>
              </a:p>
            </p:txBody>
          </p:sp>
        </p:grpSp>
        <p:graphicFrame>
          <p:nvGraphicFramePr>
            <p:cNvPr id="37893" name="Object 2"/>
            <p:cNvGraphicFramePr>
              <a:graphicFrameLocks noChangeAspect="1"/>
            </p:cNvGraphicFramePr>
            <p:nvPr/>
          </p:nvGraphicFramePr>
          <p:xfrm>
            <a:off x="224971" y="1361621"/>
            <a:ext cx="1309914" cy="293007"/>
          </p:xfrm>
          <a:graphic>
            <a:graphicData uri="http://schemas.openxmlformats.org/presentationml/2006/ole">
              <mc:AlternateContent xmlns:mc="http://schemas.openxmlformats.org/markup-compatibility/2006">
                <mc:Choice xmlns:v="urn:schemas-microsoft-com:vml" Requires="v">
                  <p:oleObj spid="_x0000_s47562" name="Equation" r:id="rId3" imgW="964781" imgH="215806" progId="Equation.3">
                    <p:embed/>
                  </p:oleObj>
                </mc:Choice>
                <mc:Fallback>
                  <p:oleObj name="Equation" r:id="rId3" imgW="964781" imgH="215806" progId="Equation.3">
                    <p:embed/>
                    <p:pic>
                      <p:nvPicPr>
                        <p:cNvPr id="3789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971" y="1361621"/>
                          <a:ext cx="1309914" cy="2930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4" name="Object 2"/>
            <p:cNvGraphicFramePr>
              <a:graphicFrameLocks noChangeAspect="1"/>
            </p:cNvGraphicFramePr>
            <p:nvPr/>
          </p:nvGraphicFramePr>
          <p:xfrm>
            <a:off x="3649663" y="1416050"/>
            <a:ext cx="1189037" cy="293688"/>
          </p:xfrm>
          <a:graphic>
            <a:graphicData uri="http://schemas.openxmlformats.org/presentationml/2006/ole">
              <mc:AlternateContent xmlns:mc="http://schemas.openxmlformats.org/markup-compatibility/2006">
                <mc:Choice xmlns:v="urn:schemas-microsoft-com:vml" Requires="v">
                  <p:oleObj spid="_x0000_s47563" name="Equation" r:id="rId5" imgW="875920" imgH="215806" progId="Equation.3">
                    <p:embed/>
                  </p:oleObj>
                </mc:Choice>
                <mc:Fallback>
                  <p:oleObj name="Equation" r:id="rId5" imgW="875920" imgH="215806" progId="Equation.3">
                    <p:embed/>
                    <p:pic>
                      <p:nvPicPr>
                        <p:cNvPr id="37894"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9663" y="1416050"/>
                          <a:ext cx="1189037" cy="293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5" name="Object 2"/>
            <p:cNvGraphicFramePr>
              <a:graphicFrameLocks noChangeAspect="1"/>
            </p:cNvGraphicFramePr>
            <p:nvPr/>
          </p:nvGraphicFramePr>
          <p:xfrm>
            <a:off x="7282770" y="1414463"/>
            <a:ext cx="1257300" cy="293687"/>
          </p:xfrm>
          <a:graphic>
            <a:graphicData uri="http://schemas.openxmlformats.org/presentationml/2006/ole">
              <mc:AlternateContent xmlns:mc="http://schemas.openxmlformats.org/markup-compatibility/2006">
                <mc:Choice xmlns:v="urn:schemas-microsoft-com:vml" Requires="v">
                  <p:oleObj spid="_x0000_s47564" name="Equation" r:id="rId7" imgW="926698" imgH="215806" progId="Equation.3">
                    <p:embed/>
                  </p:oleObj>
                </mc:Choice>
                <mc:Fallback>
                  <p:oleObj name="Equation" r:id="rId7" imgW="926698" imgH="215806" progId="Equation.3">
                    <p:embed/>
                    <p:pic>
                      <p:nvPicPr>
                        <p:cNvPr id="37895"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82770" y="1414463"/>
                          <a:ext cx="1257300" cy="293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6" name="Object 7"/>
            <p:cNvGraphicFramePr>
              <a:graphicFrameLocks noChangeAspect="1"/>
            </p:cNvGraphicFramePr>
            <p:nvPr/>
          </p:nvGraphicFramePr>
          <p:xfrm>
            <a:off x="2014765" y="1988458"/>
            <a:ext cx="2197100" cy="1117600"/>
          </p:xfrm>
          <a:graphic>
            <a:graphicData uri="http://schemas.openxmlformats.org/presentationml/2006/ole">
              <mc:AlternateContent xmlns:mc="http://schemas.openxmlformats.org/markup-compatibility/2006">
                <mc:Choice xmlns:v="urn:schemas-microsoft-com:vml" Requires="v">
                  <p:oleObj spid="_x0000_s47565" name="Equation" r:id="rId9" imgW="2197100" imgH="1117600" progId="Equation.3">
                    <p:embed/>
                  </p:oleObj>
                </mc:Choice>
                <mc:Fallback>
                  <p:oleObj name="Equation" r:id="rId9" imgW="2197100" imgH="1117600" progId="Equation.3">
                    <p:embed/>
                    <p:pic>
                      <p:nvPicPr>
                        <p:cNvPr id="37896"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14765" y="1988458"/>
                          <a:ext cx="2197100"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7" name="Object 8"/>
            <p:cNvGraphicFramePr>
              <a:graphicFrameLocks noChangeAspect="1"/>
            </p:cNvGraphicFramePr>
            <p:nvPr/>
          </p:nvGraphicFramePr>
          <p:xfrm>
            <a:off x="183924" y="4480152"/>
            <a:ext cx="2197100" cy="1117600"/>
          </p:xfrm>
          <a:graphic>
            <a:graphicData uri="http://schemas.openxmlformats.org/presentationml/2006/ole">
              <mc:AlternateContent xmlns:mc="http://schemas.openxmlformats.org/markup-compatibility/2006">
                <mc:Choice xmlns:v="urn:schemas-microsoft-com:vml" Requires="v">
                  <p:oleObj spid="_x0000_s47566" name="Equation" r:id="rId11" imgW="2197100" imgH="1117600" progId="Equation.3">
                    <p:embed/>
                  </p:oleObj>
                </mc:Choice>
                <mc:Fallback>
                  <p:oleObj name="Equation" r:id="rId11" imgW="2197100" imgH="1117600" progId="Equation.3">
                    <p:embed/>
                    <p:pic>
                      <p:nvPicPr>
                        <p:cNvPr id="37897"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924" y="4480152"/>
                          <a:ext cx="2197100"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8" name="Object 9"/>
            <p:cNvGraphicFramePr>
              <a:graphicFrameLocks noChangeAspect="1"/>
            </p:cNvGraphicFramePr>
            <p:nvPr/>
          </p:nvGraphicFramePr>
          <p:xfrm>
            <a:off x="2677659" y="4450216"/>
            <a:ext cx="2781300" cy="2260600"/>
          </p:xfrm>
          <a:graphic>
            <a:graphicData uri="http://schemas.openxmlformats.org/presentationml/2006/ole">
              <mc:AlternateContent xmlns:mc="http://schemas.openxmlformats.org/markup-compatibility/2006">
                <mc:Choice xmlns:v="urn:schemas-microsoft-com:vml" Requires="v">
                  <p:oleObj spid="_x0000_s47567" name="Equation" r:id="rId13" imgW="2781300" imgH="2260600" progId="Equation.3">
                    <p:embed/>
                  </p:oleObj>
                </mc:Choice>
                <mc:Fallback>
                  <p:oleObj name="Equation" r:id="rId13" imgW="2781300" imgH="2260600" progId="Equation.3">
                    <p:embed/>
                    <p:pic>
                      <p:nvPicPr>
                        <p:cNvPr id="37898"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77659" y="4450216"/>
                          <a:ext cx="2781300" cy="226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9" name="Rectangle 68"/>
            <p:cNvSpPr>
              <a:spLocks noChangeArrowheads="1"/>
            </p:cNvSpPr>
            <p:nvPr/>
          </p:nvSpPr>
          <p:spPr bwMode="auto">
            <a:xfrm>
              <a:off x="130629" y="4419601"/>
              <a:ext cx="2188028" cy="1306286"/>
            </a:xfrm>
            <a:prstGeom prst="rect">
              <a:avLst/>
            </a:prstGeom>
            <a:noFill/>
            <a:ln w="28575" algn="ctr">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sk-SK" altLang="sk-SK">
                <a:latin typeface="Arial" panose="020B0604020202020204" pitchFamily="34" charset="0"/>
              </a:endParaRPr>
            </a:p>
          </p:txBody>
        </p:sp>
        <p:sp>
          <p:nvSpPr>
            <p:cNvPr id="37900" name="Rectangle 69"/>
            <p:cNvSpPr>
              <a:spLocks noChangeArrowheads="1"/>
            </p:cNvSpPr>
            <p:nvPr/>
          </p:nvSpPr>
          <p:spPr bwMode="auto">
            <a:xfrm>
              <a:off x="1807029" y="1861458"/>
              <a:ext cx="2188028" cy="1306286"/>
            </a:xfrm>
            <a:prstGeom prst="rect">
              <a:avLst/>
            </a:prstGeom>
            <a:noFill/>
            <a:ln w="28575" algn="ctr">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sk-SK" altLang="sk-SK">
                <a:latin typeface="Arial" panose="020B0604020202020204" pitchFamily="34" charset="0"/>
              </a:endParaRPr>
            </a:p>
          </p:txBody>
        </p:sp>
        <p:sp>
          <p:nvSpPr>
            <p:cNvPr id="37901" name="Rectangle 70"/>
            <p:cNvSpPr>
              <a:spLocks noChangeArrowheads="1"/>
            </p:cNvSpPr>
            <p:nvPr/>
          </p:nvSpPr>
          <p:spPr bwMode="auto">
            <a:xfrm>
              <a:off x="2634342" y="4354286"/>
              <a:ext cx="2928257" cy="2198914"/>
            </a:xfrm>
            <a:prstGeom prst="rect">
              <a:avLst/>
            </a:prstGeom>
            <a:noFill/>
            <a:ln w="28575" algn="ctr">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sk-SK" altLang="sk-SK">
                <a:latin typeface="Arial" panose="020B0604020202020204" pitchFamily="34" charset="0"/>
              </a:endParaRPr>
            </a:p>
          </p:txBody>
        </p:sp>
        <p:graphicFrame>
          <p:nvGraphicFramePr>
            <p:cNvPr id="37902" name="Object 10"/>
            <p:cNvGraphicFramePr>
              <a:graphicFrameLocks noChangeAspect="1"/>
            </p:cNvGraphicFramePr>
            <p:nvPr/>
          </p:nvGraphicFramePr>
          <p:xfrm>
            <a:off x="5092020" y="1148897"/>
            <a:ext cx="2222500" cy="1117600"/>
          </p:xfrm>
          <a:graphic>
            <a:graphicData uri="http://schemas.openxmlformats.org/presentationml/2006/ole">
              <mc:AlternateContent xmlns:mc="http://schemas.openxmlformats.org/markup-compatibility/2006">
                <mc:Choice xmlns:v="urn:schemas-microsoft-com:vml" Requires="v">
                  <p:oleObj spid="_x0000_s47568" name="Equation" r:id="rId15" imgW="2222500" imgH="1117600" progId="Equation.3">
                    <p:embed/>
                  </p:oleObj>
                </mc:Choice>
                <mc:Fallback>
                  <p:oleObj name="Equation" r:id="rId15" imgW="2222500" imgH="1117600" progId="Equation.3">
                    <p:embed/>
                    <p:pic>
                      <p:nvPicPr>
                        <p:cNvPr id="37902"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92020" y="1148897"/>
                          <a:ext cx="2222500"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03" name="Rectangle 72"/>
            <p:cNvSpPr>
              <a:spLocks noChangeArrowheads="1"/>
            </p:cNvSpPr>
            <p:nvPr/>
          </p:nvSpPr>
          <p:spPr bwMode="auto">
            <a:xfrm>
              <a:off x="4985658" y="1055915"/>
              <a:ext cx="2188028" cy="1306286"/>
            </a:xfrm>
            <a:prstGeom prst="rect">
              <a:avLst/>
            </a:prstGeom>
            <a:noFill/>
            <a:ln w="28575" algn="ctr">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sk-SK" altLang="sk-SK">
                <a:latin typeface="Arial" panose="020B0604020202020204" pitchFamily="34" charset="0"/>
              </a:endParaRPr>
            </a:p>
          </p:txBody>
        </p:sp>
        <p:graphicFrame>
          <p:nvGraphicFramePr>
            <p:cNvPr id="37904" name="Object 11"/>
            <p:cNvGraphicFramePr>
              <a:graphicFrameLocks noChangeAspect="1"/>
            </p:cNvGraphicFramePr>
            <p:nvPr/>
          </p:nvGraphicFramePr>
          <p:xfrm>
            <a:off x="7123793" y="4638222"/>
            <a:ext cx="1536700" cy="673100"/>
          </p:xfrm>
          <a:graphic>
            <a:graphicData uri="http://schemas.openxmlformats.org/presentationml/2006/ole">
              <mc:AlternateContent xmlns:mc="http://schemas.openxmlformats.org/markup-compatibility/2006">
                <mc:Choice xmlns:v="urn:schemas-microsoft-com:vml" Requires="v">
                  <p:oleObj spid="_x0000_s47569" name="Equation" r:id="rId17" imgW="1536033" imgH="672808" progId="Equation.3">
                    <p:embed/>
                  </p:oleObj>
                </mc:Choice>
                <mc:Fallback>
                  <p:oleObj name="Equation" r:id="rId17" imgW="1536033" imgH="672808" progId="Equation.3">
                    <p:embed/>
                    <p:pic>
                      <p:nvPicPr>
                        <p:cNvPr id="37904"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123793" y="4638222"/>
                          <a:ext cx="15367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05" name="Rectangle 74"/>
            <p:cNvSpPr>
              <a:spLocks noChangeArrowheads="1"/>
            </p:cNvSpPr>
            <p:nvPr/>
          </p:nvSpPr>
          <p:spPr bwMode="auto">
            <a:xfrm>
              <a:off x="6988629" y="4463143"/>
              <a:ext cx="1567542" cy="903514"/>
            </a:xfrm>
            <a:prstGeom prst="rect">
              <a:avLst/>
            </a:prstGeom>
            <a:noFill/>
            <a:ln w="28575" algn="ctr">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sk-SK" altLang="sk-SK">
                <a:latin typeface="Arial" panose="020B0604020202020204" pitchFamily="34" charset="0"/>
              </a:endParaRPr>
            </a:p>
          </p:txBody>
        </p:sp>
      </p:grpSp>
    </p:spTree>
    <p:extLst>
      <p:ext uri="{BB962C8B-B14F-4D97-AF65-F5344CB8AC3E}">
        <p14:creationId xmlns:p14="http://schemas.microsoft.com/office/powerpoint/2010/main" val="33782413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8914" name="TextBox 2"/>
              <p:cNvSpPr txBox="1">
                <a:spLocks noChangeArrowheads="1"/>
              </p:cNvSpPr>
              <p:nvPr/>
            </p:nvSpPr>
            <p:spPr bwMode="auto">
              <a:xfrm>
                <a:off x="1280161" y="468314"/>
                <a:ext cx="10254342" cy="230832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sk-SK" sz="2400" dirty="0" smtClean="0">
                    <a:latin typeface="Arial" panose="020B0604020202020204" pitchFamily="34" charset="0"/>
                  </a:rPr>
                  <a:t>What is the probability of unexpected event (</a:t>
                </a:r>
                <a:r>
                  <a:rPr lang="en-US" altLang="sk-SK" sz="2400" i="1" dirty="0" smtClean="0">
                    <a:latin typeface="Arial" panose="020B0604020202020204" pitchFamily="34" charset="0"/>
                  </a:rPr>
                  <a:t>nu</a:t>
                </a:r>
                <a:r>
                  <a:rPr lang="en-US" altLang="sk-SK" sz="2400" dirty="0" smtClean="0">
                    <a:latin typeface="Arial" panose="020B0604020202020204" pitchFamily="34" charset="0"/>
                  </a:rPr>
                  <a:t>) providing the spoiled robot  gives other robots nonsense signal (</a:t>
                </a:r>
                <a:r>
                  <a:rPr lang="en-US" altLang="sk-SK" sz="2400" i="1" dirty="0" smtClean="0">
                    <a:latin typeface="Arial" panose="020B0604020202020204" pitchFamily="34" charset="0"/>
                  </a:rPr>
                  <a:t>ns)</a:t>
                </a:r>
                <a:r>
                  <a:rPr lang="en-US" altLang="sk-SK" sz="2400" dirty="0" smtClean="0">
                    <a:latin typeface="Arial" panose="020B0604020202020204" pitchFamily="34" charset="0"/>
                  </a:rPr>
                  <a:t>, but does not attack them (</a:t>
                </a:r>
                <a14:m>
                  <m:oMath xmlns:m="http://schemas.openxmlformats.org/officeDocument/2006/math">
                    <m:r>
                      <a:rPr lang="en-US" altLang="sk-SK" sz="2400" i="1" smtClean="0">
                        <a:latin typeface="Cambria Math" panose="02040503050406030204" pitchFamily="18" charset="0"/>
                        <a:ea typeface="Cambria Math" panose="02040503050406030204" pitchFamily="18" charset="0"/>
                      </a:rPr>
                      <m:t>¬</m:t>
                    </m:r>
                    <m:r>
                      <a:rPr lang="en-US" altLang="sk-SK" sz="2400" b="0" i="1" smtClean="0">
                        <a:latin typeface="Cambria Math" panose="02040503050406030204" pitchFamily="18" charset="0"/>
                        <a:ea typeface="Cambria Math" panose="02040503050406030204" pitchFamily="18" charset="0"/>
                      </a:rPr>
                      <m:t>𝑢</m:t>
                    </m:r>
                  </m:oMath>
                </a14:m>
                <a:r>
                  <a:rPr lang="en-US" altLang="sk-SK" sz="2400" dirty="0" smtClean="0">
                    <a:latin typeface="Arial" panose="020B0604020202020204" pitchFamily="34" charset="0"/>
                  </a:rPr>
                  <a:t>) and ignores orders (</a:t>
                </a:r>
                <a:r>
                  <a:rPr lang="en-US" altLang="sk-SK" sz="2400" i="1" dirty="0" err="1" smtClean="0">
                    <a:latin typeface="Arial" panose="020B0604020202020204" pitchFamily="34" charset="0"/>
                  </a:rPr>
                  <a:t>ip</a:t>
                </a:r>
                <a:r>
                  <a:rPr lang="en-US" altLang="sk-SK" sz="2400" dirty="0" smtClean="0">
                    <a:latin typeface="Arial" panose="020B0604020202020204" pitchFamily="34" charset="0"/>
                  </a:rPr>
                  <a:t>). </a:t>
                </a:r>
                <a:endParaRPr lang="sk-SK" altLang="sk-SK" sz="2400" dirty="0">
                  <a:latin typeface="Arial" panose="020B0604020202020204" pitchFamily="34" charset="0"/>
                </a:endParaRPr>
              </a:p>
              <a:p>
                <a:pPr eaLnBrk="1" hangingPunct="1"/>
                <a:endParaRPr lang="sk-SK" altLang="sk-SK" sz="2400" dirty="0">
                  <a:latin typeface="Arial" panose="020B0604020202020204" pitchFamily="34" charset="0"/>
                </a:endParaRPr>
              </a:p>
              <a:p>
                <a:pPr eaLnBrk="1" hangingPunct="1"/>
                <a:endParaRPr lang="sk-SK" altLang="sk-SK" sz="2400" dirty="0">
                  <a:latin typeface="Arial" panose="020B0604020202020204" pitchFamily="34" charset="0"/>
                </a:endParaRPr>
              </a:p>
              <a:p>
                <a:pPr eaLnBrk="1" hangingPunct="1"/>
                <a:endParaRPr lang="sk-SK" altLang="sk-SK" sz="2400" dirty="0">
                  <a:latin typeface="Arial" panose="020B0604020202020204" pitchFamily="34" charset="0"/>
                </a:endParaRPr>
              </a:p>
            </p:txBody>
          </p:sp>
        </mc:Choice>
        <mc:Fallback xmlns="">
          <p:sp>
            <p:nvSpPr>
              <p:cNvPr id="38914" name="TextBox 2"/>
              <p:cNvSpPr txBox="1">
                <a:spLocks noRot="1" noChangeAspect="1" noMove="1" noResize="1" noEditPoints="1" noAdjustHandles="1" noChangeArrowheads="1" noChangeShapeType="1" noTextEdit="1"/>
              </p:cNvSpPr>
              <p:nvPr/>
            </p:nvSpPr>
            <p:spPr bwMode="auto">
              <a:xfrm>
                <a:off x="1280161" y="468314"/>
                <a:ext cx="10254342" cy="2308324"/>
              </a:xfrm>
              <a:prstGeom prst="rect">
                <a:avLst/>
              </a:prstGeom>
              <a:blipFill>
                <a:blip r:embed="rId3"/>
                <a:stretch>
                  <a:fillRect l="-892" t="-185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graphicFrame>
        <p:nvGraphicFramePr>
          <p:cNvPr id="38915" name="Object 2"/>
          <p:cNvGraphicFramePr>
            <a:graphicFrameLocks noChangeAspect="1"/>
          </p:cNvGraphicFramePr>
          <p:nvPr>
            <p:extLst/>
          </p:nvPr>
        </p:nvGraphicFramePr>
        <p:xfrm>
          <a:off x="1357313" y="1745457"/>
          <a:ext cx="4589462" cy="781050"/>
        </p:xfrm>
        <a:graphic>
          <a:graphicData uri="http://schemas.openxmlformats.org/presentationml/2006/ole">
            <mc:AlternateContent xmlns:mc="http://schemas.openxmlformats.org/markup-compatibility/2006">
              <mc:Choice xmlns:v="urn:schemas-microsoft-com:vml" Requires="v">
                <p:oleObj spid="_x0000_s48301" name="Rovnica" r:id="rId4" imgW="1269449" imgH="215806" progId="Equation.3">
                  <p:embed/>
                </p:oleObj>
              </mc:Choice>
              <mc:Fallback>
                <p:oleObj name="Rovnica" r:id="rId4" imgW="1269449" imgH="215806" progId="Equation.3">
                  <p:embed/>
                  <p:pic>
                    <p:nvPicPr>
                      <p:cNvPr id="38915"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7313" y="1745457"/>
                        <a:ext cx="4589462" cy="78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6" name="Object 2"/>
          <p:cNvGraphicFramePr>
            <a:graphicFrameLocks noChangeAspect="1"/>
          </p:cNvGraphicFramePr>
          <p:nvPr/>
        </p:nvGraphicFramePr>
        <p:xfrm>
          <a:off x="1708151" y="3641725"/>
          <a:ext cx="2982913" cy="781050"/>
        </p:xfrm>
        <a:graphic>
          <a:graphicData uri="http://schemas.openxmlformats.org/presentationml/2006/ole">
            <mc:AlternateContent xmlns:mc="http://schemas.openxmlformats.org/markup-compatibility/2006">
              <mc:Choice xmlns:v="urn:schemas-microsoft-com:vml" Requires="v">
                <p:oleObj spid="_x0000_s48302" name="Rovnica" r:id="rId6" imgW="825142" imgH="215806" progId="Equation.3">
                  <p:embed/>
                </p:oleObj>
              </mc:Choice>
              <mc:Fallback>
                <p:oleObj name="Rovnica" r:id="rId6" imgW="825142" imgH="215806" progId="Equation.3">
                  <p:embed/>
                  <p:pic>
                    <p:nvPicPr>
                      <p:cNvPr id="38916"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08151" y="3641725"/>
                        <a:ext cx="2982913" cy="78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17" name="TextBox 2"/>
          <p:cNvSpPr txBox="1">
            <a:spLocks noChangeArrowheads="1"/>
          </p:cNvSpPr>
          <p:nvPr/>
        </p:nvSpPr>
        <p:spPr bwMode="auto">
          <a:xfrm>
            <a:off x="1345883" y="2726922"/>
            <a:ext cx="1018862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sk-SK" sz="2400" dirty="0" smtClean="0">
                <a:latin typeface="Arial" panose="020B0604020202020204" pitchFamily="34" charset="0"/>
              </a:rPr>
              <a:t>What is the probability, that robot ignores orders (</a:t>
            </a:r>
            <a:r>
              <a:rPr lang="en-US" altLang="sk-SK" sz="2400" i="1" dirty="0" err="1" smtClean="0">
                <a:latin typeface="Arial" panose="020B0604020202020204" pitchFamily="34" charset="0"/>
              </a:rPr>
              <a:t>ip</a:t>
            </a:r>
            <a:r>
              <a:rPr lang="en-US" altLang="sk-SK" sz="2400" dirty="0" smtClean="0">
                <a:latin typeface="Arial" panose="020B0604020202020204" pitchFamily="34" charset="0"/>
              </a:rPr>
              <a:t>), providing there is a software problem (</a:t>
            </a:r>
            <a:r>
              <a:rPr lang="en-US" altLang="sk-SK" sz="2400" i="1" dirty="0" err="1" smtClean="0">
                <a:latin typeface="Arial" panose="020B0604020202020204" pitchFamily="34" charset="0"/>
              </a:rPr>
              <a:t>sw</a:t>
            </a:r>
            <a:r>
              <a:rPr lang="en-US" altLang="sk-SK" sz="2400" dirty="0" smtClean="0">
                <a:latin typeface="Arial" panose="020B0604020202020204" pitchFamily="34" charset="0"/>
              </a:rPr>
              <a:t>).</a:t>
            </a:r>
            <a:endParaRPr lang="sk-SK" altLang="sk-SK" sz="2400" dirty="0">
              <a:latin typeface="Arial" panose="020B0604020202020204" pitchFamily="34" charset="0"/>
            </a:endParaRPr>
          </a:p>
        </p:txBody>
      </p:sp>
      <p:sp>
        <p:nvSpPr>
          <p:cNvPr id="38918" name="TextBox 2"/>
          <p:cNvSpPr txBox="1">
            <a:spLocks noChangeArrowheads="1"/>
          </p:cNvSpPr>
          <p:nvPr/>
        </p:nvSpPr>
        <p:spPr bwMode="auto">
          <a:xfrm>
            <a:off x="1524001" y="4391025"/>
            <a:ext cx="976230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sk-SK" sz="2400" dirty="0" smtClean="0">
                <a:latin typeface="Arial" panose="020B0604020202020204" pitchFamily="34" charset="0"/>
              </a:rPr>
              <a:t>What is the probability that he robot ignores orders (</a:t>
            </a:r>
            <a:r>
              <a:rPr lang="en-US" altLang="sk-SK" sz="2400" i="1" dirty="0" err="1" smtClean="0">
                <a:latin typeface="Arial" panose="020B0604020202020204" pitchFamily="34" charset="0"/>
              </a:rPr>
              <a:t>ip</a:t>
            </a:r>
            <a:r>
              <a:rPr lang="en-US" altLang="sk-SK" sz="2400" dirty="0" smtClean="0">
                <a:latin typeface="Arial" panose="020B0604020202020204" pitchFamily="34" charset="0"/>
              </a:rPr>
              <a:t>), providing there are both software and hardware problem (</a:t>
            </a:r>
            <a:r>
              <a:rPr lang="en-US" altLang="sk-SK" sz="2400" i="1" dirty="0" err="1" smtClean="0">
                <a:latin typeface="Arial" panose="020B0604020202020204" pitchFamily="34" charset="0"/>
              </a:rPr>
              <a:t>sw</a:t>
            </a:r>
            <a:r>
              <a:rPr lang="en-US" altLang="sk-SK" sz="2400" i="1" dirty="0" smtClean="0">
                <a:latin typeface="Arial" panose="020B0604020202020204" pitchFamily="34" charset="0"/>
              </a:rPr>
              <a:t>, </a:t>
            </a:r>
            <a:r>
              <a:rPr lang="en-US" altLang="sk-SK" sz="2400" i="1" dirty="0" err="1" smtClean="0">
                <a:latin typeface="Arial" panose="020B0604020202020204" pitchFamily="34" charset="0"/>
              </a:rPr>
              <a:t>hw</a:t>
            </a:r>
            <a:r>
              <a:rPr lang="en-US" altLang="sk-SK" sz="2400" dirty="0" smtClean="0">
                <a:latin typeface="Arial" panose="020B0604020202020204" pitchFamily="34" charset="0"/>
              </a:rPr>
              <a:t>). </a:t>
            </a:r>
            <a:endParaRPr lang="sk-SK" altLang="sk-SK" sz="2400" dirty="0">
              <a:latin typeface="Arial" panose="020B0604020202020204" pitchFamily="34" charset="0"/>
            </a:endParaRPr>
          </a:p>
        </p:txBody>
      </p:sp>
      <p:graphicFrame>
        <p:nvGraphicFramePr>
          <p:cNvPr id="38919" name="Object 2"/>
          <p:cNvGraphicFramePr>
            <a:graphicFrameLocks noChangeAspect="1"/>
          </p:cNvGraphicFramePr>
          <p:nvPr>
            <p:extLst/>
          </p:nvPr>
        </p:nvGraphicFramePr>
        <p:xfrm>
          <a:off x="1708151" y="5580797"/>
          <a:ext cx="3808412" cy="781050"/>
        </p:xfrm>
        <a:graphic>
          <a:graphicData uri="http://schemas.openxmlformats.org/presentationml/2006/ole">
            <mc:AlternateContent xmlns:mc="http://schemas.openxmlformats.org/markup-compatibility/2006">
              <mc:Choice xmlns:v="urn:schemas-microsoft-com:vml" Requires="v">
                <p:oleObj spid="_x0000_s48303" name="Rovnica" r:id="rId8" imgW="1053643" imgH="215806" progId="Equation.3">
                  <p:embed/>
                </p:oleObj>
              </mc:Choice>
              <mc:Fallback>
                <p:oleObj name="Rovnica" r:id="rId8" imgW="1053643" imgH="215806" progId="Equation.3">
                  <p:embed/>
                  <p:pic>
                    <p:nvPicPr>
                      <p:cNvPr id="38919"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08151" y="5580797"/>
                        <a:ext cx="3808412" cy="78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extBox 1"/>
          <p:cNvSpPr txBox="1"/>
          <p:nvPr/>
        </p:nvSpPr>
        <p:spPr>
          <a:xfrm>
            <a:off x="6968836" y="5444836"/>
            <a:ext cx="4565667" cy="830997"/>
          </a:xfrm>
          <a:prstGeom prst="rect">
            <a:avLst/>
          </a:prstGeom>
          <a:solidFill>
            <a:srgbClr val="FFFF00"/>
          </a:solidFill>
        </p:spPr>
        <p:txBody>
          <a:bodyPr wrap="square" rtlCol="0">
            <a:spAutoFit/>
          </a:bodyPr>
          <a:lstStyle/>
          <a:p>
            <a:r>
              <a:rPr lang="en-US" sz="2400" dirty="0" smtClean="0"/>
              <a:t>Answer these questions at home</a:t>
            </a:r>
            <a:endParaRPr lang="en-US" sz="2400" dirty="0"/>
          </a:p>
        </p:txBody>
      </p:sp>
    </p:spTree>
    <p:extLst>
      <p:ext uri="{BB962C8B-B14F-4D97-AF65-F5344CB8AC3E}">
        <p14:creationId xmlns:p14="http://schemas.microsoft.com/office/powerpoint/2010/main" val="41736334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9351" y="345057"/>
            <a:ext cx="8988724" cy="584775"/>
          </a:xfrm>
          <a:prstGeom prst="rect">
            <a:avLst/>
          </a:prstGeom>
          <a:noFill/>
        </p:spPr>
        <p:txBody>
          <a:bodyPr wrap="square" rtlCol="0">
            <a:spAutoFit/>
          </a:bodyPr>
          <a:lstStyle/>
          <a:p>
            <a:r>
              <a:rPr lang="en-GB" sz="3200" dirty="0" smtClean="0"/>
              <a:t>Movie recommendation system</a:t>
            </a:r>
            <a:endParaRPr lang="en-GB" sz="3200" dirty="0"/>
          </a:p>
        </p:txBody>
      </p:sp>
      <p:sp>
        <p:nvSpPr>
          <p:cNvPr id="3" name="TextBox 2"/>
          <p:cNvSpPr txBox="1"/>
          <p:nvPr/>
        </p:nvSpPr>
        <p:spPr>
          <a:xfrm>
            <a:off x="1104181" y="1828800"/>
            <a:ext cx="10800272" cy="1754326"/>
          </a:xfrm>
          <a:prstGeom prst="rect">
            <a:avLst/>
          </a:prstGeom>
          <a:noFill/>
        </p:spPr>
        <p:txBody>
          <a:bodyPr wrap="square" rtlCol="0">
            <a:spAutoFit/>
          </a:bodyPr>
          <a:lstStyle/>
          <a:p>
            <a:r>
              <a:rPr lang="en-GB" dirty="0" smtClean="0"/>
              <a:t>Bayesian networks are used in recommendation systems, where they help to recommend </a:t>
            </a:r>
          </a:p>
          <a:p>
            <a:endParaRPr lang="en-GB" dirty="0"/>
          </a:p>
          <a:p>
            <a:pPr marL="342900" indent="-342900">
              <a:buAutoNum type="arabicPeriod"/>
            </a:pPr>
            <a:r>
              <a:rPr lang="en-GB" dirty="0" smtClean="0"/>
              <a:t>Movies</a:t>
            </a:r>
          </a:p>
          <a:p>
            <a:pPr marL="342900" indent="-342900">
              <a:buAutoNum type="arabicPeriod"/>
            </a:pPr>
            <a:r>
              <a:rPr lang="en-GB" dirty="0" smtClean="0"/>
              <a:t>Goods</a:t>
            </a:r>
          </a:p>
          <a:p>
            <a:pPr marL="342900" indent="-342900">
              <a:buAutoNum type="arabicPeriod"/>
            </a:pPr>
            <a:r>
              <a:rPr lang="en-GB" dirty="0" smtClean="0"/>
              <a:t>Books</a:t>
            </a:r>
          </a:p>
          <a:p>
            <a:pPr marL="342900" indent="-342900">
              <a:buAutoNum type="arabicPeriod"/>
            </a:pPr>
            <a:r>
              <a:rPr lang="en-GB" dirty="0" smtClean="0"/>
              <a:t>Holyday  resorts </a:t>
            </a:r>
            <a:r>
              <a:rPr lang="en-GB" dirty="0" err="1" smtClean="0"/>
              <a:t>etc</a:t>
            </a:r>
            <a:endParaRPr lang="en-GB" dirty="0"/>
          </a:p>
        </p:txBody>
      </p:sp>
      <p:sp>
        <p:nvSpPr>
          <p:cNvPr id="4" name="TextBox 3"/>
          <p:cNvSpPr txBox="1"/>
          <p:nvPr/>
        </p:nvSpPr>
        <p:spPr>
          <a:xfrm>
            <a:off x="1086928" y="4364966"/>
            <a:ext cx="11105072" cy="646331"/>
          </a:xfrm>
          <a:prstGeom prst="rect">
            <a:avLst/>
          </a:prstGeom>
          <a:noFill/>
        </p:spPr>
        <p:txBody>
          <a:bodyPr wrap="square" rtlCol="0">
            <a:spAutoFit/>
          </a:bodyPr>
          <a:lstStyle/>
          <a:p>
            <a:r>
              <a:rPr lang="en-GB" dirty="0" smtClean="0"/>
              <a:t>These recommendation systems contain a lot of random variables and take into account a lot of </a:t>
            </a:r>
          </a:p>
          <a:p>
            <a:r>
              <a:rPr lang="en-GB" dirty="0" smtClean="0"/>
              <a:t>values. Therefore they need a large training sets to estimate all conditional probabilities. </a:t>
            </a:r>
            <a:endParaRPr lang="en-GB" dirty="0"/>
          </a:p>
        </p:txBody>
      </p:sp>
    </p:spTree>
    <p:extLst>
      <p:ext uri="{BB962C8B-B14F-4D97-AF65-F5344CB8AC3E}">
        <p14:creationId xmlns:p14="http://schemas.microsoft.com/office/powerpoint/2010/main" val="403722717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8243" y="1874987"/>
            <a:ext cx="6273560" cy="4751988"/>
          </a:xfrm>
          <a:prstGeom prst="rect">
            <a:avLst/>
          </a:prstGeom>
        </p:spPr>
      </p:pic>
      <p:sp>
        <p:nvSpPr>
          <p:cNvPr id="3" name="TextBox 2"/>
          <p:cNvSpPr txBox="1"/>
          <p:nvPr/>
        </p:nvSpPr>
        <p:spPr>
          <a:xfrm>
            <a:off x="1742536" y="310551"/>
            <a:ext cx="10023894" cy="1200329"/>
          </a:xfrm>
          <a:prstGeom prst="rect">
            <a:avLst/>
          </a:prstGeom>
          <a:noFill/>
        </p:spPr>
        <p:txBody>
          <a:bodyPr wrap="square" rtlCol="0">
            <a:spAutoFit/>
          </a:bodyPr>
          <a:lstStyle/>
          <a:p>
            <a:r>
              <a:rPr lang="en-GB" dirty="0" smtClean="0"/>
              <a:t>In the movie recommendation system, there are a lot of attributes concerning users, the others concerning context, situations, and then there are movie attributes, All this influences impressions and impressions influence movie rating. According this rating the systems recommends other similar movies. </a:t>
            </a:r>
            <a:endParaRPr lang="en-GB" dirty="0"/>
          </a:p>
        </p:txBody>
      </p:sp>
    </p:spTree>
    <p:extLst>
      <p:ext uri="{BB962C8B-B14F-4D97-AF65-F5344CB8AC3E}">
        <p14:creationId xmlns:p14="http://schemas.microsoft.com/office/powerpoint/2010/main" val="11418837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25148" y="503583"/>
            <a:ext cx="9157252" cy="369332"/>
          </a:xfrm>
          <a:prstGeom prst="rect">
            <a:avLst/>
          </a:prstGeom>
          <a:noFill/>
        </p:spPr>
        <p:txBody>
          <a:bodyPr wrap="square" rtlCol="0">
            <a:spAutoFit/>
          </a:bodyPr>
          <a:lstStyle/>
          <a:p>
            <a:r>
              <a:rPr lang="en-GB" dirty="0" smtClean="0"/>
              <a:t>Example to solve</a:t>
            </a:r>
            <a:endParaRPr lang="en-GB" dirty="0"/>
          </a:p>
        </p:txBody>
      </p:sp>
      <p:sp>
        <p:nvSpPr>
          <p:cNvPr id="3" name="TextBox 2"/>
          <p:cNvSpPr txBox="1"/>
          <p:nvPr/>
        </p:nvSpPr>
        <p:spPr>
          <a:xfrm>
            <a:off x="821635" y="1166192"/>
            <a:ext cx="10906540" cy="2031325"/>
          </a:xfrm>
          <a:prstGeom prst="rect">
            <a:avLst/>
          </a:prstGeom>
          <a:noFill/>
        </p:spPr>
        <p:txBody>
          <a:bodyPr wrap="square" rtlCol="0">
            <a:spAutoFit/>
          </a:bodyPr>
          <a:lstStyle/>
          <a:p>
            <a:r>
              <a:rPr lang="en-GB" dirty="0" smtClean="0"/>
              <a:t>A </a:t>
            </a:r>
            <a:r>
              <a:rPr lang="en-GB" dirty="0"/>
              <a:t>patient goes to the doctor for a medical condition, the doctor suspects three diseases as the cause of </a:t>
            </a:r>
            <a:r>
              <a:rPr lang="en-GB" dirty="0" smtClean="0"/>
              <a:t>the condition</a:t>
            </a:r>
            <a:r>
              <a:rPr lang="en-GB" dirty="0"/>
              <a:t>. The three diseases areD1,D2,D3, which are marginally independent from each other. </a:t>
            </a:r>
            <a:r>
              <a:rPr lang="en-GB" dirty="0" smtClean="0"/>
              <a:t>There are </a:t>
            </a:r>
            <a:r>
              <a:rPr lang="en-GB" dirty="0"/>
              <a:t>four </a:t>
            </a:r>
            <a:r>
              <a:rPr lang="en-GB" dirty="0" smtClean="0"/>
              <a:t>symptoms  S1,S2,S3,S4 which </a:t>
            </a:r>
            <a:r>
              <a:rPr lang="en-GB" dirty="0"/>
              <a:t>the doctor wants to check for presence in order to find the </a:t>
            </a:r>
            <a:r>
              <a:rPr lang="en-GB" dirty="0" smtClean="0"/>
              <a:t>most probable </a:t>
            </a:r>
            <a:r>
              <a:rPr lang="en-GB" dirty="0"/>
              <a:t>cause of the condition. The symptoms are conditionally dependent to the three diseases as follows</a:t>
            </a:r>
            <a:r>
              <a:rPr lang="en-GB" dirty="0" smtClean="0"/>
              <a:t>: S1depends </a:t>
            </a:r>
            <a:r>
              <a:rPr lang="en-GB" dirty="0"/>
              <a:t>only </a:t>
            </a:r>
            <a:r>
              <a:rPr lang="en-GB" dirty="0" smtClean="0"/>
              <a:t>on D1,S2 depends on  D1and D2. S3 is </a:t>
            </a:r>
            <a:r>
              <a:rPr lang="en-GB" dirty="0"/>
              <a:t>depends </a:t>
            </a:r>
            <a:r>
              <a:rPr lang="en-GB" dirty="0" smtClean="0"/>
              <a:t>on D1and D3</a:t>
            </a:r>
            <a:r>
              <a:rPr lang="en-GB" dirty="0"/>
              <a:t>, </a:t>
            </a:r>
            <a:r>
              <a:rPr lang="en-GB" dirty="0" smtClean="0"/>
              <a:t>whereas  S4 depends only on D3</a:t>
            </a:r>
            <a:r>
              <a:rPr lang="en-GB" dirty="0"/>
              <a:t>. Assume all random variables are Boolean, they are either ‘true’ or ‘false’.</a:t>
            </a:r>
          </a:p>
        </p:txBody>
      </p:sp>
      <p:grpSp>
        <p:nvGrpSpPr>
          <p:cNvPr id="28" name="Group 27"/>
          <p:cNvGrpSpPr/>
          <p:nvPr/>
        </p:nvGrpSpPr>
        <p:grpSpPr>
          <a:xfrm>
            <a:off x="3114261" y="3816626"/>
            <a:ext cx="5658678" cy="2341891"/>
            <a:chOff x="3114261" y="3816626"/>
            <a:chExt cx="5658678" cy="2341891"/>
          </a:xfrm>
        </p:grpSpPr>
        <p:grpSp>
          <p:nvGrpSpPr>
            <p:cNvPr id="7" name="Group 6"/>
            <p:cNvGrpSpPr/>
            <p:nvPr/>
          </p:nvGrpSpPr>
          <p:grpSpPr>
            <a:xfrm>
              <a:off x="3962400" y="3816626"/>
              <a:ext cx="3392557" cy="861391"/>
              <a:chOff x="3962400" y="3816626"/>
              <a:chExt cx="3392557" cy="861391"/>
            </a:xfrm>
          </p:grpSpPr>
          <p:sp>
            <p:nvSpPr>
              <p:cNvPr id="4" name="Oval 3"/>
              <p:cNvSpPr/>
              <p:nvPr/>
            </p:nvSpPr>
            <p:spPr>
              <a:xfrm>
                <a:off x="3962400" y="3816626"/>
                <a:ext cx="887896" cy="86139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p:cNvSpPr/>
              <p:nvPr/>
            </p:nvSpPr>
            <p:spPr>
              <a:xfrm>
                <a:off x="5201478" y="3816626"/>
                <a:ext cx="887896" cy="86139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6467061" y="3816626"/>
                <a:ext cx="887896" cy="86139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8" name="Group 7"/>
            <p:cNvGrpSpPr/>
            <p:nvPr/>
          </p:nvGrpSpPr>
          <p:grpSpPr>
            <a:xfrm>
              <a:off x="3114261" y="5297126"/>
              <a:ext cx="3392557" cy="861391"/>
              <a:chOff x="3962400" y="3816626"/>
              <a:chExt cx="3392557" cy="861391"/>
            </a:xfrm>
          </p:grpSpPr>
          <p:sp>
            <p:nvSpPr>
              <p:cNvPr id="9" name="Oval 8"/>
              <p:cNvSpPr/>
              <p:nvPr/>
            </p:nvSpPr>
            <p:spPr>
              <a:xfrm>
                <a:off x="3962400" y="3816626"/>
                <a:ext cx="887896" cy="86139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5201478" y="3816626"/>
                <a:ext cx="887896" cy="86139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6467061" y="3816626"/>
                <a:ext cx="887896" cy="86139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2" name="Oval 11"/>
            <p:cNvSpPr/>
            <p:nvPr/>
          </p:nvSpPr>
          <p:spPr>
            <a:xfrm>
              <a:off x="7229061" y="5297126"/>
              <a:ext cx="887896" cy="86139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Arrow Connector 13"/>
            <p:cNvCxnSpPr>
              <a:stCxn id="4" idx="3"/>
            </p:cNvCxnSpPr>
            <p:nvPr/>
          </p:nvCxnSpPr>
          <p:spPr>
            <a:xfrm flipH="1">
              <a:off x="3750365" y="4551869"/>
              <a:ext cx="342064" cy="745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4"/>
              <a:endCxn id="10" idx="0"/>
            </p:cNvCxnSpPr>
            <p:nvPr/>
          </p:nvCxnSpPr>
          <p:spPr>
            <a:xfrm>
              <a:off x="4406348" y="4678017"/>
              <a:ext cx="390939" cy="619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4" idx="5"/>
              <a:endCxn id="11" idx="1"/>
            </p:cNvCxnSpPr>
            <p:nvPr/>
          </p:nvCxnSpPr>
          <p:spPr>
            <a:xfrm>
              <a:off x="4720267" y="4551869"/>
              <a:ext cx="1028684" cy="871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5"/>
              <a:endCxn id="11" idx="0"/>
            </p:cNvCxnSpPr>
            <p:nvPr/>
          </p:nvCxnSpPr>
          <p:spPr>
            <a:xfrm>
              <a:off x="5959345" y="4551869"/>
              <a:ext cx="103525" cy="745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6" idx="4"/>
              <a:endCxn id="11" idx="7"/>
            </p:cNvCxnSpPr>
            <p:nvPr/>
          </p:nvCxnSpPr>
          <p:spPr>
            <a:xfrm flipH="1">
              <a:off x="6376789" y="4678017"/>
              <a:ext cx="534220" cy="745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5"/>
              <a:endCxn id="12" idx="0"/>
            </p:cNvCxnSpPr>
            <p:nvPr/>
          </p:nvCxnSpPr>
          <p:spPr>
            <a:xfrm>
              <a:off x="7224928" y="4551869"/>
              <a:ext cx="448081" cy="745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921397" y="3816626"/>
              <a:ext cx="3523832" cy="646331"/>
            </a:xfrm>
            <a:prstGeom prst="rect">
              <a:avLst/>
            </a:prstGeom>
            <a:noFill/>
          </p:spPr>
          <p:txBody>
            <a:bodyPr wrap="square" rtlCol="0">
              <a:spAutoFit/>
            </a:bodyPr>
            <a:lstStyle/>
            <a:p>
              <a:endParaRPr lang="en-GB" dirty="0" smtClean="0"/>
            </a:p>
            <a:p>
              <a:r>
                <a:rPr lang="en-GB" dirty="0"/>
                <a:t> </a:t>
              </a:r>
              <a:r>
                <a:rPr lang="en-GB" dirty="0" smtClean="0"/>
                <a:t>  D1                 D2               D3</a:t>
              </a:r>
              <a:endParaRPr lang="en-GB" dirty="0"/>
            </a:p>
          </p:txBody>
        </p:sp>
        <p:sp>
          <p:nvSpPr>
            <p:cNvPr id="27" name="TextBox 26"/>
            <p:cNvSpPr txBox="1"/>
            <p:nvPr/>
          </p:nvSpPr>
          <p:spPr>
            <a:xfrm>
              <a:off x="3114261" y="5404656"/>
              <a:ext cx="5658678" cy="369332"/>
            </a:xfrm>
            <a:prstGeom prst="rect">
              <a:avLst/>
            </a:prstGeom>
            <a:noFill/>
          </p:spPr>
          <p:txBody>
            <a:bodyPr wrap="square" rtlCol="0">
              <a:spAutoFit/>
            </a:bodyPr>
            <a:lstStyle/>
            <a:p>
              <a:r>
                <a:rPr lang="en-GB" dirty="0" smtClean="0"/>
                <a:t> S1                  S2                 S3                     S4</a:t>
              </a:r>
              <a:endParaRPr lang="en-GB" dirty="0"/>
            </a:p>
          </p:txBody>
        </p:sp>
      </p:grpSp>
    </p:spTree>
    <p:extLst>
      <p:ext uri="{BB962C8B-B14F-4D97-AF65-F5344CB8AC3E}">
        <p14:creationId xmlns:p14="http://schemas.microsoft.com/office/powerpoint/2010/main" val="226213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4165" y="266317"/>
            <a:ext cx="10241479" cy="1125537"/>
          </a:xfrm>
        </p:spPr>
        <p:txBody>
          <a:bodyPr>
            <a:noAutofit/>
          </a:bodyPr>
          <a:lstStyle/>
          <a:p>
            <a:pPr>
              <a:defRPr/>
            </a:pPr>
            <a:r>
              <a:rPr lang="sk-SK" dirty="0" err="1" smtClean="0"/>
              <a:t>Bayes</a:t>
            </a:r>
            <a:r>
              <a:rPr lang="en-US" dirty="0" err="1" smtClean="0"/>
              <a:t>ian</a:t>
            </a:r>
            <a:r>
              <a:rPr lang="en-US" dirty="0" smtClean="0"/>
              <a:t> network and the full joint probability representation / Bayes net rule </a:t>
            </a:r>
            <a:r>
              <a:rPr lang="sk-SK" dirty="0" smtClean="0"/>
              <a:t> </a:t>
            </a:r>
            <a:endParaRPr lang="en-US" dirty="0"/>
          </a:p>
        </p:txBody>
      </p:sp>
      <p:graphicFrame>
        <p:nvGraphicFramePr>
          <p:cNvPr id="25604" name="Object 9"/>
          <p:cNvGraphicFramePr>
            <a:graphicFrameLocks noChangeAspect="1"/>
          </p:cNvGraphicFramePr>
          <p:nvPr>
            <p:extLst/>
          </p:nvPr>
        </p:nvGraphicFramePr>
        <p:xfrm>
          <a:off x="1608579" y="2623247"/>
          <a:ext cx="3384550" cy="495300"/>
        </p:xfrm>
        <a:graphic>
          <a:graphicData uri="http://schemas.openxmlformats.org/presentationml/2006/ole">
            <mc:AlternateContent xmlns:mc="http://schemas.openxmlformats.org/markup-compatibility/2006">
              <mc:Choice xmlns:v="urn:schemas-microsoft-com:vml" Requires="v">
                <p:oleObj spid="_x0000_s32073" name="Rovnica" r:id="rId3" imgW="1473200" imgH="215900" progId="Equation.3">
                  <p:embed/>
                </p:oleObj>
              </mc:Choice>
              <mc:Fallback>
                <p:oleObj name="Rovnica" r:id="rId3" imgW="1473200" imgH="215900" progId="Equation.3">
                  <p:embed/>
                  <p:pic>
                    <p:nvPicPr>
                      <p:cNvPr id="25604"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8579" y="2623247"/>
                        <a:ext cx="3384550" cy="4953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6085" name="Group 10"/>
          <p:cNvGrpSpPr>
            <a:grpSpLocks/>
          </p:cNvGrpSpPr>
          <p:nvPr/>
        </p:nvGrpSpPr>
        <p:grpSpPr bwMode="auto">
          <a:xfrm>
            <a:off x="8054774" y="3282146"/>
            <a:ext cx="2216150" cy="1466850"/>
            <a:chOff x="6382601" y="53848"/>
            <a:chExt cx="2860048" cy="2156261"/>
          </a:xfrm>
        </p:grpSpPr>
        <p:grpSp>
          <p:nvGrpSpPr>
            <p:cNvPr id="46104" name="Group 11"/>
            <p:cNvGrpSpPr>
              <a:grpSpLocks/>
            </p:cNvGrpSpPr>
            <p:nvPr/>
          </p:nvGrpSpPr>
          <p:grpSpPr bwMode="auto">
            <a:xfrm>
              <a:off x="6793945" y="82770"/>
              <a:ext cx="2448704" cy="2127339"/>
              <a:chOff x="5148064" y="908720"/>
              <a:chExt cx="3159919" cy="2646054"/>
            </a:xfrm>
          </p:grpSpPr>
          <p:grpSp>
            <p:nvGrpSpPr>
              <p:cNvPr id="46108" name="Group 15"/>
              <p:cNvGrpSpPr>
                <a:grpSpLocks/>
              </p:cNvGrpSpPr>
              <p:nvPr/>
            </p:nvGrpSpPr>
            <p:grpSpPr bwMode="auto">
              <a:xfrm>
                <a:off x="5148064" y="908720"/>
                <a:ext cx="2016224" cy="2544526"/>
                <a:chOff x="5868144" y="2177906"/>
                <a:chExt cx="2016224" cy="2544526"/>
              </a:xfrm>
            </p:grpSpPr>
            <p:grpSp>
              <p:nvGrpSpPr>
                <p:cNvPr id="46112" name="Group 19"/>
                <p:cNvGrpSpPr>
                  <a:grpSpLocks/>
                </p:cNvGrpSpPr>
                <p:nvPr/>
              </p:nvGrpSpPr>
              <p:grpSpPr bwMode="auto">
                <a:xfrm>
                  <a:off x="6876256" y="2177906"/>
                  <a:ext cx="1008112" cy="1085584"/>
                  <a:chOff x="6660232" y="2420888"/>
                  <a:chExt cx="1008112" cy="1085584"/>
                </a:xfrm>
              </p:grpSpPr>
              <p:sp>
                <p:nvSpPr>
                  <p:cNvPr id="25" name="Oval 24"/>
                  <p:cNvSpPr/>
                  <p:nvPr/>
                </p:nvSpPr>
                <p:spPr>
                  <a:xfrm>
                    <a:off x="6659991" y="2419745"/>
                    <a:ext cx="1007286" cy="1007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118" name="TextBox 25"/>
                  <p:cNvSpPr txBox="1">
                    <a:spLocks noChangeArrowheads="1"/>
                  </p:cNvSpPr>
                  <p:nvPr/>
                </p:nvSpPr>
                <p:spPr bwMode="auto">
                  <a:xfrm>
                    <a:off x="6790869" y="2437513"/>
                    <a:ext cx="720077" cy="1068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3200" i="1"/>
                      <a:t>C</a:t>
                    </a:r>
                    <a:endParaRPr lang="en-US" altLang="en-US" sz="3200" i="1"/>
                  </a:p>
                </p:txBody>
              </p:sp>
            </p:grpSp>
            <p:cxnSp>
              <p:nvCxnSpPr>
                <p:cNvPr id="21" name="Straight Arrow Connector 20"/>
                <p:cNvCxnSpPr>
                  <a:endCxn id="23" idx="0"/>
                </p:cNvCxnSpPr>
                <p:nvPr/>
              </p:nvCxnSpPr>
              <p:spPr>
                <a:xfrm flipH="1">
                  <a:off x="6384269" y="2754386"/>
                  <a:ext cx="491746" cy="9114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46114" name="Group 21"/>
                <p:cNvGrpSpPr>
                  <a:grpSpLocks/>
                </p:cNvGrpSpPr>
                <p:nvPr/>
              </p:nvGrpSpPr>
              <p:grpSpPr bwMode="auto">
                <a:xfrm>
                  <a:off x="5868144" y="3653475"/>
                  <a:ext cx="1187316" cy="1068957"/>
                  <a:chOff x="5652120" y="1997291"/>
                  <a:chExt cx="1187316" cy="1068957"/>
                </a:xfrm>
              </p:grpSpPr>
              <p:sp>
                <p:nvSpPr>
                  <p:cNvPr id="23" name="Oval 22"/>
                  <p:cNvSpPr/>
                  <p:nvPr/>
                </p:nvSpPr>
                <p:spPr>
                  <a:xfrm>
                    <a:off x="5652706" y="2009627"/>
                    <a:ext cx="1028435" cy="10072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116" name="TextBox 23"/>
                  <p:cNvSpPr txBox="1">
                    <a:spLocks noChangeArrowheads="1"/>
                  </p:cNvSpPr>
                  <p:nvPr/>
                </p:nvSpPr>
                <p:spPr bwMode="auto">
                  <a:xfrm>
                    <a:off x="5837516" y="1997291"/>
                    <a:ext cx="1001920" cy="1068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3200" i="1"/>
                      <a:t>T1</a:t>
                    </a:r>
                    <a:endParaRPr lang="en-US" altLang="en-US" sz="3200" i="1"/>
                  </a:p>
                </p:txBody>
              </p:sp>
            </p:grpSp>
          </p:grpSp>
          <p:sp>
            <p:nvSpPr>
              <p:cNvPr id="17" name="Oval 16"/>
              <p:cNvSpPr/>
              <p:nvPr/>
            </p:nvSpPr>
            <p:spPr>
              <a:xfrm>
                <a:off x="7163221" y="2428554"/>
                <a:ext cx="1009929" cy="10101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8" name="Straight Arrow Connector 17"/>
              <p:cNvCxnSpPr>
                <a:endCxn id="17" idx="0"/>
              </p:cNvCxnSpPr>
              <p:nvPr/>
            </p:nvCxnSpPr>
            <p:spPr>
              <a:xfrm>
                <a:off x="7163221" y="1424245"/>
                <a:ext cx="504964" cy="10043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6111" name="TextBox 18"/>
              <p:cNvSpPr txBox="1">
                <a:spLocks noChangeArrowheads="1"/>
              </p:cNvSpPr>
              <p:nvPr/>
            </p:nvSpPr>
            <p:spPr bwMode="auto">
              <a:xfrm>
                <a:off x="7327876" y="2485816"/>
                <a:ext cx="980107" cy="106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3200" i="1"/>
                  <a:t>T2</a:t>
                </a:r>
                <a:endParaRPr lang="en-US" altLang="en-US" sz="3200" i="1"/>
              </a:p>
            </p:txBody>
          </p:sp>
        </p:grpSp>
        <p:sp>
          <p:nvSpPr>
            <p:cNvPr id="46105" name="TextBox 12"/>
            <p:cNvSpPr txBox="1">
              <a:spLocks noChangeArrowheads="1"/>
            </p:cNvSpPr>
            <p:nvPr/>
          </p:nvSpPr>
          <p:spPr bwMode="auto">
            <a:xfrm>
              <a:off x="6907361" y="53848"/>
              <a:ext cx="864095" cy="54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i="1"/>
                <a:t>P</a:t>
              </a:r>
              <a:r>
                <a:rPr lang="sk-SK" altLang="en-US" i="1"/>
                <a:t>(C)</a:t>
              </a:r>
              <a:endParaRPr lang="en-US" altLang="en-US" i="1"/>
            </a:p>
          </p:txBody>
        </p:sp>
        <p:sp>
          <p:nvSpPr>
            <p:cNvPr id="46106" name="TextBox 13"/>
            <p:cNvSpPr txBox="1">
              <a:spLocks noChangeArrowheads="1"/>
            </p:cNvSpPr>
            <p:nvPr/>
          </p:nvSpPr>
          <p:spPr bwMode="auto">
            <a:xfrm>
              <a:off x="6382601" y="648567"/>
              <a:ext cx="1314524" cy="678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i="1"/>
                <a:t>P</a:t>
              </a:r>
              <a:r>
                <a:rPr lang="sk-SK" altLang="en-US" i="1"/>
                <a:t>(T1/C</a:t>
              </a:r>
              <a:r>
                <a:rPr lang="sk-SK" altLang="en-US" sz="2400" i="1"/>
                <a:t>)</a:t>
              </a:r>
              <a:endParaRPr lang="en-US" altLang="en-US" sz="2400" i="1"/>
            </a:p>
          </p:txBody>
        </p:sp>
        <p:sp>
          <p:nvSpPr>
            <p:cNvPr id="46107" name="TextBox 14"/>
            <p:cNvSpPr txBox="1">
              <a:spLocks noChangeArrowheads="1"/>
            </p:cNvSpPr>
            <p:nvPr/>
          </p:nvSpPr>
          <p:spPr bwMode="auto">
            <a:xfrm>
              <a:off x="7697126" y="901322"/>
              <a:ext cx="1440454" cy="678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i="1"/>
                <a:t>P</a:t>
              </a:r>
              <a:r>
                <a:rPr lang="sk-SK" altLang="en-US" i="1"/>
                <a:t>(T2/C</a:t>
              </a:r>
              <a:r>
                <a:rPr lang="sk-SK" altLang="en-US" sz="2400" i="1"/>
                <a:t>)</a:t>
              </a:r>
              <a:endParaRPr lang="en-US" altLang="en-US" sz="2400" i="1"/>
            </a:p>
          </p:txBody>
        </p:sp>
      </p:grpSp>
      <p:grpSp>
        <p:nvGrpSpPr>
          <p:cNvPr id="5" name="Group 4"/>
          <p:cNvGrpSpPr/>
          <p:nvPr/>
        </p:nvGrpSpPr>
        <p:grpSpPr>
          <a:xfrm>
            <a:off x="6604902" y="2407204"/>
            <a:ext cx="1497934" cy="1098550"/>
            <a:chOff x="7274591" y="1651794"/>
            <a:chExt cx="1497934" cy="1098550"/>
          </a:xfrm>
        </p:grpSpPr>
        <p:grpSp>
          <p:nvGrpSpPr>
            <p:cNvPr id="46083" name="Group 8"/>
            <p:cNvGrpSpPr>
              <a:grpSpLocks/>
            </p:cNvGrpSpPr>
            <p:nvPr/>
          </p:nvGrpSpPr>
          <p:grpSpPr bwMode="auto">
            <a:xfrm>
              <a:off x="7274591" y="1651794"/>
              <a:ext cx="360363" cy="1098550"/>
              <a:chOff x="7380312" y="2060848"/>
              <a:chExt cx="360040" cy="1098704"/>
            </a:xfrm>
          </p:grpSpPr>
          <p:sp>
            <p:nvSpPr>
              <p:cNvPr id="3" name="Oval 2"/>
              <p:cNvSpPr/>
              <p:nvPr/>
            </p:nvSpPr>
            <p:spPr>
              <a:xfrm>
                <a:off x="7380312" y="2060848"/>
                <a:ext cx="360040" cy="360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Oval 3"/>
              <p:cNvSpPr/>
              <p:nvPr/>
            </p:nvSpPr>
            <p:spPr>
              <a:xfrm>
                <a:off x="7380312" y="2729279"/>
                <a:ext cx="360040" cy="360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 name="Straight Arrow Connector 5"/>
              <p:cNvCxnSpPr>
                <a:stCxn id="3" idx="4"/>
                <a:endCxn id="4" idx="0"/>
              </p:cNvCxnSpPr>
              <p:nvPr/>
            </p:nvCxnSpPr>
            <p:spPr>
              <a:xfrm>
                <a:off x="7561125" y="2421261"/>
                <a:ext cx="0" cy="3080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6122" name="TextBox 6"/>
              <p:cNvSpPr txBox="1">
                <a:spLocks noChangeArrowheads="1"/>
              </p:cNvSpPr>
              <p:nvPr/>
            </p:nvSpPr>
            <p:spPr bwMode="auto">
              <a:xfrm>
                <a:off x="7380312" y="2092255"/>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A</a:t>
                </a:r>
                <a:endParaRPr lang="en-US" altLang="en-US"/>
              </a:p>
            </p:txBody>
          </p:sp>
          <p:sp>
            <p:nvSpPr>
              <p:cNvPr id="46123" name="Rectangle 7"/>
              <p:cNvSpPr>
                <a:spLocks noChangeArrowheads="1"/>
              </p:cNvSpPr>
              <p:nvPr/>
            </p:nvSpPr>
            <p:spPr bwMode="auto">
              <a:xfrm>
                <a:off x="7422636" y="2790220"/>
                <a:ext cx="309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B</a:t>
                </a:r>
                <a:endParaRPr lang="en-US" altLang="en-US"/>
              </a:p>
            </p:txBody>
          </p:sp>
        </p:grpSp>
        <p:sp>
          <p:nvSpPr>
            <p:cNvPr id="46087" name="TextBox 38"/>
            <p:cNvSpPr txBox="1">
              <a:spLocks noChangeArrowheads="1"/>
            </p:cNvSpPr>
            <p:nvPr/>
          </p:nvSpPr>
          <p:spPr bwMode="auto">
            <a:xfrm>
              <a:off x="7642226" y="2082801"/>
              <a:ext cx="11160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i="1"/>
                <a:t>P</a:t>
              </a:r>
              <a:r>
                <a:rPr lang="sk-SK" altLang="en-US" i="1"/>
                <a:t>(B/A</a:t>
              </a:r>
              <a:r>
                <a:rPr lang="sk-SK" altLang="en-US" sz="2400" i="1"/>
                <a:t>)</a:t>
              </a:r>
              <a:endParaRPr lang="en-US" altLang="en-US" sz="2400" i="1"/>
            </a:p>
          </p:txBody>
        </p:sp>
        <p:sp>
          <p:nvSpPr>
            <p:cNvPr id="46088" name="TextBox 39"/>
            <p:cNvSpPr txBox="1">
              <a:spLocks noChangeArrowheads="1"/>
            </p:cNvSpPr>
            <p:nvPr/>
          </p:nvSpPr>
          <p:spPr bwMode="auto">
            <a:xfrm>
              <a:off x="7656513" y="1660526"/>
              <a:ext cx="11160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i="1" dirty="0"/>
                <a:t>P</a:t>
              </a:r>
              <a:r>
                <a:rPr lang="sk-SK" altLang="en-US" i="1" dirty="0"/>
                <a:t>(A</a:t>
              </a:r>
              <a:r>
                <a:rPr lang="sk-SK" altLang="en-US" sz="2400" i="1" dirty="0"/>
                <a:t>)</a:t>
              </a:r>
              <a:endParaRPr lang="en-US" altLang="en-US" sz="2400" i="1" dirty="0"/>
            </a:p>
          </p:txBody>
        </p:sp>
      </p:grpSp>
      <p:graphicFrame>
        <p:nvGraphicFramePr>
          <p:cNvPr id="43" name="Object 42"/>
          <p:cNvGraphicFramePr>
            <a:graphicFrameLocks noChangeAspect="1"/>
          </p:cNvGraphicFramePr>
          <p:nvPr>
            <p:extLst/>
          </p:nvPr>
        </p:nvGraphicFramePr>
        <p:xfrm>
          <a:off x="1499193" y="5225377"/>
          <a:ext cx="4959350" cy="441325"/>
        </p:xfrm>
        <a:graphic>
          <a:graphicData uri="http://schemas.openxmlformats.org/presentationml/2006/ole">
            <mc:AlternateContent xmlns:mc="http://schemas.openxmlformats.org/markup-compatibility/2006">
              <mc:Choice xmlns:v="urn:schemas-microsoft-com:vml" Requires="v">
                <p:oleObj spid="_x0000_s32074" name="Rovnica" r:id="rId5" imgW="2425700" imgH="215900" progId="Equation.3">
                  <p:embed/>
                </p:oleObj>
              </mc:Choice>
              <mc:Fallback>
                <p:oleObj name="Rovnica" r:id="rId5" imgW="2425700" imgH="215900" progId="Equation.3">
                  <p:embed/>
                  <p:pic>
                    <p:nvPicPr>
                      <p:cNvPr id="43" name="Object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9193" y="5225377"/>
                        <a:ext cx="4959350" cy="4413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 name="Group 7"/>
          <p:cNvGrpSpPr/>
          <p:nvPr/>
        </p:nvGrpSpPr>
        <p:grpSpPr>
          <a:xfrm>
            <a:off x="7238800" y="5034878"/>
            <a:ext cx="3378199" cy="1743647"/>
            <a:chOff x="7302501" y="4343401"/>
            <a:chExt cx="3378199" cy="1743647"/>
          </a:xfrm>
        </p:grpSpPr>
        <p:grpSp>
          <p:nvGrpSpPr>
            <p:cNvPr id="46086" name="Group 29"/>
            <p:cNvGrpSpPr>
              <a:grpSpLocks/>
            </p:cNvGrpSpPr>
            <p:nvPr/>
          </p:nvGrpSpPr>
          <p:grpSpPr bwMode="auto">
            <a:xfrm>
              <a:off x="7848600" y="4527550"/>
              <a:ext cx="1879600" cy="1559498"/>
              <a:chOff x="1187624" y="1340768"/>
              <a:chExt cx="2975840" cy="2702567"/>
            </a:xfrm>
          </p:grpSpPr>
          <p:sp>
            <p:nvSpPr>
              <p:cNvPr id="31" name="Oval 30"/>
              <p:cNvSpPr/>
              <p:nvPr/>
            </p:nvSpPr>
            <p:spPr>
              <a:xfrm>
                <a:off x="1187624" y="1340768"/>
                <a:ext cx="934977" cy="935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Oval 31"/>
              <p:cNvSpPr/>
              <p:nvPr/>
            </p:nvSpPr>
            <p:spPr>
              <a:xfrm>
                <a:off x="2987203" y="1351772"/>
                <a:ext cx="937491" cy="9381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Oval 32"/>
              <p:cNvSpPr/>
              <p:nvPr/>
            </p:nvSpPr>
            <p:spPr>
              <a:xfrm>
                <a:off x="2067306" y="2930900"/>
                <a:ext cx="937491" cy="935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099" name="TextBox 33"/>
              <p:cNvSpPr txBox="1">
                <a:spLocks noChangeArrowheads="1"/>
              </p:cNvSpPr>
              <p:nvPr/>
            </p:nvSpPr>
            <p:spPr bwMode="auto">
              <a:xfrm>
                <a:off x="2211578" y="3136609"/>
                <a:ext cx="648072" cy="906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r>
                  <a:rPr lang="sk-SK" altLang="en-US" sz="2800"/>
                  <a:t>H</a:t>
                </a:r>
                <a:endParaRPr lang="en-US" altLang="en-US" sz="2800"/>
              </a:p>
            </p:txBody>
          </p:sp>
          <p:sp>
            <p:nvSpPr>
              <p:cNvPr id="46100" name="TextBox 34"/>
              <p:cNvSpPr txBox="1">
                <a:spLocks noChangeArrowheads="1"/>
              </p:cNvSpPr>
              <p:nvPr/>
            </p:nvSpPr>
            <p:spPr bwMode="auto">
              <a:xfrm>
                <a:off x="1331639" y="1547210"/>
                <a:ext cx="648072" cy="906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r>
                  <a:rPr lang="sk-SK" altLang="en-US" sz="2800"/>
                  <a:t>S</a:t>
                </a:r>
                <a:endParaRPr lang="en-US" altLang="en-US" sz="2800"/>
              </a:p>
            </p:txBody>
          </p:sp>
          <p:sp>
            <p:nvSpPr>
              <p:cNvPr id="46101" name="TextBox 35"/>
              <p:cNvSpPr txBox="1">
                <a:spLocks noChangeArrowheads="1"/>
              </p:cNvSpPr>
              <p:nvPr/>
            </p:nvSpPr>
            <p:spPr bwMode="auto">
              <a:xfrm>
                <a:off x="3131840" y="1547209"/>
                <a:ext cx="1031624" cy="906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r>
                  <a:rPr lang="sk-SK" altLang="en-US" sz="2800"/>
                  <a:t>FT</a:t>
                </a:r>
                <a:endParaRPr lang="en-US" altLang="en-US" sz="2800"/>
              </a:p>
            </p:txBody>
          </p:sp>
          <p:cxnSp>
            <p:nvCxnSpPr>
              <p:cNvPr id="37" name="Straight Arrow Connector 36"/>
              <p:cNvCxnSpPr>
                <a:stCxn id="31" idx="4"/>
                <a:endCxn id="33" idx="1"/>
              </p:cNvCxnSpPr>
              <p:nvPr/>
            </p:nvCxnSpPr>
            <p:spPr>
              <a:xfrm>
                <a:off x="1655112" y="2276140"/>
                <a:ext cx="550431" cy="79231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2673031" y="2289896"/>
                <a:ext cx="696205" cy="7785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46089" name="TextBox 40"/>
            <p:cNvSpPr txBox="1">
              <a:spLocks noChangeArrowheads="1"/>
            </p:cNvSpPr>
            <p:nvPr/>
          </p:nvSpPr>
          <p:spPr bwMode="auto">
            <a:xfrm>
              <a:off x="7302501" y="4343401"/>
              <a:ext cx="11160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i="1"/>
                <a:t>P</a:t>
              </a:r>
              <a:r>
                <a:rPr lang="sk-SK" altLang="en-US" i="1"/>
                <a:t>(S</a:t>
              </a:r>
              <a:r>
                <a:rPr lang="sk-SK" altLang="en-US" sz="2400" i="1"/>
                <a:t>)</a:t>
              </a:r>
              <a:endParaRPr lang="en-US" altLang="en-US" sz="2400" i="1"/>
            </a:p>
          </p:txBody>
        </p:sp>
        <p:sp>
          <p:nvSpPr>
            <p:cNvPr id="46090" name="TextBox 41"/>
            <p:cNvSpPr txBox="1">
              <a:spLocks noChangeArrowheads="1"/>
            </p:cNvSpPr>
            <p:nvPr/>
          </p:nvSpPr>
          <p:spPr bwMode="auto">
            <a:xfrm>
              <a:off x="9564688" y="4414838"/>
              <a:ext cx="11160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i="1"/>
                <a:t>P</a:t>
              </a:r>
              <a:r>
                <a:rPr lang="sk-SK" altLang="en-US" i="1"/>
                <a:t>(FT</a:t>
              </a:r>
              <a:r>
                <a:rPr lang="sk-SK" altLang="en-US" sz="2400" i="1"/>
                <a:t>)</a:t>
              </a:r>
              <a:endParaRPr lang="en-US" altLang="en-US" sz="2400" i="1"/>
            </a:p>
          </p:txBody>
        </p:sp>
        <p:sp>
          <p:nvSpPr>
            <p:cNvPr id="46092" name="TextBox 43"/>
            <p:cNvSpPr txBox="1">
              <a:spLocks noChangeArrowheads="1"/>
            </p:cNvSpPr>
            <p:nvPr/>
          </p:nvSpPr>
          <p:spPr bwMode="auto">
            <a:xfrm>
              <a:off x="7458076" y="5146676"/>
              <a:ext cx="11160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i="1"/>
                <a:t>P</a:t>
              </a:r>
              <a:r>
                <a:rPr lang="sk-SK" altLang="en-US" i="1"/>
                <a:t>(H/S,FT</a:t>
              </a:r>
              <a:r>
                <a:rPr lang="sk-SK" altLang="en-US" sz="2400" i="1"/>
                <a:t>)</a:t>
              </a:r>
              <a:endParaRPr lang="en-US" altLang="en-US" sz="2400" i="1"/>
            </a:p>
          </p:txBody>
        </p:sp>
      </p:grpSp>
      <p:grpSp>
        <p:nvGrpSpPr>
          <p:cNvPr id="7" name="Group 6"/>
          <p:cNvGrpSpPr>
            <a:grpSpLocks/>
          </p:cNvGrpSpPr>
          <p:nvPr/>
        </p:nvGrpSpPr>
        <p:grpSpPr bwMode="auto">
          <a:xfrm>
            <a:off x="1503364" y="3926843"/>
            <a:ext cx="5226050" cy="584200"/>
            <a:chOff x="539750" y="2769900"/>
            <a:chExt cx="5226050" cy="584775"/>
          </a:xfrm>
        </p:grpSpPr>
        <p:graphicFrame>
          <p:nvGraphicFramePr>
            <p:cNvPr id="46094" name="Object 28"/>
            <p:cNvGraphicFramePr>
              <a:graphicFrameLocks noChangeAspect="1"/>
            </p:cNvGraphicFramePr>
            <p:nvPr/>
          </p:nvGraphicFramePr>
          <p:xfrm>
            <a:off x="539750" y="2824163"/>
            <a:ext cx="5226050" cy="476250"/>
          </p:xfrm>
          <a:graphic>
            <a:graphicData uri="http://schemas.openxmlformats.org/presentationml/2006/ole">
              <mc:AlternateContent xmlns:mc="http://schemas.openxmlformats.org/markup-compatibility/2006">
                <mc:Choice xmlns:v="urn:schemas-microsoft-com:vml" Requires="v">
                  <p:oleObj spid="_x0000_s32075" name="Rovnica" r:id="rId7" imgW="2362200" imgH="215900" progId="Equation.3">
                    <p:embed/>
                  </p:oleObj>
                </mc:Choice>
                <mc:Fallback>
                  <p:oleObj name="Rovnica" r:id="rId7" imgW="2362200" imgH="215900" progId="Equation.3">
                    <p:embed/>
                    <p:pic>
                      <p:nvPicPr>
                        <p:cNvPr id="46094"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750" y="2824163"/>
                          <a:ext cx="5226050" cy="4762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95" name="TextBox 4"/>
            <p:cNvSpPr txBox="1">
              <a:spLocks noChangeArrowheads="1"/>
            </p:cNvSpPr>
            <p:nvPr/>
          </p:nvSpPr>
          <p:spPr bwMode="auto">
            <a:xfrm>
              <a:off x="2483768" y="2769900"/>
              <a:ext cx="36004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3200" b="1" i="1"/>
                <a:t>P</a:t>
              </a:r>
            </a:p>
          </p:txBody>
        </p:sp>
      </p:grpSp>
    </p:spTree>
    <p:extLst>
      <p:ext uri="{BB962C8B-B14F-4D97-AF65-F5344CB8AC3E}">
        <p14:creationId xmlns:p14="http://schemas.microsoft.com/office/powerpoint/2010/main" val="11683539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13113" y="662609"/>
            <a:ext cx="9342783" cy="923330"/>
          </a:xfrm>
          <a:prstGeom prst="rect">
            <a:avLst/>
          </a:prstGeom>
          <a:noFill/>
        </p:spPr>
        <p:txBody>
          <a:bodyPr wrap="square" rtlCol="0">
            <a:spAutoFit/>
          </a:bodyPr>
          <a:lstStyle/>
          <a:p>
            <a:pPr marL="342900" indent="-342900">
              <a:buAutoNum type="arabicPeriod"/>
            </a:pPr>
            <a:r>
              <a:rPr lang="en-GB" dirty="0" smtClean="0"/>
              <a:t>What is the Bayes net rule  for this  diagnostic model?</a:t>
            </a:r>
          </a:p>
          <a:p>
            <a:pPr marL="342900" indent="-342900">
              <a:buAutoNum type="arabicPeriod"/>
            </a:pPr>
            <a:r>
              <a:rPr lang="en-GB" dirty="0" smtClean="0"/>
              <a:t>Calculate the most probable cause of D1 :  P(d1/s1,s2,s3,s4), P(d1/</a:t>
            </a:r>
            <a:r>
              <a:rPr lang="en-GB" dirty="0" err="1" smtClean="0"/>
              <a:t>s_i</a:t>
            </a:r>
            <a:r>
              <a:rPr lang="en-GB" dirty="0" smtClean="0"/>
              <a:t>),  P(d1/s1,s2), P(d1/s1,s3), P(d1/s2,s3). </a:t>
            </a:r>
            <a:endParaRPr lang="en-GB" dirty="0"/>
          </a:p>
        </p:txBody>
      </p:sp>
    </p:spTree>
    <p:extLst>
      <p:ext uri="{BB962C8B-B14F-4D97-AF65-F5344CB8AC3E}">
        <p14:creationId xmlns:p14="http://schemas.microsoft.com/office/powerpoint/2010/main" val="103269070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7826" y="291548"/>
            <a:ext cx="9223513" cy="461665"/>
          </a:xfrm>
          <a:prstGeom prst="rect">
            <a:avLst/>
          </a:prstGeom>
          <a:noFill/>
        </p:spPr>
        <p:txBody>
          <a:bodyPr wrap="square" rtlCol="0">
            <a:spAutoFit/>
          </a:bodyPr>
          <a:lstStyle/>
          <a:p>
            <a:r>
              <a:rPr lang="en-GB" sz="2400" dirty="0" smtClean="0"/>
              <a:t>Summary</a:t>
            </a:r>
            <a:r>
              <a:rPr lang="en-GB" dirty="0" smtClean="0"/>
              <a:t> </a:t>
            </a:r>
            <a:endParaRPr lang="en-GB" dirty="0"/>
          </a:p>
        </p:txBody>
      </p:sp>
      <p:sp>
        <p:nvSpPr>
          <p:cNvPr id="3" name="TextBox 2"/>
          <p:cNvSpPr txBox="1"/>
          <p:nvPr/>
        </p:nvSpPr>
        <p:spPr>
          <a:xfrm>
            <a:off x="1364105" y="2413417"/>
            <a:ext cx="10133351" cy="1754326"/>
          </a:xfrm>
          <a:prstGeom prst="rect">
            <a:avLst/>
          </a:prstGeom>
          <a:noFill/>
        </p:spPr>
        <p:txBody>
          <a:bodyPr wrap="square" rtlCol="0">
            <a:spAutoFit/>
          </a:bodyPr>
          <a:lstStyle/>
          <a:p>
            <a:pPr marL="342900" indent="-342900">
              <a:buAutoNum type="arabicPeriod"/>
            </a:pPr>
            <a:r>
              <a:rPr lang="en-GB" dirty="0" smtClean="0"/>
              <a:t>Accurate inference in B. networks</a:t>
            </a:r>
          </a:p>
          <a:p>
            <a:pPr marL="342900" indent="-342900">
              <a:buAutoNum type="arabicPeriod"/>
            </a:pPr>
            <a:r>
              <a:rPr lang="en-GB" dirty="0" smtClean="0"/>
              <a:t>Sampling in B. networks</a:t>
            </a:r>
          </a:p>
          <a:p>
            <a:pPr marL="342900" indent="-342900">
              <a:buAutoNum type="arabicPeriod"/>
            </a:pPr>
            <a:r>
              <a:rPr lang="en-GB" dirty="0" smtClean="0"/>
              <a:t>Naïve Bayes classifier.</a:t>
            </a:r>
          </a:p>
          <a:p>
            <a:pPr marL="342900" indent="-342900">
              <a:buAutoNum type="arabicPeriod"/>
            </a:pPr>
            <a:r>
              <a:rPr lang="en-GB" dirty="0" smtClean="0"/>
              <a:t>More complex classifiers.</a:t>
            </a:r>
          </a:p>
          <a:p>
            <a:pPr marL="342900" indent="-342900">
              <a:buAutoNum type="arabicPeriod"/>
            </a:pPr>
            <a:r>
              <a:rPr lang="en-GB" dirty="0" smtClean="0"/>
              <a:t>Diagnostics of machines.</a:t>
            </a:r>
          </a:p>
          <a:p>
            <a:pPr marL="342900" indent="-342900">
              <a:buAutoNum type="arabicPeriod"/>
            </a:pPr>
            <a:r>
              <a:rPr lang="en-GB" dirty="0" smtClean="0"/>
              <a:t>Movie </a:t>
            </a:r>
            <a:r>
              <a:rPr lang="en-GB" smtClean="0"/>
              <a:t>recommendation system </a:t>
            </a:r>
            <a:endParaRPr lang="en-GB" dirty="0"/>
          </a:p>
        </p:txBody>
      </p:sp>
    </p:spTree>
    <p:extLst>
      <p:ext uri="{BB962C8B-B14F-4D97-AF65-F5344CB8AC3E}">
        <p14:creationId xmlns:p14="http://schemas.microsoft.com/office/powerpoint/2010/main" val="16515677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6" name="Group 2"/>
          <p:cNvGrpSpPr>
            <a:grpSpLocks/>
          </p:cNvGrpSpPr>
          <p:nvPr/>
        </p:nvGrpSpPr>
        <p:grpSpPr bwMode="auto">
          <a:xfrm>
            <a:off x="5432555" y="1266396"/>
            <a:ext cx="4203700" cy="4540250"/>
            <a:chOff x="2345099" y="980728"/>
            <a:chExt cx="4202711" cy="4538886"/>
          </a:xfrm>
        </p:grpSpPr>
        <p:sp>
          <p:nvSpPr>
            <p:cNvPr id="4" name="Oval 3"/>
            <p:cNvSpPr/>
            <p:nvPr/>
          </p:nvSpPr>
          <p:spPr>
            <a:xfrm>
              <a:off x="2411758" y="980728"/>
              <a:ext cx="1152254" cy="1007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4932115" y="980728"/>
              <a:ext cx="1152254" cy="1007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p:nvSpPr>
          <p:spPr>
            <a:xfrm>
              <a:off x="3708440" y="2924832"/>
              <a:ext cx="1152254" cy="1007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2345099" y="4508681"/>
              <a:ext cx="1152254" cy="1007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5292392" y="4511855"/>
              <a:ext cx="1152254" cy="1007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9" name="Straight Arrow Connector 8"/>
            <p:cNvCxnSpPr>
              <a:endCxn id="6" idx="1"/>
            </p:cNvCxnSpPr>
            <p:nvPr/>
          </p:nvCxnSpPr>
          <p:spPr>
            <a:xfrm>
              <a:off x="3203734" y="1988488"/>
              <a:ext cx="672942" cy="10839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6" idx="7"/>
            </p:cNvCxnSpPr>
            <p:nvPr/>
          </p:nvCxnSpPr>
          <p:spPr>
            <a:xfrm flipH="1">
              <a:off x="4690872" y="1988488"/>
              <a:ext cx="888791" cy="10839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7" idx="0"/>
            </p:cNvCxnSpPr>
            <p:nvPr/>
          </p:nvCxnSpPr>
          <p:spPr>
            <a:xfrm flipH="1">
              <a:off x="2921225" y="3784998"/>
              <a:ext cx="955450" cy="72368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670239" y="3783411"/>
              <a:ext cx="672942" cy="10839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117" name="TextBox 12"/>
            <p:cNvSpPr txBox="1">
              <a:spLocks noChangeArrowheads="1"/>
            </p:cNvSpPr>
            <p:nvPr/>
          </p:nvSpPr>
          <p:spPr bwMode="auto">
            <a:xfrm>
              <a:off x="2507417" y="1243151"/>
              <a:ext cx="10801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Bulglary</a:t>
              </a:r>
              <a:endParaRPr lang="en-US" altLang="en-US"/>
            </a:p>
          </p:txBody>
        </p:sp>
        <p:sp>
          <p:nvSpPr>
            <p:cNvPr id="47118" name="TextBox 13"/>
            <p:cNvSpPr txBox="1">
              <a:spLocks noChangeArrowheads="1"/>
            </p:cNvSpPr>
            <p:nvPr/>
          </p:nvSpPr>
          <p:spPr bwMode="auto">
            <a:xfrm>
              <a:off x="4932040" y="1270345"/>
              <a:ext cx="13208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Earthquake</a:t>
              </a:r>
              <a:endParaRPr lang="en-US" altLang="en-US"/>
            </a:p>
          </p:txBody>
        </p:sp>
        <p:sp>
          <p:nvSpPr>
            <p:cNvPr id="47119" name="TextBox 14"/>
            <p:cNvSpPr txBox="1">
              <a:spLocks noChangeArrowheads="1"/>
            </p:cNvSpPr>
            <p:nvPr/>
          </p:nvSpPr>
          <p:spPr bwMode="auto">
            <a:xfrm>
              <a:off x="3779912" y="3175945"/>
              <a:ext cx="10801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a:t>Alarm</a:t>
              </a:r>
              <a:endParaRPr lang="en-US" altLang="en-US" dirty="0"/>
            </a:p>
          </p:txBody>
        </p:sp>
        <p:sp>
          <p:nvSpPr>
            <p:cNvPr id="47120" name="TextBox 15"/>
            <p:cNvSpPr txBox="1">
              <a:spLocks noChangeArrowheads="1"/>
            </p:cNvSpPr>
            <p:nvPr/>
          </p:nvSpPr>
          <p:spPr bwMode="auto">
            <a:xfrm>
              <a:off x="2345099" y="4793032"/>
              <a:ext cx="1242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MaryCalls</a:t>
              </a:r>
              <a:endParaRPr lang="en-US" altLang="en-US"/>
            </a:p>
          </p:txBody>
        </p:sp>
        <p:sp>
          <p:nvSpPr>
            <p:cNvPr id="47121" name="TextBox 16"/>
            <p:cNvSpPr txBox="1">
              <a:spLocks noChangeArrowheads="1"/>
            </p:cNvSpPr>
            <p:nvPr/>
          </p:nvSpPr>
          <p:spPr bwMode="auto">
            <a:xfrm>
              <a:off x="5305372" y="4792549"/>
              <a:ext cx="1242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JohnCalls</a:t>
              </a:r>
              <a:endParaRPr lang="en-US" altLang="en-US"/>
            </a:p>
          </p:txBody>
        </p:sp>
      </p:grpSp>
      <p:sp>
        <p:nvSpPr>
          <p:cNvPr id="47107" name="TextBox 17"/>
          <p:cNvSpPr txBox="1">
            <a:spLocks noChangeArrowheads="1"/>
          </p:cNvSpPr>
          <p:nvPr/>
        </p:nvSpPr>
        <p:spPr bwMode="auto">
          <a:xfrm>
            <a:off x="363869" y="2584450"/>
            <a:ext cx="4746625" cy="8318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400" b="1" i="1" dirty="0"/>
              <a:t>P</a:t>
            </a:r>
            <a:r>
              <a:rPr lang="sk-SK" altLang="en-US" sz="2400" i="1" dirty="0"/>
              <a:t>(A,B,EA,MC,JC) =</a:t>
            </a:r>
            <a:r>
              <a:rPr lang="sk-SK" altLang="en-US" sz="2400" b="1" i="1" dirty="0"/>
              <a:t>P</a:t>
            </a:r>
            <a:r>
              <a:rPr lang="sk-SK" altLang="en-US" sz="2400" i="1" dirty="0"/>
              <a:t>(B)</a:t>
            </a:r>
            <a:r>
              <a:rPr lang="sk-SK" altLang="en-US" sz="2400" b="1" i="1" dirty="0"/>
              <a:t>P</a:t>
            </a:r>
            <a:r>
              <a:rPr lang="sk-SK" altLang="en-US" sz="2400" i="1" dirty="0"/>
              <a:t>(EA)</a:t>
            </a:r>
            <a:r>
              <a:rPr lang="sk-SK" altLang="en-US" sz="2400" b="1" i="1" dirty="0"/>
              <a:t>P</a:t>
            </a:r>
            <a:r>
              <a:rPr lang="sk-SK" altLang="en-US" sz="2400" i="1" dirty="0"/>
              <a:t>(A/B,EA)</a:t>
            </a:r>
            <a:r>
              <a:rPr lang="sk-SK" altLang="en-US" sz="2400" b="1" i="1" dirty="0"/>
              <a:t>P</a:t>
            </a:r>
            <a:r>
              <a:rPr lang="sk-SK" altLang="en-US" sz="2400" i="1" dirty="0"/>
              <a:t>(MC/A)</a:t>
            </a:r>
            <a:r>
              <a:rPr lang="sk-SK" altLang="en-US" sz="2400" b="1" i="1" dirty="0"/>
              <a:t>P</a:t>
            </a:r>
            <a:r>
              <a:rPr lang="sk-SK" altLang="en-US" sz="2400" i="1" dirty="0"/>
              <a:t>(JC/A)</a:t>
            </a:r>
            <a:endParaRPr lang="en-US" altLang="en-US" sz="2400" i="1" dirty="0"/>
          </a:p>
        </p:txBody>
      </p:sp>
    </p:spTree>
    <p:extLst>
      <p:ext uri="{BB962C8B-B14F-4D97-AF65-F5344CB8AC3E}">
        <p14:creationId xmlns:p14="http://schemas.microsoft.com/office/powerpoint/2010/main" val="20478160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Box 1"/>
          <p:cNvSpPr txBox="1">
            <a:spLocks noChangeArrowheads="1"/>
          </p:cNvSpPr>
          <p:nvPr/>
        </p:nvSpPr>
        <p:spPr bwMode="auto">
          <a:xfrm>
            <a:off x="1218771" y="277159"/>
            <a:ext cx="53292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3600" dirty="0" smtClean="0"/>
              <a:t>Generalization</a:t>
            </a:r>
            <a:r>
              <a:rPr lang="sk-SK" altLang="en-US" sz="3600" dirty="0" smtClean="0"/>
              <a:t>: </a:t>
            </a:r>
            <a:endParaRPr lang="en-US" altLang="en-US" sz="3600" dirty="0"/>
          </a:p>
        </p:txBody>
      </p:sp>
      <p:sp>
        <p:nvSpPr>
          <p:cNvPr id="48131" name="Text Box 4"/>
          <p:cNvSpPr txBox="1">
            <a:spLocks noChangeArrowheads="1"/>
          </p:cNvSpPr>
          <p:nvPr/>
        </p:nvSpPr>
        <p:spPr bwMode="auto">
          <a:xfrm>
            <a:off x="1197425" y="1117428"/>
            <a:ext cx="80984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smtClean="0">
                <a:solidFill>
                  <a:schemeClr val="tx1"/>
                </a:solidFill>
                <a:latin typeface="Verdana" panose="020B0604030504040204" pitchFamily="34" charset="0"/>
              </a:rPr>
              <a:t>In all Bayesian networks Bayes net rule holds</a:t>
            </a:r>
            <a:r>
              <a:rPr lang="sk-SK" altLang="sk-SK" sz="2400" dirty="0" smtClean="0">
                <a:solidFill>
                  <a:schemeClr val="tx1"/>
                </a:solidFill>
                <a:latin typeface="Verdana" panose="020B0604030504040204" pitchFamily="34" charset="0"/>
              </a:rPr>
              <a:t>:</a:t>
            </a:r>
            <a:endParaRPr lang="en-US" altLang="sk-SK" sz="2400" dirty="0">
              <a:solidFill>
                <a:schemeClr val="tx1"/>
              </a:solidFill>
              <a:latin typeface="Verdana" panose="020B0604030504040204" pitchFamily="34" charset="0"/>
            </a:endParaRPr>
          </a:p>
        </p:txBody>
      </p:sp>
      <p:sp>
        <p:nvSpPr>
          <p:cNvPr id="48133" name="Text Box 7"/>
          <p:cNvSpPr txBox="1">
            <a:spLocks noChangeArrowheads="1"/>
          </p:cNvSpPr>
          <p:nvPr/>
        </p:nvSpPr>
        <p:spPr bwMode="auto">
          <a:xfrm>
            <a:off x="1038381" y="4856605"/>
            <a:ext cx="10105869" cy="120032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smtClean="0">
                <a:solidFill>
                  <a:schemeClr val="tx1"/>
                </a:solidFill>
                <a:latin typeface="Verdana" panose="020B0604030504040204" pitchFamily="34" charset="0"/>
              </a:rPr>
              <a:t>How to construct such Bayesian network, that the Bayes net rule is good enough? Remember, Bayesian network is a MODEL of a real situation. </a:t>
            </a:r>
            <a:endParaRPr lang="en-US" altLang="sk-SK" sz="2400" dirty="0">
              <a:solidFill>
                <a:schemeClr val="tx1"/>
              </a:solidFill>
              <a:latin typeface="Verdana" panose="020B0604030504040204" pitchFamily="34" charset="0"/>
            </a:endParaRPr>
          </a:p>
        </p:txBody>
      </p:sp>
      <mc:AlternateContent xmlns:mc="http://schemas.openxmlformats.org/markup-compatibility/2006" xmlns:a14="http://schemas.microsoft.com/office/drawing/2010/main">
        <mc:Choice Requires="a14">
          <p:sp>
            <p:nvSpPr>
              <p:cNvPr id="2" name="TextBox 1"/>
              <p:cNvSpPr txBox="1"/>
              <p:nvPr/>
            </p:nvSpPr>
            <p:spPr>
              <a:xfrm>
                <a:off x="331404" y="1834223"/>
                <a:ext cx="10515665" cy="11005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a:solidFill>
                            <a:srgbClr val="C00000"/>
                          </a:solidFill>
                          <a:latin typeface="Cambria Math" panose="02040503050406030204" pitchFamily="18" charset="0"/>
                        </a:rPr>
                        <m:t>𝑃</m:t>
                      </m:r>
                      <m:d>
                        <m:dPr>
                          <m:ctrlPr>
                            <a:rPr lang="en-US" sz="2400" i="1">
                              <a:solidFill>
                                <a:srgbClr val="C00000"/>
                              </a:solidFill>
                              <a:latin typeface="Cambria Math" panose="02040503050406030204" pitchFamily="18" charset="0"/>
                            </a:rPr>
                          </m:ctrlPr>
                        </m:dPr>
                        <m:e>
                          <m:sSub>
                            <m:sSubPr>
                              <m:ctrlPr>
                                <a:rPr lang="en-US" sz="2400" i="1">
                                  <a:solidFill>
                                    <a:srgbClr val="C00000"/>
                                  </a:solidFill>
                                  <a:latin typeface="Cambria Math" panose="02040503050406030204" pitchFamily="18" charset="0"/>
                                </a:rPr>
                              </m:ctrlPr>
                            </m:sSubPr>
                            <m:e>
                              <m:r>
                                <a:rPr lang="en-US" sz="2400" i="1">
                                  <a:solidFill>
                                    <a:srgbClr val="C00000"/>
                                  </a:solidFill>
                                  <a:latin typeface="Cambria Math" panose="02040503050406030204" pitchFamily="18" charset="0"/>
                                </a:rPr>
                                <m:t>𝑋</m:t>
                              </m:r>
                            </m:e>
                            <m:sub>
                              <m:r>
                                <a:rPr lang="en-US" sz="2400" i="1">
                                  <a:solidFill>
                                    <a:srgbClr val="C00000"/>
                                  </a:solidFill>
                                  <a:latin typeface="Cambria Math" panose="02040503050406030204" pitchFamily="18" charset="0"/>
                                </a:rPr>
                                <m:t>1</m:t>
                              </m:r>
                            </m:sub>
                          </m:sSub>
                          <m:r>
                            <a:rPr lang="en-US" sz="2400" i="1">
                              <a:solidFill>
                                <a:srgbClr val="C00000"/>
                              </a:solidFill>
                              <a:latin typeface="Cambria Math" panose="02040503050406030204" pitchFamily="18" charset="0"/>
                            </a:rPr>
                            <m:t>=</m:t>
                          </m:r>
                          <m:sSub>
                            <m:sSubPr>
                              <m:ctrlPr>
                                <a:rPr lang="en-US" sz="2400" i="1">
                                  <a:solidFill>
                                    <a:srgbClr val="C00000"/>
                                  </a:solidFill>
                                  <a:latin typeface="Cambria Math" panose="02040503050406030204" pitchFamily="18" charset="0"/>
                                </a:rPr>
                              </m:ctrlPr>
                            </m:sSubPr>
                            <m:e>
                              <m:r>
                                <a:rPr lang="en-US" sz="2400" i="1">
                                  <a:solidFill>
                                    <a:srgbClr val="C00000"/>
                                  </a:solidFill>
                                  <a:latin typeface="Cambria Math" panose="02040503050406030204" pitchFamily="18" charset="0"/>
                                </a:rPr>
                                <m:t>𝑥</m:t>
                              </m:r>
                            </m:e>
                            <m:sub>
                              <m:r>
                                <a:rPr lang="en-US" sz="2400" i="1">
                                  <a:solidFill>
                                    <a:srgbClr val="C00000"/>
                                  </a:solidFill>
                                  <a:latin typeface="Cambria Math" panose="02040503050406030204" pitchFamily="18" charset="0"/>
                                </a:rPr>
                                <m:t>1</m:t>
                              </m:r>
                            </m:sub>
                          </m:sSub>
                          <m:r>
                            <m:rPr>
                              <m:lit/>
                            </m:rPr>
                            <a:rPr lang="en-US" sz="2400" i="1">
                              <a:solidFill>
                                <a:srgbClr val="C00000"/>
                              </a:solidFill>
                              <a:latin typeface="Cambria Math" panose="02040503050406030204" pitchFamily="18" charset="0"/>
                            </a:rPr>
                            <m:t>˄</m:t>
                          </m:r>
                          <m:sSub>
                            <m:sSubPr>
                              <m:ctrlPr>
                                <a:rPr lang="en-US" sz="2400" i="1">
                                  <a:solidFill>
                                    <a:srgbClr val="C00000"/>
                                  </a:solidFill>
                                  <a:latin typeface="Cambria Math" panose="02040503050406030204" pitchFamily="18" charset="0"/>
                                </a:rPr>
                              </m:ctrlPr>
                            </m:sSubPr>
                            <m:e>
                              <m:r>
                                <a:rPr lang="en-US" sz="2400" i="1">
                                  <a:solidFill>
                                    <a:srgbClr val="C00000"/>
                                  </a:solidFill>
                                  <a:latin typeface="Cambria Math" panose="02040503050406030204" pitchFamily="18" charset="0"/>
                                </a:rPr>
                                <m:t>𝑋</m:t>
                              </m:r>
                            </m:e>
                            <m:sub>
                              <m:r>
                                <a:rPr lang="en-US" sz="2400" i="1">
                                  <a:solidFill>
                                    <a:srgbClr val="C00000"/>
                                  </a:solidFill>
                                  <a:latin typeface="Cambria Math" panose="02040503050406030204" pitchFamily="18" charset="0"/>
                                </a:rPr>
                                <m:t>2</m:t>
                              </m:r>
                            </m:sub>
                          </m:sSub>
                          <m:r>
                            <a:rPr lang="en-US" sz="2400" i="1">
                              <a:solidFill>
                                <a:srgbClr val="C00000"/>
                              </a:solidFill>
                              <a:latin typeface="Cambria Math" panose="02040503050406030204" pitchFamily="18" charset="0"/>
                            </a:rPr>
                            <m:t>=</m:t>
                          </m:r>
                          <m:sSub>
                            <m:sSubPr>
                              <m:ctrlPr>
                                <a:rPr lang="en-US" sz="2400" i="1">
                                  <a:solidFill>
                                    <a:srgbClr val="C00000"/>
                                  </a:solidFill>
                                  <a:latin typeface="Cambria Math" panose="02040503050406030204" pitchFamily="18" charset="0"/>
                                </a:rPr>
                              </m:ctrlPr>
                            </m:sSubPr>
                            <m:e>
                              <m:r>
                                <a:rPr lang="en-US" sz="2400" i="1">
                                  <a:solidFill>
                                    <a:srgbClr val="C00000"/>
                                  </a:solidFill>
                                  <a:latin typeface="Cambria Math" panose="02040503050406030204" pitchFamily="18" charset="0"/>
                                </a:rPr>
                                <m:t>𝑥</m:t>
                              </m:r>
                            </m:e>
                            <m:sub>
                              <m:r>
                                <a:rPr lang="en-US" sz="2400" i="1">
                                  <a:solidFill>
                                    <a:srgbClr val="C00000"/>
                                  </a:solidFill>
                                  <a:latin typeface="Cambria Math" panose="02040503050406030204" pitchFamily="18" charset="0"/>
                                </a:rPr>
                                <m:t>2</m:t>
                              </m:r>
                            </m:sub>
                          </m:sSub>
                          <m:r>
                            <m:rPr>
                              <m:lit/>
                            </m:rPr>
                            <a:rPr lang="en-US" sz="2400" i="1">
                              <a:solidFill>
                                <a:srgbClr val="C00000"/>
                              </a:solidFill>
                              <a:latin typeface="Cambria Math" panose="02040503050406030204" pitchFamily="18" charset="0"/>
                            </a:rPr>
                            <m:t>˄</m:t>
                          </m:r>
                          <m:r>
                            <a:rPr lang="en-US" sz="2400" i="1">
                              <a:solidFill>
                                <a:srgbClr val="C00000"/>
                              </a:solidFill>
                              <a:latin typeface="Cambria Math" panose="02040503050406030204" pitchFamily="18" charset="0"/>
                            </a:rPr>
                            <m:t>…</m:t>
                          </m:r>
                          <m:r>
                            <m:rPr>
                              <m:lit/>
                            </m:rPr>
                            <a:rPr lang="en-US" sz="2400" i="1">
                              <a:solidFill>
                                <a:srgbClr val="C00000"/>
                              </a:solidFill>
                              <a:latin typeface="Cambria Math" panose="02040503050406030204" pitchFamily="18" charset="0"/>
                            </a:rPr>
                            <m:t>˄</m:t>
                          </m:r>
                          <m:sSub>
                            <m:sSubPr>
                              <m:ctrlPr>
                                <a:rPr lang="en-US" sz="2400" i="1">
                                  <a:solidFill>
                                    <a:srgbClr val="C00000"/>
                                  </a:solidFill>
                                  <a:latin typeface="Cambria Math" panose="02040503050406030204" pitchFamily="18" charset="0"/>
                                </a:rPr>
                              </m:ctrlPr>
                            </m:sSubPr>
                            <m:e>
                              <m:r>
                                <a:rPr lang="en-US" sz="2400" i="1">
                                  <a:solidFill>
                                    <a:srgbClr val="C00000"/>
                                  </a:solidFill>
                                  <a:latin typeface="Cambria Math" panose="02040503050406030204" pitchFamily="18" charset="0"/>
                                </a:rPr>
                                <m:t>𝑋</m:t>
                              </m:r>
                            </m:e>
                            <m:sub>
                              <m:r>
                                <a:rPr lang="en-US" sz="2400" i="1">
                                  <a:solidFill>
                                    <a:srgbClr val="C00000"/>
                                  </a:solidFill>
                                  <a:latin typeface="Cambria Math" panose="02040503050406030204" pitchFamily="18" charset="0"/>
                                </a:rPr>
                                <m:t>𝑛</m:t>
                              </m:r>
                            </m:sub>
                          </m:sSub>
                          <m:r>
                            <a:rPr lang="en-US" sz="2400" i="1">
                              <a:solidFill>
                                <a:srgbClr val="C00000"/>
                              </a:solidFill>
                              <a:latin typeface="Cambria Math" panose="02040503050406030204" pitchFamily="18" charset="0"/>
                            </a:rPr>
                            <m:t>=</m:t>
                          </m:r>
                          <m:sSub>
                            <m:sSubPr>
                              <m:ctrlPr>
                                <a:rPr lang="en-US" sz="2400" i="1">
                                  <a:solidFill>
                                    <a:srgbClr val="C00000"/>
                                  </a:solidFill>
                                  <a:latin typeface="Cambria Math" panose="02040503050406030204" pitchFamily="18" charset="0"/>
                                </a:rPr>
                              </m:ctrlPr>
                            </m:sSubPr>
                            <m:e>
                              <m:r>
                                <a:rPr lang="en-US" sz="2400" i="1">
                                  <a:solidFill>
                                    <a:srgbClr val="C00000"/>
                                  </a:solidFill>
                                  <a:latin typeface="Cambria Math" panose="02040503050406030204" pitchFamily="18" charset="0"/>
                                </a:rPr>
                                <m:t>𝑥</m:t>
                              </m:r>
                            </m:e>
                            <m:sub>
                              <m:r>
                                <a:rPr lang="en-US" sz="2400" i="1">
                                  <a:solidFill>
                                    <a:srgbClr val="C00000"/>
                                  </a:solidFill>
                                  <a:latin typeface="Cambria Math" panose="02040503050406030204" pitchFamily="18" charset="0"/>
                                </a:rPr>
                                <m:t>𝑛</m:t>
                              </m:r>
                            </m:sub>
                          </m:sSub>
                        </m:e>
                      </m:d>
                      <m:r>
                        <a:rPr lang="en-US" sz="2400">
                          <a:solidFill>
                            <a:srgbClr val="C00000"/>
                          </a:solidFill>
                          <a:latin typeface="Cambria Math" panose="02040503050406030204" pitchFamily="18" charset="0"/>
                        </a:rPr>
                        <m:t>=</m:t>
                      </m:r>
                      <m:r>
                        <a:rPr lang="en-US" sz="2400" i="1">
                          <a:solidFill>
                            <a:srgbClr val="C00000"/>
                          </a:solidFill>
                          <a:latin typeface="Cambria Math" panose="02040503050406030204" pitchFamily="18" charset="0"/>
                        </a:rPr>
                        <m:t>𝑃</m:t>
                      </m:r>
                      <m:d>
                        <m:dPr>
                          <m:ctrlPr>
                            <a:rPr lang="en-US" sz="2400" i="1">
                              <a:solidFill>
                                <a:srgbClr val="C00000"/>
                              </a:solidFill>
                              <a:latin typeface="Cambria Math" panose="02040503050406030204" pitchFamily="18" charset="0"/>
                            </a:rPr>
                          </m:ctrlPr>
                        </m:dPr>
                        <m:e>
                          <m:sSub>
                            <m:sSubPr>
                              <m:ctrlPr>
                                <a:rPr lang="en-US" sz="2400" i="1">
                                  <a:solidFill>
                                    <a:srgbClr val="C00000"/>
                                  </a:solidFill>
                                  <a:latin typeface="Cambria Math" panose="02040503050406030204" pitchFamily="18" charset="0"/>
                                </a:rPr>
                              </m:ctrlPr>
                            </m:sSubPr>
                            <m:e>
                              <m:r>
                                <a:rPr lang="en-US" sz="2400" i="1">
                                  <a:solidFill>
                                    <a:srgbClr val="C00000"/>
                                  </a:solidFill>
                                  <a:latin typeface="Cambria Math" panose="02040503050406030204" pitchFamily="18" charset="0"/>
                                </a:rPr>
                                <m:t>𝑥</m:t>
                              </m:r>
                            </m:e>
                            <m:sub>
                              <m:r>
                                <a:rPr lang="en-US" sz="2400" i="1">
                                  <a:solidFill>
                                    <a:srgbClr val="C00000"/>
                                  </a:solidFill>
                                  <a:latin typeface="Cambria Math" panose="02040503050406030204" pitchFamily="18" charset="0"/>
                                </a:rPr>
                                <m:t>1</m:t>
                              </m:r>
                            </m:sub>
                          </m:sSub>
                          <m:r>
                            <a:rPr lang="en-US" sz="2400" i="1">
                              <a:solidFill>
                                <a:srgbClr val="C00000"/>
                              </a:solidFill>
                              <a:latin typeface="Cambria Math" panose="02040503050406030204" pitchFamily="18" charset="0"/>
                            </a:rPr>
                            <m:t>,</m:t>
                          </m:r>
                          <m:sSub>
                            <m:sSubPr>
                              <m:ctrlPr>
                                <a:rPr lang="en-US" sz="2400" i="1">
                                  <a:solidFill>
                                    <a:srgbClr val="C00000"/>
                                  </a:solidFill>
                                  <a:latin typeface="Cambria Math" panose="02040503050406030204" pitchFamily="18" charset="0"/>
                                </a:rPr>
                              </m:ctrlPr>
                            </m:sSubPr>
                            <m:e>
                              <m:r>
                                <a:rPr lang="en-US" sz="2400" i="1">
                                  <a:solidFill>
                                    <a:srgbClr val="C00000"/>
                                  </a:solidFill>
                                  <a:latin typeface="Cambria Math" panose="02040503050406030204" pitchFamily="18" charset="0"/>
                                </a:rPr>
                                <m:t>…,</m:t>
                              </m:r>
                              <m:r>
                                <a:rPr lang="en-US" sz="2400" i="1">
                                  <a:solidFill>
                                    <a:srgbClr val="C00000"/>
                                  </a:solidFill>
                                  <a:latin typeface="Cambria Math" panose="02040503050406030204" pitchFamily="18" charset="0"/>
                                </a:rPr>
                                <m:t>𝑥</m:t>
                              </m:r>
                            </m:e>
                            <m:sub>
                              <m:r>
                                <a:rPr lang="en-US" sz="2400" i="1">
                                  <a:solidFill>
                                    <a:srgbClr val="C00000"/>
                                  </a:solidFill>
                                  <a:latin typeface="Cambria Math" panose="02040503050406030204" pitchFamily="18" charset="0"/>
                                </a:rPr>
                                <m:t>𝑛</m:t>
                              </m:r>
                            </m:sub>
                          </m:sSub>
                        </m:e>
                      </m:d>
                      <m:r>
                        <a:rPr lang="en-US" sz="2400">
                          <a:solidFill>
                            <a:srgbClr val="C00000"/>
                          </a:solidFill>
                          <a:latin typeface="Cambria Math" panose="02040503050406030204" pitchFamily="18" charset="0"/>
                        </a:rPr>
                        <m:t>=</m:t>
                      </m:r>
                      <m:nary>
                        <m:naryPr>
                          <m:chr m:val="∏"/>
                          <m:ctrlPr>
                            <a:rPr lang="en-US" sz="2400" i="1">
                              <a:solidFill>
                                <a:srgbClr val="C00000"/>
                              </a:solidFill>
                              <a:latin typeface="Cambria Math" panose="02040503050406030204" pitchFamily="18" charset="0"/>
                            </a:rPr>
                          </m:ctrlPr>
                        </m:naryPr>
                        <m:sub>
                          <m:r>
                            <m:rPr>
                              <m:brk m:alnAt="23"/>
                            </m:rPr>
                            <a:rPr lang="en-US" sz="2400" i="1">
                              <a:solidFill>
                                <a:srgbClr val="C00000"/>
                              </a:solidFill>
                              <a:latin typeface="Cambria Math" panose="02040503050406030204" pitchFamily="18" charset="0"/>
                            </a:rPr>
                            <m:t>𝑖</m:t>
                          </m:r>
                          <m:r>
                            <a:rPr lang="en-US" sz="2400" i="1">
                              <a:solidFill>
                                <a:srgbClr val="C00000"/>
                              </a:solidFill>
                              <a:latin typeface="Cambria Math" panose="02040503050406030204" pitchFamily="18" charset="0"/>
                            </a:rPr>
                            <m:t>=1</m:t>
                          </m:r>
                        </m:sub>
                        <m:sup>
                          <m:r>
                            <a:rPr lang="en-US" sz="2400" i="1">
                              <a:solidFill>
                                <a:srgbClr val="C00000"/>
                              </a:solidFill>
                              <a:latin typeface="Cambria Math" panose="02040503050406030204" pitchFamily="18" charset="0"/>
                            </a:rPr>
                            <m:t>𝑛</m:t>
                          </m:r>
                        </m:sup>
                        <m:e>
                          <m:r>
                            <a:rPr lang="en-US" sz="2400" i="1">
                              <a:solidFill>
                                <a:srgbClr val="C00000"/>
                              </a:solidFill>
                              <a:latin typeface="Cambria Math" panose="02040503050406030204" pitchFamily="18" charset="0"/>
                            </a:rPr>
                            <m:t>𝑃</m:t>
                          </m:r>
                          <m:d>
                            <m:dPr>
                              <m:ctrlPr>
                                <a:rPr lang="en-US" sz="2400" i="1">
                                  <a:solidFill>
                                    <a:srgbClr val="C00000"/>
                                  </a:solidFill>
                                  <a:latin typeface="Cambria Math" panose="02040503050406030204" pitchFamily="18" charset="0"/>
                                </a:rPr>
                              </m:ctrlPr>
                            </m:dPr>
                            <m:e>
                              <m:sSub>
                                <m:sSubPr>
                                  <m:ctrlPr>
                                    <a:rPr lang="en-US" sz="2400" i="1">
                                      <a:solidFill>
                                        <a:srgbClr val="C00000"/>
                                      </a:solidFill>
                                      <a:latin typeface="Cambria Math" panose="02040503050406030204" pitchFamily="18" charset="0"/>
                                    </a:rPr>
                                  </m:ctrlPr>
                                </m:sSubPr>
                                <m:e>
                                  <m:r>
                                    <a:rPr lang="en-US" sz="2400" i="1">
                                      <a:solidFill>
                                        <a:srgbClr val="C00000"/>
                                      </a:solidFill>
                                      <a:latin typeface="Cambria Math" panose="02040503050406030204" pitchFamily="18" charset="0"/>
                                    </a:rPr>
                                    <m:t>𝑥</m:t>
                                  </m:r>
                                </m:e>
                                <m:sub>
                                  <m:r>
                                    <a:rPr lang="en-US" sz="2400" i="1">
                                      <a:solidFill>
                                        <a:srgbClr val="C00000"/>
                                      </a:solidFill>
                                      <a:latin typeface="Cambria Math" panose="02040503050406030204" pitchFamily="18" charset="0"/>
                                    </a:rPr>
                                    <m:t>𝑖</m:t>
                                  </m:r>
                                </m:sub>
                              </m:sSub>
                              <m:r>
                                <a:rPr lang="en-US" sz="2400" i="1">
                                  <a:solidFill>
                                    <a:srgbClr val="C00000"/>
                                  </a:solidFill>
                                  <a:latin typeface="Cambria Math" panose="02040503050406030204" pitchFamily="18" charset="0"/>
                                </a:rPr>
                                <m:t>/</m:t>
                              </m:r>
                              <m:r>
                                <a:rPr lang="en-US" sz="2400" i="1">
                                  <a:solidFill>
                                    <a:srgbClr val="C00000"/>
                                  </a:solidFill>
                                  <a:latin typeface="Cambria Math" panose="02040503050406030204" pitchFamily="18" charset="0"/>
                                </a:rPr>
                                <m:t>𝑝𝑎𝑟𝑒𝑛𝑡𝑠</m:t>
                              </m:r>
                              <m:d>
                                <m:dPr>
                                  <m:ctrlPr>
                                    <a:rPr lang="en-US" sz="2400" i="1">
                                      <a:solidFill>
                                        <a:srgbClr val="C00000"/>
                                      </a:solidFill>
                                      <a:latin typeface="Cambria Math" panose="02040503050406030204" pitchFamily="18" charset="0"/>
                                    </a:rPr>
                                  </m:ctrlPr>
                                </m:dPr>
                                <m:e>
                                  <m:sSub>
                                    <m:sSubPr>
                                      <m:ctrlPr>
                                        <a:rPr lang="en-US" sz="2400" i="1">
                                          <a:solidFill>
                                            <a:srgbClr val="C00000"/>
                                          </a:solidFill>
                                          <a:latin typeface="Cambria Math" panose="02040503050406030204" pitchFamily="18" charset="0"/>
                                        </a:rPr>
                                      </m:ctrlPr>
                                    </m:sSubPr>
                                    <m:e>
                                      <m:r>
                                        <a:rPr lang="sk-SK" sz="2400" i="1">
                                          <a:solidFill>
                                            <a:srgbClr val="C00000"/>
                                          </a:solidFill>
                                          <a:latin typeface="Cambria Math" panose="02040503050406030204" pitchFamily="18" charset="0"/>
                                        </a:rPr>
                                        <m:t>𝑋</m:t>
                                      </m:r>
                                    </m:e>
                                    <m:sub>
                                      <m:r>
                                        <a:rPr lang="en-US" sz="2400" i="1">
                                          <a:solidFill>
                                            <a:srgbClr val="C00000"/>
                                          </a:solidFill>
                                          <a:latin typeface="Cambria Math" panose="02040503050406030204" pitchFamily="18" charset="0"/>
                                        </a:rPr>
                                        <m:t>𝑖</m:t>
                                      </m:r>
                                    </m:sub>
                                  </m:sSub>
                                </m:e>
                              </m:d>
                            </m:e>
                          </m:d>
                        </m:e>
                      </m:nary>
                    </m:oMath>
                  </m:oMathPara>
                </a14:m>
                <a:endParaRPr 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331404" y="1834223"/>
                <a:ext cx="10515665" cy="1100558"/>
              </a:xfrm>
              <a:prstGeom prst="rect">
                <a:avLst/>
              </a:prstGeom>
              <a:blipFill>
                <a:blip r:embed="rId2"/>
                <a:stretch>
                  <a:fillRect/>
                </a:stretch>
              </a:blipFill>
            </p:spPr>
            <p:txBody>
              <a:bodyPr/>
              <a:lstStyle/>
              <a:p>
                <a:r>
                  <a:rPr lang="en-US">
                    <a:noFill/>
                  </a:rPr>
                  <a:t> </a:t>
                </a:r>
              </a:p>
            </p:txBody>
          </p:sp>
        </mc:Fallback>
      </mc:AlternateContent>
      <p:cxnSp>
        <p:nvCxnSpPr>
          <p:cNvPr id="5" name="Straight Arrow Connector 4"/>
          <p:cNvCxnSpPr/>
          <p:nvPr/>
        </p:nvCxnSpPr>
        <p:spPr>
          <a:xfrm>
            <a:off x="3856019" y="2899541"/>
            <a:ext cx="0" cy="7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p:cNvSpPr txBox="1"/>
              <p:nvPr/>
            </p:nvSpPr>
            <p:spPr>
              <a:xfrm>
                <a:off x="2047186" y="3891429"/>
                <a:ext cx="3672408" cy="369332"/>
              </a:xfrm>
              <a:prstGeom prst="rect">
                <a:avLst/>
              </a:prstGeom>
              <a:noFill/>
            </p:spPr>
            <p:txBody>
              <a:bodyPr wrap="square" rtlCol="0">
                <a:spAutoFit/>
              </a:bodyPr>
              <a:lstStyle/>
              <a:p>
                <a:r>
                  <a:rPr lang="en-US" dirty="0" smtClean="0"/>
                  <a:t>Specific value of </a:t>
                </a:r>
                <a:r>
                  <a:rPr lang="sk-SK" dirty="0" smtClean="0"/>
                  <a:t> </a:t>
                </a:r>
                <a:r>
                  <a:rPr lang="sk-SK" i="1" dirty="0" err="1"/>
                  <a:t>Parents</a:t>
                </a:r>
                <a:r>
                  <a:rPr lang="sk-SK" dirty="0"/>
                  <a:t>(</a:t>
                </a:r>
                <a14:m>
                  <m:oMath xmlns:m="http://schemas.openxmlformats.org/officeDocument/2006/math">
                    <m:sSub>
                      <m:sSubPr>
                        <m:ctrlPr>
                          <a:rPr lang="sk-SK" i="1">
                            <a:latin typeface="Cambria Math" panose="02040503050406030204" pitchFamily="18" charset="0"/>
                          </a:rPr>
                        </m:ctrlPr>
                      </m:sSubPr>
                      <m:e>
                        <m:r>
                          <a:rPr lang="sk-SK" i="1">
                            <a:latin typeface="Cambria Math" panose="02040503050406030204" pitchFamily="18" charset="0"/>
                          </a:rPr>
                          <m:t>𝑋</m:t>
                        </m:r>
                      </m:e>
                      <m:sub>
                        <m:r>
                          <a:rPr lang="sk-SK" i="1">
                            <a:latin typeface="Cambria Math" panose="02040503050406030204" pitchFamily="18" charset="0"/>
                          </a:rPr>
                          <m:t>𝑖</m:t>
                        </m:r>
                      </m:sub>
                    </m:sSub>
                  </m:oMath>
                </a14:m>
                <a:r>
                  <a:rPr lang="sk-SK" dirty="0"/>
                  <a:t>)</a:t>
                </a:r>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2047186" y="3891429"/>
                <a:ext cx="3672408" cy="369332"/>
              </a:xfrm>
              <a:prstGeom prst="rect">
                <a:avLst/>
              </a:prstGeom>
              <a:blipFill>
                <a:blip r:embed="rId3"/>
                <a:stretch>
                  <a:fillRect l="-1495" t="-9836" b="-22951"/>
                </a:stretch>
              </a:blipFill>
            </p:spPr>
            <p:txBody>
              <a:bodyPr/>
              <a:lstStyle/>
              <a:p>
                <a:r>
                  <a:rPr lang="en-US">
                    <a:noFill/>
                  </a:rPr>
                  <a:t> </a:t>
                </a:r>
              </a:p>
            </p:txBody>
          </p:sp>
        </mc:Fallback>
      </mc:AlternateContent>
    </p:spTree>
    <p:extLst>
      <p:ext uri="{BB962C8B-B14F-4D97-AF65-F5344CB8AC3E}">
        <p14:creationId xmlns:p14="http://schemas.microsoft.com/office/powerpoint/2010/main" val="7935934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1428043" y="631796"/>
            <a:ext cx="10166216"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smtClean="0">
                <a:solidFill>
                  <a:schemeClr val="tx1"/>
                </a:solidFill>
                <a:latin typeface="Verdana" panose="020B0604030504040204" pitchFamily="34" charset="0"/>
              </a:rPr>
              <a:t>Let us compare</a:t>
            </a:r>
            <a:r>
              <a:rPr lang="sk-SK" altLang="sk-SK" sz="2400" dirty="0" smtClean="0">
                <a:solidFill>
                  <a:schemeClr val="tx1"/>
                </a:solidFill>
                <a:latin typeface="Verdana" panose="020B0604030504040204" pitchFamily="34" charset="0"/>
              </a:rPr>
              <a:t> </a:t>
            </a:r>
            <a:r>
              <a:rPr lang="sk-SK" altLang="sk-SK" sz="2400" dirty="0">
                <a:solidFill>
                  <a:srgbClr val="0070C0"/>
                </a:solidFill>
                <a:latin typeface="Verdana" panose="020B0604030504040204" pitchFamily="34" charset="0"/>
              </a:rPr>
              <a:t>b. net rule</a:t>
            </a:r>
            <a:r>
              <a:rPr lang="sk-SK" altLang="sk-SK" sz="2400" dirty="0">
                <a:solidFill>
                  <a:schemeClr val="tx1"/>
                </a:solidFill>
                <a:latin typeface="Verdana" panose="020B0604030504040204" pitchFamily="34" charset="0"/>
              </a:rPr>
              <a:t>:</a:t>
            </a:r>
          </a:p>
          <a:p>
            <a:pPr eaLnBrk="1" hangingPunct="1">
              <a:lnSpc>
                <a:spcPct val="100000"/>
              </a:lnSpc>
              <a:spcBef>
                <a:spcPct val="50000"/>
              </a:spcBef>
              <a:spcAft>
                <a:spcPct val="0"/>
              </a:spcAft>
              <a:buClrTx/>
              <a:buSzTx/>
              <a:buFontTx/>
              <a:buNone/>
            </a:pPr>
            <a:r>
              <a:rPr lang="en-US" altLang="sk-SK" sz="2400" dirty="0" smtClean="0">
                <a:solidFill>
                  <a:schemeClr val="tx1"/>
                </a:solidFill>
                <a:latin typeface="Verdana" panose="020B0604030504040204" pitchFamily="34" charset="0"/>
              </a:rPr>
              <a:t>and the exact </a:t>
            </a:r>
            <a:r>
              <a:rPr lang="sk-SK" altLang="sk-SK" sz="2400" dirty="0" smtClean="0">
                <a:solidFill>
                  <a:schemeClr val="tx1"/>
                </a:solidFill>
                <a:latin typeface="Verdana" panose="020B0604030504040204" pitchFamily="34" charset="0"/>
              </a:rPr>
              <a:t> </a:t>
            </a:r>
            <a:r>
              <a:rPr lang="sk-SK" altLang="sk-SK" sz="2400" dirty="0" err="1">
                <a:solidFill>
                  <a:srgbClr val="0070C0"/>
                </a:solidFill>
                <a:latin typeface="Verdana" panose="020B0604030504040204" pitchFamily="34" charset="0"/>
              </a:rPr>
              <a:t>chain</a:t>
            </a:r>
            <a:r>
              <a:rPr lang="sk-SK" altLang="sk-SK" sz="2400" dirty="0">
                <a:solidFill>
                  <a:srgbClr val="0070C0"/>
                </a:solidFill>
                <a:latin typeface="Verdana" panose="020B0604030504040204" pitchFamily="34" charset="0"/>
              </a:rPr>
              <a:t> rule</a:t>
            </a:r>
            <a:r>
              <a:rPr lang="sk-SK" altLang="sk-SK" sz="2400" dirty="0">
                <a:solidFill>
                  <a:schemeClr val="tx1"/>
                </a:solidFill>
                <a:latin typeface="Verdana" panose="020B0604030504040204" pitchFamily="34" charset="0"/>
              </a:rPr>
              <a:t>:</a:t>
            </a:r>
          </a:p>
          <a:p>
            <a:pPr eaLnBrk="1" hangingPunct="1">
              <a:lnSpc>
                <a:spcPct val="100000"/>
              </a:lnSpc>
              <a:spcBef>
                <a:spcPct val="50000"/>
              </a:spcBef>
              <a:spcAft>
                <a:spcPct val="0"/>
              </a:spcAft>
              <a:buClrTx/>
              <a:buSzTx/>
              <a:buFontTx/>
              <a:buNone/>
            </a:pPr>
            <a:endParaRPr lang="sk-SK" altLang="sk-SK" sz="2400" dirty="0">
              <a:solidFill>
                <a:schemeClr val="tx1"/>
              </a:solidFill>
              <a:latin typeface="Verdana" panose="020B0604030504040204" pitchFamily="34" charset="0"/>
            </a:endParaRPr>
          </a:p>
          <a:p>
            <a:pPr eaLnBrk="1" hangingPunct="1">
              <a:lnSpc>
                <a:spcPct val="100000"/>
              </a:lnSpc>
              <a:spcBef>
                <a:spcPct val="50000"/>
              </a:spcBef>
              <a:spcAft>
                <a:spcPct val="0"/>
              </a:spcAft>
              <a:buClrTx/>
              <a:buSzTx/>
              <a:buFontTx/>
              <a:buNone/>
            </a:pPr>
            <a:endParaRPr lang="sk-SK" altLang="sk-SK" sz="2400" dirty="0">
              <a:solidFill>
                <a:schemeClr val="tx1"/>
              </a:solidFill>
              <a:latin typeface="Verdana" panose="020B0604030504040204" pitchFamily="34" charset="0"/>
            </a:endParaRPr>
          </a:p>
          <a:p>
            <a:pPr eaLnBrk="1" hangingPunct="1">
              <a:lnSpc>
                <a:spcPct val="100000"/>
              </a:lnSpc>
              <a:spcBef>
                <a:spcPct val="50000"/>
              </a:spcBef>
              <a:spcAft>
                <a:spcPct val="0"/>
              </a:spcAft>
              <a:buClrTx/>
              <a:buSzTx/>
              <a:buFontTx/>
              <a:buNone/>
            </a:pPr>
            <a:r>
              <a:rPr lang="en-US" altLang="sk-SK" sz="2400" dirty="0" smtClean="0">
                <a:solidFill>
                  <a:srgbClr val="C00000"/>
                </a:solidFill>
                <a:latin typeface="Verdana" panose="020B0604030504040204" pitchFamily="34" charset="0"/>
              </a:rPr>
              <a:t>Bayesian network is a good domain representation if and only if every node is </a:t>
            </a:r>
            <a:r>
              <a:rPr lang="en-US" altLang="sk-SK" sz="2400" b="1" dirty="0" smtClean="0">
                <a:solidFill>
                  <a:srgbClr val="C00000"/>
                </a:solidFill>
                <a:latin typeface="Verdana" panose="020B0604030504040204" pitchFamily="34" charset="0"/>
              </a:rPr>
              <a:t>conditionally independent </a:t>
            </a:r>
            <a:r>
              <a:rPr lang="en-US" altLang="sk-SK" sz="2400" dirty="0" smtClean="0">
                <a:solidFill>
                  <a:srgbClr val="C00000"/>
                </a:solidFill>
                <a:latin typeface="Verdana" panose="020B0604030504040204" pitchFamily="34" charset="0"/>
              </a:rPr>
              <a:t>on its predecessors except of the parents. </a:t>
            </a:r>
            <a:endParaRPr lang="en-US" altLang="sk-SK" sz="2400" dirty="0">
              <a:solidFill>
                <a:srgbClr val="C00000"/>
              </a:solidFill>
              <a:latin typeface="Verdana" panose="020B0604030504040204" pitchFamily="34" charset="0"/>
            </a:endParaRPr>
          </a:p>
        </p:txBody>
      </p:sp>
      <p:sp>
        <p:nvSpPr>
          <p:cNvPr id="49157" name="Line 5"/>
          <p:cNvSpPr>
            <a:spLocks noChangeShapeType="1"/>
          </p:cNvSpPr>
          <p:nvPr/>
        </p:nvSpPr>
        <p:spPr bwMode="auto">
          <a:xfrm>
            <a:off x="5562600" y="1984375"/>
            <a:ext cx="0" cy="609600"/>
          </a:xfrm>
          <a:prstGeom prst="line">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49158" name="Group 23"/>
          <p:cNvGrpSpPr>
            <a:grpSpLocks/>
          </p:cNvGrpSpPr>
          <p:nvPr/>
        </p:nvGrpSpPr>
        <p:grpSpPr bwMode="auto">
          <a:xfrm>
            <a:off x="4135307" y="5160223"/>
            <a:ext cx="2663825" cy="1460500"/>
            <a:chOff x="4716016" y="5085184"/>
            <a:chExt cx="2664296" cy="1459905"/>
          </a:xfrm>
        </p:grpSpPr>
        <p:sp>
          <p:nvSpPr>
            <p:cNvPr id="49159" name="Oval 5"/>
            <p:cNvSpPr>
              <a:spLocks noChangeArrowheads="1"/>
            </p:cNvSpPr>
            <p:nvPr/>
          </p:nvSpPr>
          <p:spPr bwMode="auto">
            <a:xfrm>
              <a:off x="4716016" y="5085184"/>
              <a:ext cx="720080" cy="288032"/>
            </a:xfrm>
            <a:prstGeom prst="ellipse">
              <a:avLst/>
            </a:prstGeom>
            <a:solidFill>
              <a:schemeClr val="accent1"/>
            </a:solidFill>
            <a:ln w="9525" algn="ctr">
              <a:solidFill>
                <a:schemeClr val="tx1"/>
              </a:solidFill>
              <a:miter lim="800000"/>
              <a:headEnd/>
              <a:tailEnd/>
            </a:ln>
          </p:spPr>
          <p:txBody>
            <a:bodyPr wrap="none"/>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Verdana" panose="020B0604030504040204" pitchFamily="34" charset="0"/>
              </a:endParaRPr>
            </a:p>
          </p:txBody>
        </p:sp>
        <p:sp>
          <p:nvSpPr>
            <p:cNvPr id="49160" name="Oval 6"/>
            <p:cNvSpPr>
              <a:spLocks noChangeArrowheads="1"/>
            </p:cNvSpPr>
            <p:nvPr/>
          </p:nvSpPr>
          <p:spPr bwMode="auto">
            <a:xfrm>
              <a:off x="6372200" y="5085184"/>
              <a:ext cx="720080" cy="288032"/>
            </a:xfrm>
            <a:prstGeom prst="ellipse">
              <a:avLst/>
            </a:prstGeom>
            <a:solidFill>
              <a:schemeClr val="accent1"/>
            </a:solidFill>
            <a:ln w="9525" algn="ctr">
              <a:solidFill>
                <a:schemeClr val="tx1"/>
              </a:solidFill>
              <a:miter lim="800000"/>
              <a:headEnd/>
              <a:tailEnd/>
            </a:ln>
          </p:spPr>
          <p:txBody>
            <a:bodyPr wrap="none"/>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Verdana" panose="020B0604030504040204" pitchFamily="34" charset="0"/>
              </a:endParaRPr>
            </a:p>
          </p:txBody>
        </p:sp>
        <p:sp>
          <p:nvSpPr>
            <p:cNvPr id="49161" name="Oval 7"/>
            <p:cNvSpPr>
              <a:spLocks noChangeArrowheads="1"/>
            </p:cNvSpPr>
            <p:nvPr/>
          </p:nvSpPr>
          <p:spPr bwMode="auto">
            <a:xfrm>
              <a:off x="5580112" y="5661248"/>
              <a:ext cx="720080" cy="288032"/>
            </a:xfrm>
            <a:prstGeom prst="ellipse">
              <a:avLst/>
            </a:prstGeom>
            <a:solidFill>
              <a:schemeClr val="accent1"/>
            </a:solidFill>
            <a:ln w="9525" algn="ctr">
              <a:solidFill>
                <a:schemeClr val="tx1"/>
              </a:solidFill>
              <a:miter lim="800000"/>
              <a:headEnd/>
              <a:tailEnd/>
            </a:ln>
          </p:spPr>
          <p:txBody>
            <a:bodyPr wrap="none"/>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Verdana" panose="020B0604030504040204" pitchFamily="34" charset="0"/>
              </a:endParaRPr>
            </a:p>
          </p:txBody>
        </p:sp>
        <p:sp>
          <p:nvSpPr>
            <p:cNvPr id="49162" name="Oval 8"/>
            <p:cNvSpPr>
              <a:spLocks noChangeArrowheads="1"/>
            </p:cNvSpPr>
            <p:nvPr/>
          </p:nvSpPr>
          <p:spPr bwMode="auto">
            <a:xfrm>
              <a:off x="4788024" y="6237312"/>
              <a:ext cx="720080" cy="288032"/>
            </a:xfrm>
            <a:prstGeom prst="ellipse">
              <a:avLst/>
            </a:prstGeom>
            <a:solidFill>
              <a:schemeClr val="accent1"/>
            </a:solidFill>
            <a:ln w="9525" algn="ctr">
              <a:solidFill>
                <a:schemeClr val="tx1"/>
              </a:solidFill>
              <a:miter lim="800000"/>
              <a:headEnd/>
              <a:tailEnd/>
            </a:ln>
          </p:spPr>
          <p:txBody>
            <a:bodyPr wrap="none"/>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Verdana" panose="020B0604030504040204" pitchFamily="34" charset="0"/>
              </a:endParaRPr>
            </a:p>
          </p:txBody>
        </p:sp>
        <p:sp>
          <p:nvSpPr>
            <p:cNvPr id="49163" name="Oval 9"/>
            <p:cNvSpPr>
              <a:spLocks noChangeArrowheads="1"/>
            </p:cNvSpPr>
            <p:nvPr/>
          </p:nvSpPr>
          <p:spPr bwMode="auto">
            <a:xfrm>
              <a:off x="6516216" y="6237312"/>
              <a:ext cx="720080" cy="288032"/>
            </a:xfrm>
            <a:prstGeom prst="ellipse">
              <a:avLst/>
            </a:prstGeom>
            <a:solidFill>
              <a:schemeClr val="accent1"/>
            </a:solidFill>
            <a:ln w="9525" algn="ctr">
              <a:solidFill>
                <a:schemeClr val="tx1"/>
              </a:solidFill>
              <a:miter lim="800000"/>
              <a:headEnd/>
              <a:tailEnd/>
            </a:ln>
          </p:spPr>
          <p:txBody>
            <a:bodyPr wrap="none"/>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Verdana" panose="020B0604030504040204" pitchFamily="34" charset="0"/>
              </a:endParaRPr>
            </a:p>
          </p:txBody>
        </p:sp>
        <p:sp>
          <p:nvSpPr>
            <p:cNvPr id="49164" name="TextBox 10"/>
            <p:cNvSpPr txBox="1">
              <a:spLocks noChangeArrowheads="1"/>
            </p:cNvSpPr>
            <p:nvPr/>
          </p:nvSpPr>
          <p:spPr bwMode="auto">
            <a:xfrm>
              <a:off x="4716016" y="5085184"/>
              <a:ext cx="7920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sk-SK" sz="1400">
                  <a:solidFill>
                    <a:schemeClr val="tx1"/>
                  </a:solidFill>
                  <a:latin typeface="Verdana" panose="020B0604030504040204" pitchFamily="34" charset="0"/>
                </a:rPr>
                <a:t>Bulg.</a:t>
              </a:r>
            </a:p>
          </p:txBody>
        </p:sp>
        <p:sp>
          <p:nvSpPr>
            <p:cNvPr id="49165" name="TextBox 11"/>
            <p:cNvSpPr txBox="1">
              <a:spLocks noChangeArrowheads="1"/>
            </p:cNvSpPr>
            <p:nvPr/>
          </p:nvSpPr>
          <p:spPr bwMode="auto">
            <a:xfrm>
              <a:off x="6372200" y="5085184"/>
              <a:ext cx="7920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sk-SK" sz="1400">
                  <a:solidFill>
                    <a:schemeClr val="tx1"/>
                  </a:solidFill>
                  <a:latin typeface="Verdana" panose="020B0604030504040204" pitchFamily="34" charset="0"/>
                </a:rPr>
                <a:t>Equa.</a:t>
              </a:r>
            </a:p>
          </p:txBody>
        </p:sp>
        <p:sp>
          <p:nvSpPr>
            <p:cNvPr id="49166" name="TextBox 12"/>
            <p:cNvSpPr txBox="1">
              <a:spLocks noChangeArrowheads="1"/>
            </p:cNvSpPr>
            <p:nvPr/>
          </p:nvSpPr>
          <p:spPr bwMode="auto">
            <a:xfrm>
              <a:off x="5652120" y="5661248"/>
              <a:ext cx="7920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sk-SK" sz="1400">
                  <a:solidFill>
                    <a:schemeClr val="tx1"/>
                  </a:solidFill>
                  <a:latin typeface="Verdana" panose="020B0604030504040204" pitchFamily="34" charset="0"/>
                </a:rPr>
                <a:t>Alarm</a:t>
              </a:r>
            </a:p>
          </p:txBody>
        </p:sp>
        <p:sp>
          <p:nvSpPr>
            <p:cNvPr id="49167" name="TextBox 13"/>
            <p:cNvSpPr txBox="1">
              <a:spLocks noChangeArrowheads="1"/>
            </p:cNvSpPr>
            <p:nvPr/>
          </p:nvSpPr>
          <p:spPr bwMode="auto">
            <a:xfrm>
              <a:off x="4788024" y="6237312"/>
              <a:ext cx="9361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sk-SK" sz="1400">
                  <a:solidFill>
                    <a:schemeClr val="tx1"/>
                  </a:solidFill>
                  <a:latin typeface="Verdana" panose="020B0604030504040204" pitchFamily="34" charset="0"/>
                </a:rPr>
                <a:t>M.Calls</a:t>
              </a:r>
            </a:p>
          </p:txBody>
        </p:sp>
        <p:sp>
          <p:nvSpPr>
            <p:cNvPr id="49168" name="TextBox 14"/>
            <p:cNvSpPr txBox="1">
              <a:spLocks noChangeArrowheads="1"/>
            </p:cNvSpPr>
            <p:nvPr/>
          </p:nvSpPr>
          <p:spPr bwMode="auto">
            <a:xfrm>
              <a:off x="6444208" y="6237312"/>
              <a:ext cx="9361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sk-SK" sz="1400">
                  <a:solidFill>
                    <a:schemeClr val="tx1"/>
                  </a:solidFill>
                  <a:latin typeface="Verdana" panose="020B0604030504040204" pitchFamily="34" charset="0"/>
                </a:rPr>
                <a:t>J.Calls</a:t>
              </a:r>
            </a:p>
          </p:txBody>
        </p:sp>
        <p:cxnSp>
          <p:nvCxnSpPr>
            <p:cNvPr id="49169" name="Straight Arrow Connector 16"/>
            <p:cNvCxnSpPr>
              <a:cxnSpLocks noChangeShapeType="1"/>
              <a:stCxn id="49164" idx="2"/>
              <a:endCxn id="49166" idx="1"/>
            </p:cNvCxnSpPr>
            <p:nvPr/>
          </p:nvCxnSpPr>
          <p:spPr bwMode="auto">
            <a:xfrm>
              <a:off x="5112060" y="5392961"/>
              <a:ext cx="540060" cy="422176"/>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49170" name="Straight Arrow Connector 18"/>
            <p:cNvCxnSpPr>
              <a:cxnSpLocks noChangeShapeType="1"/>
              <a:stCxn id="49165" idx="2"/>
            </p:cNvCxnSpPr>
            <p:nvPr/>
          </p:nvCxnSpPr>
          <p:spPr bwMode="auto">
            <a:xfrm flipH="1">
              <a:off x="6228184" y="5392961"/>
              <a:ext cx="540060" cy="340295"/>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49171" name="Straight Arrow Connector 20"/>
            <p:cNvCxnSpPr>
              <a:cxnSpLocks noChangeShapeType="1"/>
              <a:stCxn id="49166" idx="1"/>
              <a:endCxn id="49167" idx="0"/>
            </p:cNvCxnSpPr>
            <p:nvPr/>
          </p:nvCxnSpPr>
          <p:spPr bwMode="auto">
            <a:xfrm flipH="1">
              <a:off x="5256076" y="5815137"/>
              <a:ext cx="396044" cy="422175"/>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49172" name="Straight Arrow Connector 22"/>
            <p:cNvCxnSpPr>
              <a:cxnSpLocks noChangeShapeType="1"/>
            </p:cNvCxnSpPr>
            <p:nvPr/>
          </p:nvCxnSpPr>
          <p:spPr bwMode="auto">
            <a:xfrm>
              <a:off x="6300192" y="5805264"/>
              <a:ext cx="432048" cy="432048"/>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grpSp>
      <mc:AlternateContent xmlns:mc="http://schemas.openxmlformats.org/markup-compatibility/2006" xmlns:a14="http://schemas.microsoft.com/office/drawing/2010/main">
        <mc:Choice Requires="a14">
          <p:sp>
            <p:nvSpPr>
              <p:cNvPr id="21" name="TextBox 20"/>
              <p:cNvSpPr txBox="1"/>
              <p:nvPr/>
            </p:nvSpPr>
            <p:spPr>
              <a:xfrm>
                <a:off x="5863193" y="255342"/>
                <a:ext cx="5634168" cy="11005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r>
                                <a:rPr lang="en-US" sz="2400" i="1">
                                  <a:latin typeface="Cambria Math" panose="02040503050406030204" pitchFamily="18" charset="0"/>
                                </a:rPr>
                                <m:t>𝑥</m:t>
                              </m:r>
                            </m:e>
                            <m:sub>
                              <m:r>
                                <a:rPr lang="en-US" sz="2400" i="1">
                                  <a:latin typeface="Cambria Math" panose="02040503050406030204" pitchFamily="18" charset="0"/>
                                </a:rPr>
                                <m:t>𝑛</m:t>
                              </m:r>
                            </m:sub>
                          </m:sSub>
                        </m:e>
                      </m:d>
                      <m:r>
                        <a:rPr lang="en-US" sz="2400">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r>
                            <a:rPr lang="en-US" sz="2400" i="1">
                              <a:latin typeface="Cambria Math" panose="02040503050406030204" pitchFamily="18" charset="0"/>
                            </a:rPr>
                            <m:t>𝑃</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𝑝𝑎𝑟𝑒𝑛𝑡𝑠</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sk-SK" sz="2400" i="1">
                                          <a:latin typeface="Cambria Math" panose="02040503050406030204" pitchFamily="18" charset="0"/>
                                        </a:rPr>
                                        <m:t>𝑋</m:t>
                                      </m:r>
                                    </m:e>
                                    <m:sub>
                                      <m:r>
                                        <a:rPr lang="en-US" sz="2400" i="1">
                                          <a:latin typeface="Cambria Math" panose="02040503050406030204" pitchFamily="18" charset="0"/>
                                        </a:rPr>
                                        <m:t>𝑖</m:t>
                                      </m:r>
                                    </m:sub>
                                  </m:sSub>
                                </m:e>
                              </m:d>
                            </m:e>
                          </m:d>
                        </m:e>
                      </m:nary>
                    </m:oMath>
                  </m:oMathPara>
                </a14:m>
                <a:endParaRPr lang="en-US" sz="2400" dirty="0"/>
              </a:p>
            </p:txBody>
          </p:sp>
        </mc:Choice>
        <mc:Fallback xmlns="">
          <p:sp>
            <p:nvSpPr>
              <p:cNvPr id="21" name="TextBox 20"/>
              <p:cNvSpPr txBox="1">
                <a:spLocks noRot="1" noChangeAspect="1" noMove="1" noResize="1" noEditPoints="1" noAdjustHandles="1" noChangeArrowheads="1" noChangeShapeType="1" noTextEdit="1"/>
              </p:cNvSpPr>
              <p:nvPr/>
            </p:nvSpPr>
            <p:spPr>
              <a:xfrm>
                <a:off x="5863193" y="255342"/>
                <a:ext cx="5634168" cy="110055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6151174" y="1258625"/>
                <a:ext cx="5634168" cy="462947"/>
              </a:xfrm>
              <a:prstGeom prst="rect">
                <a:avLst/>
              </a:prstGeom>
              <a:noFill/>
            </p:spPr>
            <p:txBody>
              <a:bodyPr wrap="square" rtlCol="0">
                <a:spAutoFit/>
              </a:bodyPr>
              <a:lstStyle/>
              <a:p>
                <a14:m>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r>
                              <a:rPr lang="en-US" sz="2400" i="1">
                                <a:latin typeface="Cambria Math" panose="02040503050406030204" pitchFamily="18" charset="0"/>
                              </a:rPr>
                              <m:t>𝑥</m:t>
                            </m:r>
                          </m:e>
                          <m:sub>
                            <m:r>
                              <a:rPr lang="en-US" sz="2400" i="1">
                                <a:latin typeface="Cambria Math" panose="02040503050406030204" pitchFamily="18" charset="0"/>
                              </a:rPr>
                              <m:t>𝑛</m:t>
                            </m:r>
                          </m:sub>
                        </m:sSub>
                      </m:e>
                    </m:d>
                    <m:r>
                      <a:rPr lang="en-US" sz="2400">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r>
                          <a:rPr lang="en-US" sz="2400" i="1">
                            <a:latin typeface="Cambria Math" panose="02040503050406030204" pitchFamily="18" charset="0"/>
                          </a:rPr>
                          <m:t>𝑃</m:t>
                        </m:r>
                      </m:e>
                    </m:nary>
                  </m:oMath>
                </a14:m>
                <a:r>
                  <a:rPr lang="sk-SK" sz="2400" dirty="0"/>
                  <a:t>(</a:t>
                </a:r>
                <a14:m>
                  <m:oMath xmlns:m="http://schemas.openxmlformats.org/officeDocument/2006/math">
                    <m:sSub>
                      <m:sSubPr>
                        <m:ctrlPr>
                          <a:rPr lang="sk-SK" sz="2400" i="1" dirty="0">
                            <a:latin typeface="Cambria Math" panose="02040503050406030204" pitchFamily="18" charset="0"/>
                          </a:rPr>
                        </m:ctrlPr>
                      </m:sSubPr>
                      <m:e>
                        <m:r>
                          <a:rPr lang="sk-SK" sz="2400" i="1" dirty="0">
                            <a:latin typeface="Cambria Math" panose="02040503050406030204" pitchFamily="18" charset="0"/>
                          </a:rPr>
                          <m:t>𝑥</m:t>
                        </m:r>
                      </m:e>
                      <m:sub>
                        <m:r>
                          <a:rPr lang="sk-SK" sz="2400" i="1" dirty="0">
                            <a:latin typeface="Cambria Math" panose="02040503050406030204" pitchFamily="18" charset="0"/>
                          </a:rPr>
                          <m:t>𝑖</m:t>
                        </m:r>
                      </m:sub>
                    </m:sSub>
                  </m:oMath>
                </a14:m>
                <a:r>
                  <a:rPr lang="sk-SK" sz="2400" dirty="0"/>
                  <a:t>/</a:t>
                </a:r>
                <a14:m>
                  <m:oMath xmlns:m="http://schemas.openxmlformats.org/officeDocument/2006/math">
                    <m:sSub>
                      <m:sSubPr>
                        <m:ctrlPr>
                          <a:rPr lang="sk-SK" sz="2400" i="1" dirty="0">
                            <a:latin typeface="Cambria Math" panose="02040503050406030204" pitchFamily="18" charset="0"/>
                          </a:rPr>
                        </m:ctrlPr>
                      </m:sSubPr>
                      <m:e>
                        <m:r>
                          <a:rPr lang="sk-SK" sz="2400" i="1" dirty="0">
                            <a:latin typeface="Cambria Math" panose="02040503050406030204" pitchFamily="18" charset="0"/>
                          </a:rPr>
                          <m:t>𝑥</m:t>
                        </m:r>
                      </m:e>
                      <m:sub>
                        <m:r>
                          <a:rPr lang="sk-SK" sz="2400" i="1" dirty="0">
                            <a:latin typeface="Cambria Math" panose="02040503050406030204" pitchFamily="18" charset="0"/>
                          </a:rPr>
                          <m:t>𝑖</m:t>
                        </m:r>
                        <m:r>
                          <a:rPr lang="sk-SK" sz="2400" i="1" dirty="0">
                            <a:latin typeface="Cambria Math" panose="02040503050406030204" pitchFamily="18" charset="0"/>
                          </a:rPr>
                          <m:t>−1</m:t>
                        </m:r>
                      </m:sub>
                    </m:sSub>
                  </m:oMath>
                </a14:m>
                <a:r>
                  <a:rPr lang="sk-SK" sz="2400" dirty="0"/>
                  <a:t>,..., </a:t>
                </a:r>
                <a14:m>
                  <m:oMath xmlns:m="http://schemas.openxmlformats.org/officeDocument/2006/math">
                    <m:sSub>
                      <m:sSubPr>
                        <m:ctrlPr>
                          <a:rPr lang="sk-SK" sz="2400" i="1" dirty="0">
                            <a:latin typeface="Cambria Math" panose="02040503050406030204" pitchFamily="18" charset="0"/>
                          </a:rPr>
                        </m:ctrlPr>
                      </m:sSubPr>
                      <m:e>
                        <m:r>
                          <a:rPr lang="sk-SK" sz="2400" i="1" dirty="0">
                            <a:latin typeface="Cambria Math" panose="02040503050406030204" pitchFamily="18" charset="0"/>
                          </a:rPr>
                          <m:t>𝑥</m:t>
                        </m:r>
                      </m:e>
                      <m:sub>
                        <m:r>
                          <a:rPr lang="sk-SK" sz="2400" i="1" dirty="0">
                            <a:latin typeface="Cambria Math" panose="02040503050406030204" pitchFamily="18" charset="0"/>
                          </a:rPr>
                          <m:t>1</m:t>
                        </m:r>
                      </m:sub>
                    </m:sSub>
                  </m:oMath>
                </a14:m>
                <a:r>
                  <a:rPr lang="sk-SK" sz="2400" dirty="0"/>
                  <a:t>)</a:t>
                </a:r>
                <a:endParaRPr lang="en-US" sz="2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6151174" y="1258625"/>
                <a:ext cx="5634168" cy="462947"/>
              </a:xfrm>
              <a:prstGeom prst="rect">
                <a:avLst/>
              </a:prstGeom>
              <a:blipFill>
                <a:blip r:embed="rId4"/>
                <a:stretch>
                  <a:fillRect l="-216" t="-128947" b="-196053"/>
                </a:stretch>
              </a:blipFill>
            </p:spPr>
            <p:txBody>
              <a:bodyPr/>
              <a:lstStyle/>
              <a:p>
                <a:r>
                  <a:rPr lang="en-US">
                    <a:noFill/>
                  </a:rPr>
                  <a:t> </a:t>
                </a:r>
              </a:p>
            </p:txBody>
          </p:sp>
        </mc:Fallback>
      </mc:AlternateContent>
      <p:sp>
        <p:nvSpPr>
          <p:cNvPr id="2" name="TextBox 1"/>
          <p:cNvSpPr txBox="1"/>
          <p:nvPr/>
        </p:nvSpPr>
        <p:spPr>
          <a:xfrm>
            <a:off x="7667897" y="3853543"/>
            <a:ext cx="3644537" cy="1200329"/>
          </a:xfrm>
          <a:prstGeom prst="rect">
            <a:avLst/>
          </a:prstGeom>
          <a:noFill/>
        </p:spPr>
        <p:txBody>
          <a:bodyPr wrap="square" rtlCol="0">
            <a:spAutoFit/>
          </a:bodyPr>
          <a:lstStyle/>
          <a:p>
            <a:r>
              <a:rPr lang="en-GB" dirty="0" smtClean="0"/>
              <a:t>Comment: Bayes net rule is thus chain rule with incorporated supposed conditional independencies.</a:t>
            </a:r>
            <a:endParaRPr lang="en-GB" dirty="0"/>
          </a:p>
        </p:txBody>
      </p:sp>
    </p:spTree>
    <p:extLst>
      <p:ext uri="{BB962C8B-B14F-4D97-AF65-F5344CB8AC3E}">
        <p14:creationId xmlns:p14="http://schemas.microsoft.com/office/powerpoint/2010/main" val="9731279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500623" y="163513"/>
            <a:ext cx="792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smtClean="0">
                <a:solidFill>
                  <a:schemeClr val="tx1"/>
                </a:solidFill>
                <a:latin typeface="Verdana" panose="020B0604030504040204" pitchFamily="34" charset="0"/>
              </a:rPr>
              <a:t>Our alarm example</a:t>
            </a:r>
            <a:endParaRPr lang="en-GB" altLang="sk-SK" sz="2400" dirty="0">
              <a:solidFill>
                <a:schemeClr val="tx1"/>
              </a:solidFill>
              <a:latin typeface="Verdana" panose="020B0604030504040204" pitchFamily="34" charset="0"/>
            </a:endParaRPr>
          </a:p>
        </p:txBody>
      </p:sp>
      <p:sp>
        <p:nvSpPr>
          <p:cNvPr id="51203" name="Text Box 3"/>
          <p:cNvSpPr txBox="1">
            <a:spLocks noChangeArrowheads="1"/>
          </p:cNvSpPr>
          <p:nvPr/>
        </p:nvSpPr>
        <p:spPr bwMode="auto">
          <a:xfrm>
            <a:off x="500623" y="1183857"/>
            <a:ext cx="9114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smtClean="0">
                <a:solidFill>
                  <a:schemeClr val="tx1"/>
                </a:solidFill>
                <a:latin typeface="Verdana" panose="020B0604030504040204" pitchFamily="34" charset="0"/>
              </a:rPr>
              <a:t>We have several random variables </a:t>
            </a:r>
            <a:r>
              <a:rPr lang="en-US" altLang="sk-SK" sz="2400" i="1" dirty="0" smtClean="0">
                <a:solidFill>
                  <a:schemeClr val="tx1"/>
                </a:solidFill>
                <a:latin typeface="Verdana" panose="020B0604030504040204" pitchFamily="34" charset="0"/>
              </a:rPr>
              <a:t>X</a:t>
            </a:r>
            <a:r>
              <a:rPr lang="en-US" altLang="sk-SK" sz="2400" dirty="0" smtClean="0">
                <a:solidFill>
                  <a:schemeClr val="tx1"/>
                </a:solidFill>
                <a:latin typeface="Verdana" panose="020B0604030504040204" pitchFamily="34" charset="0"/>
              </a:rPr>
              <a:t> and their values </a:t>
            </a:r>
            <a:r>
              <a:rPr lang="en-US" altLang="sk-SK" sz="2400" i="1" dirty="0" smtClean="0">
                <a:solidFill>
                  <a:schemeClr val="tx1"/>
                </a:solidFill>
                <a:latin typeface="Verdana" panose="020B0604030504040204" pitchFamily="34" charset="0"/>
              </a:rPr>
              <a:t>x</a:t>
            </a:r>
            <a:r>
              <a:rPr lang="en-US" altLang="sk-SK" sz="2400" dirty="0" smtClean="0">
                <a:solidFill>
                  <a:schemeClr val="tx1"/>
                </a:solidFill>
                <a:latin typeface="Verdana" panose="020B0604030504040204" pitchFamily="34" charset="0"/>
              </a:rPr>
              <a:t> </a:t>
            </a:r>
            <a:r>
              <a:rPr lang="sk-SK" altLang="sk-SK" sz="2400" dirty="0" smtClean="0">
                <a:solidFill>
                  <a:schemeClr val="tx1"/>
                </a:solidFill>
                <a:latin typeface="Verdana" panose="020B0604030504040204" pitchFamily="34" charset="0"/>
              </a:rPr>
              <a:t> </a:t>
            </a:r>
            <a:r>
              <a:rPr lang="sk-SK" altLang="sk-SK" sz="2400" dirty="0">
                <a:solidFill>
                  <a:schemeClr val="tx1"/>
                </a:solidFill>
                <a:latin typeface="Verdana" panose="020B0604030504040204" pitchFamily="34" charset="0"/>
              </a:rPr>
              <a:t>: </a:t>
            </a:r>
            <a:endParaRPr lang="en-GB" altLang="sk-SK" sz="2400" dirty="0">
              <a:solidFill>
                <a:schemeClr val="tx1"/>
              </a:solidFill>
              <a:latin typeface="Verdana" panose="020B0604030504040204" pitchFamily="34" charset="0"/>
            </a:endParaRPr>
          </a:p>
        </p:txBody>
      </p:sp>
      <p:graphicFrame>
        <p:nvGraphicFramePr>
          <p:cNvPr id="51204" name="Object 2"/>
          <p:cNvGraphicFramePr>
            <a:graphicFrameLocks noChangeAspect="1"/>
          </p:cNvGraphicFramePr>
          <p:nvPr>
            <p:extLst/>
          </p:nvPr>
        </p:nvGraphicFramePr>
        <p:xfrm>
          <a:off x="724555" y="2106613"/>
          <a:ext cx="2979737" cy="2438400"/>
        </p:xfrm>
        <a:graphic>
          <a:graphicData uri="http://schemas.openxmlformats.org/presentationml/2006/ole">
            <mc:AlternateContent xmlns:mc="http://schemas.openxmlformats.org/markup-compatibility/2006">
              <mc:Choice xmlns:v="urn:schemas-microsoft-com:vml" Requires="v">
                <p:oleObj spid="_x0000_s32988" name="Equation" r:id="rId4" imgW="1397000" imgH="1143000" progId="Equation.3">
                  <p:embed/>
                </p:oleObj>
              </mc:Choice>
              <mc:Fallback>
                <p:oleObj name="Equation" r:id="rId4" imgW="1397000" imgH="1143000" progId="Equation.3">
                  <p:embed/>
                  <p:pic>
                    <p:nvPicPr>
                      <p:cNvPr id="5120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4555" y="2106613"/>
                        <a:ext cx="2979737" cy="243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5" name="Object 3"/>
          <p:cNvGraphicFramePr>
            <a:graphicFrameLocks noChangeAspect="1"/>
          </p:cNvGraphicFramePr>
          <p:nvPr/>
        </p:nvGraphicFramePr>
        <p:xfrm>
          <a:off x="2033588" y="4506913"/>
          <a:ext cx="8591550" cy="1554162"/>
        </p:xfrm>
        <a:graphic>
          <a:graphicData uri="http://schemas.openxmlformats.org/presentationml/2006/ole">
            <mc:AlternateContent xmlns:mc="http://schemas.openxmlformats.org/markup-compatibility/2006">
              <mc:Choice xmlns:v="urn:schemas-microsoft-com:vml" Requires="v">
                <p:oleObj spid="_x0000_s32989" name="Rovnica" r:id="rId6" imgW="3667004" imgH="523732" progId="Equation.3">
                  <p:embed/>
                </p:oleObj>
              </mc:Choice>
              <mc:Fallback>
                <p:oleObj name="Rovnica" r:id="rId6" imgW="3667004" imgH="523732" progId="Equation.3">
                  <p:embed/>
                  <p:pic>
                    <p:nvPicPr>
                      <p:cNvPr id="51205"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33588" y="4506913"/>
                        <a:ext cx="8591550" cy="1554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6" name="Text Box 6"/>
          <p:cNvSpPr txBox="1">
            <a:spLocks noChangeArrowheads="1"/>
          </p:cNvSpPr>
          <p:nvPr/>
        </p:nvSpPr>
        <p:spPr bwMode="auto">
          <a:xfrm>
            <a:off x="5057634" y="3184952"/>
            <a:ext cx="580432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smtClean="0">
                <a:solidFill>
                  <a:schemeClr val="tx1"/>
                </a:solidFill>
                <a:latin typeface="Verdana" panose="020B0604030504040204" pitchFamily="34" charset="0"/>
              </a:rPr>
              <a:t>Exact </a:t>
            </a:r>
            <a:r>
              <a:rPr lang="en-US" altLang="sk-SK" sz="2400" b="1" dirty="0" smtClean="0">
                <a:solidFill>
                  <a:srgbClr val="C00000"/>
                </a:solidFill>
                <a:latin typeface="Verdana" panose="020B0604030504040204" pitchFamily="34" charset="0"/>
              </a:rPr>
              <a:t>chain rule </a:t>
            </a:r>
            <a:r>
              <a:rPr lang="en-US" altLang="sk-SK" sz="2400" dirty="0" smtClean="0">
                <a:solidFill>
                  <a:schemeClr val="tx1"/>
                </a:solidFill>
                <a:latin typeface="Verdana" panose="020B0604030504040204" pitchFamily="34" charset="0"/>
              </a:rPr>
              <a:t>for the </a:t>
            </a:r>
            <a:r>
              <a:rPr lang="en-US" altLang="sk-SK" sz="2400" b="1" dirty="0">
                <a:solidFill>
                  <a:schemeClr val="tx1"/>
                </a:solidFill>
                <a:latin typeface="Verdana" panose="020B0604030504040204" pitchFamily="34" charset="0"/>
              </a:rPr>
              <a:t>A</a:t>
            </a:r>
            <a:r>
              <a:rPr lang="en-US" altLang="sk-SK" sz="2400" b="1" dirty="0" smtClean="0">
                <a:solidFill>
                  <a:schemeClr val="tx1"/>
                </a:solidFill>
                <a:latin typeface="Verdana" panose="020B0604030504040204" pitchFamily="34" charset="0"/>
              </a:rPr>
              <a:t>larm world </a:t>
            </a:r>
            <a:r>
              <a:rPr lang="en-US" altLang="sk-SK" sz="2400" dirty="0" smtClean="0">
                <a:solidFill>
                  <a:schemeClr val="tx1"/>
                </a:solidFill>
                <a:latin typeface="Verdana" panose="020B0604030504040204" pitchFamily="34" charset="0"/>
              </a:rPr>
              <a:t>and the concrete values:</a:t>
            </a:r>
            <a:endParaRPr lang="en-US" altLang="sk-SK" sz="2400" dirty="0">
              <a:solidFill>
                <a:schemeClr val="tx1"/>
              </a:solidFill>
              <a:latin typeface="Verdana" panose="020B0604030504040204" pitchFamily="34" charset="0"/>
            </a:endParaRPr>
          </a:p>
        </p:txBody>
      </p:sp>
      <p:cxnSp>
        <p:nvCxnSpPr>
          <p:cNvPr id="51207" name="Straight Arrow Connector 7"/>
          <p:cNvCxnSpPr>
            <a:cxnSpLocks noChangeShapeType="1"/>
          </p:cNvCxnSpPr>
          <p:nvPr/>
        </p:nvCxnSpPr>
        <p:spPr bwMode="auto">
          <a:xfrm>
            <a:off x="7824788" y="4506913"/>
            <a:ext cx="0" cy="647700"/>
          </a:xfrm>
          <a:prstGeom prst="straightConnector1">
            <a:avLst/>
          </a:prstGeom>
          <a:noFill/>
          <a:ln w="57150" algn="ctr">
            <a:solidFill>
              <a:schemeClr val="tx1"/>
            </a:solidFill>
            <a:miter lim="800000"/>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17749717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C, W_1 \ldots W_n) = P(C) \prod_i P(W_i | C)&#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347"/>
  <p:tag name="PICTUREFILESIZE" val="19020"/>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W | \mbox{spam})&#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15"/>
  <p:tag name="PICTUREFILESIZE" val="6747"/>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W | \mbox{ham})&#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05"/>
  <p:tag name="PICTUREFILESIZE" val="5738"/>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C)&#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49"/>
  <p:tag name="PICTUREFILESIZE" val="3136"/>
</p:tagLst>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9D944E4D21CE94AA6A0E3FCAB1DC0A2" ma:contentTypeVersion="4" ma:contentTypeDescription="Create a new document." ma:contentTypeScope="" ma:versionID="fd01a5bfa69a91d5a74847fc5198caab">
  <xsd:schema xmlns:xsd="http://www.w3.org/2001/XMLSchema" xmlns:xs="http://www.w3.org/2001/XMLSchema" xmlns:p="http://schemas.microsoft.com/office/2006/metadata/properties" xmlns:ns2="480d4896-0893-47d3-a177-b0679fd529ef" targetNamespace="http://schemas.microsoft.com/office/2006/metadata/properties" ma:root="true" ma:fieldsID="216579cecd7a4cb0312b7f18696a1fbe" ns2:_="">
    <xsd:import namespace="480d4896-0893-47d3-a177-b0679fd529e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0d4896-0893-47d3-a177-b0679fd529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4E25000-4E2C-490B-AE9D-7B577B719EA2}"/>
</file>

<file path=customXml/itemProps2.xml><?xml version="1.0" encoding="utf-8"?>
<ds:datastoreItem xmlns:ds="http://schemas.openxmlformats.org/officeDocument/2006/customXml" ds:itemID="{BD7EF0EF-2E5D-4B20-9FC2-7EA18AD081DF}"/>
</file>

<file path=customXml/itemProps3.xml><?xml version="1.0" encoding="utf-8"?>
<ds:datastoreItem xmlns:ds="http://schemas.openxmlformats.org/officeDocument/2006/customXml" ds:itemID="{967116B9-9661-4F5A-B9D7-3631733EC69E}"/>
</file>

<file path=docProps/app.xml><?xml version="1.0" encoding="utf-8"?>
<Properties xmlns="http://schemas.openxmlformats.org/officeDocument/2006/extended-properties" xmlns:vt="http://schemas.openxmlformats.org/officeDocument/2006/docPropsVTypes">
  <Template>Wisp</Template>
  <TotalTime>5909</TotalTime>
  <Words>4033</Words>
  <Application>Microsoft Office PowerPoint</Application>
  <PresentationFormat>Widescreen</PresentationFormat>
  <Paragraphs>507</Paragraphs>
  <Slides>51</Slides>
  <Notes>7</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51</vt:i4>
      </vt:variant>
    </vt:vector>
  </HeadingPairs>
  <TitlesOfParts>
    <vt:vector size="62" baseType="lpstr">
      <vt:lpstr>ＭＳ Ｐゴシック</vt:lpstr>
      <vt:lpstr>Arial</vt:lpstr>
      <vt:lpstr>Calibri</vt:lpstr>
      <vt:lpstr>Cambria Math</vt:lpstr>
      <vt:lpstr>Century Gothic</vt:lpstr>
      <vt:lpstr>Courier New</vt:lpstr>
      <vt:lpstr>Verdana</vt:lpstr>
      <vt:lpstr>Wingdings 3</vt:lpstr>
      <vt:lpstr>Wisp</vt:lpstr>
      <vt:lpstr>Rovnica</vt:lpstr>
      <vt:lpstr>Equation</vt:lpstr>
      <vt:lpstr>Artificial intelligence V</vt:lpstr>
      <vt:lpstr>Last lecture</vt:lpstr>
      <vt:lpstr>Outline</vt:lpstr>
      <vt:lpstr>PowerPoint Presentation</vt:lpstr>
      <vt:lpstr>Bayesian network and the full joint probability representation / Bayes net rule  </vt:lpstr>
      <vt:lpstr>PowerPoint Presentation</vt:lpstr>
      <vt:lpstr>PowerPoint Presentation</vt:lpstr>
      <vt:lpstr>PowerPoint Presentation</vt:lpstr>
      <vt:lpstr>PowerPoint Presentation</vt:lpstr>
      <vt:lpstr>PowerPoint Presentation</vt:lpstr>
      <vt:lpstr>PowerPoint Presentation</vt:lpstr>
      <vt:lpstr>Exact inference in Bayesian network</vt:lpstr>
      <vt:lpstr>Comment</vt:lpstr>
      <vt:lpstr>PowerPoint Presentation</vt:lpstr>
      <vt:lpstr>PowerPoint Presentation</vt:lpstr>
      <vt:lpstr>Approximate calculations in Bayesian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Comment</vt:lpstr>
      <vt:lpstr>PowerPoint Presentation</vt:lpstr>
      <vt:lpstr>PowerPoint Presentation</vt:lpstr>
      <vt:lpstr>PowerPoint Presentation</vt:lpstr>
      <vt:lpstr>Naive Bayes classifier</vt:lpstr>
      <vt:lpstr>Using Bayesian networks</vt:lpstr>
      <vt:lpstr>PowerPoint Presentation</vt:lpstr>
      <vt:lpstr>PowerPoint Presentation</vt:lpstr>
      <vt:lpstr>PowerPoint Presentation</vt:lpstr>
      <vt:lpstr>PowerPoint Presentation</vt:lpstr>
      <vt:lpstr>PowerPoint Presentation</vt:lpstr>
      <vt:lpstr>PowerPoint Presentation</vt:lpstr>
      <vt:lpstr>Example: Spam Filtering</vt:lpstr>
      <vt:lpstr>PowerPoint Presentation</vt:lpstr>
      <vt:lpstr>More complex classifier</vt:lpstr>
      <vt:lpstr>PowerPoint Presentation</vt:lpstr>
      <vt:lpstr>PowerPoint Presentation</vt:lpstr>
      <vt:lpstr>PowerPoint Presentation</vt:lpstr>
      <vt:lpstr>PowerPoint Presentation</vt:lpstr>
      <vt:lpstr>Diagnostics of the failed robot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IV</dc:title>
  <dc:creator>Maria Markosova</dc:creator>
  <cp:lastModifiedBy>Maria Markosova</cp:lastModifiedBy>
  <cp:revision>257</cp:revision>
  <dcterms:created xsi:type="dcterms:W3CDTF">2019-01-23T14:51:12Z</dcterms:created>
  <dcterms:modified xsi:type="dcterms:W3CDTF">2023-03-09T14:13:57Z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0x01010009D944E4D21CE94AA6A0E3FCAB1DC0A2</vt:lpwstr>
  </property>
</Properties>
</file>