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43.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6.xml" ContentType="application/vnd.openxmlformats-officedocument.presentationml.slide+xml"/>
  <Override PartName="/ppt/slides/slide59.xml" ContentType="application/vnd.openxmlformats-officedocument.presentationml.slide+xml"/>
  <Override PartName="/ppt/slides/slide45.xml" ContentType="application/vnd.openxmlformats-officedocument.presentationml.slide+xml"/>
  <Override PartName="/ppt/slides/slide55.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26.xml" ContentType="application/vnd.openxmlformats-officedocument.presentationml.notesSl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1"/>
  </p:notesMasterIdLst>
  <p:sldIdLst>
    <p:sldId id="256" r:id="rId2"/>
    <p:sldId id="398" r:id="rId3"/>
    <p:sldId id="453" r:id="rId4"/>
    <p:sldId id="454" r:id="rId5"/>
    <p:sldId id="455" r:id="rId6"/>
    <p:sldId id="456" r:id="rId7"/>
    <p:sldId id="457" r:id="rId8"/>
    <p:sldId id="438" r:id="rId9"/>
    <p:sldId id="439" r:id="rId10"/>
    <p:sldId id="440" r:id="rId11"/>
    <p:sldId id="441" r:id="rId12"/>
    <p:sldId id="426" r:id="rId13"/>
    <p:sldId id="442" r:id="rId14"/>
    <p:sldId id="429" r:id="rId15"/>
    <p:sldId id="458" r:id="rId16"/>
    <p:sldId id="459" r:id="rId17"/>
    <p:sldId id="430" r:id="rId18"/>
    <p:sldId id="431" r:id="rId19"/>
    <p:sldId id="432" r:id="rId20"/>
    <p:sldId id="433" r:id="rId21"/>
    <p:sldId id="434" r:id="rId22"/>
    <p:sldId id="435" r:id="rId23"/>
    <p:sldId id="436" r:id="rId24"/>
    <p:sldId id="437"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99" r:id="rId40"/>
    <p:sldId id="357" r:id="rId41"/>
    <p:sldId id="358" r:id="rId42"/>
    <p:sldId id="359" r:id="rId43"/>
    <p:sldId id="360" r:id="rId44"/>
    <p:sldId id="361" r:id="rId45"/>
    <p:sldId id="362" r:id="rId46"/>
    <p:sldId id="400" r:id="rId47"/>
    <p:sldId id="401" r:id="rId48"/>
    <p:sldId id="423"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6" r:id="rId64"/>
    <p:sldId id="417" r:id="rId65"/>
    <p:sldId id="418" r:id="rId66"/>
    <p:sldId id="419" r:id="rId67"/>
    <p:sldId id="420" r:id="rId68"/>
    <p:sldId id="421" r:id="rId69"/>
    <p:sldId id="42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1" autoAdjust="0"/>
    <p:restoredTop sz="94660"/>
  </p:normalViewPr>
  <p:slideViewPr>
    <p:cSldViewPr snapToGrid="0">
      <p:cViewPr varScale="1">
        <p:scale>
          <a:sx n="100" d="100"/>
          <a:sy n="100" d="100"/>
        </p:scale>
        <p:origin x="96" y="13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2" d="100"/>
          <a:sy n="72" d="100"/>
        </p:scale>
        <p:origin x="2688"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42.wmf"/><Relationship Id="rId1" Type="http://schemas.openxmlformats.org/officeDocument/2006/relationships/image" Target="../media/image55.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5417B-EAFE-4EBA-85C1-794E8AB38BEF}"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B5CBF-62DE-42F8-B3FA-D31066C7C680}" type="slidenum">
              <a:rPr lang="en-US" smtClean="0"/>
              <a:t>‹#›</a:t>
            </a:fld>
            <a:endParaRPr lang="en-US"/>
          </a:p>
        </p:txBody>
      </p:sp>
    </p:spTree>
    <p:extLst>
      <p:ext uri="{BB962C8B-B14F-4D97-AF65-F5344CB8AC3E}">
        <p14:creationId xmlns:p14="http://schemas.microsoft.com/office/powerpoint/2010/main" val="404248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82588" y="685800"/>
            <a:ext cx="6094412" cy="3429000"/>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sk-SK" smtClean="0"/>
          </a:p>
        </p:txBody>
      </p:sp>
    </p:spTree>
    <p:extLst>
      <p:ext uri="{BB962C8B-B14F-4D97-AF65-F5344CB8AC3E}">
        <p14:creationId xmlns:p14="http://schemas.microsoft.com/office/powerpoint/2010/main" val="1363670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428625" y="708025"/>
            <a:ext cx="6045200" cy="3402013"/>
          </a:xfrm>
          <a:ln/>
        </p:spPr>
      </p:sp>
      <p:sp>
        <p:nvSpPr>
          <p:cNvPr id="3584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3540908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Rot="1" noChangeAspect="1" noChangeArrowheads="1" noTextEdit="1"/>
          </p:cNvSpPr>
          <p:nvPr>
            <p:ph type="sldImg"/>
          </p:nvPr>
        </p:nvSpPr>
        <p:spPr>
          <a:xfrm>
            <a:off x="428625" y="708025"/>
            <a:ext cx="6045200" cy="3402013"/>
          </a:xfrm>
          <a:ln/>
        </p:spPr>
      </p:sp>
      <p:sp>
        <p:nvSpPr>
          <p:cNvPr id="40963" name="Rectangle 1027"/>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90063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28625" y="708025"/>
            <a:ext cx="6045200" cy="3402013"/>
          </a:xfrm>
          <a:ln/>
        </p:spPr>
      </p:sp>
      <p:sp>
        <p:nvSpPr>
          <p:cNvPr id="4301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sk-SK" smtClean="0"/>
          </a:p>
        </p:txBody>
      </p:sp>
    </p:spTree>
    <p:extLst>
      <p:ext uri="{BB962C8B-B14F-4D97-AF65-F5344CB8AC3E}">
        <p14:creationId xmlns:p14="http://schemas.microsoft.com/office/powerpoint/2010/main" val="395195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28625" y="708025"/>
            <a:ext cx="6045200" cy="3402013"/>
          </a:xfrm>
          <a:ln/>
        </p:spPr>
      </p:sp>
      <p:sp>
        <p:nvSpPr>
          <p:cNvPr id="4608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2623939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28625" y="708025"/>
            <a:ext cx="6045200" cy="3402013"/>
          </a:xfrm>
          <a:ln/>
        </p:spPr>
      </p:sp>
      <p:sp>
        <p:nvSpPr>
          <p:cNvPr id="4813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208544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28625" y="708025"/>
            <a:ext cx="6045200" cy="3402013"/>
          </a:xfrm>
          <a:ln/>
        </p:spPr>
      </p:sp>
      <p:sp>
        <p:nvSpPr>
          <p:cNvPr id="50179"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569351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382588" y="685800"/>
            <a:ext cx="6094412" cy="3429000"/>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32872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382588" y="685800"/>
            <a:ext cx="6094412" cy="3429000"/>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001792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28625" y="708025"/>
            <a:ext cx="6045200" cy="3402013"/>
          </a:xfrm>
          <a:ln/>
        </p:spPr>
      </p:sp>
      <p:sp>
        <p:nvSpPr>
          <p:cNvPr id="5632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287705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28625" y="708025"/>
            <a:ext cx="6045200" cy="3402013"/>
          </a:xfrm>
          <a:ln/>
        </p:spPr>
      </p:sp>
      <p:sp>
        <p:nvSpPr>
          <p:cNvPr id="5837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97246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382588" y="685800"/>
            <a:ext cx="6094412" cy="3429000"/>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sk-SK" smtClean="0"/>
          </a:p>
        </p:txBody>
      </p:sp>
    </p:spTree>
    <p:extLst>
      <p:ext uri="{BB962C8B-B14F-4D97-AF65-F5344CB8AC3E}">
        <p14:creationId xmlns:p14="http://schemas.microsoft.com/office/powerpoint/2010/main" val="2004342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382588" y="685800"/>
            <a:ext cx="6094412" cy="3429000"/>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494906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82588" y="685800"/>
            <a:ext cx="6094412" cy="3429000"/>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05947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28625" y="708025"/>
            <a:ext cx="6045200" cy="3402013"/>
          </a:xfrm>
          <a:ln/>
        </p:spPr>
      </p:sp>
      <p:sp>
        <p:nvSpPr>
          <p:cNvPr id="68611"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573420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428625" y="708025"/>
            <a:ext cx="6045200" cy="3402013"/>
          </a:xfrm>
          <a:ln/>
        </p:spPr>
      </p:sp>
      <p:sp>
        <p:nvSpPr>
          <p:cNvPr id="70659"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2148492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Rot="1" noChangeAspect="1" noChangeArrowheads="1" noTextEdit="1"/>
          </p:cNvSpPr>
          <p:nvPr>
            <p:ph type="sldImg"/>
          </p:nvPr>
        </p:nvSpPr>
        <p:spPr>
          <a:xfrm>
            <a:off x="428625" y="708025"/>
            <a:ext cx="6045200" cy="3402013"/>
          </a:xfrm>
          <a:ln/>
        </p:spPr>
      </p:sp>
      <p:sp>
        <p:nvSpPr>
          <p:cNvPr id="72707" name="Rectangle 1027"/>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115217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428625" y="708025"/>
            <a:ext cx="6045200" cy="3402013"/>
          </a:xfrm>
          <a:ln/>
        </p:spPr>
      </p:sp>
      <p:sp>
        <p:nvSpPr>
          <p:cNvPr id="74755"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2035453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428625" y="708025"/>
            <a:ext cx="6045200" cy="3402013"/>
          </a:xfrm>
          <a:ln/>
        </p:spPr>
      </p:sp>
      <p:sp>
        <p:nvSpPr>
          <p:cNvPr id="7680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52423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074"/>
          <p:cNvSpPr>
            <a:spLocks noGrp="1" noRot="1" noChangeAspect="1" noChangeArrowheads="1" noTextEdit="1"/>
          </p:cNvSpPr>
          <p:nvPr>
            <p:ph type="sldImg"/>
          </p:nvPr>
        </p:nvSpPr>
        <p:spPr>
          <a:xfrm>
            <a:off x="428625" y="708025"/>
            <a:ext cx="6045200" cy="3402013"/>
          </a:xfrm>
          <a:ln/>
        </p:spPr>
      </p:sp>
      <p:sp>
        <p:nvSpPr>
          <p:cNvPr id="16387" name="Rectangle 3075"/>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207264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428625" y="708025"/>
            <a:ext cx="6045200" cy="3402013"/>
          </a:xfrm>
          <a:ln/>
        </p:spPr>
      </p:sp>
      <p:sp>
        <p:nvSpPr>
          <p:cNvPr id="23555"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2758391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428625" y="708025"/>
            <a:ext cx="6045200" cy="3402013"/>
          </a:xfrm>
          <a:ln/>
        </p:spPr>
      </p:sp>
      <p:sp>
        <p:nvSpPr>
          <p:cNvPr id="25603"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245056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382588" y="685800"/>
            <a:ext cx="6094412" cy="3429000"/>
          </a:xfrm>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sk-SK" smtClean="0"/>
          </a:p>
        </p:txBody>
      </p:sp>
    </p:spTree>
    <p:extLst>
      <p:ext uri="{BB962C8B-B14F-4D97-AF65-F5344CB8AC3E}">
        <p14:creationId xmlns:p14="http://schemas.microsoft.com/office/powerpoint/2010/main" val="166399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428625" y="708025"/>
            <a:ext cx="6045200" cy="3402013"/>
          </a:xfrm>
          <a:ln/>
        </p:spPr>
      </p:sp>
      <p:sp>
        <p:nvSpPr>
          <p:cNvPr id="29699"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4155958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8625" y="708025"/>
            <a:ext cx="6045200" cy="3402013"/>
          </a:xfrm>
          <a:ln/>
        </p:spPr>
      </p:sp>
      <p:sp>
        <p:nvSpPr>
          <p:cNvPr id="31747"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3522231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428625" y="708025"/>
            <a:ext cx="6045200" cy="3402013"/>
          </a:xfrm>
          <a:ln/>
        </p:spPr>
      </p:sp>
      <p:sp>
        <p:nvSpPr>
          <p:cNvPr id="33795"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k-SK" smtClean="0"/>
          </a:p>
        </p:txBody>
      </p:sp>
    </p:spTree>
    <p:extLst>
      <p:ext uri="{BB962C8B-B14F-4D97-AF65-F5344CB8AC3E}">
        <p14:creationId xmlns:p14="http://schemas.microsoft.com/office/powerpoint/2010/main" val="148187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380.png"/><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17.bin"/><Relationship Id="rId4" Type="http://schemas.openxmlformats.org/officeDocument/2006/relationships/image" Target="../media/image23.wmf"/><Relationship Id="rId9" Type="http://schemas.openxmlformats.org/officeDocument/2006/relationships/image" Target="../media/image100.png"/></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2.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19.bin"/><Relationship Id="rId10" Type="http://schemas.openxmlformats.org/officeDocument/2006/relationships/image" Target="../media/image30.wmf"/><Relationship Id="rId4" Type="http://schemas.openxmlformats.org/officeDocument/2006/relationships/image" Target="../media/image31.png"/><Relationship Id="rId9" Type="http://schemas.openxmlformats.org/officeDocument/2006/relationships/oleObject" Target="../embeddings/oleObject2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9.wmf"/><Relationship Id="rId3" Type="http://schemas.openxmlformats.org/officeDocument/2006/relationships/notesSlide" Target="../notesSlides/notesSlide13.xml"/><Relationship Id="rId7" Type="http://schemas.openxmlformats.org/officeDocument/2006/relationships/image" Target="../media/image36.wmf"/><Relationship Id="rId12"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38.wmf"/><Relationship Id="rId5" Type="http://schemas.openxmlformats.org/officeDocument/2006/relationships/image" Target="../media/image35.wmf"/><Relationship Id="rId15" Type="http://schemas.openxmlformats.org/officeDocument/2006/relationships/image" Target="../media/image40.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7.wmf"/><Relationship Id="rId1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80.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70.png"/><Relationship Id="rId5" Type="http://schemas.openxmlformats.org/officeDocument/2006/relationships/image" Target="../media/image41.wmf"/><Relationship Id="rId4" Type="http://schemas.openxmlformats.org/officeDocument/2006/relationships/oleObject" Target="../embeddings/oleObject2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5.xml"/><Relationship Id="rId7" Type="http://schemas.openxmlformats.org/officeDocument/2006/relationships/oleObject" Target="../embeddings/oleObject32.bin"/><Relationship Id="rId12"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1.bin"/><Relationship Id="rId11" Type="http://schemas.openxmlformats.org/officeDocument/2006/relationships/oleObject" Target="../embeddings/oleObject36.bin"/><Relationship Id="rId5" Type="http://schemas.openxmlformats.org/officeDocument/2006/relationships/image" Target="../media/image42.wmf"/><Relationship Id="rId10" Type="http://schemas.openxmlformats.org/officeDocument/2006/relationships/oleObject" Target="../embeddings/oleObject35.bin"/><Relationship Id="rId4" Type="http://schemas.openxmlformats.org/officeDocument/2006/relationships/oleObject" Target="../embeddings/oleObject30.bin"/><Relationship Id="rId9" Type="http://schemas.openxmlformats.org/officeDocument/2006/relationships/oleObject" Target="../embeddings/oleObject34.bin"/></Relationships>
</file>

<file path=ppt/slides/_rels/slide5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9.wmf"/><Relationship Id="rId5" Type="http://schemas.openxmlformats.org/officeDocument/2006/relationships/oleObject" Target="../embeddings/oleObject39.bin"/><Relationship Id="rId10" Type="http://schemas.openxmlformats.org/officeDocument/2006/relationships/image" Target="../media/image44.png"/><Relationship Id="rId4" Type="http://schemas.openxmlformats.org/officeDocument/2006/relationships/image" Target="../media/image37.wmf"/><Relationship Id="rId9"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52.wmf"/><Relationship Id="rId4" Type="http://schemas.openxmlformats.org/officeDocument/2006/relationships/oleObject" Target="../embeddings/oleObject41.bin"/></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19.xml"/><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3.bin"/><Relationship Id="rId11" Type="http://schemas.openxmlformats.org/officeDocument/2006/relationships/image" Target="../media/image57.wmf"/><Relationship Id="rId5" Type="http://schemas.openxmlformats.org/officeDocument/2006/relationships/image" Target="../media/image55.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6.wmf"/></Relationships>
</file>

<file path=ppt/slides/_rels/slide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220.png"/><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10" Type="http://schemas.openxmlformats.org/officeDocument/2006/relationships/image" Target="../media/image60.png"/><Relationship Id="rId4" Type="http://schemas.openxmlformats.org/officeDocument/2006/relationships/oleObject" Target="../embeddings/oleObject3.bin"/><Relationship Id="rId9" Type="http://schemas.openxmlformats.org/officeDocument/2006/relationships/image" Target="../media/image59.png"/></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2.gi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7.bin"/><Relationship Id="rId5" Type="http://schemas.openxmlformats.org/officeDocument/2006/relationships/image" Target="../media/image64.wmf"/><Relationship Id="rId4" Type="http://schemas.openxmlformats.org/officeDocument/2006/relationships/oleObject" Target="../embeddings/oleObject46.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1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17" Type="http://schemas.openxmlformats.org/officeDocument/2006/relationships/oleObject" Target="../embeddings/oleObject11.bin"/><Relationship Id="rId2" Type="http://schemas.openxmlformats.org/officeDocument/2006/relationships/slideLayout" Target="../slideLayouts/slideLayout6.xml"/><Relationship Id="rId16" Type="http://schemas.openxmlformats.org/officeDocument/2006/relationships/image" Target="../media/image10.wmf"/><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k-SK" dirty="0" err="1" smtClean="0"/>
              <a:t>Artificial</a:t>
            </a:r>
            <a:r>
              <a:rPr lang="sk-SK" dirty="0" smtClean="0"/>
              <a:t> </a:t>
            </a:r>
            <a:r>
              <a:rPr lang="sk-SK" dirty="0" err="1" smtClean="0"/>
              <a:t>intelligence</a:t>
            </a:r>
            <a:r>
              <a:rPr lang="sk-SK" dirty="0" smtClean="0"/>
              <a:t> VI</a:t>
            </a:r>
            <a:endParaRPr lang="en-US" dirty="0"/>
          </a:p>
        </p:txBody>
      </p:sp>
      <p:sp>
        <p:nvSpPr>
          <p:cNvPr id="3" name="Subtitle 2"/>
          <p:cNvSpPr>
            <a:spLocks noGrp="1"/>
          </p:cNvSpPr>
          <p:nvPr>
            <p:ph type="subTitle" idx="1"/>
          </p:nvPr>
        </p:nvSpPr>
        <p:spPr/>
        <p:txBody>
          <a:bodyPr/>
          <a:lstStyle/>
          <a:p>
            <a:r>
              <a:rPr lang="en-GB" dirty="0" smtClean="0"/>
              <a:t>Maria Markosova</a:t>
            </a:r>
            <a:endParaRPr lang="en-US" dirty="0"/>
          </a:p>
        </p:txBody>
      </p:sp>
    </p:spTree>
    <p:extLst>
      <p:ext uri="{BB962C8B-B14F-4D97-AF65-F5344CB8AC3E}">
        <p14:creationId xmlns:p14="http://schemas.microsoft.com/office/powerpoint/2010/main" val="1039250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4" name="TextBox 2"/>
              <p:cNvSpPr txBox="1">
                <a:spLocks noChangeArrowheads="1"/>
              </p:cNvSpPr>
              <p:nvPr/>
            </p:nvSpPr>
            <p:spPr bwMode="auto">
              <a:xfrm>
                <a:off x="1280161" y="468314"/>
                <a:ext cx="10254342" cy="23083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Arial" panose="020B0604020202020204" pitchFamily="34" charset="0"/>
                  </a:rPr>
                  <a:t>What is the probability of unexpected event (</a:t>
                </a:r>
                <a:r>
                  <a:rPr lang="en-US" altLang="sk-SK" sz="2400" i="1" dirty="0" smtClean="0">
                    <a:latin typeface="Arial" panose="020B0604020202020204" pitchFamily="34" charset="0"/>
                  </a:rPr>
                  <a:t>nu</a:t>
                </a:r>
                <a:r>
                  <a:rPr lang="en-US" altLang="sk-SK" sz="2400" dirty="0" smtClean="0">
                    <a:latin typeface="Arial" panose="020B0604020202020204" pitchFamily="34" charset="0"/>
                  </a:rPr>
                  <a:t>) providing the spoiled robot  gives other robots nonsense signal (</a:t>
                </a:r>
                <a:r>
                  <a:rPr lang="en-US" altLang="sk-SK" sz="2400" i="1" dirty="0" smtClean="0">
                    <a:latin typeface="Arial" panose="020B0604020202020204" pitchFamily="34" charset="0"/>
                  </a:rPr>
                  <a:t>ns)</a:t>
                </a:r>
                <a:r>
                  <a:rPr lang="en-US" altLang="sk-SK" sz="2400" dirty="0" smtClean="0">
                    <a:latin typeface="Arial" panose="020B0604020202020204" pitchFamily="34" charset="0"/>
                  </a:rPr>
                  <a:t>, but does not attack them (</a:t>
                </a:r>
                <a14:m>
                  <m:oMath xmlns:m="http://schemas.openxmlformats.org/officeDocument/2006/math">
                    <m:r>
                      <a:rPr lang="en-US" altLang="sk-SK" sz="2400" i="1" smtClean="0">
                        <a:latin typeface="Cambria Math" panose="02040503050406030204" pitchFamily="18" charset="0"/>
                        <a:ea typeface="Cambria Math" panose="02040503050406030204" pitchFamily="18" charset="0"/>
                      </a:rPr>
                      <m:t>¬</m:t>
                    </m:r>
                    <m:r>
                      <a:rPr lang="en-US" altLang="sk-SK" sz="2400" b="0" i="1" smtClean="0">
                        <a:latin typeface="Cambria Math" panose="02040503050406030204" pitchFamily="18" charset="0"/>
                        <a:ea typeface="Cambria Math" panose="02040503050406030204" pitchFamily="18" charset="0"/>
                      </a:rPr>
                      <m:t>𝑢</m:t>
                    </m:r>
                  </m:oMath>
                </a14:m>
                <a:r>
                  <a:rPr lang="en-US" altLang="sk-SK" sz="2400" dirty="0" smtClean="0">
                    <a:latin typeface="Arial" panose="020B0604020202020204" pitchFamily="34" charset="0"/>
                  </a:rPr>
                  <a:t>) and ignores orders (</a:t>
                </a:r>
                <a:r>
                  <a:rPr lang="en-US" altLang="sk-SK" sz="2400" i="1" dirty="0" err="1" smtClean="0">
                    <a:latin typeface="Arial" panose="020B0604020202020204" pitchFamily="34" charset="0"/>
                  </a:rPr>
                  <a:t>ip</a:t>
                </a:r>
                <a:r>
                  <a:rPr lang="en-US" altLang="sk-SK" sz="2400" dirty="0" smtClean="0">
                    <a:latin typeface="Arial" panose="020B0604020202020204" pitchFamily="34" charset="0"/>
                  </a:rPr>
                  <a:t>). </a:t>
                </a:r>
                <a:endParaRPr lang="sk-SK" altLang="sk-SK" sz="2400" dirty="0">
                  <a:latin typeface="Arial" panose="020B0604020202020204" pitchFamily="34" charset="0"/>
                </a:endParaRPr>
              </a:p>
              <a:p>
                <a:pPr eaLnBrk="1" hangingPunct="1"/>
                <a:endParaRPr lang="sk-SK" altLang="sk-SK" sz="2400" dirty="0">
                  <a:latin typeface="Arial" panose="020B0604020202020204" pitchFamily="34" charset="0"/>
                </a:endParaRPr>
              </a:p>
              <a:p>
                <a:pPr eaLnBrk="1" hangingPunct="1"/>
                <a:endParaRPr lang="sk-SK" altLang="sk-SK" sz="2400" dirty="0">
                  <a:latin typeface="Arial" panose="020B0604020202020204" pitchFamily="34" charset="0"/>
                </a:endParaRPr>
              </a:p>
              <a:p>
                <a:pPr eaLnBrk="1" hangingPunct="1"/>
                <a:endParaRPr lang="sk-SK" altLang="sk-SK" sz="2400" dirty="0">
                  <a:latin typeface="Arial" panose="020B0604020202020204" pitchFamily="34" charset="0"/>
                </a:endParaRPr>
              </a:p>
            </p:txBody>
          </p:sp>
        </mc:Choice>
        <mc:Fallback xmlns="">
          <p:sp>
            <p:nvSpPr>
              <p:cNvPr id="38914" name="TextBox 2"/>
              <p:cNvSpPr txBox="1">
                <a:spLocks noRot="1" noChangeAspect="1" noMove="1" noResize="1" noEditPoints="1" noAdjustHandles="1" noChangeArrowheads="1" noChangeShapeType="1" noTextEdit="1"/>
              </p:cNvSpPr>
              <p:nvPr/>
            </p:nvSpPr>
            <p:spPr bwMode="auto">
              <a:xfrm>
                <a:off x="1280161" y="468314"/>
                <a:ext cx="10254342" cy="2308324"/>
              </a:xfrm>
              <a:prstGeom prst="rect">
                <a:avLst/>
              </a:prstGeom>
              <a:blipFill>
                <a:blip r:embed="rId3"/>
                <a:stretch>
                  <a:fillRect l="-892" t="-18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38915" name="Object 2"/>
          <p:cNvGraphicFramePr>
            <a:graphicFrameLocks noChangeAspect="1"/>
          </p:cNvGraphicFramePr>
          <p:nvPr>
            <p:extLst/>
          </p:nvPr>
        </p:nvGraphicFramePr>
        <p:xfrm>
          <a:off x="1357313" y="1745457"/>
          <a:ext cx="4589462" cy="781050"/>
        </p:xfrm>
        <a:graphic>
          <a:graphicData uri="http://schemas.openxmlformats.org/presentationml/2006/ole">
            <mc:AlternateContent xmlns:mc="http://schemas.openxmlformats.org/markup-compatibility/2006">
              <mc:Choice xmlns:v="urn:schemas-microsoft-com:vml" Requires="v">
                <p:oleObj spid="_x0000_s64547" name="Rovnica" r:id="rId4" imgW="1269449" imgH="215806" progId="Equation.3">
                  <p:embed/>
                </p:oleObj>
              </mc:Choice>
              <mc:Fallback>
                <p:oleObj name="Rovnica" r:id="rId4" imgW="1269449" imgH="215806" progId="Equation.3">
                  <p:embed/>
                  <p:pic>
                    <p:nvPicPr>
                      <p:cNvPr id="389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1745457"/>
                        <a:ext cx="4589462"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2"/>
          <p:cNvGraphicFramePr>
            <a:graphicFrameLocks noChangeAspect="1"/>
          </p:cNvGraphicFramePr>
          <p:nvPr/>
        </p:nvGraphicFramePr>
        <p:xfrm>
          <a:off x="1708151" y="3641725"/>
          <a:ext cx="2982913" cy="781050"/>
        </p:xfrm>
        <a:graphic>
          <a:graphicData uri="http://schemas.openxmlformats.org/presentationml/2006/ole">
            <mc:AlternateContent xmlns:mc="http://schemas.openxmlformats.org/markup-compatibility/2006">
              <mc:Choice xmlns:v="urn:schemas-microsoft-com:vml" Requires="v">
                <p:oleObj spid="_x0000_s64548" name="Rovnica" r:id="rId6" imgW="825142" imgH="215806" progId="Equation.3">
                  <p:embed/>
                </p:oleObj>
              </mc:Choice>
              <mc:Fallback>
                <p:oleObj name="Rovnica" r:id="rId6" imgW="825142" imgH="215806" progId="Equation.3">
                  <p:embed/>
                  <p:pic>
                    <p:nvPicPr>
                      <p:cNvPr id="3891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8151" y="3641725"/>
                        <a:ext cx="29829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TextBox 2"/>
          <p:cNvSpPr txBox="1">
            <a:spLocks noChangeArrowheads="1"/>
          </p:cNvSpPr>
          <p:nvPr/>
        </p:nvSpPr>
        <p:spPr bwMode="auto">
          <a:xfrm>
            <a:off x="1345883" y="2726922"/>
            <a:ext cx="101886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Arial" panose="020B0604020202020204" pitchFamily="34" charset="0"/>
              </a:rPr>
              <a:t>What is the probability, that robot ignores orders (</a:t>
            </a:r>
            <a:r>
              <a:rPr lang="en-US" altLang="sk-SK" sz="2400" i="1" dirty="0" err="1" smtClean="0">
                <a:latin typeface="Arial" panose="020B0604020202020204" pitchFamily="34" charset="0"/>
              </a:rPr>
              <a:t>ip</a:t>
            </a:r>
            <a:r>
              <a:rPr lang="en-US" altLang="sk-SK" sz="2400" dirty="0" smtClean="0">
                <a:latin typeface="Arial" panose="020B0604020202020204" pitchFamily="34" charset="0"/>
              </a:rPr>
              <a:t>), providing there is a software problem (</a:t>
            </a:r>
            <a:r>
              <a:rPr lang="en-US" altLang="sk-SK" sz="2400" i="1" dirty="0" err="1" smtClean="0">
                <a:latin typeface="Arial" panose="020B0604020202020204" pitchFamily="34" charset="0"/>
              </a:rPr>
              <a:t>sw</a:t>
            </a:r>
            <a:r>
              <a:rPr lang="en-US" altLang="sk-SK" sz="2400" dirty="0" smtClean="0">
                <a:latin typeface="Arial" panose="020B0604020202020204" pitchFamily="34" charset="0"/>
              </a:rPr>
              <a:t>).</a:t>
            </a:r>
            <a:endParaRPr lang="sk-SK" altLang="sk-SK" sz="2400" dirty="0">
              <a:latin typeface="Arial" panose="020B0604020202020204" pitchFamily="34" charset="0"/>
            </a:endParaRPr>
          </a:p>
        </p:txBody>
      </p:sp>
      <p:sp>
        <p:nvSpPr>
          <p:cNvPr id="38918" name="TextBox 2"/>
          <p:cNvSpPr txBox="1">
            <a:spLocks noChangeArrowheads="1"/>
          </p:cNvSpPr>
          <p:nvPr/>
        </p:nvSpPr>
        <p:spPr bwMode="auto">
          <a:xfrm>
            <a:off x="1524001" y="4391025"/>
            <a:ext cx="97623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Arial" panose="020B0604020202020204" pitchFamily="34" charset="0"/>
              </a:rPr>
              <a:t>What is the probability that he robot ignores orders (</a:t>
            </a:r>
            <a:r>
              <a:rPr lang="en-US" altLang="sk-SK" sz="2400" i="1" dirty="0" err="1" smtClean="0">
                <a:latin typeface="Arial" panose="020B0604020202020204" pitchFamily="34" charset="0"/>
              </a:rPr>
              <a:t>ip</a:t>
            </a:r>
            <a:r>
              <a:rPr lang="en-US" altLang="sk-SK" sz="2400" dirty="0" smtClean="0">
                <a:latin typeface="Arial" panose="020B0604020202020204" pitchFamily="34" charset="0"/>
              </a:rPr>
              <a:t>), providing there are both software and hardware problem (</a:t>
            </a:r>
            <a:r>
              <a:rPr lang="en-US" altLang="sk-SK" sz="2400" i="1" dirty="0" err="1" smtClean="0">
                <a:latin typeface="Arial" panose="020B0604020202020204" pitchFamily="34" charset="0"/>
              </a:rPr>
              <a:t>sw</a:t>
            </a:r>
            <a:r>
              <a:rPr lang="en-US" altLang="sk-SK" sz="2400" i="1" dirty="0" smtClean="0">
                <a:latin typeface="Arial" panose="020B0604020202020204" pitchFamily="34" charset="0"/>
              </a:rPr>
              <a:t>, </a:t>
            </a:r>
            <a:r>
              <a:rPr lang="en-US" altLang="sk-SK" sz="2400" i="1" dirty="0" err="1" smtClean="0">
                <a:latin typeface="Arial" panose="020B0604020202020204" pitchFamily="34" charset="0"/>
              </a:rPr>
              <a:t>hw</a:t>
            </a:r>
            <a:r>
              <a:rPr lang="en-US" altLang="sk-SK" sz="2400" dirty="0" smtClean="0">
                <a:latin typeface="Arial" panose="020B0604020202020204" pitchFamily="34" charset="0"/>
              </a:rPr>
              <a:t>). </a:t>
            </a:r>
            <a:endParaRPr lang="sk-SK" altLang="sk-SK" sz="2400" dirty="0">
              <a:latin typeface="Arial" panose="020B0604020202020204" pitchFamily="34" charset="0"/>
            </a:endParaRPr>
          </a:p>
        </p:txBody>
      </p:sp>
      <p:graphicFrame>
        <p:nvGraphicFramePr>
          <p:cNvPr id="38919" name="Object 2"/>
          <p:cNvGraphicFramePr>
            <a:graphicFrameLocks noChangeAspect="1"/>
          </p:cNvGraphicFramePr>
          <p:nvPr>
            <p:extLst/>
          </p:nvPr>
        </p:nvGraphicFramePr>
        <p:xfrm>
          <a:off x="1708151" y="5580797"/>
          <a:ext cx="3808412" cy="781050"/>
        </p:xfrm>
        <a:graphic>
          <a:graphicData uri="http://schemas.openxmlformats.org/presentationml/2006/ole">
            <mc:AlternateContent xmlns:mc="http://schemas.openxmlformats.org/markup-compatibility/2006">
              <mc:Choice xmlns:v="urn:schemas-microsoft-com:vml" Requires="v">
                <p:oleObj spid="_x0000_s64549" name="Rovnica" r:id="rId8" imgW="1053643" imgH="215806" progId="Equation.3">
                  <p:embed/>
                </p:oleObj>
              </mc:Choice>
              <mc:Fallback>
                <p:oleObj name="Rovnica" r:id="rId8" imgW="1053643" imgH="215806" progId="Equation.3">
                  <p:embed/>
                  <p:pic>
                    <p:nvPicPr>
                      <p:cNvPr id="38919"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8151" y="5580797"/>
                        <a:ext cx="3808412"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6968836" y="5444836"/>
            <a:ext cx="4565667" cy="830997"/>
          </a:xfrm>
          <a:prstGeom prst="rect">
            <a:avLst/>
          </a:prstGeom>
          <a:solidFill>
            <a:srgbClr val="FFFF00"/>
          </a:solidFill>
        </p:spPr>
        <p:txBody>
          <a:bodyPr wrap="square" rtlCol="0">
            <a:spAutoFit/>
          </a:bodyPr>
          <a:lstStyle/>
          <a:p>
            <a:r>
              <a:rPr lang="en-US" sz="2400" dirty="0" smtClean="0"/>
              <a:t>Answer these questions at home</a:t>
            </a:r>
            <a:endParaRPr lang="en-US" sz="2400" dirty="0"/>
          </a:p>
        </p:txBody>
      </p:sp>
    </p:spTree>
    <p:extLst>
      <p:ext uri="{BB962C8B-B14F-4D97-AF65-F5344CB8AC3E}">
        <p14:creationId xmlns:p14="http://schemas.microsoft.com/office/powerpoint/2010/main" val="987383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9351" y="345057"/>
            <a:ext cx="8988724" cy="584775"/>
          </a:xfrm>
          <a:prstGeom prst="rect">
            <a:avLst/>
          </a:prstGeom>
          <a:noFill/>
        </p:spPr>
        <p:txBody>
          <a:bodyPr wrap="square" rtlCol="0">
            <a:spAutoFit/>
          </a:bodyPr>
          <a:lstStyle/>
          <a:p>
            <a:r>
              <a:rPr lang="en-GB" sz="3200" dirty="0" smtClean="0"/>
              <a:t>Movie recommendation system</a:t>
            </a:r>
            <a:endParaRPr lang="en-GB" sz="3200" dirty="0"/>
          </a:p>
        </p:txBody>
      </p:sp>
      <p:sp>
        <p:nvSpPr>
          <p:cNvPr id="3" name="TextBox 2"/>
          <p:cNvSpPr txBox="1"/>
          <p:nvPr/>
        </p:nvSpPr>
        <p:spPr>
          <a:xfrm>
            <a:off x="1104181" y="1828800"/>
            <a:ext cx="10800272" cy="1754326"/>
          </a:xfrm>
          <a:prstGeom prst="rect">
            <a:avLst/>
          </a:prstGeom>
          <a:noFill/>
        </p:spPr>
        <p:txBody>
          <a:bodyPr wrap="square" rtlCol="0">
            <a:spAutoFit/>
          </a:bodyPr>
          <a:lstStyle/>
          <a:p>
            <a:r>
              <a:rPr lang="en-GB" dirty="0" smtClean="0"/>
              <a:t>Bayesian networks are used in recommendation systems, where they help to recommend </a:t>
            </a:r>
          </a:p>
          <a:p>
            <a:endParaRPr lang="en-GB" dirty="0"/>
          </a:p>
          <a:p>
            <a:pPr marL="342900" indent="-342900">
              <a:buAutoNum type="arabicPeriod"/>
            </a:pPr>
            <a:r>
              <a:rPr lang="en-GB" dirty="0" smtClean="0"/>
              <a:t>Movies</a:t>
            </a:r>
          </a:p>
          <a:p>
            <a:pPr marL="342900" indent="-342900">
              <a:buAutoNum type="arabicPeriod"/>
            </a:pPr>
            <a:r>
              <a:rPr lang="en-GB" dirty="0" smtClean="0"/>
              <a:t>Goods</a:t>
            </a:r>
          </a:p>
          <a:p>
            <a:pPr marL="342900" indent="-342900">
              <a:buAutoNum type="arabicPeriod"/>
            </a:pPr>
            <a:r>
              <a:rPr lang="en-GB" dirty="0" smtClean="0"/>
              <a:t>Books</a:t>
            </a:r>
          </a:p>
          <a:p>
            <a:pPr marL="342900" indent="-342900">
              <a:buAutoNum type="arabicPeriod"/>
            </a:pPr>
            <a:r>
              <a:rPr lang="en-GB" dirty="0" smtClean="0"/>
              <a:t>Holyday  resorts </a:t>
            </a:r>
            <a:r>
              <a:rPr lang="en-GB" dirty="0" err="1" smtClean="0"/>
              <a:t>etc</a:t>
            </a:r>
            <a:endParaRPr lang="en-GB" dirty="0"/>
          </a:p>
        </p:txBody>
      </p:sp>
      <p:sp>
        <p:nvSpPr>
          <p:cNvPr id="4" name="TextBox 3"/>
          <p:cNvSpPr txBox="1"/>
          <p:nvPr/>
        </p:nvSpPr>
        <p:spPr>
          <a:xfrm>
            <a:off x="1086928" y="4364966"/>
            <a:ext cx="11105072" cy="646331"/>
          </a:xfrm>
          <a:prstGeom prst="rect">
            <a:avLst/>
          </a:prstGeom>
          <a:noFill/>
        </p:spPr>
        <p:txBody>
          <a:bodyPr wrap="square" rtlCol="0">
            <a:spAutoFit/>
          </a:bodyPr>
          <a:lstStyle/>
          <a:p>
            <a:r>
              <a:rPr lang="en-GB" dirty="0" smtClean="0"/>
              <a:t>These recommendation systems contain a lot of random variables and take into account a lot of </a:t>
            </a:r>
          </a:p>
          <a:p>
            <a:r>
              <a:rPr lang="en-GB" dirty="0" smtClean="0"/>
              <a:t>values. Therefore they need a large training sets to estimate all conditional probabilities. </a:t>
            </a:r>
            <a:endParaRPr lang="en-GB" dirty="0"/>
          </a:p>
        </p:txBody>
      </p:sp>
    </p:spTree>
    <p:extLst>
      <p:ext uri="{BB962C8B-B14F-4D97-AF65-F5344CB8AC3E}">
        <p14:creationId xmlns:p14="http://schemas.microsoft.com/office/powerpoint/2010/main" val="4278782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243" y="1874987"/>
            <a:ext cx="6273560" cy="4751988"/>
          </a:xfrm>
          <a:prstGeom prst="rect">
            <a:avLst/>
          </a:prstGeom>
        </p:spPr>
      </p:pic>
      <p:sp>
        <p:nvSpPr>
          <p:cNvPr id="3" name="TextBox 2"/>
          <p:cNvSpPr txBox="1"/>
          <p:nvPr/>
        </p:nvSpPr>
        <p:spPr>
          <a:xfrm>
            <a:off x="1742536" y="310551"/>
            <a:ext cx="10023894" cy="1200329"/>
          </a:xfrm>
          <a:prstGeom prst="rect">
            <a:avLst/>
          </a:prstGeom>
          <a:noFill/>
        </p:spPr>
        <p:txBody>
          <a:bodyPr wrap="square" rtlCol="0">
            <a:spAutoFit/>
          </a:bodyPr>
          <a:lstStyle/>
          <a:p>
            <a:r>
              <a:rPr lang="en-GB" dirty="0" smtClean="0"/>
              <a:t>In the movie recommendation system, there are a lot of attributes concerning users, the others concerning context, situations, and then there are movie attributes, All this influences impressions and impressions influence movie rating. According this rating the systems recommends other similar movies. </a:t>
            </a:r>
            <a:endParaRPr lang="en-GB" dirty="0"/>
          </a:p>
        </p:txBody>
      </p:sp>
    </p:spTree>
    <p:extLst>
      <p:ext uri="{BB962C8B-B14F-4D97-AF65-F5344CB8AC3E}">
        <p14:creationId xmlns:p14="http://schemas.microsoft.com/office/powerpoint/2010/main" val="3430468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0400" y="869244"/>
            <a:ext cx="9855200" cy="3416320"/>
          </a:xfrm>
          <a:prstGeom prst="rect">
            <a:avLst/>
          </a:prstGeom>
          <a:noFill/>
        </p:spPr>
        <p:txBody>
          <a:bodyPr wrap="square" rtlCol="0">
            <a:spAutoFit/>
          </a:bodyPr>
          <a:lstStyle/>
          <a:p>
            <a:r>
              <a:rPr lang="en-GB" sz="2400" dirty="0" smtClean="0"/>
              <a:t>Outline</a:t>
            </a:r>
          </a:p>
          <a:p>
            <a:endParaRPr lang="en-GB" sz="2400"/>
          </a:p>
          <a:p>
            <a:endParaRPr lang="en-GB" sz="2400" dirty="0" smtClean="0"/>
          </a:p>
          <a:p>
            <a:endParaRPr lang="en-GB" sz="2400" dirty="0"/>
          </a:p>
          <a:p>
            <a:pPr marL="457200" indent="-457200">
              <a:buAutoNum type="arabicPeriod"/>
            </a:pPr>
            <a:r>
              <a:rPr lang="en-GB" sz="2400" dirty="0" smtClean="0"/>
              <a:t>D – separation in Bayesian network</a:t>
            </a:r>
          </a:p>
          <a:p>
            <a:pPr marL="457200" indent="-457200">
              <a:buAutoNum type="arabicPeriod"/>
            </a:pPr>
            <a:r>
              <a:rPr lang="en-GB" sz="2400" dirty="0" smtClean="0"/>
              <a:t>Time  series introduction</a:t>
            </a:r>
          </a:p>
          <a:p>
            <a:pPr marL="457200" indent="-457200">
              <a:buAutoNum type="arabicPeriod"/>
            </a:pPr>
            <a:r>
              <a:rPr lang="en-GB" sz="2400" dirty="0" smtClean="0"/>
              <a:t>Types of time series</a:t>
            </a:r>
          </a:p>
          <a:p>
            <a:pPr marL="457200" indent="-457200">
              <a:buAutoNum type="arabicPeriod"/>
            </a:pPr>
            <a:r>
              <a:rPr lang="en-GB" sz="2400" dirty="0" smtClean="0"/>
              <a:t>Trend in time series</a:t>
            </a:r>
          </a:p>
          <a:p>
            <a:pPr marL="457200" indent="-457200">
              <a:buAutoNum type="arabicPeriod"/>
            </a:pPr>
            <a:endParaRPr lang="en-GB" sz="2400" dirty="0"/>
          </a:p>
        </p:txBody>
      </p:sp>
    </p:spTree>
    <p:extLst>
      <p:ext uri="{BB962C8B-B14F-4D97-AF65-F5344CB8AC3E}">
        <p14:creationId xmlns:p14="http://schemas.microsoft.com/office/powerpoint/2010/main" val="1550609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2000" y="304800"/>
            <a:ext cx="9817100" cy="461665"/>
          </a:xfrm>
          <a:prstGeom prst="rect">
            <a:avLst/>
          </a:prstGeom>
          <a:noFill/>
        </p:spPr>
        <p:txBody>
          <a:bodyPr wrap="square" rtlCol="0">
            <a:spAutoFit/>
          </a:bodyPr>
          <a:lstStyle/>
          <a:p>
            <a:r>
              <a:rPr lang="sk-SK" sz="2400" dirty="0"/>
              <a:t>d</a:t>
            </a:r>
            <a:r>
              <a:rPr lang="en-GB" sz="2400" dirty="0" smtClean="0"/>
              <a:t> – </a:t>
            </a:r>
            <a:r>
              <a:rPr lang="en-GB" sz="2400" dirty="0" err="1" smtClean="0"/>
              <a:t>sepa</a:t>
            </a:r>
            <a:r>
              <a:rPr lang="sk-SK" sz="2400" dirty="0" err="1" smtClean="0"/>
              <a:t>ration</a:t>
            </a:r>
            <a:r>
              <a:rPr lang="sk-SK" sz="2400" dirty="0" smtClean="0"/>
              <a:t> </a:t>
            </a:r>
            <a:r>
              <a:rPr lang="sk-SK" sz="2400" dirty="0" err="1" smtClean="0"/>
              <a:t>algorithm</a:t>
            </a:r>
            <a:r>
              <a:rPr lang="sk-SK" sz="2400" dirty="0" smtClean="0"/>
              <a:t> in </a:t>
            </a:r>
            <a:r>
              <a:rPr lang="sk-SK" sz="2400" dirty="0" err="1" smtClean="0"/>
              <a:t>Bayesian</a:t>
            </a:r>
            <a:r>
              <a:rPr lang="sk-SK" sz="2400" dirty="0" smtClean="0"/>
              <a:t> </a:t>
            </a:r>
            <a:r>
              <a:rPr lang="sk-SK" sz="2400" dirty="0" err="1" smtClean="0"/>
              <a:t>networks</a:t>
            </a:r>
            <a:endParaRPr lang="en-GB" sz="2400" dirty="0"/>
          </a:p>
        </p:txBody>
      </p:sp>
      <p:sp>
        <p:nvSpPr>
          <p:cNvPr id="3" name="TextBox 2"/>
          <p:cNvSpPr txBox="1"/>
          <p:nvPr/>
        </p:nvSpPr>
        <p:spPr>
          <a:xfrm>
            <a:off x="673100" y="1140274"/>
            <a:ext cx="11176000" cy="1754326"/>
          </a:xfrm>
          <a:prstGeom prst="rect">
            <a:avLst/>
          </a:prstGeom>
          <a:noFill/>
        </p:spPr>
        <p:txBody>
          <a:bodyPr wrap="square" rtlCol="0">
            <a:spAutoFit/>
          </a:bodyPr>
          <a:lstStyle/>
          <a:p>
            <a:r>
              <a:rPr lang="sk-SK" dirty="0"/>
              <a:t>d</a:t>
            </a:r>
            <a:r>
              <a:rPr lang="sk-SK" dirty="0" smtClean="0"/>
              <a:t> – </a:t>
            </a:r>
            <a:r>
              <a:rPr lang="sk-SK" dirty="0" err="1" smtClean="0"/>
              <a:t>separation</a:t>
            </a:r>
            <a:r>
              <a:rPr lang="sk-SK" dirty="0" smtClean="0"/>
              <a:t> </a:t>
            </a:r>
            <a:r>
              <a:rPr lang="sk-SK" dirty="0" err="1" smtClean="0"/>
              <a:t>algorithm</a:t>
            </a:r>
            <a:r>
              <a:rPr lang="sk-SK" dirty="0" smtClean="0"/>
              <a:t>  in a </a:t>
            </a:r>
            <a:r>
              <a:rPr lang="sk-SK" dirty="0" err="1" smtClean="0"/>
              <a:t>graph</a:t>
            </a:r>
            <a:r>
              <a:rPr lang="sk-SK" dirty="0" smtClean="0"/>
              <a:t>  </a:t>
            </a:r>
            <a:r>
              <a:rPr lang="sk-SK" dirty="0" err="1" smtClean="0"/>
              <a:t>is</a:t>
            </a:r>
            <a:r>
              <a:rPr lang="sk-SK" dirty="0" smtClean="0"/>
              <a:t> a </a:t>
            </a:r>
            <a:r>
              <a:rPr lang="sk-SK" dirty="0" err="1" smtClean="0"/>
              <a:t>technique</a:t>
            </a:r>
            <a:r>
              <a:rPr lang="sk-SK" dirty="0" smtClean="0"/>
              <a:t> </a:t>
            </a:r>
            <a:r>
              <a:rPr lang="sk-SK" dirty="0" err="1" smtClean="0"/>
              <a:t>enabling</a:t>
            </a:r>
            <a:r>
              <a:rPr lang="sk-SK" dirty="0" smtClean="0"/>
              <a:t> </a:t>
            </a:r>
            <a:r>
              <a:rPr lang="en-GB" dirty="0" smtClean="0"/>
              <a:t>one </a:t>
            </a:r>
            <a:r>
              <a:rPr lang="sk-SK" dirty="0" smtClean="0"/>
              <a:t>to </a:t>
            </a:r>
            <a:r>
              <a:rPr lang="sk-SK" dirty="0" err="1" smtClean="0"/>
              <a:t>find</a:t>
            </a:r>
            <a:r>
              <a:rPr lang="sk-SK" dirty="0" smtClean="0"/>
              <a:t>  </a:t>
            </a:r>
            <a:r>
              <a:rPr lang="sk-SK" dirty="0" err="1" smtClean="0"/>
              <a:t>an</a:t>
            </a:r>
            <a:r>
              <a:rPr lang="sk-SK" dirty="0" smtClean="0"/>
              <a:t> </a:t>
            </a:r>
            <a:r>
              <a:rPr lang="sk-SK" dirty="0" err="1" smtClean="0"/>
              <a:t>independent</a:t>
            </a:r>
            <a:r>
              <a:rPr lang="sk-SK" dirty="0" smtClean="0"/>
              <a:t> or </a:t>
            </a:r>
            <a:r>
              <a:rPr lang="sk-SK" dirty="0" err="1" smtClean="0"/>
              <a:t>conditionally</a:t>
            </a:r>
            <a:r>
              <a:rPr lang="sk-SK" dirty="0" smtClean="0"/>
              <a:t> </a:t>
            </a:r>
            <a:r>
              <a:rPr lang="sk-SK" dirty="0" err="1" smtClean="0"/>
              <a:t>independent</a:t>
            </a:r>
            <a:r>
              <a:rPr lang="sk-SK" dirty="0" smtClean="0"/>
              <a:t> </a:t>
            </a:r>
            <a:r>
              <a:rPr lang="sk-SK" dirty="0" err="1" smtClean="0"/>
              <a:t>nodes</a:t>
            </a:r>
            <a:r>
              <a:rPr lang="sk-SK" dirty="0" smtClean="0"/>
              <a:t> </a:t>
            </a:r>
            <a:r>
              <a:rPr lang="sk-SK" dirty="0" err="1" smtClean="0"/>
              <a:t>without</a:t>
            </a:r>
            <a:r>
              <a:rPr lang="sk-SK" dirty="0" smtClean="0"/>
              <a:t> </a:t>
            </a:r>
            <a:r>
              <a:rPr lang="sk-SK" dirty="0" err="1" smtClean="0"/>
              <a:t>too</a:t>
            </a:r>
            <a:r>
              <a:rPr lang="sk-SK" dirty="0" smtClean="0"/>
              <a:t> </a:t>
            </a:r>
            <a:r>
              <a:rPr lang="sk-SK" dirty="0" err="1" smtClean="0"/>
              <a:t>much</a:t>
            </a:r>
            <a:r>
              <a:rPr lang="sk-SK" dirty="0" smtClean="0"/>
              <a:t> </a:t>
            </a:r>
            <a:r>
              <a:rPr lang="sk-SK" dirty="0" err="1" smtClean="0"/>
              <a:t>calculations</a:t>
            </a:r>
            <a:r>
              <a:rPr lang="sk-SK" dirty="0" smtClean="0"/>
              <a:t>.</a:t>
            </a:r>
          </a:p>
          <a:p>
            <a:endParaRPr lang="sk-SK" dirty="0"/>
          </a:p>
          <a:p>
            <a:r>
              <a:rPr lang="sk-SK" dirty="0" smtClean="0"/>
              <a:t>In </a:t>
            </a:r>
            <a:r>
              <a:rPr lang="sk-SK" dirty="0" err="1"/>
              <a:t>B</a:t>
            </a:r>
            <a:r>
              <a:rPr lang="sk-SK" dirty="0" err="1" smtClean="0"/>
              <a:t>ayesian</a:t>
            </a:r>
            <a:r>
              <a:rPr lang="sk-SK" dirty="0" smtClean="0"/>
              <a:t> </a:t>
            </a:r>
            <a:r>
              <a:rPr lang="sk-SK" dirty="0" err="1" smtClean="0"/>
              <a:t>network</a:t>
            </a:r>
            <a:r>
              <a:rPr lang="sk-SK" dirty="0" smtClean="0"/>
              <a:t> d - </a:t>
            </a:r>
            <a:r>
              <a:rPr lang="sk-SK" dirty="0" err="1" smtClean="0"/>
              <a:t>separation</a:t>
            </a:r>
            <a:r>
              <a:rPr lang="sk-SK" dirty="0" smtClean="0"/>
              <a:t> </a:t>
            </a:r>
            <a:r>
              <a:rPr lang="sk-SK" dirty="0" err="1" smtClean="0"/>
              <a:t>technique</a:t>
            </a:r>
            <a:r>
              <a:rPr lang="sk-SK" dirty="0" smtClean="0"/>
              <a:t> </a:t>
            </a:r>
            <a:r>
              <a:rPr lang="sk-SK" dirty="0" err="1" smtClean="0"/>
              <a:t>makes</a:t>
            </a:r>
            <a:r>
              <a:rPr lang="sk-SK" dirty="0"/>
              <a:t> </a:t>
            </a:r>
            <a:r>
              <a:rPr lang="sk-SK" dirty="0" err="1" smtClean="0"/>
              <a:t>inference</a:t>
            </a:r>
            <a:r>
              <a:rPr lang="sk-SK" dirty="0" smtClean="0"/>
              <a:t> more </a:t>
            </a:r>
            <a:r>
              <a:rPr lang="sk-SK" dirty="0" err="1" smtClean="0"/>
              <a:t>easy</a:t>
            </a:r>
            <a:r>
              <a:rPr lang="sk-SK" dirty="0" smtClean="0"/>
              <a:t>, </a:t>
            </a:r>
            <a:r>
              <a:rPr lang="sk-SK" dirty="0" err="1" smtClean="0"/>
              <a:t>because</a:t>
            </a:r>
            <a:r>
              <a:rPr lang="sk-SK" dirty="0" smtClean="0"/>
              <a:t> </a:t>
            </a:r>
            <a:r>
              <a:rPr lang="sk-SK" dirty="0" err="1" smtClean="0"/>
              <a:t>it</a:t>
            </a:r>
            <a:r>
              <a:rPr lang="sk-SK" dirty="0" smtClean="0"/>
              <a:t> </a:t>
            </a:r>
            <a:r>
              <a:rPr lang="sk-SK" dirty="0" err="1" smtClean="0"/>
              <a:t>identifies</a:t>
            </a:r>
            <a:r>
              <a:rPr lang="sk-SK" dirty="0" smtClean="0"/>
              <a:t> more </a:t>
            </a:r>
            <a:r>
              <a:rPr lang="sk-SK" dirty="0" err="1" smtClean="0"/>
              <a:t>independent</a:t>
            </a:r>
            <a:r>
              <a:rPr lang="sk-SK" dirty="0" smtClean="0"/>
              <a:t> and </a:t>
            </a:r>
            <a:r>
              <a:rPr lang="sk-SK" dirty="0" err="1" smtClean="0"/>
              <a:t>conditionaly</a:t>
            </a:r>
            <a:r>
              <a:rPr lang="sk-SK" dirty="0" smtClean="0"/>
              <a:t> </a:t>
            </a:r>
            <a:r>
              <a:rPr lang="sk-SK" dirty="0" err="1" smtClean="0"/>
              <a:t>independent</a:t>
            </a:r>
            <a:r>
              <a:rPr lang="sk-SK" dirty="0" smtClean="0"/>
              <a:t> </a:t>
            </a:r>
            <a:r>
              <a:rPr lang="sk-SK" dirty="0" err="1" smtClean="0"/>
              <a:t>nodes</a:t>
            </a:r>
            <a:r>
              <a:rPr lang="sk-SK" dirty="0" smtClean="0"/>
              <a:t>  </a:t>
            </a:r>
            <a:r>
              <a:rPr lang="sk-SK" dirty="0" err="1" smtClean="0"/>
              <a:t>then</a:t>
            </a:r>
            <a:r>
              <a:rPr lang="sk-SK" dirty="0" smtClean="0"/>
              <a:t> </a:t>
            </a:r>
            <a:r>
              <a:rPr lang="sk-SK" dirty="0" err="1" smtClean="0"/>
              <a:t>those</a:t>
            </a:r>
            <a:r>
              <a:rPr lang="sk-SK" dirty="0" smtClean="0"/>
              <a:t> </a:t>
            </a:r>
            <a:r>
              <a:rPr lang="sk-SK" dirty="0" err="1" smtClean="0"/>
              <a:t>used</a:t>
            </a:r>
            <a:r>
              <a:rPr lang="sk-SK" dirty="0" smtClean="0"/>
              <a:t> in </a:t>
            </a:r>
            <a:r>
              <a:rPr lang="sk-SK" dirty="0" err="1" smtClean="0"/>
              <a:t>the</a:t>
            </a:r>
            <a:r>
              <a:rPr lang="sk-SK" dirty="0" smtClean="0"/>
              <a:t> </a:t>
            </a:r>
            <a:r>
              <a:rPr lang="sk-SK" dirty="0" err="1" smtClean="0"/>
              <a:t>simplifying</a:t>
            </a:r>
            <a:r>
              <a:rPr lang="sk-SK" dirty="0" smtClean="0"/>
              <a:t> </a:t>
            </a:r>
            <a:r>
              <a:rPr lang="sk-SK" dirty="0" err="1" smtClean="0"/>
              <a:t>chain</a:t>
            </a:r>
            <a:r>
              <a:rPr lang="sk-SK" dirty="0" smtClean="0"/>
              <a:t> rule.</a:t>
            </a:r>
            <a:endParaRPr lang="en-GB" dirty="0"/>
          </a:p>
        </p:txBody>
      </p:sp>
      <p:grpSp>
        <p:nvGrpSpPr>
          <p:cNvPr id="27" name="Group 26"/>
          <p:cNvGrpSpPr/>
          <p:nvPr/>
        </p:nvGrpSpPr>
        <p:grpSpPr>
          <a:xfrm>
            <a:off x="1676400" y="2987378"/>
            <a:ext cx="3429000" cy="3464520"/>
            <a:chOff x="2400300" y="3288963"/>
            <a:chExt cx="3429000" cy="3464520"/>
          </a:xfrm>
        </p:grpSpPr>
        <p:sp>
          <p:nvSpPr>
            <p:cNvPr id="4" name="Oval 3"/>
            <p:cNvSpPr/>
            <p:nvPr/>
          </p:nvSpPr>
          <p:spPr>
            <a:xfrm>
              <a:off x="3378200" y="32889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4927600" y="329720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016500" y="4867196"/>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400300" y="5600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378200" y="487199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254500" y="4076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511550" y="615658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a:stCxn id="4" idx="5"/>
              <a:endCxn id="9" idx="1"/>
            </p:cNvCxnSpPr>
            <p:nvPr/>
          </p:nvCxnSpPr>
          <p:spPr>
            <a:xfrm>
              <a:off x="3952727" y="3798449"/>
              <a:ext cx="400346" cy="36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9" idx="7"/>
            </p:cNvCxnSpPr>
            <p:nvPr/>
          </p:nvCxnSpPr>
          <p:spPr>
            <a:xfrm flipH="1">
              <a:off x="4829027" y="3806694"/>
              <a:ext cx="197146" cy="35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8" idx="7"/>
            </p:cNvCxnSpPr>
            <p:nvPr/>
          </p:nvCxnSpPr>
          <p:spPr>
            <a:xfrm flipH="1">
              <a:off x="3952727" y="4585849"/>
              <a:ext cx="400346" cy="37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5"/>
              <a:endCxn id="6" idx="1"/>
            </p:cNvCxnSpPr>
            <p:nvPr/>
          </p:nvCxnSpPr>
          <p:spPr>
            <a:xfrm>
              <a:off x="4829027" y="4585849"/>
              <a:ext cx="286046" cy="36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7" idx="7"/>
            </p:cNvCxnSpPr>
            <p:nvPr/>
          </p:nvCxnSpPr>
          <p:spPr>
            <a:xfrm flipH="1">
              <a:off x="2974827" y="5381484"/>
              <a:ext cx="501946" cy="30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0" idx="2"/>
            </p:cNvCxnSpPr>
            <p:nvPr/>
          </p:nvCxnSpPr>
          <p:spPr>
            <a:xfrm>
              <a:off x="2974827" y="6109849"/>
              <a:ext cx="536723" cy="345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78200" y="3350977"/>
              <a:ext cx="2311400" cy="1477328"/>
            </a:xfrm>
            <a:prstGeom prst="rect">
              <a:avLst/>
            </a:prstGeom>
            <a:noFill/>
          </p:spPr>
          <p:txBody>
            <a:bodyPr wrap="square" rtlCol="0">
              <a:spAutoFit/>
            </a:bodyPr>
            <a:lstStyle/>
            <a:p>
              <a:r>
                <a:rPr lang="sk-SK" dirty="0" smtClean="0"/>
                <a:t>   A                     B</a:t>
              </a:r>
            </a:p>
            <a:p>
              <a:endParaRPr lang="sk-SK" dirty="0"/>
            </a:p>
            <a:p>
              <a:endParaRPr lang="sk-SK" dirty="0" smtClean="0"/>
            </a:p>
            <a:p>
              <a:r>
                <a:rPr lang="sk-SK" dirty="0" smtClean="0"/>
                <a:t>                C</a:t>
              </a:r>
              <a:endParaRPr lang="sk-SK" dirty="0"/>
            </a:p>
            <a:p>
              <a:endParaRPr lang="en-GB" dirty="0"/>
            </a:p>
          </p:txBody>
        </p:sp>
        <p:sp>
          <p:nvSpPr>
            <p:cNvPr id="24" name="TextBox 23"/>
            <p:cNvSpPr txBox="1"/>
            <p:nvPr/>
          </p:nvSpPr>
          <p:spPr>
            <a:xfrm>
              <a:off x="3378200" y="4770229"/>
              <a:ext cx="2451100" cy="646331"/>
            </a:xfrm>
            <a:prstGeom prst="rect">
              <a:avLst/>
            </a:prstGeom>
            <a:noFill/>
          </p:spPr>
          <p:txBody>
            <a:bodyPr wrap="square" rtlCol="0">
              <a:spAutoFit/>
            </a:bodyPr>
            <a:lstStyle/>
            <a:p>
              <a:endParaRPr lang="sk-SK" dirty="0" smtClean="0"/>
            </a:p>
            <a:p>
              <a:r>
                <a:rPr lang="sk-SK" dirty="0"/>
                <a:t> </a:t>
              </a:r>
              <a:r>
                <a:rPr lang="sk-SK" dirty="0" smtClean="0"/>
                <a:t> D                        </a:t>
              </a:r>
              <a:r>
                <a:rPr lang="sk-SK" dirty="0"/>
                <a:t>E</a:t>
              </a:r>
              <a:endParaRPr lang="en-GB" dirty="0"/>
            </a:p>
          </p:txBody>
        </p:sp>
        <p:sp>
          <p:nvSpPr>
            <p:cNvPr id="25" name="TextBox 24"/>
            <p:cNvSpPr txBox="1"/>
            <p:nvPr/>
          </p:nvSpPr>
          <p:spPr>
            <a:xfrm>
              <a:off x="2400300" y="5687777"/>
              <a:ext cx="673100" cy="369332"/>
            </a:xfrm>
            <a:prstGeom prst="rect">
              <a:avLst/>
            </a:prstGeom>
            <a:noFill/>
          </p:spPr>
          <p:txBody>
            <a:bodyPr wrap="square" rtlCol="0">
              <a:spAutoFit/>
            </a:bodyPr>
            <a:lstStyle/>
            <a:p>
              <a:r>
                <a:rPr lang="sk-SK" dirty="0" smtClean="0"/>
                <a:t>  F</a:t>
              </a:r>
              <a:endParaRPr lang="en-GB" dirty="0"/>
            </a:p>
          </p:txBody>
        </p:sp>
        <p:sp>
          <p:nvSpPr>
            <p:cNvPr id="26" name="TextBox 25"/>
            <p:cNvSpPr txBox="1"/>
            <p:nvPr/>
          </p:nvSpPr>
          <p:spPr>
            <a:xfrm>
              <a:off x="3511550" y="6282441"/>
              <a:ext cx="673100" cy="369332"/>
            </a:xfrm>
            <a:prstGeom prst="rect">
              <a:avLst/>
            </a:prstGeom>
            <a:noFill/>
          </p:spPr>
          <p:txBody>
            <a:bodyPr wrap="square" rtlCol="0">
              <a:spAutoFit/>
            </a:bodyPr>
            <a:lstStyle/>
            <a:p>
              <a:r>
                <a:rPr lang="sk-SK" dirty="0" smtClean="0"/>
                <a:t>  G</a:t>
              </a:r>
              <a:endParaRPr lang="en-GB" dirty="0"/>
            </a:p>
          </p:txBody>
        </p:sp>
      </p:grpSp>
      <p:sp>
        <p:nvSpPr>
          <p:cNvPr id="28" name="TextBox 27"/>
          <p:cNvSpPr txBox="1"/>
          <p:nvPr/>
        </p:nvSpPr>
        <p:spPr>
          <a:xfrm>
            <a:off x="6261100" y="2882900"/>
            <a:ext cx="5105400" cy="3970318"/>
          </a:xfrm>
          <a:prstGeom prst="rect">
            <a:avLst/>
          </a:prstGeom>
          <a:noFill/>
        </p:spPr>
        <p:txBody>
          <a:bodyPr wrap="square" rtlCol="0">
            <a:spAutoFit/>
          </a:bodyPr>
          <a:lstStyle/>
          <a:p>
            <a:r>
              <a:rPr lang="sk-SK" dirty="0" err="1" smtClean="0"/>
              <a:t>For</a:t>
            </a:r>
            <a:r>
              <a:rPr lang="sk-SK" dirty="0" smtClean="0"/>
              <a:t> </a:t>
            </a:r>
            <a:r>
              <a:rPr lang="sk-SK" dirty="0" err="1" smtClean="0"/>
              <a:t>example</a:t>
            </a:r>
            <a:r>
              <a:rPr lang="sk-SK" dirty="0" smtClean="0"/>
              <a:t>: </a:t>
            </a:r>
          </a:p>
          <a:p>
            <a:pPr marL="342900" indent="-342900">
              <a:buAutoNum type="arabicPeriod"/>
            </a:pPr>
            <a:r>
              <a:rPr lang="en-GB" dirty="0" smtClean="0"/>
              <a:t>Are </a:t>
            </a:r>
            <a:r>
              <a:rPr lang="en-GB" dirty="0"/>
              <a:t>A and B conditionally independent, given D and F? (Same as “</a:t>
            </a:r>
            <a:r>
              <a:rPr lang="en-GB" dirty="0" smtClean="0"/>
              <a:t>P(A|B,D,F</a:t>
            </a:r>
            <a:r>
              <a:rPr lang="en-GB" dirty="0"/>
              <a:t>) =? </a:t>
            </a:r>
            <a:r>
              <a:rPr lang="en-GB" dirty="0" smtClean="0"/>
              <a:t>P(A|D,F</a:t>
            </a:r>
            <a:r>
              <a:rPr lang="en-GB" dirty="0"/>
              <a:t>)” or “</a:t>
            </a:r>
            <a:r>
              <a:rPr lang="en-GB" dirty="0" smtClean="0"/>
              <a:t>P(B|A,D,F</a:t>
            </a:r>
            <a:r>
              <a:rPr lang="en-GB" dirty="0"/>
              <a:t>) =? </a:t>
            </a:r>
            <a:r>
              <a:rPr lang="en-GB" dirty="0" smtClean="0"/>
              <a:t>P(B|D,F)”)</a:t>
            </a:r>
            <a:endParaRPr lang="sk-SK" dirty="0" smtClean="0"/>
          </a:p>
          <a:p>
            <a:pPr marL="342900" indent="-342900">
              <a:buAutoNum type="arabicPeriod"/>
            </a:pPr>
            <a:r>
              <a:rPr lang="en-GB" dirty="0" smtClean="0"/>
              <a:t>Are </a:t>
            </a:r>
            <a:r>
              <a:rPr lang="en-GB" dirty="0"/>
              <a:t>A and </a:t>
            </a:r>
            <a:r>
              <a:rPr lang="en-GB" dirty="0" smtClean="0"/>
              <a:t>B </a:t>
            </a:r>
            <a:r>
              <a:rPr lang="en-GB" dirty="0"/>
              <a:t>independent? (Same as “P(A|B) =? P(A)” or “P(B|A) =? P(B</a:t>
            </a:r>
            <a:r>
              <a:rPr lang="en-GB" dirty="0" smtClean="0"/>
              <a:t>)”)</a:t>
            </a:r>
            <a:endParaRPr lang="sk-SK" dirty="0" smtClean="0"/>
          </a:p>
          <a:p>
            <a:r>
              <a:rPr lang="en-GB" dirty="0" smtClean="0"/>
              <a:t>3</a:t>
            </a:r>
            <a:r>
              <a:rPr lang="en-GB" dirty="0"/>
              <a:t>. </a:t>
            </a:r>
            <a:r>
              <a:rPr lang="sk-SK" dirty="0" smtClean="0"/>
              <a:t>  </a:t>
            </a:r>
            <a:r>
              <a:rPr lang="en-GB" dirty="0" smtClean="0"/>
              <a:t>Are </a:t>
            </a:r>
            <a:r>
              <a:rPr lang="en-GB" dirty="0"/>
              <a:t>A and B conditionally independent, </a:t>
            </a:r>
            <a:r>
              <a:rPr lang="sk-SK" dirty="0" smtClean="0"/>
              <a:t> </a:t>
            </a:r>
          </a:p>
          <a:p>
            <a:r>
              <a:rPr lang="sk-SK" dirty="0"/>
              <a:t> </a:t>
            </a:r>
            <a:r>
              <a:rPr lang="sk-SK" dirty="0" smtClean="0"/>
              <a:t>     </a:t>
            </a:r>
            <a:r>
              <a:rPr lang="en-GB" dirty="0" smtClean="0"/>
              <a:t>given </a:t>
            </a:r>
            <a:r>
              <a:rPr lang="en-GB" dirty="0"/>
              <a:t>C</a:t>
            </a:r>
            <a:r>
              <a:rPr lang="en-GB" dirty="0" smtClean="0"/>
              <a:t>?</a:t>
            </a:r>
            <a:endParaRPr lang="sk-SK" dirty="0" smtClean="0"/>
          </a:p>
          <a:p>
            <a:r>
              <a:rPr lang="en-GB" dirty="0" smtClean="0"/>
              <a:t>4</a:t>
            </a:r>
            <a:r>
              <a:rPr lang="en-GB" dirty="0"/>
              <a:t>. </a:t>
            </a:r>
            <a:r>
              <a:rPr lang="sk-SK" dirty="0" smtClean="0"/>
              <a:t>  </a:t>
            </a:r>
            <a:r>
              <a:rPr lang="en-GB" dirty="0" smtClean="0"/>
              <a:t>Are </a:t>
            </a:r>
            <a:r>
              <a:rPr lang="en-GB" dirty="0"/>
              <a:t>D and E conditionally independent, </a:t>
            </a:r>
            <a:r>
              <a:rPr lang="sk-SK" dirty="0" smtClean="0"/>
              <a:t>    </a:t>
            </a:r>
          </a:p>
          <a:p>
            <a:r>
              <a:rPr lang="sk-SK" dirty="0"/>
              <a:t> </a:t>
            </a:r>
            <a:r>
              <a:rPr lang="sk-SK" dirty="0" smtClean="0"/>
              <a:t>      </a:t>
            </a:r>
            <a:r>
              <a:rPr lang="en-GB" dirty="0" smtClean="0"/>
              <a:t>given </a:t>
            </a:r>
            <a:r>
              <a:rPr lang="en-GB" dirty="0"/>
              <a:t>C</a:t>
            </a:r>
            <a:r>
              <a:rPr lang="en-GB" dirty="0" smtClean="0"/>
              <a:t>?</a:t>
            </a:r>
            <a:endParaRPr lang="sk-SK" dirty="0" smtClean="0"/>
          </a:p>
          <a:p>
            <a:pPr marL="342900" indent="-342900">
              <a:buAutoNum type="arabicPeriod" startAt="5"/>
            </a:pPr>
            <a:r>
              <a:rPr lang="en-GB" dirty="0" smtClean="0"/>
              <a:t>Are </a:t>
            </a:r>
            <a:r>
              <a:rPr lang="en-GB" dirty="0"/>
              <a:t>D and E </a:t>
            </a:r>
            <a:r>
              <a:rPr lang="en-GB" dirty="0" smtClean="0"/>
              <a:t> </a:t>
            </a:r>
            <a:r>
              <a:rPr lang="en-GB" dirty="0"/>
              <a:t>independent</a:t>
            </a:r>
            <a:r>
              <a:rPr lang="en-GB" dirty="0" smtClean="0"/>
              <a:t>?</a:t>
            </a:r>
            <a:endParaRPr lang="sk-SK" dirty="0" smtClean="0"/>
          </a:p>
          <a:p>
            <a:pPr marL="342900" indent="-342900">
              <a:buAutoNum type="arabicPeriod" startAt="5"/>
            </a:pPr>
            <a:r>
              <a:rPr lang="en-GB" dirty="0" smtClean="0"/>
              <a:t>Are </a:t>
            </a:r>
            <a:r>
              <a:rPr lang="en-GB" dirty="0"/>
              <a:t>D and E conditionally independent, given A and B</a:t>
            </a:r>
            <a:r>
              <a:rPr lang="en-GB" dirty="0" smtClean="0"/>
              <a:t>?</a:t>
            </a:r>
            <a:endParaRPr lang="sk-SK" dirty="0" smtClean="0"/>
          </a:p>
          <a:p>
            <a:pPr marL="342900" indent="-342900">
              <a:buAutoNum type="arabicPeriod" startAt="5"/>
            </a:pPr>
            <a:r>
              <a:rPr lang="en-GB" dirty="0" smtClean="0"/>
              <a:t> P(D|B,C,E</a:t>
            </a:r>
            <a:r>
              <a:rPr lang="en-GB" dirty="0"/>
              <a:t>) =? </a:t>
            </a:r>
            <a:r>
              <a:rPr lang="en-GB" dirty="0" smtClean="0"/>
              <a:t>P(D|C</a:t>
            </a:r>
            <a:r>
              <a:rPr lang="sk-SK" dirty="0"/>
              <a:t>)</a:t>
            </a:r>
            <a:endParaRPr lang="en-GB" dirty="0"/>
          </a:p>
        </p:txBody>
      </p:sp>
    </p:spTree>
    <p:extLst>
      <p:ext uri="{BB962C8B-B14F-4D97-AF65-F5344CB8AC3E}">
        <p14:creationId xmlns:p14="http://schemas.microsoft.com/office/powerpoint/2010/main" val="2906180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595903" y="441788"/>
                <a:ext cx="9328934" cy="6740307"/>
              </a:xfrm>
              <a:prstGeom prst="rect">
                <a:avLst/>
              </a:prstGeom>
              <a:noFill/>
            </p:spPr>
            <p:txBody>
              <a:bodyPr wrap="square" rtlCol="0">
                <a:spAutoFit/>
              </a:bodyPr>
              <a:lstStyle/>
              <a:p>
                <a:r>
                  <a:rPr lang="en-US" b="1" dirty="0" smtClean="0"/>
                  <a:t>d – separation</a:t>
                </a:r>
                <a:r>
                  <a:rPr lang="en-US" dirty="0" smtClean="0"/>
                  <a:t>:   d stands for the word “dependence”</a:t>
                </a:r>
              </a:p>
              <a:p>
                <a:endParaRPr lang="en-US" dirty="0"/>
              </a:p>
              <a:p>
                <a:r>
                  <a:rPr lang="en-US" dirty="0" smtClean="0"/>
                  <a:t>We have a set on nodes X in Bayesian network, set of nodes Y and we asked , whether they are dependent or independent given a set of nodes Z.  </a:t>
                </a:r>
              </a:p>
              <a:p>
                <a:r>
                  <a:rPr lang="en-US" dirty="0" smtClean="0"/>
                  <a:t>Does set Z blocks the information flowing between  X and Y?</a:t>
                </a:r>
              </a:p>
              <a:p>
                <a:endParaRPr lang="en-US" dirty="0"/>
              </a:p>
              <a:p>
                <a:r>
                  <a:rPr lang="en-US" dirty="0" smtClean="0"/>
                  <a:t>Let A is from X, B from Y. </a:t>
                </a:r>
              </a:p>
              <a:p>
                <a:endParaRPr lang="en-US" dirty="0"/>
              </a:p>
              <a:p>
                <a:r>
                  <a:rPr lang="en-US" dirty="0" smtClean="0">
                    <a:solidFill>
                      <a:srgbClr val="FF0000"/>
                    </a:solidFill>
                  </a:rPr>
                  <a:t>A case</a:t>
                </a:r>
                <a:r>
                  <a:rPr lang="en-US" dirty="0">
                    <a:solidFill>
                      <a:srgbClr val="FF0000"/>
                    </a:solidFill>
                  </a:rPr>
                  <a:t>:</a:t>
                </a:r>
                <a:r>
                  <a:rPr lang="en-US" dirty="0" smtClean="0">
                    <a:solidFill>
                      <a:srgbClr val="FF0000"/>
                    </a:solidFill>
                  </a:rPr>
                  <a:t>     Z is empty. </a:t>
                </a:r>
              </a:p>
              <a:p>
                <a:endParaRPr lang="en-US" dirty="0">
                  <a:solidFill>
                    <a:srgbClr val="FF0000"/>
                  </a:solidFill>
                </a:endParaRPr>
              </a:p>
              <a:p>
                <a:r>
                  <a:rPr lang="en-US" dirty="0" smtClean="0"/>
                  <a:t>                  Dependences of A, B, C nodes in Bayesian networks: P(A,B) is not conditioned on C</a:t>
                </a:r>
              </a:p>
              <a:p>
                <a:r>
                  <a:rPr lang="en-US" dirty="0">
                    <a:solidFill>
                      <a:srgbClr val="FF0000"/>
                    </a:solidFill>
                  </a:rPr>
                  <a:t> </a:t>
                </a:r>
                <a:r>
                  <a:rPr lang="en-US" dirty="0" smtClean="0">
                    <a:solidFill>
                      <a:srgbClr val="FF0000"/>
                    </a:solidFill>
                  </a:rPr>
                  <a:t>                 </a:t>
                </a:r>
                <a:r>
                  <a:rPr lang="en-US" dirty="0" smtClean="0"/>
                  <a:t>1.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b="0" dirty="0" smtClean="0">
                  <a:ea typeface="Cambria Math" panose="02040503050406030204" pitchFamily="18" charset="0"/>
                </a:endParaRPr>
              </a:p>
              <a:p>
                <a:r>
                  <a:rPr lang="en-US" dirty="0" smtClean="0"/>
                  <a:t>                  2.     </a:t>
                </a:r>
                <a14:m>
                  <m:oMath xmlns:m="http://schemas.openxmlformats.org/officeDocument/2006/math">
                    <m:r>
                      <m:rPr>
                        <m:sty m:val="p"/>
                      </m:rPr>
                      <a:rPr lang="en-US">
                        <a:latin typeface="Cambria Math" panose="02040503050406030204" pitchFamily="18" charset="0"/>
                        <a:ea typeface="Cambria Math" panose="02040503050406030204" pitchFamily="18" charset="0"/>
                      </a:rPr>
                      <m:t>B</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endParaRPr lang="en-US" b="0" dirty="0" smtClean="0">
                  <a:ea typeface="Cambria Math" panose="02040503050406030204" pitchFamily="18" charset="0"/>
                </a:endParaRPr>
              </a:p>
              <a:p>
                <a:r>
                  <a:rPr lang="en-US" b="0" dirty="0" smtClean="0">
                    <a:ea typeface="Cambria Math" panose="02040503050406030204" pitchFamily="18" charset="0"/>
                  </a:rPr>
                  <a:t>                  3. </a:t>
                </a:r>
                <a14:m>
                  <m:oMath xmlns:m="http://schemas.openxmlformats.org/officeDocument/2006/math">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b="0" dirty="0" smtClean="0">
                  <a:ea typeface="Cambria Math" panose="02040503050406030204" pitchFamily="18" charset="0"/>
                </a:endParaRPr>
              </a:p>
              <a:p>
                <a:r>
                  <a:rPr lang="en-US" dirty="0">
                    <a:ea typeface="Cambria Math" panose="02040503050406030204" pitchFamily="18" charset="0"/>
                  </a:rPr>
                  <a:t> </a:t>
                </a:r>
                <a:r>
                  <a:rPr lang="en-US" dirty="0" smtClean="0">
                    <a:ea typeface="Cambria Math" panose="02040503050406030204" pitchFamily="18" charset="0"/>
                  </a:rPr>
                  <a:t>                 4.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b="0" dirty="0" smtClean="0">
                  <a:ea typeface="Cambria Math" panose="02040503050406030204" pitchFamily="18" charset="0"/>
                </a:endParaRPr>
              </a:p>
              <a:p>
                <a:endParaRPr lang="en-US" b="0" dirty="0" smtClean="0">
                  <a:ea typeface="Cambria Math" panose="02040503050406030204" pitchFamily="18" charset="0"/>
                </a:endParaRPr>
              </a:p>
              <a:p>
                <a:r>
                  <a:rPr lang="en-US" b="0" dirty="0" smtClean="0">
                    <a:ea typeface="Cambria Math" panose="02040503050406030204" pitchFamily="18" charset="0"/>
                  </a:rPr>
                  <a:t>First path:  A indirectly influences B through C so A,B are dependent.</a:t>
                </a:r>
              </a:p>
              <a:p>
                <a:r>
                  <a:rPr lang="en-US" dirty="0" smtClean="0">
                    <a:ea typeface="Cambria Math" panose="02040503050406030204" pitchFamily="18" charset="0"/>
                  </a:rPr>
                  <a:t>Second path: the same as first.</a:t>
                </a:r>
              </a:p>
              <a:p>
                <a:r>
                  <a:rPr lang="en-US" b="0" dirty="0" smtClean="0">
                    <a:ea typeface="Cambria Math" panose="02040503050406030204" pitchFamily="18" charset="0"/>
                  </a:rPr>
                  <a:t>Third path:  C influences A, B so they are dependent</a:t>
                </a:r>
              </a:p>
              <a:p>
                <a:r>
                  <a:rPr lang="en-US" dirty="0" smtClean="0">
                    <a:ea typeface="Cambria Math" panose="02040503050406030204" pitchFamily="18" charset="0"/>
                  </a:rPr>
                  <a:t>Fourth path:  A , B both influences C.  A, B are therefore independent. </a:t>
                </a:r>
                <a:r>
                  <a:rPr lang="en-US" b="1" dirty="0" smtClean="0">
                    <a:ea typeface="Cambria Math" panose="02040503050406030204" pitchFamily="18" charset="0"/>
                  </a:rPr>
                  <a:t>C node is a collider.</a:t>
                </a:r>
                <a:r>
                  <a:rPr lang="en-US" dirty="0" smtClean="0">
                    <a:ea typeface="Cambria Math" panose="02040503050406030204" pitchFamily="18" charset="0"/>
                  </a:rPr>
                  <a:t> So is there is a collider on path in this case, and collider is not from Z, collider makes nodes from X,Y independent. </a:t>
                </a:r>
                <a:endParaRPr lang="en-US" b="0" dirty="0" smtClean="0">
                  <a:ea typeface="Cambria Math" panose="02040503050406030204" pitchFamily="18" charset="0"/>
                </a:endParaRPr>
              </a:p>
              <a:p>
                <a:endParaRPr lang="en-US"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595903" y="441788"/>
                <a:ext cx="9328934" cy="6740307"/>
              </a:xfrm>
              <a:prstGeom prst="rect">
                <a:avLst/>
              </a:prstGeom>
              <a:blipFill>
                <a:blip r:embed="rId2"/>
                <a:stretch>
                  <a:fillRect l="-588" t="-452"/>
                </a:stretch>
              </a:blipFill>
            </p:spPr>
            <p:txBody>
              <a:bodyPr/>
              <a:lstStyle/>
              <a:p>
                <a:r>
                  <a:rPr lang="en-US">
                    <a:noFill/>
                  </a:rPr>
                  <a:t> </a:t>
                </a:r>
              </a:p>
            </p:txBody>
          </p:sp>
        </mc:Fallback>
      </mc:AlternateContent>
    </p:spTree>
    <p:extLst>
      <p:ext uri="{BB962C8B-B14F-4D97-AF65-F5344CB8AC3E}">
        <p14:creationId xmlns:p14="http://schemas.microsoft.com/office/powerpoint/2010/main" val="2879259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934948" y="616449"/>
                <a:ext cx="10469367" cy="4524315"/>
              </a:xfrm>
              <a:prstGeom prst="rect">
                <a:avLst/>
              </a:prstGeom>
              <a:noFill/>
            </p:spPr>
            <p:txBody>
              <a:bodyPr wrap="square" rtlCol="0">
                <a:spAutoFit/>
              </a:bodyPr>
              <a:lstStyle/>
              <a:p>
                <a:r>
                  <a:rPr lang="en-US" dirty="0" smtClean="0">
                    <a:solidFill>
                      <a:srgbClr val="FF0000"/>
                    </a:solidFill>
                  </a:rPr>
                  <a:t>B:    Z is not empty and C is from Z.    P(A,B/C)</a:t>
                </a:r>
              </a:p>
              <a:p>
                <a:endParaRPr lang="en-US" dirty="0">
                  <a:solidFill>
                    <a:srgbClr val="FF0000"/>
                  </a:solidFill>
                </a:endParaRPr>
              </a:p>
              <a:p>
                <a:endParaRPr lang="en-US" dirty="0" smtClean="0">
                  <a:solidFill>
                    <a:srgbClr val="FF0000"/>
                  </a:solidFill>
                </a:endParaRPr>
              </a:p>
              <a:p>
                <a:r>
                  <a:rPr lang="en-US" dirty="0">
                    <a:solidFill>
                      <a:srgbClr val="FF0000"/>
                    </a:solidFill>
                  </a:rPr>
                  <a:t> </a:t>
                </a:r>
                <a:r>
                  <a:rPr lang="en-US" dirty="0" smtClean="0">
                    <a:solidFill>
                      <a:srgbClr val="FF0000"/>
                    </a:solidFill>
                  </a:rPr>
                  <a:t>       </a:t>
                </a:r>
                <a:r>
                  <a:rPr lang="en-US" dirty="0" smtClean="0"/>
                  <a:t> Dependences of A, B, C nodes in Bayesian networks: </a:t>
                </a:r>
                <a:r>
                  <a:rPr lang="en-US" dirty="0" smtClean="0"/>
                  <a:t>C </a:t>
                </a:r>
                <a:r>
                  <a:rPr lang="en-US" smtClean="0"/>
                  <a:t>is from Z</a:t>
                </a:r>
                <a:endParaRPr lang="en-US" dirty="0" smtClean="0"/>
              </a:p>
              <a:p>
                <a:r>
                  <a:rPr lang="en-US" dirty="0">
                    <a:solidFill>
                      <a:srgbClr val="FF0000"/>
                    </a:solidFill>
                  </a:rPr>
                  <a:t> </a:t>
                </a:r>
                <a:r>
                  <a:rPr lang="en-US" dirty="0" smtClean="0">
                    <a:solidFill>
                      <a:srgbClr val="FF0000"/>
                    </a:solidFill>
                  </a:rPr>
                  <a:t>                 </a:t>
                </a:r>
                <a:r>
                  <a:rPr lang="en-US" dirty="0" smtClean="0"/>
                  <a:t>1.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b="0" dirty="0" smtClean="0">
                  <a:ea typeface="Cambria Math" panose="02040503050406030204" pitchFamily="18" charset="0"/>
                </a:endParaRPr>
              </a:p>
              <a:p>
                <a:r>
                  <a:rPr lang="en-US" dirty="0" smtClean="0"/>
                  <a:t>                  2.     </a:t>
                </a:r>
                <a14:m>
                  <m:oMath xmlns:m="http://schemas.openxmlformats.org/officeDocument/2006/math">
                    <m:r>
                      <m:rPr>
                        <m:sty m:val="p"/>
                      </m:rPr>
                      <a:rPr lang="en-US">
                        <a:latin typeface="Cambria Math" panose="02040503050406030204" pitchFamily="18" charset="0"/>
                        <a:ea typeface="Cambria Math" panose="02040503050406030204" pitchFamily="18" charset="0"/>
                      </a:rPr>
                      <m:t>B</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endParaRPr lang="en-US" b="0" dirty="0" smtClean="0">
                  <a:ea typeface="Cambria Math" panose="02040503050406030204" pitchFamily="18" charset="0"/>
                </a:endParaRPr>
              </a:p>
              <a:p>
                <a:r>
                  <a:rPr lang="en-US" b="0" dirty="0" smtClean="0">
                    <a:ea typeface="Cambria Math" panose="02040503050406030204" pitchFamily="18" charset="0"/>
                  </a:rPr>
                  <a:t>                  3. </a:t>
                </a:r>
                <a14:m>
                  <m:oMath xmlns:m="http://schemas.openxmlformats.org/officeDocument/2006/math">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b="0" dirty="0" smtClean="0">
                  <a:ea typeface="Cambria Math" panose="02040503050406030204" pitchFamily="18" charset="0"/>
                </a:endParaRPr>
              </a:p>
              <a:p>
                <a:r>
                  <a:rPr lang="en-US" dirty="0">
                    <a:ea typeface="Cambria Math" panose="02040503050406030204" pitchFamily="18" charset="0"/>
                  </a:rPr>
                  <a:t> </a:t>
                </a:r>
                <a:r>
                  <a:rPr lang="en-US" dirty="0" smtClean="0">
                    <a:ea typeface="Cambria Math" panose="02040503050406030204" pitchFamily="18" charset="0"/>
                  </a:rPr>
                  <a:t>                 4.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US" dirty="0" smtClean="0">
                    <a:solidFill>
                      <a:srgbClr val="FF0000"/>
                    </a:solidFill>
                  </a:rPr>
                  <a:t> </a:t>
                </a:r>
              </a:p>
              <a:p>
                <a:r>
                  <a:rPr lang="en-US" dirty="0" smtClean="0"/>
                  <a:t>Situation changes.   Let us imagine, that C is a kind of blocking node, conditioning node. So we do not know whether A , B are independent or dependent. If C is open, information between A and B can flow, if not it cannot. </a:t>
                </a:r>
              </a:p>
              <a:p>
                <a:endParaRPr lang="en-US" dirty="0"/>
              </a:p>
              <a:p>
                <a:r>
                  <a:rPr lang="en-US" dirty="0" smtClean="0"/>
                  <a:t>Fourth path :  We condition on common effect.  If A influences C to be open, then B feels it. Example: Let A=</a:t>
                </a:r>
                <a:r>
                  <a:rPr lang="en-US" dirty="0" err="1" smtClean="0"/>
                  <a:t>EmptyBattery</a:t>
                </a:r>
                <a:r>
                  <a:rPr lang="en-US" dirty="0" smtClean="0"/>
                  <a:t>, B=</a:t>
                </a:r>
                <a:r>
                  <a:rPr lang="en-US" dirty="0" err="1" smtClean="0"/>
                  <a:t>NoGas</a:t>
                </a:r>
                <a:r>
                  <a:rPr lang="en-US" dirty="0" smtClean="0"/>
                  <a:t>, C=</a:t>
                </a:r>
                <a:r>
                  <a:rPr lang="en-US" dirty="0" err="1" smtClean="0"/>
                  <a:t>NoCarStart</a:t>
                </a:r>
                <a:r>
                  <a:rPr lang="en-US" dirty="0" smtClean="0"/>
                  <a:t>, then if we have a full battery and car does not start, we know, that there is no gas.  So if we condition o n collider, A, B are dependent, d -connected.</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934948" y="616449"/>
                <a:ext cx="10469367" cy="4524315"/>
              </a:xfrm>
              <a:prstGeom prst="rect">
                <a:avLst/>
              </a:prstGeom>
              <a:blipFill>
                <a:blip r:embed="rId2"/>
                <a:stretch>
                  <a:fillRect l="-466" t="-674" b="-1213"/>
                </a:stretch>
              </a:blipFill>
            </p:spPr>
            <p:txBody>
              <a:bodyPr/>
              <a:lstStyle/>
              <a:p>
                <a:r>
                  <a:rPr lang="en-US">
                    <a:noFill/>
                  </a:rPr>
                  <a:t> </a:t>
                </a:r>
              </a:p>
            </p:txBody>
          </p:sp>
        </mc:Fallback>
      </mc:AlternateContent>
    </p:spTree>
    <p:extLst>
      <p:ext uri="{BB962C8B-B14F-4D97-AF65-F5344CB8AC3E}">
        <p14:creationId xmlns:p14="http://schemas.microsoft.com/office/powerpoint/2010/main" val="210168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3100" y="292100"/>
            <a:ext cx="9296400" cy="461665"/>
          </a:xfrm>
          <a:prstGeom prst="rect">
            <a:avLst/>
          </a:prstGeom>
          <a:noFill/>
        </p:spPr>
        <p:txBody>
          <a:bodyPr wrap="square" rtlCol="0">
            <a:spAutoFit/>
          </a:bodyPr>
          <a:lstStyle/>
          <a:p>
            <a:r>
              <a:rPr lang="sk-SK" sz="2400" dirty="0" err="1" smtClean="0"/>
              <a:t>Algorithm</a:t>
            </a:r>
            <a:r>
              <a:rPr lang="sk-SK" sz="2400" dirty="0" smtClean="0"/>
              <a:t> </a:t>
            </a:r>
            <a:endParaRPr lang="en-GB" sz="2400" dirty="0"/>
          </a:p>
        </p:txBody>
      </p:sp>
      <p:sp>
        <p:nvSpPr>
          <p:cNvPr id="3" name="TextBox 2"/>
          <p:cNvSpPr txBox="1"/>
          <p:nvPr/>
        </p:nvSpPr>
        <p:spPr>
          <a:xfrm>
            <a:off x="457200" y="753765"/>
            <a:ext cx="11734800" cy="5355312"/>
          </a:xfrm>
          <a:prstGeom prst="rect">
            <a:avLst/>
          </a:prstGeom>
          <a:noFill/>
        </p:spPr>
        <p:txBody>
          <a:bodyPr wrap="square" rtlCol="0">
            <a:spAutoFit/>
          </a:bodyPr>
          <a:lstStyle/>
          <a:p>
            <a:pPr marL="342900" indent="-342900">
              <a:buAutoNum type="arabicPeriod"/>
            </a:pPr>
            <a:r>
              <a:rPr lang="sk-SK" dirty="0" err="1" smtClean="0"/>
              <a:t>Draw</a:t>
            </a:r>
            <a:r>
              <a:rPr lang="sk-SK" dirty="0" smtClean="0"/>
              <a:t> </a:t>
            </a:r>
            <a:r>
              <a:rPr lang="sk-SK" dirty="0" err="1" smtClean="0"/>
              <a:t>an</a:t>
            </a:r>
            <a:r>
              <a:rPr lang="sk-SK" dirty="0" smtClean="0"/>
              <a:t> </a:t>
            </a:r>
            <a:r>
              <a:rPr lang="sk-SK" dirty="0" err="1" smtClean="0"/>
              <a:t>ancestral</a:t>
            </a:r>
            <a:r>
              <a:rPr lang="sk-SK" dirty="0" smtClean="0"/>
              <a:t> </a:t>
            </a:r>
            <a:r>
              <a:rPr lang="sk-SK" dirty="0" err="1" smtClean="0"/>
              <a:t>graph</a:t>
            </a:r>
            <a:r>
              <a:rPr lang="sk-SK" dirty="0" smtClean="0"/>
              <a:t>. </a:t>
            </a:r>
            <a:r>
              <a:rPr lang="sk-SK" dirty="0" err="1" smtClean="0"/>
              <a:t>That</a:t>
            </a:r>
            <a:r>
              <a:rPr lang="sk-SK" dirty="0" smtClean="0"/>
              <a:t> </a:t>
            </a:r>
            <a:r>
              <a:rPr lang="sk-SK" dirty="0" err="1" smtClean="0"/>
              <a:t>means</a:t>
            </a:r>
            <a:r>
              <a:rPr lang="sk-SK" dirty="0" smtClean="0"/>
              <a:t> </a:t>
            </a:r>
            <a:r>
              <a:rPr lang="en-GB" dirty="0" smtClean="0"/>
              <a:t>draw a </a:t>
            </a:r>
            <a:r>
              <a:rPr lang="sk-SK" dirty="0" err="1" smtClean="0"/>
              <a:t>reduced</a:t>
            </a:r>
            <a:r>
              <a:rPr lang="sk-SK" dirty="0" smtClean="0"/>
              <a:t> </a:t>
            </a:r>
            <a:r>
              <a:rPr lang="sk-SK" dirty="0" err="1" smtClean="0"/>
              <a:t>version</a:t>
            </a:r>
            <a:r>
              <a:rPr lang="sk-SK" dirty="0" smtClean="0"/>
              <a:t> of B. net </a:t>
            </a:r>
            <a:r>
              <a:rPr lang="sk-SK" dirty="0" err="1" smtClean="0"/>
              <a:t>from</a:t>
            </a:r>
            <a:r>
              <a:rPr lang="sk-SK" dirty="0" smtClean="0"/>
              <a:t> </a:t>
            </a:r>
            <a:r>
              <a:rPr lang="sk-SK" dirty="0" err="1" smtClean="0"/>
              <a:t>the</a:t>
            </a:r>
            <a:r>
              <a:rPr lang="sk-SK" dirty="0" smtClean="0"/>
              <a:t> </a:t>
            </a:r>
            <a:r>
              <a:rPr lang="sk-SK" dirty="0" err="1" smtClean="0"/>
              <a:t>nodes</a:t>
            </a:r>
            <a:r>
              <a:rPr lang="sk-SK" dirty="0" smtClean="0"/>
              <a:t> </a:t>
            </a:r>
            <a:r>
              <a:rPr lang="sk-SK" dirty="0" err="1" smtClean="0"/>
              <a:t>mentioned</a:t>
            </a:r>
            <a:r>
              <a:rPr lang="sk-SK" dirty="0" smtClean="0"/>
              <a:t> in </a:t>
            </a:r>
            <a:r>
              <a:rPr lang="sk-SK" dirty="0" err="1" smtClean="0"/>
              <a:t>the</a:t>
            </a:r>
            <a:r>
              <a:rPr lang="sk-SK" dirty="0" smtClean="0"/>
              <a:t> </a:t>
            </a:r>
            <a:r>
              <a:rPr lang="sk-SK" dirty="0" err="1" smtClean="0"/>
              <a:t>probability</a:t>
            </a:r>
            <a:r>
              <a:rPr lang="sk-SK" dirty="0" smtClean="0"/>
              <a:t> </a:t>
            </a:r>
            <a:r>
              <a:rPr lang="sk-SK" dirty="0" err="1" smtClean="0"/>
              <a:t>expression</a:t>
            </a:r>
            <a:r>
              <a:rPr lang="sk-SK" dirty="0" smtClean="0"/>
              <a:t>,</a:t>
            </a:r>
            <a:r>
              <a:rPr lang="en-GB" dirty="0" smtClean="0"/>
              <a:t>and all </a:t>
            </a:r>
            <a:r>
              <a:rPr lang="sk-SK" dirty="0" smtClean="0"/>
              <a:t> </a:t>
            </a:r>
            <a:r>
              <a:rPr lang="sk-SK" dirty="0" err="1" smtClean="0"/>
              <a:t>their</a:t>
            </a:r>
            <a:r>
              <a:rPr lang="sk-SK" dirty="0" smtClean="0"/>
              <a:t> </a:t>
            </a:r>
            <a:r>
              <a:rPr lang="en-GB" dirty="0" smtClean="0"/>
              <a:t> ancestors (</a:t>
            </a:r>
            <a:r>
              <a:rPr lang="sk-SK" dirty="0" err="1" smtClean="0"/>
              <a:t>parents</a:t>
            </a:r>
            <a:r>
              <a:rPr lang="sk-SK" dirty="0" smtClean="0"/>
              <a:t> and </a:t>
            </a:r>
            <a:r>
              <a:rPr lang="sk-SK" dirty="0" err="1" smtClean="0"/>
              <a:t>parents</a:t>
            </a:r>
            <a:r>
              <a:rPr lang="sk-SK" dirty="0" smtClean="0"/>
              <a:t> of </a:t>
            </a:r>
            <a:r>
              <a:rPr lang="sk-SK" dirty="0" err="1" smtClean="0"/>
              <a:t>parents</a:t>
            </a:r>
            <a:r>
              <a:rPr lang="en-GB" dirty="0" smtClean="0"/>
              <a:t>, </a:t>
            </a:r>
            <a:r>
              <a:rPr lang="en-GB" dirty="0" err="1" smtClean="0"/>
              <a:t>etc</a:t>
            </a:r>
            <a:r>
              <a:rPr lang="en-GB" dirty="0" smtClean="0"/>
              <a:t>)</a:t>
            </a:r>
            <a:r>
              <a:rPr lang="sk-SK" dirty="0" smtClean="0"/>
              <a:t>. </a:t>
            </a:r>
          </a:p>
          <a:p>
            <a:pPr marL="342900" indent="-342900">
              <a:buAutoNum type="arabicPeriod"/>
            </a:pPr>
            <a:endParaRPr lang="sk-SK" dirty="0"/>
          </a:p>
          <a:p>
            <a:pPr marL="342900" indent="-342900">
              <a:buAutoNum type="arabicPeriod"/>
            </a:pPr>
            <a:r>
              <a:rPr lang="sk-SK" dirty="0" err="1" smtClean="0"/>
              <a:t>Connect</a:t>
            </a:r>
            <a:r>
              <a:rPr lang="sk-SK" dirty="0" smtClean="0"/>
              <a:t> </a:t>
            </a:r>
            <a:r>
              <a:rPr lang="sk-SK" dirty="0" err="1" smtClean="0"/>
              <a:t>the</a:t>
            </a:r>
            <a:r>
              <a:rPr lang="sk-SK" dirty="0" smtClean="0"/>
              <a:t> </a:t>
            </a:r>
            <a:r>
              <a:rPr lang="sk-SK" dirty="0" err="1" smtClean="0"/>
              <a:t>parents</a:t>
            </a:r>
            <a:r>
              <a:rPr lang="sk-SK" dirty="0" smtClean="0"/>
              <a:t>.</a:t>
            </a:r>
            <a:r>
              <a:rPr lang="en-GB" dirty="0" smtClean="0"/>
              <a:t> </a:t>
            </a:r>
            <a:r>
              <a:rPr lang="en-GB" dirty="0"/>
              <a:t>For each pair of variables with a common child, draw an undirected edge (line) between them. (If a variable has more than two parents, draw lines between every pair of parents.)</a:t>
            </a:r>
            <a:endParaRPr lang="sk-SK" dirty="0" smtClean="0"/>
          </a:p>
          <a:p>
            <a:pPr marL="342900" indent="-342900">
              <a:buAutoNum type="arabicPeriod"/>
            </a:pPr>
            <a:endParaRPr lang="sk-SK" dirty="0"/>
          </a:p>
          <a:p>
            <a:pPr marL="342900" indent="-342900">
              <a:buAutoNum type="arabicPeriod"/>
            </a:pPr>
            <a:r>
              <a:rPr lang="sk-SK" dirty="0" err="1" smtClean="0"/>
              <a:t>Repalce</a:t>
            </a:r>
            <a:r>
              <a:rPr lang="sk-SK" dirty="0" smtClean="0"/>
              <a:t> </a:t>
            </a:r>
            <a:r>
              <a:rPr lang="sk-SK" dirty="0" err="1" smtClean="0"/>
              <a:t>directed</a:t>
            </a:r>
            <a:r>
              <a:rPr lang="sk-SK" dirty="0" smtClean="0"/>
              <a:t> </a:t>
            </a:r>
            <a:r>
              <a:rPr lang="sk-SK" dirty="0" err="1" smtClean="0"/>
              <a:t>edges</a:t>
            </a:r>
            <a:r>
              <a:rPr lang="sk-SK" dirty="0" smtClean="0"/>
              <a:t> by </a:t>
            </a:r>
            <a:r>
              <a:rPr lang="sk-SK" dirty="0" err="1" smtClean="0"/>
              <a:t>undirected</a:t>
            </a:r>
            <a:r>
              <a:rPr lang="sk-SK" dirty="0" smtClean="0"/>
              <a:t> </a:t>
            </a:r>
            <a:r>
              <a:rPr lang="sk-SK" dirty="0" err="1" smtClean="0"/>
              <a:t>ones</a:t>
            </a:r>
            <a:r>
              <a:rPr lang="sk-SK" dirty="0" smtClean="0"/>
              <a:t>. </a:t>
            </a:r>
          </a:p>
          <a:p>
            <a:pPr marL="342900" indent="-342900">
              <a:buAutoNum type="arabicPeriod"/>
            </a:pPr>
            <a:endParaRPr lang="sk-SK" dirty="0"/>
          </a:p>
          <a:p>
            <a:pPr marL="342900" indent="-342900">
              <a:buAutoNum type="arabicPeriod"/>
            </a:pPr>
            <a:r>
              <a:rPr lang="sk-SK" dirty="0" smtClean="0"/>
              <a:t>D</a:t>
            </a:r>
            <a:r>
              <a:rPr lang="en-US" dirty="0" smtClean="0"/>
              <a:t>e</a:t>
            </a:r>
            <a:r>
              <a:rPr lang="sk-SK" dirty="0" smtClean="0"/>
              <a:t>l</a:t>
            </a:r>
            <a:r>
              <a:rPr lang="en-US" dirty="0" smtClean="0"/>
              <a:t>e</a:t>
            </a:r>
            <a:r>
              <a:rPr lang="sk-SK" dirty="0" smtClean="0"/>
              <a:t>t </a:t>
            </a:r>
            <a:r>
              <a:rPr lang="sk-SK" dirty="0" err="1" smtClean="0"/>
              <a:t>the</a:t>
            </a:r>
            <a:r>
              <a:rPr lang="sk-SK" dirty="0" smtClean="0"/>
              <a:t> </a:t>
            </a:r>
            <a:r>
              <a:rPr lang="sk-SK" dirty="0" err="1" smtClean="0"/>
              <a:t>givens</a:t>
            </a:r>
            <a:r>
              <a:rPr lang="sk-SK" dirty="0" smtClean="0"/>
              <a:t> and </a:t>
            </a:r>
            <a:r>
              <a:rPr lang="sk-SK" dirty="0" err="1" smtClean="0"/>
              <a:t>their</a:t>
            </a:r>
            <a:r>
              <a:rPr lang="sk-SK" dirty="0" smtClean="0"/>
              <a:t> </a:t>
            </a:r>
            <a:r>
              <a:rPr lang="sk-SK" dirty="0" err="1" smtClean="0"/>
              <a:t>edges</a:t>
            </a:r>
            <a:r>
              <a:rPr lang="sk-SK" dirty="0" smtClean="0"/>
              <a:t> (In P(A/E,F) </a:t>
            </a:r>
            <a:r>
              <a:rPr lang="sk-SK" dirty="0" err="1" smtClean="0"/>
              <a:t>givens</a:t>
            </a:r>
            <a:r>
              <a:rPr lang="sk-SK" dirty="0" smtClean="0"/>
              <a:t> are E,F).</a:t>
            </a:r>
            <a:r>
              <a:rPr lang="en-GB" dirty="0" smtClean="0"/>
              <a:t> </a:t>
            </a:r>
            <a:r>
              <a:rPr lang="en-GB" dirty="0"/>
              <a:t>Note that “given variables” as used here refers to the question “Are A and B conditionally independent, given D </a:t>
            </a:r>
            <a:r>
              <a:rPr lang="en-GB"/>
              <a:t>and </a:t>
            </a:r>
            <a:r>
              <a:rPr lang="en-GB" smtClean="0"/>
              <a:t>F.</a:t>
            </a:r>
            <a:endParaRPr lang="sk-SK" dirty="0"/>
          </a:p>
          <a:p>
            <a:pPr marL="342900" indent="-342900">
              <a:buAutoNum type="arabicPeriod"/>
            </a:pPr>
            <a:endParaRPr lang="sk-SK" dirty="0" smtClean="0"/>
          </a:p>
          <a:p>
            <a:r>
              <a:rPr lang="sk-SK" dirty="0" smtClean="0"/>
              <a:t>5. </a:t>
            </a:r>
            <a:r>
              <a:rPr lang="sk-SK" dirty="0" err="1" smtClean="0"/>
              <a:t>Find</a:t>
            </a:r>
            <a:r>
              <a:rPr lang="sk-SK" dirty="0" smtClean="0"/>
              <a:t> </a:t>
            </a:r>
            <a:r>
              <a:rPr lang="sk-SK" dirty="0" err="1" smtClean="0"/>
              <a:t>the</a:t>
            </a:r>
            <a:r>
              <a:rPr lang="sk-SK" dirty="0" smtClean="0"/>
              <a:t> </a:t>
            </a:r>
            <a:r>
              <a:rPr lang="sk-SK" dirty="0" err="1" smtClean="0"/>
              <a:t>answer</a:t>
            </a:r>
            <a:r>
              <a:rPr lang="sk-SK" dirty="0" smtClean="0"/>
              <a:t> in </a:t>
            </a:r>
            <a:r>
              <a:rPr lang="sk-SK" dirty="0" err="1" smtClean="0"/>
              <a:t>the</a:t>
            </a:r>
            <a:r>
              <a:rPr lang="sk-SK" dirty="0" smtClean="0"/>
              <a:t> </a:t>
            </a:r>
            <a:r>
              <a:rPr lang="sk-SK" dirty="0" err="1" smtClean="0"/>
              <a:t>resulting</a:t>
            </a:r>
            <a:r>
              <a:rPr lang="sk-SK" dirty="0" smtClean="0"/>
              <a:t> </a:t>
            </a:r>
            <a:r>
              <a:rPr lang="sk-SK" dirty="0" err="1" smtClean="0"/>
              <a:t>graph</a:t>
            </a:r>
            <a:r>
              <a:rPr lang="sk-SK" dirty="0" smtClean="0"/>
              <a:t>.</a:t>
            </a:r>
          </a:p>
          <a:p>
            <a:r>
              <a:rPr lang="sk-SK" dirty="0"/>
              <a:t> </a:t>
            </a:r>
            <a:r>
              <a:rPr lang="sk-SK" dirty="0" smtClean="0"/>
              <a:t>   a) </a:t>
            </a:r>
            <a:r>
              <a:rPr lang="sk-SK" dirty="0" err="1" smtClean="0"/>
              <a:t>If</a:t>
            </a:r>
            <a:r>
              <a:rPr lang="sk-SK" dirty="0" smtClean="0"/>
              <a:t> </a:t>
            </a:r>
            <a:r>
              <a:rPr lang="sk-SK" dirty="0" err="1" smtClean="0"/>
              <a:t>the</a:t>
            </a:r>
            <a:r>
              <a:rPr lang="sk-SK" dirty="0" smtClean="0"/>
              <a:t> </a:t>
            </a:r>
            <a:r>
              <a:rPr lang="sk-SK" dirty="0" err="1" smtClean="0"/>
              <a:t>variables</a:t>
            </a:r>
            <a:r>
              <a:rPr lang="sk-SK" dirty="0" smtClean="0"/>
              <a:t> are </a:t>
            </a:r>
            <a:r>
              <a:rPr lang="sk-SK" dirty="0" err="1" smtClean="0"/>
              <a:t>disconnected</a:t>
            </a:r>
            <a:r>
              <a:rPr lang="sk-SK" dirty="0" smtClean="0"/>
              <a:t>, </a:t>
            </a:r>
            <a:r>
              <a:rPr lang="sk-SK" dirty="0" err="1" smtClean="0"/>
              <a:t>they</a:t>
            </a:r>
            <a:r>
              <a:rPr lang="sk-SK" dirty="0" smtClean="0"/>
              <a:t> are </a:t>
            </a:r>
            <a:r>
              <a:rPr lang="sk-SK" dirty="0" err="1" smtClean="0"/>
              <a:t>independent</a:t>
            </a:r>
            <a:r>
              <a:rPr lang="en-GB" dirty="0" smtClean="0"/>
              <a:t> for sure</a:t>
            </a:r>
            <a:r>
              <a:rPr lang="sk-SK" dirty="0" smtClean="0"/>
              <a:t>.</a:t>
            </a:r>
          </a:p>
          <a:p>
            <a:r>
              <a:rPr lang="sk-SK" dirty="0"/>
              <a:t> </a:t>
            </a:r>
            <a:r>
              <a:rPr lang="sk-SK" dirty="0" smtClean="0"/>
              <a:t>   b) </a:t>
            </a:r>
            <a:r>
              <a:rPr lang="en-GB" dirty="0"/>
              <a:t>If the variables are connected in this graph, they are not guaranteed to be independent</a:t>
            </a:r>
            <a:r>
              <a:rPr lang="en-GB" dirty="0" smtClean="0"/>
              <a:t>.</a:t>
            </a:r>
            <a:r>
              <a:rPr lang="en-GB" dirty="0"/>
              <a:t> Note </a:t>
            </a:r>
            <a:r>
              <a:rPr lang="en-GB" dirty="0" smtClean="0"/>
              <a:t> </a:t>
            </a:r>
          </a:p>
          <a:p>
            <a:r>
              <a:rPr lang="en-GB" dirty="0"/>
              <a:t> </a:t>
            </a:r>
            <a:r>
              <a:rPr lang="en-GB" dirty="0" smtClean="0"/>
              <a:t>       that </a:t>
            </a:r>
            <a:r>
              <a:rPr lang="en-GB" dirty="0"/>
              <a:t>“are connected” means “have a path between them,” so if we have a path X-Y-Z, X and Z </a:t>
            </a:r>
            <a:endParaRPr lang="en-GB" dirty="0" smtClean="0"/>
          </a:p>
          <a:p>
            <a:r>
              <a:rPr lang="en-GB" dirty="0"/>
              <a:t> </a:t>
            </a:r>
            <a:r>
              <a:rPr lang="en-GB" dirty="0" smtClean="0"/>
              <a:t>       are considered </a:t>
            </a:r>
            <a:r>
              <a:rPr lang="en-GB" dirty="0"/>
              <a:t>to be connected, even if there’s no edge between them.</a:t>
            </a:r>
            <a:r>
              <a:rPr lang="en-GB" dirty="0" smtClean="0"/>
              <a:t>   </a:t>
            </a:r>
            <a:endParaRPr lang="sk-SK" dirty="0" smtClean="0"/>
          </a:p>
          <a:p>
            <a:r>
              <a:rPr lang="sk-SK" dirty="0"/>
              <a:t> </a:t>
            </a:r>
            <a:r>
              <a:rPr lang="sk-SK" dirty="0" smtClean="0"/>
              <a:t>   c) </a:t>
            </a:r>
            <a:r>
              <a:rPr lang="en-GB" dirty="0"/>
              <a:t>If one or both of the variables are missing (because they were givens, and were therefore </a:t>
            </a:r>
            <a:endParaRPr lang="sk-SK" dirty="0" smtClean="0"/>
          </a:p>
          <a:p>
            <a:r>
              <a:rPr lang="sk-SK" dirty="0"/>
              <a:t> </a:t>
            </a:r>
            <a:r>
              <a:rPr lang="sk-SK" dirty="0" smtClean="0"/>
              <a:t>       </a:t>
            </a:r>
            <a:r>
              <a:rPr lang="en-GB" dirty="0" smtClean="0"/>
              <a:t>deleted</a:t>
            </a:r>
            <a:r>
              <a:rPr lang="en-GB" dirty="0"/>
              <a:t>), they are independent</a:t>
            </a:r>
          </a:p>
        </p:txBody>
      </p:sp>
    </p:spTree>
    <p:extLst>
      <p:ext uri="{BB962C8B-B14F-4D97-AF65-F5344CB8AC3E}">
        <p14:creationId xmlns:p14="http://schemas.microsoft.com/office/powerpoint/2010/main" val="1207078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500" y="241300"/>
            <a:ext cx="9867900" cy="461665"/>
          </a:xfrm>
          <a:prstGeom prst="rect">
            <a:avLst/>
          </a:prstGeom>
          <a:noFill/>
        </p:spPr>
        <p:txBody>
          <a:bodyPr wrap="square" rtlCol="0">
            <a:spAutoFit/>
          </a:bodyPr>
          <a:lstStyle/>
          <a:p>
            <a:r>
              <a:rPr lang="sk-SK" sz="2400" dirty="0" err="1" smtClean="0"/>
              <a:t>Examples</a:t>
            </a:r>
            <a:r>
              <a:rPr lang="sk-SK" sz="2400" dirty="0"/>
              <a:t>:</a:t>
            </a:r>
            <a:endParaRPr lang="en-GB" sz="2400" dirty="0"/>
          </a:p>
        </p:txBody>
      </p:sp>
      <p:sp>
        <p:nvSpPr>
          <p:cNvPr id="3" name="TextBox 2"/>
          <p:cNvSpPr txBox="1"/>
          <p:nvPr/>
        </p:nvSpPr>
        <p:spPr>
          <a:xfrm>
            <a:off x="1041400" y="970406"/>
            <a:ext cx="10820400" cy="3970318"/>
          </a:xfrm>
          <a:prstGeom prst="rect">
            <a:avLst/>
          </a:prstGeom>
          <a:noFill/>
        </p:spPr>
        <p:txBody>
          <a:bodyPr wrap="square" rtlCol="0">
            <a:spAutoFit/>
          </a:bodyPr>
          <a:lstStyle/>
          <a:p>
            <a:r>
              <a:rPr lang="sk-SK" b="1" dirty="0" err="1" smtClean="0"/>
              <a:t>Example</a:t>
            </a:r>
            <a:r>
              <a:rPr lang="sk-SK" b="1" dirty="0" smtClean="0"/>
              <a:t> 1. </a:t>
            </a:r>
            <a:r>
              <a:rPr lang="en-GB" dirty="0" smtClean="0"/>
              <a:t>Are </a:t>
            </a:r>
            <a:r>
              <a:rPr lang="en-GB" dirty="0"/>
              <a:t>A and B conditionally independent, given D and F? (Same as “</a:t>
            </a:r>
            <a:r>
              <a:rPr lang="en-GB" dirty="0" smtClean="0"/>
              <a:t>P(A|B,D,F</a:t>
            </a:r>
            <a:r>
              <a:rPr lang="en-GB" dirty="0"/>
              <a:t>) =? </a:t>
            </a:r>
            <a:r>
              <a:rPr lang="en-GB" dirty="0" smtClean="0"/>
              <a:t>P(A|D,F</a:t>
            </a:r>
            <a:r>
              <a:rPr lang="en-GB" dirty="0"/>
              <a:t>)” or “</a:t>
            </a:r>
            <a:r>
              <a:rPr lang="en-GB" dirty="0" smtClean="0"/>
              <a:t>P(B|A,D,F</a:t>
            </a:r>
            <a:r>
              <a:rPr lang="en-GB" dirty="0"/>
              <a:t>) =? </a:t>
            </a:r>
            <a:r>
              <a:rPr lang="en-GB" dirty="0" smtClean="0"/>
              <a:t>P(B|D,F)”)</a:t>
            </a:r>
            <a:endParaRPr lang="sk-SK" dirty="0" smtClean="0"/>
          </a:p>
          <a:p>
            <a:pPr marL="342900" indent="-342900">
              <a:buAutoNum type="alphaLcParenR"/>
            </a:pPr>
            <a:r>
              <a:rPr lang="en-GB" dirty="0" smtClean="0"/>
              <a:t>Draw </a:t>
            </a:r>
            <a:r>
              <a:rPr lang="en-GB" dirty="0"/>
              <a:t>ancestral </a:t>
            </a:r>
            <a:r>
              <a:rPr lang="en-GB" dirty="0" smtClean="0"/>
              <a:t>graph</a:t>
            </a:r>
            <a:endParaRPr lang="sk-SK" dirty="0" smtClean="0"/>
          </a:p>
          <a:p>
            <a:pPr marL="342900" indent="-342900">
              <a:buAutoNum type="alphaLcParenR"/>
            </a:pPr>
            <a:endParaRPr lang="sk-SK" dirty="0"/>
          </a:p>
          <a:p>
            <a:pPr marL="342900" indent="-342900">
              <a:buAutoNum type="alphaLcParenR"/>
            </a:pPr>
            <a:endParaRPr lang="sk-SK" dirty="0" smtClean="0"/>
          </a:p>
          <a:p>
            <a:pPr marL="342900" indent="-342900">
              <a:buAutoNum type="alphaLcParenR"/>
            </a:pPr>
            <a:endParaRPr lang="sk-SK" dirty="0"/>
          </a:p>
          <a:p>
            <a:endParaRPr lang="sk-SK" dirty="0" smtClean="0"/>
          </a:p>
          <a:p>
            <a:pPr marL="342900" indent="-342900">
              <a:buAutoNum type="alphaLcParenR"/>
            </a:pPr>
            <a:endParaRPr lang="sk-SK" dirty="0" smtClean="0"/>
          </a:p>
          <a:p>
            <a:pPr marL="342900" indent="-342900">
              <a:buAutoNum type="alphaLcParenR"/>
            </a:pPr>
            <a:endParaRPr lang="sk-SK" dirty="0"/>
          </a:p>
          <a:p>
            <a:endParaRPr lang="sk-SK" dirty="0" smtClean="0"/>
          </a:p>
          <a:p>
            <a:pPr marL="342900" indent="-342900">
              <a:buAutoNum type="alphaLcParenR"/>
            </a:pPr>
            <a:endParaRPr lang="sk-SK" dirty="0"/>
          </a:p>
          <a:p>
            <a:pPr marL="342900" indent="-342900">
              <a:buAutoNum type="alphaLcParenR"/>
            </a:pPr>
            <a:endParaRPr lang="sk-SK" dirty="0" smtClean="0"/>
          </a:p>
          <a:p>
            <a:pPr marL="342900" indent="-342900">
              <a:buAutoNum type="alphaLcParenR"/>
            </a:pPr>
            <a:endParaRPr lang="sk-SK" dirty="0"/>
          </a:p>
          <a:p>
            <a:pPr marL="342900" indent="-342900">
              <a:buAutoNum type="alphaLcParenR"/>
            </a:pPr>
            <a:r>
              <a:rPr lang="sk-SK" dirty="0" err="1" smtClean="0"/>
              <a:t>Conect</a:t>
            </a:r>
            <a:r>
              <a:rPr lang="sk-SK" dirty="0" smtClean="0"/>
              <a:t> </a:t>
            </a:r>
            <a:r>
              <a:rPr lang="sk-SK" dirty="0" err="1" smtClean="0"/>
              <a:t>parents</a:t>
            </a:r>
            <a:r>
              <a:rPr lang="sk-SK" dirty="0" smtClean="0"/>
              <a:t>.</a:t>
            </a:r>
            <a:endParaRPr lang="en-GB" dirty="0"/>
          </a:p>
        </p:txBody>
      </p:sp>
      <p:grpSp>
        <p:nvGrpSpPr>
          <p:cNvPr id="4" name="Group 3"/>
          <p:cNvGrpSpPr/>
          <p:nvPr/>
        </p:nvGrpSpPr>
        <p:grpSpPr>
          <a:xfrm>
            <a:off x="4025315" y="1901175"/>
            <a:ext cx="3136900" cy="2598222"/>
            <a:chOff x="2400300" y="3288963"/>
            <a:chExt cx="3511550" cy="2908300"/>
          </a:xfrm>
        </p:grpSpPr>
        <p:sp>
          <p:nvSpPr>
            <p:cNvPr id="5" name="Oval 4"/>
            <p:cNvSpPr/>
            <p:nvPr/>
          </p:nvSpPr>
          <p:spPr>
            <a:xfrm>
              <a:off x="3378200" y="32889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927600" y="329720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400300" y="5600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378200" y="487199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254500" y="4076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a:stCxn id="5" idx="5"/>
              <a:endCxn id="10" idx="1"/>
            </p:cNvCxnSpPr>
            <p:nvPr/>
          </p:nvCxnSpPr>
          <p:spPr>
            <a:xfrm>
              <a:off x="3952727" y="3798449"/>
              <a:ext cx="400346" cy="36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10" idx="7"/>
            </p:cNvCxnSpPr>
            <p:nvPr/>
          </p:nvCxnSpPr>
          <p:spPr>
            <a:xfrm flipH="1">
              <a:off x="4829027" y="3806694"/>
              <a:ext cx="197146" cy="35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9" idx="7"/>
            </p:cNvCxnSpPr>
            <p:nvPr/>
          </p:nvCxnSpPr>
          <p:spPr>
            <a:xfrm flipH="1">
              <a:off x="3952727" y="4585849"/>
              <a:ext cx="400346" cy="37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8" idx="7"/>
            </p:cNvCxnSpPr>
            <p:nvPr/>
          </p:nvCxnSpPr>
          <p:spPr>
            <a:xfrm flipH="1">
              <a:off x="2974827" y="5381484"/>
              <a:ext cx="501946" cy="30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78200" y="3350977"/>
              <a:ext cx="2311400" cy="1477328"/>
            </a:xfrm>
            <a:prstGeom prst="rect">
              <a:avLst/>
            </a:prstGeom>
            <a:noFill/>
          </p:spPr>
          <p:txBody>
            <a:bodyPr wrap="square" rtlCol="0">
              <a:spAutoFit/>
            </a:bodyPr>
            <a:lstStyle/>
            <a:p>
              <a:r>
                <a:rPr lang="sk-SK" dirty="0" smtClean="0"/>
                <a:t>   A                     B</a:t>
              </a:r>
            </a:p>
            <a:p>
              <a:endParaRPr lang="sk-SK" dirty="0"/>
            </a:p>
            <a:p>
              <a:endParaRPr lang="sk-SK" dirty="0" smtClean="0"/>
            </a:p>
            <a:p>
              <a:r>
                <a:rPr lang="sk-SK" dirty="0" smtClean="0"/>
                <a:t>                C</a:t>
              </a:r>
              <a:endParaRPr lang="sk-SK" dirty="0"/>
            </a:p>
            <a:p>
              <a:endParaRPr lang="en-GB" dirty="0"/>
            </a:p>
          </p:txBody>
        </p:sp>
        <p:sp>
          <p:nvSpPr>
            <p:cNvPr id="19" name="TextBox 18"/>
            <p:cNvSpPr txBox="1"/>
            <p:nvPr/>
          </p:nvSpPr>
          <p:spPr>
            <a:xfrm>
              <a:off x="3460750" y="4716176"/>
              <a:ext cx="2451100" cy="646331"/>
            </a:xfrm>
            <a:prstGeom prst="rect">
              <a:avLst/>
            </a:prstGeom>
            <a:noFill/>
          </p:spPr>
          <p:txBody>
            <a:bodyPr wrap="square" rtlCol="0">
              <a:spAutoFit/>
            </a:bodyPr>
            <a:lstStyle/>
            <a:p>
              <a:endParaRPr lang="sk-SK" dirty="0" smtClean="0"/>
            </a:p>
            <a:p>
              <a:r>
                <a:rPr lang="sk-SK" dirty="0"/>
                <a:t> </a:t>
              </a:r>
              <a:r>
                <a:rPr lang="sk-SK" dirty="0" smtClean="0"/>
                <a:t> D                        </a:t>
              </a:r>
              <a:endParaRPr lang="en-GB" dirty="0"/>
            </a:p>
          </p:txBody>
        </p:sp>
        <p:sp>
          <p:nvSpPr>
            <p:cNvPr id="20" name="TextBox 19"/>
            <p:cNvSpPr txBox="1"/>
            <p:nvPr/>
          </p:nvSpPr>
          <p:spPr>
            <a:xfrm>
              <a:off x="2400300" y="5687777"/>
              <a:ext cx="673100" cy="369332"/>
            </a:xfrm>
            <a:prstGeom prst="rect">
              <a:avLst/>
            </a:prstGeom>
            <a:noFill/>
          </p:spPr>
          <p:txBody>
            <a:bodyPr wrap="square" rtlCol="0">
              <a:spAutoFit/>
            </a:bodyPr>
            <a:lstStyle/>
            <a:p>
              <a:r>
                <a:rPr lang="sk-SK" dirty="0" smtClean="0"/>
                <a:t>  F</a:t>
              </a:r>
              <a:endParaRPr lang="en-GB" dirty="0"/>
            </a:p>
          </p:txBody>
        </p:sp>
      </p:grpSp>
      <p:grpSp>
        <p:nvGrpSpPr>
          <p:cNvPr id="22" name="Group 21"/>
          <p:cNvGrpSpPr/>
          <p:nvPr/>
        </p:nvGrpSpPr>
        <p:grpSpPr>
          <a:xfrm>
            <a:off x="6163013" y="4214779"/>
            <a:ext cx="3136900" cy="2598222"/>
            <a:chOff x="2400300" y="3288963"/>
            <a:chExt cx="3511550" cy="2908300"/>
          </a:xfrm>
        </p:grpSpPr>
        <p:sp>
          <p:nvSpPr>
            <p:cNvPr id="23" name="Oval 22"/>
            <p:cNvSpPr/>
            <p:nvPr/>
          </p:nvSpPr>
          <p:spPr>
            <a:xfrm>
              <a:off x="3378200" y="32889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4927600" y="329720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2400300" y="5600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3378200" y="487199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254500" y="4076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p:cNvCxnSpPr>
              <a:stCxn id="23" idx="5"/>
              <a:endCxn id="27" idx="1"/>
            </p:cNvCxnSpPr>
            <p:nvPr/>
          </p:nvCxnSpPr>
          <p:spPr>
            <a:xfrm>
              <a:off x="3952727" y="3798449"/>
              <a:ext cx="400346" cy="36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a:endCxn id="27" idx="7"/>
            </p:cNvCxnSpPr>
            <p:nvPr/>
          </p:nvCxnSpPr>
          <p:spPr>
            <a:xfrm flipH="1">
              <a:off x="4829027" y="3806694"/>
              <a:ext cx="197146" cy="35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3"/>
              <a:endCxn id="26" idx="7"/>
            </p:cNvCxnSpPr>
            <p:nvPr/>
          </p:nvCxnSpPr>
          <p:spPr>
            <a:xfrm flipH="1">
              <a:off x="3952727" y="4585849"/>
              <a:ext cx="400346" cy="37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3"/>
              <a:endCxn id="25" idx="7"/>
            </p:cNvCxnSpPr>
            <p:nvPr/>
          </p:nvCxnSpPr>
          <p:spPr>
            <a:xfrm flipH="1">
              <a:off x="2974827" y="5381484"/>
              <a:ext cx="501946" cy="30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378200" y="3350977"/>
              <a:ext cx="2311400" cy="1477328"/>
            </a:xfrm>
            <a:prstGeom prst="rect">
              <a:avLst/>
            </a:prstGeom>
            <a:noFill/>
          </p:spPr>
          <p:txBody>
            <a:bodyPr wrap="square" rtlCol="0">
              <a:spAutoFit/>
            </a:bodyPr>
            <a:lstStyle/>
            <a:p>
              <a:r>
                <a:rPr lang="sk-SK" dirty="0" smtClean="0"/>
                <a:t>   A                     B</a:t>
              </a:r>
            </a:p>
            <a:p>
              <a:endParaRPr lang="sk-SK" dirty="0"/>
            </a:p>
            <a:p>
              <a:endParaRPr lang="sk-SK" dirty="0" smtClean="0"/>
            </a:p>
            <a:p>
              <a:r>
                <a:rPr lang="sk-SK" dirty="0" smtClean="0"/>
                <a:t>                C</a:t>
              </a:r>
              <a:endParaRPr lang="sk-SK" dirty="0"/>
            </a:p>
            <a:p>
              <a:endParaRPr lang="en-GB" dirty="0"/>
            </a:p>
          </p:txBody>
        </p:sp>
        <p:sp>
          <p:nvSpPr>
            <p:cNvPr id="33" name="TextBox 32"/>
            <p:cNvSpPr txBox="1"/>
            <p:nvPr/>
          </p:nvSpPr>
          <p:spPr>
            <a:xfrm>
              <a:off x="3460750" y="4716176"/>
              <a:ext cx="2451100" cy="646331"/>
            </a:xfrm>
            <a:prstGeom prst="rect">
              <a:avLst/>
            </a:prstGeom>
            <a:noFill/>
          </p:spPr>
          <p:txBody>
            <a:bodyPr wrap="square" rtlCol="0">
              <a:spAutoFit/>
            </a:bodyPr>
            <a:lstStyle/>
            <a:p>
              <a:endParaRPr lang="sk-SK" dirty="0" smtClean="0"/>
            </a:p>
            <a:p>
              <a:r>
                <a:rPr lang="sk-SK" dirty="0"/>
                <a:t> </a:t>
              </a:r>
              <a:r>
                <a:rPr lang="sk-SK" dirty="0" smtClean="0"/>
                <a:t> D                        </a:t>
              </a:r>
              <a:endParaRPr lang="en-GB" dirty="0"/>
            </a:p>
          </p:txBody>
        </p:sp>
        <p:sp>
          <p:nvSpPr>
            <p:cNvPr id="34" name="TextBox 33"/>
            <p:cNvSpPr txBox="1"/>
            <p:nvPr/>
          </p:nvSpPr>
          <p:spPr>
            <a:xfrm>
              <a:off x="2400300" y="5687777"/>
              <a:ext cx="673100" cy="369332"/>
            </a:xfrm>
            <a:prstGeom prst="rect">
              <a:avLst/>
            </a:prstGeom>
            <a:noFill/>
          </p:spPr>
          <p:txBody>
            <a:bodyPr wrap="square" rtlCol="0">
              <a:spAutoFit/>
            </a:bodyPr>
            <a:lstStyle/>
            <a:p>
              <a:r>
                <a:rPr lang="sk-SK" dirty="0" smtClean="0"/>
                <a:t>  F</a:t>
              </a:r>
              <a:endParaRPr lang="en-GB" dirty="0"/>
            </a:p>
          </p:txBody>
        </p:sp>
      </p:grpSp>
      <p:cxnSp>
        <p:nvCxnSpPr>
          <p:cNvPr id="36" name="Straight Connector 35"/>
          <p:cNvCxnSpPr/>
          <p:nvPr/>
        </p:nvCxnSpPr>
        <p:spPr>
          <a:xfrm flipV="1">
            <a:off x="7637866" y="4434233"/>
            <a:ext cx="794934" cy="54542"/>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9267916" y="1489558"/>
            <a:ext cx="2556657" cy="2832398"/>
            <a:chOff x="2400300" y="3288963"/>
            <a:chExt cx="3429000" cy="3464520"/>
          </a:xfrm>
          <a:solidFill>
            <a:schemeClr val="accent1">
              <a:lumMod val="40000"/>
              <a:lumOff val="60000"/>
            </a:schemeClr>
          </a:solidFill>
        </p:grpSpPr>
        <p:sp>
          <p:nvSpPr>
            <p:cNvPr id="37" name="Oval 36"/>
            <p:cNvSpPr/>
            <p:nvPr/>
          </p:nvSpPr>
          <p:spPr>
            <a:xfrm>
              <a:off x="3378200" y="32889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4927600" y="3297208"/>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5016500" y="4867196"/>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2400300" y="56003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3378200" y="4871998"/>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254500" y="40763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3511550" y="615658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Arrow Connector 43"/>
            <p:cNvCxnSpPr>
              <a:stCxn id="37" idx="5"/>
              <a:endCxn id="42" idx="1"/>
            </p:cNvCxnSpPr>
            <p:nvPr/>
          </p:nvCxnSpPr>
          <p:spPr>
            <a:xfrm>
              <a:off x="3952727" y="3798449"/>
              <a:ext cx="400346" cy="365328"/>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8" idx="3"/>
              <a:endCxn id="42" idx="7"/>
            </p:cNvCxnSpPr>
            <p:nvPr/>
          </p:nvCxnSpPr>
          <p:spPr>
            <a:xfrm flipH="1">
              <a:off x="4829027" y="3806694"/>
              <a:ext cx="197146" cy="3570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3"/>
              <a:endCxn id="41" idx="7"/>
            </p:cNvCxnSpPr>
            <p:nvPr/>
          </p:nvCxnSpPr>
          <p:spPr>
            <a:xfrm flipH="1">
              <a:off x="3952727" y="4585849"/>
              <a:ext cx="400346" cy="37356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5"/>
              <a:endCxn id="39" idx="1"/>
            </p:cNvCxnSpPr>
            <p:nvPr/>
          </p:nvCxnSpPr>
          <p:spPr>
            <a:xfrm>
              <a:off x="4829027" y="4585849"/>
              <a:ext cx="286046" cy="36876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3"/>
              <a:endCxn id="40" idx="7"/>
            </p:cNvCxnSpPr>
            <p:nvPr/>
          </p:nvCxnSpPr>
          <p:spPr>
            <a:xfrm flipH="1">
              <a:off x="2974827" y="5381484"/>
              <a:ext cx="501946" cy="30629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5"/>
              <a:endCxn id="43" idx="2"/>
            </p:cNvCxnSpPr>
            <p:nvPr/>
          </p:nvCxnSpPr>
          <p:spPr>
            <a:xfrm>
              <a:off x="2974827" y="6109849"/>
              <a:ext cx="536723" cy="34518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378200" y="3350977"/>
              <a:ext cx="2311400" cy="1468213"/>
            </a:xfrm>
            <a:prstGeom prst="rect">
              <a:avLst/>
            </a:prstGeom>
            <a:noFill/>
          </p:spPr>
          <p:txBody>
            <a:bodyPr wrap="square" rtlCol="0">
              <a:spAutoFit/>
            </a:bodyPr>
            <a:lstStyle/>
            <a:p>
              <a:r>
                <a:rPr lang="sk-SK" dirty="0" smtClean="0"/>
                <a:t>   A               B</a:t>
              </a:r>
            </a:p>
            <a:p>
              <a:endParaRPr lang="sk-SK" dirty="0" smtClean="0"/>
            </a:p>
            <a:p>
              <a:r>
                <a:rPr lang="sk-SK" dirty="0" smtClean="0"/>
                <a:t>            C</a:t>
              </a:r>
              <a:endParaRPr lang="sk-SK" dirty="0"/>
            </a:p>
            <a:p>
              <a:endParaRPr lang="en-GB" dirty="0"/>
            </a:p>
          </p:txBody>
        </p:sp>
        <p:sp>
          <p:nvSpPr>
            <p:cNvPr id="51" name="TextBox 50"/>
            <p:cNvSpPr txBox="1"/>
            <p:nvPr/>
          </p:nvSpPr>
          <p:spPr>
            <a:xfrm>
              <a:off x="3378200" y="4770229"/>
              <a:ext cx="2451100" cy="790576"/>
            </a:xfrm>
            <a:prstGeom prst="rect">
              <a:avLst/>
            </a:prstGeom>
            <a:noFill/>
          </p:spPr>
          <p:txBody>
            <a:bodyPr wrap="square" rtlCol="0">
              <a:spAutoFit/>
            </a:bodyPr>
            <a:lstStyle/>
            <a:p>
              <a:endParaRPr lang="sk-SK" dirty="0" smtClean="0"/>
            </a:p>
            <a:p>
              <a:r>
                <a:rPr lang="sk-SK" dirty="0"/>
                <a:t> </a:t>
              </a:r>
              <a:r>
                <a:rPr lang="sk-SK" dirty="0" smtClean="0"/>
                <a:t> D                 </a:t>
              </a:r>
              <a:r>
                <a:rPr lang="sk-SK" dirty="0"/>
                <a:t>E</a:t>
              </a:r>
              <a:endParaRPr lang="en-GB" dirty="0"/>
            </a:p>
          </p:txBody>
        </p:sp>
        <p:sp>
          <p:nvSpPr>
            <p:cNvPr id="52" name="TextBox 51"/>
            <p:cNvSpPr txBox="1"/>
            <p:nvPr/>
          </p:nvSpPr>
          <p:spPr>
            <a:xfrm>
              <a:off x="2400300" y="5687777"/>
              <a:ext cx="673100" cy="369332"/>
            </a:xfrm>
            <a:prstGeom prst="rect">
              <a:avLst/>
            </a:prstGeom>
            <a:grpFill/>
          </p:spPr>
          <p:txBody>
            <a:bodyPr wrap="square" rtlCol="0">
              <a:spAutoFit/>
            </a:bodyPr>
            <a:lstStyle/>
            <a:p>
              <a:r>
                <a:rPr lang="sk-SK" dirty="0" smtClean="0"/>
                <a:t>  F</a:t>
              </a:r>
              <a:endParaRPr lang="en-GB" dirty="0"/>
            </a:p>
          </p:txBody>
        </p:sp>
        <p:sp>
          <p:nvSpPr>
            <p:cNvPr id="53" name="TextBox 52"/>
            <p:cNvSpPr txBox="1"/>
            <p:nvPr/>
          </p:nvSpPr>
          <p:spPr>
            <a:xfrm>
              <a:off x="3584140" y="6010399"/>
              <a:ext cx="673100" cy="369332"/>
            </a:xfrm>
            <a:prstGeom prst="rect">
              <a:avLst/>
            </a:prstGeom>
            <a:noFill/>
          </p:spPr>
          <p:txBody>
            <a:bodyPr wrap="square" rtlCol="0">
              <a:spAutoFit/>
            </a:bodyPr>
            <a:lstStyle/>
            <a:p>
              <a:r>
                <a:rPr lang="sk-SK" dirty="0" smtClean="0"/>
                <a:t>  G</a:t>
              </a:r>
              <a:endParaRPr lang="en-GB" dirty="0"/>
            </a:p>
          </p:txBody>
        </p:sp>
      </p:grpSp>
    </p:spTree>
    <p:extLst>
      <p:ext uri="{BB962C8B-B14F-4D97-AF65-F5344CB8AC3E}">
        <p14:creationId xmlns:p14="http://schemas.microsoft.com/office/powerpoint/2010/main" val="375242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27200" y="673100"/>
            <a:ext cx="10020300" cy="5632311"/>
          </a:xfrm>
          <a:prstGeom prst="rect">
            <a:avLst/>
          </a:prstGeom>
          <a:noFill/>
        </p:spPr>
        <p:txBody>
          <a:bodyPr wrap="square" rtlCol="0">
            <a:spAutoFit/>
          </a:bodyPr>
          <a:lstStyle/>
          <a:p>
            <a:pPr marL="342900" indent="-342900">
              <a:buAutoNum type="arabicPeriod" startAt="3"/>
            </a:pPr>
            <a:r>
              <a:rPr lang="sk-SK" dirty="0" err="1" smtClean="0"/>
              <a:t>Replace</a:t>
            </a:r>
            <a:r>
              <a:rPr lang="sk-SK" dirty="0" smtClean="0"/>
              <a:t> </a:t>
            </a:r>
            <a:r>
              <a:rPr lang="sk-SK" dirty="0" err="1" smtClean="0"/>
              <a:t>directed</a:t>
            </a:r>
            <a:r>
              <a:rPr lang="sk-SK" dirty="0" smtClean="0"/>
              <a:t> </a:t>
            </a:r>
            <a:r>
              <a:rPr lang="sk-SK" dirty="0" err="1" smtClean="0"/>
              <a:t>edges</a:t>
            </a:r>
            <a:r>
              <a:rPr lang="sk-SK" dirty="0" smtClean="0"/>
              <a:t> by </a:t>
            </a:r>
            <a:r>
              <a:rPr lang="sk-SK" dirty="0" err="1" smtClean="0"/>
              <a:t>the</a:t>
            </a:r>
            <a:r>
              <a:rPr lang="sk-SK" dirty="0" smtClean="0"/>
              <a:t> </a:t>
            </a:r>
            <a:r>
              <a:rPr lang="sk-SK" dirty="0" err="1" smtClean="0"/>
              <a:t>undirected</a:t>
            </a:r>
            <a:r>
              <a:rPr lang="sk-SK" dirty="0" smtClean="0"/>
              <a:t> </a:t>
            </a:r>
            <a:r>
              <a:rPr lang="sk-SK" dirty="0" err="1" smtClean="0"/>
              <a:t>ones</a:t>
            </a:r>
            <a:r>
              <a:rPr lang="sk-SK" dirty="0" smtClean="0"/>
              <a:t>.</a:t>
            </a:r>
          </a:p>
          <a:p>
            <a:pPr marL="342900" indent="-342900">
              <a:buAutoNum type="arabicPeriod" startAt="3"/>
            </a:pPr>
            <a:endParaRPr lang="sk-SK" dirty="0"/>
          </a:p>
          <a:p>
            <a:pPr marL="342900" indent="-342900">
              <a:buAutoNum type="arabicPeriod" startAt="3"/>
            </a:pPr>
            <a:endParaRPr lang="sk-SK" dirty="0" smtClean="0"/>
          </a:p>
          <a:p>
            <a:pPr marL="342900" indent="-342900">
              <a:buAutoNum type="arabicPeriod" startAt="3"/>
            </a:pPr>
            <a:endParaRPr lang="sk-SK" dirty="0"/>
          </a:p>
          <a:p>
            <a:pPr marL="342900" indent="-342900">
              <a:buAutoNum type="arabicPeriod" startAt="3"/>
            </a:pPr>
            <a:endParaRPr lang="sk-SK" dirty="0" smtClean="0"/>
          </a:p>
          <a:p>
            <a:pPr marL="342900" indent="-342900">
              <a:buAutoNum type="arabicPeriod" startAt="3"/>
            </a:pPr>
            <a:endParaRPr lang="sk-SK" dirty="0"/>
          </a:p>
          <a:p>
            <a:pPr marL="342900" indent="-342900">
              <a:buAutoNum type="arabicPeriod" startAt="3"/>
            </a:pPr>
            <a:endParaRPr lang="sk-SK" dirty="0" smtClean="0"/>
          </a:p>
          <a:p>
            <a:pPr marL="342900" indent="-342900">
              <a:buAutoNum type="arabicPeriod" startAt="3"/>
            </a:pPr>
            <a:endParaRPr lang="sk-SK" dirty="0"/>
          </a:p>
          <a:p>
            <a:pPr marL="342900" indent="-342900">
              <a:buAutoNum type="arabicPeriod" startAt="3"/>
            </a:pPr>
            <a:endParaRPr lang="sk-SK" dirty="0" smtClean="0"/>
          </a:p>
          <a:p>
            <a:pPr marL="342900" indent="-342900">
              <a:buAutoNum type="arabicPeriod" startAt="3"/>
            </a:pPr>
            <a:r>
              <a:rPr lang="sk-SK" dirty="0" err="1" smtClean="0"/>
              <a:t>Delete</a:t>
            </a:r>
            <a:r>
              <a:rPr lang="sk-SK" dirty="0" smtClean="0"/>
              <a:t> </a:t>
            </a:r>
            <a:r>
              <a:rPr lang="sk-SK" dirty="0" err="1" smtClean="0"/>
              <a:t>givens</a:t>
            </a:r>
            <a:r>
              <a:rPr lang="sk-SK" dirty="0"/>
              <a:t>:</a:t>
            </a:r>
            <a:r>
              <a:rPr lang="sk-SK" dirty="0" smtClean="0"/>
              <a:t>  </a:t>
            </a:r>
          </a:p>
          <a:p>
            <a:pPr marL="342900" indent="-342900">
              <a:buAutoNum type="arabicPeriod" startAt="3"/>
            </a:pPr>
            <a:endParaRPr lang="sk-SK" dirty="0"/>
          </a:p>
          <a:p>
            <a:pPr marL="342900" indent="-342900">
              <a:buAutoNum type="arabicPeriod" startAt="3"/>
            </a:pPr>
            <a:endParaRPr lang="sk-SK" dirty="0" smtClean="0"/>
          </a:p>
          <a:p>
            <a:pPr marL="342900" indent="-342900">
              <a:buAutoNum type="arabicPeriod" startAt="3"/>
            </a:pPr>
            <a:endParaRPr lang="sk-SK" dirty="0"/>
          </a:p>
          <a:p>
            <a:pPr marL="342900" indent="-342900">
              <a:buAutoNum type="arabicPeriod" startAt="3"/>
            </a:pPr>
            <a:endParaRPr lang="sk-SK" dirty="0" smtClean="0"/>
          </a:p>
          <a:p>
            <a:pPr marL="342900" indent="-342900">
              <a:buAutoNum type="arabicPeriod" startAt="3"/>
            </a:pPr>
            <a:endParaRPr lang="sk-SK" dirty="0"/>
          </a:p>
          <a:p>
            <a:pPr marL="342900" indent="-342900">
              <a:buAutoNum type="arabicPeriod" startAt="3"/>
            </a:pPr>
            <a:endParaRPr lang="sk-SK" dirty="0" smtClean="0"/>
          </a:p>
          <a:p>
            <a:pPr marL="342900" indent="-342900">
              <a:buAutoNum type="arabicPeriod" startAt="3"/>
            </a:pPr>
            <a:endParaRPr lang="sk-SK" dirty="0"/>
          </a:p>
          <a:p>
            <a:pPr marL="342900" indent="-342900">
              <a:buAutoNum type="arabicPeriod" startAt="3"/>
            </a:pPr>
            <a:endParaRPr lang="sk-SK" dirty="0" smtClean="0"/>
          </a:p>
          <a:p>
            <a:pPr marL="342900" indent="-342900">
              <a:buAutoNum type="arabicPeriod" startAt="3"/>
            </a:pPr>
            <a:r>
              <a:rPr lang="sk-SK" dirty="0" err="1" smtClean="0"/>
              <a:t>Read</a:t>
            </a:r>
            <a:r>
              <a:rPr lang="sk-SK" dirty="0" smtClean="0"/>
              <a:t> </a:t>
            </a:r>
            <a:r>
              <a:rPr lang="sk-SK" dirty="0" err="1" smtClean="0"/>
              <a:t>answer</a:t>
            </a:r>
            <a:r>
              <a:rPr lang="sk-SK" dirty="0" smtClean="0"/>
              <a:t>:  A, B are </a:t>
            </a:r>
            <a:r>
              <a:rPr lang="sk-SK" dirty="0" err="1" smtClean="0"/>
              <a:t>connected</a:t>
            </a:r>
            <a:r>
              <a:rPr lang="sk-SK" dirty="0" smtClean="0"/>
              <a:t> so </a:t>
            </a:r>
            <a:r>
              <a:rPr lang="sk-SK" dirty="0" err="1" smtClean="0"/>
              <a:t>they</a:t>
            </a:r>
            <a:r>
              <a:rPr lang="sk-SK" dirty="0" smtClean="0"/>
              <a:t> are </a:t>
            </a:r>
            <a:r>
              <a:rPr lang="sk-SK" dirty="0" err="1" smtClean="0"/>
              <a:t>not</a:t>
            </a:r>
            <a:r>
              <a:rPr lang="sk-SK" dirty="0" smtClean="0"/>
              <a:t> </a:t>
            </a:r>
            <a:r>
              <a:rPr lang="sk-SK" dirty="0" err="1" smtClean="0"/>
              <a:t>required</a:t>
            </a:r>
            <a:r>
              <a:rPr lang="sk-SK" dirty="0" smtClean="0"/>
              <a:t> to </a:t>
            </a:r>
            <a:r>
              <a:rPr lang="sk-SK" dirty="0" err="1" smtClean="0"/>
              <a:t>be</a:t>
            </a:r>
            <a:r>
              <a:rPr lang="sk-SK" dirty="0" smtClean="0"/>
              <a:t> </a:t>
            </a:r>
            <a:r>
              <a:rPr lang="sk-SK" dirty="0" err="1" smtClean="0"/>
              <a:t>coditionally</a:t>
            </a:r>
            <a:r>
              <a:rPr lang="sk-SK" dirty="0" smtClean="0"/>
              <a:t> </a:t>
            </a:r>
            <a:r>
              <a:rPr lang="sk-SK" dirty="0" err="1" smtClean="0"/>
              <a:t>independent</a:t>
            </a:r>
            <a:r>
              <a:rPr lang="sk-SK" dirty="0" smtClean="0"/>
              <a:t> </a:t>
            </a:r>
            <a:r>
              <a:rPr lang="sk-SK" dirty="0" err="1" smtClean="0"/>
              <a:t>given</a:t>
            </a:r>
            <a:r>
              <a:rPr lang="sk-SK" dirty="0" smtClean="0"/>
              <a:t> D, F.</a:t>
            </a:r>
            <a:endParaRPr lang="en-GB" dirty="0"/>
          </a:p>
        </p:txBody>
      </p:sp>
      <p:grpSp>
        <p:nvGrpSpPr>
          <p:cNvPr id="27" name="Group 26"/>
          <p:cNvGrpSpPr/>
          <p:nvPr/>
        </p:nvGrpSpPr>
        <p:grpSpPr>
          <a:xfrm>
            <a:off x="7912100" y="673100"/>
            <a:ext cx="3136900" cy="2598222"/>
            <a:chOff x="7912100" y="673100"/>
            <a:chExt cx="3136900" cy="2598222"/>
          </a:xfrm>
        </p:grpSpPr>
        <p:grpSp>
          <p:nvGrpSpPr>
            <p:cNvPr id="4" name="Group 3"/>
            <p:cNvGrpSpPr/>
            <p:nvPr/>
          </p:nvGrpSpPr>
          <p:grpSpPr>
            <a:xfrm>
              <a:off x="7912100" y="673100"/>
              <a:ext cx="3136900" cy="2598222"/>
              <a:chOff x="2400300" y="3288963"/>
              <a:chExt cx="3511550" cy="2908300"/>
            </a:xfrm>
          </p:grpSpPr>
          <p:sp>
            <p:nvSpPr>
              <p:cNvPr id="5" name="Oval 4"/>
              <p:cNvSpPr/>
              <p:nvPr/>
            </p:nvSpPr>
            <p:spPr>
              <a:xfrm>
                <a:off x="3378200" y="32889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927600" y="329720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400300" y="5600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378200" y="487199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254500" y="4076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5" idx="5"/>
                <a:endCxn id="9" idx="1"/>
              </p:cNvCxnSpPr>
              <p:nvPr/>
            </p:nvCxnSpPr>
            <p:spPr>
              <a:xfrm>
                <a:off x="3952727" y="3798449"/>
                <a:ext cx="400346" cy="36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7"/>
              </p:cNvCxnSpPr>
              <p:nvPr/>
            </p:nvCxnSpPr>
            <p:spPr>
              <a:xfrm flipH="1">
                <a:off x="4829027" y="3806694"/>
                <a:ext cx="197146" cy="35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8" idx="7"/>
              </p:cNvCxnSpPr>
              <p:nvPr/>
            </p:nvCxnSpPr>
            <p:spPr>
              <a:xfrm flipH="1">
                <a:off x="3952727" y="4585849"/>
                <a:ext cx="400346" cy="37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7" idx="7"/>
              </p:cNvCxnSpPr>
              <p:nvPr/>
            </p:nvCxnSpPr>
            <p:spPr>
              <a:xfrm flipH="1">
                <a:off x="2974827" y="5381484"/>
                <a:ext cx="501946" cy="30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78200" y="3350977"/>
                <a:ext cx="2311400" cy="1477328"/>
              </a:xfrm>
              <a:prstGeom prst="rect">
                <a:avLst/>
              </a:prstGeom>
              <a:noFill/>
            </p:spPr>
            <p:txBody>
              <a:bodyPr wrap="square" rtlCol="0">
                <a:spAutoFit/>
              </a:bodyPr>
              <a:lstStyle/>
              <a:p>
                <a:r>
                  <a:rPr lang="sk-SK" dirty="0" smtClean="0"/>
                  <a:t>   A                     B</a:t>
                </a:r>
              </a:p>
              <a:p>
                <a:endParaRPr lang="sk-SK" dirty="0"/>
              </a:p>
              <a:p>
                <a:endParaRPr lang="sk-SK" dirty="0" smtClean="0"/>
              </a:p>
              <a:p>
                <a:r>
                  <a:rPr lang="sk-SK" dirty="0" smtClean="0"/>
                  <a:t>                C</a:t>
                </a:r>
                <a:endParaRPr lang="sk-SK" dirty="0"/>
              </a:p>
              <a:p>
                <a:endParaRPr lang="en-GB" dirty="0"/>
              </a:p>
            </p:txBody>
          </p:sp>
          <p:sp>
            <p:nvSpPr>
              <p:cNvPr id="15" name="TextBox 14"/>
              <p:cNvSpPr txBox="1"/>
              <p:nvPr/>
            </p:nvSpPr>
            <p:spPr>
              <a:xfrm>
                <a:off x="3460750" y="4716176"/>
                <a:ext cx="2451100" cy="646331"/>
              </a:xfrm>
              <a:prstGeom prst="rect">
                <a:avLst/>
              </a:prstGeom>
              <a:noFill/>
            </p:spPr>
            <p:txBody>
              <a:bodyPr wrap="square" rtlCol="0">
                <a:spAutoFit/>
              </a:bodyPr>
              <a:lstStyle/>
              <a:p>
                <a:endParaRPr lang="sk-SK" dirty="0" smtClean="0"/>
              </a:p>
              <a:p>
                <a:r>
                  <a:rPr lang="sk-SK" dirty="0"/>
                  <a:t> </a:t>
                </a:r>
                <a:r>
                  <a:rPr lang="sk-SK" dirty="0" smtClean="0"/>
                  <a:t> D                        </a:t>
                </a:r>
                <a:endParaRPr lang="en-GB" dirty="0"/>
              </a:p>
            </p:txBody>
          </p:sp>
          <p:sp>
            <p:nvSpPr>
              <p:cNvPr id="16" name="TextBox 15"/>
              <p:cNvSpPr txBox="1"/>
              <p:nvPr/>
            </p:nvSpPr>
            <p:spPr>
              <a:xfrm>
                <a:off x="2400300" y="5687777"/>
                <a:ext cx="673100" cy="369332"/>
              </a:xfrm>
              <a:prstGeom prst="rect">
                <a:avLst/>
              </a:prstGeom>
              <a:noFill/>
            </p:spPr>
            <p:txBody>
              <a:bodyPr wrap="square" rtlCol="0">
                <a:spAutoFit/>
              </a:bodyPr>
              <a:lstStyle/>
              <a:p>
                <a:r>
                  <a:rPr lang="sk-SK" dirty="0" smtClean="0"/>
                  <a:t>  F</a:t>
                </a:r>
                <a:endParaRPr lang="en-GB" dirty="0"/>
              </a:p>
            </p:txBody>
          </p:sp>
        </p:grpSp>
        <p:cxnSp>
          <p:nvCxnSpPr>
            <p:cNvPr id="18" name="Straight Connector 17"/>
            <p:cNvCxnSpPr/>
            <p:nvPr/>
          </p:nvCxnSpPr>
          <p:spPr>
            <a:xfrm>
              <a:off x="9410700" y="857766"/>
              <a:ext cx="76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319704" y="1135631"/>
              <a:ext cx="336826" cy="3190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0081704" y="1135631"/>
              <a:ext cx="176112" cy="3190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319704" y="1831714"/>
              <a:ext cx="363506" cy="3337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425330" y="2542520"/>
              <a:ext cx="448393" cy="273637"/>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013768" y="3403600"/>
            <a:ext cx="2064795" cy="1375220"/>
            <a:chOff x="8785668" y="673100"/>
            <a:chExt cx="2064795" cy="1375220"/>
          </a:xfrm>
        </p:grpSpPr>
        <p:grpSp>
          <p:nvGrpSpPr>
            <p:cNvPr id="29" name="Group 28"/>
            <p:cNvGrpSpPr/>
            <p:nvPr/>
          </p:nvGrpSpPr>
          <p:grpSpPr>
            <a:xfrm>
              <a:off x="8785668" y="673100"/>
              <a:ext cx="2064795" cy="1375220"/>
              <a:chOff x="3378200" y="3288963"/>
              <a:chExt cx="2311400" cy="1539342"/>
            </a:xfrm>
          </p:grpSpPr>
          <p:sp>
            <p:nvSpPr>
              <p:cNvPr id="35" name="Oval 34"/>
              <p:cNvSpPr/>
              <p:nvPr/>
            </p:nvSpPr>
            <p:spPr>
              <a:xfrm>
                <a:off x="3378200" y="32889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4927600" y="3297208"/>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4254500" y="4076363"/>
                <a:ext cx="673100" cy="596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Arrow Connector 39"/>
              <p:cNvCxnSpPr>
                <a:stCxn id="35" idx="5"/>
                <a:endCxn id="39" idx="1"/>
              </p:cNvCxnSpPr>
              <p:nvPr/>
            </p:nvCxnSpPr>
            <p:spPr>
              <a:xfrm>
                <a:off x="3952727" y="3798449"/>
                <a:ext cx="400346" cy="36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3"/>
                <a:endCxn id="39" idx="7"/>
              </p:cNvCxnSpPr>
              <p:nvPr/>
            </p:nvCxnSpPr>
            <p:spPr>
              <a:xfrm flipH="1">
                <a:off x="4829027" y="3806694"/>
                <a:ext cx="197146" cy="35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78200" y="3350977"/>
                <a:ext cx="2311400" cy="1477328"/>
              </a:xfrm>
              <a:prstGeom prst="rect">
                <a:avLst/>
              </a:prstGeom>
              <a:noFill/>
            </p:spPr>
            <p:txBody>
              <a:bodyPr wrap="square" rtlCol="0">
                <a:spAutoFit/>
              </a:bodyPr>
              <a:lstStyle/>
              <a:p>
                <a:r>
                  <a:rPr lang="sk-SK" dirty="0" smtClean="0"/>
                  <a:t>   A                     B</a:t>
                </a:r>
              </a:p>
              <a:p>
                <a:endParaRPr lang="sk-SK" dirty="0"/>
              </a:p>
              <a:p>
                <a:endParaRPr lang="sk-SK" dirty="0" smtClean="0"/>
              </a:p>
              <a:p>
                <a:r>
                  <a:rPr lang="sk-SK" dirty="0" smtClean="0"/>
                  <a:t>                C</a:t>
                </a:r>
                <a:endParaRPr lang="sk-SK" dirty="0"/>
              </a:p>
              <a:p>
                <a:endParaRPr lang="en-GB" dirty="0"/>
              </a:p>
            </p:txBody>
          </p:sp>
        </p:grpSp>
        <p:cxnSp>
          <p:nvCxnSpPr>
            <p:cNvPr id="30" name="Straight Connector 29"/>
            <p:cNvCxnSpPr/>
            <p:nvPr/>
          </p:nvCxnSpPr>
          <p:spPr>
            <a:xfrm>
              <a:off x="9410700" y="857766"/>
              <a:ext cx="76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319704" y="1135631"/>
              <a:ext cx="336826" cy="3190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0081704" y="1135631"/>
              <a:ext cx="176112" cy="319011"/>
            </a:xfrm>
            <a:prstGeom prst="line">
              <a:avLst/>
            </a:prstGeom>
            <a:ln w="571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845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US" dirty="0"/>
          </a:p>
        </p:txBody>
      </p:sp>
      <p:sp>
        <p:nvSpPr>
          <p:cNvPr id="3" name="TextBox 2"/>
          <p:cNvSpPr txBox="1"/>
          <p:nvPr/>
        </p:nvSpPr>
        <p:spPr>
          <a:xfrm>
            <a:off x="2586789" y="2899611"/>
            <a:ext cx="8987590" cy="3046988"/>
          </a:xfrm>
          <a:prstGeom prst="rect">
            <a:avLst/>
          </a:prstGeom>
          <a:noFill/>
        </p:spPr>
        <p:txBody>
          <a:bodyPr wrap="square" rtlCol="0">
            <a:spAutoFit/>
          </a:bodyPr>
          <a:lstStyle/>
          <a:p>
            <a:endParaRPr lang="en-US" sz="2400" dirty="0" smtClean="0"/>
          </a:p>
          <a:p>
            <a:pPr marL="342900" indent="-342900">
              <a:buAutoNum type="arabicPeriod"/>
            </a:pPr>
            <a:r>
              <a:rPr lang="en-US" sz="2400" dirty="0" smtClean="0"/>
              <a:t>Exact inference in Bayesian networks. </a:t>
            </a:r>
          </a:p>
          <a:p>
            <a:pPr marL="342900" indent="-342900">
              <a:buAutoNum type="arabicPeriod"/>
            </a:pPr>
            <a:r>
              <a:rPr lang="en-US" sz="2400" dirty="0" smtClean="0"/>
              <a:t>Probabilistic inference in Bayesian networks by sampling. </a:t>
            </a:r>
          </a:p>
          <a:p>
            <a:pPr marL="342900" indent="-342900">
              <a:buAutoNum type="arabicPeriod"/>
            </a:pPr>
            <a:r>
              <a:rPr lang="en-US" sz="2400" dirty="0" smtClean="0"/>
              <a:t>Direct sampling in Bayesian nets.</a:t>
            </a:r>
          </a:p>
          <a:p>
            <a:pPr marL="342900" indent="-342900">
              <a:buAutoNum type="arabicPeriod"/>
            </a:pPr>
            <a:r>
              <a:rPr lang="en-US" sz="2400" dirty="0" smtClean="0"/>
              <a:t>Rejection sampling in Bayesian nets. </a:t>
            </a:r>
          </a:p>
          <a:p>
            <a:pPr marL="342900" indent="-342900">
              <a:buAutoNum type="arabicPeriod"/>
            </a:pPr>
            <a:r>
              <a:rPr lang="en-US" sz="2400" dirty="0" err="1" smtClean="0"/>
              <a:t>Likelyhood</a:t>
            </a:r>
            <a:r>
              <a:rPr lang="en-US" sz="2400" dirty="0" smtClean="0"/>
              <a:t> weighting.</a:t>
            </a:r>
          </a:p>
          <a:p>
            <a:pPr marL="342900" indent="-342900">
              <a:buAutoNum type="arabicPeriod"/>
            </a:pPr>
            <a:r>
              <a:rPr lang="en-US" sz="2400" dirty="0" smtClean="0"/>
              <a:t>B. networks in use.</a:t>
            </a:r>
          </a:p>
          <a:p>
            <a:endParaRPr lang="en-US" sz="2400" dirty="0"/>
          </a:p>
        </p:txBody>
      </p:sp>
    </p:spTree>
    <p:extLst>
      <p:ext uri="{BB962C8B-B14F-4D97-AF65-F5344CB8AC3E}">
        <p14:creationId xmlns:p14="http://schemas.microsoft.com/office/powerpoint/2010/main" val="29630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6418" y="285234"/>
            <a:ext cx="6417206" cy="369332"/>
          </a:xfrm>
          <a:prstGeom prst="rect">
            <a:avLst/>
          </a:prstGeom>
        </p:spPr>
        <p:txBody>
          <a:bodyPr wrap="none">
            <a:spAutoFit/>
          </a:bodyPr>
          <a:lstStyle/>
          <a:p>
            <a:r>
              <a:rPr lang="sk-SK" b="1" dirty="0" err="1" smtClean="0">
                <a:latin typeface="Arial" panose="020B0604020202020204" pitchFamily="34" charset="0"/>
              </a:rPr>
              <a:t>Example</a:t>
            </a:r>
            <a:r>
              <a:rPr lang="sk-SK" b="1" dirty="0" smtClean="0">
                <a:latin typeface="Arial" panose="020B0604020202020204" pitchFamily="34" charset="0"/>
              </a:rPr>
              <a:t> 2.</a:t>
            </a:r>
            <a:r>
              <a:rPr lang="sk-SK" dirty="0" smtClean="0">
                <a:latin typeface="Arial" panose="020B0604020202020204" pitchFamily="34" charset="0"/>
              </a:rPr>
              <a:t>  </a:t>
            </a:r>
            <a:r>
              <a:rPr lang="en-GB" dirty="0" smtClean="0">
                <a:latin typeface="Arial" panose="020B0604020202020204" pitchFamily="34" charset="0"/>
              </a:rPr>
              <a:t>Are </a:t>
            </a:r>
            <a:r>
              <a:rPr lang="en-GB" dirty="0">
                <a:latin typeface="Arial" panose="020B0604020202020204" pitchFamily="34" charset="0"/>
              </a:rPr>
              <a:t>D and E conditionally independent, given C?</a:t>
            </a:r>
            <a:endParaRPr lang="en-GB" dirty="0"/>
          </a:p>
        </p:txBody>
      </p:sp>
      <p:sp>
        <p:nvSpPr>
          <p:cNvPr id="3" name="TextBox 2"/>
          <p:cNvSpPr txBox="1"/>
          <p:nvPr/>
        </p:nvSpPr>
        <p:spPr>
          <a:xfrm>
            <a:off x="1028700" y="1600200"/>
            <a:ext cx="11010900" cy="3416320"/>
          </a:xfrm>
          <a:prstGeom prst="rect">
            <a:avLst/>
          </a:prstGeom>
          <a:noFill/>
        </p:spPr>
        <p:txBody>
          <a:bodyPr wrap="square" rtlCol="0">
            <a:spAutoFit/>
          </a:bodyPr>
          <a:lstStyle/>
          <a:p>
            <a:pPr marL="342900" indent="-342900">
              <a:buAutoNum type="arabicPeriod"/>
            </a:pPr>
            <a:r>
              <a:rPr lang="sk-SK" dirty="0" err="1" smtClean="0"/>
              <a:t>Make</a:t>
            </a:r>
            <a:r>
              <a:rPr lang="sk-SK" dirty="0" smtClean="0"/>
              <a:t> </a:t>
            </a:r>
            <a:r>
              <a:rPr lang="sk-SK" dirty="0" err="1" smtClean="0"/>
              <a:t>ancestal</a:t>
            </a:r>
            <a:r>
              <a:rPr lang="sk-SK" dirty="0" smtClean="0"/>
              <a:t> </a:t>
            </a:r>
            <a:r>
              <a:rPr lang="sk-SK" dirty="0" err="1" smtClean="0"/>
              <a:t>graph</a:t>
            </a:r>
            <a:r>
              <a:rPr lang="sk-SK" dirty="0" smtClean="0"/>
              <a:t>. </a:t>
            </a:r>
          </a:p>
          <a:p>
            <a:pPr marL="342900" indent="-342900">
              <a:buAutoNum type="arabicPeriod"/>
            </a:pPr>
            <a:endParaRPr lang="sk-SK" dirty="0"/>
          </a:p>
          <a:p>
            <a:pPr marL="342900" indent="-342900">
              <a:buAutoNum type="arabicPeriod"/>
            </a:pPr>
            <a:endParaRPr lang="sk-SK" dirty="0" smtClean="0"/>
          </a:p>
          <a:p>
            <a:pPr marL="342900" indent="-342900">
              <a:buAutoNum type="arabicPeriod"/>
            </a:pPr>
            <a:endParaRPr lang="sk-SK" dirty="0"/>
          </a:p>
          <a:p>
            <a:pPr marL="342900" indent="-342900">
              <a:buAutoNum type="arabicPeriod"/>
            </a:pPr>
            <a:endParaRPr lang="sk-SK" dirty="0" smtClean="0"/>
          </a:p>
          <a:p>
            <a:pPr marL="342900" indent="-342900">
              <a:buAutoNum type="arabicPeriod"/>
            </a:pPr>
            <a:endParaRPr lang="sk-SK" dirty="0"/>
          </a:p>
          <a:p>
            <a:pPr marL="342900" indent="-342900">
              <a:buAutoNum type="arabicPeriod"/>
            </a:pPr>
            <a:endParaRPr lang="sk-SK" dirty="0" smtClean="0"/>
          </a:p>
          <a:p>
            <a:pPr marL="342900" indent="-342900">
              <a:buAutoNum type="arabicPeriod"/>
            </a:pPr>
            <a:endParaRPr lang="sk-SK" dirty="0"/>
          </a:p>
          <a:p>
            <a:pPr marL="342900" indent="-342900">
              <a:buAutoNum type="arabicPeriod"/>
            </a:pPr>
            <a:endParaRPr lang="sk-SK" dirty="0" smtClean="0"/>
          </a:p>
          <a:p>
            <a:pPr marL="342900" indent="-342900">
              <a:buAutoNum type="arabicPeriod"/>
            </a:pPr>
            <a:endParaRPr lang="sk-SK" dirty="0"/>
          </a:p>
          <a:p>
            <a:pPr marL="342900" indent="-342900">
              <a:buAutoNum type="arabicPeriod"/>
            </a:pPr>
            <a:endParaRPr lang="sk-SK" dirty="0" smtClean="0"/>
          </a:p>
          <a:p>
            <a:pPr marL="342900" indent="-342900">
              <a:buAutoNum type="arabicPeriod"/>
            </a:pPr>
            <a:r>
              <a:rPr lang="sk-SK" dirty="0" err="1" smtClean="0"/>
              <a:t>Connect</a:t>
            </a:r>
            <a:r>
              <a:rPr lang="sk-SK" dirty="0" smtClean="0"/>
              <a:t> </a:t>
            </a:r>
            <a:r>
              <a:rPr lang="sk-SK" dirty="0" err="1" smtClean="0"/>
              <a:t>parents</a:t>
            </a:r>
            <a:r>
              <a:rPr lang="sk-SK" dirty="0" smtClean="0"/>
              <a:t>.</a:t>
            </a:r>
            <a:endParaRPr lang="en-GB" dirty="0"/>
          </a:p>
        </p:txBody>
      </p:sp>
      <p:grpSp>
        <p:nvGrpSpPr>
          <p:cNvPr id="20" name="Group 19"/>
          <p:cNvGrpSpPr/>
          <p:nvPr/>
        </p:nvGrpSpPr>
        <p:grpSpPr>
          <a:xfrm>
            <a:off x="5080000" y="1487617"/>
            <a:ext cx="3251200" cy="2360483"/>
            <a:chOff x="5080000" y="1487617"/>
            <a:chExt cx="3251200" cy="2360483"/>
          </a:xfrm>
        </p:grpSpPr>
        <p:sp>
          <p:nvSpPr>
            <p:cNvPr id="4" name="Oval 3"/>
            <p:cNvSpPr/>
            <p:nvPr/>
          </p:nvSpPr>
          <p:spPr>
            <a:xfrm>
              <a:off x="52578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68072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121400" y="2419866"/>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69469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2578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080000" y="1487617"/>
              <a:ext cx="3251200" cy="2308324"/>
            </a:xfrm>
            <a:prstGeom prst="rect">
              <a:avLst/>
            </a:prstGeom>
            <a:noFill/>
          </p:spPr>
          <p:txBody>
            <a:bodyPr wrap="square" rtlCol="0">
              <a:spAutoFit/>
            </a:bodyPr>
            <a:lstStyle/>
            <a:p>
              <a:endParaRPr lang="sk-SK" dirty="0" smtClean="0"/>
            </a:p>
            <a:p>
              <a:r>
                <a:rPr lang="sk-SK" dirty="0" smtClean="0"/>
                <a:t>     A                      B</a:t>
              </a:r>
            </a:p>
            <a:p>
              <a:endParaRPr lang="sk-SK" dirty="0"/>
            </a:p>
            <a:p>
              <a:endParaRPr lang="sk-SK" dirty="0" smtClean="0"/>
            </a:p>
            <a:p>
              <a:r>
                <a:rPr lang="sk-SK" dirty="0"/>
                <a:t> </a:t>
              </a:r>
              <a:r>
                <a:rPr lang="sk-SK" dirty="0" smtClean="0"/>
                <a:t>                  C</a:t>
              </a:r>
            </a:p>
            <a:p>
              <a:endParaRPr lang="sk-SK" dirty="0"/>
            </a:p>
            <a:p>
              <a:endParaRPr lang="sk-SK" dirty="0" smtClean="0"/>
            </a:p>
            <a:p>
              <a:r>
                <a:rPr lang="sk-SK" dirty="0" smtClean="0"/>
                <a:t>     D                        E</a:t>
              </a:r>
              <a:endParaRPr lang="en-GB" dirty="0"/>
            </a:p>
          </p:txBody>
        </p:sp>
        <p:cxnSp>
          <p:nvCxnSpPr>
            <p:cNvPr id="11" name="Straight Arrow Connector 10"/>
            <p:cNvCxnSpPr/>
            <p:nvPr/>
          </p:nvCxnSpPr>
          <p:spPr>
            <a:xfrm>
              <a:off x="5791200" y="2154198"/>
              <a:ext cx="4445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654800" y="2154198"/>
              <a:ext cx="3048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867400" y="2962533"/>
              <a:ext cx="3302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56400" y="2915166"/>
              <a:ext cx="381000" cy="40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080000" y="4420489"/>
            <a:ext cx="3251200" cy="2360483"/>
            <a:chOff x="5080000" y="1487617"/>
            <a:chExt cx="3251200" cy="2360483"/>
          </a:xfrm>
        </p:grpSpPr>
        <p:sp>
          <p:nvSpPr>
            <p:cNvPr id="22" name="Oval 21"/>
            <p:cNvSpPr/>
            <p:nvPr/>
          </p:nvSpPr>
          <p:spPr>
            <a:xfrm>
              <a:off x="52578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68072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6121400" y="2419866"/>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69469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52578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5080000" y="1487617"/>
              <a:ext cx="3251200" cy="2308324"/>
            </a:xfrm>
            <a:prstGeom prst="rect">
              <a:avLst/>
            </a:prstGeom>
            <a:noFill/>
          </p:spPr>
          <p:txBody>
            <a:bodyPr wrap="square" rtlCol="0">
              <a:spAutoFit/>
            </a:bodyPr>
            <a:lstStyle/>
            <a:p>
              <a:endParaRPr lang="sk-SK" dirty="0" smtClean="0"/>
            </a:p>
            <a:p>
              <a:r>
                <a:rPr lang="sk-SK" dirty="0" smtClean="0"/>
                <a:t>     A                      B</a:t>
              </a:r>
            </a:p>
            <a:p>
              <a:endParaRPr lang="sk-SK" dirty="0"/>
            </a:p>
            <a:p>
              <a:endParaRPr lang="sk-SK" dirty="0" smtClean="0"/>
            </a:p>
            <a:p>
              <a:r>
                <a:rPr lang="sk-SK" dirty="0"/>
                <a:t> </a:t>
              </a:r>
              <a:r>
                <a:rPr lang="sk-SK" dirty="0" smtClean="0"/>
                <a:t>                  C</a:t>
              </a:r>
            </a:p>
            <a:p>
              <a:endParaRPr lang="sk-SK" dirty="0"/>
            </a:p>
            <a:p>
              <a:endParaRPr lang="sk-SK" dirty="0" smtClean="0"/>
            </a:p>
            <a:p>
              <a:r>
                <a:rPr lang="sk-SK" dirty="0" smtClean="0"/>
                <a:t>     D                        E</a:t>
              </a:r>
              <a:endParaRPr lang="en-GB" dirty="0"/>
            </a:p>
          </p:txBody>
        </p:sp>
        <p:cxnSp>
          <p:nvCxnSpPr>
            <p:cNvPr id="28" name="Straight Arrow Connector 27"/>
            <p:cNvCxnSpPr/>
            <p:nvPr/>
          </p:nvCxnSpPr>
          <p:spPr>
            <a:xfrm>
              <a:off x="5791200" y="2154198"/>
              <a:ext cx="4445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654800" y="2154198"/>
              <a:ext cx="3048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867400" y="2962533"/>
              <a:ext cx="3302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56400" y="2915166"/>
              <a:ext cx="381000" cy="40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a:off x="5943600" y="4826000"/>
            <a:ext cx="863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9267916" y="1489558"/>
            <a:ext cx="2556657" cy="2832398"/>
            <a:chOff x="2400300" y="3288963"/>
            <a:chExt cx="3429000" cy="3464520"/>
          </a:xfrm>
          <a:solidFill>
            <a:schemeClr val="accent1">
              <a:lumMod val="40000"/>
              <a:lumOff val="60000"/>
            </a:schemeClr>
          </a:solidFill>
        </p:grpSpPr>
        <p:sp>
          <p:nvSpPr>
            <p:cNvPr id="34" name="Oval 33"/>
            <p:cNvSpPr/>
            <p:nvPr/>
          </p:nvSpPr>
          <p:spPr>
            <a:xfrm>
              <a:off x="3378200" y="32889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927600" y="3297208"/>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016500" y="4867196"/>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2400300" y="56003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3378200" y="4871998"/>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4254500" y="40763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3511550" y="615658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p:cNvCxnSpPr>
              <a:stCxn id="34" idx="5"/>
              <a:endCxn id="39" idx="1"/>
            </p:cNvCxnSpPr>
            <p:nvPr/>
          </p:nvCxnSpPr>
          <p:spPr>
            <a:xfrm>
              <a:off x="3952727" y="3798449"/>
              <a:ext cx="400346" cy="365328"/>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3"/>
              <a:endCxn id="39" idx="7"/>
            </p:cNvCxnSpPr>
            <p:nvPr/>
          </p:nvCxnSpPr>
          <p:spPr>
            <a:xfrm flipH="1">
              <a:off x="4829027" y="3806694"/>
              <a:ext cx="197146" cy="3570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3"/>
              <a:endCxn id="38" idx="7"/>
            </p:cNvCxnSpPr>
            <p:nvPr/>
          </p:nvCxnSpPr>
          <p:spPr>
            <a:xfrm flipH="1">
              <a:off x="3952727" y="4585849"/>
              <a:ext cx="400346" cy="37356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5"/>
              <a:endCxn id="36" idx="1"/>
            </p:cNvCxnSpPr>
            <p:nvPr/>
          </p:nvCxnSpPr>
          <p:spPr>
            <a:xfrm>
              <a:off x="4829027" y="4585849"/>
              <a:ext cx="286046" cy="36876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8" idx="3"/>
              <a:endCxn id="37" idx="7"/>
            </p:cNvCxnSpPr>
            <p:nvPr/>
          </p:nvCxnSpPr>
          <p:spPr>
            <a:xfrm flipH="1">
              <a:off x="2974827" y="5381484"/>
              <a:ext cx="501946" cy="30629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5"/>
              <a:endCxn id="40" idx="2"/>
            </p:cNvCxnSpPr>
            <p:nvPr/>
          </p:nvCxnSpPr>
          <p:spPr>
            <a:xfrm>
              <a:off x="2974827" y="6109849"/>
              <a:ext cx="536723" cy="34518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378200" y="3350977"/>
              <a:ext cx="2311400" cy="1468213"/>
            </a:xfrm>
            <a:prstGeom prst="rect">
              <a:avLst/>
            </a:prstGeom>
            <a:noFill/>
          </p:spPr>
          <p:txBody>
            <a:bodyPr wrap="square" rtlCol="0">
              <a:spAutoFit/>
            </a:bodyPr>
            <a:lstStyle/>
            <a:p>
              <a:r>
                <a:rPr lang="sk-SK" dirty="0" smtClean="0"/>
                <a:t>   A               B</a:t>
              </a:r>
            </a:p>
            <a:p>
              <a:endParaRPr lang="sk-SK" dirty="0" smtClean="0"/>
            </a:p>
            <a:p>
              <a:r>
                <a:rPr lang="sk-SK" dirty="0" smtClean="0"/>
                <a:t>            C</a:t>
              </a:r>
              <a:endParaRPr lang="sk-SK" dirty="0"/>
            </a:p>
            <a:p>
              <a:endParaRPr lang="en-GB" dirty="0"/>
            </a:p>
          </p:txBody>
        </p:sp>
        <p:sp>
          <p:nvSpPr>
            <p:cNvPr id="48" name="TextBox 47"/>
            <p:cNvSpPr txBox="1"/>
            <p:nvPr/>
          </p:nvSpPr>
          <p:spPr>
            <a:xfrm>
              <a:off x="3378200" y="4770229"/>
              <a:ext cx="2451100" cy="790576"/>
            </a:xfrm>
            <a:prstGeom prst="rect">
              <a:avLst/>
            </a:prstGeom>
            <a:noFill/>
          </p:spPr>
          <p:txBody>
            <a:bodyPr wrap="square" rtlCol="0">
              <a:spAutoFit/>
            </a:bodyPr>
            <a:lstStyle/>
            <a:p>
              <a:endParaRPr lang="sk-SK" dirty="0" smtClean="0"/>
            </a:p>
            <a:p>
              <a:r>
                <a:rPr lang="sk-SK" dirty="0"/>
                <a:t> </a:t>
              </a:r>
              <a:r>
                <a:rPr lang="sk-SK" dirty="0" smtClean="0"/>
                <a:t> D                 </a:t>
              </a:r>
              <a:r>
                <a:rPr lang="sk-SK" dirty="0"/>
                <a:t>E</a:t>
              </a:r>
              <a:endParaRPr lang="en-GB" dirty="0"/>
            </a:p>
          </p:txBody>
        </p:sp>
        <p:sp>
          <p:nvSpPr>
            <p:cNvPr id="49" name="TextBox 48"/>
            <p:cNvSpPr txBox="1"/>
            <p:nvPr/>
          </p:nvSpPr>
          <p:spPr>
            <a:xfrm>
              <a:off x="2400300" y="5687777"/>
              <a:ext cx="673100" cy="369332"/>
            </a:xfrm>
            <a:prstGeom prst="rect">
              <a:avLst/>
            </a:prstGeom>
            <a:grpFill/>
          </p:spPr>
          <p:txBody>
            <a:bodyPr wrap="square" rtlCol="0">
              <a:spAutoFit/>
            </a:bodyPr>
            <a:lstStyle/>
            <a:p>
              <a:r>
                <a:rPr lang="sk-SK" dirty="0" smtClean="0"/>
                <a:t>  F</a:t>
              </a:r>
              <a:endParaRPr lang="en-GB" dirty="0"/>
            </a:p>
          </p:txBody>
        </p:sp>
        <p:sp>
          <p:nvSpPr>
            <p:cNvPr id="50" name="TextBox 49"/>
            <p:cNvSpPr txBox="1"/>
            <p:nvPr/>
          </p:nvSpPr>
          <p:spPr>
            <a:xfrm>
              <a:off x="3584140" y="6010399"/>
              <a:ext cx="673100" cy="369332"/>
            </a:xfrm>
            <a:prstGeom prst="rect">
              <a:avLst/>
            </a:prstGeom>
            <a:noFill/>
          </p:spPr>
          <p:txBody>
            <a:bodyPr wrap="square" rtlCol="0">
              <a:spAutoFit/>
            </a:bodyPr>
            <a:lstStyle/>
            <a:p>
              <a:r>
                <a:rPr lang="sk-SK" dirty="0" smtClean="0"/>
                <a:t>  G</a:t>
              </a:r>
              <a:endParaRPr lang="en-GB" dirty="0"/>
            </a:p>
          </p:txBody>
        </p:sp>
      </p:grpSp>
    </p:spTree>
    <p:extLst>
      <p:ext uri="{BB962C8B-B14F-4D97-AF65-F5344CB8AC3E}">
        <p14:creationId xmlns:p14="http://schemas.microsoft.com/office/powerpoint/2010/main" val="30064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0150" y="954217"/>
            <a:ext cx="9918700" cy="5632311"/>
          </a:xfrm>
          <a:prstGeom prst="rect">
            <a:avLst/>
          </a:prstGeom>
          <a:noFill/>
        </p:spPr>
        <p:txBody>
          <a:bodyPr wrap="square" rtlCol="0">
            <a:spAutoFit/>
          </a:bodyPr>
          <a:lstStyle/>
          <a:p>
            <a:r>
              <a:rPr lang="sk-SK" dirty="0" smtClean="0"/>
              <a:t>3. </a:t>
            </a:r>
            <a:r>
              <a:rPr lang="sk-SK" dirty="0" err="1" smtClean="0"/>
              <a:t>Replace</a:t>
            </a:r>
            <a:r>
              <a:rPr lang="sk-SK" dirty="0" smtClean="0"/>
              <a:t> </a:t>
            </a:r>
            <a:r>
              <a:rPr lang="sk-SK" dirty="0" err="1" smtClean="0"/>
              <a:t>oriented</a:t>
            </a:r>
            <a:r>
              <a:rPr lang="sk-SK" dirty="0" smtClean="0"/>
              <a:t> </a:t>
            </a:r>
            <a:r>
              <a:rPr lang="sk-SK" dirty="0" err="1" smtClean="0"/>
              <a:t>edges</a:t>
            </a:r>
            <a:r>
              <a:rPr lang="sk-SK" dirty="0" smtClean="0"/>
              <a:t> by </a:t>
            </a:r>
            <a:r>
              <a:rPr lang="sk-SK" dirty="0" err="1" smtClean="0"/>
              <a:t>unoriented</a:t>
            </a:r>
            <a:r>
              <a:rPr lang="sk-SK" dirty="0" smtClean="0"/>
              <a:t>.</a:t>
            </a:r>
          </a:p>
          <a:p>
            <a:endParaRPr lang="sk-SK" dirty="0"/>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r>
              <a:rPr lang="sk-SK" dirty="0" smtClean="0"/>
              <a:t>4. </a:t>
            </a:r>
            <a:r>
              <a:rPr lang="sk-SK" dirty="0" err="1" smtClean="0"/>
              <a:t>Delete</a:t>
            </a:r>
            <a:r>
              <a:rPr lang="sk-SK" dirty="0" smtClean="0"/>
              <a:t> </a:t>
            </a:r>
            <a:r>
              <a:rPr lang="sk-SK" dirty="0" err="1" smtClean="0"/>
              <a:t>givens</a:t>
            </a:r>
            <a:r>
              <a:rPr lang="sk-SK" dirty="0" smtClean="0"/>
              <a:t> </a:t>
            </a:r>
            <a:r>
              <a:rPr lang="sk-SK" dirty="0" err="1" smtClean="0"/>
              <a:t>together</a:t>
            </a:r>
            <a:r>
              <a:rPr lang="sk-SK" dirty="0" smtClean="0"/>
              <a:t> </a:t>
            </a:r>
            <a:r>
              <a:rPr lang="sk-SK" dirty="0" err="1" smtClean="0"/>
              <a:t>with</a:t>
            </a:r>
            <a:r>
              <a:rPr lang="sk-SK" dirty="0" smtClean="0"/>
              <a:t> </a:t>
            </a:r>
            <a:r>
              <a:rPr lang="sk-SK" dirty="0" err="1" smtClean="0"/>
              <a:t>edges</a:t>
            </a:r>
            <a:r>
              <a:rPr lang="sk-SK" dirty="0" smtClean="0"/>
              <a:t>.</a:t>
            </a:r>
          </a:p>
          <a:p>
            <a:endParaRPr lang="sk-SK" dirty="0"/>
          </a:p>
          <a:p>
            <a:endParaRPr lang="sk-SK" dirty="0" smtClean="0"/>
          </a:p>
          <a:p>
            <a:endParaRPr lang="sk-SK" dirty="0"/>
          </a:p>
          <a:p>
            <a:r>
              <a:rPr lang="sk-SK" dirty="0" smtClean="0"/>
              <a:t>5. </a:t>
            </a:r>
            <a:r>
              <a:rPr lang="sk-SK" dirty="0" err="1" smtClean="0"/>
              <a:t>Read</a:t>
            </a:r>
            <a:r>
              <a:rPr lang="sk-SK" dirty="0" smtClean="0"/>
              <a:t> </a:t>
            </a:r>
            <a:r>
              <a:rPr lang="sk-SK" dirty="0" err="1" smtClean="0"/>
              <a:t>the</a:t>
            </a:r>
            <a:r>
              <a:rPr lang="sk-SK" dirty="0" smtClean="0"/>
              <a:t> </a:t>
            </a:r>
            <a:r>
              <a:rPr lang="sk-SK" dirty="0" err="1" smtClean="0"/>
              <a:t>answer</a:t>
            </a:r>
            <a:r>
              <a:rPr lang="sk-SK" dirty="0" smtClean="0"/>
              <a:t>. D, E are </a:t>
            </a:r>
            <a:r>
              <a:rPr lang="sk-SK" dirty="0" err="1" smtClean="0"/>
              <a:t>disconnected</a:t>
            </a:r>
            <a:endParaRPr lang="sk-SK" dirty="0" smtClean="0"/>
          </a:p>
          <a:p>
            <a:r>
              <a:rPr lang="sk-SK" dirty="0"/>
              <a:t> </a:t>
            </a:r>
            <a:r>
              <a:rPr lang="sk-SK" dirty="0" smtClean="0"/>
              <a:t>   </a:t>
            </a:r>
            <a:r>
              <a:rPr lang="sk-SK" dirty="0" err="1" smtClean="0"/>
              <a:t>therefore</a:t>
            </a:r>
            <a:r>
              <a:rPr lang="sk-SK" dirty="0" smtClean="0"/>
              <a:t> </a:t>
            </a:r>
            <a:r>
              <a:rPr lang="sk-SK" dirty="0" err="1" smtClean="0"/>
              <a:t>they</a:t>
            </a:r>
            <a:r>
              <a:rPr lang="sk-SK" dirty="0" smtClean="0"/>
              <a:t> are </a:t>
            </a:r>
            <a:r>
              <a:rPr lang="sk-SK" dirty="0" err="1" smtClean="0"/>
              <a:t>conditionally</a:t>
            </a:r>
            <a:r>
              <a:rPr lang="sk-SK" dirty="0" smtClean="0"/>
              <a:t> </a:t>
            </a:r>
            <a:r>
              <a:rPr lang="sk-SK" dirty="0" err="1" smtClean="0"/>
              <a:t>independent</a:t>
            </a:r>
            <a:endParaRPr lang="sk-SK" dirty="0" smtClean="0"/>
          </a:p>
          <a:p>
            <a:r>
              <a:rPr lang="sk-SK" dirty="0"/>
              <a:t> </a:t>
            </a:r>
            <a:r>
              <a:rPr lang="sk-SK" dirty="0" smtClean="0"/>
              <a:t>   </a:t>
            </a:r>
            <a:r>
              <a:rPr lang="sk-SK" dirty="0" err="1" smtClean="0"/>
              <a:t>given</a:t>
            </a:r>
            <a:r>
              <a:rPr lang="sk-SK" dirty="0" smtClean="0"/>
              <a:t> C. </a:t>
            </a:r>
            <a:endParaRPr lang="en-GB" dirty="0"/>
          </a:p>
        </p:txBody>
      </p:sp>
      <p:grpSp>
        <p:nvGrpSpPr>
          <p:cNvPr id="25" name="Group 24"/>
          <p:cNvGrpSpPr/>
          <p:nvPr/>
        </p:nvGrpSpPr>
        <p:grpSpPr>
          <a:xfrm>
            <a:off x="5981700" y="954217"/>
            <a:ext cx="3251200" cy="2360483"/>
            <a:chOff x="5981700" y="954217"/>
            <a:chExt cx="3251200" cy="2360483"/>
          </a:xfrm>
        </p:grpSpPr>
        <p:grpSp>
          <p:nvGrpSpPr>
            <p:cNvPr id="3" name="Group 2"/>
            <p:cNvGrpSpPr/>
            <p:nvPr/>
          </p:nvGrpSpPr>
          <p:grpSpPr>
            <a:xfrm>
              <a:off x="5981700" y="954217"/>
              <a:ext cx="3251200" cy="2360483"/>
              <a:chOff x="5080000" y="1487617"/>
              <a:chExt cx="3251200" cy="2360483"/>
            </a:xfrm>
          </p:grpSpPr>
          <p:sp>
            <p:nvSpPr>
              <p:cNvPr id="4" name="Oval 3"/>
              <p:cNvSpPr/>
              <p:nvPr/>
            </p:nvSpPr>
            <p:spPr>
              <a:xfrm>
                <a:off x="52578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68072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121400" y="2419866"/>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69469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2578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080000" y="1487617"/>
                <a:ext cx="3251200" cy="2308324"/>
              </a:xfrm>
              <a:prstGeom prst="rect">
                <a:avLst/>
              </a:prstGeom>
              <a:noFill/>
            </p:spPr>
            <p:txBody>
              <a:bodyPr wrap="square" rtlCol="0">
                <a:spAutoFit/>
              </a:bodyPr>
              <a:lstStyle/>
              <a:p>
                <a:endParaRPr lang="sk-SK" dirty="0" smtClean="0"/>
              </a:p>
              <a:p>
                <a:r>
                  <a:rPr lang="sk-SK" dirty="0" smtClean="0"/>
                  <a:t>     A                      B</a:t>
                </a:r>
              </a:p>
              <a:p>
                <a:endParaRPr lang="sk-SK" dirty="0"/>
              </a:p>
              <a:p>
                <a:endParaRPr lang="sk-SK" dirty="0" smtClean="0"/>
              </a:p>
              <a:p>
                <a:r>
                  <a:rPr lang="sk-SK" dirty="0"/>
                  <a:t> </a:t>
                </a:r>
                <a:r>
                  <a:rPr lang="sk-SK" dirty="0" smtClean="0"/>
                  <a:t>                  C</a:t>
                </a:r>
              </a:p>
              <a:p>
                <a:endParaRPr lang="sk-SK" dirty="0"/>
              </a:p>
              <a:p>
                <a:endParaRPr lang="sk-SK" dirty="0" smtClean="0"/>
              </a:p>
              <a:p>
                <a:r>
                  <a:rPr lang="sk-SK" dirty="0" smtClean="0"/>
                  <a:t>     D                        E</a:t>
                </a:r>
                <a:endParaRPr lang="en-GB" dirty="0"/>
              </a:p>
            </p:txBody>
          </p:sp>
          <p:cxnSp>
            <p:nvCxnSpPr>
              <p:cNvPr id="10" name="Straight Arrow Connector 9"/>
              <p:cNvCxnSpPr/>
              <p:nvPr/>
            </p:nvCxnSpPr>
            <p:spPr>
              <a:xfrm>
                <a:off x="5791200" y="2154198"/>
                <a:ext cx="4445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654800" y="2154198"/>
                <a:ext cx="3048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67400" y="2962533"/>
                <a:ext cx="3302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56400" y="2915166"/>
                <a:ext cx="381000" cy="40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6858000" y="1331099"/>
              <a:ext cx="825500" cy="151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43700" y="1673999"/>
              <a:ext cx="393700" cy="29038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607300" y="1624915"/>
              <a:ext cx="254000" cy="35799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769100" y="2429133"/>
              <a:ext cx="336550" cy="3429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58100" y="2414032"/>
              <a:ext cx="381000" cy="405368"/>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981700" y="4176439"/>
            <a:ext cx="3251200" cy="2360483"/>
            <a:chOff x="5981700" y="4176439"/>
            <a:chExt cx="3251200" cy="2360483"/>
          </a:xfrm>
        </p:grpSpPr>
        <p:grpSp>
          <p:nvGrpSpPr>
            <p:cNvPr id="27" name="Group 26"/>
            <p:cNvGrpSpPr/>
            <p:nvPr/>
          </p:nvGrpSpPr>
          <p:grpSpPr>
            <a:xfrm>
              <a:off x="5981700" y="4176439"/>
              <a:ext cx="3251200" cy="2360483"/>
              <a:chOff x="5981700" y="954217"/>
              <a:chExt cx="3251200" cy="2360483"/>
            </a:xfrm>
          </p:grpSpPr>
          <p:grpSp>
            <p:nvGrpSpPr>
              <p:cNvPr id="28" name="Group 27"/>
              <p:cNvGrpSpPr/>
              <p:nvPr/>
            </p:nvGrpSpPr>
            <p:grpSpPr>
              <a:xfrm>
                <a:off x="5981700" y="954217"/>
                <a:ext cx="3251200" cy="2360483"/>
                <a:chOff x="5080000" y="1487617"/>
                <a:chExt cx="3251200" cy="2360483"/>
              </a:xfrm>
            </p:grpSpPr>
            <p:sp>
              <p:nvSpPr>
                <p:cNvPr id="34" name="Oval 33"/>
                <p:cNvSpPr/>
                <p:nvPr/>
              </p:nvSpPr>
              <p:spPr>
                <a:xfrm>
                  <a:off x="52578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68072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6121400" y="2419866"/>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69469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52578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5080000" y="1487617"/>
                  <a:ext cx="3251200" cy="2308324"/>
                </a:xfrm>
                <a:prstGeom prst="rect">
                  <a:avLst/>
                </a:prstGeom>
                <a:noFill/>
              </p:spPr>
              <p:txBody>
                <a:bodyPr wrap="square" rtlCol="0">
                  <a:spAutoFit/>
                </a:bodyPr>
                <a:lstStyle/>
                <a:p>
                  <a:endParaRPr lang="sk-SK" dirty="0" smtClean="0"/>
                </a:p>
                <a:p>
                  <a:r>
                    <a:rPr lang="sk-SK" dirty="0" smtClean="0"/>
                    <a:t>     A                      B</a:t>
                  </a:r>
                </a:p>
                <a:p>
                  <a:endParaRPr lang="sk-SK" dirty="0"/>
                </a:p>
                <a:p>
                  <a:endParaRPr lang="sk-SK" dirty="0" smtClean="0"/>
                </a:p>
                <a:p>
                  <a:r>
                    <a:rPr lang="sk-SK" dirty="0"/>
                    <a:t> </a:t>
                  </a:r>
                  <a:r>
                    <a:rPr lang="sk-SK" dirty="0" smtClean="0"/>
                    <a:t>                  </a:t>
                  </a:r>
                </a:p>
                <a:p>
                  <a:endParaRPr lang="sk-SK" dirty="0"/>
                </a:p>
                <a:p>
                  <a:endParaRPr lang="sk-SK" dirty="0" smtClean="0"/>
                </a:p>
                <a:p>
                  <a:r>
                    <a:rPr lang="sk-SK" dirty="0" smtClean="0"/>
                    <a:t>     D                        E</a:t>
                  </a:r>
                  <a:endParaRPr lang="en-GB" dirty="0"/>
                </a:p>
              </p:txBody>
            </p:sp>
          </p:grpSp>
          <p:cxnSp>
            <p:nvCxnSpPr>
              <p:cNvPr id="29" name="Straight Connector 28"/>
              <p:cNvCxnSpPr/>
              <p:nvPr/>
            </p:nvCxnSpPr>
            <p:spPr>
              <a:xfrm>
                <a:off x="6858000" y="1331099"/>
                <a:ext cx="825500" cy="15101"/>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6692900" y="4924535"/>
              <a:ext cx="1308100" cy="873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872717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200" y="330200"/>
            <a:ext cx="9461500" cy="3970318"/>
          </a:xfrm>
          <a:prstGeom prst="rect">
            <a:avLst/>
          </a:prstGeom>
          <a:noFill/>
        </p:spPr>
        <p:txBody>
          <a:bodyPr wrap="square" rtlCol="0">
            <a:spAutoFit/>
          </a:bodyPr>
          <a:lstStyle/>
          <a:p>
            <a:r>
              <a:rPr lang="en-GB" b="1" dirty="0" smtClean="0"/>
              <a:t>Example 3</a:t>
            </a:r>
            <a:r>
              <a:rPr lang="en-GB" dirty="0" smtClean="0"/>
              <a:t>.   Are D, E independent (not conditionally independent, but only independent)?</a:t>
            </a:r>
          </a:p>
          <a:p>
            <a:endParaRPr lang="en-GB" dirty="0"/>
          </a:p>
          <a:p>
            <a:endParaRPr lang="en-GB" dirty="0" smtClean="0"/>
          </a:p>
          <a:p>
            <a:endParaRPr lang="en-GB" dirty="0"/>
          </a:p>
          <a:p>
            <a:pPr marL="342900" indent="-342900">
              <a:buAutoNum type="arabicPeriod"/>
            </a:pPr>
            <a:r>
              <a:rPr lang="en-GB" dirty="0" smtClean="0"/>
              <a:t>Make an ancestral graph.</a:t>
            </a:r>
          </a:p>
          <a:p>
            <a:pPr marL="342900" indent="-342900">
              <a:buAutoNum type="arabicPeriod"/>
            </a:pPr>
            <a:endParaRPr lang="en-GB" dirty="0"/>
          </a:p>
          <a:p>
            <a:pPr marL="342900" indent="-342900">
              <a:buAutoNum type="arabicPeriod"/>
            </a:pPr>
            <a:endParaRPr lang="en-GB" dirty="0" smtClean="0"/>
          </a:p>
          <a:p>
            <a:pPr marL="342900" indent="-342900">
              <a:buAutoNum type="arabicPeriod"/>
            </a:pPr>
            <a:endParaRPr lang="en-GB" dirty="0"/>
          </a:p>
          <a:p>
            <a:pPr marL="342900" indent="-342900">
              <a:buAutoNum type="arabicPeriod"/>
            </a:pPr>
            <a:endParaRPr lang="en-GB" dirty="0" smtClean="0"/>
          </a:p>
          <a:p>
            <a:pPr marL="342900" indent="-342900">
              <a:buAutoNum type="arabicPeriod"/>
            </a:pPr>
            <a:endParaRPr lang="en-GB" dirty="0"/>
          </a:p>
          <a:p>
            <a:pPr marL="342900" indent="-342900">
              <a:buAutoNum type="arabicPeriod"/>
            </a:pPr>
            <a:endParaRPr lang="en-GB" dirty="0" smtClean="0"/>
          </a:p>
          <a:p>
            <a:pPr marL="342900" indent="-342900">
              <a:buAutoNum type="arabicPeriod"/>
            </a:pPr>
            <a:endParaRPr lang="en-GB" dirty="0"/>
          </a:p>
          <a:p>
            <a:pPr marL="342900" indent="-342900">
              <a:buAutoNum type="arabicPeriod"/>
            </a:pPr>
            <a:r>
              <a:rPr lang="en-GB" dirty="0" smtClean="0"/>
              <a:t>Connect the parents.</a:t>
            </a:r>
            <a:endParaRPr lang="en-GB" dirty="0"/>
          </a:p>
        </p:txBody>
      </p:sp>
      <p:grpSp>
        <p:nvGrpSpPr>
          <p:cNvPr id="3" name="Group 2"/>
          <p:cNvGrpSpPr/>
          <p:nvPr/>
        </p:nvGrpSpPr>
        <p:grpSpPr>
          <a:xfrm>
            <a:off x="5080000" y="1487617"/>
            <a:ext cx="3251200" cy="2360483"/>
            <a:chOff x="5080000" y="1487617"/>
            <a:chExt cx="3251200" cy="2360483"/>
          </a:xfrm>
        </p:grpSpPr>
        <p:sp>
          <p:nvSpPr>
            <p:cNvPr id="4" name="Oval 3"/>
            <p:cNvSpPr/>
            <p:nvPr/>
          </p:nvSpPr>
          <p:spPr>
            <a:xfrm>
              <a:off x="52578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68072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121400" y="2419866"/>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69469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2578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080000" y="1487617"/>
              <a:ext cx="3251200" cy="2308324"/>
            </a:xfrm>
            <a:prstGeom prst="rect">
              <a:avLst/>
            </a:prstGeom>
            <a:noFill/>
          </p:spPr>
          <p:txBody>
            <a:bodyPr wrap="square" rtlCol="0">
              <a:spAutoFit/>
            </a:bodyPr>
            <a:lstStyle/>
            <a:p>
              <a:endParaRPr lang="sk-SK" dirty="0" smtClean="0"/>
            </a:p>
            <a:p>
              <a:r>
                <a:rPr lang="sk-SK" dirty="0" smtClean="0"/>
                <a:t>     A                      B</a:t>
              </a:r>
            </a:p>
            <a:p>
              <a:endParaRPr lang="sk-SK" dirty="0"/>
            </a:p>
            <a:p>
              <a:endParaRPr lang="sk-SK" dirty="0" smtClean="0"/>
            </a:p>
            <a:p>
              <a:r>
                <a:rPr lang="sk-SK" dirty="0"/>
                <a:t> </a:t>
              </a:r>
              <a:r>
                <a:rPr lang="sk-SK" dirty="0" smtClean="0"/>
                <a:t>                  C</a:t>
              </a:r>
            </a:p>
            <a:p>
              <a:endParaRPr lang="sk-SK" dirty="0"/>
            </a:p>
            <a:p>
              <a:endParaRPr lang="sk-SK" dirty="0" smtClean="0"/>
            </a:p>
            <a:p>
              <a:r>
                <a:rPr lang="sk-SK" dirty="0" smtClean="0"/>
                <a:t>     D                        E</a:t>
              </a:r>
              <a:endParaRPr lang="en-GB" dirty="0"/>
            </a:p>
          </p:txBody>
        </p:sp>
        <p:cxnSp>
          <p:nvCxnSpPr>
            <p:cNvPr id="10" name="Straight Arrow Connector 9"/>
            <p:cNvCxnSpPr/>
            <p:nvPr/>
          </p:nvCxnSpPr>
          <p:spPr>
            <a:xfrm>
              <a:off x="5791200" y="2154198"/>
              <a:ext cx="4445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654800" y="2154198"/>
              <a:ext cx="3048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67400" y="2962533"/>
              <a:ext cx="3302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56400" y="2915166"/>
              <a:ext cx="381000" cy="40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67916" y="1489558"/>
            <a:ext cx="2556657" cy="2832398"/>
            <a:chOff x="2400300" y="3288963"/>
            <a:chExt cx="3429000" cy="3464520"/>
          </a:xfrm>
          <a:solidFill>
            <a:schemeClr val="accent1">
              <a:lumMod val="40000"/>
              <a:lumOff val="60000"/>
            </a:schemeClr>
          </a:solidFill>
        </p:grpSpPr>
        <p:sp>
          <p:nvSpPr>
            <p:cNvPr id="15" name="Oval 14"/>
            <p:cNvSpPr/>
            <p:nvPr/>
          </p:nvSpPr>
          <p:spPr>
            <a:xfrm>
              <a:off x="3378200" y="32889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927600" y="3297208"/>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5016500" y="4867196"/>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2400300" y="56003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378200" y="4871998"/>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4254500" y="407636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3511550" y="6156583"/>
              <a:ext cx="673100" cy="5969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p:cNvCxnSpPr>
              <a:stCxn id="15" idx="5"/>
              <a:endCxn id="20" idx="1"/>
            </p:cNvCxnSpPr>
            <p:nvPr/>
          </p:nvCxnSpPr>
          <p:spPr>
            <a:xfrm>
              <a:off x="3952727" y="3798449"/>
              <a:ext cx="400346" cy="365328"/>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20" idx="7"/>
            </p:cNvCxnSpPr>
            <p:nvPr/>
          </p:nvCxnSpPr>
          <p:spPr>
            <a:xfrm flipH="1">
              <a:off x="4829027" y="3806694"/>
              <a:ext cx="197146" cy="3570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19" idx="7"/>
            </p:cNvCxnSpPr>
            <p:nvPr/>
          </p:nvCxnSpPr>
          <p:spPr>
            <a:xfrm flipH="1">
              <a:off x="3952727" y="4585849"/>
              <a:ext cx="400346" cy="37356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5"/>
              <a:endCxn id="17" idx="1"/>
            </p:cNvCxnSpPr>
            <p:nvPr/>
          </p:nvCxnSpPr>
          <p:spPr>
            <a:xfrm>
              <a:off x="4829027" y="4585849"/>
              <a:ext cx="286046" cy="36876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3"/>
              <a:endCxn id="18" idx="7"/>
            </p:cNvCxnSpPr>
            <p:nvPr/>
          </p:nvCxnSpPr>
          <p:spPr>
            <a:xfrm flipH="1">
              <a:off x="2974827" y="5381484"/>
              <a:ext cx="501946" cy="30629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5"/>
              <a:endCxn id="21" idx="2"/>
            </p:cNvCxnSpPr>
            <p:nvPr/>
          </p:nvCxnSpPr>
          <p:spPr>
            <a:xfrm>
              <a:off x="2974827" y="6109849"/>
              <a:ext cx="536723" cy="34518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8200" y="3350977"/>
              <a:ext cx="2311400" cy="1468213"/>
            </a:xfrm>
            <a:prstGeom prst="rect">
              <a:avLst/>
            </a:prstGeom>
            <a:noFill/>
          </p:spPr>
          <p:txBody>
            <a:bodyPr wrap="square" rtlCol="0">
              <a:spAutoFit/>
            </a:bodyPr>
            <a:lstStyle/>
            <a:p>
              <a:r>
                <a:rPr lang="sk-SK" dirty="0" smtClean="0"/>
                <a:t>   A               B</a:t>
              </a:r>
            </a:p>
            <a:p>
              <a:endParaRPr lang="sk-SK" dirty="0" smtClean="0"/>
            </a:p>
            <a:p>
              <a:r>
                <a:rPr lang="sk-SK" dirty="0" smtClean="0"/>
                <a:t>            C</a:t>
              </a:r>
              <a:endParaRPr lang="sk-SK" dirty="0"/>
            </a:p>
            <a:p>
              <a:endParaRPr lang="en-GB" dirty="0"/>
            </a:p>
          </p:txBody>
        </p:sp>
        <p:sp>
          <p:nvSpPr>
            <p:cNvPr id="29" name="TextBox 28"/>
            <p:cNvSpPr txBox="1"/>
            <p:nvPr/>
          </p:nvSpPr>
          <p:spPr>
            <a:xfrm>
              <a:off x="3378200" y="4770229"/>
              <a:ext cx="2451100" cy="790576"/>
            </a:xfrm>
            <a:prstGeom prst="rect">
              <a:avLst/>
            </a:prstGeom>
            <a:noFill/>
          </p:spPr>
          <p:txBody>
            <a:bodyPr wrap="square" rtlCol="0">
              <a:spAutoFit/>
            </a:bodyPr>
            <a:lstStyle/>
            <a:p>
              <a:endParaRPr lang="sk-SK" dirty="0" smtClean="0"/>
            </a:p>
            <a:p>
              <a:r>
                <a:rPr lang="sk-SK" dirty="0"/>
                <a:t> </a:t>
              </a:r>
              <a:r>
                <a:rPr lang="sk-SK" dirty="0" smtClean="0"/>
                <a:t> D                 </a:t>
              </a:r>
              <a:r>
                <a:rPr lang="sk-SK" dirty="0"/>
                <a:t>E</a:t>
              </a:r>
              <a:endParaRPr lang="en-GB" dirty="0"/>
            </a:p>
          </p:txBody>
        </p:sp>
        <p:sp>
          <p:nvSpPr>
            <p:cNvPr id="30" name="TextBox 29"/>
            <p:cNvSpPr txBox="1"/>
            <p:nvPr/>
          </p:nvSpPr>
          <p:spPr>
            <a:xfrm>
              <a:off x="2400300" y="5687777"/>
              <a:ext cx="673100" cy="369332"/>
            </a:xfrm>
            <a:prstGeom prst="rect">
              <a:avLst/>
            </a:prstGeom>
            <a:grpFill/>
          </p:spPr>
          <p:txBody>
            <a:bodyPr wrap="square" rtlCol="0">
              <a:spAutoFit/>
            </a:bodyPr>
            <a:lstStyle/>
            <a:p>
              <a:r>
                <a:rPr lang="sk-SK" dirty="0" smtClean="0"/>
                <a:t>  F</a:t>
              </a:r>
              <a:endParaRPr lang="en-GB" dirty="0"/>
            </a:p>
          </p:txBody>
        </p:sp>
        <p:sp>
          <p:nvSpPr>
            <p:cNvPr id="31" name="TextBox 30"/>
            <p:cNvSpPr txBox="1"/>
            <p:nvPr/>
          </p:nvSpPr>
          <p:spPr>
            <a:xfrm>
              <a:off x="3584140" y="6010399"/>
              <a:ext cx="673100" cy="369332"/>
            </a:xfrm>
            <a:prstGeom prst="rect">
              <a:avLst/>
            </a:prstGeom>
            <a:noFill/>
          </p:spPr>
          <p:txBody>
            <a:bodyPr wrap="square" rtlCol="0">
              <a:spAutoFit/>
            </a:bodyPr>
            <a:lstStyle/>
            <a:p>
              <a:r>
                <a:rPr lang="sk-SK" dirty="0" smtClean="0"/>
                <a:t>  G</a:t>
              </a:r>
              <a:endParaRPr lang="en-GB" dirty="0"/>
            </a:p>
          </p:txBody>
        </p:sp>
      </p:grpSp>
      <p:grpSp>
        <p:nvGrpSpPr>
          <p:cNvPr id="45" name="Group 44"/>
          <p:cNvGrpSpPr/>
          <p:nvPr/>
        </p:nvGrpSpPr>
        <p:grpSpPr>
          <a:xfrm>
            <a:off x="5080000" y="4420489"/>
            <a:ext cx="3251200" cy="2360483"/>
            <a:chOff x="5080000" y="4420489"/>
            <a:chExt cx="3251200" cy="2360483"/>
          </a:xfrm>
        </p:grpSpPr>
        <p:grpSp>
          <p:nvGrpSpPr>
            <p:cNvPr id="32" name="Group 31"/>
            <p:cNvGrpSpPr/>
            <p:nvPr/>
          </p:nvGrpSpPr>
          <p:grpSpPr>
            <a:xfrm>
              <a:off x="5080000" y="4420489"/>
              <a:ext cx="3251200" cy="2360483"/>
              <a:chOff x="5080000" y="1487617"/>
              <a:chExt cx="3251200" cy="2360483"/>
            </a:xfrm>
          </p:grpSpPr>
          <p:sp>
            <p:nvSpPr>
              <p:cNvPr id="33" name="Oval 32"/>
              <p:cNvSpPr/>
              <p:nvPr/>
            </p:nvSpPr>
            <p:spPr>
              <a:xfrm>
                <a:off x="52578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68072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6121400" y="2419866"/>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69469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52578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5080000" y="1487617"/>
                <a:ext cx="3251200" cy="2308324"/>
              </a:xfrm>
              <a:prstGeom prst="rect">
                <a:avLst/>
              </a:prstGeom>
              <a:noFill/>
            </p:spPr>
            <p:txBody>
              <a:bodyPr wrap="square" rtlCol="0">
                <a:spAutoFit/>
              </a:bodyPr>
              <a:lstStyle/>
              <a:p>
                <a:endParaRPr lang="sk-SK" dirty="0" smtClean="0"/>
              </a:p>
              <a:p>
                <a:r>
                  <a:rPr lang="sk-SK" dirty="0" smtClean="0"/>
                  <a:t>     A                      B</a:t>
                </a:r>
              </a:p>
              <a:p>
                <a:endParaRPr lang="sk-SK" dirty="0"/>
              </a:p>
              <a:p>
                <a:endParaRPr lang="sk-SK" dirty="0" smtClean="0"/>
              </a:p>
              <a:p>
                <a:r>
                  <a:rPr lang="sk-SK" dirty="0"/>
                  <a:t> </a:t>
                </a:r>
                <a:r>
                  <a:rPr lang="sk-SK" dirty="0" smtClean="0"/>
                  <a:t>                  C</a:t>
                </a:r>
              </a:p>
              <a:p>
                <a:endParaRPr lang="sk-SK" dirty="0"/>
              </a:p>
              <a:p>
                <a:endParaRPr lang="sk-SK" dirty="0" smtClean="0"/>
              </a:p>
              <a:p>
                <a:r>
                  <a:rPr lang="sk-SK" dirty="0" smtClean="0"/>
                  <a:t>     D                        E</a:t>
                </a:r>
                <a:endParaRPr lang="en-GB" dirty="0"/>
              </a:p>
            </p:txBody>
          </p:sp>
          <p:cxnSp>
            <p:nvCxnSpPr>
              <p:cNvPr id="39" name="Straight Arrow Connector 38"/>
              <p:cNvCxnSpPr/>
              <p:nvPr/>
            </p:nvCxnSpPr>
            <p:spPr>
              <a:xfrm>
                <a:off x="5791200" y="2154198"/>
                <a:ext cx="4445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654800" y="2154198"/>
                <a:ext cx="3048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867400" y="2962533"/>
                <a:ext cx="3302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756400" y="2915166"/>
                <a:ext cx="381000" cy="40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a:off x="5943600" y="4851400"/>
              <a:ext cx="8636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0450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100" y="635000"/>
            <a:ext cx="9918700" cy="3139321"/>
          </a:xfrm>
          <a:prstGeom prst="rect">
            <a:avLst/>
          </a:prstGeom>
          <a:noFill/>
        </p:spPr>
        <p:txBody>
          <a:bodyPr wrap="square" rtlCol="0">
            <a:spAutoFit/>
          </a:bodyPr>
          <a:lstStyle/>
          <a:p>
            <a:r>
              <a:rPr lang="en-GB" dirty="0" smtClean="0"/>
              <a:t>3. Disorient the graph.</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4. Delete givens  (there are no givens).</a:t>
            </a:r>
            <a:endParaRPr lang="en-GB" dirty="0"/>
          </a:p>
        </p:txBody>
      </p:sp>
      <p:grpSp>
        <p:nvGrpSpPr>
          <p:cNvPr id="3" name="Group 2"/>
          <p:cNvGrpSpPr/>
          <p:nvPr/>
        </p:nvGrpSpPr>
        <p:grpSpPr>
          <a:xfrm>
            <a:off x="5981700" y="954217"/>
            <a:ext cx="3251200" cy="2360483"/>
            <a:chOff x="5981700" y="954217"/>
            <a:chExt cx="3251200" cy="2360483"/>
          </a:xfrm>
        </p:grpSpPr>
        <p:grpSp>
          <p:nvGrpSpPr>
            <p:cNvPr id="4" name="Group 3"/>
            <p:cNvGrpSpPr/>
            <p:nvPr/>
          </p:nvGrpSpPr>
          <p:grpSpPr>
            <a:xfrm>
              <a:off x="5981700" y="954217"/>
              <a:ext cx="3251200" cy="2360483"/>
              <a:chOff x="5080000" y="1487617"/>
              <a:chExt cx="3251200" cy="2360483"/>
            </a:xfrm>
          </p:grpSpPr>
          <p:sp>
            <p:nvSpPr>
              <p:cNvPr id="10" name="Oval 9"/>
              <p:cNvSpPr/>
              <p:nvPr/>
            </p:nvSpPr>
            <p:spPr>
              <a:xfrm>
                <a:off x="52578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68072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121400" y="2419866"/>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69469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52578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5080000" y="1487617"/>
                <a:ext cx="3251200" cy="2308324"/>
              </a:xfrm>
              <a:prstGeom prst="rect">
                <a:avLst/>
              </a:prstGeom>
              <a:noFill/>
            </p:spPr>
            <p:txBody>
              <a:bodyPr wrap="square" rtlCol="0">
                <a:spAutoFit/>
              </a:bodyPr>
              <a:lstStyle/>
              <a:p>
                <a:endParaRPr lang="sk-SK" dirty="0" smtClean="0"/>
              </a:p>
              <a:p>
                <a:r>
                  <a:rPr lang="sk-SK" dirty="0" smtClean="0"/>
                  <a:t>     A                      B</a:t>
                </a:r>
              </a:p>
              <a:p>
                <a:endParaRPr lang="sk-SK" dirty="0"/>
              </a:p>
              <a:p>
                <a:endParaRPr lang="sk-SK" dirty="0" smtClean="0"/>
              </a:p>
              <a:p>
                <a:r>
                  <a:rPr lang="sk-SK" dirty="0"/>
                  <a:t> </a:t>
                </a:r>
                <a:r>
                  <a:rPr lang="sk-SK" dirty="0" smtClean="0"/>
                  <a:t>                  C</a:t>
                </a:r>
              </a:p>
              <a:p>
                <a:endParaRPr lang="sk-SK" dirty="0"/>
              </a:p>
              <a:p>
                <a:endParaRPr lang="sk-SK" dirty="0" smtClean="0"/>
              </a:p>
              <a:p>
                <a:r>
                  <a:rPr lang="sk-SK" dirty="0" smtClean="0"/>
                  <a:t>     D                        E</a:t>
                </a:r>
                <a:endParaRPr lang="en-GB" dirty="0"/>
              </a:p>
            </p:txBody>
          </p:sp>
          <p:cxnSp>
            <p:nvCxnSpPr>
              <p:cNvPr id="16" name="Straight Arrow Connector 15"/>
              <p:cNvCxnSpPr/>
              <p:nvPr/>
            </p:nvCxnSpPr>
            <p:spPr>
              <a:xfrm>
                <a:off x="5791200" y="2154198"/>
                <a:ext cx="4445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654800" y="2154198"/>
                <a:ext cx="3048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867400" y="2962533"/>
                <a:ext cx="3302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56400" y="2915166"/>
                <a:ext cx="381000" cy="40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p:nvCxnSpPr>
          <p:spPr>
            <a:xfrm>
              <a:off x="6858000" y="1331099"/>
              <a:ext cx="825500" cy="151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743700" y="1673999"/>
              <a:ext cx="393700" cy="29038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607300" y="1624915"/>
              <a:ext cx="254000" cy="35799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769100" y="2429133"/>
              <a:ext cx="336550" cy="3429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58100" y="2414032"/>
              <a:ext cx="381000" cy="405368"/>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159500" y="4224655"/>
            <a:ext cx="3251200" cy="2360483"/>
            <a:chOff x="5981700" y="954217"/>
            <a:chExt cx="3251200" cy="2360483"/>
          </a:xfrm>
        </p:grpSpPr>
        <p:grpSp>
          <p:nvGrpSpPr>
            <p:cNvPr id="21" name="Group 20"/>
            <p:cNvGrpSpPr/>
            <p:nvPr/>
          </p:nvGrpSpPr>
          <p:grpSpPr>
            <a:xfrm>
              <a:off x="5981700" y="954217"/>
              <a:ext cx="3251200" cy="2360483"/>
              <a:chOff x="5080000" y="1487617"/>
              <a:chExt cx="3251200" cy="2360483"/>
            </a:xfrm>
          </p:grpSpPr>
          <p:sp>
            <p:nvSpPr>
              <p:cNvPr id="27" name="Oval 26"/>
              <p:cNvSpPr/>
              <p:nvPr/>
            </p:nvSpPr>
            <p:spPr>
              <a:xfrm>
                <a:off x="52578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6807200" y="16002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6121400" y="2419866"/>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69469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5257800" y="3213100"/>
                <a:ext cx="685800" cy="635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5080000" y="1487617"/>
                <a:ext cx="3251200" cy="2308324"/>
              </a:xfrm>
              <a:prstGeom prst="rect">
                <a:avLst/>
              </a:prstGeom>
              <a:noFill/>
            </p:spPr>
            <p:txBody>
              <a:bodyPr wrap="square" rtlCol="0">
                <a:spAutoFit/>
              </a:bodyPr>
              <a:lstStyle/>
              <a:p>
                <a:endParaRPr lang="sk-SK" dirty="0" smtClean="0"/>
              </a:p>
              <a:p>
                <a:r>
                  <a:rPr lang="sk-SK" dirty="0" smtClean="0"/>
                  <a:t>     A                      B</a:t>
                </a:r>
              </a:p>
              <a:p>
                <a:endParaRPr lang="sk-SK" dirty="0"/>
              </a:p>
              <a:p>
                <a:endParaRPr lang="sk-SK" dirty="0" smtClean="0"/>
              </a:p>
              <a:p>
                <a:r>
                  <a:rPr lang="sk-SK" dirty="0"/>
                  <a:t> </a:t>
                </a:r>
                <a:r>
                  <a:rPr lang="sk-SK" dirty="0" smtClean="0"/>
                  <a:t>                  C</a:t>
                </a:r>
              </a:p>
              <a:p>
                <a:endParaRPr lang="sk-SK" dirty="0"/>
              </a:p>
              <a:p>
                <a:endParaRPr lang="sk-SK" dirty="0" smtClean="0"/>
              </a:p>
              <a:p>
                <a:r>
                  <a:rPr lang="sk-SK" dirty="0" smtClean="0"/>
                  <a:t>     D                        E</a:t>
                </a:r>
                <a:endParaRPr lang="en-GB" dirty="0"/>
              </a:p>
            </p:txBody>
          </p:sp>
          <p:cxnSp>
            <p:nvCxnSpPr>
              <p:cNvPr id="33" name="Straight Arrow Connector 32"/>
              <p:cNvCxnSpPr/>
              <p:nvPr/>
            </p:nvCxnSpPr>
            <p:spPr>
              <a:xfrm>
                <a:off x="5791200" y="2154198"/>
                <a:ext cx="4445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654800" y="2154198"/>
                <a:ext cx="3048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5867400" y="2962533"/>
                <a:ext cx="330200" cy="35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56400" y="2915166"/>
                <a:ext cx="381000" cy="40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6858000" y="1331099"/>
              <a:ext cx="825500" cy="151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743700" y="1673999"/>
              <a:ext cx="393700" cy="29038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607300" y="1624915"/>
              <a:ext cx="254000" cy="35799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69100" y="2429133"/>
              <a:ext cx="336550" cy="3429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58100" y="2414032"/>
              <a:ext cx="381000" cy="405368"/>
            </a:xfrm>
            <a:prstGeom prst="line">
              <a:avLst/>
            </a:prstGeom>
            <a:ln w="762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3360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300" y="787400"/>
            <a:ext cx="9601200" cy="923330"/>
          </a:xfrm>
          <a:prstGeom prst="rect">
            <a:avLst/>
          </a:prstGeom>
          <a:noFill/>
        </p:spPr>
        <p:txBody>
          <a:bodyPr wrap="square" rtlCol="0">
            <a:spAutoFit/>
          </a:bodyPr>
          <a:lstStyle/>
          <a:p>
            <a:r>
              <a:rPr lang="en-GB" dirty="0" smtClean="0"/>
              <a:t>4. Read the answer : No</a:t>
            </a:r>
            <a:r>
              <a:rPr lang="en-GB" dirty="0"/>
              <a:t>, D and E are connected (via a path through C), so they are not required to be marginally </a:t>
            </a:r>
            <a:r>
              <a:rPr lang="en-GB" dirty="0" smtClean="0"/>
              <a:t>independent. We cannot guarantee they are independent. </a:t>
            </a:r>
            <a:endParaRPr lang="en-GB" dirty="0"/>
          </a:p>
        </p:txBody>
      </p:sp>
    </p:spTree>
    <p:extLst>
      <p:ext uri="{BB962C8B-B14F-4D97-AF65-F5344CB8AC3E}">
        <p14:creationId xmlns:p14="http://schemas.microsoft.com/office/powerpoint/2010/main" val="3527416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the time series</a:t>
            </a:r>
            <a:endParaRPr lang="en-US" dirty="0"/>
          </a:p>
        </p:txBody>
      </p:sp>
      <p:sp>
        <p:nvSpPr>
          <p:cNvPr id="3" name="TextBox 2"/>
          <p:cNvSpPr txBox="1"/>
          <p:nvPr/>
        </p:nvSpPr>
        <p:spPr>
          <a:xfrm>
            <a:off x="2592924" y="2336457"/>
            <a:ext cx="8530046" cy="523220"/>
          </a:xfrm>
          <a:prstGeom prst="rect">
            <a:avLst/>
          </a:prstGeom>
          <a:noFill/>
        </p:spPr>
        <p:txBody>
          <a:bodyPr wrap="square" rtlCol="0">
            <a:spAutoFit/>
          </a:bodyPr>
          <a:lstStyle/>
          <a:p>
            <a:r>
              <a:rPr lang="en-US" sz="2800" dirty="0" smtClean="0"/>
              <a:t>Outline </a:t>
            </a:r>
            <a:endParaRPr lang="en-US" sz="2800" dirty="0"/>
          </a:p>
        </p:txBody>
      </p:sp>
      <p:sp>
        <p:nvSpPr>
          <p:cNvPr id="4" name="TextBox 3"/>
          <p:cNvSpPr txBox="1"/>
          <p:nvPr/>
        </p:nvSpPr>
        <p:spPr>
          <a:xfrm>
            <a:off x="2592924" y="3722914"/>
            <a:ext cx="8712926" cy="1569660"/>
          </a:xfrm>
          <a:prstGeom prst="rect">
            <a:avLst/>
          </a:prstGeom>
          <a:noFill/>
        </p:spPr>
        <p:txBody>
          <a:bodyPr wrap="square" rtlCol="0">
            <a:spAutoFit/>
          </a:bodyPr>
          <a:lstStyle/>
          <a:p>
            <a:pPr marL="342900" indent="-342900">
              <a:buAutoNum type="arabicPeriod"/>
            </a:pPr>
            <a:r>
              <a:rPr lang="en-US" sz="2400" dirty="0" smtClean="0"/>
              <a:t>Time series  - definition</a:t>
            </a:r>
          </a:p>
          <a:p>
            <a:pPr marL="342900" indent="-342900">
              <a:buAutoNum type="arabicPeriod"/>
            </a:pPr>
            <a:r>
              <a:rPr lang="en-US" sz="2400" dirty="0" smtClean="0"/>
              <a:t>Time series -  examples</a:t>
            </a:r>
          </a:p>
          <a:p>
            <a:pPr marL="342900" indent="-342900">
              <a:buAutoNum type="arabicPeriod"/>
            </a:pPr>
            <a:r>
              <a:rPr lang="en-US" sz="2400" dirty="0" smtClean="0"/>
              <a:t>Patterns in the time series and their identification.</a:t>
            </a:r>
          </a:p>
          <a:p>
            <a:pPr marL="342900" indent="-342900">
              <a:buAutoNum type="arabicPeriod"/>
            </a:pPr>
            <a:r>
              <a:rPr lang="en-US" sz="2400" dirty="0" smtClean="0"/>
              <a:t>Analysis of the trend.  </a:t>
            </a:r>
            <a:endParaRPr lang="en-US" sz="2400" dirty="0"/>
          </a:p>
        </p:txBody>
      </p:sp>
      <p:sp>
        <p:nvSpPr>
          <p:cNvPr id="5" name="TextBox 4"/>
          <p:cNvSpPr txBox="1"/>
          <p:nvPr/>
        </p:nvSpPr>
        <p:spPr>
          <a:xfrm>
            <a:off x="2704011" y="5734594"/>
            <a:ext cx="8418959" cy="646331"/>
          </a:xfrm>
          <a:prstGeom prst="rect">
            <a:avLst/>
          </a:prstGeom>
          <a:solidFill>
            <a:srgbClr val="FFFF00"/>
          </a:solidFill>
        </p:spPr>
        <p:txBody>
          <a:bodyPr wrap="square" rtlCol="0">
            <a:spAutoFit/>
          </a:bodyPr>
          <a:lstStyle/>
          <a:p>
            <a:r>
              <a:rPr lang="en-US" dirty="0" smtClean="0"/>
              <a:t>We recognize </a:t>
            </a:r>
            <a:r>
              <a:rPr lang="en-US" b="1" dirty="0" smtClean="0"/>
              <a:t>classical </a:t>
            </a:r>
            <a:r>
              <a:rPr lang="en-US" dirty="0" smtClean="0"/>
              <a:t>time series and </a:t>
            </a:r>
            <a:r>
              <a:rPr lang="en-US" b="1" dirty="0" smtClean="0"/>
              <a:t>nonlinear</a:t>
            </a:r>
            <a:r>
              <a:rPr lang="en-US" dirty="0" smtClean="0"/>
              <a:t> time series analysis. Here, we deal only with the classical time series analysis. </a:t>
            </a:r>
            <a:endParaRPr lang="en-US" dirty="0"/>
          </a:p>
        </p:txBody>
      </p:sp>
    </p:spTree>
    <p:extLst>
      <p:ext uri="{BB962C8B-B14F-4D97-AF65-F5344CB8AC3E}">
        <p14:creationId xmlns:p14="http://schemas.microsoft.com/office/powerpoint/2010/main" val="724699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074"/>
          <p:cNvSpPr>
            <a:spLocks noGrp="1" noChangeArrowheads="1"/>
          </p:cNvSpPr>
          <p:nvPr>
            <p:ph type="title"/>
          </p:nvPr>
        </p:nvSpPr>
        <p:spPr>
          <a:xfrm>
            <a:off x="1986099" y="437878"/>
            <a:ext cx="7499350" cy="790031"/>
          </a:xfrm>
          <a:solidFill>
            <a:schemeClr val="accent1">
              <a:lumMod val="20000"/>
              <a:lumOff val="80000"/>
            </a:schemeClr>
          </a:solidFill>
        </p:spPr>
        <p:txBody>
          <a:bodyPr/>
          <a:lstStyle/>
          <a:p>
            <a:pPr>
              <a:defRPr/>
            </a:pPr>
            <a:r>
              <a:rPr lang="en-US" sz="3200" b="1" dirty="0" smtClean="0"/>
              <a:t>Time series definition</a:t>
            </a:r>
            <a:endParaRPr lang="en-US" sz="3200" b="1" dirty="0"/>
          </a:p>
        </p:txBody>
      </p:sp>
      <p:sp>
        <p:nvSpPr>
          <p:cNvPr id="14339" name="Rectangle 3075"/>
          <p:cNvSpPr>
            <a:spLocks noChangeArrowheads="1"/>
          </p:cNvSpPr>
          <p:nvPr/>
        </p:nvSpPr>
        <p:spPr bwMode="auto">
          <a:xfrm>
            <a:off x="1214847" y="1654856"/>
            <a:ext cx="10576660"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defRPr/>
            </a:pPr>
            <a:r>
              <a:rPr lang="en-US" altLang="sk-SK" sz="2400" dirty="0" smtClean="0">
                <a:latin typeface="Arial" panose="020B0604020202020204" pitchFamily="34" charset="0"/>
              </a:rPr>
              <a:t>Time series is defined as a </a:t>
            </a:r>
            <a:r>
              <a:rPr lang="en-US" altLang="sk-SK" sz="2400" b="1" dirty="0" smtClean="0">
                <a:latin typeface="Arial" panose="020B0604020202020204" pitchFamily="34" charset="0"/>
              </a:rPr>
              <a:t>sequence of values of certain variable measured in time</a:t>
            </a:r>
            <a:r>
              <a:rPr lang="en-US" altLang="sk-SK" sz="2400" dirty="0" smtClean="0">
                <a:latin typeface="Arial" panose="020B0604020202020204" pitchFamily="34" charset="0"/>
              </a:rPr>
              <a:t>. Measurements are usually (not mandatory) done in an equivalent time intervals. We suppose, that the measured values have certain internal structure, which  can be identified by the time series analysis using an appropriate methods. No structure is of course found, if we deal with a white noise. But in reality we often do not.</a:t>
            </a:r>
            <a:endParaRPr lang="sk-SK" altLang="sk-SK" sz="2400" dirty="0">
              <a:latin typeface="Arial" panose="020B0604020202020204" pitchFamily="34" charset="0"/>
            </a:endParaRPr>
          </a:p>
          <a:p>
            <a:pPr eaLnBrk="1" hangingPunct="1">
              <a:spcBef>
                <a:spcPct val="50000"/>
              </a:spcBef>
              <a:buClrTx/>
              <a:buSzTx/>
              <a:buFontTx/>
              <a:buNone/>
              <a:defRPr/>
            </a:pPr>
            <a:endParaRPr lang="en-US" altLang="sk-SK" sz="2400" dirty="0">
              <a:latin typeface="Arial" panose="020B0604020202020204" pitchFamily="34" charset="0"/>
            </a:endParaRPr>
          </a:p>
          <a:p>
            <a:pPr eaLnBrk="1" hangingPunct="1">
              <a:spcBef>
                <a:spcPct val="50000"/>
              </a:spcBef>
              <a:buClrTx/>
              <a:buSzTx/>
              <a:buFontTx/>
              <a:buNone/>
              <a:defRPr/>
            </a:pPr>
            <a:r>
              <a:rPr lang="en-US" altLang="sk-SK" sz="2400" b="1" dirty="0" smtClean="0">
                <a:latin typeface="Arial" panose="020B0604020202020204" pitchFamily="34" charset="0"/>
              </a:rPr>
              <a:t>Reasons for the time series analysis:</a:t>
            </a:r>
            <a:endParaRPr lang="en-US" altLang="sk-SK" sz="2400" b="1" dirty="0">
              <a:latin typeface="Arial" panose="020B0604020202020204" pitchFamily="34" charset="0"/>
            </a:endParaRPr>
          </a:p>
          <a:p>
            <a:pPr eaLnBrk="1" hangingPunct="1">
              <a:spcBef>
                <a:spcPct val="50000"/>
              </a:spcBef>
              <a:buClrTx/>
              <a:buSzTx/>
              <a:buFontTx/>
              <a:buNone/>
              <a:defRPr/>
            </a:pPr>
            <a:r>
              <a:rPr lang="en-US" altLang="sk-SK" sz="2400" dirty="0">
                <a:latin typeface="Arial" panose="020B0604020202020204" pitchFamily="34" charset="0"/>
              </a:rPr>
              <a:t>1. </a:t>
            </a:r>
            <a:r>
              <a:rPr lang="sk-SK" altLang="sk-SK" sz="2400" dirty="0">
                <a:latin typeface="Arial" panose="020B0604020202020204" pitchFamily="34" charset="0"/>
              </a:rPr>
              <a:t>  </a:t>
            </a:r>
            <a:r>
              <a:rPr lang="en-US" altLang="sk-SK" sz="2000" dirty="0" smtClean="0">
                <a:latin typeface="Arial" panose="020B0604020202020204" pitchFamily="34" charset="0"/>
              </a:rPr>
              <a:t>To understand underlying processes producing the measured data.</a:t>
            </a:r>
            <a:endParaRPr lang="en-US" altLang="sk-SK" sz="2000" dirty="0">
              <a:latin typeface="Arial" panose="020B0604020202020204" pitchFamily="34" charset="0"/>
            </a:endParaRPr>
          </a:p>
          <a:p>
            <a:pPr marL="457200" indent="-457200" eaLnBrk="1" hangingPunct="1">
              <a:spcBef>
                <a:spcPct val="50000"/>
              </a:spcBef>
              <a:buClrTx/>
              <a:buSzTx/>
              <a:buFontTx/>
              <a:buAutoNum type="arabicPeriod" startAt="2"/>
              <a:defRPr/>
            </a:pPr>
            <a:r>
              <a:rPr lang="en-US" altLang="sk-SK" sz="2000" dirty="0" smtClean="0">
                <a:latin typeface="Arial" panose="020B0604020202020204" pitchFamily="34" charset="0"/>
              </a:rPr>
              <a:t>To create a model enabling one to predict future  time series development, and also a feedback control if necessary. </a:t>
            </a:r>
          </a:p>
        </p:txBody>
      </p:sp>
    </p:spTree>
    <p:extLst>
      <p:ext uri="{BB962C8B-B14F-4D97-AF65-F5344CB8AC3E}">
        <p14:creationId xmlns:p14="http://schemas.microsoft.com/office/powerpoint/2010/main" val="533704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3"/>
          <p:cNvSpPr>
            <a:spLocks noChangeShapeType="1"/>
          </p:cNvSpPr>
          <p:nvPr/>
        </p:nvSpPr>
        <p:spPr bwMode="auto">
          <a:xfrm flipV="1">
            <a:off x="2630488" y="2166939"/>
            <a:ext cx="0" cy="4251325"/>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315" name="Line 5"/>
          <p:cNvSpPr>
            <a:spLocks noChangeShapeType="1"/>
          </p:cNvSpPr>
          <p:nvPr/>
        </p:nvSpPr>
        <p:spPr bwMode="auto">
          <a:xfrm flipV="1">
            <a:off x="2630489" y="6453188"/>
            <a:ext cx="5995987" cy="11112"/>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3316" name="Line 12"/>
          <p:cNvSpPr>
            <a:spLocks noChangeShapeType="1"/>
          </p:cNvSpPr>
          <p:nvPr/>
        </p:nvSpPr>
        <p:spPr bwMode="auto">
          <a:xfrm rot="16006681">
            <a:off x="3694113" y="6389688"/>
            <a:ext cx="169863" cy="15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7" name="Line 15"/>
          <p:cNvSpPr>
            <a:spLocks noChangeShapeType="1"/>
          </p:cNvSpPr>
          <p:nvPr/>
        </p:nvSpPr>
        <p:spPr bwMode="auto">
          <a:xfrm rot="16006681">
            <a:off x="5984876" y="6383339"/>
            <a:ext cx="169863" cy="158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8" name="Line 16"/>
          <p:cNvSpPr>
            <a:spLocks noChangeShapeType="1"/>
          </p:cNvSpPr>
          <p:nvPr/>
        </p:nvSpPr>
        <p:spPr bwMode="auto">
          <a:xfrm rot="16006681">
            <a:off x="7035801" y="6372226"/>
            <a:ext cx="169862" cy="158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9" name="Line 17"/>
          <p:cNvSpPr>
            <a:spLocks noChangeShapeType="1"/>
          </p:cNvSpPr>
          <p:nvPr/>
        </p:nvSpPr>
        <p:spPr bwMode="auto">
          <a:xfrm rot="16006681">
            <a:off x="8128001" y="6369051"/>
            <a:ext cx="169862" cy="158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0" name="Line 18"/>
          <p:cNvSpPr>
            <a:spLocks noChangeShapeType="1"/>
          </p:cNvSpPr>
          <p:nvPr/>
        </p:nvSpPr>
        <p:spPr bwMode="auto">
          <a:xfrm rot="16006681">
            <a:off x="4767263" y="6380163"/>
            <a:ext cx="169863" cy="15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1446" name="Line 22"/>
          <p:cNvSpPr>
            <a:spLocks noChangeShapeType="1"/>
          </p:cNvSpPr>
          <p:nvPr/>
        </p:nvSpPr>
        <p:spPr bwMode="auto">
          <a:xfrm flipV="1">
            <a:off x="2662239" y="2562226"/>
            <a:ext cx="5984875" cy="3870325"/>
          </a:xfrm>
          <a:prstGeom prst="line">
            <a:avLst/>
          </a:prstGeom>
          <a:noFill/>
          <a:ln w="381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2" name="Line 24"/>
          <p:cNvSpPr>
            <a:spLocks noChangeShapeType="1"/>
          </p:cNvSpPr>
          <p:nvPr/>
        </p:nvSpPr>
        <p:spPr bwMode="auto">
          <a:xfrm flipV="1">
            <a:off x="3778250" y="5751514"/>
            <a:ext cx="0" cy="649287"/>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3" name="Line 25"/>
          <p:cNvSpPr>
            <a:spLocks noChangeShapeType="1"/>
          </p:cNvSpPr>
          <p:nvPr/>
        </p:nvSpPr>
        <p:spPr bwMode="auto">
          <a:xfrm flipV="1">
            <a:off x="4856164" y="5030789"/>
            <a:ext cx="9525" cy="1266825"/>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4" name="Line 26"/>
          <p:cNvSpPr>
            <a:spLocks noChangeShapeType="1"/>
          </p:cNvSpPr>
          <p:nvPr/>
        </p:nvSpPr>
        <p:spPr bwMode="auto">
          <a:xfrm flipV="1">
            <a:off x="6057900" y="4256089"/>
            <a:ext cx="0" cy="2009775"/>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5" name="Line 27"/>
          <p:cNvSpPr>
            <a:spLocks noChangeShapeType="1"/>
          </p:cNvSpPr>
          <p:nvPr/>
        </p:nvSpPr>
        <p:spPr bwMode="auto">
          <a:xfrm flipV="1">
            <a:off x="7119938" y="3595689"/>
            <a:ext cx="0" cy="2681287"/>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6" name="Line 28"/>
          <p:cNvSpPr>
            <a:spLocks noChangeShapeType="1"/>
          </p:cNvSpPr>
          <p:nvPr/>
        </p:nvSpPr>
        <p:spPr bwMode="auto">
          <a:xfrm flipV="1">
            <a:off x="8215313" y="2832101"/>
            <a:ext cx="0" cy="3433763"/>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1457" name="Freeform 33"/>
          <p:cNvSpPr>
            <a:spLocks/>
          </p:cNvSpPr>
          <p:nvPr/>
        </p:nvSpPr>
        <p:spPr bwMode="auto">
          <a:xfrm>
            <a:off x="2693989" y="2460626"/>
            <a:ext cx="6188075" cy="3897313"/>
          </a:xfrm>
          <a:custGeom>
            <a:avLst/>
            <a:gdLst>
              <a:gd name="T0" fmla="*/ 0 w 3898"/>
              <a:gd name="T1" fmla="*/ 2147483646 h 2455"/>
              <a:gd name="T2" fmla="*/ 2147483646 w 3898"/>
              <a:gd name="T3" fmla="*/ 2147483646 h 2455"/>
              <a:gd name="T4" fmla="*/ 2147483646 w 3898"/>
              <a:gd name="T5" fmla="*/ 2147483646 h 2455"/>
              <a:gd name="T6" fmla="*/ 2147483646 w 3898"/>
              <a:gd name="T7" fmla="*/ 2147483646 h 2455"/>
              <a:gd name="T8" fmla="*/ 2147483646 w 3898"/>
              <a:gd name="T9" fmla="*/ 2147483646 h 2455"/>
              <a:gd name="T10" fmla="*/ 2147483646 w 3898"/>
              <a:gd name="T11" fmla="*/ 2147483646 h 2455"/>
              <a:gd name="T12" fmla="*/ 2147483646 w 3898"/>
              <a:gd name="T13" fmla="*/ 2147483646 h 2455"/>
              <a:gd name="T14" fmla="*/ 2147483646 w 3898"/>
              <a:gd name="T15" fmla="*/ 2147483646 h 2455"/>
              <a:gd name="T16" fmla="*/ 2147483646 w 3898"/>
              <a:gd name="T17" fmla="*/ 2147483646 h 2455"/>
              <a:gd name="T18" fmla="*/ 2147483646 w 3898"/>
              <a:gd name="T19" fmla="*/ 2147483646 h 2455"/>
              <a:gd name="T20" fmla="*/ 2147483646 w 3898"/>
              <a:gd name="T21" fmla="*/ 2147483646 h 2455"/>
              <a:gd name="T22" fmla="*/ 2147483646 w 3898"/>
              <a:gd name="T23" fmla="*/ 2147483646 h 2455"/>
              <a:gd name="T24" fmla="*/ 2147483646 w 3898"/>
              <a:gd name="T25" fmla="*/ 2147483646 h 2455"/>
              <a:gd name="T26" fmla="*/ 2147483646 w 3898"/>
              <a:gd name="T27" fmla="*/ 2147483646 h 2455"/>
              <a:gd name="T28" fmla="*/ 2147483646 w 3898"/>
              <a:gd name="T29" fmla="*/ 2147483646 h 2455"/>
              <a:gd name="T30" fmla="*/ 2147483646 w 3898"/>
              <a:gd name="T31" fmla="*/ 2147483646 h 2455"/>
              <a:gd name="T32" fmla="*/ 2147483646 w 3898"/>
              <a:gd name="T33" fmla="*/ 2147483646 h 2455"/>
              <a:gd name="T34" fmla="*/ 2147483646 w 3898"/>
              <a:gd name="T35" fmla="*/ 2147483646 h 2455"/>
              <a:gd name="T36" fmla="*/ 2147483646 w 3898"/>
              <a:gd name="T37" fmla="*/ 2147483646 h 2455"/>
              <a:gd name="T38" fmla="*/ 2147483646 w 3898"/>
              <a:gd name="T39" fmla="*/ 2147483646 h 2455"/>
              <a:gd name="T40" fmla="*/ 2147483646 w 3898"/>
              <a:gd name="T41" fmla="*/ 2147483646 h 2455"/>
              <a:gd name="T42" fmla="*/ 2147483646 w 3898"/>
              <a:gd name="T43" fmla="*/ 2147483646 h 2455"/>
              <a:gd name="T44" fmla="*/ 2147483646 w 3898"/>
              <a:gd name="T45" fmla="*/ 2147483646 h 2455"/>
              <a:gd name="T46" fmla="*/ 2147483646 w 3898"/>
              <a:gd name="T47" fmla="*/ 2147483646 h 2455"/>
              <a:gd name="T48" fmla="*/ 2147483646 w 3898"/>
              <a:gd name="T49" fmla="*/ 2147483646 h 2455"/>
              <a:gd name="T50" fmla="*/ 2147483646 w 3898"/>
              <a:gd name="T51" fmla="*/ 2147483646 h 2455"/>
              <a:gd name="T52" fmla="*/ 2147483646 w 3898"/>
              <a:gd name="T53" fmla="*/ 2147483646 h 2455"/>
              <a:gd name="T54" fmla="*/ 2147483646 w 3898"/>
              <a:gd name="T55" fmla="*/ 2147483646 h 2455"/>
              <a:gd name="T56" fmla="*/ 2147483646 w 3898"/>
              <a:gd name="T57" fmla="*/ 2147483646 h 2455"/>
              <a:gd name="T58" fmla="*/ 2147483646 w 3898"/>
              <a:gd name="T59" fmla="*/ 2147483646 h 2455"/>
              <a:gd name="T60" fmla="*/ 2147483646 w 3898"/>
              <a:gd name="T61" fmla="*/ 2147483646 h 2455"/>
              <a:gd name="T62" fmla="*/ 2147483646 w 3898"/>
              <a:gd name="T63" fmla="*/ 2147483646 h 2455"/>
              <a:gd name="T64" fmla="*/ 2147483646 w 3898"/>
              <a:gd name="T65" fmla="*/ 2147483646 h 2455"/>
              <a:gd name="T66" fmla="*/ 2147483646 w 3898"/>
              <a:gd name="T67" fmla="*/ 2147483646 h 2455"/>
              <a:gd name="T68" fmla="*/ 2147483646 w 3898"/>
              <a:gd name="T69" fmla="*/ 2147483646 h 2455"/>
              <a:gd name="T70" fmla="*/ 2147483646 w 3898"/>
              <a:gd name="T71" fmla="*/ 2147483646 h 2455"/>
              <a:gd name="T72" fmla="*/ 2147483646 w 3898"/>
              <a:gd name="T73" fmla="*/ 2147483646 h 2455"/>
              <a:gd name="T74" fmla="*/ 2147483646 w 3898"/>
              <a:gd name="T75" fmla="*/ 2147483646 h 2455"/>
              <a:gd name="T76" fmla="*/ 2147483646 w 3898"/>
              <a:gd name="T77" fmla="*/ 2147483646 h 2455"/>
              <a:gd name="T78" fmla="*/ 2147483646 w 3898"/>
              <a:gd name="T79" fmla="*/ 2147483646 h 2455"/>
              <a:gd name="T80" fmla="*/ 2147483646 w 3898"/>
              <a:gd name="T81" fmla="*/ 2147483646 h 2455"/>
              <a:gd name="T82" fmla="*/ 2147483646 w 3898"/>
              <a:gd name="T83" fmla="*/ 2147483646 h 2455"/>
              <a:gd name="T84" fmla="*/ 2147483646 w 3898"/>
              <a:gd name="T85" fmla="*/ 2147483646 h 2455"/>
              <a:gd name="T86" fmla="*/ 2147483646 w 3898"/>
              <a:gd name="T87" fmla="*/ 2147483646 h 2455"/>
              <a:gd name="T88" fmla="*/ 2147483646 w 3898"/>
              <a:gd name="T89" fmla="*/ 2147483646 h 2455"/>
              <a:gd name="T90" fmla="*/ 2147483646 w 3898"/>
              <a:gd name="T91" fmla="*/ 2147483646 h 2455"/>
              <a:gd name="T92" fmla="*/ 2147483646 w 3898"/>
              <a:gd name="T93" fmla="*/ 2147483646 h 2455"/>
              <a:gd name="T94" fmla="*/ 2147483646 w 3898"/>
              <a:gd name="T95" fmla="*/ 2147483646 h 2455"/>
              <a:gd name="T96" fmla="*/ 2147483646 w 3898"/>
              <a:gd name="T97" fmla="*/ 2147483646 h 2455"/>
              <a:gd name="T98" fmla="*/ 2147483646 w 3898"/>
              <a:gd name="T99" fmla="*/ 2147483646 h 2455"/>
              <a:gd name="T100" fmla="*/ 2147483646 w 3898"/>
              <a:gd name="T101" fmla="*/ 2147483646 h 2455"/>
              <a:gd name="T102" fmla="*/ 2147483646 w 3898"/>
              <a:gd name="T103" fmla="*/ 2147483646 h 245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898"/>
              <a:gd name="T157" fmla="*/ 0 h 2455"/>
              <a:gd name="T158" fmla="*/ 3898 w 3898"/>
              <a:gd name="T159" fmla="*/ 2455 h 245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898" h="2455">
                <a:moveTo>
                  <a:pt x="0" y="2455"/>
                </a:moveTo>
                <a:cubicBezTo>
                  <a:pt x="11" y="2419"/>
                  <a:pt x="22" y="2385"/>
                  <a:pt x="27" y="2348"/>
                </a:cubicBezTo>
                <a:cubicBezTo>
                  <a:pt x="45" y="2210"/>
                  <a:pt x="59" y="1944"/>
                  <a:pt x="227" y="1893"/>
                </a:cubicBezTo>
                <a:cubicBezTo>
                  <a:pt x="259" y="1861"/>
                  <a:pt x="318" y="1854"/>
                  <a:pt x="361" y="1839"/>
                </a:cubicBezTo>
                <a:cubicBezTo>
                  <a:pt x="408" y="1844"/>
                  <a:pt x="471" y="1844"/>
                  <a:pt x="515" y="1866"/>
                </a:cubicBezTo>
                <a:cubicBezTo>
                  <a:pt x="548" y="1882"/>
                  <a:pt x="526" y="1876"/>
                  <a:pt x="556" y="1899"/>
                </a:cubicBezTo>
                <a:cubicBezTo>
                  <a:pt x="569" y="1909"/>
                  <a:pt x="596" y="1926"/>
                  <a:pt x="596" y="1926"/>
                </a:cubicBezTo>
                <a:cubicBezTo>
                  <a:pt x="618" y="1960"/>
                  <a:pt x="634" y="1991"/>
                  <a:pt x="663" y="2020"/>
                </a:cubicBezTo>
                <a:cubicBezTo>
                  <a:pt x="700" y="2125"/>
                  <a:pt x="800" y="2196"/>
                  <a:pt x="904" y="2227"/>
                </a:cubicBezTo>
                <a:cubicBezTo>
                  <a:pt x="972" y="2218"/>
                  <a:pt x="1033" y="2200"/>
                  <a:pt x="1098" y="2181"/>
                </a:cubicBezTo>
                <a:cubicBezTo>
                  <a:pt x="1132" y="2157"/>
                  <a:pt x="1172" y="2155"/>
                  <a:pt x="1199" y="2120"/>
                </a:cubicBezTo>
                <a:cubicBezTo>
                  <a:pt x="1224" y="2088"/>
                  <a:pt x="1236" y="2053"/>
                  <a:pt x="1259" y="2020"/>
                </a:cubicBezTo>
                <a:cubicBezTo>
                  <a:pt x="1272" y="2000"/>
                  <a:pt x="1268" y="1984"/>
                  <a:pt x="1286" y="1966"/>
                </a:cubicBezTo>
                <a:cubicBezTo>
                  <a:pt x="1297" y="1929"/>
                  <a:pt x="1319" y="1898"/>
                  <a:pt x="1326" y="1859"/>
                </a:cubicBezTo>
                <a:cubicBezTo>
                  <a:pt x="1348" y="1733"/>
                  <a:pt x="1346" y="1602"/>
                  <a:pt x="1373" y="1477"/>
                </a:cubicBezTo>
                <a:cubicBezTo>
                  <a:pt x="1386" y="1415"/>
                  <a:pt x="1415" y="1355"/>
                  <a:pt x="1440" y="1297"/>
                </a:cubicBezTo>
                <a:cubicBezTo>
                  <a:pt x="1457" y="1257"/>
                  <a:pt x="1462" y="1212"/>
                  <a:pt x="1487" y="1176"/>
                </a:cubicBezTo>
                <a:cubicBezTo>
                  <a:pt x="1505" y="1116"/>
                  <a:pt x="1593" y="1003"/>
                  <a:pt x="1654" y="982"/>
                </a:cubicBezTo>
                <a:cubicBezTo>
                  <a:pt x="1681" y="973"/>
                  <a:pt x="1707" y="964"/>
                  <a:pt x="1734" y="955"/>
                </a:cubicBezTo>
                <a:cubicBezTo>
                  <a:pt x="1806" y="961"/>
                  <a:pt x="1879" y="964"/>
                  <a:pt x="1949" y="982"/>
                </a:cubicBezTo>
                <a:cubicBezTo>
                  <a:pt x="1975" y="999"/>
                  <a:pt x="1995" y="1017"/>
                  <a:pt x="2022" y="1035"/>
                </a:cubicBezTo>
                <a:cubicBezTo>
                  <a:pt x="2036" y="1044"/>
                  <a:pt x="2063" y="1062"/>
                  <a:pt x="2063" y="1062"/>
                </a:cubicBezTo>
                <a:cubicBezTo>
                  <a:pt x="2075" y="1081"/>
                  <a:pt x="2090" y="1092"/>
                  <a:pt x="2103" y="1109"/>
                </a:cubicBezTo>
                <a:cubicBezTo>
                  <a:pt x="2159" y="1182"/>
                  <a:pt x="2205" y="1260"/>
                  <a:pt x="2264" y="1330"/>
                </a:cubicBezTo>
                <a:cubicBezTo>
                  <a:pt x="2285" y="1355"/>
                  <a:pt x="2301" y="1361"/>
                  <a:pt x="2331" y="1370"/>
                </a:cubicBezTo>
                <a:cubicBezTo>
                  <a:pt x="2344" y="1374"/>
                  <a:pt x="2371" y="1384"/>
                  <a:pt x="2371" y="1384"/>
                </a:cubicBezTo>
                <a:cubicBezTo>
                  <a:pt x="2426" y="1379"/>
                  <a:pt x="2471" y="1377"/>
                  <a:pt x="2518" y="1350"/>
                </a:cubicBezTo>
                <a:cubicBezTo>
                  <a:pt x="2532" y="1342"/>
                  <a:pt x="2545" y="1332"/>
                  <a:pt x="2558" y="1323"/>
                </a:cubicBezTo>
                <a:cubicBezTo>
                  <a:pt x="2565" y="1319"/>
                  <a:pt x="2578" y="1310"/>
                  <a:pt x="2578" y="1310"/>
                </a:cubicBezTo>
                <a:cubicBezTo>
                  <a:pt x="2592" y="1291"/>
                  <a:pt x="2601" y="1276"/>
                  <a:pt x="2612" y="1256"/>
                </a:cubicBezTo>
                <a:cubicBezTo>
                  <a:pt x="2620" y="1242"/>
                  <a:pt x="2639" y="1216"/>
                  <a:pt x="2639" y="1216"/>
                </a:cubicBezTo>
                <a:cubicBezTo>
                  <a:pt x="2648" y="1185"/>
                  <a:pt x="2668" y="1155"/>
                  <a:pt x="2686" y="1129"/>
                </a:cubicBezTo>
                <a:cubicBezTo>
                  <a:pt x="2703" y="1071"/>
                  <a:pt x="2733" y="1014"/>
                  <a:pt x="2746" y="955"/>
                </a:cubicBezTo>
                <a:cubicBezTo>
                  <a:pt x="2768" y="854"/>
                  <a:pt x="2777" y="750"/>
                  <a:pt x="2786" y="647"/>
                </a:cubicBezTo>
                <a:cubicBezTo>
                  <a:pt x="2793" y="566"/>
                  <a:pt x="2800" y="487"/>
                  <a:pt x="2813" y="406"/>
                </a:cubicBezTo>
                <a:cubicBezTo>
                  <a:pt x="2817" y="382"/>
                  <a:pt x="2817" y="355"/>
                  <a:pt x="2826" y="332"/>
                </a:cubicBezTo>
                <a:cubicBezTo>
                  <a:pt x="2836" y="307"/>
                  <a:pt x="2849" y="283"/>
                  <a:pt x="2860" y="258"/>
                </a:cubicBezTo>
                <a:cubicBezTo>
                  <a:pt x="2878" y="217"/>
                  <a:pt x="2893" y="176"/>
                  <a:pt x="2927" y="145"/>
                </a:cubicBezTo>
                <a:cubicBezTo>
                  <a:pt x="2949" y="99"/>
                  <a:pt x="2979" y="92"/>
                  <a:pt x="3014" y="57"/>
                </a:cubicBezTo>
                <a:cubicBezTo>
                  <a:pt x="3028" y="43"/>
                  <a:pt x="3055" y="13"/>
                  <a:pt x="3074" y="11"/>
                </a:cubicBezTo>
                <a:cubicBezTo>
                  <a:pt x="3092" y="9"/>
                  <a:pt x="3110" y="6"/>
                  <a:pt x="3128" y="4"/>
                </a:cubicBezTo>
                <a:cubicBezTo>
                  <a:pt x="3164" y="7"/>
                  <a:pt x="3204" y="0"/>
                  <a:pt x="3235" y="17"/>
                </a:cubicBezTo>
                <a:cubicBezTo>
                  <a:pt x="3259" y="30"/>
                  <a:pt x="3298" y="54"/>
                  <a:pt x="3322" y="71"/>
                </a:cubicBezTo>
                <a:cubicBezTo>
                  <a:pt x="3355" y="95"/>
                  <a:pt x="3376" y="125"/>
                  <a:pt x="3416" y="138"/>
                </a:cubicBezTo>
                <a:cubicBezTo>
                  <a:pt x="3433" y="165"/>
                  <a:pt x="3456" y="186"/>
                  <a:pt x="3476" y="211"/>
                </a:cubicBezTo>
                <a:cubicBezTo>
                  <a:pt x="3492" y="231"/>
                  <a:pt x="3502" y="256"/>
                  <a:pt x="3516" y="278"/>
                </a:cubicBezTo>
                <a:cubicBezTo>
                  <a:pt x="3525" y="292"/>
                  <a:pt x="3532" y="292"/>
                  <a:pt x="3543" y="305"/>
                </a:cubicBezTo>
                <a:cubicBezTo>
                  <a:pt x="3566" y="333"/>
                  <a:pt x="3586" y="359"/>
                  <a:pt x="3616" y="379"/>
                </a:cubicBezTo>
                <a:cubicBezTo>
                  <a:pt x="3654" y="434"/>
                  <a:pt x="3737" y="434"/>
                  <a:pt x="3797" y="439"/>
                </a:cubicBezTo>
                <a:cubicBezTo>
                  <a:pt x="3803" y="438"/>
                  <a:pt x="3850" y="431"/>
                  <a:pt x="3858" y="426"/>
                </a:cubicBezTo>
                <a:cubicBezTo>
                  <a:pt x="3866" y="421"/>
                  <a:pt x="3870" y="411"/>
                  <a:pt x="3878" y="406"/>
                </a:cubicBezTo>
                <a:cubicBezTo>
                  <a:pt x="3884" y="402"/>
                  <a:pt x="3898" y="399"/>
                  <a:pt x="3898" y="399"/>
                </a:cubicBezTo>
              </a:path>
            </a:pathLst>
          </a:custGeom>
          <a:noFill/>
          <a:ln w="38100" cap="rnd" cmpd="sng">
            <a:solidFill>
              <a:srgbClr val="C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8" name="Oval 34"/>
          <p:cNvSpPr>
            <a:spLocks noChangeArrowheads="1"/>
          </p:cNvSpPr>
          <p:nvPr/>
        </p:nvSpPr>
        <p:spPr bwMode="auto">
          <a:xfrm>
            <a:off x="4489451" y="6049963"/>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29" name="Oval 35"/>
          <p:cNvSpPr>
            <a:spLocks noChangeArrowheads="1"/>
          </p:cNvSpPr>
          <p:nvPr/>
        </p:nvSpPr>
        <p:spPr bwMode="auto">
          <a:xfrm>
            <a:off x="4217988" y="5808663"/>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0" name="Oval 36"/>
          <p:cNvSpPr>
            <a:spLocks noChangeArrowheads="1"/>
          </p:cNvSpPr>
          <p:nvPr/>
        </p:nvSpPr>
        <p:spPr bwMode="auto">
          <a:xfrm>
            <a:off x="3859213" y="5930900"/>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1" name="Oval 37"/>
          <p:cNvSpPr>
            <a:spLocks noChangeArrowheads="1"/>
          </p:cNvSpPr>
          <p:nvPr/>
        </p:nvSpPr>
        <p:spPr bwMode="auto">
          <a:xfrm>
            <a:off x="3692526" y="5370513"/>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2" name="Oval 38"/>
          <p:cNvSpPr>
            <a:spLocks noChangeArrowheads="1"/>
          </p:cNvSpPr>
          <p:nvPr/>
        </p:nvSpPr>
        <p:spPr bwMode="auto">
          <a:xfrm>
            <a:off x="3398838" y="5373688"/>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3" name="Oval 39"/>
          <p:cNvSpPr>
            <a:spLocks noChangeArrowheads="1"/>
          </p:cNvSpPr>
          <p:nvPr/>
        </p:nvSpPr>
        <p:spPr bwMode="auto">
          <a:xfrm>
            <a:off x="2976563" y="5345113"/>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4" name="Oval 40"/>
          <p:cNvSpPr>
            <a:spLocks noChangeArrowheads="1"/>
          </p:cNvSpPr>
          <p:nvPr/>
        </p:nvSpPr>
        <p:spPr bwMode="auto">
          <a:xfrm>
            <a:off x="2852738" y="5911850"/>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5" name="Oval 41"/>
          <p:cNvSpPr>
            <a:spLocks noChangeArrowheads="1"/>
          </p:cNvSpPr>
          <p:nvPr/>
        </p:nvSpPr>
        <p:spPr bwMode="auto">
          <a:xfrm>
            <a:off x="2706688" y="6181725"/>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6" name="Oval 42"/>
          <p:cNvSpPr>
            <a:spLocks noChangeArrowheads="1"/>
          </p:cNvSpPr>
          <p:nvPr/>
        </p:nvSpPr>
        <p:spPr bwMode="auto">
          <a:xfrm>
            <a:off x="6372226" y="4465638"/>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7" name="Oval 43"/>
          <p:cNvSpPr>
            <a:spLocks noChangeArrowheads="1"/>
          </p:cNvSpPr>
          <p:nvPr/>
        </p:nvSpPr>
        <p:spPr bwMode="auto">
          <a:xfrm>
            <a:off x="5994401" y="4468813"/>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8" name="Oval 44"/>
          <p:cNvSpPr>
            <a:spLocks noChangeArrowheads="1"/>
          </p:cNvSpPr>
          <p:nvPr/>
        </p:nvSpPr>
        <p:spPr bwMode="auto">
          <a:xfrm>
            <a:off x="5846763" y="3921125"/>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39" name="Oval 45"/>
          <p:cNvSpPr>
            <a:spLocks noChangeArrowheads="1"/>
          </p:cNvSpPr>
          <p:nvPr/>
        </p:nvSpPr>
        <p:spPr bwMode="auto">
          <a:xfrm>
            <a:off x="5489576" y="3827463"/>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0" name="Oval 46"/>
          <p:cNvSpPr>
            <a:spLocks noChangeArrowheads="1"/>
          </p:cNvSpPr>
          <p:nvPr/>
        </p:nvSpPr>
        <p:spPr bwMode="auto">
          <a:xfrm>
            <a:off x="5280026" y="4183063"/>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1" name="Oval 47"/>
          <p:cNvSpPr>
            <a:spLocks noChangeArrowheads="1"/>
          </p:cNvSpPr>
          <p:nvPr/>
        </p:nvSpPr>
        <p:spPr bwMode="auto">
          <a:xfrm>
            <a:off x="4879976" y="4292600"/>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2" name="Oval 48"/>
          <p:cNvSpPr>
            <a:spLocks noChangeArrowheads="1"/>
          </p:cNvSpPr>
          <p:nvPr/>
        </p:nvSpPr>
        <p:spPr bwMode="auto">
          <a:xfrm>
            <a:off x="4724401" y="5148263"/>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3" name="Oval 49"/>
          <p:cNvSpPr>
            <a:spLocks noChangeArrowheads="1"/>
          </p:cNvSpPr>
          <p:nvPr/>
        </p:nvSpPr>
        <p:spPr bwMode="auto">
          <a:xfrm>
            <a:off x="4600576" y="5553075"/>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4" name="Oval 50"/>
          <p:cNvSpPr>
            <a:spLocks noChangeArrowheads="1"/>
          </p:cNvSpPr>
          <p:nvPr/>
        </p:nvSpPr>
        <p:spPr bwMode="auto">
          <a:xfrm>
            <a:off x="7712076" y="2649538"/>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5" name="Oval 51"/>
          <p:cNvSpPr>
            <a:spLocks noChangeArrowheads="1"/>
          </p:cNvSpPr>
          <p:nvPr/>
        </p:nvSpPr>
        <p:spPr bwMode="auto">
          <a:xfrm>
            <a:off x="7343776" y="2363788"/>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6" name="Oval 52"/>
          <p:cNvSpPr>
            <a:spLocks noChangeArrowheads="1"/>
          </p:cNvSpPr>
          <p:nvPr/>
        </p:nvSpPr>
        <p:spPr bwMode="auto">
          <a:xfrm>
            <a:off x="7272338" y="3400425"/>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7" name="Oval 53"/>
          <p:cNvSpPr>
            <a:spLocks noChangeArrowheads="1"/>
          </p:cNvSpPr>
          <p:nvPr/>
        </p:nvSpPr>
        <p:spPr bwMode="auto">
          <a:xfrm>
            <a:off x="7053263" y="4221163"/>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8" name="Oval 54"/>
          <p:cNvSpPr>
            <a:spLocks noChangeArrowheads="1"/>
          </p:cNvSpPr>
          <p:nvPr/>
        </p:nvSpPr>
        <p:spPr bwMode="auto">
          <a:xfrm>
            <a:off x="6780213" y="3937000"/>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49" name="Oval 55"/>
          <p:cNvSpPr>
            <a:spLocks noChangeArrowheads="1"/>
          </p:cNvSpPr>
          <p:nvPr/>
        </p:nvSpPr>
        <p:spPr bwMode="auto">
          <a:xfrm>
            <a:off x="6613526" y="4770438"/>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50" name="Oval 56"/>
          <p:cNvSpPr>
            <a:spLocks noChangeArrowheads="1"/>
          </p:cNvSpPr>
          <p:nvPr/>
        </p:nvSpPr>
        <p:spPr bwMode="auto">
          <a:xfrm>
            <a:off x="8742363" y="3297238"/>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51" name="Oval 57"/>
          <p:cNvSpPr>
            <a:spLocks noChangeArrowheads="1"/>
          </p:cNvSpPr>
          <p:nvPr/>
        </p:nvSpPr>
        <p:spPr bwMode="auto">
          <a:xfrm>
            <a:off x="8512176" y="2886075"/>
            <a:ext cx="106363"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52" name="Oval 58"/>
          <p:cNvSpPr>
            <a:spLocks noChangeArrowheads="1"/>
          </p:cNvSpPr>
          <p:nvPr/>
        </p:nvSpPr>
        <p:spPr bwMode="auto">
          <a:xfrm>
            <a:off x="8145463" y="2814638"/>
            <a:ext cx="106362" cy="8890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13353" name="Text Box 61"/>
          <p:cNvSpPr txBox="1">
            <a:spLocks noChangeArrowheads="1"/>
          </p:cNvSpPr>
          <p:nvPr/>
        </p:nvSpPr>
        <p:spPr bwMode="auto">
          <a:xfrm>
            <a:off x="8945564" y="6219825"/>
            <a:ext cx="100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time</a:t>
            </a:r>
            <a:endParaRPr lang="en-US" altLang="sk-SK" sz="2400" dirty="0">
              <a:solidFill>
                <a:schemeClr val="tx1"/>
              </a:solidFill>
              <a:latin typeface="Arial" panose="020B0604020202020204" pitchFamily="34" charset="0"/>
            </a:endParaRPr>
          </a:p>
        </p:txBody>
      </p:sp>
      <p:sp>
        <p:nvSpPr>
          <p:cNvPr id="13354" name="Text Box 62"/>
          <p:cNvSpPr txBox="1">
            <a:spLocks noChangeArrowheads="1"/>
          </p:cNvSpPr>
          <p:nvPr/>
        </p:nvSpPr>
        <p:spPr bwMode="auto">
          <a:xfrm>
            <a:off x="2760663" y="2182813"/>
            <a:ext cx="2817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measurements</a:t>
            </a:r>
            <a:endParaRPr lang="en-US" altLang="sk-SK" sz="2400" dirty="0">
              <a:solidFill>
                <a:schemeClr val="tx1"/>
              </a:solidFill>
              <a:latin typeface="Arial" panose="020B0604020202020204" pitchFamily="34" charset="0"/>
            </a:endParaRPr>
          </a:p>
        </p:txBody>
      </p:sp>
      <p:sp>
        <p:nvSpPr>
          <p:cNvPr id="13355" name="Text Box 63"/>
          <p:cNvSpPr txBox="1">
            <a:spLocks noChangeArrowheads="1"/>
          </p:cNvSpPr>
          <p:nvPr/>
        </p:nvSpPr>
        <p:spPr bwMode="auto">
          <a:xfrm>
            <a:off x="2076451" y="658813"/>
            <a:ext cx="75485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dirty="0" smtClean="0">
                <a:solidFill>
                  <a:schemeClr val="tx1"/>
                </a:solidFill>
                <a:latin typeface="Arial" panose="020B0604020202020204" pitchFamily="34" charset="0"/>
              </a:rPr>
              <a:t>Time series</a:t>
            </a:r>
            <a:r>
              <a:rPr lang="sk-SK" altLang="sk-SK" sz="2800" dirty="0" smtClean="0">
                <a:solidFill>
                  <a:schemeClr val="tx1"/>
                </a:solidFill>
                <a:latin typeface="Arial" panose="020B0604020202020204" pitchFamily="34" charset="0"/>
              </a:rPr>
              <a:t> </a:t>
            </a:r>
            <a:r>
              <a:rPr lang="en-GB" altLang="sk-SK" sz="2800" dirty="0" smtClean="0">
                <a:solidFill>
                  <a:schemeClr val="tx1"/>
                </a:solidFill>
                <a:latin typeface="Arial" panose="020B0604020202020204" pitchFamily="34" charset="0"/>
              </a:rPr>
              <a:t>and their patterns</a:t>
            </a:r>
            <a:r>
              <a:rPr lang="sk-SK" altLang="sk-SK" sz="2800" dirty="0" smtClean="0">
                <a:solidFill>
                  <a:schemeClr val="tx1"/>
                </a:solidFill>
                <a:latin typeface="Arial" panose="020B0604020202020204" pitchFamily="34" charset="0"/>
              </a:rPr>
              <a:t>- </a:t>
            </a:r>
            <a:r>
              <a:rPr lang="en-US" altLang="sk-SK" sz="2800" dirty="0" smtClean="0">
                <a:solidFill>
                  <a:schemeClr val="tx1"/>
                </a:solidFill>
                <a:latin typeface="Arial" panose="020B0604020202020204" pitchFamily="34" charset="0"/>
              </a:rPr>
              <a:t>example</a:t>
            </a:r>
            <a:endParaRPr lang="en-US" altLang="sk-SK" sz="2800" dirty="0">
              <a:solidFill>
                <a:schemeClr val="tx1"/>
              </a:solidFill>
              <a:latin typeface="Arial" panose="020B0604020202020204" pitchFamily="34" charset="0"/>
            </a:endParaRPr>
          </a:p>
        </p:txBody>
      </p:sp>
      <p:cxnSp>
        <p:nvCxnSpPr>
          <p:cNvPr id="49" name="Straight Connector 48"/>
          <p:cNvCxnSpPr>
            <a:endCxn id="13345" idx="4"/>
          </p:cNvCxnSpPr>
          <p:nvPr/>
        </p:nvCxnSpPr>
        <p:spPr>
          <a:xfrm flipV="1">
            <a:off x="7391400" y="2452688"/>
            <a:ext cx="6350" cy="184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816725" y="4005263"/>
            <a:ext cx="19050" cy="4953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8759825" y="2349500"/>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800">
                <a:solidFill>
                  <a:schemeClr val="tx1"/>
                </a:solidFill>
                <a:latin typeface="Arial" panose="020B0604020202020204" pitchFamily="34" charset="0"/>
              </a:rPr>
              <a:t>trend</a:t>
            </a:r>
          </a:p>
        </p:txBody>
      </p:sp>
      <p:sp>
        <p:nvSpPr>
          <p:cNvPr id="53" name="TextBox 52"/>
          <p:cNvSpPr txBox="1">
            <a:spLocks noChangeArrowheads="1"/>
          </p:cNvSpPr>
          <p:nvPr/>
        </p:nvSpPr>
        <p:spPr bwMode="auto">
          <a:xfrm>
            <a:off x="7175500" y="3500438"/>
            <a:ext cx="2808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periodic pattern, seasonality</a:t>
            </a:r>
            <a:endParaRPr lang="sk-SK" altLang="sk-SK" sz="1800" dirty="0">
              <a:solidFill>
                <a:schemeClr val="tx1"/>
              </a:solidFill>
              <a:latin typeface="Arial" panose="020B0604020202020204" pitchFamily="34" charset="0"/>
            </a:endParaRPr>
          </a:p>
        </p:txBody>
      </p:sp>
      <p:sp>
        <p:nvSpPr>
          <p:cNvPr id="54" name="TextBox 53"/>
          <p:cNvSpPr txBox="1">
            <a:spLocks noChangeArrowheads="1"/>
          </p:cNvSpPr>
          <p:nvPr/>
        </p:nvSpPr>
        <p:spPr bwMode="auto">
          <a:xfrm>
            <a:off x="6816726" y="4508500"/>
            <a:ext cx="251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randomness</a:t>
            </a:r>
            <a:endParaRPr lang="sk-SK" altLang="sk-SK"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523117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14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4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076994" y="398600"/>
            <a:ext cx="96403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chemeClr val="tx1"/>
                </a:solidFill>
                <a:latin typeface="Arial" panose="020B0604020202020204" pitchFamily="34" charset="0"/>
              </a:rPr>
              <a:t>Application of the time series theory and methodology  in AI and in praxis</a:t>
            </a:r>
            <a:endParaRPr lang="en-US" altLang="sk-SK" sz="2400" dirty="0">
              <a:solidFill>
                <a:schemeClr val="tx1"/>
              </a:solidFill>
              <a:latin typeface="Arial" panose="020B0604020202020204" pitchFamily="34" charset="0"/>
            </a:endParaRPr>
          </a:p>
        </p:txBody>
      </p:sp>
      <p:sp>
        <p:nvSpPr>
          <p:cNvPr id="16387" name="Text Box 3"/>
          <p:cNvSpPr txBox="1">
            <a:spLocks noChangeArrowheads="1"/>
          </p:cNvSpPr>
          <p:nvPr/>
        </p:nvSpPr>
        <p:spPr bwMode="auto">
          <a:xfrm>
            <a:off x="1254034" y="1844676"/>
            <a:ext cx="10554789"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marL="342900" indent="-342900" eaLnBrk="1" hangingPunct="1">
              <a:spcBef>
                <a:spcPct val="50000"/>
              </a:spcBef>
              <a:buClrTx/>
              <a:buSzTx/>
              <a:buFontTx/>
              <a:buChar char="-"/>
              <a:defRPr/>
            </a:pPr>
            <a:r>
              <a:rPr lang="en-US" altLang="sk-SK" sz="2400" dirty="0">
                <a:latin typeface="Arial" panose="020B0604020202020204" pitchFamily="34" charset="0"/>
              </a:rPr>
              <a:t>f</a:t>
            </a:r>
            <a:r>
              <a:rPr lang="en-US" altLang="sk-SK" sz="2400" dirty="0" smtClean="0">
                <a:latin typeface="Arial" panose="020B0604020202020204" pitchFamily="34" charset="0"/>
              </a:rPr>
              <a:t>orecasts in the economic time series  development, such as Dow -Jones index development in time, or other economic parameters </a:t>
            </a:r>
          </a:p>
          <a:p>
            <a:pPr marL="342900" indent="-342900" eaLnBrk="1" hangingPunct="1">
              <a:spcBef>
                <a:spcPct val="50000"/>
              </a:spcBef>
              <a:buClrTx/>
              <a:buSzTx/>
              <a:buFontTx/>
              <a:buChar char="-"/>
              <a:defRPr/>
            </a:pPr>
            <a:r>
              <a:rPr lang="en-US" altLang="sk-SK" sz="2400" dirty="0">
                <a:latin typeface="Arial" panose="020B0604020202020204" pitchFamily="34" charset="0"/>
              </a:rPr>
              <a:t>f</a:t>
            </a:r>
            <a:r>
              <a:rPr lang="en-US" altLang="sk-SK" sz="2400" dirty="0" smtClean="0">
                <a:latin typeface="Arial" panose="020B0604020202020204" pitchFamily="34" charset="0"/>
              </a:rPr>
              <a:t>orecast of any measured  time dependent variable development  with time </a:t>
            </a:r>
          </a:p>
          <a:p>
            <a:pPr marL="342900" indent="-342900" eaLnBrk="1" hangingPunct="1">
              <a:spcBef>
                <a:spcPct val="50000"/>
              </a:spcBef>
              <a:buClrTx/>
              <a:buSzTx/>
              <a:buFontTx/>
              <a:buChar char="-"/>
              <a:defRPr/>
            </a:pPr>
            <a:r>
              <a:rPr lang="en-US" altLang="sk-SK" sz="2400" dirty="0">
                <a:latin typeface="Arial" panose="020B0604020202020204" pitchFamily="34" charset="0"/>
              </a:rPr>
              <a:t>f</a:t>
            </a:r>
            <a:r>
              <a:rPr lang="en-US" altLang="sk-SK" sz="2400" dirty="0" smtClean="0">
                <a:latin typeface="Arial" panose="020B0604020202020204" pitchFamily="34" charset="0"/>
              </a:rPr>
              <a:t>orecast </a:t>
            </a:r>
            <a:r>
              <a:rPr lang="sk-SK" altLang="sk-SK" sz="2400" dirty="0" smtClean="0">
                <a:latin typeface="Arial" panose="020B0604020202020204" pitchFamily="34" charset="0"/>
              </a:rPr>
              <a:t> </a:t>
            </a:r>
            <a:r>
              <a:rPr lang="en-US" altLang="sk-SK" sz="2400" dirty="0" smtClean="0">
                <a:latin typeface="Arial" panose="020B0604020202020204" pitchFamily="34" charset="0"/>
              </a:rPr>
              <a:t>of the stock market behavior </a:t>
            </a:r>
            <a:endParaRPr lang="en-US" altLang="sk-SK" sz="2400" dirty="0">
              <a:latin typeface="Arial" panose="020B0604020202020204" pitchFamily="34" charset="0"/>
            </a:endParaRPr>
          </a:p>
          <a:p>
            <a:pPr eaLnBrk="1" hangingPunct="1">
              <a:spcBef>
                <a:spcPct val="50000"/>
              </a:spcBef>
              <a:buClrTx/>
              <a:buSzTx/>
              <a:buFontTx/>
              <a:buNone/>
              <a:defRPr/>
            </a:pPr>
            <a:r>
              <a:rPr lang="en-US" altLang="sk-SK" sz="2400" dirty="0">
                <a:latin typeface="Arial" panose="020B0604020202020204" pitchFamily="34" charset="0"/>
              </a:rPr>
              <a:t>- </a:t>
            </a:r>
            <a:r>
              <a:rPr lang="sk-SK" altLang="sk-SK" sz="2400" dirty="0">
                <a:latin typeface="Arial" panose="020B0604020202020204" pitchFamily="34" charset="0"/>
              </a:rPr>
              <a:t>  </a:t>
            </a:r>
            <a:r>
              <a:rPr lang="en-US" altLang="sk-SK" sz="2400" dirty="0">
                <a:latin typeface="Arial" panose="020B0604020202020204" pitchFamily="34" charset="0"/>
              </a:rPr>
              <a:t>f</a:t>
            </a:r>
            <a:r>
              <a:rPr lang="en-US" altLang="sk-SK" sz="2400" dirty="0" smtClean="0">
                <a:latin typeface="Arial" panose="020B0604020202020204" pitchFamily="34" charset="0"/>
              </a:rPr>
              <a:t>orecast in the price development</a:t>
            </a:r>
            <a:endParaRPr lang="en-US" altLang="sk-SK" sz="2400" dirty="0">
              <a:latin typeface="Arial" panose="020B0604020202020204" pitchFamily="34" charset="0"/>
            </a:endParaRPr>
          </a:p>
          <a:p>
            <a:pPr marL="342900" indent="-342900" eaLnBrk="1" hangingPunct="1">
              <a:spcBef>
                <a:spcPct val="50000"/>
              </a:spcBef>
              <a:buClrTx/>
              <a:buSzTx/>
              <a:buFontTx/>
              <a:buChar char="-"/>
              <a:defRPr/>
            </a:pPr>
            <a:r>
              <a:rPr lang="en-US" altLang="sk-SK" sz="2400" dirty="0" smtClean="0">
                <a:latin typeface="Arial" panose="020B0604020202020204" pitchFamily="34" charset="0"/>
              </a:rPr>
              <a:t>climatic forecasts based on the long time measurements  </a:t>
            </a:r>
          </a:p>
          <a:p>
            <a:pPr eaLnBrk="1" hangingPunct="1">
              <a:spcBef>
                <a:spcPct val="50000"/>
              </a:spcBef>
              <a:buClrTx/>
              <a:buSzTx/>
              <a:buNone/>
              <a:defRPr/>
            </a:pPr>
            <a:r>
              <a:rPr lang="en-US" altLang="sk-SK" sz="2400" dirty="0" smtClean="0">
                <a:latin typeface="Arial" panose="020B0604020202020204" pitchFamily="34" charset="0"/>
              </a:rPr>
              <a:t>- </a:t>
            </a:r>
            <a:r>
              <a:rPr lang="sk-SK" altLang="sk-SK" sz="2400" dirty="0" smtClean="0">
                <a:latin typeface="Arial" panose="020B0604020202020204" pitchFamily="34" charset="0"/>
              </a:rPr>
              <a:t>  </a:t>
            </a:r>
            <a:r>
              <a:rPr lang="en-US" altLang="sk-SK" sz="2400" dirty="0">
                <a:latin typeface="Arial" panose="020B0604020202020204" pitchFamily="34" charset="0"/>
              </a:rPr>
              <a:t>f</a:t>
            </a:r>
            <a:r>
              <a:rPr lang="en-US" altLang="sk-SK" sz="2400" dirty="0" smtClean="0">
                <a:latin typeface="Arial" panose="020B0604020202020204" pitchFamily="34" charset="0"/>
              </a:rPr>
              <a:t>eedback control of the processes</a:t>
            </a:r>
            <a:r>
              <a:rPr lang="sk-SK" altLang="sk-SK" sz="2400" dirty="0" smtClean="0">
                <a:latin typeface="Arial" panose="020B0604020202020204" pitchFamily="34" charset="0"/>
              </a:rPr>
              <a:t>, </a:t>
            </a:r>
            <a:r>
              <a:rPr lang="en-US" altLang="sk-SK" sz="2400" dirty="0" err="1" smtClean="0">
                <a:latin typeface="Arial" panose="020B0604020202020204" pitchFamily="34" charset="0"/>
              </a:rPr>
              <a:t>fo</a:t>
            </a:r>
            <a:r>
              <a:rPr lang="sk-SK" altLang="sk-SK" sz="2400" dirty="0" smtClean="0">
                <a:latin typeface="Arial" panose="020B0604020202020204" pitchFamily="34" charset="0"/>
              </a:rPr>
              <a:t>r</a:t>
            </a:r>
            <a:r>
              <a:rPr lang="en-US" altLang="sk-SK" sz="2400" dirty="0" smtClean="0">
                <a:latin typeface="Arial" panose="020B0604020202020204" pitchFamily="34" charset="0"/>
              </a:rPr>
              <a:t> example in robotics</a:t>
            </a:r>
            <a:endParaRPr lang="en-US" altLang="sk-SK" sz="2400" dirty="0">
              <a:latin typeface="Arial" panose="020B0604020202020204" pitchFamily="34" charset="0"/>
            </a:endParaRPr>
          </a:p>
          <a:p>
            <a:pPr eaLnBrk="1" hangingPunct="1">
              <a:spcBef>
                <a:spcPct val="50000"/>
              </a:spcBef>
              <a:buClrTx/>
              <a:buSzTx/>
              <a:buFontTx/>
              <a:buNone/>
              <a:defRPr/>
            </a:pPr>
            <a:r>
              <a:rPr lang="en-US" altLang="sk-SK" sz="2400" dirty="0">
                <a:latin typeface="Arial" panose="020B0604020202020204" pitchFamily="34" charset="0"/>
              </a:rPr>
              <a:t>- </a:t>
            </a:r>
            <a:r>
              <a:rPr lang="sk-SK" altLang="sk-SK" sz="2400" dirty="0">
                <a:latin typeface="Arial" panose="020B0604020202020204" pitchFamily="34" charset="0"/>
              </a:rPr>
              <a:t>  </a:t>
            </a:r>
            <a:r>
              <a:rPr lang="en-US" altLang="sk-SK" sz="2400" dirty="0" smtClean="0">
                <a:latin typeface="Arial" panose="020B0604020202020204" pitchFamily="34" charset="0"/>
              </a:rPr>
              <a:t> </a:t>
            </a:r>
            <a:r>
              <a:rPr lang="sk-SK" altLang="sk-SK" sz="2400" dirty="0" smtClean="0">
                <a:latin typeface="Arial" panose="020B0604020202020204" pitchFamily="34" charset="0"/>
              </a:rPr>
              <a:t>p</a:t>
            </a:r>
            <a:r>
              <a:rPr lang="en-US" altLang="sk-SK" sz="2400" dirty="0" err="1" smtClean="0">
                <a:latin typeface="Arial" panose="020B0604020202020204" pitchFamily="34" charset="0"/>
              </a:rPr>
              <a:t>arameter</a:t>
            </a:r>
            <a:r>
              <a:rPr lang="en-US" altLang="sk-SK" sz="2400" dirty="0" smtClean="0">
                <a:latin typeface="Arial" panose="020B0604020202020204" pitchFamily="34" charset="0"/>
              </a:rPr>
              <a:t> estimations, in the case we are not able to measure them</a:t>
            </a:r>
            <a:endParaRPr lang="en-US" altLang="sk-SK" sz="2400" dirty="0">
              <a:latin typeface="Arial" panose="020B0604020202020204" pitchFamily="34" charset="0"/>
            </a:endParaRPr>
          </a:p>
          <a:p>
            <a:pPr eaLnBrk="1" hangingPunct="1">
              <a:spcBef>
                <a:spcPct val="50000"/>
              </a:spcBef>
              <a:buClrTx/>
              <a:buSzTx/>
              <a:buFontTx/>
              <a:buNone/>
              <a:defRPr/>
            </a:pPr>
            <a:r>
              <a:rPr lang="en-US" altLang="sk-SK" sz="2400" dirty="0">
                <a:latin typeface="Arial" panose="020B0604020202020204" pitchFamily="34" charset="0"/>
              </a:rPr>
              <a:t>- </a:t>
            </a:r>
            <a:r>
              <a:rPr lang="sk-SK" altLang="sk-SK" sz="2400" dirty="0">
                <a:latin typeface="Arial" panose="020B0604020202020204" pitchFamily="34" charset="0"/>
              </a:rPr>
              <a:t>   </a:t>
            </a:r>
            <a:r>
              <a:rPr lang="en-US" altLang="sk-SK" sz="2400" dirty="0" smtClean="0">
                <a:latin typeface="Arial" panose="020B0604020202020204" pitchFamily="34" charset="0"/>
              </a:rPr>
              <a:t>etc….</a:t>
            </a:r>
            <a:endParaRPr lang="en-US" altLang="sk-SK" sz="2400" dirty="0">
              <a:latin typeface="Arial" panose="020B0604020202020204" pitchFamily="34" charset="0"/>
            </a:endParaRPr>
          </a:p>
        </p:txBody>
      </p:sp>
    </p:spTree>
    <p:extLst>
      <p:ext uri="{BB962C8B-B14F-4D97-AF65-F5344CB8AC3E}">
        <p14:creationId xmlns:p14="http://schemas.microsoft.com/office/powerpoint/2010/main" val="1329353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1143000"/>
          </a:xfrm>
        </p:spPr>
        <p:txBody>
          <a:bodyPr/>
          <a:lstStyle/>
          <a:p>
            <a:pPr>
              <a:defRPr/>
            </a:pPr>
            <a:r>
              <a:rPr lang="en-US" dirty="0" smtClean="0"/>
              <a:t>More time </a:t>
            </a:r>
            <a:r>
              <a:rPr lang="en-US" smtClean="0"/>
              <a:t>series examples</a:t>
            </a:r>
            <a:endParaRPr lang="sk-SK" dirty="0"/>
          </a:p>
        </p:txBody>
      </p:sp>
      <p:pic>
        <p:nvPicPr>
          <p:cNvPr id="17411" name="Picture 2" descr="Example of a time series 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65" y="1587041"/>
            <a:ext cx="6408738"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2"/>
          <p:cNvSpPr txBox="1">
            <a:spLocks noChangeArrowheads="1"/>
          </p:cNvSpPr>
          <p:nvPr/>
        </p:nvSpPr>
        <p:spPr bwMode="auto">
          <a:xfrm>
            <a:off x="2566989" y="5805488"/>
            <a:ext cx="80660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err="1" smtClean="0">
                <a:solidFill>
                  <a:schemeClr val="tx1"/>
                </a:solidFill>
                <a:latin typeface="Arial" panose="020B0604020202020204" pitchFamily="34" charset="0"/>
              </a:rPr>
              <a:t>Example</a:t>
            </a:r>
            <a:r>
              <a:rPr lang="sk-SK" altLang="en-US" sz="1800" dirty="0" smtClean="0">
                <a:solidFill>
                  <a:schemeClr val="tx1"/>
                </a:solidFill>
                <a:latin typeface="Arial" panose="020B0604020202020204" pitchFamily="34" charset="0"/>
              </a:rPr>
              <a:t> of </a:t>
            </a:r>
            <a:r>
              <a:rPr lang="sk-SK" altLang="en-US" sz="1800" dirty="0" err="1" smtClean="0">
                <a:solidFill>
                  <a:schemeClr val="tx1"/>
                </a:solidFill>
                <a:latin typeface="Arial" panose="020B0604020202020204" pitchFamily="34" charset="0"/>
              </a:rPr>
              <a:t>the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well</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behaving</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time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series</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with</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well</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defined</a:t>
            </a:r>
            <a:r>
              <a:rPr lang="sk-SK" altLang="en-US" sz="1800" dirty="0" smtClean="0">
                <a:solidFill>
                  <a:schemeClr val="tx1"/>
                </a:solidFill>
                <a:latin typeface="Arial" panose="020B0604020202020204" pitchFamily="34" charset="0"/>
              </a:rPr>
              <a:t> trend and </a:t>
            </a:r>
            <a:r>
              <a:rPr lang="sk-SK" altLang="en-US" sz="1800" dirty="0" err="1" smtClean="0">
                <a:solidFill>
                  <a:schemeClr val="tx1"/>
                </a:solidFill>
                <a:latin typeface="Arial" panose="020B0604020202020204" pitchFamily="34" charset="0"/>
              </a:rPr>
              <a:t>multiplicative</a:t>
            </a:r>
            <a:r>
              <a:rPr lang="sk-SK" altLang="en-US" sz="1800" dirty="0" smtClean="0">
                <a:solidFill>
                  <a:schemeClr val="tx1"/>
                </a:solidFill>
                <a:latin typeface="Arial" panose="020B0604020202020204" pitchFamily="34" charset="0"/>
              </a:rPr>
              <a:t> periodicity (or </a:t>
            </a:r>
            <a:r>
              <a:rPr lang="sk-SK" altLang="en-US" sz="1800" dirty="0" err="1" smtClean="0">
                <a:solidFill>
                  <a:schemeClr val="tx1"/>
                </a:solidFill>
                <a:latin typeface="Arial" panose="020B0604020202020204" pitchFamily="34" charset="0"/>
              </a:rPr>
              <a:t>cyclic</a:t>
            </a:r>
            <a:r>
              <a:rPr lang="sk-SK" altLang="en-US" sz="1800" dirty="0" smtClean="0">
                <a:solidFill>
                  <a:schemeClr val="tx1"/>
                </a:solidFill>
                <a:latin typeface="Arial" panose="020B0604020202020204" pitchFamily="34" charset="0"/>
              </a:rPr>
              <a:t> part)</a:t>
            </a:r>
            <a:endParaRPr lang="sk-SK" altLang="en-US" sz="1800" dirty="0">
              <a:solidFill>
                <a:schemeClr val="tx1"/>
              </a:solidFill>
              <a:latin typeface="Arial" panose="020B0604020202020204" pitchFamily="34" charset="0"/>
            </a:endParaRPr>
          </a:p>
        </p:txBody>
      </p:sp>
      <p:cxnSp>
        <p:nvCxnSpPr>
          <p:cNvPr id="5" name="Straight Connector 4"/>
          <p:cNvCxnSpPr/>
          <p:nvPr/>
        </p:nvCxnSpPr>
        <p:spPr>
          <a:xfrm flipV="1">
            <a:off x="4581525" y="3812611"/>
            <a:ext cx="3168650" cy="576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4581525" y="2492376"/>
            <a:ext cx="3602038" cy="1470025"/>
          </a:xfrm>
          <a:custGeom>
            <a:avLst/>
            <a:gdLst>
              <a:gd name="connsiteX0" fmla="*/ 0 w 3149600"/>
              <a:gd name="connsiteY0" fmla="*/ 945098 h 945098"/>
              <a:gd name="connsiteX1" fmla="*/ 345440 w 3149600"/>
              <a:gd name="connsiteY1" fmla="*/ 934938 h 945098"/>
              <a:gd name="connsiteX2" fmla="*/ 477520 w 3149600"/>
              <a:gd name="connsiteY2" fmla="*/ 924778 h 945098"/>
              <a:gd name="connsiteX3" fmla="*/ 690880 w 3149600"/>
              <a:gd name="connsiteY3" fmla="*/ 914618 h 945098"/>
              <a:gd name="connsiteX4" fmla="*/ 792480 w 3149600"/>
              <a:gd name="connsiteY4" fmla="*/ 904458 h 945098"/>
              <a:gd name="connsiteX5" fmla="*/ 904240 w 3149600"/>
              <a:gd name="connsiteY5" fmla="*/ 884138 h 945098"/>
              <a:gd name="connsiteX6" fmla="*/ 944880 w 3149600"/>
              <a:gd name="connsiteY6" fmla="*/ 863818 h 945098"/>
              <a:gd name="connsiteX7" fmla="*/ 985520 w 3149600"/>
              <a:gd name="connsiteY7" fmla="*/ 853658 h 945098"/>
              <a:gd name="connsiteX8" fmla="*/ 1046480 w 3149600"/>
              <a:gd name="connsiteY8" fmla="*/ 833338 h 945098"/>
              <a:gd name="connsiteX9" fmla="*/ 1137920 w 3149600"/>
              <a:gd name="connsiteY9" fmla="*/ 802858 h 945098"/>
              <a:gd name="connsiteX10" fmla="*/ 1168400 w 3149600"/>
              <a:gd name="connsiteY10" fmla="*/ 792698 h 945098"/>
              <a:gd name="connsiteX11" fmla="*/ 1209040 w 3149600"/>
              <a:gd name="connsiteY11" fmla="*/ 782538 h 945098"/>
              <a:gd name="connsiteX12" fmla="*/ 1259840 w 3149600"/>
              <a:gd name="connsiteY12" fmla="*/ 772378 h 945098"/>
              <a:gd name="connsiteX13" fmla="*/ 1320800 w 3149600"/>
              <a:gd name="connsiteY13" fmla="*/ 752058 h 945098"/>
              <a:gd name="connsiteX14" fmla="*/ 1381760 w 3149600"/>
              <a:gd name="connsiteY14" fmla="*/ 741898 h 945098"/>
              <a:gd name="connsiteX15" fmla="*/ 1442720 w 3149600"/>
              <a:gd name="connsiteY15" fmla="*/ 721578 h 945098"/>
              <a:gd name="connsiteX16" fmla="*/ 1473200 w 3149600"/>
              <a:gd name="connsiteY16" fmla="*/ 711418 h 945098"/>
              <a:gd name="connsiteX17" fmla="*/ 1513840 w 3149600"/>
              <a:gd name="connsiteY17" fmla="*/ 691098 h 945098"/>
              <a:gd name="connsiteX18" fmla="*/ 1615440 w 3149600"/>
              <a:gd name="connsiteY18" fmla="*/ 660618 h 945098"/>
              <a:gd name="connsiteX19" fmla="*/ 1696720 w 3149600"/>
              <a:gd name="connsiteY19" fmla="*/ 650458 h 945098"/>
              <a:gd name="connsiteX20" fmla="*/ 1727200 w 3149600"/>
              <a:gd name="connsiteY20" fmla="*/ 640298 h 945098"/>
              <a:gd name="connsiteX21" fmla="*/ 1808480 w 3149600"/>
              <a:gd name="connsiteY21" fmla="*/ 619978 h 945098"/>
              <a:gd name="connsiteX22" fmla="*/ 1838960 w 3149600"/>
              <a:gd name="connsiteY22" fmla="*/ 609818 h 945098"/>
              <a:gd name="connsiteX23" fmla="*/ 1910080 w 3149600"/>
              <a:gd name="connsiteY23" fmla="*/ 599658 h 945098"/>
              <a:gd name="connsiteX24" fmla="*/ 2011680 w 3149600"/>
              <a:gd name="connsiteY24" fmla="*/ 569178 h 945098"/>
              <a:gd name="connsiteX25" fmla="*/ 2153920 w 3149600"/>
              <a:gd name="connsiteY25" fmla="*/ 528538 h 945098"/>
              <a:gd name="connsiteX26" fmla="*/ 2184400 w 3149600"/>
              <a:gd name="connsiteY26" fmla="*/ 518378 h 945098"/>
              <a:gd name="connsiteX27" fmla="*/ 2214880 w 3149600"/>
              <a:gd name="connsiteY27" fmla="*/ 498058 h 945098"/>
              <a:gd name="connsiteX28" fmla="*/ 2275840 w 3149600"/>
              <a:gd name="connsiteY28" fmla="*/ 477738 h 945098"/>
              <a:gd name="connsiteX29" fmla="*/ 2306320 w 3149600"/>
              <a:gd name="connsiteY29" fmla="*/ 467578 h 945098"/>
              <a:gd name="connsiteX30" fmla="*/ 2377440 w 3149600"/>
              <a:gd name="connsiteY30" fmla="*/ 447258 h 945098"/>
              <a:gd name="connsiteX31" fmla="*/ 2438400 w 3149600"/>
              <a:gd name="connsiteY31" fmla="*/ 406618 h 945098"/>
              <a:gd name="connsiteX32" fmla="*/ 2468880 w 3149600"/>
              <a:gd name="connsiteY32" fmla="*/ 386298 h 945098"/>
              <a:gd name="connsiteX33" fmla="*/ 2499360 w 3149600"/>
              <a:gd name="connsiteY33" fmla="*/ 376138 h 945098"/>
              <a:gd name="connsiteX34" fmla="*/ 2560320 w 3149600"/>
              <a:gd name="connsiteY34" fmla="*/ 335498 h 945098"/>
              <a:gd name="connsiteX35" fmla="*/ 2590800 w 3149600"/>
              <a:gd name="connsiteY35" fmla="*/ 315178 h 945098"/>
              <a:gd name="connsiteX36" fmla="*/ 2621280 w 3149600"/>
              <a:gd name="connsiteY36" fmla="*/ 294858 h 945098"/>
              <a:gd name="connsiteX37" fmla="*/ 2651760 w 3149600"/>
              <a:gd name="connsiteY37" fmla="*/ 284698 h 945098"/>
              <a:gd name="connsiteX38" fmla="*/ 2712720 w 3149600"/>
              <a:gd name="connsiteY38" fmla="*/ 244058 h 945098"/>
              <a:gd name="connsiteX39" fmla="*/ 2773680 w 3149600"/>
              <a:gd name="connsiteY39" fmla="*/ 223738 h 945098"/>
              <a:gd name="connsiteX40" fmla="*/ 2804160 w 3149600"/>
              <a:gd name="connsiteY40" fmla="*/ 213578 h 945098"/>
              <a:gd name="connsiteX41" fmla="*/ 2865120 w 3149600"/>
              <a:gd name="connsiteY41" fmla="*/ 172938 h 945098"/>
              <a:gd name="connsiteX42" fmla="*/ 2926080 w 3149600"/>
              <a:gd name="connsiteY42" fmla="*/ 142458 h 945098"/>
              <a:gd name="connsiteX43" fmla="*/ 2987040 w 3149600"/>
              <a:gd name="connsiteY43" fmla="*/ 111978 h 945098"/>
              <a:gd name="connsiteX44" fmla="*/ 3007360 w 3149600"/>
              <a:gd name="connsiteY44" fmla="*/ 81498 h 945098"/>
              <a:gd name="connsiteX45" fmla="*/ 3037840 w 3149600"/>
              <a:gd name="connsiteY45" fmla="*/ 71338 h 945098"/>
              <a:gd name="connsiteX46" fmla="*/ 3098800 w 3149600"/>
              <a:gd name="connsiteY46" fmla="*/ 30698 h 945098"/>
              <a:gd name="connsiteX47" fmla="*/ 3149600 w 3149600"/>
              <a:gd name="connsiteY47" fmla="*/ 218 h 94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49600" h="945098">
                <a:moveTo>
                  <a:pt x="0" y="945098"/>
                </a:moveTo>
                <a:lnTo>
                  <a:pt x="345440" y="934938"/>
                </a:lnTo>
                <a:cubicBezTo>
                  <a:pt x="389557" y="933061"/>
                  <a:pt x="433439" y="927371"/>
                  <a:pt x="477520" y="924778"/>
                </a:cubicBezTo>
                <a:cubicBezTo>
                  <a:pt x="548598" y="920597"/>
                  <a:pt x="619760" y="918005"/>
                  <a:pt x="690880" y="914618"/>
                </a:cubicBezTo>
                <a:lnTo>
                  <a:pt x="792480" y="904458"/>
                </a:lnTo>
                <a:cubicBezTo>
                  <a:pt x="815897" y="901703"/>
                  <a:pt x="876243" y="894637"/>
                  <a:pt x="904240" y="884138"/>
                </a:cubicBezTo>
                <a:cubicBezTo>
                  <a:pt x="918421" y="878820"/>
                  <a:pt x="930699" y="869136"/>
                  <a:pt x="944880" y="863818"/>
                </a:cubicBezTo>
                <a:cubicBezTo>
                  <a:pt x="957955" y="858915"/>
                  <a:pt x="972145" y="857670"/>
                  <a:pt x="985520" y="853658"/>
                </a:cubicBezTo>
                <a:cubicBezTo>
                  <a:pt x="1006036" y="847503"/>
                  <a:pt x="1026160" y="840111"/>
                  <a:pt x="1046480" y="833338"/>
                </a:cubicBezTo>
                <a:lnTo>
                  <a:pt x="1137920" y="802858"/>
                </a:lnTo>
                <a:cubicBezTo>
                  <a:pt x="1148080" y="799471"/>
                  <a:pt x="1158010" y="795295"/>
                  <a:pt x="1168400" y="792698"/>
                </a:cubicBezTo>
                <a:cubicBezTo>
                  <a:pt x="1181947" y="789311"/>
                  <a:pt x="1195409" y="785567"/>
                  <a:pt x="1209040" y="782538"/>
                </a:cubicBezTo>
                <a:cubicBezTo>
                  <a:pt x="1225897" y="778792"/>
                  <a:pt x="1243180" y="776922"/>
                  <a:pt x="1259840" y="772378"/>
                </a:cubicBezTo>
                <a:cubicBezTo>
                  <a:pt x="1280504" y="766742"/>
                  <a:pt x="1299672" y="755579"/>
                  <a:pt x="1320800" y="752058"/>
                </a:cubicBezTo>
                <a:cubicBezTo>
                  <a:pt x="1341120" y="748671"/>
                  <a:pt x="1361775" y="746894"/>
                  <a:pt x="1381760" y="741898"/>
                </a:cubicBezTo>
                <a:cubicBezTo>
                  <a:pt x="1402540" y="736703"/>
                  <a:pt x="1422400" y="728351"/>
                  <a:pt x="1442720" y="721578"/>
                </a:cubicBezTo>
                <a:cubicBezTo>
                  <a:pt x="1452880" y="718191"/>
                  <a:pt x="1463621" y="716207"/>
                  <a:pt x="1473200" y="711418"/>
                </a:cubicBezTo>
                <a:cubicBezTo>
                  <a:pt x="1486747" y="704645"/>
                  <a:pt x="1499778" y="696723"/>
                  <a:pt x="1513840" y="691098"/>
                </a:cubicBezTo>
                <a:cubicBezTo>
                  <a:pt x="1533197" y="683355"/>
                  <a:pt x="1589778" y="664895"/>
                  <a:pt x="1615440" y="660618"/>
                </a:cubicBezTo>
                <a:cubicBezTo>
                  <a:pt x="1642373" y="656129"/>
                  <a:pt x="1669627" y="653845"/>
                  <a:pt x="1696720" y="650458"/>
                </a:cubicBezTo>
                <a:cubicBezTo>
                  <a:pt x="1706880" y="647071"/>
                  <a:pt x="1716868" y="643116"/>
                  <a:pt x="1727200" y="640298"/>
                </a:cubicBezTo>
                <a:cubicBezTo>
                  <a:pt x="1754143" y="632950"/>
                  <a:pt x="1781986" y="628809"/>
                  <a:pt x="1808480" y="619978"/>
                </a:cubicBezTo>
                <a:cubicBezTo>
                  <a:pt x="1818640" y="616591"/>
                  <a:pt x="1828458" y="611918"/>
                  <a:pt x="1838960" y="609818"/>
                </a:cubicBezTo>
                <a:cubicBezTo>
                  <a:pt x="1862442" y="605122"/>
                  <a:pt x="1886519" y="603942"/>
                  <a:pt x="1910080" y="599658"/>
                </a:cubicBezTo>
                <a:cubicBezTo>
                  <a:pt x="1969208" y="588908"/>
                  <a:pt x="1940989" y="586851"/>
                  <a:pt x="2011680" y="569178"/>
                </a:cubicBezTo>
                <a:cubicBezTo>
                  <a:pt x="2113740" y="543663"/>
                  <a:pt x="2066466" y="557689"/>
                  <a:pt x="2153920" y="528538"/>
                </a:cubicBezTo>
                <a:cubicBezTo>
                  <a:pt x="2164080" y="525151"/>
                  <a:pt x="2175489" y="524319"/>
                  <a:pt x="2184400" y="518378"/>
                </a:cubicBezTo>
                <a:cubicBezTo>
                  <a:pt x="2194560" y="511605"/>
                  <a:pt x="2203722" y="503017"/>
                  <a:pt x="2214880" y="498058"/>
                </a:cubicBezTo>
                <a:cubicBezTo>
                  <a:pt x="2234453" y="489359"/>
                  <a:pt x="2255520" y="484511"/>
                  <a:pt x="2275840" y="477738"/>
                </a:cubicBezTo>
                <a:cubicBezTo>
                  <a:pt x="2286000" y="474351"/>
                  <a:pt x="2295930" y="470175"/>
                  <a:pt x="2306320" y="467578"/>
                </a:cubicBezTo>
                <a:cubicBezTo>
                  <a:pt x="2315886" y="465187"/>
                  <a:pt x="2365514" y="453883"/>
                  <a:pt x="2377440" y="447258"/>
                </a:cubicBezTo>
                <a:cubicBezTo>
                  <a:pt x="2398788" y="435398"/>
                  <a:pt x="2418080" y="420165"/>
                  <a:pt x="2438400" y="406618"/>
                </a:cubicBezTo>
                <a:cubicBezTo>
                  <a:pt x="2448560" y="399845"/>
                  <a:pt x="2457296" y="390159"/>
                  <a:pt x="2468880" y="386298"/>
                </a:cubicBezTo>
                <a:cubicBezTo>
                  <a:pt x="2479040" y="382911"/>
                  <a:pt x="2489998" y="381339"/>
                  <a:pt x="2499360" y="376138"/>
                </a:cubicBezTo>
                <a:cubicBezTo>
                  <a:pt x="2520708" y="364278"/>
                  <a:pt x="2540000" y="349045"/>
                  <a:pt x="2560320" y="335498"/>
                </a:cubicBezTo>
                <a:lnTo>
                  <a:pt x="2590800" y="315178"/>
                </a:lnTo>
                <a:cubicBezTo>
                  <a:pt x="2600960" y="308405"/>
                  <a:pt x="2609696" y="298719"/>
                  <a:pt x="2621280" y="294858"/>
                </a:cubicBezTo>
                <a:cubicBezTo>
                  <a:pt x="2631440" y="291471"/>
                  <a:pt x="2642398" y="289899"/>
                  <a:pt x="2651760" y="284698"/>
                </a:cubicBezTo>
                <a:cubicBezTo>
                  <a:pt x="2673108" y="272838"/>
                  <a:pt x="2689552" y="251781"/>
                  <a:pt x="2712720" y="244058"/>
                </a:cubicBezTo>
                <a:lnTo>
                  <a:pt x="2773680" y="223738"/>
                </a:lnTo>
                <a:cubicBezTo>
                  <a:pt x="2783840" y="220351"/>
                  <a:pt x="2795249" y="219519"/>
                  <a:pt x="2804160" y="213578"/>
                </a:cubicBezTo>
                <a:cubicBezTo>
                  <a:pt x="2824480" y="200031"/>
                  <a:pt x="2841952" y="180661"/>
                  <a:pt x="2865120" y="172938"/>
                </a:cubicBezTo>
                <a:cubicBezTo>
                  <a:pt x="2941732" y="147401"/>
                  <a:pt x="2847298" y="181849"/>
                  <a:pt x="2926080" y="142458"/>
                </a:cubicBezTo>
                <a:cubicBezTo>
                  <a:pt x="3010208" y="100394"/>
                  <a:pt x="2899689" y="170212"/>
                  <a:pt x="2987040" y="111978"/>
                </a:cubicBezTo>
                <a:cubicBezTo>
                  <a:pt x="2993813" y="101818"/>
                  <a:pt x="2997825" y="89126"/>
                  <a:pt x="3007360" y="81498"/>
                </a:cubicBezTo>
                <a:cubicBezTo>
                  <a:pt x="3015723" y="74808"/>
                  <a:pt x="3028478" y="76539"/>
                  <a:pt x="3037840" y="71338"/>
                </a:cubicBezTo>
                <a:cubicBezTo>
                  <a:pt x="3059188" y="59478"/>
                  <a:pt x="3081531" y="47967"/>
                  <a:pt x="3098800" y="30698"/>
                </a:cubicBezTo>
                <a:cubicBezTo>
                  <a:pt x="3134069" y="-4571"/>
                  <a:pt x="3114912" y="218"/>
                  <a:pt x="3149600" y="21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 name="Freeform 2"/>
          <p:cNvSpPr/>
          <p:nvPr/>
        </p:nvSpPr>
        <p:spPr>
          <a:xfrm>
            <a:off x="4687889" y="4473576"/>
            <a:ext cx="3533775" cy="346075"/>
          </a:xfrm>
          <a:custGeom>
            <a:avLst/>
            <a:gdLst>
              <a:gd name="connsiteX0" fmla="*/ 0 w 3534032"/>
              <a:gd name="connsiteY0" fmla="*/ 172995 h 345989"/>
              <a:gd name="connsiteX1" fmla="*/ 296562 w 3534032"/>
              <a:gd name="connsiteY1" fmla="*/ 148281 h 345989"/>
              <a:gd name="connsiteX2" fmla="*/ 444843 w 3534032"/>
              <a:gd name="connsiteY2" fmla="*/ 98854 h 345989"/>
              <a:gd name="connsiteX3" fmla="*/ 593124 w 3534032"/>
              <a:gd name="connsiteY3" fmla="*/ 49427 h 345989"/>
              <a:gd name="connsiteX4" fmla="*/ 667265 w 3534032"/>
              <a:gd name="connsiteY4" fmla="*/ 24713 h 345989"/>
              <a:gd name="connsiteX5" fmla="*/ 1136821 w 3534032"/>
              <a:gd name="connsiteY5" fmla="*/ 0 h 345989"/>
              <a:gd name="connsiteX6" fmla="*/ 2125362 w 3534032"/>
              <a:gd name="connsiteY6" fmla="*/ 24713 h 345989"/>
              <a:gd name="connsiteX7" fmla="*/ 2471351 w 3534032"/>
              <a:gd name="connsiteY7" fmla="*/ 49427 h 345989"/>
              <a:gd name="connsiteX8" fmla="*/ 2619632 w 3534032"/>
              <a:gd name="connsiteY8" fmla="*/ 98854 h 345989"/>
              <a:gd name="connsiteX9" fmla="*/ 2891481 w 3534032"/>
              <a:gd name="connsiteY9" fmla="*/ 148281 h 345989"/>
              <a:gd name="connsiteX10" fmla="*/ 3039762 w 3534032"/>
              <a:gd name="connsiteY10" fmla="*/ 197708 h 345989"/>
              <a:gd name="connsiteX11" fmla="*/ 3163329 w 3534032"/>
              <a:gd name="connsiteY11" fmla="*/ 222422 h 345989"/>
              <a:gd name="connsiteX12" fmla="*/ 3311611 w 3534032"/>
              <a:gd name="connsiteY12" fmla="*/ 271849 h 345989"/>
              <a:gd name="connsiteX13" fmla="*/ 3385751 w 3534032"/>
              <a:gd name="connsiteY13" fmla="*/ 296562 h 345989"/>
              <a:gd name="connsiteX14" fmla="*/ 3534032 w 3534032"/>
              <a:gd name="connsiteY14" fmla="*/ 345989 h 34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34032" h="345989">
                <a:moveTo>
                  <a:pt x="0" y="172995"/>
                </a:moveTo>
                <a:cubicBezTo>
                  <a:pt x="98854" y="164757"/>
                  <a:pt x="198715" y="164589"/>
                  <a:pt x="296562" y="148281"/>
                </a:cubicBezTo>
                <a:cubicBezTo>
                  <a:pt x="347954" y="139716"/>
                  <a:pt x="395416" y="115330"/>
                  <a:pt x="444843" y="98854"/>
                </a:cubicBezTo>
                <a:lnTo>
                  <a:pt x="593124" y="49427"/>
                </a:lnTo>
                <a:cubicBezTo>
                  <a:pt x="617838" y="41189"/>
                  <a:pt x="641250" y="26082"/>
                  <a:pt x="667265" y="24713"/>
                </a:cubicBezTo>
                <a:lnTo>
                  <a:pt x="1136821" y="0"/>
                </a:lnTo>
                <a:lnTo>
                  <a:pt x="2125362" y="24713"/>
                </a:lnTo>
                <a:cubicBezTo>
                  <a:pt x="2240906" y="28992"/>
                  <a:pt x="2357007" y="32275"/>
                  <a:pt x="2471351" y="49427"/>
                </a:cubicBezTo>
                <a:cubicBezTo>
                  <a:pt x="2522875" y="57156"/>
                  <a:pt x="2568543" y="88636"/>
                  <a:pt x="2619632" y="98854"/>
                </a:cubicBezTo>
                <a:cubicBezTo>
                  <a:pt x="2792336" y="133395"/>
                  <a:pt x="2701766" y="116663"/>
                  <a:pt x="2891481" y="148281"/>
                </a:cubicBezTo>
                <a:cubicBezTo>
                  <a:pt x="2940908" y="164757"/>
                  <a:pt x="2988673" y="187490"/>
                  <a:pt x="3039762" y="197708"/>
                </a:cubicBezTo>
                <a:cubicBezTo>
                  <a:pt x="3080951" y="205946"/>
                  <a:pt x="3122804" y="211370"/>
                  <a:pt x="3163329" y="222422"/>
                </a:cubicBezTo>
                <a:cubicBezTo>
                  <a:pt x="3213594" y="236131"/>
                  <a:pt x="3262184" y="255373"/>
                  <a:pt x="3311611" y="271849"/>
                </a:cubicBezTo>
                <a:cubicBezTo>
                  <a:pt x="3336324" y="280087"/>
                  <a:pt x="3360479" y="290244"/>
                  <a:pt x="3385751" y="296562"/>
                </a:cubicBezTo>
                <a:cubicBezTo>
                  <a:pt x="3502475" y="325744"/>
                  <a:pt x="3454225" y="306086"/>
                  <a:pt x="3534032" y="3459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541060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761" y="159113"/>
            <a:ext cx="9902553" cy="988171"/>
          </a:xfrm>
        </p:spPr>
        <p:txBody>
          <a:bodyPr>
            <a:normAutofit/>
          </a:bodyPr>
          <a:lstStyle/>
          <a:p>
            <a:pPr>
              <a:defRPr/>
            </a:pPr>
            <a:r>
              <a:rPr lang="en-US" dirty="0" smtClean="0"/>
              <a:t>More complex classifier</a:t>
            </a:r>
            <a:endParaRPr lang="en-US" dirty="0"/>
          </a:p>
        </p:txBody>
      </p:sp>
      <p:grpSp>
        <p:nvGrpSpPr>
          <p:cNvPr id="23" name="Group 22"/>
          <p:cNvGrpSpPr>
            <a:grpSpLocks/>
          </p:cNvGrpSpPr>
          <p:nvPr/>
        </p:nvGrpSpPr>
        <p:grpSpPr bwMode="auto">
          <a:xfrm>
            <a:off x="665164" y="2393950"/>
            <a:ext cx="7556500" cy="4464050"/>
            <a:chOff x="1331913" y="2133600"/>
            <a:chExt cx="7556500" cy="4464050"/>
          </a:xfrm>
        </p:grpSpPr>
        <p:grpSp>
          <p:nvGrpSpPr>
            <p:cNvPr id="33797" name="Group 24"/>
            <p:cNvGrpSpPr>
              <a:grpSpLocks/>
            </p:cNvGrpSpPr>
            <p:nvPr/>
          </p:nvGrpSpPr>
          <p:grpSpPr bwMode="auto">
            <a:xfrm>
              <a:off x="1331913" y="2133600"/>
              <a:ext cx="7488237" cy="4464050"/>
              <a:chOff x="1331640" y="2132856"/>
              <a:chExt cx="7488832" cy="4464496"/>
            </a:xfrm>
          </p:grpSpPr>
          <p:grpSp>
            <p:nvGrpSpPr>
              <p:cNvPr id="33813" name="Group 16"/>
              <p:cNvGrpSpPr>
                <a:grpSpLocks/>
              </p:cNvGrpSpPr>
              <p:nvPr/>
            </p:nvGrpSpPr>
            <p:grpSpPr bwMode="auto">
              <a:xfrm>
                <a:off x="1331640" y="2132856"/>
                <a:ext cx="7488832" cy="4464496"/>
                <a:chOff x="1331640" y="2132856"/>
                <a:chExt cx="7488832" cy="4464496"/>
              </a:xfrm>
            </p:grpSpPr>
            <p:sp>
              <p:nvSpPr>
                <p:cNvPr id="46" name="Rectangle 45"/>
                <p:cNvSpPr/>
                <p:nvPr/>
              </p:nvSpPr>
              <p:spPr>
                <a:xfrm>
                  <a:off x="1331640" y="2132856"/>
                  <a:ext cx="7488833" cy="4464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cxnSp>
              <p:nvCxnSpPr>
                <p:cNvPr id="47" name="Straight Connector 46"/>
                <p:cNvCxnSpPr/>
                <p:nvPr/>
              </p:nvCxnSpPr>
              <p:spPr>
                <a:xfrm>
                  <a:off x="1331640" y="2564699"/>
                  <a:ext cx="748883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331640" y="4509580"/>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31640" y="3572862"/>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31640" y="5517744"/>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331640" y="2902870"/>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331640" y="3212464"/>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331640" y="3861816"/>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31640" y="4220627"/>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331640" y="4796947"/>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31640" y="5157345"/>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31640" y="5876555"/>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31640" y="6236953"/>
                  <a:ext cx="7488833"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a:stCxn id="46" idx="0"/>
                <a:endCxn id="46" idx="2"/>
              </p:cNvCxnSpPr>
              <p:nvPr/>
            </p:nvCxnSpPr>
            <p:spPr>
              <a:xfrm>
                <a:off x="5076851" y="2132856"/>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55700" y="2132856"/>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779760" y="2132856"/>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300910" y="2132856"/>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596413" y="2132856"/>
                <a:ext cx="0" cy="44644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798" name="TextBox 25"/>
            <p:cNvSpPr txBox="1">
              <a:spLocks noChangeArrowheads="1"/>
            </p:cNvSpPr>
            <p:nvPr/>
          </p:nvSpPr>
          <p:spPr bwMode="auto">
            <a:xfrm>
              <a:off x="1331913" y="2133600"/>
              <a:ext cx="7488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a:t>
              </a:r>
              <a:r>
                <a:rPr lang="en-US" altLang="en-US" dirty="0" smtClean="0">
                  <a:solidFill>
                    <a:srgbClr val="C00000"/>
                  </a:solidFill>
                  <a:latin typeface="Arial" panose="020B0604020202020204" pitchFamily="34" charset="0"/>
                </a:rPr>
                <a:t>client</a:t>
              </a:r>
              <a:r>
                <a:rPr lang="sk-SK"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E</a:t>
              </a:r>
              <a:r>
                <a:rPr lang="en-US" altLang="en-US" dirty="0" smtClean="0">
                  <a:solidFill>
                    <a:srgbClr val="C00000"/>
                  </a:solidFill>
                  <a:latin typeface="Arial" panose="020B0604020202020204" pitchFamily="34" charset="0"/>
                </a:rPr>
                <a:t>arnings</a:t>
              </a:r>
              <a:r>
                <a:rPr lang="sk-SK"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A</a:t>
              </a:r>
              <a:r>
                <a:rPr lang="en-US" altLang="en-US" dirty="0" smtClean="0">
                  <a:solidFill>
                    <a:srgbClr val="C00000"/>
                  </a:solidFill>
                  <a:latin typeface="Arial" panose="020B0604020202020204" pitchFamily="34" charset="0"/>
                </a:rPr>
                <a:t>ccount</a:t>
              </a:r>
              <a:r>
                <a:rPr lang="sk-SK"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G</a:t>
              </a:r>
              <a:r>
                <a:rPr lang="en-US" altLang="en-US" dirty="0" smtClean="0">
                  <a:solidFill>
                    <a:srgbClr val="C00000"/>
                  </a:solidFill>
                  <a:latin typeface="Arial" panose="020B0604020202020204" pitchFamily="34" charset="0"/>
                </a:rPr>
                <a:t>ender</a:t>
              </a:r>
              <a:r>
                <a:rPr lang="sk-SK" altLang="en-US" dirty="0" smtClean="0">
                  <a:solidFill>
                    <a:srgbClr val="C00000"/>
                  </a:solidFill>
                  <a:latin typeface="Arial" panose="020B0604020202020204" pitchFamily="34" charset="0"/>
                </a:rPr>
                <a:t>   </a:t>
              </a:r>
              <a:r>
                <a:rPr lang="en-US" altLang="en-US" dirty="0" smtClean="0">
                  <a:solidFill>
                    <a:srgbClr val="C00000"/>
                  </a:solidFill>
                  <a:latin typeface="Arial" panose="020B0604020202020204" pitchFamily="34" charset="0"/>
                </a:rPr>
                <a:t>Unemployed</a:t>
              </a:r>
              <a:r>
                <a:rPr lang="sk-SK"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L</a:t>
              </a:r>
              <a:r>
                <a:rPr lang="en-US" altLang="en-US" dirty="0" smtClean="0">
                  <a:solidFill>
                    <a:srgbClr val="C00000"/>
                  </a:solidFill>
                  <a:latin typeface="Arial" panose="020B0604020202020204" pitchFamily="34" charset="0"/>
                </a:rPr>
                <a:t>oan</a:t>
              </a:r>
              <a:endParaRPr lang="sk-SK" altLang="en-US" dirty="0">
                <a:solidFill>
                  <a:srgbClr val="C00000"/>
                </a:solidFill>
                <a:latin typeface="Arial" panose="020B0604020202020204" pitchFamily="34" charset="0"/>
              </a:endParaRPr>
            </a:p>
          </p:txBody>
        </p:sp>
        <p:grpSp>
          <p:nvGrpSpPr>
            <p:cNvPr id="33799" name="Group 32"/>
            <p:cNvGrpSpPr>
              <a:grpSpLocks/>
            </p:cNvGrpSpPr>
            <p:nvPr/>
          </p:nvGrpSpPr>
          <p:grpSpPr bwMode="auto">
            <a:xfrm>
              <a:off x="1362075" y="2565400"/>
              <a:ext cx="7526338" cy="2011363"/>
              <a:chOff x="1362016" y="2564904"/>
              <a:chExt cx="7526704" cy="2012588"/>
            </a:xfrm>
          </p:grpSpPr>
          <p:sp>
            <p:nvSpPr>
              <p:cNvPr id="33807" name="TextBox 26"/>
              <p:cNvSpPr txBox="1">
                <a:spLocks noChangeArrowheads="1"/>
              </p:cNvSpPr>
              <p:nvPr/>
            </p:nvSpPr>
            <p:spPr bwMode="auto">
              <a:xfrm>
                <a:off x="1392992" y="2564904"/>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1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high                 f</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a:t>
                </a:r>
                <a:r>
                  <a:rPr lang="en-US" altLang="en-US" dirty="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8" name="TextBox 27"/>
              <p:cNvSpPr txBox="1">
                <a:spLocks noChangeArrowheads="1"/>
              </p:cNvSpPr>
              <p:nvPr/>
            </p:nvSpPr>
            <p:spPr bwMode="auto">
              <a:xfrm>
                <a:off x="1392992" y="2866380"/>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2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high</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m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9" name="TextBox 28"/>
              <p:cNvSpPr txBox="1">
                <a:spLocks noChangeArrowheads="1"/>
              </p:cNvSpPr>
              <p:nvPr/>
            </p:nvSpPr>
            <p:spPr bwMode="auto">
              <a:xfrm>
                <a:off x="1392992" y="3203684"/>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3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small</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m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a:t>
                </a:r>
                <a:r>
                  <a:rPr lang="sk-SK" altLang="en-US" dirty="0" smtClean="0">
                    <a:latin typeface="Arial" panose="020B0604020202020204" pitchFamily="34" charset="0"/>
                  </a:rPr>
                  <a:t>n</a:t>
                </a:r>
                <a:endParaRPr lang="sk-SK" altLang="en-US" dirty="0">
                  <a:latin typeface="Arial" panose="020B0604020202020204" pitchFamily="34" charset="0"/>
                </a:endParaRPr>
              </a:p>
            </p:txBody>
          </p:sp>
          <p:sp>
            <p:nvSpPr>
              <p:cNvPr id="33810" name="TextBox 29"/>
              <p:cNvSpPr txBox="1">
                <a:spLocks noChangeArrowheads="1"/>
              </p:cNvSpPr>
              <p:nvPr/>
            </p:nvSpPr>
            <p:spPr bwMode="auto">
              <a:xfrm>
                <a:off x="1362016" y="3573016"/>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4                </a:t>
                </a:r>
                <a:r>
                  <a:rPr lang="en-US" altLang="en-US" dirty="0" smtClean="0">
                    <a:latin typeface="Arial" panose="020B0604020202020204" pitchFamily="34" charset="0"/>
                  </a:rPr>
                  <a:t>middle</a:t>
                </a:r>
                <a:r>
                  <a:rPr lang="sk-SK" altLang="en-US" dirty="0" smtClean="0">
                    <a:latin typeface="Arial" panose="020B0604020202020204" pitchFamily="34" charset="0"/>
                  </a:rPr>
                  <a:t>         </a:t>
                </a:r>
                <a:r>
                  <a:rPr lang="en-US" altLang="en-US" dirty="0" smtClean="0">
                    <a:latin typeface="Arial" panose="020B0604020202020204" pitchFamily="34" charset="0"/>
                  </a:rPr>
                  <a:t>   high</a:t>
                </a:r>
                <a:r>
                  <a:rPr lang="sk-SK" altLang="en-US" dirty="0" smtClean="0">
                    <a:latin typeface="Arial" panose="020B0604020202020204" pitchFamily="34" charset="0"/>
                  </a:rPr>
                  <a:t>         </a:t>
                </a:r>
                <a:r>
                  <a:rPr lang="en-US" altLang="en-US" dirty="0" smtClean="0">
                    <a:latin typeface="Arial" panose="020B0604020202020204" pitchFamily="34" charset="0"/>
                  </a:rPr>
                  <a:t>      f</a:t>
                </a:r>
                <a:r>
                  <a:rPr lang="sk-SK" altLang="en-US" dirty="0" smtClean="0">
                    <a:latin typeface="Arial" panose="020B0604020202020204" pitchFamily="34" charset="0"/>
                  </a:rPr>
                  <a:t>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11" name="TextBox 30"/>
              <p:cNvSpPr txBox="1">
                <a:spLocks noChangeArrowheads="1"/>
              </p:cNvSpPr>
              <p:nvPr/>
            </p:nvSpPr>
            <p:spPr bwMode="auto">
              <a:xfrm>
                <a:off x="1399888" y="4208160"/>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6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f</a:t>
                </a:r>
                <a:r>
                  <a:rPr lang="sk-SK" altLang="en-US" dirty="0" smtClean="0">
                    <a:latin typeface="Arial" panose="020B0604020202020204" pitchFamily="34" charset="0"/>
                  </a:rPr>
                  <a:t>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n</a:t>
                </a:r>
                <a:endParaRPr lang="sk-SK" altLang="en-US" dirty="0">
                  <a:latin typeface="Arial" panose="020B0604020202020204" pitchFamily="34" charset="0"/>
                </a:endParaRPr>
              </a:p>
            </p:txBody>
          </p:sp>
          <p:sp>
            <p:nvSpPr>
              <p:cNvPr id="33812" name="TextBox 31"/>
              <p:cNvSpPr txBox="1">
                <a:spLocks noChangeArrowheads="1"/>
              </p:cNvSpPr>
              <p:nvPr/>
            </p:nvSpPr>
            <p:spPr bwMode="auto">
              <a:xfrm>
                <a:off x="1387952" y="3861048"/>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5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high</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m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y</a:t>
                </a:r>
                <a:r>
                  <a:rPr lang="sk-SK" altLang="en-US" dirty="0" smtClean="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grpSp>
        <p:grpSp>
          <p:nvGrpSpPr>
            <p:cNvPr id="33800" name="Group 33"/>
            <p:cNvGrpSpPr>
              <a:grpSpLocks/>
            </p:cNvGrpSpPr>
            <p:nvPr/>
          </p:nvGrpSpPr>
          <p:grpSpPr bwMode="auto">
            <a:xfrm>
              <a:off x="1362075" y="4471988"/>
              <a:ext cx="7526338" cy="2081212"/>
              <a:chOff x="1362016" y="2497048"/>
              <a:chExt cx="7526704" cy="2080444"/>
            </a:xfrm>
          </p:grpSpPr>
          <p:sp>
            <p:nvSpPr>
              <p:cNvPr id="33801" name="TextBox 34"/>
              <p:cNvSpPr txBox="1">
                <a:spLocks noChangeArrowheads="1"/>
              </p:cNvSpPr>
              <p:nvPr/>
            </p:nvSpPr>
            <p:spPr bwMode="auto">
              <a:xfrm>
                <a:off x="1380744" y="2497048"/>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7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small</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m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2" name="TextBox 35"/>
              <p:cNvSpPr txBox="1">
                <a:spLocks noChangeArrowheads="1"/>
              </p:cNvSpPr>
              <p:nvPr/>
            </p:nvSpPr>
            <p:spPr bwMode="auto">
              <a:xfrm>
                <a:off x="1392992" y="2866380"/>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8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small</a:t>
                </a:r>
                <a:r>
                  <a:rPr lang="sk-SK" altLang="en-US" dirty="0" smtClean="0">
                    <a:latin typeface="Arial" panose="020B0604020202020204" pitchFamily="34" charset="0"/>
                  </a:rPr>
                  <a:t>            </a:t>
                </a:r>
                <a:r>
                  <a:rPr lang="en-US" altLang="en-US" dirty="0" smtClean="0">
                    <a:latin typeface="Arial" panose="020B0604020202020204" pitchFamily="34" charset="0"/>
                  </a:rPr>
                  <a:t>  f</a:t>
                </a:r>
                <a:r>
                  <a:rPr lang="sk-SK" altLang="en-US" dirty="0" smtClean="0">
                    <a:latin typeface="Arial" panose="020B0604020202020204" pitchFamily="34" charset="0"/>
                  </a:rPr>
                  <a:t>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3" name="TextBox 36"/>
              <p:cNvSpPr txBox="1">
                <a:spLocks noChangeArrowheads="1"/>
              </p:cNvSpPr>
              <p:nvPr/>
            </p:nvSpPr>
            <p:spPr bwMode="auto">
              <a:xfrm>
                <a:off x="1392992" y="3203684"/>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9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middle</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m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n</a:t>
                </a:r>
                <a:endParaRPr lang="sk-SK" altLang="en-US" dirty="0">
                  <a:latin typeface="Arial" panose="020B0604020202020204" pitchFamily="34" charset="0"/>
                </a:endParaRPr>
              </a:p>
            </p:txBody>
          </p:sp>
          <p:sp>
            <p:nvSpPr>
              <p:cNvPr id="33804" name="TextBox 37"/>
              <p:cNvSpPr txBox="1">
                <a:spLocks noChangeArrowheads="1"/>
              </p:cNvSpPr>
              <p:nvPr/>
            </p:nvSpPr>
            <p:spPr bwMode="auto">
              <a:xfrm>
                <a:off x="1362016" y="3573016"/>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10              </a:t>
                </a:r>
                <a:r>
                  <a:rPr lang="en-US" altLang="en-US" dirty="0" smtClean="0">
                    <a:latin typeface="Arial" panose="020B0604020202020204" pitchFamily="34" charset="0"/>
                  </a:rPr>
                  <a:t>high</a:t>
                </a:r>
                <a:r>
                  <a:rPr lang="sk-SK" altLang="en-US" dirty="0" smtClean="0">
                    <a:latin typeface="Arial" panose="020B0604020202020204" pitchFamily="34" charset="0"/>
                  </a:rPr>
                  <a:t>          </a:t>
                </a:r>
                <a:r>
                  <a:rPr lang="en-US" altLang="en-US" dirty="0" smtClean="0">
                    <a:latin typeface="Arial" panose="020B0604020202020204" pitchFamily="34" charset="0"/>
                  </a:rPr>
                  <a:t>      middle</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f</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n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5" name="TextBox 38"/>
              <p:cNvSpPr txBox="1">
                <a:spLocks noChangeArrowheads="1"/>
              </p:cNvSpPr>
              <p:nvPr/>
            </p:nvSpPr>
            <p:spPr bwMode="auto">
              <a:xfrm>
                <a:off x="1399888" y="4208160"/>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12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middle</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m</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n</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      y</a:t>
                </a:r>
                <a:endParaRPr lang="sk-SK" altLang="en-US" dirty="0">
                  <a:latin typeface="Arial" panose="020B0604020202020204" pitchFamily="34" charset="0"/>
                </a:endParaRPr>
              </a:p>
            </p:txBody>
          </p:sp>
          <p:sp>
            <p:nvSpPr>
              <p:cNvPr id="33806" name="TextBox 39"/>
              <p:cNvSpPr txBox="1">
                <a:spLocks noChangeArrowheads="1"/>
              </p:cNvSpPr>
              <p:nvPr/>
            </p:nvSpPr>
            <p:spPr bwMode="auto">
              <a:xfrm>
                <a:off x="1387952" y="3861048"/>
                <a:ext cx="748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Arial" panose="020B0604020202020204" pitchFamily="34" charset="0"/>
                  </a:rPr>
                  <a:t>   11              </a:t>
                </a:r>
                <a:r>
                  <a:rPr lang="en-US" altLang="en-US" dirty="0" smtClean="0">
                    <a:latin typeface="Arial" panose="020B0604020202020204" pitchFamily="34" charset="0"/>
                  </a:rPr>
                  <a:t>small</a:t>
                </a:r>
                <a:r>
                  <a:rPr lang="sk-SK" altLang="en-US" dirty="0" smtClean="0">
                    <a:latin typeface="Arial" panose="020B0604020202020204" pitchFamily="34" charset="0"/>
                  </a:rPr>
                  <a:t>            </a:t>
                </a:r>
                <a:r>
                  <a:rPr lang="en-US" altLang="en-US" dirty="0" smtClean="0">
                    <a:latin typeface="Arial" panose="020B0604020202020204" pitchFamily="34" charset="0"/>
                  </a:rPr>
                  <a:t>  middle</a:t>
                </a:r>
                <a:r>
                  <a:rPr lang="sk-SK" altLang="en-US" dirty="0" smtClean="0">
                    <a:latin typeface="Arial" panose="020B0604020202020204" pitchFamily="34" charset="0"/>
                  </a:rPr>
                  <a:t>         </a:t>
                </a:r>
                <a:r>
                  <a:rPr lang="en-US" altLang="en-US" dirty="0" smtClean="0">
                    <a:latin typeface="Arial" panose="020B0604020202020204" pitchFamily="34" charset="0"/>
                  </a:rPr>
                  <a:t> </a:t>
                </a:r>
                <a:r>
                  <a:rPr lang="sk-SK" altLang="en-US" dirty="0" smtClean="0">
                    <a:latin typeface="Arial" panose="020B0604020202020204" pitchFamily="34" charset="0"/>
                  </a:rPr>
                  <a:t> </a:t>
                </a:r>
                <a:r>
                  <a:rPr lang="en-US" altLang="en-US" dirty="0" smtClean="0">
                    <a:latin typeface="Arial" panose="020B0604020202020204" pitchFamily="34" charset="0"/>
                  </a:rPr>
                  <a:t>f</a:t>
                </a:r>
                <a:r>
                  <a:rPr lang="sk-SK" altLang="en-US" dirty="0" smtClean="0">
                    <a:latin typeface="Arial" panose="020B0604020202020204" pitchFamily="34" charset="0"/>
                  </a:rPr>
                  <a:t>            </a:t>
                </a:r>
                <a:r>
                  <a:rPr lang="en-US" altLang="en-US" dirty="0" smtClean="0">
                    <a:latin typeface="Arial" panose="020B0604020202020204" pitchFamily="34" charset="0"/>
                  </a:rPr>
                  <a:t>    y</a:t>
                </a:r>
                <a:r>
                  <a:rPr lang="sk-SK" altLang="en-US" dirty="0" smtClean="0">
                    <a:latin typeface="Arial" panose="020B0604020202020204" pitchFamily="34" charset="0"/>
                  </a:rPr>
                  <a:t>           </a:t>
                </a:r>
                <a:r>
                  <a:rPr lang="en-US" altLang="en-US" dirty="0" smtClean="0">
                    <a:latin typeface="Arial" panose="020B0604020202020204" pitchFamily="34" charset="0"/>
                  </a:rPr>
                  <a:t>          n</a:t>
                </a:r>
                <a:endParaRPr lang="sk-SK" altLang="en-US" dirty="0">
                  <a:latin typeface="Arial" panose="020B0604020202020204" pitchFamily="34" charset="0"/>
                </a:endParaRPr>
              </a:p>
            </p:txBody>
          </p:sp>
        </p:grpSp>
      </p:grpSp>
      <p:sp>
        <p:nvSpPr>
          <p:cNvPr id="33796" name="TextBox 58"/>
          <p:cNvSpPr txBox="1">
            <a:spLocks noChangeArrowheads="1"/>
          </p:cNvSpPr>
          <p:nvPr/>
        </p:nvSpPr>
        <p:spPr bwMode="auto">
          <a:xfrm>
            <a:off x="1741489" y="1444611"/>
            <a:ext cx="6480175"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Bayesian</a:t>
            </a:r>
            <a:r>
              <a:rPr lang="sk-SK" altLang="en-US" sz="2400" dirty="0" smtClean="0"/>
              <a:t> </a:t>
            </a:r>
            <a:r>
              <a:rPr lang="sk-SK" altLang="en-US" sz="2400" dirty="0" err="1" smtClean="0"/>
              <a:t>classifier</a:t>
            </a:r>
            <a:endParaRPr lang="en-US" altLang="en-US" sz="2400" dirty="0"/>
          </a:p>
        </p:txBody>
      </p:sp>
      <p:sp>
        <p:nvSpPr>
          <p:cNvPr id="3" name="TextBox 2"/>
          <p:cNvSpPr txBox="1"/>
          <p:nvPr/>
        </p:nvSpPr>
        <p:spPr>
          <a:xfrm>
            <a:off x="8275904" y="2646218"/>
            <a:ext cx="3916095" cy="2585323"/>
          </a:xfrm>
          <a:prstGeom prst="rect">
            <a:avLst/>
          </a:prstGeom>
          <a:noFill/>
        </p:spPr>
        <p:txBody>
          <a:bodyPr wrap="square" rtlCol="0">
            <a:spAutoFit/>
          </a:bodyPr>
          <a:lstStyle/>
          <a:p>
            <a:r>
              <a:rPr lang="en-US" b="1" dirty="0" smtClean="0"/>
              <a:t>Vocabulary</a:t>
            </a:r>
          </a:p>
          <a:p>
            <a:r>
              <a:rPr lang="en-US" dirty="0" err="1" smtClean="0"/>
              <a:t>klient</a:t>
            </a:r>
            <a:r>
              <a:rPr lang="en-US" dirty="0" smtClean="0"/>
              <a:t>                            client</a:t>
            </a:r>
          </a:p>
          <a:p>
            <a:r>
              <a:rPr lang="en-US" dirty="0" err="1"/>
              <a:t>p</a:t>
            </a:r>
            <a:r>
              <a:rPr lang="en-US" dirty="0" err="1" smtClean="0"/>
              <a:t>rijem</a:t>
            </a:r>
            <a:r>
              <a:rPr lang="en-US" dirty="0" smtClean="0"/>
              <a:t>                           earnings</a:t>
            </a:r>
          </a:p>
          <a:p>
            <a:r>
              <a:rPr lang="en-US" dirty="0" err="1"/>
              <a:t>k</a:t>
            </a:r>
            <a:r>
              <a:rPr lang="en-US" dirty="0" err="1" smtClean="0"/>
              <a:t>onto</a:t>
            </a:r>
            <a:r>
              <a:rPr lang="en-US" dirty="0" smtClean="0"/>
              <a:t>                           account</a:t>
            </a:r>
          </a:p>
          <a:p>
            <a:r>
              <a:rPr lang="en-US" dirty="0" err="1"/>
              <a:t>p</a:t>
            </a:r>
            <a:r>
              <a:rPr lang="en-US" dirty="0" err="1" smtClean="0"/>
              <a:t>ohlavie</a:t>
            </a:r>
            <a:r>
              <a:rPr lang="en-US" dirty="0" smtClean="0"/>
              <a:t>                      gender</a:t>
            </a:r>
          </a:p>
          <a:p>
            <a:r>
              <a:rPr lang="en-US" dirty="0" err="1"/>
              <a:t>n</a:t>
            </a:r>
            <a:r>
              <a:rPr lang="en-US" dirty="0" err="1" smtClean="0"/>
              <a:t>ezamestnanost</a:t>
            </a:r>
            <a:r>
              <a:rPr lang="en-US" dirty="0" smtClean="0"/>
              <a:t>                      </a:t>
            </a:r>
          </a:p>
          <a:p>
            <a:r>
              <a:rPr lang="en-US" dirty="0"/>
              <a:t> </a:t>
            </a:r>
            <a:r>
              <a:rPr lang="en-US" dirty="0" smtClean="0"/>
              <a:t>                            unemployment</a:t>
            </a:r>
          </a:p>
          <a:p>
            <a:endParaRPr lang="en-US" dirty="0"/>
          </a:p>
          <a:p>
            <a:r>
              <a:rPr lang="en-US" dirty="0" err="1"/>
              <a:t>u</a:t>
            </a:r>
            <a:r>
              <a:rPr lang="en-US" dirty="0" err="1" smtClean="0"/>
              <a:t>ver</a:t>
            </a:r>
            <a:r>
              <a:rPr lang="en-US" dirty="0" smtClean="0"/>
              <a:t>                              loan</a:t>
            </a:r>
            <a:endParaRPr lang="en-US" dirty="0"/>
          </a:p>
        </p:txBody>
      </p:sp>
      <p:grpSp>
        <p:nvGrpSpPr>
          <p:cNvPr id="6" name="Group 5"/>
          <p:cNvGrpSpPr/>
          <p:nvPr/>
        </p:nvGrpSpPr>
        <p:grpSpPr>
          <a:xfrm>
            <a:off x="6927274" y="1912039"/>
            <a:ext cx="1294390" cy="4945961"/>
            <a:chOff x="6927274" y="1912039"/>
            <a:chExt cx="1294390" cy="4945961"/>
          </a:xfrm>
        </p:grpSpPr>
        <p:sp>
          <p:nvSpPr>
            <p:cNvPr id="4" name="Rectangle 3"/>
            <p:cNvSpPr/>
            <p:nvPr/>
          </p:nvSpPr>
          <p:spPr>
            <a:xfrm>
              <a:off x="6929439" y="2393950"/>
              <a:ext cx="1223962" cy="44640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927274" y="1912039"/>
              <a:ext cx="1294390" cy="369332"/>
            </a:xfrm>
            <a:prstGeom prst="rect">
              <a:avLst/>
            </a:prstGeom>
            <a:noFill/>
          </p:spPr>
          <p:txBody>
            <a:bodyPr wrap="square" rtlCol="0">
              <a:spAutoFit/>
            </a:bodyPr>
            <a:lstStyle/>
            <a:p>
              <a:r>
                <a:rPr lang="en-US" dirty="0" smtClean="0"/>
                <a:t>Category</a:t>
              </a:r>
              <a:endParaRPr lang="en-US" dirty="0"/>
            </a:p>
          </p:txBody>
        </p:sp>
      </p:grpSp>
    </p:spTree>
    <p:extLst>
      <p:ext uri="{BB962C8B-B14F-4D97-AF65-F5344CB8AC3E}">
        <p14:creationId xmlns:p14="http://schemas.microsoft.com/office/powerpoint/2010/main" val="4253848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5" y="549276"/>
            <a:ext cx="597535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flipV="1">
            <a:off x="4151314" y="1844675"/>
            <a:ext cx="4681537" cy="1944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4033839" y="1463675"/>
            <a:ext cx="4683125" cy="1949450"/>
          </a:xfrm>
          <a:custGeom>
            <a:avLst/>
            <a:gdLst>
              <a:gd name="connsiteX0" fmla="*/ 0 w 4683760"/>
              <a:gd name="connsiteY0" fmla="*/ 1950720 h 1950720"/>
              <a:gd name="connsiteX1" fmla="*/ 121920 w 4683760"/>
              <a:gd name="connsiteY1" fmla="*/ 1920240 h 1950720"/>
              <a:gd name="connsiteX2" fmla="*/ 162560 w 4683760"/>
              <a:gd name="connsiteY2" fmla="*/ 1899920 h 1950720"/>
              <a:gd name="connsiteX3" fmla="*/ 223520 w 4683760"/>
              <a:gd name="connsiteY3" fmla="*/ 1879600 h 1950720"/>
              <a:gd name="connsiteX4" fmla="*/ 304800 w 4683760"/>
              <a:gd name="connsiteY4" fmla="*/ 1838960 h 1950720"/>
              <a:gd name="connsiteX5" fmla="*/ 335280 w 4683760"/>
              <a:gd name="connsiteY5" fmla="*/ 1818640 h 1950720"/>
              <a:gd name="connsiteX6" fmla="*/ 375920 w 4683760"/>
              <a:gd name="connsiteY6" fmla="*/ 1808480 h 1950720"/>
              <a:gd name="connsiteX7" fmla="*/ 447040 w 4683760"/>
              <a:gd name="connsiteY7" fmla="*/ 1778000 h 1950720"/>
              <a:gd name="connsiteX8" fmla="*/ 487680 w 4683760"/>
              <a:gd name="connsiteY8" fmla="*/ 1757680 h 1950720"/>
              <a:gd name="connsiteX9" fmla="*/ 548640 w 4683760"/>
              <a:gd name="connsiteY9" fmla="*/ 1737360 h 1950720"/>
              <a:gd name="connsiteX10" fmla="*/ 599440 w 4683760"/>
              <a:gd name="connsiteY10" fmla="*/ 1706880 h 1950720"/>
              <a:gd name="connsiteX11" fmla="*/ 680720 w 4683760"/>
              <a:gd name="connsiteY11" fmla="*/ 1676400 h 1950720"/>
              <a:gd name="connsiteX12" fmla="*/ 721360 w 4683760"/>
              <a:gd name="connsiteY12" fmla="*/ 1656080 h 1950720"/>
              <a:gd name="connsiteX13" fmla="*/ 751840 w 4683760"/>
              <a:gd name="connsiteY13" fmla="*/ 1645920 h 1950720"/>
              <a:gd name="connsiteX14" fmla="*/ 782320 w 4683760"/>
              <a:gd name="connsiteY14" fmla="*/ 1625600 h 1950720"/>
              <a:gd name="connsiteX15" fmla="*/ 843280 w 4683760"/>
              <a:gd name="connsiteY15" fmla="*/ 1605280 h 1950720"/>
              <a:gd name="connsiteX16" fmla="*/ 873760 w 4683760"/>
              <a:gd name="connsiteY16" fmla="*/ 1595120 h 1950720"/>
              <a:gd name="connsiteX17" fmla="*/ 904240 w 4683760"/>
              <a:gd name="connsiteY17" fmla="*/ 1574800 h 1950720"/>
              <a:gd name="connsiteX18" fmla="*/ 985520 w 4683760"/>
              <a:gd name="connsiteY18" fmla="*/ 1554480 h 1950720"/>
              <a:gd name="connsiteX19" fmla="*/ 1076960 w 4683760"/>
              <a:gd name="connsiteY19" fmla="*/ 1513840 h 1950720"/>
              <a:gd name="connsiteX20" fmla="*/ 1107440 w 4683760"/>
              <a:gd name="connsiteY20" fmla="*/ 1493520 h 1950720"/>
              <a:gd name="connsiteX21" fmla="*/ 1188720 w 4683760"/>
              <a:gd name="connsiteY21" fmla="*/ 1473200 h 1950720"/>
              <a:gd name="connsiteX22" fmla="*/ 1310640 w 4683760"/>
              <a:gd name="connsiteY22" fmla="*/ 1422400 h 1950720"/>
              <a:gd name="connsiteX23" fmla="*/ 1422400 w 4683760"/>
              <a:gd name="connsiteY23" fmla="*/ 1381760 h 1950720"/>
              <a:gd name="connsiteX24" fmla="*/ 1473200 w 4683760"/>
              <a:gd name="connsiteY24" fmla="*/ 1361440 h 1950720"/>
              <a:gd name="connsiteX25" fmla="*/ 1503680 w 4683760"/>
              <a:gd name="connsiteY25" fmla="*/ 1341120 h 1950720"/>
              <a:gd name="connsiteX26" fmla="*/ 1534160 w 4683760"/>
              <a:gd name="connsiteY26" fmla="*/ 1330960 h 1950720"/>
              <a:gd name="connsiteX27" fmla="*/ 1574800 w 4683760"/>
              <a:gd name="connsiteY27" fmla="*/ 1310640 h 1950720"/>
              <a:gd name="connsiteX28" fmla="*/ 1605280 w 4683760"/>
              <a:gd name="connsiteY28" fmla="*/ 1300480 h 1950720"/>
              <a:gd name="connsiteX29" fmla="*/ 1645920 w 4683760"/>
              <a:gd name="connsiteY29" fmla="*/ 1280160 h 1950720"/>
              <a:gd name="connsiteX30" fmla="*/ 1737360 w 4683760"/>
              <a:gd name="connsiteY30" fmla="*/ 1249680 h 1950720"/>
              <a:gd name="connsiteX31" fmla="*/ 1767840 w 4683760"/>
              <a:gd name="connsiteY31" fmla="*/ 1239520 h 1950720"/>
              <a:gd name="connsiteX32" fmla="*/ 1798320 w 4683760"/>
              <a:gd name="connsiteY32" fmla="*/ 1219200 h 1950720"/>
              <a:gd name="connsiteX33" fmla="*/ 1869440 w 4683760"/>
              <a:gd name="connsiteY33" fmla="*/ 1198880 h 1950720"/>
              <a:gd name="connsiteX34" fmla="*/ 1910080 w 4683760"/>
              <a:gd name="connsiteY34" fmla="*/ 1178560 h 1950720"/>
              <a:gd name="connsiteX35" fmla="*/ 1940560 w 4683760"/>
              <a:gd name="connsiteY35" fmla="*/ 1158240 h 1950720"/>
              <a:gd name="connsiteX36" fmla="*/ 1981200 w 4683760"/>
              <a:gd name="connsiteY36" fmla="*/ 1148080 h 1950720"/>
              <a:gd name="connsiteX37" fmla="*/ 2011680 w 4683760"/>
              <a:gd name="connsiteY37" fmla="*/ 1137920 h 1950720"/>
              <a:gd name="connsiteX38" fmla="*/ 2052320 w 4683760"/>
              <a:gd name="connsiteY38" fmla="*/ 1117600 h 1950720"/>
              <a:gd name="connsiteX39" fmla="*/ 2113280 w 4683760"/>
              <a:gd name="connsiteY39" fmla="*/ 1097280 h 1950720"/>
              <a:gd name="connsiteX40" fmla="*/ 2143760 w 4683760"/>
              <a:gd name="connsiteY40" fmla="*/ 1087120 h 1950720"/>
              <a:gd name="connsiteX41" fmla="*/ 2174240 w 4683760"/>
              <a:gd name="connsiteY41" fmla="*/ 1066800 h 1950720"/>
              <a:gd name="connsiteX42" fmla="*/ 2255520 w 4683760"/>
              <a:gd name="connsiteY42" fmla="*/ 1046480 h 1950720"/>
              <a:gd name="connsiteX43" fmla="*/ 2286000 w 4683760"/>
              <a:gd name="connsiteY43" fmla="*/ 1026160 h 1950720"/>
              <a:gd name="connsiteX44" fmla="*/ 2316480 w 4683760"/>
              <a:gd name="connsiteY44" fmla="*/ 1016000 h 1950720"/>
              <a:gd name="connsiteX45" fmla="*/ 2346960 w 4683760"/>
              <a:gd name="connsiteY45" fmla="*/ 995680 h 1950720"/>
              <a:gd name="connsiteX46" fmla="*/ 2407920 w 4683760"/>
              <a:gd name="connsiteY46" fmla="*/ 975360 h 1950720"/>
              <a:gd name="connsiteX47" fmla="*/ 2499360 w 4683760"/>
              <a:gd name="connsiteY47" fmla="*/ 944880 h 1950720"/>
              <a:gd name="connsiteX48" fmla="*/ 2529840 w 4683760"/>
              <a:gd name="connsiteY48" fmla="*/ 934720 h 1950720"/>
              <a:gd name="connsiteX49" fmla="*/ 2560320 w 4683760"/>
              <a:gd name="connsiteY49" fmla="*/ 924560 h 1950720"/>
              <a:gd name="connsiteX50" fmla="*/ 2590800 w 4683760"/>
              <a:gd name="connsiteY50" fmla="*/ 904240 h 1950720"/>
              <a:gd name="connsiteX51" fmla="*/ 2651760 w 4683760"/>
              <a:gd name="connsiteY51" fmla="*/ 883920 h 1950720"/>
              <a:gd name="connsiteX52" fmla="*/ 2682240 w 4683760"/>
              <a:gd name="connsiteY52" fmla="*/ 873760 h 1950720"/>
              <a:gd name="connsiteX53" fmla="*/ 2712720 w 4683760"/>
              <a:gd name="connsiteY53" fmla="*/ 863600 h 1950720"/>
              <a:gd name="connsiteX54" fmla="*/ 2773680 w 4683760"/>
              <a:gd name="connsiteY54" fmla="*/ 833120 h 1950720"/>
              <a:gd name="connsiteX55" fmla="*/ 2814320 w 4683760"/>
              <a:gd name="connsiteY55" fmla="*/ 812800 h 1950720"/>
              <a:gd name="connsiteX56" fmla="*/ 2885440 w 4683760"/>
              <a:gd name="connsiteY56" fmla="*/ 792480 h 1950720"/>
              <a:gd name="connsiteX57" fmla="*/ 2915920 w 4683760"/>
              <a:gd name="connsiteY57" fmla="*/ 772160 h 1950720"/>
              <a:gd name="connsiteX58" fmla="*/ 2987040 w 4683760"/>
              <a:gd name="connsiteY58" fmla="*/ 751840 h 1950720"/>
              <a:gd name="connsiteX59" fmla="*/ 3027680 w 4683760"/>
              <a:gd name="connsiteY59" fmla="*/ 731520 h 1950720"/>
              <a:gd name="connsiteX60" fmla="*/ 3088640 w 4683760"/>
              <a:gd name="connsiteY60" fmla="*/ 711200 h 1950720"/>
              <a:gd name="connsiteX61" fmla="*/ 3129280 w 4683760"/>
              <a:gd name="connsiteY61" fmla="*/ 690880 h 1950720"/>
              <a:gd name="connsiteX62" fmla="*/ 3159760 w 4683760"/>
              <a:gd name="connsiteY62" fmla="*/ 680720 h 1950720"/>
              <a:gd name="connsiteX63" fmla="*/ 3190240 w 4683760"/>
              <a:gd name="connsiteY63" fmla="*/ 660400 h 1950720"/>
              <a:gd name="connsiteX64" fmla="*/ 3220720 w 4683760"/>
              <a:gd name="connsiteY64" fmla="*/ 650240 h 1950720"/>
              <a:gd name="connsiteX65" fmla="*/ 3281680 w 4683760"/>
              <a:gd name="connsiteY65" fmla="*/ 609600 h 1950720"/>
              <a:gd name="connsiteX66" fmla="*/ 3342640 w 4683760"/>
              <a:gd name="connsiteY66" fmla="*/ 579120 h 1950720"/>
              <a:gd name="connsiteX67" fmla="*/ 3373120 w 4683760"/>
              <a:gd name="connsiteY67" fmla="*/ 568960 h 1950720"/>
              <a:gd name="connsiteX68" fmla="*/ 3403600 w 4683760"/>
              <a:gd name="connsiteY68" fmla="*/ 548640 h 1950720"/>
              <a:gd name="connsiteX69" fmla="*/ 3505200 w 4683760"/>
              <a:gd name="connsiteY69" fmla="*/ 518160 h 1950720"/>
              <a:gd name="connsiteX70" fmla="*/ 3535680 w 4683760"/>
              <a:gd name="connsiteY70" fmla="*/ 497840 h 1950720"/>
              <a:gd name="connsiteX71" fmla="*/ 3596640 w 4683760"/>
              <a:gd name="connsiteY71" fmla="*/ 477520 h 1950720"/>
              <a:gd name="connsiteX72" fmla="*/ 3627120 w 4683760"/>
              <a:gd name="connsiteY72" fmla="*/ 467360 h 1950720"/>
              <a:gd name="connsiteX73" fmla="*/ 3708400 w 4683760"/>
              <a:gd name="connsiteY73" fmla="*/ 426720 h 1950720"/>
              <a:gd name="connsiteX74" fmla="*/ 3769360 w 4683760"/>
              <a:gd name="connsiteY74" fmla="*/ 406400 h 1950720"/>
              <a:gd name="connsiteX75" fmla="*/ 3799840 w 4683760"/>
              <a:gd name="connsiteY75" fmla="*/ 396240 h 1950720"/>
              <a:gd name="connsiteX76" fmla="*/ 3860800 w 4683760"/>
              <a:gd name="connsiteY76" fmla="*/ 355600 h 1950720"/>
              <a:gd name="connsiteX77" fmla="*/ 3942080 w 4683760"/>
              <a:gd name="connsiteY77" fmla="*/ 335280 h 1950720"/>
              <a:gd name="connsiteX78" fmla="*/ 4023360 w 4683760"/>
              <a:gd name="connsiteY78" fmla="*/ 294640 h 1950720"/>
              <a:gd name="connsiteX79" fmla="*/ 4114800 w 4683760"/>
              <a:gd name="connsiteY79" fmla="*/ 264160 h 1950720"/>
              <a:gd name="connsiteX80" fmla="*/ 4145280 w 4683760"/>
              <a:gd name="connsiteY80" fmla="*/ 254000 h 1950720"/>
              <a:gd name="connsiteX81" fmla="*/ 4216400 w 4683760"/>
              <a:gd name="connsiteY81" fmla="*/ 223520 h 1950720"/>
              <a:gd name="connsiteX82" fmla="*/ 4257040 w 4683760"/>
              <a:gd name="connsiteY82" fmla="*/ 203200 h 1950720"/>
              <a:gd name="connsiteX83" fmla="*/ 4287520 w 4683760"/>
              <a:gd name="connsiteY83" fmla="*/ 193040 h 1950720"/>
              <a:gd name="connsiteX84" fmla="*/ 4318000 w 4683760"/>
              <a:gd name="connsiteY84" fmla="*/ 172720 h 1950720"/>
              <a:gd name="connsiteX85" fmla="*/ 4389120 w 4683760"/>
              <a:gd name="connsiteY85" fmla="*/ 152400 h 1950720"/>
              <a:gd name="connsiteX86" fmla="*/ 4480560 w 4683760"/>
              <a:gd name="connsiteY86" fmla="*/ 111760 h 1950720"/>
              <a:gd name="connsiteX87" fmla="*/ 4521200 w 4683760"/>
              <a:gd name="connsiteY87" fmla="*/ 91440 h 1950720"/>
              <a:gd name="connsiteX88" fmla="*/ 4551680 w 4683760"/>
              <a:gd name="connsiteY88" fmla="*/ 81280 h 1950720"/>
              <a:gd name="connsiteX89" fmla="*/ 4592320 w 4683760"/>
              <a:gd name="connsiteY89" fmla="*/ 60960 h 1950720"/>
              <a:gd name="connsiteX90" fmla="*/ 4653280 w 4683760"/>
              <a:gd name="connsiteY90" fmla="*/ 30480 h 1950720"/>
              <a:gd name="connsiteX91" fmla="*/ 4683760 w 4683760"/>
              <a:gd name="connsiteY91" fmla="*/ 0 h 195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683760" h="1950720">
                <a:moveTo>
                  <a:pt x="0" y="1950720"/>
                </a:moveTo>
                <a:cubicBezTo>
                  <a:pt x="43375" y="1943491"/>
                  <a:pt x="81668" y="1940366"/>
                  <a:pt x="121920" y="1920240"/>
                </a:cubicBezTo>
                <a:cubicBezTo>
                  <a:pt x="135467" y="1913467"/>
                  <a:pt x="148498" y="1905545"/>
                  <a:pt x="162560" y="1899920"/>
                </a:cubicBezTo>
                <a:cubicBezTo>
                  <a:pt x="182447" y="1891965"/>
                  <a:pt x="204362" y="1889179"/>
                  <a:pt x="223520" y="1879600"/>
                </a:cubicBezTo>
                <a:cubicBezTo>
                  <a:pt x="250613" y="1866053"/>
                  <a:pt x="279596" y="1855763"/>
                  <a:pt x="304800" y="1838960"/>
                </a:cubicBezTo>
                <a:cubicBezTo>
                  <a:pt x="314960" y="1832187"/>
                  <a:pt x="324057" y="1823450"/>
                  <a:pt x="335280" y="1818640"/>
                </a:cubicBezTo>
                <a:cubicBezTo>
                  <a:pt x="348115" y="1813139"/>
                  <a:pt x="362373" y="1811867"/>
                  <a:pt x="375920" y="1808480"/>
                </a:cubicBezTo>
                <a:cubicBezTo>
                  <a:pt x="437689" y="1767301"/>
                  <a:pt x="372060" y="1806118"/>
                  <a:pt x="447040" y="1778000"/>
                </a:cubicBezTo>
                <a:cubicBezTo>
                  <a:pt x="461221" y="1772682"/>
                  <a:pt x="473618" y="1763305"/>
                  <a:pt x="487680" y="1757680"/>
                </a:cubicBezTo>
                <a:cubicBezTo>
                  <a:pt x="507567" y="1749725"/>
                  <a:pt x="529141" y="1746223"/>
                  <a:pt x="548640" y="1737360"/>
                </a:cubicBezTo>
                <a:cubicBezTo>
                  <a:pt x="566617" y="1729188"/>
                  <a:pt x="581777" y="1715711"/>
                  <a:pt x="599440" y="1706880"/>
                </a:cubicBezTo>
                <a:cubicBezTo>
                  <a:pt x="683635" y="1664782"/>
                  <a:pt x="619167" y="1702780"/>
                  <a:pt x="680720" y="1676400"/>
                </a:cubicBezTo>
                <a:cubicBezTo>
                  <a:pt x="694641" y="1670434"/>
                  <a:pt x="707439" y="1662046"/>
                  <a:pt x="721360" y="1656080"/>
                </a:cubicBezTo>
                <a:cubicBezTo>
                  <a:pt x="731204" y="1651861"/>
                  <a:pt x="742261" y="1650709"/>
                  <a:pt x="751840" y="1645920"/>
                </a:cubicBezTo>
                <a:cubicBezTo>
                  <a:pt x="762762" y="1640459"/>
                  <a:pt x="771162" y="1630559"/>
                  <a:pt x="782320" y="1625600"/>
                </a:cubicBezTo>
                <a:cubicBezTo>
                  <a:pt x="801893" y="1616901"/>
                  <a:pt x="822960" y="1612053"/>
                  <a:pt x="843280" y="1605280"/>
                </a:cubicBezTo>
                <a:cubicBezTo>
                  <a:pt x="853440" y="1601893"/>
                  <a:pt x="864849" y="1601061"/>
                  <a:pt x="873760" y="1595120"/>
                </a:cubicBezTo>
                <a:cubicBezTo>
                  <a:pt x="883920" y="1588347"/>
                  <a:pt x="892764" y="1578973"/>
                  <a:pt x="904240" y="1574800"/>
                </a:cubicBezTo>
                <a:cubicBezTo>
                  <a:pt x="930486" y="1565256"/>
                  <a:pt x="985520" y="1554480"/>
                  <a:pt x="985520" y="1554480"/>
                </a:cubicBezTo>
                <a:cubicBezTo>
                  <a:pt x="1070820" y="1490505"/>
                  <a:pt x="978100" y="1550912"/>
                  <a:pt x="1076960" y="1513840"/>
                </a:cubicBezTo>
                <a:cubicBezTo>
                  <a:pt x="1088393" y="1509553"/>
                  <a:pt x="1096007" y="1497807"/>
                  <a:pt x="1107440" y="1493520"/>
                </a:cubicBezTo>
                <a:cubicBezTo>
                  <a:pt x="1188461" y="1463137"/>
                  <a:pt x="1129628" y="1500060"/>
                  <a:pt x="1188720" y="1473200"/>
                </a:cubicBezTo>
                <a:cubicBezTo>
                  <a:pt x="1303327" y="1421106"/>
                  <a:pt x="1231007" y="1442308"/>
                  <a:pt x="1310640" y="1422400"/>
                </a:cubicBezTo>
                <a:cubicBezTo>
                  <a:pt x="1387261" y="1371319"/>
                  <a:pt x="1276890" y="1439964"/>
                  <a:pt x="1422400" y="1381760"/>
                </a:cubicBezTo>
                <a:cubicBezTo>
                  <a:pt x="1439333" y="1374987"/>
                  <a:pt x="1456888" y="1369596"/>
                  <a:pt x="1473200" y="1361440"/>
                </a:cubicBezTo>
                <a:cubicBezTo>
                  <a:pt x="1484122" y="1355979"/>
                  <a:pt x="1492758" y="1346581"/>
                  <a:pt x="1503680" y="1341120"/>
                </a:cubicBezTo>
                <a:cubicBezTo>
                  <a:pt x="1513259" y="1336331"/>
                  <a:pt x="1524316" y="1335179"/>
                  <a:pt x="1534160" y="1330960"/>
                </a:cubicBezTo>
                <a:cubicBezTo>
                  <a:pt x="1548081" y="1324994"/>
                  <a:pt x="1560879" y="1316606"/>
                  <a:pt x="1574800" y="1310640"/>
                </a:cubicBezTo>
                <a:cubicBezTo>
                  <a:pt x="1584644" y="1306421"/>
                  <a:pt x="1595436" y="1304699"/>
                  <a:pt x="1605280" y="1300480"/>
                </a:cubicBezTo>
                <a:cubicBezTo>
                  <a:pt x="1619201" y="1294514"/>
                  <a:pt x="1631858" y="1285785"/>
                  <a:pt x="1645920" y="1280160"/>
                </a:cubicBezTo>
                <a:lnTo>
                  <a:pt x="1737360" y="1249680"/>
                </a:lnTo>
                <a:cubicBezTo>
                  <a:pt x="1747520" y="1246293"/>
                  <a:pt x="1758929" y="1245461"/>
                  <a:pt x="1767840" y="1239520"/>
                </a:cubicBezTo>
                <a:cubicBezTo>
                  <a:pt x="1778000" y="1232747"/>
                  <a:pt x="1787398" y="1224661"/>
                  <a:pt x="1798320" y="1219200"/>
                </a:cubicBezTo>
                <a:cubicBezTo>
                  <a:pt x="1822882" y="1206919"/>
                  <a:pt x="1843398" y="1208646"/>
                  <a:pt x="1869440" y="1198880"/>
                </a:cubicBezTo>
                <a:cubicBezTo>
                  <a:pt x="1883621" y="1193562"/>
                  <a:pt x="1896930" y="1186074"/>
                  <a:pt x="1910080" y="1178560"/>
                </a:cubicBezTo>
                <a:cubicBezTo>
                  <a:pt x="1920682" y="1172502"/>
                  <a:pt x="1929337" y="1163050"/>
                  <a:pt x="1940560" y="1158240"/>
                </a:cubicBezTo>
                <a:cubicBezTo>
                  <a:pt x="1953395" y="1152739"/>
                  <a:pt x="1967774" y="1151916"/>
                  <a:pt x="1981200" y="1148080"/>
                </a:cubicBezTo>
                <a:cubicBezTo>
                  <a:pt x="1991498" y="1145138"/>
                  <a:pt x="2001836" y="1142139"/>
                  <a:pt x="2011680" y="1137920"/>
                </a:cubicBezTo>
                <a:cubicBezTo>
                  <a:pt x="2025601" y="1131954"/>
                  <a:pt x="2038258" y="1123225"/>
                  <a:pt x="2052320" y="1117600"/>
                </a:cubicBezTo>
                <a:cubicBezTo>
                  <a:pt x="2072207" y="1109645"/>
                  <a:pt x="2092960" y="1104053"/>
                  <a:pt x="2113280" y="1097280"/>
                </a:cubicBezTo>
                <a:cubicBezTo>
                  <a:pt x="2123440" y="1093893"/>
                  <a:pt x="2134849" y="1093061"/>
                  <a:pt x="2143760" y="1087120"/>
                </a:cubicBezTo>
                <a:cubicBezTo>
                  <a:pt x="2153920" y="1080347"/>
                  <a:pt x="2162807" y="1071087"/>
                  <a:pt x="2174240" y="1066800"/>
                </a:cubicBezTo>
                <a:cubicBezTo>
                  <a:pt x="2220612" y="1049410"/>
                  <a:pt x="2217916" y="1065282"/>
                  <a:pt x="2255520" y="1046480"/>
                </a:cubicBezTo>
                <a:cubicBezTo>
                  <a:pt x="2266442" y="1041019"/>
                  <a:pt x="2275078" y="1031621"/>
                  <a:pt x="2286000" y="1026160"/>
                </a:cubicBezTo>
                <a:cubicBezTo>
                  <a:pt x="2295579" y="1021371"/>
                  <a:pt x="2306901" y="1020789"/>
                  <a:pt x="2316480" y="1016000"/>
                </a:cubicBezTo>
                <a:cubicBezTo>
                  <a:pt x="2327402" y="1010539"/>
                  <a:pt x="2335802" y="1000639"/>
                  <a:pt x="2346960" y="995680"/>
                </a:cubicBezTo>
                <a:cubicBezTo>
                  <a:pt x="2366533" y="986981"/>
                  <a:pt x="2387600" y="982133"/>
                  <a:pt x="2407920" y="975360"/>
                </a:cubicBezTo>
                <a:lnTo>
                  <a:pt x="2499360" y="944880"/>
                </a:lnTo>
                <a:lnTo>
                  <a:pt x="2529840" y="934720"/>
                </a:lnTo>
                <a:cubicBezTo>
                  <a:pt x="2540000" y="931333"/>
                  <a:pt x="2551409" y="930501"/>
                  <a:pt x="2560320" y="924560"/>
                </a:cubicBezTo>
                <a:cubicBezTo>
                  <a:pt x="2570480" y="917787"/>
                  <a:pt x="2579642" y="909199"/>
                  <a:pt x="2590800" y="904240"/>
                </a:cubicBezTo>
                <a:cubicBezTo>
                  <a:pt x="2610373" y="895541"/>
                  <a:pt x="2631440" y="890693"/>
                  <a:pt x="2651760" y="883920"/>
                </a:cubicBezTo>
                <a:lnTo>
                  <a:pt x="2682240" y="873760"/>
                </a:lnTo>
                <a:cubicBezTo>
                  <a:pt x="2692400" y="870373"/>
                  <a:pt x="2703809" y="869541"/>
                  <a:pt x="2712720" y="863600"/>
                </a:cubicBezTo>
                <a:cubicBezTo>
                  <a:pt x="2771295" y="824550"/>
                  <a:pt x="2714790" y="858359"/>
                  <a:pt x="2773680" y="833120"/>
                </a:cubicBezTo>
                <a:cubicBezTo>
                  <a:pt x="2787601" y="827154"/>
                  <a:pt x="2800139" y="818118"/>
                  <a:pt x="2814320" y="812800"/>
                </a:cubicBezTo>
                <a:cubicBezTo>
                  <a:pt x="2840362" y="803034"/>
                  <a:pt x="2860878" y="804761"/>
                  <a:pt x="2885440" y="792480"/>
                </a:cubicBezTo>
                <a:cubicBezTo>
                  <a:pt x="2896362" y="787019"/>
                  <a:pt x="2904998" y="777621"/>
                  <a:pt x="2915920" y="772160"/>
                </a:cubicBezTo>
                <a:cubicBezTo>
                  <a:pt x="2940482" y="759879"/>
                  <a:pt x="2960998" y="761606"/>
                  <a:pt x="2987040" y="751840"/>
                </a:cubicBezTo>
                <a:cubicBezTo>
                  <a:pt x="3001221" y="746522"/>
                  <a:pt x="3013618" y="737145"/>
                  <a:pt x="3027680" y="731520"/>
                </a:cubicBezTo>
                <a:cubicBezTo>
                  <a:pt x="3047567" y="723565"/>
                  <a:pt x="3069482" y="720779"/>
                  <a:pt x="3088640" y="711200"/>
                </a:cubicBezTo>
                <a:cubicBezTo>
                  <a:pt x="3102187" y="704427"/>
                  <a:pt x="3115359" y="696846"/>
                  <a:pt x="3129280" y="690880"/>
                </a:cubicBezTo>
                <a:cubicBezTo>
                  <a:pt x="3139124" y="686661"/>
                  <a:pt x="3150181" y="685509"/>
                  <a:pt x="3159760" y="680720"/>
                </a:cubicBezTo>
                <a:cubicBezTo>
                  <a:pt x="3170682" y="675259"/>
                  <a:pt x="3179318" y="665861"/>
                  <a:pt x="3190240" y="660400"/>
                </a:cubicBezTo>
                <a:cubicBezTo>
                  <a:pt x="3199819" y="655611"/>
                  <a:pt x="3211358" y="655441"/>
                  <a:pt x="3220720" y="650240"/>
                </a:cubicBezTo>
                <a:cubicBezTo>
                  <a:pt x="3242068" y="638380"/>
                  <a:pt x="3258512" y="617323"/>
                  <a:pt x="3281680" y="609600"/>
                </a:cubicBezTo>
                <a:cubicBezTo>
                  <a:pt x="3358292" y="584063"/>
                  <a:pt x="3263858" y="618511"/>
                  <a:pt x="3342640" y="579120"/>
                </a:cubicBezTo>
                <a:cubicBezTo>
                  <a:pt x="3352219" y="574331"/>
                  <a:pt x="3363541" y="573749"/>
                  <a:pt x="3373120" y="568960"/>
                </a:cubicBezTo>
                <a:cubicBezTo>
                  <a:pt x="3384042" y="563499"/>
                  <a:pt x="3392377" y="553450"/>
                  <a:pt x="3403600" y="548640"/>
                </a:cubicBezTo>
                <a:cubicBezTo>
                  <a:pt x="3443356" y="531602"/>
                  <a:pt x="3464223" y="545478"/>
                  <a:pt x="3505200" y="518160"/>
                </a:cubicBezTo>
                <a:cubicBezTo>
                  <a:pt x="3515360" y="511387"/>
                  <a:pt x="3524522" y="502799"/>
                  <a:pt x="3535680" y="497840"/>
                </a:cubicBezTo>
                <a:cubicBezTo>
                  <a:pt x="3555253" y="489141"/>
                  <a:pt x="3576320" y="484293"/>
                  <a:pt x="3596640" y="477520"/>
                </a:cubicBezTo>
                <a:cubicBezTo>
                  <a:pt x="3606800" y="474133"/>
                  <a:pt x="3617541" y="472149"/>
                  <a:pt x="3627120" y="467360"/>
                </a:cubicBezTo>
                <a:cubicBezTo>
                  <a:pt x="3654213" y="453813"/>
                  <a:pt x="3679663" y="436299"/>
                  <a:pt x="3708400" y="426720"/>
                </a:cubicBezTo>
                <a:lnTo>
                  <a:pt x="3769360" y="406400"/>
                </a:lnTo>
                <a:cubicBezTo>
                  <a:pt x="3779520" y="403013"/>
                  <a:pt x="3790929" y="402181"/>
                  <a:pt x="3799840" y="396240"/>
                </a:cubicBezTo>
                <a:cubicBezTo>
                  <a:pt x="3820160" y="382693"/>
                  <a:pt x="3837108" y="361523"/>
                  <a:pt x="3860800" y="355600"/>
                </a:cubicBezTo>
                <a:cubicBezTo>
                  <a:pt x="3887893" y="348827"/>
                  <a:pt x="3917101" y="347769"/>
                  <a:pt x="3942080" y="335280"/>
                </a:cubicBezTo>
                <a:cubicBezTo>
                  <a:pt x="3969173" y="321733"/>
                  <a:pt x="3994623" y="304219"/>
                  <a:pt x="4023360" y="294640"/>
                </a:cubicBezTo>
                <a:lnTo>
                  <a:pt x="4114800" y="264160"/>
                </a:lnTo>
                <a:cubicBezTo>
                  <a:pt x="4124960" y="260773"/>
                  <a:pt x="4135701" y="258789"/>
                  <a:pt x="4145280" y="254000"/>
                </a:cubicBezTo>
                <a:cubicBezTo>
                  <a:pt x="4280066" y="186607"/>
                  <a:pt x="4111754" y="268368"/>
                  <a:pt x="4216400" y="223520"/>
                </a:cubicBezTo>
                <a:cubicBezTo>
                  <a:pt x="4230321" y="217554"/>
                  <a:pt x="4243119" y="209166"/>
                  <a:pt x="4257040" y="203200"/>
                </a:cubicBezTo>
                <a:cubicBezTo>
                  <a:pt x="4266884" y="198981"/>
                  <a:pt x="4277941" y="197829"/>
                  <a:pt x="4287520" y="193040"/>
                </a:cubicBezTo>
                <a:cubicBezTo>
                  <a:pt x="4298442" y="187579"/>
                  <a:pt x="4307078" y="178181"/>
                  <a:pt x="4318000" y="172720"/>
                </a:cubicBezTo>
                <a:cubicBezTo>
                  <a:pt x="4332576" y="165432"/>
                  <a:pt x="4376099" y="155655"/>
                  <a:pt x="4389120" y="152400"/>
                </a:cubicBezTo>
                <a:cubicBezTo>
                  <a:pt x="4478778" y="92628"/>
                  <a:pt x="4335472" y="184304"/>
                  <a:pt x="4480560" y="111760"/>
                </a:cubicBezTo>
                <a:cubicBezTo>
                  <a:pt x="4494107" y="104987"/>
                  <a:pt x="4507279" y="97406"/>
                  <a:pt x="4521200" y="91440"/>
                </a:cubicBezTo>
                <a:cubicBezTo>
                  <a:pt x="4531044" y="87221"/>
                  <a:pt x="4541836" y="85499"/>
                  <a:pt x="4551680" y="81280"/>
                </a:cubicBezTo>
                <a:cubicBezTo>
                  <a:pt x="4565601" y="75314"/>
                  <a:pt x="4578399" y="66926"/>
                  <a:pt x="4592320" y="60960"/>
                </a:cubicBezTo>
                <a:cubicBezTo>
                  <a:pt x="4630056" y="44787"/>
                  <a:pt x="4618824" y="59193"/>
                  <a:pt x="4653280" y="30480"/>
                </a:cubicBezTo>
                <a:cubicBezTo>
                  <a:pt x="4664318" y="21282"/>
                  <a:pt x="4683760" y="0"/>
                  <a:pt x="46837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 name="Freeform 6"/>
          <p:cNvSpPr/>
          <p:nvPr/>
        </p:nvSpPr>
        <p:spPr>
          <a:xfrm>
            <a:off x="4294189" y="2133600"/>
            <a:ext cx="4683125" cy="1949450"/>
          </a:xfrm>
          <a:custGeom>
            <a:avLst/>
            <a:gdLst>
              <a:gd name="connsiteX0" fmla="*/ 0 w 4683760"/>
              <a:gd name="connsiteY0" fmla="*/ 1950720 h 1950720"/>
              <a:gd name="connsiteX1" fmla="*/ 121920 w 4683760"/>
              <a:gd name="connsiteY1" fmla="*/ 1920240 h 1950720"/>
              <a:gd name="connsiteX2" fmla="*/ 162560 w 4683760"/>
              <a:gd name="connsiteY2" fmla="*/ 1899920 h 1950720"/>
              <a:gd name="connsiteX3" fmla="*/ 223520 w 4683760"/>
              <a:gd name="connsiteY3" fmla="*/ 1879600 h 1950720"/>
              <a:gd name="connsiteX4" fmla="*/ 304800 w 4683760"/>
              <a:gd name="connsiteY4" fmla="*/ 1838960 h 1950720"/>
              <a:gd name="connsiteX5" fmla="*/ 335280 w 4683760"/>
              <a:gd name="connsiteY5" fmla="*/ 1818640 h 1950720"/>
              <a:gd name="connsiteX6" fmla="*/ 375920 w 4683760"/>
              <a:gd name="connsiteY6" fmla="*/ 1808480 h 1950720"/>
              <a:gd name="connsiteX7" fmla="*/ 447040 w 4683760"/>
              <a:gd name="connsiteY7" fmla="*/ 1778000 h 1950720"/>
              <a:gd name="connsiteX8" fmla="*/ 487680 w 4683760"/>
              <a:gd name="connsiteY8" fmla="*/ 1757680 h 1950720"/>
              <a:gd name="connsiteX9" fmla="*/ 548640 w 4683760"/>
              <a:gd name="connsiteY9" fmla="*/ 1737360 h 1950720"/>
              <a:gd name="connsiteX10" fmla="*/ 599440 w 4683760"/>
              <a:gd name="connsiteY10" fmla="*/ 1706880 h 1950720"/>
              <a:gd name="connsiteX11" fmla="*/ 680720 w 4683760"/>
              <a:gd name="connsiteY11" fmla="*/ 1676400 h 1950720"/>
              <a:gd name="connsiteX12" fmla="*/ 721360 w 4683760"/>
              <a:gd name="connsiteY12" fmla="*/ 1656080 h 1950720"/>
              <a:gd name="connsiteX13" fmla="*/ 751840 w 4683760"/>
              <a:gd name="connsiteY13" fmla="*/ 1645920 h 1950720"/>
              <a:gd name="connsiteX14" fmla="*/ 782320 w 4683760"/>
              <a:gd name="connsiteY14" fmla="*/ 1625600 h 1950720"/>
              <a:gd name="connsiteX15" fmla="*/ 843280 w 4683760"/>
              <a:gd name="connsiteY15" fmla="*/ 1605280 h 1950720"/>
              <a:gd name="connsiteX16" fmla="*/ 873760 w 4683760"/>
              <a:gd name="connsiteY16" fmla="*/ 1595120 h 1950720"/>
              <a:gd name="connsiteX17" fmla="*/ 904240 w 4683760"/>
              <a:gd name="connsiteY17" fmla="*/ 1574800 h 1950720"/>
              <a:gd name="connsiteX18" fmla="*/ 985520 w 4683760"/>
              <a:gd name="connsiteY18" fmla="*/ 1554480 h 1950720"/>
              <a:gd name="connsiteX19" fmla="*/ 1076960 w 4683760"/>
              <a:gd name="connsiteY19" fmla="*/ 1513840 h 1950720"/>
              <a:gd name="connsiteX20" fmla="*/ 1107440 w 4683760"/>
              <a:gd name="connsiteY20" fmla="*/ 1493520 h 1950720"/>
              <a:gd name="connsiteX21" fmla="*/ 1188720 w 4683760"/>
              <a:gd name="connsiteY21" fmla="*/ 1473200 h 1950720"/>
              <a:gd name="connsiteX22" fmla="*/ 1310640 w 4683760"/>
              <a:gd name="connsiteY22" fmla="*/ 1422400 h 1950720"/>
              <a:gd name="connsiteX23" fmla="*/ 1422400 w 4683760"/>
              <a:gd name="connsiteY23" fmla="*/ 1381760 h 1950720"/>
              <a:gd name="connsiteX24" fmla="*/ 1473200 w 4683760"/>
              <a:gd name="connsiteY24" fmla="*/ 1361440 h 1950720"/>
              <a:gd name="connsiteX25" fmla="*/ 1503680 w 4683760"/>
              <a:gd name="connsiteY25" fmla="*/ 1341120 h 1950720"/>
              <a:gd name="connsiteX26" fmla="*/ 1534160 w 4683760"/>
              <a:gd name="connsiteY26" fmla="*/ 1330960 h 1950720"/>
              <a:gd name="connsiteX27" fmla="*/ 1574800 w 4683760"/>
              <a:gd name="connsiteY27" fmla="*/ 1310640 h 1950720"/>
              <a:gd name="connsiteX28" fmla="*/ 1605280 w 4683760"/>
              <a:gd name="connsiteY28" fmla="*/ 1300480 h 1950720"/>
              <a:gd name="connsiteX29" fmla="*/ 1645920 w 4683760"/>
              <a:gd name="connsiteY29" fmla="*/ 1280160 h 1950720"/>
              <a:gd name="connsiteX30" fmla="*/ 1737360 w 4683760"/>
              <a:gd name="connsiteY30" fmla="*/ 1249680 h 1950720"/>
              <a:gd name="connsiteX31" fmla="*/ 1767840 w 4683760"/>
              <a:gd name="connsiteY31" fmla="*/ 1239520 h 1950720"/>
              <a:gd name="connsiteX32" fmla="*/ 1798320 w 4683760"/>
              <a:gd name="connsiteY32" fmla="*/ 1219200 h 1950720"/>
              <a:gd name="connsiteX33" fmla="*/ 1869440 w 4683760"/>
              <a:gd name="connsiteY33" fmla="*/ 1198880 h 1950720"/>
              <a:gd name="connsiteX34" fmla="*/ 1910080 w 4683760"/>
              <a:gd name="connsiteY34" fmla="*/ 1178560 h 1950720"/>
              <a:gd name="connsiteX35" fmla="*/ 1940560 w 4683760"/>
              <a:gd name="connsiteY35" fmla="*/ 1158240 h 1950720"/>
              <a:gd name="connsiteX36" fmla="*/ 1981200 w 4683760"/>
              <a:gd name="connsiteY36" fmla="*/ 1148080 h 1950720"/>
              <a:gd name="connsiteX37" fmla="*/ 2011680 w 4683760"/>
              <a:gd name="connsiteY37" fmla="*/ 1137920 h 1950720"/>
              <a:gd name="connsiteX38" fmla="*/ 2052320 w 4683760"/>
              <a:gd name="connsiteY38" fmla="*/ 1117600 h 1950720"/>
              <a:gd name="connsiteX39" fmla="*/ 2113280 w 4683760"/>
              <a:gd name="connsiteY39" fmla="*/ 1097280 h 1950720"/>
              <a:gd name="connsiteX40" fmla="*/ 2143760 w 4683760"/>
              <a:gd name="connsiteY40" fmla="*/ 1087120 h 1950720"/>
              <a:gd name="connsiteX41" fmla="*/ 2174240 w 4683760"/>
              <a:gd name="connsiteY41" fmla="*/ 1066800 h 1950720"/>
              <a:gd name="connsiteX42" fmla="*/ 2255520 w 4683760"/>
              <a:gd name="connsiteY42" fmla="*/ 1046480 h 1950720"/>
              <a:gd name="connsiteX43" fmla="*/ 2286000 w 4683760"/>
              <a:gd name="connsiteY43" fmla="*/ 1026160 h 1950720"/>
              <a:gd name="connsiteX44" fmla="*/ 2316480 w 4683760"/>
              <a:gd name="connsiteY44" fmla="*/ 1016000 h 1950720"/>
              <a:gd name="connsiteX45" fmla="*/ 2346960 w 4683760"/>
              <a:gd name="connsiteY45" fmla="*/ 995680 h 1950720"/>
              <a:gd name="connsiteX46" fmla="*/ 2407920 w 4683760"/>
              <a:gd name="connsiteY46" fmla="*/ 975360 h 1950720"/>
              <a:gd name="connsiteX47" fmla="*/ 2499360 w 4683760"/>
              <a:gd name="connsiteY47" fmla="*/ 944880 h 1950720"/>
              <a:gd name="connsiteX48" fmla="*/ 2529840 w 4683760"/>
              <a:gd name="connsiteY48" fmla="*/ 934720 h 1950720"/>
              <a:gd name="connsiteX49" fmla="*/ 2560320 w 4683760"/>
              <a:gd name="connsiteY49" fmla="*/ 924560 h 1950720"/>
              <a:gd name="connsiteX50" fmla="*/ 2590800 w 4683760"/>
              <a:gd name="connsiteY50" fmla="*/ 904240 h 1950720"/>
              <a:gd name="connsiteX51" fmla="*/ 2651760 w 4683760"/>
              <a:gd name="connsiteY51" fmla="*/ 883920 h 1950720"/>
              <a:gd name="connsiteX52" fmla="*/ 2682240 w 4683760"/>
              <a:gd name="connsiteY52" fmla="*/ 873760 h 1950720"/>
              <a:gd name="connsiteX53" fmla="*/ 2712720 w 4683760"/>
              <a:gd name="connsiteY53" fmla="*/ 863600 h 1950720"/>
              <a:gd name="connsiteX54" fmla="*/ 2773680 w 4683760"/>
              <a:gd name="connsiteY54" fmla="*/ 833120 h 1950720"/>
              <a:gd name="connsiteX55" fmla="*/ 2814320 w 4683760"/>
              <a:gd name="connsiteY55" fmla="*/ 812800 h 1950720"/>
              <a:gd name="connsiteX56" fmla="*/ 2885440 w 4683760"/>
              <a:gd name="connsiteY56" fmla="*/ 792480 h 1950720"/>
              <a:gd name="connsiteX57" fmla="*/ 2915920 w 4683760"/>
              <a:gd name="connsiteY57" fmla="*/ 772160 h 1950720"/>
              <a:gd name="connsiteX58" fmla="*/ 2987040 w 4683760"/>
              <a:gd name="connsiteY58" fmla="*/ 751840 h 1950720"/>
              <a:gd name="connsiteX59" fmla="*/ 3027680 w 4683760"/>
              <a:gd name="connsiteY59" fmla="*/ 731520 h 1950720"/>
              <a:gd name="connsiteX60" fmla="*/ 3088640 w 4683760"/>
              <a:gd name="connsiteY60" fmla="*/ 711200 h 1950720"/>
              <a:gd name="connsiteX61" fmla="*/ 3129280 w 4683760"/>
              <a:gd name="connsiteY61" fmla="*/ 690880 h 1950720"/>
              <a:gd name="connsiteX62" fmla="*/ 3159760 w 4683760"/>
              <a:gd name="connsiteY62" fmla="*/ 680720 h 1950720"/>
              <a:gd name="connsiteX63" fmla="*/ 3190240 w 4683760"/>
              <a:gd name="connsiteY63" fmla="*/ 660400 h 1950720"/>
              <a:gd name="connsiteX64" fmla="*/ 3220720 w 4683760"/>
              <a:gd name="connsiteY64" fmla="*/ 650240 h 1950720"/>
              <a:gd name="connsiteX65" fmla="*/ 3281680 w 4683760"/>
              <a:gd name="connsiteY65" fmla="*/ 609600 h 1950720"/>
              <a:gd name="connsiteX66" fmla="*/ 3342640 w 4683760"/>
              <a:gd name="connsiteY66" fmla="*/ 579120 h 1950720"/>
              <a:gd name="connsiteX67" fmla="*/ 3373120 w 4683760"/>
              <a:gd name="connsiteY67" fmla="*/ 568960 h 1950720"/>
              <a:gd name="connsiteX68" fmla="*/ 3403600 w 4683760"/>
              <a:gd name="connsiteY68" fmla="*/ 548640 h 1950720"/>
              <a:gd name="connsiteX69" fmla="*/ 3505200 w 4683760"/>
              <a:gd name="connsiteY69" fmla="*/ 518160 h 1950720"/>
              <a:gd name="connsiteX70" fmla="*/ 3535680 w 4683760"/>
              <a:gd name="connsiteY70" fmla="*/ 497840 h 1950720"/>
              <a:gd name="connsiteX71" fmla="*/ 3596640 w 4683760"/>
              <a:gd name="connsiteY71" fmla="*/ 477520 h 1950720"/>
              <a:gd name="connsiteX72" fmla="*/ 3627120 w 4683760"/>
              <a:gd name="connsiteY72" fmla="*/ 467360 h 1950720"/>
              <a:gd name="connsiteX73" fmla="*/ 3708400 w 4683760"/>
              <a:gd name="connsiteY73" fmla="*/ 426720 h 1950720"/>
              <a:gd name="connsiteX74" fmla="*/ 3769360 w 4683760"/>
              <a:gd name="connsiteY74" fmla="*/ 406400 h 1950720"/>
              <a:gd name="connsiteX75" fmla="*/ 3799840 w 4683760"/>
              <a:gd name="connsiteY75" fmla="*/ 396240 h 1950720"/>
              <a:gd name="connsiteX76" fmla="*/ 3860800 w 4683760"/>
              <a:gd name="connsiteY76" fmla="*/ 355600 h 1950720"/>
              <a:gd name="connsiteX77" fmla="*/ 3942080 w 4683760"/>
              <a:gd name="connsiteY77" fmla="*/ 335280 h 1950720"/>
              <a:gd name="connsiteX78" fmla="*/ 4023360 w 4683760"/>
              <a:gd name="connsiteY78" fmla="*/ 294640 h 1950720"/>
              <a:gd name="connsiteX79" fmla="*/ 4114800 w 4683760"/>
              <a:gd name="connsiteY79" fmla="*/ 264160 h 1950720"/>
              <a:gd name="connsiteX80" fmla="*/ 4145280 w 4683760"/>
              <a:gd name="connsiteY80" fmla="*/ 254000 h 1950720"/>
              <a:gd name="connsiteX81" fmla="*/ 4216400 w 4683760"/>
              <a:gd name="connsiteY81" fmla="*/ 223520 h 1950720"/>
              <a:gd name="connsiteX82" fmla="*/ 4257040 w 4683760"/>
              <a:gd name="connsiteY82" fmla="*/ 203200 h 1950720"/>
              <a:gd name="connsiteX83" fmla="*/ 4287520 w 4683760"/>
              <a:gd name="connsiteY83" fmla="*/ 193040 h 1950720"/>
              <a:gd name="connsiteX84" fmla="*/ 4318000 w 4683760"/>
              <a:gd name="connsiteY84" fmla="*/ 172720 h 1950720"/>
              <a:gd name="connsiteX85" fmla="*/ 4389120 w 4683760"/>
              <a:gd name="connsiteY85" fmla="*/ 152400 h 1950720"/>
              <a:gd name="connsiteX86" fmla="*/ 4480560 w 4683760"/>
              <a:gd name="connsiteY86" fmla="*/ 111760 h 1950720"/>
              <a:gd name="connsiteX87" fmla="*/ 4521200 w 4683760"/>
              <a:gd name="connsiteY87" fmla="*/ 91440 h 1950720"/>
              <a:gd name="connsiteX88" fmla="*/ 4551680 w 4683760"/>
              <a:gd name="connsiteY88" fmla="*/ 81280 h 1950720"/>
              <a:gd name="connsiteX89" fmla="*/ 4592320 w 4683760"/>
              <a:gd name="connsiteY89" fmla="*/ 60960 h 1950720"/>
              <a:gd name="connsiteX90" fmla="*/ 4653280 w 4683760"/>
              <a:gd name="connsiteY90" fmla="*/ 30480 h 1950720"/>
              <a:gd name="connsiteX91" fmla="*/ 4683760 w 4683760"/>
              <a:gd name="connsiteY91" fmla="*/ 0 h 195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683760" h="1950720">
                <a:moveTo>
                  <a:pt x="0" y="1950720"/>
                </a:moveTo>
                <a:cubicBezTo>
                  <a:pt x="43375" y="1943491"/>
                  <a:pt x="81668" y="1940366"/>
                  <a:pt x="121920" y="1920240"/>
                </a:cubicBezTo>
                <a:cubicBezTo>
                  <a:pt x="135467" y="1913467"/>
                  <a:pt x="148498" y="1905545"/>
                  <a:pt x="162560" y="1899920"/>
                </a:cubicBezTo>
                <a:cubicBezTo>
                  <a:pt x="182447" y="1891965"/>
                  <a:pt x="204362" y="1889179"/>
                  <a:pt x="223520" y="1879600"/>
                </a:cubicBezTo>
                <a:cubicBezTo>
                  <a:pt x="250613" y="1866053"/>
                  <a:pt x="279596" y="1855763"/>
                  <a:pt x="304800" y="1838960"/>
                </a:cubicBezTo>
                <a:cubicBezTo>
                  <a:pt x="314960" y="1832187"/>
                  <a:pt x="324057" y="1823450"/>
                  <a:pt x="335280" y="1818640"/>
                </a:cubicBezTo>
                <a:cubicBezTo>
                  <a:pt x="348115" y="1813139"/>
                  <a:pt x="362373" y="1811867"/>
                  <a:pt x="375920" y="1808480"/>
                </a:cubicBezTo>
                <a:cubicBezTo>
                  <a:pt x="437689" y="1767301"/>
                  <a:pt x="372060" y="1806118"/>
                  <a:pt x="447040" y="1778000"/>
                </a:cubicBezTo>
                <a:cubicBezTo>
                  <a:pt x="461221" y="1772682"/>
                  <a:pt x="473618" y="1763305"/>
                  <a:pt x="487680" y="1757680"/>
                </a:cubicBezTo>
                <a:cubicBezTo>
                  <a:pt x="507567" y="1749725"/>
                  <a:pt x="529141" y="1746223"/>
                  <a:pt x="548640" y="1737360"/>
                </a:cubicBezTo>
                <a:cubicBezTo>
                  <a:pt x="566617" y="1729188"/>
                  <a:pt x="581777" y="1715711"/>
                  <a:pt x="599440" y="1706880"/>
                </a:cubicBezTo>
                <a:cubicBezTo>
                  <a:pt x="683635" y="1664782"/>
                  <a:pt x="619167" y="1702780"/>
                  <a:pt x="680720" y="1676400"/>
                </a:cubicBezTo>
                <a:cubicBezTo>
                  <a:pt x="694641" y="1670434"/>
                  <a:pt x="707439" y="1662046"/>
                  <a:pt x="721360" y="1656080"/>
                </a:cubicBezTo>
                <a:cubicBezTo>
                  <a:pt x="731204" y="1651861"/>
                  <a:pt x="742261" y="1650709"/>
                  <a:pt x="751840" y="1645920"/>
                </a:cubicBezTo>
                <a:cubicBezTo>
                  <a:pt x="762762" y="1640459"/>
                  <a:pt x="771162" y="1630559"/>
                  <a:pt x="782320" y="1625600"/>
                </a:cubicBezTo>
                <a:cubicBezTo>
                  <a:pt x="801893" y="1616901"/>
                  <a:pt x="822960" y="1612053"/>
                  <a:pt x="843280" y="1605280"/>
                </a:cubicBezTo>
                <a:cubicBezTo>
                  <a:pt x="853440" y="1601893"/>
                  <a:pt x="864849" y="1601061"/>
                  <a:pt x="873760" y="1595120"/>
                </a:cubicBezTo>
                <a:cubicBezTo>
                  <a:pt x="883920" y="1588347"/>
                  <a:pt x="892764" y="1578973"/>
                  <a:pt x="904240" y="1574800"/>
                </a:cubicBezTo>
                <a:cubicBezTo>
                  <a:pt x="930486" y="1565256"/>
                  <a:pt x="985520" y="1554480"/>
                  <a:pt x="985520" y="1554480"/>
                </a:cubicBezTo>
                <a:cubicBezTo>
                  <a:pt x="1070820" y="1490505"/>
                  <a:pt x="978100" y="1550912"/>
                  <a:pt x="1076960" y="1513840"/>
                </a:cubicBezTo>
                <a:cubicBezTo>
                  <a:pt x="1088393" y="1509553"/>
                  <a:pt x="1096007" y="1497807"/>
                  <a:pt x="1107440" y="1493520"/>
                </a:cubicBezTo>
                <a:cubicBezTo>
                  <a:pt x="1188461" y="1463137"/>
                  <a:pt x="1129628" y="1500060"/>
                  <a:pt x="1188720" y="1473200"/>
                </a:cubicBezTo>
                <a:cubicBezTo>
                  <a:pt x="1303327" y="1421106"/>
                  <a:pt x="1231007" y="1442308"/>
                  <a:pt x="1310640" y="1422400"/>
                </a:cubicBezTo>
                <a:cubicBezTo>
                  <a:pt x="1387261" y="1371319"/>
                  <a:pt x="1276890" y="1439964"/>
                  <a:pt x="1422400" y="1381760"/>
                </a:cubicBezTo>
                <a:cubicBezTo>
                  <a:pt x="1439333" y="1374987"/>
                  <a:pt x="1456888" y="1369596"/>
                  <a:pt x="1473200" y="1361440"/>
                </a:cubicBezTo>
                <a:cubicBezTo>
                  <a:pt x="1484122" y="1355979"/>
                  <a:pt x="1492758" y="1346581"/>
                  <a:pt x="1503680" y="1341120"/>
                </a:cubicBezTo>
                <a:cubicBezTo>
                  <a:pt x="1513259" y="1336331"/>
                  <a:pt x="1524316" y="1335179"/>
                  <a:pt x="1534160" y="1330960"/>
                </a:cubicBezTo>
                <a:cubicBezTo>
                  <a:pt x="1548081" y="1324994"/>
                  <a:pt x="1560879" y="1316606"/>
                  <a:pt x="1574800" y="1310640"/>
                </a:cubicBezTo>
                <a:cubicBezTo>
                  <a:pt x="1584644" y="1306421"/>
                  <a:pt x="1595436" y="1304699"/>
                  <a:pt x="1605280" y="1300480"/>
                </a:cubicBezTo>
                <a:cubicBezTo>
                  <a:pt x="1619201" y="1294514"/>
                  <a:pt x="1631858" y="1285785"/>
                  <a:pt x="1645920" y="1280160"/>
                </a:cubicBezTo>
                <a:lnTo>
                  <a:pt x="1737360" y="1249680"/>
                </a:lnTo>
                <a:cubicBezTo>
                  <a:pt x="1747520" y="1246293"/>
                  <a:pt x="1758929" y="1245461"/>
                  <a:pt x="1767840" y="1239520"/>
                </a:cubicBezTo>
                <a:cubicBezTo>
                  <a:pt x="1778000" y="1232747"/>
                  <a:pt x="1787398" y="1224661"/>
                  <a:pt x="1798320" y="1219200"/>
                </a:cubicBezTo>
                <a:cubicBezTo>
                  <a:pt x="1822882" y="1206919"/>
                  <a:pt x="1843398" y="1208646"/>
                  <a:pt x="1869440" y="1198880"/>
                </a:cubicBezTo>
                <a:cubicBezTo>
                  <a:pt x="1883621" y="1193562"/>
                  <a:pt x="1896930" y="1186074"/>
                  <a:pt x="1910080" y="1178560"/>
                </a:cubicBezTo>
                <a:cubicBezTo>
                  <a:pt x="1920682" y="1172502"/>
                  <a:pt x="1929337" y="1163050"/>
                  <a:pt x="1940560" y="1158240"/>
                </a:cubicBezTo>
                <a:cubicBezTo>
                  <a:pt x="1953395" y="1152739"/>
                  <a:pt x="1967774" y="1151916"/>
                  <a:pt x="1981200" y="1148080"/>
                </a:cubicBezTo>
                <a:cubicBezTo>
                  <a:pt x="1991498" y="1145138"/>
                  <a:pt x="2001836" y="1142139"/>
                  <a:pt x="2011680" y="1137920"/>
                </a:cubicBezTo>
                <a:cubicBezTo>
                  <a:pt x="2025601" y="1131954"/>
                  <a:pt x="2038258" y="1123225"/>
                  <a:pt x="2052320" y="1117600"/>
                </a:cubicBezTo>
                <a:cubicBezTo>
                  <a:pt x="2072207" y="1109645"/>
                  <a:pt x="2092960" y="1104053"/>
                  <a:pt x="2113280" y="1097280"/>
                </a:cubicBezTo>
                <a:cubicBezTo>
                  <a:pt x="2123440" y="1093893"/>
                  <a:pt x="2134849" y="1093061"/>
                  <a:pt x="2143760" y="1087120"/>
                </a:cubicBezTo>
                <a:cubicBezTo>
                  <a:pt x="2153920" y="1080347"/>
                  <a:pt x="2162807" y="1071087"/>
                  <a:pt x="2174240" y="1066800"/>
                </a:cubicBezTo>
                <a:cubicBezTo>
                  <a:pt x="2220612" y="1049410"/>
                  <a:pt x="2217916" y="1065282"/>
                  <a:pt x="2255520" y="1046480"/>
                </a:cubicBezTo>
                <a:cubicBezTo>
                  <a:pt x="2266442" y="1041019"/>
                  <a:pt x="2275078" y="1031621"/>
                  <a:pt x="2286000" y="1026160"/>
                </a:cubicBezTo>
                <a:cubicBezTo>
                  <a:pt x="2295579" y="1021371"/>
                  <a:pt x="2306901" y="1020789"/>
                  <a:pt x="2316480" y="1016000"/>
                </a:cubicBezTo>
                <a:cubicBezTo>
                  <a:pt x="2327402" y="1010539"/>
                  <a:pt x="2335802" y="1000639"/>
                  <a:pt x="2346960" y="995680"/>
                </a:cubicBezTo>
                <a:cubicBezTo>
                  <a:pt x="2366533" y="986981"/>
                  <a:pt x="2387600" y="982133"/>
                  <a:pt x="2407920" y="975360"/>
                </a:cubicBezTo>
                <a:lnTo>
                  <a:pt x="2499360" y="944880"/>
                </a:lnTo>
                <a:lnTo>
                  <a:pt x="2529840" y="934720"/>
                </a:lnTo>
                <a:cubicBezTo>
                  <a:pt x="2540000" y="931333"/>
                  <a:pt x="2551409" y="930501"/>
                  <a:pt x="2560320" y="924560"/>
                </a:cubicBezTo>
                <a:cubicBezTo>
                  <a:pt x="2570480" y="917787"/>
                  <a:pt x="2579642" y="909199"/>
                  <a:pt x="2590800" y="904240"/>
                </a:cubicBezTo>
                <a:cubicBezTo>
                  <a:pt x="2610373" y="895541"/>
                  <a:pt x="2631440" y="890693"/>
                  <a:pt x="2651760" y="883920"/>
                </a:cubicBezTo>
                <a:lnTo>
                  <a:pt x="2682240" y="873760"/>
                </a:lnTo>
                <a:cubicBezTo>
                  <a:pt x="2692400" y="870373"/>
                  <a:pt x="2703809" y="869541"/>
                  <a:pt x="2712720" y="863600"/>
                </a:cubicBezTo>
                <a:cubicBezTo>
                  <a:pt x="2771295" y="824550"/>
                  <a:pt x="2714790" y="858359"/>
                  <a:pt x="2773680" y="833120"/>
                </a:cubicBezTo>
                <a:cubicBezTo>
                  <a:pt x="2787601" y="827154"/>
                  <a:pt x="2800139" y="818118"/>
                  <a:pt x="2814320" y="812800"/>
                </a:cubicBezTo>
                <a:cubicBezTo>
                  <a:pt x="2840362" y="803034"/>
                  <a:pt x="2860878" y="804761"/>
                  <a:pt x="2885440" y="792480"/>
                </a:cubicBezTo>
                <a:cubicBezTo>
                  <a:pt x="2896362" y="787019"/>
                  <a:pt x="2904998" y="777621"/>
                  <a:pt x="2915920" y="772160"/>
                </a:cubicBezTo>
                <a:cubicBezTo>
                  <a:pt x="2940482" y="759879"/>
                  <a:pt x="2960998" y="761606"/>
                  <a:pt x="2987040" y="751840"/>
                </a:cubicBezTo>
                <a:cubicBezTo>
                  <a:pt x="3001221" y="746522"/>
                  <a:pt x="3013618" y="737145"/>
                  <a:pt x="3027680" y="731520"/>
                </a:cubicBezTo>
                <a:cubicBezTo>
                  <a:pt x="3047567" y="723565"/>
                  <a:pt x="3069482" y="720779"/>
                  <a:pt x="3088640" y="711200"/>
                </a:cubicBezTo>
                <a:cubicBezTo>
                  <a:pt x="3102187" y="704427"/>
                  <a:pt x="3115359" y="696846"/>
                  <a:pt x="3129280" y="690880"/>
                </a:cubicBezTo>
                <a:cubicBezTo>
                  <a:pt x="3139124" y="686661"/>
                  <a:pt x="3150181" y="685509"/>
                  <a:pt x="3159760" y="680720"/>
                </a:cubicBezTo>
                <a:cubicBezTo>
                  <a:pt x="3170682" y="675259"/>
                  <a:pt x="3179318" y="665861"/>
                  <a:pt x="3190240" y="660400"/>
                </a:cubicBezTo>
                <a:cubicBezTo>
                  <a:pt x="3199819" y="655611"/>
                  <a:pt x="3211358" y="655441"/>
                  <a:pt x="3220720" y="650240"/>
                </a:cubicBezTo>
                <a:cubicBezTo>
                  <a:pt x="3242068" y="638380"/>
                  <a:pt x="3258512" y="617323"/>
                  <a:pt x="3281680" y="609600"/>
                </a:cubicBezTo>
                <a:cubicBezTo>
                  <a:pt x="3358292" y="584063"/>
                  <a:pt x="3263858" y="618511"/>
                  <a:pt x="3342640" y="579120"/>
                </a:cubicBezTo>
                <a:cubicBezTo>
                  <a:pt x="3352219" y="574331"/>
                  <a:pt x="3363541" y="573749"/>
                  <a:pt x="3373120" y="568960"/>
                </a:cubicBezTo>
                <a:cubicBezTo>
                  <a:pt x="3384042" y="563499"/>
                  <a:pt x="3392377" y="553450"/>
                  <a:pt x="3403600" y="548640"/>
                </a:cubicBezTo>
                <a:cubicBezTo>
                  <a:pt x="3443356" y="531602"/>
                  <a:pt x="3464223" y="545478"/>
                  <a:pt x="3505200" y="518160"/>
                </a:cubicBezTo>
                <a:cubicBezTo>
                  <a:pt x="3515360" y="511387"/>
                  <a:pt x="3524522" y="502799"/>
                  <a:pt x="3535680" y="497840"/>
                </a:cubicBezTo>
                <a:cubicBezTo>
                  <a:pt x="3555253" y="489141"/>
                  <a:pt x="3576320" y="484293"/>
                  <a:pt x="3596640" y="477520"/>
                </a:cubicBezTo>
                <a:cubicBezTo>
                  <a:pt x="3606800" y="474133"/>
                  <a:pt x="3617541" y="472149"/>
                  <a:pt x="3627120" y="467360"/>
                </a:cubicBezTo>
                <a:cubicBezTo>
                  <a:pt x="3654213" y="453813"/>
                  <a:pt x="3679663" y="436299"/>
                  <a:pt x="3708400" y="426720"/>
                </a:cubicBezTo>
                <a:lnTo>
                  <a:pt x="3769360" y="406400"/>
                </a:lnTo>
                <a:cubicBezTo>
                  <a:pt x="3779520" y="403013"/>
                  <a:pt x="3790929" y="402181"/>
                  <a:pt x="3799840" y="396240"/>
                </a:cubicBezTo>
                <a:cubicBezTo>
                  <a:pt x="3820160" y="382693"/>
                  <a:pt x="3837108" y="361523"/>
                  <a:pt x="3860800" y="355600"/>
                </a:cubicBezTo>
                <a:cubicBezTo>
                  <a:pt x="3887893" y="348827"/>
                  <a:pt x="3917101" y="347769"/>
                  <a:pt x="3942080" y="335280"/>
                </a:cubicBezTo>
                <a:cubicBezTo>
                  <a:pt x="3969173" y="321733"/>
                  <a:pt x="3994623" y="304219"/>
                  <a:pt x="4023360" y="294640"/>
                </a:cubicBezTo>
                <a:lnTo>
                  <a:pt x="4114800" y="264160"/>
                </a:lnTo>
                <a:cubicBezTo>
                  <a:pt x="4124960" y="260773"/>
                  <a:pt x="4135701" y="258789"/>
                  <a:pt x="4145280" y="254000"/>
                </a:cubicBezTo>
                <a:cubicBezTo>
                  <a:pt x="4280066" y="186607"/>
                  <a:pt x="4111754" y="268368"/>
                  <a:pt x="4216400" y="223520"/>
                </a:cubicBezTo>
                <a:cubicBezTo>
                  <a:pt x="4230321" y="217554"/>
                  <a:pt x="4243119" y="209166"/>
                  <a:pt x="4257040" y="203200"/>
                </a:cubicBezTo>
                <a:cubicBezTo>
                  <a:pt x="4266884" y="198981"/>
                  <a:pt x="4277941" y="197829"/>
                  <a:pt x="4287520" y="193040"/>
                </a:cubicBezTo>
                <a:cubicBezTo>
                  <a:pt x="4298442" y="187579"/>
                  <a:pt x="4307078" y="178181"/>
                  <a:pt x="4318000" y="172720"/>
                </a:cubicBezTo>
                <a:cubicBezTo>
                  <a:pt x="4332576" y="165432"/>
                  <a:pt x="4376099" y="155655"/>
                  <a:pt x="4389120" y="152400"/>
                </a:cubicBezTo>
                <a:cubicBezTo>
                  <a:pt x="4478778" y="92628"/>
                  <a:pt x="4335472" y="184304"/>
                  <a:pt x="4480560" y="111760"/>
                </a:cubicBezTo>
                <a:cubicBezTo>
                  <a:pt x="4494107" y="104987"/>
                  <a:pt x="4507279" y="97406"/>
                  <a:pt x="4521200" y="91440"/>
                </a:cubicBezTo>
                <a:cubicBezTo>
                  <a:pt x="4531044" y="87221"/>
                  <a:pt x="4541836" y="85499"/>
                  <a:pt x="4551680" y="81280"/>
                </a:cubicBezTo>
                <a:cubicBezTo>
                  <a:pt x="4565601" y="75314"/>
                  <a:pt x="4578399" y="66926"/>
                  <a:pt x="4592320" y="60960"/>
                </a:cubicBezTo>
                <a:cubicBezTo>
                  <a:pt x="4630056" y="44787"/>
                  <a:pt x="4618824" y="59193"/>
                  <a:pt x="4653280" y="30480"/>
                </a:cubicBezTo>
                <a:cubicBezTo>
                  <a:pt x="4664318" y="21282"/>
                  <a:pt x="4683760" y="0"/>
                  <a:pt x="46837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8" name="TextBox 2"/>
          <p:cNvSpPr txBox="1">
            <a:spLocks noChangeArrowheads="1"/>
          </p:cNvSpPr>
          <p:nvPr/>
        </p:nvSpPr>
        <p:spPr bwMode="auto">
          <a:xfrm>
            <a:off x="2602707" y="5373687"/>
            <a:ext cx="80660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err="1" smtClean="0">
                <a:solidFill>
                  <a:schemeClr val="tx1"/>
                </a:solidFill>
                <a:latin typeface="Arial" panose="020B0604020202020204" pitchFamily="34" charset="0"/>
              </a:rPr>
              <a:t>Example</a:t>
            </a:r>
            <a:r>
              <a:rPr lang="sk-SK" altLang="en-US" sz="1800" dirty="0" smtClean="0">
                <a:solidFill>
                  <a:schemeClr val="tx1"/>
                </a:solidFill>
                <a:latin typeface="Arial" panose="020B0604020202020204" pitchFamily="34" charset="0"/>
              </a:rPr>
              <a:t> of </a:t>
            </a:r>
            <a:r>
              <a:rPr lang="sk-SK" altLang="en-US" sz="1800" dirty="0" err="1" smtClean="0">
                <a:solidFill>
                  <a:schemeClr val="tx1"/>
                </a:solidFill>
                <a:latin typeface="Arial" panose="020B0604020202020204" pitchFamily="34" charset="0"/>
              </a:rPr>
              <a:t>the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well</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behaving</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time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series</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with</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well</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defined</a:t>
            </a:r>
            <a:r>
              <a:rPr lang="sk-SK" altLang="en-US" sz="1800" dirty="0" smtClean="0">
                <a:solidFill>
                  <a:schemeClr val="tx1"/>
                </a:solidFill>
                <a:latin typeface="Arial" panose="020B0604020202020204" pitchFamily="34" charset="0"/>
              </a:rPr>
              <a:t> trend and </a:t>
            </a:r>
            <a:r>
              <a:rPr lang="sk-SK" altLang="en-US" sz="1800" dirty="0" err="1" smtClean="0">
                <a:solidFill>
                  <a:schemeClr val="tx1"/>
                </a:solidFill>
                <a:latin typeface="Arial" panose="020B0604020202020204" pitchFamily="34" charset="0"/>
              </a:rPr>
              <a:t>additive</a:t>
            </a:r>
            <a:r>
              <a:rPr lang="sk-SK" altLang="en-US" sz="1800" dirty="0" smtClean="0">
                <a:solidFill>
                  <a:schemeClr val="tx1"/>
                </a:solidFill>
                <a:latin typeface="Arial" panose="020B0604020202020204" pitchFamily="34" charset="0"/>
              </a:rPr>
              <a:t>  periodicity (or </a:t>
            </a:r>
            <a:r>
              <a:rPr lang="sk-SK" altLang="en-US" sz="1800" dirty="0" err="1" smtClean="0">
                <a:solidFill>
                  <a:schemeClr val="tx1"/>
                </a:solidFill>
                <a:latin typeface="Arial" panose="020B0604020202020204" pitchFamily="34" charset="0"/>
              </a:rPr>
              <a:t>cyclic</a:t>
            </a:r>
            <a:r>
              <a:rPr lang="sk-SK" altLang="en-US" sz="1800" dirty="0" smtClean="0">
                <a:solidFill>
                  <a:schemeClr val="tx1"/>
                </a:solidFill>
                <a:latin typeface="Arial" panose="020B0604020202020204" pitchFamily="34" charset="0"/>
              </a:rPr>
              <a:t> part)</a:t>
            </a:r>
            <a:endParaRPr lang="sk-SK"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924100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venus.uvic.ca/wp-content/uploads/VSI-SBECTD16p4997-Temperature-24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620714"/>
            <a:ext cx="5616575"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1"/>
          <p:cNvSpPr txBox="1">
            <a:spLocks noChangeArrowheads="1"/>
          </p:cNvSpPr>
          <p:nvPr/>
        </p:nvSpPr>
        <p:spPr bwMode="auto">
          <a:xfrm>
            <a:off x="2782888" y="5300664"/>
            <a:ext cx="7561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smtClean="0">
                <a:solidFill>
                  <a:schemeClr val="tx1"/>
                </a:solidFill>
                <a:latin typeface="Arial" panose="020B0604020202020204" pitchFamily="34" charset="0"/>
              </a:rPr>
              <a:t>More </a:t>
            </a:r>
            <a:r>
              <a:rPr lang="sk-SK" altLang="en-US" sz="1800" dirty="0" err="1" smtClean="0">
                <a:solidFill>
                  <a:schemeClr val="tx1"/>
                </a:solidFill>
                <a:latin typeface="Arial" panose="020B0604020202020204" pitchFamily="34" charset="0"/>
              </a:rPr>
              <a:t>complex</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time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series</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with</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evident</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structure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but</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here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is</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difficult</a:t>
            </a:r>
            <a:r>
              <a:rPr lang="sk-SK" altLang="en-US" sz="1800" dirty="0" smtClean="0">
                <a:solidFill>
                  <a:schemeClr val="tx1"/>
                </a:solidFill>
                <a:latin typeface="Arial" panose="020B0604020202020204" pitchFamily="34" charset="0"/>
              </a:rPr>
              <a:t> to </a:t>
            </a:r>
            <a:r>
              <a:rPr lang="sk-SK" altLang="en-US" sz="1800" dirty="0" err="1" smtClean="0">
                <a:solidFill>
                  <a:schemeClr val="tx1"/>
                </a:solidFill>
                <a:latin typeface="Arial" panose="020B0604020202020204" pitchFamily="34" charset="0"/>
              </a:rPr>
              <a:t>find</a:t>
            </a:r>
            <a:r>
              <a:rPr lang="sk-SK" altLang="en-US" sz="1800" dirty="0" smtClean="0">
                <a:solidFill>
                  <a:schemeClr val="tx1"/>
                </a:solidFill>
                <a:latin typeface="Arial" panose="020B0604020202020204" pitchFamily="34" charset="0"/>
              </a:rPr>
              <a:t> trend and periodicity. </a:t>
            </a:r>
            <a:endParaRPr lang="sk-SK"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7540284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3000376" y="5805489"/>
            <a:ext cx="7199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err="1" smtClean="0">
                <a:solidFill>
                  <a:schemeClr val="tx1"/>
                </a:solidFill>
                <a:latin typeface="Arial" panose="020B0604020202020204" pitchFamily="34" charset="0"/>
              </a:rPr>
              <a:t>White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noise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Time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series</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with</a:t>
            </a:r>
            <a:r>
              <a:rPr lang="sk-SK" altLang="en-US" sz="1800" dirty="0" smtClean="0">
                <a:solidFill>
                  <a:schemeClr val="tx1"/>
                </a:solidFill>
                <a:latin typeface="Arial" panose="020B0604020202020204" pitchFamily="34" charset="0"/>
              </a:rPr>
              <a:t> no </a:t>
            </a:r>
            <a:r>
              <a:rPr lang="sk-SK" altLang="en-US" sz="1800" dirty="0" err="1" smtClean="0">
                <a:solidFill>
                  <a:schemeClr val="tx1"/>
                </a:solidFill>
                <a:latin typeface="Arial" panose="020B0604020202020204" pitchFamily="34" charset="0"/>
              </a:rPr>
              <a:t>structure</a:t>
            </a:r>
            <a:r>
              <a:rPr lang="sk-SK" altLang="en-US" sz="1800" dirty="0" smtClean="0">
                <a:solidFill>
                  <a:schemeClr val="tx1"/>
                </a:solidFill>
                <a:latin typeface="Arial" panose="020B0604020202020204" pitchFamily="34" charset="0"/>
              </a:rPr>
              <a:t>.</a:t>
            </a:r>
            <a:endParaRPr lang="sk-SK" altLang="en-US" sz="1800" dirty="0">
              <a:solidFill>
                <a:schemeClr val="tx1"/>
              </a:solidFill>
              <a:latin typeface="Arial" panose="020B0604020202020204" pitchFamily="34" charset="0"/>
            </a:endParaRPr>
          </a:p>
        </p:txBody>
      </p:sp>
      <p:grpSp>
        <p:nvGrpSpPr>
          <p:cNvPr id="20483" name="Group 3"/>
          <p:cNvGrpSpPr>
            <a:grpSpLocks/>
          </p:cNvGrpSpPr>
          <p:nvPr/>
        </p:nvGrpSpPr>
        <p:grpSpPr bwMode="auto">
          <a:xfrm>
            <a:off x="3679826" y="836614"/>
            <a:ext cx="5008563" cy="4365625"/>
            <a:chOff x="2155086" y="836712"/>
            <a:chExt cx="5009202" cy="4365426"/>
          </a:xfrm>
        </p:grpSpPr>
        <p:pic>
          <p:nvPicPr>
            <p:cNvPr id="20484" name="Picture 2" descr="white no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84784"/>
              <a:ext cx="4665305"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2"/>
            <p:cNvSpPr txBox="1">
              <a:spLocks noChangeArrowheads="1"/>
            </p:cNvSpPr>
            <p:nvPr/>
          </p:nvSpPr>
          <p:spPr bwMode="auto">
            <a:xfrm>
              <a:off x="2555776" y="4832806"/>
              <a:ext cx="4608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rPr>
                <a:t>čas</a:t>
              </a:r>
            </a:p>
          </p:txBody>
        </p:sp>
        <p:sp>
          <p:nvSpPr>
            <p:cNvPr id="20486" name="TextBox 4"/>
            <p:cNvSpPr txBox="1">
              <a:spLocks noChangeArrowheads="1"/>
            </p:cNvSpPr>
            <p:nvPr/>
          </p:nvSpPr>
          <p:spPr bwMode="auto">
            <a:xfrm rot="-5400000">
              <a:off x="359532" y="2632266"/>
              <a:ext cx="396044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rPr>
                <a:t>Poloha peľového zrnka v kvapaline</a:t>
              </a:r>
            </a:p>
          </p:txBody>
        </p:sp>
      </p:grpSp>
    </p:spTree>
    <p:extLst>
      <p:ext uri="{BB962C8B-B14F-4D97-AF65-F5344CB8AC3E}">
        <p14:creationId xmlns:p14="http://schemas.microsoft.com/office/powerpoint/2010/main" val="3899913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640013" y="26035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err="1" smtClean="0">
                <a:solidFill>
                  <a:schemeClr val="tx1"/>
                </a:solidFill>
                <a:latin typeface="Arial" panose="020B0604020202020204" pitchFamily="34" charset="0"/>
              </a:rPr>
              <a:t>What</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is</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the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task</a:t>
            </a:r>
            <a:r>
              <a:rPr lang="sk-SK" altLang="en-US" sz="1800" dirty="0" smtClean="0">
                <a:solidFill>
                  <a:schemeClr val="tx1"/>
                </a:solidFill>
                <a:latin typeface="Arial" panose="020B0604020202020204" pitchFamily="34" charset="0"/>
              </a:rPr>
              <a:t> of </a:t>
            </a:r>
            <a:r>
              <a:rPr lang="sk-SK" altLang="en-US" sz="1800" dirty="0" err="1" smtClean="0">
                <a:solidFill>
                  <a:schemeClr val="tx1"/>
                </a:solidFill>
                <a:latin typeface="Arial" panose="020B0604020202020204" pitchFamily="34" charset="0"/>
              </a:rPr>
              <a:t>the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time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series</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analysis</a:t>
            </a:r>
            <a:r>
              <a:rPr lang="sk-SK" altLang="en-US" sz="1800" dirty="0" smtClean="0">
                <a:solidFill>
                  <a:schemeClr val="tx1"/>
                </a:solidFill>
                <a:latin typeface="Arial" panose="020B0604020202020204" pitchFamily="34" charset="0"/>
              </a:rPr>
              <a:t>?</a:t>
            </a:r>
            <a:endParaRPr lang="sk-SK" altLang="en-US" sz="1800" dirty="0">
              <a:solidFill>
                <a:schemeClr val="tx1"/>
              </a:solidFill>
              <a:latin typeface="Arial" panose="020B0604020202020204" pitchFamily="34" charset="0"/>
            </a:endParaRPr>
          </a:p>
        </p:txBody>
      </p:sp>
      <p:grpSp>
        <p:nvGrpSpPr>
          <p:cNvPr id="4" name="Group 3"/>
          <p:cNvGrpSpPr>
            <a:grpSpLocks/>
          </p:cNvGrpSpPr>
          <p:nvPr/>
        </p:nvGrpSpPr>
        <p:grpSpPr bwMode="auto">
          <a:xfrm>
            <a:off x="3143250" y="908050"/>
            <a:ext cx="5164138" cy="4222750"/>
            <a:chOff x="1619672" y="908720"/>
            <a:chExt cx="5163864" cy="4222314"/>
          </a:xfrm>
        </p:grpSpPr>
        <p:pic>
          <p:nvPicPr>
            <p:cNvPr id="21509" name="Picture 2" descr="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908720"/>
              <a:ext cx="4371776" cy="422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Box 2"/>
            <p:cNvSpPr txBox="1">
              <a:spLocks noChangeArrowheads="1"/>
            </p:cNvSpPr>
            <p:nvPr/>
          </p:nvSpPr>
          <p:spPr bwMode="auto">
            <a:xfrm>
              <a:off x="1619672" y="965776"/>
              <a:ext cx="648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a:solidFill>
                    <a:schemeClr val="tx1"/>
                  </a:solidFill>
                  <a:latin typeface="Arial" panose="020B0604020202020204" pitchFamily="34" charset="0"/>
                </a:rPr>
                <a:t>1.</a:t>
              </a:r>
            </a:p>
          </p:txBody>
        </p:sp>
      </p:grpSp>
      <p:sp>
        <p:nvSpPr>
          <p:cNvPr id="5" name="TextBox 4"/>
          <p:cNvSpPr txBox="1">
            <a:spLocks noChangeArrowheads="1"/>
          </p:cNvSpPr>
          <p:nvPr/>
        </p:nvSpPr>
        <p:spPr bwMode="auto">
          <a:xfrm>
            <a:off x="3143250" y="5294313"/>
            <a:ext cx="61928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marL="342900" indent="-342900" eaLnBrk="1" hangingPunct="1">
              <a:lnSpc>
                <a:spcPct val="100000"/>
              </a:lnSpc>
              <a:spcBef>
                <a:spcPct val="0"/>
              </a:spcBef>
              <a:spcAft>
                <a:spcPct val="0"/>
              </a:spcAft>
              <a:buClrTx/>
              <a:buSzTx/>
              <a:buFontTx/>
              <a:buAutoNum type="arabicPeriod" startAt="2"/>
            </a:pPr>
            <a:r>
              <a:rPr lang="sk-SK" altLang="en-US" sz="1800" dirty="0" smtClean="0">
                <a:solidFill>
                  <a:schemeClr val="tx1"/>
                </a:solidFill>
                <a:latin typeface="Arial" panose="020B0604020202020204" pitchFamily="34" charset="0"/>
              </a:rPr>
              <a:t>To </a:t>
            </a:r>
            <a:r>
              <a:rPr lang="sk-SK" altLang="en-US" sz="1800" dirty="0" err="1" smtClean="0">
                <a:solidFill>
                  <a:schemeClr val="tx1"/>
                </a:solidFill>
                <a:latin typeface="Arial" panose="020B0604020202020204" pitchFamily="34" charset="0"/>
              </a:rPr>
              <a:t>create</a:t>
            </a:r>
            <a:r>
              <a:rPr lang="sk-SK" altLang="en-US" sz="1800" dirty="0" smtClean="0">
                <a:solidFill>
                  <a:schemeClr val="tx1"/>
                </a:solidFill>
                <a:latin typeface="Arial" panose="020B0604020202020204" pitchFamily="34" charset="0"/>
              </a:rPr>
              <a:t> a model of </a:t>
            </a:r>
            <a:r>
              <a:rPr lang="sk-SK" altLang="en-US" sz="1800" dirty="0" err="1" smtClean="0">
                <a:solidFill>
                  <a:schemeClr val="tx1"/>
                </a:solidFill>
                <a:latin typeface="Arial" panose="020B0604020202020204" pitchFamily="34" charset="0"/>
              </a:rPr>
              <a:t>the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time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series</a:t>
            </a:r>
            <a:r>
              <a:rPr lang="sk-SK" altLang="en-US" sz="1800" dirty="0" smtClean="0">
                <a:solidFill>
                  <a:schemeClr val="tx1"/>
                </a:solidFill>
                <a:latin typeface="Arial" panose="020B0604020202020204" pitchFamily="34" charset="0"/>
              </a:rPr>
              <a:t>, to </a:t>
            </a:r>
            <a:r>
              <a:rPr lang="sk-SK" altLang="en-US" sz="1800" dirty="0" err="1" smtClean="0">
                <a:solidFill>
                  <a:schemeClr val="tx1"/>
                </a:solidFill>
                <a:latin typeface="Arial" panose="020B0604020202020204" pitchFamily="34" charset="0"/>
              </a:rPr>
              <a:t>make</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predictions</a:t>
            </a:r>
            <a:r>
              <a:rPr lang="sk-SK" altLang="en-US" sz="1800" dirty="0" smtClean="0">
                <a:solidFill>
                  <a:schemeClr val="tx1"/>
                </a:solidFill>
                <a:latin typeface="Arial" panose="020B0604020202020204" pitchFamily="34" charset="0"/>
              </a:rPr>
              <a:t> and </a:t>
            </a:r>
            <a:r>
              <a:rPr lang="sk-SK" altLang="en-US" sz="1800" dirty="0" err="1" smtClean="0">
                <a:solidFill>
                  <a:schemeClr val="tx1"/>
                </a:solidFill>
                <a:latin typeface="Arial" panose="020B0604020202020204" pitchFamily="34" charset="0"/>
              </a:rPr>
              <a:t>other</a:t>
            </a:r>
            <a:r>
              <a:rPr lang="sk-SK" altLang="en-US" sz="1800" dirty="0" smtClean="0">
                <a:solidFill>
                  <a:schemeClr val="tx1"/>
                </a:solidFill>
                <a:latin typeface="Arial" panose="020B0604020202020204" pitchFamily="34" charset="0"/>
              </a:rPr>
              <a:t> </a:t>
            </a:r>
            <a:r>
              <a:rPr lang="sk-SK" altLang="en-US" sz="1800" dirty="0" err="1" smtClean="0">
                <a:solidFill>
                  <a:schemeClr val="tx1"/>
                </a:solidFill>
                <a:latin typeface="Arial" panose="020B0604020202020204" pitchFamily="34" charset="0"/>
              </a:rPr>
              <a:t>analysis</a:t>
            </a:r>
            <a:r>
              <a:rPr lang="sk-SK" altLang="en-US" sz="1800" dirty="0" smtClean="0">
                <a:solidFill>
                  <a:schemeClr val="tx1"/>
                </a:solidFill>
                <a:latin typeface="Arial" panose="020B0604020202020204" pitchFamily="34" charset="0"/>
              </a:rPr>
              <a:t>. </a:t>
            </a:r>
            <a:endParaRPr lang="sk-SK"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45961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130818" y="674501"/>
            <a:ext cx="85371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800" b="1" dirty="0" err="1" smtClean="0">
                <a:solidFill>
                  <a:srgbClr val="663300"/>
                </a:solidFill>
                <a:latin typeface="Arial" panose="020B0604020202020204" pitchFamily="34" charset="0"/>
              </a:rPr>
              <a:t>What</a:t>
            </a:r>
            <a:r>
              <a:rPr lang="sk-SK" altLang="sk-SK" sz="2800" b="1" dirty="0" smtClean="0">
                <a:solidFill>
                  <a:srgbClr val="663300"/>
                </a:solidFill>
                <a:latin typeface="Arial" panose="020B0604020202020204" pitchFamily="34" charset="0"/>
              </a:rPr>
              <a:t> </a:t>
            </a:r>
            <a:r>
              <a:rPr lang="en-US" altLang="sk-SK" sz="2800" b="1" dirty="0" smtClean="0">
                <a:solidFill>
                  <a:srgbClr val="663300"/>
                </a:solidFill>
                <a:latin typeface="Arial" panose="020B0604020202020204" pitchFamily="34" charset="0"/>
              </a:rPr>
              <a:t> pattern</a:t>
            </a:r>
            <a:r>
              <a:rPr lang="sk-SK" altLang="sk-SK" sz="2800" b="1" dirty="0" smtClean="0">
                <a:solidFill>
                  <a:srgbClr val="663300"/>
                </a:solidFill>
                <a:latin typeface="Arial" panose="020B0604020202020204" pitchFamily="34" charset="0"/>
              </a:rPr>
              <a:t>s are </a:t>
            </a:r>
            <a:r>
              <a:rPr lang="sk-SK" altLang="sk-SK" sz="2800" b="1" dirty="0" err="1" smtClean="0">
                <a:solidFill>
                  <a:srgbClr val="663300"/>
                </a:solidFill>
                <a:latin typeface="Arial" panose="020B0604020202020204" pitchFamily="34" charset="0"/>
              </a:rPr>
              <a:t>identified</a:t>
            </a:r>
            <a:r>
              <a:rPr lang="sk-SK" altLang="sk-SK" sz="2800" b="1" dirty="0" smtClean="0">
                <a:solidFill>
                  <a:srgbClr val="663300"/>
                </a:solidFill>
                <a:latin typeface="Arial" panose="020B0604020202020204" pitchFamily="34" charset="0"/>
              </a:rPr>
              <a:t> in </a:t>
            </a:r>
            <a:r>
              <a:rPr lang="sk-SK" altLang="sk-SK" sz="2800" b="1" dirty="0" err="1" smtClean="0">
                <a:solidFill>
                  <a:srgbClr val="663300"/>
                </a:solidFill>
                <a:latin typeface="Arial" panose="020B0604020202020204" pitchFamily="34" charset="0"/>
              </a:rPr>
              <a:t>time</a:t>
            </a:r>
            <a:r>
              <a:rPr lang="sk-SK" altLang="sk-SK" sz="2800" b="1" dirty="0" smtClean="0">
                <a:solidFill>
                  <a:srgbClr val="663300"/>
                </a:solidFill>
                <a:latin typeface="Arial" panose="020B0604020202020204" pitchFamily="34" charset="0"/>
              </a:rPr>
              <a:t> </a:t>
            </a:r>
            <a:r>
              <a:rPr lang="sk-SK" altLang="sk-SK" sz="2800" b="1" dirty="0" err="1" smtClean="0">
                <a:solidFill>
                  <a:srgbClr val="663300"/>
                </a:solidFill>
                <a:latin typeface="Arial" panose="020B0604020202020204" pitchFamily="34" charset="0"/>
              </a:rPr>
              <a:t>series</a:t>
            </a:r>
            <a:r>
              <a:rPr lang="sk-SK" altLang="sk-SK" sz="2800" b="1" dirty="0" smtClean="0">
                <a:solidFill>
                  <a:srgbClr val="663300"/>
                </a:solidFill>
                <a:latin typeface="Arial" panose="020B0604020202020204" pitchFamily="34" charset="0"/>
              </a:rPr>
              <a:t>?</a:t>
            </a:r>
            <a:endParaRPr lang="en-US" altLang="sk-SK" sz="2800" b="1" dirty="0">
              <a:solidFill>
                <a:srgbClr val="663300"/>
              </a:solidFill>
              <a:latin typeface="Arial" panose="020B0604020202020204" pitchFamily="34" charset="0"/>
            </a:endParaRPr>
          </a:p>
        </p:txBody>
      </p:sp>
      <p:sp>
        <p:nvSpPr>
          <p:cNvPr id="22531" name="Text Box 3"/>
          <p:cNvSpPr txBox="1">
            <a:spLocks noChangeArrowheads="1"/>
          </p:cNvSpPr>
          <p:nvPr/>
        </p:nvSpPr>
        <p:spPr bwMode="auto">
          <a:xfrm>
            <a:off x="1524000" y="2133600"/>
            <a:ext cx="91440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a:pPr>
            <a:r>
              <a:rPr lang="en-US" altLang="sk-SK" b="1" dirty="0">
                <a:solidFill>
                  <a:schemeClr val="tx1"/>
                </a:solidFill>
                <a:latin typeface="Arial" panose="020B0604020202020204" pitchFamily="34" charset="0"/>
              </a:rPr>
              <a:t>Trend</a:t>
            </a:r>
            <a:r>
              <a:rPr lang="en-US" altLang="sk-SK" dirty="0">
                <a:solidFill>
                  <a:schemeClr val="tx1"/>
                </a:solidFill>
                <a:latin typeface="Arial" panose="020B0604020202020204" pitchFamily="34" charset="0"/>
              </a:rPr>
              <a:t> </a:t>
            </a:r>
            <a:r>
              <a:rPr lang="en-US"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systematicaly</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slowly</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changing</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pattern</a:t>
            </a:r>
            <a:r>
              <a:rPr lang="sk-SK" altLang="sk-SK" dirty="0" smtClean="0">
                <a:solidFill>
                  <a:schemeClr val="tx1"/>
                </a:solidFill>
                <a:latin typeface="Arial" panose="020B0604020202020204" pitchFamily="34" charset="0"/>
              </a:rPr>
              <a:t> in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series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linear</a:t>
            </a:r>
            <a:r>
              <a:rPr lang="sk-SK" altLang="sk-SK" dirty="0" smtClean="0">
                <a:solidFill>
                  <a:schemeClr val="tx1"/>
                </a:solidFill>
                <a:latin typeface="Arial" panose="020B0604020202020204" pitchFamily="34" charset="0"/>
              </a:rPr>
              <a:t> or </a:t>
            </a:r>
            <a:r>
              <a:rPr lang="sk-SK" altLang="sk-SK" dirty="0" err="1" smtClean="0">
                <a:solidFill>
                  <a:schemeClr val="tx1"/>
                </a:solidFill>
                <a:latin typeface="Arial" panose="020B0604020202020204" pitchFamily="34" charset="0"/>
              </a:rPr>
              <a:t>nonlinear</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not</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repeated</a:t>
            </a:r>
            <a:r>
              <a:rPr lang="sk-SK" altLang="sk-SK" dirty="0" smtClean="0">
                <a:solidFill>
                  <a:schemeClr val="tx1"/>
                </a:solidFill>
                <a:latin typeface="Arial" panose="020B0604020202020204" pitchFamily="34" charset="0"/>
              </a:rPr>
              <a:t> in a </a:t>
            </a:r>
            <a:r>
              <a:rPr lang="sk-SK" altLang="sk-SK" dirty="0" err="1" smtClean="0">
                <a:solidFill>
                  <a:schemeClr val="tx1"/>
                </a:solidFill>
                <a:latin typeface="Arial" panose="020B0604020202020204" pitchFamily="34" charset="0"/>
              </a:rPr>
              <a:t>data</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Examples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Exponential</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growth</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linear</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decrease</a:t>
            </a:r>
            <a:r>
              <a:rPr lang="sk-SK" altLang="sk-SK" dirty="0" smtClean="0">
                <a:solidFill>
                  <a:schemeClr val="tx1"/>
                </a:solidFill>
                <a:latin typeface="Arial" panose="020B0604020202020204" pitchFamily="34" charset="0"/>
              </a:rPr>
              <a:t> of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series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values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with</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a:t>
            </a:r>
          </a:p>
          <a:p>
            <a:pPr eaLnBrk="1" hangingPunct="1">
              <a:lnSpc>
                <a:spcPct val="100000"/>
              </a:lnSpc>
              <a:spcBef>
                <a:spcPct val="50000"/>
              </a:spcBef>
              <a:spcAft>
                <a:spcPct val="0"/>
              </a:spcAft>
              <a:buClrTx/>
              <a:buSzTx/>
              <a:buFontTx/>
              <a:buAutoNum type="arabicPeriod"/>
            </a:pPr>
            <a:r>
              <a:rPr lang="en-US" altLang="sk-SK" b="1" dirty="0" smtClean="0">
                <a:solidFill>
                  <a:schemeClr val="tx1"/>
                </a:solidFill>
                <a:latin typeface="Arial" panose="020B0604020202020204" pitchFamily="34" charset="0"/>
              </a:rPr>
              <a:t>Se</a:t>
            </a:r>
            <a:r>
              <a:rPr lang="sk-SK" altLang="sk-SK" b="1" dirty="0" err="1" smtClean="0">
                <a:solidFill>
                  <a:schemeClr val="tx1"/>
                </a:solidFill>
                <a:latin typeface="Arial" panose="020B0604020202020204" pitchFamily="34" charset="0"/>
              </a:rPr>
              <a:t>asonality</a:t>
            </a:r>
            <a:r>
              <a:rPr lang="sk-SK" altLang="sk-SK" b="1" dirty="0" smtClean="0">
                <a:solidFill>
                  <a:schemeClr val="tx1"/>
                </a:solidFill>
                <a:latin typeface="Arial" panose="020B0604020202020204" pitchFamily="34" charset="0"/>
              </a:rPr>
              <a:t>, periodicity</a:t>
            </a:r>
            <a:r>
              <a:rPr lang="en-US"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pattern</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which</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is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systematically</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repeated</a:t>
            </a:r>
            <a:r>
              <a:rPr lang="sk-SK" altLang="sk-SK" dirty="0" smtClean="0">
                <a:solidFill>
                  <a:schemeClr val="tx1"/>
                </a:solidFill>
                <a:latin typeface="Arial" panose="020B0604020202020204" pitchFamily="34" charset="0"/>
              </a:rPr>
              <a:t> in </a:t>
            </a:r>
            <a:r>
              <a:rPr lang="sk-SK" altLang="sk-SK" dirty="0" err="1" smtClean="0">
                <a:solidFill>
                  <a:schemeClr val="tx1"/>
                </a:solidFill>
                <a:latin typeface="Arial" panose="020B0604020202020204" pitchFamily="34" charset="0"/>
              </a:rPr>
              <a:t>the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series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after</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some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fixed</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It</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is</a:t>
            </a:r>
            <a:r>
              <a:rPr lang="sk-SK" altLang="sk-SK" dirty="0" smtClean="0">
                <a:solidFill>
                  <a:schemeClr val="tx1"/>
                </a:solidFill>
                <a:latin typeface="Arial" panose="020B0604020202020204" pitchFamily="34" charset="0"/>
              </a:rPr>
              <a:t> a </a:t>
            </a:r>
            <a:r>
              <a:rPr lang="sk-SK" altLang="sk-SK" dirty="0" err="1" smtClean="0">
                <a:solidFill>
                  <a:schemeClr val="tx1"/>
                </a:solidFill>
                <a:latin typeface="Arial" panose="020B0604020202020204" pitchFamily="34" charset="0"/>
              </a:rPr>
              <a:t>quick</a:t>
            </a:r>
            <a:r>
              <a:rPr lang="sk-SK" altLang="sk-SK" dirty="0" smtClean="0">
                <a:solidFill>
                  <a:schemeClr val="tx1"/>
                </a:solidFill>
                <a:latin typeface="Arial" panose="020B0604020202020204" pitchFamily="34" charset="0"/>
              </a:rPr>
              <a:t> (in </a:t>
            </a:r>
            <a:r>
              <a:rPr lang="sk-SK" altLang="sk-SK" dirty="0" err="1" smtClean="0">
                <a:solidFill>
                  <a:schemeClr val="tx1"/>
                </a:solidFill>
                <a:latin typeface="Arial" panose="020B0604020202020204" pitchFamily="34" charset="0"/>
              </a:rPr>
              <a:t>comparison</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with</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the</a:t>
            </a:r>
            <a:r>
              <a:rPr lang="sk-SK" altLang="sk-SK" dirty="0" smtClean="0">
                <a:solidFill>
                  <a:schemeClr val="tx1"/>
                </a:solidFill>
                <a:latin typeface="Arial" panose="020B0604020202020204" pitchFamily="34" charset="0"/>
              </a:rPr>
              <a:t> trend) change of </a:t>
            </a:r>
            <a:r>
              <a:rPr lang="sk-SK" altLang="sk-SK" dirty="0" err="1" smtClean="0">
                <a:solidFill>
                  <a:schemeClr val="tx1"/>
                </a:solidFill>
                <a:latin typeface="Arial" panose="020B0604020202020204" pitchFamily="34" charset="0"/>
              </a:rPr>
              <a:t>the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series</a:t>
            </a:r>
            <a:r>
              <a:rPr lang="sk-SK" altLang="sk-SK" dirty="0" smtClean="0">
                <a:solidFill>
                  <a:schemeClr val="tx1"/>
                </a:solidFill>
                <a:latin typeface="Arial" panose="020B0604020202020204" pitchFamily="34" charset="0"/>
              </a:rPr>
              <a:t>. </a:t>
            </a:r>
          </a:p>
          <a:p>
            <a:pPr eaLnBrk="1" hangingPunct="1">
              <a:lnSpc>
                <a:spcPct val="100000"/>
              </a:lnSpc>
              <a:spcBef>
                <a:spcPct val="50000"/>
              </a:spcBef>
              <a:spcAft>
                <a:spcPct val="0"/>
              </a:spcAft>
              <a:buClrTx/>
              <a:buSzTx/>
              <a:buFontTx/>
              <a:buAutoNum type="arabicPeriod"/>
            </a:pPr>
            <a:r>
              <a:rPr lang="sk-SK" altLang="sk-SK" b="1" dirty="0" err="1" smtClean="0">
                <a:solidFill>
                  <a:schemeClr val="tx1"/>
                </a:solidFill>
                <a:latin typeface="Arial" panose="020B0604020202020204" pitchFamily="34" charset="0"/>
              </a:rPr>
              <a:t>Cyclic</a:t>
            </a:r>
            <a:r>
              <a:rPr lang="sk-SK" altLang="sk-SK" b="1" dirty="0" smtClean="0">
                <a:solidFill>
                  <a:schemeClr val="tx1"/>
                </a:solidFill>
                <a:latin typeface="Arial" panose="020B0604020202020204" pitchFamily="34" charset="0"/>
              </a:rPr>
              <a:t> </a:t>
            </a:r>
            <a:r>
              <a:rPr lang="sk-SK" altLang="sk-SK" b="1" dirty="0" err="1" smtClean="0">
                <a:solidFill>
                  <a:schemeClr val="tx1"/>
                </a:solidFill>
                <a:latin typeface="Arial" panose="020B0604020202020204" pitchFamily="34" charset="0"/>
              </a:rPr>
              <a:t>pattern</a:t>
            </a:r>
            <a:r>
              <a:rPr lang="sk-SK" altLang="sk-SK" b="1" dirty="0" smtClean="0">
                <a:solidFill>
                  <a:schemeClr val="tx1"/>
                </a:solidFill>
                <a:latin typeface="Arial" panose="020B0604020202020204" pitchFamily="34" charset="0"/>
              </a:rPr>
              <a:t>- </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quick</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systematic</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changes</a:t>
            </a:r>
            <a:r>
              <a:rPr lang="sk-SK" altLang="sk-SK" dirty="0" smtClean="0">
                <a:solidFill>
                  <a:schemeClr val="tx1"/>
                </a:solidFill>
                <a:latin typeface="Arial" panose="020B0604020202020204" pitchFamily="34" charset="0"/>
              </a:rPr>
              <a:t> of </a:t>
            </a:r>
            <a:r>
              <a:rPr lang="sk-SK" altLang="sk-SK" dirty="0" err="1" smtClean="0">
                <a:solidFill>
                  <a:schemeClr val="tx1"/>
                </a:solidFill>
                <a:latin typeface="Arial" panose="020B0604020202020204" pitchFamily="34" charset="0"/>
              </a:rPr>
              <a:t>the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series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where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the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period</a:t>
            </a:r>
            <a:r>
              <a:rPr lang="sk-SK" altLang="sk-SK" dirty="0" smtClean="0">
                <a:solidFill>
                  <a:schemeClr val="tx1"/>
                </a:solidFill>
                <a:latin typeface="Arial" panose="020B0604020202020204" pitchFamily="34" charset="0"/>
              </a:rPr>
              <a:t> of </a:t>
            </a:r>
            <a:r>
              <a:rPr lang="sk-SK" altLang="sk-SK" dirty="0" err="1" smtClean="0">
                <a:solidFill>
                  <a:schemeClr val="tx1"/>
                </a:solidFill>
                <a:latin typeface="Arial" panose="020B0604020202020204" pitchFamily="34" charset="0"/>
              </a:rPr>
              <a:t>changes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is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not</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fixed</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but</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changes</a:t>
            </a:r>
            <a:r>
              <a:rPr lang="sk-SK" altLang="sk-SK" dirty="0" smtClean="0">
                <a:solidFill>
                  <a:schemeClr val="tx1"/>
                </a:solidFill>
                <a:latin typeface="Arial" panose="020B0604020202020204" pitchFamily="34" charset="0"/>
              </a:rPr>
              <a:t>. </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AutoNum type="arabicPeriod" startAt="4"/>
            </a:pPr>
            <a:r>
              <a:rPr lang="sk-SK" altLang="sk-SK" b="1" dirty="0" err="1" smtClean="0">
                <a:solidFill>
                  <a:schemeClr val="tx1"/>
                </a:solidFill>
                <a:latin typeface="Arial" panose="020B0604020202020204" pitchFamily="34" charset="0"/>
              </a:rPr>
              <a:t>Rezidual</a:t>
            </a:r>
            <a:r>
              <a:rPr lang="sk-SK" altLang="sk-SK" b="1" dirty="0" smtClean="0">
                <a:solidFill>
                  <a:schemeClr val="tx1"/>
                </a:solidFill>
                <a:latin typeface="Arial" panose="020B0604020202020204" pitchFamily="34" charset="0"/>
              </a:rPr>
              <a:t> </a:t>
            </a:r>
            <a:r>
              <a:rPr lang="sk-SK" altLang="sk-SK" b="1" dirty="0" err="1" smtClean="0">
                <a:solidFill>
                  <a:schemeClr val="tx1"/>
                </a:solidFill>
                <a:latin typeface="Arial" panose="020B0604020202020204" pitchFamily="34" charset="0"/>
              </a:rPr>
              <a:t>pattern</a:t>
            </a:r>
            <a:r>
              <a:rPr lang="sk-SK" altLang="sk-SK" b="1" dirty="0" smtClean="0">
                <a:solidFill>
                  <a:schemeClr val="tx1"/>
                </a:solidFill>
                <a:latin typeface="Arial" panose="020B0604020202020204" pitchFamily="34" charset="0"/>
              </a:rPr>
              <a:t> – </a:t>
            </a:r>
            <a:r>
              <a:rPr lang="sk-SK" altLang="sk-SK" dirty="0" err="1" smtClean="0">
                <a:solidFill>
                  <a:schemeClr val="tx1"/>
                </a:solidFill>
                <a:latin typeface="Arial" panose="020B0604020202020204" pitchFamily="34" charset="0"/>
              </a:rPr>
              <a:t>random</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changes</a:t>
            </a:r>
            <a:r>
              <a:rPr lang="sk-SK" altLang="sk-SK" dirty="0" smtClean="0">
                <a:solidFill>
                  <a:schemeClr val="tx1"/>
                </a:solidFill>
                <a:latin typeface="Arial" panose="020B0604020202020204" pitchFamily="34" charset="0"/>
              </a:rPr>
              <a:t>, rest </a:t>
            </a:r>
            <a:r>
              <a:rPr lang="sk-SK" altLang="sk-SK" dirty="0" err="1" smtClean="0">
                <a:solidFill>
                  <a:schemeClr val="tx1"/>
                </a:solidFill>
                <a:latin typeface="Arial" panose="020B0604020202020204" pitchFamily="34" charset="0"/>
              </a:rPr>
              <a:t>after</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removing</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previously</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defined</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systematic</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patterns</a:t>
            </a:r>
            <a:r>
              <a:rPr lang="sk-SK" altLang="sk-SK" dirty="0" smtClean="0">
                <a:solidFill>
                  <a:schemeClr val="tx1"/>
                </a:solidFill>
                <a:latin typeface="Arial" panose="020B0604020202020204" pitchFamily="34" charset="0"/>
              </a:rPr>
              <a:t>.  </a:t>
            </a:r>
            <a:endParaRPr lang="sk-SK" altLang="sk-SK" b="1" dirty="0">
              <a:solidFill>
                <a:schemeClr val="tx1"/>
              </a:solidFill>
              <a:latin typeface="Arial" panose="020B0604020202020204" pitchFamily="34" charset="0"/>
            </a:endParaRPr>
          </a:p>
        </p:txBody>
      </p:sp>
    </p:spTree>
    <p:extLst>
      <p:ext uri="{BB962C8B-B14F-4D97-AF65-F5344CB8AC3E}">
        <p14:creationId xmlns:p14="http://schemas.microsoft.com/office/powerpoint/2010/main" val="1603128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524000" y="1844675"/>
            <a:ext cx="1005122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b="1" dirty="0" err="1" smtClean="0">
                <a:solidFill>
                  <a:schemeClr val="tx1"/>
                </a:solidFill>
                <a:latin typeface="Arial" panose="020B0604020202020204" pitchFamily="34" charset="0"/>
              </a:rPr>
              <a:t>Example</a:t>
            </a:r>
            <a:r>
              <a:rPr lang="sk-SK" altLang="sk-SK" b="1" dirty="0" smtClean="0">
                <a:solidFill>
                  <a:schemeClr val="tx1"/>
                </a:solidFill>
                <a:latin typeface="Arial" panose="020B0604020202020204" pitchFamily="34" charset="0"/>
              </a:rPr>
              <a:t> </a:t>
            </a:r>
            <a:r>
              <a:rPr lang="en-US" altLang="sk-SK" b="1" dirty="0" smtClean="0">
                <a:solidFill>
                  <a:schemeClr val="tx1"/>
                </a:solidFill>
                <a:latin typeface="Arial" panose="020B0604020202020204" pitchFamily="34" charset="0"/>
              </a:rPr>
              <a:t> </a:t>
            </a:r>
            <a:r>
              <a:rPr lang="en-US" altLang="sk-SK" b="1" dirty="0">
                <a:solidFill>
                  <a:schemeClr val="tx1"/>
                </a:solidFill>
                <a:latin typeface="Arial" panose="020B0604020202020204" pitchFamily="34" charset="0"/>
              </a:rPr>
              <a:t>1: </a:t>
            </a:r>
            <a:r>
              <a:rPr lang="sk-SK" altLang="sk-SK" dirty="0" err="1" smtClean="0">
                <a:solidFill>
                  <a:schemeClr val="tx1"/>
                </a:solidFill>
                <a:latin typeface="Arial" panose="020B0604020202020204" pitchFamily="34" charset="0"/>
              </a:rPr>
              <a:t>Sale</a:t>
            </a:r>
            <a:r>
              <a:rPr lang="sk-SK" altLang="sk-SK" b="1" dirty="0" smtClean="0">
                <a:solidFill>
                  <a:schemeClr val="tx1"/>
                </a:solidFill>
                <a:latin typeface="Arial" panose="020B0604020202020204" pitchFamily="34" charset="0"/>
              </a:rPr>
              <a:t> </a:t>
            </a:r>
            <a:r>
              <a:rPr lang="sk-SK" altLang="sk-SK" dirty="0" smtClean="0">
                <a:solidFill>
                  <a:schemeClr val="tx1"/>
                </a:solidFill>
                <a:latin typeface="Arial" panose="020B0604020202020204" pitchFamily="34" charset="0"/>
              </a:rPr>
              <a:t>of </a:t>
            </a:r>
            <a:r>
              <a:rPr lang="sk-SK" altLang="sk-SK" dirty="0" err="1" smtClean="0">
                <a:solidFill>
                  <a:schemeClr val="tx1"/>
                </a:solidFill>
                <a:latin typeface="Arial" panose="020B0604020202020204" pitchFamily="34" charset="0"/>
              </a:rPr>
              <a:t>some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product</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grows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linearly</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with</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time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but</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also</a:t>
            </a:r>
            <a:r>
              <a:rPr lang="sk-SK" altLang="sk-SK" dirty="0" smtClean="0">
                <a:solidFill>
                  <a:schemeClr val="tx1"/>
                </a:solidFill>
                <a:latin typeface="Arial" panose="020B0604020202020204" pitchFamily="34" charset="0"/>
              </a:rPr>
              <a:t> has </a:t>
            </a:r>
            <a:r>
              <a:rPr lang="sk-SK" altLang="sk-SK" dirty="0" err="1" smtClean="0">
                <a:solidFill>
                  <a:schemeClr val="tx1"/>
                </a:solidFill>
                <a:latin typeface="Arial" panose="020B0604020202020204" pitchFamily="34" charset="0"/>
              </a:rPr>
              <a:t>some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seasonal</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changes</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having</a:t>
            </a:r>
            <a:r>
              <a:rPr lang="sk-SK" altLang="sk-SK" dirty="0" smtClean="0">
                <a:solidFill>
                  <a:schemeClr val="tx1"/>
                </a:solidFill>
                <a:latin typeface="Arial" panose="020B0604020202020204" pitchFamily="34" charset="0"/>
              </a:rPr>
              <a:t> maximum </a:t>
            </a:r>
            <a:r>
              <a:rPr lang="sk-SK" altLang="sk-SK" dirty="0" err="1" smtClean="0">
                <a:solidFill>
                  <a:schemeClr val="tx1"/>
                </a:solidFill>
                <a:latin typeface="Arial" panose="020B0604020202020204" pitchFamily="34" charset="0"/>
              </a:rPr>
              <a:t>before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Christmas</a:t>
            </a:r>
            <a:r>
              <a:rPr lang="sk-SK" altLang="sk-SK" dirty="0" smtClean="0">
                <a:solidFill>
                  <a:schemeClr val="tx1"/>
                </a:solidFill>
                <a:latin typeface="Arial" panose="020B0604020202020204" pitchFamily="34" charset="0"/>
              </a:rPr>
              <a:t> and minimum in </a:t>
            </a:r>
            <a:r>
              <a:rPr lang="sk-SK" altLang="sk-SK" dirty="0" err="1" smtClean="0">
                <a:solidFill>
                  <a:schemeClr val="tx1"/>
                </a:solidFill>
                <a:latin typeface="Arial" panose="020B0604020202020204" pitchFamily="34" charset="0"/>
              </a:rPr>
              <a:t>january</a:t>
            </a:r>
            <a:r>
              <a:rPr lang="sk-SK" altLang="sk-SK" dirty="0" smtClean="0">
                <a:solidFill>
                  <a:schemeClr val="tx1"/>
                </a:solidFill>
                <a:latin typeface="Arial" panose="020B0604020202020204" pitchFamily="34" charset="0"/>
              </a:rPr>
              <a:t>. </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endParaRPr lang="en-US"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b="1" dirty="0" err="1" smtClean="0">
                <a:solidFill>
                  <a:schemeClr val="tx1"/>
                </a:solidFill>
                <a:latin typeface="Arial" panose="020B0604020202020204" pitchFamily="34" charset="0"/>
              </a:rPr>
              <a:t>Example</a:t>
            </a:r>
            <a:r>
              <a:rPr lang="en-US" altLang="sk-SK" b="1" dirty="0" smtClean="0">
                <a:solidFill>
                  <a:schemeClr val="tx1"/>
                </a:solidFill>
                <a:latin typeface="Arial" panose="020B0604020202020204" pitchFamily="34" charset="0"/>
              </a:rPr>
              <a:t> </a:t>
            </a:r>
            <a:r>
              <a:rPr lang="en-US" altLang="sk-SK" b="1" dirty="0">
                <a:solidFill>
                  <a:schemeClr val="tx1"/>
                </a:solidFill>
                <a:latin typeface="Arial" panose="020B0604020202020204" pitchFamily="34" charset="0"/>
              </a:rPr>
              <a:t>2: </a:t>
            </a:r>
            <a:r>
              <a:rPr lang="sk-SK" altLang="sk-SK" dirty="0" err="1" smtClean="0">
                <a:solidFill>
                  <a:schemeClr val="tx1"/>
                </a:solidFill>
                <a:latin typeface="Arial" panose="020B0604020202020204" pitchFamily="34" charset="0"/>
              </a:rPr>
              <a:t>Cycles</a:t>
            </a:r>
            <a:r>
              <a:rPr lang="sk-SK" altLang="sk-SK" dirty="0" smtClean="0">
                <a:solidFill>
                  <a:schemeClr val="tx1"/>
                </a:solidFill>
                <a:latin typeface="Arial" panose="020B0604020202020204" pitchFamily="34" charset="0"/>
              </a:rPr>
              <a:t> in </a:t>
            </a:r>
            <a:r>
              <a:rPr lang="sk-SK" altLang="sk-SK" dirty="0" err="1" smtClean="0">
                <a:solidFill>
                  <a:schemeClr val="tx1"/>
                </a:solidFill>
                <a:latin typeface="Arial" panose="020B0604020202020204" pitchFamily="34" charset="0"/>
              </a:rPr>
              <a:t>economy</a:t>
            </a:r>
            <a:r>
              <a:rPr lang="sk-SK" altLang="sk-SK" dirty="0" smtClean="0">
                <a:solidFill>
                  <a:schemeClr val="tx1"/>
                </a:solidFill>
                <a:latin typeface="Arial" panose="020B0604020202020204" pitchFamily="34" charset="0"/>
              </a:rPr>
              <a:t> – </a:t>
            </a:r>
            <a:r>
              <a:rPr lang="sk-SK" altLang="sk-SK" dirty="0" err="1" smtClean="0">
                <a:solidFill>
                  <a:schemeClr val="tx1"/>
                </a:solidFill>
                <a:latin typeface="Arial" panose="020B0604020202020204" pitchFamily="34" charset="0"/>
              </a:rPr>
              <a:t>economical</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growth</a:t>
            </a:r>
            <a:r>
              <a:rPr lang="sk-SK" altLang="sk-SK" dirty="0" smtClean="0">
                <a:solidFill>
                  <a:schemeClr val="tx1"/>
                </a:solidFill>
                <a:latin typeface="Arial" panose="020B0604020202020204" pitchFamily="34" charset="0"/>
              </a:rPr>
              <a:t> and </a:t>
            </a:r>
            <a:r>
              <a:rPr lang="sk-SK" altLang="sk-SK" dirty="0" err="1" smtClean="0">
                <a:solidFill>
                  <a:schemeClr val="tx1"/>
                </a:solidFill>
                <a:latin typeface="Arial" panose="020B0604020202020204" pitchFamily="34" charset="0"/>
              </a:rPr>
              <a:t>decline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alternate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each</a:t>
            </a:r>
            <a:r>
              <a:rPr lang="sk-SK" altLang="sk-SK" dirty="0" smtClean="0">
                <a:solidFill>
                  <a:schemeClr val="tx1"/>
                </a:solidFill>
                <a:latin typeface="Arial" panose="020B0604020202020204" pitchFamily="34" charset="0"/>
              </a:rPr>
              <a:t> 5 to 7 </a:t>
            </a:r>
            <a:r>
              <a:rPr lang="sk-SK" altLang="sk-SK" dirty="0" err="1" smtClean="0">
                <a:solidFill>
                  <a:schemeClr val="tx1"/>
                </a:solidFill>
                <a:latin typeface="Arial" panose="020B0604020202020204" pitchFamily="34" charset="0"/>
              </a:rPr>
              <a:t>years</a:t>
            </a:r>
            <a:r>
              <a:rPr lang="sk-SK" altLang="sk-SK" dirty="0" smtClean="0">
                <a:solidFill>
                  <a:schemeClr val="tx1"/>
                </a:solidFill>
                <a:latin typeface="Arial" panose="020B0604020202020204" pitchFamily="34" charset="0"/>
              </a:rPr>
              <a:t>.</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endParaRPr lang="en-US"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b="1" dirty="0" err="1" smtClean="0">
                <a:solidFill>
                  <a:schemeClr val="tx1"/>
                </a:solidFill>
                <a:latin typeface="Arial" panose="020B0604020202020204" pitchFamily="34" charset="0"/>
              </a:rPr>
              <a:t>Example</a:t>
            </a:r>
            <a:r>
              <a:rPr lang="en-US" altLang="sk-SK" b="1" dirty="0" smtClean="0">
                <a:solidFill>
                  <a:schemeClr val="tx1"/>
                </a:solidFill>
                <a:latin typeface="Arial" panose="020B0604020202020204" pitchFamily="34" charset="0"/>
              </a:rPr>
              <a:t> </a:t>
            </a:r>
            <a:r>
              <a:rPr lang="en-US" altLang="sk-SK" b="1" dirty="0">
                <a:solidFill>
                  <a:schemeClr val="tx1"/>
                </a:solidFill>
                <a:latin typeface="Arial" panose="020B0604020202020204" pitchFamily="34" charset="0"/>
              </a:rPr>
              <a:t>3:</a:t>
            </a:r>
            <a:r>
              <a:rPr lang="en-US" altLang="sk-SK" dirty="0">
                <a:solidFill>
                  <a:schemeClr val="tx1"/>
                </a:solidFill>
                <a:latin typeface="Arial" panose="020B0604020202020204" pitchFamily="34" charset="0"/>
              </a:rPr>
              <a:t> </a:t>
            </a:r>
            <a:r>
              <a:rPr lang="en-US" altLang="sk-SK" dirty="0" smtClean="0">
                <a:solidFill>
                  <a:schemeClr val="tx1"/>
                </a:solidFill>
                <a:latin typeface="Arial" panose="020B0604020202020204" pitchFamily="34" charset="0"/>
              </a:rPr>
              <a:t>Cy</a:t>
            </a:r>
            <a:r>
              <a:rPr lang="sk-SK" altLang="sk-SK" dirty="0" err="1" smtClean="0">
                <a:solidFill>
                  <a:schemeClr val="tx1"/>
                </a:solidFill>
                <a:latin typeface="Arial" panose="020B0604020202020204" pitchFamily="34" charset="0"/>
              </a:rPr>
              <a:t>clic</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fashion</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changes</a:t>
            </a:r>
            <a:r>
              <a:rPr lang="en-US" altLang="sk-SK" dirty="0" smtClean="0">
                <a:solidFill>
                  <a:schemeClr val="tx1"/>
                </a:solidFill>
                <a:latin typeface="Arial" panose="020B0604020202020204" pitchFamily="34" charset="0"/>
              </a:rPr>
              <a:t>…</a:t>
            </a:r>
            <a:r>
              <a:rPr lang="sk-SK" altLang="sk-SK" dirty="0" err="1" smtClean="0">
                <a:solidFill>
                  <a:schemeClr val="tx1"/>
                </a:solidFill>
                <a:latin typeface="Arial" panose="020B0604020202020204" pitchFamily="34" charset="0"/>
              </a:rPr>
              <a:t>etc</a:t>
            </a:r>
            <a:r>
              <a:rPr lang="en-US" altLang="sk-SK" dirty="0" smtClean="0">
                <a:solidFill>
                  <a:schemeClr val="tx1"/>
                </a:solidFill>
                <a:latin typeface="Arial" panose="020B0604020202020204" pitchFamily="34" charset="0"/>
              </a:rPr>
              <a:t>.</a:t>
            </a:r>
            <a:endParaRPr lang="en-US" altLang="sk-SK" dirty="0">
              <a:solidFill>
                <a:schemeClr val="tx1"/>
              </a:solidFill>
              <a:latin typeface="Arial" panose="020B0604020202020204" pitchFamily="34" charset="0"/>
            </a:endParaRPr>
          </a:p>
        </p:txBody>
      </p:sp>
      <p:sp>
        <p:nvSpPr>
          <p:cNvPr id="24579" name="TextBox 1"/>
          <p:cNvSpPr txBox="1">
            <a:spLocks noChangeArrowheads="1"/>
          </p:cNvSpPr>
          <p:nvPr/>
        </p:nvSpPr>
        <p:spPr bwMode="auto">
          <a:xfrm>
            <a:off x="2495551" y="333375"/>
            <a:ext cx="5616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dirty="0" err="1" smtClean="0"/>
              <a:t>Examples</a:t>
            </a:r>
            <a:r>
              <a:rPr lang="sk-SK" altLang="en-US" sz="2800" dirty="0" smtClean="0"/>
              <a:t> of </a:t>
            </a:r>
            <a:r>
              <a:rPr lang="sk-SK" altLang="en-US" sz="2800" dirty="0" err="1" smtClean="0"/>
              <a:t>the</a:t>
            </a:r>
            <a:r>
              <a:rPr lang="sk-SK" altLang="en-US" sz="2800" dirty="0" smtClean="0"/>
              <a:t> </a:t>
            </a:r>
            <a:r>
              <a:rPr lang="sk-SK" altLang="en-US" sz="2800" dirty="0" err="1" smtClean="0"/>
              <a:t>time</a:t>
            </a:r>
            <a:r>
              <a:rPr lang="sk-SK" altLang="en-US" sz="2800" dirty="0" smtClean="0"/>
              <a:t> </a:t>
            </a:r>
            <a:r>
              <a:rPr lang="sk-SK" altLang="en-US" sz="2800" dirty="0" err="1" smtClean="0"/>
              <a:t>series</a:t>
            </a:r>
            <a:endParaRPr lang="en-US" altLang="en-US" sz="2800" dirty="0"/>
          </a:p>
        </p:txBody>
      </p:sp>
    </p:spTree>
    <p:extLst>
      <p:ext uri="{BB962C8B-B14F-4D97-AF65-F5344CB8AC3E}">
        <p14:creationId xmlns:p14="http://schemas.microsoft.com/office/powerpoint/2010/main" val="23372926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0"/>
          <p:cNvSpPr>
            <a:spLocks noGrp="1" noChangeArrowheads="1"/>
          </p:cNvSpPr>
          <p:nvPr>
            <p:ph type="title"/>
          </p:nvPr>
        </p:nvSpPr>
        <p:spPr>
          <a:xfrm>
            <a:off x="2424113" y="404814"/>
            <a:ext cx="7499350" cy="777875"/>
          </a:xfrm>
          <a:solidFill>
            <a:schemeClr val="accent1">
              <a:lumMod val="20000"/>
              <a:lumOff val="80000"/>
            </a:schemeClr>
          </a:solidFill>
        </p:spPr>
        <p:txBody>
          <a:bodyPr/>
          <a:lstStyle/>
          <a:p>
            <a:pPr>
              <a:defRPr/>
            </a:pPr>
            <a:r>
              <a:rPr lang="sk-SK" sz="3200" dirty="0" err="1" smtClean="0"/>
              <a:t>Analysis</a:t>
            </a:r>
            <a:r>
              <a:rPr lang="sk-SK" sz="3200" dirty="0" smtClean="0"/>
              <a:t> of </a:t>
            </a:r>
            <a:r>
              <a:rPr lang="sk-SK" sz="3200" dirty="0" err="1" smtClean="0"/>
              <a:t>the</a:t>
            </a:r>
            <a:r>
              <a:rPr lang="sk-SK" sz="3200" dirty="0" smtClean="0"/>
              <a:t> trend</a:t>
            </a:r>
            <a:endParaRPr lang="en-US" sz="3200" dirty="0"/>
          </a:p>
        </p:txBody>
      </p:sp>
      <p:sp>
        <p:nvSpPr>
          <p:cNvPr id="26627" name="Text Box 2051"/>
          <p:cNvSpPr txBox="1">
            <a:spLocks noChangeArrowheads="1"/>
          </p:cNvSpPr>
          <p:nvPr/>
        </p:nvSpPr>
        <p:spPr bwMode="auto">
          <a:xfrm>
            <a:off x="1919287" y="2420939"/>
            <a:ext cx="1013803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1. </a:t>
            </a:r>
            <a:r>
              <a:rPr lang="sk-SK" altLang="sk-SK" sz="2400" b="1" dirty="0" err="1" smtClean="0">
                <a:solidFill>
                  <a:schemeClr val="tx1"/>
                </a:solidFill>
                <a:latin typeface="Arial" panose="020B0604020202020204" pitchFamily="34" charset="0"/>
              </a:rPr>
              <a:t>Smoothing</a:t>
            </a:r>
            <a:r>
              <a:rPr lang="sk-SK" altLang="sk-SK" sz="2400" b="1" dirty="0" smtClean="0">
                <a:solidFill>
                  <a:schemeClr val="tx1"/>
                </a:solidFill>
                <a:latin typeface="Arial" panose="020B0604020202020204" pitchFamily="34" charset="0"/>
              </a:rPr>
              <a:t> of </a:t>
            </a:r>
            <a:r>
              <a:rPr lang="sk-SK" altLang="sk-SK" sz="2400" b="1" dirty="0" err="1" smtClean="0">
                <a:solidFill>
                  <a:schemeClr val="tx1"/>
                </a:solidFill>
                <a:latin typeface="Arial" panose="020B0604020202020204" pitchFamily="34" charset="0"/>
              </a:rPr>
              <a:t>the</a:t>
            </a:r>
            <a:r>
              <a:rPr lang="sk-SK" altLang="sk-SK" sz="2400" b="1" dirty="0" smtClean="0">
                <a:solidFill>
                  <a:schemeClr val="tx1"/>
                </a:solidFill>
                <a:latin typeface="Arial" panose="020B0604020202020204" pitchFamily="34" charset="0"/>
              </a:rPr>
              <a:t> </a:t>
            </a:r>
            <a:r>
              <a:rPr lang="sk-SK" altLang="sk-SK" sz="2400" b="1" dirty="0" err="1" smtClean="0">
                <a:solidFill>
                  <a:schemeClr val="tx1"/>
                </a:solidFill>
                <a:latin typeface="Arial" panose="020B0604020202020204" pitchFamily="34" charset="0"/>
              </a:rPr>
              <a:t>data</a:t>
            </a:r>
            <a:r>
              <a:rPr lang="en-US" altLang="sk-SK" sz="2400" dirty="0" smtClean="0">
                <a:solidFill>
                  <a:schemeClr val="tx1"/>
                </a:solidFill>
                <a:latin typeface="Arial" panose="020B0604020202020204" pitchFamily="34" charset="0"/>
              </a:rPr>
              <a:t> – </a:t>
            </a:r>
            <a:r>
              <a:rPr lang="sk-SK" altLang="sk-SK" sz="2400" dirty="0" err="1" smtClean="0">
                <a:solidFill>
                  <a:schemeClr val="tx1"/>
                </a:solidFill>
                <a:latin typeface="Arial" panose="020B0604020202020204" pitchFamily="34" charset="0"/>
              </a:rPr>
              <a:t>if</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sk-SK" altLang="sk-SK" sz="2400" dirty="0" smtClean="0">
                <a:solidFill>
                  <a:schemeClr val="tx1"/>
                </a:solidFill>
                <a:latin typeface="Arial" panose="020B0604020202020204" pitchFamily="34" charset="0"/>
              </a:rPr>
              <a:t> are </a:t>
            </a:r>
            <a:r>
              <a:rPr lang="sk-SK" altLang="sk-SK" sz="2400" dirty="0" err="1" smtClean="0">
                <a:solidFill>
                  <a:schemeClr val="tx1"/>
                </a:solidFill>
                <a:latin typeface="Arial" panose="020B0604020202020204" pitchFamily="34" charset="0"/>
              </a:rPr>
              <a:t>too</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noisy</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 </a:t>
            </a:r>
            <a:r>
              <a:rPr lang="sk-SK" altLang="sk-SK" sz="2400" dirty="0" err="1" smtClean="0">
                <a:solidFill>
                  <a:schemeClr val="tx1"/>
                </a:solidFill>
                <a:latin typeface="Arial" panose="020B0604020202020204" pitchFamily="34" charset="0"/>
              </a:rPr>
              <a:t>averaging</a:t>
            </a:r>
            <a:r>
              <a:rPr lang="sk-SK" altLang="sk-SK" sz="2400" dirty="0" smtClean="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met</a:t>
            </a:r>
            <a:r>
              <a:rPr lang="sk-SK" altLang="sk-SK" sz="2400" dirty="0" err="1" smtClean="0">
                <a:solidFill>
                  <a:schemeClr val="tx1"/>
                </a:solidFill>
                <a:latin typeface="Arial" panose="020B0604020202020204" pitchFamily="34" charset="0"/>
              </a:rPr>
              <a:t>hods</a:t>
            </a:r>
            <a:r>
              <a:rPr lang="en-US" altLang="sk-SK" sz="2400" dirty="0" smtClean="0">
                <a:solidFill>
                  <a:schemeClr val="tx1"/>
                </a:solidFill>
                <a:latin typeface="Arial" panose="020B0604020202020204" pitchFamily="34" charset="0"/>
              </a:rPr>
              <a:t> </a:t>
            </a:r>
            <a:r>
              <a:rPr lang="en-US" altLang="sk-SK" sz="2400" dirty="0">
                <a:solidFill>
                  <a:schemeClr val="tx1"/>
                </a:solidFill>
                <a:latin typeface="Arial" panose="020B0604020202020204" pitchFamily="34" charset="0"/>
              </a:rPr>
              <a:t>(moving average)</a:t>
            </a: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 </a:t>
            </a:r>
            <a:r>
              <a:rPr lang="en-US" altLang="sk-SK" sz="2400" dirty="0" err="1" smtClean="0">
                <a:solidFill>
                  <a:schemeClr val="tx1"/>
                </a:solidFill>
                <a:latin typeface="Arial" panose="020B0604020202020204" pitchFamily="34" charset="0"/>
              </a:rPr>
              <a:t>exponen</a:t>
            </a:r>
            <a:r>
              <a:rPr lang="sk-SK" altLang="sk-SK" sz="2400" dirty="0" err="1" smtClean="0">
                <a:solidFill>
                  <a:schemeClr val="tx1"/>
                </a:solidFill>
                <a:latin typeface="Arial" panose="020B0604020202020204" pitchFamily="34" charset="0"/>
              </a:rPr>
              <a:t>tial</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smoothing</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2. </a:t>
            </a:r>
            <a:r>
              <a:rPr lang="sk-SK" altLang="sk-SK" sz="2400" b="1" dirty="0" err="1" smtClean="0">
                <a:solidFill>
                  <a:schemeClr val="tx1"/>
                </a:solidFill>
                <a:latin typeface="Arial" panose="020B0604020202020204" pitchFamily="34" charset="0"/>
              </a:rPr>
              <a:t>Function</a:t>
            </a:r>
            <a:r>
              <a:rPr lang="sk-SK" altLang="sk-SK" sz="2400" b="1" dirty="0" smtClean="0">
                <a:solidFill>
                  <a:schemeClr val="tx1"/>
                </a:solidFill>
                <a:latin typeface="Arial" panose="020B0604020202020204" pitchFamily="34" charset="0"/>
              </a:rPr>
              <a:t> fit</a:t>
            </a:r>
            <a:r>
              <a:rPr lang="en-US" altLang="sk-SK" sz="2400" b="1" dirty="0" smtClean="0">
                <a:solidFill>
                  <a:schemeClr val="tx1"/>
                </a:solidFill>
                <a:latin typeface="Arial" panose="020B0604020202020204" pitchFamily="34" charset="0"/>
              </a:rPr>
              <a:t> –</a:t>
            </a:r>
            <a:r>
              <a:rPr lang="sk-SK" altLang="sk-SK" sz="2400" b="1"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can</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try</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approximate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trend by </a:t>
            </a:r>
            <a:r>
              <a:rPr lang="sk-SK" altLang="sk-SK" sz="2400" dirty="0" err="1" smtClean="0">
                <a:solidFill>
                  <a:schemeClr val="tx1"/>
                </a:solidFill>
                <a:latin typeface="Arial" panose="020B0604020202020204" pitchFamily="34" charset="0"/>
              </a:rPr>
              <a:t>some</a:t>
            </a:r>
            <a:r>
              <a:rPr lang="sk-SK" altLang="sk-SK" sz="2400" dirty="0" smtClean="0">
                <a:solidFill>
                  <a:schemeClr val="tx1"/>
                </a:solidFill>
                <a:latin typeface="Arial" panose="020B0604020202020204" pitchFamily="34" charset="0"/>
              </a:rPr>
              <a:t>  </a:t>
            </a:r>
          </a:p>
          <a:p>
            <a:pPr eaLnBrk="1" hangingPunct="1">
              <a:lnSpc>
                <a:spcPct val="100000"/>
              </a:lnSpc>
              <a:spcBef>
                <a:spcPct val="50000"/>
              </a:spcBef>
              <a:spcAft>
                <a:spcPct val="0"/>
              </a:spcAft>
              <a:buClrTx/>
              <a:buSzTx/>
              <a:buFontTx/>
              <a:buNone/>
            </a:pPr>
            <a:r>
              <a:rPr lang="sk-SK" altLang="sk-SK" sz="2400" dirty="0">
                <a:solidFill>
                  <a:schemeClr val="tx1"/>
                </a:solidFill>
                <a:latin typeface="Arial" panose="020B0604020202020204" pitchFamily="34" charset="0"/>
              </a:rPr>
              <a:t> </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linear</a:t>
            </a:r>
            <a:r>
              <a:rPr lang="sk-SK" altLang="sk-SK" sz="2400" dirty="0" smtClean="0">
                <a:solidFill>
                  <a:schemeClr val="tx1"/>
                </a:solidFill>
                <a:latin typeface="Arial" panose="020B0604020202020204" pitchFamily="34" charset="0"/>
              </a:rPr>
              <a:t> or </a:t>
            </a:r>
            <a:r>
              <a:rPr lang="sk-SK" altLang="sk-SK" sz="2400" dirty="0" err="1" smtClean="0">
                <a:solidFill>
                  <a:schemeClr val="tx1"/>
                </a:solidFill>
                <a:latin typeface="Arial" panose="020B0604020202020204" pitchFamily="34" charset="0"/>
              </a:rPr>
              <a:t>nonlinear</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function</a:t>
            </a:r>
            <a:r>
              <a:rPr lang="en-US" altLang="sk-SK" sz="2400" dirty="0" smtClean="0">
                <a:solidFill>
                  <a:schemeClr val="tx1"/>
                </a:solidFill>
                <a:latin typeface="Arial" panose="020B0604020202020204" pitchFamily="34" charset="0"/>
              </a:rPr>
              <a:t>  </a:t>
            </a:r>
            <a:endParaRPr lang="sk-SK"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Arial" panose="020B0604020202020204" pitchFamily="34" charset="0"/>
              </a:rPr>
              <a:t>    </a:t>
            </a:r>
          </a:p>
        </p:txBody>
      </p:sp>
    </p:spTree>
    <p:extLst>
      <p:ext uri="{BB962C8B-B14F-4D97-AF65-F5344CB8AC3E}">
        <p14:creationId xmlns:p14="http://schemas.microsoft.com/office/powerpoint/2010/main" val="458714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449513" y="692151"/>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800" b="1" dirty="0" err="1" smtClean="0">
                <a:solidFill>
                  <a:srgbClr val="663300"/>
                </a:solidFill>
                <a:latin typeface="Arial" panose="020B0604020202020204" pitchFamily="34" charset="0"/>
              </a:rPr>
              <a:t>Averaging</a:t>
            </a:r>
            <a:r>
              <a:rPr lang="sk-SK" altLang="sk-SK" sz="2800" b="1" dirty="0" smtClean="0">
                <a:solidFill>
                  <a:srgbClr val="663300"/>
                </a:solidFill>
                <a:latin typeface="Arial" panose="020B0604020202020204" pitchFamily="34" charset="0"/>
              </a:rPr>
              <a:t> </a:t>
            </a:r>
            <a:r>
              <a:rPr lang="en-US" altLang="sk-SK" sz="2800" b="1" dirty="0" smtClean="0">
                <a:solidFill>
                  <a:srgbClr val="663300"/>
                </a:solidFill>
                <a:latin typeface="Arial" panose="020B0604020202020204" pitchFamily="34" charset="0"/>
              </a:rPr>
              <a:t> a</a:t>
            </a:r>
            <a:r>
              <a:rPr lang="sk-SK" altLang="sk-SK" sz="2800" b="1" dirty="0" err="1" smtClean="0">
                <a:solidFill>
                  <a:srgbClr val="663300"/>
                </a:solidFill>
                <a:latin typeface="Arial" panose="020B0604020202020204" pitchFamily="34" charset="0"/>
              </a:rPr>
              <a:t>nd</a:t>
            </a:r>
            <a:r>
              <a:rPr lang="sk-SK" altLang="sk-SK" sz="2800" b="1" dirty="0" smtClean="0">
                <a:solidFill>
                  <a:srgbClr val="663300"/>
                </a:solidFill>
                <a:latin typeface="Arial" panose="020B0604020202020204" pitchFamily="34" charset="0"/>
              </a:rPr>
              <a:t> </a:t>
            </a:r>
            <a:r>
              <a:rPr lang="en-US" altLang="sk-SK" sz="2800" b="1" dirty="0" smtClean="0">
                <a:solidFill>
                  <a:srgbClr val="663300"/>
                </a:solidFill>
                <a:latin typeface="Arial" panose="020B0604020202020204" pitchFamily="34" charset="0"/>
              </a:rPr>
              <a:t> </a:t>
            </a:r>
            <a:r>
              <a:rPr lang="sk-SK" altLang="sk-SK" sz="2800" b="1" dirty="0" err="1" smtClean="0">
                <a:solidFill>
                  <a:srgbClr val="663300"/>
                </a:solidFill>
                <a:latin typeface="Arial" panose="020B0604020202020204" pitchFamily="34" charset="0"/>
              </a:rPr>
              <a:t>smoothing</a:t>
            </a:r>
            <a:r>
              <a:rPr lang="en-US" altLang="sk-SK" sz="2800" b="1" dirty="0" smtClean="0">
                <a:solidFill>
                  <a:srgbClr val="663300"/>
                </a:solidFill>
                <a:latin typeface="Arial" panose="020B0604020202020204" pitchFamily="34" charset="0"/>
              </a:rPr>
              <a:t> met</a:t>
            </a:r>
            <a:r>
              <a:rPr lang="sk-SK" altLang="sk-SK" sz="2800" b="1" dirty="0" err="1" smtClean="0">
                <a:solidFill>
                  <a:srgbClr val="663300"/>
                </a:solidFill>
                <a:latin typeface="Arial" panose="020B0604020202020204" pitchFamily="34" charset="0"/>
              </a:rPr>
              <a:t>hods</a:t>
            </a:r>
            <a:endParaRPr lang="en-US" altLang="sk-SK" sz="2800" b="1" dirty="0">
              <a:solidFill>
                <a:srgbClr val="663300"/>
              </a:solidFill>
              <a:latin typeface="Arial" panose="020B0604020202020204" pitchFamily="34" charset="0"/>
            </a:endParaRPr>
          </a:p>
        </p:txBody>
      </p:sp>
      <p:sp>
        <p:nvSpPr>
          <p:cNvPr id="28675" name="Text Box 3"/>
          <p:cNvSpPr txBox="1">
            <a:spLocks noChangeArrowheads="1"/>
          </p:cNvSpPr>
          <p:nvPr/>
        </p:nvSpPr>
        <p:spPr bwMode="auto">
          <a:xfrm>
            <a:off x="2424113" y="1773239"/>
            <a:ext cx="7696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smtClean="0">
                <a:solidFill>
                  <a:schemeClr val="tx1"/>
                </a:solidFill>
                <a:latin typeface="Arial" panose="020B0604020202020204" pitchFamily="34" charset="0"/>
              </a:rPr>
              <a:t>Manager in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supermarket </a:t>
            </a:r>
            <a:r>
              <a:rPr lang="sk-SK" altLang="sk-SK" sz="2400" dirty="0" err="1" smtClean="0">
                <a:solidFill>
                  <a:schemeClr val="tx1"/>
                </a:solidFill>
                <a:latin typeface="Arial" panose="020B0604020202020204" pitchFamily="34" charset="0"/>
              </a:rPr>
              <a:t>measured</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how</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many</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dollars</a:t>
            </a:r>
            <a:r>
              <a:rPr lang="sk-SK" altLang="sk-SK" sz="2400" dirty="0" smtClean="0">
                <a:solidFill>
                  <a:schemeClr val="tx1"/>
                </a:solidFill>
                <a:latin typeface="Arial" panose="020B0604020202020204" pitchFamily="34" charset="0"/>
              </a:rPr>
              <a:t> (in </a:t>
            </a:r>
            <a:r>
              <a:rPr lang="sk-SK" altLang="sk-SK" sz="2400" dirty="0" err="1" smtClean="0">
                <a:solidFill>
                  <a:schemeClr val="tx1"/>
                </a:solidFill>
                <a:latin typeface="Arial" panose="020B0604020202020204" pitchFamily="34" charset="0"/>
              </a:rPr>
              <a:t>hundreds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average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customer</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pays</a:t>
            </a:r>
            <a:r>
              <a:rPr lang="sk-SK" altLang="sk-SK" sz="2400" dirty="0" smtClean="0">
                <a:solidFill>
                  <a:schemeClr val="tx1"/>
                </a:solidFill>
                <a:latin typeface="Arial" panose="020B0604020202020204" pitchFamily="34" charset="0"/>
              </a:rPr>
              <a:t> per </a:t>
            </a:r>
            <a:r>
              <a:rPr lang="sk-SK" altLang="sk-SK" sz="2400" dirty="0" err="1" smtClean="0">
                <a:solidFill>
                  <a:schemeClr val="tx1"/>
                </a:solidFill>
                <a:latin typeface="Arial" panose="020B0604020202020204" pitchFamily="34" charset="0"/>
              </a:rPr>
              <a:t>month</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a:solidFill>
                  <a:srgbClr val="002060"/>
                </a:solidFill>
                <a:latin typeface="Arial" panose="020B0604020202020204" pitchFamily="34" charset="0"/>
              </a:rPr>
              <a:t>1.</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9                                    </a:t>
            </a:r>
            <a:r>
              <a:rPr lang="en-US" altLang="sk-SK" sz="2400" b="1" dirty="0">
                <a:solidFill>
                  <a:srgbClr val="002060"/>
                </a:solidFill>
                <a:latin typeface="Arial" panose="020B0604020202020204" pitchFamily="34" charset="0"/>
              </a:rPr>
              <a:t>7.</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11</a:t>
            </a:r>
          </a:p>
          <a:p>
            <a:pPr eaLnBrk="1" hangingPunct="1">
              <a:lnSpc>
                <a:spcPct val="100000"/>
              </a:lnSpc>
              <a:spcBef>
                <a:spcPct val="50000"/>
              </a:spcBef>
              <a:spcAft>
                <a:spcPct val="0"/>
              </a:spcAft>
              <a:buClrTx/>
              <a:buSzTx/>
              <a:buFontTx/>
              <a:buNone/>
            </a:pPr>
            <a:r>
              <a:rPr lang="en-US" altLang="sk-SK" sz="2400" b="1" dirty="0">
                <a:solidFill>
                  <a:srgbClr val="002060"/>
                </a:solidFill>
                <a:latin typeface="Arial" panose="020B0604020202020204" pitchFamily="34" charset="0"/>
              </a:rPr>
              <a:t>2.</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8                                    </a:t>
            </a:r>
            <a:r>
              <a:rPr lang="en-US" altLang="sk-SK" sz="2400" dirty="0">
                <a:solidFill>
                  <a:srgbClr val="002060"/>
                </a:solidFill>
                <a:latin typeface="Arial" panose="020B0604020202020204" pitchFamily="34" charset="0"/>
              </a:rPr>
              <a:t> </a:t>
            </a:r>
            <a:r>
              <a:rPr lang="en-US" altLang="sk-SK" sz="2400" b="1" dirty="0">
                <a:solidFill>
                  <a:srgbClr val="002060"/>
                </a:solidFill>
                <a:latin typeface="Arial" panose="020B0604020202020204" pitchFamily="34" charset="0"/>
              </a:rPr>
              <a:t>8.</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7</a:t>
            </a:r>
          </a:p>
          <a:p>
            <a:pPr eaLnBrk="1" hangingPunct="1">
              <a:lnSpc>
                <a:spcPct val="100000"/>
              </a:lnSpc>
              <a:spcBef>
                <a:spcPct val="50000"/>
              </a:spcBef>
              <a:spcAft>
                <a:spcPct val="0"/>
              </a:spcAft>
              <a:buClrTx/>
              <a:buSzTx/>
              <a:buFontTx/>
              <a:buNone/>
            </a:pPr>
            <a:r>
              <a:rPr lang="en-US" altLang="sk-SK" sz="2400" b="1" dirty="0">
                <a:solidFill>
                  <a:srgbClr val="002060"/>
                </a:solidFill>
                <a:latin typeface="Arial" panose="020B0604020202020204" pitchFamily="34" charset="0"/>
              </a:rPr>
              <a:t>3.</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9                                     </a:t>
            </a:r>
            <a:r>
              <a:rPr lang="en-US" altLang="sk-SK" sz="2400" b="1" dirty="0">
                <a:solidFill>
                  <a:srgbClr val="002060"/>
                </a:solidFill>
                <a:latin typeface="Arial" panose="020B0604020202020204" pitchFamily="34" charset="0"/>
              </a:rPr>
              <a:t>9.</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13</a:t>
            </a:r>
          </a:p>
          <a:p>
            <a:pPr eaLnBrk="1" hangingPunct="1">
              <a:lnSpc>
                <a:spcPct val="100000"/>
              </a:lnSpc>
              <a:spcBef>
                <a:spcPct val="50000"/>
              </a:spcBef>
              <a:spcAft>
                <a:spcPct val="0"/>
              </a:spcAft>
              <a:buClrTx/>
              <a:buSzTx/>
              <a:buFontTx/>
              <a:buNone/>
            </a:pPr>
            <a:r>
              <a:rPr lang="en-US" altLang="sk-SK" sz="2400" b="1" dirty="0">
                <a:solidFill>
                  <a:srgbClr val="002060"/>
                </a:solidFill>
                <a:latin typeface="Arial" panose="020B0604020202020204" pitchFamily="34" charset="0"/>
              </a:rPr>
              <a:t>4.</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12                                   </a:t>
            </a:r>
            <a:r>
              <a:rPr lang="en-US" altLang="sk-SK" sz="2400" b="1" dirty="0">
                <a:solidFill>
                  <a:srgbClr val="002060"/>
                </a:solidFill>
                <a:latin typeface="Arial" panose="020B0604020202020204" pitchFamily="34" charset="0"/>
              </a:rPr>
              <a:t>10.</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9</a:t>
            </a:r>
          </a:p>
          <a:p>
            <a:pPr eaLnBrk="1" hangingPunct="1">
              <a:lnSpc>
                <a:spcPct val="100000"/>
              </a:lnSpc>
              <a:spcBef>
                <a:spcPct val="50000"/>
              </a:spcBef>
              <a:spcAft>
                <a:spcPct val="0"/>
              </a:spcAft>
              <a:buClrTx/>
              <a:buSzTx/>
              <a:buFontTx/>
              <a:buNone/>
            </a:pPr>
            <a:r>
              <a:rPr lang="en-US" altLang="sk-SK" sz="2400" b="1" dirty="0">
                <a:solidFill>
                  <a:srgbClr val="002060"/>
                </a:solidFill>
                <a:latin typeface="Arial" panose="020B0604020202020204" pitchFamily="34" charset="0"/>
              </a:rPr>
              <a:t>5.</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9                                     </a:t>
            </a:r>
            <a:r>
              <a:rPr lang="en-US" altLang="sk-SK" sz="2400" b="1" dirty="0">
                <a:solidFill>
                  <a:srgbClr val="002060"/>
                </a:solidFill>
                <a:latin typeface="Arial" panose="020B0604020202020204" pitchFamily="34" charset="0"/>
              </a:rPr>
              <a:t>11.</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11</a:t>
            </a:r>
          </a:p>
          <a:p>
            <a:pPr eaLnBrk="1" hangingPunct="1">
              <a:lnSpc>
                <a:spcPct val="100000"/>
              </a:lnSpc>
              <a:spcBef>
                <a:spcPct val="50000"/>
              </a:spcBef>
              <a:spcAft>
                <a:spcPct val="0"/>
              </a:spcAft>
              <a:buClrTx/>
              <a:buSzTx/>
              <a:buFontTx/>
              <a:buNone/>
            </a:pPr>
            <a:r>
              <a:rPr lang="en-US" altLang="sk-SK" sz="2400" b="1" dirty="0">
                <a:solidFill>
                  <a:srgbClr val="002060"/>
                </a:solidFill>
                <a:latin typeface="Arial" panose="020B0604020202020204" pitchFamily="34" charset="0"/>
              </a:rPr>
              <a:t>6.</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12                                   </a:t>
            </a:r>
            <a:r>
              <a:rPr lang="en-US" altLang="sk-SK" sz="2400" b="1" dirty="0">
                <a:solidFill>
                  <a:srgbClr val="002060"/>
                </a:solidFill>
                <a:latin typeface="Arial" panose="020B0604020202020204" pitchFamily="34" charset="0"/>
              </a:rPr>
              <a:t>12.</a:t>
            </a:r>
            <a:r>
              <a:rPr lang="en-US" altLang="sk-SK" sz="2400" dirty="0">
                <a:solidFill>
                  <a:srgbClr val="002060"/>
                </a:solidFill>
                <a:latin typeface="Arial" panose="020B0604020202020204" pitchFamily="34" charset="0"/>
              </a:rPr>
              <a:t>         </a:t>
            </a:r>
            <a:r>
              <a:rPr lang="en-US" altLang="sk-SK" sz="2400" dirty="0">
                <a:solidFill>
                  <a:schemeClr val="tx1"/>
                </a:solidFill>
                <a:latin typeface="Arial" panose="020B0604020202020204" pitchFamily="34" charset="0"/>
              </a:rPr>
              <a:t>10</a:t>
            </a:r>
          </a:p>
        </p:txBody>
      </p:sp>
    </p:spTree>
    <p:extLst>
      <p:ext uri="{BB962C8B-B14F-4D97-AF65-F5344CB8AC3E}">
        <p14:creationId xmlns:p14="http://schemas.microsoft.com/office/powerpoint/2010/main" val="4142176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099"/>
          <p:cNvSpPr txBox="1">
            <a:spLocks noChangeArrowheads="1"/>
          </p:cNvSpPr>
          <p:nvPr/>
        </p:nvSpPr>
        <p:spPr bwMode="auto">
          <a:xfrm>
            <a:off x="6140450" y="136525"/>
            <a:ext cx="3594100" cy="1570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a:t>
            </a:r>
            <a:r>
              <a:rPr lang="sk-SK" altLang="sk-SK" sz="2400" dirty="0" err="1" smtClean="0">
                <a:solidFill>
                  <a:schemeClr val="tx1"/>
                </a:solidFill>
                <a:latin typeface="Arial" panose="020B0604020202020204" pitchFamily="34" charset="0"/>
              </a:rPr>
              <a:t>smoothed</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a:t>
            </a:r>
            <a:r>
              <a:rPr lang="sk-SK" altLang="sk-SK" sz="2400" dirty="0" err="1" smtClean="0">
                <a:solidFill>
                  <a:schemeClr val="tx1"/>
                </a:solidFill>
                <a:latin typeface="Arial" panose="020B0604020202020204" pitchFamily="34" charset="0"/>
              </a:rPr>
              <a:t>real</a:t>
            </a:r>
            <a:r>
              <a:rPr lang="en-US" altLang="sk-SK" sz="2400" dirty="0" smtClean="0">
                <a:solidFill>
                  <a:schemeClr val="tx1"/>
                </a:solidFill>
                <a:latin typeface="Arial" panose="020B0604020202020204" pitchFamily="34" charset="0"/>
              </a:rPr>
              <a:t> d</a:t>
            </a:r>
            <a:r>
              <a:rPr lang="sk-SK" altLang="sk-SK" sz="2400" dirty="0" smtClean="0">
                <a:solidFill>
                  <a:schemeClr val="tx1"/>
                </a:solidFill>
                <a:latin typeface="Arial" panose="020B0604020202020204" pitchFamily="34" charset="0"/>
              </a:rPr>
              <a:t>a</a:t>
            </a:r>
            <a:r>
              <a:rPr lang="en-US" altLang="sk-SK" sz="2400" dirty="0" smtClean="0">
                <a:solidFill>
                  <a:schemeClr val="tx1"/>
                </a:solidFill>
                <a:latin typeface="Arial" panose="020B0604020202020204" pitchFamily="34" charset="0"/>
              </a:rPr>
              <a:t>ta</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a:t>
            </a:r>
            <a:r>
              <a:rPr lang="sk-SK" altLang="sk-SK" sz="2400" dirty="0" err="1" smtClean="0">
                <a:solidFill>
                  <a:schemeClr val="tx1"/>
                </a:solidFill>
                <a:latin typeface="Arial" panose="020B0604020202020204" pitchFamily="34" charset="0"/>
              </a:rPr>
              <a:t>real</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average</a:t>
            </a:r>
            <a:endParaRPr lang="en-US" altLang="sk-SK" sz="2400" dirty="0">
              <a:solidFill>
                <a:schemeClr val="tx1"/>
              </a:solidFill>
              <a:latin typeface="Arial" panose="020B0604020202020204" pitchFamily="34" charset="0"/>
            </a:endParaRPr>
          </a:p>
        </p:txBody>
      </p:sp>
      <p:sp>
        <p:nvSpPr>
          <p:cNvPr id="30723" name="Rectangle 1097"/>
          <p:cNvSpPr>
            <a:spLocks noChangeArrowheads="1"/>
          </p:cNvSpPr>
          <p:nvPr/>
        </p:nvSpPr>
        <p:spPr bwMode="auto">
          <a:xfrm>
            <a:off x="5976939" y="336550"/>
            <a:ext cx="136525" cy="103188"/>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24" name="Text Box 1073"/>
          <p:cNvSpPr txBox="1">
            <a:spLocks noChangeArrowheads="1"/>
          </p:cNvSpPr>
          <p:nvPr/>
        </p:nvSpPr>
        <p:spPr bwMode="auto">
          <a:xfrm>
            <a:off x="2012951" y="1093789"/>
            <a:ext cx="542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Arial" panose="020B0604020202020204" pitchFamily="34" charset="0"/>
              </a:rPr>
              <a:t>L</a:t>
            </a:r>
            <a:r>
              <a:rPr lang="sk-SK" altLang="sk-SK" dirty="0" err="1" smtClean="0">
                <a:solidFill>
                  <a:schemeClr val="tx1"/>
                </a:solidFill>
                <a:latin typeface="Arial" panose="020B0604020202020204" pitchFamily="34" charset="0"/>
              </a:rPr>
              <a:t>ines</a:t>
            </a:r>
            <a:r>
              <a:rPr lang="sk-SK" altLang="sk-SK" dirty="0" smtClean="0">
                <a:solidFill>
                  <a:schemeClr val="tx1"/>
                </a:solidFill>
                <a:latin typeface="Arial" panose="020B0604020202020204" pitchFamily="34" charset="0"/>
              </a:rPr>
              <a:t> are </a:t>
            </a:r>
            <a:r>
              <a:rPr lang="sk-SK" altLang="sk-SK" dirty="0" err="1" smtClean="0">
                <a:solidFill>
                  <a:schemeClr val="tx1"/>
                </a:solidFill>
                <a:latin typeface="Arial" panose="020B0604020202020204" pitchFamily="34" charset="0"/>
              </a:rPr>
              <a:t>guides</a:t>
            </a:r>
            <a:r>
              <a:rPr lang="sk-SK" altLang="sk-SK" dirty="0" smtClean="0">
                <a:solidFill>
                  <a:schemeClr val="tx1"/>
                </a:solidFill>
                <a:latin typeface="Arial" panose="020B0604020202020204" pitchFamily="34" charset="0"/>
              </a:rPr>
              <a:t> to </a:t>
            </a:r>
            <a:r>
              <a:rPr lang="sk-SK" altLang="sk-SK" dirty="0" err="1" smtClean="0">
                <a:solidFill>
                  <a:schemeClr val="tx1"/>
                </a:solidFill>
                <a:latin typeface="Arial" panose="020B0604020202020204" pitchFamily="34" charset="0"/>
              </a:rPr>
              <a:t>the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eyes</a:t>
            </a:r>
            <a:endParaRPr lang="en-US" altLang="sk-SK" dirty="0">
              <a:solidFill>
                <a:schemeClr val="tx1"/>
              </a:solidFill>
              <a:latin typeface="Arial" panose="020B0604020202020204" pitchFamily="34" charset="0"/>
            </a:endParaRPr>
          </a:p>
        </p:txBody>
      </p:sp>
      <p:sp>
        <p:nvSpPr>
          <p:cNvPr id="30725" name="Line 1026"/>
          <p:cNvSpPr>
            <a:spLocks noChangeShapeType="1"/>
          </p:cNvSpPr>
          <p:nvPr/>
        </p:nvSpPr>
        <p:spPr bwMode="auto">
          <a:xfrm>
            <a:off x="2236788" y="2366963"/>
            <a:ext cx="0" cy="426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6" name="Line 1027"/>
          <p:cNvSpPr>
            <a:spLocks noChangeShapeType="1"/>
          </p:cNvSpPr>
          <p:nvPr/>
        </p:nvSpPr>
        <p:spPr bwMode="auto">
          <a:xfrm>
            <a:off x="2236788" y="6634163"/>
            <a:ext cx="69342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7" name="Line 1029"/>
          <p:cNvSpPr>
            <a:spLocks noChangeShapeType="1"/>
          </p:cNvSpPr>
          <p:nvPr/>
        </p:nvSpPr>
        <p:spPr bwMode="auto">
          <a:xfrm>
            <a:off x="81803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8" name="Line 1030"/>
          <p:cNvSpPr>
            <a:spLocks noChangeShapeType="1"/>
          </p:cNvSpPr>
          <p:nvPr/>
        </p:nvSpPr>
        <p:spPr bwMode="auto">
          <a:xfrm>
            <a:off x="44465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1031"/>
          <p:cNvSpPr>
            <a:spLocks noChangeShapeType="1"/>
          </p:cNvSpPr>
          <p:nvPr/>
        </p:nvSpPr>
        <p:spPr bwMode="auto">
          <a:xfrm>
            <a:off x="39131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032"/>
          <p:cNvSpPr>
            <a:spLocks noChangeShapeType="1"/>
          </p:cNvSpPr>
          <p:nvPr/>
        </p:nvSpPr>
        <p:spPr bwMode="auto">
          <a:xfrm>
            <a:off x="33797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033"/>
          <p:cNvSpPr>
            <a:spLocks noChangeShapeType="1"/>
          </p:cNvSpPr>
          <p:nvPr/>
        </p:nvSpPr>
        <p:spPr bwMode="auto">
          <a:xfrm>
            <a:off x="27701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034"/>
          <p:cNvSpPr>
            <a:spLocks noChangeShapeType="1"/>
          </p:cNvSpPr>
          <p:nvPr/>
        </p:nvSpPr>
        <p:spPr bwMode="auto">
          <a:xfrm>
            <a:off x="49799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3" name="Line 1038"/>
          <p:cNvSpPr>
            <a:spLocks noChangeShapeType="1"/>
          </p:cNvSpPr>
          <p:nvPr/>
        </p:nvSpPr>
        <p:spPr bwMode="auto">
          <a:xfrm>
            <a:off x="55895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4" name="Line 1039"/>
          <p:cNvSpPr>
            <a:spLocks noChangeShapeType="1"/>
          </p:cNvSpPr>
          <p:nvPr/>
        </p:nvSpPr>
        <p:spPr bwMode="auto">
          <a:xfrm>
            <a:off x="61229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1040"/>
          <p:cNvSpPr>
            <a:spLocks noChangeShapeType="1"/>
          </p:cNvSpPr>
          <p:nvPr/>
        </p:nvSpPr>
        <p:spPr bwMode="auto">
          <a:xfrm>
            <a:off x="66563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041"/>
          <p:cNvSpPr>
            <a:spLocks noChangeShapeType="1"/>
          </p:cNvSpPr>
          <p:nvPr/>
        </p:nvSpPr>
        <p:spPr bwMode="auto">
          <a:xfrm>
            <a:off x="77231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7" name="Line 1042"/>
          <p:cNvSpPr>
            <a:spLocks noChangeShapeType="1"/>
          </p:cNvSpPr>
          <p:nvPr/>
        </p:nvSpPr>
        <p:spPr bwMode="auto">
          <a:xfrm>
            <a:off x="71897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043"/>
          <p:cNvSpPr>
            <a:spLocks noChangeShapeType="1"/>
          </p:cNvSpPr>
          <p:nvPr/>
        </p:nvSpPr>
        <p:spPr bwMode="auto">
          <a:xfrm>
            <a:off x="8713788" y="6481763"/>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1044"/>
          <p:cNvSpPr>
            <a:spLocks noChangeShapeType="1"/>
          </p:cNvSpPr>
          <p:nvPr/>
        </p:nvSpPr>
        <p:spPr bwMode="auto">
          <a:xfrm>
            <a:off x="2236788" y="2976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1045"/>
          <p:cNvSpPr>
            <a:spLocks noChangeShapeType="1"/>
          </p:cNvSpPr>
          <p:nvPr/>
        </p:nvSpPr>
        <p:spPr bwMode="auto">
          <a:xfrm>
            <a:off x="2236788" y="4119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1046"/>
          <p:cNvSpPr>
            <a:spLocks noChangeShapeType="1"/>
          </p:cNvSpPr>
          <p:nvPr/>
        </p:nvSpPr>
        <p:spPr bwMode="auto">
          <a:xfrm>
            <a:off x="2214563" y="6624638"/>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2" name="Line 1047"/>
          <p:cNvSpPr>
            <a:spLocks noChangeShapeType="1"/>
          </p:cNvSpPr>
          <p:nvPr/>
        </p:nvSpPr>
        <p:spPr bwMode="auto">
          <a:xfrm>
            <a:off x="2227263" y="6035675"/>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3" name="Line 1048"/>
          <p:cNvSpPr>
            <a:spLocks noChangeShapeType="1"/>
          </p:cNvSpPr>
          <p:nvPr/>
        </p:nvSpPr>
        <p:spPr bwMode="auto">
          <a:xfrm>
            <a:off x="2236788" y="5643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4" name="Line 1049"/>
          <p:cNvSpPr>
            <a:spLocks noChangeShapeType="1"/>
          </p:cNvSpPr>
          <p:nvPr/>
        </p:nvSpPr>
        <p:spPr bwMode="auto">
          <a:xfrm>
            <a:off x="2236788" y="5262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5" name="Line 1050"/>
          <p:cNvSpPr>
            <a:spLocks noChangeShapeType="1"/>
          </p:cNvSpPr>
          <p:nvPr/>
        </p:nvSpPr>
        <p:spPr bwMode="auto">
          <a:xfrm>
            <a:off x="2236788" y="4881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6" name="Line 1051"/>
          <p:cNvSpPr>
            <a:spLocks noChangeShapeType="1"/>
          </p:cNvSpPr>
          <p:nvPr/>
        </p:nvSpPr>
        <p:spPr bwMode="auto">
          <a:xfrm>
            <a:off x="2236788" y="4500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7" name="Line 1052"/>
          <p:cNvSpPr>
            <a:spLocks noChangeShapeType="1"/>
          </p:cNvSpPr>
          <p:nvPr/>
        </p:nvSpPr>
        <p:spPr bwMode="auto">
          <a:xfrm>
            <a:off x="2236788" y="3357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1053"/>
          <p:cNvSpPr>
            <a:spLocks noChangeShapeType="1"/>
          </p:cNvSpPr>
          <p:nvPr/>
        </p:nvSpPr>
        <p:spPr bwMode="auto">
          <a:xfrm>
            <a:off x="2236788" y="3738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9" name="Line 1054"/>
          <p:cNvSpPr>
            <a:spLocks noChangeShapeType="1"/>
          </p:cNvSpPr>
          <p:nvPr/>
        </p:nvSpPr>
        <p:spPr bwMode="auto">
          <a:xfrm>
            <a:off x="2236788" y="2595563"/>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0" name="Oval 1055"/>
          <p:cNvSpPr>
            <a:spLocks noChangeArrowheads="1"/>
          </p:cNvSpPr>
          <p:nvPr/>
        </p:nvSpPr>
        <p:spPr bwMode="auto">
          <a:xfrm flipH="1">
            <a:off x="4897438" y="3305176"/>
            <a:ext cx="106362" cy="117475"/>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1" name="Oval 1056"/>
          <p:cNvSpPr>
            <a:spLocks noChangeArrowheads="1"/>
          </p:cNvSpPr>
          <p:nvPr/>
        </p:nvSpPr>
        <p:spPr bwMode="auto">
          <a:xfrm flipH="1">
            <a:off x="5519739" y="2173288"/>
            <a:ext cx="115887" cy="106362"/>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2" name="Oval 1057"/>
          <p:cNvSpPr>
            <a:spLocks noChangeArrowheads="1"/>
          </p:cNvSpPr>
          <p:nvPr/>
        </p:nvSpPr>
        <p:spPr bwMode="auto">
          <a:xfrm flipH="1">
            <a:off x="6067426" y="2525713"/>
            <a:ext cx="106363" cy="9525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3" name="Oval 1058"/>
          <p:cNvSpPr>
            <a:spLocks noChangeArrowheads="1"/>
          </p:cNvSpPr>
          <p:nvPr/>
        </p:nvSpPr>
        <p:spPr bwMode="auto">
          <a:xfrm flipH="1">
            <a:off x="6583363" y="3976689"/>
            <a:ext cx="95250" cy="117475"/>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4" name="Oval 1059"/>
          <p:cNvSpPr>
            <a:spLocks noChangeArrowheads="1"/>
          </p:cNvSpPr>
          <p:nvPr/>
        </p:nvSpPr>
        <p:spPr bwMode="auto">
          <a:xfrm flipH="1">
            <a:off x="7177088" y="1670051"/>
            <a:ext cx="74612" cy="74613"/>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5" name="Oval 1060"/>
          <p:cNvSpPr>
            <a:spLocks noChangeArrowheads="1"/>
          </p:cNvSpPr>
          <p:nvPr/>
        </p:nvSpPr>
        <p:spPr bwMode="auto">
          <a:xfrm flipH="1">
            <a:off x="7613651" y="3292476"/>
            <a:ext cx="106363" cy="106363"/>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6" name="Oval 1061"/>
          <p:cNvSpPr>
            <a:spLocks noChangeArrowheads="1"/>
          </p:cNvSpPr>
          <p:nvPr/>
        </p:nvSpPr>
        <p:spPr bwMode="auto">
          <a:xfrm flipH="1">
            <a:off x="4411663" y="2190750"/>
            <a:ext cx="106362" cy="9525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7" name="Oval 1062"/>
          <p:cNvSpPr>
            <a:spLocks noChangeArrowheads="1"/>
          </p:cNvSpPr>
          <p:nvPr/>
        </p:nvSpPr>
        <p:spPr bwMode="auto">
          <a:xfrm flipH="1">
            <a:off x="3870326" y="3355976"/>
            <a:ext cx="117475" cy="117475"/>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8" name="Oval 1063"/>
          <p:cNvSpPr>
            <a:spLocks noChangeArrowheads="1"/>
          </p:cNvSpPr>
          <p:nvPr/>
        </p:nvSpPr>
        <p:spPr bwMode="auto">
          <a:xfrm flipH="1">
            <a:off x="3284538" y="3690938"/>
            <a:ext cx="107950" cy="10795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59" name="Oval 1064"/>
          <p:cNvSpPr>
            <a:spLocks noChangeArrowheads="1"/>
          </p:cNvSpPr>
          <p:nvPr/>
        </p:nvSpPr>
        <p:spPr bwMode="auto">
          <a:xfrm flipH="1">
            <a:off x="2720976" y="3319463"/>
            <a:ext cx="106363" cy="106362"/>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60" name="Oval 1065"/>
          <p:cNvSpPr>
            <a:spLocks noChangeArrowheads="1"/>
          </p:cNvSpPr>
          <p:nvPr/>
        </p:nvSpPr>
        <p:spPr bwMode="auto">
          <a:xfrm flipH="1">
            <a:off x="8615364" y="2914651"/>
            <a:ext cx="128587" cy="117475"/>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61" name="Oval 1066"/>
          <p:cNvSpPr>
            <a:spLocks noChangeArrowheads="1"/>
          </p:cNvSpPr>
          <p:nvPr/>
        </p:nvSpPr>
        <p:spPr bwMode="auto">
          <a:xfrm flipH="1">
            <a:off x="8040689" y="2544763"/>
            <a:ext cx="117475" cy="106362"/>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62" name="Text Box 1070"/>
          <p:cNvSpPr txBox="1">
            <a:spLocks noChangeArrowheads="1"/>
          </p:cNvSpPr>
          <p:nvPr/>
        </p:nvSpPr>
        <p:spPr bwMode="auto">
          <a:xfrm>
            <a:off x="5162551" y="5959476"/>
            <a:ext cx="2411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Arial" panose="020B0604020202020204" pitchFamily="34" charset="0"/>
              </a:rPr>
              <a:t>m</a:t>
            </a:r>
            <a:r>
              <a:rPr lang="sk-SK" altLang="sk-SK" dirty="0" err="1" smtClean="0">
                <a:solidFill>
                  <a:schemeClr val="tx1"/>
                </a:solidFill>
                <a:latin typeface="Arial" panose="020B0604020202020204" pitchFamily="34" charset="0"/>
              </a:rPr>
              <a:t>onth</a:t>
            </a:r>
            <a:endParaRPr lang="en-US" altLang="sk-SK" sz="2400" dirty="0">
              <a:solidFill>
                <a:schemeClr val="tx1"/>
              </a:solidFill>
              <a:latin typeface="Arial" panose="020B0604020202020204" pitchFamily="34" charset="0"/>
            </a:endParaRPr>
          </a:p>
        </p:txBody>
      </p:sp>
      <p:sp>
        <p:nvSpPr>
          <p:cNvPr id="30763" name="Text Box 1071"/>
          <p:cNvSpPr txBox="1">
            <a:spLocks noChangeArrowheads="1"/>
          </p:cNvSpPr>
          <p:nvPr/>
        </p:nvSpPr>
        <p:spPr bwMode="auto">
          <a:xfrm rot="16200000">
            <a:off x="1501776" y="4752976"/>
            <a:ext cx="229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dirty="0" err="1" smtClean="0">
                <a:solidFill>
                  <a:schemeClr val="tx1"/>
                </a:solidFill>
                <a:latin typeface="Arial" panose="020B0604020202020204" pitchFamily="34" charset="0"/>
              </a:rPr>
              <a:t>Sale</a:t>
            </a:r>
            <a:r>
              <a:rPr lang="sk-SK" altLang="sk-SK" dirty="0" smtClean="0">
                <a:solidFill>
                  <a:schemeClr val="tx1"/>
                </a:solidFill>
                <a:latin typeface="Arial" panose="020B0604020202020204" pitchFamily="34" charset="0"/>
              </a:rPr>
              <a:t> (</a:t>
            </a:r>
            <a:r>
              <a:rPr lang="sk-SK" altLang="sk-SK" dirty="0" err="1" smtClean="0">
                <a:solidFill>
                  <a:schemeClr val="tx1"/>
                </a:solidFill>
                <a:latin typeface="Arial" panose="020B0604020202020204" pitchFamily="34" charset="0"/>
              </a:rPr>
              <a:t>money</a:t>
            </a:r>
            <a:r>
              <a:rPr lang="sk-SK" altLang="sk-SK" dirty="0" smtClean="0">
                <a:solidFill>
                  <a:schemeClr val="tx1"/>
                </a:solidFill>
                <a:latin typeface="Arial" panose="020B0604020202020204" pitchFamily="34" charset="0"/>
              </a:rPr>
              <a:t>)</a:t>
            </a:r>
            <a:r>
              <a:rPr lang="en-US" altLang="sk-SK" dirty="0" smtClean="0">
                <a:solidFill>
                  <a:schemeClr val="tx1"/>
                </a:solidFill>
                <a:latin typeface="Arial" panose="020B0604020202020204" pitchFamily="34" charset="0"/>
              </a:rPr>
              <a:t>.</a:t>
            </a:r>
            <a:endParaRPr lang="en-US" altLang="sk-SK" dirty="0">
              <a:solidFill>
                <a:schemeClr val="tx1"/>
              </a:solidFill>
              <a:latin typeface="Arial" panose="020B0604020202020204" pitchFamily="34" charset="0"/>
            </a:endParaRPr>
          </a:p>
        </p:txBody>
      </p:sp>
      <p:sp>
        <p:nvSpPr>
          <p:cNvPr id="28719" name="Rectangle 1076"/>
          <p:cNvSpPr>
            <a:spLocks noChangeArrowheads="1"/>
          </p:cNvSpPr>
          <p:nvPr/>
        </p:nvSpPr>
        <p:spPr bwMode="auto">
          <a:xfrm>
            <a:off x="3252789" y="3446464"/>
            <a:ext cx="136525" cy="103187"/>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0" name="Rectangle 1077"/>
          <p:cNvSpPr>
            <a:spLocks noChangeArrowheads="1"/>
          </p:cNvSpPr>
          <p:nvPr/>
        </p:nvSpPr>
        <p:spPr bwMode="auto">
          <a:xfrm>
            <a:off x="3859214" y="3041650"/>
            <a:ext cx="136525" cy="103188"/>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1" name="Rectangle 1078"/>
          <p:cNvSpPr>
            <a:spLocks noChangeArrowheads="1"/>
          </p:cNvSpPr>
          <p:nvPr/>
        </p:nvSpPr>
        <p:spPr bwMode="auto">
          <a:xfrm>
            <a:off x="4319589" y="2851150"/>
            <a:ext cx="136525" cy="103188"/>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2" name="Rectangle 1079"/>
          <p:cNvSpPr>
            <a:spLocks noChangeArrowheads="1"/>
          </p:cNvSpPr>
          <p:nvPr/>
        </p:nvSpPr>
        <p:spPr bwMode="auto">
          <a:xfrm>
            <a:off x="4926014" y="2446339"/>
            <a:ext cx="136525" cy="103187"/>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3" name="Rectangle 1080"/>
          <p:cNvSpPr>
            <a:spLocks noChangeArrowheads="1"/>
          </p:cNvSpPr>
          <p:nvPr/>
        </p:nvSpPr>
        <p:spPr bwMode="auto">
          <a:xfrm>
            <a:off x="5511801" y="2622550"/>
            <a:ext cx="136525" cy="103188"/>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4" name="Rectangle 1081"/>
          <p:cNvSpPr>
            <a:spLocks noChangeArrowheads="1"/>
          </p:cNvSpPr>
          <p:nvPr/>
        </p:nvSpPr>
        <p:spPr bwMode="auto">
          <a:xfrm>
            <a:off x="6086476" y="2887664"/>
            <a:ext cx="136525" cy="103187"/>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5" name="Rectangle 1082"/>
          <p:cNvSpPr>
            <a:spLocks noChangeArrowheads="1"/>
          </p:cNvSpPr>
          <p:nvPr/>
        </p:nvSpPr>
        <p:spPr bwMode="auto">
          <a:xfrm>
            <a:off x="6515101" y="2747964"/>
            <a:ext cx="136525" cy="103187"/>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6" name="Rectangle 1083"/>
          <p:cNvSpPr>
            <a:spLocks noChangeArrowheads="1"/>
          </p:cNvSpPr>
          <p:nvPr/>
        </p:nvSpPr>
        <p:spPr bwMode="auto">
          <a:xfrm>
            <a:off x="8040689" y="2730500"/>
            <a:ext cx="136525" cy="103188"/>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7" name="Rectangle 1084"/>
          <p:cNvSpPr>
            <a:spLocks noChangeArrowheads="1"/>
          </p:cNvSpPr>
          <p:nvPr/>
        </p:nvSpPr>
        <p:spPr bwMode="auto">
          <a:xfrm>
            <a:off x="7646989" y="2438400"/>
            <a:ext cx="136525" cy="103188"/>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28728" name="Rectangle 1085"/>
          <p:cNvSpPr>
            <a:spLocks noChangeArrowheads="1"/>
          </p:cNvSpPr>
          <p:nvPr/>
        </p:nvSpPr>
        <p:spPr bwMode="auto">
          <a:xfrm>
            <a:off x="7162801" y="3149600"/>
            <a:ext cx="136525" cy="103188"/>
          </a:xfrm>
          <a:prstGeom prst="rect">
            <a:avLst/>
          </a:prstGeom>
          <a:solidFill>
            <a:srgbClr val="00B0F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74" name="Text Box 1088"/>
          <p:cNvSpPr txBox="1">
            <a:spLocks noChangeArrowheads="1"/>
          </p:cNvSpPr>
          <p:nvPr/>
        </p:nvSpPr>
        <p:spPr bwMode="auto">
          <a:xfrm>
            <a:off x="3262313" y="6051551"/>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2</a:t>
            </a:r>
          </a:p>
        </p:txBody>
      </p:sp>
      <p:sp>
        <p:nvSpPr>
          <p:cNvPr id="30775" name="Text Box 1089"/>
          <p:cNvSpPr txBox="1">
            <a:spLocks noChangeArrowheads="1"/>
          </p:cNvSpPr>
          <p:nvPr/>
        </p:nvSpPr>
        <p:spPr bwMode="auto">
          <a:xfrm>
            <a:off x="4286250" y="6042026"/>
            <a:ext cx="420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4</a:t>
            </a:r>
          </a:p>
        </p:txBody>
      </p:sp>
      <p:sp>
        <p:nvSpPr>
          <p:cNvPr id="30776" name="Text Box 1090"/>
          <p:cNvSpPr txBox="1">
            <a:spLocks noChangeArrowheads="1"/>
          </p:cNvSpPr>
          <p:nvPr/>
        </p:nvSpPr>
        <p:spPr bwMode="auto">
          <a:xfrm>
            <a:off x="6527800" y="5995989"/>
            <a:ext cx="420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8</a:t>
            </a:r>
          </a:p>
        </p:txBody>
      </p:sp>
      <p:sp>
        <p:nvSpPr>
          <p:cNvPr id="30777" name="Text Box 1091"/>
          <p:cNvSpPr txBox="1">
            <a:spLocks noChangeArrowheads="1"/>
          </p:cNvSpPr>
          <p:nvPr/>
        </p:nvSpPr>
        <p:spPr bwMode="auto">
          <a:xfrm>
            <a:off x="7551738" y="6005514"/>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10</a:t>
            </a:r>
          </a:p>
        </p:txBody>
      </p:sp>
      <p:sp>
        <p:nvSpPr>
          <p:cNvPr id="30778" name="Text Box 1092"/>
          <p:cNvSpPr txBox="1">
            <a:spLocks noChangeArrowheads="1"/>
          </p:cNvSpPr>
          <p:nvPr/>
        </p:nvSpPr>
        <p:spPr bwMode="auto">
          <a:xfrm>
            <a:off x="8459788" y="5995989"/>
            <a:ext cx="715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12</a:t>
            </a:r>
          </a:p>
        </p:txBody>
      </p:sp>
      <p:sp>
        <p:nvSpPr>
          <p:cNvPr id="30779" name="Text Box 1093"/>
          <p:cNvSpPr txBox="1">
            <a:spLocks noChangeArrowheads="1"/>
          </p:cNvSpPr>
          <p:nvPr/>
        </p:nvSpPr>
        <p:spPr bwMode="auto">
          <a:xfrm>
            <a:off x="1897063" y="3116264"/>
            <a:ext cx="442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9</a:t>
            </a:r>
          </a:p>
        </p:txBody>
      </p:sp>
      <p:sp>
        <p:nvSpPr>
          <p:cNvPr id="30780" name="Text Box 1094"/>
          <p:cNvSpPr txBox="1">
            <a:spLocks noChangeArrowheads="1"/>
          </p:cNvSpPr>
          <p:nvPr/>
        </p:nvSpPr>
        <p:spPr bwMode="auto">
          <a:xfrm>
            <a:off x="1819275" y="2341564"/>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11</a:t>
            </a:r>
          </a:p>
        </p:txBody>
      </p:sp>
      <p:sp>
        <p:nvSpPr>
          <p:cNvPr id="30781" name="Text Box 1095"/>
          <p:cNvSpPr txBox="1">
            <a:spLocks noChangeArrowheads="1"/>
          </p:cNvSpPr>
          <p:nvPr/>
        </p:nvSpPr>
        <p:spPr bwMode="auto">
          <a:xfrm>
            <a:off x="1900239" y="3878264"/>
            <a:ext cx="45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7</a:t>
            </a:r>
            <a:endParaRPr lang="en-US" altLang="sk-SK" sz="2400">
              <a:solidFill>
                <a:schemeClr val="tx1"/>
              </a:solidFill>
              <a:latin typeface="Arial" panose="020B0604020202020204" pitchFamily="34" charset="0"/>
            </a:endParaRPr>
          </a:p>
        </p:txBody>
      </p:sp>
      <p:sp>
        <p:nvSpPr>
          <p:cNvPr id="30782" name="Oval 1098"/>
          <p:cNvSpPr>
            <a:spLocks noChangeArrowheads="1"/>
          </p:cNvSpPr>
          <p:nvPr/>
        </p:nvSpPr>
        <p:spPr bwMode="auto">
          <a:xfrm flipH="1">
            <a:off x="5980114" y="895350"/>
            <a:ext cx="117475" cy="95250"/>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0783" name="Line 1102"/>
          <p:cNvSpPr>
            <a:spLocks noChangeShapeType="1"/>
          </p:cNvSpPr>
          <p:nvPr/>
        </p:nvSpPr>
        <p:spPr bwMode="auto">
          <a:xfrm>
            <a:off x="5891213" y="1490663"/>
            <a:ext cx="227012"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 name="Freeform 1086"/>
          <p:cNvSpPr>
            <a:spLocks/>
          </p:cNvSpPr>
          <p:nvPr/>
        </p:nvSpPr>
        <p:spPr bwMode="auto">
          <a:xfrm>
            <a:off x="3262314" y="2498725"/>
            <a:ext cx="5311775" cy="909638"/>
          </a:xfrm>
          <a:custGeom>
            <a:avLst/>
            <a:gdLst>
              <a:gd name="T0" fmla="*/ 0 w 3346"/>
              <a:gd name="T1" fmla="*/ 2147483646 h 573"/>
              <a:gd name="T2" fmla="*/ 2147483646 w 3346"/>
              <a:gd name="T3" fmla="*/ 2147483646 h 573"/>
              <a:gd name="T4" fmla="*/ 2147483646 w 3346"/>
              <a:gd name="T5" fmla="*/ 2147483646 h 573"/>
              <a:gd name="T6" fmla="*/ 2147483646 w 3346"/>
              <a:gd name="T7" fmla="*/ 2147483646 h 573"/>
              <a:gd name="T8" fmla="*/ 2147483646 w 3346"/>
              <a:gd name="T9" fmla="*/ 2147483646 h 573"/>
              <a:gd name="T10" fmla="*/ 2147483646 w 3346"/>
              <a:gd name="T11" fmla="*/ 2147483646 h 573"/>
              <a:gd name="T12" fmla="*/ 2147483646 w 3346"/>
              <a:gd name="T13" fmla="*/ 2147483646 h 573"/>
              <a:gd name="T14" fmla="*/ 2147483646 w 3346"/>
              <a:gd name="T15" fmla="*/ 2147483646 h 573"/>
              <a:gd name="T16" fmla="*/ 2147483646 w 3346"/>
              <a:gd name="T17" fmla="*/ 2147483646 h 573"/>
              <a:gd name="T18" fmla="*/ 2147483646 w 3346"/>
              <a:gd name="T19" fmla="*/ 2147483646 h 573"/>
              <a:gd name="T20" fmla="*/ 2147483646 w 3346"/>
              <a:gd name="T21" fmla="*/ 2147483646 h 573"/>
              <a:gd name="T22" fmla="*/ 2147483646 w 3346"/>
              <a:gd name="T23" fmla="*/ 2147483646 h 573"/>
              <a:gd name="T24" fmla="*/ 2147483646 w 3346"/>
              <a:gd name="T25" fmla="*/ 2147483646 h 573"/>
              <a:gd name="T26" fmla="*/ 2147483646 w 3346"/>
              <a:gd name="T27" fmla="*/ 0 h 573"/>
              <a:gd name="T28" fmla="*/ 2147483646 w 3346"/>
              <a:gd name="T29" fmla="*/ 2147483646 h 573"/>
              <a:gd name="T30" fmla="*/ 2147483646 w 3346"/>
              <a:gd name="T31" fmla="*/ 2147483646 h 573"/>
              <a:gd name="T32" fmla="*/ 2147483646 w 3346"/>
              <a:gd name="T33" fmla="*/ 2147483646 h 573"/>
              <a:gd name="T34" fmla="*/ 2147483646 w 3346"/>
              <a:gd name="T35" fmla="*/ 2147483646 h 573"/>
              <a:gd name="T36" fmla="*/ 2147483646 w 3346"/>
              <a:gd name="T37" fmla="*/ 2147483646 h 573"/>
              <a:gd name="T38" fmla="*/ 2147483646 w 3346"/>
              <a:gd name="T39" fmla="*/ 2147483646 h 573"/>
              <a:gd name="T40" fmla="*/ 2147483646 w 3346"/>
              <a:gd name="T41" fmla="*/ 2147483646 h 573"/>
              <a:gd name="T42" fmla="*/ 2147483646 w 3346"/>
              <a:gd name="T43" fmla="*/ 2147483646 h 573"/>
              <a:gd name="T44" fmla="*/ 2147483646 w 3346"/>
              <a:gd name="T45" fmla="*/ 2147483646 h 573"/>
              <a:gd name="T46" fmla="*/ 2147483646 w 3346"/>
              <a:gd name="T47" fmla="*/ 2147483646 h 573"/>
              <a:gd name="T48" fmla="*/ 2147483646 w 3346"/>
              <a:gd name="T49" fmla="*/ 2147483646 h 573"/>
              <a:gd name="T50" fmla="*/ 2147483646 w 3346"/>
              <a:gd name="T51" fmla="*/ 2147483646 h 573"/>
              <a:gd name="T52" fmla="*/ 2147483646 w 3346"/>
              <a:gd name="T53" fmla="*/ 2147483646 h 573"/>
              <a:gd name="T54" fmla="*/ 2147483646 w 3346"/>
              <a:gd name="T55" fmla="*/ 2147483646 h 573"/>
              <a:gd name="T56" fmla="*/ 2147483646 w 3346"/>
              <a:gd name="T57" fmla="*/ 2147483646 h 573"/>
              <a:gd name="T58" fmla="*/ 2147483646 w 3346"/>
              <a:gd name="T59" fmla="*/ 2147483646 h 573"/>
              <a:gd name="T60" fmla="*/ 2147483646 w 3346"/>
              <a:gd name="T61" fmla="*/ 2147483646 h 573"/>
              <a:gd name="T62" fmla="*/ 2147483646 w 3346"/>
              <a:gd name="T63" fmla="*/ 2147483646 h 573"/>
              <a:gd name="T64" fmla="*/ 2147483646 w 3346"/>
              <a:gd name="T65" fmla="*/ 2147483646 h 573"/>
              <a:gd name="T66" fmla="*/ 2147483646 w 3346"/>
              <a:gd name="T67" fmla="*/ 2147483646 h 573"/>
              <a:gd name="T68" fmla="*/ 2147483646 w 3346"/>
              <a:gd name="T69" fmla="*/ 2147483646 h 573"/>
              <a:gd name="T70" fmla="*/ 2147483646 w 3346"/>
              <a:gd name="T71" fmla="*/ 2147483646 h 573"/>
              <a:gd name="T72" fmla="*/ 2147483646 w 3346"/>
              <a:gd name="T73" fmla="*/ 2147483646 h 573"/>
              <a:gd name="T74" fmla="*/ 2147483646 w 3346"/>
              <a:gd name="T75" fmla="*/ 2147483646 h 573"/>
              <a:gd name="T76" fmla="*/ 2147483646 w 3346"/>
              <a:gd name="T77" fmla="*/ 2147483646 h 573"/>
              <a:gd name="T78" fmla="*/ 2147483646 w 3346"/>
              <a:gd name="T79" fmla="*/ 2147483646 h 573"/>
              <a:gd name="T80" fmla="*/ 2147483646 w 3346"/>
              <a:gd name="T81" fmla="*/ 2147483646 h 5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46"/>
              <a:gd name="T124" fmla="*/ 0 h 573"/>
              <a:gd name="T125" fmla="*/ 3346 w 3346"/>
              <a:gd name="T126" fmla="*/ 573 h 5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46" h="573">
                <a:moveTo>
                  <a:pt x="0" y="573"/>
                </a:moveTo>
                <a:cubicBezTo>
                  <a:pt x="22" y="559"/>
                  <a:pt x="43" y="544"/>
                  <a:pt x="65" y="530"/>
                </a:cubicBezTo>
                <a:cubicBezTo>
                  <a:pt x="93" y="488"/>
                  <a:pt x="138" y="446"/>
                  <a:pt x="186" y="430"/>
                </a:cubicBezTo>
                <a:cubicBezTo>
                  <a:pt x="210" y="406"/>
                  <a:pt x="241" y="403"/>
                  <a:pt x="272" y="394"/>
                </a:cubicBezTo>
                <a:cubicBezTo>
                  <a:pt x="318" y="381"/>
                  <a:pt x="357" y="359"/>
                  <a:pt x="401" y="344"/>
                </a:cubicBezTo>
                <a:cubicBezTo>
                  <a:pt x="439" y="318"/>
                  <a:pt x="486" y="309"/>
                  <a:pt x="530" y="294"/>
                </a:cubicBezTo>
                <a:cubicBezTo>
                  <a:pt x="540" y="291"/>
                  <a:pt x="549" y="289"/>
                  <a:pt x="559" y="286"/>
                </a:cubicBezTo>
                <a:cubicBezTo>
                  <a:pt x="573" y="282"/>
                  <a:pt x="602" y="272"/>
                  <a:pt x="602" y="272"/>
                </a:cubicBezTo>
                <a:cubicBezTo>
                  <a:pt x="609" y="267"/>
                  <a:pt x="615" y="262"/>
                  <a:pt x="623" y="258"/>
                </a:cubicBezTo>
                <a:cubicBezTo>
                  <a:pt x="630" y="255"/>
                  <a:pt x="638" y="255"/>
                  <a:pt x="645" y="251"/>
                </a:cubicBezTo>
                <a:cubicBezTo>
                  <a:pt x="675" y="233"/>
                  <a:pt x="660" y="225"/>
                  <a:pt x="702" y="215"/>
                </a:cubicBezTo>
                <a:cubicBezTo>
                  <a:pt x="725" y="192"/>
                  <a:pt x="750" y="175"/>
                  <a:pt x="781" y="165"/>
                </a:cubicBezTo>
                <a:cubicBezTo>
                  <a:pt x="830" y="132"/>
                  <a:pt x="808" y="141"/>
                  <a:pt x="846" y="129"/>
                </a:cubicBezTo>
                <a:cubicBezTo>
                  <a:pt x="878" y="79"/>
                  <a:pt x="962" y="18"/>
                  <a:pt x="1018" y="0"/>
                </a:cubicBezTo>
                <a:cubicBezTo>
                  <a:pt x="1061" y="2"/>
                  <a:pt x="1104" y="2"/>
                  <a:pt x="1146" y="7"/>
                </a:cubicBezTo>
                <a:cubicBezTo>
                  <a:pt x="1190" y="12"/>
                  <a:pt x="1226" y="36"/>
                  <a:pt x="1268" y="43"/>
                </a:cubicBezTo>
                <a:cubicBezTo>
                  <a:pt x="1307" y="49"/>
                  <a:pt x="1345" y="59"/>
                  <a:pt x="1383" y="71"/>
                </a:cubicBezTo>
                <a:cubicBezTo>
                  <a:pt x="1436" y="109"/>
                  <a:pt x="1373" y="67"/>
                  <a:pt x="1426" y="93"/>
                </a:cubicBezTo>
                <a:cubicBezTo>
                  <a:pt x="1493" y="126"/>
                  <a:pt x="1407" y="89"/>
                  <a:pt x="1462" y="122"/>
                </a:cubicBezTo>
                <a:cubicBezTo>
                  <a:pt x="1468" y="126"/>
                  <a:pt x="1477" y="125"/>
                  <a:pt x="1483" y="129"/>
                </a:cubicBezTo>
                <a:cubicBezTo>
                  <a:pt x="1512" y="145"/>
                  <a:pt x="1538" y="166"/>
                  <a:pt x="1569" y="179"/>
                </a:cubicBezTo>
                <a:cubicBezTo>
                  <a:pt x="1598" y="192"/>
                  <a:pt x="1631" y="199"/>
                  <a:pt x="1662" y="208"/>
                </a:cubicBezTo>
                <a:cubicBezTo>
                  <a:pt x="1676" y="212"/>
                  <a:pt x="1705" y="222"/>
                  <a:pt x="1705" y="222"/>
                </a:cubicBezTo>
                <a:cubicBezTo>
                  <a:pt x="1860" y="217"/>
                  <a:pt x="1887" y="220"/>
                  <a:pt x="1999" y="193"/>
                </a:cubicBezTo>
                <a:cubicBezTo>
                  <a:pt x="2035" y="195"/>
                  <a:pt x="2071" y="196"/>
                  <a:pt x="2107" y="200"/>
                </a:cubicBezTo>
                <a:cubicBezTo>
                  <a:pt x="2144" y="204"/>
                  <a:pt x="2168" y="247"/>
                  <a:pt x="2200" y="258"/>
                </a:cubicBezTo>
                <a:cubicBezTo>
                  <a:pt x="2232" y="269"/>
                  <a:pt x="2254" y="291"/>
                  <a:pt x="2286" y="301"/>
                </a:cubicBezTo>
                <a:cubicBezTo>
                  <a:pt x="2334" y="333"/>
                  <a:pt x="2373" y="369"/>
                  <a:pt x="2429" y="387"/>
                </a:cubicBezTo>
                <a:cubicBezTo>
                  <a:pt x="2487" y="380"/>
                  <a:pt x="2487" y="386"/>
                  <a:pt x="2515" y="344"/>
                </a:cubicBezTo>
                <a:cubicBezTo>
                  <a:pt x="2523" y="319"/>
                  <a:pt x="2523" y="288"/>
                  <a:pt x="2536" y="265"/>
                </a:cubicBezTo>
                <a:cubicBezTo>
                  <a:pt x="2564" y="214"/>
                  <a:pt x="2603" y="181"/>
                  <a:pt x="2637" y="136"/>
                </a:cubicBezTo>
                <a:cubicBezTo>
                  <a:pt x="2673" y="88"/>
                  <a:pt x="2705" y="26"/>
                  <a:pt x="2766" y="7"/>
                </a:cubicBezTo>
                <a:cubicBezTo>
                  <a:pt x="2800" y="10"/>
                  <a:pt x="2837" y="3"/>
                  <a:pt x="2866" y="21"/>
                </a:cubicBezTo>
                <a:cubicBezTo>
                  <a:pt x="2916" y="51"/>
                  <a:pt x="2839" y="23"/>
                  <a:pt x="2902" y="43"/>
                </a:cubicBezTo>
                <a:cubicBezTo>
                  <a:pt x="2914" y="79"/>
                  <a:pt x="2923" y="59"/>
                  <a:pt x="2945" y="86"/>
                </a:cubicBezTo>
                <a:cubicBezTo>
                  <a:pt x="2956" y="100"/>
                  <a:pt x="2958" y="111"/>
                  <a:pt x="2973" y="122"/>
                </a:cubicBezTo>
                <a:cubicBezTo>
                  <a:pt x="2987" y="132"/>
                  <a:pt x="3016" y="150"/>
                  <a:pt x="3016" y="150"/>
                </a:cubicBezTo>
                <a:cubicBezTo>
                  <a:pt x="3048" y="196"/>
                  <a:pt x="3093" y="209"/>
                  <a:pt x="3145" y="222"/>
                </a:cubicBezTo>
                <a:cubicBezTo>
                  <a:pt x="3182" y="246"/>
                  <a:pt x="3225" y="265"/>
                  <a:pt x="3267" y="279"/>
                </a:cubicBezTo>
                <a:cubicBezTo>
                  <a:pt x="3303" y="304"/>
                  <a:pt x="3284" y="287"/>
                  <a:pt x="3317" y="337"/>
                </a:cubicBezTo>
                <a:cubicBezTo>
                  <a:pt x="3326" y="351"/>
                  <a:pt x="3323" y="372"/>
                  <a:pt x="3346" y="372"/>
                </a:cubicBezTo>
              </a:path>
            </a:pathLst>
          </a:custGeom>
          <a:noFill/>
          <a:ln w="19050" cap="rnd" cmpd="sng">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 name="Freeform 1068"/>
          <p:cNvSpPr>
            <a:spLocks/>
          </p:cNvSpPr>
          <p:nvPr/>
        </p:nvSpPr>
        <p:spPr bwMode="auto">
          <a:xfrm>
            <a:off x="2735264" y="2252663"/>
            <a:ext cx="2809875" cy="1479550"/>
          </a:xfrm>
          <a:custGeom>
            <a:avLst/>
            <a:gdLst>
              <a:gd name="T0" fmla="*/ 0 w 1770"/>
              <a:gd name="T1" fmla="*/ 2147483646 h 932"/>
              <a:gd name="T2" fmla="*/ 2147483646 w 1770"/>
              <a:gd name="T3" fmla="*/ 2147483646 h 932"/>
              <a:gd name="T4" fmla="*/ 2147483646 w 1770"/>
              <a:gd name="T5" fmla="*/ 2147483646 h 932"/>
              <a:gd name="T6" fmla="*/ 2147483646 w 1770"/>
              <a:gd name="T7" fmla="*/ 2147483646 h 932"/>
              <a:gd name="T8" fmla="*/ 2147483646 w 1770"/>
              <a:gd name="T9" fmla="*/ 2147483646 h 932"/>
              <a:gd name="T10" fmla="*/ 2147483646 w 1770"/>
              <a:gd name="T11" fmla="*/ 2147483646 h 932"/>
              <a:gd name="T12" fmla="*/ 2147483646 w 1770"/>
              <a:gd name="T13" fmla="*/ 2147483646 h 932"/>
              <a:gd name="T14" fmla="*/ 2147483646 w 1770"/>
              <a:gd name="T15" fmla="*/ 2147483646 h 932"/>
              <a:gd name="T16" fmla="*/ 2147483646 w 1770"/>
              <a:gd name="T17" fmla="*/ 2147483646 h 932"/>
              <a:gd name="T18" fmla="*/ 2147483646 w 1770"/>
              <a:gd name="T19" fmla="*/ 2147483646 h 932"/>
              <a:gd name="T20" fmla="*/ 2147483646 w 1770"/>
              <a:gd name="T21" fmla="*/ 2147483646 h 932"/>
              <a:gd name="T22" fmla="*/ 2147483646 w 1770"/>
              <a:gd name="T23" fmla="*/ 2147483646 h 932"/>
              <a:gd name="T24" fmla="*/ 2147483646 w 1770"/>
              <a:gd name="T25" fmla="*/ 2147483646 h 932"/>
              <a:gd name="T26" fmla="*/ 2147483646 w 1770"/>
              <a:gd name="T27" fmla="*/ 2147483646 h 932"/>
              <a:gd name="T28" fmla="*/ 2147483646 w 1770"/>
              <a:gd name="T29" fmla="*/ 2147483646 h 932"/>
              <a:gd name="T30" fmla="*/ 2147483646 w 1770"/>
              <a:gd name="T31" fmla="*/ 2147483646 h 932"/>
              <a:gd name="T32" fmla="*/ 2147483646 w 1770"/>
              <a:gd name="T33" fmla="*/ 2147483646 h 932"/>
              <a:gd name="T34" fmla="*/ 2147483646 w 1770"/>
              <a:gd name="T35" fmla="*/ 2147483646 h 932"/>
              <a:gd name="T36" fmla="*/ 2147483646 w 1770"/>
              <a:gd name="T37" fmla="*/ 2147483646 h 932"/>
              <a:gd name="T38" fmla="*/ 2147483646 w 1770"/>
              <a:gd name="T39" fmla="*/ 2147483646 h 932"/>
              <a:gd name="T40" fmla="*/ 2147483646 w 1770"/>
              <a:gd name="T41" fmla="*/ 2147483646 h 932"/>
              <a:gd name="T42" fmla="*/ 2147483646 w 1770"/>
              <a:gd name="T43" fmla="*/ 2147483646 h 932"/>
              <a:gd name="T44" fmla="*/ 2147483646 w 1770"/>
              <a:gd name="T45" fmla="*/ 0 h 932"/>
              <a:gd name="T46" fmla="*/ 2147483646 w 1770"/>
              <a:gd name="T47" fmla="*/ 2147483646 h 932"/>
              <a:gd name="T48" fmla="*/ 2147483646 w 1770"/>
              <a:gd name="T49" fmla="*/ 2147483646 h 932"/>
              <a:gd name="T50" fmla="*/ 2147483646 w 1770"/>
              <a:gd name="T51" fmla="*/ 2147483646 h 932"/>
              <a:gd name="T52" fmla="*/ 2147483646 w 1770"/>
              <a:gd name="T53" fmla="*/ 2147483646 h 932"/>
              <a:gd name="T54" fmla="*/ 2147483646 w 1770"/>
              <a:gd name="T55" fmla="*/ 2147483646 h 932"/>
              <a:gd name="T56" fmla="*/ 2147483646 w 1770"/>
              <a:gd name="T57" fmla="*/ 2147483646 h 932"/>
              <a:gd name="T58" fmla="*/ 2147483646 w 1770"/>
              <a:gd name="T59" fmla="*/ 2147483646 h 932"/>
              <a:gd name="T60" fmla="*/ 2147483646 w 1770"/>
              <a:gd name="T61" fmla="*/ 2147483646 h 932"/>
              <a:gd name="T62" fmla="*/ 2147483646 w 1770"/>
              <a:gd name="T63" fmla="*/ 2147483646 h 932"/>
              <a:gd name="T64" fmla="*/ 2147483646 w 1770"/>
              <a:gd name="T65" fmla="*/ 2147483646 h 932"/>
              <a:gd name="T66" fmla="*/ 2147483646 w 1770"/>
              <a:gd name="T67" fmla="*/ 2147483646 h 932"/>
              <a:gd name="T68" fmla="*/ 2147483646 w 1770"/>
              <a:gd name="T69" fmla="*/ 2147483646 h 932"/>
              <a:gd name="T70" fmla="*/ 2147483646 w 1770"/>
              <a:gd name="T71" fmla="*/ 2147483646 h 932"/>
              <a:gd name="T72" fmla="*/ 2147483646 w 1770"/>
              <a:gd name="T73" fmla="*/ 2147483646 h 932"/>
              <a:gd name="T74" fmla="*/ 2147483646 w 1770"/>
              <a:gd name="T75" fmla="*/ 2147483646 h 932"/>
              <a:gd name="T76" fmla="*/ 2147483646 w 1770"/>
              <a:gd name="T77" fmla="*/ 2147483646 h 932"/>
              <a:gd name="T78" fmla="*/ 2147483646 w 1770"/>
              <a:gd name="T79" fmla="*/ 2147483646 h 9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70"/>
              <a:gd name="T121" fmla="*/ 0 h 932"/>
              <a:gd name="T122" fmla="*/ 1770 w 1770"/>
              <a:gd name="T123" fmla="*/ 932 h 9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70" h="932">
                <a:moveTo>
                  <a:pt x="0" y="681"/>
                </a:moveTo>
                <a:cubicBezTo>
                  <a:pt x="25" y="698"/>
                  <a:pt x="53" y="713"/>
                  <a:pt x="72" y="738"/>
                </a:cubicBezTo>
                <a:cubicBezTo>
                  <a:pt x="102" y="778"/>
                  <a:pt x="112" y="802"/>
                  <a:pt x="158" y="824"/>
                </a:cubicBezTo>
                <a:cubicBezTo>
                  <a:pt x="191" y="876"/>
                  <a:pt x="148" y="817"/>
                  <a:pt x="201" y="860"/>
                </a:cubicBezTo>
                <a:cubicBezTo>
                  <a:pt x="208" y="865"/>
                  <a:pt x="209" y="876"/>
                  <a:pt x="215" y="881"/>
                </a:cubicBezTo>
                <a:cubicBezTo>
                  <a:pt x="218" y="884"/>
                  <a:pt x="254" y="895"/>
                  <a:pt x="258" y="896"/>
                </a:cubicBezTo>
                <a:cubicBezTo>
                  <a:pt x="293" y="919"/>
                  <a:pt x="269" y="906"/>
                  <a:pt x="322" y="924"/>
                </a:cubicBezTo>
                <a:cubicBezTo>
                  <a:pt x="329" y="927"/>
                  <a:pt x="344" y="932"/>
                  <a:pt x="344" y="932"/>
                </a:cubicBezTo>
                <a:cubicBezTo>
                  <a:pt x="373" y="929"/>
                  <a:pt x="402" y="929"/>
                  <a:pt x="430" y="924"/>
                </a:cubicBezTo>
                <a:cubicBezTo>
                  <a:pt x="445" y="921"/>
                  <a:pt x="473" y="910"/>
                  <a:pt x="473" y="910"/>
                </a:cubicBezTo>
                <a:cubicBezTo>
                  <a:pt x="478" y="903"/>
                  <a:pt x="480" y="894"/>
                  <a:pt x="487" y="889"/>
                </a:cubicBezTo>
                <a:cubicBezTo>
                  <a:pt x="493" y="884"/>
                  <a:pt x="502" y="885"/>
                  <a:pt x="509" y="881"/>
                </a:cubicBezTo>
                <a:cubicBezTo>
                  <a:pt x="537" y="866"/>
                  <a:pt x="558" y="841"/>
                  <a:pt x="587" y="831"/>
                </a:cubicBezTo>
                <a:cubicBezTo>
                  <a:pt x="629" y="791"/>
                  <a:pt x="572" y="841"/>
                  <a:pt x="623" y="810"/>
                </a:cubicBezTo>
                <a:cubicBezTo>
                  <a:pt x="651" y="793"/>
                  <a:pt x="675" y="764"/>
                  <a:pt x="702" y="745"/>
                </a:cubicBezTo>
                <a:cubicBezTo>
                  <a:pt x="725" y="653"/>
                  <a:pt x="757" y="572"/>
                  <a:pt x="810" y="494"/>
                </a:cubicBezTo>
                <a:cubicBezTo>
                  <a:pt x="819" y="466"/>
                  <a:pt x="829" y="437"/>
                  <a:pt x="838" y="409"/>
                </a:cubicBezTo>
                <a:cubicBezTo>
                  <a:pt x="840" y="402"/>
                  <a:pt x="839" y="392"/>
                  <a:pt x="845" y="387"/>
                </a:cubicBezTo>
                <a:cubicBezTo>
                  <a:pt x="862" y="371"/>
                  <a:pt x="888" y="330"/>
                  <a:pt x="888" y="330"/>
                </a:cubicBezTo>
                <a:cubicBezTo>
                  <a:pt x="896" y="306"/>
                  <a:pt x="903" y="287"/>
                  <a:pt x="917" y="265"/>
                </a:cubicBezTo>
                <a:cubicBezTo>
                  <a:pt x="927" y="225"/>
                  <a:pt x="937" y="186"/>
                  <a:pt x="960" y="151"/>
                </a:cubicBezTo>
                <a:cubicBezTo>
                  <a:pt x="971" y="117"/>
                  <a:pt x="978" y="77"/>
                  <a:pt x="1003" y="50"/>
                </a:cubicBezTo>
                <a:cubicBezTo>
                  <a:pt x="1011" y="26"/>
                  <a:pt x="1021" y="17"/>
                  <a:pt x="1039" y="0"/>
                </a:cubicBezTo>
                <a:cubicBezTo>
                  <a:pt x="1098" y="20"/>
                  <a:pt x="1102" y="83"/>
                  <a:pt x="1132" y="129"/>
                </a:cubicBezTo>
                <a:cubicBezTo>
                  <a:pt x="1148" y="179"/>
                  <a:pt x="1135" y="162"/>
                  <a:pt x="1161" y="186"/>
                </a:cubicBezTo>
                <a:cubicBezTo>
                  <a:pt x="1172" y="242"/>
                  <a:pt x="1190" y="296"/>
                  <a:pt x="1204" y="351"/>
                </a:cubicBezTo>
                <a:cubicBezTo>
                  <a:pt x="1219" y="408"/>
                  <a:pt x="1226" y="468"/>
                  <a:pt x="1247" y="523"/>
                </a:cubicBezTo>
                <a:cubicBezTo>
                  <a:pt x="1253" y="565"/>
                  <a:pt x="1257" y="628"/>
                  <a:pt x="1290" y="659"/>
                </a:cubicBezTo>
                <a:cubicBezTo>
                  <a:pt x="1302" y="698"/>
                  <a:pt x="1326" y="710"/>
                  <a:pt x="1354" y="738"/>
                </a:cubicBezTo>
                <a:cubicBezTo>
                  <a:pt x="1433" y="729"/>
                  <a:pt x="1466" y="719"/>
                  <a:pt x="1512" y="652"/>
                </a:cubicBezTo>
                <a:cubicBezTo>
                  <a:pt x="1514" y="645"/>
                  <a:pt x="1515" y="637"/>
                  <a:pt x="1519" y="631"/>
                </a:cubicBezTo>
                <a:cubicBezTo>
                  <a:pt x="1522" y="625"/>
                  <a:pt x="1530" y="622"/>
                  <a:pt x="1533" y="616"/>
                </a:cubicBezTo>
                <a:cubicBezTo>
                  <a:pt x="1573" y="534"/>
                  <a:pt x="1506" y="638"/>
                  <a:pt x="1555" y="566"/>
                </a:cubicBezTo>
                <a:cubicBezTo>
                  <a:pt x="1557" y="559"/>
                  <a:pt x="1559" y="552"/>
                  <a:pt x="1562" y="545"/>
                </a:cubicBezTo>
                <a:cubicBezTo>
                  <a:pt x="1566" y="537"/>
                  <a:pt x="1573" y="531"/>
                  <a:pt x="1576" y="523"/>
                </a:cubicBezTo>
                <a:cubicBezTo>
                  <a:pt x="1601" y="465"/>
                  <a:pt x="1575" y="494"/>
                  <a:pt x="1605" y="466"/>
                </a:cubicBezTo>
                <a:cubicBezTo>
                  <a:pt x="1622" y="415"/>
                  <a:pt x="1611" y="436"/>
                  <a:pt x="1633" y="401"/>
                </a:cubicBezTo>
                <a:cubicBezTo>
                  <a:pt x="1640" y="369"/>
                  <a:pt x="1647" y="306"/>
                  <a:pt x="1662" y="280"/>
                </a:cubicBezTo>
                <a:cubicBezTo>
                  <a:pt x="1692" y="228"/>
                  <a:pt x="1658" y="317"/>
                  <a:pt x="1691" y="237"/>
                </a:cubicBezTo>
                <a:cubicBezTo>
                  <a:pt x="1721" y="163"/>
                  <a:pt x="1732" y="78"/>
                  <a:pt x="1770" y="7"/>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 name="Freeform 1069"/>
          <p:cNvSpPr>
            <a:spLocks/>
          </p:cNvSpPr>
          <p:nvPr/>
        </p:nvSpPr>
        <p:spPr bwMode="auto">
          <a:xfrm>
            <a:off x="5597526" y="1725614"/>
            <a:ext cx="3059113" cy="2308225"/>
          </a:xfrm>
          <a:custGeom>
            <a:avLst/>
            <a:gdLst>
              <a:gd name="T0" fmla="*/ 0 w 1927"/>
              <a:gd name="T1" fmla="*/ 2147483646 h 1454"/>
              <a:gd name="T2" fmla="*/ 2147483646 w 1927"/>
              <a:gd name="T3" fmla="*/ 2147483646 h 1454"/>
              <a:gd name="T4" fmla="*/ 2147483646 w 1927"/>
              <a:gd name="T5" fmla="*/ 2147483646 h 1454"/>
              <a:gd name="T6" fmla="*/ 2147483646 w 1927"/>
              <a:gd name="T7" fmla="*/ 2147483646 h 1454"/>
              <a:gd name="T8" fmla="*/ 2147483646 w 1927"/>
              <a:gd name="T9" fmla="*/ 2147483646 h 1454"/>
              <a:gd name="T10" fmla="*/ 2147483646 w 1927"/>
              <a:gd name="T11" fmla="*/ 2147483646 h 1454"/>
              <a:gd name="T12" fmla="*/ 2147483646 w 1927"/>
              <a:gd name="T13" fmla="*/ 2147483646 h 1454"/>
              <a:gd name="T14" fmla="*/ 2147483646 w 1927"/>
              <a:gd name="T15" fmla="*/ 2147483646 h 1454"/>
              <a:gd name="T16" fmla="*/ 2147483646 w 1927"/>
              <a:gd name="T17" fmla="*/ 2147483646 h 1454"/>
              <a:gd name="T18" fmla="*/ 2147483646 w 1927"/>
              <a:gd name="T19" fmla="*/ 2147483646 h 1454"/>
              <a:gd name="T20" fmla="*/ 2147483646 w 1927"/>
              <a:gd name="T21" fmla="*/ 2147483646 h 1454"/>
              <a:gd name="T22" fmla="*/ 2147483646 w 1927"/>
              <a:gd name="T23" fmla="*/ 2147483646 h 1454"/>
              <a:gd name="T24" fmla="*/ 2147483646 w 1927"/>
              <a:gd name="T25" fmla="*/ 2147483646 h 1454"/>
              <a:gd name="T26" fmla="*/ 2147483646 w 1927"/>
              <a:gd name="T27" fmla="*/ 2147483646 h 1454"/>
              <a:gd name="T28" fmla="*/ 2147483646 w 1927"/>
              <a:gd name="T29" fmla="*/ 2147483646 h 1454"/>
              <a:gd name="T30" fmla="*/ 2147483646 w 1927"/>
              <a:gd name="T31" fmla="*/ 2147483646 h 1454"/>
              <a:gd name="T32" fmla="*/ 2147483646 w 1927"/>
              <a:gd name="T33" fmla="*/ 2147483646 h 1454"/>
              <a:gd name="T34" fmla="*/ 2147483646 w 1927"/>
              <a:gd name="T35" fmla="*/ 2147483646 h 1454"/>
              <a:gd name="T36" fmla="*/ 2147483646 w 1927"/>
              <a:gd name="T37" fmla="*/ 2147483646 h 1454"/>
              <a:gd name="T38" fmla="*/ 2147483646 w 1927"/>
              <a:gd name="T39" fmla="*/ 2147483646 h 1454"/>
              <a:gd name="T40" fmla="*/ 2147483646 w 1927"/>
              <a:gd name="T41" fmla="*/ 2147483646 h 1454"/>
              <a:gd name="T42" fmla="*/ 2147483646 w 1927"/>
              <a:gd name="T43" fmla="*/ 2147483646 h 1454"/>
              <a:gd name="T44" fmla="*/ 2147483646 w 1927"/>
              <a:gd name="T45" fmla="*/ 2147483646 h 1454"/>
              <a:gd name="T46" fmla="*/ 2147483646 w 1927"/>
              <a:gd name="T47" fmla="*/ 2147483646 h 1454"/>
              <a:gd name="T48" fmla="*/ 2147483646 w 1927"/>
              <a:gd name="T49" fmla="*/ 0 h 1454"/>
              <a:gd name="T50" fmla="*/ 2147483646 w 1927"/>
              <a:gd name="T51" fmla="*/ 2147483646 h 1454"/>
              <a:gd name="T52" fmla="*/ 2147483646 w 1927"/>
              <a:gd name="T53" fmla="*/ 2147483646 h 1454"/>
              <a:gd name="T54" fmla="*/ 2147483646 w 1927"/>
              <a:gd name="T55" fmla="*/ 2147483646 h 1454"/>
              <a:gd name="T56" fmla="*/ 2147483646 w 1927"/>
              <a:gd name="T57" fmla="*/ 2147483646 h 1454"/>
              <a:gd name="T58" fmla="*/ 2147483646 w 1927"/>
              <a:gd name="T59" fmla="*/ 2147483646 h 1454"/>
              <a:gd name="T60" fmla="*/ 2147483646 w 1927"/>
              <a:gd name="T61" fmla="*/ 2147483646 h 1454"/>
              <a:gd name="T62" fmla="*/ 2147483646 w 1927"/>
              <a:gd name="T63" fmla="*/ 2147483646 h 1454"/>
              <a:gd name="T64" fmla="*/ 2147483646 w 1927"/>
              <a:gd name="T65" fmla="*/ 2147483646 h 1454"/>
              <a:gd name="T66" fmla="*/ 2147483646 w 1927"/>
              <a:gd name="T67" fmla="*/ 2147483646 h 1454"/>
              <a:gd name="T68" fmla="*/ 2147483646 w 1927"/>
              <a:gd name="T69" fmla="*/ 2147483646 h 1454"/>
              <a:gd name="T70" fmla="*/ 2147483646 w 1927"/>
              <a:gd name="T71" fmla="*/ 2147483646 h 1454"/>
              <a:gd name="T72" fmla="*/ 2147483646 w 1927"/>
              <a:gd name="T73" fmla="*/ 2147483646 h 1454"/>
              <a:gd name="T74" fmla="*/ 2147483646 w 1927"/>
              <a:gd name="T75" fmla="*/ 2147483646 h 1454"/>
              <a:gd name="T76" fmla="*/ 2147483646 w 1927"/>
              <a:gd name="T77" fmla="*/ 2147483646 h 1454"/>
              <a:gd name="T78" fmla="*/ 2147483646 w 1927"/>
              <a:gd name="T79" fmla="*/ 2147483646 h 1454"/>
              <a:gd name="T80" fmla="*/ 2147483646 w 1927"/>
              <a:gd name="T81" fmla="*/ 2147483646 h 1454"/>
              <a:gd name="T82" fmla="*/ 2147483646 w 1927"/>
              <a:gd name="T83" fmla="*/ 2147483646 h 1454"/>
              <a:gd name="T84" fmla="*/ 2147483646 w 1927"/>
              <a:gd name="T85" fmla="*/ 2147483646 h 14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7"/>
              <a:gd name="T130" fmla="*/ 0 h 1454"/>
              <a:gd name="T131" fmla="*/ 1927 w 1927"/>
              <a:gd name="T132" fmla="*/ 1454 h 145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7" h="1454">
                <a:moveTo>
                  <a:pt x="0" y="336"/>
                </a:moveTo>
                <a:cubicBezTo>
                  <a:pt x="12" y="337"/>
                  <a:pt x="85" y="336"/>
                  <a:pt x="115" y="351"/>
                </a:cubicBezTo>
                <a:cubicBezTo>
                  <a:pt x="141" y="364"/>
                  <a:pt x="151" y="385"/>
                  <a:pt x="179" y="394"/>
                </a:cubicBezTo>
                <a:cubicBezTo>
                  <a:pt x="194" y="417"/>
                  <a:pt x="206" y="429"/>
                  <a:pt x="229" y="444"/>
                </a:cubicBezTo>
                <a:cubicBezTo>
                  <a:pt x="238" y="471"/>
                  <a:pt x="248" y="478"/>
                  <a:pt x="272" y="494"/>
                </a:cubicBezTo>
                <a:cubicBezTo>
                  <a:pt x="274" y="501"/>
                  <a:pt x="275" y="509"/>
                  <a:pt x="279" y="516"/>
                </a:cubicBezTo>
                <a:cubicBezTo>
                  <a:pt x="283" y="522"/>
                  <a:pt x="291" y="524"/>
                  <a:pt x="294" y="530"/>
                </a:cubicBezTo>
                <a:cubicBezTo>
                  <a:pt x="299" y="541"/>
                  <a:pt x="298" y="554"/>
                  <a:pt x="301" y="566"/>
                </a:cubicBezTo>
                <a:cubicBezTo>
                  <a:pt x="311" y="607"/>
                  <a:pt x="323" y="649"/>
                  <a:pt x="337" y="688"/>
                </a:cubicBezTo>
                <a:cubicBezTo>
                  <a:pt x="346" y="744"/>
                  <a:pt x="360" y="799"/>
                  <a:pt x="380" y="852"/>
                </a:cubicBezTo>
                <a:cubicBezTo>
                  <a:pt x="394" y="937"/>
                  <a:pt x="418" y="1021"/>
                  <a:pt x="444" y="1103"/>
                </a:cubicBezTo>
                <a:cubicBezTo>
                  <a:pt x="458" y="1147"/>
                  <a:pt x="469" y="1194"/>
                  <a:pt x="494" y="1232"/>
                </a:cubicBezTo>
                <a:cubicBezTo>
                  <a:pt x="506" y="1270"/>
                  <a:pt x="521" y="1305"/>
                  <a:pt x="537" y="1340"/>
                </a:cubicBezTo>
                <a:cubicBezTo>
                  <a:pt x="559" y="1388"/>
                  <a:pt x="570" y="1424"/>
                  <a:pt x="616" y="1454"/>
                </a:cubicBezTo>
                <a:cubicBezTo>
                  <a:pt x="694" y="1446"/>
                  <a:pt x="670" y="1453"/>
                  <a:pt x="709" y="1411"/>
                </a:cubicBezTo>
                <a:cubicBezTo>
                  <a:pt x="732" y="1345"/>
                  <a:pt x="743" y="1259"/>
                  <a:pt x="781" y="1203"/>
                </a:cubicBezTo>
                <a:cubicBezTo>
                  <a:pt x="789" y="1162"/>
                  <a:pt x="805" y="1128"/>
                  <a:pt x="817" y="1089"/>
                </a:cubicBezTo>
                <a:cubicBezTo>
                  <a:pt x="821" y="1075"/>
                  <a:pt x="826" y="1060"/>
                  <a:pt x="831" y="1046"/>
                </a:cubicBezTo>
                <a:cubicBezTo>
                  <a:pt x="833" y="1039"/>
                  <a:pt x="838" y="1024"/>
                  <a:pt x="838" y="1024"/>
                </a:cubicBezTo>
                <a:cubicBezTo>
                  <a:pt x="845" y="972"/>
                  <a:pt x="854" y="918"/>
                  <a:pt x="867" y="867"/>
                </a:cubicBezTo>
                <a:cubicBezTo>
                  <a:pt x="872" y="804"/>
                  <a:pt x="876" y="727"/>
                  <a:pt x="895" y="666"/>
                </a:cubicBezTo>
                <a:cubicBezTo>
                  <a:pt x="898" y="627"/>
                  <a:pt x="908" y="590"/>
                  <a:pt x="910" y="551"/>
                </a:cubicBezTo>
                <a:cubicBezTo>
                  <a:pt x="924" y="271"/>
                  <a:pt x="891" y="383"/>
                  <a:pt x="924" y="279"/>
                </a:cubicBezTo>
                <a:cubicBezTo>
                  <a:pt x="930" y="234"/>
                  <a:pt x="938" y="187"/>
                  <a:pt x="953" y="143"/>
                </a:cubicBezTo>
                <a:cubicBezTo>
                  <a:pt x="963" y="84"/>
                  <a:pt x="965" y="35"/>
                  <a:pt x="1017" y="0"/>
                </a:cubicBezTo>
                <a:cubicBezTo>
                  <a:pt x="1024" y="2"/>
                  <a:pt x="1035" y="1"/>
                  <a:pt x="1039" y="7"/>
                </a:cubicBezTo>
                <a:cubicBezTo>
                  <a:pt x="1045" y="16"/>
                  <a:pt x="1060" y="88"/>
                  <a:pt x="1067" y="107"/>
                </a:cubicBezTo>
                <a:cubicBezTo>
                  <a:pt x="1095" y="186"/>
                  <a:pt x="1121" y="269"/>
                  <a:pt x="1139" y="351"/>
                </a:cubicBezTo>
                <a:cubicBezTo>
                  <a:pt x="1155" y="424"/>
                  <a:pt x="1138" y="369"/>
                  <a:pt x="1153" y="415"/>
                </a:cubicBezTo>
                <a:cubicBezTo>
                  <a:pt x="1159" y="460"/>
                  <a:pt x="1168" y="501"/>
                  <a:pt x="1182" y="544"/>
                </a:cubicBezTo>
                <a:cubicBezTo>
                  <a:pt x="1188" y="596"/>
                  <a:pt x="1195" y="652"/>
                  <a:pt x="1211" y="702"/>
                </a:cubicBezTo>
                <a:cubicBezTo>
                  <a:pt x="1217" y="749"/>
                  <a:pt x="1224" y="799"/>
                  <a:pt x="1239" y="845"/>
                </a:cubicBezTo>
                <a:cubicBezTo>
                  <a:pt x="1245" y="896"/>
                  <a:pt x="1245" y="957"/>
                  <a:pt x="1282" y="996"/>
                </a:cubicBezTo>
                <a:cubicBezTo>
                  <a:pt x="1333" y="977"/>
                  <a:pt x="1316" y="969"/>
                  <a:pt x="1347" y="938"/>
                </a:cubicBezTo>
                <a:cubicBezTo>
                  <a:pt x="1355" y="914"/>
                  <a:pt x="1368" y="902"/>
                  <a:pt x="1383" y="881"/>
                </a:cubicBezTo>
                <a:cubicBezTo>
                  <a:pt x="1394" y="837"/>
                  <a:pt x="1417" y="810"/>
                  <a:pt x="1440" y="773"/>
                </a:cubicBezTo>
                <a:cubicBezTo>
                  <a:pt x="1447" y="744"/>
                  <a:pt x="1452" y="726"/>
                  <a:pt x="1469" y="702"/>
                </a:cubicBezTo>
                <a:cubicBezTo>
                  <a:pt x="1476" y="660"/>
                  <a:pt x="1480" y="610"/>
                  <a:pt x="1512" y="580"/>
                </a:cubicBezTo>
                <a:cubicBezTo>
                  <a:pt x="1528" y="531"/>
                  <a:pt x="1566" y="553"/>
                  <a:pt x="1605" y="566"/>
                </a:cubicBezTo>
                <a:cubicBezTo>
                  <a:pt x="1621" y="613"/>
                  <a:pt x="1597" y="562"/>
                  <a:pt x="1655" y="602"/>
                </a:cubicBezTo>
                <a:cubicBezTo>
                  <a:pt x="1692" y="628"/>
                  <a:pt x="1727" y="659"/>
                  <a:pt x="1770" y="673"/>
                </a:cubicBezTo>
                <a:cubicBezTo>
                  <a:pt x="1794" y="699"/>
                  <a:pt x="1826" y="726"/>
                  <a:pt x="1856" y="745"/>
                </a:cubicBezTo>
                <a:cubicBezTo>
                  <a:pt x="1877" y="776"/>
                  <a:pt x="1903" y="778"/>
                  <a:pt x="1927" y="802"/>
                </a:cubicBez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6" name="Straight Connector 5"/>
          <p:cNvCxnSpPr/>
          <p:nvPr/>
        </p:nvCxnSpPr>
        <p:spPr>
          <a:xfrm>
            <a:off x="2262890" y="2898776"/>
            <a:ext cx="6934200" cy="28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70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7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72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7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72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9" grpId="0" animBg="1"/>
      <p:bldP spid="28720" grpId="0" animBg="1"/>
      <p:bldP spid="28721" grpId="0" animBg="1"/>
      <p:bldP spid="28722" grpId="0" animBg="1"/>
      <p:bldP spid="28723" grpId="0" animBg="1"/>
      <p:bldP spid="28724" grpId="0" animBg="1"/>
      <p:bldP spid="28725" grpId="0" animBg="1"/>
      <p:bldP spid="28726" grpId="0" animBg="1"/>
      <p:bldP spid="28727" grpId="0" animBg="1"/>
      <p:bldP spid="287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0766" y="352697"/>
            <a:ext cx="6596743" cy="369332"/>
          </a:xfrm>
          <a:prstGeom prst="rect">
            <a:avLst/>
          </a:prstGeom>
          <a:noFill/>
        </p:spPr>
        <p:txBody>
          <a:bodyPr wrap="square" rtlCol="0">
            <a:spAutoFit/>
          </a:bodyPr>
          <a:lstStyle/>
          <a:p>
            <a:r>
              <a:rPr lang="en-GB" dirty="0" smtClean="0"/>
              <a:t>Comment</a:t>
            </a:r>
            <a:endParaRPr lang="en-GB" dirty="0"/>
          </a:p>
        </p:txBody>
      </p:sp>
      <p:sp>
        <p:nvSpPr>
          <p:cNvPr id="3" name="TextBox 2"/>
          <p:cNvSpPr txBox="1"/>
          <p:nvPr/>
        </p:nvSpPr>
        <p:spPr>
          <a:xfrm>
            <a:off x="2677886" y="1567543"/>
            <a:ext cx="8556171" cy="1200329"/>
          </a:xfrm>
          <a:prstGeom prst="rect">
            <a:avLst/>
          </a:prstGeom>
          <a:noFill/>
        </p:spPr>
        <p:txBody>
          <a:bodyPr wrap="square" rtlCol="0">
            <a:spAutoFit/>
          </a:bodyPr>
          <a:lstStyle/>
          <a:p>
            <a:r>
              <a:rPr lang="en-GB" dirty="0" smtClean="0"/>
              <a:t>If there is a trend in a data, simple averaging does not show it. We get a number and that is. We need more refined methods to find a hidden structures. In next slides we deal with the trend. There based, in principle,  on averaging of a data in some time window.</a:t>
            </a:r>
            <a:endParaRPr lang="en-GB" dirty="0"/>
          </a:p>
        </p:txBody>
      </p:sp>
    </p:spTree>
    <p:extLst>
      <p:ext uri="{BB962C8B-B14F-4D97-AF65-F5344CB8AC3E}">
        <p14:creationId xmlns:p14="http://schemas.microsoft.com/office/powerpoint/2010/main" val="6274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3"/>
          <p:cNvGrpSpPr>
            <a:grpSpLocks/>
          </p:cNvGrpSpPr>
          <p:nvPr/>
        </p:nvGrpSpPr>
        <p:grpSpPr bwMode="auto">
          <a:xfrm>
            <a:off x="3863976" y="1484314"/>
            <a:ext cx="5184775" cy="4537075"/>
            <a:chOff x="2411760" y="1484784"/>
            <a:chExt cx="5184576" cy="4536504"/>
          </a:xfrm>
        </p:grpSpPr>
        <p:sp>
          <p:nvSpPr>
            <p:cNvPr id="2" name="Oval 1"/>
            <p:cNvSpPr/>
            <p:nvPr/>
          </p:nvSpPr>
          <p:spPr>
            <a:xfrm>
              <a:off x="2411760" y="1484784"/>
              <a:ext cx="1368372" cy="100793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 name="Oval 2"/>
            <p:cNvSpPr/>
            <p:nvPr/>
          </p:nvSpPr>
          <p:spPr>
            <a:xfrm>
              <a:off x="5364397" y="1495895"/>
              <a:ext cx="1368372" cy="10079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4" name="Oval 3"/>
            <p:cNvSpPr/>
            <p:nvPr/>
          </p:nvSpPr>
          <p:spPr>
            <a:xfrm>
              <a:off x="3419784" y="3573671"/>
              <a:ext cx="1368372" cy="100793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5" name="Oval 4"/>
            <p:cNvSpPr/>
            <p:nvPr/>
          </p:nvSpPr>
          <p:spPr>
            <a:xfrm>
              <a:off x="6227964" y="3356210"/>
              <a:ext cx="1368372" cy="100952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6" name="Oval 5"/>
            <p:cNvSpPr/>
            <p:nvPr/>
          </p:nvSpPr>
          <p:spPr>
            <a:xfrm>
              <a:off x="4834192" y="5013352"/>
              <a:ext cx="1368372" cy="10079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cxnSp>
          <p:nvCxnSpPr>
            <p:cNvPr id="8" name="Straight Arrow Connector 7"/>
            <p:cNvCxnSpPr>
              <a:stCxn id="2" idx="4"/>
            </p:cNvCxnSpPr>
            <p:nvPr/>
          </p:nvCxnSpPr>
          <p:spPr>
            <a:xfrm>
              <a:off x="3095947" y="2492719"/>
              <a:ext cx="684186" cy="115238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3"/>
            </p:cNvCxnSpPr>
            <p:nvPr/>
          </p:nvCxnSpPr>
          <p:spPr>
            <a:xfrm flipH="1">
              <a:off x="4445270" y="2356211"/>
              <a:ext cx="1119144" cy="132857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4"/>
            </p:cNvCxnSpPr>
            <p:nvPr/>
          </p:nvCxnSpPr>
          <p:spPr>
            <a:xfrm flipH="1">
              <a:off x="5500916" y="2503831"/>
              <a:ext cx="547667" cy="257618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48583" y="4365733"/>
              <a:ext cx="866742" cy="86349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1"/>
            </p:cNvCxnSpPr>
            <p:nvPr/>
          </p:nvCxnSpPr>
          <p:spPr>
            <a:xfrm>
              <a:off x="4492893" y="4437162"/>
              <a:ext cx="542904" cy="723809"/>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830" name="TextBox 17"/>
            <p:cNvSpPr txBox="1">
              <a:spLocks noChangeArrowheads="1"/>
            </p:cNvSpPr>
            <p:nvPr/>
          </p:nvSpPr>
          <p:spPr bwMode="auto">
            <a:xfrm>
              <a:off x="2555776" y="176841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Arial" panose="020B0604020202020204" pitchFamily="34" charset="0"/>
                </a:rPr>
                <a:t>Gender</a:t>
              </a:r>
              <a:endParaRPr lang="sk-SK" altLang="en-US" dirty="0">
                <a:latin typeface="Arial" panose="020B0604020202020204" pitchFamily="34" charset="0"/>
              </a:endParaRPr>
            </a:p>
          </p:txBody>
        </p:sp>
        <p:sp>
          <p:nvSpPr>
            <p:cNvPr id="34831" name="TextBox 18"/>
            <p:cNvSpPr txBox="1">
              <a:spLocks noChangeArrowheads="1"/>
            </p:cNvSpPr>
            <p:nvPr/>
          </p:nvSpPr>
          <p:spPr bwMode="auto">
            <a:xfrm>
              <a:off x="5364088" y="1768416"/>
              <a:ext cx="1551237" cy="36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Arial" panose="020B0604020202020204" pitchFamily="34" charset="0"/>
                </a:rPr>
                <a:t>Unemployed</a:t>
              </a:r>
              <a:r>
                <a:rPr lang="sk-SK" altLang="en-US" dirty="0" smtClean="0">
                  <a:latin typeface="Arial" panose="020B0604020202020204" pitchFamily="34" charset="0"/>
                </a:rPr>
                <a:t>.</a:t>
              </a:r>
              <a:endParaRPr lang="sk-SK" altLang="en-US" dirty="0">
                <a:latin typeface="Arial" panose="020B0604020202020204" pitchFamily="34" charset="0"/>
              </a:endParaRPr>
            </a:p>
          </p:txBody>
        </p:sp>
        <p:sp>
          <p:nvSpPr>
            <p:cNvPr id="34832" name="TextBox 20"/>
            <p:cNvSpPr txBox="1">
              <a:spLocks noChangeArrowheads="1"/>
            </p:cNvSpPr>
            <p:nvPr/>
          </p:nvSpPr>
          <p:spPr bwMode="auto">
            <a:xfrm>
              <a:off x="3437874" y="3861048"/>
              <a:ext cx="1326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smtClean="0">
                  <a:latin typeface="Arial" panose="020B0604020202020204" pitchFamily="34" charset="0"/>
                </a:rPr>
                <a:t>Earning</a:t>
              </a:r>
              <a:endParaRPr lang="sk-SK" altLang="en-US" dirty="0">
                <a:latin typeface="Arial" panose="020B0604020202020204" pitchFamily="34" charset="0"/>
              </a:endParaRPr>
            </a:p>
          </p:txBody>
        </p:sp>
        <p:sp>
          <p:nvSpPr>
            <p:cNvPr id="34833" name="TextBox 21"/>
            <p:cNvSpPr txBox="1">
              <a:spLocks noChangeArrowheads="1"/>
            </p:cNvSpPr>
            <p:nvPr/>
          </p:nvSpPr>
          <p:spPr bwMode="auto">
            <a:xfrm>
              <a:off x="6372200" y="3684176"/>
              <a:ext cx="1224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smtClean="0">
                  <a:latin typeface="Arial" panose="020B0604020202020204" pitchFamily="34" charset="0"/>
                </a:rPr>
                <a:t>Account</a:t>
              </a:r>
              <a:endParaRPr lang="sk-SK" altLang="en-US" dirty="0">
                <a:latin typeface="Arial" panose="020B0604020202020204" pitchFamily="34" charset="0"/>
              </a:endParaRPr>
            </a:p>
          </p:txBody>
        </p:sp>
        <p:sp>
          <p:nvSpPr>
            <p:cNvPr id="34834" name="TextBox 22"/>
            <p:cNvSpPr txBox="1">
              <a:spLocks noChangeArrowheads="1"/>
            </p:cNvSpPr>
            <p:nvPr/>
          </p:nvSpPr>
          <p:spPr bwMode="auto">
            <a:xfrm>
              <a:off x="5005217" y="5301208"/>
              <a:ext cx="1222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Arial" panose="020B0604020202020204" pitchFamily="34" charset="0"/>
                </a:rPr>
                <a:t>Loan</a:t>
              </a:r>
              <a:endParaRPr lang="sk-SK" altLang="en-US" dirty="0">
                <a:latin typeface="Arial" panose="020B0604020202020204" pitchFamily="34" charset="0"/>
              </a:endParaRPr>
            </a:p>
          </p:txBody>
        </p:sp>
      </p:grpSp>
      <p:sp>
        <p:nvSpPr>
          <p:cNvPr id="34819" name="TextBox 24"/>
          <p:cNvSpPr txBox="1">
            <a:spLocks noChangeArrowheads="1"/>
          </p:cNvSpPr>
          <p:nvPr/>
        </p:nvSpPr>
        <p:spPr bwMode="auto">
          <a:xfrm>
            <a:off x="1867990" y="260351"/>
            <a:ext cx="8476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dirty="0">
                <a:latin typeface="Arial" panose="020B0604020202020204" pitchFamily="34" charset="0"/>
              </a:rPr>
              <a:t>Expert </a:t>
            </a:r>
            <a:r>
              <a:rPr lang="sk-SK" altLang="en-US" sz="2400" dirty="0" err="1" smtClean="0">
                <a:latin typeface="Arial" panose="020B0604020202020204" pitchFamily="34" charset="0"/>
              </a:rPr>
              <a:t>defined</a:t>
            </a:r>
            <a:r>
              <a:rPr lang="sk-SK" altLang="en-US" sz="2400" dirty="0" smtClean="0">
                <a:latin typeface="Arial" panose="020B0604020202020204" pitchFamily="34" charset="0"/>
              </a:rPr>
              <a:t>, </a:t>
            </a:r>
            <a:r>
              <a:rPr lang="sk-SK" altLang="en-US" sz="2400" dirty="0" err="1" smtClean="0">
                <a:latin typeface="Arial" panose="020B0604020202020204" pitchFamily="34" charset="0"/>
              </a:rPr>
              <a:t>that</a:t>
            </a:r>
            <a:r>
              <a:rPr lang="sk-SK" altLang="en-US" sz="2400" dirty="0" smtClean="0">
                <a:latin typeface="Arial" panose="020B0604020202020204" pitchFamily="34" charset="0"/>
              </a:rPr>
              <a:t> </a:t>
            </a:r>
            <a:r>
              <a:rPr lang="sk-SK" altLang="en-US" sz="2400" dirty="0" err="1" smtClean="0">
                <a:latin typeface="Arial" panose="020B0604020202020204" pitchFamily="34" charset="0"/>
              </a:rPr>
              <a:t>the</a:t>
            </a:r>
            <a:r>
              <a:rPr lang="sk-SK" altLang="en-US" sz="2400" dirty="0" smtClean="0">
                <a:latin typeface="Arial" panose="020B0604020202020204" pitchFamily="34" charset="0"/>
              </a:rPr>
              <a:t> </a:t>
            </a:r>
            <a:r>
              <a:rPr lang="sk-SK" altLang="en-US" sz="2400" dirty="0" err="1">
                <a:latin typeface="Arial" panose="020B0604020202020204" pitchFamily="34" charset="0"/>
              </a:rPr>
              <a:t>B</a:t>
            </a:r>
            <a:r>
              <a:rPr lang="sk-SK" altLang="en-US" sz="2400" dirty="0" err="1" smtClean="0">
                <a:latin typeface="Arial" panose="020B0604020202020204" pitchFamily="34" charset="0"/>
              </a:rPr>
              <a:t>ayessian</a:t>
            </a:r>
            <a:r>
              <a:rPr lang="sk-SK" altLang="en-US" sz="2400" dirty="0" smtClean="0">
                <a:latin typeface="Arial" panose="020B0604020202020204" pitchFamily="34" charset="0"/>
              </a:rPr>
              <a:t> </a:t>
            </a:r>
            <a:r>
              <a:rPr lang="sk-SK" altLang="en-US" sz="2400" dirty="0" err="1" smtClean="0">
                <a:latin typeface="Arial" panose="020B0604020202020204" pitchFamily="34" charset="0"/>
              </a:rPr>
              <a:t>classifier</a:t>
            </a:r>
            <a:r>
              <a:rPr lang="sk-SK" altLang="en-US" sz="2400" dirty="0" smtClean="0">
                <a:latin typeface="Arial" panose="020B0604020202020204" pitchFamily="34" charset="0"/>
              </a:rPr>
              <a:t> </a:t>
            </a:r>
            <a:r>
              <a:rPr lang="sk-SK" altLang="en-US" sz="2400" dirty="0" err="1" smtClean="0">
                <a:latin typeface="Arial" panose="020B0604020202020204" pitchFamily="34" charset="0"/>
              </a:rPr>
              <a:t>is</a:t>
            </a:r>
            <a:endParaRPr lang="sk-SK" altLang="en-US" sz="2400" dirty="0">
              <a:latin typeface="Arial" panose="020B0604020202020204" pitchFamily="34" charset="0"/>
            </a:endParaRPr>
          </a:p>
        </p:txBody>
      </p:sp>
    </p:spTree>
    <p:extLst>
      <p:ext uri="{BB962C8B-B14F-4D97-AF65-F5344CB8AC3E}">
        <p14:creationId xmlns:p14="http://schemas.microsoft.com/office/powerpoint/2010/main" val="28894482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566988" y="476251"/>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800" b="1">
                <a:solidFill>
                  <a:schemeClr val="tx1"/>
                </a:solidFill>
                <a:latin typeface="Arial" panose="020B0604020202020204" pitchFamily="34" charset="0"/>
              </a:rPr>
              <a:t>S</a:t>
            </a:r>
            <a:r>
              <a:rPr lang="en-US" altLang="sk-SK" sz="2800" b="1">
                <a:solidFill>
                  <a:schemeClr val="tx1"/>
                </a:solidFill>
                <a:latin typeface="Arial" panose="020B0604020202020204" pitchFamily="34" charset="0"/>
              </a:rPr>
              <a:t>ingle moving average (MA</a:t>
            </a:r>
            <a:r>
              <a:rPr lang="sk-SK" altLang="sk-SK" sz="2800" b="1">
                <a:solidFill>
                  <a:schemeClr val="tx1"/>
                </a:solidFill>
                <a:latin typeface="Arial" panose="020B0604020202020204" pitchFamily="34" charset="0"/>
              </a:rPr>
              <a:t>, SMA</a:t>
            </a:r>
            <a:r>
              <a:rPr lang="en-US" altLang="sk-SK" sz="2800" b="1">
                <a:solidFill>
                  <a:schemeClr val="tx1"/>
                </a:solidFill>
                <a:latin typeface="Arial" panose="020B0604020202020204" pitchFamily="34" charset="0"/>
              </a:rPr>
              <a:t>)</a:t>
            </a:r>
          </a:p>
        </p:txBody>
      </p:sp>
      <p:sp>
        <p:nvSpPr>
          <p:cNvPr id="32771" name="Text Box 3"/>
          <p:cNvSpPr txBox="1">
            <a:spLocks noChangeArrowheads="1"/>
          </p:cNvSpPr>
          <p:nvPr/>
        </p:nvSpPr>
        <p:spPr bwMode="auto">
          <a:xfrm>
            <a:off x="1637507" y="1437105"/>
            <a:ext cx="1018589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average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smaller</a:t>
            </a:r>
            <a:r>
              <a:rPr lang="sk-SK" altLang="sk-SK" sz="2400" dirty="0" smtClean="0">
                <a:solidFill>
                  <a:schemeClr val="tx1"/>
                </a:solidFill>
                <a:latin typeface="Arial" panose="020B0604020202020204" pitchFamily="34" charset="0"/>
              </a:rPr>
              <a:t> set of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sk-SK" altLang="sk-SK" sz="2400" dirty="0" smtClean="0">
                <a:solidFill>
                  <a:schemeClr val="tx1"/>
                </a:solidFill>
                <a:latin typeface="Arial" panose="020B0604020202020204" pitchFamily="34" charset="0"/>
              </a:rPr>
              <a:t> as </a:t>
            </a: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move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through</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series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using</a:t>
            </a:r>
            <a:r>
              <a:rPr lang="sk-SK" altLang="sk-SK" sz="2400" dirty="0" smtClean="0">
                <a:solidFill>
                  <a:schemeClr val="tx1"/>
                </a:solidFill>
                <a:latin typeface="Arial" panose="020B0604020202020204" pitchFamily="34" charset="0"/>
              </a:rPr>
              <a:t> a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of </a:t>
            </a:r>
            <a:r>
              <a:rPr lang="sk-SK" altLang="sk-SK" sz="2400" dirty="0" err="1" smtClean="0">
                <a:solidFill>
                  <a:schemeClr val="tx1"/>
                </a:solidFill>
                <a:latin typeface="Arial" panose="020B0604020202020204" pitchFamily="34" charset="0"/>
              </a:rPr>
              <a:t>certain</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length</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for</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example</a:t>
            </a:r>
            <a:r>
              <a:rPr lang="sk-SK" altLang="sk-SK" sz="2400" dirty="0" smtClean="0">
                <a:solidFill>
                  <a:schemeClr val="tx1"/>
                </a:solidFill>
                <a:latin typeface="Arial" panose="020B0604020202020204" pitchFamily="34" charset="0"/>
              </a:rPr>
              <a:t> 3 </a:t>
            </a:r>
            <a:r>
              <a:rPr lang="sk-SK" altLang="sk-SK" sz="2400" dirty="0" err="1" smtClean="0">
                <a:solidFill>
                  <a:schemeClr val="tx1"/>
                </a:solidFill>
                <a:latin typeface="Arial" panose="020B0604020202020204" pitchFamily="34" charset="0"/>
              </a:rPr>
              <a:t>time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units</a:t>
            </a:r>
            <a:r>
              <a:rPr lang="sk-SK" altLang="sk-SK" sz="2400" dirty="0" smtClean="0">
                <a:solidFill>
                  <a:schemeClr val="tx1"/>
                </a:solidFill>
                <a:latin typeface="Arial" panose="020B0604020202020204" pitchFamily="34" charset="0"/>
              </a:rPr>
              <a: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replace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sk-SK" altLang="sk-SK" sz="2400" dirty="0" smtClean="0">
                <a:solidFill>
                  <a:schemeClr val="tx1"/>
                </a:solidFill>
                <a:latin typeface="Arial" panose="020B0604020202020204" pitchFamily="34" charset="0"/>
              </a:rPr>
              <a:t> in a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by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average</a:t>
            </a:r>
            <a:r>
              <a:rPr lang="en-GB" altLang="sk-SK" sz="2400" dirty="0" smtClean="0">
                <a:solidFill>
                  <a:schemeClr val="tx1"/>
                </a:solidFill>
                <a:latin typeface="Arial" panose="020B0604020202020204" pitchFamily="34" charset="0"/>
              </a:rPr>
              <a:t>,</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this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simultaneously</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smoots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endParaRPr lang="en-US" altLang="sk-SK" sz="2400" dirty="0">
              <a:solidFill>
                <a:schemeClr val="tx1"/>
              </a:solidFill>
              <a:latin typeface="Arial" panose="020B0604020202020204" pitchFamily="34" charset="0"/>
            </a:endParaRPr>
          </a:p>
        </p:txBody>
      </p:sp>
      <p:graphicFrame>
        <p:nvGraphicFramePr>
          <p:cNvPr id="32772" name="Object 4"/>
          <p:cNvGraphicFramePr>
            <a:graphicFrameLocks noChangeAspect="1"/>
          </p:cNvGraphicFramePr>
          <p:nvPr/>
        </p:nvGraphicFramePr>
        <p:xfrm>
          <a:off x="2590801" y="4152900"/>
          <a:ext cx="5680075" cy="700088"/>
        </p:xfrm>
        <a:graphic>
          <a:graphicData uri="http://schemas.openxmlformats.org/presentationml/2006/ole">
            <mc:AlternateContent xmlns:mc="http://schemas.openxmlformats.org/markup-compatibility/2006">
              <mc:Choice xmlns:v="urn:schemas-microsoft-com:vml" Requires="v">
                <p:oleObj spid="_x0000_s52292" name="Equation" r:id="rId4" imgW="1854200" imgH="228600" progId="Equation.3">
                  <p:embed/>
                </p:oleObj>
              </mc:Choice>
              <mc:Fallback>
                <p:oleObj name="Equation" r:id="rId4" imgW="1854200" imgH="228600" progId="Equation.3">
                  <p:embed/>
                  <p:pic>
                    <p:nvPicPr>
                      <p:cNvPr id="327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4152900"/>
                        <a:ext cx="5680075" cy="700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Text Box 5"/>
          <p:cNvSpPr txBox="1">
            <a:spLocks noChangeArrowheads="1"/>
          </p:cNvSpPr>
          <p:nvPr/>
        </p:nvSpPr>
        <p:spPr bwMode="auto">
          <a:xfrm>
            <a:off x="2566988" y="5300664"/>
            <a:ext cx="7772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dirty="0">
                <a:solidFill>
                  <a:schemeClr val="tx1"/>
                </a:solidFill>
                <a:latin typeface="Arial" panose="020B0604020202020204" pitchFamily="34" charset="0"/>
              </a:rPr>
              <a:t>N</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lenght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MA </a:t>
            </a:r>
            <a:r>
              <a:rPr lang="sk-SK" altLang="sk-SK" sz="2400" dirty="0" err="1" smtClean="0">
                <a:solidFill>
                  <a:schemeClr val="tx1"/>
                </a:solidFill>
                <a:latin typeface="Arial" panose="020B0604020202020204" pitchFamily="34" charset="0"/>
              </a:rPr>
              <a:t>is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able</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detect</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simple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trends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such</a:t>
            </a:r>
            <a:r>
              <a:rPr lang="sk-SK" altLang="sk-SK" sz="2400" dirty="0" smtClean="0">
                <a:solidFill>
                  <a:schemeClr val="tx1"/>
                </a:solidFill>
                <a:latin typeface="Arial" panose="020B0604020202020204" pitchFamily="34" charset="0"/>
              </a:rPr>
              <a:t> as </a:t>
            </a:r>
            <a:r>
              <a:rPr lang="sk-SK" altLang="sk-SK" sz="2400" dirty="0" err="1" smtClean="0">
                <a:solidFill>
                  <a:schemeClr val="tx1"/>
                </a:solidFill>
                <a:latin typeface="Arial" panose="020B0604020202020204" pitchFamily="34" charset="0"/>
              </a:rPr>
              <a:t>linear</a:t>
            </a:r>
            <a:r>
              <a:rPr lang="en-US" altLang="sk-SK" sz="2400" dirty="0" smtClean="0">
                <a:solidFill>
                  <a:schemeClr val="tx1"/>
                </a:solidFill>
                <a:latin typeface="Arial" panose="020B0604020202020204" pitchFamily="34" charset="0"/>
              </a:rPr>
              <a:t>.</a:t>
            </a:r>
            <a:endParaRPr lang="en-US" altLang="sk-SK" sz="2400" dirty="0">
              <a:solidFill>
                <a:schemeClr val="tx1"/>
              </a:solidFill>
              <a:latin typeface="Arial" panose="020B0604020202020204" pitchFamily="34" charset="0"/>
            </a:endParaRPr>
          </a:p>
        </p:txBody>
      </p:sp>
      <p:sp>
        <p:nvSpPr>
          <p:cNvPr id="6" name="TextBox 5"/>
          <p:cNvSpPr txBox="1">
            <a:spLocks noChangeArrowheads="1"/>
          </p:cNvSpPr>
          <p:nvPr/>
        </p:nvSpPr>
        <p:spPr bwMode="auto">
          <a:xfrm>
            <a:off x="4727575" y="3675064"/>
            <a:ext cx="23764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800" dirty="0" err="1" smtClean="0">
                <a:solidFill>
                  <a:srgbClr val="FF0000"/>
                </a:solidFill>
                <a:latin typeface="Arial" panose="020B0604020202020204" pitchFamily="34" charset="0"/>
              </a:rPr>
              <a:t>Measurements</a:t>
            </a:r>
            <a:r>
              <a:rPr lang="sk-SK" altLang="sk-SK" sz="1800" dirty="0" smtClean="0">
                <a:solidFill>
                  <a:srgbClr val="FF0000"/>
                </a:solidFill>
                <a:latin typeface="Arial" panose="020B0604020202020204" pitchFamily="34" charset="0"/>
              </a:rPr>
              <a:t> at  </a:t>
            </a:r>
            <a:r>
              <a:rPr lang="sk-SK" altLang="sk-SK" sz="1800" i="1" dirty="0">
                <a:solidFill>
                  <a:srgbClr val="FF0000"/>
                </a:solidFill>
                <a:latin typeface="Arial" panose="020B0604020202020204" pitchFamily="34" charset="0"/>
              </a:rPr>
              <a:t>t-i</a:t>
            </a:r>
          </a:p>
        </p:txBody>
      </p:sp>
      <p:sp>
        <p:nvSpPr>
          <p:cNvPr id="7" name="TextBox 6"/>
          <p:cNvSpPr txBox="1">
            <a:spLocks noChangeArrowheads="1"/>
          </p:cNvSpPr>
          <p:nvPr/>
        </p:nvSpPr>
        <p:spPr bwMode="auto">
          <a:xfrm>
            <a:off x="1774825" y="3560763"/>
            <a:ext cx="23764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 typeface="Wingdings 2" panose="05020102010507070707" pitchFamily="18" charset="2"/>
              <a:buNone/>
            </a:pPr>
            <a:r>
              <a:rPr lang="sk-SK" altLang="sk-SK" sz="1800" dirty="0" err="1">
                <a:solidFill>
                  <a:srgbClr val="FF0000"/>
                </a:solidFill>
                <a:latin typeface="Arial" panose="020B0604020202020204" pitchFamily="34" charset="0"/>
              </a:rPr>
              <a:t>s</a:t>
            </a:r>
            <a:r>
              <a:rPr lang="sk-SK" altLang="sk-SK" sz="1800" dirty="0" err="1" smtClean="0">
                <a:solidFill>
                  <a:srgbClr val="FF0000"/>
                </a:solidFill>
                <a:latin typeface="Arial" panose="020B0604020202020204" pitchFamily="34" charset="0"/>
              </a:rPr>
              <a:t>moothed</a:t>
            </a:r>
            <a:r>
              <a:rPr lang="sk-SK" altLang="sk-SK" sz="1800" dirty="0" smtClean="0">
                <a:solidFill>
                  <a:srgbClr val="FF0000"/>
                </a:solidFill>
                <a:latin typeface="Arial" panose="020B0604020202020204" pitchFamily="34" charset="0"/>
              </a:rPr>
              <a:t> </a:t>
            </a:r>
            <a:r>
              <a:rPr lang="sk-SK" altLang="sk-SK" sz="1800" dirty="0" err="1" smtClean="0">
                <a:solidFill>
                  <a:srgbClr val="FF0000"/>
                </a:solidFill>
                <a:latin typeface="Arial" panose="020B0604020202020204" pitchFamily="34" charset="0"/>
              </a:rPr>
              <a:t>value</a:t>
            </a:r>
            <a:r>
              <a:rPr lang="sk-SK" altLang="sk-SK" sz="1800" dirty="0" smtClean="0">
                <a:solidFill>
                  <a:srgbClr val="FF0000"/>
                </a:solidFill>
                <a:latin typeface="Arial" panose="020B0604020202020204" pitchFamily="34" charset="0"/>
              </a:rPr>
              <a:t> at </a:t>
            </a:r>
            <a:r>
              <a:rPr lang="sk-SK" altLang="sk-SK" sz="1800" dirty="0" err="1" smtClean="0">
                <a:solidFill>
                  <a:srgbClr val="FF0000"/>
                </a:solidFill>
                <a:latin typeface="Arial" panose="020B0604020202020204" pitchFamily="34" charset="0"/>
              </a:rPr>
              <a:t>the</a:t>
            </a:r>
            <a:r>
              <a:rPr lang="sk-SK" altLang="sk-SK" sz="1800" dirty="0" smtClean="0">
                <a:solidFill>
                  <a:srgbClr val="FF0000"/>
                </a:solidFill>
                <a:latin typeface="Arial" panose="020B0604020202020204" pitchFamily="34" charset="0"/>
              </a:rPr>
              <a:t> </a:t>
            </a:r>
            <a:r>
              <a:rPr lang="sk-SK" altLang="sk-SK" sz="1800" dirty="0" err="1" smtClean="0">
                <a:solidFill>
                  <a:srgbClr val="FF0000"/>
                </a:solidFill>
                <a:latin typeface="Arial" panose="020B0604020202020204" pitchFamily="34" charset="0"/>
              </a:rPr>
              <a:t>time</a:t>
            </a:r>
            <a:r>
              <a:rPr lang="sk-SK" altLang="sk-SK" sz="1800" dirty="0" smtClean="0">
                <a:solidFill>
                  <a:srgbClr val="FF0000"/>
                </a:solidFill>
                <a:latin typeface="Arial" panose="020B0604020202020204" pitchFamily="34" charset="0"/>
              </a:rPr>
              <a:t>  </a:t>
            </a:r>
            <a:r>
              <a:rPr lang="sk-SK" altLang="sk-SK" sz="1800" i="1" dirty="0">
                <a:solidFill>
                  <a:srgbClr val="FF0000"/>
                </a:solidFill>
                <a:latin typeface="Arial" panose="020B0604020202020204" pitchFamily="34" charset="0"/>
              </a:rPr>
              <a:t>t</a:t>
            </a:r>
          </a:p>
        </p:txBody>
      </p:sp>
    </p:spTree>
    <p:extLst>
      <p:ext uri="{BB962C8B-B14F-4D97-AF65-F5344CB8AC3E}">
        <p14:creationId xmlns:p14="http://schemas.microsoft.com/office/powerpoint/2010/main" val="4250257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072"/>
          <p:cNvSpPr txBox="1">
            <a:spLocks noChangeArrowheads="1"/>
          </p:cNvSpPr>
          <p:nvPr/>
        </p:nvSpPr>
        <p:spPr bwMode="auto">
          <a:xfrm>
            <a:off x="1600200" y="2832100"/>
            <a:ext cx="123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a:solidFill>
                  <a:schemeClr val="tx1"/>
                </a:solidFill>
                <a:latin typeface="Arial" panose="020B0604020202020204" pitchFamily="34" charset="0"/>
              </a:rPr>
              <a:t>Y(t)</a:t>
            </a:r>
          </a:p>
        </p:txBody>
      </p:sp>
      <p:sp>
        <p:nvSpPr>
          <p:cNvPr id="34819" name="Text Box 1073"/>
          <p:cNvSpPr txBox="1">
            <a:spLocks noChangeArrowheads="1"/>
          </p:cNvSpPr>
          <p:nvPr/>
        </p:nvSpPr>
        <p:spPr bwMode="auto">
          <a:xfrm>
            <a:off x="2239963" y="1182688"/>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Single moving average - </a:t>
            </a:r>
            <a:r>
              <a:rPr lang="en-US" altLang="sk-SK" sz="2400" b="1" dirty="0" err="1" smtClean="0">
                <a:solidFill>
                  <a:schemeClr val="tx1"/>
                </a:solidFill>
                <a:latin typeface="Arial" panose="020B0604020202020204" pitchFamily="34" charset="0"/>
              </a:rPr>
              <a:t>graf</a:t>
            </a:r>
            <a:r>
              <a:rPr lang="sk-SK" altLang="sk-SK" sz="2400" b="1" dirty="0" err="1" smtClean="0">
                <a:solidFill>
                  <a:schemeClr val="tx1"/>
                </a:solidFill>
                <a:latin typeface="Arial" panose="020B0604020202020204" pitchFamily="34" charset="0"/>
              </a:rPr>
              <a:t>ically</a:t>
            </a:r>
            <a:endParaRPr lang="en-US" altLang="sk-SK" sz="2400" dirty="0">
              <a:solidFill>
                <a:schemeClr val="tx1"/>
              </a:solidFill>
              <a:latin typeface="Arial" panose="020B0604020202020204" pitchFamily="34" charset="0"/>
            </a:endParaRPr>
          </a:p>
        </p:txBody>
      </p:sp>
      <p:sp>
        <p:nvSpPr>
          <p:cNvPr id="34820" name="Line 1026"/>
          <p:cNvSpPr>
            <a:spLocks noChangeShapeType="1"/>
          </p:cNvSpPr>
          <p:nvPr/>
        </p:nvSpPr>
        <p:spPr bwMode="auto">
          <a:xfrm>
            <a:off x="2330450" y="2354264"/>
            <a:ext cx="0" cy="411797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1" name="Line 1028"/>
          <p:cNvSpPr>
            <a:spLocks noChangeShapeType="1"/>
          </p:cNvSpPr>
          <p:nvPr/>
        </p:nvSpPr>
        <p:spPr bwMode="auto">
          <a:xfrm>
            <a:off x="2330451" y="6461125"/>
            <a:ext cx="5948363"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2" name="Oval 1029"/>
          <p:cNvSpPr>
            <a:spLocks noChangeArrowheads="1"/>
          </p:cNvSpPr>
          <p:nvPr/>
        </p:nvSpPr>
        <p:spPr bwMode="auto">
          <a:xfrm>
            <a:off x="2509839" y="4889500"/>
            <a:ext cx="103187"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3" name="Oval 1030"/>
          <p:cNvSpPr>
            <a:spLocks noChangeArrowheads="1"/>
          </p:cNvSpPr>
          <p:nvPr/>
        </p:nvSpPr>
        <p:spPr bwMode="auto">
          <a:xfrm>
            <a:off x="3028950" y="494030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4" name="Oval 1031"/>
          <p:cNvSpPr>
            <a:spLocks noChangeArrowheads="1"/>
          </p:cNvSpPr>
          <p:nvPr/>
        </p:nvSpPr>
        <p:spPr bwMode="auto">
          <a:xfrm>
            <a:off x="3406775" y="4956175"/>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5" name="Oval 1032"/>
          <p:cNvSpPr>
            <a:spLocks noChangeArrowheads="1"/>
          </p:cNvSpPr>
          <p:nvPr/>
        </p:nvSpPr>
        <p:spPr bwMode="auto">
          <a:xfrm>
            <a:off x="3854450" y="4460875"/>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6" name="Oval 1033"/>
          <p:cNvSpPr>
            <a:spLocks noChangeArrowheads="1"/>
          </p:cNvSpPr>
          <p:nvPr/>
        </p:nvSpPr>
        <p:spPr bwMode="auto">
          <a:xfrm>
            <a:off x="4267200" y="410210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7" name="Oval 1034"/>
          <p:cNvSpPr>
            <a:spLocks noChangeArrowheads="1"/>
          </p:cNvSpPr>
          <p:nvPr/>
        </p:nvSpPr>
        <p:spPr bwMode="auto">
          <a:xfrm>
            <a:off x="4535489" y="361473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8" name="Oval 1035"/>
          <p:cNvSpPr>
            <a:spLocks noChangeArrowheads="1"/>
          </p:cNvSpPr>
          <p:nvPr/>
        </p:nvSpPr>
        <p:spPr bwMode="auto">
          <a:xfrm>
            <a:off x="4970464" y="399573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29" name="Oval 1036"/>
          <p:cNvSpPr>
            <a:spLocks noChangeArrowheads="1"/>
          </p:cNvSpPr>
          <p:nvPr/>
        </p:nvSpPr>
        <p:spPr bwMode="auto">
          <a:xfrm>
            <a:off x="5454650" y="3819525"/>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0" name="Oval 1037"/>
          <p:cNvSpPr>
            <a:spLocks noChangeArrowheads="1"/>
          </p:cNvSpPr>
          <p:nvPr/>
        </p:nvSpPr>
        <p:spPr bwMode="auto">
          <a:xfrm>
            <a:off x="5776914" y="337978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1" name="Oval 1038"/>
          <p:cNvSpPr>
            <a:spLocks noChangeArrowheads="1"/>
          </p:cNvSpPr>
          <p:nvPr/>
        </p:nvSpPr>
        <p:spPr bwMode="auto">
          <a:xfrm>
            <a:off x="6145214" y="314483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2" name="Oval 1039"/>
          <p:cNvSpPr>
            <a:spLocks noChangeArrowheads="1"/>
          </p:cNvSpPr>
          <p:nvPr/>
        </p:nvSpPr>
        <p:spPr bwMode="auto">
          <a:xfrm>
            <a:off x="6513514" y="2933700"/>
            <a:ext cx="103187"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3" name="Oval 1040"/>
          <p:cNvSpPr>
            <a:spLocks noChangeArrowheads="1"/>
          </p:cNvSpPr>
          <p:nvPr/>
        </p:nvSpPr>
        <p:spPr bwMode="auto">
          <a:xfrm>
            <a:off x="6996114" y="2927350"/>
            <a:ext cx="103187"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4" name="Oval 1041"/>
          <p:cNvSpPr>
            <a:spLocks noChangeArrowheads="1"/>
          </p:cNvSpPr>
          <p:nvPr/>
        </p:nvSpPr>
        <p:spPr bwMode="auto">
          <a:xfrm>
            <a:off x="7412039" y="2284414"/>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5" name="Oval 1042"/>
          <p:cNvSpPr>
            <a:spLocks noChangeArrowheads="1"/>
          </p:cNvSpPr>
          <p:nvPr/>
        </p:nvSpPr>
        <p:spPr bwMode="auto">
          <a:xfrm>
            <a:off x="2762250" y="507365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6" name="Oval 1043"/>
          <p:cNvSpPr>
            <a:spLocks noChangeArrowheads="1"/>
          </p:cNvSpPr>
          <p:nvPr/>
        </p:nvSpPr>
        <p:spPr bwMode="auto">
          <a:xfrm>
            <a:off x="3132139" y="4578350"/>
            <a:ext cx="103187"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7" name="Oval 1044"/>
          <p:cNvSpPr>
            <a:spLocks noChangeArrowheads="1"/>
          </p:cNvSpPr>
          <p:nvPr/>
        </p:nvSpPr>
        <p:spPr bwMode="auto">
          <a:xfrm>
            <a:off x="4832350" y="4367214"/>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8" name="Oval 1045"/>
          <p:cNvSpPr>
            <a:spLocks noChangeArrowheads="1"/>
          </p:cNvSpPr>
          <p:nvPr/>
        </p:nvSpPr>
        <p:spPr bwMode="auto">
          <a:xfrm>
            <a:off x="5145089" y="3119439"/>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39" name="Oval 1046"/>
          <p:cNvSpPr>
            <a:spLocks noChangeArrowheads="1"/>
          </p:cNvSpPr>
          <p:nvPr/>
        </p:nvSpPr>
        <p:spPr bwMode="auto">
          <a:xfrm>
            <a:off x="5305425" y="3705225"/>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0" name="Oval 1047"/>
          <p:cNvSpPr>
            <a:spLocks noChangeArrowheads="1"/>
          </p:cNvSpPr>
          <p:nvPr/>
        </p:nvSpPr>
        <p:spPr bwMode="auto">
          <a:xfrm>
            <a:off x="4457700" y="4687889"/>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1" name="Oval 1048"/>
          <p:cNvSpPr>
            <a:spLocks noChangeArrowheads="1"/>
          </p:cNvSpPr>
          <p:nvPr/>
        </p:nvSpPr>
        <p:spPr bwMode="auto">
          <a:xfrm>
            <a:off x="4041775" y="3849689"/>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2" name="Oval 1049"/>
          <p:cNvSpPr>
            <a:spLocks noChangeArrowheads="1"/>
          </p:cNvSpPr>
          <p:nvPr/>
        </p:nvSpPr>
        <p:spPr bwMode="auto">
          <a:xfrm>
            <a:off x="3535363" y="4224338"/>
            <a:ext cx="114300" cy="74612"/>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3" name="Oval 1050"/>
          <p:cNvSpPr>
            <a:spLocks noChangeArrowheads="1"/>
          </p:cNvSpPr>
          <p:nvPr/>
        </p:nvSpPr>
        <p:spPr bwMode="auto">
          <a:xfrm>
            <a:off x="5730875" y="4389439"/>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4" name="Oval 1051"/>
          <p:cNvSpPr>
            <a:spLocks noChangeArrowheads="1"/>
          </p:cNvSpPr>
          <p:nvPr/>
        </p:nvSpPr>
        <p:spPr bwMode="auto">
          <a:xfrm>
            <a:off x="6007100" y="346075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5" name="Oval 1052"/>
          <p:cNvSpPr>
            <a:spLocks noChangeArrowheads="1"/>
          </p:cNvSpPr>
          <p:nvPr/>
        </p:nvSpPr>
        <p:spPr bwMode="auto">
          <a:xfrm>
            <a:off x="6716714" y="2989264"/>
            <a:ext cx="103187"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6" name="Oval 1053"/>
          <p:cNvSpPr>
            <a:spLocks noChangeArrowheads="1"/>
          </p:cNvSpPr>
          <p:nvPr/>
        </p:nvSpPr>
        <p:spPr bwMode="auto">
          <a:xfrm>
            <a:off x="6378575" y="3798889"/>
            <a:ext cx="103188" cy="90487"/>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47" name="Oval 1054"/>
          <p:cNvSpPr>
            <a:spLocks noChangeArrowheads="1"/>
          </p:cNvSpPr>
          <p:nvPr/>
        </p:nvSpPr>
        <p:spPr bwMode="auto">
          <a:xfrm>
            <a:off x="7334250" y="3651250"/>
            <a:ext cx="103188" cy="90488"/>
          </a:xfrm>
          <a:prstGeom prst="ellipse">
            <a:avLst/>
          </a:prstGeom>
          <a:solidFill>
            <a:schemeClr val="accent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57381" name="Rectangle 1061"/>
          <p:cNvSpPr>
            <a:spLocks noChangeArrowheads="1"/>
          </p:cNvSpPr>
          <p:nvPr/>
        </p:nvSpPr>
        <p:spPr bwMode="auto">
          <a:xfrm>
            <a:off x="2830514" y="4811713"/>
            <a:ext cx="136525" cy="101600"/>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57382" name="Rectangle 1062"/>
          <p:cNvSpPr>
            <a:spLocks noChangeArrowheads="1"/>
          </p:cNvSpPr>
          <p:nvPr/>
        </p:nvSpPr>
        <p:spPr bwMode="auto">
          <a:xfrm>
            <a:off x="3105151" y="4748213"/>
            <a:ext cx="136525" cy="101600"/>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57383" name="Rectangle 1063"/>
          <p:cNvSpPr>
            <a:spLocks noChangeArrowheads="1"/>
          </p:cNvSpPr>
          <p:nvPr/>
        </p:nvSpPr>
        <p:spPr bwMode="auto">
          <a:xfrm>
            <a:off x="3292476" y="4614863"/>
            <a:ext cx="136525" cy="101600"/>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51" name="Text Box 1071"/>
          <p:cNvSpPr txBox="1">
            <a:spLocks noChangeArrowheads="1"/>
          </p:cNvSpPr>
          <p:nvPr/>
        </p:nvSpPr>
        <p:spPr bwMode="auto">
          <a:xfrm>
            <a:off x="6845300" y="5983288"/>
            <a:ext cx="122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a:solidFill>
                  <a:schemeClr val="tx1"/>
                </a:solidFill>
                <a:latin typeface="Arial" panose="020B0604020202020204" pitchFamily="34" charset="0"/>
              </a:rPr>
              <a:t>t</a:t>
            </a:r>
          </a:p>
        </p:txBody>
      </p:sp>
      <p:sp>
        <p:nvSpPr>
          <p:cNvPr id="57400" name="Freeform 1080"/>
          <p:cNvSpPr>
            <a:spLocks/>
          </p:cNvSpPr>
          <p:nvPr/>
        </p:nvSpPr>
        <p:spPr bwMode="auto">
          <a:xfrm>
            <a:off x="2276475" y="4344989"/>
            <a:ext cx="1168400" cy="1081087"/>
          </a:xfrm>
          <a:custGeom>
            <a:avLst/>
            <a:gdLst>
              <a:gd name="T0" fmla="*/ 2147483646 w 736"/>
              <a:gd name="T1" fmla="*/ 2147483646 h 681"/>
              <a:gd name="T2" fmla="*/ 2147483646 w 736"/>
              <a:gd name="T3" fmla="*/ 2147483646 h 681"/>
              <a:gd name="T4" fmla="*/ 2147483646 w 736"/>
              <a:gd name="T5" fmla="*/ 2147483646 h 681"/>
              <a:gd name="T6" fmla="*/ 2147483646 w 736"/>
              <a:gd name="T7" fmla="*/ 0 h 681"/>
              <a:gd name="T8" fmla="*/ 2147483646 w 736"/>
              <a:gd name="T9" fmla="*/ 2147483646 h 681"/>
              <a:gd name="T10" fmla="*/ 2147483646 w 736"/>
              <a:gd name="T11" fmla="*/ 2147483646 h 681"/>
              <a:gd name="T12" fmla="*/ 2147483646 w 736"/>
              <a:gd name="T13" fmla="*/ 2147483646 h 681"/>
              <a:gd name="T14" fmla="*/ 2147483646 w 736"/>
              <a:gd name="T15" fmla="*/ 2147483646 h 681"/>
              <a:gd name="T16" fmla="*/ 2147483646 w 736"/>
              <a:gd name="T17" fmla="*/ 2147483646 h 681"/>
              <a:gd name="T18" fmla="*/ 2147483646 w 736"/>
              <a:gd name="T19" fmla="*/ 2147483646 h 681"/>
              <a:gd name="T20" fmla="*/ 2147483646 w 736"/>
              <a:gd name="T21" fmla="*/ 2147483646 h 681"/>
              <a:gd name="T22" fmla="*/ 2147483646 w 736"/>
              <a:gd name="T23" fmla="*/ 2147483646 h 681"/>
              <a:gd name="T24" fmla="*/ 2147483646 w 736"/>
              <a:gd name="T25" fmla="*/ 2147483646 h 681"/>
              <a:gd name="T26" fmla="*/ 2147483646 w 736"/>
              <a:gd name="T27" fmla="*/ 2147483646 h 681"/>
              <a:gd name="T28" fmla="*/ 2147483646 w 736"/>
              <a:gd name="T29" fmla="*/ 2147483646 h 681"/>
              <a:gd name="T30" fmla="*/ 2147483646 w 736"/>
              <a:gd name="T31" fmla="*/ 2147483646 h 681"/>
              <a:gd name="T32" fmla="*/ 2147483646 w 736"/>
              <a:gd name="T33" fmla="*/ 2147483646 h 681"/>
              <a:gd name="T34" fmla="*/ 2147483646 w 736"/>
              <a:gd name="T35" fmla="*/ 2147483646 h 681"/>
              <a:gd name="T36" fmla="*/ 2147483646 w 736"/>
              <a:gd name="T37" fmla="*/ 2147483646 h 681"/>
              <a:gd name="T38" fmla="*/ 2147483646 w 736"/>
              <a:gd name="T39" fmla="*/ 2147483646 h 6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36"/>
              <a:gd name="T61" fmla="*/ 0 h 681"/>
              <a:gd name="T62" fmla="*/ 736 w 736"/>
              <a:gd name="T63" fmla="*/ 681 h 6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36" h="681">
                <a:moveTo>
                  <a:pt x="651" y="280"/>
                </a:moveTo>
                <a:cubicBezTo>
                  <a:pt x="659" y="256"/>
                  <a:pt x="664" y="232"/>
                  <a:pt x="672" y="208"/>
                </a:cubicBezTo>
                <a:cubicBezTo>
                  <a:pt x="668" y="152"/>
                  <a:pt x="679" y="53"/>
                  <a:pt x="608" y="29"/>
                </a:cubicBezTo>
                <a:cubicBezTo>
                  <a:pt x="572" y="4"/>
                  <a:pt x="536" y="5"/>
                  <a:pt x="493" y="0"/>
                </a:cubicBezTo>
                <a:cubicBezTo>
                  <a:pt x="450" y="2"/>
                  <a:pt x="407" y="2"/>
                  <a:pt x="364" y="7"/>
                </a:cubicBezTo>
                <a:cubicBezTo>
                  <a:pt x="310" y="14"/>
                  <a:pt x="283" y="60"/>
                  <a:pt x="235" y="72"/>
                </a:cubicBezTo>
                <a:cubicBezTo>
                  <a:pt x="214" y="103"/>
                  <a:pt x="159" y="145"/>
                  <a:pt x="121" y="158"/>
                </a:cubicBezTo>
                <a:cubicBezTo>
                  <a:pt x="102" y="176"/>
                  <a:pt x="90" y="196"/>
                  <a:pt x="71" y="215"/>
                </a:cubicBezTo>
                <a:cubicBezTo>
                  <a:pt x="68" y="222"/>
                  <a:pt x="67" y="230"/>
                  <a:pt x="63" y="237"/>
                </a:cubicBezTo>
                <a:cubicBezTo>
                  <a:pt x="59" y="244"/>
                  <a:pt x="52" y="250"/>
                  <a:pt x="49" y="258"/>
                </a:cubicBezTo>
                <a:cubicBezTo>
                  <a:pt x="43" y="272"/>
                  <a:pt x="35" y="301"/>
                  <a:pt x="35" y="301"/>
                </a:cubicBezTo>
                <a:cubicBezTo>
                  <a:pt x="39" y="440"/>
                  <a:pt x="0" y="600"/>
                  <a:pt x="156" y="652"/>
                </a:cubicBezTo>
                <a:cubicBezTo>
                  <a:pt x="179" y="673"/>
                  <a:pt x="197" y="675"/>
                  <a:pt x="228" y="681"/>
                </a:cubicBezTo>
                <a:cubicBezTo>
                  <a:pt x="285" y="679"/>
                  <a:pt x="343" y="678"/>
                  <a:pt x="400" y="674"/>
                </a:cubicBezTo>
                <a:cubicBezTo>
                  <a:pt x="439" y="671"/>
                  <a:pt x="419" y="665"/>
                  <a:pt x="450" y="652"/>
                </a:cubicBezTo>
                <a:cubicBezTo>
                  <a:pt x="464" y="646"/>
                  <a:pt x="493" y="638"/>
                  <a:pt x="493" y="638"/>
                </a:cubicBezTo>
                <a:cubicBezTo>
                  <a:pt x="524" y="617"/>
                  <a:pt x="556" y="601"/>
                  <a:pt x="586" y="580"/>
                </a:cubicBezTo>
                <a:cubicBezTo>
                  <a:pt x="611" y="563"/>
                  <a:pt x="632" y="540"/>
                  <a:pt x="658" y="523"/>
                </a:cubicBezTo>
                <a:cubicBezTo>
                  <a:pt x="675" y="498"/>
                  <a:pt x="686" y="489"/>
                  <a:pt x="694" y="459"/>
                </a:cubicBezTo>
                <a:cubicBezTo>
                  <a:pt x="691" y="379"/>
                  <a:pt x="736" y="258"/>
                  <a:pt x="665" y="222"/>
                </a:cubicBezTo>
              </a:path>
            </a:pathLst>
          </a:custGeom>
          <a:noFill/>
          <a:ln w="28575" cap="flat" cmpd="sng">
            <a:solidFill>
              <a:srgbClr val="99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01" name="Freeform 1081"/>
          <p:cNvSpPr>
            <a:spLocks/>
          </p:cNvSpPr>
          <p:nvPr/>
        </p:nvSpPr>
        <p:spPr bwMode="auto">
          <a:xfrm>
            <a:off x="2649538" y="4321175"/>
            <a:ext cx="1109662" cy="1016000"/>
          </a:xfrm>
          <a:custGeom>
            <a:avLst/>
            <a:gdLst>
              <a:gd name="T0" fmla="*/ 2147483646 w 699"/>
              <a:gd name="T1" fmla="*/ 2147483646 h 640"/>
              <a:gd name="T2" fmla="*/ 2147483646 w 699"/>
              <a:gd name="T3" fmla="*/ 2147483646 h 640"/>
              <a:gd name="T4" fmla="*/ 2147483646 w 699"/>
              <a:gd name="T5" fmla="*/ 2147483646 h 640"/>
              <a:gd name="T6" fmla="*/ 2147483646 w 699"/>
              <a:gd name="T7" fmla="*/ 2147483646 h 640"/>
              <a:gd name="T8" fmla="*/ 2147483646 w 699"/>
              <a:gd name="T9" fmla="*/ 2147483646 h 640"/>
              <a:gd name="T10" fmla="*/ 2147483646 w 699"/>
              <a:gd name="T11" fmla="*/ 2147483646 h 640"/>
              <a:gd name="T12" fmla="*/ 2147483646 w 699"/>
              <a:gd name="T13" fmla="*/ 2147483646 h 640"/>
              <a:gd name="T14" fmla="*/ 2147483646 w 699"/>
              <a:gd name="T15" fmla="*/ 2147483646 h 640"/>
              <a:gd name="T16" fmla="*/ 2147483646 w 699"/>
              <a:gd name="T17" fmla="*/ 2147483646 h 640"/>
              <a:gd name="T18" fmla="*/ 2147483646 w 699"/>
              <a:gd name="T19" fmla="*/ 2147483646 h 640"/>
              <a:gd name="T20" fmla="*/ 2147483646 w 699"/>
              <a:gd name="T21" fmla="*/ 2147483646 h 640"/>
              <a:gd name="T22" fmla="*/ 2147483646 w 699"/>
              <a:gd name="T23" fmla="*/ 2147483646 h 640"/>
              <a:gd name="T24" fmla="*/ 2147483646 w 699"/>
              <a:gd name="T25" fmla="*/ 2147483646 h 640"/>
              <a:gd name="T26" fmla="*/ 2147483646 w 699"/>
              <a:gd name="T27" fmla="*/ 2147483646 h 640"/>
              <a:gd name="T28" fmla="*/ 2147483646 w 699"/>
              <a:gd name="T29" fmla="*/ 2147483646 h 640"/>
              <a:gd name="T30" fmla="*/ 2147483646 w 699"/>
              <a:gd name="T31" fmla="*/ 2147483646 h 640"/>
              <a:gd name="T32" fmla="*/ 2147483646 w 699"/>
              <a:gd name="T33" fmla="*/ 2147483646 h 640"/>
              <a:gd name="T34" fmla="*/ 2147483646 w 699"/>
              <a:gd name="T35" fmla="*/ 2147483646 h 6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9"/>
              <a:gd name="T55" fmla="*/ 0 h 640"/>
              <a:gd name="T56" fmla="*/ 699 w 699"/>
              <a:gd name="T57" fmla="*/ 640 h 6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9" h="640">
                <a:moveTo>
                  <a:pt x="660" y="389"/>
                </a:moveTo>
                <a:cubicBezTo>
                  <a:pt x="682" y="302"/>
                  <a:pt x="685" y="199"/>
                  <a:pt x="645" y="117"/>
                </a:cubicBezTo>
                <a:cubicBezTo>
                  <a:pt x="638" y="102"/>
                  <a:pt x="618" y="74"/>
                  <a:pt x="602" y="67"/>
                </a:cubicBezTo>
                <a:cubicBezTo>
                  <a:pt x="588" y="60"/>
                  <a:pt x="559" y="53"/>
                  <a:pt x="559" y="53"/>
                </a:cubicBezTo>
                <a:cubicBezTo>
                  <a:pt x="485" y="0"/>
                  <a:pt x="425" y="34"/>
                  <a:pt x="316" y="38"/>
                </a:cubicBezTo>
                <a:cubicBezTo>
                  <a:pt x="285" y="48"/>
                  <a:pt x="260" y="64"/>
                  <a:pt x="230" y="74"/>
                </a:cubicBezTo>
                <a:cubicBezTo>
                  <a:pt x="212" y="91"/>
                  <a:pt x="204" y="102"/>
                  <a:pt x="180" y="110"/>
                </a:cubicBezTo>
                <a:cubicBezTo>
                  <a:pt x="149" y="140"/>
                  <a:pt x="124" y="173"/>
                  <a:pt x="94" y="203"/>
                </a:cubicBezTo>
                <a:cubicBezTo>
                  <a:pt x="86" y="226"/>
                  <a:pt x="58" y="268"/>
                  <a:pt x="58" y="268"/>
                </a:cubicBezTo>
                <a:cubicBezTo>
                  <a:pt x="47" y="321"/>
                  <a:pt x="56" y="288"/>
                  <a:pt x="36" y="346"/>
                </a:cubicBezTo>
                <a:cubicBezTo>
                  <a:pt x="34" y="353"/>
                  <a:pt x="29" y="368"/>
                  <a:pt x="29" y="368"/>
                </a:cubicBezTo>
                <a:cubicBezTo>
                  <a:pt x="30" y="402"/>
                  <a:pt x="0" y="578"/>
                  <a:pt x="79" y="604"/>
                </a:cubicBezTo>
                <a:cubicBezTo>
                  <a:pt x="109" y="634"/>
                  <a:pt x="154" y="633"/>
                  <a:pt x="194" y="640"/>
                </a:cubicBezTo>
                <a:cubicBezTo>
                  <a:pt x="261" y="638"/>
                  <a:pt x="328" y="638"/>
                  <a:pt x="395" y="633"/>
                </a:cubicBezTo>
                <a:cubicBezTo>
                  <a:pt x="415" y="631"/>
                  <a:pt x="452" y="619"/>
                  <a:pt x="452" y="619"/>
                </a:cubicBezTo>
                <a:cubicBezTo>
                  <a:pt x="508" y="590"/>
                  <a:pt x="559" y="562"/>
                  <a:pt x="609" y="525"/>
                </a:cubicBezTo>
                <a:cubicBezTo>
                  <a:pt x="648" y="496"/>
                  <a:pt x="672" y="488"/>
                  <a:pt x="688" y="440"/>
                </a:cubicBezTo>
                <a:cubicBezTo>
                  <a:pt x="680" y="375"/>
                  <a:pt x="699" y="376"/>
                  <a:pt x="660" y="389"/>
                </a:cubicBezTo>
                <a:close/>
              </a:path>
            </a:pathLst>
          </a:custGeom>
          <a:noFill/>
          <a:ln w="28575" cap="flat" cmpd="sng">
            <a:solidFill>
              <a:srgbClr val="FF99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402" name="Freeform 1082"/>
          <p:cNvSpPr>
            <a:spLocks/>
          </p:cNvSpPr>
          <p:nvPr/>
        </p:nvSpPr>
        <p:spPr bwMode="auto">
          <a:xfrm>
            <a:off x="3000376" y="4071938"/>
            <a:ext cx="874713" cy="1046162"/>
          </a:xfrm>
          <a:custGeom>
            <a:avLst/>
            <a:gdLst>
              <a:gd name="T0" fmla="*/ 2147483646 w 551"/>
              <a:gd name="T1" fmla="*/ 2147483646 h 659"/>
              <a:gd name="T2" fmla="*/ 2147483646 w 551"/>
              <a:gd name="T3" fmla="*/ 2147483646 h 659"/>
              <a:gd name="T4" fmla="*/ 2147483646 w 551"/>
              <a:gd name="T5" fmla="*/ 2147483646 h 659"/>
              <a:gd name="T6" fmla="*/ 2147483646 w 551"/>
              <a:gd name="T7" fmla="*/ 0 h 659"/>
              <a:gd name="T8" fmla="*/ 2147483646 w 551"/>
              <a:gd name="T9" fmla="*/ 2147483646 h 659"/>
              <a:gd name="T10" fmla="*/ 2147483646 w 551"/>
              <a:gd name="T11" fmla="*/ 2147483646 h 659"/>
              <a:gd name="T12" fmla="*/ 2147483646 w 551"/>
              <a:gd name="T13" fmla="*/ 2147483646 h 659"/>
              <a:gd name="T14" fmla="*/ 2147483646 w 551"/>
              <a:gd name="T15" fmla="*/ 2147483646 h 659"/>
              <a:gd name="T16" fmla="*/ 2147483646 w 551"/>
              <a:gd name="T17" fmla="*/ 2147483646 h 659"/>
              <a:gd name="T18" fmla="*/ 2147483646 w 551"/>
              <a:gd name="T19" fmla="*/ 2147483646 h 659"/>
              <a:gd name="T20" fmla="*/ 2147483646 w 551"/>
              <a:gd name="T21" fmla="*/ 2147483646 h 659"/>
              <a:gd name="T22" fmla="*/ 0 w 551"/>
              <a:gd name="T23" fmla="*/ 2147483646 h 659"/>
              <a:gd name="T24" fmla="*/ 2147483646 w 551"/>
              <a:gd name="T25" fmla="*/ 2147483646 h 659"/>
              <a:gd name="T26" fmla="*/ 2147483646 w 551"/>
              <a:gd name="T27" fmla="*/ 2147483646 h 659"/>
              <a:gd name="T28" fmla="*/ 2147483646 w 551"/>
              <a:gd name="T29" fmla="*/ 2147483646 h 659"/>
              <a:gd name="T30" fmla="*/ 2147483646 w 551"/>
              <a:gd name="T31" fmla="*/ 2147483646 h 659"/>
              <a:gd name="T32" fmla="*/ 2147483646 w 551"/>
              <a:gd name="T33" fmla="*/ 2147483646 h 659"/>
              <a:gd name="T34" fmla="*/ 2147483646 w 551"/>
              <a:gd name="T35" fmla="*/ 2147483646 h 659"/>
              <a:gd name="T36" fmla="*/ 2147483646 w 551"/>
              <a:gd name="T37" fmla="*/ 2147483646 h 659"/>
              <a:gd name="T38" fmla="*/ 2147483646 w 551"/>
              <a:gd name="T39" fmla="*/ 2147483646 h 6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1"/>
              <a:gd name="T61" fmla="*/ 0 h 659"/>
              <a:gd name="T62" fmla="*/ 551 w 551"/>
              <a:gd name="T63" fmla="*/ 659 h 6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1" h="659">
                <a:moveTo>
                  <a:pt x="523" y="244"/>
                </a:moveTo>
                <a:cubicBezTo>
                  <a:pt x="520" y="177"/>
                  <a:pt x="551" y="95"/>
                  <a:pt x="509" y="43"/>
                </a:cubicBezTo>
                <a:cubicBezTo>
                  <a:pt x="499" y="31"/>
                  <a:pt x="487" y="21"/>
                  <a:pt x="473" y="14"/>
                </a:cubicBezTo>
                <a:cubicBezTo>
                  <a:pt x="460" y="7"/>
                  <a:pt x="430" y="0"/>
                  <a:pt x="430" y="0"/>
                </a:cubicBezTo>
                <a:cubicBezTo>
                  <a:pt x="261" y="10"/>
                  <a:pt x="361" y="1"/>
                  <a:pt x="272" y="29"/>
                </a:cubicBezTo>
                <a:cubicBezTo>
                  <a:pt x="255" y="54"/>
                  <a:pt x="243" y="63"/>
                  <a:pt x="215" y="72"/>
                </a:cubicBezTo>
                <a:cubicBezTo>
                  <a:pt x="189" y="98"/>
                  <a:pt x="160" y="123"/>
                  <a:pt x="129" y="143"/>
                </a:cubicBezTo>
                <a:cubicBezTo>
                  <a:pt x="113" y="193"/>
                  <a:pt x="135" y="135"/>
                  <a:pt x="101" y="186"/>
                </a:cubicBezTo>
                <a:cubicBezTo>
                  <a:pt x="92" y="199"/>
                  <a:pt x="88" y="216"/>
                  <a:pt x="79" y="229"/>
                </a:cubicBezTo>
                <a:cubicBezTo>
                  <a:pt x="57" y="299"/>
                  <a:pt x="90" y="201"/>
                  <a:pt x="58" y="272"/>
                </a:cubicBezTo>
                <a:cubicBezTo>
                  <a:pt x="43" y="304"/>
                  <a:pt x="41" y="330"/>
                  <a:pt x="22" y="358"/>
                </a:cubicBezTo>
                <a:cubicBezTo>
                  <a:pt x="14" y="382"/>
                  <a:pt x="8" y="406"/>
                  <a:pt x="0" y="430"/>
                </a:cubicBezTo>
                <a:cubicBezTo>
                  <a:pt x="2" y="480"/>
                  <a:pt x="1" y="531"/>
                  <a:pt x="7" y="581"/>
                </a:cubicBezTo>
                <a:cubicBezTo>
                  <a:pt x="11" y="611"/>
                  <a:pt x="111" y="646"/>
                  <a:pt x="136" y="659"/>
                </a:cubicBezTo>
                <a:cubicBezTo>
                  <a:pt x="189" y="657"/>
                  <a:pt x="242" y="657"/>
                  <a:pt x="294" y="652"/>
                </a:cubicBezTo>
                <a:cubicBezTo>
                  <a:pt x="309" y="650"/>
                  <a:pt x="337" y="638"/>
                  <a:pt x="337" y="638"/>
                </a:cubicBezTo>
                <a:cubicBezTo>
                  <a:pt x="361" y="622"/>
                  <a:pt x="380" y="616"/>
                  <a:pt x="409" y="609"/>
                </a:cubicBezTo>
                <a:cubicBezTo>
                  <a:pt x="446" y="585"/>
                  <a:pt x="457" y="580"/>
                  <a:pt x="480" y="545"/>
                </a:cubicBezTo>
                <a:cubicBezTo>
                  <a:pt x="492" y="507"/>
                  <a:pt x="497" y="468"/>
                  <a:pt x="509" y="430"/>
                </a:cubicBezTo>
                <a:cubicBezTo>
                  <a:pt x="518" y="360"/>
                  <a:pt x="523" y="318"/>
                  <a:pt x="523" y="244"/>
                </a:cubicBezTo>
                <a:close/>
              </a:path>
            </a:pathLst>
          </a:custGeom>
          <a:noFill/>
          <a:ln w="28575"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1088"/>
          <p:cNvGrpSpPr>
            <a:grpSpLocks/>
          </p:cNvGrpSpPr>
          <p:nvPr/>
        </p:nvGrpSpPr>
        <p:grpSpPr bwMode="auto">
          <a:xfrm>
            <a:off x="3556001" y="4030664"/>
            <a:ext cx="665163" cy="530225"/>
            <a:chOff x="1468" y="3155"/>
            <a:chExt cx="419" cy="334"/>
          </a:xfrm>
        </p:grpSpPr>
        <p:sp>
          <p:nvSpPr>
            <p:cNvPr id="34856" name="Rectangle 1064"/>
            <p:cNvSpPr>
              <a:spLocks noChangeArrowheads="1"/>
            </p:cNvSpPr>
            <p:nvPr/>
          </p:nvSpPr>
          <p:spPr bwMode="auto">
            <a:xfrm>
              <a:off x="1468" y="3425"/>
              <a:ext cx="86" cy="64"/>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57" name="Rectangle 1065"/>
            <p:cNvSpPr>
              <a:spLocks noChangeArrowheads="1"/>
            </p:cNvSpPr>
            <p:nvPr/>
          </p:nvSpPr>
          <p:spPr bwMode="auto">
            <a:xfrm>
              <a:off x="1646" y="3301"/>
              <a:ext cx="86" cy="64"/>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34858" name="Rectangle 1083"/>
            <p:cNvSpPr>
              <a:spLocks noChangeArrowheads="1"/>
            </p:cNvSpPr>
            <p:nvPr/>
          </p:nvSpPr>
          <p:spPr bwMode="auto">
            <a:xfrm>
              <a:off x="1801" y="3155"/>
              <a:ext cx="86" cy="64"/>
            </a:xfrm>
            <a:prstGeom prst="rect">
              <a:avLst/>
            </a:prstGeom>
            <a:solidFill>
              <a:srgbClr val="FF0000"/>
            </a:solidFill>
            <a:ln w="12700">
              <a:solidFill>
                <a:schemeClr val="tx1"/>
              </a:solidFill>
              <a:miter lim="800000"/>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grpSp>
    </p:spTree>
    <p:extLst>
      <p:ext uri="{BB962C8B-B14F-4D97-AF65-F5344CB8AC3E}">
        <p14:creationId xmlns:p14="http://schemas.microsoft.com/office/powerpoint/2010/main" val="2774489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nodeType="clickEffect">
                                  <p:stCondLst>
                                    <p:cond delay="0"/>
                                  </p:stCondLst>
                                  <p:childTnLst>
                                    <p:set>
                                      <p:cBhvr>
                                        <p:cTn id="6" dur="1000">
                                          <p:stCondLst>
                                            <p:cond delay="0"/>
                                          </p:stCondLst>
                                        </p:cTn>
                                        <p:tgtEl>
                                          <p:spTgt spid="57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1" presetClass="entr" presetSubtype="0" fill="hold" nodeType="clickEffect">
                                  <p:stCondLst>
                                    <p:cond delay="0"/>
                                  </p:stCondLst>
                                  <p:childTnLst>
                                    <p:set>
                                      <p:cBhvr>
                                        <p:cTn id="14" dur="1000">
                                          <p:stCondLst>
                                            <p:cond delay="0"/>
                                          </p:stCondLst>
                                        </p:cTn>
                                        <p:tgtEl>
                                          <p:spTgt spid="574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1" presetClass="entr" presetSubtype="0" fill="hold" nodeType="clickEffect">
                                  <p:stCondLst>
                                    <p:cond delay="0"/>
                                  </p:stCondLst>
                                  <p:childTnLst>
                                    <p:set>
                                      <p:cBhvr>
                                        <p:cTn id="22" dur="1000">
                                          <p:stCondLst>
                                            <p:cond delay="0"/>
                                          </p:stCondLst>
                                        </p:cTn>
                                        <p:tgtEl>
                                          <p:spTgt spid="574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3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1" grpId="0" animBg="1"/>
      <p:bldP spid="57382" grpId="0" animBg="1"/>
      <p:bldP spid="5738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4"/>
          <p:cNvGraphicFramePr>
            <a:graphicFrameLocks noChangeAspect="1"/>
          </p:cNvGraphicFramePr>
          <p:nvPr>
            <p:extLst>
              <p:ext uri="{D42A27DB-BD31-4B8C-83A1-F6EECF244321}">
                <p14:modId xmlns:p14="http://schemas.microsoft.com/office/powerpoint/2010/main" val="3274054230"/>
              </p:ext>
            </p:extLst>
          </p:nvPr>
        </p:nvGraphicFramePr>
        <p:xfrm>
          <a:off x="2168864" y="1193163"/>
          <a:ext cx="5680075" cy="700088"/>
        </p:xfrm>
        <a:graphic>
          <a:graphicData uri="http://schemas.openxmlformats.org/presentationml/2006/ole">
            <mc:AlternateContent xmlns:mc="http://schemas.openxmlformats.org/markup-compatibility/2006">
              <mc:Choice xmlns:v="urn:schemas-microsoft-com:vml" Requires="v">
                <p:oleObj spid="_x0000_s53485" name="Equation" r:id="rId3" imgW="1854200" imgH="228600" progId="Equation.3">
                  <p:embed/>
                </p:oleObj>
              </mc:Choice>
              <mc:Fallback>
                <p:oleObj name="Equation" r:id="rId3" imgW="1854200" imgH="228600" progId="Equation.3">
                  <p:embed/>
                  <p:pic>
                    <p:nvPicPr>
                      <p:cNvPr id="3686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864" y="1193163"/>
                        <a:ext cx="568007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p:cNvSpPr txBox="1">
            <a:spLocks noChangeArrowheads="1"/>
          </p:cNvSpPr>
          <p:nvPr/>
        </p:nvSpPr>
        <p:spPr bwMode="auto">
          <a:xfrm>
            <a:off x="774700" y="4731068"/>
            <a:ext cx="100495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err="1" smtClean="0">
                <a:solidFill>
                  <a:schemeClr val="tx1"/>
                </a:solidFill>
                <a:latin typeface="Arial" panose="020B0604020202020204" pitchFamily="34" charset="0"/>
              </a:rPr>
              <a:t>Another</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version</a:t>
            </a:r>
            <a:r>
              <a:rPr lang="sk-SK" altLang="sk-SK" sz="2400" dirty="0" smtClean="0">
                <a:solidFill>
                  <a:schemeClr val="tx1"/>
                </a:solidFill>
                <a:latin typeface="Arial" panose="020B0604020202020204" pitchFamily="34" charset="0"/>
              </a:rPr>
              <a:t> of MA </a:t>
            </a:r>
            <a:r>
              <a:rPr lang="sk-SK" altLang="sk-SK" sz="2400" dirty="0" err="1" smtClean="0">
                <a:solidFill>
                  <a:schemeClr val="tx1"/>
                </a:solidFill>
                <a:latin typeface="Arial" panose="020B0604020202020204" pitchFamily="34" charset="0"/>
              </a:rPr>
              <a:t>is</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that</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take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same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number</a:t>
            </a:r>
            <a:r>
              <a:rPr lang="sk-SK" altLang="sk-SK" sz="2400" dirty="0" smtClean="0">
                <a:solidFill>
                  <a:schemeClr val="tx1"/>
                </a:solidFill>
                <a:latin typeface="Arial" panose="020B0604020202020204" pitchFamily="34" charset="0"/>
              </a:rPr>
              <a:t> of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measuremands</a:t>
            </a:r>
            <a:r>
              <a:rPr lang="sk-SK" altLang="sk-SK" sz="2400" dirty="0" smtClean="0">
                <a:solidFill>
                  <a:schemeClr val="tx1"/>
                </a:solidFill>
                <a:latin typeface="Arial" panose="020B0604020202020204" pitchFamily="34" charset="0"/>
              </a:rPr>
              <a:t> forward and </a:t>
            </a:r>
            <a:r>
              <a:rPr lang="sk-SK" altLang="sk-SK" sz="2400" dirty="0" err="1" smtClean="0">
                <a:solidFill>
                  <a:schemeClr val="tx1"/>
                </a:solidFill>
                <a:latin typeface="Arial" panose="020B0604020202020204" pitchFamily="34" charset="0"/>
              </a:rPr>
              <a:t>backward</a:t>
            </a:r>
            <a:r>
              <a:rPr lang="sk-SK" altLang="sk-SK" sz="2400" dirty="0" smtClean="0">
                <a:solidFill>
                  <a:schemeClr val="tx1"/>
                </a:solidFill>
                <a:latin typeface="Arial" panose="020B0604020202020204" pitchFamily="34" charset="0"/>
              </a:rPr>
              <a:t>. </a:t>
            </a:r>
            <a:r>
              <a:rPr lang="sk-SK" altLang="sk-SK" sz="2400" dirty="0" err="1" smtClean="0">
                <a:solidFill>
                  <a:srgbClr val="FF0000"/>
                </a:solidFill>
                <a:latin typeface="Arial" panose="020B0604020202020204" pitchFamily="34" charset="0"/>
              </a:rPr>
              <a:t>This</a:t>
            </a:r>
            <a:r>
              <a:rPr lang="sk-SK" altLang="sk-SK" sz="2400" dirty="0" smtClean="0">
                <a:solidFill>
                  <a:srgbClr val="FF0000"/>
                </a:solidFill>
                <a:latin typeface="Arial" panose="020B0604020202020204" pitchFamily="34" charset="0"/>
              </a:rPr>
              <a:t> MA </a:t>
            </a:r>
            <a:r>
              <a:rPr lang="sk-SK" altLang="sk-SK" sz="2400" dirty="0" err="1" smtClean="0">
                <a:solidFill>
                  <a:srgbClr val="FF0000"/>
                </a:solidFill>
                <a:latin typeface="Arial" panose="020B0604020202020204" pitchFamily="34" charset="0"/>
              </a:rPr>
              <a:t>is</a:t>
            </a:r>
            <a:r>
              <a:rPr lang="sk-SK" altLang="sk-SK" sz="2400" dirty="0" smtClean="0">
                <a:solidFill>
                  <a:srgbClr val="FF0000"/>
                </a:solidFill>
                <a:latin typeface="Arial" panose="020B0604020202020204" pitchFamily="34" charset="0"/>
              </a:rPr>
              <a:t> </a:t>
            </a:r>
            <a:r>
              <a:rPr lang="sk-SK" altLang="sk-SK" sz="2400" dirty="0" err="1" smtClean="0">
                <a:solidFill>
                  <a:srgbClr val="FF0000"/>
                </a:solidFill>
                <a:latin typeface="Arial" panose="020B0604020202020204" pitchFamily="34" charset="0"/>
              </a:rPr>
              <a:t>called</a:t>
            </a:r>
            <a:r>
              <a:rPr lang="sk-SK" altLang="sk-SK" sz="2400" dirty="0" smtClean="0">
                <a:solidFill>
                  <a:srgbClr val="FF0000"/>
                </a:solidFill>
                <a:latin typeface="Arial" panose="020B0604020202020204" pitchFamily="34" charset="0"/>
              </a:rPr>
              <a:t> CMA  </a:t>
            </a:r>
            <a:r>
              <a:rPr lang="sk-SK" altLang="sk-SK" sz="2400" dirty="0" err="1" smtClean="0">
                <a:solidFill>
                  <a:srgbClr val="FF0000"/>
                </a:solidFill>
                <a:latin typeface="Arial" panose="020B0604020202020204" pitchFamily="34" charset="0"/>
              </a:rPr>
              <a:t>central</a:t>
            </a:r>
            <a:r>
              <a:rPr lang="sk-SK" altLang="sk-SK" sz="2400" dirty="0" smtClean="0">
                <a:solidFill>
                  <a:srgbClr val="FF0000"/>
                </a:solidFill>
                <a:latin typeface="Arial" panose="020B0604020202020204" pitchFamily="34" charset="0"/>
              </a:rPr>
              <a:t> </a:t>
            </a:r>
            <a:r>
              <a:rPr lang="sk-SK" altLang="sk-SK" sz="2400" dirty="0" err="1" smtClean="0">
                <a:solidFill>
                  <a:srgbClr val="FF0000"/>
                </a:solidFill>
                <a:latin typeface="Arial" panose="020B0604020202020204" pitchFamily="34" charset="0"/>
              </a:rPr>
              <a:t>moving</a:t>
            </a:r>
            <a:r>
              <a:rPr lang="sk-SK" altLang="sk-SK" sz="2400" dirty="0" smtClean="0">
                <a:solidFill>
                  <a:srgbClr val="FF0000"/>
                </a:solidFill>
                <a:latin typeface="Arial" panose="020B0604020202020204" pitchFamily="34" charset="0"/>
              </a:rPr>
              <a:t> </a:t>
            </a:r>
            <a:r>
              <a:rPr lang="sk-SK" altLang="sk-SK" sz="2400" dirty="0" err="1" smtClean="0">
                <a:solidFill>
                  <a:srgbClr val="FF0000"/>
                </a:solidFill>
                <a:latin typeface="Arial" panose="020B0604020202020204" pitchFamily="34" charset="0"/>
              </a:rPr>
              <a:t>average</a:t>
            </a:r>
            <a:r>
              <a:rPr lang="sk-SK" altLang="sk-SK" sz="2400" dirty="0" smtClean="0">
                <a:solidFill>
                  <a:srgbClr val="FF0000"/>
                </a:solidFill>
                <a:latin typeface="Arial" panose="020B0604020202020204" pitchFamily="34" charset="0"/>
              </a:rPr>
              <a:t>.</a:t>
            </a:r>
            <a:endParaRPr lang="sk-SK" altLang="sk-SK" sz="2400" dirty="0">
              <a:solidFill>
                <a:srgbClr val="FF0000"/>
              </a:solidFill>
              <a:latin typeface="Arial" panose="020B0604020202020204" pitchFamily="34" charset="0"/>
            </a:endParaRPr>
          </a:p>
        </p:txBody>
      </p:sp>
      <p:grpSp>
        <p:nvGrpSpPr>
          <p:cNvPr id="3" name="Group 9"/>
          <p:cNvGrpSpPr>
            <a:grpSpLocks/>
          </p:cNvGrpSpPr>
          <p:nvPr/>
        </p:nvGrpSpPr>
        <p:grpSpPr bwMode="auto">
          <a:xfrm>
            <a:off x="2168864" y="205954"/>
            <a:ext cx="9355884" cy="891010"/>
            <a:chOff x="279944" y="533186"/>
            <a:chExt cx="8482988" cy="890198"/>
          </a:xfrm>
        </p:grpSpPr>
        <p:sp>
          <p:nvSpPr>
            <p:cNvPr id="36870" name="TextBox 1"/>
            <p:cNvSpPr txBox="1">
              <a:spLocks noChangeArrowheads="1"/>
            </p:cNvSpPr>
            <p:nvPr/>
          </p:nvSpPr>
          <p:spPr bwMode="auto">
            <a:xfrm>
              <a:off x="279944" y="533186"/>
              <a:ext cx="8482988" cy="83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err="1" smtClean="0">
                  <a:solidFill>
                    <a:schemeClr val="tx1"/>
                  </a:solidFill>
                  <a:latin typeface="Arial" panose="020B0604020202020204" pitchFamily="34" charset="0"/>
                </a:rPr>
                <a:t>Why</a:t>
              </a:r>
              <a:r>
                <a:rPr lang="sk-SK" altLang="sk-SK" sz="2400" dirty="0" smtClean="0">
                  <a:solidFill>
                    <a:schemeClr val="tx1"/>
                  </a:solidFill>
                  <a:latin typeface="Arial" panose="020B0604020202020204" pitchFamily="34" charset="0"/>
                </a:rPr>
                <a:t> in  </a:t>
              </a:r>
              <a:r>
                <a:rPr lang="sk-SK" altLang="sk-SK" sz="2400" dirty="0">
                  <a:solidFill>
                    <a:schemeClr val="tx1"/>
                  </a:solidFill>
                  <a:latin typeface="Arial" panose="020B0604020202020204" pitchFamily="34" charset="0"/>
                </a:rPr>
                <a:t>MA </a:t>
              </a:r>
              <a:r>
                <a:rPr lang="sk-SK" altLang="sk-SK" sz="2400" dirty="0" err="1" smtClean="0">
                  <a:solidFill>
                    <a:schemeClr val="tx1"/>
                  </a:solidFill>
                  <a:latin typeface="Arial" panose="020B0604020202020204" pitchFamily="34" charset="0"/>
                </a:rPr>
                <a:t>we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need</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not</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calculate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average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from</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all</a:t>
              </a:r>
              <a:r>
                <a:rPr lang="sk-SK" altLang="sk-SK" sz="2400" dirty="0" smtClean="0">
                  <a:solidFill>
                    <a:schemeClr val="tx1"/>
                  </a:solidFill>
                  <a:latin typeface="Arial" panose="020B0604020202020204" pitchFamily="34" charset="0"/>
                </a:rPr>
                <a:t> of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data</a:t>
              </a:r>
              <a:r>
                <a:rPr lang="sk-SK" altLang="sk-SK" sz="2400" dirty="0" smtClean="0">
                  <a:solidFill>
                    <a:schemeClr val="tx1"/>
                  </a:solidFill>
                  <a:latin typeface="Arial" panose="020B0604020202020204" pitchFamily="34" charset="0"/>
                </a:rPr>
                <a:t> in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How</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calculate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knowing</a:t>
              </a:r>
              <a:r>
                <a:rPr lang="sk-SK" altLang="sk-SK" sz="2400" dirty="0" smtClean="0">
                  <a:solidFill>
                    <a:schemeClr val="tx1"/>
                  </a:solidFill>
                  <a:latin typeface="Arial" panose="020B0604020202020204" pitchFamily="34" charset="0"/>
                </a:rPr>
                <a:t>         ?             </a:t>
              </a:r>
              <a:endParaRPr lang="sk-SK" altLang="sk-SK" sz="2400" dirty="0">
                <a:solidFill>
                  <a:schemeClr val="tx1"/>
                </a:solidFill>
                <a:latin typeface="Arial" panose="020B0604020202020204" pitchFamily="34" charset="0"/>
              </a:endParaRPr>
            </a:p>
          </p:txBody>
        </p:sp>
        <p:graphicFrame>
          <p:nvGraphicFramePr>
            <p:cNvPr id="36871" name="Object 4"/>
            <p:cNvGraphicFramePr>
              <a:graphicFrameLocks noChangeAspect="1"/>
            </p:cNvGraphicFramePr>
            <p:nvPr>
              <p:extLst/>
            </p:nvPr>
          </p:nvGraphicFramePr>
          <p:xfrm>
            <a:off x="5007800" y="946611"/>
            <a:ext cx="662184" cy="476772"/>
          </p:xfrm>
          <a:graphic>
            <a:graphicData uri="http://schemas.openxmlformats.org/presentationml/2006/ole">
              <mc:AlternateContent xmlns:mc="http://schemas.openxmlformats.org/markup-compatibility/2006">
                <mc:Choice xmlns:v="urn:schemas-microsoft-com:vml" Requires="v">
                  <p:oleObj spid="_x0000_s53486" name="Equation" r:id="rId5" imgW="317362" imgH="228501" progId="Equation.3">
                    <p:embed/>
                  </p:oleObj>
                </mc:Choice>
                <mc:Fallback>
                  <p:oleObj name="Equation" r:id="rId5" imgW="317362" imgH="228501" progId="Equation.3">
                    <p:embed/>
                    <p:pic>
                      <p:nvPicPr>
                        <p:cNvPr id="3687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7800" y="946611"/>
                          <a:ext cx="662184" cy="476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5"/>
            <p:cNvGraphicFramePr>
              <a:graphicFrameLocks noChangeAspect="1"/>
            </p:cNvGraphicFramePr>
            <p:nvPr>
              <p:extLst/>
            </p:nvPr>
          </p:nvGraphicFramePr>
          <p:xfrm>
            <a:off x="6915562" y="947134"/>
            <a:ext cx="477837" cy="476250"/>
          </p:xfrm>
          <a:graphic>
            <a:graphicData uri="http://schemas.openxmlformats.org/presentationml/2006/ole">
              <mc:AlternateContent xmlns:mc="http://schemas.openxmlformats.org/markup-compatibility/2006">
                <mc:Choice xmlns:v="urn:schemas-microsoft-com:vml" Requires="v">
                  <p:oleObj spid="_x0000_s53487" name="Equation" r:id="rId7" imgW="228600" imgH="228600" progId="Equation.3">
                    <p:embed/>
                  </p:oleObj>
                </mc:Choice>
                <mc:Fallback>
                  <p:oleObj name="Equation" r:id="rId7" imgW="228600" imgH="228600" progId="Equation.3">
                    <p:embed/>
                    <p:pic>
                      <p:nvPicPr>
                        <p:cNvPr id="3687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5562" y="947134"/>
                          <a:ext cx="477837"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4" name="TextBox 3"/>
              <p:cNvSpPr txBox="1"/>
              <p:nvPr/>
            </p:nvSpPr>
            <p:spPr>
              <a:xfrm>
                <a:off x="673915" y="2216468"/>
                <a:ext cx="11188700" cy="1902444"/>
              </a:xfrm>
              <a:prstGeom prst="rect">
                <a:avLst/>
              </a:prstGeom>
              <a:solidFill>
                <a:srgbClr val="FFFF00"/>
              </a:solidFill>
            </p:spPr>
            <p:txBody>
              <a:bodyPr wrap="square" rtlCol="0">
                <a:spAutoFit/>
              </a:bodyPr>
              <a:lstStyle/>
              <a:p>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+2</m:t>
                            </m:r>
                          </m:sub>
                        </m:sSub>
                      </m:e>
                    </m:d>
                  </m:oMath>
                </a14:m>
                <a:r>
                  <a:rPr lang="en-GB" sz="2400" dirty="0" smtClean="0"/>
                  <a:t>/</a:t>
                </a:r>
                <a:r>
                  <a:rPr lang="en-GB" sz="2400" i="1" dirty="0" smtClean="0"/>
                  <a:t>N</a:t>
                </a:r>
                <a:r>
                  <a:rPr lang="en-GB" sz="2400" dirty="0" smtClean="0"/>
                  <a:t>= </a:t>
                </a:r>
                <a14:m>
                  <m:oMath xmlns:m="http://schemas.openxmlformats.org/officeDocument/2006/math">
                    <m:f>
                      <m:fPr>
                        <m:ctrlPr>
                          <a:rPr lang="en-GB" sz="2400" b="0" i="1" smtClean="0">
                            <a:latin typeface="Cambria Math" panose="02040503050406030204" pitchFamily="18" charset="0"/>
                          </a:rPr>
                        </m:ctrlPr>
                      </m:fPr>
                      <m:num>
                        <m:d>
                          <m:dPr>
                            <m:begChr m:val="["/>
                            <m:endChr m:val="]"/>
                            <m:ctrlPr>
                              <a:rPr lang="en-GB" sz="2400" i="1" smtClean="0">
                                <a:latin typeface="Cambria Math" panose="02040503050406030204" pitchFamily="18" charset="0"/>
                              </a:rPr>
                            </m:ctrlPr>
                          </m:dPr>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+1</m:t>
                                </m:r>
                              </m:sub>
                            </m:sSub>
                          </m:e>
                        </m:d>
                      </m:num>
                      <m:den>
                        <m:r>
                          <a:rPr lang="en-GB" sz="2400" b="0" i="1" smtClean="0">
                            <a:latin typeface="Cambria Math" panose="02040503050406030204" pitchFamily="18" charset="0"/>
                          </a:rPr>
                          <m:t>𝑁</m:t>
                        </m:r>
                      </m:den>
                    </m:f>
                    <m:r>
                      <a:rPr lang="en-GB" sz="2400" b="0" i="1" smtClean="0">
                        <a:latin typeface="Cambria Math" panose="02040503050406030204" pitchFamily="18" charset="0"/>
                      </a:rPr>
                      <m:t>=</m:t>
                    </m:r>
                  </m:oMath>
                </a14:m>
                <a:endParaRPr lang="en-GB" sz="2400" b="0" dirty="0" smtClean="0"/>
              </a:p>
              <a:p>
                <a:endParaRPr lang="en-GB" sz="2400" dirty="0" smtClean="0"/>
              </a:p>
              <a:p>
                <a:r>
                  <a:rPr lang="en-GB" sz="2400" dirty="0"/>
                  <a:t> </a:t>
                </a:r>
                <a:r>
                  <a:rPr lang="en-GB" sz="2400" dirty="0" smtClean="0"/>
                  <a:t>        = </a:t>
                </a:r>
                <a14:m>
                  <m:oMath xmlns:m="http://schemas.openxmlformats.org/officeDocument/2006/math">
                    <m:f>
                      <m:fPr>
                        <m:ctrlPr>
                          <a:rPr lang="en-GB" sz="2400" b="0" i="1" smtClean="0">
                            <a:latin typeface="Cambria Math" panose="02040503050406030204" pitchFamily="18" charset="0"/>
                          </a:rPr>
                        </m:ctrlPr>
                      </m:fPr>
                      <m:num>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num>
                      <m:den>
                        <m:r>
                          <a:rPr lang="en-GB" sz="2400" b="0" i="1" smtClean="0">
                            <a:latin typeface="Cambria Math" panose="02040503050406030204" pitchFamily="18" charset="0"/>
                          </a:rPr>
                          <m:t>𝑁</m:t>
                        </m:r>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𝑌</m:t>
                            </m:r>
                          </m:e>
                          <m:sub>
                            <m:r>
                              <a:rPr lang="en-GB" sz="2400" b="0" i="1" smtClean="0">
                                <a:latin typeface="Cambria Math" panose="02040503050406030204" pitchFamily="18" charset="0"/>
                              </a:rPr>
                              <m:t>𝑡</m:t>
                            </m:r>
                            <m:r>
                              <a:rPr lang="en-GB" sz="2400" b="0" i="1" smtClean="0">
                                <a:latin typeface="Cambria Math" panose="02040503050406030204" pitchFamily="18" charset="0"/>
                              </a:rPr>
                              <m:t>−</m:t>
                            </m:r>
                            <m:r>
                              <a:rPr lang="en-GB" sz="2400" b="0" i="1" smtClean="0">
                                <a:latin typeface="Cambria Math" panose="02040503050406030204" pitchFamily="18" charset="0"/>
                              </a:rPr>
                              <m:t>𝑁</m:t>
                            </m:r>
                            <m:r>
                              <a:rPr lang="en-GB" sz="2400" b="0" i="1" smtClean="0">
                                <a:latin typeface="Cambria Math" panose="02040503050406030204" pitchFamily="18" charset="0"/>
                              </a:rPr>
                              <m:t>+1</m:t>
                            </m:r>
                          </m:sub>
                        </m:sSub>
                      </m:num>
                      <m:den>
                        <m:r>
                          <a:rPr lang="en-GB" sz="2400" b="0" i="1" smtClean="0">
                            <a:latin typeface="Cambria Math" panose="02040503050406030204" pitchFamily="18" charset="0"/>
                          </a:rPr>
                          <m:t>𝑁</m:t>
                        </m:r>
                      </m:den>
                    </m:f>
                  </m:oMath>
                </a14:m>
                <a:endParaRPr lang="en-GB" sz="2400" b="0" dirty="0" smtClean="0"/>
              </a:p>
              <a:p>
                <a:endParaRPr lang="en-GB"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673915" y="2216468"/>
                <a:ext cx="11188700" cy="1902444"/>
              </a:xfrm>
              <a:prstGeom prst="rect">
                <a:avLst/>
              </a:prstGeom>
              <a:blipFill>
                <a:blip r:embed="rId9"/>
                <a:stretch>
                  <a:fillRect/>
                </a:stretch>
              </a:blipFill>
            </p:spPr>
            <p:txBody>
              <a:bodyPr/>
              <a:lstStyle/>
              <a:p>
                <a:r>
                  <a:rPr lang="en-GB">
                    <a:noFill/>
                  </a:rPr>
                  <a:t> </a:t>
                </a:r>
              </a:p>
            </p:txBody>
          </p:sp>
        </mc:Fallback>
      </mc:AlternateContent>
      <p:cxnSp>
        <p:nvCxnSpPr>
          <p:cNvPr id="10" name="Straight Connector 9"/>
          <p:cNvCxnSpPr/>
          <p:nvPr/>
        </p:nvCxnSpPr>
        <p:spPr>
          <a:xfrm>
            <a:off x="774700" y="2789246"/>
            <a:ext cx="66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727200" y="3911600"/>
            <a:ext cx="2425700" cy="794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570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2711451" y="549276"/>
            <a:ext cx="79924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a:solidFill>
                  <a:schemeClr val="tx1"/>
                </a:solidFill>
                <a:latin typeface="Arial" panose="020B0604020202020204" pitchFamily="34" charset="0"/>
              </a:rPr>
              <a:t>MA </a:t>
            </a:r>
            <a:r>
              <a:rPr lang="sk-SK" altLang="sk-SK" sz="2400" dirty="0" err="1" smtClean="0">
                <a:solidFill>
                  <a:schemeClr val="tx1"/>
                </a:solidFill>
                <a:latin typeface="Arial" panose="020B0604020202020204" pitchFamily="34" charset="0"/>
              </a:rPr>
              <a:t>with</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window</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lenght</a:t>
            </a:r>
            <a:r>
              <a:rPr lang="sk-SK" altLang="sk-SK" sz="2400" dirty="0" smtClean="0">
                <a:solidFill>
                  <a:schemeClr val="tx1"/>
                </a:solidFill>
                <a:latin typeface="Arial" panose="020B0604020202020204" pitchFamily="34" charset="0"/>
              </a:rPr>
              <a:t> </a:t>
            </a:r>
            <a:r>
              <a:rPr lang="sk-SK" altLang="sk-SK" sz="2400" dirty="0">
                <a:solidFill>
                  <a:schemeClr val="tx1"/>
                </a:solidFill>
                <a:latin typeface="Arial" panose="020B0604020202020204" pitchFamily="34" charset="0"/>
              </a:rPr>
              <a:t>20, 50 </a:t>
            </a:r>
            <a:r>
              <a:rPr lang="sk-SK" altLang="sk-SK" sz="2400" dirty="0" smtClean="0">
                <a:solidFill>
                  <a:schemeClr val="tx1"/>
                </a:solidFill>
                <a:latin typeface="Arial" panose="020B0604020202020204" pitchFamily="34" charset="0"/>
              </a:rPr>
              <a:t>and 200 </a:t>
            </a:r>
            <a:r>
              <a:rPr lang="sk-SK" altLang="sk-SK" sz="2400" dirty="0" err="1" smtClean="0">
                <a:solidFill>
                  <a:schemeClr val="tx1"/>
                </a:solidFill>
                <a:latin typeface="Arial" panose="020B0604020202020204" pitchFamily="34" charset="0"/>
              </a:rPr>
              <a:t>time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units</a:t>
            </a:r>
            <a:r>
              <a:rPr lang="sk-SK" altLang="sk-SK" sz="2400" dirty="0" smtClean="0">
                <a:solidFill>
                  <a:schemeClr val="tx1"/>
                </a:solidFill>
                <a:latin typeface="Arial" panose="020B0604020202020204" pitchFamily="34" charset="0"/>
              </a:rPr>
              <a:t> to </a:t>
            </a:r>
            <a:r>
              <a:rPr lang="sk-SK" altLang="sk-SK" sz="2400" dirty="0" err="1" smtClean="0">
                <a:solidFill>
                  <a:schemeClr val="tx1"/>
                </a:solidFill>
                <a:latin typeface="Arial" panose="020B0604020202020204" pitchFamily="34" charset="0"/>
              </a:rPr>
              <a:t>the</a:t>
            </a:r>
            <a:r>
              <a:rPr lang="sk-SK" altLang="sk-SK" sz="2400" dirty="0" smtClean="0">
                <a:solidFill>
                  <a:schemeClr val="tx1"/>
                </a:solidFill>
                <a:latin typeface="Arial" panose="020B0604020202020204" pitchFamily="34" charset="0"/>
              </a:rPr>
              <a:t> </a:t>
            </a:r>
            <a:r>
              <a:rPr lang="sk-SK" altLang="sk-SK" sz="2400" dirty="0" err="1" smtClean="0">
                <a:solidFill>
                  <a:schemeClr val="tx1"/>
                </a:solidFill>
                <a:latin typeface="Arial" panose="020B0604020202020204" pitchFamily="34" charset="0"/>
              </a:rPr>
              <a:t>past</a:t>
            </a:r>
            <a:r>
              <a:rPr lang="sk-SK" altLang="sk-SK" sz="2400" dirty="0" smtClean="0">
                <a:solidFill>
                  <a:schemeClr val="tx1"/>
                </a:solidFill>
                <a:latin typeface="Arial" panose="020B0604020202020204" pitchFamily="34" charset="0"/>
              </a:rPr>
              <a:t>.  </a:t>
            </a:r>
            <a:endParaRPr lang="sk-SK" altLang="sk-SK" sz="2400" dirty="0">
              <a:solidFill>
                <a:schemeClr val="tx1"/>
              </a:solidFill>
              <a:latin typeface="Arial" panose="020B0604020202020204" pitchFamily="34" charset="0"/>
            </a:endParaRP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950" y="1943100"/>
            <a:ext cx="69088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9270576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88913"/>
            <a:ext cx="6478588"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8915" name="TextBox 4"/>
          <p:cNvSpPr txBox="1">
            <a:spLocks noChangeArrowheads="1"/>
          </p:cNvSpPr>
          <p:nvPr/>
        </p:nvSpPr>
        <p:spPr bwMode="auto">
          <a:xfrm>
            <a:off x="1452282" y="4868864"/>
            <a:ext cx="1038113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Arial" panose="020B0604020202020204" pitchFamily="34" charset="0"/>
              </a:rPr>
              <a:t>Here we see MA with the window 10 days (quick MA) and MA with the window 30 days(slow MA). Crossover points of the slow and quick MA is a trend change indicator. Look at the previous fig too. </a:t>
            </a:r>
            <a:endParaRPr lang="sk-SK" altLang="sk-SK" sz="2400" dirty="0">
              <a:solidFill>
                <a:schemeClr val="tx1"/>
              </a:solidFill>
              <a:latin typeface="Arial" panose="020B0604020202020204" pitchFamily="34" charset="0"/>
            </a:endParaRPr>
          </a:p>
        </p:txBody>
      </p:sp>
      <p:cxnSp>
        <p:nvCxnSpPr>
          <p:cNvPr id="7" name="Straight Arrow Connector 6"/>
          <p:cNvCxnSpPr/>
          <p:nvPr/>
        </p:nvCxnSpPr>
        <p:spPr>
          <a:xfrm flipV="1">
            <a:off x="4295776" y="3716338"/>
            <a:ext cx="11113" cy="9255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16276" y="2276475"/>
            <a:ext cx="30163" cy="102235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668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03389" y="404814"/>
            <a:ext cx="8989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a:solidFill>
                  <a:schemeClr val="tx1"/>
                </a:solidFill>
                <a:latin typeface="Arial" panose="020B0604020202020204" pitchFamily="34" charset="0"/>
              </a:rPr>
              <a:t>Double moving average (DMA) </a:t>
            </a:r>
            <a:r>
              <a:rPr lang="en-US" altLang="sk-SK" sz="2800" b="1" dirty="0" smtClean="0">
                <a:solidFill>
                  <a:schemeClr val="tx1"/>
                </a:solidFill>
                <a:latin typeface="Arial" panose="020B0604020202020204" pitchFamily="34" charset="0"/>
              </a:rPr>
              <a:t>for the linear trends</a:t>
            </a:r>
            <a:endParaRPr lang="en-US" altLang="sk-SK" sz="2800" b="1" dirty="0">
              <a:solidFill>
                <a:schemeClr val="tx1"/>
              </a:solidFill>
              <a:latin typeface="Arial" panose="020B0604020202020204" pitchFamily="34" charset="0"/>
            </a:endParaRPr>
          </a:p>
        </p:txBody>
      </p:sp>
      <p:sp>
        <p:nvSpPr>
          <p:cNvPr id="39939" name="Text Box 3"/>
          <p:cNvSpPr txBox="1">
            <a:spLocks noChangeArrowheads="1"/>
          </p:cNvSpPr>
          <p:nvPr/>
        </p:nvSpPr>
        <p:spPr bwMode="auto">
          <a:xfrm>
            <a:off x="1778000" y="1345278"/>
            <a:ext cx="867092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DMA is the same as MA, but done from the data gained after the first smoothing of the measured data by MA. </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DMA is mostly used to find linear trends, but there are programs able to predict the values one time unit further very well, and are able to classify other types of </a:t>
            </a:r>
            <a:r>
              <a:rPr lang="en-US" altLang="sk-SK" sz="2400" smtClean="0">
                <a:solidFill>
                  <a:schemeClr val="tx1"/>
                </a:solidFill>
                <a:latin typeface="Arial" panose="020B0604020202020204" pitchFamily="34" charset="0"/>
              </a:rPr>
              <a:t>significant trends </a:t>
            </a:r>
            <a:r>
              <a:rPr lang="en-US" altLang="sk-SK" sz="2400" dirty="0" smtClean="0">
                <a:solidFill>
                  <a:schemeClr val="tx1"/>
                </a:solidFill>
                <a:latin typeface="Arial" panose="020B0604020202020204" pitchFamily="34" charset="0"/>
              </a:rPr>
              <a:t>as well.  </a:t>
            </a:r>
            <a:endParaRPr lang="en-US" altLang="sk-SK" sz="2400" dirty="0">
              <a:solidFill>
                <a:schemeClr val="tx1"/>
              </a:solidFill>
              <a:latin typeface="Arial" panose="020B0604020202020204" pitchFamily="34" charset="0"/>
            </a:endParaRPr>
          </a:p>
        </p:txBody>
      </p:sp>
      <p:sp>
        <p:nvSpPr>
          <p:cNvPr id="39940" name="Text Box 4"/>
          <p:cNvSpPr txBox="1">
            <a:spLocks noChangeArrowheads="1"/>
          </p:cNvSpPr>
          <p:nvPr/>
        </p:nvSpPr>
        <p:spPr bwMode="auto">
          <a:xfrm>
            <a:off x="1778000" y="4255512"/>
            <a:ext cx="8615364" cy="830997"/>
          </a:xfrm>
          <a:prstGeom prst="rect">
            <a:avLst/>
          </a:prstGeom>
          <a:solidFill>
            <a:schemeClr val="accent1">
              <a:lumMod val="20000"/>
              <a:lumOff val="80000"/>
            </a:schemeClr>
          </a:solidFill>
          <a:ln>
            <a:noFill/>
          </a:ln>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DMA</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Resulting data,  smoothed by the first MA are smoothed  again by MA.  </a:t>
            </a:r>
            <a:endParaRPr lang="en-US" altLang="sk-SK" sz="2400" dirty="0">
              <a:solidFill>
                <a:schemeClr val="tx1"/>
              </a:solidFill>
              <a:latin typeface="Arial" panose="020B0604020202020204" pitchFamily="34" charset="0"/>
            </a:endParaRPr>
          </a:p>
        </p:txBody>
      </p:sp>
      <p:sp>
        <p:nvSpPr>
          <p:cNvPr id="39941" name="Text Box 5"/>
          <p:cNvSpPr txBox="1">
            <a:spLocks noChangeArrowheads="1"/>
          </p:cNvSpPr>
          <p:nvPr/>
        </p:nvSpPr>
        <p:spPr bwMode="auto">
          <a:xfrm>
            <a:off x="1778000" y="5229225"/>
            <a:ext cx="8538584" cy="46166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Problem: lack of the data after the first usage of MA</a:t>
            </a:r>
            <a:endParaRPr lang="en-US"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0040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871664" y="450850"/>
            <a:ext cx="6027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Century Gothic" panose="020B0502020202020204" pitchFamily="34" charset="0"/>
              </a:rPr>
              <a:t>Linear  trends</a:t>
            </a:r>
            <a:endParaRPr lang="en-US" altLang="sk-SK" sz="2400" dirty="0">
              <a:solidFill>
                <a:schemeClr val="tx1"/>
              </a:solidFill>
              <a:latin typeface="Century Gothic" panose="020B0502020202020204" pitchFamily="34" charset="0"/>
            </a:endParaRPr>
          </a:p>
        </p:txBody>
      </p:sp>
      <p:sp>
        <p:nvSpPr>
          <p:cNvPr id="41987" name="Text Box 3"/>
          <p:cNvSpPr txBox="1">
            <a:spLocks noChangeArrowheads="1"/>
          </p:cNvSpPr>
          <p:nvPr/>
        </p:nvSpPr>
        <p:spPr bwMode="auto">
          <a:xfrm>
            <a:off x="1745708" y="1123663"/>
            <a:ext cx="86725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Century Gothic" panose="020B0502020202020204" pitchFamily="34" charset="0"/>
              </a:rPr>
              <a:t>If we find, that after the smoothing procedure the trend in the time series is linear, we can approximate it by a line. The parameters are found with a help of linear regression. </a:t>
            </a:r>
            <a:endParaRPr lang="en-US" altLang="sk-SK" dirty="0">
              <a:solidFill>
                <a:schemeClr val="tx1"/>
              </a:solidFill>
              <a:latin typeface="Century Gothic" panose="020B0502020202020204" pitchFamily="34" charset="0"/>
            </a:endParaRPr>
          </a:p>
        </p:txBody>
      </p:sp>
      <p:sp>
        <p:nvSpPr>
          <p:cNvPr id="41988" name="TextBox 25"/>
          <p:cNvSpPr txBox="1">
            <a:spLocks noChangeArrowheads="1"/>
          </p:cNvSpPr>
          <p:nvPr/>
        </p:nvSpPr>
        <p:spPr bwMode="auto">
          <a:xfrm>
            <a:off x="1384664" y="3190875"/>
            <a:ext cx="14617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600" dirty="0" smtClean="0">
                <a:solidFill>
                  <a:schemeClr val="tx1"/>
                </a:solidFill>
                <a:latin typeface="Century Gothic" panose="020B0502020202020204" pitchFamily="34" charset="0"/>
              </a:rPr>
              <a:t>Me</a:t>
            </a:r>
            <a:r>
              <a:rPr lang="en-US" altLang="sk-SK" sz="1600" dirty="0" err="1" smtClean="0">
                <a:solidFill>
                  <a:schemeClr val="tx1"/>
                </a:solidFill>
                <a:latin typeface="Century Gothic" panose="020B0502020202020204" pitchFamily="34" charset="0"/>
              </a:rPr>
              <a:t>asurable</a:t>
            </a:r>
            <a:r>
              <a:rPr lang="sk-SK" altLang="sk-SK" sz="1600" dirty="0" smtClean="0">
                <a:solidFill>
                  <a:schemeClr val="tx1"/>
                </a:solidFill>
                <a:latin typeface="Century Gothic" panose="020B0502020202020204" pitchFamily="34" charset="0"/>
              </a:rPr>
              <a:t> v</a:t>
            </a:r>
            <a:r>
              <a:rPr lang="en-US" altLang="sk-SK" sz="1600" dirty="0" err="1" smtClean="0">
                <a:solidFill>
                  <a:schemeClr val="tx1"/>
                </a:solidFill>
                <a:latin typeface="Century Gothic" panose="020B0502020202020204" pitchFamily="34" charset="0"/>
              </a:rPr>
              <a:t>alue</a:t>
            </a:r>
            <a:endParaRPr lang="sk-SK" altLang="sk-SK" sz="1600" dirty="0">
              <a:solidFill>
                <a:schemeClr val="tx1"/>
              </a:solidFill>
              <a:latin typeface="Century Gothic" panose="020B0502020202020204" pitchFamily="34" charset="0"/>
            </a:endParaRPr>
          </a:p>
          <a:p>
            <a:pPr eaLnBrk="1" hangingPunct="1">
              <a:lnSpc>
                <a:spcPct val="100000"/>
              </a:lnSpc>
              <a:spcBef>
                <a:spcPct val="0"/>
              </a:spcBef>
              <a:spcAft>
                <a:spcPct val="0"/>
              </a:spcAft>
              <a:buClrTx/>
              <a:buSzTx/>
              <a:buFontTx/>
              <a:buNone/>
            </a:pPr>
            <a:r>
              <a:rPr lang="sk-SK" altLang="sk-SK" sz="1600" dirty="0">
                <a:solidFill>
                  <a:schemeClr val="tx1"/>
                </a:solidFill>
                <a:latin typeface="Century Gothic" panose="020B0502020202020204" pitchFamily="34" charset="0"/>
              </a:rPr>
              <a:t>y</a:t>
            </a:r>
          </a:p>
        </p:txBody>
      </p:sp>
      <p:pic>
        <p:nvPicPr>
          <p:cNvPr id="41989" name="Picture 3"/>
          <p:cNvPicPr>
            <a:picLocks noChangeAspect="1" noChangeArrowheads="1"/>
          </p:cNvPicPr>
          <p:nvPr/>
        </p:nvPicPr>
        <p:blipFill>
          <a:blip r:embed="rId4">
            <a:lum bright="-4000" contrast="-6000"/>
            <a:extLst>
              <a:ext uri="{28A0092B-C50C-407E-A947-70E740481C1C}">
                <a14:useLocalDpi xmlns:a14="http://schemas.microsoft.com/office/drawing/2010/main" val="0"/>
              </a:ext>
            </a:extLst>
          </a:blip>
          <a:srcRect/>
          <a:stretch>
            <a:fillRect/>
          </a:stretch>
        </p:blipFill>
        <p:spPr bwMode="auto">
          <a:xfrm>
            <a:off x="3359150" y="2781301"/>
            <a:ext cx="4586288" cy="3668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p:cNvCxnSpPr/>
          <p:nvPr/>
        </p:nvCxnSpPr>
        <p:spPr>
          <a:xfrm rot="5400000" flipH="1" flipV="1">
            <a:off x="984251" y="4652963"/>
            <a:ext cx="3887787"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927350" y="6597650"/>
            <a:ext cx="684053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1992" name="TextBox 33"/>
          <p:cNvSpPr txBox="1">
            <a:spLocks noChangeArrowheads="1"/>
          </p:cNvSpPr>
          <p:nvPr/>
        </p:nvSpPr>
        <p:spPr bwMode="auto">
          <a:xfrm>
            <a:off x="8399464" y="6237289"/>
            <a:ext cx="22685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600" dirty="0">
                <a:solidFill>
                  <a:schemeClr val="tx1"/>
                </a:solidFill>
                <a:latin typeface="Century Gothic" panose="020B0502020202020204" pitchFamily="34" charset="0"/>
              </a:rPr>
              <a:t>x</a:t>
            </a:r>
            <a:r>
              <a:rPr lang="en-US" altLang="sk-SK" sz="1600" dirty="0" smtClean="0">
                <a:solidFill>
                  <a:schemeClr val="tx1"/>
                </a:solidFill>
                <a:latin typeface="Century Gothic" panose="020B0502020202020204" pitchFamily="34" charset="0"/>
              </a:rPr>
              <a:t>(time for example</a:t>
            </a:r>
            <a:r>
              <a:rPr lang="sk-SK" altLang="sk-SK" sz="1600" dirty="0" smtClean="0">
                <a:solidFill>
                  <a:schemeClr val="tx1"/>
                </a:solidFill>
                <a:latin typeface="Century Gothic" panose="020B0502020202020204" pitchFamily="34" charset="0"/>
              </a:rPr>
              <a:t>)</a:t>
            </a:r>
            <a:endParaRPr lang="sk-SK" altLang="sk-SK" sz="1600" dirty="0">
              <a:solidFill>
                <a:schemeClr val="tx1"/>
              </a:solidFill>
              <a:latin typeface="Century Gothic" panose="020B0502020202020204" pitchFamily="34" charset="0"/>
            </a:endParaRPr>
          </a:p>
        </p:txBody>
      </p:sp>
      <p:cxnSp>
        <p:nvCxnSpPr>
          <p:cNvPr id="36" name="Straight Connector 35"/>
          <p:cNvCxnSpPr/>
          <p:nvPr/>
        </p:nvCxnSpPr>
        <p:spPr>
          <a:xfrm rot="5400000">
            <a:off x="4799013" y="5661025"/>
            <a:ext cx="187325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aphicFrame>
        <p:nvGraphicFramePr>
          <p:cNvPr id="38" name="Object 4"/>
          <p:cNvGraphicFramePr>
            <a:graphicFrameLocks noChangeAspect="1"/>
          </p:cNvGraphicFramePr>
          <p:nvPr/>
        </p:nvGraphicFramePr>
        <p:xfrm>
          <a:off x="5808664" y="6318250"/>
          <a:ext cx="358775" cy="539750"/>
        </p:xfrm>
        <a:graphic>
          <a:graphicData uri="http://schemas.openxmlformats.org/presentationml/2006/ole">
            <mc:AlternateContent xmlns:mc="http://schemas.openxmlformats.org/markup-compatibility/2006">
              <mc:Choice xmlns:v="urn:schemas-microsoft-com:vml" Requires="v">
                <p:oleObj spid="_x0000_s54409" name="Equation" r:id="rId5" imgW="152334" imgH="228501" progId="Equation.3">
                  <p:embed/>
                </p:oleObj>
              </mc:Choice>
              <mc:Fallback>
                <p:oleObj name="Equation" r:id="rId5" imgW="152334" imgH="228501" progId="Equation.3">
                  <p:embed/>
                  <p:pic>
                    <p:nvPicPr>
                      <p:cNvPr id="3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8664" y="6318250"/>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9" name="Straight Connector 38"/>
          <p:cNvCxnSpPr/>
          <p:nvPr/>
        </p:nvCxnSpPr>
        <p:spPr>
          <a:xfrm rot="10800000">
            <a:off x="2927350" y="4724400"/>
            <a:ext cx="273685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aphicFrame>
        <p:nvGraphicFramePr>
          <p:cNvPr id="3" name="Object 5"/>
          <p:cNvGraphicFramePr>
            <a:graphicFrameLocks noChangeAspect="1"/>
          </p:cNvGraphicFramePr>
          <p:nvPr/>
        </p:nvGraphicFramePr>
        <p:xfrm>
          <a:off x="2424114" y="4508500"/>
          <a:ext cx="388937" cy="539750"/>
        </p:xfrm>
        <a:graphic>
          <a:graphicData uri="http://schemas.openxmlformats.org/presentationml/2006/ole">
            <mc:AlternateContent xmlns:mc="http://schemas.openxmlformats.org/markup-compatibility/2006">
              <mc:Choice xmlns:v="urn:schemas-microsoft-com:vml" Requires="v">
                <p:oleObj spid="_x0000_s54410" name="Equation" r:id="rId7" imgW="165028" imgH="228501" progId="Equation.3">
                  <p:embed/>
                </p:oleObj>
              </mc:Choice>
              <mc:Fallback>
                <p:oleObj name="Equation" r:id="rId7" imgW="165028" imgH="228501" progId="Equation.3">
                  <p:embed/>
                  <p:pic>
                    <p:nvPicPr>
                      <p:cNvPr id="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4" y="4508500"/>
                        <a:ext cx="3889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8"/>
          <p:cNvGrpSpPr>
            <a:grpSpLocks/>
          </p:cNvGrpSpPr>
          <p:nvPr/>
        </p:nvGrpSpPr>
        <p:grpSpPr bwMode="auto">
          <a:xfrm>
            <a:off x="5808663" y="4433494"/>
            <a:ext cx="2272325" cy="1191020"/>
            <a:chOff x="6516216" y="4218150"/>
            <a:chExt cx="2273130" cy="1190760"/>
          </a:xfrm>
        </p:grpSpPr>
        <p:cxnSp>
          <p:nvCxnSpPr>
            <p:cNvPr id="46" name="Straight Arrow Connector 45"/>
            <p:cNvCxnSpPr/>
            <p:nvPr/>
          </p:nvCxnSpPr>
          <p:spPr>
            <a:xfrm rot="10800000">
              <a:off x="6516216" y="4508993"/>
              <a:ext cx="647930" cy="1588"/>
            </a:xfrm>
            <a:prstGeom prst="straightConnector1">
              <a:avLst/>
            </a:prstGeom>
            <a:ln w="762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185" name="TextBox 46"/>
            <p:cNvSpPr txBox="1">
              <a:spLocks noChangeArrowheads="1"/>
            </p:cNvSpPr>
            <p:nvPr/>
          </p:nvSpPr>
          <p:spPr bwMode="auto">
            <a:xfrm>
              <a:off x="7028548" y="4218150"/>
              <a:ext cx="1760798" cy="523106"/>
            </a:xfrm>
            <a:prstGeom prst="rect">
              <a:avLst/>
            </a:prstGeom>
            <a:noFill/>
            <a:ln w="9525">
              <a:noFill/>
              <a:miter lim="800000"/>
              <a:headEnd/>
              <a:tailEnd/>
            </a:ln>
          </p:spPr>
          <p:txBody>
            <a:bodyPr wrap="square">
              <a:spAutoFit/>
            </a:bodyPr>
            <a:lstStyle/>
            <a:p>
              <a:pPr>
                <a:defRPr/>
              </a:pPr>
              <a:r>
                <a:rPr lang="sk-SK" sz="1400" dirty="0" smtClean="0">
                  <a:solidFill>
                    <a:schemeClr val="accent1">
                      <a:lumMod val="40000"/>
                      <a:lumOff val="60000"/>
                    </a:schemeClr>
                  </a:solidFill>
                  <a:latin typeface="Century Gothic" pitchFamily="34" charset="0"/>
                  <a:cs typeface="Arial" charset="0"/>
                </a:rPr>
                <a:t>Me</a:t>
              </a:r>
              <a:r>
                <a:rPr lang="en-US" sz="1400" dirty="0" err="1" smtClean="0">
                  <a:solidFill>
                    <a:schemeClr val="accent1">
                      <a:lumMod val="40000"/>
                      <a:lumOff val="60000"/>
                    </a:schemeClr>
                  </a:solidFill>
                  <a:latin typeface="Century Gothic" pitchFamily="34" charset="0"/>
                  <a:cs typeface="Arial" charset="0"/>
                </a:rPr>
                <a:t>asured</a:t>
              </a:r>
              <a:r>
                <a:rPr lang="en-US" sz="1400" dirty="0" smtClean="0">
                  <a:solidFill>
                    <a:schemeClr val="accent1">
                      <a:lumMod val="40000"/>
                      <a:lumOff val="60000"/>
                    </a:schemeClr>
                  </a:solidFill>
                  <a:latin typeface="Century Gothic" pitchFamily="34" charset="0"/>
                  <a:cs typeface="Arial" charset="0"/>
                </a:rPr>
                <a:t>  value with coordinates</a:t>
              </a:r>
              <a:r>
                <a:rPr lang="sk-SK" sz="1400" dirty="0" smtClean="0">
                  <a:solidFill>
                    <a:schemeClr val="accent1">
                      <a:lumMod val="40000"/>
                      <a:lumOff val="60000"/>
                    </a:schemeClr>
                  </a:solidFill>
                  <a:latin typeface="Century Gothic" pitchFamily="34" charset="0"/>
                  <a:cs typeface="Arial" charset="0"/>
                </a:rPr>
                <a:t> </a:t>
              </a:r>
              <a:endParaRPr lang="sk-SK" sz="1400" dirty="0">
                <a:solidFill>
                  <a:schemeClr val="accent1">
                    <a:lumMod val="40000"/>
                    <a:lumOff val="60000"/>
                  </a:schemeClr>
                </a:solidFill>
                <a:latin typeface="Century Gothic" pitchFamily="34" charset="0"/>
                <a:cs typeface="Arial" charset="0"/>
              </a:endParaRPr>
            </a:p>
          </p:txBody>
        </p:sp>
        <p:graphicFrame>
          <p:nvGraphicFramePr>
            <p:cNvPr id="42001" name="Object 7"/>
            <p:cNvGraphicFramePr>
              <a:graphicFrameLocks noChangeAspect="1"/>
            </p:cNvGraphicFramePr>
            <p:nvPr/>
          </p:nvGraphicFramePr>
          <p:xfrm>
            <a:off x="7380312" y="4869160"/>
            <a:ext cx="1017587" cy="539750"/>
          </p:xfrm>
          <a:graphic>
            <a:graphicData uri="http://schemas.openxmlformats.org/presentationml/2006/ole">
              <mc:AlternateContent xmlns:mc="http://schemas.openxmlformats.org/markup-compatibility/2006">
                <mc:Choice xmlns:v="urn:schemas-microsoft-com:vml" Requires="v">
                  <p:oleObj spid="_x0000_s54411" name="Equation" r:id="rId9" imgW="431613" imgH="228501" progId="Equation.3">
                    <p:embed/>
                  </p:oleObj>
                </mc:Choice>
                <mc:Fallback>
                  <p:oleObj name="Equation" r:id="rId9" imgW="431613" imgH="228501" progId="Equation.3">
                    <p:embed/>
                    <p:pic>
                      <p:nvPicPr>
                        <p:cNvPr id="4200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312" y="4869160"/>
                          <a:ext cx="1017587" cy="5397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998" name="TextBox 16"/>
          <p:cNvSpPr txBox="1">
            <a:spLocks noChangeArrowheads="1"/>
          </p:cNvSpPr>
          <p:nvPr/>
        </p:nvSpPr>
        <p:spPr bwMode="auto">
          <a:xfrm>
            <a:off x="7931150" y="5229226"/>
            <a:ext cx="2736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400" dirty="0" err="1">
                <a:solidFill>
                  <a:schemeClr val="tx1"/>
                </a:solidFill>
                <a:latin typeface="Arial" panose="020B0604020202020204" pitchFamily="34" charset="0"/>
              </a:rPr>
              <a:t>Obr</a:t>
            </a:r>
            <a:r>
              <a:rPr lang="sk-SK" altLang="sk-SK" sz="1400" dirty="0">
                <a:solidFill>
                  <a:schemeClr val="tx1"/>
                </a:solidFill>
                <a:latin typeface="Arial" panose="020B0604020202020204" pitchFamily="34" charset="0"/>
              </a:rPr>
              <a:t> . 5. </a:t>
            </a:r>
            <a:r>
              <a:rPr lang="en-US" altLang="sk-SK" sz="1400" dirty="0" smtClean="0">
                <a:solidFill>
                  <a:schemeClr val="tx1"/>
                </a:solidFill>
                <a:latin typeface="Arial" panose="020B0604020202020204" pitchFamily="34" charset="0"/>
              </a:rPr>
              <a:t>Time series with linear trend</a:t>
            </a:r>
            <a:r>
              <a:rPr lang="sk-SK" altLang="sk-SK" sz="1400" dirty="0" smtClean="0">
                <a:solidFill>
                  <a:schemeClr val="tx1"/>
                </a:solidFill>
                <a:latin typeface="Arial" panose="020B0604020202020204" pitchFamily="34" charset="0"/>
              </a:rPr>
              <a:t>.</a:t>
            </a:r>
            <a:endParaRPr lang="sk-SK" altLang="sk-SK"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890557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1847851" y="260350"/>
            <a:ext cx="99070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err="1" smtClean="0">
                <a:solidFill>
                  <a:schemeClr val="tx1"/>
                </a:solidFill>
                <a:latin typeface="Century Gothic" panose="020B0502020202020204" pitchFamily="34" charset="0"/>
              </a:rPr>
              <a:t>Line</a:t>
            </a:r>
            <a:r>
              <a:rPr lang="en-US" altLang="sk-SK" sz="2400" dirty="0" err="1" smtClean="0">
                <a:solidFill>
                  <a:schemeClr val="tx1"/>
                </a:solidFill>
                <a:latin typeface="Century Gothic" panose="020B0502020202020204" pitchFamily="34" charset="0"/>
              </a:rPr>
              <a:t>ar</a:t>
            </a:r>
            <a:r>
              <a:rPr lang="sk-SK" altLang="sk-SK" sz="2400" dirty="0" smtClean="0">
                <a:solidFill>
                  <a:schemeClr val="tx1"/>
                </a:solidFill>
                <a:latin typeface="Century Gothic" panose="020B0502020202020204" pitchFamily="34" charset="0"/>
              </a:rPr>
              <a:t> </a:t>
            </a:r>
            <a:r>
              <a:rPr lang="sk-SK" altLang="sk-SK" sz="2400" dirty="0" err="1" smtClean="0">
                <a:solidFill>
                  <a:schemeClr val="tx1"/>
                </a:solidFill>
                <a:latin typeface="Century Gothic" panose="020B0502020202020204" pitchFamily="34" charset="0"/>
              </a:rPr>
              <a:t>regr</a:t>
            </a:r>
            <a:r>
              <a:rPr lang="en-US" altLang="sk-SK" sz="2400" dirty="0" err="1" smtClean="0">
                <a:solidFill>
                  <a:schemeClr val="tx1"/>
                </a:solidFill>
                <a:latin typeface="Century Gothic" panose="020B0502020202020204" pitchFamily="34" charset="0"/>
              </a:rPr>
              <a:t>ession</a:t>
            </a:r>
            <a:r>
              <a:rPr lang="sk-SK" altLang="sk-SK" sz="2400" dirty="0" smtClean="0">
                <a:solidFill>
                  <a:schemeClr val="tx1"/>
                </a:solidFill>
                <a:latin typeface="Century Gothic" panose="020B0502020202020204" pitchFamily="34" charset="0"/>
              </a:rPr>
              <a:t> </a:t>
            </a:r>
            <a:r>
              <a:rPr lang="sk-SK" altLang="sk-SK" sz="2400" dirty="0">
                <a:solidFill>
                  <a:schemeClr val="tx1"/>
                </a:solidFill>
                <a:latin typeface="Century Gothic" panose="020B0502020202020204" pitchFamily="34" charset="0"/>
              </a:rPr>
              <a:t>– </a:t>
            </a:r>
            <a:r>
              <a:rPr lang="en-US" altLang="sk-SK" sz="2400" dirty="0" smtClean="0">
                <a:solidFill>
                  <a:schemeClr val="tx1"/>
                </a:solidFill>
                <a:latin typeface="Century Gothic" panose="020B0502020202020204" pitchFamily="34" charset="0"/>
              </a:rPr>
              <a:t>with a help of this method we can approximate the measured data by a line with the parameters </a:t>
            </a:r>
            <a:r>
              <a:rPr lang="en-US" altLang="sk-SK" sz="2400" i="1" dirty="0" err="1" smtClean="0">
                <a:solidFill>
                  <a:schemeClr val="tx1"/>
                </a:solidFill>
                <a:latin typeface="Century Gothic" panose="020B0502020202020204" pitchFamily="34" charset="0"/>
              </a:rPr>
              <a:t>a,b</a:t>
            </a:r>
            <a:r>
              <a:rPr lang="en-US" altLang="sk-SK" sz="2400" dirty="0" smtClean="0">
                <a:solidFill>
                  <a:schemeClr val="tx1"/>
                </a:solidFill>
                <a:latin typeface="Century Gothic" panose="020B0502020202020204" pitchFamily="34" charset="0"/>
              </a:rPr>
              <a:t>. </a:t>
            </a:r>
            <a:endParaRPr lang="sk-SK" altLang="sk-SK" sz="2400" dirty="0">
              <a:solidFill>
                <a:schemeClr val="tx1"/>
              </a:solidFill>
              <a:latin typeface="Century Gothic" panose="020B0502020202020204" pitchFamily="34" charset="0"/>
            </a:endParaRPr>
          </a:p>
        </p:txBody>
      </p:sp>
      <p:graphicFrame>
        <p:nvGraphicFramePr>
          <p:cNvPr id="44035" name="Object 2"/>
          <p:cNvGraphicFramePr>
            <a:graphicFrameLocks noChangeAspect="1"/>
          </p:cNvGraphicFramePr>
          <p:nvPr/>
        </p:nvGraphicFramePr>
        <p:xfrm>
          <a:off x="2041526" y="1724026"/>
          <a:ext cx="2873375" cy="925513"/>
        </p:xfrm>
        <a:graphic>
          <a:graphicData uri="http://schemas.openxmlformats.org/presentationml/2006/ole">
            <mc:AlternateContent xmlns:mc="http://schemas.openxmlformats.org/markup-compatibility/2006">
              <mc:Choice xmlns:v="urn:schemas-microsoft-com:vml" Requires="v">
                <p:oleObj spid="_x0000_s55343" name="Equation" r:id="rId3" imgW="748975" imgH="241195" progId="Equation.3">
                  <p:embed/>
                </p:oleObj>
              </mc:Choice>
              <mc:Fallback>
                <p:oleObj name="Equation" r:id="rId3" imgW="748975" imgH="241195" progId="Equation.3">
                  <p:embed/>
                  <p:pic>
                    <p:nvPicPr>
                      <p:cNvPr id="4403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6" y="1724026"/>
                        <a:ext cx="2873375" cy="9255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TextBox 3"/>
          <p:cNvSpPr txBox="1">
            <a:spLocks noChangeArrowheads="1"/>
          </p:cNvSpPr>
          <p:nvPr/>
        </p:nvSpPr>
        <p:spPr bwMode="auto">
          <a:xfrm>
            <a:off x="5426076" y="1717675"/>
            <a:ext cx="57818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smtClean="0">
                <a:solidFill>
                  <a:schemeClr val="tx1"/>
                </a:solidFill>
                <a:latin typeface="Century Gothic" panose="020B0502020202020204" pitchFamily="34" charset="0"/>
              </a:rPr>
              <a:t>Equation </a:t>
            </a:r>
            <a:r>
              <a:rPr lang="en-US" altLang="sk-SK" sz="2400" dirty="0" smtClean="0">
                <a:solidFill>
                  <a:schemeClr val="tx1"/>
                </a:solidFill>
                <a:latin typeface="Century Gothic" panose="020B0502020202020204" pitchFamily="34" charset="0"/>
              </a:rPr>
              <a:t>of </a:t>
            </a:r>
            <a:r>
              <a:rPr lang="sk-SK" altLang="sk-SK" sz="2400" dirty="0" smtClean="0">
                <a:solidFill>
                  <a:schemeClr val="tx1"/>
                </a:solidFill>
                <a:latin typeface="Century Gothic" panose="020B0502020202020204" pitchFamily="34" charset="0"/>
              </a:rPr>
              <a:t> </a:t>
            </a:r>
            <a:r>
              <a:rPr lang="en-US" altLang="sk-SK" sz="2400" dirty="0" smtClean="0">
                <a:solidFill>
                  <a:schemeClr val="tx1"/>
                </a:solidFill>
                <a:latin typeface="Century Gothic" panose="020B0502020202020204" pitchFamily="34" charset="0"/>
              </a:rPr>
              <a:t>a line with parameters </a:t>
            </a:r>
            <a:r>
              <a:rPr lang="sk-SK" altLang="sk-SK" sz="2400" i="1" dirty="0" err="1" smtClean="0">
                <a:solidFill>
                  <a:schemeClr val="tx1"/>
                </a:solidFill>
                <a:latin typeface="Century Gothic" panose="020B0502020202020204" pitchFamily="34" charset="0"/>
              </a:rPr>
              <a:t>a,b</a:t>
            </a:r>
            <a:r>
              <a:rPr lang="sk-SK" altLang="sk-SK" sz="2400" dirty="0" smtClean="0">
                <a:solidFill>
                  <a:schemeClr val="tx1"/>
                </a:solidFill>
                <a:latin typeface="Century Gothic" panose="020B0502020202020204" pitchFamily="34" charset="0"/>
              </a:rPr>
              <a:t>.</a:t>
            </a:r>
            <a:r>
              <a:rPr lang="en-GB" altLang="sk-SK" sz="2400" dirty="0" smtClean="0">
                <a:solidFill>
                  <a:schemeClr val="tx1"/>
                </a:solidFill>
                <a:latin typeface="Century Gothic" panose="020B0502020202020204" pitchFamily="34" charset="0"/>
              </a:rPr>
              <a:t> To specify a line, we need to calculate the parameters.</a:t>
            </a:r>
            <a:endParaRPr lang="sk-SK" altLang="sk-SK" sz="2400" dirty="0">
              <a:solidFill>
                <a:schemeClr val="tx1"/>
              </a:solidFill>
              <a:latin typeface="Century Gothic" panose="020B0502020202020204" pitchFamily="34" charset="0"/>
            </a:endParaRPr>
          </a:p>
        </p:txBody>
      </p:sp>
      <p:pic>
        <p:nvPicPr>
          <p:cNvPr id="4403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1" y="3716339"/>
            <a:ext cx="36496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0" y="4868863"/>
            <a:ext cx="367188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Box 7"/>
          <p:cNvSpPr txBox="1">
            <a:spLocks noChangeArrowheads="1"/>
          </p:cNvSpPr>
          <p:nvPr/>
        </p:nvSpPr>
        <p:spPr bwMode="auto">
          <a:xfrm>
            <a:off x="6366191" y="3473530"/>
            <a:ext cx="499849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Century Gothic" panose="020B0502020202020204" pitchFamily="34" charset="0"/>
              </a:rPr>
              <a:t>Formulae for the parameter calculation. </a:t>
            </a:r>
            <a:r>
              <a:rPr lang="en-US" altLang="sk-SK" sz="2400" i="1" dirty="0" smtClean="0">
                <a:solidFill>
                  <a:schemeClr val="tx1"/>
                </a:solidFill>
                <a:latin typeface="Century Gothic" panose="020B0502020202020204" pitchFamily="34" charset="0"/>
              </a:rPr>
              <a:t>n</a:t>
            </a:r>
            <a:r>
              <a:rPr lang="en-US" altLang="sk-SK" sz="2400" dirty="0" smtClean="0">
                <a:solidFill>
                  <a:schemeClr val="tx1"/>
                </a:solidFill>
                <a:latin typeface="Century Gothic" panose="020B0502020202020204" pitchFamily="34" charset="0"/>
              </a:rPr>
              <a:t> is a number of measured data points, sum runs trough all of the measured data points. </a:t>
            </a:r>
            <a:r>
              <a:rPr lang="sk-SK" altLang="sk-SK" sz="2400" dirty="0" smtClean="0">
                <a:solidFill>
                  <a:schemeClr val="tx1"/>
                </a:solidFill>
                <a:latin typeface="Century Gothic" panose="020B0502020202020204" pitchFamily="34" charset="0"/>
              </a:rPr>
              <a:t>   </a:t>
            </a:r>
            <a:endParaRPr lang="sk-SK" altLang="sk-SK" sz="2400" dirty="0">
              <a:solidFill>
                <a:schemeClr val="tx1"/>
              </a:solidFill>
              <a:latin typeface="Century Gothic" panose="020B0502020202020204" pitchFamily="34" charset="0"/>
            </a:endParaRPr>
          </a:p>
          <a:p>
            <a:pPr eaLnBrk="1" hangingPunct="1">
              <a:lnSpc>
                <a:spcPct val="100000"/>
              </a:lnSpc>
              <a:spcBef>
                <a:spcPct val="0"/>
              </a:spcBef>
              <a:spcAft>
                <a:spcPct val="0"/>
              </a:spcAft>
              <a:buClrTx/>
              <a:buSzTx/>
              <a:buFontTx/>
              <a:buNone/>
            </a:pPr>
            <a:endParaRPr lang="sk-SK" altLang="sk-SK" sz="18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6761921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705394"/>
            <a:ext cx="9940834" cy="1754326"/>
          </a:xfrm>
          <a:prstGeom prst="rect">
            <a:avLst/>
          </a:prstGeom>
          <a:noFill/>
        </p:spPr>
        <p:txBody>
          <a:bodyPr wrap="square" rtlCol="0">
            <a:spAutoFit/>
          </a:bodyPr>
          <a:lstStyle/>
          <a:p>
            <a:r>
              <a:rPr lang="en-GB" dirty="0" smtClean="0"/>
              <a:t>Comment</a:t>
            </a:r>
          </a:p>
          <a:p>
            <a:endParaRPr lang="en-GB" dirty="0"/>
          </a:p>
          <a:p>
            <a:endParaRPr lang="en-GB" dirty="0" smtClean="0"/>
          </a:p>
          <a:p>
            <a:r>
              <a:rPr lang="en-GB" dirty="0" smtClean="0"/>
              <a:t>Line approximating the data with parameters calculated by the above mentioned formulae is such that the mean square error is as small as possible.  That is why it is a good linear fit to the measured data, even if the data are not linear.</a:t>
            </a:r>
          </a:p>
        </p:txBody>
      </p:sp>
    </p:spTree>
    <p:extLst>
      <p:ext uri="{BB962C8B-B14F-4D97-AF65-F5344CB8AC3E}">
        <p14:creationId xmlns:p14="http://schemas.microsoft.com/office/powerpoint/2010/main" val="31132128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66989" y="404814"/>
            <a:ext cx="7921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chemeClr val="tx1"/>
                </a:solidFill>
                <a:latin typeface="Arial" panose="020B0604020202020204" pitchFamily="34" charset="0"/>
              </a:rPr>
              <a:t>Single exponential </a:t>
            </a:r>
            <a:r>
              <a:rPr lang="en-US" altLang="sk-SK" sz="2800" b="1" smtClean="0">
                <a:solidFill>
                  <a:schemeClr val="tx1"/>
                </a:solidFill>
                <a:latin typeface="Arial" panose="020B0604020202020204" pitchFamily="34" charset="0"/>
              </a:rPr>
              <a:t>smoothing  </a:t>
            </a:r>
            <a:endParaRPr lang="en-US" altLang="sk-SK" sz="2800" b="1">
              <a:solidFill>
                <a:schemeClr val="tx1"/>
              </a:solidFill>
              <a:latin typeface="Arial" panose="020B0604020202020204" pitchFamily="34" charset="0"/>
            </a:endParaRPr>
          </a:p>
        </p:txBody>
      </p:sp>
      <p:grpSp>
        <p:nvGrpSpPr>
          <p:cNvPr id="45059" name="Group 11"/>
          <p:cNvGrpSpPr>
            <a:grpSpLocks/>
          </p:cNvGrpSpPr>
          <p:nvPr/>
        </p:nvGrpSpPr>
        <p:grpSpPr bwMode="auto">
          <a:xfrm>
            <a:off x="663417" y="1453663"/>
            <a:ext cx="11364684" cy="2827436"/>
            <a:chOff x="990599" y="1407034"/>
            <a:chExt cx="9630687" cy="2827016"/>
          </a:xfrm>
        </p:grpSpPr>
        <p:sp>
          <p:nvSpPr>
            <p:cNvPr id="45067" name="Text Box 3"/>
            <p:cNvSpPr txBox="1">
              <a:spLocks noChangeArrowheads="1"/>
            </p:cNvSpPr>
            <p:nvPr/>
          </p:nvSpPr>
          <p:spPr bwMode="auto">
            <a:xfrm>
              <a:off x="990599" y="1556792"/>
              <a:ext cx="9630687" cy="267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Let us suppose that :</a:t>
              </a:r>
              <a:r>
                <a:rPr lang="en-US" altLang="sk-SK" sz="2400" dirty="0" smtClean="0">
                  <a:solidFill>
                    <a:schemeClr val="tx1"/>
                  </a:solidFill>
                  <a:latin typeface="Arial" panose="020B0604020202020204" pitchFamily="34" charset="0"/>
                </a:rPr>
                <a:t>                              </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where </a:t>
              </a:r>
              <a:r>
                <a:rPr lang="en-US" altLang="sk-SK" sz="2400" i="1" dirty="0" smtClean="0">
                  <a:solidFill>
                    <a:schemeClr val="tx1"/>
                  </a:solidFill>
                  <a:latin typeface="Arial" panose="020B0604020202020204" pitchFamily="34" charset="0"/>
                </a:rPr>
                <a:t> </a:t>
              </a:r>
              <a:r>
                <a:rPr lang="en-US" altLang="sk-SK" sz="2400" i="1" dirty="0">
                  <a:solidFill>
                    <a:schemeClr val="tx1"/>
                  </a:solidFill>
                  <a:latin typeface="Arial" panose="020B0604020202020204" pitchFamily="34" charset="0"/>
                </a:rPr>
                <a:t>b </a:t>
              </a:r>
              <a:r>
                <a:rPr lang="en-US" altLang="sk-SK" sz="2400" dirty="0" smtClean="0">
                  <a:solidFill>
                    <a:schemeClr val="tx1"/>
                  </a:solidFill>
                  <a:latin typeface="Arial" panose="020B0604020202020204" pitchFamily="34" charset="0"/>
                </a:rPr>
                <a:t>is a trend slowly changing with time   and         is an  “error ”, changing quickly with time.</a:t>
              </a:r>
              <a:r>
                <a:rPr lang="en-US" altLang="sk-SK" sz="2400" b="1" dirty="0" smtClean="0">
                  <a:solidFill>
                    <a:schemeClr val="tx1"/>
                  </a:solidFill>
                  <a:latin typeface="Arial" panose="020B0604020202020204" pitchFamily="34" charset="0"/>
                </a:rPr>
                <a:t> </a:t>
              </a:r>
              <a:endParaRPr lang="en-US" altLang="sk-SK" sz="2400" b="1"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We calculate  </a:t>
              </a:r>
              <a:r>
                <a:rPr lang="en-US" altLang="sk-SK" sz="2400" dirty="0">
                  <a:solidFill>
                    <a:schemeClr val="tx1"/>
                  </a:solidFill>
                  <a:latin typeface="Arial" panose="020B0604020202020204" pitchFamily="34" charset="0"/>
                </a:rPr>
                <a:t>“moving average “ </a:t>
              </a:r>
              <a:r>
                <a:rPr lang="en-US" altLang="sk-SK" sz="2400" dirty="0" smtClean="0">
                  <a:solidFill>
                    <a:schemeClr val="tx1"/>
                  </a:solidFill>
                  <a:latin typeface="Arial" panose="020B0604020202020204" pitchFamily="34" charset="0"/>
                </a:rPr>
                <a:t>but  supposing that the observations which are  closer in time to the current time have greater weight, then the more distant observations.. </a:t>
              </a:r>
              <a:endParaRPr lang="en-US" altLang="sk-SK" sz="2400" b="1"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 </a:t>
              </a:r>
              <a:endParaRPr lang="en-US" altLang="sk-SK" sz="2400" dirty="0">
                <a:solidFill>
                  <a:schemeClr val="tx1"/>
                </a:solidFill>
                <a:latin typeface="Arial" panose="020B0604020202020204" pitchFamily="34" charset="0"/>
              </a:endParaRPr>
            </a:p>
          </p:txBody>
        </p:sp>
        <p:graphicFrame>
          <p:nvGraphicFramePr>
            <p:cNvPr id="45068" name="Object 4"/>
            <p:cNvGraphicFramePr>
              <a:graphicFrameLocks noChangeAspect="1"/>
            </p:cNvGraphicFramePr>
            <p:nvPr>
              <p:extLst/>
            </p:nvPr>
          </p:nvGraphicFramePr>
          <p:xfrm>
            <a:off x="3663082" y="1407034"/>
            <a:ext cx="2230438" cy="647700"/>
          </p:xfrm>
          <a:graphic>
            <a:graphicData uri="http://schemas.openxmlformats.org/presentationml/2006/ole">
              <mc:AlternateContent xmlns:mc="http://schemas.openxmlformats.org/markup-compatibility/2006">
                <mc:Choice xmlns:v="urn:schemas-microsoft-com:vml" Requires="v">
                  <p:oleObj spid="_x0000_s56592" name="Equation" r:id="rId4" imgW="787400" imgH="228600" progId="Equation.3">
                    <p:embed/>
                  </p:oleObj>
                </mc:Choice>
                <mc:Fallback>
                  <p:oleObj name="Equation" r:id="rId4" imgW="787400" imgH="228600" progId="Equation.3">
                    <p:embed/>
                    <p:pic>
                      <p:nvPicPr>
                        <p:cNvPr id="450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082" y="1407034"/>
                          <a:ext cx="22304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9" name="Object 5"/>
            <p:cNvGraphicFramePr>
              <a:graphicFrameLocks noChangeAspect="1"/>
            </p:cNvGraphicFramePr>
            <p:nvPr>
              <p:extLst/>
            </p:nvPr>
          </p:nvGraphicFramePr>
          <p:xfrm>
            <a:off x="2837220" y="1838562"/>
            <a:ext cx="427038" cy="647700"/>
          </p:xfrm>
          <a:graphic>
            <a:graphicData uri="http://schemas.openxmlformats.org/presentationml/2006/ole">
              <mc:AlternateContent xmlns:mc="http://schemas.openxmlformats.org/markup-compatibility/2006">
                <mc:Choice xmlns:v="urn:schemas-microsoft-com:vml" Requires="v">
                  <p:oleObj spid="_x0000_s56593" name="Equation" r:id="rId6" imgW="152334" imgH="228501" progId="Equation.3">
                    <p:embed/>
                  </p:oleObj>
                </mc:Choice>
                <mc:Fallback>
                  <p:oleObj name="Equation" r:id="rId6" imgW="152334" imgH="228501" progId="Equation.3">
                    <p:embed/>
                    <p:pic>
                      <p:nvPicPr>
                        <p:cNvPr id="4506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7220" y="1838562"/>
                          <a:ext cx="4270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60" name="Object 6"/>
          <p:cNvGraphicFramePr>
            <a:graphicFrameLocks noChangeAspect="1"/>
          </p:cNvGraphicFramePr>
          <p:nvPr/>
        </p:nvGraphicFramePr>
        <p:xfrm>
          <a:off x="2674938" y="3917951"/>
          <a:ext cx="4457700" cy="771525"/>
        </p:xfrm>
        <a:graphic>
          <a:graphicData uri="http://schemas.openxmlformats.org/presentationml/2006/ole">
            <mc:AlternateContent xmlns:mc="http://schemas.openxmlformats.org/markup-compatibility/2006">
              <mc:Choice xmlns:v="urn:schemas-microsoft-com:vml" Requires="v">
                <p:oleObj spid="_x0000_s56594" name="Equation" r:id="rId8" imgW="1320800" imgH="228600" progId="Equation.3">
                  <p:embed/>
                </p:oleObj>
              </mc:Choice>
              <mc:Fallback>
                <p:oleObj name="Equation" r:id="rId8" imgW="1320800" imgH="228600" progId="Equation.3">
                  <p:embed/>
                  <p:pic>
                    <p:nvPicPr>
                      <p:cNvPr id="4506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4938" y="3917951"/>
                        <a:ext cx="4457700" cy="7715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061" name="Group 12"/>
          <p:cNvGrpSpPr>
            <a:grpSpLocks/>
          </p:cNvGrpSpPr>
          <p:nvPr/>
        </p:nvGrpSpPr>
        <p:grpSpPr bwMode="auto">
          <a:xfrm>
            <a:off x="794087" y="4878867"/>
            <a:ext cx="10335466" cy="974010"/>
            <a:chOff x="640904" y="5272664"/>
            <a:chExt cx="8503096" cy="973983"/>
          </a:xfrm>
        </p:grpSpPr>
        <p:sp>
          <p:nvSpPr>
            <p:cNvPr id="45062" name="Text Box 10"/>
            <p:cNvSpPr txBox="1">
              <a:spLocks noChangeArrowheads="1"/>
            </p:cNvSpPr>
            <p:nvPr/>
          </p:nvSpPr>
          <p:spPr bwMode="auto">
            <a:xfrm>
              <a:off x="640904" y="5373216"/>
              <a:ext cx="8503096" cy="830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is a smoothed value at the time </a:t>
              </a:r>
              <a:r>
                <a:rPr lang="en-US" altLang="sk-SK" sz="2400" i="1" dirty="0" smtClean="0">
                  <a:solidFill>
                    <a:schemeClr val="tx1"/>
                  </a:solidFill>
                  <a:latin typeface="Arial" panose="020B0604020202020204" pitchFamily="34" charset="0"/>
                </a:rPr>
                <a:t>t</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is a smoothing constant and  ,               </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and  </a:t>
              </a:r>
              <a:r>
                <a:rPr lang="en-US" altLang="sk-SK" sz="2400" i="1" dirty="0">
                  <a:solidFill>
                    <a:schemeClr val="tx1"/>
                  </a:solidFill>
                  <a:latin typeface="Arial" panose="020B0604020202020204" pitchFamily="34" charset="0"/>
                </a:rPr>
                <a:t>y</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are observed , measured values.</a:t>
              </a:r>
              <a:endParaRPr lang="en-US" altLang="sk-SK" sz="2400" dirty="0">
                <a:solidFill>
                  <a:schemeClr val="tx1"/>
                </a:solidFill>
                <a:latin typeface="Arial" panose="020B0604020202020204" pitchFamily="34" charset="0"/>
              </a:endParaRPr>
            </a:p>
          </p:txBody>
        </p:sp>
        <p:graphicFrame>
          <p:nvGraphicFramePr>
            <p:cNvPr id="45064" name="Object 8"/>
            <p:cNvGraphicFramePr>
              <a:graphicFrameLocks noChangeAspect="1"/>
            </p:cNvGraphicFramePr>
            <p:nvPr/>
          </p:nvGraphicFramePr>
          <p:xfrm>
            <a:off x="856928" y="5289647"/>
            <a:ext cx="436563" cy="609600"/>
          </p:xfrm>
          <a:graphic>
            <a:graphicData uri="http://schemas.openxmlformats.org/presentationml/2006/ole">
              <mc:AlternateContent xmlns:mc="http://schemas.openxmlformats.org/markup-compatibility/2006">
                <mc:Choice xmlns:v="urn:schemas-microsoft-com:vml" Requires="v">
                  <p:oleObj spid="_x0000_s56595" name="Equation" r:id="rId10" imgW="165028" imgH="228501" progId="Equation.3">
                    <p:embed/>
                  </p:oleObj>
                </mc:Choice>
                <mc:Fallback>
                  <p:oleObj name="Equation" r:id="rId10" imgW="165028" imgH="228501" progId="Equation.3">
                    <p:embed/>
                    <p:pic>
                      <p:nvPicPr>
                        <p:cNvPr id="4506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6928" y="5289647"/>
                          <a:ext cx="4365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5" name="Object 11"/>
            <p:cNvGraphicFramePr>
              <a:graphicFrameLocks noChangeAspect="1"/>
            </p:cNvGraphicFramePr>
            <p:nvPr>
              <p:extLst/>
            </p:nvPr>
          </p:nvGraphicFramePr>
          <p:xfrm>
            <a:off x="5049245" y="5272664"/>
            <a:ext cx="1612900" cy="650875"/>
          </p:xfrm>
          <a:graphic>
            <a:graphicData uri="http://schemas.openxmlformats.org/presentationml/2006/ole">
              <mc:AlternateContent xmlns:mc="http://schemas.openxmlformats.org/markup-compatibility/2006">
                <mc:Choice xmlns:v="urn:schemas-microsoft-com:vml" Requires="v">
                  <p:oleObj spid="_x0000_s56596" name="Equation" r:id="rId12" imgW="532937" imgH="215713" progId="Equation.3">
                    <p:embed/>
                  </p:oleObj>
                </mc:Choice>
                <mc:Fallback>
                  <p:oleObj name="Equation" r:id="rId12" imgW="532937" imgH="215713" progId="Equation.3">
                    <p:embed/>
                    <p:pic>
                      <p:nvPicPr>
                        <p:cNvPr id="4506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9245" y="5272664"/>
                          <a:ext cx="161290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6" name="Object 12"/>
            <p:cNvGraphicFramePr>
              <a:graphicFrameLocks noChangeAspect="1"/>
            </p:cNvGraphicFramePr>
            <p:nvPr>
              <p:extLst/>
            </p:nvPr>
          </p:nvGraphicFramePr>
          <p:xfrm>
            <a:off x="2252143" y="5691022"/>
            <a:ext cx="1185863" cy="555625"/>
          </p:xfrm>
          <a:graphic>
            <a:graphicData uri="http://schemas.openxmlformats.org/presentationml/2006/ole">
              <mc:AlternateContent xmlns:mc="http://schemas.openxmlformats.org/markup-compatibility/2006">
                <mc:Choice xmlns:v="urn:schemas-microsoft-com:vml" Requires="v">
                  <p:oleObj spid="_x0000_s56597" name="Rovnica" r:id="rId14" imgW="457002" imgH="215806" progId="Equation.3">
                    <p:embed/>
                  </p:oleObj>
                </mc:Choice>
                <mc:Fallback>
                  <p:oleObj name="Rovnica" r:id="rId14" imgW="457002" imgH="215806" progId="Equation.3">
                    <p:embed/>
                    <p:pic>
                      <p:nvPicPr>
                        <p:cNvPr id="45066"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2143" y="5691022"/>
                          <a:ext cx="11858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688309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3"/>
          <p:cNvGrpSpPr>
            <a:grpSpLocks/>
          </p:cNvGrpSpPr>
          <p:nvPr/>
        </p:nvGrpSpPr>
        <p:grpSpPr bwMode="auto">
          <a:xfrm>
            <a:off x="3935414" y="1484314"/>
            <a:ext cx="5184775" cy="4537075"/>
            <a:chOff x="2411760" y="1484784"/>
            <a:chExt cx="5184576" cy="4536504"/>
          </a:xfrm>
        </p:grpSpPr>
        <p:sp>
          <p:nvSpPr>
            <p:cNvPr id="2" name="Oval 1"/>
            <p:cNvSpPr/>
            <p:nvPr/>
          </p:nvSpPr>
          <p:spPr>
            <a:xfrm>
              <a:off x="2411760" y="1484784"/>
              <a:ext cx="1368372" cy="100793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 name="Oval 2"/>
            <p:cNvSpPr/>
            <p:nvPr/>
          </p:nvSpPr>
          <p:spPr>
            <a:xfrm>
              <a:off x="5364397" y="1495895"/>
              <a:ext cx="1368372" cy="10079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 name="Oval 3"/>
            <p:cNvSpPr/>
            <p:nvPr/>
          </p:nvSpPr>
          <p:spPr>
            <a:xfrm>
              <a:off x="3419783" y="3573671"/>
              <a:ext cx="1368372" cy="100793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 name="Oval 4"/>
            <p:cNvSpPr/>
            <p:nvPr/>
          </p:nvSpPr>
          <p:spPr>
            <a:xfrm>
              <a:off x="6227964" y="3356210"/>
              <a:ext cx="1368372" cy="100952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 name="Oval 5"/>
            <p:cNvSpPr/>
            <p:nvPr/>
          </p:nvSpPr>
          <p:spPr>
            <a:xfrm>
              <a:off x="4834192" y="5013352"/>
              <a:ext cx="1368372" cy="10079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cxnSp>
          <p:nvCxnSpPr>
            <p:cNvPr id="8" name="Straight Arrow Connector 7"/>
            <p:cNvCxnSpPr>
              <a:stCxn id="2" idx="4"/>
            </p:cNvCxnSpPr>
            <p:nvPr/>
          </p:nvCxnSpPr>
          <p:spPr>
            <a:xfrm>
              <a:off x="3095946" y="2492719"/>
              <a:ext cx="684187" cy="115238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3"/>
            </p:cNvCxnSpPr>
            <p:nvPr/>
          </p:nvCxnSpPr>
          <p:spPr>
            <a:xfrm flipH="1">
              <a:off x="4445269" y="2356211"/>
              <a:ext cx="1119145" cy="132857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4"/>
            </p:cNvCxnSpPr>
            <p:nvPr/>
          </p:nvCxnSpPr>
          <p:spPr>
            <a:xfrm flipH="1">
              <a:off x="5500916" y="2503831"/>
              <a:ext cx="547666" cy="257618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48582" y="4365733"/>
              <a:ext cx="866742" cy="86349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1"/>
            </p:cNvCxnSpPr>
            <p:nvPr/>
          </p:nvCxnSpPr>
          <p:spPr>
            <a:xfrm>
              <a:off x="4492892" y="4437162"/>
              <a:ext cx="542904" cy="723809"/>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869" name="TextBox 17"/>
            <p:cNvSpPr txBox="1">
              <a:spLocks noChangeArrowheads="1"/>
            </p:cNvSpPr>
            <p:nvPr/>
          </p:nvSpPr>
          <p:spPr bwMode="auto">
            <a:xfrm>
              <a:off x="2555776" y="176841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a:solidFill>
                    <a:schemeClr val="tx1"/>
                  </a:solidFill>
                  <a:latin typeface="Arial" panose="020B0604020202020204" pitchFamily="34" charset="0"/>
                </a:rPr>
                <a:t>G</a:t>
              </a:r>
              <a:r>
                <a:rPr lang="en-US" altLang="sk-SK" sz="1800" dirty="0" smtClean="0">
                  <a:solidFill>
                    <a:schemeClr val="tx1"/>
                  </a:solidFill>
                  <a:latin typeface="Arial" panose="020B0604020202020204" pitchFamily="34" charset="0"/>
                </a:rPr>
                <a:t>ender</a:t>
              </a:r>
              <a:endParaRPr lang="sk-SK" altLang="sk-SK" sz="1800" dirty="0">
                <a:solidFill>
                  <a:schemeClr val="tx1"/>
                </a:solidFill>
                <a:latin typeface="Arial" panose="020B0604020202020204" pitchFamily="34" charset="0"/>
              </a:endParaRPr>
            </a:p>
          </p:txBody>
        </p:sp>
        <p:sp>
          <p:nvSpPr>
            <p:cNvPr id="34870" name="TextBox 18"/>
            <p:cNvSpPr txBox="1">
              <a:spLocks noChangeArrowheads="1"/>
            </p:cNvSpPr>
            <p:nvPr/>
          </p:nvSpPr>
          <p:spPr bwMode="auto">
            <a:xfrm>
              <a:off x="5364088" y="176841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err="1" smtClean="0">
                  <a:solidFill>
                    <a:schemeClr val="tx1"/>
                  </a:solidFill>
                  <a:latin typeface="Arial" panose="020B0604020202020204" pitchFamily="34" charset="0"/>
                </a:rPr>
                <a:t>Unemp</a:t>
              </a:r>
              <a:r>
                <a:rPr lang="sk-SK" altLang="sk-SK" sz="1800" dirty="0" smtClean="0">
                  <a:solidFill>
                    <a:schemeClr val="tx1"/>
                  </a:solidFill>
                  <a:latin typeface="Arial" panose="020B0604020202020204" pitchFamily="34" charset="0"/>
                </a:rPr>
                <a:t>.</a:t>
              </a:r>
              <a:endParaRPr lang="sk-SK" altLang="sk-SK" sz="1800" dirty="0">
                <a:solidFill>
                  <a:schemeClr val="tx1"/>
                </a:solidFill>
                <a:latin typeface="Arial" panose="020B0604020202020204" pitchFamily="34" charset="0"/>
              </a:endParaRPr>
            </a:p>
          </p:txBody>
        </p:sp>
        <p:sp>
          <p:nvSpPr>
            <p:cNvPr id="34871" name="TextBox 20"/>
            <p:cNvSpPr txBox="1">
              <a:spLocks noChangeArrowheads="1"/>
            </p:cNvSpPr>
            <p:nvPr/>
          </p:nvSpPr>
          <p:spPr bwMode="auto">
            <a:xfrm>
              <a:off x="3437874" y="3861048"/>
              <a:ext cx="1326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Earning</a:t>
              </a:r>
              <a:endParaRPr lang="sk-SK" altLang="sk-SK" sz="1800" dirty="0">
                <a:solidFill>
                  <a:schemeClr val="tx1"/>
                </a:solidFill>
                <a:latin typeface="Arial" panose="020B0604020202020204" pitchFamily="34" charset="0"/>
              </a:endParaRPr>
            </a:p>
          </p:txBody>
        </p:sp>
        <p:sp>
          <p:nvSpPr>
            <p:cNvPr id="34872" name="TextBox 21"/>
            <p:cNvSpPr txBox="1">
              <a:spLocks noChangeArrowheads="1"/>
            </p:cNvSpPr>
            <p:nvPr/>
          </p:nvSpPr>
          <p:spPr bwMode="auto">
            <a:xfrm>
              <a:off x="6372200" y="3684176"/>
              <a:ext cx="1224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Account</a:t>
              </a:r>
              <a:endParaRPr lang="sk-SK" altLang="sk-SK" sz="1800" dirty="0">
                <a:solidFill>
                  <a:schemeClr val="tx1"/>
                </a:solidFill>
                <a:latin typeface="Arial" panose="020B0604020202020204" pitchFamily="34" charset="0"/>
              </a:endParaRPr>
            </a:p>
          </p:txBody>
        </p:sp>
        <p:sp>
          <p:nvSpPr>
            <p:cNvPr id="34873" name="TextBox 22"/>
            <p:cNvSpPr txBox="1">
              <a:spLocks noChangeArrowheads="1"/>
            </p:cNvSpPr>
            <p:nvPr/>
          </p:nvSpPr>
          <p:spPr bwMode="auto">
            <a:xfrm>
              <a:off x="5005217" y="5301208"/>
              <a:ext cx="1222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1800" dirty="0" smtClean="0">
                  <a:solidFill>
                    <a:schemeClr val="tx1"/>
                  </a:solidFill>
                  <a:latin typeface="Arial" panose="020B0604020202020204" pitchFamily="34" charset="0"/>
                </a:rPr>
                <a:t>Loan</a:t>
              </a:r>
              <a:endParaRPr lang="sk-SK" altLang="sk-SK" sz="1800" dirty="0">
                <a:solidFill>
                  <a:schemeClr val="tx1"/>
                </a:solidFill>
                <a:latin typeface="Arial" panose="020B0604020202020204" pitchFamily="34" charset="0"/>
              </a:endParaRPr>
            </a:p>
          </p:txBody>
        </p:sp>
      </p:grpSp>
      <p:graphicFrame>
        <p:nvGraphicFramePr>
          <p:cNvPr id="34820" name="Object 11"/>
          <p:cNvGraphicFramePr>
            <a:graphicFrameLocks noChangeAspect="1"/>
          </p:cNvGraphicFramePr>
          <p:nvPr/>
        </p:nvGraphicFramePr>
        <p:xfrm>
          <a:off x="8193088" y="1489076"/>
          <a:ext cx="1625600" cy="500063"/>
        </p:xfrm>
        <a:graphic>
          <a:graphicData uri="http://schemas.openxmlformats.org/presentationml/2006/ole">
            <mc:AlternateContent xmlns:mc="http://schemas.openxmlformats.org/markup-compatibility/2006">
              <mc:Choice xmlns:v="urn:schemas-microsoft-com:vml" Requires="v">
                <p:oleObj spid="_x0000_s69650" name="Rovnica" r:id="rId3" imgW="1282700" imgH="393700" progId="Equation.3">
                  <p:embed/>
                </p:oleObj>
              </mc:Choice>
              <mc:Fallback>
                <p:oleObj name="Rovnica" r:id="rId3" imgW="1282700" imgH="393700" progId="Equation.3">
                  <p:embed/>
                  <p:pic>
                    <p:nvPicPr>
                      <p:cNvPr id="3482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088" y="1489076"/>
                        <a:ext cx="16256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Table 13"/>
          <p:cNvGraphicFramePr>
            <a:graphicFrameLocks noGrp="1"/>
          </p:cNvGraphicFramePr>
          <p:nvPr/>
        </p:nvGraphicFramePr>
        <p:xfrm>
          <a:off x="8256588" y="4467225"/>
          <a:ext cx="2255838" cy="742950"/>
        </p:xfrm>
        <a:graphic>
          <a:graphicData uri="http://schemas.openxmlformats.org/drawingml/2006/table">
            <a:tbl>
              <a:tblPr firstRow="1" bandRow="1">
                <a:tableStyleId>{5C22544A-7EE6-4342-B048-85BDC9FD1C3A}</a:tableStyleId>
              </a:tblPr>
              <a:tblGrid>
                <a:gridCol w="751946">
                  <a:extLst>
                    <a:ext uri="{9D8B030D-6E8A-4147-A177-3AD203B41FA5}">
                      <a16:colId xmlns:a16="http://schemas.microsoft.com/office/drawing/2014/main" val="20000"/>
                    </a:ext>
                  </a:extLst>
                </a:gridCol>
                <a:gridCol w="751946">
                  <a:extLst>
                    <a:ext uri="{9D8B030D-6E8A-4147-A177-3AD203B41FA5}">
                      <a16:colId xmlns:a16="http://schemas.microsoft.com/office/drawing/2014/main" val="20001"/>
                    </a:ext>
                  </a:extLst>
                </a:gridCol>
                <a:gridCol w="751946">
                  <a:extLst>
                    <a:ext uri="{9D8B030D-6E8A-4147-A177-3AD203B41FA5}">
                      <a16:colId xmlns:a16="http://schemas.microsoft.com/office/drawing/2014/main" val="20002"/>
                    </a:ext>
                  </a:extLst>
                </a:gridCol>
              </a:tblGrid>
              <a:tr h="371475">
                <a:tc>
                  <a:txBody>
                    <a:bodyPr/>
                    <a:lstStyle/>
                    <a:p>
                      <a:endParaRPr lang="sk-SK" sz="1800" dirty="0"/>
                    </a:p>
                  </a:txBody>
                  <a:tcPr marT="45798" marB="45798">
                    <a:solidFill>
                      <a:schemeClr val="accent3">
                        <a:lumMod val="20000"/>
                        <a:lumOff val="80000"/>
                      </a:schemeClr>
                    </a:solidFill>
                  </a:tcPr>
                </a:tc>
                <a:tc>
                  <a:txBody>
                    <a:bodyPr/>
                    <a:lstStyle/>
                    <a:p>
                      <a:endParaRPr lang="sk-SK" sz="1800" dirty="0"/>
                    </a:p>
                  </a:txBody>
                  <a:tcPr marT="45798" marB="45798">
                    <a:solidFill>
                      <a:srgbClr val="92D050"/>
                    </a:solidFill>
                  </a:tcPr>
                </a:tc>
                <a:tc>
                  <a:txBody>
                    <a:bodyPr/>
                    <a:lstStyle/>
                    <a:p>
                      <a:endParaRPr lang="sk-SK" sz="1800" dirty="0"/>
                    </a:p>
                  </a:txBody>
                  <a:tcPr marT="45798" marB="45798">
                    <a:solidFill>
                      <a:srgbClr val="FFFF00"/>
                    </a:solidFill>
                  </a:tcPr>
                </a:tc>
                <a:extLst>
                  <a:ext uri="{0D108BD9-81ED-4DB2-BD59-A6C34878D82A}">
                    <a16:rowId xmlns:a16="http://schemas.microsoft.com/office/drawing/2014/main" val="10000"/>
                  </a:ext>
                </a:extLst>
              </a:tr>
              <a:tr h="371475">
                <a:tc>
                  <a:txBody>
                    <a:bodyPr/>
                    <a:lstStyle/>
                    <a:p>
                      <a:r>
                        <a:rPr lang="sk-SK" sz="1800" dirty="0" smtClean="0"/>
                        <a:t>4/12</a:t>
                      </a:r>
                      <a:endParaRPr lang="sk-SK" sz="1800" dirty="0"/>
                    </a:p>
                  </a:txBody>
                  <a:tcPr marT="45798" marB="45798"/>
                </a:tc>
                <a:tc>
                  <a:txBody>
                    <a:bodyPr/>
                    <a:lstStyle/>
                    <a:p>
                      <a:r>
                        <a:rPr lang="sk-SK" sz="1800" dirty="0" smtClean="0"/>
                        <a:t>4/12</a:t>
                      </a:r>
                      <a:endParaRPr lang="sk-SK" sz="1800" dirty="0"/>
                    </a:p>
                  </a:txBody>
                  <a:tcPr marT="45798" marB="45798"/>
                </a:tc>
                <a:tc>
                  <a:txBody>
                    <a:bodyPr/>
                    <a:lstStyle/>
                    <a:p>
                      <a:r>
                        <a:rPr lang="sk-SK" sz="1800" dirty="0" smtClean="0"/>
                        <a:t>4/12</a:t>
                      </a:r>
                      <a:endParaRPr lang="sk-SK" sz="1800" dirty="0"/>
                    </a:p>
                  </a:txBody>
                  <a:tcPr marT="45798" marB="45798"/>
                </a:tc>
                <a:extLst>
                  <a:ext uri="{0D108BD9-81ED-4DB2-BD59-A6C34878D82A}">
                    <a16:rowId xmlns:a16="http://schemas.microsoft.com/office/drawing/2014/main" val="10001"/>
                  </a:ext>
                </a:extLst>
              </a:tr>
            </a:tbl>
          </a:graphicData>
        </a:graphic>
      </p:graphicFrame>
      <p:sp>
        <p:nvSpPr>
          <p:cNvPr id="34835" name="TextBox 14"/>
          <p:cNvSpPr txBox="1">
            <a:spLocks noChangeArrowheads="1"/>
          </p:cNvSpPr>
          <p:nvPr/>
        </p:nvSpPr>
        <p:spPr bwMode="auto">
          <a:xfrm>
            <a:off x="8297863" y="4457700"/>
            <a:ext cx="20891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000" dirty="0" smtClean="0">
                <a:solidFill>
                  <a:schemeClr val="tx1"/>
                </a:solidFill>
                <a:latin typeface="Arial" panose="020B0604020202020204" pitchFamily="34" charset="0"/>
                <a:cs typeface="Arial" panose="020B0604020202020204" pitchFamily="34" charset="0"/>
              </a:rPr>
              <a:t>P(</a:t>
            </a:r>
            <a:r>
              <a:rPr lang="en-US" altLang="en-US" sz="1000" dirty="0" smtClean="0">
                <a:solidFill>
                  <a:schemeClr val="tx1"/>
                </a:solidFill>
                <a:latin typeface="Arial" panose="020B0604020202020204" pitchFamily="34" charset="0"/>
                <a:cs typeface="Arial" panose="020B0604020202020204" pitchFamily="34" charset="0"/>
              </a:rPr>
              <a:t>high</a:t>
            </a:r>
            <a:r>
              <a:rPr lang="sk-SK" altLang="en-US" sz="1000" dirty="0" smtClean="0">
                <a:solidFill>
                  <a:schemeClr val="tx1"/>
                </a:solidFill>
                <a:latin typeface="Arial" panose="020B0604020202020204" pitchFamily="34" charset="0"/>
                <a:cs typeface="Arial" panose="020B0604020202020204" pitchFamily="34" charset="0"/>
              </a:rPr>
              <a:t>)   </a:t>
            </a:r>
            <a:r>
              <a:rPr lang="en-US" altLang="en-US" sz="1000" dirty="0" smtClean="0">
                <a:solidFill>
                  <a:schemeClr val="tx1"/>
                </a:solidFill>
                <a:latin typeface="Arial" panose="020B0604020202020204" pitchFamily="34" charset="0"/>
                <a:cs typeface="Arial" panose="020B0604020202020204" pitchFamily="34" charset="0"/>
              </a:rPr>
              <a:t>    </a:t>
            </a:r>
            <a:r>
              <a:rPr lang="sk-SK" altLang="en-US" sz="1000" dirty="0" smtClean="0">
                <a:solidFill>
                  <a:schemeClr val="tx1"/>
                </a:solidFill>
                <a:latin typeface="Arial" panose="020B0604020202020204" pitchFamily="34" charset="0"/>
                <a:cs typeface="Arial" panose="020B0604020202020204" pitchFamily="34" charset="0"/>
              </a:rPr>
              <a:t> P(</a:t>
            </a:r>
            <a:r>
              <a:rPr lang="en-US" altLang="en-US" sz="1000" dirty="0" smtClean="0">
                <a:solidFill>
                  <a:schemeClr val="tx1"/>
                </a:solidFill>
                <a:latin typeface="Arial" panose="020B0604020202020204" pitchFamily="34" charset="0"/>
                <a:cs typeface="Arial" panose="020B0604020202020204" pitchFamily="34" charset="0"/>
              </a:rPr>
              <a:t>middle</a:t>
            </a:r>
            <a:r>
              <a:rPr lang="sk-SK" altLang="en-US" sz="1000" dirty="0" smtClean="0">
                <a:solidFill>
                  <a:schemeClr val="tx1"/>
                </a:solidFill>
                <a:latin typeface="Arial" panose="020B0604020202020204" pitchFamily="34" charset="0"/>
                <a:cs typeface="Arial" panose="020B0604020202020204" pitchFamily="34" charset="0"/>
              </a:rPr>
              <a:t>)   P(</a:t>
            </a:r>
            <a:r>
              <a:rPr lang="en-US" altLang="en-US" sz="1000" dirty="0" smtClean="0">
                <a:solidFill>
                  <a:schemeClr val="tx1"/>
                </a:solidFill>
                <a:latin typeface="Arial" panose="020B0604020202020204" pitchFamily="34" charset="0"/>
                <a:cs typeface="Arial" panose="020B0604020202020204" pitchFamily="34" charset="0"/>
              </a:rPr>
              <a:t>small</a:t>
            </a:r>
            <a:r>
              <a:rPr lang="sk-SK" altLang="en-US" sz="1000" dirty="0" smtClean="0">
                <a:solidFill>
                  <a:schemeClr val="tx1"/>
                </a:solidFill>
                <a:latin typeface="Arial" panose="020B0604020202020204" pitchFamily="34" charset="0"/>
                <a:cs typeface="Arial" panose="020B0604020202020204" pitchFamily="34" charset="0"/>
              </a:rPr>
              <a:t>)</a:t>
            </a:r>
            <a:endParaRPr lang="sk-SK" altLang="en-US" sz="1000" dirty="0">
              <a:solidFill>
                <a:schemeClr val="tx1"/>
              </a:solidFill>
              <a:latin typeface="Arial" panose="020B0604020202020204" pitchFamily="34" charset="0"/>
              <a:cs typeface="Arial" panose="020B0604020202020204" pitchFamily="34" charset="0"/>
            </a:endParaRPr>
          </a:p>
        </p:txBody>
      </p:sp>
      <p:grpSp>
        <p:nvGrpSpPr>
          <p:cNvPr id="34836" name="Group 47"/>
          <p:cNvGrpSpPr>
            <a:grpSpLocks/>
          </p:cNvGrpSpPr>
          <p:nvPr/>
        </p:nvGrpSpPr>
        <p:grpSpPr bwMode="auto">
          <a:xfrm>
            <a:off x="1671190" y="1484314"/>
            <a:ext cx="7906868" cy="5464147"/>
            <a:chOff x="590964" y="1268760"/>
            <a:chExt cx="7908233" cy="5463728"/>
          </a:xfrm>
        </p:grpSpPr>
        <p:graphicFrame>
          <p:nvGraphicFramePr>
            <p:cNvPr id="34838" name="Object 9"/>
            <p:cNvGraphicFramePr>
              <a:graphicFrameLocks noChangeAspect="1"/>
            </p:cNvGraphicFramePr>
            <p:nvPr>
              <p:extLst/>
            </p:nvPr>
          </p:nvGraphicFramePr>
          <p:xfrm>
            <a:off x="913750" y="1268760"/>
            <a:ext cx="1497663" cy="499221"/>
          </p:xfrm>
          <a:graphic>
            <a:graphicData uri="http://schemas.openxmlformats.org/presentationml/2006/ole">
              <mc:AlternateContent xmlns:mc="http://schemas.openxmlformats.org/markup-compatibility/2006">
                <mc:Choice xmlns:v="urn:schemas-microsoft-com:vml" Requires="v">
                  <p:oleObj spid="_x0000_s69651" name="Rovnica" r:id="rId5" imgW="1180588" imgH="393529" progId="Equation.3">
                    <p:embed/>
                  </p:oleObj>
                </mc:Choice>
                <mc:Fallback>
                  <p:oleObj name="Rovnica" r:id="rId5" imgW="1180588" imgH="393529" progId="Equation.3">
                    <p:embed/>
                    <p:pic>
                      <p:nvPicPr>
                        <p:cNvPr id="3483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750" y="1268760"/>
                          <a:ext cx="1497663" cy="49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39" name="Group 31"/>
            <p:cNvGrpSpPr>
              <a:grpSpLocks/>
            </p:cNvGrpSpPr>
            <p:nvPr/>
          </p:nvGrpSpPr>
          <p:grpSpPr bwMode="auto">
            <a:xfrm>
              <a:off x="1043608" y="3572045"/>
              <a:ext cx="2394702" cy="1588966"/>
              <a:chOff x="1043608" y="3572045"/>
              <a:chExt cx="2394702" cy="1588966"/>
            </a:xfrm>
          </p:grpSpPr>
          <p:sp>
            <p:nvSpPr>
              <p:cNvPr id="17" name="Rectangle 16"/>
              <p:cNvSpPr/>
              <p:nvPr/>
            </p:nvSpPr>
            <p:spPr>
              <a:xfrm>
                <a:off x="1043947" y="3573633"/>
                <a:ext cx="2376898" cy="158737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cxnSp>
            <p:nvCxnSpPr>
              <p:cNvPr id="19" name="Straight Connector 18"/>
              <p:cNvCxnSpPr/>
              <p:nvPr/>
            </p:nvCxnSpPr>
            <p:spPr>
              <a:xfrm>
                <a:off x="1043947" y="3933967"/>
                <a:ext cx="237689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2184" y="3573633"/>
                <a:ext cx="0" cy="15873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47272" y="3572045"/>
                <a:ext cx="0" cy="158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43947" y="4581617"/>
                <a:ext cx="23768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61413" y="4230807"/>
                <a:ext cx="23768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43947" y="4908617"/>
                <a:ext cx="2376898" cy="0"/>
              </a:xfrm>
              <a:prstGeom prst="line">
                <a:avLst/>
              </a:prstGeom>
            </p:spPr>
            <p:style>
              <a:lnRef idx="1">
                <a:schemeClr val="accent1"/>
              </a:lnRef>
              <a:fillRef idx="0">
                <a:schemeClr val="accent1"/>
              </a:fillRef>
              <a:effectRef idx="0">
                <a:schemeClr val="accent1"/>
              </a:effectRef>
              <a:fontRef idx="minor">
                <a:schemeClr val="tx1"/>
              </a:fontRef>
            </p:style>
          </p:cxnSp>
          <p:sp>
            <p:nvSpPr>
              <p:cNvPr id="34857" name="TextBox 29"/>
              <p:cNvSpPr txBox="1">
                <a:spLocks noChangeArrowheads="1"/>
              </p:cNvSpPr>
              <p:nvPr/>
            </p:nvSpPr>
            <p:spPr bwMode="auto">
              <a:xfrm>
                <a:off x="1043608" y="3607078"/>
                <a:ext cx="1690911" cy="2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1000" dirty="0" smtClean="0">
                    <a:solidFill>
                      <a:schemeClr val="tx1"/>
                    </a:solidFill>
                    <a:latin typeface="Arial" panose="020B0604020202020204" pitchFamily="34" charset="0"/>
                    <a:cs typeface="Arial" panose="020B0604020202020204" pitchFamily="34" charset="0"/>
                  </a:rPr>
                  <a:t>Gender</a:t>
                </a:r>
                <a:r>
                  <a:rPr lang="sk-SK" altLang="en-US" sz="1000" dirty="0" smtClean="0">
                    <a:solidFill>
                      <a:schemeClr val="tx1"/>
                    </a:solidFill>
                    <a:latin typeface="Arial" panose="020B0604020202020204" pitchFamily="34" charset="0"/>
                    <a:cs typeface="Arial" panose="020B0604020202020204" pitchFamily="34" charset="0"/>
                  </a:rPr>
                  <a:t>l    </a:t>
                </a:r>
                <a:r>
                  <a:rPr lang="en-US" altLang="en-US" sz="1000" dirty="0" err="1" smtClean="0">
                    <a:solidFill>
                      <a:schemeClr val="tx1"/>
                    </a:solidFill>
                    <a:latin typeface="Arial" panose="020B0604020202020204" pitchFamily="34" charset="0"/>
                    <a:cs typeface="Arial" panose="020B0604020202020204" pitchFamily="34" charset="0"/>
                  </a:rPr>
                  <a:t>Une</a:t>
                </a:r>
                <a:endParaRPr lang="sk-SK" altLang="en-US" sz="1000" dirty="0">
                  <a:solidFill>
                    <a:schemeClr val="tx1"/>
                  </a:solidFill>
                  <a:latin typeface="Arial" panose="020B0604020202020204" pitchFamily="34" charset="0"/>
                  <a:cs typeface="Arial" panose="020B0604020202020204" pitchFamily="34" charset="0"/>
                </a:endParaRPr>
              </a:p>
            </p:txBody>
          </p:sp>
          <p:sp>
            <p:nvSpPr>
              <p:cNvPr id="31" name="TextBox 30"/>
              <p:cNvSpPr txBox="1"/>
              <p:nvPr/>
            </p:nvSpPr>
            <p:spPr>
              <a:xfrm>
                <a:off x="1043947" y="3929206"/>
                <a:ext cx="989184" cy="1169897"/>
              </a:xfrm>
              <a:prstGeom prst="rect">
                <a:avLst/>
              </a:prstGeom>
              <a:noFill/>
            </p:spPr>
            <p:txBody>
              <a:bodyPr>
                <a:spAutoFit/>
              </a:bodyPr>
              <a:lstStyle/>
              <a:p>
                <a:pPr>
                  <a:defRPr/>
                </a:pPr>
                <a:r>
                  <a:rPr lang="en-GB" sz="1000" dirty="0" smtClean="0">
                    <a:latin typeface="Arial" charset="0"/>
                    <a:cs typeface="Arial" charset="0"/>
                  </a:rPr>
                  <a:t>1=f</a:t>
                </a:r>
                <a:r>
                  <a:rPr lang="sk-SK" sz="1000" dirty="0" smtClean="0">
                    <a:latin typeface="Arial" charset="0"/>
                    <a:cs typeface="Arial" charset="0"/>
                  </a:rPr>
                  <a:t>         </a:t>
                </a:r>
                <a:r>
                  <a:rPr lang="sk-SK" sz="1000" dirty="0">
                    <a:latin typeface="Arial" charset="0"/>
                    <a:cs typeface="Arial" charset="0"/>
                  </a:rPr>
                  <a:t>1</a:t>
                </a:r>
              </a:p>
              <a:p>
                <a:pPr marL="228600" indent="-228600">
                  <a:buFontTx/>
                  <a:buAutoNum type="arabicPlain"/>
                  <a:defRPr/>
                </a:pPr>
                <a:endParaRPr lang="sk-SK" sz="1000" dirty="0">
                  <a:latin typeface="Arial" charset="0"/>
                  <a:cs typeface="Arial" charset="0"/>
                </a:endParaRPr>
              </a:p>
              <a:p>
                <a:pPr>
                  <a:defRPr/>
                </a:pPr>
                <a:r>
                  <a:rPr lang="sk-SK" sz="1000" dirty="0">
                    <a:latin typeface="Arial" charset="0"/>
                    <a:cs typeface="Arial" charset="0"/>
                  </a:rPr>
                  <a:t>1              0</a:t>
                </a:r>
              </a:p>
              <a:p>
                <a:pPr marL="228600" indent="-228600">
                  <a:buFontTx/>
                  <a:buAutoNum type="arabicPlain"/>
                  <a:defRPr/>
                </a:pPr>
                <a:endParaRPr lang="sk-SK" sz="1000" dirty="0">
                  <a:latin typeface="Arial" charset="0"/>
                  <a:cs typeface="Arial" charset="0"/>
                </a:endParaRPr>
              </a:p>
              <a:p>
                <a:pPr marL="228600" indent="-228600">
                  <a:buFontTx/>
                  <a:buAutoNum type="arabicPlain"/>
                  <a:defRPr/>
                </a:pPr>
                <a:endParaRPr lang="sk-SK" sz="1000" dirty="0">
                  <a:latin typeface="Arial" charset="0"/>
                  <a:cs typeface="Arial" charset="0"/>
                </a:endParaRPr>
              </a:p>
              <a:p>
                <a:pPr>
                  <a:defRPr/>
                </a:pPr>
                <a:r>
                  <a:rPr lang="sk-SK" sz="1000" dirty="0">
                    <a:latin typeface="Arial" charset="0"/>
                    <a:cs typeface="Arial" charset="0"/>
                  </a:rPr>
                  <a:t>0               1</a:t>
                </a:r>
              </a:p>
              <a:p>
                <a:pPr>
                  <a:defRPr/>
                </a:pPr>
                <a:r>
                  <a:rPr lang="en-GB" sz="1000" dirty="0">
                    <a:latin typeface="Arial" charset="0"/>
                    <a:cs typeface="Arial" charset="0"/>
                  </a:rPr>
                  <a:t>0</a:t>
                </a:r>
                <a:r>
                  <a:rPr lang="sk-SK" sz="1000" dirty="0" smtClean="0">
                    <a:latin typeface="Arial" charset="0"/>
                    <a:cs typeface="Arial" charset="0"/>
                  </a:rPr>
                  <a:t>               </a:t>
                </a:r>
                <a:r>
                  <a:rPr lang="en-GB" sz="1000" dirty="0" err="1">
                    <a:latin typeface="Arial" charset="0"/>
                    <a:cs typeface="Arial" charset="0"/>
                  </a:rPr>
                  <a:t>0</a:t>
                </a:r>
                <a:endParaRPr lang="sk-SK" sz="1000" dirty="0">
                  <a:latin typeface="Arial" charset="0"/>
                  <a:cs typeface="Arial" charset="0"/>
                </a:endParaRPr>
              </a:p>
            </p:txBody>
          </p:sp>
        </p:grpSp>
        <p:sp>
          <p:nvSpPr>
            <p:cNvPr id="34840" name="TextBox 32"/>
            <p:cNvSpPr txBox="1">
              <a:spLocks noChangeArrowheads="1"/>
            </p:cNvSpPr>
            <p:nvPr/>
          </p:nvSpPr>
          <p:spPr bwMode="auto">
            <a:xfrm>
              <a:off x="1061864" y="5373216"/>
              <a:ext cx="21776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a:solidFill>
                    <a:schemeClr val="tx1"/>
                  </a:solidFill>
                  <a:latin typeface="Arial" panose="020B0604020202020204" pitchFamily="34" charset="0"/>
                  <a:cs typeface="Arial" panose="020B0604020202020204" pitchFamily="34" charset="0"/>
                </a:rPr>
                <a:t>1- </a:t>
              </a:r>
              <a:r>
                <a:rPr lang="en-US" altLang="en-US" sz="1800" dirty="0">
                  <a:solidFill>
                    <a:schemeClr val="tx1"/>
                  </a:solidFill>
                  <a:latin typeface="Arial" panose="020B0604020202020204" pitchFamily="34" charset="0"/>
                  <a:cs typeface="Arial" panose="020B0604020202020204" pitchFamily="34" charset="0"/>
                </a:rPr>
                <a:t>f</a:t>
              </a:r>
              <a:r>
                <a:rPr lang="sk-SK" altLang="en-US" sz="1800" dirty="0" smtClean="0">
                  <a:solidFill>
                    <a:schemeClr val="tx1"/>
                  </a:solidFill>
                  <a:latin typeface="Arial" panose="020B0604020202020204" pitchFamily="34" charset="0"/>
                  <a:cs typeface="Arial" panose="020B0604020202020204" pitchFamily="34" charset="0"/>
                </a:rPr>
                <a:t>, </a:t>
              </a:r>
              <a:r>
                <a:rPr lang="sk-SK" altLang="en-US" sz="1800" dirty="0">
                  <a:solidFill>
                    <a:schemeClr val="tx1"/>
                  </a:solidFill>
                  <a:latin typeface="Arial" panose="020B0604020202020204" pitchFamily="34" charset="0"/>
                  <a:cs typeface="Arial" panose="020B0604020202020204" pitchFamily="34" charset="0"/>
                </a:rPr>
                <a:t>0 - </a:t>
              </a:r>
              <a:r>
                <a:rPr lang="en-US" altLang="en-US" sz="1800" dirty="0">
                  <a:solidFill>
                    <a:schemeClr val="tx1"/>
                  </a:solidFill>
                  <a:latin typeface="Arial" panose="020B0604020202020204" pitchFamily="34" charset="0"/>
                  <a:cs typeface="Arial" panose="020B0604020202020204" pitchFamily="34" charset="0"/>
                </a:rPr>
                <a:t>m</a:t>
              </a:r>
              <a:endParaRPr lang="sk-SK" altLang="en-US" sz="1800" dirty="0">
                <a:solidFill>
                  <a:schemeClr val="tx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2555508" y="3573633"/>
              <a:ext cx="0" cy="158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95351" y="3572045"/>
              <a:ext cx="0" cy="1585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2150626" y="3853012"/>
              <a:ext cx="1214647" cy="2208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4" name="TextBox 39"/>
            <p:cNvSpPr txBox="1">
              <a:spLocks noChangeArrowheads="1"/>
            </p:cNvSpPr>
            <p:nvPr/>
          </p:nvSpPr>
          <p:spPr bwMode="auto">
            <a:xfrm>
              <a:off x="2033131" y="6026118"/>
              <a:ext cx="3330841"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smtClean="0">
                  <a:solidFill>
                    <a:schemeClr val="tx1"/>
                  </a:solidFill>
                  <a:latin typeface="Arial" panose="020B0604020202020204" pitchFamily="34" charset="0"/>
                  <a:cs typeface="Arial" panose="020B0604020202020204" pitchFamily="34" charset="0"/>
                </a:rPr>
                <a:t>P(</a:t>
              </a:r>
              <a:r>
                <a:rPr lang="en-US" altLang="en-US" sz="1800" dirty="0" smtClean="0">
                  <a:solidFill>
                    <a:schemeClr val="tx1"/>
                  </a:solidFill>
                  <a:latin typeface="Arial" panose="020B0604020202020204" pitchFamily="34" charset="0"/>
                  <a:cs typeface="Arial" panose="020B0604020202020204" pitchFamily="34" charset="0"/>
                </a:rPr>
                <a:t>Earn=high</a:t>
              </a:r>
              <a:r>
                <a:rPr lang="sk-SK" altLang="en-US" sz="1800" dirty="0" smtClean="0">
                  <a:solidFill>
                    <a:schemeClr val="tx1"/>
                  </a:solidFill>
                  <a:latin typeface="Arial" panose="020B0604020202020204" pitchFamily="34" charset="0"/>
                  <a:cs typeface="Arial" panose="020B0604020202020204" pitchFamily="34" charset="0"/>
                </a:rPr>
                <a:t>/</a:t>
              </a:r>
              <a:r>
                <a:rPr lang="en-US" altLang="en-US" sz="1800" dirty="0" smtClean="0">
                  <a:solidFill>
                    <a:schemeClr val="tx1"/>
                  </a:solidFill>
                  <a:latin typeface="Arial" panose="020B0604020202020204" pitchFamily="34" charset="0"/>
                  <a:cs typeface="Arial" panose="020B0604020202020204" pitchFamily="34" charset="0"/>
                </a:rPr>
                <a:t>Gender, </a:t>
              </a:r>
              <a:r>
                <a:rPr lang="en-US" altLang="en-US" sz="1800" dirty="0" err="1" smtClean="0">
                  <a:solidFill>
                    <a:schemeClr val="tx1"/>
                  </a:solidFill>
                  <a:latin typeface="Arial" panose="020B0604020202020204" pitchFamily="34" charset="0"/>
                  <a:cs typeface="Arial" panose="020B0604020202020204" pitchFamily="34" charset="0"/>
                </a:rPr>
                <a:t>Unempl</a:t>
              </a:r>
              <a:r>
                <a:rPr lang="sk-SK" altLang="en-US" sz="1800" dirty="0" smtClean="0">
                  <a:solidFill>
                    <a:schemeClr val="tx1"/>
                  </a:solidFill>
                  <a:latin typeface="Arial" panose="020B0604020202020204" pitchFamily="34" charset="0"/>
                  <a:cs typeface="Arial" panose="020B0604020202020204" pitchFamily="34" charset="0"/>
                </a:rPr>
                <a:t>)</a:t>
              </a:r>
              <a:endParaRPr lang="sk-SK" altLang="en-US" sz="1800" dirty="0">
                <a:solidFill>
                  <a:schemeClr val="tx1"/>
                </a:solidFill>
                <a:latin typeface="Arial" panose="020B0604020202020204" pitchFamily="34" charset="0"/>
                <a:cs typeface="Arial" panose="020B0604020202020204" pitchFamily="34" charset="0"/>
              </a:endParaRPr>
            </a:p>
          </p:txBody>
        </p:sp>
        <p:sp>
          <p:nvSpPr>
            <p:cNvPr id="34845" name="TextBox 49"/>
            <p:cNvSpPr txBox="1">
              <a:spLocks noChangeArrowheads="1"/>
            </p:cNvSpPr>
            <p:nvPr/>
          </p:nvSpPr>
          <p:spPr bwMode="auto">
            <a:xfrm>
              <a:off x="4167955" y="6363184"/>
              <a:ext cx="4331242"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smtClean="0">
                  <a:solidFill>
                    <a:schemeClr val="tx1"/>
                  </a:solidFill>
                  <a:latin typeface="Arial" panose="020B0604020202020204" pitchFamily="34" charset="0"/>
                  <a:cs typeface="Arial" panose="020B0604020202020204" pitchFamily="34" charset="0"/>
                </a:rPr>
                <a:t>P(</a:t>
              </a:r>
              <a:r>
                <a:rPr lang="en-US" altLang="en-US" sz="1800" dirty="0" smtClean="0">
                  <a:solidFill>
                    <a:schemeClr val="tx1"/>
                  </a:solidFill>
                  <a:latin typeface="Arial" panose="020B0604020202020204" pitchFamily="34" charset="0"/>
                  <a:cs typeface="Arial" panose="020B0604020202020204" pitchFamily="34" charset="0"/>
                </a:rPr>
                <a:t>Earn=middle</a:t>
              </a:r>
              <a:r>
                <a:rPr lang="sk-SK" altLang="en-US" sz="1800" dirty="0" smtClean="0">
                  <a:solidFill>
                    <a:schemeClr val="tx1"/>
                  </a:solidFill>
                  <a:latin typeface="Arial" panose="020B0604020202020204" pitchFamily="34" charset="0"/>
                  <a:cs typeface="Arial" panose="020B0604020202020204" pitchFamily="34" charset="0"/>
                </a:rPr>
                <a:t>/</a:t>
              </a:r>
              <a:r>
                <a:rPr lang="en-US" altLang="en-US" sz="1800" dirty="0" smtClean="0">
                  <a:solidFill>
                    <a:schemeClr val="tx1"/>
                  </a:solidFill>
                  <a:latin typeface="Arial" panose="020B0604020202020204" pitchFamily="34" charset="0"/>
                  <a:cs typeface="Arial" panose="020B0604020202020204" pitchFamily="34" charset="0"/>
                </a:rPr>
                <a:t>Gender</a:t>
              </a:r>
              <a:r>
                <a:rPr lang="sk-SK" altLang="en-US" sz="1800" dirty="0" smtClean="0">
                  <a:solidFill>
                    <a:schemeClr val="tx1"/>
                  </a:solidFill>
                  <a:latin typeface="Arial" panose="020B0604020202020204" pitchFamily="34" charset="0"/>
                  <a:cs typeface="Arial" panose="020B0604020202020204" pitchFamily="34" charset="0"/>
                </a:rPr>
                <a:t>,</a:t>
              </a:r>
              <a:r>
                <a:rPr lang="en-US" altLang="en-US" sz="1800" dirty="0" err="1" smtClean="0">
                  <a:solidFill>
                    <a:schemeClr val="tx1"/>
                  </a:solidFill>
                  <a:latin typeface="Arial" panose="020B0604020202020204" pitchFamily="34" charset="0"/>
                  <a:cs typeface="Arial" panose="020B0604020202020204" pitchFamily="34" charset="0"/>
                </a:rPr>
                <a:t>Unempl</a:t>
              </a:r>
              <a:r>
                <a:rPr lang="sk-SK" altLang="en-US" sz="1800" dirty="0" smtClean="0">
                  <a:solidFill>
                    <a:schemeClr val="tx1"/>
                  </a:solidFill>
                  <a:latin typeface="Arial" panose="020B0604020202020204" pitchFamily="34" charset="0"/>
                  <a:cs typeface="Arial" panose="020B0604020202020204" pitchFamily="34" charset="0"/>
                </a:rPr>
                <a:t>)</a:t>
              </a:r>
              <a:endParaRPr lang="sk-SK" altLang="en-US" sz="1800" dirty="0">
                <a:solidFill>
                  <a:schemeClr val="tx1"/>
                </a:solidFill>
                <a:latin typeface="Arial" panose="020B0604020202020204" pitchFamily="34" charset="0"/>
                <a:cs typeface="Arial" panose="020B0604020202020204" pitchFamily="34" charset="0"/>
              </a:endParaRPr>
            </a:p>
          </p:txBody>
        </p:sp>
        <p:cxnSp>
          <p:nvCxnSpPr>
            <p:cNvPr id="43" name="Straight Arrow Connector 42"/>
            <p:cNvCxnSpPr/>
            <p:nvPr/>
          </p:nvCxnSpPr>
          <p:spPr>
            <a:xfrm flipH="1" flipV="1">
              <a:off x="2758743" y="3868886"/>
              <a:ext cx="2005359" cy="2493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7" name="TextBox 52"/>
            <p:cNvSpPr txBox="1">
              <a:spLocks noChangeArrowheads="1"/>
            </p:cNvSpPr>
            <p:nvPr/>
          </p:nvSpPr>
          <p:spPr bwMode="auto">
            <a:xfrm>
              <a:off x="590964" y="2835553"/>
              <a:ext cx="3128383"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1800" dirty="0" smtClean="0">
                  <a:solidFill>
                    <a:schemeClr val="tx1"/>
                  </a:solidFill>
                  <a:latin typeface="Arial" panose="020B0604020202020204" pitchFamily="34" charset="0"/>
                  <a:cs typeface="Arial" panose="020B0604020202020204" pitchFamily="34" charset="0"/>
                </a:rPr>
                <a:t>P(</a:t>
              </a:r>
              <a:r>
                <a:rPr lang="en-US" altLang="en-US" sz="1800" smtClean="0">
                  <a:solidFill>
                    <a:schemeClr val="tx1"/>
                  </a:solidFill>
                  <a:latin typeface="Arial" panose="020B0604020202020204" pitchFamily="34" charset="0"/>
                  <a:cs typeface="Arial" panose="020B0604020202020204" pitchFamily="34" charset="0"/>
                </a:rPr>
                <a:t>Earn=small</a:t>
              </a:r>
              <a:r>
                <a:rPr lang="sk-SK" altLang="en-US" sz="1800" smtClean="0">
                  <a:solidFill>
                    <a:schemeClr val="tx1"/>
                  </a:solidFill>
                  <a:latin typeface="Arial" panose="020B0604020202020204" pitchFamily="34" charset="0"/>
                  <a:cs typeface="Arial" panose="020B0604020202020204" pitchFamily="34" charset="0"/>
                </a:rPr>
                <a:t>/</a:t>
              </a:r>
              <a:r>
                <a:rPr lang="en-US" altLang="en-US" sz="1800" dirty="0" smtClean="0">
                  <a:solidFill>
                    <a:schemeClr val="tx1"/>
                  </a:solidFill>
                  <a:latin typeface="Arial" panose="020B0604020202020204" pitchFamily="34" charset="0"/>
                  <a:cs typeface="Arial" panose="020B0604020202020204" pitchFamily="34" charset="0"/>
                </a:rPr>
                <a:t>Gen</a:t>
              </a:r>
              <a:r>
                <a:rPr lang="sk-SK" altLang="en-US" sz="1800" dirty="0" smtClean="0">
                  <a:solidFill>
                    <a:schemeClr val="tx1"/>
                  </a:solidFill>
                  <a:latin typeface="Arial" panose="020B0604020202020204" pitchFamily="34" charset="0"/>
                  <a:cs typeface="Arial" panose="020B0604020202020204" pitchFamily="34" charset="0"/>
                </a:rPr>
                <a:t>,</a:t>
              </a:r>
              <a:r>
                <a:rPr lang="en-US" altLang="en-US" sz="1800" dirty="0" err="1" smtClean="0">
                  <a:solidFill>
                    <a:schemeClr val="tx1"/>
                  </a:solidFill>
                  <a:latin typeface="Arial" panose="020B0604020202020204" pitchFamily="34" charset="0"/>
                  <a:cs typeface="Arial" panose="020B0604020202020204" pitchFamily="34" charset="0"/>
                </a:rPr>
                <a:t>Unemp</a:t>
              </a:r>
              <a:r>
                <a:rPr lang="sk-SK" altLang="en-US" sz="1800" dirty="0" smtClean="0">
                  <a:solidFill>
                    <a:schemeClr val="tx1"/>
                  </a:solidFill>
                  <a:latin typeface="Arial" panose="020B0604020202020204" pitchFamily="34" charset="0"/>
                  <a:cs typeface="Arial" panose="020B0604020202020204" pitchFamily="34" charset="0"/>
                </a:rPr>
                <a:t>)</a:t>
              </a:r>
              <a:endParaRPr lang="sk-SK" altLang="en-US" sz="1800" dirty="0">
                <a:solidFill>
                  <a:schemeClr val="tx1"/>
                </a:solidFill>
                <a:latin typeface="Arial" panose="020B0604020202020204" pitchFamily="34" charset="0"/>
                <a:cs typeface="Arial" panose="020B0604020202020204" pitchFamily="34" charset="0"/>
              </a:endParaRPr>
            </a:p>
          </p:txBody>
        </p:sp>
        <p:cxnSp>
          <p:nvCxnSpPr>
            <p:cNvPr id="46" name="Straight Arrow Connector 45"/>
            <p:cNvCxnSpPr/>
            <p:nvPr/>
          </p:nvCxnSpPr>
          <p:spPr>
            <a:xfrm>
              <a:off x="2555508" y="3205361"/>
              <a:ext cx="684331" cy="525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9" name="TextBox 46"/>
            <p:cNvSpPr txBox="1">
              <a:spLocks noChangeArrowheads="1"/>
            </p:cNvSpPr>
            <p:nvPr/>
          </p:nvSpPr>
          <p:spPr bwMode="auto">
            <a:xfrm>
              <a:off x="2108749" y="3933056"/>
              <a:ext cx="4047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1000" dirty="0" smtClean="0">
                  <a:solidFill>
                    <a:schemeClr val="tx1"/>
                  </a:solidFill>
                  <a:latin typeface="Arial" panose="020B0604020202020204" pitchFamily="34" charset="0"/>
                  <a:cs typeface="Arial" panose="020B0604020202020204" pitchFamily="34" charset="0"/>
                </a:rPr>
                <a:t>1</a:t>
              </a:r>
              <a:r>
                <a:rPr lang="sk-SK" altLang="en-US" sz="1000" dirty="0" smtClean="0">
                  <a:solidFill>
                    <a:schemeClr val="tx1"/>
                  </a:solidFill>
                  <a:latin typeface="Arial" panose="020B0604020202020204" pitchFamily="34" charset="0"/>
                  <a:cs typeface="Arial" panose="020B0604020202020204" pitchFamily="34" charset="0"/>
                </a:rPr>
                <a:t>/4</a:t>
              </a:r>
              <a:endParaRPr lang="sk-SK" altLang="en-US" sz="1000" dirty="0">
                <a:solidFill>
                  <a:schemeClr val="tx1"/>
                </a:solidFill>
                <a:latin typeface="Arial" panose="020B0604020202020204" pitchFamily="34" charset="0"/>
                <a:cs typeface="Arial" panose="020B0604020202020204" pitchFamily="34" charset="0"/>
              </a:endParaRPr>
            </a:p>
          </p:txBody>
        </p:sp>
      </p:grpSp>
      <p:sp>
        <p:nvSpPr>
          <p:cNvPr id="34837" name="TextBox 48"/>
          <p:cNvSpPr txBox="1">
            <a:spLocks noChangeArrowheads="1"/>
          </p:cNvSpPr>
          <p:nvPr/>
        </p:nvSpPr>
        <p:spPr bwMode="auto">
          <a:xfrm>
            <a:off x="8005763" y="5741989"/>
            <a:ext cx="2482850" cy="6463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1800" dirty="0" smtClean="0">
                <a:solidFill>
                  <a:schemeClr val="tx1"/>
                </a:solidFill>
                <a:latin typeface="Arial" panose="020B0604020202020204" pitchFamily="34" charset="0"/>
                <a:cs typeface="Arial" panose="020B0604020202020204" pitchFamily="34" charset="0"/>
              </a:rPr>
              <a:t>Fill the tabs from the training data</a:t>
            </a:r>
            <a:r>
              <a:rPr lang="sk-SK" altLang="en-US" sz="1800" dirty="0" smtClean="0">
                <a:solidFill>
                  <a:schemeClr val="tx1"/>
                </a:solidFill>
                <a:latin typeface="Arial" panose="020B0604020202020204" pitchFamily="34" charset="0"/>
                <a:cs typeface="Arial" panose="020B0604020202020204" pitchFamily="34" charset="0"/>
              </a:rPr>
              <a:t>!</a:t>
            </a:r>
            <a:endParaRPr lang="sk-SK" altLang="en-US" sz="18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1914826" y="1554441"/>
            <a:ext cx="724396" cy="369332"/>
          </a:xfrm>
          <a:prstGeom prst="rect">
            <a:avLst/>
          </a:prstGeom>
          <a:solidFill>
            <a:schemeClr val="bg1"/>
          </a:solidFill>
        </p:spPr>
        <p:txBody>
          <a:bodyPr wrap="square" rtlCol="0">
            <a:spAutoFit/>
          </a:bodyPr>
          <a:lstStyle/>
          <a:p>
            <a:r>
              <a:rPr lang="en-US" dirty="0" smtClean="0"/>
              <a:t>P(f}</a:t>
            </a:r>
            <a:endParaRPr lang="en-US" dirty="0"/>
          </a:p>
        </p:txBody>
      </p:sp>
      <p:sp>
        <p:nvSpPr>
          <p:cNvPr id="47" name="TextBox 46"/>
          <p:cNvSpPr txBox="1"/>
          <p:nvPr/>
        </p:nvSpPr>
        <p:spPr>
          <a:xfrm>
            <a:off x="7615253" y="1547320"/>
            <a:ext cx="1407178" cy="369332"/>
          </a:xfrm>
          <a:prstGeom prst="rect">
            <a:avLst/>
          </a:prstGeom>
          <a:solidFill>
            <a:schemeClr val="bg1"/>
          </a:solidFill>
        </p:spPr>
        <p:txBody>
          <a:bodyPr wrap="square" rtlCol="0">
            <a:spAutoFit/>
          </a:bodyPr>
          <a:lstStyle/>
          <a:p>
            <a:r>
              <a:rPr lang="en-US" dirty="0" smtClean="0"/>
              <a:t>P(</a:t>
            </a:r>
            <a:r>
              <a:rPr lang="en-US" dirty="0" err="1" smtClean="0"/>
              <a:t>unemp</a:t>
            </a:r>
            <a:r>
              <a:rPr lang="en-US" dirty="0"/>
              <a:t>)</a:t>
            </a:r>
          </a:p>
        </p:txBody>
      </p:sp>
    </p:spTree>
    <p:extLst>
      <p:ext uri="{BB962C8B-B14F-4D97-AF65-F5344CB8AC3E}">
        <p14:creationId xmlns:p14="http://schemas.microsoft.com/office/powerpoint/2010/main" val="41877945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4"/>
          <p:cNvSpPr txBox="1">
            <a:spLocks noChangeArrowheads="1"/>
          </p:cNvSpPr>
          <p:nvPr/>
        </p:nvSpPr>
        <p:spPr bwMode="auto">
          <a:xfrm>
            <a:off x="2301587" y="349683"/>
            <a:ext cx="7027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Why</a:t>
            </a:r>
            <a:r>
              <a:rPr lang="sk-SK" altLang="sk-SK" sz="2400" b="1" dirty="0" smtClean="0">
                <a:solidFill>
                  <a:schemeClr val="tx1"/>
                </a:solidFill>
                <a:latin typeface="Arial" panose="020B0604020202020204" pitchFamily="34" charset="0"/>
              </a:rPr>
              <a:t> </a:t>
            </a:r>
            <a:r>
              <a:rPr lang="sk-SK" altLang="sk-SK" sz="2400" b="1" dirty="0">
                <a:solidFill>
                  <a:schemeClr val="tx1"/>
                </a:solidFill>
                <a:latin typeface="Arial" panose="020B0604020202020204" pitchFamily="34" charset="0"/>
              </a:rPr>
              <a:t>„</a:t>
            </a:r>
            <a:r>
              <a:rPr lang="sk-SK" altLang="sk-SK" sz="2400" b="1" dirty="0" err="1" smtClean="0">
                <a:solidFill>
                  <a:schemeClr val="tx1"/>
                </a:solidFill>
                <a:latin typeface="Arial" panose="020B0604020202020204" pitchFamily="34" charset="0"/>
              </a:rPr>
              <a:t>exponen</a:t>
            </a:r>
            <a:r>
              <a:rPr lang="en-US" altLang="sk-SK" sz="2400" b="1" dirty="0" smtClean="0">
                <a:solidFill>
                  <a:schemeClr val="tx1"/>
                </a:solidFill>
                <a:latin typeface="Arial" panose="020B0604020202020204" pitchFamily="34" charset="0"/>
              </a:rPr>
              <a:t>t</a:t>
            </a:r>
            <a:r>
              <a:rPr lang="sk-SK" altLang="sk-SK" sz="2400" b="1" dirty="0" smtClean="0">
                <a:solidFill>
                  <a:schemeClr val="tx1"/>
                </a:solidFill>
                <a:latin typeface="Arial" panose="020B0604020202020204" pitchFamily="34" charset="0"/>
              </a:rPr>
              <a:t>i</a:t>
            </a:r>
            <a:r>
              <a:rPr lang="en-US" altLang="sk-SK" sz="2400" b="1" dirty="0" smtClean="0">
                <a:solidFill>
                  <a:schemeClr val="tx1"/>
                </a:solidFill>
                <a:latin typeface="Arial" panose="020B0604020202020204" pitchFamily="34" charset="0"/>
              </a:rPr>
              <a:t>al</a:t>
            </a:r>
            <a:r>
              <a:rPr lang="sk-SK" altLang="sk-SK" sz="2400" b="1" dirty="0" smtClean="0">
                <a:solidFill>
                  <a:schemeClr val="tx1"/>
                </a:solidFill>
                <a:latin typeface="Arial" panose="020B0604020202020204" pitchFamily="34" charset="0"/>
              </a:rPr>
              <a:t>“ </a:t>
            </a:r>
            <a:r>
              <a:rPr lang="en-US" altLang="sk-SK" sz="2400" b="1" dirty="0" smtClean="0">
                <a:solidFill>
                  <a:schemeClr val="tx1"/>
                </a:solidFill>
                <a:latin typeface="Arial" panose="020B0604020202020204" pitchFamily="34" charset="0"/>
              </a:rPr>
              <a:t>smoothing</a:t>
            </a:r>
            <a:r>
              <a:rPr lang="sk-SK" altLang="sk-SK" sz="2400" b="1" dirty="0" smtClean="0">
                <a:solidFill>
                  <a:schemeClr val="tx1"/>
                </a:solidFill>
                <a:latin typeface="Arial" panose="020B0604020202020204" pitchFamily="34" charset="0"/>
              </a:rPr>
              <a:t>?</a:t>
            </a:r>
            <a:endParaRPr lang="en-US" altLang="sk-SK" sz="2400" b="1" dirty="0">
              <a:solidFill>
                <a:schemeClr val="tx1"/>
              </a:solidFill>
              <a:latin typeface="Arial" panose="020B0604020202020204" pitchFamily="34" charset="0"/>
            </a:endParaRPr>
          </a:p>
        </p:txBody>
      </p:sp>
      <p:graphicFrame>
        <p:nvGraphicFramePr>
          <p:cNvPr id="47107" name="Object 37"/>
          <p:cNvGraphicFramePr>
            <a:graphicFrameLocks noChangeAspect="1"/>
          </p:cNvGraphicFramePr>
          <p:nvPr/>
        </p:nvGraphicFramePr>
        <p:xfrm>
          <a:off x="2495550" y="2636839"/>
          <a:ext cx="7810500" cy="617537"/>
        </p:xfrm>
        <a:graphic>
          <a:graphicData uri="http://schemas.openxmlformats.org/presentationml/2006/ole">
            <mc:AlternateContent xmlns:mc="http://schemas.openxmlformats.org/markup-compatibility/2006">
              <mc:Choice xmlns:v="urn:schemas-microsoft-com:vml" Requires="v">
                <p:oleObj spid="_x0000_s57391" name="Equation" r:id="rId4" imgW="3213100" imgH="254000" progId="Equation.3">
                  <p:embed/>
                </p:oleObj>
              </mc:Choice>
              <mc:Fallback>
                <p:oleObj name="Equation" r:id="rId4" imgW="3213100" imgH="254000" progId="Equation.3">
                  <p:embed/>
                  <p:pic>
                    <p:nvPicPr>
                      <p:cNvPr id="47107"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2636839"/>
                        <a:ext cx="781050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Text Box 38"/>
          <p:cNvSpPr txBox="1">
            <a:spLocks noChangeArrowheads="1"/>
          </p:cNvSpPr>
          <p:nvPr/>
        </p:nvSpPr>
        <p:spPr bwMode="auto">
          <a:xfrm>
            <a:off x="1720516" y="4005263"/>
            <a:ext cx="93605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Additions from the more distant measured values are exponentially decreasing</a:t>
            </a:r>
            <a:r>
              <a:rPr lang="sk-SK" altLang="sk-SK" sz="2400" dirty="0" smtClean="0">
                <a:solidFill>
                  <a:schemeClr val="tx1"/>
                </a:solidFill>
                <a:latin typeface="Arial" panose="020B0604020202020204" pitchFamily="34" charset="0"/>
              </a:rPr>
              <a:t>.</a:t>
            </a:r>
            <a:endParaRPr lang="en-GB" altLang="sk-SK" sz="2400" dirty="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1720516" y="5434149"/>
                <a:ext cx="9360568" cy="369332"/>
              </a:xfrm>
              <a:prstGeom prst="rect">
                <a:avLst/>
              </a:prstGeom>
              <a:noFill/>
            </p:spPr>
            <p:txBody>
              <a:bodyPr wrap="square" rtlCol="0">
                <a:spAutoFit/>
              </a:bodyPr>
              <a:lstStyle/>
              <a:p>
                <a:r>
                  <a:rPr lang="en-GB" dirty="0" smtClean="0"/>
                  <a:t> </a:t>
                </a:r>
                <a:r>
                  <a:rPr lang="en-GB" b="1" dirty="0" smtClean="0"/>
                  <a:t>Derive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𝟓</m:t>
                        </m:r>
                      </m:sub>
                    </m:sSub>
                  </m:oMath>
                </a14:m>
                <a:r>
                  <a:rPr lang="en-GB" b="1" dirty="0" smtClean="0"/>
                  <a:t> at home</a:t>
                </a:r>
                <a:r>
                  <a:rPr lang="en-GB" dirty="0" smtClean="0"/>
                  <a:t>. </a:t>
                </a:r>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1720516" y="5434149"/>
                <a:ext cx="9360568" cy="369332"/>
              </a:xfrm>
              <a:prstGeom prst="rect">
                <a:avLst/>
              </a:prstGeom>
              <a:blipFill>
                <a:blip r:embed="rId6"/>
                <a:stretch>
                  <a:fillRect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25782" y="1302327"/>
                <a:ext cx="9407236" cy="2054986"/>
              </a:xfrm>
              <a:prstGeom prst="rect">
                <a:avLst/>
              </a:prstGeom>
              <a:noFill/>
            </p:spPr>
            <p:txBody>
              <a:bodyPr wrap="square" rtlCol="0">
                <a:spAutoFit/>
              </a:bodyPr>
              <a:lstStyle/>
              <a:p>
                <a:r>
                  <a:rPr lang="en-GB" dirty="0" smtClean="0"/>
                  <a:t>Try this process:  With a help of the previous formula in a yellow frame express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3</m:t>
                        </m:r>
                      </m:sub>
                    </m:sSub>
                    <m:r>
                      <a:rPr lang="en-GB" b="0" i="1" smtClean="0">
                        <a:latin typeface="Cambria Math" panose="02040503050406030204" pitchFamily="18" charset="0"/>
                      </a:rPr>
                      <m:t> </m:t>
                    </m:r>
                  </m:oMath>
                </a14:m>
                <a:endParaRPr lang="en-GB" b="0" dirty="0" smtClean="0"/>
              </a:p>
              <a:p>
                <a:r>
                  <a:rPr lang="en-GB" dirty="0"/>
                  <a:t>w</a:t>
                </a:r>
                <a:r>
                  <a:rPr lang="en-GB" dirty="0" smtClean="0"/>
                  <a:t>ith a help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b="0" i="1" smtClean="0">
                            <a:latin typeface="Cambria Math" panose="02040503050406030204" pitchFamily="18" charset="0"/>
                          </a:rPr>
                          <m:t>2</m:t>
                        </m:r>
                      </m:sub>
                    </m:sSub>
                    <m:r>
                      <a:rPr lang="en-GB" b="0" i="1">
                        <a:latin typeface="Cambria Math" panose="02040503050406030204" pitchFamily="18" charset="0"/>
                      </a:rPr>
                      <m:t> </m:t>
                    </m:r>
                    <m:r>
                      <a:rPr lang="en-GB" b="0" i="1" smtClean="0">
                        <a:latin typeface="Cambria Math" panose="02040503050406030204" pitchFamily="18" charset="0"/>
                      </a:rPr>
                      <m:t>, </m:t>
                    </m:r>
                  </m:oMath>
                </a14:m>
                <a:r>
                  <a:rPr lang="en-GB" b="0" i="1" dirty="0" smtClean="0">
                    <a:latin typeface="Cambria Math" panose="02040503050406030204" pitchFamily="18" charset="0"/>
                  </a:rPr>
                  <a:t> </a:t>
                </a:r>
                <a:r>
                  <a:rPr lang="en-GB" b="0" dirty="0" smtClean="0"/>
                  <a:t>then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𝑆</m:t>
                        </m:r>
                      </m:e>
                      <m:sub>
                        <m:r>
                          <a:rPr lang="en-GB" sz="2000" b="0" i="1" smtClean="0">
                            <a:latin typeface="Cambria Math" panose="02040503050406030204" pitchFamily="18" charset="0"/>
                          </a:rPr>
                          <m:t>4</m:t>
                        </m:r>
                      </m:sub>
                    </m:sSub>
                    <m:r>
                      <a:rPr lang="en-GB" sz="2000" b="0" i="1">
                        <a:latin typeface="Cambria Math" panose="02040503050406030204" pitchFamily="18" charset="0"/>
                      </a:rPr>
                      <m:t>  </m:t>
                    </m:r>
                    <m:r>
                      <m:rPr>
                        <m:sty m:val="p"/>
                      </m:rPr>
                      <a:rPr lang="en-GB" sz="2000" b="0" i="0" smtClean="0">
                        <a:latin typeface="Cambria Math" panose="02040503050406030204" pitchFamily="18" charset="0"/>
                      </a:rPr>
                      <m:t>with</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a</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help</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of</m:t>
                    </m:r>
                    <m:r>
                      <a:rPr lang="en-GB" sz="2000" b="0" i="0" smtClean="0">
                        <a:latin typeface="Cambria Math" panose="02040503050406030204" pitchFamily="18" charset="0"/>
                      </a:rPr>
                      <m:t>  </m:t>
                    </m:r>
                    <m:sSub>
                      <m:sSubPr>
                        <m:ctrlPr>
                          <a:rPr lang="en-GB" sz="2000" i="1">
                            <a:latin typeface="Cambria Math" panose="02040503050406030204" pitchFamily="18" charset="0"/>
                          </a:rPr>
                        </m:ctrlPr>
                      </m:sSubPr>
                      <m:e>
                        <m:r>
                          <m:rPr>
                            <m:sty m:val="p"/>
                          </m:rPr>
                          <a:rPr lang="en-GB" sz="2000" i="0">
                            <a:latin typeface="Cambria Math" panose="02040503050406030204" pitchFamily="18" charset="0"/>
                          </a:rPr>
                          <m:t>S</m:t>
                        </m:r>
                      </m:e>
                      <m:sub>
                        <m:r>
                          <a:rPr lang="en-GB" sz="2000" i="0">
                            <a:latin typeface="Cambria Math" panose="02040503050406030204" pitchFamily="18" charset="0"/>
                          </a:rPr>
                          <m:t>3</m:t>
                        </m:r>
                      </m:sub>
                    </m:sSub>
                    <m:r>
                      <a:rPr lang="en-GB" sz="2000" i="0">
                        <a:latin typeface="Cambria Math" panose="02040503050406030204" pitchFamily="18" charset="0"/>
                      </a:rPr>
                      <m:t> </m:t>
                    </m:r>
                  </m:oMath>
                </a14:m>
                <a:r>
                  <a:rPr lang="en-GB" dirty="0" smtClean="0"/>
                  <a:t> </a:t>
                </a:r>
                <a:r>
                  <a:rPr lang="en-GB" dirty="0" err="1" smtClean="0"/>
                  <a:t>etc</a:t>
                </a:r>
                <a:r>
                  <a:rPr lang="en-GB" dirty="0" smtClean="0"/>
                  <a:t> ….</a:t>
                </a:r>
                <a:endParaRPr lang="en-GB" dirty="0"/>
              </a:p>
              <a:p>
                <a:endParaRPr lang="en-GB" dirty="0"/>
              </a:p>
              <a:p>
                <a:endParaRPr lang="en-GB" b="0" i="1" dirty="0" smtClean="0">
                  <a:latin typeface="Cambria Math" panose="02040503050406030204" pitchFamily="18" charset="0"/>
                </a:endParaRPr>
              </a:p>
              <a:p>
                <a:endParaRPr lang="en-GB"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 </m:t>
                      </m:r>
                    </m:oMath>
                  </m:oMathPara>
                </a14:m>
                <a:endParaRPr lang="en-GB" dirty="0"/>
              </a:p>
              <a:p>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925782" y="1302327"/>
                <a:ext cx="9407236" cy="2054986"/>
              </a:xfrm>
              <a:prstGeom prst="rect">
                <a:avLst/>
              </a:prstGeom>
              <a:blipFill>
                <a:blip r:embed="rId7"/>
                <a:stretch>
                  <a:fillRect l="-583" t="-1780"/>
                </a:stretch>
              </a:blipFill>
            </p:spPr>
            <p:txBody>
              <a:bodyPr/>
              <a:lstStyle/>
              <a:p>
                <a:r>
                  <a:rPr lang="en-GB">
                    <a:noFill/>
                  </a:rPr>
                  <a:t> </a:t>
                </a:r>
              </a:p>
            </p:txBody>
          </p:sp>
        </mc:Fallback>
      </mc:AlternateContent>
    </p:spTree>
    <p:extLst>
      <p:ext uri="{BB962C8B-B14F-4D97-AF65-F5344CB8AC3E}">
        <p14:creationId xmlns:p14="http://schemas.microsoft.com/office/powerpoint/2010/main" val="13468564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5" name="Group 10"/>
          <p:cNvGrpSpPr>
            <a:grpSpLocks/>
          </p:cNvGrpSpPr>
          <p:nvPr/>
        </p:nvGrpSpPr>
        <p:grpSpPr bwMode="auto">
          <a:xfrm>
            <a:off x="1871663" y="330200"/>
            <a:ext cx="9798135" cy="954107"/>
            <a:chOff x="827509" y="331937"/>
            <a:chExt cx="9798136" cy="954125"/>
          </a:xfrm>
        </p:grpSpPr>
        <p:sp>
          <p:nvSpPr>
            <p:cNvPr id="49157" name="Text Box 2"/>
            <p:cNvSpPr txBox="1">
              <a:spLocks noChangeArrowheads="1"/>
            </p:cNvSpPr>
            <p:nvPr/>
          </p:nvSpPr>
          <p:spPr bwMode="auto">
            <a:xfrm>
              <a:off x="827509" y="331937"/>
              <a:ext cx="9798136" cy="9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chemeClr val="tx1"/>
                  </a:solidFill>
                  <a:latin typeface="Arial" panose="020B0604020202020204" pitchFamily="34" charset="0"/>
                </a:rPr>
                <a:t>Advantage of the  single </a:t>
              </a:r>
              <a:r>
                <a:rPr lang="en-US" altLang="sk-SK" sz="2800" b="1" dirty="0">
                  <a:solidFill>
                    <a:schemeClr val="tx1"/>
                  </a:solidFill>
                  <a:latin typeface="Arial" panose="020B0604020202020204" pitchFamily="34" charset="0"/>
                </a:rPr>
                <a:t>exponential </a:t>
              </a:r>
              <a:r>
                <a:rPr lang="en-US" altLang="sk-SK" sz="2800" b="1" dirty="0" smtClean="0">
                  <a:solidFill>
                    <a:schemeClr val="tx1"/>
                  </a:solidFill>
                  <a:latin typeface="Arial" panose="020B0604020202020204" pitchFamily="34" charset="0"/>
                </a:rPr>
                <a:t>smoothing and     estimate. </a:t>
              </a:r>
              <a:endParaRPr lang="en-US" altLang="sk-SK" sz="2800" b="1" dirty="0">
                <a:solidFill>
                  <a:schemeClr val="tx1"/>
                </a:solidFill>
                <a:latin typeface="Arial" panose="020B0604020202020204" pitchFamily="34" charset="0"/>
              </a:endParaRPr>
            </a:p>
          </p:txBody>
        </p:sp>
        <p:graphicFrame>
          <p:nvGraphicFramePr>
            <p:cNvPr id="49158" name="Object 10"/>
            <p:cNvGraphicFramePr>
              <a:graphicFrameLocks noChangeAspect="1"/>
            </p:cNvGraphicFramePr>
            <p:nvPr>
              <p:extLst/>
            </p:nvPr>
          </p:nvGraphicFramePr>
          <p:xfrm>
            <a:off x="9817464" y="447836"/>
            <a:ext cx="388937" cy="360362"/>
          </p:xfrm>
          <a:graphic>
            <a:graphicData uri="http://schemas.openxmlformats.org/presentationml/2006/ole">
              <mc:AlternateContent xmlns:mc="http://schemas.openxmlformats.org/markup-compatibility/2006">
                <mc:Choice xmlns:v="urn:schemas-microsoft-com:vml" Requires="v">
                  <p:oleObj spid="_x0000_s58730" name="Equation" r:id="rId4" imgW="152334" imgH="139639" progId="Equation.3">
                    <p:embed/>
                  </p:oleObj>
                </mc:Choice>
                <mc:Fallback>
                  <p:oleObj name="Equation" r:id="rId4" imgW="152334" imgH="139639" progId="Equation.3">
                    <p:embed/>
                    <p:pic>
                      <p:nvPicPr>
                        <p:cNvPr id="491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7464" y="447836"/>
                          <a:ext cx="388937"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
          <p:cNvGrpSpPr/>
          <p:nvPr/>
        </p:nvGrpSpPr>
        <p:grpSpPr>
          <a:xfrm>
            <a:off x="1212578" y="1782755"/>
            <a:ext cx="10831033" cy="4524315"/>
            <a:chOff x="1565275" y="1830407"/>
            <a:chExt cx="9061450" cy="4524315"/>
          </a:xfrm>
        </p:grpSpPr>
        <p:grpSp>
          <p:nvGrpSpPr>
            <p:cNvPr id="49154" name="Group 11"/>
            <p:cNvGrpSpPr>
              <a:grpSpLocks/>
            </p:cNvGrpSpPr>
            <p:nvPr/>
          </p:nvGrpSpPr>
          <p:grpSpPr bwMode="auto">
            <a:xfrm>
              <a:off x="1565275" y="1830407"/>
              <a:ext cx="8748712" cy="4524315"/>
              <a:chOff x="87815" y="1844781"/>
              <a:chExt cx="9056186" cy="4524255"/>
            </a:xfrm>
          </p:grpSpPr>
          <p:sp>
            <p:nvSpPr>
              <p:cNvPr id="49159" name="Text Box 3"/>
              <p:cNvSpPr txBox="1">
                <a:spLocks noChangeArrowheads="1"/>
              </p:cNvSpPr>
              <p:nvPr/>
            </p:nvSpPr>
            <p:spPr bwMode="auto">
              <a:xfrm>
                <a:off x="87815" y="1844781"/>
                <a:ext cx="9056186" cy="452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SES is a best method for the one step forecast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     </a:t>
                </a:r>
                <a:r>
                  <a:rPr lang="en-US" altLang="sk-SK" sz="2400" b="1" dirty="0" smtClean="0">
                    <a:solidFill>
                      <a:schemeClr val="tx1"/>
                    </a:solidFill>
                    <a:latin typeface="Arial" panose="020B0604020202020204" pitchFamily="34" charset="0"/>
                  </a:rPr>
                  <a:t>estimate from the praxis</a:t>
                </a:r>
                <a:r>
                  <a:rPr lang="en-US" altLang="sk-SK" sz="2400" dirty="0" smtClean="0">
                    <a:solidFill>
                      <a:schemeClr val="tx1"/>
                    </a:solidFill>
                    <a:latin typeface="Arial" panose="020B0604020202020204" pitchFamily="34" charset="0"/>
                  </a:rPr>
                  <a:t>:  from the praxis it is for example known that alpha value around   </a:t>
                </a:r>
                <a:r>
                  <a:rPr lang="en-US" altLang="sk-SK" sz="2400" dirty="0">
                    <a:solidFill>
                      <a:schemeClr val="tx1"/>
                    </a:solidFill>
                    <a:latin typeface="Arial" panose="020B0604020202020204" pitchFamily="34" charset="0"/>
                  </a:rPr>
                  <a:t>0.3  </a:t>
                </a:r>
                <a:r>
                  <a:rPr lang="en-US" altLang="sk-SK" sz="2400" dirty="0" smtClean="0">
                    <a:solidFill>
                      <a:schemeClr val="tx1"/>
                    </a:solidFill>
                    <a:latin typeface="Arial" panose="020B0604020202020204" pitchFamily="34" charset="0"/>
                  </a:rPr>
                  <a:t>is usually the best one for the series in question.</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      </a:t>
                </a:r>
                <a:r>
                  <a:rPr lang="en-US" altLang="sk-SK" sz="2400" b="1" dirty="0" smtClean="0">
                    <a:solidFill>
                      <a:schemeClr val="tx1"/>
                    </a:solidFill>
                    <a:latin typeface="Arial" panose="020B0604020202020204" pitchFamily="34" charset="0"/>
                  </a:rPr>
                  <a:t>estimate from the data</a:t>
                </a:r>
                <a:r>
                  <a:rPr lang="en-US" altLang="sk-SK" sz="2400" dirty="0" smtClean="0">
                    <a:solidFill>
                      <a:schemeClr val="tx1"/>
                    </a:solidFill>
                    <a:latin typeface="Arial" panose="020B0604020202020204" pitchFamily="34" charset="0"/>
                  </a:rPr>
                  <a:t>: we try      values with certain step, we calculate the smoothed data and the mean square error .      </a:t>
                </a:r>
                <a:r>
                  <a:rPr lang="en-US" altLang="sk-SK" sz="2400" dirty="0">
                    <a:solidFill>
                      <a:schemeClr val="tx1"/>
                    </a:solidFill>
                    <a:latin typeface="Arial" panose="020B0604020202020204" pitchFamily="34" charset="0"/>
                  </a:rPr>
                  <a:t>h</a:t>
                </a:r>
                <a:r>
                  <a:rPr lang="en-US" altLang="sk-SK" sz="2400" dirty="0" smtClean="0">
                    <a:solidFill>
                      <a:schemeClr val="tx1"/>
                    </a:solidFill>
                    <a:latin typeface="Arial" panose="020B0604020202020204" pitchFamily="34" charset="0"/>
                  </a:rPr>
                  <a:t>aving the smallest mean square value is the best.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         visual estimate:  </a:t>
                </a:r>
                <a:r>
                  <a:rPr lang="en-US" altLang="sk-SK" sz="2400" dirty="0" smtClean="0">
                    <a:solidFill>
                      <a:schemeClr val="tx1"/>
                    </a:solidFill>
                    <a:latin typeface="Arial" panose="020B0604020202020204" pitchFamily="34" charset="0"/>
                  </a:rPr>
                  <a:t>Plot the smoothed series (with the given      )   together with measured values and compare visually.  Good for the approximate        estimate.  </a:t>
                </a:r>
                <a:endParaRPr lang="en-US" altLang="sk-SK" sz="2400" dirty="0">
                  <a:solidFill>
                    <a:schemeClr val="tx1"/>
                  </a:solidFill>
                  <a:latin typeface="Arial" panose="020B0604020202020204" pitchFamily="34" charset="0"/>
                </a:endParaRPr>
              </a:p>
            </p:txBody>
          </p:sp>
          <p:graphicFrame>
            <p:nvGraphicFramePr>
              <p:cNvPr id="49160" name="Object 4"/>
              <p:cNvGraphicFramePr>
                <a:graphicFrameLocks noChangeAspect="1"/>
              </p:cNvGraphicFramePr>
              <p:nvPr>
                <p:extLst/>
              </p:nvPr>
            </p:nvGraphicFramePr>
            <p:xfrm>
              <a:off x="137934" y="2973480"/>
              <a:ext cx="457200" cy="422275"/>
            </p:xfrm>
            <a:graphic>
              <a:graphicData uri="http://schemas.openxmlformats.org/presentationml/2006/ole">
                <mc:AlternateContent xmlns:mc="http://schemas.openxmlformats.org/markup-compatibility/2006">
                  <mc:Choice xmlns:v="urn:schemas-microsoft-com:vml" Requires="v">
                    <p:oleObj spid="_x0000_s58731" name="Equation" r:id="rId6" imgW="152334" imgH="139639" progId="Equation.3">
                      <p:embed/>
                    </p:oleObj>
                  </mc:Choice>
                  <mc:Fallback>
                    <p:oleObj name="Equation" r:id="rId6" imgW="152334" imgH="139639" progId="Equation.3">
                      <p:embed/>
                      <p:pic>
                        <p:nvPicPr>
                          <p:cNvPr id="491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34" y="2973480"/>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1" name="Object 5"/>
              <p:cNvGraphicFramePr>
                <a:graphicFrameLocks noChangeAspect="1"/>
              </p:cNvGraphicFramePr>
              <p:nvPr>
                <p:extLst/>
              </p:nvPr>
            </p:nvGraphicFramePr>
            <p:xfrm>
              <a:off x="137934" y="3914524"/>
              <a:ext cx="457200" cy="422275"/>
            </p:xfrm>
            <a:graphic>
              <a:graphicData uri="http://schemas.openxmlformats.org/presentationml/2006/ole">
                <mc:AlternateContent xmlns:mc="http://schemas.openxmlformats.org/markup-compatibility/2006">
                  <mc:Choice xmlns:v="urn:schemas-microsoft-com:vml" Requires="v">
                    <p:oleObj spid="_x0000_s58732" name="Equation" r:id="rId7" imgW="152334" imgH="139639" progId="Equation.3">
                      <p:embed/>
                    </p:oleObj>
                  </mc:Choice>
                  <mc:Fallback>
                    <p:oleObj name="Equation" r:id="rId7" imgW="152334" imgH="139639" progId="Equation.3">
                      <p:embed/>
                      <p:pic>
                        <p:nvPicPr>
                          <p:cNvPr id="4916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34" y="3914524"/>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2" name="Object 6"/>
              <p:cNvGraphicFramePr>
                <a:graphicFrameLocks noChangeAspect="1"/>
              </p:cNvGraphicFramePr>
              <p:nvPr>
                <p:extLst/>
              </p:nvPr>
            </p:nvGraphicFramePr>
            <p:xfrm>
              <a:off x="4308749" y="3914524"/>
              <a:ext cx="457200" cy="422275"/>
            </p:xfrm>
            <a:graphic>
              <a:graphicData uri="http://schemas.openxmlformats.org/presentationml/2006/ole">
                <mc:AlternateContent xmlns:mc="http://schemas.openxmlformats.org/markup-compatibility/2006">
                  <mc:Choice xmlns:v="urn:schemas-microsoft-com:vml" Requires="v">
                    <p:oleObj spid="_x0000_s58733" name="Equation" r:id="rId8" imgW="152334" imgH="139639" progId="Equation.3">
                      <p:embed/>
                    </p:oleObj>
                  </mc:Choice>
                  <mc:Fallback>
                    <p:oleObj name="Equation" r:id="rId8" imgW="152334" imgH="139639" progId="Equation.3">
                      <p:embed/>
                      <p:pic>
                        <p:nvPicPr>
                          <p:cNvPr id="4916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8749" y="3914524"/>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7"/>
              <p:cNvGraphicFramePr>
                <a:graphicFrameLocks noChangeAspect="1"/>
              </p:cNvGraphicFramePr>
              <p:nvPr>
                <p:extLst/>
              </p:nvPr>
            </p:nvGraphicFramePr>
            <p:xfrm>
              <a:off x="7726498" y="5150653"/>
              <a:ext cx="457200" cy="422275"/>
            </p:xfrm>
            <a:graphic>
              <a:graphicData uri="http://schemas.openxmlformats.org/presentationml/2006/ole">
                <mc:AlternateContent xmlns:mc="http://schemas.openxmlformats.org/markup-compatibility/2006">
                  <mc:Choice xmlns:v="urn:schemas-microsoft-com:vml" Requires="v">
                    <p:oleObj spid="_x0000_s58734" name="Equation" r:id="rId9" imgW="152334" imgH="139639" progId="Equation.3">
                      <p:embed/>
                    </p:oleObj>
                  </mc:Choice>
                  <mc:Fallback>
                    <p:oleObj name="Equation" r:id="rId9" imgW="152334" imgH="139639" progId="Equation.3">
                      <p:embed/>
                      <p:pic>
                        <p:nvPicPr>
                          <p:cNvPr id="4916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6498" y="5150653"/>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8"/>
              <p:cNvGraphicFramePr>
                <a:graphicFrameLocks noChangeAspect="1"/>
              </p:cNvGraphicFramePr>
              <p:nvPr>
                <p:extLst/>
              </p:nvPr>
            </p:nvGraphicFramePr>
            <p:xfrm>
              <a:off x="5767386" y="4302969"/>
              <a:ext cx="457200" cy="422275"/>
            </p:xfrm>
            <a:graphic>
              <a:graphicData uri="http://schemas.openxmlformats.org/presentationml/2006/ole">
                <mc:AlternateContent xmlns:mc="http://schemas.openxmlformats.org/markup-compatibility/2006">
                  <mc:Choice xmlns:v="urn:schemas-microsoft-com:vml" Requires="v">
                    <p:oleObj spid="_x0000_s58735" name="Equation" r:id="rId10" imgW="152334" imgH="139639" progId="Equation.3">
                      <p:embed/>
                    </p:oleObj>
                  </mc:Choice>
                  <mc:Fallback>
                    <p:oleObj name="Equation" r:id="rId10" imgW="152334" imgH="139639" progId="Equation.3">
                      <p:embed/>
                      <p:pic>
                        <p:nvPicPr>
                          <p:cNvPr id="4916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7386" y="4302969"/>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5" name="Object 9"/>
              <p:cNvGraphicFramePr>
                <a:graphicFrameLocks noChangeAspect="1"/>
              </p:cNvGraphicFramePr>
              <p:nvPr>
                <p:extLst/>
              </p:nvPr>
            </p:nvGraphicFramePr>
            <p:xfrm>
              <a:off x="176372" y="5210185"/>
              <a:ext cx="457200" cy="422275"/>
            </p:xfrm>
            <a:graphic>
              <a:graphicData uri="http://schemas.openxmlformats.org/presentationml/2006/ole">
                <mc:AlternateContent xmlns:mc="http://schemas.openxmlformats.org/markup-compatibility/2006">
                  <mc:Choice xmlns:v="urn:schemas-microsoft-com:vml" Requires="v">
                    <p:oleObj spid="_x0000_s58736" name="Equation" r:id="rId11" imgW="152334" imgH="139639" progId="Equation.3">
                      <p:embed/>
                    </p:oleObj>
                  </mc:Choice>
                  <mc:Fallback>
                    <p:oleObj name="Equation" r:id="rId11" imgW="152334" imgH="139639" progId="Equation.3">
                      <p:embed/>
                      <p:pic>
                        <p:nvPicPr>
                          <p:cNvPr id="4916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2" y="5210185"/>
                            <a:ext cx="45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Freeform 1"/>
            <p:cNvSpPr/>
            <p:nvPr/>
          </p:nvSpPr>
          <p:spPr>
            <a:xfrm>
              <a:off x="1565275" y="3783013"/>
              <a:ext cx="9061450" cy="1433512"/>
            </a:xfrm>
            <a:custGeom>
              <a:avLst/>
              <a:gdLst>
                <a:gd name="connsiteX0" fmla="*/ 4644964 w 9061100"/>
                <a:gd name="connsiteY0" fmla="*/ 93543 h 1433970"/>
                <a:gd name="connsiteX1" fmla="*/ 4405973 w 9061100"/>
                <a:gd name="connsiteY1" fmla="*/ 83152 h 1433970"/>
                <a:gd name="connsiteX2" fmla="*/ 4281282 w 9061100"/>
                <a:gd name="connsiteY2" fmla="*/ 72761 h 1433970"/>
                <a:gd name="connsiteX3" fmla="*/ 4208546 w 9061100"/>
                <a:gd name="connsiteY3" fmla="*/ 62370 h 1433970"/>
                <a:gd name="connsiteX4" fmla="*/ 3252582 w 9061100"/>
                <a:gd name="connsiteY4" fmla="*/ 51979 h 1433970"/>
                <a:gd name="connsiteX5" fmla="*/ 3138282 w 9061100"/>
                <a:gd name="connsiteY5" fmla="*/ 31198 h 1433970"/>
                <a:gd name="connsiteX6" fmla="*/ 3044764 w 9061100"/>
                <a:gd name="connsiteY6" fmla="*/ 20807 h 1433970"/>
                <a:gd name="connsiteX7" fmla="*/ 3003200 w 9061100"/>
                <a:gd name="connsiteY7" fmla="*/ 10416 h 1433970"/>
                <a:gd name="connsiteX8" fmla="*/ 322346 w 9061100"/>
                <a:gd name="connsiteY8" fmla="*/ 10416 h 1433970"/>
                <a:gd name="connsiteX9" fmla="*/ 291173 w 9061100"/>
                <a:gd name="connsiteY9" fmla="*/ 20807 h 1433970"/>
                <a:gd name="connsiteX10" fmla="*/ 166482 w 9061100"/>
                <a:gd name="connsiteY10" fmla="*/ 93543 h 1433970"/>
                <a:gd name="connsiteX11" fmla="*/ 135309 w 9061100"/>
                <a:gd name="connsiteY11" fmla="*/ 124716 h 1433970"/>
                <a:gd name="connsiteX12" fmla="*/ 62573 w 9061100"/>
                <a:gd name="connsiteY12" fmla="*/ 176670 h 1433970"/>
                <a:gd name="connsiteX13" fmla="*/ 21009 w 9061100"/>
                <a:gd name="connsiteY13" fmla="*/ 270189 h 1433970"/>
                <a:gd name="connsiteX14" fmla="*/ 228 w 9061100"/>
                <a:gd name="connsiteY14" fmla="*/ 478007 h 1433970"/>
                <a:gd name="connsiteX15" fmla="*/ 10619 w 9061100"/>
                <a:gd name="connsiteY15" fmla="*/ 1028725 h 1433970"/>
                <a:gd name="connsiteX16" fmla="*/ 41791 w 9061100"/>
                <a:gd name="connsiteY16" fmla="*/ 1059898 h 1433970"/>
                <a:gd name="connsiteX17" fmla="*/ 124919 w 9061100"/>
                <a:gd name="connsiteY17" fmla="*/ 1153416 h 1433970"/>
                <a:gd name="connsiteX18" fmla="*/ 156091 w 9061100"/>
                <a:gd name="connsiteY18" fmla="*/ 1184589 h 1433970"/>
                <a:gd name="connsiteX19" fmla="*/ 187264 w 9061100"/>
                <a:gd name="connsiteY19" fmla="*/ 1194979 h 1433970"/>
                <a:gd name="connsiteX20" fmla="*/ 301564 w 9061100"/>
                <a:gd name="connsiteY20" fmla="*/ 1267716 h 1433970"/>
                <a:gd name="connsiteX21" fmla="*/ 332737 w 9061100"/>
                <a:gd name="connsiteY21" fmla="*/ 1288498 h 1433970"/>
                <a:gd name="connsiteX22" fmla="*/ 374300 w 9061100"/>
                <a:gd name="connsiteY22" fmla="*/ 1298889 h 1433970"/>
                <a:gd name="connsiteX23" fmla="*/ 457428 w 9061100"/>
                <a:gd name="connsiteY23" fmla="*/ 1319670 h 1433970"/>
                <a:gd name="connsiteX24" fmla="*/ 498991 w 9061100"/>
                <a:gd name="connsiteY24" fmla="*/ 1330061 h 1433970"/>
                <a:gd name="connsiteX25" fmla="*/ 1215964 w 9061100"/>
                <a:gd name="connsiteY25" fmla="*/ 1350843 h 1433970"/>
                <a:gd name="connsiteX26" fmla="*/ 3668219 w 9061100"/>
                <a:gd name="connsiteY26" fmla="*/ 1371625 h 1433970"/>
                <a:gd name="connsiteX27" fmla="*/ 4811219 w 9061100"/>
                <a:gd name="connsiteY27" fmla="*/ 1392407 h 1433970"/>
                <a:gd name="connsiteX28" fmla="*/ 4915128 w 9061100"/>
                <a:gd name="connsiteY28" fmla="*/ 1413189 h 1433970"/>
                <a:gd name="connsiteX29" fmla="*/ 5091773 w 9061100"/>
                <a:gd name="connsiteY29" fmla="*/ 1433970 h 1433970"/>
                <a:gd name="connsiteX30" fmla="*/ 6546500 w 9061100"/>
                <a:gd name="connsiteY30" fmla="*/ 1423579 h 1433970"/>
                <a:gd name="connsiteX31" fmla="*/ 6608846 w 9061100"/>
                <a:gd name="connsiteY31" fmla="*/ 1413189 h 1433970"/>
                <a:gd name="connsiteX32" fmla="*/ 6691973 w 9061100"/>
                <a:gd name="connsiteY32" fmla="*/ 1402798 h 1433970"/>
                <a:gd name="connsiteX33" fmla="*/ 7138782 w 9061100"/>
                <a:gd name="connsiteY33" fmla="*/ 1392407 h 1433970"/>
                <a:gd name="connsiteX34" fmla="*/ 7325819 w 9061100"/>
                <a:gd name="connsiteY34" fmla="*/ 1371625 h 1433970"/>
                <a:gd name="connsiteX35" fmla="*/ 7523246 w 9061100"/>
                <a:gd name="connsiteY35" fmla="*/ 1361234 h 1433970"/>
                <a:gd name="connsiteX36" fmla="*/ 7575200 w 9061100"/>
                <a:gd name="connsiteY36" fmla="*/ 1350843 h 1433970"/>
                <a:gd name="connsiteX37" fmla="*/ 7616764 w 9061100"/>
                <a:gd name="connsiteY37" fmla="*/ 1340452 h 1433970"/>
                <a:gd name="connsiteX38" fmla="*/ 7699891 w 9061100"/>
                <a:gd name="connsiteY38" fmla="*/ 1330061 h 1433970"/>
                <a:gd name="connsiteX39" fmla="*/ 7772628 w 9061100"/>
                <a:gd name="connsiteY39" fmla="*/ 1319670 h 1433970"/>
                <a:gd name="connsiteX40" fmla="*/ 7855755 w 9061100"/>
                <a:gd name="connsiteY40" fmla="*/ 1309279 h 1433970"/>
                <a:gd name="connsiteX41" fmla="*/ 7897319 w 9061100"/>
                <a:gd name="connsiteY41" fmla="*/ 1298889 h 1433970"/>
                <a:gd name="connsiteX42" fmla="*/ 8022009 w 9061100"/>
                <a:gd name="connsiteY42" fmla="*/ 1288498 h 1433970"/>
                <a:gd name="connsiteX43" fmla="*/ 8084355 w 9061100"/>
                <a:gd name="connsiteY43" fmla="*/ 1278107 h 1433970"/>
                <a:gd name="connsiteX44" fmla="*/ 8177873 w 9061100"/>
                <a:gd name="connsiteY44" fmla="*/ 1267716 h 1433970"/>
                <a:gd name="connsiteX45" fmla="*/ 8510382 w 9061100"/>
                <a:gd name="connsiteY45" fmla="*/ 1246934 h 1433970"/>
                <a:gd name="connsiteX46" fmla="*/ 8676637 w 9061100"/>
                <a:gd name="connsiteY46" fmla="*/ 1236543 h 1433970"/>
                <a:gd name="connsiteX47" fmla="*/ 8780546 w 9061100"/>
                <a:gd name="connsiteY47" fmla="*/ 1205370 h 1433970"/>
                <a:gd name="connsiteX48" fmla="*/ 8811719 w 9061100"/>
                <a:gd name="connsiteY48" fmla="*/ 1194979 h 1433970"/>
                <a:gd name="connsiteX49" fmla="*/ 8884455 w 9061100"/>
                <a:gd name="connsiteY49" fmla="*/ 1143025 h 1433970"/>
                <a:gd name="connsiteX50" fmla="*/ 8915628 w 9061100"/>
                <a:gd name="connsiteY50" fmla="*/ 1122243 h 1433970"/>
                <a:gd name="connsiteX51" fmla="*/ 8977973 w 9061100"/>
                <a:gd name="connsiteY51" fmla="*/ 1059898 h 1433970"/>
                <a:gd name="connsiteX52" fmla="*/ 9029928 w 9061100"/>
                <a:gd name="connsiteY52" fmla="*/ 997552 h 1433970"/>
                <a:gd name="connsiteX53" fmla="*/ 9061100 w 9061100"/>
                <a:gd name="connsiteY53" fmla="*/ 893643 h 1433970"/>
                <a:gd name="connsiteX54" fmla="*/ 9050709 w 9061100"/>
                <a:gd name="connsiteY54" fmla="*/ 737779 h 1433970"/>
                <a:gd name="connsiteX55" fmla="*/ 9019537 w 9061100"/>
                <a:gd name="connsiteY55" fmla="*/ 675434 h 1433970"/>
                <a:gd name="connsiteX56" fmla="*/ 8988364 w 9061100"/>
                <a:gd name="connsiteY56" fmla="*/ 644261 h 1433970"/>
                <a:gd name="connsiteX57" fmla="*/ 8967582 w 9061100"/>
                <a:gd name="connsiteY57" fmla="*/ 613089 h 1433970"/>
                <a:gd name="connsiteX58" fmla="*/ 8936409 w 9061100"/>
                <a:gd name="connsiteY58" fmla="*/ 550743 h 1433970"/>
                <a:gd name="connsiteX59" fmla="*/ 8874064 w 9061100"/>
                <a:gd name="connsiteY59" fmla="*/ 478007 h 1433970"/>
                <a:gd name="connsiteX60" fmla="*/ 8853282 w 9061100"/>
                <a:gd name="connsiteY60" fmla="*/ 436443 h 1433970"/>
                <a:gd name="connsiteX61" fmla="*/ 8832500 w 9061100"/>
                <a:gd name="connsiteY61" fmla="*/ 405270 h 1433970"/>
                <a:gd name="connsiteX62" fmla="*/ 8770155 w 9061100"/>
                <a:gd name="connsiteY62" fmla="*/ 301361 h 1433970"/>
                <a:gd name="connsiteX63" fmla="*/ 8707809 w 9061100"/>
                <a:gd name="connsiteY63" fmla="*/ 239016 h 1433970"/>
                <a:gd name="connsiteX64" fmla="*/ 8645464 w 9061100"/>
                <a:gd name="connsiteY64" fmla="*/ 176670 h 1433970"/>
                <a:gd name="connsiteX65" fmla="*/ 8583119 w 9061100"/>
                <a:gd name="connsiteY65" fmla="*/ 166279 h 1433970"/>
                <a:gd name="connsiteX66" fmla="*/ 8520773 w 9061100"/>
                <a:gd name="connsiteY66" fmla="*/ 145498 h 1433970"/>
                <a:gd name="connsiteX67" fmla="*/ 8375300 w 9061100"/>
                <a:gd name="connsiteY67" fmla="*/ 124716 h 1433970"/>
                <a:gd name="connsiteX68" fmla="*/ 8001228 w 9061100"/>
                <a:gd name="connsiteY68" fmla="*/ 114325 h 1433970"/>
                <a:gd name="connsiteX69" fmla="*/ 7834973 w 9061100"/>
                <a:gd name="connsiteY69" fmla="*/ 93543 h 1433970"/>
                <a:gd name="connsiteX70" fmla="*/ 7699891 w 9061100"/>
                <a:gd name="connsiteY70" fmla="*/ 72761 h 1433970"/>
                <a:gd name="connsiteX71" fmla="*/ 7284255 w 9061100"/>
                <a:gd name="connsiteY71" fmla="*/ 62370 h 1433970"/>
                <a:gd name="connsiteX72" fmla="*/ 6338682 w 9061100"/>
                <a:gd name="connsiteY72" fmla="*/ 62370 h 1433970"/>
                <a:gd name="connsiteX73" fmla="*/ 6245164 w 9061100"/>
                <a:gd name="connsiteY73" fmla="*/ 72761 h 1433970"/>
                <a:gd name="connsiteX74" fmla="*/ 6078909 w 9061100"/>
                <a:gd name="connsiteY74" fmla="*/ 93543 h 1433970"/>
                <a:gd name="connsiteX75" fmla="*/ 5445064 w 9061100"/>
                <a:gd name="connsiteY75" fmla="*/ 103934 h 1433970"/>
                <a:gd name="connsiteX76" fmla="*/ 5174900 w 9061100"/>
                <a:gd name="connsiteY76" fmla="*/ 135107 h 1433970"/>
                <a:gd name="connsiteX77" fmla="*/ 4374800 w 9061100"/>
                <a:gd name="connsiteY77" fmla="*/ 135107 h 1433970"/>
                <a:gd name="connsiteX78" fmla="*/ 4343628 w 9061100"/>
                <a:gd name="connsiteY78" fmla="*/ 124716 h 1433970"/>
                <a:gd name="connsiteX79" fmla="*/ 4302064 w 9061100"/>
                <a:gd name="connsiteY79" fmla="*/ 114325 h 1433970"/>
                <a:gd name="connsiteX80" fmla="*/ 4198155 w 9061100"/>
                <a:gd name="connsiteY80" fmla="*/ 83152 h 1433970"/>
                <a:gd name="connsiteX81" fmla="*/ 4166982 w 9061100"/>
                <a:gd name="connsiteY81" fmla="*/ 62370 h 143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9061100" h="1433970">
                  <a:moveTo>
                    <a:pt x="4644964" y="93543"/>
                  </a:moveTo>
                  <a:lnTo>
                    <a:pt x="4405973" y="83152"/>
                  </a:lnTo>
                  <a:cubicBezTo>
                    <a:pt x="4364333" y="80773"/>
                    <a:pt x="4322761" y="77127"/>
                    <a:pt x="4281282" y="72761"/>
                  </a:cubicBezTo>
                  <a:cubicBezTo>
                    <a:pt x="4256925" y="70197"/>
                    <a:pt x="4233032" y="62865"/>
                    <a:pt x="4208546" y="62370"/>
                  </a:cubicBezTo>
                  <a:lnTo>
                    <a:pt x="3252582" y="51979"/>
                  </a:lnTo>
                  <a:cubicBezTo>
                    <a:pt x="3213408" y="44145"/>
                    <a:pt x="3178157" y="36515"/>
                    <a:pt x="3138282" y="31198"/>
                  </a:cubicBezTo>
                  <a:cubicBezTo>
                    <a:pt x="3107193" y="27053"/>
                    <a:pt x="3075937" y="24271"/>
                    <a:pt x="3044764" y="20807"/>
                  </a:cubicBezTo>
                  <a:cubicBezTo>
                    <a:pt x="3030909" y="17343"/>
                    <a:pt x="3017479" y="10664"/>
                    <a:pt x="3003200" y="10416"/>
                  </a:cubicBezTo>
                  <a:cubicBezTo>
                    <a:pt x="1916668" y="-8480"/>
                    <a:pt x="1471476" y="2599"/>
                    <a:pt x="322346" y="10416"/>
                  </a:cubicBezTo>
                  <a:cubicBezTo>
                    <a:pt x="311955" y="13880"/>
                    <a:pt x="301144" y="16275"/>
                    <a:pt x="291173" y="20807"/>
                  </a:cubicBezTo>
                  <a:cubicBezTo>
                    <a:pt x="235275" y="46215"/>
                    <a:pt x="208949" y="57143"/>
                    <a:pt x="166482" y="93543"/>
                  </a:cubicBezTo>
                  <a:cubicBezTo>
                    <a:pt x="155325" y="103106"/>
                    <a:pt x="147267" y="116175"/>
                    <a:pt x="135309" y="124716"/>
                  </a:cubicBezTo>
                  <a:cubicBezTo>
                    <a:pt x="39567" y="193104"/>
                    <a:pt x="143629" y="95617"/>
                    <a:pt x="62573" y="176670"/>
                  </a:cubicBezTo>
                  <a:cubicBezTo>
                    <a:pt x="37842" y="250864"/>
                    <a:pt x="53942" y="220789"/>
                    <a:pt x="21009" y="270189"/>
                  </a:cubicBezTo>
                  <a:cubicBezTo>
                    <a:pt x="54" y="354014"/>
                    <a:pt x="228" y="342630"/>
                    <a:pt x="228" y="478007"/>
                  </a:cubicBezTo>
                  <a:cubicBezTo>
                    <a:pt x="228" y="661612"/>
                    <a:pt x="-2462" y="845586"/>
                    <a:pt x="10619" y="1028725"/>
                  </a:cubicBezTo>
                  <a:cubicBezTo>
                    <a:pt x="11666" y="1043383"/>
                    <a:pt x="32384" y="1048609"/>
                    <a:pt x="41791" y="1059898"/>
                  </a:cubicBezTo>
                  <a:cubicBezTo>
                    <a:pt x="134498" y="1171146"/>
                    <a:pt x="-77160" y="951335"/>
                    <a:pt x="124919" y="1153416"/>
                  </a:cubicBezTo>
                  <a:cubicBezTo>
                    <a:pt x="135310" y="1163807"/>
                    <a:pt x="142150" y="1179942"/>
                    <a:pt x="156091" y="1184589"/>
                  </a:cubicBezTo>
                  <a:lnTo>
                    <a:pt x="187264" y="1194979"/>
                  </a:lnTo>
                  <a:cubicBezTo>
                    <a:pt x="414139" y="1365137"/>
                    <a:pt x="194846" y="1214357"/>
                    <a:pt x="301564" y="1267716"/>
                  </a:cubicBezTo>
                  <a:cubicBezTo>
                    <a:pt x="312734" y="1273301"/>
                    <a:pt x="321258" y="1283579"/>
                    <a:pt x="332737" y="1288498"/>
                  </a:cubicBezTo>
                  <a:cubicBezTo>
                    <a:pt x="345863" y="1294124"/>
                    <a:pt x="360569" y="1294966"/>
                    <a:pt x="374300" y="1298889"/>
                  </a:cubicBezTo>
                  <a:cubicBezTo>
                    <a:pt x="471777" y="1326739"/>
                    <a:pt x="314837" y="1287983"/>
                    <a:pt x="457428" y="1319670"/>
                  </a:cubicBezTo>
                  <a:cubicBezTo>
                    <a:pt x="471369" y="1322768"/>
                    <a:pt x="484905" y="1327713"/>
                    <a:pt x="498991" y="1330061"/>
                  </a:cubicBezTo>
                  <a:cubicBezTo>
                    <a:pt x="710356" y="1365289"/>
                    <a:pt x="1170467" y="1350383"/>
                    <a:pt x="1215964" y="1350843"/>
                  </a:cubicBezTo>
                  <a:lnTo>
                    <a:pt x="3668219" y="1371625"/>
                  </a:lnTo>
                  <a:cubicBezTo>
                    <a:pt x="4067556" y="1471462"/>
                    <a:pt x="3655019" y="1371760"/>
                    <a:pt x="4811219" y="1392407"/>
                  </a:cubicBezTo>
                  <a:cubicBezTo>
                    <a:pt x="4881573" y="1393663"/>
                    <a:pt x="4857245" y="1405472"/>
                    <a:pt x="4915128" y="1413189"/>
                  </a:cubicBezTo>
                  <a:cubicBezTo>
                    <a:pt x="5222554" y="1454177"/>
                    <a:pt x="4896891" y="1401489"/>
                    <a:pt x="5091773" y="1433970"/>
                  </a:cubicBezTo>
                  <a:lnTo>
                    <a:pt x="6546500" y="1423579"/>
                  </a:lnTo>
                  <a:cubicBezTo>
                    <a:pt x="6567567" y="1423290"/>
                    <a:pt x="6587989" y="1416168"/>
                    <a:pt x="6608846" y="1413189"/>
                  </a:cubicBezTo>
                  <a:cubicBezTo>
                    <a:pt x="6636490" y="1409240"/>
                    <a:pt x="6664070" y="1403892"/>
                    <a:pt x="6691973" y="1402798"/>
                  </a:cubicBezTo>
                  <a:cubicBezTo>
                    <a:pt x="6840835" y="1396960"/>
                    <a:pt x="6989846" y="1395871"/>
                    <a:pt x="7138782" y="1392407"/>
                  </a:cubicBezTo>
                  <a:cubicBezTo>
                    <a:pt x="7221140" y="1380642"/>
                    <a:pt x="7231257" y="1377929"/>
                    <a:pt x="7325819" y="1371625"/>
                  </a:cubicBezTo>
                  <a:cubicBezTo>
                    <a:pt x="7391573" y="1367241"/>
                    <a:pt x="7457437" y="1364698"/>
                    <a:pt x="7523246" y="1361234"/>
                  </a:cubicBezTo>
                  <a:cubicBezTo>
                    <a:pt x="7540564" y="1357770"/>
                    <a:pt x="7557960" y="1354674"/>
                    <a:pt x="7575200" y="1350843"/>
                  </a:cubicBezTo>
                  <a:cubicBezTo>
                    <a:pt x="7589141" y="1347745"/>
                    <a:pt x="7602677" y="1342800"/>
                    <a:pt x="7616764" y="1340452"/>
                  </a:cubicBezTo>
                  <a:cubicBezTo>
                    <a:pt x="7644309" y="1335861"/>
                    <a:pt x="7672211" y="1333752"/>
                    <a:pt x="7699891" y="1330061"/>
                  </a:cubicBezTo>
                  <a:lnTo>
                    <a:pt x="7772628" y="1319670"/>
                  </a:lnTo>
                  <a:cubicBezTo>
                    <a:pt x="7800308" y="1315979"/>
                    <a:pt x="7828210" y="1313870"/>
                    <a:pt x="7855755" y="1309279"/>
                  </a:cubicBezTo>
                  <a:cubicBezTo>
                    <a:pt x="7869842" y="1306931"/>
                    <a:pt x="7883148" y="1300660"/>
                    <a:pt x="7897319" y="1298889"/>
                  </a:cubicBezTo>
                  <a:cubicBezTo>
                    <a:pt x="7938704" y="1293716"/>
                    <a:pt x="7980557" y="1293104"/>
                    <a:pt x="8022009" y="1288498"/>
                  </a:cubicBezTo>
                  <a:cubicBezTo>
                    <a:pt x="8042949" y="1286171"/>
                    <a:pt x="8063471" y="1280892"/>
                    <a:pt x="8084355" y="1278107"/>
                  </a:cubicBezTo>
                  <a:cubicBezTo>
                    <a:pt x="8115444" y="1273962"/>
                    <a:pt x="8146637" y="1270556"/>
                    <a:pt x="8177873" y="1267716"/>
                  </a:cubicBezTo>
                  <a:cubicBezTo>
                    <a:pt x="8317698" y="1255005"/>
                    <a:pt x="8356817" y="1255709"/>
                    <a:pt x="8510382" y="1246934"/>
                  </a:cubicBezTo>
                  <a:lnTo>
                    <a:pt x="8676637" y="1236543"/>
                  </a:lnTo>
                  <a:cubicBezTo>
                    <a:pt x="8739452" y="1220839"/>
                    <a:pt x="8704652" y="1230668"/>
                    <a:pt x="8780546" y="1205370"/>
                  </a:cubicBezTo>
                  <a:cubicBezTo>
                    <a:pt x="8790937" y="1201906"/>
                    <a:pt x="8802605" y="1201055"/>
                    <a:pt x="8811719" y="1194979"/>
                  </a:cubicBezTo>
                  <a:cubicBezTo>
                    <a:pt x="8885176" y="1146009"/>
                    <a:pt x="8794244" y="1207462"/>
                    <a:pt x="8884455" y="1143025"/>
                  </a:cubicBezTo>
                  <a:cubicBezTo>
                    <a:pt x="8894617" y="1135766"/>
                    <a:pt x="8906294" y="1130540"/>
                    <a:pt x="8915628" y="1122243"/>
                  </a:cubicBezTo>
                  <a:cubicBezTo>
                    <a:pt x="8937594" y="1102718"/>
                    <a:pt x="8957191" y="1080680"/>
                    <a:pt x="8977973" y="1059898"/>
                  </a:cubicBezTo>
                  <a:cubicBezTo>
                    <a:pt x="8997549" y="1040322"/>
                    <a:pt x="9018355" y="1023592"/>
                    <a:pt x="9029928" y="997552"/>
                  </a:cubicBezTo>
                  <a:cubicBezTo>
                    <a:pt x="9044382" y="965030"/>
                    <a:pt x="9052465" y="928184"/>
                    <a:pt x="9061100" y="893643"/>
                  </a:cubicBezTo>
                  <a:cubicBezTo>
                    <a:pt x="9057636" y="841688"/>
                    <a:pt x="9056459" y="789531"/>
                    <a:pt x="9050709" y="737779"/>
                  </a:cubicBezTo>
                  <a:cubicBezTo>
                    <a:pt x="9048306" y="716149"/>
                    <a:pt x="9032785" y="691332"/>
                    <a:pt x="9019537" y="675434"/>
                  </a:cubicBezTo>
                  <a:cubicBezTo>
                    <a:pt x="9010129" y="664145"/>
                    <a:pt x="8997772" y="655550"/>
                    <a:pt x="8988364" y="644261"/>
                  </a:cubicBezTo>
                  <a:cubicBezTo>
                    <a:pt x="8980369" y="634667"/>
                    <a:pt x="8974509" y="623480"/>
                    <a:pt x="8967582" y="613089"/>
                  </a:cubicBezTo>
                  <a:cubicBezTo>
                    <a:pt x="8957168" y="581846"/>
                    <a:pt x="8958791" y="577602"/>
                    <a:pt x="8936409" y="550743"/>
                  </a:cubicBezTo>
                  <a:cubicBezTo>
                    <a:pt x="8893907" y="499739"/>
                    <a:pt x="8912976" y="540265"/>
                    <a:pt x="8874064" y="478007"/>
                  </a:cubicBezTo>
                  <a:cubicBezTo>
                    <a:pt x="8865854" y="464872"/>
                    <a:pt x="8860967" y="449892"/>
                    <a:pt x="8853282" y="436443"/>
                  </a:cubicBezTo>
                  <a:cubicBezTo>
                    <a:pt x="8847086" y="425600"/>
                    <a:pt x="8838696" y="416113"/>
                    <a:pt x="8832500" y="405270"/>
                  </a:cubicBezTo>
                  <a:cubicBezTo>
                    <a:pt x="8810634" y="367005"/>
                    <a:pt x="8804049" y="335254"/>
                    <a:pt x="8770155" y="301361"/>
                  </a:cubicBezTo>
                  <a:lnTo>
                    <a:pt x="8707809" y="239016"/>
                  </a:lnTo>
                  <a:lnTo>
                    <a:pt x="8645464" y="176670"/>
                  </a:lnTo>
                  <a:cubicBezTo>
                    <a:pt x="8624682" y="173206"/>
                    <a:pt x="8603558" y="171389"/>
                    <a:pt x="8583119" y="166279"/>
                  </a:cubicBezTo>
                  <a:cubicBezTo>
                    <a:pt x="8561867" y="160966"/>
                    <a:pt x="8542381" y="149099"/>
                    <a:pt x="8520773" y="145498"/>
                  </a:cubicBezTo>
                  <a:cubicBezTo>
                    <a:pt x="8482390" y="139101"/>
                    <a:pt x="8411063" y="126342"/>
                    <a:pt x="8375300" y="124716"/>
                  </a:cubicBezTo>
                  <a:cubicBezTo>
                    <a:pt x="8250690" y="119052"/>
                    <a:pt x="8125919" y="117789"/>
                    <a:pt x="8001228" y="114325"/>
                  </a:cubicBezTo>
                  <a:cubicBezTo>
                    <a:pt x="7917544" y="105027"/>
                    <a:pt x="7912072" y="105404"/>
                    <a:pt x="7834973" y="93543"/>
                  </a:cubicBezTo>
                  <a:cubicBezTo>
                    <a:pt x="7811064" y="89865"/>
                    <a:pt x="7720718" y="73647"/>
                    <a:pt x="7699891" y="72761"/>
                  </a:cubicBezTo>
                  <a:cubicBezTo>
                    <a:pt x="7561428" y="66869"/>
                    <a:pt x="7422800" y="65834"/>
                    <a:pt x="7284255" y="62370"/>
                  </a:cubicBezTo>
                  <a:cubicBezTo>
                    <a:pt x="6951833" y="-20735"/>
                    <a:pt x="7225306" y="43899"/>
                    <a:pt x="6338682" y="62370"/>
                  </a:cubicBezTo>
                  <a:cubicBezTo>
                    <a:pt x="6307324" y="63023"/>
                    <a:pt x="6276286" y="68871"/>
                    <a:pt x="6245164" y="72761"/>
                  </a:cubicBezTo>
                  <a:cubicBezTo>
                    <a:pt x="6200934" y="78290"/>
                    <a:pt x="6120500" y="92355"/>
                    <a:pt x="6078909" y="93543"/>
                  </a:cubicBezTo>
                  <a:cubicBezTo>
                    <a:pt x="5867685" y="99578"/>
                    <a:pt x="5656346" y="100470"/>
                    <a:pt x="5445064" y="103934"/>
                  </a:cubicBezTo>
                  <a:cubicBezTo>
                    <a:pt x="5286707" y="135606"/>
                    <a:pt x="5376408" y="122513"/>
                    <a:pt x="5174900" y="135107"/>
                  </a:cubicBezTo>
                  <a:cubicBezTo>
                    <a:pt x="4901706" y="226175"/>
                    <a:pt x="5127635" y="154661"/>
                    <a:pt x="4374800" y="135107"/>
                  </a:cubicBezTo>
                  <a:cubicBezTo>
                    <a:pt x="4363851" y="134823"/>
                    <a:pt x="4354159" y="127725"/>
                    <a:pt x="4343628" y="124716"/>
                  </a:cubicBezTo>
                  <a:cubicBezTo>
                    <a:pt x="4329896" y="120793"/>
                    <a:pt x="4315743" y="118429"/>
                    <a:pt x="4302064" y="114325"/>
                  </a:cubicBezTo>
                  <a:cubicBezTo>
                    <a:pt x="4175575" y="76378"/>
                    <a:pt x="4293956" y="107102"/>
                    <a:pt x="4198155" y="83152"/>
                  </a:cubicBezTo>
                  <a:lnTo>
                    <a:pt x="4166982" y="6237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4" name="Object 9"/>
            <p:cNvGraphicFramePr>
              <a:graphicFrameLocks noChangeAspect="1"/>
            </p:cNvGraphicFramePr>
            <p:nvPr>
              <p:extLst/>
            </p:nvPr>
          </p:nvGraphicFramePr>
          <p:xfrm>
            <a:off x="3198015" y="5892340"/>
            <a:ext cx="441677" cy="422281"/>
          </p:xfrm>
          <a:graphic>
            <a:graphicData uri="http://schemas.openxmlformats.org/presentationml/2006/ole">
              <mc:AlternateContent xmlns:mc="http://schemas.openxmlformats.org/markup-compatibility/2006">
                <mc:Choice xmlns:v="urn:schemas-microsoft-com:vml" Requires="v">
                  <p:oleObj spid="_x0000_s58737" name="Equation" r:id="rId12" imgW="152334" imgH="139639" progId="Equation.3">
                    <p:embed/>
                  </p:oleObj>
                </mc:Choice>
                <mc:Fallback>
                  <p:oleObj name="Equation" r:id="rId12" imgW="152334" imgH="139639" progId="Equation.3">
                    <p:embed/>
                    <p:pic>
                      <p:nvPicPr>
                        <p:cNvPr id="14"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015" y="5892340"/>
                          <a:ext cx="441677" cy="422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806472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1703388" y="188914"/>
            <a:ext cx="7777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dirty="0" err="1" smtClean="0"/>
              <a:t>Example</a:t>
            </a:r>
            <a:r>
              <a:rPr lang="sk-SK" altLang="en-US" sz="2800" dirty="0" smtClean="0"/>
              <a:t> single </a:t>
            </a:r>
            <a:r>
              <a:rPr lang="sk-SK" altLang="en-US" sz="2800" dirty="0" err="1" smtClean="0"/>
              <a:t>exponential</a:t>
            </a:r>
            <a:r>
              <a:rPr lang="sk-SK" altLang="en-US" sz="2800" dirty="0" smtClean="0"/>
              <a:t> </a:t>
            </a:r>
            <a:r>
              <a:rPr lang="sk-SK" altLang="en-US" sz="2800" dirty="0" err="1" smtClean="0"/>
              <a:t>smoothing</a:t>
            </a:r>
            <a:r>
              <a:rPr lang="en-US" altLang="en-US" sz="2800" dirty="0" smtClean="0"/>
              <a:t> </a:t>
            </a:r>
            <a:endParaRPr lang="en-US" altLang="en-US" sz="2800" dirty="0"/>
          </a:p>
        </p:txBody>
      </p:sp>
      <p:sp>
        <p:nvSpPr>
          <p:cNvPr id="3" name="TextBox 2"/>
          <p:cNvSpPr txBox="1"/>
          <p:nvPr/>
        </p:nvSpPr>
        <p:spPr bwMode="auto">
          <a:xfrm>
            <a:off x="8759826" y="200026"/>
            <a:ext cx="2736850" cy="2739211"/>
          </a:xfrm>
          <a:prstGeom prst="rect">
            <a:avLst/>
          </a:prstGeom>
          <a:noFill/>
        </p:spPr>
        <p:txBody>
          <a:bodyPr wrap="square">
            <a:spAutoFit/>
          </a:bodyPr>
          <a:lstStyle/>
          <a:p>
            <a:pPr>
              <a:defRPr/>
            </a:pPr>
            <a:r>
              <a:rPr lang="sk-SK" dirty="0" err="1" smtClean="0"/>
              <a:t>Measured</a:t>
            </a:r>
            <a:r>
              <a:rPr lang="sk-SK" dirty="0" smtClean="0"/>
              <a:t>  </a:t>
            </a:r>
            <a:r>
              <a:rPr lang="sk-SK" dirty="0" err="1" smtClean="0"/>
              <a:t>time</a:t>
            </a:r>
            <a:r>
              <a:rPr lang="sk-SK" dirty="0" smtClean="0"/>
              <a:t> </a:t>
            </a:r>
            <a:r>
              <a:rPr lang="sk-SK" dirty="0" err="1" smtClean="0"/>
              <a:t>series</a:t>
            </a:r>
            <a:endParaRPr lang="sk-SK" dirty="0"/>
          </a:p>
          <a:p>
            <a:pPr marL="342900" indent="-342900">
              <a:buFontTx/>
              <a:buAutoNum type="arabicPlain"/>
              <a:defRPr/>
            </a:pPr>
            <a:r>
              <a:rPr lang="sk-SK" sz="1400" dirty="0"/>
              <a:t>1</a:t>
            </a:r>
            <a:r>
              <a:rPr lang="en-US" sz="1400" dirty="0"/>
              <a:t>0</a:t>
            </a:r>
            <a:endParaRPr lang="sk-SK" sz="1400" dirty="0"/>
          </a:p>
          <a:p>
            <a:pPr marL="342900" indent="-342900">
              <a:buFontTx/>
              <a:buAutoNum type="arabicPlain"/>
              <a:defRPr/>
            </a:pPr>
            <a:r>
              <a:rPr lang="sk-SK" sz="1400" dirty="0"/>
              <a:t>5</a:t>
            </a:r>
          </a:p>
          <a:p>
            <a:pPr marL="342900" indent="-342900">
              <a:buFontTx/>
              <a:buAutoNum type="arabicPlain"/>
              <a:defRPr/>
            </a:pPr>
            <a:r>
              <a:rPr lang="sk-SK" sz="1400" dirty="0"/>
              <a:t>-1</a:t>
            </a:r>
          </a:p>
          <a:p>
            <a:pPr marL="342900" indent="-342900">
              <a:buFontTx/>
              <a:buAutoNum type="arabicPlain"/>
              <a:defRPr/>
            </a:pPr>
            <a:r>
              <a:rPr lang="sk-SK" sz="1400" dirty="0"/>
              <a:t>0</a:t>
            </a:r>
          </a:p>
          <a:p>
            <a:pPr marL="342900" indent="-342900">
              <a:buFontTx/>
              <a:buAutoNum type="arabicPlain"/>
              <a:defRPr/>
            </a:pPr>
            <a:r>
              <a:rPr lang="sk-SK" sz="1400" dirty="0"/>
              <a:t>8</a:t>
            </a:r>
          </a:p>
          <a:p>
            <a:pPr marL="342900" indent="-342900">
              <a:buFontTx/>
              <a:buAutoNum type="arabicPlain"/>
              <a:defRPr/>
            </a:pPr>
            <a:r>
              <a:rPr lang="sk-SK" sz="1400" dirty="0"/>
              <a:t>2</a:t>
            </a:r>
          </a:p>
          <a:p>
            <a:pPr marL="342900" indent="-342900">
              <a:buFontTx/>
              <a:buAutoNum type="arabicPlain"/>
              <a:defRPr/>
            </a:pPr>
            <a:r>
              <a:rPr lang="sk-SK" sz="1400" dirty="0"/>
              <a:t>4</a:t>
            </a:r>
          </a:p>
          <a:p>
            <a:pPr marL="342900" indent="-342900">
              <a:buFontTx/>
              <a:buAutoNum type="arabicPlain"/>
              <a:defRPr/>
            </a:pPr>
            <a:r>
              <a:rPr lang="sk-SK" sz="1400" dirty="0"/>
              <a:t>-3</a:t>
            </a:r>
          </a:p>
          <a:p>
            <a:pPr marL="342900" indent="-342900">
              <a:buFontTx/>
              <a:buAutoNum type="arabicPlain"/>
              <a:defRPr/>
            </a:pPr>
            <a:r>
              <a:rPr lang="sk-SK" sz="1400" dirty="0"/>
              <a:t>-2</a:t>
            </a:r>
          </a:p>
          <a:p>
            <a:pPr marL="342900" indent="-342900">
              <a:buFontTx/>
              <a:buAutoNum type="arabicPlain"/>
              <a:defRPr/>
            </a:pPr>
            <a:r>
              <a:rPr lang="sk-SK" sz="1400" dirty="0"/>
              <a:t>1</a:t>
            </a:r>
          </a:p>
          <a:p>
            <a:pPr marL="342900" indent="-342900">
              <a:buFontTx/>
              <a:buAutoNum type="arabicPlain"/>
              <a:defRPr/>
            </a:pPr>
            <a:r>
              <a:rPr lang="sk-SK" sz="1400" dirty="0"/>
              <a:t>5</a:t>
            </a:r>
            <a:endParaRPr lang="en-US" sz="1400" dirty="0"/>
          </a:p>
        </p:txBody>
      </p:sp>
      <p:graphicFrame>
        <p:nvGraphicFramePr>
          <p:cNvPr id="15364" name="Object 6"/>
          <p:cNvGraphicFramePr>
            <a:graphicFrameLocks noChangeAspect="1"/>
          </p:cNvGraphicFramePr>
          <p:nvPr/>
        </p:nvGraphicFramePr>
        <p:xfrm>
          <a:off x="1847850" y="790575"/>
          <a:ext cx="3671888" cy="635000"/>
        </p:xfrm>
        <a:graphic>
          <a:graphicData uri="http://schemas.openxmlformats.org/presentationml/2006/ole">
            <mc:AlternateContent xmlns:mc="http://schemas.openxmlformats.org/markup-compatibility/2006">
              <mc:Choice xmlns:v="urn:schemas-microsoft-com:vml" Requires="v">
                <p:oleObj spid="_x0000_s59529" name="Equation" r:id="rId3" imgW="1320800" imgH="228600" progId="Equation.3">
                  <p:embed/>
                </p:oleObj>
              </mc:Choice>
              <mc:Fallback>
                <p:oleObj name="Equation" r:id="rId3" imgW="1320800" imgH="228600" progId="Equation.3">
                  <p:embed/>
                  <p:pic>
                    <p:nvPicPr>
                      <p:cNvPr id="1536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790575"/>
                        <a:ext cx="3671888" cy="635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11"/>
          <p:cNvGraphicFramePr>
            <a:graphicFrameLocks noChangeAspect="1"/>
          </p:cNvGraphicFramePr>
          <p:nvPr/>
        </p:nvGraphicFramePr>
        <p:xfrm>
          <a:off x="1847850" y="1425576"/>
          <a:ext cx="1612900" cy="650875"/>
        </p:xfrm>
        <a:graphic>
          <a:graphicData uri="http://schemas.openxmlformats.org/presentationml/2006/ole">
            <mc:AlternateContent xmlns:mc="http://schemas.openxmlformats.org/markup-compatibility/2006">
              <mc:Choice xmlns:v="urn:schemas-microsoft-com:vml" Requires="v">
                <p:oleObj spid="_x0000_s59530" name="Equation" r:id="rId5" imgW="532937" imgH="215713" progId="Equation.3">
                  <p:embed/>
                </p:oleObj>
              </mc:Choice>
              <mc:Fallback>
                <p:oleObj name="Equation" r:id="rId5" imgW="532937" imgH="215713" progId="Equation.3">
                  <p:embed/>
                  <p:pic>
                    <p:nvPicPr>
                      <p:cNvPr id="1536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0" y="1425576"/>
                        <a:ext cx="161290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12"/>
          <p:cNvGraphicFramePr>
            <a:graphicFrameLocks noChangeAspect="1"/>
          </p:cNvGraphicFramePr>
          <p:nvPr/>
        </p:nvGraphicFramePr>
        <p:xfrm>
          <a:off x="3897313" y="1473201"/>
          <a:ext cx="1185862" cy="555625"/>
        </p:xfrm>
        <a:graphic>
          <a:graphicData uri="http://schemas.openxmlformats.org/presentationml/2006/ole">
            <mc:AlternateContent xmlns:mc="http://schemas.openxmlformats.org/markup-compatibility/2006">
              <mc:Choice xmlns:v="urn:schemas-microsoft-com:vml" Requires="v">
                <p:oleObj spid="_x0000_s59531" name="Rovnica" r:id="rId7" imgW="457002" imgH="215806" progId="Equation.3">
                  <p:embed/>
                </p:oleObj>
              </mc:Choice>
              <mc:Fallback>
                <p:oleObj name="Rovnica" r:id="rId7" imgW="457002" imgH="215806" progId="Equation.3">
                  <p:embed/>
                  <p:pic>
                    <p:nvPicPr>
                      <p:cNvPr id="1536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7313" y="1473201"/>
                        <a:ext cx="1185862"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Box 8"/>
          <p:cNvSpPr txBox="1">
            <a:spLocks noChangeArrowheads="1"/>
          </p:cNvSpPr>
          <p:nvPr/>
        </p:nvSpPr>
        <p:spPr bwMode="auto">
          <a:xfrm>
            <a:off x="1870075" y="2068513"/>
            <a:ext cx="4681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Error</a:t>
            </a:r>
            <a:r>
              <a:rPr lang="sk-SK" altLang="en-US" dirty="0" smtClean="0"/>
              <a:t> </a:t>
            </a:r>
            <a:r>
              <a:rPr lang="sk-SK" altLang="en-US" dirty="0" err="1" smtClean="0"/>
              <a:t>is</a:t>
            </a:r>
            <a:r>
              <a:rPr lang="sk-SK" altLang="en-US" dirty="0" smtClean="0"/>
              <a:t> </a:t>
            </a:r>
            <a:r>
              <a:rPr lang="sk-SK" altLang="en-US" dirty="0" err="1" smtClean="0"/>
              <a:t>the</a:t>
            </a:r>
            <a:r>
              <a:rPr lang="sk-SK" altLang="en-US" dirty="0" smtClean="0"/>
              <a:t> </a:t>
            </a:r>
            <a:r>
              <a:rPr lang="sk-SK" altLang="en-US" dirty="0" err="1" smtClean="0"/>
              <a:t>mean</a:t>
            </a:r>
            <a:r>
              <a:rPr lang="sk-SK" altLang="en-US" dirty="0" smtClean="0"/>
              <a:t> </a:t>
            </a:r>
            <a:r>
              <a:rPr lang="sk-SK" altLang="en-US" dirty="0" err="1" smtClean="0"/>
              <a:t>square</a:t>
            </a:r>
            <a:r>
              <a:rPr lang="sk-SK" altLang="en-US" dirty="0" smtClean="0"/>
              <a:t> </a:t>
            </a:r>
            <a:r>
              <a:rPr lang="sk-SK" altLang="en-US" dirty="0" err="1" smtClean="0"/>
              <a:t>error</a:t>
            </a:r>
            <a:endParaRPr lang="en-US" altLang="en-US" dirty="0"/>
          </a:p>
        </p:txBody>
      </p:sp>
      <p:grpSp>
        <p:nvGrpSpPr>
          <p:cNvPr id="15369" name="Group 33"/>
          <p:cNvGrpSpPr>
            <a:grpSpLocks/>
          </p:cNvGrpSpPr>
          <p:nvPr/>
        </p:nvGrpSpPr>
        <p:grpSpPr bwMode="auto">
          <a:xfrm>
            <a:off x="1917700" y="2492376"/>
            <a:ext cx="5100638" cy="3802063"/>
            <a:chOff x="393527" y="2492896"/>
            <a:chExt cx="5100674" cy="3801140"/>
          </a:xfrm>
        </p:grpSpPr>
        <p:grpSp>
          <p:nvGrpSpPr>
            <p:cNvPr id="15370" name="Group 31"/>
            <p:cNvGrpSpPr>
              <a:grpSpLocks/>
            </p:cNvGrpSpPr>
            <p:nvPr/>
          </p:nvGrpSpPr>
          <p:grpSpPr bwMode="auto">
            <a:xfrm>
              <a:off x="393527" y="2492896"/>
              <a:ext cx="5100674" cy="3801140"/>
              <a:chOff x="393527" y="2492896"/>
              <a:chExt cx="5100674" cy="3801140"/>
            </a:xfrm>
          </p:grpSpPr>
          <p:pic>
            <p:nvPicPr>
              <p:cNvPr id="15373"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3527" y="2492896"/>
                <a:ext cx="5100674" cy="380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755480" y="2750009"/>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130132" y="3810201"/>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1476210" y="5190991"/>
                <a:ext cx="142876"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1792125" y="4946575"/>
                <a:ext cx="144463"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158839" y="3134090"/>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2543017" y="4508532"/>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965295" y="4083185"/>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276447" y="5589357"/>
                <a:ext cx="142876" cy="144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635225" y="5338593"/>
                <a:ext cx="144464" cy="142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87652" y="4652959"/>
                <a:ext cx="144464" cy="144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355955" y="3883208"/>
                <a:ext cx="144464"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1476210" y="2776990"/>
                <a:ext cx="142876" cy="1428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1865150" y="2956333"/>
                <a:ext cx="142876"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2158839" y="3429294"/>
                <a:ext cx="144464"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533492" y="3726085"/>
                <a:ext cx="144464" cy="1444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917670" y="3578482"/>
                <a:ext cx="144464"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3311373" y="3821311"/>
                <a:ext cx="144464" cy="1444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3635225" y="3843531"/>
                <a:ext cx="144464" cy="1444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3995590" y="4213328"/>
                <a:ext cx="144463"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4355955" y="4422827"/>
                <a:ext cx="144464"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4792521" y="4508532"/>
                <a:ext cx="142876" cy="1444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1" name="Oval 30"/>
            <p:cNvSpPr/>
            <p:nvPr/>
          </p:nvSpPr>
          <p:spPr>
            <a:xfrm>
              <a:off x="4871897" y="2929353"/>
              <a:ext cx="144463" cy="1444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4867134" y="2769054"/>
              <a:ext cx="142876" cy="144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 name="Group 1"/>
          <p:cNvGrpSpPr/>
          <p:nvPr/>
        </p:nvGrpSpPr>
        <p:grpSpPr>
          <a:xfrm>
            <a:off x="7018202" y="3497359"/>
            <a:ext cx="3038239" cy="372981"/>
            <a:chOff x="7018202" y="3497359"/>
            <a:chExt cx="3038239" cy="372981"/>
          </a:xfrm>
        </p:grpSpPr>
        <p:sp>
          <p:nvSpPr>
            <p:cNvPr id="8" name="TextBox 7"/>
            <p:cNvSpPr txBox="1">
              <a:spLocks noRot="1" noChangeAspect="1" noMove="1" noResize="1" noEditPoints="1" noAdjustHandles="1" noChangeArrowheads="1" noChangeShapeType="1" noTextEdit="1"/>
            </p:cNvSpPr>
            <p:nvPr/>
          </p:nvSpPr>
          <p:spPr>
            <a:xfrm>
              <a:off x="7018202" y="3501008"/>
              <a:ext cx="3038239" cy="369332"/>
            </a:xfrm>
            <a:prstGeom prst="rect">
              <a:avLst/>
            </a:prstGeom>
            <a:blipFill>
              <a:blip r:embed="rId10"/>
              <a:stretch>
                <a:fillRect b="-13115"/>
              </a:stretch>
            </a:blipFill>
          </p:spPr>
          <p:txBody>
            <a:bodyPr/>
            <a:lstStyle/>
            <a:p>
              <a:pPr>
                <a:defRPr/>
              </a:pPr>
              <a:r>
                <a:rPr lang="en-US">
                  <a:noFill/>
                </a:rPr>
                <a:t> </a:t>
              </a:r>
            </a:p>
          </p:txBody>
        </p:sp>
        <p:sp>
          <p:nvSpPr>
            <p:cNvPr id="35" name="TextBox 34"/>
            <p:cNvSpPr txBox="1"/>
            <p:nvPr/>
          </p:nvSpPr>
          <p:spPr>
            <a:xfrm>
              <a:off x="8206070" y="3497359"/>
              <a:ext cx="721895" cy="369332"/>
            </a:xfrm>
            <a:prstGeom prst="rect">
              <a:avLst/>
            </a:prstGeom>
            <a:solidFill>
              <a:schemeClr val="accent2">
                <a:lumMod val="60000"/>
                <a:lumOff val="40000"/>
              </a:schemeClr>
            </a:solidFill>
          </p:spPr>
          <p:txBody>
            <a:bodyPr wrap="square" rtlCol="0">
              <a:spAutoFit/>
            </a:bodyPr>
            <a:lstStyle/>
            <a:p>
              <a:r>
                <a:rPr lang="en-US" i="1" dirty="0" smtClean="0"/>
                <a:t>error</a:t>
              </a:r>
              <a:endParaRPr lang="en-US" i="1" dirty="0"/>
            </a:p>
          </p:txBody>
        </p:sp>
      </p:grpSp>
    </p:spTree>
    <p:extLst>
      <p:ext uri="{BB962C8B-B14F-4D97-AF65-F5344CB8AC3E}">
        <p14:creationId xmlns:p14="http://schemas.microsoft.com/office/powerpoint/2010/main" val="19888694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52"/>
          <p:cNvGrpSpPr>
            <a:grpSpLocks/>
          </p:cNvGrpSpPr>
          <p:nvPr/>
        </p:nvGrpSpPr>
        <p:grpSpPr bwMode="auto">
          <a:xfrm>
            <a:off x="1703388" y="188913"/>
            <a:ext cx="4464050" cy="6500812"/>
            <a:chOff x="179512" y="188640"/>
            <a:chExt cx="4464496" cy="6500728"/>
          </a:xfrm>
        </p:grpSpPr>
        <p:pic>
          <p:nvPicPr>
            <p:cNvPr id="1638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4464496" cy="34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429000"/>
              <a:ext cx="4324703" cy="326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4067687" y="548997"/>
              <a:ext cx="144477"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466878" y="548997"/>
              <a:ext cx="144477"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755832" y="1484023"/>
              <a:ext cx="144477"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1043198" y="2636533"/>
              <a:ext cx="144476"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1403596" y="2457148"/>
              <a:ext cx="144477"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763995" y="877606"/>
              <a:ext cx="144476"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2051361" y="2030116"/>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2411760" y="1733257"/>
              <a:ext cx="144476"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699126" y="3033403"/>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2988080" y="2871480"/>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3348479" y="2279350"/>
              <a:ext cx="142889"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635844" y="1496723"/>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66878" y="3814443"/>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1043198" y="5733705"/>
              <a:ext cx="144476"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1422648" y="5589245"/>
              <a:ext cx="144477"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1690963" y="4189088"/>
              <a:ext cx="144476"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2037073" y="5254287"/>
              <a:ext cx="142889"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2322851" y="4914566"/>
              <a:ext cx="144476"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627682" y="6189312"/>
              <a:ext cx="144476"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3923211" y="3828730"/>
              <a:ext cx="144476"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3489780" y="4678032"/>
              <a:ext cx="144477" cy="144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3204001" y="5397160"/>
              <a:ext cx="144477" cy="144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2915047" y="5981352"/>
              <a:ext cx="144477" cy="142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1044785" y="548997"/>
              <a:ext cx="144477"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1422648" y="1195102"/>
              <a:ext cx="144477"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1690963" y="2204739"/>
              <a:ext cx="144476"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2037073" y="2374599"/>
              <a:ext cx="142889"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2341903" y="1310987"/>
              <a:ext cx="144476"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2684837" y="1844381"/>
              <a:ext cx="144476"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2988080" y="1698332"/>
              <a:ext cx="144477"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3327839" y="2636533"/>
              <a:ext cx="142889"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3680299" y="2782581"/>
              <a:ext cx="144477"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a:xfrm>
              <a:off x="3996243" y="2428573"/>
              <a:ext cx="144476"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1116231" y="3777931"/>
              <a:ext cx="142889"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1403596" y="4614533"/>
              <a:ext cx="144477"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1659210" y="5635282"/>
              <a:ext cx="144476"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1979917" y="5571782"/>
              <a:ext cx="144476"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2283159" y="4289099"/>
              <a:ext cx="142889"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2570526" y="5141576"/>
              <a:ext cx="144476" cy="1428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2915047" y="4914566"/>
              <a:ext cx="144477"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208765" y="6021040"/>
              <a:ext cx="144476"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3531059" y="5979765"/>
              <a:ext cx="144477"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3921623" y="3962078"/>
              <a:ext cx="144477" cy="1444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3815250" y="5478122"/>
              <a:ext cx="142889"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4062925" y="753783"/>
              <a:ext cx="144476" cy="1444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 name="Group 3"/>
          <p:cNvGrpSpPr/>
          <p:nvPr/>
        </p:nvGrpSpPr>
        <p:grpSpPr>
          <a:xfrm>
            <a:off x="6528049" y="836712"/>
            <a:ext cx="3038239" cy="369332"/>
            <a:chOff x="6528049" y="836712"/>
            <a:chExt cx="3038239" cy="369332"/>
          </a:xfrm>
        </p:grpSpPr>
        <p:sp>
          <p:nvSpPr>
            <p:cNvPr id="3" name="TextBox 2"/>
            <p:cNvSpPr txBox="1">
              <a:spLocks noRot="1" noChangeAspect="1" noMove="1" noResize="1" noEditPoints="1" noAdjustHandles="1" noChangeArrowheads="1" noChangeShapeType="1" noTextEdit="1"/>
            </p:cNvSpPr>
            <p:nvPr/>
          </p:nvSpPr>
          <p:spPr>
            <a:xfrm>
              <a:off x="6528049" y="836712"/>
              <a:ext cx="3038239" cy="369332"/>
            </a:xfrm>
            <a:prstGeom prst="rect">
              <a:avLst/>
            </a:prstGeom>
            <a:blipFill>
              <a:blip r:embed="rId4"/>
              <a:stretch>
                <a:fillRect b="-13115"/>
              </a:stretch>
            </a:blipFill>
          </p:spPr>
          <p:txBody>
            <a:bodyPr/>
            <a:lstStyle/>
            <a:p>
              <a:pPr>
                <a:defRPr/>
              </a:pPr>
              <a:r>
                <a:rPr lang="en-US">
                  <a:noFill/>
                </a:rPr>
                <a:t> </a:t>
              </a:r>
            </a:p>
          </p:txBody>
        </p:sp>
        <p:sp>
          <p:nvSpPr>
            <p:cNvPr id="2" name="TextBox 1"/>
            <p:cNvSpPr txBox="1"/>
            <p:nvPr/>
          </p:nvSpPr>
          <p:spPr>
            <a:xfrm>
              <a:off x="7686220" y="836712"/>
              <a:ext cx="721895" cy="369332"/>
            </a:xfrm>
            <a:prstGeom prst="rect">
              <a:avLst/>
            </a:prstGeom>
            <a:solidFill>
              <a:schemeClr val="accent2">
                <a:lumMod val="40000"/>
                <a:lumOff val="60000"/>
              </a:schemeClr>
            </a:solidFill>
          </p:spPr>
          <p:txBody>
            <a:bodyPr wrap="square" rtlCol="0">
              <a:spAutoFit/>
            </a:bodyPr>
            <a:lstStyle/>
            <a:p>
              <a:r>
                <a:rPr lang="en-US" i="1" dirty="0" smtClean="0"/>
                <a:t>error</a:t>
              </a:r>
              <a:endParaRPr lang="en-US" i="1" dirty="0"/>
            </a:p>
          </p:txBody>
        </p:sp>
      </p:grpSp>
      <p:grpSp>
        <p:nvGrpSpPr>
          <p:cNvPr id="16384" name="Group 16383"/>
          <p:cNvGrpSpPr/>
          <p:nvPr/>
        </p:nvGrpSpPr>
        <p:grpSpPr>
          <a:xfrm>
            <a:off x="6528049" y="4689852"/>
            <a:ext cx="3038239" cy="369332"/>
            <a:chOff x="6528049" y="4689852"/>
            <a:chExt cx="3038239" cy="369332"/>
          </a:xfrm>
        </p:grpSpPr>
        <p:sp>
          <p:nvSpPr>
            <p:cNvPr id="5" name="TextBox 4"/>
            <p:cNvSpPr txBox="1">
              <a:spLocks noRot="1" noChangeAspect="1" noMove="1" noResize="1" noEditPoints="1" noAdjustHandles="1" noChangeArrowheads="1" noChangeShapeType="1" noTextEdit="1"/>
            </p:cNvSpPr>
            <p:nvPr/>
          </p:nvSpPr>
          <p:spPr>
            <a:xfrm>
              <a:off x="6528049" y="4689852"/>
              <a:ext cx="3038239" cy="369332"/>
            </a:xfrm>
            <a:prstGeom prst="rect">
              <a:avLst/>
            </a:prstGeom>
            <a:blipFill>
              <a:blip r:embed="rId5"/>
              <a:stretch>
                <a:fillRect b="-11111"/>
              </a:stretch>
            </a:blipFill>
            <a:ln>
              <a:solidFill>
                <a:schemeClr val="accent1">
                  <a:lumMod val="40000"/>
                  <a:lumOff val="60000"/>
                </a:schemeClr>
              </a:solidFill>
            </a:ln>
          </p:spPr>
          <p:txBody>
            <a:bodyPr/>
            <a:lstStyle/>
            <a:p>
              <a:pPr>
                <a:defRPr/>
              </a:pPr>
              <a:r>
                <a:rPr lang="en-US">
                  <a:noFill/>
                </a:rPr>
                <a:t> </a:t>
              </a:r>
            </a:p>
          </p:txBody>
        </p:sp>
        <p:sp>
          <p:nvSpPr>
            <p:cNvPr id="53" name="TextBox 52"/>
            <p:cNvSpPr txBox="1"/>
            <p:nvPr/>
          </p:nvSpPr>
          <p:spPr>
            <a:xfrm>
              <a:off x="7707777" y="4689852"/>
              <a:ext cx="721895" cy="369332"/>
            </a:xfrm>
            <a:prstGeom prst="rect">
              <a:avLst/>
            </a:prstGeom>
            <a:solidFill>
              <a:schemeClr val="accent2">
                <a:lumMod val="60000"/>
                <a:lumOff val="40000"/>
              </a:schemeClr>
            </a:solidFill>
          </p:spPr>
          <p:txBody>
            <a:bodyPr wrap="square" rtlCol="0">
              <a:spAutoFit/>
            </a:bodyPr>
            <a:lstStyle/>
            <a:p>
              <a:r>
                <a:rPr lang="en-US" i="1" dirty="0" smtClean="0"/>
                <a:t>error</a:t>
              </a:r>
              <a:endParaRPr lang="en-US" i="1" dirty="0"/>
            </a:p>
          </p:txBody>
        </p:sp>
      </p:grpSp>
    </p:spTree>
    <p:extLst>
      <p:ext uri="{BB962C8B-B14F-4D97-AF65-F5344CB8AC3E}">
        <p14:creationId xmlns:p14="http://schemas.microsoft.com/office/powerpoint/2010/main" val="2317336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3495675" y="254464"/>
            <a:ext cx="516923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Dependence of the error on the  </a:t>
            </a:r>
            <a:r>
              <a:rPr lang="el-GR" altLang="en-US" dirty="0" smtClean="0"/>
              <a:t>α</a:t>
            </a:r>
            <a:r>
              <a:rPr lang="en-US" altLang="en-US" dirty="0" smtClean="0"/>
              <a:t>  value. </a:t>
            </a:r>
            <a:endParaRPr lang="en-US" altLang="en-US" dirty="0"/>
          </a:p>
        </p:txBody>
      </p:sp>
      <p:grpSp>
        <p:nvGrpSpPr>
          <p:cNvPr id="2" name="Group 1"/>
          <p:cNvGrpSpPr/>
          <p:nvPr/>
        </p:nvGrpSpPr>
        <p:grpSpPr>
          <a:xfrm>
            <a:off x="2773780" y="1545724"/>
            <a:ext cx="5725496" cy="4046538"/>
            <a:chOff x="1738930" y="908050"/>
            <a:chExt cx="5725496" cy="4046538"/>
          </a:xfrm>
        </p:grpSpPr>
        <p:grpSp>
          <p:nvGrpSpPr>
            <p:cNvPr id="17411" name="Group 9"/>
            <p:cNvGrpSpPr>
              <a:grpSpLocks/>
            </p:cNvGrpSpPr>
            <p:nvPr/>
          </p:nvGrpSpPr>
          <p:grpSpPr bwMode="auto">
            <a:xfrm>
              <a:off x="1847851" y="908050"/>
              <a:ext cx="5616575" cy="4046538"/>
              <a:chOff x="323528" y="908720"/>
              <a:chExt cx="5616624" cy="4045963"/>
            </a:xfrm>
          </p:grpSpPr>
          <p:pic>
            <p:nvPicPr>
              <p:cNvPr id="1741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08720"/>
                <a:ext cx="5112568" cy="3676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3"/>
              <p:cNvSpPr txBox="1">
                <a:spLocks noChangeArrowheads="1"/>
              </p:cNvSpPr>
              <p:nvPr/>
            </p:nvSpPr>
            <p:spPr bwMode="auto">
              <a:xfrm>
                <a:off x="2555776" y="4585351"/>
                <a:ext cx="1872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alfa</a:t>
                </a:r>
              </a:p>
            </p:txBody>
          </p:sp>
          <p:sp>
            <p:nvSpPr>
              <p:cNvPr id="17414" name="TextBox 4"/>
              <p:cNvSpPr txBox="1">
                <a:spLocks noChangeArrowheads="1"/>
              </p:cNvSpPr>
              <p:nvPr/>
            </p:nvSpPr>
            <p:spPr bwMode="auto">
              <a:xfrm>
                <a:off x="323528" y="1916832"/>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chyba</a:t>
                </a:r>
              </a:p>
            </p:txBody>
          </p:sp>
          <p:cxnSp>
            <p:nvCxnSpPr>
              <p:cNvPr id="8" name="Straight Arrow Connector 7"/>
              <p:cNvCxnSpPr/>
              <p:nvPr/>
            </p:nvCxnSpPr>
            <p:spPr>
              <a:xfrm>
                <a:off x="3779546" y="3789624"/>
                <a:ext cx="0" cy="358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16" name="TextBox 8"/>
              <p:cNvSpPr txBox="1">
                <a:spLocks noChangeArrowheads="1"/>
              </p:cNvSpPr>
              <p:nvPr/>
            </p:nvSpPr>
            <p:spPr bwMode="auto">
              <a:xfrm>
                <a:off x="3383868" y="3429000"/>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minimum</a:t>
                </a:r>
              </a:p>
            </p:txBody>
          </p:sp>
        </p:grpSp>
        <p:sp>
          <p:nvSpPr>
            <p:cNvPr id="9" name="TextBox 8"/>
            <p:cNvSpPr txBox="1"/>
            <p:nvPr/>
          </p:nvSpPr>
          <p:spPr>
            <a:xfrm>
              <a:off x="1738930" y="1970113"/>
              <a:ext cx="721895" cy="369332"/>
            </a:xfrm>
            <a:prstGeom prst="rect">
              <a:avLst/>
            </a:prstGeom>
            <a:solidFill>
              <a:schemeClr val="bg1"/>
            </a:solidFill>
          </p:spPr>
          <p:txBody>
            <a:bodyPr wrap="square" rtlCol="0">
              <a:spAutoFit/>
            </a:bodyPr>
            <a:lstStyle/>
            <a:p>
              <a:r>
                <a:rPr lang="en-US" i="1" dirty="0" smtClean="0"/>
                <a:t>error</a:t>
              </a:r>
              <a:endParaRPr lang="en-US" i="1" dirty="0"/>
            </a:p>
          </p:txBody>
        </p:sp>
      </p:grpSp>
    </p:spTree>
    <p:extLst>
      <p:ext uri="{BB962C8B-B14F-4D97-AF65-F5344CB8AC3E}">
        <p14:creationId xmlns:p14="http://schemas.microsoft.com/office/powerpoint/2010/main" val="3731567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141413" y="1846263"/>
            <a:ext cx="9144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pic>
        <p:nvPicPr>
          <p:cNvPr id="51203" name="Picture 4" descr="Single Exponential Smoothing - Time Series with Added Noise - Variation in forecast lag with changing we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0"/>
            <a:ext cx="7762875"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4" name="Group 9"/>
          <p:cNvGrpSpPr>
            <a:grpSpLocks/>
          </p:cNvGrpSpPr>
          <p:nvPr/>
        </p:nvGrpSpPr>
        <p:grpSpPr bwMode="auto">
          <a:xfrm>
            <a:off x="1847851" y="4437064"/>
            <a:ext cx="6119813" cy="2124075"/>
            <a:chOff x="323528" y="4437112"/>
            <a:chExt cx="6120680" cy="2123658"/>
          </a:xfrm>
        </p:grpSpPr>
        <p:sp>
          <p:nvSpPr>
            <p:cNvPr id="51206" name="Text Box 5"/>
            <p:cNvSpPr txBox="1">
              <a:spLocks noChangeArrowheads="1"/>
            </p:cNvSpPr>
            <p:nvPr/>
          </p:nvSpPr>
          <p:spPr bwMode="auto">
            <a:xfrm>
              <a:off x="323528" y="4437112"/>
              <a:ext cx="612068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How </a:t>
              </a:r>
              <a:r>
                <a:rPr lang="sk-SK" altLang="sk-SK" sz="2400" dirty="0" smtClean="0">
                  <a:solidFill>
                    <a:schemeClr val="tx1"/>
                  </a:solidFill>
                  <a:latin typeface="Arial" panose="020B0604020202020204" pitchFamily="34" charset="0"/>
                </a:rPr>
                <a:t>SES </a:t>
              </a:r>
              <a:r>
                <a:rPr lang="en-US" altLang="sk-SK" sz="2400" dirty="0" smtClean="0">
                  <a:solidFill>
                    <a:schemeClr val="tx1"/>
                  </a:solidFill>
                  <a:latin typeface="Arial" panose="020B0604020202020204" pitchFamily="34" charset="0"/>
                </a:rPr>
                <a:t>works </a:t>
              </a:r>
              <a:r>
                <a:rPr lang="sk-SK" altLang="sk-SK" sz="2400" dirty="0" smtClean="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measured data</a:t>
              </a:r>
              <a:endParaRPr lang="sk-SK"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Arial" panose="020B0604020202020204" pitchFamily="34" charset="0"/>
                </a:rPr>
                <a:t>                                        alfa=0.2</a:t>
              </a:r>
            </a:p>
            <a:p>
              <a:pPr eaLnBrk="1" hangingPunct="1">
                <a:lnSpc>
                  <a:spcPct val="100000"/>
                </a:lnSpc>
                <a:spcBef>
                  <a:spcPct val="50000"/>
                </a:spcBef>
                <a:spcAft>
                  <a:spcPct val="0"/>
                </a:spcAft>
                <a:buClrTx/>
                <a:buSzTx/>
                <a:buFontTx/>
                <a:buNone/>
              </a:pPr>
              <a:r>
                <a:rPr lang="sk-SK" altLang="sk-SK" sz="2400" dirty="0">
                  <a:solidFill>
                    <a:schemeClr val="tx1"/>
                  </a:solidFill>
                  <a:latin typeface="Arial" panose="020B0604020202020204" pitchFamily="34" charset="0"/>
                </a:rPr>
                <a:t>                                        alfa=0.5</a:t>
              </a:r>
            </a:p>
            <a:p>
              <a:pPr eaLnBrk="1" hangingPunct="1">
                <a:lnSpc>
                  <a:spcPct val="100000"/>
                </a:lnSpc>
                <a:spcBef>
                  <a:spcPct val="50000"/>
                </a:spcBef>
                <a:spcAft>
                  <a:spcPct val="0"/>
                </a:spcAft>
                <a:buClrTx/>
                <a:buSzTx/>
                <a:buFontTx/>
                <a:buNone/>
              </a:pPr>
              <a:r>
                <a:rPr lang="sk-SK" altLang="sk-SK" sz="2400" dirty="0">
                  <a:solidFill>
                    <a:schemeClr val="tx1"/>
                  </a:solidFill>
                  <a:latin typeface="Arial" panose="020B0604020202020204" pitchFamily="34" charset="0"/>
                </a:rPr>
                <a:t>                                        alfa=0.8</a:t>
              </a:r>
              <a:endParaRPr lang="en-GB" altLang="sk-SK" sz="2400" dirty="0">
                <a:solidFill>
                  <a:schemeClr val="tx1"/>
                </a:solidFill>
                <a:latin typeface="Arial" panose="020B0604020202020204" pitchFamily="34" charset="0"/>
              </a:endParaRPr>
            </a:p>
          </p:txBody>
        </p:sp>
        <p:sp>
          <p:nvSpPr>
            <p:cNvPr id="51207" name="Oval 6"/>
            <p:cNvSpPr>
              <a:spLocks noChangeArrowheads="1"/>
            </p:cNvSpPr>
            <p:nvPr/>
          </p:nvSpPr>
          <p:spPr bwMode="auto">
            <a:xfrm>
              <a:off x="3419872" y="4509120"/>
              <a:ext cx="139700" cy="150812"/>
            </a:xfrm>
            <a:prstGeom prst="ellipse">
              <a:avLst/>
            </a:prstGeom>
            <a:solidFill>
              <a:schemeClr val="tx1"/>
            </a:solidFill>
            <a:ln w="12700">
              <a:solidFill>
                <a:schemeClr val="tx1"/>
              </a:solidFill>
              <a:round/>
              <a:headEnd type="none" w="sm" len="sm"/>
              <a:tailEnd type="none" w="sm" len="sm"/>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
          <p:nvSpPr>
            <p:cNvPr id="51208" name="Line 8"/>
            <p:cNvSpPr>
              <a:spLocks noChangeShapeType="1"/>
            </p:cNvSpPr>
            <p:nvPr/>
          </p:nvSpPr>
          <p:spPr bwMode="auto">
            <a:xfrm>
              <a:off x="3275856" y="5157192"/>
              <a:ext cx="381000" cy="0"/>
            </a:xfrm>
            <a:prstGeom prst="line">
              <a:avLst/>
            </a:prstGeom>
            <a:noFill/>
            <a:ln w="381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09" name="Line 9"/>
            <p:cNvSpPr>
              <a:spLocks noChangeShapeType="1"/>
            </p:cNvSpPr>
            <p:nvPr/>
          </p:nvSpPr>
          <p:spPr bwMode="auto">
            <a:xfrm>
              <a:off x="3275856" y="5661248"/>
              <a:ext cx="381000" cy="0"/>
            </a:xfrm>
            <a:prstGeom prst="line">
              <a:avLst/>
            </a:prstGeom>
            <a:noFill/>
            <a:ln w="38100">
              <a:solidFill>
                <a:srgbClr val="33CC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0" name="Line 10"/>
            <p:cNvSpPr>
              <a:spLocks noChangeShapeType="1"/>
            </p:cNvSpPr>
            <p:nvPr/>
          </p:nvSpPr>
          <p:spPr bwMode="auto">
            <a:xfrm>
              <a:off x="3347864" y="6237312"/>
              <a:ext cx="381000" cy="0"/>
            </a:xfrm>
            <a:prstGeom prst="line">
              <a:avLst/>
            </a:prstGeom>
            <a:noFill/>
            <a:ln w="381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5714167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119188" y="1439863"/>
            <a:ext cx="9144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pic>
        <p:nvPicPr>
          <p:cNvPr id="53251" name="Picture 4" descr="Single Exponential Smoothing - Example based on long term temperature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1" y="12701"/>
            <a:ext cx="8596313"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auto">
          <a:xfrm>
            <a:off x="1722439" y="5192714"/>
            <a:ext cx="85407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Arial" panose="020B0604020202020204" pitchFamily="34" charset="0"/>
              </a:rPr>
              <a:t>Temperature measurements in London through several tens of years. Each point exhibits an average monthly temperature. </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dirty="0" smtClean="0">
                <a:solidFill>
                  <a:schemeClr val="tx1"/>
                </a:solidFill>
                <a:latin typeface="Arial" panose="020B0604020202020204" pitchFamily="34" charset="0"/>
              </a:rPr>
              <a:t>Line</a:t>
            </a:r>
            <a:r>
              <a:rPr lang="sk-SK" altLang="sk-SK" dirty="0" smtClean="0">
                <a:solidFill>
                  <a:schemeClr val="tx1"/>
                </a:solidFill>
                <a:latin typeface="Arial" panose="020B0604020202020204" pitchFamily="34" charset="0"/>
              </a:rPr>
              <a:t> </a:t>
            </a:r>
            <a:r>
              <a:rPr lang="sk-SK" altLang="sk-SK" dirty="0">
                <a:solidFill>
                  <a:schemeClr val="tx1"/>
                </a:solidFill>
                <a:latin typeface="Arial" panose="020B0604020202020204" pitchFamily="34" charset="0"/>
              </a:rPr>
              <a:t>: </a:t>
            </a:r>
            <a:r>
              <a:rPr lang="en-US" altLang="sk-SK" dirty="0" smtClean="0">
                <a:solidFill>
                  <a:schemeClr val="tx1"/>
                </a:solidFill>
                <a:latin typeface="Arial" panose="020B0604020202020204" pitchFamily="34" charset="0"/>
              </a:rPr>
              <a:t>smoothed data</a:t>
            </a:r>
            <a:endParaRPr lang="en-GB" altLang="sk-SK" dirty="0">
              <a:solidFill>
                <a:schemeClr val="tx1"/>
              </a:solidFill>
              <a:latin typeface="Arial" panose="020B0604020202020204" pitchFamily="34" charset="0"/>
            </a:endParaRPr>
          </a:p>
        </p:txBody>
      </p:sp>
    </p:spTree>
    <p:extLst>
      <p:ext uri="{BB962C8B-B14F-4D97-AF65-F5344CB8AC3E}">
        <p14:creationId xmlns:p14="http://schemas.microsoft.com/office/powerpoint/2010/main" val="674255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8214" y="868363"/>
            <a:ext cx="5146675" cy="11985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299" name="Text Box 2"/>
          <p:cNvSpPr txBox="1">
            <a:spLocks noChangeArrowheads="1"/>
          </p:cNvSpPr>
          <p:nvPr/>
        </p:nvSpPr>
        <p:spPr bwMode="auto">
          <a:xfrm>
            <a:off x="2566988" y="188913"/>
            <a:ext cx="7567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a:solidFill>
                  <a:schemeClr val="tx1"/>
                </a:solidFill>
                <a:latin typeface="Arial" panose="020B0604020202020204" pitchFamily="34" charset="0"/>
              </a:rPr>
              <a:t>Double exponential smoothing (DES)</a:t>
            </a:r>
          </a:p>
        </p:txBody>
      </p:sp>
      <p:graphicFrame>
        <p:nvGraphicFramePr>
          <p:cNvPr id="55300" name="Object 3"/>
          <p:cNvGraphicFramePr>
            <a:graphicFrameLocks noChangeAspect="1"/>
          </p:cNvGraphicFramePr>
          <p:nvPr/>
        </p:nvGraphicFramePr>
        <p:xfrm>
          <a:off x="2546351" y="912813"/>
          <a:ext cx="6556375" cy="4978400"/>
        </p:xfrm>
        <a:graphic>
          <a:graphicData uri="http://schemas.openxmlformats.org/presentationml/2006/ole">
            <mc:AlternateContent xmlns:mc="http://schemas.openxmlformats.org/markup-compatibility/2006">
              <mc:Choice xmlns:v="urn:schemas-microsoft-com:vml" Requires="v">
                <p:oleObj spid="_x0000_s60463" name="Equation" r:id="rId4" imgW="2336800" imgH="2057400" progId="Equation.3">
                  <p:embed/>
                </p:oleObj>
              </mc:Choice>
              <mc:Fallback>
                <p:oleObj name="Equation" r:id="rId4" imgW="2336800" imgH="2057400" progId="Equation.3">
                  <p:embed/>
                  <p:pic>
                    <p:nvPicPr>
                      <p:cNvPr id="5530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1" y="912813"/>
                        <a:ext cx="6556375"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1" name="Text Box 4"/>
          <p:cNvSpPr txBox="1">
            <a:spLocks noChangeArrowheads="1"/>
          </p:cNvSpPr>
          <p:nvPr/>
        </p:nvSpPr>
        <p:spPr bwMode="auto">
          <a:xfrm>
            <a:off x="2424113" y="5935663"/>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Different possibilities for the  </a:t>
            </a:r>
            <a:r>
              <a:rPr lang="en-US" altLang="sk-SK" sz="2400" i="1" dirty="0" smtClean="0">
                <a:solidFill>
                  <a:schemeClr val="tx1"/>
                </a:solidFill>
                <a:latin typeface="Arial" panose="020B0604020202020204" pitchFamily="34" charset="0"/>
              </a:rPr>
              <a:t>b</a:t>
            </a:r>
            <a:r>
              <a:rPr lang="en-US" altLang="sk-SK" sz="2400" dirty="0" smtClean="0">
                <a:solidFill>
                  <a:schemeClr val="tx1"/>
                </a:solidFill>
                <a:latin typeface="Arial" panose="020B0604020202020204" pitchFamily="34" charset="0"/>
              </a:rPr>
              <a:t> choice.</a:t>
            </a:r>
            <a:endParaRPr lang="en-US" altLang="sk-SK" sz="2400" dirty="0">
              <a:solidFill>
                <a:schemeClr val="tx1"/>
              </a:solidFill>
              <a:latin typeface="Arial" panose="020B0604020202020204" pitchFamily="34" charset="0"/>
            </a:endParaRPr>
          </a:p>
        </p:txBody>
      </p:sp>
      <p:sp>
        <p:nvSpPr>
          <p:cNvPr id="55302" name="Text Box 5"/>
          <p:cNvSpPr txBox="1">
            <a:spLocks noChangeArrowheads="1"/>
          </p:cNvSpPr>
          <p:nvPr/>
        </p:nvSpPr>
        <p:spPr bwMode="auto">
          <a:xfrm>
            <a:off x="7354888" y="981075"/>
            <a:ext cx="41404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1800" dirty="0" smtClean="0">
                <a:solidFill>
                  <a:schemeClr val="tx1"/>
                </a:solidFill>
                <a:latin typeface="Arial" panose="020B0604020202020204" pitchFamily="34" charset="0"/>
              </a:rPr>
              <a:t>To the previous smoothed value one adds a trend at the time </a:t>
            </a:r>
            <a:r>
              <a:rPr lang="sk-SK" altLang="sk-SK" sz="1800" dirty="0" smtClean="0">
                <a:solidFill>
                  <a:schemeClr val="tx1"/>
                </a:solidFill>
                <a:latin typeface="Arial" panose="020B0604020202020204" pitchFamily="34" charset="0"/>
              </a:rPr>
              <a:t> </a:t>
            </a:r>
            <a:r>
              <a:rPr lang="sk-SK" altLang="sk-SK" sz="1800" i="1" dirty="0">
                <a:solidFill>
                  <a:schemeClr val="tx1"/>
                </a:solidFill>
                <a:latin typeface="Arial" panose="020B0604020202020204" pitchFamily="34" charset="0"/>
              </a:rPr>
              <a:t>t-1</a:t>
            </a:r>
            <a:endParaRPr lang="en-GB" altLang="sk-SK" sz="1800" i="1" dirty="0">
              <a:solidFill>
                <a:schemeClr val="tx1"/>
              </a:solidFill>
              <a:latin typeface="Arial" panose="020B0604020202020204" pitchFamily="34" charset="0"/>
            </a:endParaRPr>
          </a:p>
        </p:txBody>
      </p:sp>
      <p:sp>
        <p:nvSpPr>
          <p:cNvPr id="55303" name="Text Box 6"/>
          <p:cNvSpPr txBox="1">
            <a:spLocks noChangeArrowheads="1"/>
          </p:cNvSpPr>
          <p:nvPr/>
        </p:nvSpPr>
        <p:spPr bwMode="auto">
          <a:xfrm>
            <a:off x="7512050" y="1700213"/>
            <a:ext cx="24717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dirty="0" err="1" smtClean="0">
                <a:solidFill>
                  <a:schemeClr val="tx1"/>
                </a:solidFill>
                <a:latin typeface="Arial" panose="020B0604020202020204" pitchFamily="34" charset="0"/>
              </a:rPr>
              <a:t>Updat</a:t>
            </a:r>
            <a:r>
              <a:rPr lang="en-US" altLang="sk-SK" sz="1800" dirty="0" smtClean="0">
                <a:solidFill>
                  <a:schemeClr val="tx1"/>
                </a:solidFill>
                <a:latin typeface="Arial" panose="020B0604020202020204" pitchFamily="34" charset="0"/>
              </a:rPr>
              <a:t>e of the trend</a:t>
            </a:r>
            <a:endParaRPr lang="en-GB" altLang="sk-SK" sz="1800" i="1" dirty="0">
              <a:solidFill>
                <a:schemeClr val="tx1"/>
              </a:solidFill>
              <a:latin typeface="Arial" panose="020B0604020202020204" pitchFamily="34" charset="0"/>
            </a:endParaRPr>
          </a:p>
        </p:txBody>
      </p:sp>
    </p:spTree>
    <p:extLst>
      <p:ext uri="{BB962C8B-B14F-4D97-AF65-F5344CB8AC3E}">
        <p14:creationId xmlns:p14="http://schemas.microsoft.com/office/powerpoint/2010/main" val="20421285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1830388" y="214314"/>
            <a:ext cx="7434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DES </a:t>
            </a:r>
            <a:r>
              <a:rPr lang="sk-SK" altLang="en-US" dirty="0" err="1" smtClean="0"/>
              <a:t>example</a:t>
            </a:r>
            <a:endParaRPr lang="en-US" altLang="en-US" dirty="0"/>
          </a:p>
        </p:txBody>
      </p:sp>
      <p:grpSp>
        <p:nvGrpSpPr>
          <p:cNvPr id="20483" name="Group 20"/>
          <p:cNvGrpSpPr>
            <a:grpSpLocks/>
          </p:cNvGrpSpPr>
          <p:nvPr/>
        </p:nvGrpSpPr>
        <p:grpSpPr bwMode="auto">
          <a:xfrm>
            <a:off x="1538289" y="581025"/>
            <a:ext cx="5349875" cy="3816350"/>
            <a:chOff x="145598" y="1052736"/>
            <a:chExt cx="5349382" cy="3816424"/>
          </a:xfrm>
        </p:grpSpPr>
        <p:pic>
          <p:nvPicPr>
            <p:cNvPr id="2048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598" y="1052736"/>
              <a:ext cx="5349382"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539262" y="4423064"/>
              <a:ext cx="144449"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899591" y="3902354"/>
              <a:ext cx="144450"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1331351" y="3673750"/>
              <a:ext cx="144450"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1836129" y="3140339"/>
              <a:ext cx="142862"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196459" y="2708531"/>
              <a:ext cx="142862"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2702824" y="2816483"/>
              <a:ext cx="144450"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059979" y="2565653"/>
              <a:ext cx="144449" cy="142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491740" y="2421188"/>
              <a:ext cx="144449" cy="144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3923500" y="1943341"/>
              <a:ext cx="144449"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4334624" y="1930641"/>
              <a:ext cx="144450"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4788607" y="1629010"/>
              <a:ext cx="142862" cy="144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932925" y="4434177"/>
              <a:ext cx="144449" cy="1444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1364686" y="3910291"/>
              <a:ext cx="142862" cy="1444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1832954" y="3429270"/>
              <a:ext cx="144450" cy="1444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2196459" y="2852996"/>
              <a:ext cx="142862" cy="1444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2628219" y="2533903"/>
              <a:ext cx="142862" cy="1428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077440" y="2210046"/>
              <a:ext cx="144450" cy="1428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484" name="Group 23"/>
          <p:cNvGrpSpPr>
            <a:grpSpLocks/>
          </p:cNvGrpSpPr>
          <p:nvPr/>
        </p:nvGrpSpPr>
        <p:grpSpPr bwMode="auto">
          <a:xfrm>
            <a:off x="6888163" y="744539"/>
            <a:ext cx="2965450" cy="1709737"/>
            <a:chOff x="5364088" y="745230"/>
            <a:chExt cx="2965452" cy="1709004"/>
          </a:xfrm>
        </p:grpSpPr>
        <p:sp>
          <p:nvSpPr>
            <p:cNvPr id="22" name="TextBox 21"/>
            <p:cNvSpPr txBox="1">
              <a:spLocks noRot="1" noChangeAspect="1" noMove="1" noResize="1" noEditPoints="1" noAdjustHandles="1" noChangeArrowheads="1" noChangeShapeType="1" noTextEdit="1"/>
            </p:cNvSpPr>
            <p:nvPr/>
          </p:nvSpPr>
          <p:spPr>
            <a:xfrm>
              <a:off x="5494980" y="1253905"/>
              <a:ext cx="2245372" cy="1200329"/>
            </a:xfrm>
            <a:prstGeom prst="rect">
              <a:avLst/>
            </a:prstGeom>
            <a:blipFill>
              <a:blip r:embed="rId3"/>
              <a:stretch>
                <a:fillRect l="-813" b="-3046"/>
              </a:stretch>
            </a:blipFill>
          </p:spPr>
          <p:txBody>
            <a:bodyPr/>
            <a:lstStyle/>
            <a:p>
              <a:pPr>
                <a:defRPr/>
              </a:pPr>
              <a:r>
                <a:rPr lang="en-US">
                  <a:noFill/>
                </a:rPr>
                <a:t> </a:t>
              </a:r>
            </a:p>
          </p:txBody>
        </p:sp>
        <p:sp>
          <p:nvSpPr>
            <p:cNvPr id="20488" name="TextBox 22"/>
            <p:cNvSpPr txBox="1">
              <a:spLocks noChangeArrowheads="1"/>
            </p:cNvSpPr>
            <p:nvPr/>
          </p:nvSpPr>
          <p:spPr bwMode="auto">
            <a:xfrm>
              <a:off x="5364088" y="745230"/>
              <a:ext cx="29654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Initial</a:t>
              </a:r>
              <a:r>
                <a:rPr lang="sk-SK" altLang="en-US" dirty="0" smtClean="0"/>
                <a:t> </a:t>
              </a:r>
              <a:r>
                <a:rPr lang="sk-SK" altLang="en-US" dirty="0" err="1" smtClean="0"/>
                <a:t>conditions</a:t>
              </a:r>
              <a:endParaRPr lang="en-US" altLang="en-US" dirty="0"/>
            </a:p>
          </p:txBody>
        </p:sp>
      </p:grpSp>
      <p:sp>
        <p:nvSpPr>
          <p:cNvPr id="20485" name="TextBox 24"/>
          <p:cNvSpPr txBox="1">
            <a:spLocks noChangeArrowheads="1"/>
          </p:cNvSpPr>
          <p:nvPr/>
        </p:nvSpPr>
        <p:spPr bwMode="auto">
          <a:xfrm>
            <a:off x="6652655" y="3583680"/>
            <a:ext cx="460864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Red</a:t>
            </a:r>
            <a:r>
              <a:rPr lang="sk-SK" altLang="en-US" dirty="0" smtClean="0"/>
              <a:t> </a:t>
            </a:r>
            <a:r>
              <a:rPr lang="sk-SK" altLang="en-US" dirty="0" err="1" smtClean="0"/>
              <a:t>points</a:t>
            </a:r>
            <a:r>
              <a:rPr lang="sk-SK" altLang="en-US" dirty="0" smtClean="0"/>
              <a:t> </a:t>
            </a:r>
            <a:r>
              <a:rPr lang="sk-SK" altLang="en-US" dirty="0"/>
              <a:t>– </a:t>
            </a:r>
            <a:r>
              <a:rPr lang="sk-SK" altLang="en-US" dirty="0" err="1" smtClean="0"/>
              <a:t>time</a:t>
            </a:r>
            <a:r>
              <a:rPr lang="sk-SK" altLang="en-US" dirty="0" smtClean="0"/>
              <a:t> </a:t>
            </a:r>
            <a:r>
              <a:rPr lang="sk-SK" altLang="en-US" dirty="0" err="1" smtClean="0"/>
              <a:t>series</a:t>
            </a:r>
            <a:endParaRPr lang="sk-SK" altLang="en-US" dirty="0"/>
          </a:p>
          <a:p>
            <a:r>
              <a:rPr lang="sk-SK" altLang="en-US" dirty="0" smtClean="0"/>
              <a:t>Black </a:t>
            </a:r>
            <a:r>
              <a:rPr lang="sk-SK" altLang="en-US" dirty="0" err="1" smtClean="0"/>
              <a:t>points</a:t>
            </a:r>
            <a:r>
              <a:rPr lang="sk-SK" altLang="en-US" dirty="0" smtClean="0"/>
              <a:t> </a:t>
            </a:r>
            <a:r>
              <a:rPr lang="sk-SK" altLang="en-US" dirty="0"/>
              <a:t>– </a:t>
            </a:r>
            <a:r>
              <a:rPr lang="sk-SK" altLang="en-US" dirty="0" smtClean="0"/>
              <a:t>part of </a:t>
            </a:r>
            <a:r>
              <a:rPr lang="sk-SK" altLang="en-US" dirty="0" err="1" smtClean="0"/>
              <a:t>the</a:t>
            </a:r>
            <a:r>
              <a:rPr lang="sk-SK" altLang="en-US" dirty="0" smtClean="0"/>
              <a:t> </a:t>
            </a:r>
            <a:r>
              <a:rPr lang="sk-SK" altLang="en-US" dirty="0" err="1" smtClean="0"/>
              <a:t>smoothened</a:t>
            </a:r>
            <a:r>
              <a:rPr lang="sk-SK" altLang="en-US" dirty="0" smtClean="0"/>
              <a:t> </a:t>
            </a:r>
            <a:r>
              <a:rPr lang="sk-SK" altLang="en-US" dirty="0" err="1" smtClean="0"/>
              <a:t>series</a:t>
            </a:r>
            <a:r>
              <a:rPr lang="sk-SK" altLang="en-US" dirty="0" smtClean="0"/>
              <a:t> ). </a:t>
            </a:r>
            <a:endParaRPr lang="sk-SK" altLang="en-US" dirty="0"/>
          </a:p>
          <a:p>
            <a:endParaRPr lang="sk-SK" altLang="en-US" dirty="0"/>
          </a:p>
          <a:p>
            <a:r>
              <a:rPr lang="sk-SK" altLang="en-US" dirty="0" err="1" smtClean="0"/>
              <a:t>Initial</a:t>
            </a:r>
            <a:r>
              <a:rPr lang="sk-SK" altLang="en-US" dirty="0" smtClean="0"/>
              <a:t> </a:t>
            </a:r>
            <a:r>
              <a:rPr lang="sk-SK" altLang="en-US" dirty="0" err="1" smtClean="0"/>
              <a:t>conditions</a:t>
            </a:r>
            <a:r>
              <a:rPr lang="sk-SK" altLang="en-US" dirty="0" smtClean="0"/>
              <a:t> </a:t>
            </a:r>
            <a:r>
              <a:rPr lang="sk-SK" altLang="en-US" dirty="0" err="1" smtClean="0"/>
              <a:t>can</a:t>
            </a:r>
            <a:r>
              <a:rPr lang="sk-SK" altLang="en-US" dirty="0" smtClean="0"/>
              <a:t> </a:t>
            </a:r>
            <a:r>
              <a:rPr lang="sk-SK" altLang="en-US" dirty="0" err="1" smtClean="0"/>
              <a:t>be</a:t>
            </a:r>
            <a:r>
              <a:rPr lang="sk-SK" altLang="en-US" dirty="0" smtClean="0"/>
              <a:t> chosen </a:t>
            </a:r>
            <a:r>
              <a:rPr lang="sk-SK" altLang="en-US" dirty="0" err="1" smtClean="0"/>
              <a:t>differently</a:t>
            </a:r>
            <a:r>
              <a:rPr lang="sk-SK" altLang="en-US" dirty="0" smtClean="0"/>
              <a:t>. </a:t>
            </a:r>
            <a:r>
              <a:rPr lang="sk-SK" altLang="en-US" dirty="0" err="1" smtClean="0"/>
              <a:t>For</a:t>
            </a:r>
            <a:r>
              <a:rPr lang="sk-SK" altLang="en-US" dirty="0" smtClean="0"/>
              <a:t> a </a:t>
            </a:r>
            <a:r>
              <a:rPr lang="sk-SK" altLang="en-US" dirty="0" err="1" smtClean="0"/>
              <a:t>long</a:t>
            </a:r>
            <a:r>
              <a:rPr lang="sk-SK" altLang="en-US" dirty="0" smtClean="0"/>
              <a:t> </a:t>
            </a:r>
            <a:r>
              <a:rPr lang="sk-SK" altLang="en-US" dirty="0" err="1" smtClean="0"/>
              <a:t>time</a:t>
            </a:r>
            <a:r>
              <a:rPr lang="sk-SK" altLang="en-US" dirty="0" smtClean="0"/>
              <a:t> </a:t>
            </a:r>
            <a:r>
              <a:rPr lang="sk-SK" altLang="en-US" dirty="0" err="1" smtClean="0"/>
              <a:t>series</a:t>
            </a:r>
            <a:r>
              <a:rPr lang="sk-SK" altLang="en-US" dirty="0" smtClean="0"/>
              <a:t> </a:t>
            </a:r>
            <a:r>
              <a:rPr lang="sk-SK" altLang="en-US" dirty="0" err="1" smtClean="0"/>
              <a:t>this</a:t>
            </a:r>
            <a:r>
              <a:rPr lang="sk-SK" altLang="en-US" dirty="0" smtClean="0"/>
              <a:t> </a:t>
            </a:r>
            <a:r>
              <a:rPr lang="sk-SK" altLang="en-US" dirty="0" err="1" smtClean="0"/>
              <a:t>is</a:t>
            </a:r>
            <a:r>
              <a:rPr lang="sk-SK" altLang="en-US" dirty="0" smtClean="0"/>
              <a:t> </a:t>
            </a:r>
            <a:r>
              <a:rPr lang="sk-SK" altLang="en-US" dirty="0" err="1" smtClean="0"/>
              <a:t>not</a:t>
            </a:r>
            <a:r>
              <a:rPr lang="sk-SK" altLang="en-US" dirty="0" smtClean="0"/>
              <a:t> </a:t>
            </a:r>
            <a:r>
              <a:rPr lang="sk-SK" altLang="en-US" dirty="0" err="1" smtClean="0"/>
              <a:t>that</a:t>
            </a:r>
            <a:r>
              <a:rPr lang="sk-SK" altLang="en-US" dirty="0" smtClean="0"/>
              <a:t> </a:t>
            </a:r>
            <a:r>
              <a:rPr lang="sk-SK" altLang="en-US" dirty="0" err="1" smtClean="0"/>
              <a:t>important</a:t>
            </a:r>
            <a:r>
              <a:rPr lang="sk-SK" altLang="en-US" dirty="0" smtClean="0"/>
              <a:t>, </a:t>
            </a:r>
            <a:r>
              <a:rPr lang="sk-SK" altLang="en-US" dirty="0" err="1" smtClean="0"/>
              <a:t>because</a:t>
            </a:r>
            <a:r>
              <a:rPr lang="sk-SK" altLang="en-US" dirty="0" smtClean="0"/>
              <a:t> </a:t>
            </a:r>
            <a:r>
              <a:rPr lang="sk-SK" altLang="en-US" dirty="0" err="1" smtClean="0"/>
              <a:t>the</a:t>
            </a:r>
            <a:r>
              <a:rPr lang="sk-SK" altLang="en-US" dirty="0" smtClean="0"/>
              <a:t> </a:t>
            </a:r>
            <a:r>
              <a:rPr lang="sk-SK" altLang="en-US" dirty="0" err="1" smtClean="0"/>
              <a:t>influence</a:t>
            </a:r>
            <a:r>
              <a:rPr lang="sk-SK" altLang="en-US" dirty="0" smtClean="0"/>
              <a:t> of </a:t>
            </a:r>
            <a:r>
              <a:rPr lang="sk-SK" altLang="en-US" dirty="0" err="1" smtClean="0"/>
              <a:t>the</a:t>
            </a:r>
            <a:r>
              <a:rPr lang="sk-SK" altLang="en-US" dirty="0" smtClean="0"/>
              <a:t> </a:t>
            </a:r>
            <a:r>
              <a:rPr lang="sk-SK" altLang="en-US" dirty="0" err="1" smtClean="0"/>
              <a:t>initial</a:t>
            </a:r>
            <a:r>
              <a:rPr lang="sk-SK" altLang="en-US" dirty="0" smtClean="0"/>
              <a:t> </a:t>
            </a:r>
            <a:r>
              <a:rPr lang="sk-SK" altLang="en-US" dirty="0" err="1" smtClean="0"/>
              <a:t>conditions</a:t>
            </a:r>
            <a:r>
              <a:rPr lang="sk-SK" altLang="en-US" dirty="0" smtClean="0"/>
              <a:t> on </a:t>
            </a:r>
            <a:r>
              <a:rPr lang="sk-SK" altLang="en-US" dirty="0" err="1" smtClean="0"/>
              <a:t>the</a:t>
            </a:r>
            <a:r>
              <a:rPr lang="sk-SK" altLang="en-US" dirty="0" smtClean="0"/>
              <a:t> </a:t>
            </a:r>
            <a:r>
              <a:rPr lang="sk-SK" altLang="en-US" dirty="0" err="1" smtClean="0"/>
              <a:t>values</a:t>
            </a:r>
            <a:r>
              <a:rPr lang="sk-SK" altLang="en-US" dirty="0" smtClean="0"/>
              <a:t> of </a:t>
            </a:r>
            <a:r>
              <a:rPr lang="sk-SK" altLang="en-US" dirty="0" err="1" smtClean="0"/>
              <a:t>the</a:t>
            </a:r>
            <a:r>
              <a:rPr lang="sk-SK" altLang="en-US" dirty="0" smtClean="0"/>
              <a:t> </a:t>
            </a:r>
            <a:r>
              <a:rPr lang="sk-SK" altLang="en-US" dirty="0" err="1" smtClean="0"/>
              <a:t>smoothed</a:t>
            </a:r>
            <a:r>
              <a:rPr lang="sk-SK" altLang="en-US" dirty="0" smtClean="0"/>
              <a:t> </a:t>
            </a:r>
            <a:r>
              <a:rPr lang="sk-SK" altLang="en-US" dirty="0" err="1" smtClean="0"/>
              <a:t>series</a:t>
            </a:r>
            <a:r>
              <a:rPr lang="sk-SK" altLang="en-US" dirty="0" smtClean="0"/>
              <a:t> </a:t>
            </a:r>
            <a:r>
              <a:rPr lang="sk-SK" altLang="en-US" dirty="0" err="1" smtClean="0"/>
              <a:t>decreases</a:t>
            </a:r>
            <a:r>
              <a:rPr lang="sk-SK" altLang="en-US" dirty="0" smtClean="0"/>
              <a:t> </a:t>
            </a:r>
            <a:r>
              <a:rPr lang="sk-SK" altLang="en-US" dirty="0" err="1" smtClean="0"/>
              <a:t>exponentialy</a:t>
            </a:r>
            <a:r>
              <a:rPr lang="sk-SK" altLang="en-US" dirty="0" smtClean="0"/>
              <a:t>.</a:t>
            </a:r>
            <a:endParaRPr lang="en-US" altLang="en-US" dirty="0"/>
          </a:p>
        </p:txBody>
      </p:sp>
      <p:sp>
        <p:nvSpPr>
          <p:cNvPr id="26" name="TextBox 25"/>
          <p:cNvSpPr txBox="1"/>
          <p:nvPr/>
        </p:nvSpPr>
        <p:spPr>
          <a:xfrm>
            <a:off x="1936750" y="4179889"/>
            <a:ext cx="2808288" cy="2740025"/>
          </a:xfrm>
          <a:prstGeom prst="rect">
            <a:avLst/>
          </a:prstGeom>
          <a:noFill/>
        </p:spPr>
        <p:txBody>
          <a:bodyPr>
            <a:spAutoFit/>
          </a:bodyPr>
          <a:lstStyle/>
          <a:p>
            <a:pPr>
              <a:defRPr/>
            </a:pPr>
            <a:r>
              <a:rPr lang="en-US" dirty="0" smtClean="0"/>
              <a:t>Initial </a:t>
            </a:r>
            <a:r>
              <a:rPr lang="sk-SK" dirty="0" smtClean="0"/>
              <a:t> </a:t>
            </a:r>
            <a:r>
              <a:rPr lang="en-US" dirty="0" smtClean="0"/>
              <a:t>series</a:t>
            </a:r>
            <a:endParaRPr lang="sk-SK" dirty="0"/>
          </a:p>
          <a:p>
            <a:pPr marL="342900" indent="-342900">
              <a:buFontTx/>
              <a:buAutoNum type="arabicPlain"/>
              <a:defRPr/>
            </a:pPr>
            <a:r>
              <a:rPr lang="en-US" sz="1400" dirty="0"/>
              <a:t>0.</a:t>
            </a:r>
            <a:r>
              <a:rPr lang="sk-SK" sz="1400" dirty="0"/>
              <a:t>1</a:t>
            </a:r>
          </a:p>
          <a:p>
            <a:pPr marL="342900" indent="-342900">
              <a:buFontTx/>
              <a:buAutoNum type="arabicPlain"/>
              <a:defRPr/>
            </a:pPr>
            <a:r>
              <a:rPr lang="en-US" sz="1400" dirty="0"/>
              <a:t>1.2</a:t>
            </a:r>
            <a:endParaRPr lang="sk-SK" sz="1400" dirty="0"/>
          </a:p>
          <a:p>
            <a:pPr marL="342900" indent="-342900">
              <a:buFontTx/>
              <a:buAutoNum type="arabicPlain"/>
              <a:defRPr/>
            </a:pPr>
            <a:r>
              <a:rPr lang="en-US" sz="1400" dirty="0"/>
              <a:t>1.5</a:t>
            </a:r>
            <a:endParaRPr lang="sk-SK" sz="1400" dirty="0"/>
          </a:p>
          <a:p>
            <a:pPr marL="342900" indent="-342900">
              <a:buFontTx/>
              <a:buAutoNum type="arabicPlain"/>
              <a:defRPr/>
            </a:pPr>
            <a:r>
              <a:rPr lang="en-US" sz="1400" dirty="0"/>
              <a:t>2.5</a:t>
            </a:r>
            <a:endParaRPr lang="sk-SK" sz="1400" dirty="0"/>
          </a:p>
          <a:p>
            <a:pPr marL="342900" indent="-342900">
              <a:buFontTx/>
              <a:buAutoNum type="arabicPlain"/>
              <a:defRPr/>
            </a:pPr>
            <a:r>
              <a:rPr lang="en-US" sz="1400" dirty="0"/>
              <a:t>3.4</a:t>
            </a:r>
            <a:endParaRPr lang="sk-SK" sz="1400" dirty="0"/>
          </a:p>
          <a:p>
            <a:pPr marL="342900" indent="-342900">
              <a:buFontTx/>
              <a:buAutoNum type="arabicPlain"/>
              <a:defRPr/>
            </a:pPr>
            <a:r>
              <a:rPr lang="en-US" sz="1400" dirty="0"/>
              <a:t>3.3</a:t>
            </a:r>
            <a:endParaRPr lang="sk-SK" sz="1400" dirty="0"/>
          </a:p>
          <a:p>
            <a:pPr marL="342900" indent="-342900">
              <a:buFontTx/>
              <a:buAutoNum type="arabicPlain"/>
              <a:defRPr/>
            </a:pPr>
            <a:r>
              <a:rPr lang="en-US" sz="1400" dirty="0"/>
              <a:t>3.8</a:t>
            </a:r>
            <a:endParaRPr lang="sk-SK" sz="1400" dirty="0"/>
          </a:p>
          <a:p>
            <a:pPr marL="342900" indent="-342900">
              <a:buFontTx/>
              <a:buAutoNum type="arabicPlain"/>
              <a:defRPr/>
            </a:pPr>
            <a:r>
              <a:rPr lang="en-US" sz="1400" dirty="0"/>
              <a:t>4.2</a:t>
            </a:r>
            <a:endParaRPr lang="sk-SK" sz="1400" dirty="0"/>
          </a:p>
          <a:p>
            <a:pPr marL="342900" indent="-342900">
              <a:buFontTx/>
              <a:buAutoNum type="arabicPlain"/>
              <a:defRPr/>
            </a:pPr>
            <a:r>
              <a:rPr lang="en-US" sz="1400" dirty="0"/>
              <a:t>4.9</a:t>
            </a:r>
            <a:endParaRPr lang="sk-SK" sz="1400" dirty="0"/>
          </a:p>
          <a:p>
            <a:pPr marL="342900" indent="-342900">
              <a:buFontTx/>
              <a:buAutoNum type="arabicPlain"/>
              <a:defRPr/>
            </a:pPr>
            <a:r>
              <a:rPr lang="en-US" sz="1400" dirty="0"/>
              <a:t>5.1</a:t>
            </a:r>
            <a:endParaRPr lang="sk-SK" sz="1400" dirty="0"/>
          </a:p>
          <a:p>
            <a:pPr marL="342900" indent="-342900">
              <a:buFontTx/>
              <a:buAutoNum type="arabicPlain"/>
              <a:defRPr/>
            </a:pPr>
            <a:r>
              <a:rPr lang="sk-SK" sz="1400" dirty="0"/>
              <a:t>5</a:t>
            </a:r>
            <a:r>
              <a:rPr lang="en-US" sz="1400" dirty="0"/>
              <a:t>.5</a:t>
            </a:r>
          </a:p>
        </p:txBody>
      </p:sp>
    </p:spTree>
    <p:extLst>
      <p:ext uri="{BB962C8B-B14F-4D97-AF65-F5344CB8AC3E}">
        <p14:creationId xmlns:p14="http://schemas.microsoft.com/office/powerpoint/2010/main" val="11271188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13"/>
          <p:cNvGrpSpPr>
            <a:grpSpLocks/>
          </p:cNvGrpSpPr>
          <p:nvPr/>
        </p:nvGrpSpPr>
        <p:grpSpPr bwMode="auto">
          <a:xfrm>
            <a:off x="2110962" y="393700"/>
            <a:ext cx="9622936" cy="4791076"/>
            <a:chOff x="336" y="768"/>
            <a:chExt cx="5045" cy="3018"/>
          </a:xfrm>
        </p:grpSpPr>
        <p:sp>
          <p:nvSpPr>
            <p:cNvPr id="57349" name="Text Box 2"/>
            <p:cNvSpPr txBox="1">
              <a:spLocks noChangeArrowheads="1"/>
            </p:cNvSpPr>
            <p:nvPr/>
          </p:nvSpPr>
          <p:spPr bwMode="auto">
            <a:xfrm>
              <a:off x="336" y="768"/>
              <a:ext cx="3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chemeClr val="tx1"/>
                  </a:solidFill>
                  <a:latin typeface="Arial" panose="020B0604020202020204" pitchFamily="34" charset="0"/>
                </a:rPr>
                <a:t>Forecast with the  </a:t>
              </a:r>
              <a:r>
                <a:rPr lang="en-US" altLang="sk-SK" sz="2800" b="1" dirty="0">
                  <a:solidFill>
                    <a:schemeClr val="tx1"/>
                  </a:solidFill>
                  <a:latin typeface="Arial" panose="020B0604020202020204" pitchFamily="34" charset="0"/>
                </a:rPr>
                <a:t>DES</a:t>
              </a:r>
            </a:p>
          </p:txBody>
        </p:sp>
        <p:graphicFrame>
          <p:nvGraphicFramePr>
            <p:cNvPr id="57350" name="Object 0"/>
            <p:cNvGraphicFramePr>
              <a:graphicFrameLocks noChangeAspect="1"/>
            </p:cNvGraphicFramePr>
            <p:nvPr>
              <p:extLst/>
            </p:nvPr>
          </p:nvGraphicFramePr>
          <p:xfrm>
            <a:off x="427" y="1448"/>
            <a:ext cx="1081" cy="420"/>
          </p:xfrm>
          <a:graphic>
            <a:graphicData uri="http://schemas.openxmlformats.org/presentationml/2006/ole">
              <mc:AlternateContent xmlns:mc="http://schemas.openxmlformats.org/markup-compatibility/2006">
                <mc:Choice xmlns:v="urn:schemas-microsoft-com:vml" Requires="v">
                  <p:oleObj spid="_x0000_s61622" name="Equation" r:id="rId4" imgW="787400" imgH="228600" progId="Equation.3">
                    <p:embed/>
                  </p:oleObj>
                </mc:Choice>
                <mc:Fallback>
                  <p:oleObj name="Equation" r:id="rId4" imgW="787400" imgH="228600" progId="Equation.3">
                    <p:embed/>
                    <p:pic>
                      <p:nvPicPr>
                        <p:cNvPr id="5735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1448"/>
                          <a:ext cx="1081" cy="420"/>
                        </a:xfrm>
                        <a:prstGeom prst="rect">
                          <a:avLst/>
                        </a:prstGeom>
                        <a:noFill/>
                        <a:ln>
                          <a:noFill/>
                        </a:ln>
                        <a:effectLst/>
                        <a:extLst/>
                      </p:spPr>
                    </p:pic>
                  </p:oleObj>
                </mc:Fallback>
              </mc:AlternateContent>
            </a:graphicData>
          </a:graphic>
        </p:graphicFrame>
        <p:sp>
          <p:nvSpPr>
            <p:cNvPr id="57351" name="Text Box 4"/>
            <p:cNvSpPr txBox="1">
              <a:spLocks noChangeArrowheads="1"/>
            </p:cNvSpPr>
            <p:nvPr/>
          </p:nvSpPr>
          <p:spPr bwMode="auto">
            <a:xfrm>
              <a:off x="384" y="2016"/>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en-GB" altLang="sk-SK" sz="2400">
                <a:solidFill>
                  <a:schemeClr val="tx1"/>
                </a:solidFill>
                <a:latin typeface="Arial" panose="020B0604020202020204" pitchFamily="34" charset="0"/>
              </a:endParaRPr>
            </a:p>
          </p:txBody>
        </p:sp>
        <p:graphicFrame>
          <p:nvGraphicFramePr>
            <p:cNvPr id="57352" name="Object 1"/>
            <p:cNvGraphicFramePr>
              <a:graphicFrameLocks noChangeAspect="1"/>
            </p:cNvGraphicFramePr>
            <p:nvPr/>
          </p:nvGraphicFramePr>
          <p:xfrm>
            <a:off x="384" y="2064"/>
            <a:ext cx="288" cy="267"/>
          </p:xfrm>
          <a:graphic>
            <a:graphicData uri="http://schemas.openxmlformats.org/presentationml/2006/ole">
              <mc:AlternateContent xmlns:mc="http://schemas.openxmlformats.org/markup-compatibility/2006">
                <mc:Choice xmlns:v="urn:schemas-microsoft-com:vml" Requires="v">
                  <p:oleObj spid="_x0000_s61623" name="Equation" r:id="rId6" imgW="152334" imgH="139639" progId="Equation.3">
                    <p:embed/>
                  </p:oleObj>
                </mc:Choice>
                <mc:Fallback>
                  <p:oleObj name="Equation" r:id="rId6" imgW="152334" imgH="139639" progId="Equation.3">
                    <p:embed/>
                    <p:pic>
                      <p:nvPicPr>
                        <p:cNvPr id="5735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2064"/>
                          <a:ext cx="28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3" name="Text Box 6"/>
            <p:cNvSpPr txBox="1">
              <a:spLocks noChangeArrowheads="1"/>
            </p:cNvSpPr>
            <p:nvPr/>
          </p:nvSpPr>
          <p:spPr bwMode="auto">
            <a:xfrm>
              <a:off x="336" y="2016"/>
              <a:ext cx="5045"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and      are fitted. The best fit is the one giving the least mean square error</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If there is a trend in the time series, </a:t>
              </a:r>
              <a:r>
                <a:rPr lang="en-US" altLang="sk-SK" sz="2400" b="1" dirty="0">
                  <a:solidFill>
                    <a:schemeClr val="tx1"/>
                  </a:solidFill>
                  <a:latin typeface="Arial" panose="020B0604020202020204" pitchFamily="34" charset="0"/>
                </a:rPr>
                <a:t>DES </a:t>
              </a:r>
              <a:r>
                <a:rPr lang="en-US" altLang="sk-SK" sz="2400" b="1" dirty="0" smtClean="0">
                  <a:solidFill>
                    <a:schemeClr val="tx1"/>
                  </a:solidFill>
                  <a:latin typeface="Arial" panose="020B0604020202020204" pitchFamily="34" charset="0"/>
                </a:rPr>
                <a:t>performs better then  </a:t>
              </a:r>
              <a:r>
                <a:rPr lang="en-US" altLang="sk-SK" sz="2400" b="1" dirty="0">
                  <a:solidFill>
                    <a:schemeClr val="tx1"/>
                  </a:solidFill>
                  <a:latin typeface="Arial" panose="020B0604020202020204" pitchFamily="34" charset="0"/>
                </a:rPr>
                <a:t>SES</a:t>
              </a:r>
              <a:r>
                <a:rPr lang="en-US" altLang="sk-SK" sz="2400" dirty="0">
                  <a:solidFill>
                    <a:schemeClr val="tx1"/>
                  </a:solidFill>
                  <a:latin typeface="Arial" panose="020B0604020202020204" pitchFamily="34" charset="0"/>
                </a:rPr>
                <a:t>.</a:t>
              </a:r>
            </a:p>
          </p:txBody>
        </p:sp>
        <p:sp>
          <p:nvSpPr>
            <p:cNvPr id="57354" name="Text Box 8"/>
            <p:cNvSpPr txBox="1">
              <a:spLocks noChangeArrowheads="1"/>
            </p:cNvSpPr>
            <p:nvPr/>
          </p:nvSpPr>
          <p:spPr bwMode="auto">
            <a:xfrm>
              <a:off x="2208" y="1440"/>
              <a:ext cx="28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One time step forecast</a:t>
              </a:r>
              <a:endParaRPr lang="en-US" altLang="sk-SK" sz="2400" dirty="0">
                <a:solidFill>
                  <a:schemeClr val="tx1"/>
                </a:solidFill>
                <a:latin typeface="Arial" panose="020B0604020202020204" pitchFamily="34" charset="0"/>
              </a:endParaRPr>
            </a:p>
          </p:txBody>
        </p:sp>
        <p:sp>
          <p:nvSpPr>
            <p:cNvPr id="57355" name="Text Box 9"/>
            <p:cNvSpPr txBox="1">
              <a:spLocks noChangeArrowheads="1"/>
            </p:cNvSpPr>
            <p:nvPr/>
          </p:nvSpPr>
          <p:spPr bwMode="auto">
            <a:xfrm>
              <a:off x="437" y="3338"/>
              <a:ext cx="49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i="1" dirty="0" smtClean="0">
                  <a:solidFill>
                    <a:schemeClr val="tx1"/>
                  </a:solidFill>
                  <a:latin typeface="Arial" panose="020B0604020202020204" pitchFamily="34" charset="0"/>
                </a:rPr>
                <a:t>m</a:t>
              </a:r>
              <a:r>
                <a:rPr lang="en-US" altLang="sk-SK" sz="2400" dirty="0" smtClean="0">
                  <a:solidFill>
                    <a:schemeClr val="tx1"/>
                  </a:solidFill>
                  <a:latin typeface="Arial" panose="020B0604020202020204" pitchFamily="34" charset="0"/>
                </a:rPr>
                <a:t> time steps forecast </a:t>
              </a:r>
              <a:endParaRPr lang="en-US" altLang="sk-SK" sz="2400" dirty="0">
                <a:solidFill>
                  <a:schemeClr val="tx1"/>
                </a:solidFill>
                <a:latin typeface="Arial" panose="020B0604020202020204" pitchFamily="34" charset="0"/>
              </a:endParaRPr>
            </a:p>
          </p:txBody>
        </p:sp>
        <p:graphicFrame>
          <p:nvGraphicFramePr>
            <p:cNvPr id="57356" name="Object 2"/>
            <p:cNvGraphicFramePr>
              <a:graphicFrameLocks noChangeAspect="1"/>
            </p:cNvGraphicFramePr>
            <p:nvPr>
              <p:extLst/>
            </p:nvPr>
          </p:nvGraphicFramePr>
          <p:xfrm>
            <a:off x="402" y="3338"/>
            <a:ext cx="1268" cy="448"/>
          </p:xfrm>
          <a:graphic>
            <a:graphicData uri="http://schemas.openxmlformats.org/presentationml/2006/ole">
              <mc:AlternateContent xmlns:mc="http://schemas.openxmlformats.org/markup-compatibility/2006">
                <mc:Choice xmlns:v="urn:schemas-microsoft-com:vml" Requires="v">
                  <p:oleObj spid="_x0000_s61624" name="Rovnice" r:id="rId8" imgW="939800" imgH="228600" progId="Equation.3">
                    <p:embed/>
                  </p:oleObj>
                </mc:Choice>
                <mc:Fallback>
                  <p:oleObj name="Rovnice" r:id="rId8" imgW="939800" imgH="228600" progId="Equation.3">
                    <p:embed/>
                    <p:pic>
                      <p:nvPicPr>
                        <p:cNvPr id="57356"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 y="3338"/>
                          <a:ext cx="1268" cy="448"/>
                        </a:xfrm>
                        <a:prstGeom prst="rect">
                          <a:avLst/>
                        </a:prstGeom>
                        <a:noFill/>
                        <a:ln>
                          <a:noFill/>
                        </a:ln>
                        <a:effectLst/>
                        <a:extLst/>
                      </p:spPr>
                    </p:pic>
                  </p:oleObj>
                </mc:Fallback>
              </mc:AlternateContent>
            </a:graphicData>
          </a:graphic>
        </p:graphicFrame>
        <p:graphicFrame>
          <p:nvGraphicFramePr>
            <p:cNvPr id="57357" name="Object 3"/>
            <p:cNvGraphicFramePr>
              <a:graphicFrameLocks noChangeAspect="1"/>
            </p:cNvGraphicFramePr>
            <p:nvPr>
              <p:extLst/>
            </p:nvPr>
          </p:nvGraphicFramePr>
          <p:xfrm>
            <a:off x="906" y="2057"/>
            <a:ext cx="260" cy="339"/>
          </p:xfrm>
          <a:graphic>
            <a:graphicData uri="http://schemas.openxmlformats.org/presentationml/2006/ole">
              <mc:AlternateContent xmlns:mc="http://schemas.openxmlformats.org/markup-compatibility/2006">
                <mc:Choice xmlns:v="urn:schemas-microsoft-com:vml" Requires="v">
                  <p:oleObj spid="_x0000_s61625" name="Rovnice" r:id="rId10" imgW="126780" imgH="164814" progId="Equation.3">
                    <p:embed/>
                  </p:oleObj>
                </mc:Choice>
                <mc:Fallback>
                  <p:oleObj name="Rovnice" r:id="rId10" imgW="126780" imgH="164814" progId="Equation.3">
                    <p:embed/>
                    <p:pic>
                      <p:nvPicPr>
                        <p:cNvPr id="57357"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 y="2057"/>
                          <a:ext cx="260"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Rectangle 1"/>
          <p:cNvSpPr/>
          <p:nvPr/>
        </p:nvSpPr>
        <p:spPr>
          <a:xfrm>
            <a:off x="2284537" y="1390650"/>
            <a:ext cx="2516187" cy="863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3" name="Rectangle 12"/>
          <p:cNvSpPr/>
          <p:nvPr/>
        </p:nvSpPr>
        <p:spPr>
          <a:xfrm>
            <a:off x="2029312" y="4391942"/>
            <a:ext cx="2833687" cy="800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 name="Text Box 2"/>
          <p:cNvSpPr txBox="1">
            <a:spLocks noChangeArrowheads="1"/>
          </p:cNvSpPr>
          <p:nvPr/>
        </p:nvSpPr>
        <p:spPr bwMode="auto">
          <a:xfrm>
            <a:off x="2202518" y="5422900"/>
            <a:ext cx="8819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a:solidFill>
                  <a:schemeClr val="tx1"/>
                </a:solidFill>
                <a:latin typeface="Arial" panose="020B0604020202020204" pitchFamily="34" charset="0"/>
              </a:rPr>
              <a:t>DSE </a:t>
            </a:r>
            <a:r>
              <a:rPr lang="en-US" altLang="sk-SK" sz="2400" dirty="0" smtClean="0">
                <a:solidFill>
                  <a:schemeClr val="tx1"/>
                </a:solidFill>
                <a:latin typeface="Arial" panose="020B0604020202020204" pitchFamily="34" charset="0"/>
              </a:rPr>
              <a:t>fits the trend better then </a:t>
            </a:r>
            <a:r>
              <a:rPr lang="en-US" altLang="sk-SK" sz="2400" b="1" dirty="0" smtClean="0">
                <a:solidFill>
                  <a:schemeClr val="tx1"/>
                </a:solidFill>
                <a:latin typeface="Arial" panose="020B0604020202020204" pitchFamily="34" charset="0"/>
              </a:rPr>
              <a:t> SSE, </a:t>
            </a:r>
            <a:r>
              <a:rPr lang="en-US" altLang="sk-SK" sz="2400" dirty="0" smtClean="0">
                <a:solidFill>
                  <a:schemeClr val="tx1"/>
                </a:solidFill>
                <a:latin typeface="Arial" panose="020B0604020202020204" pitchFamily="34" charset="0"/>
              </a:rPr>
              <a:t>because it is able to fit  with the with lower mean square error</a:t>
            </a:r>
            <a:endParaRPr lang="en-US"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029422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992313" y="336550"/>
            <a:ext cx="7561262" cy="369888"/>
          </a:xfrm>
          <a:prstGeom prst="rect">
            <a:avLst/>
          </a:prstGeom>
          <a:solidFill>
            <a:schemeClr val="accent1">
              <a:lumMod val="40000"/>
              <a:lumOff val="60000"/>
            </a:schemeClr>
          </a:solidFill>
          <a:ln>
            <a:noFill/>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defRPr/>
            </a:pPr>
            <a:r>
              <a:rPr lang="sk-SK" altLang="en-US" sz="1800" dirty="0" err="1" smtClean="0">
                <a:latin typeface="Arial" panose="020B0604020202020204" pitchFamily="34" charset="0"/>
              </a:rPr>
              <a:t>Write</a:t>
            </a:r>
            <a:r>
              <a:rPr lang="sk-SK" altLang="en-US" sz="1800" dirty="0" smtClean="0">
                <a:latin typeface="Arial" panose="020B0604020202020204" pitchFamily="34" charset="0"/>
              </a:rPr>
              <a:t>  </a:t>
            </a:r>
            <a:r>
              <a:rPr lang="sk-SK" altLang="en-US" sz="1800" dirty="0" err="1">
                <a:latin typeface="Arial" panose="020B0604020202020204" pitchFamily="34" charset="0"/>
              </a:rPr>
              <a:t>Bayes</a:t>
            </a:r>
            <a:r>
              <a:rPr lang="sk-SK" altLang="en-US" sz="1800" dirty="0">
                <a:latin typeface="Arial" panose="020B0604020202020204" pitchFamily="34" charset="0"/>
              </a:rPr>
              <a:t> net rule </a:t>
            </a:r>
            <a:r>
              <a:rPr lang="sk-SK" altLang="en-US" sz="1800" dirty="0" err="1" smtClean="0">
                <a:latin typeface="Arial" panose="020B0604020202020204" pitchFamily="34" charset="0"/>
              </a:rPr>
              <a:t>for</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network</a:t>
            </a:r>
            <a:r>
              <a:rPr lang="sk-SK" altLang="en-US" sz="1800" dirty="0" smtClean="0">
                <a:latin typeface="Arial" panose="020B0604020202020204" pitchFamily="34" charset="0"/>
              </a:rPr>
              <a:t>?</a:t>
            </a:r>
            <a:endParaRPr lang="sk-SK" altLang="en-US" sz="1800" dirty="0">
              <a:latin typeface="Arial" panose="020B0604020202020204" pitchFamily="34" charset="0"/>
            </a:endParaRPr>
          </a:p>
        </p:txBody>
      </p:sp>
      <p:sp>
        <p:nvSpPr>
          <p:cNvPr id="7" name="TextBox 6"/>
          <p:cNvSpPr txBox="1">
            <a:spLocks noChangeArrowheads="1"/>
          </p:cNvSpPr>
          <p:nvPr/>
        </p:nvSpPr>
        <p:spPr bwMode="auto">
          <a:xfrm>
            <a:off x="1978026" y="3284538"/>
            <a:ext cx="8208963"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err="1" smtClean="0">
                <a:latin typeface="Arial" panose="020B0604020202020204" pitchFamily="34" charset="0"/>
              </a:rPr>
              <a:t>Using</a:t>
            </a:r>
            <a:r>
              <a:rPr lang="sk-SK" altLang="en-US" dirty="0" smtClean="0">
                <a:latin typeface="Arial" panose="020B0604020202020204" pitchFamily="34" charset="0"/>
              </a:rPr>
              <a:t> </a:t>
            </a:r>
            <a:r>
              <a:rPr lang="sk-SK" altLang="en-US" dirty="0" err="1" smtClean="0">
                <a:latin typeface="Arial" panose="020B0604020202020204" pitchFamily="34" charset="0"/>
              </a:rPr>
              <a:t>previous</a:t>
            </a:r>
            <a:r>
              <a:rPr lang="sk-SK" altLang="en-US" dirty="0" smtClean="0">
                <a:latin typeface="Arial" panose="020B0604020202020204" pitchFamily="34" charset="0"/>
              </a:rPr>
              <a:t> formula , </a:t>
            </a:r>
            <a:r>
              <a:rPr lang="sk-SK" altLang="en-US" dirty="0" err="1" smtClean="0">
                <a:latin typeface="Arial" panose="020B0604020202020204" pitchFamily="34" charset="0"/>
              </a:rPr>
              <a:t>the</a:t>
            </a:r>
            <a:r>
              <a:rPr lang="sk-SK" altLang="en-US" dirty="0" smtClean="0">
                <a:latin typeface="Arial" panose="020B0604020202020204" pitchFamily="34" charset="0"/>
              </a:rPr>
              <a:t> </a:t>
            </a:r>
            <a:r>
              <a:rPr lang="sk-SK" altLang="en-US" dirty="0" err="1" smtClean="0">
                <a:latin typeface="Arial" panose="020B0604020202020204" pitchFamily="34" charset="0"/>
              </a:rPr>
              <a:t>probabilities</a:t>
            </a:r>
            <a:r>
              <a:rPr lang="sk-SK" altLang="en-US" dirty="0" smtClean="0">
                <a:latin typeface="Arial" panose="020B0604020202020204" pitchFamily="34" charset="0"/>
              </a:rPr>
              <a:t> are </a:t>
            </a:r>
            <a:r>
              <a:rPr lang="sk-SK" altLang="en-US" dirty="0" err="1" smtClean="0">
                <a:latin typeface="Arial" panose="020B0604020202020204" pitchFamily="34" charset="0"/>
              </a:rPr>
              <a:t>estimated</a:t>
            </a:r>
            <a:r>
              <a:rPr lang="sk-SK" altLang="en-US" dirty="0" smtClean="0">
                <a:latin typeface="Arial" panose="020B0604020202020204" pitchFamily="34" charset="0"/>
              </a:rPr>
              <a:t> </a:t>
            </a:r>
            <a:r>
              <a:rPr lang="sk-SK" altLang="en-US" dirty="0" err="1" smtClean="0">
                <a:latin typeface="Arial" panose="020B0604020202020204" pitchFamily="34" charset="0"/>
              </a:rPr>
              <a:t>from</a:t>
            </a:r>
            <a:r>
              <a:rPr lang="sk-SK" altLang="en-US" dirty="0" smtClean="0">
                <a:latin typeface="Arial" panose="020B0604020202020204" pitchFamily="34" charset="0"/>
              </a:rPr>
              <a:t> </a:t>
            </a:r>
            <a:r>
              <a:rPr lang="sk-SK" altLang="en-US" dirty="0" err="1" smtClean="0">
                <a:latin typeface="Arial" panose="020B0604020202020204" pitchFamily="34" charset="0"/>
              </a:rPr>
              <a:t>the</a:t>
            </a:r>
            <a:r>
              <a:rPr lang="sk-SK" altLang="en-US" dirty="0" smtClean="0">
                <a:latin typeface="Arial" panose="020B0604020202020204" pitchFamily="34" charset="0"/>
              </a:rPr>
              <a:t> test </a:t>
            </a:r>
            <a:r>
              <a:rPr lang="sk-SK" altLang="en-US" dirty="0" err="1" smtClean="0">
                <a:latin typeface="Arial" panose="020B0604020202020204" pitchFamily="34" charset="0"/>
              </a:rPr>
              <a:t>data</a:t>
            </a:r>
            <a:r>
              <a:rPr lang="sk-SK" altLang="en-US" dirty="0" smtClean="0">
                <a:latin typeface="Arial" panose="020B0604020202020204" pitchFamily="34" charset="0"/>
              </a:rPr>
              <a:t>. </a:t>
            </a:r>
            <a:endParaRPr lang="sk-SK" altLang="en-US" dirty="0">
              <a:latin typeface="Arial" panose="020B0604020202020204" pitchFamily="34" charset="0"/>
            </a:endParaRPr>
          </a:p>
        </p:txBody>
      </p:sp>
      <p:sp>
        <p:nvSpPr>
          <p:cNvPr id="4" name="TextBox 3"/>
          <p:cNvSpPr txBox="1"/>
          <p:nvPr/>
        </p:nvSpPr>
        <p:spPr>
          <a:xfrm>
            <a:off x="2001761" y="5904411"/>
            <a:ext cx="8866536" cy="923330"/>
          </a:xfrm>
          <a:prstGeom prst="rect">
            <a:avLst/>
          </a:prstGeom>
          <a:solidFill>
            <a:schemeClr val="accent6">
              <a:lumMod val="60000"/>
              <a:lumOff val="40000"/>
            </a:schemeClr>
          </a:solidFill>
        </p:spPr>
        <p:txBody>
          <a:bodyPr wrap="square" rtlCol="0">
            <a:spAutoFit/>
          </a:bodyPr>
          <a:lstStyle/>
          <a:p>
            <a:r>
              <a:rPr lang="sk-SK" dirty="0" err="1" smtClean="0"/>
              <a:t>The</a:t>
            </a:r>
            <a:r>
              <a:rPr lang="sk-SK" dirty="0" smtClean="0"/>
              <a:t> </a:t>
            </a:r>
            <a:r>
              <a:rPr lang="sk-SK" dirty="0" err="1" smtClean="0"/>
              <a:t>second</a:t>
            </a:r>
            <a:r>
              <a:rPr lang="sk-SK" dirty="0" smtClean="0"/>
              <a:t> </a:t>
            </a:r>
            <a:r>
              <a:rPr lang="sk-SK" dirty="0" err="1" smtClean="0"/>
              <a:t>question</a:t>
            </a:r>
            <a:r>
              <a:rPr lang="sk-SK" dirty="0" smtClean="0"/>
              <a:t> </a:t>
            </a:r>
            <a:r>
              <a:rPr lang="sk-SK" dirty="0" err="1" smtClean="0"/>
              <a:t>is</a:t>
            </a:r>
            <a:r>
              <a:rPr lang="sk-SK" dirty="0" smtClean="0"/>
              <a:t> a </a:t>
            </a:r>
            <a:r>
              <a:rPr lang="sk-SK" dirty="0" err="1" smtClean="0"/>
              <a:t>classification</a:t>
            </a:r>
            <a:r>
              <a:rPr lang="sk-SK" dirty="0" smtClean="0"/>
              <a:t> </a:t>
            </a:r>
            <a:r>
              <a:rPr lang="sk-SK" dirty="0" err="1" smtClean="0"/>
              <a:t>question</a:t>
            </a:r>
            <a:r>
              <a:rPr lang="sk-SK" dirty="0" smtClean="0"/>
              <a:t>. </a:t>
            </a:r>
            <a:r>
              <a:rPr lang="sk-SK" dirty="0" err="1" smtClean="0"/>
              <a:t>Will</a:t>
            </a:r>
            <a:r>
              <a:rPr lang="sk-SK" dirty="0" smtClean="0"/>
              <a:t> </a:t>
            </a:r>
            <a:r>
              <a:rPr lang="sk-SK" dirty="0" err="1" smtClean="0"/>
              <a:t>the</a:t>
            </a:r>
            <a:r>
              <a:rPr lang="sk-SK" dirty="0" smtClean="0"/>
              <a:t> person get</a:t>
            </a:r>
            <a:r>
              <a:rPr lang="en-US" dirty="0" smtClean="0"/>
              <a:t> loan</a:t>
            </a:r>
            <a:r>
              <a:rPr lang="sk-SK" dirty="0" smtClean="0"/>
              <a:t> </a:t>
            </a:r>
            <a:r>
              <a:rPr lang="sk-SK" dirty="0" err="1" smtClean="0"/>
              <a:t>providing</a:t>
            </a:r>
            <a:r>
              <a:rPr lang="sk-SK" dirty="0" smtClean="0"/>
              <a:t> </a:t>
            </a:r>
            <a:r>
              <a:rPr lang="sk-SK" dirty="0" err="1" smtClean="0"/>
              <a:t>that</a:t>
            </a:r>
            <a:r>
              <a:rPr lang="sk-SK" dirty="0" smtClean="0"/>
              <a:t> </a:t>
            </a:r>
            <a:r>
              <a:rPr lang="en-US" dirty="0" smtClean="0"/>
              <a:t>the person</a:t>
            </a:r>
            <a:r>
              <a:rPr lang="sk-SK" dirty="0" smtClean="0"/>
              <a:t> </a:t>
            </a:r>
            <a:r>
              <a:rPr lang="sk-SK" dirty="0" err="1" smtClean="0"/>
              <a:t>is</a:t>
            </a:r>
            <a:r>
              <a:rPr lang="sk-SK" dirty="0" smtClean="0"/>
              <a:t> </a:t>
            </a:r>
            <a:r>
              <a:rPr lang="sk-SK" dirty="0" err="1" smtClean="0"/>
              <a:t>an</a:t>
            </a:r>
            <a:r>
              <a:rPr lang="sk-SK" dirty="0" smtClean="0"/>
              <a:t> </a:t>
            </a:r>
            <a:r>
              <a:rPr lang="sk-SK" dirty="0" err="1" smtClean="0"/>
              <a:t>unemployed</a:t>
            </a:r>
            <a:r>
              <a:rPr lang="sk-SK" dirty="0" smtClean="0"/>
              <a:t> </a:t>
            </a:r>
            <a:r>
              <a:rPr lang="sk-SK" dirty="0" err="1" smtClean="0"/>
              <a:t>woman</a:t>
            </a:r>
            <a:r>
              <a:rPr lang="sk-SK" dirty="0" smtClean="0"/>
              <a:t>, </a:t>
            </a:r>
            <a:r>
              <a:rPr lang="sk-SK" dirty="0" err="1" smtClean="0"/>
              <a:t>wit</a:t>
            </a:r>
            <a:r>
              <a:rPr lang="en-US" dirty="0" smtClean="0"/>
              <a:t>h</a:t>
            </a:r>
            <a:r>
              <a:rPr lang="sk-SK" dirty="0" smtClean="0"/>
              <a:t> </a:t>
            </a:r>
            <a:r>
              <a:rPr lang="sk-SK" dirty="0" err="1" smtClean="0"/>
              <a:t>low</a:t>
            </a:r>
            <a:r>
              <a:rPr lang="sk-SK" dirty="0" smtClean="0"/>
              <a:t> </a:t>
            </a:r>
            <a:r>
              <a:rPr lang="sk-SK" dirty="0" err="1" smtClean="0"/>
              <a:t>allowance</a:t>
            </a:r>
            <a:r>
              <a:rPr lang="sk-SK" dirty="0" smtClean="0"/>
              <a:t> and </a:t>
            </a:r>
            <a:r>
              <a:rPr lang="sk-SK" dirty="0" err="1" smtClean="0"/>
              <a:t>average</a:t>
            </a:r>
            <a:r>
              <a:rPr lang="sk-SK" dirty="0" smtClean="0"/>
              <a:t> </a:t>
            </a:r>
            <a:r>
              <a:rPr lang="sk-SK" dirty="0" err="1" smtClean="0"/>
              <a:t>money</a:t>
            </a:r>
            <a:r>
              <a:rPr lang="sk-SK" dirty="0" smtClean="0"/>
              <a:t> on </a:t>
            </a:r>
            <a:r>
              <a:rPr lang="sk-SK" dirty="0" err="1" smtClean="0"/>
              <a:t>the</a:t>
            </a:r>
            <a:r>
              <a:rPr lang="sk-SK" dirty="0" smtClean="0"/>
              <a:t> bank </a:t>
            </a:r>
            <a:r>
              <a:rPr lang="sk-SK" dirty="0" err="1" smtClean="0"/>
              <a:t>account</a:t>
            </a:r>
            <a:r>
              <a:rPr lang="sk-SK" dirty="0" smtClean="0"/>
              <a:t>. </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024064" y="934306"/>
                <a:ext cx="9732224" cy="639983"/>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𝐺𝑒𝑛𝑑</m:t>
                          </m:r>
                          <m:r>
                            <a:rPr lang="en-US" b="0" i="1" smtClean="0">
                              <a:latin typeface="Cambria Math" panose="02040503050406030204" pitchFamily="18" charset="0"/>
                            </a:rPr>
                            <m:t>, </m:t>
                          </m:r>
                          <m:r>
                            <a:rPr lang="en-US" b="0" i="1" smtClean="0">
                              <a:latin typeface="Cambria Math" panose="02040503050406030204" pitchFamily="18" charset="0"/>
                            </a:rPr>
                            <m:t>𝑈𝑛𝑒𝑚𝑝</m:t>
                          </m:r>
                          <m:r>
                            <a:rPr lang="en-US" b="0" i="1" smtClean="0">
                              <a:latin typeface="Cambria Math" panose="02040503050406030204" pitchFamily="18" charset="0"/>
                            </a:rPr>
                            <m:t>, </m:t>
                          </m:r>
                          <m:r>
                            <a:rPr lang="en-US" b="0" i="1" smtClean="0">
                              <a:latin typeface="Cambria Math" panose="02040503050406030204" pitchFamily="18" charset="0"/>
                            </a:rPr>
                            <m:t>𝐸𝑎𝑟𝑛</m:t>
                          </m:r>
                          <m:r>
                            <a:rPr lang="en-US" b="0" i="1" smtClean="0">
                              <a:latin typeface="Cambria Math" panose="02040503050406030204" pitchFamily="18" charset="0"/>
                            </a:rPr>
                            <m:t>, </m:t>
                          </m:r>
                          <m:r>
                            <a:rPr lang="en-US" b="0" i="1" smtClean="0">
                              <a:latin typeface="Cambria Math" panose="02040503050406030204" pitchFamily="18" charset="0"/>
                            </a:rPr>
                            <m:t>𝐴𝑐𝑐𝑜𝑢𝑛𝑡</m:t>
                          </m:r>
                          <m:r>
                            <a:rPr lang="en-US" b="0" i="1" smtClean="0">
                              <a:latin typeface="Cambria Math" panose="02040503050406030204" pitchFamily="18" charset="0"/>
                            </a:rPr>
                            <m:t>, </m:t>
                          </m:r>
                          <m:r>
                            <a:rPr lang="en-US" b="0" i="1" smtClean="0">
                              <a:latin typeface="Cambria Math" panose="02040503050406030204" pitchFamily="18" charset="0"/>
                            </a:rPr>
                            <m:t>𝐿𝑜𝑎𝑛</m:t>
                          </m:r>
                        </m:e>
                      </m:d>
                      <m:r>
                        <a:rPr lang="en-US" b="0" i="1" smtClean="0">
                          <a:latin typeface="Cambria Math" panose="02040503050406030204" pitchFamily="18" charset="0"/>
                        </a:rPr>
                        <m:t>=</m:t>
                      </m:r>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𝐺𝑒𝑛𝑑</m:t>
                          </m:r>
                        </m:e>
                      </m:d>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𝑈𝑛𝑒𝑚𝑝</m:t>
                          </m:r>
                        </m:e>
                      </m:d>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𝐴𝑐𝑐𝑜𝑢𝑛𝑡</m:t>
                          </m:r>
                        </m:e>
                      </m:d>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𝐸𝑎𝑟𝑛</m:t>
                          </m:r>
                          <m:r>
                            <a:rPr lang="en-US" b="0" i="1" smtClean="0">
                              <a:latin typeface="Cambria Math" panose="02040503050406030204" pitchFamily="18" charset="0"/>
                            </a:rPr>
                            <m:t> /</m:t>
                          </m:r>
                          <m:r>
                            <a:rPr lang="en-US" b="0" i="1" smtClean="0">
                              <a:latin typeface="Cambria Math" panose="02040503050406030204" pitchFamily="18" charset="0"/>
                            </a:rPr>
                            <m:t>𝐺𝑒𝑛</m:t>
                          </m:r>
                          <m:r>
                            <a:rPr lang="en-US" b="0" i="1" smtClean="0">
                              <a:latin typeface="Cambria Math" panose="02040503050406030204" pitchFamily="18" charset="0"/>
                            </a:rPr>
                            <m:t>, </m:t>
                          </m:r>
                          <m:r>
                            <a:rPr lang="en-US" b="0" i="1" smtClean="0">
                              <a:latin typeface="Cambria Math" panose="02040503050406030204" pitchFamily="18" charset="0"/>
                            </a:rPr>
                            <m:t>𝑈𝑛𝑒𝑚𝑝</m:t>
                          </m:r>
                        </m:e>
                      </m:d>
                      <m:r>
                        <a:rPr lang="en-US" b="0" i="1" smtClean="0">
                          <a:latin typeface="Cambria Math" panose="02040503050406030204" pitchFamily="18" charset="0"/>
                        </a:rPr>
                        <m:t> </m:t>
                      </m:r>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𝐿𝑜𝑎𝑛</m:t>
                          </m:r>
                          <m:r>
                            <a:rPr lang="en-US" b="0" i="1" smtClean="0">
                              <a:latin typeface="Cambria Math" panose="02040503050406030204" pitchFamily="18" charset="0"/>
                            </a:rPr>
                            <m:t>/ </m:t>
                          </m:r>
                          <m:r>
                            <a:rPr lang="en-US" b="0" i="1" smtClean="0">
                              <a:latin typeface="Cambria Math" panose="02040503050406030204" pitchFamily="18" charset="0"/>
                            </a:rPr>
                            <m:t>𝐸𝑎𝑟𝑛</m:t>
                          </m:r>
                          <m:r>
                            <a:rPr lang="en-US" b="0" i="1" smtClean="0">
                              <a:latin typeface="Cambria Math" panose="02040503050406030204" pitchFamily="18" charset="0"/>
                            </a:rPr>
                            <m:t>,</m:t>
                          </m:r>
                          <m:r>
                            <a:rPr lang="en-US" b="0" i="1" smtClean="0">
                              <a:latin typeface="Cambria Math" panose="02040503050406030204" pitchFamily="18" charset="0"/>
                            </a:rPr>
                            <m:t>𝑈𝑛𝑒𝑚𝑝</m:t>
                          </m:r>
                          <m:r>
                            <a:rPr lang="en-US" b="0" i="1" smtClean="0">
                              <a:latin typeface="Cambria Math" panose="02040503050406030204" pitchFamily="18" charset="0"/>
                            </a:rPr>
                            <m:t>,</m:t>
                          </m:r>
                          <m:r>
                            <a:rPr lang="en-US" b="0" i="1" smtClean="0">
                              <a:latin typeface="Cambria Math" panose="02040503050406030204" pitchFamily="18" charset="0"/>
                            </a:rPr>
                            <m:t>𝐴𝑐𝑐𝑜𝑢𝑛𝑡</m:t>
                          </m:r>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024064" y="934306"/>
                <a:ext cx="9732224" cy="639983"/>
              </a:xfrm>
              <a:prstGeom prst="rect">
                <a:avLst/>
              </a:prstGeom>
              <a:blipFill>
                <a:blip r:embed="rId3"/>
                <a:stretch>
                  <a:fillRect b="-9524"/>
                </a:stretch>
              </a:blipFill>
            </p:spPr>
            <p:txBody>
              <a:bodyPr/>
              <a:lstStyle/>
              <a:p>
                <a:r>
                  <a:rPr lang="en-US">
                    <a:noFill/>
                  </a:rPr>
                  <a:t> </a:t>
                </a:r>
              </a:p>
            </p:txBody>
          </p:sp>
        </mc:Fallback>
      </mc:AlternateContent>
      <p:grpSp>
        <p:nvGrpSpPr>
          <p:cNvPr id="13" name="Group 12"/>
          <p:cNvGrpSpPr/>
          <p:nvPr/>
        </p:nvGrpSpPr>
        <p:grpSpPr>
          <a:xfrm>
            <a:off x="1265962" y="2222002"/>
            <a:ext cx="8602372" cy="743008"/>
            <a:chOff x="1265962" y="2222002"/>
            <a:chExt cx="8602372" cy="743008"/>
          </a:xfrm>
        </p:grpSpPr>
        <p:grpSp>
          <p:nvGrpSpPr>
            <p:cNvPr id="9" name="Group 8"/>
            <p:cNvGrpSpPr/>
            <p:nvPr/>
          </p:nvGrpSpPr>
          <p:grpSpPr>
            <a:xfrm>
              <a:off x="1978026" y="2222002"/>
              <a:ext cx="7561263" cy="733426"/>
              <a:chOff x="1978026" y="2222002"/>
              <a:chExt cx="7561263" cy="733426"/>
            </a:xfrm>
          </p:grpSpPr>
          <p:sp>
            <p:nvSpPr>
              <p:cNvPr id="29705" name="TextBox 3"/>
              <p:cNvSpPr txBox="1">
                <a:spLocks noChangeArrowheads="1"/>
              </p:cNvSpPr>
              <p:nvPr/>
            </p:nvSpPr>
            <p:spPr bwMode="auto">
              <a:xfrm>
                <a:off x="1978026" y="2222002"/>
                <a:ext cx="7561263" cy="369207"/>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defRPr/>
                </a:pPr>
                <a:r>
                  <a:rPr lang="sk-SK" altLang="en-US" sz="1800" dirty="0" err="1" smtClean="0">
                    <a:latin typeface="Arial" panose="020B0604020202020204" pitchFamily="34" charset="0"/>
                  </a:rPr>
                  <a:t>What</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the</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probability</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for</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atomic</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event</a:t>
                </a:r>
                <a:r>
                  <a:rPr lang="sk-SK" altLang="en-US" sz="1800" dirty="0" smtClean="0">
                    <a:latin typeface="Arial" panose="020B0604020202020204" pitchFamily="34" charset="0"/>
                  </a:rPr>
                  <a:t> </a:t>
                </a:r>
                <a:r>
                  <a:rPr lang="sk-SK" altLang="en-US" sz="1800" dirty="0">
                    <a:latin typeface="Arial" panose="020B0604020202020204" pitchFamily="34" charset="0"/>
                  </a:rPr>
                  <a:t>?</a:t>
                </a:r>
              </a:p>
            </p:txBody>
          </p:sp>
          <mc:AlternateContent xmlns:mc="http://schemas.openxmlformats.org/markup-compatibility/2006" xmlns:a14="http://schemas.microsoft.com/office/drawing/2010/main">
            <mc:Choice Requires="a14">
              <p:graphicFrame>
                <p:nvGraphicFramePr>
                  <p:cNvPr id="14" name="Object 4"/>
                  <p:cNvGraphicFramePr>
                    <a:graphicFrameLocks noChangeAspect="1"/>
                  </p:cNvGraphicFramePr>
                  <p:nvPr>
                    <p:extLst/>
                  </p:nvPr>
                </p:nvGraphicFramePr>
                <p:xfrm>
                  <a:off x="2001507" y="2653905"/>
                  <a:ext cx="6804406" cy="301523"/>
                </p:xfrm>
                <a:graphic>
                  <a:graphicData uri="http://schemas.openxmlformats.org/presentationml/2006/ole">
                    <mc:AlternateContent>
                      <mc:Choice xmlns:v="urn:schemas-microsoft-com:vml" Requires="v">
                        <p:oleObj spid="_x0000_s70666" name="Rovnica" r:id="rId4" imgW="4876800" imgH="215900" progId="Equation.3">
                          <p:embed/>
                        </p:oleObj>
                      </mc:Choice>
                      <mc:Fallback>
                        <p:oleObj name="Rovnica" r:id="rId4" imgW="4876800" imgH="215900" progId="Equation.3">
                          <p:embed/>
                          <p:pic>
                            <p:nvPicPr>
                              <p:cNvPr id="14" name="Object 4"/>
                              <p:cNvPicPr>
                                <a:picLocks noChangeAspect="1" noChangeArrowheads="1"/>
                              </p:cNvPicPr>
                              <p:nvPr/>
                            </p:nvPicPr>
                            <p:blipFill>
                              <a:blip r:embed="rId5">
                                <a:extLst>
                                  <a:ext uri="{28A0092B-C50C-407E-A947-70E740481C1C}">
                                    <a14:useLocalDpi val="0"/>
                                  </a:ext>
                                </a:extLst>
                              </a:blip>
                              <a:srcRect/>
                              <a:stretch>
                                <a:fillRect/>
                              </a:stretch>
                            </p:blipFill>
                            <p:spPr bwMode="auto">
                              <a:xfrm>
                                <a:off x="2001507" y="2653905"/>
                                <a:ext cx="6804406" cy="3015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4" name="Object 4"/>
                  <p:cNvGraphicFramePr>
                    <a:graphicFrameLocks noChangeAspect="1"/>
                  </p:cNvGraphicFramePr>
                  <p:nvPr>
                    <p:extLst>
                      <p:ext uri="{D42A27DB-BD31-4B8C-83A1-F6EECF244321}">
                        <p14:modId xmlns:p14="http://schemas.microsoft.com/office/powerpoint/2010/main" val="480700844"/>
                      </p:ext>
                    </p:extLst>
                  </p:nvPr>
                </p:nvGraphicFramePr>
                <p:xfrm>
                  <a:off x="2001507" y="2653905"/>
                  <a:ext cx="6804406" cy="301523"/>
                </p:xfrm>
                <a:graphic>
                  <a:graphicData uri="http://schemas.openxmlformats.org/presentationml/2006/ole">
                    <mc:AlternateContent>
                      <mc:Choice xmlns:v="urn:schemas-microsoft-com:vml" Requires="v">
                        <p:oleObj spid="_x0000_s22621" name="Rovnica" r:id="rId6" imgW="4876800" imgH="215900" progId="Equation.3">
                          <p:embed/>
                        </p:oleObj>
                      </mc:Choice>
                      <mc:Fallback>
                        <p:oleObj name="Rovnica" r:id="rId6" imgW="4876800" imgH="215900" progId="Equation.3">
                          <p:embed/>
                          <p:pic>
                            <p:nvPicPr>
                              <p:cNvPr id="2970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1507" y="2653905"/>
                                <a:ext cx="6804406" cy="30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8" name="TextBox 7"/>
                <p:cNvSpPr txBox="1"/>
                <p:nvPr/>
              </p:nvSpPr>
              <p:spPr>
                <a:xfrm>
                  <a:off x="1265962" y="2595678"/>
                  <a:ext cx="8602372"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𝐺𝑒𝑛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𝑈𝑛𝑒𝑚𝑝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𝐸𝑎𝑟𝑛𝑖𝑛𝑔</m:t>
                            </m:r>
                            <m:r>
                              <a:rPr lang="en-US" b="0" i="1" smtClean="0">
                                <a:latin typeface="Cambria Math" panose="02040503050406030204" pitchFamily="18" charset="0"/>
                              </a:rPr>
                              <m:t>=</m:t>
                            </m:r>
                            <m:r>
                              <a:rPr lang="en-US" b="0" i="1" smtClean="0">
                                <a:latin typeface="Cambria Math" panose="02040503050406030204" pitchFamily="18" charset="0"/>
                              </a:rPr>
                              <m:t>𝑚𝑖𝑑𝑑𝑙𝑒</m:t>
                            </m:r>
                            <m:r>
                              <a:rPr lang="en-US" b="0" i="1" smtClean="0">
                                <a:latin typeface="Cambria Math" panose="02040503050406030204" pitchFamily="18" charset="0"/>
                              </a:rPr>
                              <m:t>, </m:t>
                            </m:r>
                            <m:r>
                              <a:rPr lang="en-US" b="0" i="1" smtClean="0">
                                <a:latin typeface="Cambria Math" panose="02040503050406030204" pitchFamily="18" charset="0"/>
                              </a:rPr>
                              <m:t>𝐴𝑐𝑐𝑜𝑢𝑛𝑡</m:t>
                            </m:r>
                            <m:r>
                              <a:rPr lang="en-US" b="0" i="1" smtClean="0">
                                <a:latin typeface="Cambria Math" panose="02040503050406030204" pitchFamily="18" charset="0"/>
                              </a:rPr>
                              <m:t>=</m:t>
                            </m:r>
                            <m:r>
                              <a:rPr lang="en-US" b="0" i="1" smtClean="0">
                                <a:latin typeface="Cambria Math" panose="02040503050406030204" pitchFamily="18" charset="0"/>
                              </a:rPr>
                              <m:t>h𝑖𝑔h</m:t>
                            </m:r>
                            <m:r>
                              <a:rPr lang="en-US" b="0" i="1" smtClean="0">
                                <a:latin typeface="Cambria Math" panose="02040503050406030204" pitchFamily="18" charset="0"/>
                              </a:rPr>
                              <m:t>, </m:t>
                            </m:r>
                            <m:r>
                              <a:rPr lang="en-US" b="0" i="1" smtClean="0">
                                <a:latin typeface="Cambria Math" panose="02040503050406030204" pitchFamily="18" charset="0"/>
                              </a:rPr>
                              <m:t>𝐿𝑜𝑎𝑛</m:t>
                            </m:r>
                            <m:r>
                              <a:rPr lang="en-US" b="0" i="1" smtClean="0">
                                <a:latin typeface="Cambria Math" panose="02040503050406030204" pitchFamily="18" charset="0"/>
                              </a:rPr>
                              <m:t>=</m:t>
                            </m:r>
                            <m:r>
                              <a:rPr lang="en-US" b="0" i="1" smtClean="0">
                                <a:latin typeface="Cambria Math" panose="02040503050406030204" pitchFamily="18" charset="0"/>
                              </a:rPr>
                              <m:t>𝑛</m:t>
                            </m:r>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265962" y="2595678"/>
                  <a:ext cx="8602372" cy="369332"/>
                </a:xfrm>
                <a:prstGeom prst="rect">
                  <a:avLst/>
                </a:prstGeom>
                <a:blipFill>
                  <a:blip r:embed="rId8"/>
                  <a:stretch>
                    <a:fillRect b="-16667"/>
                  </a:stretch>
                </a:blipFill>
              </p:spPr>
              <p:txBody>
                <a:bodyPr/>
                <a:lstStyle/>
                <a:p>
                  <a:r>
                    <a:rPr lang="en-US">
                      <a:noFill/>
                    </a:rPr>
                    <a:t> </a:t>
                  </a:r>
                </a:p>
              </p:txBody>
            </p:sp>
          </mc:Fallback>
        </mc:AlternateContent>
      </p:grpSp>
      <p:grpSp>
        <p:nvGrpSpPr>
          <p:cNvPr id="12" name="Group 11"/>
          <p:cNvGrpSpPr/>
          <p:nvPr/>
        </p:nvGrpSpPr>
        <p:grpSpPr>
          <a:xfrm>
            <a:off x="1450326" y="4071935"/>
            <a:ext cx="8760474" cy="1476850"/>
            <a:chOff x="1450326" y="4071935"/>
            <a:chExt cx="8760474" cy="1476850"/>
          </a:xfrm>
        </p:grpSpPr>
        <p:sp>
          <p:nvSpPr>
            <p:cNvPr id="35848" name="TextBox 7"/>
            <p:cNvSpPr txBox="1">
              <a:spLocks noChangeArrowheads="1"/>
            </p:cNvSpPr>
            <p:nvPr/>
          </p:nvSpPr>
          <p:spPr bwMode="auto">
            <a:xfrm>
              <a:off x="2001838" y="4071935"/>
              <a:ext cx="82089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err="1" smtClean="0">
                  <a:solidFill>
                    <a:srgbClr val="C00000"/>
                  </a:solidFill>
                  <a:latin typeface="Arial" panose="020B0604020202020204" pitchFamily="34" charset="0"/>
                </a:rPr>
                <a:t>We</a:t>
              </a:r>
              <a:r>
                <a:rPr lang="sk-SK" altLang="en-US" dirty="0" smtClean="0">
                  <a:solidFill>
                    <a:srgbClr val="C00000"/>
                  </a:solidFill>
                  <a:latin typeface="Arial" panose="020B0604020202020204" pitchFamily="34" charset="0"/>
                </a:rPr>
                <a:t> </a:t>
              </a:r>
              <a:r>
                <a:rPr lang="sk-SK" altLang="en-US" dirty="0" err="1" smtClean="0">
                  <a:solidFill>
                    <a:srgbClr val="C00000"/>
                  </a:solidFill>
                  <a:latin typeface="Arial" panose="020B0604020202020204" pitchFamily="34" charset="0"/>
                </a:rPr>
                <a:t>can</a:t>
              </a:r>
              <a:r>
                <a:rPr lang="sk-SK" altLang="en-US" dirty="0" smtClean="0">
                  <a:solidFill>
                    <a:srgbClr val="C00000"/>
                  </a:solidFill>
                  <a:latin typeface="Arial" panose="020B0604020202020204" pitchFamily="34" charset="0"/>
                </a:rPr>
                <a:t> </a:t>
              </a:r>
              <a:r>
                <a:rPr lang="sk-SK" altLang="en-US" dirty="0" err="1" smtClean="0">
                  <a:solidFill>
                    <a:srgbClr val="C00000"/>
                  </a:solidFill>
                  <a:latin typeface="Arial" panose="020B0604020202020204" pitchFamily="34" charset="0"/>
                </a:rPr>
                <a:t>ask</a:t>
              </a:r>
              <a:r>
                <a:rPr lang="sk-SK" altLang="en-US" dirty="0" smtClean="0">
                  <a:solidFill>
                    <a:srgbClr val="C00000"/>
                  </a:solidFill>
                  <a:latin typeface="Arial" panose="020B0604020202020204" pitchFamily="34" charset="0"/>
                </a:rPr>
                <a:t> </a:t>
              </a:r>
              <a:r>
                <a:rPr lang="sk-SK" altLang="en-US" dirty="0" err="1" smtClean="0">
                  <a:solidFill>
                    <a:srgbClr val="C00000"/>
                  </a:solidFill>
                  <a:latin typeface="Arial" panose="020B0604020202020204" pitchFamily="34" charset="0"/>
                </a:rPr>
                <a:t>another</a:t>
              </a:r>
              <a:r>
                <a:rPr lang="sk-SK" altLang="en-US" dirty="0" smtClean="0">
                  <a:solidFill>
                    <a:srgbClr val="C00000"/>
                  </a:solidFill>
                  <a:latin typeface="Arial" panose="020B0604020202020204" pitchFamily="34" charset="0"/>
                </a:rPr>
                <a:t> </a:t>
              </a:r>
              <a:r>
                <a:rPr lang="sk-SK" altLang="en-US" dirty="0" err="1" smtClean="0">
                  <a:solidFill>
                    <a:srgbClr val="C00000"/>
                  </a:solidFill>
                  <a:latin typeface="Arial" panose="020B0604020202020204" pitchFamily="34" charset="0"/>
                </a:rPr>
                <a:t>questions</a:t>
              </a:r>
              <a:r>
                <a:rPr lang="sk-SK" altLang="en-US" dirty="0" smtClean="0">
                  <a:solidFill>
                    <a:srgbClr val="C00000"/>
                  </a:solidFill>
                  <a:latin typeface="Arial" panose="020B0604020202020204" pitchFamily="34" charset="0"/>
                </a:rPr>
                <a:t> </a:t>
              </a:r>
              <a:r>
                <a:rPr lang="sk-SK" altLang="en-US" dirty="0" smtClean="0">
                  <a:latin typeface="Arial" panose="020B0604020202020204" pitchFamily="34" charset="0"/>
                </a:rPr>
                <a:t> </a:t>
              </a:r>
              <a:endParaRPr lang="sk-SK" altLang="en-US" dirty="0">
                <a:latin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2058293" y="4675259"/>
                  <a:ext cx="4866112" cy="369332"/>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𝐸𝑎𝑟𝑛</m:t>
                            </m:r>
                            <m:r>
                              <a:rPr lang="en-US" b="0" i="1" smtClean="0">
                                <a:latin typeface="Cambria Math" panose="02040503050406030204" pitchFamily="18" charset="0"/>
                              </a:rPr>
                              <m:t>=</m:t>
                            </m:r>
                            <m:r>
                              <a:rPr lang="en-US" b="0" i="1" smtClean="0">
                                <a:latin typeface="Cambria Math" panose="02040503050406030204" pitchFamily="18" charset="0"/>
                              </a:rPr>
                              <m:t>h𝑖𝑔h</m:t>
                            </m:r>
                            <m:r>
                              <a:rPr lang="en-US" b="0" i="1" smtClean="0">
                                <a:latin typeface="Cambria Math" panose="02040503050406030204" pitchFamily="18" charset="0"/>
                              </a:rPr>
                              <m:t> /  </m:t>
                            </m:r>
                            <m:r>
                              <a:rPr lang="en-US" b="0" i="1" smtClean="0">
                                <a:latin typeface="Cambria Math" panose="02040503050406030204" pitchFamily="18" charset="0"/>
                              </a:rPr>
                              <m:t>𝐺𝑒𝑛𝑑𝑒𝑟</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𝑈𝑛𝑒𝑚𝑝𝑙</m:t>
                            </m:r>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058293" y="4675259"/>
                  <a:ext cx="4866112" cy="369332"/>
                </a:xfrm>
                <a:prstGeom prst="rect">
                  <a:avLst/>
                </a:prstGeom>
                <a:blipFill>
                  <a:blip r:embed="rId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450326" y="5179453"/>
                  <a:ext cx="8645235" cy="369332"/>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0" i="1" smtClean="0">
                                <a:latin typeface="Cambria Math" panose="02040503050406030204" pitchFamily="18" charset="0"/>
                              </a:rPr>
                            </m:ctrlPr>
                          </m:dPr>
                          <m:e>
                            <m:r>
                              <a:rPr lang="en-US" b="0" i="1" smtClean="0">
                                <a:latin typeface="Cambria Math" panose="02040503050406030204" pitchFamily="18" charset="0"/>
                              </a:rPr>
                              <m:t>𝐿𝑜𝑎𝑛</m:t>
                            </m:r>
                            <m:r>
                              <a:rPr lang="en-US" b="0" i="1" smtClean="0">
                                <a:latin typeface="Cambria Math" panose="02040503050406030204" pitchFamily="18" charset="0"/>
                              </a:rPr>
                              <m:t>/ </m:t>
                            </m:r>
                            <m:r>
                              <a:rPr lang="en-US" b="0" i="1" smtClean="0">
                                <a:latin typeface="Cambria Math" panose="02040503050406030204" pitchFamily="18" charset="0"/>
                              </a:rPr>
                              <m:t>𝐺𝑒𝑛𝑑𝑒𝑟</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𝑈𝑛𝑒𝑚𝑝𝑙</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𝐸𝑎𝑟𝑛</m:t>
                            </m:r>
                            <m:r>
                              <a:rPr lang="en-US" b="0" i="1" smtClean="0">
                                <a:latin typeface="Cambria Math" panose="02040503050406030204" pitchFamily="18" charset="0"/>
                              </a:rPr>
                              <m:t>=</m:t>
                            </m:r>
                            <m:r>
                              <a:rPr lang="en-US" b="0" i="1" smtClean="0">
                                <a:latin typeface="Cambria Math" panose="02040503050406030204" pitchFamily="18" charset="0"/>
                              </a:rPr>
                              <m:t>𝑠𝑚𝑎𝑙𝑙</m:t>
                            </m:r>
                            <m:r>
                              <a:rPr lang="en-US" b="0" i="1" smtClean="0">
                                <a:latin typeface="Cambria Math" panose="02040503050406030204" pitchFamily="18" charset="0"/>
                              </a:rPr>
                              <m:t>, </m:t>
                            </m:r>
                            <m:r>
                              <a:rPr lang="en-US" b="0" i="1" smtClean="0">
                                <a:latin typeface="Cambria Math" panose="02040503050406030204" pitchFamily="18" charset="0"/>
                              </a:rPr>
                              <m:t>𝐴𝑐𝑐𝑜𝑢𝑛𝑡</m:t>
                            </m:r>
                            <m:r>
                              <a:rPr lang="en-US" b="0" i="1" smtClean="0">
                                <a:latin typeface="Cambria Math" panose="02040503050406030204" pitchFamily="18" charset="0"/>
                              </a:rPr>
                              <m:t>=</m:t>
                            </m:r>
                            <m:r>
                              <a:rPr lang="en-US" b="0" i="1" smtClean="0">
                                <a:latin typeface="Cambria Math" panose="02040503050406030204" pitchFamily="18" charset="0"/>
                              </a:rPr>
                              <m:t>𝑚𝑖𝑑𝑑𝑙𝑒</m:t>
                            </m:r>
                          </m:e>
                        </m:d>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450326" y="5179453"/>
                  <a:ext cx="8645235" cy="369332"/>
                </a:xfrm>
                <a:prstGeom prst="rect">
                  <a:avLst/>
                </a:prstGeom>
                <a:blipFill>
                  <a:blip r:embed="rId10"/>
                  <a:stretch>
                    <a:fillRect b="-1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07505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descr="Plot showing single and double exponential smoothing foreca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446" y="2541755"/>
            <a:ext cx="5643563"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 Box 4"/>
          <p:cNvSpPr txBox="1">
            <a:spLocks noChangeArrowheads="1"/>
          </p:cNvSpPr>
          <p:nvPr/>
        </p:nvSpPr>
        <p:spPr bwMode="auto">
          <a:xfrm>
            <a:off x="2495551" y="439487"/>
            <a:ext cx="862237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Forecasting  - examples</a:t>
            </a: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Double exponential smoothing versus single exponential smoothing.</a:t>
            </a:r>
            <a:endParaRPr lang="en-GB"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8365028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389" y="2317424"/>
            <a:ext cx="6256421" cy="4160520"/>
          </a:xfrm>
          <a:prstGeom prst="rect">
            <a:avLst/>
          </a:prstGeom>
        </p:spPr>
      </p:pic>
      <p:sp>
        <p:nvSpPr>
          <p:cNvPr id="4" name="TextBox 3"/>
          <p:cNvSpPr txBox="1"/>
          <p:nvPr/>
        </p:nvSpPr>
        <p:spPr>
          <a:xfrm>
            <a:off x="2911642" y="613611"/>
            <a:ext cx="6990347" cy="830997"/>
          </a:xfrm>
          <a:prstGeom prst="rect">
            <a:avLst/>
          </a:prstGeom>
          <a:noFill/>
        </p:spPr>
        <p:txBody>
          <a:bodyPr wrap="square" rtlCol="0">
            <a:spAutoFit/>
          </a:bodyPr>
          <a:lstStyle/>
          <a:p>
            <a:r>
              <a:rPr lang="en-US" sz="2400" dirty="0" smtClean="0"/>
              <a:t>Double exponential smoothing versus linear regression forecast. </a:t>
            </a:r>
            <a:endParaRPr lang="en-US" sz="2400" dirty="0"/>
          </a:p>
        </p:txBody>
      </p:sp>
    </p:spTree>
    <p:extLst>
      <p:ext uri="{BB962C8B-B14F-4D97-AF65-F5344CB8AC3E}">
        <p14:creationId xmlns:p14="http://schemas.microsoft.com/office/powerpoint/2010/main" val="3827653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1649413" y="403987"/>
            <a:ext cx="9144000" cy="792162"/>
          </a:xfrm>
        </p:spPr>
        <p:txBody>
          <a:bodyPr>
            <a:normAutofit fontScale="90000"/>
          </a:bodyPr>
          <a:lstStyle/>
          <a:p>
            <a:pPr eaLnBrk="1" hangingPunct="1">
              <a:defRPr/>
            </a:pPr>
            <a:r>
              <a:rPr lang="en-US" dirty="0"/>
              <a:t>P</a:t>
            </a:r>
            <a:r>
              <a:rPr lang="en-US" dirty="0" smtClean="0"/>
              <a:t>eriodicity </a:t>
            </a:r>
            <a:r>
              <a:rPr lang="en-US" dirty="0"/>
              <a:t>(</a:t>
            </a:r>
            <a:r>
              <a:rPr lang="sk-SK" dirty="0" err="1" smtClean="0"/>
              <a:t>se</a:t>
            </a:r>
            <a:r>
              <a:rPr lang="en-US" dirty="0" err="1" smtClean="0"/>
              <a:t>asonality</a:t>
            </a:r>
            <a:r>
              <a:rPr lang="en-US" dirty="0" smtClean="0"/>
              <a:t>) analysis in the time series</a:t>
            </a:r>
            <a:r>
              <a:rPr lang="sk-SK" dirty="0" smtClean="0"/>
              <a:t> </a:t>
            </a:r>
            <a:endParaRPr lang="en-US" dirty="0"/>
          </a:p>
        </p:txBody>
      </p:sp>
      <p:sp>
        <p:nvSpPr>
          <p:cNvPr id="63491" name="Text Box 1027"/>
          <p:cNvSpPr txBox="1">
            <a:spLocks noChangeArrowheads="1"/>
          </p:cNvSpPr>
          <p:nvPr/>
        </p:nvSpPr>
        <p:spPr bwMode="auto">
          <a:xfrm>
            <a:off x="1375927" y="2213845"/>
            <a:ext cx="1038601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Seasonal part in the time series:</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a:solidFill>
                  <a:srgbClr val="990000"/>
                </a:solidFill>
                <a:latin typeface="Arial" panose="020B0604020202020204" pitchFamily="34" charset="0"/>
              </a:rPr>
              <a:t>1. </a:t>
            </a:r>
            <a:r>
              <a:rPr lang="en-US" altLang="sk-SK" sz="2400" b="1" dirty="0" smtClean="0">
                <a:solidFill>
                  <a:srgbClr val="990000"/>
                </a:solidFill>
                <a:latin typeface="Arial" panose="020B0604020202020204" pitchFamily="34" charset="0"/>
              </a:rPr>
              <a:t>Additive</a:t>
            </a:r>
            <a:endParaRPr lang="en-US" altLang="sk-SK" sz="2400" b="1" dirty="0">
              <a:solidFill>
                <a:srgbClr val="990000"/>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a:solidFill>
                  <a:srgbClr val="990000"/>
                </a:solidFill>
                <a:latin typeface="Arial" panose="020B0604020202020204" pitchFamily="34" charset="0"/>
              </a:rPr>
              <a:t>2. </a:t>
            </a:r>
            <a:r>
              <a:rPr lang="en-US" altLang="sk-SK" sz="2400" b="1" dirty="0" smtClean="0">
                <a:solidFill>
                  <a:srgbClr val="990000"/>
                </a:solidFill>
                <a:latin typeface="Arial" panose="020B0604020202020204" pitchFamily="34" charset="0"/>
              </a:rPr>
              <a:t>Multiplicative</a:t>
            </a:r>
            <a:endParaRPr lang="en-US" altLang="sk-SK" sz="2400" b="1" dirty="0">
              <a:solidFill>
                <a:srgbClr val="990000"/>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b="1" dirty="0" err="1" smtClean="0">
                <a:solidFill>
                  <a:schemeClr val="tx1"/>
                </a:solidFill>
                <a:latin typeface="Arial" panose="020B0604020202020204" pitchFamily="34" charset="0"/>
              </a:rPr>
              <a:t>Aditive</a:t>
            </a:r>
            <a:r>
              <a:rPr lang="en-US" altLang="sk-SK" sz="2400" b="1" dirty="0" smtClean="0">
                <a:solidFill>
                  <a:schemeClr val="tx1"/>
                </a:solidFill>
                <a:latin typeface="Arial" panose="020B0604020202020204" pitchFamily="34" charset="0"/>
              </a:rPr>
              <a:t> periodicity example </a:t>
            </a:r>
            <a:r>
              <a:rPr lang="en-US" altLang="sk-SK" sz="2400" dirty="0" smtClean="0">
                <a:solidFill>
                  <a:schemeClr val="tx1"/>
                </a:solidFill>
                <a:latin typeface="Arial" panose="020B0604020202020204" pitchFamily="34" charset="0"/>
              </a:rPr>
              <a:t>:  Sale (sum of prices) of a certain  toy has a peak at December, but each year this peak price 1 million dollars is added. </a:t>
            </a:r>
          </a:p>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Multiplicative periodicity example</a:t>
            </a:r>
            <a:r>
              <a:rPr lang="en-US" altLang="sk-SK" sz="2400" dirty="0" smtClean="0">
                <a:solidFill>
                  <a:schemeClr val="tx1"/>
                </a:solidFill>
                <a:latin typeface="Arial" panose="020B0604020202020204" pitchFamily="34" charset="0"/>
              </a:rPr>
              <a:t>: Sale of some another toy has also peak at December, but this peak is each year  multiplied by the factor  </a:t>
            </a:r>
            <a:r>
              <a:rPr lang="en-US" altLang="sk-SK" sz="2400" dirty="0">
                <a:solidFill>
                  <a:schemeClr val="tx1"/>
                </a:solidFill>
                <a:latin typeface="Arial" panose="020B0604020202020204" pitchFamily="34" charset="0"/>
              </a:rPr>
              <a:t>1.4.</a:t>
            </a:r>
          </a:p>
        </p:txBody>
      </p:sp>
    </p:spTree>
    <p:extLst>
      <p:ext uri="{BB962C8B-B14F-4D97-AF65-F5344CB8AC3E}">
        <p14:creationId xmlns:p14="http://schemas.microsoft.com/office/powerpoint/2010/main" val="11861311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2404" y="733251"/>
            <a:ext cx="8911687" cy="1280890"/>
          </a:xfrm>
        </p:spPr>
        <p:txBody>
          <a:bodyPr>
            <a:normAutofit fontScale="90000"/>
          </a:bodyPr>
          <a:lstStyle/>
          <a:p>
            <a:r>
              <a:rPr lang="en-US" dirty="0" smtClean="0"/>
              <a:t>Additive versus multiplicative time </a:t>
            </a:r>
            <a:r>
              <a:rPr lang="en-US" dirty="0"/>
              <a:t>series example </a:t>
            </a:r>
            <a:r>
              <a:rPr lang="en-US" sz="2400" dirty="0"/>
              <a:t>(</a:t>
            </a:r>
            <a:r>
              <a:rPr lang="en-US" sz="2000" dirty="0" smtClean="0"/>
              <a:t>Nikolaos </a:t>
            </a:r>
            <a:r>
              <a:rPr lang="en-US" sz="2000" dirty="0" err="1" smtClean="0"/>
              <a:t>Kourentzes</a:t>
            </a:r>
            <a:r>
              <a:rPr lang="en-US" sz="2000" dirty="0" smtClean="0"/>
              <a:t> home page , Lancaster University) </a:t>
            </a:r>
            <a:endParaRPr lang="en-US" sz="2000" dirty="0"/>
          </a:p>
        </p:txBody>
      </p:sp>
      <p:grpSp>
        <p:nvGrpSpPr>
          <p:cNvPr id="11" name="Group 10"/>
          <p:cNvGrpSpPr/>
          <p:nvPr/>
        </p:nvGrpSpPr>
        <p:grpSpPr>
          <a:xfrm>
            <a:off x="2171950" y="2829772"/>
            <a:ext cx="7460565" cy="3282762"/>
            <a:chOff x="2472575" y="2341257"/>
            <a:chExt cx="7460565" cy="3282762"/>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907" y="2341257"/>
              <a:ext cx="7091233" cy="3282762"/>
            </a:xfrm>
            <a:prstGeom prst="rect">
              <a:avLst/>
            </a:prstGeom>
          </p:spPr>
        </p:pic>
        <p:sp>
          <p:nvSpPr>
            <p:cNvPr id="10" name="TextBox 9"/>
            <p:cNvSpPr txBox="1"/>
            <p:nvPr/>
          </p:nvSpPr>
          <p:spPr>
            <a:xfrm rot="16200000">
              <a:off x="1630107" y="3444658"/>
              <a:ext cx="2054268" cy="369332"/>
            </a:xfrm>
            <a:prstGeom prst="rect">
              <a:avLst/>
            </a:prstGeom>
            <a:noFill/>
          </p:spPr>
          <p:txBody>
            <a:bodyPr wrap="square" rtlCol="0">
              <a:spAutoFit/>
            </a:bodyPr>
            <a:lstStyle/>
            <a:p>
              <a:r>
                <a:rPr lang="en-US" dirty="0" smtClean="0"/>
                <a:t>Sale </a:t>
              </a:r>
              <a:endParaRPr lang="en-US" dirty="0"/>
            </a:p>
          </p:txBody>
        </p:sp>
      </p:grpSp>
    </p:spTree>
    <p:extLst>
      <p:ext uri="{BB962C8B-B14F-4D97-AF65-F5344CB8AC3E}">
        <p14:creationId xmlns:p14="http://schemas.microsoft.com/office/powerpoint/2010/main" val="29884598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514600" y="981076"/>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rgbClr val="663300"/>
                </a:solidFill>
                <a:latin typeface="Arial" panose="020B0604020202020204" pitchFamily="34" charset="0"/>
              </a:rPr>
              <a:t>How to reveal seasonality in time series? </a:t>
            </a:r>
            <a:endParaRPr lang="en-US" altLang="sk-SK" sz="2400" dirty="0">
              <a:solidFill>
                <a:srgbClr val="663300"/>
              </a:solidFill>
              <a:latin typeface="Arial" panose="020B0604020202020204" pitchFamily="34" charset="0"/>
            </a:endParaRPr>
          </a:p>
        </p:txBody>
      </p:sp>
      <p:sp>
        <p:nvSpPr>
          <p:cNvPr id="67587" name="Text Box 3"/>
          <p:cNvSpPr txBox="1">
            <a:spLocks noChangeArrowheads="1"/>
          </p:cNvSpPr>
          <p:nvPr/>
        </p:nvSpPr>
        <p:spPr bwMode="auto">
          <a:xfrm>
            <a:off x="1631950" y="2133601"/>
            <a:ext cx="9144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a:pPr>
            <a:r>
              <a:rPr lang="en-US" altLang="sk-SK" dirty="0" smtClean="0">
                <a:solidFill>
                  <a:schemeClr val="tx1"/>
                </a:solidFill>
                <a:latin typeface="Arial" panose="020B0604020202020204" pitchFamily="34" charset="0"/>
              </a:rPr>
              <a:t>Draw the </a:t>
            </a:r>
            <a:r>
              <a:rPr lang="en-US" altLang="sk-SK" b="1" dirty="0" smtClean="0">
                <a:solidFill>
                  <a:schemeClr val="accent1">
                    <a:lumMod val="75000"/>
                  </a:schemeClr>
                </a:solidFill>
                <a:latin typeface="Arial" panose="020B0604020202020204" pitchFamily="34" charset="0"/>
              </a:rPr>
              <a:t>time series in time</a:t>
            </a:r>
            <a:r>
              <a:rPr lang="en-US" altLang="sk-SK" dirty="0" smtClean="0">
                <a:solidFill>
                  <a:schemeClr val="tx1"/>
                </a:solidFill>
                <a:latin typeface="Arial" panose="020B0604020202020204" pitchFamily="34" charset="0"/>
              </a:rPr>
              <a:t>, if there are some significant seasonal changes, they are visible by eye. We can see it even better if </a:t>
            </a:r>
            <a:r>
              <a:rPr lang="en-US" altLang="sk-SK" dirty="0" err="1" smtClean="0">
                <a:solidFill>
                  <a:schemeClr val="tx1"/>
                </a:solidFill>
                <a:latin typeface="Arial" panose="020B0604020202020204" pitchFamily="34" charset="0"/>
              </a:rPr>
              <a:t>substracting</a:t>
            </a:r>
            <a:r>
              <a:rPr lang="en-US" altLang="sk-SK" dirty="0" smtClean="0">
                <a:solidFill>
                  <a:schemeClr val="tx1"/>
                </a:solidFill>
                <a:latin typeface="Arial" panose="020B0604020202020204" pitchFamily="34" charset="0"/>
              </a:rPr>
              <a:t> the trend (if the type of the trend is known). </a:t>
            </a:r>
          </a:p>
          <a:p>
            <a:pPr eaLnBrk="1" hangingPunct="1">
              <a:lnSpc>
                <a:spcPct val="100000"/>
              </a:lnSpc>
              <a:spcBef>
                <a:spcPct val="50000"/>
              </a:spcBef>
              <a:spcAft>
                <a:spcPct val="0"/>
              </a:spcAft>
              <a:buClrTx/>
              <a:buSzTx/>
              <a:buFontTx/>
              <a:buAutoNum type="arabicPeriod"/>
            </a:pPr>
            <a:r>
              <a:rPr lang="en-US" altLang="sk-SK" dirty="0" smtClean="0">
                <a:solidFill>
                  <a:schemeClr val="tx1"/>
                </a:solidFill>
                <a:latin typeface="Arial" panose="020B0604020202020204" pitchFamily="34" charset="0"/>
              </a:rPr>
              <a:t>If the period of the seasonal changes is known,  to </a:t>
            </a:r>
            <a:r>
              <a:rPr lang="en-US" altLang="sk-SK" b="1" dirty="0" smtClean="0">
                <a:solidFill>
                  <a:schemeClr val="accent1">
                    <a:lumMod val="75000"/>
                  </a:schemeClr>
                </a:solidFill>
                <a:latin typeface="Arial" panose="020B0604020202020204" pitchFamily="34" charset="0"/>
              </a:rPr>
              <a:t>draw one period </a:t>
            </a:r>
            <a:r>
              <a:rPr lang="en-US" altLang="sk-SK" dirty="0" smtClean="0">
                <a:solidFill>
                  <a:schemeClr val="tx1"/>
                </a:solidFill>
                <a:latin typeface="Arial" panose="020B0604020202020204" pitchFamily="34" charset="0"/>
              </a:rPr>
              <a:t>might be useful, because one can see more refined seasonal changes. We can copy more periods one above the other and average. This procedure smoothens the  noise. We can subtract the trend, smoothen the series etc.</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AutoNum type="arabicPeriod"/>
            </a:pPr>
            <a:r>
              <a:rPr lang="en-US" altLang="sk-SK" b="1" dirty="0">
                <a:solidFill>
                  <a:srgbClr val="990000"/>
                </a:solidFill>
                <a:latin typeface="Arial" panose="020B0604020202020204" pitchFamily="34" charset="0"/>
              </a:rPr>
              <a:t>Multiple box plot</a:t>
            </a:r>
            <a:r>
              <a:rPr lang="en-US" altLang="sk-SK" dirty="0">
                <a:solidFill>
                  <a:schemeClr val="tx1"/>
                </a:solidFill>
                <a:latin typeface="Arial" panose="020B0604020202020204" pitchFamily="34" charset="0"/>
              </a:rPr>
              <a:t>.</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AutoNum type="arabicPeriod"/>
            </a:pPr>
            <a:r>
              <a:rPr lang="en-US" altLang="sk-SK" dirty="0" smtClean="0">
                <a:solidFill>
                  <a:schemeClr val="tx1"/>
                </a:solidFill>
                <a:latin typeface="Arial" panose="020B0604020202020204" pitchFamily="34" charset="0"/>
              </a:rPr>
              <a:t>Find the  </a:t>
            </a:r>
            <a:r>
              <a:rPr lang="en-US" altLang="sk-SK" b="1" dirty="0" smtClean="0">
                <a:solidFill>
                  <a:srgbClr val="990000"/>
                </a:solidFill>
                <a:latin typeface="Arial" panose="020B0604020202020204" pitchFamily="34" charset="0"/>
              </a:rPr>
              <a:t>dependence of the autocorrelation coefficient </a:t>
            </a:r>
            <a:r>
              <a:rPr lang="en-US" altLang="sk-SK" dirty="0" smtClean="0">
                <a:solidFill>
                  <a:schemeClr val="tx1"/>
                </a:solidFill>
                <a:latin typeface="Arial" panose="020B0604020202020204" pitchFamily="34" charset="0"/>
              </a:rPr>
              <a:t> on the time interval.</a:t>
            </a:r>
            <a:endParaRPr lang="sk-SK" altLang="sk-SK"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AutoNum type="arabicPeriod"/>
            </a:pPr>
            <a:r>
              <a:rPr lang="en-US" altLang="sk-SK" dirty="0">
                <a:solidFill>
                  <a:schemeClr val="tx1"/>
                </a:solidFill>
                <a:latin typeface="Arial" panose="020B0604020202020204" pitchFamily="34" charset="0"/>
              </a:rPr>
              <a:t>Triple exponential smoothing </a:t>
            </a:r>
            <a:r>
              <a:rPr lang="sk-SK" altLang="sk-SK" dirty="0" smtClean="0">
                <a:solidFill>
                  <a:schemeClr val="tx1"/>
                </a:solidFill>
                <a:latin typeface="Arial" panose="020B0604020202020204" pitchFamily="34" charset="0"/>
              </a:rPr>
              <a:t>.</a:t>
            </a:r>
            <a:endParaRPr lang="sk-SK" altLang="sk-SK" dirty="0">
              <a:solidFill>
                <a:schemeClr val="tx1"/>
              </a:solidFill>
              <a:latin typeface="Arial" panose="020B0604020202020204" pitchFamily="34" charset="0"/>
            </a:endParaRPr>
          </a:p>
        </p:txBody>
      </p:sp>
    </p:spTree>
    <p:extLst>
      <p:ext uri="{BB962C8B-B14F-4D97-AF65-F5344CB8AC3E}">
        <p14:creationId xmlns:p14="http://schemas.microsoft.com/office/powerpoint/2010/main" val="39566366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714108" y="642975"/>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800" b="1" dirty="0" smtClean="0">
                <a:solidFill>
                  <a:srgbClr val="663300"/>
                </a:solidFill>
                <a:latin typeface="Arial" panose="020B0604020202020204" pitchFamily="34" charset="0"/>
              </a:rPr>
              <a:t>Time dependence of the time series</a:t>
            </a:r>
            <a:endParaRPr lang="en-US" altLang="sk-SK" sz="2800" b="1" dirty="0">
              <a:solidFill>
                <a:srgbClr val="663300"/>
              </a:solidFill>
              <a:latin typeface="Arial" panose="020B0604020202020204" pitchFamily="34" charset="0"/>
            </a:endParaRPr>
          </a:p>
        </p:txBody>
      </p:sp>
      <p:sp>
        <p:nvSpPr>
          <p:cNvPr id="69635" name="Text Box 3"/>
          <p:cNvSpPr txBox="1">
            <a:spLocks noChangeArrowheads="1"/>
          </p:cNvSpPr>
          <p:nvPr/>
        </p:nvSpPr>
        <p:spPr bwMode="auto">
          <a:xfrm>
            <a:off x="656216" y="1541929"/>
            <a:ext cx="1133856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To see how the time series behaves in time is the first step one need to identify. Then</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try to fit the series by some function</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 try to smoothen the time series</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None/>
            </a:pPr>
            <a:r>
              <a:rPr lang="en-US" altLang="sk-SK" sz="2400" dirty="0" smtClean="0">
                <a:solidFill>
                  <a:schemeClr val="tx1"/>
                </a:solidFill>
                <a:latin typeface="Arial" panose="020B0604020202020204" pitchFamily="34" charset="0"/>
              </a:rPr>
              <a:t>- if there is a visible trend, try to find the trend and subtract it from the measured </a:t>
            </a:r>
          </a:p>
          <a:p>
            <a:pPr eaLnBrk="1" hangingPunct="1">
              <a:lnSpc>
                <a:spcPct val="100000"/>
              </a:lnSpc>
              <a:spcBef>
                <a:spcPct val="50000"/>
              </a:spcBef>
              <a:spcAft>
                <a:spcPct val="0"/>
              </a:spcAft>
              <a:buClrTx/>
              <a:buSzTx/>
              <a:buNone/>
            </a:pP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 data</a:t>
            </a:r>
            <a:r>
              <a:rPr lang="en-US" altLang="sk-SK" sz="2400" dirty="0">
                <a:solidFill>
                  <a:schemeClr val="tx1"/>
                </a:solidFill>
                <a:latin typeface="Arial" panose="020B0604020202020204" pitchFamily="34" charset="0"/>
              </a:rPr>
              <a:t>.</a:t>
            </a: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-draw the time behavior of the time series with the subtracted trend</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-use </a:t>
            </a:r>
            <a:r>
              <a:rPr lang="sk-SK" altLang="sk-SK" sz="2400" dirty="0" smtClean="0">
                <a:solidFill>
                  <a:schemeClr val="tx1"/>
                </a:solidFill>
                <a:latin typeface="Arial" panose="020B0604020202020204" pitchFamily="34" charset="0"/>
              </a:rPr>
              <a:t> </a:t>
            </a:r>
            <a:r>
              <a:rPr lang="sk-SK" altLang="sk-SK" sz="2400" dirty="0" err="1" smtClean="0">
                <a:solidFill>
                  <a:srgbClr val="990000"/>
                </a:solidFill>
                <a:latin typeface="Arial" panose="020B0604020202020204" pitchFamily="34" charset="0"/>
              </a:rPr>
              <a:t>triple</a:t>
            </a:r>
            <a:r>
              <a:rPr lang="sk-SK" altLang="sk-SK" sz="2400" dirty="0" smtClean="0">
                <a:solidFill>
                  <a:srgbClr val="990000"/>
                </a:solidFill>
                <a:latin typeface="Arial" panose="020B0604020202020204" pitchFamily="34" charset="0"/>
              </a:rPr>
              <a:t> </a:t>
            </a:r>
            <a:r>
              <a:rPr lang="sk-SK" altLang="sk-SK" sz="2400" dirty="0" err="1">
                <a:solidFill>
                  <a:srgbClr val="990000"/>
                </a:solidFill>
                <a:latin typeface="Arial" panose="020B0604020202020204" pitchFamily="34" charset="0"/>
              </a:rPr>
              <a:t>exponential</a:t>
            </a:r>
            <a:r>
              <a:rPr lang="sk-SK" altLang="sk-SK" sz="2400" dirty="0">
                <a:solidFill>
                  <a:srgbClr val="990000"/>
                </a:solidFill>
                <a:latin typeface="Arial" panose="020B0604020202020204" pitchFamily="34" charset="0"/>
              </a:rPr>
              <a:t> </a:t>
            </a:r>
            <a:r>
              <a:rPr lang="sk-SK" altLang="sk-SK" sz="2400" dirty="0" err="1" smtClean="0">
                <a:solidFill>
                  <a:srgbClr val="990000"/>
                </a:solidFill>
                <a:latin typeface="Arial" panose="020B0604020202020204" pitchFamily="34" charset="0"/>
              </a:rPr>
              <a:t>smoothing</a:t>
            </a:r>
            <a:r>
              <a:rPr lang="en-US" altLang="sk-SK" sz="2400" dirty="0">
                <a:solidFill>
                  <a:schemeClr val="tx1"/>
                </a:solidFill>
                <a:latin typeface="Arial" panose="020B0604020202020204" pitchFamily="34" charset="0"/>
              </a:rPr>
              <a:t> </a:t>
            </a:r>
            <a:r>
              <a:rPr lang="en-US" altLang="sk-SK" sz="2400" dirty="0" smtClean="0">
                <a:solidFill>
                  <a:schemeClr val="tx1"/>
                </a:solidFill>
                <a:latin typeface="Arial" panose="020B0604020202020204" pitchFamily="34" charset="0"/>
              </a:rPr>
              <a:t>to fit the seasonal parts of the time series</a:t>
            </a:r>
            <a:endParaRPr lang="en-US"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3675496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5160"/>
          <p:cNvGrpSpPr>
            <a:grpSpLocks/>
          </p:cNvGrpSpPr>
          <p:nvPr/>
        </p:nvGrpSpPr>
        <p:grpSpPr bwMode="auto">
          <a:xfrm>
            <a:off x="1909764" y="476251"/>
            <a:ext cx="9085262" cy="5948363"/>
            <a:chOff x="243" y="423"/>
            <a:chExt cx="5723" cy="3747"/>
          </a:xfrm>
        </p:grpSpPr>
        <p:sp>
          <p:nvSpPr>
            <p:cNvPr id="71683" name="Text Box 5124"/>
            <p:cNvSpPr txBox="1">
              <a:spLocks noChangeArrowheads="1"/>
            </p:cNvSpPr>
            <p:nvPr/>
          </p:nvSpPr>
          <p:spPr bwMode="auto">
            <a:xfrm>
              <a:off x="657" y="1058"/>
              <a:ext cx="480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Series: Two year measurement of how many lunches were sold in the school restaurant</a:t>
              </a:r>
              <a:endParaRPr lang="en-US" altLang="sk-SK" sz="2400" dirty="0">
                <a:solidFill>
                  <a:schemeClr val="tx1"/>
                </a:solidFill>
                <a:latin typeface="Arial" panose="020B0604020202020204" pitchFamily="34" charset="0"/>
              </a:endParaRPr>
            </a:p>
          </p:txBody>
        </p:sp>
        <p:sp>
          <p:nvSpPr>
            <p:cNvPr id="71684" name="Text Box 5136"/>
            <p:cNvSpPr txBox="1">
              <a:spLocks noChangeArrowheads="1"/>
            </p:cNvSpPr>
            <p:nvPr/>
          </p:nvSpPr>
          <p:spPr bwMode="auto">
            <a:xfrm>
              <a:off x="3611" y="3920"/>
              <a:ext cx="20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Arial" panose="020B0604020202020204" pitchFamily="34" charset="0"/>
                </a:rPr>
                <a:t>Quarters of year</a:t>
              </a:r>
              <a:endParaRPr lang="en-US" altLang="sk-SK" dirty="0">
                <a:solidFill>
                  <a:schemeClr val="tx1"/>
                </a:solidFill>
                <a:latin typeface="Arial" panose="020B0604020202020204" pitchFamily="34" charset="0"/>
              </a:endParaRPr>
            </a:p>
          </p:txBody>
        </p:sp>
        <p:grpSp>
          <p:nvGrpSpPr>
            <p:cNvPr id="71685" name="Group 5151"/>
            <p:cNvGrpSpPr>
              <a:grpSpLocks/>
            </p:cNvGrpSpPr>
            <p:nvPr/>
          </p:nvGrpSpPr>
          <p:grpSpPr bwMode="auto">
            <a:xfrm>
              <a:off x="243" y="423"/>
              <a:ext cx="5023" cy="3635"/>
              <a:chOff x="-79" y="580"/>
              <a:chExt cx="5023" cy="3635"/>
            </a:xfrm>
          </p:grpSpPr>
          <p:sp>
            <p:nvSpPr>
              <p:cNvPr id="71691" name="Text Box 5122"/>
              <p:cNvSpPr txBox="1">
                <a:spLocks noChangeArrowheads="1"/>
              </p:cNvSpPr>
              <p:nvPr/>
            </p:nvSpPr>
            <p:spPr bwMode="auto">
              <a:xfrm>
                <a:off x="322" y="580"/>
                <a:ext cx="4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Example how to deal with seasonality</a:t>
                </a:r>
                <a:endParaRPr lang="en-US" altLang="sk-SK" sz="2400" b="1" dirty="0">
                  <a:solidFill>
                    <a:schemeClr val="tx1"/>
                  </a:solidFill>
                  <a:latin typeface="Arial" panose="020B0604020202020204" pitchFamily="34" charset="0"/>
                </a:endParaRPr>
              </a:p>
            </p:txBody>
          </p:sp>
          <p:sp>
            <p:nvSpPr>
              <p:cNvPr id="71692" name="Line 5125"/>
              <p:cNvSpPr>
                <a:spLocks noChangeShapeType="1"/>
              </p:cNvSpPr>
              <p:nvPr/>
            </p:nvSpPr>
            <p:spPr bwMode="auto">
              <a:xfrm>
                <a:off x="373" y="1978"/>
                <a:ext cx="0" cy="207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3" name="Line 5126"/>
              <p:cNvSpPr>
                <a:spLocks noChangeShapeType="1"/>
              </p:cNvSpPr>
              <p:nvPr/>
            </p:nvSpPr>
            <p:spPr bwMode="auto">
              <a:xfrm flipV="1">
                <a:off x="373" y="4027"/>
                <a:ext cx="4571" cy="1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4" name="Line 5127"/>
              <p:cNvSpPr>
                <a:spLocks noChangeShapeType="1"/>
              </p:cNvSpPr>
              <p:nvPr/>
            </p:nvSpPr>
            <p:spPr bwMode="auto">
              <a:xfrm>
                <a:off x="2393" y="3955"/>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5" name="Line 5128"/>
              <p:cNvSpPr>
                <a:spLocks noChangeShapeType="1"/>
              </p:cNvSpPr>
              <p:nvPr/>
            </p:nvSpPr>
            <p:spPr bwMode="auto">
              <a:xfrm>
                <a:off x="1354" y="3977"/>
                <a:ext cx="0"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6" name="Line 5130"/>
              <p:cNvSpPr>
                <a:spLocks noChangeShapeType="1"/>
              </p:cNvSpPr>
              <p:nvPr/>
            </p:nvSpPr>
            <p:spPr bwMode="auto">
              <a:xfrm>
                <a:off x="824" y="3948"/>
                <a:ext cx="0" cy="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7" name="Line 5131"/>
              <p:cNvSpPr>
                <a:spLocks noChangeShapeType="1"/>
              </p:cNvSpPr>
              <p:nvPr/>
            </p:nvSpPr>
            <p:spPr bwMode="auto">
              <a:xfrm>
                <a:off x="1848" y="3977"/>
                <a:ext cx="8" cy="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8" name="Line 5132"/>
              <p:cNvSpPr>
                <a:spLocks noChangeShapeType="1"/>
              </p:cNvSpPr>
              <p:nvPr/>
            </p:nvSpPr>
            <p:spPr bwMode="auto">
              <a:xfrm>
                <a:off x="4528" y="3956"/>
                <a:ext cx="0" cy="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699" name="Line 5133"/>
              <p:cNvSpPr>
                <a:spLocks noChangeShapeType="1"/>
              </p:cNvSpPr>
              <p:nvPr/>
            </p:nvSpPr>
            <p:spPr bwMode="auto">
              <a:xfrm>
                <a:off x="3453" y="3927"/>
                <a:ext cx="0"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0" name="Line 5134"/>
              <p:cNvSpPr>
                <a:spLocks noChangeShapeType="1"/>
              </p:cNvSpPr>
              <p:nvPr/>
            </p:nvSpPr>
            <p:spPr bwMode="auto">
              <a:xfrm>
                <a:off x="2930" y="3949"/>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1" name="Line 5135"/>
              <p:cNvSpPr>
                <a:spLocks noChangeShapeType="1"/>
              </p:cNvSpPr>
              <p:nvPr/>
            </p:nvSpPr>
            <p:spPr bwMode="auto">
              <a:xfrm>
                <a:off x="3976" y="3969"/>
                <a:ext cx="0"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2" name="Line 5137"/>
              <p:cNvSpPr>
                <a:spLocks noChangeShapeType="1"/>
              </p:cNvSpPr>
              <p:nvPr/>
            </p:nvSpPr>
            <p:spPr bwMode="auto">
              <a:xfrm>
                <a:off x="265" y="4041"/>
                <a:ext cx="15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3" name="Line 5138"/>
              <p:cNvSpPr>
                <a:spLocks noChangeShapeType="1"/>
              </p:cNvSpPr>
              <p:nvPr/>
            </p:nvSpPr>
            <p:spPr bwMode="auto">
              <a:xfrm>
                <a:off x="287" y="1963"/>
                <a:ext cx="114" cy="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4" name="Line 5139"/>
              <p:cNvSpPr>
                <a:spLocks noChangeShapeType="1"/>
              </p:cNvSpPr>
              <p:nvPr/>
            </p:nvSpPr>
            <p:spPr bwMode="auto">
              <a:xfrm>
                <a:off x="264" y="3088"/>
                <a:ext cx="10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05" name="Freeform 5145"/>
              <p:cNvSpPr>
                <a:spLocks/>
              </p:cNvSpPr>
              <p:nvPr/>
            </p:nvSpPr>
            <p:spPr bwMode="auto">
              <a:xfrm>
                <a:off x="387" y="3024"/>
                <a:ext cx="1547" cy="868"/>
              </a:xfrm>
              <a:custGeom>
                <a:avLst/>
                <a:gdLst>
                  <a:gd name="T0" fmla="*/ 0 w 1547"/>
                  <a:gd name="T1" fmla="*/ 852 h 868"/>
                  <a:gd name="T2" fmla="*/ 86 w 1547"/>
                  <a:gd name="T3" fmla="*/ 673 h 868"/>
                  <a:gd name="T4" fmla="*/ 158 w 1547"/>
                  <a:gd name="T5" fmla="*/ 652 h 868"/>
                  <a:gd name="T6" fmla="*/ 215 w 1547"/>
                  <a:gd name="T7" fmla="*/ 609 h 868"/>
                  <a:gd name="T8" fmla="*/ 243 w 1547"/>
                  <a:gd name="T9" fmla="*/ 616 h 868"/>
                  <a:gd name="T10" fmla="*/ 258 w 1547"/>
                  <a:gd name="T11" fmla="*/ 630 h 868"/>
                  <a:gd name="T12" fmla="*/ 301 w 1547"/>
                  <a:gd name="T13" fmla="*/ 645 h 868"/>
                  <a:gd name="T14" fmla="*/ 351 w 1547"/>
                  <a:gd name="T15" fmla="*/ 802 h 868"/>
                  <a:gd name="T16" fmla="*/ 365 w 1547"/>
                  <a:gd name="T17" fmla="*/ 852 h 868"/>
                  <a:gd name="T18" fmla="*/ 430 w 1547"/>
                  <a:gd name="T19" fmla="*/ 867 h 868"/>
                  <a:gd name="T20" fmla="*/ 494 w 1547"/>
                  <a:gd name="T21" fmla="*/ 860 h 868"/>
                  <a:gd name="T22" fmla="*/ 501 w 1547"/>
                  <a:gd name="T23" fmla="*/ 838 h 868"/>
                  <a:gd name="T24" fmla="*/ 523 w 1547"/>
                  <a:gd name="T25" fmla="*/ 774 h 868"/>
                  <a:gd name="T26" fmla="*/ 595 w 1547"/>
                  <a:gd name="T27" fmla="*/ 688 h 868"/>
                  <a:gd name="T28" fmla="*/ 638 w 1547"/>
                  <a:gd name="T29" fmla="*/ 609 h 868"/>
                  <a:gd name="T30" fmla="*/ 673 w 1547"/>
                  <a:gd name="T31" fmla="*/ 573 h 868"/>
                  <a:gd name="T32" fmla="*/ 688 w 1547"/>
                  <a:gd name="T33" fmla="*/ 559 h 868"/>
                  <a:gd name="T34" fmla="*/ 716 w 1547"/>
                  <a:gd name="T35" fmla="*/ 487 h 868"/>
                  <a:gd name="T36" fmla="*/ 745 w 1547"/>
                  <a:gd name="T37" fmla="*/ 408 h 868"/>
                  <a:gd name="T38" fmla="*/ 774 w 1547"/>
                  <a:gd name="T39" fmla="*/ 351 h 868"/>
                  <a:gd name="T40" fmla="*/ 845 w 1547"/>
                  <a:gd name="T41" fmla="*/ 315 h 868"/>
                  <a:gd name="T42" fmla="*/ 881 w 1547"/>
                  <a:gd name="T43" fmla="*/ 401 h 868"/>
                  <a:gd name="T44" fmla="*/ 910 w 1547"/>
                  <a:gd name="T45" fmla="*/ 602 h 868"/>
                  <a:gd name="T46" fmla="*/ 938 w 1547"/>
                  <a:gd name="T47" fmla="*/ 702 h 868"/>
                  <a:gd name="T48" fmla="*/ 996 w 1547"/>
                  <a:gd name="T49" fmla="*/ 637 h 868"/>
                  <a:gd name="T50" fmla="*/ 1032 w 1547"/>
                  <a:gd name="T51" fmla="*/ 573 h 868"/>
                  <a:gd name="T52" fmla="*/ 1060 w 1547"/>
                  <a:gd name="T53" fmla="*/ 480 h 868"/>
                  <a:gd name="T54" fmla="*/ 1075 w 1547"/>
                  <a:gd name="T55" fmla="*/ 437 h 868"/>
                  <a:gd name="T56" fmla="*/ 1089 w 1547"/>
                  <a:gd name="T57" fmla="*/ 344 h 868"/>
                  <a:gd name="T58" fmla="*/ 1175 w 1547"/>
                  <a:gd name="T59" fmla="*/ 308 h 868"/>
                  <a:gd name="T60" fmla="*/ 1254 w 1547"/>
                  <a:gd name="T61" fmla="*/ 0 h 868"/>
                  <a:gd name="T62" fmla="*/ 1311 w 1547"/>
                  <a:gd name="T63" fmla="*/ 50 h 868"/>
                  <a:gd name="T64" fmla="*/ 1361 w 1547"/>
                  <a:gd name="T65" fmla="*/ 186 h 868"/>
                  <a:gd name="T66" fmla="*/ 1404 w 1547"/>
                  <a:gd name="T67" fmla="*/ 301 h 868"/>
                  <a:gd name="T68" fmla="*/ 1383 w 1547"/>
                  <a:gd name="T69" fmla="*/ 523 h 868"/>
                  <a:gd name="T70" fmla="*/ 1476 w 1547"/>
                  <a:gd name="T71" fmla="*/ 602 h 868"/>
                  <a:gd name="T72" fmla="*/ 1547 w 1547"/>
                  <a:gd name="T73" fmla="*/ 559 h 8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7"/>
                  <a:gd name="T112" fmla="*/ 0 h 868"/>
                  <a:gd name="T113" fmla="*/ 1547 w 1547"/>
                  <a:gd name="T114" fmla="*/ 868 h 8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7" h="868">
                    <a:moveTo>
                      <a:pt x="0" y="852"/>
                    </a:moveTo>
                    <a:cubicBezTo>
                      <a:pt x="20" y="792"/>
                      <a:pt x="30" y="711"/>
                      <a:pt x="86" y="673"/>
                    </a:cubicBezTo>
                    <a:cubicBezTo>
                      <a:pt x="112" y="655"/>
                      <a:pt x="126" y="657"/>
                      <a:pt x="158" y="652"/>
                    </a:cubicBezTo>
                    <a:cubicBezTo>
                      <a:pt x="198" y="610"/>
                      <a:pt x="177" y="621"/>
                      <a:pt x="215" y="609"/>
                    </a:cubicBezTo>
                    <a:cubicBezTo>
                      <a:pt x="224" y="611"/>
                      <a:pt x="234" y="612"/>
                      <a:pt x="243" y="616"/>
                    </a:cubicBezTo>
                    <a:cubicBezTo>
                      <a:pt x="249" y="619"/>
                      <a:pt x="252" y="627"/>
                      <a:pt x="258" y="630"/>
                    </a:cubicBezTo>
                    <a:cubicBezTo>
                      <a:pt x="272" y="637"/>
                      <a:pt x="301" y="645"/>
                      <a:pt x="301" y="645"/>
                    </a:cubicBezTo>
                    <a:cubicBezTo>
                      <a:pt x="331" y="705"/>
                      <a:pt x="338" y="735"/>
                      <a:pt x="351" y="802"/>
                    </a:cubicBezTo>
                    <a:cubicBezTo>
                      <a:pt x="354" y="819"/>
                      <a:pt x="350" y="843"/>
                      <a:pt x="365" y="852"/>
                    </a:cubicBezTo>
                    <a:cubicBezTo>
                      <a:pt x="384" y="863"/>
                      <a:pt x="430" y="867"/>
                      <a:pt x="430" y="867"/>
                    </a:cubicBezTo>
                    <a:cubicBezTo>
                      <a:pt x="451" y="865"/>
                      <a:pt x="474" y="868"/>
                      <a:pt x="494" y="860"/>
                    </a:cubicBezTo>
                    <a:cubicBezTo>
                      <a:pt x="501" y="857"/>
                      <a:pt x="498" y="845"/>
                      <a:pt x="501" y="838"/>
                    </a:cubicBezTo>
                    <a:cubicBezTo>
                      <a:pt x="508" y="817"/>
                      <a:pt x="508" y="790"/>
                      <a:pt x="523" y="774"/>
                    </a:cubicBezTo>
                    <a:cubicBezTo>
                      <a:pt x="549" y="747"/>
                      <a:pt x="568" y="714"/>
                      <a:pt x="595" y="688"/>
                    </a:cubicBezTo>
                    <a:cubicBezTo>
                      <a:pt x="608" y="649"/>
                      <a:pt x="612" y="638"/>
                      <a:pt x="638" y="609"/>
                    </a:cubicBezTo>
                    <a:cubicBezTo>
                      <a:pt x="649" y="596"/>
                      <a:pt x="661" y="585"/>
                      <a:pt x="673" y="573"/>
                    </a:cubicBezTo>
                    <a:cubicBezTo>
                      <a:pt x="678" y="568"/>
                      <a:pt x="688" y="559"/>
                      <a:pt x="688" y="559"/>
                    </a:cubicBezTo>
                    <a:cubicBezTo>
                      <a:pt x="695" y="531"/>
                      <a:pt x="700" y="511"/>
                      <a:pt x="716" y="487"/>
                    </a:cubicBezTo>
                    <a:cubicBezTo>
                      <a:pt x="723" y="453"/>
                      <a:pt x="732" y="438"/>
                      <a:pt x="745" y="408"/>
                    </a:cubicBezTo>
                    <a:cubicBezTo>
                      <a:pt x="770" y="350"/>
                      <a:pt x="744" y="379"/>
                      <a:pt x="774" y="351"/>
                    </a:cubicBezTo>
                    <a:cubicBezTo>
                      <a:pt x="785" y="294"/>
                      <a:pt x="788" y="306"/>
                      <a:pt x="845" y="315"/>
                    </a:cubicBezTo>
                    <a:cubicBezTo>
                      <a:pt x="854" y="351"/>
                      <a:pt x="859" y="371"/>
                      <a:pt x="881" y="401"/>
                    </a:cubicBezTo>
                    <a:cubicBezTo>
                      <a:pt x="903" y="466"/>
                      <a:pt x="890" y="541"/>
                      <a:pt x="910" y="602"/>
                    </a:cubicBezTo>
                    <a:cubicBezTo>
                      <a:pt x="921" y="635"/>
                      <a:pt x="930" y="668"/>
                      <a:pt x="938" y="702"/>
                    </a:cubicBezTo>
                    <a:cubicBezTo>
                      <a:pt x="973" y="680"/>
                      <a:pt x="970" y="663"/>
                      <a:pt x="996" y="637"/>
                    </a:cubicBezTo>
                    <a:cubicBezTo>
                      <a:pt x="1005" y="611"/>
                      <a:pt x="1022" y="598"/>
                      <a:pt x="1032" y="573"/>
                    </a:cubicBezTo>
                    <a:cubicBezTo>
                      <a:pt x="1038" y="532"/>
                      <a:pt x="1038" y="513"/>
                      <a:pt x="1060" y="480"/>
                    </a:cubicBezTo>
                    <a:cubicBezTo>
                      <a:pt x="1065" y="466"/>
                      <a:pt x="1073" y="452"/>
                      <a:pt x="1075" y="437"/>
                    </a:cubicBezTo>
                    <a:cubicBezTo>
                      <a:pt x="1080" y="406"/>
                      <a:pt x="1067" y="367"/>
                      <a:pt x="1089" y="344"/>
                    </a:cubicBezTo>
                    <a:cubicBezTo>
                      <a:pt x="1102" y="330"/>
                      <a:pt x="1151" y="323"/>
                      <a:pt x="1175" y="308"/>
                    </a:cubicBezTo>
                    <a:cubicBezTo>
                      <a:pt x="1190" y="203"/>
                      <a:pt x="1234" y="105"/>
                      <a:pt x="1254" y="0"/>
                    </a:cubicBezTo>
                    <a:cubicBezTo>
                      <a:pt x="1285" y="10"/>
                      <a:pt x="1291" y="23"/>
                      <a:pt x="1311" y="50"/>
                    </a:cubicBezTo>
                    <a:cubicBezTo>
                      <a:pt x="1318" y="97"/>
                      <a:pt x="1334" y="146"/>
                      <a:pt x="1361" y="186"/>
                    </a:cubicBezTo>
                    <a:cubicBezTo>
                      <a:pt x="1368" y="239"/>
                      <a:pt x="1377" y="258"/>
                      <a:pt x="1404" y="301"/>
                    </a:cubicBezTo>
                    <a:cubicBezTo>
                      <a:pt x="1388" y="484"/>
                      <a:pt x="1397" y="411"/>
                      <a:pt x="1383" y="523"/>
                    </a:cubicBezTo>
                    <a:cubicBezTo>
                      <a:pt x="1394" y="581"/>
                      <a:pt x="1423" y="587"/>
                      <a:pt x="1476" y="602"/>
                    </a:cubicBezTo>
                    <a:cubicBezTo>
                      <a:pt x="1491" y="598"/>
                      <a:pt x="1547" y="574"/>
                      <a:pt x="1547" y="559"/>
                    </a:cubicBezTo>
                  </a:path>
                </a:pathLst>
              </a:custGeom>
              <a:noFill/>
              <a:ln w="38100" cap="flat"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06" name="Freeform 5147"/>
              <p:cNvSpPr>
                <a:spLocks/>
              </p:cNvSpPr>
              <p:nvPr/>
            </p:nvSpPr>
            <p:spPr bwMode="auto">
              <a:xfrm>
                <a:off x="1942" y="1712"/>
                <a:ext cx="2391" cy="1871"/>
              </a:xfrm>
              <a:custGeom>
                <a:avLst/>
                <a:gdLst>
                  <a:gd name="T0" fmla="*/ 50 w 2391"/>
                  <a:gd name="T1" fmla="*/ 1792 h 1871"/>
                  <a:gd name="T2" fmla="*/ 136 w 2391"/>
                  <a:gd name="T3" fmla="*/ 1605 h 1871"/>
                  <a:gd name="T4" fmla="*/ 229 w 2391"/>
                  <a:gd name="T5" fmla="*/ 1383 h 1871"/>
                  <a:gd name="T6" fmla="*/ 272 w 2391"/>
                  <a:gd name="T7" fmla="*/ 1319 h 1871"/>
                  <a:gd name="T8" fmla="*/ 315 w 2391"/>
                  <a:gd name="T9" fmla="*/ 1190 h 1871"/>
                  <a:gd name="T10" fmla="*/ 386 w 2391"/>
                  <a:gd name="T11" fmla="*/ 1233 h 1871"/>
                  <a:gd name="T12" fmla="*/ 451 w 2391"/>
                  <a:gd name="T13" fmla="*/ 1691 h 1871"/>
                  <a:gd name="T14" fmla="*/ 551 w 2391"/>
                  <a:gd name="T15" fmla="*/ 1570 h 1871"/>
                  <a:gd name="T16" fmla="*/ 666 w 2391"/>
                  <a:gd name="T17" fmla="*/ 1297 h 1871"/>
                  <a:gd name="T18" fmla="*/ 730 w 2391"/>
                  <a:gd name="T19" fmla="*/ 1118 h 1871"/>
                  <a:gd name="T20" fmla="*/ 831 w 2391"/>
                  <a:gd name="T21" fmla="*/ 1075 h 1871"/>
                  <a:gd name="T22" fmla="*/ 888 w 2391"/>
                  <a:gd name="T23" fmla="*/ 1018 h 1871"/>
                  <a:gd name="T24" fmla="*/ 988 w 2391"/>
                  <a:gd name="T25" fmla="*/ 710 h 1871"/>
                  <a:gd name="T26" fmla="*/ 1046 w 2391"/>
                  <a:gd name="T27" fmla="*/ 1512 h 1871"/>
                  <a:gd name="T28" fmla="*/ 1139 w 2391"/>
                  <a:gd name="T29" fmla="*/ 1620 h 1871"/>
                  <a:gd name="T30" fmla="*/ 1196 w 2391"/>
                  <a:gd name="T31" fmla="*/ 1598 h 1871"/>
                  <a:gd name="T32" fmla="*/ 1282 w 2391"/>
                  <a:gd name="T33" fmla="*/ 1448 h 1871"/>
                  <a:gd name="T34" fmla="*/ 1382 w 2391"/>
                  <a:gd name="T35" fmla="*/ 1032 h 1871"/>
                  <a:gd name="T36" fmla="*/ 1454 w 2391"/>
                  <a:gd name="T37" fmla="*/ 853 h 1871"/>
                  <a:gd name="T38" fmla="*/ 1526 w 2391"/>
                  <a:gd name="T39" fmla="*/ 674 h 1871"/>
                  <a:gd name="T40" fmla="*/ 1583 w 2391"/>
                  <a:gd name="T41" fmla="*/ 452 h 1871"/>
                  <a:gd name="T42" fmla="*/ 1626 w 2391"/>
                  <a:gd name="T43" fmla="*/ 645 h 1871"/>
                  <a:gd name="T44" fmla="*/ 1647 w 2391"/>
                  <a:gd name="T45" fmla="*/ 1391 h 1871"/>
                  <a:gd name="T46" fmla="*/ 1755 w 2391"/>
                  <a:gd name="T47" fmla="*/ 1204 h 1871"/>
                  <a:gd name="T48" fmla="*/ 1827 w 2391"/>
                  <a:gd name="T49" fmla="*/ 1011 h 1871"/>
                  <a:gd name="T50" fmla="*/ 1870 w 2391"/>
                  <a:gd name="T51" fmla="*/ 1068 h 1871"/>
                  <a:gd name="T52" fmla="*/ 1920 w 2391"/>
                  <a:gd name="T53" fmla="*/ 717 h 1871"/>
                  <a:gd name="T54" fmla="*/ 1941 w 2391"/>
                  <a:gd name="T55" fmla="*/ 631 h 1871"/>
                  <a:gd name="T56" fmla="*/ 1963 w 2391"/>
                  <a:gd name="T57" fmla="*/ 567 h 1871"/>
                  <a:gd name="T58" fmla="*/ 1984 w 2391"/>
                  <a:gd name="T59" fmla="*/ 473 h 1871"/>
                  <a:gd name="T60" fmla="*/ 2013 w 2391"/>
                  <a:gd name="T61" fmla="*/ 330 h 1871"/>
                  <a:gd name="T62" fmla="*/ 2056 w 2391"/>
                  <a:gd name="T63" fmla="*/ 717 h 1871"/>
                  <a:gd name="T64" fmla="*/ 2156 w 2391"/>
                  <a:gd name="T65" fmla="*/ 1398 h 1871"/>
                  <a:gd name="T66" fmla="*/ 2242 w 2391"/>
                  <a:gd name="T67" fmla="*/ 1168 h 1871"/>
                  <a:gd name="T68" fmla="*/ 2314 w 2391"/>
                  <a:gd name="T69" fmla="*/ 631 h 1871"/>
                  <a:gd name="T70" fmla="*/ 2371 w 2391"/>
                  <a:gd name="T71" fmla="*/ 395 h 1871"/>
                  <a:gd name="T72" fmla="*/ 2371 w 2391"/>
                  <a:gd name="T73" fmla="*/ 0 h 187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91"/>
                  <a:gd name="T112" fmla="*/ 0 h 1871"/>
                  <a:gd name="T113" fmla="*/ 2391 w 2391"/>
                  <a:gd name="T114" fmla="*/ 1871 h 187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91" h="1871">
                    <a:moveTo>
                      <a:pt x="0" y="1871"/>
                    </a:moveTo>
                    <a:cubicBezTo>
                      <a:pt x="21" y="1849"/>
                      <a:pt x="32" y="1818"/>
                      <a:pt x="50" y="1792"/>
                    </a:cubicBezTo>
                    <a:cubicBezTo>
                      <a:pt x="59" y="1765"/>
                      <a:pt x="81" y="1711"/>
                      <a:pt x="100" y="1691"/>
                    </a:cubicBezTo>
                    <a:cubicBezTo>
                      <a:pt x="109" y="1664"/>
                      <a:pt x="122" y="1630"/>
                      <a:pt x="136" y="1605"/>
                    </a:cubicBezTo>
                    <a:cubicBezTo>
                      <a:pt x="160" y="1560"/>
                      <a:pt x="197" y="1525"/>
                      <a:pt x="215" y="1477"/>
                    </a:cubicBezTo>
                    <a:cubicBezTo>
                      <a:pt x="216" y="1470"/>
                      <a:pt x="217" y="1405"/>
                      <a:pt x="229" y="1383"/>
                    </a:cubicBezTo>
                    <a:cubicBezTo>
                      <a:pt x="237" y="1368"/>
                      <a:pt x="248" y="1354"/>
                      <a:pt x="258" y="1340"/>
                    </a:cubicBezTo>
                    <a:cubicBezTo>
                      <a:pt x="263" y="1333"/>
                      <a:pt x="272" y="1319"/>
                      <a:pt x="272" y="1319"/>
                    </a:cubicBezTo>
                    <a:cubicBezTo>
                      <a:pt x="281" y="1290"/>
                      <a:pt x="291" y="1262"/>
                      <a:pt x="301" y="1233"/>
                    </a:cubicBezTo>
                    <a:cubicBezTo>
                      <a:pt x="306" y="1219"/>
                      <a:pt x="315" y="1190"/>
                      <a:pt x="315" y="1190"/>
                    </a:cubicBezTo>
                    <a:cubicBezTo>
                      <a:pt x="321" y="1112"/>
                      <a:pt x="333" y="1042"/>
                      <a:pt x="358" y="968"/>
                    </a:cubicBezTo>
                    <a:cubicBezTo>
                      <a:pt x="410" y="1046"/>
                      <a:pt x="358" y="1146"/>
                      <a:pt x="386" y="1233"/>
                    </a:cubicBezTo>
                    <a:cubicBezTo>
                      <a:pt x="390" y="1419"/>
                      <a:pt x="352" y="1535"/>
                      <a:pt x="444" y="1670"/>
                    </a:cubicBezTo>
                    <a:cubicBezTo>
                      <a:pt x="446" y="1677"/>
                      <a:pt x="444" y="1689"/>
                      <a:pt x="451" y="1691"/>
                    </a:cubicBezTo>
                    <a:cubicBezTo>
                      <a:pt x="469" y="1696"/>
                      <a:pt x="477" y="1665"/>
                      <a:pt x="480" y="1656"/>
                    </a:cubicBezTo>
                    <a:cubicBezTo>
                      <a:pt x="494" y="1617"/>
                      <a:pt x="517" y="1593"/>
                      <a:pt x="551" y="1570"/>
                    </a:cubicBezTo>
                    <a:cubicBezTo>
                      <a:pt x="598" y="1500"/>
                      <a:pt x="598" y="1447"/>
                      <a:pt x="623" y="1369"/>
                    </a:cubicBezTo>
                    <a:cubicBezTo>
                      <a:pt x="632" y="1341"/>
                      <a:pt x="653" y="1323"/>
                      <a:pt x="666" y="1297"/>
                    </a:cubicBezTo>
                    <a:cubicBezTo>
                      <a:pt x="677" y="1274"/>
                      <a:pt x="682" y="1258"/>
                      <a:pt x="702" y="1240"/>
                    </a:cubicBezTo>
                    <a:cubicBezTo>
                      <a:pt x="710" y="1199"/>
                      <a:pt x="722" y="1159"/>
                      <a:pt x="730" y="1118"/>
                    </a:cubicBezTo>
                    <a:cubicBezTo>
                      <a:pt x="738" y="1080"/>
                      <a:pt x="734" y="1059"/>
                      <a:pt x="759" y="1032"/>
                    </a:cubicBezTo>
                    <a:cubicBezTo>
                      <a:pt x="793" y="1040"/>
                      <a:pt x="802" y="1054"/>
                      <a:pt x="831" y="1075"/>
                    </a:cubicBezTo>
                    <a:cubicBezTo>
                      <a:pt x="840" y="1070"/>
                      <a:pt x="852" y="1068"/>
                      <a:pt x="859" y="1061"/>
                    </a:cubicBezTo>
                    <a:cubicBezTo>
                      <a:pt x="871" y="1049"/>
                      <a:pt x="888" y="1018"/>
                      <a:pt x="888" y="1018"/>
                    </a:cubicBezTo>
                    <a:cubicBezTo>
                      <a:pt x="903" y="956"/>
                      <a:pt x="914" y="832"/>
                      <a:pt x="960" y="789"/>
                    </a:cubicBezTo>
                    <a:cubicBezTo>
                      <a:pt x="966" y="757"/>
                      <a:pt x="978" y="740"/>
                      <a:pt x="988" y="710"/>
                    </a:cubicBezTo>
                    <a:cubicBezTo>
                      <a:pt x="1019" y="799"/>
                      <a:pt x="999" y="891"/>
                      <a:pt x="1017" y="982"/>
                    </a:cubicBezTo>
                    <a:cubicBezTo>
                      <a:pt x="1019" y="1100"/>
                      <a:pt x="985" y="1353"/>
                      <a:pt x="1046" y="1512"/>
                    </a:cubicBezTo>
                    <a:cubicBezTo>
                      <a:pt x="1055" y="1629"/>
                      <a:pt x="1022" y="1598"/>
                      <a:pt x="1110" y="1613"/>
                    </a:cubicBezTo>
                    <a:cubicBezTo>
                      <a:pt x="1120" y="1615"/>
                      <a:pt x="1129" y="1618"/>
                      <a:pt x="1139" y="1620"/>
                    </a:cubicBezTo>
                    <a:cubicBezTo>
                      <a:pt x="1148" y="1625"/>
                      <a:pt x="1157" y="1634"/>
                      <a:pt x="1167" y="1634"/>
                    </a:cubicBezTo>
                    <a:cubicBezTo>
                      <a:pt x="1194" y="1634"/>
                      <a:pt x="1188" y="1612"/>
                      <a:pt x="1196" y="1598"/>
                    </a:cubicBezTo>
                    <a:cubicBezTo>
                      <a:pt x="1209" y="1574"/>
                      <a:pt x="1234" y="1533"/>
                      <a:pt x="1253" y="1512"/>
                    </a:cubicBezTo>
                    <a:cubicBezTo>
                      <a:pt x="1262" y="1488"/>
                      <a:pt x="1268" y="1469"/>
                      <a:pt x="1282" y="1448"/>
                    </a:cubicBezTo>
                    <a:cubicBezTo>
                      <a:pt x="1294" y="1363"/>
                      <a:pt x="1319" y="1280"/>
                      <a:pt x="1339" y="1197"/>
                    </a:cubicBezTo>
                    <a:cubicBezTo>
                      <a:pt x="1345" y="1137"/>
                      <a:pt x="1350" y="1083"/>
                      <a:pt x="1382" y="1032"/>
                    </a:cubicBezTo>
                    <a:cubicBezTo>
                      <a:pt x="1391" y="990"/>
                      <a:pt x="1395" y="914"/>
                      <a:pt x="1404" y="882"/>
                    </a:cubicBezTo>
                    <a:cubicBezTo>
                      <a:pt x="1406" y="874"/>
                      <a:pt x="1452" y="854"/>
                      <a:pt x="1454" y="853"/>
                    </a:cubicBezTo>
                    <a:cubicBezTo>
                      <a:pt x="1471" y="828"/>
                      <a:pt x="1487" y="809"/>
                      <a:pt x="1497" y="781"/>
                    </a:cubicBezTo>
                    <a:cubicBezTo>
                      <a:pt x="1510" y="746"/>
                      <a:pt x="1513" y="709"/>
                      <a:pt x="1526" y="674"/>
                    </a:cubicBezTo>
                    <a:cubicBezTo>
                      <a:pt x="1535" y="619"/>
                      <a:pt x="1548" y="564"/>
                      <a:pt x="1561" y="509"/>
                    </a:cubicBezTo>
                    <a:cubicBezTo>
                      <a:pt x="1566" y="489"/>
                      <a:pt x="1583" y="452"/>
                      <a:pt x="1583" y="452"/>
                    </a:cubicBezTo>
                    <a:cubicBezTo>
                      <a:pt x="1588" y="417"/>
                      <a:pt x="1593" y="386"/>
                      <a:pt x="1604" y="352"/>
                    </a:cubicBezTo>
                    <a:cubicBezTo>
                      <a:pt x="1632" y="426"/>
                      <a:pt x="1623" y="580"/>
                      <a:pt x="1626" y="645"/>
                    </a:cubicBezTo>
                    <a:cubicBezTo>
                      <a:pt x="1628" y="855"/>
                      <a:pt x="1627" y="1066"/>
                      <a:pt x="1633" y="1276"/>
                    </a:cubicBezTo>
                    <a:cubicBezTo>
                      <a:pt x="1634" y="1315"/>
                      <a:pt x="1647" y="1391"/>
                      <a:pt x="1647" y="1391"/>
                    </a:cubicBezTo>
                    <a:cubicBezTo>
                      <a:pt x="1682" y="1383"/>
                      <a:pt x="1700" y="1383"/>
                      <a:pt x="1712" y="1348"/>
                    </a:cubicBezTo>
                    <a:cubicBezTo>
                      <a:pt x="1718" y="1262"/>
                      <a:pt x="1708" y="1254"/>
                      <a:pt x="1755" y="1204"/>
                    </a:cubicBezTo>
                    <a:cubicBezTo>
                      <a:pt x="1772" y="1137"/>
                      <a:pt x="1763" y="1048"/>
                      <a:pt x="1812" y="996"/>
                    </a:cubicBezTo>
                    <a:cubicBezTo>
                      <a:pt x="1817" y="1001"/>
                      <a:pt x="1824" y="1005"/>
                      <a:pt x="1827" y="1011"/>
                    </a:cubicBezTo>
                    <a:cubicBezTo>
                      <a:pt x="1834" y="1024"/>
                      <a:pt x="1827" y="1047"/>
                      <a:pt x="1841" y="1054"/>
                    </a:cubicBezTo>
                    <a:cubicBezTo>
                      <a:pt x="1851" y="1059"/>
                      <a:pt x="1860" y="1063"/>
                      <a:pt x="1870" y="1068"/>
                    </a:cubicBezTo>
                    <a:cubicBezTo>
                      <a:pt x="1901" y="1022"/>
                      <a:pt x="1905" y="963"/>
                      <a:pt x="1913" y="910"/>
                    </a:cubicBezTo>
                    <a:cubicBezTo>
                      <a:pt x="1915" y="846"/>
                      <a:pt x="1916" y="781"/>
                      <a:pt x="1920" y="717"/>
                    </a:cubicBezTo>
                    <a:cubicBezTo>
                      <a:pt x="1921" y="709"/>
                      <a:pt x="1925" y="702"/>
                      <a:pt x="1927" y="695"/>
                    </a:cubicBezTo>
                    <a:cubicBezTo>
                      <a:pt x="1934" y="668"/>
                      <a:pt x="1933" y="657"/>
                      <a:pt x="1941" y="631"/>
                    </a:cubicBezTo>
                    <a:cubicBezTo>
                      <a:pt x="1945" y="616"/>
                      <a:pt x="1951" y="602"/>
                      <a:pt x="1956" y="588"/>
                    </a:cubicBezTo>
                    <a:cubicBezTo>
                      <a:pt x="1958" y="581"/>
                      <a:pt x="1963" y="567"/>
                      <a:pt x="1963" y="567"/>
                    </a:cubicBezTo>
                    <a:cubicBezTo>
                      <a:pt x="1965" y="550"/>
                      <a:pt x="1966" y="533"/>
                      <a:pt x="1970" y="516"/>
                    </a:cubicBezTo>
                    <a:cubicBezTo>
                      <a:pt x="1973" y="501"/>
                      <a:pt x="1984" y="473"/>
                      <a:pt x="1984" y="473"/>
                    </a:cubicBezTo>
                    <a:cubicBezTo>
                      <a:pt x="1990" y="410"/>
                      <a:pt x="1985" y="417"/>
                      <a:pt x="1999" y="373"/>
                    </a:cubicBezTo>
                    <a:cubicBezTo>
                      <a:pt x="2003" y="359"/>
                      <a:pt x="2013" y="330"/>
                      <a:pt x="2013" y="330"/>
                    </a:cubicBezTo>
                    <a:cubicBezTo>
                      <a:pt x="2018" y="289"/>
                      <a:pt x="2026" y="255"/>
                      <a:pt x="2034" y="215"/>
                    </a:cubicBezTo>
                    <a:cubicBezTo>
                      <a:pt x="2036" y="324"/>
                      <a:pt x="2022" y="575"/>
                      <a:pt x="2056" y="717"/>
                    </a:cubicBezTo>
                    <a:cubicBezTo>
                      <a:pt x="2060" y="1071"/>
                      <a:pt x="2061" y="1254"/>
                      <a:pt x="2077" y="1548"/>
                    </a:cubicBezTo>
                    <a:cubicBezTo>
                      <a:pt x="2118" y="1509"/>
                      <a:pt x="2124" y="1446"/>
                      <a:pt x="2156" y="1398"/>
                    </a:cubicBezTo>
                    <a:cubicBezTo>
                      <a:pt x="2176" y="1337"/>
                      <a:pt x="2158" y="1361"/>
                      <a:pt x="2213" y="1340"/>
                    </a:cubicBezTo>
                    <a:cubicBezTo>
                      <a:pt x="2258" y="1277"/>
                      <a:pt x="2202" y="1264"/>
                      <a:pt x="2242" y="1168"/>
                    </a:cubicBezTo>
                    <a:cubicBezTo>
                      <a:pt x="2249" y="1152"/>
                      <a:pt x="2275" y="1163"/>
                      <a:pt x="2292" y="1161"/>
                    </a:cubicBezTo>
                    <a:cubicBezTo>
                      <a:pt x="2297" y="873"/>
                      <a:pt x="2284" y="842"/>
                      <a:pt x="2314" y="631"/>
                    </a:cubicBezTo>
                    <a:cubicBezTo>
                      <a:pt x="2322" y="573"/>
                      <a:pt x="2331" y="515"/>
                      <a:pt x="2350" y="459"/>
                    </a:cubicBezTo>
                    <a:cubicBezTo>
                      <a:pt x="2357" y="438"/>
                      <a:pt x="2371" y="395"/>
                      <a:pt x="2371" y="395"/>
                    </a:cubicBezTo>
                    <a:cubicBezTo>
                      <a:pt x="2391" y="232"/>
                      <a:pt x="2388" y="310"/>
                      <a:pt x="2378" y="115"/>
                    </a:cubicBezTo>
                    <a:cubicBezTo>
                      <a:pt x="2376" y="77"/>
                      <a:pt x="2371" y="0"/>
                      <a:pt x="2371" y="0"/>
                    </a:cubicBezTo>
                  </a:path>
                </a:pathLst>
              </a:custGeom>
              <a:noFill/>
              <a:ln w="38100" cap="flat"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07" name="Text Box 5148"/>
              <p:cNvSpPr txBox="1">
                <a:spLocks noChangeArrowheads="1"/>
              </p:cNvSpPr>
              <p:nvPr/>
            </p:nvSpPr>
            <p:spPr bwMode="auto">
              <a:xfrm>
                <a:off x="-22" y="3769"/>
                <a:ext cx="38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100</a:t>
                </a:r>
              </a:p>
            </p:txBody>
          </p:sp>
          <p:sp>
            <p:nvSpPr>
              <p:cNvPr id="71708" name="Text Box 5149"/>
              <p:cNvSpPr txBox="1">
                <a:spLocks noChangeArrowheads="1"/>
              </p:cNvSpPr>
              <p:nvPr/>
            </p:nvSpPr>
            <p:spPr bwMode="auto">
              <a:xfrm>
                <a:off x="-29" y="2873"/>
                <a:ext cx="5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500</a:t>
                </a:r>
              </a:p>
            </p:txBody>
          </p:sp>
          <p:sp>
            <p:nvSpPr>
              <p:cNvPr id="71709" name="Text Box 5150"/>
              <p:cNvSpPr txBox="1">
                <a:spLocks noChangeArrowheads="1"/>
              </p:cNvSpPr>
              <p:nvPr/>
            </p:nvSpPr>
            <p:spPr bwMode="auto">
              <a:xfrm>
                <a:off x="-79" y="1906"/>
                <a:ext cx="5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Arial" panose="020B0604020202020204" pitchFamily="34" charset="0"/>
                  </a:rPr>
                  <a:t>1000</a:t>
                </a:r>
              </a:p>
            </p:txBody>
          </p:sp>
        </p:grpSp>
        <p:sp>
          <p:nvSpPr>
            <p:cNvPr id="71686" name="Freeform 5152"/>
            <p:cNvSpPr>
              <a:spLocks/>
            </p:cNvSpPr>
            <p:nvPr/>
          </p:nvSpPr>
          <p:spPr bwMode="auto">
            <a:xfrm>
              <a:off x="745" y="2114"/>
              <a:ext cx="4105" cy="1598"/>
            </a:xfrm>
            <a:custGeom>
              <a:avLst/>
              <a:gdLst>
                <a:gd name="T0" fmla="*/ 0 w 4105"/>
                <a:gd name="T1" fmla="*/ 1598 h 1598"/>
                <a:gd name="T2" fmla="*/ 50 w 4105"/>
                <a:gd name="T3" fmla="*/ 1584 h 1598"/>
                <a:gd name="T4" fmla="*/ 79 w 4105"/>
                <a:gd name="T5" fmla="*/ 1548 h 1598"/>
                <a:gd name="T6" fmla="*/ 222 w 4105"/>
                <a:gd name="T7" fmla="*/ 1519 h 1598"/>
                <a:gd name="T8" fmla="*/ 294 w 4105"/>
                <a:gd name="T9" fmla="*/ 1498 h 1598"/>
                <a:gd name="T10" fmla="*/ 315 w 4105"/>
                <a:gd name="T11" fmla="*/ 1491 h 1598"/>
                <a:gd name="T12" fmla="*/ 408 w 4105"/>
                <a:gd name="T13" fmla="*/ 1440 h 1598"/>
                <a:gd name="T14" fmla="*/ 451 w 4105"/>
                <a:gd name="T15" fmla="*/ 1426 h 1598"/>
                <a:gd name="T16" fmla="*/ 645 w 4105"/>
                <a:gd name="T17" fmla="*/ 1369 h 1598"/>
                <a:gd name="T18" fmla="*/ 745 w 4105"/>
                <a:gd name="T19" fmla="*/ 1333 h 1598"/>
                <a:gd name="T20" fmla="*/ 810 w 4105"/>
                <a:gd name="T21" fmla="*/ 1297 h 1598"/>
                <a:gd name="T22" fmla="*/ 974 w 4105"/>
                <a:gd name="T23" fmla="*/ 1233 h 1598"/>
                <a:gd name="T24" fmla="*/ 1139 w 4105"/>
                <a:gd name="T25" fmla="*/ 1182 h 1598"/>
                <a:gd name="T26" fmla="*/ 1254 w 4105"/>
                <a:gd name="T27" fmla="*/ 1154 h 1598"/>
                <a:gd name="T28" fmla="*/ 1369 w 4105"/>
                <a:gd name="T29" fmla="*/ 1089 h 1598"/>
                <a:gd name="T30" fmla="*/ 1540 w 4105"/>
                <a:gd name="T31" fmla="*/ 975 h 1598"/>
                <a:gd name="T32" fmla="*/ 1626 w 4105"/>
                <a:gd name="T33" fmla="*/ 932 h 1598"/>
                <a:gd name="T34" fmla="*/ 1813 w 4105"/>
                <a:gd name="T35" fmla="*/ 867 h 1598"/>
                <a:gd name="T36" fmla="*/ 1870 w 4105"/>
                <a:gd name="T37" fmla="*/ 839 h 1598"/>
                <a:gd name="T38" fmla="*/ 1970 w 4105"/>
                <a:gd name="T39" fmla="*/ 767 h 1598"/>
                <a:gd name="T40" fmla="*/ 2071 w 4105"/>
                <a:gd name="T41" fmla="*/ 760 h 1598"/>
                <a:gd name="T42" fmla="*/ 2164 w 4105"/>
                <a:gd name="T43" fmla="*/ 724 h 1598"/>
                <a:gd name="T44" fmla="*/ 2286 w 4105"/>
                <a:gd name="T45" fmla="*/ 681 h 1598"/>
                <a:gd name="T46" fmla="*/ 2393 w 4105"/>
                <a:gd name="T47" fmla="*/ 645 h 1598"/>
                <a:gd name="T48" fmla="*/ 2565 w 4105"/>
                <a:gd name="T49" fmla="*/ 609 h 1598"/>
                <a:gd name="T50" fmla="*/ 2615 w 4105"/>
                <a:gd name="T51" fmla="*/ 573 h 1598"/>
                <a:gd name="T52" fmla="*/ 2658 w 4105"/>
                <a:gd name="T53" fmla="*/ 530 h 1598"/>
                <a:gd name="T54" fmla="*/ 2680 w 4105"/>
                <a:gd name="T55" fmla="*/ 523 h 1598"/>
                <a:gd name="T56" fmla="*/ 2708 w 4105"/>
                <a:gd name="T57" fmla="*/ 509 h 1598"/>
                <a:gd name="T58" fmla="*/ 2751 w 4105"/>
                <a:gd name="T59" fmla="*/ 495 h 1598"/>
                <a:gd name="T60" fmla="*/ 2873 w 4105"/>
                <a:gd name="T61" fmla="*/ 444 h 1598"/>
                <a:gd name="T62" fmla="*/ 2988 w 4105"/>
                <a:gd name="T63" fmla="*/ 373 h 1598"/>
                <a:gd name="T64" fmla="*/ 3088 w 4105"/>
                <a:gd name="T65" fmla="*/ 308 h 1598"/>
                <a:gd name="T66" fmla="*/ 3160 w 4105"/>
                <a:gd name="T67" fmla="*/ 301 h 1598"/>
                <a:gd name="T68" fmla="*/ 3274 w 4105"/>
                <a:gd name="T69" fmla="*/ 251 h 1598"/>
                <a:gd name="T70" fmla="*/ 3353 w 4105"/>
                <a:gd name="T71" fmla="*/ 208 h 1598"/>
                <a:gd name="T72" fmla="*/ 3482 w 4105"/>
                <a:gd name="T73" fmla="*/ 201 h 1598"/>
                <a:gd name="T74" fmla="*/ 3582 w 4105"/>
                <a:gd name="T75" fmla="*/ 179 h 1598"/>
                <a:gd name="T76" fmla="*/ 3776 w 4105"/>
                <a:gd name="T77" fmla="*/ 86 h 1598"/>
                <a:gd name="T78" fmla="*/ 3976 w 4105"/>
                <a:gd name="T79" fmla="*/ 15 h 1598"/>
                <a:gd name="T80" fmla="*/ 4034 w 4105"/>
                <a:gd name="T81" fmla="*/ 7 h 1598"/>
                <a:gd name="T82" fmla="*/ 4105 w 4105"/>
                <a:gd name="T83" fmla="*/ 0 h 15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05"/>
                <a:gd name="T127" fmla="*/ 0 h 1598"/>
                <a:gd name="T128" fmla="*/ 4105 w 4105"/>
                <a:gd name="T129" fmla="*/ 1598 h 15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05" h="1598">
                  <a:moveTo>
                    <a:pt x="0" y="1598"/>
                  </a:moveTo>
                  <a:cubicBezTo>
                    <a:pt x="16" y="1593"/>
                    <a:pt x="35" y="1592"/>
                    <a:pt x="50" y="1584"/>
                  </a:cubicBezTo>
                  <a:cubicBezTo>
                    <a:pt x="101" y="1558"/>
                    <a:pt x="25" y="1581"/>
                    <a:pt x="79" y="1548"/>
                  </a:cubicBezTo>
                  <a:cubicBezTo>
                    <a:pt x="115" y="1526"/>
                    <a:pt x="185" y="1523"/>
                    <a:pt x="222" y="1519"/>
                  </a:cubicBezTo>
                  <a:cubicBezTo>
                    <a:pt x="265" y="1509"/>
                    <a:pt x="243" y="1515"/>
                    <a:pt x="294" y="1498"/>
                  </a:cubicBezTo>
                  <a:cubicBezTo>
                    <a:pt x="301" y="1496"/>
                    <a:pt x="315" y="1491"/>
                    <a:pt x="315" y="1491"/>
                  </a:cubicBezTo>
                  <a:cubicBezTo>
                    <a:pt x="343" y="1472"/>
                    <a:pt x="376" y="1451"/>
                    <a:pt x="408" y="1440"/>
                  </a:cubicBezTo>
                  <a:cubicBezTo>
                    <a:pt x="422" y="1435"/>
                    <a:pt x="451" y="1426"/>
                    <a:pt x="451" y="1426"/>
                  </a:cubicBezTo>
                  <a:cubicBezTo>
                    <a:pt x="497" y="1384"/>
                    <a:pt x="586" y="1376"/>
                    <a:pt x="645" y="1369"/>
                  </a:cubicBezTo>
                  <a:cubicBezTo>
                    <a:pt x="679" y="1358"/>
                    <a:pt x="713" y="1349"/>
                    <a:pt x="745" y="1333"/>
                  </a:cubicBezTo>
                  <a:cubicBezTo>
                    <a:pt x="775" y="1319"/>
                    <a:pt x="776" y="1305"/>
                    <a:pt x="810" y="1297"/>
                  </a:cubicBezTo>
                  <a:cubicBezTo>
                    <a:pt x="853" y="1254"/>
                    <a:pt x="918" y="1252"/>
                    <a:pt x="974" y="1233"/>
                  </a:cubicBezTo>
                  <a:cubicBezTo>
                    <a:pt x="1024" y="1199"/>
                    <a:pt x="1078" y="1189"/>
                    <a:pt x="1139" y="1182"/>
                  </a:cubicBezTo>
                  <a:cubicBezTo>
                    <a:pt x="1177" y="1173"/>
                    <a:pt x="1216" y="1163"/>
                    <a:pt x="1254" y="1154"/>
                  </a:cubicBezTo>
                  <a:cubicBezTo>
                    <a:pt x="1279" y="1128"/>
                    <a:pt x="1332" y="1101"/>
                    <a:pt x="1369" y="1089"/>
                  </a:cubicBezTo>
                  <a:cubicBezTo>
                    <a:pt x="1402" y="1040"/>
                    <a:pt x="1483" y="994"/>
                    <a:pt x="1540" y="975"/>
                  </a:cubicBezTo>
                  <a:cubicBezTo>
                    <a:pt x="1559" y="956"/>
                    <a:pt x="1599" y="941"/>
                    <a:pt x="1626" y="932"/>
                  </a:cubicBezTo>
                  <a:cubicBezTo>
                    <a:pt x="1661" y="897"/>
                    <a:pt x="1763" y="879"/>
                    <a:pt x="1813" y="867"/>
                  </a:cubicBezTo>
                  <a:cubicBezTo>
                    <a:pt x="1903" y="800"/>
                    <a:pt x="1784" y="883"/>
                    <a:pt x="1870" y="839"/>
                  </a:cubicBezTo>
                  <a:cubicBezTo>
                    <a:pt x="1899" y="824"/>
                    <a:pt x="1935" y="773"/>
                    <a:pt x="1970" y="767"/>
                  </a:cubicBezTo>
                  <a:cubicBezTo>
                    <a:pt x="2003" y="762"/>
                    <a:pt x="2037" y="762"/>
                    <a:pt x="2071" y="760"/>
                  </a:cubicBezTo>
                  <a:cubicBezTo>
                    <a:pt x="2103" y="749"/>
                    <a:pt x="2132" y="734"/>
                    <a:pt x="2164" y="724"/>
                  </a:cubicBezTo>
                  <a:cubicBezTo>
                    <a:pt x="2204" y="697"/>
                    <a:pt x="2241" y="696"/>
                    <a:pt x="2286" y="681"/>
                  </a:cubicBezTo>
                  <a:cubicBezTo>
                    <a:pt x="2323" y="669"/>
                    <a:pt x="2355" y="652"/>
                    <a:pt x="2393" y="645"/>
                  </a:cubicBezTo>
                  <a:cubicBezTo>
                    <a:pt x="2446" y="619"/>
                    <a:pt x="2507" y="618"/>
                    <a:pt x="2565" y="609"/>
                  </a:cubicBezTo>
                  <a:cubicBezTo>
                    <a:pt x="2582" y="597"/>
                    <a:pt x="2609" y="592"/>
                    <a:pt x="2615" y="573"/>
                  </a:cubicBezTo>
                  <a:cubicBezTo>
                    <a:pt x="2624" y="546"/>
                    <a:pt x="2631" y="539"/>
                    <a:pt x="2658" y="530"/>
                  </a:cubicBezTo>
                  <a:cubicBezTo>
                    <a:pt x="2665" y="527"/>
                    <a:pt x="2673" y="526"/>
                    <a:pt x="2680" y="523"/>
                  </a:cubicBezTo>
                  <a:cubicBezTo>
                    <a:pt x="2690" y="519"/>
                    <a:pt x="2698" y="513"/>
                    <a:pt x="2708" y="509"/>
                  </a:cubicBezTo>
                  <a:cubicBezTo>
                    <a:pt x="2722" y="503"/>
                    <a:pt x="2751" y="495"/>
                    <a:pt x="2751" y="495"/>
                  </a:cubicBezTo>
                  <a:cubicBezTo>
                    <a:pt x="2789" y="466"/>
                    <a:pt x="2833" y="467"/>
                    <a:pt x="2873" y="444"/>
                  </a:cubicBezTo>
                  <a:cubicBezTo>
                    <a:pt x="2913" y="422"/>
                    <a:pt x="2947" y="393"/>
                    <a:pt x="2988" y="373"/>
                  </a:cubicBezTo>
                  <a:cubicBezTo>
                    <a:pt x="2999" y="361"/>
                    <a:pt x="3075" y="311"/>
                    <a:pt x="3088" y="308"/>
                  </a:cubicBezTo>
                  <a:cubicBezTo>
                    <a:pt x="3111" y="302"/>
                    <a:pt x="3136" y="303"/>
                    <a:pt x="3160" y="301"/>
                  </a:cubicBezTo>
                  <a:cubicBezTo>
                    <a:pt x="3198" y="289"/>
                    <a:pt x="3241" y="273"/>
                    <a:pt x="3274" y="251"/>
                  </a:cubicBezTo>
                  <a:cubicBezTo>
                    <a:pt x="3296" y="236"/>
                    <a:pt x="3325" y="211"/>
                    <a:pt x="3353" y="208"/>
                  </a:cubicBezTo>
                  <a:cubicBezTo>
                    <a:pt x="3396" y="204"/>
                    <a:pt x="3439" y="203"/>
                    <a:pt x="3482" y="201"/>
                  </a:cubicBezTo>
                  <a:cubicBezTo>
                    <a:pt x="3515" y="191"/>
                    <a:pt x="3549" y="187"/>
                    <a:pt x="3582" y="179"/>
                  </a:cubicBezTo>
                  <a:cubicBezTo>
                    <a:pt x="3651" y="135"/>
                    <a:pt x="3695" y="106"/>
                    <a:pt x="3776" y="86"/>
                  </a:cubicBezTo>
                  <a:cubicBezTo>
                    <a:pt x="3831" y="45"/>
                    <a:pt x="3910" y="27"/>
                    <a:pt x="3976" y="15"/>
                  </a:cubicBezTo>
                  <a:cubicBezTo>
                    <a:pt x="3995" y="12"/>
                    <a:pt x="4015" y="9"/>
                    <a:pt x="4034" y="7"/>
                  </a:cubicBezTo>
                  <a:cubicBezTo>
                    <a:pt x="4058" y="4"/>
                    <a:pt x="4105" y="0"/>
                    <a:pt x="4105" y="0"/>
                  </a:cubicBezTo>
                </a:path>
              </a:pathLst>
            </a:custGeom>
            <a:noFill/>
            <a:ln w="38100" cap="flat" cmpd="sng">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687" name="Text Box 5153"/>
            <p:cNvSpPr txBox="1">
              <a:spLocks noChangeArrowheads="1"/>
            </p:cNvSpPr>
            <p:nvPr/>
          </p:nvSpPr>
          <p:spPr bwMode="auto">
            <a:xfrm>
              <a:off x="4943" y="2101"/>
              <a:ext cx="102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a:solidFill>
                    <a:schemeClr val="tx1"/>
                  </a:solidFill>
                  <a:latin typeface="Arial" panose="020B0604020202020204" pitchFamily="34" charset="0"/>
                </a:rPr>
                <a:t>MA  </a:t>
              </a:r>
              <a:r>
                <a:rPr lang="en-US" altLang="sk-SK" dirty="0" smtClean="0">
                  <a:solidFill>
                    <a:schemeClr val="tx1"/>
                  </a:solidFill>
                  <a:latin typeface="Arial" panose="020B0604020202020204" pitchFamily="34" charset="0"/>
                </a:rPr>
                <a:t>smoothing</a:t>
              </a:r>
              <a:endParaRPr lang="en-US" altLang="sk-SK" dirty="0">
                <a:solidFill>
                  <a:schemeClr val="tx1"/>
                </a:solidFill>
                <a:latin typeface="Arial" panose="020B0604020202020204" pitchFamily="34" charset="0"/>
              </a:endParaRPr>
            </a:p>
          </p:txBody>
        </p:sp>
        <p:sp>
          <p:nvSpPr>
            <p:cNvPr id="71688" name="Line 5154"/>
            <p:cNvSpPr>
              <a:spLocks noChangeShapeType="1"/>
            </p:cNvSpPr>
            <p:nvPr/>
          </p:nvSpPr>
          <p:spPr bwMode="auto">
            <a:xfrm flipH="1" flipV="1">
              <a:off x="4693" y="2164"/>
              <a:ext cx="179" cy="172"/>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1689" name="Object 5156"/>
            <p:cNvGraphicFramePr>
              <a:graphicFrameLocks noChangeAspect="1"/>
            </p:cNvGraphicFramePr>
            <p:nvPr/>
          </p:nvGraphicFramePr>
          <p:xfrm>
            <a:off x="781" y="1863"/>
            <a:ext cx="635" cy="487"/>
          </p:xfrm>
          <a:graphic>
            <a:graphicData uri="http://schemas.openxmlformats.org/presentationml/2006/ole">
              <mc:AlternateContent xmlns:mc="http://schemas.openxmlformats.org/markup-compatibility/2006">
                <mc:Choice xmlns:v="urn:schemas-microsoft-com:vml" Requires="v">
                  <p:oleObj spid="_x0000_s62556" name="Equation" r:id="rId4" imgW="279279" imgH="215806" progId="Equation.3">
                    <p:embed/>
                  </p:oleObj>
                </mc:Choice>
                <mc:Fallback>
                  <p:oleObj name="Equation" r:id="rId4" imgW="279279" imgH="215806" progId="Equation.3">
                    <p:embed/>
                    <p:pic>
                      <p:nvPicPr>
                        <p:cNvPr id="71689" name="Object 5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 y="1863"/>
                          <a:ext cx="635" cy="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0" name="Object 5158"/>
            <p:cNvGraphicFramePr>
              <a:graphicFrameLocks noChangeAspect="1"/>
            </p:cNvGraphicFramePr>
            <p:nvPr/>
          </p:nvGraphicFramePr>
          <p:xfrm>
            <a:off x="4930" y="3481"/>
            <a:ext cx="205" cy="354"/>
          </p:xfrm>
          <a:graphic>
            <a:graphicData uri="http://schemas.openxmlformats.org/presentationml/2006/ole">
              <mc:AlternateContent xmlns:mc="http://schemas.openxmlformats.org/markup-compatibility/2006">
                <mc:Choice xmlns:v="urn:schemas-microsoft-com:vml" Requires="v">
                  <p:oleObj spid="_x0000_s62557" name="Equation" r:id="rId6" imgW="88746" imgH="152136" progId="Equation.3">
                    <p:embed/>
                  </p:oleObj>
                </mc:Choice>
                <mc:Fallback>
                  <p:oleObj name="Equation" r:id="rId6" imgW="88746" imgH="152136" progId="Equation.3">
                    <p:embed/>
                    <p:pic>
                      <p:nvPicPr>
                        <p:cNvPr id="71690" name="Object 5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 y="3481"/>
                          <a:ext cx="205"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479716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613646" y="908050"/>
            <a:ext cx="985400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1. </a:t>
            </a:r>
            <a:r>
              <a:rPr lang="en-US" altLang="sk-SK" sz="2400" dirty="0" smtClean="0">
                <a:solidFill>
                  <a:schemeClr val="tx1"/>
                </a:solidFill>
                <a:latin typeface="Arial" panose="020B0604020202020204" pitchFamily="34" charset="0"/>
              </a:rPr>
              <a:t>From the time  behavior of the time series one sees, that there is a </a:t>
            </a:r>
            <a:r>
              <a:rPr lang="en-US" altLang="sk-SK" sz="2400" b="1" dirty="0" smtClean="0">
                <a:solidFill>
                  <a:schemeClr val="tx1"/>
                </a:solidFill>
                <a:latin typeface="Arial" panose="020B0604020202020204" pitchFamily="34" charset="0"/>
              </a:rPr>
              <a:t>linear trend </a:t>
            </a:r>
            <a:r>
              <a:rPr lang="en-US" altLang="sk-SK" sz="2400" dirty="0" smtClean="0">
                <a:solidFill>
                  <a:schemeClr val="tx1"/>
                </a:solidFill>
                <a:latin typeface="Arial" panose="020B0604020202020204" pitchFamily="34" charset="0"/>
              </a:rPr>
              <a:t>and a </a:t>
            </a:r>
            <a:r>
              <a:rPr lang="en-US" altLang="sk-SK" sz="2400" b="1" dirty="0" smtClean="0">
                <a:solidFill>
                  <a:schemeClr val="tx1"/>
                </a:solidFill>
                <a:latin typeface="Arial" panose="020B0604020202020204" pitchFamily="34" charset="0"/>
              </a:rPr>
              <a:t>multiplicative periodicity</a:t>
            </a:r>
            <a:r>
              <a:rPr lang="en-US" altLang="sk-SK" sz="2400" dirty="0" smtClean="0">
                <a:solidFill>
                  <a:schemeClr val="tx1"/>
                </a:solidFill>
                <a:latin typeface="Arial" panose="020B0604020202020204" pitchFamily="34" charset="0"/>
              </a:rPr>
              <a:t>.</a:t>
            </a: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2</a:t>
            </a:r>
            <a:r>
              <a:rPr lang="en-US" altLang="sk-SK" sz="2400" dirty="0" smtClean="0">
                <a:solidFill>
                  <a:schemeClr val="tx1"/>
                </a:solidFill>
                <a:latin typeface="Arial" panose="020B0604020202020204" pitchFamily="34" charset="0"/>
              </a:rPr>
              <a:t>. Centered  </a:t>
            </a:r>
            <a:r>
              <a:rPr lang="en-US" altLang="sk-SK" sz="2400" dirty="0">
                <a:solidFill>
                  <a:schemeClr val="tx1"/>
                </a:solidFill>
                <a:latin typeface="Arial" panose="020B0604020202020204" pitchFamily="34" charset="0"/>
              </a:rPr>
              <a:t>MA </a:t>
            </a:r>
            <a:r>
              <a:rPr lang="en-US" altLang="sk-SK" sz="2400" dirty="0" smtClean="0">
                <a:solidFill>
                  <a:schemeClr val="tx1"/>
                </a:solidFill>
                <a:latin typeface="Arial" panose="020B0604020202020204" pitchFamily="34" charset="0"/>
              </a:rPr>
              <a:t>with the window a bit longer then the period smoothens the seasonal changes. Cyclic part, if there exists, is not usually touched. Fit the trend.</a:t>
            </a:r>
            <a:endParaRPr lang="en-US" altLang="sk-SK" sz="2400" dirty="0">
              <a:solidFill>
                <a:schemeClr val="tx1"/>
              </a:solidFill>
              <a:latin typeface="Arial" panose="020B0604020202020204" pitchFamily="34" charset="0"/>
            </a:endParaRPr>
          </a:p>
        </p:txBody>
      </p:sp>
      <p:sp>
        <p:nvSpPr>
          <p:cNvPr id="73732" name="Text Box 4"/>
          <p:cNvSpPr txBox="1">
            <a:spLocks noChangeArrowheads="1"/>
          </p:cNvSpPr>
          <p:nvPr/>
        </p:nvSpPr>
        <p:spPr bwMode="auto">
          <a:xfrm>
            <a:off x="1613646" y="3388211"/>
            <a:ext cx="89646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Arial" panose="020B0604020202020204" pitchFamily="34" charset="0"/>
              </a:rPr>
              <a:t>3. </a:t>
            </a:r>
            <a:r>
              <a:rPr lang="en-US" altLang="sk-SK" sz="2400" dirty="0" smtClean="0">
                <a:solidFill>
                  <a:schemeClr val="tx1"/>
                </a:solidFill>
                <a:latin typeface="Arial" panose="020B0604020202020204" pitchFamily="34" charset="0"/>
              </a:rPr>
              <a:t>Subtract the trend and find an average  multiplicative factor by coping January, February ….parts of the time series. Rescale and average the seasonal changes. The random part is inhibited by the averaging. </a:t>
            </a:r>
            <a:endParaRPr lang="sk-SK" altLang="sk-SK"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957575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3093"/>
          <p:cNvGrpSpPr>
            <a:grpSpLocks/>
          </p:cNvGrpSpPr>
          <p:nvPr/>
        </p:nvGrpSpPr>
        <p:grpSpPr bwMode="auto">
          <a:xfrm>
            <a:off x="2566989" y="2060576"/>
            <a:ext cx="6884987" cy="3548063"/>
            <a:chOff x="76" y="1383"/>
            <a:chExt cx="4337" cy="2235"/>
          </a:xfrm>
        </p:grpSpPr>
        <p:sp>
          <p:nvSpPr>
            <p:cNvPr id="75782" name="Line 3074"/>
            <p:cNvSpPr>
              <a:spLocks noChangeShapeType="1"/>
            </p:cNvSpPr>
            <p:nvPr/>
          </p:nvSpPr>
          <p:spPr bwMode="auto">
            <a:xfrm>
              <a:off x="638" y="1383"/>
              <a:ext cx="0" cy="22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3" name="Line 3075"/>
            <p:cNvSpPr>
              <a:spLocks noChangeShapeType="1"/>
            </p:cNvSpPr>
            <p:nvPr/>
          </p:nvSpPr>
          <p:spPr bwMode="auto">
            <a:xfrm>
              <a:off x="645" y="2508"/>
              <a:ext cx="3761"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4" name="Line 3077"/>
            <p:cNvSpPr>
              <a:spLocks noChangeShapeType="1"/>
            </p:cNvSpPr>
            <p:nvPr/>
          </p:nvSpPr>
          <p:spPr bwMode="auto">
            <a:xfrm>
              <a:off x="3138" y="2422"/>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5" name="Line 3078"/>
            <p:cNvSpPr>
              <a:spLocks noChangeShapeType="1"/>
            </p:cNvSpPr>
            <p:nvPr/>
          </p:nvSpPr>
          <p:spPr bwMode="auto">
            <a:xfrm>
              <a:off x="2854" y="2418"/>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6" name="Line 3079"/>
            <p:cNvSpPr>
              <a:spLocks noChangeShapeType="1"/>
            </p:cNvSpPr>
            <p:nvPr/>
          </p:nvSpPr>
          <p:spPr bwMode="auto">
            <a:xfrm>
              <a:off x="2571" y="2421"/>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7" name="Line 3080"/>
            <p:cNvSpPr>
              <a:spLocks noChangeShapeType="1"/>
            </p:cNvSpPr>
            <p:nvPr/>
          </p:nvSpPr>
          <p:spPr bwMode="auto">
            <a:xfrm>
              <a:off x="2266" y="2416"/>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8" name="Line 3081"/>
            <p:cNvSpPr>
              <a:spLocks noChangeShapeType="1"/>
            </p:cNvSpPr>
            <p:nvPr/>
          </p:nvSpPr>
          <p:spPr bwMode="auto">
            <a:xfrm>
              <a:off x="1960" y="2417"/>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89" name="Line 3082"/>
            <p:cNvSpPr>
              <a:spLocks noChangeShapeType="1"/>
            </p:cNvSpPr>
            <p:nvPr/>
          </p:nvSpPr>
          <p:spPr bwMode="auto">
            <a:xfrm>
              <a:off x="1655" y="2422"/>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0" name="Line 3083"/>
            <p:cNvSpPr>
              <a:spLocks noChangeShapeType="1"/>
            </p:cNvSpPr>
            <p:nvPr/>
          </p:nvSpPr>
          <p:spPr bwMode="auto">
            <a:xfrm>
              <a:off x="1329" y="2424"/>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1" name="Line 3084"/>
            <p:cNvSpPr>
              <a:spLocks noChangeShapeType="1"/>
            </p:cNvSpPr>
            <p:nvPr/>
          </p:nvSpPr>
          <p:spPr bwMode="auto">
            <a:xfrm>
              <a:off x="974" y="2420"/>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2" name="Line 3085"/>
            <p:cNvSpPr>
              <a:spLocks noChangeShapeType="1"/>
            </p:cNvSpPr>
            <p:nvPr/>
          </p:nvSpPr>
          <p:spPr bwMode="auto">
            <a:xfrm>
              <a:off x="3991" y="2422"/>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3" name="Line 3086"/>
            <p:cNvSpPr>
              <a:spLocks noChangeShapeType="1"/>
            </p:cNvSpPr>
            <p:nvPr/>
          </p:nvSpPr>
          <p:spPr bwMode="auto">
            <a:xfrm>
              <a:off x="3757" y="2403"/>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4" name="Line 3087"/>
            <p:cNvSpPr>
              <a:spLocks noChangeShapeType="1"/>
            </p:cNvSpPr>
            <p:nvPr/>
          </p:nvSpPr>
          <p:spPr bwMode="auto">
            <a:xfrm>
              <a:off x="3452" y="2406"/>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5" name="Line 3088"/>
            <p:cNvSpPr>
              <a:spLocks noChangeShapeType="1"/>
            </p:cNvSpPr>
            <p:nvPr/>
          </p:nvSpPr>
          <p:spPr bwMode="auto">
            <a:xfrm>
              <a:off x="4270" y="2407"/>
              <a:ext cx="0" cy="1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796" name="Freeform 3089"/>
            <p:cNvSpPr>
              <a:spLocks/>
            </p:cNvSpPr>
            <p:nvPr/>
          </p:nvSpPr>
          <p:spPr bwMode="auto">
            <a:xfrm>
              <a:off x="652" y="1765"/>
              <a:ext cx="251" cy="1366"/>
            </a:xfrm>
            <a:custGeom>
              <a:avLst/>
              <a:gdLst>
                <a:gd name="T0" fmla="*/ 0 w 251"/>
                <a:gd name="T1" fmla="*/ 779 h 1366"/>
                <a:gd name="T2" fmla="*/ 36 w 251"/>
                <a:gd name="T3" fmla="*/ 693 h 1366"/>
                <a:gd name="T4" fmla="*/ 43 w 251"/>
                <a:gd name="T5" fmla="*/ 879 h 1366"/>
                <a:gd name="T6" fmla="*/ 50 w 251"/>
                <a:gd name="T7" fmla="*/ 249 h 1366"/>
                <a:gd name="T8" fmla="*/ 57 w 251"/>
                <a:gd name="T9" fmla="*/ 62 h 1366"/>
                <a:gd name="T10" fmla="*/ 71 w 251"/>
                <a:gd name="T11" fmla="*/ 657 h 1366"/>
                <a:gd name="T12" fmla="*/ 79 w 251"/>
                <a:gd name="T13" fmla="*/ 901 h 1366"/>
                <a:gd name="T14" fmla="*/ 86 w 251"/>
                <a:gd name="T15" fmla="*/ 843 h 1366"/>
                <a:gd name="T16" fmla="*/ 93 w 251"/>
                <a:gd name="T17" fmla="*/ 342 h 1366"/>
                <a:gd name="T18" fmla="*/ 100 w 251"/>
                <a:gd name="T19" fmla="*/ 134 h 1366"/>
                <a:gd name="T20" fmla="*/ 107 w 251"/>
                <a:gd name="T21" fmla="*/ 1180 h 1366"/>
                <a:gd name="T22" fmla="*/ 129 w 251"/>
                <a:gd name="T23" fmla="*/ 1223 h 1366"/>
                <a:gd name="T24" fmla="*/ 157 w 251"/>
                <a:gd name="T25" fmla="*/ 507 h 1366"/>
                <a:gd name="T26" fmla="*/ 186 w 251"/>
                <a:gd name="T27" fmla="*/ 1166 h 1366"/>
                <a:gd name="T28" fmla="*/ 222 w 251"/>
                <a:gd name="T29" fmla="*/ 822 h 1366"/>
                <a:gd name="T30" fmla="*/ 229 w 251"/>
                <a:gd name="T31" fmla="*/ 1309 h 1366"/>
                <a:gd name="T32" fmla="*/ 243 w 251"/>
                <a:gd name="T33" fmla="*/ 1137 h 1366"/>
                <a:gd name="T34" fmla="*/ 251 w 251"/>
                <a:gd name="T35" fmla="*/ 922 h 1366"/>
                <a:gd name="T36" fmla="*/ 243 w 251"/>
                <a:gd name="T37" fmla="*/ 184 h 13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1"/>
                <a:gd name="T58" fmla="*/ 0 h 1366"/>
                <a:gd name="T59" fmla="*/ 251 w 251"/>
                <a:gd name="T60" fmla="*/ 1366 h 13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1" h="1366">
                  <a:moveTo>
                    <a:pt x="0" y="779"/>
                  </a:moveTo>
                  <a:cubicBezTo>
                    <a:pt x="22" y="756"/>
                    <a:pt x="25" y="723"/>
                    <a:pt x="36" y="693"/>
                  </a:cubicBezTo>
                  <a:cubicBezTo>
                    <a:pt x="54" y="378"/>
                    <a:pt x="14" y="757"/>
                    <a:pt x="43" y="879"/>
                  </a:cubicBezTo>
                  <a:cubicBezTo>
                    <a:pt x="45" y="669"/>
                    <a:pt x="46" y="459"/>
                    <a:pt x="50" y="249"/>
                  </a:cubicBezTo>
                  <a:cubicBezTo>
                    <a:pt x="51" y="187"/>
                    <a:pt x="55" y="0"/>
                    <a:pt x="57" y="62"/>
                  </a:cubicBezTo>
                  <a:cubicBezTo>
                    <a:pt x="86" y="800"/>
                    <a:pt x="40" y="403"/>
                    <a:pt x="71" y="657"/>
                  </a:cubicBezTo>
                  <a:cubicBezTo>
                    <a:pt x="74" y="738"/>
                    <a:pt x="72" y="820"/>
                    <a:pt x="79" y="901"/>
                  </a:cubicBezTo>
                  <a:cubicBezTo>
                    <a:pt x="81" y="920"/>
                    <a:pt x="86" y="862"/>
                    <a:pt x="86" y="843"/>
                  </a:cubicBezTo>
                  <a:cubicBezTo>
                    <a:pt x="90" y="676"/>
                    <a:pt x="90" y="509"/>
                    <a:pt x="93" y="342"/>
                  </a:cubicBezTo>
                  <a:cubicBezTo>
                    <a:pt x="94" y="273"/>
                    <a:pt x="98" y="203"/>
                    <a:pt x="100" y="134"/>
                  </a:cubicBezTo>
                  <a:cubicBezTo>
                    <a:pt x="102" y="483"/>
                    <a:pt x="103" y="831"/>
                    <a:pt x="107" y="1180"/>
                  </a:cubicBezTo>
                  <a:cubicBezTo>
                    <a:pt x="108" y="1276"/>
                    <a:pt x="106" y="1267"/>
                    <a:pt x="129" y="1223"/>
                  </a:cubicBezTo>
                  <a:cubicBezTo>
                    <a:pt x="132" y="984"/>
                    <a:pt x="118" y="744"/>
                    <a:pt x="157" y="507"/>
                  </a:cubicBezTo>
                  <a:cubicBezTo>
                    <a:pt x="160" y="700"/>
                    <a:pt x="142" y="960"/>
                    <a:pt x="186" y="1166"/>
                  </a:cubicBezTo>
                  <a:cubicBezTo>
                    <a:pt x="208" y="1052"/>
                    <a:pt x="214" y="937"/>
                    <a:pt x="222" y="822"/>
                  </a:cubicBezTo>
                  <a:cubicBezTo>
                    <a:pt x="224" y="984"/>
                    <a:pt x="218" y="1147"/>
                    <a:pt x="229" y="1309"/>
                  </a:cubicBezTo>
                  <a:cubicBezTo>
                    <a:pt x="233" y="1366"/>
                    <a:pt x="243" y="1137"/>
                    <a:pt x="243" y="1137"/>
                  </a:cubicBezTo>
                  <a:cubicBezTo>
                    <a:pt x="246" y="1065"/>
                    <a:pt x="251" y="994"/>
                    <a:pt x="251" y="922"/>
                  </a:cubicBezTo>
                  <a:cubicBezTo>
                    <a:pt x="251" y="676"/>
                    <a:pt x="243" y="184"/>
                    <a:pt x="243" y="184"/>
                  </a:cubicBezTo>
                </a:path>
              </a:pathLst>
            </a:custGeom>
            <a:noFill/>
            <a:ln w="12700" cap="flat" cmpd="sng">
              <a:solidFill>
                <a:srgbClr val="0070C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97" name="Freeform 3090"/>
            <p:cNvSpPr>
              <a:spLocks/>
            </p:cNvSpPr>
            <p:nvPr/>
          </p:nvSpPr>
          <p:spPr bwMode="auto">
            <a:xfrm>
              <a:off x="892" y="1399"/>
              <a:ext cx="3440" cy="2116"/>
            </a:xfrm>
            <a:custGeom>
              <a:avLst/>
              <a:gdLst>
                <a:gd name="T0" fmla="*/ 44 w 3440"/>
                <a:gd name="T1" fmla="*/ 748 h 2116"/>
                <a:gd name="T2" fmla="*/ 115 w 3440"/>
                <a:gd name="T3" fmla="*/ 1486 h 2116"/>
                <a:gd name="T4" fmla="*/ 79 w 3440"/>
                <a:gd name="T5" fmla="*/ 1156 h 2116"/>
                <a:gd name="T6" fmla="*/ 158 w 3440"/>
                <a:gd name="T7" fmla="*/ 949 h 2116"/>
                <a:gd name="T8" fmla="*/ 201 w 3440"/>
                <a:gd name="T9" fmla="*/ 999 h 2116"/>
                <a:gd name="T10" fmla="*/ 251 w 3440"/>
                <a:gd name="T11" fmla="*/ 533 h 2116"/>
                <a:gd name="T12" fmla="*/ 273 w 3440"/>
                <a:gd name="T13" fmla="*/ 562 h 2116"/>
                <a:gd name="T14" fmla="*/ 301 w 3440"/>
                <a:gd name="T15" fmla="*/ 1328 h 2116"/>
                <a:gd name="T16" fmla="*/ 373 w 3440"/>
                <a:gd name="T17" fmla="*/ 1887 h 2116"/>
                <a:gd name="T18" fmla="*/ 387 w 3440"/>
                <a:gd name="T19" fmla="*/ 1163 h 2116"/>
                <a:gd name="T20" fmla="*/ 344 w 3440"/>
                <a:gd name="T21" fmla="*/ 1579 h 2116"/>
                <a:gd name="T22" fmla="*/ 387 w 3440"/>
                <a:gd name="T23" fmla="*/ 1421 h 2116"/>
                <a:gd name="T24" fmla="*/ 416 w 3440"/>
                <a:gd name="T25" fmla="*/ 1063 h 2116"/>
                <a:gd name="T26" fmla="*/ 488 w 3440"/>
                <a:gd name="T27" fmla="*/ 1429 h 2116"/>
                <a:gd name="T28" fmla="*/ 531 w 3440"/>
                <a:gd name="T29" fmla="*/ 1644 h 2116"/>
                <a:gd name="T30" fmla="*/ 602 w 3440"/>
                <a:gd name="T31" fmla="*/ 1092 h 2116"/>
                <a:gd name="T32" fmla="*/ 653 w 3440"/>
                <a:gd name="T33" fmla="*/ 1257 h 2116"/>
                <a:gd name="T34" fmla="*/ 746 w 3440"/>
                <a:gd name="T35" fmla="*/ 325 h 2116"/>
                <a:gd name="T36" fmla="*/ 817 w 3440"/>
                <a:gd name="T37" fmla="*/ 1235 h 2116"/>
                <a:gd name="T38" fmla="*/ 860 w 3440"/>
                <a:gd name="T39" fmla="*/ 1285 h 2116"/>
                <a:gd name="T40" fmla="*/ 925 w 3440"/>
                <a:gd name="T41" fmla="*/ 1629 h 2116"/>
                <a:gd name="T42" fmla="*/ 989 w 3440"/>
                <a:gd name="T43" fmla="*/ 1264 h 2116"/>
                <a:gd name="T44" fmla="*/ 1075 w 3440"/>
                <a:gd name="T45" fmla="*/ 1321 h 2116"/>
                <a:gd name="T46" fmla="*/ 1111 w 3440"/>
                <a:gd name="T47" fmla="*/ 1472 h 2116"/>
                <a:gd name="T48" fmla="*/ 1161 w 3440"/>
                <a:gd name="T49" fmla="*/ 748 h 2116"/>
                <a:gd name="T50" fmla="*/ 1262 w 3440"/>
                <a:gd name="T51" fmla="*/ 1206 h 2116"/>
                <a:gd name="T52" fmla="*/ 1348 w 3440"/>
                <a:gd name="T53" fmla="*/ 597 h 2116"/>
                <a:gd name="T54" fmla="*/ 1390 w 3440"/>
                <a:gd name="T55" fmla="*/ 1665 h 2116"/>
                <a:gd name="T56" fmla="*/ 1412 w 3440"/>
                <a:gd name="T57" fmla="*/ 906 h 2116"/>
                <a:gd name="T58" fmla="*/ 1469 w 3440"/>
                <a:gd name="T59" fmla="*/ 1909 h 2116"/>
                <a:gd name="T60" fmla="*/ 1491 w 3440"/>
                <a:gd name="T61" fmla="*/ 1887 h 2116"/>
                <a:gd name="T62" fmla="*/ 1591 w 3440"/>
                <a:gd name="T63" fmla="*/ 1214 h 2116"/>
                <a:gd name="T64" fmla="*/ 1620 w 3440"/>
                <a:gd name="T65" fmla="*/ 1285 h 2116"/>
                <a:gd name="T66" fmla="*/ 1720 w 3440"/>
                <a:gd name="T67" fmla="*/ 1644 h 2116"/>
                <a:gd name="T68" fmla="*/ 1820 w 3440"/>
                <a:gd name="T69" fmla="*/ 812 h 2116"/>
                <a:gd name="T70" fmla="*/ 1914 w 3440"/>
                <a:gd name="T71" fmla="*/ 2059 h 2116"/>
                <a:gd name="T72" fmla="*/ 1985 w 3440"/>
                <a:gd name="T73" fmla="*/ 612 h 2116"/>
                <a:gd name="T74" fmla="*/ 2121 w 3440"/>
                <a:gd name="T75" fmla="*/ 1149 h 2116"/>
                <a:gd name="T76" fmla="*/ 2164 w 3440"/>
                <a:gd name="T77" fmla="*/ 1457 h 2116"/>
                <a:gd name="T78" fmla="*/ 2236 w 3440"/>
                <a:gd name="T79" fmla="*/ 1328 h 2116"/>
                <a:gd name="T80" fmla="*/ 2343 w 3440"/>
                <a:gd name="T81" fmla="*/ 805 h 2116"/>
                <a:gd name="T82" fmla="*/ 2422 w 3440"/>
                <a:gd name="T83" fmla="*/ 1701 h 2116"/>
                <a:gd name="T84" fmla="*/ 2487 w 3440"/>
                <a:gd name="T85" fmla="*/ 1550 h 2116"/>
                <a:gd name="T86" fmla="*/ 2544 w 3440"/>
                <a:gd name="T87" fmla="*/ 941 h 2116"/>
                <a:gd name="T88" fmla="*/ 2651 w 3440"/>
                <a:gd name="T89" fmla="*/ 1106 h 2116"/>
                <a:gd name="T90" fmla="*/ 2702 w 3440"/>
                <a:gd name="T91" fmla="*/ 1579 h 2116"/>
                <a:gd name="T92" fmla="*/ 2737 w 3440"/>
                <a:gd name="T93" fmla="*/ 1378 h 2116"/>
                <a:gd name="T94" fmla="*/ 2795 w 3440"/>
                <a:gd name="T95" fmla="*/ 1644 h 2116"/>
                <a:gd name="T96" fmla="*/ 2967 w 3440"/>
                <a:gd name="T97" fmla="*/ 1171 h 2116"/>
                <a:gd name="T98" fmla="*/ 3017 w 3440"/>
                <a:gd name="T99" fmla="*/ 633 h 2116"/>
                <a:gd name="T100" fmla="*/ 2995 w 3440"/>
                <a:gd name="T101" fmla="*/ 1285 h 2116"/>
                <a:gd name="T102" fmla="*/ 3067 w 3440"/>
                <a:gd name="T103" fmla="*/ 1429 h 2116"/>
                <a:gd name="T104" fmla="*/ 3167 w 3440"/>
                <a:gd name="T105" fmla="*/ 1679 h 2116"/>
                <a:gd name="T106" fmla="*/ 3225 w 3440"/>
                <a:gd name="T107" fmla="*/ 1665 h 2116"/>
                <a:gd name="T108" fmla="*/ 3318 w 3440"/>
                <a:gd name="T109" fmla="*/ 1092 h 2116"/>
                <a:gd name="T110" fmla="*/ 3389 w 3440"/>
                <a:gd name="T111" fmla="*/ 1221 h 2116"/>
                <a:gd name="T112" fmla="*/ 3432 w 3440"/>
                <a:gd name="T113" fmla="*/ 1235 h 21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40"/>
                <a:gd name="T172" fmla="*/ 0 h 2116"/>
                <a:gd name="T173" fmla="*/ 3440 w 3440"/>
                <a:gd name="T174" fmla="*/ 2116 h 211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40" h="2116">
                  <a:moveTo>
                    <a:pt x="8" y="583"/>
                  </a:moveTo>
                  <a:cubicBezTo>
                    <a:pt x="6" y="593"/>
                    <a:pt x="0" y="602"/>
                    <a:pt x="1" y="612"/>
                  </a:cubicBezTo>
                  <a:cubicBezTo>
                    <a:pt x="4" y="643"/>
                    <a:pt x="32" y="715"/>
                    <a:pt x="44" y="748"/>
                  </a:cubicBezTo>
                  <a:cubicBezTo>
                    <a:pt x="27" y="1085"/>
                    <a:pt x="27" y="1020"/>
                    <a:pt x="44" y="1565"/>
                  </a:cubicBezTo>
                  <a:cubicBezTo>
                    <a:pt x="45" y="1595"/>
                    <a:pt x="72" y="1651"/>
                    <a:pt x="72" y="1651"/>
                  </a:cubicBezTo>
                  <a:cubicBezTo>
                    <a:pt x="110" y="1613"/>
                    <a:pt x="109" y="1539"/>
                    <a:pt x="115" y="1486"/>
                  </a:cubicBezTo>
                  <a:cubicBezTo>
                    <a:pt x="113" y="1345"/>
                    <a:pt x="113" y="1204"/>
                    <a:pt x="108" y="1063"/>
                  </a:cubicBezTo>
                  <a:cubicBezTo>
                    <a:pt x="108" y="1053"/>
                    <a:pt x="104" y="1082"/>
                    <a:pt x="101" y="1092"/>
                  </a:cubicBezTo>
                  <a:cubicBezTo>
                    <a:pt x="92" y="1123"/>
                    <a:pt x="89" y="1130"/>
                    <a:pt x="79" y="1156"/>
                  </a:cubicBezTo>
                  <a:cubicBezTo>
                    <a:pt x="92" y="1001"/>
                    <a:pt x="76" y="844"/>
                    <a:pt x="101" y="691"/>
                  </a:cubicBezTo>
                  <a:cubicBezTo>
                    <a:pt x="127" y="54"/>
                    <a:pt x="114" y="232"/>
                    <a:pt x="122" y="1228"/>
                  </a:cubicBezTo>
                  <a:cubicBezTo>
                    <a:pt x="154" y="1141"/>
                    <a:pt x="147" y="1040"/>
                    <a:pt x="158" y="949"/>
                  </a:cubicBezTo>
                  <a:cubicBezTo>
                    <a:pt x="160" y="882"/>
                    <a:pt x="161" y="815"/>
                    <a:pt x="165" y="748"/>
                  </a:cubicBezTo>
                  <a:cubicBezTo>
                    <a:pt x="166" y="733"/>
                    <a:pt x="172" y="690"/>
                    <a:pt x="173" y="705"/>
                  </a:cubicBezTo>
                  <a:cubicBezTo>
                    <a:pt x="185" y="848"/>
                    <a:pt x="167" y="892"/>
                    <a:pt x="201" y="999"/>
                  </a:cubicBezTo>
                  <a:cubicBezTo>
                    <a:pt x="247" y="953"/>
                    <a:pt x="244" y="838"/>
                    <a:pt x="251" y="784"/>
                  </a:cubicBezTo>
                  <a:cubicBezTo>
                    <a:pt x="253" y="765"/>
                    <a:pt x="258" y="726"/>
                    <a:pt x="258" y="726"/>
                  </a:cubicBezTo>
                  <a:cubicBezTo>
                    <a:pt x="256" y="662"/>
                    <a:pt x="251" y="469"/>
                    <a:pt x="251" y="533"/>
                  </a:cubicBezTo>
                  <a:cubicBezTo>
                    <a:pt x="251" y="605"/>
                    <a:pt x="243" y="678"/>
                    <a:pt x="258" y="748"/>
                  </a:cubicBezTo>
                  <a:cubicBezTo>
                    <a:pt x="268" y="795"/>
                    <a:pt x="262" y="653"/>
                    <a:pt x="266" y="605"/>
                  </a:cubicBezTo>
                  <a:cubicBezTo>
                    <a:pt x="267" y="591"/>
                    <a:pt x="271" y="576"/>
                    <a:pt x="273" y="562"/>
                  </a:cubicBezTo>
                  <a:cubicBezTo>
                    <a:pt x="272" y="659"/>
                    <a:pt x="258" y="1403"/>
                    <a:pt x="273" y="1601"/>
                  </a:cubicBezTo>
                  <a:cubicBezTo>
                    <a:pt x="276" y="1640"/>
                    <a:pt x="283" y="1524"/>
                    <a:pt x="287" y="1486"/>
                  </a:cubicBezTo>
                  <a:cubicBezTo>
                    <a:pt x="313" y="1223"/>
                    <a:pt x="280" y="1503"/>
                    <a:pt x="301" y="1328"/>
                  </a:cubicBezTo>
                  <a:cubicBezTo>
                    <a:pt x="317" y="991"/>
                    <a:pt x="305" y="1172"/>
                    <a:pt x="316" y="1558"/>
                  </a:cubicBezTo>
                  <a:cubicBezTo>
                    <a:pt x="318" y="1610"/>
                    <a:pt x="323" y="1652"/>
                    <a:pt x="352" y="1694"/>
                  </a:cubicBezTo>
                  <a:cubicBezTo>
                    <a:pt x="373" y="1756"/>
                    <a:pt x="369" y="1822"/>
                    <a:pt x="373" y="1887"/>
                  </a:cubicBezTo>
                  <a:cubicBezTo>
                    <a:pt x="389" y="1788"/>
                    <a:pt x="393" y="1683"/>
                    <a:pt x="416" y="1586"/>
                  </a:cubicBezTo>
                  <a:cubicBezTo>
                    <a:pt x="416" y="1566"/>
                    <a:pt x="415" y="1196"/>
                    <a:pt x="395" y="1106"/>
                  </a:cubicBezTo>
                  <a:cubicBezTo>
                    <a:pt x="391" y="1087"/>
                    <a:pt x="390" y="1144"/>
                    <a:pt x="387" y="1163"/>
                  </a:cubicBezTo>
                  <a:cubicBezTo>
                    <a:pt x="380" y="1211"/>
                    <a:pt x="376" y="1224"/>
                    <a:pt x="366" y="1278"/>
                  </a:cubicBezTo>
                  <a:cubicBezTo>
                    <a:pt x="360" y="1347"/>
                    <a:pt x="360" y="1413"/>
                    <a:pt x="337" y="1479"/>
                  </a:cubicBezTo>
                  <a:cubicBezTo>
                    <a:pt x="339" y="1512"/>
                    <a:pt x="333" y="1547"/>
                    <a:pt x="344" y="1579"/>
                  </a:cubicBezTo>
                  <a:cubicBezTo>
                    <a:pt x="348" y="1591"/>
                    <a:pt x="355" y="1555"/>
                    <a:pt x="359" y="1543"/>
                  </a:cubicBezTo>
                  <a:cubicBezTo>
                    <a:pt x="368" y="1513"/>
                    <a:pt x="372" y="1481"/>
                    <a:pt x="380" y="1450"/>
                  </a:cubicBezTo>
                  <a:cubicBezTo>
                    <a:pt x="382" y="1440"/>
                    <a:pt x="387" y="1421"/>
                    <a:pt x="387" y="1421"/>
                  </a:cubicBezTo>
                  <a:cubicBezTo>
                    <a:pt x="390" y="1328"/>
                    <a:pt x="393" y="1235"/>
                    <a:pt x="395" y="1142"/>
                  </a:cubicBezTo>
                  <a:cubicBezTo>
                    <a:pt x="408" y="481"/>
                    <a:pt x="395" y="582"/>
                    <a:pt x="409" y="963"/>
                  </a:cubicBezTo>
                  <a:cubicBezTo>
                    <a:pt x="410" y="996"/>
                    <a:pt x="414" y="1030"/>
                    <a:pt x="416" y="1063"/>
                  </a:cubicBezTo>
                  <a:cubicBezTo>
                    <a:pt x="423" y="1413"/>
                    <a:pt x="404" y="1770"/>
                    <a:pt x="452" y="2116"/>
                  </a:cubicBezTo>
                  <a:cubicBezTo>
                    <a:pt x="483" y="2023"/>
                    <a:pt x="457" y="1920"/>
                    <a:pt x="473" y="1823"/>
                  </a:cubicBezTo>
                  <a:cubicBezTo>
                    <a:pt x="478" y="1692"/>
                    <a:pt x="480" y="1560"/>
                    <a:pt x="488" y="1429"/>
                  </a:cubicBezTo>
                  <a:cubicBezTo>
                    <a:pt x="489" y="1415"/>
                    <a:pt x="493" y="1458"/>
                    <a:pt x="495" y="1472"/>
                  </a:cubicBezTo>
                  <a:cubicBezTo>
                    <a:pt x="500" y="1505"/>
                    <a:pt x="504" y="1539"/>
                    <a:pt x="509" y="1572"/>
                  </a:cubicBezTo>
                  <a:cubicBezTo>
                    <a:pt x="518" y="1637"/>
                    <a:pt x="502" y="1615"/>
                    <a:pt x="531" y="1644"/>
                  </a:cubicBezTo>
                  <a:cubicBezTo>
                    <a:pt x="593" y="1893"/>
                    <a:pt x="472" y="1125"/>
                    <a:pt x="559" y="777"/>
                  </a:cubicBezTo>
                  <a:cubicBezTo>
                    <a:pt x="565" y="728"/>
                    <a:pt x="574" y="682"/>
                    <a:pt x="581" y="633"/>
                  </a:cubicBezTo>
                  <a:cubicBezTo>
                    <a:pt x="606" y="785"/>
                    <a:pt x="577" y="940"/>
                    <a:pt x="602" y="1092"/>
                  </a:cubicBezTo>
                  <a:cubicBezTo>
                    <a:pt x="614" y="1297"/>
                    <a:pt x="598" y="1515"/>
                    <a:pt x="631" y="1715"/>
                  </a:cubicBezTo>
                  <a:cubicBezTo>
                    <a:pt x="644" y="1913"/>
                    <a:pt x="651" y="1790"/>
                    <a:pt x="660" y="1715"/>
                  </a:cubicBezTo>
                  <a:cubicBezTo>
                    <a:pt x="658" y="1562"/>
                    <a:pt x="653" y="1410"/>
                    <a:pt x="653" y="1257"/>
                  </a:cubicBezTo>
                  <a:cubicBezTo>
                    <a:pt x="653" y="1245"/>
                    <a:pt x="658" y="1209"/>
                    <a:pt x="660" y="1221"/>
                  </a:cubicBezTo>
                  <a:cubicBezTo>
                    <a:pt x="683" y="1370"/>
                    <a:pt x="696" y="1505"/>
                    <a:pt x="724" y="1651"/>
                  </a:cubicBezTo>
                  <a:cubicBezTo>
                    <a:pt x="828" y="1220"/>
                    <a:pt x="611" y="748"/>
                    <a:pt x="746" y="325"/>
                  </a:cubicBezTo>
                  <a:cubicBezTo>
                    <a:pt x="751" y="356"/>
                    <a:pt x="757" y="387"/>
                    <a:pt x="760" y="418"/>
                  </a:cubicBezTo>
                  <a:cubicBezTo>
                    <a:pt x="771" y="528"/>
                    <a:pt x="789" y="748"/>
                    <a:pt x="789" y="748"/>
                  </a:cubicBezTo>
                  <a:cubicBezTo>
                    <a:pt x="796" y="911"/>
                    <a:pt x="807" y="1072"/>
                    <a:pt x="817" y="1235"/>
                  </a:cubicBezTo>
                  <a:cubicBezTo>
                    <a:pt x="819" y="1350"/>
                    <a:pt x="820" y="1464"/>
                    <a:pt x="824" y="1579"/>
                  </a:cubicBezTo>
                  <a:cubicBezTo>
                    <a:pt x="827" y="1661"/>
                    <a:pt x="828" y="1647"/>
                    <a:pt x="839" y="1615"/>
                  </a:cubicBezTo>
                  <a:cubicBezTo>
                    <a:pt x="852" y="1505"/>
                    <a:pt x="847" y="1395"/>
                    <a:pt x="860" y="1285"/>
                  </a:cubicBezTo>
                  <a:cubicBezTo>
                    <a:pt x="865" y="1117"/>
                    <a:pt x="856" y="920"/>
                    <a:pt x="896" y="755"/>
                  </a:cubicBezTo>
                  <a:cubicBezTo>
                    <a:pt x="919" y="944"/>
                    <a:pt x="907" y="1137"/>
                    <a:pt x="918" y="1328"/>
                  </a:cubicBezTo>
                  <a:cubicBezTo>
                    <a:pt x="920" y="1428"/>
                    <a:pt x="915" y="1529"/>
                    <a:pt x="925" y="1629"/>
                  </a:cubicBezTo>
                  <a:cubicBezTo>
                    <a:pt x="926" y="1636"/>
                    <a:pt x="944" y="1629"/>
                    <a:pt x="946" y="1622"/>
                  </a:cubicBezTo>
                  <a:cubicBezTo>
                    <a:pt x="957" y="1585"/>
                    <a:pt x="956" y="1545"/>
                    <a:pt x="961" y="1507"/>
                  </a:cubicBezTo>
                  <a:cubicBezTo>
                    <a:pt x="971" y="1426"/>
                    <a:pt x="976" y="1345"/>
                    <a:pt x="989" y="1264"/>
                  </a:cubicBezTo>
                  <a:cubicBezTo>
                    <a:pt x="993" y="1368"/>
                    <a:pt x="997" y="1463"/>
                    <a:pt x="1011" y="1565"/>
                  </a:cubicBezTo>
                  <a:cubicBezTo>
                    <a:pt x="1036" y="1514"/>
                    <a:pt x="1034" y="1525"/>
                    <a:pt x="1047" y="1464"/>
                  </a:cubicBezTo>
                  <a:cubicBezTo>
                    <a:pt x="1057" y="1417"/>
                    <a:pt x="1075" y="1321"/>
                    <a:pt x="1075" y="1321"/>
                  </a:cubicBezTo>
                  <a:cubicBezTo>
                    <a:pt x="1077" y="1292"/>
                    <a:pt x="1079" y="1264"/>
                    <a:pt x="1082" y="1235"/>
                  </a:cubicBezTo>
                  <a:cubicBezTo>
                    <a:pt x="1084" y="1211"/>
                    <a:pt x="1084" y="1140"/>
                    <a:pt x="1090" y="1163"/>
                  </a:cubicBezTo>
                  <a:cubicBezTo>
                    <a:pt x="1100" y="1204"/>
                    <a:pt x="1109" y="1422"/>
                    <a:pt x="1111" y="1472"/>
                  </a:cubicBezTo>
                  <a:cubicBezTo>
                    <a:pt x="1133" y="1393"/>
                    <a:pt x="1138" y="1317"/>
                    <a:pt x="1147" y="1235"/>
                  </a:cubicBezTo>
                  <a:cubicBezTo>
                    <a:pt x="1149" y="1097"/>
                    <a:pt x="1150" y="958"/>
                    <a:pt x="1154" y="820"/>
                  </a:cubicBezTo>
                  <a:cubicBezTo>
                    <a:pt x="1155" y="796"/>
                    <a:pt x="1160" y="772"/>
                    <a:pt x="1161" y="748"/>
                  </a:cubicBezTo>
                  <a:cubicBezTo>
                    <a:pt x="1168" y="636"/>
                    <a:pt x="1145" y="610"/>
                    <a:pt x="1190" y="540"/>
                  </a:cubicBezTo>
                  <a:cubicBezTo>
                    <a:pt x="1246" y="713"/>
                    <a:pt x="1231" y="906"/>
                    <a:pt x="1247" y="1085"/>
                  </a:cubicBezTo>
                  <a:cubicBezTo>
                    <a:pt x="1257" y="1199"/>
                    <a:pt x="1242" y="1152"/>
                    <a:pt x="1262" y="1206"/>
                  </a:cubicBezTo>
                  <a:cubicBezTo>
                    <a:pt x="1267" y="1294"/>
                    <a:pt x="1276" y="1377"/>
                    <a:pt x="1283" y="1464"/>
                  </a:cubicBezTo>
                  <a:cubicBezTo>
                    <a:pt x="1313" y="1397"/>
                    <a:pt x="1310" y="1329"/>
                    <a:pt x="1319" y="1257"/>
                  </a:cubicBezTo>
                  <a:cubicBezTo>
                    <a:pt x="1320" y="1195"/>
                    <a:pt x="1317" y="710"/>
                    <a:pt x="1348" y="597"/>
                  </a:cubicBezTo>
                  <a:cubicBezTo>
                    <a:pt x="1350" y="1013"/>
                    <a:pt x="1350" y="1428"/>
                    <a:pt x="1355" y="1844"/>
                  </a:cubicBezTo>
                  <a:cubicBezTo>
                    <a:pt x="1355" y="1852"/>
                    <a:pt x="1360" y="1873"/>
                    <a:pt x="1362" y="1866"/>
                  </a:cubicBezTo>
                  <a:cubicBezTo>
                    <a:pt x="1380" y="1801"/>
                    <a:pt x="1390" y="1665"/>
                    <a:pt x="1390" y="1665"/>
                  </a:cubicBezTo>
                  <a:cubicBezTo>
                    <a:pt x="1393" y="1593"/>
                    <a:pt x="1397" y="1522"/>
                    <a:pt x="1398" y="1450"/>
                  </a:cubicBezTo>
                  <a:cubicBezTo>
                    <a:pt x="1402" y="1240"/>
                    <a:pt x="1400" y="1030"/>
                    <a:pt x="1405" y="820"/>
                  </a:cubicBezTo>
                  <a:cubicBezTo>
                    <a:pt x="1406" y="791"/>
                    <a:pt x="1409" y="877"/>
                    <a:pt x="1412" y="906"/>
                  </a:cubicBezTo>
                  <a:cubicBezTo>
                    <a:pt x="1417" y="959"/>
                    <a:pt x="1424" y="994"/>
                    <a:pt x="1433" y="1049"/>
                  </a:cubicBezTo>
                  <a:cubicBezTo>
                    <a:pt x="1443" y="1168"/>
                    <a:pt x="1447" y="1289"/>
                    <a:pt x="1462" y="1407"/>
                  </a:cubicBezTo>
                  <a:cubicBezTo>
                    <a:pt x="1464" y="1574"/>
                    <a:pt x="1465" y="1742"/>
                    <a:pt x="1469" y="1909"/>
                  </a:cubicBezTo>
                  <a:cubicBezTo>
                    <a:pt x="1470" y="1935"/>
                    <a:pt x="1461" y="1966"/>
                    <a:pt x="1476" y="1987"/>
                  </a:cubicBezTo>
                  <a:cubicBezTo>
                    <a:pt x="1487" y="2003"/>
                    <a:pt x="1481" y="1949"/>
                    <a:pt x="1484" y="1930"/>
                  </a:cubicBezTo>
                  <a:cubicBezTo>
                    <a:pt x="1486" y="1916"/>
                    <a:pt x="1489" y="1901"/>
                    <a:pt x="1491" y="1887"/>
                  </a:cubicBezTo>
                  <a:cubicBezTo>
                    <a:pt x="1491" y="1860"/>
                    <a:pt x="1431" y="1050"/>
                    <a:pt x="1534" y="741"/>
                  </a:cubicBezTo>
                  <a:cubicBezTo>
                    <a:pt x="1537" y="950"/>
                    <a:pt x="1496" y="1185"/>
                    <a:pt x="1562" y="1393"/>
                  </a:cubicBezTo>
                  <a:cubicBezTo>
                    <a:pt x="1596" y="1343"/>
                    <a:pt x="1584" y="1273"/>
                    <a:pt x="1591" y="1214"/>
                  </a:cubicBezTo>
                  <a:cubicBezTo>
                    <a:pt x="1593" y="1161"/>
                    <a:pt x="1592" y="1108"/>
                    <a:pt x="1598" y="1056"/>
                  </a:cubicBezTo>
                  <a:cubicBezTo>
                    <a:pt x="1600" y="1042"/>
                    <a:pt x="1604" y="1085"/>
                    <a:pt x="1605" y="1099"/>
                  </a:cubicBezTo>
                  <a:cubicBezTo>
                    <a:pt x="1611" y="1161"/>
                    <a:pt x="1615" y="1223"/>
                    <a:pt x="1620" y="1285"/>
                  </a:cubicBezTo>
                  <a:cubicBezTo>
                    <a:pt x="1626" y="1359"/>
                    <a:pt x="1631" y="1416"/>
                    <a:pt x="1648" y="1486"/>
                  </a:cubicBezTo>
                  <a:cubicBezTo>
                    <a:pt x="1686" y="1430"/>
                    <a:pt x="1661" y="1289"/>
                    <a:pt x="1691" y="1457"/>
                  </a:cubicBezTo>
                  <a:cubicBezTo>
                    <a:pt x="1697" y="1527"/>
                    <a:pt x="1699" y="1580"/>
                    <a:pt x="1720" y="1644"/>
                  </a:cubicBezTo>
                  <a:cubicBezTo>
                    <a:pt x="1728" y="1558"/>
                    <a:pt x="1737" y="1473"/>
                    <a:pt x="1742" y="1386"/>
                  </a:cubicBezTo>
                  <a:cubicBezTo>
                    <a:pt x="1747" y="881"/>
                    <a:pt x="1697" y="853"/>
                    <a:pt x="1792" y="554"/>
                  </a:cubicBezTo>
                  <a:cubicBezTo>
                    <a:pt x="1819" y="637"/>
                    <a:pt x="1813" y="726"/>
                    <a:pt x="1820" y="812"/>
                  </a:cubicBezTo>
                  <a:cubicBezTo>
                    <a:pt x="1823" y="927"/>
                    <a:pt x="1823" y="1041"/>
                    <a:pt x="1828" y="1156"/>
                  </a:cubicBezTo>
                  <a:cubicBezTo>
                    <a:pt x="1832" y="1247"/>
                    <a:pt x="1849" y="1429"/>
                    <a:pt x="1849" y="1429"/>
                  </a:cubicBezTo>
                  <a:cubicBezTo>
                    <a:pt x="1856" y="1637"/>
                    <a:pt x="1858" y="1857"/>
                    <a:pt x="1914" y="2059"/>
                  </a:cubicBezTo>
                  <a:cubicBezTo>
                    <a:pt x="1945" y="1932"/>
                    <a:pt x="1936" y="1802"/>
                    <a:pt x="1949" y="1672"/>
                  </a:cubicBezTo>
                  <a:cubicBezTo>
                    <a:pt x="1955" y="1386"/>
                    <a:pt x="1950" y="1082"/>
                    <a:pt x="1978" y="798"/>
                  </a:cubicBezTo>
                  <a:cubicBezTo>
                    <a:pt x="1980" y="736"/>
                    <a:pt x="1981" y="674"/>
                    <a:pt x="1985" y="612"/>
                  </a:cubicBezTo>
                  <a:cubicBezTo>
                    <a:pt x="1986" y="602"/>
                    <a:pt x="1991" y="573"/>
                    <a:pt x="1992" y="583"/>
                  </a:cubicBezTo>
                  <a:cubicBezTo>
                    <a:pt x="2029" y="862"/>
                    <a:pt x="2019" y="1154"/>
                    <a:pt x="2085" y="1429"/>
                  </a:cubicBezTo>
                  <a:cubicBezTo>
                    <a:pt x="2100" y="1335"/>
                    <a:pt x="2111" y="1244"/>
                    <a:pt x="2121" y="1149"/>
                  </a:cubicBezTo>
                  <a:cubicBezTo>
                    <a:pt x="2126" y="1225"/>
                    <a:pt x="2130" y="1302"/>
                    <a:pt x="2136" y="1378"/>
                  </a:cubicBezTo>
                  <a:cubicBezTo>
                    <a:pt x="2139" y="1419"/>
                    <a:pt x="2136" y="1461"/>
                    <a:pt x="2150" y="1500"/>
                  </a:cubicBezTo>
                  <a:cubicBezTo>
                    <a:pt x="2155" y="1514"/>
                    <a:pt x="2160" y="1471"/>
                    <a:pt x="2164" y="1457"/>
                  </a:cubicBezTo>
                  <a:cubicBezTo>
                    <a:pt x="2183" y="1392"/>
                    <a:pt x="2207" y="1257"/>
                    <a:pt x="2207" y="1257"/>
                  </a:cubicBezTo>
                  <a:cubicBezTo>
                    <a:pt x="2215" y="1050"/>
                    <a:pt x="2225" y="849"/>
                    <a:pt x="2229" y="640"/>
                  </a:cubicBezTo>
                  <a:cubicBezTo>
                    <a:pt x="2231" y="869"/>
                    <a:pt x="2232" y="1099"/>
                    <a:pt x="2236" y="1328"/>
                  </a:cubicBezTo>
                  <a:cubicBezTo>
                    <a:pt x="2236" y="1350"/>
                    <a:pt x="2222" y="1398"/>
                    <a:pt x="2243" y="1393"/>
                  </a:cubicBezTo>
                  <a:cubicBezTo>
                    <a:pt x="2267" y="1387"/>
                    <a:pt x="2258" y="1345"/>
                    <a:pt x="2265" y="1321"/>
                  </a:cubicBezTo>
                  <a:cubicBezTo>
                    <a:pt x="2286" y="1147"/>
                    <a:pt x="2315" y="977"/>
                    <a:pt x="2343" y="805"/>
                  </a:cubicBezTo>
                  <a:cubicBezTo>
                    <a:pt x="2375" y="948"/>
                    <a:pt x="2347" y="1097"/>
                    <a:pt x="2365" y="1242"/>
                  </a:cubicBezTo>
                  <a:cubicBezTo>
                    <a:pt x="2370" y="1380"/>
                    <a:pt x="2347" y="1412"/>
                    <a:pt x="2394" y="1500"/>
                  </a:cubicBezTo>
                  <a:cubicBezTo>
                    <a:pt x="2400" y="1574"/>
                    <a:pt x="2409" y="1628"/>
                    <a:pt x="2422" y="1701"/>
                  </a:cubicBezTo>
                  <a:cubicBezTo>
                    <a:pt x="2456" y="1279"/>
                    <a:pt x="2444" y="873"/>
                    <a:pt x="2451" y="440"/>
                  </a:cubicBezTo>
                  <a:cubicBezTo>
                    <a:pt x="2453" y="308"/>
                    <a:pt x="2443" y="143"/>
                    <a:pt x="2480" y="10"/>
                  </a:cubicBezTo>
                  <a:cubicBezTo>
                    <a:pt x="2482" y="523"/>
                    <a:pt x="2483" y="1037"/>
                    <a:pt x="2487" y="1550"/>
                  </a:cubicBezTo>
                  <a:cubicBezTo>
                    <a:pt x="2487" y="1572"/>
                    <a:pt x="2486" y="1635"/>
                    <a:pt x="2494" y="1615"/>
                  </a:cubicBezTo>
                  <a:cubicBezTo>
                    <a:pt x="2509" y="1579"/>
                    <a:pt x="2503" y="1538"/>
                    <a:pt x="2508" y="1500"/>
                  </a:cubicBezTo>
                  <a:cubicBezTo>
                    <a:pt x="2517" y="1313"/>
                    <a:pt x="2536" y="1128"/>
                    <a:pt x="2544" y="941"/>
                  </a:cubicBezTo>
                  <a:cubicBezTo>
                    <a:pt x="2564" y="1124"/>
                    <a:pt x="2555" y="1309"/>
                    <a:pt x="2565" y="1493"/>
                  </a:cubicBezTo>
                  <a:cubicBezTo>
                    <a:pt x="2630" y="1462"/>
                    <a:pt x="2589" y="1491"/>
                    <a:pt x="2608" y="1364"/>
                  </a:cubicBezTo>
                  <a:cubicBezTo>
                    <a:pt x="2621" y="1278"/>
                    <a:pt x="2638" y="1192"/>
                    <a:pt x="2651" y="1106"/>
                  </a:cubicBezTo>
                  <a:cubicBezTo>
                    <a:pt x="2656" y="1073"/>
                    <a:pt x="2661" y="1039"/>
                    <a:pt x="2666" y="1006"/>
                  </a:cubicBezTo>
                  <a:cubicBezTo>
                    <a:pt x="2671" y="973"/>
                    <a:pt x="2680" y="906"/>
                    <a:pt x="2680" y="906"/>
                  </a:cubicBezTo>
                  <a:cubicBezTo>
                    <a:pt x="2714" y="280"/>
                    <a:pt x="2682" y="770"/>
                    <a:pt x="2702" y="1579"/>
                  </a:cubicBezTo>
                  <a:cubicBezTo>
                    <a:pt x="2702" y="1594"/>
                    <a:pt x="2712" y="1551"/>
                    <a:pt x="2716" y="1536"/>
                  </a:cubicBezTo>
                  <a:cubicBezTo>
                    <a:pt x="2719" y="1522"/>
                    <a:pt x="2721" y="1507"/>
                    <a:pt x="2723" y="1493"/>
                  </a:cubicBezTo>
                  <a:cubicBezTo>
                    <a:pt x="2728" y="1455"/>
                    <a:pt x="2732" y="1416"/>
                    <a:pt x="2737" y="1378"/>
                  </a:cubicBezTo>
                  <a:cubicBezTo>
                    <a:pt x="2742" y="1335"/>
                    <a:pt x="2752" y="1249"/>
                    <a:pt x="2752" y="1249"/>
                  </a:cubicBezTo>
                  <a:cubicBezTo>
                    <a:pt x="2754" y="1206"/>
                    <a:pt x="2756" y="1163"/>
                    <a:pt x="2759" y="1120"/>
                  </a:cubicBezTo>
                  <a:cubicBezTo>
                    <a:pt x="2781" y="828"/>
                    <a:pt x="2739" y="1468"/>
                    <a:pt x="2795" y="1644"/>
                  </a:cubicBezTo>
                  <a:cubicBezTo>
                    <a:pt x="2838" y="1585"/>
                    <a:pt x="2823" y="1508"/>
                    <a:pt x="2852" y="1443"/>
                  </a:cubicBezTo>
                  <a:cubicBezTo>
                    <a:pt x="2862" y="1421"/>
                    <a:pt x="2881" y="1405"/>
                    <a:pt x="2895" y="1386"/>
                  </a:cubicBezTo>
                  <a:cubicBezTo>
                    <a:pt x="2911" y="1306"/>
                    <a:pt x="2950" y="1251"/>
                    <a:pt x="2967" y="1171"/>
                  </a:cubicBezTo>
                  <a:cubicBezTo>
                    <a:pt x="2980" y="1042"/>
                    <a:pt x="2997" y="913"/>
                    <a:pt x="3010" y="784"/>
                  </a:cubicBezTo>
                  <a:cubicBezTo>
                    <a:pt x="3013" y="717"/>
                    <a:pt x="3024" y="650"/>
                    <a:pt x="3024" y="583"/>
                  </a:cubicBezTo>
                  <a:cubicBezTo>
                    <a:pt x="3024" y="566"/>
                    <a:pt x="3019" y="616"/>
                    <a:pt x="3017" y="633"/>
                  </a:cubicBezTo>
                  <a:cubicBezTo>
                    <a:pt x="3014" y="774"/>
                    <a:pt x="3025" y="1090"/>
                    <a:pt x="2974" y="1242"/>
                  </a:cubicBezTo>
                  <a:cubicBezTo>
                    <a:pt x="2976" y="1295"/>
                    <a:pt x="2958" y="1353"/>
                    <a:pt x="2981" y="1400"/>
                  </a:cubicBezTo>
                  <a:cubicBezTo>
                    <a:pt x="2998" y="1435"/>
                    <a:pt x="2991" y="1323"/>
                    <a:pt x="2995" y="1285"/>
                  </a:cubicBezTo>
                  <a:cubicBezTo>
                    <a:pt x="3001" y="1228"/>
                    <a:pt x="3006" y="1170"/>
                    <a:pt x="3010" y="1113"/>
                  </a:cubicBezTo>
                  <a:cubicBezTo>
                    <a:pt x="3031" y="848"/>
                    <a:pt x="3013" y="995"/>
                    <a:pt x="3038" y="812"/>
                  </a:cubicBezTo>
                  <a:cubicBezTo>
                    <a:pt x="3062" y="0"/>
                    <a:pt x="2948" y="1242"/>
                    <a:pt x="3067" y="1429"/>
                  </a:cubicBezTo>
                  <a:cubicBezTo>
                    <a:pt x="3114" y="1309"/>
                    <a:pt x="3115" y="1123"/>
                    <a:pt x="3124" y="992"/>
                  </a:cubicBezTo>
                  <a:cubicBezTo>
                    <a:pt x="3126" y="906"/>
                    <a:pt x="3129" y="648"/>
                    <a:pt x="3131" y="734"/>
                  </a:cubicBezTo>
                  <a:cubicBezTo>
                    <a:pt x="3151" y="1720"/>
                    <a:pt x="2959" y="1999"/>
                    <a:pt x="3167" y="1679"/>
                  </a:cubicBezTo>
                  <a:cubicBezTo>
                    <a:pt x="3172" y="1627"/>
                    <a:pt x="3176" y="1574"/>
                    <a:pt x="3182" y="1522"/>
                  </a:cubicBezTo>
                  <a:cubicBezTo>
                    <a:pt x="3191" y="1445"/>
                    <a:pt x="3210" y="1292"/>
                    <a:pt x="3210" y="1292"/>
                  </a:cubicBezTo>
                  <a:cubicBezTo>
                    <a:pt x="3224" y="800"/>
                    <a:pt x="3213" y="1080"/>
                    <a:pt x="3225" y="1665"/>
                  </a:cubicBezTo>
                  <a:cubicBezTo>
                    <a:pt x="3227" y="1741"/>
                    <a:pt x="3237" y="1818"/>
                    <a:pt x="3246" y="1894"/>
                  </a:cubicBezTo>
                  <a:cubicBezTo>
                    <a:pt x="3281" y="1825"/>
                    <a:pt x="3285" y="1756"/>
                    <a:pt x="3296" y="1679"/>
                  </a:cubicBezTo>
                  <a:cubicBezTo>
                    <a:pt x="3307" y="1483"/>
                    <a:pt x="3302" y="1287"/>
                    <a:pt x="3318" y="1092"/>
                  </a:cubicBezTo>
                  <a:cubicBezTo>
                    <a:pt x="3322" y="1044"/>
                    <a:pt x="3323" y="1187"/>
                    <a:pt x="3325" y="1235"/>
                  </a:cubicBezTo>
                  <a:cubicBezTo>
                    <a:pt x="3330" y="1361"/>
                    <a:pt x="3334" y="1483"/>
                    <a:pt x="3346" y="1608"/>
                  </a:cubicBezTo>
                  <a:cubicBezTo>
                    <a:pt x="3402" y="1498"/>
                    <a:pt x="3384" y="1337"/>
                    <a:pt x="3389" y="1221"/>
                  </a:cubicBezTo>
                  <a:cubicBezTo>
                    <a:pt x="3395" y="1092"/>
                    <a:pt x="3405" y="963"/>
                    <a:pt x="3411" y="834"/>
                  </a:cubicBezTo>
                  <a:cubicBezTo>
                    <a:pt x="3413" y="700"/>
                    <a:pt x="3407" y="300"/>
                    <a:pt x="3418" y="433"/>
                  </a:cubicBezTo>
                  <a:cubicBezTo>
                    <a:pt x="3440" y="699"/>
                    <a:pt x="3419" y="968"/>
                    <a:pt x="3432" y="1235"/>
                  </a:cubicBezTo>
                  <a:cubicBezTo>
                    <a:pt x="3440" y="1408"/>
                    <a:pt x="3440" y="1285"/>
                    <a:pt x="3440" y="1328"/>
                  </a:cubicBezTo>
                </a:path>
              </a:pathLst>
            </a:custGeom>
            <a:noFill/>
            <a:ln w="12700" cap="flat" cmpd="sng">
              <a:solidFill>
                <a:srgbClr val="0070C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98" name="Text Box 3091"/>
            <p:cNvSpPr txBox="1">
              <a:spLocks noChangeArrowheads="1"/>
            </p:cNvSpPr>
            <p:nvPr/>
          </p:nvSpPr>
          <p:spPr bwMode="auto">
            <a:xfrm>
              <a:off x="3346" y="2837"/>
              <a:ext cx="106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en-US" altLang="sk-SK" sz="2400" dirty="0">
                <a:solidFill>
                  <a:schemeClr val="tx1"/>
                </a:solidFill>
                <a:latin typeface="Arial" panose="020B0604020202020204" pitchFamily="34"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Arial" panose="020B0604020202020204" pitchFamily="34" charset="0"/>
                </a:rPr>
                <a:t>month</a:t>
              </a:r>
              <a:endParaRPr lang="en-US" altLang="sk-SK" sz="2400" dirty="0">
                <a:solidFill>
                  <a:schemeClr val="tx1"/>
                </a:solidFill>
                <a:latin typeface="Arial" panose="020B0604020202020204" pitchFamily="34" charset="0"/>
              </a:endParaRPr>
            </a:p>
          </p:txBody>
        </p:sp>
        <p:sp>
          <p:nvSpPr>
            <p:cNvPr id="75799" name="Text Box 3092"/>
            <p:cNvSpPr txBox="1">
              <a:spLocks noChangeArrowheads="1"/>
            </p:cNvSpPr>
            <p:nvPr/>
          </p:nvSpPr>
          <p:spPr bwMode="auto">
            <a:xfrm rot="16200000">
              <a:off x="-699" y="2264"/>
              <a:ext cx="207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err="1" smtClean="0">
                  <a:solidFill>
                    <a:schemeClr val="tx1"/>
                  </a:solidFill>
                  <a:latin typeface="Arial" panose="020B0604020202020204" pitchFamily="34" charset="0"/>
                </a:rPr>
                <a:t>concentation</a:t>
              </a:r>
              <a:r>
                <a:rPr lang="en-US" altLang="sk-SK" sz="2400" dirty="0" smtClean="0">
                  <a:solidFill>
                    <a:schemeClr val="tx1"/>
                  </a:solidFill>
                  <a:latin typeface="Arial" panose="020B0604020202020204" pitchFamily="34" charset="0"/>
                </a:rPr>
                <a:t> of certain chemical in the air</a:t>
              </a:r>
              <a:endParaRPr lang="en-US" altLang="sk-SK" sz="2400" dirty="0">
                <a:solidFill>
                  <a:schemeClr val="tx1"/>
                </a:solidFill>
                <a:latin typeface="Arial" panose="020B0604020202020204" pitchFamily="34" charset="0"/>
              </a:endParaRPr>
            </a:p>
          </p:txBody>
        </p:sp>
      </p:grpSp>
      <p:sp>
        <p:nvSpPr>
          <p:cNvPr id="75779" name="Text Box 3094"/>
          <p:cNvSpPr txBox="1">
            <a:spLocks noChangeArrowheads="1"/>
          </p:cNvSpPr>
          <p:nvPr/>
        </p:nvSpPr>
        <p:spPr bwMode="auto">
          <a:xfrm>
            <a:off x="2495551" y="620713"/>
            <a:ext cx="742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Arial" panose="020B0604020202020204" pitchFamily="34" charset="0"/>
              </a:rPr>
              <a:t>Seasonality in the complex time series. </a:t>
            </a:r>
            <a:endParaRPr lang="en-US" altLang="sk-SK" sz="2400" dirty="0">
              <a:solidFill>
                <a:schemeClr val="tx1"/>
              </a:solidFill>
              <a:latin typeface="Arial" panose="020B0604020202020204" pitchFamily="34" charset="0"/>
            </a:endParaRPr>
          </a:p>
        </p:txBody>
      </p:sp>
      <p:sp>
        <p:nvSpPr>
          <p:cNvPr id="75780" name="Text Box 3095"/>
          <p:cNvSpPr txBox="1">
            <a:spLocks noChangeArrowheads="1"/>
          </p:cNvSpPr>
          <p:nvPr/>
        </p:nvSpPr>
        <p:spPr bwMode="auto">
          <a:xfrm>
            <a:off x="4943476" y="5527676"/>
            <a:ext cx="54784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i="1" dirty="0" smtClean="0">
                <a:solidFill>
                  <a:schemeClr val="tx1"/>
                </a:solidFill>
                <a:latin typeface="Arial" panose="020B0604020202020204" pitchFamily="34" charset="0"/>
              </a:rPr>
              <a:t>Heuristic knowledge: there are probable  seasonal changings, but they are not easily visible </a:t>
            </a:r>
            <a:endParaRPr lang="en-US" altLang="sk-SK" sz="2400" b="1" i="1" dirty="0">
              <a:solidFill>
                <a:schemeClr val="tx1"/>
              </a:solidFill>
              <a:latin typeface="Arial" panose="020B0604020202020204" pitchFamily="34" charset="0"/>
            </a:endParaRPr>
          </a:p>
        </p:txBody>
      </p:sp>
      <p:sp>
        <p:nvSpPr>
          <p:cNvPr id="77849" name="Rectangle 3097"/>
          <p:cNvSpPr>
            <a:spLocks noChangeArrowheads="1"/>
          </p:cNvSpPr>
          <p:nvPr/>
        </p:nvSpPr>
        <p:spPr bwMode="auto">
          <a:xfrm>
            <a:off x="3575050" y="2349501"/>
            <a:ext cx="700088" cy="3159125"/>
          </a:xfrm>
          <a:prstGeom prst="rect">
            <a:avLst/>
          </a:prstGeom>
          <a:noFill/>
          <a:ln w="28575">
            <a:solidFill>
              <a:srgbClr val="C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1800">
              <a:solidFill>
                <a:schemeClr val="tx1"/>
              </a:solidFill>
              <a:latin typeface="Arial" panose="020B0604020202020204" pitchFamily="34" charset="0"/>
            </a:endParaRPr>
          </a:p>
        </p:txBody>
      </p:sp>
    </p:spTree>
    <p:extLst>
      <p:ext uri="{BB962C8B-B14F-4D97-AF65-F5344CB8AC3E}">
        <p14:creationId xmlns:p14="http://schemas.microsoft.com/office/powerpoint/2010/main" val="2381333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TextBox 2"/>
          <p:cNvSpPr txBox="1"/>
          <p:nvPr/>
        </p:nvSpPr>
        <p:spPr>
          <a:xfrm>
            <a:off x="2521131" y="2455817"/>
            <a:ext cx="8987246" cy="1477328"/>
          </a:xfrm>
          <a:prstGeom prst="rect">
            <a:avLst/>
          </a:prstGeom>
          <a:noFill/>
        </p:spPr>
        <p:txBody>
          <a:bodyPr wrap="square" rtlCol="0">
            <a:spAutoFit/>
          </a:bodyPr>
          <a:lstStyle/>
          <a:p>
            <a:pPr marL="342900" indent="-342900">
              <a:buAutoNum type="arabicPeriod"/>
            </a:pPr>
            <a:r>
              <a:rPr lang="en-GB" dirty="0" smtClean="0"/>
              <a:t>Time series – definition, structures</a:t>
            </a:r>
          </a:p>
          <a:p>
            <a:pPr marL="342900" indent="-342900">
              <a:buAutoNum type="arabicPeriod"/>
            </a:pPr>
            <a:r>
              <a:rPr lang="en-GB" dirty="0" smtClean="0"/>
              <a:t>Trent in the time series – MA, double MA, exponential smoothing, double exponential smoothing.</a:t>
            </a:r>
          </a:p>
          <a:p>
            <a:pPr marL="342900" indent="-342900">
              <a:buAutoNum type="arabicPeriod"/>
            </a:pPr>
            <a:r>
              <a:rPr lang="en-GB" dirty="0" smtClean="0"/>
              <a:t>Periodicity in time series, types of periodicity, additive, multiplicative.</a:t>
            </a:r>
          </a:p>
          <a:p>
            <a:pPr marL="342900" indent="-342900">
              <a:buAutoNum type="arabicPeriod"/>
            </a:pPr>
            <a:r>
              <a:rPr lang="en-GB" dirty="0"/>
              <a:t> </a:t>
            </a:r>
            <a:r>
              <a:rPr lang="en-GB" dirty="0" smtClean="0"/>
              <a:t>Examples. </a:t>
            </a:r>
            <a:endParaRPr lang="en-GB" dirty="0"/>
          </a:p>
        </p:txBody>
      </p:sp>
    </p:spTree>
    <p:extLst>
      <p:ext uri="{BB962C8B-B14F-4D97-AF65-F5344CB8AC3E}">
        <p14:creationId xmlns:p14="http://schemas.microsoft.com/office/powerpoint/2010/main" val="1691539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434" y="770709"/>
            <a:ext cx="7785463" cy="461665"/>
          </a:xfrm>
          <a:prstGeom prst="rect">
            <a:avLst/>
          </a:prstGeom>
          <a:noFill/>
        </p:spPr>
        <p:txBody>
          <a:bodyPr wrap="square" rtlCol="0">
            <a:spAutoFit/>
          </a:bodyPr>
          <a:lstStyle/>
          <a:p>
            <a:r>
              <a:rPr lang="sk-SK" sz="2400" dirty="0" err="1" smtClean="0"/>
              <a:t>Example</a:t>
            </a:r>
            <a:r>
              <a:rPr lang="sk-SK" sz="2400" dirty="0" smtClean="0"/>
              <a:t> </a:t>
            </a:r>
            <a:r>
              <a:rPr lang="sk-SK" sz="2400" dirty="0" err="1" smtClean="0"/>
              <a:t>calculations</a:t>
            </a:r>
            <a:r>
              <a:rPr lang="sk-SK" sz="2400" dirty="0" smtClean="0"/>
              <a:t> on </a:t>
            </a:r>
            <a:r>
              <a:rPr lang="sk-SK" sz="2400" dirty="0" err="1" smtClean="0"/>
              <a:t>Bayesian</a:t>
            </a:r>
            <a:r>
              <a:rPr lang="sk-SK" sz="2400" dirty="0" smtClean="0"/>
              <a:t> </a:t>
            </a:r>
            <a:r>
              <a:rPr lang="sk-SK" sz="2400" dirty="0" err="1" smtClean="0"/>
              <a:t>classifier</a:t>
            </a:r>
            <a:endParaRPr lang="en-US" sz="2400" dirty="0"/>
          </a:p>
        </p:txBody>
      </p:sp>
      <p:sp>
        <p:nvSpPr>
          <p:cNvPr id="15" name="TextBox 14"/>
          <p:cNvSpPr txBox="1"/>
          <p:nvPr/>
        </p:nvSpPr>
        <p:spPr>
          <a:xfrm>
            <a:off x="1949509" y="5147541"/>
            <a:ext cx="8840411" cy="1477328"/>
          </a:xfrm>
          <a:prstGeom prst="rect">
            <a:avLst/>
          </a:prstGeom>
          <a:noFill/>
        </p:spPr>
        <p:txBody>
          <a:bodyPr wrap="square" rtlCol="0">
            <a:spAutoFit/>
          </a:bodyPr>
          <a:lstStyle/>
          <a:p>
            <a:r>
              <a:rPr lang="sk-SK" i="1" dirty="0" smtClean="0"/>
              <a:t>P(</a:t>
            </a:r>
            <a:r>
              <a:rPr lang="en-US" i="1" dirty="0" smtClean="0"/>
              <a:t>Gender</a:t>
            </a:r>
            <a:r>
              <a:rPr lang="sk-SK" i="1" dirty="0" smtClean="0"/>
              <a:t>=</a:t>
            </a:r>
            <a:r>
              <a:rPr lang="en-US" i="1" dirty="0" smtClean="0"/>
              <a:t>f</a:t>
            </a:r>
            <a:r>
              <a:rPr lang="sk-SK" i="1" dirty="0" smtClean="0"/>
              <a:t>)=6/12 </a:t>
            </a:r>
            <a:r>
              <a:rPr lang="sk-SK" i="1" dirty="0"/>
              <a:t>= </a:t>
            </a:r>
            <a:r>
              <a:rPr lang="sk-SK" i="1" dirty="0" smtClean="0"/>
              <a:t>½, P(</a:t>
            </a:r>
            <a:r>
              <a:rPr lang="en-US" i="1" dirty="0" smtClean="0"/>
              <a:t>Account</a:t>
            </a:r>
            <a:r>
              <a:rPr lang="sk-SK" i="1" dirty="0" smtClean="0"/>
              <a:t>=</a:t>
            </a:r>
            <a:r>
              <a:rPr lang="en-US" i="1" dirty="0" smtClean="0"/>
              <a:t>high</a:t>
            </a:r>
            <a:r>
              <a:rPr lang="sk-SK" i="1" dirty="0" smtClean="0"/>
              <a:t>)=4/12 </a:t>
            </a:r>
            <a:r>
              <a:rPr lang="sk-SK" i="1" dirty="0"/>
              <a:t>= </a:t>
            </a:r>
            <a:r>
              <a:rPr lang="sk-SK" i="1" dirty="0" smtClean="0"/>
              <a:t>1/3, P(</a:t>
            </a:r>
            <a:r>
              <a:rPr lang="en-US" i="1" dirty="0" err="1" smtClean="0"/>
              <a:t>Unemp</a:t>
            </a:r>
            <a:r>
              <a:rPr lang="sk-SK" i="1" dirty="0" smtClean="0"/>
              <a:t>=</a:t>
            </a:r>
            <a:r>
              <a:rPr lang="en-US" i="1" dirty="0" smtClean="0"/>
              <a:t>y</a:t>
            </a:r>
            <a:r>
              <a:rPr lang="sk-SK" i="1" dirty="0" smtClean="0"/>
              <a:t>)=</a:t>
            </a:r>
            <a:r>
              <a:rPr lang="sk-SK" i="1" dirty="0"/>
              <a:t>6/12 = </a:t>
            </a:r>
            <a:r>
              <a:rPr lang="sk-SK" i="1" dirty="0" smtClean="0"/>
              <a:t>½,</a:t>
            </a:r>
          </a:p>
          <a:p>
            <a:endParaRPr lang="sk-SK" i="1" dirty="0"/>
          </a:p>
          <a:p>
            <a:r>
              <a:rPr lang="sk-SK" i="1" dirty="0" smtClean="0"/>
              <a:t> P(</a:t>
            </a:r>
            <a:r>
              <a:rPr lang="en-US" i="1" dirty="0" smtClean="0"/>
              <a:t>Earning</a:t>
            </a:r>
            <a:r>
              <a:rPr lang="sk-SK" i="1" dirty="0" smtClean="0"/>
              <a:t>=</a:t>
            </a:r>
            <a:r>
              <a:rPr lang="en-US" i="1" dirty="0" smtClean="0"/>
              <a:t>middle</a:t>
            </a:r>
            <a:r>
              <a:rPr lang="sk-SK" i="1" dirty="0" smtClean="0"/>
              <a:t>/</a:t>
            </a:r>
            <a:r>
              <a:rPr lang="en-US" i="1" dirty="0" smtClean="0"/>
              <a:t>Gender</a:t>
            </a:r>
            <a:r>
              <a:rPr lang="sk-SK" i="1" dirty="0" smtClean="0"/>
              <a:t>=</a:t>
            </a:r>
            <a:r>
              <a:rPr lang="en-US" i="1" dirty="0" smtClean="0"/>
              <a:t>f</a:t>
            </a:r>
            <a:r>
              <a:rPr lang="sk-SK" i="1" dirty="0" smtClean="0"/>
              <a:t>,</a:t>
            </a:r>
            <a:r>
              <a:rPr lang="en-US" i="1" dirty="0" err="1" smtClean="0"/>
              <a:t>Unemp</a:t>
            </a:r>
            <a:r>
              <a:rPr lang="en-US" i="1" dirty="0" smtClean="0"/>
              <a:t>=yes</a:t>
            </a:r>
            <a:r>
              <a:rPr lang="sk-SK" i="1" dirty="0" smtClean="0"/>
              <a:t>)=1/4</a:t>
            </a:r>
          </a:p>
          <a:p>
            <a:endParaRPr lang="sk-SK" i="1" dirty="0"/>
          </a:p>
          <a:p>
            <a:r>
              <a:rPr lang="sk-SK" i="1" dirty="0" smtClean="0"/>
              <a:t>P(</a:t>
            </a:r>
            <a:r>
              <a:rPr lang="en-US" i="1" dirty="0" smtClean="0"/>
              <a:t>Loan</a:t>
            </a:r>
            <a:r>
              <a:rPr lang="sk-SK" i="1" dirty="0" smtClean="0"/>
              <a:t>=</a:t>
            </a:r>
            <a:r>
              <a:rPr lang="en-US" i="1" dirty="0" smtClean="0"/>
              <a:t>y</a:t>
            </a:r>
            <a:r>
              <a:rPr lang="sk-SK" i="1" dirty="0" smtClean="0"/>
              <a:t>/</a:t>
            </a:r>
            <a:r>
              <a:rPr lang="en-US" i="1" dirty="0" smtClean="0"/>
              <a:t>Earning</a:t>
            </a:r>
            <a:r>
              <a:rPr lang="sk-SK" i="1" dirty="0" smtClean="0"/>
              <a:t>=</a:t>
            </a:r>
            <a:r>
              <a:rPr lang="en-US" i="1" dirty="0" smtClean="0"/>
              <a:t>middle</a:t>
            </a:r>
            <a:r>
              <a:rPr lang="sk-SK" i="1" dirty="0" smtClean="0"/>
              <a:t>, </a:t>
            </a:r>
            <a:r>
              <a:rPr lang="en-US" i="1" dirty="0" err="1" smtClean="0"/>
              <a:t>Unemp</a:t>
            </a:r>
            <a:r>
              <a:rPr lang="sk-SK" i="1" dirty="0" smtClean="0"/>
              <a:t>=</a:t>
            </a:r>
            <a:r>
              <a:rPr lang="en-US" i="1" dirty="0" smtClean="0"/>
              <a:t>y</a:t>
            </a:r>
            <a:r>
              <a:rPr lang="sk-SK" i="1" dirty="0" smtClean="0"/>
              <a:t>, </a:t>
            </a:r>
            <a:r>
              <a:rPr lang="en-US" i="1" dirty="0" smtClean="0"/>
              <a:t>Account</a:t>
            </a:r>
            <a:r>
              <a:rPr lang="sk-SK" i="1" dirty="0" smtClean="0"/>
              <a:t>=</a:t>
            </a:r>
            <a:r>
              <a:rPr lang="en-US" i="1" dirty="0" smtClean="0"/>
              <a:t>high</a:t>
            </a:r>
            <a:r>
              <a:rPr lang="sk-SK" i="1" dirty="0" smtClean="0"/>
              <a:t>)=1.0</a:t>
            </a:r>
            <a:endParaRPr lang="en-US" i="1" dirty="0"/>
          </a:p>
        </p:txBody>
      </p:sp>
      <p:grpSp>
        <p:nvGrpSpPr>
          <p:cNvPr id="7" name="Group 6"/>
          <p:cNvGrpSpPr/>
          <p:nvPr/>
        </p:nvGrpSpPr>
        <p:grpSpPr>
          <a:xfrm>
            <a:off x="1807389" y="2021981"/>
            <a:ext cx="9387480" cy="2896371"/>
            <a:chOff x="1807389" y="2021981"/>
            <a:chExt cx="9387480" cy="2896371"/>
          </a:xfrm>
        </p:grpSpPr>
        <p:grpSp>
          <p:nvGrpSpPr>
            <p:cNvPr id="14" name="Group 13"/>
            <p:cNvGrpSpPr/>
            <p:nvPr/>
          </p:nvGrpSpPr>
          <p:grpSpPr>
            <a:xfrm>
              <a:off x="1807389" y="2021981"/>
              <a:ext cx="9387480" cy="2896371"/>
              <a:chOff x="1807389" y="2021981"/>
              <a:chExt cx="9387480" cy="2896371"/>
            </a:xfrm>
          </p:grpSpPr>
          <p:sp>
            <p:nvSpPr>
              <p:cNvPr id="10" name="TextBox 9"/>
              <p:cNvSpPr txBox="1"/>
              <p:nvPr/>
            </p:nvSpPr>
            <p:spPr>
              <a:xfrm>
                <a:off x="1898829" y="3119502"/>
                <a:ext cx="9296040" cy="923330"/>
              </a:xfrm>
              <a:prstGeom prst="rect">
                <a:avLst/>
              </a:prstGeom>
              <a:noFill/>
            </p:spPr>
            <p:txBody>
              <a:bodyPr wrap="square" rtlCol="0">
                <a:spAutoFit/>
              </a:bodyPr>
              <a:lstStyle/>
              <a:p>
                <a:r>
                  <a:rPr lang="sk-SK" i="1" dirty="0" smtClean="0"/>
                  <a:t>P(</a:t>
                </a:r>
                <a:r>
                  <a:rPr lang="en-US" i="1" dirty="0" err="1" smtClean="0"/>
                  <a:t>Gend</a:t>
                </a:r>
                <a:r>
                  <a:rPr lang="sk-SK" i="1" dirty="0" smtClean="0"/>
                  <a:t>=</a:t>
                </a:r>
                <a:r>
                  <a:rPr lang="en-US" i="1" dirty="0" smtClean="0"/>
                  <a:t>f</a:t>
                </a:r>
                <a:r>
                  <a:rPr lang="sk-SK" i="1" dirty="0" smtClean="0"/>
                  <a:t>, </a:t>
                </a:r>
                <a:r>
                  <a:rPr lang="en-US" i="1" dirty="0" err="1" smtClean="0"/>
                  <a:t>Unemp</a:t>
                </a:r>
                <a:r>
                  <a:rPr lang="sk-SK" i="1" dirty="0" smtClean="0"/>
                  <a:t>=</a:t>
                </a:r>
                <a:r>
                  <a:rPr lang="en-US" i="1" dirty="0" smtClean="0"/>
                  <a:t>y</a:t>
                </a:r>
                <a:r>
                  <a:rPr lang="sk-SK" i="1" dirty="0" smtClean="0"/>
                  <a:t>, </a:t>
                </a:r>
                <a:r>
                  <a:rPr lang="en-US" i="1" dirty="0" smtClean="0"/>
                  <a:t>Earning</a:t>
                </a:r>
                <a:r>
                  <a:rPr lang="sk-SK" i="1" dirty="0" smtClean="0"/>
                  <a:t>=</a:t>
                </a:r>
                <a:r>
                  <a:rPr lang="en-US" i="1" dirty="0" smtClean="0"/>
                  <a:t>middle</a:t>
                </a:r>
                <a:r>
                  <a:rPr lang="sk-SK" i="1" dirty="0" smtClean="0"/>
                  <a:t>, </a:t>
                </a:r>
                <a:r>
                  <a:rPr lang="en-US" i="1" dirty="0" smtClean="0"/>
                  <a:t>Account</a:t>
                </a:r>
                <a:r>
                  <a:rPr lang="sk-SK" i="1" dirty="0" smtClean="0"/>
                  <a:t>=</a:t>
                </a:r>
                <a:r>
                  <a:rPr lang="en-US" i="1" dirty="0" smtClean="0"/>
                  <a:t>high</a:t>
                </a:r>
                <a:r>
                  <a:rPr lang="sk-SK" i="1" dirty="0" smtClean="0"/>
                  <a:t>, </a:t>
                </a:r>
                <a:r>
                  <a:rPr lang="en-US" i="1" dirty="0" smtClean="0"/>
                  <a:t>Loan</a:t>
                </a:r>
                <a:r>
                  <a:rPr lang="sk-SK" i="1" dirty="0" smtClean="0"/>
                  <a:t>=</a:t>
                </a:r>
                <a:r>
                  <a:rPr lang="en-US" i="1" dirty="0" smtClean="0"/>
                  <a:t>y</a:t>
                </a:r>
                <a:r>
                  <a:rPr lang="sk-SK" i="1" dirty="0" smtClean="0"/>
                  <a:t>)=</a:t>
                </a:r>
              </a:p>
              <a:p>
                <a:r>
                  <a:rPr lang="sk-SK" i="1" dirty="0" smtClean="0"/>
                  <a:t>=P(</a:t>
                </a:r>
                <a:r>
                  <a:rPr lang="en-US" i="1" dirty="0" smtClean="0"/>
                  <a:t>Gender</a:t>
                </a:r>
                <a:r>
                  <a:rPr lang="sk-SK" i="1" dirty="0" smtClean="0"/>
                  <a:t>=</a:t>
                </a:r>
                <a:r>
                  <a:rPr lang="en-US" i="1" dirty="0" smtClean="0"/>
                  <a:t>f</a:t>
                </a:r>
                <a:r>
                  <a:rPr lang="sk-SK" i="1" dirty="0" smtClean="0"/>
                  <a:t>)P(</a:t>
                </a:r>
                <a:r>
                  <a:rPr lang="en-US" i="1" dirty="0" err="1" smtClean="0"/>
                  <a:t>Unemp</a:t>
                </a:r>
                <a:r>
                  <a:rPr lang="sk-SK" i="1" dirty="0" smtClean="0"/>
                  <a:t>=</a:t>
                </a:r>
                <a:r>
                  <a:rPr lang="en-US" i="1" dirty="0" smtClean="0"/>
                  <a:t>y</a:t>
                </a:r>
                <a:r>
                  <a:rPr lang="sk-SK" i="1" dirty="0" smtClean="0"/>
                  <a:t>)P(</a:t>
                </a:r>
                <a:r>
                  <a:rPr lang="en-US" i="1" dirty="0" smtClean="0"/>
                  <a:t>Account</a:t>
                </a:r>
                <a:r>
                  <a:rPr lang="sk-SK" i="1" dirty="0" smtClean="0"/>
                  <a:t>=</a:t>
                </a:r>
                <a:r>
                  <a:rPr lang="en-US" i="1" dirty="0" smtClean="0"/>
                  <a:t>high</a:t>
                </a:r>
                <a:r>
                  <a:rPr lang="sk-SK" i="1" dirty="0" smtClean="0"/>
                  <a:t>)P(</a:t>
                </a:r>
                <a:r>
                  <a:rPr lang="en-US" i="1" dirty="0"/>
                  <a:t>E</a:t>
                </a:r>
                <a:r>
                  <a:rPr lang="en-US" i="1" dirty="0" smtClean="0"/>
                  <a:t>arning</a:t>
                </a:r>
                <a:r>
                  <a:rPr lang="sk-SK" i="1" dirty="0" smtClean="0"/>
                  <a:t>=</a:t>
                </a:r>
                <a:r>
                  <a:rPr lang="en-US" i="1" dirty="0" smtClean="0"/>
                  <a:t>middle</a:t>
                </a:r>
                <a:r>
                  <a:rPr lang="sk-SK" i="1" dirty="0" smtClean="0"/>
                  <a:t>/</a:t>
                </a:r>
                <a:r>
                  <a:rPr lang="en-US" i="1" dirty="0" smtClean="0"/>
                  <a:t>Gender</a:t>
                </a:r>
                <a:r>
                  <a:rPr lang="sk-SK" i="1" dirty="0" smtClean="0"/>
                  <a:t>=</a:t>
                </a:r>
                <a:r>
                  <a:rPr lang="en-US" i="1" dirty="0" smtClean="0"/>
                  <a:t>f, </a:t>
                </a:r>
                <a:r>
                  <a:rPr lang="en-US" i="1" dirty="0" err="1" smtClean="0"/>
                  <a:t>Unemp</a:t>
                </a:r>
                <a:r>
                  <a:rPr lang="sk-SK" i="1" dirty="0" smtClean="0"/>
                  <a:t>=</a:t>
                </a:r>
                <a:r>
                  <a:rPr lang="en-US" i="1" dirty="0" smtClean="0"/>
                  <a:t>y</a:t>
                </a:r>
                <a:r>
                  <a:rPr lang="sk-SK" i="1" dirty="0" smtClean="0"/>
                  <a:t>)P(</a:t>
                </a:r>
                <a:r>
                  <a:rPr lang="en-US" i="1" dirty="0" smtClean="0"/>
                  <a:t>Loan</a:t>
                </a:r>
                <a:r>
                  <a:rPr lang="sk-SK" i="1" dirty="0" smtClean="0"/>
                  <a:t>=</a:t>
                </a:r>
                <a:r>
                  <a:rPr lang="en-US" i="1" dirty="0" smtClean="0"/>
                  <a:t>y</a:t>
                </a:r>
                <a:r>
                  <a:rPr lang="sk-SK" i="1" dirty="0" smtClean="0"/>
                  <a:t>/</a:t>
                </a:r>
                <a:r>
                  <a:rPr lang="en-US" i="1" dirty="0" smtClean="0"/>
                  <a:t>Earn</a:t>
                </a:r>
                <a:r>
                  <a:rPr lang="sk-SK" i="1" dirty="0" smtClean="0"/>
                  <a:t>=</a:t>
                </a:r>
                <a:r>
                  <a:rPr lang="en-US" i="1" dirty="0" smtClean="0"/>
                  <a:t>middle</a:t>
                </a:r>
                <a:r>
                  <a:rPr lang="sk-SK" i="1" dirty="0" smtClean="0"/>
                  <a:t>, </a:t>
                </a:r>
                <a:r>
                  <a:rPr lang="en-US" i="1" dirty="0" err="1" smtClean="0"/>
                  <a:t>Unemp</a:t>
                </a:r>
                <a:r>
                  <a:rPr lang="sk-SK" i="1" dirty="0" smtClean="0"/>
                  <a:t>=</a:t>
                </a:r>
                <a:r>
                  <a:rPr lang="en-US" i="1" dirty="0" smtClean="0"/>
                  <a:t>y</a:t>
                </a:r>
                <a:r>
                  <a:rPr lang="sk-SK" i="1" dirty="0" smtClean="0"/>
                  <a:t>,</a:t>
                </a:r>
                <a:r>
                  <a:rPr lang="en-US" i="1" dirty="0" smtClean="0"/>
                  <a:t> Account</a:t>
                </a:r>
                <a:r>
                  <a:rPr lang="sk-SK" i="1" dirty="0" smtClean="0"/>
                  <a:t>=</a:t>
                </a:r>
                <a:r>
                  <a:rPr lang="en-US" i="1" dirty="0" smtClean="0"/>
                  <a:t>high</a:t>
                </a:r>
                <a:r>
                  <a:rPr lang="sk-SK" i="1" dirty="0" smtClean="0"/>
                  <a:t>)</a:t>
                </a:r>
                <a:endParaRPr lang="en-US" i="1" dirty="0"/>
              </a:p>
            </p:txBody>
          </p:sp>
          <p:grpSp>
            <p:nvGrpSpPr>
              <p:cNvPr id="12" name="Group 11"/>
              <p:cNvGrpSpPr/>
              <p:nvPr/>
            </p:nvGrpSpPr>
            <p:grpSpPr>
              <a:xfrm>
                <a:off x="1807389" y="2021981"/>
                <a:ext cx="7679902" cy="733428"/>
                <a:chOff x="1898829" y="2008919"/>
                <a:chExt cx="7679902" cy="733428"/>
              </a:xfrm>
            </p:grpSpPr>
            <p:sp>
              <p:nvSpPr>
                <p:cNvPr id="5" name="TextBox 3"/>
                <p:cNvSpPr txBox="1">
                  <a:spLocks noChangeArrowheads="1"/>
                </p:cNvSpPr>
                <p:nvPr/>
              </p:nvSpPr>
              <p:spPr bwMode="auto">
                <a:xfrm>
                  <a:off x="2017468" y="2008919"/>
                  <a:ext cx="7561263" cy="369207"/>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defRPr/>
                  </a:pPr>
                  <a:r>
                    <a:rPr lang="sk-SK" altLang="en-US" sz="1800" dirty="0" err="1" smtClean="0">
                      <a:latin typeface="Arial" panose="020B0604020202020204" pitchFamily="34" charset="0"/>
                    </a:rPr>
                    <a:t>What</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the</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probability</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for</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this</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atomic</a:t>
                  </a:r>
                  <a:r>
                    <a:rPr lang="sk-SK" altLang="en-US" sz="1800" dirty="0" smtClean="0">
                      <a:latin typeface="Arial" panose="020B0604020202020204" pitchFamily="34" charset="0"/>
                    </a:rPr>
                    <a:t> </a:t>
                  </a:r>
                  <a:r>
                    <a:rPr lang="sk-SK" altLang="en-US" sz="1800" dirty="0" err="1" smtClean="0">
                      <a:latin typeface="Arial" panose="020B0604020202020204" pitchFamily="34" charset="0"/>
                    </a:rPr>
                    <a:t>event</a:t>
                  </a:r>
                  <a:r>
                    <a:rPr lang="sk-SK" altLang="en-US" sz="1800" dirty="0" smtClean="0">
                      <a:latin typeface="Arial" panose="020B0604020202020204" pitchFamily="34" charset="0"/>
                    </a:rPr>
                    <a:t> </a:t>
                  </a:r>
                  <a:r>
                    <a:rPr lang="sk-SK" altLang="en-US" sz="1800" dirty="0">
                      <a:latin typeface="Arial" panose="020B0604020202020204" pitchFamily="34" charset="0"/>
                    </a:rPr>
                    <a:t>?</a:t>
                  </a:r>
                </a:p>
              </p:txBody>
            </p:sp>
            <p:sp>
              <p:nvSpPr>
                <p:cNvPr id="11" name="TextBox 10"/>
                <p:cNvSpPr txBox="1"/>
                <p:nvPr/>
              </p:nvSpPr>
              <p:spPr>
                <a:xfrm>
                  <a:off x="1898829" y="2373015"/>
                  <a:ext cx="269606" cy="369332"/>
                </a:xfrm>
                <a:prstGeom prst="rect">
                  <a:avLst/>
                </a:prstGeom>
                <a:solidFill>
                  <a:schemeClr val="bg1"/>
                </a:solidFill>
              </p:spPr>
              <p:txBody>
                <a:bodyPr wrap="square" rtlCol="0">
                  <a:spAutoFit/>
                </a:bodyPr>
                <a:lstStyle/>
                <a:p>
                  <a:endParaRPr lang="en-US" i="1" dirty="0"/>
                </a:p>
              </p:txBody>
            </p:sp>
          </p:grpSp>
          <p:sp>
            <p:nvSpPr>
              <p:cNvPr id="13" name="TextBox 12"/>
              <p:cNvSpPr txBox="1"/>
              <p:nvPr/>
            </p:nvSpPr>
            <p:spPr>
              <a:xfrm>
                <a:off x="1898829" y="4272021"/>
                <a:ext cx="8616771" cy="646331"/>
              </a:xfrm>
              <a:prstGeom prst="rect">
                <a:avLst/>
              </a:prstGeom>
              <a:noFill/>
            </p:spPr>
            <p:txBody>
              <a:bodyPr wrap="square" rtlCol="0">
                <a:spAutoFit/>
              </a:bodyPr>
              <a:lstStyle/>
              <a:p>
                <a:r>
                  <a:rPr lang="sk-SK" dirty="0" err="1" smtClean="0"/>
                  <a:t>Above</a:t>
                </a:r>
                <a:r>
                  <a:rPr lang="sk-SK" dirty="0" smtClean="0"/>
                  <a:t> </a:t>
                </a:r>
                <a:r>
                  <a:rPr lang="sk-SK" dirty="0" err="1" smtClean="0"/>
                  <a:t>the</a:t>
                </a:r>
                <a:r>
                  <a:rPr lang="sk-SK" dirty="0" smtClean="0"/>
                  <a:t> </a:t>
                </a:r>
                <a:r>
                  <a:rPr lang="sk-SK" dirty="0" err="1" smtClean="0"/>
                  <a:t>atomic</a:t>
                </a:r>
                <a:r>
                  <a:rPr lang="sk-SK" dirty="0" smtClean="0"/>
                  <a:t> </a:t>
                </a:r>
                <a:r>
                  <a:rPr lang="sk-SK" dirty="0" err="1" smtClean="0"/>
                  <a:t>event</a:t>
                </a:r>
                <a:r>
                  <a:rPr lang="sk-SK" dirty="0" smtClean="0"/>
                  <a:t> </a:t>
                </a:r>
                <a:r>
                  <a:rPr lang="sk-SK" dirty="0" err="1" smtClean="0"/>
                  <a:t>is</a:t>
                </a:r>
                <a:r>
                  <a:rPr lang="sk-SK" dirty="0" smtClean="0"/>
                  <a:t> </a:t>
                </a:r>
                <a:r>
                  <a:rPr lang="sk-SK" dirty="0" err="1" smtClean="0"/>
                  <a:t>described</a:t>
                </a:r>
                <a:r>
                  <a:rPr lang="sk-SK" dirty="0" smtClean="0"/>
                  <a:t> </a:t>
                </a:r>
                <a:r>
                  <a:rPr lang="sk-SK" dirty="0" err="1" smtClean="0"/>
                  <a:t>with</a:t>
                </a:r>
                <a:r>
                  <a:rPr lang="sk-SK" dirty="0" smtClean="0"/>
                  <a:t> a </a:t>
                </a:r>
                <a:r>
                  <a:rPr lang="sk-SK" dirty="0" err="1" smtClean="0"/>
                  <a:t>help</a:t>
                </a:r>
                <a:r>
                  <a:rPr lang="sk-SK" dirty="0" smtClean="0"/>
                  <a:t> of </a:t>
                </a:r>
                <a:r>
                  <a:rPr lang="sk-SK" dirty="0" err="1" smtClean="0"/>
                  <a:t>the</a:t>
                </a:r>
                <a:r>
                  <a:rPr lang="sk-SK" dirty="0" smtClean="0"/>
                  <a:t> </a:t>
                </a:r>
                <a:r>
                  <a:rPr lang="sk-SK" dirty="0" err="1" smtClean="0"/>
                  <a:t>Bayes</a:t>
                </a:r>
                <a:r>
                  <a:rPr lang="sk-SK" dirty="0" smtClean="0"/>
                  <a:t> net rule.  </a:t>
                </a:r>
                <a:r>
                  <a:rPr lang="sk-SK" dirty="0" err="1" smtClean="0"/>
                  <a:t>Now</a:t>
                </a:r>
                <a:r>
                  <a:rPr lang="sk-SK" dirty="0" smtClean="0"/>
                  <a:t> </a:t>
                </a:r>
                <a:r>
                  <a:rPr lang="sk-SK" dirty="0" err="1" smtClean="0"/>
                  <a:t>we</a:t>
                </a:r>
                <a:r>
                  <a:rPr lang="sk-SK" dirty="0" smtClean="0"/>
                  <a:t> </a:t>
                </a:r>
                <a:r>
                  <a:rPr lang="sk-SK" dirty="0" err="1" smtClean="0"/>
                  <a:t>estimate</a:t>
                </a:r>
                <a:r>
                  <a:rPr lang="sk-SK" dirty="0" smtClean="0"/>
                  <a:t> </a:t>
                </a:r>
                <a:r>
                  <a:rPr lang="sk-SK" dirty="0" err="1" smtClean="0"/>
                  <a:t>probabilities</a:t>
                </a:r>
                <a:r>
                  <a:rPr lang="sk-SK" dirty="0" smtClean="0"/>
                  <a:t> </a:t>
                </a:r>
                <a:r>
                  <a:rPr lang="sk-SK" dirty="0" err="1" smtClean="0"/>
                  <a:t>with</a:t>
                </a:r>
                <a:r>
                  <a:rPr lang="sk-SK" dirty="0" smtClean="0"/>
                  <a:t> a </a:t>
                </a:r>
                <a:r>
                  <a:rPr lang="sk-SK" dirty="0" err="1" smtClean="0"/>
                  <a:t>help</a:t>
                </a:r>
                <a:r>
                  <a:rPr lang="sk-SK" dirty="0" smtClean="0"/>
                  <a:t> of </a:t>
                </a:r>
                <a:r>
                  <a:rPr lang="sk-SK" dirty="0" err="1" smtClean="0"/>
                  <a:t>the</a:t>
                </a:r>
                <a:r>
                  <a:rPr lang="sk-SK" dirty="0" smtClean="0"/>
                  <a:t> </a:t>
                </a:r>
                <a:r>
                  <a:rPr lang="sk-SK" dirty="0" err="1" smtClean="0"/>
                  <a:t>training</a:t>
                </a:r>
                <a:r>
                  <a:rPr lang="sk-SK" dirty="0" smtClean="0"/>
                  <a:t> </a:t>
                </a:r>
                <a:r>
                  <a:rPr lang="sk-SK" dirty="0" err="1" smtClean="0"/>
                  <a:t>data</a:t>
                </a:r>
                <a:r>
                  <a:rPr lang="sk-SK" dirty="0" smtClean="0"/>
                  <a:t>. </a:t>
                </a:r>
                <a:endParaRPr lang="en-US" dirty="0"/>
              </a:p>
            </p:txBody>
          </p:sp>
        </p:grpSp>
        <p:sp>
          <p:nvSpPr>
            <p:cNvPr id="3" name="Rectangle 2"/>
            <p:cNvSpPr/>
            <p:nvPr/>
          </p:nvSpPr>
          <p:spPr>
            <a:xfrm>
              <a:off x="2076995" y="2568480"/>
              <a:ext cx="7410296" cy="369332"/>
            </a:xfrm>
            <a:prstGeom prst="rect">
              <a:avLst/>
            </a:prstGeom>
            <a:solidFill>
              <a:srgbClr val="FFFF00"/>
            </a:solidFill>
          </p:spPr>
          <p:txBody>
            <a:bodyPr wrap="square">
              <a:spAutoFit/>
            </a:bodyPr>
            <a:lstStyle/>
            <a:p>
              <a:r>
                <a:rPr lang="sk-SK" i="1" dirty="0"/>
                <a:t>P(</a:t>
              </a:r>
              <a:r>
                <a:rPr lang="en-US" i="1" dirty="0" err="1"/>
                <a:t>Gend</a:t>
              </a:r>
              <a:r>
                <a:rPr lang="sk-SK" i="1" dirty="0"/>
                <a:t>=</a:t>
              </a:r>
              <a:r>
                <a:rPr lang="en-US" i="1" dirty="0"/>
                <a:t>f</a:t>
              </a:r>
              <a:r>
                <a:rPr lang="sk-SK" i="1" dirty="0"/>
                <a:t>, </a:t>
              </a:r>
              <a:r>
                <a:rPr lang="en-US" i="1" dirty="0" err="1"/>
                <a:t>Unemp</a:t>
              </a:r>
              <a:r>
                <a:rPr lang="sk-SK" i="1" dirty="0"/>
                <a:t>=</a:t>
              </a:r>
              <a:r>
                <a:rPr lang="en-US" i="1" dirty="0"/>
                <a:t>y</a:t>
              </a:r>
              <a:r>
                <a:rPr lang="sk-SK" i="1" dirty="0"/>
                <a:t>, </a:t>
              </a:r>
              <a:r>
                <a:rPr lang="en-US" i="1" dirty="0"/>
                <a:t>Earning</a:t>
              </a:r>
              <a:r>
                <a:rPr lang="sk-SK" i="1" dirty="0"/>
                <a:t>=</a:t>
              </a:r>
              <a:r>
                <a:rPr lang="en-US" i="1" dirty="0"/>
                <a:t>middle</a:t>
              </a:r>
              <a:r>
                <a:rPr lang="sk-SK" i="1" dirty="0"/>
                <a:t>, </a:t>
              </a:r>
              <a:r>
                <a:rPr lang="en-US" i="1" dirty="0"/>
                <a:t>Account</a:t>
              </a:r>
              <a:r>
                <a:rPr lang="sk-SK" i="1" dirty="0"/>
                <a:t>=</a:t>
              </a:r>
              <a:r>
                <a:rPr lang="en-US" i="1" dirty="0"/>
                <a:t>high</a:t>
              </a:r>
              <a:r>
                <a:rPr lang="sk-SK" i="1" dirty="0"/>
                <a:t>, </a:t>
              </a:r>
              <a:r>
                <a:rPr lang="en-US" i="1" dirty="0"/>
                <a:t>Loan</a:t>
              </a:r>
              <a:r>
                <a:rPr lang="sk-SK" i="1" dirty="0"/>
                <a:t>=</a:t>
              </a:r>
              <a:r>
                <a:rPr lang="en-US" i="1" dirty="0"/>
                <a:t>y</a:t>
              </a:r>
              <a:endParaRPr lang="en-US" dirty="0"/>
            </a:p>
          </p:txBody>
        </p:sp>
      </p:grpSp>
      <p:sp>
        <p:nvSpPr>
          <p:cNvPr id="4" name="TextBox 3"/>
          <p:cNvSpPr txBox="1"/>
          <p:nvPr/>
        </p:nvSpPr>
        <p:spPr>
          <a:xfrm>
            <a:off x="9953897" y="2755409"/>
            <a:ext cx="1828800" cy="923330"/>
          </a:xfrm>
          <a:prstGeom prst="rect">
            <a:avLst/>
          </a:prstGeom>
          <a:noFill/>
        </p:spPr>
        <p:txBody>
          <a:bodyPr wrap="square" rtlCol="0">
            <a:spAutoFit/>
          </a:bodyPr>
          <a:lstStyle/>
          <a:p>
            <a:r>
              <a:rPr lang="en-GB" dirty="0" smtClean="0"/>
              <a:t>Comment: use Bayes net rule here</a:t>
            </a:r>
            <a:endParaRPr lang="en-GB" dirty="0"/>
          </a:p>
        </p:txBody>
      </p:sp>
    </p:spTree>
    <p:extLst>
      <p:ext uri="{BB962C8B-B14F-4D97-AF65-F5344CB8AC3E}">
        <p14:creationId xmlns:p14="http://schemas.microsoft.com/office/powerpoint/2010/main" val="124252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1143000"/>
          </a:xfrm>
        </p:spPr>
        <p:txBody>
          <a:bodyPr>
            <a:normAutofit/>
          </a:bodyPr>
          <a:lstStyle/>
          <a:p>
            <a:pPr>
              <a:defRPr/>
            </a:pPr>
            <a:r>
              <a:rPr lang="sk-SK" dirty="0" err="1" smtClean="0"/>
              <a:t>Diagnostics</a:t>
            </a:r>
            <a:r>
              <a:rPr lang="sk-SK" dirty="0" smtClean="0"/>
              <a:t> of </a:t>
            </a:r>
            <a:r>
              <a:rPr lang="sk-SK" dirty="0" err="1" smtClean="0"/>
              <a:t>the</a:t>
            </a:r>
            <a:r>
              <a:rPr lang="sk-SK" dirty="0" smtClean="0"/>
              <a:t> </a:t>
            </a:r>
            <a:r>
              <a:rPr lang="sk-SK" dirty="0" err="1" smtClean="0"/>
              <a:t>failed</a:t>
            </a:r>
            <a:r>
              <a:rPr lang="sk-SK" dirty="0" smtClean="0"/>
              <a:t> robot</a:t>
            </a:r>
            <a:endParaRPr lang="sk-SK" dirty="0"/>
          </a:p>
        </p:txBody>
      </p:sp>
      <p:sp>
        <p:nvSpPr>
          <p:cNvPr id="36867" name="TextBox 33"/>
          <p:cNvSpPr txBox="1">
            <a:spLocks noChangeArrowheads="1"/>
          </p:cNvSpPr>
          <p:nvPr/>
        </p:nvSpPr>
        <p:spPr bwMode="auto">
          <a:xfrm>
            <a:off x="1129554" y="5083176"/>
            <a:ext cx="1053173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000" dirty="0">
                <a:latin typeface="Arial" panose="020B0604020202020204" pitchFamily="34" charset="0"/>
              </a:rPr>
              <a:t>NU – </a:t>
            </a:r>
            <a:r>
              <a:rPr lang="sk-SK" altLang="sk-SK" sz="2000" dirty="0" err="1" smtClean="0">
                <a:latin typeface="Arial" panose="020B0604020202020204" pitchFamily="34" charset="0"/>
              </a:rPr>
              <a:t>unexpected</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event</a:t>
            </a:r>
            <a:r>
              <a:rPr lang="sk-SK" altLang="sk-SK" sz="2000" dirty="0" smtClean="0">
                <a:latin typeface="Arial" panose="020B0604020202020204" pitchFamily="34" charset="0"/>
              </a:rPr>
              <a:t> (nečakaná udalosť), </a:t>
            </a:r>
            <a:r>
              <a:rPr lang="sk-SK" altLang="sk-SK" sz="2000" dirty="0">
                <a:latin typeface="Arial" panose="020B0604020202020204" pitchFamily="34" charset="0"/>
              </a:rPr>
              <a:t>SW </a:t>
            </a:r>
            <a:r>
              <a:rPr lang="sk-SK" altLang="sk-SK" sz="2000" dirty="0" smtClean="0">
                <a:latin typeface="Arial" panose="020B0604020202020204" pitchFamily="34" charset="0"/>
              </a:rPr>
              <a:t>–software </a:t>
            </a:r>
            <a:r>
              <a:rPr lang="sk-SK" altLang="sk-SK" sz="2000" dirty="0" err="1" smtClean="0">
                <a:latin typeface="Arial" panose="020B0604020202020204" pitchFamily="34" charset="0"/>
              </a:rPr>
              <a:t>problem</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softwerovy</a:t>
            </a:r>
            <a:r>
              <a:rPr lang="sk-SK" altLang="sk-SK" sz="2000" dirty="0" smtClean="0">
                <a:latin typeface="Arial" panose="020B0604020202020204" pitchFamily="34" charset="0"/>
              </a:rPr>
              <a:t> problém),  </a:t>
            </a:r>
            <a:r>
              <a:rPr lang="sk-SK" altLang="sk-SK" sz="2000" dirty="0">
                <a:latin typeface="Arial" panose="020B0604020202020204" pitchFamily="34" charset="0"/>
              </a:rPr>
              <a:t>HW -</a:t>
            </a:r>
            <a:r>
              <a:rPr lang="sk-SK" altLang="sk-SK" sz="2000" dirty="0" smtClean="0">
                <a:latin typeface="Arial" panose="020B0604020202020204" pitchFamily="34" charset="0"/>
              </a:rPr>
              <a:t>hardware </a:t>
            </a:r>
            <a:r>
              <a:rPr lang="sk-SK" altLang="sk-SK" sz="2000" dirty="0" err="1" smtClean="0">
                <a:latin typeface="Arial" panose="020B0604020202020204" pitchFamily="34" charset="0"/>
              </a:rPr>
              <a:t>problem</a:t>
            </a:r>
            <a:r>
              <a:rPr lang="sk-SK" altLang="sk-SK" sz="2000" dirty="0" smtClean="0">
                <a:latin typeface="Arial" panose="020B0604020202020204" pitchFamily="34" charset="0"/>
              </a:rPr>
              <a:t> (hardvérový problém), </a:t>
            </a:r>
            <a:r>
              <a:rPr lang="sk-SK" altLang="sk-SK" sz="2000" dirty="0">
                <a:latin typeface="Arial" panose="020B0604020202020204" pitchFamily="34" charset="0"/>
              </a:rPr>
              <a:t>NS – </a:t>
            </a:r>
            <a:r>
              <a:rPr lang="sk-SK" altLang="sk-SK" sz="2000" dirty="0" smtClean="0">
                <a:latin typeface="Arial" panose="020B0604020202020204" pitchFamily="34" charset="0"/>
              </a:rPr>
              <a:t>nonsense </a:t>
            </a:r>
            <a:r>
              <a:rPr lang="sk-SK" altLang="sk-SK" sz="2000" dirty="0" err="1" smtClean="0">
                <a:latin typeface="Arial" panose="020B0604020202020204" pitchFamily="34" charset="0"/>
              </a:rPr>
              <a:t>signal</a:t>
            </a:r>
            <a:r>
              <a:rPr lang="sk-SK" altLang="sk-SK" sz="2000" dirty="0" smtClean="0">
                <a:latin typeface="Arial" panose="020B0604020202020204" pitchFamily="34" charset="0"/>
              </a:rPr>
              <a:t> (nezmyselný signál) to </a:t>
            </a:r>
            <a:r>
              <a:rPr lang="sk-SK" altLang="sk-SK" sz="2000" dirty="0" err="1" smtClean="0">
                <a:latin typeface="Arial" panose="020B0604020202020204" pitchFamily="34" charset="0"/>
              </a:rPr>
              <a:t>other</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robots</a:t>
            </a:r>
            <a:r>
              <a:rPr lang="sk-SK" altLang="sk-SK" sz="2000" dirty="0" smtClean="0">
                <a:latin typeface="Arial" panose="020B0604020202020204" pitchFamily="34" charset="0"/>
              </a:rPr>
              <a:t>, </a:t>
            </a:r>
            <a:r>
              <a:rPr lang="sk-SK" altLang="sk-SK" sz="2000" dirty="0">
                <a:latin typeface="Arial" panose="020B0604020202020204" pitchFamily="34" charset="0"/>
              </a:rPr>
              <a:t>U – </a:t>
            </a:r>
            <a:r>
              <a:rPr lang="sk-SK" altLang="sk-SK" sz="2000" dirty="0" err="1" smtClean="0">
                <a:latin typeface="Arial" panose="020B0604020202020204" pitchFamily="34" charset="0"/>
              </a:rPr>
              <a:t>attack</a:t>
            </a:r>
            <a:r>
              <a:rPr lang="sk-SK" altLang="sk-SK" sz="2000" dirty="0" smtClean="0">
                <a:latin typeface="Arial" panose="020B0604020202020204" pitchFamily="34" charset="0"/>
              </a:rPr>
              <a:t> (útok) on </a:t>
            </a:r>
            <a:r>
              <a:rPr lang="sk-SK" altLang="sk-SK" sz="2000" dirty="0" err="1" smtClean="0">
                <a:latin typeface="Arial" panose="020B0604020202020204" pitchFamily="34" charset="0"/>
              </a:rPr>
              <a:t>other</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robots</a:t>
            </a:r>
            <a:r>
              <a:rPr lang="sk-SK" altLang="sk-SK" sz="2000" dirty="0" smtClean="0">
                <a:latin typeface="Arial" panose="020B0604020202020204" pitchFamily="34" charset="0"/>
              </a:rPr>
              <a:t>, </a:t>
            </a:r>
            <a:r>
              <a:rPr lang="sk-SK" altLang="sk-SK" sz="2000" dirty="0">
                <a:latin typeface="Arial" panose="020B0604020202020204" pitchFamily="34" charset="0"/>
              </a:rPr>
              <a:t>IP – robot </a:t>
            </a:r>
            <a:r>
              <a:rPr lang="sk-SK" altLang="sk-SK" sz="2000" dirty="0" err="1" smtClean="0">
                <a:latin typeface="Arial" panose="020B0604020202020204" pitchFamily="34" charset="0"/>
              </a:rPr>
              <a:t>ignors</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orders</a:t>
            </a:r>
            <a:r>
              <a:rPr lang="sk-SK" altLang="sk-SK" sz="2000" dirty="0" smtClean="0">
                <a:latin typeface="Arial" panose="020B0604020202020204" pitchFamily="34" charset="0"/>
              </a:rPr>
              <a:t> (ignoruje príkazy), </a:t>
            </a:r>
            <a:r>
              <a:rPr lang="sk-SK" altLang="sk-SK" sz="2000" dirty="0">
                <a:latin typeface="Arial" panose="020B0604020202020204" pitchFamily="34" charset="0"/>
              </a:rPr>
              <a:t>MRL  </a:t>
            </a:r>
            <a:r>
              <a:rPr lang="sk-SK" altLang="sk-SK" sz="2000" dirty="0" err="1" smtClean="0">
                <a:latin typeface="Arial" panose="020B0604020202020204" pitchFamily="34" charset="0"/>
              </a:rPr>
              <a:t>language</a:t>
            </a:r>
            <a:r>
              <a:rPr lang="sk-SK" altLang="sk-SK" sz="2000" dirty="0" smtClean="0">
                <a:latin typeface="Arial" panose="020B0604020202020204" pitchFamily="34" charset="0"/>
              </a:rPr>
              <a:t> and </a:t>
            </a:r>
            <a:r>
              <a:rPr lang="sk-SK" altLang="sk-SK" sz="2000" dirty="0" err="1" smtClean="0">
                <a:latin typeface="Arial" panose="020B0604020202020204" pitchFamily="34" charset="0"/>
              </a:rPr>
              <a:t>inference</a:t>
            </a:r>
            <a:r>
              <a:rPr lang="sk-SK" altLang="sk-SK" sz="2000" dirty="0" smtClean="0">
                <a:latin typeface="Arial" panose="020B0604020202020204" pitchFamily="34" charset="0"/>
              </a:rPr>
              <a:t>  modul</a:t>
            </a:r>
            <a:r>
              <a:rPr lang="en-US" altLang="sk-SK" sz="2000" dirty="0" smtClean="0">
                <a:latin typeface="Arial" panose="020B0604020202020204" pitchFamily="34" charset="0"/>
              </a:rPr>
              <a:t> (</a:t>
            </a:r>
            <a:r>
              <a:rPr lang="en-US" altLang="sk-SK" sz="2000" dirty="0" err="1" smtClean="0">
                <a:latin typeface="Arial" panose="020B0604020202020204" pitchFamily="34" charset="0"/>
              </a:rPr>
              <a:t>modul</a:t>
            </a:r>
            <a:r>
              <a:rPr lang="en-US" altLang="sk-SK" sz="2000" dirty="0" smtClean="0">
                <a:latin typeface="Arial" panose="020B0604020202020204" pitchFamily="34" charset="0"/>
              </a:rPr>
              <a:t> </a:t>
            </a:r>
            <a:r>
              <a:rPr lang="en-US" altLang="sk-SK" sz="2000" dirty="0" err="1" smtClean="0">
                <a:latin typeface="Arial" panose="020B0604020202020204" pitchFamily="34" charset="0"/>
              </a:rPr>
              <a:t>spracujuci</a:t>
            </a:r>
            <a:r>
              <a:rPr lang="en-US" altLang="sk-SK" sz="2000" dirty="0" smtClean="0">
                <a:latin typeface="Arial" panose="020B0604020202020204" pitchFamily="34" charset="0"/>
              </a:rPr>
              <a:t> </a:t>
            </a:r>
            <a:r>
              <a:rPr lang="en-US" altLang="sk-SK" sz="2000" dirty="0" err="1" smtClean="0">
                <a:latin typeface="Arial" panose="020B0604020202020204" pitchFamily="34" charset="0"/>
              </a:rPr>
              <a:t>jazyk</a:t>
            </a:r>
            <a:r>
              <a:rPr lang="en-US" altLang="sk-SK" sz="2000" dirty="0" smtClean="0">
                <a:latin typeface="Arial" panose="020B0604020202020204" pitchFamily="34" charset="0"/>
              </a:rPr>
              <a:t>) </a:t>
            </a:r>
            <a:r>
              <a:rPr lang="sk-SK" altLang="sk-SK" sz="2000" dirty="0" smtClean="0">
                <a:latin typeface="Arial" panose="020B0604020202020204" pitchFamily="34" charset="0"/>
              </a:rPr>
              <a:t>, </a:t>
            </a:r>
            <a:r>
              <a:rPr lang="sk-SK" altLang="sk-SK" sz="2000" dirty="0">
                <a:latin typeface="Arial" panose="020B0604020202020204" pitchFamily="34" charset="0"/>
              </a:rPr>
              <a:t>MVN – </a:t>
            </a:r>
            <a:r>
              <a:rPr lang="sk-SK" altLang="sk-SK" sz="2000" dirty="0" err="1" smtClean="0">
                <a:latin typeface="Arial" panose="020B0604020202020204" pitchFamily="34" charset="0"/>
              </a:rPr>
              <a:t>perceipt</a:t>
            </a:r>
            <a:r>
              <a:rPr lang="sk-SK" altLang="sk-SK" sz="2000" dirty="0" smtClean="0">
                <a:latin typeface="Arial" panose="020B0604020202020204" pitchFamily="34" charset="0"/>
              </a:rPr>
              <a:t> </a:t>
            </a:r>
            <a:r>
              <a:rPr lang="sk-SK" altLang="sk-SK" sz="2000" dirty="0" err="1" smtClean="0">
                <a:latin typeface="Arial" panose="020B0604020202020204" pitchFamily="34" charset="0"/>
              </a:rPr>
              <a:t>elaboration</a:t>
            </a:r>
            <a:r>
              <a:rPr lang="sk-SK" altLang="sk-SK" sz="2000" dirty="0" smtClean="0">
                <a:latin typeface="Arial" panose="020B0604020202020204" pitchFamily="34" charset="0"/>
              </a:rPr>
              <a:t> modul (modul </a:t>
            </a:r>
            <a:r>
              <a:rPr lang="sk-SK" altLang="sk-SK" sz="2000" dirty="0" err="1">
                <a:latin typeface="Arial" panose="020B0604020202020204" pitchFamily="34" charset="0"/>
              </a:rPr>
              <a:t>spracujúci</a:t>
            </a:r>
            <a:r>
              <a:rPr lang="sk-SK" altLang="sk-SK" sz="2000" dirty="0">
                <a:latin typeface="Arial" panose="020B0604020202020204" pitchFamily="34" charset="0"/>
              </a:rPr>
              <a:t> </a:t>
            </a:r>
            <a:r>
              <a:rPr lang="sk-SK" altLang="sk-SK" sz="2000" dirty="0" smtClean="0">
                <a:latin typeface="Arial" panose="020B0604020202020204" pitchFamily="34" charset="0"/>
              </a:rPr>
              <a:t>vnemy)</a:t>
            </a:r>
            <a:endParaRPr lang="sk-SK" altLang="sk-SK" sz="2000" dirty="0">
              <a:latin typeface="Arial" panose="020B0604020202020204" pitchFamily="34" charset="0"/>
            </a:endParaRPr>
          </a:p>
        </p:txBody>
      </p:sp>
      <p:grpSp>
        <p:nvGrpSpPr>
          <p:cNvPr id="36868" name="Group 41"/>
          <p:cNvGrpSpPr>
            <a:grpSpLocks/>
          </p:cNvGrpSpPr>
          <p:nvPr/>
        </p:nvGrpSpPr>
        <p:grpSpPr bwMode="auto">
          <a:xfrm>
            <a:off x="3005139" y="2100264"/>
            <a:ext cx="5780087" cy="2395537"/>
            <a:chOff x="1480457" y="2100943"/>
            <a:chExt cx="5780315" cy="2394857"/>
          </a:xfrm>
        </p:grpSpPr>
        <p:grpSp>
          <p:nvGrpSpPr>
            <p:cNvPr id="36869" name="Group 31"/>
            <p:cNvGrpSpPr>
              <a:grpSpLocks/>
            </p:cNvGrpSpPr>
            <p:nvPr/>
          </p:nvGrpSpPr>
          <p:grpSpPr bwMode="auto">
            <a:xfrm>
              <a:off x="1480457" y="2100943"/>
              <a:ext cx="5693229" cy="2394857"/>
              <a:chOff x="903514" y="2133600"/>
              <a:chExt cx="6760029" cy="3810000"/>
            </a:xfrm>
          </p:grpSpPr>
          <p:sp>
            <p:nvSpPr>
              <p:cNvPr id="3" name="Oval 2"/>
              <p:cNvSpPr/>
              <p:nvPr/>
            </p:nvSpPr>
            <p:spPr bwMode="auto">
              <a:xfrm>
                <a:off x="903514" y="2143699"/>
                <a:ext cx="902934"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4" name="Oval 3"/>
              <p:cNvSpPr/>
              <p:nvPr/>
            </p:nvSpPr>
            <p:spPr bwMode="auto">
              <a:xfrm>
                <a:off x="3755580" y="2209346"/>
                <a:ext cx="902935"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5" name="Oval 4"/>
              <p:cNvSpPr/>
              <p:nvPr/>
            </p:nvSpPr>
            <p:spPr bwMode="auto">
              <a:xfrm>
                <a:off x="6716980" y="2133600"/>
                <a:ext cx="902934"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6" name="Oval 5"/>
              <p:cNvSpPr/>
              <p:nvPr/>
            </p:nvSpPr>
            <p:spPr bwMode="auto">
              <a:xfrm>
                <a:off x="3798937" y="3767178"/>
                <a:ext cx="902934" cy="684236"/>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7" name="Oval 6"/>
              <p:cNvSpPr/>
              <p:nvPr/>
            </p:nvSpPr>
            <p:spPr bwMode="auto">
              <a:xfrm>
                <a:off x="6760336" y="3744455"/>
                <a:ext cx="902935"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8" name="Oval 7"/>
              <p:cNvSpPr/>
              <p:nvPr/>
            </p:nvSpPr>
            <p:spPr bwMode="auto">
              <a:xfrm>
                <a:off x="1024157" y="5256840"/>
                <a:ext cx="902934"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9" name="Oval 8"/>
              <p:cNvSpPr/>
              <p:nvPr/>
            </p:nvSpPr>
            <p:spPr bwMode="auto">
              <a:xfrm>
                <a:off x="3798937" y="5213919"/>
                <a:ext cx="902934"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0" name="Oval 9"/>
              <p:cNvSpPr/>
              <p:nvPr/>
            </p:nvSpPr>
            <p:spPr bwMode="auto">
              <a:xfrm>
                <a:off x="6760336" y="5246741"/>
                <a:ext cx="902935" cy="6867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cxnSp>
            <p:nvCxnSpPr>
              <p:cNvPr id="36886" name="Straight Arrow Connector 11"/>
              <p:cNvCxnSpPr>
                <a:cxnSpLocks noChangeShapeType="1"/>
                <a:stCxn id="3" idx="4"/>
                <a:endCxn id="8" idx="0"/>
              </p:cNvCxnSpPr>
              <p:nvPr/>
            </p:nvCxnSpPr>
            <p:spPr bwMode="auto">
              <a:xfrm>
                <a:off x="1355271" y="2830286"/>
                <a:ext cx="119743" cy="2427514"/>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87" name="Straight Arrow Connector 13"/>
              <p:cNvCxnSpPr>
                <a:cxnSpLocks noChangeShapeType="1"/>
                <a:stCxn id="3" idx="5"/>
                <a:endCxn id="9" idx="1"/>
              </p:cNvCxnSpPr>
              <p:nvPr/>
            </p:nvCxnSpPr>
            <p:spPr bwMode="auto">
              <a:xfrm>
                <a:off x="1674711" y="2729853"/>
                <a:ext cx="2256720" cy="25848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88" name="Straight Arrow Connector 15"/>
              <p:cNvCxnSpPr>
                <a:cxnSpLocks noChangeShapeType="1"/>
                <a:stCxn id="4" idx="4"/>
                <a:endCxn id="6" idx="0"/>
              </p:cNvCxnSpPr>
              <p:nvPr/>
            </p:nvCxnSpPr>
            <p:spPr bwMode="auto">
              <a:xfrm>
                <a:off x="4207328" y="2895601"/>
                <a:ext cx="43544" cy="87085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89" name="Straight Arrow Connector 17"/>
              <p:cNvCxnSpPr>
                <a:cxnSpLocks noChangeShapeType="1"/>
                <a:stCxn id="6" idx="2"/>
                <a:endCxn id="8" idx="7"/>
              </p:cNvCxnSpPr>
              <p:nvPr/>
            </p:nvCxnSpPr>
            <p:spPr bwMode="auto">
              <a:xfrm flipH="1">
                <a:off x="1794454" y="4109358"/>
                <a:ext cx="2004661" cy="12488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0" name="Straight Arrow Connector 19"/>
              <p:cNvCxnSpPr>
                <a:cxnSpLocks noChangeShapeType="1"/>
                <a:stCxn id="6" idx="4"/>
                <a:endCxn id="9" idx="0"/>
              </p:cNvCxnSpPr>
              <p:nvPr/>
            </p:nvCxnSpPr>
            <p:spPr bwMode="auto">
              <a:xfrm flipH="1">
                <a:off x="4250871" y="4452258"/>
                <a:ext cx="1" cy="761999"/>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1" name="Straight Arrow Connector 21"/>
              <p:cNvCxnSpPr>
                <a:cxnSpLocks noChangeShapeType="1"/>
                <a:stCxn id="4" idx="6"/>
                <a:endCxn id="7" idx="1"/>
              </p:cNvCxnSpPr>
              <p:nvPr/>
            </p:nvCxnSpPr>
            <p:spPr bwMode="auto">
              <a:xfrm>
                <a:off x="4659085" y="2552701"/>
                <a:ext cx="2233260" cy="129241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2" name="Straight Arrow Connector 23"/>
              <p:cNvCxnSpPr>
                <a:cxnSpLocks noChangeShapeType="1"/>
                <a:stCxn id="5" idx="2"/>
                <a:endCxn id="6" idx="7"/>
              </p:cNvCxnSpPr>
              <p:nvPr/>
            </p:nvCxnSpPr>
            <p:spPr bwMode="auto">
              <a:xfrm flipH="1">
                <a:off x="4570312" y="2476500"/>
                <a:ext cx="2146174" cy="1390391"/>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3" name="Straight Arrow Connector 25"/>
              <p:cNvCxnSpPr>
                <a:cxnSpLocks noChangeShapeType="1"/>
                <a:stCxn id="5" idx="5"/>
                <a:endCxn id="7" idx="7"/>
              </p:cNvCxnSpPr>
              <p:nvPr/>
            </p:nvCxnSpPr>
            <p:spPr bwMode="auto">
              <a:xfrm>
                <a:off x="7487683" y="2718967"/>
                <a:ext cx="43542" cy="1126152"/>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4" name="Straight Arrow Connector 27"/>
              <p:cNvCxnSpPr>
                <a:cxnSpLocks noChangeShapeType="1"/>
                <a:stCxn id="7" idx="5"/>
                <a:endCxn id="10" idx="7"/>
              </p:cNvCxnSpPr>
              <p:nvPr/>
            </p:nvCxnSpPr>
            <p:spPr bwMode="auto">
              <a:xfrm>
                <a:off x="7531225" y="4330053"/>
                <a:ext cx="1" cy="101729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95" name="Straight Arrow Connector 29"/>
              <p:cNvCxnSpPr>
                <a:cxnSpLocks noChangeShapeType="1"/>
                <a:stCxn id="7" idx="3"/>
                <a:endCxn id="9" idx="7"/>
              </p:cNvCxnSpPr>
              <p:nvPr/>
            </p:nvCxnSpPr>
            <p:spPr bwMode="auto">
              <a:xfrm flipH="1">
                <a:off x="4570311" y="4330053"/>
                <a:ext cx="2322034" cy="9846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
          <p:nvSpPr>
            <p:cNvPr id="36870" name="TextBox 32"/>
            <p:cNvSpPr txBox="1">
              <a:spLocks noChangeArrowheads="1"/>
            </p:cNvSpPr>
            <p:nvPr/>
          </p:nvSpPr>
          <p:spPr bwMode="auto">
            <a:xfrm>
              <a:off x="1556657" y="2111828"/>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NU</a:t>
              </a:r>
            </a:p>
          </p:txBody>
        </p:sp>
        <p:sp>
          <p:nvSpPr>
            <p:cNvPr id="36871" name="TextBox 34"/>
            <p:cNvSpPr txBox="1">
              <a:spLocks noChangeArrowheads="1"/>
            </p:cNvSpPr>
            <p:nvPr/>
          </p:nvSpPr>
          <p:spPr bwMode="auto">
            <a:xfrm>
              <a:off x="3995057" y="2177142"/>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SW</a:t>
              </a:r>
            </a:p>
          </p:txBody>
        </p:sp>
        <p:sp>
          <p:nvSpPr>
            <p:cNvPr id="36872" name="TextBox 35"/>
            <p:cNvSpPr txBox="1">
              <a:spLocks noChangeArrowheads="1"/>
            </p:cNvSpPr>
            <p:nvPr/>
          </p:nvSpPr>
          <p:spPr bwMode="auto">
            <a:xfrm>
              <a:off x="6444343" y="2122714"/>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HW</a:t>
              </a:r>
            </a:p>
          </p:txBody>
        </p:sp>
        <p:sp>
          <p:nvSpPr>
            <p:cNvPr id="36873" name="TextBox 36"/>
            <p:cNvSpPr txBox="1">
              <a:spLocks noChangeArrowheads="1"/>
            </p:cNvSpPr>
            <p:nvPr/>
          </p:nvSpPr>
          <p:spPr bwMode="auto">
            <a:xfrm>
              <a:off x="1643743" y="4082143"/>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NS</a:t>
              </a:r>
            </a:p>
          </p:txBody>
        </p:sp>
        <p:sp>
          <p:nvSpPr>
            <p:cNvPr id="36874" name="TextBox 37"/>
            <p:cNvSpPr txBox="1">
              <a:spLocks noChangeArrowheads="1"/>
            </p:cNvSpPr>
            <p:nvPr/>
          </p:nvSpPr>
          <p:spPr bwMode="auto">
            <a:xfrm>
              <a:off x="4005942" y="4071256"/>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U</a:t>
              </a:r>
            </a:p>
          </p:txBody>
        </p:sp>
        <p:sp>
          <p:nvSpPr>
            <p:cNvPr id="36875" name="TextBox 38"/>
            <p:cNvSpPr txBox="1">
              <a:spLocks noChangeArrowheads="1"/>
            </p:cNvSpPr>
            <p:nvPr/>
          </p:nvSpPr>
          <p:spPr bwMode="auto">
            <a:xfrm>
              <a:off x="6498772" y="4082142"/>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IP</a:t>
              </a:r>
            </a:p>
          </p:txBody>
        </p:sp>
        <p:sp>
          <p:nvSpPr>
            <p:cNvPr id="36876" name="TextBox 39"/>
            <p:cNvSpPr txBox="1">
              <a:spLocks noChangeArrowheads="1"/>
            </p:cNvSpPr>
            <p:nvPr/>
          </p:nvSpPr>
          <p:spPr bwMode="auto">
            <a:xfrm>
              <a:off x="3962400" y="3189514"/>
              <a:ext cx="783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MRL</a:t>
              </a:r>
            </a:p>
          </p:txBody>
        </p:sp>
        <p:sp>
          <p:nvSpPr>
            <p:cNvPr id="36877" name="TextBox 40"/>
            <p:cNvSpPr txBox="1">
              <a:spLocks noChangeArrowheads="1"/>
            </p:cNvSpPr>
            <p:nvPr/>
          </p:nvSpPr>
          <p:spPr bwMode="auto">
            <a:xfrm>
              <a:off x="6411686" y="3156856"/>
              <a:ext cx="8490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MVN</a:t>
              </a:r>
            </a:p>
          </p:txBody>
        </p:sp>
      </p:grpSp>
    </p:spTree>
    <p:extLst>
      <p:ext uri="{BB962C8B-B14F-4D97-AF65-F5344CB8AC3E}">
        <p14:creationId xmlns:p14="http://schemas.microsoft.com/office/powerpoint/2010/main" val="2193612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2"/>
          <p:cNvSpPr txBox="1">
            <a:spLocks noChangeArrowheads="1"/>
          </p:cNvSpPr>
          <p:nvPr/>
        </p:nvSpPr>
        <p:spPr bwMode="auto">
          <a:xfrm>
            <a:off x="1524000" y="26127"/>
            <a:ext cx="8828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400" dirty="0" err="1" smtClean="0">
                <a:latin typeface="Arial" panose="020B0604020202020204" pitchFamily="34" charset="0"/>
              </a:rPr>
              <a:t>All</a:t>
            </a:r>
            <a:r>
              <a:rPr lang="sk-SK" altLang="sk-SK" sz="2400" dirty="0" smtClean="0">
                <a:latin typeface="Arial" panose="020B0604020202020204" pitchFamily="34" charset="0"/>
              </a:rPr>
              <a:t> </a:t>
            </a:r>
            <a:r>
              <a:rPr lang="sk-SK" altLang="sk-SK" sz="2400" dirty="0" err="1" smtClean="0">
                <a:latin typeface="Arial" panose="020B0604020202020204" pitchFamily="34" charset="0"/>
              </a:rPr>
              <a:t>variables</a:t>
            </a:r>
            <a:r>
              <a:rPr lang="sk-SK" altLang="sk-SK" sz="2400" dirty="0" smtClean="0">
                <a:latin typeface="Arial" panose="020B0604020202020204" pitchFamily="34" charset="0"/>
              </a:rPr>
              <a:t> are </a:t>
            </a:r>
            <a:r>
              <a:rPr lang="sk-SK" altLang="sk-SK" sz="2400" dirty="0" err="1" smtClean="0">
                <a:latin typeface="Arial" panose="020B0604020202020204" pitchFamily="34" charset="0"/>
              </a:rPr>
              <a:t>Boolean</a:t>
            </a:r>
            <a:r>
              <a:rPr lang="sk-SK" altLang="sk-SK" dirty="0" smtClean="0">
                <a:latin typeface="Arial" panose="020B0604020202020204" pitchFamily="34" charset="0"/>
              </a:rPr>
              <a:t>.</a:t>
            </a:r>
            <a:endParaRPr lang="sk-SK" altLang="sk-SK" dirty="0">
              <a:latin typeface="Arial" panose="020B0604020202020204" pitchFamily="34" charset="0"/>
            </a:endParaRPr>
          </a:p>
        </p:txBody>
      </p:sp>
      <p:grpSp>
        <p:nvGrpSpPr>
          <p:cNvPr id="37891" name="Group 75"/>
          <p:cNvGrpSpPr>
            <a:grpSpLocks/>
          </p:cNvGrpSpPr>
          <p:nvPr/>
        </p:nvGrpSpPr>
        <p:grpSpPr bwMode="auto">
          <a:xfrm>
            <a:off x="1654175" y="1055689"/>
            <a:ext cx="8643938" cy="5654675"/>
            <a:chOff x="130629" y="1055915"/>
            <a:chExt cx="8643257" cy="5654901"/>
          </a:xfrm>
        </p:grpSpPr>
        <p:grpSp>
          <p:nvGrpSpPr>
            <p:cNvPr id="37892" name="Group 2"/>
            <p:cNvGrpSpPr>
              <a:grpSpLocks/>
            </p:cNvGrpSpPr>
            <p:nvPr/>
          </p:nvGrpSpPr>
          <p:grpSpPr bwMode="auto">
            <a:xfrm>
              <a:off x="206829" y="1970315"/>
              <a:ext cx="8567057" cy="2394857"/>
              <a:chOff x="1480457" y="2100943"/>
              <a:chExt cx="5780315" cy="2394857"/>
            </a:xfrm>
          </p:grpSpPr>
          <p:grpSp>
            <p:nvGrpSpPr>
              <p:cNvPr id="37906" name="Group 31"/>
              <p:cNvGrpSpPr>
                <a:grpSpLocks/>
              </p:cNvGrpSpPr>
              <p:nvPr/>
            </p:nvGrpSpPr>
            <p:grpSpPr bwMode="auto">
              <a:xfrm>
                <a:off x="1480457" y="2100943"/>
                <a:ext cx="5693229" cy="2394857"/>
                <a:chOff x="903514" y="2133600"/>
                <a:chExt cx="6760029" cy="3810000"/>
              </a:xfrm>
            </p:grpSpPr>
            <p:sp>
              <p:nvSpPr>
                <p:cNvPr id="13" name="Oval 2"/>
                <p:cNvSpPr/>
                <p:nvPr/>
              </p:nvSpPr>
              <p:spPr bwMode="auto">
                <a:xfrm>
                  <a:off x="903509" y="2143762"/>
                  <a:ext cx="904189" cy="686982"/>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4" name="Oval 13"/>
                <p:cNvSpPr/>
                <p:nvPr/>
              </p:nvSpPr>
              <p:spPr bwMode="auto">
                <a:xfrm>
                  <a:off x="3755963" y="2209429"/>
                  <a:ext cx="902917" cy="686982"/>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5" name="Oval 14"/>
                <p:cNvSpPr/>
                <p:nvPr/>
              </p:nvSpPr>
              <p:spPr bwMode="auto">
                <a:xfrm>
                  <a:off x="6716512" y="2133659"/>
                  <a:ext cx="904188" cy="686982"/>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6" name="Oval 15"/>
                <p:cNvSpPr/>
                <p:nvPr/>
              </p:nvSpPr>
              <p:spPr bwMode="auto">
                <a:xfrm>
                  <a:off x="3799201" y="3767766"/>
                  <a:ext cx="904188" cy="684457"/>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7" name="Oval 16"/>
                <p:cNvSpPr/>
                <p:nvPr/>
              </p:nvSpPr>
              <p:spPr bwMode="auto">
                <a:xfrm>
                  <a:off x="6759750" y="3745036"/>
                  <a:ext cx="904188" cy="686982"/>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8" name="Oval 17"/>
                <p:cNvSpPr/>
                <p:nvPr/>
              </p:nvSpPr>
              <p:spPr bwMode="auto">
                <a:xfrm>
                  <a:off x="1023050" y="5257911"/>
                  <a:ext cx="904189" cy="6945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19" name="Oval 18"/>
                <p:cNvSpPr/>
                <p:nvPr/>
              </p:nvSpPr>
              <p:spPr bwMode="auto">
                <a:xfrm>
                  <a:off x="3799201" y="5214976"/>
                  <a:ext cx="904188" cy="694558"/>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sp>
              <p:nvSpPr>
                <p:cNvPr id="20" name="Oval 19"/>
                <p:cNvSpPr/>
                <p:nvPr/>
              </p:nvSpPr>
              <p:spPr bwMode="auto">
                <a:xfrm>
                  <a:off x="6759750" y="5247809"/>
                  <a:ext cx="904188" cy="694560"/>
                </a:xfrm>
                <a:prstGeom prst="ellipse">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sk-SK">
                    <a:latin typeface="Arial" charset="0"/>
                    <a:cs typeface="Arial" charset="0"/>
                  </a:endParaRPr>
                </a:p>
              </p:txBody>
            </p:sp>
            <p:cxnSp>
              <p:nvCxnSpPr>
                <p:cNvPr id="37923" name="Straight Arrow Connector 20"/>
                <p:cNvCxnSpPr>
                  <a:cxnSpLocks noChangeShapeType="1"/>
                  <a:endCxn id="18" idx="0"/>
                </p:cNvCxnSpPr>
                <p:nvPr/>
              </p:nvCxnSpPr>
              <p:spPr bwMode="auto">
                <a:xfrm>
                  <a:off x="1355271" y="2830286"/>
                  <a:ext cx="119743" cy="2427514"/>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4" name="Straight Arrow Connector 21"/>
                <p:cNvCxnSpPr>
                  <a:cxnSpLocks noChangeShapeType="1"/>
                  <a:endCxn id="19" idx="1"/>
                </p:cNvCxnSpPr>
                <p:nvPr/>
              </p:nvCxnSpPr>
              <p:spPr bwMode="auto">
                <a:xfrm>
                  <a:off x="1674711" y="2729853"/>
                  <a:ext cx="2256720" cy="25848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5" name="Straight Arrow Connector 22"/>
                <p:cNvCxnSpPr>
                  <a:cxnSpLocks noChangeShapeType="1"/>
                  <a:stCxn id="14" idx="4"/>
                  <a:endCxn id="16" idx="0"/>
                </p:cNvCxnSpPr>
                <p:nvPr/>
              </p:nvCxnSpPr>
              <p:spPr bwMode="auto">
                <a:xfrm>
                  <a:off x="4207328" y="2895601"/>
                  <a:ext cx="43544" cy="87085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6" name="Straight Arrow Connector 23"/>
                <p:cNvCxnSpPr>
                  <a:cxnSpLocks noChangeShapeType="1"/>
                  <a:stCxn id="16" idx="2"/>
                  <a:endCxn id="18" idx="7"/>
                </p:cNvCxnSpPr>
                <p:nvPr/>
              </p:nvCxnSpPr>
              <p:spPr bwMode="auto">
                <a:xfrm flipH="1">
                  <a:off x="1794454" y="4109358"/>
                  <a:ext cx="2004661" cy="12488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7" name="Straight Arrow Connector 24"/>
                <p:cNvCxnSpPr>
                  <a:cxnSpLocks noChangeShapeType="1"/>
                  <a:stCxn id="16" idx="4"/>
                  <a:endCxn id="19" idx="0"/>
                </p:cNvCxnSpPr>
                <p:nvPr/>
              </p:nvCxnSpPr>
              <p:spPr bwMode="auto">
                <a:xfrm flipH="1">
                  <a:off x="4250871" y="4452258"/>
                  <a:ext cx="1" cy="761999"/>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8" name="Straight Arrow Connector 25"/>
                <p:cNvCxnSpPr>
                  <a:cxnSpLocks noChangeShapeType="1"/>
                  <a:stCxn id="14" idx="6"/>
                  <a:endCxn id="17" idx="1"/>
                </p:cNvCxnSpPr>
                <p:nvPr/>
              </p:nvCxnSpPr>
              <p:spPr bwMode="auto">
                <a:xfrm>
                  <a:off x="4659085" y="2552701"/>
                  <a:ext cx="2233260" cy="129241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29" name="Straight Arrow Connector 26"/>
                <p:cNvCxnSpPr>
                  <a:cxnSpLocks noChangeShapeType="1"/>
                  <a:stCxn id="15" idx="2"/>
                  <a:endCxn id="16" idx="7"/>
                </p:cNvCxnSpPr>
                <p:nvPr/>
              </p:nvCxnSpPr>
              <p:spPr bwMode="auto">
                <a:xfrm flipH="1">
                  <a:off x="4570312" y="2476500"/>
                  <a:ext cx="2146174" cy="1390391"/>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30" name="Straight Arrow Connector 27"/>
                <p:cNvCxnSpPr>
                  <a:cxnSpLocks noChangeShapeType="1"/>
                  <a:stCxn id="15" idx="5"/>
                  <a:endCxn id="17" idx="7"/>
                </p:cNvCxnSpPr>
                <p:nvPr/>
              </p:nvCxnSpPr>
              <p:spPr bwMode="auto">
                <a:xfrm>
                  <a:off x="7487683" y="2718967"/>
                  <a:ext cx="43542" cy="1126152"/>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31" name="Straight Arrow Connector 28"/>
                <p:cNvCxnSpPr>
                  <a:cxnSpLocks noChangeShapeType="1"/>
                  <a:stCxn id="17" idx="5"/>
                  <a:endCxn id="20" idx="7"/>
                </p:cNvCxnSpPr>
                <p:nvPr/>
              </p:nvCxnSpPr>
              <p:spPr bwMode="auto">
                <a:xfrm>
                  <a:off x="7531225" y="4330053"/>
                  <a:ext cx="1" cy="101729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7932" name="Straight Arrow Connector 29"/>
                <p:cNvCxnSpPr>
                  <a:cxnSpLocks noChangeShapeType="1"/>
                  <a:stCxn id="17" idx="3"/>
                  <a:endCxn id="19" idx="7"/>
                </p:cNvCxnSpPr>
                <p:nvPr/>
              </p:nvCxnSpPr>
              <p:spPr bwMode="auto">
                <a:xfrm flipH="1">
                  <a:off x="4570311" y="4330053"/>
                  <a:ext cx="2322034" cy="9846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
            <p:nvSpPr>
              <p:cNvPr id="37907" name="TextBox 4"/>
              <p:cNvSpPr txBox="1">
                <a:spLocks noChangeArrowheads="1"/>
              </p:cNvSpPr>
              <p:nvPr/>
            </p:nvSpPr>
            <p:spPr bwMode="auto">
              <a:xfrm>
                <a:off x="1556657" y="2111828"/>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NU</a:t>
                </a:r>
              </a:p>
            </p:txBody>
          </p:sp>
          <p:sp>
            <p:nvSpPr>
              <p:cNvPr id="37908" name="TextBox 5"/>
              <p:cNvSpPr txBox="1">
                <a:spLocks noChangeArrowheads="1"/>
              </p:cNvSpPr>
              <p:nvPr/>
            </p:nvSpPr>
            <p:spPr bwMode="auto">
              <a:xfrm>
                <a:off x="3995057" y="2177142"/>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SW</a:t>
                </a:r>
              </a:p>
            </p:txBody>
          </p:sp>
          <p:sp>
            <p:nvSpPr>
              <p:cNvPr id="37909" name="TextBox 6"/>
              <p:cNvSpPr txBox="1">
                <a:spLocks noChangeArrowheads="1"/>
              </p:cNvSpPr>
              <p:nvPr/>
            </p:nvSpPr>
            <p:spPr bwMode="auto">
              <a:xfrm>
                <a:off x="6444343" y="2122714"/>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HW</a:t>
                </a:r>
              </a:p>
            </p:txBody>
          </p:sp>
          <p:sp>
            <p:nvSpPr>
              <p:cNvPr id="37910" name="TextBox 7"/>
              <p:cNvSpPr txBox="1">
                <a:spLocks noChangeArrowheads="1"/>
              </p:cNvSpPr>
              <p:nvPr/>
            </p:nvSpPr>
            <p:spPr bwMode="auto">
              <a:xfrm>
                <a:off x="1643743" y="4082143"/>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NS</a:t>
                </a:r>
              </a:p>
            </p:txBody>
          </p:sp>
          <p:sp>
            <p:nvSpPr>
              <p:cNvPr id="37911" name="TextBox 8"/>
              <p:cNvSpPr txBox="1">
                <a:spLocks noChangeArrowheads="1"/>
              </p:cNvSpPr>
              <p:nvPr/>
            </p:nvSpPr>
            <p:spPr bwMode="auto">
              <a:xfrm>
                <a:off x="4005942" y="4071256"/>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U</a:t>
                </a:r>
              </a:p>
            </p:txBody>
          </p:sp>
          <p:sp>
            <p:nvSpPr>
              <p:cNvPr id="37912" name="TextBox 9"/>
              <p:cNvSpPr txBox="1">
                <a:spLocks noChangeArrowheads="1"/>
              </p:cNvSpPr>
              <p:nvPr/>
            </p:nvSpPr>
            <p:spPr bwMode="auto">
              <a:xfrm>
                <a:off x="6498772" y="4082142"/>
                <a:ext cx="65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IP</a:t>
                </a:r>
              </a:p>
            </p:txBody>
          </p:sp>
          <p:sp>
            <p:nvSpPr>
              <p:cNvPr id="37913" name="TextBox 10"/>
              <p:cNvSpPr txBox="1">
                <a:spLocks noChangeArrowheads="1"/>
              </p:cNvSpPr>
              <p:nvPr/>
            </p:nvSpPr>
            <p:spPr bwMode="auto">
              <a:xfrm>
                <a:off x="3962400" y="3189514"/>
                <a:ext cx="783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MRL</a:t>
                </a:r>
              </a:p>
            </p:txBody>
          </p:sp>
          <p:sp>
            <p:nvSpPr>
              <p:cNvPr id="37914" name="TextBox 11"/>
              <p:cNvSpPr txBox="1">
                <a:spLocks noChangeArrowheads="1"/>
              </p:cNvSpPr>
              <p:nvPr/>
            </p:nvSpPr>
            <p:spPr bwMode="auto">
              <a:xfrm>
                <a:off x="6411686" y="3156856"/>
                <a:ext cx="8490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sk-SK">
                    <a:latin typeface="Arial" panose="020B0604020202020204" pitchFamily="34" charset="0"/>
                  </a:rPr>
                  <a:t>MVN</a:t>
                </a:r>
              </a:p>
            </p:txBody>
          </p:sp>
        </p:grpSp>
        <p:graphicFrame>
          <p:nvGraphicFramePr>
            <p:cNvPr id="37893" name="Object 2"/>
            <p:cNvGraphicFramePr>
              <a:graphicFrameLocks noChangeAspect="1"/>
            </p:cNvGraphicFramePr>
            <p:nvPr/>
          </p:nvGraphicFramePr>
          <p:xfrm>
            <a:off x="224971" y="1361621"/>
            <a:ext cx="1309914" cy="293007"/>
          </p:xfrm>
          <a:graphic>
            <a:graphicData uri="http://schemas.openxmlformats.org/presentationml/2006/ole">
              <mc:AlternateContent xmlns:mc="http://schemas.openxmlformats.org/markup-compatibility/2006">
                <mc:Choice xmlns:v="urn:schemas-microsoft-com:vml" Requires="v">
                  <p:oleObj spid="_x0000_s63578" name="Equation" r:id="rId3" imgW="964781" imgH="215806" progId="Equation.3">
                    <p:embed/>
                  </p:oleObj>
                </mc:Choice>
                <mc:Fallback>
                  <p:oleObj name="Equation" r:id="rId3" imgW="964781" imgH="215806" progId="Equation.3">
                    <p:embed/>
                    <p:pic>
                      <p:nvPicPr>
                        <p:cNvPr id="3789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971" y="1361621"/>
                          <a:ext cx="1309914" cy="293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2"/>
            <p:cNvGraphicFramePr>
              <a:graphicFrameLocks noChangeAspect="1"/>
            </p:cNvGraphicFramePr>
            <p:nvPr/>
          </p:nvGraphicFramePr>
          <p:xfrm>
            <a:off x="3649663" y="1416050"/>
            <a:ext cx="1189037" cy="293688"/>
          </p:xfrm>
          <a:graphic>
            <a:graphicData uri="http://schemas.openxmlformats.org/presentationml/2006/ole">
              <mc:AlternateContent xmlns:mc="http://schemas.openxmlformats.org/markup-compatibility/2006">
                <mc:Choice xmlns:v="urn:schemas-microsoft-com:vml" Requires="v">
                  <p:oleObj spid="_x0000_s63579" name="Equation" r:id="rId5" imgW="875920" imgH="215806" progId="Equation.3">
                    <p:embed/>
                  </p:oleObj>
                </mc:Choice>
                <mc:Fallback>
                  <p:oleObj name="Equation" r:id="rId5" imgW="875920" imgH="215806" progId="Equation.3">
                    <p:embed/>
                    <p:pic>
                      <p:nvPicPr>
                        <p:cNvPr id="3789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663" y="1416050"/>
                          <a:ext cx="1189037"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2"/>
            <p:cNvGraphicFramePr>
              <a:graphicFrameLocks noChangeAspect="1"/>
            </p:cNvGraphicFramePr>
            <p:nvPr/>
          </p:nvGraphicFramePr>
          <p:xfrm>
            <a:off x="7282770" y="1414463"/>
            <a:ext cx="1257300" cy="293687"/>
          </p:xfrm>
          <a:graphic>
            <a:graphicData uri="http://schemas.openxmlformats.org/presentationml/2006/ole">
              <mc:AlternateContent xmlns:mc="http://schemas.openxmlformats.org/markup-compatibility/2006">
                <mc:Choice xmlns:v="urn:schemas-microsoft-com:vml" Requires="v">
                  <p:oleObj spid="_x0000_s63580" name="Equation" r:id="rId7" imgW="926698" imgH="215806" progId="Equation.3">
                    <p:embed/>
                  </p:oleObj>
                </mc:Choice>
                <mc:Fallback>
                  <p:oleObj name="Equation" r:id="rId7" imgW="926698" imgH="215806" progId="Equation.3">
                    <p:embed/>
                    <p:pic>
                      <p:nvPicPr>
                        <p:cNvPr id="37895"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2770" y="1414463"/>
                          <a:ext cx="1257300"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7"/>
            <p:cNvGraphicFramePr>
              <a:graphicFrameLocks noChangeAspect="1"/>
            </p:cNvGraphicFramePr>
            <p:nvPr/>
          </p:nvGraphicFramePr>
          <p:xfrm>
            <a:off x="2014765" y="1988458"/>
            <a:ext cx="2197100" cy="1117600"/>
          </p:xfrm>
          <a:graphic>
            <a:graphicData uri="http://schemas.openxmlformats.org/presentationml/2006/ole">
              <mc:AlternateContent xmlns:mc="http://schemas.openxmlformats.org/markup-compatibility/2006">
                <mc:Choice xmlns:v="urn:schemas-microsoft-com:vml" Requires="v">
                  <p:oleObj spid="_x0000_s63581" name="Equation" r:id="rId9" imgW="2197100" imgH="1117600" progId="Equation.3">
                    <p:embed/>
                  </p:oleObj>
                </mc:Choice>
                <mc:Fallback>
                  <p:oleObj name="Equation" r:id="rId9" imgW="2197100" imgH="1117600" progId="Equation.3">
                    <p:embed/>
                    <p:pic>
                      <p:nvPicPr>
                        <p:cNvPr id="37896"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4765" y="1988458"/>
                          <a:ext cx="21971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7" name="Object 8"/>
            <p:cNvGraphicFramePr>
              <a:graphicFrameLocks noChangeAspect="1"/>
            </p:cNvGraphicFramePr>
            <p:nvPr/>
          </p:nvGraphicFramePr>
          <p:xfrm>
            <a:off x="183924" y="4480152"/>
            <a:ext cx="2197100" cy="1117600"/>
          </p:xfrm>
          <a:graphic>
            <a:graphicData uri="http://schemas.openxmlformats.org/presentationml/2006/ole">
              <mc:AlternateContent xmlns:mc="http://schemas.openxmlformats.org/markup-compatibility/2006">
                <mc:Choice xmlns:v="urn:schemas-microsoft-com:vml" Requires="v">
                  <p:oleObj spid="_x0000_s63582" name="Equation" r:id="rId11" imgW="2197100" imgH="1117600" progId="Equation.3">
                    <p:embed/>
                  </p:oleObj>
                </mc:Choice>
                <mc:Fallback>
                  <p:oleObj name="Equation" r:id="rId11" imgW="2197100" imgH="1117600" progId="Equation.3">
                    <p:embed/>
                    <p:pic>
                      <p:nvPicPr>
                        <p:cNvPr id="37897"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924" y="4480152"/>
                          <a:ext cx="21971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8" name="Object 9"/>
            <p:cNvGraphicFramePr>
              <a:graphicFrameLocks noChangeAspect="1"/>
            </p:cNvGraphicFramePr>
            <p:nvPr/>
          </p:nvGraphicFramePr>
          <p:xfrm>
            <a:off x="2677659" y="4450216"/>
            <a:ext cx="2781300" cy="2260600"/>
          </p:xfrm>
          <a:graphic>
            <a:graphicData uri="http://schemas.openxmlformats.org/presentationml/2006/ole">
              <mc:AlternateContent xmlns:mc="http://schemas.openxmlformats.org/markup-compatibility/2006">
                <mc:Choice xmlns:v="urn:schemas-microsoft-com:vml" Requires="v">
                  <p:oleObj spid="_x0000_s63583" name="Equation" r:id="rId13" imgW="2781300" imgH="2260600" progId="Equation.3">
                    <p:embed/>
                  </p:oleObj>
                </mc:Choice>
                <mc:Fallback>
                  <p:oleObj name="Equation" r:id="rId13" imgW="2781300" imgH="2260600" progId="Equation.3">
                    <p:embed/>
                    <p:pic>
                      <p:nvPicPr>
                        <p:cNvPr id="37898"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7659" y="4450216"/>
                          <a:ext cx="2781300"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Rectangle 68"/>
            <p:cNvSpPr>
              <a:spLocks noChangeArrowheads="1"/>
            </p:cNvSpPr>
            <p:nvPr/>
          </p:nvSpPr>
          <p:spPr bwMode="auto">
            <a:xfrm>
              <a:off x="130629" y="4419601"/>
              <a:ext cx="2188028" cy="1306286"/>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sp>
          <p:nvSpPr>
            <p:cNvPr id="37900" name="Rectangle 69"/>
            <p:cNvSpPr>
              <a:spLocks noChangeArrowheads="1"/>
            </p:cNvSpPr>
            <p:nvPr/>
          </p:nvSpPr>
          <p:spPr bwMode="auto">
            <a:xfrm>
              <a:off x="1807029" y="1861458"/>
              <a:ext cx="2188028" cy="1306286"/>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sp>
          <p:nvSpPr>
            <p:cNvPr id="37901" name="Rectangle 70"/>
            <p:cNvSpPr>
              <a:spLocks noChangeArrowheads="1"/>
            </p:cNvSpPr>
            <p:nvPr/>
          </p:nvSpPr>
          <p:spPr bwMode="auto">
            <a:xfrm>
              <a:off x="2634342" y="4354286"/>
              <a:ext cx="2928257" cy="2198914"/>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graphicFrame>
          <p:nvGraphicFramePr>
            <p:cNvPr id="37902" name="Object 10"/>
            <p:cNvGraphicFramePr>
              <a:graphicFrameLocks noChangeAspect="1"/>
            </p:cNvGraphicFramePr>
            <p:nvPr/>
          </p:nvGraphicFramePr>
          <p:xfrm>
            <a:off x="5092020" y="1148897"/>
            <a:ext cx="2222500" cy="1117600"/>
          </p:xfrm>
          <a:graphic>
            <a:graphicData uri="http://schemas.openxmlformats.org/presentationml/2006/ole">
              <mc:AlternateContent xmlns:mc="http://schemas.openxmlformats.org/markup-compatibility/2006">
                <mc:Choice xmlns:v="urn:schemas-microsoft-com:vml" Requires="v">
                  <p:oleObj spid="_x0000_s63584" name="Equation" r:id="rId15" imgW="2222500" imgH="1117600" progId="Equation.3">
                    <p:embed/>
                  </p:oleObj>
                </mc:Choice>
                <mc:Fallback>
                  <p:oleObj name="Equation" r:id="rId15" imgW="2222500" imgH="1117600" progId="Equation.3">
                    <p:embed/>
                    <p:pic>
                      <p:nvPicPr>
                        <p:cNvPr id="37902"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92020" y="1148897"/>
                          <a:ext cx="22225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3" name="Rectangle 72"/>
            <p:cNvSpPr>
              <a:spLocks noChangeArrowheads="1"/>
            </p:cNvSpPr>
            <p:nvPr/>
          </p:nvSpPr>
          <p:spPr bwMode="auto">
            <a:xfrm>
              <a:off x="4985658" y="1055915"/>
              <a:ext cx="2188028" cy="1306286"/>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graphicFrame>
          <p:nvGraphicFramePr>
            <p:cNvPr id="37904" name="Object 11"/>
            <p:cNvGraphicFramePr>
              <a:graphicFrameLocks noChangeAspect="1"/>
            </p:cNvGraphicFramePr>
            <p:nvPr/>
          </p:nvGraphicFramePr>
          <p:xfrm>
            <a:off x="7123793" y="4638222"/>
            <a:ext cx="1536700" cy="673100"/>
          </p:xfrm>
          <a:graphic>
            <a:graphicData uri="http://schemas.openxmlformats.org/presentationml/2006/ole">
              <mc:AlternateContent xmlns:mc="http://schemas.openxmlformats.org/markup-compatibility/2006">
                <mc:Choice xmlns:v="urn:schemas-microsoft-com:vml" Requires="v">
                  <p:oleObj spid="_x0000_s63585" name="Equation" r:id="rId17" imgW="1536033" imgH="672808" progId="Equation.3">
                    <p:embed/>
                  </p:oleObj>
                </mc:Choice>
                <mc:Fallback>
                  <p:oleObj name="Equation" r:id="rId17" imgW="1536033" imgH="672808" progId="Equation.3">
                    <p:embed/>
                    <p:pic>
                      <p:nvPicPr>
                        <p:cNvPr id="37904"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23793" y="4638222"/>
                          <a:ext cx="15367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5" name="Rectangle 74"/>
            <p:cNvSpPr>
              <a:spLocks noChangeArrowheads="1"/>
            </p:cNvSpPr>
            <p:nvPr/>
          </p:nvSpPr>
          <p:spPr bwMode="auto">
            <a:xfrm>
              <a:off x="6988629" y="4463143"/>
              <a:ext cx="1567542" cy="903514"/>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a:latin typeface="Arial" panose="020B0604020202020204" pitchFamily="34" charset="0"/>
              </a:endParaRPr>
            </a:p>
          </p:txBody>
        </p:sp>
      </p:grpSp>
    </p:spTree>
    <p:extLst>
      <p:ext uri="{BB962C8B-B14F-4D97-AF65-F5344CB8AC3E}">
        <p14:creationId xmlns:p14="http://schemas.microsoft.com/office/powerpoint/2010/main" val="1331047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0E3340-410D-49DD-8C71-9892DA51095D}"/>
</file>

<file path=customXml/itemProps2.xml><?xml version="1.0" encoding="utf-8"?>
<ds:datastoreItem xmlns:ds="http://schemas.openxmlformats.org/officeDocument/2006/customXml" ds:itemID="{467BE059-59B9-4EB1-A969-72C4DD552F8A}"/>
</file>

<file path=customXml/itemProps3.xml><?xml version="1.0" encoding="utf-8"?>
<ds:datastoreItem xmlns:ds="http://schemas.openxmlformats.org/officeDocument/2006/customXml" ds:itemID="{24689987-3292-46D8-AD46-917D4974A606}"/>
</file>

<file path=docProps/app.xml><?xml version="1.0" encoding="utf-8"?>
<Properties xmlns="http://schemas.openxmlformats.org/officeDocument/2006/extended-properties" xmlns:vt="http://schemas.openxmlformats.org/officeDocument/2006/docPropsVTypes">
  <Template>Wisp</Template>
  <TotalTime>4136</TotalTime>
  <Words>4485</Words>
  <Application>Microsoft Office PowerPoint</Application>
  <PresentationFormat>Widescreen</PresentationFormat>
  <Paragraphs>640</Paragraphs>
  <Slides>69</Slides>
  <Notes>26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69</vt:i4>
      </vt:variant>
    </vt:vector>
  </HeadingPairs>
  <TitlesOfParts>
    <vt:vector size="79" baseType="lpstr">
      <vt:lpstr>Arial</vt:lpstr>
      <vt:lpstr>Calibri</vt:lpstr>
      <vt:lpstr>Cambria Math</vt:lpstr>
      <vt:lpstr>Century Gothic</vt:lpstr>
      <vt:lpstr>Wingdings 2</vt:lpstr>
      <vt:lpstr>Wingdings 3</vt:lpstr>
      <vt:lpstr>Wisp</vt:lpstr>
      <vt:lpstr>Rovnica</vt:lpstr>
      <vt:lpstr>Equation</vt:lpstr>
      <vt:lpstr>Rovnice</vt:lpstr>
      <vt:lpstr>Artificial intelligence VI</vt:lpstr>
      <vt:lpstr>Last lecture</vt:lpstr>
      <vt:lpstr>More complex classifier</vt:lpstr>
      <vt:lpstr>PowerPoint Presentation</vt:lpstr>
      <vt:lpstr>PowerPoint Presentation</vt:lpstr>
      <vt:lpstr>PowerPoint Presentation</vt:lpstr>
      <vt:lpstr>PowerPoint Presentation</vt:lpstr>
      <vt:lpstr>Diagnostics of the failed robot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the time series</vt:lpstr>
      <vt:lpstr>Time series definition</vt:lpstr>
      <vt:lpstr>PowerPoint Presentation</vt:lpstr>
      <vt:lpstr>PowerPoint Presentation</vt:lpstr>
      <vt:lpstr>More time series examples</vt:lpstr>
      <vt:lpstr>PowerPoint Presentation</vt:lpstr>
      <vt:lpstr>PowerPoint Presentation</vt:lpstr>
      <vt:lpstr>PowerPoint Presentation</vt:lpstr>
      <vt:lpstr>PowerPoint Presentation</vt:lpstr>
      <vt:lpstr>PowerPoint Presentation</vt:lpstr>
      <vt:lpstr>PowerPoint Presentation</vt:lpstr>
      <vt:lpstr>Analysis of the trend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Periodicity (seasonality) analysis in the time series </vt:lpstr>
      <vt:lpstr>Additive versus multiplicative time series example (Nikolaos Kourentzes home page , Lancaster University) </vt:lpstr>
      <vt:lpstr>PowerPoint Presentation</vt:lpstr>
      <vt:lpstr>PowerPoint Presentation</vt:lpstr>
      <vt:lpstr>PowerPoint Presentation</vt:lpstr>
      <vt:lpstr>PowerPoint Presentation</vt:lpstr>
      <vt:lpstr>PowerPoint Presentation</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IV</dc:title>
  <dc:creator>Maria Markosova</dc:creator>
  <cp:lastModifiedBy>Maria Markosova</cp:lastModifiedBy>
  <cp:revision>302</cp:revision>
  <dcterms:created xsi:type="dcterms:W3CDTF">2019-01-23T14:51:12Z</dcterms:created>
  <dcterms:modified xsi:type="dcterms:W3CDTF">2024-03-22T14:08:07Z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